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handoutMasterIdLst>
    <p:handoutMasterId r:id="rId41"/>
  </p:handoutMasterIdLst>
  <p:sldIdLst>
    <p:sldId id="296" r:id="rId2"/>
    <p:sldId id="771" r:id="rId3"/>
    <p:sldId id="762" r:id="rId4"/>
    <p:sldId id="763" r:id="rId5"/>
    <p:sldId id="773" r:id="rId6"/>
    <p:sldId id="769" r:id="rId7"/>
    <p:sldId id="765" r:id="rId8"/>
    <p:sldId id="766" r:id="rId9"/>
    <p:sldId id="767" r:id="rId10"/>
    <p:sldId id="736" r:id="rId11"/>
    <p:sldId id="732" r:id="rId12"/>
    <p:sldId id="735" r:id="rId13"/>
    <p:sldId id="734" r:id="rId14"/>
    <p:sldId id="733" r:id="rId15"/>
    <p:sldId id="713" r:id="rId16"/>
    <p:sldId id="705" r:id="rId17"/>
    <p:sldId id="612" r:id="rId18"/>
    <p:sldId id="619" r:id="rId19"/>
    <p:sldId id="648" r:id="rId20"/>
    <p:sldId id="652" r:id="rId21"/>
    <p:sldId id="748" r:id="rId22"/>
    <p:sldId id="749" r:id="rId23"/>
    <p:sldId id="750" r:id="rId24"/>
    <p:sldId id="714" r:id="rId25"/>
    <p:sldId id="719" r:id="rId26"/>
    <p:sldId id="743" r:id="rId27"/>
    <p:sldId id="744" r:id="rId28"/>
    <p:sldId id="745" r:id="rId29"/>
    <p:sldId id="746" r:id="rId30"/>
    <p:sldId id="747" r:id="rId31"/>
    <p:sldId id="660" r:id="rId32"/>
    <p:sldId id="670" r:id="rId33"/>
    <p:sldId id="707" r:id="rId34"/>
    <p:sldId id="669" r:id="rId35"/>
    <p:sldId id="718" r:id="rId36"/>
    <p:sldId id="728" r:id="rId37"/>
    <p:sldId id="729" r:id="rId38"/>
    <p:sldId id="716" r:id="rId3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00"/>
    <a:srgbClr val="000099"/>
    <a:srgbClr val="0066CC"/>
    <a:srgbClr val="FFFF66"/>
    <a:srgbClr val="EAEAEA"/>
    <a:srgbClr val="3366CC"/>
    <a:srgbClr val="CC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58" autoAdjust="0"/>
    <p:restoredTop sz="89054" autoAdjust="0"/>
  </p:normalViewPr>
  <p:slideViewPr>
    <p:cSldViewPr>
      <p:cViewPr>
        <p:scale>
          <a:sx n="65" d="100"/>
          <a:sy n="65" d="100"/>
        </p:scale>
        <p:origin x="-1696" y="-600"/>
      </p:cViewPr>
      <p:guideLst>
        <p:guide orient="horz" pos="2160"/>
        <p:guide pos="2880"/>
      </p:guideLst>
    </p:cSldViewPr>
  </p:slideViewPr>
  <p:outlineViewPr>
    <p:cViewPr>
      <p:scale>
        <a:sx n="33" d="100"/>
        <a:sy n="33" d="100"/>
      </p:scale>
      <p:origin x="0" y="2786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B982D1-6ED6-473B-B307-03B5C8307F3B}" type="doc">
      <dgm:prSet loTypeId="urn:microsoft.com/office/officeart/2005/8/layout/chart3" loCatId="relationship" qsTypeId="urn:microsoft.com/office/officeart/2005/8/quickstyle/simple1" qsCatId="simple" csTypeId="urn:microsoft.com/office/officeart/2005/8/colors/accent1_2" csCatId="accent1" phldr="1"/>
      <dgm:spPr/>
    </dgm:pt>
    <dgm:pt modelId="{5CF96DD8-021A-4E19-8C0D-A1B5F96782D8}">
      <dgm:prSet phldrT="[文本]" custT="1"/>
      <dgm:spPr/>
      <dgm:t>
        <a:bodyPr lIns="0" tIns="0" rIns="0" bIns="0"/>
        <a:lstStyle/>
        <a:p>
          <a:r>
            <a:rPr lang="zh-CN" altLang="en-US" sz="2400" b="1" dirty="0" smtClean="0">
              <a:solidFill>
                <a:srgbClr val="FF0000"/>
              </a:solidFill>
            </a:rPr>
            <a:t>准确性</a:t>
          </a:r>
          <a:endParaRPr lang="zh-CN" altLang="en-US" sz="2400" b="1" dirty="0">
            <a:solidFill>
              <a:srgbClr val="FF0000"/>
            </a:solidFill>
          </a:endParaRPr>
        </a:p>
      </dgm:t>
    </dgm:pt>
    <dgm:pt modelId="{BB22A60D-8135-4A1B-BF02-E062B85C4DC7}" type="parTrans" cxnId="{367D7C26-A4F3-4E45-88B2-5A685B99D6C9}">
      <dgm:prSet/>
      <dgm:spPr/>
      <dgm:t>
        <a:bodyPr/>
        <a:lstStyle/>
        <a:p>
          <a:endParaRPr lang="zh-CN" altLang="en-US"/>
        </a:p>
      </dgm:t>
    </dgm:pt>
    <dgm:pt modelId="{78AD9CAE-29E2-4C03-9F82-3AC6C75BA4B4}" type="sibTrans" cxnId="{367D7C26-A4F3-4E45-88B2-5A685B99D6C9}">
      <dgm:prSet/>
      <dgm:spPr/>
      <dgm:t>
        <a:bodyPr/>
        <a:lstStyle/>
        <a:p>
          <a:endParaRPr lang="zh-CN" altLang="en-US"/>
        </a:p>
      </dgm:t>
    </dgm:pt>
    <dgm:pt modelId="{68859B8F-6C50-4599-99E1-FF261758F310}">
      <dgm:prSet phldrT="[文本]" custT="1"/>
      <dgm:spPr/>
      <dgm:t>
        <a:bodyPr/>
        <a:lstStyle/>
        <a:p>
          <a:r>
            <a:rPr lang="zh-CN" altLang="en-US" sz="2400" b="1" dirty="0" smtClean="0">
              <a:solidFill>
                <a:srgbClr val="FF0000"/>
              </a:solidFill>
            </a:rPr>
            <a:t>高效性</a:t>
          </a:r>
          <a:endParaRPr lang="zh-CN" altLang="en-US" sz="3200" b="1" dirty="0">
            <a:solidFill>
              <a:srgbClr val="FF0000"/>
            </a:solidFill>
          </a:endParaRPr>
        </a:p>
      </dgm:t>
    </dgm:pt>
    <dgm:pt modelId="{E6AE4C78-4D32-4C6A-BB77-75039A7B656F}" type="parTrans" cxnId="{1B727F08-720F-425D-AC99-D01F00EBDAD6}">
      <dgm:prSet/>
      <dgm:spPr/>
      <dgm:t>
        <a:bodyPr/>
        <a:lstStyle/>
        <a:p>
          <a:endParaRPr lang="zh-CN" altLang="en-US"/>
        </a:p>
      </dgm:t>
    </dgm:pt>
    <dgm:pt modelId="{1FDA239B-5DE9-456D-8726-BCF984D2A6C4}" type="sibTrans" cxnId="{1B727F08-720F-425D-AC99-D01F00EBDAD6}">
      <dgm:prSet/>
      <dgm:spPr/>
      <dgm:t>
        <a:bodyPr/>
        <a:lstStyle/>
        <a:p>
          <a:endParaRPr lang="zh-CN" altLang="en-US"/>
        </a:p>
      </dgm:t>
    </dgm:pt>
    <dgm:pt modelId="{B8728676-21F2-4D2A-98F0-AF480818B640}">
      <dgm:prSet phldrT="[文本]" custT="1"/>
      <dgm:spPr/>
      <dgm:t>
        <a:bodyPr lIns="0" tIns="0" rIns="0" bIns="0"/>
        <a:lstStyle/>
        <a:p>
          <a:r>
            <a:rPr lang="zh-CN" altLang="en-US" sz="2400" b="1" dirty="0" smtClean="0">
              <a:solidFill>
                <a:srgbClr val="FF0000"/>
              </a:solidFill>
            </a:rPr>
            <a:t>友好性</a:t>
          </a:r>
        </a:p>
      </dgm:t>
    </dgm:pt>
    <dgm:pt modelId="{4B586BC2-F39B-4C27-9CDD-19D4EFDCFABC}" type="parTrans" cxnId="{82A0F3D3-04CC-431B-89EA-781A154A5CBD}">
      <dgm:prSet/>
      <dgm:spPr/>
      <dgm:t>
        <a:bodyPr/>
        <a:lstStyle/>
        <a:p>
          <a:endParaRPr lang="zh-CN" altLang="en-US"/>
        </a:p>
      </dgm:t>
    </dgm:pt>
    <dgm:pt modelId="{97BA1A96-DB95-4245-B30C-1E753F93F9C1}" type="sibTrans" cxnId="{82A0F3D3-04CC-431B-89EA-781A154A5CBD}">
      <dgm:prSet/>
      <dgm:spPr/>
      <dgm:t>
        <a:bodyPr/>
        <a:lstStyle/>
        <a:p>
          <a:endParaRPr lang="zh-CN" altLang="en-US"/>
        </a:p>
      </dgm:t>
    </dgm:pt>
    <dgm:pt modelId="{8D934E6C-401B-41FC-A3FE-D7AD0F5A20F3}" type="pres">
      <dgm:prSet presAssocID="{9AB982D1-6ED6-473B-B307-03B5C8307F3B}" presName="compositeShape" presStyleCnt="0">
        <dgm:presLayoutVars>
          <dgm:chMax val="7"/>
          <dgm:dir/>
          <dgm:resizeHandles val="exact"/>
        </dgm:presLayoutVars>
      </dgm:prSet>
      <dgm:spPr/>
    </dgm:pt>
    <dgm:pt modelId="{67222F96-6B5C-42CE-A44A-BF1EF64C1251}" type="pres">
      <dgm:prSet presAssocID="{9AB982D1-6ED6-473B-B307-03B5C8307F3B}" presName="wedge1" presStyleLbl="node1" presStyleIdx="0" presStyleCnt="3" custLinFactNeighborX="-3216" custLinFactNeighborY="716"/>
      <dgm:spPr/>
      <dgm:t>
        <a:bodyPr/>
        <a:lstStyle/>
        <a:p>
          <a:endParaRPr lang="zh-CN" altLang="en-US"/>
        </a:p>
      </dgm:t>
    </dgm:pt>
    <dgm:pt modelId="{D0860409-B568-4801-B393-E33F9EBA98A2}" type="pres">
      <dgm:prSet presAssocID="{9AB982D1-6ED6-473B-B307-03B5C8307F3B}" presName="wedge1Tx" presStyleLbl="node1" presStyleIdx="0" presStyleCnt="3">
        <dgm:presLayoutVars>
          <dgm:chMax val="0"/>
          <dgm:chPref val="0"/>
          <dgm:bulletEnabled val="1"/>
        </dgm:presLayoutVars>
      </dgm:prSet>
      <dgm:spPr/>
      <dgm:t>
        <a:bodyPr/>
        <a:lstStyle/>
        <a:p>
          <a:endParaRPr lang="zh-CN" altLang="en-US"/>
        </a:p>
      </dgm:t>
    </dgm:pt>
    <dgm:pt modelId="{D58FC2DC-4C6C-4202-B578-847F3969F2CE}" type="pres">
      <dgm:prSet presAssocID="{9AB982D1-6ED6-473B-B307-03B5C8307F3B}" presName="wedge2" presStyleLbl="node1" presStyleIdx="1" presStyleCnt="3" custLinFactNeighborX="1511" custLinFactNeighborY="-2301"/>
      <dgm:spPr/>
      <dgm:t>
        <a:bodyPr/>
        <a:lstStyle/>
        <a:p>
          <a:endParaRPr lang="zh-CN" altLang="en-US"/>
        </a:p>
      </dgm:t>
    </dgm:pt>
    <dgm:pt modelId="{5CCFEA56-54A6-4BB0-92C9-95FB300E48A3}" type="pres">
      <dgm:prSet presAssocID="{9AB982D1-6ED6-473B-B307-03B5C8307F3B}" presName="wedge2Tx" presStyleLbl="node1" presStyleIdx="1" presStyleCnt="3">
        <dgm:presLayoutVars>
          <dgm:chMax val="0"/>
          <dgm:chPref val="0"/>
          <dgm:bulletEnabled val="1"/>
        </dgm:presLayoutVars>
      </dgm:prSet>
      <dgm:spPr/>
      <dgm:t>
        <a:bodyPr/>
        <a:lstStyle/>
        <a:p>
          <a:endParaRPr lang="zh-CN" altLang="en-US"/>
        </a:p>
      </dgm:t>
    </dgm:pt>
    <dgm:pt modelId="{36922C78-D3B8-4AEA-910E-BEFD23942217}" type="pres">
      <dgm:prSet presAssocID="{9AB982D1-6ED6-473B-B307-03B5C8307F3B}" presName="wedge3" presStyleLbl="node1" presStyleIdx="2" presStyleCnt="3" custLinFactNeighborX="1511" custLinFactNeighborY="-2301"/>
      <dgm:spPr/>
      <dgm:t>
        <a:bodyPr/>
        <a:lstStyle/>
        <a:p>
          <a:endParaRPr lang="zh-CN" altLang="en-US"/>
        </a:p>
      </dgm:t>
    </dgm:pt>
    <dgm:pt modelId="{B94740DE-01D5-4BC3-A037-D9A56A4EE735}" type="pres">
      <dgm:prSet presAssocID="{9AB982D1-6ED6-473B-B307-03B5C8307F3B}" presName="wedge3Tx" presStyleLbl="node1" presStyleIdx="2" presStyleCnt="3">
        <dgm:presLayoutVars>
          <dgm:chMax val="0"/>
          <dgm:chPref val="0"/>
          <dgm:bulletEnabled val="1"/>
        </dgm:presLayoutVars>
      </dgm:prSet>
      <dgm:spPr/>
      <dgm:t>
        <a:bodyPr/>
        <a:lstStyle/>
        <a:p>
          <a:endParaRPr lang="zh-CN" altLang="en-US"/>
        </a:p>
      </dgm:t>
    </dgm:pt>
  </dgm:ptLst>
  <dgm:cxnLst>
    <dgm:cxn modelId="{76C5DBCC-0C16-4929-8F45-1BF747E9E677}" type="presOf" srcId="{68859B8F-6C50-4599-99E1-FF261758F310}" destId="{D58FC2DC-4C6C-4202-B578-847F3969F2CE}" srcOrd="0" destOrd="0" presId="urn:microsoft.com/office/officeart/2005/8/layout/chart3"/>
    <dgm:cxn modelId="{82A0F3D3-04CC-431B-89EA-781A154A5CBD}" srcId="{9AB982D1-6ED6-473B-B307-03B5C8307F3B}" destId="{B8728676-21F2-4D2A-98F0-AF480818B640}" srcOrd="2" destOrd="0" parTransId="{4B586BC2-F39B-4C27-9CDD-19D4EFDCFABC}" sibTransId="{97BA1A96-DB95-4245-B30C-1E753F93F9C1}"/>
    <dgm:cxn modelId="{367D7C26-A4F3-4E45-88B2-5A685B99D6C9}" srcId="{9AB982D1-6ED6-473B-B307-03B5C8307F3B}" destId="{5CF96DD8-021A-4E19-8C0D-A1B5F96782D8}" srcOrd="0" destOrd="0" parTransId="{BB22A60D-8135-4A1B-BF02-E062B85C4DC7}" sibTransId="{78AD9CAE-29E2-4C03-9F82-3AC6C75BA4B4}"/>
    <dgm:cxn modelId="{1B727F08-720F-425D-AC99-D01F00EBDAD6}" srcId="{9AB982D1-6ED6-473B-B307-03B5C8307F3B}" destId="{68859B8F-6C50-4599-99E1-FF261758F310}" srcOrd="1" destOrd="0" parTransId="{E6AE4C78-4D32-4C6A-BB77-75039A7B656F}" sibTransId="{1FDA239B-5DE9-456D-8726-BCF984D2A6C4}"/>
    <dgm:cxn modelId="{0A6DD29B-3D25-4DCA-80FB-E51884BD9E75}" type="presOf" srcId="{5CF96DD8-021A-4E19-8C0D-A1B5F96782D8}" destId="{D0860409-B568-4801-B393-E33F9EBA98A2}" srcOrd="1" destOrd="0" presId="urn:microsoft.com/office/officeart/2005/8/layout/chart3"/>
    <dgm:cxn modelId="{9970C8E7-20E3-4EF1-91A2-E1E90ACE784F}" type="presOf" srcId="{9AB982D1-6ED6-473B-B307-03B5C8307F3B}" destId="{8D934E6C-401B-41FC-A3FE-D7AD0F5A20F3}" srcOrd="0" destOrd="0" presId="urn:microsoft.com/office/officeart/2005/8/layout/chart3"/>
    <dgm:cxn modelId="{BF81216E-E810-4193-B654-2A0F7A6A8BA1}" type="presOf" srcId="{B8728676-21F2-4D2A-98F0-AF480818B640}" destId="{B94740DE-01D5-4BC3-A037-D9A56A4EE735}" srcOrd="1" destOrd="0" presId="urn:microsoft.com/office/officeart/2005/8/layout/chart3"/>
    <dgm:cxn modelId="{F0EFA58B-D9D1-4163-8DF2-7A0C67159D0E}" type="presOf" srcId="{B8728676-21F2-4D2A-98F0-AF480818B640}" destId="{36922C78-D3B8-4AEA-910E-BEFD23942217}" srcOrd="0" destOrd="0" presId="urn:microsoft.com/office/officeart/2005/8/layout/chart3"/>
    <dgm:cxn modelId="{923F81B8-AE4F-48E0-95D6-D7465221F714}" type="presOf" srcId="{5CF96DD8-021A-4E19-8C0D-A1B5F96782D8}" destId="{67222F96-6B5C-42CE-A44A-BF1EF64C1251}" srcOrd="0" destOrd="0" presId="urn:microsoft.com/office/officeart/2005/8/layout/chart3"/>
    <dgm:cxn modelId="{C933D8CA-1A53-47C8-8653-1B5EBCC1B426}" type="presOf" srcId="{68859B8F-6C50-4599-99E1-FF261758F310}" destId="{5CCFEA56-54A6-4BB0-92C9-95FB300E48A3}" srcOrd="1" destOrd="0" presId="urn:microsoft.com/office/officeart/2005/8/layout/chart3"/>
    <dgm:cxn modelId="{1D46EAD1-0F0C-4C5E-B7D0-B0B6FF697747}" type="presParOf" srcId="{8D934E6C-401B-41FC-A3FE-D7AD0F5A20F3}" destId="{67222F96-6B5C-42CE-A44A-BF1EF64C1251}" srcOrd="0" destOrd="0" presId="urn:microsoft.com/office/officeart/2005/8/layout/chart3"/>
    <dgm:cxn modelId="{83B231B4-ECB8-4596-B0D3-E38B17E04D16}" type="presParOf" srcId="{8D934E6C-401B-41FC-A3FE-D7AD0F5A20F3}" destId="{D0860409-B568-4801-B393-E33F9EBA98A2}" srcOrd="1" destOrd="0" presId="urn:microsoft.com/office/officeart/2005/8/layout/chart3"/>
    <dgm:cxn modelId="{373D8A55-AC61-473B-88A0-619BCD732706}" type="presParOf" srcId="{8D934E6C-401B-41FC-A3FE-D7AD0F5A20F3}" destId="{D58FC2DC-4C6C-4202-B578-847F3969F2CE}" srcOrd="2" destOrd="0" presId="urn:microsoft.com/office/officeart/2005/8/layout/chart3"/>
    <dgm:cxn modelId="{0E8D5F3F-E02D-45A2-8200-368F72A86989}" type="presParOf" srcId="{8D934E6C-401B-41FC-A3FE-D7AD0F5A20F3}" destId="{5CCFEA56-54A6-4BB0-92C9-95FB300E48A3}" srcOrd="3" destOrd="0" presId="urn:microsoft.com/office/officeart/2005/8/layout/chart3"/>
    <dgm:cxn modelId="{2C6206FB-4695-47BD-A505-3C8FFCFDEF00}" type="presParOf" srcId="{8D934E6C-401B-41FC-A3FE-D7AD0F5A20F3}" destId="{36922C78-D3B8-4AEA-910E-BEFD23942217}" srcOrd="4" destOrd="0" presId="urn:microsoft.com/office/officeart/2005/8/layout/chart3"/>
    <dgm:cxn modelId="{BCC1BE31-732F-409B-8490-18EB20A7E040}" type="presParOf" srcId="{8D934E6C-401B-41FC-A3FE-D7AD0F5A20F3}" destId="{B94740DE-01D5-4BC3-A037-D9A56A4EE735}" srcOrd="5" destOrd="0" presId="urn:microsoft.com/office/officeart/2005/8/layout/chart3"/>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222F96-6B5C-42CE-A44A-BF1EF64C1251}">
      <dsp:nvSpPr>
        <dsp:cNvPr id="0" name=""/>
        <dsp:cNvSpPr/>
      </dsp:nvSpPr>
      <dsp:spPr>
        <a:xfrm>
          <a:off x="328360" y="217038"/>
          <a:ext cx="2479955" cy="2479955"/>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准确性</a:t>
          </a:r>
          <a:endParaRPr lang="zh-CN" altLang="en-US" sz="2400" b="1" kern="1200" dirty="0">
            <a:solidFill>
              <a:srgbClr val="FF0000"/>
            </a:solidFill>
          </a:endParaRPr>
        </a:p>
      </dsp:txBody>
      <dsp:txXfrm>
        <a:off x="1676688" y="674649"/>
        <a:ext cx="841413" cy="826651"/>
      </dsp:txXfrm>
    </dsp:sp>
    <dsp:sp modelId="{D58FC2DC-4C6C-4202-B578-847F3969F2CE}">
      <dsp:nvSpPr>
        <dsp:cNvPr id="0" name=""/>
        <dsp:cNvSpPr/>
      </dsp:nvSpPr>
      <dsp:spPr>
        <a:xfrm>
          <a:off x="317751" y="216026"/>
          <a:ext cx="2479955" cy="2479955"/>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高效性</a:t>
          </a:r>
          <a:endParaRPr lang="zh-CN" altLang="en-US" sz="3200" b="1" kern="1200" dirty="0">
            <a:solidFill>
              <a:srgbClr val="FF0000"/>
            </a:solidFill>
          </a:endParaRPr>
        </a:p>
      </dsp:txBody>
      <dsp:txXfrm>
        <a:off x="996787" y="1780760"/>
        <a:ext cx="1121884" cy="767605"/>
      </dsp:txXfrm>
    </dsp:sp>
    <dsp:sp modelId="{36922C78-D3B8-4AEA-910E-BEFD23942217}">
      <dsp:nvSpPr>
        <dsp:cNvPr id="0" name=""/>
        <dsp:cNvSpPr/>
      </dsp:nvSpPr>
      <dsp:spPr>
        <a:xfrm>
          <a:off x="317751" y="216026"/>
          <a:ext cx="2479955" cy="2479955"/>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友好性</a:t>
          </a:r>
        </a:p>
      </dsp:txBody>
      <dsp:txXfrm>
        <a:off x="583461" y="703160"/>
        <a:ext cx="841413" cy="826651"/>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2017/9/12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 xmlns:p14="http://schemas.microsoft.com/office/powerpoint/2010/main" val="15230223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 xmlns:p14="http://schemas.microsoft.com/office/powerpoint/2010/main" val="372148821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zh.wikipedia.org/wiki/%E7%86%B1%E5%B8%B6" TargetMode="External"/><Relationship Id="rId13" Type="http://schemas.openxmlformats.org/officeDocument/2006/relationships/hyperlink" Target="https://zh.wikipedia.org/wiki/%E8%8D%89%E6%9C%AC%E6%A4%8D%E7%89%A9" TargetMode="External"/><Relationship Id="rId3" Type="http://schemas.openxmlformats.org/officeDocument/2006/relationships/hyperlink" Target="https://zh.wikipedia.org/wiki/%E5%A4%A7%E6%88%9F%E7%A7%91" TargetMode="External"/><Relationship Id="rId7" Type="http://schemas.openxmlformats.org/officeDocument/2006/relationships/hyperlink" Target="https://zh.wikipedia.org/wiki/%E7%BE%8E%E6%B4%B2" TargetMode="External"/><Relationship Id="rId12" Type="http://schemas.openxmlformats.org/officeDocument/2006/relationships/hyperlink" Target="https://zh.wikipedia.org/wiki/%E5%A4%9A%E5%B9%B4%E7%94%9F" TargetMode="External"/><Relationship Id="rId2" Type="http://schemas.openxmlformats.org/officeDocument/2006/relationships/slide" Target="../slides/slide23.xml"/><Relationship Id="rId16" Type="http://schemas.openxmlformats.org/officeDocument/2006/relationships/hyperlink" Target="https://zh.wikipedia.org/wiki/%E5%96%AC%E6%9C%A8" TargetMode="External"/><Relationship Id="rId1" Type="http://schemas.openxmlformats.org/officeDocument/2006/relationships/notesMaster" Target="../notesMasters/notesMaster1.xml"/><Relationship Id="rId6" Type="http://schemas.openxmlformats.org/officeDocument/2006/relationships/hyperlink" Target="https://zh.wikipedia.org/wiki/%E9%9D%9E%E6%B4%B2" TargetMode="External"/><Relationship Id="rId11" Type="http://schemas.openxmlformats.org/officeDocument/2006/relationships/hyperlink" Target="https://zh.wikipedia.org/wiki/%E4%B8%80%E5%B9%B4%E7%94%9F" TargetMode="External"/><Relationship Id="rId5" Type="http://schemas.openxmlformats.org/officeDocument/2006/relationships/hyperlink" Target="https://zh.wikipedia.org/w/index.php?title=%E7%87%88%E5%8F%B0%E8%8D%89&amp;action=edit&amp;redlink=1" TargetMode="External"/><Relationship Id="rId15" Type="http://schemas.openxmlformats.org/officeDocument/2006/relationships/hyperlink" Target="https://zh.wikipedia.org/wiki/%E7%81%8C%E6%9C%A8" TargetMode="External"/><Relationship Id="rId10" Type="http://schemas.openxmlformats.org/officeDocument/2006/relationships/hyperlink" Target="https://zh.wikipedia.org/wiki/%E6%B8%A9%E5%B8%A6" TargetMode="External"/><Relationship Id="rId4" Type="http://schemas.openxmlformats.org/officeDocument/2006/relationships/hyperlink" Target="https://zh.wikipedia.org/wiki/%E4%B8%80%E5%93%81%E7%B4%85" TargetMode="External"/><Relationship Id="rId9" Type="http://schemas.openxmlformats.org/officeDocument/2006/relationships/hyperlink" Target="https://zh.wikipedia.org/wiki/%E4%BA%9E%E7%86%B1%E5%B8%B6" TargetMode="External"/><Relationship Id="rId14" Type="http://schemas.openxmlformats.org/officeDocument/2006/relationships/hyperlink" Target="https://zh.wikipedia.org/wiki/%E6%9C%A8%E6%9C%AC%E6%A4%8D%E7%89%A9"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36</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solidFill>
                  <a:srgbClr val="FF0000"/>
                </a:solidFill>
                <a:latin typeface="黑体" pitchFamily="49" charset="-122"/>
                <a:ea typeface="黑体" pitchFamily="49" charset="-122"/>
              </a:rPr>
              <a:t>认定了</a:t>
            </a:r>
            <a:r>
              <a:rPr lang="en-US" altLang="zh-CN" sz="1200" dirty="0" smtClean="0">
                <a:solidFill>
                  <a:srgbClr val="FF0000"/>
                </a:solidFill>
                <a:latin typeface="黑体" pitchFamily="49" charset="-122"/>
                <a:ea typeface="黑体" pitchFamily="49" charset="-122"/>
              </a:rPr>
              <a:t>13</a:t>
            </a:r>
            <a:r>
              <a:rPr lang="zh-CN" altLang="en-US" sz="1200" dirty="0" smtClean="0">
                <a:solidFill>
                  <a:srgbClr val="FF0000"/>
                </a:solidFill>
                <a:latin typeface="黑体" pitchFamily="49" charset="-122"/>
                <a:ea typeface="黑体" pitchFamily="49" charset="-122"/>
              </a:rPr>
              <a:t>个</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smtClean="0"/>
              <a:t>《</a:t>
            </a:r>
            <a:r>
              <a:rPr lang="zh-CN" altLang="en-US" sz="1200" u="sng" dirty="0" smtClean="0">
                <a:solidFill>
                  <a:srgbClr val="000099"/>
                </a:solidFill>
              </a:rPr>
              <a:t>福布斯</a:t>
            </a:r>
            <a:r>
              <a:rPr lang="en-US" altLang="zh-CN" sz="1200" dirty="0" smtClean="0"/>
              <a:t>》</a:t>
            </a:r>
            <a:r>
              <a:rPr lang="zh-CN" altLang="en-US" sz="1200" dirty="0" smtClean="0"/>
              <a:t>日前评选出十位最年轻的亿万富翁，</a:t>
            </a:r>
            <a:r>
              <a:rPr lang="en-US" altLang="zh-CN" sz="1200" dirty="0" smtClean="0"/>
              <a:t>26</a:t>
            </a:r>
            <a:r>
              <a:rPr lang="zh-CN" altLang="en-US" sz="1200" dirty="0" smtClean="0"/>
              <a:t>岁的马克</a:t>
            </a:r>
            <a:r>
              <a:rPr lang="en-US" altLang="zh-CN" sz="1200" dirty="0" smtClean="0"/>
              <a:t>-</a:t>
            </a:r>
            <a:r>
              <a:rPr lang="zh-CN" altLang="en-US" sz="1200" dirty="0" smtClean="0"/>
              <a:t>扎克伯格以</a:t>
            </a:r>
            <a:r>
              <a:rPr lang="en-US" altLang="zh-CN" sz="1200" dirty="0" smtClean="0"/>
              <a:t>69</a:t>
            </a:r>
            <a:r>
              <a:rPr lang="zh-CN" altLang="en-US" sz="1200" dirty="0" smtClean="0"/>
              <a:t>亿美元的身价排在首位，他也因此成为世界上最年轻的亿万富翁。</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移动互联网的发展：</a:t>
            </a:r>
            <a:endParaRPr lang="en-US" altLang="zh-CN" dirty="0" smtClean="0"/>
          </a:p>
          <a:p>
            <a:r>
              <a:rPr lang="zh-CN" altLang="en-US" dirty="0" smtClean="0"/>
              <a:t>在</a:t>
            </a:r>
            <a:r>
              <a:rPr lang="en-US" altLang="zh-CN" dirty="0" smtClean="0"/>
              <a:t>Android2.3 gingerbread</a:t>
            </a:r>
            <a:r>
              <a:rPr lang="zh-CN" altLang="en-US" dirty="0" smtClean="0"/>
              <a:t>系统中，</a:t>
            </a:r>
            <a:r>
              <a:rPr lang="en-US" altLang="zh-CN" dirty="0" err="1" smtClean="0"/>
              <a:t>google</a:t>
            </a:r>
            <a:r>
              <a:rPr lang="zh-CN" altLang="en-US" dirty="0" smtClean="0"/>
              <a:t>提供了</a:t>
            </a:r>
            <a:r>
              <a:rPr lang="en-US" altLang="zh-CN" dirty="0" smtClean="0"/>
              <a:t>11</a:t>
            </a:r>
            <a:r>
              <a:rPr lang="zh-CN" altLang="en-US" dirty="0" smtClean="0"/>
              <a:t>种传感器</a:t>
            </a:r>
            <a:r>
              <a:rPr lang="en-US" altLang="zh-CN" dirty="0" smtClean="0"/>
              <a:t>: </a:t>
            </a:r>
            <a:r>
              <a:rPr lang="zh-CN" altLang="en-US" dirty="0" smtClean="0"/>
              <a:t>加速度、磁力、方向、陀螺仪、光线感应、压力、温度、接近、重力、线性加速度、旋转矢量</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13</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i="0" kern="1200" dirty="0" smtClean="0">
                <a:solidFill>
                  <a:schemeClr val="tx1"/>
                </a:solidFill>
                <a:latin typeface="Arial" pitchFamily="34" charset="0"/>
                <a:ea typeface="宋体" pitchFamily="2" charset="-122"/>
                <a:cs typeface="+mn-cs"/>
              </a:rPr>
              <a:t>大戟属</a:t>
            </a:r>
            <a:r>
              <a:rPr lang="zh-CN" altLang="en-US" sz="1200" b="0" i="0" kern="1200" dirty="0" smtClean="0">
                <a:solidFill>
                  <a:schemeClr val="tx1"/>
                </a:solidFill>
                <a:latin typeface="Arial" pitchFamily="34" charset="0"/>
                <a:ea typeface="宋体" pitchFamily="2" charset="-122"/>
                <a:cs typeface="+mn-cs"/>
              </a:rPr>
              <a:t>，又称</a:t>
            </a:r>
            <a:r>
              <a:rPr lang="zh-CN" altLang="en-US" sz="1200" b="1" i="0" kern="1200" dirty="0" smtClean="0">
                <a:solidFill>
                  <a:schemeClr val="tx1"/>
                </a:solidFill>
                <a:latin typeface="Arial" pitchFamily="34" charset="0"/>
                <a:ea typeface="宋体" pitchFamily="2" charset="-122"/>
                <a:cs typeface="+mn-cs"/>
              </a:rPr>
              <a:t>翡翠塔属</a:t>
            </a:r>
            <a:r>
              <a:rPr lang="zh-CN" altLang="en-US" sz="1200" b="0" i="0" kern="1200" dirty="0" smtClean="0">
                <a:solidFill>
                  <a:schemeClr val="tx1"/>
                </a:solidFill>
                <a:latin typeface="Arial" pitchFamily="34" charset="0"/>
                <a:ea typeface="宋体" pitchFamily="2" charset="-122"/>
                <a:cs typeface="+mn-cs"/>
              </a:rPr>
              <a:t>，是</a:t>
            </a:r>
            <a:r>
              <a:rPr lang="zh-CN" altLang="en-US" sz="1200" b="0" i="0" u="none" strike="noStrike" kern="1200" dirty="0" smtClean="0">
                <a:solidFill>
                  <a:schemeClr val="tx1"/>
                </a:solidFill>
                <a:latin typeface="Arial" pitchFamily="34" charset="0"/>
                <a:ea typeface="宋体" pitchFamily="2" charset="-122"/>
                <a:cs typeface="+mn-cs"/>
                <a:hlinkClick r:id="rId3" tooltip="大戟科"/>
              </a:rPr>
              <a:t>大戟科</a:t>
            </a:r>
            <a:r>
              <a:rPr lang="zh-CN" altLang="en-US" sz="1200" b="0" i="0" kern="1200" dirty="0" smtClean="0">
                <a:solidFill>
                  <a:schemeClr val="tx1"/>
                </a:solidFill>
                <a:latin typeface="Arial" pitchFamily="34" charset="0"/>
                <a:ea typeface="宋体" pitchFamily="2" charset="-122"/>
                <a:cs typeface="+mn-cs"/>
              </a:rPr>
              <a:t>植物的一个属，包括了</a:t>
            </a:r>
            <a:r>
              <a:rPr lang="en-US" altLang="zh-CN" sz="1200" b="0" i="0" kern="1200" dirty="0" smtClean="0">
                <a:solidFill>
                  <a:schemeClr val="tx1"/>
                </a:solidFill>
                <a:latin typeface="Arial" pitchFamily="34" charset="0"/>
                <a:ea typeface="宋体" pitchFamily="2" charset="-122"/>
                <a:cs typeface="+mn-cs"/>
              </a:rPr>
              <a:t>2160</a:t>
            </a:r>
            <a:r>
              <a:rPr lang="zh-CN" altLang="en-US" sz="1200" b="0" i="0" kern="1200" dirty="0" smtClean="0">
                <a:solidFill>
                  <a:schemeClr val="tx1"/>
                </a:solidFill>
                <a:latin typeface="Arial" pitchFamily="34" charset="0"/>
                <a:ea typeface="宋体" pitchFamily="2" charset="-122"/>
                <a:cs typeface="+mn-cs"/>
              </a:rPr>
              <a:t>多种不同种类的植物，当中有些比较常见的，例如：</a:t>
            </a:r>
            <a:r>
              <a:rPr lang="zh-CN" altLang="en-US" sz="1200" b="0" i="0" u="none" strike="noStrike" kern="1200" dirty="0" smtClean="0">
                <a:solidFill>
                  <a:schemeClr val="tx1"/>
                </a:solidFill>
                <a:latin typeface="Arial" pitchFamily="34" charset="0"/>
                <a:ea typeface="宋体" pitchFamily="2" charset="-122"/>
                <a:cs typeface="+mn-cs"/>
                <a:hlinkClick r:id="rId4" tooltip="一品红"/>
              </a:rPr>
              <a:t>一品红</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5" tooltip="灯台草（页面不存在）"/>
              </a:rPr>
              <a:t>灯台草</a:t>
            </a:r>
            <a:r>
              <a:rPr lang="zh-CN" altLang="en-US" sz="1200" b="0" i="0" kern="1200" dirty="0" smtClean="0">
                <a:solidFill>
                  <a:schemeClr val="tx1"/>
                </a:solidFill>
                <a:latin typeface="Arial" pitchFamily="34" charset="0"/>
                <a:ea typeface="宋体" pitchFamily="2" charset="-122"/>
                <a:cs typeface="+mn-cs"/>
              </a:rPr>
              <a:t>等。大戟属植物是现时地球上其中一种生长范围极广的植物种属，主要在</a:t>
            </a:r>
            <a:r>
              <a:rPr lang="zh-CN" altLang="en-US" sz="1200" b="0" i="0" u="none" strike="noStrike" kern="1200" dirty="0" smtClean="0">
                <a:solidFill>
                  <a:schemeClr val="tx1"/>
                </a:solidFill>
                <a:latin typeface="Arial" pitchFamily="34" charset="0"/>
                <a:ea typeface="宋体" pitchFamily="2" charset="-122"/>
                <a:cs typeface="+mn-cs"/>
                <a:hlinkClick r:id="rId6" tooltip="非洲"/>
              </a:rPr>
              <a:t>非洲</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7" tooltip="美洲"/>
              </a:rPr>
              <a:t>美洲</a:t>
            </a:r>
            <a:r>
              <a:rPr lang="zh-CN" altLang="en-US" sz="1200" b="0" i="0" kern="1200" dirty="0" smtClean="0">
                <a:solidFill>
                  <a:schemeClr val="tx1"/>
                </a:solidFill>
                <a:latin typeface="Arial" pitchFamily="34" charset="0"/>
                <a:ea typeface="宋体" pitchFamily="2" charset="-122"/>
                <a:cs typeface="+mn-cs"/>
              </a:rPr>
              <a:t>的</a:t>
            </a:r>
            <a:r>
              <a:rPr lang="zh-CN" altLang="en-US" sz="1200" b="0" i="0" u="none" strike="noStrike" kern="1200" dirty="0" smtClean="0">
                <a:solidFill>
                  <a:schemeClr val="tx1"/>
                </a:solidFill>
                <a:latin typeface="Arial" pitchFamily="34" charset="0"/>
                <a:ea typeface="宋体" pitchFamily="2" charset="-122"/>
                <a:cs typeface="+mn-cs"/>
                <a:hlinkClick r:id="rId8" tooltip="热带"/>
              </a:rPr>
              <a:t>热带</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9" tooltip="亚热带"/>
              </a:rPr>
              <a:t>亚热带</a:t>
            </a:r>
            <a:r>
              <a:rPr lang="zh-CN" altLang="en-US" sz="1200" b="0" i="0" kern="1200" dirty="0" smtClean="0">
                <a:solidFill>
                  <a:schemeClr val="tx1"/>
                </a:solidFill>
                <a:latin typeface="Arial" pitchFamily="34" charset="0"/>
                <a:ea typeface="宋体" pitchFamily="2" charset="-122"/>
                <a:cs typeface="+mn-cs"/>
              </a:rPr>
              <a:t>地区生长，但在</a:t>
            </a:r>
            <a:r>
              <a:rPr lang="zh-CN" altLang="en-US" sz="1200" b="0" i="0" u="none" strike="noStrike" kern="1200" dirty="0" smtClean="0">
                <a:solidFill>
                  <a:schemeClr val="tx1"/>
                </a:solidFill>
                <a:latin typeface="Arial" pitchFamily="34" charset="0"/>
                <a:ea typeface="宋体" pitchFamily="2" charset="-122"/>
                <a:cs typeface="+mn-cs"/>
                <a:hlinkClick r:id="rId10" tooltip="温带"/>
              </a:rPr>
              <a:t>温带</a:t>
            </a:r>
            <a:r>
              <a:rPr lang="zh-CN" altLang="en-US" sz="1200" b="0" i="0" kern="1200" dirty="0" smtClean="0">
                <a:solidFill>
                  <a:schemeClr val="tx1"/>
                </a:solidFill>
                <a:latin typeface="Arial" pitchFamily="34" charset="0"/>
                <a:ea typeface="宋体" pitchFamily="2" charset="-122"/>
                <a:cs typeface="+mn-cs"/>
              </a:rPr>
              <a:t>亦有发现。生长年期有</a:t>
            </a:r>
            <a:r>
              <a:rPr lang="zh-CN" altLang="en-US" sz="1200" b="0" i="0" u="none" strike="noStrike" kern="1200" dirty="0" smtClean="0">
                <a:solidFill>
                  <a:schemeClr val="tx1"/>
                </a:solidFill>
                <a:latin typeface="Arial" pitchFamily="34" charset="0"/>
                <a:ea typeface="宋体" pitchFamily="2" charset="-122"/>
                <a:cs typeface="+mn-cs"/>
                <a:hlinkClick r:id="rId11" tooltip="一年生"/>
              </a:rPr>
              <a:t>一年生</a:t>
            </a:r>
            <a:r>
              <a:rPr lang="zh-CN" altLang="en-US" sz="1200" b="0" i="0" kern="1200" dirty="0" smtClean="0">
                <a:solidFill>
                  <a:schemeClr val="tx1"/>
                </a:solidFill>
                <a:latin typeface="Arial" pitchFamily="34" charset="0"/>
                <a:ea typeface="宋体" pitchFamily="2" charset="-122"/>
                <a:cs typeface="+mn-cs"/>
              </a:rPr>
              <a:t>或</a:t>
            </a:r>
            <a:r>
              <a:rPr lang="zh-CN" altLang="en-US" sz="1200" b="0" i="0" u="none" strike="noStrike" kern="1200" dirty="0" smtClean="0">
                <a:solidFill>
                  <a:schemeClr val="tx1"/>
                </a:solidFill>
                <a:latin typeface="Arial" pitchFamily="34" charset="0"/>
                <a:ea typeface="宋体" pitchFamily="2" charset="-122"/>
                <a:cs typeface="+mn-cs"/>
                <a:hlinkClick r:id="rId12" tooltip="多年生"/>
              </a:rPr>
              <a:t>多年生</a:t>
            </a:r>
            <a:r>
              <a:rPr lang="zh-CN" altLang="en-US" sz="1200" b="0" i="0" kern="1200" dirty="0" smtClean="0">
                <a:solidFill>
                  <a:schemeClr val="tx1"/>
                </a:solidFill>
                <a:latin typeface="Arial" pitchFamily="34" charset="0"/>
                <a:ea typeface="宋体" pitchFamily="2" charset="-122"/>
                <a:cs typeface="+mn-cs"/>
              </a:rPr>
              <a:t>，有</a:t>
            </a:r>
            <a:r>
              <a:rPr lang="zh-CN" altLang="en-US" sz="1200" b="0" i="0" u="none" strike="noStrike" kern="1200" dirty="0" smtClean="0">
                <a:solidFill>
                  <a:schemeClr val="tx1"/>
                </a:solidFill>
                <a:latin typeface="Arial" pitchFamily="34" charset="0"/>
                <a:ea typeface="宋体" pitchFamily="2" charset="-122"/>
                <a:cs typeface="+mn-cs"/>
                <a:hlinkClick r:id="rId13" tooltip="草本植物"/>
              </a:rPr>
              <a:t>草本</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14" tooltip="木本植物"/>
              </a:rPr>
              <a:t>木本</a:t>
            </a:r>
            <a:r>
              <a:rPr lang="zh-CN" altLang="en-US" sz="1200" b="0" i="0" u="none" strike="noStrike" kern="1200" dirty="0" smtClean="0">
                <a:solidFill>
                  <a:schemeClr val="tx1"/>
                </a:solidFill>
                <a:latin typeface="Arial" pitchFamily="34" charset="0"/>
                <a:ea typeface="宋体" pitchFamily="2" charset="-122"/>
                <a:cs typeface="+mn-cs"/>
                <a:hlinkClick r:id="rId15" tooltip="灌木"/>
              </a:rPr>
              <a:t>灌木</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6" tooltip="乔木"/>
              </a:rPr>
              <a:t>乔木</a:t>
            </a:r>
            <a:r>
              <a:rPr lang="zh-CN" altLang="en-US" sz="1200" b="0" i="0" kern="1200" dirty="0" smtClean="0">
                <a:solidFill>
                  <a:schemeClr val="tx1"/>
                </a:solidFill>
                <a:latin typeface="Arial" pitchFamily="34" charset="0"/>
                <a:ea typeface="宋体" pitchFamily="2" charset="-122"/>
                <a:cs typeface="+mn-cs"/>
              </a:rPr>
              <a:t>，而且都有树液。</a:t>
            </a:r>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仙人掌</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23</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Gordon Hughes earned his PhD degree at Cal Tech, and began his technology career at Xerox Research, later serving as the Senior Director of Recording Technology at Seagate, in its early years. He is now a research scientist at the Center for Memory and Recording Research at the University of California San Diego.</a:t>
            </a:r>
          </a:p>
          <a:p>
            <a:r>
              <a:rPr lang="en-US" altLang="zh-CN" sz="1200" b="0" i="0" kern="1200" dirty="0" smtClean="0">
                <a:solidFill>
                  <a:schemeClr val="tx1"/>
                </a:solidFill>
                <a:latin typeface="Arial" pitchFamily="34" charset="0"/>
                <a:ea typeface="宋体" pitchFamily="2" charset="-122"/>
                <a:cs typeface="+mn-cs"/>
              </a:rPr>
              <a:t>In 2001, he was named Fellow of the IEEE for "contributions to magnetic recording physics and for pioneering work in thin film disk media".</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“Comments on the mean accuracy of statistical pattern </a:t>
            </a:r>
            <a:r>
              <a:rPr lang="en-US" altLang="zh-CN" sz="1200" b="0" i="0" kern="1200" dirty="0" err="1" smtClean="0">
                <a:solidFill>
                  <a:schemeClr val="tx1"/>
                </a:solidFill>
                <a:latin typeface="Arial" pitchFamily="34" charset="0"/>
                <a:ea typeface="宋体" pitchFamily="2" charset="-122"/>
                <a:cs typeface="+mn-cs"/>
              </a:rPr>
              <a:t>recognizers'ce</a:t>
            </a:r>
            <a:r>
              <a:rPr lang="en-US" altLang="zh-CN" sz="1200" b="0" i="0" kern="1200" dirty="0" smtClean="0">
                <a:solidFill>
                  <a:schemeClr val="tx1"/>
                </a:solidFill>
                <a:latin typeface="Arial" pitchFamily="34" charset="0"/>
                <a:ea typeface="宋体" pitchFamily="2" charset="-122"/>
                <a:cs typeface="+mn-cs"/>
              </a:rPr>
              <a:t>”, K. </a:t>
            </a:r>
            <a:r>
              <a:rPr lang="en-US" altLang="zh-CN" sz="1200" b="0" i="0" kern="1200" dirty="0" err="1" smtClean="0">
                <a:solidFill>
                  <a:schemeClr val="tx1"/>
                </a:solidFill>
                <a:latin typeface="Arial" pitchFamily="34" charset="0"/>
                <a:ea typeface="宋体" pitchFamily="2" charset="-122"/>
                <a:cs typeface="+mn-cs"/>
              </a:rPr>
              <a:t>Abend</a:t>
            </a:r>
            <a:r>
              <a:rPr lang="en-US" altLang="zh-CN" sz="1200" b="0" i="0" kern="1200" dirty="0" smtClean="0">
                <a:solidFill>
                  <a:schemeClr val="tx1"/>
                </a:solidFill>
                <a:latin typeface="Arial" pitchFamily="34" charset="0"/>
                <a:ea typeface="宋体" pitchFamily="2" charset="-122"/>
                <a:cs typeface="+mn-cs"/>
              </a:rPr>
              <a:t>, T.J. Harley Jr., B. </a:t>
            </a:r>
            <a:r>
              <a:rPr lang="en-US" altLang="zh-CN" sz="1200" b="0" i="0" kern="1200" dirty="0" err="1" smtClean="0">
                <a:solidFill>
                  <a:schemeClr val="tx1"/>
                </a:solidFill>
                <a:latin typeface="Arial" pitchFamily="34" charset="0"/>
                <a:ea typeface="宋体" pitchFamily="2" charset="-122"/>
                <a:cs typeface="+mn-cs"/>
              </a:rPr>
              <a:t>Chandrasekaran</a:t>
            </a:r>
            <a:r>
              <a:rPr lang="en-US" altLang="zh-CN" sz="1200" b="0" i="0" kern="1200" dirty="0" smtClean="0">
                <a:solidFill>
                  <a:schemeClr val="tx1"/>
                </a:solidFill>
                <a:latin typeface="Arial" pitchFamily="34" charset="0"/>
                <a:ea typeface="宋体" pitchFamily="2" charset="-122"/>
                <a:cs typeface="+mn-cs"/>
              </a:rPr>
              <a:t>, T.J. Harley, and G.F. Hughes, </a:t>
            </a:r>
            <a:r>
              <a:rPr lang="en-US" altLang="zh-CN" sz="1200" b="0" i="1" kern="1200" dirty="0" smtClean="0">
                <a:solidFill>
                  <a:schemeClr val="tx1"/>
                </a:solidFill>
                <a:latin typeface="Arial" pitchFamily="34" charset="0"/>
                <a:ea typeface="宋体" pitchFamily="2" charset="-122"/>
                <a:cs typeface="+mn-cs"/>
              </a:rPr>
              <a:t>IEEE Transactions on Information Theory</a:t>
            </a:r>
            <a:r>
              <a:rPr lang="en-US" altLang="zh-CN" sz="1200" b="0" i="0" kern="1200" dirty="0" smtClean="0">
                <a:solidFill>
                  <a:schemeClr val="tx1"/>
                </a:solidFill>
                <a:latin typeface="Arial" pitchFamily="34" charset="0"/>
                <a:ea typeface="宋体" pitchFamily="2" charset="-122"/>
                <a:cs typeface="+mn-cs"/>
              </a:rPr>
              <a:t>, Vol.IT-15, No. 3, (May 1969), pp. 420-423</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pic>
        <p:nvPicPr>
          <p:cNvPr id="8" name="图片 7" descr="Logo_Small.jpg"/>
          <p:cNvPicPr>
            <a:picLocks noChangeAspect="1"/>
          </p:cNvPicPr>
          <p:nvPr/>
        </p:nvPicPr>
        <p:blipFill>
          <a:blip r:embed="rId14" cstate="print"/>
          <a:stretch>
            <a:fillRect/>
          </a:stretch>
        </p:blipFill>
        <p:spPr>
          <a:xfrm>
            <a:off x="8732170" y="35551"/>
            <a:ext cx="376334" cy="297105"/>
          </a:xfrm>
          <a:prstGeom prst="rect">
            <a:avLst/>
          </a:prstGeom>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2.wmf"/><Relationship Id="rId7" Type="http://schemas.openxmlformats.org/officeDocument/2006/relationships/diagramLayout" Target="../diagrams/layout1.xml"/><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34.jpeg"/><Relationship Id="rId10" Type="http://schemas.microsoft.com/office/2007/relationships/diagramDrawing" Target="../diagrams/drawing1.xml"/><Relationship Id="rId4" Type="http://schemas.openxmlformats.org/officeDocument/2006/relationships/image" Target="../media/image33.wmf"/><Relationship Id="rId9" Type="http://schemas.openxmlformats.org/officeDocument/2006/relationships/diagramColors" Target="../diagrams/colors1.xml"/></Relationships>
</file>

<file path=ppt/slides/_rels/slide1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1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1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51.jpe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53.jpeg"/><Relationship Id="rId4" Type="http://schemas.openxmlformats.org/officeDocument/2006/relationships/image" Target="../media/image47.jpeg"/><Relationship Id="rId9" Type="http://schemas.openxmlformats.org/officeDocument/2006/relationships/image" Target="../media/image52.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4.jpeg"/></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67.jpeg"/><Relationship Id="rId3" Type="http://schemas.openxmlformats.org/officeDocument/2006/relationships/image" Target="../media/image3.png"/><Relationship Id="rId7" Type="http://schemas.openxmlformats.org/officeDocument/2006/relationships/image" Target="../media/image66.jpeg"/><Relationship Id="rId2" Type="http://schemas.openxmlformats.org/officeDocument/2006/relationships/image" Target="../media/image62.jpeg"/><Relationship Id="rId1" Type="http://schemas.openxmlformats.org/officeDocument/2006/relationships/slideLayout" Target="../slideLayouts/slideLayout2.xml"/><Relationship Id="rId6" Type="http://schemas.openxmlformats.org/officeDocument/2006/relationships/image" Target="../media/image65.jpeg"/><Relationship Id="rId5" Type="http://schemas.openxmlformats.org/officeDocument/2006/relationships/image" Target="../media/image64.jpeg"/><Relationship Id="rId4" Type="http://schemas.openxmlformats.org/officeDocument/2006/relationships/image" Target="../media/image63.jpeg"/><Relationship Id="rId9" Type="http://schemas.openxmlformats.org/officeDocument/2006/relationships/image" Target="../media/image68.jpeg"/></Relationships>
</file>

<file path=ppt/slides/_rels/slide38.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7.xml"/><Relationship Id="rId4" Type="http://schemas.openxmlformats.org/officeDocument/2006/relationships/image" Target="../media/image69.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jpeg"/><Relationship Id="rId3" Type="http://schemas.openxmlformats.org/officeDocument/2006/relationships/image" Target="../media/image16.png"/><Relationship Id="rId7" Type="http://schemas.openxmlformats.org/officeDocument/2006/relationships/image" Target="../media/image20.jpeg"/><Relationship Id="rId12" Type="http://schemas.openxmlformats.org/officeDocument/2006/relationships/image" Target="../media/image25.jpeg"/><Relationship Id="rId2" Type="http://schemas.openxmlformats.org/officeDocument/2006/relationships/image" Target="../media/image9.png"/><Relationship Id="rId16"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image" Target="../media/image19.jpeg"/><Relationship Id="rId11" Type="http://schemas.openxmlformats.org/officeDocument/2006/relationships/image" Target="../media/image24.jpeg"/><Relationship Id="rId5" Type="http://schemas.openxmlformats.org/officeDocument/2006/relationships/image" Target="../media/image18.jpeg"/><Relationship Id="rId15" Type="http://schemas.openxmlformats.org/officeDocument/2006/relationships/image" Target="../media/image28.png"/><Relationship Id="rId10" Type="http://schemas.openxmlformats.org/officeDocument/2006/relationships/image" Target="../media/image23.jpeg"/><Relationship Id="rId4" Type="http://schemas.openxmlformats.org/officeDocument/2006/relationships/image" Target="../media/image17.png"/><Relationship Id="rId9" Type="http://schemas.openxmlformats.org/officeDocument/2006/relationships/image" Target="../media/image22.jpeg"/><Relationship Id="rId14" Type="http://schemas.openxmlformats.org/officeDocument/2006/relationships/image" Target="../media/image27.jpeg"/></Relationships>
</file>

<file path=ppt/slides/_rels/slide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362476" y="4379367"/>
            <a:ext cx="8352928" cy="1785937"/>
          </a:xfrm>
          <a:prstGeom prst="rect">
            <a:avLst/>
          </a:prstGeom>
          <a:noFill/>
          <a:ln w="9525">
            <a:noFill/>
            <a:miter lim="800000"/>
            <a:headEnd/>
            <a:tailEnd/>
          </a:ln>
        </p:spPr>
        <p:txBody>
          <a:bodyPr/>
          <a:lstStyle/>
          <a:p>
            <a:pPr marL="342900" indent="-342900" algn="ctr">
              <a:spcBef>
                <a:spcPct val="20000"/>
              </a:spcBef>
            </a:pPr>
            <a:r>
              <a:rPr lang="zh-CN" altLang="en-US" sz="3200" b="1" dirty="0" smtClean="0">
                <a:solidFill>
                  <a:srgbClr val="000099"/>
                </a:solidFill>
                <a:latin typeface="+mn-lt"/>
                <a:ea typeface="+mn-ea"/>
              </a:rPr>
              <a:t>马 帅</a:t>
            </a:r>
            <a:endParaRPr lang="en-US" altLang="zh-CN" sz="3200" b="1" dirty="0" smtClean="0">
              <a:solidFill>
                <a:srgbClr val="000099"/>
              </a:solidFill>
              <a:latin typeface="+mn-lt"/>
              <a:ea typeface="+mn-ea"/>
            </a:endParaRPr>
          </a:p>
        </p:txBody>
      </p:sp>
      <p:sp>
        <p:nvSpPr>
          <p:cNvPr id="15363" name="Rectangle 15"/>
          <p:cNvSpPr>
            <a:spLocks noRot="1" noChangeArrowheads="1"/>
          </p:cNvSpPr>
          <p:nvPr/>
        </p:nvSpPr>
        <p:spPr bwMode="auto">
          <a:xfrm>
            <a:off x="107504" y="404664"/>
            <a:ext cx="8964488" cy="1830859"/>
          </a:xfrm>
          <a:prstGeom prst="rect">
            <a:avLst/>
          </a:prstGeom>
          <a:noFill/>
          <a:ln w="9525">
            <a:noFill/>
            <a:miter lim="800000"/>
            <a:headEnd/>
            <a:tailEnd/>
          </a:ln>
        </p:spPr>
        <p:txBody>
          <a:bodyPr anchor="ctr"/>
          <a:lstStyle/>
          <a:p>
            <a:pPr algn="ctr">
              <a:lnSpc>
                <a:spcPct val="140000"/>
              </a:lnSpc>
            </a:pPr>
            <a:r>
              <a:rPr lang="zh-CN" altLang="en-US" sz="4400" b="1" dirty="0" smtClean="0">
                <a:solidFill>
                  <a:srgbClr val="000099"/>
                </a:solidFill>
                <a:latin typeface="+mn-ea"/>
                <a:ea typeface="+mn-ea"/>
              </a:rPr>
              <a:t>大图搜索：挑战性与相关技术</a:t>
            </a:r>
            <a:endParaRPr lang="en-US" altLang="zh-CN" sz="4400" b="1" dirty="0" smtClean="0">
              <a:solidFill>
                <a:srgbClr val="000099"/>
              </a:solidFill>
              <a:latin typeface="+mn-ea"/>
              <a:ea typeface="+mn-ea"/>
            </a:endParaRPr>
          </a:p>
          <a:p>
            <a:pPr algn="ctr">
              <a:lnSpc>
                <a:spcPct val="140000"/>
              </a:lnSpc>
            </a:pPr>
            <a:r>
              <a:rPr lang="en-US" altLang="zh-CN" sz="2800" b="1" dirty="0" smtClean="0">
                <a:solidFill>
                  <a:srgbClr val="000099"/>
                </a:solidFill>
                <a:latin typeface="+mj-lt"/>
                <a:ea typeface="黑体" pitchFamily="2" charset="-122"/>
              </a:rPr>
              <a:t>(Big Graph Search: Challenges and Techniques)</a:t>
            </a:r>
            <a:endParaRPr lang="zh-CN" altLang="en-US" sz="2800" b="1" dirty="0">
              <a:solidFill>
                <a:srgbClr val="000099"/>
              </a:solidFill>
              <a:latin typeface="+mj-lt"/>
              <a:ea typeface="黑体" pitchFamily="2" charset="-122"/>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348880"/>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4429124" y="5429264"/>
            <a:ext cx="4427099" cy="914400"/>
          </a:xfrm>
          <a:prstGeom prst="rect">
            <a:avLst/>
          </a:prstGeom>
        </p:spPr>
      </p:pic>
      <p:sp>
        <p:nvSpPr>
          <p:cNvPr id="6" name="矩形 5"/>
          <p:cNvSpPr/>
          <p:nvPr/>
        </p:nvSpPr>
        <p:spPr>
          <a:xfrm>
            <a:off x="0" y="0"/>
            <a:ext cx="8858280" cy="307777"/>
          </a:xfrm>
          <a:prstGeom prst="rect">
            <a:avLst/>
          </a:prstGeom>
        </p:spPr>
        <p:txBody>
          <a:bodyPr wrap="square">
            <a:spAutoFit/>
          </a:bodyPr>
          <a:lstStyle/>
          <a:p>
            <a:r>
              <a:rPr lang="en-US" altLang="zh-CN" sz="1400" b="1" dirty="0" smtClean="0">
                <a:solidFill>
                  <a:srgbClr val="C00000"/>
                </a:solidFill>
              </a:rPr>
              <a:t>NDBC’2016</a:t>
            </a:r>
            <a:r>
              <a:rPr lang="zh-CN" altLang="en-US" sz="1400" b="1" dirty="0" smtClean="0">
                <a:solidFill>
                  <a:srgbClr val="C00000"/>
                </a:solidFill>
              </a:rPr>
              <a:t>新技术报告</a:t>
            </a:r>
          </a:p>
        </p:txBody>
      </p:sp>
      <p:pic>
        <p:nvPicPr>
          <p:cNvPr id="9" name="图片 2"/>
          <p:cNvPicPr>
            <a:picLocks noChangeAspect="1"/>
          </p:cNvPicPr>
          <p:nvPr/>
        </p:nvPicPr>
        <p:blipFill>
          <a:blip r:embed="rId5"/>
          <a:srcRect/>
          <a:stretch>
            <a:fillRect/>
          </a:stretch>
        </p:blipFill>
        <p:spPr bwMode="auto">
          <a:xfrm>
            <a:off x="984952" y="5429264"/>
            <a:ext cx="3444172" cy="839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71414"/>
            <a:ext cx="8640960" cy="796908"/>
          </a:xfrm>
        </p:spPr>
        <p:txBody>
          <a:bodyPr/>
          <a:lstStyle/>
          <a:p>
            <a:r>
              <a:rPr lang="zh-CN" altLang="en-US" sz="3600" b="1" dirty="0" smtClean="0">
                <a:solidFill>
                  <a:srgbClr val="C00000"/>
                </a:solidFill>
                <a:latin typeface="Arial Unicode MS" pitchFamily="34" charset="-122"/>
                <a:ea typeface="黑体" pitchFamily="49" charset="-122"/>
              </a:rPr>
              <a:t>大图数据，如社会网络等</a:t>
            </a:r>
            <a:endParaRPr lang="zh-CN" altLang="en-US" sz="3600" b="1" dirty="0">
              <a:solidFill>
                <a:srgbClr val="C00000"/>
              </a:solidFill>
              <a:latin typeface="Arial Unicode MS" pitchFamily="34" charset="-122"/>
              <a:ea typeface="黑体" pitchFamily="49" charset="-122"/>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2843808" y="1090211"/>
            <a:ext cx="6086450" cy="2554813"/>
          </a:xfrm>
          <a:prstGeom prst="rect">
            <a:avLst/>
          </a:prstGeom>
          <a:noFill/>
          <a:ln w="9525">
            <a:noFill/>
            <a:miter lim="800000"/>
            <a:headEnd/>
            <a:tailEnd/>
          </a:ln>
        </p:spPr>
      </p:pic>
      <p:pic>
        <p:nvPicPr>
          <p:cNvPr id="10" name="图片 9" descr="blog-apr-13.jpg"/>
          <p:cNvPicPr>
            <a:picLocks noChangeAspect="1"/>
          </p:cNvPicPr>
          <p:nvPr/>
        </p:nvPicPr>
        <p:blipFill>
          <a:blip r:embed="rId4" cstate="print"/>
          <a:stretch>
            <a:fillRect/>
          </a:stretch>
        </p:blipFill>
        <p:spPr>
          <a:xfrm>
            <a:off x="251520" y="1559195"/>
            <a:ext cx="2438400" cy="1475232"/>
          </a:xfrm>
          <a:prstGeom prst="rect">
            <a:avLst/>
          </a:prstGeom>
        </p:spPr>
      </p:pic>
      <p:sp>
        <p:nvSpPr>
          <p:cNvPr id="8" name="TextBox 7"/>
          <p:cNvSpPr txBox="1"/>
          <p:nvPr/>
        </p:nvSpPr>
        <p:spPr>
          <a:xfrm>
            <a:off x="539552" y="4335487"/>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FF0000"/>
                </a:solidFill>
                <a:latin typeface="Arial Unicode MS" pitchFamily="34" charset="-122"/>
                <a:ea typeface="黑体" pitchFamily="49" charset="-122"/>
              </a:rPr>
              <a:t>数据量大</a:t>
            </a:r>
            <a:r>
              <a:rPr lang="zh-CN" altLang="en-US" sz="2400" dirty="0" smtClean="0">
                <a:latin typeface="Arial Unicode MS" pitchFamily="34" charset="-122"/>
                <a:ea typeface="黑体" pitchFamily="49" charset="-122"/>
              </a:rPr>
              <a:t>： </a:t>
            </a:r>
            <a:r>
              <a:rPr lang="zh-CN" altLang="en-US" sz="2400" dirty="0" smtClean="0">
                <a:sym typeface="Wingdings" pitchFamily="2" charset="2"/>
              </a:rPr>
              <a:t>高效的图搜索需要在均衡查询性能与准确性</a:t>
            </a:r>
            <a:endParaRPr lang="en-US" altLang="zh-CN" sz="2400" b="1" dirty="0" smtClean="0">
              <a:ea typeface="黑体" pitchFamily="49" charset="-122"/>
              <a:sym typeface="Wingdings" pitchFamily="2" charset="2"/>
            </a:endParaRPr>
          </a:p>
        </p:txBody>
      </p:sp>
      <p:sp>
        <p:nvSpPr>
          <p:cNvPr id="9" name="TextBox 8"/>
          <p:cNvSpPr txBox="1"/>
          <p:nvPr/>
        </p:nvSpPr>
        <p:spPr>
          <a:xfrm>
            <a:off x="539552" y="4911551"/>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FF0000"/>
                </a:solidFill>
                <a:latin typeface="Arial Unicode MS" pitchFamily="34" charset="-122"/>
                <a:ea typeface="黑体" pitchFamily="49" charset="-122"/>
                <a:sym typeface="Wingdings" pitchFamily="2" charset="2"/>
              </a:rPr>
              <a:t>数据变化频繁</a:t>
            </a:r>
            <a:r>
              <a:rPr lang="zh-CN" altLang="en-US" sz="2400" dirty="0" smtClean="0">
                <a:latin typeface="Arial Unicode MS" pitchFamily="34" charset="-122"/>
                <a:ea typeface="黑体" pitchFamily="49" charset="-122"/>
                <a:sym typeface="Wingdings" pitchFamily="2" charset="2"/>
              </a:rPr>
              <a:t>：</a:t>
            </a:r>
            <a:r>
              <a:rPr lang="zh-CN" altLang="en-US" sz="2400" dirty="0" smtClean="0">
                <a:ea typeface="黑体" pitchFamily="49" charset="-122"/>
                <a:sym typeface="Wingdings" pitchFamily="2" charset="2"/>
              </a:rPr>
              <a:t>融合数据的动态性和时间特征</a:t>
            </a:r>
            <a:endParaRPr lang="en-US" altLang="zh-CN" sz="2400" dirty="0" smtClean="0">
              <a:ea typeface="黑体" pitchFamily="49" charset="-122"/>
              <a:sym typeface="Wingdings" pitchFamily="2" charset="2"/>
            </a:endParaRPr>
          </a:p>
        </p:txBody>
      </p:sp>
      <p:sp>
        <p:nvSpPr>
          <p:cNvPr id="12" name="TextBox 11"/>
          <p:cNvSpPr txBox="1"/>
          <p:nvPr/>
        </p:nvSpPr>
        <p:spPr>
          <a:xfrm>
            <a:off x="539552" y="5487615"/>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FF0000"/>
                </a:solidFill>
                <a:ea typeface="黑体" pitchFamily="49" charset="-122"/>
              </a:rPr>
              <a:t>数据丢失和不确定性</a:t>
            </a:r>
            <a:r>
              <a:rPr lang="zh-CN" altLang="en-US" sz="2400" dirty="0" smtClean="0">
                <a:ea typeface="黑体" pitchFamily="49" charset="-122"/>
              </a:rPr>
              <a:t>：</a:t>
            </a:r>
            <a:r>
              <a:rPr lang="zh-CN" altLang="en-US" sz="2400" dirty="0" smtClean="0"/>
              <a:t>提高数据的质量，减少负面影响</a:t>
            </a:r>
            <a:r>
              <a:rPr lang="en-US" altLang="zh-CN" sz="2400" dirty="0" smtClean="0"/>
              <a:t>.</a:t>
            </a:r>
            <a:endParaRPr lang="en-US" altLang="zh-CN" sz="2400" b="1" dirty="0" smtClean="0">
              <a:ea typeface="黑体" pitchFamily="49" charset="-122"/>
              <a:sym typeface="Wingdings" pitchFamily="2" charset="2"/>
            </a:endParaRPr>
          </a:p>
        </p:txBody>
      </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10</a:t>
            </a:fld>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FAE</a:t>
            </a:r>
            <a:r>
              <a:rPr lang="zh-CN" altLang="en-US" sz="3600" b="1" dirty="0" smtClean="0">
                <a:solidFill>
                  <a:srgbClr val="C00000"/>
                </a:solidFill>
              </a:rPr>
              <a:t>法则</a:t>
            </a:r>
            <a:endParaRPr lang="zh-CN" altLang="en-US" sz="3600" b="1" dirty="0">
              <a:solidFill>
                <a:srgbClr val="C00000"/>
              </a:solidFill>
            </a:endParaRPr>
          </a:p>
        </p:txBody>
      </p:sp>
      <p:sp>
        <p:nvSpPr>
          <p:cNvPr id="3" name="内容占位符 2"/>
          <p:cNvSpPr>
            <a:spLocks noGrp="1"/>
          </p:cNvSpPr>
          <p:nvPr>
            <p:ph idx="1"/>
          </p:nvPr>
        </p:nvSpPr>
        <p:spPr/>
        <p:txBody>
          <a:bodyPr/>
          <a:lstStyle/>
          <a:p>
            <a:r>
              <a:rPr lang="zh-CN" altLang="en-US" sz="2800" dirty="0" smtClean="0">
                <a:solidFill>
                  <a:srgbClr val="000099"/>
                </a:solidFill>
                <a:latin typeface="+mn-ea"/>
              </a:rPr>
              <a:t>在大量、动态和不确定图数据中：</a:t>
            </a:r>
            <a:endParaRPr lang="en-US" altLang="zh-CN" sz="2800" dirty="0" smtClean="0">
              <a:solidFill>
                <a:srgbClr val="000099"/>
              </a:solidFill>
              <a:latin typeface="+mn-ea"/>
            </a:endParaRPr>
          </a:p>
          <a:p>
            <a:pPr lvl="1"/>
            <a:r>
              <a:rPr lang="en-US" altLang="zh-CN" b="1" dirty="0" smtClean="0">
                <a:solidFill>
                  <a:srgbClr val="FF0000"/>
                </a:solidFill>
                <a:latin typeface="+mn-ea"/>
              </a:rPr>
              <a:t>F</a:t>
            </a:r>
            <a:r>
              <a:rPr lang="en-US" altLang="zh-CN" dirty="0" smtClean="0">
                <a:latin typeface="+mn-ea"/>
              </a:rPr>
              <a:t>:</a:t>
            </a:r>
            <a:r>
              <a:rPr lang="zh-CN" altLang="en-US" dirty="0" smtClean="0">
                <a:latin typeface="+mn-ea"/>
              </a:rPr>
              <a:t>如何提供</a:t>
            </a:r>
            <a:r>
              <a:rPr lang="zh-CN" altLang="en-US" dirty="0" smtClean="0">
                <a:solidFill>
                  <a:srgbClr val="FF0000"/>
                </a:solidFill>
                <a:latin typeface="+mn-ea"/>
              </a:rPr>
              <a:t>友好的</a:t>
            </a:r>
            <a:r>
              <a:rPr lang="zh-CN" altLang="en-US" dirty="0" smtClean="0">
                <a:latin typeface="+mn-ea"/>
              </a:rPr>
              <a:t>图搜索界面？</a:t>
            </a:r>
            <a:endParaRPr lang="en-US" altLang="zh-CN" dirty="0" smtClean="0">
              <a:latin typeface="+mn-ea"/>
            </a:endParaRPr>
          </a:p>
          <a:p>
            <a:pPr lvl="1"/>
            <a:r>
              <a:rPr lang="en-US" altLang="zh-CN" b="1" dirty="0" smtClean="0">
                <a:solidFill>
                  <a:srgbClr val="FF0000"/>
                </a:solidFill>
                <a:latin typeface="+mn-ea"/>
              </a:rPr>
              <a:t>A</a:t>
            </a:r>
            <a:r>
              <a:rPr lang="en-US" altLang="zh-CN" dirty="0" smtClean="0">
                <a:latin typeface="+mn-ea"/>
              </a:rPr>
              <a:t>:</a:t>
            </a:r>
            <a:r>
              <a:rPr lang="zh-CN" altLang="en-US" dirty="0" smtClean="0">
                <a:latin typeface="+mn-ea"/>
              </a:rPr>
              <a:t>如何搜索“信息”</a:t>
            </a:r>
            <a:r>
              <a:rPr lang="zh-CN" altLang="en-US" dirty="0" smtClean="0">
                <a:solidFill>
                  <a:srgbClr val="FF0000"/>
                </a:solidFill>
                <a:latin typeface="+mn-ea"/>
              </a:rPr>
              <a:t>更准</a:t>
            </a:r>
            <a:r>
              <a:rPr lang="en-US" altLang="zh-CN" dirty="0" smtClean="0">
                <a:solidFill>
                  <a:srgbClr val="FF0000"/>
                </a:solidFill>
                <a:latin typeface="+mn-ea"/>
              </a:rPr>
              <a:t>?</a:t>
            </a:r>
          </a:p>
          <a:p>
            <a:pPr lvl="1"/>
            <a:r>
              <a:rPr lang="en-US" altLang="zh-CN" b="1" dirty="0" smtClean="0">
                <a:solidFill>
                  <a:srgbClr val="FF0000"/>
                </a:solidFill>
                <a:latin typeface="+mn-ea"/>
              </a:rPr>
              <a:t>E</a:t>
            </a:r>
            <a:r>
              <a:rPr lang="en-US" altLang="zh-CN" dirty="0" smtClean="0">
                <a:latin typeface="+mn-ea"/>
              </a:rPr>
              <a:t>:</a:t>
            </a:r>
            <a:r>
              <a:rPr lang="zh-CN" altLang="en-US" dirty="0" smtClean="0">
                <a:latin typeface="+mn-ea"/>
              </a:rPr>
              <a:t>如何搜索“信息”</a:t>
            </a:r>
            <a:r>
              <a:rPr lang="zh-CN" altLang="en-US" dirty="0" smtClean="0">
                <a:solidFill>
                  <a:srgbClr val="FF0000"/>
                </a:solidFill>
                <a:latin typeface="+mn-ea"/>
              </a:rPr>
              <a:t>更快</a:t>
            </a:r>
            <a:r>
              <a:rPr lang="en-US" altLang="zh-CN" dirty="0" smtClean="0">
                <a:solidFill>
                  <a:srgbClr val="FF0000"/>
                </a:solidFill>
                <a:latin typeface="+mn-ea"/>
              </a:rPr>
              <a:t>?</a:t>
            </a:r>
            <a:endParaRPr lang="en-US" altLang="zh-CN" dirty="0" smtClean="0">
              <a:latin typeface="+mn-ea"/>
            </a:endParaRPr>
          </a:p>
          <a:p>
            <a:pPr lvl="1"/>
            <a:endParaRPr lang="zh-CN" altLang="en-US" dirty="0">
              <a:latin typeface="+mn-ea"/>
            </a:endParaRPr>
          </a:p>
        </p:txBody>
      </p:sp>
      <p:pic>
        <p:nvPicPr>
          <p:cNvPr id="12" name="图片 11" descr="blog-apr-13.jpg"/>
          <p:cNvPicPr>
            <a:picLocks noChangeAspect="1"/>
          </p:cNvPicPr>
          <p:nvPr/>
        </p:nvPicPr>
        <p:blipFill>
          <a:blip r:embed="rId2" cstate="print"/>
          <a:stretch>
            <a:fillRect/>
          </a:stretch>
        </p:blipFill>
        <p:spPr>
          <a:xfrm>
            <a:off x="6516216" y="1233688"/>
            <a:ext cx="2438400" cy="1475232"/>
          </a:xfrm>
          <a:prstGeom prst="rect">
            <a:avLst/>
          </a:prstGeom>
        </p:spPr>
      </p:pic>
      <p:grpSp>
        <p:nvGrpSpPr>
          <p:cNvPr id="5" name="组合 17"/>
          <p:cNvGrpSpPr/>
          <p:nvPr/>
        </p:nvGrpSpPr>
        <p:grpSpPr>
          <a:xfrm>
            <a:off x="3275856" y="3645024"/>
            <a:ext cx="5616624" cy="2347424"/>
            <a:chOff x="755576" y="3846721"/>
            <a:chExt cx="5976664" cy="2606615"/>
          </a:xfrm>
        </p:grpSpPr>
        <p:pic>
          <p:nvPicPr>
            <p:cNvPr id="1028" name="Picture 4" descr="C:\Program Files (x86)\Microsoft Office\MEDIA\CAGCAT10\j0285750.wmf"/>
            <p:cNvPicPr>
              <a:picLocks noChangeAspect="1" noChangeArrowheads="1"/>
            </p:cNvPicPr>
            <p:nvPr/>
          </p:nvPicPr>
          <p:blipFill>
            <a:blip r:embed="rId3" cstate="print"/>
            <a:srcRect/>
            <a:stretch>
              <a:fillRect/>
            </a:stretch>
          </p:blipFill>
          <p:spPr bwMode="auto">
            <a:xfrm>
              <a:off x="4716016" y="4581128"/>
              <a:ext cx="2016224" cy="1512168"/>
            </a:xfrm>
            <a:prstGeom prst="rect">
              <a:avLst/>
            </a:prstGeom>
            <a:noFill/>
          </p:spPr>
        </p:pic>
        <p:pic>
          <p:nvPicPr>
            <p:cNvPr id="1026" name="Picture 2" descr="C:\Program Files (x86)\Microsoft Office\MEDIA\CAGCAT10\j0292020.wmf"/>
            <p:cNvPicPr>
              <a:picLocks noChangeAspect="1" noChangeArrowheads="1"/>
            </p:cNvPicPr>
            <p:nvPr/>
          </p:nvPicPr>
          <p:blipFill>
            <a:blip r:embed="rId4" cstate="print"/>
            <a:srcRect/>
            <a:stretch>
              <a:fillRect/>
            </a:stretch>
          </p:blipFill>
          <p:spPr bwMode="auto">
            <a:xfrm>
              <a:off x="755576" y="3846721"/>
              <a:ext cx="2880320" cy="2606615"/>
            </a:xfrm>
            <a:prstGeom prst="rect">
              <a:avLst/>
            </a:prstGeom>
            <a:noFill/>
          </p:spPr>
        </p:pic>
        <p:pic>
          <p:nvPicPr>
            <p:cNvPr id="17" name="图片 16" descr="download (1).jpg"/>
            <p:cNvPicPr>
              <a:picLocks noChangeAspect="1"/>
            </p:cNvPicPr>
            <p:nvPr/>
          </p:nvPicPr>
          <p:blipFill>
            <a:blip r:embed="rId5" cstate="print"/>
            <a:stretch>
              <a:fillRect/>
            </a:stretch>
          </p:blipFill>
          <p:spPr>
            <a:xfrm>
              <a:off x="2627784" y="4322787"/>
              <a:ext cx="2390775" cy="1914525"/>
            </a:xfrm>
            <a:prstGeom prst="rect">
              <a:avLst/>
            </a:prstGeom>
          </p:spPr>
        </p:pic>
      </p:grpSp>
      <p:graphicFrame>
        <p:nvGraphicFramePr>
          <p:cNvPr id="11" name="内容占位符 4"/>
          <p:cNvGraphicFramePr>
            <a:graphicFrameLocks/>
          </p:cNvGraphicFramePr>
          <p:nvPr/>
        </p:nvGraphicFramePr>
        <p:xfrm>
          <a:off x="107504" y="3284984"/>
          <a:ext cx="3168351" cy="295232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11</a:t>
            </a:fld>
            <a:endParaRPr lang="zh-CN" altLang="en-US" dirty="0"/>
          </a:p>
        </p:txBody>
      </p:sp>
      <p:sp>
        <p:nvSpPr>
          <p:cNvPr id="14" name="矩形 13"/>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Jia</a:t>
            </a:r>
            <a:r>
              <a:rPr lang="en-US" altLang="zh-CN" sz="1400" dirty="0" smtClean="0">
                <a:ea typeface="黑体" pitchFamily="49" charset="-122"/>
              </a:rPr>
              <a:t> Li, </a:t>
            </a:r>
            <a:r>
              <a:rPr lang="en-US" altLang="zh-CN" sz="1400" dirty="0" err="1" smtClean="0">
                <a:ea typeface="黑体" pitchFamily="49" charset="-122"/>
              </a:rPr>
              <a:t>Chunming</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Xuelian</a:t>
            </a:r>
            <a:r>
              <a:rPr lang="en-US" altLang="zh-CN" sz="1400" dirty="0" smtClean="0">
                <a:ea typeface="黑体" pitchFamily="49" charset="-122"/>
              </a:rPr>
              <a:t> Lin,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Big Graph Search: Challenges and Techniques. </a:t>
            </a:r>
            <a:r>
              <a:rPr lang="en-US" altLang="zh-CN" sz="1400" b="1" dirty="0" smtClean="0">
                <a:solidFill>
                  <a:srgbClr val="CC3300"/>
                </a:solidFill>
                <a:ea typeface="黑体" pitchFamily="49" charset="-122"/>
              </a:rPr>
              <a:t>Frontiers of Computer Science, 2016. (invited)</a:t>
            </a:r>
            <a:endParaRPr lang="zh-CN" altLang="en-US" sz="1400" b="1" dirty="0" smtClean="0">
              <a:solidFill>
                <a:srgbClr val="CC33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友好性</a:t>
            </a:r>
            <a:r>
              <a:rPr lang="en-US" altLang="zh-CN" sz="3600" b="1" dirty="0" smtClean="0">
                <a:solidFill>
                  <a:srgbClr val="C00000"/>
                </a:solidFill>
                <a:latin typeface="Arial Unicode MS" pitchFamily="34" charset="-122"/>
                <a:ea typeface="黑体" pitchFamily="49" charset="-122"/>
              </a:rPr>
              <a:t>(Friendliness)</a:t>
            </a:r>
            <a:endParaRPr lang="zh-CN" altLang="en-US" sz="3600" b="1" dirty="0">
              <a:solidFill>
                <a:srgbClr val="C00000"/>
              </a:solidFill>
              <a:latin typeface="Arial Unicode MS" pitchFamily="34" charset="-122"/>
              <a:ea typeface="黑体" pitchFamily="49" charset="-122"/>
            </a:endParaRPr>
          </a:p>
        </p:txBody>
      </p:sp>
      <p:sp>
        <p:nvSpPr>
          <p:cNvPr id="7" name="内容占位符 2"/>
          <p:cNvSpPr txBox="1">
            <a:spLocks/>
          </p:cNvSpPr>
          <p:nvPr/>
        </p:nvSpPr>
        <p:spPr bwMode="auto">
          <a:xfrm>
            <a:off x="323528" y="928100"/>
            <a:ext cx="8501122" cy="2500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FontTx/>
              <a:buChar char="•"/>
            </a:pPr>
            <a:r>
              <a:rPr lang="zh-CN" altLang="en-US" sz="2800" dirty="0" smtClean="0">
                <a:latin typeface="+mn-ea"/>
                <a:ea typeface="+mn-ea"/>
              </a:rPr>
              <a:t>如何以</a:t>
            </a:r>
            <a:r>
              <a:rPr lang="zh-CN" altLang="en-US" sz="2800" dirty="0" smtClean="0">
                <a:solidFill>
                  <a:srgbClr val="FF0000"/>
                </a:solidFill>
                <a:latin typeface="+mn-ea"/>
                <a:ea typeface="+mn-ea"/>
              </a:rPr>
              <a:t>友好的方式</a:t>
            </a:r>
            <a:r>
              <a:rPr lang="zh-CN" altLang="en-US" sz="2800" dirty="0" smtClean="0">
                <a:latin typeface="+mn-ea"/>
                <a:ea typeface="+mn-ea"/>
              </a:rPr>
              <a:t>提供“图搜索”的查询界面？</a:t>
            </a:r>
            <a:endParaRPr kumimoji="0" lang="en-US" altLang="zh-CN" sz="2800" b="0" i="0" u="none" strike="noStrike" kern="0" cap="none" spc="0" normalizeH="0" baseline="0" noProof="0" dirty="0" smtClean="0">
              <a:ln>
                <a:noFill/>
              </a:ln>
              <a:solidFill>
                <a:srgbClr val="000099"/>
              </a:solidFill>
              <a:effectLst/>
              <a:uLnTx/>
              <a:uFillTx/>
              <a:latin typeface="+mn-ea"/>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solidFill>
                  <a:srgbClr val="FF0000"/>
                </a:solidFill>
                <a:latin typeface="+mn-ea"/>
                <a:ea typeface="+mn-ea"/>
              </a:rPr>
              <a:t>关键字的搜索模式非常友好</a:t>
            </a:r>
            <a:endParaRPr lang="en-US" altLang="zh-CN" sz="2400" kern="0" dirty="0" smtClean="0">
              <a:solidFill>
                <a:srgbClr val="FF0000"/>
              </a:solidFill>
              <a:latin typeface="+mn-ea"/>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latin typeface="+mn-ea"/>
                <a:ea typeface="+mn-ea"/>
              </a:rPr>
              <a:t>直接让用户输入模式图非常不友好</a:t>
            </a:r>
            <a:endParaRPr lang="en-US" altLang="zh-CN" sz="2400" kern="0" dirty="0" smtClean="0">
              <a:latin typeface="+mn-ea"/>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latin typeface="+mn-ea"/>
                <a:ea typeface="+mn-ea"/>
              </a:rPr>
              <a:t>提供方便的方式</a:t>
            </a:r>
            <a:r>
              <a:rPr lang="zh-CN" altLang="en-US" sz="2400" kern="0" dirty="0" smtClean="0">
                <a:solidFill>
                  <a:srgbClr val="FF0000"/>
                </a:solidFill>
                <a:latin typeface="+mn-ea"/>
                <a:ea typeface="+mn-ea"/>
              </a:rPr>
              <a:t>隐式</a:t>
            </a:r>
            <a:r>
              <a:rPr lang="zh-CN" altLang="en-US" sz="2400" kern="0" dirty="0" smtClean="0">
                <a:latin typeface="+mn-ea"/>
                <a:ea typeface="+mn-ea"/>
              </a:rPr>
              <a:t>表达查询图</a:t>
            </a:r>
            <a:endParaRPr lang="en-US" altLang="zh-CN" sz="2400" kern="0" dirty="0" smtClean="0">
              <a:latin typeface="+mn-ea"/>
              <a:ea typeface="+mn-ea"/>
            </a:endParaRPr>
          </a:p>
          <a:p>
            <a:pPr marL="1200150" lvl="2" indent="-285750" eaLnBrk="0" hangingPunct="0">
              <a:spcBef>
                <a:spcPct val="20000"/>
              </a:spcBef>
              <a:buFontTx/>
              <a:buChar char="–"/>
            </a:pPr>
            <a:r>
              <a:rPr kumimoji="0" lang="zh-CN" altLang="en-US" sz="2400" b="0" i="0" u="none" strike="noStrike" kern="0" cap="none" spc="0" normalizeH="0" baseline="0" noProof="0" dirty="0" smtClean="0">
                <a:ln>
                  <a:noFill/>
                </a:ln>
                <a:solidFill>
                  <a:schemeClr val="tx1"/>
                </a:solidFill>
                <a:effectLst/>
                <a:uLnTx/>
                <a:uFillTx/>
                <a:latin typeface="+mn-ea"/>
                <a:ea typeface="+mn-ea"/>
              </a:rPr>
              <a:t>如，</a:t>
            </a:r>
            <a:r>
              <a:rPr kumimoji="0" lang="en-US" altLang="zh-CN" sz="2400" b="0" i="0" u="none" strike="noStrike" kern="0" cap="none" spc="0" normalizeH="0" baseline="0" noProof="0" dirty="0" err="1" smtClean="0">
                <a:ln>
                  <a:noFill/>
                </a:ln>
                <a:solidFill>
                  <a:schemeClr val="tx1"/>
                </a:solidFill>
                <a:effectLst/>
                <a:uLnTx/>
                <a:uFillTx/>
                <a:latin typeface="+mn-ea"/>
                <a:ea typeface="+mn-ea"/>
              </a:rPr>
              <a:t>Facebook</a:t>
            </a:r>
            <a:r>
              <a:rPr kumimoji="0" lang="zh-CN" altLang="en-US" sz="2400" b="0" i="0" u="none" strike="noStrike" kern="0" cap="none" spc="0" normalizeH="0" baseline="0" noProof="0" dirty="0" smtClean="0">
                <a:ln>
                  <a:noFill/>
                </a:ln>
                <a:solidFill>
                  <a:schemeClr val="tx1"/>
                </a:solidFill>
                <a:effectLst/>
                <a:uLnTx/>
                <a:uFillTx/>
                <a:latin typeface="+mn-ea"/>
                <a:ea typeface="+mn-ea"/>
              </a:rPr>
              <a:t>采用简单化的自然语言</a:t>
            </a:r>
            <a:endParaRPr kumimoji="0" lang="en-US" altLang="zh-CN" sz="2400" b="0" i="0" u="none" strike="noStrike" kern="0" cap="none" spc="0" normalizeH="0" baseline="0" noProof="0" dirty="0" smtClean="0">
              <a:ln>
                <a:noFill/>
              </a:ln>
              <a:solidFill>
                <a:schemeClr val="tx1"/>
              </a:solidFill>
              <a:effectLst/>
              <a:uLnTx/>
              <a:uFillTx/>
              <a:latin typeface="+mn-ea"/>
              <a:ea typeface="+mn-ea"/>
            </a:endParaRPr>
          </a:p>
        </p:txBody>
      </p:sp>
      <p:pic>
        <p:nvPicPr>
          <p:cNvPr id="6" name="图片 5" descr="Facebook-Graph-Search.jpg"/>
          <p:cNvPicPr>
            <a:picLocks noChangeAspect="1"/>
          </p:cNvPicPr>
          <p:nvPr/>
        </p:nvPicPr>
        <p:blipFill>
          <a:blip r:embed="rId2" cstate="print"/>
          <a:stretch>
            <a:fillRect/>
          </a:stretch>
        </p:blipFill>
        <p:spPr>
          <a:xfrm>
            <a:off x="749432" y="3510300"/>
            <a:ext cx="7783007" cy="3024336"/>
          </a:xfrm>
          <a:prstGeom prst="rect">
            <a:avLst/>
          </a:prstGeom>
        </p:spPr>
      </p:pic>
      <p:sp>
        <p:nvSpPr>
          <p:cNvPr id="8" name="TextBox 7"/>
          <p:cNvSpPr txBox="1"/>
          <p:nvPr/>
        </p:nvSpPr>
        <p:spPr>
          <a:xfrm>
            <a:off x="5508104" y="3573016"/>
            <a:ext cx="2952328" cy="369332"/>
          </a:xfrm>
          <a:prstGeom prst="rect">
            <a:avLst/>
          </a:prstGeom>
          <a:noFill/>
        </p:spPr>
        <p:txBody>
          <a:bodyPr wrap="square" rtlCol="0">
            <a:spAutoFit/>
          </a:bodyPr>
          <a:lstStyle/>
          <a:p>
            <a:r>
              <a:rPr lang="en-US" altLang="zh-CN" b="1" dirty="0" err="1" smtClean="0">
                <a:solidFill>
                  <a:schemeClr val="bg1"/>
                </a:solidFill>
              </a:rPr>
              <a:t>Facebook</a:t>
            </a:r>
            <a:r>
              <a:rPr lang="en-US" altLang="zh-CN" b="1" dirty="0" smtClean="0">
                <a:solidFill>
                  <a:schemeClr val="bg1"/>
                </a:solidFill>
              </a:rPr>
              <a:t> Graph Search</a:t>
            </a:r>
            <a:endParaRPr lang="zh-CN" altLang="en-US" b="1" dirty="0">
              <a:solidFill>
                <a:schemeClr val="bg1"/>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12</a:t>
            </a:fld>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rPr>
              <a:t>准确性</a:t>
            </a:r>
            <a:r>
              <a:rPr lang="en-US" altLang="zh-CN" sz="3600" b="1" dirty="0" smtClean="0">
                <a:solidFill>
                  <a:srgbClr val="C00000"/>
                </a:solidFill>
              </a:rPr>
              <a:t>(</a:t>
            </a:r>
            <a:r>
              <a:rPr lang="en-US" altLang="zh-CN" sz="3600" b="1" dirty="0" smtClean="0">
                <a:solidFill>
                  <a:srgbClr val="C00000"/>
                </a:solidFill>
                <a:latin typeface="Arial Unicode MS" pitchFamily="34" charset="-122"/>
                <a:ea typeface="Arial Unicode MS" pitchFamily="34" charset="-122"/>
                <a:cs typeface="Arial Unicode MS" pitchFamily="34" charset="-122"/>
              </a:rPr>
              <a:t>Accuracy</a:t>
            </a:r>
            <a:r>
              <a:rPr lang="en-US" altLang="zh-CN" sz="3600" b="1" dirty="0" smtClean="0">
                <a:solidFill>
                  <a:srgbClr val="C00000"/>
                </a:solidFill>
              </a:rPr>
              <a:t>)</a:t>
            </a:r>
            <a:endParaRPr lang="zh-CN" altLang="en-US" sz="3600" dirty="0"/>
          </a:p>
        </p:txBody>
      </p:sp>
      <p:sp>
        <p:nvSpPr>
          <p:cNvPr id="6" name="内容占位符 2"/>
          <p:cNvSpPr>
            <a:spLocks noGrp="1"/>
          </p:cNvSpPr>
          <p:nvPr>
            <p:ph idx="1"/>
          </p:nvPr>
        </p:nvSpPr>
        <p:spPr>
          <a:xfrm>
            <a:off x="467544" y="4653136"/>
            <a:ext cx="5580112" cy="1584176"/>
          </a:xfrm>
        </p:spPr>
        <p:txBody>
          <a:bodyPr/>
          <a:lstStyle/>
          <a:p>
            <a:pPr>
              <a:buNone/>
            </a:pPr>
            <a:r>
              <a:rPr lang="zh-CN" altLang="en-US" sz="2400" dirty="0" smtClean="0"/>
              <a:t>搜索</a:t>
            </a:r>
            <a:r>
              <a:rPr lang="zh-CN" altLang="en-US" sz="2400" dirty="0" smtClean="0">
                <a:solidFill>
                  <a:srgbClr val="000099"/>
                </a:solidFill>
              </a:rPr>
              <a:t>北航</a:t>
            </a:r>
            <a:r>
              <a:rPr lang="zh-CN" altLang="en-US" sz="2400" dirty="0" smtClean="0"/>
              <a:t>的信息</a:t>
            </a:r>
            <a:r>
              <a:rPr lang="zh-CN" altLang="en-US" sz="2400" dirty="0" smtClean="0">
                <a:solidFill>
                  <a:srgbClr val="0066CC"/>
                </a:solidFill>
              </a:rPr>
              <a:t>：</a:t>
            </a:r>
            <a:endParaRPr lang="en-US" altLang="zh-CN" sz="2400" dirty="0" smtClean="0">
              <a:solidFill>
                <a:srgbClr val="0066CC"/>
              </a:solidFill>
            </a:endParaRPr>
          </a:p>
          <a:p>
            <a:pPr marL="285750" indent="-285750">
              <a:buFontTx/>
              <a:buChar char="–"/>
            </a:pPr>
            <a:r>
              <a:rPr lang="zh-CN" altLang="en-US" sz="2000" kern="1200" dirty="0" smtClean="0">
                <a:solidFill>
                  <a:srgbClr val="FF0000"/>
                </a:solidFill>
              </a:rPr>
              <a:t>北航、北京航空航天大学、</a:t>
            </a:r>
            <a:r>
              <a:rPr lang="zh-TW" altLang="en-US" sz="2000" kern="1200" dirty="0" smtClean="0">
                <a:solidFill>
                  <a:srgbClr val="FF0000"/>
                </a:solidFill>
              </a:rPr>
              <a:t>北京航空航天大學</a:t>
            </a:r>
            <a:r>
              <a:rPr lang="zh-CN" altLang="en-US" sz="2000" kern="1200" dirty="0" smtClean="0">
                <a:solidFill>
                  <a:srgbClr val="FF0000"/>
                </a:solidFill>
              </a:rPr>
              <a:t>、</a:t>
            </a:r>
            <a:r>
              <a:rPr lang="en-US" altLang="zh-CN" sz="2000" kern="1200" dirty="0" err="1" smtClean="0">
                <a:solidFill>
                  <a:srgbClr val="FF0000"/>
                </a:solidFill>
              </a:rPr>
              <a:t>Beihang</a:t>
            </a:r>
            <a:r>
              <a:rPr lang="zh-CN" altLang="en-US" sz="2000" kern="1200" dirty="0" smtClean="0">
                <a:solidFill>
                  <a:srgbClr val="FF0000"/>
                </a:solidFill>
              </a:rPr>
              <a:t>、</a:t>
            </a:r>
            <a:r>
              <a:rPr lang="en-US" altLang="zh-CN" sz="2000" kern="1200" dirty="0" err="1" smtClean="0">
                <a:solidFill>
                  <a:srgbClr val="FF0000"/>
                </a:solidFill>
              </a:rPr>
              <a:t>Beihang</a:t>
            </a:r>
            <a:r>
              <a:rPr lang="en-US" altLang="zh-CN" sz="2000" kern="1200" dirty="0" smtClean="0">
                <a:solidFill>
                  <a:srgbClr val="FF0000"/>
                </a:solidFill>
              </a:rPr>
              <a:t> University</a:t>
            </a:r>
            <a:r>
              <a:rPr lang="zh-CN" altLang="en-US" sz="2000" kern="1200" dirty="0" smtClean="0">
                <a:solidFill>
                  <a:srgbClr val="FF0000"/>
                </a:solidFill>
              </a:rPr>
              <a:t>、</a:t>
            </a:r>
            <a:r>
              <a:rPr lang="en-US" altLang="zh-CN" sz="2000" kern="1200" dirty="0" smtClean="0">
                <a:solidFill>
                  <a:srgbClr val="FF0000"/>
                </a:solidFill>
              </a:rPr>
              <a:t>Beijing University of Aeronautics and Astronautics</a:t>
            </a:r>
          </a:p>
          <a:p>
            <a:pPr lvl="1"/>
            <a:endParaRPr lang="zh-CN" altLang="en-US" sz="2000" dirty="0"/>
          </a:p>
        </p:txBody>
      </p:sp>
      <p:sp>
        <p:nvSpPr>
          <p:cNvPr id="7" name="内容占位符 2"/>
          <p:cNvSpPr txBox="1">
            <a:spLocks/>
          </p:cNvSpPr>
          <p:nvPr/>
        </p:nvSpPr>
        <p:spPr bwMode="auto">
          <a:xfrm>
            <a:off x="319350" y="908720"/>
            <a:ext cx="8501122" cy="1996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5750" indent="-285750" eaLnBrk="0" hangingPunct="0">
              <a:spcBef>
                <a:spcPct val="20000"/>
              </a:spcBef>
              <a:buFont typeface="Arial" pitchFamily="34" charset="0"/>
              <a:buChar char="•"/>
            </a:pPr>
            <a:r>
              <a:rPr lang="zh-CN" altLang="en-US" sz="2800" kern="0" dirty="0" smtClean="0">
                <a:solidFill>
                  <a:srgbClr val="000000"/>
                </a:solidFill>
                <a:latin typeface="Arial Unicode MS" pitchFamily="34" charset="-122"/>
                <a:ea typeface="黑体"/>
              </a:rPr>
              <a:t>如何搜索“信息”</a:t>
            </a:r>
            <a:r>
              <a:rPr lang="zh-CN" altLang="en-US" sz="2800" kern="0" dirty="0" smtClean="0">
                <a:solidFill>
                  <a:srgbClr val="FF0000"/>
                </a:solidFill>
                <a:latin typeface="Arial Unicode MS" pitchFamily="34" charset="-122"/>
                <a:ea typeface="黑体"/>
              </a:rPr>
              <a:t>更准</a:t>
            </a:r>
            <a:r>
              <a:rPr lang="en-US" altLang="zh-CN" sz="2800" kern="0" dirty="0" smtClean="0">
                <a:solidFill>
                  <a:srgbClr val="FF0000"/>
                </a:solidFill>
                <a:latin typeface="Arial Unicode MS" pitchFamily="34" charset="-122"/>
                <a:ea typeface="黑体"/>
              </a:rPr>
              <a:t>?</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mn-ea"/>
              </a:rPr>
              <a:t>用户意图理解（融合用户的行为特征）</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mn-ea"/>
              </a:rPr>
              <a:t>融合知识图谱</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rPr>
              <a:t>- Knowledge Graph</a:t>
            </a:r>
          </a:p>
          <a:p>
            <a:pPr marL="742950" lvl="1" indent="-285750" eaLnBrk="0" hangingPunct="0">
              <a:spcBef>
                <a:spcPct val="20000"/>
              </a:spcBef>
              <a:buFontTx/>
              <a:buChar char="–"/>
            </a:pPr>
            <a:r>
              <a:rPr lang="zh-CN" altLang="en-US" sz="2400" kern="0" dirty="0" smtClean="0">
                <a:latin typeface="Arial Unicode MS" pitchFamily="34" charset="-122"/>
                <a:ea typeface="+mn-ea"/>
              </a:rPr>
              <a:t>基于知识</a:t>
            </a:r>
            <a:r>
              <a:rPr lang="en-US" altLang="zh-CN" sz="2400" kern="0" dirty="0" smtClean="0">
                <a:latin typeface="Arial Unicode MS" pitchFamily="34" charset="-122"/>
                <a:ea typeface="+mn-ea"/>
              </a:rPr>
              <a:t>/</a:t>
            </a:r>
            <a:r>
              <a:rPr lang="zh-CN" altLang="en-US" sz="2400" kern="0" dirty="0" smtClean="0">
                <a:latin typeface="Arial Unicode MS" pitchFamily="34" charset="-122"/>
                <a:ea typeface="+mn-ea"/>
              </a:rPr>
              <a:t>用户意图的查询转换</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endParaRPr>
          </a:p>
        </p:txBody>
      </p:sp>
      <p:sp>
        <p:nvSpPr>
          <p:cNvPr id="8" name="内容占位符 2"/>
          <p:cNvSpPr txBox="1">
            <a:spLocks/>
          </p:cNvSpPr>
          <p:nvPr/>
        </p:nvSpPr>
        <p:spPr bwMode="auto">
          <a:xfrm>
            <a:off x="467544" y="3140968"/>
            <a:ext cx="5580112"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kumimoji="0" lang="zh-CN" altLang="en-US" sz="2400" b="0" i="0" u="none" strike="noStrike" kern="0" cap="none" spc="0" normalizeH="0" baseline="0" noProof="0" dirty="0" smtClean="0">
                <a:ln>
                  <a:noFill/>
                </a:ln>
                <a:effectLst/>
                <a:uLnTx/>
                <a:uFillTx/>
                <a:latin typeface="+mn-ea"/>
                <a:ea typeface="+mn-ea"/>
                <a:cs typeface="+mn-cs"/>
              </a:rPr>
              <a:t>搜索</a:t>
            </a:r>
            <a:r>
              <a:rPr kumimoji="0" lang="zh-CN" altLang="en-US" sz="2400" b="0" i="0" u="none" strike="noStrike" kern="0" cap="none" spc="0" normalizeH="0" baseline="0" noProof="0" dirty="0" smtClean="0">
                <a:ln>
                  <a:noFill/>
                </a:ln>
                <a:solidFill>
                  <a:srgbClr val="000099"/>
                </a:solidFill>
                <a:effectLst/>
                <a:uLnTx/>
                <a:uFillTx/>
                <a:latin typeface="+mn-ea"/>
                <a:ea typeface="+mn-ea"/>
                <a:cs typeface="+mn-cs"/>
              </a:rPr>
              <a:t>北航周围的饭店</a:t>
            </a:r>
            <a:endParaRPr kumimoji="0" lang="en-US" altLang="zh-CN" sz="2400" b="0" i="0" u="none" strike="noStrike" kern="0" cap="none" spc="0" normalizeH="0" baseline="0" noProof="0" dirty="0" smtClean="0">
              <a:ln>
                <a:noFill/>
              </a:ln>
              <a:solidFill>
                <a:srgbClr val="000099"/>
              </a:solidFill>
              <a:effectLst/>
              <a:uLnTx/>
              <a:uFillTx/>
              <a:latin typeface="+mn-ea"/>
              <a:ea typeface="+mn-ea"/>
              <a:cs typeface="+mn-cs"/>
            </a:endParaRPr>
          </a:p>
          <a:p>
            <a:pPr marL="285750" indent="-285750" eaLnBrk="0" hangingPunct="0">
              <a:spcBef>
                <a:spcPct val="20000"/>
              </a:spcBef>
              <a:buFontTx/>
              <a:buChar char="–"/>
            </a:pPr>
            <a:r>
              <a:rPr lang="zh-CN" altLang="en-US" sz="2000" dirty="0" smtClean="0">
                <a:solidFill>
                  <a:srgbClr val="FF0000"/>
                </a:solidFill>
                <a:latin typeface="Arial Unicode MS" pitchFamily="34" charset="-122"/>
                <a:ea typeface="+mn-ea"/>
              </a:rPr>
              <a:t>人在美国 </a:t>
            </a:r>
            <a:r>
              <a:rPr lang="en-US" altLang="zh-CN" sz="2000" dirty="0" smtClean="0">
                <a:solidFill>
                  <a:srgbClr val="FF0000"/>
                </a:solidFill>
                <a:latin typeface="Arial Unicode MS" pitchFamily="34" charset="-122"/>
                <a:ea typeface="+mn-ea"/>
              </a:rPr>
              <a:t>vs.</a:t>
            </a:r>
            <a:r>
              <a:rPr lang="zh-CN" altLang="en-US" sz="2000" dirty="0" smtClean="0">
                <a:solidFill>
                  <a:srgbClr val="FF0000"/>
                </a:solidFill>
                <a:latin typeface="Arial Unicode MS" pitchFamily="34" charset="-122"/>
                <a:ea typeface="+mn-ea"/>
              </a:rPr>
              <a:t>人在北航</a:t>
            </a:r>
            <a:endParaRPr lang="en-US" altLang="zh-CN" sz="2000" dirty="0" smtClean="0">
              <a:solidFill>
                <a:srgbClr val="FF0000"/>
              </a:solidFill>
              <a:latin typeface="Arial Unicode MS" pitchFamily="34" charset="-122"/>
              <a:ea typeface="+mn-ea"/>
            </a:endParaRPr>
          </a:p>
          <a:p>
            <a:pPr marL="285750" indent="-285750" eaLnBrk="0" hangingPunct="0">
              <a:spcBef>
                <a:spcPct val="20000"/>
              </a:spcBef>
              <a:buFontTx/>
              <a:buChar char="–"/>
            </a:pPr>
            <a:r>
              <a:rPr lang="zh-CN" altLang="en-US" sz="2000" dirty="0" smtClean="0">
                <a:solidFill>
                  <a:srgbClr val="FF0000"/>
                </a:solidFill>
                <a:latin typeface="Arial Unicode MS" pitchFamily="34" charset="-122"/>
                <a:ea typeface="+mn-ea"/>
              </a:rPr>
              <a:t>人在北航</a:t>
            </a:r>
            <a:r>
              <a:rPr lang="en-US" altLang="zh-CN" sz="2000" dirty="0" smtClean="0">
                <a:solidFill>
                  <a:srgbClr val="FF0000"/>
                </a:solidFill>
                <a:latin typeface="Arial Unicode MS" pitchFamily="34" charset="-122"/>
                <a:ea typeface="+mn-ea"/>
              </a:rPr>
              <a:t>:</a:t>
            </a:r>
            <a:r>
              <a:rPr lang="zh-CN" altLang="en-US" sz="2000" dirty="0" smtClean="0">
                <a:solidFill>
                  <a:srgbClr val="FF0000"/>
                </a:solidFill>
                <a:latin typeface="Arial Unicode MS" pitchFamily="34" charset="-122"/>
                <a:ea typeface="+mn-ea"/>
              </a:rPr>
              <a:t>中午</a:t>
            </a:r>
            <a:r>
              <a:rPr lang="en-US" altLang="zh-CN" sz="2000" dirty="0" smtClean="0">
                <a:solidFill>
                  <a:srgbClr val="FF0000"/>
                </a:solidFill>
                <a:latin typeface="Arial Unicode MS" pitchFamily="34" charset="-122"/>
                <a:ea typeface="+mn-ea"/>
              </a:rPr>
              <a:t>12</a:t>
            </a:r>
            <a:r>
              <a:rPr lang="zh-CN" altLang="en-US" sz="2000" dirty="0" smtClean="0">
                <a:solidFill>
                  <a:srgbClr val="FF0000"/>
                </a:solidFill>
                <a:latin typeface="Arial Unicode MS" pitchFamily="34" charset="-122"/>
                <a:ea typeface="+mn-ea"/>
              </a:rPr>
              <a:t>点 </a:t>
            </a:r>
            <a:r>
              <a:rPr lang="en-US" altLang="zh-CN" sz="2000" dirty="0" smtClean="0">
                <a:solidFill>
                  <a:srgbClr val="FF0000"/>
                </a:solidFill>
                <a:latin typeface="Arial Unicode MS" pitchFamily="34" charset="-122"/>
                <a:ea typeface="+mn-ea"/>
              </a:rPr>
              <a:t>vs. </a:t>
            </a:r>
            <a:r>
              <a:rPr lang="zh-CN" altLang="en-US" sz="2000" dirty="0" smtClean="0">
                <a:solidFill>
                  <a:srgbClr val="FF0000"/>
                </a:solidFill>
                <a:latin typeface="Arial Unicode MS" pitchFamily="34" charset="-122"/>
                <a:ea typeface="+mn-ea"/>
              </a:rPr>
              <a:t>半夜</a:t>
            </a:r>
            <a:r>
              <a:rPr lang="en-US" altLang="zh-CN" sz="2000" dirty="0" smtClean="0">
                <a:solidFill>
                  <a:srgbClr val="FF0000"/>
                </a:solidFill>
                <a:latin typeface="Arial Unicode MS" pitchFamily="34" charset="-122"/>
                <a:ea typeface="+mn-ea"/>
              </a:rPr>
              <a:t>12</a:t>
            </a:r>
            <a:r>
              <a:rPr lang="zh-CN" altLang="en-US" sz="2000" dirty="0" smtClean="0">
                <a:solidFill>
                  <a:srgbClr val="FF0000"/>
                </a:solidFill>
                <a:latin typeface="Arial Unicode MS" pitchFamily="34" charset="-122"/>
                <a:ea typeface="+mn-ea"/>
              </a:rPr>
              <a:t>点</a:t>
            </a:r>
            <a:endParaRPr lang="zh-CN" altLang="en-US" sz="2000" dirty="0">
              <a:solidFill>
                <a:srgbClr val="FF0000"/>
              </a:solidFill>
              <a:latin typeface="Arial Unicode MS" pitchFamily="34" charset="-122"/>
              <a:ea typeface="+mn-ea"/>
            </a:endParaRPr>
          </a:p>
        </p:txBody>
      </p:sp>
      <p:grpSp>
        <p:nvGrpSpPr>
          <p:cNvPr id="16" name="组合 15"/>
          <p:cNvGrpSpPr/>
          <p:nvPr/>
        </p:nvGrpSpPr>
        <p:grpSpPr>
          <a:xfrm>
            <a:off x="6127501" y="2348880"/>
            <a:ext cx="2908995" cy="4062118"/>
            <a:chOff x="4032448" y="2983761"/>
            <a:chExt cx="2908995" cy="4062118"/>
          </a:xfrm>
        </p:grpSpPr>
        <p:sp>
          <p:nvSpPr>
            <p:cNvPr id="10" name="矩形 9"/>
            <p:cNvSpPr/>
            <p:nvPr/>
          </p:nvSpPr>
          <p:spPr>
            <a:xfrm>
              <a:off x="4788024" y="2983761"/>
              <a:ext cx="1440160" cy="369332"/>
            </a:xfrm>
            <a:prstGeom prst="rect">
              <a:avLst/>
            </a:prstGeom>
          </p:spPr>
          <p:txBody>
            <a:bodyPr wrap="square">
              <a:spAutoFit/>
            </a:bodyPr>
            <a:lstStyle/>
            <a:p>
              <a:pPr algn="ctr"/>
              <a:r>
                <a:rPr lang="zh-CN" altLang="en-US" dirty="0" smtClean="0">
                  <a:latin typeface="黑体" pitchFamily="49" charset="-122"/>
                  <a:ea typeface="黑体" pitchFamily="49" charset="-122"/>
                </a:rPr>
                <a:t>移动互联网</a:t>
              </a:r>
              <a:endParaRPr lang="zh-CN" altLang="en-US" dirty="0">
                <a:latin typeface="黑体" pitchFamily="49" charset="-122"/>
                <a:ea typeface="黑体" pitchFamily="49" charset="-122"/>
              </a:endParaRPr>
            </a:p>
          </p:txBody>
        </p:sp>
        <p:pic>
          <p:nvPicPr>
            <p:cNvPr id="1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139952" y="3356992"/>
              <a:ext cx="2657475" cy="14844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 xmlns:a14="http://schemas.microsoft.com/office/drawing/2010/main">
                  <a:solidFill>
                    <a:schemeClr val="accent1"/>
                  </a:solidFill>
                </a14:hiddenFill>
              </a:ext>
            </a:extLst>
          </p:spPr>
        </p:pic>
        <p:pic>
          <p:nvPicPr>
            <p:cNvPr id="12" name="图片 11" descr="11042390_954955.jpg"/>
            <p:cNvPicPr>
              <a:picLocks noChangeAspect="1"/>
            </p:cNvPicPr>
            <p:nvPr/>
          </p:nvPicPr>
          <p:blipFill>
            <a:blip r:embed="rId4" cstate="print"/>
            <a:stretch>
              <a:fillRect/>
            </a:stretch>
          </p:blipFill>
          <p:spPr>
            <a:xfrm>
              <a:off x="4032448" y="5157192"/>
              <a:ext cx="2908995" cy="1888687"/>
            </a:xfrm>
            <a:prstGeom prst="rect">
              <a:avLst/>
            </a:prstGeom>
          </p:spPr>
        </p:pic>
        <p:sp>
          <p:nvSpPr>
            <p:cNvPr id="13" name="矩形 12"/>
            <p:cNvSpPr/>
            <p:nvPr/>
          </p:nvSpPr>
          <p:spPr>
            <a:xfrm>
              <a:off x="4788024" y="4999985"/>
              <a:ext cx="1440160" cy="400110"/>
            </a:xfrm>
            <a:prstGeom prst="rect">
              <a:avLst/>
            </a:prstGeom>
          </p:spPr>
          <p:txBody>
            <a:bodyPr wrap="square">
              <a:spAutoFit/>
            </a:bodyPr>
            <a:lstStyle/>
            <a:p>
              <a:pPr algn="ctr"/>
              <a:r>
                <a:rPr lang="zh-CN" altLang="en-US" dirty="0" smtClean="0">
                  <a:latin typeface="黑体" pitchFamily="49" charset="-122"/>
                  <a:ea typeface="黑体" pitchFamily="49" charset="-122"/>
                </a:rPr>
                <a:t>知识图谱</a:t>
              </a:r>
              <a:endParaRPr lang="zh-CN" altLang="en-US" sz="2000" dirty="0">
                <a:latin typeface="黑体" pitchFamily="49" charset="-122"/>
                <a:ea typeface="黑体" pitchFamily="49" charset="-122"/>
              </a:endParaRPr>
            </a:p>
          </p:txBody>
        </p:sp>
      </p:grpSp>
      <p:sp>
        <p:nvSpPr>
          <p:cNvPr id="14"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13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rPr>
              <a:t>高效性</a:t>
            </a:r>
            <a:r>
              <a:rPr lang="en-US" altLang="zh-CN" sz="3600" b="1" dirty="0" smtClean="0">
                <a:solidFill>
                  <a:srgbClr val="C00000"/>
                </a:solidFill>
              </a:rPr>
              <a:t>(</a:t>
            </a:r>
            <a:r>
              <a:rPr lang="en-US" altLang="zh-CN" sz="3600" b="1" dirty="0" smtClean="0">
                <a:solidFill>
                  <a:srgbClr val="C00000"/>
                </a:solidFill>
                <a:latin typeface="Arial Unicode MS" pitchFamily="34" charset="-122"/>
                <a:ea typeface="Arial Unicode MS" pitchFamily="34" charset="-122"/>
                <a:cs typeface="Arial Unicode MS" pitchFamily="34" charset="-122"/>
              </a:rPr>
              <a:t>Efficiency</a:t>
            </a:r>
            <a:r>
              <a:rPr lang="en-US" altLang="zh-CN" sz="3600" b="1" dirty="0" smtClean="0">
                <a:solidFill>
                  <a:srgbClr val="C00000"/>
                </a:solidFill>
              </a:rPr>
              <a:t>)</a:t>
            </a:r>
            <a:endParaRPr lang="zh-CN" altLang="en-US" dirty="0"/>
          </a:p>
        </p:txBody>
      </p:sp>
      <p:sp>
        <p:nvSpPr>
          <p:cNvPr id="7" name="内容占位符 2"/>
          <p:cNvSpPr txBox="1">
            <a:spLocks/>
          </p:cNvSpPr>
          <p:nvPr/>
        </p:nvSpPr>
        <p:spPr bwMode="auto">
          <a:xfrm>
            <a:off x="323528" y="928100"/>
            <a:ext cx="8501122" cy="1996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FontTx/>
              <a:buChar char="•"/>
            </a:pPr>
            <a:r>
              <a:rPr lang="zh-CN" altLang="en-US" sz="2800" dirty="0" smtClean="0">
                <a:latin typeface="+mn-ea"/>
                <a:ea typeface="+mn-ea"/>
              </a:rPr>
              <a:t>如何搜索“信息”</a:t>
            </a:r>
            <a:r>
              <a:rPr lang="zh-CN" altLang="en-US" sz="2800" dirty="0" smtClean="0">
                <a:solidFill>
                  <a:srgbClr val="FF0000"/>
                </a:solidFill>
                <a:latin typeface="+mn-ea"/>
                <a:ea typeface="+mn-ea"/>
              </a:rPr>
              <a:t>更快</a:t>
            </a:r>
            <a:r>
              <a:rPr lang="en-US" altLang="zh-CN" sz="2800" dirty="0" smtClean="0">
                <a:solidFill>
                  <a:srgbClr val="FF0000"/>
                </a:solidFill>
                <a:latin typeface="+mn-ea"/>
                <a:ea typeface="+mn-ea"/>
              </a:rPr>
              <a:t>?</a:t>
            </a:r>
            <a:endParaRPr lang="en-US" altLang="zh-CN" sz="2800" dirty="0" smtClean="0">
              <a:latin typeface="+mn-ea"/>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mn-ea"/>
                <a:ea typeface="+mn-ea"/>
              </a:rPr>
              <a:t>查询近似技术</a:t>
            </a:r>
            <a:endParaRPr kumimoji="0" lang="en-US" altLang="zh-CN" sz="2400" b="0" i="0" u="none" strike="noStrike" kern="0" cap="none" spc="0" normalizeH="0" baseline="0" noProof="0" dirty="0" smtClean="0">
              <a:ln>
                <a:noFill/>
              </a:ln>
              <a:solidFill>
                <a:schemeClr val="tx1"/>
              </a:solidFill>
              <a:effectLst/>
              <a:uLnTx/>
              <a:uFillTx/>
              <a:latin typeface="+mn-ea"/>
              <a:ea typeface="+mn-ea"/>
            </a:endParaRPr>
          </a:p>
          <a:p>
            <a:pPr marL="742950" lvl="1" indent="-285750" eaLnBrk="0" hangingPunct="0">
              <a:spcBef>
                <a:spcPct val="20000"/>
              </a:spcBef>
              <a:buFontTx/>
              <a:buChar char="–"/>
            </a:pPr>
            <a:r>
              <a:rPr lang="zh-CN" altLang="en-US" sz="2400" kern="0" dirty="0" smtClean="0">
                <a:latin typeface="+mn-ea"/>
                <a:ea typeface="+mn-ea"/>
              </a:rPr>
              <a:t>数据近似技术</a:t>
            </a:r>
            <a:endParaRPr lang="en-US" altLang="zh-CN" sz="2400" kern="0" dirty="0" smtClean="0">
              <a:latin typeface="+mn-ea"/>
              <a:ea typeface="+mn-ea"/>
            </a:endParaRPr>
          </a:p>
          <a:p>
            <a:pPr marL="742950" lvl="1" indent="-285750" eaLnBrk="0" hangingPunct="0">
              <a:spcBef>
                <a:spcPct val="20000"/>
              </a:spcBef>
              <a:buFontTx/>
              <a:buChar char="–"/>
            </a:pPr>
            <a:endParaRPr kumimoji="0" lang="en-US" altLang="zh-CN" sz="2400" b="0" i="0" u="none" strike="noStrike" kern="0" cap="none" spc="0" normalizeH="0" baseline="0" noProof="0" dirty="0" smtClean="0">
              <a:ln>
                <a:noFill/>
              </a:ln>
              <a:solidFill>
                <a:schemeClr val="tx1"/>
              </a:solidFill>
              <a:effectLst/>
              <a:uLnTx/>
              <a:uFillTx/>
              <a:latin typeface="+mn-ea"/>
              <a:ea typeface="+mn-ea"/>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14</a:t>
            </a:fld>
            <a:endParaRPr lang="zh-CN" altLang="en-US" dirty="0"/>
          </a:p>
        </p:txBody>
      </p:sp>
      <p:sp>
        <p:nvSpPr>
          <p:cNvPr id="9" name="矩形 8"/>
          <p:cNvSpPr/>
          <p:nvPr/>
        </p:nvSpPr>
        <p:spPr>
          <a:xfrm>
            <a:off x="4716016" y="6021288"/>
            <a:ext cx="4248472" cy="646331"/>
          </a:xfrm>
          <a:prstGeom prst="rect">
            <a:avLst/>
          </a:prstGeom>
          <a:noFill/>
        </p:spPr>
        <p:txBody>
          <a:bodyPr wrap="square" lIns="91440" tIns="45720" rIns="91440" bIns="45720">
            <a:spAutoFit/>
          </a:bodyPr>
          <a:lstStyle/>
          <a:p>
            <a:pPr algn="ctr"/>
            <a:r>
              <a:rPr lang="zh-CN" altLang="en-US" sz="3600" b="1" cap="none" spc="0"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天下武功 </a:t>
            </a:r>
            <a:r>
              <a:rPr lang="zh-CN" altLang="en-US" sz="3600" b="1"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唯快不破</a:t>
            </a:r>
            <a:endParaRPr lang="zh-CN" altLang="en-US" sz="3600" b="1" cap="none" spc="0" dirty="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endParaRPr>
          </a:p>
        </p:txBody>
      </p:sp>
      <p:grpSp>
        <p:nvGrpSpPr>
          <p:cNvPr id="10" name="组合 9"/>
          <p:cNvGrpSpPr/>
          <p:nvPr/>
        </p:nvGrpSpPr>
        <p:grpSpPr>
          <a:xfrm>
            <a:off x="611560" y="2505090"/>
            <a:ext cx="3463799" cy="3384376"/>
            <a:chOff x="179512" y="3284984"/>
            <a:chExt cx="3168352" cy="3168352"/>
          </a:xfrm>
        </p:grpSpPr>
        <p:sp>
          <p:nvSpPr>
            <p:cNvPr id="11" name="矩形 10"/>
            <p:cNvSpPr/>
            <p:nvPr/>
          </p:nvSpPr>
          <p:spPr bwMode="auto">
            <a:xfrm>
              <a:off x="179512" y="3284984"/>
              <a:ext cx="3168352" cy="316835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0" lang="zh-CN" altLang="en-US" sz="1800" b="1">
                <a:solidFill>
                  <a:srgbClr val="0000FF"/>
                </a:solidFill>
                <a:latin typeface="黑体"/>
                <a:ea typeface="黑体"/>
                <a:cs typeface="黑体"/>
              </a:endParaRPr>
            </a:p>
          </p:txBody>
        </p:sp>
        <p:grpSp>
          <p:nvGrpSpPr>
            <p:cNvPr id="12" name="组合 62"/>
            <p:cNvGrpSpPr/>
            <p:nvPr/>
          </p:nvGrpSpPr>
          <p:grpSpPr>
            <a:xfrm>
              <a:off x="251520" y="3429000"/>
              <a:ext cx="3077194" cy="2952477"/>
              <a:chOff x="251520" y="3429000"/>
              <a:chExt cx="3077194" cy="2952477"/>
            </a:xfrm>
          </p:grpSpPr>
          <p:sp>
            <p:nvSpPr>
              <p:cNvPr id="13" name="Oval 18"/>
              <p:cNvSpPr>
                <a:spLocks noChangeArrowheads="1"/>
              </p:cNvSpPr>
              <p:nvPr/>
            </p:nvSpPr>
            <p:spPr bwMode="auto">
              <a:xfrm>
                <a:off x="251520" y="3429050"/>
                <a:ext cx="1528762" cy="1433512"/>
              </a:xfrm>
              <a:prstGeom prst="ellipse">
                <a:avLst/>
              </a:prstGeom>
              <a:gradFill rotWithShape="1">
                <a:gsLst>
                  <a:gs pos="0">
                    <a:srgbClr val="E4F9FF"/>
                  </a:gs>
                  <a:gs pos="64999">
                    <a:srgbClr val="BBEFFF"/>
                  </a:gs>
                  <a:gs pos="100000">
                    <a:srgbClr val="9EEAFF"/>
                  </a:gs>
                </a:gsLst>
                <a:lin ang="5400000" scaled="1"/>
              </a:gradFill>
              <a:ln w="9525">
                <a:solidFill>
                  <a:srgbClr val="46AAC5"/>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sz="2000" b="1" dirty="0">
                    <a:solidFill>
                      <a:schemeClr val="dk1"/>
                    </a:solidFill>
                    <a:latin typeface="+mn-lt"/>
                    <a:ea typeface="黑体" pitchFamily="2" charset="-122"/>
                    <a:cs typeface="宋体" charset="0"/>
                  </a:rPr>
                  <a:t>Inexact</a:t>
                </a:r>
              </a:p>
              <a:p>
                <a:pPr algn="ctr" eaLnBrk="0" hangingPunct="0">
                  <a:spcAft>
                    <a:spcPts val="600"/>
                  </a:spcAft>
                  <a:defRPr/>
                </a:pPr>
                <a:r>
                  <a:rPr kumimoji="0" lang="zh-CN" altLang="en-US" b="1" dirty="0">
                    <a:solidFill>
                      <a:schemeClr val="dk1"/>
                    </a:solidFill>
                    <a:latin typeface="Rockwell" pitchFamily="18" charset="0"/>
                    <a:ea typeface="黑体" pitchFamily="2" charset="-122"/>
                    <a:cs typeface="宋体" charset="0"/>
                  </a:rPr>
                  <a:t>近似性</a:t>
                </a:r>
                <a:endParaRPr kumimoji="0" lang="en-US" altLang="zh-CN" b="1" dirty="0">
                  <a:solidFill>
                    <a:schemeClr val="dk1"/>
                  </a:solidFill>
                  <a:latin typeface="Rockwell" pitchFamily="18" charset="0"/>
                  <a:ea typeface="黑体" pitchFamily="2" charset="-122"/>
                  <a:cs typeface="宋体" charset="0"/>
                </a:endParaRPr>
              </a:p>
            </p:txBody>
          </p:sp>
          <p:sp>
            <p:nvSpPr>
              <p:cNvPr id="14" name="Oval 21"/>
              <p:cNvSpPr>
                <a:spLocks noChangeArrowheads="1"/>
              </p:cNvSpPr>
              <p:nvPr/>
            </p:nvSpPr>
            <p:spPr bwMode="auto">
              <a:xfrm>
                <a:off x="1637407" y="3429000"/>
                <a:ext cx="1582738" cy="1489075"/>
              </a:xfrm>
              <a:prstGeom prst="ellipse">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b="1" dirty="0">
                    <a:solidFill>
                      <a:schemeClr val="dk1"/>
                    </a:solidFill>
                    <a:latin typeface="+mn-lt"/>
                    <a:ea typeface="黑体" pitchFamily="2" charset="-122"/>
                    <a:cs typeface="宋体" charset="0"/>
                  </a:rPr>
                  <a:t>Incremental</a:t>
                </a:r>
              </a:p>
              <a:p>
                <a:pPr algn="ctr" eaLnBrk="0" hangingPunct="0">
                  <a:spcAft>
                    <a:spcPts val="600"/>
                  </a:spcAft>
                  <a:defRPr/>
                </a:pPr>
                <a:r>
                  <a:rPr kumimoji="0" lang="zh-CN" altLang="en-US" b="1" dirty="0">
                    <a:solidFill>
                      <a:schemeClr val="dk1"/>
                    </a:solidFill>
                    <a:latin typeface="+mn-lt"/>
                    <a:ea typeface="黑体" pitchFamily="2" charset="-122"/>
                    <a:cs typeface="宋体" charset="0"/>
                  </a:rPr>
                  <a:t>增量性</a:t>
                </a:r>
                <a:endParaRPr kumimoji="0" lang="en-US" altLang="zh-CN" b="1" dirty="0">
                  <a:solidFill>
                    <a:schemeClr val="dk1"/>
                  </a:solidFill>
                  <a:latin typeface="+mn-lt"/>
                  <a:ea typeface="黑体" pitchFamily="2" charset="-122"/>
                  <a:cs typeface="宋体" charset="0"/>
                </a:endParaRPr>
              </a:p>
            </p:txBody>
          </p:sp>
          <p:sp>
            <p:nvSpPr>
              <p:cNvPr id="15" name="Oval 22"/>
              <p:cNvSpPr>
                <a:spLocks noChangeArrowheads="1"/>
              </p:cNvSpPr>
              <p:nvPr/>
            </p:nvSpPr>
            <p:spPr bwMode="auto">
              <a:xfrm>
                <a:off x="972245" y="4437112"/>
                <a:ext cx="1581150" cy="1435100"/>
              </a:xfrm>
              <a:prstGeom prst="ellipse">
                <a:avLst/>
              </a:prstGeom>
              <a:solidFill>
                <a:srgbClr val="00FF00"/>
              </a:solidFill>
              <a:ln w="25400" algn="ctr">
                <a:solidFill>
                  <a:srgbClr val="000000"/>
                </a:solidFill>
                <a:round/>
                <a:headEnd/>
                <a:tailEnd/>
              </a:ln>
              <a:effectLst/>
            </p:spPr>
            <p:txBody>
              <a:bodyPr wrap="none" lIns="0" tIns="0" rIns="0" bIns="0" anchor="ctr"/>
              <a:lstStyle/>
              <a:p>
                <a:pPr algn="ctr"/>
                <a:endParaRPr kumimoji="0" lang="en-US" altLang="zh-CN" sz="2000" dirty="0">
                  <a:solidFill>
                    <a:srgbClr val="000000"/>
                  </a:solidFill>
                  <a:effectLst>
                    <a:outerShdw blurRad="38100" dist="38100" dir="2700000" algn="tl">
                      <a:srgbClr val="FFFFFF"/>
                    </a:outerShdw>
                  </a:effectLst>
                </a:endParaRPr>
              </a:p>
              <a:p>
                <a:pPr algn="ctr"/>
                <a:endParaRPr kumimoji="0" lang="en-US" altLang="zh-CN" b="1" dirty="0">
                  <a:solidFill>
                    <a:srgbClr val="000000"/>
                  </a:solidFill>
                  <a:ea typeface="黑体" pitchFamily="49" charset="-122"/>
                </a:endParaRPr>
              </a:p>
              <a:p>
                <a:pPr algn="ctr" eaLnBrk="0" hangingPunct="0"/>
                <a:r>
                  <a:rPr kumimoji="0" lang="en-US" altLang="zh-CN" b="1" dirty="0">
                    <a:solidFill>
                      <a:srgbClr val="000000"/>
                    </a:solidFill>
                    <a:ea typeface="黑体" pitchFamily="49" charset="-122"/>
                  </a:rPr>
                  <a:t> Inductive</a:t>
                </a:r>
              </a:p>
              <a:p>
                <a:pPr algn="ctr" eaLnBrk="0" hangingPunct="0"/>
                <a:r>
                  <a:rPr kumimoji="0" lang="zh-CN" altLang="en-US" b="1" dirty="0" smtClean="0">
                    <a:solidFill>
                      <a:srgbClr val="000000"/>
                    </a:solidFill>
                    <a:ea typeface="黑体" pitchFamily="49" charset="-122"/>
                  </a:rPr>
                  <a:t>   归纳</a:t>
                </a:r>
                <a:r>
                  <a:rPr kumimoji="0" lang="zh-CN" altLang="en-US" b="1" dirty="0">
                    <a:solidFill>
                      <a:srgbClr val="000000"/>
                    </a:solidFill>
                    <a:ea typeface="黑体" pitchFamily="49" charset="-122"/>
                  </a:rPr>
                  <a:t>性</a:t>
                </a:r>
                <a:endParaRPr kumimoji="0" lang="en-US" altLang="zh-CN" b="1" dirty="0">
                  <a:solidFill>
                    <a:srgbClr val="000000"/>
                  </a:solidFill>
                  <a:ea typeface="黑体" pitchFamily="49" charset="-122"/>
                </a:endParaRPr>
              </a:p>
              <a:p>
                <a:pPr algn="ctr" eaLnBrk="0" hangingPunct="0"/>
                <a:endParaRPr kumimoji="0" lang="zh-CN" altLang="en-US" b="1" dirty="0">
                  <a:solidFill>
                    <a:srgbClr val="000000"/>
                  </a:solidFill>
                  <a:ea typeface="黑体" pitchFamily="49" charset="-122"/>
                </a:endParaRPr>
              </a:p>
              <a:p>
                <a:pPr algn="ctr"/>
                <a:endParaRPr kumimoji="0" lang="en-US" altLang="zh-CN" sz="1800" dirty="0">
                  <a:solidFill>
                    <a:srgbClr val="EA0000"/>
                  </a:solidFill>
                  <a:effectLst>
                    <a:outerShdw blurRad="38100" dist="38100" dir="2700000" algn="tl">
                      <a:srgbClr val="000000"/>
                    </a:outerShdw>
                  </a:effectLst>
                </a:endParaRPr>
              </a:p>
            </p:txBody>
          </p:sp>
          <p:sp>
            <p:nvSpPr>
              <p:cNvPr id="16" name="矩形 15"/>
              <p:cNvSpPr/>
              <p:nvPr/>
            </p:nvSpPr>
            <p:spPr>
              <a:xfrm>
                <a:off x="291767" y="5949280"/>
                <a:ext cx="3036947" cy="432197"/>
              </a:xfrm>
              <a:prstGeom prst="rect">
                <a:avLst/>
              </a:prstGeom>
            </p:spPr>
            <p:txBody>
              <a:bodyPr wrap="none">
                <a:spAutoFit/>
              </a:bodyPr>
              <a:lstStyle/>
              <a:p>
                <a:pPr algn="ctr">
                  <a:spcBef>
                    <a:spcPct val="20000"/>
                  </a:spcBef>
                </a:pPr>
                <a:r>
                  <a:rPr lang="zh-CN" altLang="en-US" sz="2400" b="1" dirty="0" smtClean="0">
                    <a:latin typeface="Arial" pitchFamily="34" charset="0"/>
                    <a:ea typeface="黑体" pitchFamily="49" charset="-122"/>
                  </a:rPr>
                  <a:t>大数据的计算特征 </a:t>
                </a:r>
                <a:r>
                  <a:rPr lang="en-US" altLang="zh-CN" sz="2400" b="1" dirty="0" smtClean="0">
                    <a:latin typeface="Arial" pitchFamily="34" charset="0"/>
                    <a:ea typeface="黑体" pitchFamily="49" charset="-122"/>
                    <a:cs typeface="Arial" pitchFamily="34" charset="0"/>
                  </a:rPr>
                  <a:t>= </a:t>
                </a:r>
                <a:r>
                  <a:rPr lang="en-US" altLang="zh-CN" sz="2400" b="1" dirty="0" smtClean="0">
                    <a:latin typeface="宋体" pitchFamily="2" charset="-122"/>
                    <a:cs typeface="Arial" pitchFamily="34" charset="0"/>
                  </a:rPr>
                  <a:t>3I</a:t>
                </a:r>
                <a:endParaRPr lang="en-US" altLang="zh-CN" sz="2400" b="1" dirty="0">
                  <a:latin typeface="宋体" pitchFamily="2" charset="-122"/>
                  <a:cs typeface="Arial" pitchFamily="34" charset="0"/>
                </a:endParaRPr>
              </a:p>
            </p:txBody>
          </p:sp>
        </p:grpSp>
      </p:grpSp>
      <p:sp>
        <p:nvSpPr>
          <p:cNvPr id="17" name="矩形 16"/>
          <p:cNvSpPr/>
          <p:nvPr/>
        </p:nvSpPr>
        <p:spPr>
          <a:xfrm>
            <a:off x="723499" y="6033482"/>
            <a:ext cx="3096344" cy="707886"/>
          </a:xfrm>
          <a:prstGeom prst="rect">
            <a:avLst/>
          </a:prstGeom>
          <a:noFill/>
        </p:spPr>
        <p:txBody>
          <a:bodyPr wrap="square" lIns="91440" tIns="45720" rIns="91440" bIns="45720">
            <a:spAutoFit/>
          </a:bodyPr>
          <a:lstStyle/>
          <a:p>
            <a:pPr algn="ctr"/>
            <a:r>
              <a:rPr lang="en-US" altLang="zh-CN" sz="4000" b="1" dirty="0" smtClean="0">
                <a:ln w="1905"/>
                <a:effectLst>
                  <a:innerShdw blurRad="69850" dist="43180" dir="5400000">
                    <a:srgbClr val="000000">
                      <a:alpha val="65000"/>
                    </a:srgbClr>
                  </a:innerShdw>
                </a:effectLst>
              </a:rPr>
              <a:t>R = Q(D) </a:t>
            </a:r>
            <a:endParaRPr lang="zh-CN" altLang="en-US" sz="4000" b="1" dirty="0">
              <a:ln w="1905"/>
              <a:effectLst>
                <a:innerShdw blurRad="69850" dist="43180" dir="5400000">
                  <a:srgbClr val="000000">
                    <a:alpha val="65000"/>
                  </a:srgbClr>
                </a:innerShdw>
              </a:effectLst>
            </a:endParaRPr>
          </a:p>
        </p:txBody>
      </p:sp>
      <p:pic>
        <p:nvPicPr>
          <p:cNvPr id="20" name="图片 19" descr="aa5-5960.jpg"/>
          <p:cNvPicPr>
            <a:picLocks noChangeAspect="1"/>
          </p:cNvPicPr>
          <p:nvPr/>
        </p:nvPicPr>
        <p:blipFill>
          <a:blip r:embed="rId2" cstate="print"/>
          <a:stretch>
            <a:fillRect/>
          </a:stretch>
        </p:blipFill>
        <p:spPr>
          <a:xfrm>
            <a:off x="5086028" y="2572555"/>
            <a:ext cx="3518420" cy="35184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2159644"/>
            <a:ext cx="9144000" cy="1269355"/>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rgbClr val="C00000"/>
                </a:solidFill>
                <a:effectLst/>
                <a:uLnTx/>
                <a:uFillTx/>
                <a:latin typeface="+mj-lt"/>
                <a:ea typeface="+mj-ea"/>
                <a:cs typeface="+mj-cs"/>
              </a:rPr>
              <a:t>大图搜索的查询技术</a:t>
            </a:r>
            <a:endParaRPr kumimoji="0" lang="en-US" altLang="zh-CN" sz="3600" b="1" i="0" u="none" strike="noStrike" kern="0" cap="none" spc="0" normalizeH="0" baseline="0" noProof="0" dirty="0" smtClean="0">
              <a:ln>
                <a:noFill/>
              </a:ln>
              <a:solidFill>
                <a:srgbClr val="C00000"/>
              </a:solidFill>
              <a:effectLst/>
              <a:uLnTx/>
              <a:uFillTx/>
              <a:latin typeface="+mj-lt"/>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00000"/>
                </a:solidFill>
                <a:effectLst/>
                <a:uLnTx/>
                <a:uFillTx/>
                <a:latin typeface="+mj-lt"/>
                <a:ea typeface="+mj-ea"/>
                <a:cs typeface="+mj-cs"/>
              </a:rPr>
              <a:t>(Query Techniques for Big Graph Search)</a:t>
            </a:r>
            <a:endParaRPr kumimoji="0" lang="en-US" altLang="zh-CN" sz="3200" b="1" i="0" u="none" strike="noStrike" kern="0" cap="none" spc="0" normalizeH="0" baseline="0" noProof="0" dirty="0" smtClean="0">
              <a:ln>
                <a:noFill/>
              </a:ln>
              <a:solidFill>
                <a:srgbClr val="C00000"/>
              </a:solidFill>
              <a:effectLst/>
              <a:uLnTx/>
              <a:uFillTx/>
              <a:latin typeface="+mj-lt"/>
              <a:ea typeface="+mj-ea"/>
              <a:cs typeface="+mj-cs"/>
            </a:endParaRPr>
          </a:p>
        </p:txBody>
      </p:sp>
      <p:sp>
        <p:nvSpPr>
          <p:cNvPr id="5" name="矩形 4"/>
          <p:cNvSpPr/>
          <p:nvPr/>
        </p:nvSpPr>
        <p:spPr>
          <a:xfrm>
            <a:off x="3059832" y="3717032"/>
            <a:ext cx="3096344"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Q</a:t>
            </a:r>
            <a:r>
              <a:rPr lang="en-US" altLang="zh-CN" sz="4000" b="1" dirty="0" smtClean="0">
                <a:ln w="1905"/>
                <a:effectLst>
                  <a:innerShdw blurRad="69850" dist="43180" dir="5400000">
                    <a:srgbClr val="000000">
                      <a:alpha val="65000"/>
                    </a:srgbClr>
                  </a:innerShdw>
                </a:effectLst>
              </a:rPr>
              <a:t>(D)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查询近似技术</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ChangeArrowheads="1"/>
          </p:cNvSpPr>
          <p:nvPr/>
        </p:nvSpPr>
        <p:spPr bwMode="auto">
          <a:xfrm>
            <a:off x="251520" y="1052736"/>
            <a:ext cx="8712968" cy="1008112"/>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zh-CN" altLang="en-US" sz="2400" dirty="0" smtClean="0">
                <a:solidFill>
                  <a:srgbClr val="FF0000"/>
                </a:solidFill>
                <a:latin typeface="+mj-lt"/>
                <a:ea typeface="黑体" pitchFamily="49" charset="-122"/>
                <a:cs typeface="Times New Roman" pitchFamily="18" charset="0"/>
              </a:rPr>
              <a:t>主要思想</a:t>
            </a:r>
            <a:r>
              <a:rPr lang="zh-CN" altLang="en-US" sz="2400" dirty="0" smtClean="0">
                <a:solidFill>
                  <a:srgbClr val="000000"/>
                </a:solidFill>
                <a:latin typeface="+mj-lt"/>
                <a:ea typeface="黑体" pitchFamily="49" charset="-122"/>
                <a:cs typeface="Times New Roman" pitchFamily="18" charset="0"/>
              </a:rPr>
              <a:t>：对一类查询复杂性高的查询语言</a:t>
            </a:r>
            <a:r>
              <a:rPr lang="en-US" altLang="zh-CN" sz="2400" dirty="0" smtClean="0">
                <a:solidFill>
                  <a:srgbClr val="C00000"/>
                </a:solidFill>
                <a:latin typeface="+mj-lt"/>
                <a:ea typeface="黑体" pitchFamily="49" charset="-122"/>
                <a:cs typeface="Times New Roman" pitchFamily="18" charset="0"/>
              </a:rPr>
              <a:t>Q</a:t>
            </a:r>
            <a:r>
              <a:rPr lang="en-US" altLang="zh-CN" sz="2400" dirty="0" smtClean="0">
                <a:solidFill>
                  <a:srgbClr val="000000"/>
                </a:solidFill>
                <a:latin typeface="+mj-lt"/>
                <a:ea typeface="黑体" pitchFamily="49" charset="-122"/>
                <a:cs typeface="Times New Roman" pitchFamily="18" charset="0"/>
              </a:rPr>
              <a:t> </a:t>
            </a:r>
            <a:r>
              <a:rPr lang="zh-CN" altLang="en-US" sz="2400" dirty="0" smtClean="0">
                <a:solidFill>
                  <a:srgbClr val="000000"/>
                </a:solidFill>
                <a:latin typeface="+mj-lt"/>
                <a:ea typeface="黑体" pitchFamily="49" charset="-122"/>
                <a:cs typeface="Times New Roman" pitchFamily="18" charset="0"/>
              </a:rPr>
              <a:t>，变换为一类查询复杂性低的查询语言</a:t>
            </a:r>
            <a:r>
              <a:rPr lang="en-US" altLang="zh-CN" sz="2400" dirty="0" smtClean="0">
                <a:solidFill>
                  <a:srgbClr val="C00000"/>
                </a:solidFill>
                <a:latin typeface="+mj-lt"/>
                <a:ea typeface="黑体" pitchFamily="49" charset="-122"/>
                <a:cs typeface="Times New Roman" pitchFamily="18" charset="0"/>
              </a:rPr>
              <a:t>Q’ </a:t>
            </a:r>
            <a:r>
              <a:rPr lang="zh-CN" altLang="en-US" sz="2400" dirty="0" smtClean="0">
                <a:latin typeface="+mj-lt"/>
                <a:ea typeface="黑体" pitchFamily="49" charset="-122"/>
                <a:cs typeface="Times New Roman" pitchFamily="18" charset="0"/>
              </a:rPr>
              <a:t>，并且尽量不影响查询结果的准确性。</a:t>
            </a:r>
            <a:endParaRPr lang="en-GB" altLang="zh-CN" sz="2400" dirty="0">
              <a:latin typeface="+mj-lt"/>
              <a:ea typeface="黑体" pitchFamily="49" charset="-122"/>
              <a:cs typeface="Times New Roman" pitchFamily="18" charset="0"/>
            </a:endParaRPr>
          </a:p>
        </p:txBody>
      </p:sp>
      <p:grpSp>
        <p:nvGrpSpPr>
          <p:cNvPr id="16" name="组合 15"/>
          <p:cNvGrpSpPr/>
          <p:nvPr/>
        </p:nvGrpSpPr>
        <p:grpSpPr>
          <a:xfrm>
            <a:off x="2555776" y="2996952"/>
            <a:ext cx="4024152" cy="935534"/>
            <a:chOff x="2555776" y="3789040"/>
            <a:chExt cx="4024152" cy="935534"/>
          </a:xfrm>
        </p:grpSpPr>
        <p:sp>
          <p:nvSpPr>
            <p:cNvPr id="6" name="TextBox 3"/>
            <p:cNvSpPr txBox="1">
              <a:spLocks noChangeArrowheads="1"/>
            </p:cNvSpPr>
            <p:nvPr/>
          </p:nvSpPr>
          <p:spPr bwMode="auto">
            <a:xfrm>
              <a:off x="3347864" y="3789040"/>
              <a:ext cx="2592288" cy="584775"/>
            </a:xfrm>
            <a:prstGeom prst="rect">
              <a:avLst/>
            </a:prstGeom>
            <a:noFill/>
            <a:ln w="9525">
              <a:noFill/>
              <a:miter lim="800000"/>
              <a:headEnd/>
              <a:tailEnd/>
            </a:ln>
          </p:spPr>
          <p:txBody>
            <a:bodyPr wrap="square">
              <a:spAutoFit/>
            </a:bodyPr>
            <a:lstStyle/>
            <a:p>
              <a:r>
                <a:rPr lang="zh-CN" altLang="en-US" sz="3200" dirty="0" smtClean="0">
                  <a:solidFill>
                    <a:srgbClr val="C00000"/>
                  </a:solidFill>
                  <a:latin typeface="Rockwell" pitchFamily="18" charset="0"/>
                  <a:sym typeface="Symbol" pitchFamily="18" charset="2"/>
                </a:rPr>
                <a:t> </a:t>
              </a:r>
              <a:r>
                <a:rPr lang="en-US" altLang="zh-CN" sz="2000"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7" name="Straight Arrow Connector 5"/>
            <p:cNvCxnSpPr/>
            <p:nvPr/>
          </p:nvCxnSpPr>
          <p:spPr bwMode="auto">
            <a:xfrm>
              <a:off x="351938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85825" cy="460375"/>
            </a:xfrm>
            <a:prstGeom prst="rect">
              <a:avLst/>
            </a:prstGeom>
            <a:noFill/>
            <a:ln w="9525">
              <a:noFill/>
              <a:miter lim="800000"/>
              <a:headEnd/>
              <a:tailEnd/>
            </a:ln>
          </p:spPr>
          <p:txBody>
            <a:bodyPr wrap="none">
              <a:spAutoFit/>
            </a:bodyPr>
            <a:lstStyle/>
            <a:p>
              <a:r>
                <a:rPr lang="en-US" altLang="zh-CN" sz="2400" dirty="0">
                  <a:solidFill>
                    <a:srgbClr val="FF0000"/>
                  </a:solidFill>
                  <a:latin typeface="Rockwell" pitchFamily="18" charset="0"/>
                  <a:sym typeface="Symbol" pitchFamily="18" charset="2"/>
                </a:rPr>
                <a:t>Q</a:t>
              </a:r>
              <a:r>
                <a:rPr lang="en-US" altLang="zh-CN" sz="2400" dirty="0">
                  <a:latin typeface="Rockwell" pitchFamily="18" charset="0"/>
                  <a:sym typeface="Symbol" pitchFamily="18" charset="2"/>
                </a:rPr>
                <a:t>(</a:t>
              </a:r>
              <a:r>
                <a:rPr lang="en-GB" altLang="zh-CN" sz="2400" dirty="0">
                  <a:latin typeface="Rockwell" pitchFamily="18" charset="0"/>
                  <a:sym typeface="Symbol" pitchFamily="18" charset="2"/>
                </a:rPr>
                <a:t>D)</a:t>
              </a:r>
              <a:endParaRPr lang="zh-CN" altLang="en-US" sz="2400" dirty="0">
                <a:latin typeface="Rockwell" pitchFamily="18" charset="0"/>
              </a:endParaRPr>
            </a:p>
          </p:txBody>
        </p:sp>
        <p:sp>
          <p:nvSpPr>
            <p:cNvPr id="9" name="TextBox 19"/>
            <p:cNvSpPr txBox="1">
              <a:spLocks noChangeArrowheads="1"/>
            </p:cNvSpPr>
            <p:nvPr/>
          </p:nvSpPr>
          <p:spPr bwMode="auto">
            <a:xfrm>
              <a:off x="5603379" y="4221088"/>
              <a:ext cx="976549" cy="461665"/>
            </a:xfrm>
            <a:prstGeom prst="rect">
              <a:avLst/>
            </a:prstGeom>
            <a:noFill/>
            <a:ln w="9525">
              <a:noFill/>
              <a:miter lim="800000"/>
              <a:headEnd/>
              <a:tailEnd/>
            </a:ln>
          </p:spPr>
          <p:txBody>
            <a:bodyPr wrap="none">
              <a:spAutoFit/>
            </a:bodyPr>
            <a:lstStyle/>
            <a:p>
              <a:r>
                <a:rPr lang="en-US" altLang="zh-CN" sz="2400" dirty="0">
                  <a:solidFill>
                    <a:srgbClr val="FF0000"/>
                  </a:solidFill>
                  <a:latin typeface="Rockwell" pitchFamily="18" charset="0"/>
                  <a:sym typeface="Symbol" pitchFamily="18" charset="2"/>
                </a:rPr>
                <a:t>Q’</a:t>
              </a:r>
              <a:r>
                <a:rPr lang="en-US" altLang="zh-CN" sz="2400" dirty="0">
                  <a:latin typeface="Rockwell" pitchFamily="18" charset="0"/>
                  <a:sym typeface="Symbol" pitchFamily="18" charset="2"/>
                </a:rPr>
                <a:t>(</a:t>
              </a:r>
              <a:r>
                <a:rPr lang="en-GB" altLang="zh-CN" sz="2400" dirty="0" smtClean="0">
                  <a:latin typeface="Rockwell" pitchFamily="18" charset="0"/>
                  <a:sym typeface="Symbol" pitchFamily="18" charset="2"/>
                </a:rPr>
                <a:t>D)</a:t>
              </a:r>
              <a:endParaRPr lang="zh-CN" altLang="en-US" sz="2400" dirty="0">
                <a:latin typeface="Rockwell" pitchFamily="18" charset="0"/>
              </a:endParaRPr>
            </a:p>
          </p:txBody>
        </p:sp>
      </p:grpSp>
      <p:sp>
        <p:nvSpPr>
          <p:cNvPr id="14" name="TextBox 13"/>
          <p:cNvSpPr txBox="1"/>
          <p:nvPr/>
        </p:nvSpPr>
        <p:spPr>
          <a:xfrm>
            <a:off x="35496" y="5622338"/>
            <a:ext cx="8999984" cy="470958"/>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b="1" dirty="0" smtClean="0">
                <a:solidFill>
                  <a:srgbClr val="FF0000"/>
                </a:solidFill>
                <a:latin typeface="Arial Unicode MS" pitchFamily="34" charset="-122"/>
                <a:ea typeface="黑体" pitchFamily="49" charset="-122"/>
                <a:cs typeface="Arial Unicode MS" pitchFamily="34" charset="-122"/>
                <a:sym typeface="Wingdings" pitchFamily="2" charset="2"/>
              </a:rPr>
              <a:t>挑战</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 </a:t>
            </a:r>
            <a:r>
              <a:rPr lang="en-US" altLang="zh-CN" sz="2400" b="1" dirty="0" smtClean="0">
                <a:latin typeface="Arial Unicode MS" pitchFamily="34" charset="-122"/>
                <a:ea typeface="黑体" pitchFamily="49" charset="-122"/>
                <a:cs typeface="Arial Unicode MS" pitchFamily="34" charset="-122"/>
                <a:sym typeface="Wingdings" pitchFamily="2" charset="2"/>
              </a:rPr>
              <a:t> </a:t>
            </a:r>
            <a:r>
              <a:rPr lang="zh-CN" altLang="en-US" sz="2400" b="1" dirty="0" smtClean="0">
                <a:latin typeface="Arial Unicode MS" pitchFamily="34" charset="-122"/>
                <a:ea typeface="黑体" pitchFamily="49" charset="-122"/>
                <a:cs typeface="Arial Unicode MS" pitchFamily="34" charset="-122"/>
                <a:sym typeface="Wingdings" pitchFamily="2" charset="2"/>
              </a:rPr>
              <a:t>平衡查询的复杂性和查询的准确性</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a:t>
            </a:r>
            <a:endParaRPr lang="en-US" altLang="zh-CN" sz="24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16</a:t>
            </a:fld>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如一，强模拟图查询</a:t>
            </a:r>
            <a:endParaRPr lang="en-US" altLang="zh-CN" sz="3600" baseline="30000" dirty="0">
              <a:solidFill>
                <a:srgbClr val="C00000"/>
              </a:solidFill>
              <a:latin typeface="Arial Unicode MS" pitchFamily="34" charset="-122"/>
              <a:ea typeface="黑体" pitchFamily="49" charset="-122"/>
            </a:endParaRPr>
          </a:p>
        </p:txBody>
      </p:sp>
      <p:sp>
        <p:nvSpPr>
          <p:cNvPr id="7" name="内容占位符 2"/>
          <p:cNvSpPr>
            <a:spLocks noChangeArrowheads="1"/>
          </p:cNvSpPr>
          <p:nvPr/>
        </p:nvSpPr>
        <p:spPr bwMode="auto">
          <a:xfrm>
            <a:off x="611560" y="1267694"/>
            <a:ext cx="2807915"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zh-CN" altLang="en-US" dirty="0" smtClean="0">
                <a:latin typeface="Rockwell" pitchFamily="18" charset="0"/>
                <a:ea typeface="黑体" pitchFamily="49" charset="-122"/>
              </a:rPr>
              <a:t>子图同构</a:t>
            </a:r>
            <a:endParaRPr lang="en-US" altLang="zh-CN" sz="1800" dirty="0">
              <a:latin typeface="Rockwell" pitchFamily="18" charset="0"/>
              <a:ea typeface="黑体" pitchFamily="49" charset="-122"/>
            </a:endParaRPr>
          </a:p>
          <a:p>
            <a:pPr algn="ctr" defTabSz="971550">
              <a:spcBef>
                <a:spcPts val="600"/>
              </a:spcBef>
              <a:buClr>
                <a:schemeClr val="accent1"/>
              </a:buClr>
              <a:buSzPct val="80000"/>
            </a:pPr>
            <a:r>
              <a:rPr lang="en-US" altLang="zh-CN" sz="1800" dirty="0" smtClean="0">
                <a:solidFill>
                  <a:srgbClr val="0000FF"/>
                </a:solidFill>
                <a:latin typeface="Rockwell" pitchFamily="18" charset="0"/>
                <a:ea typeface="黑体" pitchFamily="49" charset="-122"/>
              </a:rPr>
              <a:t>(</a:t>
            </a:r>
            <a:r>
              <a:rPr lang="en-US" altLang="zh-CN" sz="1800" dirty="0" smtClean="0">
                <a:solidFill>
                  <a:srgbClr val="FF0000"/>
                </a:solidFill>
                <a:latin typeface="Rockwell" pitchFamily="18" charset="0"/>
                <a:ea typeface="黑体" pitchFamily="49" charset="-122"/>
              </a:rPr>
              <a:t>NP-Complete</a:t>
            </a:r>
            <a:r>
              <a:rPr lang="en-US" altLang="zh-CN" sz="1800" dirty="0" smtClean="0">
                <a:solidFill>
                  <a:srgbClr val="0000FF"/>
                </a:solidFill>
                <a:latin typeface="Rockwell" pitchFamily="18" charset="0"/>
                <a:ea typeface="黑体" pitchFamily="49" charset="-122"/>
              </a:rPr>
              <a:t>)</a:t>
            </a:r>
            <a:endParaRPr lang="en-US" altLang="zh-CN" sz="1800" dirty="0">
              <a:solidFill>
                <a:srgbClr val="0000FF"/>
              </a:solidFill>
              <a:latin typeface="Rockwell" pitchFamily="18" charset="0"/>
              <a:ea typeface="黑体" pitchFamily="49" charset="-122"/>
            </a:endParaRPr>
          </a:p>
        </p:txBody>
      </p:sp>
      <p:sp>
        <p:nvSpPr>
          <p:cNvPr id="8" name="TextBox 3"/>
          <p:cNvSpPr txBox="1">
            <a:spLocks noChangeArrowheads="1"/>
          </p:cNvSpPr>
          <p:nvPr/>
        </p:nvSpPr>
        <p:spPr bwMode="auto">
          <a:xfrm>
            <a:off x="3492500" y="1124744"/>
            <a:ext cx="2009775" cy="830997"/>
          </a:xfrm>
          <a:prstGeom prst="rect">
            <a:avLst/>
          </a:prstGeom>
          <a:noFill/>
          <a:ln w="9525">
            <a:noFill/>
            <a:miter lim="800000"/>
            <a:headEnd/>
            <a:tailEnd/>
          </a:ln>
        </p:spPr>
        <p:txBody>
          <a:bodyPr>
            <a:spAutoFit/>
          </a:bodyPr>
          <a:lstStyle/>
          <a:p>
            <a:pPr algn="ctr"/>
            <a:r>
              <a:rPr lang="zh-CN" altLang="en-US" sz="2400" dirty="0" smtClean="0">
                <a:solidFill>
                  <a:srgbClr val="C00000"/>
                </a:solidFill>
                <a:latin typeface="Rockwell" pitchFamily="18" charset="0"/>
                <a:sym typeface="Symbol" pitchFamily="18" charset="2"/>
              </a:rPr>
              <a:t>     </a:t>
            </a:r>
            <a:r>
              <a:rPr lang="en-US" altLang="zh-CN"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9" name="Straight Arrow Connector 5"/>
          <p:cNvCxnSpPr/>
          <p:nvPr/>
        </p:nvCxnSpPr>
        <p:spPr bwMode="auto">
          <a:xfrm>
            <a:off x="3635375" y="1556792"/>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0" name="内容占位符 2"/>
          <p:cNvSpPr>
            <a:spLocks noChangeArrowheads="1"/>
          </p:cNvSpPr>
          <p:nvPr/>
        </p:nvSpPr>
        <p:spPr bwMode="auto">
          <a:xfrm>
            <a:off x="5580063" y="1267694"/>
            <a:ext cx="2520329"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zh-CN" altLang="en-US" sz="1800" dirty="0" smtClean="0">
                <a:latin typeface="Rockwell" pitchFamily="18" charset="0"/>
                <a:ea typeface="黑体" pitchFamily="49" charset="-122"/>
              </a:rPr>
              <a:t>强模拟</a:t>
            </a:r>
            <a:endParaRPr lang="en-US" altLang="zh-CN" sz="1800" dirty="0" smtClean="0">
              <a:latin typeface="Rockwell" pitchFamily="18" charset="0"/>
              <a:ea typeface="黑体" pitchFamily="49" charset="-122"/>
            </a:endParaRPr>
          </a:p>
          <a:p>
            <a:pPr algn="ctr" defTabSz="971550">
              <a:spcBef>
                <a:spcPts val="600"/>
              </a:spcBef>
              <a:buClr>
                <a:schemeClr val="accent1"/>
              </a:buClr>
              <a:buSzPct val="80000"/>
            </a:pPr>
            <a:r>
              <a:rPr lang="en-US" altLang="zh-CN" sz="1800" dirty="0" smtClean="0">
                <a:solidFill>
                  <a:srgbClr val="0000FF"/>
                </a:solidFill>
                <a:latin typeface="Rockwell" pitchFamily="18" charset="0"/>
                <a:ea typeface="黑体" pitchFamily="49" charset="-122"/>
              </a:rPr>
              <a:t>(</a:t>
            </a:r>
            <a:r>
              <a:rPr lang="en-US" altLang="zh-CN" sz="1800" dirty="0">
                <a:solidFill>
                  <a:srgbClr val="FF0000"/>
                </a:solidFill>
                <a:latin typeface="Rockwell" pitchFamily="18" charset="0"/>
                <a:ea typeface="黑体" pitchFamily="49" charset="-122"/>
              </a:rPr>
              <a:t>O(n</a:t>
            </a:r>
            <a:r>
              <a:rPr lang="en-US" altLang="zh-CN" sz="1800" baseline="30000" dirty="0">
                <a:solidFill>
                  <a:srgbClr val="FF0000"/>
                </a:solidFill>
                <a:latin typeface="Rockwell" pitchFamily="18" charset="0"/>
                <a:ea typeface="黑体" pitchFamily="49" charset="-122"/>
              </a:rPr>
              <a:t>3</a:t>
            </a:r>
            <a:r>
              <a:rPr lang="en-US" altLang="zh-CN" sz="1800" dirty="0" smtClean="0">
                <a:solidFill>
                  <a:srgbClr val="FF0000"/>
                </a:solidFill>
                <a:latin typeface="Rockwell" pitchFamily="18" charset="0"/>
                <a:ea typeface="黑体" pitchFamily="49" charset="-122"/>
              </a:rPr>
              <a:t>)</a:t>
            </a:r>
            <a:r>
              <a:rPr lang="en-US" altLang="zh-CN" sz="1800" dirty="0" smtClean="0">
                <a:solidFill>
                  <a:srgbClr val="0000FF"/>
                </a:solidFill>
                <a:latin typeface="Rockwell" pitchFamily="18" charset="0"/>
                <a:ea typeface="黑体" pitchFamily="49" charset="-122"/>
              </a:rPr>
              <a:t>)</a:t>
            </a:r>
            <a:endParaRPr lang="en-US" altLang="zh-CN" sz="1800" dirty="0">
              <a:solidFill>
                <a:srgbClr val="0000FF"/>
              </a:solidFill>
              <a:latin typeface="Rockwell" pitchFamily="18" charset="0"/>
              <a:ea typeface="黑体" pitchFamily="49" charset="-122"/>
            </a:endParaRPr>
          </a:p>
        </p:txBody>
      </p:sp>
      <p:sp>
        <p:nvSpPr>
          <p:cNvPr id="15" name="内容占位符 2"/>
          <p:cNvSpPr>
            <a:spLocks noGrp="1"/>
          </p:cNvSpPr>
          <p:nvPr>
            <p:ph idx="1"/>
          </p:nvPr>
        </p:nvSpPr>
        <p:spPr>
          <a:xfrm>
            <a:off x="395536" y="2276872"/>
            <a:ext cx="8208912" cy="2160240"/>
          </a:xfrm>
        </p:spPr>
        <p:txBody>
          <a:bodyPr/>
          <a:lstStyle/>
          <a:p>
            <a:pPr>
              <a:buNone/>
            </a:pPr>
            <a:r>
              <a:rPr lang="zh-CN" altLang="en-US" sz="2400" b="1" dirty="0" smtClean="0">
                <a:solidFill>
                  <a:srgbClr val="C00000"/>
                </a:solidFill>
                <a:latin typeface="Arial Unicode MS" pitchFamily="34" charset="-122"/>
                <a:ea typeface="黑体" pitchFamily="49" charset="-122"/>
                <a:cs typeface="Arial Unicode MS" pitchFamily="34" charset="-122"/>
              </a:rPr>
              <a:t>子图同构</a:t>
            </a:r>
            <a:r>
              <a:rPr lang="en-US" altLang="zh-CN" sz="2400" baseline="30000" dirty="0" smtClean="0">
                <a:solidFill>
                  <a:srgbClr val="C00000"/>
                </a:solidFill>
                <a:ea typeface="黑体" pitchFamily="49" charset="-122"/>
              </a:rPr>
              <a:t>[11]</a:t>
            </a:r>
            <a:r>
              <a:rPr lang="en-US" altLang="zh-CN" sz="2400" b="1" dirty="0" smtClean="0">
                <a:solidFill>
                  <a:srgbClr val="C00000"/>
                </a:solidFill>
                <a:latin typeface="Arial Unicode MS" pitchFamily="34" charset="-122"/>
                <a:ea typeface="黑体" pitchFamily="49" charset="-122"/>
                <a:cs typeface="Arial Unicode MS" pitchFamily="34" charset="-122"/>
              </a:rPr>
              <a:t>:</a:t>
            </a:r>
          </a:p>
          <a:p>
            <a:r>
              <a:rPr lang="zh-CN" altLang="en-US" sz="2400" dirty="0" smtClean="0">
                <a:latin typeface="Arial Unicode MS" pitchFamily="34" charset="-122"/>
                <a:ea typeface="黑体" pitchFamily="49" charset="-122"/>
                <a:cs typeface="Arial Unicode MS" pitchFamily="34" charset="-122"/>
              </a:rPr>
              <a:t>给定模式图</a:t>
            </a:r>
            <a:r>
              <a:rPr lang="en-US" altLang="zh-CN" sz="2400" dirty="0" smtClean="0">
                <a:solidFill>
                  <a:srgbClr val="2525FF"/>
                </a:solidFill>
                <a:latin typeface="Arial Unicode MS" pitchFamily="34" charset="-122"/>
                <a:ea typeface="黑体" pitchFamily="49" charset="-122"/>
                <a:cs typeface="Arial Unicode MS" pitchFamily="34" charset="-122"/>
              </a:rPr>
              <a:t>Q</a:t>
            </a:r>
            <a:r>
              <a:rPr lang="en-US" altLang="zh-CN" sz="2400" dirty="0" smtClean="0">
                <a:latin typeface="Arial Unicode MS" pitchFamily="34" charset="-122"/>
                <a:ea typeface="黑体" pitchFamily="49" charset="-122"/>
                <a:cs typeface="Arial Unicode MS" pitchFamily="34" charset="-122"/>
              </a:rPr>
              <a:t>, </a:t>
            </a:r>
            <a:r>
              <a:rPr lang="zh-CN" altLang="en-US" sz="2400" dirty="0" smtClean="0">
                <a:latin typeface="Arial Unicode MS" pitchFamily="34" charset="-122"/>
                <a:ea typeface="黑体" pitchFamily="49" charset="-122"/>
                <a:cs typeface="Arial Unicode MS" pitchFamily="34" charset="-122"/>
              </a:rPr>
              <a:t>数据图</a:t>
            </a:r>
            <a:r>
              <a:rPr lang="en-US" altLang="zh-CN" sz="2400" dirty="0" smtClean="0">
                <a:solidFill>
                  <a:srgbClr val="2525FF"/>
                </a:solidFill>
                <a:latin typeface="Arial Unicode MS" pitchFamily="34" charset="-122"/>
                <a:ea typeface="黑体" pitchFamily="49" charset="-122"/>
                <a:cs typeface="Arial Unicode MS" pitchFamily="34" charset="-122"/>
              </a:rPr>
              <a:t>G</a:t>
            </a:r>
            <a:r>
              <a:rPr lang="zh-CN" altLang="en-US" sz="2400" dirty="0" smtClean="0">
                <a:latin typeface="Arial Unicode MS" pitchFamily="34" charset="-122"/>
                <a:ea typeface="黑体" pitchFamily="49" charset="-122"/>
                <a:cs typeface="Arial Unicode MS" pitchFamily="34" charset="-122"/>
              </a:rPr>
              <a:t>的子图</a:t>
            </a:r>
            <a:r>
              <a:rPr lang="en-US" altLang="zh-CN" sz="2400" dirty="0" smtClean="0">
                <a:solidFill>
                  <a:srgbClr val="2525FF"/>
                </a:solidFill>
                <a:ea typeface="黑体" pitchFamily="49" charset="-122"/>
                <a:cs typeface="Arial Unicode MS" pitchFamily="34" charset="-122"/>
              </a:rPr>
              <a:t>G</a:t>
            </a:r>
            <a:r>
              <a:rPr lang="en-US" altLang="zh-CN" sz="2400" baseline="-25000" dirty="0" smtClean="0">
                <a:solidFill>
                  <a:srgbClr val="2525FF"/>
                </a:solidFill>
                <a:ea typeface="黑体" pitchFamily="49" charset="-122"/>
                <a:cs typeface="Arial Unicode MS" pitchFamily="34" charset="-122"/>
              </a:rPr>
              <a:t>s</a:t>
            </a:r>
            <a:r>
              <a:rPr lang="zh-CN" altLang="en-US" sz="2400" baseline="-25000" dirty="0" smtClean="0">
                <a:solidFill>
                  <a:srgbClr val="2525FF"/>
                </a:solidFill>
                <a:ea typeface="黑体" pitchFamily="49" charset="-122"/>
                <a:cs typeface="Arial Unicode MS" pitchFamily="34" charset="-122"/>
              </a:rPr>
              <a:t>：</a:t>
            </a:r>
            <a:endParaRPr lang="en-US" altLang="zh-CN" sz="2400" dirty="0" smtClean="0">
              <a:solidFill>
                <a:srgbClr val="2525FF"/>
              </a:solidFill>
              <a:latin typeface="Arial Unicode MS" pitchFamily="34" charset="-122"/>
              <a:ea typeface="黑体" pitchFamily="49" charset="-122"/>
              <a:cs typeface="Arial Unicode MS" pitchFamily="34" charset="-122"/>
            </a:endParaRPr>
          </a:p>
          <a:p>
            <a:pPr lvl="1"/>
            <a:r>
              <a:rPr lang="en-US" altLang="zh-CN" sz="1800" dirty="0" smtClean="0">
                <a:solidFill>
                  <a:srgbClr val="2525FF"/>
                </a:solidFill>
                <a:latin typeface="Arial Unicode MS" pitchFamily="34" charset="-122"/>
                <a:ea typeface="黑体" pitchFamily="49" charset="-122"/>
                <a:cs typeface="Arial Unicode MS" pitchFamily="34" charset="-122"/>
              </a:rPr>
              <a:t>Q </a:t>
            </a:r>
            <a:r>
              <a:rPr lang="zh-CN" altLang="en-US" sz="1800" dirty="0" smtClean="0">
                <a:solidFill>
                  <a:srgbClr val="2525FF"/>
                </a:solidFill>
                <a:latin typeface="Arial Unicode MS" pitchFamily="34" charset="-122"/>
                <a:ea typeface="黑体" pitchFamily="49" charset="-122"/>
                <a:cs typeface="Arial Unicode MS" pitchFamily="34" charset="-122"/>
              </a:rPr>
              <a:t>图同构</a:t>
            </a:r>
            <a:r>
              <a:rPr lang="en-US" altLang="zh-CN" sz="1800" dirty="0" smtClean="0">
                <a:latin typeface="Arial Unicode MS" pitchFamily="34" charset="-122"/>
                <a:ea typeface="黑体" pitchFamily="49" charset="-122"/>
                <a:cs typeface="Arial Unicode MS" pitchFamily="34" charset="-122"/>
              </a:rPr>
              <a:t> </a:t>
            </a:r>
            <a:r>
              <a:rPr lang="en-US" altLang="zh-CN" sz="1800" dirty="0" smtClean="0">
                <a:solidFill>
                  <a:srgbClr val="2525FF"/>
                </a:solidFill>
                <a:latin typeface="Arial Unicode MS" pitchFamily="34" charset="-122"/>
                <a:ea typeface="黑体" pitchFamily="49" charset="-122"/>
                <a:cs typeface="Arial Unicode MS" pitchFamily="34" charset="-122"/>
              </a:rPr>
              <a:t>G</a:t>
            </a:r>
            <a:r>
              <a:rPr lang="en-US" altLang="zh-CN" sz="1800" baseline="-25000" dirty="0" smtClean="0">
                <a:solidFill>
                  <a:srgbClr val="2525FF"/>
                </a:solidFill>
                <a:latin typeface="Arial Unicode MS" pitchFamily="34" charset="-122"/>
                <a:ea typeface="黑体" pitchFamily="49" charset="-122"/>
                <a:cs typeface="Arial Unicode MS" pitchFamily="34" charset="-122"/>
              </a:rPr>
              <a:t>s</a:t>
            </a:r>
            <a:r>
              <a:rPr lang="en-US" altLang="zh-CN" sz="1800" dirty="0" smtClean="0">
                <a:latin typeface="Arial Unicode MS" pitchFamily="34" charset="-122"/>
                <a:ea typeface="黑体" pitchFamily="49" charset="-122"/>
                <a:cs typeface="Arial Unicode MS" pitchFamily="34" charset="-122"/>
              </a:rPr>
              <a:t> </a:t>
            </a:r>
            <a:r>
              <a:rPr lang="zh-CN" altLang="en-US" sz="1800" dirty="0" smtClean="0">
                <a:latin typeface="Arial Unicode MS" pitchFamily="34" charset="-122"/>
                <a:ea typeface="黑体" pitchFamily="49" charset="-122"/>
                <a:cs typeface="Arial Unicode MS" pitchFamily="34" charset="-122"/>
              </a:rPr>
              <a:t>如果存在一一映射函数</a:t>
            </a:r>
            <a:r>
              <a:rPr lang="en-US" altLang="zh-CN" sz="1800" dirty="0" smtClean="0">
                <a:latin typeface="Arial Unicode MS" pitchFamily="34" charset="-122"/>
                <a:ea typeface="黑体" pitchFamily="49" charset="-122"/>
                <a:cs typeface="Arial Unicode MS" pitchFamily="34" charset="-122"/>
              </a:rPr>
              <a:t>f: V</a:t>
            </a:r>
            <a:r>
              <a:rPr lang="en-US" altLang="zh-CN" sz="1800" baseline="-25000" dirty="0" smtClean="0">
                <a:latin typeface="Arial Unicode MS" pitchFamily="34" charset="-122"/>
                <a:ea typeface="黑体" pitchFamily="49" charset="-122"/>
                <a:cs typeface="Arial Unicode MS" pitchFamily="34" charset="-122"/>
              </a:rPr>
              <a:t>Q</a:t>
            </a:r>
            <a:r>
              <a:rPr lang="en-US" altLang="zh-CN" sz="1800" dirty="0" smtClean="0">
                <a:latin typeface="Arial Unicode MS" pitchFamily="34" charset="-122"/>
                <a:ea typeface="黑体" pitchFamily="49" charset="-122"/>
                <a:cs typeface="Arial Unicode MS" pitchFamily="34" charset="-122"/>
              </a:rPr>
              <a:t>→ V</a:t>
            </a:r>
            <a:r>
              <a:rPr lang="en-US" altLang="zh-CN" sz="1800" baseline="-25000" dirty="0" smtClean="0">
                <a:latin typeface="Arial Unicode MS" pitchFamily="34" charset="-122"/>
                <a:ea typeface="黑体" pitchFamily="49" charset="-122"/>
                <a:cs typeface="Arial Unicode MS" pitchFamily="34" charset="-122"/>
              </a:rPr>
              <a:t>Gs</a:t>
            </a:r>
            <a:r>
              <a:rPr lang="en-US" altLang="zh-CN" sz="1800" dirty="0" smtClean="0">
                <a:latin typeface="Arial Unicode MS" pitchFamily="34" charset="-122"/>
                <a:ea typeface="黑体" pitchFamily="49" charset="-122"/>
                <a:cs typeface="Arial Unicode MS" pitchFamily="34" charset="-122"/>
              </a:rPr>
              <a:t> </a:t>
            </a:r>
            <a:r>
              <a:rPr lang="zh-CN" altLang="en-US" sz="1800" dirty="0" smtClean="0">
                <a:latin typeface="Arial Unicode MS" pitchFamily="34" charset="-122"/>
                <a:ea typeface="黑体" pitchFamily="49" charset="-122"/>
                <a:cs typeface="Arial Unicode MS" pitchFamily="34" charset="-122"/>
              </a:rPr>
              <a:t>满足：</a:t>
            </a:r>
            <a:r>
              <a:rPr lang="en-US" altLang="zh-CN" sz="1800" dirty="0" smtClean="0">
                <a:latin typeface="Arial Unicode MS" pitchFamily="34" charset="-122"/>
                <a:ea typeface="黑体" pitchFamily="49" charset="-122"/>
                <a:cs typeface="Arial Unicode MS" pitchFamily="34" charset="-122"/>
              </a:rPr>
              <a:t> </a:t>
            </a:r>
          </a:p>
          <a:p>
            <a:pPr lvl="2"/>
            <a:r>
              <a:rPr lang="zh-CN" altLang="en-US" dirty="0" smtClean="0">
                <a:latin typeface="Arial Unicode MS" pitchFamily="34" charset="-122"/>
                <a:ea typeface="黑体" pitchFamily="49" charset="-122"/>
                <a:cs typeface="Arial Unicode MS" pitchFamily="34" charset="-122"/>
              </a:rPr>
              <a:t>对</a:t>
            </a:r>
            <a:r>
              <a:rPr lang="en-US" altLang="zh-CN" dirty="0" smtClean="0">
                <a:latin typeface="Arial Unicode MS" pitchFamily="34" charset="-122"/>
                <a:ea typeface="黑体" pitchFamily="49" charset="-122"/>
                <a:cs typeface="Arial Unicode MS" pitchFamily="34" charset="-122"/>
              </a:rPr>
              <a:t>Q</a:t>
            </a:r>
            <a:r>
              <a:rPr lang="zh-CN" altLang="en-US" dirty="0" smtClean="0">
                <a:latin typeface="Arial Unicode MS" pitchFamily="34" charset="-122"/>
                <a:ea typeface="黑体" pitchFamily="49" charset="-122"/>
                <a:cs typeface="Arial Unicode MS" pitchFamily="34" charset="-122"/>
              </a:rPr>
              <a:t>中的</a:t>
            </a:r>
            <a:r>
              <a:rPr lang="zh-CN" altLang="en-US" dirty="0" smtClean="0">
                <a:solidFill>
                  <a:srgbClr val="FF0000"/>
                </a:solidFill>
                <a:latin typeface="Arial Unicode MS" pitchFamily="34" charset="-122"/>
                <a:ea typeface="黑体" pitchFamily="49" charset="-122"/>
                <a:cs typeface="Arial Unicode MS" pitchFamily="34" charset="-122"/>
              </a:rPr>
              <a:t>任何顶点</a:t>
            </a:r>
            <a:r>
              <a:rPr lang="en-US" altLang="zh-CN" dirty="0" smtClean="0">
                <a:latin typeface="Arial Unicode MS" pitchFamily="34" charset="-122"/>
                <a:ea typeface="黑体" pitchFamily="49" charset="-122"/>
                <a:cs typeface="Arial Unicode MS" pitchFamily="34" charset="-122"/>
              </a:rPr>
              <a:t>u</a:t>
            </a:r>
            <a:r>
              <a:rPr lang="zh-CN" altLang="en-US" dirty="0" smtClean="0">
                <a:latin typeface="Arial Unicode MS" pitchFamily="34" charset="-122"/>
                <a:ea typeface="黑体" pitchFamily="49" charset="-122"/>
                <a:cs typeface="Arial Unicode MS" pitchFamily="34" charset="-122"/>
              </a:rPr>
              <a:t>，</a:t>
            </a:r>
            <a:r>
              <a:rPr lang="en-US" altLang="zh-CN" dirty="0" smtClean="0">
                <a:latin typeface="Arial Unicode MS" pitchFamily="34" charset="-122"/>
                <a:ea typeface="黑体" pitchFamily="49" charset="-122"/>
                <a:cs typeface="Arial Unicode MS" pitchFamily="34" charset="-122"/>
              </a:rPr>
              <a:t>u </a:t>
            </a:r>
            <a:r>
              <a:rPr lang="zh-CN" altLang="en-US" dirty="0" smtClean="0">
                <a:latin typeface="Arial Unicode MS" pitchFamily="34" charset="-122"/>
                <a:ea typeface="黑体" pitchFamily="49" charset="-122"/>
                <a:cs typeface="Arial Unicode MS" pitchFamily="34" charset="-122"/>
              </a:rPr>
              <a:t>和</a:t>
            </a:r>
            <a:r>
              <a:rPr lang="en-US" altLang="zh-CN" dirty="0" smtClean="0">
                <a:latin typeface="Arial Unicode MS" pitchFamily="34" charset="-122"/>
                <a:ea typeface="黑体" pitchFamily="49" charset="-122"/>
                <a:cs typeface="Arial Unicode MS" pitchFamily="34" charset="-122"/>
              </a:rPr>
              <a:t>f(u) </a:t>
            </a:r>
            <a:r>
              <a:rPr lang="zh-CN" altLang="en-US" dirty="0" smtClean="0">
                <a:latin typeface="Arial Unicode MS" pitchFamily="34" charset="-122"/>
                <a:ea typeface="黑体" pitchFamily="49" charset="-122"/>
                <a:cs typeface="Arial Unicode MS" pitchFamily="34" charset="-122"/>
              </a:rPr>
              <a:t>有相同的标签</a:t>
            </a:r>
            <a:endParaRPr lang="en-US" altLang="zh-CN" dirty="0" smtClean="0">
              <a:latin typeface="Arial Unicode MS" pitchFamily="34" charset="-122"/>
              <a:ea typeface="黑体" pitchFamily="49" charset="-122"/>
              <a:cs typeface="Arial Unicode MS" pitchFamily="34" charset="-122"/>
            </a:endParaRPr>
          </a:p>
          <a:p>
            <a:pPr lvl="2"/>
            <a:r>
              <a:rPr lang="zh-CN" altLang="en-US" dirty="0" smtClean="0">
                <a:latin typeface="Arial Unicode MS" pitchFamily="34" charset="-122"/>
                <a:ea typeface="黑体" pitchFamily="49" charset="-122"/>
                <a:cs typeface="Arial Unicode MS" pitchFamily="34" charset="-122"/>
              </a:rPr>
              <a:t>边</a:t>
            </a:r>
            <a:r>
              <a:rPr lang="en-US" altLang="zh-CN" dirty="0" smtClean="0">
                <a:latin typeface="Arial Unicode MS" pitchFamily="34" charset="-122"/>
                <a:ea typeface="黑体" pitchFamily="49" charset="-122"/>
                <a:cs typeface="Arial Unicode MS" pitchFamily="34" charset="-122"/>
              </a:rPr>
              <a:t>(u, u‘)</a:t>
            </a:r>
            <a:r>
              <a:rPr lang="zh-CN" altLang="en-US" dirty="0" smtClean="0">
                <a:latin typeface="Arial Unicode MS" pitchFamily="34" charset="-122"/>
                <a:ea typeface="黑体" pitchFamily="49" charset="-122"/>
                <a:cs typeface="Arial Unicode MS" pitchFamily="34" charset="-122"/>
              </a:rPr>
              <a:t>在</a:t>
            </a:r>
            <a:r>
              <a:rPr lang="en-US" altLang="zh-CN" dirty="0" smtClean="0">
                <a:latin typeface="Arial Unicode MS" pitchFamily="34" charset="-122"/>
                <a:ea typeface="黑体" pitchFamily="49" charset="-122"/>
                <a:cs typeface="Arial Unicode MS" pitchFamily="34" charset="-122"/>
              </a:rPr>
              <a:t>Q</a:t>
            </a:r>
            <a:r>
              <a:rPr lang="zh-CN" altLang="en-US" dirty="0" smtClean="0">
                <a:solidFill>
                  <a:srgbClr val="FF0000"/>
                </a:solidFill>
                <a:latin typeface="Arial Unicode MS" pitchFamily="34" charset="-122"/>
                <a:ea typeface="黑体" pitchFamily="49" charset="-122"/>
                <a:cs typeface="Arial Unicode MS" pitchFamily="34" charset="-122"/>
              </a:rPr>
              <a:t>当且仅当</a:t>
            </a:r>
            <a:r>
              <a:rPr lang="en-US" altLang="zh-CN" dirty="0" smtClean="0">
                <a:latin typeface="Arial Unicode MS" pitchFamily="34" charset="-122"/>
                <a:ea typeface="黑体" pitchFamily="49" charset="-122"/>
                <a:cs typeface="Arial Unicode MS" pitchFamily="34" charset="-122"/>
              </a:rPr>
              <a:t> (f(u), f(u’)) </a:t>
            </a:r>
            <a:r>
              <a:rPr lang="zh-CN" altLang="en-US" dirty="0" smtClean="0">
                <a:latin typeface="Arial Unicode MS" pitchFamily="34" charset="-122"/>
                <a:ea typeface="黑体" pitchFamily="49" charset="-122"/>
                <a:cs typeface="Arial Unicode MS" pitchFamily="34" charset="-122"/>
              </a:rPr>
              <a:t>在</a:t>
            </a:r>
            <a:r>
              <a:rPr lang="en-US" altLang="zh-CN" dirty="0" smtClean="0">
                <a:latin typeface="Arial Unicode MS" pitchFamily="34" charset="-122"/>
                <a:ea typeface="黑体" pitchFamily="49" charset="-122"/>
                <a:cs typeface="Arial Unicode MS" pitchFamily="34" charset="-122"/>
              </a:rPr>
              <a:t>G</a:t>
            </a:r>
            <a:r>
              <a:rPr lang="en-US" altLang="zh-CN" baseline="-25000" dirty="0" smtClean="0">
                <a:latin typeface="Arial Unicode MS" pitchFamily="34" charset="-122"/>
                <a:ea typeface="黑体" pitchFamily="49" charset="-122"/>
                <a:cs typeface="Arial Unicode MS" pitchFamily="34" charset="-122"/>
              </a:rPr>
              <a:t>s</a:t>
            </a:r>
          </a:p>
          <a:p>
            <a:pPr lvl="1"/>
            <a:r>
              <a:rPr lang="en-US" altLang="zh-CN" sz="1800" dirty="0" smtClean="0">
                <a:solidFill>
                  <a:srgbClr val="0066CC"/>
                </a:solidFill>
                <a:latin typeface="Arial Unicode MS" pitchFamily="34" charset="-122"/>
                <a:ea typeface="黑体" pitchFamily="49" charset="-122"/>
                <a:cs typeface="Arial Unicode MS" pitchFamily="34" charset="-122"/>
              </a:rPr>
              <a:t>Q</a:t>
            </a:r>
            <a:r>
              <a:rPr lang="en-US" altLang="zh-CN" sz="1800" dirty="0" smtClean="0">
                <a:latin typeface="Arial Unicode MS" pitchFamily="34" charset="-122"/>
                <a:ea typeface="黑体" pitchFamily="49" charset="-122"/>
                <a:cs typeface="Arial Unicode MS" pitchFamily="34" charset="-122"/>
              </a:rPr>
              <a:t> </a:t>
            </a:r>
            <a:r>
              <a:rPr lang="zh-CN" altLang="en-US" sz="1800" dirty="0" smtClean="0">
                <a:latin typeface="Arial Unicode MS" pitchFamily="34" charset="-122"/>
                <a:ea typeface="黑体" pitchFamily="49" charset="-122"/>
                <a:cs typeface="Arial Unicode MS" pitchFamily="34" charset="-122"/>
              </a:rPr>
              <a:t>子图同构</a:t>
            </a:r>
            <a:r>
              <a:rPr lang="en-US" altLang="zh-CN" sz="1800" dirty="0" smtClean="0">
                <a:solidFill>
                  <a:srgbClr val="0066CC"/>
                </a:solidFill>
                <a:latin typeface="Arial Unicode MS" pitchFamily="34" charset="-122"/>
                <a:ea typeface="黑体" pitchFamily="49" charset="-122"/>
                <a:cs typeface="Arial Unicode MS" pitchFamily="34" charset="-122"/>
              </a:rPr>
              <a:t>G</a:t>
            </a:r>
            <a:r>
              <a:rPr lang="zh-CN" altLang="en-US" sz="1800" dirty="0" smtClean="0">
                <a:ea typeface="黑体" pitchFamily="49" charset="-122"/>
                <a:cs typeface="Arial Unicode MS" pitchFamily="34" charset="-122"/>
              </a:rPr>
              <a:t>，如果</a:t>
            </a:r>
            <a:r>
              <a:rPr lang="en-US" altLang="zh-CN" sz="1800" dirty="0" smtClean="0">
                <a:solidFill>
                  <a:srgbClr val="0066CC"/>
                </a:solidFill>
                <a:ea typeface="黑体" pitchFamily="49" charset="-122"/>
                <a:cs typeface="Arial Unicode MS" pitchFamily="34" charset="-122"/>
              </a:rPr>
              <a:t>G</a:t>
            </a:r>
            <a:r>
              <a:rPr lang="zh-CN" altLang="en-US" sz="1800" dirty="0" smtClean="0">
                <a:ea typeface="黑体" pitchFamily="49" charset="-122"/>
                <a:cs typeface="Arial Unicode MS" pitchFamily="34" charset="-122"/>
              </a:rPr>
              <a:t>中存在如上子图</a:t>
            </a:r>
            <a:r>
              <a:rPr lang="en-US" altLang="zh-CN" sz="1800" dirty="0" smtClean="0">
                <a:solidFill>
                  <a:srgbClr val="0066CC"/>
                </a:solidFill>
                <a:latin typeface="Arial Unicode MS" pitchFamily="34" charset="-122"/>
                <a:ea typeface="黑体" pitchFamily="49" charset="-122"/>
                <a:cs typeface="Arial Unicode MS" pitchFamily="34" charset="-122"/>
              </a:rPr>
              <a:t>Gs</a:t>
            </a:r>
            <a:endParaRPr lang="en-US" altLang="zh-CN" sz="2400" dirty="0" smtClean="0">
              <a:solidFill>
                <a:srgbClr val="00B050"/>
              </a:solidFill>
              <a:latin typeface="Arial Unicode MS" pitchFamily="34" charset="-122"/>
              <a:ea typeface="黑体" pitchFamily="49" charset="-122"/>
              <a:cs typeface="Arial Unicode MS" pitchFamily="34" charset="-122"/>
            </a:endParaRPr>
          </a:p>
          <a:p>
            <a:endParaRPr lang="en-US" altLang="zh-CN" sz="2400" dirty="0" smtClean="0">
              <a:latin typeface="Arial Unicode MS" pitchFamily="34" charset="-122"/>
              <a:ea typeface="黑体" pitchFamily="49" charset="-122"/>
            </a:endParaRPr>
          </a:p>
          <a:p>
            <a:endParaRPr lang="en-US" altLang="zh-CN" sz="2400" dirty="0" smtClean="0">
              <a:latin typeface="Arial Unicode MS" pitchFamily="34" charset="-122"/>
              <a:ea typeface="黑体" pitchFamily="49" charset="-122"/>
            </a:endParaRPr>
          </a:p>
        </p:txBody>
      </p:sp>
      <p:sp>
        <p:nvSpPr>
          <p:cNvPr id="17" name="TextBox 16"/>
          <p:cNvSpPr txBox="1"/>
          <p:nvPr/>
        </p:nvSpPr>
        <p:spPr>
          <a:xfrm>
            <a:off x="541864" y="4541058"/>
            <a:ext cx="8064896"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b="1" dirty="0" smtClean="0">
                <a:solidFill>
                  <a:srgbClr val="FF0000"/>
                </a:solidFill>
                <a:latin typeface="Arial Unicode MS" pitchFamily="34" charset="-122"/>
                <a:ea typeface="Arial Unicode MS" pitchFamily="34" charset="-122"/>
                <a:cs typeface="Arial Unicode MS" pitchFamily="34" charset="-122"/>
              </a:rPr>
              <a:t>优点</a:t>
            </a:r>
            <a:r>
              <a:rPr lang="zh-CN" altLang="en-US" sz="2000"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solidFill>
                  <a:srgbClr val="2525FF"/>
                </a:solidFill>
                <a:latin typeface="Arial Unicode MS" pitchFamily="34" charset="-122"/>
                <a:ea typeface="Arial Unicode MS" pitchFamily="34" charset="-122"/>
                <a:cs typeface="Arial Unicode MS" pitchFamily="34" charset="-122"/>
              </a:rPr>
              <a:t>Q</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和</a:t>
            </a:r>
            <a:r>
              <a:rPr lang="en-US" altLang="zh-CN" sz="2000" dirty="0" smtClean="0">
                <a:latin typeface="Arial Unicode MS" pitchFamily="34" charset="-122"/>
                <a:ea typeface="Arial Unicode MS" pitchFamily="34" charset="-122"/>
                <a:cs typeface="Arial Unicode MS" pitchFamily="34" charset="-122"/>
              </a:rPr>
              <a:t> </a:t>
            </a:r>
            <a:r>
              <a:rPr lang="en-US" altLang="zh-CN" sz="2000" dirty="0" smtClean="0">
                <a:solidFill>
                  <a:srgbClr val="2525FF"/>
                </a:solidFill>
                <a:latin typeface="Arial Unicode MS" pitchFamily="34" charset="-122"/>
                <a:ea typeface="Arial Unicode MS" pitchFamily="34" charset="-122"/>
                <a:cs typeface="Arial Unicode MS" pitchFamily="34" charset="-122"/>
              </a:rPr>
              <a:t>G</a:t>
            </a:r>
            <a:r>
              <a:rPr lang="en-US" altLang="zh-CN" sz="2000" baseline="-25000" dirty="0" smtClean="0">
                <a:solidFill>
                  <a:srgbClr val="2525FF"/>
                </a:solidFill>
                <a:latin typeface="Arial Unicode MS" pitchFamily="34" charset="-122"/>
                <a:ea typeface="Arial Unicode MS" pitchFamily="34" charset="-122"/>
                <a:cs typeface="Arial Unicode MS" pitchFamily="34" charset="-122"/>
              </a:rPr>
              <a:t>s</a:t>
            </a:r>
            <a:r>
              <a:rPr lang="zh-CN" altLang="en-US" sz="2000" dirty="0" smtClean="0">
                <a:latin typeface="Arial Unicode MS" pitchFamily="34" charset="-122"/>
                <a:ea typeface="Arial Unicode MS" pitchFamily="34" charset="-122"/>
                <a:cs typeface="Arial Unicode MS" pitchFamily="34" charset="-122"/>
              </a:rPr>
              <a:t>一模一样</a:t>
            </a:r>
            <a:endParaRPr lang="en-US" altLang="zh-CN" sz="2000" dirty="0" smtClean="0">
              <a:latin typeface="Arial Unicode MS" pitchFamily="34" charset="-122"/>
              <a:ea typeface="Arial Unicode MS" pitchFamily="34" charset="-122"/>
              <a:cs typeface="Arial Unicode MS" pitchFamily="34" charset="-122"/>
            </a:endParaRPr>
          </a:p>
        </p:txBody>
      </p:sp>
      <p:sp>
        <p:nvSpPr>
          <p:cNvPr id="19" name="TextBox 18"/>
          <p:cNvSpPr txBox="1"/>
          <p:nvPr/>
        </p:nvSpPr>
        <p:spPr>
          <a:xfrm>
            <a:off x="541864" y="5117122"/>
            <a:ext cx="8064896"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b="1" dirty="0" smtClean="0">
                <a:solidFill>
                  <a:srgbClr val="FF0000"/>
                </a:solidFill>
                <a:latin typeface="Arial Unicode MS" pitchFamily="34" charset="-122"/>
                <a:ea typeface="Arial Unicode MS" pitchFamily="34" charset="-122"/>
                <a:cs typeface="Arial Unicode MS" pitchFamily="34" charset="-122"/>
              </a:rPr>
              <a:t>缺点</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solidFill>
                  <a:schemeClr val="tx1"/>
                </a:solidFill>
                <a:latin typeface="Arial Unicode MS" pitchFamily="34" charset="-122"/>
                <a:ea typeface="Arial Unicode MS" pitchFamily="34" charset="-122"/>
                <a:cs typeface="Arial Unicode MS" pitchFamily="34" charset="-122"/>
              </a:rPr>
              <a:t>NP</a:t>
            </a:r>
            <a:r>
              <a:rPr lang="zh-CN" altLang="en-US" sz="2000" dirty="0" smtClean="0">
                <a:solidFill>
                  <a:schemeClr val="tx1"/>
                </a:solidFill>
                <a:latin typeface="Arial Unicode MS" pitchFamily="34" charset="-122"/>
                <a:ea typeface="Arial Unicode MS" pitchFamily="34" charset="-122"/>
                <a:cs typeface="Arial Unicode MS" pitchFamily="34" charset="-122"/>
              </a:rPr>
              <a:t>完全问题；最坏情况下指数个匹配子图；约束过于严格</a:t>
            </a:r>
            <a:r>
              <a:rPr lang="en-US" altLang="zh-CN" sz="2000" dirty="0" smtClean="0">
                <a:solidFill>
                  <a:schemeClr val="tx1"/>
                </a:solidFill>
                <a:latin typeface="Arial Unicode MS" pitchFamily="34" charset="-122"/>
                <a:ea typeface="Arial Unicode MS" pitchFamily="34" charset="-122"/>
                <a:cs typeface="Arial Unicode MS" pitchFamily="34" charset="-122"/>
              </a:rPr>
              <a:t> </a:t>
            </a: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17</a:t>
            </a:fld>
            <a:endParaRPr lang="zh-CN" altLang="en-US" dirty="0"/>
          </a:p>
        </p:txBody>
      </p:sp>
      <p:sp>
        <p:nvSpPr>
          <p:cNvPr id="12" name="矩形 11"/>
          <p:cNvSpPr/>
          <p:nvPr/>
        </p:nvSpPr>
        <p:spPr>
          <a:xfrm>
            <a:off x="0" y="5859269"/>
            <a:ext cx="9144000" cy="954107"/>
          </a:xfrm>
          <a:prstGeom prst="rect">
            <a:avLst/>
          </a:prstGeom>
          <a:ln>
            <a:solidFill>
              <a:srgbClr val="FF0000"/>
            </a:solidFill>
          </a:ln>
        </p:spPr>
        <p:txBody>
          <a:bodyPr wrap="square">
            <a:spAutoFit/>
          </a:bodyPr>
          <a:lstStyle/>
          <a:p>
            <a:pPr>
              <a:buNone/>
            </a:pPr>
            <a:r>
              <a:rPr lang="en-US" altLang="zh-CN" sz="1400" dirty="0" smtClean="0">
                <a:ea typeface="黑体" pitchFamily="49" charset="-122"/>
              </a:rPr>
              <a:t>[12] </a:t>
            </a: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Strong Simulation: Capturing Topology in Graph Pattern Matching. </a:t>
            </a:r>
            <a:r>
              <a:rPr lang="en-US" altLang="zh-CN" sz="1400" b="1" dirty="0" smtClean="0">
                <a:solidFill>
                  <a:srgbClr val="C00000"/>
                </a:solidFill>
                <a:ea typeface="黑体" pitchFamily="49" charset="-122"/>
              </a:rPr>
              <a:t>TODS 2014</a:t>
            </a:r>
            <a:r>
              <a:rPr lang="en-US" altLang="zh-CN" sz="1400" dirty="0" smtClean="0">
                <a:solidFill>
                  <a:srgbClr val="C00000"/>
                </a:solidFill>
                <a:ea typeface="黑体" pitchFamily="49" charset="-122"/>
              </a:rPr>
              <a:t>.</a:t>
            </a:r>
          </a:p>
          <a:p>
            <a:pPr>
              <a:buNone/>
            </a:pPr>
            <a:r>
              <a:rPr lang="en-US" altLang="zh-CN" sz="1400" dirty="0" smtClean="0">
                <a:ea typeface="黑体" pitchFamily="49" charset="-122"/>
              </a:rPr>
              <a:t>[13] </a:t>
            </a: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Capturing Topology in Graph Pattern Matching</a:t>
            </a:r>
            <a:r>
              <a:rPr lang="en-US" altLang="zh-CN" sz="1400" b="1" dirty="0" smtClean="0">
                <a:ea typeface="黑体" pitchFamily="49" charset="-122"/>
              </a:rPr>
              <a:t>. </a:t>
            </a:r>
            <a:r>
              <a:rPr lang="en-US" altLang="zh-CN" sz="1400" b="1" dirty="0" smtClean="0">
                <a:solidFill>
                  <a:srgbClr val="C00000"/>
                </a:solidFill>
                <a:ea typeface="黑体" pitchFamily="49" charset="-122"/>
              </a:rPr>
              <a:t>VLDB 2012.</a:t>
            </a:r>
            <a:endParaRPr lang="en-US" altLang="zh-CN" sz="1400" b="1" dirty="0" err="1" smtClean="0">
              <a:solidFill>
                <a:srgbClr val="C00000"/>
              </a:solidFill>
              <a:ea typeface="黑体" pitchFamily="49" charset="-122"/>
            </a:endParaRPr>
          </a:p>
        </p:txBody>
      </p:sp>
    </p:spTree>
    <p:extLst>
      <p:ext uri="{BB962C8B-B14F-4D97-AF65-F5344CB8AC3E}">
        <p14:creationId xmlns="" xmlns:p14="http://schemas.microsoft.com/office/powerpoint/2010/main" val="3412928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子图同构图查询</a:t>
            </a:r>
            <a:endParaRPr lang="en-US" altLang="zh-CN" sz="3600" b="1" dirty="0">
              <a:solidFill>
                <a:srgbClr val="C00000"/>
              </a:solidFill>
              <a:latin typeface="Arial Unicode MS" pitchFamily="34" charset="-122"/>
              <a:ea typeface="黑体" pitchFamily="49" charset="-122"/>
            </a:endParaRPr>
          </a:p>
        </p:txBody>
      </p:sp>
      <p:pic>
        <p:nvPicPr>
          <p:cNvPr id="10" name="Picture 2"/>
          <p:cNvPicPr>
            <a:picLocks noChangeAspect="1" noChangeArrowheads="1"/>
          </p:cNvPicPr>
          <p:nvPr/>
        </p:nvPicPr>
        <p:blipFill>
          <a:blip r:embed="rId2" cstate="print"/>
          <a:srcRect/>
          <a:stretch>
            <a:fillRect/>
          </a:stretch>
        </p:blipFill>
        <p:spPr bwMode="auto">
          <a:xfrm>
            <a:off x="579834" y="887908"/>
            <a:ext cx="7448550" cy="3405188"/>
          </a:xfrm>
          <a:prstGeom prst="rect">
            <a:avLst/>
          </a:prstGeom>
          <a:noFill/>
          <a:ln w="9525">
            <a:noFill/>
            <a:miter lim="800000"/>
            <a:headEnd/>
            <a:tailEnd/>
          </a:ln>
        </p:spPr>
      </p:pic>
      <p:pic>
        <p:nvPicPr>
          <p:cNvPr id="11" name="图片 6" descr="teamwork.jpg"/>
          <p:cNvPicPr>
            <a:picLocks noChangeAspect="1"/>
          </p:cNvPicPr>
          <p:nvPr/>
        </p:nvPicPr>
        <p:blipFill>
          <a:blip r:embed="rId3" cstate="print"/>
          <a:srcRect/>
          <a:stretch>
            <a:fillRect/>
          </a:stretch>
        </p:blipFill>
        <p:spPr bwMode="auto">
          <a:xfrm>
            <a:off x="251520" y="4401344"/>
            <a:ext cx="1524000" cy="1524000"/>
          </a:xfrm>
          <a:prstGeom prst="rect">
            <a:avLst/>
          </a:prstGeom>
          <a:noFill/>
          <a:ln w="9525">
            <a:noFill/>
            <a:miter lim="800000"/>
            <a:headEnd/>
            <a:tailEnd/>
          </a:ln>
        </p:spPr>
      </p:pic>
      <p:sp>
        <p:nvSpPr>
          <p:cNvPr id="12" name="TextBox 11"/>
          <p:cNvSpPr txBox="1"/>
          <p:nvPr/>
        </p:nvSpPr>
        <p:spPr>
          <a:xfrm>
            <a:off x="1923728" y="4407495"/>
            <a:ext cx="682473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CN" altLang="en-US" sz="2400" dirty="0" smtClean="0"/>
              <a:t>组成一个软件开发团队</a:t>
            </a:r>
            <a:endParaRPr lang="en-US" sz="2400" dirty="0"/>
          </a:p>
        </p:txBody>
      </p:sp>
      <p:sp>
        <p:nvSpPr>
          <p:cNvPr id="13" name="TextBox 12"/>
          <p:cNvSpPr txBox="1"/>
          <p:nvPr/>
        </p:nvSpPr>
        <p:spPr>
          <a:xfrm>
            <a:off x="1907704" y="4941168"/>
            <a:ext cx="6824736"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CN" altLang="en-US" sz="2400" dirty="0" smtClean="0">
                <a:solidFill>
                  <a:srgbClr val="000099"/>
                </a:solidFill>
              </a:rPr>
              <a:t>强模拟：</a:t>
            </a:r>
            <a:r>
              <a:rPr lang="zh-CN" altLang="en-US" sz="2400" dirty="0" smtClean="0">
                <a:solidFill>
                  <a:schemeClr val="tx1"/>
                </a:solidFill>
              </a:rPr>
              <a:t>返回</a:t>
            </a:r>
            <a:r>
              <a:rPr lang="en-US" sz="2400" dirty="0" smtClean="0">
                <a:solidFill>
                  <a:srgbClr val="FF0000"/>
                </a:solidFill>
              </a:rPr>
              <a:t>F</a:t>
            </a:r>
            <a:r>
              <a:rPr lang="en-US" dirty="0" smtClean="0">
                <a:solidFill>
                  <a:srgbClr val="FF0000"/>
                </a:solidFill>
              </a:rPr>
              <a:t>3</a:t>
            </a:r>
            <a:r>
              <a:rPr lang="en-US" sz="2400" dirty="0" smtClean="0">
                <a:solidFill>
                  <a:srgbClr val="FF0000"/>
                </a:solidFill>
              </a:rPr>
              <a:t> </a:t>
            </a:r>
            <a:r>
              <a:rPr lang="en-US" altLang="zh-CN" sz="2400" dirty="0" smtClean="0">
                <a:solidFill>
                  <a:srgbClr val="FF0000"/>
                </a:solidFill>
              </a:rPr>
              <a:t>+</a:t>
            </a:r>
            <a:r>
              <a:rPr lang="en-US" sz="2400" dirty="0" smtClean="0">
                <a:solidFill>
                  <a:srgbClr val="FF0000"/>
                </a:solidFill>
              </a:rPr>
              <a:t> F</a:t>
            </a:r>
            <a:r>
              <a:rPr lang="en-US" dirty="0" smtClean="0">
                <a:solidFill>
                  <a:srgbClr val="FF0000"/>
                </a:solidFill>
              </a:rPr>
              <a:t>4</a:t>
            </a:r>
            <a:r>
              <a:rPr lang="en-US" sz="2400" dirty="0" smtClean="0">
                <a:solidFill>
                  <a:srgbClr val="FF0000"/>
                </a:solidFill>
              </a:rPr>
              <a:t> </a:t>
            </a:r>
            <a:r>
              <a:rPr lang="en-US" altLang="zh-CN" sz="2400" dirty="0" smtClean="0">
                <a:solidFill>
                  <a:srgbClr val="FF0000"/>
                </a:solidFill>
              </a:rPr>
              <a:t>+</a:t>
            </a:r>
            <a:r>
              <a:rPr lang="en-US" sz="2400" dirty="0" smtClean="0">
                <a:solidFill>
                  <a:srgbClr val="FF0000"/>
                </a:solidFill>
              </a:rPr>
              <a:t> F</a:t>
            </a:r>
            <a:r>
              <a:rPr lang="en-US" dirty="0" smtClean="0">
                <a:solidFill>
                  <a:srgbClr val="FF0000"/>
                </a:solidFill>
              </a:rPr>
              <a:t>5;</a:t>
            </a:r>
          </a:p>
          <a:p>
            <a:pPr>
              <a:defRPr/>
            </a:pPr>
            <a:r>
              <a:rPr lang="zh-CN" altLang="en-US" sz="2400" dirty="0" smtClean="0">
                <a:solidFill>
                  <a:srgbClr val="000099"/>
                </a:solidFill>
              </a:rPr>
              <a:t>子图同构</a:t>
            </a:r>
            <a:r>
              <a:rPr lang="zh-CN" altLang="en-US" sz="2400" dirty="0" smtClean="0"/>
              <a:t>：返回</a:t>
            </a:r>
            <a:r>
              <a:rPr lang="zh-CN" altLang="en-US" sz="2400" dirty="0" smtClean="0">
                <a:solidFill>
                  <a:srgbClr val="FF0000"/>
                </a:solidFill>
              </a:rPr>
              <a:t>空集！</a:t>
            </a:r>
            <a:endParaRPr lang="en-US" sz="2400" dirty="0">
              <a:solidFill>
                <a:srgbClr val="FF0000"/>
              </a:solidFill>
            </a:endParaRPr>
          </a:p>
        </p:txBody>
      </p:sp>
      <p:sp>
        <p:nvSpPr>
          <p:cNvPr id="14" name="Rectangle 14"/>
          <p:cNvSpPr txBox="1">
            <a:spLocks noChangeArrowheads="1"/>
          </p:cNvSpPr>
          <p:nvPr/>
        </p:nvSpPr>
        <p:spPr bwMode="auto">
          <a:xfrm>
            <a:off x="395536" y="6093296"/>
            <a:ext cx="8496944"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r>
              <a:rPr lang="zh-CN" altLang="en-US" sz="2000" b="1" dirty="0" smtClean="0">
                <a:solidFill>
                  <a:srgbClr val="FF0000"/>
                </a:solidFill>
              </a:rPr>
              <a:t>子图同构约束过于严格，并不适合一些新型应用！</a:t>
            </a:r>
            <a:endParaRPr lang="en-US" altLang="zh-CN" sz="2000" b="1" dirty="0">
              <a:solidFill>
                <a:srgbClr val="FF0000"/>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18</a:t>
            </a:fld>
            <a:endParaRPr lang="zh-CN" altLang="en-US" dirty="0"/>
          </a:p>
        </p:txBody>
      </p:sp>
    </p:spTree>
    <p:extLst>
      <p:ext uri="{BB962C8B-B14F-4D97-AF65-F5344CB8AC3E}">
        <p14:creationId xmlns="" xmlns:p14="http://schemas.microsoft.com/office/powerpoint/2010/main" val="7520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51520" y="76200"/>
            <a:ext cx="7829550" cy="760512"/>
          </a:xfrm>
        </p:spPr>
        <p:txBody>
          <a:bodyPr/>
          <a:lstStyle/>
          <a:p>
            <a:pPr>
              <a:defRPr/>
            </a:pPr>
            <a:r>
              <a:rPr lang="en-US" altLang="zh-CN" sz="3600" b="1" dirty="0" smtClean="0">
                <a:solidFill>
                  <a:srgbClr val="C00000"/>
                </a:solidFill>
                <a:latin typeface="Arial Unicode MS" pitchFamily="34" charset="-122"/>
                <a:ea typeface="黑体" pitchFamily="49" charset="-122"/>
              </a:rPr>
              <a:t>Terrorist Collaboration Network</a:t>
            </a:r>
            <a:endParaRPr lang="zh-CN" altLang="en-US" sz="2400" b="1" dirty="0">
              <a:solidFill>
                <a:srgbClr val="C00000"/>
              </a:solidFill>
              <a:latin typeface="Arial Unicode MS" pitchFamily="34" charset="-122"/>
              <a:ea typeface="黑体" pitchFamily="49" charset="-122"/>
            </a:endParaRPr>
          </a:p>
        </p:txBody>
      </p:sp>
      <p:pic>
        <p:nvPicPr>
          <p:cNvPr id="6" name="Picture 3" descr="C:\Users\SkyHeart\Desktop\TO.eps"/>
          <p:cNvPicPr>
            <a:picLocks noChangeAspect="1" noChangeArrowheads="1"/>
          </p:cNvPicPr>
          <p:nvPr/>
        </p:nvPicPr>
        <p:blipFill>
          <a:blip r:embed="rId2" cstate="print"/>
          <a:srcRect/>
          <a:stretch>
            <a:fillRect/>
          </a:stretch>
        </p:blipFill>
        <p:spPr bwMode="auto">
          <a:xfrm>
            <a:off x="1201233" y="116632"/>
            <a:ext cx="4811712" cy="5895975"/>
          </a:xfrm>
          <a:prstGeom prst="rect">
            <a:avLst/>
          </a:prstGeom>
          <a:noFill/>
          <a:ln w="9525">
            <a:noFill/>
            <a:miter lim="800000"/>
            <a:headEnd/>
            <a:tailEnd/>
          </a:ln>
        </p:spPr>
      </p:pic>
      <p:sp>
        <p:nvSpPr>
          <p:cNvPr id="7" name="矩形 6"/>
          <p:cNvSpPr>
            <a:spLocks noChangeArrowheads="1"/>
          </p:cNvSpPr>
          <p:nvPr/>
        </p:nvSpPr>
        <p:spPr bwMode="auto">
          <a:xfrm>
            <a:off x="602745" y="5562600"/>
            <a:ext cx="8001000" cy="1016000"/>
          </a:xfrm>
          <a:prstGeom prst="rect">
            <a:avLst/>
          </a:prstGeom>
          <a:noFill/>
          <a:ln w="9525">
            <a:noFill/>
            <a:miter lim="800000"/>
            <a:headEnd/>
            <a:tailEnd/>
          </a:ln>
        </p:spPr>
        <p:txBody>
          <a:bodyPr>
            <a:spAutoFit/>
          </a:bodyPr>
          <a:lstStyle/>
          <a:p>
            <a:r>
              <a:rPr lang="en-US" altLang="zh-CN" sz="2000" b="1" dirty="0">
                <a:solidFill>
                  <a:srgbClr val="FF0000"/>
                </a:solidFill>
                <a:latin typeface="Arial Black" pitchFamily="34" charset="0"/>
              </a:rPr>
              <a:t>“</a:t>
            </a:r>
            <a:r>
              <a:rPr lang="en-US" altLang="zh-CN" sz="2000" dirty="0">
                <a:solidFill>
                  <a:srgbClr val="FF0000"/>
                </a:solidFill>
                <a:latin typeface="Arial Black" pitchFamily="34" charset="0"/>
              </a:rPr>
              <a:t>Those who were trained to fly didn’t know the others. One group of people did not know the other group.”  (</a:t>
            </a:r>
            <a:r>
              <a:rPr lang="en-US" altLang="zh-CN" sz="2000" dirty="0">
                <a:solidFill>
                  <a:schemeClr val="accent2"/>
                </a:solidFill>
                <a:latin typeface="Arial Black" pitchFamily="34" charset="0"/>
              </a:rPr>
              <a:t>Osama Bin Laden, 2001</a:t>
            </a:r>
            <a:r>
              <a:rPr lang="en-US" altLang="zh-CN" sz="2000" dirty="0">
                <a:solidFill>
                  <a:srgbClr val="FF0000"/>
                </a:solidFill>
                <a:latin typeface="Arial Black" pitchFamily="34" charset="0"/>
              </a:rPr>
              <a:t>)</a:t>
            </a:r>
          </a:p>
        </p:txBody>
      </p:sp>
      <p:pic>
        <p:nvPicPr>
          <p:cNvPr id="8" name="图片 7" descr="osama-bin-laden.jpg"/>
          <p:cNvPicPr>
            <a:picLocks noChangeAspect="1"/>
          </p:cNvPicPr>
          <p:nvPr/>
        </p:nvPicPr>
        <p:blipFill>
          <a:blip r:embed="rId3" cstate="print"/>
          <a:srcRect/>
          <a:stretch>
            <a:fillRect/>
          </a:stretch>
        </p:blipFill>
        <p:spPr bwMode="auto">
          <a:xfrm>
            <a:off x="6516216" y="3573015"/>
            <a:ext cx="1440160" cy="1573467"/>
          </a:xfrm>
          <a:prstGeom prst="rect">
            <a:avLst/>
          </a:prstGeom>
          <a:noFill/>
          <a:ln w="9525">
            <a:noFill/>
            <a:miter lim="800000"/>
            <a:headEnd/>
            <a:tailEnd/>
          </a:ln>
        </p:spPr>
      </p:pic>
      <p:sp>
        <p:nvSpPr>
          <p:cNvPr id="9" name="云形标注 8"/>
          <p:cNvSpPr/>
          <p:nvPr/>
        </p:nvSpPr>
        <p:spPr>
          <a:xfrm rot="444174">
            <a:off x="5643336" y="3084105"/>
            <a:ext cx="2959199" cy="2456611"/>
          </a:xfrm>
          <a:prstGeom prst="cloudCallout">
            <a:avLst>
              <a:gd name="adj1" fmla="val -40042"/>
              <a:gd name="adj2" fmla="val 46614"/>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国家重点基础研究发展计划</a:t>
            </a:r>
          </a:p>
        </p:txBody>
      </p:sp>
      <p:sp>
        <p:nvSpPr>
          <p:cNvPr id="3" name="内容占位符 2"/>
          <p:cNvSpPr>
            <a:spLocks noGrp="1"/>
          </p:cNvSpPr>
          <p:nvPr>
            <p:ph idx="1"/>
          </p:nvPr>
        </p:nvSpPr>
        <p:spPr>
          <a:xfrm>
            <a:off x="319350" y="836712"/>
            <a:ext cx="8645138" cy="2160240"/>
          </a:xfrm>
        </p:spPr>
        <p:txBody>
          <a:bodyPr/>
          <a:lstStyle/>
          <a:p>
            <a:r>
              <a:rPr lang="zh-CN" altLang="en-US" sz="2800" dirty="0" smtClean="0"/>
              <a:t>网络信息空间大数据计算的基础研究</a:t>
            </a:r>
            <a:r>
              <a:rPr lang="en-US" altLang="zh-CN" sz="2800" dirty="0" smtClean="0"/>
              <a:t>(2014-2018)</a:t>
            </a:r>
            <a:r>
              <a:rPr lang="zh-CN" altLang="en-US" sz="2800" dirty="0" smtClean="0"/>
              <a:t> </a:t>
            </a:r>
            <a:r>
              <a:rPr lang="zh-CN" altLang="en-US" dirty="0" smtClean="0"/>
              <a:t>	</a:t>
            </a:r>
          </a:p>
          <a:p>
            <a:pPr lvl="1"/>
            <a:r>
              <a:rPr lang="en-US" altLang="zh-CN" dirty="0" smtClean="0"/>
              <a:t>Chief Scientist: Prof. </a:t>
            </a:r>
            <a:r>
              <a:rPr lang="en-US" altLang="zh-CN" dirty="0" err="1" smtClean="0"/>
              <a:t>Jinpeng</a:t>
            </a:r>
            <a:r>
              <a:rPr lang="en-US" altLang="zh-CN" dirty="0" smtClean="0"/>
              <a:t> </a:t>
            </a:r>
            <a:r>
              <a:rPr lang="en-US" altLang="zh-CN" dirty="0" err="1" smtClean="0"/>
              <a:t>Huai</a:t>
            </a:r>
            <a:r>
              <a:rPr lang="en-US" altLang="zh-CN" dirty="0" smtClean="0"/>
              <a:t>.</a:t>
            </a:r>
          </a:p>
          <a:p>
            <a:pPr lvl="1"/>
            <a:r>
              <a:rPr lang="en-US" altLang="zh-CN" dirty="0" smtClean="0"/>
              <a:t>8 institutes involved</a:t>
            </a:r>
          </a:p>
          <a:p>
            <a:pPr lvl="1"/>
            <a:r>
              <a:rPr lang="en-US" altLang="zh-CN" dirty="0" smtClean="0"/>
              <a:t>Focus on “computing theory and practice on Big Data”</a:t>
            </a:r>
          </a:p>
          <a:p>
            <a:pPr lvl="1"/>
            <a:r>
              <a:rPr lang="en-US" altLang="zh-CN" dirty="0" smtClean="0"/>
              <a:t>http://cnbigdata.org/</a:t>
            </a:r>
            <a:endParaRPr lang="zh-CN" altLang="en-US" dirty="0"/>
          </a:p>
        </p:txBody>
      </p:sp>
      <p:pic>
        <p:nvPicPr>
          <p:cNvPr id="2056" name="Picture 8"/>
          <p:cNvPicPr>
            <a:picLocks noChangeAspect="1" noChangeArrowheads="1"/>
          </p:cNvPicPr>
          <p:nvPr/>
        </p:nvPicPr>
        <p:blipFill>
          <a:blip r:embed="rId2" cstate="print"/>
          <a:srcRect/>
          <a:stretch>
            <a:fillRect/>
          </a:stretch>
        </p:blipFill>
        <p:spPr bwMode="auto">
          <a:xfrm>
            <a:off x="4644008" y="3107804"/>
            <a:ext cx="4176464" cy="1444086"/>
          </a:xfrm>
          <a:prstGeom prst="rect">
            <a:avLst/>
          </a:prstGeom>
          <a:noFill/>
          <a:ln w="9525">
            <a:noFill/>
            <a:miter lim="800000"/>
            <a:headEnd/>
            <a:tailEnd/>
          </a:ln>
        </p:spPr>
      </p:pic>
      <p:pic>
        <p:nvPicPr>
          <p:cNvPr id="2057" name="Picture 9"/>
          <p:cNvPicPr>
            <a:picLocks noChangeAspect="1" noChangeArrowheads="1"/>
          </p:cNvPicPr>
          <p:nvPr/>
        </p:nvPicPr>
        <p:blipFill>
          <a:blip r:embed="rId3" cstate="print"/>
          <a:srcRect/>
          <a:stretch>
            <a:fillRect/>
          </a:stretch>
        </p:blipFill>
        <p:spPr bwMode="auto">
          <a:xfrm>
            <a:off x="5148064" y="4676713"/>
            <a:ext cx="3312367" cy="1992647"/>
          </a:xfrm>
          <a:prstGeom prst="rect">
            <a:avLst/>
          </a:prstGeom>
          <a:noFill/>
          <a:ln w="9525">
            <a:noFill/>
            <a:miter lim="800000"/>
            <a:headEnd/>
            <a:tailEnd/>
          </a:ln>
        </p:spPr>
      </p:pic>
      <p:pic>
        <p:nvPicPr>
          <p:cNvPr id="2058" name="Picture 10"/>
          <p:cNvPicPr>
            <a:picLocks noChangeAspect="1" noChangeArrowheads="1"/>
          </p:cNvPicPr>
          <p:nvPr/>
        </p:nvPicPr>
        <p:blipFill>
          <a:blip r:embed="rId4" cstate="print"/>
          <a:srcRect/>
          <a:stretch>
            <a:fillRect/>
          </a:stretch>
        </p:blipFill>
        <p:spPr bwMode="auto">
          <a:xfrm>
            <a:off x="323528" y="3107804"/>
            <a:ext cx="3996410" cy="1761356"/>
          </a:xfrm>
          <a:prstGeom prst="rect">
            <a:avLst/>
          </a:prstGeom>
          <a:noFill/>
          <a:ln w="9525">
            <a:noFill/>
            <a:miter lim="800000"/>
            <a:headEnd/>
            <a:tailEnd/>
          </a:ln>
        </p:spPr>
      </p:pic>
      <p:pic>
        <p:nvPicPr>
          <p:cNvPr id="2059" name="Picture 11"/>
          <p:cNvPicPr>
            <a:picLocks noChangeAspect="1" noChangeArrowheads="1"/>
          </p:cNvPicPr>
          <p:nvPr/>
        </p:nvPicPr>
        <p:blipFill>
          <a:blip r:embed="rId5" cstate="print"/>
          <a:srcRect/>
          <a:stretch>
            <a:fillRect/>
          </a:stretch>
        </p:blipFill>
        <p:spPr bwMode="auto">
          <a:xfrm>
            <a:off x="323528" y="4941168"/>
            <a:ext cx="4308386" cy="1761136"/>
          </a:xfrm>
          <a:prstGeom prst="rect">
            <a:avLst/>
          </a:prstGeom>
          <a:noFill/>
          <a:ln w="9525">
            <a:noFill/>
            <a:miter lim="800000"/>
            <a:headEnd/>
            <a:tailEnd/>
          </a:ln>
        </p:spPr>
      </p:pic>
      <p:sp>
        <p:nvSpPr>
          <p:cNvPr id="8"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2</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a:spLocks noGrp="1"/>
          </p:cNvSpPr>
          <p:nvPr>
            <p:ph type="title"/>
          </p:nvPr>
        </p:nvSpPr>
        <p:spPr>
          <a:xfrm>
            <a:off x="323528" y="76200"/>
            <a:ext cx="7829550" cy="760512"/>
          </a:xfrm>
        </p:spPr>
        <p:txBody>
          <a:bodyPr/>
          <a:lstStyle/>
          <a:p>
            <a:pPr>
              <a:defRPr/>
            </a:pPr>
            <a:r>
              <a:rPr lang="zh-CN" altLang="en-US" sz="3600" b="1" dirty="0" smtClean="0">
                <a:solidFill>
                  <a:srgbClr val="C00000"/>
                </a:solidFill>
                <a:latin typeface="Arial Unicode MS" pitchFamily="34" charset="-122"/>
                <a:ea typeface="黑体" pitchFamily="49" charset="-122"/>
              </a:rPr>
              <a:t>强模拟图查询</a:t>
            </a:r>
            <a:endParaRPr lang="zh-CN" altLang="en-US" sz="3600" b="1" dirty="0">
              <a:solidFill>
                <a:srgbClr val="C00000"/>
              </a:solidFill>
              <a:latin typeface="Arial Unicode MS" pitchFamily="34" charset="-122"/>
              <a:ea typeface="黑体" pitchFamily="49" charset="-122"/>
            </a:endParaRPr>
          </a:p>
        </p:txBody>
      </p:sp>
      <p:pic>
        <p:nvPicPr>
          <p:cNvPr id="18" name="Picture 2"/>
          <p:cNvPicPr>
            <a:picLocks noChangeAspect="1" noChangeArrowheads="1"/>
          </p:cNvPicPr>
          <p:nvPr/>
        </p:nvPicPr>
        <p:blipFill>
          <a:blip r:embed="rId2" cstate="print"/>
          <a:srcRect/>
          <a:stretch>
            <a:fillRect/>
          </a:stretch>
        </p:blipFill>
        <p:spPr bwMode="auto">
          <a:xfrm>
            <a:off x="679648" y="2597224"/>
            <a:ext cx="7848600" cy="1447800"/>
          </a:xfrm>
          <a:prstGeom prst="rect">
            <a:avLst/>
          </a:prstGeom>
          <a:noFill/>
          <a:ln w="9525">
            <a:noFill/>
            <a:miter lim="800000"/>
            <a:headEnd/>
            <a:tailEnd/>
          </a:ln>
        </p:spPr>
      </p:pic>
      <p:sp>
        <p:nvSpPr>
          <p:cNvPr id="19" name="TextBox 7"/>
          <p:cNvSpPr txBox="1">
            <a:spLocks noChangeArrowheads="1"/>
          </p:cNvSpPr>
          <p:nvPr/>
        </p:nvSpPr>
        <p:spPr bwMode="auto">
          <a:xfrm>
            <a:off x="194483" y="1219399"/>
            <a:ext cx="2172069" cy="769441"/>
          </a:xfrm>
          <a:prstGeom prst="rect">
            <a:avLst/>
          </a:prstGeom>
          <a:noFill/>
          <a:ln w="9525">
            <a:noFill/>
            <a:miter lim="800000"/>
            <a:headEnd/>
            <a:tailEnd/>
          </a:ln>
        </p:spPr>
        <p:txBody>
          <a:bodyPr wrap="square" lIns="0" rIns="0">
            <a:spAutoFit/>
          </a:bodyPr>
          <a:lstStyle/>
          <a:p>
            <a:pPr marL="742950" indent="-285750" algn="ctr" eaLnBrk="0" hangingPunct="0">
              <a:spcBef>
                <a:spcPct val="20000"/>
              </a:spcBef>
            </a:pPr>
            <a:r>
              <a:rPr lang="zh-CN" altLang="en-US" sz="2000" dirty="0" smtClean="0">
                <a:solidFill>
                  <a:srgbClr val="4414BC"/>
                </a:solidFill>
                <a:latin typeface="Arial Unicode MS" pitchFamily="34" charset="-122"/>
                <a:ea typeface="Arial Unicode MS" pitchFamily="34" charset="-122"/>
                <a:cs typeface="Arial Unicode MS" pitchFamily="34" charset="-122"/>
              </a:rPr>
              <a:t>子图同构</a:t>
            </a:r>
            <a:endParaRPr lang="en-US" altLang="zh-CN" sz="2000" dirty="0" smtClean="0">
              <a:solidFill>
                <a:srgbClr val="4414BC"/>
              </a:solidFill>
              <a:latin typeface="Arial Unicode MS" pitchFamily="34" charset="-122"/>
              <a:ea typeface="Arial Unicode MS" pitchFamily="34" charset="-122"/>
              <a:cs typeface="Arial Unicode MS" pitchFamily="34" charset="-122"/>
            </a:endParaRPr>
          </a:p>
          <a:p>
            <a:pPr marL="742950" indent="-285750" algn="ctr" eaLnBrk="0" hangingPunct="0">
              <a:spcBef>
                <a:spcPct val="20000"/>
              </a:spcBef>
            </a:pPr>
            <a:r>
              <a:rPr lang="en-US" altLang="zh-CN" sz="2000" dirty="0" smtClean="0">
                <a:solidFill>
                  <a:srgbClr val="4414BC"/>
                </a:solidFill>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NP-Complete</a:t>
            </a:r>
            <a:r>
              <a:rPr lang="en-US" altLang="zh-CN" sz="2000" dirty="0" smtClean="0">
                <a:solidFill>
                  <a:srgbClr val="4414BC"/>
                </a:solidFill>
                <a:latin typeface="Arial Unicode MS" pitchFamily="34" charset="-122"/>
                <a:ea typeface="Arial Unicode MS" pitchFamily="34" charset="-122"/>
                <a:cs typeface="Arial Unicode MS" pitchFamily="34" charset="-122"/>
              </a:rPr>
              <a:t>)</a:t>
            </a:r>
            <a:endParaRPr lang="zh-CN" altLang="en-US" sz="2000" dirty="0">
              <a:solidFill>
                <a:srgbClr val="4414BC"/>
              </a:solidFill>
              <a:latin typeface="Arial Unicode MS" pitchFamily="34" charset="-122"/>
              <a:ea typeface="Arial Unicode MS" pitchFamily="34" charset="-122"/>
              <a:cs typeface="Arial Unicode MS" pitchFamily="34" charset="-122"/>
            </a:endParaRPr>
          </a:p>
        </p:txBody>
      </p:sp>
      <p:sp>
        <p:nvSpPr>
          <p:cNvPr id="20" name="TextBox 8"/>
          <p:cNvSpPr txBox="1">
            <a:spLocks noChangeArrowheads="1"/>
          </p:cNvSpPr>
          <p:nvPr/>
        </p:nvSpPr>
        <p:spPr bwMode="auto">
          <a:xfrm>
            <a:off x="2980854" y="1219399"/>
            <a:ext cx="1231106" cy="400110"/>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zh-CN" altLang="en-US" sz="2000" dirty="0" smtClean="0">
                <a:solidFill>
                  <a:srgbClr val="FF0000"/>
                </a:solidFill>
                <a:latin typeface="Arial Unicode MS" pitchFamily="34" charset="-122"/>
                <a:ea typeface="Arial Unicode MS" pitchFamily="34" charset="-122"/>
                <a:cs typeface="Arial Unicode MS" pitchFamily="34" charset="-122"/>
              </a:rPr>
              <a:t>强模拟</a:t>
            </a:r>
            <a:endParaRPr lang="en-US" altLang="zh-CN" sz="2000" dirty="0">
              <a:solidFill>
                <a:srgbClr val="FF0000"/>
              </a:solidFill>
              <a:latin typeface="Arial Unicode MS" pitchFamily="34" charset="-122"/>
              <a:ea typeface="Arial Unicode MS" pitchFamily="34" charset="-122"/>
              <a:cs typeface="Arial Unicode MS" pitchFamily="34" charset="-122"/>
            </a:endParaRPr>
          </a:p>
        </p:txBody>
      </p:sp>
      <p:sp>
        <p:nvSpPr>
          <p:cNvPr id="21" name="TextBox 9"/>
          <p:cNvSpPr txBox="1">
            <a:spLocks noChangeArrowheads="1"/>
          </p:cNvSpPr>
          <p:nvPr/>
        </p:nvSpPr>
        <p:spPr bwMode="auto">
          <a:xfrm>
            <a:off x="5158382" y="1219399"/>
            <a:ext cx="1231107" cy="400110"/>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zh-CN" altLang="en-US" sz="2000" dirty="0" smtClean="0">
                <a:solidFill>
                  <a:srgbClr val="C00000"/>
                </a:solidFill>
                <a:latin typeface="Arial Unicode MS" pitchFamily="34" charset="-122"/>
                <a:ea typeface="Arial Unicode MS" pitchFamily="34" charset="-122"/>
                <a:cs typeface="Arial Unicode MS" pitchFamily="34" charset="-122"/>
              </a:rPr>
              <a:t>双模拟</a:t>
            </a:r>
            <a:endParaRPr lang="en-US" altLang="zh-CN" sz="2000" dirty="0">
              <a:solidFill>
                <a:srgbClr val="C00000"/>
              </a:solidFill>
              <a:latin typeface="Arial Unicode MS" pitchFamily="34" charset="-122"/>
              <a:ea typeface="Arial Unicode MS" pitchFamily="34" charset="-122"/>
              <a:cs typeface="Arial Unicode MS" pitchFamily="34" charset="-122"/>
            </a:endParaRPr>
          </a:p>
        </p:txBody>
      </p:sp>
      <p:sp>
        <p:nvSpPr>
          <p:cNvPr id="22" name="TextBox 10"/>
          <p:cNvSpPr txBox="1">
            <a:spLocks noChangeArrowheads="1"/>
          </p:cNvSpPr>
          <p:nvPr/>
        </p:nvSpPr>
        <p:spPr bwMode="auto">
          <a:xfrm>
            <a:off x="7128175" y="1219399"/>
            <a:ext cx="1292020" cy="769441"/>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zh-CN" altLang="en-US" sz="2000" dirty="0" smtClean="0">
                <a:solidFill>
                  <a:srgbClr val="00B050"/>
                </a:solidFill>
                <a:latin typeface="Arial Unicode MS" pitchFamily="34" charset="-122"/>
                <a:ea typeface="Arial Unicode MS" pitchFamily="34" charset="-122"/>
                <a:cs typeface="Arial Unicode MS" pitchFamily="34" charset="-122"/>
              </a:rPr>
              <a:t>图模拟</a:t>
            </a:r>
            <a:endParaRPr lang="en-US" altLang="zh-CN" sz="2000" dirty="0" smtClean="0">
              <a:solidFill>
                <a:srgbClr val="00B050"/>
              </a:solidFill>
              <a:latin typeface="Arial Unicode MS" pitchFamily="34" charset="-122"/>
              <a:ea typeface="Arial Unicode MS" pitchFamily="34" charset="-122"/>
              <a:cs typeface="Arial Unicode MS" pitchFamily="34" charset="-122"/>
            </a:endParaRPr>
          </a:p>
          <a:p>
            <a:pPr marL="742950" indent="-285750" algn="ctr" eaLnBrk="0" hangingPunct="0">
              <a:spcBef>
                <a:spcPct val="20000"/>
              </a:spcBef>
            </a:pPr>
            <a:r>
              <a:rPr lang="en-US" altLang="zh-CN" sz="2000" dirty="0" smtClean="0">
                <a:solidFill>
                  <a:srgbClr val="0000FF"/>
                </a:solidFill>
                <a:latin typeface="Rockwell" pitchFamily="18" charset="0"/>
                <a:ea typeface="黑体" pitchFamily="49" charset="-122"/>
              </a:rPr>
              <a:t>(</a:t>
            </a:r>
            <a:r>
              <a:rPr lang="en-US" altLang="zh-CN" sz="2000" dirty="0" smtClean="0">
                <a:solidFill>
                  <a:srgbClr val="FF0000"/>
                </a:solidFill>
                <a:latin typeface="Rockwell" pitchFamily="18" charset="0"/>
                <a:ea typeface="黑体" pitchFamily="49" charset="-122"/>
              </a:rPr>
              <a:t>O(n</a:t>
            </a:r>
            <a:r>
              <a:rPr lang="en-US" altLang="zh-CN" sz="2000" baseline="30000" dirty="0" smtClean="0">
                <a:solidFill>
                  <a:srgbClr val="FF0000"/>
                </a:solidFill>
                <a:latin typeface="Rockwell" pitchFamily="18" charset="0"/>
                <a:ea typeface="黑体" pitchFamily="49" charset="-122"/>
              </a:rPr>
              <a:t>3</a:t>
            </a:r>
            <a:r>
              <a:rPr lang="en-US" altLang="zh-CN" sz="2000" dirty="0" smtClean="0">
                <a:solidFill>
                  <a:srgbClr val="FF0000"/>
                </a:solidFill>
                <a:latin typeface="Rockwell" pitchFamily="18" charset="0"/>
                <a:ea typeface="黑体" pitchFamily="49" charset="-122"/>
              </a:rPr>
              <a:t>)</a:t>
            </a:r>
            <a:r>
              <a:rPr lang="en-US" altLang="zh-CN" sz="2000" dirty="0" smtClean="0">
                <a:solidFill>
                  <a:srgbClr val="0000FF"/>
                </a:solidFill>
                <a:latin typeface="Rockwell" pitchFamily="18" charset="0"/>
                <a:ea typeface="黑体" pitchFamily="49" charset="-122"/>
              </a:rPr>
              <a:t>)</a:t>
            </a:r>
          </a:p>
        </p:txBody>
      </p:sp>
      <p:sp>
        <p:nvSpPr>
          <p:cNvPr id="23" name="燕尾形 22"/>
          <p:cNvSpPr/>
          <p:nvPr/>
        </p:nvSpPr>
        <p:spPr>
          <a:xfrm>
            <a:off x="2317948" y="1186320"/>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4" name="燕尾形 23"/>
          <p:cNvSpPr/>
          <p:nvPr/>
        </p:nvSpPr>
        <p:spPr>
          <a:xfrm>
            <a:off x="4603948" y="1186320"/>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5" name="燕尾形 24"/>
          <p:cNvSpPr/>
          <p:nvPr/>
        </p:nvSpPr>
        <p:spPr>
          <a:xfrm>
            <a:off x="6818511" y="1186320"/>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pic>
        <p:nvPicPr>
          <p:cNvPr id="26" name="Picture 2"/>
          <p:cNvPicPr>
            <a:picLocks noChangeAspect="1" noChangeArrowheads="1"/>
          </p:cNvPicPr>
          <p:nvPr/>
        </p:nvPicPr>
        <p:blipFill>
          <a:blip r:embed="rId3" cstate="print"/>
          <a:srcRect/>
          <a:stretch>
            <a:fillRect/>
          </a:stretch>
        </p:blipFill>
        <p:spPr bwMode="auto">
          <a:xfrm>
            <a:off x="1765498" y="4093815"/>
            <a:ext cx="5543550" cy="1495425"/>
          </a:xfrm>
          <a:prstGeom prst="rect">
            <a:avLst/>
          </a:prstGeom>
          <a:noFill/>
          <a:ln w="9525">
            <a:noFill/>
            <a:miter lim="800000"/>
            <a:headEnd/>
            <a:tailEnd/>
          </a:ln>
        </p:spPr>
      </p:pic>
      <p:sp>
        <p:nvSpPr>
          <p:cNvPr id="14" name="Rectangle 14"/>
          <p:cNvSpPr txBox="1">
            <a:spLocks noChangeArrowheads="1"/>
          </p:cNvSpPr>
          <p:nvPr/>
        </p:nvSpPr>
        <p:spPr bwMode="auto">
          <a:xfrm>
            <a:off x="251520" y="6001891"/>
            <a:ext cx="8640960"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eaLnBrk="1" hangingPunct="1">
              <a:defRPr/>
            </a:pPr>
            <a:r>
              <a:rPr lang="zh-CN" altLang="en-US" sz="2400" dirty="0" smtClean="0">
                <a:solidFill>
                  <a:srgbClr val="FF0000"/>
                </a:solidFill>
                <a:latin typeface="黑体" panose="02010609060101010101" pitchFamily="49" charset="-122"/>
                <a:ea typeface="黑体" panose="02010609060101010101" pitchFamily="49" charset="-122"/>
              </a:rPr>
              <a:t>查询结果保持</a:t>
            </a:r>
            <a:r>
              <a:rPr lang="en-US" altLang="zh-CN" sz="2400" dirty="0" smtClean="0">
                <a:solidFill>
                  <a:srgbClr val="FF0000"/>
                </a:solidFill>
                <a:latin typeface="黑体" panose="02010609060101010101" pitchFamily="49" charset="-122"/>
                <a:ea typeface="黑体" panose="02010609060101010101" pitchFamily="49" charset="-122"/>
              </a:rPr>
              <a:t>70-80%</a:t>
            </a:r>
            <a:r>
              <a:rPr lang="zh-CN" altLang="en-US" sz="2400" dirty="0" smtClean="0">
                <a:solidFill>
                  <a:srgbClr val="FF0000"/>
                </a:solidFill>
                <a:latin typeface="黑体" panose="02010609060101010101" pitchFamily="49" charset="-122"/>
                <a:ea typeface="黑体" panose="02010609060101010101" pitchFamily="49" charset="-122"/>
              </a:rPr>
              <a:t>子图同构结构，效率提高</a:t>
            </a:r>
            <a:r>
              <a:rPr lang="en-US" altLang="zh-CN" sz="2400" dirty="0" smtClean="0">
                <a:solidFill>
                  <a:srgbClr val="FF0000"/>
                </a:solidFill>
                <a:latin typeface="黑体" panose="02010609060101010101" pitchFamily="49" charset="-122"/>
                <a:ea typeface="黑体" panose="02010609060101010101" pitchFamily="49" charset="-122"/>
              </a:rPr>
              <a:t>100</a:t>
            </a:r>
            <a:r>
              <a:rPr lang="zh-CN" altLang="en-US" sz="2400" dirty="0" smtClean="0">
                <a:solidFill>
                  <a:srgbClr val="FF0000"/>
                </a:solidFill>
                <a:latin typeface="黑体" panose="02010609060101010101" pitchFamily="49" charset="-122"/>
                <a:ea typeface="黑体" panose="02010609060101010101" pitchFamily="49" charset="-122"/>
              </a:rPr>
              <a:t>倍！</a:t>
            </a:r>
          </a:p>
        </p:txBody>
      </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20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如二，时态稠密图查询</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21</a:t>
            </a:fld>
            <a:endParaRPr lang="zh-CN" altLang="en-US" dirty="0"/>
          </a:p>
        </p:txBody>
      </p:sp>
      <p:pic>
        <p:nvPicPr>
          <p:cNvPr id="10" name="图片 9" descr="beijingroad.png"/>
          <p:cNvPicPr>
            <a:picLocks noChangeAspect="1"/>
          </p:cNvPicPr>
          <p:nvPr/>
        </p:nvPicPr>
        <p:blipFill>
          <a:blip r:embed="rId2" cstate="print"/>
          <a:stretch>
            <a:fillRect/>
          </a:stretch>
        </p:blipFill>
        <p:spPr>
          <a:xfrm>
            <a:off x="179513" y="908720"/>
            <a:ext cx="8784976" cy="547260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如二，时态稠密图查询</a:t>
            </a:r>
            <a:endParaRPr lang="zh-CN" altLang="en-US" dirty="0"/>
          </a:p>
        </p:txBody>
      </p:sp>
      <p:sp>
        <p:nvSpPr>
          <p:cNvPr id="3" name="内容占位符 2"/>
          <p:cNvSpPr>
            <a:spLocks noGrp="1"/>
          </p:cNvSpPr>
          <p:nvPr>
            <p:ph idx="1"/>
          </p:nvPr>
        </p:nvSpPr>
        <p:spPr>
          <a:xfrm>
            <a:off x="285720" y="856092"/>
            <a:ext cx="8858280" cy="5237204"/>
          </a:xfrm>
        </p:spPr>
        <p:txBody>
          <a:bodyPr/>
          <a:lstStyle/>
          <a:p>
            <a:r>
              <a:rPr lang="zh-CN" altLang="en-US" sz="2600" dirty="0" smtClean="0"/>
              <a:t>筛选与验证的方法</a:t>
            </a:r>
            <a:r>
              <a:rPr lang="en-US" altLang="zh-CN" sz="2600" baseline="30000" dirty="0" smtClean="0">
                <a:solidFill>
                  <a:srgbClr val="FF0000"/>
                </a:solidFill>
              </a:rPr>
              <a:t> </a:t>
            </a:r>
            <a:r>
              <a:rPr lang="en-US" altLang="zh-CN" sz="2600" dirty="0" smtClean="0"/>
              <a:t>(</a:t>
            </a:r>
            <a:r>
              <a:rPr lang="en-US" altLang="zh-CN" sz="2000" dirty="0" smtClean="0"/>
              <a:t>Filter-and-Verification</a:t>
            </a:r>
            <a:r>
              <a:rPr lang="en-US" altLang="zh-CN" sz="2600" dirty="0" smtClean="0"/>
              <a:t>)</a:t>
            </a:r>
          </a:p>
          <a:p>
            <a:endParaRPr lang="en-US" altLang="zh-CN" sz="2400" dirty="0" smtClean="0"/>
          </a:p>
          <a:p>
            <a:endParaRPr lang="en-US" altLang="zh-CN" sz="2400" dirty="0" smtClean="0"/>
          </a:p>
          <a:p>
            <a:pPr>
              <a:spcBef>
                <a:spcPts val="1200"/>
              </a:spcBef>
            </a:pPr>
            <a:r>
              <a:rPr lang="zh-CN" altLang="en-US" sz="2600" dirty="0" smtClean="0"/>
              <a:t>数据驱动的查询近似方法</a:t>
            </a:r>
            <a:r>
              <a:rPr lang="en-US" altLang="zh-CN" sz="2600" dirty="0" smtClean="0"/>
              <a:t>(</a:t>
            </a:r>
            <a:r>
              <a:rPr lang="en-US" altLang="zh-CN" sz="2000" dirty="0" smtClean="0"/>
              <a:t>Data Driven Query Approximation</a:t>
            </a:r>
            <a:r>
              <a:rPr lang="en-US" altLang="zh-CN" sz="2600" dirty="0" smtClean="0"/>
              <a:t>)</a:t>
            </a:r>
            <a:endParaRPr lang="zh-CN" altLang="en-US" sz="2600" dirty="0" smtClean="0"/>
          </a:p>
          <a:p>
            <a:pPr lvl="1"/>
            <a:r>
              <a:rPr lang="zh-CN" altLang="en-US" dirty="0" smtClean="0"/>
              <a:t>根据数据的特点选取</a:t>
            </a:r>
            <a:r>
              <a:rPr lang="en-US" altLang="zh-CN" dirty="0" smtClean="0"/>
              <a:t>k</a:t>
            </a:r>
            <a:r>
              <a:rPr lang="zh-CN" altLang="en-US" dirty="0" smtClean="0"/>
              <a:t>个</a:t>
            </a:r>
            <a:r>
              <a:rPr lang="en-US" altLang="zh-CN" dirty="0" smtClean="0"/>
              <a:t>(k</a:t>
            </a:r>
            <a:r>
              <a:rPr lang="zh-CN" altLang="en-US" dirty="0" smtClean="0"/>
              <a:t>是个小的常数，比如</a:t>
            </a:r>
            <a:r>
              <a:rPr lang="en-US" altLang="zh-CN" dirty="0" smtClean="0"/>
              <a:t>10</a:t>
            </a:r>
            <a:r>
              <a:rPr lang="zh-CN" altLang="en-US" dirty="0" smtClean="0"/>
              <a:t>或</a:t>
            </a:r>
            <a:r>
              <a:rPr lang="en-US" altLang="zh-CN" dirty="0" smtClean="0"/>
              <a:t>15)</a:t>
            </a:r>
          </a:p>
          <a:p>
            <a:pPr lvl="1"/>
            <a:endParaRPr lang="en-US" altLang="zh-CN" sz="1800" dirty="0" smtClean="0"/>
          </a:p>
          <a:p>
            <a:pPr lvl="1"/>
            <a:endParaRPr lang="en-US" altLang="zh-CN" sz="1800" dirty="0" smtClean="0"/>
          </a:p>
          <a:p>
            <a:pPr lvl="1"/>
            <a:endParaRPr lang="en-US" altLang="zh-CN" sz="1800" dirty="0" smtClean="0"/>
          </a:p>
          <a:p>
            <a:r>
              <a:rPr lang="zh-CN" altLang="en-US" sz="2600" dirty="0" smtClean="0"/>
              <a:t>实验结果 </a:t>
            </a:r>
            <a:r>
              <a:rPr lang="en-US" altLang="zh-CN" sz="2600" dirty="0" smtClean="0"/>
              <a:t>(With the state of the art solution</a:t>
            </a:r>
            <a:r>
              <a:rPr lang="en-US" altLang="zh-CN" sz="2400" baseline="30000" dirty="0" smtClean="0"/>
              <a:t>[</a:t>
            </a:r>
            <a:r>
              <a:rPr lang="en-US" altLang="zh-CN" sz="2400" baseline="30000" dirty="0" err="1" smtClean="0"/>
              <a:t>Bogdanov</a:t>
            </a:r>
            <a:r>
              <a:rPr lang="en-US" altLang="zh-CN" sz="2400" baseline="30000" dirty="0" smtClean="0"/>
              <a:t> et al. 2011]</a:t>
            </a:r>
            <a:r>
              <a:rPr lang="en-US" altLang="zh-CN" sz="1800" dirty="0" smtClean="0"/>
              <a:t>)</a:t>
            </a:r>
            <a:endParaRPr lang="en-US" altLang="zh-CN" sz="2600" dirty="0" smtClean="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22</a:t>
            </a:fld>
            <a:endParaRPr lang="zh-CN" altLang="en-US" dirty="0"/>
          </a:p>
        </p:txBody>
      </p:sp>
      <p:sp>
        <p:nvSpPr>
          <p:cNvPr id="6" name="矩形 5"/>
          <p:cNvSpPr/>
          <p:nvPr/>
        </p:nvSpPr>
        <p:spPr>
          <a:xfrm>
            <a:off x="0" y="6021288"/>
            <a:ext cx="9144000" cy="830997"/>
          </a:xfrm>
          <a:prstGeom prst="rect">
            <a:avLst/>
          </a:prstGeom>
          <a:ln>
            <a:solidFill>
              <a:srgbClr val="000099"/>
            </a:solidFill>
          </a:ln>
        </p:spPr>
        <p:txBody>
          <a:bodyPr wrap="square">
            <a:spAutoFit/>
          </a:bodyPr>
          <a:lstStyle/>
          <a:p>
            <a:r>
              <a:rPr lang="en-US" altLang="zh-CN" sz="1200" dirty="0" smtClean="0"/>
              <a:t>P. </a:t>
            </a:r>
            <a:r>
              <a:rPr lang="en-US" altLang="zh-CN" sz="1200" dirty="0" err="1" smtClean="0"/>
              <a:t>Bogdanov</a:t>
            </a:r>
            <a:r>
              <a:rPr lang="en-US" altLang="zh-CN" sz="1200" dirty="0" smtClean="0"/>
              <a:t>, M. </a:t>
            </a:r>
            <a:r>
              <a:rPr lang="en-US" altLang="zh-CN" sz="1200" dirty="0" err="1" smtClean="0"/>
              <a:t>Mongiov</a:t>
            </a:r>
            <a:r>
              <a:rPr lang="en-US" altLang="zh-CN" sz="1200" dirty="0" smtClean="0"/>
              <a:t>, and A. K. Singh. Mining heavy </a:t>
            </a:r>
            <a:r>
              <a:rPr lang="en-US" altLang="zh-CN" sz="1200" dirty="0" err="1" smtClean="0"/>
              <a:t>subgraphs</a:t>
            </a:r>
            <a:r>
              <a:rPr lang="en-US" altLang="zh-CN" sz="1200" dirty="0" smtClean="0"/>
              <a:t> in time-evolving networks. In ICDM, 2011.</a:t>
            </a:r>
          </a:p>
          <a:p>
            <a:pPr>
              <a:spcBef>
                <a:spcPts val="0"/>
              </a:spcBef>
            </a:pPr>
            <a:r>
              <a:rPr lang="en-US" altLang="zh-CN" sz="1200" dirty="0" err="1" smtClean="0">
                <a:solidFill>
                  <a:schemeClr val="tx2"/>
                </a:solidFill>
              </a:rPr>
              <a:t>Haixing</a:t>
            </a:r>
            <a:r>
              <a:rPr lang="en-US" altLang="zh-CN" sz="1200" dirty="0" smtClean="0">
                <a:solidFill>
                  <a:schemeClr val="tx2"/>
                </a:solidFill>
              </a:rPr>
              <a:t> Huang, </a:t>
            </a:r>
            <a:r>
              <a:rPr lang="en-US" altLang="zh-CN" sz="1200" dirty="0" err="1" smtClean="0">
                <a:solidFill>
                  <a:schemeClr val="tx2"/>
                </a:solidFill>
              </a:rPr>
              <a:t>Jinghe</a:t>
            </a:r>
            <a:r>
              <a:rPr lang="en-US" altLang="zh-CN" sz="1200" dirty="0" smtClean="0">
                <a:solidFill>
                  <a:schemeClr val="tx2"/>
                </a:solidFill>
              </a:rPr>
              <a:t> Song, </a:t>
            </a:r>
            <a:r>
              <a:rPr lang="en-US" altLang="zh-CN" sz="1200" dirty="0" err="1" smtClean="0">
                <a:solidFill>
                  <a:schemeClr val="tx2"/>
                </a:solidFill>
              </a:rPr>
              <a:t>Xuelian</a:t>
            </a:r>
            <a:r>
              <a:rPr lang="en-US" altLang="zh-CN" sz="1200" dirty="0" smtClean="0">
                <a:solidFill>
                  <a:schemeClr val="tx2"/>
                </a:solidFill>
              </a:rPr>
              <a:t> Lin, </a:t>
            </a:r>
            <a:r>
              <a:rPr lang="en-US" altLang="zh-CN" sz="1200" dirty="0" err="1" smtClean="0">
                <a:solidFill>
                  <a:schemeClr val="tx2"/>
                </a:solidFill>
              </a:rPr>
              <a:t>Shuai</a:t>
            </a:r>
            <a:r>
              <a:rPr lang="en-US" altLang="zh-CN" sz="1200" dirty="0" smtClean="0">
                <a:solidFill>
                  <a:schemeClr val="tx2"/>
                </a:solidFill>
              </a:rPr>
              <a:t> Ma, </a:t>
            </a:r>
            <a:r>
              <a:rPr lang="en-US" altLang="zh-CN" sz="1200" dirty="0" err="1" smtClean="0">
                <a:solidFill>
                  <a:schemeClr val="tx2"/>
                </a:solidFill>
              </a:rPr>
              <a:t>Jinpeng</a:t>
            </a:r>
            <a:r>
              <a:rPr lang="en-US" altLang="zh-CN" sz="1200" dirty="0" smtClean="0">
                <a:solidFill>
                  <a:schemeClr val="tx2"/>
                </a:solidFill>
              </a:rPr>
              <a:t> </a:t>
            </a:r>
            <a:r>
              <a:rPr lang="en-US" altLang="zh-CN" sz="1200" dirty="0" err="1" smtClean="0">
                <a:solidFill>
                  <a:schemeClr val="tx2"/>
                </a:solidFill>
              </a:rPr>
              <a:t>Huai</a:t>
            </a:r>
            <a:r>
              <a:rPr lang="en-US" altLang="zh-CN" sz="1200" dirty="0" smtClean="0">
                <a:solidFill>
                  <a:schemeClr val="tx2"/>
                </a:solidFill>
              </a:rPr>
              <a:t>, </a:t>
            </a:r>
            <a:r>
              <a:rPr lang="en-US" altLang="zh-CN" sz="1200" dirty="0" err="1" smtClean="0">
                <a:solidFill>
                  <a:schemeClr val="tx2"/>
                </a:solidFill>
              </a:rPr>
              <a:t>TGraph</a:t>
            </a:r>
            <a:r>
              <a:rPr lang="en-US" altLang="zh-CN" sz="1200" dirty="0" smtClean="0">
                <a:solidFill>
                  <a:schemeClr val="tx2"/>
                </a:solidFill>
              </a:rPr>
              <a:t>: A Temporal Graph Data Management System (demo</a:t>
            </a:r>
            <a:r>
              <a:rPr lang="en-US" altLang="zh-CN" sz="1200" b="1" dirty="0" smtClean="0">
                <a:solidFill>
                  <a:schemeClr val="tx2"/>
                </a:solidFill>
                <a:ea typeface="黑体" pitchFamily="49" charset="-122"/>
              </a:rPr>
              <a:t>), </a:t>
            </a:r>
            <a:r>
              <a:rPr lang="en-US" altLang="zh-CN" sz="1200" b="1" dirty="0" smtClean="0">
                <a:solidFill>
                  <a:srgbClr val="C00000"/>
                </a:solidFill>
                <a:ea typeface="黑体" pitchFamily="49" charset="-122"/>
              </a:rPr>
              <a:t>CIKM 2016.</a:t>
            </a:r>
          </a:p>
          <a:p>
            <a:pPr>
              <a:spcBef>
                <a:spcPts val="0"/>
              </a:spcBef>
            </a:pPr>
            <a:r>
              <a:rPr lang="en-US" altLang="zh-CN" sz="1200" dirty="0" err="1" smtClean="0">
                <a:ea typeface="黑体" pitchFamily="49" charset="-122"/>
              </a:rPr>
              <a:t>Shuai</a:t>
            </a:r>
            <a:r>
              <a:rPr lang="en-US" altLang="zh-CN" sz="1200" dirty="0" smtClean="0">
                <a:ea typeface="黑体" pitchFamily="49" charset="-122"/>
              </a:rPr>
              <a:t> Ma, </a:t>
            </a:r>
            <a:r>
              <a:rPr lang="en-US" altLang="zh-CN" sz="1200" dirty="0" err="1" smtClean="0">
                <a:ea typeface="黑体" pitchFamily="49" charset="-122"/>
              </a:rPr>
              <a:t>Renjun</a:t>
            </a:r>
            <a:r>
              <a:rPr lang="en-US" altLang="zh-CN" sz="1200" dirty="0" smtClean="0">
                <a:ea typeface="黑体" pitchFamily="49" charset="-122"/>
              </a:rPr>
              <a:t> </a:t>
            </a:r>
            <a:r>
              <a:rPr lang="en-US" altLang="zh-CN" sz="1200" dirty="0" err="1" smtClean="0">
                <a:ea typeface="黑体" pitchFamily="49" charset="-122"/>
              </a:rPr>
              <a:t>Hu</a:t>
            </a:r>
            <a:r>
              <a:rPr lang="en-US" altLang="zh-CN" sz="1200" dirty="0" smtClean="0">
                <a:ea typeface="黑体" pitchFamily="49" charset="-122"/>
              </a:rPr>
              <a:t>, </a:t>
            </a:r>
            <a:r>
              <a:rPr lang="en-US" altLang="zh-CN" sz="1200" dirty="0" err="1" smtClean="0">
                <a:ea typeface="黑体" pitchFamily="49" charset="-122"/>
              </a:rPr>
              <a:t>Luoshu</a:t>
            </a:r>
            <a:r>
              <a:rPr lang="en-US" altLang="zh-CN" sz="1200" dirty="0" smtClean="0">
                <a:ea typeface="黑体" pitchFamily="49" charset="-122"/>
              </a:rPr>
              <a:t> Wang, </a:t>
            </a:r>
            <a:r>
              <a:rPr lang="en-US" altLang="zh-CN" sz="1200" dirty="0" err="1" smtClean="0">
                <a:ea typeface="黑体" pitchFamily="49" charset="-122"/>
              </a:rPr>
              <a:t>Xuelian</a:t>
            </a:r>
            <a:r>
              <a:rPr lang="en-US" altLang="zh-CN" sz="1200" dirty="0" smtClean="0">
                <a:ea typeface="黑体" pitchFamily="49" charset="-122"/>
              </a:rPr>
              <a:t> Lin, </a:t>
            </a:r>
            <a:r>
              <a:rPr lang="en-US" altLang="zh-CN" sz="1200" dirty="0" err="1" smtClean="0">
                <a:ea typeface="黑体" pitchFamily="49" charset="-122"/>
              </a:rPr>
              <a:t>Jinpeng</a:t>
            </a:r>
            <a:r>
              <a:rPr lang="en-US" altLang="zh-CN" sz="1200" dirty="0" smtClean="0">
                <a:ea typeface="黑体" pitchFamily="49" charset="-122"/>
              </a:rPr>
              <a:t> </a:t>
            </a:r>
            <a:r>
              <a:rPr lang="en-US" altLang="zh-CN" sz="1200" dirty="0" err="1" smtClean="0">
                <a:ea typeface="黑体" pitchFamily="49" charset="-122"/>
              </a:rPr>
              <a:t>Huai</a:t>
            </a:r>
            <a:r>
              <a:rPr lang="en-US" altLang="zh-CN" sz="1200" dirty="0" smtClean="0">
                <a:ea typeface="黑体" pitchFamily="49" charset="-122"/>
              </a:rPr>
              <a:t>, Fast Computation of Temporal Dense </a:t>
            </a:r>
            <a:r>
              <a:rPr lang="en-US" altLang="zh-CN" sz="1200" dirty="0" err="1" smtClean="0">
                <a:ea typeface="黑体" pitchFamily="49" charset="-122"/>
              </a:rPr>
              <a:t>Subgraphs</a:t>
            </a:r>
            <a:r>
              <a:rPr lang="en-US" altLang="zh-CN" sz="1200" dirty="0" smtClean="0">
                <a:ea typeface="黑体" pitchFamily="49" charset="-122"/>
              </a:rPr>
              <a:t>, </a:t>
            </a:r>
            <a:r>
              <a:rPr lang="en-US" altLang="zh-CN" sz="1200" b="1" dirty="0" smtClean="0">
                <a:solidFill>
                  <a:srgbClr val="C00000"/>
                </a:solidFill>
                <a:ea typeface="黑体" pitchFamily="49" charset="-122"/>
              </a:rPr>
              <a:t>draft</a:t>
            </a:r>
          </a:p>
        </p:txBody>
      </p:sp>
      <p:graphicFrame>
        <p:nvGraphicFramePr>
          <p:cNvPr id="7" name="表格 6"/>
          <p:cNvGraphicFramePr>
            <a:graphicFrameLocks noGrp="1"/>
          </p:cNvGraphicFramePr>
          <p:nvPr/>
        </p:nvGraphicFramePr>
        <p:xfrm>
          <a:off x="971600" y="1340768"/>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5×10</a:t>
                      </a:r>
                      <a:r>
                        <a:rPr lang="en-US" altLang="zh-CN" sz="2000" b="1" baseline="30000" dirty="0" smtClean="0">
                          <a:solidFill>
                            <a:srgbClr val="FF0000"/>
                          </a:solidFill>
                        </a:rPr>
                        <a:t>2</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3</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4</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6</a:t>
                      </a:r>
                      <a:endParaRPr lang="zh-CN" altLang="en-US" sz="2000" b="1" baseline="30000" dirty="0" smtClean="0">
                        <a:solidFill>
                          <a:srgbClr val="FF0000"/>
                        </a:solidFill>
                      </a:endParaRPr>
                    </a:p>
                  </a:txBody>
                  <a:tcPr/>
                </a:tc>
              </a:tr>
            </a:tbl>
          </a:graphicData>
        </a:graphic>
      </p:graphicFrame>
      <p:sp>
        <p:nvSpPr>
          <p:cNvPr id="8" name="内容占位符 2"/>
          <p:cNvSpPr txBox="1">
            <a:spLocks/>
          </p:cNvSpPr>
          <p:nvPr/>
        </p:nvSpPr>
        <p:spPr bwMode="auto">
          <a:xfrm>
            <a:off x="7092280" y="1772816"/>
            <a:ext cx="1800200" cy="4375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zh-CN" altLang="en-US" sz="2400" dirty="0" smtClean="0">
                <a:latin typeface="Arial Unicode MS" pitchFamily="34" charset="-122"/>
                <a:ea typeface="+mn-ea"/>
              </a:rPr>
              <a:t>过滤掉</a:t>
            </a:r>
            <a:r>
              <a:rPr lang="en-US" altLang="zh-CN" sz="2400" dirty="0" smtClean="0">
                <a:solidFill>
                  <a:srgbClr val="FF0000"/>
                </a:solidFill>
                <a:latin typeface="Arial Unicode MS" pitchFamily="34" charset="-122"/>
                <a:ea typeface="+mn-ea"/>
              </a:rPr>
              <a:t>95%</a:t>
            </a:r>
            <a:endParaRPr lang="zh-CN" altLang="en-US" sz="2400" dirty="0">
              <a:solidFill>
                <a:srgbClr val="FF0000"/>
              </a:solidFill>
              <a:latin typeface="Arial Unicode MS" pitchFamily="34" charset="-122"/>
              <a:ea typeface="+mn-ea"/>
            </a:endParaRPr>
          </a:p>
        </p:txBody>
      </p:sp>
      <p:graphicFrame>
        <p:nvGraphicFramePr>
          <p:cNvPr id="9" name="表格 8"/>
          <p:cNvGraphicFramePr>
            <a:graphicFrameLocks noGrp="1"/>
          </p:cNvGraphicFramePr>
          <p:nvPr/>
        </p:nvGraphicFramePr>
        <p:xfrm>
          <a:off x="971600" y="3284984"/>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k</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r>
            </a:tbl>
          </a:graphicData>
        </a:graphic>
      </p:graphicFrame>
      <p:graphicFrame>
        <p:nvGraphicFramePr>
          <p:cNvPr id="10" name="表格 9"/>
          <p:cNvGraphicFramePr>
            <a:graphicFrameLocks noGrp="1"/>
          </p:cNvGraphicFramePr>
          <p:nvPr/>
        </p:nvGraphicFramePr>
        <p:xfrm>
          <a:off x="971600" y="4725144"/>
          <a:ext cx="6048671" cy="1188720"/>
        </p:xfrm>
        <a:graphic>
          <a:graphicData uri="http://schemas.openxmlformats.org/drawingml/2006/table">
            <a:tbl>
              <a:tblPr firstRow="1" bandRow="1">
                <a:tableStyleId>{5C22544A-7EE6-4342-B048-85BDC9FD1C3A}</a:tableStyleId>
              </a:tblPr>
              <a:tblGrid>
                <a:gridCol w="2769271"/>
                <a:gridCol w="1530387"/>
                <a:gridCol w="1749013"/>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aseline="30000" dirty="0">
                        <a:solidFill>
                          <a:schemeClr val="tx1"/>
                        </a:solidFill>
                      </a:endParaRPr>
                    </a:p>
                  </a:txBody>
                  <a:tcPr/>
                </a:tc>
                <a:tc>
                  <a:txBody>
                    <a:bodyPr/>
                    <a:lstStyle/>
                    <a:p>
                      <a:pPr algn="ctr"/>
                      <a:r>
                        <a:rPr lang="zh-CN" altLang="en-US" sz="2000" dirty="0" smtClean="0">
                          <a:solidFill>
                            <a:schemeClr val="tx1"/>
                          </a:solidFill>
                        </a:rPr>
                        <a:t>准确性</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效率</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BEIJING DATA </a:t>
                      </a:r>
                      <a:endParaRPr lang="zh-CN" altLang="en-US" sz="2000" b="1" baseline="30000" dirty="0">
                        <a:solidFill>
                          <a:schemeClr val="tx1"/>
                        </a:solidFill>
                      </a:endParaRPr>
                    </a:p>
                  </a:txBody>
                  <a:tcPr/>
                </a:tc>
                <a:tc>
                  <a:txBody>
                    <a:bodyPr/>
                    <a:lstStyle/>
                    <a:p>
                      <a:pPr algn="ctr"/>
                      <a:r>
                        <a:rPr lang="en-US" altLang="zh-CN" sz="2000" b="1" dirty="0" smtClean="0">
                          <a:solidFill>
                            <a:srgbClr val="FF0000"/>
                          </a:solidFill>
                        </a:rPr>
                        <a:t>100.25%</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4,870</a:t>
                      </a:r>
                      <a:r>
                        <a:rPr lang="zh-CN" altLang="en-US" sz="2000" b="1" dirty="0" smtClean="0">
                          <a:solidFill>
                            <a:srgbClr val="FF0000"/>
                          </a:solidFill>
                        </a:rPr>
                        <a:t>倍</a:t>
                      </a:r>
                    </a:p>
                  </a:txBody>
                  <a:tcPr/>
                </a:tc>
              </a:tr>
              <a:tr h="370840">
                <a:tc>
                  <a:txBody>
                    <a:bodyPr/>
                    <a:lstStyle/>
                    <a:p>
                      <a:pPr algn="ctr"/>
                      <a:r>
                        <a:rPr lang="en-US" altLang="zh-CN" sz="2000" b="1" dirty="0" smtClean="0"/>
                        <a:t>SYNTHETIC DATA</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99.69%</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1,468</a:t>
                      </a:r>
                      <a:r>
                        <a:rPr lang="zh-CN" altLang="en-US" sz="2000" b="1" dirty="0" smtClean="0">
                          <a:solidFill>
                            <a:srgbClr val="FF0000"/>
                          </a:solidFill>
                        </a:rPr>
                        <a:t>倍</a:t>
                      </a:r>
                      <a:endParaRPr lang="zh-CN" altLang="en-US" sz="2000" b="1" baseline="30000" dirty="0" smtClean="0">
                        <a:solidFill>
                          <a:srgbClr val="FF0000"/>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0" y="2708920"/>
            <a:ext cx="4838700" cy="232410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如二，时态稠密图查询</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23</a:t>
            </a:fld>
            <a:endParaRPr lang="zh-CN" altLang="en-US" dirty="0"/>
          </a:p>
        </p:txBody>
      </p:sp>
      <p:sp>
        <p:nvSpPr>
          <p:cNvPr id="6" name="矩形 5"/>
          <p:cNvSpPr/>
          <p:nvPr/>
        </p:nvSpPr>
        <p:spPr>
          <a:xfrm>
            <a:off x="0" y="6309320"/>
            <a:ext cx="914400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Luoshu</a:t>
            </a:r>
            <a:r>
              <a:rPr lang="en-US" altLang="zh-CN" sz="1400" dirty="0" smtClean="0">
                <a:ea typeface="黑体" pitchFamily="49" charset="-122"/>
              </a:rPr>
              <a:t> Wang, </a:t>
            </a:r>
            <a:r>
              <a:rPr lang="en-US" altLang="zh-CN" sz="1400" dirty="0" err="1" smtClean="0">
                <a:ea typeface="黑体" pitchFamily="49" charset="-122"/>
              </a:rPr>
              <a:t>Xuelian</a:t>
            </a:r>
            <a:r>
              <a:rPr lang="en-US" altLang="zh-CN" sz="1400" dirty="0" smtClean="0">
                <a:ea typeface="黑体" pitchFamily="49" charset="-122"/>
              </a:rPr>
              <a:t> Lin,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Finding Dense </a:t>
            </a:r>
            <a:r>
              <a:rPr lang="en-US" altLang="zh-CN" sz="1400" dirty="0" err="1" smtClean="0">
                <a:ea typeface="黑体" pitchFamily="49" charset="-122"/>
              </a:rPr>
              <a:t>Subgraphs</a:t>
            </a:r>
            <a:r>
              <a:rPr lang="en-US" altLang="zh-CN" sz="1400" dirty="0" smtClean="0">
                <a:ea typeface="黑体" pitchFamily="49" charset="-122"/>
              </a:rPr>
              <a:t> in Temporal Networks, </a:t>
            </a:r>
            <a:r>
              <a:rPr lang="en-US" altLang="zh-CN" sz="1400" b="1" dirty="0" smtClean="0">
                <a:solidFill>
                  <a:srgbClr val="C00000"/>
                </a:solidFill>
                <a:ea typeface="黑体" pitchFamily="49" charset="-122"/>
              </a:rPr>
              <a:t>under review</a:t>
            </a:r>
            <a:endParaRPr lang="zh-CN" altLang="en-US" sz="1400" b="1" dirty="0">
              <a:solidFill>
                <a:srgbClr val="C00000"/>
              </a:solidFill>
            </a:endParaRPr>
          </a:p>
        </p:txBody>
      </p:sp>
      <p:sp>
        <p:nvSpPr>
          <p:cNvPr id="12" name="矩形 11"/>
          <p:cNvSpPr/>
          <p:nvPr/>
        </p:nvSpPr>
        <p:spPr>
          <a:xfrm>
            <a:off x="395536" y="2708920"/>
            <a:ext cx="3749744" cy="369332"/>
          </a:xfrm>
          <a:prstGeom prst="rect">
            <a:avLst/>
          </a:prstGeom>
        </p:spPr>
        <p:txBody>
          <a:bodyPr wrap="none">
            <a:spAutoFit/>
          </a:bodyPr>
          <a:lstStyle/>
          <a:p>
            <a:r>
              <a:rPr lang="en-US" altLang="zh-CN" dirty="0" smtClean="0">
                <a:solidFill>
                  <a:srgbClr val="FF0000"/>
                </a:solidFill>
              </a:rPr>
              <a:t>Evolving convergence assumption</a:t>
            </a:r>
          </a:p>
        </p:txBody>
      </p:sp>
      <p:sp>
        <p:nvSpPr>
          <p:cNvPr id="13" name="矩形 12"/>
          <p:cNvSpPr/>
          <p:nvPr/>
        </p:nvSpPr>
        <p:spPr>
          <a:xfrm>
            <a:off x="251520" y="980728"/>
            <a:ext cx="4572000" cy="1477328"/>
          </a:xfrm>
          <a:prstGeom prst="rect">
            <a:avLst/>
          </a:prstGeom>
        </p:spPr>
        <p:txBody>
          <a:bodyPr>
            <a:spAutoFit/>
          </a:bodyPr>
          <a:lstStyle/>
          <a:p>
            <a:r>
              <a:rPr lang="zh-CN" altLang="en-US" dirty="0" smtClean="0">
                <a:latin typeface="+mn-ea"/>
                <a:ea typeface="+mn-ea"/>
              </a:rPr>
              <a:t>在演化生物学中，</a:t>
            </a:r>
            <a:r>
              <a:rPr lang="zh-CN" altLang="en-US" b="1" dirty="0" smtClean="0">
                <a:solidFill>
                  <a:srgbClr val="FF0000"/>
                </a:solidFill>
                <a:latin typeface="+mn-ea"/>
                <a:ea typeface="+mn-ea"/>
              </a:rPr>
              <a:t>趋同演化</a:t>
            </a:r>
            <a:r>
              <a:rPr lang="zh-CN" altLang="en-US" dirty="0" smtClean="0">
                <a:latin typeface="+mn-ea"/>
                <a:ea typeface="+mn-ea"/>
              </a:rPr>
              <a:t>（</a:t>
            </a:r>
            <a:r>
              <a:rPr lang="en-US" altLang="zh-CN" dirty="0" smtClean="0">
                <a:latin typeface="+mn-ea"/>
                <a:ea typeface="+mn-ea"/>
              </a:rPr>
              <a:t>Convergent evolution</a:t>
            </a:r>
            <a:r>
              <a:rPr lang="zh-CN" altLang="en-US" dirty="0" smtClean="0">
                <a:latin typeface="+mn-ea"/>
                <a:ea typeface="+mn-ea"/>
              </a:rPr>
              <a:t>）指的是两种不具亲缘关系的动物</a:t>
            </a:r>
            <a:r>
              <a:rPr lang="en-US" altLang="zh-CN" dirty="0" smtClean="0">
                <a:latin typeface="+mn-ea"/>
                <a:ea typeface="+mn-ea"/>
              </a:rPr>
              <a:t>/</a:t>
            </a:r>
            <a:r>
              <a:rPr lang="zh-CN" altLang="en-US" dirty="0" smtClean="0">
                <a:latin typeface="+mn-ea"/>
                <a:ea typeface="+mn-ea"/>
              </a:rPr>
              <a:t>植物长期生活在相同或相似的环境，或曰生态系统，它们因应需要而发展出相同功能的器官的现象，即同功器官</a:t>
            </a:r>
            <a:endParaRPr lang="zh-CN" altLang="en-US" dirty="0">
              <a:latin typeface="+mn-ea"/>
              <a:ea typeface="+mn-ea"/>
            </a:endParaRPr>
          </a:p>
        </p:txBody>
      </p:sp>
      <p:pic>
        <p:nvPicPr>
          <p:cNvPr id="14" name="图片 13" descr="Astrophytum_asterias1.jpg"/>
          <p:cNvPicPr>
            <a:picLocks noChangeAspect="1"/>
          </p:cNvPicPr>
          <p:nvPr/>
        </p:nvPicPr>
        <p:blipFill>
          <a:blip r:embed="rId4" cstate="print"/>
          <a:stretch>
            <a:fillRect/>
          </a:stretch>
        </p:blipFill>
        <p:spPr>
          <a:xfrm>
            <a:off x="7236296" y="908720"/>
            <a:ext cx="1728192" cy="1715198"/>
          </a:xfrm>
          <a:prstGeom prst="rect">
            <a:avLst/>
          </a:prstGeom>
          <a:ln w="38100">
            <a:solidFill>
              <a:srgbClr val="FF0000"/>
            </a:solidFill>
          </a:ln>
        </p:spPr>
      </p:pic>
      <p:grpSp>
        <p:nvGrpSpPr>
          <p:cNvPr id="3" name="组合 19"/>
          <p:cNvGrpSpPr/>
          <p:nvPr/>
        </p:nvGrpSpPr>
        <p:grpSpPr>
          <a:xfrm>
            <a:off x="4572000" y="4437112"/>
            <a:ext cx="4392488" cy="1728192"/>
            <a:chOff x="4716016" y="4437112"/>
            <a:chExt cx="4392488" cy="1728192"/>
          </a:xfrm>
        </p:grpSpPr>
        <p:pic>
          <p:nvPicPr>
            <p:cNvPr id="3075" name="Picture 3"/>
            <p:cNvPicPr>
              <a:picLocks noChangeAspect="1" noChangeArrowheads="1"/>
            </p:cNvPicPr>
            <p:nvPr/>
          </p:nvPicPr>
          <p:blipFill>
            <a:blip r:embed="rId5" cstate="print"/>
            <a:srcRect/>
            <a:stretch>
              <a:fillRect/>
            </a:stretch>
          </p:blipFill>
          <p:spPr bwMode="auto">
            <a:xfrm>
              <a:off x="4716016" y="4437112"/>
              <a:ext cx="4392488" cy="914450"/>
            </a:xfrm>
            <a:prstGeom prst="rect">
              <a:avLst/>
            </a:prstGeom>
            <a:noFill/>
            <a:ln w="9525">
              <a:solidFill>
                <a:schemeClr val="tx1"/>
              </a:solidFill>
              <a:miter lim="800000"/>
              <a:headEnd/>
              <a:tailEnd/>
            </a:ln>
          </p:spPr>
        </p:pic>
        <p:pic>
          <p:nvPicPr>
            <p:cNvPr id="3076" name="Picture 4"/>
            <p:cNvPicPr>
              <a:picLocks noChangeAspect="1" noChangeArrowheads="1"/>
            </p:cNvPicPr>
            <p:nvPr/>
          </p:nvPicPr>
          <p:blipFill>
            <a:blip r:embed="rId6" cstate="print"/>
            <a:srcRect/>
            <a:stretch>
              <a:fillRect/>
            </a:stretch>
          </p:blipFill>
          <p:spPr bwMode="auto">
            <a:xfrm>
              <a:off x="4716016" y="5373216"/>
              <a:ext cx="4009508" cy="792088"/>
            </a:xfrm>
            <a:prstGeom prst="rect">
              <a:avLst/>
            </a:prstGeom>
            <a:noFill/>
            <a:ln w="9525">
              <a:solidFill>
                <a:schemeClr val="tx1"/>
              </a:solidFill>
              <a:miter lim="800000"/>
              <a:headEnd/>
              <a:tailEnd/>
            </a:ln>
          </p:spPr>
        </p:pic>
      </p:grpSp>
      <p:pic>
        <p:nvPicPr>
          <p:cNvPr id="3077" name="Picture 5"/>
          <p:cNvPicPr>
            <a:picLocks noChangeAspect="1" noChangeArrowheads="1"/>
          </p:cNvPicPr>
          <p:nvPr/>
        </p:nvPicPr>
        <p:blipFill>
          <a:blip r:embed="rId7" cstate="print"/>
          <a:srcRect/>
          <a:stretch>
            <a:fillRect/>
          </a:stretch>
        </p:blipFill>
        <p:spPr bwMode="auto">
          <a:xfrm>
            <a:off x="395536" y="5211663"/>
            <a:ext cx="4032448" cy="809625"/>
          </a:xfrm>
          <a:prstGeom prst="rect">
            <a:avLst/>
          </a:prstGeom>
          <a:noFill/>
          <a:ln w="9525">
            <a:noFill/>
            <a:miter lim="800000"/>
            <a:headEnd/>
            <a:tailEnd/>
          </a:ln>
        </p:spPr>
      </p:pic>
      <p:grpSp>
        <p:nvGrpSpPr>
          <p:cNvPr id="5" name="组合 18"/>
          <p:cNvGrpSpPr/>
          <p:nvPr/>
        </p:nvGrpSpPr>
        <p:grpSpPr>
          <a:xfrm>
            <a:off x="5076055" y="947518"/>
            <a:ext cx="3888433" cy="3250506"/>
            <a:chOff x="5076055" y="947518"/>
            <a:chExt cx="3888433" cy="3250506"/>
          </a:xfrm>
        </p:grpSpPr>
        <p:grpSp>
          <p:nvGrpSpPr>
            <p:cNvPr id="7" name="组合 16"/>
            <p:cNvGrpSpPr/>
            <p:nvPr/>
          </p:nvGrpSpPr>
          <p:grpSpPr>
            <a:xfrm>
              <a:off x="5076055" y="947518"/>
              <a:ext cx="1944217" cy="3250506"/>
              <a:chOff x="5076055" y="947518"/>
              <a:chExt cx="1944217" cy="3250506"/>
            </a:xfrm>
          </p:grpSpPr>
          <p:pic>
            <p:nvPicPr>
              <p:cNvPr id="15" name="图片 14" descr="E_obesa_symmetrica_ies.jpg"/>
              <p:cNvPicPr>
                <a:picLocks noChangeAspect="1"/>
              </p:cNvPicPr>
              <p:nvPr/>
            </p:nvPicPr>
            <p:blipFill>
              <a:blip r:embed="rId8" cstate="print"/>
              <a:stretch>
                <a:fillRect/>
              </a:stretch>
            </p:blipFill>
            <p:spPr>
              <a:xfrm>
                <a:off x="5076056" y="947518"/>
                <a:ext cx="1917700" cy="1676400"/>
              </a:xfrm>
              <a:prstGeom prst="rect">
                <a:avLst/>
              </a:prstGeom>
              <a:ln w="38100">
                <a:solidFill>
                  <a:srgbClr val="000099"/>
                </a:solidFill>
              </a:ln>
            </p:spPr>
          </p:pic>
          <p:pic>
            <p:nvPicPr>
              <p:cNvPr id="16" name="图片 15" descr="220px-Euphorbia_February_2008-2.jpg"/>
              <p:cNvPicPr>
                <a:picLocks noChangeAspect="1"/>
              </p:cNvPicPr>
              <p:nvPr/>
            </p:nvPicPr>
            <p:blipFill>
              <a:blip r:embed="rId9" cstate="print"/>
              <a:stretch>
                <a:fillRect/>
              </a:stretch>
            </p:blipFill>
            <p:spPr>
              <a:xfrm>
                <a:off x="5076055" y="2747717"/>
                <a:ext cx="1944217" cy="1450307"/>
              </a:xfrm>
              <a:prstGeom prst="rect">
                <a:avLst/>
              </a:prstGeom>
              <a:ln w="38100">
                <a:solidFill>
                  <a:srgbClr val="000099"/>
                </a:solidFill>
              </a:ln>
            </p:spPr>
          </p:pic>
        </p:grpSp>
        <p:pic>
          <p:nvPicPr>
            <p:cNvPr id="18" name="图片 17" descr="Euphorbia_milii_-_flower_view01.jpg"/>
            <p:cNvPicPr>
              <a:picLocks noChangeAspect="1"/>
            </p:cNvPicPr>
            <p:nvPr/>
          </p:nvPicPr>
          <p:blipFill>
            <a:blip r:embed="rId10" cstate="print"/>
            <a:stretch>
              <a:fillRect/>
            </a:stretch>
          </p:blipFill>
          <p:spPr>
            <a:xfrm>
              <a:off x="7236296" y="2747718"/>
              <a:ext cx="1728192" cy="1440160"/>
            </a:xfrm>
            <a:prstGeom prst="rect">
              <a:avLst/>
            </a:prstGeom>
            <a:ln w="38100">
              <a:solidFill>
                <a:srgbClr val="000099"/>
              </a:solid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23528" y="2564904"/>
            <a:ext cx="8640960" cy="1048544"/>
          </a:xfrm>
          <a:prstGeom prst="rect">
            <a:avLst/>
          </a:prstGeom>
        </p:spPr>
        <p:txBody>
          <a:bodyPr/>
          <a:lstStyle/>
          <a:p>
            <a:pPr lvl="0" algn="ctr" eaLnBrk="0" hangingPunct="0">
              <a:defRPr/>
            </a:pPr>
            <a:r>
              <a:rPr lang="zh-CN" altLang="en-US" sz="3600" b="1" kern="0" dirty="0" smtClean="0">
                <a:solidFill>
                  <a:srgbClr val="C00000"/>
                </a:solidFill>
                <a:latin typeface="+mj-lt"/>
                <a:ea typeface="+mj-ea"/>
                <a:cs typeface="+mj-cs"/>
              </a:rPr>
              <a:t>大图搜索的数据技术</a:t>
            </a:r>
            <a:endParaRPr lang="zh-CN" altLang="en-US" sz="2800" b="1" kern="0" dirty="0" smtClean="0">
              <a:solidFill>
                <a:srgbClr val="C00000"/>
              </a:solidFill>
              <a:latin typeface="+mj-lt"/>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00000"/>
                </a:solidFill>
                <a:effectLst/>
                <a:uLnTx/>
                <a:uFillTx/>
                <a:latin typeface="+mj-lt"/>
                <a:ea typeface="+mj-ea"/>
                <a:cs typeface="+mj-cs"/>
              </a:rPr>
              <a:t>Data Techniques for Big Graph Search</a:t>
            </a:r>
          </a:p>
        </p:txBody>
      </p:sp>
      <p:sp>
        <p:nvSpPr>
          <p:cNvPr id="5" name="矩形 4"/>
          <p:cNvSpPr/>
          <p:nvPr/>
        </p:nvSpPr>
        <p:spPr>
          <a:xfrm>
            <a:off x="3059832" y="3717032"/>
            <a:ext cx="3600400"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Q(</a:t>
            </a:r>
            <a:r>
              <a:rPr lang="en-US" altLang="zh-CN" sz="4000" b="1" dirty="0" smtClean="0">
                <a:ln w="1905"/>
                <a:solidFill>
                  <a:srgbClr val="FF0000"/>
                </a:solidFill>
                <a:effectLst>
                  <a:innerShdw blurRad="69850" dist="43180" dir="5400000">
                    <a:srgbClr val="000000">
                      <a:alpha val="65000"/>
                    </a:srgbClr>
                  </a:innerShdw>
                </a:effectLst>
              </a:rPr>
              <a:t>D</a:t>
            </a:r>
            <a:r>
              <a:rPr lang="en-US" altLang="zh-CN" sz="4000" b="1" dirty="0" smtClean="0">
                <a:ln w="1905"/>
                <a:effectLst>
                  <a:innerShdw blurRad="69850" dist="43180" dir="5400000">
                    <a:srgbClr val="000000">
                      <a:alpha val="65000"/>
                    </a:srgbClr>
                  </a:innerShdw>
                </a:effectLst>
              </a:rPr>
              <a:t>)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数据近似技术</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ChangeArrowheads="1"/>
          </p:cNvSpPr>
          <p:nvPr/>
        </p:nvSpPr>
        <p:spPr bwMode="auto">
          <a:xfrm>
            <a:off x="251520" y="1052736"/>
            <a:ext cx="8712968" cy="1224136"/>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zh-CN" altLang="en-US" sz="2400" dirty="0" smtClean="0">
                <a:solidFill>
                  <a:srgbClr val="FF0000"/>
                </a:solidFill>
                <a:latin typeface="+mj-lt"/>
                <a:ea typeface="黑体" pitchFamily="49" charset="-122"/>
                <a:cs typeface="Times New Roman" pitchFamily="18" charset="0"/>
              </a:rPr>
              <a:t>主要思想</a:t>
            </a:r>
            <a:r>
              <a:rPr lang="zh-CN" altLang="en-US" sz="2400" dirty="0" smtClean="0">
                <a:solidFill>
                  <a:srgbClr val="000000"/>
                </a:solidFill>
                <a:latin typeface="+mj-lt"/>
                <a:ea typeface="黑体" pitchFamily="49" charset="-122"/>
                <a:cs typeface="Times New Roman" pitchFamily="18" charset="0"/>
              </a:rPr>
              <a:t>：对一类查询复杂性高的查询语言</a:t>
            </a:r>
            <a:r>
              <a:rPr lang="en-US" altLang="zh-CN" sz="2400" dirty="0" smtClean="0">
                <a:latin typeface="+mj-lt"/>
                <a:ea typeface="黑体" pitchFamily="49" charset="-122"/>
                <a:cs typeface="Times New Roman" pitchFamily="18" charset="0"/>
              </a:rPr>
              <a:t>Q</a:t>
            </a:r>
            <a:r>
              <a:rPr lang="en-US" altLang="zh-CN" sz="2400" dirty="0" smtClean="0">
                <a:solidFill>
                  <a:srgbClr val="000000"/>
                </a:solidFill>
                <a:latin typeface="+mj-lt"/>
                <a:ea typeface="黑体" pitchFamily="49" charset="-122"/>
                <a:cs typeface="Times New Roman" pitchFamily="18" charset="0"/>
              </a:rPr>
              <a:t> </a:t>
            </a:r>
            <a:r>
              <a:rPr lang="zh-CN" altLang="en-US" sz="2400" dirty="0" smtClean="0">
                <a:solidFill>
                  <a:srgbClr val="000000"/>
                </a:solidFill>
                <a:latin typeface="+mj-lt"/>
                <a:ea typeface="黑体" pitchFamily="49" charset="-122"/>
                <a:cs typeface="Times New Roman" pitchFamily="18" charset="0"/>
              </a:rPr>
              <a:t>，将查询数据</a:t>
            </a:r>
            <a:r>
              <a:rPr lang="en-US" altLang="zh-CN" sz="2400" dirty="0" smtClean="0">
                <a:solidFill>
                  <a:srgbClr val="C00000"/>
                </a:solidFill>
                <a:latin typeface="+mj-lt"/>
                <a:ea typeface="黑体" pitchFamily="49" charset="-122"/>
                <a:cs typeface="Times New Roman" pitchFamily="18" charset="0"/>
              </a:rPr>
              <a:t>D</a:t>
            </a:r>
            <a:r>
              <a:rPr lang="zh-CN" altLang="en-US" sz="2400" dirty="0" smtClean="0">
                <a:solidFill>
                  <a:srgbClr val="000000"/>
                </a:solidFill>
                <a:latin typeface="+mj-lt"/>
                <a:ea typeface="黑体" pitchFamily="49" charset="-122"/>
                <a:cs typeface="Times New Roman" pitchFamily="18" charset="0"/>
              </a:rPr>
              <a:t>变换机器能够高效处理的较小量</a:t>
            </a:r>
            <a:r>
              <a:rPr lang="en-US" altLang="zh-CN" sz="2400" dirty="0" smtClean="0">
                <a:solidFill>
                  <a:srgbClr val="C00000"/>
                </a:solidFill>
                <a:latin typeface="+mj-lt"/>
                <a:ea typeface="黑体" pitchFamily="49" charset="-122"/>
                <a:cs typeface="Times New Roman" pitchFamily="18" charset="0"/>
              </a:rPr>
              <a:t>D’ </a:t>
            </a:r>
            <a:r>
              <a:rPr lang="zh-CN" altLang="en-US" sz="2400" dirty="0" smtClean="0">
                <a:latin typeface="+mj-lt"/>
                <a:ea typeface="黑体" pitchFamily="49" charset="-122"/>
                <a:cs typeface="Times New Roman" pitchFamily="18" charset="0"/>
              </a:rPr>
              <a:t>，并且尽量不影响查询结果的准确性。</a:t>
            </a:r>
            <a:endParaRPr lang="en-GB" altLang="zh-CN" sz="2400" dirty="0">
              <a:latin typeface="+mj-lt"/>
              <a:ea typeface="黑体" pitchFamily="49" charset="-122"/>
              <a:cs typeface="Times New Roman" pitchFamily="18" charset="0"/>
            </a:endParaRPr>
          </a:p>
        </p:txBody>
      </p:sp>
      <p:grpSp>
        <p:nvGrpSpPr>
          <p:cNvPr id="3" name="组合 15"/>
          <p:cNvGrpSpPr/>
          <p:nvPr/>
        </p:nvGrpSpPr>
        <p:grpSpPr>
          <a:xfrm>
            <a:off x="2555776" y="2420888"/>
            <a:ext cx="4101097" cy="935534"/>
            <a:chOff x="2555776" y="3789040"/>
            <a:chExt cx="4101097" cy="935534"/>
          </a:xfrm>
        </p:grpSpPr>
        <p:sp>
          <p:nvSpPr>
            <p:cNvPr id="6" name="TextBox 3"/>
            <p:cNvSpPr txBox="1">
              <a:spLocks noChangeArrowheads="1"/>
            </p:cNvSpPr>
            <p:nvPr/>
          </p:nvSpPr>
          <p:spPr bwMode="auto">
            <a:xfrm>
              <a:off x="3347864" y="3789040"/>
              <a:ext cx="2592288" cy="584775"/>
            </a:xfrm>
            <a:prstGeom prst="rect">
              <a:avLst/>
            </a:prstGeom>
            <a:noFill/>
            <a:ln w="9525">
              <a:noFill/>
              <a:miter lim="800000"/>
              <a:headEnd/>
              <a:tailEnd/>
            </a:ln>
          </p:spPr>
          <p:txBody>
            <a:bodyPr wrap="square">
              <a:spAutoFit/>
            </a:bodyPr>
            <a:lstStyle/>
            <a:p>
              <a:pPr algn="ctr"/>
              <a:r>
                <a:rPr lang="zh-CN" altLang="en-US" sz="3200" dirty="0" smtClean="0">
                  <a:solidFill>
                    <a:srgbClr val="C00000"/>
                  </a:solidFill>
                  <a:latin typeface="Rockwell" pitchFamily="18" charset="0"/>
                  <a:sym typeface="Symbol" pitchFamily="18" charset="2"/>
                </a:rPr>
                <a:t> </a:t>
              </a:r>
              <a:r>
                <a:rPr lang="en-US" altLang="zh-CN" sz="2000"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7" name="Straight Arrow Connector 5"/>
            <p:cNvCxnSpPr/>
            <p:nvPr/>
          </p:nvCxnSpPr>
          <p:spPr bwMode="auto">
            <a:xfrm>
              <a:off x="370787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85825" cy="460375"/>
            </a:xfrm>
            <a:prstGeom prst="rect">
              <a:avLst/>
            </a:prstGeom>
            <a:noFill/>
            <a:ln w="9525">
              <a:noFill/>
              <a:miter lim="800000"/>
              <a:headEnd/>
              <a:tailEnd/>
            </a:ln>
          </p:spPr>
          <p:txBody>
            <a:bodyPr wrap="none">
              <a:spAutoFit/>
            </a:bodyPr>
            <a:lstStyle/>
            <a:p>
              <a:pPr algn="ctr"/>
              <a:r>
                <a:rPr lang="en-US" altLang="zh-CN" sz="2400" dirty="0">
                  <a:latin typeface="Rockwell" pitchFamily="18" charset="0"/>
                  <a:sym typeface="Symbol" pitchFamily="18" charset="2"/>
                </a:rPr>
                <a:t>Q(</a:t>
              </a:r>
              <a:r>
                <a:rPr lang="en-GB" altLang="zh-CN" sz="2400" dirty="0">
                  <a:solidFill>
                    <a:srgbClr val="FF0000"/>
                  </a:solidFill>
                  <a:latin typeface="Rockwell" pitchFamily="18" charset="0"/>
                  <a:sym typeface="Symbol" pitchFamily="18" charset="2"/>
                </a:rPr>
                <a:t>D</a:t>
              </a:r>
              <a:r>
                <a:rPr lang="en-GB" altLang="zh-CN" sz="2400" dirty="0">
                  <a:latin typeface="Rockwell" pitchFamily="18" charset="0"/>
                  <a:sym typeface="Symbol" pitchFamily="18" charset="2"/>
                </a:rPr>
                <a:t>)</a:t>
              </a:r>
              <a:endParaRPr lang="zh-CN" altLang="en-US" sz="2400" dirty="0">
                <a:latin typeface="Rockwell" pitchFamily="18" charset="0"/>
              </a:endParaRPr>
            </a:p>
          </p:txBody>
        </p:sp>
        <p:sp>
          <p:nvSpPr>
            <p:cNvPr id="9" name="TextBox 19"/>
            <p:cNvSpPr txBox="1">
              <a:spLocks noChangeArrowheads="1"/>
            </p:cNvSpPr>
            <p:nvPr/>
          </p:nvSpPr>
          <p:spPr bwMode="auto">
            <a:xfrm>
              <a:off x="5603379" y="4221088"/>
              <a:ext cx="1053494" cy="461665"/>
            </a:xfrm>
            <a:prstGeom prst="rect">
              <a:avLst/>
            </a:prstGeom>
            <a:noFill/>
            <a:ln w="9525">
              <a:noFill/>
              <a:miter lim="800000"/>
              <a:headEnd/>
              <a:tailEnd/>
            </a:ln>
          </p:spPr>
          <p:txBody>
            <a:bodyPr wrap="none">
              <a:spAutoFit/>
            </a:bodyPr>
            <a:lstStyle/>
            <a:p>
              <a:pPr algn="ctr"/>
              <a:r>
                <a:rPr lang="en-US" altLang="zh-CN" sz="2400" dirty="0" smtClean="0">
                  <a:latin typeface="Rockwell" pitchFamily="18" charset="0"/>
                  <a:sym typeface="Symbol" pitchFamily="18" charset="2"/>
                </a:rPr>
                <a:t>Q</a:t>
              </a:r>
              <a:r>
                <a:rPr lang="en-US" altLang="zh-CN" sz="2400" dirty="0" smtClean="0">
                  <a:solidFill>
                    <a:srgbClr val="FF0000"/>
                  </a:solidFill>
                  <a:latin typeface="Rockwell" pitchFamily="18" charset="0"/>
                  <a:sym typeface="Symbol" pitchFamily="18" charset="2"/>
                </a:rPr>
                <a:t> </a:t>
              </a:r>
              <a:r>
                <a:rPr lang="en-US" altLang="zh-CN" sz="2400" dirty="0" smtClean="0">
                  <a:latin typeface="Rockwell" pitchFamily="18" charset="0"/>
                  <a:sym typeface="Symbol" pitchFamily="18" charset="2"/>
                </a:rPr>
                <a:t>(</a:t>
              </a:r>
              <a:r>
                <a:rPr lang="en-GB" altLang="zh-CN" sz="2400" dirty="0" smtClean="0">
                  <a:solidFill>
                    <a:srgbClr val="FF0000"/>
                  </a:solidFill>
                  <a:latin typeface="Rockwell" pitchFamily="18" charset="0"/>
                  <a:sym typeface="Symbol" pitchFamily="18" charset="2"/>
                </a:rPr>
                <a:t>D</a:t>
              </a:r>
              <a:r>
                <a:rPr lang="en-US" altLang="zh-CN" sz="2400" dirty="0" smtClean="0">
                  <a:solidFill>
                    <a:srgbClr val="FF0000"/>
                  </a:solidFill>
                  <a:latin typeface="Rockwell" pitchFamily="18" charset="0"/>
                  <a:sym typeface="Symbol" pitchFamily="18" charset="2"/>
                </a:rPr>
                <a:t>’</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grpSp>
      <p:sp>
        <p:nvSpPr>
          <p:cNvPr id="14" name="TextBox 13"/>
          <p:cNvSpPr txBox="1"/>
          <p:nvPr/>
        </p:nvSpPr>
        <p:spPr>
          <a:xfrm>
            <a:off x="35496" y="5838362"/>
            <a:ext cx="8999984" cy="470958"/>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b="1" dirty="0" smtClean="0">
                <a:solidFill>
                  <a:srgbClr val="FF0000"/>
                </a:solidFill>
                <a:latin typeface="Arial Unicode MS" pitchFamily="34" charset="-122"/>
                <a:ea typeface="黑体" pitchFamily="49" charset="-122"/>
                <a:cs typeface="Arial Unicode MS" pitchFamily="34" charset="-122"/>
                <a:sym typeface="Wingdings" pitchFamily="2" charset="2"/>
              </a:rPr>
              <a:t>挑战</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 </a:t>
            </a:r>
            <a:r>
              <a:rPr lang="en-US" altLang="zh-CN" sz="2400" b="1" dirty="0" smtClean="0">
                <a:latin typeface="Arial Unicode MS" pitchFamily="34" charset="-122"/>
                <a:ea typeface="黑体" pitchFamily="49" charset="-122"/>
                <a:cs typeface="Arial Unicode MS" pitchFamily="34" charset="-122"/>
                <a:sym typeface="Wingdings" pitchFamily="2" charset="2"/>
              </a:rPr>
              <a:t> </a:t>
            </a:r>
            <a:r>
              <a:rPr lang="zh-CN" altLang="en-US" sz="2400" b="1" dirty="0" smtClean="0">
                <a:latin typeface="Arial Unicode MS" pitchFamily="34" charset="-122"/>
                <a:ea typeface="黑体" pitchFamily="49" charset="-122"/>
                <a:cs typeface="Arial Unicode MS" pitchFamily="34" charset="-122"/>
                <a:sym typeface="Wingdings" pitchFamily="2" charset="2"/>
              </a:rPr>
              <a:t>平衡查询的效率和查询的准确性</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a:t>
            </a:r>
            <a:endParaRPr lang="en-US" altLang="zh-CN" sz="24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grpSp>
        <p:nvGrpSpPr>
          <p:cNvPr id="10" name="组合 17"/>
          <p:cNvGrpSpPr/>
          <p:nvPr/>
        </p:nvGrpSpPr>
        <p:grpSpPr>
          <a:xfrm>
            <a:off x="1331640" y="3935958"/>
            <a:ext cx="6768752" cy="1581274"/>
            <a:chOff x="1331640" y="2564904"/>
            <a:chExt cx="6768752" cy="1581274"/>
          </a:xfrm>
        </p:grpSpPr>
        <p:sp>
          <p:nvSpPr>
            <p:cNvPr id="16" name="TextBox 19"/>
            <p:cNvSpPr txBox="1">
              <a:spLocks noChangeArrowheads="1"/>
            </p:cNvSpPr>
            <p:nvPr/>
          </p:nvSpPr>
          <p:spPr bwMode="auto">
            <a:xfrm>
              <a:off x="2339752" y="3068960"/>
              <a:ext cx="4680520" cy="1077218"/>
            </a:xfrm>
            <a:prstGeom prst="rect">
              <a:avLst/>
            </a:prstGeom>
            <a:noFill/>
            <a:ln w="9525">
              <a:noFill/>
              <a:miter lim="800000"/>
              <a:headEnd/>
              <a:tailEnd/>
            </a:ln>
          </p:spPr>
          <p:txBody>
            <a:bodyPr wrap="square">
              <a:spAutoFit/>
            </a:bodyPr>
            <a:lstStyle/>
            <a:p>
              <a:pPr algn="ctr"/>
              <a:r>
                <a:rPr lang="en-GB" altLang="zh-CN" sz="2400" dirty="0" smtClean="0">
                  <a:solidFill>
                    <a:srgbClr val="FF0000"/>
                  </a:solidFill>
                  <a:latin typeface="Rockwell" pitchFamily="18" charset="0"/>
                  <a:sym typeface="Symbol" pitchFamily="18" charset="2"/>
                </a:rPr>
                <a:t>D</a:t>
              </a:r>
              <a:r>
                <a:rPr lang="en-GB" altLang="zh-CN" sz="2400" dirty="0" smtClean="0">
                  <a:latin typeface="Rockwell" pitchFamily="18" charset="0"/>
                  <a:sym typeface="Symbol" pitchFamily="18" charset="2"/>
                </a:rPr>
                <a:t>   </a:t>
              </a:r>
              <a:r>
                <a:rPr lang="en-US" altLang="zh-CN" sz="2400" dirty="0" smtClean="0">
                  <a:latin typeface="Rockwell" pitchFamily="18" charset="0"/>
                  <a:sym typeface="Symbol" pitchFamily="18" charset="2"/>
                </a:rPr>
                <a:t>=  HARD(</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 SOFT(</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a:t>
              </a:r>
            </a:p>
            <a:p>
              <a:pPr algn="ctr"/>
              <a:r>
                <a:rPr lang="en-US" altLang="zh-CN" sz="2400" dirty="0" smtClean="0">
                  <a:solidFill>
                    <a:srgbClr val="FF0000"/>
                  </a:solidFill>
                  <a:latin typeface="Rockwell" pitchFamily="18" charset="0"/>
                  <a:sym typeface="Symbol" pitchFamily="18" charset="2"/>
                </a:rPr>
                <a:t>                               </a:t>
              </a:r>
              <a:r>
                <a:rPr lang="en-US" altLang="zh-CN" sz="4000" b="1" dirty="0" smtClean="0">
                  <a:solidFill>
                    <a:srgbClr val="FF0000"/>
                  </a:solidFill>
                  <a:latin typeface="Rockwell" pitchFamily="18" charset="0"/>
                  <a:sym typeface="Symbol" pitchFamily="18" charset="2"/>
                </a:rPr>
                <a:t>×</a:t>
              </a:r>
              <a:endParaRPr lang="zh-CN" altLang="en-US" sz="2400" b="1" dirty="0">
                <a:latin typeface="Rockwell" pitchFamily="18" charset="0"/>
              </a:endParaRPr>
            </a:p>
          </p:txBody>
        </p:sp>
        <p:sp>
          <p:nvSpPr>
            <p:cNvPr id="17" name="矩形 16"/>
            <p:cNvSpPr/>
            <p:nvPr/>
          </p:nvSpPr>
          <p:spPr>
            <a:xfrm>
              <a:off x="1331640" y="2564904"/>
              <a:ext cx="6768752" cy="400110"/>
            </a:xfrm>
            <a:prstGeom prst="rect">
              <a:avLst/>
            </a:prstGeom>
          </p:spPr>
          <p:txBody>
            <a:bodyPr wrap="square">
              <a:spAutoFit/>
            </a:bodyPr>
            <a:lstStyle/>
            <a:p>
              <a:pPr algn="ctr"/>
              <a:r>
                <a:rPr lang="zh-CN" altLang="en-US" sz="2000" b="1" dirty="0" smtClean="0">
                  <a:solidFill>
                    <a:srgbClr val="FF0000"/>
                  </a:solidFill>
                  <a:ea typeface="黑体" pitchFamily="49" charset="-122"/>
                </a:rPr>
                <a:t>二八定律</a:t>
              </a:r>
              <a:r>
                <a:rPr lang="zh-CN" altLang="en-US" sz="2000" b="1" dirty="0" smtClean="0">
                  <a:ea typeface="黑体" pitchFamily="49" charset="-122"/>
                </a:rPr>
                <a:t>：</a:t>
              </a:r>
              <a:r>
                <a:rPr lang="zh-CN" altLang="en-US" sz="2000" dirty="0" smtClean="0">
                  <a:ea typeface="黑体" pitchFamily="49" charset="-122"/>
                </a:rPr>
                <a:t>在众多现象中，</a:t>
              </a:r>
              <a:r>
                <a:rPr lang="en-US" altLang="zh-CN" sz="2000" dirty="0" smtClean="0">
                  <a:ea typeface="黑体" pitchFamily="49" charset="-122"/>
                </a:rPr>
                <a:t>80%</a:t>
              </a:r>
              <a:r>
                <a:rPr lang="zh-CN" altLang="en-US" sz="2000" dirty="0" smtClean="0">
                  <a:ea typeface="黑体" pitchFamily="49" charset="-122"/>
                </a:rPr>
                <a:t>的结果取决于</a:t>
              </a:r>
              <a:r>
                <a:rPr lang="en-US" altLang="zh-CN" sz="2000" dirty="0" smtClean="0">
                  <a:ea typeface="黑体" pitchFamily="49" charset="-122"/>
                </a:rPr>
                <a:t>20%</a:t>
              </a:r>
              <a:r>
                <a:rPr lang="zh-CN" altLang="en-US" sz="2000" dirty="0" smtClean="0">
                  <a:ea typeface="黑体" pitchFamily="49" charset="-122"/>
                </a:rPr>
                <a:t>的原因</a:t>
              </a:r>
              <a:endParaRPr lang="zh-CN" altLang="en-US" sz="2000" dirty="0">
                <a:ea typeface="黑体" pitchFamily="49" charset="-122"/>
              </a:endParaRPr>
            </a:p>
          </p:txBody>
        </p:sp>
      </p:gr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25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如一，网络异常检测</a:t>
            </a:r>
            <a:endParaRPr lang="zh-CN" altLang="en-US" sz="3600" dirty="0"/>
          </a:p>
        </p:txBody>
      </p:sp>
      <p:sp>
        <p:nvSpPr>
          <p:cNvPr id="3" name="内容占位符 2"/>
          <p:cNvSpPr>
            <a:spLocks noGrp="1"/>
          </p:cNvSpPr>
          <p:nvPr>
            <p:ph idx="1"/>
          </p:nvPr>
        </p:nvSpPr>
        <p:spPr>
          <a:xfrm>
            <a:off x="69696" y="908720"/>
            <a:ext cx="4718328" cy="1636804"/>
          </a:xfrm>
        </p:spPr>
        <p:txBody>
          <a:bodyPr/>
          <a:lstStyle/>
          <a:p>
            <a:pPr>
              <a:buNone/>
            </a:pPr>
            <a:r>
              <a:rPr lang="en-US" altLang="zh-CN" sz="2400" dirty="0" smtClean="0">
                <a:solidFill>
                  <a:srgbClr val="FF0000"/>
                </a:solidFill>
                <a:latin typeface="+mj-lt"/>
              </a:rPr>
              <a:t>Structural hole theory </a:t>
            </a:r>
            <a:r>
              <a:rPr lang="en-US" altLang="zh-CN" sz="2400" baseline="30000" dirty="0" smtClean="0">
                <a:latin typeface="+mj-lt"/>
              </a:rPr>
              <a:t>[</a:t>
            </a:r>
            <a:r>
              <a:rPr lang="en-US" altLang="zh-CN" sz="2400" baseline="30000" dirty="0" smtClean="0">
                <a:ea typeface="黑体" pitchFamily="49" charset="-122"/>
              </a:rPr>
              <a:t>Burt </a:t>
            </a:r>
            <a:r>
              <a:rPr lang="en-US" altLang="zh-CN" sz="2400" baseline="30000" dirty="0" smtClean="0">
                <a:latin typeface="+mj-lt"/>
              </a:rPr>
              <a:t>1992,2004]</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endParaRPr lang="zh-CN" altLang="en-US" dirty="0" smtClean="0">
              <a:latin typeface="+mj-lt"/>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26</a:t>
            </a:fld>
            <a:endParaRPr lang="zh-CN" altLang="en-US" dirty="0"/>
          </a:p>
        </p:txBody>
      </p:sp>
      <p:sp>
        <p:nvSpPr>
          <p:cNvPr id="9" name="矩形 8"/>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0" name="图片 9" descr="download-burt.jpg"/>
          <p:cNvPicPr>
            <a:picLocks noChangeAspect="1"/>
          </p:cNvPicPr>
          <p:nvPr/>
        </p:nvPicPr>
        <p:blipFill>
          <a:blip r:embed="rId3" cstate="print"/>
          <a:stretch>
            <a:fillRect/>
          </a:stretch>
        </p:blipFill>
        <p:spPr>
          <a:xfrm>
            <a:off x="7524328" y="881357"/>
            <a:ext cx="1584176" cy="2043587"/>
          </a:xfrm>
          <a:prstGeom prst="rect">
            <a:avLst/>
          </a:prstGeom>
        </p:spPr>
      </p:pic>
      <p:pic>
        <p:nvPicPr>
          <p:cNvPr id="1026" name="Picture 2"/>
          <p:cNvPicPr>
            <a:picLocks noChangeAspect="1" noChangeArrowheads="1"/>
          </p:cNvPicPr>
          <p:nvPr/>
        </p:nvPicPr>
        <p:blipFill>
          <a:blip r:embed="rId4" cstate="print"/>
          <a:srcRect/>
          <a:stretch>
            <a:fillRect/>
          </a:stretch>
        </p:blipFill>
        <p:spPr bwMode="auto">
          <a:xfrm>
            <a:off x="35496" y="2420888"/>
            <a:ext cx="3667125" cy="2847975"/>
          </a:xfrm>
          <a:prstGeom prst="rect">
            <a:avLst/>
          </a:prstGeom>
          <a:noFill/>
          <a:ln w="9525">
            <a:noFill/>
            <a:miter lim="800000"/>
            <a:headEnd/>
            <a:tailEnd/>
          </a:ln>
        </p:spPr>
      </p:pic>
      <p:sp>
        <p:nvSpPr>
          <p:cNvPr id="12" name="矩形 11"/>
          <p:cNvSpPr/>
          <p:nvPr/>
        </p:nvSpPr>
        <p:spPr>
          <a:xfrm>
            <a:off x="251520" y="5446965"/>
            <a:ext cx="8568952" cy="646331"/>
          </a:xfrm>
          <a:prstGeom prst="rect">
            <a:avLst/>
          </a:prstGeom>
        </p:spPr>
        <p:txBody>
          <a:bodyPr wrap="square">
            <a:spAutoFit/>
          </a:bodyPr>
          <a:lstStyle/>
          <a:p>
            <a:r>
              <a:rPr lang="en-US" altLang="zh-CN" dirty="0" smtClean="0">
                <a:solidFill>
                  <a:srgbClr val="FF0000"/>
                </a:solidFill>
              </a:rPr>
              <a:t>Node A (brokers) </a:t>
            </a:r>
            <a:r>
              <a:rPr lang="en-US" altLang="zh-CN" dirty="0" smtClean="0"/>
              <a:t>is more likely to get novel information than node B, even though they have the same number of links. </a:t>
            </a:r>
            <a:endParaRPr lang="zh-CN" altLang="en-US" dirty="0"/>
          </a:p>
        </p:txBody>
      </p:sp>
      <p:sp>
        <p:nvSpPr>
          <p:cNvPr id="13" name="矩形 12"/>
          <p:cNvSpPr/>
          <p:nvPr/>
        </p:nvSpPr>
        <p:spPr>
          <a:xfrm>
            <a:off x="5932437" y="3582049"/>
            <a:ext cx="3104059" cy="923330"/>
          </a:xfrm>
          <a:prstGeom prst="rect">
            <a:avLst/>
          </a:prstGeom>
        </p:spPr>
        <p:txBody>
          <a:bodyPr wrap="square">
            <a:spAutoFit/>
          </a:bodyPr>
          <a:lstStyle/>
          <a:p>
            <a:r>
              <a:rPr lang="en-US" altLang="zh-CN" b="1" dirty="0" smtClean="0">
                <a:solidFill>
                  <a:srgbClr val="FF0000"/>
                </a:solidFill>
              </a:rPr>
              <a:t>Bridge counts: </a:t>
            </a:r>
            <a:r>
              <a:rPr lang="en-US" altLang="zh-CN" dirty="0" smtClean="0"/>
              <a:t>a simple and intuitive measure of structural holes in a network. </a:t>
            </a:r>
            <a:endParaRPr lang="en-US" altLang="zh-CN" dirty="0"/>
          </a:p>
        </p:txBody>
      </p:sp>
      <p:sp>
        <p:nvSpPr>
          <p:cNvPr id="11" name="矩形 10"/>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smtClean="0">
                <a:ea typeface="黑体" pitchFamily="49" charset="-122"/>
              </a:rPr>
              <a:t>Burt, Ronald S. (1992). Structural holes: the social structure of competition. Harvard University Press.</a:t>
            </a:r>
          </a:p>
          <a:p>
            <a:r>
              <a:rPr lang="en-US" altLang="zh-CN" sz="1400" dirty="0" smtClean="0">
                <a:ea typeface="黑体" pitchFamily="49" charset="-122"/>
              </a:rPr>
              <a:t>Burt, Ronald S. (2004). Structural Holes and Good Ideas. </a:t>
            </a:r>
            <a:r>
              <a:rPr lang="en-US" altLang="zh-CN" sz="1400" b="1" dirty="0" smtClean="0">
                <a:solidFill>
                  <a:srgbClr val="CC3300"/>
                </a:solidFill>
                <a:ea typeface="黑体" pitchFamily="49" charset="-122"/>
              </a:rPr>
              <a:t>American Journal of Sociology</a:t>
            </a:r>
            <a:r>
              <a:rPr lang="en-US" altLang="zh-CN" sz="1400" dirty="0" smtClean="0">
                <a:ea typeface="黑体" pitchFamily="49" charset="-122"/>
              </a:rPr>
              <a:t> 110 (2): 349–399.</a:t>
            </a:r>
            <a:endParaRPr lang="zh-CN" altLang="en-US" sz="1400" dirty="0" smtClean="0">
              <a:ea typeface="黑体" pitchFamily="49" charset="-122"/>
            </a:endParaRPr>
          </a:p>
        </p:txBody>
      </p:sp>
      <p:pic>
        <p:nvPicPr>
          <p:cNvPr id="1027" name="Picture 3"/>
          <p:cNvPicPr>
            <a:picLocks noChangeAspect="1" noChangeArrowheads="1"/>
          </p:cNvPicPr>
          <p:nvPr/>
        </p:nvPicPr>
        <p:blipFill>
          <a:blip r:embed="rId5" cstate="print"/>
          <a:srcRect/>
          <a:stretch>
            <a:fillRect/>
          </a:stretch>
        </p:blipFill>
        <p:spPr bwMode="auto">
          <a:xfrm>
            <a:off x="3735685" y="2780928"/>
            <a:ext cx="2276475" cy="2390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如一，网络异常检测</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27</a:t>
            </a:fld>
            <a:endParaRPr lang="zh-CN" altLang="en-US" dirty="0"/>
          </a:p>
        </p:txBody>
      </p:sp>
      <p:sp>
        <p:nvSpPr>
          <p:cNvPr id="11" name="矩形 10"/>
          <p:cNvSpPr/>
          <p:nvPr/>
        </p:nvSpPr>
        <p:spPr>
          <a:xfrm>
            <a:off x="467544" y="3174067"/>
            <a:ext cx="8208912" cy="830997"/>
          </a:xfrm>
          <a:prstGeom prst="rect">
            <a:avLst/>
          </a:prstGeom>
        </p:spPr>
        <p:txBody>
          <a:bodyPr wrap="square">
            <a:spAutoFit/>
          </a:bodyPr>
          <a:lstStyle/>
          <a:p>
            <a:pPr algn="ctr"/>
            <a:r>
              <a:rPr lang="en-US" altLang="zh-CN" sz="2400" dirty="0" smtClean="0">
                <a:solidFill>
                  <a:srgbClr val="FF0000"/>
                </a:solidFill>
              </a:rPr>
              <a:t>How to detect social brokers?</a:t>
            </a:r>
          </a:p>
          <a:p>
            <a:pPr algn="ctr"/>
            <a:r>
              <a:rPr lang="en-US" altLang="zh-CN" sz="2400" dirty="0" smtClean="0">
                <a:solidFill>
                  <a:srgbClr val="FF0000"/>
                </a:solidFill>
              </a:rPr>
              <a:t>A formal quantitative  definition is needed in the first place! </a:t>
            </a:r>
            <a:endParaRPr lang="zh-CN" altLang="en-US" sz="2400" dirty="0">
              <a:solidFill>
                <a:srgbClr val="FF0000"/>
              </a:solidFill>
            </a:endParaRPr>
          </a:p>
        </p:txBody>
      </p:sp>
      <p:pic>
        <p:nvPicPr>
          <p:cNvPr id="2050" name="Picture 2"/>
          <p:cNvPicPr>
            <a:picLocks noChangeAspect="1" noChangeArrowheads="1"/>
          </p:cNvPicPr>
          <p:nvPr/>
        </p:nvPicPr>
        <p:blipFill>
          <a:blip r:embed="rId3" cstate="print"/>
          <a:srcRect/>
          <a:stretch>
            <a:fillRect/>
          </a:stretch>
        </p:blipFill>
        <p:spPr bwMode="auto">
          <a:xfrm>
            <a:off x="1691680" y="4797152"/>
            <a:ext cx="6091268" cy="1008112"/>
          </a:xfrm>
          <a:prstGeom prst="rect">
            <a:avLst/>
          </a:prstGeom>
          <a:noFill/>
          <a:ln w="9525">
            <a:noFill/>
            <a:miter lim="800000"/>
            <a:headEnd/>
            <a:tailEnd/>
          </a:ln>
        </p:spPr>
      </p:pic>
      <p:sp>
        <p:nvSpPr>
          <p:cNvPr id="14" name="矩形 13"/>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
        <p:nvSpPr>
          <p:cNvPr id="15" name="矩形 14"/>
          <p:cNvSpPr/>
          <p:nvPr/>
        </p:nvSpPr>
        <p:spPr>
          <a:xfrm>
            <a:off x="251520" y="4211796"/>
            <a:ext cx="8712968" cy="369332"/>
          </a:xfrm>
          <a:prstGeom prst="rect">
            <a:avLst/>
          </a:prstGeom>
        </p:spPr>
        <p:txBody>
          <a:bodyPr wrap="square">
            <a:spAutoFit/>
          </a:bodyPr>
          <a:lstStyle/>
          <a:p>
            <a:r>
              <a:rPr lang="zh-CN" altLang="en-US" dirty="0" smtClean="0">
                <a:solidFill>
                  <a:srgbClr val="FF0000"/>
                </a:solidFill>
                <a:latin typeface="黑体" pitchFamily="49" charset="-122"/>
                <a:ea typeface="黑体" pitchFamily="49" charset="-122"/>
              </a:rPr>
              <a:t>定义</a:t>
            </a:r>
            <a:r>
              <a:rPr lang="en-US" altLang="zh-CN" dirty="0" smtClean="0"/>
              <a:t>: Those nodes that connect to a number of diverse influential communities.</a:t>
            </a:r>
          </a:p>
        </p:txBody>
      </p:sp>
      <p:sp>
        <p:nvSpPr>
          <p:cNvPr id="13" name="内容占位符 2"/>
          <p:cNvSpPr>
            <a:spLocks noGrp="1"/>
          </p:cNvSpPr>
          <p:nvPr>
            <p:ph idx="1"/>
          </p:nvPr>
        </p:nvSpPr>
        <p:spPr>
          <a:xfrm>
            <a:off x="69696" y="908720"/>
            <a:ext cx="4502304" cy="1636804"/>
          </a:xfrm>
        </p:spPr>
        <p:txBody>
          <a:bodyPr/>
          <a:lstStyle/>
          <a:p>
            <a:pPr>
              <a:buNone/>
            </a:pPr>
            <a:r>
              <a:rPr lang="en-US" altLang="zh-CN" sz="2400" dirty="0" smtClean="0">
                <a:solidFill>
                  <a:srgbClr val="FF0000"/>
                </a:solidFill>
                <a:latin typeface="+mj-lt"/>
              </a:rPr>
              <a:t>Structural hole theory </a:t>
            </a:r>
            <a:r>
              <a:rPr lang="en-US" altLang="zh-CN" sz="2400" dirty="0" smtClean="0">
                <a:latin typeface="+mj-lt"/>
              </a:rPr>
              <a:t>(1992)</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pPr>
              <a:buNone/>
            </a:pPr>
            <a:endParaRPr lang="zh-CN" altLang="en-US" dirty="0" smtClean="0">
              <a:latin typeface="+mj-lt"/>
            </a:endParaRPr>
          </a:p>
        </p:txBody>
      </p:sp>
      <p:sp>
        <p:nvSpPr>
          <p:cNvPr id="16" name="矩形 15"/>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7" name="图片 16" descr="download-burt.jpg"/>
          <p:cNvPicPr>
            <a:picLocks noChangeAspect="1"/>
          </p:cNvPicPr>
          <p:nvPr/>
        </p:nvPicPr>
        <p:blipFill>
          <a:blip r:embed="rId4" cstate="print"/>
          <a:stretch>
            <a:fillRect/>
          </a:stretch>
        </p:blipFill>
        <p:spPr>
          <a:xfrm>
            <a:off x="7524328" y="881357"/>
            <a:ext cx="1584176" cy="20435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Screen_Shot_2015-05-04_at_11.27.46_AM.png"/>
          <p:cNvPicPr>
            <a:picLocks noChangeAspect="1"/>
          </p:cNvPicPr>
          <p:nvPr/>
        </p:nvPicPr>
        <p:blipFill>
          <a:blip r:embed="rId3" cstate="print"/>
          <a:stretch>
            <a:fillRect/>
          </a:stretch>
        </p:blipFill>
        <p:spPr>
          <a:xfrm>
            <a:off x="4880248" y="1412776"/>
            <a:ext cx="4228256" cy="3018854"/>
          </a:xfrm>
          <a:prstGeom prst="rect">
            <a:avLst/>
          </a:prstGeom>
        </p:spPr>
      </p:pic>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如一，网络异常检测</a:t>
            </a:r>
            <a:endParaRPr lang="zh-CN" altLang="en-US" sz="3600" dirty="0"/>
          </a:p>
        </p:txBody>
      </p:sp>
      <p:sp>
        <p:nvSpPr>
          <p:cNvPr id="3" name="内容占位符 2"/>
          <p:cNvSpPr>
            <a:spLocks noGrp="1"/>
          </p:cNvSpPr>
          <p:nvPr>
            <p:ph idx="1"/>
          </p:nvPr>
        </p:nvSpPr>
        <p:spPr>
          <a:xfrm>
            <a:off x="69696" y="836712"/>
            <a:ext cx="5150376" cy="3744416"/>
          </a:xfrm>
        </p:spPr>
        <p:txBody>
          <a:bodyPr/>
          <a:lstStyle/>
          <a:p>
            <a:r>
              <a:rPr lang="en-US" altLang="zh-CN" sz="2400" dirty="0" smtClean="0">
                <a:solidFill>
                  <a:srgbClr val="FF0000"/>
                </a:solidFill>
              </a:rPr>
              <a:t>A graph embedding approach</a:t>
            </a:r>
          </a:p>
          <a:p>
            <a:pPr lvl="1"/>
            <a:r>
              <a:rPr lang="en-US" altLang="zh-CN" sz="2000" dirty="0" smtClean="0"/>
              <a:t>Two-in-One</a:t>
            </a:r>
          </a:p>
          <a:p>
            <a:pPr lvl="1"/>
            <a:r>
              <a:rPr lang="zh-CN" altLang="en-US" sz="2000" dirty="0" smtClean="0"/>
              <a:t>图采用矩阵表示</a:t>
            </a:r>
            <a:endParaRPr lang="en-US" altLang="zh-CN" sz="2000" dirty="0" smtClean="0"/>
          </a:p>
          <a:p>
            <a:pPr>
              <a:spcBef>
                <a:spcPts val="1200"/>
              </a:spcBef>
            </a:pPr>
            <a:r>
              <a:rPr lang="zh-CN" altLang="en-US" sz="2400" dirty="0" smtClean="0">
                <a:solidFill>
                  <a:srgbClr val="FF0000"/>
                </a:solidFill>
              </a:rPr>
              <a:t>数据近似技术</a:t>
            </a:r>
            <a:r>
              <a:rPr lang="en-US" altLang="zh-CN" sz="2400" dirty="0" smtClean="0">
                <a:solidFill>
                  <a:srgbClr val="FF0000"/>
                </a:solidFill>
              </a:rPr>
              <a:t>(</a:t>
            </a:r>
            <a:r>
              <a:rPr lang="en-US" altLang="zh-CN" sz="2400" dirty="0" err="1" smtClean="0">
                <a:solidFill>
                  <a:srgbClr val="FF0000"/>
                </a:solidFill>
              </a:rPr>
              <a:t>k+a</a:t>
            </a:r>
            <a:r>
              <a:rPr lang="en-US" altLang="zh-CN" sz="2400" dirty="0" smtClean="0">
                <a:solidFill>
                  <a:srgbClr val="FF0000"/>
                </a:solidFill>
              </a:rPr>
              <a:t> reduction)</a:t>
            </a:r>
            <a:r>
              <a:rPr lang="zh-CN" altLang="en-US" sz="2400" dirty="0" smtClean="0">
                <a:solidFill>
                  <a:srgbClr val="FF0000"/>
                </a:solidFill>
              </a:rPr>
              <a:t>：</a:t>
            </a:r>
            <a:endParaRPr lang="en-US" altLang="zh-CN" sz="2400" dirty="0" smtClean="0">
              <a:solidFill>
                <a:srgbClr val="FF0000"/>
              </a:solidFill>
            </a:endParaRPr>
          </a:p>
          <a:p>
            <a:pPr lvl="1"/>
            <a:r>
              <a:rPr lang="zh-CN" altLang="en-US" sz="2000" dirty="0" smtClean="0"/>
              <a:t>矩阵表示存储代价较高</a:t>
            </a:r>
            <a:endParaRPr lang="en-US" altLang="zh-CN" sz="2000" dirty="0" smtClean="0"/>
          </a:p>
          <a:p>
            <a:pPr lvl="1"/>
            <a:r>
              <a:rPr lang="zh-CN" altLang="en-US" sz="2000" dirty="0" smtClean="0"/>
              <a:t>将</a:t>
            </a:r>
            <a:r>
              <a:rPr lang="en-US" altLang="zh-CN" sz="2000" dirty="0" smtClean="0"/>
              <a:t>n*d </a:t>
            </a:r>
            <a:r>
              <a:rPr lang="zh-CN" altLang="en-US" sz="2000" dirty="0" smtClean="0"/>
              <a:t>维矩阵转换</a:t>
            </a:r>
            <a:r>
              <a:rPr lang="en-US" altLang="zh-CN" sz="2000" dirty="0" smtClean="0"/>
              <a:t>,</a:t>
            </a:r>
            <a:r>
              <a:rPr lang="zh-CN" altLang="en-US" sz="2000" dirty="0" smtClean="0"/>
              <a:t>为</a:t>
            </a:r>
            <a:r>
              <a:rPr lang="en-US" altLang="zh-CN" sz="2000" dirty="0" smtClean="0"/>
              <a:t>n</a:t>
            </a:r>
            <a:r>
              <a:rPr lang="zh-CN" altLang="en-US" sz="2000" dirty="0" smtClean="0"/>
              <a:t>*</a:t>
            </a:r>
            <a:r>
              <a:rPr lang="en-US" altLang="zh-CN" sz="2000" dirty="0" smtClean="0"/>
              <a:t>k</a:t>
            </a:r>
            <a:r>
              <a:rPr lang="zh-CN" altLang="en-US" sz="2000" dirty="0" smtClean="0"/>
              <a:t>维矩阵</a:t>
            </a:r>
            <a:r>
              <a:rPr lang="en-US" altLang="zh-CN" sz="2000" dirty="0" smtClean="0"/>
              <a:t>,</a:t>
            </a:r>
          </a:p>
          <a:p>
            <a:pPr lvl="1"/>
            <a:r>
              <a:rPr lang="en-US" altLang="zh-CN" sz="2000" dirty="0" smtClean="0"/>
              <a:t>n</a:t>
            </a:r>
            <a:r>
              <a:rPr lang="zh-CN" altLang="en-US" sz="2000" dirty="0" smtClean="0"/>
              <a:t>为图顶点的数量，</a:t>
            </a:r>
            <a:r>
              <a:rPr lang="en-US" altLang="zh-CN" sz="2000" dirty="0" smtClean="0"/>
              <a:t>d</a:t>
            </a:r>
            <a:r>
              <a:rPr lang="zh-CN" altLang="en-US" sz="2000" dirty="0" smtClean="0"/>
              <a:t>为社群的数量</a:t>
            </a:r>
            <a:endParaRPr lang="en-US" altLang="zh-CN" sz="2000" dirty="0" smtClean="0"/>
          </a:p>
          <a:p>
            <a:pPr lvl="1"/>
            <a:r>
              <a:rPr lang="en-US" altLang="zh-CN" sz="2000" dirty="0" smtClean="0"/>
              <a:t>k</a:t>
            </a:r>
            <a:r>
              <a:rPr lang="zh-CN" altLang="en-US" sz="2000" dirty="0" smtClean="0"/>
              <a:t>取顶点的平均度数，</a:t>
            </a:r>
            <a:r>
              <a:rPr lang="en-US" altLang="zh-CN" sz="2000" dirty="0" smtClean="0">
                <a:solidFill>
                  <a:srgbClr val="000000"/>
                </a:solidFill>
                <a:cs typeface="+mn-cs"/>
              </a:rPr>
              <a:t> k&lt;&lt;d</a:t>
            </a:r>
            <a:endParaRPr lang="en-US" altLang="zh-CN" sz="1600" dirty="0" smtClean="0"/>
          </a:p>
          <a:p>
            <a:pPr lvl="1"/>
            <a:r>
              <a:rPr lang="zh-CN" altLang="en-US" sz="2000" dirty="0" smtClean="0"/>
              <a:t>一个</a:t>
            </a:r>
            <a:r>
              <a:rPr lang="en-US" altLang="zh-CN" sz="2000" dirty="0" smtClean="0"/>
              <a:t>d</a:t>
            </a:r>
            <a:r>
              <a:rPr lang="zh-CN" altLang="en-US" sz="2000" dirty="0" smtClean="0"/>
              <a:t>维向量的第</a:t>
            </a:r>
            <a:r>
              <a:rPr lang="en-US" altLang="zh-CN" sz="2000" dirty="0" err="1" smtClean="0"/>
              <a:t>i</a:t>
            </a:r>
            <a:r>
              <a:rPr lang="zh-CN" altLang="en-US" sz="2000" dirty="0" smtClean="0"/>
              <a:t>维的值</a:t>
            </a:r>
            <a:r>
              <a:rPr lang="en-US" altLang="zh-CN" sz="2000" dirty="0" smtClean="0"/>
              <a:t>(feature)</a:t>
            </a:r>
            <a:r>
              <a:rPr lang="zh-CN" altLang="en-US" sz="2000" dirty="0" smtClean="0"/>
              <a:t>实际上表示顶点属于该社群的权重</a:t>
            </a:r>
            <a:endParaRPr lang="zh-CN" altLang="en-US" dirty="0"/>
          </a:p>
        </p:txBody>
      </p:sp>
      <p:sp>
        <p:nvSpPr>
          <p:cNvPr id="5" name="TextBox 4"/>
          <p:cNvSpPr txBox="1"/>
          <p:nvPr/>
        </p:nvSpPr>
        <p:spPr>
          <a:xfrm>
            <a:off x="72008" y="5229200"/>
            <a:ext cx="8999984" cy="47095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实验分析：数据近似技术提高了</a:t>
            </a:r>
            <a:r>
              <a:rPr lang="en-US" altLang="zh-CN" sz="2400" dirty="0" smtClean="0">
                <a:solidFill>
                  <a:srgbClr val="FF0000"/>
                </a:solidFill>
                <a:latin typeface="+mj-lt"/>
                <a:ea typeface="黑体" pitchFamily="49" charset="-122"/>
                <a:cs typeface="Arial Unicode MS" pitchFamily="34" charset="-122"/>
                <a:sym typeface="Wingdings" pitchFamily="2" charset="2"/>
              </a:rPr>
              <a:t>(1%, F1)</a:t>
            </a: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准确性和</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r>
              <a:rPr lang="en-US" altLang="zh-CN" sz="2400" dirty="0" smtClean="0">
                <a:solidFill>
                  <a:srgbClr val="FF0000"/>
                </a:solidFill>
                <a:latin typeface="+mj-lt"/>
                <a:ea typeface="黑体" pitchFamily="49" charset="-122"/>
                <a:cs typeface="Arial Unicode MS" pitchFamily="34" charset="-122"/>
                <a:sym typeface="Wingdings" pitchFamily="2" charset="2"/>
              </a:rPr>
              <a:t>25%</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效率</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endParaRPr lang="en-US" altLang="zh-CN" sz="2400" dirty="0">
              <a:solidFill>
                <a:srgbClr val="FF0000"/>
              </a:solidFill>
              <a:latin typeface="黑体" pitchFamily="49" charset="-122"/>
              <a:ea typeface="黑体" pitchFamily="49" charset="-122"/>
              <a:cs typeface="Arial Unicode MS" pitchFamily="34" charset="-122"/>
              <a:sym typeface="Wingdings" pitchFamily="2" charset="2"/>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28</a:t>
            </a:fld>
            <a:endParaRPr lang="zh-CN" altLang="en-US" dirty="0"/>
          </a:p>
        </p:txBody>
      </p:sp>
      <p:sp>
        <p:nvSpPr>
          <p:cNvPr id="9" name="矩形 8"/>
          <p:cNvSpPr/>
          <p:nvPr/>
        </p:nvSpPr>
        <p:spPr>
          <a:xfrm>
            <a:off x="5292080" y="4350330"/>
            <a:ext cx="3312368" cy="369332"/>
          </a:xfrm>
          <a:prstGeom prst="rect">
            <a:avLst/>
          </a:prstGeom>
        </p:spPr>
        <p:txBody>
          <a:bodyPr wrap="square">
            <a:spAutoFit/>
          </a:bodyPr>
          <a:lstStyle/>
          <a:p>
            <a:pPr algn="ctr"/>
            <a:r>
              <a:rPr lang="en-US" altLang="zh-CN" b="1" dirty="0" smtClean="0">
                <a:solidFill>
                  <a:srgbClr val="000099"/>
                </a:solidFill>
              </a:rPr>
              <a:t>(Gordon) Hughes Effect </a:t>
            </a:r>
            <a:endParaRPr lang="zh-CN" altLang="en-US" b="1" dirty="0">
              <a:solidFill>
                <a:srgbClr val="000099"/>
              </a:solidFill>
            </a:endParaRPr>
          </a:p>
        </p:txBody>
      </p:sp>
      <p:sp>
        <p:nvSpPr>
          <p:cNvPr id="12" name="矩形 11"/>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如二，网络链接预测</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29</a:t>
            </a:fld>
            <a:endParaRPr lang="zh-CN" altLang="en-US" dirty="0"/>
          </a:p>
        </p:txBody>
      </p:sp>
      <p:sp>
        <p:nvSpPr>
          <p:cNvPr id="7" name="矩形 6"/>
          <p:cNvSpPr/>
          <p:nvPr/>
        </p:nvSpPr>
        <p:spPr>
          <a:xfrm>
            <a:off x="0" y="5808166"/>
            <a:ext cx="9144000" cy="1031051"/>
          </a:xfrm>
          <a:prstGeom prst="rect">
            <a:avLst/>
          </a:prstGeom>
          <a:ln>
            <a:solidFill>
              <a:srgbClr val="000099"/>
            </a:solidFill>
          </a:ln>
        </p:spPr>
        <p:txBody>
          <a:bodyPr wrap="square">
            <a:spAutoFit/>
          </a:bodyPr>
          <a:lstStyle/>
          <a:p>
            <a:r>
              <a:rPr lang="en-US" altLang="zh-CN" sz="1400" dirty="0" err="1" smtClean="0">
                <a:ea typeface="黑体" pitchFamily="49" charset="-122"/>
              </a:rPr>
              <a:t>Dashun</a:t>
            </a:r>
            <a:r>
              <a:rPr lang="en-US" altLang="zh-CN" sz="1400" dirty="0" smtClean="0">
                <a:ea typeface="黑体" pitchFamily="49" charset="-122"/>
              </a:rPr>
              <a:t> Wang, Dino </a:t>
            </a:r>
            <a:r>
              <a:rPr lang="en-US" altLang="zh-CN" sz="1400" dirty="0" err="1" smtClean="0">
                <a:ea typeface="黑体" pitchFamily="49" charset="-122"/>
              </a:rPr>
              <a:t>Pedreschi</a:t>
            </a:r>
            <a:r>
              <a:rPr lang="en-US" altLang="zh-CN" sz="1400" dirty="0" smtClean="0">
                <a:ea typeface="黑体" pitchFamily="49" charset="-122"/>
              </a:rPr>
              <a:t>, </a:t>
            </a:r>
            <a:r>
              <a:rPr lang="en-US" altLang="zh-CN" sz="1400" dirty="0" err="1" smtClean="0">
                <a:ea typeface="黑体" pitchFamily="49" charset="-122"/>
              </a:rPr>
              <a:t>Chaoming</a:t>
            </a:r>
            <a:r>
              <a:rPr lang="en-US" altLang="zh-CN" sz="1400" dirty="0" smtClean="0">
                <a:ea typeface="黑体" pitchFamily="49" charset="-122"/>
              </a:rPr>
              <a:t> Song, </a:t>
            </a:r>
            <a:r>
              <a:rPr lang="en-US" altLang="zh-CN" sz="1400" dirty="0" err="1" smtClean="0">
                <a:ea typeface="黑体" pitchFamily="49" charset="-122"/>
              </a:rPr>
              <a:t>Fosca</a:t>
            </a:r>
            <a:r>
              <a:rPr lang="en-US" altLang="zh-CN" sz="1400" dirty="0" smtClean="0">
                <a:ea typeface="黑体" pitchFamily="49" charset="-122"/>
              </a:rPr>
              <a:t> </a:t>
            </a:r>
            <a:r>
              <a:rPr lang="en-US" altLang="zh-CN" sz="1400" dirty="0" err="1" smtClean="0">
                <a:ea typeface="黑体" pitchFamily="49" charset="-122"/>
              </a:rPr>
              <a:t>Giannotti</a:t>
            </a:r>
            <a:r>
              <a:rPr lang="en-US" altLang="zh-CN" sz="1400" dirty="0" smtClean="0">
                <a:ea typeface="黑体" pitchFamily="49" charset="-122"/>
              </a:rPr>
              <a:t>, Albert-</a:t>
            </a:r>
            <a:r>
              <a:rPr lang="en-US" altLang="zh-CN" sz="1400" dirty="0" err="1" smtClean="0">
                <a:ea typeface="黑体" pitchFamily="49" charset="-122"/>
              </a:rPr>
              <a:t>László</a:t>
            </a:r>
            <a:r>
              <a:rPr lang="en-US" altLang="zh-CN" sz="1400" dirty="0" smtClean="0">
                <a:ea typeface="黑体" pitchFamily="49" charset="-122"/>
              </a:rPr>
              <a:t> </a:t>
            </a:r>
            <a:r>
              <a:rPr lang="en-US" altLang="zh-CN" sz="1400" dirty="0" err="1" smtClean="0">
                <a:ea typeface="黑体" pitchFamily="49" charset="-122"/>
              </a:rPr>
              <a:t>Barabási</a:t>
            </a:r>
            <a:r>
              <a:rPr lang="en-US" altLang="zh-CN" sz="1400" dirty="0" smtClean="0">
                <a:ea typeface="黑体" pitchFamily="49" charset="-122"/>
              </a:rPr>
              <a:t>: Human mobility, social ties, and link prediction. KDD 2011.</a:t>
            </a:r>
          </a:p>
          <a:p>
            <a:pPr>
              <a:spcBef>
                <a:spcPts val="600"/>
              </a:spcBef>
            </a:pPr>
            <a:r>
              <a:rPr lang="en-US" altLang="zh-CN" sz="1400" dirty="0" err="1" smtClean="0">
                <a:ea typeface="黑体" pitchFamily="49" charset="-122"/>
              </a:rPr>
              <a:t>Chungmok</a:t>
            </a:r>
            <a:r>
              <a:rPr lang="en-US" altLang="zh-CN" sz="1400" dirty="0" smtClean="0">
                <a:ea typeface="黑体" pitchFamily="49" charset="-122"/>
              </a:rPr>
              <a:t> Lee, Minh Pham, Norman Kim, </a:t>
            </a:r>
            <a:r>
              <a:rPr lang="en-US" altLang="zh-CN" sz="1400" dirty="0" err="1" smtClean="0">
                <a:ea typeface="黑体" pitchFamily="49" charset="-122"/>
              </a:rPr>
              <a:t>Myong</a:t>
            </a:r>
            <a:r>
              <a:rPr lang="en-US" altLang="zh-CN" sz="1400" dirty="0" smtClean="0">
                <a:ea typeface="黑体" pitchFamily="49" charset="-122"/>
              </a:rPr>
              <a:t> K. </a:t>
            </a:r>
            <a:r>
              <a:rPr lang="en-US" altLang="zh-CN" sz="1400" dirty="0" err="1" smtClean="0">
                <a:ea typeface="黑体" pitchFamily="49" charset="-122"/>
              </a:rPr>
              <a:t>Jeong</a:t>
            </a:r>
            <a:r>
              <a:rPr lang="en-US" altLang="zh-CN" sz="1400" dirty="0" smtClean="0">
                <a:ea typeface="黑体" pitchFamily="49" charset="-122"/>
              </a:rPr>
              <a:t>, Dennis K. J. Lin, </a:t>
            </a:r>
            <a:r>
              <a:rPr lang="en-US" altLang="zh-CN" sz="1400" dirty="0" err="1" smtClean="0">
                <a:ea typeface="黑体" pitchFamily="49" charset="-122"/>
              </a:rPr>
              <a:t>Wanpracha</a:t>
            </a:r>
            <a:r>
              <a:rPr lang="en-US" altLang="zh-CN" sz="1400" dirty="0" smtClean="0">
                <a:ea typeface="黑体" pitchFamily="49" charset="-122"/>
              </a:rPr>
              <a:t> Art </a:t>
            </a:r>
            <a:r>
              <a:rPr lang="en-US" altLang="zh-CN" sz="1400" dirty="0" err="1" smtClean="0">
                <a:ea typeface="黑体" pitchFamily="49" charset="-122"/>
              </a:rPr>
              <a:t>Chaovalitwongse</a:t>
            </a:r>
            <a:r>
              <a:rPr lang="en-US" altLang="zh-CN" sz="1400" dirty="0" smtClean="0">
                <a:ea typeface="黑体" pitchFamily="49" charset="-122"/>
              </a:rPr>
              <a:t>. A novel link prediction approach for scale-free networks. WWW  2014.</a:t>
            </a:r>
            <a:endParaRPr lang="zh-CN" altLang="en-US" sz="1400" dirty="0"/>
          </a:p>
        </p:txBody>
      </p:sp>
      <p:sp>
        <p:nvSpPr>
          <p:cNvPr id="24" name="圆角矩形 76"/>
          <p:cNvSpPr>
            <a:spLocks noChangeArrowheads="1"/>
          </p:cNvSpPr>
          <p:nvPr/>
        </p:nvSpPr>
        <p:spPr bwMode="auto">
          <a:xfrm>
            <a:off x="323528" y="908720"/>
            <a:ext cx="8496944" cy="1008111"/>
          </a:xfrm>
          <a:prstGeom prst="roundRect">
            <a:avLst>
              <a:gd name="adj" fmla="val 2125"/>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0" rIns="0" anchor="ctr"/>
          <a:lstStyle>
            <a:lvl1pPr marL="342900" indent="-342900">
              <a:defRPr kumimoji="1" sz="2400">
                <a:solidFill>
                  <a:schemeClr val="tx1"/>
                </a:solidFill>
                <a:latin typeface="Calibri" panose="020F0502020204030204" pitchFamily="34" charset="0"/>
                <a:ea typeface="宋体" panose="02010600030101010101" pitchFamily="2" charset="-122"/>
              </a:defRPr>
            </a:lvl1pPr>
            <a:lvl2pPr>
              <a:defRPr kumimoji="1" sz="2400">
                <a:solidFill>
                  <a:schemeClr val="tx1"/>
                </a:solidFill>
                <a:latin typeface="Calibri" panose="020F0502020204030204" pitchFamily="34" charset="0"/>
                <a:ea typeface="宋体" panose="02010600030101010101" pitchFamily="2" charset="-122"/>
              </a:defRPr>
            </a:lvl2pPr>
            <a:lvl3pPr marL="358775">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marL="0" lvl="1" eaLnBrk="1" hangingPunct="1"/>
            <a:r>
              <a:rPr lang="zh-CN" altLang="en-US" b="1" dirty="0" smtClean="0">
                <a:solidFill>
                  <a:srgbClr val="FF0000"/>
                </a:solidFill>
                <a:latin typeface="+mn-ea"/>
                <a:ea typeface="+mn-ea"/>
              </a:rPr>
              <a:t>链接预测：</a:t>
            </a:r>
            <a:endParaRPr lang="en-US" altLang="zh-CN" b="1" dirty="0" smtClean="0">
              <a:solidFill>
                <a:srgbClr val="FF0000"/>
              </a:solidFill>
              <a:latin typeface="+mn-ea"/>
              <a:ea typeface="+mn-ea"/>
            </a:endParaRPr>
          </a:p>
          <a:p>
            <a:pPr marL="0" lvl="1" eaLnBrk="1" hangingPunct="1">
              <a:buFont typeface="Arial" pitchFamily="34" charset="0"/>
              <a:buChar char="•"/>
            </a:pPr>
            <a:r>
              <a:rPr lang="en-US" altLang="zh-CN" sz="2000" b="1" dirty="0" smtClean="0">
                <a:latin typeface="+mn-ea"/>
              </a:rPr>
              <a:t> n</a:t>
            </a:r>
            <a:r>
              <a:rPr lang="zh-CN" altLang="en-US" sz="2000" b="1" dirty="0" smtClean="0">
                <a:latin typeface="+mn-ea"/>
              </a:rPr>
              <a:t>个顶点网络，</a:t>
            </a:r>
            <a:r>
              <a:rPr lang="en-US" altLang="zh-CN" sz="2000" b="1" dirty="0" smtClean="0">
                <a:latin typeface="+mn-ea"/>
              </a:rPr>
              <a:t>O(n</a:t>
            </a:r>
            <a:r>
              <a:rPr lang="en-US" altLang="zh-CN" sz="2000" b="1" baseline="30000" dirty="0" smtClean="0">
                <a:latin typeface="+mn-ea"/>
              </a:rPr>
              <a:t>2</a:t>
            </a:r>
            <a:r>
              <a:rPr lang="en-US" altLang="zh-CN" sz="2000" b="1" dirty="0" smtClean="0">
                <a:latin typeface="+mn-ea"/>
              </a:rPr>
              <a:t>)</a:t>
            </a:r>
            <a:r>
              <a:rPr lang="zh-CN" altLang="en-US" sz="2000" b="1" dirty="0" smtClean="0">
                <a:latin typeface="+mn-ea"/>
              </a:rPr>
              <a:t>个可能链接</a:t>
            </a:r>
            <a:endParaRPr lang="en-US" altLang="zh-CN" sz="2000" b="1" dirty="0" smtClean="0">
              <a:latin typeface="+mn-ea"/>
              <a:ea typeface="+mn-ea"/>
            </a:endParaRPr>
          </a:p>
          <a:p>
            <a:pPr marL="0" lvl="1" eaLnBrk="1" hangingPunct="1">
              <a:buFont typeface="Arial" pitchFamily="34" charset="0"/>
              <a:buChar char="•"/>
            </a:pPr>
            <a:r>
              <a:rPr lang="en-US" altLang="zh-CN" sz="2000" dirty="0" smtClean="0">
                <a:latin typeface="+mn-ea"/>
                <a:ea typeface="+mn-ea"/>
              </a:rPr>
              <a:t> CPU</a:t>
            </a:r>
            <a:r>
              <a:rPr lang="zh-CN" altLang="en-US" sz="2000" dirty="0" smtClean="0">
                <a:latin typeface="+mn-ea"/>
                <a:ea typeface="+mn-ea"/>
              </a:rPr>
              <a:t>速度</a:t>
            </a:r>
            <a:r>
              <a:rPr lang="en-US" altLang="zh-CN" sz="2000" dirty="0" err="1" smtClean="0">
                <a:latin typeface="+mn-ea"/>
                <a:ea typeface="+mn-ea"/>
              </a:rPr>
              <a:t>XGHz</a:t>
            </a:r>
            <a:r>
              <a:rPr lang="en-US" altLang="zh-CN" sz="2000" dirty="0" smtClean="0">
                <a:latin typeface="+mn-ea"/>
                <a:ea typeface="+mn-ea"/>
              </a:rPr>
              <a:t>/s</a:t>
            </a:r>
            <a:r>
              <a:rPr lang="zh-CN" altLang="en-US" sz="2000" dirty="0" smtClean="0">
                <a:latin typeface="+mn-ea"/>
                <a:ea typeface="+mn-ea"/>
              </a:rPr>
              <a:t>，假定</a:t>
            </a:r>
            <a:r>
              <a:rPr lang="en-US" altLang="zh-CN" sz="2000" dirty="0" smtClean="0">
                <a:latin typeface="+mn-ea"/>
                <a:ea typeface="+mn-ea"/>
              </a:rPr>
              <a:t>1</a:t>
            </a:r>
            <a:r>
              <a:rPr lang="zh-CN" altLang="en-US" sz="2000" dirty="0" smtClean="0">
                <a:latin typeface="+mn-ea"/>
                <a:ea typeface="+mn-ea"/>
              </a:rPr>
              <a:t>个机器时钟处理</a:t>
            </a:r>
            <a:r>
              <a:rPr lang="en-US" altLang="zh-CN" sz="2000" dirty="0" smtClean="0">
                <a:latin typeface="+mn-ea"/>
                <a:ea typeface="+mn-ea"/>
              </a:rPr>
              <a:t>1</a:t>
            </a:r>
            <a:r>
              <a:rPr lang="zh-CN" altLang="en-US" sz="2000" dirty="0" smtClean="0">
                <a:latin typeface="+mn-ea"/>
                <a:ea typeface="+mn-ea"/>
              </a:rPr>
              <a:t>个顶点对。</a:t>
            </a:r>
            <a:endParaRPr kumimoji="0" lang="en-US" altLang="zh-CN" sz="2000" dirty="0">
              <a:latin typeface="+mn-ea"/>
              <a:ea typeface="+mn-ea"/>
            </a:endParaRPr>
          </a:p>
        </p:txBody>
      </p:sp>
      <p:pic>
        <p:nvPicPr>
          <p:cNvPr id="1027" name="Picture 3"/>
          <p:cNvPicPr>
            <a:picLocks noChangeAspect="1" noChangeArrowheads="1"/>
          </p:cNvPicPr>
          <p:nvPr/>
        </p:nvPicPr>
        <p:blipFill>
          <a:blip r:embed="rId3" cstate="print"/>
          <a:srcRect/>
          <a:stretch>
            <a:fillRect/>
          </a:stretch>
        </p:blipFill>
        <p:spPr bwMode="auto">
          <a:xfrm>
            <a:off x="622784" y="2162303"/>
            <a:ext cx="7754416" cy="2130793"/>
          </a:xfrm>
          <a:prstGeom prst="rect">
            <a:avLst/>
          </a:prstGeom>
          <a:noFill/>
          <a:ln w="9525">
            <a:noFill/>
            <a:miter lim="800000"/>
            <a:headEnd/>
            <a:tailEnd/>
          </a:ln>
        </p:spPr>
      </p:pic>
      <p:sp>
        <p:nvSpPr>
          <p:cNvPr id="29" name="TextBox 28"/>
          <p:cNvSpPr txBox="1"/>
          <p:nvPr/>
        </p:nvSpPr>
        <p:spPr>
          <a:xfrm>
            <a:off x="611560" y="4653136"/>
            <a:ext cx="7920880" cy="864096"/>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r>
              <a:rPr lang="zh-CN" altLang="en-US" sz="2000" dirty="0" smtClean="0">
                <a:solidFill>
                  <a:srgbClr val="FF0000"/>
                </a:solidFill>
                <a:latin typeface="+mn-ea"/>
                <a:ea typeface="+mn-ea"/>
              </a:rPr>
              <a:t>多数链接预测算法仅仅预测一个可能链接子集，而不是整个网络所有可能的链接，如</a:t>
            </a:r>
            <a:r>
              <a:rPr lang="en-US" altLang="zh-CN" sz="2000" dirty="0" smtClean="0">
                <a:solidFill>
                  <a:srgbClr val="FF0000"/>
                </a:solidFill>
                <a:latin typeface="+mn-ea"/>
                <a:ea typeface="+mn-ea"/>
              </a:rPr>
              <a:t>[</a:t>
            </a:r>
            <a:r>
              <a:rPr lang="en-US" altLang="zh-CN" sz="2000" dirty="0" err="1" smtClean="0">
                <a:solidFill>
                  <a:srgbClr val="FF0000"/>
                </a:solidFill>
                <a:latin typeface="+mn-ea"/>
                <a:ea typeface="+mn-ea"/>
              </a:rPr>
              <a:t>Dashun</a:t>
            </a:r>
            <a:r>
              <a:rPr lang="en-US" altLang="zh-CN" sz="2000" dirty="0" smtClean="0">
                <a:solidFill>
                  <a:srgbClr val="FF0000"/>
                </a:solidFill>
                <a:latin typeface="+mn-ea"/>
                <a:ea typeface="+mn-ea"/>
              </a:rPr>
              <a:t>  et al. 2011,Chungmok et al. 2014].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P spid="2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3</a:t>
            </a:fld>
            <a:endParaRPr lang="zh-CN" altLang="en-US" dirty="0"/>
          </a:p>
        </p:txBody>
      </p:sp>
      <p:sp>
        <p:nvSpPr>
          <p:cNvPr id="8" name="标题 1"/>
          <p:cNvSpPr>
            <a:spLocks noGrp="1"/>
          </p:cNvSpPr>
          <p:nvPr>
            <p:ph type="title" idx="4294967295"/>
          </p:nvPr>
        </p:nvSpPr>
        <p:spPr>
          <a:xfrm>
            <a:off x="241300" y="142852"/>
            <a:ext cx="8626475" cy="642937"/>
          </a:xfrm>
        </p:spPr>
        <p:txBody>
          <a:bodyPr/>
          <a:lstStyle/>
          <a:p>
            <a:pPr algn="l"/>
            <a:r>
              <a:rPr lang="zh-CN" altLang="en-US" sz="3600" b="1" dirty="0" smtClean="0">
                <a:solidFill>
                  <a:srgbClr val="C00000"/>
                </a:solidFill>
                <a:latin typeface="Arial Unicode MS" pitchFamily="34" charset="-122"/>
                <a:ea typeface="黑体" pitchFamily="49" charset="-122"/>
              </a:rPr>
              <a:t>北京市大数据科学与脑机智能创新中心</a:t>
            </a:r>
          </a:p>
        </p:txBody>
      </p:sp>
      <p:sp>
        <p:nvSpPr>
          <p:cNvPr id="9" name="TextBox 3"/>
          <p:cNvSpPr txBox="1">
            <a:spLocks noChangeArrowheads="1"/>
          </p:cNvSpPr>
          <p:nvPr/>
        </p:nvSpPr>
        <p:spPr bwMode="auto">
          <a:xfrm>
            <a:off x="395288" y="4572008"/>
            <a:ext cx="8394700" cy="2234458"/>
          </a:xfrm>
          <a:prstGeom prst="rect">
            <a:avLst/>
          </a:prstGeom>
          <a:noFill/>
          <a:ln w="9525">
            <a:noFill/>
            <a:miter lim="800000"/>
            <a:headEnd/>
            <a:tailEnd/>
          </a:ln>
        </p:spPr>
        <p:txBody>
          <a:bodyPr>
            <a:spAutoFit/>
          </a:bodyPr>
          <a:lstStyle/>
          <a:p>
            <a:pPr marL="342900" lvl="1" indent="-342900">
              <a:spcBef>
                <a:spcPct val="20000"/>
              </a:spcBef>
              <a:buBlip>
                <a:blip r:embed="rId3"/>
              </a:buBlip>
            </a:pPr>
            <a:r>
              <a:rPr lang="en-US" altLang="zh-CN" sz="2400" dirty="0" smtClean="0">
                <a:latin typeface="黑体" pitchFamily="49" charset="-122"/>
                <a:ea typeface="黑体" pitchFamily="49" charset="-122"/>
              </a:rPr>
              <a:t>2015</a:t>
            </a:r>
            <a:r>
              <a:rPr lang="zh-CN" altLang="en-US" sz="2400" dirty="0" smtClean="0">
                <a:latin typeface="黑体" pitchFamily="49" charset="-122"/>
                <a:ea typeface="黑体" pitchFamily="49" charset="-122"/>
              </a:rPr>
              <a:t>年，北京市首批北京高校高精尖创新中心</a:t>
            </a:r>
            <a:endParaRPr lang="en-US" altLang="zh-CN" sz="2400" dirty="0" smtClean="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smtClean="0">
                <a:solidFill>
                  <a:srgbClr val="FF0000"/>
                </a:solidFill>
                <a:latin typeface="黑体" pitchFamily="49" charset="-122"/>
                <a:ea typeface="黑体" pitchFamily="49" charset="-122"/>
              </a:rPr>
              <a:t>引领</a:t>
            </a:r>
            <a:r>
              <a:rPr lang="zh-CN" altLang="en-US" sz="2400" dirty="0">
                <a:latin typeface="黑体" pitchFamily="49" charset="-122"/>
                <a:ea typeface="黑体" pitchFamily="49" charset="-122"/>
              </a:rPr>
              <a:t>未来数据科学与计算智能的研究与应用方向</a:t>
            </a:r>
            <a:endParaRPr lang="en-US" altLang="zh-CN" sz="2400" dirty="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a:solidFill>
                  <a:srgbClr val="FF0000"/>
                </a:solidFill>
                <a:latin typeface="黑体" pitchFamily="49" charset="-122"/>
                <a:ea typeface="黑体" pitchFamily="49" charset="-122"/>
              </a:rPr>
              <a:t>加速</a:t>
            </a:r>
            <a:r>
              <a:rPr lang="zh-CN" altLang="en-US" sz="2400" dirty="0">
                <a:latin typeface="黑体" pitchFamily="49" charset="-122"/>
                <a:ea typeface="黑体" pitchFamily="49" charset="-122"/>
              </a:rPr>
              <a:t>计算科学、数据科学与脑科学的交叉研究</a:t>
            </a:r>
            <a:endParaRPr lang="en-US" altLang="zh-CN" sz="2400" dirty="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a:solidFill>
                  <a:srgbClr val="FF0000"/>
                </a:solidFill>
                <a:latin typeface="黑体" pitchFamily="49" charset="-122"/>
                <a:ea typeface="黑体" pitchFamily="49" charset="-122"/>
              </a:rPr>
              <a:t>促进</a:t>
            </a:r>
            <a:r>
              <a:rPr lang="zh-CN" altLang="en-US" sz="2400" dirty="0">
                <a:latin typeface="黑体" pitchFamily="49" charset="-122"/>
                <a:ea typeface="黑体" pitchFamily="49" charset="-122"/>
              </a:rPr>
              <a:t>高效智能的下一代计算与数据分析技术创新</a:t>
            </a:r>
            <a:endParaRPr lang="en-US" altLang="zh-CN" sz="2400" dirty="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a:latin typeface="黑体" pitchFamily="49" charset="-122"/>
                <a:ea typeface="黑体" pitchFamily="49" charset="-122"/>
              </a:rPr>
              <a:t>通过以数据为中心的智能机器、系统及应用</a:t>
            </a:r>
            <a:r>
              <a:rPr lang="zh-CN" altLang="en-US" sz="2400" dirty="0">
                <a:solidFill>
                  <a:srgbClr val="FF0000"/>
                </a:solidFill>
                <a:latin typeface="黑体" pitchFamily="49" charset="-122"/>
                <a:ea typeface="黑体" pitchFamily="49" charset="-122"/>
              </a:rPr>
              <a:t>改变未来</a:t>
            </a:r>
            <a:endParaRPr lang="zh-CN" altLang="en-US" sz="2400" dirty="0">
              <a:latin typeface="黑体" pitchFamily="49" charset="-122"/>
              <a:ea typeface="黑体" pitchFamily="49" charset="-122"/>
            </a:endParaRPr>
          </a:p>
        </p:txBody>
      </p:sp>
      <p:pic>
        <p:nvPicPr>
          <p:cNvPr id="10" name="图片 2"/>
          <p:cNvPicPr>
            <a:picLocks noChangeAspect="1"/>
          </p:cNvPicPr>
          <p:nvPr/>
        </p:nvPicPr>
        <p:blipFill>
          <a:blip r:embed="rId4"/>
          <a:srcRect/>
          <a:stretch>
            <a:fillRect/>
          </a:stretch>
        </p:blipFill>
        <p:spPr bwMode="auto">
          <a:xfrm>
            <a:off x="655638" y="928670"/>
            <a:ext cx="7874000" cy="360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如二，网络链接预测</a:t>
            </a:r>
            <a:endParaRPr lang="zh-CN" altLang="en-US" sz="3600" dirty="0"/>
          </a:p>
        </p:txBody>
      </p:sp>
      <p:sp>
        <p:nvSpPr>
          <p:cNvPr id="3" name="内容占位符 2"/>
          <p:cNvSpPr>
            <a:spLocks noGrp="1"/>
          </p:cNvSpPr>
          <p:nvPr>
            <p:ph idx="1"/>
          </p:nvPr>
        </p:nvSpPr>
        <p:spPr>
          <a:xfrm>
            <a:off x="0" y="908720"/>
            <a:ext cx="8678768" cy="5237204"/>
          </a:xfrm>
        </p:spPr>
        <p:txBody>
          <a:bodyPr/>
          <a:lstStyle/>
          <a:p>
            <a:r>
              <a:rPr lang="zh-CN" altLang="en-US" sz="2400" dirty="0" smtClean="0"/>
              <a:t>直接采用非负矩阵分解的代价高</a:t>
            </a:r>
            <a:endParaRPr lang="en-US" altLang="zh-CN" sz="2400" dirty="0" smtClean="0"/>
          </a:p>
          <a:p>
            <a:pPr lvl="1"/>
            <a:r>
              <a:rPr lang="zh-CN" altLang="en-US" sz="2000" dirty="0" smtClean="0">
                <a:solidFill>
                  <a:srgbClr val="FF0000"/>
                </a:solidFill>
              </a:rPr>
              <a:t>效率低</a:t>
            </a:r>
            <a:endParaRPr lang="en-US" altLang="zh-CN" sz="2000" dirty="0" smtClean="0">
              <a:solidFill>
                <a:srgbClr val="FF0000"/>
              </a:solidFill>
            </a:endParaRPr>
          </a:p>
          <a:p>
            <a:pPr lvl="1"/>
            <a:r>
              <a:rPr lang="zh-CN" altLang="en-US" sz="2000" dirty="0" smtClean="0">
                <a:solidFill>
                  <a:srgbClr val="FF0000"/>
                </a:solidFill>
              </a:rPr>
              <a:t>数据越稀疏，效果越差</a:t>
            </a:r>
            <a:endParaRPr lang="en-US" altLang="zh-CN" sz="2000" dirty="0" smtClean="0">
              <a:solidFill>
                <a:srgbClr val="FF0000"/>
              </a:solidFill>
            </a:endParaRPr>
          </a:p>
          <a:p>
            <a:pPr>
              <a:spcBef>
                <a:spcPts val="1200"/>
              </a:spcBef>
            </a:pPr>
            <a:r>
              <a:rPr lang="zh-CN" altLang="en-US" sz="2400" dirty="0" smtClean="0">
                <a:solidFill>
                  <a:srgbClr val="FF0000"/>
                </a:solidFill>
                <a:latin typeface="+mn-ea"/>
              </a:rPr>
              <a:t>数据近似技术</a:t>
            </a:r>
            <a:r>
              <a:rPr lang="en-US" altLang="zh-CN" sz="2400" dirty="0" smtClean="0">
                <a:solidFill>
                  <a:srgbClr val="FF0000"/>
                </a:solidFill>
                <a:latin typeface="+mn-ea"/>
              </a:rPr>
              <a:t>(Ensemble Enabled Sampling</a:t>
            </a:r>
            <a:r>
              <a:rPr lang="en-US" altLang="zh-CN" sz="2400" dirty="0" smtClean="0">
                <a:latin typeface="+mn-ea"/>
              </a:rPr>
              <a:t>)</a:t>
            </a:r>
          </a:p>
          <a:p>
            <a:pPr lvl="1">
              <a:spcBef>
                <a:spcPts val="576"/>
              </a:spcBef>
            </a:pPr>
            <a:r>
              <a:rPr lang="zh-CN" altLang="en-US" sz="2000" dirty="0" smtClean="0">
                <a:solidFill>
                  <a:srgbClr val="0066CC"/>
                </a:solidFill>
              </a:rPr>
              <a:t>采样要保证一定的覆盖率</a:t>
            </a:r>
            <a:endParaRPr lang="en-US" altLang="zh-CN" sz="1800" dirty="0" smtClean="0">
              <a:solidFill>
                <a:srgbClr val="0066CC"/>
              </a:solidFill>
            </a:endParaRPr>
          </a:p>
          <a:p>
            <a:pPr lvl="1">
              <a:spcBef>
                <a:spcPts val="2400"/>
              </a:spcBef>
            </a:pPr>
            <a:r>
              <a:rPr lang="zh-CN" altLang="en-US" sz="2000" dirty="0" smtClean="0">
                <a:solidFill>
                  <a:srgbClr val="0066CC"/>
                </a:solidFill>
              </a:rPr>
              <a:t>基于链接预测特征的抽样 </a:t>
            </a:r>
            <a:r>
              <a:rPr lang="en-US" altLang="zh-CN" sz="2000" dirty="0" smtClean="0">
                <a:solidFill>
                  <a:srgbClr val="0066CC"/>
                </a:solidFill>
              </a:rPr>
              <a:t>-</a:t>
            </a:r>
            <a:r>
              <a:rPr lang="en-US" altLang="zh-CN" sz="2000" dirty="0" smtClean="0">
                <a:solidFill>
                  <a:srgbClr val="FF0000"/>
                </a:solidFill>
              </a:rPr>
              <a:t> </a:t>
            </a:r>
            <a:r>
              <a:rPr lang="en-US" altLang="zh-CN" sz="2000" dirty="0" smtClean="0"/>
              <a:t> </a:t>
            </a:r>
            <a:r>
              <a:rPr lang="en-US" altLang="zh-CN" sz="2000" dirty="0" smtClean="0">
                <a:solidFill>
                  <a:srgbClr val="0066CC"/>
                </a:solidFill>
              </a:rPr>
              <a:t>Triangles</a:t>
            </a:r>
          </a:p>
          <a:p>
            <a:pPr lvl="1">
              <a:spcBef>
                <a:spcPts val="1200"/>
              </a:spcBef>
            </a:pPr>
            <a:r>
              <a:rPr lang="zh-CN" altLang="en-US" sz="2000" dirty="0" smtClean="0">
                <a:solidFill>
                  <a:srgbClr val="FF0000"/>
                </a:solidFill>
              </a:rPr>
              <a:t>结合</a:t>
            </a:r>
            <a:r>
              <a:rPr lang="en-US" altLang="zh-CN" sz="2000" dirty="0" smtClean="0">
                <a:solidFill>
                  <a:srgbClr val="FF0000"/>
                </a:solidFill>
              </a:rPr>
              <a:t>Ensemble</a:t>
            </a:r>
            <a:r>
              <a:rPr lang="zh-CN" altLang="en-US" sz="2000" dirty="0" smtClean="0">
                <a:solidFill>
                  <a:srgbClr val="FF0000"/>
                </a:solidFill>
              </a:rPr>
              <a:t>的思想</a:t>
            </a:r>
            <a:r>
              <a:rPr lang="zh-CN" altLang="en-US" sz="2000" dirty="0" smtClean="0"/>
              <a:t>：链接</a:t>
            </a:r>
            <a:r>
              <a:rPr lang="en-US" altLang="zh-CN" sz="2000" dirty="0" smtClean="0"/>
              <a:t>e</a:t>
            </a:r>
            <a:r>
              <a:rPr lang="zh-CN" altLang="en-US" sz="2000" dirty="0" smtClean="0"/>
              <a:t>的预测分值是所有</a:t>
            </a:r>
            <a:r>
              <a:rPr lang="en-US" altLang="zh-CN" sz="2000" dirty="0" smtClean="0"/>
              <a:t>Ensemble</a:t>
            </a:r>
            <a:r>
              <a:rPr lang="zh-CN" altLang="en-US" sz="2000" dirty="0" smtClean="0"/>
              <a:t>中的最大值</a:t>
            </a:r>
            <a:endParaRPr lang="en-US" altLang="zh-CN" sz="2000" dirty="0" smtClean="0"/>
          </a:p>
          <a:p>
            <a:pPr>
              <a:spcBef>
                <a:spcPts val="1200"/>
              </a:spcBef>
            </a:pPr>
            <a:r>
              <a:rPr lang="zh-CN" altLang="en-US" sz="2400" dirty="0" smtClean="0"/>
              <a:t>实验结果</a:t>
            </a:r>
            <a:endParaRPr lang="en-US" altLang="zh-CN" sz="2400" dirty="0" smtClean="0"/>
          </a:p>
          <a:p>
            <a:pPr>
              <a:spcBef>
                <a:spcPts val="576"/>
              </a:spcBef>
            </a:pPr>
            <a:endParaRPr lang="zh-CN" altLang="en-US" sz="2800" dirty="0" smtClean="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30</a:t>
            </a:fld>
            <a:endParaRPr lang="zh-CN" altLang="en-US" dirty="0"/>
          </a:p>
        </p:txBody>
      </p:sp>
      <p:sp>
        <p:nvSpPr>
          <p:cNvPr id="7" name="矩形 6"/>
          <p:cNvSpPr/>
          <p:nvPr/>
        </p:nvSpPr>
        <p:spPr>
          <a:xfrm>
            <a:off x="233772" y="6309320"/>
            <a:ext cx="8676456" cy="523220"/>
          </a:xfrm>
          <a:prstGeom prst="rect">
            <a:avLst/>
          </a:prstGeom>
          <a:ln>
            <a:solidFill>
              <a:srgbClr val="FF0000"/>
            </a:solidFill>
          </a:ln>
        </p:spPr>
        <p:txBody>
          <a:bodyPr wrap="square">
            <a:spAutoFit/>
          </a:bodyPr>
          <a:lstStyle/>
          <a:p>
            <a:r>
              <a:rPr lang="en-US" altLang="zh-CN" sz="1400" dirty="0" smtClean="0">
                <a:ea typeface="黑体" pitchFamily="49" charset="-122"/>
              </a:rPr>
              <a:t>Liang </a:t>
            </a:r>
            <a:r>
              <a:rPr lang="en-US" altLang="zh-CN" sz="1400" dirty="0" err="1" smtClean="0">
                <a:ea typeface="黑体" pitchFamily="49" charset="-122"/>
              </a:rPr>
              <a:t>Duan</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Scaling up Link Prediction with Ensembles, </a:t>
            </a:r>
            <a:r>
              <a:rPr lang="en-US" altLang="zh-CN" sz="1400" b="1" dirty="0" smtClean="0">
                <a:solidFill>
                  <a:srgbClr val="C00000"/>
                </a:solidFill>
                <a:ea typeface="黑体" pitchFamily="49" charset="-122"/>
              </a:rPr>
              <a:t>WSDM 2016 - </a:t>
            </a:r>
            <a:r>
              <a:rPr lang="en-US" altLang="zh-CN" sz="1400" b="1" dirty="0" smtClean="0">
                <a:solidFill>
                  <a:srgbClr val="C00000"/>
                </a:solidFill>
              </a:rPr>
              <a:t>Big Data Algorithms Session</a:t>
            </a:r>
            <a:r>
              <a:rPr lang="en-US" altLang="zh-CN" sz="1400" dirty="0" smtClean="0">
                <a:ea typeface="黑体" pitchFamily="49" charset="-122"/>
              </a:rPr>
              <a:t>.</a:t>
            </a:r>
            <a:endParaRPr lang="zh-CN" altLang="en-US" sz="1400" dirty="0"/>
          </a:p>
        </p:txBody>
      </p:sp>
      <p:pic>
        <p:nvPicPr>
          <p:cNvPr id="1028" name="Picture 4"/>
          <p:cNvPicPr>
            <a:picLocks noChangeAspect="1" noChangeArrowheads="1"/>
          </p:cNvPicPr>
          <p:nvPr/>
        </p:nvPicPr>
        <p:blipFill>
          <a:blip r:embed="rId3" cstate="print"/>
          <a:srcRect/>
          <a:stretch>
            <a:fillRect/>
          </a:stretch>
        </p:blipFill>
        <p:spPr bwMode="auto">
          <a:xfrm>
            <a:off x="3563888" y="2708920"/>
            <a:ext cx="5489319" cy="537592"/>
          </a:xfrm>
          <a:prstGeom prst="rect">
            <a:avLst/>
          </a:prstGeom>
          <a:noFill/>
          <a:ln w="9525">
            <a:noFill/>
            <a:miter lim="800000"/>
            <a:headEnd/>
            <a:tailEnd/>
          </a:ln>
        </p:spPr>
      </p:pic>
      <p:graphicFrame>
        <p:nvGraphicFramePr>
          <p:cNvPr id="9" name="表格 8"/>
          <p:cNvGraphicFramePr>
            <a:graphicFrameLocks noGrp="1"/>
          </p:cNvGraphicFramePr>
          <p:nvPr/>
        </p:nvGraphicFramePr>
        <p:xfrm>
          <a:off x="500035" y="4581128"/>
          <a:ext cx="7924392" cy="1188720"/>
        </p:xfrm>
        <a:graphic>
          <a:graphicData uri="http://schemas.openxmlformats.org/drawingml/2006/table">
            <a:tbl>
              <a:tblPr firstRow="1" bandRow="1">
                <a:tableStyleId>{5C22544A-7EE6-4342-B048-85BDC9FD1C3A}</a:tableStyleId>
              </a:tblPr>
              <a:tblGrid>
                <a:gridCol w="1571635"/>
                <a:gridCol w="1145299"/>
                <a:gridCol w="2603729"/>
                <a:gridCol w="2603729"/>
              </a:tblGrid>
              <a:tr h="370840">
                <a:tc>
                  <a:txBody>
                    <a:bodyPr/>
                    <a:lstStyle/>
                    <a:p>
                      <a:pPr algn="ctr"/>
                      <a:r>
                        <a:rPr lang="zh-CN" altLang="en-US" sz="2000" dirty="0" smtClean="0">
                          <a:solidFill>
                            <a:schemeClr val="tx1"/>
                          </a:solidFill>
                        </a:rPr>
                        <a:t>小数据</a:t>
                      </a:r>
                      <a:endParaRPr lang="zh-CN" altLang="en-US" sz="2000" dirty="0">
                        <a:solidFill>
                          <a:schemeClr val="tx1"/>
                        </a:solidFill>
                      </a:endParaRPr>
                    </a:p>
                  </a:txBody>
                  <a:tcPr/>
                </a:tc>
                <a:tc>
                  <a:txBody>
                    <a:bodyPr/>
                    <a:lstStyle/>
                    <a:p>
                      <a:pPr algn="ctr"/>
                      <a:r>
                        <a:rPr lang="zh-CN" altLang="en-US" sz="2000" dirty="0" smtClean="0">
                          <a:solidFill>
                            <a:schemeClr val="tx1"/>
                          </a:solidFill>
                        </a:rPr>
                        <a:t>准确性</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大数据</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效率</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YouTube</a:t>
                      </a:r>
                      <a:endParaRPr lang="zh-CN" altLang="en-US" sz="2000" b="1" baseline="30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高</a:t>
                      </a:r>
                      <a:r>
                        <a:rPr lang="en-US" altLang="zh-CN" sz="1800" kern="1200" baseline="0" dirty="0" smtClean="0">
                          <a:solidFill>
                            <a:srgbClr val="FF0000"/>
                          </a:solidFill>
                          <a:latin typeface="+mn-lt"/>
                          <a:ea typeface="+mn-ea"/>
                          <a:cs typeface="+mn-cs"/>
                        </a:rPr>
                        <a:t>18%</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smtClean="0">
                          <a:solidFill>
                            <a:schemeClr val="dk1"/>
                          </a:solidFill>
                          <a:latin typeface="+mn-lt"/>
                          <a:ea typeface="+mn-ea"/>
                          <a:cs typeface="+mn-cs"/>
                        </a:rPr>
                        <a:t>Friendster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31</a:t>
                      </a:r>
                      <a:r>
                        <a:rPr lang="zh-CN" altLang="en-US" sz="2000" b="1" dirty="0" smtClean="0">
                          <a:solidFill>
                            <a:srgbClr val="FF0000"/>
                          </a:solidFill>
                        </a:rPr>
                        <a:t>倍</a:t>
                      </a:r>
                    </a:p>
                  </a:txBody>
                  <a:tcPr/>
                </a:tc>
              </a:tr>
              <a:tr h="370840">
                <a:tc>
                  <a:txBody>
                    <a:bodyPr/>
                    <a:lstStyle/>
                    <a:p>
                      <a:pPr algn="ctr"/>
                      <a:r>
                        <a:rPr lang="en-US" altLang="zh-CN" sz="2000" b="1" kern="1200" baseline="0" dirty="0" smtClean="0">
                          <a:solidFill>
                            <a:schemeClr val="dk1"/>
                          </a:solidFill>
                          <a:latin typeface="+mn-lt"/>
                          <a:ea typeface="+mn-ea"/>
                          <a:cs typeface="+mn-cs"/>
                        </a:rPr>
                        <a:t>Wikipedia</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高</a:t>
                      </a:r>
                      <a:r>
                        <a:rPr lang="en-US" altLang="zh-CN" sz="2000" kern="1200" baseline="0" dirty="0" smtClean="0">
                          <a:solidFill>
                            <a:srgbClr val="FF0000"/>
                          </a:solidFill>
                          <a:latin typeface="+mn-lt"/>
                          <a:ea typeface="+mn-ea"/>
                          <a:cs typeface="+mn-cs"/>
                        </a:rPr>
                        <a:t>16%</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Twitter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21</a:t>
                      </a:r>
                      <a:r>
                        <a:rPr lang="zh-CN" altLang="en-US" sz="2000" b="1" dirty="0" smtClean="0">
                          <a:solidFill>
                            <a:srgbClr val="FF0000"/>
                          </a:solidFill>
                        </a:rPr>
                        <a:t>倍</a:t>
                      </a:r>
                      <a:endParaRPr lang="zh-CN" altLang="en-US" sz="2000" b="1" baseline="30000" dirty="0" smtClean="0">
                        <a:solidFill>
                          <a:srgbClr val="FF0000"/>
                        </a:solidFill>
                      </a:endParaRPr>
                    </a:p>
                  </a:txBody>
                  <a:tcPr/>
                </a:tc>
              </a:tr>
            </a:tbl>
          </a:graphicData>
        </a:graphic>
      </p:graphicFrame>
      <p:sp>
        <p:nvSpPr>
          <p:cNvPr id="8" name="TextBox 7"/>
          <p:cNvSpPr txBox="1"/>
          <p:nvPr/>
        </p:nvSpPr>
        <p:spPr>
          <a:xfrm>
            <a:off x="1785918" y="5854472"/>
            <a:ext cx="5040560" cy="43204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000" dirty="0" smtClean="0">
                <a:solidFill>
                  <a:srgbClr val="FF0000"/>
                </a:solidFill>
                <a:latin typeface="黑体" pitchFamily="49" charset="-122"/>
                <a:ea typeface="黑体" pitchFamily="49" charset="-122"/>
                <a:cs typeface="Arial Unicode MS" pitchFamily="34" charset="-122"/>
                <a:sym typeface="Wingdings" pitchFamily="2" charset="2"/>
              </a:rPr>
              <a:t>同时提高了准确性和检测效率</a:t>
            </a:r>
            <a:r>
              <a:rPr lang="en-US" altLang="zh-CN" sz="2000" dirty="0" smtClean="0">
                <a:solidFill>
                  <a:srgbClr val="FF0000"/>
                </a:solidFill>
                <a:latin typeface="黑体" pitchFamily="49" charset="-122"/>
                <a:ea typeface="黑体" pitchFamily="49" charset="-122"/>
                <a:cs typeface="Arial Unicode MS" pitchFamily="34" charset="-122"/>
                <a:sym typeface="Wingdings" pitchFamily="2" charset="2"/>
              </a:rPr>
              <a:t>!</a:t>
            </a:r>
            <a:endParaRPr lang="en-US" altLang="zh-CN" sz="2000" dirty="0">
              <a:solidFill>
                <a:srgbClr val="FF0000"/>
              </a:solidFill>
              <a:latin typeface="黑体" pitchFamily="49" charset="-122"/>
              <a:ea typeface="黑体" pitchFamily="49" charset="-122"/>
              <a:cs typeface="Arial Unicode MS" pitchFamily="34" charset="-122"/>
              <a:sym typeface="Wingdings" pitchFamily="2" charset="2"/>
            </a:endParaRPr>
          </a:p>
        </p:txBody>
      </p:sp>
      <p:grpSp>
        <p:nvGrpSpPr>
          <p:cNvPr id="4" name="组合 27"/>
          <p:cNvGrpSpPr/>
          <p:nvPr/>
        </p:nvGrpSpPr>
        <p:grpSpPr>
          <a:xfrm>
            <a:off x="5076056" y="836712"/>
            <a:ext cx="3888432" cy="1296144"/>
            <a:chOff x="5220072" y="1520788"/>
            <a:chExt cx="3888432" cy="1296144"/>
          </a:xfrm>
        </p:grpSpPr>
        <p:grpSp>
          <p:nvGrpSpPr>
            <p:cNvPr id="5" name="组合 46"/>
            <p:cNvGrpSpPr/>
            <p:nvPr/>
          </p:nvGrpSpPr>
          <p:grpSpPr>
            <a:xfrm>
              <a:off x="5220072" y="1520788"/>
              <a:ext cx="3636404" cy="1296144"/>
              <a:chOff x="4860032" y="1232756"/>
              <a:chExt cx="3636404" cy="1296144"/>
            </a:xfrm>
          </p:grpSpPr>
          <p:sp>
            <p:nvSpPr>
              <p:cNvPr id="10" name="圆柱形 9"/>
              <p:cNvSpPr/>
              <p:nvPr/>
            </p:nvSpPr>
            <p:spPr>
              <a:xfrm>
                <a:off x="4860032" y="1628800"/>
                <a:ext cx="648072" cy="504056"/>
              </a:xfrm>
              <a:prstGeom prst="can">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Data</a:t>
                </a:r>
                <a:endParaRPr lang="zh-CN" altLang="en-US" sz="1600" b="1" dirty="0">
                  <a:solidFill>
                    <a:schemeClr val="tx1"/>
                  </a:solidFill>
                </a:endParaRPr>
              </a:p>
            </p:txBody>
          </p:sp>
          <p:sp>
            <p:nvSpPr>
              <p:cNvPr id="11" name="椭圆 10"/>
              <p:cNvSpPr/>
              <p:nvPr/>
            </p:nvSpPr>
            <p:spPr>
              <a:xfrm>
                <a:off x="5796136" y="1232756"/>
                <a:ext cx="1152128"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chemeClr val="tx1"/>
                    </a:solidFill>
                  </a:rPr>
                  <a:t>sample</a:t>
                </a:r>
                <a:r>
                  <a:rPr lang="en-US" altLang="zh-CN" sz="1400" b="1" baseline="-25000" dirty="0" smtClean="0">
                    <a:solidFill>
                      <a:schemeClr val="tx1"/>
                    </a:solidFill>
                  </a:rPr>
                  <a:t>1</a:t>
                </a:r>
                <a:endParaRPr lang="zh-CN" altLang="en-US" sz="1400" b="1" baseline="-25000" dirty="0">
                  <a:solidFill>
                    <a:schemeClr val="tx1"/>
                  </a:solidFill>
                </a:endParaRPr>
              </a:p>
            </p:txBody>
          </p:sp>
          <p:sp>
            <p:nvSpPr>
              <p:cNvPr id="12" name="椭圆 11"/>
              <p:cNvSpPr/>
              <p:nvPr/>
            </p:nvSpPr>
            <p:spPr>
              <a:xfrm>
                <a:off x="5796136" y="2240868"/>
                <a:ext cx="1224136"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err="1" smtClean="0">
                    <a:solidFill>
                      <a:schemeClr val="tx1"/>
                    </a:solidFill>
                  </a:rPr>
                  <a:t>sample</a:t>
                </a:r>
                <a:r>
                  <a:rPr lang="en-US" altLang="zh-CN" sz="1400" b="1" baseline="-25000" dirty="0" err="1" smtClean="0">
                    <a:solidFill>
                      <a:schemeClr val="tx1"/>
                    </a:solidFill>
                  </a:rPr>
                  <a:t>n</a:t>
                </a:r>
                <a:endParaRPr lang="zh-CN" altLang="en-US" sz="1600" b="1" baseline="-25000" dirty="0" smtClean="0">
                  <a:solidFill>
                    <a:schemeClr val="tx1"/>
                  </a:solidFill>
                </a:endParaRPr>
              </a:p>
            </p:txBody>
          </p:sp>
          <p:sp>
            <p:nvSpPr>
              <p:cNvPr id="14" name="TextBox 13"/>
              <p:cNvSpPr txBox="1"/>
              <p:nvPr/>
            </p:nvSpPr>
            <p:spPr>
              <a:xfrm>
                <a:off x="6300192" y="1628800"/>
                <a:ext cx="1800200" cy="461665"/>
              </a:xfrm>
              <a:prstGeom prst="rect">
                <a:avLst/>
              </a:prstGeom>
              <a:noFill/>
            </p:spPr>
            <p:txBody>
              <a:bodyPr wrap="square" rtlCol="0">
                <a:spAutoFit/>
              </a:bodyPr>
              <a:lstStyle/>
              <a:p>
                <a:pPr algn="ctr"/>
                <a:r>
                  <a:rPr lang="zh-CN" altLang="en-US" sz="2400" b="1" dirty="0" smtClean="0">
                    <a:solidFill>
                      <a:srgbClr val="000099"/>
                    </a:solidFill>
                    <a:latin typeface="仿宋" pitchFamily="49" charset="-122"/>
                    <a:ea typeface="仿宋" pitchFamily="49" charset="-122"/>
                  </a:rPr>
                  <a:t>．．．</a:t>
                </a:r>
                <a:endParaRPr lang="zh-CN" altLang="en-US" sz="2400" b="1" dirty="0">
                  <a:solidFill>
                    <a:srgbClr val="000099"/>
                  </a:solidFill>
                  <a:latin typeface="仿宋" pitchFamily="49" charset="-122"/>
                  <a:ea typeface="仿宋" pitchFamily="49" charset="-122"/>
                </a:endParaRPr>
              </a:p>
            </p:txBody>
          </p:sp>
          <p:sp>
            <p:nvSpPr>
              <p:cNvPr id="16" name="TextBox 15"/>
              <p:cNvSpPr txBox="1"/>
              <p:nvPr/>
            </p:nvSpPr>
            <p:spPr>
              <a:xfrm>
                <a:off x="7308304" y="1232757"/>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400" b="1" dirty="0" smtClean="0">
                  <a:solidFill>
                    <a:srgbClr val="000099"/>
                  </a:solidFill>
                  <a:latin typeface="+mn-lt"/>
                  <a:ea typeface="+mn-ea"/>
                </a:endParaRPr>
              </a:p>
            </p:txBody>
          </p:sp>
          <p:sp>
            <p:nvSpPr>
              <p:cNvPr id="17" name="TextBox 16"/>
              <p:cNvSpPr txBox="1"/>
              <p:nvPr/>
            </p:nvSpPr>
            <p:spPr>
              <a:xfrm>
                <a:off x="7308304" y="2240869"/>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600" b="1" dirty="0" smtClean="0">
                  <a:solidFill>
                    <a:srgbClr val="000099"/>
                  </a:solidFill>
                  <a:latin typeface="+mn-lt"/>
                  <a:ea typeface="+mn-ea"/>
                </a:endParaRPr>
              </a:p>
            </p:txBody>
          </p:sp>
          <p:cxnSp>
            <p:nvCxnSpPr>
              <p:cNvPr id="19" name="直接箭头连接符 18"/>
              <p:cNvCxnSpPr>
                <a:stCxn id="10" idx="4"/>
                <a:endCxn id="12" idx="2"/>
              </p:cNvCxnSpPr>
              <p:nvPr/>
            </p:nvCxnSpPr>
            <p:spPr>
              <a:xfrm>
                <a:off x="5508104" y="1880828"/>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4"/>
                <a:endCxn id="11" idx="2"/>
              </p:cNvCxnSpPr>
              <p:nvPr/>
            </p:nvCxnSpPr>
            <p:spPr>
              <a:xfrm flipV="1">
                <a:off x="5508104" y="1376772"/>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1" idx="6"/>
                <a:endCxn id="16" idx="1"/>
              </p:cNvCxnSpPr>
              <p:nvPr/>
            </p:nvCxnSpPr>
            <p:spPr>
              <a:xfrm>
                <a:off x="6948264" y="1376772"/>
                <a:ext cx="36004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2" idx="6"/>
                <a:endCxn id="17" idx="1"/>
              </p:cNvCxnSpPr>
              <p:nvPr/>
            </p:nvCxnSpPr>
            <p:spPr>
              <a:xfrm>
                <a:off x="7020272" y="2384884"/>
                <a:ext cx="288032"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6" idx="3"/>
                <a:endCxn id="25" idx="0"/>
              </p:cNvCxnSpPr>
              <p:nvPr/>
            </p:nvCxnSpPr>
            <p:spPr>
              <a:xfrm>
                <a:off x="8316416" y="1376773"/>
                <a:ext cx="180020" cy="3240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7" idx="3"/>
                <a:endCxn id="25" idx="4"/>
              </p:cNvCxnSpPr>
              <p:nvPr/>
            </p:nvCxnSpPr>
            <p:spPr>
              <a:xfrm flipV="1">
                <a:off x="8316416" y="2132856"/>
                <a:ext cx="180020" cy="25202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5" name="流程图: 联系 24"/>
            <p:cNvSpPr/>
            <p:nvPr/>
          </p:nvSpPr>
          <p:spPr>
            <a:xfrm>
              <a:off x="8604448" y="1988840"/>
              <a:ext cx="504056" cy="432048"/>
            </a:xfrm>
            <a:prstGeom prst="flowChartConnector">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FF0000"/>
                  </a:solidFill>
                </a:rPr>
                <a:t>max</a:t>
              </a:r>
              <a:endParaRPr lang="zh-CN" altLang="en-US" sz="1400" b="1" dirty="0" smtClean="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285720" y="71414"/>
            <a:ext cx="8358246" cy="796908"/>
          </a:xfrm>
        </p:spPr>
        <p:txBody>
          <a:bodyPr/>
          <a:lstStyle/>
          <a:p>
            <a:r>
              <a:rPr lang="zh-CN" altLang="en-US" sz="3600" b="1" dirty="0" smtClean="0">
                <a:solidFill>
                  <a:srgbClr val="C00000"/>
                </a:solidFill>
                <a:latin typeface="Arial Unicode MS" pitchFamily="34" charset="-122"/>
                <a:ea typeface="黑体" pitchFamily="49" charset="-122"/>
              </a:rPr>
              <a:t>分布式数据处理技术</a:t>
            </a:r>
            <a:endParaRPr lang="zh-CN" altLang="en-US" sz="3600" b="1" dirty="0">
              <a:solidFill>
                <a:srgbClr val="C00000"/>
              </a:solidFill>
              <a:latin typeface="Arial Unicode MS" pitchFamily="34" charset="-122"/>
              <a:ea typeface="黑体" pitchFamily="49" charset="-122"/>
            </a:endParaRPr>
          </a:p>
        </p:txBody>
      </p:sp>
      <p:grpSp>
        <p:nvGrpSpPr>
          <p:cNvPr id="28" name="组合 27"/>
          <p:cNvGrpSpPr/>
          <p:nvPr/>
        </p:nvGrpSpPr>
        <p:grpSpPr>
          <a:xfrm>
            <a:off x="2032764" y="1268760"/>
            <a:ext cx="4051404" cy="1901825"/>
            <a:chOff x="2555776" y="4653136"/>
            <a:chExt cx="4051404" cy="1901825"/>
          </a:xfrm>
        </p:grpSpPr>
        <p:cxnSp>
          <p:nvCxnSpPr>
            <p:cNvPr id="14" name="Straight Arrow Connector 5"/>
            <p:cNvCxnSpPr/>
            <p:nvPr/>
          </p:nvCxnSpPr>
          <p:spPr bwMode="auto">
            <a:xfrm>
              <a:off x="3519389" y="5589240"/>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5" name="TextBox 19"/>
            <p:cNvSpPr txBox="1">
              <a:spLocks noChangeArrowheads="1"/>
            </p:cNvSpPr>
            <p:nvPr/>
          </p:nvSpPr>
          <p:spPr bwMode="auto">
            <a:xfrm>
              <a:off x="2555776" y="5416897"/>
              <a:ext cx="885825" cy="460375"/>
            </a:xfrm>
            <a:prstGeom prst="rect">
              <a:avLst/>
            </a:prstGeom>
            <a:noFill/>
            <a:ln w="9525">
              <a:noFill/>
              <a:miter lim="800000"/>
              <a:headEnd/>
              <a:tailEnd/>
            </a:ln>
          </p:spPr>
          <p:txBody>
            <a:bodyPr wrap="none">
              <a:spAutoFit/>
            </a:bodyPr>
            <a:lstStyle/>
            <a:p>
              <a:r>
                <a:rPr lang="en-US" altLang="zh-CN" sz="2400" dirty="0">
                  <a:latin typeface="Rockwell" pitchFamily="18" charset="0"/>
                  <a:sym typeface="Symbol" pitchFamily="18" charset="2"/>
                </a:rPr>
                <a:t>Q(</a:t>
              </a:r>
              <a:r>
                <a:rPr lang="en-GB" altLang="zh-CN" sz="2400" dirty="0">
                  <a:solidFill>
                    <a:srgbClr val="FF0000"/>
                  </a:solidFill>
                  <a:latin typeface="Rockwell" pitchFamily="18" charset="0"/>
                  <a:sym typeface="Symbol" pitchFamily="18" charset="2"/>
                </a:rPr>
                <a:t>D</a:t>
              </a:r>
              <a:r>
                <a:rPr lang="en-GB" altLang="zh-CN" sz="2400" dirty="0">
                  <a:latin typeface="Rockwell" pitchFamily="18" charset="0"/>
                  <a:sym typeface="Symbol" pitchFamily="18" charset="2"/>
                </a:rPr>
                <a:t>)</a:t>
              </a:r>
              <a:endParaRPr lang="zh-CN" altLang="en-US" sz="2400" dirty="0">
                <a:latin typeface="Rockwell" pitchFamily="18" charset="0"/>
              </a:endParaRPr>
            </a:p>
          </p:txBody>
        </p:sp>
        <p:sp>
          <p:nvSpPr>
            <p:cNvPr id="16" name="TextBox 19"/>
            <p:cNvSpPr txBox="1">
              <a:spLocks noChangeArrowheads="1"/>
            </p:cNvSpPr>
            <p:nvPr/>
          </p:nvSpPr>
          <p:spPr bwMode="auto">
            <a:xfrm>
              <a:off x="5603379" y="5373786"/>
              <a:ext cx="946093"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i</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cxnSp>
          <p:nvCxnSpPr>
            <p:cNvPr id="17" name="Straight Arrow Connector 5"/>
            <p:cNvCxnSpPr/>
            <p:nvPr/>
          </p:nvCxnSpPr>
          <p:spPr bwMode="auto">
            <a:xfrm flipV="1">
              <a:off x="3491880" y="486916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8" name="Straight Arrow Connector 5"/>
            <p:cNvCxnSpPr/>
            <p:nvPr/>
          </p:nvCxnSpPr>
          <p:spPr bwMode="auto">
            <a:xfrm>
              <a:off x="3491880" y="558924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6" name="TextBox 19"/>
            <p:cNvSpPr txBox="1">
              <a:spLocks noChangeArrowheads="1"/>
            </p:cNvSpPr>
            <p:nvPr/>
          </p:nvSpPr>
          <p:spPr bwMode="auto">
            <a:xfrm>
              <a:off x="5603379" y="4653136"/>
              <a:ext cx="997389"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1</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sp>
          <p:nvSpPr>
            <p:cNvPr id="27" name="TextBox 19"/>
            <p:cNvSpPr txBox="1">
              <a:spLocks noChangeArrowheads="1"/>
            </p:cNvSpPr>
            <p:nvPr/>
          </p:nvSpPr>
          <p:spPr bwMode="auto">
            <a:xfrm>
              <a:off x="5603379" y="6093296"/>
              <a:ext cx="1003801"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err="1" smtClean="0">
                  <a:solidFill>
                    <a:srgbClr val="FF0000"/>
                  </a:solidFill>
                  <a:latin typeface="Rockwell" pitchFamily="18" charset="0"/>
                  <a:sym typeface="Symbol" pitchFamily="18" charset="2"/>
                </a:rPr>
                <a:t>D</a:t>
              </a:r>
              <a:r>
                <a:rPr lang="en-GB" altLang="zh-CN" sz="2400" baseline="-25000" dirty="0" err="1" smtClean="0">
                  <a:solidFill>
                    <a:srgbClr val="FF0000"/>
                  </a:solidFill>
                  <a:latin typeface="Rockwell" pitchFamily="18" charset="0"/>
                  <a:sym typeface="Symbol" pitchFamily="18" charset="2"/>
                </a:rPr>
                <a:t>n</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grpSp>
      <p:sp>
        <p:nvSpPr>
          <p:cNvPr id="13" name="内容占位符 2"/>
          <p:cNvSpPr>
            <a:spLocks noGrp="1"/>
          </p:cNvSpPr>
          <p:nvPr>
            <p:ph idx="1"/>
          </p:nvPr>
        </p:nvSpPr>
        <p:spPr>
          <a:xfrm>
            <a:off x="319350" y="3861048"/>
            <a:ext cx="8501122" cy="2088232"/>
          </a:xfrm>
        </p:spPr>
        <p:txBody>
          <a:bodyPr/>
          <a:lstStyle/>
          <a:p>
            <a:r>
              <a:rPr lang="zh-CN" altLang="en-US" sz="2000" dirty="0" smtClean="0">
                <a:solidFill>
                  <a:srgbClr val="FF0000"/>
                </a:solidFill>
                <a:ea typeface="黑体" pitchFamily="49" charset="-122"/>
              </a:rPr>
              <a:t>现实中的图</a:t>
            </a:r>
            <a:r>
              <a:rPr lang="zh-CN" altLang="en-US" sz="2000" dirty="0" smtClean="0">
                <a:latin typeface="Arial Unicode MS" pitchFamily="34" charset="-122"/>
                <a:ea typeface="黑体" pitchFamily="49" charset="-122"/>
              </a:rPr>
              <a:t>通常非常大，</a:t>
            </a:r>
            <a:r>
              <a:rPr lang="zh-CN" altLang="en-US" sz="2000" b="1" dirty="0" smtClean="0">
                <a:ea typeface="黑体" pitchFamily="49" charset="-122"/>
                <a:sym typeface="Wingdings" pitchFamily="2" charset="2"/>
              </a:rPr>
              <a:t>使用单机来管理和查询图不现实</a:t>
            </a:r>
            <a:r>
              <a:rPr lang="en-US" altLang="zh-CN" sz="2000" dirty="0" smtClean="0">
                <a:latin typeface="Arial Unicode MS" pitchFamily="34" charset="-122"/>
                <a:ea typeface="黑体" pitchFamily="49" charset="-122"/>
              </a:rPr>
              <a:t>:</a:t>
            </a:r>
          </a:p>
          <a:p>
            <a:pPr lvl="1"/>
            <a:r>
              <a:rPr lang="de-DE" altLang="zh-CN" sz="1800" dirty="0" smtClean="0">
                <a:latin typeface="Arial Unicode MS" pitchFamily="34" charset="-122"/>
                <a:ea typeface="黑体" pitchFamily="49" charset="-122"/>
              </a:rPr>
              <a:t>Yahoo! </a:t>
            </a:r>
            <a:r>
              <a:rPr lang="en-US" altLang="zh-CN" sz="1800" dirty="0" smtClean="0">
                <a:latin typeface="Arial Unicode MS" pitchFamily="34" charset="-122"/>
                <a:ea typeface="黑体" pitchFamily="49" charset="-122"/>
              </a:rPr>
              <a:t>Web</a:t>
            </a:r>
            <a:r>
              <a:rPr lang="zh-CN" altLang="en-US" sz="1800" dirty="0" smtClean="0">
                <a:latin typeface="Arial Unicode MS" pitchFamily="34" charset="-122"/>
                <a:ea typeface="黑体" pitchFamily="49" charset="-122"/>
              </a:rPr>
              <a:t>图</a:t>
            </a:r>
            <a:r>
              <a:rPr lang="zh-CN" altLang="en-US" sz="1800" dirty="0" smtClean="0">
                <a:ea typeface="黑体" pitchFamily="49" charset="-122"/>
              </a:rPr>
              <a:t>有</a:t>
            </a:r>
            <a:r>
              <a:rPr lang="de-DE" altLang="zh-CN" sz="1800" dirty="0" smtClean="0">
                <a:latin typeface="Arial Unicode MS" pitchFamily="34" charset="-122"/>
                <a:ea typeface="黑体" pitchFamily="49" charset="-122"/>
              </a:rPr>
              <a:t>140</a:t>
            </a:r>
            <a:r>
              <a:rPr lang="zh-CN" altLang="en-US" sz="1800" dirty="0" smtClean="0">
                <a:latin typeface="Arial Unicode MS" pitchFamily="34" charset="-122"/>
                <a:ea typeface="黑体" pitchFamily="49" charset="-122"/>
              </a:rPr>
              <a:t>顶点</a:t>
            </a:r>
            <a:endParaRPr lang="de-DE" altLang="zh-CN" sz="1800" dirty="0" smtClean="0">
              <a:latin typeface="Arial Unicode MS" pitchFamily="34" charset="-122"/>
              <a:ea typeface="黑体" pitchFamily="49" charset="-122"/>
            </a:endParaRPr>
          </a:p>
          <a:p>
            <a:pPr lvl="1"/>
            <a:r>
              <a:rPr lang="en-US" altLang="zh-CN" sz="1800" dirty="0" err="1" smtClean="0">
                <a:latin typeface="Arial Unicode MS" pitchFamily="34" charset="-122"/>
                <a:ea typeface="黑体" pitchFamily="49" charset="-122"/>
              </a:rPr>
              <a:t>Facebook</a:t>
            </a:r>
            <a:r>
              <a:rPr lang="en-US" altLang="zh-CN" sz="1800" dirty="0" smtClean="0">
                <a:latin typeface="Arial Unicode MS" pitchFamily="34" charset="-122"/>
                <a:ea typeface="黑体" pitchFamily="49" charset="-122"/>
              </a:rPr>
              <a:t>: </a:t>
            </a:r>
            <a:r>
              <a:rPr lang="zh-CN" altLang="en-US" sz="1800" dirty="0" smtClean="0">
                <a:latin typeface="Arial Unicode MS" pitchFamily="34" charset="-122"/>
                <a:ea typeface="黑体" pitchFamily="49" charset="-122"/>
              </a:rPr>
              <a:t>超过</a:t>
            </a:r>
            <a:r>
              <a:rPr lang="en-US" altLang="zh-CN" sz="1800" dirty="0" smtClean="0">
                <a:latin typeface="Arial Unicode MS" pitchFamily="34" charset="-122"/>
                <a:ea typeface="黑体" pitchFamily="49" charset="-122"/>
              </a:rPr>
              <a:t>10</a:t>
            </a:r>
            <a:r>
              <a:rPr lang="zh-CN" altLang="en-US" sz="1800" dirty="0" smtClean="0">
                <a:latin typeface="Arial Unicode MS" pitchFamily="34" charset="-122"/>
                <a:ea typeface="黑体" pitchFamily="49" charset="-122"/>
              </a:rPr>
              <a:t>用户</a:t>
            </a:r>
            <a:endParaRPr lang="en-US" altLang="zh-CN" sz="4800" dirty="0" smtClean="0">
              <a:latin typeface="Arial Unicode MS" pitchFamily="34" charset="-122"/>
              <a:ea typeface="黑体" pitchFamily="49" charset="-122"/>
            </a:endParaRPr>
          </a:p>
          <a:p>
            <a:r>
              <a:rPr lang="zh-CN" altLang="en-US" sz="2000" dirty="0" smtClean="0">
                <a:solidFill>
                  <a:srgbClr val="FF0000"/>
                </a:solidFill>
                <a:ea typeface="黑体" pitchFamily="49" charset="-122"/>
              </a:rPr>
              <a:t>现实活中的图</a:t>
            </a:r>
            <a:r>
              <a:rPr lang="zh-CN" altLang="en-US" sz="2000" dirty="0" smtClean="0">
                <a:latin typeface="Arial Unicode MS" pitchFamily="34" charset="-122"/>
                <a:ea typeface="黑体" pitchFamily="49" charset="-122"/>
              </a:rPr>
              <a:t>通常是分布式的</a:t>
            </a:r>
            <a:r>
              <a:rPr lang="en-US" altLang="zh-CN" sz="2000" dirty="0" smtClean="0">
                <a:latin typeface="Arial Unicode MS" pitchFamily="34" charset="-122"/>
                <a:ea typeface="黑体" pitchFamily="49" charset="-122"/>
              </a:rPr>
              <a:t>:</a:t>
            </a:r>
          </a:p>
          <a:p>
            <a:pPr lvl="1"/>
            <a:r>
              <a:rPr lang="en-US" altLang="zh-CN" sz="1800" dirty="0" smtClean="0">
                <a:latin typeface="Arial Unicode MS" pitchFamily="34" charset="-122"/>
                <a:ea typeface="黑体" pitchFamily="49" charset="-122"/>
              </a:rPr>
              <a:t>Google, Yahoo! and </a:t>
            </a:r>
            <a:r>
              <a:rPr lang="en-US" altLang="zh-CN" sz="1800" dirty="0" err="1" smtClean="0">
                <a:latin typeface="Arial Unicode MS" pitchFamily="34" charset="-122"/>
                <a:ea typeface="黑体" pitchFamily="49" charset="-122"/>
              </a:rPr>
              <a:t>Facebook</a:t>
            </a:r>
            <a:r>
              <a:rPr lang="zh-CN" altLang="en-US" sz="1800" dirty="0" smtClean="0">
                <a:latin typeface="Arial Unicode MS" pitchFamily="34" charset="-122"/>
                <a:ea typeface="黑体" pitchFamily="49" charset="-122"/>
              </a:rPr>
              <a:t>都有大规模的数据中心存储数据</a:t>
            </a:r>
            <a:r>
              <a:rPr lang="en-US" altLang="zh-CN" sz="1800" dirty="0" err="1" smtClean="0">
                <a:latin typeface="Arial Unicode MS" pitchFamily="34" charset="-122"/>
                <a:ea typeface="黑体" pitchFamily="49" charset="-122"/>
              </a:rPr>
              <a:t>ss</a:t>
            </a:r>
            <a:endParaRPr lang="en-US" altLang="zh-CN" sz="1800" dirty="0" smtClean="0">
              <a:latin typeface="Arial Unicode MS" pitchFamily="34" charset="-122"/>
              <a:ea typeface="黑体" pitchFamily="49" charset="-122"/>
            </a:endParaRPr>
          </a:p>
        </p:txBody>
      </p:sp>
      <p:sp>
        <p:nvSpPr>
          <p:cNvPr id="19" name="灯片编号占位符 18"/>
          <p:cNvSpPr>
            <a:spLocks noGrp="1"/>
          </p:cNvSpPr>
          <p:nvPr>
            <p:ph type="sldNum" sz="quarter" idx="10"/>
          </p:nvPr>
        </p:nvSpPr>
        <p:spPr/>
        <p:txBody>
          <a:bodyPr/>
          <a:lstStyle/>
          <a:p>
            <a:pPr>
              <a:defRPr/>
            </a:pPr>
            <a:fld id="{3AD224E6-15A8-4E74-8987-281A30D56C8B}" type="slidenum">
              <a:rPr lang="zh-CN" altLang="en-US" smtClean="0"/>
              <a:pPr>
                <a:defRPr/>
              </a:pPr>
              <a:t>31</a:t>
            </a:fld>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285720" y="71414"/>
            <a:ext cx="8606760" cy="796908"/>
          </a:xfrm>
        </p:spPr>
        <p:txBody>
          <a:bodyPr/>
          <a:lstStyle/>
          <a:p>
            <a:r>
              <a:rPr lang="zh-CN" altLang="en-US" sz="3600" b="1" dirty="0" smtClean="0">
                <a:solidFill>
                  <a:srgbClr val="C00000"/>
                </a:solidFill>
                <a:latin typeface="Arial Unicode MS" pitchFamily="34" charset="-122"/>
                <a:ea typeface="黑体" pitchFamily="49" charset="-122"/>
              </a:rPr>
              <a:t>如，分布式图模式匹配</a:t>
            </a:r>
            <a:endParaRPr lang="zh-CN" altLang="en-US" sz="3600" b="1" dirty="0">
              <a:solidFill>
                <a:srgbClr val="C00000"/>
              </a:solidFill>
              <a:latin typeface="Arial Unicode MS" pitchFamily="34" charset="-122"/>
              <a:ea typeface="黑体" pitchFamily="49" charset="-122"/>
            </a:endParaRPr>
          </a:p>
        </p:txBody>
      </p:sp>
      <p:sp>
        <p:nvSpPr>
          <p:cNvPr id="12" name="内容占位符 2"/>
          <p:cNvSpPr>
            <a:spLocks noGrp="1"/>
          </p:cNvSpPr>
          <p:nvPr>
            <p:ph idx="1"/>
          </p:nvPr>
        </p:nvSpPr>
        <p:spPr>
          <a:xfrm>
            <a:off x="285720" y="1412776"/>
            <a:ext cx="8501122" cy="1728192"/>
          </a:xfrm>
        </p:spPr>
        <p:txBody>
          <a:bodyPr/>
          <a:lstStyle/>
          <a:p>
            <a:r>
              <a:rPr lang="zh-CN" altLang="en-US" sz="2000" dirty="0" smtClean="0">
                <a:latin typeface="Arial Unicode MS" pitchFamily="34" charset="-122"/>
                <a:ea typeface="黑体" pitchFamily="49" charset="-122"/>
              </a:rPr>
              <a:t>机群：具有</a:t>
            </a:r>
            <a:r>
              <a:rPr lang="zh-CN" altLang="en-US" sz="2000" dirty="0" smtClean="0">
                <a:solidFill>
                  <a:srgbClr val="FF0000"/>
                </a:solidFill>
                <a:latin typeface="Arial Unicode MS" pitchFamily="34" charset="-122"/>
                <a:ea typeface="黑体" pitchFamily="49" charset="-122"/>
              </a:rPr>
              <a:t>等同计算能力</a:t>
            </a:r>
            <a:r>
              <a:rPr lang="zh-CN" altLang="en-US" sz="2000" dirty="0" smtClean="0">
                <a:latin typeface="Arial Unicode MS" pitchFamily="34" charset="-122"/>
                <a:ea typeface="黑体" pitchFamily="49" charset="-122"/>
              </a:rPr>
              <a:t>的多台机器</a:t>
            </a:r>
            <a:r>
              <a:rPr lang="en-US" altLang="zh-CN" sz="2000" dirty="0" smtClean="0">
                <a:latin typeface="Arial Unicode MS" pitchFamily="34" charset="-122"/>
                <a:ea typeface="黑体" pitchFamily="49" charset="-122"/>
              </a:rPr>
              <a:t>(</a:t>
            </a:r>
            <a:r>
              <a:rPr lang="zh-CN" altLang="en-US" sz="2000" dirty="0" smtClean="0">
                <a:latin typeface="Arial Unicode MS" pitchFamily="34" charset="-122"/>
                <a:ea typeface="黑体" pitchFamily="49" charset="-122"/>
              </a:rPr>
              <a:t>发起查询的指定为</a:t>
            </a:r>
            <a:r>
              <a:rPr lang="zh-CN" altLang="en-US" sz="2000" dirty="0" smtClean="0">
                <a:solidFill>
                  <a:srgbClr val="FF0000"/>
                </a:solidFill>
                <a:latin typeface="Arial Unicode MS" pitchFamily="34" charset="-122"/>
                <a:ea typeface="黑体" pitchFamily="49" charset="-122"/>
              </a:rPr>
              <a:t>协调者</a:t>
            </a:r>
            <a:r>
              <a:rPr lang="en-US" altLang="zh-CN" sz="2000" dirty="0" smtClean="0">
                <a:latin typeface="Arial Unicode MS" pitchFamily="34" charset="-122"/>
                <a:ea typeface="黑体" pitchFamily="49" charset="-122"/>
              </a:rPr>
              <a:t>);</a:t>
            </a:r>
          </a:p>
          <a:p>
            <a:r>
              <a:rPr lang="zh-CN" altLang="en-US" sz="2000" dirty="0" smtClean="0">
                <a:latin typeface="Arial Unicode MS" pitchFamily="34" charset="-122"/>
                <a:ea typeface="黑体" pitchFamily="49" charset="-122"/>
              </a:rPr>
              <a:t>任何一台机器能够</a:t>
            </a:r>
            <a:r>
              <a:rPr lang="zh-CN" altLang="en-US" sz="2000" dirty="0" smtClean="0">
                <a:solidFill>
                  <a:srgbClr val="FF0000"/>
                </a:solidFill>
                <a:latin typeface="Arial Unicode MS" pitchFamily="34" charset="-122"/>
                <a:ea typeface="黑体" pitchFamily="49" charset="-122"/>
              </a:rPr>
              <a:t>直接</a:t>
            </a:r>
            <a:r>
              <a:rPr lang="zh-CN" altLang="en-US" sz="2000" dirty="0" smtClean="0">
                <a:latin typeface="Arial Unicode MS" pitchFamily="34" charset="-122"/>
                <a:ea typeface="黑体" pitchFamily="49" charset="-122"/>
              </a:rPr>
              <a:t>向其他机器发送</a:t>
            </a:r>
            <a:r>
              <a:rPr lang="zh-CN" altLang="en-US" sz="2000" dirty="0" smtClean="0">
                <a:solidFill>
                  <a:srgbClr val="FF0000"/>
                </a:solidFill>
                <a:latin typeface="Arial Unicode MS" pitchFamily="34" charset="-122"/>
                <a:ea typeface="黑体" pitchFamily="49" charset="-122"/>
              </a:rPr>
              <a:t>任意数量的消息</a:t>
            </a:r>
            <a:r>
              <a:rPr lang="en-US" altLang="zh-CN" sz="2000" dirty="0" smtClean="0">
                <a:latin typeface="Arial Unicode MS" pitchFamily="34" charset="-122"/>
                <a:ea typeface="黑体" pitchFamily="49" charset="-122"/>
              </a:rPr>
              <a:t>;</a:t>
            </a:r>
          </a:p>
          <a:p>
            <a:r>
              <a:rPr lang="zh-CN" altLang="en-US" sz="2000" dirty="0" smtClean="0">
                <a:latin typeface="Arial Unicode MS" pitchFamily="34" charset="-122"/>
                <a:ea typeface="黑体" pitchFamily="49" charset="-122"/>
              </a:rPr>
              <a:t>所有机器通过</a:t>
            </a:r>
            <a:r>
              <a:rPr lang="zh-CN" altLang="en-US" sz="2000" dirty="0" smtClean="0">
                <a:solidFill>
                  <a:srgbClr val="FF0000"/>
                </a:solidFill>
                <a:latin typeface="Arial Unicode MS" pitchFamily="34" charset="-122"/>
                <a:ea typeface="黑体" pitchFamily="49" charset="-122"/>
              </a:rPr>
              <a:t>本地计算</a:t>
            </a:r>
            <a:r>
              <a:rPr lang="zh-CN" altLang="en-US" sz="2000" dirty="0" smtClean="0">
                <a:latin typeface="Arial Unicode MS" pitchFamily="34" charset="-122"/>
                <a:ea typeface="黑体" pitchFamily="49" charset="-122"/>
              </a:rPr>
              <a:t>和</a:t>
            </a:r>
            <a:r>
              <a:rPr lang="zh-CN" altLang="en-US" sz="2000" dirty="0" smtClean="0">
                <a:solidFill>
                  <a:srgbClr val="FF0000"/>
                </a:solidFill>
                <a:latin typeface="Arial Unicode MS" pitchFamily="34" charset="-122"/>
                <a:ea typeface="黑体" pitchFamily="49" charset="-122"/>
              </a:rPr>
              <a:t>消息传送</a:t>
            </a:r>
            <a:r>
              <a:rPr lang="zh-CN" altLang="en-US" sz="2000" dirty="0" smtClean="0">
                <a:latin typeface="Arial Unicode MS" pitchFamily="34" charset="-122"/>
                <a:ea typeface="黑体" pitchFamily="49" charset="-122"/>
              </a:rPr>
              <a:t>协同完成任务</a:t>
            </a:r>
            <a:r>
              <a:rPr lang="en-US" altLang="zh-CN" sz="2000" dirty="0" smtClean="0">
                <a:latin typeface="Arial Unicode MS" pitchFamily="34" charset="-122"/>
                <a:ea typeface="黑体" pitchFamily="49" charset="-122"/>
              </a:rPr>
              <a:t>.</a:t>
            </a:r>
            <a:endParaRPr lang="zh-CN" altLang="en-US" sz="2000" b="1" dirty="0">
              <a:latin typeface="Arial Unicode MS" pitchFamily="34" charset="-122"/>
              <a:ea typeface="黑体" pitchFamily="49" charset="-122"/>
            </a:endParaRPr>
          </a:p>
        </p:txBody>
      </p:sp>
      <p:sp>
        <p:nvSpPr>
          <p:cNvPr id="13" name="灯片编号占位符 3"/>
          <p:cNvSpPr txBox="1">
            <a:spLocks/>
          </p:cNvSpPr>
          <p:nvPr/>
        </p:nvSpPr>
        <p:spPr>
          <a:xfrm>
            <a:off x="6929438" y="6492875"/>
            <a:ext cx="2133600" cy="365125"/>
          </a:xfrm>
          <a:prstGeom prst="rect">
            <a:avLst/>
          </a:prstGeom>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AD224E6-15A8-4E74-8987-281A30D56C8B}" type="slidenum">
              <a:rPr kumimoji="0" lang="zh-CN" altLang="en-US" sz="1200" b="0" i="0" u="none" strike="noStrike" kern="1200" cap="none" spc="0" normalizeH="0" baseline="0" noProof="0" smtClean="0">
                <a:ln>
                  <a:noFill/>
                </a:ln>
                <a:solidFill>
                  <a:schemeClr val="tx1">
                    <a:tint val="75000"/>
                  </a:schemeClr>
                </a:solidFill>
                <a:effectLst/>
                <a:uLnTx/>
                <a:uFillTx/>
                <a:latin typeface="Arial"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zh-CN" altLang="en-US" sz="1200" b="0" i="0" u="none" strike="noStrike" kern="1200" cap="none" spc="0" normalizeH="0" baseline="0" noProof="0" dirty="0">
              <a:ln>
                <a:noFill/>
              </a:ln>
              <a:solidFill>
                <a:schemeClr val="tx1">
                  <a:tint val="75000"/>
                </a:schemeClr>
              </a:solidFill>
              <a:effectLst/>
              <a:uLnTx/>
              <a:uFillTx/>
              <a:latin typeface="Arial" charset="0"/>
              <a:ea typeface="宋体" charset="-122"/>
              <a:cs typeface="+mn-cs"/>
            </a:endParaRPr>
          </a:p>
        </p:txBody>
      </p:sp>
      <p:sp>
        <p:nvSpPr>
          <p:cNvPr id="14" name="TextBox 13"/>
          <p:cNvSpPr txBox="1"/>
          <p:nvPr/>
        </p:nvSpPr>
        <p:spPr>
          <a:xfrm>
            <a:off x="288032" y="908720"/>
            <a:ext cx="838842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r>
              <a:rPr lang="zh-CN" altLang="en-US" sz="2000" dirty="0" smtClean="0">
                <a:solidFill>
                  <a:srgbClr val="3366CC"/>
                </a:solidFill>
              </a:rPr>
              <a:t>提出分布式计算模型</a:t>
            </a:r>
            <a:r>
              <a:rPr lang="en-US" altLang="zh-CN" sz="2000" dirty="0" smtClean="0">
                <a:solidFill>
                  <a:srgbClr val="3366CC"/>
                </a:solidFill>
              </a:rPr>
              <a:t> </a:t>
            </a:r>
            <a:r>
              <a:rPr lang="en-US" altLang="zh-CN" sz="2000" baseline="30000" dirty="0" smtClean="0">
                <a:solidFill>
                  <a:srgbClr val="FF0000"/>
                </a:solidFill>
              </a:rPr>
              <a:t>[2]</a:t>
            </a:r>
            <a:r>
              <a:rPr lang="en-US" altLang="zh-CN" sz="2000" dirty="0" smtClean="0">
                <a:solidFill>
                  <a:srgbClr val="3366CC"/>
                </a:solidFill>
              </a:rPr>
              <a:t>:</a:t>
            </a:r>
            <a:endParaRPr lang="en-US" altLang="zh-CN" sz="2000" dirty="0" smtClean="0">
              <a:solidFill>
                <a:srgbClr val="3366CC"/>
              </a:solidFill>
              <a:ea typeface="黑体" pitchFamily="49" charset="-122"/>
              <a:sym typeface="Wingdings" pitchFamily="2" charset="2"/>
            </a:endParaRPr>
          </a:p>
        </p:txBody>
      </p:sp>
      <p:pic>
        <p:nvPicPr>
          <p:cNvPr id="15" name="Picture 2"/>
          <p:cNvPicPr>
            <a:picLocks noChangeAspect="1" noChangeArrowheads="1"/>
          </p:cNvPicPr>
          <p:nvPr/>
        </p:nvPicPr>
        <p:blipFill>
          <a:blip r:embed="rId2" cstate="print"/>
          <a:srcRect/>
          <a:stretch>
            <a:fillRect/>
          </a:stretch>
        </p:blipFill>
        <p:spPr bwMode="auto">
          <a:xfrm>
            <a:off x="2267744" y="2780928"/>
            <a:ext cx="4320480" cy="1454760"/>
          </a:xfrm>
          <a:prstGeom prst="rect">
            <a:avLst/>
          </a:prstGeom>
          <a:noFill/>
          <a:ln w="9525">
            <a:noFill/>
            <a:miter lim="800000"/>
            <a:headEnd/>
            <a:tailEnd/>
          </a:ln>
        </p:spPr>
      </p:pic>
      <p:sp>
        <p:nvSpPr>
          <p:cNvPr id="16" name="TextBox 15"/>
          <p:cNvSpPr txBox="1"/>
          <p:nvPr/>
        </p:nvSpPr>
        <p:spPr>
          <a:xfrm>
            <a:off x="288032" y="4509120"/>
            <a:ext cx="838842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r>
              <a:rPr lang="zh-CN" altLang="en-US" sz="2000" dirty="0" smtClean="0">
                <a:solidFill>
                  <a:srgbClr val="3366CC"/>
                </a:solidFill>
              </a:rPr>
              <a:t>分布式算法复杂性指标</a:t>
            </a:r>
            <a:r>
              <a:rPr lang="en-US" altLang="zh-CN" sz="2000" dirty="0" smtClean="0">
                <a:solidFill>
                  <a:srgbClr val="3366CC"/>
                </a:solidFill>
              </a:rPr>
              <a:t>:</a:t>
            </a:r>
            <a:endParaRPr lang="en-US" altLang="zh-CN" sz="2000" dirty="0" smtClean="0">
              <a:solidFill>
                <a:srgbClr val="3366CC"/>
              </a:solidFill>
              <a:ea typeface="黑体" pitchFamily="49" charset="-122"/>
              <a:sym typeface="Wingdings" pitchFamily="2" charset="2"/>
            </a:endParaRPr>
          </a:p>
        </p:txBody>
      </p:sp>
      <p:sp>
        <p:nvSpPr>
          <p:cNvPr id="17" name="内容占位符 2"/>
          <p:cNvSpPr txBox="1">
            <a:spLocks/>
          </p:cNvSpPr>
          <p:nvPr/>
        </p:nvSpPr>
        <p:spPr bwMode="auto">
          <a:xfrm>
            <a:off x="285720" y="5085184"/>
            <a:ext cx="8501122" cy="1224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altLang="zh-CN" sz="2000" dirty="0" smtClean="0">
                <a:latin typeface="Arial Unicode MS" pitchFamily="34" charset="-122"/>
                <a:ea typeface="黑体" pitchFamily="49" charset="-122"/>
              </a:rPr>
              <a:t>1. </a:t>
            </a:r>
            <a:r>
              <a:rPr lang="zh-CN" altLang="en-US" sz="2000" b="1" dirty="0" smtClean="0">
                <a:solidFill>
                  <a:srgbClr val="FF0000"/>
                </a:solidFill>
                <a:latin typeface="Arial Unicode MS" pitchFamily="34" charset="-122"/>
                <a:ea typeface="黑体" pitchFamily="49" charset="-122"/>
              </a:rPr>
              <a:t>机器访问次数</a:t>
            </a:r>
            <a:r>
              <a:rPr lang="en-US" altLang="zh-CN" sz="2000" dirty="0" smtClean="0">
                <a:latin typeface="Arial Unicode MS" pitchFamily="34" charset="-122"/>
                <a:ea typeface="黑体" pitchFamily="49" charset="-122"/>
              </a:rPr>
              <a:t>: </a:t>
            </a:r>
            <a:r>
              <a:rPr lang="zh-CN" altLang="en-US" sz="2000" dirty="0" smtClean="0">
                <a:latin typeface="Arial Unicode MS" pitchFamily="34" charset="-122"/>
                <a:ea typeface="黑体" pitchFamily="49" charset="-122"/>
              </a:rPr>
              <a:t>访问一台机器的最大次数</a:t>
            </a:r>
            <a:r>
              <a:rPr lang="en-US" altLang="zh-CN" sz="2000" dirty="0" smtClean="0">
                <a:latin typeface="Arial Unicode MS" pitchFamily="34" charset="-122"/>
                <a:ea typeface="黑体" pitchFamily="49" charset="-122"/>
              </a:rPr>
              <a:t>(</a:t>
            </a:r>
            <a:r>
              <a:rPr lang="zh-CN" altLang="en-US" sz="2000" b="1" dirty="0" smtClean="0">
                <a:solidFill>
                  <a:srgbClr val="3366CC"/>
                </a:solidFill>
                <a:latin typeface="Arial Unicode MS" pitchFamily="34" charset="-122"/>
                <a:ea typeface="黑体" pitchFamily="49" charset="-122"/>
              </a:rPr>
              <a:t>交互复杂性</a:t>
            </a:r>
            <a:r>
              <a:rPr lang="en-US" altLang="zh-CN" sz="2000" dirty="0" smtClean="0">
                <a:latin typeface="Arial Unicode MS" pitchFamily="34" charset="-122"/>
                <a:ea typeface="黑体" pitchFamily="49" charset="-122"/>
              </a:rPr>
              <a:t>)</a:t>
            </a:r>
          </a:p>
          <a:p>
            <a:r>
              <a:rPr lang="en-US" altLang="zh-CN" sz="2000" dirty="0" smtClean="0">
                <a:latin typeface="Arial Unicode MS" pitchFamily="34" charset="-122"/>
                <a:ea typeface="黑体" pitchFamily="49" charset="-122"/>
              </a:rPr>
              <a:t>2. </a:t>
            </a:r>
            <a:r>
              <a:rPr lang="zh-CN" altLang="en-US" sz="2000" b="1" dirty="0" smtClean="0">
                <a:solidFill>
                  <a:srgbClr val="FF0000"/>
                </a:solidFill>
                <a:latin typeface="Arial Unicode MS" pitchFamily="34" charset="-122"/>
                <a:ea typeface="黑体" pitchFamily="49" charset="-122"/>
              </a:rPr>
              <a:t>最大完工时间</a:t>
            </a:r>
            <a:r>
              <a:rPr lang="en-US" altLang="zh-CN" sz="2000" dirty="0" smtClean="0">
                <a:latin typeface="Arial Unicode MS" pitchFamily="34" charset="-122"/>
                <a:ea typeface="黑体" pitchFamily="49" charset="-122"/>
              </a:rPr>
              <a:t>: </a:t>
            </a:r>
            <a:r>
              <a:rPr lang="zh-CN" altLang="en-US" sz="2000" dirty="0" smtClean="0">
                <a:latin typeface="Arial Unicode MS" pitchFamily="34" charset="-122"/>
                <a:ea typeface="黑体" pitchFamily="49" charset="-122"/>
              </a:rPr>
              <a:t>所有机器中最长的完工时间</a:t>
            </a:r>
            <a:r>
              <a:rPr lang="en-US" altLang="zh-CN" sz="2000" dirty="0" smtClean="0">
                <a:latin typeface="Arial Unicode MS" pitchFamily="34" charset="-122"/>
                <a:ea typeface="黑体" pitchFamily="49" charset="-122"/>
              </a:rPr>
              <a:t>(</a:t>
            </a:r>
            <a:r>
              <a:rPr lang="zh-CN" altLang="en-US" sz="2000" b="1" dirty="0" smtClean="0">
                <a:solidFill>
                  <a:srgbClr val="3366CC"/>
                </a:solidFill>
                <a:latin typeface="Arial Unicode MS" pitchFamily="34" charset="-122"/>
                <a:ea typeface="黑体" pitchFamily="49" charset="-122"/>
              </a:rPr>
              <a:t>效率</a:t>
            </a:r>
            <a:r>
              <a:rPr lang="en-US" altLang="zh-CN" sz="2000" dirty="0" smtClean="0">
                <a:latin typeface="Arial Unicode MS" pitchFamily="34" charset="-122"/>
                <a:ea typeface="黑体" pitchFamily="49" charset="-122"/>
              </a:rPr>
              <a:t>)</a:t>
            </a:r>
          </a:p>
          <a:p>
            <a:r>
              <a:rPr lang="en-US" altLang="zh-CN" sz="2000" dirty="0" smtClean="0">
                <a:latin typeface="Arial Unicode MS" pitchFamily="34" charset="-122"/>
                <a:ea typeface="黑体" pitchFamily="49" charset="-122"/>
              </a:rPr>
              <a:t>3. </a:t>
            </a:r>
            <a:r>
              <a:rPr lang="zh-CN" altLang="en-US" sz="2000" b="1" dirty="0" smtClean="0">
                <a:solidFill>
                  <a:srgbClr val="FF0000"/>
                </a:solidFill>
                <a:latin typeface="Arial Unicode MS" pitchFamily="34" charset="-122"/>
                <a:ea typeface="黑体" pitchFamily="49" charset="-122"/>
              </a:rPr>
              <a:t>通讯数据量</a:t>
            </a:r>
            <a:r>
              <a:rPr lang="en-US" altLang="zh-CN" sz="2000" dirty="0" smtClean="0">
                <a:latin typeface="Arial Unicode MS" pitchFamily="34" charset="-122"/>
                <a:ea typeface="黑体" pitchFamily="49" charset="-122"/>
              </a:rPr>
              <a:t>: </a:t>
            </a:r>
            <a:r>
              <a:rPr lang="zh-CN" altLang="en-US" sz="2000" dirty="0" smtClean="0">
                <a:latin typeface="Arial Unicode MS" pitchFamily="34" charset="-122"/>
                <a:ea typeface="黑体" pitchFamily="49" charset="-122"/>
              </a:rPr>
              <a:t>不同机器之间的通讯消息的量和</a:t>
            </a:r>
            <a:r>
              <a:rPr lang="en-US" altLang="zh-CN" sz="2000" dirty="0" smtClean="0">
                <a:latin typeface="Arial Unicode MS" pitchFamily="34" charset="-122"/>
                <a:ea typeface="黑体" pitchFamily="49" charset="-122"/>
              </a:rPr>
              <a:t> (</a:t>
            </a:r>
            <a:r>
              <a:rPr lang="zh-CN" altLang="en-US" sz="2000" b="1" dirty="0" smtClean="0">
                <a:solidFill>
                  <a:srgbClr val="3366CC"/>
                </a:solidFill>
                <a:latin typeface="Arial Unicode MS" pitchFamily="34" charset="-122"/>
                <a:ea typeface="黑体" pitchFamily="49" charset="-122"/>
              </a:rPr>
              <a:t>网络带宽的消耗</a:t>
            </a:r>
            <a:r>
              <a:rPr lang="en-US" altLang="zh-CN" sz="2000" dirty="0" smtClean="0">
                <a:latin typeface="Arial Unicode MS" pitchFamily="34" charset="-122"/>
                <a:ea typeface="黑体" pitchFamily="49" charset="-122"/>
              </a:rPr>
              <a:t>)</a:t>
            </a:r>
            <a:endParaRPr kumimoji="0" lang="en-US" altLang="zh-CN" sz="2000" strike="noStrike" kern="0" cap="none" spc="0" normalizeH="0" baseline="0" noProof="0" dirty="0" smtClean="0">
              <a:ln>
                <a:noFill/>
              </a:ln>
              <a:solidFill>
                <a:schemeClr val="tx1"/>
              </a:solidFill>
              <a:effectLst/>
              <a:uLnTx/>
              <a:uFillTx/>
              <a:latin typeface="Arial Unicode MS" pitchFamily="34" charset="-122"/>
              <a:ea typeface="黑体" pitchFamily="49" charset="-122"/>
              <a:sym typeface="Wingdings" pitchFamily="2" charset="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zh-CN" altLang="en-US" sz="2000"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
        <p:nvSpPr>
          <p:cNvPr id="10" name="灯片编号占位符 9"/>
          <p:cNvSpPr>
            <a:spLocks noGrp="1"/>
          </p:cNvSpPr>
          <p:nvPr>
            <p:ph type="sldNum" sz="quarter" idx="10"/>
          </p:nvPr>
        </p:nvSpPr>
        <p:spPr/>
        <p:txBody>
          <a:bodyPr/>
          <a:lstStyle/>
          <a:p>
            <a:pPr>
              <a:defRPr/>
            </a:pPr>
            <a:fld id="{3AD224E6-15A8-4E74-8987-281A30D56C8B}" type="slidenum">
              <a:rPr lang="zh-CN" altLang="en-US" smtClean="0"/>
              <a:pPr>
                <a:defRPr/>
              </a:pPr>
              <a:t>32</a:t>
            </a:fld>
            <a:endParaRPr lang="zh-CN" altLang="en-US" dirty="0"/>
          </a:p>
        </p:txBody>
      </p:sp>
      <p:sp>
        <p:nvSpPr>
          <p:cNvPr id="11" name="矩形 10"/>
          <p:cNvSpPr/>
          <p:nvPr/>
        </p:nvSpPr>
        <p:spPr>
          <a:xfrm>
            <a:off x="0" y="6505599"/>
            <a:ext cx="9144000" cy="307777"/>
          </a:xfrm>
          <a:prstGeom prst="rect">
            <a:avLst/>
          </a:prstGeom>
          <a:ln>
            <a:solidFill>
              <a:srgbClr val="FF0000"/>
            </a:solidFill>
          </a:ln>
        </p:spPr>
        <p:txBody>
          <a:bodyPr wrap="square">
            <a:spAutoFit/>
          </a:bodyPr>
          <a:lstStyle/>
          <a:p>
            <a:pPr>
              <a:buNone/>
            </a:pPr>
            <a:r>
              <a:rPr lang="en-US" altLang="zh-CN" sz="1400" dirty="0" smtClean="0">
                <a:latin typeface="Arial Unicode MS" pitchFamily="34" charset="-122"/>
                <a:ea typeface="黑体" pitchFamily="49" charset="-122"/>
              </a:rPr>
              <a:t>[2] </a:t>
            </a:r>
            <a:r>
              <a:rPr lang="en-US" altLang="zh-CN" sz="1400" dirty="0" err="1" smtClean="0">
                <a:latin typeface="Arial Unicode MS" pitchFamily="34" charset="-122"/>
                <a:ea typeface="黑体" pitchFamily="49" charset="-122"/>
              </a:rPr>
              <a:t>Shuai</a:t>
            </a:r>
            <a:r>
              <a:rPr lang="en-US" altLang="zh-CN" sz="1400" dirty="0" smtClean="0">
                <a:latin typeface="Arial Unicode MS" pitchFamily="34" charset="-122"/>
                <a:ea typeface="黑体" pitchFamily="49" charset="-122"/>
              </a:rPr>
              <a:t> Ma, Yang Cao, </a:t>
            </a:r>
            <a:r>
              <a:rPr lang="en-US" altLang="zh-CN" sz="1400" dirty="0" err="1" smtClean="0">
                <a:latin typeface="Arial Unicode MS" pitchFamily="34" charset="-122"/>
                <a:ea typeface="黑体" pitchFamily="49" charset="-122"/>
              </a:rPr>
              <a:t>Jinpeng</a:t>
            </a:r>
            <a:r>
              <a:rPr lang="en-US" altLang="zh-CN" sz="1400" dirty="0" smtClean="0">
                <a:latin typeface="Arial Unicode MS" pitchFamily="34" charset="-122"/>
                <a:ea typeface="黑体" pitchFamily="49" charset="-122"/>
              </a:rPr>
              <a:t> </a:t>
            </a:r>
            <a:r>
              <a:rPr lang="en-US" altLang="zh-CN" sz="1400" dirty="0" err="1" smtClean="0">
                <a:latin typeface="Arial Unicode MS" pitchFamily="34" charset="-122"/>
                <a:ea typeface="黑体" pitchFamily="49" charset="-122"/>
              </a:rPr>
              <a:t>Huai</a:t>
            </a:r>
            <a:r>
              <a:rPr lang="en-US" altLang="zh-CN" sz="1400" dirty="0" smtClean="0">
                <a:latin typeface="Arial Unicode MS" pitchFamily="34" charset="-122"/>
                <a:ea typeface="黑体" pitchFamily="49" charset="-122"/>
              </a:rPr>
              <a:t>, and </a:t>
            </a:r>
            <a:r>
              <a:rPr lang="en-US" altLang="zh-CN" sz="1400" dirty="0" err="1" smtClean="0">
                <a:latin typeface="Arial Unicode MS" pitchFamily="34" charset="-122"/>
                <a:ea typeface="黑体" pitchFamily="49" charset="-122"/>
              </a:rPr>
              <a:t>Tianyu</a:t>
            </a:r>
            <a:r>
              <a:rPr lang="en-US" altLang="zh-CN" sz="1400" dirty="0" smtClean="0">
                <a:latin typeface="Arial Unicode MS" pitchFamily="34" charset="-122"/>
                <a:ea typeface="黑体" pitchFamily="49" charset="-122"/>
              </a:rPr>
              <a:t> </a:t>
            </a:r>
            <a:r>
              <a:rPr lang="en-US" altLang="zh-CN" sz="1400" dirty="0" err="1" smtClean="0">
                <a:latin typeface="Arial Unicode MS" pitchFamily="34" charset="-122"/>
                <a:ea typeface="黑体" pitchFamily="49" charset="-122"/>
              </a:rPr>
              <a:t>Wo</a:t>
            </a:r>
            <a:r>
              <a:rPr lang="en-US" altLang="zh-CN" sz="1400" dirty="0" smtClean="0">
                <a:latin typeface="Arial Unicode MS" pitchFamily="34" charset="-122"/>
                <a:ea typeface="黑体" pitchFamily="49" charset="-122"/>
              </a:rPr>
              <a:t>, Distributed Graph Pattern Matching, </a:t>
            </a:r>
            <a:r>
              <a:rPr lang="en-US" altLang="zh-CN" sz="1400" b="1" dirty="0" smtClean="0">
                <a:solidFill>
                  <a:srgbClr val="C00000"/>
                </a:solidFill>
                <a:latin typeface="Arial Unicode MS" pitchFamily="34" charset="-122"/>
                <a:ea typeface="黑体" pitchFamily="49" charset="-122"/>
              </a:rPr>
              <a:t>WWW</a:t>
            </a:r>
            <a:r>
              <a:rPr lang="en-US" altLang="zh-CN" sz="1400" dirty="0" smtClean="0">
                <a:latin typeface="Arial Unicode MS" pitchFamily="34" charset="-122"/>
                <a:ea typeface="黑体" pitchFamily="49" charset="-122"/>
              </a:rPr>
              <a:t> </a:t>
            </a:r>
            <a:r>
              <a:rPr lang="en-US" altLang="zh-CN" sz="1400" b="1" dirty="0" smtClean="0">
                <a:solidFill>
                  <a:srgbClr val="C00000"/>
                </a:solidFill>
                <a:latin typeface="Arial Unicode MS" pitchFamily="34" charset="-122"/>
                <a:ea typeface="黑体" pitchFamily="49" charset="-122"/>
              </a:rPr>
              <a:t>2012</a:t>
            </a:r>
            <a:r>
              <a:rPr lang="en-US" altLang="zh-CN" sz="1400" dirty="0" smtClean="0">
                <a:latin typeface="Arial Unicode MS" pitchFamily="34" charset="-122"/>
                <a:ea typeface="黑体" pitchFamily="49" charset="-122"/>
              </a:rPr>
              <a:t>.</a:t>
            </a:r>
            <a:endParaRPr lang="en-US" altLang="zh-CN" sz="1400" b="1" dirty="0" smtClean="0">
              <a:solidFill>
                <a:srgbClr val="C000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linds(horizontal)">
                                      <p:cBhvr>
                                        <p:cTn id="11" dur="500"/>
                                        <p:tgtEl>
                                          <p:spTgt spid="16"/>
                                        </p:tgtEl>
                                      </p:cBhvr>
                                    </p:animEffect>
                                  </p:childTnLst>
                                </p:cTn>
                              </p:par>
                              <p:par>
                                <p:cTn id="12" presetID="3" presetClass="entr" presetSubtype="10" fill="hold" grpId="1"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blinds(horizontal)">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7"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增量计算技术</a:t>
            </a:r>
            <a:endParaRPr lang="zh-CN" altLang="en-US" sz="3600" b="1" dirty="0">
              <a:solidFill>
                <a:srgbClr val="C00000"/>
              </a:solidFill>
              <a:latin typeface="Arial Unicode MS" pitchFamily="34" charset="-122"/>
              <a:ea typeface="黑体" pitchFamily="49" charset="-122"/>
            </a:endParaRPr>
          </a:p>
        </p:txBody>
      </p:sp>
      <p:cxnSp>
        <p:nvCxnSpPr>
          <p:cNvPr id="16" name="Straight Arrow Connector 5"/>
          <p:cNvCxnSpPr/>
          <p:nvPr/>
        </p:nvCxnSpPr>
        <p:spPr bwMode="auto">
          <a:xfrm>
            <a:off x="2987824" y="3501008"/>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7" name="TextBox 19"/>
          <p:cNvSpPr txBox="1">
            <a:spLocks noChangeArrowheads="1"/>
          </p:cNvSpPr>
          <p:nvPr/>
        </p:nvSpPr>
        <p:spPr bwMode="auto">
          <a:xfrm>
            <a:off x="899592" y="3212976"/>
            <a:ext cx="1656184"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 + </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3" name="TextBox 19"/>
          <p:cNvSpPr txBox="1">
            <a:spLocks noChangeArrowheads="1"/>
          </p:cNvSpPr>
          <p:nvPr/>
        </p:nvSpPr>
        <p:spPr bwMode="auto">
          <a:xfrm>
            <a:off x="5652120" y="3212976"/>
            <a:ext cx="2952328"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 + </a:t>
            </a:r>
            <a:r>
              <a:rPr lang="en-US" altLang="zh-CN" sz="2800" dirty="0" smtClean="0">
                <a:latin typeface="Rockwell" pitchFamily="18" charset="0"/>
                <a:sym typeface="Symbol" pitchFamily="18" charset="2"/>
              </a:rPr>
              <a:t>Q(</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7" name="TextBox 3"/>
          <p:cNvSpPr txBox="1">
            <a:spLocks noChangeArrowheads="1"/>
          </p:cNvSpPr>
          <p:nvPr/>
        </p:nvSpPr>
        <p:spPr bwMode="auto">
          <a:xfrm>
            <a:off x="2915816" y="2564904"/>
            <a:ext cx="2016224" cy="830997"/>
          </a:xfrm>
          <a:prstGeom prst="rect">
            <a:avLst/>
          </a:prstGeom>
          <a:noFill/>
          <a:ln w="9525">
            <a:noFill/>
            <a:miter lim="800000"/>
            <a:headEnd/>
            <a:tailEnd/>
          </a:ln>
        </p:spPr>
        <p:txBody>
          <a:bodyPr wrap="square">
            <a:spAutoFit/>
          </a:bodyPr>
          <a:lstStyle/>
          <a:p>
            <a:r>
              <a:rPr lang="en-US" altLang="zh-CN" sz="2400" dirty="0" smtClean="0">
                <a:solidFill>
                  <a:srgbClr val="C00000"/>
                </a:solidFill>
                <a:latin typeface="Rockwell" pitchFamily="18" charset="0"/>
                <a:sym typeface="Symbol" pitchFamily="18" charset="2"/>
              </a:rPr>
              <a:t>Incremental computation</a:t>
            </a:r>
            <a:endParaRPr lang="zh-CN" altLang="en-US" dirty="0">
              <a:latin typeface="Rockwell" pitchFamily="18" charset="0"/>
            </a:endParaRPr>
          </a:p>
        </p:txBody>
      </p:sp>
      <p:sp>
        <p:nvSpPr>
          <p:cNvPr id="10" name="TextBox 3"/>
          <p:cNvSpPr txBox="1">
            <a:spLocks noChangeArrowheads="1"/>
          </p:cNvSpPr>
          <p:nvPr/>
        </p:nvSpPr>
        <p:spPr bwMode="auto">
          <a:xfrm>
            <a:off x="5292080" y="4263479"/>
            <a:ext cx="1728192" cy="369332"/>
          </a:xfrm>
          <a:prstGeom prst="rect">
            <a:avLst/>
          </a:prstGeom>
          <a:noFill/>
          <a:ln w="9525">
            <a:noFill/>
            <a:miter lim="800000"/>
            <a:headEnd/>
            <a:tailEnd/>
          </a:ln>
        </p:spPr>
        <p:txBody>
          <a:bodyPr wrap="square">
            <a:spAutoFit/>
          </a:bodyPr>
          <a:lstStyle/>
          <a:p>
            <a:r>
              <a:rPr lang="zh-CN" altLang="en-US" dirty="0" smtClean="0">
                <a:latin typeface="+mn-ea"/>
                <a:ea typeface="+mn-ea"/>
              </a:rPr>
              <a:t>已有计算结果</a:t>
            </a:r>
            <a:endParaRPr lang="zh-CN" altLang="en-US" dirty="0">
              <a:latin typeface="+mn-ea"/>
              <a:ea typeface="+mn-ea"/>
            </a:endParaRPr>
          </a:p>
        </p:txBody>
      </p:sp>
      <p:sp>
        <p:nvSpPr>
          <p:cNvPr id="24" name="下箭头 23"/>
          <p:cNvSpPr/>
          <p:nvPr/>
        </p:nvSpPr>
        <p:spPr>
          <a:xfrm>
            <a:off x="6012160" y="3717032"/>
            <a:ext cx="144016" cy="57606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33</a:t>
            </a:fld>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285720" y="71414"/>
            <a:ext cx="8358246" cy="796908"/>
          </a:xfrm>
        </p:spPr>
        <p:txBody>
          <a:bodyPr/>
          <a:lstStyle/>
          <a:p>
            <a:r>
              <a:rPr lang="zh-CN" altLang="en-US" sz="3600" b="1" dirty="0" smtClean="0">
                <a:solidFill>
                  <a:srgbClr val="C00000"/>
                </a:solidFill>
                <a:latin typeface="Arial Unicode MS" pitchFamily="34" charset="-122"/>
                <a:ea typeface="黑体" pitchFamily="49" charset="-122"/>
              </a:rPr>
              <a:t>增量计算技术</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Grp="1"/>
          </p:cNvSpPr>
          <p:nvPr>
            <p:ph idx="1"/>
          </p:nvPr>
        </p:nvSpPr>
        <p:spPr>
          <a:xfrm>
            <a:off x="391358" y="2872316"/>
            <a:ext cx="8501122" cy="1420780"/>
          </a:xfrm>
        </p:spPr>
        <p:txBody>
          <a:bodyPr/>
          <a:lstStyle/>
          <a:p>
            <a:r>
              <a:rPr lang="zh-CN" altLang="en-US" sz="2400" dirty="0" smtClean="0">
                <a:latin typeface="Arial Unicode MS" pitchFamily="34" charset="-122"/>
                <a:ea typeface="黑体" pitchFamily="49" charset="-122"/>
              </a:rPr>
              <a:t>将索引系统改为增量的方法：</a:t>
            </a:r>
            <a:endParaRPr lang="en-US" altLang="zh-CN" sz="2400" dirty="0" smtClean="0">
              <a:latin typeface="Arial Unicode MS" pitchFamily="34" charset="-122"/>
              <a:ea typeface="黑体" pitchFamily="49" charset="-122"/>
            </a:endParaRPr>
          </a:p>
          <a:p>
            <a:pPr lvl="1"/>
            <a:r>
              <a:rPr lang="zh-CN" altLang="en-US" sz="2000" dirty="0" smtClean="0">
                <a:latin typeface="Arial Unicode MS" pitchFamily="34" charset="-122"/>
                <a:ea typeface="黑体" pitchFamily="49" charset="-122"/>
              </a:rPr>
              <a:t>将文档的平均处理时间减少为</a:t>
            </a:r>
            <a:r>
              <a:rPr lang="en-US" altLang="zh-CN" sz="2000" dirty="0" smtClean="0">
                <a:solidFill>
                  <a:srgbClr val="FF0000"/>
                </a:solidFill>
                <a:ea typeface="黑体" pitchFamily="49" charset="-122"/>
              </a:rPr>
              <a:t>1%</a:t>
            </a:r>
            <a:endParaRPr lang="en-US" altLang="zh-CN" sz="2000" dirty="0" smtClean="0">
              <a:solidFill>
                <a:srgbClr val="FF0000"/>
              </a:solidFill>
              <a:latin typeface="Arial Unicode MS" pitchFamily="34" charset="-122"/>
              <a:ea typeface="黑体" pitchFamily="49" charset="-122"/>
            </a:endParaRPr>
          </a:p>
          <a:p>
            <a:pPr lvl="1"/>
            <a:r>
              <a:rPr lang="zh-CN" altLang="en-US" sz="2000" dirty="0" smtClean="0">
                <a:ea typeface="黑体" pitchFamily="49" charset="-122"/>
              </a:rPr>
              <a:t>当每天处理的文档数据一样是，将文档的平均老化时间减少</a:t>
            </a:r>
            <a:r>
              <a:rPr lang="en-US" altLang="zh-CN" sz="2000" dirty="0" smtClean="0">
                <a:solidFill>
                  <a:srgbClr val="FF0000"/>
                </a:solidFill>
                <a:ea typeface="黑体" pitchFamily="49" charset="-122"/>
              </a:rPr>
              <a:t>50%</a:t>
            </a:r>
            <a:endParaRPr lang="en-US" altLang="zh-CN" sz="2000" dirty="0" smtClean="0">
              <a:latin typeface="Arial Unicode MS" pitchFamily="34" charset="-122"/>
              <a:ea typeface="黑体" pitchFamily="49" charset="-122"/>
            </a:endParaRPr>
          </a:p>
        </p:txBody>
      </p:sp>
      <p:sp>
        <p:nvSpPr>
          <p:cNvPr id="6" name="Rectangle 14"/>
          <p:cNvSpPr txBox="1">
            <a:spLocks noChangeArrowheads="1"/>
          </p:cNvSpPr>
          <p:nvPr/>
        </p:nvSpPr>
        <p:spPr bwMode="auto">
          <a:xfrm>
            <a:off x="251520" y="5445224"/>
            <a:ext cx="8568952" cy="451445"/>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r>
              <a:rPr lang="zh-CN" altLang="en-US" sz="2000" b="1" dirty="0" smtClean="0"/>
              <a:t>从</a:t>
            </a:r>
            <a:r>
              <a:rPr lang="zh-CN" altLang="en-US" sz="2000" b="1" dirty="0" smtClean="0">
                <a:solidFill>
                  <a:srgbClr val="FF0000"/>
                </a:solidFill>
              </a:rPr>
              <a:t>“零”开始</a:t>
            </a:r>
            <a:r>
              <a:rPr lang="zh-CN" altLang="en-US" sz="2000" b="1" dirty="0" smtClean="0"/>
              <a:t>是对计算资源的极大浪费</a:t>
            </a:r>
            <a:r>
              <a:rPr lang="en-US" altLang="zh-CN" sz="2000" b="1" dirty="0" smtClean="0"/>
              <a:t>!</a:t>
            </a:r>
            <a:endParaRPr lang="en-US" altLang="zh-CN" sz="2000" b="1" dirty="0" smtClean="0">
              <a:ea typeface="黑体" pitchFamily="49" charset="-122"/>
              <a:sym typeface="Wingdings" pitchFamily="2" charset="2"/>
            </a:endParaRPr>
          </a:p>
        </p:txBody>
      </p:sp>
      <p:sp>
        <p:nvSpPr>
          <p:cNvPr id="10" name="TextBox 9"/>
          <p:cNvSpPr txBox="1"/>
          <p:nvPr/>
        </p:nvSpPr>
        <p:spPr>
          <a:xfrm>
            <a:off x="391358" y="2276872"/>
            <a:ext cx="8388424"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0066CC"/>
                </a:solidFill>
              </a:rPr>
              <a:t>Google </a:t>
            </a:r>
            <a:r>
              <a:rPr lang="en-US" altLang="zh-CN" sz="2400" b="1" dirty="0" smtClean="0">
                <a:solidFill>
                  <a:srgbClr val="0066CC"/>
                </a:solidFill>
              </a:rPr>
              <a:t>Percolator </a:t>
            </a:r>
            <a:r>
              <a:rPr lang="en-US" altLang="zh-CN" sz="2400" baseline="30000" dirty="0" smtClean="0">
                <a:solidFill>
                  <a:srgbClr val="FF0000"/>
                </a:solidFill>
              </a:rPr>
              <a:t> [19]</a:t>
            </a:r>
            <a:r>
              <a:rPr lang="en-US" altLang="zh-CN" sz="2400" dirty="0" smtClean="0">
                <a:solidFill>
                  <a:srgbClr val="0066CC"/>
                </a:solidFill>
              </a:rPr>
              <a:t>: </a:t>
            </a:r>
            <a:endParaRPr lang="en-US" altLang="zh-CN" sz="2400" dirty="0">
              <a:solidFill>
                <a:srgbClr val="0066CC"/>
              </a:solidFill>
            </a:endParaRPr>
          </a:p>
        </p:txBody>
      </p:sp>
      <p:sp>
        <p:nvSpPr>
          <p:cNvPr id="11" name="TextBox 10"/>
          <p:cNvSpPr txBox="1"/>
          <p:nvPr/>
        </p:nvSpPr>
        <p:spPr>
          <a:xfrm>
            <a:off x="391358" y="1052736"/>
            <a:ext cx="8388424"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0066CC"/>
                </a:solidFill>
              </a:rPr>
              <a:t>如，增量模式匹配</a:t>
            </a:r>
            <a:r>
              <a:rPr lang="en-US" altLang="zh-CN" sz="2400" b="1" dirty="0" smtClean="0">
                <a:solidFill>
                  <a:srgbClr val="0066CC"/>
                </a:solidFill>
              </a:rPr>
              <a:t> (VLDB  2010</a:t>
            </a:r>
            <a:r>
              <a:rPr lang="en-US" altLang="zh-CN" sz="2400" baseline="30000" dirty="0" smtClean="0">
                <a:solidFill>
                  <a:srgbClr val="FF0000"/>
                </a:solidFill>
              </a:rPr>
              <a:t> [6]</a:t>
            </a:r>
            <a:r>
              <a:rPr lang="en-US" altLang="zh-CN" sz="2400" b="1" dirty="0" smtClean="0">
                <a:solidFill>
                  <a:srgbClr val="0066CC"/>
                </a:solidFill>
              </a:rPr>
              <a:t> )</a:t>
            </a:r>
            <a:r>
              <a:rPr lang="en-US" altLang="zh-CN" sz="2400" dirty="0" smtClean="0">
                <a:solidFill>
                  <a:srgbClr val="0066CC"/>
                </a:solidFill>
              </a:rPr>
              <a:t>: </a:t>
            </a:r>
            <a:endParaRPr lang="en-US" altLang="zh-CN" sz="2400" dirty="0">
              <a:solidFill>
                <a:srgbClr val="0066CC"/>
              </a:solidFill>
            </a:endParaRPr>
          </a:p>
        </p:txBody>
      </p:sp>
      <p:sp>
        <p:nvSpPr>
          <p:cNvPr id="12" name="内容占位符 2"/>
          <p:cNvSpPr txBox="1">
            <a:spLocks/>
          </p:cNvSpPr>
          <p:nvPr/>
        </p:nvSpPr>
        <p:spPr bwMode="auto">
          <a:xfrm>
            <a:off x="391358" y="1648180"/>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FontTx/>
              <a:buChar char="•"/>
            </a:pPr>
            <a:r>
              <a:rPr lang="zh-CN" altLang="en-US" sz="2400" kern="0" dirty="0" smtClean="0">
                <a:latin typeface="Arial Unicode MS" pitchFamily="34" charset="-122"/>
                <a:ea typeface="黑体" pitchFamily="49" charset="-122"/>
              </a:rPr>
              <a:t>提高效率，同时也</a:t>
            </a: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rPr>
              <a:t>是应对数据动态性的一种有效方法</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p:txBody>
      </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34</a:t>
            </a:fld>
            <a:endParaRPr lang="zh-CN" altLang="en-US" dirty="0"/>
          </a:p>
        </p:txBody>
      </p:sp>
      <p:sp>
        <p:nvSpPr>
          <p:cNvPr id="14" name="矩形 13"/>
          <p:cNvSpPr/>
          <p:nvPr/>
        </p:nvSpPr>
        <p:spPr>
          <a:xfrm>
            <a:off x="0" y="6290156"/>
            <a:ext cx="9144000" cy="523220"/>
          </a:xfrm>
          <a:prstGeom prst="rect">
            <a:avLst/>
          </a:prstGeom>
          <a:ln>
            <a:solidFill>
              <a:srgbClr val="FF0000"/>
            </a:solidFill>
          </a:ln>
        </p:spPr>
        <p:txBody>
          <a:bodyPr wrap="square">
            <a:spAutoFit/>
          </a:bodyPr>
          <a:lstStyle/>
          <a:p>
            <a:r>
              <a:rPr lang="en-US" altLang="zh-CN" sz="1400" dirty="0" smtClean="0">
                <a:latin typeface="Arial Unicode MS" pitchFamily="34" charset="-122"/>
                <a:ea typeface="黑体" pitchFamily="49" charset="-122"/>
              </a:rPr>
              <a:t>[6] </a:t>
            </a:r>
            <a:r>
              <a:rPr lang="en-US" altLang="zh-CN" sz="1400" dirty="0" err="1" smtClean="0">
                <a:latin typeface="Arial Unicode MS" pitchFamily="34" charset="-122"/>
                <a:ea typeface="黑体" pitchFamily="49" charset="-122"/>
              </a:rPr>
              <a:t>Wenfei</a:t>
            </a:r>
            <a:r>
              <a:rPr lang="en-US" altLang="zh-CN" sz="1400" dirty="0" smtClean="0">
                <a:latin typeface="Arial Unicode MS" pitchFamily="34" charset="-122"/>
                <a:ea typeface="黑体" pitchFamily="49" charset="-122"/>
              </a:rPr>
              <a:t> Fan, </a:t>
            </a:r>
            <a:r>
              <a:rPr lang="en-US" altLang="zh-CN" sz="1400" dirty="0" err="1" smtClean="0">
                <a:latin typeface="Arial Unicode MS" pitchFamily="34" charset="-122"/>
                <a:ea typeface="黑体" pitchFamily="49" charset="-122"/>
              </a:rPr>
              <a:t>Jianzhong</a:t>
            </a:r>
            <a:r>
              <a:rPr lang="en-US" altLang="zh-CN" sz="1400" dirty="0" smtClean="0">
                <a:latin typeface="Arial Unicode MS" pitchFamily="34" charset="-122"/>
                <a:ea typeface="黑体" pitchFamily="49" charset="-122"/>
              </a:rPr>
              <a:t> Li, </a:t>
            </a:r>
            <a:r>
              <a:rPr lang="en-US" altLang="zh-CN" sz="1400" dirty="0" err="1" smtClean="0">
                <a:latin typeface="Arial Unicode MS" pitchFamily="34" charset="-122"/>
                <a:ea typeface="黑体" pitchFamily="49" charset="-122"/>
              </a:rPr>
              <a:t>Shuai</a:t>
            </a:r>
            <a:r>
              <a:rPr lang="en-US" altLang="zh-CN" sz="1400" dirty="0" smtClean="0">
                <a:latin typeface="Arial Unicode MS" pitchFamily="34" charset="-122"/>
                <a:ea typeface="黑体" pitchFamily="49" charset="-122"/>
              </a:rPr>
              <a:t> Ma, Nan Tang, and </a:t>
            </a:r>
            <a:r>
              <a:rPr lang="en-US" altLang="zh-CN" sz="1400" dirty="0" err="1" smtClean="0">
                <a:latin typeface="Arial Unicode MS" pitchFamily="34" charset="-122"/>
                <a:ea typeface="黑体" pitchFamily="49" charset="-122"/>
              </a:rPr>
              <a:t>Yinghui</a:t>
            </a:r>
            <a:r>
              <a:rPr lang="en-US" altLang="zh-CN" sz="1400" dirty="0" smtClean="0">
                <a:latin typeface="Arial Unicode MS" pitchFamily="34" charset="-122"/>
                <a:ea typeface="黑体" pitchFamily="49" charset="-122"/>
              </a:rPr>
              <a:t> Wu, Graph Pattern Matching: From Intractable to Polynomial Time</a:t>
            </a:r>
            <a:r>
              <a:rPr lang="en-US" altLang="zh-CN" sz="1400" b="1" dirty="0" smtClean="0">
                <a:solidFill>
                  <a:srgbClr val="C00000"/>
                </a:solidFill>
                <a:latin typeface="Arial Unicode MS" pitchFamily="34" charset="-122"/>
                <a:ea typeface="黑体" pitchFamily="49" charset="-122"/>
              </a:rPr>
              <a:t>. VLDB 2010</a:t>
            </a:r>
            <a:r>
              <a:rPr lang="en-US" altLang="zh-CN" sz="1400" dirty="0" smtClean="0">
                <a:latin typeface="Arial Unicode MS" pitchFamily="34" charset="-122"/>
                <a:ea typeface="黑体" pitchFamily="49" charset="-122"/>
              </a:rPr>
              <a:t>.</a:t>
            </a:r>
            <a:endParaRPr lang="en-US" altLang="zh-CN" sz="1400" b="1" dirty="0" smtClean="0">
              <a:solidFill>
                <a:srgbClr val="C000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solidFill>
                  <a:srgbClr val="C00000"/>
                </a:solidFill>
                <a:latin typeface="Arial Unicode MS" pitchFamily="34" charset="-122"/>
                <a:ea typeface="黑体" pitchFamily="49" charset="-122"/>
              </a:rPr>
              <a:t>其它数据技术</a:t>
            </a:r>
            <a:endParaRPr lang="zh-CN" altLang="en-US" sz="4000" b="1" dirty="0">
              <a:solidFill>
                <a:srgbClr val="C00000"/>
              </a:solidFill>
              <a:latin typeface="Arial Unicode MS" pitchFamily="34" charset="-122"/>
              <a:ea typeface="黑体" pitchFamily="49" charset="-122"/>
            </a:endParaRPr>
          </a:p>
        </p:txBody>
      </p:sp>
      <p:sp>
        <p:nvSpPr>
          <p:cNvPr id="3" name="内容占位符 2"/>
          <p:cNvSpPr>
            <a:spLocks noGrp="1"/>
          </p:cNvSpPr>
          <p:nvPr>
            <p:ph idx="1"/>
          </p:nvPr>
        </p:nvSpPr>
        <p:spPr>
          <a:xfrm>
            <a:off x="285720" y="1000108"/>
            <a:ext cx="8501122" cy="772708"/>
          </a:xfrm>
        </p:spPr>
        <p:txBody>
          <a:bodyPr/>
          <a:lstStyle/>
          <a:p>
            <a:pPr marL="342900" lvl="1" indent="-342900">
              <a:buFontTx/>
              <a:buChar char="•"/>
            </a:pPr>
            <a:r>
              <a:rPr lang="zh-CN" altLang="en-US" sz="2800" b="1" dirty="0" smtClean="0">
                <a:solidFill>
                  <a:srgbClr val="C00000"/>
                </a:solidFill>
                <a:ea typeface="黑体" pitchFamily="49" charset="-122"/>
              </a:rPr>
              <a:t>数据索引：</a:t>
            </a:r>
            <a:r>
              <a:rPr lang="zh-CN" altLang="en-US" dirty="0" smtClean="0">
                <a:solidFill>
                  <a:srgbClr val="0066CC"/>
                </a:solidFill>
                <a:latin typeface="Arial Unicode MS" pitchFamily="34" charset="-122"/>
                <a:ea typeface="黑体" pitchFamily="49" charset="-122"/>
              </a:rPr>
              <a:t>空间代价、</a:t>
            </a:r>
            <a:r>
              <a:rPr lang="zh-CN" altLang="en-US" dirty="0" smtClean="0">
                <a:solidFill>
                  <a:srgbClr val="0066CC"/>
                </a:solidFill>
                <a:ea typeface="黑体" pitchFamily="49" charset="-122"/>
              </a:rPr>
              <a:t>构建时间代价、</a:t>
            </a:r>
            <a:r>
              <a:rPr lang="zh-CN" altLang="en-US" dirty="0" smtClean="0">
                <a:solidFill>
                  <a:srgbClr val="0066CC"/>
                </a:solidFill>
                <a:latin typeface="Arial Unicode MS" pitchFamily="34" charset="-122"/>
                <a:ea typeface="黑体" pitchFamily="49" charset="-122"/>
              </a:rPr>
              <a:t>查询效率提高</a:t>
            </a:r>
            <a:endParaRPr lang="en-US" altLang="zh-CN" dirty="0" smtClean="0">
              <a:latin typeface="Arial Unicode MS" pitchFamily="34" charset="-122"/>
              <a:ea typeface="黑体" pitchFamily="49" charset="-122"/>
            </a:endParaRPr>
          </a:p>
          <a:p>
            <a:pPr>
              <a:buNone/>
            </a:pPr>
            <a:endParaRPr lang="zh-CN" altLang="en-US" sz="2800" dirty="0">
              <a:latin typeface="Arial Unicode MS" pitchFamily="34" charset="-122"/>
              <a:ea typeface="黑体" pitchFamily="49" charset="-122"/>
            </a:endParaRPr>
          </a:p>
        </p:txBody>
      </p:sp>
      <p:cxnSp>
        <p:nvCxnSpPr>
          <p:cNvPr id="11" name="Straight Arrow Connector 5"/>
          <p:cNvCxnSpPr/>
          <p:nvPr/>
        </p:nvCxnSpPr>
        <p:spPr bwMode="auto">
          <a:xfrm>
            <a:off x="3635896" y="2636912"/>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2" name="TextBox 19"/>
          <p:cNvSpPr txBox="1">
            <a:spLocks noChangeArrowheads="1"/>
          </p:cNvSpPr>
          <p:nvPr/>
        </p:nvSpPr>
        <p:spPr bwMode="auto">
          <a:xfrm>
            <a:off x="2627784" y="2375302"/>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3" name="TextBox 19"/>
          <p:cNvSpPr txBox="1">
            <a:spLocks noChangeArrowheads="1"/>
          </p:cNvSpPr>
          <p:nvPr/>
        </p:nvSpPr>
        <p:spPr bwMode="auto">
          <a:xfrm>
            <a:off x="5724128" y="2375302"/>
            <a:ext cx="1296144" cy="523220"/>
          </a:xfrm>
          <a:prstGeom prst="rect">
            <a:avLst/>
          </a:prstGeom>
          <a:noFill/>
          <a:ln w="9525">
            <a:noFill/>
            <a:miter lim="800000"/>
            <a:headEnd/>
            <a:tailEnd/>
          </a:ln>
        </p:spPr>
        <p:txBody>
          <a:bodyPr wrap="square">
            <a:spAutoFit/>
          </a:bodyPr>
          <a:lstStyle/>
          <a:p>
            <a:r>
              <a:rPr lang="en-US" altLang="zh-CN" sz="2800" dirty="0" smtClean="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4" name="TextBox 3"/>
          <p:cNvSpPr txBox="1">
            <a:spLocks noChangeArrowheads="1"/>
          </p:cNvSpPr>
          <p:nvPr/>
        </p:nvSpPr>
        <p:spPr bwMode="auto">
          <a:xfrm>
            <a:off x="3707904" y="2060848"/>
            <a:ext cx="2016224" cy="461665"/>
          </a:xfrm>
          <a:prstGeom prst="rect">
            <a:avLst/>
          </a:prstGeom>
          <a:noFill/>
          <a:ln w="9525">
            <a:noFill/>
            <a:miter lim="800000"/>
            <a:headEnd/>
            <a:tailEnd/>
          </a:ln>
        </p:spPr>
        <p:txBody>
          <a:bodyPr wrap="square">
            <a:spAutoFit/>
          </a:bodyPr>
          <a:lstStyle/>
          <a:p>
            <a:r>
              <a:rPr lang="en-US" altLang="zh-CN" sz="2400" dirty="0" smtClean="0">
                <a:solidFill>
                  <a:srgbClr val="C00000"/>
                </a:solidFill>
                <a:latin typeface="Rockwell" pitchFamily="18" charset="0"/>
                <a:sym typeface="Symbol" pitchFamily="18" charset="2"/>
              </a:rPr>
              <a:t>compression</a:t>
            </a:r>
            <a:endParaRPr lang="zh-CN" altLang="en-US" dirty="0">
              <a:latin typeface="Rockwell" pitchFamily="18" charset="0"/>
            </a:endParaRPr>
          </a:p>
        </p:txBody>
      </p:sp>
      <p:sp>
        <p:nvSpPr>
          <p:cNvPr id="15" name="内容占位符 2"/>
          <p:cNvSpPr txBox="1">
            <a:spLocks/>
          </p:cNvSpPr>
          <p:nvPr/>
        </p:nvSpPr>
        <p:spPr bwMode="auto">
          <a:xfrm>
            <a:off x="285720" y="2348880"/>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数据压缩：</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
        <p:nvSpPr>
          <p:cNvPr id="16" name="内容占位符 2"/>
          <p:cNvSpPr txBox="1">
            <a:spLocks/>
          </p:cNvSpPr>
          <p:nvPr/>
        </p:nvSpPr>
        <p:spPr bwMode="auto">
          <a:xfrm>
            <a:off x="285720" y="3952436"/>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数据划分：</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cxnSp>
        <p:nvCxnSpPr>
          <p:cNvPr id="17" name="Straight Arrow Connector 5"/>
          <p:cNvCxnSpPr/>
          <p:nvPr/>
        </p:nvCxnSpPr>
        <p:spPr bwMode="auto">
          <a:xfrm>
            <a:off x="3635896" y="4194666"/>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TextBox 19"/>
          <p:cNvSpPr txBox="1">
            <a:spLocks noChangeArrowheads="1"/>
          </p:cNvSpPr>
          <p:nvPr/>
        </p:nvSpPr>
        <p:spPr bwMode="auto">
          <a:xfrm>
            <a:off x="2555776" y="3933056"/>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9" name="TextBox 19"/>
          <p:cNvSpPr txBox="1">
            <a:spLocks noChangeArrowheads="1"/>
          </p:cNvSpPr>
          <p:nvPr/>
        </p:nvSpPr>
        <p:spPr bwMode="auto">
          <a:xfrm>
            <a:off x="5724128" y="3933056"/>
            <a:ext cx="3312368"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baseline="-25000" dirty="0" smtClean="0">
                <a:solidFill>
                  <a:srgbClr val="FF0000"/>
                </a:solidFill>
                <a:latin typeface="Rockwell" pitchFamily="18" charset="0"/>
                <a:sym typeface="Symbol" pitchFamily="18" charset="2"/>
              </a:rPr>
              <a:t>1</a:t>
            </a:r>
            <a:r>
              <a:rPr lang="en-GB" altLang="zh-CN" sz="2800" dirty="0" smtClean="0">
                <a:latin typeface="Rockwell" pitchFamily="18" charset="0"/>
                <a:sym typeface="Symbol" pitchFamily="18" charset="2"/>
              </a:rPr>
              <a:t>) + </a:t>
            </a:r>
            <a:r>
              <a:rPr lang="en-US" altLang="zh-CN" sz="2800" dirty="0" smtClean="0">
                <a:solidFill>
                  <a:srgbClr val="FF0000"/>
                </a:solidFill>
                <a:latin typeface="华文仿宋"/>
                <a:ea typeface="华文仿宋"/>
                <a:sym typeface="Symbol" pitchFamily="18" charset="2"/>
              </a:rPr>
              <a:t>… </a:t>
            </a:r>
            <a:r>
              <a:rPr lang="en-US" altLang="zh-CN" sz="2800" dirty="0" smtClean="0">
                <a:latin typeface="华文仿宋"/>
                <a:ea typeface="华文仿宋"/>
                <a:sym typeface="Symbol" pitchFamily="18" charset="2"/>
              </a:rPr>
              <a:t>+</a:t>
            </a:r>
            <a:r>
              <a:rPr lang="en-US" altLang="zh-CN" sz="2800" dirty="0" smtClean="0">
                <a:solidFill>
                  <a:srgbClr val="FF0000"/>
                </a:solidFill>
                <a:latin typeface="华文仿宋"/>
                <a:ea typeface="华文仿宋"/>
                <a:sym typeface="Symbol" pitchFamily="18" charset="2"/>
              </a:rPr>
              <a:t> </a:t>
            </a:r>
            <a:r>
              <a:rPr lang="en-US" altLang="zh-CN" sz="2800" dirty="0" smtClean="0">
                <a:latin typeface="Rockwell" pitchFamily="18" charset="0"/>
                <a:sym typeface="Symbol" pitchFamily="18" charset="2"/>
              </a:rPr>
              <a:t>Q(</a:t>
            </a:r>
            <a:r>
              <a:rPr lang="en-GB" altLang="zh-CN" sz="2800" dirty="0" err="1" smtClean="0">
                <a:solidFill>
                  <a:srgbClr val="FF0000"/>
                </a:solidFill>
                <a:latin typeface="Rockwell" pitchFamily="18" charset="0"/>
                <a:sym typeface="Symbol" pitchFamily="18" charset="2"/>
              </a:rPr>
              <a:t>D</a:t>
            </a:r>
            <a:r>
              <a:rPr lang="en-GB" altLang="zh-CN" sz="2800" baseline="-25000" dirty="0" err="1" smtClean="0">
                <a:solidFill>
                  <a:srgbClr val="FF0000"/>
                </a:solidFill>
                <a:latin typeface="Rockwell" pitchFamily="18" charset="0"/>
                <a:sym typeface="Symbol" pitchFamily="18" charset="2"/>
              </a:rPr>
              <a:t>n</a:t>
            </a:r>
            <a:r>
              <a:rPr lang="en-GB" altLang="zh-CN" sz="2800" dirty="0" smtClean="0">
                <a:latin typeface="Rockwell" pitchFamily="18" charset="0"/>
                <a:sym typeface="Symbol" pitchFamily="18" charset="2"/>
              </a:rPr>
              <a:t>)  </a:t>
            </a:r>
            <a:endParaRPr lang="zh-CN" altLang="en-US" sz="2800" dirty="0">
              <a:latin typeface="Rockwell" pitchFamily="18" charset="0"/>
            </a:endParaRPr>
          </a:p>
        </p:txBody>
      </p:sp>
      <p:sp>
        <p:nvSpPr>
          <p:cNvPr id="20" name="TextBox 3"/>
          <p:cNvSpPr txBox="1">
            <a:spLocks noChangeArrowheads="1"/>
          </p:cNvSpPr>
          <p:nvPr/>
        </p:nvSpPr>
        <p:spPr bwMode="auto">
          <a:xfrm>
            <a:off x="3851920" y="3687415"/>
            <a:ext cx="2304256" cy="461665"/>
          </a:xfrm>
          <a:prstGeom prst="rect">
            <a:avLst/>
          </a:prstGeom>
          <a:noFill/>
          <a:ln w="9525">
            <a:noFill/>
            <a:miter lim="800000"/>
            <a:headEnd/>
            <a:tailEnd/>
          </a:ln>
        </p:spPr>
        <p:txBody>
          <a:bodyPr wrap="square">
            <a:spAutoFit/>
          </a:bodyPr>
          <a:lstStyle/>
          <a:p>
            <a:r>
              <a:rPr lang="en-US" altLang="zh-CN" sz="2400" dirty="0" smtClean="0">
                <a:solidFill>
                  <a:srgbClr val="C00000"/>
                </a:solidFill>
                <a:latin typeface="Rockwell" pitchFamily="18" charset="0"/>
                <a:sym typeface="Symbol" pitchFamily="18" charset="2"/>
              </a:rPr>
              <a:t>partitioning</a:t>
            </a:r>
            <a:endParaRPr lang="zh-CN" altLang="en-US" dirty="0">
              <a:latin typeface="Rockwell" pitchFamily="18" charset="0"/>
            </a:endParaRPr>
          </a:p>
        </p:txBody>
      </p:sp>
      <p:sp>
        <p:nvSpPr>
          <p:cNvPr id="21" name="Rectangle 14"/>
          <p:cNvSpPr txBox="1">
            <a:spLocks noChangeArrowheads="1"/>
          </p:cNvSpPr>
          <p:nvPr/>
        </p:nvSpPr>
        <p:spPr bwMode="auto">
          <a:xfrm>
            <a:off x="395536" y="6093296"/>
            <a:ext cx="8496944" cy="451445"/>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r>
              <a:rPr lang="en-US" altLang="zh-CN" sz="2000" b="1" dirty="0" smtClean="0">
                <a:solidFill>
                  <a:srgbClr val="FF0000"/>
                </a:solidFill>
              </a:rPr>
              <a:t>Work in progress</a:t>
            </a:r>
            <a:r>
              <a:rPr lang="zh-CN" altLang="en-US" sz="2000" b="1" dirty="0" smtClean="0">
                <a:solidFill>
                  <a:srgbClr val="FF0000"/>
                </a:solidFill>
              </a:rPr>
              <a:t>！</a:t>
            </a:r>
            <a:endParaRPr lang="en-US" altLang="zh-CN" sz="2000" b="1" dirty="0">
              <a:solidFill>
                <a:srgbClr val="FF0000"/>
              </a:solidFill>
            </a:endParaRPr>
          </a:p>
        </p:txBody>
      </p:sp>
      <p:sp>
        <p:nvSpPr>
          <p:cNvPr id="22" name="灯片编号占位符 21"/>
          <p:cNvSpPr>
            <a:spLocks noGrp="1"/>
          </p:cNvSpPr>
          <p:nvPr>
            <p:ph type="sldNum" sz="quarter" idx="10"/>
          </p:nvPr>
        </p:nvSpPr>
        <p:spPr/>
        <p:txBody>
          <a:bodyPr/>
          <a:lstStyle/>
          <a:p>
            <a:pPr>
              <a:defRPr/>
            </a:pPr>
            <a:fld id="{3AD224E6-15A8-4E74-8987-281A30D56C8B}" type="slidenum">
              <a:rPr lang="zh-CN" altLang="en-US" smtClean="0"/>
              <a:pPr>
                <a:defRPr/>
              </a:pPr>
              <a:t>35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1556792"/>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latin typeface="黑体" pitchFamily="49" charset="-122"/>
                <a:ea typeface="黑体" pitchFamily="49" charset="-122"/>
                <a:cs typeface="Arial Unicode MS" pitchFamily="34" charset="-122"/>
              </a:rPr>
              <a:t>图搜索是一种新型社会搜索模式</a:t>
            </a:r>
            <a:endParaRPr lang="en-US" altLang="zh-CN" sz="2400" dirty="0" smtClean="0">
              <a:latin typeface="黑体" pitchFamily="49" charset="-122"/>
              <a:ea typeface="黑体" pitchFamily="49" charset="-122"/>
              <a:cs typeface="Arial Unicode MS" pitchFamily="34" charset="-122"/>
            </a:endParaRPr>
          </a:p>
        </p:txBody>
      </p:sp>
      <p:sp>
        <p:nvSpPr>
          <p:cNvPr id="7" name="TextBox 6"/>
          <p:cNvSpPr txBox="1"/>
          <p:nvPr/>
        </p:nvSpPr>
        <p:spPr>
          <a:xfrm>
            <a:off x="323528" y="2420888"/>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indent="-342900" eaLnBrk="0" hangingPunct="0">
              <a:spcBef>
                <a:spcPts val="0"/>
              </a:spcBef>
            </a:pPr>
            <a:r>
              <a:rPr lang="zh-CN" altLang="en-US" sz="2400" kern="0" dirty="0" smtClean="0">
                <a:solidFill>
                  <a:srgbClr val="000000"/>
                </a:solidFill>
                <a:latin typeface="Arial Unicode MS" pitchFamily="34" charset="-122"/>
              </a:rPr>
              <a:t>大图搜索的应用与挑战</a:t>
            </a:r>
            <a:r>
              <a:rPr lang="en-US" altLang="zh-CN" sz="2400" kern="0" dirty="0" smtClean="0">
                <a:solidFill>
                  <a:srgbClr val="000000"/>
                </a:solidFill>
                <a:latin typeface="Arial Unicode MS" pitchFamily="34" charset="-122"/>
              </a:rPr>
              <a:t>(FAE</a:t>
            </a:r>
            <a:r>
              <a:rPr lang="zh-CN" altLang="en-US" sz="2400" kern="0" dirty="0" smtClean="0">
                <a:solidFill>
                  <a:srgbClr val="000000"/>
                </a:solidFill>
                <a:latin typeface="Arial Unicode MS" pitchFamily="34" charset="-122"/>
              </a:rPr>
              <a:t>法则</a:t>
            </a:r>
            <a:r>
              <a:rPr lang="en-US" altLang="zh-CN" sz="2400" kern="0" dirty="0" smtClean="0">
                <a:solidFill>
                  <a:srgbClr val="000000"/>
                </a:solidFill>
                <a:latin typeface="Arial Unicode MS" pitchFamily="34" charset="-122"/>
              </a:rPr>
              <a:t>)</a:t>
            </a:r>
            <a:endParaRPr lang="en-US" altLang="zh-CN" sz="2000" kern="0" dirty="0">
              <a:solidFill>
                <a:schemeClr val="tx1"/>
              </a:solidFill>
              <a:latin typeface="Arial Unicode MS" pitchFamily="34" charset="-122"/>
            </a:endParaRPr>
          </a:p>
        </p:txBody>
      </p:sp>
      <p:sp>
        <p:nvSpPr>
          <p:cNvPr id="11" name="TextBox 10"/>
          <p:cNvSpPr txBox="1"/>
          <p:nvPr/>
        </p:nvSpPr>
        <p:spPr>
          <a:xfrm>
            <a:off x="323528" y="3284984"/>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latin typeface="黑体" pitchFamily="49" charset="-122"/>
                <a:ea typeface="黑体" pitchFamily="49" charset="-122"/>
                <a:cs typeface="Arial Unicode MS" pitchFamily="34" charset="-122"/>
              </a:rPr>
              <a:t>解决大图搜索挑战的相关技术</a:t>
            </a:r>
            <a:endParaRPr lang="en-US" altLang="zh-CN" sz="2400" dirty="0" smtClean="0">
              <a:latin typeface="黑体" pitchFamily="49" charset="-122"/>
              <a:ea typeface="黑体" pitchFamily="49" charset="-122"/>
              <a:cs typeface="Arial Unicode MS" pitchFamily="34" charset="-122"/>
            </a:endParaRPr>
          </a:p>
        </p:txBody>
      </p:sp>
      <p:sp>
        <p:nvSpPr>
          <p:cNvPr id="8" name="标题 1"/>
          <p:cNvSpPr>
            <a:spLocks noGrp="1"/>
          </p:cNvSpPr>
          <p:nvPr>
            <p:ph type="title"/>
          </p:nvPr>
        </p:nvSpPr>
        <p:spPr>
          <a:xfrm>
            <a:off x="285720" y="71414"/>
            <a:ext cx="8358246" cy="796908"/>
          </a:xfrm>
        </p:spPr>
        <p:txBody>
          <a:bodyPr/>
          <a:lstStyle/>
          <a:p>
            <a:pPr algn="ctr"/>
            <a:r>
              <a:rPr lang="zh-CN" altLang="en-US" sz="3600" b="1" dirty="0" smtClean="0">
                <a:solidFill>
                  <a:srgbClr val="C00000"/>
                </a:solidFill>
                <a:latin typeface="Arial Unicode MS" pitchFamily="34" charset="-122"/>
                <a:ea typeface="黑体" pitchFamily="49" charset="-122"/>
              </a:rPr>
              <a:t>小结</a:t>
            </a:r>
            <a:endParaRPr lang="en-US" altLang="zh-CN" sz="3600" b="1" dirty="0" smtClean="0">
              <a:solidFill>
                <a:srgbClr val="C00000"/>
              </a:solidFill>
              <a:latin typeface="Arial Unicode MS" pitchFamily="34" charset="-122"/>
              <a:ea typeface="黑体" pitchFamily="49" charset="-122"/>
            </a:endParaRPr>
          </a:p>
        </p:txBody>
      </p:sp>
      <p:sp>
        <p:nvSpPr>
          <p:cNvPr id="9" name="Rectangle 14"/>
          <p:cNvSpPr txBox="1">
            <a:spLocks noChangeArrowheads="1"/>
          </p:cNvSpPr>
          <p:nvPr/>
        </p:nvSpPr>
        <p:spPr bwMode="auto">
          <a:xfrm>
            <a:off x="107504" y="5373217"/>
            <a:ext cx="8892480" cy="864096"/>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r>
              <a:rPr lang="en-US" altLang="zh-CN" sz="2400" b="1" dirty="0" smtClean="0">
                <a:solidFill>
                  <a:srgbClr val="FF0000"/>
                </a:solidFill>
              </a:rPr>
              <a:t>Just a start,</a:t>
            </a:r>
          </a:p>
          <a:p>
            <a:pPr algn="ctr" eaLnBrk="1" hangingPunct="1"/>
            <a:r>
              <a:rPr lang="en-US" altLang="zh-CN" sz="2400" b="1" dirty="0" smtClean="0">
                <a:solidFill>
                  <a:srgbClr val="FF0000"/>
                </a:solidFill>
              </a:rPr>
              <a:t>there is a long way to go for Big Graph Search!</a:t>
            </a:r>
            <a:endParaRPr lang="en-US" altLang="zh-CN" sz="2400" b="1" dirty="0" smtClean="0">
              <a:solidFill>
                <a:srgbClr val="FF0000"/>
              </a:solidFill>
              <a:ea typeface="黑体" pitchFamily="49" charset="-122"/>
              <a:sym typeface="Wingdings" pitchFamily="2" charset="2"/>
            </a:endParaRPr>
          </a:p>
        </p:txBody>
      </p:sp>
      <p:sp>
        <p:nvSpPr>
          <p:cNvPr id="12" name="灯片编号占位符 11"/>
          <p:cNvSpPr>
            <a:spLocks noGrp="1"/>
          </p:cNvSpPr>
          <p:nvPr>
            <p:ph type="sldNum" sz="quarter" idx="10"/>
          </p:nvPr>
        </p:nvSpPr>
        <p:spPr/>
        <p:txBody>
          <a:bodyPr/>
          <a:lstStyle/>
          <a:p>
            <a:pPr>
              <a:defRPr/>
            </a:pPr>
            <a:fld id="{3AD224E6-15A8-4E74-8987-281A30D56C8B}" type="slidenum">
              <a:rPr lang="zh-CN" altLang="en-US" smtClean="0"/>
              <a:pPr>
                <a:defRPr/>
              </a:pPr>
              <a:t>36</a:t>
            </a:fld>
            <a:endParaRPr lang="zh-CN" altLang="en-US" dirty="0"/>
          </a:p>
        </p:txBody>
      </p:sp>
    </p:spTree>
    <p:extLst>
      <p:ext uri="{BB962C8B-B14F-4D97-AF65-F5344CB8AC3E}">
        <p14:creationId xmlns="" xmlns:p14="http://schemas.microsoft.com/office/powerpoint/2010/main" val="298274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homepage\talks\973年终会-2014\IBM-logo.jpg"/>
          <p:cNvPicPr>
            <a:picLocks noChangeAspect="1" noChangeArrowheads="1"/>
          </p:cNvPicPr>
          <p:nvPr/>
        </p:nvPicPr>
        <p:blipFill>
          <a:blip r:embed="rId2" cstate="print"/>
          <a:srcRect/>
          <a:stretch>
            <a:fillRect/>
          </a:stretch>
        </p:blipFill>
        <p:spPr bwMode="auto">
          <a:xfrm>
            <a:off x="7020272" y="4077072"/>
            <a:ext cx="1885280" cy="942640"/>
          </a:xfrm>
          <a:prstGeom prst="rect">
            <a:avLst/>
          </a:prstGeom>
          <a:noFill/>
        </p:spPr>
      </p:pic>
      <p:sp>
        <p:nvSpPr>
          <p:cNvPr id="2" name="标题 1"/>
          <p:cNvSpPr>
            <a:spLocks noGrp="1"/>
          </p:cNvSpPr>
          <p:nvPr>
            <p:ph type="title"/>
          </p:nvPr>
        </p:nvSpPr>
        <p:spPr/>
        <p:txBody>
          <a:bodyPr/>
          <a:lstStyle/>
          <a:p>
            <a:r>
              <a:rPr kumimoji="1" lang="en-US" altLang="zh-CN" sz="3600" b="1" dirty="0" smtClean="0">
                <a:solidFill>
                  <a:srgbClr val="C00000"/>
                </a:solidFill>
              </a:rPr>
              <a:t>Acknowledgements</a:t>
            </a:r>
            <a:endParaRPr kumimoji="1" lang="en-US" altLang="zh-CN" sz="3600" dirty="0" smtClean="0">
              <a:solidFill>
                <a:srgbClr val="C00000"/>
              </a:solidFill>
            </a:endParaRPr>
          </a:p>
        </p:txBody>
      </p:sp>
      <p:sp>
        <p:nvSpPr>
          <p:cNvPr id="6" name="内容占位符 2"/>
          <p:cNvSpPr txBox="1">
            <a:spLocks/>
          </p:cNvSpPr>
          <p:nvPr/>
        </p:nvSpPr>
        <p:spPr bwMode="auto">
          <a:xfrm>
            <a:off x="179512" y="908720"/>
            <a:ext cx="8964488" cy="5877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a:r>
              <a:rPr kumimoji="1" lang="en-US" altLang="zh-CN" sz="2400" b="1" dirty="0" smtClean="0">
                <a:solidFill>
                  <a:srgbClr val="C00000"/>
                </a:solidFill>
              </a:rPr>
              <a:t>Collaborators: </a:t>
            </a:r>
          </a:p>
          <a:p>
            <a:pPr algn="just">
              <a:spcBef>
                <a:spcPts val="600"/>
              </a:spcBef>
            </a:pPr>
            <a:r>
              <a:rPr kumimoji="1" lang="en-US" altLang="zh-CN" dirty="0" err="1" smtClean="0"/>
              <a:t>Charu</a:t>
            </a:r>
            <a:r>
              <a:rPr kumimoji="1" lang="en-US" altLang="zh-CN" dirty="0" smtClean="0"/>
              <a:t> </a:t>
            </a:r>
            <a:r>
              <a:rPr kumimoji="1" lang="en-US" altLang="zh-CN" dirty="0" err="1" smtClean="0"/>
              <a:t>Aggarwal</a:t>
            </a:r>
            <a:r>
              <a:rPr kumimoji="1" lang="en-US" altLang="zh-CN" dirty="0" smtClean="0"/>
              <a:t>, </a:t>
            </a:r>
            <a:r>
              <a:rPr kumimoji="1" lang="en-US" altLang="zh-CN" dirty="0" err="1" smtClean="0"/>
              <a:t>Sourav</a:t>
            </a:r>
            <a:r>
              <a:rPr kumimoji="1" lang="en-US" altLang="zh-CN" dirty="0" smtClean="0"/>
              <a:t> S </a:t>
            </a:r>
            <a:r>
              <a:rPr kumimoji="1" lang="en-US" altLang="zh-CN" dirty="0" err="1" smtClean="0"/>
              <a:t>Bhowmick</a:t>
            </a:r>
            <a:r>
              <a:rPr kumimoji="1" lang="en-US" altLang="zh-CN" dirty="0" smtClean="0"/>
              <a:t>, Yang Cao, </a:t>
            </a:r>
            <a:r>
              <a:rPr kumimoji="1" lang="en-US" altLang="zh-CN" dirty="0" err="1" smtClean="0"/>
              <a:t>Gao</a:t>
            </a:r>
            <a:r>
              <a:rPr kumimoji="1" lang="en-US" altLang="zh-CN" dirty="0" smtClean="0"/>
              <a:t> Cong, Liang </a:t>
            </a:r>
            <a:r>
              <a:rPr kumimoji="1" lang="en-US" altLang="zh-CN" dirty="0" err="1" smtClean="0"/>
              <a:t>Duan</a:t>
            </a:r>
            <a:r>
              <a:rPr kumimoji="1" lang="en-US" altLang="zh-CN" dirty="0" smtClean="0"/>
              <a:t>, </a:t>
            </a:r>
            <a:r>
              <a:rPr kumimoji="1" lang="en-US" altLang="zh-CN" dirty="0" err="1" smtClean="0"/>
              <a:t>Wenfei</a:t>
            </a:r>
            <a:r>
              <a:rPr kumimoji="1" lang="en-US" altLang="zh-CN" dirty="0" smtClean="0"/>
              <a:t> Fan, </a:t>
            </a:r>
            <a:r>
              <a:rPr kumimoji="1" lang="en-US" altLang="zh-CN" dirty="0" err="1" smtClean="0"/>
              <a:t>Kaiyu</a:t>
            </a:r>
            <a:r>
              <a:rPr kumimoji="1" lang="en-US" altLang="zh-CN" dirty="0" smtClean="0"/>
              <a:t> </a:t>
            </a:r>
            <a:r>
              <a:rPr kumimoji="1" lang="en-US" altLang="zh-CN" dirty="0" err="1" smtClean="0"/>
              <a:t>Feng</a:t>
            </a:r>
            <a:r>
              <a:rPr kumimoji="1" lang="en-US" altLang="zh-CN" dirty="0" smtClean="0"/>
              <a:t>, </a:t>
            </a:r>
            <a:r>
              <a:rPr kumimoji="1" lang="en-US" altLang="zh-CN" dirty="0" err="1" smtClean="0"/>
              <a:t>Haixing</a:t>
            </a:r>
            <a:r>
              <a:rPr kumimoji="1" lang="en-US" altLang="zh-CN" dirty="0" smtClean="0"/>
              <a:t> Huang, </a:t>
            </a:r>
            <a:r>
              <a:rPr kumimoji="1" lang="en-US" altLang="zh-CN" dirty="0" err="1" smtClean="0"/>
              <a:t>Renjun</a:t>
            </a:r>
            <a:r>
              <a:rPr kumimoji="1" lang="en-US" altLang="zh-CN" dirty="0" smtClean="0"/>
              <a:t> </a:t>
            </a:r>
            <a:r>
              <a:rPr kumimoji="1" lang="en-US" altLang="zh-CN" dirty="0" err="1" smtClean="0"/>
              <a:t>Hu</a:t>
            </a:r>
            <a:r>
              <a:rPr kumimoji="1" lang="en-US" altLang="zh-CN" dirty="0" smtClean="0"/>
              <a:t>, </a:t>
            </a:r>
            <a:r>
              <a:rPr kumimoji="1" lang="en-US" altLang="zh-CN" dirty="0" err="1" smtClean="0"/>
              <a:t>Jinpeng</a:t>
            </a:r>
            <a:r>
              <a:rPr kumimoji="1" lang="en-US" altLang="zh-CN" dirty="0" smtClean="0"/>
              <a:t> </a:t>
            </a:r>
            <a:r>
              <a:rPr kumimoji="1" lang="en-US" altLang="zh-CN" dirty="0" err="1" smtClean="0"/>
              <a:t>Huai</a:t>
            </a:r>
            <a:r>
              <a:rPr lang="en-US" altLang="zh-CN" dirty="0" smtClean="0"/>
              <a:t>, </a:t>
            </a:r>
            <a:r>
              <a:rPr lang="en-US" altLang="zh-CN" dirty="0" err="1" smtClean="0"/>
              <a:t>Jia</a:t>
            </a:r>
            <a:r>
              <a:rPr lang="en-US" altLang="zh-CN" dirty="0" smtClean="0"/>
              <a:t> Li,  </a:t>
            </a:r>
            <a:r>
              <a:rPr lang="en-US" altLang="zh-CN" dirty="0" err="1" smtClean="0"/>
              <a:t>Jianxin</a:t>
            </a:r>
            <a:r>
              <a:rPr lang="en-US" altLang="zh-CN" dirty="0" smtClean="0"/>
              <a:t> Li, </a:t>
            </a:r>
            <a:r>
              <a:rPr lang="en-US" altLang="zh-CN" dirty="0" err="1" smtClean="0"/>
              <a:t>Xuelian</a:t>
            </a:r>
            <a:r>
              <a:rPr lang="en-US" altLang="zh-CN" dirty="0" smtClean="0"/>
              <a:t> Lin, </a:t>
            </a:r>
            <a:r>
              <a:rPr lang="en-US" altLang="zh-CN" dirty="0" err="1" smtClean="0"/>
              <a:t>Xudong</a:t>
            </a:r>
            <a:r>
              <a:rPr lang="en-US" altLang="zh-CN" dirty="0" smtClean="0"/>
              <a:t> Liu, </a:t>
            </a:r>
            <a:r>
              <a:rPr lang="en-US" altLang="zh-CN" dirty="0" err="1" smtClean="0"/>
              <a:t>Jinghe</a:t>
            </a:r>
            <a:r>
              <a:rPr lang="en-US" altLang="zh-CN" dirty="0" smtClean="0"/>
              <a:t> Song, </a:t>
            </a:r>
            <a:r>
              <a:rPr kumimoji="1" lang="en-US" altLang="zh-CN" dirty="0" err="1" smtClean="0"/>
              <a:t>Haixun</a:t>
            </a:r>
            <a:r>
              <a:rPr kumimoji="1" lang="en-US" altLang="zh-CN" dirty="0" smtClean="0"/>
              <a:t> Wang, </a:t>
            </a:r>
            <a:r>
              <a:rPr kumimoji="1" lang="en-US" altLang="zh-CN" dirty="0" err="1" smtClean="0"/>
              <a:t>Luoshu</a:t>
            </a:r>
            <a:r>
              <a:rPr kumimoji="1" lang="en-US" altLang="zh-CN" dirty="0" smtClean="0"/>
              <a:t> Wang, </a:t>
            </a:r>
            <a:r>
              <a:rPr kumimoji="1" lang="en-US" altLang="zh-CN" dirty="0" err="1" smtClean="0"/>
              <a:t>Tianyu</a:t>
            </a:r>
            <a:r>
              <a:rPr kumimoji="1" lang="en-US" altLang="zh-CN" dirty="0" smtClean="0"/>
              <a:t> </a:t>
            </a:r>
            <a:r>
              <a:rPr kumimoji="1" lang="en-US" altLang="zh-CN" dirty="0" err="1" smtClean="0"/>
              <a:t>Wo</a:t>
            </a:r>
            <a:r>
              <a:rPr kumimoji="1" lang="en-US" altLang="zh-CN" dirty="0" smtClean="0"/>
              <a:t>…</a:t>
            </a:r>
          </a:p>
          <a:p>
            <a:pPr algn="just">
              <a:spcBef>
                <a:spcPts val="1200"/>
              </a:spcBef>
            </a:pPr>
            <a:r>
              <a:rPr kumimoji="1" lang="en-US" altLang="zh-CN" sz="2400" b="1" dirty="0" smtClean="0">
                <a:solidFill>
                  <a:srgbClr val="C00000"/>
                </a:solidFill>
              </a:rPr>
              <a:t>They are from:  </a:t>
            </a:r>
          </a:p>
          <a:p>
            <a:pPr algn="just">
              <a:spcBef>
                <a:spcPts val="600"/>
              </a:spcBef>
            </a:pPr>
            <a:endParaRPr kumimoji="1" lang="en-US" altLang="zh-CN" dirty="0" smtClean="0"/>
          </a:p>
          <a:p>
            <a:pPr algn="just">
              <a:spcBef>
                <a:spcPts val="600"/>
              </a:spcBef>
            </a:pPr>
            <a:endParaRPr lang="en-US" altLang="zh-CN" sz="2000" dirty="0" smtClean="0"/>
          </a:p>
          <a:p>
            <a:pPr algn="just">
              <a:spcBef>
                <a:spcPts val="600"/>
              </a:spcBef>
            </a:pPr>
            <a:endParaRPr kumimoji="1" lang="en-US" altLang="zh-CN" sz="2000" dirty="0" smtClean="0"/>
          </a:p>
          <a:p>
            <a:pPr algn="just">
              <a:spcBef>
                <a:spcPts val="600"/>
              </a:spcBef>
            </a:pPr>
            <a:endParaRPr kumimoji="1" lang="en-US" altLang="zh-CN" sz="2000" dirty="0" smtClean="0"/>
          </a:p>
          <a:p>
            <a:pPr marL="342900" marR="0" lvl="0" indent="-342900" algn="just"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37</a:t>
            </a:fld>
            <a:endParaRPr lang="zh-CN" altLang="en-US" dirty="0"/>
          </a:p>
        </p:txBody>
      </p:sp>
      <p:pic>
        <p:nvPicPr>
          <p:cNvPr id="7" name="图片 6" descr="beihang-logo.png"/>
          <p:cNvPicPr>
            <a:picLocks noChangeAspect="1"/>
          </p:cNvPicPr>
          <p:nvPr/>
        </p:nvPicPr>
        <p:blipFill>
          <a:blip r:embed="rId3" cstate="print"/>
          <a:stretch>
            <a:fillRect/>
          </a:stretch>
        </p:blipFill>
        <p:spPr>
          <a:xfrm>
            <a:off x="539552" y="3030701"/>
            <a:ext cx="3359376" cy="693866"/>
          </a:xfrm>
          <a:prstGeom prst="rect">
            <a:avLst/>
          </a:prstGeom>
        </p:spPr>
      </p:pic>
      <p:pic>
        <p:nvPicPr>
          <p:cNvPr id="8" name="图片 7" descr="google.jpg"/>
          <p:cNvPicPr>
            <a:picLocks noChangeAspect="1"/>
          </p:cNvPicPr>
          <p:nvPr/>
        </p:nvPicPr>
        <p:blipFill>
          <a:blip r:embed="rId4" cstate="print"/>
          <a:stretch>
            <a:fillRect/>
          </a:stretch>
        </p:blipFill>
        <p:spPr>
          <a:xfrm>
            <a:off x="3275856" y="5821635"/>
            <a:ext cx="1876425" cy="703709"/>
          </a:xfrm>
          <a:prstGeom prst="rect">
            <a:avLst/>
          </a:prstGeom>
        </p:spPr>
      </p:pic>
      <p:pic>
        <p:nvPicPr>
          <p:cNvPr id="1027" name="Picture 3" descr="D:\homepage\talks\973年终会-2014\msra.jpg"/>
          <p:cNvPicPr>
            <a:picLocks noChangeAspect="1" noChangeArrowheads="1"/>
          </p:cNvPicPr>
          <p:nvPr/>
        </p:nvPicPr>
        <p:blipFill>
          <a:blip r:embed="rId5" cstate="print"/>
          <a:srcRect/>
          <a:stretch>
            <a:fillRect/>
          </a:stretch>
        </p:blipFill>
        <p:spPr bwMode="auto">
          <a:xfrm>
            <a:off x="323528" y="5496644"/>
            <a:ext cx="2219325" cy="1028700"/>
          </a:xfrm>
          <a:prstGeom prst="rect">
            <a:avLst/>
          </a:prstGeom>
          <a:noFill/>
        </p:spPr>
      </p:pic>
      <p:pic>
        <p:nvPicPr>
          <p:cNvPr id="1028" name="Picture 4" descr="D:\homepage\talks\973年终会-2014\th.jpg"/>
          <p:cNvPicPr>
            <a:picLocks noChangeAspect="1" noChangeArrowheads="1"/>
          </p:cNvPicPr>
          <p:nvPr/>
        </p:nvPicPr>
        <p:blipFill>
          <a:blip r:embed="rId6" cstate="print"/>
          <a:srcRect/>
          <a:stretch>
            <a:fillRect/>
          </a:stretch>
        </p:blipFill>
        <p:spPr bwMode="auto">
          <a:xfrm>
            <a:off x="467544" y="4077072"/>
            <a:ext cx="2736304" cy="966827"/>
          </a:xfrm>
          <a:prstGeom prst="rect">
            <a:avLst/>
          </a:prstGeom>
          <a:noFill/>
        </p:spPr>
      </p:pic>
      <p:pic>
        <p:nvPicPr>
          <p:cNvPr id="11" name="Picture 12" descr="http://cdn3.sbnation.com/imported_assets/1427057/12207655-large.jp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779912" y="4005064"/>
            <a:ext cx="2928152" cy="1100666"/>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D:\homepage\talks\973年终会-2014\th (3).jpg"/>
          <p:cNvPicPr>
            <a:picLocks noChangeAspect="1" noChangeArrowheads="1"/>
          </p:cNvPicPr>
          <p:nvPr/>
        </p:nvPicPr>
        <p:blipFill>
          <a:blip r:embed="rId8" cstate="print"/>
          <a:srcRect/>
          <a:stretch>
            <a:fillRect/>
          </a:stretch>
        </p:blipFill>
        <p:spPr bwMode="auto">
          <a:xfrm>
            <a:off x="4499992" y="2996952"/>
            <a:ext cx="4392488" cy="761364"/>
          </a:xfrm>
          <a:prstGeom prst="rect">
            <a:avLst/>
          </a:prstGeom>
          <a:noFill/>
        </p:spPr>
      </p:pic>
      <p:pic>
        <p:nvPicPr>
          <p:cNvPr id="14" name="图片 13" descr="th.jpg"/>
          <p:cNvPicPr>
            <a:picLocks noChangeAspect="1"/>
          </p:cNvPicPr>
          <p:nvPr/>
        </p:nvPicPr>
        <p:blipFill>
          <a:blip r:embed="rId9" cstate="print"/>
          <a:stretch>
            <a:fillRect/>
          </a:stretch>
        </p:blipFill>
        <p:spPr>
          <a:xfrm>
            <a:off x="6012160" y="5393010"/>
            <a:ext cx="2857500" cy="127635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251520" y="3933056"/>
            <a:ext cx="8501122" cy="2068852"/>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zh-CN" sz="32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ctr" defTabSz="914400" rtl="0" eaLnBrk="0" fontAlgn="base" latinLnBrk="0" hangingPunct="0">
              <a:lnSpc>
                <a:spcPct val="100000"/>
              </a:lnSpc>
              <a:spcBef>
                <a:spcPct val="20000"/>
              </a:spcBef>
              <a:spcAft>
                <a:spcPct val="0"/>
              </a:spcAft>
              <a:buClrTx/>
              <a:buSzTx/>
              <a:buFontTx/>
              <a:buNone/>
              <a:tabLst/>
              <a:defRPr/>
            </a:pPr>
            <a:r>
              <a:rPr kumimoji="0" lang="en-US" altLang="zh-CN" sz="4800" b="1" i="0" u="none" strike="noStrike" kern="0" cap="none" spc="0" normalizeH="0" baseline="0" noProof="0" dirty="0" smtClean="0">
                <a:ln>
                  <a:noFill/>
                </a:ln>
                <a:solidFill>
                  <a:srgbClr val="FF0000"/>
                </a:solidFill>
                <a:effectLst/>
                <a:uLnTx/>
                <a:uFillTx/>
                <a:latin typeface="Arial Unicode MS" pitchFamily="34" charset="-122"/>
                <a:ea typeface="+mn-ea"/>
                <a:cs typeface="+mn-cs"/>
              </a:rPr>
              <a:t>Thanks!</a:t>
            </a:r>
            <a:endParaRPr kumimoji="0" lang="zh-CN" altLang="en-US" sz="4000" b="1" i="0" u="none" strike="noStrike" kern="0" cap="none" spc="0" normalizeH="0" baseline="0" noProof="0" dirty="0">
              <a:ln>
                <a:noFill/>
              </a:ln>
              <a:solidFill>
                <a:srgbClr val="FF0000"/>
              </a:solidFill>
              <a:effectLst/>
              <a:uLnTx/>
              <a:uFillTx/>
              <a:latin typeface="Arial Unicode MS" pitchFamily="34" charset="-122"/>
              <a:ea typeface="+mn-ea"/>
              <a:cs typeface="+mn-cs"/>
            </a:endParaRPr>
          </a:p>
        </p:txBody>
      </p:sp>
      <p:sp>
        <p:nvSpPr>
          <p:cNvPr id="3" name="内容占位符 2"/>
          <p:cNvSpPr txBox="1">
            <a:spLocks/>
          </p:cNvSpPr>
          <p:nvPr/>
        </p:nvSpPr>
        <p:spPr>
          <a:xfrm>
            <a:off x="1331640" y="1628800"/>
            <a:ext cx="5078938" cy="252028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Homepage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Email</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Address</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lang="en-US" altLang="zh-CN" sz="2000" kern="0" dirty="0" smtClean="0">
                <a:latin typeface="+mn-lt"/>
                <a:ea typeface="+mn-ea"/>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Room G1122,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New Main Building,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Beihang</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University</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Beijing, China	</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2" descr="http://www.ccf.org.cn/resources/1190201776262/adl/12012-10-22-11_00_39.jpg"/>
          <p:cNvPicPr>
            <a:picLocks noChangeAspect="1" noChangeArrowheads="1"/>
          </p:cNvPicPr>
          <p:nvPr/>
        </p:nvPicPr>
        <p:blipFill>
          <a:blip r:embed="rId4" cstate="print"/>
          <a:srcRect/>
          <a:stretch>
            <a:fillRect/>
          </a:stretch>
        </p:blipFill>
        <p:spPr bwMode="auto">
          <a:xfrm>
            <a:off x="6804248" y="1700808"/>
            <a:ext cx="1584176" cy="206933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4</a:t>
            </a:fld>
            <a:endParaRPr lang="zh-CN" altLang="en-US" dirty="0"/>
          </a:p>
        </p:txBody>
      </p:sp>
      <p:pic>
        <p:nvPicPr>
          <p:cNvPr id="5" name="Picture 2"/>
          <p:cNvPicPr>
            <a:picLocks noChangeAspect="1" noChangeArrowheads="1"/>
          </p:cNvPicPr>
          <p:nvPr/>
        </p:nvPicPr>
        <p:blipFill>
          <a:blip r:embed="rId2"/>
          <a:srcRect/>
          <a:stretch>
            <a:fillRect/>
          </a:stretch>
        </p:blipFill>
        <p:spPr bwMode="auto">
          <a:xfrm>
            <a:off x="71406" y="2571744"/>
            <a:ext cx="1857388" cy="1727200"/>
          </a:xfrm>
          <a:prstGeom prst="rect">
            <a:avLst/>
          </a:prstGeom>
          <a:noFill/>
          <a:ln w="9525">
            <a:noFill/>
            <a:miter lim="800000"/>
            <a:headEnd/>
            <a:tailEnd/>
          </a:ln>
        </p:spPr>
      </p:pic>
      <p:sp>
        <p:nvSpPr>
          <p:cNvPr id="6" name="标题 1"/>
          <p:cNvSpPr>
            <a:spLocks noGrp="1"/>
          </p:cNvSpPr>
          <p:nvPr>
            <p:ph type="title" idx="4294967295"/>
          </p:nvPr>
        </p:nvSpPr>
        <p:spPr>
          <a:xfrm>
            <a:off x="241300" y="214295"/>
            <a:ext cx="8626475" cy="642937"/>
          </a:xfrm>
        </p:spPr>
        <p:txBody>
          <a:bodyPr/>
          <a:lstStyle/>
          <a:p>
            <a:pPr algn="l"/>
            <a:r>
              <a:rPr lang="zh-CN" altLang="en-US" sz="3600" b="1" dirty="0" smtClean="0">
                <a:solidFill>
                  <a:srgbClr val="C00000"/>
                </a:solidFill>
                <a:latin typeface="Arial Unicode MS" pitchFamily="34" charset="-122"/>
                <a:ea typeface="黑体" pitchFamily="49" charset="-122"/>
              </a:rPr>
              <a:t>研究方向与机构设置</a:t>
            </a:r>
          </a:p>
        </p:txBody>
      </p:sp>
      <p:sp>
        <p:nvSpPr>
          <p:cNvPr id="7" name="TextBox 3"/>
          <p:cNvSpPr txBox="1">
            <a:spLocks noChangeArrowheads="1"/>
          </p:cNvSpPr>
          <p:nvPr/>
        </p:nvSpPr>
        <p:spPr bwMode="auto">
          <a:xfrm>
            <a:off x="1142976" y="979511"/>
            <a:ext cx="3571900" cy="4918269"/>
          </a:xfrm>
          <a:prstGeom prst="rect">
            <a:avLst/>
          </a:prstGeom>
          <a:noFill/>
          <a:ln w="9525">
            <a:noFill/>
            <a:miter lim="800000"/>
            <a:headEnd/>
            <a:tailEnd/>
          </a:ln>
        </p:spPr>
        <p:txBody>
          <a:bodyPr wrap="square" rIns="0">
            <a:spAutoFit/>
          </a:bodyPr>
          <a:lstStyle/>
          <a:p>
            <a:pPr marL="342900" indent="-342900">
              <a:spcBef>
                <a:spcPct val="20000"/>
              </a:spcBef>
              <a:buFont typeface="Wingdings" pitchFamily="2" charset="2"/>
              <a:buBlip>
                <a:blip r:embed="rId3"/>
              </a:buBlip>
            </a:pPr>
            <a:r>
              <a:rPr lang="zh-CN" altLang="en-US" sz="1600" dirty="0">
                <a:solidFill>
                  <a:srgbClr val="FF0000"/>
                </a:solidFill>
                <a:latin typeface="黑体" pitchFamily="49" charset="-122"/>
                <a:ea typeface="黑体" pitchFamily="49" charset="-122"/>
              </a:rPr>
              <a:t>瓶颈</a:t>
            </a:r>
            <a:r>
              <a:rPr lang="en-US" altLang="zh-CN" sz="1600" dirty="0">
                <a:solidFill>
                  <a:srgbClr val="FF0000"/>
                </a:solidFill>
                <a:latin typeface="黑体" pitchFamily="49" charset="-122"/>
                <a:ea typeface="黑体" pitchFamily="49" charset="-122"/>
              </a:rPr>
              <a:t>1</a:t>
            </a:r>
            <a:r>
              <a:rPr lang="zh-CN" altLang="en-US" sz="1600" dirty="0">
                <a:solidFill>
                  <a:srgbClr val="FF0000"/>
                </a:solidFill>
                <a:latin typeface="黑体" pitchFamily="49" charset="-122"/>
                <a:ea typeface="黑体" pitchFamily="49" charset="-122"/>
              </a:rPr>
              <a:t>：计算的有效性遇到障碍</a:t>
            </a:r>
            <a:endParaRPr lang="en-US" altLang="zh-CN" sz="1600" dirty="0">
              <a:solidFill>
                <a:srgbClr val="FF0000"/>
              </a:solidFill>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计算的有效性：</a:t>
            </a:r>
            <a:endParaRPr lang="en-US" altLang="zh-CN" sz="1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认识数据的内在特征，复杂网络、数学（统计）方法</a:t>
            </a:r>
            <a:endParaRPr lang="en-US" altLang="zh-CN" sz="1400" dirty="0">
              <a:latin typeface="黑体" pitchFamily="49" charset="-122"/>
              <a:ea typeface="黑体" pitchFamily="49" charset="-122"/>
            </a:endParaRPr>
          </a:p>
          <a:p>
            <a:pPr marL="342900" indent="-342900">
              <a:spcBef>
                <a:spcPct val="20000"/>
              </a:spcBef>
              <a:buFont typeface="Wingdings" pitchFamily="2" charset="2"/>
              <a:buBlip>
                <a:blip r:embed="rId3"/>
              </a:buBlip>
            </a:pPr>
            <a:endParaRPr lang="en-US" altLang="zh-CN" sz="1600" dirty="0">
              <a:latin typeface="黑体" pitchFamily="49" charset="-122"/>
              <a:ea typeface="黑体" pitchFamily="49" charset="-122"/>
            </a:endParaRPr>
          </a:p>
          <a:p>
            <a:pPr marL="342900" indent="-342900">
              <a:spcBef>
                <a:spcPct val="20000"/>
              </a:spcBef>
              <a:buFont typeface="Wingdings" pitchFamily="2" charset="2"/>
              <a:buBlip>
                <a:blip r:embed="rId3"/>
              </a:buBlip>
            </a:pPr>
            <a:r>
              <a:rPr lang="zh-CN" altLang="en-US" sz="1600" dirty="0">
                <a:solidFill>
                  <a:srgbClr val="FF0000"/>
                </a:solidFill>
                <a:latin typeface="黑体" pitchFamily="49" charset="-122"/>
                <a:ea typeface="黑体" pitchFamily="49" charset="-122"/>
              </a:rPr>
              <a:t>瓶颈</a:t>
            </a:r>
            <a:r>
              <a:rPr lang="en-US" altLang="zh-CN" sz="1600" dirty="0">
                <a:solidFill>
                  <a:srgbClr val="FF0000"/>
                </a:solidFill>
                <a:latin typeface="黑体" pitchFamily="49" charset="-122"/>
                <a:ea typeface="黑体" pitchFamily="49" charset="-122"/>
              </a:rPr>
              <a:t>2</a:t>
            </a:r>
            <a:r>
              <a:rPr lang="zh-CN" altLang="en-US" sz="1600" dirty="0">
                <a:solidFill>
                  <a:srgbClr val="FF0000"/>
                </a:solidFill>
                <a:latin typeface="黑体" pitchFamily="49" charset="-122"/>
                <a:ea typeface="黑体" pitchFamily="49" charset="-122"/>
              </a:rPr>
              <a:t>：能耗成为突出问题</a:t>
            </a:r>
            <a:endParaRPr lang="en-US" altLang="zh-CN" sz="1600" dirty="0">
              <a:solidFill>
                <a:srgbClr val="FF0000"/>
              </a:solidFill>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随着规模增大，调度复杂，计算系统功耗问题日益突出</a:t>
            </a:r>
            <a:endParaRPr lang="en-US" altLang="zh-CN" sz="1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传统存算分离的结构，产生大量的数据搬移开销</a:t>
            </a:r>
            <a:endParaRPr lang="en-US" altLang="zh-CN" sz="1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传统的计算和存储器件“功耗”不友好</a:t>
            </a:r>
            <a:endParaRPr lang="en-US" altLang="zh-CN" sz="1400" dirty="0">
              <a:latin typeface="黑体" pitchFamily="49" charset="-122"/>
              <a:ea typeface="黑体" pitchFamily="49" charset="-122"/>
            </a:endParaRPr>
          </a:p>
          <a:p>
            <a:pPr marL="342900" indent="-342900">
              <a:spcBef>
                <a:spcPct val="20000"/>
              </a:spcBef>
              <a:buFont typeface="Wingdings" pitchFamily="2" charset="2"/>
              <a:buBlip>
                <a:blip r:embed="rId3"/>
              </a:buBlip>
            </a:pPr>
            <a:endParaRPr lang="en-US" altLang="zh-CN" sz="1600" dirty="0">
              <a:latin typeface="黑体" pitchFamily="49" charset="-122"/>
              <a:ea typeface="黑体" pitchFamily="49" charset="-122"/>
            </a:endParaRPr>
          </a:p>
          <a:p>
            <a:pPr marL="342900" indent="-342900">
              <a:spcBef>
                <a:spcPct val="20000"/>
              </a:spcBef>
              <a:buFont typeface="Wingdings" pitchFamily="2" charset="2"/>
              <a:buBlip>
                <a:blip r:embed="rId3"/>
              </a:buBlip>
            </a:pPr>
            <a:r>
              <a:rPr lang="zh-CN" altLang="en-US" sz="1600" dirty="0">
                <a:solidFill>
                  <a:srgbClr val="FF0000"/>
                </a:solidFill>
                <a:latin typeface="黑体" pitchFamily="49" charset="-122"/>
                <a:ea typeface="黑体" pitchFamily="49" charset="-122"/>
              </a:rPr>
              <a:t>瓶颈</a:t>
            </a:r>
            <a:r>
              <a:rPr lang="en-US" altLang="zh-CN" sz="1600" dirty="0">
                <a:solidFill>
                  <a:srgbClr val="FF0000"/>
                </a:solidFill>
                <a:latin typeface="黑体" pitchFamily="49" charset="-122"/>
                <a:ea typeface="黑体" pitchFamily="49" charset="-122"/>
              </a:rPr>
              <a:t>3</a:t>
            </a:r>
            <a:r>
              <a:rPr lang="zh-CN" altLang="en-US" sz="1600" dirty="0">
                <a:solidFill>
                  <a:srgbClr val="FF0000"/>
                </a:solidFill>
                <a:latin typeface="黑体" pitchFamily="49" charset="-122"/>
                <a:ea typeface="黑体" pitchFamily="49" charset="-122"/>
              </a:rPr>
              <a:t>：学习效率和灵活性</a:t>
            </a:r>
            <a:endParaRPr lang="en-US" altLang="zh-CN" sz="1600" dirty="0">
              <a:solidFill>
                <a:srgbClr val="FF0000"/>
              </a:solidFill>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学习效率：需要大量的输入数据及标定数据，学习效率低</a:t>
            </a: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灵活性：普遍缺乏“类比、联想”等学习功能</a:t>
            </a:r>
            <a:endParaRPr lang="en-US" altLang="zh-CN" sz="1400" dirty="0">
              <a:latin typeface="黑体" pitchFamily="49" charset="-122"/>
              <a:ea typeface="黑体" pitchFamily="49" charset="-122"/>
            </a:endParaRPr>
          </a:p>
          <a:p>
            <a:pPr marL="342900" indent="-342900">
              <a:spcBef>
                <a:spcPct val="20000"/>
              </a:spcBef>
              <a:buFont typeface="Wingdings" pitchFamily="2" charset="2"/>
              <a:buBlip>
                <a:blip r:embed="rId3"/>
              </a:buBlip>
            </a:pPr>
            <a:endParaRPr lang="zh-CN" altLang="en-US" sz="1600" dirty="0">
              <a:latin typeface="黑体" pitchFamily="49" charset="-122"/>
              <a:ea typeface="黑体" pitchFamily="49" charset="-122"/>
            </a:endParaRPr>
          </a:p>
        </p:txBody>
      </p:sp>
      <p:sp>
        <p:nvSpPr>
          <p:cNvPr id="8" name="右箭头 7"/>
          <p:cNvSpPr/>
          <p:nvPr/>
        </p:nvSpPr>
        <p:spPr bwMode="auto">
          <a:xfrm>
            <a:off x="4721225" y="1268436"/>
            <a:ext cx="396875" cy="501650"/>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9" name="右箭头 8"/>
          <p:cNvSpPr/>
          <p:nvPr/>
        </p:nvSpPr>
        <p:spPr bwMode="auto">
          <a:xfrm>
            <a:off x="4721225" y="3211536"/>
            <a:ext cx="396875" cy="504825"/>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0" name="右箭头 9"/>
          <p:cNvSpPr/>
          <p:nvPr/>
        </p:nvSpPr>
        <p:spPr bwMode="auto">
          <a:xfrm>
            <a:off x="4751388" y="5011761"/>
            <a:ext cx="396875" cy="504825"/>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1" name="圆角矩形 10"/>
          <p:cNvSpPr/>
          <p:nvPr/>
        </p:nvSpPr>
        <p:spPr bwMode="auto">
          <a:xfrm>
            <a:off x="5189586" y="1122956"/>
            <a:ext cx="2550766" cy="1080120"/>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r>
              <a:rPr lang="zh-CN" altLang="en-US" sz="2000" noProof="1">
                <a:ln>
                  <a:solidFill>
                    <a:schemeClr val="bg1"/>
                  </a:solidFill>
                </a:ln>
                <a:solidFill>
                  <a:schemeClr val="bg1"/>
                </a:solidFill>
                <a:latin typeface="+mn-ea"/>
              </a:rPr>
              <a:t>数据科学与计算智能</a:t>
            </a:r>
          </a:p>
        </p:txBody>
      </p:sp>
      <p:sp>
        <p:nvSpPr>
          <p:cNvPr id="12" name="圆角矩形 11"/>
          <p:cNvSpPr/>
          <p:nvPr/>
        </p:nvSpPr>
        <p:spPr bwMode="auto">
          <a:xfrm>
            <a:off x="5189586" y="2995164"/>
            <a:ext cx="2550766" cy="1080120"/>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zh-CN" altLang="en-US" sz="2000" noProof="1">
                <a:ln>
                  <a:solidFill>
                    <a:schemeClr val="bg1"/>
                  </a:solidFill>
                </a:ln>
                <a:solidFill>
                  <a:schemeClr val="bg1"/>
                </a:solidFill>
                <a:latin typeface="+mn-ea"/>
              </a:rPr>
              <a:t>新型计算技术与系统</a:t>
            </a:r>
          </a:p>
        </p:txBody>
      </p:sp>
      <p:sp>
        <p:nvSpPr>
          <p:cNvPr id="13" name="圆角矩形 12"/>
          <p:cNvSpPr/>
          <p:nvPr/>
        </p:nvSpPr>
        <p:spPr bwMode="auto">
          <a:xfrm>
            <a:off x="5189586" y="4795364"/>
            <a:ext cx="2550766" cy="1080120"/>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r>
              <a:rPr lang="zh-CN" altLang="en-US" sz="2000" noProof="1">
                <a:ln>
                  <a:solidFill>
                    <a:schemeClr val="bg1"/>
                  </a:solidFill>
                </a:ln>
                <a:solidFill>
                  <a:schemeClr val="bg1"/>
                </a:solidFill>
                <a:latin typeface="+mn-ea"/>
              </a:rPr>
              <a:t>认知机理与仿真</a:t>
            </a:r>
          </a:p>
        </p:txBody>
      </p:sp>
      <p:sp>
        <p:nvSpPr>
          <p:cNvPr id="14" name="下箭头 13"/>
          <p:cNvSpPr/>
          <p:nvPr/>
        </p:nvSpPr>
        <p:spPr bwMode="auto">
          <a:xfrm>
            <a:off x="6018213" y="2347936"/>
            <a:ext cx="569912" cy="574675"/>
          </a:xfrm>
          <a:prstGeom prst="down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5" name="下箭头 14"/>
          <p:cNvSpPr>
            <a:spLocks noChangeArrowheads="1"/>
          </p:cNvSpPr>
          <p:nvPr/>
        </p:nvSpPr>
        <p:spPr bwMode="auto">
          <a:xfrm rot="10800000">
            <a:off x="6084888" y="4087836"/>
            <a:ext cx="574675" cy="577850"/>
          </a:xfrm>
          <a:prstGeom prst="downArrow">
            <a:avLst>
              <a:gd name="adj1" fmla="val 50000"/>
              <a:gd name="adj2" fmla="val 50138"/>
            </a:avLst>
          </a:prstGeom>
          <a:solidFill>
            <a:srgbClr val="FF0000"/>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rot="10800000"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6" name="右箭头 15"/>
          <p:cNvSpPr/>
          <p:nvPr/>
        </p:nvSpPr>
        <p:spPr bwMode="auto">
          <a:xfrm>
            <a:off x="7740650" y="3246461"/>
            <a:ext cx="503238" cy="504825"/>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7" name="圆角矩形 16"/>
          <p:cNvSpPr/>
          <p:nvPr/>
        </p:nvSpPr>
        <p:spPr bwMode="auto">
          <a:xfrm>
            <a:off x="8172400" y="1122956"/>
            <a:ext cx="792088" cy="4752528"/>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endParaRPr lang="en-US" altLang="zh-CN" sz="2000" noProof="1">
              <a:ln>
                <a:solidFill>
                  <a:schemeClr val="bg1"/>
                </a:solidFill>
              </a:ln>
              <a:solidFill>
                <a:schemeClr val="bg1"/>
              </a:solidFill>
              <a:latin typeface="+mn-ea"/>
            </a:endParaRPr>
          </a:p>
          <a:p>
            <a:pPr algn="ctr">
              <a:defRPr/>
            </a:pPr>
            <a:r>
              <a:rPr lang="zh-CN" altLang="en-US" sz="2000" noProof="1">
                <a:ln>
                  <a:solidFill>
                    <a:schemeClr val="bg1"/>
                  </a:solidFill>
                </a:ln>
                <a:solidFill>
                  <a:schemeClr val="bg1"/>
                </a:solidFill>
                <a:latin typeface="+mn-ea"/>
              </a:rPr>
              <a:t>数据工程与</a:t>
            </a:r>
            <a:endParaRPr lang="en-US" altLang="zh-CN" sz="2000" noProof="1">
              <a:ln>
                <a:solidFill>
                  <a:schemeClr val="bg1"/>
                </a:solidFill>
              </a:ln>
              <a:solidFill>
                <a:schemeClr val="bg1"/>
              </a:solidFill>
              <a:latin typeface="+mn-ea"/>
            </a:endParaRPr>
          </a:p>
          <a:p>
            <a:pPr algn="ctr">
              <a:defRPr/>
            </a:pPr>
            <a:r>
              <a:rPr lang="zh-CN" altLang="en-US" sz="2000" noProof="1">
                <a:ln>
                  <a:solidFill>
                    <a:schemeClr val="bg1"/>
                  </a:solidFill>
                </a:ln>
                <a:solidFill>
                  <a:schemeClr val="bg1"/>
                </a:solidFill>
                <a:latin typeface="+mn-ea"/>
              </a:rPr>
              <a:t>脑机系统</a:t>
            </a:r>
          </a:p>
        </p:txBody>
      </p:sp>
      <p:sp>
        <p:nvSpPr>
          <p:cNvPr id="18" name="矩形 1"/>
          <p:cNvSpPr>
            <a:spLocks noChangeArrowheads="1"/>
          </p:cNvSpPr>
          <p:nvPr/>
        </p:nvSpPr>
        <p:spPr bwMode="auto">
          <a:xfrm>
            <a:off x="-15875" y="6162698"/>
            <a:ext cx="5970588" cy="523875"/>
          </a:xfrm>
          <a:prstGeom prst="rect">
            <a:avLst/>
          </a:prstGeom>
          <a:solidFill>
            <a:schemeClr val="bg1"/>
          </a:solidFill>
          <a:ln w="9525">
            <a:noFill/>
            <a:miter lim="800000"/>
            <a:headEnd/>
            <a:tailEnd/>
          </a:ln>
        </p:spPr>
        <p:txBody>
          <a:bodyPr>
            <a:spAutoFit/>
          </a:bodyPr>
          <a:lstStyle/>
          <a:p>
            <a:r>
              <a:rPr lang="zh-CN" altLang="en-US" sz="2800">
                <a:solidFill>
                  <a:srgbClr val="FF0000"/>
                </a:solidFill>
                <a:latin typeface="黑体" pitchFamily="49" charset="-122"/>
                <a:ea typeface="黑体" pitchFamily="49" charset="-122"/>
              </a:rPr>
              <a:t>http://www.bdbc.org.cn/</a:t>
            </a:r>
          </a:p>
        </p:txBody>
      </p:sp>
      <p:pic>
        <p:nvPicPr>
          <p:cNvPr id="19" name="图片 2"/>
          <p:cNvPicPr>
            <a:picLocks noChangeAspect="1"/>
          </p:cNvPicPr>
          <p:nvPr/>
        </p:nvPicPr>
        <p:blipFill>
          <a:blip r:embed="rId4"/>
          <a:srcRect/>
          <a:stretch>
            <a:fillRect/>
          </a:stretch>
        </p:blipFill>
        <p:spPr bwMode="auto">
          <a:xfrm>
            <a:off x="5972175" y="5946798"/>
            <a:ext cx="3151188" cy="768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5</a:t>
            </a:fld>
            <a:endParaRPr lang="zh-CN" altLang="en-US" dirty="0"/>
          </a:p>
        </p:txBody>
      </p:sp>
      <p:pic>
        <p:nvPicPr>
          <p:cNvPr id="5" name="Picture 4"/>
          <p:cNvPicPr>
            <a:picLocks noChangeAspect="1" noChangeArrowheads="1"/>
          </p:cNvPicPr>
          <p:nvPr/>
        </p:nvPicPr>
        <p:blipFill>
          <a:blip r:embed="rId2"/>
          <a:srcRect/>
          <a:stretch>
            <a:fillRect/>
          </a:stretch>
        </p:blipFill>
        <p:spPr bwMode="auto">
          <a:xfrm>
            <a:off x="5500688" y="3549632"/>
            <a:ext cx="3643312" cy="561975"/>
          </a:xfrm>
          <a:prstGeom prst="rect">
            <a:avLst/>
          </a:prstGeom>
          <a:noFill/>
          <a:ln w="9525">
            <a:noFill/>
            <a:miter lim="800000"/>
            <a:headEnd/>
            <a:tailEnd/>
          </a:ln>
        </p:spPr>
      </p:pic>
      <p:sp>
        <p:nvSpPr>
          <p:cNvPr id="6" name="TextBox 3"/>
          <p:cNvSpPr txBox="1">
            <a:spLocks noChangeArrowheads="1"/>
          </p:cNvSpPr>
          <p:nvPr/>
        </p:nvSpPr>
        <p:spPr bwMode="auto">
          <a:xfrm>
            <a:off x="354013" y="928670"/>
            <a:ext cx="8394700" cy="3086100"/>
          </a:xfrm>
          <a:prstGeom prst="rect">
            <a:avLst/>
          </a:prstGeom>
          <a:noFill/>
          <a:ln w="9525">
            <a:noFill/>
            <a:miter lim="800000"/>
            <a:headEnd/>
            <a:tailEnd/>
          </a:ln>
        </p:spPr>
        <p:txBody>
          <a:bodyPr>
            <a:spAutoFit/>
          </a:bodyPr>
          <a:lstStyle/>
          <a:p>
            <a:pPr marL="342900" indent="-342900">
              <a:spcBef>
                <a:spcPct val="20000"/>
              </a:spcBef>
              <a:buFont typeface="Wingdings" pitchFamily="2" charset="2"/>
              <a:buBlip>
                <a:blip r:embed="rId3"/>
              </a:buBlip>
            </a:pPr>
            <a:r>
              <a:rPr lang="zh-CN" altLang="en-US" sz="2400" dirty="0">
                <a:latin typeface="黑体" pitchFamily="49" charset="-122"/>
                <a:ea typeface="黑体" pitchFamily="49" charset="-122"/>
              </a:rPr>
              <a:t>过去</a:t>
            </a:r>
            <a:r>
              <a:rPr lang="en-US" altLang="zh-CN" sz="2400" dirty="0">
                <a:latin typeface="黑体" pitchFamily="49" charset="-122"/>
                <a:ea typeface="黑体" pitchFamily="49" charset="-122"/>
              </a:rPr>
              <a:t>5</a:t>
            </a:r>
            <a:r>
              <a:rPr lang="zh-CN" altLang="en-US" sz="2400" dirty="0">
                <a:latin typeface="黑体" pitchFamily="49" charset="-122"/>
                <a:ea typeface="黑体" pitchFamily="49" charset="-122"/>
              </a:rPr>
              <a:t>年大数据的研究，已经产生了重大突破，并在部分领域取得良好的应用</a:t>
            </a:r>
            <a:endParaRPr lang="en-US" altLang="zh-CN" sz="2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2000" dirty="0">
                <a:latin typeface="黑体" pitchFamily="49" charset="-122"/>
                <a:ea typeface="黑体" pitchFamily="49" charset="-122"/>
              </a:rPr>
              <a:t>计算基础：大规模云计算、大规模深度学习</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2000" dirty="0">
                <a:latin typeface="黑体" pitchFamily="49" charset="-122"/>
                <a:ea typeface="黑体" pitchFamily="49" charset="-122"/>
              </a:rPr>
              <a:t>感知处理的角度：大规模深度学习，</a:t>
            </a:r>
            <a:r>
              <a:rPr lang="en-US" altLang="zh-CN" sz="2000" dirty="0" err="1">
                <a:latin typeface="黑体" pitchFamily="49" charset="-122"/>
                <a:ea typeface="黑体" pitchFamily="49" charset="-122"/>
              </a:rPr>
              <a:t>imageNet</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2000" dirty="0">
                <a:latin typeface="黑体" pitchFamily="49" charset="-122"/>
                <a:ea typeface="黑体" pitchFamily="49" charset="-122"/>
              </a:rPr>
              <a:t>知识组织与管理角度：大规模知识图谱</a:t>
            </a:r>
            <a:endParaRPr lang="en-US" altLang="zh-CN" sz="1600" dirty="0">
              <a:latin typeface="黑体" pitchFamily="49" charset="-122"/>
              <a:ea typeface="黑体" pitchFamily="49" charset="-122"/>
            </a:endParaRPr>
          </a:p>
          <a:p>
            <a:pPr marL="342900" indent="-342900">
              <a:spcBef>
                <a:spcPct val="20000"/>
              </a:spcBef>
              <a:buFont typeface="Wingdings" pitchFamily="2" charset="2"/>
              <a:buBlip>
                <a:blip r:embed="rId3"/>
              </a:buBlip>
            </a:pPr>
            <a:r>
              <a:rPr lang="zh-CN" altLang="en-US" sz="2400" dirty="0">
                <a:latin typeface="黑体" pitchFamily="49" charset="-122"/>
                <a:ea typeface="黑体" pitchFamily="49" charset="-122"/>
              </a:rPr>
              <a:t>基于数据产生知识的问答系统与个人辅助系统</a:t>
            </a:r>
            <a:endParaRPr lang="en-US" altLang="zh-CN" sz="2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en-US" altLang="zh-CN" sz="2000" dirty="0">
                <a:latin typeface="黑体" pitchFamily="49" charset="-122"/>
                <a:ea typeface="黑体" pitchFamily="49" charset="-122"/>
              </a:rPr>
              <a:t>Watson </a:t>
            </a:r>
            <a:r>
              <a:rPr lang="en-US" altLang="zh-CN" sz="2000" dirty="0" err="1">
                <a:latin typeface="黑体" pitchFamily="49" charset="-122"/>
                <a:ea typeface="黑体" pitchFamily="49" charset="-122"/>
              </a:rPr>
              <a:t>DeepQA</a:t>
            </a:r>
            <a:r>
              <a:rPr lang="zh-CN" altLang="en-US" sz="2000" dirty="0">
                <a:latin typeface="黑体" pitchFamily="49" charset="-122"/>
                <a:ea typeface="黑体" pitchFamily="49" charset="-122"/>
              </a:rPr>
              <a:t>：智能搜索</a:t>
            </a:r>
            <a:r>
              <a:rPr lang="en-US" altLang="zh-CN" sz="2000" dirty="0">
                <a:latin typeface="黑体" pitchFamily="49" charset="-122"/>
                <a:ea typeface="黑体" pitchFamily="49" charset="-122"/>
                <a:sym typeface="Wingdings" pitchFamily="2" charset="2"/>
              </a:rPr>
              <a:t></a:t>
            </a:r>
            <a:r>
              <a:rPr lang="zh-CN" altLang="en-US" sz="2000" dirty="0">
                <a:latin typeface="黑体" pitchFamily="49" charset="-122"/>
                <a:ea typeface="黑体" pitchFamily="49" charset="-122"/>
              </a:rPr>
              <a:t>知识引擎</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en-US" altLang="zh-CN" sz="2000" dirty="0">
                <a:latin typeface="黑体" pitchFamily="49" charset="-122"/>
                <a:ea typeface="黑体" pitchFamily="49" charset="-122"/>
              </a:rPr>
              <a:t>Apple </a:t>
            </a:r>
            <a:r>
              <a:rPr lang="en-US" altLang="zh-CN" sz="2000" dirty="0" err="1">
                <a:latin typeface="黑体" pitchFamily="49" charset="-122"/>
                <a:ea typeface="黑体" pitchFamily="49" charset="-122"/>
              </a:rPr>
              <a:t>Siri</a:t>
            </a:r>
            <a:r>
              <a:rPr lang="en-US" altLang="zh-CN" sz="2000" dirty="0">
                <a:latin typeface="黑体" pitchFamily="49" charset="-122"/>
                <a:ea typeface="黑体" pitchFamily="49" charset="-122"/>
              </a:rPr>
              <a:t> &amp; Wolfram Alpha</a:t>
            </a:r>
            <a:endParaRPr lang="zh-CN" altLang="en-US" sz="2400" dirty="0">
              <a:latin typeface="黑体" pitchFamily="49" charset="-122"/>
              <a:ea typeface="黑体" pitchFamily="49" charset="-122"/>
            </a:endParaRPr>
          </a:p>
        </p:txBody>
      </p:sp>
      <p:pic>
        <p:nvPicPr>
          <p:cNvPr id="7" name="Picture 2"/>
          <p:cNvPicPr>
            <a:picLocks noChangeAspect="1" noChangeArrowheads="1"/>
          </p:cNvPicPr>
          <p:nvPr/>
        </p:nvPicPr>
        <p:blipFill>
          <a:blip r:embed="rId4"/>
          <a:srcRect/>
          <a:stretch>
            <a:fillRect/>
          </a:stretch>
        </p:blipFill>
        <p:spPr bwMode="auto">
          <a:xfrm>
            <a:off x="684213" y="4159232"/>
            <a:ext cx="3887787" cy="2398713"/>
          </a:xfrm>
          <a:prstGeom prst="rect">
            <a:avLst/>
          </a:prstGeom>
          <a:noFill/>
          <a:ln w="9525">
            <a:noFill/>
            <a:miter lim="800000"/>
            <a:headEnd/>
            <a:tailEnd/>
          </a:ln>
        </p:spPr>
      </p:pic>
      <p:pic>
        <p:nvPicPr>
          <p:cNvPr id="8" name="Picture 3"/>
          <p:cNvPicPr>
            <a:picLocks noChangeAspect="1" noChangeArrowheads="1"/>
          </p:cNvPicPr>
          <p:nvPr/>
        </p:nvPicPr>
        <p:blipFill>
          <a:blip r:embed="rId5"/>
          <a:srcRect/>
          <a:stretch>
            <a:fillRect/>
          </a:stretch>
        </p:blipFill>
        <p:spPr bwMode="auto">
          <a:xfrm>
            <a:off x="4572000" y="4114782"/>
            <a:ext cx="3887788" cy="2486025"/>
          </a:xfrm>
          <a:prstGeom prst="rect">
            <a:avLst/>
          </a:prstGeom>
          <a:noFill/>
          <a:ln w="9525">
            <a:noFill/>
            <a:miter lim="800000"/>
            <a:headEnd/>
            <a:tailEnd/>
          </a:ln>
        </p:spPr>
      </p:pic>
      <p:sp>
        <p:nvSpPr>
          <p:cNvPr id="9" name="矩形 8"/>
          <p:cNvSpPr/>
          <p:nvPr/>
        </p:nvSpPr>
        <p:spPr>
          <a:xfrm>
            <a:off x="0" y="6281720"/>
            <a:ext cx="9144000" cy="3698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buFont typeface="Arial" panose="020B0604020202020204" pitchFamily="34" charset="0"/>
              <a:buNone/>
              <a:defRPr/>
            </a:pPr>
            <a:r>
              <a:rPr lang="en-US" altLang="zh-CN" noProof="1"/>
              <a:t>Watson</a:t>
            </a:r>
            <a:r>
              <a:rPr lang="zh-CN" altLang="en-US" noProof="1"/>
              <a:t>和</a:t>
            </a:r>
            <a:r>
              <a:rPr lang="en-US" altLang="zh-CN" noProof="1"/>
              <a:t>Wolfram|Alpha</a:t>
            </a:r>
            <a:r>
              <a:rPr lang="zh-CN" altLang="en-US" noProof="1"/>
              <a:t>的成功说明：</a:t>
            </a:r>
            <a:r>
              <a:rPr lang="en-US" altLang="zh-CN" noProof="1"/>
              <a:t>AI</a:t>
            </a:r>
            <a:r>
              <a:rPr lang="zh-CN" altLang="en-US" noProof="1"/>
              <a:t>可以用一个纯粹的计算系统</a:t>
            </a:r>
            <a:r>
              <a:rPr lang="en-US" altLang="zh-CN" noProof="1"/>
              <a:t>(</a:t>
            </a:r>
            <a:r>
              <a:rPr lang="zh-CN" altLang="en-US" noProof="1"/>
              <a:t>交互</a:t>
            </a:r>
            <a:r>
              <a:rPr lang="en-US" altLang="zh-CN" noProof="1"/>
              <a:t>+</a:t>
            </a:r>
            <a:r>
              <a:rPr lang="zh-CN" altLang="en-US" noProof="1"/>
              <a:t>计算</a:t>
            </a:r>
            <a:r>
              <a:rPr lang="en-US" altLang="zh-CN" noProof="1"/>
              <a:t>)</a:t>
            </a:r>
            <a:r>
              <a:rPr lang="zh-CN" altLang="en-US" noProof="1"/>
              <a:t>实现</a:t>
            </a:r>
          </a:p>
        </p:txBody>
      </p:sp>
      <p:pic>
        <p:nvPicPr>
          <p:cNvPr id="10" name="Picture 4" descr="Image result for alphago"/>
          <p:cNvPicPr>
            <a:picLocks noChangeAspect="1" noChangeArrowheads="1"/>
          </p:cNvPicPr>
          <p:nvPr/>
        </p:nvPicPr>
        <p:blipFill>
          <a:blip r:embed="rId6" cstate="print"/>
          <a:srcRect/>
          <a:stretch>
            <a:fillRect/>
          </a:stretch>
        </p:blipFill>
        <p:spPr bwMode="auto">
          <a:xfrm>
            <a:off x="7286644" y="1357298"/>
            <a:ext cx="1571636" cy="2082418"/>
          </a:xfrm>
          <a:prstGeom prst="rect">
            <a:avLst/>
          </a:prstGeom>
          <a:noFill/>
        </p:spPr>
      </p:pic>
      <p:sp>
        <p:nvSpPr>
          <p:cNvPr id="12" name="标题 1"/>
          <p:cNvSpPr>
            <a:spLocks noChangeArrowheads="1"/>
          </p:cNvSpPr>
          <p:nvPr/>
        </p:nvSpPr>
        <p:spPr bwMode="auto">
          <a:xfrm>
            <a:off x="179388" y="66694"/>
            <a:ext cx="8686800" cy="774700"/>
          </a:xfrm>
          <a:prstGeom prst="rect">
            <a:avLst/>
          </a:prstGeom>
          <a:noFill/>
          <a:ln>
            <a:noFill/>
            <a:miter lim="800000"/>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marL="914400" indent="-914400" eaLnBrk="0" hangingPunct="0">
              <a:defRPr/>
            </a:pPr>
            <a:r>
              <a:rPr lang="zh-CN" altLang="en-US" sz="3600" b="1" dirty="0">
                <a:solidFill>
                  <a:srgbClr val="C00000"/>
                </a:solidFill>
                <a:latin typeface="Arial Unicode MS" pitchFamily="34" charset="-122"/>
                <a:ea typeface="黑体" pitchFamily="49" charset="-122"/>
                <a:cs typeface="+mj-cs"/>
                <a:sym typeface="黑体" panose="02010609060101010101" pitchFamily="49" charset="-122"/>
              </a:rPr>
              <a:t>大</a:t>
            </a:r>
            <a:r>
              <a:rPr lang="zh-CN" altLang="en-US" sz="3600" b="1" dirty="0" smtClean="0">
                <a:solidFill>
                  <a:srgbClr val="C00000"/>
                </a:solidFill>
                <a:latin typeface="Arial Unicode MS" pitchFamily="34" charset="-122"/>
                <a:ea typeface="黑体" pitchFamily="49" charset="-122"/>
                <a:cs typeface="+mj-cs"/>
                <a:sym typeface="黑体" panose="02010609060101010101" pitchFamily="49" charset="-122"/>
              </a:rPr>
              <a:t>数据的研究与应用：取得重大突破</a:t>
            </a:r>
            <a:endParaRPr lang="en-US" altLang="zh-CN" sz="3600" b="1" dirty="0">
              <a:solidFill>
                <a:srgbClr val="C00000"/>
              </a:solidFill>
              <a:latin typeface="Arial Unicode MS" pitchFamily="34" charset="-122"/>
              <a:ea typeface="黑体" pitchFamily="49" charset="-122"/>
              <a:cs typeface="+mj-cs"/>
              <a:sym typeface="黑体" panose="02010609060101010101"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6</a:t>
            </a:fld>
            <a:endParaRPr lang="zh-CN" altLang="en-US" dirty="0"/>
          </a:p>
        </p:txBody>
      </p:sp>
      <p:sp>
        <p:nvSpPr>
          <p:cNvPr id="5" name="TextBox 3"/>
          <p:cNvSpPr txBox="1">
            <a:spLocks noChangeArrowheads="1"/>
          </p:cNvSpPr>
          <p:nvPr/>
        </p:nvSpPr>
        <p:spPr bwMode="auto">
          <a:xfrm>
            <a:off x="354013" y="325423"/>
            <a:ext cx="8394700" cy="1031875"/>
          </a:xfrm>
          <a:prstGeom prst="rect">
            <a:avLst/>
          </a:prstGeom>
          <a:noFill/>
          <a:ln w="9525">
            <a:noFill/>
            <a:miter lim="800000"/>
            <a:headEnd/>
            <a:tailEnd/>
          </a:ln>
        </p:spPr>
        <p:txBody>
          <a:bodyPr>
            <a:spAutoFit/>
          </a:bodyPr>
          <a:lstStyle/>
          <a:p>
            <a:pPr marL="342900" lvl="1" indent="-342900">
              <a:spcBef>
                <a:spcPct val="20000"/>
              </a:spcBef>
              <a:buFont typeface="Wingdings" pitchFamily="2" charset="2"/>
              <a:buBlip>
                <a:blip r:embed="rId2"/>
              </a:buBlip>
            </a:pPr>
            <a:r>
              <a:rPr lang="zh-CN" altLang="en-US" sz="2800" dirty="0" smtClean="0">
                <a:solidFill>
                  <a:srgbClr val="FF0000"/>
                </a:solidFill>
                <a:latin typeface="黑体" pitchFamily="49" charset="-122"/>
                <a:ea typeface="黑体" pitchFamily="49" charset="-122"/>
              </a:rPr>
              <a:t>问题：</a:t>
            </a:r>
            <a:r>
              <a:rPr lang="zh-CN" altLang="en-US" sz="2800" dirty="0">
                <a:latin typeface="黑体" pitchFamily="49" charset="-122"/>
                <a:ea typeface="黑体" pitchFamily="49" charset="-122"/>
              </a:rPr>
              <a:t>是否有坚实的理论基础</a:t>
            </a:r>
          </a:p>
          <a:p>
            <a:pPr marL="342900" lvl="1" indent="-342900">
              <a:spcBef>
                <a:spcPct val="20000"/>
              </a:spcBef>
              <a:buFont typeface="Wingdings" pitchFamily="2" charset="2"/>
              <a:buBlip>
                <a:blip r:embed="rId2"/>
              </a:buBlip>
            </a:pPr>
            <a:r>
              <a:rPr lang="zh-CN" altLang="en-US" sz="2800" dirty="0">
                <a:solidFill>
                  <a:srgbClr val="FF0000"/>
                </a:solidFill>
                <a:latin typeface="黑体" pitchFamily="49" charset="-122"/>
                <a:ea typeface="黑体" pitchFamily="49" charset="-122"/>
              </a:rPr>
              <a:t>（大）数据科学是否能真的成为一种“科学”？</a:t>
            </a:r>
            <a:endParaRPr lang="zh-CN" altLang="en-US" sz="2800" dirty="0">
              <a:latin typeface="黑体" pitchFamily="49" charset="-122"/>
              <a:ea typeface="黑体" pitchFamily="49" charset="-122"/>
            </a:endParaRPr>
          </a:p>
        </p:txBody>
      </p:sp>
      <p:sp>
        <p:nvSpPr>
          <p:cNvPr id="6" name="TextBox 3"/>
          <p:cNvSpPr txBox="1">
            <a:spLocks noChangeArrowheads="1"/>
          </p:cNvSpPr>
          <p:nvPr/>
        </p:nvSpPr>
        <p:spPr bwMode="auto">
          <a:xfrm>
            <a:off x="317469" y="1554185"/>
            <a:ext cx="8394700" cy="793750"/>
          </a:xfrm>
          <a:prstGeom prst="rect">
            <a:avLst/>
          </a:prstGeom>
          <a:noFill/>
          <a:ln w="9525">
            <a:noFill/>
            <a:miter lim="800000"/>
            <a:headEnd/>
            <a:tailEnd/>
          </a:ln>
        </p:spPr>
        <p:txBody>
          <a:bodyPr>
            <a:spAutoFit/>
          </a:bodyPr>
          <a:lstStyle/>
          <a:p>
            <a:pPr marL="342900" lvl="1" indent="-342900">
              <a:spcBef>
                <a:spcPct val="20000"/>
              </a:spcBef>
              <a:buFont typeface="Wingdings" pitchFamily="2" charset="2"/>
              <a:buBlip>
                <a:blip r:embed="rId2"/>
              </a:buBlip>
            </a:pPr>
            <a:r>
              <a:rPr lang="zh-CN" altLang="en-US" sz="2400">
                <a:latin typeface="黑体" pitchFamily="49" charset="-122"/>
                <a:ea typeface="黑体" pitchFamily="49" charset="-122"/>
              </a:rPr>
              <a:t>其中一个可能性：计算问题、复杂性与算法</a:t>
            </a:r>
            <a:endParaRPr lang="en-US" altLang="zh-CN" sz="2400">
              <a:latin typeface="黑体" pitchFamily="49" charset="-122"/>
              <a:ea typeface="黑体" pitchFamily="49" charset="-122"/>
            </a:endParaRPr>
          </a:p>
          <a:p>
            <a:pPr marL="742950" lvl="2" indent="-342900">
              <a:spcBef>
                <a:spcPct val="20000"/>
              </a:spcBef>
              <a:buFontTx/>
              <a:buBlip>
                <a:blip r:embed="rId2"/>
              </a:buBlip>
            </a:pPr>
            <a:r>
              <a:rPr lang="zh-CN" altLang="en-US">
                <a:latin typeface="黑体" pitchFamily="49" charset="-122"/>
                <a:ea typeface="黑体" pitchFamily="49" charset="-122"/>
              </a:rPr>
              <a:t>计算问题是计算机科学的本质问题，而算法是一切计算问题的核心</a:t>
            </a:r>
            <a:endParaRPr lang="en-US" altLang="zh-CN">
              <a:latin typeface="黑体" pitchFamily="49" charset="-122"/>
              <a:ea typeface="黑体" pitchFamily="49" charset="-122"/>
            </a:endParaRPr>
          </a:p>
        </p:txBody>
      </p:sp>
      <p:sp>
        <p:nvSpPr>
          <p:cNvPr id="7" name="矩形 6"/>
          <p:cNvSpPr/>
          <p:nvPr/>
        </p:nvSpPr>
        <p:spPr>
          <a:xfrm>
            <a:off x="863048" y="2706015"/>
            <a:ext cx="1824538" cy="707886"/>
          </a:xfrm>
          <a:prstGeom prst="rect">
            <a:avLst/>
          </a:prstGeom>
        </p:spPr>
        <p:txBody>
          <a:bodyPr wrap="none">
            <a:spAutoFit/>
          </a:bodyPr>
          <a:lstStyle/>
          <a:p>
            <a:pPr eaLnBrk="1" hangingPunct="1">
              <a:buFont typeface="Arial" panose="020B0604020202020204" pitchFamily="34" charset="0"/>
              <a:buNone/>
              <a:defRPr/>
            </a:pPr>
            <a:r>
              <a:rPr kumimoji="1" lang="en-US" altLang="zh-CN" sz="4000" i="1"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G</a:t>
            </a:r>
            <a:r>
              <a:rPr kumimoji="1" lang="en-US" altLang="zh-CN" sz="4000"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a:t>
            </a:r>
            <a:r>
              <a:rPr kumimoji="1" lang="en-US" altLang="zh-CN" sz="4000" i="1" noProof="1">
                <a:ln w="10541" cmpd="sng">
                  <a:solidFill>
                    <a:srgbClr val="4F81BD">
                      <a:shade val="88000"/>
                      <a:satMod val="110000"/>
                    </a:srgbClr>
                  </a:solidFill>
                  <a:prstDash val="solid"/>
                </a:ln>
                <a:solidFill>
                  <a:srgbClr val="FF0000"/>
                </a:solidFill>
                <a:latin typeface="Arial" pitchFamily="34" charset="0"/>
                <a:ea typeface="黑体" pitchFamily="49" charset="-122"/>
                <a:cs typeface="Arial" pitchFamily="34" charset="0"/>
              </a:rPr>
              <a:t>F</a:t>
            </a:r>
            <a:r>
              <a:rPr kumimoji="1" lang="en-US" altLang="zh-CN" sz="4000"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a:t>
            </a:r>
            <a:r>
              <a:rPr kumimoji="1" lang="en-US" altLang="zh-CN" sz="4000" i="1"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x</a:t>
            </a:r>
            <a:r>
              <a:rPr kumimoji="1" lang="en-US" altLang="zh-CN" sz="4000"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a:t>
            </a:r>
            <a:endParaRPr kumimoji="1" lang="zh-CN" altLang="en-US" sz="4000"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ea typeface="宋体" charset="0"/>
              <a:cs typeface="Arial" pitchFamily="34" charset="0"/>
            </a:endParaRPr>
          </a:p>
        </p:txBody>
      </p:sp>
      <p:cxnSp>
        <p:nvCxnSpPr>
          <p:cNvPr id="8" name="直接箭头连接符 15"/>
          <p:cNvCxnSpPr>
            <a:cxnSpLocks noChangeShapeType="1"/>
          </p:cNvCxnSpPr>
          <p:nvPr/>
        </p:nvCxnSpPr>
        <p:spPr bwMode="auto">
          <a:xfrm flipH="1">
            <a:off x="2519331" y="3138510"/>
            <a:ext cx="863600" cy="144462"/>
          </a:xfrm>
          <a:prstGeom prst="straightConnector1">
            <a:avLst/>
          </a:prstGeom>
          <a:noFill/>
          <a:ln w="9525">
            <a:solidFill>
              <a:srgbClr val="4A7EBB"/>
            </a:solidFill>
            <a:round/>
            <a:headEnd/>
            <a:tailEnd type="arrow" w="med" len="med"/>
          </a:ln>
        </p:spPr>
      </p:cxnSp>
      <p:sp>
        <p:nvSpPr>
          <p:cNvPr id="9" name="内容占位符 2"/>
          <p:cNvSpPr txBox="1">
            <a:spLocks noChangeArrowheads="1"/>
          </p:cNvSpPr>
          <p:nvPr/>
        </p:nvSpPr>
        <p:spPr bwMode="auto">
          <a:xfrm>
            <a:off x="3382931" y="2994047"/>
            <a:ext cx="865188" cy="576263"/>
          </a:xfrm>
          <a:prstGeom prst="rect">
            <a:avLst/>
          </a:prstGeom>
          <a:noFill/>
          <a:ln w="9525">
            <a:solidFill>
              <a:srgbClr val="0000FF"/>
            </a:solidFill>
            <a:miter lim="800000"/>
            <a:headEnd/>
            <a:tailEnd/>
          </a:ln>
        </p:spPr>
        <p:txBody>
          <a:bodyPr anchor="ctr"/>
          <a:lstStyle/>
          <a:p>
            <a:pPr marL="342900" indent="-342900" algn="ctr" eaLnBrk="1" hangingPunct="1">
              <a:spcBef>
                <a:spcPct val="20000"/>
              </a:spcBef>
              <a:buFont typeface="Arial" pitchFamily="34" charset="0"/>
              <a:buNone/>
            </a:pPr>
            <a:r>
              <a:rPr lang="zh-CN" altLang="en-US" sz="2000" b="0">
                <a:solidFill>
                  <a:srgbClr val="000000"/>
                </a:solidFill>
                <a:latin typeface="Times New Roman" pitchFamily="18" charset="0"/>
                <a:ea typeface="黑体" pitchFamily="49" charset="-122"/>
              </a:rPr>
              <a:t>数据</a:t>
            </a:r>
            <a:endParaRPr lang="zh-CN" altLang="en-US" sz="2000" b="0">
              <a:latin typeface="Calibri" pitchFamily="34" charset="0"/>
              <a:ea typeface="宋体" pitchFamily="2" charset="-122"/>
            </a:endParaRPr>
          </a:p>
        </p:txBody>
      </p:sp>
      <p:cxnSp>
        <p:nvCxnSpPr>
          <p:cNvPr id="10" name="直接箭头连接符 17"/>
          <p:cNvCxnSpPr>
            <a:cxnSpLocks noChangeShapeType="1"/>
          </p:cNvCxnSpPr>
          <p:nvPr/>
        </p:nvCxnSpPr>
        <p:spPr bwMode="auto">
          <a:xfrm flipH="1">
            <a:off x="2014506" y="2346347"/>
            <a:ext cx="1368425" cy="503238"/>
          </a:xfrm>
          <a:prstGeom prst="straightConnector1">
            <a:avLst/>
          </a:prstGeom>
          <a:noFill/>
          <a:ln w="9525">
            <a:solidFill>
              <a:srgbClr val="FF0000"/>
            </a:solidFill>
            <a:round/>
            <a:headEnd/>
            <a:tailEnd type="arrow" w="med" len="med"/>
          </a:ln>
        </p:spPr>
      </p:cxnSp>
      <p:sp>
        <p:nvSpPr>
          <p:cNvPr id="11" name="内容占位符 2"/>
          <p:cNvSpPr txBox="1">
            <a:spLocks noChangeArrowheads="1"/>
          </p:cNvSpPr>
          <p:nvPr/>
        </p:nvSpPr>
        <p:spPr bwMode="auto">
          <a:xfrm>
            <a:off x="3382931" y="2346347"/>
            <a:ext cx="865188" cy="576263"/>
          </a:xfrm>
          <a:prstGeom prst="rect">
            <a:avLst/>
          </a:prstGeom>
          <a:noFill/>
          <a:ln w="9525">
            <a:solidFill>
              <a:srgbClr val="FF0000"/>
            </a:solidFill>
            <a:miter lim="800000"/>
            <a:headEnd/>
            <a:tailEnd/>
          </a:ln>
        </p:spPr>
        <p:txBody>
          <a:bodyPr anchor="ctr"/>
          <a:lstStyle/>
          <a:p>
            <a:pPr marL="342900" indent="-342900" algn="ctr" eaLnBrk="1" hangingPunct="1">
              <a:spcBef>
                <a:spcPct val="20000"/>
              </a:spcBef>
              <a:buFont typeface="Arial" pitchFamily="34" charset="0"/>
              <a:buNone/>
            </a:pPr>
            <a:r>
              <a:rPr lang="zh-CN" altLang="en-US" sz="2000" b="0">
                <a:solidFill>
                  <a:srgbClr val="000000"/>
                </a:solidFill>
                <a:latin typeface="Times New Roman" pitchFamily="18" charset="0"/>
                <a:ea typeface="黑体" pitchFamily="49" charset="-122"/>
              </a:rPr>
              <a:t>算法</a:t>
            </a:r>
            <a:endParaRPr lang="zh-CN" altLang="en-US" sz="2400" b="0">
              <a:latin typeface="Calibri" pitchFamily="34" charset="0"/>
              <a:ea typeface="宋体" pitchFamily="2" charset="-122"/>
            </a:endParaRPr>
          </a:p>
        </p:txBody>
      </p:sp>
      <p:graphicFrame>
        <p:nvGraphicFramePr>
          <p:cNvPr id="13" name="Group 12"/>
          <p:cNvGraphicFramePr>
            <a:graphicFrameLocks noGrp="1"/>
          </p:cNvGraphicFramePr>
          <p:nvPr/>
        </p:nvGraphicFramePr>
        <p:xfrm>
          <a:off x="142844" y="3714772"/>
          <a:ext cx="3889375" cy="2733674"/>
        </p:xfrm>
        <a:graphic>
          <a:graphicData uri="http://schemas.openxmlformats.org/drawingml/2006/table">
            <a:tbl>
              <a:tblPr/>
              <a:tblGrid>
                <a:gridCol w="1036637"/>
                <a:gridCol w="2852738"/>
              </a:tblGrid>
              <a:tr h="630311">
                <a:tc>
                  <a:txBody>
                    <a:bodyPr/>
                    <a:lstStyle>
                      <a:lvl1pPr>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70</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年代前</a:t>
                      </a:r>
                    </a:p>
                  </a:txBody>
                  <a:tcPr marL="0" marR="0"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7950">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算法研究</a:t>
                      </a:r>
                    </a:p>
                  </a:txBody>
                  <a:tcPr marL="0" marR="0" marT="144017"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21">
                <a:tc>
                  <a:txBody>
                    <a:bodyPr/>
                    <a:lstStyle>
                      <a:lvl1pPr>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70</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年代</a:t>
                      </a:r>
                    </a:p>
                  </a:txBody>
                  <a:tcPr marL="0" marR="0"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7950">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确定性多项式时间算法</a:t>
                      </a:r>
                      <a:endPar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endParaRPr>
                    </a:p>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发现</a:t>
                      </a:r>
                      <a:r>
                        <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NP</a:t>
                      </a: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困难性</a:t>
                      </a:r>
                      <a:endPar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21">
                <a:tc>
                  <a:txBody>
                    <a:bodyPr/>
                    <a:lstStyle>
                      <a:lvl1pPr>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80</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年代</a:t>
                      </a:r>
                    </a:p>
                  </a:txBody>
                  <a:tcPr marL="0" marR="0"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7950">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随机化算法</a:t>
                      </a:r>
                      <a:endPar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endParaRPr>
                    </a:p>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随机性能加速算法</a:t>
                      </a:r>
                      <a:endParaRPr kumimoji="0" lang="zh-CN" altLang="en-US" sz="20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sym typeface="Calibri" panose="020F0502020204030204"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21">
                <a:tc>
                  <a:txBody>
                    <a:bodyPr/>
                    <a:lstStyle>
                      <a:lvl1pPr>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90</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年代</a:t>
                      </a:r>
                    </a:p>
                  </a:txBody>
                  <a:tcPr marL="0" marR="0"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7950">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近似算法</a:t>
                      </a:r>
                      <a:endPar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endParaRPr>
                    </a:p>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后期发现近似困难性</a:t>
                      </a:r>
                      <a:endParaRPr kumimoji="0" lang="zh-CN" altLang="en-US" sz="20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sym typeface="Calibri" panose="020F0502020204030204"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15" name="Group 26"/>
          <p:cNvGrpSpPr>
            <a:grpSpLocks/>
          </p:cNvGrpSpPr>
          <p:nvPr/>
        </p:nvGrpSpPr>
        <p:grpSpPr bwMode="auto">
          <a:xfrm rot="1185080">
            <a:off x="3492469" y="5638822"/>
            <a:ext cx="958850" cy="668338"/>
            <a:chOff x="-423" y="336"/>
            <a:chExt cx="6327" cy="2514"/>
          </a:xfrm>
        </p:grpSpPr>
        <p:pic>
          <p:nvPicPr>
            <p:cNvPr id="16" name="Picture 27" descr="green-blue-purple-scaling-2"/>
            <p:cNvPicPr>
              <a:picLocks noChangeAspect="1" noChangeArrowheads="1"/>
            </p:cNvPicPr>
            <p:nvPr/>
          </p:nvPicPr>
          <p:blipFill>
            <a:blip r:embed="rId3">
              <a:lum bright="-6000"/>
            </a:blip>
            <a:srcRect/>
            <a:stretch>
              <a:fillRect/>
            </a:stretch>
          </p:blipFill>
          <p:spPr bwMode="auto">
            <a:xfrm rot="-1110297">
              <a:off x="-423" y="336"/>
              <a:ext cx="6327" cy="2514"/>
            </a:xfrm>
            <a:prstGeom prst="rect">
              <a:avLst/>
            </a:prstGeom>
            <a:noFill/>
            <a:ln w="9525">
              <a:noFill/>
              <a:miter lim="800000"/>
              <a:headEnd/>
              <a:tailEnd/>
            </a:ln>
          </p:spPr>
        </p:pic>
        <p:pic>
          <p:nvPicPr>
            <p:cNvPr id="17" name="Picture 28" descr="win-internet-standards"/>
            <p:cNvPicPr>
              <a:picLocks noChangeAspect="1" noChangeArrowheads="1"/>
            </p:cNvPicPr>
            <p:nvPr/>
          </p:nvPicPr>
          <p:blipFill>
            <a:blip r:embed="rId4"/>
            <a:srcRect/>
            <a:stretch>
              <a:fillRect/>
            </a:stretch>
          </p:blipFill>
          <p:spPr bwMode="auto">
            <a:xfrm>
              <a:off x="896" y="1258"/>
              <a:ext cx="3408" cy="1282"/>
            </a:xfrm>
            <a:prstGeom prst="rect">
              <a:avLst/>
            </a:prstGeom>
            <a:noFill/>
            <a:ln w="9525">
              <a:noFill/>
              <a:miter lim="800000"/>
              <a:headEnd/>
              <a:tailEnd/>
            </a:ln>
          </p:spPr>
        </p:pic>
      </p:grpSp>
      <p:grpSp>
        <p:nvGrpSpPr>
          <p:cNvPr id="18" name="组合 82"/>
          <p:cNvGrpSpPr>
            <a:grpSpLocks/>
          </p:cNvGrpSpPr>
          <p:nvPr/>
        </p:nvGrpSpPr>
        <p:grpSpPr bwMode="auto">
          <a:xfrm>
            <a:off x="5183156" y="2363810"/>
            <a:ext cx="3689350" cy="3654425"/>
            <a:chOff x="5454257" y="1916832"/>
            <a:chExt cx="3689743" cy="3654942"/>
          </a:xfrm>
        </p:grpSpPr>
        <p:grpSp>
          <p:nvGrpSpPr>
            <p:cNvPr id="19" name="组合 21"/>
            <p:cNvGrpSpPr>
              <a:grpSpLocks/>
            </p:cNvGrpSpPr>
            <p:nvPr/>
          </p:nvGrpSpPr>
          <p:grpSpPr bwMode="auto">
            <a:xfrm>
              <a:off x="7280165" y="3114226"/>
              <a:ext cx="1863835" cy="1211963"/>
              <a:chOff x="3271291" y="2648819"/>
              <a:chExt cx="1804764" cy="1211963"/>
            </a:xfrm>
          </p:grpSpPr>
          <p:sp>
            <p:nvSpPr>
              <p:cNvPr id="41" name="矩形 11"/>
              <p:cNvSpPr>
                <a:spLocks noChangeArrowheads="1"/>
              </p:cNvSpPr>
              <p:nvPr/>
            </p:nvSpPr>
            <p:spPr bwMode="auto">
              <a:xfrm>
                <a:off x="3271291" y="3297551"/>
                <a:ext cx="1804764" cy="563231"/>
              </a:xfrm>
              <a:prstGeom prst="rect">
                <a:avLst/>
              </a:prstGeom>
              <a:noFill/>
              <a:ln w="9525">
                <a:noFill/>
                <a:miter lim="800000"/>
                <a:headEnd/>
                <a:tailEnd/>
              </a:ln>
            </p:spPr>
            <p:txBody>
              <a:bodyPr lIns="0" rIns="0" bIns="0">
                <a:spAutoFit/>
              </a:bodyPr>
              <a:lstStyle/>
              <a:p>
                <a:pPr algn="ctr">
                  <a:lnSpc>
                    <a:spcPct val="80000"/>
                  </a:lnSpc>
                </a:pPr>
                <a:r>
                  <a:rPr lang="en-US" altLang="zh-CN" sz="1400" b="0">
                    <a:latin typeface="Times New Roman" pitchFamily="18" charset="0"/>
                    <a:ea typeface="黑体" pitchFamily="49" charset="-122"/>
                  </a:rPr>
                  <a:t>Juris Hartmanis ,</a:t>
                </a:r>
              </a:p>
              <a:p>
                <a:pPr algn="ctr">
                  <a:lnSpc>
                    <a:spcPct val="80000"/>
                  </a:lnSpc>
                </a:pPr>
                <a:r>
                  <a:rPr lang="en-US" altLang="zh-CN" sz="1400" b="0">
                    <a:latin typeface="Times New Roman" pitchFamily="18" charset="0"/>
                    <a:ea typeface="黑体" pitchFamily="49" charset="-122"/>
                  </a:rPr>
                  <a:t>Richard Edwin Stearns</a:t>
                </a:r>
              </a:p>
              <a:p>
                <a:pPr algn="ctr">
                  <a:lnSpc>
                    <a:spcPct val="80000"/>
                  </a:lnSpc>
                </a:pP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1993</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pic>
            <p:nvPicPr>
              <p:cNvPr id="42" name="Picture 2" descr="C:\Users\Ting\Desktop\Hartmanis.jpg"/>
              <p:cNvPicPr>
                <a:picLocks noChangeAspect="1" noChangeArrowheads="1"/>
              </p:cNvPicPr>
              <p:nvPr/>
            </p:nvPicPr>
            <p:blipFill>
              <a:blip r:embed="rId5"/>
              <a:srcRect/>
              <a:stretch>
                <a:fillRect/>
              </a:stretch>
            </p:blipFill>
            <p:spPr bwMode="auto">
              <a:xfrm>
                <a:off x="3347864" y="2649587"/>
                <a:ext cx="760045" cy="633600"/>
              </a:xfrm>
              <a:prstGeom prst="rect">
                <a:avLst/>
              </a:prstGeom>
              <a:noFill/>
              <a:ln w="9525">
                <a:noFill/>
                <a:miter lim="800000"/>
                <a:headEnd/>
                <a:tailEnd/>
              </a:ln>
            </p:spPr>
          </p:pic>
          <p:pic>
            <p:nvPicPr>
              <p:cNvPr id="43" name="Picture 3" descr="C:\Users\Ting\Desktop\richard.jpg"/>
              <p:cNvPicPr>
                <a:picLocks noChangeAspect="1" noChangeArrowheads="1"/>
              </p:cNvPicPr>
              <p:nvPr/>
            </p:nvPicPr>
            <p:blipFill>
              <a:blip r:embed="rId6"/>
              <a:srcRect/>
              <a:stretch>
                <a:fillRect/>
              </a:stretch>
            </p:blipFill>
            <p:spPr bwMode="auto">
              <a:xfrm>
                <a:off x="4101063" y="2648819"/>
                <a:ext cx="760046" cy="633600"/>
              </a:xfrm>
              <a:prstGeom prst="rect">
                <a:avLst/>
              </a:prstGeom>
              <a:noFill/>
              <a:ln w="9525">
                <a:noFill/>
                <a:miter lim="800000"/>
                <a:headEnd/>
                <a:tailEnd/>
              </a:ln>
            </p:spPr>
          </p:pic>
        </p:grpSp>
        <p:grpSp>
          <p:nvGrpSpPr>
            <p:cNvPr id="20" name="组合 66"/>
            <p:cNvGrpSpPr>
              <a:grpSpLocks/>
            </p:cNvGrpSpPr>
            <p:nvPr/>
          </p:nvGrpSpPr>
          <p:grpSpPr bwMode="auto">
            <a:xfrm>
              <a:off x="7956376" y="1924766"/>
              <a:ext cx="1157369" cy="1086037"/>
              <a:chOff x="3087911" y="5525740"/>
              <a:chExt cx="1157369" cy="1086035"/>
            </a:xfrm>
          </p:grpSpPr>
          <p:pic>
            <p:nvPicPr>
              <p:cNvPr id="39" name="Picture 3" descr="C:\Users\Ting\Desktop\donald.jpg"/>
              <p:cNvPicPr>
                <a:picLocks noChangeAspect="1" noChangeArrowheads="1"/>
              </p:cNvPicPr>
              <p:nvPr/>
            </p:nvPicPr>
            <p:blipFill>
              <a:blip r:embed="rId7"/>
              <a:srcRect/>
              <a:stretch>
                <a:fillRect/>
              </a:stretch>
            </p:blipFill>
            <p:spPr bwMode="auto">
              <a:xfrm>
                <a:off x="3231927" y="5525740"/>
                <a:ext cx="864096" cy="680622"/>
              </a:xfrm>
              <a:prstGeom prst="rect">
                <a:avLst/>
              </a:prstGeom>
              <a:noFill/>
              <a:ln w="9525">
                <a:noFill/>
                <a:miter lim="800000"/>
                <a:headEnd/>
                <a:tailEnd/>
              </a:ln>
            </p:spPr>
          </p:pic>
          <p:sp>
            <p:nvSpPr>
              <p:cNvPr id="40" name="矩形 69"/>
              <p:cNvSpPr>
                <a:spLocks noChangeArrowheads="1"/>
              </p:cNvSpPr>
              <p:nvPr/>
            </p:nvSpPr>
            <p:spPr bwMode="auto">
              <a:xfrm>
                <a:off x="3087911" y="6174732"/>
                <a:ext cx="1157369" cy="437043"/>
              </a:xfrm>
              <a:prstGeom prst="rect">
                <a:avLst/>
              </a:prstGeom>
              <a:noFill/>
              <a:ln w="9525">
                <a:noFill/>
                <a:miter lim="800000"/>
                <a:headEnd/>
                <a:tailEnd/>
              </a:ln>
            </p:spPr>
            <p:txBody>
              <a:bodyPr wrap="none" lIns="0" rIns="0">
                <a:spAutoFit/>
              </a:bodyPr>
              <a:lstStyle/>
              <a:p>
                <a:pPr algn="ctr">
                  <a:lnSpc>
                    <a:spcPct val="80000"/>
                  </a:lnSpc>
                </a:pPr>
                <a:r>
                  <a:rPr lang="en-US" altLang="zh-CN" sz="1400" b="0">
                    <a:latin typeface="Times New Roman" pitchFamily="18" charset="0"/>
                    <a:ea typeface="黑体" pitchFamily="49" charset="-122"/>
                  </a:rPr>
                  <a:t>   Donald Knuth</a:t>
                </a:r>
              </a:p>
              <a:p>
                <a:pPr algn="ctr">
                  <a:lnSpc>
                    <a:spcPct val="80000"/>
                  </a:lnSpc>
                </a:pP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1974</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grpSp>
        <p:grpSp>
          <p:nvGrpSpPr>
            <p:cNvPr id="21" name="组合 20"/>
            <p:cNvGrpSpPr>
              <a:grpSpLocks/>
            </p:cNvGrpSpPr>
            <p:nvPr/>
          </p:nvGrpSpPr>
          <p:grpSpPr bwMode="auto">
            <a:xfrm>
              <a:off x="6757640" y="1928958"/>
              <a:ext cx="1431548" cy="1081676"/>
              <a:chOff x="970603" y="2603813"/>
              <a:chExt cx="1431548" cy="1081676"/>
            </a:xfrm>
          </p:grpSpPr>
          <p:pic>
            <p:nvPicPr>
              <p:cNvPr id="37" name="Picture 5" descr="C:\Users\Ting\Desktop\cook.jpg"/>
              <p:cNvPicPr>
                <a:picLocks noChangeAspect="1" noChangeArrowheads="1"/>
              </p:cNvPicPr>
              <p:nvPr/>
            </p:nvPicPr>
            <p:blipFill>
              <a:blip r:embed="rId8"/>
              <a:srcRect/>
              <a:stretch>
                <a:fillRect/>
              </a:stretch>
            </p:blipFill>
            <p:spPr bwMode="auto">
              <a:xfrm>
                <a:off x="1449495" y="2603813"/>
                <a:ext cx="863860" cy="680400"/>
              </a:xfrm>
              <a:prstGeom prst="rect">
                <a:avLst/>
              </a:prstGeom>
              <a:noFill/>
              <a:ln w="9525">
                <a:noFill/>
                <a:miter lim="800000"/>
                <a:headEnd/>
                <a:tailEnd/>
              </a:ln>
            </p:spPr>
          </p:pic>
          <p:sp>
            <p:nvSpPr>
              <p:cNvPr id="38" name="矩形 8"/>
              <p:cNvSpPr>
                <a:spLocks noChangeArrowheads="1"/>
              </p:cNvSpPr>
              <p:nvPr/>
            </p:nvSpPr>
            <p:spPr bwMode="auto">
              <a:xfrm>
                <a:off x="970603" y="3248446"/>
                <a:ext cx="1431548" cy="437043"/>
              </a:xfrm>
              <a:prstGeom prst="rect">
                <a:avLst/>
              </a:prstGeom>
              <a:noFill/>
              <a:ln w="9525">
                <a:noFill/>
                <a:miter lim="800000"/>
                <a:headEnd/>
                <a:tailEnd/>
              </a:ln>
            </p:spPr>
            <p:txBody>
              <a:bodyPr>
                <a:spAutoFit/>
              </a:bodyPr>
              <a:lstStyle/>
              <a:p>
                <a:pPr algn="ctr">
                  <a:lnSpc>
                    <a:spcPct val="80000"/>
                  </a:lnSpc>
                </a:pPr>
                <a:r>
                  <a:rPr lang="en-US" altLang="zh-CN" sz="1400" b="0">
                    <a:latin typeface="Times New Roman" pitchFamily="18" charset="0"/>
                    <a:ea typeface="黑体" pitchFamily="49" charset="-122"/>
                  </a:rPr>
                  <a:t>    Stephen Cook</a:t>
                </a:r>
              </a:p>
              <a:p>
                <a:pPr algn="ctr">
                  <a:lnSpc>
                    <a:spcPct val="80000"/>
                  </a:lnSpc>
                </a:pP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1982</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grpSp>
        <p:grpSp>
          <p:nvGrpSpPr>
            <p:cNvPr id="22" name="组合 44"/>
            <p:cNvGrpSpPr>
              <a:grpSpLocks/>
            </p:cNvGrpSpPr>
            <p:nvPr/>
          </p:nvGrpSpPr>
          <p:grpSpPr bwMode="auto">
            <a:xfrm>
              <a:off x="6320400" y="3166661"/>
              <a:ext cx="1178528" cy="1063907"/>
              <a:chOff x="3455646" y="2221630"/>
              <a:chExt cx="1178528" cy="1063907"/>
            </a:xfrm>
          </p:grpSpPr>
          <p:pic>
            <p:nvPicPr>
              <p:cNvPr id="35" name="Picture 4" descr="C:\Users\Ting\Desktop\manuel.jpg"/>
              <p:cNvPicPr>
                <a:picLocks noChangeAspect="1" noChangeArrowheads="1"/>
              </p:cNvPicPr>
              <p:nvPr/>
            </p:nvPicPr>
            <p:blipFill>
              <a:blip r:embed="rId9"/>
              <a:srcRect/>
              <a:stretch>
                <a:fillRect/>
              </a:stretch>
            </p:blipFill>
            <p:spPr bwMode="auto">
              <a:xfrm>
                <a:off x="3684370" y="2221630"/>
                <a:ext cx="792088" cy="633600"/>
              </a:xfrm>
              <a:prstGeom prst="rect">
                <a:avLst/>
              </a:prstGeom>
              <a:noFill/>
              <a:ln w="9525">
                <a:noFill/>
                <a:miter lim="800000"/>
                <a:headEnd/>
                <a:tailEnd/>
              </a:ln>
            </p:spPr>
          </p:pic>
          <p:sp>
            <p:nvSpPr>
              <p:cNvPr id="36" name="矩形 64"/>
              <p:cNvSpPr>
                <a:spLocks noChangeArrowheads="1"/>
              </p:cNvSpPr>
              <p:nvPr/>
            </p:nvSpPr>
            <p:spPr bwMode="auto">
              <a:xfrm>
                <a:off x="3455646" y="2848494"/>
                <a:ext cx="1178528" cy="437043"/>
              </a:xfrm>
              <a:prstGeom prst="rect">
                <a:avLst/>
              </a:prstGeom>
              <a:noFill/>
              <a:ln w="9525">
                <a:noFill/>
                <a:miter lim="800000"/>
                <a:headEnd/>
                <a:tailEnd/>
              </a:ln>
            </p:spPr>
            <p:txBody>
              <a:bodyPr wrap="none">
                <a:spAutoFit/>
              </a:bodyPr>
              <a:lstStyle/>
              <a:p>
                <a:pPr algn="ctr">
                  <a:lnSpc>
                    <a:spcPct val="80000"/>
                  </a:lnSpc>
                </a:pPr>
                <a:r>
                  <a:rPr lang="en-US" altLang="zh-CN" sz="1400" b="0">
                    <a:latin typeface="Times New Roman" pitchFamily="18" charset="0"/>
                    <a:ea typeface="黑体" pitchFamily="49" charset="-122"/>
                  </a:rPr>
                  <a:t>Manuel Blum</a:t>
                </a:r>
              </a:p>
              <a:p>
                <a:pPr algn="ctr">
                  <a:lnSpc>
                    <a:spcPct val="80000"/>
                  </a:lnSpc>
                </a:pP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1995</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grpSp>
        <p:grpSp>
          <p:nvGrpSpPr>
            <p:cNvPr id="23" name="组合 45"/>
            <p:cNvGrpSpPr>
              <a:grpSpLocks/>
            </p:cNvGrpSpPr>
            <p:nvPr/>
          </p:nvGrpSpPr>
          <p:grpSpPr bwMode="auto">
            <a:xfrm>
              <a:off x="5454257" y="3166661"/>
              <a:ext cx="1087359" cy="1088335"/>
              <a:chOff x="1427431" y="5135100"/>
              <a:chExt cx="1087359" cy="1088335"/>
            </a:xfrm>
          </p:grpSpPr>
          <p:sp>
            <p:nvSpPr>
              <p:cNvPr id="33" name="矩形 61"/>
              <p:cNvSpPr>
                <a:spLocks noChangeArrowheads="1"/>
              </p:cNvSpPr>
              <p:nvPr/>
            </p:nvSpPr>
            <p:spPr bwMode="auto">
              <a:xfrm>
                <a:off x="1427431" y="5700215"/>
                <a:ext cx="989951" cy="523220"/>
              </a:xfrm>
              <a:prstGeom prst="rect">
                <a:avLst/>
              </a:prstGeom>
              <a:noFill/>
              <a:ln w="9525">
                <a:noFill/>
                <a:miter lim="800000"/>
                <a:headEnd/>
                <a:tailEnd/>
              </a:ln>
            </p:spPr>
            <p:txBody>
              <a:bodyPr wrap="none" lIns="0" rIns="0">
                <a:spAutoFit/>
              </a:bodyPr>
              <a:lstStyle/>
              <a:p>
                <a:pPr algn="ctr"/>
                <a:r>
                  <a:rPr lang="en-US" altLang="zh-CN" sz="1400" b="0">
                    <a:latin typeface="Times New Roman" pitchFamily="18" charset="0"/>
                    <a:ea typeface="黑体" pitchFamily="49" charset="-122"/>
                  </a:rPr>
                  <a:t>Leslie Valiant</a:t>
                </a:r>
              </a:p>
              <a:p>
                <a:pPr algn="ct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2010</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pic>
            <p:nvPicPr>
              <p:cNvPr id="34" name="Picture 6" descr="C:\Users\Ting\Desktop\leslie.jpg"/>
              <p:cNvPicPr>
                <a:picLocks noChangeAspect="1" noChangeArrowheads="1"/>
              </p:cNvPicPr>
              <p:nvPr/>
            </p:nvPicPr>
            <p:blipFill>
              <a:blip r:embed="rId10"/>
              <a:srcRect/>
              <a:stretch>
                <a:fillRect/>
              </a:stretch>
            </p:blipFill>
            <p:spPr bwMode="auto">
              <a:xfrm>
                <a:off x="1578686" y="5135100"/>
                <a:ext cx="936104" cy="633600"/>
              </a:xfrm>
              <a:prstGeom prst="rect">
                <a:avLst/>
              </a:prstGeom>
              <a:noFill/>
              <a:ln w="9525">
                <a:noFill/>
                <a:miter lim="800000"/>
                <a:headEnd/>
                <a:tailEnd/>
              </a:ln>
            </p:spPr>
          </p:pic>
        </p:grpSp>
        <p:grpSp>
          <p:nvGrpSpPr>
            <p:cNvPr id="24" name="组合 46"/>
            <p:cNvGrpSpPr>
              <a:grpSpLocks/>
            </p:cNvGrpSpPr>
            <p:nvPr/>
          </p:nvGrpSpPr>
          <p:grpSpPr bwMode="auto">
            <a:xfrm>
              <a:off x="7470594" y="4356922"/>
              <a:ext cx="1440045" cy="1214852"/>
              <a:chOff x="6666062" y="4191698"/>
              <a:chExt cx="1520049" cy="1214852"/>
            </a:xfrm>
          </p:grpSpPr>
          <p:sp>
            <p:nvSpPr>
              <p:cNvPr id="30" name="矩形 29"/>
              <p:cNvSpPr/>
              <p:nvPr/>
            </p:nvSpPr>
            <p:spPr>
              <a:xfrm>
                <a:off x="6666062" y="4796864"/>
                <a:ext cx="1520018" cy="609686"/>
              </a:xfrm>
              <a:prstGeom prst="rect">
                <a:avLst/>
              </a:prstGeom>
            </p:spPr>
            <p:txBody>
              <a:bodyPr lIns="0" rIns="0">
                <a:spAutoFit/>
              </a:bodyPr>
              <a:lstStyle/>
              <a:p>
                <a:pPr algn="ctr">
                  <a:lnSpc>
                    <a:spcPct val="80000"/>
                  </a:lnSpc>
                  <a:buFont typeface="Arial" panose="020B0604020202020204" pitchFamily="34" charset="0"/>
                  <a:buNone/>
                  <a:defRPr/>
                </a:pPr>
                <a:r>
                  <a:rPr lang="en-US" altLang="zh-CN" sz="1400" noProof="1">
                    <a:latin typeface="Times New Roman" pitchFamily="18" charset="0"/>
                    <a:ea typeface="黑体" pitchFamily="49" charset="-122"/>
                    <a:cs typeface="Times New Roman" pitchFamily="18" charset="0"/>
                  </a:rPr>
                  <a:t>Shafi Goldwasser</a:t>
                </a:r>
              </a:p>
              <a:p>
                <a:pPr algn="ctr">
                  <a:lnSpc>
                    <a:spcPct val="80000"/>
                  </a:lnSpc>
                  <a:buFont typeface="Arial" panose="020B0604020202020204" pitchFamily="34" charset="0"/>
                  <a:buNone/>
                  <a:defRPr/>
                </a:pPr>
                <a:r>
                  <a:rPr lang="en-US" altLang="zh-CN" sz="1400" noProof="1">
                    <a:latin typeface="Times New Roman" pitchFamily="18" charset="0"/>
                    <a:ea typeface="黑体" pitchFamily="49" charset="-122"/>
                    <a:cs typeface="Times New Roman" pitchFamily="18" charset="0"/>
                  </a:rPr>
                  <a:t> Silvio Micali</a:t>
                </a:r>
              </a:p>
              <a:p>
                <a:pPr algn="ctr">
                  <a:lnSpc>
                    <a:spcPct val="80000"/>
                  </a:lnSpc>
                  <a:buFont typeface="Arial" panose="020B0604020202020204" pitchFamily="34" charset="0"/>
                  <a:buNone/>
                  <a:defRPr/>
                </a:pPr>
                <a:r>
                  <a:rPr lang="zh-CN" altLang="en-US" sz="1400" cap="all" noProof="1">
                    <a:latin typeface="Times New Roman" pitchFamily="18" charset="0"/>
                    <a:ea typeface="黑体" pitchFamily="49" charset="-122"/>
                    <a:cs typeface="Times New Roman" pitchFamily="18" charset="0"/>
                  </a:rPr>
                  <a:t>（</a:t>
                </a:r>
                <a:r>
                  <a:rPr lang="en-US" altLang="zh-CN" sz="1400" cap="all" noProof="1">
                    <a:latin typeface="Times New Roman" pitchFamily="18" charset="0"/>
                    <a:ea typeface="黑体" pitchFamily="49" charset="-122"/>
                    <a:cs typeface="Times New Roman" pitchFamily="18" charset="0"/>
                  </a:rPr>
                  <a:t>2012</a:t>
                </a:r>
                <a:r>
                  <a:rPr lang="zh-CN" altLang="en-US" sz="1400" cap="all" noProof="1">
                    <a:latin typeface="Times New Roman" pitchFamily="18" charset="0"/>
                    <a:ea typeface="黑体" pitchFamily="49" charset="-122"/>
                    <a:cs typeface="Times New Roman" pitchFamily="18" charset="0"/>
                  </a:rPr>
                  <a:t>）</a:t>
                </a:r>
                <a:endParaRPr lang="en-US" altLang="zh-CN" sz="1400" cap="all" noProof="1">
                  <a:latin typeface="Times New Roman" pitchFamily="18" charset="0"/>
                  <a:ea typeface="黑体" pitchFamily="49" charset="-122"/>
                  <a:cs typeface="Times New Roman" pitchFamily="18" charset="0"/>
                </a:endParaRPr>
              </a:p>
            </p:txBody>
          </p:sp>
          <p:pic>
            <p:nvPicPr>
              <p:cNvPr id="31" name="Picture 7" descr="C:\Users\Ting\Desktop\shafi.jpg"/>
              <p:cNvPicPr>
                <a:picLocks noChangeAspect="1" noChangeArrowheads="1"/>
              </p:cNvPicPr>
              <p:nvPr/>
            </p:nvPicPr>
            <p:blipFill>
              <a:blip r:embed="rId11"/>
              <a:srcRect/>
              <a:stretch>
                <a:fillRect/>
              </a:stretch>
            </p:blipFill>
            <p:spPr bwMode="auto">
              <a:xfrm>
                <a:off x="6741949" y="4191698"/>
                <a:ext cx="760085" cy="634173"/>
              </a:xfrm>
              <a:prstGeom prst="rect">
                <a:avLst/>
              </a:prstGeom>
              <a:noFill/>
              <a:ln w="9525">
                <a:noFill/>
                <a:miter lim="800000"/>
                <a:headEnd/>
                <a:tailEnd/>
              </a:ln>
            </p:spPr>
          </p:pic>
          <p:pic>
            <p:nvPicPr>
              <p:cNvPr id="32" name="Picture 8" descr="C:\Users\Ting\Desktop\silvio.jpg"/>
              <p:cNvPicPr>
                <a:picLocks noChangeAspect="1" noChangeArrowheads="1"/>
              </p:cNvPicPr>
              <p:nvPr/>
            </p:nvPicPr>
            <p:blipFill>
              <a:blip r:embed="rId12"/>
              <a:srcRect/>
              <a:stretch>
                <a:fillRect/>
              </a:stretch>
            </p:blipFill>
            <p:spPr bwMode="auto">
              <a:xfrm>
                <a:off x="7502034" y="4191698"/>
                <a:ext cx="684077" cy="634173"/>
              </a:xfrm>
              <a:prstGeom prst="rect">
                <a:avLst/>
              </a:prstGeom>
              <a:noFill/>
              <a:ln w="9525">
                <a:noFill/>
                <a:miter lim="800000"/>
                <a:headEnd/>
                <a:tailEnd/>
              </a:ln>
            </p:spPr>
          </p:pic>
        </p:grpSp>
        <p:grpSp>
          <p:nvGrpSpPr>
            <p:cNvPr id="25" name="组合 63"/>
            <p:cNvGrpSpPr>
              <a:grpSpLocks/>
            </p:cNvGrpSpPr>
            <p:nvPr/>
          </p:nvGrpSpPr>
          <p:grpSpPr bwMode="auto">
            <a:xfrm>
              <a:off x="5690220" y="1916832"/>
              <a:ext cx="1546076" cy="1257470"/>
              <a:chOff x="827584" y="5333759"/>
              <a:chExt cx="1546076" cy="1257470"/>
            </a:xfrm>
          </p:grpSpPr>
          <p:sp>
            <p:nvSpPr>
              <p:cNvPr id="27" name="矩形 50"/>
              <p:cNvSpPr>
                <a:spLocks noChangeArrowheads="1"/>
              </p:cNvSpPr>
              <p:nvPr/>
            </p:nvSpPr>
            <p:spPr bwMode="auto">
              <a:xfrm>
                <a:off x="880610" y="5981831"/>
                <a:ext cx="1370888" cy="609398"/>
              </a:xfrm>
              <a:prstGeom prst="rect">
                <a:avLst/>
              </a:prstGeom>
              <a:noFill/>
              <a:ln w="9525">
                <a:noFill/>
                <a:miter lim="800000"/>
                <a:headEnd/>
                <a:tailEnd/>
              </a:ln>
            </p:spPr>
            <p:txBody>
              <a:bodyPr wrap="none">
                <a:spAutoFit/>
              </a:bodyPr>
              <a:lstStyle/>
              <a:p>
                <a:pPr algn="ctr">
                  <a:lnSpc>
                    <a:spcPct val="80000"/>
                  </a:lnSpc>
                </a:pPr>
                <a:r>
                  <a:rPr lang="en-US" altLang="zh-CN" sz="1400" b="0">
                    <a:latin typeface="Times New Roman" pitchFamily="18" charset="0"/>
                    <a:ea typeface="黑体" pitchFamily="49" charset="-122"/>
                  </a:rPr>
                  <a:t>John E Hopcroft</a:t>
                </a:r>
              </a:p>
              <a:p>
                <a:pPr algn="ctr">
                  <a:lnSpc>
                    <a:spcPct val="80000"/>
                  </a:lnSpc>
                </a:pPr>
                <a:r>
                  <a:rPr lang="en-US" altLang="zh-CN" sz="1400" b="0">
                    <a:latin typeface="Times New Roman" pitchFamily="18" charset="0"/>
                    <a:ea typeface="黑体" pitchFamily="49" charset="-122"/>
                  </a:rPr>
                  <a:t>Robert Tarjan </a:t>
                </a:r>
              </a:p>
              <a:p>
                <a:pPr algn="ctr">
                  <a:lnSpc>
                    <a:spcPct val="80000"/>
                  </a:lnSpc>
                </a:pPr>
                <a:r>
                  <a:rPr lang="en-US" altLang="zh-CN" sz="1400" b="0">
                    <a:latin typeface="Times New Roman" pitchFamily="18" charset="0"/>
                    <a:ea typeface="黑体" pitchFamily="49" charset="-122"/>
                  </a:rPr>
                  <a:t>(1986</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pic>
            <p:nvPicPr>
              <p:cNvPr id="28" name="Picture 2" descr="C:\Users\Ting\Desktop\jone.jpg"/>
              <p:cNvPicPr>
                <a:picLocks noChangeAspect="1" noChangeArrowheads="1"/>
              </p:cNvPicPr>
              <p:nvPr/>
            </p:nvPicPr>
            <p:blipFill>
              <a:blip r:embed="rId13"/>
              <a:srcRect/>
              <a:stretch>
                <a:fillRect/>
              </a:stretch>
            </p:blipFill>
            <p:spPr bwMode="auto">
              <a:xfrm>
                <a:off x="827584" y="5333759"/>
                <a:ext cx="720080" cy="654050"/>
              </a:xfrm>
              <a:prstGeom prst="rect">
                <a:avLst/>
              </a:prstGeom>
              <a:noFill/>
              <a:ln w="9525">
                <a:noFill/>
                <a:miter lim="800000"/>
                <a:headEnd/>
                <a:tailEnd/>
              </a:ln>
            </p:spPr>
          </p:pic>
          <p:pic>
            <p:nvPicPr>
              <p:cNvPr id="29" name="Picture 4" descr="C:\Users\Ting\Desktop\robert.jpg"/>
              <p:cNvPicPr>
                <a:picLocks noChangeAspect="1" noChangeArrowheads="1"/>
              </p:cNvPicPr>
              <p:nvPr/>
            </p:nvPicPr>
            <p:blipFill>
              <a:blip r:embed="rId14"/>
              <a:srcRect/>
              <a:stretch>
                <a:fillRect/>
              </a:stretch>
            </p:blipFill>
            <p:spPr bwMode="auto">
              <a:xfrm>
                <a:off x="1547664" y="5333759"/>
                <a:ext cx="825996" cy="642102"/>
              </a:xfrm>
              <a:prstGeom prst="rect">
                <a:avLst/>
              </a:prstGeom>
              <a:noFill/>
              <a:ln w="9525">
                <a:noFill/>
                <a:miter lim="800000"/>
                <a:headEnd/>
                <a:tailEnd/>
              </a:ln>
            </p:spPr>
          </p:pic>
        </p:grpSp>
        <p:pic>
          <p:nvPicPr>
            <p:cNvPr id="26" name="Picture 2" descr="C:\Users\Ting\Desktop\logo_turing.png"/>
            <p:cNvPicPr>
              <a:picLocks noChangeAspect="1" noChangeArrowheads="1"/>
            </p:cNvPicPr>
            <p:nvPr/>
          </p:nvPicPr>
          <p:blipFill>
            <a:blip r:embed="rId15"/>
            <a:srcRect/>
            <a:stretch>
              <a:fillRect/>
            </a:stretch>
          </p:blipFill>
          <p:spPr bwMode="auto">
            <a:xfrm>
              <a:off x="5610973" y="4331196"/>
              <a:ext cx="1872208" cy="1080120"/>
            </a:xfrm>
            <a:prstGeom prst="rect">
              <a:avLst/>
            </a:prstGeom>
            <a:noFill/>
            <a:ln w="9525">
              <a:noFill/>
              <a:miter lim="800000"/>
              <a:headEnd/>
              <a:tailEnd/>
            </a:ln>
          </p:spPr>
        </p:pic>
      </p:grpSp>
      <p:sp>
        <p:nvSpPr>
          <p:cNvPr id="44" name="圆角矩形 52"/>
          <p:cNvSpPr>
            <a:spLocks noChangeArrowheads="1"/>
          </p:cNvSpPr>
          <p:nvPr/>
        </p:nvSpPr>
        <p:spPr bwMode="auto">
          <a:xfrm>
            <a:off x="4572000" y="5286388"/>
            <a:ext cx="4535487" cy="1393825"/>
          </a:xfrm>
          <a:prstGeom prst="roundRect">
            <a:avLst>
              <a:gd name="adj" fmla="val 5815"/>
            </a:avLst>
          </a:prstGeom>
          <a:blipFill dpi="0" rotWithShape="1">
            <a:blip r:embed="rId16"/>
            <a:srcRect/>
            <a:tile tx="0" ty="0" sx="100000" sy="100000" flip="none" algn="tl"/>
          </a:blipFill>
          <a:ln w="38100">
            <a:solidFill>
              <a:srgbClr val="C00000"/>
            </a:solidFill>
            <a:miter lim="800000"/>
            <a:headEnd/>
            <a:tailEnd/>
          </a:ln>
        </p:spPr>
        <p:txBody>
          <a:bodyPr anchor="ctr"/>
          <a:lstStyle/>
          <a:p>
            <a:pPr>
              <a:lnSpc>
                <a:spcPct val="110000"/>
              </a:lnSpc>
            </a:pPr>
            <a:r>
              <a:rPr lang="en-US" altLang="zh-CN" sz="2400">
                <a:solidFill>
                  <a:srgbClr val="FF0000"/>
                </a:solidFill>
                <a:latin typeface="黑体" pitchFamily="49" charset="-122"/>
                <a:ea typeface="黑体" pitchFamily="49" charset="-122"/>
                <a:sym typeface="Wingdings" pitchFamily="2" charset="2"/>
              </a:rPr>
              <a:t>21</a:t>
            </a:r>
            <a:r>
              <a:rPr lang="zh-CN" altLang="en-US" sz="2400">
                <a:solidFill>
                  <a:srgbClr val="FF0000"/>
                </a:solidFill>
                <a:latin typeface="黑体" pitchFamily="49" charset="-122"/>
                <a:ea typeface="黑体" pitchFamily="49" charset="-122"/>
                <a:sym typeface="Wingdings" pitchFamily="2" charset="2"/>
              </a:rPr>
              <a:t>世纪－大数据时代：计算复杂度与算法理论是否有新的理论问题和新方法？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out)">
                                      <p:cBhvr>
                                        <p:cTn id="7" dur="500"/>
                                        <p:tgtEl>
                                          <p:spTgt spid="15"/>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box(out)">
                                      <p:cBhvr>
                                        <p:cTn id="1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1"/>
          <p:cNvGrpSpPr>
            <a:grpSpLocks/>
          </p:cNvGrpSpPr>
          <p:nvPr/>
        </p:nvGrpSpPr>
        <p:grpSpPr bwMode="auto">
          <a:xfrm>
            <a:off x="2814638" y="2380425"/>
            <a:ext cx="5861050" cy="3176588"/>
            <a:chOff x="2814091" y="3121625"/>
            <a:chExt cx="5861863" cy="3176588"/>
          </a:xfrm>
        </p:grpSpPr>
        <p:sp>
          <p:nvSpPr>
            <p:cNvPr id="54" name="Chord 2"/>
            <p:cNvSpPr>
              <a:spLocks/>
            </p:cNvSpPr>
            <p:nvPr/>
          </p:nvSpPr>
          <p:spPr bwMode="auto">
            <a:xfrm rot="6732850">
              <a:off x="5303062" y="2925321"/>
              <a:ext cx="3176588" cy="3569195"/>
            </a:xfrm>
            <a:custGeom>
              <a:avLst/>
              <a:gdLst>
                <a:gd name="T0" fmla="*/ 2691457 w 3058098"/>
                <a:gd name="T1" fmla="*/ 2951636 h 3578456"/>
                <a:gd name="T2" fmla="*/ 673074 w 3058098"/>
                <a:gd name="T3" fmla="*/ 3271821 h 3578456"/>
                <a:gd name="T4" fmla="*/ 38577 w 3058098"/>
                <a:gd name="T5" fmla="*/ 1389857 h 3578456"/>
                <a:gd name="T6" fmla="*/ 1529049 w 3058098"/>
                <a:gd name="T7" fmla="*/ 0 h 3578456"/>
                <a:gd name="T8" fmla="*/ 2691457 w 3058098"/>
                <a:gd name="T9" fmla="*/ 2951636 h 35784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58098" h="3578456">
                  <a:moveTo>
                    <a:pt x="2691457" y="2951636"/>
                  </a:moveTo>
                  <a:cubicBezTo>
                    <a:pt x="2186169" y="3643510"/>
                    <a:pt x="1317543" y="3781305"/>
                    <a:pt x="673074" y="3271821"/>
                  </a:cubicBezTo>
                  <a:cubicBezTo>
                    <a:pt x="149693" y="2858063"/>
                    <a:pt x="-102408" y="2110315"/>
                    <a:pt x="38577" y="1389857"/>
                  </a:cubicBezTo>
                  <a:cubicBezTo>
                    <a:pt x="197720" y="576607"/>
                    <a:pt x="816069" y="0"/>
                    <a:pt x="1529049" y="0"/>
                  </a:cubicBezTo>
                  <a:lnTo>
                    <a:pt x="2691457" y="2951636"/>
                  </a:lnTo>
                  <a:close/>
                </a:path>
              </a:pathLst>
            </a:custGeom>
            <a:gradFill rotWithShape="1">
              <a:gsLst>
                <a:gs pos="0">
                  <a:srgbClr val="FFFF80"/>
                </a:gs>
                <a:gs pos="50000">
                  <a:srgbClr val="FFFFB3"/>
                </a:gs>
                <a:gs pos="100000">
                  <a:srgbClr val="FFFFDA"/>
                </a:gs>
              </a:gsLst>
              <a:lin ang="2700000" scaled="1"/>
            </a:gradFill>
            <a:ln w="9525" cap="flat" cmpd="sng">
              <a:solidFill>
                <a:schemeClr val="tx1"/>
              </a:solidFill>
              <a:prstDash val="solid"/>
              <a:round/>
              <a:headEnd type="none" w="med" len="med"/>
              <a:tailEnd type="none" w="med" len="med"/>
            </a:ln>
            <a:effectLst>
              <a:outerShdw dist="17961" dir="2700000" algn="ctr" rotWithShape="0">
                <a:srgbClr val="000000"/>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zh-CN" altLang="en-US"/>
            </a:p>
          </p:txBody>
        </p:sp>
        <p:sp>
          <p:nvSpPr>
            <p:cNvPr id="10274" name="TextBox 5"/>
            <p:cNvSpPr txBox="1">
              <a:spLocks noChangeArrowheads="1"/>
            </p:cNvSpPr>
            <p:nvPr/>
          </p:nvSpPr>
          <p:spPr bwMode="auto">
            <a:xfrm>
              <a:off x="5875112" y="3248165"/>
              <a:ext cx="2165779" cy="415550"/>
            </a:xfrm>
            <a:prstGeom prst="rect">
              <a:avLst/>
            </a:prstGeom>
            <a:noFill/>
            <a:ln w="9525">
              <a:noFill/>
              <a:miter lim="800000"/>
              <a:headEnd/>
              <a:tailEnd/>
            </a:ln>
          </p:spPr>
          <p:txBody>
            <a:bodyPr>
              <a:spAutoFit/>
            </a:bodyPr>
            <a:lstStyle/>
            <a:p>
              <a:r>
                <a:rPr lang="en-US" altLang="zh-CN" sz="2000">
                  <a:solidFill>
                    <a:srgbClr val="FF0000"/>
                  </a:solidFill>
                  <a:latin typeface="黑体" pitchFamily="49" charset="-122"/>
                  <a:ea typeface="黑体" pitchFamily="49" charset="-122"/>
                </a:rPr>
                <a:t>NP and beyond</a:t>
              </a:r>
              <a:endParaRPr lang="zh-CN" altLang="en-US" sz="2000">
                <a:solidFill>
                  <a:srgbClr val="FF0000"/>
                </a:solidFill>
                <a:latin typeface="黑体" pitchFamily="49" charset="-122"/>
                <a:ea typeface="黑体" pitchFamily="49" charset="-122"/>
              </a:endParaRPr>
            </a:p>
          </p:txBody>
        </p:sp>
        <p:sp>
          <p:nvSpPr>
            <p:cNvPr id="61" name="右箭头 60"/>
            <p:cNvSpPr/>
            <p:nvPr/>
          </p:nvSpPr>
          <p:spPr>
            <a:xfrm>
              <a:off x="2814091" y="3272438"/>
              <a:ext cx="2802326" cy="373062"/>
            </a:xfrm>
            <a:prstGeom prst="rightArrow">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3" name="组合 63"/>
          <p:cNvGrpSpPr>
            <a:grpSpLocks/>
          </p:cNvGrpSpPr>
          <p:nvPr/>
        </p:nvGrpSpPr>
        <p:grpSpPr bwMode="auto">
          <a:xfrm>
            <a:off x="4276725" y="2910650"/>
            <a:ext cx="4111625" cy="1652588"/>
            <a:chOff x="4276715" y="3651677"/>
            <a:chExt cx="4111709" cy="1652587"/>
          </a:xfrm>
        </p:grpSpPr>
        <p:sp>
          <p:nvSpPr>
            <p:cNvPr id="55" name="Oval 1"/>
            <p:cNvSpPr>
              <a:spLocks noChangeArrowheads="1"/>
            </p:cNvSpPr>
            <p:nvPr/>
          </p:nvSpPr>
          <p:spPr bwMode="auto">
            <a:xfrm>
              <a:off x="5616592" y="3651677"/>
              <a:ext cx="2771832" cy="1652587"/>
            </a:xfrm>
            <a:prstGeom prst="ellipse">
              <a:avLst/>
            </a:prstGeom>
            <a:solidFill>
              <a:srgbClr val="FCFBF9"/>
            </a:solidFill>
            <a:ln w="9525">
              <a:solidFill>
                <a:schemeClr val="tx1"/>
              </a:solidFill>
              <a:round/>
              <a:headEnd/>
              <a:tailEnd/>
            </a:ln>
            <a:effectLst>
              <a:outerShdw blurRad="63500" dist="17961" dir="2700000" algn="ctr" rotWithShape="0">
                <a:srgbClr val="000000">
                  <a:alpha val="74998"/>
                </a:srgbClr>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en-US" altLang="zh-CN" sz="2000" dirty="0">
                <a:latin typeface="黑体" pitchFamily="49" charset="-122"/>
                <a:ea typeface="黑体" pitchFamily="49" charset="-122"/>
              </a:endParaRPr>
            </a:p>
          </p:txBody>
        </p:sp>
        <p:sp>
          <p:nvSpPr>
            <p:cNvPr id="63" name="右箭头 62"/>
            <p:cNvSpPr/>
            <p:nvPr/>
          </p:nvSpPr>
          <p:spPr>
            <a:xfrm>
              <a:off x="4276715" y="4202540"/>
              <a:ext cx="1327177" cy="252412"/>
            </a:xfrm>
            <a:prstGeom prst="rightArrow">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0272" name="TextBox 17"/>
            <p:cNvSpPr txBox="1">
              <a:spLocks noChangeArrowheads="1"/>
            </p:cNvSpPr>
            <p:nvPr/>
          </p:nvSpPr>
          <p:spPr bwMode="auto">
            <a:xfrm>
              <a:off x="6066809" y="38023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grpSp>
      <p:sp>
        <p:nvSpPr>
          <p:cNvPr id="10244" name="标题 1"/>
          <p:cNvSpPr>
            <a:spLocks noGrp="1"/>
          </p:cNvSpPr>
          <p:nvPr>
            <p:ph type="title"/>
          </p:nvPr>
        </p:nvSpPr>
        <p:spPr/>
        <p:txBody>
          <a:bodyPr/>
          <a:lstStyle/>
          <a:p>
            <a:r>
              <a:rPr lang="en-US" altLang="zh-CN" sz="3600" b="1" dirty="0" err="1" smtClean="0">
                <a:solidFill>
                  <a:srgbClr val="C00000"/>
                </a:solidFill>
              </a:rPr>
              <a:t>回答“可计算”问题</a:t>
            </a:r>
            <a:r>
              <a:rPr lang="en-US" altLang="zh-CN" sz="3600" b="1" dirty="0" smtClean="0">
                <a:solidFill>
                  <a:srgbClr val="C00000"/>
                </a:solidFill>
              </a:rPr>
              <a:t>(1)</a:t>
            </a:r>
            <a:endParaRPr b="1" dirty="0" smtClean="0"/>
          </a:p>
        </p:txBody>
      </p:sp>
      <p:sp>
        <p:nvSpPr>
          <p:cNvPr id="6" name="矩形 5"/>
          <p:cNvSpPr/>
          <p:nvPr/>
        </p:nvSpPr>
        <p:spPr>
          <a:xfrm>
            <a:off x="827584" y="622815"/>
            <a:ext cx="1988045" cy="769441"/>
          </a:xfrm>
          <a:prstGeom prst="rect">
            <a:avLst/>
          </a:prstGeom>
        </p:spPr>
        <p:txBody>
          <a:bodyPr wrap="none">
            <a:spAutoFit/>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G</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F</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endPar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宋体" charset="0"/>
              <a:cs typeface="Arial" pitchFamily="34" charset="0"/>
            </a:endParaRPr>
          </a:p>
        </p:txBody>
      </p:sp>
      <p:grpSp>
        <p:nvGrpSpPr>
          <p:cNvPr id="4" name="组合 27"/>
          <p:cNvGrpSpPr>
            <a:grpSpLocks/>
          </p:cNvGrpSpPr>
          <p:nvPr/>
        </p:nvGrpSpPr>
        <p:grpSpPr bwMode="auto">
          <a:xfrm>
            <a:off x="107504" y="1463693"/>
            <a:ext cx="4104592" cy="4537075"/>
            <a:chOff x="35157" y="1772816"/>
            <a:chExt cx="4104795" cy="4536503"/>
          </a:xfrm>
          <a:solidFill>
            <a:schemeClr val="bg1"/>
          </a:solidFill>
        </p:grpSpPr>
        <p:grpSp>
          <p:nvGrpSpPr>
            <p:cNvPr id="5" name="组合 28"/>
            <p:cNvGrpSpPr>
              <a:grpSpLocks/>
            </p:cNvGrpSpPr>
            <p:nvPr/>
          </p:nvGrpSpPr>
          <p:grpSpPr bwMode="auto">
            <a:xfrm>
              <a:off x="107504" y="1772816"/>
              <a:ext cx="4032448" cy="2520111"/>
              <a:chOff x="107504" y="1772816"/>
              <a:chExt cx="4032448" cy="2520111"/>
            </a:xfrm>
            <a:grpFill/>
          </p:grpSpPr>
          <p:grpSp>
            <p:nvGrpSpPr>
              <p:cNvPr id="7" name="组合 36"/>
              <p:cNvGrpSpPr>
                <a:grpSpLocks/>
              </p:cNvGrpSpPr>
              <p:nvPr/>
            </p:nvGrpSpPr>
            <p:grpSpPr bwMode="auto">
              <a:xfrm>
                <a:off x="539325" y="2277577"/>
                <a:ext cx="1727285" cy="373016"/>
                <a:chOff x="5651893" y="3285689"/>
                <a:chExt cx="1727285" cy="373016"/>
              </a:xfrm>
              <a:grpFill/>
            </p:grpSpPr>
            <p:sp>
              <p:nvSpPr>
                <p:cNvPr id="46" name="直接连接符 3"/>
                <p:cNvSpPr/>
                <p:nvPr/>
              </p:nvSpPr>
              <p:spPr>
                <a:xfrm>
                  <a:off x="6515535" y="3285689"/>
                  <a:ext cx="863643" cy="373016"/>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7" name="直接连接符 4"/>
                <p:cNvSpPr/>
                <p:nvPr/>
              </p:nvSpPr>
              <p:spPr>
                <a:xfrm>
                  <a:off x="5651893" y="3285689"/>
                  <a:ext cx="863643" cy="373016"/>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sp>
            <p:nvSpPr>
              <p:cNvPr id="38" name="圆角矩形 37"/>
              <p:cNvSpPr/>
              <p:nvPr/>
            </p:nvSpPr>
            <p:spPr>
              <a:xfrm>
                <a:off x="683150" y="1772816"/>
                <a:ext cx="1368219" cy="528571"/>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solidFill>
                      <a:srgbClr val="000000"/>
                    </a:solidFill>
                    <a:latin typeface="黑体" pitchFamily="2" charset="-122"/>
                    <a:ea typeface="黑体" pitchFamily="2" charset="-122"/>
                  </a:rPr>
                  <a:t>计算问题</a:t>
                </a:r>
                <a:endParaRPr lang="en-US" altLang="zh-CN" sz="2000" dirty="0">
                  <a:solidFill>
                    <a:srgbClr val="000000"/>
                  </a:solidFill>
                  <a:latin typeface="黑体" pitchFamily="2" charset="-122"/>
                  <a:ea typeface="黑体" pitchFamily="2" charset="-122"/>
                </a:endParaRPr>
              </a:p>
              <a:p>
                <a:pPr>
                  <a:defRPr/>
                </a:pPr>
                <a:endParaRPr lang="zh-CN" altLang="en-US" sz="2000" dirty="0">
                  <a:solidFill>
                    <a:srgbClr val="000000"/>
                  </a:solidFill>
                  <a:latin typeface="黑体" pitchFamily="2" charset="-122"/>
                  <a:ea typeface="黑体" pitchFamily="2" charset="-122"/>
                </a:endParaRPr>
              </a:p>
            </p:txBody>
          </p:sp>
          <p:sp>
            <p:nvSpPr>
              <p:cNvPr id="39" name="圆角矩形 38" descr="羊皮纸"/>
              <p:cNvSpPr>
                <a:spLocks noChangeArrowheads="1"/>
              </p:cNvSpPr>
              <p:nvPr/>
            </p:nvSpPr>
            <p:spPr bwMode="auto">
              <a:xfrm>
                <a:off x="107504" y="2661420"/>
                <a:ext cx="1079727" cy="695521"/>
              </a:xfrm>
              <a:prstGeom prst="roundRect">
                <a:avLst>
                  <a:gd name="adj" fmla="val 10000"/>
                </a:avLst>
              </a:prstGeom>
              <a:grpFill/>
              <a:ln w="25400" algn="ctr">
                <a:solidFill>
                  <a:schemeClr val="tx1"/>
                </a:solidFill>
                <a:round/>
                <a:headEnd/>
                <a:tailEnd/>
              </a:ln>
            </p:spPr>
            <p:txBody>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lnSpc>
                    <a:spcPct val="90000"/>
                  </a:lnSpc>
                  <a:defRPr/>
                </a:pPr>
                <a:r>
                  <a:rPr lang="zh-CN" altLang="en-US" sz="2000" dirty="0">
                    <a:latin typeface="黑体" pitchFamily="49" charset="-122"/>
                    <a:ea typeface="黑体" pitchFamily="49" charset="-122"/>
                    <a:cs typeface="宋体" charset="0"/>
                  </a:rPr>
                  <a:t>不可判定问题</a:t>
                </a:r>
              </a:p>
              <a:p>
                <a:pPr>
                  <a:defRPr/>
                </a:pPr>
                <a:endParaRPr lang="zh-CN" altLang="en-US" dirty="0">
                  <a:latin typeface="Calibri" charset="0"/>
                  <a:ea typeface="宋体" charset="0"/>
                  <a:cs typeface="宋体" charset="0"/>
                </a:endParaRPr>
              </a:p>
            </p:txBody>
          </p:sp>
          <p:sp>
            <p:nvSpPr>
              <p:cNvPr id="40" name="圆角矩形 39"/>
              <p:cNvSpPr/>
              <p:nvPr/>
            </p:nvSpPr>
            <p:spPr>
              <a:xfrm>
                <a:off x="1691312" y="2636307"/>
                <a:ext cx="1008113" cy="649206"/>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solidFill>
                      <a:schemeClr val="tx1"/>
                    </a:solidFill>
                    <a:latin typeface="黑体" pitchFamily="49" charset="-122"/>
                    <a:ea typeface="黑体" pitchFamily="49" charset="-122"/>
                  </a:rPr>
                  <a:t>可判定问题</a:t>
                </a:r>
                <a:endParaRPr lang="zh-CN" altLang="en-US" sz="2000" dirty="0">
                  <a:latin typeface="黑体" pitchFamily="49" charset="-122"/>
                  <a:ea typeface="黑体" pitchFamily="49" charset="-122"/>
                </a:endParaRPr>
              </a:p>
            </p:txBody>
          </p:sp>
          <p:sp>
            <p:nvSpPr>
              <p:cNvPr id="41" name="圆角矩形 40"/>
              <p:cNvSpPr/>
              <p:nvPr/>
            </p:nvSpPr>
            <p:spPr bwMode="auto">
              <a:xfrm>
                <a:off x="179070" y="3668084"/>
                <a:ext cx="1873342" cy="599999"/>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latin typeface="黑体" pitchFamily="49" charset="-122"/>
                    <a:ea typeface="黑体" pitchFamily="49" charset="-122"/>
                  </a:rPr>
                  <a:t>难解问题</a:t>
                </a:r>
                <a:endParaRPr lang="en-US" altLang="zh-CN" sz="2000" dirty="0">
                  <a:latin typeface="黑体" pitchFamily="49" charset="-122"/>
                  <a:ea typeface="黑体" pitchFamily="49" charset="-122"/>
                </a:endParaRPr>
              </a:p>
            </p:txBody>
          </p:sp>
          <p:sp>
            <p:nvSpPr>
              <p:cNvPr id="42" name="圆角矩形 41"/>
              <p:cNvSpPr/>
              <p:nvPr/>
            </p:nvSpPr>
            <p:spPr>
              <a:xfrm>
                <a:off x="2195170" y="3656941"/>
                <a:ext cx="1944782" cy="635986"/>
              </a:xfrm>
              <a:prstGeom prst="roundRect">
                <a:avLst>
                  <a:gd name="adj" fmla="val 10000"/>
                </a:avLst>
              </a:prstGeom>
              <a:ln/>
            </p:spPr>
            <p:style>
              <a:lnRef idx="1">
                <a:schemeClr val="accent2"/>
              </a:lnRef>
              <a:fillRef idx="2">
                <a:schemeClr val="accent2"/>
              </a:fillRef>
              <a:effectRef idx="1">
                <a:schemeClr val="accent2"/>
              </a:effectRef>
              <a:fontRef idx="minor">
                <a:schemeClr val="dk1"/>
              </a:fontRef>
            </p:style>
            <p:txBody>
              <a:bodyPr tIns="72000" b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80000"/>
                  </a:lnSpc>
                  <a:spcAft>
                    <a:spcPts val="0"/>
                  </a:spcAft>
                  <a:defRPr/>
                </a:pPr>
                <a:r>
                  <a:rPr lang="zh-CN" altLang="en-US" sz="2000" dirty="0">
                    <a:solidFill>
                      <a:schemeClr val="tx1"/>
                    </a:solidFill>
                    <a:latin typeface="黑体" pitchFamily="49" charset="-122"/>
                    <a:ea typeface="黑体" pitchFamily="49" charset="-122"/>
                  </a:rPr>
                  <a:t>易解问题</a:t>
                </a:r>
                <a:endParaRPr lang="en-US" altLang="zh-CN" sz="2000" dirty="0">
                  <a:solidFill>
                    <a:schemeClr val="tx1"/>
                  </a:solidFill>
                  <a:latin typeface="黑体" pitchFamily="49" charset="-122"/>
                  <a:ea typeface="黑体" pitchFamily="49" charset="-122"/>
                </a:endParaRPr>
              </a:p>
              <a:p>
                <a:pPr algn="ctr" defTabSz="711200">
                  <a:lnSpc>
                    <a:spcPct val="80000"/>
                  </a:lnSpc>
                  <a:spcAft>
                    <a:spcPts val="0"/>
                  </a:spcAft>
                  <a:defRPr/>
                </a:pPr>
                <a:r>
                  <a:rPr lang="en-US" altLang="zh-CN" sz="2000" dirty="0" smtClean="0">
                    <a:solidFill>
                      <a:srgbClr val="0000FF"/>
                    </a:solidFill>
                    <a:latin typeface="黑体" pitchFamily="49" charset="-122"/>
                    <a:ea typeface="黑体" pitchFamily="49" charset="-122"/>
                  </a:rPr>
                  <a:t>(</a:t>
                </a:r>
                <a:r>
                  <a:rPr lang="zh-CN" altLang="en-US" sz="2000" dirty="0" smtClean="0">
                    <a:solidFill>
                      <a:srgbClr val="0000FF"/>
                    </a:solidFill>
                    <a:latin typeface="黑体" pitchFamily="49" charset="-122"/>
                    <a:ea typeface="黑体" pitchFamily="49" charset="-122"/>
                  </a:rPr>
                  <a:t>多项式易解类</a:t>
                </a:r>
                <a:r>
                  <a:rPr lang="en-US" altLang="zh-CN" sz="2000" dirty="0" smtClean="0">
                    <a:solidFill>
                      <a:srgbClr val="0000FF"/>
                    </a:solidFill>
                    <a:latin typeface="黑体" pitchFamily="49" charset="-122"/>
                    <a:ea typeface="黑体" pitchFamily="49" charset="-122"/>
                  </a:rPr>
                  <a:t>)</a:t>
                </a:r>
                <a:endParaRPr lang="zh-CN" altLang="en-US" sz="2000" dirty="0">
                  <a:solidFill>
                    <a:srgbClr val="0000FF"/>
                  </a:solidFill>
                  <a:latin typeface="黑体" pitchFamily="49" charset="-122"/>
                  <a:ea typeface="黑体" pitchFamily="49" charset="-122"/>
                </a:endParaRPr>
              </a:p>
            </p:txBody>
          </p:sp>
          <p:grpSp>
            <p:nvGrpSpPr>
              <p:cNvPr id="8" name="组合 42"/>
              <p:cNvGrpSpPr>
                <a:grpSpLocks/>
              </p:cNvGrpSpPr>
              <p:nvPr/>
            </p:nvGrpSpPr>
            <p:grpSpPr bwMode="auto">
              <a:xfrm>
                <a:off x="1331527" y="3285513"/>
                <a:ext cx="1727285" cy="373015"/>
                <a:chOff x="5652479" y="3285513"/>
                <a:chExt cx="1727285" cy="373015"/>
              </a:xfrm>
              <a:grpFill/>
            </p:grpSpPr>
            <p:sp>
              <p:nvSpPr>
                <p:cNvPr id="44" name="直接连接符 3"/>
                <p:cNvSpPr/>
                <p:nvPr/>
              </p:nvSpPr>
              <p:spPr>
                <a:xfrm>
                  <a:off x="6516121" y="3285513"/>
                  <a:ext cx="863643" cy="373015"/>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5" name="直接连接符 4"/>
                <p:cNvSpPr/>
                <p:nvPr/>
              </p:nvSpPr>
              <p:spPr>
                <a:xfrm>
                  <a:off x="5652479" y="3285513"/>
                  <a:ext cx="863643" cy="373015"/>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grpSp>
        <p:grpSp>
          <p:nvGrpSpPr>
            <p:cNvPr id="9" name="组合 29"/>
            <p:cNvGrpSpPr>
              <a:grpSpLocks/>
            </p:cNvGrpSpPr>
            <p:nvPr/>
          </p:nvGrpSpPr>
          <p:grpSpPr bwMode="auto">
            <a:xfrm>
              <a:off x="35157" y="4271293"/>
              <a:ext cx="2378097" cy="2038026"/>
              <a:chOff x="35157" y="4271293"/>
              <a:chExt cx="2378097" cy="2038026"/>
            </a:xfrm>
            <a:grpFill/>
          </p:grpSpPr>
          <p:sp>
            <p:nvSpPr>
              <p:cNvPr id="31" name="直接连接符 3"/>
              <p:cNvSpPr/>
              <p:nvPr/>
            </p:nvSpPr>
            <p:spPr>
              <a:xfrm>
                <a:off x="1098724" y="4271293"/>
                <a:ext cx="360381" cy="373016"/>
              </a:xfrm>
              <a:custGeom>
                <a:avLst/>
                <a:gdLst/>
                <a:ahLst/>
                <a:cxnLst/>
                <a:rect l="0" t="0" r="0" b="0"/>
                <a:pathLst>
                  <a:path>
                    <a:moveTo>
                      <a:pt x="0" y="0"/>
                    </a:moveTo>
                    <a:lnTo>
                      <a:pt x="0" y="254630"/>
                    </a:lnTo>
                    <a:lnTo>
                      <a:pt x="560063" y="254630"/>
                    </a:lnTo>
                    <a:lnTo>
                      <a:pt x="560063"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2" name="直接连接符 4"/>
              <p:cNvSpPr/>
              <p:nvPr/>
            </p:nvSpPr>
            <p:spPr>
              <a:xfrm>
                <a:off x="503382" y="4272814"/>
                <a:ext cx="595341" cy="373015"/>
              </a:xfrm>
              <a:custGeom>
                <a:avLst/>
                <a:gdLst/>
                <a:ahLst/>
                <a:cxnLst/>
                <a:rect l="0" t="0" r="0" b="0"/>
                <a:pathLst>
                  <a:path>
                    <a:moveTo>
                      <a:pt x="596158" y="0"/>
                    </a:moveTo>
                    <a:lnTo>
                      <a:pt x="596158" y="254630"/>
                    </a:lnTo>
                    <a:lnTo>
                      <a:pt x="0" y="254630"/>
                    </a:lnTo>
                    <a:lnTo>
                      <a:pt x="0"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3" name="圆角矩形 32"/>
              <p:cNvSpPr/>
              <p:nvPr/>
            </p:nvSpPr>
            <p:spPr bwMode="auto">
              <a:xfrm>
                <a:off x="35157" y="4630418"/>
                <a:ext cx="1008050" cy="682068"/>
              </a:xfrm>
              <a:prstGeom prst="roundRect">
                <a:avLst>
                  <a:gd name="adj" fmla="val 10000"/>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不可近</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似问题</a:t>
                </a:r>
              </a:p>
              <a:p>
                <a:pPr>
                  <a:defRPr/>
                </a:pPr>
                <a:endParaRPr lang="zh-CN" altLang="en-US" dirty="0"/>
              </a:p>
            </p:txBody>
          </p:sp>
          <p:sp>
            <p:nvSpPr>
              <p:cNvPr id="34" name="圆角矩形 4"/>
              <p:cNvSpPr/>
              <p:nvPr/>
            </p:nvSpPr>
            <p:spPr>
              <a:xfrm>
                <a:off x="732009" y="5622019"/>
                <a:ext cx="1681245" cy="687300"/>
              </a:xfrm>
              <a:prstGeom prst="rect">
                <a:avLst/>
              </a:prstGeom>
              <a:solidFill>
                <a:srgbClr val="CCFFFF"/>
              </a:solidFill>
              <a:ln w="38100">
                <a:solidFill>
                  <a:srgbClr val="CCFFCC"/>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72000" tIns="72000" rIns="60960" bIns="0" spcCol="1270" anchor="ct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近似算法</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solidFill>
                      <a:srgbClr val="0000FF"/>
                    </a:solidFill>
                    <a:latin typeface="黑体" pitchFamily="49" charset="-122"/>
                    <a:ea typeface="黑体" pitchFamily="49" charset="-122"/>
                  </a:rPr>
                  <a:t>（多项式算法）</a:t>
                </a:r>
              </a:p>
            </p:txBody>
          </p:sp>
          <p:cxnSp>
            <p:nvCxnSpPr>
              <p:cNvPr id="35" name="直接箭头连接符 34"/>
              <p:cNvCxnSpPr>
                <a:stCxn id="34" idx="0"/>
                <a:endCxn id="36" idx="2"/>
              </p:cNvCxnSpPr>
              <p:nvPr/>
            </p:nvCxnSpPr>
            <p:spPr>
              <a:xfrm flipV="1">
                <a:off x="1572631" y="5345302"/>
                <a:ext cx="5460" cy="276717"/>
              </a:xfrm>
              <a:prstGeom prst="straightConnector1">
                <a:avLst/>
              </a:prstGeom>
              <a:grpFill/>
              <a:ln w="25400">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bwMode="auto">
              <a:xfrm>
                <a:off x="1092067" y="4661388"/>
                <a:ext cx="972048" cy="683914"/>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可近似</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问题</a:t>
                </a:r>
              </a:p>
              <a:p>
                <a:pPr>
                  <a:defRPr/>
                </a:pPr>
                <a:endParaRPr lang="zh-CN" altLang="en-US" dirty="0"/>
              </a:p>
            </p:txBody>
          </p:sp>
        </p:grpSp>
      </p:grpSp>
      <p:grpSp>
        <p:nvGrpSpPr>
          <p:cNvPr id="10" name="组合 64"/>
          <p:cNvGrpSpPr>
            <a:grpSpLocks/>
          </p:cNvGrpSpPr>
          <p:nvPr/>
        </p:nvGrpSpPr>
        <p:grpSpPr bwMode="auto">
          <a:xfrm>
            <a:off x="2230343" y="4002850"/>
            <a:ext cx="6913563" cy="1868488"/>
            <a:chOff x="2267410" y="4743765"/>
            <a:chExt cx="6913102" cy="1868743"/>
          </a:xfrm>
        </p:grpSpPr>
        <p:grpSp>
          <p:nvGrpSpPr>
            <p:cNvPr id="11" name="组合 26"/>
            <p:cNvGrpSpPr>
              <a:grpSpLocks/>
            </p:cNvGrpSpPr>
            <p:nvPr/>
          </p:nvGrpSpPr>
          <p:grpSpPr bwMode="auto">
            <a:xfrm>
              <a:off x="2267410" y="4743765"/>
              <a:ext cx="2160587" cy="1020764"/>
              <a:chOff x="2123975" y="4581129"/>
              <a:chExt cx="2159526" cy="1021174"/>
            </a:xfrm>
          </p:grpSpPr>
          <p:sp>
            <p:nvSpPr>
              <p:cNvPr id="10266" name="直接连接符 3"/>
              <p:cNvSpPr>
                <a:spLocks noChangeArrowheads="1"/>
              </p:cNvSpPr>
              <p:nvPr/>
            </p:nvSpPr>
            <p:spPr bwMode="auto">
              <a:xfrm>
                <a:off x="3194472" y="4581129"/>
                <a:ext cx="560063" cy="373648"/>
              </a:xfrm>
              <a:custGeom>
                <a:avLst/>
                <a:gdLst>
                  <a:gd name="T0" fmla="*/ 0 w 560063"/>
                  <a:gd name="T1" fmla="*/ 0 h 373648"/>
                  <a:gd name="T2" fmla="*/ 0 w 560063"/>
                  <a:gd name="T3" fmla="*/ 254630 h 373648"/>
                  <a:gd name="T4" fmla="*/ 560063 w 560063"/>
                  <a:gd name="T5" fmla="*/ 254630 h 373648"/>
                  <a:gd name="T6" fmla="*/ 560063 w 560063"/>
                  <a:gd name="T7" fmla="*/ 373648 h 373648"/>
                  <a:gd name="T8" fmla="*/ 0 60000 65536"/>
                  <a:gd name="T9" fmla="*/ 0 60000 65536"/>
                  <a:gd name="T10" fmla="*/ 0 60000 65536"/>
                  <a:gd name="T11" fmla="*/ 0 60000 65536"/>
                  <a:gd name="T12" fmla="*/ 0 w 560063"/>
                  <a:gd name="T13" fmla="*/ 0 h 373648"/>
                  <a:gd name="T14" fmla="*/ 560063 w 560063"/>
                  <a:gd name="T15" fmla="*/ 373648 h 373648"/>
                </a:gdLst>
                <a:ahLst/>
                <a:cxnLst>
                  <a:cxn ang="T8">
                    <a:pos x="T0" y="T1"/>
                  </a:cxn>
                  <a:cxn ang="T9">
                    <a:pos x="T2" y="T3"/>
                  </a:cxn>
                  <a:cxn ang="T10">
                    <a:pos x="T4" y="T5"/>
                  </a:cxn>
                  <a:cxn ang="T11">
                    <a:pos x="T6" y="T7"/>
                  </a:cxn>
                </a:cxnLst>
                <a:rect l="T12" t="T13" r="T14" b="T15"/>
                <a:pathLst>
                  <a:path w="560063" h="373648">
                    <a:moveTo>
                      <a:pt x="0" y="0"/>
                    </a:moveTo>
                    <a:lnTo>
                      <a:pt x="0" y="254630"/>
                    </a:lnTo>
                    <a:lnTo>
                      <a:pt x="560063" y="254630"/>
                    </a:lnTo>
                    <a:lnTo>
                      <a:pt x="560063" y="373648"/>
                    </a:lnTo>
                  </a:path>
                </a:pathLst>
              </a:custGeom>
              <a:noFill/>
              <a:ln w="38100">
                <a:solidFill>
                  <a:srgbClr val="FF0000"/>
                </a:solidFill>
                <a:miter lim="800000"/>
                <a:headEnd/>
                <a:tailEnd/>
              </a:ln>
            </p:spPr>
            <p:txBody>
              <a:bodyPr/>
              <a:lstStyle/>
              <a:p>
                <a:endParaRPr lang="zh-CN" altLang="en-US"/>
              </a:p>
            </p:txBody>
          </p:sp>
          <p:sp>
            <p:nvSpPr>
              <p:cNvPr id="10267" name="直接连接符 4"/>
              <p:cNvSpPr>
                <a:spLocks noChangeArrowheads="1"/>
              </p:cNvSpPr>
              <p:nvPr/>
            </p:nvSpPr>
            <p:spPr bwMode="auto">
              <a:xfrm>
                <a:off x="2598314" y="4581129"/>
                <a:ext cx="596158" cy="373648"/>
              </a:xfrm>
              <a:custGeom>
                <a:avLst/>
                <a:gdLst>
                  <a:gd name="T0" fmla="*/ 596158 w 596158"/>
                  <a:gd name="T1" fmla="*/ 0 h 373648"/>
                  <a:gd name="T2" fmla="*/ 596158 w 596158"/>
                  <a:gd name="T3" fmla="*/ 254630 h 373648"/>
                  <a:gd name="T4" fmla="*/ 0 w 596158"/>
                  <a:gd name="T5" fmla="*/ 254630 h 373648"/>
                  <a:gd name="T6" fmla="*/ 0 w 596158"/>
                  <a:gd name="T7" fmla="*/ 373648 h 373648"/>
                  <a:gd name="T8" fmla="*/ 0 60000 65536"/>
                  <a:gd name="T9" fmla="*/ 0 60000 65536"/>
                  <a:gd name="T10" fmla="*/ 0 60000 65536"/>
                  <a:gd name="T11" fmla="*/ 0 60000 65536"/>
                  <a:gd name="T12" fmla="*/ 0 w 596158"/>
                  <a:gd name="T13" fmla="*/ 0 h 373648"/>
                  <a:gd name="T14" fmla="*/ 596158 w 596158"/>
                  <a:gd name="T15" fmla="*/ 373648 h 373648"/>
                </a:gdLst>
                <a:ahLst/>
                <a:cxnLst>
                  <a:cxn ang="T8">
                    <a:pos x="T0" y="T1"/>
                  </a:cxn>
                  <a:cxn ang="T9">
                    <a:pos x="T2" y="T3"/>
                  </a:cxn>
                  <a:cxn ang="T10">
                    <a:pos x="T4" y="T5"/>
                  </a:cxn>
                  <a:cxn ang="T11">
                    <a:pos x="T6" y="T7"/>
                  </a:cxn>
                </a:cxnLst>
                <a:rect l="T12" t="T13" r="T14" b="T15"/>
                <a:pathLst>
                  <a:path w="596158" h="373648">
                    <a:moveTo>
                      <a:pt x="596158" y="0"/>
                    </a:moveTo>
                    <a:lnTo>
                      <a:pt x="596158" y="254630"/>
                    </a:lnTo>
                    <a:lnTo>
                      <a:pt x="0" y="254630"/>
                    </a:lnTo>
                    <a:lnTo>
                      <a:pt x="0" y="373648"/>
                    </a:lnTo>
                  </a:path>
                </a:pathLst>
              </a:custGeom>
              <a:noFill/>
              <a:ln w="38100">
                <a:solidFill>
                  <a:srgbClr val="FF0000"/>
                </a:solidFill>
                <a:miter lim="800000"/>
                <a:headEnd/>
                <a:tailEnd/>
              </a:ln>
            </p:spPr>
            <p:txBody>
              <a:bodyPr/>
              <a:lstStyle/>
              <a:p>
                <a:endParaRPr lang="zh-CN" altLang="en-US"/>
              </a:p>
            </p:txBody>
          </p:sp>
          <p:sp>
            <p:nvSpPr>
              <p:cNvPr id="50" name="圆角矩形 49"/>
              <p:cNvSpPr/>
              <p:nvPr/>
            </p:nvSpPr>
            <p:spPr>
              <a:xfrm>
                <a:off x="2123975" y="4941686"/>
                <a:ext cx="997981" cy="648048"/>
              </a:xfrm>
              <a:prstGeom prst="roundRect">
                <a:avLst>
                  <a:gd name="adj" fmla="val 10000"/>
                </a:avLst>
              </a:prstGeom>
              <a:solidFill>
                <a:schemeClr val="bg1">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666750">
                  <a:lnSpc>
                    <a:spcPct val="90000"/>
                  </a:lnSpc>
                  <a:defRPr/>
                </a:pPr>
                <a:r>
                  <a:rPr lang="zh-CN" altLang="en-US" sz="1800" dirty="0">
                    <a:solidFill>
                      <a:srgbClr val="000000"/>
                    </a:solidFill>
                    <a:latin typeface="黑体" pitchFamily="49" charset="-122"/>
                    <a:ea typeface="黑体" pitchFamily="49" charset="-122"/>
                  </a:rPr>
                  <a:t>非</a:t>
                </a:r>
                <a:r>
                  <a:rPr lang="zh-CN" altLang="en-US" sz="1800" dirty="0" smtClean="0">
                    <a:solidFill>
                      <a:srgbClr val="000000"/>
                    </a:solidFill>
                    <a:latin typeface="黑体" pitchFamily="49" charset="-122"/>
                    <a:ea typeface="黑体" pitchFamily="49" charset="-122"/>
                  </a:rPr>
                  <a:t>大</a:t>
                </a:r>
                <a:r>
                  <a:rPr lang="zh-CN" altLang="en-US" sz="1800" dirty="0">
                    <a:solidFill>
                      <a:srgbClr val="000000"/>
                    </a:solidFill>
                    <a:latin typeface="黑体" pitchFamily="49" charset="-122"/>
                    <a:ea typeface="黑体" pitchFamily="49" charset="-122"/>
                  </a:rPr>
                  <a:t>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en-US" altLang="zh-CN" sz="1800" dirty="0">
                  <a:solidFill>
                    <a:srgbClr val="000000"/>
                  </a:solidFill>
                  <a:latin typeface="黑体" pitchFamily="49" charset="-122"/>
                  <a:ea typeface="黑体" pitchFamily="49" charset="-122"/>
                </a:endParaRPr>
              </a:p>
              <a:p>
                <a:pPr defTabSz="666750">
                  <a:defRPr/>
                </a:pPr>
                <a:endParaRPr lang="zh-CN" altLang="en-US" sz="2000" dirty="0">
                  <a:solidFill>
                    <a:srgbClr val="000000"/>
                  </a:solidFill>
                  <a:latin typeface="黑体" pitchFamily="49" charset="-122"/>
                  <a:ea typeface="黑体" pitchFamily="49" charset="-122"/>
                </a:endParaRPr>
              </a:p>
            </p:txBody>
          </p:sp>
          <p:sp>
            <p:nvSpPr>
              <p:cNvPr id="51" name="圆角矩形 50"/>
              <p:cNvSpPr/>
              <p:nvPr/>
            </p:nvSpPr>
            <p:spPr>
              <a:xfrm>
                <a:off x="3202873" y="4954393"/>
                <a:ext cx="1080485" cy="648048"/>
              </a:xfrm>
              <a:prstGeom prst="roundRect">
                <a:avLst>
                  <a:gd name="adj" fmla="val 10000"/>
                </a:avLst>
              </a:prstGeom>
              <a:ln/>
            </p:spPr>
            <p:style>
              <a:lnRef idx="1">
                <a:schemeClr val="accent3"/>
              </a:lnRef>
              <a:fillRef idx="2">
                <a:schemeClr val="accent3"/>
              </a:fillRef>
              <a:effectRef idx="1">
                <a:schemeClr val="accent3"/>
              </a:effectRef>
              <a:fontRef idx="minor">
                <a:schemeClr val="dk1"/>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lnSpc>
                    <a:spcPct val="90000"/>
                  </a:lnSpc>
                  <a:defRPr/>
                </a:pPr>
                <a:r>
                  <a:rPr lang="zh-CN" altLang="en-US" sz="1800" dirty="0">
                    <a:solidFill>
                      <a:srgbClr val="000000"/>
                    </a:solidFill>
                    <a:latin typeface="黑体" pitchFamily="49" charset="-122"/>
                    <a:ea typeface="黑体" pitchFamily="49" charset="-122"/>
                  </a:rPr>
                  <a:t>大数据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zh-CN" altLang="en-US" sz="1800" dirty="0">
                  <a:solidFill>
                    <a:srgbClr val="000000"/>
                  </a:solidFill>
                  <a:latin typeface="黑体" pitchFamily="49" charset="-122"/>
                  <a:ea typeface="黑体" pitchFamily="49" charset="-122"/>
                </a:endParaRPr>
              </a:p>
            </p:txBody>
          </p:sp>
        </p:grpSp>
        <p:sp>
          <p:nvSpPr>
            <p:cNvPr id="10265" name="矩形 51" descr="羊皮纸"/>
            <p:cNvSpPr>
              <a:spLocks noChangeArrowheads="1"/>
            </p:cNvSpPr>
            <p:nvPr/>
          </p:nvSpPr>
          <p:spPr bwMode="auto">
            <a:xfrm>
              <a:off x="4488100" y="5495453"/>
              <a:ext cx="4692412" cy="1117055"/>
            </a:xfrm>
            <a:prstGeom prst="rect">
              <a:avLst/>
            </a:prstGeom>
            <a:blipFill dpi="0" rotWithShape="1">
              <a:blip r:embed="rId2"/>
              <a:srcRect/>
              <a:tile tx="0" ty="0" sx="100000" sy="100000" flip="none" algn="tl"/>
            </a:blipFill>
            <a:ln w="38100">
              <a:solidFill>
                <a:schemeClr val="tx1"/>
              </a:solidFill>
              <a:miter lim="800000"/>
              <a:headEnd/>
              <a:tailEnd/>
            </a:ln>
          </p:spPr>
          <p:txBody>
            <a:bodyPr anchor="ctr"/>
            <a:lstStyle/>
            <a:p>
              <a:pPr algn="ctr"/>
              <a:r>
                <a:rPr kumimoji="0" lang="zh-CN" altLang="en-US" b="1">
                  <a:solidFill>
                    <a:srgbClr val="000000"/>
                  </a:solidFill>
                  <a:latin typeface="黑体" pitchFamily="49" charset="-122"/>
                  <a:ea typeface="黑体" pitchFamily="49" charset="-122"/>
                </a:rPr>
                <a:t>大数据下，考虑 </a:t>
              </a:r>
              <a:r>
                <a:rPr kumimoji="0" lang="en-US" altLang="zh-CN" b="1" i="1">
                  <a:solidFill>
                    <a:srgbClr val="FF0000"/>
                  </a:solidFill>
                  <a:latin typeface="黑体" pitchFamily="49" charset="-122"/>
                  <a:ea typeface="黑体" pitchFamily="49" charset="-122"/>
                </a:rPr>
                <a:t>x </a:t>
              </a:r>
              <a:r>
                <a:rPr kumimoji="0" lang="zh-CN" altLang="en-US" b="1">
                  <a:solidFill>
                    <a:srgbClr val="000000"/>
                  </a:solidFill>
                  <a:latin typeface="黑体" pitchFamily="49" charset="-122"/>
                  <a:ea typeface="黑体" pitchFamily="49" charset="-122"/>
                </a:rPr>
                <a:t>与</a:t>
              </a:r>
              <a:r>
                <a:rPr kumimoji="0" lang="en-US" altLang="zh-CN" b="1" i="1">
                  <a:solidFill>
                    <a:srgbClr val="FF0000"/>
                  </a:solidFill>
                  <a:latin typeface="黑体" pitchFamily="49" charset="-122"/>
                  <a:ea typeface="黑体" pitchFamily="49" charset="-122"/>
                </a:rPr>
                <a:t>F </a:t>
              </a:r>
              <a:r>
                <a:rPr kumimoji="0" lang="zh-CN" altLang="en-US" b="1">
                  <a:solidFill>
                    <a:srgbClr val="000000"/>
                  </a:solidFill>
                  <a:latin typeface="黑体" pitchFamily="49" charset="-122"/>
                  <a:ea typeface="黑体" pitchFamily="49" charset="-122"/>
                </a:rPr>
                <a:t>的耦合</a:t>
              </a:r>
              <a:endParaRPr kumimoji="0" lang="en-US" altLang="zh-CN" b="1">
                <a:solidFill>
                  <a:srgbClr val="000000"/>
                </a:solidFill>
                <a:latin typeface="黑体" pitchFamily="49" charset="-122"/>
                <a:ea typeface="黑体" pitchFamily="49" charset="-122"/>
              </a:endParaRPr>
            </a:p>
            <a:p>
              <a:pPr algn="ctr"/>
              <a:r>
                <a:rPr kumimoji="0" lang="zh-CN" altLang="en-US" b="1">
                  <a:solidFill>
                    <a:srgbClr val="000000"/>
                  </a:solidFill>
                  <a:latin typeface="黑体" pitchFamily="49" charset="-122"/>
                  <a:ea typeface="黑体" pitchFamily="49" charset="-122"/>
                </a:rPr>
                <a:t>传统认为易解问题</a:t>
              </a:r>
              <a:r>
                <a:rPr kumimoji="0" lang="en-US" altLang="zh-CN" b="1">
                  <a:solidFill>
                    <a:srgbClr val="000000"/>
                  </a:solidFill>
                  <a:latin typeface="黑体" pitchFamily="49" charset="-122"/>
                  <a:ea typeface="黑体" pitchFamily="49" charset="-122"/>
                </a:rPr>
                <a:t/>
              </a:r>
              <a:br>
                <a:rPr kumimoji="0" lang="en-US" altLang="zh-CN" b="1">
                  <a:solidFill>
                    <a:srgbClr val="000000"/>
                  </a:solidFill>
                  <a:latin typeface="黑体" pitchFamily="49" charset="-122"/>
                  <a:ea typeface="黑体" pitchFamily="49" charset="-122"/>
                </a:rPr>
              </a:br>
              <a:r>
                <a:rPr kumimoji="0" lang="zh-CN" altLang="en-US" b="1">
                  <a:solidFill>
                    <a:srgbClr val="000000"/>
                  </a:solidFill>
                  <a:latin typeface="黑体" pitchFamily="49" charset="-122"/>
                  <a:ea typeface="黑体" pitchFamily="49" charset="-122"/>
                </a:rPr>
                <a:t>可能成为“</a:t>
              </a:r>
              <a:r>
                <a:rPr kumimoji="0" lang="zh-CN" altLang="en-US" b="1">
                  <a:solidFill>
                    <a:srgbClr val="FF0000"/>
                  </a:solidFill>
                  <a:latin typeface="黑体" pitchFamily="49" charset="-122"/>
                  <a:ea typeface="黑体" pitchFamily="49" charset="-122"/>
                </a:rPr>
                <a:t>难解</a:t>
              </a:r>
              <a:r>
                <a:rPr kumimoji="0" lang="zh-CN" altLang="en-US" b="1">
                  <a:solidFill>
                    <a:srgbClr val="000000"/>
                  </a:solidFill>
                  <a:latin typeface="黑体" pitchFamily="49" charset="-122"/>
                  <a:ea typeface="黑体" pitchFamily="49" charset="-122"/>
                </a:rPr>
                <a:t>”问题！</a:t>
              </a:r>
              <a:endParaRPr lang="zh-CN" altLang="en-US" b="1">
                <a:solidFill>
                  <a:srgbClr val="C00000"/>
                </a:solidFill>
                <a:latin typeface="黑体" pitchFamily="49" charset="-122"/>
                <a:ea typeface="黑体" pitchFamily="49" charset="-122"/>
              </a:endParaRPr>
            </a:p>
          </p:txBody>
        </p:sp>
      </p:grpSp>
      <p:grpSp>
        <p:nvGrpSpPr>
          <p:cNvPr id="12" name="组合 77"/>
          <p:cNvGrpSpPr>
            <a:grpSpLocks/>
          </p:cNvGrpSpPr>
          <p:nvPr/>
        </p:nvGrpSpPr>
        <p:grpSpPr bwMode="auto">
          <a:xfrm>
            <a:off x="4457700" y="2936050"/>
            <a:ext cx="3878263" cy="1746250"/>
            <a:chOff x="4457514" y="3677010"/>
            <a:chExt cx="3878246" cy="1745914"/>
          </a:xfrm>
        </p:grpSpPr>
        <p:cxnSp>
          <p:nvCxnSpPr>
            <p:cNvPr id="58" name="Curved Connector 5"/>
            <p:cNvCxnSpPr>
              <a:cxnSpLocks noChangeShapeType="1"/>
            </p:cNvCxnSpPr>
            <p:nvPr/>
          </p:nvCxnSpPr>
          <p:spPr bwMode="auto">
            <a:xfrm rot="5400000">
              <a:off x="6019763" y="4435676"/>
              <a:ext cx="1660205" cy="142874"/>
            </a:xfrm>
            <a:prstGeom prst="curvedConnector3">
              <a:avLst>
                <a:gd name="adj1" fmla="val 50000"/>
              </a:avLst>
            </a:prstGeom>
            <a:noFill/>
            <a:ln w="9525">
              <a:solidFill>
                <a:schemeClr val="tx1"/>
              </a:solidFill>
              <a:round/>
              <a:headEnd/>
              <a:tailEnd/>
            </a:ln>
            <a:effectLst>
              <a:outerShdw blurRad="63500" dist="17961" dir="2700000" algn="ctr" rotWithShape="0">
                <a:srgbClr val="000000">
                  <a:alpha val="74998"/>
                </a:srgbClr>
              </a:outerShdw>
            </a:effectLst>
          </p:spPr>
        </p:cxnSp>
        <p:grpSp>
          <p:nvGrpSpPr>
            <p:cNvPr id="13" name="组合 76"/>
            <p:cNvGrpSpPr>
              <a:grpSpLocks/>
            </p:cNvGrpSpPr>
            <p:nvPr/>
          </p:nvGrpSpPr>
          <p:grpSpPr bwMode="auto">
            <a:xfrm>
              <a:off x="4457514" y="3731385"/>
              <a:ext cx="3878246" cy="1691539"/>
              <a:chOff x="4457514" y="3731385"/>
              <a:chExt cx="3878246" cy="1691539"/>
            </a:xfrm>
          </p:grpSpPr>
          <p:sp>
            <p:nvSpPr>
              <p:cNvPr id="10257" name="TextBox 9"/>
              <p:cNvSpPr txBox="1">
                <a:spLocks noChangeArrowheads="1"/>
              </p:cNvSpPr>
              <p:nvPr/>
            </p:nvSpPr>
            <p:spPr bwMode="auto">
              <a:xfrm>
                <a:off x="5722761" y="4202504"/>
                <a:ext cx="1513535" cy="707803"/>
              </a:xfrm>
              <a:prstGeom prst="rect">
                <a:avLst/>
              </a:prstGeom>
              <a:noFill/>
              <a:ln w="9525">
                <a:noFill/>
                <a:miter lim="800000"/>
                <a:headEnd/>
                <a:tailEnd/>
              </a:ln>
            </p:spPr>
            <p:txBody>
              <a:bodyPr>
                <a:spAutoFit/>
              </a:bodyPr>
              <a:lstStyle/>
              <a:p>
                <a:r>
                  <a:rPr lang="zh-CN" altLang="en-US" sz="2000" b="1">
                    <a:solidFill>
                      <a:srgbClr val="FF0000"/>
                    </a:solidFill>
                    <a:latin typeface="黑体" pitchFamily="49" charset="-122"/>
                    <a:ea typeface="黑体" pitchFamily="49" charset="-122"/>
                  </a:rPr>
                  <a:t>非大数据</a:t>
                </a:r>
                <a:endParaRPr lang="en-US" altLang="zh-CN" sz="2000" b="1">
                  <a:solidFill>
                    <a:srgbClr val="FF0000"/>
                  </a:solidFill>
                  <a:latin typeface="黑体" pitchFamily="49" charset="-122"/>
                  <a:ea typeface="黑体" pitchFamily="49" charset="-122"/>
                </a:endParaRPr>
              </a:p>
              <a:p>
                <a:r>
                  <a:rPr lang="zh-CN" altLang="en-US" sz="2000" b="1">
                    <a:solidFill>
                      <a:srgbClr val="FF0000"/>
                    </a:solidFill>
                    <a:latin typeface="黑体" pitchFamily="49" charset="-122"/>
                    <a:ea typeface="黑体" pitchFamily="49" charset="-122"/>
                  </a:rPr>
                  <a:t>易解类</a:t>
                </a:r>
              </a:p>
            </p:txBody>
          </p:sp>
          <p:grpSp>
            <p:nvGrpSpPr>
              <p:cNvPr id="14" name="组合 75"/>
              <p:cNvGrpSpPr>
                <a:grpSpLocks/>
              </p:cNvGrpSpPr>
              <p:nvPr/>
            </p:nvGrpSpPr>
            <p:grpSpPr bwMode="auto">
              <a:xfrm>
                <a:off x="4457514" y="3731385"/>
                <a:ext cx="3878246" cy="1691539"/>
                <a:chOff x="4457514" y="3731385"/>
                <a:chExt cx="3878246" cy="1691539"/>
              </a:xfrm>
            </p:grpSpPr>
            <p:grpSp>
              <p:nvGrpSpPr>
                <p:cNvPr id="15" name="组合 71"/>
                <p:cNvGrpSpPr>
                  <a:grpSpLocks/>
                </p:cNvGrpSpPr>
                <p:nvPr/>
              </p:nvGrpSpPr>
              <p:grpSpPr bwMode="auto">
                <a:xfrm>
                  <a:off x="4457514" y="3731385"/>
                  <a:ext cx="3878246" cy="1691539"/>
                  <a:chOff x="4457514" y="1916832"/>
                  <a:chExt cx="3878246" cy="1691539"/>
                </a:xfrm>
              </p:grpSpPr>
              <p:sp>
                <p:nvSpPr>
                  <p:cNvPr id="66" name="右箭头 65"/>
                  <p:cNvSpPr/>
                  <p:nvPr/>
                </p:nvSpPr>
                <p:spPr>
                  <a:xfrm>
                    <a:off x="4457514" y="3313153"/>
                    <a:ext cx="2320915" cy="280934"/>
                  </a:xfrm>
                  <a:prstGeom prst="rightArrow">
                    <a:avLst/>
                  </a:prstGeom>
                  <a:ln/>
                </p:spPr>
                <p:style>
                  <a:lnRef idx="3">
                    <a:schemeClr val="lt1"/>
                  </a:lnRef>
                  <a:fillRef idx="1">
                    <a:schemeClr val="accent3"/>
                  </a:fillRef>
                  <a:effectRef idx="1">
                    <a:schemeClr val="accent3"/>
                  </a:effectRef>
                  <a:fontRef idx="minor">
                    <a:schemeClr val="lt1"/>
                  </a:fontRef>
                </p:style>
                <p:txBody>
                  <a:bodyPr anchor="ctr"/>
                  <a:lstStyle/>
                  <a:p>
                    <a:pPr algn="ctr">
                      <a:defRPr/>
                    </a:pPr>
                    <a:endParaRPr lang="zh-CN" altLang="en-US"/>
                  </a:p>
                </p:txBody>
              </p:sp>
              <p:sp>
                <p:nvSpPr>
                  <p:cNvPr id="71" name="任意多边形 70"/>
                  <p:cNvSpPr/>
                  <p:nvPr/>
                </p:nvSpPr>
                <p:spPr>
                  <a:xfrm>
                    <a:off x="6822879" y="1916422"/>
                    <a:ext cx="1512881" cy="1691949"/>
                  </a:xfrm>
                  <a:custGeom>
                    <a:avLst/>
                    <a:gdLst>
                      <a:gd name="connsiteX0" fmla="*/ 193431 w 1512277"/>
                      <a:gd name="connsiteY0" fmla="*/ 2583 h 1691539"/>
                      <a:gd name="connsiteX1" fmla="*/ 123092 w 1512277"/>
                      <a:gd name="connsiteY1" fmla="*/ 90506 h 1691539"/>
                      <a:gd name="connsiteX2" fmla="*/ 105508 w 1512277"/>
                      <a:gd name="connsiteY2" fmla="*/ 319106 h 1691539"/>
                      <a:gd name="connsiteX3" fmla="*/ 87923 w 1512277"/>
                      <a:gd name="connsiteY3" fmla="*/ 389445 h 1691539"/>
                      <a:gd name="connsiteX4" fmla="*/ 70339 w 1512277"/>
                      <a:gd name="connsiteY4" fmla="*/ 793891 h 1691539"/>
                      <a:gd name="connsiteX5" fmla="*/ 35169 w 1512277"/>
                      <a:gd name="connsiteY5" fmla="*/ 899399 h 1691539"/>
                      <a:gd name="connsiteX6" fmla="*/ 0 w 1512277"/>
                      <a:gd name="connsiteY6" fmla="*/ 1022491 h 1691539"/>
                      <a:gd name="connsiteX7" fmla="*/ 35169 w 1512277"/>
                      <a:gd name="connsiteY7" fmla="*/ 1655537 h 1691539"/>
                      <a:gd name="connsiteX8" fmla="*/ 87923 w 1512277"/>
                      <a:gd name="connsiteY8" fmla="*/ 1690706 h 1691539"/>
                      <a:gd name="connsiteX9" fmla="*/ 105508 w 1512277"/>
                      <a:gd name="connsiteY9" fmla="*/ 1637953 h 1691539"/>
                      <a:gd name="connsiteX10" fmla="*/ 158262 w 1512277"/>
                      <a:gd name="connsiteY10" fmla="*/ 1620368 h 1691539"/>
                      <a:gd name="connsiteX11" fmla="*/ 211015 w 1512277"/>
                      <a:gd name="connsiteY11" fmla="*/ 1585199 h 1691539"/>
                      <a:gd name="connsiteX12" fmla="*/ 246185 w 1512277"/>
                      <a:gd name="connsiteY12" fmla="*/ 1620368 h 1691539"/>
                      <a:gd name="connsiteX13" fmla="*/ 422031 w 1512277"/>
                      <a:gd name="connsiteY13" fmla="*/ 1620368 h 1691539"/>
                      <a:gd name="connsiteX14" fmla="*/ 527539 w 1512277"/>
                      <a:gd name="connsiteY14" fmla="*/ 1585199 h 1691539"/>
                      <a:gd name="connsiteX15" fmla="*/ 580292 w 1512277"/>
                      <a:gd name="connsiteY15" fmla="*/ 1567614 h 1691539"/>
                      <a:gd name="connsiteX16" fmla="*/ 615462 w 1512277"/>
                      <a:gd name="connsiteY16" fmla="*/ 1532445 h 1691539"/>
                      <a:gd name="connsiteX17" fmla="*/ 685800 w 1512277"/>
                      <a:gd name="connsiteY17" fmla="*/ 1514860 h 1691539"/>
                      <a:gd name="connsiteX18" fmla="*/ 967154 w 1512277"/>
                      <a:gd name="connsiteY18" fmla="*/ 1497276 h 1691539"/>
                      <a:gd name="connsiteX19" fmla="*/ 1072662 w 1512277"/>
                      <a:gd name="connsiteY19" fmla="*/ 1462106 h 1691539"/>
                      <a:gd name="connsiteX20" fmla="*/ 1266092 w 1512277"/>
                      <a:gd name="connsiteY20" fmla="*/ 1268676 h 1691539"/>
                      <a:gd name="connsiteX21" fmla="*/ 1301262 w 1512277"/>
                      <a:gd name="connsiteY21" fmla="*/ 1233506 h 1691539"/>
                      <a:gd name="connsiteX22" fmla="*/ 1354015 w 1512277"/>
                      <a:gd name="connsiteY22" fmla="*/ 1180753 h 1691539"/>
                      <a:gd name="connsiteX23" fmla="*/ 1406769 w 1512277"/>
                      <a:gd name="connsiteY23" fmla="*/ 1163168 h 1691539"/>
                      <a:gd name="connsiteX24" fmla="*/ 1441939 w 1512277"/>
                      <a:gd name="connsiteY24" fmla="*/ 1110414 h 1691539"/>
                      <a:gd name="connsiteX25" fmla="*/ 1494692 w 1512277"/>
                      <a:gd name="connsiteY25" fmla="*/ 934568 h 1691539"/>
                      <a:gd name="connsiteX26" fmla="*/ 1512277 w 1512277"/>
                      <a:gd name="connsiteY26" fmla="*/ 829060 h 1691539"/>
                      <a:gd name="connsiteX27" fmla="*/ 1494692 w 1512277"/>
                      <a:gd name="connsiteY27" fmla="*/ 565291 h 1691539"/>
                      <a:gd name="connsiteX28" fmla="*/ 1441939 w 1512277"/>
                      <a:gd name="connsiteY28" fmla="*/ 494953 h 1691539"/>
                      <a:gd name="connsiteX29" fmla="*/ 1389185 w 1512277"/>
                      <a:gd name="connsiteY29" fmla="*/ 442199 h 1691539"/>
                      <a:gd name="connsiteX30" fmla="*/ 1266092 w 1512277"/>
                      <a:gd name="connsiteY30" fmla="*/ 371860 h 1691539"/>
                      <a:gd name="connsiteX31" fmla="*/ 1213339 w 1512277"/>
                      <a:gd name="connsiteY31" fmla="*/ 354276 h 1691539"/>
                      <a:gd name="connsiteX32" fmla="*/ 1125415 w 1512277"/>
                      <a:gd name="connsiteY32" fmla="*/ 283937 h 1691539"/>
                      <a:gd name="connsiteX33" fmla="*/ 1072662 w 1512277"/>
                      <a:gd name="connsiteY33" fmla="*/ 266353 h 1691539"/>
                      <a:gd name="connsiteX34" fmla="*/ 967154 w 1512277"/>
                      <a:gd name="connsiteY34" fmla="*/ 196014 h 1691539"/>
                      <a:gd name="connsiteX35" fmla="*/ 914400 w 1512277"/>
                      <a:gd name="connsiteY35" fmla="*/ 178429 h 1691539"/>
                      <a:gd name="connsiteX36" fmla="*/ 808892 w 1512277"/>
                      <a:gd name="connsiteY36" fmla="*/ 108091 h 1691539"/>
                      <a:gd name="connsiteX37" fmla="*/ 650631 w 1512277"/>
                      <a:gd name="connsiteY37" fmla="*/ 55337 h 1691539"/>
                      <a:gd name="connsiteX38" fmla="*/ 597877 w 1512277"/>
                      <a:gd name="connsiteY38" fmla="*/ 37753 h 1691539"/>
                      <a:gd name="connsiteX39" fmla="*/ 457200 w 1512277"/>
                      <a:gd name="connsiteY39" fmla="*/ 2583 h 1691539"/>
                      <a:gd name="connsiteX40" fmla="*/ 228600 w 1512277"/>
                      <a:gd name="connsiteY40" fmla="*/ 20168 h 1691539"/>
                      <a:gd name="connsiteX41" fmla="*/ 193431 w 1512277"/>
                      <a:gd name="connsiteY41" fmla="*/ 2583 h 1691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512277" h="1691539">
                        <a:moveTo>
                          <a:pt x="193431" y="2583"/>
                        </a:moveTo>
                        <a:cubicBezTo>
                          <a:pt x="175846" y="14306"/>
                          <a:pt x="133137" y="54343"/>
                          <a:pt x="123092" y="90506"/>
                        </a:cubicBezTo>
                        <a:cubicBezTo>
                          <a:pt x="102637" y="164143"/>
                          <a:pt x="114438" y="243204"/>
                          <a:pt x="105508" y="319106"/>
                        </a:cubicBezTo>
                        <a:cubicBezTo>
                          <a:pt x="102684" y="343108"/>
                          <a:pt x="93785" y="365999"/>
                          <a:pt x="87923" y="389445"/>
                        </a:cubicBezTo>
                        <a:cubicBezTo>
                          <a:pt x="82062" y="524260"/>
                          <a:pt x="84225" y="659665"/>
                          <a:pt x="70339" y="793891"/>
                        </a:cubicBezTo>
                        <a:cubicBezTo>
                          <a:pt x="66524" y="830766"/>
                          <a:pt x="44160" y="863434"/>
                          <a:pt x="35169" y="899399"/>
                        </a:cubicBezTo>
                        <a:cubicBezTo>
                          <a:pt x="13090" y="987719"/>
                          <a:pt x="25228" y="946810"/>
                          <a:pt x="0" y="1022491"/>
                        </a:cubicBezTo>
                        <a:cubicBezTo>
                          <a:pt x="11723" y="1233506"/>
                          <a:pt x="7599" y="1446002"/>
                          <a:pt x="35169" y="1655537"/>
                        </a:cubicBezTo>
                        <a:cubicBezTo>
                          <a:pt x="37926" y="1676490"/>
                          <a:pt x="67420" y="1695832"/>
                          <a:pt x="87923" y="1690706"/>
                        </a:cubicBezTo>
                        <a:cubicBezTo>
                          <a:pt x="105905" y="1686211"/>
                          <a:pt x="92401" y="1651060"/>
                          <a:pt x="105508" y="1637953"/>
                        </a:cubicBezTo>
                        <a:cubicBezTo>
                          <a:pt x="118615" y="1624846"/>
                          <a:pt x="141683" y="1628658"/>
                          <a:pt x="158262" y="1620368"/>
                        </a:cubicBezTo>
                        <a:cubicBezTo>
                          <a:pt x="177165" y="1610917"/>
                          <a:pt x="193431" y="1596922"/>
                          <a:pt x="211015" y="1585199"/>
                        </a:cubicBezTo>
                        <a:cubicBezTo>
                          <a:pt x="222738" y="1596922"/>
                          <a:pt x="231969" y="1611838"/>
                          <a:pt x="246185" y="1620368"/>
                        </a:cubicBezTo>
                        <a:cubicBezTo>
                          <a:pt x="305208" y="1655782"/>
                          <a:pt x="354493" y="1630016"/>
                          <a:pt x="422031" y="1620368"/>
                        </a:cubicBezTo>
                        <a:lnTo>
                          <a:pt x="527539" y="1585199"/>
                        </a:lnTo>
                        <a:lnTo>
                          <a:pt x="580292" y="1567614"/>
                        </a:lnTo>
                        <a:cubicBezTo>
                          <a:pt x="592015" y="1555891"/>
                          <a:pt x="600633" y="1539859"/>
                          <a:pt x="615462" y="1532445"/>
                        </a:cubicBezTo>
                        <a:cubicBezTo>
                          <a:pt x="637078" y="1521637"/>
                          <a:pt x="661752" y="1517265"/>
                          <a:pt x="685800" y="1514860"/>
                        </a:cubicBezTo>
                        <a:cubicBezTo>
                          <a:pt x="779301" y="1505510"/>
                          <a:pt x="873369" y="1503137"/>
                          <a:pt x="967154" y="1497276"/>
                        </a:cubicBezTo>
                        <a:cubicBezTo>
                          <a:pt x="1002323" y="1485553"/>
                          <a:pt x="1046448" y="1488320"/>
                          <a:pt x="1072662" y="1462106"/>
                        </a:cubicBezTo>
                        <a:lnTo>
                          <a:pt x="1266092" y="1268676"/>
                        </a:lnTo>
                        <a:lnTo>
                          <a:pt x="1301262" y="1233506"/>
                        </a:lnTo>
                        <a:cubicBezTo>
                          <a:pt x="1318846" y="1215922"/>
                          <a:pt x="1330423" y="1188617"/>
                          <a:pt x="1354015" y="1180753"/>
                        </a:cubicBezTo>
                        <a:lnTo>
                          <a:pt x="1406769" y="1163168"/>
                        </a:lnTo>
                        <a:cubicBezTo>
                          <a:pt x="1418492" y="1145583"/>
                          <a:pt x="1433356" y="1129727"/>
                          <a:pt x="1441939" y="1110414"/>
                        </a:cubicBezTo>
                        <a:cubicBezTo>
                          <a:pt x="1458252" y="1073710"/>
                          <a:pt x="1485392" y="981070"/>
                          <a:pt x="1494692" y="934568"/>
                        </a:cubicBezTo>
                        <a:cubicBezTo>
                          <a:pt x="1501684" y="899606"/>
                          <a:pt x="1506415" y="864229"/>
                          <a:pt x="1512277" y="829060"/>
                        </a:cubicBezTo>
                        <a:cubicBezTo>
                          <a:pt x="1506415" y="741137"/>
                          <a:pt x="1512845" y="651519"/>
                          <a:pt x="1494692" y="565291"/>
                        </a:cubicBezTo>
                        <a:cubicBezTo>
                          <a:pt x="1488654" y="536612"/>
                          <a:pt x="1461012" y="517205"/>
                          <a:pt x="1441939" y="494953"/>
                        </a:cubicBezTo>
                        <a:cubicBezTo>
                          <a:pt x="1425755" y="476071"/>
                          <a:pt x="1408289" y="458119"/>
                          <a:pt x="1389185" y="442199"/>
                        </a:cubicBezTo>
                        <a:cubicBezTo>
                          <a:pt x="1358018" y="416226"/>
                          <a:pt x="1301506" y="387037"/>
                          <a:pt x="1266092" y="371860"/>
                        </a:cubicBezTo>
                        <a:cubicBezTo>
                          <a:pt x="1249055" y="364559"/>
                          <a:pt x="1230923" y="360137"/>
                          <a:pt x="1213339" y="354276"/>
                        </a:cubicBezTo>
                        <a:cubicBezTo>
                          <a:pt x="1180627" y="321564"/>
                          <a:pt x="1169781" y="306120"/>
                          <a:pt x="1125415" y="283937"/>
                        </a:cubicBezTo>
                        <a:cubicBezTo>
                          <a:pt x="1108836" y="275648"/>
                          <a:pt x="1090246" y="272214"/>
                          <a:pt x="1072662" y="266353"/>
                        </a:cubicBezTo>
                        <a:cubicBezTo>
                          <a:pt x="1037493" y="242907"/>
                          <a:pt x="1007253" y="209381"/>
                          <a:pt x="967154" y="196014"/>
                        </a:cubicBezTo>
                        <a:cubicBezTo>
                          <a:pt x="949569" y="190152"/>
                          <a:pt x="930603" y="187431"/>
                          <a:pt x="914400" y="178429"/>
                        </a:cubicBezTo>
                        <a:cubicBezTo>
                          <a:pt x="877451" y="157902"/>
                          <a:pt x="848991" y="121457"/>
                          <a:pt x="808892" y="108091"/>
                        </a:cubicBezTo>
                        <a:lnTo>
                          <a:pt x="650631" y="55337"/>
                        </a:lnTo>
                        <a:cubicBezTo>
                          <a:pt x="633046" y="49476"/>
                          <a:pt x="615859" y="42249"/>
                          <a:pt x="597877" y="37753"/>
                        </a:cubicBezTo>
                        <a:lnTo>
                          <a:pt x="457200" y="2583"/>
                        </a:lnTo>
                        <a:cubicBezTo>
                          <a:pt x="381000" y="8445"/>
                          <a:pt x="304502" y="11238"/>
                          <a:pt x="228600" y="20168"/>
                        </a:cubicBezTo>
                        <a:cubicBezTo>
                          <a:pt x="204598" y="22992"/>
                          <a:pt x="211016" y="-9140"/>
                          <a:pt x="193431" y="2583"/>
                        </a:cubicBezTo>
                        <a:close/>
                      </a:path>
                    </a:pathLst>
                  </a:custGeom>
                  <a:ln>
                    <a:no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zh-CN" altLang="en-US"/>
                  </a:p>
                </p:txBody>
              </p:sp>
            </p:grpSp>
            <p:sp>
              <p:nvSpPr>
                <p:cNvPr id="10260" name="TextBox 17"/>
                <p:cNvSpPr txBox="1">
                  <a:spLocks noChangeArrowheads="1"/>
                </p:cNvSpPr>
                <p:nvPr/>
              </p:nvSpPr>
              <p:spPr bwMode="auto">
                <a:xfrm>
                  <a:off x="6066831" y="37964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sp>
              <p:nvSpPr>
                <p:cNvPr id="10261" name="TextBox 17"/>
                <p:cNvSpPr txBox="1">
                  <a:spLocks noChangeArrowheads="1"/>
                </p:cNvSpPr>
                <p:nvPr/>
              </p:nvSpPr>
              <p:spPr bwMode="auto">
                <a:xfrm>
                  <a:off x="6973827" y="4188931"/>
                  <a:ext cx="1239636" cy="707803"/>
                </a:xfrm>
                <a:prstGeom prst="rect">
                  <a:avLst/>
                </a:prstGeom>
                <a:noFill/>
                <a:ln w="9525">
                  <a:noFill/>
                  <a:miter lim="800000"/>
                  <a:headEnd/>
                  <a:tailEnd/>
                </a:ln>
              </p:spPr>
              <p:txBody>
                <a:bodyPr>
                  <a:spAutoFit/>
                </a:bodyPr>
                <a:lstStyle/>
                <a:p>
                  <a:r>
                    <a:rPr lang="zh-CN" altLang="en-US" sz="2000" b="1">
                      <a:solidFill>
                        <a:srgbClr val="0000FF"/>
                      </a:solidFill>
                      <a:latin typeface="黑体" pitchFamily="49" charset="-122"/>
                      <a:ea typeface="黑体" pitchFamily="49" charset="-122"/>
                    </a:rPr>
                    <a:t>大数据易解类</a:t>
                  </a:r>
                </a:p>
              </p:txBody>
            </p:sp>
          </p:grpSp>
        </p:grpSp>
      </p:grpSp>
      <p:grpSp>
        <p:nvGrpSpPr>
          <p:cNvPr id="16" name="组合 2"/>
          <p:cNvGrpSpPr>
            <a:grpSpLocks/>
          </p:cNvGrpSpPr>
          <p:nvPr/>
        </p:nvGrpSpPr>
        <p:grpSpPr bwMode="auto">
          <a:xfrm>
            <a:off x="5292725" y="888175"/>
            <a:ext cx="3663950" cy="1223963"/>
            <a:chOff x="5371146" y="1412776"/>
            <a:chExt cx="3665350" cy="1224137"/>
          </a:xfrm>
        </p:grpSpPr>
        <p:sp>
          <p:nvSpPr>
            <p:cNvPr id="79" name="矩形 78"/>
            <p:cNvSpPr/>
            <p:nvPr/>
          </p:nvSpPr>
          <p:spPr>
            <a:xfrm>
              <a:off x="5650653" y="1820822"/>
              <a:ext cx="3385843" cy="455677"/>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sz="1800" dirty="0"/>
                <a:t>如何定义大数据易解类？</a:t>
              </a:r>
            </a:p>
          </p:txBody>
        </p:sp>
        <p:sp>
          <p:nvSpPr>
            <p:cNvPr id="53" name="矩形 52"/>
            <p:cNvSpPr/>
            <p:nvPr/>
          </p:nvSpPr>
          <p:spPr>
            <a:xfrm>
              <a:off x="5650653" y="2205052"/>
              <a:ext cx="3385843" cy="431861"/>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sz="1800" dirty="0"/>
                <a:t>如何判断给定查询是否为易解？</a:t>
              </a:r>
            </a:p>
          </p:txBody>
        </p:sp>
        <p:sp>
          <p:nvSpPr>
            <p:cNvPr id="68" name="矩形 67"/>
            <p:cNvSpPr/>
            <p:nvPr/>
          </p:nvSpPr>
          <p:spPr>
            <a:xfrm>
              <a:off x="5371146" y="1412776"/>
              <a:ext cx="3665350" cy="4556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r>
                <a:rPr lang="zh-CN" altLang="en-US" sz="1800" b="1" dirty="0"/>
                <a:t>任务</a:t>
              </a:r>
              <a:r>
                <a:rPr lang="en-US" altLang="zh-CN" sz="1800" b="1" dirty="0"/>
                <a:t>1</a:t>
              </a:r>
              <a:r>
                <a:rPr lang="zh-CN" altLang="en-US" sz="1800" b="1" dirty="0"/>
                <a:t>：易解类复杂性理论</a:t>
              </a:r>
            </a:p>
          </p:txBody>
        </p:sp>
      </p:grpSp>
      <p:sp>
        <p:nvSpPr>
          <p:cNvPr id="56"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7</a:t>
            </a:fld>
            <a:endParaRPr lang="zh-CN" altLang="en-US" dirty="0"/>
          </a:p>
        </p:txBody>
      </p:sp>
      <p:sp>
        <p:nvSpPr>
          <p:cNvPr id="57" name="矩形 28"/>
          <p:cNvSpPr>
            <a:spLocks noChangeArrowheads="1"/>
          </p:cNvSpPr>
          <p:nvPr/>
        </p:nvSpPr>
        <p:spPr bwMode="auto">
          <a:xfrm>
            <a:off x="36449" y="6215082"/>
            <a:ext cx="9107457" cy="576263"/>
          </a:xfrm>
          <a:prstGeom prst="rect">
            <a:avLst/>
          </a:prstGeom>
          <a:blipFill dpi="0" rotWithShape="1">
            <a:blip r:embed="rId2"/>
            <a:srcRect/>
            <a:tile tx="0" ty="0" sx="100000" sy="100000" flip="none" algn="tl"/>
          </a:blipFill>
          <a:ln w="25400">
            <a:solidFill>
              <a:schemeClr val="tx1"/>
            </a:solidFill>
            <a:miter lim="800000"/>
            <a:headEnd/>
            <a:tailEnd/>
          </a:ln>
        </p:spPr>
        <p:txBody>
          <a:bodyPr anchor="ctr"/>
          <a:lstStyle/>
          <a:p>
            <a:pPr marL="365125" indent="-365125" defTabSz="971550">
              <a:buClr>
                <a:schemeClr val="accent1"/>
              </a:buClr>
              <a:buSzPct val="90000"/>
            </a:pPr>
            <a:r>
              <a:rPr kumimoji="0" lang="zh-CN" altLang="en-US" sz="1600" b="1" dirty="0">
                <a:solidFill>
                  <a:srgbClr val="000000"/>
                </a:solidFill>
                <a:latin typeface="黑体" pitchFamily="49" charset="-122"/>
                <a:ea typeface="黑体" pitchFamily="49" charset="-122"/>
              </a:rPr>
              <a:t>针对传统易解成为实际</a:t>
            </a:r>
            <a:r>
              <a:rPr kumimoji="0" lang="zh-CN" altLang="en-US" sz="1600" b="1" dirty="0">
                <a:latin typeface="黑体" pitchFamily="49" charset="-122"/>
                <a:ea typeface="黑体" pitchFamily="49" charset="-122"/>
              </a:rPr>
              <a:t>难解</a:t>
            </a:r>
            <a:r>
              <a:rPr kumimoji="0" lang="zh-CN" altLang="en-US" sz="1600" b="1" dirty="0">
                <a:solidFill>
                  <a:srgbClr val="000000"/>
                </a:solidFill>
                <a:latin typeface="黑体" pitchFamily="49" charset="-122"/>
                <a:ea typeface="黑体" pitchFamily="49" charset="-122"/>
              </a:rPr>
              <a:t>问题，</a:t>
            </a:r>
            <a:r>
              <a:rPr kumimoji="0" lang="zh-CN" altLang="en-US" sz="1600" b="1" dirty="0">
                <a:solidFill>
                  <a:srgbClr val="C00000"/>
                </a:solidFill>
                <a:latin typeface="黑体" pitchFamily="49" charset="-122"/>
                <a:ea typeface="黑体" pitchFamily="49" charset="-122"/>
              </a:rPr>
              <a:t>提出大数据易解类复杂性</a:t>
            </a:r>
            <a:r>
              <a:rPr kumimoji="0" lang="zh-CN" altLang="en-US" sz="1600" b="1" dirty="0" smtClean="0">
                <a:solidFill>
                  <a:srgbClr val="C00000"/>
                </a:solidFill>
                <a:latin typeface="黑体" pitchFamily="49" charset="-122"/>
                <a:ea typeface="黑体" pitchFamily="49" charset="-122"/>
              </a:rPr>
              <a:t>理论；</a:t>
            </a:r>
            <a:r>
              <a:rPr lang="zh-CN" altLang="en-US" sz="1600" b="1" dirty="0" smtClean="0">
                <a:ea typeface="黑体" pitchFamily="49" charset="-122"/>
              </a:rPr>
              <a:t>发表在数据库领域顶级会议</a:t>
            </a:r>
            <a:r>
              <a:rPr lang="en-US" altLang="zh-CN" sz="1600" b="1" dirty="0" smtClean="0">
                <a:ea typeface="黑体" pitchFamily="49" charset="-122"/>
              </a:rPr>
              <a:t>VLDB ,</a:t>
            </a:r>
            <a:r>
              <a:rPr lang="zh-CN" altLang="en-US" sz="1600" b="1" dirty="0" smtClean="0">
                <a:ea typeface="黑体" pitchFamily="49" charset="-122"/>
              </a:rPr>
              <a:t>审稿专家认为</a:t>
            </a:r>
            <a:r>
              <a:rPr lang="en-US" altLang="zh-CN" sz="1600" b="1" dirty="0" smtClean="0">
                <a:ea typeface="黑体" pitchFamily="49" charset="-122"/>
              </a:rPr>
              <a:t>:</a:t>
            </a:r>
            <a:r>
              <a:rPr lang="zh-CN" altLang="en-US" sz="1600" b="1" dirty="0" smtClean="0">
                <a:ea typeface="黑体" pitchFamily="49" charset="-122"/>
              </a:rPr>
              <a:t>“</a:t>
            </a:r>
            <a:r>
              <a:rPr lang="en-US" altLang="zh-CN" sz="1600" b="1" i="1" dirty="0" smtClean="0">
                <a:ea typeface="黑体" pitchFamily="49" charset="-122"/>
              </a:rPr>
              <a:t>The paper is going to start a new line of research and </a:t>
            </a:r>
            <a:r>
              <a:rPr lang="en-US" altLang="zh-CN" sz="1600" b="1" dirty="0" smtClean="0">
                <a:ea typeface="黑体" pitchFamily="49" charset="-122"/>
              </a:rPr>
              <a:t>products </a:t>
            </a:r>
            <a:r>
              <a:rPr lang="zh-CN" altLang="en-US" sz="1600" b="1" dirty="0" smtClean="0">
                <a:ea typeface="黑体" pitchFamily="49" charset="-122"/>
              </a:rPr>
              <a:t>”</a:t>
            </a:r>
            <a:endParaRPr kumimoji="0" lang="zh-CN" altLang="en-US" sz="1600" b="1" dirty="0">
              <a:solidFill>
                <a:srgbClr val="C00000"/>
              </a:solidFill>
              <a:latin typeface="黑体" pitchFamily="49" charset="-122"/>
              <a:ea typeface="黑体" pitchFamily="49" charset="-122"/>
            </a:endParaRPr>
          </a:p>
        </p:txBody>
      </p:sp>
      <p:sp>
        <p:nvSpPr>
          <p:cNvPr id="62" name="圆角矩形 76"/>
          <p:cNvSpPr>
            <a:spLocks noChangeArrowheads="1"/>
          </p:cNvSpPr>
          <p:nvPr/>
        </p:nvSpPr>
        <p:spPr bwMode="auto">
          <a:xfrm>
            <a:off x="4357686" y="4643457"/>
            <a:ext cx="4786312" cy="1071563"/>
          </a:xfrm>
          <a:prstGeom prst="roundRect">
            <a:avLst>
              <a:gd name="adj" fmla="val 2125"/>
            </a:avLst>
          </a:prstGeom>
          <a:noFill/>
          <a:ln w="25400">
            <a:solidFill>
              <a:schemeClr val="tx1"/>
            </a:solidFill>
            <a:round/>
            <a:headEnd/>
            <a:tailEnd/>
          </a:ln>
        </p:spPr>
        <p:txBody>
          <a:bodyPr lIns="0" rIns="0" anchor="ctr"/>
          <a:lstStyle/>
          <a:p>
            <a:pPr marL="0" lvl="1"/>
            <a:r>
              <a:rPr kumimoji="0" lang="zh-CN" altLang="en-US" dirty="0">
                <a:latin typeface="黑体" pitchFamily="49" charset="-122"/>
              </a:rPr>
              <a:t>若硬盘读取速度</a:t>
            </a:r>
            <a:r>
              <a:rPr kumimoji="0" lang="en-US" altLang="zh-CN" dirty="0">
                <a:latin typeface="黑体" pitchFamily="49" charset="-122"/>
              </a:rPr>
              <a:t>6Gbps,</a:t>
            </a:r>
            <a:r>
              <a:rPr kumimoji="0" lang="en-US" altLang="zh-CN" dirty="0">
                <a:solidFill>
                  <a:srgbClr val="000099"/>
                </a:solidFill>
                <a:latin typeface="黑体" pitchFamily="49" charset="-122"/>
                <a:cs typeface="Times New Roman" pitchFamily="18" charset="0"/>
              </a:rPr>
              <a:t>log(|D|)</a:t>
            </a:r>
            <a:r>
              <a:rPr kumimoji="0" lang="zh-CN" altLang="en-US" dirty="0">
                <a:latin typeface="黑体" pitchFamily="49" charset="-122"/>
                <a:cs typeface="Times New Roman" pitchFamily="18" charset="0"/>
              </a:rPr>
              <a:t>时间扫描</a:t>
            </a:r>
            <a:endParaRPr kumimoji="0" lang="en-US" altLang="zh-CN" dirty="0">
              <a:latin typeface="黑体" pitchFamily="49" charset="-122"/>
              <a:cs typeface="Times New Roman" pitchFamily="18" charset="0"/>
            </a:endParaRPr>
          </a:p>
          <a:p>
            <a:pPr marL="71438" lvl="2">
              <a:buFont typeface="Arial" pitchFamily="34" charset="0"/>
              <a:buChar char="•"/>
            </a:pPr>
            <a:r>
              <a:rPr kumimoji="0" lang="en-US" altLang="zh-CN" dirty="0">
                <a:latin typeface="黑体" pitchFamily="49" charset="-122"/>
                <a:ea typeface="黑体" pitchFamily="49" charset="-122"/>
              </a:rPr>
              <a:t>1PB</a:t>
            </a:r>
            <a:r>
              <a:rPr kumimoji="0" lang="zh-CN" altLang="en-US" dirty="0">
                <a:latin typeface="黑体" pitchFamily="49" charset="-122"/>
                <a:ea typeface="黑体" pitchFamily="49" charset="-122"/>
              </a:rPr>
              <a:t>数据，只需</a:t>
            </a:r>
            <a:r>
              <a:rPr kumimoji="0" lang="en-US" altLang="zh-CN" dirty="0">
                <a:solidFill>
                  <a:srgbClr val="000099"/>
                </a:solidFill>
                <a:latin typeface="黑体" pitchFamily="49" charset="-122"/>
                <a:ea typeface="黑体" pitchFamily="49" charset="-122"/>
              </a:rPr>
              <a:t>15</a:t>
            </a:r>
            <a:r>
              <a:rPr kumimoji="0" lang="zh-CN" altLang="en-US" dirty="0">
                <a:solidFill>
                  <a:srgbClr val="000099"/>
                </a:solidFill>
                <a:latin typeface="黑体" pitchFamily="49" charset="-122"/>
                <a:ea typeface="黑体" pitchFamily="49" charset="-122"/>
              </a:rPr>
              <a:t>秒</a:t>
            </a:r>
            <a:r>
              <a:rPr kumimoji="0" lang="en-US" altLang="zh-CN" dirty="0">
                <a:latin typeface="黑体" pitchFamily="49" charset="-122"/>
                <a:ea typeface="黑体" pitchFamily="49" charset="-122"/>
              </a:rPr>
              <a:t>(</a:t>
            </a:r>
            <a:r>
              <a:rPr kumimoji="0" lang="en-US" altLang="zh-CN" i="1" dirty="0">
                <a:latin typeface="黑体" pitchFamily="49" charset="-122"/>
                <a:ea typeface="黑体" pitchFamily="49" charset="-122"/>
              </a:rPr>
              <a:t>v.s.</a:t>
            </a:r>
            <a:r>
              <a:rPr kumimoji="0" lang="en-US" altLang="zh-CN" dirty="0">
                <a:solidFill>
                  <a:srgbClr val="FF0000"/>
                </a:solidFill>
                <a:latin typeface="黑体" pitchFamily="49" charset="-122"/>
                <a:ea typeface="黑体" pitchFamily="49" charset="-122"/>
              </a:rPr>
              <a:t>1.99</a:t>
            </a:r>
            <a:r>
              <a:rPr kumimoji="0" lang="zh-CN" altLang="en-US" dirty="0">
                <a:solidFill>
                  <a:srgbClr val="FF0000"/>
                </a:solidFill>
                <a:latin typeface="黑体" pitchFamily="49" charset="-122"/>
                <a:ea typeface="黑体" pitchFamily="49" charset="-122"/>
              </a:rPr>
              <a:t>天</a:t>
            </a:r>
            <a:r>
              <a:rPr kumimoji="0" lang="zh-CN" altLang="en-US" dirty="0">
                <a:latin typeface="黑体" pitchFamily="49" charset="-122"/>
                <a:ea typeface="黑体" pitchFamily="49" charset="-122"/>
              </a:rPr>
              <a:t>）</a:t>
            </a:r>
            <a:r>
              <a:rPr kumimoji="0" lang="en-US" altLang="zh-CN" dirty="0">
                <a:solidFill>
                  <a:srgbClr val="000099"/>
                </a:solidFill>
                <a:latin typeface="黑体" pitchFamily="49" charset="-122"/>
                <a:ea typeface="黑体" pitchFamily="49" charset="-122"/>
              </a:rPr>
              <a:t> </a:t>
            </a:r>
          </a:p>
          <a:p>
            <a:pPr marL="71438" lvl="2">
              <a:buFont typeface="Arial" pitchFamily="34" charset="0"/>
              <a:buChar char="•"/>
            </a:pPr>
            <a:r>
              <a:rPr kumimoji="0" lang="en-US" altLang="zh-CN" dirty="0">
                <a:latin typeface="黑体" pitchFamily="49" charset="-122"/>
                <a:ea typeface="黑体" pitchFamily="49" charset="-122"/>
              </a:rPr>
              <a:t>1EB</a:t>
            </a:r>
            <a:r>
              <a:rPr kumimoji="0" lang="zh-CN" altLang="en-US" dirty="0">
                <a:latin typeface="黑体" pitchFamily="49" charset="-122"/>
                <a:ea typeface="黑体" pitchFamily="49" charset="-122"/>
              </a:rPr>
              <a:t>数据，只需</a:t>
            </a:r>
            <a:r>
              <a:rPr kumimoji="0" lang="en-US" altLang="zh-CN" dirty="0">
                <a:solidFill>
                  <a:srgbClr val="000099"/>
                </a:solidFill>
                <a:latin typeface="黑体" pitchFamily="49" charset="-122"/>
                <a:ea typeface="黑体" pitchFamily="49" charset="-122"/>
              </a:rPr>
              <a:t>18</a:t>
            </a:r>
            <a:r>
              <a:rPr kumimoji="0" lang="zh-CN" altLang="en-US" dirty="0">
                <a:solidFill>
                  <a:srgbClr val="000099"/>
                </a:solidFill>
                <a:latin typeface="黑体" pitchFamily="49" charset="-122"/>
                <a:ea typeface="黑体" pitchFamily="49" charset="-122"/>
              </a:rPr>
              <a:t>秒</a:t>
            </a:r>
            <a:r>
              <a:rPr kumimoji="0" lang="en-US" altLang="zh-CN" dirty="0">
                <a:latin typeface="黑体" pitchFamily="49" charset="-122"/>
                <a:ea typeface="黑体" pitchFamily="49" charset="-122"/>
              </a:rPr>
              <a:t>(</a:t>
            </a:r>
            <a:r>
              <a:rPr kumimoji="0" lang="en-US" altLang="zh-CN" i="1" dirty="0">
                <a:latin typeface="黑体" pitchFamily="49" charset="-122"/>
                <a:ea typeface="黑体" pitchFamily="49" charset="-122"/>
              </a:rPr>
              <a:t>v.s</a:t>
            </a:r>
            <a:r>
              <a:rPr kumimoji="0" lang="en-US" altLang="zh-CN" dirty="0">
                <a:latin typeface="黑体" pitchFamily="49" charset="-122"/>
                <a:ea typeface="黑体" pitchFamily="49" charset="-122"/>
              </a:rPr>
              <a:t>.</a:t>
            </a:r>
            <a:r>
              <a:rPr kumimoji="0" lang="en-US" altLang="zh-CN" dirty="0">
                <a:solidFill>
                  <a:srgbClr val="FF0000"/>
                </a:solidFill>
                <a:latin typeface="黑体" pitchFamily="49" charset="-122"/>
                <a:ea typeface="黑体" pitchFamily="49" charset="-122"/>
              </a:rPr>
              <a:t>5.28</a:t>
            </a:r>
            <a:r>
              <a:rPr kumimoji="0" lang="zh-CN" altLang="en-US" dirty="0">
                <a:solidFill>
                  <a:srgbClr val="FF0000"/>
                </a:solidFill>
                <a:latin typeface="黑体" pitchFamily="49" charset="-122"/>
                <a:ea typeface="黑体" pitchFamily="49" charset="-122"/>
              </a:rPr>
              <a:t>年</a:t>
            </a:r>
            <a:r>
              <a:rPr kumimoji="0" lang="en-US" altLang="zh-CN" dirty="0">
                <a:latin typeface="黑体" pitchFamily="49" charset="-122"/>
                <a:ea typeface="黑体" pitchFamily="49" charset="-122"/>
              </a:rPr>
              <a:t>)</a:t>
            </a:r>
          </a:p>
        </p:txBody>
      </p:sp>
      <p:sp>
        <p:nvSpPr>
          <p:cNvPr id="64" name="Rectangle 2"/>
          <p:cNvSpPr>
            <a:spLocks noChangeArrowheads="1"/>
          </p:cNvSpPr>
          <p:nvPr/>
        </p:nvSpPr>
        <p:spPr bwMode="auto">
          <a:xfrm>
            <a:off x="4357594" y="5715020"/>
            <a:ext cx="4786312" cy="500062"/>
          </a:xfrm>
          <a:prstGeom prst="rect">
            <a:avLst/>
          </a:prstGeom>
          <a:blipFill dpi="0" rotWithShape="1">
            <a:blip r:embed="rId2"/>
            <a:srcRect/>
            <a:tile tx="0" ty="0" sx="100000" sy="100000" flip="none" algn="tl"/>
          </a:blipFill>
          <a:ln w="25400">
            <a:solidFill>
              <a:schemeClr val="tx1"/>
            </a:solidFill>
            <a:miter lim="800000"/>
            <a:headEnd/>
            <a:tailEnd/>
          </a:ln>
        </p:spPr>
        <p:txBody>
          <a:bodyPr anchor="ctr"/>
          <a:lstStyle/>
          <a:p>
            <a:pPr marL="365125" indent="-365125" algn="ctr" defTabSz="971550">
              <a:buClr>
                <a:schemeClr val="accent1"/>
              </a:buClr>
              <a:buSzPct val="90000"/>
            </a:pPr>
            <a:r>
              <a:rPr kumimoji="0" lang="zh-CN" altLang="en-US" sz="2000" b="1" dirty="0">
                <a:solidFill>
                  <a:srgbClr val="C00000"/>
                </a:solidFill>
                <a:latin typeface="黑体" pitchFamily="49" charset="-122"/>
                <a:ea typeface="黑体" pitchFamily="49" charset="-122"/>
              </a:rPr>
              <a:t>易解类查询</a:t>
            </a:r>
            <a:r>
              <a:rPr kumimoji="0" lang="en-US" altLang="zh-CN" sz="2000" b="1" dirty="0">
                <a:solidFill>
                  <a:srgbClr val="C00000"/>
                </a:solidFill>
                <a:latin typeface="黑体" pitchFamily="49" charset="-122"/>
                <a:ea typeface="黑体" pitchFamily="49" charset="-122"/>
              </a:rPr>
              <a:t>:</a:t>
            </a:r>
            <a:r>
              <a:rPr kumimoji="0" lang="zh-CN" altLang="en-US" sz="2000" b="1" dirty="0">
                <a:solidFill>
                  <a:srgbClr val="C00000"/>
                </a:solidFill>
                <a:latin typeface="黑体" pitchFamily="49" charset="-122"/>
                <a:ea typeface="黑体" pitchFamily="49" charset="-122"/>
              </a:rPr>
              <a:t>在大数据上是可行的！</a:t>
            </a:r>
            <a:endParaRPr kumimoji="0" lang="en-US" altLang="zh-CN" sz="2000" b="1" dirty="0">
              <a:solidFill>
                <a:srgbClr val="C00000"/>
              </a:solidFill>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par>
                                <p:cTn id="18" presetID="22" presetClass="entr" presetSubtype="8"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diamond(in)">
                                      <p:cBhvr>
                                        <p:cTn id="32" dur="2000"/>
                                        <p:tgtEl>
                                          <p:spTgt spid="57"/>
                                        </p:tgtEl>
                                      </p:cBhvr>
                                    </p:animEffect>
                                  </p:childTnLst>
                                </p:cTn>
                              </p:par>
                              <p:par>
                                <p:cTn id="33" presetID="2" presetClass="exit" presetSubtype="4" fill="hold" nodeType="withEffect">
                                  <p:stCondLst>
                                    <p:cond delay="0"/>
                                  </p:stCondLst>
                                  <p:childTnLst>
                                    <p:anim calcmode="lin" valueType="num">
                                      <p:cBhvr additive="base">
                                        <p:cTn id="34" dur="500"/>
                                        <p:tgtEl>
                                          <p:spTgt spid="10"/>
                                        </p:tgtEl>
                                        <p:attrNameLst>
                                          <p:attrName>ppt_x</p:attrName>
                                        </p:attrNameLst>
                                      </p:cBhvr>
                                      <p:tavLst>
                                        <p:tav tm="0">
                                          <p:val>
                                            <p:strVal val="ppt_x"/>
                                          </p:val>
                                        </p:tav>
                                        <p:tav tm="100000">
                                          <p:val>
                                            <p:strVal val="ppt_x"/>
                                          </p:val>
                                        </p:tav>
                                      </p:tavLst>
                                    </p:anim>
                                    <p:anim calcmode="lin" valueType="num">
                                      <p:cBhvr additive="base">
                                        <p:cTn id="35" dur="500"/>
                                        <p:tgtEl>
                                          <p:spTgt spid="10"/>
                                        </p:tgtEl>
                                        <p:attrNameLst>
                                          <p:attrName>ppt_y</p:attrName>
                                        </p:attrNameLst>
                                      </p:cBhvr>
                                      <p:tavLst>
                                        <p:tav tm="0">
                                          <p:val>
                                            <p:strVal val="ppt_y"/>
                                          </p:val>
                                        </p:tav>
                                        <p:tav tm="100000">
                                          <p:val>
                                            <p:strVal val="1+ppt_h/2"/>
                                          </p:val>
                                        </p:tav>
                                      </p:tavLst>
                                    </p:anim>
                                    <p:set>
                                      <p:cBhvr>
                                        <p:cTn id="36" dur="1" fill="hold">
                                          <p:stCondLst>
                                            <p:cond delay="499"/>
                                          </p:stCondLst>
                                        </p:cTn>
                                        <p:tgtEl>
                                          <p:spTgt spid="10"/>
                                        </p:tgtEl>
                                        <p:attrNameLst>
                                          <p:attrName>style.visibility</p:attrName>
                                        </p:attrNameLst>
                                      </p:cBhvr>
                                      <p:to>
                                        <p:strVal val="hidden"/>
                                      </p:to>
                                    </p:set>
                                  </p:childTnLst>
                                </p:cTn>
                              </p:par>
                              <p:par>
                                <p:cTn id="37" presetID="8" presetClass="entr" presetSubtype="16"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diamond(in)">
                                      <p:cBhvr>
                                        <p:cTn id="39" dur="1000"/>
                                        <p:tgtEl>
                                          <p:spTgt spid="62"/>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2" grpId="0" animBg="1"/>
      <p:bldP spid="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hord 2"/>
          <p:cNvSpPr>
            <a:spLocks/>
          </p:cNvSpPr>
          <p:nvPr/>
        </p:nvSpPr>
        <p:spPr bwMode="auto">
          <a:xfrm rot="6732850">
            <a:off x="5303044" y="2642907"/>
            <a:ext cx="3176588" cy="3568700"/>
          </a:xfrm>
          <a:custGeom>
            <a:avLst/>
            <a:gdLst>
              <a:gd name="T0" fmla="*/ 2691457 w 3058098"/>
              <a:gd name="T1" fmla="*/ 2951636 h 3578456"/>
              <a:gd name="T2" fmla="*/ 673074 w 3058098"/>
              <a:gd name="T3" fmla="*/ 3271821 h 3578456"/>
              <a:gd name="T4" fmla="*/ 38577 w 3058098"/>
              <a:gd name="T5" fmla="*/ 1389857 h 3578456"/>
              <a:gd name="T6" fmla="*/ 1529049 w 3058098"/>
              <a:gd name="T7" fmla="*/ 0 h 3578456"/>
              <a:gd name="T8" fmla="*/ 2691457 w 3058098"/>
              <a:gd name="T9" fmla="*/ 2951636 h 35784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58098" h="3578456">
                <a:moveTo>
                  <a:pt x="2691457" y="2951636"/>
                </a:moveTo>
                <a:cubicBezTo>
                  <a:pt x="2186169" y="3643510"/>
                  <a:pt x="1317543" y="3781305"/>
                  <a:pt x="673074" y="3271821"/>
                </a:cubicBezTo>
                <a:cubicBezTo>
                  <a:pt x="149693" y="2858063"/>
                  <a:pt x="-102408" y="2110315"/>
                  <a:pt x="38577" y="1389857"/>
                </a:cubicBezTo>
                <a:cubicBezTo>
                  <a:pt x="197720" y="576607"/>
                  <a:pt x="816069" y="0"/>
                  <a:pt x="1529049" y="0"/>
                </a:cubicBezTo>
                <a:lnTo>
                  <a:pt x="2691457" y="2951636"/>
                </a:lnTo>
                <a:close/>
              </a:path>
            </a:pathLst>
          </a:custGeom>
          <a:gradFill rotWithShape="1">
            <a:gsLst>
              <a:gs pos="0">
                <a:srgbClr val="FFFF80"/>
              </a:gs>
              <a:gs pos="50000">
                <a:srgbClr val="FFFFB3"/>
              </a:gs>
              <a:gs pos="100000">
                <a:srgbClr val="FFFFDA"/>
              </a:gs>
            </a:gsLst>
            <a:lin ang="2700000" scaled="1"/>
          </a:gradFill>
          <a:ln w="9525" cap="flat" cmpd="sng">
            <a:solidFill>
              <a:schemeClr val="tx1"/>
            </a:solidFill>
            <a:prstDash val="solid"/>
            <a:round/>
            <a:headEnd type="none" w="med" len="med"/>
            <a:tailEnd type="none" w="med" len="med"/>
          </a:ln>
          <a:effectLst>
            <a:outerShdw dist="17961" dir="2700000" algn="ctr" rotWithShape="0">
              <a:srgbClr val="000000"/>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zh-CN" altLang="en-US"/>
          </a:p>
        </p:txBody>
      </p:sp>
      <p:sp>
        <p:nvSpPr>
          <p:cNvPr id="61" name="右箭头 60"/>
          <p:cNvSpPr/>
          <p:nvPr/>
        </p:nvSpPr>
        <p:spPr>
          <a:xfrm>
            <a:off x="2814638" y="2989776"/>
            <a:ext cx="2801937" cy="373062"/>
          </a:xfrm>
          <a:prstGeom prst="rightArrow">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 name="组合 63"/>
          <p:cNvGrpSpPr>
            <a:grpSpLocks/>
          </p:cNvGrpSpPr>
          <p:nvPr/>
        </p:nvGrpSpPr>
        <p:grpSpPr bwMode="auto">
          <a:xfrm>
            <a:off x="4276725" y="3369188"/>
            <a:ext cx="4111625" cy="1652588"/>
            <a:chOff x="4276715" y="3651677"/>
            <a:chExt cx="4111709" cy="1652587"/>
          </a:xfrm>
        </p:grpSpPr>
        <p:sp>
          <p:nvSpPr>
            <p:cNvPr id="55" name="Oval 1"/>
            <p:cNvSpPr>
              <a:spLocks noChangeArrowheads="1"/>
            </p:cNvSpPr>
            <p:nvPr/>
          </p:nvSpPr>
          <p:spPr bwMode="auto">
            <a:xfrm>
              <a:off x="5616592" y="3651677"/>
              <a:ext cx="2771832" cy="1652587"/>
            </a:xfrm>
            <a:prstGeom prst="ellipse">
              <a:avLst/>
            </a:prstGeom>
            <a:solidFill>
              <a:srgbClr val="FCFBF9"/>
            </a:solidFill>
            <a:ln w="9525">
              <a:solidFill>
                <a:schemeClr val="tx1"/>
              </a:solidFill>
              <a:round/>
              <a:headEnd/>
              <a:tailEnd/>
            </a:ln>
            <a:effectLst>
              <a:outerShdw blurRad="63500" dist="17961" dir="2700000" algn="ctr" rotWithShape="0">
                <a:srgbClr val="000000">
                  <a:alpha val="74998"/>
                </a:srgbClr>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en-US" altLang="zh-CN" sz="2000" dirty="0">
                <a:latin typeface="黑体" pitchFamily="49" charset="-122"/>
                <a:ea typeface="黑体" pitchFamily="49" charset="-122"/>
              </a:endParaRPr>
            </a:p>
          </p:txBody>
        </p:sp>
        <p:sp>
          <p:nvSpPr>
            <p:cNvPr id="63" name="右箭头 62"/>
            <p:cNvSpPr/>
            <p:nvPr/>
          </p:nvSpPr>
          <p:spPr>
            <a:xfrm>
              <a:off x="4276715" y="4202540"/>
              <a:ext cx="1327177" cy="252412"/>
            </a:xfrm>
            <a:prstGeom prst="rightArrow">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1311" name="TextBox 17"/>
            <p:cNvSpPr txBox="1">
              <a:spLocks noChangeArrowheads="1"/>
            </p:cNvSpPr>
            <p:nvPr/>
          </p:nvSpPr>
          <p:spPr bwMode="auto">
            <a:xfrm>
              <a:off x="6066809" y="38023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grpSp>
      <p:sp>
        <p:nvSpPr>
          <p:cNvPr id="11269" name="标题 1"/>
          <p:cNvSpPr>
            <a:spLocks noGrp="1"/>
          </p:cNvSpPr>
          <p:nvPr>
            <p:ph type="title"/>
          </p:nvPr>
        </p:nvSpPr>
        <p:spPr/>
        <p:txBody>
          <a:bodyPr/>
          <a:lstStyle/>
          <a:p>
            <a:r>
              <a:rPr lang="en-US" altLang="zh-CN" sz="3600" b="1" dirty="0" err="1" smtClean="0">
                <a:solidFill>
                  <a:srgbClr val="C00000"/>
                </a:solidFill>
              </a:rPr>
              <a:t>回答“可计算”问题</a:t>
            </a:r>
            <a:r>
              <a:rPr lang="en-US" altLang="zh-CN" sz="3600" b="1" dirty="0" smtClean="0">
                <a:solidFill>
                  <a:srgbClr val="C00000"/>
                </a:solidFill>
              </a:rPr>
              <a:t>(2)</a:t>
            </a:r>
            <a:endParaRPr b="1" dirty="0" smtClean="0"/>
          </a:p>
        </p:txBody>
      </p:sp>
      <p:sp>
        <p:nvSpPr>
          <p:cNvPr id="6" name="矩形 5"/>
          <p:cNvSpPr/>
          <p:nvPr/>
        </p:nvSpPr>
        <p:spPr>
          <a:xfrm>
            <a:off x="827584" y="1081353"/>
            <a:ext cx="1988045" cy="769441"/>
          </a:xfrm>
          <a:prstGeom prst="rect">
            <a:avLst/>
          </a:prstGeom>
        </p:spPr>
        <p:txBody>
          <a:bodyPr wrap="none">
            <a:spAutoFit/>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G</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F</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endPar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宋体" charset="0"/>
              <a:cs typeface="Arial" pitchFamily="34" charset="0"/>
            </a:endParaRPr>
          </a:p>
        </p:txBody>
      </p:sp>
      <p:grpSp>
        <p:nvGrpSpPr>
          <p:cNvPr id="3" name="组合 27"/>
          <p:cNvGrpSpPr>
            <a:grpSpLocks/>
          </p:cNvGrpSpPr>
          <p:nvPr/>
        </p:nvGrpSpPr>
        <p:grpSpPr bwMode="auto">
          <a:xfrm>
            <a:off x="107504" y="1922231"/>
            <a:ext cx="4104592" cy="4537075"/>
            <a:chOff x="35157" y="1772816"/>
            <a:chExt cx="4104795" cy="4536503"/>
          </a:xfrm>
          <a:solidFill>
            <a:schemeClr val="bg1"/>
          </a:solidFill>
        </p:grpSpPr>
        <p:grpSp>
          <p:nvGrpSpPr>
            <p:cNvPr id="4" name="组合 28"/>
            <p:cNvGrpSpPr>
              <a:grpSpLocks/>
            </p:cNvGrpSpPr>
            <p:nvPr/>
          </p:nvGrpSpPr>
          <p:grpSpPr bwMode="auto">
            <a:xfrm>
              <a:off x="107504" y="1772816"/>
              <a:ext cx="4032448" cy="2520111"/>
              <a:chOff x="107504" y="1772816"/>
              <a:chExt cx="4032448" cy="2520111"/>
            </a:xfrm>
            <a:grpFill/>
          </p:grpSpPr>
          <p:grpSp>
            <p:nvGrpSpPr>
              <p:cNvPr id="5" name="组合 36"/>
              <p:cNvGrpSpPr>
                <a:grpSpLocks/>
              </p:cNvGrpSpPr>
              <p:nvPr/>
            </p:nvGrpSpPr>
            <p:grpSpPr bwMode="auto">
              <a:xfrm>
                <a:off x="539325" y="2277577"/>
                <a:ext cx="1727285" cy="373016"/>
                <a:chOff x="5651893" y="3285689"/>
                <a:chExt cx="1727285" cy="373016"/>
              </a:xfrm>
              <a:grpFill/>
            </p:grpSpPr>
            <p:sp>
              <p:nvSpPr>
                <p:cNvPr id="46" name="直接连接符 3"/>
                <p:cNvSpPr/>
                <p:nvPr/>
              </p:nvSpPr>
              <p:spPr>
                <a:xfrm>
                  <a:off x="6515535" y="3285689"/>
                  <a:ext cx="863643" cy="373016"/>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7" name="直接连接符 4"/>
                <p:cNvSpPr/>
                <p:nvPr/>
              </p:nvSpPr>
              <p:spPr>
                <a:xfrm>
                  <a:off x="5651893" y="3285689"/>
                  <a:ext cx="863643" cy="373016"/>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sp>
            <p:nvSpPr>
              <p:cNvPr id="38" name="圆角矩形 37"/>
              <p:cNvSpPr/>
              <p:nvPr/>
            </p:nvSpPr>
            <p:spPr>
              <a:xfrm>
                <a:off x="683150" y="1772816"/>
                <a:ext cx="1368219" cy="528571"/>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solidFill>
                      <a:srgbClr val="000000"/>
                    </a:solidFill>
                    <a:latin typeface="黑体" pitchFamily="2" charset="-122"/>
                    <a:ea typeface="黑体" pitchFamily="2" charset="-122"/>
                  </a:rPr>
                  <a:t>计算问题</a:t>
                </a:r>
                <a:endParaRPr lang="en-US" altLang="zh-CN" sz="2000" dirty="0">
                  <a:solidFill>
                    <a:srgbClr val="000000"/>
                  </a:solidFill>
                  <a:latin typeface="黑体" pitchFamily="2" charset="-122"/>
                  <a:ea typeface="黑体" pitchFamily="2" charset="-122"/>
                </a:endParaRPr>
              </a:p>
              <a:p>
                <a:pPr>
                  <a:defRPr/>
                </a:pPr>
                <a:endParaRPr lang="zh-CN" altLang="en-US" sz="2000" dirty="0">
                  <a:solidFill>
                    <a:srgbClr val="000000"/>
                  </a:solidFill>
                  <a:latin typeface="黑体" pitchFamily="2" charset="-122"/>
                  <a:ea typeface="黑体" pitchFamily="2" charset="-122"/>
                </a:endParaRPr>
              </a:p>
            </p:txBody>
          </p:sp>
          <p:sp>
            <p:nvSpPr>
              <p:cNvPr id="39" name="圆角矩形 38" descr="羊皮纸"/>
              <p:cNvSpPr>
                <a:spLocks noChangeArrowheads="1"/>
              </p:cNvSpPr>
              <p:nvPr/>
            </p:nvSpPr>
            <p:spPr bwMode="auto">
              <a:xfrm>
                <a:off x="107504" y="2661420"/>
                <a:ext cx="1079727" cy="695521"/>
              </a:xfrm>
              <a:prstGeom prst="roundRect">
                <a:avLst>
                  <a:gd name="adj" fmla="val 10000"/>
                </a:avLst>
              </a:prstGeom>
              <a:grpFill/>
              <a:ln w="25400" algn="ctr">
                <a:solidFill>
                  <a:schemeClr val="tx1"/>
                </a:solidFill>
                <a:round/>
                <a:headEnd/>
                <a:tailEnd/>
              </a:ln>
            </p:spPr>
            <p:txBody>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lnSpc>
                    <a:spcPct val="90000"/>
                  </a:lnSpc>
                  <a:defRPr/>
                </a:pPr>
                <a:r>
                  <a:rPr lang="zh-CN" altLang="en-US" sz="2000" dirty="0">
                    <a:latin typeface="黑体" pitchFamily="49" charset="-122"/>
                    <a:ea typeface="黑体" pitchFamily="49" charset="-122"/>
                    <a:cs typeface="宋体" charset="0"/>
                  </a:rPr>
                  <a:t>不可判定问题</a:t>
                </a:r>
              </a:p>
              <a:p>
                <a:pPr>
                  <a:defRPr/>
                </a:pPr>
                <a:endParaRPr lang="zh-CN" altLang="en-US" dirty="0">
                  <a:latin typeface="Calibri" charset="0"/>
                  <a:ea typeface="宋体" charset="0"/>
                  <a:cs typeface="宋体" charset="0"/>
                </a:endParaRPr>
              </a:p>
            </p:txBody>
          </p:sp>
          <p:sp>
            <p:nvSpPr>
              <p:cNvPr id="40" name="圆角矩形 39"/>
              <p:cNvSpPr/>
              <p:nvPr/>
            </p:nvSpPr>
            <p:spPr>
              <a:xfrm>
                <a:off x="1691312" y="2636307"/>
                <a:ext cx="1008113" cy="649206"/>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solidFill>
                      <a:schemeClr val="tx1"/>
                    </a:solidFill>
                    <a:latin typeface="黑体" pitchFamily="49" charset="-122"/>
                    <a:ea typeface="黑体" pitchFamily="49" charset="-122"/>
                  </a:rPr>
                  <a:t>可判定问题</a:t>
                </a:r>
                <a:endParaRPr lang="zh-CN" altLang="en-US" sz="2000" dirty="0">
                  <a:latin typeface="黑体" pitchFamily="49" charset="-122"/>
                  <a:ea typeface="黑体" pitchFamily="49" charset="-122"/>
                </a:endParaRPr>
              </a:p>
            </p:txBody>
          </p:sp>
          <p:sp>
            <p:nvSpPr>
              <p:cNvPr id="41" name="圆角矩形 40"/>
              <p:cNvSpPr/>
              <p:nvPr/>
            </p:nvSpPr>
            <p:spPr bwMode="auto">
              <a:xfrm>
                <a:off x="179070" y="3668084"/>
                <a:ext cx="1873342" cy="599999"/>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latin typeface="黑体" pitchFamily="49" charset="-122"/>
                    <a:ea typeface="黑体" pitchFamily="49" charset="-122"/>
                  </a:rPr>
                  <a:t>难解问题</a:t>
                </a:r>
                <a:endParaRPr lang="en-US" altLang="zh-CN" sz="2000" dirty="0">
                  <a:latin typeface="黑体" pitchFamily="49" charset="-122"/>
                  <a:ea typeface="黑体" pitchFamily="49" charset="-122"/>
                </a:endParaRPr>
              </a:p>
            </p:txBody>
          </p:sp>
          <p:sp>
            <p:nvSpPr>
              <p:cNvPr id="42" name="圆角矩形 41"/>
              <p:cNvSpPr/>
              <p:nvPr/>
            </p:nvSpPr>
            <p:spPr>
              <a:xfrm>
                <a:off x="2195170" y="3656941"/>
                <a:ext cx="1944782" cy="635986"/>
              </a:xfrm>
              <a:prstGeom prst="roundRect">
                <a:avLst>
                  <a:gd name="adj" fmla="val 10000"/>
                </a:avLst>
              </a:prstGeom>
              <a:ln/>
            </p:spPr>
            <p:style>
              <a:lnRef idx="1">
                <a:schemeClr val="accent2"/>
              </a:lnRef>
              <a:fillRef idx="2">
                <a:schemeClr val="accent2"/>
              </a:fillRef>
              <a:effectRef idx="1">
                <a:schemeClr val="accent2"/>
              </a:effectRef>
              <a:fontRef idx="minor">
                <a:schemeClr val="dk1"/>
              </a:fontRef>
            </p:style>
            <p:txBody>
              <a:bodyPr tIns="72000" b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80000"/>
                  </a:lnSpc>
                  <a:spcAft>
                    <a:spcPts val="0"/>
                  </a:spcAft>
                  <a:defRPr/>
                </a:pPr>
                <a:r>
                  <a:rPr lang="zh-CN" altLang="en-US" sz="2000" dirty="0">
                    <a:solidFill>
                      <a:schemeClr val="tx1"/>
                    </a:solidFill>
                    <a:latin typeface="黑体" pitchFamily="49" charset="-122"/>
                    <a:ea typeface="黑体" pitchFamily="49" charset="-122"/>
                  </a:rPr>
                  <a:t>易解问题</a:t>
                </a:r>
                <a:endParaRPr lang="en-US" altLang="zh-CN" sz="2000" dirty="0">
                  <a:solidFill>
                    <a:schemeClr val="tx1"/>
                  </a:solidFill>
                  <a:latin typeface="黑体" pitchFamily="49" charset="-122"/>
                  <a:ea typeface="黑体" pitchFamily="49" charset="-122"/>
                </a:endParaRPr>
              </a:p>
              <a:p>
                <a:pPr algn="ctr" defTabSz="711200">
                  <a:lnSpc>
                    <a:spcPct val="80000"/>
                  </a:lnSpc>
                  <a:spcAft>
                    <a:spcPts val="0"/>
                  </a:spcAft>
                  <a:defRPr/>
                </a:pPr>
                <a:r>
                  <a:rPr lang="en-US" altLang="zh-CN" sz="2000" dirty="0" smtClean="0">
                    <a:solidFill>
                      <a:srgbClr val="0000FF"/>
                    </a:solidFill>
                    <a:latin typeface="黑体" pitchFamily="49" charset="-122"/>
                    <a:ea typeface="黑体" pitchFamily="49" charset="-122"/>
                  </a:rPr>
                  <a:t>(</a:t>
                </a:r>
                <a:r>
                  <a:rPr lang="zh-CN" altLang="en-US" sz="2000" dirty="0" smtClean="0">
                    <a:solidFill>
                      <a:srgbClr val="0000FF"/>
                    </a:solidFill>
                    <a:latin typeface="黑体" pitchFamily="49" charset="-122"/>
                    <a:ea typeface="黑体" pitchFamily="49" charset="-122"/>
                  </a:rPr>
                  <a:t>多项式易解类</a:t>
                </a:r>
                <a:r>
                  <a:rPr lang="en-US" altLang="zh-CN" sz="2000" dirty="0" smtClean="0">
                    <a:solidFill>
                      <a:srgbClr val="0000FF"/>
                    </a:solidFill>
                    <a:latin typeface="黑体" pitchFamily="49" charset="-122"/>
                    <a:ea typeface="黑体" pitchFamily="49" charset="-122"/>
                  </a:rPr>
                  <a:t>)</a:t>
                </a:r>
                <a:endParaRPr lang="zh-CN" altLang="en-US" sz="2000" dirty="0">
                  <a:solidFill>
                    <a:srgbClr val="0000FF"/>
                  </a:solidFill>
                  <a:latin typeface="黑体" pitchFamily="49" charset="-122"/>
                  <a:ea typeface="黑体" pitchFamily="49" charset="-122"/>
                </a:endParaRPr>
              </a:p>
            </p:txBody>
          </p:sp>
          <p:grpSp>
            <p:nvGrpSpPr>
              <p:cNvPr id="7" name="组合 42"/>
              <p:cNvGrpSpPr>
                <a:grpSpLocks/>
              </p:cNvGrpSpPr>
              <p:nvPr/>
            </p:nvGrpSpPr>
            <p:grpSpPr bwMode="auto">
              <a:xfrm>
                <a:off x="1331527" y="3285513"/>
                <a:ext cx="1727285" cy="373015"/>
                <a:chOff x="5652479" y="3285513"/>
                <a:chExt cx="1727285" cy="373015"/>
              </a:xfrm>
              <a:grpFill/>
            </p:grpSpPr>
            <p:sp>
              <p:nvSpPr>
                <p:cNvPr id="44" name="直接连接符 3"/>
                <p:cNvSpPr/>
                <p:nvPr/>
              </p:nvSpPr>
              <p:spPr>
                <a:xfrm>
                  <a:off x="6516121" y="3285513"/>
                  <a:ext cx="863643" cy="373015"/>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5" name="直接连接符 4"/>
                <p:cNvSpPr/>
                <p:nvPr/>
              </p:nvSpPr>
              <p:spPr>
                <a:xfrm>
                  <a:off x="5652479" y="3285513"/>
                  <a:ext cx="863643" cy="373015"/>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grpSp>
        <p:grpSp>
          <p:nvGrpSpPr>
            <p:cNvPr id="8" name="组合 29"/>
            <p:cNvGrpSpPr>
              <a:grpSpLocks/>
            </p:cNvGrpSpPr>
            <p:nvPr/>
          </p:nvGrpSpPr>
          <p:grpSpPr bwMode="auto">
            <a:xfrm>
              <a:off x="35157" y="4271293"/>
              <a:ext cx="2378097" cy="2038026"/>
              <a:chOff x="35157" y="4271293"/>
              <a:chExt cx="2378097" cy="2038026"/>
            </a:xfrm>
            <a:grpFill/>
          </p:grpSpPr>
          <p:sp>
            <p:nvSpPr>
              <p:cNvPr id="31" name="直接连接符 3"/>
              <p:cNvSpPr/>
              <p:nvPr/>
            </p:nvSpPr>
            <p:spPr>
              <a:xfrm>
                <a:off x="1098724" y="4271293"/>
                <a:ext cx="360381" cy="373016"/>
              </a:xfrm>
              <a:custGeom>
                <a:avLst/>
                <a:gdLst/>
                <a:ahLst/>
                <a:cxnLst/>
                <a:rect l="0" t="0" r="0" b="0"/>
                <a:pathLst>
                  <a:path>
                    <a:moveTo>
                      <a:pt x="0" y="0"/>
                    </a:moveTo>
                    <a:lnTo>
                      <a:pt x="0" y="254630"/>
                    </a:lnTo>
                    <a:lnTo>
                      <a:pt x="560063" y="254630"/>
                    </a:lnTo>
                    <a:lnTo>
                      <a:pt x="560063"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2" name="直接连接符 4"/>
              <p:cNvSpPr/>
              <p:nvPr/>
            </p:nvSpPr>
            <p:spPr>
              <a:xfrm>
                <a:off x="503382" y="4272814"/>
                <a:ext cx="595341" cy="373015"/>
              </a:xfrm>
              <a:custGeom>
                <a:avLst/>
                <a:gdLst/>
                <a:ahLst/>
                <a:cxnLst/>
                <a:rect l="0" t="0" r="0" b="0"/>
                <a:pathLst>
                  <a:path>
                    <a:moveTo>
                      <a:pt x="596158" y="0"/>
                    </a:moveTo>
                    <a:lnTo>
                      <a:pt x="596158" y="254630"/>
                    </a:lnTo>
                    <a:lnTo>
                      <a:pt x="0" y="254630"/>
                    </a:lnTo>
                    <a:lnTo>
                      <a:pt x="0"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3" name="圆角矩形 32"/>
              <p:cNvSpPr/>
              <p:nvPr/>
            </p:nvSpPr>
            <p:spPr bwMode="auto">
              <a:xfrm>
                <a:off x="35157" y="4630418"/>
                <a:ext cx="1008050" cy="682068"/>
              </a:xfrm>
              <a:prstGeom prst="roundRect">
                <a:avLst>
                  <a:gd name="adj" fmla="val 10000"/>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不可近</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似问题</a:t>
                </a:r>
              </a:p>
              <a:p>
                <a:pPr>
                  <a:defRPr/>
                </a:pPr>
                <a:endParaRPr lang="zh-CN" altLang="en-US" dirty="0"/>
              </a:p>
            </p:txBody>
          </p:sp>
          <p:sp>
            <p:nvSpPr>
              <p:cNvPr id="34" name="圆角矩形 4"/>
              <p:cNvSpPr/>
              <p:nvPr/>
            </p:nvSpPr>
            <p:spPr>
              <a:xfrm>
                <a:off x="732009" y="5622019"/>
                <a:ext cx="1681245" cy="687300"/>
              </a:xfrm>
              <a:prstGeom prst="rect">
                <a:avLst/>
              </a:prstGeom>
              <a:solidFill>
                <a:srgbClr val="CCFFFF"/>
              </a:solidFill>
              <a:ln w="38100">
                <a:solidFill>
                  <a:srgbClr val="CCFFCC"/>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72000" tIns="72000" rIns="60960" bIns="0" spcCol="1270" anchor="ct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近似算法</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solidFill>
                      <a:srgbClr val="0000FF"/>
                    </a:solidFill>
                    <a:latin typeface="黑体" pitchFamily="49" charset="-122"/>
                    <a:ea typeface="黑体" pitchFamily="49" charset="-122"/>
                  </a:rPr>
                  <a:t>（多项式算法）</a:t>
                </a:r>
              </a:p>
            </p:txBody>
          </p:sp>
          <p:cxnSp>
            <p:nvCxnSpPr>
              <p:cNvPr id="35" name="直接箭头连接符 34"/>
              <p:cNvCxnSpPr>
                <a:stCxn id="34" idx="0"/>
                <a:endCxn id="36" idx="2"/>
              </p:cNvCxnSpPr>
              <p:nvPr/>
            </p:nvCxnSpPr>
            <p:spPr>
              <a:xfrm flipV="1">
                <a:off x="1572631" y="5345302"/>
                <a:ext cx="5460" cy="276717"/>
              </a:xfrm>
              <a:prstGeom prst="straightConnector1">
                <a:avLst/>
              </a:prstGeom>
              <a:grpFill/>
              <a:ln w="25400">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bwMode="auto">
              <a:xfrm>
                <a:off x="1092067" y="4661388"/>
                <a:ext cx="972048" cy="683914"/>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可近似</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问题</a:t>
                </a:r>
              </a:p>
              <a:p>
                <a:pPr>
                  <a:defRPr/>
                </a:pPr>
                <a:endParaRPr lang="zh-CN" altLang="en-US" dirty="0"/>
              </a:p>
            </p:txBody>
          </p:sp>
        </p:grpSp>
      </p:grpSp>
      <p:grpSp>
        <p:nvGrpSpPr>
          <p:cNvPr id="9" name="组合 64"/>
          <p:cNvGrpSpPr>
            <a:grpSpLocks/>
          </p:cNvGrpSpPr>
          <p:nvPr/>
        </p:nvGrpSpPr>
        <p:grpSpPr bwMode="auto">
          <a:xfrm>
            <a:off x="2266950" y="4461388"/>
            <a:ext cx="6773863" cy="1311275"/>
            <a:chOff x="2267410" y="4743765"/>
            <a:chExt cx="6773403" cy="1310217"/>
          </a:xfrm>
        </p:grpSpPr>
        <p:grpSp>
          <p:nvGrpSpPr>
            <p:cNvPr id="10" name="组合 26"/>
            <p:cNvGrpSpPr>
              <a:grpSpLocks/>
            </p:cNvGrpSpPr>
            <p:nvPr/>
          </p:nvGrpSpPr>
          <p:grpSpPr bwMode="auto">
            <a:xfrm>
              <a:off x="2267410" y="4743765"/>
              <a:ext cx="2160587" cy="1020764"/>
              <a:chOff x="2123975" y="4581129"/>
              <a:chExt cx="2159526" cy="1021174"/>
            </a:xfrm>
          </p:grpSpPr>
          <p:sp>
            <p:nvSpPr>
              <p:cNvPr id="11305" name="直接连接符 3"/>
              <p:cNvSpPr>
                <a:spLocks noChangeArrowheads="1"/>
              </p:cNvSpPr>
              <p:nvPr/>
            </p:nvSpPr>
            <p:spPr bwMode="auto">
              <a:xfrm>
                <a:off x="3194472" y="4581129"/>
                <a:ext cx="560063" cy="373648"/>
              </a:xfrm>
              <a:custGeom>
                <a:avLst/>
                <a:gdLst>
                  <a:gd name="T0" fmla="*/ 0 w 560063"/>
                  <a:gd name="T1" fmla="*/ 0 h 373648"/>
                  <a:gd name="T2" fmla="*/ 0 w 560063"/>
                  <a:gd name="T3" fmla="*/ 254630 h 373648"/>
                  <a:gd name="T4" fmla="*/ 560063 w 560063"/>
                  <a:gd name="T5" fmla="*/ 254630 h 373648"/>
                  <a:gd name="T6" fmla="*/ 560063 w 560063"/>
                  <a:gd name="T7" fmla="*/ 373648 h 373648"/>
                  <a:gd name="T8" fmla="*/ 0 60000 65536"/>
                  <a:gd name="T9" fmla="*/ 0 60000 65536"/>
                  <a:gd name="T10" fmla="*/ 0 60000 65536"/>
                  <a:gd name="T11" fmla="*/ 0 60000 65536"/>
                  <a:gd name="T12" fmla="*/ 0 w 560063"/>
                  <a:gd name="T13" fmla="*/ 0 h 373648"/>
                  <a:gd name="T14" fmla="*/ 560063 w 560063"/>
                  <a:gd name="T15" fmla="*/ 373648 h 373648"/>
                </a:gdLst>
                <a:ahLst/>
                <a:cxnLst>
                  <a:cxn ang="T8">
                    <a:pos x="T0" y="T1"/>
                  </a:cxn>
                  <a:cxn ang="T9">
                    <a:pos x="T2" y="T3"/>
                  </a:cxn>
                  <a:cxn ang="T10">
                    <a:pos x="T4" y="T5"/>
                  </a:cxn>
                  <a:cxn ang="T11">
                    <a:pos x="T6" y="T7"/>
                  </a:cxn>
                </a:cxnLst>
                <a:rect l="T12" t="T13" r="T14" b="T15"/>
                <a:pathLst>
                  <a:path w="560063" h="373648">
                    <a:moveTo>
                      <a:pt x="0" y="0"/>
                    </a:moveTo>
                    <a:lnTo>
                      <a:pt x="0" y="254630"/>
                    </a:lnTo>
                    <a:lnTo>
                      <a:pt x="560063" y="254630"/>
                    </a:lnTo>
                    <a:lnTo>
                      <a:pt x="560063" y="373648"/>
                    </a:lnTo>
                  </a:path>
                </a:pathLst>
              </a:custGeom>
              <a:noFill/>
              <a:ln w="38100">
                <a:solidFill>
                  <a:srgbClr val="FF0000"/>
                </a:solidFill>
                <a:miter lim="800000"/>
                <a:headEnd/>
                <a:tailEnd/>
              </a:ln>
            </p:spPr>
            <p:txBody>
              <a:bodyPr/>
              <a:lstStyle/>
              <a:p>
                <a:endParaRPr lang="zh-CN" altLang="en-US"/>
              </a:p>
            </p:txBody>
          </p:sp>
          <p:sp>
            <p:nvSpPr>
              <p:cNvPr id="11306" name="直接连接符 4"/>
              <p:cNvSpPr>
                <a:spLocks noChangeArrowheads="1"/>
              </p:cNvSpPr>
              <p:nvPr/>
            </p:nvSpPr>
            <p:spPr bwMode="auto">
              <a:xfrm>
                <a:off x="2598314" y="4581129"/>
                <a:ext cx="596158" cy="373648"/>
              </a:xfrm>
              <a:custGeom>
                <a:avLst/>
                <a:gdLst>
                  <a:gd name="T0" fmla="*/ 596158 w 596158"/>
                  <a:gd name="T1" fmla="*/ 0 h 373648"/>
                  <a:gd name="T2" fmla="*/ 596158 w 596158"/>
                  <a:gd name="T3" fmla="*/ 254630 h 373648"/>
                  <a:gd name="T4" fmla="*/ 0 w 596158"/>
                  <a:gd name="T5" fmla="*/ 254630 h 373648"/>
                  <a:gd name="T6" fmla="*/ 0 w 596158"/>
                  <a:gd name="T7" fmla="*/ 373648 h 373648"/>
                  <a:gd name="T8" fmla="*/ 0 60000 65536"/>
                  <a:gd name="T9" fmla="*/ 0 60000 65536"/>
                  <a:gd name="T10" fmla="*/ 0 60000 65536"/>
                  <a:gd name="T11" fmla="*/ 0 60000 65536"/>
                  <a:gd name="T12" fmla="*/ 0 w 596158"/>
                  <a:gd name="T13" fmla="*/ 0 h 373648"/>
                  <a:gd name="T14" fmla="*/ 596158 w 596158"/>
                  <a:gd name="T15" fmla="*/ 373648 h 373648"/>
                </a:gdLst>
                <a:ahLst/>
                <a:cxnLst>
                  <a:cxn ang="T8">
                    <a:pos x="T0" y="T1"/>
                  </a:cxn>
                  <a:cxn ang="T9">
                    <a:pos x="T2" y="T3"/>
                  </a:cxn>
                  <a:cxn ang="T10">
                    <a:pos x="T4" y="T5"/>
                  </a:cxn>
                  <a:cxn ang="T11">
                    <a:pos x="T6" y="T7"/>
                  </a:cxn>
                </a:cxnLst>
                <a:rect l="T12" t="T13" r="T14" b="T15"/>
                <a:pathLst>
                  <a:path w="596158" h="373648">
                    <a:moveTo>
                      <a:pt x="596158" y="0"/>
                    </a:moveTo>
                    <a:lnTo>
                      <a:pt x="596158" y="254630"/>
                    </a:lnTo>
                    <a:lnTo>
                      <a:pt x="0" y="254630"/>
                    </a:lnTo>
                    <a:lnTo>
                      <a:pt x="0" y="373648"/>
                    </a:lnTo>
                  </a:path>
                </a:pathLst>
              </a:custGeom>
              <a:noFill/>
              <a:ln w="38100">
                <a:solidFill>
                  <a:srgbClr val="FF0000"/>
                </a:solidFill>
                <a:miter lim="800000"/>
                <a:headEnd/>
                <a:tailEnd/>
              </a:ln>
            </p:spPr>
            <p:txBody>
              <a:bodyPr/>
              <a:lstStyle/>
              <a:p>
                <a:endParaRPr lang="zh-CN" altLang="en-US"/>
              </a:p>
            </p:txBody>
          </p:sp>
          <p:sp>
            <p:nvSpPr>
              <p:cNvPr id="50" name="圆角矩形 49"/>
              <p:cNvSpPr/>
              <p:nvPr/>
            </p:nvSpPr>
            <p:spPr>
              <a:xfrm>
                <a:off x="2123975" y="4941346"/>
                <a:ext cx="997980" cy="649024"/>
              </a:xfrm>
              <a:prstGeom prst="roundRect">
                <a:avLst>
                  <a:gd name="adj" fmla="val 10000"/>
                </a:avLst>
              </a:prstGeom>
              <a:solidFill>
                <a:schemeClr val="bg1">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666750">
                  <a:lnSpc>
                    <a:spcPct val="90000"/>
                  </a:lnSpc>
                  <a:defRPr/>
                </a:pPr>
                <a:r>
                  <a:rPr lang="zh-CN" altLang="en-US" sz="1800" dirty="0">
                    <a:solidFill>
                      <a:srgbClr val="000000"/>
                    </a:solidFill>
                    <a:latin typeface="黑体" pitchFamily="49" charset="-122"/>
                    <a:ea typeface="黑体" pitchFamily="49" charset="-122"/>
                  </a:rPr>
                  <a:t>非</a:t>
                </a:r>
                <a:r>
                  <a:rPr lang="zh-CN" altLang="en-US" sz="1800" dirty="0" smtClean="0">
                    <a:solidFill>
                      <a:srgbClr val="000000"/>
                    </a:solidFill>
                    <a:latin typeface="黑体" pitchFamily="49" charset="-122"/>
                    <a:ea typeface="黑体" pitchFamily="49" charset="-122"/>
                  </a:rPr>
                  <a:t>大</a:t>
                </a:r>
                <a:r>
                  <a:rPr lang="zh-CN" altLang="en-US" sz="1800" dirty="0">
                    <a:solidFill>
                      <a:srgbClr val="000000"/>
                    </a:solidFill>
                    <a:latin typeface="黑体" pitchFamily="49" charset="-122"/>
                    <a:ea typeface="黑体" pitchFamily="49" charset="-122"/>
                  </a:rPr>
                  <a:t>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en-US" altLang="zh-CN" sz="1800" dirty="0">
                  <a:solidFill>
                    <a:srgbClr val="000000"/>
                  </a:solidFill>
                  <a:latin typeface="黑体" pitchFamily="49" charset="-122"/>
                  <a:ea typeface="黑体" pitchFamily="49" charset="-122"/>
                </a:endParaRPr>
              </a:p>
              <a:p>
                <a:pPr defTabSz="666750">
                  <a:defRPr/>
                </a:pPr>
                <a:endParaRPr lang="zh-CN" altLang="en-US" sz="2000" dirty="0">
                  <a:solidFill>
                    <a:srgbClr val="000000"/>
                  </a:solidFill>
                  <a:latin typeface="黑体" pitchFamily="49" charset="-122"/>
                  <a:ea typeface="黑体" pitchFamily="49" charset="-122"/>
                </a:endParaRPr>
              </a:p>
            </p:txBody>
          </p:sp>
          <p:sp>
            <p:nvSpPr>
              <p:cNvPr id="51" name="圆角矩形 50"/>
              <p:cNvSpPr/>
              <p:nvPr/>
            </p:nvSpPr>
            <p:spPr>
              <a:xfrm>
                <a:off x="3202871" y="4954041"/>
                <a:ext cx="1080484" cy="649024"/>
              </a:xfrm>
              <a:prstGeom prst="roundRect">
                <a:avLst>
                  <a:gd name="adj" fmla="val 10000"/>
                </a:avLst>
              </a:prstGeom>
              <a:ln/>
            </p:spPr>
            <p:style>
              <a:lnRef idx="1">
                <a:schemeClr val="accent3"/>
              </a:lnRef>
              <a:fillRef idx="2">
                <a:schemeClr val="accent3"/>
              </a:fillRef>
              <a:effectRef idx="1">
                <a:schemeClr val="accent3"/>
              </a:effectRef>
              <a:fontRef idx="minor">
                <a:schemeClr val="dk1"/>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lnSpc>
                    <a:spcPct val="90000"/>
                  </a:lnSpc>
                  <a:defRPr/>
                </a:pPr>
                <a:r>
                  <a:rPr lang="zh-CN" altLang="en-US" sz="1800" dirty="0">
                    <a:solidFill>
                      <a:srgbClr val="000000"/>
                    </a:solidFill>
                    <a:latin typeface="黑体" pitchFamily="49" charset="-122"/>
                    <a:ea typeface="黑体" pitchFamily="49" charset="-122"/>
                  </a:rPr>
                  <a:t>大数据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zh-CN" altLang="en-US" sz="1800" dirty="0">
                  <a:solidFill>
                    <a:srgbClr val="000000"/>
                  </a:solidFill>
                  <a:latin typeface="黑体" pitchFamily="49" charset="-122"/>
                  <a:ea typeface="黑体" pitchFamily="49" charset="-122"/>
                </a:endParaRPr>
              </a:p>
            </p:txBody>
          </p:sp>
        </p:grpSp>
        <p:sp>
          <p:nvSpPr>
            <p:cNvPr id="11304" name="矩形 51" descr="羊皮纸"/>
            <p:cNvSpPr>
              <a:spLocks noChangeArrowheads="1"/>
            </p:cNvSpPr>
            <p:nvPr/>
          </p:nvSpPr>
          <p:spPr bwMode="auto">
            <a:xfrm>
              <a:off x="4488100" y="5495454"/>
              <a:ext cx="4552713" cy="558528"/>
            </a:xfrm>
            <a:prstGeom prst="rect">
              <a:avLst/>
            </a:prstGeom>
            <a:blipFill dpi="0" rotWithShape="1">
              <a:blip r:embed="rId2"/>
              <a:srcRect/>
              <a:tile tx="0" ty="0" sx="100000" sy="100000" flip="none" algn="tl"/>
            </a:blipFill>
            <a:ln w="38100">
              <a:solidFill>
                <a:schemeClr val="tx1"/>
              </a:solidFill>
              <a:miter lim="800000"/>
              <a:headEnd/>
              <a:tailEnd/>
            </a:ln>
          </p:spPr>
          <p:txBody>
            <a:bodyPr anchor="ctr"/>
            <a:lstStyle/>
            <a:p>
              <a:pPr algn="ctr"/>
              <a:r>
                <a:rPr kumimoji="0" lang="zh-CN" altLang="en-US" b="1">
                  <a:solidFill>
                    <a:srgbClr val="000000"/>
                  </a:solidFill>
                  <a:latin typeface="黑体" pitchFamily="49" charset="-122"/>
                  <a:ea typeface="黑体" pitchFamily="49" charset="-122"/>
                </a:rPr>
                <a:t>大数据下，传统近似方法局限性</a:t>
              </a:r>
              <a:endParaRPr lang="zh-CN" altLang="en-US" b="1">
                <a:solidFill>
                  <a:srgbClr val="C00000"/>
                </a:solidFill>
                <a:latin typeface="黑体" pitchFamily="49" charset="-122"/>
                <a:ea typeface="黑体" pitchFamily="49" charset="-122"/>
              </a:endParaRPr>
            </a:p>
          </p:txBody>
        </p:sp>
      </p:grpSp>
      <p:grpSp>
        <p:nvGrpSpPr>
          <p:cNvPr id="11" name="组合 77"/>
          <p:cNvGrpSpPr>
            <a:grpSpLocks/>
          </p:cNvGrpSpPr>
          <p:nvPr/>
        </p:nvGrpSpPr>
        <p:grpSpPr bwMode="auto">
          <a:xfrm>
            <a:off x="4457700" y="3394588"/>
            <a:ext cx="3878263" cy="1746250"/>
            <a:chOff x="4457514" y="3677010"/>
            <a:chExt cx="3878246" cy="1745914"/>
          </a:xfrm>
        </p:grpSpPr>
        <p:cxnSp>
          <p:nvCxnSpPr>
            <p:cNvPr id="58" name="Curved Connector 5"/>
            <p:cNvCxnSpPr>
              <a:cxnSpLocks noChangeShapeType="1"/>
            </p:cNvCxnSpPr>
            <p:nvPr/>
          </p:nvCxnSpPr>
          <p:spPr bwMode="auto">
            <a:xfrm rot="5400000">
              <a:off x="6019763" y="4435676"/>
              <a:ext cx="1660205" cy="142874"/>
            </a:xfrm>
            <a:prstGeom prst="curvedConnector3">
              <a:avLst>
                <a:gd name="adj1" fmla="val 50000"/>
              </a:avLst>
            </a:prstGeom>
            <a:noFill/>
            <a:ln w="9525">
              <a:solidFill>
                <a:schemeClr val="tx1"/>
              </a:solidFill>
              <a:round/>
              <a:headEnd/>
              <a:tailEnd/>
            </a:ln>
            <a:effectLst>
              <a:outerShdw blurRad="63500" dist="17961" dir="2700000" algn="ctr" rotWithShape="0">
                <a:srgbClr val="000000">
                  <a:alpha val="74998"/>
                </a:srgbClr>
              </a:outerShdw>
            </a:effectLst>
          </p:spPr>
        </p:cxnSp>
        <p:grpSp>
          <p:nvGrpSpPr>
            <p:cNvPr id="12" name="组合 76"/>
            <p:cNvGrpSpPr>
              <a:grpSpLocks/>
            </p:cNvGrpSpPr>
            <p:nvPr/>
          </p:nvGrpSpPr>
          <p:grpSpPr bwMode="auto">
            <a:xfrm>
              <a:off x="4457514" y="3731385"/>
              <a:ext cx="3878246" cy="1691539"/>
              <a:chOff x="4457514" y="3731385"/>
              <a:chExt cx="3878246" cy="1691539"/>
            </a:xfrm>
          </p:grpSpPr>
          <p:sp>
            <p:nvSpPr>
              <p:cNvPr id="11296" name="TextBox 9"/>
              <p:cNvSpPr txBox="1">
                <a:spLocks noChangeArrowheads="1"/>
              </p:cNvSpPr>
              <p:nvPr/>
            </p:nvSpPr>
            <p:spPr bwMode="auto">
              <a:xfrm>
                <a:off x="5722761" y="4202504"/>
                <a:ext cx="1513535" cy="707803"/>
              </a:xfrm>
              <a:prstGeom prst="rect">
                <a:avLst/>
              </a:prstGeom>
              <a:noFill/>
              <a:ln w="9525">
                <a:noFill/>
                <a:miter lim="800000"/>
                <a:headEnd/>
                <a:tailEnd/>
              </a:ln>
            </p:spPr>
            <p:txBody>
              <a:bodyPr>
                <a:spAutoFit/>
              </a:bodyPr>
              <a:lstStyle/>
              <a:p>
                <a:r>
                  <a:rPr lang="zh-CN" altLang="en-US" sz="2000" b="1">
                    <a:solidFill>
                      <a:srgbClr val="FF0000"/>
                    </a:solidFill>
                    <a:latin typeface="黑体" pitchFamily="49" charset="-122"/>
                    <a:ea typeface="黑体" pitchFamily="49" charset="-122"/>
                  </a:rPr>
                  <a:t>非大数据</a:t>
                </a:r>
                <a:endParaRPr lang="en-US" altLang="zh-CN" sz="2000" b="1">
                  <a:solidFill>
                    <a:srgbClr val="FF0000"/>
                  </a:solidFill>
                  <a:latin typeface="黑体" pitchFamily="49" charset="-122"/>
                  <a:ea typeface="黑体" pitchFamily="49" charset="-122"/>
                </a:endParaRPr>
              </a:p>
              <a:p>
                <a:r>
                  <a:rPr lang="zh-CN" altLang="en-US" sz="2000" b="1">
                    <a:solidFill>
                      <a:srgbClr val="FF0000"/>
                    </a:solidFill>
                    <a:latin typeface="黑体" pitchFamily="49" charset="-122"/>
                    <a:ea typeface="黑体" pitchFamily="49" charset="-122"/>
                  </a:rPr>
                  <a:t>易解类</a:t>
                </a:r>
              </a:p>
            </p:txBody>
          </p:sp>
          <p:grpSp>
            <p:nvGrpSpPr>
              <p:cNvPr id="13" name="组合 75"/>
              <p:cNvGrpSpPr>
                <a:grpSpLocks/>
              </p:cNvGrpSpPr>
              <p:nvPr/>
            </p:nvGrpSpPr>
            <p:grpSpPr bwMode="auto">
              <a:xfrm>
                <a:off x="4457514" y="3731385"/>
                <a:ext cx="3878246" cy="1691539"/>
                <a:chOff x="4457514" y="3731385"/>
                <a:chExt cx="3878246" cy="1691539"/>
              </a:xfrm>
            </p:grpSpPr>
            <p:grpSp>
              <p:nvGrpSpPr>
                <p:cNvPr id="14" name="组合 71"/>
                <p:cNvGrpSpPr>
                  <a:grpSpLocks/>
                </p:cNvGrpSpPr>
                <p:nvPr/>
              </p:nvGrpSpPr>
              <p:grpSpPr bwMode="auto">
                <a:xfrm>
                  <a:off x="4457514" y="3731385"/>
                  <a:ext cx="3878246" cy="1691539"/>
                  <a:chOff x="4457514" y="1916832"/>
                  <a:chExt cx="3878246" cy="1691539"/>
                </a:xfrm>
              </p:grpSpPr>
              <p:sp>
                <p:nvSpPr>
                  <p:cNvPr id="66" name="右箭头 65"/>
                  <p:cNvSpPr/>
                  <p:nvPr/>
                </p:nvSpPr>
                <p:spPr>
                  <a:xfrm>
                    <a:off x="4457514" y="3313153"/>
                    <a:ext cx="2320915" cy="280934"/>
                  </a:xfrm>
                  <a:prstGeom prst="rightArrow">
                    <a:avLst/>
                  </a:prstGeom>
                  <a:ln/>
                </p:spPr>
                <p:style>
                  <a:lnRef idx="3">
                    <a:schemeClr val="lt1"/>
                  </a:lnRef>
                  <a:fillRef idx="1">
                    <a:schemeClr val="accent3"/>
                  </a:fillRef>
                  <a:effectRef idx="1">
                    <a:schemeClr val="accent3"/>
                  </a:effectRef>
                  <a:fontRef idx="minor">
                    <a:schemeClr val="lt1"/>
                  </a:fontRef>
                </p:style>
                <p:txBody>
                  <a:bodyPr anchor="ctr"/>
                  <a:lstStyle/>
                  <a:p>
                    <a:pPr algn="ctr">
                      <a:defRPr/>
                    </a:pPr>
                    <a:endParaRPr lang="zh-CN" altLang="en-US"/>
                  </a:p>
                </p:txBody>
              </p:sp>
              <p:sp>
                <p:nvSpPr>
                  <p:cNvPr id="71" name="任意多边形 70"/>
                  <p:cNvSpPr/>
                  <p:nvPr/>
                </p:nvSpPr>
                <p:spPr>
                  <a:xfrm>
                    <a:off x="6822879" y="1916422"/>
                    <a:ext cx="1512881" cy="1691949"/>
                  </a:xfrm>
                  <a:custGeom>
                    <a:avLst/>
                    <a:gdLst>
                      <a:gd name="connsiteX0" fmla="*/ 193431 w 1512277"/>
                      <a:gd name="connsiteY0" fmla="*/ 2583 h 1691539"/>
                      <a:gd name="connsiteX1" fmla="*/ 123092 w 1512277"/>
                      <a:gd name="connsiteY1" fmla="*/ 90506 h 1691539"/>
                      <a:gd name="connsiteX2" fmla="*/ 105508 w 1512277"/>
                      <a:gd name="connsiteY2" fmla="*/ 319106 h 1691539"/>
                      <a:gd name="connsiteX3" fmla="*/ 87923 w 1512277"/>
                      <a:gd name="connsiteY3" fmla="*/ 389445 h 1691539"/>
                      <a:gd name="connsiteX4" fmla="*/ 70339 w 1512277"/>
                      <a:gd name="connsiteY4" fmla="*/ 793891 h 1691539"/>
                      <a:gd name="connsiteX5" fmla="*/ 35169 w 1512277"/>
                      <a:gd name="connsiteY5" fmla="*/ 899399 h 1691539"/>
                      <a:gd name="connsiteX6" fmla="*/ 0 w 1512277"/>
                      <a:gd name="connsiteY6" fmla="*/ 1022491 h 1691539"/>
                      <a:gd name="connsiteX7" fmla="*/ 35169 w 1512277"/>
                      <a:gd name="connsiteY7" fmla="*/ 1655537 h 1691539"/>
                      <a:gd name="connsiteX8" fmla="*/ 87923 w 1512277"/>
                      <a:gd name="connsiteY8" fmla="*/ 1690706 h 1691539"/>
                      <a:gd name="connsiteX9" fmla="*/ 105508 w 1512277"/>
                      <a:gd name="connsiteY9" fmla="*/ 1637953 h 1691539"/>
                      <a:gd name="connsiteX10" fmla="*/ 158262 w 1512277"/>
                      <a:gd name="connsiteY10" fmla="*/ 1620368 h 1691539"/>
                      <a:gd name="connsiteX11" fmla="*/ 211015 w 1512277"/>
                      <a:gd name="connsiteY11" fmla="*/ 1585199 h 1691539"/>
                      <a:gd name="connsiteX12" fmla="*/ 246185 w 1512277"/>
                      <a:gd name="connsiteY12" fmla="*/ 1620368 h 1691539"/>
                      <a:gd name="connsiteX13" fmla="*/ 422031 w 1512277"/>
                      <a:gd name="connsiteY13" fmla="*/ 1620368 h 1691539"/>
                      <a:gd name="connsiteX14" fmla="*/ 527539 w 1512277"/>
                      <a:gd name="connsiteY14" fmla="*/ 1585199 h 1691539"/>
                      <a:gd name="connsiteX15" fmla="*/ 580292 w 1512277"/>
                      <a:gd name="connsiteY15" fmla="*/ 1567614 h 1691539"/>
                      <a:gd name="connsiteX16" fmla="*/ 615462 w 1512277"/>
                      <a:gd name="connsiteY16" fmla="*/ 1532445 h 1691539"/>
                      <a:gd name="connsiteX17" fmla="*/ 685800 w 1512277"/>
                      <a:gd name="connsiteY17" fmla="*/ 1514860 h 1691539"/>
                      <a:gd name="connsiteX18" fmla="*/ 967154 w 1512277"/>
                      <a:gd name="connsiteY18" fmla="*/ 1497276 h 1691539"/>
                      <a:gd name="connsiteX19" fmla="*/ 1072662 w 1512277"/>
                      <a:gd name="connsiteY19" fmla="*/ 1462106 h 1691539"/>
                      <a:gd name="connsiteX20" fmla="*/ 1266092 w 1512277"/>
                      <a:gd name="connsiteY20" fmla="*/ 1268676 h 1691539"/>
                      <a:gd name="connsiteX21" fmla="*/ 1301262 w 1512277"/>
                      <a:gd name="connsiteY21" fmla="*/ 1233506 h 1691539"/>
                      <a:gd name="connsiteX22" fmla="*/ 1354015 w 1512277"/>
                      <a:gd name="connsiteY22" fmla="*/ 1180753 h 1691539"/>
                      <a:gd name="connsiteX23" fmla="*/ 1406769 w 1512277"/>
                      <a:gd name="connsiteY23" fmla="*/ 1163168 h 1691539"/>
                      <a:gd name="connsiteX24" fmla="*/ 1441939 w 1512277"/>
                      <a:gd name="connsiteY24" fmla="*/ 1110414 h 1691539"/>
                      <a:gd name="connsiteX25" fmla="*/ 1494692 w 1512277"/>
                      <a:gd name="connsiteY25" fmla="*/ 934568 h 1691539"/>
                      <a:gd name="connsiteX26" fmla="*/ 1512277 w 1512277"/>
                      <a:gd name="connsiteY26" fmla="*/ 829060 h 1691539"/>
                      <a:gd name="connsiteX27" fmla="*/ 1494692 w 1512277"/>
                      <a:gd name="connsiteY27" fmla="*/ 565291 h 1691539"/>
                      <a:gd name="connsiteX28" fmla="*/ 1441939 w 1512277"/>
                      <a:gd name="connsiteY28" fmla="*/ 494953 h 1691539"/>
                      <a:gd name="connsiteX29" fmla="*/ 1389185 w 1512277"/>
                      <a:gd name="connsiteY29" fmla="*/ 442199 h 1691539"/>
                      <a:gd name="connsiteX30" fmla="*/ 1266092 w 1512277"/>
                      <a:gd name="connsiteY30" fmla="*/ 371860 h 1691539"/>
                      <a:gd name="connsiteX31" fmla="*/ 1213339 w 1512277"/>
                      <a:gd name="connsiteY31" fmla="*/ 354276 h 1691539"/>
                      <a:gd name="connsiteX32" fmla="*/ 1125415 w 1512277"/>
                      <a:gd name="connsiteY32" fmla="*/ 283937 h 1691539"/>
                      <a:gd name="connsiteX33" fmla="*/ 1072662 w 1512277"/>
                      <a:gd name="connsiteY33" fmla="*/ 266353 h 1691539"/>
                      <a:gd name="connsiteX34" fmla="*/ 967154 w 1512277"/>
                      <a:gd name="connsiteY34" fmla="*/ 196014 h 1691539"/>
                      <a:gd name="connsiteX35" fmla="*/ 914400 w 1512277"/>
                      <a:gd name="connsiteY35" fmla="*/ 178429 h 1691539"/>
                      <a:gd name="connsiteX36" fmla="*/ 808892 w 1512277"/>
                      <a:gd name="connsiteY36" fmla="*/ 108091 h 1691539"/>
                      <a:gd name="connsiteX37" fmla="*/ 650631 w 1512277"/>
                      <a:gd name="connsiteY37" fmla="*/ 55337 h 1691539"/>
                      <a:gd name="connsiteX38" fmla="*/ 597877 w 1512277"/>
                      <a:gd name="connsiteY38" fmla="*/ 37753 h 1691539"/>
                      <a:gd name="connsiteX39" fmla="*/ 457200 w 1512277"/>
                      <a:gd name="connsiteY39" fmla="*/ 2583 h 1691539"/>
                      <a:gd name="connsiteX40" fmla="*/ 228600 w 1512277"/>
                      <a:gd name="connsiteY40" fmla="*/ 20168 h 1691539"/>
                      <a:gd name="connsiteX41" fmla="*/ 193431 w 1512277"/>
                      <a:gd name="connsiteY41" fmla="*/ 2583 h 1691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512277" h="1691539">
                        <a:moveTo>
                          <a:pt x="193431" y="2583"/>
                        </a:moveTo>
                        <a:cubicBezTo>
                          <a:pt x="175846" y="14306"/>
                          <a:pt x="133137" y="54343"/>
                          <a:pt x="123092" y="90506"/>
                        </a:cubicBezTo>
                        <a:cubicBezTo>
                          <a:pt x="102637" y="164143"/>
                          <a:pt x="114438" y="243204"/>
                          <a:pt x="105508" y="319106"/>
                        </a:cubicBezTo>
                        <a:cubicBezTo>
                          <a:pt x="102684" y="343108"/>
                          <a:pt x="93785" y="365999"/>
                          <a:pt x="87923" y="389445"/>
                        </a:cubicBezTo>
                        <a:cubicBezTo>
                          <a:pt x="82062" y="524260"/>
                          <a:pt x="84225" y="659665"/>
                          <a:pt x="70339" y="793891"/>
                        </a:cubicBezTo>
                        <a:cubicBezTo>
                          <a:pt x="66524" y="830766"/>
                          <a:pt x="44160" y="863434"/>
                          <a:pt x="35169" y="899399"/>
                        </a:cubicBezTo>
                        <a:cubicBezTo>
                          <a:pt x="13090" y="987719"/>
                          <a:pt x="25228" y="946810"/>
                          <a:pt x="0" y="1022491"/>
                        </a:cubicBezTo>
                        <a:cubicBezTo>
                          <a:pt x="11723" y="1233506"/>
                          <a:pt x="7599" y="1446002"/>
                          <a:pt x="35169" y="1655537"/>
                        </a:cubicBezTo>
                        <a:cubicBezTo>
                          <a:pt x="37926" y="1676490"/>
                          <a:pt x="67420" y="1695832"/>
                          <a:pt x="87923" y="1690706"/>
                        </a:cubicBezTo>
                        <a:cubicBezTo>
                          <a:pt x="105905" y="1686211"/>
                          <a:pt x="92401" y="1651060"/>
                          <a:pt x="105508" y="1637953"/>
                        </a:cubicBezTo>
                        <a:cubicBezTo>
                          <a:pt x="118615" y="1624846"/>
                          <a:pt x="141683" y="1628658"/>
                          <a:pt x="158262" y="1620368"/>
                        </a:cubicBezTo>
                        <a:cubicBezTo>
                          <a:pt x="177165" y="1610917"/>
                          <a:pt x="193431" y="1596922"/>
                          <a:pt x="211015" y="1585199"/>
                        </a:cubicBezTo>
                        <a:cubicBezTo>
                          <a:pt x="222738" y="1596922"/>
                          <a:pt x="231969" y="1611838"/>
                          <a:pt x="246185" y="1620368"/>
                        </a:cubicBezTo>
                        <a:cubicBezTo>
                          <a:pt x="305208" y="1655782"/>
                          <a:pt x="354493" y="1630016"/>
                          <a:pt x="422031" y="1620368"/>
                        </a:cubicBezTo>
                        <a:lnTo>
                          <a:pt x="527539" y="1585199"/>
                        </a:lnTo>
                        <a:lnTo>
                          <a:pt x="580292" y="1567614"/>
                        </a:lnTo>
                        <a:cubicBezTo>
                          <a:pt x="592015" y="1555891"/>
                          <a:pt x="600633" y="1539859"/>
                          <a:pt x="615462" y="1532445"/>
                        </a:cubicBezTo>
                        <a:cubicBezTo>
                          <a:pt x="637078" y="1521637"/>
                          <a:pt x="661752" y="1517265"/>
                          <a:pt x="685800" y="1514860"/>
                        </a:cubicBezTo>
                        <a:cubicBezTo>
                          <a:pt x="779301" y="1505510"/>
                          <a:pt x="873369" y="1503137"/>
                          <a:pt x="967154" y="1497276"/>
                        </a:cubicBezTo>
                        <a:cubicBezTo>
                          <a:pt x="1002323" y="1485553"/>
                          <a:pt x="1046448" y="1488320"/>
                          <a:pt x="1072662" y="1462106"/>
                        </a:cubicBezTo>
                        <a:lnTo>
                          <a:pt x="1266092" y="1268676"/>
                        </a:lnTo>
                        <a:lnTo>
                          <a:pt x="1301262" y="1233506"/>
                        </a:lnTo>
                        <a:cubicBezTo>
                          <a:pt x="1318846" y="1215922"/>
                          <a:pt x="1330423" y="1188617"/>
                          <a:pt x="1354015" y="1180753"/>
                        </a:cubicBezTo>
                        <a:lnTo>
                          <a:pt x="1406769" y="1163168"/>
                        </a:lnTo>
                        <a:cubicBezTo>
                          <a:pt x="1418492" y="1145583"/>
                          <a:pt x="1433356" y="1129727"/>
                          <a:pt x="1441939" y="1110414"/>
                        </a:cubicBezTo>
                        <a:cubicBezTo>
                          <a:pt x="1458252" y="1073710"/>
                          <a:pt x="1485392" y="981070"/>
                          <a:pt x="1494692" y="934568"/>
                        </a:cubicBezTo>
                        <a:cubicBezTo>
                          <a:pt x="1501684" y="899606"/>
                          <a:pt x="1506415" y="864229"/>
                          <a:pt x="1512277" y="829060"/>
                        </a:cubicBezTo>
                        <a:cubicBezTo>
                          <a:pt x="1506415" y="741137"/>
                          <a:pt x="1512845" y="651519"/>
                          <a:pt x="1494692" y="565291"/>
                        </a:cubicBezTo>
                        <a:cubicBezTo>
                          <a:pt x="1488654" y="536612"/>
                          <a:pt x="1461012" y="517205"/>
                          <a:pt x="1441939" y="494953"/>
                        </a:cubicBezTo>
                        <a:cubicBezTo>
                          <a:pt x="1425755" y="476071"/>
                          <a:pt x="1408289" y="458119"/>
                          <a:pt x="1389185" y="442199"/>
                        </a:cubicBezTo>
                        <a:cubicBezTo>
                          <a:pt x="1358018" y="416226"/>
                          <a:pt x="1301506" y="387037"/>
                          <a:pt x="1266092" y="371860"/>
                        </a:cubicBezTo>
                        <a:cubicBezTo>
                          <a:pt x="1249055" y="364559"/>
                          <a:pt x="1230923" y="360137"/>
                          <a:pt x="1213339" y="354276"/>
                        </a:cubicBezTo>
                        <a:cubicBezTo>
                          <a:pt x="1180627" y="321564"/>
                          <a:pt x="1169781" y="306120"/>
                          <a:pt x="1125415" y="283937"/>
                        </a:cubicBezTo>
                        <a:cubicBezTo>
                          <a:pt x="1108836" y="275648"/>
                          <a:pt x="1090246" y="272214"/>
                          <a:pt x="1072662" y="266353"/>
                        </a:cubicBezTo>
                        <a:cubicBezTo>
                          <a:pt x="1037493" y="242907"/>
                          <a:pt x="1007253" y="209381"/>
                          <a:pt x="967154" y="196014"/>
                        </a:cubicBezTo>
                        <a:cubicBezTo>
                          <a:pt x="949569" y="190152"/>
                          <a:pt x="930603" y="187431"/>
                          <a:pt x="914400" y="178429"/>
                        </a:cubicBezTo>
                        <a:cubicBezTo>
                          <a:pt x="877451" y="157902"/>
                          <a:pt x="848991" y="121457"/>
                          <a:pt x="808892" y="108091"/>
                        </a:cubicBezTo>
                        <a:lnTo>
                          <a:pt x="650631" y="55337"/>
                        </a:lnTo>
                        <a:cubicBezTo>
                          <a:pt x="633046" y="49476"/>
                          <a:pt x="615859" y="42249"/>
                          <a:pt x="597877" y="37753"/>
                        </a:cubicBezTo>
                        <a:lnTo>
                          <a:pt x="457200" y="2583"/>
                        </a:lnTo>
                        <a:cubicBezTo>
                          <a:pt x="381000" y="8445"/>
                          <a:pt x="304502" y="11238"/>
                          <a:pt x="228600" y="20168"/>
                        </a:cubicBezTo>
                        <a:cubicBezTo>
                          <a:pt x="204598" y="22992"/>
                          <a:pt x="211016" y="-9140"/>
                          <a:pt x="193431" y="2583"/>
                        </a:cubicBezTo>
                        <a:close/>
                      </a:path>
                    </a:pathLst>
                  </a:custGeom>
                  <a:ln>
                    <a:no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zh-CN" altLang="en-US"/>
                  </a:p>
                </p:txBody>
              </p:sp>
            </p:grpSp>
            <p:sp>
              <p:nvSpPr>
                <p:cNvPr id="11299" name="TextBox 17"/>
                <p:cNvSpPr txBox="1">
                  <a:spLocks noChangeArrowheads="1"/>
                </p:cNvSpPr>
                <p:nvPr/>
              </p:nvSpPr>
              <p:spPr bwMode="auto">
                <a:xfrm>
                  <a:off x="6066831" y="37964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sp>
              <p:nvSpPr>
                <p:cNvPr id="11300" name="TextBox 17"/>
                <p:cNvSpPr txBox="1">
                  <a:spLocks noChangeArrowheads="1"/>
                </p:cNvSpPr>
                <p:nvPr/>
              </p:nvSpPr>
              <p:spPr bwMode="auto">
                <a:xfrm>
                  <a:off x="6973827" y="4188931"/>
                  <a:ext cx="1239636" cy="707803"/>
                </a:xfrm>
                <a:prstGeom prst="rect">
                  <a:avLst/>
                </a:prstGeom>
                <a:noFill/>
                <a:ln w="9525">
                  <a:noFill/>
                  <a:miter lim="800000"/>
                  <a:headEnd/>
                  <a:tailEnd/>
                </a:ln>
              </p:spPr>
              <p:txBody>
                <a:bodyPr>
                  <a:spAutoFit/>
                </a:bodyPr>
                <a:lstStyle/>
                <a:p>
                  <a:r>
                    <a:rPr lang="zh-CN" altLang="en-US" sz="2000" b="1">
                      <a:solidFill>
                        <a:srgbClr val="0000FF"/>
                      </a:solidFill>
                      <a:latin typeface="黑体" pitchFamily="49" charset="-122"/>
                      <a:ea typeface="黑体" pitchFamily="49" charset="-122"/>
                    </a:rPr>
                    <a:t>大数据易解类</a:t>
                  </a:r>
                </a:p>
              </p:txBody>
            </p:sp>
          </p:grpSp>
        </p:grpSp>
      </p:grpSp>
      <p:grpSp>
        <p:nvGrpSpPr>
          <p:cNvPr id="15" name="组合 2"/>
          <p:cNvGrpSpPr>
            <a:grpSpLocks/>
          </p:cNvGrpSpPr>
          <p:nvPr/>
        </p:nvGrpSpPr>
        <p:grpSpPr bwMode="auto">
          <a:xfrm>
            <a:off x="5299075" y="1346713"/>
            <a:ext cx="3665538" cy="1223963"/>
            <a:chOff x="5371146" y="1412776"/>
            <a:chExt cx="3665350" cy="1224137"/>
          </a:xfrm>
        </p:grpSpPr>
        <p:sp>
          <p:nvSpPr>
            <p:cNvPr id="79" name="矩形 78"/>
            <p:cNvSpPr/>
            <p:nvPr/>
          </p:nvSpPr>
          <p:spPr>
            <a:xfrm>
              <a:off x="5650532" y="1820822"/>
              <a:ext cx="3385964" cy="455677"/>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kumimoji="0" lang="zh-CN" altLang="en-US" sz="1600" dirty="0"/>
                <a:t>什么是大数据计算中可近似问题？</a:t>
              </a:r>
              <a:endParaRPr lang="zh-CN" altLang="en-US" sz="1600" dirty="0"/>
            </a:p>
          </p:txBody>
        </p:sp>
        <p:sp>
          <p:nvSpPr>
            <p:cNvPr id="53" name="矩形 52"/>
            <p:cNvSpPr/>
            <p:nvPr/>
          </p:nvSpPr>
          <p:spPr>
            <a:xfrm>
              <a:off x="5650532" y="2205052"/>
              <a:ext cx="3385964" cy="431861"/>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kumimoji="0" lang="zh-CN" altLang="en-US" sz="1600" dirty="0"/>
                <a:t>如何衡量数据量与近似效果的关系</a:t>
              </a:r>
              <a:r>
                <a:rPr kumimoji="0" lang="en-US" altLang="zh-CN" sz="1600" dirty="0"/>
                <a:t>?</a:t>
              </a:r>
              <a:endParaRPr kumimoji="0" lang="zh-CN" altLang="en-US" sz="1600" dirty="0"/>
            </a:p>
          </p:txBody>
        </p:sp>
        <p:sp>
          <p:nvSpPr>
            <p:cNvPr id="68" name="矩形 67"/>
            <p:cNvSpPr/>
            <p:nvPr/>
          </p:nvSpPr>
          <p:spPr>
            <a:xfrm>
              <a:off x="5371146" y="1412776"/>
              <a:ext cx="3665350" cy="4556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r>
                <a:rPr lang="zh-CN" altLang="en-US" sz="1800" b="1" dirty="0"/>
                <a:t>任务</a:t>
              </a:r>
              <a:r>
                <a:rPr lang="en-US" altLang="zh-CN" sz="1800" b="1" dirty="0"/>
                <a:t>2</a:t>
              </a:r>
              <a:r>
                <a:rPr lang="zh-CN" altLang="en-US" sz="1800" b="1" dirty="0"/>
                <a:t>：数据驱动的近似算法理论</a:t>
              </a:r>
            </a:p>
          </p:txBody>
        </p:sp>
      </p:grpSp>
      <p:sp>
        <p:nvSpPr>
          <p:cNvPr id="69" name="圆角矩形 68"/>
          <p:cNvSpPr/>
          <p:nvPr/>
        </p:nvSpPr>
        <p:spPr>
          <a:xfrm>
            <a:off x="4427538" y="5810763"/>
            <a:ext cx="4608512" cy="576263"/>
          </a:xfrm>
          <a:prstGeom prst="roundRect">
            <a:avLst/>
          </a:prstGeom>
          <a:solidFill>
            <a:srgbClr val="FFFFCC"/>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0" name="TextBox 69"/>
          <p:cNvSpPr txBox="1">
            <a:spLocks noChangeArrowheads="1"/>
          </p:cNvSpPr>
          <p:nvPr/>
        </p:nvSpPr>
        <p:spPr bwMode="auto">
          <a:xfrm>
            <a:off x="4367213" y="5883788"/>
            <a:ext cx="2351087" cy="460375"/>
          </a:xfrm>
          <a:prstGeom prst="rect">
            <a:avLst/>
          </a:prstGeom>
          <a:noFill/>
          <a:ln w="9525">
            <a:noFill/>
            <a:miter lim="800000"/>
            <a:headEnd/>
            <a:tailEnd/>
          </a:ln>
        </p:spPr>
        <p:txBody>
          <a:bodyPr wrap="none">
            <a:spAutoFit/>
          </a:bodyPr>
          <a:lstStyle/>
          <a:p>
            <a:r>
              <a:rPr lang="zh-CN" altLang="en-US" b="1">
                <a:solidFill>
                  <a:srgbClr val="C00000"/>
                </a:solidFill>
                <a:latin typeface="黑体" pitchFamily="49" charset="-122"/>
                <a:ea typeface="黑体" pitchFamily="49" charset="-122"/>
              </a:rPr>
              <a:t>近似的新挑战：</a:t>
            </a:r>
          </a:p>
        </p:txBody>
      </p:sp>
      <p:sp>
        <p:nvSpPr>
          <p:cNvPr id="74" name="矩形 73"/>
          <p:cNvSpPr/>
          <p:nvPr/>
        </p:nvSpPr>
        <p:spPr>
          <a:xfrm>
            <a:off x="6475643" y="5925633"/>
            <a:ext cx="1048685" cy="461665"/>
          </a:xfrm>
          <a:prstGeom prst="rect">
            <a:avLst/>
          </a:prstGeom>
        </p:spPr>
        <p:txBody>
          <a:bodyPr wrap="none">
            <a:spAutoFit/>
          </a:bodyPr>
          <a:lstStyle/>
          <a:p>
            <a:pPr>
              <a:defRPr/>
            </a:pPr>
            <a:r>
              <a:rPr lang="en-US" altLang="zh-CN"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sym typeface="Wingdings" pitchFamily="2" charset="2"/>
              </a:rPr>
              <a:t>F </a:t>
            </a:r>
            <a:r>
              <a:rPr lang="en-US" altLang="zh-CN" dirty="0">
                <a:ln w="10541" cmpd="sng">
                  <a:solidFill>
                    <a:schemeClr val="accent1">
                      <a:shade val="88000"/>
                      <a:satMod val="110000"/>
                    </a:schemeClr>
                  </a:solidFill>
                  <a:prstDash val="solid"/>
                </a:ln>
                <a:latin typeface="Times New Roman" pitchFamily="18" charset="0"/>
                <a:ea typeface="黑体" pitchFamily="49" charset="-122"/>
                <a:cs typeface="Times New Roman" pitchFamily="18" charset="0"/>
                <a:sym typeface="Wingdings" pitchFamily="2" charset="2"/>
              </a:rPr>
              <a:t></a:t>
            </a:r>
            <a:r>
              <a:rPr lang="en-US" altLang="zh-CN"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sym typeface="Wingdings" pitchFamily="2" charset="2"/>
              </a:rPr>
              <a:t>F</a:t>
            </a:r>
            <a:r>
              <a:rPr lang="en-US" altLang="zh-CN" b="1" i="1" dirty="0">
                <a:ln w="10541" cmpd="sng">
                  <a:solidFill>
                    <a:schemeClr val="accent1">
                      <a:shade val="88000"/>
                      <a:satMod val="110000"/>
                    </a:schemeClr>
                  </a:solidFill>
                  <a:prstDash val="solid"/>
                </a:ln>
                <a:solidFill>
                  <a:srgbClr val="FF0000"/>
                </a:solidFill>
                <a:latin typeface="Times New Roman" pitchFamily="18" charset="0"/>
                <a:ea typeface="黑体" pitchFamily="49" charset="-122"/>
                <a:cs typeface="Times New Roman" pitchFamily="18" charset="0"/>
                <a:sym typeface="Wingdings" pitchFamily="2" charset="2"/>
              </a:rPr>
              <a:t>’</a:t>
            </a:r>
            <a:endParaRPr lang="zh-CN" altLang="en-US" dirty="0">
              <a:solidFill>
                <a:srgbClr val="FF0000"/>
              </a:solidFill>
              <a:latin typeface="Times New Roman" pitchFamily="18" charset="0"/>
              <a:ea typeface="宋体" charset="0"/>
              <a:cs typeface="Times New Roman" pitchFamily="18" charset="0"/>
            </a:endParaRPr>
          </a:p>
        </p:txBody>
      </p:sp>
      <p:grpSp>
        <p:nvGrpSpPr>
          <p:cNvPr id="16" name="组合 74"/>
          <p:cNvGrpSpPr>
            <a:grpSpLocks/>
          </p:cNvGrpSpPr>
          <p:nvPr/>
        </p:nvGrpSpPr>
        <p:grpSpPr bwMode="auto">
          <a:xfrm>
            <a:off x="7334391" y="5786454"/>
            <a:ext cx="1706421" cy="602116"/>
            <a:chOff x="6258072" y="3259973"/>
            <a:chExt cx="1705966" cy="601075"/>
          </a:xfrm>
        </p:grpSpPr>
        <p:sp>
          <p:nvSpPr>
            <p:cNvPr id="80" name="矩形 79"/>
            <p:cNvSpPr/>
            <p:nvPr/>
          </p:nvSpPr>
          <p:spPr>
            <a:xfrm>
              <a:off x="6880087" y="3399383"/>
              <a:ext cx="1083951" cy="461665"/>
            </a:xfrm>
            <a:prstGeom prst="rect">
              <a:avLst/>
            </a:prstGeom>
          </p:spPr>
          <p:txBody>
            <a:bodyPr wrap="none">
              <a:spAutoFit/>
            </a:bodyPr>
            <a:lstStyle/>
            <a:p>
              <a:pPr>
                <a:defRPr/>
              </a:pPr>
              <a:r>
                <a:rPr lang="en-US" altLang="zh-CN"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 </a:t>
              </a:r>
              <a:r>
                <a:rPr lang="en-US" altLang="zh-CN" dirty="0">
                  <a:ln w="10541" cmpd="sng">
                    <a:solidFill>
                      <a:schemeClr val="accent1">
                        <a:shade val="88000"/>
                        <a:satMod val="110000"/>
                      </a:schemeClr>
                    </a:solidFill>
                    <a:prstDash val="solid"/>
                  </a:ln>
                  <a:latin typeface="Times New Roman" pitchFamily="18" charset="0"/>
                  <a:ea typeface="黑体" pitchFamily="49" charset="-122"/>
                  <a:cs typeface="Times New Roman" pitchFamily="18" charset="0"/>
                  <a:sym typeface="Wingdings" pitchFamily="2" charset="2"/>
                </a:rPr>
                <a:t></a:t>
              </a:r>
              <a:r>
                <a:rPr lang="en-US" altLang="zh-CN"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sym typeface="Wingdings" pitchFamily="2" charset="2"/>
                </a:rPr>
                <a:t>X</a:t>
              </a:r>
              <a:r>
                <a:rPr lang="en-US" altLang="zh-CN" b="1" i="1" dirty="0">
                  <a:ln w="10541" cmpd="sng">
                    <a:solidFill>
                      <a:schemeClr val="accent1">
                        <a:shade val="88000"/>
                        <a:satMod val="110000"/>
                      </a:schemeClr>
                    </a:solidFill>
                    <a:prstDash val="solid"/>
                  </a:ln>
                  <a:solidFill>
                    <a:srgbClr val="FF0000"/>
                  </a:solidFill>
                  <a:latin typeface="Times New Roman" pitchFamily="18" charset="0"/>
                  <a:ea typeface="黑体" pitchFamily="49" charset="-122"/>
                  <a:cs typeface="Times New Roman" pitchFamily="18" charset="0"/>
                  <a:sym typeface="Wingdings" pitchFamily="2" charset="2"/>
                </a:rPr>
                <a:t>’</a:t>
              </a:r>
              <a:endParaRPr lang="zh-CN" altLang="en-US" dirty="0">
                <a:solidFill>
                  <a:srgbClr val="FF0000"/>
                </a:solidFill>
                <a:latin typeface="Times New Roman" pitchFamily="18" charset="0"/>
                <a:ea typeface="宋体" charset="0"/>
                <a:cs typeface="Times New Roman" pitchFamily="18" charset="0"/>
              </a:endParaRPr>
            </a:p>
          </p:txBody>
        </p:sp>
        <p:sp>
          <p:nvSpPr>
            <p:cNvPr id="11290" name="矩形 67"/>
            <p:cNvSpPr>
              <a:spLocks noChangeArrowheads="1"/>
            </p:cNvSpPr>
            <p:nvPr/>
          </p:nvSpPr>
          <p:spPr bwMode="auto">
            <a:xfrm>
              <a:off x="6258072" y="3259973"/>
              <a:ext cx="595035" cy="584775"/>
            </a:xfrm>
            <a:prstGeom prst="rect">
              <a:avLst/>
            </a:prstGeom>
            <a:noFill/>
            <a:ln w="9525">
              <a:noFill/>
              <a:miter lim="800000"/>
              <a:headEnd/>
              <a:tailEnd/>
            </a:ln>
          </p:spPr>
          <p:txBody>
            <a:bodyPr wrap="none">
              <a:spAutoFit/>
            </a:bodyPr>
            <a:lstStyle/>
            <a:p>
              <a:r>
                <a:rPr lang="zh-CN" altLang="en-US" sz="3200" dirty="0"/>
                <a:t>⊕</a:t>
              </a:r>
            </a:p>
          </p:txBody>
        </p:sp>
      </p:grpSp>
      <p:grpSp>
        <p:nvGrpSpPr>
          <p:cNvPr id="17" name="组合 81"/>
          <p:cNvGrpSpPr>
            <a:grpSpLocks/>
          </p:cNvGrpSpPr>
          <p:nvPr/>
        </p:nvGrpSpPr>
        <p:grpSpPr bwMode="auto">
          <a:xfrm>
            <a:off x="828675" y="4659826"/>
            <a:ext cx="2951163" cy="1871662"/>
            <a:chOff x="683568" y="4653632"/>
            <a:chExt cx="2952328" cy="1871712"/>
          </a:xfrm>
        </p:grpSpPr>
        <p:grpSp>
          <p:nvGrpSpPr>
            <p:cNvPr id="18" name="组合 92"/>
            <p:cNvGrpSpPr>
              <a:grpSpLocks/>
            </p:cNvGrpSpPr>
            <p:nvPr/>
          </p:nvGrpSpPr>
          <p:grpSpPr bwMode="auto">
            <a:xfrm>
              <a:off x="683568" y="5501406"/>
              <a:ext cx="2952328" cy="1023938"/>
              <a:chOff x="1691737" y="4581129"/>
              <a:chExt cx="2951544" cy="1023351"/>
            </a:xfrm>
          </p:grpSpPr>
          <p:sp>
            <p:nvSpPr>
              <p:cNvPr id="85" name="圆角矩形 84"/>
              <p:cNvSpPr/>
              <p:nvPr/>
            </p:nvSpPr>
            <p:spPr>
              <a:xfrm>
                <a:off x="1691737" y="4957134"/>
                <a:ext cx="1503557" cy="647346"/>
              </a:xfrm>
              <a:prstGeom prst="roundRect">
                <a:avLst>
                  <a:gd name="adj" fmla="val 10000"/>
                </a:avLst>
              </a:prstGeom>
              <a:solidFill>
                <a:schemeClr val="bg1">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gn="ctr" defTabSz="666750">
                  <a:lnSpc>
                    <a:spcPct val="90000"/>
                  </a:lnSpc>
                  <a:defRPr/>
                </a:pPr>
                <a:r>
                  <a:rPr lang="zh-CN" altLang="en-US" sz="2000" dirty="0">
                    <a:solidFill>
                      <a:srgbClr val="000000"/>
                    </a:solidFill>
                    <a:latin typeface="黑体" pitchFamily="49" charset="-122"/>
                    <a:ea typeface="黑体" pitchFamily="49" charset="-122"/>
                  </a:rPr>
                  <a:t>大数据不可近似问题</a:t>
                </a:r>
                <a:endParaRPr lang="en-US" altLang="zh-CN" sz="2000" dirty="0">
                  <a:solidFill>
                    <a:srgbClr val="000000"/>
                  </a:solidFill>
                  <a:latin typeface="黑体" pitchFamily="49" charset="-122"/>
                  <a:ea typeface="黑体" pitchFamily="49" charset="-122"/>
                </a:endParaRPr>
              </a:p>
              <a:p>
                <a:pPr defTabSz="666750">
                  <a:defRPr/>
                </a:pPr>
                <a:endParaRPr lang="zh-CN" altLang="en-US" sz="2000" dirty="0">
                  <a:solidFill>
                    <a:srgbClr val="000000"/>
                  </a:solidFill>
                  <a:latin typeface="黑体" pitchFamily="49" charset="-122"/>
                  <a:ea typeface="黑体" pitchFamily="49" charset="-122"/>
                </a:endParaRPr>
              </a:p>
            </p:txBody>
          </p:sp>
          <p:sp>
            <p:nvSpPr>
              <p:cNvPr id="11286" name="直接连接符 3"/>
              <p:cNvSpPr>
                <a:spLocks noChangeArrowheads="1"/>
              </p:cNvSpPr>
              <p:nvPr/>
            </p:nvSpPr>
            <p:spPr bwMode="auto">
              <a:xfrm>
                <a:off x="3194472" y="4581129"/>
                <a:ext cx="560063" cy="373648"/>
              </a:xfrm>
              <a:custGeom>
                <a:avLst/>
                <a:gdLst>
                  <a:gd name="T0" fmla="*/ 0 w 560063"/>
                  <a:gd name="T1" fmla="*/ 0 h 373648"/>
                  <a:gd name="T2" fmla="*/ 0 w 560063"/>
                  <a:gd name="T3" fmla="*/ 254630 h 373648"/>
                  <a:gd name="T4" fmla="*/ 560063 w 560063"/>
                  <a:gd name="T5" fmla="*/ 254630 h 373648"/>
                  <a:gd name="T6" fmla="*/ 560063 w 560063"/>
                  <a:gd name="T7" fmla="*/ 373648 h 373648"/>
                  <a:gd name="T8" fmla="*/ 0 60000 65536"/>
                  <a:gd name="T9" fmla="*/ 0 60000 65536"/>
                  <a:gd name="T10" fmla="*/ 0 60000 65536"/>
                  <a:gd name="T11" fmla="*/ 0 60000 65536"/>
                  <a:gd name="T12" fmla="*/ 0 w 560063"/>
                  <a:gd name="T13" fmla="*/ 0 h 373648"/>
                  <a:gd name="T14" fmla="*/ 560063 w 560063"/>
                  <a:gd name="T15" fmla="*/ 373648 h 373648"/>
                </a:gdLst>
                <a:ahLst/>
                <a:cxnLst>
                  <a:cxn ang="T8">
                    <a:pos x="T0" y="T1"/>
                  </a:cxn>
                  <a:cxn ang="T9">
                    <a:pos x="T2" y="T3"/>
                  </a:cxn>
                  <a:cxn ang="T10">
                    <a:pos x="T4" y="T5"/>
                  </a:cxn>
                  <a:cxn ang="T11">
                    <a:pos x="T6" y="T7"/>
                  </a:cxn>
                </a:cxnLst>
                <a:rect l="T12" t="T13" r="T14" b="T15"/>
                <a:pathLst>
                  <a:path w="560063" h="373648">
                    <a:moveTo>
                      <a:pt x="0" y="0"/>
                    </a:moveTo>
                    <a:lnTo>
                      <a:pt x="0" y="254630"/>
                    </a:lnTo>
                    <a:lnTo>
                      <a:pt x="560063" y="254630"/>
                    </a:lnTo>
                    <a:lnTo>
                      <a:pt x="560063" y="373648"/>
                    </a:lnTo>
                  </a:path>
                </a:pathLst>
              </a:custGeom>
              <a:noFill/>
              <a:ln w="38100">
                <a:solidFill>
                  <a:srgbClr val="FF0000"/>
                </a:solidFill>
                <a:miter lim="800000"/>
                <a:headEnd/>
                <a:tailEnd/>
              </a:ln>
            </p:spPr>
            <p:txBody>
              <a:bodyPr/>
              <a:lstStyle/>
              <a:p>
                <a:endParaRPr lang="zh-CN" altLang="en-US"/>
              </a:p>
            </p:txBody>
          </p:sp>
          <p:sp>
            <p:nvSpPr>
              <p:cNvPr id="11287" name="直接连接符 4"/>
              <p:cNvSpPr>
                <a:spLocks noChangeArrowheads="1"/>
              </p:cNvSpPr>
              <p:nvPr/>
            </p:nvSpPr>
            <p:spPr bwMode="auto">
              <a:xfrm>
                <a:off x="2598314" y="4581129"/>
                <a:ext cx="596158" cy="373648"/>
              </a:xfrm>
              <a:custGeom>
                <a:avLst/>
                <a:gdLst>
                  <a:gd name="T0" fmla="*/ 596158 w 596158"/>
                  <a:gd name="T1" fmla="*/ 0 h 373648"/>
                  <a:gd name="T2" fmla="*/ 596158 w 596158"/>
                  <a:gd name="T3" fmla="*/ 254630 h 373648"/>
                  <a:gd name="T4" fmla="*/ 0 w 596158"/>
                  <a:gd name="T5" fmla="*/ 254630 h 373648"/>
                  <a:gd name="T6" fmla="*/ 0 w 596158"/>
                  <a:gd name="T7" fmla="*/ 373648 h 373648"/>
                  <a:gd name="T8" fmla="*/ 0 60000 65536"/>
                  <a:gd name="T9" fmla="*/ 0 60000 65536"/>
                  <a:gd name="T10" fmla="*/ 0 60000 65536"/>
                  <a:gd name="T11" fmla="*/ 0 60000 65536"/>
                  <a:gd name="T12" fmla="*/ 0 w 596158"/>
                  <a:gd name="T13" fmla="*/ 0 h 373648"/>
                  <a:gd name="T14" fmla="*/ 596158 w 596158"/>
                  <a:gd name="T15" fmla="*/ 373648 h 373648"/>
                </a:gdLst>
                <a:ahLst/>
                <a:cxnLst>
                  <a:cxn ang="T8">
                    <a:pos x="T0" y="T1"/>
                  </a:cxn>
                  <a:cxn ang="T9">
                    <a:pos x="T2" y="T3"/>
                  </a:cxn>
                  <a:cxn ang="T10">
                    <a:pos x="T4" y="T5"/>
                  </a:cxn>
                  <a:cxn ang="T11">
                    <a:pos x="T6" y="T7"/>
                  </a:cxn>
                </a:cxnLst>
                <a:rect l="T12" t="T13" r="T14" b="T15"/>
                <a:pathLst>
                  <a:path w="596158" h="373648">
                    <a:moveTo>
                      <a:pt x="596158" y="0"/>
                    </a:moveTo>
                    <a:lnTo>
                      <a:pt x="596158" y="254630"/>
                    </a:lnTo>
                    <a:lnTo>
                      <a:pt x="0" y="254630"/>
                    </a:lnTo>
                    <a:lnTo>
                      <a:pt x="0" y="373648"/>
                    </a:lnTo>
                  </a:path>
                </a:pathLst>
              </a:custGeom>
              <a:noFill/>
              <a:ln w="38100">
                <a:solidFill>
                  <a:srgbClr val="FF0000"/>
                </a:solidFill>
                <a:miter lim="800000"/>
                <a:headEnd/>
                <a:tailEnd/>
              </a:ln>
            </p:spPr>
            <p:txBody>
              <a:bodyPr/>
              <a:lstStyle/>
              <a:p>
                <a:endParaRPr lang="zh-CN" altLang="en-US"/>
              </a:p>
            </p:txBody>
          </p:sp>
          <p:sp>
            <p:nvSpPr>
              <p:cNvPr id="88" name="圆角矩形 87"/>
              <p:cNvSpPr/>
              <p:nvPr/>
            </p:nvSpPr>
            <p:spPr>
              <a:xfrm>
                <a:off x="3276267" y="4953961"/>
                <a:ext cx="1367014" cy="648933"/>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gn="ctr">
                  <a:lnSpc>
                    <a:spcPct val="90000"/>
                  </a:lnSpc>
                  <a:defRPr/>
                </a:pPr>
                <a:r>
                  <a:rPr lang="zh-CN" altLang="en-US" sz="2000" dirty="0">
                    <a:solidFill>
                      <a:srgbClr val="000000"/>
                    </a:solidFill>
                    <a:latin typeface="黑体" pitchFamily="49" charset="-122"/>
                    <a:ea typeface="黑体" pitchFamily="49" charset="-122"/>
                  </a:rPr>
                  <a:t>大数据可近似问题</a:t>
                </a:r>
              </a:p>
            </p:txBody>
          </p:sp>
        </p:grpSp>
        <p:sp>
          <p:nvSpPr>
            <p:cNvPr id="84" name="矩形 83"/>
            <p:cNvSpPr/>
            <p:nvPr/>
          </p:nvSpPr>
          <p:spPr>
            <a:xfrm>
              <a:off x="1020251" y="4653632"/>
              <a:ext cx="2159852" cy="863623"/>
            </a:xfrm>
            <a:prstGeom prst="rect">
              <a:avLst/>
            </a:prstGeom>
            <a:noFill/>
            <a:ln w="50800">
              <a:solidFill>
                <a:srgbClr val="0033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黑体" pitchFamily="49" charset="-122"/>
                <a:ea typeface="黑体" pitchFamily="49" charset="-122"/>
              </a:endParaRPr>
            </a:p>
          </p:txBody>
        </p:sp>
      </p:grpSp>
      <p:sp>
        <p:nvSpPr>
          <p:cNvPr id="11282" name="TextBox 5"/>
          <p:cNvSpPr txBox="1">
            <a:spLocks noChangeArrowheads="1"/>
          </p:cNvSpPr>
          <p:nvPr/>
        </p:nvSpPr>
        <p:spPr bwMode="auto">
          <a:xfrm>
            <a:off x="5875338" y="2965963"/>
            <a:ext cx="2165350" cy="415925"/>
          </a:xfrm>
          <a:prstGeom prst="rect">
            <a:avLst/>
          </a:prstGeom>
          <a:noFill/>
          <a:ln w="9525">
            <a:noFill/>
            <a:miter lim="800000"/>
            <a:headEnd/>
            <a:tailEnd/>
          </a:ln>
        </p:spPr>
        <p:txBody>
          <a:bodyPr>
            <a:spAutoFit/>
          </a:bodyPr>
          <a:lstStyle/>
          <a:p>
            <a:r>
              <a:rPr lang="en-US" altLang="zh-CN" sz="2000">
                <a:solidFill>
                  <a:srgbClr val="FF0000"/>
                </a:solidFill>
                <a:latin typeface="黑体" pitchFamily="49" charset="-122"/>
                <a:ea typeface="黑体" pitchFamily="49" charset="-122"/>
              </a:rPr>
              <a:t>NP and beyond</a:t>
            </a:r>
            <a:endParaRPr lang="zh-CN" altLang="en-US" sz="2000">
              <a:solidFill>
                <a:srgbClr val="FF0000"/>
              </a:solidFill>
              <a:latin typeface="黑体" pitchFamily="49" charset="-122"/>
              <a:ea typeface="黑体" pitchFamily="49" charset="-122"/>
            </a:endParaRPr>
          </a:p>
        </p:txBody>
      </p:sp>
      <p:sp>
        <p:nvSpPr>
          <p:cNvPr id="67"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3" presetClass="entr" presetSubtype="10" fill="hold" nodeType="withEffect">
                                  <p:stCondLst>
                                    <p:cond delay="0"/>
                                  </p:stCondLst>
                                  <p:childTnLst>
                                    <p:set>
                                      <p:cBhvr>
                                        <p:cTn id="8" dur="1" fill="hold">
                                          <p:stCondLst>
                                            <p:cond delay="0"/>
                                          </p:stCondLst>
                                        </p:cTn>
                                        <p:tgtEl>
                                          <p:spTgt spid="74"/>
                                        </p:tgtEl>
                                        <p:attrNameLst>
                                          <p:attrName>style.visibility</p:attrName>
                                        </p:attrNameLst>
                                      </p:cBhvr>
                                      <p:to>
                                        <p:strVal val="visible"/>
                                      </p:to>
                                    </p:set>
                                    <p:animEffect transition="in" filter="blinds(horizontal)">
                                      <p:cBhvr>
                                        <p:cTn id="9" dur="500"/>
                                        <p:tgtEl>
                                          <p:spTgt spid="7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0"/>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53"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500" fill="hold"/>
                                        <p:tgtEl>
                                          <p:spTgt spid="17"/>
                                        </p:tgtEl>
                                        <p:attrNameLst>
                                          <p:attrName>ppt_w</p:attrName>
                                        </p:attrNameLst>
                                      </p:cBhvr>
                                      <p:tavLst>
                                        <p:tav tm="0">
                                          <p:val>
                                            <p:fltVal val="0"/>
                                          </p:val>
                                        </p:tav>
                                        <p:tav tm="100000">
                                          <p:val>
                                            <p:strVal val="#ppt_w"/>
                                          </p:val>
                                        </p:tav>
                                      </p:tavLst>
                                    </p:anim>
                                    <p:anim calcmode="lin" valueType="num">
                                      <p:cBhvr>
                                        <p:cTn id="19" dur="500" fill="hold"/>
                                        <p:tgtEl>
                                          <p:spTgt spid="17"/>
                                        </p:tgtEl>
                                        <p:attrNameLst>
                                          <p:attrName>ppt_h</p:attrName>
                                        </p:attrNameLst>
                                      </p:cBhvr>
                                      <p:tavLst>
                                        <p:tav tm="0">
                                          <p:val>
                                            <p:fltVal val="0"/>
                                          </p:val>
                                        </p:tav>
                                        <p:tav tm="100000">
                                          <p:val>
                                            <p:strVal val="#ppt_h"/>
                                          </p:val>
                                        </p:tav>
                                      </p:tavLst>
                                    </p:anim>
                                    <p:animEffect transition="in" filter="fade">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1"/>
          <p:cNvGrpSpPr>
            <a:grpSpLocks/>
          </p:cNvGrpSpPr>
          <p:nvPr/>
        </p:nvGrpSpPr>
        <p:grpSpPr bwMode="auto">
          <a:xfrm>
            <a:off x="2814638" y="2951929"/>
            <a:ext cx="5861050" cy="3176588"/>
            <a:chOff x="2814091" y="3121625"/>
            <a:chExt cx="5861863" cy="3176588"/>
          </a:xfrm>
        </p:grpSpPr>
        <p:sp>
          <p:nvSpPr>
            <p:cNvPr id="54" name="Chord 2"/>
            <p:cNvSpPr>
              <a:spLocks/>
            </p:cNvSpPr>
            <p:nvPr/>
          </p:nvSpPr>
          <p:spPr bwMode="auto">
            <a:xfrm rot="6732850">
              <a:off x="5303062" y="2925321"/>
              <a:ext cx="3176588" cy="3569195"/>
            </a:xfrm>
            <a:custGeom>
              <a:avLst/>
              <a:gdLst>
                <a:gd name="T0" fmla="*/ 2691457 w 3058098"/>
                <a:gd name="T1" fmla="*/ 2951636 h 3578456"/>
                <a:gd name="T2" fmla="*/ 673074 w 3058098"/>
                <a:gd name="T3" fmla="*/ 3271821 h 3578456"/>
                <a:gd name="T4" fmla="*/ 38577 w 3058098"/>
                <a:gd name="T5" fmla="*/ 1389857 h 3578456"/>
                <a:gd name="T6" fmla="*/ 1529049 w 3058098"/>
                <a:gd name="T7" fmla="*/ 0 h 3578456"/>
                <a:gd name="T8" fmla="*/ 2691457 w 3058098"/>
                <a:gd name="T9" fmla="*/ 2951636 h 35784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58098" h="3578456">
                  <a:moveTo>
                    <a:pt x="2691457" y="2951636"/>
                  </a:moveTo>
                  <a:cubicBezTo>
                    <a:pt x="2186169" y="3643510"/>
                    <a:pt x="1317543" y="3781305"/>
                    <a:pt x="673074" y="3271821"/>
                  </a:cubicBezTo>
                  <a:cubicBezTo>
                    <a:pt x="149693" y="2858063"/>
                    <a:pt x="-102408" y="2110315"/>
                    <a:pt x="38577" y="1389857"/>
                  </a:cubicBezTo>
                  <a:cubicBezTo>
                    <a:pt x="197720" y="576607"/>
                    <a:pt x="816069" y="0"/>
                    <a:pt x="1529049" y="0"/>
                  </a:cubicBezTo>
                  <a:lnTo>
                    <a:pt x="2691457" y="2951636"/>
                  </a:lnTo>
                  <a:close/>
                </a:path>
              </a:pathLst>
            </a:custGeom>
            <a:gradFill rotWithShape="1">
              <a:gsLst>
                <a:gs pos="0">
                  <a:srgbClr val="FFFF80"/>
                </a:gs>
                <a:gs pos="50000">
                  <a:srgbClr val="FFFFB3"/>
                </a:gs>
                <a:gs pos="100000">
                  <a:srgbClr val="FFFFDA"/>
                </a:gs>
              </a:gsLst>
              <a:lin ang="2700000" scaled="1"/>
            </a:gradFill>
            <a:ln w="9525" cap="flat" cmpd="sng">
              <a:solidFill>
                <a:schemeClr val="tx1"/>
              </a:solidFill>
              <a:prstDash val="solid"/>
              <a:round/>
              <a:headEnd type="none" w="med" len="med"/>
              <a:tailEnd type="none" w="med" len="med"/>
            </a:ln>
            <a:effectLst>
              <a:outerShdw dist="17961" dir="2700000" algn="ctr" rotWithShape="0">
                <a:srgbClr val="000000"/>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zh-CN" altLang="en-US"/>
            </a:p>
          </p:txBody>
        </p:sp>
        <p:sp>
          <p:nvSpPr>
            <p:cNvPr id="12325" name="TextBox 5"/>
            <p:cNvSpPr txBox="1">
              <a:spLocks noChangeArrowheads="1"/>
            </p:cNvSpPr>
            <p:nvPr/>
          </p:nvSpPr>
          <p:spPr bwMode="auto">
            <a:xfrm>
              <a:off x="5875112" y="3248165"/>
              <a:ext cx="2165779" cy="415550"/>
            </a:xfrm>
            <a:prstGeom prst="rect">
              <a:avLst/>
            </a:prstGeom>
            <a:noFill/>
            <a:ln w="9525">
              <a:noFill/>
              <a:miter lim="800000"/>
              <a:headEnd/>
              <a:tailEnd/>
            </a:ln>
          </p:spPr>
          <p:txBody>
            <a:bodyPr>
              <a:spAutoFit/>
            </a:bodyPr>
            <a:lstStyle/>
            <a:p>
              <a:r>
                <a:rPr lang="en-US" altLang="zh-CN" sz="2000">
                  <a:solidFill>
                    <a:srgbClr val="FF0000"/>
                  </a:solidFill>
                  <a:latin typeface="黑体" pitchFamily="49" charset="-122"/>
                  <a:ea typeface="黑体" pitchFamily="49" charset="-122"/>
                </a:rPr>
                <a:t>NP and beyond</a:t>
              </a:r>
              <a:endParaRPr lang="zh-CN" altLang="en-US" sz="2000">
                <a:solidFill>
                  <a:srgbClr val="FF0000"/>
                </a:solidFill>
                <a:latin typeface="黑体" pitchFamily="49" charset="-122"/>
                <a:ea typeface="黑体" pitchFamily="49" charset="-122"/>
              </a:endParaRPr>
            </a:p>
          </p:txBody>
        </p:sp>
        <p:sp>
          <p:nvSpPr>
            <p:cNvPr id="61" name="右箭头 60"/>
            <p:cNvSpPr/>
            <p:nvPr/>
          </p:nvSpPr>
          <p:spPr>
            <a:xfrm>
              <a:off x="2814091" y="3272438"/>
              <a:ext cx="2802326" cy="373062"/>
            </a:xfrm>
            <a:prstGeom prst="rightArrow">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3" name="组合 63"/>
          <p:cNvGrpSpPr>
            <a:grpSpLocks/>
          </p:cNvGrpSpPr>
          <p:nvPr/>
        </p:nvGrpSpPr>
        <p:grpSpPr bwMode="auto">
          <a:xfrm>
            <a:off x="4276725" y="3482154"/>
            <a:ext cx="4111625" cy="1652588"/>
            <a:chOff x="4276715" y="3651677"/>
            <a:chExt cx="4111709" cy="1652587"/>
          </a:xfrm>
        </p:grpSpPr>
        <p:sp>
          <p:nvSpPr>
            <p:cNvPr id="55" name="Oval 1"/>
            <p:cNvSpPr>
              <a:spLocks noChangeArrowheads="1"/>
            </p:cNvSpPr>
            <p:nvPr/>
          </p:nvSpPr>
          <p:spPr bwMode="auto">
            <a:xfrm>
              <a:off x="5616592" y="3651677"/>
              <a:ext cx="2771832" cy="1652587"/>
            </a:xfrm>
            <a:prstGeom prst="ellipse">
              <a:avLst/>
            </a:prstGeom>
            <a:solidFill>
              <a:srgbClr val="FCFBF9"/>
            </a:solidFill>
            <a:ln w="9525">
              <a:solidFill>
                <a:schemeClr val="tx1"/>
              </a:solidFill>
              <a:round/>
              <a:headEnd/>
              <a:tailEnd/>
            </a:ln>
            <a:effectLst>
              <a:outerShdw blurRad="63500" dist="17961" dir="2700000" algn="ctr" rotWithShape="0">
                <a:srgbClr val="000000">
                  <a:alpha val="74998"/>
                </a:srgbClr>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en-US" altLang="zh-CN" sz="2000" dirty="0">
                <a:latin typeface="黑体" pitchFamily="49" charset="-122"/>
                <a:ea typeface="黑体" pitchFamily="49" charset="-122"/>
              </a:endParaRPr>
            </a:p>
          </p:txBody>
        </p:sp>
        <p:sp>
          <p:nvSpPr>
            <p:cNvPr id="63" name="右箭头 62"/>
            <p:cNvSpPr/>
            <p:nvPr/>
          </p:nvSpPr>
          <p:spPr>
            <a:xfrm>
              <a:off x="4276715" y="4202540"/>
              <a:ext cx="1327177" cy="252412"/>
            </a:xfrm>
            <a:prstGeom prst="rightArrow">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2323" name="TextBox 17"/>
            <p:cNvSpPr txBox="1">
              <a:spLocks noChangeArrowheads="1"/>
            </p:cNvSpPr>
            <p:nvPr/>
          </p:nvSpPr>
          <p:spPr bwMode="auto">
            <a:xfrm>
              <a:off x="6066809" y="38023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grpSp>
      <p:sp>
        <p:nvSpPr>
          <p:cNvPr id="12292" name="标题 1"/>
          <p:cNvSpPr>
            <a:spLocks noGrp="1"/>
          </p:cNvSpPr>
          <p:nvPr>
            <p:ph type="title"/>
          </p:nvPr>
        </p:nvSpPr>
        <p:spPr/>
        <p:txBody>
          <a:bodyPr/>
          <a:lstStyle/>
          <a:p>
            <a:r>
              <a:rPr lang="en-US" altLang="zh-CN" sz="3600" b="1" dirty="0" err="1" smtClean="0">
                <a:solidFill>
                  <a:srgbClr val="C00000"/>
                </a:solidFill>
                <a:latin typeface="Arial Unicode MS" pitchFamily="34" charset="-122"/>
                <a:ea typeface="黑体" pitchFamily="49" charset="-122"/>
              </a:rPr>
              <a:t>回答“可计算”问题</a:t>
            </a:r>
            <a:r>
              <a:rPr lang="en-US" altLang="zh-CN" sz="3600" b="1" dirty="0" smtClean="0">
                <a:solidFill>
                  <a:srgbClr val="C00000"/>
                </a:solidFill>
                <a:latin typeface="Arial Unicode MS" pitchFamily="34" charset="-122"/>
                <a:ea typeface="黑体" pitchFamily="49" charset="-122"/>
              </a:rPr>
              <a:t>(3)</a:t>
            </a:r>
          </a:p>
        </p:txBody>
      </p:sp>
      <p:sp>
        <p:nvSpPr>
          <p:cNvPr id="6" name="矩形 5"/>
          <p:cNvSpPr/>
          <p:nvPr/>
        </p:nvSpPr>
        <p:spPr>
          <a:xfrm>
            <a:off x="827584" y="1194319"/>
            <a:ext cx="1988045" cy="769441"/>
          </a:xfrm>
          <a:prstGeom prst="rect">
            <a:avLst/>
          </a:prstGeom>
        </p:spPr>
        <p:txBody>
          <a:bodyPr wrap="none">
            <a:spAutoFit/>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G</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F</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endPar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宋体" charset="0"/>
              <a:cs typeface="Arial" pitchFamily="34" charset="0"/>
            </a:endParaRPr>
          </a:p>
        </p:txBody>
      </p:sp>
      <p:grpSp>
        <p:nvGrpSpPr>
          <p:cNvPr id="4" name="组合 27"/>
          <p:cNvGrpSpPr>
            <a:grpSpLocks/>
          </p:cNvGrpSpPr>
          <p:nvPr/>
        </p:nvGrpSpPr>
        <p:grpSpPr bwMode="auto">
          <a:xfrm>
            <a:off x="107504" y="2035197"/>
            <a:ext cx="4104592" cy="4537075"/>
            <a:chOff x="35157" y="1772816"/>
            <a:chExt cx="4104795" cy="4536503"/>
          </a:xfrm>
          <a:solidFill>
            <a:schemeClr val="bg1"/>
          </a:solidFill>
        </p:grpSpPr>
        <p:grpSp>
          <p:nvGrpSpPr>
            <p:cNvPr id="5" name="组合 28"/>
            <p:cNvGrpSpPr>
              <a:grpSpLocks/>
            </p:cNvGrpSpPr>
            <p:nvPr/>
          </p:nvGrpSpPr>
          <p:grpSpPr bwMode="auto">
            <a:xfrm>
              <a:off x="107504" y="1772816"/>
              <a:ext cx="4032448" cy="2520111"/>
              <a:chOff x="107504" y="1772816"/>
              <a:chExt cx="4032448" cy="2520111"/>
            </a:xfrm>
            <a:grpFill/>
          </p:grpSpPr>
          <p:grpSp>
            <p:nvGrpSpPr>
              <p:cNvPr id="7" name="组合 36"/>
              <p:cNvGrpSpPr>
                <a:grpSpLocks/>
              </p:cNvGrpSpPr>
              <p:nvPr/>
            </p:nvGrpSpPr>
            <p:grpSpPr bwMode="auto">
              <a:xfrm>
                <a:off x="539325" y="2277577"/>
                <a:ext cx="1727285" cy="373016"/>
                <a:chOff x="5651893" y="3285689"/>
                <a:chExt cx="1727285" cy="373016"/>
              </a:xfrm>
              <a:grpFill/>
            </p:grpSpPr>
            <p:sp>
              <p:nvSpPr>
                <p:cNvPr id="46" name="直接连接符 3"/>
                <p:cNvSpPr/>
                <p:nvPr/>
              </p:nvSpPr>
              <p:spPr>
                <a:xfrm>
                  <a:off x="6515535" y="3285689"/>
                  <a:ext cx="863643" cy="373016"/>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7" name="直接连接符 4"/>
                <p:cNvSpPr/>
                <p:nvPr/>
              </p:nvSpPr>
              <p:spPr>
                <a:xfrm>
                  <a:off x="5651893" y="3285689"/>
                  <a:ext cx="863643" cy="373016"/>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sp>
            <p:nvSpPr>
              <p:cNvPr id="38" name="圆角矩形 37"/>
              <p:cNvSpPr/>
              <p:nvPr/>
            </p:nvSpPr>
            <p:spPr>
              <a:xfrm>
                <a:off x="683150" y="1772816"/>
                <a:ext cx="1368219" cy="528571"/>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solidFill>
                      <a:srgbClr val="000000"/>
                    </a:solidFill>
                    <a:latin typeface="黑体" pitchFamily="2" charset="-122"/>
                    <a:ea typeface="黑体" pitchFamily="2" charset="-122"/>
                  </a:rPr>
                  <a:t>计算问题</a:t>
                </a:r>
                <a:endParaRPr lang="en-US" altLang="zh-CN" sz="2000" dirty="0">
                  <a:solidFill>
                    <a:srgbClr val="000000"/>
                  </a:solidFill>
                  <a:latin typeface="黑体" pitchFamily="2" charset="-122"/>
                  <a:ea typeface="黑体" pitchFamily="2" charset="-122"/>
                </a:endParaRPr>
              </a:p>
              <a:p>
                <a:pPr>
                  <a:defRPr/>
                </a:pPr>
                <a:endParaRPr lang="zh-CN" altLang="en-US" sz="2000" dirty="0">
                  <a:solidFill>
                    <a:srgbClr val="000000"/>
                  </a:solidFill>
                  <a:latin typeface="黑体" pitchFamily="2" charset="-122"/>
                  <a:ea typeface="黑体" pitchFamily="2" charset="-122"/>
                </a:endParaRPr>
              </a:p>
            </p:txBody>
          </p:sp>
          <p:sp>
            <p:nvSpPr>
              <p:cNvPr id="39" name="圆角矩形 38" descr="羊皮纸"/>
              <p:cNvSpPr>
                <a:spLocks noChangeArrowheads="1"/>
              </p:cNvSpPr>
              <p:nvPr/>
            </p:nvSpPr>
            <p:spPr bwMode="auto">
              <a:xfrm>
                <a:off x="107504" y="2661420"/>
                <a:ext cx="1079727" cy="695521"/>
              </a:xfrm>
              <a:prstGeom prst="roundRect">
                <a:avLst>
                  <a:gd name="adj" fmla="val 10000"/>
                </a:avLst>
              </a:prstGeom>
              <a:grpFill/>
              <a:ln w="25400" algn="ctr">
                <a:solidFill>
                  <a:schemeClr val="tx1"/>
                </a:solidFill>
                <a:round/>
                <a:headEnd/>
                <a:tailEnd/>
              </a:ln>
            </p:spPr>
            <p:txBody>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lnSpc>
                    <a:spcPct val="90000"/>
                  </a:lnSpc>
                  <a:defRPr/>
                </a:pPr>
                <a:r>
                  <a:rPr lang="zh-CN" altLang="en-US" sz="2000" dirty="0">
                    <a:latin typeface="黑体" pitchFamily="49" charset="-122"/>
                    <a:ea typeface="黑体" pitchFamily="49" charset="-122"/>
                    <a:cs typeface="宋体" charset="0"/>
                  </a:rPr>
                  <a:t>不可判定问题</a:t>
                </a:r>
              </a:p>
              <a:p>
                <a:pPr>
                  <a:defRPr/>
                </a:pPr>
                <a:endParaRPr lang="zh-CN" altLang="en-US" dirty="0">
                  <a:latin typeface="Calibri" charset="0"/>
                  <a:ea typeface="宋体" charset="0"/>
                  <a:cs typeface="宋体" charset="0"/>
                </a:endParaRPr>
              </a:p>
            </p:txBody>
          </p:sp>
          <p:sp>
            <p:nvSpPr>
              <p:cNvPr id="40" name="圆角矩形 39"/>
              <p:cNvSpPr/>
              <p:nvPr/>
            </p:nvSpPr>
            <p:spPr>
              <a:xfrm>
                <a:off x="1691312" y="2636307"/>
                <a:ext cx="1008113" cy="649206"/>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solidFill>
                      <a:schemeClr val="tx1"/>
                    </a:solidFill>
                    <a:latin typeface="黑体" pitchFamily="49" charset="-122"/>
                    <a:ea typeface="黑体" pitchFamily="49" charset="-122"/>
                  </a:rPr>
                  <a:t>可判定问题</a:t>
                </a:r>
                <a:endParaRPr lang="zh-CN" altLang="en-US" sz="2000" dirty="0">
                  <a:latin typeface="黑体" pitchFamily="49" charset="-122"/>
                  <a:ea typeface="黑体" pitchFamily="49" charset="-122"/>
                </a:endParaRPr>
              </a:p>
            </p:txBody>
          </p:sp>
          <p:sp>
            <p:nvSpPr>
              <p:cNvPr id="41" name="圆角矩形 40"/>
              <p:cNvSpPr/>
              <p:nvPr/>
            </p:nvSpPr>
            <p:spPr bwMode="auto">
              <a:xfrm>
                <a:off x="179070" y="3668084"/>
                <a:ext cx="1873342" cy="599999"/>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latin typeface="黑体" pitchFamily="49" charset="-122"/>
                    <a:ea typeface="黑体" pitchFamily="49" charset="-122"/>
                  </a:rPr>
                  <a:t>难解问题</a:t>
                </a:r>
                <a:endParaRPr lang="en-US" altLang="zh-CN" sz="2000" dirty="0">
                  <a:latin typeface="黑体" pitchFamily="49" charset="-122"/>
                  <a:ea typeface="黑体" pitchFamily="49" charset="-122"/>
                </a:endParaRPr>
              </a:p>
            </p:txBody>
          </p:sp>
          <p:sp>
            <p:nvSpPr>
              <p:cNvPr id="42" name="圆角矩形 41"/>
              <p:cNvSpPr/>
              <p:nvPr/>
            </p:nvSpPr>
            <p:spPr>
              <a:xfrm>
                <a:off x="2195170" y="3656941"/>
                <a:ext cx="1944782" cy="635986"/>
              </a:xfrm>
              <a:prstGeom prst="roundRect">
                <a:avLst>
                  <a:gd name="adj" fmla="val 10000"/>
                </a:avLst>
              </a:prstGeom>
              <a:ln/>
            </p:spPr>
            <p:style>
              <a:lnRef idx="1">
                <a:schemeClr val="accent2"/>
              </a:lnRef>
              <a:fillRef idx="2">
                <a:schemeClr val="accent2"/>
              </a:fillRef>
              <a:effectRef idx="1">
                <a:schemeClr val="accent2"/>
              </a:effectRef>
              <a:fontRef idx="minor">
                <a:schemeClr val="dk1"/>
              </a:fontRef>
            </p:style>
            <p:txBody>
              <a:bodyPr tIns="72000" b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80000"/>
                  </a:lnSpc>
                  <a:spcAft>
                    <a:spcPts val="0"/>
                  </a:spcAft>
                  <a:defRPr/>
                </a:pPr>
                <a:r>
                  <a:rPr lang="zh-CN" altLang="en-US" sz="2000" dirty="0">
                    <a:solidFill>
                      <a:schemeClr val="tx1"/>
                    </a:solidFill>
                    <a:latin typeface="黑体" pitchFamily="49" charset="-122"/>
                    <a:ea typeface="黑体" pitchFamily="49" charset="-122"/>
                  </a:rPr>
                  <a:t>易解问题</a:t>
                </a:r>
                <a:endParaRPr lang="en-US" altLang="zh-CN" sz="2000" dirty="0">
                  <a:solidFill>
                    <a:schemeClr val="tx1"/>
                  </a:solidFill>
                  <a:latin typeface="黑体" pitchFamily="49" charset="-122"/>
                  <a:ea typeface="黑体" pitchFamily="49" charset="-122"/>
                </a:endParaRPr>
              </a:p>
              <a:p>
                <a:pPr algn="ctr" defTabSz="711200">
                  <a:lnSpc>
                    <a:spcPct val="80000"/>
                  </a:lnSpc>
                  <a:spcAft>
                    <a:spcPts val="0"/>
                  </a:spcAft>
                  <a:defRPr/>
                </a:pPr>
                <a:r>
                  <a:rPr lang="en-US" altLang="zh-CN" sz="2000" dirty="0" smtClean="0">
                    <a:solidFill>
                      <a:srgbClr val="0000FF"/>
                    </a:solidFill>
                    <a:latin typeface="黑体" pitchFamily="49" charset="-122"/>
                    <a:ea typeface="黑体" pitchFamily="49" charset="-122"/>
                  </a:rPr>
                  <a:t>(</a:t>
                </a:r>
                <a:r>
                  <a:rPr lang="zh-CN" altLang="en-US" sz="2000" dirty="0" smtClean="0">
                    <a:solidFill>
                      <a:srgbClr val="0000FF"/>
                    </a:solidFill>
                    <a:latin typeface="黑体" pitchFamily="49" charset="-122"/>
                    <a:ea typeface="黑体" pitchFamily="49" charset="-122"/>
                  </a:rPr>
                  <a:t>多项式易解类</a:t>
                </a:r>
                <a:r>
                  <a:rPr lang="en-US" altLang="zh-CN" sz="2000" dirty="0" smtClean="0">
                    <a:solidFill>
                      <a:srgbClr val="0000FF"/>
                    </a:solidFill>
                    <a:latin typeface="黑体" pitchFamily="49" charset="-122"/>
                    <a:ea typeface="黑体" pitchFamily="49" charset="-122"/>
                  </a:rPr>
                  <a:t>)</a:t>
                </a:r>
                <a:endParaRPr lang="zh-CN" altLang="en-US" sz="2000" dirty="0">
                  <a:solidFill>
                    <a:srgbClr val="0000FF"/>
                  </a:solidFill>
                  <a:latin typeface="黑体" pitchFamily="49" charset="-122"/>
                  <a:ea typeface="黑体" pitchFamily="49" charset="-122"/>
                </a:endParaRPr>
              </a:p>
            </p:txBody>
          </p:sp>
          <p:grpSp>
            <p:nvGrpSpPr>
              <p:cNvPr id="8" name="组合 42"/>
              <p:cNvGrpSpPr>
                <a:grpSpLocks/>
              </p:cNvGrpSpPr>
              <p:nvPr/>
            </p:nvGrpSpPr>
            <p:grpSpPr bwMode="auto">
              <a:xfrm>
                <a:off x="1331527" y="3285513"/>
                <a:ext cx="1727285" cy="373015"/>
                <a:chOff x="5652479" y="3285513"/>
                <a:chExt cx="1727285" cy="373015"/>
              </a:xfrm>
              <a:grpFill/>
            </p:grpSpPr>
            <p:sp>
              <p:nvSpPr>
                <p:cNvPr id="44" name="直接连接符 3"/>
                <p:cNvSpPr/>
                <p:nvPr/>
              </p:nvSpPr>
              <p:spPr>
                <a:xfrm>
                  <a:off x="6516121" y="3285513"/>
                  <a:ext cx="863643" cy="373015"/>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5" name="直接连接符 4"/>
                <p:cNvSpPr/>
                <p:nvPr/>
              </p:nvSpPr>
              <p:spPr>
                <a:xfrm>
                  <a:off x="5652479" y="3285513"/>
                  <a:ext cx="863643" cy="373015"/>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grpSp>
        <p:grpSp>
          <p:nvGrpSpPr>
            <p:cNvPr id="9" name="组合 29"/>
            <p:cNvGrpSpPr>
              <a:grpSpLocks/>
            </p:cNvGrpSpPr>
            <p:nvPr/>
          </p:nvGrpSpPr>
          <p:grpSpPr bwMode="auto">
            <a:xfrm>
              <a:off x="35157" y="4271293"/>
              <a:ext cx="2378097" cy="2038026"/>
              <a:chOff x="35157" y="4271293"/>
              <a:chExt cx="2378097" cy="2038026"/>
            </a:xfrm>
            <a:grpFill/>
          </p:grpSpPr>
          <p:sp>
            <p:nvSpPr>
              <p:cNvPr id="31" name="直接连接符 3"/>
              <p:cNvSpPr/>
              <p:nvPr/>
            </p:nvSpPr>
            <p:spPr>
              <a:xfrm>
                <a:off x="1098724" y="4271293"/>
                <a:ext cx="360381" cy="373016"/>
              </a:xfrm>
              <a:custGeom>
                <a:avLst/>
                <a:gdLst/>
                <a:ahLst/>
                <a:cxnLst/>
                <a:rect l="0" t="0" r="0" b="0"/>
                <a:pathLst>
                  <a:path>
                    <a:moveTo>
                      <a:pt x="0" y="0"/>
                    </a:moveTo>
                    <a:lnTo>
                      <a:pt x="0" y="254630"/>
                    </a:lnTo>
                    <a:lnTo>
                      <a:pt x="560063" y="254630"/>
                    </a:lnTo>
                    <a:lnTo>
                      <a:pt x="560063"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2" name="直接连接符 4"/>
              <p:cNvSpPr/>
              <p:nvPr/>
            </p:nvSpPr>
            <p:spPr>
              <a:xfrm>
                <a:off x="503382" y="4272814"/>
                <a:ext cx="595341" cy="373015"/>
              </a:xfrm>
              <a:custGeom>
                <a:avLst/>
                <a:gdLst/>
                <a:ahLst/>
                <a:cxnLst/>
                <a:rect l="0" t="0" r="0" b="0"/>
                <a:pathLst>
                  <a:path>
                    <a:moveTo>
                      <a:pt x="596158" y="0"/>
                    </a:moveTo>
                    <a:lnTo>
                      <a:pt x="596158" y="254630"/>
                    </a:lnTo>
                    <a:lnTo>
                      <a:pt x="0" y="254630"/>
                    </a:lnTo>
                    <a:lnTo>
                      <a:pt x="0"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3" name="圆角矩形 32"/>
              <p:cNvSpPr/>
              <p:nvPr/>
            </p:nvSpPr>
            <p:spPr bwMode="auto">
              <a:xfrm>
                <a:off x="35157" y="4630418"/>
                <a:ext cx="1008050" cy="682068"/>
              </a:xfrm>
              <a:prstGeom prst="roundRect">
                <a:avLst>
                  <a:gd name="adj" fmla="val 10000"/>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不可近</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似问题</a:t>
                </a:r>
              </a:p>
              <a:p>
                <a:pPr>
                  <a:defRPr/>
                </a:pPr>
                <a:endParaRPr lang="zh-CN" altLang="en-US" dirty="0"/>
              </a:p>
            </p:txBody>
          </p:sp>
          <p:sp>
            <p:nvSpPr>
              <p:cNvPr id="34" name="圆角矩形 4"/>
              <p:cNvSpPr/>
              <p:nvPr/>
            </p:nvSpPr>
            <p:spPr>
              <a:xfrm>
                <a:off x="732009" y="5622019"/>
                <a:ext cx="1681245" cy="687300"/>
              </a:xfrm>
              <a:prstGeom prst="rect">
                <a:avLst/>
              </a:prstGeom>
              <a:solidFill>
                <a:srgbClr val="CCFFFF"/>
              </a:solidFill>
              <a:ln w="38100">
                <a:solidFill>
                  <a:srgbClr val="CCFFCC"/>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72000" tIns="72000" rIns="60960" bIns="0" spcCol="1270" anchor="ct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近似算法</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solidFill>
                      <a:srgbClr val="0000FF"/>
                    </a:solidFill>
                    <a:latin typeface="黑体" pitchFamily="49" charset="-122"/>
                    <a:ea typeface="黑体" pitchFamily="49" charset="-122"/>
                  </a:rPr>
                  <a:t>（多项式算法）</a:t>
                </a:r>
              </a:p>
            </p:txBody>
          </p:sp>
          <p:cxnSp>
            <p:nvCxnSpPr>
              <p:cNvPr id="35" name="直接箭头连接符 34"/>
              <p:cNvCxnSpPr>
                <a:stCxn id="34" idx="0"/>
                <a:endCxn id="36" idx="2"/>
              </p:cNvCxnSpPr>
              <p:nvPr/>
            </p:nvCxnSpPr>
            <p:spPr>
              <a:xfrm flipV="1">
                <a:off x="1572631" y="5345302"/>
                <a:ext cx="5460" cy="276717"/>
              </a:xfrm>
              <a:prstGeom prst="straightConnector1">
                <a:avLst/>
              </a:prstGeom>
              <a:grpFill/>
              <a:ln w="25400">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bwMode="auto">
              <a:xfrm>
                <a:off x="1092067" y="4661388"/>
                <a:ext cx="972048" cy="683914"/>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可近似</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问题</a:t>
                </a:r>
              </a:p>
              <a:p>
                <a:pPr>
                  <a:defRPr/>
                </a:pPr>
                <a:endParaRPr lang="zh-CN" altLang="en-US" dirty="0"/>
              </a:p>
            </p:txBody>
          </p:sp>
        </p:grpSp>
      </p:grpSp>
      <p:cxnSp>
        <p:nvCxnSpPr>
          <p:cNvPr id="58" name="Curved Connector 5"/>
          <p:cNvCxnSpPr>
            <a:cxnSpLocks noChangeShapeType="1"/>
          </p:cNvCxnSpPr>
          <p:nvPr/>
        </p:nvCxnSpPr>
        <p:spPr bwMode="auto">
          <a:xfrm rot="5400000">
            <a:off x="6019800" y="4266379"/>
            <a:ext cx="1660525" cy="142875"/>
          </a:xfrm>
          <a:prstGeom prst="curvedConnector3">
            <a:avLst>
              <a:gd name="adj1" fmla="val 50000"/>
            </a:avLst>
          </a:prstGeom>
          <a:noFill/>
          <a:ln w="9525">
            <a:solidFill>
              <a:schemeClr val="tx1"/>
            </a:solidFill>
            <a:round/>
            <a:headEnd/>
            <a:tailEnd/>
          </a:ln>
          <a:effectLst>
            <a:outerShdw blurRad="63500" dist="17961" dir="2700000" algn="ctr" rotWithShape="0">
              <a:srgbClr val="000000">
                <a:alpha val="74998"/>
              </a:srgbClr>
            </a:outerShdw>
          </a:effectLst>
        </p:spPr>
      </p:cxnSp>
      <p:grpSp>
        <p:nvGrpSpPr>
          <p:cNvPr id="10" name="组合 76"/>
          <p:cNvGrpSpPr>
            <a:grpSpLocks/>
          </p:cNvGrpSpPr>
          <p:nvPr/>
        </p:nvGrpSpPr>
        <p:grpSpPr bwMode="auto">
          <a:xfrm>
            <a:off x="4457700" y="3561529"/>
            <a:ext cx="3878263" cy="1692275"/>
            <a:chOff x="4457514" y="3731385"/>
            <a:chExt cx="3878246" cy="1691539"/>
          </a:xfrm>
        </p:grpSpPr>
        <p:sp>
          <p:nvSpPr>
            <p:cNvPr id="12314" name="TextBox 9"/>
            <p:cNvSpPr txBox="1">
              <a:spLocks noChangeArrowheads="1"/>
            </p:cNvSpPr>
            <p:nvPr/>
          </p:nvSpPr>
          <p:spPr bwMode="auto">
            <a:xfrm>
              <a:off x="5722761" y="4202504"/>
              <a:ext cx="1513535" cy="707803"/>
            </a:xfrm>
            <a:prstGeom prst="rect">
              <a:avLst/>
            </a:prstGeom>
            <a:noFill/>
            <a:ln w="9525">
              <a:noFill/>
              <a:miter lim="800000"/>
              <a:headEnd/>
              <a:tailEnd/>
            </a:ln>
          </p:spPr>
          <p:txBody>
            <a:bodyPr>
              <a:spAutoFit/>
            </a:bodyPr>
            <a:lstStyle/>
            <a:p>
              <a:r>
                <a:rPr lang="zh-CN" altLang="en-US" sz="2000" b="1">
                  <a:solidFill>
                    <a:srgbClr val="FF0000"/>
                  </a:solidFill>
                  <a:latin typeface="黑体" pitchFamily="49" charset="-122"/>
                  <a:ea typeface="黑体" pitchFamily="49" charset="-122"/>
                </a:rPr>
                <a:t>非大数据</a:t>
              </a:r>
              <a:endParaRPr lang="en-US" altLang="zh-CN" sz="2000" b="1">
                <a:solidFill>
                  <a:srgbClr val="FF0000"/>
                </a:solidFill>
                <a:latin typeface="黑体" pitchFamily="49" charset="-122"/>
                <a:ea typeface="黑体" pitchFamily="49" charset="-122"/>
              </a:endParaRPr>
            </a:p>
            <a:p>
              <a:r>
                <a:rPr lang="zh-CN" altLang="en-US" sz="2000" b="1">
                  <a:solidFill>
                    <a:srgbClr val="FF0000"/>
                  </a:solidFill>
                  <a:latin typeface="黑体" pitchFamily="49" charset="-122"/>
                  <a:ea typeface="黑体" pitchFamily="49" charset="-122"/>
                </a:rPr>
                <a:t>易解类</a:t>
              </a:r>
            </a:p>
          </p:txBody>
        </p:sp>
        <p:grpSp>
          <p:nvGrpSpPr>
            <p:cNvPr id="12" name="组合 75"/>
            <p:cNvGrpSpPr>
              <a:grpSpLocks/>
            </p:cNvGrpSpPr>
            <p:nvPr/>
          </p:nvGrpSpPr>
          <p:grpSpPr bwMode="auto">
            <a:xfrm>
              <a:off x="4457514" y="3731385"/>
              <a:ext cx="3878246" cy="1691539"/>
              <a:chOff x="4457514" y="3731385"/>
              <a:chExt cx="3878246" cy="1691539"/>
            </a:xfrm>
          </p:grpSpPr>
          <p:grpSp>
            <p:nvGrpSpPr>
              <p:cNvPr id="13" name="组合 71"/>
              <p:cNvGrpSpPr>
                <a:grpSpLocks/>
              </p:cNvGrpSpPr>
              <p:nvPr/>
            </p:nvGrpSpPr>
            <p:grpSpPr bwMode="auto">
              <a:xfrm>
                <a:off x="4457514" y="3731385"/>
                <a:ext cx="3878246" cy="1691539"/>
                <a:chOff x="4457514" y="1916832"/>
                <a:chExt cx="3878246" cy="1691539"/>
              </a:xfrm>
            </p:grpSpPr>
            <p:sp>
              <p:nvSpPr>
                <p:cNvPr id="66" name="右箭头 65"/>
                <p:cNvSpPr/>
                <p:nvPr/>
              </p:nvSpPr>
              <p:spPr>
                <a:xfrm>
                  <a:off x="4457514" y="3313224"/>
                  <a:ext cx="2320915" cy="280866"/>
                </a:xfrm>
                <a:prstGeom prst="rightArrow">
                  <a:avLst/>
                </a:prstGeom>
                <a:ln/>
              </p:spPr>
              <p:style>
                <a:lnRef idx="3">
                  <a:schemeClr val="lt1"/>
                </a:lnRef>
                <a:fillRef idx="1">
                  <a:schemeClr val="accent3"/>
                </a:fillRef>
                <a:effectRef idx="1">
                  <a:schemeClr val="accent3"/>
                </a:effectRef>
                <a:fontRef idx="minor">
                  <a:schemeClr val="lt1"/>
                </a:fontRef>
              </p:style>
              <p:txBody>
                <a:bodyPr anchor="ctr"/>
                <a:lstStyle/>
                <a:p>
                  <a:pPr algn="ctr">
                    <a:defRPr/>
                  </a:pPr>
                  <a:endParaRPr lang="zh-CN" altLang="en-US"/>
                </a:p>
              </p:txBody>
            </p:sp>
            <p:sp>
              <p:nvSpPr>
                <p:cNvPr id="71" name="任意多边形 70"/>
                <p:cNvSpPr/>
                <p:nvPr/>
              </p:nvSpPr>
              <p:spPr>
                <a:xfrm>
                  <a:off x="6822879" y="1916832"/>
                  <a:ext cx="1512881" cy="1691539"/>
                </a:xfrm>
                <a:custGeom>
                  <a:avLst/>
                  <a:gdLst>
                    <a:gd name="connsiteX0" fmla="*/ 193431 w 1512277"/>
                    <a:gd name="connsiteY0" fmla="*/ 2583 h 1691539"/>
                    <a:gd name="connsiteX1" fmla="*/ 123092 w 1512277"/>
                    <a:gd name="connsiteY1" fmla="*/ 90506 h 1691539"/>
                    <a:gd name="connsiteX2" fmla="*/ 105508 w 1512277"/>
                    <a:gd name="connsiteY2" fmla="*/ 319106 h 1691539"/>
                    <a:gd name="connsiteX3" fmla="*/ 87923 w 1512277"/>
                    <a:gd name="connsiteY3" fmla="*/ 389445 h 1691539"/>
                    <a:gd name="connsiteX4" fmla="*/ 70339 w 1512277"/>
                    <a:gd name="connsiteY4" fmla="*/ 793891 h 1691539"/>
                    <a:gd name="connsiteX5" fmla="*/ 35169 w 1512277"/>
                    <a:gd name="connsiteY5" fmla="*/ 899399 h 1691539"/>
                    <a:gd name="connsiteX6" fmla="*/ 0 w 1512277"/>
                    <a:gd name="connsiteY6" fmla="*/ 1022491 h 1691539"/>
                    <a:gd name="connsiteX7" fmla="*/ 35169 w 1512277"/>
                    <a:gd name="connsiteY7" fmla="*/ 1655537 h 1691539"/>
                    <a:gd name="connsiteX8" fmla="*/ 87923 w 1512277"/>
                    <a:gd name="connsiteY8" fmla="*/ 1690706 h 1691539"/>
                    <a:gd name="connsiteX9" fmla="*/ 105508 w 1512277"/>
                    <a:gd name="connsiteY9" fmla="*/ 1637953 h 1691539"/>
                    <a:gd name="connsiteX10" fmla="*/ 158262 w 1512277"/>
                    <a:gd name="connsiteY10" fmla="*/ 1620368 h 1691539"/>
                    <a:gd name="connsiteX11" fmla="*/ 211015 w 1512277"/>
                    <a:gd name="connsiteY11" fmla="*/ 1585199 h 1691539"/>
                    <a:gd name="connsiteX12" fmla="*/ 246185 w 1512277"/>
                    <a:gd name="connsiteY12" fmla="*/ 1620368 h 1691539"/>
                    <a:gd name="connsiteX13" fmla="*/ 422031 w 1512277"/>
                    <a:gd name="connsiteY13" fmla="*/ 1620368 h 1691539"/>
                    <a:gd name="connsiteX14" fmla="*/ 527539 w 1512277"/>
                    <a:gd name="connsiteY14" fmla="*/ 1585199 h 1691539"/>
                    <a:gd name="connsiteX15" fmla="*/ 580292 w 1512277"/>
                    <a:gd name="connsiteY15" fmla="*/ 1567614 h 1691539"/>
                    <a:gd name="connsiteX16" fmla="*/ 615462 w 1512277"/>
                    <a:gd name="connsiteY16" fmla="*/ 1532445 h 1691539"/>
                    <a:gd name="connsiteX17" fmla="*/ 685800 w 1512277"/>
                    <a:gd name="connsiteY17" fmla="*/ 1514860 h 1691539"/>
                    <a:gd name="connsiteX18" fmla="*/ 967154 w 1512277"/>
                    <a:gd name="connsiteY18" fmla="*/ 1497276 h 1691539"/>
                    <a:gd name="connsiteX19" fmla="*/ 1072662 w 1512277"/>
                    <a:gd name="connsiteY19" fmla="*/ 1462106 h 1691539"/>
                    <a:gd name="connsiteX20" fmla="*/ 1266092 w 1512277"/>
                    <a:gd name="connsiteY20" fmla="*/ 1268676 h 1691539"/>
                    <a:gd name="connsiteX21" fmla="*/ 1301262 w 1512277"/>
                    <a:gd name="connsiteY21" fmla="*/ 1233506 h 1691539"/>
                    <a:gd name="connsiteX22" fmla="*/ 1354015 w 1512277"/>
                    <a:gd name="connsiteY22" fmla="*/ 1180753 h 1691539"/>
                    <a:gd name="connsiteX23" fmla="*/ 1406769 w 1512277"/>
                    <a:gd name="connsiteY23" fmla="*/ 1163168 h 1691539"/>
                    <a:gd name="connsiteX24" fmla="*/ 1441939 w 1512277"/>
                    <a:gd name="connsiteY24" fmla="*/ 1110414 h 1691539"/>
                    <a:gd name="connsiteX25" fmla="*/ 1494692 w 1512277"/>
                    <a:gd name="connsiteY25" fmla="*/ 934568 h 1691539"/>
                    <a:gd name="connsiteX26" fmla="*/ 1512277 w 1512277"/>
                    <a:gd name="connsiteY26" fmla="*/ 829060 h 1691539"/>
                    <a:gd name="connsiteX27" fmla="*/ 1494692 w 1512277"/>
                    <a:gd name="connsiteY27" fmla="*/ 565291 h 1691539"/>
                    <a:gd name="connsiteX28" fmla="*/ 1441939 w 1512277"/>
                    <a:gd name="connsiteY28" fmla="*/ 494953 h 1691539"/>
                    <a:gd name="connsiteX29" fmla="*/ 1389185 w 1512277"/>
                    <a:gd name="connsiteY29" fmla="*/ 442199 h 1691539"/>
                    <a:gd name="connsiteX30" fmla="*/ 1266092 w 1512277"/>
                    <a:gd name="connsiteY30" fmla="*/ 371860 h 1691539"/>
                    <a:gd name="connsiteX31" fmla="*/ 1213339 w 1512277"/>
                    <a:gd name="connsiteY31" fmla="*/ 354276 h 1691539"/>
                    <a:gd name="connsiteX32" fmla="*/ 1125415 w 1512277"/>
                    <a:gd name="connsiteY32" fmla="*/ 283937 h 1691539"/>
                    <a:gd name="connsiteX33" fmla="*/ 1072662 w 1512277"/>
                    <a:gd name="connsiteY33" fmla="*/ 266353 h 1691539"/>
                    <a:gd name="connsiteX34" fmla="*/ 967154 w 1512277"/>
                    <a:gd name="connsiteY34" fmla="*/ 196014 h 1691539"/>
                    <a:gd name="connsiteX35" fmla="*/ 914400 w 1512277"/>
                    <a:gd name="connsiteY35" fmla="*/ 178429 h 1691539"/>
                    <a:gd name="connsiteX36" fmla="*/ 808892 w 1512277"/>
                    <a:gd name="connsiteY36" fmla="*/ 108091 h 1691539"/>
                    <a:gd name="connsiteX37" fmla="*/ 650631 w 1512277"/>
                    <a:gd name="connsiteY37" fmla="*/ 55337 h 1691539"/>
                    <a:gd name="connsiteX38" fmla="*/ 597877 w 1512277"/>
                    <a:gd name="connsiteY38" fmla="*/ 37753 h 1691539"/>
                    <a:gd name="connsiteX39" fmla="*/ 457200 w 1512277"/>
                    <a:gd name="connsiteY39" fmla="*/ 2583 h 1691539"/>
                    <a:gd name="connsiteX40" fmla="*/ 228600 w 1512277"/>
                    <a:gd name="connsiteY40" fmla="*/ 20168 h 1691539"/>
                    <a:gd name="connsiteX41" fmla="*/ 193431 w 1512277"/>
                    <a:gd name="connsiteY41" fmla="*/ 2583 h 1691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512277" h="1691539">
                      <a:moveTo>
                        <a:pt x="193431" y="2583"/>
                      </a:moveTo>
                      <a:cubicBezTo>
                        <a:pt x="175846" y="14306"/>
                        <a:pt x="133137" y="54343"/>
                        <a:pt x="123092" y="90506"/>
                      </a:cubicBezTo>
                      <a:cubicBezTo>
                        <a:pt x="102637" y="164143"/>
                        <a:pt x="114438" y="243204"/>
                        <a:pt x="105508" y="319106"/>
                      </a:cubicBezTo>
                      <a:cubicBezTo>
                        <a:pt x="102684" y="343108"/>
                        <a:pt x="93785" y="365999"/>
                        <a:pt x="87923" y="389445"/>
                      </a:cubicBezTo>
                      <a:cubicBezTo>
                        <a:pt x="82062" y="524260"/>
                        <a:pt x="84225" y="659665"/>
                        <a:pt x="70339" y="793891"/>
                      </a:cubicBezTo>
                      <a:cubicBezTo>
                        <a:pt x="66524" y="830766"/>
                        <a:pt x="44160" y="863434"/>
                        <a:pt x="35169" y="899399"/>
                      </a:cubicBezTo>
                      <a:cubicBezTo>
                        <a:pt x="13090" y="987719"/>
                        <a:pt x="25228" y="946810"/>
                        <a:pt x="0" y="1022491"/>
                      </a:cubicBezTo>
                      <a:cubicBezTo>
                        <a:pt x="11723" y="1233506"/>
                        <a:pt x="7599" y="1446002"/>
                        <a:pt x="35169" y="1655537"/>
                      </a:cubicBezTo>
                      <a:cubicBezTo>
                        <a:pt x="37926" y="1676490"/>
                        <a:pt x="67420" y="1695832"/>
                        <a:pt x="87923" y="1690706"/>
                      </a:cubicBezTo>
                      <a:cubicBezTo>
                        <a:pt x="105905" y="1686211"/>
                        <a:pt x="92401" y="1651060"/>
                        <a:pt x="105508" y="1637953"/>
                      </a:cubicBezTo>
                      <a:cubicBezTo>
                        <a:pt x="118615" y="1624846"/>
                        <a:pt x="141683" y="1628658"/>
                        <a:pt x="158262" y="1620368"/>
                      </a:cubicBezTo>
                      <a:cubicBezTo>
                        <a:pt x="177165" y="1610917"/>
                        <a:pt x="193431" y="1596922"/>
                        <a:pt x="211015" y="1585199"/>
                      </a:cubicBezTo>
                      <a:cubicBezTo>
                        <a:pt x="222738" y="1596922"/>
                        <a:pt x="231969" y="1611838"/>
                        <a:pt x="246185" y="1620368"/>
                      </a:cubicBezTo>
                      <a:cubicBezTo>
                        <a:pt x="305208" y="1655782"/>
                        <a:pt x="354493" y="1630016"/>
                        <a:pt x="422031" y="1620368"/>
                      </a:cubicBezTo>
                      <a:lnTo>
                        <a:pt x="527539" y="1585199"/>
                      </a:lnTo>
                      <a:lnTo>
                        <a:pt x="580292" y="1567614"/>
                      </a:lnTo>
                      <a:cubicBezTo>
                        <a:pt x="592015" y="1555891"/>
                        <a:pt x="600633" y="1539859"/>
                        <a:pt x="615462" y="1532445"/>
                      </a:cubicBezTo>
                      <a:cubicBezTo>
                        <a:pt x="637078" y="1521637"/>
                        <a:pt x="661752" y="1517265"/>
                        <a:pt x="685800" y="1514860"/>
                      </a:cubicBezTo>
                      <a:cubicBezTo>
                        <a:pt x="779301" y="1505510"/>
                        <a:pt x="873369" y="1503137"/>
                        <a:pt x="967154" y="1497276"/>
                      </a:cubicBezTo>
                      <a:cubicBezTo>
                        <a:pt x="1002323" y="1485553"/>
                        <a:pt x="1046448" y="1488320"/>
                        <a:pt x="1072662" y="1462106"/>
                      </a:cubicBezTo>
                      <a:lnTo>
                        <a:pt x="1266092" y="1268676"/>
                      </a:lnTo>
                      <a:lnTo>
                        <a:pt x="1301262" y="1233506"/>
                      </a:lnTo>
                      <a:cubicBezTo>
                        <a:pt x="1318846" y="1215922"/>
                        <a:pt x="1330423" y="1188617"/>
                        <a:pt x="1354015" y="1180753"/>
                      </a:cubicBezTo>
                      <a:lnTo>
                        <a:pt x="1406769" y="1163168"/>
                      </a:lnTo>
                      <a:cubicBezTo>
                        <a:pt x="1418492" y="1145583"/>
                        <a:pt x="1433356" y="1129727"/>
                        <a:pt x="1441939" y="1110414"/>
                      </a:cubicBezTo>
                      <a:cubicBezTo>
                        <a:pt x="1458252" y="1073710"/>
                        <a:pt x="1485392" y="981070"/>
                        <a:pt x="1494692" y="934568"/>
                      </a:cubicBezTo>
                      <a:cubicBezTo>
                        <a:pt x="1501684" y="899606"/>
                        <a:pt x="1506415" y="864229"/>
                        <a:pt x="1512277" y="829060"/>
                      </a:cubicBezTo>
                      <a:cubicBezTo>
                        <a:pt x="1506415" y="741137"/>
                        <a:pt x="1512845" y="651519"/>
                        <a:pt x="1494692" y="565291"/>
                      </a:cubicBezTo>
                      <a:cubicBezTo>
                        <a:pt x="1488654" y="536612"/>
                        <a:pt x="1461012" y="517205"/>
                        <a:pt x="1441939" y="494953"/>
                      </a:cubicBezTo>
                      <a:cubicBezTo>
                        <a:pt x="1425755" y="476071"/>
                        <a:pt x="1408289" y="458119"/>
                        <a:pt x="1389185" y="442199"/>
                      </a:cubicBezTo>
                      <a:cubicBezTo>
                        <a:pt x="1358018" y="416226"/>
                        <a:pt x="1301506" y="387037"/>
                        <a:pt x="1266092" y="371860"/>
                      </a:cubicBezTo>
                      <a:cubicBezTo>
                        <a:pt x="1249055" y="364559"/>
                        <a:pt x="1230923" y="360137"/>
                        <a:pt x="1213339" y="354276"/>
                      </a:cubicBezTo>
                      <a:cubicBezTo>
                        <a:pt x="1180627" y="321564"/>
                        <a:pt x="1169781" y="306120"/>
                        <a:pt x="1125415" y="283937"/>
                      </a:cubicBezTo>
                      <a:cubicBezTo>
                        <a:pt x="1108836" y="275648"/>
                        <a:pt x="1090246" y="272214"/>
                        <a:pt x="1072662" y="266353"/>
                      </a:cubicBezTo>
                      <a:cubicBezTo>
                        <a:pt x="1037493" y="242907"/>
                        <a:pt x="1007253" y="209381"/>
                        <a:pt x="967154" y="196014"/>
                      </a:cubicBezTo>
                      <a:cubicBezTo>
                        <a:pt x="949569" y="190152"/>
                        <a:pt x="930603" y="187431"/>
                        <a:pt x="914400" y="178429"/>
                      </a:cubicBezTo>
                      <a:cubicBezTo>
                        <a:pt x="877451" y="157902"/>
                        <a:pt x="848991" y="121457"/>
                        <a:pt x="808892" y="108091"/>
                      </a:cubicBezTo>
                      <a:lnTo>
                        <a:pt x="650631" y="55337"/>
                      </a:lnTo>
                      <a:cubicBezTo>
                        <a:pt x="633046" y="49476"/>
                        <a:pt x="615859" y="42249"/>
                        <a:pt x="597877" y="37753"/>
                      </a:cubicBezTo>
                      <a:lnTo>
                        <a:pt x="457200" y="2583"/>
                      </a:lnTo>
                      <a:cubicBezTo>
                        <a:pt x="381000" y="8445"/>
                        <a:pt x="304502" y="11238"/>
                        <a:pt x="228600" y="20168"/>
                      </a:cubicBezTo>
                      <a:cubicBezTo>
                        <a:pt x="204598" y="22992"/>
                        <a:pt x="211016" y="-9140"/>
                        <a:pt x="193431" y="2583"/>
                      </a:cubicBezTo>
                      <a:close/>
                    </a:path>
                  </a:pathLst>
                </a:custGeom>
                <a:ln>
                  <a:no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zh-CN" altLang="en-US"/>
                </a:p>
              </p:txBody>
            </p:sp>
          </p:grpSp>
          <p:sp>
            <p:nvSpPr>
              <p:cNvPr id="12317" name="TextBox 17"/>
              <p:cNvSpPr txBox="1">
                <a:spLocks noChangeArrowheads="1"/>
              </p:cNvSpPr>
              <p:nvPr/>
            </p:nvSpPr>
            <p:spPr bwMode="auto">
              <a:xfrm>
                <a:off x="6066831" y="37964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sp>
            <p:nvSpPr>
              <p:cNvPr id="12318" name="TextBox 17"/>
              <p:cNvSpPr txBox="1">
                <a:spLocks noChangeArrowheads="1"/>
              </p:cNvSpPr>
              <p:nvPr/>
            </p:nvSpPr>
            <p:spPr bwMode="auto">
              <a:xfrm>
                <a:off x="6973827" y="4188931"/>
                <a:ext cx="1239636" cy="707803"/>
              </a:xfrm>
              <a:prstGeom prst="rect">
                <a:avLst/>
              </a:prstGeom>
              <a:noFill/>
              <a:ln w="9525">
                <a:noFill/>
                <a:miter lim="800000"/>
                <a:headEnd/>
                <a:tailEnd/>
              </a:ln>
            </p:spPr>
            <p:txBody>
              <a:bodyPr>
                <a:spAutoFit/>
              </a:bodyPr>
              <a:lstStyle/>
              <a:p>
                <a:r>
                  <a:rPr lang="zh-CN" altLang="en-US" sz="2000" b="1">
                    <a:solidFill>
                      <a:srgbClr val="0000FF"/>
                    </a:solidFill>
                    <a:latin typeface="黑体" pitchFamily="49" charset="-122"/>
                    <a:ea typeface="黑体" pitchFamily="49" charset="-122"/>
                  </a:rPr>
                  <a:t>大数据易解类</a:t>
                </a:r>
              </a:p>
            </p:txBody>
          </p:sp>
        </p:grpSp>
      </p:grpSp>
      <p:grpSp>
        <p:nvGrpSpPr>
          <p:cNvPr id="14" name="组合 2"/>
          <p:cNvGrpSpPr>
            <a:grpSpLocks/>
          </p:cNvGrpSpPr>
          <p:nvPr/>
        </p:nvGrpSpPr>
        <p:grpSpPr bwMode="auto">
          <a:xfrm>
            <a:off x="5292725" y="1459679"/>
            <a:ext cx="3663950" cy="1223963"/>
            <a:chOff x="5371146" y="1412776"/>
            <a:chExt cx="3665350" cy="1224137"/>
          </a:xfrm>
        </p:grpSpPr>
        <p:sp>
          <p:nvSpPr>
            <p:cNvPr id="79" name="矩形 78"/>
            <p:cNvSpPr/>
            <p:nvPr/>
          </p:nvSpPr>
          <p:spPr>
            <a:xfrm>
              <a:off x="5650653" y="1820822"/>
              <a:ext cx="3385843" cy="455677"/>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sz="1800" dirty="0"/>
                <a:t>如何设计更有效的算法？</a:t>
              </a:r>
            </a:p>
          </p:txBody>
        </p:sp>
        <p:sp>
          <p:nvSpPr>
            <p:cNvPr id="53" name="矩形 52"/>
            <p:cNvSpPr/>
            <p:nvPr/>
          </p:nvSpPr>
          <p:spPr>
            <a:xfrm>
              <a:off x="5650653" y="2205052"/>
              <a:ext cx="3385843" cy="431861"/>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sz="1800" dirty="0"/>
                <a:t>如何以“以局部观全局”？</a:t>
              </a:r>
            </a:p>
          </p:txBody>
        </p:sp>
        <p:sp>
          <p:nvSpPr>
            <p:cNvPr id="68" name="矩形 67"/>
            <p:cNvSpPr/>
            <p:nvPr/>
          </p:nvSpPr>
          <p:spPr>
            <a:xfrm>
              <a:off x="5371146" y="1412776"/>
              <a:ext cx="3665350" cy="4556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r>
                <a:rPr lang="zh-CN" altLang="en-US" sz="1800" b="1" dirty="0"/>
                <a:t>任务</a:t>
              </a:r>
              <a:r>
                <a:rPr lang="en-US" altLang="zh-CN" sz="1800" b="1" dirty="0"/>
                <a:t>3</a:t>
              </a:r>
              <a:r>
                <a:rPr lang="zh-CN" altLang="en-US" sz="1800" b="1" dirty="0"/>
                <a:t>：大数据高效算法理论</a:t>
              </a:r>
            </a:p>
          </p:txBody>
        </p:sp>
      </p:grpSp>
      <p:grpSp>
        <p:nvGrpSpPr>
          <p:cNvPr id="15" name="组合 26"/>
          <p:cNvGrpSpPr>
            <a:grpSpLocks/>
          </p:cNvGrpSpPr>
          <p:nvPr/>
        </p:nvGrpSpPr>
        <p:grpSpPr bwMode="auto">
          <a:xfrm>
            <a:off x="2266950" y="4574354"/>
            <a:ext cx="2160588" cy="1020763"/>
            <a:chOff x="2123975" y="4581129"/>
            <a:chExt cx="2159526" cy="1021174"/>
          </a:xfrm>
        </p:grpSpPr>
        <p:sp>
          <p:nvSpPr>
            <p:cNvPr id="12307" name="直接连接符 3"/>
            <p:cNvSpPr>
              <a:spLocks noChangeArrowheads="1"/>
            </p:cNvSpPr>
            <p:nvPr/>
          </p:nvSpPr>
          <p:spPr bwMode="auto">
            <a:xfrm>
              <a:off x="3194472" y="4581129"/>
              <a:ext cx="560063" cy="373648"/>
            </a:xfrm>
            <a:custGeom>
              <a:avLst/>
              <a:gdLst>
                <a:gd name="T0" fmla="*/ 0 w 560063"/>
                <a:gd name="T1" fmla="*/ 0 h 373648"/>
                <a:gd name="T2" fmla="*/ 0 w 560063"/>
                <a:gd name="T3" fmla="*/ 254630 h 373648"/>
                <a:gd name="T4" fmla="*/ 560063 w 560063"/>
                <a:gd name="T5" fmla="*/ 254630 h 373648"/>
                <a:gd name="T6" fmla="*/ 560063 w 560063"/>
                <a:gd name="T7" fmla="*/ 373648 h 373648"/>
                <a:gd name="T8" fmla="*/ 0 60000 65536"/>
                <a:gd name="T9" fmla="*/ 0 60000 65536"/>
                <a:gd name="T10" fmla="*/ 0 60000 65536"/>
                <a:gd name="T11" fmla="*/ 0 60000 65536"/>
                <a:gd name="T12" fmla="*/ 0 w 560063"/>
                <a:gd name="T13" fmla="*/ 0 h 373648"/>
                <a:gd name="T14" fmla="*/ 560063 w 560063"/>
                <a:gd name="T15" fmla="*/ 373648 h 373648"/>
              </a:gdLst>
              <a:ahLst/>
              <a:cxnLst>
                <a:cxn ang="T8">
                  <a:pos x="T0" y="T1"/>
                </a:cxn>
                <a:cxn ang="T9">
                  <a:pos x="T2" y="T3"/>
                </a:cxn>
                <a:cxn ang="T10">
                  <a:pos x="T4" y="T5"/>
                </a:cxn>
                <a:cxn ang="T11">
                  <a:pos x="T6" y="T7"/>
                </a:cxn>
              </a:cxnLst>
              <a:rect l="T12" t="T13" r="T14" b="T15"/>
              <a:pathLst>
                <a:path w="560063" h="373648">
                  <a:moveTo>
                    <a:pt x="0" y="0"/>
                  </a:moveTo>
                  <a:lnTo>
                    <a:pt x="0" y="254630"/>
                  </a:lnTo>
                  <a:lnTo>
                    <a:pt x="560063" y="254630"/>
                  </a:lnTo>
                  <a:lnTo>
                    <a:pt x="560063" y="373648"/>
                  </a:lnTo>
                </a:path>
              </a:pathLst>
            </a:custGeom>
            <a:noFill/>
            <a:ln w="38100">
              <a:solidFill>
                <a:srgbClr val="FF0000"/>
              </a:solidFill>
              <a:miter lim="800000"/>
              <a:headEnd/>
              <a:tailEnd/>
            </a:ln>
          </p:spPr>
          <p:txBody>
            <a:bodyPr/>
            <a:lstStyle/>
            <a:p>
              <a:endParaRPr lang="zh-CN" altLang="en-US"/>
            </a:p>
          </p:txBody>
        </p:sp>
        <p:sp>
          <p:nvSpPr>
            <p:cNvPr id="12308" name="直接连接符 4"/>
            <p:cNvSpPr>
              <a:spLocks noChangeArrowheads="1"/>
            </p:cNvSpPr>
            <p:nvPr/>
          </p:nvSpPr>
          <p:spPr bwMode="auto">
            <a:xfrm>
              <a:off x="2598314" y="4581129"/>
              <a:ext cx="596158" cy="373648"/>
            </a:xfrm>
            <a:custGeom>
              <a:avLst/>
              <a:gdLst>
                <a:gd name="T0" fmla="*/ 596158 w 596158"/>
                <a:gd name="T1" fmla="*/ 0 h 373648"/>
                <a:gd name="T2" fmla="*/ 596158 w 596158"/>
                <a:gd name="T3" fmla="*/ 254630 h 373648"/>
                <a:gd name="T4" fmla="*/ 0 w 596158"/>
                <a:gd name="T5" fmla="*/ 254630 h 373648"/>
                <a:gd name="T6" fmla="*/ 0 w 596158"/>
                <a:gd name="T7" fmla="*/ 373648 h 373648"/>
                <a:gd name="T8" fmla="*/ 0 60000 65536"/>
                <a:gd name="T9" fmla="*/ 0 60000 65536"/>
                <a:gd name="T10" fmla="*/ 0 60000 65536"/>
                <a:gd name="T11" fmla="*/ 0 60000 65536"/>
                <a:gd name="T12" fmla="*/ 0 w 596158"/>
                <a:gd name="T13" fmla="*/ 0 h 373648"/>
                <a:gd name="T14" fmla="*/ 596158 w 596158"/>
                <a:gd name="T15" fmla="*/ 373648 h 373648"/>
              </a:gdLst>
              <a:ahLst/>
              <a:cxnLst>
                <a:cxn ang="T8">
                  <a:pos x="T0" y="T1"/>
                </a:cxn>
                <a:cxn ang="T9">
                  <a:pos x="T2" y="T3"/>
                </a:cxn>
                <a:cxn ang="T10">
                  <a:pos x="T4" y="T5"/>
                </a:cxn>
                <a:cxn ang="T11">
                  <a:pos x="T6" y="T7"/>
                </a:cxn>
              </a:cxnLst>
              <a:rect l="T12" t="T13" r="T14" b="T15"/>
              <a:pathLst>
                <a:path w="596158" h="373648">
                  <a:moveTo>
                    <a:pt x="596158" y="0"/>
                  </a:moveTo>
                  <a:lnTo>
                    <a:pt x="596158" y="254630"/>
                  </a:lnTo>
                  <a:lnTo>
                    <a:pt x="0" y="254630"/>
                  </a:lnTo>
                  <a:lnTo>
                    <a:pt x="0" y="373648"/>
                  </a:lnTo>
                </a:path>
              </a:pathLst>
            </a:custGeom>
            <a:noFill/>
            <a:ln w="38100">
              <a:solidFill>
                <a:srgbClr val="FF0000"/>
              </a:solidFill>
              <a:miter lim="800000"/>
              <a:headEnd/>
              <a:tailEnd/>
            </a:ln>
          </p:spPr>
          <p:txBody>
            <a:bodyPr/>
            <a:lstStyle/>
            <a:p>
              <a:endParaRPr lang="zh-CN" altLang="en-US"/>
            </a:p>
          </p:txBody>
        </p:sp>
        <p:sp>
          <p:nvSpPr>
            <p:cNvPr id="50" name="圆角矩形 49"/>
            <p:cNvSpPr/>
            <p:nvPr/>
          </p:nvSpPr>
          <p:spPr>
            <a:xfrm>
              <a:off x="2123975" y="4941637"/>
              <a:ext cx="998047" cy="647961"/>
            </a:xfrm>
            <a:prstGeom prst="roundRect">
              <a:avLst>
                <a:gd name="adj" fmla="val 10000"/>
              </a:avLst>
            </a:prstGeom>
            <a:ln/>
          </p:spPr>
          <p:style>
            <a:lnRef idx="2">
              <a:schemeClr val="accent2"/>
            </a:lnRef>
            <a:fillRef idx="1">
              <a:schemeClr val="lt1"/>
            </a:fillRef>
            <a:effectRef idx="0">
              <a:schemeClr val="accent2"/>
            </a:effectRef>
            <a:fontRef idx="minor">
              <a:schemeClr val="dk1"/>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666750">
                <a:lnSpc>
                  <a:spcPct val="90000"/>
                </a:lnSpc>
                <a:defRPr/>
              </a:pPr>
              <a:r>
                <a:rPr lang="zh-CN" altLang="en-US" sz="1800" dirty="0">
                  <a:solidFill>
                    <a:srgbClr val="000000"/>
                  </a:solidFill>
                  <a:latin typeface="黑体" pitchFamily="49" charset="-122"/>
                  <a:ea typeface="黑体" pitchFamily="49" charset="-122"/>
                </a:rPr>
                <a:t>非</a:t>
              </a:r>
              <a:r>
                <a:rPr lang="zh-CN" altLang="en-US" sz="1800" dirty="0" smtClean="0">
                  <a:solidFill>
                    <a:srgbClr val="000000"/>
                  </a:solidFill>
                  <a:latin typeface="黑体" pitchFamily="49" charset="-122"/>
                  <a:ea typeface="黑体" pitchFamily="49" charset="-122"/>
                </a:rPr>
                <a:t>大</a:t>
              </a:r>
              <a:r>
                <a:rPr lang="zh-CN" altLang="en-US" sz="1800" dirty="0">
                  <a:solidFill>
                    <a:srgbClr val="000000"/>
                  </a:solidFill>
                  <a:latin typeface="黑体" pitchFamily="49" charset="-122"/>
                  <a:ea typeface="黑体" pitchFamily="49" charset="-122"/>
                </a:rPr>
                <a:t>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en-US" altLang="zh-CN" sz="1800" dirty="0">
                <a:solidFill>
                  <a:srgbClr val="000000"/>
                </a:solidFill>
                <a:latin typeface="黑体" pitchFamily="49" charset="-122"/>
                <a:ea typeface="黑体" pitchFamily="49" charset="-122"/>
              </a:endParaRPr>
            </a:p>
            <a:p>
              <a:pPr defTabSz="666750">
                <a:defRPr/>
              </a:pPr>
              <a:endParaRPr lang="zh-CN" altLang="en-US" sz="2000" dirty="0">
                <a:solidFill>
                  <a:srgbClr val="000000"/>
                </a:solidFill>
                <a:latin typeface="黑体" pitchFamily="49" charset="-122"/>
                <a:ea typeface="黑体" pitchFamily="49" charset="-122"/>
              </a:endParaRPr>
            </a:p>
          </p:txBody>
        </p:sp>
        <p:sp>
          <p:nvSpPr>
            <p:cNvPr id="51" name="圆角矩形 50"/>
            <p:cNvSpPr/>
            <p:nvPr/>
          </p:nvSpPr>
          <p:spPr>
            <a:xfrm>
              <a:off x="3202944" y="4954342"/>
              <a:ext cx="1080557" cy="647961"/>
            </a:xfrm>
            <a:prstGeom prst="roundRect">
              <a:avLst>
                <a:gd name="adj" fmla="val 10000"/>
              </a:avLst>
            </a:prstGeom>
            <a:ln/>
          </p:spPr>
          <p:style>
            <a:lnRef idx="1">
              <a:schemeClr val="dk1"/>
            </a:lnRef>
            <a:fillRef idx="2">
              <a:schemeClr val="dk1"/>
            </a:fillRef>
            <a:effectRef idx="1">
              <a:schemeClr val="dk1"/>
            </a:effectRef>
            <a:fontRef idx="minor">
              <a:schemeClr val="dk1"/>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lnSpc>
                  <a:spcPct val="90000"/>
                </a:lnSpc>
                <a:defRPr/>
              </a:pPr>
              <a:r>
                <a:rPr lang="zh-CN" altLang="en-US" sz="1800" dirty="0">
                  <a:solidFill>
                    <a:srgbClr val="000000"/>
                  </a:solidFill>
                  <a:latin typeface="黑体" pitchFamily="49" charset="-122"/>
                  <a:ea typeface="黑体" pitchFamily="49" charset="-122"/>
                </a:rPr>
                <a:t>大数据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zh-CN" altLang="en-US" sz="1800" dirty="0">
                <a:solidFill>
                  <a:srgbClr val="000000"/>
                </a:solidFill>
                <a:latin typeface="黑体" pitchFamily="49" charset="-122"/>
                <a:ea typeface="黑体" pitchFamily="49" charset="-122"/>
              </a:endParaRPr>
            </a:p>
          </p:txBody>
        </p:sp>
      </p:grpSp>
      <p:grpSp>
        <p:nvGrpSpPr>
          <p:cNvPr id="16" name="组合 14"/>
          <p:cNvGrpSpPr>
            <a:grpSpLocks/>
          </p:cNvGrpSpPr>
          <p:nvPr/>
        </p:nvGrpSpPr>
        <p:grpSpPr bwMode="auto">
          <a:xfrm>
            <a:off x="250825" y="5326829"/>
            <a:ext cx="8929688" cy="1150938"/>
            <a:chOff x="251408" y="5495453"/>
            <a:chExt cx="8929104" cy="1150730"/>
          </a:xfrm>
        </p:grpSpPr>
        <p:sp>
          <p:nvSpPr>
            <p:cNvPr id="12302" name="矩形 51" descr="羊皮纸"/>
            <p:cNvSpPr>
              <a:spLocks noChangeArrowheads="1"/>
            </p:cNvSpPr>
            <p:nvPr/>
          </p:nvSpPr>
          <p:spPr bwMode="auto">
            <a:xfrm>
              <a:off x="4488100" y="5495453"/>
              <a:ext cx="4692412" cy="1117055"/>
            </a:xfrm>
            <a:prstGeom prst="rect">
              <a:avLst/>
            </a:prstGeom>
            <a:blipFill dpi="0" rotWithShape="1">
              <a:blip r:embed="rId2"/>
              <a:srcRect/>
              <a:tile tx="0" ty="0" sx="100000" sy="100000" flip="none" algn="tl"/>
            </a:blipFill>
            <a:ln w="38100">
              <a:solidFill>
                <a:schemeClr val="tx1"/>
              </a:solidFill>
              <a:miter lim="800000"/>
              <a:headEnd/>
              <a:tailEnd/>
            </a:ln>
          </p:spPr>
          <p:txBody>
            <a:bodyPr anchor="ctr"/>
            <a:lstStyle/>
            <a:p>
              <a:pPr algn="ctr"/>
              <a:r>
                <a:rPr kumimoji="0" lang="zh-CN" altLang="en-US" b="1">
                  <a:latin typeface="黑体" pitchFamily="49" charset="-122"/>
                  <a:ea typeface="黑体" pitchFamily="49" charset="-122"/>
                </a:rPr>
                <a:t>针对大数据非易解类问题，提出</a:t>
              </a:r>
              <a:r>
                <a:rPr kumimoji="0" lang="zh-CN" altLang="en-US" b="1">
                  <a:solidFill>
                    <a:srgbClr val="FF0000"/>
                  </a:solidFill>
                  <a:latin typeface="黑体" pitchFamily="49" charset="-122"/>
                  <a:ea typeface="黑体" pitchFamily="49" charset="-122"/>
                </a:rPr>
                <a:t>高效算法理论与算法</a:t>
              </a:r>
              <a:r>
                <a:rPr kumimoji="0" lang="zh-CN" altLang="en-US" b="1">
                  <a:solidFill>
                    <a:srgbClr val="000000"/>
                  </a:solidFill>
                  <a:latin typeface="黑体" pitchFamily="49" charset="-122"/>
                  <a:ea typeface="黑体" pitchFamily="49" charset="-122"/>
                </a:rPr>
                <a:t>！</a:t>
              </a:r>
              <a:endParaRPr lang="zh-CN" altLang="en-US" b="1">
                <a:solidFill>
                  <a:srgbClr val="C00000"/>
                </a:solidFill>
                <a:latin typeface="黑体" pitchFamily="49" charset="-122"/>
                <a:ea typeface="黑体" pitchFamily="49" charset="-122"/>
              </a:endParaRPr>
            </a:p>
          </p:txBody>
        </p:sp>
        <p:grpSp>
          <p:nvGrpSpPr>
            <p:cNvPr id="17" name="组合 11"/>
            <p:cNvGrpSpPr>
              <a:grpSpLocks/>
            </p:cNvGrpSpPr>
            <p:nvPr/>
          </p:nvGrpSpPr>
          <p:grpSpPr bwMode="auto">
            <a:xfrm>
              <a:off x="251408" y="5915604"/>
              <a:ext cx="4176589" cy="730579"/>
              <a:chOff x="251408" y="5915604"/>
              <a:chExt cx="4176589" cy="730579"/>
            </a:xfrm>
          </p:grpSpPr>
          <p:sp>
            <p:nvSpPr>
              <p:cNvPr id="11" name="下弧形箭头 10"/>
              <p:cNvSpPr/>
              <p:nvPr/>
            </p:nvSpPr>
            <p:spPr>
              <a:xfrm flipH="1">
                <a:off x="2815053" y="5916065"/>
                <a:ext cx="1612795" cy="696786"/>
              </a:xfrm>
              <a:prstGeom prst="curvedUpArrow">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CN" altLang="en-US">
                  <a:solidFill>
                    <a:schemeClr val="tx1"/>
                  </a:solidFill>
                </a:endParaRPr>
              </a:p>
            </p:txBody>
          </p:sp>
          <p:sp>
            <p:nvSpPr>
              <p:cNvPr id="83" name="下弧形箭头 82"/>
              <p:cNvSpPr/>
              <p:nvPr/>
            </p:nvSpPr>
            <p:spPr>
              <a:xfrm flipH="1">
                <a:off x="1645142" y="5916065"/>
                <a:ext cx="2743021" cy="696786"/>
              </a:xfrm>
              <a:prstGeom prst="curvedUpArrow">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CN" altLang="en-US">
                  <a:solidFill>
                    <a:schemeClr val="tx1"/>
                  </a:solidFill>
                </a:endParaRPr>
              </a:p>
            </p:txBody>
          </p:sp>
          <p:sp>
            <p:nvSpPr>
              <p:cNvPr id="84" name="下弧形箭头 83"/>
              <p:cNvSpPr/>
              <p:nvPr/>
            </p:nvSpPr>
            <p:spPr>
              <a:xfrm flipH="1">
                <a:off x="251408" y="5949396"/>
                <a:ext cx="4111356" cy="696787"/>
              </a:xfrm>
              <a:prstGeom prst="curvedUpArrow">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CN" altLang="en-US">
                  <a:solidFill>
                    <a:schemeClr val="tx1"/>
                  </a:solidFill>
                </a:endParaRPr>
              </a:p>
            </p:txBody>
          </p:sp>
        </p:grpSp>
      </p:grpSp>
      <p:sp>
        <p:nvSpPr>
          <p:cNvPr id="59"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500"/>
                                        <p:tgtEl>
                                          <p:spTgt spid="16"/>
                                        </p:tgtEl>
                                      </p:cBhvr>
                                    </p:animEffect>
                                  </p:childTnLst>
                                </p:cTn>
                              </p:par>
                              <p:par>
                                <p:cTn id="8" presetID="53" presetClass="entr" presetSubtype="16"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p:cTn id="10" dur="500" fill="hold"/>
                                        <p:tgtEl>
                                          <p:spTgt spid="14"/>
                                        </p:tgtEl>
                                        <p:attrNameLst>
                                          <p:attrName>ppt_w</p:attrName>
                                        </p:attrNameLst>
                                      </p:cBhvr>
                                      <p:tavLst>
                                        <p:tav tm="0">
                                          <p:val>
                                            <p:fltVal val="0"/>
                                          </p:val>
                                        </p:tav>
                                        <p:tav tm="100000">
                                          <p:val>
                                            <p:strVal val="#ppt_w"/>
                                          </p:val>
                                        </p:tav>
                                      </p:tavLst>
                                    </p:anim>
                                    <p:anim calcmode="lin" valueType="num">
                                      <p:cBhvr>
                                        <p:cTn id="11" dur="500" fill="hold"/>
                                        <p:tgtEl>
                                          <p:spTgt spid="14"/>
                                        </p:tgtEl>
                                        <p:attrNameLst>
                                          <p:attrName>ppt_h</p:attrName>
                                        </p:attrNameLst>
                                      </p:cBhvr>
                                      <p:tavLst>
                                        <p:tav tm="0">
                                          <p:val>
                                            <p:fltVal val="0"/>
                                          </p:val>
                                        </p:tav>
                                        <p:tav tm="100000">
                                          <p:val>
                                            <p:strVal val="#ppt_h"/>
                                          </p:val>
                                        </p:tav>
                                      </p:tavLst>
                                    </p:anim>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39983</TotalTime>
  <Words>3074</Words>
  <Application>Microsoft Office PowerPoint</Application>
  <PresentationFormat>全屏显示(4:3)</PresentationFormat>
  <Paragraphs>521</Paragraphs>
  <Slides>38</Slides>
  <Notes>11</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默认设计模板</vt:lpstr>
      <vt:lpstr>幻灯片 1</vt:lpstr>
      <vt:lpstr>国家重点基础研究发展计划</vt:lpstr>
      <vt:lpstr>北京市大数据科学与脑机智能创新中心</vt:lpstr>
      <vt:lpstr>研究方向与机构设置</vt:lpstr>
      <vt:lpstr>幻灯片 5</vt:lpstr>
      <vt:lpstr>幻灯片 6</vt:lpstr>
      <vt:lpstr>回答“可计算”问题(1)</vt:lpstr>
      <vt:lpstr>回答“可计算”问题(2)</vt:lpstr>
      <vt:lpstr>回答“可计算”问题(3)</vt:lpstr>
      <vt:lpstr>大图数据，如社会网络等</vt:lpstr>
      <vt:lpstr>FAE法则</vt:lpstr>
      <vt:lpstr>友好性(Friendliness)</vt:lpstr>
      <vt:lpstr>准确性(Accuracy)</vt:lpstr>
      <vt:lpstr>高效性(Efficiency)</vt:lpstr>
      <vt:lpstr>幻灯片 15</vt:lpstr>
      <vt:lpstr>查询近似技术</vt:lpstr>
      <vt:lpstr>如一，强模拟图查询</vt:lpstr>
      <vt:lpstr>子图同构图查询</vt:lpstr>
      <vt:lpstr>Terrorist Collaboration Network</vt:lpstr>
      <vt:lpstr>强模拟图查询</vt:lpstr>
      <vt:lpstr>如二，时态稠密图查询</vt:lpstr>
      <vt:lpstr>如二，时态稠密图查询</vt:lpstr>
      <vt:lpstr>如二，时态稠密图查询</vt:lpstr>
      <vt:lpstr>幻灯片 24</vt:lpstr>
      <vt:lpstr>数据近似技术</vt:lpstr>
      <vt:lpstr>如一，网络异常检测</vt:lpstr>
      <vt:lpstr>如一，网络异常检测</vt:lpstr>
      <vt:lpstr>如一，网络异常检测</vt:lpstr>
      <vt:lpstr>如二，网络链接预测</vt:lpstr>
      <vt:lpstr>如二，网络链接预测</vt:lpstr>
      <vt:lpstr>分布式数据处理技术</vt:lpstr>
      <vt:lpstr>如，分布式图模式匹配</vt:lpstr>
      <vt:lpstr>增量计算技术</vt:lpstr>
      <vt:lpstr>增量计算技术</vt:lpstr>
      <vt:lpstr>其它数据技术</vt:lpstr>
      <vt:lpstr>小结</vt:lpstr>
      <vt:lpstr>Acknowledgements</vt:lpstr>
      <vt:lpstr>幻灯片 38</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shuai.ma</cp:lastModifiedBy>
  <cp:revision>4072</cp:revision>
  <dcterms:created xsi:type="dcterms:W3CDTF">2010-07-14T15:56:11Z</dcterms:created>
  <dcterms:modified xsi:type="dcterms:W3CDTF">2017-09-12T01:30:09Z</dcterms:modified>
</cp:coreProperties>
</file>