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handoutMasterIdLst>
    <p:handoutMasterId r:id="rId39"/>
  </p:handoutMasterIdLst>
  <p:sldIdLst>
    <p:sldId id="296" r:id="rId2"/>
    <p:sldId id="752" r:id="rId3"/>
    <p:sldId id="753" r:id="rId4"/>
    <p:sldId id="754" r:id="rId5"/>
    <p:sldId id="755" r:id="rId6"/>
    <p:sldId id="756" r:id="rId7"/>
    <p:sldId id="757" r:id="rId8"/>
    <p:sldId id="758" r:id="rId9"/>
    <p:sldId id="759" r:id="rId10"/>
    <p:sldId id="736" r:id="rId11"/>
    <p:sldId id="732" r:id="rId12"/>
    <p:sldId id="735" r:id="rId13"/>
    <p:sldId id="738" r:id="rId14"/>
    <p:sldId id="734" r:id="rId15"/>
    <p:sldId id="733" r:id="rId16"/>
    <p:sldId id="713" r:id="rId17"/>
    <p:sldId id="705" r:id="rId18"/>
    <p:sldId id="612" r:id="rId19"/>
    <p:sldId id="619" r:id="rId20"/>
    <p:sldId id="648" r:id="rId21"/>
    <p:sldId id="652" r:id="rId22"/>
    <p:sldId id="748" r:id="rId23"/>
    <p:sldId id="749" r:id="rId24"/>
    <p:sldId id="750" r:id="rId25"/>
    <p:sldId id="714" r:id="rId26"/>
    <p:sldId id="719" r:id="rId27"/>
    <p:sldId id="751" r:id="rId28"/>
    <p:sldId id="743" r:id="rId29"/>
    <p:sldId id="744" r:id="rId30"/>
    <p:sldId id="745" r:id="rId31"/>
    <p:sldId id="746" r:id="rId32"/>
    <p:sldId id="747" r:id="rId33"/>
    <p:sldId id="718" r:id="rId34"/>
    <p:sldId id="728" r:id="rId35"/>
    <p:sldId id="729" r:id="rId36"/>
    <p:sldId id="716"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99"/>
    <a:srgbClr val="0066CC"/>
    <a:srgbClr val="FF0000"/>
    <a:srgbClr val="FFFF66"/>
    <a:srgbClr val="EAEAEA"/>
    <a:srgbClr val="3366CC"/>
    <a:srgbClr val="CC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813" autoAdjust="0"/>
    <p:restoredTop sz="76616" autoAdjust="0"/>
  </p:normalViewPr>
  <p:slideViewPr>
    <p:cSldViewPr>
      <p:cViewPr>
        <p:scale>
          <a:sx n="65" d="100"/>
          <a:sy n="65" d="100"/>
        </p:scale>
        <p:origin x="-1636" y="-320"/>
      </p:cViewPr>
      <p:guideLst>
        <p:guide orient="horz" pos="2160"/>
        <p:guide pos="2880"/>
      </p:guideLst>
    </p:cSldViewPr>
  </p:slideViewPr>
  <p:outlineViewPr>
    <p:cViewPr>
      <p:scale>
        <a:sx n="33" d="100"/>
        <a:sy n="33" d="100"/>
      </p:scale>
      <p:origin x="0" y="2786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222F96-6B5C-42CE-A44A-BF1EF64C1251}">
      <dsp:nvSpPr>
        <dsp:cNvPr id="0" name=""/>
        <dsp:cNvSpPr/>
      </dsp:nvSpPr>
      <dsp:spPr>
        <a:xfrm>
          <a:off x="328360" y="217038"/>
          <a:ext cx="2479955" cy="2479955"/>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准确性</a:t>
          </a:r>
          <a:endParaRPr lang="zh-CN" altLang="en-US" sz="2400" b="1" kern="1200" dirty="0">
            <a:solidFill>
              <a:srgbClr val="FF0000"/>
            </a:solidFill>
          </a:endParaRPr>
        </a:p>
      </dsp:txBody>
      <dsp:txXfrm>
        <a:off x="1676688" y="674649"/>
        <a:ext cx="841413" cy="826651"/>
      </dsp:txXfrm>
    </dsp:sp>
    <dsp:sp modelId="{D58FC2DC-4C6C-4202-B578-847F3969F2CE}">
      <dsp:nvSpPr>
        <dsp:cNvPr id="0" name=""/>
        <dsp:cNvSpPr/>
      </dsp:nvSpPr>
      <dsp:spPr>
        <a:xfrm>
          <a:off x="317751" y="216026"/>
          <a:ext cx="2479955" cy="2479955"/>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高效性</a:t>
          </a:r>
          <a:endParaRPr lang="zh-CN" altLang="en-US" sz="3200" b="1" kern="1200" dirty="0">
            <a:solidFill>
              <a:srgbClr val="FF0000"/>
            </a:solidFill>
          </a:endParaRPr>
        </a:p>
      </dsp:txBody>
      <dsp:txXfrm>
        <a:off x="996787" y="1780760"/>
        <a:ext cx="1121884" cy="767605"/>
      </dsp:txXfrm>
    </dsp:sp>
    <dsp:sp modelId="{36922C78-D3B8-4AEA-910E-BEFD23942217}">
      <dsp:nvSpPr>
        <dsp:cNvPr id="0" name=""/>
        <dsp:cNvSpPr/>
      </dsp:nvSpPr>
      <dsp:spPr>
        <a:xfrm>
          <a:off x="317751" y="216026"/>
          <a:ext cx="2479955" cy="2479955"/>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友好性</a:t>
          </a:r>
        </a:p>
      </dsp:txBody>
      <dsp:txXfrm>
        <a:off x="583461" y="703160"/>
        <a:ext cx="841413" cy="826651"/>
      </dsp:txXfrm>
    </dsp:sp>
  </dsp:spTree>
</dsp:drawing>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2017/7/1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 xmlns:p14="http://schemas.microsoft.com/office/powerpoint/2010/main"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 xmlns:p14="http://schemas.microsoft.com/office/powerpoint/2010/main"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zh.wikipedia.org/w/index.php?title=%E7%87%88%E5%8F%B0%E8%8D%89&amp;action=edit&amp;redlink=1" TargetMode="External"/><Relationship Id="rId13" Type="http://schemas.openxmlformats.org/officeDocument/2006/relationships/hyperlink" Target="https://zh.wikipedia.org/wiki/%E6%B8%A9%E5%B8%A6" TargetMode="External"/><Relationship Id="rId18" Type="http://schemas.openxmlformats.org/officeDocument/2006/relationships/hyperlink" Target="https://zh.wikipedia.org/wiki/%E7%81%8C%E6%9C%A8" TargetMode="External"/><Relationship Id="rId3" Type="http://schemas.openxmlformats.org/officeDocument/2006/relationships/hyperlink" Target="https://en.wikipedia.org/wiki/Succulent_plant" TargetMode="External"/><Relationship Id="rId7" Type="http://schemas.openxmlformats.org/officeDocument/2006/relationships/hyperlink" Target="https://zh.wikipedia.org/wiki/%E4%B8%80%E5%93%81%E7%B4%85" TargetMode="External"/><Relationship Id="rId12" Type="http://schemas.openxmlformats.org/officeDocument/2006/relationships/hyperlink" Target="https://zh.wikipedia.org/wiki/%E4%BA%9E%E7%86%B1%E5%B8%B6" TargetMode="External"/><Relationship Id="rId17" Type="http://schemas.openxmlformats.org/officeDocument/2006/relationships/hyperlink" Target="https://zh.wikipedia.org/wiki/%E6%9C%A8%E6%9C%AC%E6%A4%8D%E7%89%A9" TargetMode="External"/><Relationship Id="rId2" Type="http://schemas.openxmlformats.org/officeDocument/2006/relationships/slide" Target="../slides/slide24.xml"/><Relationship Id="rId16" Type="http://schemas.openxmlformats.org/officeDocument/2006/relationships/hyperlink" Target="https://zh.wikipedia.org/wiki/%E8%8D%89%E6%9C%AC%E6%A4%8D%E7%89%A9" TargetMode="External"/><Relationship Id="rId1" Type="http://schemas.openxmlformats.org/officeDocument/2006/relationships/notesMaster" Target="../notesMasters/notesMaster1.xml"/><Relationship Id="rId6" Type="http://schemas.openxmlformats.org/officeDocument/2006/relationships/hyperlink" Target="https://zh.wikipedia.org/wiki/%E5%A4%A7%E6%88%9F%E7%A7%91" TargetMode="External"/><Relationship Id="rId11" Type="http://schemas.openxmlformats.org/officeDocument/2006/relationships/hyperlink" Target="https://zh.wikipedia.org/wiki/%E7%86%B1%E5%B8%B6" TargetMode="External"/><Relationship Id="rId5" Type="http://schemas.openxmlformats.org/officeDocument/2006/relationships/hyperlink" Target="https://en.wikipedia.org/wiki/Astrophytum" TargetMode="External"/><Relationship Id="rId15" Type="http://schemas.openxmlformats.org/officeDocument/2006/relationships/hyperlink" Target="https://zh.wikipedia.org/wiki/%E5%A4%9A%E5%B9%B4%E7%94%9F" TargetMode="External"/><Relationship Id="rId10" Type="http://schemas.openxmlformats.org/officeDocument/2006/relationships/hyperlink" Target="https://zh.wikipedia.org/wiki/%E7%BE%8E%E6%B4%B2" TargetMode="External"/><Relationship Id="rId19" Type="http://schemas.openxmlformats.org/officeDocument/2006/relationships/hyperlink" Target="https://zh.wikipedia.org/wiki/%E5%96%AC%E6%9C%A8" TargetMode="External"/><Relationship Id="rId4" Type="http://schemas.openxmlformats.org/officeDocument/2006/relationships/hyperlink" Target="https://en.wikipedia.org/wiki/Euphorbia" TargetMode="External"/><Relationship Id="rId9" Type="http://schemas.openxmlformats.org/officeDocument/2006/relationships/hyperlink" Target="https://zh.wikipedia.org/wiki/%E9%9D%9E%E6%B4%B2" TargetMode="External"/><Relationship Id="rId14" Type="http://schemas.openxmlformats.org/officeDocument/2006/relationships/hyperlink" Target="https://zh.wikipedia.org/wiki/%E4%B8%80%E5%B9%B4%E7%94%9F"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34</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solidFill>
                  <a:srgbClr val="FF0000"/>
                </a:solidFill>
                <a:latin typeface="黑体" pitchFamily="49" charset="-122"/>
                <a:ea typeface="黑体" pitchFamily="49" charset="-122"/>
              </a:rPr>
              <a:t>认定了</a:t>
            </a:r>
            <a:r>
              <a:rPr lang="en-US" altLang="zh-CN" sz="1200" dirty="0" smtClean="0">
                <a:solidFill>
                  <a:srgbClr val="FF0000"/>
                </a:solidFill>
                <a:latin typeface="黑体" pitchFamily="49" charset="-122"/>
                <a:ea typeface="黑体" pitchFamily="49" charset="-122"/>
              </a:rPr>
              <a:t>13</a:t>
            </a:r>
            <a:r>
              <a:rPr lang="zh-CN" altLang="en-US" sz="1200" dirty="0" smtClean="0">
                <a:solidFill>
                  <a:srgbClr val="FF0000"/>
                </a:solidFill>
                <a:latin typeface="黑体" pitchFamily="49" charset="-122"/>
                <a:ea typeface="黑体" pitchFamily="49" charset="-122"/>
              </a:rPr>
              <a:t>个</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t>《</a:t>
            </a:r>
            <a:r>
              <a:rPr lang="zh-CN" altLang="en-US" sz="1200" u="sng" dirty="0" smtClean="0">
                <a:solidFill>
                  <a:srgbClr val="000099"/>
                </a:solidFill>
              </a:rPr>
              <a:t>福布斯</a:t>
            </a:r>
            <a:r>
              <a:rPr lang="en-US" altLang="zh-CN" sz="1200" dirty="0" smtClean="0"/>
              <a:t>》</a:t>
            </a:r>
            <a:r>
              <a:rPr lang="zh-CN" altLang="en-US" sz="1200" dirty="0" smtClean="0"/>
              <a:t>日前评选出十位最年轻的亿万富翁，</a:t>
            </a:r>
            <a:r>
              <a:rPr lang="en-US" altLang="zh-CN" sz="1200" dirty="0" smtClean="0"/>
              <a:t>26</a:t>
            </a:r>
            <a:r>
              <a:rPr lang="zh-CN" altLang="en-US" sz="1200" dirty="0" smtClean="0"/>
              <a:t>岁的马克</a:t>
            </a:r>
            <a:r>
              <a:rPr lang="en-US" altLang="zh-CN" sz="1200" dirty="0" smtClean="0"/>
              <a:t>-</a:t>
            </a:r>
            <a:r>
              <a:rPr lang="zh-CN" altLang="en-US" sz="1200" dirty="0" smtClean="0"/>
              <a:t>扎克伯格以</a:t>
            </a:r>
            <a:r>
              <a:rPr lang="en-US" altLang="zh-CN" sz="1200" dirty="0" smtClean="0"/>
              <a:t>69</a:t>
            </a:r>
            <a:r>
              <a:rPr lang="zh-CN" altLang="en-US" sz="1200" dirty="0" smtClean="0"/>
              <a:t>亿美元的身价排在首位，他也因此成为世界上最年轻的亿万富翁。</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移动互联网的发展：</a:t>
            </a:r>
            <a:endParaRPr lang="en-US" altLang="zh-CN" dirty="0" smtClean="0"/>
          </a:p>
          <a:p>
            <a:r>
              <a:rPr lang="zh-CN" altLang="en-US" dirty="0" smtClean="0"/>
              <a:t>在</a:t>
            </a:r>
            <a:r>
              <a:rPr lang="en-US" altLang="zh-CN" dirty="0" smtClean="0"/>
              <a:t>Android2.3 gingerbread</a:t>
            </a:r>
            <a:r>
              <a:rPr lang="zh-CN" altLang="en-US" dirty="0" smtClean="0"/>
              <a:t>系统中，</a:t>
            </a:r>
            <a:r>
              <a:rPr lang="en-US" altLang="zh-CN" dirty="0" err="1" smtClean="0"/>
              <a:t>google</a:t>
            </a:r>
            <a:r>
              <a:rPr lang="zh-CN" altLang="en-US" dirty="0" smtClean="0"/>
              <a:t>提供了</a:t>
            </a:r>
            <a:r>
              <a:rPr lang="en-US" altLang="zh-CN" dirty="0" smtClean="0"/>
              <a:t>11</a:t>
            </a:r>
            <a:r>
              <a:rPr lang="zh-CN" altLang="en-US" dirty="0" smtClean="0"/>
              <a:t>种传感器</a:t>
            </a:r>
            <a:r>
              <a:rPr lang="en-US" altLang="zh-CN" dirty="0" smtClean="0"/>
              <a:t>: </a:t>
            </a:r>
            <a:r>
              <a:rPr lang="zh-CN" altLang="en-US" dirty="0" smtClean="0"/>
              <a:t>加速度、磁力、方向、陀螺仪、光线感应、压力、温度、接近、重力、线性加速度、旋转矢量</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Arial" pitchFamily="34" charset="0"/>
                <a:ea typeface="宋体" pitchFamily="2" charset="-122"/>
                <a:cs typeface="+mn-cs"/>
              </a:rPr>
              <a:t>Example: Two </a:t>
            </a:r>
            <a:r>
              <a:rPr lang="en-US" sz="1200" b="0" i="0" u="none" strike="noStrike" kern="1200" dirty="0" smtClean="0">
                <a:solidFill>
                  <a:schemeClr val="tx1"/>
                </a:solidFill>
                <a:latin typeface="Arial" pitchFamily="34" charset="0"/>
                <a:ea typeface="宋体" pitchFamily="2" charset="-122"/>
                <a:cs typeface="+mn-cs"/>
                <a:hlinkClick r:id="rId3" tooltip="Succulent plant"/>
              </a:rPr>
              <a:t>succulent plant</a:t>
            </a:r>
            <a:r>
              <a:rPr lang="en-US" sz="1200" b="0" i="0" kern="1200" dirty="0" smtClean="0">
                <a:solidFill>
                  <a:schemeClr val="tx1"/>
                </a:solidFill>
                <a:latin typeface="Arial" pitchFamily="34" charset="0"/>
                <a:ea typeface="宋体" pitchFamily="2" charset="-122"/>
                <a:cs typeface="+mn-cs"/>
              </a:rPr>
              <a:t> genera, </a:t>
            </a:r>
            <a:r>
              <a:rPr lang="en-US" sz="1200" b="0" i="1" u="none" strike="noStrike" kern="1200" dirty="0" err="1" smtClean="0">
                <a:solidFill>
                  <a:schemeClr val="tx1"/>
                </a:solidFill>
                <a:latin typeface="Arial" pitchFamily="34" charset="0"/>
                <a:ea typeface="宋体" pitchFamily="2" charset="-122"/>
                <a:cs typeface="+mn-cs"/>
                <a:hlinkClick r:id="rId4" tooltip="Euphorbia"/>
              </a:rPr>
              <a:t>Euphorbia</a:t>
            </a:r>
            <a:r>
              <a:rPr lang="en-US" sz="1200" b="0" i="0" kern="1200" dirty="0" err="1" smtClean="0">
                <a:solidFill>
                  <a:schemeClr val="tx1"/>
                </a:solidFill>
                <a:latin typeface="Arial" pitchFamily="34" charset="0"/>
                <a:ea typeface="宋体" pitchFamily="2" charset="-122"/>
                <a:cs typeface="+mn-cs"/>
              </a:rPr>
              <a:t>and</a:t>
            </a:r>
            <a:r>
              <a:rPr lang="en-US" sz="1200" b="0" i="0" kern="1200" dirty="0" smtClean="0">
                <a:solidFill>
                  <a:schemeClr val="tx1"/>
                </a:solidFill>
                <a:latin typeface="Arial" pitchFamily="34" charset="0"/>
                <a:ea typeface="宋体" pitchFamily="2" charset="-122"/>
                <a:cs typeface="+mn-cs"/>
              </a:rPr>
              <a:t> </a:t>
            </a:r>
            <a:r>
              <a:rPr lang="en-US" sz="1200" b="0" i="1" u="none" strike="noStrike" kern="1200" dirty="0" err="1" smtClean="0">
                <a:solidFill>
                  <a:schemeClr val="tx1"/>
                </a:solidFill>
                <a:latin typeface="Arial" pitchFamily="34" charset="0"/>
                <a:ea typeface="宋体" pitchFamily="2" charset="-122"/>
                <a:cs typeface="+mn-cs"/>
                <a:hlinkClick r:id="rId5" tooltip="Astrophytum"/>
              </a:rPr>
              <a:t>Astrophytum</a:t>
            </a:r>
            <a:r>
              <a:rPr lang="en-US" sz="1200" b="0" i="0" kern="1200" dirty="0" smtClean="0">
                <a:solidFill>
                  <a:schemeClr val="tx1"/>
                </a:solidFill>
                <a:latin typeface="Arial" pitchFamily="34" charset="0"/>
                <a:ea typeface="宋体" pitchFamily="2" charset="-122"/>
                <a:cs typeface="+mn-cs"/>
              </a:rPr>
              <a:t>, are only distantly related, but the species within each have independently converged on a similar body form</a:t>
            </a:r>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zh-CN" altLang="en-US" sz="1200" b="1" i="0" kern="1200" dirty="0" smtClean="0">
                <a:solidFill>
                  <a:schemeClr val="tx1"/>
                </a:solidFill>
                <a:latin typeface="Arial" pitchFamily="34" charset="0"/>
                <a:ea typeface="宋体" pitchFamily="2" charset="-122"/>
                <a:cs typeface="+mn-cs"/>
              </a:rPr>
              <a:t>大戟属</a:t>
            </a:r>
            <a:r>
              <a:rPr lang="zh-CN" altLang="en-US" sz="1200" b="0" i="0" kern="1200" dirty="0" smtClean="0">
                <a:solidFill>
                  <a:schemeClr val="tx1"/>
                </a:solidFill>
                <a:latin typeface="Arial" pitchFamily="34" charset="0"/>
                <a:ea typeface="宋体" pitchFamily="2" charset="-122"/>
                <a:cs typeface="+mn-cs"/>
              </a:rPr>
              <a:t>，又称</a:t>
            </a:r>
            <a:r>
              <a:rPr lang="zh-CN" altLang="en-US" sz="1200" b="1" i="0" kern="1200" dirty="0" smtClean="0">
                <a:solidFill>
                  <a:schemeClr val="tx1"/>
                </a:solidFill>
                <a:latin typeface="Arial" pitchFamily="34" charset="0"/>
                <a:ea typeface="宋体" pitchFamily="2" charset="-122"/>
                <a:cs typeface="+mn-cs"/>
              </a:rPr>
              <a:t>翡翠塔属</a:t>
            </a:r>
            <a:r>
              <a:rPr lang="zh-CN" altLang="en-US" sz="1200" b="0" i="0" kern="1200" dirty="0" smtClean="0">
                <a:solidFill>
                  <a:schemeClr val="tx1"/>
                </a:solidFill>
                <a:latin typeface="Arial" pitchFamily="34" charset="0"/>
                <a:ea typeface="宋体" pitchFamily="2" charset="-122"/>
                <a:cs typeface="+mn-cs"/>
              </a:rPr>
              <a:t>，是</a:t>
            </a:r>
            <a:r>
              <a:rPr lang="zh-CN" altLang="en-US" sz="1200" b="0" i="0" u="none" strike="noStrike" kern="1200" dirty="0" smtClean="0">
                <a:solidFill>
                  <a:schemeClr val="tx1"/>
                </a:solidFill>
                <a:latin typeface="Arial" pitchFamily="34" charset="0"/>
                <a:ea typeface="宋体" pitchFamily="2" charset="-122"/>
                <a:cs typeface="+mn-cs"/>
                <a:hlinkClick r:id="rId6" tooltip="大戟科"/>
              </a:rPr>
              <a:t>大戟科</a:t>
            </a:r>
            <a:r>
              <a:rPr lang="zh-CN" altLang="en-US" sz="1200" b="0" i="0" kern="1200" dirty="0" smtClean="0">
                <a:solidFill>
                  <a:schemeClr val="tx1"/>
                </a:solidFill>
                <a:latin typeface="Arial" pitchFamily="34" charset="0"/>
                <a:ea typeface="宋体" pitchFamily="2" charset="-122"/>
                <a:cs typeface="+mn-cs"/>
              </a:rPr>
              <a:t>植物的一个属，包括了</a:t>
            </a:r>
            <a:r>
              <a:rPr lang="en-US" altLang="zh-CN" sz="1200" b="0" i="0" kern="1200" dirty="0" smtClean="0">
                <a:solidFill>
                  <a:schemeClr val="tx1"/>
                </a:solidFill>
                <a:latin typeface="Arial" pitchFamily="34" charset="0"/>
                <a:ea typeface="宋体" pitchFamily="2" charset="-122"/>
                <a:cs typeface="+mn-cs"/>
              </a:rPr>
              <a:t>2160</a:t>
            </a:r>
            <a:r>
              <a:rPr lang="zh-CN" altLang="en-US" sz="1200" b="0" i="0" kern="1200" dirty="0" smtClean="0">
                <a:solidFill>
                  <a:schemeClr val="tx1"/>
                </a:solidFill>
                <a:latin typeface="Arial" pitchFamily="34" charset="0"/>
                <a:ea typeface="宋体" pitchFamily="2" charset="-122"/>
                <a:cs typeface="+mn-cs"/>
              </a:rPr>
              <a:t>多种不同种类的植物，当中有些比较常见的，例如：</a:t>
            </a:r>
            <a:r>
              <a:rPr lang="zh-CN" altLang="en-US" sz="1200" b="0" i="0" u="none" strike="noStrike" kern="1200" dirty="0" smtClean="0">
                <a:solidFill>
                  <a:schemeClr val="tx1"/>
                </a:solidFill>
                <a:latin typeface="Arial" pitchFamily="34" charset="0"/>
                <a:ea typeface="宋体" pitchFamily="2" charset="-122"/>
                <a:cs typeface="+mn-cs"/>
                <a:hlinkClick r:id="rId7" tooltip="一品红"/>
              </a:rPr>
              <a:t>一品红</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8" tooltip="灯台草（页面不存在）"/>
              </a:rPr>
              <a:t>灯台草</a:t>
            </a:r>
            <a:r>
              <a:rPr lang="zh-CN" altLang="en-US" sz="1200" b="0" i="0" kern="1200" dirty="0" smtClean="0">
                <a:solidFill>
                  <a:schemeClr val="tx1"/>
                </a:solidFill>
                <a:latin typeface="Arial" pitchFamily="34" charset="0"/>
                <a:ea typeface="宋体" pitchFamily="2" charset="-122"/>
                <a:cs typeface="+mn-cs"/>
              </a:rPr>
              <a:t>等。大戟属植物是现时地球上其中一种生长范围极广的植物种属，主要在</a:t>
            </a:r>
            <a:r>
              <a:rPr lang="zh-CN" altLang="en-US" sz="1200" b="0" i="0" u="none" strike="noStrike" kern="1200" dirty="0" smtClean="0">
                <a:solidFill>
                  <a:schemeClr val="tx1"/>
                </a:solidFill>
                <a:latin typeface="Arial" pitchFamily="34" charset="0"/>
                <a:ea typeface="宋体" pitchFamily="2" charset="-122"/>
                <a:cs typeface="+mn-cs"/>
                <a:hlinkClick r:id="rId9" tooltip="非洲"/>
              </a:rPr>
              <a:t>非洲</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0" tooltip="美洲"/>
              </a:rPr>
              <a:t>美洲</a:t>
            </a:r>
            <a:r>
              <a:rPr lang="zh-CN" altLang="en-US" sz="1200" b="0" i="0" kern="1200" dirty="0" smtClean="0">
                <a:solidFill>
                  <a:schemeClr val="tx1"/>
                </a:solidFill>
                <a:latin typeface="Arial" pitchFamily="34" charset="0"/>
                <a:ea typeface="宋体" pitchFamily="2" charset="-122"/>
                <a:cs typeface="+mn-cs"/>
              </a:rPr>
              <a:t>的</a:t>
            </a:r>
            <a:r>
              <a:rPr lang="zh-CN" altLang="en-US" sz="1200" b="0" i="0" u="none" strike="noStrike" kern="1200" dirty="0" smtClean="0">
                <a:solidFill>
                  <a:schemeClr val="tx1"/>
                </a:solidFill>
                <a:latin typeface="Arial" pitchFamily="34" charset="0"/>
                <a:ea typeface="宋体" pitchFamily="2" charset="-122"/>
                <a:cs typeface="+mn-cs"/>
                <a:hlinkClick r:id="rId11" tooltip="热带"/>
              </a:rPr>
              <a:t>热带</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2" tooltip="亚热带"/>
              </a:rPr>
              <a:t>亚热带</a:t>
            </a:r>
            <a:r>
              <a:rPr lang="zh-CN" altLang="en-US" sz="1200" b="0" i="0" kern="1200" dirty="0" smtClean="0">
                <a:solidFill>
                  <a:schemeClr val="tx1"/>
                </a:solidFill>
                <a:latin typeface="Arial" pitchFamily="34" charset="0"/>
                <a:ea typeface="宋体" pitchFamily="2" charset="-122"/>
                <a:cs typeface="+mn-cs"/>
              </a:rPr>
              <a:t>地区生长，但在</a:t>
            </a:r>
            <a:r>
              <a:rPr lang="zh-CN" altLang="en-US" sz="1200" b="0" i="0" u="none" strike="noStrike" kern="1200" dirty="0" smtClean="0">
                <a:solidFill>
                  <a:schemeClr val="tx1"/>
                </a:solidFill>
                <a:latin typeface="Arial" pitchFamily="34" charset="0"/>
                <a:ea typeface="宋体" pitchFamily="2" charset="-122"/>
                <a:cs typeface="+mn-cs"/>
                <a:hlinkClick r:id="rId13" tooltip="温带"/>
              </a:rPr>
              <a:t>温带</a:t>
            </a:r>
            <a:r>
              <a:rPr lang="zh-CN" altLang="en-US" sz="1200" b="0" i="0" kern="1200" dirty="0" smtClean="0">
                <a:solidFill>
                  <a:schemeClr val="tx1"/>
                </a:solidFill>
                <a:latin typeface="Arial" pitchFamily="34" charset="0"/>
                <a:ea typeface="宋体" pitchFamily="2" charset="-122"/>
                <a:cs typeface="+mn-cs"/>
              </a:rPr>
              <a:t>亦有发现。生长年期有</a:t>
            </a:r>
            <a:r>
              <a:rPr lang="zh-CN" altLang="en-US" sz="1200" b="0" i="0" u="none" strike="noStrike" kern="1200" dirty="0" smtClean="0">
                <a:solidFill>
                  <a:schemeClr val="tx1"/>
                </a:solidFill>
                <a:latin typeface="Arial" pitchFamily="34" charset="0"/>
                <a:ea typeface="宋体" pitchFamily="2" charset="-122"/>
                <a:cs typeface="+mn-cs"/>
                <a:hlinkClick r:id="rId14" tooltip="一年生"/>
              </a:rPr>
              <a:t>一年生</a:t>
            </a:r>
            <a:r>
              <a:rPr lang="zh-CN" altLang="en-US" sz="1200" b="0" i="0" kern="1200" dirty="0" smtClean="0">
                <a:solidFill>
                  <a:schemeClr val="tx1"/>
                </a:solidFill>
                <a:latin typeface="Arial" pitchFamily="34" charset="0"/>
                <a:ea typeface="宋体" pitchFamily="2" charset="-122"/>
                <a:cs typeface="+mn-cs"/>
              </a:rPr>
              <a:t>或</a:t>
            </a:r>
            <a:r>
              <a:rPr lang="zh-CN" altLang="en-US" sz="1200" b="0" i="0" u="none" strike="noStrike" kern="1200" dirty="0" smtClean="0">
                <a:solidFill>
                  <a:schemeClr val="tx1"/>
                </a:solidFill>
                <a:latin typeface="Arial" pitchFamily="34" charset="0"/>
                <a:ea typeface="宋体" pitchFamily="2" charset="-122"/>
                <a:cs typeface="+mn-cs"/>
                <a:hlinkClick r:id="rId15" tooltip="多年生"/>
              </a:rPr>
              <a:t>多年生</a:t>
            </a:r>
            <a:r>
              <a:rPr lang="zh-CN" altLang="en-US" sz="1200" b="0" i="0" kern="1200" dirty="0" smtClean="0">
                <a:solidFill>
                  <a:schemeClr val="tx1"/>
                </a:solidFill>
                <a:latin typeface="Arial" pitchFamily="34" charset="0"/>
                <a:ea typeface="宋体" pitchFamily="2" charset="-122"/>
                <a:cs typeface="+mn-cs"/>
              </a:rPr>
              <a:t>，有</a:t>
            </a:r>
            <a:r>
              <a:rPr lang="zh-CN" altLang="en-US" sz="1200" b="0" i="0" u="none" strike="noStrike" kern="1200" dirty="0" smtClean="0">
                <a:solidFill>
                  <a:schemeClr val="tx1"/>
                </a:solidFill>
                <a:latin typeface="Arial" pitchFamily="34" charset="0"/>
                <a:ea typeface="宋体" pitchFamily="2" charset="-122"/>
                <a:cs typeface="+mn-cs"/>
                <a:hlinkClick r:id="rId16" tooltip="草本植物"/>
              </a:rPr>
              <a:t>草本</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17" tooltip="木本植物"/>
              </a:rPr>
              <a:t>木本</a:t>
            </a:r>
            <a:r>
              <a:rPr lang="zh-CN" altLang="en-US" sz="1200" b="0" i="0" u="none" strike="noStrike" kern="1200" dirty="0" smtClean="0">
                <a:solidFill>
                  <a:schemeClr val="tx1"/>
                </a:solidFill>
                <a:latin typeface="Arial" pitchFamily="34" charset="0"/>
                <a:ea typeface="宋体" pitchFamily="2" charset="-122"/>
                <a:cs typeface="+mn-cs"/>
                <a:hlinkClick r:id="rId18" tooltip="灌木"/>
              </a:rPr>
              <a:t>灌木</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9" tooltip="乔木"/>
              </a:rPr>
              <a:t>乔木</a:t>
            </a:r>
            <a:r>
              <a:rPr lang="zh-CN" altLang="en-US" sz="1200" b="0" i="0" kern="1200" dirty="0" smtClean="0">
                <a:solidFill>
                  <a:schemeClr val="tx1"/>
                </a:solidFill>
                <a:latin typeface="Arial" pitchFamily="34" charset="0"/>
                <a:ea typeface="宋体" pitchFamily="2" charset="-122"/>
                <a:cs typeface="+mn-cs"/>
              </a:rPr>
              <a:t>，而且都有树液。</a:t>
            </a:r>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仙人掌</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24</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Gordon Hughes earned his PhD degree at Cal Tech, and began his technology career at Xerox Research, later serving as the Senior Director of Recording Technology at Seagate, in its early years. He is now a research scientist at the Center for Memory and Recording Research at the University of California San Diego.</a:t>
            </a:r>
          </a:p>
          <a:p>
            <a:r>
              <a:rPr lang="en-US" altLang="zh-CN" sz="1200" b="0" i="0" kern="1200" dirty="0" smtClean="0">
                <a:solidFill>
                  <a:schemeClr val="tx1"/>
                </a:solidFill>
                <a:latin typeface="Arial" pitchFamily="34" charset="0"/>
                <a:ea typeface="宋体" pitchFamily="2" charset="-122"/>
                <a:cs typeface="+mn-cs"/>
              </a:rPr>
              <a:t>In 2001, he was named Fellow of the IEEE for "contributions to magnetic recording physics and for pioneering work in thin film disk media".</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“Comments on the mean accuracy of statistical pattern </a:t>
            </a:r>
            <a:r>
              <a:rPr lang="en-US" altLang="zh-CN" sz="1200" b="0" i="0" kern="1200" dirty="0" err="1" smtClean="0">
                <a:solidFill>
                  <a:schemeClr val="tx1"/>
                </a:solidFill>
                <a:latin typeface="Arial" pitchFamily="34" charset="0"/>
                <a:ea typeface="宋体" pitchFamily="2" charset="-122"/>
                <a:cs typeface="+mn-cs"/>
              </a:rPr>
              <a:t>recognizers'ce</a:t>
            </a:r>
            <a:r>
              <a:rPr lang="en-US" altLang="zh-CN" sz="1200" b="0" i="0" kern="1200" dirty="0" smtClean="0">
                <a:solidFill>
                  <a:schemeClr val="tx1"/>
                </a:solidFill>
                <a:latin typeface="Arial" pitchFamily="34" charset="0"/>
                <a:ea typeface="宋体" pitchFamily="2" charset="-122"/>
                <a:cs typeface="+mn-cs"/>
              </a:rPr>
              <a:t>”, K. </a:t>
            </a:r>
            <a:r>
              <a:rPr lang="en-US" altLang="zh-CN" sz="1200" b="0" i="0" kern="1200" dirty="0" err="1" smtClean="0">
                <a:solidFill>
                  <a:schemeClr val="tx1"/>
                </a:solidFill>
                <a:latin typeface="Arial" pitchFamily="34" charset="0"/>
                <a:ea typeface="宋体" pitchFamily="2" charset="-122"/>
                <a:cs typeface="+mn-cs"/>
              </a:rPr>
              <a:t>Abend</a:t>
            </a:r>
            <a:r>
              <a:rPr lang="en-US" altLang="zh-CN" sz="1200" b="0" i="0" kern="1200" dirty="0" smtClean="0">
                <a:solidFill>
                  <a:schemeClr val="tx1"/>
                </a:solidFill>
                <a:latin typeface="Arial" pitchFamily="34" charset="0"/>
                <a:ea typeface="宋体" pitchFamily="2" charset="-122"/>
                <a:cs typeface="+mn-cs"/>
              </a:rPr>
              <a:t>, T.J. Harley Jr., B. </a:t>
            </a:r>
            <a:r>
              <a:rPr lang="en-US" altLang="zh-CN" sz="1200" b="0" i="0" kern="1200" dirty="0" err="1" smtClean="0">
                <a:solidFill>
                  <a:schemeClr val="tx1"/>
                </a:solidFill>
                <a:latin typeface="Arial" pitchFamily="34" charset="0"/>
                <a:ea typeface="宋体" pitchFamily="2" charset="-122"/>
                <a:cs typeface="+mn-cs"/>
              </a:rPr>
              <a:t>Chandrasekaran</a:t>
            </a:r>
            <a:r>
              <a:rPr lang="en-US" altLang="zh-CN" sz="1200" b="0" i="0" kern="1200" dirty="0" smtClean="0">
                <a:solidFill>
                  <a:schemeClr val="tx1"/>
                </a:solidFill>
                <a:latin typeface="Arial" pitchFamily="34" charset="0"/>
                <a:ea typeface="宋体" pitchFamily="2" charset="-122"/>
                <a:cs typeface="+mn-cs"/>
              </a:rPr>
              <a:t>, T.J. Harley, and G.F. Hughes, </a:t>
            </a:r>
            <a:r>
              <a:rPr lang="en-US" altLang="zh-CN" sz="1200" b="0" i="1" kern="1200" dirty="0" smtClean="0">
                <a:solidFill>
                  <a:schemeClr val="tx1"/>
                </a:solidFill>
                <a:latin typeface="Arial" pitchFamily="34" charset="0"/>
                <a:ea typeface="宋体" pitchFamily="2" charset="-122"/>
                <a:cs typeface="+mn-cs"/>
              </a:rPr>
              <a:t>IEEE Transactions on Information Theory</a:t>
            </a:r>
            <a:r>
              <a:rPr lang="en-US" altLang="zh-CN" sz="1200" b="0" i="0" kern="1200" dirty="0" smtClean="0">
                <a:solidFill>
                  <a:schemeClr val="tx1"/>
                </a:solidFill>
                <a:latin typeface="Arial" pitchFamily="34" charset="0"/>
                <a:ea typeface="宋体" pitchFamily="2" charset="-122"/>
                <a:cs typeface="+mn-cs"/>
              </a:rPr>
              <a:t>, Vol.IT-15, No. 3, (May 1969), pp. 420-423</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userDrawn="1"/>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11.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jpeg"/><Relationship Id="rId10" Type="http://schemas.microsoft.com/office/2007/relationships/diagramDrawing" Target="../diagrams/drawing1.xml"/><Relationship Id="rId4" Type="http://schemas.openxmlformats.org/officeDocument/2006/relationships/image" Target="../media/image33.wmf"/></Relationships>
</file>

<file path=ppt/slides/_rels/slide1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jpe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1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57.jpe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10" Type="http://schemas.openxmlformats.org/officeDocument/2006/relationships/image" Target="../media/image59.jpeg"/><Relationship Id="rId4" Type="http://schemas.openxmlformats.org/officeDocument/2006/relationships/image" Target="../media/image53.jpeg"/><Relationship Id="rId9" Type="http://schemas.openxmlformats.org/officeDocument/2006/relationships/image" Target="../media/image5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1.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73.jpeg"/><Relationship Id="rId3" Type="http://schemas.openxmlformats.org/officeDocument/2006/relationships/image" Target="../media/image3.png"/><Relationship Id="rId7" Type="http://schemas.openxmlformats.org/officeDocument/2006/relationships/image" Target="../media/image72.jpeg"/><Relationship Id="rId2" Type="http://schemas.openxmlformats.org/officeDocument/2006/relationships/image" Target="../media/image68.jpeg"/><Relationship Id="rId1" Type="http://schemas.openxmlformats.org/officeDocument/2006/relationships/slideLayout" Target="../slideLayouts/slideLayout2.xml"/><Relationship Id="rId6" Type="http://schemas.openxmlformats.org/officeDocument/2006/relationships/image" Target="../media/image71.jpeg"/><Relationship Id="rId5" Type="http://schemas.openxmlformats.org/officeDocument/2006/relationships/image" Target="../media/image70.jpeg"/><Relationship Id="rId4" Type="http://schemas.openxmlformats.org/officeDocument/2006/relationships/image" Target="../media/image69.jpeg"/></Relationships>
</file>

<file path=ppt/slides/_rels/slide36.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7.xml"/><Relationship Id="rId4" Type="http://schemas.openxmlformats.org/officeDocument/2006/relationships/image" Target="../media/image74.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jpeg"/><Relationship Id="rId3" Type="http://schemas.openxmlformats.org/officeDocument/2006/relationships/image" Target="../media/image16.png"/><Relationship Id="rId7" Type="http://schemas.openxmlformats.org/officeDocument/2006/relationships/image" Target="../media/image20.jpeg"/><Relationship Id="rId12" Type="http://schemas.openxmlformats.org/officeDocument/2006/relationships/image" Target="../media/image25.jpeg"/><Relationship Id="rId2" Type="http://schemas.openxmlformats.org/officeDocument/2006/relationships/image" Target="../media/image8.png"/><Relationship Id="rId16"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jpeg"/><Relationship Id="rId15" Type="http://schemas.openxmlformats.org/officeDocument/2006/relationships/image" Target="../media/image28.png"/><Relationship Id="rId10" Type="http://schemas.openxmlformats.org/officeDocument/2006/relationships/image" Target="../media/image23.jpeg"/><Relationship Id="rId4" Type="http://schemas.openxmlformats.org/officeDocument/2006/relationships/image" Target="../media/image17.png"/><Relationship Id="rId9" Type="http://schemas.openxmlformats.org/officeDocument/2006/relationships/image" Target="../media/image22.jpeg"/><Relationship Id="rId14" Type="http://schemas.openxmlformats.org/officeDocument/2006/relationships/image" Target="../media/image27.jpeg"/></Relationships>
</file>

<file path=ppt/slides/_rels/slide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0" y="4643459"/>
            <a:ext cx="9144000" cy="2000251"/>
          </a:xfrm>
          <a:prstGeom prst="rect">
            <a:avLst/>
          </a:prstGeom>
          <a:noFill/>
          <a:ln w="9525">
            <a:noFill/>
            <a:miter lim="800000"/>
            <a:headEnd/>
            <a:tailEnd/>
          </a:ln>
        </p:spPr>
        <p:txBody>
          <a:bodyPr lIns="36000" rIns="36000"/>
          <a:lstStyle/>
          <a:p>
            <a:pPr marL="342900" indent="-342900" algn="ctr">
              <a:spcBef>
                <a:spcPct val="20000"/>
              </a:spcBef>
            </a:pPr>
            <a:r>
              <a:rPr lang="zh-CN" altLang="en-US" sz="3600" b="1" dirty="0" smtClean="0">
                <a:solidFill>
                  <a:srgbClr val="000099"/>
                </a:solidFill>
                <a:latin typeface="+mn-lt"/>
                <a:ea typeface="+mn-ea"/>
              </a:rPr>
              <a:t>马 帅</a:t>
            </a:r>
            <a:endParaRPr lang="en-US" altLang="zh-CN" sz="3600" b="1" dirty="0" smtClean="0">
              <a:solidFill>
                <a:srgbClr val="000099"/>
              </a:solidFill>
              <a:latin typeface="+mn-lt"/>
              <a:ea typeface="+mn-ea"/>
            </a:endParaRPr>
          </a:p>
          <a:p>
            <a:pPr marL="342900" indent="-342900" algn="ctr">
              <a:spcBef>
                <a:spcPts val="1200"/>
              </a:spcBef>
            </a:pPr>
            <a:r>
              <a:rPr lang="zh-CN" altLang="en-US" sz="2200" b="1" dirty="0" smtClean="0">
                <a:solidFill>
                  <a:schemeClr val="tx2"/>
                </a:solidFill>
                <a:latin typeface="Arial Unicode MS" pitchFamily="34" charset="-122"/>
                <a:ea typeface="Arial Unicode MS" pitchFamily="34" charset="-122"/>
                <a:cs typeface="Arial Unicode MS" pitchFamily="34" charset="-122"/>
              </a:rPr>
              <a:t>北京大数据与脑及智能高精尖中心      软件开发环境国家重点实验室</a:t>
            </a:r>
            <a:endParaRPr lang="en-US" altLang="zh-CN" sz="3200" b="1" dirty="0" smtClean="0">
              <a:solidFill>
                <a:srgbClr val="000099"/>
              </a:solidFill>
              <a:latin typeface="+mn-lt"/>
              <a:ea typeface="+mn-ea"/>
            </a:endParaRPr>
          </a:p>
        </p:txBody>
      </p:sp>
      <p:sp>
        <p:nvSpPr>
          <p:cNvPr id="15363" name="Rectangle 15"/>
          <p:cNvSpPr>
            <a:spLocks noRot="1" noChangeArrowheads="1"/>
          </p:cNvSpPr>
          <p:nvPr/>
        </p:nvSpPr>
        <p:spPr bwMode="auto">
          <a:xfrm>
            <a:off x="107504" y="800081"/>
            <a:ext cx="8964488" cy="1557349"/>
          </a:xfrm>
          <a:prstGeom prst="rect">
            <a:avLst/>
          </a:prstGeom>
          <a:noFill/>
          <a:ln w="9525">
            <a:noFill/>
            <a:miter lim="800000"/>
            <a:headEnd/>
            <a:tailEnd/>
          </a:ln>
        </p:spPr>
        <p:txBody>
          <a:bodyPr lIns="0" rIns="0" anchor="ctr">
            <a:spAutoFit/>
          </a:bodyPr>
          <a:lstStyle/>
          <a:p>
            <a:pPr algn="ctr">
              <a:lnSpc>
                <a:spcPct val="140000"/>
              </a:lnSpc>
            </a:pPr>
            <a:r>
              <a:rPr lang="en-US" altLang="zh-CN" sz="3600" b="1" dirty="0" smtClean="0">
                <a:solidFill>
                  <a:srgbClr val="000099"/>
                </a:solidFill>
                <a:latin typeface="+mj-lt"/>
                <a:ea typeface="黑体" pitchFamily="2" charset="-122"/>
              </a:rPr>
              <a:t>Towards Big Graph Search: </a:t>
            </a:r>
          </a:p>
          <a:p>
            <a:pPr algn="ctr">
              <a:lnSpc>
                <a:spcPct val="140000"/>
              </a:lnSpc>
            </a:pPr>
            <a:r>
              <a:rPr lang="en-US" altLang="zh-CN" sz="3200" b="1" dirty="0" smtClean="0">
                <a:solidFill>
                  <a:srgbClr val="000099"/>
                </a:solidFill>
                <a:latin typeface="+mj-lt"/>
                <a:ea typeface="黑体" pitchFamily="2" charset="-122"/>
              </a:rPr>
              <a:t>Challenges &amp; Techniques</a:t>
            </a:r>
            <a:endParaRPr lang="zh-CN" altLang="en-US" sz="3200" b="1" dirty="0">
              <a:solidFill>
                <a:srgbClr val="000099"/>
              </a:solidFill>
              <a:latin typeface="+mj-lt"/>
              <a:ea typeface="黑体" pitchFamily="2" charset="-122"/>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752732"/>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2928926" y="5929331"/>
            <a:ext cx="3804565" cy="785818"/>
          </a:xfrm>
          <a:prstGeom prst="rect">
            <a:avLst/>
          </a:prstGeom>
        </p:spPr>
      </p:pic>
      <p:sp>
        <p:nvSpPr>
          <p:cNvPr id="6" name="矩形 5"/>
          <p:cNvSpPr/>
          <p:nvPr/>
        </p:nvSpPr>
        <p:spPr>
          <a:xfrm>
            <a:off x="0" y="0"/>
            <a:ext cx="8858280" cy="307777"/>
          </a:xfrm>
          <a:prstGeom prst="rect">
            <a:avLst/>
          </a:prstGeom>
        </p:spPr>
        <p:txBody>
          <a:bodyPr wrap="square">
            <a:spAutoFit/>
          </a:bodyPr>
          <a:lstStyle/>
          <a:p>
            <a:r>
              <a:rPr lang="zh-CN" altLang="en-US" sz="1400" b="1" dirty="0" smtClean="0">
                <a:solidFill>
                  <a:srgbClr val="C00000"/>
                </a:solidFill>
              </a:rPr>
              <a:t>第五届江苏省大数据技术学术</a:t>
            </a:r>
            <a:r>
              <a:rPr lang="zh-CN" altLang="en-US" sz="1400" b="1" dirty="0" smtClean="0">
                <a:solidFill>
                  <a:srgbClr val="C00000"/>
                </a:solidFill>
              </a:rPr>
              <a:t>年会，扬州（</a:t>
            </a:r>
            <a:r>
              <a:rPr lang="en-US" altLang="zh-CN" sz="1400" b="1" dirty="0" smtClean="0">
                <a:solidFill>
                  <a:srgbClr val="C00000"/>
                </a:solidFill>
              </a:rPr>
              <a:t>2017</a:t>
            </a:r>
            <a:r>
              <a:rPr lang="zh-CN" altLang="en-US" sz="1400" b="1" dirty="0" smtClean="0">
                <a:solidFill>
                  <a:srgbClr val="C00000"/>
                </a:solidFill>
              </a:rPr>
              <a:t>年</a:t>
            </a:r>
            <a:r>
              <a:rPr lang="zh-CN" altLang="en-US" sz="1400" b="1" dirty="0" smtClean="0">
                <a:solidFill>
                  <a:srgbClr val="C00000"/>
                </a:solidFill>
              </a:rPr>
              <a:t>）</a:t>
            </a:r>
            <a:endParaRPr lang="zh-CN" altLang="en-US" sz="1400" b="1" dirty="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71414"/>
            <a:ext cx="8640960" cy="796908"/>
          </a:xfrm>
        </p:spPr>
        <p:txBody>
          <a:bodyPr/>
          <a:lstStyle/>
          <a:p>
            <a:r>
              <a:rPr lang="en-US" altLang="zh-CN" sz="3600" b="1" dirty="0" smtClean="0">
                <a:solidFill>
                  <a:srgbClr val="C00000"/>
                </a:solidFill>
                <a:ea typeface="黑体" pitchFamily="49" charset="-122"/>
              </a:rPr>
              <a:t>Big Graph, e.g., Social Networks</a:t>
            </a:r>
            <a:endParaRPr lang="zh-CN" altLang="en-US" sz="3600" b="1" dirty="0">
              <a:solidFill>
                <a:srgbClr val="C00000"/>
              </a:solidFill>
              <a:ea typeface="黑体" pitchFamily="49" charset="-122"/>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2843808" y="1588567"/>
            <a:ext cx="6086450" cy="2554813"/>
          </a:xfrm>
          <a:prstGeom prst="rect">
            <a:avLst/>
          </a:prstGeom>
          <a:noFill/>
          <a:ln w="9525">
            <a:noFill/>
            <a:miter lim="800000"/>
            <a:headEnd/>
            <a:tailEnd/>
          </a:ln>
        </p:spPr>
      </p:pic>
      <p:pic>
        <p:nvPicPr>
          <p:cNvPr id="10" name="图片 9" descr="blog-apr-13.jpg"/>
          <p:cNvPicPr>
            <a:picLocks noChangeAspect="1"/>
          </p:cNvPicPr>
          <p:nvPr/>
        </p:nvPicPr>
        <p:blipFill>
          <a:blip r:embed="rId4" cstate="print"/>
          <a:stretch>
            <a:fillRect/>
          </a:stretch>
        </p:blipFill>
        <p:spPr>
          <a:xfrm>
            <a:off x="251520" y="2057551"/>
            <a:ext cx="2438400" cy="1475232"/>
          </a:xfrm>
          <a:prstGeom prst="rect">
            <a:avLst/>
          </a:prstGeom>
        </p:spPr>
      </p:pic>
      <p:sp>
        <p:nvSpPr>
          <p:cNvPr id="8" name="TextBox 7"/>
          <p:cNvSpPr txBox="1"/>
          <p:nvPr/>
        </p:nvSpPr>
        <p:spPr>
          <a:xfrm>
            <a:off x="71406" y="4643446"/>
            <a:ext cx="892971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FF0000"/>
                </a:solidFill>
                <a:latin typeface="Arial Unicode MS" pitchFamily="34" charset="-122"/>
                <a:ea typeface="黑体" pitchFamily="49" charset="-122"/>
              </a:rPr>
              <a:t>Big volume</a:t>
            </a:r>
            <a:r>
              <a:rPr lang="en-US" altLang="zh-CN" sz="2400" dirty="0" smtClean="0">
                <a:latin typeface="Arial Unicode MS" pitchFamily="34" charset="-122"/>
                <a:ea typeface="黑体" pitchFamily="49" charset="-122"/>
              </a:rPr>
              <a:t>:</a:t>
            </a:r>
            <a:r>
              <a:rPr lang="zh-CN" altLang="en-US" sz="2400" dirty="0" smtClean="0">
                <a:latin typeface="Arial Unicode MS" pitchFamily="34" charset="-122"/>
                <a:ea typeface="黑体" pitchFamily="49" charset="-122"/>
              </a:rPr>
              <a:t> </a:t>
            </a:r>
            <a:r>
              <a:rPr lang="en-US" altLang="zh-CN" sz="2400" dirty="0" smtClean="0">
                <a:latin typeface="Arial Unicode MS" pitchFamily="34" charset="-122"/>
                <a:ea typeface="黑体" pitchFamily="49" charset="-122"/>
              </a:rPr>
              <a:t>a balance between search efficiency and accuracy</a:t>
            </a:r>
          </a:p>
        </p:txBody>
      </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10</a:t>
            </a:fld>
            <a:endParaRPr lang="zh-CN" altLang="en-US" dirty="0"/>
          </a:p>
        </p:txBody>
      </p:sp>
      <p:sp>
        <p:nvSpPr>
          <p:cNvPr id="11" name="TextBox 10"/>
          <p:cNvSpPr txBox="1"/>
          <p:nvPr/>
        </p:nvSpPr>
        <p:spPr>
          <a:xfrm>
            <a:off x="71406" y="5181913"/>
            <a:ext cx="892971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FF0000"/>
                </a:solidFill>
                <a:latin typeface="Arial Unicode MS" pitchFamily="34" charset="-122"/>
                <a:ea typeface="黑体" pitchFamily="49" charset="-122"/>
              </a:rPr>
              <a:t>Frequent changes</a:t>
            </a:r>
            <a:r>
              <a:rPr lang="en-US" altLang="zh-CN" sz="2400" dirty="0" smtClean="0">
                <a:latin typeface="Arial Unicode MS" pitchFamily="34" charset="-122"/>
                <a:ea typeface="黑体" pitchFamily="49" charset="-122"/>
              </a:rPr>
              <a:t>: incorporate dynamic and temporal features </a:t>
            </a:r>
          </a:p>
        </p:txBody>
      </p:sp>
      <p:sp>
        <p:nvSpPr>
          <p:cNvPr id="14" name="TextBox 13"/>
          <p:cNvSpPr txBox="1"/>
          <p:nvPr/>
        </p:nvSpPr>
        <p:spPr>
          <a:xfrm>
            <a:off x="71406" y="5753417"/>
            <a:ext cx="892971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FF0000"/>
                </a:solidFill>
                <a:latin typeface="Arial Unicode MS" pitchFamily="34" charset="-122"/>
                <a:ea typeface="黑体" pitchFamily="49" charset="-122"/>
              </a:rPr>
              <a:t>Noise &amp; uncertainty</a:t>
            </a:r>
            <a:r>
              <a:rPr lang="en-US" altLang="zh-CN" sz="2400" dirty="0" smtClean="0">
                <a:latin typeface="Arial Unicode MS" pitchFamily="34" charset="-122"/>
                <a:ea typeface="黑体" pitchFamily="49" charset="-122"/>
              </a:rPr>
              <a:t>: improve data quality, alleviate side effects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The FAE</a:t>
            </a:r>
            <a:r>
              <a:rPr lang="zh-CN" altLang="en-US" sz="3600" b="1" dirty="0" smtClean="0">
                <a:solidFill>
                  <a:srgbClr val="C00000"/>
                </a:solidFill>
              </a:rPr>
              <a:t> </a:t>
            </a:r>
            <a:r>
              <a:rPr lang="en-US" altLang="zh-CN" sz="3600" b="1" dirty="0" smtClean="0">
                <a:solidFill>
                  <a:srgbClr val="C00000"/>
                </a:solidFill>
              </a:rPr>
              <a:t>Challenge</a:t>
            </a:r>
            <a:endParaRPr lang="zh-CN" altLang="en-US" sz="3600" b="1" dirty="0">
              <a:solidFill>
                <a:srgbClr val="C00000"/>
              </a:solidFill>
            </a:endParaRPr>
          </a:p>
        </p:txBody>
      </p:sp>
      <p:sp>
        <p:nvSpPr>
          <p:cNvPr id="3" name="内容占位符 2"/>
          <p:cNvSpPr>
            <a:spLocks noGrp="1"/>
          </p:cNvSpPr>
          <p:nvPr>
            <p:ph idx="1"/>
          </p:nvPr>
        </p:nvSpPr>
        <p:spPr/>
        <p:txBody>
          <a:bodyPr/>
          <a:lstStyle/>
          <a:p>
            <a:r>
              <a:rPr lang="en-US" altLang="zh-CN" sz="2800" dirty="0" smtClean="0">
                <a:solidFill>
                  <a:srgbClr val="000099"/>
                </a:solidFill>
                <a:ea typeface="Arial Unicode MS" pitchFamily="34" charset="-122"/>
                <a:cs typeface="Arial Unicode MS" pitchFamily="34" charset="-122"/>
              </a:rPr>
              <a:t>Big dynamic and uncertain graphs:</a:t>
            </a:r>
          </a:p>
          <a:p>
            <a:pPr lvl="1"/>
            <a:r>
              <a:rPr lang="en-US" altLang="zh-CN" b="1" dirty="0" smtClean="0">
                <a:solidFill>
                  <a:srgbClr val="FF0000"/>
                </a:solidFill>
                <a:ea typeface="Arial Unicode MS" pitchFamily="34" charset="-122"/>
                <a:cs typeface="Arial Unicode MS" pitchFamily="34" charset="-122"/>
              </a:rPr>
              <a:t>F</a:t>
            </a:r>
            <a:r>
              <a:rPr lang="en-US" altLang="zh-CN" dirty="0" smtClean="0">
                <a:ea typeface="Arial Unicode MS" pitchFamily="34" charset="-122"/>
                <a:cs typeface="Arial Unicode MS" pitchFamily="34" charset="-122"/>
              </a:rPr>
              <a:t>: how to provide a </a:t>
            </a:r>
            <a:r>
              <a:rPr lang="en-US" altLang="zh-CN" dirty="0" smtClean="0">
                <a:solidFill>
                  <a:srgbClr val="FF0000"/>
                </a:solidFill>
                <a:ea typeface="Arial Unicode MS" pitchFamily="34" charset="-122"/>
                <a:cs typeface="Arial Unicode MS" pitchFamily="34" charset="-122"/>
              </a:rPr>
              <a:t>Friendly</a:t>
            </a:r>
            <a:r>
              <a:rPr lang="en-US" altLang="zh-CN" dirty="0" smtClean="0">
                <a:ea typeface="Arial Unicode MS" pitchFamily="34" charset="-122"/>
                <a:cs typeface="Arial Unicode MS" pitchFamily="34" charset="-122"/>
              </a:rPr>
              <a:t> search interface?</a:t>
            </a:r>
          </a:p>
          <a:p>
            <a:pPr lvl="1"/>
            <a:r>
              <a:rPr lang="en-US" altLang="zh-CN" b="1" dirty="0" smtClean="0">
                <a:solidFill>
                  <a:srgbClr val="FF0000"/>
                </a:solidFill>
                <a:ea typeface="Arial Unicode MS" pitchFamily="34" charset="-122"/>
                <a:cs typeface="Arial Unicode MS" pitchFamily="34" charset="-122"/>
              </a:rPr>
              <a:t>A</a:t>
            </a:r>
            <a:r>
              <a:rPr lang="en-US" altLang="zh-CN" dirty="0" smtClean="0">
                <a:ea typeface="Arial Unicode MS" pitchFamily="34" charset="-122"/>
                <a:cs typeface="Arial Unicode MS" pitchFamily="34" charset="-122"/>
              </a:rPr>
              <a:t>: how to search “information” more </a:t>
            </a:r>
            <a:r>
              <a:rPr lang="en-US" altLang="zh-CN" dirty="0" smtClean="0">
                <a:solidFill>
                  <a:srgbClr val="FF0000"/>
                </a:solidFill>
                <a:ea typeface="Arial Unicode MS" pitchFamily="34" charset="-122"/>
                <a:cs typeface="Arial Unicode MS" pitchFamily="34" charset="-122"/>
              </a:rPr>
              <a:t>Accurately?</a:t>
            </a:r>
          </a:p>
          <a:p>
            <a:pPr lvl="1"/>
            <a:r>
              <a:rPr lang="en-US" altLang="zh-CN" b="1" dirty="0" smtClean="0">
                <a:solidFill>
                  <a:srgbClr val="FF0000"/>
                </a:solidFill>
                <a:ea typeface="Arial Unicode MS" pitchFamily="34" charset="-122"/>
                <a:cs typeface="Arial Unicode MS" pitchFamily="34" charset="-122"/>
              </a:rPr>
              <a:t>E</a:t>
            </a:r>
            <a:r>
              <a:rPr lang="en-US" altLang="zh-CN" dirty="0" smtClean="0">
                <a:ea typeface="Arial Unicode MS" pitchFamily="34" charset="-122"/>
                <a:cs typeface="Arial Unicode MS" pitchFamily="34" charset="-122"/>
              </a:rPr>
              <a:t>: how to search “information” more </a:t>
            </a:r>
            <a:r>
              <a:rPr lang="en-US" altLang="zh-CN" dirty="0" smtClean="0">
                <a:solidFill>
                  <a:srgbClr val="FF0000"/>
                </a:solidFill>
                <a:ea typeface="Arial Unicode MS" pitchFamily="34" charset="-122"/>
                <a:cs typeface="Arial Unicode MS" pitchFamily="34" charset="-122"/>
              </a:rPr>
              <a:t>Efficiently?</a:t>
            </a:r>
            <a:endParaRPr lang="en-US" altLang="zh-CN" dirty="0" smtClean="0">
              <a:ea typeface="Arial Unicode MS" pitchFamily="34" charset="-122"/>
              <a:cs typeface="Arial Unicode MS" pitchFamily="34" charset="-122"/>
            </a:endParaRPr>
          </a:p>
          <a:p>
            <a:pPr lvl="1"/>
            <a:endParaRPr lang="zh-CN" altLang="en-US" dirty="0">
              <a:ea typeface="Arial Unicode MS" pitchFamily="34" charset="-122"/>
              <a:cs typeface="Arial Unicode MS" pitchFamily="34" charset="-122"/>
            </a:endParaRPr>
          </a:p>
        </p:txBody>
      </p:sp>
      <p:pic>
        <p:nvPicPr>
          <p:cNvPr id="12" name="图片 11" descr="blog-apr-13.jpg"/>
          <p:cNvPicPr>
            <a:picLocks noChangeAspect="1"/>
          </p:cNvPicPr>
          <p:nvPr/>
        </p:nvPicPr>
        <p:blipFill>
          <a:blip r:embed="rId2" cstate="print"/>
          <a:stretch>
            <a:fillRect/>
          </a:stretch>
        </p:blipFill>
        <p:spPr>
          <a:xfrm>
            <a:off x="571472" y="3929066"/>
            <a:ext cx="2438400" cy="1475232"/>
          </a:xfrm>
          <a:prstGeom prst="rect">
            <a:avLst/>
          </a:prstGeom>
        </p:spPr>
      </p:pic>
      <p:grpSp>
        <p:nvGrpSpPr>
          <p:cNvPr id="5" name="组合 17"/>
          <p:cNvGrpSpPr/>
          <p:nvPr/>
        </p:nvGrpSpPr>
        <p:grpSpPr>
          <a:xfrm>
            <a:off x="3275856" y="3500438"/>
            <a:ext cx="5616624" cy="2347424"/>
            <a:chOff x="755576" y="3846721"/>
            <a:chExt cx="5976664" cy="2606615"/>
          </a:xfrm>
        </p:grpSpPr>
        <p:pic>
          <p:nvPicPr>
            <p:cNvPr id="1028" name="Picture 4" descr="C:\Program Files (x86)\Microsoft Office\MEDIA\CAGCAT10\j0285750.wmf"/>
            <p:cNvPicPr>
              <a:picLocks noChangeAspect="1" noChangeArrowheads="1"/>
            </p:cNvPicPr>
            <p:nvPr/>
          </p:nvPicPr>
          <p:blipFill>
            <a:blip r:embed="rId3" cstate="print"/>
            <a:srcRect/>
            <a:stretch>
              <a:fillRect/>
            </a:stretch>
          </p:blipFill>
          <p:spPr bwMode="auto">
            <a:xfrm>
              <a:off x="4716016" y="4581128"/>
              <a:ext cx="2016224" cy="1512168"/>
            </a:xfrm>
            <a:prstGeom prst="rect">
              <a:avLst/>
            </a:prstGeom>
            <a:noFill/>
          </p:spPr>
        </p:pic>
        <p:pic>
          <p:nvPicPr>
            <p:cNvPr id="1026" name="Picture 2" descr="C:\Program Files (x86)\Microsoft Office\MEDIA\CAGCAT10\j0292020.wmf"/>
            <p:cNvPicPr>
              <a:picLocks noChangeAspect="1" noChangeArrowheads="1"/>
            </p:cNvPicPr>
            <p:nvPr/>
          </p:nvPicPr>
          <p:blipFill>
            <a:blip r:embed="rId4" cstate="print"/>
            <a:srcRect/>
            <a:stretch>
              <a:fillRect/>
            </a:stretch>
          </p:blipFill>
          <p:spPr bwMode="auto">
            <a:xfrm>
              <a:off x="755576" y="3846721"/>
              <a:ext cx="2880320" cy="2606615"/>
            </a:xfrm>
            <a:prstGeom prst="rect">
              <a:avLst/>
            </a:prstGeom>
            <a:noFill/>
          </p:spPr>
        </p:pic>
        <p:pic>
          <p:nvPicPr>
            <p:cNvPr id="17" name="图片 16" descr="download (1).jpg"/>
            <p:cNvPicPr>
              <a:picLocks noChangeAspect="1"/>
            </p:cNvPicPr>
            <p:nvPr/>
          </p:nvPicPr>
          <p:blipFill>
            <a:blip r:embed="rId5" cstate="print"/>
            <a:stretch>
              <a:fillRect/>
            </a:stretch>
          </p:blipFill>
          <p:spPr>
            <a:xfrm>
              <a:off x="2627784" y="4322787"/>
              <a:ext cx="2390775" cy="1914525"/>
            </a:xfrm>
            <a:prstGeom prst="rect">
              <a:avLst/>
            </a:prstGeom>
          </p:spPr>
        </p:pic>
      </p:gr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11</a:t>
            </a:fld>
            <a:endParaRPr lang="zh-CN" altLang="en-US" dirty="0"/>
          </a:p>
        </p:txBody>
      </p:sp>
      <p:sp>
        <p:nvSpPr>
          <p:cNvPr id="14" name="矩形 13"/>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Jia</a:t>
            </a:r>
            <a:r>
              <a:rPr lang="en-US" altLang="zh-CN" sz="1400" dirty="0" smtClean="0">
                <a:ea typeface="黑体" pitchFamily="49" charset="-122"/>
              </a:rPr>
              <a:t> Li, </a:t>
            </a:r>
            <a:r>
              <a:rPr lang="en-US" altLang="zh-CN" sz="1400" dirty="0" err="1" smtClean="0">
                <a:ea typeface="黑体" pitchFamily="49" charset="-122"/>
              </a:rPr>
              <a:t>Chunming</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Xuelian</a:t>
            </a:r>
            <a:r>
              <a:rPr lang="en-US" altLang="zh-CN" sz="1400" dirty="0" smtClean="0">
                <a:ea typeface="黑体" pitchFamily="49" charset="-122"/>
              </a:rPr>
              <a:t> Lin,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Big Graph Search: Challenges and Techniques. </a:t>
            </a:r>
            <a:r>
              <a:rPr lang="en-US" altLang="zh-CN" sz="1400" b="1" dirty="0" smtClean="0">
                <a:solidFill>
                  <a:srgbClr val="CC3300"/>
                </a:solidFill>
                <a:ea typeface="黑体" pitchFamily="49" charset="-122"/>
              </a:rPr>
              <a:t>Frontiers of Computer Science, 2016. (invited)</a:t>
            </a:r>
            <a:endParaRPr lang="zh-CN" altLang="en-US" sz="1400" b="1" dirty="0" smtClean="0">
              <a:solidFill>
                <a:srgbClr val="CC3300"/>
              </a:solidFill>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Friendliness</a:t>
            </a:r>
            <a:endParaRPr lang="zh-CN" altLang="en-US" sz="3600" b="1" dirty="0">
              <a:solidFill>
                <a:srgbClr val="C00000"/>
              </a:solidFill>
              <a:ea typeface="黑体" pitchFamily="49" charset="-122"/>
            </a:endParaRPr>
          </a:p>
        </p:txBody>
      </p:sp>
      <p:sp>
        <p:nvSpPr>
          <p:cNvPr id="7" name="内容占位符 2"/>
          <p:cNvSpPr txBox="1">
            <a:spLocks/>
          </p:cNvSpPr>
          <p:nvPr/>
        </p:nvSpPr>
        <p:spPr bwMode="auto">
          <a:xfrm>
            <a:off x="142844" y="928100"/>
            <a:ext cx="8858312" cy="2500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pPr>
            <a:r>
              <a:rPr lang="en-US" altLang="zh-CN" sz="2800" b="1" dirty="0" smtClean="0">
                <a:latin typeface="Arial Unicode MS" pitchFamily="34" charset="-122"/>
                <a:ea typeface="Arial Unicode MS" pitchFamily="34" charset="-122"/>
                <a:cs typeface="Arial Unicode MS" pitchFamily="34" charset="-122"/>
              </a:rPr>
              <a:t>How to provide a </a:t>
            </a:r>
            <a:r>
              <a:rPr lang="en-US" altLang="zh-CN" sz="2800" b="1" dirty="0" smtClean="0">
                <a:solidFill>
                  <a:srgbClr val="FF0000"/>
                </a:solidFill>
                <a:latin typeface="Arial Unicode MS" pitchFamily="34" charset="-122"/>
                <a:ea typeface="Arial Unicode MS" pitchFamily="34" charset="-122"/>
                <a:cs typeface="Arial Unicode MS" pitchFamily="34" charset="-122"/>
              </a:rPr>
              <a:t>friendly</a:t>
            </a:r>
            <a:r>
              <a:rPr lang="en-US" altLang="zh-CN" sz="2800" b="1" dirty="0" smtClean="0">
                <a:latin typeface="Arial Unicode MS" pitchFamily="34" charset="-122"/>
                <a:ea typeface="Arial Unicode MS" pitchFamily="34" charset="-122"/>
                <a:cs typeface="Arial Unicode MS" pitchFamily="34" charset="-122"/>
              </a:rPr>
              <a:t> interface for graph search?</a:t>
            </a:r>
            <a:endParaRPr kumimoji="0" lang="en-US" altLang="zh-CN" sz="2800" b="1" i="0" u="none" strike="noStrike" kern="0" cap="none" spc="0" normalizeH="0" baseline="0" noProof="0" dirty="0" smtClean="0">
              <a:ln>
                <a:noFill/>
              </a:ln>
              <a:solidFill>
                <a:srgbClr val="000099"/>
              </a:solidFill>
              <a:effectLst/>
              <a:uLnTx/>
              <a:uFillTx/>
              <a:latin typeface="Arial Unicode MS" pitchFamily="34" charset="-122"/>
              <a:ea typeface="Arial Unicode MS" pitchFamily="34" charset="-122"/>
              <a:cs typeface="Arial Unicode MS" pitchFamily="34" charset="-122"/>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altLang="zh-CN" sz="2400" kern="0" dirty="0" smtClean="0">
                <a:latin typeface="Arial Unicode MS" pitchFamily="34" charset="-122"/>
                <a:ea typeface="Arial Unicode MS" pitchFamily="34" charset="-122"/>
                <a:cs typeface="Arial Unicode MS" pitchFamily="34" charset="-122"/>
              </a:rPr>
              <a:t>key words based searches are </a:t>
            </a:r>
            <a:r>
              <a:rPr lang="en-US" altLang="zh-CN" sz="2400" kern="0" dirty="0" smtClean="0">
                <a:solidFill>
                  <a:srgbClr val="FF0000"/>
                </a:solidFill>
                <a:latin typeface="Arial Unicode MS" pitchFamily="34" charset="-122"/>
                <a:ea typeface="Arial Unicode MS" pitchFamily="34" charset="-122"/>
                <a:cs typeface="Arial Unicode MS" pitchFamily="34" charset="-122"/>
              </a:rPr>
              <a:t>friendly</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altLang="zh-CN" sz="2400" kern="0" dirty="0" smtClean="0">
                <a:latin typeface="Arial Unicode MS" pitchFamily="34" charset="-122"/>
                <a:ea typeface="Arial Unicode MS" pitchFamily="34" charset="-122"/>
                <a:cs typeface="Arial Unicode MS" pitchFamily="34" charset="-122"/>
              </a:rPr>
              <a:t>directly input query graphs by users are very </a:t>
            </a:r>
            <a:r>
              <a:rPr lang="en-US" altLang="zh-CN" sz="2400" kern="0" dirty="0" smtClean="0">
                <a:solidFill>
                  <a:srgbClr val="FF0000"/>
                </a:solidFill>
                <a:latin typeface="Arial Unicode MS" pitchFamily="34" charset="-122"/>
                <a:ea typeface="Arial Unicode MS" pitchFamily="34" charset="-122"/>
                <a:cs typeface="Arial Unicode MS" pitchFamily="34" charset="-122"/>
              </a:rPr>
              <a:t>unfriendly</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altLang="zh-CN" sz="2400" kern="0" dirty="0" smtClean="0">
                <a:solidFill>
                  <a:srgbClr val="FF0000"/>
                </a:solidFill>
                <a:latin typeface="Arial Unicode MS" pitchFamily="34" charset="-122"/>
                <a:ea typeface="Arial Unicode MS" pitchFamily="34" charset="-122"/>
                <a:cs typeface="Arial Unicode MS" pitchFamily="34" charset="-122"/>
              </a:rPr>
              <a:t>implicitly express query graphs </a:t>
            </a:r>
            <a:r>
              <a:rPr lang="en-US" altLang="zh-CN" sz="2400" kern="0" dirty="0" smtClean="0">
                <a:latin typeface="Arial Unicode MS" pitchFamily="34" charset="-122"/>
                <a:ea typeface="Arial Unicode MS" pitchFamily="34" charset="-122"/>
                <a:cs typeface="Arial Unicode MS" pitchFamily="34" charset="-122"/>
              </a:rPr>
              <a:t>in a convenient way</a:t>
            </a:r>
          </a:p>
          <a:p>
            <a:pPr marL="1200150" lvl="2" indent="-285750" eaLnBrk="0" hangingPunct="0">
              <a:spcBef>
                <a:spcPct val="20000"/>
              </a:spcBef>
              <a:buFontTx/>
              <a:buChar char="–"/>
            </a:pP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e.g., </a:t>
            </a:r>
            <a:r>
              <a:rPr kumimoji="0" lang="en-US" altLang="zh-CN" sz="2400" b="0" i="0" u="none" strike="noStrike" kern="0" cap="none" spc="0" normalizeH="0" baseline="0" noProof="0" dirty="0" err="1" smtClean="0">
                <a:ln>
                  <a:noFill/>
                </a:ln>
                <a:solidFill>
                  <a:schemeClr val="tx1"/>
                </a:solidFill>
                <a:effectLst/>
                <a:uLnTx/>
                <a:uFillTx/>
                <a:latin typeface="Arial Unicode MS" pitchFamily="34" charset="-122"/>
                <a:ea typeface="Arial Unicode MS" pitchFamily="34" charset="-122"/>
                <a:cs typeface="Arial Unicode MS" pitchFamily="34" charset="-122"/>
              </a:rPr>
              <a:t>Facebook</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 uses a simplified</a:t>
            </a:r>
            <a:r>
              <a:rPr kumimoji="0" lang="en-US" altLang="zh-CN" sz="2400" b="0" i="0" u="none" strike="noStrike" kern="0" cap="none" spc="0" normalizeH="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 NLP interface</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pic>
        <p:nvPicPr>
          <p:cNvPr id="6" name="图片 5" descr="Facebook-Graph-Search.jpg"/>
          <p:cNvPicPr>
            <a:picLocks noChangeAspect="1"/>
          </p:cNvPicPr>
          <p:nvPr/>
        </p:nvPicPr>
        <p:blipFill>
          <a:blip r:embed="rId2" cstate="print"/>
          <a:stretch>
            <a:fillRect/>
          </a:stretch>
        </p:blipFill>
        <p:spPr>
          <a:xfrm>
            <a:off x="749432" y="3510300"/>
            <a:ext cx="7783007" cy="3024336"/>
          </a:xfrm>
          <a:prstGeom prst="rect">
            <a:avLst/>
          </a:prstGeom>
        </p:spPr>
      </p:pic>
      <p:sp>
        <p:nvSpPr>
          <p:cNvPr id="8" name="TextBox 7"/>
          <p:cNvSpPr txBox="1"/>
          <p:nvPr/>
        </p:nvSpPr>
        <p:spPr>
          <a:xfrm>
            <a:off x="5508104" y="3573016"/>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12</a:t>
            </a:fld>
            <a:endParaRPr lang="zh-CN" alt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71438" y="71414"/>
            <a:ext cx="9001156" cy="796908"/>
          </a:xfrm>
        </p:spPr>
        <p:txBody>
          <a:bodyPr/>
          <a:lstStyle/>
          <a:p>
            <a:r>
              <a:rPr lang="en-US" altLang="zh-CN" sz="3600" b="1" dirty="0" smtClean="0">
                <a:solidFill>
                  <a:srgbClr val="C00000"/>
                </a:solidFill>
                <a:ea typeface="黑体" pitchFamily="49" charset="-122"/>
              </a:rPr>
              <a:t>E.g., Search Influential Event Organizers</a:t>
            </a:r>
            <a:endParaRPr lang="zh-CN" altLang="en-US" sz="3600" b="1" dirty="0">
              <a:solidFill>
                <a:srgbClr val="C00000"/>
              </a:solidFill>
              <a:ea typeface="黑体" pitchFamily="49" charset="-122"/>
            </a:endParaRPr>
          </a:p>
        </p:txBody>
      </p:sp>
      <p:sp>
        <p:nvSpPr>
          <p:cNvPr id="7" name="内容占位符 2"/>
          <p:cNvSpPr txBox="1">
            <a:spLocks/>
          </p:cNvSpPr>
          <p:nvPr/>
        </p:nvSpPr>
        <p:spPr bwMode="auto">
          <a:xfrm>
            <a:off x="323528" y="928100"/>
            <a:ext cx="8501122" cy="21437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000" indent="-342900" algn="just" eaLnBrk="0" hangingPunct="0">
              <a:spcBef>
                <a:spcPct val="20000"/>
              </a:spcBef>
            </a:pPr>
            <a:r>
              <a:rPr lang="en-US" altLang="zh-CN" sz="2400" b="1" kern="0" dirty="0" smtClean="0">
                <a:latin typeface="Arial Unicode MS" pitchFamily="34" charset="-122"/>
                <a:ea typeface="Arial Unicode MS" pitchFamily="34" charset="-122"/>
                <a:cs typeface="Arial Unicode MS" pitchFamily="34" charset="-122"/>
              </a:rPr>
              <a:t>Keywords based search of K influential</a:t>
            </a:r>
            <a:r>
              <a:rPr lang="en-US" altLang="zh-CN" sz="2400" b="1" dirty="0" smtClean="0">
                <a:latin typeface="Arial Unicode MS" pitchFamily="34" charset="-122"/>
                <a:ea typeface="Arial Unicode MS" pitchFamily="34" charset="-122"/>
                <a:cs typeface="Arial Unicode MS" pitchFamily="34" charset="-122"/>
              </a:rPr>
              <a:t> event organizers</a:t>
            </a:r>
            <a:r>
              <a:rPr lang="en-US" altLang="zh-CN" sz="2400" b="1" kern="0" dirty="0" smtClean="0">
                <a:latin typeface="Arial Unicode MS" pitchFamily="34" charset="-122"/>
                <a:ea typeface="Arial Unicode MS" pitchFamily="34" charset="-122"/>
                <a:cs typeface="Arial Unicode MS" pitchFamily="34" charset="-122"/>
              </a:rPr>
              <a:t> from online social networks</a:t>
            </a:r>
            <a:endParaRPr kumimoji="0" lang="en-US" altLang="zh-CN" sz="2400" b="1" i="0" u="none" strike="noStrike" kern="0" cap="none" spc="0" normalizeH="0" baseline="0" noProof="0" dirty="0" smtClean="0">
              <a:ln>
                <a:noFill/>
              </a:ln>
              <a:effectLst/>
              <a:uLnTx/>
              <a:uFillTx/>
              <a:latin typeface="Arial Unicode MS" pitchFamily="34" charset="-122"/>
              <a:ea typeface="Arial Unicode MS" pitchFamily="34" charset="-122"/>
              <a:cs typeface="Arial Unicode MS" pitchFamily="34" charset="-122"/>
            </a:endParaRPr>
          </a:p>
          <a:p>
            <a:pPr marL="36000" lvl="1" indent="-285750" eaLnBrk="0" hangingPunct="0">
              <a:spcBef>
                <a:spcPct val="20000"/>
              </a:spcBef>
              <a:buFontTx/>
              <a:buChar char="–"/>
              <a:defRPr/>
            </a:pPr>
            <a:r>
              <a:rPr lang="en-US" altLang="zh-CN" sz="2400" kern="0" dirty="0" smtClean="0">
                <a:latin typeface="Arial Unicode MS" pitchFamily="34" charset="-122"/>
                <a:ea typeface="Arial Unicode MS" pitchFamily="34" charset="-122"/>
                <a:cs typeface="Arial Unicode MS" pitchFamily="34" charset="-122"/>
              </a:rPr>
              <a:t>Incorporate keywords based search</a:t>
            </a:r>
          </a:p>
          <a:p>
            <a:pPr marL="36000" lvl="1" indent="-285750" eaLnBrk="0" hangingPunct="0">
              <a:spcBef>
                <a:spcPct val="20000"/>
              </a:spcBef>
              <a:buFontTx/>
              <a:buChar char="–"/>
              <a:defRPr/>
            </a:pPr>
            <a:r>
              <a:rPr lang="en-US" altLang="zh-CN" sz="2400" kern="0" dirty="0" smtClean="0">
                <a:latin typeface="Arial Unicode MS" pitchFamily="34" charset="-122"/>
                <a:ea typeface="Arial Unicode MS" pitchFamily="34" charset="-122"/>
                <a:cs typeface="Arial Unicode MS" pitchFamily="34" charset="-122"/>
              </a:rPr>
              <a:t>Incorporate event influence propagation </a:t>
            </a:r>
          </a:p>
          <a:p>
            <a:pPr marL="36000" lvl="1" indent="-285750" eaLnBrk="0" hangingPunct="0">
              <a:spcBef>
                <a:spcPct val="20000"/>
              </a:spcBef>
              <a:buFontTx/>
              <a:buChar char="–"/>
              <a:defRPr/>
            </a:pPr>
            <a:r>
              <a:rPr lang="en-US" altLang="zh-CN" sz="2400" kern="0" dirty="0" smtClean="0">
                <a:latin typeface="Arial Unicode MS" pitchFamily="34" charset="-122"/>
                <a:ea typeface="Arial Unicode MS" pitchFamily="34" charset="-122"/>
                <a:cs typeface="Arial Unicode MS" pitchFamily="34" charset="-122"/>
              </a:rPr>
              <a:t>Provide an approximation algorithm - </a:t>
            </a:r>
            <a:r>
              <a:rPr lang="en-US" altLang="zh-CN" sz="2400" kern="0" dirty="0" smtClean="0">
                <a:solidFill>
                  <a:srgbClr val="FF0000"/>
                </a:solidFill>
                <a:latin typeface="Arial Unicode MS" pitchFamily="34" charset="-122"/>
                <a:ea typeface="Arial Unicode MS" pitchFamily="34" charset="-122"/>
                <a:cs typeface="Arial Unicode MS" pitchFamily="34" charset="-122"/>
              </a:rPr>
              <a:t>(1/2 – </a:t>
            </a:r>
            <a:r>
              <a:rPr lang="el-GR" altLang="zh-CN" sz="2400" kern="0" dirty="0" smtClean="0">
                <a:solidFill>
                  <a:srgbClr val="FF0000"/>
                </a:solidFill>
                <a:latin typeface="Arial Unicode MS" pitchFamily="34" charset="-122"/>
                <a:ea typeface="Arial Unicode MS" pitchFamily="34" charset="-122"/>
                <a:cs typeface="Arial Unicode MS" pitchFamily="34" charset="-122"/>
              </a:rPr>
              <a:t>ξ</a:t>
            </a:r>
            <a:r>
              <a:rPr lang="en-US" altLang="zh-CN" sz="2400" kern="0" dirty="0" smtClean="0">
                <a:solidFill>
                  <a:srgbClr val="FF0000"/>
                </a:solidFill>
                <a:latin typeface="Arial Unicode MS" pitchFamily="34" charset="-122"/>
                <a:ea typeface="Arial Unicode MS" pitchFamily="34" charset="-122"/>
                <a:cs typeface="Arial Unicode MS" pitchFamily="34" charset="-122"/>
              </a:rPr>
              <a:t>)</a:t>
            </a:r>
            <a:endParaRPr lang="en-US" altLang="zh-CN" sz="2400" kern="0" dirty="0" smtClean="0">
              <a:latin typeface="Arial Unicode MS" pitchFamily="34" charset="-122"/>
              <a:ea typeface="Arial Unicode MS" pitchFamily="34" charset="-122"/>
              <a:cs typeface="Arial Unicode MS" pitchFamily="34" charset="-122"/>
            </a:endParaRPr>
          </a:p>
        </p:txBody>
      </p:sp>
      <p:sp>
        <p:nvSpPr>
          <p:cNvPr id="8" name="TextBox 7"/>
          <p:cNvSpPr txBox="1"/>
          <p:nvPr/>
        </p:nvSpPr>
        <p:spPr>
          <a:xfrm>
            <a:off x="5508104" y="3284984"/>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13</a:t>
            </a:fld>
            <a:endParaRPr lang="zh-CN" altLang="en-US" dirty="0"/>
          </a:p>
        </p:txBody>
      </p:sp>
      <p:grpSp>
        <p:nvGrpSpPr>
          <p:cNvPr id="35" name="组合 34"/>
          <p:cNvGrpSpPr/>
          <p:nvPr/>
        </p:nvGrpSpPr>
        <p:grpSpPr>
          <a:xfrm>
            <a:off x="3563888" y="2981345"/>
            <a:ext cx="5328592" cy="3090861"/>
            <a:chOff x="850667" y="1591714"/>
            <a:chExt cx="8097327" cy="5025743"/>
          </a:xfrm>
        </p:grpSpPr>
        <p:pic>
          <p:nvPicPr>
            <p:cNvPr id="10" name="Picture 8" descr="http://www.clker.com/cliparts/f/2/9/c/1195444664992663491ryanlerch_worldlabel_manface2.svg.med.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36667" y="4875434"/>
              <a:ext cx="885703" cy="1006481"/>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p:cNvSpPr txBox="1"/>
            <p:nvPr/>
          </p:nvSpPr>
          <p:spPr>
            <a:xfrm>
              <a:off x="2147067" y="2238048"/>
              <a:ext cx="2661583" cy="1150626"/>
            </a:xfrm>
            <a:prstGeom prst="rect">
              <a:avLst/>
            </a:prstGeom>
            <a:noFill/>
          </p:spPr>
          <p:txBody>
            <a:bodyPr wrap="square" rtlCol="0">
              <a:spAutoFit/>
            </a:bodyPr>
            <a:lstStyle/>
            <a:p>
              <a:r>
                <a:rPr lang="en-SG" sz="1600" dirty="0" smtClean="0"/>
                <a:t>Bob</a:t>
              </a:r>
            </a:p>
            <a:p>
              <a:r>
                <a:rPr lang="en-SG" sz="1600" dirty="0" smtClean="0"/>
                <a:t> “Psychology”, “Sociology”</a:t>
              </a:r>
              <a:endParaRPr lang="en-SG" sz="1600" dirty="0"/>
            </a:p>
          </p:txBody>
        </p:sp>
        <p:sp>
          <p:nvSpPr>
            <p:cNvPr id="12" name="TextBox 11"/>
            <p:cNvSpPr txBox="1"/>
            <p:nvPr/>
          </p:nvSpPr>
          <p:spPr>
            <a:xfrm>
              <a:off x="5103629" y="1591714"/>
              <a:ext cx="3583172" cy="1150626"/>
            </a:xfrm>
            <a:prstGeom prst="rect">
              <a:avLst/>
            </a:prstGeom>
            <a:noFill/>
          </p:spPr>
          <p:txBody>
            <a:bodyPr wrap="square" rtlCol="0">
              <a:spAutoFit/>
            </a:bodyPr>
            <a:lstStyle/>
            <a:p>
              <a:r>
                <a:rPr lang="en-SG" sz="1600" dirty="0" smtClean="0"/>
                <a:t>Tom, </a:t>
              </a:r>
            </a:p>
            <a:p>
              <a:r>
                <a:rPr lang="en-SG" sz="1600" dirty="0" smtClean="0"/>
                <a:t> “Machine Learning”, “Data Mining”</a:t>
              </a:r>
              <a:endParaRPr lang="en-SG" sz="1600" dirty="0"/>
            </a:p>
          </p:txBody>
        </p:sp>
        <p:sp>
          <p:nvSpPr>
            <p:cNvPr id="13" name="TextBox 12"/>
            <p:cNvSpPr txBox="1"/>
            <p:nvPr/>
          </p:nvSpPr>
          <p:spPr>
            <a:xfrm>
              <a:off x="2132057" y="5466831"/>
              <a:ext cx="2717949" cy="1150626"/>
            </a:xfrm>
            <a:prstGeom prst="rect">
              <a:avLst/>
            </a:prstGeom>
            <a:noFill/>
          </p:spPr>
          <p:txBody>
            <a:bodyPr wrap="square" rtlCol="0">
              <a:spAutoFit/>
            </a:bodyPr>
            <a:lstStyle/>
            <a:p>
              <a:r>
                <a:rPr lang="en-SG" sz="1600" dirty="0" smtClean="0"/>
                <a:t>Sam, </a:t>
              </a:r>
            </a:p>
            <a:p>
              <a:r>
                <a:rPr lang="en-SG" sz="1600" dirty="0" smtClean="0"/>
                <a:t>“Database”, “Data Mining”</a:t>
              </a:r>
              <a:endParaRPr lang="en-SG" sz="1600" dirty="0"/>
            </a:p>
          </p:txBody>
        </p:sp>
        <p:sp>
          <p:nvSpPr>
            <p:cNvPr id="14" name="TextBox 13"/>
            <p:cNvSpPr txBox="1"/>
            <p:nvPr/>
          </p:nvSpPr>
          <p:spPr>
            <a:xfrm>
              <a:off x="5537653" y="4232138"/>
              <a:ext cx="3410341" cy="1150626"/>
            </a:xfrm>
            <a:prstGeom prst="rect">
              <a:avLst/>
            </a:prstGeom>
            <a:noFill/>
          </p:spPr>
          <p:txBody>
            <a:bodyPr wrap="square" rtlCol="0">
              <a:spAutoFit/>
            </a:bodyPr>
            <a:lstStyle/>
            <a:p>
              <a:r>
                <a:rPr lang="en-SG" sz="1600" dirty="0" smtClean="0"/>
                <a:t>Bill,</a:t>
              </a:r>
            </a:p>
            <a:p>
              <a:r>
                <a:rPr lang="en-SG" sz="1600" dirty="0" smtClean="0"/>
                <a:t>“NLP”, “Machine Learning”</a:t>
              </a:r>
              <a:endParaRPr lang="en-SG" sz="1600" dirty="0"/>
            </a:p>
          </p:txBody>
        </p:sp>
        <p:cxnSp>
          <p:nvCxnSpPr>
            <p:cNvPr id="15" name="直接箭头连接符 14"/>
            <p:cNvCxnSpPr/>
            <p:nvPr/>
          </p:nvCxnSpPr>
          <p:spPr>
            <a:xfrm>
              <a:off x="5994297" y="3280301"/>
              <a:ext cx="920219" cy="88576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027775" y="3199479"/>
              <a:ext cx="1098698" cy="9569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77124" y="3473267"/>
              <a:ext cx="777949" cy="369332"/>
            </a:xfrm>
            <a:prstGeom prst="rect">
              <a:avLst/>
            </a:prstGeom>
            <a:noFill/>
          </p:spPr>
          <p:txBody>
            <a:bodyPr wrap="square" rtlCol="0">
              <a:spAutoFit/>
            </a:bodyPr>
            <a:lstStyle/>
            <a:p>
              <a:r>
                <a:rPr lang="en-SG" dirty="0" smtClean="0"/>
                <a:t>……</a:t>
              </a:r>
              <a:endParaRPr lang="en-SG" dirty="0"/>
            </a:p>
          </p:txBody>
        </p:sp>
        <p:cxnSp>
          <p:nvCxnSpPr>
            <p:cNvPr id="18" name="直接箭头连接符 17"/>
            <p:cNvCxnSpPr/>
            <p:nvPr/>
          </p:nvCxnSpPr>
          <p:spPr>
            <a:xfrm flipH="1" flipV="1">
              <a:off x="1545020" y="3761777"/>
              <a:ext cx="1439377" cy="228600"/>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1765197" y="4071199"/>
              <a:ext cx="1252678" cy="6166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95400" y="3920011"/>
              <a:ext cx="777949" cy="369332"/>
            </a:xfrm>
            <a:prstGeom prst="rect">
              <a:avLst/>
            </a:prstGeom>
            <a:noFill/>
          </p:spPr>
          <p:txBody>
            <a:bodyPr wrap="square" rtlCol="0">
              <a:spAutoFit/>
            </a:bodyPr>
            <a:lstStyle/>
            <a:p>
              <a:r>
                <a:rPr lang="en-SG" dirty="0" smtClean="0"/>
                <a:t>……</a:t>
              </a:r>
              <a:endParaRPr lang="en-SG" dirty="0"/>
            </a:p>
          </p:txBody>
        </p:sp>
        <p:cxnSp>
          <p:nvCxnSpPr>
            <p:cNvPr id="21" name="直接箭头连接符 20"/>
            <p:cNvCxnSpPr/>
            <p:nvPr/>
          </p:nvCxnSpPr>
          <p:spPr>
            <a:xfrm>
              <a:off x="5075275" y="5014102"/>
              <a:ext cx="80822" cy="7291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156097" y="4980624"/>
              <a:ext cx="1103187" cy="92811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481335" y="5894484"/>
              <a:ext cx="777949" cy="369332"/>
            </a:xfrm>
            <a:prstGeom prst="rect">
              <a:avLst/>
            </a:prstGeom>
            <a:noFill/>
          </p:spPr>
          <p:txBody>
            <a:bodyPr wrap="square" rtlCol="0">
              <a:spAutoFit/>
            </a:bodyPr>
            <a:lstStyle/>
            <a:p>
              <a:r>
                <a:rPr lang="en-SG" dirty="0" smtClean="0"/>
                <a:t>……</a:t>
              </a:r>
              <a:endParaRPr lang="en-SG" dirty="0"/>
            </a:p>
          </p:txBody>
        </p:sp>
        <p:cxnSp>
          <p:nvCxnSpPr>
            <p:cNvPr id="24" name="直接箭头连接符 23"/>
            <p:cNvCxnSpPr/>
            <p:nvPr/>
          </p:nvCxnSpPr>
          <p:spPr>
            <a:xfrm flipV="1">
              <a:off x="5075275" y="3613705"/>
              <a:ext cx="757378" cy="117179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179519" y="4071199"/>
              <a:ext cx="1551340" cy="583168"/>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pic>
          <p:nvPicPr>
            <p:cNvPr id="26"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61706" y="5743248"/>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27"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14516" y="3889224"/>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28"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59743" y="5598511"/>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29"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42239" y="2856277"/>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30"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81354" y="4546868"/>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31"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50667" y="3313779"/>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32" name="Picture 4" descr="http://www.vectors4all.net/preview/lady-face-cartoon-clip-art.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707314" y="3603466"/>
              <a:ext cx="729914" cy="749308"/>
            </a:xfrm>
            <a:prstGeom prst="rect">
              <a:avLst/>
            </a:prstGeom>
            <a:noFill/>
            <a:extLst>
              <a:ext uri="{909E8E84-426E-40DD-AFC4-6F175D3DCCD1}">
                <a14:hiddenFill xmlns="" xmlns:a14="http://schemas.microsoft.com/office/drawing/2010/main">
                  <a:solidFill>
                    <a:srgbClr val="FFFFFF"/>
                  </a:solidFill>
                </a14:hiddenFill>
              </a:ext>
            </a:extLst>
          </p:spPr>
        </p:pic>
        <p:pic>
          <p:nvPicPr>
            <p:cNvPr id="33" name="Picture 6" descr="http://www.clker.com/cliparts/e/7/8/b/11954449581778132602Gerald_G_Boy_Face_Cartoon_3.svg.med.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528788" y="2741876"/>
              <a:ext cx="915200" cy="930765"/>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10" descr="http://www.clker.com/cliparts/B/C/H/o/c/B/happy-boy-cartoon-md.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730859" y="4425177"/>
              <a:ext cx="684182" cy="787605"/>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41" name="内容占位符 2"/>
          <p:cNvSpPr txBox="1">
            <a:spLocks/>
          </p:cNvSpPr>
          <p:nvPr/>
        </p:nvSpPr>
        <p:spPr bwMode="auto">
          <a:xfrm>
            <a:off x="500034" y="3554206"/>
            <a:ext cx="300039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solidFill>
                  <a:srgbClr val="FF0000"/>
                </a:solidFill>
                <a:latin typeface="Arial Unicode MS" pitchFamily="34" charset="-122"/>
                <a:ea typeface="Arial Unicode MS" pitchFamily="34" charset="-122"/>
                <a:cs typeface="Arial Unicode MS" pitchFamily="34" charset="-122"/>
              </a:rPr>
              <a:t>Example Query Q:</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K = 2</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Q = {Psychology, </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Sociology,</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Data mining }</a:t>
            </a:r>
            <a:endParaRPr lang="zh-CN" altLang="en-US" sz="2000" dirty="0">
              <a:latin typeface="Arial Unicode MS" pitchFamily="34" charset="-122"/>
              <a:ea typeface="Arial Unicode MS" pitchFamily="34" charset="-122"/>
              <a:cs typeface="Arial Unicode MS" pitchFamily="34" charset="-122"/>
            </a:endParaRPr>
          </a:p>
        </p:txBody>
      </p:sp>
      <p:sp>
        <p:nvSpPr>
          <p:cNvPr id="36" name="矩形 35"/>
          <p:cNvSpPr/>
          <p:nvPr/>
        </p:nvSpPr>
        <p:spPr>
          <a:xfrm>
            <a:off x="0" y="6309320"/>
            <a:ext cx="9144000" cy="523220"/>
          </a:xfrm>
          <a:prstGeom prst="rect">
            <a:avLst/>
          </a:prstGeom>
          <a:ln>
            <a:solidFill>
              <a:srgbClr val="FF0000"/>
            </a:solidFill>
          </a:ln>
        </p:spPr>
        <p:txBody>
          <a:bodyPr wrap="square">
            <a:spAutoFit/>
          </a:bodyPr>
          <a:lstStyle/>
          <a:p>
            <a:r>
              <a:rPr lang="en-US" altLang="zh-CN" sz="1400" dirty="0" smtClean="0">
                <a:ea typeface="黑体" pitchFamily="49" charset="-122"/>
              </a:rPr>
              <a:t>[11]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Gao</a:t>
            </a:r>
            <a:r>
              <a:rPr lang="en-US" altLang="zh-CN" sz="1400" dirty="0" smtClean="0">
                <a:ea typeface="黑体" pitchFamily="49" charset="-122"/>
              </a:rPr>
              <a:t> Cong, </a:t>
            </a:r>
            <a:r>
              <a:rPr lang="en-US" altLang="zh-CN" sz="1400" dirty="0" err="1" smtClean="0">
                <a:ea typeface="黑体" pitchFamily="49" charset="-122"/>
              </a:rPr>
              <a:t>Sourav</a:t>
            </a:r>
            <a:r>
              <a:rPr lang="en-US" altLang="zh-CN" sz="1400" dirty="0" smtClean="0">
                <a:ea typeface="黑体" pitchFamily="49" charset="-122"/>
              </a:rPr>
              <a:t> S. </a:t>
            </a:r>
            <a:r>
              <a:rPr lang="en-US" altLang="zh-CN" sz="1400" dirty="0" err="1" smtClean="0">
                <a:ea typeface="黑体" pitchFamily="49" charset="-122"/>
              </a:rPr>
              <a:t>Bhowmick</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In search of influential event organizers in online social networks. </a:t>
            </a:r>
            <a:r>
              <a:rPr lang="en-US" altLang="zh-CN" sz="1400" b="1" dirty="0" smtClean="0">
                <a:solidFill>
                  <a:srgbClr val="C00000"/>
                </a:solidFill>
                <a:ea typeface="黑体" pitchFamily="49" charset="-122"/>
              </a:rPr>
              <a:t>SIGMOD 2014</a:t>
            </a:r>
            <a:r>
              <a:rPr lang="en-US" altLang="zh-CN" sz="1400" b="1" dirty="0" smtClean="0">
                <a:ea typeface="黑体" pitchFamily="49" charset="-122"/>
              </a:rPr>
              <a:t>.</a:t>
            </a:r>
            <a:endParaRPr lang="zh-CN" altLang="en-US" sz="1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Arial Unicode MS" pitchFamily="34" charset="-122"/>
                <a:cs typeface="Arial Unicode MS" pitchFamily="34" charset="-122"/>
              </a:rPr>
              <a:t>Accuracy</a:t>
            </a:r>
            <a:endParaRPr lang="zh-CN" altLang="en-US" sz="3600" dirty="0"/>
          </a:p>
        </p:txBody>
      </p:sp>
      <p:sp>
        <p:nvSpPr>
          <p:cNvPr id="7" name="内容占位符 2"/>
          <p:cNvSpPr txBox="1">
            <a:spLocks/>
          </p:cNvSpPr>
          <p:nvPr/>
        </p:nvSpPr>
        <p:spPr bwMode="auto">
          <a:xfrm>
            <a:off x="319350" y="908720"/>
            <a:ext cx="8610368"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eaLnBrk="0" hangingPunct="0">
              <a:spcBef>
                <a:spcPct val="20000"/>
              </a:spcBef>
            </a:pPr>
            <a:r>
              <a:rPr lang="en-US" altLang="zh-CN" sz="2800" b="1" dirty="0" smtClean="0">
                <a:ea typeface="Arial Unicode MS" pitchFamily="34" charset="-122"/>
                <a:cs typeface="Arial Unicode MS" pitchFamily="34" charset="-122"/>
              </a:rPr>
              <a:t>How to search “information” more </a:t>
            </a:r>
            <a:r>
              <a:rPr lang="en-US" altLang="zh-CN" sz="2800" b="1" dirty="0" smtClean="0">
                <a:solidFill>
                  <a:srgbClr val="FF0000"/>
                </a:solidFill>
                <a:ea typeface="Arial Unicode MS" pitchFamily="34" charset="-122"/>
                <a:cs typeface="Arial Unicode MS" pitchFamily="34" charset="-122"/>
              </a:rPr>
              <a:t>accurately?</a:t>
            </a:r>
          </a:p>
          <a:p>
            <a:pPr marL="742950" lvl="1" indent="-285750" eaLnBrk="0" hangingPunct="0">
              <a:spcBef>
                <a:spcPct val="20000"/>
              </a:spcBef>
              <a:buFontTx/>
              <a:buChar char="–"/>
              <a:defRPr/>
            </a:pPr>
            <a:r>
              <a:rPr lang="en-US" altLang="zh-CN" sz="2400" kern="0" dirty="0" smtClean="0">
                <a:latin typeface="Arial Unicode MS" pitchFamily="34" charset="-122"/>
                <a:ea typeface="+mn-ea"/>
              </a:rPr>
              <a:t>User intension understanding</a:t>
            </a:r>
            <a:r>
              <a:rPr lang="zh-CN" altLang="en-US" sz="2400" kern="0" dirty="0" smtClean="0">
                <a:latin typeface="Arial Unicode MS" pitchFamily="34" charset="-122"/>
                <a:ea typeface="+mn-ea"/>
              </a:rPr>
              <a:t> </a:t>
            </a:r>
            <a:r>
              <a:rPr lang="en-US" altLang="zh-CN" sz="2400" kern="0" dirty="0" smtClean="0">
                <a:latin typeface="Arial Unicode MS" pitchFamily="34" charset="-122"/>
                <a:ea typeface="+mn-ea"/>
              </a:rPr>
              <a:t>(</a:t>
            </a:r>
            <a:r>
              <a:rPr lang="en-US" altLang="zh-CN" sz="1600" kern="0" dirty="0" smtClean="0">
                <a:latin typeface="Arial Unicode MS" pitchFamily="34" charset="-122"/>
                <a:ea typeface="+mn-ea"/>
              </a:rPr>
              <a:t>combine user behavior features</a:t>
            </a:r>
            <a:r>
              <a:rPr lang="en-US" altLang="zh-CN" sz="2400" kern="0" dirty="0" smtClean="0">
                <a:latin typeface="Arial Unicode MS" pitchFamily="34" charset="-122"/>
                <a:ea typeface="+mn-ea"/>
              </a:rPr>
              <a:t>)</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rPr>
              <a:t>Incorporate</a:t>
            </a:r>
            <a:r>
              <a:rPr kumimoji="0" lang="en-US" altLang="zh-CN" sz="2400" b="0" i="0" u="none" strike="noStrike" kern="0" cap="none" spc="0" normalizeH="0" noProof="0" dirty="0" smtClean="0">
                <a:ln>
                  <a:noFill/>
                </a:ln>
                <a:solidFill>
                  <a:schemeClr val="tx1"/>
                </a:solidFill>
                <a:effectLst/>
                <a:uLnTx/>
                <a:uFillTx/>
                <a:latin typeface="Arial Unicode MS" pitchFamily="34" charset="-122"/>
                <a:ea typeface="+mn-ea"/>
              </a:rPr>
              <a:t> </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rPr>
              <a:t>Knowledge Graph</a:t>
            </a:r>
          </a:p>
          <a:p>
            <a:pPr marL="742950" lvl="1" indent="-285750" eaLnBrk="0" hangingPunct="0">
              <a:spcBef>
                <a:spcPct val="20000"/>
              </a:spcBef>
              <a:buFontTx/>
              <a:buChar char="–"/>
            </a:pPr>
            <a:r>
              <a:rPr lang="en-US" altLang="zh-CN" sz="2400" kern="0" dirty="0" smtClean="0">
                <a:latin typeface="Arial Unicode MS" pitchFamily="34" charset="-122"/>
                <a:ea typeface="+mn-ea"/>
              </a:rPr>
              <a:t>Query transformation based on knowledge graph and user intension</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p:txBody>
      </p:sp>
      <p:sp>
        <p:nvSpPr>
          <p:cNvPr id="8" name="内容占位符 2"/>
          <p:cNvSpPr txBox="1">
            <a:spLocks/>
          </p:cNvSpPr>
          <p:nvPr/>
        </p:nvSpPr>
        <p:spPr bwMode="auto">
          <a:xfrm>
            <a:off x="71406" y="3571876"/>
            <a:ext cx="6643734" cy="24288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kumimoji="0" lang="en-US" altLang="zh-CN" sz="2000" b="1" i="0" u="none" strike="noStrike" kern="0" cap="none" spc="0" normalizeH="0" baseline="0" noProof="0" dirty="0" smtClean="0">
                <a:ln>
                  <a:noFill/>
                </a:ln>
                <a:solidFill>
                  <a:srgbClr val="C00000"/>
                </a:solidFill>
                <a:effectLst/>
                <a:uLnTx/>
                <a:uFillTx/>
                <a:latin typeface="Arial Unicode MS" pitchFamily="34" charset="-122"/>
                <a:ea typeface="Arial Unicode MS" pitchFamily="34" charset="-122"/>
                <a:cs typeface="Arial Unicode MS" pitchFamily="34" charset="-122"/>
              </a:rPr>
              <a:t>Search super markets/ restaurants</a:t>
            </a:r>
            <a:r>
              <a:rPr kumimoji="0" lang="en-US" altLang="zh-CN" sz="2000" b="1" i="0" u="none" strike="noStrike" kern="0" cap="none" spc="0" normalizeH="0" noProof="0" dirty="0" smtClean="0">
                <a:ln>
                  <a:noFill/>
                </a:ln>
                <a:solidFill>
                  <a:srgbClr val="C00000"/>
                </a:solidFill>
                <a:effectLst/>
                <a:uLnTx/>
                <a:uFillTx/>
                <a:latin typeface="Arial Unicode MS" pitchFamily="34" charset="-122"/>
                <a:ea typeface="Arial Unicode MS" pitchFamily="34" charset="-122"/>
                <a:cs typeface="Arial Unicode MS" pitchFamily="34" charset="-122"/>
              </a:rPr>
              <a:t> </a:t>
            </a:r>
            <a:r>
              <a:rPr kumimoji="0" lang="en-US" altLang="zh-CN" sz="2000" b="1" i="0" u="none" strike="noStrike" kern="0" cap="none" spc="0" normalizeH="0" baseline="0" noProof="0" dirty="0" smtClean="0">
                <a:ln>
                  <a:noFill/>
                </a:ln>
                <a:solidFill>
                  <a:srgbClr val="C00000"/>
                </a:solidFill>
                <a:effectLst/>
                <a:uLnTx/>
                <a:uFillTx/>
                <a:latin typeface="Arial Unicode MS" pitchFamily="34" charset="-122"/>
                <a:ea typeface="Arial Unicode MS" pitchFamily="34" charset="-122"/>
                <a:cs typeface="Arial Unicode MS" pitchFamily="34" charset="-122"/>
              </a:rPr>
              <a:t>near Hotel Arthur</a:t>
            </a:r>
            <a:r>
              <a:rPr kumimoji="0" lang="en-US" altLang="zh-CN" sz="2000" b="1" i="0" u="none" strike="noStrike" kern="0" cap="none" spc="0" normalizeH="0" noProof="0" dirty="0" smtClean="0">
                <a:ln>
                  <a:noFill/>
                </a:ln>
                <a:solidFill>
                  <a:srgbClr val="C00000"/>
                </a:solidFill>
                <a:effectLst/>
                <a:uLnTx/>
                <a:uFillTx/>
                <a:latin typeface="+mn-ea"/>
                <a:ea typeface="+mn-ea"/>
                <a:cs typeface="+mn-cs"/>
              </a:rPr>
              <a:t> </a:t>
            </a:r>
            <a:endParaRPr kumimoji="0" lang="en-US" altLang="zh-CN" sz="2000" b="1" i="0" u="none" strike="noStrike" kern="0" cap="none" spc="0" normalizeH="0" baseline="0" noProof="0" dirty="0" smtClean="0">
              <a:ln>
                <a:noFill/>
              </a:ln>
              <a:solidFill>
                <a:srgbClr val="C00000"/>
              </a:solidFill>
              <a:effectLst/>
              <a:uLnTx/>
              <a:uFillTx/>
              <a:latin typeface="+mn-ea"/>
              <a:ea typeface="+mn-ea"/>
              <a:cs typeface="+mn-cs"/>
            </a:endParaRPr>
          </a:p>
          <a:p>
            <a:pPr marL="285750" indent="-285750" eaLnBrk="0" hangingPunct="0">
              <a:spcBef>
                <a:spcPct val="20000"/>
              </a:spcBef>
              <a:buFontTx/>
              <a:buChar char="–"/>
            </a:pPr>
            <a:r>
              <a:rPr lang="en-US" altLang="zh-CN" sz="2000" dirty="0" smtClean="0">
                <a:solidFill>
                  <a:srgbClr val="FF0000"/>
                </a:solidFill>
                <a:latin typeface="Arial Unicode MS" pitchFamily="34" charset="-122"/>
                <a:ea typeface="+mn-ea"/>
              </a:rPr>
              <a:t>at Beijing vs. at Helsinki</a:t>
            </a:r>
          </a:p>
          <a:p>
            <a:pPr marL="285750" indent="-285750" eaLnBrk="0" hangingPunct="0">
              <a:spcBef>
                <a:spcPct val="20000"/>
              </a:spcBef>
              <a:buFontTx/>
              <a:buChar char="–"/>
            </a:pPr>
            <a:r>
              <a:rPr lang="en-US" altLang="zh-CN" sz="2000" dirty="0" smtClean="0">
                <a:solidFill>
                  <a:srgbClr val="FF0000"/>
                </a:solidFill>
                <a:latin typeface="Arial Unicode MS" pitchFamily="34" charset="-122"/>
              </a:rPr>
              <a:t>at Helsinki: </a:t>
            </a:r>
            <a:r>
              <a:rPr lang="en-US" altLang="zh-CN" sz="2000" dirty="0" smtClean="0">
                <a:solidFill>
                  <a:srgbClr val="FF0000"/>
                </a:solidFill>
                <a:latin typeface="Arial Unicode MS" pitchFamily="34" charset="-122"/>
                <a:ea typeface="+mn-ea"/>
              </a:rPr>
              <a:t>on Sunday vs. NOT </a:t>
            </a:r>
          </a:p>
          <a:p>
            <a:pPr marL="742950" lvl="1" indent="-285750" eaLnBrk="0" hangingPunct="0">
              <a:spcBef>
                <a:spcPct val="20000"/>
              </a:spcBef>
              <a:buFontTx/>
              <a:buChar char="–"/>
            </a:pPr>
            <a:r>
              <a:rPr lang="en-US" sz="1600" b="1" dirty="0" smtClean="0"/>
              <a:t>LUMI Supermarket - Flagship Boutique (close on Sunday)</a:t>
            </a:r>
            <a:endParaRPr lang="en-US" sz="2000" b="1" dirty="0" smtClean="0"/>
          </a:p>
          <a:p>
            <a:pPr marL="285750" indent="-285750" eaLnBrk="0" hangingPunct="0">
              <a:spcBef>
                <a:spcPct val="20000"/>
              </a:spcBef>
              <a:buFontTx/>
              <a:buChar char="–"/>
            </a:pPr>
            <a:r>
              <a:rPr lang="en-US" altLang="zh-CN" sz="2000" dirty="0" smtClean="0">
                <a:solidFill>
                  <a:srgbClr val="FF0000"/>
                </a:solidFill>
                <a:latin typeface="Arial Unicode MS" pitchFamily="34" charset="-122"/>
                <a:ea typeface="+mn-ea"/>
              </a:rPr>
              <a:t>at Helsinki: at noon </a:t>
            </a:r>
            <a:r>
              <a:rPr lang="en-US" altLang="zh-CN" sz="2000" dirty="0" err="1" smtClean="0">
                <a:solidFill>
                  <a:srgbClr val="FF0000"/>
                </a:solidFill>
                <a:latin typeface="Arial Unicode MS" pitchFamily="34" charset="-122"/>
                <a:ea typeface="+mn-ea"/>
              </a:rPr>
              <a:t>vs</a:t>
            </a:r>
            <a:r>
              <a:rPr lang="en-US" altLang="zh-CN" sz="2000" dirty="0" smtClean="0">
                <a:solidFill>
                  <a:srgbClr val="FF0000"/>
                </a:solidFill>
                <a:latin typeface="Arial Unicode MS" pitchFamily="34" charset="-122"/>
                <a:ea typeface="+mn-ea"/>
              </a:rPr>
              <a:t> at midnight</a:t>
            </a:r>
          </a:p>
          <a:p>
            <a:pPr marL="742950" lvl="1" indent="-285750" eaLnBrk="0" hangingPunct="0">
              <a:spcBef>
                <a:spcPct val="20000"/>
              </a:spcBef>
              <a:buFontTx/>
              <a:buChar char="–"/>
            </a:pPr>
            <a:r>
              <a:rPr lang="en-US" b="1" dirty="0" smtClean="0"/>
              <a:t>K-supermarket </a:t>
            </a:r>
            <a:r>
              <a:rPr lang="en-US" b="1" dirty="0" err="1" smtClean="0"/>
              <a:t>Kaisaniemi</a:t>
            </a:r>
            <a:r>
              <a:rPr lang="en-US" b="1" dirty="0" smtClean="0"/>
              <a:t> (7am~9pm)</a:t>
            </a:r>
            <a:endParaRPr lang="zh-CN" altLang="en-US" sz="2000" dirty="0">
              <a:solidFill>
                <a:srgbClr val="FF0000"/>
              </a:solidFill>
              <a:latin typeface="Arial Unicode MS" pitchFamily="34" charset="-122"/>
              <a:ea typeface="+mn-ea"/>
            </a:endParaRPr>
          </a:p>
        </p:txBody>
      </p:sp>
      <p:grpSp>
        <p:nvGrpSpPr>
          <p:cNvPr id="16" name="组合 15"/>
          <p:cNvGrpSpPr/>
          <p:nvPr/>
        </p:nvGrpSpPr>
        <p:grpSpPr>
          <a:xfrm>
            <a:off x="6143636" y="2795906"/>
            <a:ext cx="2908995" cy="4062118"/>
            <a:chOff x="4032448" y="2983761"/>
            <a:chExt cx="2908995" cy="4062118"/>
          </a:xfrm>
        </p:grpSpPr>
        <p:sp>
          <p:nvSpPr>
            <p:cNvPr id="10" name="矩形 9"/>
            <p:cNvSpPr/>
            <p:nvPr/>
          </p:nvSpPr>
          <p:spPr>
            <a:xfrm>
              <a:off x="4405773" y="2983761"/>
              <a:ext cx="2428892" cy="369332"/>
            </a:xfrm>
            <a:prstGeom prst="rect">
              <a:avLst/>
            </a:prstGeom>
          </p:spPr>
          <p:txBody>
            <a:bodyPr wrap="square">
              <a:spAutoFit/>
            </a:bodyPr>
            <a:lstStyle/>
            <a:p>
              <a:pPr algn="ctr"/>
              <a:r>
                <a:rPr lang="en-US" altLang="zh-CN" dirty="0" smtClean="0">
                  <a:latin typeface="Arial Unicode MS" pitchFamily="34" charset="-122"/>
                  <a:ea typeface="Arial Unicode MS" pitchFamily="34" charset="-122"/>
                  <a:cs typeface="Arial Unicode MS" pitchFamily="34" charset="-122"/>
                </a:rPr>
                <a:t>Mobile Networks</a:t>
              </a:r>
              <a:endParaRPr lang="zh-CN" altLang="en-US" dirty="0">
                <a:latin typeface="Arial Unicode MS" pitchFamily="34" charset="-122"/>
                <a:ea typeface="Arial Unicode MS" pitchFamily="34" charset="-122"/>
                <a:cs typeface="Arial Unicode MS" pitchFamily="34" charset="-122"/>
              </a:endParaRPr>
            </a:p>
          </p:txBody>
        </p:sp>
        <p:pic>
          <p:nvPicPr>
            <p:cNvPr id="1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139952" y="3356992"/>
              <a:ext cx="2657475" cy="14844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 xmlns:a14="http://schemas.microsoft.com/office/drawing/2010/main">
                  <a:solidFill>
                    <a:schemeClr val="accent1"/>
                  </a:solidFill>
                </a14:hiddenFill>
              </a:ext>
            </a:extLst>
          </p:spPr>
        </p:pic>
        <p:pic>
          <p:nvPicPr>
            <p:cNvPr id="12" name="图片 11" descr="11042390_954955.jpg"/>
            <p:cNvPicPr>
              <a:picLocks noChangeAspect="1"/>
            </p:cNvPicPr>
            <p:nvPr/>
          </p:nvPicPr>
          <p:blipFill>
            <a:blip r:embed="rId4" cstate="print"/>
            <a:stretch>
              <a:fillRect/>
            </a:stretch>
          </p:blipFill>
          <p:spPr>
            <a:xfrm>
              <a:off x="4032448" y="5157192"/>
              <a:ext cx="2908995" cy="1888687"/>
            </a:xfrm>
            <a:prstGeom prst="rect">
              <a:avLst/>
            </a:prstGeom>
          </p:spPr>
        </p:pic>
        <p:sp>
          <p:nvSpPr>
            <p:cNvPr id="13" name="矩形 12"/>
            <p:cNvSpPr/>
            <p:nvPr/>
          </p:nvSpPr>
          <p:spPr>
            <a:xfrm>
              <a:off x="4334335" y="4999985"/>
              <a:ext cx="2357453" cy="400110"/>
            </a:xfrm>
            <a:prstGeom prst="rect">
              <a:avLst/>
            </a:prstGeom>
          </p:spPr>
          <p:txBody>
            <a:bodyPr wrap="square">
              <a:spAutoFit/>
            </a:bodyPr>
            <a:lstStyle/>
            <a:p>
              <a:pPr algn="ctr"/>
              <a:r>
                <a:rPr lang="en-US" altLang="zh-CN" dirty="0" smtClean="0">
                  <a:latin typeface="Arial Unicode MS" pitchFamily="34" charset="-122"/>
                  <a:ea typeface="Arial Unicode MS" pitchFamily="34" charset="-122"/>
                  <a:cs typeface="Arial Unicode MS" pitchFamily="34" charset="-122"/>
                </a:rPr>
                <a:t>Knowledge Graph</a:t>
              </a:r>
              <a:endParaRPr lang="zh-CN" altLang="en-US" sz="2000" dirty="0">
                <a:latin typeface="Arial Unicode MS" pitchFamily="34" charset="-122"/>
                <a:ea typeface="Arial Unicode MS" pitchFamily="34" charset="-122"/>
                <a:cs typeface="Arial Unicode MS" pitchFamily="34" charset="-122"/>
              </a:endParaRPr>
            </a:p>
          </p:txBody>
        </p:sp>
      </p:grpSp>
      <p:sp>
        <p:nvSpPr>
          <p:cNvPr id="14"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14</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Arial Unicode MS" pitchFamily="34" charset="-122"/>
                <a:cs typeface="Arial Unicode MS" pitchFamily="34" charset="-122"/>
              </a:rPr>
              <a:t>Efficiency</a:t>
            </a:r>
            <a:endParaRPr lang="zh-CN" altLang="en-US" dirty="0"/>
          </a:p>
        </p:txBody>
      </p:sp>
      <p:sp>
        <p:nvSpPr>
          <p:cNvPr id="7" name="内容占位符 2"/>
          <p:cNvSpPr txBox="1">
            <a:spLocks/>
          </p:cNvSpPr>
          <p:nvPr/>
        </p:nvSpPr>
        <p:spPr bwMode="auto">
          <a:xfrm>
            <a:off x="323528" y="928100"/>
            <a:ext cx="8501122" cy="14293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pPr>
            <a:r>
              <a:rPr lang="en-US" altLang="zh-CN" sz="2800" b="1" dirty="0" smtClean="0">
                <a:latin typeface="Arial Unicode MS" pitchFamily="34" charset="-122"/>
                <a:ea typeface="Arial Unicode MS" pitchFamily="34" charset="-122"/>
                <a:cs typeface="Arial Unicode MS" pitchFamily="34" charset="-122"/>
              </a:rPr>
              <a:t>How to search “information” more </a:t>
            </a:r>
            <a:r>
              <a:rPr lang="en-US" altLang="zh-CN" sz="2800" b="1" dirty="0" smtClean="0">
                <a:solidFill>
                  <a:srgbClr val="FF0000"/>
                </a:solidFill>
                <a:latin typeface="Arial Unicode MS" pitchFamily="34" charset="-122"/>
                <a:ea typeface="Arial Unicode MS" pitchFamily="34" charset="-122"/>
                <a:cs typeface="Arial Unicode MS" pitchFamily="34" charset="-122"/>
              </a:rPr>
              <a:t>efficiently</a:t>
            </a:r>
            <a:r>
              <a:rPr lang="en-US" altLang="zh-CN" sz="2800" b="1" dirty="0" smtClean="0">
                <a:latin typeface="Arial Unicode MS" pitchFamily="34" charset="-122"/>
                <a:ea typeface="Arial Unicode MS" pitchFamily="34" charset="-122"/>
                <a:cs typeface="Arial Unicode MS" pitchFamily="34" charset="-122"/>
              </a:rPr>
              <a:t>? </a:t>
            </a:r>
          </a:p>
          <a:p>
            <a:pPr marL="742950" lvl="1" indent="-285750" eaLnBrk="0" hangingPunct="0">
              <a:spcBef>
                <a:spcPct val="20000"/>
              </a:spcBef>
              <a:buFontTx/>
              <a:buChar char="–"/>
            </a:pPr>
            <a:r>
              <a:rPr lang="en-US" altLang="zh-CN" sz="2400" kern="0" dirty="0" smtClean="0">
                <a:latin typeface="Arial Unicode MS" pitchFamily="34" charset="-122"/>
                <a:ea typeface="Arial Unicode MS" pitchFamily="34" charset="-122"/>
                <a:cs typeface="Arial Unicode MS" pitchFamily="34" charset="-122"/>
              </a:rPr>
              <a:t>Query approximation techniques</a:t>
            </a:r>
          </a:p>
          <a:p>
            <a:pPr marL="742950" lvl="1" indent="-285750" eaLnBrk="0" hangingPunct="0">
              <a:spcBef>
                <a:spcPct val="20000"/>
              </a:spcBef>
              <a:buFontTx/>
              <a:buChar char="–"/>
            </a:pPr>
            <a:r>
              <a:rPr lang="en-US" altLang="zh-CN" sz="2400" kern="0" dirty="0" smtClean="0">
                <a:latin typeface="Arial Unicode MS" pitchFamily="34" charset="-122"/>
                <a:ea typeface="Arial Unicode MS" pitchFamily="34" charset="-122"/>
                <a:cs typeface="Arial Unicode MS" pitchFamily="34" charset="-122"/>
              </a:rPr>
              <a:t>Data approximation techniques</a:t>
            </a:r>
          </a:p>
          <a:p>
            <a:pPr marL="742950" lvl="1" indent="-285750" eaLnBrk="0" hangingPunct="0">
              <a:spcBef>
                <a:spcPct val="20000"/>
              </a:spcBef>
              <a:buFontTx/>
              <a:buChar char="–"/>
            </a:pP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15</a:t>
            </a:fld>
            <a:endParaRPr lang="zh-CN" altLang="en-US" dirty="0"/>
          </a:p>
        </p:txBody>
      </p:sp>
      <p:sp>
        <p:nvSpPr>
          <p:cNvPr id="9" name="矩形 8"/>
          <p:cNvSpPr/>
          <p:nvPr/>
        </p:nvSpPr>
        <p:spPr>
          <a:xfrm>
            <a:off x="4716016" y="6021288"/>
            <a:ext cx="4248472" cy="646331"/>
          </a:xfrm>
          <a:prstGeom prst="rect">
            <a:avLst/>
          </a:prstGeom>
          <a:noFill/>
        </p:spPr>
        <p:txBody>
          <a:bodyPr wrap="square" lIns="91440" tIns="45720" rIns="91440" bIns="45720">
            <a:spAutoFit/>
          </a:bodyPr>
          <a:lstStyle/>
          <a:p>
            <a:pPr algn="ctr"/>
            <a:r>
              <a:rPr lang="zh-CN" altLang="en-US" sz="3600" b="1" cap="none" spc="0"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天下武功 </a:t>
            </a:r>
            <a:r>
              <a:rPr lang="zh-CN" altLang="en-US" sz="3600" b="1"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唯快不破</a:t>
            </a:r>
            <a:endParaRPr lang="zh-CN" altLang="en-US" sz="3600" b="1" cap="none" spc="0" dirty="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endParaRPr>
          </a:p>
        </p:txBody>
      </p:sp>
      <p:grpSp>
        <p:nvGrpSpPr>
          <p:cNvPr id="10" name="组合 9"/>
          <p:cNvGrpSpPr/>
          <p:nvPr/>
        </p:nvGrpSpPr>
        <p:grpSpPr>
          <a:xfrm>
            <a:off x="611562" y="2505090"/>
            <a:ext cx="3463804" cy="3384376"/>
            <a:chOff x="179512" y="3284984"/>
            <a:chExt cx="3168352" cy="3168352"/>
          </a:xfrm>
        </p:grpSpPr>
        <p:sp>
          <p:nvSpPr>
            <p:cNvPr id="11" name="矩形 10"/>
            <p:cNvSpPr/>
            <p:nvPr/>
          </p:nvSpPr>
          <p:spPr bwMode="auto">
            <a:xfrm>
              <a:off x="179512" y="3284984"/>
              <a:ext cx="3168352" cy="316835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b="1">
                <a:solidFill>
                  <a:srgbClr val="0000FF"/>
                </a:solidFill>
                <a:latin typeface="黑体"/>
                <a:ea typeface="黑体"/>
                <a:cs typeface="黑体"/>
              </a:endParaRPr>
            </a:p>
          </p:txBody>
        </p:sp>
        <p:grpSp>
          <p:nvGrpSpPr>
            <p:cNvPr id="12" name="组合 62"/>
            <p:cNvGrpSpPr/>
            <p:nvPr/>
          </p:nvGrpSpPr>
          <p:grpSpPr>
            <a:xfrm>
              <a:off x="213942" y="3429000"/>
              <a:ext cx="3130783" cy="2894851"/>
              <a:chOff x="213942" y="3429000"/>
              <a:chExt cx="3130783" cy="2894851"/>
            </a:xfrm>
          </p:grpSpPr>
          <p:sp>
            <p:nvSpPr>
              <p:cNvPr id="13" name="Oval 18"/>
              <p:cNvSpPr>
                <a:spLocks noChangeArrowheads="1"/>
              </p:cNvSpPr>
              <p:nvPr/>
            </p:nvSpPr>
            <p:spPr bwMode="auto">
              <a:xfrm>
                <a:off x="251520" y="3429050"/>
                <a:ext cx="1528762" cy="1433512"/>
              </a:xfrm>
              <a:prstGeom prst="ellipse">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sz="2000" b="1" dirty="0">
                    <a:solidFill>
                      <a:schemeClr val="dk1"/>
                    </a:solidFill>
                    <a:latin typeface="+mn-lt"/>
                    <a:ea typeface="黑体" pitchFamily="2" charset="-122"/>
                    <a:cs typeface="宋体" charset="0"/>
                  </a:rPr>
                  <a:t>Inexact</a:t>
                </a:r>
              </a:p>
              <a:p>
                <a:pPr algn="ctr" eaLnBrk="0" hangingPunct="0">
                  <a:spcAft>
                    <a:spcPts val="600"/>
                  </a:spcAft>
                  <a:defRPr/>
                </a:pPr>
                <a:r>
                  <a:rPr kumimoji="0" lang="zh-CN" altLang="en-US" b="1" dirty="0">
                    <a:solidFill>
                      <a:schemeClr val="dk1"/>
                    </a:solidFill>
                    <a:latin typeface="Rockwell" pitchFamily="18" charset="0"/>
                    <a:ea typeface="黑体" pitchFamily="2" charset="-122"/>
                    <a:cs typeface="宋体" charset="0"/>
                  </a:rPr>
                  <a:t>近似性</a:t>
                </a:r>
                <a:endParaRPr kumimoji="0" lang="en-US" altLang="zh-CN" b="1" dirty="0">
                  <a:solidFill>
                    <a:schemeClr val="dk1"/>
                  </a:solidFill>
                  <a:latin typeface="Rockwell" pitchFamily="18" charset="0"/>
                  <a:ea typeface="黑体" pitchFamily="2" charset="-122"/>
                  <a:cs typeface="宋体" charset="0"/>
                </a:endParaRPr>
              </a:p>
            </p:txBody>
          </p:sp>
          <p:sp>
            <p:nvSpPr>
              <p:cNvPr id="14" name="Oval 21"/>
              <p:cNvSpPr>
                <a:spLocks noChangeArrowheads="1"/>
              </p:cNvSpPr>
              <p:nvPr/>
            </p:nvSpPr>
            <p:spPr bwMode="auto">
              <a:xfrm>
                <a:off x="1637407" y="3429000"/>
                <a:ext cx="1582738" cy="1489075"/>
              </a:xfrm>
              <a:prstGeom prst="ellipse">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b="1" dirty="0">
                    <a:solidFill>
                      <a:schemeClr val="dk1"/>
                    </a:solidFill>
                    <a:latin typeface="+mn-lt"/>
                    <a:ea typeface="黑体" pitchFamily="2" charset="-122"/>
                    <a:cs typeface="宋体" charset="0"/>
                  </a:rPr>
                  <a:t>Incremental</a:t>
                </a:r>
              </a:p>
              <a:p>
                <a:pPr algn="ctr" eaLnBrk="0" hangingPunct="0">
                  <a:spcAft>
                    <a:spcPts val="600"/>
                  </a:spcAft>
                  <a:defRPr/>
                </a:pPr>
                <a:r>
                  <a:rPr kumimoji="0" lang="zh-CN" altLang="en-US" b="1" dirty="0">
                    <a:solidFill>
                      <a:schemeClr val="dk1"/>
                    </a:solidFill>
                    <a:latin typeface="+mn-lt"/>
                    <a:ea typeface="黑体" pitchFamily="2" charset="-122"/>
                    <a:cs typeface="宋体" charset="0"/>
                  </a:rPr>
                  <a:t>增量性</a:t>
                </a:r>
                <a:endParaRPr kumimoji="0" lang="en-US" altLang="zh-CN" b="1" dirty="0">
                  <a:solidFill>
                    <a:schemeClr val="dk1"/>
                  </a:solidFill>
                  <a:latin typeface="+mn-lt"/>
                  <a:ea typeface="黑体" pitchFamily="2" charset="-122"/>
                  <a:cs typeface="宋体" charset="0"/>
                </a:endParaRPr>
              </a:p>
            </p:txBody>
          </p:sp>
          <p:sp>
            <p:nvSpPr>
              <p:cNvPr id="15" name="Oval 22"/>
              <p:cNvSpPr>
                <a:spLocks noChangeArrowheads="1"/>
              </p:cNvSpPr>
              <p:nvPr/>
            </p:nvSpPr>
            <p:spPr bwMode="auto">
              <a:xfrm>
                <a:off x="972245" y="4437112"/>
                <a:ext cx="1581150" cy="1435100"/>
              </a:xfrm>
              <a:prstGeom prst="ellipse">
                <a:avLst/>
              </a:prstGeom>
              <a:solidFill>
                <a:srgbClr val="00FF00"/>
              </a:solidFill>
              <a:ln w="25400" algn="ctr">
                <a:solidFill>
                  <a:srgbClr val="000000"/>
                </a:solidFill>
                <a:round/>
                <a:headEnd/>
                <a:tailEnd/>
              </a:ln>
              <a:effectLst/>
            </p:spPr>
            <p:txBody>
              <a:bodyPr wrap="none" lIns="0" tIns="0" rIns="0" bIns="0" anchor="ctr"/>
              <a:lstStyle/>
              <a:p>
                <a:pPr algn="ctr"/>
                <a:endParaRPr kumimoji="0" lang="en-US" altLang="zh-CN" sz="2000" dirty="0">
                  <a:solidFill>
                    <a:srgbClr val="000000"/>
                  </a:solidFill>
                  <a:effectLst>
                    <a:outerShdw blurRad="38100" dist="38100" dir="2700000" algn="tl">
                      <a:srgbClr val="FFFFFF"/>
                    </a:outerShdw>
                  </a:effectLst>
                </a:endParaRPr>
              </a:p>
              <a:p>
                <a:pPr algn="ctr"/>
                <a:endParaRPr kumimoji="0" lang="en-US" altLang="zh-CN" b="1" dirty="0">
                  <a:solidFill>
                    <a:srgbClr val="000000"/>
                  </a:solidFill>
                  <a:ea typeface="黑体" pitchFamily="49" charset="-122"/>
                </a:endParaRPr>
              </a:p>
              <a:p>
                <a:pPr algn="ctr" eaLnBrk="0" hangingPunct="0"/>
                <a:r>
                  <a:rPr kumimoji="0" lang="en-US" altLang="zh-CN" b="1" dirty="0">
                    <a:solidFill>
                      <a:srgbClr val="000000"/>
                    </a:solidFill>
                    <a:ea typeface="黑体" pitchFamily="49" charset="-122"/>
                  </a:rPr>
                  <a:t> Inductive</a:t>
                </a:r>
              </a:p>
              <a:p>
                <a:pPr algn="ctr" eaLnBrk="0" hangingPunct="0"/>
                <a:r>
                  <a:rPr kumimoji="0" lang="zh-CN" altLang="en-US" b="1" dirty="0" smtClean="0">
                    <a:solidFill>
                      <a:srgbClr val="000000"/>
                    </a:solidFill>
                    <a:ea typeface="黑体" pitchFamily="49" charset="-122"/>
                  </a:rPr>
                  <a:t>   归纳</a:t>
                </a:r>
                <a:r>
                  <a:rPr kumimoji="0" lang="zh-CN" altLang="en-US" b="1" dirty="0">
                    <a:solidFill>
                      <a:srgbClr val="000000"/>
                    </a:solidFill>
                    <a:ea typeface="黑体" pitchFamily="49" charset="-122"/>
                  </a:rPr>
                  <a:t>性</a:t>
                </a:r>
                <a:endParaRPr kumimoji="0" lang="en-US" altLang="zh-CN" b="1" dirty="0">
                  <a:solidFill>
                    <a:srgbClr val="000000"/>
                  </a:solidFill>
                  <a:ea typeface="黑体" pitchFamily="49" charset="-122"/>
                </a:endParaRPr>
              </a:p>
              <a:p>
                <a:pPr algn="ctr" eaLnBrk="0" hangingPunct="0"/>
                <a:endParaRPr kumimoji="0" lang="zh-CN" altLang="en-US" b="1" dirty="0">
                  <a:solidFill>
                    <a:srgbClr val="000000"/>
                  </a:solidFill>
                  <a:ea typeface="黑体" pitchFamily="49" charset="-122"/>
                </a:endParaRPr>
              </a:p>
              <a:p>
                <a:pPr algn="ctr"/>
                <a:endParaRPr kumimoji="0" lang="en-US" altLang="zh-CN" sz="1800" dirty="0">
                  <a:solidFill>
                    <a:srgbClr val="EA0000"/>
                  </a:solidFill>
                  <a:effectLst>
                    <a:outerShdw blurRad="38100" dist="38100" dir="2700000" algn="tl">
                      <a:srgbClr val="000000"/>
                    </a:outerShdw>
                  </a:effectLst>
                </a:endParaRPr>
              </a:p>
            </p:txBody>
          </p:sp>
          <p:sp>
            <p:nvSpPr>
              <p:cNvPr id="16" name="矩形 15"/>
              <p:cNvSpPr/>
              <p:nvPr/>
            </p:nvSpPr>
            <p:spPr>
              <a:xfrm>
                <a:off x="213942" y="5949280"/>
                <a:ext cx="3130783" cy="374571"/>
              </a:xfrm>
              <a:prstGeom prst="rect">
                <a:avLst/>
              </a:prstGeom>
            </p:spPr>
            <p:txBody>
              <a:bodyPr wrap="none">
                <a:spAutoFit/>
              </a:bodyPr>
              <a:lstStyle/>
              <a:p>
                <a:pPr algn="ctr">
                  <a:spcBef>
                    <a:spcPct val="20000"/>
                  </a:spcBef>
                </a:pPr>
                <a:r>
                  <a:rPr lang="en-US" altLang="zh-CN" sz="2000" b="1" dirty="0" smtClean="0">
                    <a:latin typeface="Arial" pitchFamily="34" charset="0"/>
                    <a:ea typeface="黑体" pitchFamily="49" charset="-122"/>
                  </a:rPr>
                  <a:t>Big Data Computation</a:t>
                </a:r>
                <a:r>
                  <a:rPr lang="zh-CN" altLang="en-US" sz="2000" b="1" dirty="0" smtClean="0">
                    <a:latin typeface="Arial" pitchFamily="34" charset="0"/>
                    <a:ea typeface="黑体" pitchFamily="49" charset="-122"/>
                  </a:rPr>
                  <a:t> </a:t>
                </a:r>
                <a:r>
                  <a:rPr lang="en-US" altLang="zh-CN" sz="2000" b="1" dirty="0" smtClean="0">
                    <a:latin typeface="Arial" pitchFamily="34" charset="0"/>
                    <a:ea typeface="黑体" pitchFamily="49" charset="-122"/>
                    <a:cs typeface="Arial" pitchFamily="34" charset="0"/>
                  </a:rPr>
                  <a:t>(</a:t>
                </a:r>
                <a:r>
                  <a:rPr lang="en-US" altLang="zh-CN" sz="2000" b="1" dirty="0" smtClean="0">
                    <a:latin typeface="宋体" pitchFamily="2" charset="-122"/>
                    <a:cs typeface="Arial" pitchFamily="34" charset="0"/>
                  </a:rPr>
                  <a:t>3I)</a:t>
                </a:r>
                <a:endParaRPr lang="en-US" altLang="zh-CN" sz="2000" b="1" dirty="0">
                  <a:latin typeface="宋体" pitchFamily="2" charset="-122"/>
                  <a:cs typeface="Arial" pitchFamily="34" charset="0"/>
                </a:endParaRPr>
              </a:p>
            </p:txBody>
          </p:sp>
        </p:grpSp>
      </p:grpSp>
      <p:sp>
        <p:nvSpPr>
          <p:cNvPr id="17" name="矩形 16"/>
          <p:cNvSpPr/>
          <p:nvPr/>
        </p:nvSpPr>
        <p:spPr>
          <a:xfrm>
            <a:off x="723499" y="6033482"/>
            <a:ext cx="3096344" cy="707886"/>
          </a:xfrm>
          <a:prstGeom prst="rect">
            <a:avLst/>
          </a:prstGeom>
          <a:noFill/>
        </p:spPr>
        <p:txBody>
          <a:bodyPr wrap="square" lIns="91440" tIns="45720" rIns="91440" bIns="45720">
            <a:spAutoFit/>
          </a:bodyPr>
          <a:lstStyle/>
          <a:p>
            <a:pPr algn="ctr"/>
            <a:r>
              <a:rPr lang="en-US" altLang="zh-CN" sz="4000" b="1" dirty="0" smtClean="0">
                <a:ln w="1905"/>
                <a:effectLst>
                  <a:innerShdw blurRad="69850" dist="43180" dir="5400000">
                    <a:srgbClr val="000000">
                      <a:alpha val="65000"/>
                    </a:srgbClr>
                  </a:innerShdw>
                </a:effectLst>
              </a:rPr>
              <a:t>R = Q(D) </a:t>
            </a:r>
            <a:endParaRPr lang="zh-CN" altLang="en-US" sz="4000" b="1" dirty="0">
              <a:ln w="1905"/>
              <a:effectLst>
                <a:innerShdw blurRad="69850" dist="43180" dir="5400000">
                  <a:srgbClr val="000000">
                    <a:alpha val="65000"/>
                  </a:srgbClr>
                </a:innerShdw>
              </a:effectLst>
            </a:endParaRPr>
          </a:p>
        </p:txBody>
      </p:sp>
      <p:pic>
        <p:nvPicPr>
          <p:cNvPr id="20" name="图片 19" descr="aa5-5960.jpg"/>
          <p:cNvPicPr>
            <a:picLocks noChangeAspect="1"/>
          </p:cNvPicPr>
          <p:nvPr/>
        </p:nvPicPr>
        <p:blipFill>
          <a:blip r:embed="rId2" cstate="print"/>
          <a:stretch>
            <a:fillRect/>
          </a:stretch>
        </p:blipFill>
        <p:spPr>
          <a:xfrm>
            <a:off x="5125546" y="2428868"/>
            <a:ext cx="3518420" cy="3518420"/>
          </a:xfrm>
          <a:prstGeom prst="rect">
            <a:avLst/>
          </a:prstGeom>
        </p:spPr>
      </p:pic>
      <p:sp>
        <p:nvSpPr>
          <p:cNvPr id="33796" name="AutoShape 4" descr="Image result for 功夫"/>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3798" name="Picture 6" descr="Image result for 功夫"/>
          <p:cNvPicPr>
            <a:picLocks noChangeAspect="1" noChangeArrowheads="1"/>
          </p:cNvPicPr>
          <p:nvPr/>
        </p:nvPicPr>
        <p:blipFill>
          <a:blip r:embed="rId3"/>
          <a:srcRect/>
          <a:stretch>
            <a:fillRect/>
          </a:stretch>
        </p:blipFill>
        <p:spPr bwMode="auto">
          <a:xfrm>
            <a:off x="5140738" y="4176732"/>
            <a:ext cx="2003030" cy="1824036"/>
          </a:xfrm>
          <a:prstGeom prst="rect">
            <a:avLst/>
          </a:prstGeom>
          <a:noFill/>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2159644"/>
            <a:ext cx="9144000" cy="1269355"/>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dirty="0" smtClean="0">
                <a:ln>
                  <a:noFill/>
                </a:ln>
                <a:solidFill>
                  <a:srgbClr val="C00000"/>
                </a:solidFill>
                <a:effectLst/>
                <a:uLnTx/>
                <a:uFillTx/>
                <a:latin typeface="+mj-lt"/>
                <a:ea typeface="+mj-ea"/>
                <a:cs typeface="+mj-cs"/>
              </a:rPr>
              <a:t>Query Techniques for Big Graph Search</a:t>
            </a:r>
            <a:endParaRPr kumimoji="0" lang="en-US" altLang="zh-CN" sz="4000" b="1" i="0" u="none" strike="noStrike" kern="0" cap="none" spc="0" normalizeH="0" baseline="0" noProof="0" dirty="0" smtClean="0">
              <a:ln>
                <a:noFill/>
              </a:ln>
              <a:solidFill>
                <a:srgbClr val="C00000"/>
              </a:solidFill>
              <a:effectLst/>
              <a:uLnTx/>
              <a:uFillTx/>
              <a:latin typeface="+mj-lt"/>
              <a:ea typeface="+mj-ea"/>
              <a:cs typeface="+mj-cs"/>
            </a:endParaRPr>
          </a:p>
        </p:txBody>
      </p:sp>
      <p:sp>
        <p:nvSpPr>
          <p:cNvPr id="5" name="矩形 4"/>
          <p:cNvSpPr/>
          <p:nvPr/>
        </p:nvSpPr>
        <p:spPr>
          <a:xfrm>
            <a:off x="3059832" y="3717032"/>
            <a:ext cx="3096344"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Q</a:t>
            </a:r>
            <a:r>
              <a:rPr lang="en-US" altLang="zh-CN" sz="4000" b="1" dirty="0" smtClean="0">
                <a:ln w="1905"/>
                <a:effectLst>
                  <a:innerShdw blurRad="69850" dist="43180" dir="5400000">
                    <a:srgbClr val="000000">
                      <a:alpha val="65000"/>
                    </a:srgbClr>
                  </a:innerShdw>
                </a:effectLst>
              </a:rPr>
              <a:t>(D)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Query Approximation Techniques</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519008"/>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en-US" altLang="zh-CN" sz="2400" dirty="0" smtClean="0">
                <a:solidFill>
                  <a:srgbClr val="FF0000"/>
                </a:solidFill>
                <a:latin typeface="Arial Unicode MS" pitchFamily="34" charset="-122"/>
                <a:ea typeface="Arial Unicode MS" pitchFamily="34" charset="-122"/>
                <a:cs typeface="Arial Unicode MS" pitchFamily="34" charset="-122"/>
              </a:rPr>
              <a:t>Main idea</a:t>
            </a:r>
            <a:r>
              <a:rPr lang="en-US" altLang="zh-CN" sz="2400" dirty="0" smtClean="0">
                <a:solidFill>
                  <a:srgbClr val="000000"/>
                </a:solidFill>
                <a:latin typeface="Arial Unicode MS" pitchFamily="34" charset="-122"/>
                <a:ea typeface="Arial Unicode MS" pitchFamily="34" charset="-122"/>
                <a:cs typeface="Arial Unicode MS" pitchFamily="34" charset="-122"/>
              </a:rPr>
              <a:t>: For a class </a:t>
            </a:r>
            <a:r>
              <a:rPr lang="en-US" altLang="zh-CN" sz="2400" dirty="0" smtClean="0">
                <a:solidFill>
                  <a:srgbClr val="C00000"/>
                </a:solidFill>
                <a:latin typeface="Arial Unicode MS" pitchFamily="34" charset="-122"/>
                <a:ea typeface="Arial Unicode MS" pitchFamily="34" charset="-122"/>
                <a:cs typeface="Arial Unicode MS" pitchFamily="34" charset="-122"/>
              </a:rPr>
              <a:t>Q</a:t>
            </a:r>
            <a:r>
              <a:rPr lang="en-US" altLang="zh-CN" sz="2400" dirty="0" smtClean="0">
                <a:solidFill>
                  <a:srgbClr val="000000"/>
                </a:solidFill>
                <a:latin typeface="Arial Unicode MS" pitchFamily="34" charset="-122"/>
                <a:ea typeface="Arial Unicode MS" pitchFamily="34" charset="-122"/>
                <a:cs typeface="Arial Unicode MS" pitchFamily="34" charset="-122"/>
              </a:rPr>
              <a:t> of queries with a high computational complexity,  find another class </a:t>
            </a:r>
            <a:r>
              <a:rPr lang="en-US" altLang="zh-CN" sz="2400" dirty="0" smtClean="0">
                <a:solidFill>
                  <a:srgbClr val="C00000"/>
                </a:solidFill>
                <a:latin typeface="Arial Unicode MS" pitchFamily="34" charset="-122"/>
                <a:ea typeface="Arial Unicode MS" pitchFamily="34" charset="-122"/>
                <a:cs typeface="Arial Unicode MS" pitchFamily="34" charset="-122"/>
              </a:rPr>
              <a:t>Q’ </a:t>
            </a:r>
            <a:r>
              <a:rPr lang="en-US" altLang="zh-CN" sz="2400" dirty="0" smtClean="0">
                <a:solidFill>
                  <a:srgbClr val="000000"/>
                </a:solidFill>
                <a:latin typeface="Arial Unicode MS" pitchFamily="34" charset="-122"/>
                <a:ea typeface="Arial Unicode MS" pitchFamily="34" charset="-122"/>
                <a:cs typeface="Arial Unicode MS" pitchFamily="34" charset="-122"/>
              </a:rPr>
              <a:t>of queries that has a lower computational complexity </a:t>
            </a:r>
            <a:r>
              <a:rPr lang="en-US" altLang="zh-CN" sz="2400" dirty="0" smtClean="0">
                <a:solidFill>
                  <a:srgbClr val="FF0000"/>
                </a:solidFill>
                <a:latin typeface="Arial Unicode MS" pitchFamily="34" charset="-122"/>
                <a:ea typeface="Arial Unicode MS" pitchFamily="34" charset="-122"/>
                <a:cs typeface="Arial Unicode MS" pitchFamily="34" charset="-122"/>
              </a:rPr>
              <a:t>without loss of quality </a:t>
            </a:r>
            <a:r>
              <a:rPr lang="en-US" altLang="zh-CN" sz="2400" dirty="0" smtClean="0">
                <a:solidFill>
                  <a:schemeClr val="tx2"/>
                </a:solidFill>
                <a:latin typeface="Arial Unicode MS" pitchFamily="34" charset="-122"/>
                <a:ea typeface="Arial Unicode MS" pitchFamily="34" charset="-122"/>
                <a:cs typeface="Arial Unicode MS" pitchFamily="34" charset="-122"/>
              </a:rPr>
              <a:t>or</a:t>
            </a:r>
            <a:r>
              <a:rPr lang="en-US" altLang="zh-CN" sz="2400" dirty="0" smtClean="0">
                <a:solidFill>
                  <a:srgbClr val="FF0000"/>
                </a:solidFill>
                <a:latin typeface="Arial Unicode MS" pitchFamily="34" charset="-122"/>
                <a:ea typeface="Arial Unicode MS" pitchFamily="34" charset="-122"/>
                <a:cs typeface="Arial Unicode MS" pitchFamily="34" charset="-122"/>
              </a:rPr>
              <a:t> with a bounded loss of quality</a:t>
            </a:r>
            <a:r>
              <a:rPr lang="en-US" altLang="zh-CN" sz="2400" dirty="0" smtClean="0">
                <a:solidFill>
                  <a:srgbClr val="000000"/>
                </a:solidFill>
                <a:latin typeface="Arial Unicode MS" pitchFamily="34" charset="-122"/>
                <a:ea typeface="Arial Unicode MS" pitchFamily="34" charset="-122"/>
                <a:cs typeface="Arial Unicode MS" pitchFamily="34" charset="-122"/>
              </a:rPr>
              <a:t>.</a:t>
            </a:r>
            <a:endParaRPr lang="en-GB" altLang="zh-CN" sz="2400" dirty="0">
              <a:latin typeface="Arial Unicode MS" pitchFamily="34" charset="-122"/>
              <a:ea typeface="Arial Unicode MS" pitchFamily="34" charset="-122"/>
              <a:cs typeface="Arial Unicode MS" pitchFamily="34" charset="-122"/>
            </a:endParaRPr>
          </a:p>
        </p:txBody>
      </p:sp>
      <p:grpSp>
        <p:nvGrpSpPr>
          <p:cNvPr id="16" name="组合 15"/>
          <p:cNvGrpSpPr/>
          <p:nvPr/>
        </p:nvGrpSpPr>
        <p:grpSpPr>
          <a:xfrm>
            <a:off x="2555776" y="3492308"/>
            <a:ext cx="3968048" cy="936824"/>
            <a:chOff x="2555776" y="3789040"/>
            <a:chExt cx="3968048" cy="936824"/>
          </a:xfrm>
        </p:grpSpPr>
        <p:sp>
          <p:nvSpPr>
            <p:cNvPr id="6" name="TextBox 3"/>
            <p:cNvSpPr txBox="1">
              <a:spLocks noChangeArrowheads="1"/>
            </p:cNvSpPr>
            <p:nvPr/>
          </p:nvSpPr>
          <p:spPr bwMode="auto">
            <a:xfrm>
              <a:off x="3122720"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Arial Unicode MS" pitchFamily="34" charset="-122"/>
                  <a:ea typeface="Arial Unicode MS" pitchFamily="34" charset="-122"/>
                  <a:cs typeface="Arial Unicode MS" pitchFamily="34" charset="-122"/>
                  <a:sym typeface="Symbol" pitchFamily="18" charset="2"/>
                </a:rPr>
                <a:t> </a:t>
              </a:r>
              <a:r>
                <a:rPr lang="en-US" altLang="zh-CN" sz="2400" b="1" dirty="0" smtClean="0">
                  <a:solidFill>
                    <a:srgbClr val="C00000"/>
                  </a:solidFill>
                  <a:latin typeface="Arial Unicode MS" pitchFamily="34" charset="-122"/>
                  <a:ea typeface="Arial Unicode MS" pitchFamily="34" charset="-122"/>
                  <a:cs typeface="Arial Unicode MS" pitchFamily="34" charset="-122"/>
                  <a:sym typeface="Symbol" pitchFamily="18" charset="2"/>
                </a:rPr>
                <a:t>approximation</a:t>
              </a:r>
              <a:endParaRPr lang="zh-CN" altLang="en-US" sz="2400" b="1" dirty="0">
                <a:latin typeface="Arial Unicode MS" pitchFamily="34" charset="-122"/>
                <a:ea typeface="Arial Unicode MS" pitchFamily="34" charset="-122"/>
                <a:cs typeface="Arial Unicode MS" pitchFamily="34" charset="-122"/>
              </a:endParaRPr>
            </a:p>
          </p:txBody>
        </p:sp>
        <p:cxnSp>
          <p:nvCxnSpPr>
            <p:cNvPr id="7" name="Straight Arrow Connector 5"/>
            <p:cNvCxnSpPr/>
            <p:nvPr/>
          </p:nvCxnSpPr>
          <p:spPr bwMode="auto">
            <a:xfrm>
              <a:off x="351938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51515" cy="461665"/>
            </a:xfrm>
            <a:prstGeom prst="rect">
              <a:avLst/>
            </a:prstGeom>
            <a:noFill/>
            <a:ln w="9525">
              <a:noFill/>
              <a:miter lim="800000"/>
              <a:headEnd/>
              <a:tailEnd/>
            </a:ln>
          </p:spPr>
          <p:txBody>
            <a:bodyPr wrap="none">
              <a:spAutoFit/>
            </a:bodyPr>
            <a:lstStyle/>
            <a:p>
              <a:r>
                <a:rPr lang="en-US" altLang="zh-CN" sz="2400" b="1" dirty="0">
                  <a:solidFill>
                    <a:srgbClr val="FF0000"/>
                  </a:solidFill>
                  <a:latin typeface="Arial Unicode MS" pitchFamily="34" charset="-122"/>
                  <a:ea typeface="Arial Unicode MS" pitchFamily="34" charset="-122"/>
                  <a:cs typeface="Arial Unicode MS" pitchFamily="34" charset="-122"/>
                  <a:sym typeface="Symbol" pitchFamily="18" charset="2"/>
                </a:rPr>
                <a:t>Q</a:t>
              </a:r>
              <a:r>
                <a:rPr lang="en-US" altLang="zh-CN" sz="2400" b="1" dirty="0">
                  <a:latin typeface="Arial Unicode MS" pitchFamily="34" charset="-122"/>
                  <a:ea typeface="Arial Unicode MS" pitchFamily="34" charset="-122"/>
                  <a:cs typeface="Arial Unicode MS" pitchFamily="34" charset="-122"/>
                  <a:sym typeface="Symbol" pitchFamily="18" charset="2"/>
                </a:rPr>
                <a:t>(</a:t>
              </a:r>
              <a:r>
                <a:rPr lang="en-GB" altLang="zh-CN" sz="2400" b="1" dirty="0">
                  <a:latin typeface="Arial Unicode MS" pitchFamily="34" charset="-122"/>
                  <a:ea typeface="Arial Unicode MS" pitchFamily="34" charset="-122"/>
                  <a:cs typeface="Arial Unicode MS" pitchFamily="34" charset="-122"/>
                  <a:sym typeface="Symbol" pitchFamily="18" charset="2"/>
                </a:rPr>
                <a:t>D)</a:t>
              </a:r>
              <a:endParaRPr lang="zh-CN" altLang="en-US" sz="2400" b="1" dirty="0">
                <a:latin typeface="Arial Unicode MS" pitchFamily="34" charset="-122"/>
                <a:ea typeface="Arial Unicode MS" pitchFamily="34" charset="-122"/>
                <a:cs typeface="Arial Unicode MS" pitchFamily="34" charset="-122"/>
              </a:endParaRPr>
            </a:p>
          </p:txBody>
        </p:sp>
        <p:sp>
          <p:nvSpPr>
            <p:cNvPr id="9" name="TextBox 19"/>
            <p:cNvSpPr txBox="1">
              <a:spLocks noChangeArrowheads="1"/>
            </p:cNvSpPr>
            <p:nvPr/>
          </p:nvSpPr>
          <p:spPr bwMode="auto">
            <a:xfrm>
              <a:off x="5603379" y="4221088"/>
              <a:ext cx="920445" cy="461665"/>
            </a:xfrm>
            <a:prstGeom prst="rect">
              <a:avLst/>
            </a:prstGeom>
            <a:noFill/>
            <a:ln w="9525">
              <a:noFill/>
              <a:miter lim="800000"/>
              <a:headEnd/>
              <a:tailEnd/>
            </a:ln>
          </p:spPr>
          <p:txBody>
            <a:bodyPr wrap="none">
              <a:spAutoFit/>
            </a:bodyPr>
            <a:lstStyle/>
            <a:p>
              <a:r>
                <a:rPr lang="en-US" altLang="zh-CN" sz="2400" b="1" dirty="0">
                  <a:solidFill>
                    <a:srgbClr val="FF0000"/>
                  </a:solidFill>
                  <a:latin typeface="Arial Unicode MS" pitchFamily="34" charset="-122"/>
                  <a:ea typeface="Arial Unicode MS" pitchFamily="34" charset="-122"/>
                  <a:cs typeface="Arial Unicode MS" pitchFamily="34" charset="-122"/>
                  <a:sym typeface="Symbol" pitchFamily="18" charset="2"/>
                </a:rPr>
                <a:t>Q’</a:t>
              </a:r>
              <a:r>
                <a:rPr lang="en-US" altLang="zh-CN" sz="2400" b="1" dirty="0">
                  <a:latin typeface="Arial Unicode MS" pitchFamily="34" charset="-122"/>
                  <a:ea typeface="Arial Unicode MS" pitchFamily="34" charset="-122"/>
                  <a:cs typeface="Arial Unicode MS" pitchFamily="34" charset="-122"/>
                  <a:sym typeface="Symbol" pitchFamily="18" charset="2"/>
                </a:rPr>
                <a:t>(</a:t>
              </a:r>
              <a:r>
                <a:rPr lang="en-GB" altLang="zh-CN" sz="2400" b="1" dirty="0" smtClean="0">
                  <a:latin typeface="Arial Unicode MS" pitchFamily="34" charset="-122"/>
                  <a:ea typeface="Arial Unicode MS" pitchFamily="34" charset="-122"/>
                  <a:cs typeface="Arial Unicode MS" pitchFamily="34" charset="-122"/>
                  <a:sym typeface="Symbol" pitchFamily="18" charset="2"/>
                </a:rPr>
                <a:t>D)</a:t>
              </a:r>
              <a:endParaRPr lang="zh-CN" altLang="en-US" sz="2400" b="1" dirty="0">
                <a:latin typeface="Arial Unicode MS" pitchFamily="34" charset="-122"/>
                <a:ea typeface="Arial Unicode MS" pitchFamily="34" charset="-122"/>
                <a:cs typeface="Arial Unicode MS" pitchFamily="34" charset="-122"/>
              </a:endParaRPr>
            </a:p>
          </p:txBody>
        </p:sp>
      </p:grpSp>
      <p:sp>
        <p:nvSpPr>
          <p:cNvPr id="14" name="TextBox 13"/>
          <p:cNvSpPr txBox="1"/>
          <p:nvPr/>
        </p:nvSpPr>
        <p:spPr>
          <a:xfrm>
            <a:off x="35496" y="5622338"/>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b="1" dirty="0" smtClean="0">
                <a:solidFill>
                  <a:srgbClr val="FF0000"/>
                </a:solidFill>
                <a:latin typeface="Arial Unicode MS" pitchFamily="34" charset="-122"/>
                <a:ea typeface="Arial Unicode MS" pitchFamily="34" charset="-122"/>
                <a:cs typeface="Arial Unicode MS" pitchFamily="34" charset="-122"/>
                <a:sym typeface="Wingdings" pitchFamily="2" charset="2"/>
              </a:rPr>
              <a:t>Challenge</a:t>
            </a:r>
            <a:r>
              <a:rPr lang="en-US" altLang="zh-CN" sz="2400" b="1" dirty="0" smtClean="0">
                <a:latin typeface="Arial Unicode MS" pitchFamily="34" charset="-122"/>
                <a:ea typeface="Arial Unicode MS" pitchFamily="34" charset="-122"/>
                <a:cs typeface="Arial Unicode MS" pitchFamily="34" charset="-122"/>
                <a:sym typeface="Wingdings" pitchFamily="2" charset="2"/>
              </a:rPr>
              <a:t>:  balancing accuracy and computational complexity!</a:t>
            </a:r>
          </a:p>
          <a:p>
            <a:pPr algn="ctr">
              <a:defRPr/>
            </a:pP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17</a:t>
            </a:fld>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(1) E.g., Strong Simulation</a:t>
            </a:r>
            <a:endParaRPr lang="en-US" altLang="zh-CN" sz="3600" baseline="30000" dirty="0">
              <a:solidFill>
                <a:srgbClr val="C00000"/>
              </a:solidFill>
              <a:latin typeface="Arial Unicode MS" pitchFamily="34" charset="-122"/>
              <a:ea typeface="黑体" pitchFamily="49" charset="-122"/>
            </a:endParaRPr>
          </a:p>
        </p:txBody>
      </p:sp>
      <p:sp>
        <p:nvSpPr>
          <p:cNvPr id="17" name="TextBox 16"/>
          <p:cNvSpPr txBox="1"/>
          <p:nvPr/>
        </p:nvSpPr>
        <p:spPr>
          <a:xfrm>
            <a:off x="285720" y="4541058"/>
            <a:ext cx="8643998"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b="1" dirty="0" smtClean="0">
                <a:solidFill>
                  <a:srgbClr val="FF0000"/>
                </a:solidFill>
                <a:latin typeface="Arial Unicode MS" pitchFamily="34" charset="-122"/>
                <a:ea typeface="Arial Unicode MS" pitchFamily="34" charset="-122"/>
                <a:cs typeface="Arial Unicode MS" pitchFamily="34" charset="-122"/>
              </a:rPr>
              <a:t>Goodness</a:t>
            </a:r>
            <a:r>
              <a:rPr lang="zh-CN" altLang="en-US" sz="2000"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Keep exact structure topology </a:t>
            </a:r>
            <a:r>
              <a:rPr lang="en-US" altLang="zh-CN" sz="2000" dirty="0" smtClean="0">
                <a:latin typeface="Arial Unicode MS" pitchFamily="34" charset="-122"/>
                <a:ea typeface="Arial Unicode MS" pitchFamily="34" charset="-122"/>
                <a:cs typeface="Arial Unicode MS" pitchFamily="34" charset="-122"/>
              </a:rPr>
              <a:t>between </a:t>
            </a:r>
            <a:r>
              <a:rPr lang="en-US" altLang="zh-CN" sz="2000" dirty="0" smtClean="0">
                <a:solidFill>
                  <a:srgbClr val="2525FF"/>
                </a:solidFill>
                <a:latin typeface="Arial Unicode MS" pitchFamily="34" charset="-122"/>
                <a:ea typeface="Arial Unicode MS" pitchFamily="34" charset="-122"/>
                <a:cs typeface="Arial Unicode MS" pitchFamily="34" charset="-122"/>
              </a:rPr>
              <a:t>Q</a:t>
            </a:r>
            <a:r>
              <a:rPr lang="en-US" altLang="zh-CN" sz="2000" dirty="0" smtClean="0">
                <a:latin typeface="Arial Unicode MS" pitchFamily="34" charset="-122"/>
                <a:ea typeface="Arial Unicode MS" pitchFamily="34" charset="-122"/>
                <a:cs typeface="Arial Unicode MS" pitchFamily="34" charset="-122"/>
              </a:rPr>
              <a:t> and </a:t>
            </a:r>
            <a:r>
              <a:rPr lang="en-US" altLang="zh-CN" sz="2000" dirty="0" smtClean="0">
                <a:solidFill>
                  <a:srgbClr val="2525FF"/>
                </a:solidFill>
                <a:latin typeface="Arial Unicode MS" pitchFamily="34" charset="-122"/>
                <a:ea typeface="Arial Unicode MS" pitchFamily="34" charset="-122"/>
                <a:cs typeface="Arial Unicode MS" pitchFamily="34" charset="-122"/>
              </a:rPr>
              <a:t>G</a:t>
            </a:r>
            <a:r>
              <a:rPr lang="en-US" altLang="zh-CN" sz="2000" baseline="-25000" dirty="0" smtClean="0">
                <a:solidFill>
                  <a:srgbClr val="2525FF"/>
                </a:solidFill>
                <a:latin typeface="Arial Unicode MS" pitchFamily="34" charset="-122"/>
                <a:ea typeface="Arial Unicode MS" pitchFamily="34" charset="-122"/>
                <a:cs typeface="Arial Unicode MS" pitchFamily="34" charset="-122"/>
              </a:rPr>
              <a:t>s</a:t>
            </a:r>
            <a:endParaRPr lang="en-US" altLang="zh-CN" sz="2000" dirty="0" smtClean="0">
              <a:latin typeface="Arial Unicode MS" pitchFamily="34" charset="-122"/>
              <a:ea typeface="Arial Unicode MS" pitchFamily="34" charset="-122"/>
              <a:cs typeface="Arial Unicode MS" pitchFamily="34" charset="-122"/>
            </a:endParaRPr>
          </a:p>
        </p:txBody>
      </p:sp>
      <p:sp>
        <p:nvSpPr>
          <p:cNvPr id="19" name="TextBox 18"/>
          <p:cNvSpPr txBox="1"/>
          <p:nvPr/>
        </p:nvSpPr>
        <p:spPr>
          <a:xfrm>
            <a:off x="285720" y="5072074"/>
            <a:ext cx="8643998"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b="1" dirty="0" smtClean="0">
                <a:solidFill>
                  <a:srgbClr val="FF0000"/>
                </a:solidFill>
                <a:latin typeface="Arial Unicode MS" pitchFamily="34" charset="-122"/>
                <a:ea typeface="Arial Unicode MS" pitchFamily="34" charset="-122"/>
                <a:cs typeface="Arial Unicode MS" pitchFamily="34" charset="-122"/>
              </a:rPr>
              <a:t>Badness</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NP-complete; may return exponential</a:t>
            </a:r>
            <a:r>
              <a:rPr lang="en-US" altLang="zh-CN" sz="2000" dirty="0" smtClean="0">
                <a:latin typeface="Arial Unicode MS" pitchFamily="34" charset="-122"/>
                <a:ea typeface="Arial Unicode MS" pitchFamily="34" charset="-122"/>
                <a:cs typeface="Arial Unicode MS" pitchFamily="34" charset="-122"/>
              </a:rPr>
              <a:t> many matched </a:t>
            </a:r>
            <a:r>
              <a:rPr lang="en-US" altLang="zh-CN" sz="2000" dirty="0" err="1" smtClean="0">
                <a:latin typeface="Arial Unicode MS" pitchFamily="34" charset="-122"/>
                <a:ea typeface="Arial Unicode MS" pitchFamily="34" charset="-122"/>
                <a:cs typeface="Arial Unicode MS" pitchFamily="34" charset="-122"/>
              </a:rPr>
              <a:t>subgraphs</a:t>
            </a:r>
            <a:r>
              <a:rPr lang="en-US" altLang="zh-CN" sz="2000" dirty="0" smtClean="0">
                <a:latin typeface="Arial Unicode MS" pitchFamily="34" charset="-122"/>
                <a:ea typeface="Arial Unicode MS" pitchFamily="34" charset="-122"/>
                <a:cs typeface="Arial Unicode MS" pitchFamily="34" charset="-122"/>
              </a:rPr>
              <a:t>;  In certain scenarios,  </a:t>
            </a:r>
            <a:r>
              <a:rPr lang="en-US" altLang="zh-CN" sz="2000" dirty="0" smtClean="0">
                <a:solidFill>
                  <a:srgbClr val="FF0000"/>
                </a:solidFill>
                <a:latin typeface="Arial Unicode MS" pitchFamily="34" charset="-122"/>
                <a:ea typeface="Arial Unicode MS" pitchFamily="34" charset="-122"/>
                <a:cs typeface="Arial Unicode MS" pitchFamily="34" charset="-122"/>
              </a:rPr>
              <a:t>too restrictive to find matches</a:t>
            </a: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18</a:t>
            </a:fld>
            <a:endParaRPr lang="zh-CN" altLang="en-US" dirty="0"/>
          </a:p>
        </p:txBody>
      </p:sp>
      <p:sp>
        <p:nvSpPr>
          <p:cNvPr id="12" name="矩形 11"/>
          <p:cNvSpPr/>
          <p:nvPr/>
        </p:nvSpPr>
        <p:spPr>
          <a:xfrm>
            <a:off x="0" y="5859269"/>
            <a:ext cx="9144000" cy="954107"/>
          </a:xfrm>
          <a:prstGeom prst="rect">
            <a:avLst/>
          </a:prstGeom>
          <a:ln>
            <a:solidFill>
              <a:srgbClr val="FF0000"/>
            </a:solidFill>
          </a:ln>
        </p:spPr>
        <p:txBody>
          <a:bodyPr wrap="square">
            <a:spAutoFit/>
          </a:bodyPr>
          <a:lstStyle/>
          <a:p>
            <a:pPr>
              <a:buNone/>
            </a:pP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Strong Simulation: Capturing Topology in Graph Pattern Matching. </a:t>
            </a:r>
            <a:r>
              <a:rPr lang="en-US" altLang="zh-CN" sz="1400" b="1" dirty="0" smtClean="0">
                <a:solidFill>
                  <a:srgbClr val="C00000"/>
                </a:solidFill>
                <a:ea typeface="黑体" pitchFamily="49" charset="-122"/>
              </a:rPr>
              <a:t>TODS 2014</a:t>
            </a:r>
            <a:r>
              <a:rPr lang="en-US" altLang="zh-CN" sz="1400" dirty="0" smtClean="0">
                <a:solidFill>
                  <a:srgbClr val="C00000"/>
                </a:solidFill>
                <a:ea typeface="黑体" pitchFamily="49" charset="-122"/>
              </a:rPr>
              <a:t>.</a:t>
            </a:r>
          </a:p>
          <a:p>
            <a:pPr>
              <a:buNone/>
            </a:pP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Capturing Topology in Graph Pattern Matching</a:t>
            </a:r>
            <a:r>
              <a:rPr lang="en-US" altLang="zh-CN" sz="1400" b="1" dirty="0" smtClean="0">
                <a:ea typeface="黑体" pitchFamily="49" charset="-122"/>
              </a:rPr>
              <a:t>. </a:t>
            </a:r>
            <a:r>
              <a:rPr lang="en-US" altLang="zh-CN" sz="1400" b="1" dirty="0" smtClean="0">
                <a:solidFill>
                  <a:srgbClr val="C00000"/>
                </a:solidFill>
                <a:ea typeface="黑体" pitchFamily="49" charset="-122"/>
              </a:rPr>
              <a:t>VLDB 2012.</a:t>
            </a:r>
            <a:endParaRPr lang="en-US" altLang="zh-CN" sz="1400" b="1" dirty="0" err="1" smtClean="0">
              <a:solidFill>
                <a:srgbClr val="C00000"/>
              </a:solidFill>
              <a:ea typeface="黑体" pitchFamily="49" charset="-122"/>
            </a:endParaRPr>
          </a:p>
        </p:txBody>
      </p:sp>
      <p:sp>
        <p:nvSpPr>
          <p:cNvPr id="13" name="内容占位符 2"/>
          <p:cNvSpPr>
            <a:spLocks noChangeArrowheads="1"/>
          </p:cNvSpPr>
          <p:nvPr/>
        </p:nvSpPr>
        <p:spPr bwMode="auto">
          <a:xfrm>
            <a:off x="720080" y="1136639"/>
            <a:ext cx="2807915"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en-US" altLang="zh-CN" sz="1800" dirty="0" err="1" smtClean="0">
                <a:latin typeface="Arial Unicode MS" pitchFamily="34" charset="-122"/>
                <a:ea typeface="Arial Unicode MS" pitchFamily="34" charset="-122"/>
                <a:cs typeface="Arial Unicode MS" pitchFamily="34" charset="-122"/>
              </a:rPr>
              <a:t>Subgraph</a:t>
            </a:r>
            <a:r>
              <a:rPr lang="en-US" altLang="zh-CN" sz="1800" dirty="0" smtClean="0">
                <a:latin typeface="Arial Unicode MS" pitchFamily="34" charset="-122"/>
                <a:ea typeface="Arial Unicode MS" pitchFamily="34" charset="-122"/>
                <a:cs typeface="Arial Unicode MS" pitchFamily="34" charset="-122"/>
              </a:rPr>
              <a:t> Isomorphism</a:t>
            </a:r>
            <a:endParaRPr lang="en-US" altLang="zh-CN" sz="1800" dirty="0">
              <a:latin typeface="Arial Unicode MS" pitchFamily="34" charset="-122"/>
              <a:ea typeface="Arial Unicode MS" pitchFamily="34" charset="-122"/>
              <a:cs typeface="Arial Unicode MS" pitchFamily="34" charset="-122"/>
            </a:endParaRPr>
          </a:p>
          <a:p>
            <a:pPr algn="ctr" defTabSz="971550">
              <a:spcBef>
                <a:spcPts val="600"/>
              </a:spcBef>
              <a:buClr>
                <a:schemeClr val="accent1"/>
              </a:buClr>
              <a:buSzPct val="80000"/>
            </a:pPr>
            <a:r>
              <a:rPr lang="en-US" altLang="zh-CN" sz="1800" dirty="0" smtClean="0">
                <a:solidFill>
                  <a:srgbClr val="0000FF"/>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NP-Complete</a:t>
            </a:r>
            <a:r>
              <a:rPr lang="en-US" altLang="zh-CN" sz="1800" dirty="0" smtClean="0">
                <a:solidFill>
                  <a:srgbClr val="0000FF"/>
                </a:solidFill>
                <a:latin typeface="Arial Unicode MS" pitchFamily="34" charset="-122"/>
                <a:ea typeface="Arial Unicode MS" pitchFamily="34" charset="-122"/>
                <a:cs typeface="Arial Unicode MS" pitchFamily="34" charset="-122"/>
              </a:rPr>
              <a:t>)</a:t>
            </a:r>
            <a:endParaRPr lang="en-US" altLang="zh-CN" sz="1800" dirty="0">
              <a:solidFill>
                <a:srgbClr val="0000FF"/>
              </a:solidFill>
              <a:latin typeface="Arial Unicode MS" pitchFamily="34" charset="-122"/>
              <a:ea typeface="Arial Unicode MS" pitchFamily="34" charset="-122"/>
              <a:cs typeface="Arial Unicode MS" pitchFamily="34" charset="-122"/>
            </a:endParaRPr>
          </a:p>
        </p:txBody>
      </p:sp>
      <p:sp>
        <p:nvSpPr>
          <p:cNvPr id="14" name="TextBox 3"/>
          <p:cNvSpPr txBox="1">
            <a:spLocks noChangeArrowheads="1"/>
          </p:cNvSpPr>
          <p:nvPr/>
        </p:nvSpPr>
        <p:spPr bwMode="auto">
          <a:xfrm>
            <a:off x="3601020" y="993689"/>
            <a:ext cx="2009775" cy="830997"/>
          </a:xfrm>
          <a:prstGeom prst="rect">
            <a:avLst/>
          </a:prstGeom>
          <a:noFill/>
          <a:ln w="9525">
            <a:noFill/>
            <a:miter lim="800000"/>
            <a:headEnd/>
            <a:tailEnd/>
          </a:ln>
        </p:spPr>
        <p:txBody>
          <a:bodyPr>
            <a:spAutoFit/>
          </a:bodyPr>
          <a:lstStyle/>
          <a:p>
            <a:pPr algn="ctr"/>
            <a:r>
              <a:rPr lang="zh-CN" altLang="en-US" sz="2400" dirty="0" smtClean="0">
                <a:solidFill>
                  <a:srgbClr val="C00000"/>
                </a:solidFill>
                <a:latin typeface="Arial Unicode MS" pitchFamily="34" charset="-122"/>
                <a:ea typeface="Arial Unicode MS" pitchFamily="34" charset="-122"/>
                <a:cs typeface="Arial Unicode MS" pitchFamily="34" charset="-122"/>
                <a:sym typeface="Symbol" pitchFamily="18" charset="2"/>
              </a:rPr>
              <a:t>     </a:t>
            </a:r>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approximation</a:t>
            </a:r>
            <a:endParaRPr lang="zh-CN" altLang="en-US" sz="2400" dirty="0">
              <a:latin typeface="Arial Unicode MS" pitchFamily="34" charset="-122"/>
              <a:ea typeface="Arial Unicode MS" pitchFamily="34" charset="-122"/>
              <a:cs typeface="Arial Unicode MS" pitchFamily="34" charset="-122"/>
            </a:endParaRPr>
          </a:p>
        </p:txBody>
      </p:sp>
      <p:cxnSp>
        <p:nvCxnSpPr>
          <p:cNvPr id="16" name="Straight Arrow Connector 5"/>
          <p:cNvCxnSpPr/>
          <p:nvPr/>
        </p:nvCxnSpPr>
        <p:spPr bwMode="auto">
          <a:xfrm>
            <a:off x="3743895" y="1425737"/>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内容占位符 2"/>
          <p:cNvSpPr>
            <a:spLocks noChangeArrowheads="1"/>
          </p:cNvSpPr>
          <p:nvPr/>
        </p:nvSpPr>
        <p:spPr bwMode="auto">
          <a:xfrm>
            <a:off x="5688583" y="1136639"/>
            <a:ext cx="2520329"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en-US" altLang="zh-CN" sz="1800" dirty="0" smtClean="0">
                <a:latin typeface="Arial Unicode MS" pitchFamily="34" charset="-122"/>
                <a:ea typeface="Arial Unicode MS" pitchFamily="34" charset="-122"/>
                <a:cs typeface="Arial Unicode MS" pitchFamily="34" charset="-122"/>
              </a:rPr>
              <a:t>Strong Simulation</a:t>
            </a:r>
            <a:endParaRPr lang="en-US" altLang="zh-CN" sz="1800" dirty="0">
              <a:latin typeface="Arial Unicode MS" pitchFamily="34" charset="-122"/>
              <a:ea typeface="Arial Unicode MS" pitchFamily="34" charset="-122"/>
              <a:cs typeface="Arial Unicode MS" pitchFamily="34" charset="-122"/>
            </a:endParaRPr>
          </a:p>
          <a:p>
            <a:pPr algn="ctr" defTabSz="971550">
              <a:spcBef>
                <a:spcPts val="600"/>
              </a:spcBef>
              <a:buClr>
                <a:schemeClr val="accent1"/>
              </a:buClr>
              <a:buSzPct val="80000"/>
            </a:pPr>
            <a:r>
              <a:rPr lang="en-US" altLang="zh-CN" sz="1800" dirty="0">
                <a:solidFill>
                  <a:srgbClr val="0000FF"/>
                </a:solidFill>
                <a:latin typeface="Arial Unicode MS" pitchFamily="34" charset="-122"/>
                <a:ea typeface="Arial Unicode MS" pitchFamily="34" charset="-122"/>
                <a:cs typeface="Arial Unicode MS" pitchFamily="34" charset="-122"/>
              </a:rPr>
              <a:t>(</a:t>
            </a:r>
            <a:r>
              <a:rPr lang="en-US" altLang="zh-CN" sz="1800" dirty="0">
                <a:solidFill>
                  <a:srgbClr val="FF0000"/>
                </a:solidFill>
                <a:latin typeface="Arial Unicode MS" pitchFamily="34" charset="-122"/>
                <a:ea typeface="Arial Unicode MS" pitchFamily="34" charset="-122"/>
                <a:cs typeface="Arial Unicode MS" pitchFamily="34" charset="-122"/>
              </a:rPr>
              <a:t>O(n</a:t>
            </a:r>
            <a:r>
              <a:rPr lang="en-US" altLang="zh-CN" sz="1800" baseline="30000" dirty="0">
                <a:solidFill>
                  <a:srgbClr val="FF0000"/>
                </a:solidFill>
                <a:latin typeface="Arial Unicode MS" pitchFamily="34" charset="-122"/>
                <a:ea typeface="Arial Unicode MS" pitchFamily="34" charset="-122"/>
                <a:cs typeface="Arial Unicode MS" pitchFamily="34" charset="-122"/>
              </a:rPr>
              <a:t>3</a:t>
            </a:r>
            <a:r>
              <a:rPr lang="en-US" altLang="zh-CN"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0000FF"/>
                </a:solidFill>
                <a:latin typeface="Arial Unicode MS" pitchFamily="34" charset="-122"/>
                <a:ea typeface="Arial Unicode MS" pitchFamily="34" charset="-122"/>
                <a:cs typeface="Arial Unicode MS" pitchFamily="34" charset="-122"/>
              </a:rPr>
              <a:t>)</a:t>
            </a:r>
            <a:endParaRPr lang="en-US" altLang="zh-CN" sz="1800" dirty="0">
              <a:solidFill>
                <a:srgbClr val="0000FF"/>
              </a:solidFill>
              <a:latin typeface="Arial Unicode MS" pitchFamily="34" charset="-122"/>
              <a:ea typeface="Arial Unicode MS" pitchFamily="34" charset="-122"/>
              <a:cs typeface="Arial Unicode MS" pitchFamily="34" charset="-122"/>
            </a:endParaRPr>
          </a:p>
        </p:txBody>
      </p:sp>
      <p:sp>
        <p:nvSpPr>
          <p:cNvPr id="21" name="内容占位符 2"/>
          <p:cNvSpPr>
            <a:spLocks noGrp="1"/>
          </p:cNvSpPr>
          <p:nvPr>
            <p:ph idx="1"/>
          </p:nvPr>
        </p:nvSpPr>
        <p:spPr>
          <a:xfrm>
            <a:off x="322388" y="2486056"/>
            <a:ext cx="8678768" cy="1657324"/>
          </a:xfrm>
        </p:spPr>
        <p:txBody>
          <a:bodyPr/>
          <a:lstStyle/>
          <a:p>
            <a:r>
              <a:rPr lang="en-US" altLang="zh-CN" sz="2000" dirty="0" err="1" smtClean="0">
                <a:solidFill>
                  <a:srgbClr val="C00000"/>
                </a:solidFill>
                <a:ea typeface="Arial Unicode MS" pitchFamily="34" charset="-122"/>
                <a:cs typeface="Arial Unicode MS" pitchFamily="34" charset="-122"/>
              </a:rPr>
              <a:t>Subgraph</a:t>
            </a:r>
            <a:r>
              <a:rPr lang="en-US" altLang="zh-CN" sz="2000" dirty="0" smtClean="0">
                <a:solidFill>
                  <a:srgbClr val="C00000"/>
                </a:solidFill>
                <a:ea typeface="Arial Unicode MS" pitchFamily="34" charset="-122"/>
                <a:cs typeface="Arial Unicode MS" pitchFamily="34" charset="-122"/>
              </a:rPr>
              <a:t> Isomorphism: </a:t>
            </a:r>
            <a:r>
              <a:rPr lang="en-US" altLang="zh-CN" sz="2000" dirty="0" smtClean="0">
                <a:ea typeface="Arial Unicode MS" pitchFamily="34" charset="-122"/>
                <a:cs typeface="Arial Unicode MS" pitchFamily="34" charset="-122"/>
              </a:rPr>
              <a:t>Pattern graph </a:t>
            </a:r>
            <a:r>
              <a:rPr lang="en-US" altLang="zh-CN" sz="2000" dirty="0" smtClean="0">
                <a:solidFill>
                  <a:srgbClr val="2525FF"/>
                </a:solidFill>
                <a:ea typeface="Arial Unicode MS" pitchFamily="34" charset="-122"/>
                <a:cs typeface="Arial Unicode MS" pitchFamily="34" charset="-122"/>
              </a:rPr>
              <a:t>Q</a:t>
            </a:r>
            <a:r>
              <a:rPr lang="en-US" altLang="zh-CN" sz="2000" dirty="0" smtClean="0">
                <a:ea typeface="Arial Unicode MS" pitchFamily="34" charset="-122"/>
                <a:cs typeface="Arial Unicode MS" pitchFamily="34" charset="-122"/>
              </a:rPr>
              <a:t>, </a:t>
            </a:r>
            <a:r>
              <a:rPr lang="en-US" altLang="zh-CN" sz="2000" dirty="0" err="1" smtClean="0">
                <a:ea typeface="Arial Unicode MS" pitchFamily="34" charset="-122"/>
                <a:cs typeface="Arial Unicode MS" pitchFamily="34" charset="-122"/>
              </a:rPr>
              <a:t>subgraph</a:t>
            </a:r>
            <a:r>
              <a:rPr lang="en-US" altLang="zh-CN" sz="2000" dirty="0" smtClean="0">
                <a:ea typeface="Arial Unicode MS" pitchFamily="34" charset="-122"/>
                <a:cs typeface="Arial Unicode MS" pitchFamily="34" charset="-122"/>
              </a:rPr>
              <a:t> </a:t>
            </a:r>
            <a:r>
              <a:rPr lang="en-US" altLang="zh-CN" sz="2000" dirty="0" smtClean="0">
                <a:solidFill>
                  <a:srgbClr val="2525FF"/>
                </a:solidFill>
                <a:ea typeface="Arial Unicode MS" pitchFamily="34" charset="-122"/>
                <a:cs typeface="Arial Unicode MS" pitchFamily="34" charset="-122"/>
              </a:rPr>
              <a:t>G</a:t>
            </a:r>
            <a:r>
              <a:rPr lang="en-US" altLang="zh-CN" sz="2000" baseline="-25000" dirty="0" smtClean="0">
                <a:solidFill>
                  <a:srgbClr val="2525FF"/>
                </a:solidFill>
                <a:ea typeface="Arial Unicode MS" pitchFamily="34" charset="-122"/>
                <a:cs typeface="Arial Unicode MS" pitchFamily="34" charset="-122"/>
              </a:rPr>
              <a:t>s</a:t>
            </a:r>
            <a:r>
              <a:rPr lang="en-US" altLang="zh-CN" sz="2000" baseline="-25000" dirty="0" smtClean="0">
                <a:ea typeface="Arial Unicode MS" pitchFamily="34" charset="-122"/>
                <a:cs typeface="Arial Unicode MS" pitchFamily="34" charset="-122"/>
              </a:rPr>
              <a:t> </a:t>
            </a:r>
            <a:r>
              <a:rPr lang="en-US" altLang="zh-CN" sz="2000" dirty="0" smtClean="0">
                <a:ea typeface="Arial Unicode MS" pitchFamily="34" charset="-122"/>
                <a:cs typeface="Arial Unicode MS" pitchFamily="34" charset="-122"/>
              </a:rPr>
              <a:t>of data graph </a:t>
            </a:r>
            <a:r>
              <a:rPr lang="en-US" altLang="zh-CN" sz="2000" dirty="0" smtClean="0">
                <a:solidFill>
                  <a:srgbClr val="2525FF"/>
                </a:solidFill>
                <a:ea typeface="Arial Unicode MS" pitchFamily="34" charset="-122"/>
                <a:cs typeface="Arial Unicode MS" pitchFamily="34" charset="-122"/>
              </a:rPr>
              <a:t>G</a:t>
            </a:r>
          </a:p>
          <a:p>
            <a:pPr lvl="1"/>
            <a:r>
              <a:rPr lang="en-US" altLang="zh-CN" sz="1800" dirty="0" smtClean="0">
                <a:solidFill>
                  <a:srgbClr val="2525FF"/>
                </a:solidFill>
                <a:ea typeface="Arial Unicode MS" pitchFamily="34" charset="-122"/>
                <a:cs typeface="Arial Unicode MS" pitchFamily="34" charset="-122"/>
              </a:rPr>
              <a:t>Q </a:t>
            </a:r>
            <a:r>
              <a:rPr lang="en-US" altLang="zh-CN" sz="1800" dirty="0" smtClean="0">
                <a:ea typeface="Arial Unicode MS" pitchFamily="34" charset="-122"/>
                <a:cs typeface="Arial Unicode MS" pitchFamily="34" charset="-122"/>
              </a:rPr>
              <a:t>matches </a:t>
            </a:r>
            <a:r>
              <a:rPr lang="en-US" altLang="zh-CN" sz="1800" dirty="0" smtClean="0">
                <a:solidFill>
                  <a:srgbClr val="2525FF"/>
                </a:solidFill>
                <a:ea typeface="Arial Unicode MS" pitchFamily="34" charset="-122"/>
                <a:cs typeface="Arial Unicode MS" pitchFamily="34" charset="-122"/>
              </a:rPr>
              <a:t>G</a:t>
            </a:r>
            <a:r>
              <a:rPr lang="en-US" altLang="zh-CN" sz="1800" baseline="-25000" dirty="0" smtClean="0">
                <a:solidFill>
                  <a:srgbClr val="2525FF"/>
                </a:solidFill>
                <a:ea typeface="Arial Unicode MS" pitchFamily="34" charset="-122"/>
                <a:cs typeface="Arial Unicode MS" pitchFamily="34" charset="-122"/>
              </a:rPr>
              <a:t>s</a:t>
            </a:r>
            <a:r>
              <a:rPr lang="en-US" altLang="zh-CN" sz="1800" dirty="0" smtClean="0">
                <a:ea typeface="Arial Unicode MS" pitchFamily="34" charset="-122"/>
                <a:cs typeface="Arial Unicode MS" pitchFamily="34" charset="-122"/>
              </a:rPr>
              <a:t> if there exists a </a:t>
            </a:r>
            <a:r>
              <a:rPr lang="en-US" altLang="zh-CN" sz="1800" dirty="0" err="1" smtClean="0">
                <a:solidFill>
                  <a:srgbClr val="FF0000"/>
                </a:solidFill>
                <a:ea typeface="Arial Unicode MS" pitchFamily="34" charset="-122"/>
                <a:cs typeface="Arial Unicode MS" pitchFamily="34" charset="-122"/>
              </a:rPr>
              <a:t>bijective</a:t>
            </a:r>
            <a:r>
              <a:rPr lang="en-US" altLang="zh-CN" sz="1800" dirty="0" smtClean="0">
                <a:ea typeface="Arial Unicode MS" pitchFamily="34" charset="-122"/>
                <a:cs typeface="Arial Unicode MS" pitchFamily="34" charset="-122"/>
              </a:rPr>
              <a:t> </a:t>
            </a:r>
            <a:r>
              <a:rPr lang="en-US" altLang="zh-CN" sz="1800" dirty="0" smtClean="0">
                <a:solidFill>
                  <a:srgbClr val="FF0000"/>
                </a:solidFill>
                <a:ea typeface="Arial Unicode MS" pitchFamily="34" charset="-122"/>
                <a:cs typeface="Arial Unicode MS" pitchFamily="34" charset="-122"/>
              </a:rPr>
              <a:t>function</a:t>
            </a:r>
            <a:r>
              <a:rPr lang="en-US" altLang="zh-CN" sz="1800" dirty="0" smtClean="0">
                <a:ea typeface="Arial Unicode MS" pitchFamily="34" charset="-122"/>
                <a:cs typeface="Arial Unicode MS" pitchFamily="34" charset="-122"/>
              </a:rPr>
              <a:t> f: V</a:t>
            </a:r>
            <a:r>
              <a:rPr lang="en-US" altLang="zh-CN" sz="1800" baseline="-25000" dirty="0" smtClean="0">
                <a:ea typeface="Arial Unicode MS" pitchFamily="34" charset="-122"/>
                <a:cs typeface="Arial Unicode MS" pitchFamily="34" charset="-122"/>
              </a:rPr>
              <a:t>Q</a:t>
            </a:r>
            <a:r>
              <a:rPr lang="en-US" altLang="zh-CN" sz="1800" dirty="0" smtClean="0">
                <a:ea typeface="Arial Unicode MS" pitchFamily="34" charset="-122"/>
                <a:cs typeface="Arial Unicode MS" pitchFamily="34" charset="-122"/>
              </a:rPr>
              <a:t>→ V</a:t>
            </a:r>
            <a:r>
              <a:rPr lang="en-US" altLang="zh-CN" sz="1800" baseline="-25000" dirty="0" smtClean="0">
                <a:ea typeface="Arial Unicode MS" pitchFamily="34" charset="-122"/>
                <a:cs typeface="Arial Unicode MS" pitchFamily="34" charset="-122"/>
              </a:rPr>
              <a:t>Gs</a:t>
            </a:r>
            <a:r>
              <a:rPr lang="en-US" altLang="zh-CN" sz="1800" dirty="0" smtClean="0">
                <a:ea typeface="Arial Unicode MS" pitchFamily="34" charset="-122"/>
                <a:cs typeface="Arial Unicode MS" pitchFamily="34" charset="-122"/>
              </a:rPr>
              <a:t> such that </a:t>
            </a:r>
          </a:p>
          <a:p>
            <a:pPr lvl="2"/>
            <a:r>
              <a:rPr lang="en-US" altLang="zh-CN" dirty="0" smtClean="0">
                <a:ea typeface="Arial Unicode MS" pitchFamily="34" charset="-122"/>
                <a:cs typeface="Arial Unicode MS" pitchFamily="34" charset="-122"/>
              </a:rPr>
              <a:t>for </a:t>
            </a:r>
            <a:r>
              <a:rPr lang="en-US" altLang="zh-CN" dirty="0" smtClean="0">
                <a:solidFill>
                  <a:srgbClr val="FF0000"/>
                </a:solidFill>
                <a:ea typeface="Arial Unicode MS" pitchFamily="34" charset="-122"/>
                <a:cs typeface="Arial Unicode MS" pitchFamily="34" charset="-122"/>
              </a:rPr>
              <a:t>each</a:t>
            </a:r>
            <a:r>
              <a:rPr lang="en-US" altLang="zh-CN" dirty="0" smtClean="0">
                <a:ea typeface="Arial Unicode MS" pitchFamily="34" charset="-122"/>
                <a:cs typeface="Arial Unicode MS" pitchFamily="34" charset="-122"/>
              </a:rPr>
              <a:t> node u in Q, u and f(u) have the </a:t>
            </a:r>
            <a:r>
              <a:rPr lang="en-US" altLang="zh-CN" dirty="0" smtClean="0">
                <a:solidFill>
                  <a:srgbClr val="FF0000"/>
                </a:solidFill>
                <a:ea typeface="Arial Unicode MS" pitchFamily="34" charset="-122"/>
                <a:cs typeface="Arial Unicode MS" pitchFamily="34" charset="-122"/>
              </a:rPr>
              <a:t>same</a:t>
            </a:r>
            <a:r>
              <a:rPr lang="en-US" altLang="zh-CN" dirty="0" smtClean="0">
                <a:ea typeface="Arial Unicode MS" pitchFamily="34" charset="-122"/>
                <a:cs typeface="Arial Unicode MS" pitchFamily="34" charset="-122"/>
              </a:rPr>
              <a:t> label</a:t>
            </a:r>
          </a:p>
          <a:p>
            <a:pPr lvl="2"/>
            <a:r>
              <a:rPr lang="en-US" altLang="zh-CN" dirty="0" smtClean="0">
                <a:ea typeface="Arial Unicode MS" pitchFamily="34" charset="-122"/>
                <a:cs typeface="Arial Unicode MS" pitchFamily="34" charset="-122"/>
              </a:rPr>
              <a:t>An edge (u, u‘) in Q </a:t>
            </a:r>
            <a:r>
              <a:rPr lang="en-US" altLang="zh-CN" dirty="0" smtClean="0">
                <a:solidFill>
                  <a:srgbClr val="FF0000"/>
                </a:solidFill>
                <a:ea typeface="Arial Unicode MS" pitchFamily="34" charset="-122"/>
                <a:cs typeface="Arial Unicode MS" pitchFamily="34" charset="-122"/>
              </a:rPr>
              <a:t>if and only if</a:t>
            </a:r>
            <a:r>
              <a:rPr lang="en-US" altLang="zh-CN" dirty="0" smtClean="0">
                <a:ea typeface="Arial Unicode MS" pitchFamily="34" charset="-122"/>
                <a:cs typeface="Arial Unicode MS" pitchFamily="34" charset="-122"/>
              </a:rPr>
              <a:t> (f(u), f(u')) is an edge in G</a:t>
            </a:r>
            <a:r>
              <a:rPr lang="en-US" altLang="zh-CN" baseline="-25000" dirty="0" smtClean="0">
                <a:ea typeface="Arial Unicode MS" pitchFamily="34" charset="-122"/>
                <a:cs typeface="Arial Unicode MS" pitchFamily="34" charset="-122"/>
              </a:rPr>
              <a:t>s</a:t>
            </a:r>
          </a:p>
          <a:p>
            <a:pPr lvl="1"/>
            <a:r>
              <a:rPr lang="en-US" altLang="zh-CN" sz="1800" dirty="0" smtClean="0">
                <a:solidFill>
                  <a:srgbClr val="0066CC"/>
                </a:solidFill>
                <a:ea typeface="Arial Unicode MS" pitchFamily="34" charset="-122"/>
                <a:cs typeface="Arial Unicode MS" pitchFamily="34" charset="-122"/>
              </a:rPr>
              <a:t>Q</a:t>
            </a:r>
            <a:r>
              <a:rPr lang="en-US" altLang="zh-CN" sz="1800" dirty="0" smtClean="0">
                <a:ea typeface="Arial Unicode MS" pitchFamily="34" charset="-122"/>
                <a:cs typeface="Arial Unicode MS" pitchFamily="34" charset="-122"/>
              </a:rPr>
              <a:t> matches </a:t>
            </a:r>
            <a:r>
              <a:rPr lang="en-US" altLang="zh-CN" sz="1800" dirty="0" smtClean="0">
                <a:solidFill>
                  <a:srgbClr val="0066CC"/>
                </a:solidFill>
                <a:ea typeface="Arial Unicode MS" pitchFamily="34" charset="-122"/>
                <a:cs typeface="Arial Unicode MS" pitchFamily="34" charset="-122"/>
              </a:rPr>
              <a:t>G</a:t>
            </a:r>
            <a:r>
              <a:rPr lang="en-US" altLang="zh-CN" sz="1800" dirty="0" smtClean="0">
                <a:ea typeface="Arial Unicode MS" pitchFamily="34" charset="-122"/>
                <a:cs typeface="Arial Unicode MS" pitchFamily="34" charset="-122"/>
              </a:rPr>
              <a:t>, via </a:t>
            </a:r>
            <a:r>
              <a:rPr lang="en-US" altLang="zh-CN" sz="1800" dirty="0" err="1" smtClean="0">
                <a:ea typeface="Arial Unicode MS" pitchFamily="34" charset="-122"/>
                <a:cs typeface="Arial Unicode MS" pitchFamily="34" charset="-122"/>
              </a:rPr>
              <a:t>subgraph</a:t>
            </a:r>
            <a:r>
              <a:rPr lang="en-US" altLang="zh-CN" sz="1800" dirty="0" smtClean="0">
                <a:ea typeface="Arial Unicode MS" pitchFamily="34" charset="-122"/>
                <a:cs typeface="Arial Unicode MS" pitchFamily="34" charset="-122"/>
              </a:rPr>
              <a:t> </a:t>
            </a:r>
            <a:r>
              <a:rPr lang="en-US" altLang="zh-CN" sz="1800" dirty="0" err="1" smtClean="0">
                <a:ea typeface="Arial Unicode MS" pitchFamily="34" charset="-122"/>
                <a:cs typeface="Arial Unicode MS" pitchFamily="34" charset="-122"/>
              </a:rPr>
              <a:t>isomorphsim</a:t>
            </a:r>
            <a:r>
              <a:rPr lang="en-US" altLang="zh-CN" sz="1800" dirty="0" smtClean="0">
                <a:ea typeface="Arial Unicode MS" pitchFamily="34" charset="-122"/>
                <a:cs typeface="Arial Unicode MS" pitchFamily="34" charset="-122"/>
              </a:rPr>
              <a:t>, if there is such a </a:t>
            </a:r>
            <a:r>
              <a:rPr lang="en-US" altLang="zh-CN" sz="1800" dirty="0" err="1" smtClean="0">
                <a:ea typeface="Arial Unicode MS" pitchFamily="34" charset="-122"/>
                <a:cs typeface="Arial Unicode MS" pitchFamily="34" charset="-122"/>
              </a:rPr>
              <a:t>subraph</a:t>
            </a:r>
            <a:r>
              <a:rPr lang="en-US" altLang="zh-CN" sz="1800" dirty="0" smtClean="0">
                <a:ea typeface="Arial Unicode MS" pitchFamily="34" charset="-122"/>
                <a:cs typeface="Arial Unicode MS" pitchFamily="34" charset="-122"/>
              </a:rPr>
              <a:t> </a:t>
            </a:r>
            <a:r>
              <a:rPr lang="en-US" altLang="zh-CN" sz="1800" dirty="0" smtClean="0">
                <a:solidFill>
                  <a:srgbClr val="0066CC"/>
                </a:solidFill>
                <a:ea typeface="Arial Unicode MS" pitchFamily="34" charset="-122"/>
                <a:cs typeface="Arial Unicode MS" pitchFamily="34" charset="-122"/>
              </a:rPr>
              <a:t>Gs</a:t>
            </a:r>
          </a:p>
        </p:txBody>
      </p:sp>
    </p:spTree>
    <p:extLst>
      <p:ext uri="{BB962C8B-B14F-4D97-AF65-F5344CB8AC3E}">
        <p14:creationId xmlns="" xmlns:p14="http://schemas.microsoft.com/office/powerpoint/2010/main" val="34129288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(1) E.g., Strong Simulation</a:t>
            </a:r>
            <a:endParaRPr lang="en-US" altLang="zh-CN" sz="3600" b="1" dirty="0">
              <a:solidFill>
                <a:srgbClr val="C00000"/>
              </a:solidFill>
              <a:latin typeface="Arial Unicode MS" pitchFamily="34" charset="-122"/>
              <a:ea typeface="黑体" pitchFamily="49" charset="-122"/>
            </a:endParaRPr>
          </a:p>
        </p:txBody>
      </p:sp>
      <p:pic>
        <p:nvPicPr>
          <p:cNvPr id="10" name="Picture 2"/>
          <p:cNvPicPr>
            <a:picLocks noChangeAspect="1" noChangeArrowheads="1"/>
          </p:cNvPicPr>
          <p:nvPr/>
        </p:nvPicPr>
        <p:blipFill>
          <a:blip r:embed="rId2" cstate="print"/>
          <a:srcRect/>
          <a:stretch>
            <a:fillRect/>
          </a:stretch>
        </p:blipFill>
        <p:spPr bwMode="auto">
          <a:xfrm>
            <a:off x="579834" y="887908"/>
            <a:ext cx="7448550" cy="3405188"/>
          </a:xfrm>
          <a:prstGeom prst="rect">
            <a:avLst/>
          </a:prstGeom>
          <a:noFill/>
          <a:ln w="9525">
            <a:noFill/>
            <a:miter lim="800000"/>
            <a:headEnd/>
            <a:tailEnd/>
          </a:ln>
        </p:spPr>
      </p:pic>
      <p:pic>
        <p:nvPicPr>
          <p:cNvPr id="11" name="图片 6" descr="teamwork.jpg"/>
          <p:cNvPicPr>
            <a:picLocks noChangeAspect="1"/>
          </p:cNvPicPr>
          <p:nvPr/>
        </p:nvPicPr>
        <p:blipFill>
          <a:blip r:embed="rId3" cstate="print"/>
          <a:srcRect/>
          <a:stretch>
            <a:fillRect/>
          </a:stretch>
        </p:blipFill>
        <p:spPr bwMode="auto">
          <a:xfrm>
            <a:off x="251520" y="4401344"/>
            <a:ext cx="1524000" cy="1524000"/>
          </a:xfrm>
          <a:prstGeom prst="rect">
            <a:avLst/>
          </a:prstGeom>
          <a:noFill/>
          <a:ln w="9525">
            <a:noFill/>
            <a:miter lim="800000"/>
            <a:headEnd/>
            <a:tailEnd/>
          </a:ln>
        </p:spPr>
      </p:pic>
      <p:sp>
        <p:nvSpPr>
          <p:cNvPr id="12" name="TextBox 11"/>
          <p:cNvSpPr txBox="1"/>
          <p:nvPr/>
        </p:nvSpPr>
        <p:spPr>
          <a:xfrm>
            <a:off x="1923728" y="4407495"/>
            <a:ext cx="682473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sz="2400" dirty="0" smtClean="0"/>
              <a:t>Set up a team to develop a new software product </a:t>
            </a:r>
            <a:endParaRPr lang="en-US" sz="2400" dirty="0"/>
          </a:p>
        </p:txBody>
      </p:sp>
      <p:sp>
        <p:nvSpPr>
          <p:cNvPr id="13" name="TextBox 12"/>
          <p:cNvSpPr txBox="1"/>
          <p:nvPr/>
        </p:nvSpPr>
        <p:spPr>
          <a:xfrm>
            <a:off x="1907704" y="4941168"/>
            <a:ext cx="6824736"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sz="2400" dirty="0" smtClean="0">
                <a:solidFill>
                  <a:srgbClr val="C00000"/>
                </a:solidFill>
              </a:rPr>
              <a:t>Strong simulation </a:t>
            </a:r>
            <a:r>
              <a:rPr lang="en-US" sz="2400" dirty="0" smtClean="0"/>
              <a:t>returns </a:t>
            </a:r>
            <a:r>
              <a:rPr lang="en-US" sz="2400" dirty="0" smtClean="0">
                <a:solidFill>
                  <a:srgbClr val="FF0000"/>
                </a:solidFill>
              </a:rPr>
              <a:t>F3, F4 and F5;</a:t>
            </a:r>
          </a:p>
          <a:p>
            <a:pPr>
              <a:defRPr/>
            </a:pPr>
            <a:r>
              <a:rPr lang="en-US" altLang="zh-CN" sz="2400" dirty="0" err="1" smtClean="0">
                <a:solidFill>
                  <a:srgbClr val="C00000"/>
                </a:solidFill>
              </a:rPr>
              <a:t>Subgraph</a:t>
            </a:r>
            <a:r>
              <a:rPr lang="en-US" altLang="zh-CN" sz="2400" dirty="0" smtClean="0">
                <a:solidFill>
                  <a:srgbClr val="C00000"/>
                </a:solidFill>
              </a:rPr>
              <a:t> isomorphism </a:t>
            </a:r>
            <a:r>
              <a:rPr lang="en-US" altLang="zh-CN" sz="2400" dirty="0" smtClean="0"/>
              <a:t>returns </a:t>
            </a:r>
            <a:r>
              <a:rPr lang="en-US" altLang="zh-CN" sz="2400" dirty="0" smtClean="0">
                <a:solidFill>
                  <a:srgbClr val="FF0000"/>
                </a:solidFill>
              </a:rPr>
              <a:t>empty!</a:t>
            </a:r>
            <a:endParaRPr lang="en-US" sz="2400" dirty="0">
              <a:solidFill>
                <a:srgbClr val="FF0000"/>
              </a:solidFill>
            </a:endParaRPr>
          </a:p>
        </p:txBody>
      </p:sp>
      <p:sp>
        <p:nvSpPr>
          <p:cNvPr id="14" name="Rectangle 14"/>
          <p:cNvSpPr txBox="1">
            <a:spLocks noChangeArrowheads="1"/>
          </p:cNvSpPr>
          <p:nvPr/>
        </p:nvSpPr>
        <p:spPr bwMode="auto">
          <a:xfrm>
            <a:off x="395536" y="6093296"/>
            <a:ext cx="8496944"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en-US" altLang="zh-CN" sz="2000" b="1" i="1" dirty="0" err="1" smtClean="0">
                <a:solidFill>
                  <a:srgbClr val="FF0000"/>
                </a:solidFill>
              </a:rPr>
              <a:t>Subgraph</a:t>
            </a:r>
            <a:r>
              <a:rPr lang="en-US" altLang="zh-CN" sz="2000" b="1" i="1" dirty="0" smtClean="0">
                <a:solidFill>
                  <a:srgbClr val="FF0000"/>
                </a:solidFill>
              </a:rPr>
              <a:t> isomorphism is too strict for emerging applications!</a:t>
            </a:r>
            <a:endParaRPr lang="en-US" altLang="zh-CN" sz="2000" b="1" i="1" dirty="0">
              <a:solidFill>
                <a:srgbClr val="FF0000"/>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19</a:t>
            </a:fld>
            <a:endParaRPr lang="zh-CN" altLang="en-US" dirty="0"/>
          </a:p>
        </p:txBody>
      </p:sp>
    </p:spTree>
    <p:extLst>
      <p:ext uri="{BB962C8B-B14F-4D97-AF65-F5344CB8AC3E}">
        <p14:creationId xmlns="" xmlns:p14="http://schemas.microsoft.com/office/powerpoint/2010/main" val="7520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国家重点基础研究发展计划</a:t>
            </a:r>
          </a:p>
        </p:txBody>
      </p:sp>
      <p:sp>
        <p:nvSpPr>
          <p:cNvPr id="3" name="内容占位符 2"/>
          <p:cNvSpPr>
            <a:spLocks noGrp="1"/>
          </p:cNvSpPr>
          <p:nvPr>
            <p:ph idx="1"/>
          </p:nvPr>
        </p:nvSpPr>
        <p:spPr>
          <a:xfrm>
            <a:off x="319350" y="836712"/>
            <a:ext cx="8645138" cy="2160240"/>
          </a:xfrm>
        </p:spPr>
        <p:txBody>
          <a:bodyPr/>
          <a:lstStyle/>
          <a:p>
            <a:r>
              <a:rPr lang="zh-CN" altLang="en-US" sz="2800" dirty="0" smtClean="0"/>
              <a:t>网络信息空间大数据计算的基础研究</a:t>
            </a:r>
            <a:r>
              <a:rPr lang="en-US" altLang="zh-CN" sz="2800" dirty="0" smtClean="0"/>
              <a:t>(2014-2018)</a:t>
            </a:r>
            <a:r>
              <a:rPr lang="zh-CN" altLang="en-US" sz="2800" dirty="0" smtClean="0"/>
              <a:t> </a:t>
            </a:r>
            <a:r>
              <a:rPr lang="zh-CN" altLang="en-US" dirty="0" smtClean="0"/>
              <a:t>	</a:t>
            </a:r>
          </a:p>
          <a:p>
            <a:pPr lvl="1"/>
            <a:r>
              <a:rPr lang="en-US" altLang="zh-CN" dirty="0" smtClean="0"/>
              <a:t>Chief Scientist: Prof. </a:t>
            </a:r>
            <a:r>
              <a:rPr lang="en-US" altLang="zh-CN" dirty="0" err="1" smtClean="0"/>
              <a:t>Jinpeng</a:t>
            </a:r>
            <a:r>
              <a:rPr lang="en-US" altLang="zh-CN" dirty="0" smtClean="0"/>
              <a:t> </a:t>
            </a:r>
            <a:r>
              <a:rPr lang="en-US" altLang="zh-CN" dirty="0" err="1" smtClean="0"/>
              <a:t>Huai</a:t>
            </a:r>
            <a:r>
              <a:rPr lang="en-US" altLang="zh-CN" dirty="0" smtClean="0"/>
              <a:t>.</a:t>
            </a:r>
          </a:p>
          <a:p>
            <a:pPr lvl="1"/>
            <a:r>
              <a:rPr lang="en-US" altLang="zh-CN" dirty="0" smtClean="0"/>
              <a:t>8 institutes involved</a:t>
            </a:r>
          </a:p>
          <a:p>
            <a:pPr lvl="1"/>
            <a:r>
              <a:rPr lang="en-US" altLang="zh-CN" dirty="0" smtClean="0"/>
              <a:t>Focus on “computing theory and practice on Big Data”</a:t>
            </a:r>
          </a:p>
          <a:p>
            <a:pPr lvl="1"/>
            <a:r>
              <a:rPr lang="en-US" altLang="zh-CN" dirty="0" smtClean="0"/>
              <a:t>http://cnbigdata.org/</a:t>
            </a:r>
            <a:endParaRPr lang="zh-CN" altLang="en-US" dirty="0"/>
          </a:p>
        </p:txBody>
      </p:sp>
      <p:pic>
        <p:nvPicPr>
          <p:cNvPr id="2056" name="Picture 8"/>
          <p:cNvPicPr>
            <a:picLocks noChangeAspect="1" noChangeArrowheads="1"/>
          </p:cNvPicPr>
          <p:nvPr/>
        </p:nvPicPr>
        <p:blipFill>
          <a:blip r:embed="rId2" cstate="print"/>
          <a:srcRect/>
          <a:stretch>
            <a:fillRect/>
          </a:stretch>
        </p:blipFill>
        <p:spPr bwMode="auto">
          <a:xfrm>
            <a:off x="4644008" y="3107804"/>
            <a:ext cx="4176464" cy="1444086"/>
          </a:xfrm>
          <a:prstGeom prst="rect">
            <a:avLst/>
          </a:prstGeom>
          <a:noFill/>
          <a:ln w="9525">
            <a:noFill/>
            <a:miter lim="800000"/>
            <a:headEnd/>
            <a:tailEnd/>
          </a:ln>
        </p:spPr>
      </p:pic>
      <p:pic>
        <p:nvPicPr>
          <p:cNvPr id="2057" name="Picture 9"/>
          <p:cNvPicPr>
            <a:picLocks noChangeAspect="1" noChangeArrowheads="1"/>
          </p:cNvPicPr>
          <p:nvPr/>
        </p:nvPicPr>
        <p:blipFill>
          <a:blip r:embed="rId3" cstate="print"/>
          <a:srcRect/>
          <a:stretch>
            <a:fillRect/>
          </a:stretch>
        </p:blipFill>
        <p:spPr bwMode="auto">
          <a:xfrm>
            <a:off x="5148064" y="4676713"/>
            <a:ext cx="3312367" cy="1992647"/>
          </a:xfrm>
          <a:prstGeom prst="rect">
            <a:avLst/>
          </a:prstGeom>
          <a:noFill/>
          <a:ln w="9525">
            <a:noFill/>
            <a:miter lim="800000"/>
            <a:headEnd/>
            <a:tailEnd/>
          </a:ln>
        </p:spPr>
      </p:pic>
      <p:pic>
        <p:nvPicPr>
          <p:cNvPr id="2058" name="Picture 10"/>
          <p:cNvPicPr>
            <a:picLocks noChangeAspect="1" noChangeArrowheads="1"/>
          </p:cNvPicPr>
          <p:nvPr/>
        </p:nvPicPr>
        <p:blipFill>
          <a:blip r:embed="rId4" cstate="print"/>
          <a:srcRect/>
          <a:stretch>
            <a:fillRect/>
          </a:stretch>
        </p:blipFill>
        <p:spPr bwMode="auto">
          <a:xfrm>
            <a:off x="323528" y="3107804"/>
            <a:ext cx="3996410" cy="1761356"/>
          </a:xfrm>
          <a:prstGeom prst="rect">
            <a:avLst/>
          </a:prstGeom>
          <a:noFill/>
          <a:ln w="9525">
            <a:noFill/>
            <a:miter lim="800000"/>
            <a:headEnd/>
            <a:tailEnd/>
          </a:ln>
        </p:spPr>
      </p:pic>
      <p:pic>
        <p:nvPicPr>
          <p:cNvPr id="2059" name="Picture 11"/>
          <p:cNvPicPr>
            <a:picLocks noChangeAspect="1" noChangeArrowheads="1"/>
          </p:cNvPicPr>
          <p:nvPr/>
        </p:nvPicPr>
        <p:blipFill>
          <a:blip r:embed="rId5" cstate="print"/>
          <a:srcRect/>
          <a:stretch>
            <a:fillRect/>
          </a:stretch>
        </p:blipFill>
        <p:spPr bwMode="auto">
          <a:xfrm>
            <a:off x="323528" y="4941168"/>
            <a:ext cx="4308386" cy="1761136"/>
          </a:xfrm>
          <a:prstGeom prst="rect">
            <a:avLst/>
          </a:prstGeom>
          <a:noFill/>
          <a:ln w="9525">
            <a:noFill/>
            <a:miter lim="800000"/>
            <a:headEnd/>
            <a:tailEnd/>
          </a:ln>
        </p:spPr>
      </p:pic>
      <p:sp>
        <p:nvSpPr>
          <p:cNvPr id="8"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51520" y="76200"/>
            <a:ext cx="7829550" cy="760512"/>
          </a:xfrm>
        </p:spPr>
        <p:txBody>
          <a:bodyPr/>
          <a:lstStyle/>
          <a:p>
            <a:pPr>
              <a:defRPr/>
            </a:pPr>
            <a:r>
              <a:rPr lang="en-US" altLang="zh-CN" sz="3600" b="1" dirty="0" smtClean="0">
                <a:solidFill>
                  <a:srgbClr val="C00000"/>
                </a:solidFill>
                <a:ea typeface="黑体" pitchFamily="49" charset="-122"/>
              </a:rPr>
              <a:t>(1) E.g., Strong Simulation</a:t>
            </a:r>
            <a:endParaRPr lang="zh-CN" altLang="en-US" sz="2400" b="1" dirty="0">
              <a:solidFill>
                <a:srgbClr val="C00000"/>
              </a:solidFill>
              <a:ea typeface="黑体" pitchFamily="49" charset="-122"/>
            </a:endParaRPr>
          </a:p>
        </p:txBody>
      </p:sp>
      <p:pic>
        <p:nvPicPr>
          <p:cNvPr id="6" name="Picture 3" descr="C:\Users\SkyHeart\Desktop\TO.eps"/>
          <p:cNvPicPr>
            <a:picLocks noChangeAspect="1" noChangeArrowheads="1"/>
          </p:cNvPicPr>
          <p:nvPr/>
        </p:nvPicPr>
        <p:blipFill>
          <a:blip r:embed="rId2" cstate="print"/>
          <a:srcRect/>
          <a:stretch>
            <a:fillRect/>
          </a:stretch>
        </p:blipFill>
        <p:spPr bwMode="auto">
          <a:xfrm>
            <a:off x="71406" y="-38083"/>
            <a:ext cx="4811712" cy="5895975"/>
          </a:xfrm>
          <a:prstGeom prst="rect">
            <a:avLst/>
          </a:prstGeom>
          <a:noFill/>
          <a:ln w="9525">
            <a:noFill/>
            <a:miter lim="800000"/>
            <a:headEnd/>
            <a:tailEnd/>
          </a:ln>
        </p:spPr>
      </p:pic>
      <p:sp>
        <p:nvSpPr>
          <p:cNvPr id="7" name="矩形 6"/>
          <p:cNvSpPr>
            <a:spLocks noChangeArrowheads="1"/>
          </p:cNvSpPr>
          <p:nvPr/>
        </p:nvSpPr>
        <p:spPr bwMode="auto">
          <a:xfrm>
            <a:off x="142844" y="4841892"/>
            <a:ext cx="9001156" cy="646331"/>
          </a:xfrm>
          <a:prstGeom prst="rect">
            <a:avLst/>
          </a:prstGeom>
          <a:noFill/>
          <a:ln w="9525">
            <a:noFill/>
            <a:miter lim="800000"/>
            <a:headEnd/>
            <a:tailEnd/>
          </a:ln>
        </p:spPr>
        <p:txBody>
          <a:bodyPr wrap="square">
            <a:spAutoFit/>
          </a:bodyPr>
          <a:lstStyle/>
          <a:p>
            <a:r>
              <a:rPr lang="en-US" altLang="zh-CN" b="1" dirty="0">
                <a:solidFill>
                  <a:srgbClr val="FF0000"/>
                </a:solidFill>
                <a:latin typeface="Arial Black" pitchFamily="34" charset="0"/>
              </a:rPr>
              <a:t>“</a:t>
            </a:r>
            <a:r>
              <a:rPr lang="en-US" altLang="zh-CN" dirty="0">
                <a:solidFill>
                  <a:srgbClr val="FF0000"/>
                </a:solidFill>
                <a:latin typeface="Arial Black" pitchFamily="34" charset="0"/>
              </a:rPr>
              <a:t>Those who were trained to fly didn’t know the others. One group of people did not know the other group.”  (</a:t>
            </a:r>
            <a:r>
              <a:rPr lang="en-US" altLang="zh-CN" dirty="0">
                <a:solidFill>
                  <a:schemeClr val="accent2"/>
                </a:solidFill>
                <a:latin typeface="Arial Black" pitchFamily="34" charset="0"/>
              </a:rPr>
              <a:t>Osama Bin Laden, 2001</a:t>
            </a:r>
            <a:r>
              <a:rPr lang="en-US" altLang="zh-CN" dirty="0">
                <a:solidFill>
                  <a:srgbClr val="FF0000"/>
                </a:solidFill>
                <a:latin typeface="Arial Black" pitchFamily="34" charset="0"/>
              </a:rPr>
              <a:t>)</a:t>
            </a:r>
          </a:p>
        </p:txBody>
      </p:sp>
      <p:pic>
        <p:nvPicPr>
          <p:cNvPr id="8" name="图片 7" descr="osama-bin-laden.jpg"/>
          <p:cNvPicPr>
            <a:picLocks noChangeAspect="1"/>
          </p:cNvPicPr>
          <p:nvPr/>
        </p:nvPicPr>
        <p:blipFill>
          <a:blip r:embed="rId3" cstate="print"/>
          <a:srcRect/>
          <a:stretch>
            <a:fillRect/>
          </a:stretch>
        </p:blipFill>
        <p:spPr bwMode="auto">
          <a:xfrm>
            <a:off x="6143636" y="2285992"/>
            <a:ext cx="1440160" cy="1573467"/>
          </a:xfrm>
          <a:prstGeom prst="rect">
            <a:avLst/>
          </a:prstGeom>
          <a:noFill/>
          <a:ln w="9525">
            <a:noFill/>
            <a:miter lim="800000"/>
            <a:headEnd/>
            <a:tailEnd/>
          </a:ln>
        </p:spPr>
      </p:pic>
      <p:sp>
        <p:nvSpPr>
          <p:cNvPr id="9" name="云形标注 8"/>
          <p:cNvSpPr/>
          <p:nvPr/>
        </p:nvSpPr>
        <p:spPr>
          <a:xfrm rot="444174">
            <a:off x="5503748" y="1823453"/>
            <a:ext cx="2959199" cy="2456611"/>
          </a:xfrm>
          <a:prstGeom prst="cloudCallout">
            <a:avLst>
              <a:gd name="adj1" fmla="val -88355"/>
              <a:gd name="adj2" fmla="val 78134"/>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20</a:t>
            </a:fld>
            <a:endParaRPr lang="zh-CN" altLang="en-US" dirty="0"/>
          </a:p>
        </p:txBody>
      </p:sp>
      <p:sp>
        <p:nvSpPr>
          <p:cNvPr id="10" name="矩形 9"/>
          <p:cNvSpPr/>
          <p:nvPr/>
        </p:nvSpPr>
        <p:spPr>
          <a:xfrm>
            <a:off x="2714612" y="928670"/>
            <a:ext cx="3642857" cy="369332"/>
          </a:xfrm>
          <a:prstGeom prst="rect">
            <a:avLst/>
          </a:prstGeom>
        </p:spPr>
        <p:txBody>
          <a:bodyPr wrap="none">
            <a:spAutoFit/>
          </a:bodyPr>
          <a:lstStyle/>
          <a:p>
            <a:r>
              <a:rPr lang="en-US" altLang="zh-CN" b="1" dirty="0" smtClean="0">
                <a:solidFill>
                  <a:srgbClr val="C00000"/>
                </a:solidFill>
                <a:ea typeface="黑体" pitchFamily="49" charset="-122"/>
              </a:rPr>
              <a:t>Terrorist Collaboration Network</a:t>
            </a:r>
            <a:endParaRPr lang="zh-CN" altLang="en-US" dirty="0"/>
          </a:p>
        </p:txBody>
      </p:sp>
      <p:sp>
        <p:nvSpPr>
          <p:cNvPr id="12" name="矩形 11"/>
          <p:cNvSpPr/>
          <p:nvPr/>
        </p:nvSpPr>
        <p:spPr>
          <a:xfrm>
            <a:off x="214282" y="5643578"/>
            <a:ext cx="8715436" cy="1077218"/>
          </a:xfrm>
          <a:prstGeom prst="rect">
            <a:avLst/>
          </a:prstGeom>
          <a:solidFill>
            <a:schemeClr val="accent5"/>
          </a:solidFill>
        </p:spPr>
        <p:txBody>
          <a:bodyPr wrap="square">
            <a:spAutoFit/>
          </a:bodyPr>
          <a:lstStyle/>
          <a:p>
            <a:pPr algn="just"/>
            <a:r>
              <a:rPr lang="en-US" sz="1600" b="1" dirty="0" smtClean="0">
                <a:solidFill>
                  <a:srgbClr val="FF0000"/>
                </a:solidFill>
              </a:rPr>
              <a:t>Build upon</a:t>
            </a:r>
            <a:r>
              <a:rPr lang="en-US" sz="1600" dirty="0" smtClean="0">
                <a:solidFill>
                  <a:srgbClr val="FF0000"/>
                </a:solidFill>
              </a:rPr>
              <a:t> </a:t>
            </a:r>
            <a:r>
              <a:rPr lang="en-US" sz="1600" b="1" dirty="0" smtClean="0">
                <a:solidFill>
                  <a:srgbClr val="FF0000"/>
                </a:solidFill>
              </a:rPr>
              <a:t>(revised) </a:t>
            </a:r>
            <a:r>
              <a:rPr lang="en-US" altLang="zh-CN" sz="1600" b="1" dirty="0" smtClean="0">
                <a:solidFill>
                  <a:srgbClr val="FF0000"/>
                </a:solidFill>
              </a:rPr>
              <a:t>strong </a:t>
            </a:r>
            <a:r>
              <a:rPr lang="en-US" sz="1600" b="1" dirty="0" smtClean="0">
                <a:solidFill>
                  <a:srgbClr val="FF0000"/>
                </a:solidFill>
              </a:rPr>
              <a:t>simulation to aid the detection of homegrown violent extremists (HVEs)</a:t>
            </a:r>
            <a:r>
              <a:rPr lang="en-US" sz="1600" dirty="0" smtClean="0">
                <a:solidFill>
                  <a:srgbClr val="FF0000"/>
                </a:solidFill>
              </a:rPr>
              <a:t> </a:t>
            </a:r>
            <a:r>
              <a:rPr lang="en-US" sz="1600" dirty="0" smtClean="0"/>
              <a:t>who seek to commit acts of terrorism in the United States and abroad, </a:t>
            </a:r>
            <a:r>
              <a:rPr lang="en-US" sz="1600" b="1" dirty="0" smtClean="0">
                <a:solidFill>
                  <a:srgbClr val="000099"/>
                </a:solidFill>
              </a:rPr>
              <a:t>Colorado State University, </a:t>
            </a:r>
            <a:r>
              <a:rPr lang="en-US" altLang="zh-CN" sz="1600" b="1" dirty="0" smtClean="0">
                <a:solidFill>
                  <a:srgbClr val="000099"/>
                </a:solidFill>
              </a:rPr>
              <a:t>Benjamin W. K. Hung, </a:t>
            </a:r>
            <a:r>
              <a:rPr lang="en-US" altLang="zh-CN" sz="1600" b="1" dirty="0" err="1" smtClean="0">
                <a:solidFill>
                  <a:srgbClr val="000099"/>
                </a:solidFill>
              </a:rPr>
              <a:t>Anura</a:t>
            </a:r>
            <a:r>
              <a:rPr lang="en-US" altLang="zh-CN" sz="1600" b="1" dirty="0" smtClean="0">
                <a:solidFill>
                  <a:srgbClr val="000099"/>
                </a:solidFill>
              </a:rPr>
              <a:t> P. </a:t>
            </a:r>
            <a:r>
              <a:rPr lang="en-US" altLang="zh-CN" sz="1600" b="1" dirty="0" err="1" smtClean="0">
                <a:solidFill>
                  <a:srgbClr val="000099"/>
                </a:solidFill>
              </a:rPr>
              <a:t>Jayasumana</a:t>
            </a:r>
            <a:r>
              <a:rPr lang="en-US" altLang="zh-CN" sz="1600" dirty="0" smtClean="0"/>
              <a:t>: Investigative simulation: Towards utilizing graph pattern matching for investigative search. ASONAM 2016.</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a:spLocks noGrp="1"/>
          </p:cNvSpPr>
          <p:nvPr>
            <p:ph type="title"/>
          </p:nvPr>
        </p:nvSpPr>
        <p:spPr>
          <a:xfrm>
            <a:off x="323528" y="76200"/>
            <a:ext cx="7829550" cy="760512"/>
          </a:xfrm>
        </p:spPr>
        <p:txBody>
          <a:bodyPr/>
          <a:lstStyle/>
          <a:p>
            <a:pPr>
              <a:defRPr/>
            </a:pPr>
            <a:r>
              <a:rPr lang="en-US" altLang="zh-CN" sz="3600" b="1" dirty="0" smtClean="0">
                <a:solidFill>
                  <a:srgbClr val="C00000"/>
                </a:solidFill>
                <a:ea typeface="黑体" pitchFamily="49" charset="-122"/>
              </a:rPr>
              <a:t>(1) E.g., Strong Simulation</a:t>
            </a:r>
            <a:endParaRPr lang="zh-CN" altLang="en-US" sz="3600" b="1" dirty="0">
              <a:solidFill>
                <a:srgbClr val="C00000"/>
              </a:solidFill>
              <a:latin typeface="Arial Unicode MS" pitchFamily="34" charset="-122"/>
              <a:ea typeface="黑体" pitchFamily="49" charset="-122"/>
            </a:endParaRPr>
          </a:p>
        </p:txBody>
      </p:sp>
      <p:pic>
        <p:nvPicPr>
          <p:cNvPr id="18" name="Picture 2"/>
          <p:cNvPicPr>
            <a:picLocks noChangeAspect="1" noChangeArrowheads="1"/>
          </p:cNvPicPr>
          <p:nvPr/>
        </p:nvPicPr>
        <p:blipFill>
          <a:blip r:embed="rId2" cstate="print"/>
          <a:srcRect/>
          <a:stretch>
            <a:fillRect/>
          </a:stretch>
        </p:blipFill>
        <p:spPr bwMode="auto">
          <a:xfrm>
            <a:off x="679648" y="2597224"/>
            <a:ext cx="7848600" cy="1447800"/>
          </a:xfrm>
          <a:prstGeom prst="rect">
            <a:avLst/>
          </a:prstGeom>
          <a:noFill/>
          <a:ln w="9525">
            <a:noFill/>
            <a:miter lim="800000"/>
            <a:headEnd/>
            <a:tailEnd/>
          </a:ln>
        </p:spPr>
      </p:pic>
      <p:pic>
        <p:nvPicPr>
          <p:cNvPr id="26" name="Picture 2"/>
          <p:cNvPicPr>
            <a:picLocks noChangeAspect="1" noChangeArrowheads="1"/>
          </p:cNvPicPr>
          <p:nvPr/>
        </p:nvPicPr>
        <p:blipFill>
          <a:blip r:embed="rId3" cstate="print"/>
          <a:srcRect/>
          <a:stretch>
            <a:fillRect/>
          </a:stretch>
        </p:blipFill>
        <p:spPr bwMode="auto">
          <a:xfrm>
            <a:off x="1765498" y="4093815"/>
            <a:ext cx="5543550" cy="1495425"/>
          </a:xfrm>
          <a:prstGeom prst="rect">
            <a:avLst/>
          </a:prstGeom>
          <a:noFill/>
          <a:ln w="9525">
            <a:noFill/>
            <a:miter lim="800000"/>
            <a:headEnd/>
            <a:tailEnd/>
          </a:ln>
        </p:spPr>
      </p:pic>
      <p:sp>
        <p:nvSpPr>
          <p:cNvPr id="14" name="Rectangle 14"/>
          <p:cNvSpPr txBox="1">
            <a:spLocks noChangeArrowheads="1"/>
          </p:cNvSpPr>
          <p:nvPr/>
        </p:nvSpPr>
        <p:spPr bwMode="auto">
          <a:xfrm>
            <a:off x="251520" y="6001891"/>
            <a:ext cx="8640960"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eaLnBrk="1" hangingPunct="1">
              <a:defRPr/>
            </a:pPr>
            <a:r>
              <a:rPr lang="en-US" altLang="zh-CN" sz="2400" dirty="0" smtClean="0">
                <a:solidFill>
                  <a:srgbClr val="FF0000"/>
                </a:solidFill>
                <a:latin typeface="Arial Unicode MS" pitchFamily="34" charset="-122"/>
                <a:ea typeface="Arial Unicode MS" pitchFamily="34" charset="-122"/>
                <a:cs typeface="Arial Unicode MS" pitchFamily="34" charset="-122"/>
              </a:rPr>
              <a:t>Preserve 70-80% </a:t>
            </a:r>
            <a:r>
              <a:rPr lang="en-US" altLang="zh-CN" sz="2400" dirty="0" err="1" smtClean="0">
                <a:solidFill>
                  <a:srgbClr val="FF0000"/>
                </a:solidFill>
                <a:latin typeface="Arial Unicode MS" pitchFamily="34" charset="-122"/>
                <a:ea typeface="Arial Unicode MS" pitchFamily="34" charset="-122"/>
                <a:cs typeface="Arial Unicode MS" pitchFamily="34" charset="-122"/>
              </a:rPr>
              <a:t>subgraph</a:t>
            </a:r>
            <a:r>
              <a:rPr lang="en-US" altLang="zh-CN" sz="2400" dirty="0" smtClean="0">
                <a:solidFill>
                  <a:srgbClr val="FF0000"/>
                </a:solidFill>
                <a:latin typeface="Arial Unicode MS" pitchFamily="34" charset="-122"/>
                <a:ea typeface="Arial Unicode MS" pitchFamily="34" charset="-122"/>
                <a:cs typeface="Arial Unicode MS" pitchFamily="34" charset="-122"/>
              </a:rPr>
              <a:t> isomorphism &amp; 100</a:t>
            </a:r>
            <a:r>
              <a:rPr lang="zh-CN" altLang="en-US" sz="2400" dirty="0" smtClean="0">
                <a:solidFill>
                  <a:srgbClr val="FF0000"/>
                </a:solidFill>
                <a:latin typeface="Arial Unicode MS" pitchFamily="34" charset="-122"/>
                <a:ea typeface="Arial Unicode MS" pitchFamily="34" charset="-122"/>
                <a:cs typeface="Arial Unicode MS" pitchFamily="34" charset="-122"/>
              </a:rPr>
              <a:t> </a:t>
            </a:r>
            <a:r>
              <a:rPr lang="en-US" altLang="zh-CN" sz="2400" dirty="0" smtClean="0">
                <a:solidFill>
                  <a:srgbClr val="FF0000"/>
                </a:solidFill>
                <a:latin typeface="Arial Unicode MS" pitchFamily="34" charset="-122"/>
                <a:ea typeface="Arial Unicode MS" pitchFamily="34" charset="-122"/>
                <a:cs typeface="Arial Unicode MS" pitchFamily="34" charset="-122"/>
              </a:rPr>
              <a:t>times faster!</a:t>
            </a:r>
            <a:endParaRPr lang="zh-CN" altLang="en-US" sz="2400" dirty="0" smtClean="0">
              <a:solidFill>
                <a:srgbClr val="FF0000"/>
              </a:solidFill>
              <a:latin typeface="Arial Unicode MS" pitchFamily="34" charset="-122"/>
              <a:ea typeface="Arial Unicode MS" pitchFamily="34" charset="-122"/>
              <a:cs typeface="Arial Unicode MS" pitchFamily="34" charset="-122"/>
            </a:endParaRPr>
          </a:p>
        </p:txBody>
      </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21</a:t>
            </a:fld>
            <a:endParaRPr lang="zh-CN" altLang="en-US" dirty="0"/>
          </a:p>
        </p:txBody>
      </p:sp>
      <p:sp>
        <p:nvSpPr>
          <p:cNvPr id="17" name="TextBox 7"/>
          <p:cNvSpPr txBox="1">
            <a:spLocks noChangeArrowheads="1"/>
          </p:cNvSpPr>
          <p:nvPr/>
        </p:nvSpPr>
        <p:spPr bwMode="auto">
          <a:xfrm>
            <a:off x="281186" y="1124744"/>
            <a:ext cx="2172069" cy="1138773"/>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dirty="0" err="1">
                <a:solidFill>
                  <a:srgbClr val="4414BC"/>
                </a:solidFill>
                <a:latin typeface="Arial Unicode MS" pitchFamily="34" charset="-122"/>
                <a:ea typeface="Arial Unicode MS" pitchFamily="34" charset="-122"/>
                <a:cs typeface="Arial Unicode MS" pitchFamily="34" charset="-122"/>
              </a:rPr>
              <a:t>Subgraph</a:t>
            </a:r>
            <a:endParaRPr lang="en-US" altLang="zh-CN" sz="2000" dirty="0">
              <a:solidFill>
                <a:srgbClr val="4414BC"/>
              </a:solidFill>
              <a:latin typeface="Arial Unicode MS" pitchFamily="34" charset="-122"/>
              <a:ea typeface="Arial Unicode MS" pitchFamily="34" charset="-122"/>
              <a:cs typeface="Arial Unicode MS" pitchFamily="34" charset="-122"/>
            </a:endParaRPr>
          </a:p>
          <a:p>
            <a:pPr marL="742950" indent="-285750" algn="ctr" eaLnBrk="0" hangingPunct="0">
              <a:spcBef>
                <a:spcPct val="20000"/>
              </a:spcBef>
            </a:pPr>
            <a:r>
              <a:rPr lang="en-US" altLang="zh-CN" sz="2000" dirty="0" smtClean="0">
                <a:solidFill>
                  <a:srgbClr val="4414BC"/>
                </a:solidFill>
                <a:latin typeface="Arial Unicode MS" pitchFamily="34" charset="-122"/>
                <a:ea typeface="Arial Unicode MS" pitchFamily="34" charset="-122"/>
                <a:cs typeface="Arial Unicode MS" pitchFamily="34" charset="-122"/>
              </a:rPr>
              <a:t>Isomorphism</a:t>
            </a:r>
          </a:p>
          <a:p>
            <a:pPr marL="742950" indent="-285750" algn="ctr" eaLnBrk="0" hangingPunct="0">
              <a:spcBef>
                <a:spcPct val="20000"/>
              </a:spcBef>
            </a:pPr>
            <a:r>
              <a:rPr lang="en-US" altLang="zh-CN" sz="2000" dirty="0" smtClean="0">
                <a:solidFill>
                  <a:srgbClr val="4414BC"/>
                </a:solidFill>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NP-Complete</a:t>
            </a:r>
            <a:r>
              <a:rPr lang="en-US" altLang="zh-CN" sz="2000" dirty="0" smtClean="0">
                <a:solidFill>
                  <a:srgbClr val="4414BC"/>
                </a:solidFill>
                <a:latin typeface="Arial Unicode MS" pitchFamily="34" charset="-122"/>
                <a:ea typeface="Arial Unicode MS" pitchFamily="34" charset="-122"/>
                <a:cs typeface="Arial Unicode MS" pitchFamily="34" charset="-122"/>
              </a:rPr>
              <a:t>)</a:t>
            </a:r>
            <a:endParaRPr lang="zh-CN" altLang="en-US" sz="2000" dirty="0" smtClean="0">
              <a:solidFill>
                <a:srgbClr val="4414BC"/>
              </a:solidFill>
              <a:latin typeface="Arial Unicode MS" pitchFamily="34" charset="-122"/>
              <a:ea typeface="Arial Unicode MS" pitchFamily="34" charset="-122"/>
              <a:cs typeface="Arial Unicode MS" pitchFamily="34" charset="-122"/>
            </a:endParaRPr>
          </a:p>
        </p:txBody>
      </p:sp>
      <p:sp>
        <p:nvSpPr>
          <p:cNvPr id="27" name="TextBox 8"/>
          <p:cNvSpPr txBox="1">
            <a:spLocks noChangeArrowheads="1"/>
          </p:cNvSpPr>
          <p:nvPr/>
        </p:nvSpPr>
        <p:spPr bwMode="auto">
          <a:xfrm>
            <a:off x="2675136" y="1124744"/>
            <a:ext cx="1660525" cy="769937"/>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a:solidFill>
                  <a:srgbClr val="FF0000"/>
                </a:solidFill>
                <a:latin typeface="Arial Unicode MS" pitchFamily="34" charset="-122"/>
                <a:ea typeface="Arial Unicode MS" pitchFamily="34" charset="-122"/>
                <a:cs typeface="Arial Unicode MS" pitchFamily="34" charset="-122"/>
              </a:rPr>
              <a:t>Strong </a:t>
            </a:r>
          </a:p>
          <a:p>
            <a:pPr marL="742950" indent="-285750" algn="ctr" eaLnBrk="0" hangingPunct="0">
              <a:spcBef>
                <a:spcPct val="20000"/>
              </a:spcBef>
            </a:pPr>
            <a:r>
              <a:rPr lang="en-US" altLang="zh-CN" sz="2000">
                <a:solidFill>
                  <a:srgbClr val="FF0000"/>
                </a:solidFill>
                <a:latin typeface="Arial Unicode MS" pitchFamily="34" charset="-122"/>
                <a:ea typeface="Arial Unicode MS" pitchFamily="34" charset="-122"/>
                <a:cs typeface="Arial Unicode MS" pitchFamily="34" charset="-122"/>
              </a:rPr>
              <a:t>Simulation</a:t>
            </a:r>
          </a:p>
        </p:txBody>
      </p:sp>
      <p:sp>
        <p:nvSpPr>
          <p:cNvPr id="28" name="TextBox 9"/>
          <p:cNvSpPr txBox="1">
            <a:spLocks noChangeArrowheads="1"/>
          </p:cNvSpPr>
          <p:nvPr/>
        </p:nvSpPr>
        <p:spPr bwMode="auto">
          <a:xfrm>
            <a:off x="4943673" y="1124744"/>
            <a:ext cx="1660525" cy="769937"/>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a:solidFill>
                  <a:srgbClr val="C00000"/>
                </a:solidFill>
                <a:latin typeface="Arial Unicode MS" pitchFamily="34" charset="-122"/>
                <a:ea typeface="Arial Unicode MS" pitchFamily="34" charset="-122"/>
                <a:cs typeface="Arial Unicode MS" pitchFamily="34" charset="-122"/>
              </a:rPr>
              <a:t>Dual </a:t>
            </a:r>
          </a:p>
          <a:p>
            <a:pPr marL="742950" indent="-285750" algn="ctr" eaLnBrk="0" hangingPunct="0">
              <a:spcBef>
                <a:spcPct val="20000"/>
              </a:spcBef>
            </a:pPr>
            <a:r>
              <a:rPr lang="en-US" altLang="zh-CN" sz="2000">
                <a:solidFill>
                  <a:srgbClr val="C00000"/>
                </a:solidFill>
                <a:latin typeface="Arial Unicode MS" pitchFamily="34" charset="-122"/>
                <a:ea typeface="Arial Unicode MS" pitchFamily="34" charset="-122"/>
                <a:cs typeface="Arial Unicode MS" pitchFamily="34" charset="-122"/>
              </a:rPr>
              <a:t>Simulation</a:t>
            </a:r>
          </a:p>
        </p:txBody>
      </p:sp>
      <p:sp>
        <p:nvSpPr>
          <p:cNvPr id="29" name="TextBox 10"/>
          <p:cNvSpPr txBox="1">
            <a:spLocks noChangeArrowheads="1"/>
          </p:cNvSpPr>
          <p:nvPr/>
        </p:nvSpPr>
        <p:spPr bwMode="auto">
          <a:xfrm>
            <a:off x="6943923" y="1124744"/>
            <a:ext cx="1660711" cy="1138773"/>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dirty="0">
                <a:solidFill>
                  <a:srgbClr val="00B050"/>
                </a:solidFill>
                <a:latin typeface="Arial Unicode MS" pitchFamily="34" charset="-122"/>
                <a:ea typeface="Arial Unicode MS" pitchFamily="34" charset="-122"/>
                <a:cs typeface="Arial Unicode MS" pitchFamily="34" charset="-122"/>
              </a:rPr>
              <a:t>Graph</a:t>
            </a:r>
          </a:p>
          <a:p>
            <a:pPr marL="742950" indent="-285750" algn="ctr" eaLnBrk="0" hangingPunct="0">
              <a:spcBef>
                <a:spcPct val="20000"/>
              </a:spcBef>
            </a:pPr>
            <a:r>
              <a:rPr lang="en-US" altLang="zh-CN" sz="2000" dirty="0" smtClean="0">
                <a:solidFill>
                  <a:srgbClr val="00B050"/>
                </a:solidFill>
                <a:latin typeface="Arial Unicode MS" pitchFamily="34" charset="-122"/>
                <a:ea typeface="Arial Unicode MS" pitchFamily="34" charset="-122"/>
                <a:cs typeface="Arial Unicode MS" pitchFamily="34" charset="-122"/>
              </a:rPr>
              <a:t>Simulation</a:t>
            </a:r>
          </a:p>
          <a:p>
            <a:pPr marL="742950" indent="-285750" algn="ctr" eaLnBrk="0" hangingPunct="0">
              <a:spcBef>
                <a:spcPct val="20000"/>
              </a:spcBef>
            </a:pPr>
            <a:r>
              <a:rPr lang="en-US" altLang="zh-CN" sz="2000" dirty="0" smtClean="0">
                <a:solidFill>
                  <a:srgbClr val="0000FF"/>
                </a:solidFill>
                <a:latin typeface="Rockwell" pitchFamily="18" charset="0"/>
                <a:ea typeface="黑体" pitchFamily="49" charset="-122"/>
              </a:rPr>
              <a:t>(</a:t>
            </a:r>
            <a:r>
              <a:rPr lang="en-US" altLang="zh-CN" sz="2000" dirty="0" smtClean="0">
                <a:solidFill>
                  <a:srgbClr val="FF0000"/>
                </a:solidFill>
                <a:latin typeface="Rockwell" pitchFamily="18" charset="0"/>
                <a:ea typeface="黑体" pitchFamily="49" charset="-122"/>
              </a:rPr>
              <a:t>O(n</a:t>
            </a:r>
            <a:r>
              <a:rPr lang="en-US" altLang="zh-CN" sz="2000" baseline="30000" dirty="0" smtClean="0">
                <a:solidFill>
                  <a:srgbClr val="FF0000"/>
                </a:solidFill>
                <a:latin typeface="Rockwell" pitchFamily="18" charset="0"/>
                <a:ea typeface="黑体" pitchFamily="49" charset="-122"/>
              </a:rPr>
              <a:t>3</a:t>
            </a:r>
            <a:r>
              <a:rPr lang="en-US" altLang="zh-CN" sz="2000" dirty="0" smtClean="0">
                <a:solidFill>
                  <a:srgbClr val="FF0000"/>
                </a:solidFill>
                <a:latin typeface="Rockwell" pitchFamily="18" charset="0"/>
                <a:ea typeface="黑体" pitchFamily="49" charset="-122"/>
              </a:rPr>
              <a:t>)</a:t>
            </a:r>
            <a:r>
              <a:rPr lang="en-US" altLang="zh-CN" sz="2000" dirty="0" smtClean="0">
                <a:solidFill>
                  <a:srgbClr val="0000FF"/>
                </a:solidFill>
                <a:latin typeface="Rockwell" pitchFamily="18" charset="0"/>
                <a:ea typeface="黑体" pitchFamily="49" charset="-122"/>
              </a:rPr>
              <a:t>)</a:t>
            </a:r>
          </a:p>
        </p:txBody>
      </p:sp>
      <p:sp>
        <p:nvSpPr>
          <p:cNvPr id="30" name="燕尾形 29"/>
          <p:cNvSpPr/>
          <p:nvPr/>
        </p:nvSpPr>
        <p:spPr>
          <a:xfrm>
            <a:off x="2317948"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1" name="燕尾形 30"/>
          <p:cNvSpPr/>
          <p:nvPr/>
        </p:nvSpPr>
        <p:spPr>
          <a:xfrm>
            <a:off x="4603948"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2" name="燕尾形 31"/>
          <p:cNvSpPr/>
          <p:nvPr/>
        </p:nvSpPr>
        <p:spPr>
          <a:xfrm>
            <a:off x="6818511"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1414"/>
            <a:ext cx="9001156" cy="796908"/>
          </a:xfrm>
        </p:spPr>
        <p:txBody>
          <a:bodyPr/>
          <a:lstStyle/>
          <a:p>
            <a:r>
              <a:rPr lang="en-US" altLang="zh-CN" sz="3600" b="1" dirty="0" smtClean="0">
                <a:solidFill>
                  <a:srgbClr val="C00000"/>
                </a:solidFill>
                <a:ea typeface="黑体" pitchFamily="49" charset="-122"/>
              </a:rPr>
              <a:t>(2) E.g., Temporal Dense </a:t>
            </a:r>
            <a:r>
              <a:rPr lang="en-US" altLang="zh-CN" sz="3600" b="1" dirty="0" err="1" smtClean="0">
                <a:solidFill>
                  <a:srgbClr val="C00000"/>
                </a:solidFill>
                <a:ea typeface="黑体" pitchFamily="49" charset="-122"/>
              </a:rPr>
              <a:t>Subgraphs</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22</a:t>
            </a:fld>
            <a:endParaRPr lang="zh-CN" altLang="en-US" dirty="0"/>
          </a:p>
        </p:txBody>
      </p:sp>
      <p:pic>
        <p:nvPicPr>
          <p:cNvPr id="10" name="图片 9" descr="beijingroad.png"/>
          <p:cNvPicPr>
            <a:picLocks noChangeAspect="1"/>
          </p:cNvPicPr>
          <p:nvPr/>
        </p:nvPicPr>
        <p:blipFill>
          <a:blip r:embed="rId2" cstate="print"/>
          <a:stretch>
            <a:fillRect/>
          </a:stretch>
        </p:blipFill>
        <p:spPr>
          <a:xfrm>
            <a:off x="179513" y="908720"/>
            <a:ext cx="8784976" cy="547260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Temporal Dense </a:t>
            </a:r>
            <a:r>
              <a:rPr lang="en-US" altLang="zh-CN" sz="3600" b="1" dirty="0" err="1" smtClean="0">
                <a:solidFill>
                  <a:srgbClr val="C00000"/>
                </a:solidFill>
                <a:ea typeface="黑体" pitchFamily="49" charset="-122"/>
              </a:rPr>
              <a:t>Subgraphs</a:t>
            </a:r>
            <a:endParaRPr lang="zh-CN" altLang="en-US" dirty="0"/>
          </a:p>
        </p:txBody>
      </p:sp>
      <p:sp>
        <p:nvSpPr>
          <p:cNvPr id="3" name="内容占位符 2"/>
          <p:cNvSpPr>
            <a:spLocks noGrp="1"/>
          </p:cNvSpPr>
          <p:nvPr>
            <p:ph idx="1"/>
          </p:nvPr>
        </p:nvSpPr>
        <p:spPr>
          <a:xfrm>
            <a:off x="285720" y="856092"/>
            <a:ext cx="8858280" cy="5237204"/>
          </a:xfrm>
        </p:spPr>
        <p:txBody>
          <a:bodyPr/>
          <a:lstStyle/>
          <a:p>
            <a:r>
              <a:rPr lang="en-US" altLang="zh-CN" sz="2000" dirty="0" smtClean="0"/>
              <a:t>Filter-and-Verification methods:</a:t>
            </a:r>
          </a:p>
          <a:p>
            <a:endParaRPr lang="en-US" altLang="zh-CN" sz="2400" dirty="0" smtClean="0"/>
          </a:p>
          <a:p>
            <a:endParaRPr lang="en-US" altLang="zh-CN" sz="2400" dirty="0" smtClean="0"/>
          </a:p>
          <a:p>
            <a:pPr>
              <a:spcBef>
                <a:spcPts val="1200"/>
              </a:spcBef>
            </a:pPr>
            <a:r>
              <a:rPr lang="en-US" altLang="zh-CN" sz="2000" dirty="0" smtClean="0">
                <a:latin typeface="+mj-lt"/>
              </a:rPr>
              <a:t>Data Driven Query Approximation methods:</a:t>
            </a:r>
            <a:endParaRPr lang="zh-CN" altLang="en-US" sz="2000" dirty="0" smtClean="0">
              <a:latin typeface="+mj-lt"/>
            </a:endParaRPr>
          </a:p>
          <a:p>
            <a:pPr lvl="1"/>
            <a:r>
              <a:rPr lang="en-US" altLang="zh-CN" sz="2000" dirty="0" smtClean="0"/>
              <a:t>Choose k (a small constant, e.g., 10 or 15)</a:t>
            </a:r>
          </a:p>
          <a:p>
            <a:pPr lvl="1"/>
            <a:endParaRPr lang="en-US" altLang="zh-CN" sz="1800" dirty="0" smtClean="0"/>
          </a:p>
          <a:p>
            <a:pPr lvl="1"/>
            <a:endParaRPr lang="en-US" altLang="zh-CN" sz="1800" dirty="0" smtClean="0"/>
          </a:p>
          <a:p>
            <a:pPr lvl="1"/>
            <a:endParaRPr lang="en-US" altLang="zh-CN" sz="1800" dirty="0" smtClean="0"/>
          </a:p>
          <a:p>
            <a:pPr>
              <a:spcBef>
                <a:spcPts val="600"/>
              </a:spcBef>
            </a:pPr>
            <a:r>
              <a:rPr lang="en-US" altLang="zh-CN" sz="2000" dirty="0" smtClean="0"/>
              <a:t>Experimental results (with the state of the art solution </a:t>
            </a:r>
            <a:r>
              <a:rPr lang="en-US" altLang="zh-CN" sz="2400" baseline="30000" dirty="0" smtClean="0"/>
              <a:t>[</a:t>
            </a:r>
            <a:r>
              <a:rPr lang="en-US" altLang="zh-CN" sz="2400" baseline="30000" dirty="0" err="1" smtClean="0"/>
              <a:t>Bogdanov</a:t>
            </a:r>
            <a:r>
              <a:rPr lang="en-US" altLang="zh-CN" sz="2400" baseline="30000" dirty="0" smtClean="0"/>
              <a:t> et al. 2011]</a:t>
            </a:r>
            <a:r>
              <a:rPr lang="en-US" altLang="zh-CN" sz="1800" dirty="0" smtClean="0"/>
              <a:t>)</a:t>
            </a:r>
            <a:endParaRPr lang="en-US" altLang="zh-CN" sz="2600" dirty="0" smtClean="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23</a:t>
            </a:fld>
            <a:endParaRPr lang="zh-CN" altLang="en-US" dirty="0"/>
          </a:p>
        </p:txBody>
      </p:sp>
      <p:sp>
        <p:nvSpPr>
          <p:cNvPr id="6" name="矩形 5"/>
          <p:cNvSpPr/>
          <p:nvPr/>
        </p:nvSpPr>
        <p:spPr>
          <a:xfrm>
            <a:off x="0" y="5643578"/>
            <a:ext cx="9144000" cy="1169551"/>
          </a:xfrm>
          <a:prstGeom prst="rect">
            <a:avLst/>
          </a:prstGeom>
          <a:ln>
            <a:solidFill>
              <a:srgbClr val="000099"/>
            </a:solidFill>
          </a:ln>
        </p:spPr>
        <p:txBody>
          <a:bodyPr wrap="square">
            <a:spAutoFit/>
          </a:bodyPr>
          <a:lstStyle/>
          <a:p>
            <a:r>
              <a:rPr lang="en-US" altLang="zh-CN" sz="1400" dirty="0" smtClean="0"/>
              <a:t>P. </a:t>
            </a:r>
            <a:r>
              <a:rPr lang="en-US" altLang="zh-CN" sz="1400" dirty="0" err="1" smtClean="0"/>
              <a:t>Bogdanov</a:t>
            </a:r>
            <a:r>
              <a:rPr lang="en-US" altLang="zh-CN" sz="1400" dirty="0" smtClean="0"/>
              <a:t>, M. </a:t>
            </a:r>
            <a:r>
              <a:rPr lang="en-US" altLang="zh-CN" sz="1400" dirty="0" err="1" smtClean="0"/>
              <a:t>Mongiov</a:t>
            </a:r>
            <a:r>
              <a:rPr lang="en-US" altLang="zh-CN" sz="1400" dirty="0" smtClean="0"/>
              <a:t>, and A. K. Singh. Mining heavy </a:t>
            </a:r>
            <a:r>
              <a:rPr lang="en-US" altLang="zh-CN" sz="1400" dirty="0" err="1" smtClean="0"/>
              <a:t>subgraphs</a:t>
            </a:r>
            <a:r>
              <a:rPr lang="en-US" altLang="zh-CN" sz="1400" dirty="0" smtClean="0"/>
              <a:t> in time-evolving networks. In ICDM, 2011.</a:t>
            </a:r>
            <a:endParaRPr lang="en-US" altLang="zh-CN" sz="1400" dirty="0" smtClean="0">
              <a:ea typeface="黑体" pitchFamily="49" charset="-122"/>
            </a:endParaRPr>
          </a:p>
          <a:p>
            <a:pPr>
              <a:spcBef>
                <a:spcPts val="0"/>
              </a:spcBef>
            </a:pPr>
            <a:r>
              <a:rPr lang="en-US" altLang="zh-CN" sz="1400" dirty="0" err="1" smtClean="0">
                <a:solidFill>
                  <a:schemeClr val="tx2"/>
                </a:solidFill>
              </a:rPr>
              <a:t>Haixing</a:t>
            </a:r>
            <a:r>
              <a:rPr lang="en-US" altLang="zh-CN" sz="1400" dirty="0" smtClean="0">
                <a:solidFill>
                  <a:schemeClr val="tx2"/>
                </a:solidFill>
              </a:rPr>
              <a:t> Huang, </a:t>
            </a:r>
            <a:r>
              <a:rPr lang="en-US" altLang="zh-CN" sz="1400" dirty="0" err="1" smtClean="0">
                <a:solidFill>
                  <a:schemeClr val="tx2"/>
                </a:solidFill>
              </a:rPr>
              <a:t>Jinghe</a:t>
            </a:r>
            <a:r>
              <a:rPr lang="en-US" altLang="zh-CN" sz="1400" dirty="0" smtClean="0">
                <a:solidFill>
                  <a:schemeClr val="tx2"/>
                </a:solidFill>
              </a:rPr>
              <a:t> Song, </a:t>
            </a:r>
            <a:r>
              <a:rPr lang="en-US" altLang="zh-CN" sz="1400" dirty="0" err="1" smtClean="0">
                <a:solidFill>
                  <a:schemeClr val="tx2"/>
                </a:solidFill>
              </a:rPr>
              <a:t>Xuelian</a:t>
            </a:r>
            <a:r>
              <a:rPr lang="en-US" altLang="zh-CN" sz="1400" dirty="0" smtClean="0">
                <a:solidFill>
                  <a:schemeClr val="tx2"/>
                </a:solidFill>
              </a:rPr>
              <a:t> Lin, </a:t>
            </a:r>
            <a:r>
              <a:rPr lang="en-US" altLang="zh-CN" sz="1400" dirty="0" err="1" smtClean="0">
                <a:solidFill>
                  <a:schemeClr val="tx2"/>
                </a:solidFill>
              </a:rPr>
              <a:t>Shuai</a:t>
            </a:r>
            <a:r>
              <a:rPr lang="en-US" altLang="zh-CN" sz="1400" dirty="0" smtClean="0">
                <a:solidFill>
                  <a:schemeClr val="tx2"/>
                </a:solidFill>
              </a:rPr>
              <a:t> Ma, </a:t>
            </a:r>
            <a:r>
              <a:rPr lang="en-US" altLang="zh-CN" sz="1400" dirty="0" err="1" smtClean="0">
                <a:solidFill>
                  <a:schemeClr val="tx2"/>
                </a:solidFill>
              </a:rPr>
              <a:t>Jinpeng</a:t>
            </a:r>
            <a:r>
              <a:rPr lang="en-US" altLang="zh-CN" sz="1400" dirty="0" smtClean="0">
                <a:solidFill>
                  <a:schemeClr val="tx2"/>
                </a:solidFill>
              </a:rPr>
              <a:t> </a:t>
            </a:r>
            <a:r>
              <a:rPr lang="en-US" altLang="zh-CN" sz="1400" dirty="0" err="1" smtClean="0">
                <a:solidFill>
                  <a:schemeClr val="tx2"/>
                </a:solidFill>
              </a:rPr>
              <a:t>Huai</a:t>
            </a:r>
            <a:r>
              <a:rPr lang="en-US" altLang="zh-CN" sz="1400" dirty="0" smtClean="0">
                <a:solidFill>
                  <a:schemeClr val="tx2"/>
                </a:solidFill>
              </a:rPr>
              <a:t>, </a:t>
            </a:r>
            <a:r>
              <a:rPr lang="en-US" altLang="zh-CN" sz="1400" dirty="0" err="1" smtClean="0">
                <a:solidFill>
                  <a:schemeClr val="tx2"/>
                </a:solidFill>
              </a:rPr>
              <a:t>TGraph</a:t>
            </a:r>
            <a:r>
              <a:rPr lang="en-US" altLang="zh-CN" sz="1400" dirty="0" smtClean="0">
                <a:solidFill>
                  <a:schemeClr val="tx2"/>
                </a:solidFill>
              </a:rPr>
              <a:t>: A Temporal Graph Data Management System (demo</a:t>
            </a:r>
            <a:r>
              <a:rPr lang="en-US" altLang="zh-CN" sz="1400" b="1" dirty="0" smtClean="0">
                <a:solidFill>
                  <a:schemeClr val="tx2"/>
                </a:solidFill>
                <a:ea typeface="黑体" pitchFamily="49" charset="-122"/>
              </a:rPr>
              <a:t>), </a:t>
            </a:r>
            <a:r>
              <a:rPr lang="en-US" altLang="zh-CN" sz="1400" b="1" dirty="0" smtClean="0">
                <a:solidFill>
                  <a:srgbClr val="C00000"/>
                </a:solidFill>
                <a:ea typeface="黑体" pitchFamily="49" charset="-122"/>
              </a:rPr>
              <a:t>CIKM 2016.</a:t>
            </a:r>
          </a:p>
          <a:p>
            <a:pPr>
              <a:spcBef>
                <a:spcPts val="0"/>
              </a:spcBef>
            </a:pP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Fast Computation of Temporal Dense </a:t>
            </a:r>
            <a:r>
              <a:rPr lang="en-US" altLang="zh-CN" sz="1400" dirty="0" err="1" smtClean="0">
                <a:ea typeface="黑体" pitchFamily="49" charset="-122"/>
              </a:rPr>
              <a:t>Subgraphs</a:t>
            </a:r>
            <a:r>
              <a:rPr lang="en-US" altLang="zh-CN" sz="1400" dirty="0" smtClean="0">
                <a:ea typeface="黑体" pitchFamily="49" charset="-122"/>
              </a:rPr>
              <a:t>, </a:t>
            </a:r>
            <a:r>
              <a:rPr lang="en-US" altLang="zh-CN" sz="1400" b="1" dirty="0" smtClean="0">
                <a:solidFill>
                  <a:srgbClr val="C00000"/>
                </a:solidFill>
                <a:ea typeface="黑体" pitchFamily="49" charset="-122"/>
              </a:rPr>
              <a:t>ICDE 2017</a:t>
            </a:r>
          </a:p>
        </p:txBody>
      </p:sp>
      <p:graphicFrame>
        <p:nvGraphicFramePr>
          <p:cNvPr id="7" name="表格 6"/>
          <p:cNvGraphicFramePr>
            <a:graphicFrameLocks noGrp="1"/>
          </p:cNvGraphicFramePr>
          <p:nvPr/>
        </p:nvGraphicFramePr>
        <p:xfrm>
          <a:off x="971600" y="1340768"/>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5×10</a:t>
                      </a:r>
                      <a:r>
                        <a:rPr lang="en-US" altLang="zh-CN" sz="2000" b="1" baseline="30000" dirty="0" smtClean="0">
                          <a:solidFill>
                            <a:srgbClr val="FF0000"/>
                          </a:solidFill>
                        </a:rPr>
                        <a:t>2</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3</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4</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6</a:t>
                      </a:r>
                      <a:endParaRPr lang="zh-CN" altLang="en-US" sz="2000" b="1" baseline="30000" dirty="0" smtClean="0">
                        <a:solidFill>
                          <a:srgbClr val="FF0000"/>
                        </a:solidFill>
                      </a:endParaRPr>
                    </a:p>
                  </a:txBody>
                  <a:tcPr/>
                </a:tc>
              </a:tr>
            </a:tbl>
          </a:graphicData>
        </a:graphic>
      </p:graphicFrame>
      <p:sp>
        <p:nvSpPr>
          <p:cNvPr id="8" name="内容占位符 2"/>
          <p:cNvSpPr txBox="1">
            <a:spLocks/>
          </p:cNvSpPr>
          <p:nvPr/>
        </p:nvSpPr>
        <p:spPr bwMode="auto">
          <a:xfrm>
            <a:off x="7092280" y="1772816"/>
            <a:ext cx="1800200" cy="4375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en-US" altLang="zh-CN" dirty="0" smtClean="0">
                <a:solidFill>
                  <a:srgbClr val="FF0000"/>
                </a:solidFill>
                <a:latin typeface="Arial Unicode MS" pitchFamily="34" charset="-122"/>
                <a:ea typeface="+mn-ea"/>
              </a:rPr>
              <a:t>95% are filtered</a:t>
            </a:r>
            <a:endParaRPr lang="zh-CN" altLang="en-US" sz="2400" dirty="0">
              <a:solidFill>
                <a:srgbClr val="FF0000"/>
              </a:solidFill>
              <a:latin typeface="Arial Unicode MS" pitchFamily="34" charset="-122"/>
              <a:ea typeface="+mn-ea"/>
            </a:endParaRPr>
          </a:p>
        </p:txBody>
      </p:sp>
      <p:graphicFrame>
        <p:nvGraphicFramePr>
          <p:cNvPr id="9" name="表格 8"/>
          <p:cNvGraphicFramePr>
            <a:graphicFrameLocks noGrp="1"/>
          </p:cNvGraphicFramePr>
          <p:nvPr/>
        </p:nvGraphicFramePr>
        <p:xfrm>
          <a:off x="971600" y="3071810"/>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k</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r>
            </a:tbl>
          </a:graphicData>
        </a:graphic>
      </p:graphicFrame>
      <p:graphicFrame>
        <p:nvGraphicFramePr>
          <p:cNvPr id="10" name="表格 9"/>
          <p:cNvGraphicFramePr>
            <a:graphicFrameLocks noGrp="1"/>
          </p:cNvGraphicFramePr>
          <p:nvPr/>
        </p:nvGraphicFramePr>
        <p:xfrm>
          <a:off x="971600" y="4311982"/>
          <a:ext cx="7122894" cy="1188720"/>
        </p:xfrm>
        <a:graphic>
          <a:graphicData uri="http://schemas.openxmlformats.org/drawingml/2006/table">
            <a:tbl>
              <a:tblPr firstRow="1" bandRow="1">
                <a:tableStyleId>{5C22544A-7EE6-4342-B048-85BDC9FD1C3A}</a:tableStyleId>
              </a:tblPr>
              <a:tblGrid>
                <a:gridCol w="3054758"/>
                <a:gridCol w="1688156"/>
                <a:gridCol w="237998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Accuracy</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Efficiency</a:t>
                      </a:r>
                      <a:endParaRPr lang="zh-CN" altLang="en-US" sz="2000" dirty="0" smtClean="0">
                        <a:solidFill>
                          <a:schemeClr val="tx1"/>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BEIJING DATA </a:t>
                      </a:r>
                      <a:endParaRPr lang="zh-CN" altLang="en-US" sz="2000" b="1" baseline="30000" dirty="0">
                        <a:solidFill>
                          <a:schemeClr val="tx1"/>
                        </a:solidFill>
                      </a:endParaRPr>
                    </a:p>
                  </a:txBody>
                  <a:tcPr/>
                </a:tc>
                <a:tc>
                  <a:txBody>
                    <a:bodyPr/>
                    <a:lstStyle/>
                    <a:p>
                      <a:pPr algn="ctr"/>
                      <a:r>
                        <a:rPr lang="en-US" altLang="zh-CN" sz="2000" b="1" dirty="0" smtClean="0">
                          <a:solidFill>
                            <a:srgbClr val="FF0000"/>
                          </a:solidFill>
                        </a:rPr>
                        <a:t>100.28%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2980 times faster</a:t>
                      </a:r>
                      <a:endParaRPr lang="zh-CN" altLang="en-US" sz="2000" b="1" dirty="0" smtClean="0">
                        <a:solidFill>
                          <a:srgbClr val="FF0000"/>
                        </a:solidFill>
                      </a:endParaRPr>
                    </a:p>
                  </a:txBody>
                  <a:tcPr/>
                </a:tc>
              </a:tr>
              <a:tr h="370840">
                <a:tc>
                  <a:txBody>
                    <a:bodyPr/>
                    <a:lstStyle/>
                    <a:p>
                      <a:pPr algn="ctr"/>
                      <a:r>
                        <a:rPr lang="en-US" altLang="zh-CN" sz="2000" b="1" dirty="0" smtClean="0"/>
                        <a:t>SYNTHETIC DATA</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99.84%</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baseline="0" dirty="0" smtClean="0">
                          <a:solidFill>
                            <a:srgbClr val="FF0000"/>
                          </a:solidFill>
                        </a:rPr>
                        <a:t> </a:t>
                      </a:r>
                      <a:r>
                        <a:rPr lang="en-US" altLang="zh-CN" sz="2000" b="1" dirty="0" smtClean="0">
                          <a:solidFill>
                            <a:srgbClr val="FF0000"/>
                          </a:solidFill>
                        </a:rPr>
                        <a:t>1,079 times faster</a:t>
                      </a:r>
                      <a:endParaRPr lang="zh-CN" altLang="en-US" sz="2000" b="1" baseline="30000" dirty="0" smtClean="0">
                        <a:solidFill>
                          <a:srgbClr val="FF0000"/>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Temporal Dense </a:t>
            </a:r>
            <a:r>
              <a:rPr lang="en-US" altLang="zh-CN" sz="3600" b="1" dirty="0" err="1" smtClean="0">
                <a:solidFill>
                  <a:srgbClr val="C00000"/>
                </a:solidFill>
                <a:ea typeface="黑体" pitchFamily="49" charset="-122"/>
              </a:rPr>
              <a:t>Subgraphs</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24</a:t>
            </a:fld>
            <a:endParaRPr lang="zh-CN" altLang="en-US" dirty="0"/>
          </a:p>
        </p:txBody>
      </p:sp>
      <p:sp>
        <p:nvSpPr>
          <p:cNvPr id="6" name="矩形 5"/>
          <p:cNvSpPr/>
          <p:nvPr/>
        </p:nvSpPr>
        <p:spPr>
          <a:xfrm>
            <a:off x="0" y="6309320"/>
            <a:ext cx="914400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Fast Computation of Temporal Dense </a:t>
            </a:r>
            <a:r>
              <a:rPr lang="en-US" altLang="zh-CN" sz="1400" dirty="0" err="1" smtClean="0">
                <a:ea typeface="黑体" pitchFamily="49" charset="-122"/>
              </a:rPr>
              <a:t>Subgraphs</a:t>
            </a:r>
            <a:r>
              <a:rPr lang="en-US" altLang="zh-CN" sz="1400" dirty="0" smtClean="0">
                <a:ea typeface="黑体" pitchFamily="49" charset="-122"/>
              </a:rPr>
              <a:t>, </a:t>
            </a:r>
            <a:r>
              <a:rPr lang="en-US" altLang="zh-CN" sz="1400" b="1" dirty="0" smtClean="0">
                <a:solidFill>
                  <a:srgbClr val="C00000"/>
                </a:solidFill>
                <a:ea typeface="黑体" pitchFamily="49" charset="-122"/>
              </a:rPr>
              <a:t>ICDE 2017</a:t>
            </a:r>
            <a:endParaRPr lang="zh-CN" altLang="en-US" sz="1400" b="1" dirty="0">
              <a:solidFill>
                <a:srgbClr val="C00000"/>
              </a:solidFill>
            </a:endParaRPr>
          </a:p>
        </p:txBody>
      </p:sp>
      <p:grpSp>
        <p:nvGrpSpPr>
          <p:cNvPr id="19" name="组合 18"/>
          <p:cNvGrpSpPr/>
          <p:nvPr/>
        </p:nvGrpSpPr>
        <p:grpSpPr>
          <a:xfrm>
            <a:off x="0" y="2708920"/>
            <a:ext cx="4838700" cy="2324100"/>
            <a:chOff x="0" y="2708920"/>
            <a:chExt cx="4838700" cy="2324100"/>
          </a:xfrm>
        </p:grpSpPr>
        <p:pic>
          <p:nvPicPr>
            <p:cNvPr id="3074" name="Picture 2"/>
            <p:cNvPicPr>
              <a:picLocks noChangeAspect="1" noChangeArrowheads="1"/>
            </p:cNvPicPr>
            <p:nvPr/>
          </p:nvPicPr>
          <p:blipFill>
            <a:blip r:embed="rId3" cstate="print"/>
            <a:srcRect/>
            <a:stretch>
              <a:fillRect/>
            </a:stretch>
          </p:blipFill>
          <p:spPr bwMode="auto">
            <a:xfrm>
              <a:off x="0" y="2708920"/>
              <a:ext cx="4838700" cy="2324100"/>
            </a:xfrm>
            <a:prstGeom prst="rect">
              <a:avLst/>
            </a:prstGeom>
            <a:noFill/>
            <a:ln w="9525">
              <a:noFill/>
              <a:miter lim="800000"/>
              <a:headEnd/>
              <a:tailEnd/>
            </a:ln>
          </p:spPr>
        </p:pic>
        <p:sp>
          <p:nvSpPr>
            <p:cNvPr id="12" name="矩形 11"/>
            <p:cNvSpPr/>
            <p:nvPr/>
          </p:nvSpPr>
          <p:spPr>
            <a:xfrm>
              <a:off x="395536" y="2708920"/>
              <a:ext cx="3749744" cy="369332"/>
            </a:xfrm>
            <a:prstGeom prst="rect">
              <a:avLst/>
            </a:prstGeom>
          </p:spPr>
          <p:txBody>
            <a:bodyPr wrap="none">
              <a:spAutoFit/>
            </a:bodyPr>
            <a:lstStyle/>
            <a:p>
              <a:r>
                <a:rPr lang="en-US" altLang="zh-CN" dirty="0" smtClean="0">
                  <a:solidFill>
                    <a:srgbClr val="FF0000"/>
                  </a:solidFill>
                </a:rPr>
                <a:t>Evolving convergence assumption</a:t>
              </a:r>
            </a:p>
          </p:txBody>
        </p:sp>
      </p:grpSp>
      <p:sp>
        <p:nvSpPr>
          <p:cNvPr id="13" name="矩形 12"/>
          <p:cNvSpPr/>
          <p:nvPr/>
        </p:nvSpPr>
        <p:spPr>
          <a:xfrm>
            <a:off x="251520" y="980728"/>
            <a:ext cx="4677670" cy="1754326"/>
          </a:xfrm>
          <a:prstGeom prst="rect">
            <a:avLst/>
          </a:prstGeom>
        </p:spPr>
        <p:txBody>
          <a:bodyPr wrap="square">
            <a:spAutoFit/>
          </a:bodyPr>
          <a:lstStyle/>
          <a:p>
            <a:pPr algn="ctr"/>
            <a:r>
              <a:rPr lang="en-US" dirty="0" smtClean="0"/>
              <a:t>In </a:t>
            </a:r>
            <a:r>
              <a:rPr lang="en-US" b="1" dirty="0" smtClean="0">
                <a:solidFill>
                  <a:srgbClr val="FF0000"/>
                </a:solidFill>
              </a:rPr>
              <a:t>evolutionary</a:t>
            </a:r>
            <a:r>
              <a:rPr lang="en-US" dirty="0" smtClean="0">
                <a:solidFill>
                  <a:srgbClr val="FF0000"/>
                </a:solidFill>
              </a:rPr>
              <a:t> biology</a:t>
            </a:r>
            <a:r>
              <a:rPr lang="en-US" dirty="0" smtClean="0"/>
              <a:t>, </a:t>
            </a:r>
            <a:r>
              <a:rPr lang="en-US" b="1" dirty="0" smtClean="0">
                <a:solidFill>
                  <a:srgbClr val="FF0000"/>
                </a:solidFill>
              </a:rPr>
              <a:t>convergent evolution</a:t>
            </a:r>
            <a:r>
              <a:rPr lang="en-US" dirty="0" smtClean="0"/>
              <a:t> is the process whereby organisms not closely related (not monophyletic), independently </a:t>
            </a:r>
            <a:r>
              <a:rPr lang="en-US" b="1" dirty="0" smtClean="0"/>
              <a:t>evolve</a:t>
            </a:r>
            <a:r>
              <a:rPr lang="en-US" dirty="0" smtClean="0"/>
              <a:t> similar traits as a result of having to adapt to similar environments or ecological niches.</a:t>
            </a:r>
            <a:endParaRPr lang="zh-CN" altLang="en-US" dirty="0">
              <a:latin typeface="+mn-ea"/>
              <a:ea typeface="+mn-ea"/>
            </a:endParaRPr>
          </a:p>
        </p:txBody>
      </p:sp>
      <p:pic>
        <p:nvPicPr>
          <p:cNvPr id="14" name="图片 13" descr="Astrophytum_asterias1.jpg"/>
          <p:cNvPicPr>
            <a:picLocks noChangeAspect="1"/>
          </p:cNvPicPr>
          <p:nvPr/>
        </p:nvPicPr>
        <p:blipFill>
          <a:blip r:embed="rId4" cstate="print"/>
          <a:stretch>
            <a:fillRect/>
          </a:stretch>
        </p:blipFill>
        <p:spPr>
          <a:xfrm>
            <a:off x="7236296" y="908720"/>
            <a:ext cx="1728192" cy="1715198"/>
          </a:xfrm>
          <a:prstGeom prst="rect">
            <a:avLst/>
          </a:prstGeom>
          <a:ln w="38100">
            <a:solidFill>
              <a:srgbClr val="FF0000"/>
            </a:solidFill>
          </a:ln>
        </p:spPr>
      </p:pic>
      <p:grpSp>
        <p:nvGrpSpPr>
          <p:cNvPr id="3" name="组合 19"/>
          <p:cNvGrpSpPr/>
          <p:nvPr/>
        </p:nvGrpSpPr>
        <p:grpSpPr>
          <a:xfrm>
            <a:off x="4572000" y="4437112"/>
            <a:ext cx="4392488" cy="1728192"/>
            <a:chOff x="4716016" y="4437112"/>
            <a:chExt cx="4392488" cy="1728192"/>
          </a:xfrm>
        </p:grpSpPr>
        <p:pic>
          <p:nvPicPr>
            <p:cNvPr id="3075" name="Picture 3"/>
            <p:cNvPicPr>
              <a:picLocks noChangeAspect="1" noChangeArrowheads="1"/>
            </p:cNvPicPr>
            <p:nvPr/>
          </p:nvPicPr>
          <p:blipFill>
            <a:blip r:embed="rId5" cstate="print"/>
            <a:srcRect/>
            <a:stretch>
              <a:fillRect/>
            </a:stretch>
          </p:blipFill>
          <p:spPr bwMode="auto">
            <a:xfrm>
              <a:off x="4716016" y="4437112"/>
              <a:ext cx="4392488" cy="914450"/>
            </a:xfrm>
            <a:prstGeom prst="rect">
              <a:avLst/>
            </a:prstGeom>
            <a:noFill/>
            <a:ln w="9525">
              <a:solidFill>
                <a:schemeClr val="tx1"/>
              </a:solidFill>
              <a:miter lim="800000"/>
              <a:headEnd/>
              <a:tailEnd/>
            </a:ln>
          </p:spPr>
        </p:pic>
        <p:pic>
          <p:nvPicPr>
            <p:cNvPr id="3076" name="Picture 4"/>
            <p:cNvPicPr>
              <a:picLocks noChangeAspect="1" noChangeArrowheads="1"/>
            </p:cNvPicPr>
            <p:nvPr/>
          </p:nvPicPr>
          <p:blipFill>
            <a:blip r:embed="rId6" cstate="print"/>
            <a:srcRect/>
            <a:stretch>
              <a:fillRect/>
            </a:stretch>
          </p:blipFill>
          <p:spPr bwMode="auto">
            <a:xfrm>
              <a:off x="4716016" y="5373216"/>
              <a:ext cx="4009508" cy="792088"/>
            </a:xfrm>
            <a:prstGeom prst="rect">
              <a:avLst/>
            </a:prstGeom>
            <a:noFill/>
            <a:ln w="9525">
              <a:solidFill>
                <a:schemeClr val="tx1"/>
              </a:solidFill>
              <a:miter lim="800000"/>
              <a:headEnd/>
              <a:tailEnd/>
            </a:ln>
          </p:spPr>
        </p:pic>
      </p:grpSp>
      <p:pic>
        <p:nvPicPr>
          <p:cNvPr id="3077" name="Picture 5"/>
          <p:cNvPicPr>
            <a:picLocks noChangeAspect="1" noChangeArrowheads="1"/>
          </p:cNvPicPr>
          <p:nvPr/>
        </p:nvPicPr>
        <p:blipFill>
          <a:blip r:embed="rId7" cstate="print"/>
          <a:srcRect/>
          <a:stretch>
            <a:fillRect/>
          </a:stretch>
        </p:blipFill>
        <p:spPr bwMode="auto">
          <a:xfrm>
            <a:off x="395536" y="5211663"/>
            <a:ext cx="4032448" cy="809625"/>
          </a:xfrm>
          <a:prstGeom prst="rect">
            <a:avLst/>
          </a:prstGeom>
          <a:noFill/>
          <a:ln w="9525">
            <a:noFill/>
            <a:miter lim="800000"/>
            <a:headEnd/>
            <a:tailEnd/>
          </a:ln>
        </p:spPr>
      </p:pic>
      <p:grpSp>
        <p:nvGrpSpPr>
          <p:cNvPr id="5" name="组合 18"/>
          <p:cNvGrpSpPr/>
          <p:nvPr/>
        </p:nvGrpSpPr>
        <p:grpSpPr>
          <a:xfrm>
            <a:off x="5076055" y="947518"/>
            <a:ext cx="3888433" cy="3250506"/>
            <a:chOff x="5076055" y="947518"/>
            <a:chExt cx="3888433" cy="3250506"/>
          </a:xfrm>
        </p:grpSpPr>
        <p:grpSp>
          <p:nvGrpSpPr>
            <p:cNvPr id="7" name="组合 16"/>
            <p:cNvGrpSpPr/>
            <p:nvPr/>
          </p:nvGrpSpPr>
          <p:grpSpPr>
            <a:xfrm>
              <a:off x="5076055" y="947518"/>
              <a:ext cx="1944217" cy="3250506"/>
              <a:chOff x="5076055" y="947518"/>
              <a:chExt cx="1944217" cy="3250506"/>
            </a:xfrm>
          </p:grpSpPr>
          <p:pic>
            <p:nvPicPr>
              <p:cNvPr id="15" name="图片 14" descr="E_obesa_symmetrica_ies.jpg"/>
              <p:cNvPicPr>
                <a:picLocks noChangeAspect="1"/>
              </p:cNvPicPr>
              <p:nvPr/>
            </p:nvPicPr>
            <p:blipFill>
              <a:blip r:embed="rId8" cstate="print"/>
              <a:stretch>
                <a:fillRect/>
              </a:stretch>
            </p:blipFill>
            <p:spPr>
              <a:xfrm>
                <a:off x="5076056" y="947518"/>
                <a:ext cx="1917700" cy="1676400"/>
              </a:xfrm>
              <a:prstGeom prst="rect">
                <a:avLst/>
              </a:prstGeom>
              <a:ln w="38100">
                <a:solidFill>
                  <a:srgbClr val="000099"/>
                </a:solidFill>
              </a:ln>
            </p:spPr>
          </p:pic>
          <p:pic>
            <p:nvPicPr>
              <p:cNvPr id="16" name="图片 15" descr="220px-Euphorbia_February_2008-2.jpg"/>
              <p:cNvPicPr>
                <a:picLocks noChangeAspect="1"/>
              </p:cNvPicPr>
              <p:nvPr/>
            </p:nvPicPr>
            <p:blipFill>
              <a:blip r:embed="rId9" cstate="print"/>
              <a:stretch>
                <a:fillRect/>
              </a:stretch>
            </p:blipFill>
            <p:spPr>
              <a:xfrm>
                <a:off x="5076055" y="2747717"/>
                <a:ext cx="1944217" cy="1450307"/>
              </a:xfrm>
              <a:prstGeom prst="rect">
                <a:avLst/>
              </a:prstGeom>
              <a:ln w="38100">
                <a:solidFill>
                  <a:srgbClr val="000099"/>
                </a:solidFill>
              </a:ln>
            </p:spPr>
          </p:pic>
        </p:grpSp>
        <p:pic>
          <p:nvPicPr>
            <p:cNvPr id="18" name="图片 17" descr="Euphorbia_milii_-_flower_view01.jpg"/>
            <p:cNvPicPr>
              <a:picLocks noChangeAspect="1"/>
            </p:cNvPicPr>
            <p:nvPr/>
          </p:nvPicPr>
          <p:blipFill>
            <a:blip r:embed="rId10" cstate="print"/>
            <a:stretch>
              <a:fillRect/>
            </a:stretch>
          </p:blipFill>
          <p:spPr>
            <a:xfrm>
              <a:off x="7236296" y="2747718"/>
              <a:ext cx="1728192" cy="1440160"/>
            </a:xfrm>
            <a:prstGeom prst="rect">
              <a:avLst/>
            </a:prstGeom>
            <a:ln w="38100">
              <a:solidFill>
                <a:srgbClr val="000099"/>
              </a:solid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23528" y="2564904"/>
            <a:ext cx="8640960" cy="1048544"/>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dirty="0" smtClean="0">
                <a:ln>
                  <a:noFill/>
                </a:ln>
                <a:solidFill>
                  <a:srgbClr val="C00000"/>
                </a:solidFill>
                <a:effectLst/>
                <a:uLnTx/>
                <a:uFillTx/>
                <a:latin typeface="+mj-lt"/>
                <a:ea typeface="+mj-ea"/>
                <a:cs typeface="+mj-cs"/>
              </a:rPr>
              <a:t>Data Techniques for Big Graph Search</a:t>
            </a:r>
          </a:p>
        </p:txBody>
      </p:sp>
      <p:sp>
        <p:nvSpPr>
          <p:cNvPr id="5" name="矩形 4"/>
          <p:cNvSpPr/>
          <p:nvPr/>
        </p:nvSpPr>
        <p:spPr>
          <a:xfrm>
            <a:off x="3059832" y="3717032"/>
            <a:ext cx="3600400"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Q(</a:t>
            </a:r>
            <a:r>
              <a:rPr lang="en-US" altLang="zh-CN" sz="4000" b="1" dirty="0" smtClean="0">
                <a:ln w="1905"/>
                <a:solidFill>
                  <a:srgbClr val="FF0000"/>
                </a:solidFill>
                <a:effectLst>
                  <a:innerShdw blurRad="69850" dist="43180" dir="5400000">
                    <a:srgbClr val="000000">
                      <a:alpha val="65000"/>
                    </a:srgbClr>
                  </a:innerShdw>
                </a:effectLst>
              </a:rPr>
              <a:t>D</a:t>
            </a:r>
            <a:r>
              <a:rPr lang="en-US" altLang="zh-CN" sz="4000" b="1" dirty="0" smtClean="0">
                <a:ln w="1905"/>
                <a:effectLst>
                  <a:innerShdw blurRad="69850" dist="43180" dir="5400000">
                    <a:srgbClr val="000000">
                      <a:alpha val="65000"/>
                    </a:srgbClr>
                  </a:innerShdw>
                </a:effectLst>
              </a:rPr>
              <a:t>)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Data Approximation Techniques</a:t>
            </a:r>
            <a:endParaRPr lang="zh-CN" altLang="en-US" sz="3600" b="1" dirty="0">
              <a:solidFill>
                <a:srgbClr val="C00000"/>
              </a:solidFill>
              <a:latin typeface="Arial Unicode MS" pitchFamily="34" charset="-122"/>
              <a:ea typeface="黑体" pitchFamily="49" charset="-122"/>
            </a:endParaRPr>
          </a:p>
        </p:txBody>
      </p:sp>
      <p:grpSp>
        <p:nvGrpSpPr>
          <p:cNvPr id="3" name="组合 15"/>
          <p:cNvGrpSpPr/>
          <p:nvPr/>
        </p:nvGrpSpPr>
        <p:grpSpPr>
          <a:xfrm>
            <a:off x="2555776" y="2420888"/>
            <a:ext cx="4053006" cy="936824"/>
            <a:chOff x="2555776" y="3789040"/>
            <a:chExt cx="4053006" cy="93682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Arial Unicode MS" pitchFamily="34" charset="-122"/>
                  <a:ea typeface="Arial Unicode MS" pitchFamily="34" charset="-122"/>
                  <a:cs typeface="Arial Unicode MS" pitchFamily="34" charset="-122"/>
                  <a:sym typeface="Symbol" pitchFamily="18" charset="2"/>
                </a:rPr>
                <a:t> </a:t>
              </a:r>
              <a:r>
                <a:rPr lang="en-US" altLang="zh-CN" sz="2000" dirty="0" smtClean="0">
                  <a:solidFill>
                    <a:srgbClr val="C00000"/>
                  </a:solidFill>
                  <a:latin typeface="Arial Unicode MS" pitchFamily="34" charset="-122"/>
                  <a:ea typeface="Arial Unicode MS" pitchFamily="34" charset="-122"/>
                  <a:cs typeface="Arial Unicode MS" pitchFamily="34" charset="-122"/>
                  <a:sym typeface="Symbol" pitchFamily="18" charset="2"/>
                </a:rPr>
                <a:t>approximation</a:t>
              </a:r>
              <a:endParaRPr lang="zh-CN" altLang="en-US" sz="2400" dirty="0">
                <a:latin typeface="Arial Unicode MS" pitchFamily="34" charset="-122"/>
                <a:ea typeface="Arial Unicode MS" pitchFamily="34" charset="-122"/>
                <a:cs typeface="Arial Unicode MS" pitchFamily="34" charset="-122"/>
              </a:endParaRPr>
            </a:p>
          </p:txBody>
        </p:sp>
        <p:cxnSp>
          <p:nvCxnSpPr>
            <p:cNvPr id="7" name="Straight Arrow Connector 5"/>
            <p:cNvCxnSpPr/>
            <p:nvPr/>
          </p:nvCxnSpPr>
          <p:spPr bwMode="auto">
            <a:xfrm>
              <a:off x="370787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51515" cy="461665"/>
            </a:xfrm>
            <a:prstGeom prst="rect">
              <a:avLst/>
            </a:prstGeom>
            <a:noFill/>
            <a:ln w="9525">
              <a:noFill/>
              <a:miter lim="800000"/>
              <a:headEnd/>
              <a:tailEnd/>
            </a:ln>
          </p:spPr>
          <p:txBody>
            <a:bodyPr wrap="none">
              <a:spAutoFit/>
            </a:bodyPr>
            <a:lstStyle/>
            <a:p>
              <a:pPr algn="ctr"/>
              <a:r>
                <a:rPr lang="en-US" altLang="zh-CN" sz="2400" dirty="0">
                  <a:latin typeface="Arial Unicode MS" pitchFamily="34" charset="-122"/>
                  <a:ea typeface="Arial Unicode MS" pitchFamily="34" charset="-122"/>
                  <a:cs typeface="Arial Unicode MS" pitchFamily="34" charset="-122"/>
                  <a:sym typeface="Symbol" pitchFamily="18" charset="2"/>
                </a:rPr>
                <a:t>Q(</a:t>
              </a:r>
              <a:r>
                <a:rPr lang="en-GB" altLang="zh-CN" sz="2400" dirty="0">
                  <a:solidFill>
                    <a:srgbClr val="FF0000"/>
                  </a:solidFill>
                  <a:latin typeface="Arial Unicode MS" pitchFamily="34" charset="-122"/>
                  <a:ea typeface="Arial Unicode MS" pitchFamily="34" charset="-122"/>
                  <a:cs typeface="Arial Unicode MS" pitchFamily="34" charset="-122"/>
                  <a:sym typeface="Symbol" pitchFamily="18" charset="2"/>
                </a:rPr>
                <a:t>D</a:t>
              </a:r>
              <a:r>
                <a:rPr lang="en-GB" altLang="zh-CN" sz="2400" dirty="0">
                  <a:latin typeface="Arial Unicode MS" pitchFamily="34" charset="-122"/>
                  <a:ea typeface="Arial Unicode MS" pitchFamily="34" charset="-122"/>
                  <a:cs typeface="Arial Unicode MS" pitchFamily="34" charset="-122"/>
                  <a:sym typeface="Symbol" pitchFamily="18" charset="2"/>
                </a:rPr>
                <a:t>)</a:t>
              </a:r>
              <a:endParaRPr lang="zh-CN" altLang="en-US" sz="2400" dirty="0">
                <a:latin typeface="Arial Unicode MS" pitchFamily="34" charset="-122"/>
                <a:ea typeface="Arial Unicode MS" pitchFamily="34" charset="-122"/>
                <a:cs typeface="Arial Unicode MS" pitchFamily="34" charset="-122"/>
              </a:endParaRPr>
            </a:p>
          </p:txBody>
        </p:sp>
        <p:sp>
          <p:nvSpPr>
            <p:cNvPr id="9" name="TextBox 19"/>
            <p:cNvSpPr txBox="1">
              <a:spLocks noChangeArrowheads="1"/>
            </p:cNvSpPr>
            <p:nvPr/>
          </p:nvSpPr>
          <p:spPr bwMode="auto">
            <a:xfrm>
              <a:off x="5603379" y="4221088"/>
              <a:ext cx="1005403" cy="461665"/>
            </a:xfrm>
            <a:prstGeom prst="rect">
              <a:avLst/>
            </a:prstGeom>
            <a:noFill/>
            <a:ln w="9525">
              <a:noFill/>
              <a:miter lim="800000"/>
              <a:headEnd/>
              <a:tailEnd/>
            </a:ln>
          </p:spPr>
          <p:txBody>
            <a:bodyPr wrap="none">
              <a:spAutoFit/>
            </a:bodyPr>
            <a:lstStyle/>
            <a:p>
              <a:pPr algn="ctr"/>
              <a:r>
                <a:rPr lang="en-US" altLang="zh-CN" sz="2400" dirty="0" smtClean="0">
                  <a:latin typeface="Arial Unicode MS" pitchFamily="34" charset="-122"/>
                  <a:ea typeface="Arial Unicode MS" pitchFamily="34" charset="-122"/>
                  <a:cs typeface="Arial Unicode MS" pitchFamily="34" charset="-122"/>
                  <a:sym typeface="Symbol" pitchFamily="18" charset="2"/>
                </a:rPr>
                <a:t>Q</a:t>
              </a:r>
              <a:r>
                <a:rPr lang="en-US" altLang="zh-CN" sz="2400" dirty="0" smtClean="0">
                  <a:solidFill>
                    <a:srgbClr val="FF0000"/>
                  </a:solidFill>
                  <a:latin typeface="Arial Unicode MS" pitchFamily="34" charset="-122"/>
                  <a:ea typeface="Arial Unicode MS" pitchFamily="34" charset="-122"/>
                  <a:cs typeface="Arial Unicode MS" pitchFamily="34" charset="-122"/>
                  <a:sym typeface="Symbol" pitchFamily="18" charset="2"/>
                </a:rPr>
                <a:t> </a:t>
              </a:r>
              <a:r>
                <a:rPr lang="en-US" altLang="zh-CN" sz="2400" dirty="0" smtClean="0">
                  <a:latin typeface="Arial Unicode MS" pitchFamily="34" charset="-122"/>
                  <a:ea typeface="Arial Unicode MS" pitchFamily="34" charset="-122"/>
                  <a:cs typeface="Arial Unicode MS" pitchFamily="34" charset="-122"/>
                  <a:sym typeface="Symbol" pitchFamily="18" charset="2"/>
                </a:rPr>
                <a:t>(</a:t>
              </a:r>
              <a:r>
                <a:rPr lang="en-GB" altLang="zh-CN" sz="2400" dirty="0" smtClean="0">
                  <a:solidFill>
                    <a:srgbClr val="FF0000"/>
                  </a:solidFill>
                  <a:latin typeface="Arial Unicode MS" pitchFamily="34" charset="-122"/>
                  <a:ea typeface="Arial Unicode MS" pitchFamily="34" charset="-122"/>
                  <a:cs typeface="Arial Unicode MS" pitchFamily="34" charset="-122"/>
                  <a:sym typeface="Symbol" pitchFamily="18" charset="2"/>
                </a:rPr>
                <a:t>D</a:t>
              </a:r>
              <a:r>
                <a:rPr lang="en-US" altLang="zh-CN" sz="2400" dirty="0" smtClean="0">
                  <a:solidFill>
                    <a:srgbClr val="FF0000"/>
                  </a:solidFill>
                  <a:latin typeface="Arial Unicode MS" pitchFamily="34" charset="-122"/>
                  <a:ea typeface="Arial Unicode MS" pitchFamily="34" charset="-122"/>
                  <a:cs typeface="Arial Unicode MS" pitchFamily="34" charset="-122"/>
                  <a:sym typeface="Symbol" pitchFamily="18" charset="2"/>
                </a:rPr>
                <a:t>’</a:t>
              </a:r>
              <a:r>
                <a:rPr lang="en-GB" altLang="zh-CN" sz="2400" dirty="0" smtClean="0">
                  <a:latin typeface="Arial Unicode MS" pitchFamily="34" charset="-122"/>
                  <a:ea typeface="Arial Unicode MS" pitchFamily="34" charset="-122"/>
                  <a:cs typeface="Arial Unicode MS" pitchFamily="34" charset="-122"/>
                  <a:sym typeface="Symbol" pitchFamily="18" charset="2"/>
                </a:rPr>
                <a:t>)</a:t>
              </a:r>
              <a:endParaRPr lang="zh-CN" altLang="en-US" sz="2400" dirty="0">
                <a:latin typeface="Arial Unicode MS" pitchFamily="34" charset="-122"/>
                <a:ea typeface="Arial Unicode MS" pitchFamily="34" charset="-122"/>
                <a:cs typeface="Arial Unicode MS" pitchFamily="34" charset="-122"/>
              </a:endParaRPr>
            </a:p>
          </p:txBody>
        </p:sp>
      </p:grpSp>
      <p:sp>
        <p:nvSpPr>
          <p:cNvPr id="14" name="TextBox 13"/>
          <p:cNvSpPr txBox="1"/>
          <p:nvPr/>
        </p:nvSpPr>
        <p:spPr>
          <a:xfrm>
            <a:off x="35496" y="5838362"/>
            <a:ext cx="8999984" cy="470958"/>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b="1" dirty="0" smtClean="0">
                <a:solidFill>
                  <a:srgbClr val="FF0000"/>
                </a:solidFill>
                <a:latin typeface="Arial Unicode MS" pitchFamily="34" charset="-122"/>
                <a:ea typeface="Arial Unicode MS" pitchFamily="34" charset="-122"/>
                <a:cs typeface="Arial Unicode MS" pitchFamily="34" charset="-122"/>
                <a:sym typeface="Wingdings" pitchFamily="2" charset="2"/>
              </a:rPr>
              <a:t>Challenge</a:t>
            </a:r>
            <a:r>
              <a:rPr lang="en-US" altLang="zh-CN" sz="2400" b="1" dirty="0" smtClean="0">
                <a:latin typeface="Arial Unicode MS" pitchFamily="34" charset="-122"/>
                <a:ea typeface="Arial Unicode MS" pitchFamily="34" charset="-122"/>
                <a:cs typeface="Arial Unicode MS" pitchFamily="34" charset="-122"/>
                <a:sym typeface="Wingdings" pitchFamily="2" charset="2"/>
              </a:rPr>
              <a:t>:  balancing accuracy and computational complexity!</a:t>
            </a:r>
          </a:p>
        </p:txBody>
      </p:sp>
      <p:grpSp>
        <p:nvGrpSpPr>
          <p:cNvPr id="10" name="组合 17"/>
          <p:cNvGrpSpPr/>
          <p:nvPr/>
        </p:nvGrpSpPr>
        <p:grpSpPr>
          <a:xfrm>
            <a:off x="428596" y="3935958"/>
            <a:ext cx="8715404" cy="1713268"/>
            <a:chOff x="428596" y="2564904"/>
            <a:chExt cx="8715404" cy="1713268"/>
          </a:xfrm>
        </p:grpSpPr>
        <p:sp>
          <p:nvSpPr>
            <p:cNvPr id="16" name="TextBox 19"/>
            <p:cNvSpPr txBox="1">
              <a:spLocks noChangeArrowheads="1"/>
            </p:cNvSpPr>
            <p:nvPr/>
          </p:nvSpPr>
          <p:spPr bwMode="auto">
            <a:xfrm>
              <a:off x="2606124" y="3200954"/>
              <a:ext cx="4680520" cy="1077218"/>
            </a:xfrm>
            <a:prstGeom prst="rect">
              <a:avLst/>
            </a:prstGeom>
            <a:noFill/>
            <a:ln w="9525">
              <a:noFill/>
              <a:miter lim="800000"/>
              <a:headEnd/>
              <a:tailEnd/>
            </a:ln>
          </p:spPr>
          <p:txBody>
            <a:bodyPr wrap="square">
              <a:spAutoFit/>
            </a:bodyPr>
            <a:lstStyle/>
            <a:p>
              <a:r>
                <a:rPr lang="en-GB" altLang="zh-CN" sz="2400" dirty="0" smtClean="0">
                  <a:solidFill>
                    <a:srgbClr val="FF0000"/>
                  </a:solidFill>
                  <a:latin typeface="Rockwell" pitchFamily="18" charset="0"/>
                  <a:sym typeface="Symbol" pitchFamily="18" charset="2"/>
                </a:rPr>
                <a:t>D</a:t>
              </a:r>
              <a:r>
                <a:rPr lang="en-GB" altLang="zh-CN" sz="2400" dirty="0" smtClean="0">
                  <a:latin typeface="Rockwell" pitchFamily="18" charset="0"/>
                  <a:sym typeface="Symbol" pitchFamily="18" charset="2"/>
                </a:rPr>
                <a:t>   </a:t>
              </a:r>
              <a:r>
                <a:rPr lang="en-US" altLang="zh-CN" sz="2400" dirty="0" smtClean="0">
                  <a:latin typeface="Rockwell" pitchFamily="18" charset="0"/>
                  <a:sym typeface="Symbol" pitchFamily="18" charset="2"/>
                </a:rPr>
                <a:t>=  HARD(</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 SOFT(</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a:t>
              </a:r>
            </a:p>
            <a:p>
              <a:r>
                <a:rPr lang="en-US" altLang="zh-CN" sz="2400" dirty="0" smtClean="0">
                  <a:solidFill>
                    <a:srgbClr val="FF0000"/>
                  </a:solidFill>
                  <a:latin typeface="Rockwell" pitchFamily="18" charset="0"/>
                  <a:sym typeface="Symbol" pitchFamily="18" charset="2"/>
                </a:rPr>
                <a:t>                               </a:t>
              </a:r>
              <a:r>
                <a:rPr lang="en-US" altLang="zh-CN" sz="4000" b="1" dirty="0" smtClean="0">
                  <a:solidFill>
                    <a:srgbClr val="FF0000"/>
                  </a:solidFill>
                  <a:latin typeface="Rockwell" pitchFamily="18" charset="0"/>
                  <a:sym typeface="Symbol" pitchFamily="18" charset="2"/>
                </a:rPr>
                <a:t>×</a:t>
              </a:r>
              <a:endParaRPr lang="zh-CN" altLang="en-US" sz="2400" b="1" dirty="0">
                <a:latin typeface="Rockwell" pitchFamily="18" charset="0"/>
              </a:endParaRPr>
            </a:p>
          </p:txBody>
        </p:sp>
        <p:sp>
          <p:nvSpPr>
            <p:cNvPr id="17" name="矩形 16"/>
            <p:cNvSpPr/>
            <p:nvPr/>
          </p:nvSpPr>
          <p:spPr>
            <a:xfrm>
              <a:off x="428596" y="2564904"/>
              <a:ext cx="8715404" cy="707886"/>
            </a:xfrm>
            <a:prstGeom prst="rect">
              <a:avLst/>
            </a:prstGeom>
          </p:spPr>
          <p:txBody>
            <a:bodyPr wrap="square">
              <a:spAutoFit/>
            </a:bodyPr>
            <a:lstStyle/>
            <a:p>
              <a:r>
                <a:rPr lang="en-US" altLang="zh-CN" sz="2000" b="1" dirty="0" smtClean="0">
                  <a:solidFill>
                    <a:srgbClr val="FF0000"/>
                  </a:solidFill>
                  <a:ea typeface="黑体" pitchFamily="49" charset="-122"/>
                </a:rPr>
                <a:t>Pareto principle</a:t>
              </a:r>
              <a:r>
                <a:rPr lang="en-US" altLang="zh-CN" sz="2000" b="1" dirty="0" smtClean="0">
                  <a:ea typeface="黑体" pitchFamily="49" charset="-122"/>
                </a:rPr>
                <a:t>:</a:t>
              </a:r>
              <a:r>
                <a:rPr lang="en-US" sz="2000" dirty="0" smtClean="0"/>
                <a:t> for many events, roughly 80% of the effects come from 20% of the causes</a:t>
              </a:r>
              <a:endParaRPr lang="zh-CN" altLang="en-US" sz="2000" dirty="0">
                <a:ea typeface="黑体" pitchFamily="49" charset="-122"/>
              </a:endParaRPr>
            </a:p>
          </p:txBody>
        </p:sp>
      </p:gr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26</a:t>
            </a:fld>
            <a:endParaRPr lang="zh-CN" altLang="en-US" dirty="0"/>
          </a:p>
        </p:txBody>
      </p:sp>
      <p:sp>
        <p:nvSpPr>
          <p:cNvPr id="18" name="内容占位符 2"/>
          <p:cNvSpPr>
            <a:spLocks noChangeArrowheads="1"/>
          </p:cNvSpPr>
          <p:nvPr/>
        </p:nvSpPr>
        <p:spPr bwMode="auto">
          <a:xfrm>
            <a:off x="251520" y="1052736"/>
            <a:ext cx="8712968" cy="1304694"/>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en-US" altLang="zh-CN" sz="2400" dirty="0" smtClean="0">
                <a:solidFill>
                  <a:srgbClr val="FF0000"/>
                </a:solidFill>
                <a:latin typeface="Arial Unicode MS" pitchFamily="34" charset="-122"/>
                <a:ea typeface="Arial Unicode MS" pitchFamily="34" charset="-122"/>
                <a:cs typeface="Arial Unicode MS" pitchFamily="34" charset="-122"/>
              </a:rPr>
              <a:t>Main idea</a:t>
            </a:r>
            <a:r>
              <a:rPr lang="en-US" altLang="zh-CN" sz="2400" dirty="0" smtClean="0">
                <a:solidFill>
                  <a:srgbClr val="000000"/>
                </a:solidFill>
                <a:latin typeface="Arial Unicode MS" pitchFamily="34" charset="-122"/>
                <a:ea typeface="Arial Unicode MS" pitchFamily="34" charset="-122"/>
                <a:cs typeface="Arial Unicode MS" pitchFamily="34" charset="-122"/>
              </a:rPr>
              <a:t>: For a class </a:t>
            </a:r>
            <a:r>
              <a:rPr lang="en-US" altLang="zh-CN" sz="2400" dirty="0" smtClean="0">
                <a:latin typeface="Arial Unicode MS" pitchFamily="34" charset="-122"/>
                <a:ea typeface="Arial Unicode MS" pitchFamily="34" charset="-122"/>
                <a:cs typeface="Arial Unicode MS" pitchFamily="34" charset="-122"/>
              </a:rPr>
              <a:t>Q </a:t>
            </a:r>
            <a:r>
              <a:rPr lang="en-US" altLang="zh-CN" sz="2400" dirty="0" smtClean="0">
                <a:solidFill>
                  <a:srgbClr val="000000"/>
                </a:solidFill>
                <a:latin typeface="Arial Unicode MS" pitchFamily="34" charset="-122"/>
                <a:ea typeface="Arial Unicode MS" pitchFamily="34" charset="-122"/>
                <a:cs typeface="Arial Unicode MS" pitchFamily="34" charset="-122"/>
              </a:rPr>
              <a:t>of queries on data </a:t>
            </a:r>
            <a:r>
              <a:rPr lang="en-US" altLang="zh-CN" sz="2400" dirty="0" smtClean="0">
                <a:solidFill>
                  <a:srgbClr val="C00000"/>
                </a:solidFill>
                <a:latin typeface="Arial Unicode MS" pitchFamily="34" charset="-122"/>
                <a:ea typeface="Arial Unicode MS" pitchFamily="34" charset="-122"/>
                <a:cs typeface="Arial Unicode MS" pitchFamily="34" charset="-122"/>
              </a:rPr>
              <a:t>D</a:t>
            </a:r>
            <a:r>
              <a:rPr lang="en-US" altLang="zh-CN" sz="2400" dirty="0" smtClean="0">
                <a:solidFill>
                  <a:srgbClr val="000000"/>
                </a:solidFill>
                <a:latin typeface="Arial Unicode MS" pitchFamily="34" charset="-122"/>
                <a:ea typeface="Arial Unicode MS" pitchFamily="34" charset="-122"/>
                <a:cs typeface="Arial Unicode MS" pitchFamily="34" charset="-122"/>
              </a:rPr>
              <a:t>,  transform </a:t>
            </a:r>
            <a:r>
              <a:rPr lang="en-US" altLang="zh-CN" sz="2400" dirty="0" smtClean="0">
                <a:solidFill>
                  <a:srgbClr val="C00000"/>
                </a:solidFill>
                <a:latin typeface="Arial Unicode MS" pitchFamily="34" charset="-122"/>
                <a:ea typeface="Arial Unicode MS" pitchFamily="34" charset="-122"/>
                <a:cs typeface="Arial Unicode MS" pitchFamily="34" charset="-122"/>
              </a:rPr>
              <a:t>D </a:t>
            </a:r>
            <a:r>
              <a:rPr lang="en-US" altLang="zh-CN" sz="2400" dirty="0" smtClean="0">
                <a:latin typeface="Arial Unicode MS" pitchFamily="34" charset="-122"/>
                <a:ea typeface="Arial Unicode MS" pitchFamily="34" charset="-122"/>
                <a:cs typeface="Arial Unicode MS" pitchFamily="34" charset="-122"/>
              </a:rPr>
              <a:t>to smaller data </a:t>
            </a:r>
            <a:r>
              <a:rPr lang="en-US" altLang="zh-CN" sz="2400" dirty="0" smtClean="0">
                <a:solidFill>
                  <a:srgbClr val="C00000"/>
                </a:solidFill>
                <a:latin typeface="Arial Unicode MS" pitchFamily="34" charset="-122"/>
                <a:ea typeface="Arial Unicode MS" pitchFamily="34" charset="-122"/>
                <a:cs typeface="Arial Unicode MS" pitchFamily="34" charset="-122"/>
              </a:rPr>
              <a:t>D’ </a:t>
            </a:r>
            <a:r>
              <a:rPr lang="en-US" altLang="zh-CN" sz="2400" dirty="0" smtClean="0">
                <a:latin typeface="Arial Unicode MS" pitchFamily="34" charset="-122"/>
                <a:ea typeface="Arial Unicode MS" pitchFamily="34" charset="-122"/>
                <a:cs typeface="Arial Unicode MS" pitchFamily="34" charset="-122"/>
              </a:rPr>
              <a:t>that can be processed efficiently </a:t>
            </a:r>
            <a:r>
              <a:rPr lang="en-US" altLang="zh-CN" sz="2400" dirty="0" smtClean="0">
                <a:solidFill>
                  <a:srgbClr val="FF0000"/>
                </a:solidFill>
                <a:latin typeface="Arial Unicode MS" pitchFamily="34" charset="-122"/>
                <a:ea typeface="Arial Unicode MS" pitchFamily="34" charset="-122"/>
                <a:cs typeface="Arial Unicode MS" pitchFamily="34" charset="-122"/>
              </a:rPr>
              <a:t>without loss of quality </a:t>
            </a:r>
            <a:r>
              <a:rPr lang="en-US" altLang="zh-CN" sz="2400" dirty="0" smtClean="0">
                <a:solidFill>
                  <a:schemeClr val="tx2"/>
                </a:solidFill>
                <a:latin typeface="Arial Unicode MS" pitchFamily="34" charset="-122"/>
                <a:ea typeface="Arial Unicode MS" pitchFamily="34" charset="-122"/>
                <a:cs typeface="Arial Unicode MS" pitchFamily="34" charset="-122"/>
              </a:rPr>
              <a:t>or</a:t>
            </a:r>
            <a:r>
              <a:rPr lang="en-US" altLang="zh-CN" sz="2400" dirty="0" smtClean="0">
                <a:solidFill>
                  <a:srgbClr val="FF0000"/>
                </a:solidFill>
                <a:latin typeface="Arial Unicode MS" pitchFamily="34" charset="-122"/>
                <a:ea typeface="Arial Unicode MS" pitchFamily="34" charset="-122"/>
                <a:cs typeface="Arial Unicode MS" pitchFamily="34" charset="-122"/>
              </a:rPr>
              <a:t> with a bounded loss of quality</a:t>
            </a:r>
            <a:r>
              <a:rPr lang="en-US" altLang="zh-CN" sz="2400" dirty="0" smtClean="0">
                <a:solidFill>
                  <a:srgbClr val="000000"/>
                </a:solidFill>
                <a:latin typeface="Arial Unicode MS" pitchFamily="34" charset="-122"/>
                <a:ea typeface="Arial Unicode MS" pitchFamily="34" charset="-122"/>
                <a:cs typeface="Arial Unicode MS" pitchFamily="34" charset="-122"/>
              </a:rPr>
              <a:t>.</a:t>
            </a:r>
            <a:endParaRPr lang="en-GB" altLang="zh-CN"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161571" y="857232"/>
            <a:ext cx="3553833" cy="3013008"/>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(1) E.g., Shortest Paths/Distances</a:t>
            </a:r>
            <a:endParaRPr lang="zh-CN" altLang="en-US" sz="3600"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27</a:t>
            </a:fld>
            <a:endParaRPr lang="zh-CN" altLang="en-US" dirty="0"/>
          </a:p>
        </p:txBody>
      </p:sp>
      <p:sp>
        <p:nvSpPr>
          <p:cNvPr id="12" name="TextBox 11"/>
          <p:cNvSpPr txBox="1"/>
          <p:nvPr/>
        </p:nvSpPr>
        <p:spPr>
          <a:xfrm>
            <a:off x="72610" y="5072074"/>
            <a:ext cx="8999984" cy="756710"/>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On Real-life road and social networks, graphs are reduced by 1/3!</a:t>
            </a:r>
          </a:p>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A light-weight general data reduction technique for shortest paths/distances!</a:t>
            </a:r>
            <a:endParaRPr lang="en-US" altLang="zh-CN" sz="20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sp>
        <p:nvSpPr>
          <p:cNvPr id="13" name="内容占位符 2"/>
          <p:cNvSpPr>
            <a:spLocks noGrp="1"/>
          </p:cNvSpPr>
          <p:nvPr>
            <p:ph idx="1"/>
          </p:nvPr>
        </p:nvSpPr>
        <p:spPr>
          <a:xfrm>
            <a:off x="35496" y="1428736"/>
            <a:ext cx="5184576" cy="1785950"/>
          </a:xfrm>
        </p:spPr>
        <p:txBody>
          <a:bodyPr/>
          <a:lstStyle/>
          <a:p>
            <a:r>
              <a:rPr lang="en-US" altLang="zh-CN" sz="2000" dirty="0" smtClean="0">
                <a:ea typeface="黑体" pitchFamily="49" charset="-122"/>
              </a:rPr>
              <a:t>For </a:t>
            </a:r>
            <a:r>
              <a:rPr lang="en-US" sz="2000" dirty="0" smtClean="0"/>
              <a:t>weighted undirected graphs, we propose a notion of “</a:t>
            </a:r>
            <a:r>
              <a:rPr lang="en-US" altLang="zh-CN" sz="2000" dirty="0" smtClean="0">
                <a:solidFill>
                  <a:srgbClr val="FF0000"/>
                </a:solidFill>
                <a:ea typeface="黑体" pitchFamily="49" charset="-122"/>
              </a:rPr>
              <a:t>proxies</a:t>
            </a:r>
            <a:r>
              <a:rPr lang="en-US" sz="2000" dirty="0" smtClean="0"/>
              <a:t>”</a:t>
            </a:r>
            <a:endParaRPr lang="en-US" altLang="zh-CN" sz="2000" dirty="0" smtClean="0">
              <a:ea typeface="黑体" pitchFamily="49" charset="-122"/>
            </a:endParaRPr>
          </a:p>
          <a:p>
            <a:r>
              <a:rPr lang="en-US" altLang="zh-CN" sz="2000" dirty="0" smtClean="0">
                <a:ea typeface="黑体" pitchFamily="49" charset="-122"/>
              </a:rPr>
              <a:t>Each proxy represents the nodes in its DRA (non-overlapping for all proxies)</a:t>
            </a:r>
          </a:p>
          <a:p>
            <a:r>
              <a:rPr lang="en-US" altLang="zh-CN" sz="2000" dirty="0" smtClean="0">
                <a:ea typeface="黑体" pitchFamily="49" charset="-122"/>
              </a:rPr>
              <a:t>Proxies can be computed in O(n) time</a:t>
            </a:r>
          </a:p>
        </p:txBody>
      </p:sp>
      <p:sp>
        <p:nvSpPr>
          <p:cNvPr id="14" name="矩形 13"/>
          <p:cNvSpPr/>
          <p:nvPr/>
        </p:nvSpPr>
        <p:spPr>
          <a:xfrm>
            <a:off x="323528" y="3857628"/>
            <a:ext cx="8424936" cy="1015663"/>
          </a:xfrm>
          <a:prstGeom prst="rect">
            <a:avLst/>
          </a:prstGeom>
        </p:spPr>
        <p:txBody>
          <a:bodyPr wrap="square">
            <a:spAutoFit/>
          </a:bodyPr>
          <a:lstStyle/>
          <a:p>
            <a:r>
              <a:rPr lang="en-US" altLang="zh-CN" sz="2000" b="1" dirty="0" smtClean="0">
                <a:solidFill>
                  <a:srgbClr val="FF0000"/>
                </a:solidFill>
                <a:ea typeface="黑体" pitchFamily="49" charset="-122"/>
              </a:rPr>
              <a:t>Key property: </a:t>
            </a:r>
            <a:r>
              <a:rPr lang="en-US" altLang="zh-CN" sz="2000" dirty="0" smtClean="0">
                <a:ea typeface="黑体" pitchFamily="49" charset="-122"/>
              </a:rPr>
              <a:t>Given nodes </a:t>
            </a:r>
            <a:r>
              <a:rPr lang="en-US" altLang="zh-CN" sz="2000" dirty="0" err="1" smtClean="0">
                <a:ea typeface="黑体" pitchFamily="49" charset="-122"/>
              </a:rPr>
              <a:t>u,v</a:t>
            </a:r>
            <a:r>
              <a:rPr lang="en-US" altLang="zh-CN" sz="2000" dirty="0" smtClean="0">
                <a:ea typeface="黑体" pitchFamily="49" charset="-122"/>
              </a:rPr>
              <a:t> in G, </a:t>
            </a:r>
            <a:r>
              <a:rPr lang="zh-CN" altLang="en-US" sz="2000" dirty="0" smtClean="0">
                <a:ea typeface="黑体" pitchFamily="49" charset="-122"/>
              </a:rPr>
              <a:t> </a:t>
            </a:r>
            <a:r>
              <a:rPr lang="en-US" altLang="zh-CN" sz="2000" dirty="0" smtClean="0">
                <a:ea typeface="黑体" pitchFamily="49" charset="-122"/>
              </a:rPr>
              <a:t>proxies </a:t>
            </a:r>
            <a:r>
              <a:rPr lang="en-US" altLang="zh-CN" sz="2000" dirty="0" err="1" smtClean="0">
                <a:ea typeface="黑体" pitchFamily="49" charset="-122"/>
              </a:rPr>
              <a:t>u</a:t>
            </a:r>
            <a:r>
              <a:rPr lang="en-US" altLang="zh-CN" sz="2000" baseline="-25000" dirty="0" err="1" smtClean="0">
                <a:ea typeface="黑体" pitchFamily="49" charset="-122"/>
              </a:rPr>
              <a:t>p</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a:t>
            </a:r>
            <a:r>
              <a:rPr lang="zh-CN" altLang="en-US" sz="2000" dirty="0" smtClean="0">
                <a:ea typeface="黑体" pitchFamily="49" charset="-122"/>
              </a:rPr>
              <a:t> </a:t>
            </a:r>
            <a:r>
              <a:rPr lang="en-US" altLang="zh-CN" sz="2000" dirty="0" smtClean="0">
                <a:ea typeface="黑体" pitchFamily="49" charset="-122"/>
              </a:rPr>
              <a:t>then:</a:t>
            </a:r>
          </a:p>
          <a:p>
            <a:pPr lvl="1"/>
            <a:r>
              <a:rPr lang="en-US" altLang="zh-CN" sz="2000" dirty="0" smtClean="0">
                <a:ea typeface="黑体" pitchFamily="49" charset="-122"/>
              </a:rPr>
              <a:t>    (1) path(u, v) =    path(u, u</a:t>
            </a:r>
            <a:r>
              <a:rPr lang="en-US" altLang="zh-CN" sz="2000" baseline="-25000" dirty="0" smtClean="0">
                <a:ea typeface="黑体" pitchFamily="49" charset="-122"/>
              </a:rPr>
              <a:t>p</a:t>
            </a:r>
            <a:r>
              <a:rPr lang="en-US" altLang="zh-CN" sz="2000" dirty="0" smtClean="0">
                <a:ea typeface="黑体" pitchFamily="49" charset="-122"/>
              </a:rPr>
              <a:t>)  +   path(u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path(</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a:p>
            <a:pPr lvl="1"/>
            <a:r>
              <a:rPr lang="en-US" altLang="zh-CN" sz="2000" dirty="0" smtClean="0">
                <a:ea typeface="黑体" pitchFamily="49" charset="-122"/>
              </a:rPr>
              <a:t>    (2) dist(u, v)   =   dist(u, u</a:t>
            </a:r>
            <a:r>
              <a:rPr lang="en-US" altLang="zh-CN" sz="2000" baseline="-25000" dirty="0" smtClean="0">
                <a:ea typeface="黑体" pitchFamily="49" charset="-122"/>
              </a:rPr>
              <a:t>p</a:t>
            </a:r>
            <a:r>
              <a:rPr lang="en-US" altLang="zh-CN" sz="2000" dirty="0" smtClean="0">
                <a:ea typeface="黑体" pitchFamily="49" charset="-122"/>
              </a:rPr>
              <a:t>)    +   dist(u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dist(</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p:txBody>
      </p:sp>
      <p:sp>
        <p:nvSpPr>
          <p:cNvPr id="8" name="矩形 7"/>
          <p:cNvSpPr/>
          <p:nvPr/>
        </p:nvSpPr>
        <p:spPr>
          <a:xfrm>
            <a:off x="89756" y="5929330"/>
            <a:ext cx="8964488" cy="954107"/>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Jianxin</a:t>
            </a:r>
            <a:r>
              <a:rPr lang="en-US" altLang="zh-CN" sz="1400" dirty="0" smtClean="0">
                <a:ea typeface="黑体" pitchFamily="49" charset="-122"/>
              </a:rPr>
              <a:t> Li, </a:t>
            </a:r>
            <a:r>
              <a:rPr lang="en-US" altLang="zh-CN" sz="1400" dirty="0" err="1" smtClean="0">
                <a:ea typeface="黑体" pitchFamily="49" charset="-122"/>
              </a:rPr>
              <a:t>Haixun</a:t>
            </a:r>
            <a:r>
              <a:rPr lang="en-US" altLang="zh-CN" sz="1400" dirty="0" smtClean="0">
                <a:ea typeface="黑体" pitchFamily="49" charset="-122"/>
              </a:rPr>
              <a:t> Wang, </a:t>
            </a:r>
            <a:r>
              <a:rPr lang="en-US" altLang="zh-CN" sz="1400" dirty="0" err="1" smtClean="0">
                <a:ea typeface="黑体" pitchFamily="49" charset="-122"/>
              </a:rPr>
              <a:t>Gao</a:t>
            </a:r>
            <a:r>
              <a:rPr lang="en-US" altLang="zh-CN" sz="1400" dirty="0" smtClean="0">
                <a:ea typeface="黑体" pitchFamily="49" charset="-122"/>
              </a:rPr>
              <a:t> Cong,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Proxies for Shortest Path and Distance Queries. </a:t>
            </a:r>
            <a:r>
              <a:rPr lang="en-US" altLang="zh-CN" sz="1400" b="1" dirty="0" smtClean="0">
                <a:solidFill>
                  <a:srgbClr val="C00000"/>
                </a:solidFill>
                <a:ea typeface="黑体" pitchFamily="49" charset="-122"/>
              </a:rPr>
              <a:t>TKDE 2016</a:t>
            </a:r>
            <a:r>
              <a:rPr lang="en-US" altLang="zh-CN" sz="1400" dirty="0" smtClean="0">
                <a:ea typeface="黑体" pitchFamily="49" charset="-122"/>
              </a:rPr>
              <a:t>.</a:t>
            </a:r>
          </a:p>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Jianxin</a:t>
            </a:r>
            <a:r>
              <a:rPr lang="en-US" altLang="zh-CN" sz="1400" dirty="0" smtClean="0">
                <a:ea typeface="黑体" pitchFamily="49" charset="-122"/>
              </a:rPr>
              <a:t> Li, </a:t>
            </a:r>
            <a:r>
              <a:rPr lang="en-US" altLang="zh-CN" sz="1400" dirty="0" err="1" smtClean="0">
                <a:ea typeface="黑体" pitchFamily="49" charset="-122"/>
              </a:rPr>
              <a:t>Haixun</a:t>
            </a:r>
            <a:r>
              <a:rPr lang="en-US" altLang="zh-CN" sz="1400" dirty="0" smtClean="0">
                <a:ea typeface="黑体" pitchFamily="49" charset="-122"/>
              </a:rPr>
              <a:t> Wang, </a:t>
            </a:r>
            <a:r>
              <a:rPr lang="en-US" altLang="zh-CN" sz="1400" dirty="0" err="1" smtClean="0">
                <a:ea typeface="黑体" pitchFamily="49" charset="-122"/>
              </a:rPr>
              <a:t>Gao</a:t>
            </a:r>
            <a:r>
              <a:rPr lang="en-US" altLang="zh-CN" sz="1400" dirty="0" smtClean="0">
                <a:ea typeface="黑体" pitchFamily="49" charset="-122"/>
              </a:rPr>
              <a:t> Cong,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Proxies for Shortest Path and Distance Queries. </a:t>
            </a:r>
            <a:r>
              <a:rPr lang="en-US" altLang="zh-CN" sz="1400" b="1" dirty="0" smtClean="0">
                <a:solidFill>
                  <a:srgbClr val="C00000"/>
                </a:solidFill>
                <a:ea typeface="黑体" pitchFamily="49" charset="-122"/>
              </a:rPr>
              <a:t>ICDE </a:t>
            </a:r>
            <a:r>
              <a:rPr lang="en-US" altLang="zh-CN" sz="1400" b="1" smtClean="0">
                <a:solidFill>
                  <a:srgbClr val="C00000"/>
                </a:solidFill>
                <a:ea typeface="黑体" pitchFamily="49" charset="-122"/>
              </a:rPr>
              <a:t>2017 (TKDE </a:t>
            </a:r>
            <a:r>
              <a:rPr lang="en-US" altLang="zh-CN" sz="1400" b="1" dirty="0" smtClean="0">
                <a:solidFill>
                  <a:srgbClr val="C00000"/>
                </a:solidFill>
                <a:ea typeface="黑体" pitchFamily="49" charset="-122"/>
              </a:rPr>
              <a:t>Extended Abstract)</a:t>
            </a:r>
            <a:r>
              <a:rPr lang="en-US" altLang="zh-CN" sz="1400" dirty="0" smtClean="0">
                <a:ea typeface="黑体" pitchFamily="49" charset="-122"/>
              </a:rPr>
              <a:t>.</a:t>
            </a:r>
            <a:endParaRPr lang="en-US" altLang="zh-CN" sz="1400" dirty="0" err="1" smtClean="0">
              <a:ea typeface="黑体"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Anomaly</a:t>
            </a:r>
            <a:endParaRPr lang="zh-CN" altLang="en-US" sz="3600" dirty="0"/>
          </a:p>
        </p:txBody>
      </p:sp>
      <p:sp>
        <p:nvSpPr>
          <p:cNvPr id="3" name="内容占位符 2"/>
          <p:cNvSpPr>
            <a:spLocks noGrp="1"/>
          </p:cNvSpPr>
          <p:nvPr>
            <p:ph idx="1"/>
          </p:nvPr>
        </p:nvSpPr>
        <p:spPr>
          <a:xfrm>
            <a:off x="69696" y="908720"/>
            <a:ext cx="4718328" cy="1636804"/>
          </a:xfrm>
        </p:spPr>
        <p:txBody>
          <a:bodyPr/>
          <a:lstStyle/>
          <a:p>
            <a:pPr>
              <a:buNone/>
            </a:pPr>
            <a:r>
              <a:rPr lang="en-US" altLang="zh-CN" sz="2400" dirty="0" smtClean="0">
                <a:solidFill>
                  <a:srgbClr val="FF0000"/>
                </a:solidFill>
                <a:latin typeface="+mj-lt"/>
              </a:rPr>
              <a:t>Structural hole theory </a:t>
            </a:r>
            <a:r>
              <a:rPr lang="en-US" altLang="zh-CN" sz="2400" baseline="30000" dirty="0" smtClean="0">
                <a:latin typeface="+mj-lt"/>
              </a:rPr>
              <a:t>[</a:t>
            </a:r>
            <a:r>
              <a:rPr lang="en-US" altLang="zh-CN" sz="2400" baseline="30000" dirty="0" smtClean="0">
                <a:ea typeface="黑体" pitchFamily="49" charset="-122"/>
              </a:rPr>
              <a:t>Burt </a:t>
            </a:r>
            <a:r>
              <a:rPr lang="en-US" altLang="zh-CN" sz="2400" baseline="30000" dirty="0" smtClean="0">
                <a:latin typeface="+mj-lt"/>
              </a:rPr>
              <a:t>1992,2004]</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endParaRPr lang="zh-CN" altLang="en-US" dirty="0" smtClean="0">
              <a:latin typeface="+mj-lt"/>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28</a:t>
            </a:fld>
            <a:endParaRPr lang="zh-CN" altLang="en-US" dirty="0"/>
          </a:p>
        </p:txBody>
      </p:sp>
      <p:sp>
        <p:nvSpPr>
          <p:cNvPr id="9" name="矩形 8"/>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0" name="图片 9" descr="download-burt.jpg"/>
          <p:cNvPicPr>
            <a:picLocks noChangeAspect="1"/>
          </p:cNvPicPr>
          <p:nvPr/>
        </p:nvPicPr>
        <p:blipFill>
          <a:blip r:embed="rId3" cstate="print"/>
          <a:stretch>
            <a:fillRect/>
          </a:stretch>
        </p:blipFill>
        <p:spPr>
          <a:xfrm>
            <a:off x="7524328" y="881357"/>
            <a:ext cx="1584176" cy="2043587"/>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35496" y="2420888"/>
            <a:ext cx="3667125" cy="2847975"/>
          </a:xfrm>
          <a:prstGeom prst="rect">
            <a:avLst/>
          </a:prstGeom>
          <a:noFill/>
          <a:ln w="9525">
            <a:noFill/>
            <a:miter lim="800000"/>
            <a:headEnd/>
            <a:tailEnd/>
          </a:ln>
        </p:spPr>
      </p:pic>
      <p:sp>
        <p:nvSpPr>
          <p:cNvPr id="12" name="矩形 11"/>
          <p:cNvSpPr/>
          <p:nvPr/>
        </p:nvSpPr>
        <p:spPr>
          <a:xfrm>
            <a:off x="251520" y="5446965"/>
            <a:ext cx="8568952" cy="646331"/>
          </a:xfrm>
          <a:prstGeom prst="rect">
            <a:avLst/>
          </a:prstGeom>
        </p:spPr>
        <p:txBody>
          <a:bodyPr wrap="square">
            <a:spAutoFit/>
          </a:bodyPr>
          <a:lstStyle/>
          <a:p>
            <a:r>
              <a:rPr lang="en-US" altLang="zh-CN" dirty="0" smtClean="0">
                <a:solidFill>
                  <a:srgbClr val="FF0000"/>
                </a:solidFill>
              </a:rPr>
              <a:t>Node A (brokers) </a:t>
            </a:r>
            <a:r>
              <a:rPr lang="en-US" altLang="zh-CN" dirty="0" smtClean="0"/>
              <a:t>is more likely to get novel information than node B, even though they have the same number of links. </a:t>
            </a:r>
            <a:endParaRPr lang="zh-CN" altLang="en-US" dirty="0"/>
          </a:p>
        </p:txBody>
      </p:sp>
      <p:sp>
        <p:nvSpPr>
          <p:cNvPr id="13" name="矩形 12"/>
          <p:cNvSpPr/>
          <p:nvPr/>
        </p:nvSpPr>
        <p:spPr>
          <a:xfrm>
            <a:off x="5932437" y="3582049"/>
            <a:ext cx="3104059" cy="923330"/>
          </a:xfrm>
          <a:prstGeom prst="rect">
            <a:avLst/>
          </a:prstGeom>
        </p:spPr>
        <p:txBody>
          <a:bodyPr wrap="square">
            <a:spAutoFit/>
          </a:bodyPr>
          <a:lstStyle/>
          <a:p>
            <a:r>
              <a:rPr lang="en-US" altLang="zh-CN" b="1" dirty="0" smtClean="0">
                <a:solidFill>
                  <a:srgbClr val="FF0000"/>
                </a:solidFill>
              </a:rPr>
              <a:t>Bridge counts: </a:t>
            </a:r>
            <a:r>
              <a:rPr lang="en-US" altLang="zh-CN" dirty="0" smtClean="0"/>
              <a:t>a simple and intuitive measure of structural holes in a network. </a:t>
            </a:r>
            <a:endParaRPr lang="en-US" altLang="zh-CN" dirty="0"/>
          </a:p>
        </p:txBody>
      </p:sp>
      <p:sp>
        <p:nvSpPr>
          <p:cNvPr id="11" name="矩形 10"/>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smtClean="0">
                <a:ea typeface="黑体" pitchFamily="49" charset="-122"/>
              </a:rPr>
              <a:t>Burt, Ronald S. (1992). Structural holes: the social structure of competition. Harvard University Press.</a:t>
            </a:r>
          </a:p>
          <a:p>
            <a:r>
              <a:rPr lang="en-US" altLang="zh-CN" sz="1400" dirty="0" smtClean="0">
                <a:ea typeface="黑体" pitchFamily="49" charset="-122"/>
              </a:rPr>
              <a:t>Burt, Ronald S. (2004). Structural Holes and Good Ideas. </a:t>
            </a:r>
            <a:r>
              <a:rPr lang="en-US" altLang="zh-CN" sz="1400" b="1" dirty="0" smtClean="0">
                <a:solidFill>
                  <a:srgbClr val="CC3300"/>
                </a:solidFill>
                <a:ea typeface="黑体" pitchFamily="49" charset="-122"/>
              </a:rPr>
              <a:t>American Journal of Sociology</a:t>
            </a:r>
            <a:r>
              <a:rPr lang="en-US" altLang="zh-CN" sz="1400" dirty="0" smtClean="0">
                <a:ea typeface="黑体" pitchFamily="49" charset="-122"/>
              </a:rPr>
              <a:t> 110 (2): 349–399.</a:t>
            </a:r>
            <a:endParaRPr lang="zh-CN" altLang="en-US" sz="1400" dirty="0" smtClean="0">
              <a:ea typeface="黑体" pitchFamily="49" charset="-122"/>
            </a:endParaRPr>
          </a:p>
        </p:txBody>
      </p:sp>
      <p:pic>
        <p:nvPicPr>
          <p:cNvPr id="1027" name="Picture 3"/>
          <p:cNvPicPr>
            <a:picLocks noChangeAspect="1" noChangeArrowheads="1"/>
          </p:cNvPicPr>
          <p:nvPr/>
        </p:nvPicPr>
        <p:blipFill>
          <a:blip r:embed="rId5" cstate="print"/>
          <a:srcRect/>
          <a:stretch>
            <a:fillRect/>
          </a:stretch>
        </p:blipFill>
        <p:spPr bwMode="auto">
          <a:xfrm>
            <a:off x="3735685" y="2780928"/>
            <a:ext cx="2276475" cy="23907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Anomaly</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29</a:t>
            </a:fld>
            <a:endParaRPr lang="zh-CN" altLang="en-US" dirty="0"/>
          </a:p>
        </p:txBody>
      </p:sp>
      <p:sp>
        <p:nvSpPr>
          <p:cNvPr id="11" name="矩形 10"/>
          <p:cNvSpPr/>
          <p:nvPr/>
        </p:nvSpPr>
        <p:spPr>
          <a:xfrm>
            <a:off x="467544" y="3174067"/>
            <a:ext cx="8208912" cy="830997"/>
          </a:xfrm>
          <a:prstGeom prst="rect">
            <a:avLst/>
          </a:prstGeom>
        </p:spPr>
        <p:txBody>
          <a:bodyPr wrap="square">
            <a:spAutoFit/>
          </a:bodyPr>
          <a:lstStyle/>
          <a:p>
            <a:pPr algn="ctr"/>
            <a:r>
              <a:rPr lang="en-US" altLang="zh-CN" sz="2400" dirty="0" smtClean="0">
                <a:solidFill>
                  <a:srgbClr val="FF0000"/>
                </a:solidFill>
              </a:rPr>
              <a:t>How to detect social brokers?</a:t>
            </a:r>
          </a:p>
          <a:p>
            <a:pPr algn="ctr"/>
            <a:r>
              <a:rPr lang="en-US" altLang="zh-CN" sz="2400" dirty="0" smtClean="0">
                <a:solidFill>
                  <a:srgbClr val="FF0000"/>
                </a:solidFill>
              </a:rPr>
              <a:t>A formal quantitative  definition is needed in the first place! </a:t>
            </a:r>
            <a:endParaRPr lang="zh-CN" altLang="en-US" sz="2400" dirty="0">
              <a:solidFill>
                <a:srgbClr val="FF0000"/>
              </a:solidFill>
            </a:endParaRPr>
          </a:p>
        </p:txBody>
      </p:sp>
      <p:pic>
        <p:nvPicPr>
          <p:cNvPr id="2050" name="Picture 2"/>
          <p:cNvPicPr>
            <a:picLocks noChangeAspect="1" noChangeArrowheads="1"/>
          </p:cNvPicPr>
          <p:nvPr/>
        </p:nvPicPr>
        <p:blipFill>
          <a:blip r:embed="rId3" cstate="print"/>
          <a:srcRect/>
          <a:stretch>
            <a:fillRect/>
          </a:stretch>
        </p:blipFill>
        <p:spPr bwMode="auto">
          <a:xfrm>
            <a:off x="1691680" y="4797152"/>
            <a:ext cx="6091268" cy="1008112"/>
          </a:xfrm>
          <a:prstGeom prst="rect">
            <a:avLst/>
          </a:prstGeom>
          <a:noFill/>
          <a:ln w="9525">
            <a:noFill/>
            <a:miter lim="800000"/>
            <a:headEnd/>
            <a:tailEnd/>
          </a:ln>
        </p:spPr>
      </p:pic>
      <p:sp>
        <p:nvSpPr>
          <p:cNvPr id="14" name="矩形 13"/>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
        <p:nvSpPr>
          <p:cNvPr id="15" name="矩形 14"/>
          <p:cNvSpPr/>
          <p:nvPr/>
        </p:nvSpPr>
        <p:spPr>
          <a:xfrm>
            <a:off x="251520" y="4211796"/>
            <a:ext cx="8712968" cy="369332"/>
          </a:xfrm>
          <a:prstGeom prst="rect">
            <a:avLst/>
          </a:prstGeom>
        </p:spPr>
        <p:txBody>
          <a:bodyPr wrap="square">
            <a:spAutoFit/>
          </a:bodyPr>
          <a:lstStyle/>
          <a:p>
            <a:r>
              <a:rPr lang="zh-CN" altLang="en-US" dirty="0" smtClean="0">
                <a:solidFill>
                  <a:srgbClr val="FF0000"/>
                </a:solidFill>
                <a:latin typeface="黑体" pitchFamily="49" charset="-122"/>
                <a:ea typeface="黑体" pitchFamily="49" charset="-122"/>
              </a:rPr>
              <a:t>定义</a:t>
            </a:r>
            <a:r>
              <a:rPr lang="en-US" altLang="zh-CN" dirty="0" smtClean="0"/>
              <a:t>: Those nodes that connect to a number of diverse influential communities.</a:t>
            </a:r>
          </a:p>
        </p:txBody>
      </p:sp>
      <p:sp>
        <p:nvSpPr>
          <p:cNvPr id="13" name="内容占位符 2"/>
          <p:cNvSpPr>
            <a:spLocks noGrp="1"/>
          </p:cNvSpPr>
          <p:nvPr>
            <p:ph idx="1"/>
          </p:nvPr>
        </p:nvSpPr>
        <p:spPr>
          <a:xfrm>
            <a:off x="69696" y="908720"/>
            <a:ext cx="4502304" cy="1636804"/>
          </a:xfrm>
        </p:spPr>
        <p:txBody>
          <a:bodyPr/>
          <a:lstStyle/>
          <a:p>
            <a:pPr>
              <a:buNone/>
            </a:pPr>
            <a:r>
              <a:rPr lang="en-US" altLang="zh-CN" sz="2400" dirty="0" smtClean="0">
                <a:solidFill>
                  <a:srgbClr val="FF0000"/>
                </a:solidFill>
                <a:latin typeface="+mj-lt"/>
              </a:rPr>
              <a:t>Structural hole theory </a:t>
            </a:r>
            <a:r>
              <a:rPr lang="en-US" altLang="zh-CN" sz="2400" dirty="0" smtClean="0">
                <a:latin typeface="+mj-lt"/>
              </a:rPr>
              <a:t>(1992)</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pPr>
              <a:buNone/>
            </a:pPr>
            <a:endParaRPr lang="zh-CN" altLang="en-US" dirty="0" smtClean="0">
              <a:latin typeface="+mj-lt"/>
            </a:endParaRPr>
          </a:p>
        </p:txBody>
      </p:sp>
      <p:sp>
        <p:nvSpPr>
          <p:cNvPr id="16" name="矩形 15"/>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7" name="图片 16" descr="download-burt.jpg"/>
          <p:cNvPicPr>
            <a:picLocks noChangeAspect="1"/>
          </p:cNvPicPr>
          <p:nvPr/>
        </p:nvPicPr>
        <p:blipFill>
          <a:blip r:embed="rId4" cstate="print"/>
          <a:stretch>
            <a:fillRect/>
          </a:stretch>
        </p:blipFill>
        <p:spPr>
          <a:xfrm>
            <a:off x="7524328" y="881357"/>
            <a:ext cx="1584176" cy="2043587"/>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a:t>
            </a:fld>
            <a:endParaRPr lang="zh-CN" altLang="en-US" dirty="0"/>
          </a:p>
        </p:txBody>
      </p:sp>
      <p:sp>
        <p:nvSpPr>
          <p:cNvPr id="8" name="标题 1"/>
          <p:cNvSpPr>
            <a:spLocks noGrp="1"/>
          </p:cNvSpPr>
          <p:nvPr>
            <p:ph type="title" idx="4294967295"/>
          </p:nvPr>
        </p:nvSpPr>
        <p:spPr>
          <a:xfrm>
            <a:off x="241300" y="142852"/>
            <a:ext cx="8626475" cy="642937"/>
          </a:xfrm>
        </p:spPr>
        <p:txBody>
          <a:bodyPr/>
          <a:lstStyle/>
          <a:p>
            <a:pPr algn="l"/>
            <a:r>
              <a:rPr lang="zh-CN" altLang="en-US" sz="3600" b="1" dirty="0" smtClean="0">
                <a:solidFill>
                  <a:srgbClr val="C00000"/>
                </a:solidFill>
                <a:latin typeface="Arial Unicode MS" pitchFamily="34" charset="-122"/>
                <a:ea typeface="黑体" pitchFamily="49" charset="-122"/>
              </a:rPr>
              <a:t>北京市大数据科学与脑机智能创新中心</a:t>
            </a:r>
          </a:p>
        </p:txBody>
      </p:sp>
      <p:sp>
        <p:nvSpPr>
          <p:cNvPr id="9" name="TextBox 3"/>
          <p:cNvSpPr txBox="1">
            <a:spLocks noChangeArrowheads="1"/>
          </p:cNvSpPr>
          <p:nvPr/>
        </p:nvSpPr>
        <p:spPr bwMode="auto">
          <a:xfrm>
            <a:off x="395288" y="4572008"/>
            <a:ext cx="8394700" cy="2234458"/>
          </a:xfrm>
          <a:prstGeom prst="rect">
            <a:avLst/>
          </a:prstGeom>
          <a:noFill/>
          <a:ln w="9525">
            <a:noFill/>
            <a:miter lim="800000"/>
            <a:headEnd/>
            <a:tailEnd/>
          </a:ln>
        </p:spPr>
        <p:txBody>
          <a:bodyPr>
            <a:spAutoFit/>
          </a:bodyPr>
          <a:lstStyle/>
          <a:p>
            <a:pPr marL="342900" lvl="1" indent="-342900">
              <a:spcBef>
                <a:spcPct val="20000"/>
              </a:spcBef>
              <a:buBlip>
                <a:blip r:embed="rId3"/>
              </a:buBlip>
            </a:pPr>
            <a:r>
              <a:rPr lang="en-US" altLang="zh-CN" sz="2400" dirty="0" smtClean="0">
                <a:latin typeface="黑体" pitchFamily="49" charset="-122"/>
                <a:ea typeface="黑体" pitchFamily="49" charset="-122"/>
              </a:rPr>
              <a:t>2015</a:t>
            </a:r>
            <a:r>
              <a:rPr lang="zh-CN" altLang="en-US" sz="2400" dirty="0" smtClean="0">
                <a:latin typeface="黑体" pitchFamily="49" charset="-122"/>
                <a:ea typeface="黑体" pitchFamily="49" charset="-122"/>
              </a:rPr>
              <a:t>年，北京市首批北京高校高精尖创新中心</a:t>
            </a:r>
            <a:endParaRPr lang="en-US" altLang="zh-CN" sz="2400" dirty="0" smtClean="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smtClean="0">
                <a:solidFill>
                  <a:srgbClr val="FF0000"/>
                </a:solidFill>
                <a:latin typeface="黑体" pitchFamily="49" charset="-122"/>
                <a:ea typeface="黑体" pitchFamily="49" charset="-122"/>
              </a:rPr>
              <a:t>引领</a:t>
            </a:r>
            <a:r>
              <a:rPr lang="zh-CN" altLang="en-US" sz="2400" dirty="0">
                <a:latin typeface="黑体" pitchFamily="49" charset="-122"/>
                <a:ea typeface="黑体" pitchFamily="49" charset="-122"/>
              </a:rPr>
              <a:t>未来数据科学与计算智能的研究与应用方向</a:t>
            </a:r>
            <a:endParaRPr lang="en-US" altLang="zh-CN" sz="2400" dirty="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a:solidFill>
                  <a:srgbClr val="FF0000"/>
                </a:solidFill>
                <a:latin typeface="黑体" pitchFamily="49" charset="-122"/>
                <a:ea typeface="黑体" pitchFamily="49" charset="-122"/>
              </a:rPr>
              <a:t>加速</a:t>
            </a:r>
            <a:r>
              <a:rPr lang="zh-CN" altLang="en-US" sz="2400" dirty="0">
                <a:latin typeface="黑体" pitchFamily="49" charset="-122"/>
                <a:ea typeface="黑体" pitchFamily="49" charset="-122"/>
              </a:rPr>
              <a:t>计算科学、数据科学与脑科学的交叉研究</a:t>
            </a:r>
            <a:endParaRPr lang="en-US" altLang="zh-CN" sz="2400" dirty="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a:solidFill>
                  <a:srgbClr val="FF0000"/>
                </a:solidFill>
                <a:latin typeface="黑体" pitchFamily="49" charset="-122"/>
                <a:ea typeface="黑体" pitchFamily="49" charset="-122"/>
              </a:rPr>
              <a:t>促进</a:t>
            </a:r>
            <a:r>
              <a:rPr lang="zh-CN" altLang="en-US" sz="2400" dirty="0">
                <a:latin typeface="黑体" pitchFamily="49" charset="-122"/>
                <a:ea typeface="黑体" pitchFamily="49" charset="-122"/>
              </a:rPr>
              <a:t>高效智能的下一代计算与数据分析技术创新</a:t>
            </a:r>
            <a:endParaRPr lang="en-US" altLang="zh-CN" sz="2400" dirty="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a:latin typeface="黑体" pitchFamily="49" charset="-122"/>
                <a:ea typeface="黑体" pitchFamily="49" charset="-122"/>
              </a:rPr>
              <a:t>通过以数据为中心的智能机器、系统及应用</a:t>
            </a:r>
            <a:r>
              <a:rPr lang="zh-CN" altLang="en-US" sz="2400" dirty="0">
                <a:solidFill>
                  <a:srgbClr val="FF0000"/>
                </a:solidFill>
                <a:latin typeface="黑体" pitchFamily="49" charset="-122"/>
                <a:ea typeface="黑体" pitchFamily="49" charset="-122"/>
              </a:rPr>
              <a:t>改变未来</a:t>
            </a:r>
            <a:endParaRPr lang="zh-CN" altLang="en-US" sz="2400" dirty="0">
              <a:latin typeface="黑体" pitchFamily="49" charset="-122"/>
              <a:ea typeface="黑体" pitchFamily="49" charset="-122"/>
            </a:endParaRPr>
          </a:p>
        </p:txBody>
      </p:sp>
      <p:pic>
        <p:nvPicPr>
          <p:cNvPr id="10" name="图片 2"/>
          <p:cNvPicPr>
            <a:picLocks noChangeAspect="1"/>
          </p:cNvPicPr>
          <p:nvPr/>
        </p:nvPicPr>
        <p:blipFill>
          <a:blip r:embed="rId4"/>
          <a:srcRect/>
          <a:stretch>
            <a:fillRect/>
          </a:stretch>
        </p:blipFill>
        <p:spPr bwMode="auto">
          <a:xfrm>
            <a:off x="655638" y="928670"/>
            <a:ext cx="7874000" cy="36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图片 7" descr="Screen_Shot_2015-05-04_at_11.27.46_AM.png"/>
          <p:cNvPicPr>
            <a:picLocks noChangeAspect="1"/>
          </p:cNvPicPr>
          <p:nvPr/>
        </p:nvPicPr>
        <p:blipFill>
          <a:blip r:embed="rId3" cstate="print"/>
          <a:stretch>
            <a:fillRect/>
          </a:stretch>
        </p:blipFill>
        <p:spPr>
          <a:xfrm>
            <a:off x="5102716" y="1285860"/>
            <a:ext cx="4005788" cy="2860018"/>
          </a:xfrm>
          <a:prstGeom prst="rect">
            <a:avLst/>
          </a:prstGeom>
        </p:spPr>
      </p:pic>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Anomaly</a:t>
            </a:r>
            <a:endParaRPr lang="zh-CN" altLang="en-US" sz="3600" dirty="0"/>
          </a:p>
        </p:txBody>
      </p:sp>
      <p:sp>
        <p:nvSpPr>
          <p:cNvPr id="3" name="内容占位符 2"/>
          <p:cNvSpPr>
            <a:spLocks noGrp="1"/>
          </p:cNvSpPr>
          <p:nvPr>
            <p:ph idx="1"/>
          </p:nvPr>
        </p:nvSpPr>
        <p:spPr>
          <a:xfrm>
            <a:off x="69696" y="836712"/>
            <a:ext cx="5716750" cy="4163924"/>
          </a:xfrm>
        </p:spPr>
        <p:txBody>
          <a:bodyPr/>
          <a:lstStyle/>
          <a:p>
            <a:r>
              <a:rPr lang="en-US" altLang="zh-CN" sz="2200" b="1" dirty="0" smtClean="0">
                <a:solidFill>
                  <a:srgbClr val="FF0000"/>
                </a:solidFill>
              </a:rPr>
              <a:t>A graph embedding approach</a:t>
            </a:r>
          </a:p>
          <a:p>
            <a:pPr lvl="1"/>
            <a:r>
              <a:rPr lang="en-US" altLang="zh-CN" sz="2000" dirty="0" smtClean="0"/>
              <a:t>Two-in-One</a:t>
            </a:r>
          </a:p>
          <a:p>
            <a:pPr lvl="1"/>
            <a:r>
              <a:rPr lang="en-US" altLang="zh-CN" sz="2000" dirty="0" smtClean="0"/>
              <a:t>Graphs are represented as </a:t>
            </a:r>
            <a:r>
              <a:rPr lang="en-US" altLang="zh-CN" sz="2000" dirty="0" err="1" smtClean="0"/>
              <a:t>matries</a:t>
            </a:r>
            <a:endParaRPr lang="en-US" altLang="zh-CN" sz="2000" dirty="0" smtClean="0"/>
          </a:p>
          <a:p>
            <a:pPr>
              <a:spcBef>
                <a:spcPts val="1200"/>
              </a:spcBef>
            </a:pPr>
            <a:r>
              <a:rPr lang="en-US" altLang="zh-CN" sz="2200" b="1" dirty="0" smtClean="0">
                <a:solidFill>
                  <a:srgbClr val="FF0000"/>
                </a:solidFill>
                <a:ea typeface="Arial Unicode MS" pitchFamily="34" charset="-122"/>
                <a:cs typeface="Arial Unicode MS" pitchFamily="34" charset="-122"/>
              </a:rPr>
              <a:t>Data Approximation (k + </a:t>
            </a:r>
            <a:r>
              <a:rPr lang="el-GR" altLang="zh-CN" sz="2200" b="1" dirty="0" smtClean="0">
                <a:solidFill>
                  <a:srgbClr val="FF0000"/>
                </a:solidFill>
                <a:ea typeface="Arial Unicode MS" pitchFamily="34" charset="-122"/>
                <a:cs typeface="Arial Unicode MS" pitchFamily="34" charset="-122"/>
              </a:rPr>
              <a:t>α</a:t>
            </a:r>
            <a:r>
              <a:rPr lang="en-US" altLang="zh-CN" sz="2200" b="1" dirty="0" smtClean="0">
                <a:solidFill>
                  <a:srgbClr val="FF0000"/>
                </a:solidFill>
                <a:ea typeface="Arial Unicode MS" pitchFamily="34" charset="-122"/>
                <a:cs typeface="Arial Unicode MS" pitchFamily="34" charset="-122"/>
              </a:rPr>
              <a:t> reduction)</a:t>
            </a:r>
          </a:p>
          <a:p>
            <a:pPr lvl="1"/>
            <a:r>
              <a:rPr lang="en-US" altLang="zh-CN" sz="2000" dirty="0" smtClean="0"/>
              <a:t>High storage cost of matrix</a:t>
            </a:r>
          </a:p>
          <a:p>
            <a:pPr lvl="1"/>
            <a:r>
              <a:rPr lang="en-US" altLang="zh-CN" sz="2000" dirty="0" smtClean="0"/>
              <a:t>Transform a n*d matrix to a n</a:t>
            </a:r>
            <a:r>
              <a:rPr lang="zh-CN" altLang="en-US" sz="2000" dirty="0" smtClean="0"/>
              <a:t>*</a:t>
            </a:r>
            <a:r>
              <a:rPr lang="en-US" altLang="zh-CN" sz="2000" dirty="0" smtClean="0"/>
              <a:t>k</a:t>
            </a:r>
            <a:r>
              <a:rPr lang="zh-CN" altLang="en-US" sz="2000" dirty="0" smtClean="0"/>
              <a:t> </a:t>
            </a:r>
            <a:r>
              <a:rPr lang="en-US" altLang="zh-CN" sz="2000" dirty="0" smtClean="0"/>
              <a:t>one,</a:t>
            </a:r>
          </a:p>
          <a:p>
            <a:pPr lvl="1"/>
            <a:r>
              <a:rPr lang="en-US" altLang="zh-CN" sz="2000" dirty="0" smtClean="0"/>
              <a:t>n: # of nodes, d: # of communities</a:t>
            </a:r>
          </a:p>
          <a:p>
            <a:pPr lvl="1"/>
            <a:r>
              <a:rPr lang="en-US" altLang="zh-CN" sz="2000" dirty="0" smtClean="0"/>
              <a:t>k: average node degree, </a:t>
            </a:r>
            <a:r>
              <a:rPr lang="en-US" altLang="zh-CN" sz="2000" dirty="0" smtClean="0">
                <a:solidFill>
                  <a:srgbClr val="000000"/>
                </a:solidFill>
                <a:cs typeface="+mn-cs"/>
              </a:rPr>
              <a:t>k&lt;&lt;d</a:t>
            </a:r>
            <a:endParaRPr lang="en-US" altLang="zh-CN" sz="1600" dirty="0" smtClean="0"/>
          </a:p>
          <a:p>
            <a:pPr lvl="1"/>
            <a:r>
              <a:rPr lang="en-US" altLang="zh-CN" sz="2000" dirty="0" smtClean="0"/>
              <a:t>The </a:t>
            </a:r>
            <a:r>
              <a:rPr lang="en-US" altLang="zh-CN" sz="2000" dirty="0" err="1" smtClean="0"/>
              <a:t>ith</a:t>
            </a:r>
            <a:r>
              <a:rPr lang="en-US" altLang="zh-CN" sz="2000" dirty="0" smtClean="0"/>
              <a:t> entry (feature ) in a d-dimension vector is the weight that the node belongs to community </a:t>
            </a:r>
            <a:r>
              <a:rPr lang="en-US" altLang="zh-CN" sz="2000" dirty="0" err="1" smtClean="0"/>
              <a:t>i</a:t>
            </a:r>
            <a:endParaRPr lang="zh-CN" altLang="en-US" dirty="0"/>
          </a:p>
        </p:txBody>
      </p:sp>
      <p:sp>
        <p:nvSpPr>
          <p:cNvPr id="5" name="TextBox 4"/>
          <p:cNvSpPr txBox="1"/>
          <p:nvPr/>
        </p:nvSpPr>
        <p:spPr>
          <a:xfrm>
            <a:off x="72008" y="5229200"/>
            <a:ext cx="8999984" cy="77156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Our data approximation technique (</a:t>
            </a:r>
            <a:r>
              <a:rPr lang="en-US" altLang="zh-CN" sz="2400" dirty="0" smtClean="0">
                <a:solidFill>
                  <a:srgbClr val="FF0000"/>
                </a:solidFill>
                <a:latin typeface="Arial Unicode MS" pitchFamily="34" charset="-122"/>
                <a:ea typeface="Arial Unicode MS" pitchFamily="34" charset="-122"/>
                <a:cs typeface="Arial Unicode MS" pitchFamily="34" charset="-122"/>
              </a:rPr>
              <a:t>k + </a:t>
            </a:r>
            <a:r>
              <a:rPr lang="el-GR" altLang="zh-CN" sz="2400" dirty="0" smtClean="0">
                <a:solidFill>
                  <a:srgbClr val="FF0000"/>
                </a:solidFill>
                <a:latin typeface="Arial Unicode MS" pitchFamily="34" charset="-122"/>
                <a:ea typeface="Arial Unicode MS" pitchFamily="34" charset="-122"/>
                <a:cs typeface="Arial Unicode MS" pitchFamily="34" charset="-122"/>
              </a:rPr>
              <a:t>α</a:t>
            </a:r>
            <a:r>
              <a:rPr lang="en-US" altLang="zh-CN" sz="2400" dirty="0" smtClean="0">
                <a:solidFill>
                  <a:srgbClr val="FF0000"/>
                </a:solidFill>
                <a:latin typeface="Arial Unicode MS" pitchFamily="34" charset="-122"/>
                <a:ea typeface="Arial Unicode MS" pitchFamily="34" charset="-122"/>
                <a:cs typeface="Arial Unicode MS" pitchFamily="34" charset="-122"/>
              </a:rPr>
              <a:t> reduction</a:t>
            </a:r>
            <a:r>
              <a:rPr lang="en-US" altLang="zh-CN"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 improves (1%, F1) on accuracy</a:t>
            </a:r>
            <a:r>
              <a:rPr lang="zh-CN" altLang="en-US"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 </a:t>
            </a:r>
            <a:r>
              <a:rPr lang="en-US" altLang="zh-CN"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and 25% on efficiency!</a:t>
            </a:r>
            <a:endParaRPr lang="en-US" altLang="zh-CN" sz="24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30</a:t>
            </a:fld>
            <a:endParaRPr lang="zh-CN" altLang="en-US" dirty="0"/>
          </a:p>
        </p:txBody>
      </p:sp>
      <p:sp>
        <p:nvSpPr>
          <p:cNvPr id="9" name="矩形 8"/>
          <p:cNvSpPr/>
          <p:nvPr/>
        </p:nvSpPr>
        <p:spPr>
          <a:xfrm>
            <a:off x="5617350" y="4000504"/>
            <a:ext cx="3312368" cy="369332"/>
          </a:xfrm>
          <a:prstGeom prst="rect">
            <a:avLst/>
          </a:prstGeom>
        </p:spPr>
        <p:txBody>
          <a:bodyPr wrap="square">
            <a:spAutoFit/>
          </a:bodyPr>
          <a:lstStyle/>
          <a:p>
            <a:pPr algn="ctr"/>
            <a:r>
              <a:rPr lang="en-US" altLang="zh-CN" b="1" dirty="0" smtClean="0">
                <a:solidFill>
                  <a:srgbClr val="000099"/>
                </a:solidFill>
              </a:rPr>
              <a:t>(Gordon) Hughes Effect </a:t>
            </a:r>
            <a:endParaRPr lang="zh-CN" altLang="en-US" b="1" dirty="0">
              <a:solidFill>
                <a:srgbClr val="000099"/>
              </a:solidFill>
            </a:endParaRPr>
          </a:p>
        </p:txBody>
      </p:sp>
      <p:sp>
        <p:nvSpPr>
          <p:cNvPr id="12" name="矩形 11"/>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Link Prediction</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31</a:t>
            </a:fld>
            <a:endParaRPr lang="zh-CN" altLang="en-US" dirty="0"/>
          </a:p>
        </p:txBody>
      </p:sp>
      <p:sp>
        <p:nvSpPr>
          <p:cNvPr id="7" name="矩形 6"/>
          <p:cNvSpPr/>
          <p:nvPr/>
        </p:nvSpPr>
        <p:spPr>
          <a:xfrm>
            <a:off x="0" y="5808166"/>
            <a:ext cx="9144000" cy="1031051"/>
          </a:xfrm>
          <a:prstGeom prst="rect">
            <a:avLst/>
          </a:prstGeom>
          <a:ln>
            <a:solidFill>
              <a:srgbClr val="000099"/>
            </a:solidFill>
          </a:ln>
        </p:spPr>
        <p:txBody>
          <a:bodyPr wrap="square">
            <a:spAutoFit/>
          </a:bodyPr>
          <a:lstStyle/>
          <a:p>
            <a:r>
              <a:rPr lang="en-US" altLang="zh-CN" sz="1400" dirty="0" err="1" smtClean="0">
                <a:ea typeface="黑体" pitchFamily="49" charset="-122"/>
              </a:rPr>
              <a:t>Dashun</a:t>
            </a:r>
            <a:r>
              <a:rPr lang="en-US" altLang="zh-CN" sz="1400" dirty="0" smtClean="0">
                <a:ea typeface="黑体" pitchFamily="49" charset="-122"/>
              </a:rPr>
              <a:t> Wang, Dino </a:t>
            </a:r>
            <a:r>
              <a:rPr lang="en-US" altLang="zh-CN" sz="1400" dirty="0" err="1" smtClean="0">
                <a:ea typeface="黑体" pitchFamily="49" charset="-122"/>
              </a:rPr>
              <a:t>Pedreschi</a:t>
            </a:r>
            <a:r>
              <a:rPr lang="en-US" altLang="zh-CN" sz="1400" dirty="0" smtClean="0">
                <a:ea typeface="黑体" pitchFamily="49" charset="-122"/>
              </a:rPr>
              <a:t>, </a:t>
            </a:r>
            <a:r>
              <a:rPr lang="en-US" altLang="zh-CN" sz="1400" dirty="0" err="1" smtClean="0">
                <a:ea typeface="黑体" pitchFamily="49" charset="-122"/>
              </a:rPr>
              <a:t>Chaoming</a:t>
            </a:r>
            <a:r>
              <a:rPr lang="en-US" altLang="zh-CN" sz="1400" dirty="0" smtClean="0">
                <a:ea typeface="黑体" pitchFamily="49" charset="-122"/>
              </a:rPr>
              <a:t> Song, </a:t>
            </a:r>
            <a:r>
              <a:rPr lang="en-US" altLang="zh-CN" sz="1400" dirty="0" err="1" smtClean="0">
                <a:ea typeface="黑体" pitchFamily="49" charset="-122"/>
              </a:rPr>
              <a:t>Fosca</a:t>
            </a:r>
            <a:r>
              <a:rPr lang="en-US" altLang="zh-CN" sz="1400" dirty="0" smtClean="0">
                <a:ea typeface="黑体" pitchFamily="49" charset="-122"/>
              </a:rPr>
              <a:t> </a:t>
            </a:r>
            <a:r>
              <a:rPr lang="en-US" altLang="zh-CN" sz="1400" dirty="0" err="1" smtClean="0">
                <a:ea typeface="黑体" pitchFamily="49" charset="-122"/>
              </a:rPr>
              <a:t>Giannotti</a:t>
            </a:r>
            <a:r>
              <a:rPr lang="en-US" altLang="zh-CN" sz="1400" dirty="0" smtClean="0">
                <a:ea typeface="黑体" pitchFamily="49" charset="-122"/>
              </a:rPr>
              <a:t>, Albert-</a:t>
            </a:r>
            <a:r>
              <a:rPr lang="en-US" altLang="zh-CN" sz="1400" dirty="0" err="1" smtClean="0">
                <a:ea typeface="黑体" pitchFamily="49" charset="-122"/>
              </a:rPr>
              <a:t>László</a:t>
            </a:r>
            <a:r>
              <a:rPr lang="en-US" altLang="zh-CN" sz="1400" dirty="0" smtClean="0">
                <a:ea typeface="黑体" pitchFamily="49" charset="-122"/>
              </a:rPr>
              <a:t> </a:t>
            </a:r>
            <a:r>
              <a:rPr lang="en-US" altLang="zh-CN" sz="1400" dirty="0" err="1" smtClean="0">
                <a:ea typeface="黑体" pitchFamily="49" charset="-122"/>
              </a:rPr>
              <a:t>Barabási</a:t>
            </a:r>
            <a:r>
              <a:rPr lang="en-US" altLang="zh-CN" sz="1400" dirty="0" smtClean="0">
                <a:ea typeface="黑体" pitchFamily="49" charset="-122"/>
              </a:rPr>
              <a:t>: Human mobility, social ties, and link prediction. </a:t>
            </a:r>
            <a:r>
              <a:rPr lang="en-US" altLang="zh-CN" sz="1400" b="1" dirty="0" smtClean="0">
                <a:solidFill>
                  <a:srgbClr val="C00000"/>
                </a:solidFill>
                <a:ea typeface="黑体" pitchFamily="49" charset="-122"/>
              </a:rPr>
              <a:t>KDD 2011</a:t>
            </a:r>
            <a:r>
              <a:rPr lang="en-US" altLang="zh-CN" sz="1400" dirty="0" smtClean="0">
                <a:ea typeface="黑体" pitchFamily="49" charset="-122"/>
              </a:rPr>
              <a:t>.</a:t>
            </a:r>
          </a:p>
          <a:p>
            <a:pPr>
              <a:spcBef>
                <a:spcPts val="600"/>
              </a:spcBef>
            </a:pPr>
            <a:r>
              <a:rPr lang="en-US" altLang="zh-CN" sz="1400" dirty="0" err="1" smtClean="0">
                <a:ea typeface="黑体" pitchFamily="49" charset="-122"/>
              </a:rPr>
              <a:t>Chungmok</a:t>
            </a:r>
            <a:r>
              <a:rPr lang="en-US" altLang="zh-CN" sz="1400" dirty="0" smtClean="0">
                <a:ea typeface="黑体" pitchFamily="49" charset="-122"/>
              </a:rPr>
              <a:t> Lee, Minh Pham, Norman Kim, </a:t>
            </a:r>
            <a:r>
              <a:rPr lang="en-US" altLang="zh-CN" sz="1400" dirty="0" err="1" smtClean="0">
                <a:ea typeface="黑体" pitchFamily="49" charset="-122"/>
              </a:rPr>
              <a:t>Myong</a:t>
            </a:r>
            <a:r>
              <a:rPr lang="en-US" altLang="zh-CN" sz="1400" dirty="0" smtClean="0">
                <a:ea typeface="黑体" pitchFamily="49" charset="-122"/>
              </a:rPr>
              <a:t> K. </a:t>
            </a:r>
            <a:r>
              <a:rPr lang="en-US" altLang="zh-CN" sz="1400" dirty="0" err="1" smtClean="0">
                <a:ea typeface="黑体" pitchFamily="49" charset="-122"/>
              </a:rPr>
              <a:t>Jeong</a:t>
            </a:r>
            <a:r>
              <a:rPr lang="en-US" altLang="zh-CN" sz="1400" dirty="0" smtClean="0">
                <a:ea typeface="黑体" pitchFamily="49" charset="-122"/>
              </a:rPr>
              <a:t>, Dennis K. J. Lin, </a:t>
            </a:r>
            <a:r>
              <a:rPr lang="en-US" altLang="zh-CN" sz="1400" dirty="0" err="1" smtClean="0">
                <a:ea typeface="黑体" pitchFamily="49" charset="-122"/>
              </a:rPr>
              <a:t>Wanpracha</a:t>
            </a:r>
            <a:r>
              <a:rPr lang="en-US" altLang="zh-CN" sz="1400" dirty="0" smtClean="0">
                <a:ea typeface="黑体" pitchFamily="49" charset="-122"/>
              </a:rPr>
              <a:t> Art </a:t>
            </a:r>
            <a:r>
              <a:rPr lang="en-US" altLang="zh-CN" sz="1400" dirty="0" err="1" smtClean="0">
                <a:ea typeface="黑体" pitchFamily="49" charset="-122"/>
              </a:rPr>
              <a:t>Chaovalitwongse</a:t>
            </a:r>
            <a:r>
              <a:rPr lang="en-US" altLang="zh-CN" sz="1400" dirty="0" smtClean="0">
                <a:ea typeface="黑体" pitchFamily="49" charset="-122"/>
              </a:rPr>
              <a:t>. A novel link prediction approach for scale-free networks. </a:t>
            </a:r>
            <a:r>
              <a:rPr lang="en-US" altLang="zh-CN" sz="1400" b="1" dirty="0" smtClean="0">
                <a:solidFill>
                  <a:srgbClr val="C00000"/>
                </a:solidFill>
                <a:ea typeface="黑体" pitchFamily="49" charset="-122"/>
              </a:rPr>
              <a:t>WWW  2014</a:t>
            </a:r>
            <a:r>
              <a:rPr lang="en-US" altLang="zh-CN" sz="1400" dirty="0" smtClean="0">
                <a:ea typeface="黑体" pitchFamily="49" charset="-122"/>
              </a:rPr>
              <a:t>.</a:t>
            </a:r>
            <a:endParaRPr lang="zh-CN" altLang="en-US" sz="1400" dirty="0"/>
          </a:p>
        </p:txBody>
      </p:sp>
      <p:sp>
        <p:nvSpPr>
          <p:cNvPr id="24" name="圆角矩形 76"/>
          <p:cNvSpPr>
            <a:spLocks noChangeArrowheads="1"/>
          </p:cNvSpPr>
          <p:nvPr/>
        </p:nvSpPr>
        <p:spPr bwMode="auto">
          <a:xfrm>
            <a:off x="142844" y="908720"/>
            <a:ext cx="8858312" cy="1305834"/>
          </a:xfrm>
          <a:prstGeom prst="roundRect">
            <a:avLst>
              <a:gd name="adj" fmla="val 2125"/>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36000" rIns="36000" anchor="ctr"/>
          <a:lstStyle>
            <a:lvl1pPr marL="342900" indent="-342900">
              <a:defRPr kumimoji="1" sz="2400">
                <a:solidFill>
                  <a:schemeClr val="tx1"/>
                </a:solidFill>
                <a:latin typeface="Calibri" panose="020F0502020204030204" pitchFamily="34" charset="0"/>
                <a:ea typeface="宋体" panose="02010600030101010101" pitchFamily="2" charset="-122"/>
              </a:defRPr>
            </a:lvl1pPr>
            <a:lvl2pPr>
              <a:defRPr kumimoji="1" sz="2400">
                <a:solidFill>
                  <a:schemeClr val="tx1"/>
                </a:solidFill>
                <a:latin typeface="Calibri" panose="020F0502020204030204" pitchFamily="34" charset="0"/>
                <a:ea typeface="宋体" panose="02010600030101010101" pitchFamily="2" charset="-122"/>
              </a:defRPr>
            </a:lvl2pPr>
            <a:lvl3pPr marL="358775">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marL="0" lvl="1" eaLnBrk="1" hangingPunct="1"/>
            <a:r>
              <a:rPr lang="en-US" altLang="zh-CN" b="1" dirty="0" smtClean="0">
                <a:solidFill>
                  <a:srgbClr val="FF0000"/>
                </a:solidFill>
                <a:latin typeface="Arial Unicode MS" pitchFamily="34" charset="-122"/>
                <a:ea typeface="Arial Unicode MS" pitchFamily="34" charset="-122"/>
                <a:cs typeface="Arial Unicode MS" pitchFamily="34" charset="-122"/>
              </a:rPr>
              <a:t>Link Prediction</a:t>
            </a:r>
          </a:p>
          <a:p>
            <a:pPr marL="0" lvl="1" eaLnBrk="1" hangingPunct="1">
              <a:buFont typeface="Arial" pitchFamily="34" charset="0"/>
              <a:buChar char="•"/>
            </a:pPr>
            <a:r>
              <a:rPr lang="en-US" altLang="zh-CN" sz="2000" dirty="0" smtClean="0">
                <a:latin typeface="Arial Unicode MS" pitchFamily="34" charset="-122"/>
                <a:ea typeface="Arial Unicode MS" pitchFamily="34" charset="-122"/>
                <a:cs typeface="Arial Unicode MS" pitchFamily="34" charset="-122"/>
              </a:rPr>
              <a:t> A network with n nodes</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O(n</a:t>
            </a:r>
            <a:r>
              <a:rPr lang="en-US" altLang="zh-CN" sz="2000" baseline="30000" dirty="0" smtClean="0">
                <a:latin typeface="Arial Unicode MS" pitchFamily="34" charset="-122"/>
                <a:ea typeface="Arial Unicode MS" pitchFamily="34" charset="-122"/>
                <a:cs typeface="Arial Unicode MS" pitchFamily="34" charset="-122"/>
              </a:rPr>
              <a:t>2</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possible links</a:t>
            </a:r>
          </a:p>
          <a:p>
            <a:pPr marL="0" lvl="1" eaLnBrk="1" hangingPunct="1">
              <a:buFont typeface="Arial" pitchFamily="34" charset="0"/>
              <a:buChar char="•"/>
            </a:pPr>
            <a:r>
              <a:rPr lang="en-US" altLang="zh-CN" sz="2000" dirty="0" smtClean="0">
                <a:latin typeface="Arial Unicode MS" pitchFamily="34" charset="-122"/>
                <a:ea typeface="Arial Unicode MS" pitchFamily="34" charset="-122"/>
                <a:cs typeface="Arial Unicode MS" pitchFamily="34" charset="-122"/>
              </a:rPr>
              <a:t> CPU</a:t>
            </a:r>
            <a:r>
              <a:rPr lang="zh-CN" altLang="en-US" sz="2000" dirty="0" smtClean="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speeds: </a:t>
            </a:r>
            <a:r>
              <a:rPr lang="en-US" altLang="zh-CN" sz="2000" dirty="0" err="1" smtClean="0">
                <a:latin typeface="Arial Unicode MS" pitchFamily="34" charset="-122"/>
                <a:ea typeface="Arial Unicode MS" pitchFamily="34" charset="-122"/>
                <a:cs typeface="Arial Unicode MS" pitchFamily="34" charset="-122"/>
              </a:rPr>
              <a:t>xGHz</a:t>
            </a:r>
            <a:r>
              <a:rPr lang="en-US" altLang="zh-CN" sz="2000" dirty="0" smtClean="0">
                <a:latin typeface="Arial Unicode MS" pitchFamily="34" charset="-122"/>
                <a:ea typeface="Arial Unicode MS" pitchFamily="34" charset="-122"/>
                <a:cs typeface="Arial Unicode MS" pitchFamily="34" charset="-122"/>
              </a:rPr>
              <a:t>/s,  and assume that a single machine cycle could deal with a node pair.</a:t>
            </a:r>
            <a:endParaRPr kumimoji="0" lang="en-US" altLang="zh-CN" sz="2000" dirty="0">
              <a:latin typeface="Arial Unicode MS" pitchFamily="34" charset="-122"/>
              <a:ea typeface="Arial Unicode MS" pitchFamily="34" charset="-122"/>
              <a:cs typeface="Arial Unicode MS" pitchFamily="34" charset="-122"/>
            </a:endParaRPr>
          </a:p>
        </p:txBody>
      </p:sp>
      <p:pic>
        <p:nvPicPr>
          <p:cNvPr id="1027" name="Picture 3"/>
          <p:cNvPicPr>
            <a:picLocks noChangeAspect="1" noChangeArrowheads="1"/>
          </p:cNvPicPr>
          <p:nvPr/>
        </p:nvPicPr>
        <p:blipFill>
          <a:blip r:embed="rId3" cstate="print"/>
          <a:srcRect/>
          <a:stretch>
            <a:fillRect/>
          </a:stretch>
        </p:blipFill>
        <p:spPr bwMode="auto">
          <a:xfrm>
            <a:off x="622784" y="2428868"/>
            <a:ext cx="7754416" cy="2130793"/>
          </a:xfrm>
          <a:prstGeom prst="rect">
            <a:avLst/>
          </a:prstGeom>
          <a:noFill/>
          <a:ln w="9525">
            <a:noFill/>
            <a:miter lim="800000"/>
            <a:headEnd/>
            <a:tailEnd/>
          </a:ln>
        </p:spPr>
      </p:pic>
      <p:sp>
        <p:nvSpPr>
          <p:cNvPr id="29" name="TextBox 28"/>
          <p:cNvSpPr txBox="1"/>
          <p:nvPr/>
        </p:nvSpPr>
        <p:spPr>
          <a:xfrm>
            <a:off x="214282" y="4867450"/>
            <a:ext cx="8715436" cy="77612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Most link prediction algorithms only predict a subset of the possible links, not all possible links, such as [</a:t>
            </a:r>
            <a:r>
              <a:rPr lang="en-US" altLang="zh-CN" sz="2000" dirty="0" err="1" smtClean="0">
                <a:solidFill>
                  <a:srgbClr val="FF0000"/>
                </a:solidFill>
                <a:latin typeface="Arial Unicode MS" pitchFamily="34" charset="-122"/>
                <a:ea typeface="Arial Unicode MS" pitchFamily="34" charset="-122"/>
                <a:cs typeface="Arial Unicode MS" pitchFamily="34" charset="-122"/>
              </a:rPr>
              <a:t>Dashun</a:t>
            </a:r>
            <a:r>
              <a:rPr lang="en-US" altLang="zh-CN" sz="2000" dirty="0" smtClean="0">
                <a:solidFill>
                  <a:srgbClr val="FF0000"/>
                </a:solidFill>
                <a:latin typeface="Arial Unicode MS" pitchFamily="34" charset="-122"/>
                <a:ea typeface="Arial Unicode MS" pitchFamily="34" charset="-122"/>
                <a:cs typeface="Arial Unicode MS" pitchFamily="34" charset="-122"/>
              </a:rPr>
              <a:t>  et al. 2011, </a:t>
            </a:r>
            <a:r>
              <a:rPr lang="en-US" altLang="zh-CN" sz="2000" dirty="0" err="1" smtClean="0">
                <a:solidFill>
                  <a:srgbClr val="FF0000"/>
                </a:solidFill>
                <a:latin typeface="Arial Unicode MS" pitchFamily="34" charset="-122"/>
                <a:ea typeface="Arial Unicode MS" pitchFamily="34" charset="-122"/>
                <a:cs typeface="Arial Unicode MS" pitchFamily="34" charset="-122"/>
              </a:rPr>
              <a:t>Chungmok</a:t>
            </a:r>
            <a:r>
              <a:rPr lang="en-US" altLang="zh-CN" sz="2000" dirty="0" smtClean="0">
                <a:solidFill>
                  <a:srgbClr val="FF0000"/>
                </a:solidFill>
                <a:latin typeface="Arial Unicode MS" pitchFamily="34" charset="-122"/>
                <a:ea typeface="Arial Unicode MS" pitchFamily="34" charset="-122"/>
                <a:cs typeface="Arial Unicode MS" pitchFamily="34" charset="-122"/>
              </a:rPr>
              <a:t> et al. 2014].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2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Link Prediction</a:t>
            </a:r>
            <a:endParaRPr lang="zh-CN" altLang="en-US" sz="3600" dirty="0"/>
          </a:p>
        </p:txBody>
      </p:sp>
      <p:sp>
        <p:nvSpPr>
          <p:cNvPr id="3" name="内容占位符 2"/>
          <p:cNvSpPr>
            <a:spLocks noGrp="1"/>
          </p:cNvSpPr>
          <p:nvPr>
            <p:ph idx="1"/>
          </p:nvPr>
        </p:nvSpPr>
        <p:spPr>
          <a:xfrm>
            <a:off x="0" y="1049316"/>
            <a:ext cx="8678768" cy="5237204"/>
          </a:xfrm>
        </p:spPr>
        <p:txBody>
          <a:bodyPr/>
          <a:lstStyle/>
          <a:p>
            <a:pPr>
              <a:buNone/>
            </a:pPr>
            <a:r>
              <a:rPr lang="en-US" altLang="zh-CN" sz="2000" b="1" dirty="0" smtClean="0">
                <a:solidFill>
                  <a:srgbClr val="FF0000"/>
                </a:solidFill>
              </a:rPr>
              <a:t>Direct Non-negative Matrix Factorization</a:t>
            </a:r>
          </a:p>
          <a:p>
            <a:r>
              <a:rPr lang="en-US" altLang="zh-CN" sz="2000" dirty="0" smtClean="0"/>
              <a:t>Low efficiency</a:t>
            </a:r>
          </a:p>
          <a:p>
            <a:r>
              <a:rPr lang="en-US" altLang="zh-CN" sz="2000" dirty="0" smtClean="0"/>
              <a:t>The sparser the data, the worse the prediction</a:t>
            </a:r>
          </a:p>
          <a:p>
            <a:pPr>
              <a:spcBef>
                <a:spcPts val="1200"/>
              </a:spcBef>
              <a:buNone/>
            </a:pPr>
            <a:r>
              <a:rPr lang="en-US" altLang="zh-CN" sz="2000" b="1" dirty="0" smtClean="0">
                <a:solidFill>
                  <a:srgbClr val="FF0000"/>
                </a:solidFill>
                <a:ea typeface="Arial Unicode MS" pitchFamily="34" charset="-122"/>
                <a:cs typeface="Arial Unicode MS" pitchFamily="34" charset="-122"/>
              </a:rPr>
              <a:t>Data approximation technique (Ensemble Enabled Sampling</a:t>
            </a:r>
            <a:r>
              <a:rPr lang="en-US" altLang="zh-CN" sz="2000" b="1" dirty="0" smtClean="0">
                <a:ea typeface="Arial Unicode MS" pitchFamily="34" charset="-122"/>
                <a:cs typeface="Arial Unicode MS" pitchFamily="34" charset="-122"/>
              </a:rPr>
              <a:t>)</a:t>
            </a:r>
          </a:p>
          <a:p>
            <a:pPr lvl="1">
              <a:spcBef>
                <a:spcPts val="576"/>
              </a:spcBef>
            </a:pPr>
            <a:r>
              <a:rPr lang="en-US" altLang="zh-CN" sz="2000" dirty="0" smtClean="0">
                <a:solidFill>
                  <a:srgbClr val="000099"/>
                </a:solidFill>
              </a:rPr>
              <a:t>Sampling must assure a coverage on O(n</a:t>
            </a:r>
            <a:r>
              <a:rPr lang="en-US" altLang="zh-CN" sz="2000" baseline="30000" dirty="0" smtClean="0">
                <a:solidFill>
                  <a:srgbClr val="000099"/>
                </a:solidFill>
              </a:rPr>
              <a:t>2</a:t>
            </a:r>
            <a:r>
              <a:rPr lang="en-US" altLang="zh-CN" sz="2000" dirty="0" smtClean="0">
                <a:solidFill>
                  <a:srgbClr val="000099"/>
                </a:solidFill>
              </a:rPr>
              <a:t>) possible links</a:t>
            </a:r>
          </a:p>
          <a:p>
            <a:pPr lvl="1">
              <a:spcBef>
                <a:spcPts val="0"/>
              </a:spcBef>
            </a:pPr>
            <a:r>
              <a:rPr lang="en-US" altLang="zh-CN" sz="2000" dirty="0" smtClean="0">
                <a:solidFill>
                  <a:srgbClr val="000099"/>
                </a:solidFill>
              </a:rPr>
              <a:t>Link prediction characteristics (triangles)</a:t>
            </a:r>
          </a:p>
          <a:p>
            <a:pPr lvl="1">
              <a:spcBef>
                <a:spcPts val="0"/>
              </a:spcBef>
            </a:pPr>
            <a:r>
              <a:rPr lang="en-US" altLang="zh-CN" sz="2000" dirty="0" smtClean="0">
                <a:solidFill>
                  <a:srgbClr val="000099"/>
                </a:solidFill>
              </a:rPr>
              <a:t>Ensemble</a:t>
            </a:r>
            <a:r>
              <a:rPr lang="en-US" altLang="zh-CN" sz="2000" dirty="0" smtClean="0"/>
              <a:t>: the predicted value of a link is the maximum among all ensembles</a:t>
            </a:r>
          </a:p>
          <a:p>
            <a:pPr>
              <a:spcBef>
                <a:spcPts val="576"/>
              </a:spcBef>
            </a:pPr>
            <a:endParaRPr lang="zh-CN" altLang="en-US" sz="2800" dirty="0" smtClean="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32</a:t>
            </a:fld>
            <a:endParaRPr lang="zh-CN" altLang="en-US" dirty="0"/>
          </a:p>
        </p:txBody>
      </p:sp>
      <p:sp>
        <p:nvSpPr>
          <p:cNvPr id="7" name="矩形 6"/>
          <p:cNvSpPr/>
          <p:nvPr/>
        </p:nvSpPr>
        <p:spPr>
          <a:xfrm>
            <a:off x="233772" y="6309320"/>
            <a:ext cx="8676456" cy="523220"/>
          </a:xfrm>
          <a:prstGeom prst="rect">
            <a:avLst/>
          </a:prstGeom>
          <a:ln>
            <a:solidFill>
              <a:srgbClr val="FF0000"/>
            </a:solidFill>
          </a:ln>
        </p:spPr>
        <p:txBody>
          <a:bodyPr wrap="square">
            <a:spAutoFit/>
          </a:bodyPr>
          <a:lstStyle/>
          <a:p>
            <a:r>
              <a:rPr lang="en-US" altLang="zh-CN" sz="1400" dirty="0" smtClean="0">
                <a:ea typeface="黑体" pitchFamily="49" charset="-122"/>
              </a:rPr>
              <a:t>Liang </a:t>
            </a:r>
            <a:r>
              <a:rPr lang="en-US" altLang="zh-CN" sz="1400" dirty="0" err="1" smtClean="0">
                <a:ea typeface="黑体" pitchFamily="49" charset="-122"/>
              </a:rPr>
              <a:t>Duan</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Scaling up Link Prediction with Ensembles, </a:t>
            </a:r>
            <a:r>
              <a:rPr lang="en-US" altLang="zh-CN" sz="1400" b="1" dirty="0" smtClean="0">
                <a:solidFill>
                  <a:srgbClr val="C00000"/>
                </a:solidFill>
                <a:ea typeface="黑体" pitchFamily="49" charset="-122"/>
              </a:rPr>
              <a:t>WSDM 2016 - </a:t>
            </a:r>
            <a:r>
              <a:rPr lang="en-US" altLang="zh-CN" sz="1400" b="1" dirty="0" smtClean="0">
                <a:solidFill>
                  <a:srgbClr val="C00000"/>
                </a:solidFill>
              </a:rPr>
              <a:t>Big Data Algorithms Session</a:t>
            </a:r>
            <a:r>
              <a:rPr lang="en-US" altLang="zh-CN" sz="1400" dirty="0" smtClean="0">
                <a:ea typeface="黑体" pitchFamily="49" charset="-122"/>
              </a:rPr>
              <a:t>.</a:t>
            </a:r>
            <a:endParaRPr lang="zh-CN" altLang="en-US" sz="1400" dirty="0"/>
          </a:p>
        </p:txBody>
      </p:sp>
      <p:pic>
        <p:nvPicPr>
          <p:cNvPr id="1028" name="Picture 4"/>
          <p:cNvPicPr>
            <a:picLocks noChangeAspect="1" noChangeArrowheads="1"/>
          </p:cNvPicPr>
          <p:nvPr/>
        </p:nvPicPr>
        <p:blipFill>
          <a:blip r:embed="rId3" cstate="print"/>
          <a:srcRect/>
          <a:stretch>
            <a:fillRect/>
          </a:stretch>
        </p:blipFill>
        <p:spPr bwMode="auto">
          <a:xfrm>
            <a:off x="3000364" y="3643314"/>
            <a:ext cx="5489319" cy="537592"/>
          </a:xfrm>
          <a:prstGeom prst="rect">
            <a:avLst/>
          </a:prstGeom>
          <a:noFill/>
          <a:ln w="9525">
            <a:noFill/>
            <a:miter lim="800000"/>
            <a:headEnd/>
            <a:tailEnd/>
          </a:ln>
        </p:spPr>
      </p:pic>
      <p:graphicFrame>
        <p:nvGraphicFramePr>
          <p:cNvPr id="9" name="表格 8"/>
          <p:cNvGraphicFramePr>
            <a:graphicFrameLocks noGrp="1"/>
          </p:cNvGraphicFramePr>
          <p:nvPr/>
        </p:nvGraphicFramePr>
        <p:xfrm>
          <a:off x="433820" y="4500570"/>
          <a:ext cx="8281584" cy="1188720"/>
        </p:xfrm>
        <a:graphic>
          <a:graphicData uri="http://schemas.openxmlformats.org/drawingml/2006/table">
            <a:tbl>
              <a:tblPr firstRow="1" bandRow="1">
                <a:tableStyleId>{5C22544A-7EE6-4342-B048-85BDC9FD1C3A}</a:tableStyleId>
              </a:tblPr>
              <a:tblGrid>
                <a:gridCol w="1571637"/>
                <a:gridCol w="1571636"/>
                <a:gridCol w="2417219"/>
                <a:gridCol w="2721092"/>
              </a:tblGrid>
              <a:tr h="370840">
                <a:tc>
                  <a:txBody>
                    <a:bodyPr/>
                    <a:lstStyle/>
                    <a:p>
                      <a:pPr algn="ctr"/>
                      <a:r>
                        <a:rPr lang="en-US" altLang="zh-CN" sz="2000" dirty="0" smtClean="0">
                          <a:solidFill>
                            <a:schemeClr val="tx1"/>
                          </a:solidFill>
                        </a:rPr>
                        <a:t>Small data</a:t>
                      </a:r>
                      <a:endParaRPr lang="zh-CN" altLang="en-US" sz="2000" dirty="0">
                        <a:solidFill>
                          <a:schemeClr val="tx1"/>
                        </a:solidFill>
                      </a:endParaRPr>
                    </a:p>
                  </a:txBody>
                  <a:tcPr/>
                </a:tc>
                <a:tc>
                  <a:txBody>
                    <a:bodyPr/>
                    <a:lstStyle/>
                    <a:p>
                      <a:pPr algn="ctr"/>
                      <a:r>
                        <a:rPr lang="en-US" altLang="zh-CN" sz="2000" dirty="0" smtClean="0">
                          <a:solidFill>
                            <a:schemeClr val="tx1"/>
                          </a:solidFill>
                        </a:rPr>
                        <a:t>Accuracy</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Big data</a:t>
                      </a:r>
                      <a:endParaRPr lang="zh-CN" altLang="en-US" sz="20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Efficiency</a:t>
                      </a:r>
                      <a:endParaRPr lang="zh-CN" altLang="en-US" sz="2000" dirty="0" smtClean="0">
                        <a:solidFill>
                          <a:schemeClr val="tx1"/>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YouTube</a:t>
                      </a:r>
                      <a:endParaRPr lang="zh-CN" altLang="en-US" sz="2000" b="1" baseline="30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smtClean="0">
                          <a:solidFill>
                            <a:srgbClr val="FF0000"/>
                          </a:solidFill>
                          <a:latin typeface="+mn-lt"/>
                          <a:ea typeface="+mn-ea"/>
                          <a:cs typeface="+mn-cs"/>
                        </a:rPr>
                        <a:t>+</a:t>
                      </a:r>
                      <a:r>
                        <a:rPr lang="en-US" altLang="zh-CN" sz="1800" kern="1200" baseline="0" dirty="0" smtClean="0">
                          <a:solidFill>
                            <a:srgbClr val="FF0000"/>
                          </a:solidFill>
                          <a:latin typeface="+mn-lt"/>
                          <a:ea typeface="+mn-ea"/>
                          <a:cs typeface="+mn-cs"/>
                        </a:rPr>
                        <a:t>18%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smtClean="0">
                          <a:solidFill>
                            <a:schemeClr val="dk1"/>
                          </a:solidFill>
                          <a:latin typeface="+mn-lt"/>
                          <a:ea typeface="+mn-ea"/>
                          <a:cs typeface="+mn-cs"/>
                        </a:rPr>
                        <a:t>Friendster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31</a:t>
                      </a:r>
                      <a:r>
                        <a:rPr lang="zh-CN" altLang="en-US" sz="2000" b="1" dirty="0" smtClean="0">
                          <a:solidFill>
                            <a:srgbClr val="FF0000"/>
                          </a:solidFill>
                        </a:rPr>
                        <a:t> </a:t>
                      </a:r>
                      <a:r>
                        <a:rPr lang="en-US" altLang="zh-CN" sz="2000" b="1" dirty="0" smtClean="0">
                          <a:solidFill>
                            <a:srgbClr val="FF0000"/>
                          </a:solidFill>
                        </a:rPr>
                        <a:t>times faster</a:t>
                      </a:r>
                      <a:endParaRPr lang="zh-CN" altLang="en-US" sz="2000" b="1" dirty="0" smtClean="0">
                        <a:solidFill>
                          <a:srgbClr val="FF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smtClean="0">
                          <a:solidFill>
                            <a:schemeClr val="dk1"/>
                          </a:solidFill>
                          <a:latin typeface="+mn-lt"/>
                          <a:ea typeface="+mn-ea"/>
                          <a:cs typeface="+mn-cs"/>
                        </a:rPr>
                        <a:t>Wikipedia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smtClean="0">
                          <a:solidFill>
                            <a:srgbClr val="FF0000"/>
                          </a:solidFill>
                          <a:latin typeface="+mn-lt"/>
                          <a:ea typeface="+mn-ea"/>
                          <a:cs typeface="+mn-cs"/>
                        </a:rPr>
                        <a:t>+</a:t>
                      </a:r>
                      <a:r>
                        <a:rPr lang="en-US" altLang="zh-CN" sz="2000" kern="1200" baseline="0" dirty="0" smtClean="0">
                          <a:solidFill>
                            <a:srgbClr val="FF0000"/>
                          </a:solidFill>
                          <a:latin typeface="+mn-lt"/>
                          <a:ea typeface="+mn-ea"/>
                          <a:cs typeface="+mn-cs"/>
                        </a:rPr>
                        <a:t>16%</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Twitter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21 times faster</a:t>
                      </a:r>
                      <a:endParaRPr lang="zh-CN" altLang="en-US" sz="2000" b="1" baseline="30000" dirty="0" smtClean="0">
                        <a:solidFill>
                          <a:srgbClr val="FF0000"/>
                        </a:solidFill>
                      </a:endParaRPr>
                    </a:p>
                  </a:txBody>
                  <a:tcPr/>
                </a:tc>
              </a:tr>
            </a:tbl>
          </a:graphicData>
        </a:graphic>
      </p:graphicFrame>
      <p:sp>
        <p:nvSpPr>
          <p:cNvPr id="8" name="TextBox 7"/>
          <p:cNvSpPr txBox="1"/>
          <p:nvPr/>
        </p:nvSpPr>
        <p:spPr>
          <a:xfrm>
            <a:off x="571472" y="5733256"/>
            <a:ext cx="8031266" cy="43204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Improves both accuracy and efficiency!</a:t>
            </a:r>
            <a:endParaRPr lang="en-US" altLang="zh-CN" sz="20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grpSp>
        <p:nvGrpSpPr>
          <p:cNvPr id="4" name="组合 27"/>
          <p:cNvGrpSpPr/>
          <p:nvPr/>
        </p:nvGrpSpPr>
        <p:grpSpPr>
          <a:xfrm>
            <a:off x="5214942" y="846972"/>
            <a:ext cx="3888432" cy="1296144"/>
            <a:chOff x="5220072" y="1520788"/>
            <a:chExt cx="3888432" cy="1296144"/>
          </a:xfrm>
        </p:grpSpPr>
        <p:grpSp>
          <p:nvGrpSpPr>
            <p:cNvPr id="5" name="组合 46"/>
            <p:cNvGrpSpPr/>
            <p:nvPr/>
          </p:nvGrpSpPr>
          <p:grpSpPr>
            <a:xfrm>
              <a:off x="5220072" y="1520788"/>
              <a:ext cx="3636404" cy="1296144"/>
              <a:chOff x="4860032" y="1232756"/>
              <a:chExt cx="3636404" cy="1296144"/>
            </a:xfrm>
          </p:grpSpPr>
          <p:sp>
            <p:nvSpPr>
              <p:cNvPr id="10" name="圆柱形 9"/>
              <p:cNvSpPr/>
              <p:nvPr/>
            </p:nvSpPr>
            <p:spPr>
              <a:xfrm>
                <a:off x="4860032" y="1628800"/>
                <a:ext cx="648072" cy="504056"/>
              </a:xfrm>
              <a:prstGeom prst="can">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Data</a:t>
                </a:r>
                <a:endParaRPr lang="zh-CN" altLang="en-US" sz="1600" b="1" dirty="0">
                  <a:solidFill>
                    <a:schemeClr val="tx1"/>
                  </a:solidFill>
                </a:endParaRPr>
              </a:p>
            </p:txBody>
          </p:sp>
          <p:sp>
            <p:nvSpPr>
              <p:cNvPr id="11" name="椭圆 10"/>
              <p:cNvSpPr/>
              <p:nvPr/>
            </p:nvSpPr>
            <p:spPr>
              <a:xfrm>
                <a:off x="5796136" y="1232756"/>
                <a:ext cx="1152128"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chemeClr val="tx1"/>
                    </a:solidFill>
                  </a:rPr>
                  <a:t>sample</a:t>
                </a:r>
                <a:r>
                  <a:rPr lang="en-US" altLang="zh-CN" sz="1400" b="1" baseline="-25000" dirty="0" smtClean="0">
                    <a:solidFill>
                      <a:schemeClr val="tx1"/>
                    </a:solidFill>
                  </a:rPr>
                  <a:t>1</a:t>
                </a:r>
                <a:endParaRPr lang="zh-CN" altLang="en-US" sz="1400" b="1" baseline="-25000" dirty="0">
                  <a:solidFill>
                    <a:schemeClr val="tx1"/>
                  </a:solidFill>
                </a:endParaRPr>
              </a:p>
            </p:txBody>
          </p:sp>
          <p:sp>
            <p:nvSpPr>
              <p:cNvPr id="12" name="椭圆 11"/>
              <p:cNvSpPr/>
              <p:nvPr/>
            </p:nvSpPr>
            <p:spPr>
              <a:xfrm>
                <a:off x="5796136" y="2240868"/>
                <a:ext cx="1224136"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err="1" smtClean="0">
                    <a:solidFill>
                      <a:schemeClr val="tx1"/>
                    </a:solidFill>
                  </a:rPr>
                  <a:t>sample</a:t>
                </a:r>
                <a:r>
                  <a:rPr lang="en-US" altLang="zh-CN" sz="1400" b="1" baseline="-25000" dirty="0" err="1" smtClean="0">
                    <a:solidFill>
                      <a:schemeClr val="tx1"/>
                    </a:solidFill>
                  </a:rPr>
                  <a:t>n</a:t>
                </a:r>
                <a:endParaRPr lang="zh-CN" altLang="en-US" sz="1600" b="1" baseline="-25000" dirty="0" smtClean="0">
                  <a:solidFill>
                    <a:schemeClr val="tx1"/>
                  </a:solidFill>
                </a:endParaRPr>
              </a:p>
            </p:txBody>
          </p:sp>
          <p:sp>
            <p:nvSpPr>
              <p:cNvPr id="14" name="TextBox 13"/>
              <p:cNvSpPr txBox="1"/>
              <p:nvPr/>
            </p:nvSpPr>
            <p:spPr>
              <a:xfrm>
                <a:off x="6300192" y="1628800"/>
                <a:ext cx="1800200" cy="461665"/>
              </a:xfrm>
              <a:prstGeom prst="rect">
                <a:avLst/>
              </a:prstGeom>
              <a:noFill/>
            </p:spPr>
            <p:txBody>
              <a:bodyPr wrap="square" rtlCol="0">
                <a:spAutoFit/>
              </a:bodyPr>
              <a:lstStyle/>
              <a:p>
                <a:pPr algn="ctr"/>
                <a:r>
                  <a:rPr lang="zh-CN" altLang="en-US" sz="2400" b="1" dirty="0" smtClean="0">
                    <a:solidFill>
                      <a:srgbClr val="000099"/>
                    </a:solidFill>
                    <a:latin typeface="仿宋" pitchFamily="49" charset="-122"/>
                    <a:ea typeface="仿宋" pitchFamily="49" charset="-122"/>
                  </a:rPr>
                  <a:t>．．．</a:t>
                </a:r>
                <a:endParaRPr lang="zh-CN" altLang="en-US" sz="2400" b="1" dirty="0">
                  <a:solidFill>
                    <a:srgbClr val="000099"/>
                  </a:solidFill>
                  <a:latin typeface="仿宋" pitchFamily="49" charset="-122"/>
                  <a:ea typeface="仿宋" pitchFamily="49" charset="-122"/>
                </a:endParaRPr>
              </a:p>
            </p:txBody>
          </p:sp>
          <p:sp>
            <p:nvSpPr>
              <p:cNvPr id="16" name="TextBox 15"/>
              <p:cNvSpPr txBox="1"/>
              <p:nvPr/>
            </p:nvSpPr>
            <p:spPr>
              <a:xfrm>
                <a:off x="7308304" y="1232757"/>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400" b="1" dirty="0" smtClean="0">
                  <a:solidFill>
                    <a:srgbClr val="000099"/>
                  </a:solidFill>
                  <a:latin typeface="+mn-lt"/>
                  <a:ea typeface="+mn-ea"/>
                </a:endParaRPr>
              </a:p>
            </p:txBody>
          </p:sp>
          <p:sp>
            <p:nvSpPr>
              <p:cNvPr id="17" name="TextBox 16"/>
              <p:cNvSpPr txBox="1"/>
              <p:nvPr/>
            </p:nvSpPr>
            <p:spPr>
              <a:xfrm>
                <a:off x="7308304" y="2240869"/>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600" b="1" dirty="0" smtClean="0">
                  <a:solidFill>
                    <a:srgbClr val="000099"/>
                  </a:solidFill>
                  <a:latin typeface="+mn-lt"/>
                  <a:ea typeface="+mn-ea"/>
                </a:endParaRPr>
              </a:p>
            </p:txBody>
          </p:sp>
          <p:cxnSp>
            <p:nvCxnSpPr>
              <p:cNvPr id="19" name="直接箭头连接符 18"/>
              <p:cNvCxnSpPr>
                <a:stCxn id="10" idx="4"/>
                <a:endCxn id="12" idx="2"/>
              </p:cNvCxnSpPr>
              <p:nvPr/>
            </p:nvCxnSpPr>
            <p:spPr>
              <a:xfrm>
                <a:off x="5508104" y="1880828"/>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4"/>
                <a:endCxn id="11" idx="2"/>
              </p:cNvCxnSpPr>
              <p:nvPr/>
            </p:nvCxnSpPr>
            <p:spPr>
              <a:xfrm flipV="1">
                <a:off x="5508104" y="1376772"/>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1" idx="6"/>
                <a:endCxn id="16" idx="1"/>
              </p:cNvCxnSpPr>
              <p:nvPr/>
            </p:nvCxnSpPr>
            <p:spPr>
              <a:xfrm>
                <a:off x="6948264" y="1376772"/>
                <a:ext cx="36004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2" idx="6"/>
                <a:endCxn id="17" idx="1"/>
              </p:cNvCxnSpPr>
              <p:nvPr/>
            </p:nvCxnSpPr>
            <p:spPr>
              <a:xfrm>
                <a:off x="7020272" y="2384884"/>
                <a:ext cx="288032"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6" idx="3"/>
                <a:endCxn id="25" idx="0"/>
              </p:cNvCxnSpPr>
              <p:nvPr/>
            </p:nvCxnSpPr>
            <p:spPr>
              <a:xfrm>
                <a:off x="8316416" y="1376773"/>
                <a:ext cx="180020" cy="3240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3"/>
                <a:endCxn id="25" idx="4"/>
              </p:cNvCxnSpPr>
              <p:nvPr/>
            </p:nvCxnSpPr>
            <p:spPr>
              <a:xfrm flipV="1">
                <a:off x="8316416" y="2132856"/>
                <a:ext cx="180020" cy="25202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流程图: 联系 24"/>
            <p:cNvSpPr/>
            <p:nvPr/>
          </p:nvSpPr>
          <p:spPr>
            <a:xfrm>
              <a:off x="8604448" y="1988840"/>
              <a:ext cx="504056" cy="432048"/>
            </a:xfrm>
            <a:prstGeom prst="flowChartConnector">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FF0000"/>
                  </a:solidFill>
                </a:rPr>
                <a:t>max</a:t>
              </a:r>
              <a:endParaRPr lang="zh-CN" altLang="en-US" sz="1400" b="1" dirty="0" smtClean="0">
                <a:solidFill>
                  <a:srgbClr val="FF0000"/>
                </a:solidFill>
              </a:endParaRPr>
            </a:p>
          </p:txBody>
        </p:sp>
      </p:grpSp>
      <p:sp>
        <p:nvSpPr>
          <p:cNvPr id="24" name="矩形 23"/>
          <p:cNvSpPr/>
          <p:nvPr/>
        </p:nvSpPr>
        <p:spPr>
          <a:xfrm>
            <a:off x="7358082" y="2214554"/>
            <a:ext cx="1643042" cy="369332"/>
          </a:xfrm>
          <a:prstGeom prst="rect">
            <a:avLst/>
          </a:prstGeom>
        </p:spPr>
        <p:txBody>
          <a:bodyPr wrap="square">
            <a:spAutoFit/>
          </a:bodyPr>
          <a:lstStyle/>
          <a:p>
            <a:pPr algn="ctr"/>
            <a:r>
              <a:rPr lang="en-US" altLang="zh-CN" b="1" dirty="0" smtClean="0"/>
              <a:t>Framework</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C00000"/>
                </a:solidFill>
                <a:latin typeface="Arial Unicode MS" pitchFamily="34" charset="-122"/>
                <a:ea typeface="黑体" pitchFamily="49" charset="-122"/>
              </a:rPr>
              <a:t>Other Query and Data Techniques</a:t>
            </a:r>
            <a:endParaRPr lang="zh-CN" altLang="en-US" sz="4000" b="1" dirty="0">
              <a:solidFill>
                <a:srgbClr val="C00000"/>
              </a:solidFill>
              <a:latin typeface="Arial Unicode MS" pitchFamily="34" charset="-122"/>
              <a:ea typeface="黑体" pitchFamily="49" charset="-122"/>
            </a:endParaRPr>
          </a:p>
        </p:txBody>
      </p:sp>
      <p:cxnSp>
        <p:nvCxnSpPr>
          <p:cNvPr id="11" name="Straight Arrow Connector 5"/>
          <p:cNvCxnSpPr/>
          <p:nvPr/>
        </p:nvCxnSpPr>
        <p:spPr bwMode="auto">
          <a:xfrm>
            <a:off x="5045276" y="5342450"/>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2" name="TextBox 19"/>
          <p:cNvSpPr txBox="1">
            <a:spLocks noChangeArrowheads="1"/>
          </p:cNvSpPr>
          <p:nvPr/>
        </p:nvSpPr>
        <p:spPr bwMode="auto">
          <a:xfrm>
            <a:off x="4037164" y="5080840"/>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3" name="TextBox 19"/>
          <p:cNvSpPr txBox="1">
            <a:spLocks noChangeArrowheads="1"/>
          </p:cNvSpPr>
          <p:nvPr/>
        </p:nvSpPr>
        <p:spPr bwMode="auto">
          <a:xfrm>
            <a:off x="7133508" y="5080840"/>
            <a:ext cx="1296144" cy="523220"/>
          </a:xfrm>
          <a:prstGeom prst="rect">
            <a:avLst/>
          </a:prstGeom>
          <a:noFill/>
          <a:ln w="9525">
            <a:noFill/>
            <a:miter lim="800000"/>
            <a:headEnd/>
            <a:tailEnd/>
          </a:ln>
        </p:spPr>
        <p:txBody>
          <a:bodyPr wrap="square">
            <a:spAutoFit/>
          </a:bodyPr>
          <a:lstStyle/>
          <a:p>
            <a:r>
              <a:rPr lang="en-US" altLang="zh-CN" sz="2800" dirty="0" smtClean="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4" name="TextBox 3"/>
          <p:cNvSpPr txBox="1">
            <a:spLocks noChangeArrowheads="1"/>
          </p:cNvSpPr>
          <p:nvPr/>
        </p:nvSpPr>
        <p:spPr bwMode="auto">
          <a:xfrm>
            <a:off x="5072066" y="4948976"/>
            <a:ext cx="2016224" cy="369332"/>
          </a:xfrm>
          <a:prstGeom prst="rect">
            <a:avLst/>
          </a:prstGeom>
          <a:noFill/>
          <a:ln w="9525">
            <a:noFill/>
            <a:miter lim="800000"/>
            <a:headEnd/>
            <a:tailEnd/>
          </a:ln>
        </p:spPr>
        <p:txBody>
          <a:bodyPr wrap="square">
            <a:spAutoFit/>
          </a:bodyPr>
          <a:lstStyle/>
          <a:p>
            <a:pPr algn="ctr"/>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compression</a:t>
            </a:r>
            <a:endParaRPr lang="zh-CN" altLang="en-US" sz="1400" dirty="0">
              <a:latin typeface="Arial Unicode MS" pitchFamily="34" charset="-122"/>
              <a:ea typeface="Arial Unicode MS" pitchFamily="34" charset="-122"/>
              <a:cs typeface="Arial Unicode MS" pitchFamily="34" charset="-122"/>
            </a:endParaRPr>
          </a:p>
        </p:txBody>
      </p:sp>
      <p:sp>
        <p:nvSpPr>
          <p:cNvPr id="15" name="内容占位符 2"/>
          <p:cNvSpPr txBox="1">
            <a:spLocks/>
          </p:cNvSpPr>
          <p:nvPr/>
        </p:nvSpPr>
        <p:spPr bwMode="auto">
          <a:xfrm>
            <a:off x="285720" y="5013176"/>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Data Compression:</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6" name="内容占位符 2"/>
          <p:cNvSpPr txBox="1">
            <a:spLocks/>
          </p:cNvSpPr>
          <p:nvPr/>
        </p:nvSpPr>
        <p:spPr bwMode="auto">
          <a:xfrm>
            <a:off x="285720" y="6013308"/>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Data Partition:</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cxnSp>
        <p:nvCxnSpPr>
          <p:cNvPr id="17" name="Straight Arrow Connector 5"/>
          <p:cNvCxnSpPr/>
          <p:nvPr/>
        </p:nvCxnSpPr>
        <p:spPr bwMode="auto">
          <a:xfrm>
            <a:off x="4172060" y="6310662"/>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extBox 19"/>
          <p:cNvSpPr txBox="1">
            <a:spLocks noChangeArrowheads="1"/>
          </p:cNvSpPr>
          <p:nvPr/>
        </p:nvSpPr>
        <p:spPr bwMode="auto">
          <a:xfrm>
            <a:off x="3091940" y="6049052"/>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9" name="TextBox 19"/>
          <p:cNvSpPr txBox="1">
            <a:spLocks noChangeArrowheads="1"/>
          </p:cNvSpPr>
          <p:nvPr/>
        </p:nvSpPr>
        <p:spPr bwMode="auto">
          <a:xfrm>
            <a:off x="6260292" y="6049052"/>
            <a:ext cx="2669426"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baseline="-25000" dirty="0" smtClean="0">
                <a:solidFill>
                  <a:srgbClr val="FF0000"/>
                </a:solidFill>
                <a:latin typeface="Rockwell" pitchFamily="18" charset="0"/>
                <a:sym typeface="Symbol" pitchFamily="18" charset="2"/>
              </a:rPr>
              <a:t>1</a:t>
            </a:r>
            <a:r>
              <a:rPr lang="en-GB" altLang="zh-CN" sz="2800" dirty="0" smtClean="0">
                <a:latin typeface="Rockwell" pitchFamily="18" charset="0"/>
                <a:sym typeface="Symbol" pitchFamily="18" charset="2"/>
              </a:rPr>
              <a:t>) + </a:t>
            </a:r>
            <a:r>
              <a:rPr lang="en-US" altLang="zh-CN" sz="2800" dirty="0" smtClean="0">
                <a:solidFill>
                  <a:srgbClr val="FF0000"/>
                </a:solidFill>
                <a:latin typeface="华文仿宋"/>
                <a:ea typeface="华文仿宋"/>
                <a:sym typeface="Symbol" pitchFamily="18" charset="2"/>
              </a:rPr>
              <a:t>… </a:t>
            </a:r>
            <a:r>
              <a:rPr lang="en-US" altLang="zh-CN" sz="2800" dirty="0" smtClean="0">
                <a:latin typeface="华文仿宋"/>
                <a:ea typeface="华文仿宋"/>
                <a:sym typeface="Symbol" pitchFamily="18" charset="2"/>
              </a:rPr>
              <a:t>+</a:t>
            </a:r>
            <a:r>
              <a:rPr lang="en-US" altLang="zh-CN" sz="2800" dirty="0" smtClean="0">
                <a:solidFill>
                  <a:srgbClr val="FF0000"/>
                </a:solidFill>
                <a:latin typeface="华文仿宋"/>
                <a:ea typeface="华文仿宋"/>
                <a:sym typeface="Symbol" pitchFamily="18" charset="2"/>
              </a:rPr>
              <a:t> </a:t>
            </a:r>
            <a:r>
              <a:rPr lang="en-US" altLang="zh-CN" sz="2800" dirty="0" smtClean="0">
                <a:latin typeface="Rockwell" pitchFamily="18" charset="0"/>
                <a:sym typeface="Symbol" pitchFamily="18" charset="2"/>
              </a:rPr>
              <a:t>Q(</a:t>
            </a:r>
            <a:r>
              <a:rPr lang="en-GB" altLang="zh-CN" sz="2800" dirty="0" err="1" smtClean="0">
                <a:solidFill>
                  <a:srgbClr val="FF0000"/>
                </a:solidFill>
                <a:latin typeface="Rockwell" pitchFamily="18" charset="0"/>
                <a:sym typeface="Symbol" pitchFamily="18" charset="2"/>
              </a:rPr>
              <a:t>D</a:t>
            </a:r>
            <a:r>
              <a:rPr lang="en-GB" altLang="zh-CN" sz="2800" baseline="-25000" dirty="0" err="1" smtClean="0">
                <a:solidFill>
                  <a:srgbClr val="FF0000"/>
                </a:solidFill>
                <a:latin typeface="Rockwell" pitchFamily="18" charset="0"/>
                <a:sym typeface="Symbol" pitchFamily="18" charset="2"/>
              </a:rPr>
              <a:t>n</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0" name="TextBox 3"/>
          <p:cNvSpPr txBox="1">
            <a:spLocks noChangeArrowheads="1"/>
          </p:cNvSpPr>
          <p:nvPr/>
        </p:nvSpPr>
        <p:spPr bwMode="auto">
          <a:xfrm>
            <a:off x="4000496" y="5917188"/>
            <a:ext cx="2304256" cy="369332"/>
          </a:xfrm>
          <a:prstGeom prst="rect">
            <a:avLst/>
          </a:prstGeom>
          <a:noFill/>
          <a:ln w="9525">
            <a:noFill/>
            <a:miter lim="800000"/>
            <a:headEnd/>
            <a:tailEnd/>
          </a:ln>
        </p:spPr>
        <p:txBody>
          <a:bodyPr wrap="square">
            <a:spAutoFit/>
          </a:bodyPr>
          <a:lstStyle/>
          <a:p>
            <a:pPr algn="ctr"/>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partitioning</a:t>
            </a:r>
            <a:endParaRPr lang="zh-CN" altLang="en-US" sz="1400" dirty="0">
              <a:latin typeface="Arial Unicode MS" pitchFamily="34" charset="-122"/>
              <a:ea typeface="Arial Unicode MS" pitchFamily="34" charset="-122"/>
              <a:cs typeface="Arial Unicode MS" pitchFamily="34" charset="-122"/>
            </a:endParaRPr>
          </a:p>
        </p:txBody>
      </p:sp>
      <p:sp>
        <p:nvSpPr>
          <p:cNvPr id="22" name="灯片编号占位符 21"/>
          <p:cNvSpPr>
            <a:spLocks noGrp="1"/>
          </p:cNvSpPr>
          <p:nvPr>
            <p:ph type="sldNum" sz="quarter" idx="10"/>
          </p:nvPr>
        </p:nvSpPr>
        <p:spPr/>
        <p:txBody>
          <a:bodyPr/>
          <a:lstStyle/>
          <a:p>
            <a:pPr>
              <a:defRPr/>
            </a:pPr>
            <a:fld id="{3AD224E6-15A8-4E74-8987-281A30D56C8B}" type="slidenum">
              <a:rPr lang="zh-CN" altLang="en-US" smtClean="0"/>
              <a:pPr>
                <a:defRPr/>
              </a:pPr>
              <a:t>33</a:t>
            </a:fld>
            <a:endParaRPr lang="zh-CN" altLang="en-US" dirty="0"/>
          </a:p>
        </p:txBody>
      </p:sp>
      <p:cxnSp>
        <p:nvCxnSpPr>
          <p:cNvPr id="24" name="Straight Arrow Connector 5"/>
          <p:cNvCxnSpPr/>
          <p:nvPr/>
        </p:nvCxnSpPr>
        <p:spPr bwMode="auto">
          <a:xfrm>
            <a:off x="3170218" y="3725957"/>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5" name="TextBox 19"/>
          <p:cNvSpPr txBox="1">
            <a:spLocks noChangeArrowheads="1"/>
          </p:cNvSpPr>
          <p:nvPr/>
        </p:nvSpPr>
        <p:spPr bwMode="auto">
          <a:xfrm>
            <a:off x="1081986" y="3437925"/>
            <a:ext cx="1656184"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 + </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6" name="TextBox 19"/>
          <p:cNvSpPr txBox="1">
            <a:spLocks noChangeArrowheads="1"/>
          </p:cNvSpPr>
          <p:nvPr/>
        </p:nvSpPr>
        <p:spPr bwMode="auto">
          <a:xfrm>
            <a:off x="5834514" y="3437925"/>
            <a:ext cx="2952328"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 + </a:t>
            </a:r>
            <a:r>
              <a:rPr lang="en-US" altLang="zh-CN" sz="2800" dirty="0" smtClean="0">
                <a:latin typeface="Rockwell" pitchFamily="18" charset="0"/>
                <a:sym typeface="Symbol" pitchFamily="18" charset="2"/>
              </a:rPr>
              <a:t>Q(</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7" name="TextBox 3"/>
          <p:cNvSpPr txBox="1">
            <a:spLocks noChangeArrowheads="1"/>
          </p:cNvSpPr>
          <p:nvPr/>
        </p:nvSpPr>
        <p:spPr bwMode="auto">
          <a:xfrm>
            <a:off x="2883896" y="3289919"/>
            <a:ext cx="4116996" cy="369332"/>
          </a:xfrm>
          <a:prstGeom prst="rect">
            <a:avLst/>
          </a:prstGeom>
          <a:noFill/>
          <a:ln w="9525">
            <a:noFill/>
            <a:miter lim="800000"/>
            <a:headEnd/>
            <a:tailEnd/>
          </a:ln>
        </p:spPr>
        <p:txBody>
          <a:bodyPr wrap="square">
            <a:spAutoFit/>
          </a:bodyPr>
          <a:lstStyle/>
          <a:p>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Incremental computation</a:t>
            </a:r>
            <a:endParaRPr lang="zh-CN" altLang="en-US" sz="1400" dirty="0">
              <a:latin typeface="Arial Unicode MS" pitchFamily="34" charset="-122"/>
              <a:ea typeface="Arial Unicode MS" pitchFamily="34" charset="-122"/>
              <a:cs typeface="Arial Unicode MS" pitchFamily="34" charset="-122"/>
            </a:endParaRPr>
          </a:p>
        </p:txBody>
      </p:sp>
      <p:sp>
        <p:nvSpPr>
          <p:cNvPr id="28" name="TextBox 3"/>
          <p:cNvSpPr txBox="1">
            <a:spLocks noChangeArrowheads="1"/>
          </p:cNvSpPr>
          <p:nvPr/>
        </p:nvSpPr>
        <p:spPr bwMode="auto">
          <a:xfrm>
            <a:off x="5474474" y="4488428"/>
            <a:ext cx="1728192" cy="369332"/>
          </a:xfrm>
          <a:prstGeom prst="rect">
            <a:avLst/>
          </a:prstGeom>
          <a:noFill/>
          <a:ln w="9525">
            <a:noFill/>
            <a:miter lim="800000"/>
            <a:headEnd/>
            <a:tailEnd/>
          </a:ln>
        </p:spPr>
        <p:txBody>
          <a:bodyPr wrap="square">
            <a:spAutoFit/>
          </a:bodyPr>
          <a:lstStyle/>
          <a:p>
            <a:r>
              <a:rPr lang="en-US" altLang="zh-CN" dirty="0" smtClean="0">
                <a:latin typeface="Arial Unicode MS" pitchFamily="34" charset="-122"/>
                <a:ea typeface="Arial Unicode MS" pitchFamily="34" charset="-122"/>
                <a:cs typeface="Arial Unicode MS" pitchFamily="34" charset="-122"/>
              </a:rPr>
              <a:t>Known results</a:t>
            </a:r>
            <a:endParaRPr lang="zh-CN" altLang="en-US" dirty="0">
              <a:latin typeface="Arial Unicode MS" pitchFamily="34" charset="-122"/>
              <a:ea typeface="Arial Unicode MS" pitchFamily="34" charset="-122"/>
              <a:cs typeface="Arial Unicode MS" pitchFamily="34" charset="-122"/>
            </a:endParaRPr>
          </a:p>
        </p:txBody>
      </p:sp>
      <p:sp>
        <p:nvSpPr>
          <p:cNvPr id="29" name="下箭头 28"/>
          <p:cNvSpPr/>
          <p:nvPr/>
        </p:nvSpPr>
        <p:spPr>
          <a:xfrm>
            <a:off x="6194554" y="3941981"/>
            <a:ext cx="144016" cy="57606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0" name="内容占位符 2"/>
          <p:cNvSpPr txBox="1">
            <a:spLocks/>
          </p:cNvSpPr>
          <p:nvPr/>
        </p:nvSpPr>
        <p:spPr bwMode="auto">
          <a:xfrm>
            <a:off x="285720" y="2714620"/>
            <a:ext cx="8501122"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Incremental Computation:</a:t>
            </a: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grpSp>
        <p:nvGrpSpPr>
          <p:cNvPr id="31" name="组合 30"/>
          <p:cNvGrpSpPr/>
          <p:nvPr/>
        </p:nvGrpSpPr>
        <p:grpSpPr>
          <a:xfrm>
            <a:off x="4664000" y="928670"/>
            <a:ext cx="4051404" cy="1901825"/>
            <a:chOff x="2555776" y="4653136"/>
            <a:chExt cx="4051404" cy="1901825"/>
          </a:xfrm>
        </p:grpSpPr>
        <p:cxnSp>
          <p:nvCxnSpPr>
            <p:cNvPr id="32" name="Straight Arrow Connector 5"/>
            <p:cNvCxnSpPr/>
            <p:nvPr/>
          </p:nvCxnSpPr>
          <p:spPr bwMode="auto">
            <a:xfrm>
              <a:off x="3519389" y="5589240"/>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3" name="TextBox 19"/>
            <p:cNvSpPr txBox="1">
              <a:spLocks noChangeArrowheads="1"/>
            </p:cNvSpPr>
            <p:nvPr/>
          </p:nvSpPr>
          <p:spPr bwMode="auto">
            <a:xfrm>
              <a:off x="2555776" y="5416897"/>
              <a:ext cx="885825" cy="460375"/>
            </a:xfrm>
            <a:prstGeom prst="rect">
              <a:avLst/>
            </a:prstGeom>
            <a:noFill/>
            <a:ln w="9525">
              <a:noFill/>
              <a:miter lim="800000"/>
              <a:headEnd/>
              <a:tailEnd/>
            </a:ln>
          </p:spPr>
          <p:txBody>
            <a:bodyPr wrap="none">
              <a:spAutoFit/>
            </a:bodyPr>
            <a:lstStyle/>
            <a:p>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34" name="TextBox 19"/>
            <p:cNvSpPr txBox="1">
              <a:spLocks noChangeArrowheads="1"/>
            </p:cNvSpPr>
            <p:nvPr/>
          </p:nvSpPr>
          <p:spPr bwMode="auto">
            <a:xfrm>
              <a:off x="5603379" y="5373786"/>
              <a:ext cx="946093"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i</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cxnSp>
          <p:nvCxnSpPr>
            <p:cNvPr id="35" name="Straight Arrow Connector 5"/>
            <p:cNvCxnSpPr/>
            <p:nvPr/>
          </p:nvCxnSpPr>
          <p:spPr bwMode="auto">
            <a:xfrm flipV="1">
              <a:off x="3491880" y="486916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6" name="Straight Arrow Connector 5"/>
            <p:cNvCxnSpPr/>
            <p:nvPr/>
          </p:nvCxnSpPr>
          <p:spPr bwMode="auto">
            <a:xfrm>
              <a:off x="3491880" y="558924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7" name="TextBox 19"/>
            <p:cNvSpPr txBox="1">
              <a:spLocks noChangeArrowheads="1"/>
            </p:cNvSpPr>
            <p:nvPr/>
          </p:nvSpPr>
          <p:spPr bwMode="auto">
            <a:xfrm>
              <a:off x="5603379" y="4653136"/>
              <a:ext cx="997389"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1</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sp>
          <p:nvSpPr>
            <p:cNvPr id="38" name="TextBox 19"/>
            <p:cNvSpPr txBox="1">
              <a:spLocks noChangeArrowheads="1"/>
            </p:cNvSpPr>
            <p:nvPr/>
          </p:nvSpPr>
          <p:spPr bwMode="auto">
            <a:xfrm>
              <a:off x="5603379" y="6093296"/>
              <a:ext cx="1003801"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err="1" smtClean="0">
                  <a:solidFill>
                    <a:srgbClr val="FF0000"/>
                  </a:solidFill>
                  <a:latin typeface="Rockwell" pitchFamily="18" charset="0"/>
                  <a:sym typeface="Symbol" pitchFamily="18" charset="2"/>
                </a:rPr>
                <a:t>D</a:t>
              </a:r>
              <a:r>
                <a:rPr lang="en-GB" altLang="zh-CN" sz="2400" baseline="-25000" dirty="0" err="1" smtClean="0">
                  <a:solidFill>
                    <a:srgbClr val="FF0000"/>
                  </a:solidFill>
                  <a:latin typeface="Rockwell" pitchFamily="18" charset="0"/>
                  <a:sym typeface="Symbol" pitchFamily="18" charset="2"/>
                </a:rPr>
                <a:t>n</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39" name="内容占位符 2"/>
          <p:cNvSpPr txBox="1">
            <a:spLocks/>
          </p:cNvSpPr>
          <p:nvPr/>
        </p:nvSpPr>
        <p:spPr bwMode="auto">
          <a:xfrm>
            <a:off x="285720" y="1643050"/>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lang="en-US" altLang="zh-CN" sz="2800" b="1" kern="0" dirty="0" smtClean="0">
                <a:solidFill>
                  <a:srgbClr val="C00000"/>
                </a:solidFill>
                <a:latin typeface="Arial Unicode MS" pitchFamily="34" charset="-122"/>
                <a:ea typeface="黑体" pitchFamily="49" charset="-122"/>
              </a:rPr>
              <a:t>Distributed algorithms</a:t>
            </a: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p:cNvSpPr txBox="1"/>
          <p:nvPr/>
        </p:nvSpPr>
        <p:spPr>
          <a:xfrm>
            <a:off x="323528" y="2420888"/>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indent="-342900" eaLnBrk="0" hangingPunct="0">
              <a:spcBef>
                <a:spcPts val="0"/>
              </a:spcBef>
            </a:pPr>
            <a:r>
              <a:rPr lang="en-US" altLang="zh-CN" sz="2400" kern="0" dirty="0" smtClean="0">
                <a:solidFill>
                  <a:srgbClr val="000000"/>
                </a:solidFill>
                <a:latin typeface="Arial Unicode MS" pitchFamily="34" charset="-122"/>
              </a:rPr>
              <a:t>Big Graph Search Challenges (FAE)</a:t>
            </a:r>
            <a:endParaRPr lang="en-US" altLang="zh-CN" sz="2000" kern="0" dirty="0">
              <a:solidFill>
                <a:schemeClr val="tx1"/>
              </a:solidFill>
              <a:latin typeface="Arial Unicode MS" pitchFamily="34" charset="-122"/>
            </a:endParaRPr>
          </a:p>
        </p:txBody>
      </p:sp>
      <p:sp>
        <p:nvSpPr>
          <p:cNvPr id="11" name="TextBox 10"/>
          <p:cNvSpPr txBox="1"/>
          <p:nvPr/>
        </p:nvSpPr>
        <p:spPr>
          <a:xfrm>
            <a:off x="323528" y="3284984"/>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indent="-342900" eaLnBrk="0" hangingPunct="0">
              <a:spcBef>
                <a:spcPts val="0"/>
              </a:spcBef>
            </a:pPr>
            <a:r>
              <a:rPr lang="en-US" altLang="zh-CN" sz="2400" kern="0" dirty="0" smtClean="0">
                <a:solidFill>
                  <a:srgbClr val="000000"/>
                </a:solidFill>
                <a:latin typeface="Arial Unicode MS" pitchFamily="34" charset="-122"/>
              </a:rPr>
              <a:t>Big Graph Search Techniques (Query and Data Techniques</a:t>
            </a:r>
            <a:endParaRPr lang="en-US" altLang="zh-CN" sz="2000" kern="0" dirty="0">
              <a:solidFill>
                <a:schemeClr val="tx1"/>
              </a:solidFill>
              <a:latin typeface="Arial Unicode MS" pitchFamily="34" charset="-122"/>
            </a:endParaRPr>
          </a:p>
        </p:txBody>
      </p:sp>
      <p:sp>
        <p:nvSpPr>
          <p:cNvPr id="8" name="标题 1"/>
          <p:cNvSpPr>
            <a:spLocks noGrp="1"/>
          </p:cNvSpPr>
          <p:nvPr>
            <p:ph type="title"/>
          </p:nvPr>
        </p:nvSpPr>
        <p:spPr>
          <a:xfrm>
            <a:off x="285720" y="71414"/>
            <a:ext cx="8358246" cy="796908"/>
          </a:xfrm>
        </p:spPr>
        <p:txBody>
          <a:bodyPr/>
          <a:lstStyle/>
          <a:p>
            <a:pPr algn="ctr"/>
            <a:r>
              <a:rPr lang="en-US" altLang="zh-CN" sz="3600" b="1" dirty="0" smtClean="0">
                <a:solidFill>
                  <a:srgbClr val="C00000"/>
                </a:solidFill>
                <a:ea typeface="黑体" pitchFamily="49" charset="-122"/>
              </a:rPr>
              <a:t>Summary</a:t>
            </a:r>
          </a:p>
        </p:txBody>
      </p:sp>
      <p:sp>
        <p:nvSpPr>
          <p:cNvPr id="9" name="Rectangle 14"/>
          <p:cNvSpPr txBox="1">
            <a:spLocks noChangeArrowheads="1"/>
          </p:cNvSpPr>
          <p:nvPr/>
        </p:nvSpPr>
        <p:spPr bwMode="auto">
          <a:xfrm>
            <a:off x="107504" y="5373217"/>
            <a:ext cx="8892480" cy="627551"/>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en-US" altLang="zh-CN" sz="2400" b="1" dirty="0" smtClean="0">
                <a:solidFill>
                  <a:srgbClr val="FF0000"/>
                </a:solidFill>
              </a:rPr>
              <a:t>It remains a long way to go for Big Graph Search!</a:t>
            </a:r>
            <a:endParaRPr lang="en-US" altLang="zh-CN" sz="2400" b="1" dirty="0" smtClean="0">
              <a:solidFill>
                <a:srgbClr val="FF0000"/>
              </a:solidFill>
              <a:ea typeface="黑体" pitchFamily="49" charset="-122"/>
              <a:sym typeface="Wingdings" pitchFamily="2" charset="2"/>
            </a:endParaRPr>
          </a:p>
        </p:txBody>
      </p:sp>
      <p:sp>
        <p:nvSpPr>
          <p:cNvPr id="12" name="灯片编号占位符 11"/>
          <p:cNvSpPr>
            <a:spLocks noGrp="1"/>
          </p:cNvSpPr>
          <p:nvPr>
            <p:ph type="sldNum" sz="quarter" idx="10"/>
          </p:nvPr>
        </p:nvSpPr>
        <p:spPr/>
        <p:txBody>
          <a:bodyPr/>
          <a:lstStyle/>
          <a:p>
            <a:pPr>
              <a:defRPr/>
            </a:pPr>
            <a:fld id="{3AD224E6-15A8-4E74-8987-281A30D56C8B}" type="slidenum">
              <a:rPr lang="zh-CN" altLang="en-US" smtClean="0"/>
              <a:pPr>
                <a:defRPr/>
              </a:pPr>
              <a:t>34</a:t>
            </a:fld>
            <a:endParaRPr lang="zh-CN" altLang="en-US" dirty="0"/>
          </a:p>
        </p:txBody>
      </p:sp>
    </p:spTree>
    <p:extLst>
      <p:ext uri="{BB962C8B-B14F-4D97-AF65-F5344CB8AC3E}">
        <p14:creationId xmlns="" xmlns:p14="http://schemas.microsoft.com/office/powerpoint/2010/main" val="29827475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homepage\talks\973年终会-2014\IBM-logo.jpg"/>
          <p:cNvPicPr>
            <a:picLocks noChangeAspect="1" noChangeArrowheads="1"/>
          </p:cNvPicPr>
          <p:nvPr/>
        </p:nvPicPr>
        <p:blipFill>
          <a:blip r:embed="rId2" cstate="print"/>
          <a:srcRect/>
          <a:stretch>
            <a:fillRect/>
          </a:stretch>
        </p:blipFill>
        <p:spPr bwMode="auto">
          <a:xfrm>
            <a:off x="4214810" y="4214818"/>
            <a:ext cx="1885280" cy="942640"/>
          </a:xfrm>
          <a:prstGeom prst="rect">
            <a:avLst/>
          </a:prstGeom>
          <a:noFill/>
        </p:spPr>
      </p:pic>
      <p:sp>
        <p:nvSpPr>
          <p:cNvPr id="2" name="标题 1"/>
          <p:cNvSpPr>
            <a:spLocks noGrp="1"/>
          </p:cNvSpPr>
          <p:nvPr>
            <p:ph type="title"/>
          </p:nvPr>
        </p:nvSpPr>
        <p:spPr/>
        <p:txBody>
          <a:bodyPr/>
          <a:lstStyle/>
          <a:p>
            <a:r>
              <a:rPr kumimoji="1" lang="en-US" altLang="zh-CN" sz="3600" b="1" dirty="0" smtClean="0">
                <a:solidFill>
                  <a:srgbClr val="C00000"/>
                </a:solidFill>
              </a:rPr>
              <a:t>Acknowledgements</a:t>
            </a:r>
            <a:endParaRPr kumimoji="1" lang="en-US" altLang="zh-CN" sz="3600" dirty="0" smtClean="0">
              <a:solidFill>
                <a:srgbClr val="C00000"/>
              </a:solidFill>
            </a:endParaRPr>
          </a:p>
        </p:txBody>
      </p:sp>
      <p:sp>
        <p:nvSpPr>
          <p:cNvPr id="6" name="内容占位符 2"/>
          <p:cNvSpPr txBox="1">
            <a:spLocks/>
          </p:cNvSpPr>
          <p:nvPr/>
        </p:nvSpPr>
        <p:spPr bwMode="auto">
          <a:xfrm>
            <a:off x="179512" y="908720"/>
            <a:ext cx="8964488" cy="5877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en-US" altLang="zh-CN" sz="2400" b="1" dirty="0" smtClean="0">
                <a:solidFill>
                  <a:srgbClr val="C00000"/>
                </a:solidFill>
              </a:rPr>
              <a:t>Collaborators: </a:t>
            </a:r>
          </a:p>
          <a:p>
            <a:pPr>
              <a:spcBef>
                <a:spcPts val="600"/>
              </a:spcBef>
            </a:pPr>
            <a:r>
              <a:rPr kumimoji="1" lang="en-US" altLang="zh-CN" sz="2000" dirty="0" err="1" smtClean="0"/>
              <a:t>Charu</a:t>
            </a:r>
            <a:r>
              <a:rPr kumimoji="1" lang="en-US" altLang="zh-CN" sz="2000" dirty="0" smtClean="0"/>
              <a:t> </a:t>
            </a:r>
            <a:r>
              <a:rPr kumimoji="1" lang="en-US" altLang="zh-CN" sz="2000" dirty="0" err="1" smtClean="0"/>
              <a:t>Aggarwal</a:t>
            </a:r>
            <a:r>
              <a:rPr kumimoji="1" lang="en-US" altLang="zh-CN" sz="2000" dirty="0" smtClean="0"/>
              <a:t>, </a:t>
            </a:r>
            <a:r>
              <a:rPr kumimoji="1" lang="en-US" altLang="zh-CN" sz="2000" dirty="0" err="1" smtClean="0"/>
              <a:t>Sourav</a:t>
            </a:r>
            <a:r>
              <a:rPr kumimoji="1" lang="en-US" altLang="zh-CN" sz="2000" dirty="0" smtClean="0"/>
              <a:t> S </a:t>
            </a:r>
            <a:r>
              <a:rPr kumimoji="1" lang="en-US" altLang="zh-CN" sz="2000" dirty="0" err="1" smtClean="0"/>
              <a:t>Bhowmick</a:t>
            </a:r>
            <a:r>
              <a:rPr kumimoji="1" lang="en-US" altLang="zh-CN" sz="2000" dirty="0" smtClean="0"/>
              <a:t>, Yang Cao, </a:t>
            </a:r>
            <a:r>
              <a:rPr kumimoji="1" lang="en-US" altLang="zh-CN" sz="2000" dirty="0" err="1" smtClean="0"/>
              <a:t>Gao</a:t>
            </a:r>
            <a:r>
              <a:rPr kumimoji="1" lang="en-US" altLang="zh-CN" sz="2000" dirty="0" smtClean="0"/>
              <a:t> Cong, Liang </a:t>
            </a:r>
            <a:r>
              <a:rPr kumimoji="1" lang="en-US" altLang="zh-CN" sz="2000" dirty="0" err="1" smtClean="0"/>
              <a:t>Duan</a:t>
            </a:r>
            <a:r>
              <a:rPr kumimoji="1" lang="en-US" altLang="zh-CN" sz="2000" dirty="0" smtClean="0"/>
              <a:t>, </a:t>
            </a:r>
            <a:r>
              <a:rPr kumimoji="1" lang="en-US" altLang="zh-CN" sz="2000" dirty="0" err="1" smtClean="0"/>
              <a:t>Wenfei</a:t>
            </a:r>
            <a:r>
              <a:rPr kumimoji="1" lang="en-US" altLang="zh-CN" sz="2000" dirty="0" smtClean="0"/>
              <a:t> Fan, </a:t>
            </a:r>
            <a:r>
              <a:rPr kumimoji="1" lang="en-US" altLang="zh-CN" sz="2000" dirty="0" err="1" smtClean="0"/>
              <a:t>Kaiyu</a:t>
            </a:r>
            <a:r>
              <a:rPr kumimoji="1" lang="en-US" altLang="zh-CN" sz="2000" dirty="0" smtClean="0"/>
              <a:t> </a:t>
            </a:r>
            <a:r>
              <a:rPr kumimoji="1" lang="en-US" altLang="zh-CN" sz="2000" dirty="0" err="1" smtClean="0"/>
              <a:t>Feng</a:t>
            </a:r>
            <a:r>
              <a:rPr kumimoji="1" lang="en-US" altLang="zh-CN" sz="2000" dirty="0" smtClean="0"/>
              <a:t>, </a:t>
            </a:r>
            <a:r>
              <a:rPr kumimoji="1" lang="en-US" altLang="zh-CN" sz="2000" dirty="0" err="1" smtClean="0"/>
              <a:t>Haixing</a:t>
            </a:r>
            <a:r>
              <a:rPr kumimoji="1" lang="en-US" altLang="zh-CN" sz="2000" dirty="0" smtClean="0"/>
              <a:t> Huang, </a:t>
            </a:r>
            <a:r>
              <a:rPr kumimoji="1" lang="en-US" altLang="zh-CN" sz="2000" dirty="0" err="1" smtClean="0"/>
              <a:t>Renjun</a:t>
            </a:r>
            <a:r>
              <a:rPr kumimoji="1" lang="en-US" altLang="zh-CN" sz="2000" dirty="0" smtClean="0"/>
              <a:t> </a:t>
            </a:r>
            <a:r>
              <a:rPr kumimoji="1" lang="en-US" altLang="zh-CN" sz="2000" dirty="0" err="1" smtClean="0"/>
              <a:t>Hu</a:t>
            </a:r>
            <a:r>
              <a:rPr kumimoji="1" lang="en-US" altLang="zh-CN" sz="2000" dirty="0" smtClean="0"/>
              <a:t>, </a:t>
            </a:r>
            <a:r>
              <a:rPr kumimoji="1" lang="en-US" altLang="zh-CN" sz="2000" dirty="0" err="1" smtClean="0"/>
              <a:t>Jinpeng</a:t>
            </a:r>
            <a:r>
              <a:rPr kumimoji="1" lang="en-US" altLang="zh-CN" sz="2000" dirty="0" smtClean="0"/>
              <a:t> </a:t>
            </a:r>
            <a:r>
              <a:rPr kumimoji="1" lang="en-US" altLang="zh-CN" sz="2000" dirty="0" err="1" smtClean="0"/>
              <a:t>Huai</a:t>
            </a:r>
            <a:r>
              <a:rPr lang="en-US" altLang="zh-CN" sz="2000" dirty="0" smtClean="0"/>
              <a:t>, </a:t>
            </a:r>
            <a:r>
              <a:rPr lang="en-US" altLang="zh-CN" sz="2000" dirty="0" err="1" smtClean="0"/>
              <a:t>Jia</a:t>
            </a:r>
            <a:r>
              <a:rPr lang="en-US" altLang="zh-CN" sz="2000" dirty="0" smtClean="0"/>
              <a:t> Li,  </a:t>
            </a:r>
            <a:r>
              <a:rPr lang="en-US" altLang="zh-CN" sz="2000" dirty="0" err="1" smtClean="0"/>
              <a:t>Jianxin</a:t>
            </a:r>
            <a:r>
              <a:rPr lang="en-US" altLang="zh-CN" sz="2000" dirty="0" smtClean="0"/>
              <a:t> Li, </a:t>
            </a:r>
            <a:r>
              <a:rPr lang="en-US" altLang="zh-CN" sz="2000" dirty="0" err="1" smtClean="0"/>
              <a:t>Xuelian</a:t>
            </a:r>
            <a:r>
              <a:rPr lang="en-US" altLang="zh-CN" sz="2000" dirty="0" smtClean="0"/>
              <a:t> Lin, </a:t>
            </a:r>
            <a:r>
              <a:rPr lang="en-US" altLang="zh-CN" sz="2000" dirty="0" err="1" smtClean="0"/>
              <a:t>Xudong</a:t>
            </a:r>
            <a:r>
              <a:rPr lang="en-US" altLang="zh-CN" sz="2000" dirty="0" smtClean="0"/>
              <a:t> Liu, </a:t>
            </a:r>
            <a:r>
              <a:rPr lang="en-US" altLang="zh-CN" sz="2000" dirty="0" err="1" smtClean="0"/>
              <a:t>Jinghe</a:t>
            </a:r>
            <a:r>
              <a:rPr lang="en-US" altLang="zh-CN" sz="2000" dirty="0" smtClean="0"/>
              <a:t> Song, </a:t>
            </a:r>
            <a:r>
              <a:rPr kumimoji="1" lang="en-US" altLang="zh-CN" sz="2000" dirty="0" err="1" smtClean="0"/>
              <a:t>Haixun</a:t>
            </a:r>
            <a:r>
              <a:rPr kumimoji="1" lang="en-US" altLang="zh-CN" sz="2000" dirty="0" smtClean="0"/>
              <a:t> Wang, </a:t>
            </a:r>
            <a:r>
              <a:rPr kumimoji="1" lang="en-US" altLang="zh-CN" sz="2000" dirty="0" err="1" smtClean="0"/>
              <a:t>Luoshu</a:t>
            </a:r>
            <a:r>
              <a:rPr kumimoji="1" lang="en-US" altLang="zh-CN" sz="2000" dirty="0" smtClean="0"/>
              <a:t> Wang, </a:t>
            </a:r>
            <a:r>
              <a:rPr kumimoji="1" lang="en-US" altLang="zh-CN" sz="2000" dirty="0" err="1" smtClean="0"/>
              <a:t>Tianyu</a:t>
            </a:r>
            <a:r>
              <a:rPr kumimoji="1" lang="en-US" altLang="zh-CN" sz="2000" dirty="0" smtClean="0"/>
              <a:t> </a:t>
            </a:r>
            <a:r>
              <a:rPr kumimoji="1" lang="en-US" altLang="zh-CN" sz="2000" dirty="0" err="1" smtClean="0"/>
              <a:t>Wo</a:t>
            </a:r>
            <a:r>
              <a:rPr kumimoji="1" lang="en-US" altLang="zh-CN" sz="2000" dirty="0" smtClean="0"/>
              <a:t>…</a:t>
            </a:r>
          </a:p>
          <a:p>
            <a:pPr>
              <a:spcBef>
                <a:spcPts val="1200"/>
              </a:spcBef>
            </a:pPr>
            <a:r>
              <a:rPr kumimoji="1" lang="en-US" altLang="zh-CN" sz="2400" b="1" dirty="0" smtClean="0">
                <a:solidFill>
                  <a:srgbClr val="C00000"/>
                </a:solidFill>
              </a:rPr>
              <a:t>They are from:  </a:t>
            </a:r>
          </a:p>
          <a:p>
            <a:pPr>
              <a:spcBef>
                <a:spcPts val="600"/>
              </a:spcBef>
            </a:pPr>
            <a:endParaRPr kumimoji="1" lang="en-US" altLang="zh-CN" dirty="0" smtClean="0"/>
          </a:p>
          <a:p>
            <a:pPr>
              <a:spcBef>
                <a:spcPts val="600"/>
              </a:spcBef>
            </a:pPr>
            <a:endParaRPr lang="en-US" altLang="zh-CN" sz="2000" dirty="0" smtClean="0"/>
          </a:p>
          <a:p>
            <a:pPr>
              <a:spcBef>
                <a:spcPts val="600"/>
              </a:spcBef>
            </a:pPr>
            <a:endParaRPr kumimoji="1" lang="en-US" altLang="zh-CN" sz="2000" dirty="0" smtClean="0"/>
          </a:p>
          <a:p>
            <a:pPr>
              <a:spcBef>
                <a:spcPts val="600"/>
              </a:spcBef>
            </a:pPr>
            <a:endParaRPr kumimoji="1" lang="en-US" altLang="zh-CN" sz="2000" dirty="0" smtClean="0"/>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35</a:t>
            </a:fld>
            <a:endParaRPr lang="zh-CN" altLang="en-US" dirty="0"/>
          </a:p>
        </p:txBody>
      </p:sp>
      <p:pic>
        <p:nvPicPr>
          <p:cNvPr id="7" name="图片 6" descr="beihang-logo.png"/>
          <p:cNvPicPr>
            <a:picLocks noChangeAspect="1"/>
          </p:cNvPicPr>
          <p:nvPr/>
        </p:nvPicPr>
        <p:blipFill>
          <a:blip r:embed="rId3" cstate="print"/>
          <a:stretch>
            <a:fillRect/>
          </a:stretch>
        </p:blipFill>
        <p:spPr>
          <a:xfrm>
            <a:off x="539552" y="3248435"/>
            <a:ext cx="3359376" cy="693866"/>
          </a:xfrm>
          <a:prstGeom prst="rect">
            <a:avLst/>
          </a:prstGeom>
        </p:spPr>
      </p:pic>
      <p:pic>
        <p:nvPicPr>
          <p:cNvPr id="8" name="图片 7" descr="google.jpg"/>
          <p:cNvPicPr>
            <a:picLocks noChangeAspect="1"/>
          </p:cNvPicPr>
          <p:nvPr/>
        </p:nvPicPr>
        <p:blipFill>
          <a:blip r:embed="rId4" cstate="print"/>
          <a:stretch>
            <a:fillRect/>
          </a:stretch>
        </p:blipFill>
        <p:spPr>
          <a:xfrm>
            <a:off x="5500694" y="5643578"/>
            <a:ext cx="1876425" cy="703709"/>
          </a:xfrm>
          <a:prstGeom prst="rect">
            <a:avLst/>
          </a:prstGeom>
        </p:spPr>
      </p:pic>
      <p:pic>
        <p:nvPicPr>
          <p:cNvPr id="1027" name="Picture 3" descr="D:\homepage\talks\973年终会-2014\msra.jpg"/>
          <p:cNvPicPr>
            <a:picLocks noChangeAspect="1" noChangeArrowheads="1"/>
          </p:cNvPicPr>
          <p:nvPr/>
        </p:nvPicPr>
        <p:blipFill>
          <a:blip r:embed="rId5" cstate="print"/>
          <a:srcRect/>
          <a:stretch>
            <a:fillRect/>
          </a:stretch>
        </p:blipFill>
        <p:spPr bwMode="auto">
          <a:xfrm>
            <a:off x="6572264" y="4214818"/>
            <a:ext cx="2219325" cy="1028700"/>
          </a:xfrm>
          <a:prstGeom prst="rect">
            <a:avLst/>
          </a:prstGeom>
          <a:noFill/>
        </p:spPr>
      </p:pic>
      <p:pic>
        <p:nvPicPr>
          <p:cNvPr id="1028" name="Picture 4" descr="D:\homepage\talks\973年终会-2014\th.jpg"/>
          <p:cNvPicPr>
            <a:picLocks noChangeAspect="1" noChangeArrowheads="1"/>
          </p:cNvPicPr>
          <p:nvPr/>
        </p:nvPicPr>
        <p:blipFill>
          <a:blip r:embed="rId6" cstate="print"/>
          <a:srcRect/>
          <a:stretch>
            <a:fillRect/>
          </a:stretch>
        </p:blipFill>
        <p:spPr bwMode="auto">
          <a:xfrm>
            <a:off x="642910" y="4286256"/>
            <a:ext cx="2736304" cy="966827"/>
          </a:xfrm>
          <a:prstGeom prst="rect">
            <a:avLst/>
          </a:prstGeom>
          <a:noFill/>
        </p:spPr>
      </p:pic>
      <p:pic>
        <p:nvPicPr>
          <p:cNvPr id="1030" name="Picture 6" descr="D:\homepage\talks\973年终会-2014\th (3).jpg"/>
          <p:cNvPicPr>
            <a:picLocks noChangeAspect="1" noChangeArrowheads="1"/>
          </p:cNvPicPr>
          <p:nvPr/>
        </p:nvPicPr>
        <p:blipFill>
          <a:blip r:embed="rId7" cstate="print"/>
          <a:srcRect/>
          <a:stretch>
            <a:fillRect/>
          </a:stretch>
        </p:blipFill>
        <p:spPr bwMode="auto">
          <a:xfrm>
            <a:off x="4499992" y="3214686"/>
            <a:ext cx="4392488" cy="761364"/>
          </a:xfrm>
          <a:prstGeom prst="rect">
            <a:avLst/>
          </a:prstGeom>
          <a:noFill/>
        </p:spPr>
      </p:pic>
      <p:pic>
        <p:nvPicPr>
          <p:cNvPr id="14" name="图片 13" descr="th.jpg"/>
          <p:cNvPicPr>
            <a:picLocks noChangeAspect="1"/>
          </p:cNvPicPr>
          <p:nvPr/>
        </p:nvPicPr>
        <p:blipFill>
          <a:blip r:embed="rId8" cstate="print"/>
          <a:stretch>
            <a:fillRect/>
          </a:stretch>
        </p:blipFill>
        <p:spPr>
          <a:xfrm>
            <a:off x="1928794" y="5357826"/>
            <a:ext cx="2857500" cy="127635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251520" y="3933056"/>
            <a:ext cx="8501122" cy="2068852"/>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32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Thanks!</a:t>
            </a:r>
            <a:endParaRPr kumimoji="0" lang="zh-CN" altLang="en-US" sz="40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
        <p:nvSpPr>
          <p:cNvPr id="3" name="内容占位符 2"/>
          <p:cNvSpPr txBox="1">
            <a:spLocks/>
          </p:cNvSpPr>
          <p:nvPr/>
        </p:nvSpPr>
        <p:spPr>
          <a:xfrm>
            <a:off x="1331640" y="1628800"/>
            <a:ext cx="5078938" cy="252028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000" kern="0" dirty="0" smtClean="0">
                <a:latin typeface="+mn-lt"/>
                <a:ea typeface="+mn-ea"/>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University</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Beijing, China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2" descr="http://www.ccf.org.cn/resources/1190201776262/adl/12012-10-22-11_00_39.jpg"/>
          <p:cNvPicPr>
            <a:picLocks noChangeAspect="1" noChangeArrowheads="1"/>
          </p:cNvPicPr>
          <p:nvPr/>
        </p:nvPicPr>
        <p:blipFill>
          <a:blip r:embed="rId4" cstate="print"/>
          <a:srcRect/>
          <a:stretch>
            <a:fillRect/>
          </a:stretch>
        </p:blipFill>
        <p:spPr bwMode="auto">
          <a:xfrm>
            <a:off x="6804248" y="1700808"/>
            <a:ext cx="1584176" cy="206933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4</a:t>
            </a:fld>
            <a:endParaRPr lang="zh-CN" altLang="en-US" dirty="0"/>
          </a:p>
        </p:txBody>
      </p:sp>
      <p:pic>
        <p:nvPicPr>
          <p:cNvPr id="5" name="Picture 2"/>
          <p:cNvPicPr>
            <a:picLocks noChangeAspect="1" noChangeArrowheads="1"/>
          </p:cNvPicPr>
          <p:nvPr/>
        </p:nvPicPr>
        <p:blipFill>
          <a:blip r:embed="rId2"/>
          <a:srcRect/>
          <a:stretch>
            <a:fillRect/>
          </a:stretch>
        </p:blipFill>
        <p:spPr bwMode="auto">
          <a:xfrm>
            <a:off x="71406" y="2571744"/>
            <a:ext cx="1857388" cy="1727200"/>
          </a:xfrm>
          <a:prstGeom prst="rect">
            <a:avLst/>
          </a:prstGeom>
          <a:noFill/>
          <a:ln w="9525">
            <a:noFill/>
            <a:miter lim="800000"/>
            <a:headEnd/>
            <a:tailEnd/>
          </a:ln>
        </p:spPr>
      </p:pic>
      <p:sp>
        <p:nvSpPr>
          <p:cNvPr id="6" name="标题 1"/>
          <p:cNvSpPr>
            <a:spLocks noGrp="1"/>
          </p:cNvSpPr>
          <p:nvPr>
            <p:ph type="title" idx="4294967295"/>
          </p:nvPr>
        </p:nvSpPr>
        <p:spPr>
          <a:xfrm>
            <a:off x="241300" y="214295"/>
            <a:ext cx="8626475" cy="642937"/>
          </a:xfrm>
        </p:spPr>
        <p:txBody>
          <a:bodyPr/>
          <a:lstStyle/>
          <a:p>
            <a:pPr algn="l"/>
            <a:r>
              <a:rPr lang="zh-CN" altLang="en-US" sz="3600" b="1" dirty="0" smtClean="0">
                <a:solidFill>
                  <a:srgbClr val="C00000"/>
                </a:solidFill>
                <a:latin typeface="Arial Unicode MS" pitchFamily="34" charset="-122"/>
                <a:ea typeface="黑体" pitchFamily="49" charset="-122"/>
              </a:rPr>
              <a:t>研究方向与机构设置</a:t>
            </a:r>
          </a:p>
        </p:txBody>
      </p:sp>
      <p:sp>
        <p:nvSpPr>
          <p:cNvPr id="7" name="TextBox 3"/>
          <p:cNvSpPr txBox="1">
            <a:spLocks noChangeArrowheads="1"/>
          </p:cNvSpPr>
          <p:nvPr/>
        </p:nvSpPr>
        <p:spPr bwMode="auto">
          <a:xfrm>
            <a:off x="1142976" y="979511"/>
            <a:ext cx="3571900" cy="4918269"/>
          </a:xfrm>
          <a:prstGeom prst="rect">
            <a:avLst/>
          </a:prstGeom>
          <a:noFill/>
          <a:ln w="9525">
            <a:noFill/>
            <a:miter lim="800000"/>
            <a:headEnd/>
            <a:tailEnd/>
          </a:ln>
        </p:spPr>
        <p:txBody>
          <a:bodyPr wrap="square" rIns="0">
            <a:spAutoFit/>
          </a:bodyPr>
          <a:lstStyle/>
          <a:p>
            <a:pPr marL="342900" indent="-342900">
              <a:spcBef>
                <a:spcPct val="20000"/>
              </a:spcBef>
              <a:buFont typeface="Wingdings" pitchFamily="2" charset="2"/>
              <a:buBlip>
                <a:blip r:embed="rId3"/>
              </a:buBlip>
            </a:pPr>
            <a:r>
              <a:rPr lang="zh-CN" altLang="en-US" sz="1600" dirty="0">
                <a:solidFill>
                  <a:srgbClr val="FF0000"/>
                </a:solidFill>
                <a:latin typeface="黑体" pitchFamily="49" charset="-122"/>
                <a:ea typeface="黑体" pitchFamily="49" charset="-122"/>
              </a:rPr>
              <a:t>瓶颈</a:t>
            </a:r>
            <a:r>
              <a:rPr lang="en-US" altLang="zh-CN" sz="1600" dirty="0">
                <a:solidFill>
                  <a:srgbClr val="FF0000"/>
                </a:solidFill>
                <a:latin typeface="黑体" pitchFamily="49" charset="-122"/>
                <a:ea typeface="黑体" pitchFamily="49" charset="-122"/>
              </a:rPr>
              <a:t>1</a:t>
            </a:r>
            <a:r>
              <a:rPr lang="zh-CN" altLang="en-US" sz="1600" dirty="0">
                <a:solidFill>
                  <a:srgbClr val="FF0000"/>
                </a:solidFill>
                <a:latin typeface="黑体" pitchFamily="49" charset="-122"/>
                <a:ea typeface="黑体" pitchFamily="49" charset="-122"/>
              </a:rPr>
              <a:t>：计算的有效性遇到障碍</a:t>
            </a:r>
            <a:endParaRPr lang="en-US" altLang="zh-CN" sz="1600" dirty="0">
              <a:solidFill>
                <a:srgbClr val="FF0000"/>
              </a:solidFill>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计算的有效性：</a:t>
            </a:r>
            <a:endParaRPr lang="en-US" altLang="zh-CN" sz="1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认识数据的内在特征，复杂网络、数学（统计）方法</a:t>
            </a:r>
            <a:endParaRPr lang="en-US" altLang="zh-CN" sz="1400" dirty="0">
              <a:latin typeface="黑体" pitchFamily="49" charset="-122"/>
              <a:ea typeface="黑体" pitchFamily="49" charset="-122"/>
            </a:endParaRPr>
          </a:p>
          <a:p>
            <a:pPr marL="342900" indent="-342900">
              <a:spcBef>
                <a:spcPct val="20000"/>
              </a:spcBef>
              <a:buFont typeface="Wingdings" pitchFamily="2" charset="2"/>
              <a:buBlip>
                <a:blip r:embed="rId3"/>
              </a:buBlip>
            </a:pP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3"/>
              </a:buBlip>
            </a:pPr>
            <a:r>
              <a:rPr lang="zh-CN" altLang="en-US" sz="1600" dirty="0">
                <a:solidFill>
                  <a:srgbClr val="FF0000"/>
                </a:solidFill>
                <a:latin typeface="黑体" pitchFamily="49" charset="-122"/>
                <a:ea typeface="黑体" pitchFamily="49" charset="-122"/>
              </a:rPr>
              <a:t>瓶颈</a:t>
            </a:r>
            <a:r>
              <a:rPr lang="en-US" altLang="zh-CN" sz="1600" dirty="0">
                <a:solidFill>
                  <a:srgbClr val="FF0000"/>
                </a:solidFill>
                <a:latin typeface="黑体" pitchFamily="49" charset="-122"/>
                <a:ea typeface="黑体" pitchFamily="49" charset="-122"/>
              </a:rPr>
              <a:t>2</a:t>
            </a:r>
            <a:r>
              <a:rPr lang="zh-CN" altLang="en-US" sz="1600" dirty="0">
                <a:solidFill>
                  <a:srgbClr val="FF0000"/>
                </a:solidFill>
                <a:latin typeface="黑体" pitchFamily="49" charset="-122"/>
                <a:ea typeface="黑体" pitchFamily="49" charset="-122"/>
              </a:rPr>
              <a:t>：能耗成为突出问题</a:t>
            </a:r>
            <a:endParaRPr lang="en-US" altLang="zh-CN" sz="1600" dirty="0">
              <a:solidFill>
                <a:srgbClr val="FF0000"/>
              </a:solidFill>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随着规模增大，调度复杂，计算系统功耗问题日益突出</a:t>
            </a:r>
            <a:endParaRPr lang="en-US" altLang="zh-CN" sz="1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传统存算分离的结构，产生大量的数据搬移开销</a:t>
            </a:r>
            <a:endParaRPr lang="en-US" altLang="zh-CN" sz="1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传统的计算和存储器件“功耗”不友好</a:t>
            </a:r>
            <a:endParaRPr lang="en-US" altLang="zh-CN" sz="1400" dirty="0">
              <a:latin typeface="黑体" pitchFamily="49" charset="-122"/>
              <a:ea typeface="黑体" pitchFamily="49" charset="-122"/>
            </a:endParaRPr>
          </a:p>
          <a:p>
            <a:pPr marL="342900" indent="-342900">
              <a:spcBef>
                <a:spcPct val="20000"/>
              </a:spcBef>
              <a:buFont typeface="Wingdings" pitchFamily="2" charset="2"/>
              <a:buBlip>
                <a:blip r:embed="rId3"/>
              </a:buBlip>
            </a:pP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3"/>
              </a:buBlip>
            </a:pPr>
            <a:r>
              <a:rPr lang="zh-CN" altLang="en-US" sz="1600" dirty="0">
                <a:solidFill>
                  <a:srgbClr val="FF0000"/>
                </a:solidFill>
                <a:latin typeface="黑体" pitchFamily="49" charset="-122"/>
                <a:ea typeface="黑体" pitchFamily="49" charset="-122"/>
              </a:rPr>
              <a:t>瓶颈</a:t>
            </a:r>
            <a:r>
              <a:rPr lang="en-US" altLang="zh-CN" sz="1600" dirty="0">
                <a:solidFill>
                  <a:srgbClr val="FF0000"/>
                </a:solidFill>
                <a:latin typeface="黑体" pitchFamily="49" charset="-122"/>
                <a:ea typeface="黑体" pitchFamily="49" charset="-122"/>
              </a:rPr>
              <a:t>3</a:t>
            </a:r>
            <a:r>
              <a:rPr lang="zh-CN" altLang="en-US" sz="1600" dirty="0">
                <a:solidFill>
                  <a:srgbClr val="FF0000"/>
                </a:solidFill>
                <a:latin typeface="黑体" pitchFamily="49" charset="-122"/>
                <a:ea typeface="黑体" pitchFamily="49" charset="-122"/>
              </a:rPr>
              <a:t>：学习效率和灵活性</a:t>
            </a:r>
            <a:endParaRPr lang="en-US" altLang="zh-CN" sz="1600" dirty="0">
              <a:solidFill>
                <a:srgbClr val="FF0000"/>
              </a:solidFill>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学习效率：需要大量的输入数据及标定数据，学习效率低</a:t>
            </a: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灵活性：普遍缺乏“类比、联想”等学习功能</a:t>
            </a:r>
            <a:endParaRPr lang="en-US" altLang="zh-CN" sz="1400" dirty="0">
              <a:latin typeface="黑体" pitchFamily="49" charset="-122"/>
              <a:ea typeface="黑体" pitchFamily="49" charset="-122"/>
            </a:endParaRPr>
          </a:p>
          <a:p>
            <a:pPr marL="342900" indent="-342900">
              <a:spcBef>
                <a:spcPct val="20000"/>
              </a:spcBef>
              <a:buFont typeface="Wingdings" pitchFamily="2" charset="2"/>
              <a:buBlip>
                <a:blip r:embed="rId3"/>
              </a:buBlip>
            </a:pPr>
            <a:endParaRPr lang="zh-CN" altLang="en-US" sz="1600" dirty="0">
              <a:latin typeface="黑体" pitchFamily="49" charset="-122"/>
              <a:ea typeface="黑体" pitchFamily="49" charset="-122"/>
            </a:endParaRPr>
          </a:p>
        </p:txBody>
      </p:sp>
      <p:sp>
        <p:nvSpPr>
          <p:cNvPr id="8" name="右箭头 7"/>
          <p:cNvSpPr/>
          <p:nvPr/>
        </p:nvSpPr>
        <p:spPr bwMode="auto">
          <a:xfrm>
            <a:off x="4721225" y="1268436"/>
            <a:ext cx="396875" cy="501650"/>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9" name="右箭头 8"/>
          <p:cNvSpPr/>
          <p:nvPr/>
        </p:nvSpPr>
        <p:spPr bwMode="auto">
          <a:xfrm>
            <a:off x="4721225" y="3211536"/>
            <a:ext cx="396875" cy="504825"/>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0" name="右箭头 9"/>
          <p:cNvSpPr/>
          <p:nvPr/>
        </p:nvSpPr>
        <p:spPr bwMode="auto">
          <a:xfrm>
            <a:off x="4751388" y="5011761"/>
            <a:ext cx="396875" cy="504825"/>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1" name="圆角矩形 10"/>
          <p:cNvSpPr/>
          <p:nvPr/>
        </p:nvSpPr>
        <p:spPr bwMode="auto">
          <a:xfrm>
            <a:off x="5189586" y="1122956"/>
            <a:ext cx="2550766" cy="1080120"/>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r>
              <a:rPr lang="zh-CN" altLang="en-US" sz="2000" noProof="1">
                <a:ln>
                  <a:solidFill>
                    <a:schemeClr val="bg1"/>
                  </a:solidFill>
                </a:ln>
                <a:solidFill>
                  <a:schemeClr val="bg1"/>
                </a:solidFill>
                <a:latin typeface="+mn-ea"/>
              </a:rPr>
              <a:t>数据科学与计算智能</a:t>
            </a:r>
          </a:p>
        </p:txBody>
      </p:sp>
      <p:sp>
        <p:nvSpPr>
          <p:cNvPr id="12" name="圆角矩形 11"/>
          <p:cNvSpPr/>
          <p:nvPr/>
        </p:nvSpPr>
        <p:spPr bwMode="auto">
          <a:xfrm>
            <a:off x="5189586" y="2995164"/>
            <a:ext cx="2550766" cy="1080120"/>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zh-CN" altLang="en-US" sz="2000" noProof="1">
                <a:ln>
                  <a:solidFill>
                    <a:schemeClr val="bg1"/>
                  </a:solidFill>
                </a:ln>
                <a:solidFill>
                  <a:schemeClr val="bg1"/>
                </a:solidFill>
                <a:latin typeface="+mn-ea"/>
              </a:rPr>
              <a:t>新型计算技术与系统</a:t>
            </a:r>
          </a:p>
        </p:txBody>
      </p:sp>
      <p:sp>
        <p:nvSpPr>
          <p:cNvPr id="13" name="圆角矩形 12"/>
          <p:cNvSpPr/>
          <p:nvPr/>
        </p:nvSpPr>
        <p:spPr bwMode="auto">
          <a:xfrm>
            <a:off x="5189586" y="4795364"/>
            <a:ext cx="2550766" cy="1080120"/>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r>
              <a:rPr lang="zh-CN" altLang="en-US" sz="2000" noProof="1">
                <a:ln>
                  <a:solidFill>
                    <a:schemeClr val="bg1"/>
                  </a:solidFill>
                </a:ln>
                <a:solidFill>
                  <a:schemeClr val="bg1"/>
                </a:solidFill>
                <a:latin typeface="+mn-ea"/>
              </a:rPr>
              <a:t>认知机理与仿真</a:t>
            </a:r>
          </a:p>
        </p:txBody>
      </p:sp>
      <p:sp>
        <p:nvSpPr>
          <p:cNvPr id="14" name="下箭头 13"/>
          <p:cNvSpPr/>
          <p:nvPr/>
        </p:nvSpPr>
        <p:spPr bwMode="auto">
          <a:xfrm>
            <a:off x="6018213" y="2347936"/>
            <a:ext cx="569912" cy="574675"/>
          </a:xfrm>
          <a:prstGeom prst="down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5" name="下箭头 14"/>
          <p:cNvSpPr>
            <a:spLocks noChangeArrowheads="1"/>
          </p:cNvSpPr>
          <p:nvPr/>
        </p:nvSpPr>
        <p:spPr bwMode="auto">
          <a:xfrm rot="10800000">
            <a:off x="6084888" y="4087836"/>
            <a:ext cx="574675" cy="577850"/>
          </a:xfrm>
          <a:prstGeom prst="downArrow">
            <a:avLst>
              <a:gd name="adj1" fmla="val 50000"/>
              <a:gd name="adj2" fmla="val 50138"/>
            </a:avLst>
          </a:prstGeom>
          <a:solidFill>
            <a:srgbClr val="FF0000"/>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rot="10800000"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6" name="右箭头 15"/>
          <p:cNvSpPr/>
          <p:nvPr/>
        </p:nvSpPr>
        <p:spPr bwMode="auto">
          <a:xfrm>
            <a:off x="7740650" y="3246461"/>
            <a:ext cx="503238" cy="504825"/>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7" name="圆角矩形 16"/>
          <p:cNvSpPr/>
          <p:nvPr/>
        </p:nvSpPr>
        <p:spPr bwMode="auto">
          <a:xfrm>
            <a:off x="8172400" y="1122956"/>
            <a:ext cx="792088" cy="4752528"/>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en-US" altLang="zh-CN" sz="2000" noProof="1">
              <a:ln>
                <a:solidFill>
                  <a:schemeClr val="bg1"/>
                </a:solidFill>
              </a:ln>
              <a:solidFill>
                <a:schemeClr val="bg1"/>
              </a:solidFill>
              <a:latin typeface="+mn-ea"/>
            </a:endParaRPr>
          </a:p>
          <a:p>
            <a:pPr algn="ctr">
              <a:defRPr/>
            </a:pPr>
            <a:r>
              <a:rPr lang="zh-CN" altLang="en-US" sz="2000" noProof="1">
                <a:ln>
                  <a:solidFill>
                    <a:schemeClr val="bg1"/>
                  </a:solidFill>
                </a:ln>
                <a:solidFill>
                  <a:schemeClr val="bg1"/>
                </a:solidFill>
                <a:latin typeface="+mn-ea"/>
              </a:rPr>
              <a:t>数据工程与</a:t>
            </a:r>
            <a:endParaRPr lang="en-US" altLang="zh-CN" sz="2000" noProof="1">
              <a:ln>
                <a:solidFill>
                  <a:schemeClr val="bg1"/>
                </a:solidFill>
              </a:ln>
              <a:solidFill>
                <a:schemeClr val="bg1"/>
              </a:solidFill>
              <a:latin typeface="+mn-ea"/>
            </a:endParaRPr>
          </a:p>
          <a:p>
            <a:pPr algn="ctr">
              <a:defRPr/>
            </a:pPr>
            <a:r>
              <a:rPr lang="zh-CN" altLang="en-US" sz="2000" noProof="1">
                <a:ln>
                  <a:solidFill>
                    <a:schemeClr val="bg1"/>
                  </a:solidFill>
                </a:ln>
                <a:solidFill>
                  <a:schemeClr val="bg1"/>
                </a:solidFill>
                <a:latin typeface="+mn-ea"/>
              </a:rPr>
              <a:t>脑机系统</a:t>
            </a:r>
          </a:p>
        </p:txBody>
      </p:sp>
      <p:sp>
        <p:nvSpPr>
          <p:cNvPr id="18" name="矩形 1"/>
          <p:cNvSpPr>
            <a:spLocks noChangeArrowheads="1"/>
          </p:cNvSpPr>
          <p:nvPr/>
        </p:nvSpPr>
        <p:spPr bwMode="auto">
          <a:xfrm>
            <a:off x="-15875" y="6162698"/>
            <a:ext cx="5970588" cy="523875"/>
          </a:xfrm>
          <a:prstGeom prst="rect">
            <a:avLst/>
          </a:prstGeom>
          <a:solidFill>
            <a:schemeClr val="bg1"/>
          </a:solidFill>
          <a:ln w="9525">
            <a:noFill/>
            <a:miter lim="800000"/>
            <a:headEnd/>
            <a:tailEnd/>
          </a:ln>
        </p:spPr>
        <p:txBody>
          <a:bodyPr>
            <a:spAutoFit/>
          </a:bodyPr>
          <a:lstStyle/>
          <a:p>
            <a:r>
              <a:rPr lang="zh-CN" altLang="en-US" sz="2800">
                <a:solidFill>
                  <a:srgbClr val="FF0000"/>
                </a:solidFill>
                <a:latin typeface="黑体" pitchFamily="49" charset="-122"/>
                <a:ea typeface="黑体" pitchFamily="49" charset="-122"/>
              </a:rPr>
              <a:t>http://www.bdbc.org.cn/</a:t>
            </a:r>
          </a:p>
        </p:txBody>
      </p:sp>
      <p:pic>
        <p:nvPicPr>
          <p:cNvPr id="19" name="图片 2"/>
          <p:cNvPicPr>
            <a:picLocks noChangeAspect="1"/>
          </p:cNvPicPr>
          <p:nvPr/>
        </p:nvPicPr>
        <p:blipFill>
          <a:blip r:embed="rId4"/>
          <a:srcRect/>
          <a:stretch>
            <a:fillRect/>
          </a:stretch>
        </p:blipFill>
        <p:spPr bwMode="auto">
          <a:xfrm>
            <a:off x="5972175" y="5946798"/>
            <a:ext cx="3151188" cy="76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5</a:t>
            </a:fld>
            <a:endParaRPr lang="zh-CN" altLang="en-US" dirty="0"/>
          </a:p>
        </p:txBody>
      </p:sp>
      <p:pic>
        <p:nvPicPr>
          <p:cNvPr id="5" name="Picture 4"/>
          <p:cNvPicPr>
            <a:picLocks noChangeAspect="1" noChangeArrowheads="1"/>
          </p:cNvPicPr>
          <p:nvPr/>
        </p:nvPicPr>
        <p:blipFill>
          <a:blip r:embed="rId2"/>
          <a:srcRect/>
          <a:stretch>
            <a:fillRect/>
          </a:stretch>
        </p:blipFill>
        <p:spPr bwMode="auto">
          <a:xfrm>
            <a:off x="5500688" y="3549632"/>
            <a:ext cx="3643312" cy="561975"/>
          </a:xfrm>
          <a:prstGeom prst="rect">
            <a:avLst/>
          </a:prstGeom>
          <a:noFill/>
          <a:ln w="9525">
            <a:noFill/>
            <a:miter lim="800000"/>
            <a:headEnd/>
            <a:tailEnd/>
          </a:ln>
        </p:spPr>
      </p:pic>
      <p:sp>
        <p:nvSpPr>
          <p:cNvPr id="6" name="TextBox 3"/>
          <p:cNvSpPr txBox="1">
            <a:spLocks noChangeArrowheads="1"/>
          </p:cNvSpPr>
          <p:nvPr/>
        </p:nvSpPr>
        <p:spPr bwMode="auto">
          <a:xfrm>
            <a:off x="354013" y="928670"/>
            <a:ext cx="8394700" cy="3086100"/>
          </a:xfrm>
          <a:prstGeom prst="rect">
            <a:avLst/>
          </a:prstGeom>
          <a:noFill/>
          <a:ln w="9525">
            <a:noFill/>
            <a:miter lim="800000"/>
            <a:headEnd/>
            <a:tailEnd/>
          </a:ln>
        </p:spPr>
        <p:txBody>
          <a:bodyPr>
            <a:spAutoFit/>
          </a:bodyPr>
          <a:lstStyle/>
          <a:p>
            <a:pPr marL="342900" indent="-342900">
              <a:spcBef>
                <a:spcPct val="20000"/>
              </a:spcBef>
              <a:buFont typeface="Wingdings" pitchFamily="2" charset="2"/>
              <a:buBlip>
                <a:blip r:embed="rId3"/>
              </a:buBlip>
            </a:pPr>
            <a:r>
              <a:rPr lang="zh-CN" altLang="en-US" sz="2400" dirty="0">
                <a:latin typeface="黑体" pitchFamily="49" charset="-122"/>
                <a:ea typeface="黑体" pitchFamily="49" charset="-122"/>
              </a:rPr>
              <a:t>过去</a:t>
            </a:r>
            <a:r>
              <a:rPr lang="en-US" altLang="zh-CN" sz="2400" dirty="0">
                <a:latin typeface="黑体" pitchFamily="49" charset="-122"/>
                <a:ea typeface="黑体" pitchFamily="49" charset="-122"/>
              </a:rPr>
              <a:t>5</a:t>
            </a:r>
            <a:r>
              <a:rPr lang="zh-CN" altLang="en-US" sz="2400" dirty="0">
                <a:latin typeface="黑体" pitchFamily="49" charset="-122"/>
                <a:ea typeface="黑体" pitchFamily="49" charset="-122"/>
              </a:rPr>
              <a:t>年大数据的研究，已经产生了重大突破，并在部分领域取得良好的应用</a:t>
            </a:r>
            <a:endParaRPr lang="en-US" altLang="zh-CN" sz="2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2000" dirty="0">
                <a:latin typeface="黑体" pitchFamily="49" charset="-122"/>
                <a:ea typeface="黑体" pitchFamily="49" charset="-122"/>
              </a:rPr>
              <a:t>计算基础：大规模云计算、大规模深度学习</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2000" dirty="0">
                <a:latin typeface="黑体" pitchFamily="49" charset="-122"/>
                <a:ea typeface="黑体" pitchFamily="49" charset="-122"/>
              </a:rPr>
              <a:t>感知处理的角度：大规模深度学习，</a:t>
            </a:r>
            <a:r>
              <a:rPr lang="en-US" altLang="zh-CN" sz="2000" dirty="0" err="1">
                <a:latin typeface="黑体" pitchFamily="49" charset="-122"/>
                <a:ea typeface="黑体" pitchFamily="49" charset="-122"/>
              </a:rPr>
              <a:t>imageNet</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2000" dirty="0">
                <a:latin typeface="黑体" pitchFamily="49" charset="-122"/>
                <a:ea typeface="黑体" pitchFamily="49" charset="-122"/>
              </a:rPr>
              <a:t>知识组织与管理角度：大规模知识图谱</a:t>
            </a: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3"/>
              </a:buBlip>
            </a:pPr>
            <a:r>
              <a:rPr lang="zh-CN" altLang="en-US" sz="2400" dirty="0">
                <a:latin typeface="黑体" pitchFamily="49" charset="-122"/>
                <a:ea typeface="黑体" pitchFamily="49" charset="-122"/>
              </a:rPr>
              <a:t>基于数据产生知识的问答系统与个人辅助系统</a:t>
            </a:r>
            <a:endParaRPr lang="en-US" altLang="zh-CN" sz="2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en-US" altLang="zh-CN" sz="2000" dirty="0">
                <a:latin typeface="黑体" pitchFamily="49" charset="-122"/>
                <a:ea typeface="黑体" pitchFamily="49" charset="-122"/>
              </a:rPr>
              <a:t>Watson </a:t>
            </a:r>
            <a:r>
              <a:rPr lang="en-US" altLang="zh-CN" sz="2000" dirty="0" err="1">
                <a:latin typeface="黑体" pitchFamily="49" charset="-122"/>
                <a:ea typeface="黑体" pitchFamily="49" charset="-122"/>
              </a:rPr>
              <a:t>DeepQA</a:t>
            </a:r>
            <a:r>
              <a:rPr lang="zh-CN" altLang="en-US" sz="2000" dirty="0">
                <a:latin typeface="黑体" pitchFamily="49" charset="-122"/>
                <a:ea typeface="黑体" pitchFamily="49" charset="-122"/>
              </a:rPr>
              <a:t>：智能搜索</a:t>
            </a:r>
            <a:r>
              <a:rPr lang="en-US" altLang="zh-CN" sz="2000" dirty="0">
                <a:latin typeface="黑体" pitchFamily="49" charset="-122"/>
                <a:ea typeface="黑体" pitchFamily="49" charset="-122"/>
                <a:sym typeface="Wingdings" pitchFamily="2" charset="2"/>
              </a:rPr>
              <a:t></a:t>
            </a:r>
            <a:r>
              <a:rPr lang="zh-CN" altLang="en-US" sz="2000" dirty="0">
                <a:latin typeface="黑体" pitchFamily="49" charset="-122"/>
                <a:ea typeface="黑体" pitchFamily="49" charset="-122"/>
              </a:rPr>
              <a:t>知识引擎</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en-US" altLang="zh-CN" sz="2000" dirty="0">
                <a:latin typeface="黑体" pitchFamily="49" charset="-122"/>
                <a:ea typeface="黑体" pitchFamily="49" charset="-122"/>
              </a:rPr>
              <a:t>Apple </a:t>
            </a:r>
            <a:r>
              <a:rPr lang="en-US" altLang="zh-CN" sz="2000" dirty="0" err="1">
                <a:latin typeface="黑体" pitchFamily="49" charset="-122"/>
                <a:ea typeface="黑体" pitchFamily="49" charset="-122"/>
              </a:rPr>
              <a:t>Siri</a:t>
            </a:r>
            <a:r>
              <a:rPr lang="en-US" altLang="zh-CN" sz="2000" dirty="0">
                <a:latin typeface="黑体" pitchFamily="49" charset="-122"/>
                <a:ea typeface="黑体" pitchFamily="49" charset="-122"/>
              </a:rPr>
              <a:t> &amp; Wolfram Alpha</a:t>
            </a:r>
            <a:endParaRPr lang="zh-CN" altLang="en-US" sz="2400" dirty="0">
              <a:latin typeface="黑体" pitchFamily="49" charset="-122"/>
              <a:ea typeface="黑体" pitchFamily="49" charset="-122"/>
            </a:endParaRPr>
          </a:p>
        </p:txBody>
      </p:sp>
      <p:pic>
        <p:nvPicPr>
          <p:cNvPr id="7" name="Picture 2"/>
          <p:cNvPicPr>
            <a:picLocks noChangeAspect="1" noChangeArrowheads="1"/>
          </p:cNvPicPr>
          <p:nvPr/>
        </p:nvPicPr>
        <p:blipFill>
          <a:blip r:embed="rId4"/>
          <a:srcRect/>
          <a:stretch>
            <a:fillRect/>
          </a:stretch>
        </p:blipFill>
        <p:spPr bwMode="auto">
          <a:xfrm>
            <a:off x="684213" y="4159232"/>
            <a:ext cx="3887787" cy="2398713"/>
          </a:xfrm>
          <a:prstGeom prst="rect">
            <a:avLst/>
          </a:prstGeom>
          <a:noFill/>
          <a:ln w="9525">
            <a:noFill/>
            <a:miter lim="800000"/>
            <a:headEnd/>
            <a:tailEnd/>
          </a:ln>
        </p:spPr>
      </p:pic>
      <p:pic>
        <p:nvPicPr>
          <p:cNvPr id="8" name="Picture 3"/>
          <p:cNvPicPr>
            <a:picLocks noChangeAspect="1" noChangeArrowheads="1"/>
          </p:cNvPicPr>
          <p:nvPr/>
        </p:nvPicPr>
        <p:blipFill>
          <a:blip r:embed="rId5"/>
          <a:srcRect/>
          <a:stretch>
            <a:fillRect/>
          </a:stretch>
        </p:blipFill>
        <p:spPr bwMode="auto">
          <a:xfrm>
            <a:off x="4572000" y="4114782"/>
            <a:ext cx="3887788" cy="2486025"/>
          </a:xfrm>
          <a:prstGeom prst="rect">
            <a:avLst/>
          </a:prstGeom>
          <a:noFill/>
          <a:ln w="9525">
            <a:noFill/>
            <a:miter lim="800000"/>
            <a:headEnd/>
            <a:tailEnd/>
          </a:ln>
        </p:spPr>
      </p:pic>
      <p:sp>
        <p:nvSpPr>
          <p:cNvPr id="9" name="矩形 8"/>
          <p:cNvSpPr/>
          <p:nvPr/>
        </p:nvSpPr>
        <p:spPr>
          <a:xfrm>
            <a:off x="0" y="6281720"/>
            <a:ext cx="9144000" cy="3698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buFont typeface="Arial" panose="020B0604020202020204" pitchFamily="34" charset="0"/>
              <a:buNone/>
              <a:defRPr/>
            </a:pPr>
            <a:r>
              <a:rPr lang="en-US" altLang="zh-CN" noProof="1"/>
              <a:t>Watson</a:t>
            </a:r>
            <a:r>
              <a:rPr lang="zh-CN" altLang="en-US" noProof="1"/>
              <a:t>和</a:t>
            </a:r>
            <a:r>
              <a:rPr lang="en-US" altLang="zh-CN" noProof="1"/>
              <a:t>Wolfram|Alpha</a:t>
            </a:r>
            <a:r>
              <a:rPr lang="zh-CN" altLang="en-US" noProof="1"/>
              <a:t>的成功说明：</a:t>
            </a:r>
            <a:r>
              <a:rPr lang="en-US" altLang="zh-CN" noProof="1"/>
              <a:t>AI</a:t>
            </a:r>
            <a:r>
              <a:rPr lang="zh-CN" altLang="en-US" noProof="1"/>
              <a:t>可以用一个纯粹的计算系统</a:t>
            </a:r>
            <a:r>
              <a:rPr lang="en-US" altLang="zh-CN" noProof="1"/>
              <a:t>(</a:t>
            </a:r>
            <a:r>
              <a:rPr lang="zh-CN" altLang="en-US" noProof="1"/>
              <a:t>交互</a:t>
            </a:r>
            <a:r>
              <a:rPr lang="en-US" altLang="zh-CN" noProof="1"/>
              <a:t>+</a:t>
            </a:r>
            <a:r>
              <a:rPr lang="zh-CN" altLang="en-US" noProof="1"/>
              <a:t>计算</a:t>
            </a:r>
            <a:r>
              <a:rPr lang="en-US" altLang="zh-CN" noProof="1"/>
              <a:t>)</a:t>
            </a:r>
            <a:r>
              <a:rPr lang="zh-CN" altLang="en-US" noProof="1"/>
              <a:t>实现</a:t>
            </a:r>
          </a:p>
        </p:txBody>
      </p:sp>
      <p:pic>
        <p:nvPicPr>
          <p:cNvPr id="10" name="Picture 4" descr="Image result for alphago"/>
          <p:cNvPicPr>
            <a:picLocks noChangeAspect="1" noChangeArrowheads="1"/>
          </p:cNvPicPr>
          <p:nvPr/>
        </p:nvPicPr>
        <p:blipFill>
          <a:blip r:embed="rId6" cstate="print"/>
          <a:srcRect/>
          <a:stretch>
            <a:fillRect/>
          </a:stretch>
        </p:blipFill>
        <p:spPr bwMode="auto">
          <a:xfrm>
            <a:off x="7286644" y="1357298"/>
            <a:ext cx="1571636" cy="2082418"/>
          </a:xfrm>
          <a:prstGeom prst="rect">
            <a:avLst/>
          </a:prstGeom>
          <a:noFill/>
        </p:spPr>
      </p:pic>
      <p:sp>
        <p:nvSpPr>
          <p:cNvPr id="12" name="标题 1"/>
          <p:cNvSpPr>
            <a:spLocks noChangeArrowheads="1"/>
          </p:cNvSpPr>
          <p:nvPr/>
        </p:nvSpPr>
        <p:spPr bwMode="auto">
          <a:xfrm>
            <a:off x="179388" y="66694"/>
            <a:ext cx="8686800" cy="774700"/>
          </a:xfrm>
          <a:prstGeom prst="rect">
            <a:avLst/>
          </a:prstGeom>
          <a:noFill/>
          <a:ln>
            <a:noFill/>
            <a:miter lim="800000"/>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marL="914400" indent="-914400" eaLnBrk="0" hangingPunct="0">
              <a:defRPr/>
            </a:pPr>
            <a:r>
              <a:rPr lang="zh-CN" altLang="en-US" sz="3600" b="1" dirty="0">
                <a:solidFill>
                  <a:srgbClr val="C00000"/>
                </a:solidFill>
                <a:latin typeface="Arial Unicode MS" pitchFamily="34" charset="-122"/>
                <a:ea typeface="黑体" pitchFamily="49" charset="-122"/>
                <a:cs typeface="+mj-cs"/>
                <a:sym typeface="黑体" panose="02010609060101010101" pitchFamily="49" charset="-122"/>
              </a:rPr>
              <a:t>大</a:t>
            </a:r>
            <a:r>
              <a:rPr lang="zh-CN" altLang="en-US" sz="3600" b="1" dirty="0" smtClean="0">
                <a:solidFill>
                  <a:srgbClr val="C00000"/>
                </a:solidFill>
                <a:latin typeface="Arial Unicode MS" pitchFamily="34" charset="-122"/>
                <a:ea typeface="黑体" pitchFamily="49" charset="-122"/>
                <a:cs typeface="+mj-cs"/>
                <a:sym typeface="黑体" panose="02010609060101010101" pitchFamily="49" charset="-122"/>
              </a:rPr>
              <a:t>数据的研究与应用：取得重大突破</a:t>
            </a:r>
            <a:endParaRPr lang="en-US" altLang="zh-CN" sz="3600" b="1" dirty="0">
              <a:solidFill>
                <a:srgbClr val="C00000"/>
              </a:solidFill>
              <a:latin typeface="Arial Unicode MS" pitchFamily="34" charset="-122"/>
              <a:ea typeface="黑体" pitchFamily="49" charset="-122"/>
              <a:cs typeface="+mj-cs"/>
              <a:sym typeface="黑体" panose="0201060906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6</a:t>
            </a:fld>
            <a:endParaRPr lang="zh-CN" altLang="en-US" dirty="0"/>
          </a:p>
        </p:txBody>
      </p:sp>
      <p:sp>
        <p:nvSpPr>
          <p:cNvPr id="5" name="TextBox 3"/>
          <p:cNvSpPr txBox="1">
            <a:spLocks noChangeArrowheads="1"/>
          </p:cNvSpPr>
          <p:nvPr/>
        </p:nvSpPr>
        <p:spPr bwMode="auto">
          <a:xfrm>
            <a:off x="354013" y="325423"/>
            <a:ext cx="8394700" cy="1031875"/>
          </a:xfrm>
          <a:prstGeom prst="rect">
            <a:avLst/>
          </a:prstGeom>
          <a:noFill/>
          <a:ln w="9525">
            <a:noFill/>
            <a:miter lim="800000"/>
            <a:headEnd/>
            <a:tailEnd/>
          </a:ln>
        </p:spPr>
        <p:txBody>
          <a:bodyPr>
            <a:spAutoFit/>
          </a:bodyPr>
          <a:lstStyle/>
          <a:p>
            <a:pPr marL="342900" lvl="1" indent="-342900">
              <a:spcBef>
                <a:spcPct val="20000"/>
              </a:spcBef>
              <a:buFont typeface="Wingdings" pitchFamily="2" charset="2"/>
              <a:buBlip>
                <a:blip r:embed="rId2"/>
              </a:buBlip>
            </a:pPr>
            <a:r>
              <a:rPr lang="zh-CN" altLang="en-US" sz="2800" dirty="0" smtClean="0">
                <a:solidFill>
                  <a:srgbClr val="FF0000"/>
                </a:solidFill>
                <a:latin typeface="黑体" pitchFamily="49" charset="-122"/>
                <a:ea typeface="黑体" pitchFamily="49" charset="-122"/>
              </a:rPr>
              <a:t>问题：</a:t>
            </a:r>
            <a:r>
              <a:rPr lang="zh-CN" altLang="en-US" sz="2800" dirty="0">
                <a:latin typeface="黑体" pitchFamily="49" charset="-122"/>
                <a:ea typeface="黑体" pitchFamily="49" charset="-122"/>
              </a:rPr>
              <a:t>是否有坚实的理论基础</a:t>
            </a:r>
          </a:p>
          <a:p>
            <a:pPr marL="342900" lvl="1" indent="-342900">
              <a:spcBef>
                <a:spcPct val="20000"/>
              </a:spcBef>
              <a:buFont typeface="Wingdings" pitchFamily="2" charset="2"/>
              <a:buBlip>
                <a:blip r:embed="rId2"/>
              </a:buBlip>
            </a:pPr>
            <a:r>
              <a:rPr lang="zh-CN" altLang="en-US" sz="2800" dirty="0">
                <a:solidFill>
                  <a:srgbClr val="FF0000"/>
                </a:solidFill>
                <a:latin typeface="黑体" pitchFamily="49" charset="-122"/>
                <a:ea typeface="黑体" pitchFamily="49" charset="-122"/>
              </a:rPr>
              <a:t>（大）数据科学是否能真的成为一种“科学”？</a:t>
            </a:r>
            <a:endParaRPr lang="zh-CN" altLang="en-US" sz="2800" dirty="0">
              <a:latin typeface="黑体" pitchFamily="49" charset="-122"/>
              <a:ea typeface="黑体" pitchFamily="49" charset="-122"/>
            </a:endParaRPr>
          </a:p>
        </p:txBody>
      </p:sp>
      <p:sp>
        <p:nvSpPr>
          <p:cNvPr id="6" name="TextBox 3"/>
          <p:cNvSpPr txBox="1">
            <a:spLocks noChangeArrowheads="1"/>
          </p:cNvSpPr>
          <p:nvPr/>
        </p:nvSpPr>
        <p:spPr bwMode="auto">
          <a:xfrm>
            <a:off x="317469" y="1554185"/>
            <a:ext cx="8394700" cy="793750"/>
          </a:xfrm>
          <a:prstGeom prst="rect">
            <a:avLst/>
          </a:prstGeom>
          <a:noFill/>
          <a:ln w="9525">
            <a:noFill/>
            <a:miter lim="800000"/>
            <a:headEnd/>
            <a:tailEnd/>
          </a:ln>
        </p:spPr>
        <p:txBody>
          <a:bodyPr>
            <a:spAutoFit/>
          </a:bodyPr>
          <a:lstStyle/>
          <a:p>
            <a:pPr marL="342900" lvl="1" indent="-342900">
              <a:spcBef>
                <a:spcPct val="20000"/>
              </a:spcBef>
              <a:buFont typeface="Wingdings" pitchFamily="2" charset="2"/>
              <a:buBlip>
                <a:blip r:embed="rId2"/>
              </a:buBlip>
            </a:pPr>
            <a:r>
              <a:rPr lang="zh-CN" altLang="en-US" sz="2400">
                <a:latin typeface="黑体" pitchFamily="49" charset="-122"/>
                <a:ea typeface="黑体" pitchFamily="49" charset="-122"/>
              </a:rPr>
              <a:t>其中一个可能性：计算问题、复杂性与算法</a:t>
            </a:r>
            <a:endParaRPr lang="en-US" altLang="zh-CN" sz="2400">
              <a:latin typeface="黑体" pitchFamily="49" charset="-122"/>
              <a:ea typeface="黑体" pitchFamily="49" charset="-122"/>
            </a:endParaRPr>
          </a:p>
          <a:p>
            <a:pPr marL="742950" lvl="2" indent="-342900">
              <a:spcBef>
                <a:spcPct val="20000"/>
              </a:spcBef>
              <a:buFontTx/>
              <a:buBlip>
                <a:blip r:embed="rId2"/>
              </a:buBlip>
            </a:pPr>
            <a:r>
              <a:rPr lang="zh-CN" altLang="en-US">
                <a:latin typeface="黑体" pitchFamily="49" charset="-122"/>
                <a:ea typeface="黑体" pitchFamily="49" charset="-122"/>
              </a:rPr>
              <a:t>计算问题是计算机科学的本质问题，而算法是一切计算问题的核心</a:t>
            </a:r>
            <a:endParaRPr lang="en-US" altLang="zh-CN">
              <a:latin typeface="黑体" pitchFamily="49" charset="-122"/>
              <a:ea typeface="黑体" pitchFamily="49" charset="-122"/>
            </a:endParaRPr>
          </a:p>
        </p:txBody>
      </p:sp>
      <p:sp>
        <p:nvSpPr>
          <p:cNvPr id="7" name="矩形 6"/>
          <p:cNvSpPr/>
          <p:nvPr/>
        </p:nvSpPr>
        <p:spPr>
          <a:xfrm>
            <a:off x="863048" y="2706015"/>
            <a:ext cx="1824538" cy="707886"/>
          </a:xfrm>
          <a:prstGeom prst="rect">
            <a:avLst/>
          </a:prstGeom>
        </p:spPr>
        <p:txBody>
          <a:bodyPr wrap="none">
            <a:spAutoFit/>
          </a:bodyPr>
          <a:lstStyle/>
          <a:p>
            <a:pPr eaLnBrk="1" hangingPunct="1">
              <a:buFont typeface="Arial" panose="020B0604020202020204" pitchFamily="34" charset="0"/>
              <a:buNone/>
              <a:defRPr/>
            </a:pPr>
            <a:r>
              <a:rPr kumimoji="1" lang="en-US" altLang="zh-CN" sz="4000" i="1"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G</a:t>
            </a:r>
            <a:r>
              <a:rPr kumimoji="1" lang="en-US" altLang="zh-CN"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a:t>
            </a:r>
            <a:r>
              <a:rPr kumimoji="1" lang="en-US" altLang="zh-CN" sz="4000" i="1" noProof="1">
                <a:ln w="10541" cmpd="sng">
                  <a:solidFill>
                    <a:srgbClr val="4F81BD">
                      <a:shade val="88000"/>
                      <a:satMod val="110000"/>
                    </a:srgbClr>
                  </a:solidFill>
                  <a:prstDash val="solid"/>
                </a:ln>
                <a:solidFill>
                  <a:srgbClr val="FF0000"/>
                </a:solidFill>
                <a:latin typeface="Arial" pitchFamily="34" charset="0"/>
                <a:ea typeface="黑体" pitchFamily="49" charset="-122"/>
                <a:cs typeface="Arial" pitchFamily="34" charset="0"/>
              </a:rPr>
              <a:t>F</a:t>
            </a:r>
            <a:r>
              <a:rPr kumimoji="1" lang="en-US" altLang="zh-CN"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a:t>
            </a:r>
            <a:r>
              <a:rPr kumimoji="1" lang="en-US" altLang="zh-CN" sz="4000" i="1"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x</a:t>
            </a:r>
            <a:r>
              <a:rPr kumimoji="1" lang="en-US" altLang="zh-CN"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a:t>
            </a:r>
            <a:endParaRPr kumimoji="1" lang="zh-CN" altLang="en-US"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ea typeface="宋体" charset="0"/>
              <a:cs typeface="Arial" pitchFamily="34" charset="0"/>
            </a:endParaRPr>
          </a:p>
        </p:txBody>
      </p:sp>
      <p:cxnSp>
        <p:nvCxnSpPr>
          <p:cNvPr id="8" name="直接箭头连接符 15"/>
          <p:cNvCxnSpPr>
            <a:cxnSpLocks noChangeShapeType="1"/>
          </p:cNvCxnSpPr>
          <p:nvPr/>
        </p:nvCxnSpPr>
        <p:spPr bwMode="auto">
          <a:xfrm flipH="1">
            <a:off x="2519331" y="3138510"/>
            <a:ext cx="863600" cy="144462"/>
          </a:xfrm>
          <a:prstGeom prst="straightConnector1">
            <a:avLst/>
          </a:prstGeom>
          <a:noFill/>
          <a:ln w="9525">
            <a:solidFill>
              <a:srgbClr val="4A7EBB"/>
            </a:solidFill>
            <a:round/>
            <a:headEnd/>
            <a:tailEnd type="arrow" w="med" len="med"/>
          </a:ln>
        </p:spPr>
      </p:cxnSp>
      <p:sp>
        <p:nvSpPr>
          <p:cNvPr id="9" name="内容占位符 2"/>
          <p:cNvSpPr txBox="1">
            <a:spLocks noChangeArrowheads="1"/>
          </p:cNvSpPr>
          <p:nvPr/>
        </p:nvSpPr>
        <p:spPr bwMode="auto">
          <a:xfrm>
            <a:off x="3382931" y="2994047"/>
            <a:ext cx="865188" cy="576263"/>
          </a:xfrm>
          <a:prstGeom prst="rect">
            <a:avLst/>
          </a:prstGeom>
          <a:noFill/>
          <a:ln w="9525">
            <a:solidFill>
              <a:srgbClr val="0000FF"/>
            </a:solidFill>
            <a:miter lim="800000"/>
            <a:headEnd/>
            <a:tailEnd/>
          </a:ln>
        </p:spPr>
        <p:txBody>
          <a:bodyPr anchor="ctr"/>
          <a:lstStyle/>
          <a:p>
            <a:pPr marL="342900" indent="-342900" algn="ctr" eaLnBrk="1" hangingPunct="1">
              <a:spcBef>
                <a:spcPct val="20000"/>
              </a:spcBef>
              <a:buFont typeface="Arial" pitchFamily="34" charset="0"/>
              <a:buNone/>
            </a:pPr>
            <a:r>
              <a:rPr lang="zh-CN" altLang="en-US" sz="2000" b="0">
                <a:solidFill>
                  <a:srgbClr val="000000"/>
                </a:solidFill>
                <a:latin typeface="Times New Roman" pitchFamily="18" charset="0"/>
                <a:ea typeface="黑体" pitchFamily="49" charset="-122"/>
              </a:rPr>
              <a:t>数据</a:t>
            </a:r>
            <a:endParaRPr lang="zh-CN" altLang="en-US" sz="2000" b="0">
              <a:latin typeface="Calibri" pitchFamily="34" charset="0"/>
              <a:ea typeface="宋体" pitchFamily="2" charset="-122"/>
            </a:endParaRPr>
          </a:p>
        </p:txBody>
      </p:sp>
      <p:cxnSp>
        <p:nvCxnSpPr>
          <p:cNvPr id="10" name="直接箭头连接符 17"/>
          <p:cNvCxnSpPr>
            <a:cxnSpLocks noChangeShapeType="1"/>
          </p:cNvCxnSpPr>
          <p:nvPr/>
        </p:nvCxnSpPr>
        <p:spPr bwMode="auto">
          <a:xfrm flipH="1">
            <a:off x="2014506" y="2346347"/>
            <a:ext cx="1368425" cy="503238"/>
          </a:xfrm>
          <a:prstGeom prst="straightConnector1">
            <a:avLst/>
          </a:prstGeom>
          <a:noFill/>
          <a:ln w="9525">
            <a:solidFill>
              <a:srgbClr val="FF0000"/>
            </a:solidFill>
            <a:round/>
            <a:headEnd/>
            <a:tailEnd type="arrow" w="med" len="med"/>
          </a:ln>
        </p:spPr>
      </p:cxnSp>
      <p:sp>
        <p:nvSpPr>
          <p:cNvPr id="11" name="内容占位符 2"/>
          <p:cNvSpPr txBox="1">
            <a:spLocks noChangeArrowheads="1"/>
          </p:cNvSpPr>
          <p:nvPr/>
        </p:nvSpPr>
        <p:spPr bwMode="auto">
          <a:xfrm>
            <a:off x="3382931" y="2346347"/>
            <a:ext cx="865188" cy="576263"/>
          </a:xfrm>
          <a:prstGeom prst="rect">
            <a:avLst/>
          </a:prstGeom>
          <a:noFill/>
          <a:ln w="9525">
            <a:solidFill>
              <a:srgbClr val="FF0000"/>
            </a:solidFill>
            <a:miter lim="800000"/>
            <a:headEnd/>
            <a:tailEnd/>
          </a:ln>
        </p:spPr>
        <p:txBody>
          <a:bodyPr anchor="ctr"/>
          <a:lstStyle/>
          <a:p>
            <a:pPr marL="342900" indent="-342900" algn="ctr" eaLnBrk="1" hangingPunct="1">
              <a:spcBef>
                <a:spcPct val="20000"/>
              </a:spcBef>
              <a:buFont typeface="Arial" pitchFamily="34" charset="0"/>
              <a:buNone/>
            </a:pPr>
            <a:r>
              <a:rPr lang="zh-CN" altLang="en-US" sz="2000" b="0">
                <a:solidFill>
                  <a:srgbClr val="000000"/>
                </a:solidFill>
                <a:latin typeface="Times New Roman" pitchFamily="18" charset="0"/>
                <a:ea typeface="黑体" pitchFamily="49" charset="-122"/>
              </a:rPr>
              <a:t>算法</a:t>
            </a:r>
            <a:endParaRPr lang="zh-CN" altLang="en-US" sz="2400" b="0">
              <a:latin typeface="Calibri" pitchFamily="34" charset="0"/>
              <a:ea typeface="宋体" pitchFamily="2" charset="-122"/>
            </a:endParaRPr>
          </a:p>
        </p:txBody>
      </p:sp>
      <p:graphicFrame>
        <p:nvGraphicFramePr>
          <p:cNvPr id="13" name="Group 12"/>
          <p:cNvGraphicFramePr>
            <a:graphicFrameLocks noGrp="1"/>
          </p:cNvGraphicFramePr>
          <p:nvPr/>
        </p:nvGraphicFramePr>
        <p:xfrm>
          <a:off x="142844" y="3714772"/>
          <a:ext cx="3889375" cy="2733674"/>
        </p:xfrm>
        <a:graphic>
          <a:graphicData uri="http://schemas.openxmlformats.org/drawingml/2006/table">
            <a:tbl>
              <a:tblPr/>
              <a:tblGrid>
                <a:gridCol w="1036637"/>
                <a:gridCol w="2852738"/>
              </a:tblGrid>
              <a:tr h="63031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70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年代前</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算法研究</a:t>
                      </a:r>
                    </a:p>
                  </a:txBody>
                  <a:tcPr marL="0" marR="0" marT="144017"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2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70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确定性多项式时间算法</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发现</a:t>
                      </a:r>
                      <a:r>
                        <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NP</a:t>
                      </a: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困难性</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2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80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随机化算法</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随机性能加速算法</a:t>
                      </a:r>
                      <a:endParaRPr kumimoji="0" lang="zh-CN" altLang="en-US"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sym typeface="Calibri" panose="020F0502020204030204"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2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90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近似算法</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后期发现近似困难性</a:t>
                      </a:r>
                      <a:endParaRPr kumimoji="0" lang="zh-CN" altLang="en-US"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sym typeface="Calibri" panose="020F0502020204030204"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2" name="Group 26"/>
          <p:cNvGrpSpPr>
            <a:grpSpLocks/>
          </p:cNvGrpSpPr>
          <p:nvPr/>
        </p:nvGrpSpPr>
        <p:grpSpPr bwMode="auto">
          <a:xfrm rot="1185080">
            <a:off x="3492469" y="5638822"/>
            <a:ext cx="958850" cy="668338"/>
            <a:chOff x="-423" y="336"/>
            <a:chExt cx="6327" cy="2514"/>
          </a:xfrm>
        </p:grpSpPr>
        <p:pic>
          <p:nvPicPr>
            <p:cNvPr id="16" name="Picture 27" descr="green-blue-purple-scaling-2"/>
            <p:cNvPicPr>
              <a:picLocks noChangeAspect="1" noChangeArrowheads="1"/>
            </p:cNvPicPr>
            <p:nvPr/>
          </p:nvPicPr>
          <p:blipFill>
            <a:blip r:embed="rId3">
              <a:lum bright="-6000"/>
            </a:blip>
            <a:srcRect/>
            <a:stretch>
              <a:fillRect/>
            </a:stretch>
          </p:blipFill>
          <p:spPr bwMode="auto">
            <a:xfrm rot="-1110297">
              <a:off x="-423" y="336"/>
              <a:ext cx="6327" cy="2514"/>
            </a:xfrm>
            <a:prstGeom prst="rect">
              <a:avLst/>
            </a:prstGeom>
            <a:noFill/>
            <a:ln w="9525">
              <a:noFill/>
              <a:miter lim="800000"/>
              <a:headEnd/>
              <a:tailEnd/>
            </a:ln>
          </p:spPr>
        </p:pic>
        <p:pic>
          <p:nvPicPr>
            <p:cNvPr id="17" name="Picture 28" descr="win-internet-standards"/>
            <p:cNvPicPr>
              <a:picLocks noChangeAspect="1" noChangeArrowheads="1"/>
            </p:cNvPicPr>
            <p:nvPr/>
          </p:nvPicPr>
          <p:blipFill>
            <a:blip r:embed="rId4"/>
            <a:srcRect/>
            <a:stretch>
              <a:fillRect/>
            </a:stretch>
          </p:blipFill>
          <p:spPr bwMode="auto">
            <a:xfrm>
              <a:off x="896" y="1258"/>
              <a:ext cx="3408" cy="1282"/>
            </a:xfrm>
            <a:prstGeom prst="rect">
              <a:avLst/>
            </a:prstGeom>
            <a:noFill/>
            <a:ln w="9525">
              <a:noFill/>
              <a:miter lim="800000"/>
              <a:headEnd/>
              <a:tailEnd/>
            </a:ln>
          </p:spPr>
        </p:pic>
      </p:grpSp>
      <p:grpSp>
        <p:nvGrpSpPr>
          <p:cNvPr id="3" name="组合 82"/>
          <p:cNvGrpSpPr>
            <a:grpSpLocks/>
          </p:cNvGrpSpPr>
          <p:nvPr/>
        </p:nvGrpSpPr>
        <p:grpSpPr bwMode="auto">
          <a:xfrm>
            <a:off x="5183156" y="2363810"/>
            <a:ext cx="3689350" cy="3654425"/>
            <a:chOff x="5454257" y="1916832"/>
            <a:chExt cx="3689743" cy="3654942"/>
          </a:xfrm>
        </p:grpSpPr>
        <p:grpSp>
          <p:nvGrpSpPr>
            <p:cNvPr id="12" name="组合 21"/>
            <p:cNvGrpSpPr>
              <a:grpSpLocks/>
            </p:cNvGrpSpPr>
            <p:nvPr/>
          </p:nvGrpSpPr>
          <p:grpSpPr bwMode="auto">
            <a:xfrm>
              <a:off x="7280165" y="3114226"/>
              <a:ext cx="1863835" cy="1211963"/>
              <a:chOff x="3271291" y="2648819"/>
              <a:chExt cx="1804764" cy="1211963"/>
            </a:xfrm>
          </p:grpSpPr>
          <p:sp>
            <p:nvSpPr>
              <p:cNvPr id="41" name="矩形 11"/>
              <p:cNvSpPr>
                <a:spLocks noChangeArrowheads="1"/>
              </p:cNvSpPr>
              <p:nvPr/>
            </p:nvSpPr>
            <p:spPr bwMode="auto">
              <a:xfrm>
                <a:off x="3271291" y="3297551"/>
                <a:ext cx="1804764" cy="563231"/>
              </a:xfrm>
              <a:prstGeom prst="rect">
                <a:avLst/>
              </a:prstGeom>
              <a:noFill/>
              <a:ln w="9525">
                <a:noFill/>
                <a:miter lim="800000"/>
                <a:headEnd/>
                <a:tailEnd/>
              </a:ln>
            </p:spPr>
            <p:txBody>
              <a:bodyPr lIns="0" rIns="0" bIns="0">
                <a:spAutoFit/>
              </a:bodyPr>
              <a:lstStyle/>
              <a:p>
                <a:pPr algn="ctr">
                  <a:lnSpc>
                    <a:spcPct val="80000"/>
                  </a:lnSpc>
                </a:pPr>
                <a:r>
                  <a:rPr lang="en-US" altLang="zh-CN" sz="1400" b="0">
                    <a:latin typeface="Times New Roman" pitchFamily="18" charset="0"/>
                    <a:ea typeface="黑体" pitchFamily="49" charset="-122"/>
                  </a:rPr>
                  <a:t>Juris Hartmanis ,</a:t>
                </a:r>
              </a:p>
              <a:p>
                <a:pPr algn="ctr">
                  <a:lnSpc>
                    <a:spcPct val="80000"/>
                  </a:lnSpc>
                </a:pPr>
                <a:r>
                  <a:rPr lang="en-US" altLang="zh-CN" sz="1400" b="0">
                    <a:latin typeface="Times New Roman" pitchFamily="18" charset="0"/>
                    <a:ea typeface="黑体" pitchFamily="49" charset="-122"/>
                  </a:rPr>
                  <a:t>Richard Edwin Stearns</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1993</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pic>
            <p:nvPicPr>
              <p:cNvPr id="42" name="Picture 2" descr="C:\Users\Ting\Desktop\Hartmanis.jpg"/>
              <p:cNvPicPr>
                <a:picLocks noChangeAspect="1" noChangeArrowheads="1"/>
              </p:cNvPicPr>
              <p:nvPr/>
            </p:nvPicPr>
            <p:blipFill>
              <a:blip r:embed="rId5"/>
              <a:srcRect/>
              <a:stretch>
                <a:fillRect/>
              </a:stretch>
            </p:blipFill>
            <p:spPr bwMode="auto">
              <a:xfrm>
                <a:off x="3347864" y="2649587"/>
                <a:ext cx="760045" cy="633600"/>
              </a:xfrm>
              <a:prstGeom prst="rect">
                <a:avLst/>
              </a:prstGeom>
              <a:noFill/>
              <a:ln w="9525">
                <a:noFill/>
                <a:miter lim="800000"/>
                <a:headEnd/>
                <a:tailEnd/>
              </a:ln>
            </p:spPr>
          </p:pic>
          <p:pic>
            <p:nvPicPr>
              <p:cNvPr id="43" name="Picture 3" descr="C:\Users\Ting\Desktop\richard.jpg"/>
              <p:cNvPicPr>
                <a:picLocks noChangeAspect="1" noChangeArrowheads="1"/>
              </p:cNvPicPr>
              <p:nvPr/>
            </p:nvPicPr>
            <p:blipFill>
              <a:blip r:embed="rId6"/>
              <a:srcRect/>
              <a:stretch>
                <a:fillRect/>
              </a:stretch>
            </p:blipFill>
            <p:spPr bwMode="auto">
              <a:xfrm>
                <a:off x="4101063" y="2648819"/>
                <a:ext cx="760046" cy="633600"/>
              </a:xfrm>
              <a:prstGeom prst="rect">
                <a:avLst/>
              </a:prstGeom>
              <a:noFill/>
              <a:ln w="9525">
                <a:noFill/>
                <a:miter lim="800000"/>
                <a:headEnd/>
                <a:tailEnd/>
              </a:ln>
            </p:spPr>
          </p:pic>
        </p:grpSp>
        <p:grpSp>
          <p:nvGrpSpPr>
            <p:cNvPr id="14" name="组合 66"/>
            <p:cNvGrpSpPr>
              <a:grpSpLocks/>
            </p:cNvGrpSpPr>
            <p:nvPr/>
          </p:nvGrpSpPr>
          <p:grpSpPr bwMode="auto">
            <a:xfrm>
              <a:off x="7956376" y="1924766"/>
              <a:ext cx="1157369" cy="1086037"/>
              <a:chOff x="3087911" y="5525740"/>
              <a:chExt cx="1157369" cy="1086035"/>
            </a:xfrm>
          </p:grpSpPr>
          <p:pic>
            <p:nvPicPr>
              <p:cNvPr id="39" name="Picture 3" descr="C:\Users\Ting\Desktop\donald.jpg"/>
              <p:cNvPicPr>
                <a:picLocks noChangeAspect="1" noChangeArrowheads="1"/>
              </p:cNvPicPr>
              <p:nvPr/>
            </p:nvPicPr>
            <p:blipFill>
              <a:blip r:embed="rId7"/>
              <a:srcRect/>
              <a:stretch>
                <a:fillRect/>
              </a:stretch>
            </p:blipFill>
            <p:spPr bwMode="auto">
              <a:xfrm>
                <a:off x="3231927" y="5525740"/>
                <a:ext cx="864096" cy="680622"/>
              </a:xfrm>
              <a:prstGeom prst="rect">
                <a:avLst/>
              </a:prstGeom>
              <a:noFill/>
              <a:ln w="9525">
                <a:noFill/>
                <a:miter lim="800000"/>
                <a:headEnd/>
                <a:tailEnd/>
              </a:ln>
            </p:spPr>
          </p:pic>
          <p:sp>
            <p:nvSpPr>
              <p:cNvPr id="40" name="矩形 69"/>
              <p:cNvSpPr>
                <a:spLocks noChangeArrowheads="1"/>
              </p:cNvSpPr>
              <p:nvPr/>
            </p:nvSpPr>
            <p:spPr bwMode="auto">
              <a:xfrm>
                <a:off x="3087911" y="6174732"/>
                <a:ext cx="1157369" cy="437043"/>
              </a:xfrm>
              <a:prstGeom prst="rect">
                <a:avLst/>
              </a:prstGeom>
              <a:noFill/>
              <a:ln w="9525">
                <a:noFill/>
                <a:miter lim="800000"/>
                <a:headEnd/>
                <a:tailEnd/>
              </a:ln>
            </p:spPr>
            <p:txBody>
              <a:bodyPr wrap="none" lIns="0" rIns="0">
                <a:spAutoFit/>
              </a:bodyPr>
              <a:lstStyle/>
              <a:p>
                <a:pPr algn="ctr">
                  <a:lnSpc>
                    <a:spcPct val="80000"/>
                  </a:lnSpc>
                </a:pPr>
                <a:r>
                  <a:rPr lang="en-US" altLang="zh-CN" sz="1400" b="0">
                    <a:latin typeface="Times New Roman" pitchFamily="18" charset="0"/>
                    <a:ea typeface="黑体" pitchFamily="49" charset="-122"/>
                  </a:rPr>
                  <a:t>   Donald Knuth</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1974</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grpSp>
        <p:grpSp>
          <p:nvGrpSpPr>
            <p:cNvPr id="15" name="组合 20"/>
            <p:cNvGrpSpPr>
              <a:grpSpLocks/>
            </p:cNvGrpSpPr>
            <p:nvPr/>
          </p:nvGrpSpPr>
          <p:grpSpPr bwMode="auto">
            <a:xfrm>
              <a:off x="6757640" y="1928958"/>
              <a:ext cx="1431548" cy="1081676"/>
              <a:chOff x="970603" y="2603813"/>
              <a:chExt cx="1431548" cy="1081676"/>
            </a:xfrm>
          </p:grpSpPr>
          <p:pic>
            <p:nvPicPr>
              <p:cNvPr id="37" name="Picture 5" descr="C:\Users\Ting\Desktop\cook.jpg"/>
              <p:cNvPicPr>
                <a:picLocks noChangeAspect="1" noChangeArrowheads="1"/>
              </p:cNvPicPr>
              <p:nvPr/>
            </p:nvPicPr>
            <p:blipFill>
              <a:blip r:embed="rId8"/>
              <a:srcRect/>
              <a:stretch>
                <a:fillRect/>
              </a:stretch>
            </p:blipFill>
            <p:spPr bwMode="auto">
              <a:xfrm>
                <a:off x="1449495" y="2603813"/>
                <a:ext cx="863860" cy="680400"/>
              </a:xfrm>
              <a:prstGeom prst="rect">
                <a:avLst/>
              </a:prstGeom>
              <a:noFill/>
              <a:ln w="9525">
                <a:noFill/>
                <a:miter lim="800000"/>
                <a:headEnd/>
                <a:tailEnd/>
              </a:ln>
            </p:spPr>
          </p:pic>
          <p:sp>
            <p:nvSpPr>
              <p:cNvPr id="38" name="矩形 8"/>
              <p:cNvSpPr>
                <a:spLocks noChangeArrowheads="1"/>
              </p:cNvSpPr>
              <p:nvPr/>
            </p:nvSpPr>
            <p:spPr bwMode="auto">
              <a:xfrm>
                <a:off x="970603" y="3248446"/>
                <a:ext cx="1431548" cy="437043"/>
              </a:xfrm>
              <a:prstGeom prst="rect">
                <a:avLst/>
              </a:prstGeom>
              <a:noFill/>
              <a:ln w="9525">
                <a:noFill/>
                <a:miter lim="800000"/>
                <a:headEnd/>
                <a:tailEnd/>
              </a:ln>
            </p:spPr>
            <p:txBody>
              <a:bodyPr>
                <a:spAutoFit/>
              </a:bodyPr>
              <a:lstStyle/>
              <a:p>
                <a:pPr algn="ctr">
                  <a:lnSpc>
                    <a:spcPct val="80000"/>
                  </a:lnSpc>
                </a:pPr>
                <a:r>
                  <a:rPr lang="en-US" altLang="zh-CN" sz="1400" b="0">
                    <a:latin typeface="Times New Roman" pitchFamily="18" charset="0"/>
                    <a:ea typeface="黑体" pitchFamily="49" charset="-122"/>
                  </a:rPr>
                  <a:t>    Stephen Cook</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1982</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grpSp>
        <p:grpSp>
          <p:nvGrpSpPr>
            <p:cNvPr id="18" name="组合 44"/>
            <p:cNvGrpSpPr>
              <a:grpSpLocks/>
            </p:cNvGrpSpPr>
            <p:nvPr/>
          </p:nvGrpSpPr>
          <p:grpSpPr bwMode="auto">
            <a:xfrm>
              <a:off x="6320400" y="3166661"/>
              <a:ext cx="1178528" cy="1063907"/>
              <a:chOff x="3455646" y="2221630"/>
              <a:chExt cx="1178528" cy="1063907"/>
            </a:xfrm>
          </p:grpSpPr>
          <p:pic>
            <p:nvPicPr>
              <p:cNvPr id="35" name="Picture 4" descr="C:\Users\Ting\Desktop\manuel.jpg"/>
              <p:cNvPicPr>
                <a:picLocks noChangeAspect="1" noChangeArrowheads="1"/>
              </p:cNvPicPr>
              <p:nvPr/>
            </p:nvPicPr>
            <p:blipFill>
              <a:blip r:embed="rId9"/>
              <a:srcRect/>
              <a:stretch>
                <a:fillRect/>
              </a:stretch>
            </p:blipFill>
            <p:spPr bwMode="auto">
              <a:xfrm>
                <a:off x="3684370" y="2221630"/>
                <a:ext cx="792088" cy="633600"/>
              </a:xfrm>
              <a:prstGeom prst="rect">
                <a:avLst/>
              </a:prstGeom>
              <a:noFill/>
              <a:ln w="9525">
                <a:noFill/>
                <a:miter lim="800000"/>
                <a:headEnd/>
                <a:tailEnd/>
              </a:ln>
            </p:spPr>
          </p:pic>
          <p:sp>
            <p:nvSpPr>
              <p:cNvPr id="36" name="矩形 64"/>
              <p:cNvSpPr>
                <a:spLocks noChangeArrowheads="1"/>
              </p:cNvSpPr>
              <p:nvPr/>
            </p:nvSpPr>
            <p:spPr bwMode="auto">
              <a:xfrm>
                <a:off x="3455646" y="2848494"/>
                <a:ext cx="1178528" cy="437043"/>
              </a:xfrm>
              <a:prstGeom prst="rect">
                <a:avLst/>
              </a:prstGeom>
              <a:noFill/>
              <a:ln w="9525">
                <a:noFill/>
                <a:miter lim="800000"/>
                <a:headEnd/>
                <a:tailEnd/>
              </a:ln>
            </p:spPr>
            <p:txBody>
              <a:bodyPr wrap="none">
                <a:spAutoFit/>
              </a:bodyPr>
              <a:lstStyle/>
              <a:p>
                <a:pPr algn="ctr">
                  <a:lnSpc>
                    <a:spcPct val="80000"/>
                  </a:lnSpc>
                </a:pPr>
                <a:r>
                  <a:rPr lang="en-US" altLang="zh-CN" sz="1400" b="0">
                    <a:latin typeface="Times New Roman" pitchFamily="18" charset="0"/>
                    <a:ea typeface="黑体" pitchFamily="49" charset="-122"/>
                  </a:rPr>
                  <a:t>Manuel Blum</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1995</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grpSp>
        <p:grpSp>
          <p:nvGrpSpPr>
            <p:cNvPr id="19" name="组合 45"/>
            <p:cNvGrpSpPr>
              <a:grpSpLocks/>
            </p:cNvGrpSpPr>
            <p:nvPr/>
          </p:nvGrpSpPr>
          <p:grpSpPr bwMode="auto">
            <a:xfrm>
              <a:off x="5454257" y="3166661"/>
              <a:ext cx="1087359" cy="1088335"/>
              <a:chOff x="1427431" y="5135100"/>
              <a:chExt cx="1087359" cy="1088335"/>
            </a:xfrm>
          </p:grpSpPr>
          <p:sp>
            <p:nvSpPr>
              <p:cNvPr id="33" name="矩形 61"/>
              <p:cNvSpPr>
                <a:spLocks noChangeArrowheads="1"/>
              </p:cNvSpPr>
              <p:nvPr/>
            </p:nvSpPr>
            <p:spPr bwMode="auto">
              <a:xfrm>
                <a:off x="1427431" y="5700215"/>
                <a:ext cx="989951" cy="523220"/>
              </a:xfrm>
              <a:prstGeom prst="rect">
                <a:avLst/>
              </a:prstGeom>
              <a:noFill/>
              <a:ln w="9525">
                <a:noFill/>
                <a:miter lim="800000"/>
                <a:headEnd/>
                <a:tailEnd/>
              </a:ln>
            </p:spPr>
            <p:txBody>
              <a:bodyPr wrap="none" lIns="0" rIns="0">
                <a:spAutoFit/>
              </a:bodyPr>
              <a:lstStyle/>
              <a:p>
                <a:pPr algn="ctr"/>
                <a:r>
                  <a:rPr lang="en-US" altLang="zh-CN" sz="1400" b="0">
                    <a:latin typeface="Times New Roman" pitchFamily="18" charset="0"/>
                    <a:ea typeface="黑体" pitchFamily="49" charset="-122"/>
                  </a:rPr>
                  <a:t>Leslie Valiant</a:t>
                </a:r>
              </a:p>
              <a:p>
                <a:pPr algn="ct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2010</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pic>
            <p:nvPicPr>
              <p:cNvPr id="34" name="Picture 6" descr="C:\Users\Ting\Desktop\leslie.jpg"/>
              <p:cNvPicPr>
                <a:picLocks noChangeAspect="1" noChangeArrowheads="1"/>
              </p:cNvPicPr>
              <p:nvPr/>
            </p:nvPicPr>
            <p:blipFill>
              <a:blip r:embed="rId10"/>
              <a:srcRect/>
              <a:stretch>
                <a:fillRect/>
              </a:stretch>
            </p:blipFill>
            <p:spPr bwMode="auto">
              <a:xfrm>
                <a:off x="1578686" y="5135100"/>
                <a:ext cx="936104" cy="633600"/>
              </a:xfrm>
              <a:prstGeom prst="rect">
                <a:avLst/>
              </a:prstGeom>
              <a:noFill/>
              <a:ln w="9525">
                <a:noFill/>
                <a:miter lim="800000"/>
                <a:headEnd/>
                <a:tailEnd/>
              </a:ln>
            </p:spPr>
          </p:pic>
        </p:grpSp>
        <p:grpSp>
          <p:nvGrpSpPr>
            <p:cNvPr id="20" name="组合 46"/>
            <p:cNvGrpSpPr>
              <a:grpSpLocks/>
            </p:cNvGrpSpPr>
            <p:nvPr/>
          </p:nvGrpSpPr>
          <p:grpSpPr bwMode="auto">
            <a:xfrm>
              <a:off x="7470594" y="4356922"/>
              <a:ext cx="1440045" cy="1214852"/>
              <a:chOff x="6666062" y="4191698"/>
              <a:chExt cx="1520049" cy="1214852"/>
            </a:xfrm>
          </p:grpSpPr>
          <p:sp>
            <p:nvSpPr>
              <p:cNvPr id="30" name="矩形 29"/>
              <p:cNvSpPr/>
              <p:nvPr/>
            </p:nvSpPr>
            <p:spPr>
              <a:xfrm>
                <a:off x="6666062" y="4796864"/>
                <a:ext cx="1520018" cy="609686"/>
              </a:xfrm>
              <a:prstGeom prst="rect">
                <a:avLst/>
              </a:prstGeom>
            </p:spPr>
            <p:txBody>
              <a:bodyPr lIns="0" rIns="0">
                <a:spAutoFit/>
              </a:bodyPr>
              <a:lstStyle/>
              <a:p>
                <a:pPr algn="ctr">
                  <a:lnSpc>
                    <a:spcPct val="80000"/>
                  </a:lnSpc>
                  <a:buFont typeface="Arial" panose="020B0604020202020204" pitchFamily="34" charset="0"/>
                  <a:buNone/>
                  <a:defRPr/>
                </a:pPr>
                <a:r>
                  <a:rPr lang="en-US" altLang="zh-CN" sz="1400" noProof="1">
                    <a:latin typeface="Times New Roman" pitchFamily="18" charset="0"/>
                    <a:ea typeface="黑体" pitchFamily="49" charset="-122"/>
                    <a:cs typeface="Times New Roman" pitchFamily="18" charset="0"/>
                  </a:rPr>
                  <a:t>Shafi Goldwasser</a:t>
                </a:r>
              </a:p>
              <a:p>
                <a:pPr algn="ctr">
                  <a:lnSpc>
                    <a:spcPct val="80000"/>
                  </a:lnSpc>
                  <a:buFont typeface="Arial" panose="020B0604020202020204" pitchFamily="34" charset="0"/>
                  <a:buNone/>
                  <a:defRPr/>
                </a:pPr>
                <a:r>
                  <a:rPr lang="en-US" altLang="zh-CN" sz="1400" noProof="1">
                    <a:latin typeface="Times New Roman" pitchFamily="18" charset="0"/>
                    <a:ea typeface="黑体" pitchFamily="49" charset="-122"/>
                    <a:cs typeface="Times New Roman" pitchFamily="18" charset="0"/>
                  </a:rPr>
                  <a:t> Silvio Micali</a:t>
                </a:r>
              </a:p>
              <a:p>
                <a:pPr algn="ctr">
                  <a:lnSpc>
                    <a:spcPct val="80000"/>
                  </a:lnSpc>
                  <a:buFont typeface="Arial" panose="020B0604020202020204" pitchFamily="34" charset="0"/>
                  <a:buNone/>
                  <a:defRPr/>
                </a:pPr>
                <a:r>
                  <a:rPr lang="zh-CN" altLang="en-US" sz="1400" cap="all" noProof="1">
                    <a:latin typeface="Times New Roman" pitchFamily="18" charset="0"/>
                    <a:ea typeface="黑体" pitchFamily="49" charset="-122"/>
                    <a:cs typeface="Times New Roman" pitchFamily="18" charset="0"/>
                  </a:rPr>
                  <a:t>（</a:t>
                </a:r>
                <a:r>
                  <a:rPr lang="en-US" altLang="zh-CN" sz="1400" cap="all" noProof="1">
                    <a:latin typeface="Times New Roman" pitchFamily="18" charset="0"/>
                    <a:ea typeface="黑体" pitchFamily="49" charset="-122"/>
                    <a:cs typeface="Times New Roman" pitchFamily="18" charset="0"/>
                  </a:rPr>
                  <a:t>2012</a:t>
                </a:r>
                <a:r>
                  <a:rPr lang="zh-CN" altLang="en-US" sz="1400" cap="all" noProof="1">
                    <a:latin typeface="Times New Roman" pitchFamily="18" charset="0"/>
                    <a:ea typeface="黑体" pitchFamily="49" charset="-122"/>
                    <a:cs typeface="Times New Roman" pitchFamily="18" charset="0"/>
                  </a:rPr>
                  <a:t>）</a:t>
                </a:r>
                <a:endParaRPr lang="en-US" altLang="zh-CN" sz="1400" cap="all" noProof="1">
                  <a:latin typeface="Times New Roman" pitchFamily="18" charset="0"/>
                  <a:ea typeface="黑体" pitchFamily="49" charset="-122"/>
                  <a:cs typeface="Times New Roman" pitchFamily="18" charset="0"/>
                </a:endParaRPr>
              </a:p>
            </p:txBody>
          </p:sp>
          <p:pic>
            <p:nvPicPr>
              <p:cNvPr id="31" name="Picture 7" descr="C:\Users\Ting\Desktop\shafi.jpg"/>
              <p:cNvPicPr>
                <a:picLocks noChangeAspect="1" noChangeArrowheads="1"/>
              </p:cNvPicPr>
              <p:nvPr/>
            </p:nvPicPr>
            <p:blipFill>
              <a:blip r:embed="rId11"/>
              <a:srcRect/>
              <a:stretch>
                <a:fillRect/>
              </a:stretch>
            </p:blipFill>
            <p:spPr bwMode="auto">
              <a:xfrm>
                <a:off x="6741949" y="4191698"/>
                <a:ext cx="760085" cy="634173"/>
              </a:xfrm>
              <a:prstGeom prst="rect">
                <a:avLst/>
              </a:prstGeom>
              <a:noFill/>
              <a:ln w="9525">
                <a:noFill/>
                <a:miter lim="800000"/>
                <a:headEnd/>
                <a:tailEnd/>
              </a:ln>
            </p:spPr>
          </p:pic>
          <p:pic>
            <p:nvPicPr>
              <p:cNvPr id="32" name="Picture 8" descr="C:\Users\Ting\Desktop\silvio.jpg"/>
              <p:cNvPicPr>
                <a:picLocks noChangeAspect="1" noChangeArrowheads="1"/>
              </p:cNvPicPr>
              <p:nvPr/>
            </p:nvPicPr>
            <p:blipFill>
              <a:blip r:embed="rId12"/>
              <a:srcRect/>
              <a:stretch>
                <a:fillRect/>
              </a:stretch>
            </p:blipFill>
            <p:spPr bwMode="auto">
              <a:xfrm>
                <a:off x="7502034" y="4191698"/>
                <a:ext cx="684077" cy="634173"/>
              </a:xfrm>
              <a:prstGeom prst="rect">
                <a:avLst/>
              </a:prstGeom>
              <a:noFill/>
              <a:ln w="9525">
                <a:noFill/>
                <a:miter lim="800000"/>
                <a:headEnd/>
                <a:tailEnd/>
              </a:ln>
            </p:spPr>
          </p:pic>
        </p:grpSp>
        <p:grpSp>
          <p:nvGrpSpPr>
            <p:cNvPr id="21" name="组合 63"/>
            <p:cNvGrpSpPr>
              <a:grpSpLocks/>
            </p:cNvGrpSpPr>
            <p:nvPr/>
          </p:nvGrpSpPr>
          <p:grpSpPr bwMode="auto">
            <a:xfrm>
              <a:off x="5690220" y="1916832"/>
              <a:ext cx="1546076" cy="1257470"/>
              <a:chOff x="827584" y="5333759"/>
              <a:chExt cx="1546076" cy="1257470"/>
            </a:xfrm>
          </p:grpSpPr>
          <p:sp>
            <p:nvSpPr>
              <p:cNvPr id="27" name="矩形 50"/>
              <p:cNvSpPr>
                <a:spLocks noChangeArrowheads="1"/>
              </p:cNvSpPr>
              <p:nvPr/>
            </p:nvSpPr>
            <p:spPr bwMode="auto">
              <a:xfrm>
                <a:off x="880610" y="5981831"/>
                <a:ext cx="1370888" cy="609398"/>
              </a:xfrm>
              <a:prstGeom prst="rect">
                <a:avLst/>
              </a:prstGeom>
              <a:noFill/>
              <a:ln w="9525">
                <a:noFill/>
                <a:miter lim="800000"/>
                <a:headEnd/>
                <a:tailEnd/>
              </a:ln>
            </p:spPr>
            <p:txBody>
              <a:bodyPr wrap="none">
                <a:spAutoFit/>
              </a:bodyPr>
              <a:lstStyle/>
              <a:p>
                <a:pPr algn="ctr">
                  <a:lnSpc>
                    <a:spcPct val="80000"/>
                  </a:lnSpc>
                </a:pPr>
                <a:r>
                  <a:rPr lang="en-US" altLang="zh-CN" sz="1400" b="0">
                    <a:latin typeface="Times New Roman" pitchFamily="18" charset="0"/>
                    <a:ea typeface="黑体" pitchFamily="49" charset="-122"/>
                  </a:rPr>
                  <a:t>John E Hopcroft</a:t>
                </a:r>
              </a:p>
              <a:p>
                <a:pPr algn="ctr">
                  <a:lnSpc>
                    <a:spcPct val="80000"/>
                  </a:lnSpc>
                </a:pPr>
                <a:r>
                  <a:rPr lang="en-US" altLang="zh-CN" sz="1400" b="0">
                    <a:latin typeface="Times New Roman" pitchFamily="18" charset="0"/>
                    <a:ea typeface="黑体" pitchFamily="49" charset="-122"/>
                  </a:rPr>
                  <a:t>Robert Tarjan </a:t>
                </a:r>
              </a:p>
              <a:p>
                <a:pPr algn="ctr">
                  <a:lnSpc>
                    <a:spcPct val="80000"/>
                  </a:lnSpc>
                </a:pPr>
                <a:r>
                  <a:rPr lang="en-US" altLang="zh-CN" sz="1400" b="0">
                    <a:latin typeface="Times New Roman" pitchFamily="18" charset="0"/>
                    <a:ea typeface="黑体" pitchFamily="49" charset="-122"/>
                  </a:rPr>
                  <a:t>(1986</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pic>
            <p:nvPicPr>
              <p:cNvPr id="28" name="Picture 2" descr="C:\Users\Ting\Desktop\jone.jpg"/>
              <p:cNvPicPr>
                <a:picLocks noChangeAspect="1" noChangeArrowheads="1"/>
              </p:cNvPicPr>
              <p:nvPr/>
            </p:nvPicPr>
            <p:blipFill>
              <a:blip r:embed="rId13"/>
              <a:srcRect/>
              <a:stretch>
                <a:fillRect/>
              </a:stretch>
            </p:blipFill>
            <p:spPr bwMode="auto">
              <a:xfrm>
                <a:off x="827584" y="5333759"/>
                <a:ext cx="720080" cy="654050"/>
              </a:xfrm>
              <a:prstGeom prst="rect">
                <a:avLst/>
              </a:prstGeom>
              <a:noFill/>
              <a:ln w="9525">
                <a:noFill/>
                <a:miter lim="800000"/>
                <a:headEnd/>
                <a:tailEnd/>
              </a:ln>
            </p:spPr>
          </p:pic>
          <p:pic>
            <p:nvPicPr>
              <p:cNvPr id="29" name="Picture 4" descr="C:\Users\Ting\Desktop\robert.jpg"/>
              <p:cNvPicPr>
                <a:picLocks noChangeAspect="1" noChangeArrowheads="1"/>
              </p:cNvPicPr>
              <p:nvPr/>
            </p:nvPicPr>
            <p:blipFill>
              <a:blip r:embed="rId14"/>
              <a:srcRect/>
              <a:stretch>
                <a:fillRect/>
              </a:stretch>
            </p:blipFill>
            <p:spPr bwMode="auto">
              <a:xfrm>
                <a:off x="1547664" y="5333759"/>
                <a:ext cx="825996" cy="642102"/>
              </a:xfrm>
              <a:prstGeom prst="rect">
                <a:avLst/>
              </a:prstGeom>
              <a:noFill/>
              <a:ln w="9525">
                <a:noFill/>
                <a:miter lim="800000"/>
                <a:headEnd/>
                <a:tailEnd/>
              </a:ln>
            </p:spPr>
          </p:pic>
        </p:grpSp>
        <p:pic>
          <p:nvPicPr>
            <p:cNvPr id="26" name="Picture 2" descr="C:\Users\Ting\Desktop\logo_turing.png"/>
            <p:cNvPicPr>
              <a:picLocks noChangeAspect="1" noChangeArrowheads="1"/>
            </p:cNvPicPr>
            <p:nvPr/>
          </p:nvPicPr>
          <p:blipFill>
            <a:blip r:embed="rId15"/>
            <a:srcRect/>
            <a:stretch>
              <a:fillRect/>
            </a:stretch>
          </p:blipFill>
          <p:spPr bwMode="auto">
            <a:xfrm>
              <a:off x="5610973" y="4331196"/>
              <a:ext cx="1872208" cy="1080120"/>
            </a:xfrm>
            <a:prstGeom prst="rect">
              <a:avLst/>
            </a:prstGeom>
            <a:noFill/>
            <a:ln w="9525">
              <a:noFill/>
              <a:miter lim="800000"/>
              <a:headEnd/>
              <a:tailEnd/>
            </a:ln>
          </p:spPr>
        </p:pic>
      </p:grpSp>
      <p:sp>
        <p:nvSpPr>
          <p:cNvPr id="44" name="圆角矩形 52"/>
          <p:cNvSpPr>
            <a:spLocks noChangeArrowheads="1"/>
          </p:cNvSpPr>
          <p:nvPr/>
        </p:nvSpPr>
        <p:spPr bwMode="auto">
          <a:xfrm>
            <a:off x="4572000" y="5286388"/>
            <a:ext cx="4535487" cy="1393825"/>
          </a:xfrm>
          <a:prstGeom prst="roundRect">
            <a:avLst>
              <a:gd name="adj" fmla="val 5815"/>
            </a:avLst>
          </a:prstGeom>
          <a:blipFill dpi="0" rotWithShape="1">
            <a:blip r:embed="rId16"/>
            <a:srcRect/>
            <a:tile tx="0" ty="0" sx="100000" sy="100000" flip="none" algn="tl"/>
          </a:blipFill>
          <a:ln w="38100">
            <a:solidFill>
              <a:srgbClr val="C00000"/>
            </a:solidFill>
            <a:miter lim="800000"/>
            <a:headEnd/>
            <a:tailEnd/>
          </a:ln>
        </p:spPr>
        <p:txBody>
          <a:bodyPr anchor="ctr"/>
          <a:lstStyle/>
          <a:p>
            <a:pPr>
              <a:lnSpc>
                <a:spcPct val="110000"/>
              </a:lnSpc>
            </a:pPr>
            <a:r>
              <a:rPr lang="en-US" altLang="zh-CN" sz="2400">
                <a:solidFill>
                  <a:srgbClr val="FF0000"/>
                </a:solidFill>
                <a:latin typeface="黑体" pitchFamily="49" charset="-122"/>
                <a:ea typeface="黑体" pitchFamily="49" charset="-122"/>
                <a:sym typeface="Wingdings" pitchFamily="2" charset="2"/>
              </a:rPr>
              <a:t>21</a:t>
            </a:r>
            <a:r>
              <a:rPr lang="zh-CN" altLang="en-US" sz="2400">
                <a:solidFill>
                  <a:srgbClr val="FF0000"/>
                </a:solidFill>
                <a:latin typeface="黑体" pitchFamily="49" charset="-122"/>
                <a:ea typeface="黑体" pitchFamily="49" charset="-122"/>
                <a:sym typeface="Wingdings" pitchFamily="2" charset="2"/>
              </a:rPr>
              <a:t>世纪－大数据时代：计算复杂度与算法理论是否有新的理论问题和新方法？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ox(out)">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1"/>
          <p:cNvGrpSpPr>
            <a:grpSpLocks/>
          </p:cNvGrpSpPr>
          <p:nvPr/>
        </p:nvGrpSpPr>
        <p:grpSpPr bwMode="auto">
          <a:xfrm>
            <a:off x="2814638" y="2380425"/>
            <a:ext cx="5861050" cy="3176588"/>
            <a:chOff x="2814091" y="3121625"/>
            <a:chExt cx="5861863" cy="3176588"/>
          </a:xfrm>
        </p:grpSpPr>
        <p:sp>
          <p:nvSpPr>
            <p:cNvPr id="54" name="Chord 2"/>
            <p:cNvSpPr>
              <a:spLocks/>
            </p:cNvSpPr>
            <p:nvPr/>
          </p:nvSpPr>
          <p:spPr bwMode="auto">
            <a:xfrm rot="6732850">
              <a:off x="5303062" y="2925321"/>
              <a:ext cx="3176588" cy="3569195"/>
            </a:xfrm>
            <a:custGeom>
              <a:avLst/>
              <a:gdLst>
                <a:gd name="T0" fmla="*/ 2691457 w 3058098"/>
                <a:gd name="T1" fmla="*/ 2951636 h 3578456"/>
                <a:gd name="T2" fmla="*/ 673074 w 3058098"/>
                <a:gd name="T3" fmla="*/ 3271821 h 3578456"/>
                <a:gd name="T4" fmla="*/ 38577 w 3058098"/>
                <a:gd name="T5" fmla="*/ 1389857 h 3578456"/>
                <a:gd name="T6" fmla="*/ 1529049 w 3058098"/>
                <a:gd name="T7" fmla="*/ 0 h 3578456"/>
                <a:gd name="T8" fmla="*/ 2691457 w 3058098"/>
                <a:gd name="T9" fmla="*/ 2951636 h 3578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58098" h="3578456">
                  <a:moveTo>
                    <a:pt x="2691457" y="2951636"/>
                  </a:moveTo>
                  <a:cubicBezTo>
                    <a:pt x="2186169" y="3643510"/>
                    <a:pt x="1317543" y="3781305"/>
                    <a:pt x="673074" y="3271821"/>
                  </a:cubicBezTo>
                  <a:cubicBezTo>
                    <a:pt x="149693" y="2858063"/>
                    <a:pt x="-102408" y="2110315"/>
                    <a:pt x="38577" y="1389857"/>
                  </a:cubicBezTo>
                  <a:cubicBezTo>
                    <a:pt x="197720" y="576607"/>
                    <a:pt x="816069" y="0"/>
                    <a:pt x="1529049" y="0"/>
                  </a:cubicBezTo>
                  <a:lnTo>
                    <a:pt x="2691457" y="2951636"/>
                  </a:lnTo>
                  <a:close/>
                </a:path>
              </a:pathLst>
            </a:custGeom>
            <a:gradFill rotWithShape="1">
              <a:gsLst>
                <a:gs pos="0">
                  <a:srgbClr val="FFFF80"/>
                </a:gs>
                <a:gs pos="50000">
                  <a:srgbClr val="FFFFB3"/>
                </a:gs>
                <a:gs pos="100000">
                  <a:srgbClr val="FFFFDA"/>
                </a:gs>
              </a:gsLst>
              <a:lin ang="2700000" scaled="1"/>
            </a:gradFill>
            <a:ln w="9525" cap="flat" cmpd="sng">
              <a:solidFill>
                <a:schemeClr val="tx1"/>
              </a:solidFill>
              <a:prstDash val="solid"/>
              <a:round/>
              <a:headEnd type="none" w="med" len="med"/>
              <a:tailEnd type="none" w="med" len="med"/>
            </a:ln>
            <a:effectLst>
              <a:outerShdw dist="17961" dir="2700000" algn="ctr" rotWithShape="0">
                <a:srgbClr val="000000"/>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zh-CN" altLang="en-US"/>
            </a:p>
          </p:txBody>
        </p:sp>
        <p:sp>
          <p:nvSpPr>
            <p:cNvPr id="10274" name="TextBox 5"/>
            <p:cNvSpPr txBox="1">
              <a:spLocks noChangeArrowheads="1"/>
            </p:cNvSpPr>
            <p:nvPr/>
          </p:nvSpPr>
          <p:spPr bwMode="auto">
            <a:xfrm>
              <a:off x="5875112" y="3248165"/>
              <a:ext cx="2165779" cy="415550"/>
            </a:xfrm>
            <a:prstGeom prst="rect">
              <a:avLst/>
            </a:prstGeom>
            <a:noFill/>
            <a:ln w="9525">
              <a:noFill/>
              <a:miter lim="800000"/>
              <a:headEnd/>
              <a:tailEnd/>
            </a:ln>
          </p:spPr>
          <p:txBody>
            <a:bodyPr>
              <a:spAutoFit/>
            </a:bodyPr>
            <a:lstStyle/>
            <a:p>
              <a:r>
                <a:rPr lang="en-US" altLang="zh-CN" sz="2000">
                  <a:solidFill>
                    <a:srgbClr val="FF0000"/>
                  </a:solidFill>
                  <a:latin typeface="黑体" pitchFamily="49" charset="-122"/>
                  <a:ea typeface="黑体" pitchFamily="49" charset="-122"/>
                </a:rPr>
                <a:t>NP and beyond</a:t>
              </a:r>
              <a:endParaRPr lang="zh-CN" altLang="en-US" sz="2000">
                <a:solidFill>
                  <a:srgbClr val="FF0000"/>
                </a:solidFill>
                <a:latin typeface="黑体" pitchFamily="49" charset="-122"/>
                <a:ea typeface="黑体" pitchFamily="49" charset="-122"/>
              </a:endParaRPr>
            </a:p>
          </p:txBody>
        </p:sp>
        <p:sp>
          <p:nvSpPr>
            <p:cNvPr id="61" name="右箭头 60"/>
            <p:cNvSpPr/>
            <p:nvPr/>
          </p:nvSpPr>
          <p:spPr>
            <a:xfrm>
              <a:off x="2814091" y="3272438"/>
              <a:ext cx="2802326" cy="373062"/>
            </a:xfrm>
            <a:prstGeom prst="rightArrow">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3" name="组合 63"/>
          <p:cNvGrpSpPr>
            <a:grpSpLocks/>
          </p:cNvGrpSpPr>
          <p:nvPr/>
        </p:nvGrpSpPr>
        <p:grpSpPr bwMode="auto">
          <a:xfrm>
            <a:off x="4276725" y="2910650"/>
            <a:ext cx="4111625" cy="1652588"/>
            <a:chOff x="4276715" y="3651677"/>
            <a:chExt cx="4111709" cy="1652587"/>
          </a:xfrm>
        </p:grpSpPr>
        <p:sp>
          <p:nvSpPr>
            <p:cNvPr id="55" name="Oval 1"/>
            <p:cNvSpPr>
              <a:spLocks noChangeArrowheads="1"/>
            </p:cNvSpPr>
            <p:nvPr/>
          </p:nvSpPr>
          <p:spPr bwMode="auto">
            <a:xfrm>
              <a:off x="5616592" y="3651677"/>
              <a:ext cx="2771832" cy="1652587"/>
            </a:xfrm>
            <a:prstGeom prst="ellipse">
              <a:avLst/>
            </a:prstGeom>
            <a:solidFill>
              <a:srgbClr val="FCFBF9"/>
            </a:solidFill>
            <a:ln w="9525">
              <a:solidFill>
                <a:schemeClr val="tx1"/>
              </a:solidFill>
              <a:round/>
              <a:headEnd/>
              <a:tailEnd/>
            </a:ln>
            <a:effectLst>
              <a:outerShdw blurRad="63500" dist="17961" dir="2700000" algn="ctr" rotWithShape="0">
                <a:srgbClr val="000000">
                  <a:alpha val="74998"/>
                </a:srgbClr>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en-US" altLang="zh-CN" sz="2000" dirty="0">
                <a:latin typeface="黑体" pitchFamily="49" charset="-122"/>
                <a:ea typeface="黑体" pitchFamily="49" charset="-122"/>
              </a:endParaRPr>
            </a:p>
          </p:txBody>
        </p:sp>
        <p:sp>
          <p:nvSpPr>
            <p:cNvPr id="63" name="右箭头 62"/>
            <p:cNvSpPr/>
            <p:nvPr/>
          </p:nvSpPr>
          <p:spPr>
            <a:xfrm>
              <a:off x="4276715" y="4202540"/>
              <a:ext cx="1327177" cy="252412"/>
            </a:xfrm>
            <a:prstGeom prst="rightArrow">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0272" name="TextBox 17"/>
            <p:cNvSpPr txBox="1">
              <a:spLocks noChangeArrowheads="1"/>
            </p:cNvSpPr>
            <p:nvPr/>
          </p:nvSpPr>
          <p:spPr bwMode="auto">
            <a:xfrm>
              <a:off x="6066809" y="38023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grpSp>
      <p:sp>
        <p:nvSpPr>
          <p:cNvPr id="10244" name="标题 1"/>
          <p:cNvSpPr>
            <a:spLocks noGrp="1"/>
          </p:cNvSpPr>
          <p:nvPr>
            <p:ph type="title"/>
          </p:nvPr>
        </p:nvSpPr>
        <p:spPr/>
        <p:txBody>
          <a:bodyPr/>
          <a:lstStyle/>
          <a:p>
            <a:r>
              <a:rPr lang="en-US" altLang="zh-CN" sz="3600" b="1" dirty="0" err="1" smtClean="0">
                <a:solidFill>
                  <a:srgbClr val="C00000"/>
                </a:solidFill>
              </a:rPr>
              <a:t>回答“可计算”问题</a:t>
            </a:r>
            <a:r>
              <a:rPr lang="en-US" altLang="zh-CN" sz="3600" b="1" dirty="0" smtClean="0">
                <a:solidFill>
                  <a:srgbClr val="C00000"/>
                </a:solidFill>
              </a:rPr>
              <a:t>(1)</a:t>
            </a:r>
            <a:endParaRPr b="1" dirty="0" smtClean="0"/>
          </a:p>
        </p:txBody>
      </p:sp>
      <p:sp>
        <p:nvSpPr>
          <p:cNvPr id="6" name="矩形 5"/>
          <p:cNvSpPr/>
          <p:nvPr/>
        </p:nvSpPr>
        <p:spPr>
          <a:xfrm>
            <a:off x="827584" y="622815"/>
            <a:ext cx="1988045" cy="769441"/>
          </a:xfrm>
          <a:prstGeom prst="rect">
            <a:avLst/>
          </a:prstGeom>
        </p:spPr>
        <p:txBody>
          <a:bodyPr wrap="none">
            <a:spAutoFit/>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0"/>
              <a:cs typeface="Arial" pitchFamily="34" charset="0"/>
            </a:endParaRPr>
          </a:p>
        </p:txBody>
      </p:sp>
      <p:grpSp>
        <p:nvGrpSpPr>
          <p:cNvPr id="4" name="组合 27"/>
          <p:cNvGrpSpPr>
            <a:grpSpLocks/>
          </p:cNvGrpSpPr>
          <p:nvPr/>
        </p:nvGrpSpPr>
        <p:grpSpPr bwMode="auto">
          <a:xfrm>
            <a:off x="107504" y="1463693"/>
            <a:ext cx="4104592" cy="4537075"/>
            <a:chOff x="35157" y="1772816"/>
            <a:chExt cx="4104795" cy="4536503"/>
          </a:xfrm>
          <a:solidFill>
            <a:schemeClr val="bg1"/>
          </a:solidFill>
        </p:grpSpPr>
        <p:grpSp>
          <p:nvGrpSpPr>
            <p:cNvPr id="5" name="组合 28"/>
            <p:cNvGrpSpPr>
              <a:grpSpLocks/>
            </p:cNvGrpSpPr>
            <p:nvPr/>
          </p:nvGrpSpPr>
          <p:grpSpPr bwMode="auto">
            <a:xfrm>
              <a:off x="107504" y="1772816"/>
              <a:ext cx="4032448" cy="2520111"/>
              <a:chOff x="107504" y="1772816"/>
              <a:chExt cx="4032448" cy="2520111"/>
            </a:xfrm>
            <a:grpFill/>
          </p:grpSpPr>
          <p:grpSp>
            <p:nvGrpSpPr>
              <p:cNvPr id="7" name="组合 36"/>
              <p:cNvGrpSpPr>
                <a:grpSpLocks/>
              </p:cNvGrpSpPr>
              <p:nvPr/>
            </p:nvGrpSpPr>
            <p:grpSpPr bwMode="auto">
              <a:xfrm>
                <a:off x="539325" y="2277577"/>
                <a:ext cx="1727285" cy="373016"/>
                <a:chOff x="5651893" y="3285689"/>
                <a:chExt cx="1727285" cy="373016"/>
              </a:xfrm>
              <a:grpFill/>
            </p:grpSpPr>
            <p:sp>
              <p:nvSpPr>
                <p:cNvPr id="46" name="直接连接符 3"/>
                <p:cNvSpPr/>
                <p:nvPr/>
              </p:nvSpPr>
              <p:spPr>
                <a:xfrm>
                  <a:off x="6515535" y="3285689"/>
                  <a:ext cx="863643" cy="373016"/>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7" name="直接连接符 4"/>
                <p:cNvSpPr/>
                <p:nvPr/>
              </p:nvSpPr>
              <p:spPr>
                <a:xfrm>
                  <a:off x="5651893" y="3285689"/>
                  <a:ext cx="863643" cy="373016"/>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sp>
            <p:nvSpPr>
              <p:cNvPr id="38" name="圆角矩形 37"/>
              <p:cNvSpPr/>
              <p:nvPr/>
            </p:nvSpPr>
            <p:spPr>
              <a:xfrm>
                <a:off x="683150" y="1772816"/>
                <a:ext cx="1368219" cy="528571"/>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solidFill>
                      <a:srgbClr val="000000"/>
                    </a:solidFill>
                    <a:latin typeface="黑体" pitchFamily="2" charset="-122"/>
                    <a:ea typeface="黑体" pitchFamily="2" charset="-122"/>
                  </a:rPr>
                  <a:t>计算问题</a:t>
                </a:r>
                <a:endParaRPr lang="en-US" altLang="zh-CN" sz="2000" dirty="0">
                  <a:solidFill>
                    <a:srgbClr val="000000"/>
                  </a:solidFill>
                  <a:latin typeface="黑体" pitchFamily="2" charset="-122"/>
                  <a:ea typeface="黑体" pitchFamily="2" charset="-122"/>
                </a:endParaRPr>
              </a:p>
              <a:p>
                <a:pPr>
                  <a:defRPr/>
                </a:pPr>
                <a:endParaRPr lang="zh-CN" altLang="en-US" sz="2000" dirty="0">
                  <a:solidFill>
                    <a:srgbClr val="000000"/>
                  </a:solidFill>
                  <a:latin typeface="黑体" pitchFamily="2" charset="-122"/>
                  <a:ea typeface="黑体" pitchFamily="2" charset="-122"/>
                </a:endParaRPr>
              </a:p>
            </p:txBody>
          </p:sp>
          <p:sp>
            <p:nvSpPr>
              <p:cNvPr id="39" name="圆角矩形 38" descr="羊皮纸"/>
              <p:cNvSpPr>
                <a:spLocks noChangeArrowheads="1"/>
              </p:cNvSpPr>
              <p:nvPr/>
            </p:nvSpPr>
            <p:spPr bwMode="auto">
              <a:xfrm>
                <a:off x="107504" y="2661420"/>
                <a:ext cx="1079727" cy="695521"/>
              </a:xfrm>
              <a:prstGeom prst="roundRect">
                <a:avLst>
                  <a:gd name="adj" fmla="val 10000"/>
                </a:avLst>
              </a:prstGeom>
              <a:grpFill/>
              <a:ln w="25400" algn="ctr">
                <a:solidFill>
                  <a:schemeClr val="tx1"/>
                </a:solidFill>
                <a:round/>
                <a:headEnd/>
                <a:tailEnd/>
              </a:ln>
            </p:spPr>
            <p:txBody>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lnSpc>
                    <a:spcPct val="90000"/>
                  </a:lnSpc>
                  <a:defRPr/>
                </a:pPr>
                <a:r>
                  <a:rPr lang="zh-CN" altLang="en-US" sz="2000" dirty="0">
                    <a:latin typeface="黑体" pitchFamily="49" charset="-122"/>
                    <a:ea typeface="黑体" pitchFamily="49" charset="-122"/>
                    <a:cs typeface="宋体" charset="0"/>
                  </a:rPr>
                  <a:t>不可判定问题</a:t>
                </a:r>
              </a:p>
              <a:p>
                <a:pPr>
                  <a:defRPr/>
                </a:pPr>
                <a:endParaRPr lang="zh-CN" altLang="en-US" dirty="0">
                  <a:latin typeface="Calibri" charset="0"/>
                  <a:ea typeface="宋体" charset="0"/>
                  <a:cs typeface="宋体" charset="0"/>
                </a:endParaRPr>
              </a:p>
            </p:txBody>
          </p:sp>
          <p:sp>
            <p:nvSpPr>
              <p:cNvPr id="40" name="圆角矩形 39"/>
              <p:cNvSpPr/>
              <p:nvPr/>
            </p:nvSpPr>
            <p:spPr>
              <a:xfrm>
                <a:off x="1691312" y="2636307"/>
                <a:ext cx="1008113" cy="649206"/>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solidFill>
                      <a:schemeClr val="tx1"/>
                    </a:solidFill>
                    <a:latin typeface="黑体" pitchFamily="49" charset="-122"/>
                    <a:ea typeface="黑体" pitchFamily="49" charset="-122"/>
                  </a:rPr>
                  <a:t>可判定问题</a:t>
                </a:r>
                <a:endParaRPr lang="zh-CN" altLang="en-US" sz="2000" dirty="0">
                  <a:latin typeface="黑体" pitchFamily="49" charset="-122"/>
                  <a:ea typeface="黑体" pitchFamily="49" charset="-122"/>
                </a:endParaRPr>
              </a:p>
            </p:txBody>
          </p:sp>
          <p:sp>
            <p:nvSpPr>
              <p:cNvPr id="41" name="圆角矩形 40"/>
              <p:cNvSpPr/>
              <p:nvPr/>
            </p:nvSpPr>
            <p:spPr bwMode="auto">
              <a:xfrm>
                <a:off x="179070" y="3668084"/>
                <a:ext cx="1873342" cy="599999"/>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latin typeface="黑体" pitchFamily="49" charset="-122"/>
                    <a:ea typeface="黑体" pitchFamily="49" charset="-122"/>
                  </a:rPr>
                  <a:t>难解问题</a:t>
                </a:r>
                <a:endParaRPr lang="en-US" altLang="zh-CN" sz="2000" dirty="0">
                  <a:latin typeface="黑体" pitchFamily="49" charset="-122"/>
                  <a:ea typeface="黑体" pitchFamily="49" charset="-122"/>
                </a:endParaRPr>
              </a:p>
            </p:txBody>
          </p:sp>
          <p:sp>
            <p:nvSpPr>
              <p:cNvPr id="42" name="圆角矩形 41"/>
              <p:cNvSpPr/>
              <p:nvPr/>
            </p:nvSpPr>
            <p:spPr>
              <a:xfrm>
                <a:off x="2195170" y="3656941"/>
                <a:ext cx="1944782" cy="635986"/>
              </a:xfrm>
              <a:prstGeom prst="roundRect">
                <a:avLst>
                  <a:gd name="adj" fmla="val 10000"/>
                </a:avLst>
              </a:prstGeom>
              <a:ln/>
            </p:spPr>
            <p:style>
              <a:lnRef idx="1">
                <a:schemeClr val="accent2"/>
              </a:lnRef>
              <a:fillRef idx="2">
                <a:schemeClr val="accent2"/>
              </a:fillRef>
              <a:effectRef idx="1">
                <a:schemeClr val="accent2"/>
              </a:effectRef>
              <a:fontRef idx="minor">
                <a:schemeClr val="dk1"/>
              </a:fontRef>
            </p:style>
            <p:txBody>
              <a:bodyPr tIns="72000" b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80000"/>
                  </a:lnSpc>
                  <a:spcAft>
                    <a:spcPts val="0"/>
                  </a:spcAft>
                  <a:defRPr/>
                </a:pPr>
                <a:r>
                  <a:rPr lang="zh-CN" altLang="en-US" sz="2000" dirty="0">
                    <a:solidFill>
                      <a:schemeClr val="tx1"/>
                    </a:solidFill>
                    <a:latin typeface="黑体" pitchFamily="49" charset="-122"/>
                    <a:ea typeface="黑体" pitchFamily="49" charset="-122"/>
                  </a:rPr>
                  <a:t>易解问题</a:t>
                </a:r>
                <a:endParaRPr lang="en-US" altLang="zh-CN" sz="2000" dirty="0">
                  <a:solidFill>
                    <a:schemeClr val="tx1"/>
                  </a:solidFill>
                  <a:latin typeface="黑体" pitchFamily="49" charset="-122"/>
                  <a:ea typeface="黑体" pitchFamily="49" charset="-122"/>
                </a:endParaRPr>
              </a:p>
              <a:p>
                <a:pPr algn="ctr" defTabSz="711200">
                  <a:lnSpc>
                    <a:spcPct val="80000"/>
                  </a:lnSpc>
                  <a:spcAft>
                    <a:spcPts val="0"/>
                  </a:spcAft>
                  <a:defRPr/>
                </a:pPr>
                <a:r>
                  <a:rPr lang="en-US" altLang="zh-CN" sz="2000" dirty="0" smtClean="0">
                    <a:solidFill>
                      <a:srgbClr val="0000FF"/>
                    </a:solidFill>
                    <a:latin typeface="黑体" pitchFamily="49" charset="-122"/>
                    <a:ea typeface="黑体" pitchFamily="49" charset="-122"/>
                  </a:rPr>
                  <a:t>(</a:t>
                </a:r>
                <a:r>
                  <a:rPr lang="zh-CN" altLang="en-US" sz="2000" dirty="0" smtClean="0">
                    <a:solidFill>
                      <a:srgbClr val="0000FF"/>
                    </a:solidFill>
                    <a:latin typeface="黑体" pitchFamily="49" charset="-122"/>
                    <a:ea typeface="黑体" pitchFamily="49" charset="-122"/>
                  </a:rPr>
                  <a:t>多项式易解类</a:t>
                </a:r>
                <a:r>
                  <a:rPr lang="en-US" altLang="zh-CN" sz="2000" dirty="0" smtClean="0">
                    <a:solidFill>
                      <a:srgbClr val="0000FF"/>
                    </a:solidFill>
                    <a:latin typeface="黑体" pitchFamily="49" charset="-122"/>
                    <a:ea typeface="黑体" pitchFamily="49" charset="-122"/>
                  </a:rPr>
                  <a:t>)</a:t>
                </a:r>
                <a:endParaRPr lang="zh-CN" altLang="en-US" sz="2000" dirty="0">
                  <a:solidFill>
                    <a:srgbClr val="0000FF"/>
                  </a:solidFill>
                  <a:latin typeface="黑体" pitchFamily="49" charset="-122"/>
                  <a:ea typeface="黑体" pitchFamily="49" charset="-122"/>
                </a:endParaRPr>
              </a:p>
            </p:txBody>
          </p:sp>
          <p:grpSp>
            <p:nvGrpSpPr>
              <p:cNvPr id="8" name="组合 42"/>
              <p:cNvGrpSpPr>
                <a:grpSpLocks/>
              </p:cNvGrpSpPr>
              <p:nvPr/>
            </p:nvGrpSpPr>
            <p:grpSpPr bwMode="auto">
              <a:xfrm>
                <a:off x="1331527" y="3285513"/>
                <a:ext cx="1727285" cy="373015"/>
                <a:chOff x="5652479" y="3285513"/>
                <a:chExt cx="1727285" cy="373015"/>
              </a:xfrm>
              <a:grpFill/>
            </p:grpSpPr>
            <p:sp>
              <p:nvSpPr>
                <p:cNvPr id="44" name="直接连接符 3"/>
                <p:cNvSpPr/>
                <p:nvPr/>
              </p:nvSpPr>
              <p:spPr>
                <a:xfrm>
                  <a:off x="6516121" y="3285513"/>
                  <a:ext cx="863643" cy="373015"/>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5" name="直接连接符 4"/>
                <p:cNvSpPr/>
                <p:nvPr/>
              </p:nvSpPr>
              <p:spPr>
                <a:xfrm>
                  <a:off x="5652479" y="3285513"/>
                  <a:ext cx="863643" cy="373015"/>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grpSp>
        <p:grpSp>
          <p:nvGrpSpPr>
            <p:cNvPr id="9" name="组合 29"/>
            <p:cNvGrpSpPr>
              <a:grpSpLocks/>
            </p:cNvGrpSpPr>
            <p:nvPr/>
          </p:nvGrpSpPr>
          <p:grpSpPr bwMode="auto">
            <a:xfrm>
              <a:off x="35157" y="4271293"/>
              <a:ext cx="2378097" cy="2038026"/>
              <a:chOff x="35157" y="4271293"/>
              <a:chExt cx="2378097" cy="2038026"/>
            </a:xfrm>
            <a:grpFill/>
          </p:grpSpPr>
          <p:sp>
            <p:nvSpPr>
              <p:cNvPr id="31" name="直接连接符 3"/>
              <p:cNvSpPr/>
              <p:nvPr/>
            </p:nvSpPr>
            <p:spPr>
              <a:xfrm>
                <a:off x="1098724" y="4271293"/>
                <a:ext cx="360381" cy="373016"/>
              </a:xfrm>
              <a:custGeom>
                <a:avLst/>
                <a:gdLst/>
                <a:ahLst/>
                <a:cxnLst/>
                <a:rect l="0" t="0" r="0" b="0"/>
                <a:pathLst>
                  <a:path>
                    <a:moveTo>
                      <a:pt x="0" y="0"/>
                    </a:moveTo>
                    <a:lnTo>
                      <a:pt x="0" y="254630"/>
                    </a:lnTo>
                    <a:lnTo>
                      <a:pt x="560063" y="254630"/>
                    </a:lnTo>
                    <a:lnTo>
                      <a:pt x="560063"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2" name="直接连接符 4"/>
              <p:cNvSpPr/>
              <p:nvPr/>
            </p:nvSpPr>
            <p:spPr>
              <a:xfrm>
                <a:off x="503382" y="4272814"/>
                <a:ext cx="595341" cy="373015"/>
              </a:xfrm>
              <a:custGeom>
                <a:avLst/>
                <a:gdLst/>
                <a:ahLst/>
                <a:cxnLst/>
                <a:rect l="0" t="0" r="0" b="0"/>
                <a:pathLst>
                  <a:path>
                    <a:moveTo>
                      <a:pt x="596158" y="0"/>
                    </a:moveTo>
                    <a:lnTo>
                      <a:pt x="596158" y="254630"/>
                    </a:lnTo>
                    <a:lnTo>
                      <a:pt x="0" y="254630"/>
                    </a:lnTo>
                    <a:lnTo>
                      <a:pt x="0"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3" name="圆角矩形 32"/>
              <p:cNvSpPr/>
              <p:nvPr/>
            </p:nvSpPr>
            <p:spPr bwMode="auto">
              <a:xfrm>
                <a:off x="35157" y="4630418"/>
                <a:ext cx="1008050" cy="682068"/>
              </a:xfrm>
              <a:prstGeom prst="roundRect">
                <a:avLst>
                  <a:gd name="adj" fmla="val 10000"/>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不可近</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似问题</a:t>
                </a:r>
              </a:p>
              <a:p>
                <a:pPr>
                  <a:defRPr/>
                </a:pPr>
                <a:endParaRPr lang="zh-CN" altLang="en-US" dirty="0"/>
              </a:p>
            </p:txBody>
          </p:sp>
          <p:sp>
            <p:nvSpPr>
              <p:cNvPr id="34" name="圆角矩形 4"/>
              <p:cNvSpPr/>
              <p:nvPr/>
            </p:nvSpPr>
            <p:spPr>
              <a:xfrm>
                <a:off x="732009" y="5622019"/>
                <a:ext cx="1681245" cy="687300"/>
              </a:xfrm>
              <a:prstGeom prst="rect">
                <a:avLst/>
              </a:prstGeom>
              <a:solidFill>
                <a:srgbClr val="CCFFFF"/>
              </a:solidFill>
              <a:ln w="38100">
                <a:solidFill>
                  <a:srgbClr val="CCFFCC"/>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2000" tIns="72000" rIns="60960" bIns="0" spcCol="1270" anchor="ct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近似算法</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solidFill>
                      <a:srgbClr val="0000FF"/>
                    </a:solidFill>
                    <a:latin typeface="黑体" pitchFamily="49" charset="-122"/>
                    <a:ea typeface="黑体" pitchFamily="49" charset="-122"/>
                  </a:rPr>
                  <a:t>（多项式算法）</a:t>
                </a:r>
              </a:p>
            </p:txBody>
          </p:sp>
          <p:cxnSp>
            <p:nvCxnSpPr>
              <p:cNvPr id="35" name="直接箭头连接符 34"/>
              <p:cNvCxnSpPr>
                <a:stCxn id="34" idx="0"/>
                <a:endCxn id="36" idx="2"/>
              </p:cNvCxnSpPr>
              <p:nvPr/>
            </p:nvCxnSpPr>
            <p:spPr>
              <a:xfrm flipV="1">
                <a:off x="1572631" y="5345302"/>
                <a:ext cx="5460" cy="276717"/>
              </a:xfrm>
              <a:prstGeom prst="straightConnector1">
                <a:avLst/>
              </a:prstGeom>
              <a:grpFill/>
              <a:ln w="25400">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bwMode="auto">
              <a:xfrm>
                <a:off x="1092067" y="4661388"/>
                <a:ext cx="972048" cy="683914"/>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可近似</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问题</a:t>
                </a:r>
              </a:p>
              <a:p>
                <a:pPr>
                  <a:defRPr/>
                </a:pPr>
                <a:endParaRPr lang="zh-CN" altLang="en-US" dirty="0"/>
              </a:p>
            </p:txBody>
          </p:sp>
        </p:grpSp>
      </p:grpSp>
      <p:grpSp>
        <p:nvGrpSpPr>
          <p:cNvPr id="10" name="组合 64"/>
          <p:cNvGrpSpPr>
            <a:grpSpLocks/>
          </p:cNvGrpSpPr>
          <p:nvPr/>
        </p:nvGrpSpPr>
        <p:grpSpPr bwMode="auto">
          <a:xfrm>
            <a:off x="2230343" y="4002850"/>
            <a:ext cx="6913563" cy="1868488"/>
            <a:chOff x="2267410" y="4743765"/>
            <a:chExt cx="6913102" cy="1868743"/>
          </a:xfrm>
        </p:grpSpPr>
        <p:grpSp>
          <p:nvGrpSpPr>
            <p:cNvPr id="11" name="组合 26"/>
            <p:cNvGrpSpPr>
              <a:grpSpLocks/>
            </p:cNvGrpSpPr>
            <p:nvPr/>
          </p:nvGrpSpPr>
          <p:grpSpPr bwMode="auto">
            <a:xfrm>
              <a:off x="2267410" y="4743765"/>
              <a:ext cx="2160587" cy="1020764"/>
              <a:chOff x="2123975" y="4581129"/>
              <a:chExt cx="2159526" cy="1021174"/>
            </a:xfrm>
          </p:grpSpPr>
          <p:sp>
            <p:nvSpPr>
              <p:cNvPr id="10266"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0267"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50" name="圆角矩形 49"/>
              <p:cNvSpPr/>
              <p:nvPr/>
            </p:nvSpPr>
            <p:spPr>
              <a:xfrm>
                <a:off x="2123975" y="4941686"/>
                <a:ext cx="997981" cy="648048"/>
              </a:xfrm>
              <a:prstGeom prst="roundRect">
                <a:avLst>
                  <a:gd name="adj" fmla="val 10000"/>
                </a:avLst>
              </a:prstGeom>
              <a:solidFill>
                <a:schemeClr val="bg1">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666750">
                  <a:lnSpc>
                    <a:spcPct val="90000"/>
                  </a:lnSpc>
                  <a:defRPr/>
                </a:pPr>
                <a:r>
                  <a:rPr lang="zh-CN" altLang="en-US" sz="1800" dirty="0">
                    <a:solidFill>
                      <a:srgbClr val="000000"/>
                    </a:solidFill>
                    <a:latin typeface="黑体" pitchFamily="49" charset="-122"/>
                    <a:ea typeface="黑体" pitchFamily="49" charset="-122"/>
                  </a:rPr>
                  <a:t>非</a:t>
                </a:r>
                <a:r>
                  <a:rPr lang="zh-CN" altLang="en-US" sz="1800" dirty="0" smtClean="0">
                    <a:solidFill>
                      <a:srgbClr val="000000"/>
                    </a:solidFill>
                    <a:latin typeface="黑体" pitchFamily="49" charset="-122"/>
                    <a:ea typeface="黑体" pitchFamily="49" charset="-122"/>
                  </a:rPr>
                  <a:t>大</a:t>
                </a:r>
                <a:r>
                  <a:rPr lang="zh-CN" altLang="en-US" sz="1800" dirty="0">
                    <a:solidFill>
                      <a:srgbClr val="000000"/>
                    </a:solidFill>
                    <a:latin typeface="黑体" pitchFamily="49" charset="-122"/>
                    <a:ea typeface="黑体" pitchFamily="49" charset="-122"/>
                  </a:rPr>
                  <a:t>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en-US" altLang="zh-CN" sz="18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51" name="圆角矩形 50"/>
              <p:cNvSpPr/>
              <p:nvPr/>
            </p:nvSpPr>
            <p:spPr>
              <a:xfrm>
                <a:off x="3202873" y="4954393"/>
                <a:ext cx="1080485" cy="648048"/>
              </a:xfrm>
              <a:prstGeom prst="roundRect">
                <a:avLst>
                  <a:gd name="adj" fmla="val 10000"/>
                </a:avLst>
              </a:prstGeom>
              <a:ln/>
            </p:spPr>
            <p:style>
              <a:lnRef idx="1">
                <a:schemeClr val="accent3"/>
              </a:lnRef>
              <a:fillRef idx="2">
                <a:schemeClr val="accent3"/>
              </a:fillRef>
              <a:effectRef idx="1">
                <a:schemeClr val="accent3"/>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lnSpc>
                    <a:spcPct val="90000"/>
                  </a:lnSpc>
                  <a:defRPr/>
                </a:pPr>
                <a:r>
                  <a:rPr lang="zh-CN" altLang="en-US" sz="1800" dirty="0">
                    <a:solidFill>
                      <a:srgbClr val="000000"/>
                    </a:solidFill>
                    <a:latin typeface="黑体" pitchFamily="49" charset="-122"/>
                    <a:ea typeface="黑体" pitchFamily="49" charset="-122"/>
                  </a:rPr>
                  <a:t>大数据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zh-CN" altLang="en-US" sz="1800" dirty="0">
                  <a:solidFill>
                    <a:srgbClr val="000000"/>
                  </a:solidFill>
                  <a:latin typeface="黑体" pitchFamily="49" charset="-122"/>
                  <a:ea typeface="黑体" pitchFamily="49" charset="-122"/>
                </a:endParaRPr>
              </a:p>
            </p:txBody>
          </p:sp>
        </p:grpSp>
        <p:sp>
          <p:nvSpPr>
            <p:cNvPr id="10265" name="矩形 51" descr="羊皮纸"/>
            <p:cNvSpPr>
              <a:spLocks noChangeArrowheads="1"/>
            </p:cNvSpPr>
            <p:nvPr/>
          </p:nvSpPr>
          <p:spPr bwMode="auto">
            <a:xfrm>
              <a:off x="4488100" y="5495453"/>
              <a:ext cx="4692412" cy="1117055"/>
            </a:xfrm>
            <a:prstGeom prst="rect">
              <a:avLst/>
            </a:prstGeom>
            <a:blipFill dpi="0" rotWithShape="1">
              <a:blip r:embed="rId2"/>
              <a:srcRect/>
              <a:tile tx="0" ty="0" sx="100000" sy="100000" flip="none" algn="tl"/>
            </a:blipFill>
            <a:ln w="38100">
              <a:solidFill>
                <a:schemeClr val="tx1"/>
              </a:solidFill>
              <a:miter lim="800000"/>
              <a:headEnd/>
              <a:tailEnd/>
            </a:ln>
          </p:spPr>
          <p:txBody>
            <a:bodyPr anchor="ctr"/>
            <a:lstStyle/>
            <a:p>
              <a:pPr algn="ctr"/>
              <a:r>
                <a:rPr kumimoji="0" lang="zh-CN" altLang="en-US" b="1">
                  <a:solidFill>
                    <a:srgbClr val="000000"/>
                  </a:solidFill>
                  <a:latin typeface="黑体" pitchFamily="49" charset="-122"/>
                  <a:ea typeface="黑体" pitchFamily="49" charset="-122"/>
                </a:rPr>
                <a:t>大数据下，考虑 </a:t>
              </a:r>
              <a:r>
                <a:rPr kumimoji="0" lang="en-US" altLang="zh-CN" b="1" i="1">
                  <a:solidFill>
                    <a:srgbClr val="FF0000"/>
                  </a:solidFill>
                  <a:latin typeface="黑体" pitchFamily="49" charset="-122"/>
                  <a:ea typeface="黑体" pitchFamily="49" charset="-122"/>
                </a:rPr>
                <a:t>x </a:t>
              </a:r>
              <a:r>
                <a:rPr kumimoji="0" lang="zh-CN" altLang="en-US" b="1">
                  <a:solidFill>
                    <a:srgbClr val="000000"/>
                  </a:solidFill>
                  <a:latin typeface="黑体" pitchFamily="49" charset="-122"/>
                  <a:ea typeface="黑体" pitchFamily="49" charset="-122"/>
                </a:rPr>
                <a:t>与</a:t>
              </a:r>
              <a:r>
                <a:rPr kumimoji="0" lang="en-US" altLang="zh-CN" b="1" i="1">
                  <a:solidFill>
                    <a:srgbClr val="FF0000"/>
                  </a:solidFill>
                  <a:latin typeface="黑体" pitchFamily="49" charset="-122"/>
                  <a:ea typeface="黑体" pitchFamily="49" charset="-122"/>
                </a:rPr>
                <a:t>F </a:t>
              </a:r>
              <a:r>
                <a:rPr kumimoji="0" lang="zh-CN" altLang="en-US" b="1">
                  <a:solidFill>
                    <a:srgbClr val="000000"/>
                  </a:solidFill>
                  <a:latin typeface="黑体" pitchFamily="49" charset="-122"/>
                  <a:ea typeface="黑体" pitchFamily="49" charset="-122"/>
                </a:rPr>
                <a:t>的耦合</a:t>
              </a:r>
              <a:endParaRPr kumimoji="0" lang="en-US" altLang="zh-CN" b="1">
                <a:solidFill>
                  <a:srgbClr val="000000"/>
                </a:solidFill>
                <a:latin typeface="黑体" pitchFamily="49" charset="-122"/>
                <a:ea typeface="黑体" pitchFamily="49" charset="-122"/>
              </a:endParaRPr>
            </a:p>
            <a:p>
              <a:pPr algn="ctr"/>
              <a:r>
                <a:rPr kumimoji="0" lang="zh-CN" altLang="en-US" b="1">
                  <a:solidFill>
                    <a:srgbClr val="000000"/>
                  </a:solidFill>
                  <a:latin typeface="黑体" pitchFamily="49" charset="-122"/>
                  <a:ea typeface="黑体" pitchFamily="49" charset="-122"/>
                </a:rPr>
                <a:t>传统认为易解问题</a:t>
              </a:r>
              <a:r>
                <a:rPr kumimoji="0" lang="en-US" altLang="zh-CN" b="1">
                  <a:solidFill>
                    <a:srgbClr val="000000"/>
                  </a:solidFill>
                  <a:latin typeface="黑体" pitchFamily="49" charset="-122"/>
                  <a:ea typeface="黑体" pitchFamily="49" charset="-122"/>
                </a:rPr>
                <a:t/>
              </a:r>
              <a:br>
                <a:rPr kumimoji="0" lang="en-US" altLang="zh-CN" b="1">
                  <a:solidFill>
                    <a:srgbClr val="000000"/>
                  </a:solidFill>
                  <a:latin typeface="黑体" pitchFamily="49" charset="-122"/>
                  <a:ea typeface="黑体" pitchFamily="49" charset="-122"/>
                </a:rPr>
              </a:br>
              <a:r>
                <a:rPr kumimoji="0" lang="zh-CN" altLang="en-US" b="1">
                  <a:solidFill>
                    <a:srgbClr val="000000"/>
                  </a:solidFill>
                  <a:latin typeface="黑体" pitchFamily="49" charset="-122"/>
                  <a:ea typeface="黑体" pitchFamily="49" charset="-122"/>
                </a:rPr>
                <a:t>可能成为“</a:t>
              </a:r>
              <a:r>
                <a:rPr kumimoji="0" lang="zh-CN" altLang="en-US" b="1">
                  <a:solidFill>
                    <a:srgbClr val="FF0000"/>
                  </a:solidFill>
                  <a:latin typeface="黑体" pitchFamily="49" charset="-122"/>
                  <a:ea typeface="黑体" pitchFamily="49" charset="-122"/>
                </a:rPr>
                <a:t>难解</a:t>
              </a:r>
              <a:r>
                <a:rPr kumimoji="0" lang="zh-CN" altLang="en-US" b="1">
                  <a:solidFill>
                    <a:srgbClr val="000000"/>
                  </a:solidFill>
                  <a:latin typeface="黑体" pitchFamily="49" charset="-122"/>
                  <a:ea typeface="黑体" pitchFamily="49" charset="-122"/>
                </a:rPr>
                <a:t>”问题！</a:t>
              </a:r>
              <a:endParaRPr lang="zh-CN" altLang="en-US" b="1">
                <a:solidFill>
                  <a:srgbClr val="C00000"/>
                </a:solidFill>
                <a:latin typeface="黑体" pitchFamily="49" charset="-122"/>
                <a:ea typeface="黑体" pitchFamily="49" charset="-122"/>
              </a:endParaRPr>
            </a:p>
          </p:txBody>
        </p:sp>
      </p:grpSp>
      <p:grpSp>
        <p:nvGrpSpPr>
          <p:cNvPr id="12" name="组合 77"/>
          <p:cNvGrpSpPr>
            <a:grpSpLocks/>
          </p:cNvGrpSpPr>
          <p:nvPr/>
        </p:nvGrpSpPr>
        <p:grpSpPr bwMode="auto">
          <a:xfrm>
            <a:off x="4457700" y="2936050"/>
            <a:ext cx="3878263" cy="1746250"/>
            <a:chOff x="4457514" y="3677010"/>
            <a:chExt cx="3878246" cy="1745914"/>
          </a:xfrm>
        </p:grpSpPr>
        <p:cxnSp>
          <p:nvCxnSpPr>
            <p:cNvPr id="58" name="Curved Connector 5"/>
            <p:cNvCxnSpPr>
              <a:cxnSpLocks noChangeShapeType="1"/>
            </p:cNvCxnSpPr>
            <p:nvPr/>
          </p:nvCxnSpPr>
          <p:spPr bwMode="auto">
            <a:xfrm rot="5400000">
              <a:off x="6019763" y="4435676"/>
              <a:ext cx="1660205" cy="142874"/>
            </a:xfrm>
            <a:prstGeom prst="curvedConnector3">
              <a:avLst>
                <a:gd name="adj1" fmla="val 50000"/>
              </a:avLst>
            </a:prstGeom>
            <a:noFill/>
            <a:ln w="9525">
              <a:solidFill>
                <a:schemeClr val="tx1"/>
              </a:solidFill>
              <a:round/>
              <a:headEnd/>
              <a:tailEnd/>
            </a:ln>
            <a:effectLst>
              <a:outerShdw blurRad="63500" dist="17961" dir="2700000" algn="ctr" rotWithShape="0">
                <a:srgbClr val="000000">
                  <a:alpha val="74998"/>
                </a:srgbClr>
              </a:outerShdw>
            </a:effectLst>
          </p:spPr>
        </p:cxnSp>
        <p:grpSp>
          <p:nvGrpSpPr>
            <p:cNvPr id="13" name="组合 76"/>
            <p:cNvGrpSpPr>
              <a:grpSpLocks/>
            </p:cNvGrpSpPr>
            <p:nvPr/>
          </p:nvGrpSpPr>
          <p:grpSpPr bwMode="auto">
            <a:xfrm>
              <a:off x="4457514" y="3731385"/>
              <a:ext cx="3878246" cy="1691539"/>
              <a:chOff x="4457514" y="3731385"/>
              <a:chExt cx="3878246" cy="1691539"/>
            </a:xfrm>
          </p:grpSpPr>
          <p:sp>
            <p:nvSpPr>
              <p:cNvPr id="10257" name="TextBox 9"/>
              <p:cNvSpPr txBox="1">
                <a:spLocks noChangeArrowheads="1"/>
              </p:cNvSpPr>
              <p:nvPr/>
            </p:nvSpPr>
            <p:spPr bwMode="auto">
              <a:xfrm>
                <a:off x="5722761" y="4202504"/>
                <a:ext cx="1513535" cy="707803"/>
              </a:xfrm>
              <a:prstGeom prst="rect">
                <a:avLst/>
              </a:prstGeom>
              <a:noFill/>
              <a:ln w="9525">
                <a:noFill/>
                <a:miter lim="800000"/>
                <a:headEnd/>
                <a:tailEnd/>
              </a:ln>
            </p:spPr>
            <p:txBody>
              <a:bodyPr>
                <a:spAutoFit/>
              </a:bodyPr>
              <a:lstStyle/>
              <a:p>
                <a:r>
                  <a:rPr lang="zh-CN" altLang="en-US" sz="2000" b="1">
                    <a:solidFill>
                      <a:srgbClr val="FF0000"/>
                    </a:solidFill>
                    <a:latin typeface="黑体" pitchFamily="49" charset="-122"/>
                    <a:ea typeface="黑体" pitchFamily="49" charset="-122"/>
                  </a:rPr>
                  <a:t>非大数据</a:t>
                </a:r>
                <a:endParaRPr lang="en-US" altLang="zh-CN" sz="2000" b="1">
                  <a:solidFill>
                    <a:srgbClr val="FF0000"/>
                  </a:solidFill>
                  <a:latin typeface="黑体" pitchFamily="49" charset="-122"/>
                  <a:ea typeface="黑体" pitchFamily="49" charset="-122"/>
                </a:endParaRPr>
              </a:p>
              <a:p>
                <a:r>
                  <a:rPr lang="zh-CN" altLang="en-US" sz="2000" b="1">
                    <a:solidFill>
                      <a:srgbClr val="FF0000"/>
                    </a:solidFill>
                    <a:latin typeface="黑体" pitchFamily="49" charset="-122"/>
                    <a:ea typeface="黑体" pitchFamily="49" charset="-122"/>
                  </a:rPr>
                  <a:t>易解类</a:t>
                </a:r>
              </a:p>
            </p:txBody>
          </p:sp>
          <p:grpSp>
            <p:nvGrpSpPr>
              <p:cNvPr id="14" name="组合 75"/>
              <p:cNvGrpSpPr>
                <a:grpSpLocks/>
              </p:cNvGrpSpPr>
              <p:nvPr/>
            </p:nvGrpSpPr>
            <p:grpSpPr bwMode="auto">
              <a:xfrm>
                <a:off x="4457514" y="3731385"/>
                <a:ext cx="3878246" cy="1691539"/>
                <a:chOff x="4457514" y="3731385"/>
                <a:chExt cx="3878246" cy="1691539"/>
              </a:xfrm>
            </p:grpSpPr>
            <p:grpSp>
              <p:nvGrpSpPr>
                <p:cNvPr id="15" name="组合 71"/>
                <p:cNvGrpSpPr>
                  <a:grpSpLocks/>
                </p:cNvGrpSpPr>
                <p:nvPr/>
              </p:nvGrpSpPr>
              <p:grpSpPr bwMode="auto">
                <a:xfrm>
                  <a:off x="4457514" y="3731385"/>
                  <a:ext cx="3878246" cy="1691539"/>
                  <a:chOff x="4457514" y="1916832"/>
                  <a:chExt cx="3878246" cy="1691539"/>
                </a:xfrm>
              </p:grpSpPr>
              <p:sp>
                <p:nvSpPr>
                  <p:cNvPr id="66" name="右箭头 65"/>
                  <p:cNvSpPr/>
                  <p:nvPr/>
                </p:nvSpPr>
                <p:spPr>
                  <a:xfrm>
                    <a:off x="4457514" y="3313153"/>
                    <a:ext cx="2320915" cy="280934"/>
                  </a:xfrm>
                  <a:prstGeom prst="rightArrow">
                    <a:avLst/>
                  </a:prstGeom>
                  <a:ln/>
                </p:spPr>
                <p:style>
                  <a:lnRef idx="3">
                    <a:schemeClr val="lt1"/>
                  </a:lnRef>
                  <a:fillRef idx="1">
                    <a:schemeClr val="accent3"/>
                  </a:fillRef>
                  <a:effectRef idx="1">
                    <a:schemeClr val="accent3"/>
                  </a:effectRef>
                  <a:fontRef idx="minor">
                    <a:schemeClr val="lt1"/>
                  </a:fontRef>
                </p:style>
                <p:txBody>
                  <a:bodyPr anchor="ctr"/>
                  <a:lstStyle/>
                  <a:p>
                    <a:pPr algn="ctr">
                      <a:defRPr/>
                    </a:pPr>
                    <a:endParaRPr lang="zh-CN" altLang="en-US"/>
                  </a:p>
                </p:txBody>
              </p:sp>
              <p:sp>
                <p:nvSpPr>
                  <p:cNvPr id="71" name="任意多边形 70"/>
                  <p:cNvSpPr/>
                  <p:nvPr/>
                </p:nvSpPr>
                <p:spPr>
                  <a:xfrm>
                    <a:off x="6822879" y="1916422"/>
                    <a:ext cx="1512881" cy="1691949"/>
                  </a:xfrm>
                  <a:custGeom>
                    <a:avLst/>
                    <a:gdLst>
                      <a:gd name="connsiteX0" fmla="*/ 193431 w 1512277"/>
                      <a:gd name="connsiteY0" fmla="*/ 2583 h 1691539"/>
                      <a:gd name="connsiteX1" fmla="*/ 123092 w 1512277"/>
                      <a:gd name="connsiteY1" fmla="*/ 90506 h 1691539"/>
                      <a:gd name="connsiteX2" fmla="*/ 105508 w 1512277"/>
                      <a:gd name="connsiteY2" fmla="*/ 319106 h 1691539"/>
                      <a:gd name="connsiteX3" fmla="*/ 87923 w 1512277"/>
                      <a:gd name="connsiteY3" fmla="*/ 389445 h 1691539"/>
                      <a:gd name="connsiteX4" fmla="*/ 70339 w 1512277"/>
                      <a:gd name="connsiteY4" fmla="*/ 793891 h 1691539"/>
                      <a:gd name="connsiteX5" fmla="*/ 35169 w 1512277"/>
                      <a:gd name="connsiteY5" fmla="*/ 899399 h 1691539"/>
                      <a:gd name="connsiteX6" fmla="*/ 0 w 1512277"/>
                      <a:gd name="connsiteY6" fmla="*/ 1022491 h 1691539"/>
                      <a:gd name="connsiteX7" fmla="*/ 35169 w 1512277"/>
                      <a:gd name="connsiteY7" fmla="*/ 1655537 h 1691539"/>
                      <a:gd name="connsiteX8" fmla="*/ 87923 w 1512277"/>
                      <a:gd name="connsiteY8" fmla="*/ 1690706 h 1691539"/>
                      <a:gd name="connsiteX9" fmla="*/ 105508 w 1512277"/>
                      <a:gd name="connsiteY9" fmla="*/ 1637953 h 1691539"/>
                      <a:gd name="connsiteX10" fmla="*/ 158262 w 1512277"/>
                      <a:gd name="connsiteY10" fmla="*/ 1620368 h 1691539"/>
                      <a:gd name="connsiteX11" fmla="*/ 211015 w 1512277"/>
                      <a:gd name="connsiteY11" fmla="*/ 1585199 h 1691539"/>
                      <a:gd name="connsiteX12" fmla="*/ 246185 w 1512277"/>
                      <a:gd name="connsiteY12" fmla="*/ 1620368 h 1691539"/>
                      <a:gd name="connsiteX13" fmla="*/ 422031 w 1512277"/>
                      <a:gd name="connsiteY13" fmla="*/ 1620368 h 1691539"/>
                      <a:gd name="connsiteX14" fmla="*/ 527539 w 1512277"/>
                      <a:gd name="connsiteY14" fmla="*/ 1585199 h 1691539"/>
                      <a:gd name="connsiteX15" fmla="*/ 580292 w 1512277"/>
                      <a:gd name="connsiteY15" fmla="*/ 1567614 h 1691539"/>
                      <a:gd name="connsiteX16" fmla="*/ 615462 w 1512277"/>
                      <a:gd name="connsiteY16" fmla="*/ 1532445 h 1691539"/>
                      <a:gd name="connsiteX17" fmla="*/ 685800 w 1512277"/>
                      <a:gd name="connsiteY17" fmla="*/ 1514860 h 1691539"/>
                      <a:gd name="connsiteX18" fmla="*/ 967154 w 1512277"/>
                      <a:gd name="connsiteY18" fmla="*/ 1497276 h 1691539"/>
                      <a:gd name="connsiteX19" fmla="*/ 1072662 w 1512277"/>
                      <a:gd name="connsiteY19" fmla="*/ 1462106 h 1691539"/>
                      <a:gd name="connsiteX20" fmla="*/ 1266092 w 1512277"/>
                      <a:gd name="connsiteY20" fmla="*/ 1268676 h 1691539"/>
                      <a:gd name="connsiteX21" fmla="*/ 1301262 w 1512277"/>
                      <a:gd name="connsiteY21" fmla="*/ 1233506 h 1691539"/>
                      <a:gd name="connsiteX22" fmla="*/ 1354015 w 1512277"/>
                      <a:gd name="connsiteY22" fmla="*/ 1180753 h 1691539"/>
                      <a:gd name="connsiteX23" fmla="*/ 1406769 w 1512277"/>
                      <a:gd name="connsiteY23" fmla="*/ 1163168 h 1691539"/>
                      <a:gd name="connsiteX24" fmla="*/ 1441939 w 1512277"/>
                      <a:gd name="connsiteY24" fmla="*/ 1110414 h 1691539"/>
                      <a:gd name="connsiteX25" fmla="*/ 1494692 w 1512277"/>
                      <a:gd name="connsiteY25" fmla="*/ 934568 h 1691539"/>
                      <a:gd name="connsiteX26" fmla="*/ 1512277 w 1512277"/>
                      <a:gd name="connsiteY26" fmla="*/ 829060 h 1691539"/>
                      <a:gd name="connsiteX27" fmla="*/ 1494692 w 1512277"/>
                      <a:gd name="connsiteY27" fmla="*/ 565291 h 1691539"/>
                      <a:gd name="connsiteX28" fmla="*/ 1441939 w 1512277"/>
                      <a:gd name="connsiteY28" fmla="*/ 494953 h 1691539"/>
                      <a:gd name="connsiteX29" fmla="*/ 1389185 w 1512277"/>
                      <a:gd name="connsiteY29" fmla="*/ 442199 h 1691539"/>
                      <a:gd name="connsiteX30" fmla="*/ 1266092 w 1512277"/>
                      <a:gd name="connsiteY30" fmla="*/ 371860 h 1691539"/>
                      <a:gd name="connsiteX31" fmla="*/ 1213339 w 1512277"/>
                      <a:gd name="connsiteY31" fmla="*/ 354276 h 1691539"/>
                      <a:gd name="connsiteX32" fmla="*/ 1125415 w 1512277"/>
                      <a:gd name="connsiteY32" fmla="*/ 283937 h 1691539"/>
                      <a:gd name="connsiteX33" fmla="*/ 1072662 w 1512277"/>
                      <a:gd name="connsiteY33" fmla="*/ 266353 h 1691539"/>
                      <a:gd name="connsiteX34" fmla="*/ 967154 w 1512277"/>
                      <a:gd name="connsiteY34" fmla="*/ 196014 h 1691539"/>
                      <a:gd name="connsiteX35" fmla="*/ 914400 w 1512277"/>
                      <a:gd name="connsiteY35" fmla="*/ 178429 h 1691539"/>
                      <a:gd name="connsiteX36" fmla="*/ 808892 w 1512277"/>
                      <a:gd name="connsiteY36" fmla="*/ 108091 h 1691539"/>
                      <a:gd name="connsiteX37" fmla="*/ 650631 w 1512277"/>
                      <a:gd name="connsiteY37" fmla="*/ 55337 h 1691539"/>
                      <a:gd name="connsiteX38" fmla="*/ 597877 w 1512277"/>
                      <a:gd name="connsiteY38" fmla="*/ 37753 h 1691539"/>
                      <a:gd name="connsiteX39" fmla="*/ 457200 w 1512277"/>
                      <a:gd name="connsiteY39" fmla="*/ 2583 h 1691539"/>
                      <a:gd name="connsiteX40" fmla="*/ 228600 w 1512277"/>
                      <a:gd name="connsiteY40" fmla="*/ 20168 h 1691539"/>
                      <a:gd name="connsiteX41" fmla="*/ 193431 w 1512277"/>
                      <a:gd name="connsiteY41" fmla="*/ 2583 h 1691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512277" h="1691539">
                        <a:moveTo>
                          <a:pt x="193431" y="2583"/>
                        </a:moveTo>
                        <a:cubicBezTo>
                          <a:pt x="175846" y="14306"/>
                          <a:pt x="133137" y="54343"/>
                          <a:pt x="123092" y="90506"/>
                        </a:cubicBezTo>
                        <a:cubicBezTo>
                          <a:pt x="102637" y="164143"/>
                          <a:pt x="114438" y="243204"/>
                          <a:pt x="105508" y="319106"/>
                        </a:cubicBezTo>
                        <a:cubicBezTo>
                          <a:pt x="102684" y="343108"/>
                          <a:pt x="93785" y="365999"/>
                          <a:pt x="87923" y="389445"/>
                        </a:cubicBezTo>
                        <a:cubicBezTo>
                          <a:pt x="82062" y="524260"/>
                          <a:pt x="84225" y="659665"/>
                          <a:pt x="70339" y="793891"/>
                        </a:cubicBezTo>
                        <a:cubicBezTo>
                          <a:pt x="66524" y="830766"/>
                          <a:pt x="44160" y="863434"/>
                          <a:pt x="35169" y="899399"/>
                        </a:cubicBezTo>
                        <a:cubicBezTo>
                          <a:pt x="13090" y="987719"/>
                          <a:pt x="25228" y="946810"/>
                          <a:pt x="0" y="1022491"/>
                        </a:cubicBezTo>
                        <a:cubicBezTo>
                          <a:pt x="11723" y="1233506"/>
                          <a:pt x="7599" y="1446002"/>
                          <a:pt x="35169" y="1655537"/>
                        </a:cubicBezTo>
                        <a:cubicBezTo>
                          <a:pt x="37926" y="1676490"/>
                          <a:pt x="67420" y="1695832"/>
                          <a:pt x="87923" y="1690706"/>
                        </a:cubicBezTo>
                        <a:cubicBezTo>
                          <a:pt x="105905" y="1686211"/>
                          <a:pt x="92401" y="1651060"/>
                          <a:pt x="105508" y="1637953"/>
                        </a:cubicBezTo>
                        <a:cubicBezTo>
                          <a:pt x="118615" y="1624846"/>
                          <a:pt x="141683" y="1628658"/>
                          <a:pt x="158262" y="1620368"/>
                        </a:cubicBezTo>
                        <a:cubicBezTo>
                          <a:pt x="177165" y="1610917"/>
                          <a:pt x="193431" y="1596922"/>
                          <a:pt x="211015" y="1585199"/>
                        </a:cubicBezTo>
                        <a:cubicBezTo>
                          <a:pt x="222738" y="1596922"/>
                          <a:pt x="231969" y="1611838"/>
                          <a:pt x="246185" y="1620368"/>
                        </a:cubicBezTo>
                        <a:cubicBezTo>
                          <a:pt x="305208" y="1655782"/>
                          <a:pt x="354493" y="1630016"/>
                          <a:pt x="422031" y="1620368"/>
                        </a:cubicBezTo>
                        <a:lnTo>
                          <a:pt x="527539" y="1585199"/>
                        </a:lnTo>
                        <a:lnTo>
                          <a:pt x="580292" y="1567614"/>
                        </a:lnTo>
                        <a:cubicBezTo>
                          <a:pt x="592015" y="1555891"/>
                          <a:pt x="600633" y="1539859"/>
                          <a:pt x="615462" y="1532445"/>
                        </a:cubicBezTo>
                        <a:cubicBezTo>
                          <a:pt x="637078" y="1521637"/>
                          <a:pt x="661752" y="1517265"/>
                          <a:pt x="685800" y="1514860"/>
                        </a:cubicBezTo>
                        <a:cubicBezTo>
                          <a:pt x="779301" y="1505510"/>
                          <a:pt x="873369" y="1503137"/>
                          <a:pt x="967154" y="1497276"/>
                        </a:cubicBezTo>
                        <a:cubicBezTo>
                          <a:pt x="1002323" y="1485553"/>
                          <a:pt x="1046448" y="1488320"/>
                          <a:pt x="1072662" y="1462106"/>
                        </a:cubicBezTo>
                        <a:lnTo>
                          <a:pt x="1266092" y="1268676"/>
                        </a:lnTo>
                        <a:lnTo>
                          <a:pt x="1301262" y="1233506"/>
                        </a:lnTo>
                        <a:cubicBezTo>
                          <a:pt x="1318846" y="1215922"/>
                          <a:pt x="1330423" y="1188617"/>
                          <a:pt x="1354015" y="1180753"/>
                        </a:cubicBezTo>
                        <a:lnTo>
                          <a:pt x="1406769" y="1163168"/>
                        </a:lnTo>
                        <a:cubicBezTo>
                          <a:pt x="1418492" y="1145583"/>
                          <a:pt x="1433356" y="1129727"/>
                          <a:pt x="1441939" y="1110414"/>
                        </a:cubicBezTo>
                        <a:cubicBezTo>
                          <a:pt x="1458252" y="1073710"/>
                          <a:pt x="1485392" y="981070"/>
                          <a:pt x="1494692" y="934568"/>
                        </a:cubicBezTo>
                        <a:cubicBezTo>
                          <a:pt x="1501684" y="899606"/>
                          <a:pt x="1506415" y="864229"/>
                          <a:pt x="1512277" y="829060"/>
                        </a:cubicBezTo>
                        <a:cubicBezTo>
                          <a:pt x="1506415" y="741137"/>
                          <a:pt x="1512845" y="651519"/>
                          <a:pt x="1494692" y="565291"/>
                        </a:cubicBezTo>
                        <a:cubicBezTo>
                          <a:pt x="1488654" y="536612"/>
                          <a:pt x="1461012" y="517205"/>
                          <a:pt x="1441939" y="494953"/>
                        </a:cubicBezTo>
                        <a:cubicBezTo>
                          <a:pt x="1425755" y="476071"/>
                          <a:pt x="1408289" y="458119"/>
                          <a:pt x="1389185" y="442199"/>
                        </a:cubicBezTo>
                        <a:cubicBezTo>
                          <a:pt x="1358018" y="416226"/>
                          <a:pt x="1301506" y="387037"/>
                          <a:pt x="1266092" y="371860"/>
                        </a:cubicBezTo>
                        <a:cubicBezTo>
                          <a:pt x="1249055" y="364559"/>
                          <a:pt x="1230923" y="360137"/>
                          <a:pt x="1213339" y="354276"/>
                        </a:cubicBezTo>
                        <a:cubicBezTo>
                          <a:pt x="1180627" y="321564"/>
                          <a:pt x="1169781" y="306120"/>
                          <a:pt x="1125415" y="283937"/>
                        </a:cubicBezTo>
                        <a:cubicBezTo>
                          <a:pt x="1108836" y="275648"/>
                          <a:pt x="1090246" y="272214"/>
                          <a:pt x="1072662" y="266353"/>
                        </a:cubicBezTo>
                        <a:cubicBezTo>
                          <a:pt x="1037493" y="242907"/>
                          <a:pt x="1007253" y="209381"/>
                          <a:pt x="967154" y="196014"/>
                        </a:cubicBezTo>
                        <a:cubicBezTo>
                          <a:pt x="949569" y="190152"/>
                          <a:pt x="930603" y="187431"/>
                          <a:pt x="914400" y="178429"/>
                        </a:cubicBezTo>
                        <a:cubicBezTo>
                          <a:pt x="877451" y="157902"/>
                          <a:pt x="848991" y="121457"/>
                          <a:pt x="808892" y="108091"/>
                        </a:cubicBezTo>
                        <a:lnTo>
                          <a:pt x="650631" y="55337"/>
                        </a:lnTo>
                        <a:cubicBezTo>
                          <a:pt x="633046" y="49476"/>
                          <a:pt x="615859" y="42249"/>
                          <a:pt x="597877" y="37753"/>
                        </a:cubicBezTo>
                        <a:lnTo>
                          <a:pt x="457200" y="2583"/>
                        </a:lnTo>
                        <a:cubicBezTo>
                          <a:pt x="381000" y="8445"/>
                          <a:pt x="304502" y="11238"/>
                          <a:pt x="228600" y="20168"/>
                        </a:cubicBezTo>
                        <a:cubicBezTo>
                          <a:pt x="204598" y="22992"/>
                          <a:pt x="211016" y="-9140"/>
                          <a:pt x="193431" y="2583"/>
                        </a:cubicBezTo>
                        <a:close/>
                      </a:path>
                    </a:pathLst>
                  </a:custGeom>
                  <a:ln>
                    <a:no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grpSp>
            <p:sp>
              <p:nvSpPr>
                <p:cNvPr id="10260" name="TextBox 17"/>
                <p:cNvSpPr txBox="1">
                  <a:spLocks noChangeArrowheads="1"/>
                </p:cNvSpPr>
                <p:nvPr/>
              </p:nvSpPr>
              <p:spPr bwMode="auto">
                <a:xfrm>
                  <a:off x="6066831" y="37964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sp>
              <p:nvSpPr>
                <p:cNvPr id="10261" name="TextBox 17"/>
                <p:cNvSpPr txBox="1">
                  <a:spLocks noChangeArrowheads="1"/>
                </p:cNvSpPr>
                <p:nvPr/>
              </p:nvSpPr>
              <p:spPr bwMode="auto">
                <a:xfrm>
                  <a:off x="6973827" y="4188931"/>
                  <a:ext cx="1239636" cy="707803"/>
                </a:xfrm>
                <a:prstGeom prst="rect">
                  <a:avLst/>
                </a:prstGeom>
                <a:noFill/>
                <a:ln w="9525">
                  <a:noFill/>
                  <a:miter lim="800000"/>
                  <a:headEnd/>
                  <a:tailEnd/>
                </a:ln>
              </p:spPr>
              <p:txBody>
                <a:bodyPr>
                  <a:spAutoFit/>
                </a:bodyPr>
                <a:lstStyle/>
                <a:p>
                  <a:r>
                    <a:rPr lang="zh-CN" altLang="en-US" sz="2000" b="1">
                      <a:solidFill>
                        <a:srgbClr val="0000FF"/>
                      </a:solidFill>
                      <a:latin typeface="黑体" pitchFamily="49" charset="-122"/>
                      <a:ea typeface="黑体" pitchFamily="49" charset="-122"/>
                    </a:rPr>
                    <a:t>大数据易解类</a:t>
                  </a:r>
                </a:p>
              </p:txBody>
            </p:sp>
          </p:grpSp>
        </p:grpSp>
      </p:grpSp>
      <p:grpSp>
        <p:nvGrpSpPr>
          <p:cNvPr id="16" name="组合 2"/>
          <p:cNvGrpSpPr>
            <a:grpSpLocks/>
          </p:cNvGrpSpPr>
          <p:nvPr/>
        </p:nvGrpSpPr>
        <p:grpSpPr bwMode="auto">
          <a:xfrm>
            <a:off x="5292725" y="888175"/>
            <a:ext cx="3663950" cy="1223963"/>
            <a:chOff x="5371146" y="1412776"/>
            <a:chExt cx="3665350" cy="1224137"/>
          </a:xfrm>
        </p:grpSpPr>
        <p:sp>
          <p:nvSpPr>
            <p:cNvPr id="79" name="矩形 78"/>
            <p:cNvSpPr/>
            <p:nvPr/>
          </p:nvSpPr>
          <p:spPr>
            <a:xfrm>
              <a:off x="5650653" y="1820822"/>
              <a:ext cx="3385843" cy="455677"/>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如何定义大数据易解类？</a:t>
              </a:r>
            </a:p>
          </p:txBody>
        </p:sp>
        <p:sp>
          <p:nvSpPr>
            <p:cNvPr id="53" name="矩形 52"/>
            <p:cNvSpPr/>
            <p:nvPr/>
          </p:nvSpPr>
          <p:spPr>
            <a:xfrm>
              <a:off x="5650653" y="2205052"/>
              <a:ext cx="3385843" cy="431861"/>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如何判断给定查询是否为易解？</a:t>
              </a:r>
            </a:p>
          </p:txBody>
        </p:sp>
        <p:sp>
          <p:nvSpPr>
            <p:cNvPr id="68" name="矩形 67"/>
            <p:cNvSpPr/>
            <p:nvPr/>
          </p:nvSpPr>
          <p:spPr>
            <a:xfrm>
              <a:off x="5371146" y="1412776"/>
              <a:ext cx="3665350" cy="4556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zh-CN" altLang="en-US" sz="1800" b="1" dirty="0"/>
                <a:t>任务</a:t>
              </a:r>
              <a:r>
                <a:rPr lang="en-US" altLang="zh-CN" sz="1800" b="1" dirty="0"/>
                <a:t>1</a:t>
              </a:r>
              <a:r>
                <a:rPr lang="zh-CN" altLang="en-US" sz="1800" b="1" dirty="0"/>
                <a:t>：易解类复杂性理论</a:t>
              </a:r>
            </a:p>
          </p:txBody>
        </p:sp>
      </p:grpSp>
      <p:sp>
        <p:nvSpPr>
          <p:cNvPr id="56"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7</a:t>
            </a:fld>
            <a:endParaRPr lang="zh-CN" altLang="en-US" dirty="0"/>
          </a:p>
        </p:txBody>
      </p:sp>
      <p:sp>
        <p:nvSpPr>
          <p:cNvPr id="57" name="矩形 28"/>
          <p:cNvSpPr>
            <a:spLocks noChangeArrowheads="1"/>
          </p:cNvSpPr>
          <p:nvPr/>
        </p:nvSpPr>
        <p:spPr bwMode="auto">
          <a:xfrm>
            <a:off x="36449" y="6215082"/>
            <a:ext cx="9107457" cy="576263"/>
          </a:xfrm>
          <a:prstGeom prst="rect">
            <a:avLst/>
          </a:prstGeom>
          <a:blipFill dpi="0" rotWithShape="1">
            <a:blip r:embed="rId2"/>
            <a:srcRect/>
            <a:tile tx="0" ty="0" sx="100000" sy="100000" flip="none" algn="tl"/>
          </a:blipFill>
          <a:ln w="25400">
            <a:solidFill>
              <a:schemeClr val="tx1"/>
            </a:solidFill>
            <a:miter lim="800000"/>
            <a:headEnd/>
            <a:tailEnd/>
          </a:ln>
        </p:spPr>
        <p:txBody>
          <a:bodyPr anchor="ctr"/>
          <a:lstStyle/>
          <a:p>
            <a:pPr marL="365125" indent="-365125" defTabSz="971550">
              <a:buClr>
                <a:schemeClr val="accent1"/>
              </a:buClr>
              <a:buSzPct val="90000"/>
            </a:pPr>
            <a:r>
              <a:rPr kumimoji="0" lang="zh-CN" altLang="en-US" sz="1600" b="1" dirty="0">
                <a:solidFill>
                  <a:srgbClr val="000000"/>
                </a:solidFill>
                <a:latin typeface="黑体" pitchFamily="49" charset="-122"/>
                <a:ea typeface="黑体" pitchFamily="49" charset="-122"/>
              </a:rPr>
              <a:t>针对传统易解成为实际</a:t>
            </a:r>
            <a:r>
              <a:rPr kumimoji="0" lang="zh-CN" altLang="en-US" sz="1600" b="1" dirty="0">
                <a:latin typeface="黑体" pitchFamily="49" charset="-122"/>
                <a:ea typeface="黑体" pitchFamily="49" charset="-122"/>
              </a:rPr>
              <a:t>难解</a:t>
            </a:r>
            <a:r>
              <a:rPr kumimoji="0" lang="zh-CN" altLang="en-US" sz="1600" b="1" dirty="0">
                <a:solidFill>
                  <a:srgbClr val="000000"/>
                </a:solidFill>
                <a:latin typeface="黑体" pitchFamily="49" charset="-122"/>
                <a:ea typeface="黑体" pitchFamily="49" charset="-122"/>
              </a:rPr>
              <a:t>问题，</a:t>
            </a:r>
            <a:r>
              <a:rPr kumimoji="0" lang="zh-CN" altLang="en-US" sz="1600" b="1" dirty="0">
                <a:solidFill>
                  <a:srgbClr val="C00000"/>
                </a:solidFill>
                <a:latin typeface="黑体" pitchFamily="49" charset="-122"/>
                <a:ea typeface="黑体" pitchFamily="49" charset="-122"/>
              </a:rPr>
              <a:t>提出大数据易解类复杂性</a:t>
            </a:r>
            <a:r>
              <a:rPr kumimoji="0" lang="zh-CN" altLang="en-US" sz="1600" b="1" dirty="0" smtClean="0">
                <a:solidFill>
                  <a:srgbClr val="C00000"/>
                </a:solidFill>
                <a:latin typeface="黑体" pitchFamily="49" charset="-122"/>
                <a:ea typeface="黑体" pitchFamily="49" charset="-122"/>
              </a:rPr>
              <a:t>理论；</a:t>
            </a:r>
            <a:r>
              <a:rPr lang="zh-CN" altLang="en-US" sz="1600" b="1" dirty="0" smtClean="0">
                <a:ea typeface="黑体" pitchFamily="49" charset="-122"/>
              </a:rPr>
              <a:t>发表在数据库领域顶级会议</a:t>
            </a:r>
            <a:r>
              <a:rPr lang="en-US" altLang="zh-CN" sz="1600" b="1" dirty="0" smtClean="0">
                <a:ea typeface="黑体" pitchFamily="49" charset="-122"/>
              </a:rPr>
              <a:t>VLDB ,</a:t>
            </a:r>
            <a:r>
              <a:rPr lang="zh-CN" altLang="en-US" sz="1600" b="1" dirty="0" smtClean="0">
                <a:ea typeface="黑体" pitchFamily="49" charset="-122"/>
              </a:rPr>
              <a:t>审稿专家认为</a:t>
            </a:r>
            <a:r>
              <a:rPr lang="en-US" altLang="zh-CN" sz="1600" b="1" dirty="0" smtClean="0">
                <a:ea typeface="黑体" pitchFamily="49" charset="-122"/>
              </a:rPr>
              <a:t>:</a:t>
            </a:r>
            <a:r>
              <a:rPr lang="zh-CN" altLang="en-US" sz="1600" b="1" dirty="0" smtClean="0">
                <a:ea typeface="黑体" pitchFamily="49" charset="-122"/>
              </a:rPr>
              <a:t>“</a:t>
            </a:r>
            <a:r>
              <a:rPr lang="en-US" altLang="zh-CN" sz="1600" b="1" i="1" dirty="0" smtClean="0">
                <a:ea typeface="黑体" pitchFamily="49" charset="-122"/>
              </a:rPr>
              <a:t>The paper is going to start a new line of research and </a:t>
            </a:r>
            <a:r>
              <a:rPr lang="en-US" altLang="zh-CN" sz="1600" b="1" dirty="0" smtClean="0">
                <a:ea typeface="黑体" pitchFamily="49" charset="-122"/>
              </a:rPr>
              <a:t>products </a:t>
            </a:r>
            <a:r>
              <a:rPr lang="zh-CN" altLang="en-US" sz="1600" b="1" dirty="0" smtClean="0">
                <a:ea typeface="黑体" pitchFamily="49" charset="-122"/>
              </a:rPr>
              <a:t>”</a:t>
            </a:r>
            <a:endParaRPr kumimoji="0" lang="zh-CN" altLang="en-US" sz="1600" b="1" dirty="0">
              <a:solidFill>
                <a:srgbClr val="C00000"/>
              </a:solidFill>
              <a:latin typeface="黑体" pitchFamily="49" charset="-122"/>
              <a:ea typeface="黑体" pitchFamily="49" charset="-122"/>
            </a:endParaRPr>
          </a:p>
        </p:txBody>
      </p:sp>
      <p:sp>
        <p:nvSpPr>
          <p:cNvPr id="62" name="圆角矩形 76"/>
          <p:cNvSpPr>
            <a:spLocks noChangeArrowheads="1"/>
          </p:cNvSpPr>
          <p:nvPr/>
        </p:nvSpPr>
        <p:spPr bwMode="auto">
          <a:xfrm>
            <a:off x="4357686" y="4643457"/>
            <a:ext cx="4786312" cy="1071563"/>
          </a:xfrm>
          <a:prstGeom prst="roundRect">
            <a:avLst>
              <a:gd name="adj" fmla="val 2125"/>
            </a:avLst>
          </a:prstGeom>
          <a:noFill/>
          <a:ln w="25400">
            <a:solidFill>
              <a:schemeClr val="tx1"/>
            </a:solidFill>
            <a:round/>
            <a:headEnd/>
            <a:tailEnd/>
          </a:ln>
        </p:spPr>
        <p:txBody>
          <a:bodyPr lIns="0" rIns="0" anchor="ctr"/>
          <a:lstStyle/>
          <a:p>
            <a:pPr marL="0" lvl="1"/>
            <a:r>
              <a:rPr kumimoji="0" lang="zh-CN" altLang="en-US" dirty="0">
                <a:latin typeface="黑体" pitchFamily="49" charset="-122"/>
              </a:rPr>
              <a:t>若硬盘读取速度</a:t>
            </a:r>
            <a:r>
              <a:rPr kumimoji="0" lang="en-US" altLang="zh-CN" dirty="0">
                <a:latin typeface="黑体" pitchFamily="49" charset="-122"/>
              </a:rPr>
              <a:t>6Gbps,</a:t>
            </a:r>
            <a:r>
              <a:rPr kumimoji="0" lang="en-US" altLang="zh-CN" dirty="0">
                <a:solidFill>
                  <a:srgbClr val="000099"/>
                </a:solidFill>
                <a:latin typeface="黑体" pitchFamily="49" charset="-122"/>
                <a:cs typeface="Times New Roman" pitchFamily="18" charset="0"/>
              </a:rPr>
              <a:t>log(|D|)</a:t>
            </a:r>
            <a:r>
              <a:rPr kumimoji="0" lang="zh-CN" altLang="en-US" dirty="0">
                <a:latin typeface="黑体" pitchFamily="49" charset="-122"/>
                <a:cs typeface="Times New Roman" pitchFamily="18" charset="0"/>
              </a:rPr>
              <a:t>时间扫描</a:t>
            </a:r>
            <a:endParaRPr kumimoji="0" lang="en-US" altLang="zh-CN" dirty="0">
              <a:latin typeface="黑体" pitchFamily="49" charset="-122"/>
              <a:cs typeface="Times New Roman" pitchFamily="18" charset="0"/>
            </a:endParaRPr>
          </a:p>
          <a:p>
            <a:pPr marL="71438" lvl="2">
              <a:buFont typeface="Arial" pitchFamily="34" charset="0"/>
              <a:buChar char="•"/>
            </a:pPr>
            <a:r>
              <a:rPr kumimoji="0" lang="en-US" altLang="zh-CN" dirty="0">
                <a:latin typeface="黑体" pitchFamily="49" charset="-122"/>
                <a:ea typeface="黑体" pitchFamily="49" charset="-122"/>
              </a:rPr>
              <a:t>1PB</a:t>
            </a:r>
            <a:r>
              <a:rPr kumimoji="0" lang="zh-CN" altLang="en-US" dirty="0">
                <a:latin typeface="黑体" pitchFamily="49" charset="-122"/>
                <a:ea typeface="黑体" pitchFamily="49" charset="-122"/>
              </a:rPr>
              <a:t>数据，只需</a:t>
            </a:r>
            <a:r>
              <a:rPr kumimoji="0" lang="en-US" altLang="zh-CN" dirty="0">
                <a:solidFill>
                  <a:srgbClr val="000099"/>
                </a:solidFill>
                <a:latin typeface="黑体" pitchFamily="49" charset="-122"/>
                <a:ea typeface="黑体" pitchFamily="49" charset="-122"/>
              </a:rPr>
              <a:t>15</a:t>
            </a:r>
            <a:r>
              <a:rPr kumimoji="0" lang="zh-CN" altLang="en-US" dirty="0">
                <a:solidFill>
                  <a:srgbClr val="000099"/>
                </a:solidFill>
                <a:latin typeface="黑体" pitchFamily="49" charset="-122"/>
                <a:ea typeface="黑体" pitchFamily="49" charset="-122"/>
              </a:rPr>
              <a:t>秒</a:t>
            </a:r>
            <a:r>
              <a:rPr kumimoji="0" lang="en-US" altLang="zh-CN" dirty="0">
                <a:latin typeface="黑体" pitchFamily="49" charset="-122"/>
                <a:ea typeface="黑体" pitchFamily="49" charset="-122"/>
              </a:rPr>
              <a:t>(</a:t>
            </a:r>
            <a:r>
              <a:rPr kumimoji="0" lang="en-US" altLang="zh-CN" i="1" dirty="0">
                <a:latin typeface="黑体" pitchFamily="49" charset="-122"/>
                <a:ea typeface="黑体" pitchFamily="49" charset="-122"/>
              </a:rPr>
              <a:t>v.s.</a:t>
            </a:r>
            <a:r>
              <a:rPr kumimoji="0" lang="en-US" altLang="zh-CN" dirty="0">
                <a:solidFill>
                  <a:srgbClr val="FF0000"/>
                </a:solidFill>
                <a:latin typeface="黑体" pitchFamily="49" charset="-122"/>
                <a:ea typeface="黑体" pitchFamily="49" charset="-122"/>
              </a:rPr>
              <a:t>1.99</a:t>
            </a:r>
            <a:r>
              <a:rPr kumimoji="0" lang="zh-CN" altLang="en-US" dirty="0">
                <a:solidFill>
                  <a:srgbClr val="FF0000"/>
                </a:solidFill>
                <a:latin typeface="黑体" pitchFamily="49" charset="-122"/>
                <a:ea typeface="黑体" pitchFamily="49" charset="-122"/>
              </a:rPr>
              <a:t>天</a:t>
            </a:r>
            <a:r>
              <a:rPr kumimoji="0" lang="zh-CN" altLang="en-US" dirty="0">
                <a:latin typeface="黑体" pitchFamily="49" charset="-122"/>
                <a:ea typeface="黑体" pitchFamily="49" charset="-122"/>
              </a:rPr>
              <a:t>）</a:t>
            </a:r>
            <a:r>
              <a:rPr kumimoji="0" lang="en-US" altLang="zh-CN" dirty="0">
                <a:solidFill>
                  <a:srgbClr val="000099"/>
                </a:solidFill>
                <a:latin typeface="黑体" pitchFamily="49" charset="-122"/>
                <a:ea typeface="黑体" pitchFamily="49" charset="-122"/>
              </a:rPr>
              <a:t> </a:t>
            </a:r>
          </a:p>
          <a:p>
            <a:pPr marL="71438" lvl="2">
              <a:buFont typeface="Arial" pitchFamily="34" charset="0"/>
              <a:buChar char="•"/>
            </a:pPr>
            <a:r>
              <a:rPr kumimoji="0" lang="en-US" altLang="zh-CN" dirty="0">
                <a:latin typeface="黑体" pitchFamily="49" charset="-122"/>
                <a:ea typeface="黑体" pitchFamily="49" charset="-122"/>
              </a:rPr>
              <a:t>1EB</a:t>
            </a:r>
            <a:r>
              <a:rPr kumimoji="0" lang="zh-CN" altLang="en-US" dirty="0">
                <a:latin typeface="黑体" pitchFamily="49" charset="-122"/>
                <a:ea typeface="黑体" pitchFamily="49" charset="-122"/>
              </a:rPr>
              <a:t>数据，只需</a:t>
            </a:r>
            <a:r>
              <a:rPr kumimoji="0" lang="en-US" altLang="zh-CN" dirty="0">
                <a:solidFill>
                  <a:srgbClr val="000099"/>
                </a:solidFill>
                <a:latin typeface="黑体" pitchFamily="49" charset="-122"/>
                <a:ea typeface="黑体" pitchFamily="49" charset="-122"/>
              </a:rPr>
              <a:t>18</a:t>
            </a:r>
            <a:r>
              <a:rPr kumimoji="0" lang="zh-CN" altLang="en-US" dirty="0">
                <a:solidFill>
                  <a:srgbClr val="000099"/>
                </a:solidFill>
                <a:latin typeface="黑体" pitchFamily="49" charset="-122"/>
                <a:ea typeface="黑体" pitchFamily="49" charset="-122"/>
              </a:rPr>
              <a:t>秒</a:t>
            </a:r>
            <a:r>
              <a:rPr kumimoji="0" lang="en-US" altLang="zh-CN" dirty="0">
                <a:latin typeface="黑体" pitchFamily="49" charset="-122"/>
                <a:ea typeface="黑体" pitchFamily="49" charset="-122"/>
              </a:rPr>
              <a:t>(</a:t>
            </a:r>
            <a:r>
              <a:rPr kumimoji="0" lang="en-US" altLang="zh-CN" i="1" dirty="0">
                <a:latin typeface="黑体" pitchFamily="49" charset="-122"/>
                <a:ea typeface="黑体" pitchFamily="49" charset="-122"/>
              </a:rPr>
              <a:t>v.s</a:t>
            </a:r>
            <a:r>
              <a:rPr kumimoji="0" lang="en-US" altLang="zh-CN" dirty="0">
                <a:latin typeface="黑体" pitchFamily="49" charset="-122"/>
                <a:ea typeface="黑体" pitchFamily="49" charset="-122"/>
              </a:rPr>
              <a:t>.</a:t>
            </a:r>
            <a:r>
              <a:rPr kumimoji="0" lang="en-US" altLang="zh-CN" dirty="0">
                <a:solidFill>
                  <a:srgbClr val="FF0000"/>
                </a:solidFill>
                <a:latin typeface="黑体" pitchFamily="49" charset="-122"/>
                <a:ea typeface="黑体" pitchFamily="49" charset="-122"/>
              </a:rPr>
              <a:t>5.28</a:t>
            </a:r>
            <a:r>
              <a:rPr kumimoji="0" lang="zh-CN" altLang="en-US" dirty="0">
                <a:solidFill>
                  <a:srgbClr val="FF0000"/>
                </a:solidFill>
                <a:latin typeface="黑体" pitchFamily="49" charset="-122"/>
                <a:ea typeface="黑体" pitchFamily="49" charset="-122"/>
              </a:rPr>
              <a:t>年</a:t>
            </a:r>
            <a:r>
              <a:rPr kumimoji="0" lang="en-US" altLang="zh-CN" dirty="0">
                <a:latin typeface="黑体" pitchFamily="49" charset="-122"/>
                <a:ea typeface="黑体" pitchFamily="49" charset="-122"/>
              </a:rPr>
              <a:t>)</a:t>
            </a:r>
          </a:p>
        </p:txBody>
      </p:sp>
      <p:sp>
        <p:nvSpPr>
          <p:cNvPr id="64" name="Rectangle 2"/>
          <p:cNvSpPr>
            <a:spLocks noChangeArrowheads="1"/>
          </p:cNvSpPr>
          <p:nvPr/>
        </p:nvSpPr>
        <p:spPr bwMode="auto">
          <a:xfrm>
            <a:off x="4357594" y="5715020"/>
            <a:ext cx="4786312" cy="500062"/>
          </a:xfrm>
          <a:prstGeom prst="rect">
            <a:avLst/>
          </a:prstGeom>
          <a:blipFill dpi="0" rotWithShape="1">
            <a:blip r:embed="rId2"/>
            <a:srcRect/>
            <a:tile tx="0" ty="0" sx="100000" sy="100000" flip="none" algn="tl"/>
          </a:blipFill>
          <a:ln w="25400">
            <a:solidFill>
              <a:schemeClr val="tx1"/>
            </a:solidFill>
            <a:miter lim="800000"/>
            <a:headEnd/>
            <a:tailEnd/>
          </a:ln>
        </p:spPr>
        <p:txBody>
          <a:bodyPr anchor="ctr"/>
          <a:lstStyle/>
          <a:p>
            <a:pPr marL="365125" indent="-365125" algn="ctr" defTabSz="971550">
              <a:buClr>
                <a:schemeClr val="accent1"/>
              </a:buClr>
              <a:buSzPct val="90000"/>
            </a:pPr>
            <a:r>
              <a:rPr kumimoji="0" lang="zh-CN" altLang="en-US" sz="2000" b="1" dirty="0">
                <a:solidFill>
                  <a:srgbClr val="C00000"/>
                </a:solidFill>
                <a:latin typeface="黑体" pitchFamily="49" charset="-122"/>
                <a:ea typeface="黑体" pitchFamily="49" charset="-122"/>
              </a:rPr>
              <a:t>易解类查询</a:t>
            </a:r>
            <a:r>
              <a:rPr kumimoji="0" lang="en-US" altLang="zh-CN" sz="2000" b="1" dirty="0">
                <a:solidFill>
                  <a:srgbClr val="C00000"/>
                </a:solidFill>
                <a:latin typeface="黑体" pitchFamily="49" charset="-122"/>
                <a:ea typeface="黑体" pitchFamily="49" charset="-122"/>
              </a:rPr>
              <a:t>:</a:t>
            </a:r>
            <a:r>
              <a:rPr kumimoji="0" lang="zh-CN" altLang="en-US" sz="2000" b="1" dirty="0">
                <a:solidFill>
                  <a:srgbClr val="C00000"/>
                </a:solidFill>
                <a:latin typeface="黑体" pitchFamily="49" charset="-122"/>
                <a:ea typeface="黑体" pitchFamily="49" charset="-122"/>
              </a:rPr>
              <a:t>在大数据上是可行的！</a:t>
            </a:r>
            <a:endParaRPr kumimoji="0" lang="en-US" altLang="zh-CN" sz="2000" b="1" dirty="0">
              <a:solidFill>
                <a:srgbClr val="C00000"/>
              </a:solidFill>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22" presetClass="entr" presetSubtype="8"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diamond(in)">
                                      <p:cBhvr>
                                        <p:cTn id="32" dur="2000"/>
                                        <p:tgtEl>
                                          <p:spTgt spid="57"/>
                                        </p:tgtEl>
                                      </p:cBhvr>
                                    </p:animEffect>
                                  </p:childTnLst>
                                </p:cTn>
                              </p:par>
                              <p:par>
                                <p:cTn id="33" presetID="2" presetClass="exit" presetSubtype="4" fill="hold" nodeType="withEffect">
                                  <p:stCondLst>
                                    <p:cond delay="0"/>
                                  </p:stCondLst>
                                  <p:childTnLst>
                                    <p:anim calcmode="lin" valueType="num">
                                      <p:cBhvr additive="base">
                                        <p:cTn id="34" dur="500"/>
                                        <p:tgtEl>
                                          <p:spTgt spid="10"/>
                                        </p:tgtEl>
                                        <p:attrNameLst>
                                          <p:attrName>ppt_x</p:attrName>
                                        </p:attrNameLst>
                                      </p:cBhvr>
                                      <p:tavLst>
                                        <p:tav tm="0">
                                          <p:val>
                                            <p:strVal val="ppt_x"/>
                                          </p:val>
                                        </p:tav>
                                        <p:tav tm="100000">
                                          <p:val>
                                            <p:strVal val="ppt_x"/>
                                          </p:val>
                                        </p:tav>
                                      </p:tavLst>
                                    </p:anim>
                                    <p:anim calcmode="lin" valueType="num">
                                      <p:cBhvr additive="base">
                                        <p:cTn id="35" dur="500"/>
                                        <p:tgtEl>
                                          <p:spTgt spid="10"/>
                                        </p:tgtEl>
                                        <p:attrNameLst>
                                          <p:attrName>ppt_y</p:attrName>
                                        </p:attrNameLst>
                                      </p:cBhvr>
                                      <p:tavLst>
                                        <p:tav tm="0">
                                          <p:val>
                                            <p:strVal val="ppt_y"/>
                                          </p:val>
                                        </p:tav>
                                        <p:tav tm="100000">
                                          <p:val>
                                            <p:strVal val="1+ppt_h/2"/>
                                          </p:val>
                                        </p:tav>
                                      </p:tavLst>
                                    </p:anim>
                                    <p:set>
                                      <p:cBhvr>
                                        <p:cTn id="36" dur="1" fill="hold">
                                          <p:stCondLst>
                                            <p:cond delay="499"/>
                                          </p:stCondLst>
                                        </p:cTn>
                                        <p:tgtEl>
                                          <p:spTgt spid="10"/>
                                        </p:tgtEl>
                                        <p:attrNameLst>
                                          <p:attrName>style.visibility</p:attrName>
                                        </p:attrNameLst>
                                      </p:cBhvr>
                                      <p:to>
                                        <p:strVal val="hidden"/>
                                      </p:to>
                                    </p:set>
                                  </p:childTnLst>
                                </p:cTn>
                              </p:par>
                              <p:par>
                                <p:cTn id="37" presetID="8" presetClass="entr" presetSubtype="16"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diamond(in)">
                                      <p:cBhvr>
                                        <p:cTn id="39" dur="1000"/>
                                        <p:tgtEl>
                                          <p:spTgt spid="62"/>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2" grpId="0" animBg="1"/>
      <p:bldP spid="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hord 2"/>
          <p:cNvSpPr>
            <a:spLocks/>
          </p:cNvSpPr>
          <p:nvPr/>
        </p:nvSpPr>
        <p:spPr bwMode="auto">
          <a:xfrm rot="6732850">
            <a:off x="5303044" y="2642907"/>
            <a:ext cx="3176588" cy="3568700"/>
          </a:xfrm>
          <a:custGeom>
            <a:avLst/>
            <a:gdLst>
              <a:gd name="T0" fmla="*/ 2691457 w 3058098"/>
              <a:gd name="T1" fmla="*/ 2951636 h 3578456"/>
              <a:gd name="T2" fmla="*/ 673074 w 3058098"/>
              <a:gd name="T3" fmla="*/ 3271821 h 3578456"/>
              <a:gd name="T4" fmla="*/ 38577 w 3058098"/>
              <a:gd name="T5" fmla="*/ 1389857 h 3578456"/>
              <a:gd name="T6" fmla="*/ 1529049 w 3058098"/>
              <a:gd name="T7" fmla="*/ 0 h 3578456"/>
              <a:gd name="T8" fmla="*/ 2691457 w 3058098"/>
              <a:gd name="T9" fmla="*/ 2951636 h 3578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58098" h="3578456">
                <a:moveTo>
                  <a:pt x="2691457" y="2951636"/>
                </a:moveTo>
                <a:cubicBezTo>
                  <a:pt x="2186169" y="3643510"/>
                  <a:pt x="1317543" y="3781305"/>
                  <a:pt x="673074" y="3271821"/>
                </a:cubicBezTo>
                <a:cubicBezTo>
                  <a:pt x="149693" y="2858063"/>
                  <a:pt x="-102408" y="2110315"/>
                  <a:pt x="38577" y="1389857"/>
                </a:cubicBezTo>
                <a:cubicBezTo>
                  <a:pt x="197720" y="576607"/>
                  <a:pt x="816069" y="0"/>
                  <a:pt x="1529049" y="0"/>
                </a:cubicBezTo>
                <a:lnTo>
                  <a:pt x="2691457" y="2951636"/>
                </a:lnTo>
                <a:close/>
              </a:path>
            </a:pathLst>
          </a:custGeom>
          <a:gradFill rotWithShape="1">
            <a:gsLst>
              <a:gs pos="0">
                <a:srgbClr val="FFFF80"/>
              </a:gs>
              <a:gs pos="50000">
                <a:srgbClr val="FFFFB3"/>
              </a:gs>
              <a:gs pos="100000">
                <a:srgbClr val="FFFFDA"/>
              </a:gs>
            </a:gsLst>
            <a:lin ang="2700000" scaled="1"/>
          </a:gradFill>
          <a:ln w="9525" cap="flat" cmpd="sng">
            <a:solidFill>
              <a:schemeClr val="tx1"/>
            </a:solidFill>
            <a:prstDash val="solid"/>
            <a:round/>
            <a:headEnd type="none" w="med" len="med"/>
            <a:tailEnd type="none" w="med" len="med"/>
          </a:ln>
          <a:effectLst>
            <a:outerShdw dist="17961" dir="2700000" algn="ctr" rotWithShape="0">
              <a:srgbClr val="000000"/>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zh-CN" altLang="en-US"/>
          </a:p>
        </p:txBody>
      </p:sp>
      <p:sp>
        <p:nvSpPr>
          <p:cNvPr id="61" name="右箭头 60"/>
          <p:cNvSpPr/>
          <p:nvPr/>
        </p:nvSpPr>
        <p:spPr>
          <a:xfrm>
            <a:off x="2814638" y="2989776"/>
            <a:ext cx="2801937" cy="373062"/>
          </a:xfrm>
          <a:prstGeom prst="rightArrow">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 name="组合 63"/>
          <p:cNvGrpSpPr>
            <a:grpSpLocks/>
          </p:cNvGrpSpPr>
          <p:nvPr/>
        </p:nvGrpSpPr>
        <p:grpSpPr bwMode="auto">
          <a:xfrm>
            <a:off x="4276725" y="3369188"/>
            <a:ext cx="4111625" cy="1652588"/>
            <a:chOff x="4276715" y="3651677"/>
            <a:chExt cx="4111709" cy="1652587"/>
          </a:xfrm>
        </p:grpSpPr>
        <p:sp>
          <p:nvSpPr>
            <p:cNvPr id="55" name="Oval 1"/>
            <p:cNvSpPr>
              <a:spLocks noChangeArrowheads="1"/>
            </p:cNvSpPr>
            <p:nvPr/>
          </p:nvSpPr>
          <p:spPr bwMode="auto">
            <a:xfrm>
              <a:off x="5616592" y="3651677"/>
              <a:ext cx="2771832" cy="1652587"/>
            </a:xfrm>
            <a:prstGeom prst="ellipse">
              <a:avLst/>
            </a:prstGeom>
            <a:solidFill>
              <a:srgbClr val="FCFBF9"/>
            </a:solidFill>
            <a:ln w="9525">
              <a:solidFill>
                <a:schemeClr val="tx1"/>
              </a:solidFill>
              <a:round/>
              <a:headEnd/>
              <a:tailEnd/>
            </a:ln>
            <a:effectLst>
              <a:outerShdw blurRad="63500" dist="17961" dir="2700000" algn="ctr" rotWithShape="0">
                <a:srgbClr val="000000">
                  <a:alpha val="74998"/>
                </a:srgbClr>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en-US" altLang="zh-CN" sz="2000" dirty="0">
                <a:latin typeface="黑体" pitchFamily="49" charset="-122"/>
                <a:ea typeface="黑体" pitchFamily="49" charset="-122"/>
              </a:endParaRPr>
            </a:p>
          </p:txBody>
        </p:sp>
        <p:sp>
          <p:nvSpPr>
            <p:cNvPr id="63" name="右箭头 62"/>
            <p:cNvSpPr/>
            <p:nvPr/>
          </p:nvSpPr>
          <p:spPr>
            <a:xfrm>
              <a:off x="4276715" y="4202540"/>
              <a:ext cx="1327177" cy="252412"/>
            </a:xfrm>
            <a:prstGeom prst="rightArrow">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1311" name="TextBox 17"/>
            <p:cNvSpPr txBox="1">
              <a:spLocks noChangeArrowheads="1"/>
            </p:cNvSpPr>
            <p:nvPr/>
          </p:nvSpPr>
          <p:spPr bwMode="auto">
            <a:xfrm>
              <a:off x="6066809" y="38023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grpSp>
      <p:sp>
        <p:nvSpPr>
          <p:cNvPr id="11269" name="标题 1"/>
          <p:cNvSpPr>
            <a:spLocks noGrp="1"/>
          </p:cNvSpPr>
          <p:nvPr>
            <p:ph type="title"/>
          </p:nvPr>
        </p:nvSpPr>
        <p:spPr/>
        <p:txBody>
          <a:bodyPr/>
          <a:lstStyle/>
          <a:p>
            <a:r>
              <a:rPr lang="en-US" altLang="zh-CN" sz="3600" b="1" dirty="0" err="1" smtClean="0">
                <a:solidFill>
                  <a:srgbClr val="C00000"/>
                </a:solidFill>
              </a:rPr>
              <a:t>回答“可计算”问题</a:t>
            </a:r>
            <a:r>
              <a:rPr lang="en-US" altLang="zh-CN" sz="3600" b="1" dirty="0" smtClean="0">
                <a:solidFill>
                  <a:srgbClr val="C00000"/>
                </a:solidFill>
              </a:rPr>
              <a:t>(2)</a:t>
            </a:r>
            <a:endParaRPr b="1" dirty="0" smtClean="0"/>
          </a:p>
        </p:txBody>
      </p:sp>
      <p:sp>
        <p:nvSpPr>
          <p:cNvPr id="6" name="矩形 5"/>
          <p:cNvSpPr/>
          <p:nvPr/>
        </p:nvSpPr>
        <p:spPr>
          <a:xfrm>
            <a:off x="827584" y="1081353"/>
            <a:ext cx="1988045" cy="769441"/>
          </a:xfrm>
          <a:prstGeom prst="rect">
            <a:avLst/>
          </a:prstGeom>
        </p:spPr>
        <p:txBody>
          <a:bodyPr wrap="none">
            <a:spAutoFit/>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0"/>
              <a:cs typeface="Arial" pitchFamily="34" charset="0"/>
            </a:endParaRPr>
          </a:p>
        </p:txBody>
      </p:sp>
      <p:grpSp>
        <p:nvGrpSpPr>
          <p:cNvPr id="3" name="组合 27"/>
          <p:cNvGrpSpPr>
            <a:grpSpLocks/>
          </p:cNvGrpSpPr>
          <p:nvPr/>
        </p:nvGrpSpPr>
        <p:grpSpPr bwMode="auto">
          <a:xfrm>
            <a:off x="107504" y="1922231"/>
            <a:ext cx="4104592" cy="4537075"/>
            <a:chOff x="35157" y="1772816"/>
            <a:chExt cx="4104795" cy="4536503"/>
          </a:xfrm>
          <a:solidFill>
            <a:schemeClr val="bg1"/>
          </a:solidFill>
        </p:grpSpPr>
        <p:grpSp>
          <p:nvGrpSpPr>
            <p:cNvPr id="4" name="组合 28"/>
            <p:cNvGrpSpPr>
              <a:grpSpLocks/>
            </p:cNvGrpSpPr>
            <p:nvPr/>
          </p:nvGrpSpPr>
          <p:grpSpPr bwMode="auto">
            <a:xfrm>
              <a:off x="107504" y="1772816"/>
              <a:ext cx="4032448" cy="2520111"/>
              <a:chOff x="107504" y="1772816"/>
              <a:chExt cx="4032448" cy="2520111"/>
            </a:xfrm>
            <a:grpFill/>
          </p:grpSpPr>
          <p:grpSp>
            <p:nvGrpSpPr>
              <p:cNvPr id="5" name="组合 36"/>
              <p:cNvGrpSpPr>
                <a:grpSpLocks/>
              </p:cNvGrpSpPr>
              <p:nvPr/>
            </p:nvGrpSpPr>
            <p:grpSpPr bwMode="auto">
              <a:xfrm>
                <a:off x="539325" y="2277577"/>
                <a:ext cx="1727285" cy="373016"/>
                <a:chOff x="5651893" y="3285689"/>
                <a:chExt cx="1727285" cy="373016"/>
              </a:xfrm>
              <a:grpFill/>
            </p:grpSpPr>
            <p:sp>
              <p:nvSpPr>
                <p:cNvPr id="46" name="直接连接符 3"/>
                <p:cNvSpPr/>
                <p:nvPr/>
              </p:nvSpPr>
              <p:spPr>
                <a:xfrm>
                  <a:off x="6515535" y="3285689"/>
                  <a:ext cx="863643" cy="373016"/>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7" name="直接连接符 4"/>
                <p:cNvSpPr/>
                <p:nvPr/>
              </p:nvSpPr>
              <p:spPr>
                <a:xfrm>
                  <a:off x="5651893" y="3285689"/>
                  <a:ext cx="863643" cy="373016"/>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sp>
            <p:nvSpPr>
              <p:cNvPr id="38" name="圆角矩形 37"/>
              <p:cNvSpPr/>
              <p:nvPr/>
            </p:nvSpPr>
            <p:spPr>
              <a:xfrm>
                <a:off x="683150" y="1772816"/>
                <a:ext cx="1368219" cy="528571"/>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solidFill>
                      <a:srgbClr val="000000"/>
                    </a:solidFill>
                    <a:latin typeface="黑体" pitchFamily="2" charset="-122"/>
                    <a:ea typeface="黑体" pitchFamily="2" charset="-122"/>
                  </a:rPr>
                  <a:t>计算问题</a:t>
                </a:r>
                <a:endParaRPr lang="en-US" altLang="zh-CN" sz="2000" dirty="0">
                  <a:solidFill>
                    <a:srgbClr val="000000"/>
                  </a:solidFill>
                  <a:latin typeface="黑体" pitchFamily="2" charset="-122"/>
                  <a:ea typeface="黑体" pitchFamily="2" charset="-122"/>
                </a:endParaRPr>
              </a:p>
              <a:p>
                <a:pPr>
                  <a:defRPr/>
                </a:pPr>
                <a:endParaRPr lang="zh-CN" altLang="en-US" sz="2000" dirty="0">
                  <a:solidFill>
                    <a:srgbClr val="000000"/>
                  </a:solidFill>
                  <a:latin typeface="黑体" pitchFamily="2" charset="-122"/>
                  <a:ea typeface="黑体" pitchFamily="2" charset="-122"/>
                </a:endParaRPr>
              </a:p>
            </p:txBody>
          </p:sp>
          <p:sp>
            <p:nvSpPr>
              <p:cNvPr id="39" name="圆角矩形 38" descr="羊皮纸"/>
              <p:cNvSpPr>
                <a:spLocks noChangeArrowheads="1"/>
              </p:cNvSpPr>
              <p:nvPr/>
            </p:nvSpPr>
            <p:spPr bwMode="auto">
              <a:xfrm>
                <a:off x="107504" y="2661420"/>
                <a:ext cx="1079727" cy="695521"/>
              </a:xfrm>
              <a:prstGeom prst="roundRect">
                <a:avLst>
                  <a:gd name="adj" fmla="val 10000"/>
                </a:avLst>
              </a:prstGeom>
              <a:grpFill/>
              <a:ln w="25400" algn="ctr">
                <a:solidFill>
                  <a:schemeClr val="tx1"/>
                </a:solidFill>
                <a:round/>
                <a:headEnd/>
                <a:tailEnd/>
              </a:ln>
            </p:spPr>
            <p:txBody>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lnSpc>
                    <a:spcPct val="90000"/>
                  </a:lnSpc>
                  <a:defRPr/>
                </a:pPr>
                <a:r>
                  <a:rPr lang="zh-CN" altLang="en-US" sz="2000" dirty="0">
                    <a:latin typeface="黑体" pitchFamily="49" charset="-122"/>
                    <a:ea typeface="黑体" pitchFamily="49" charset="-122"/>
                    <a:cs typeface="宋体" charset="0"/>
                  </a:rPr>
                  <a:t>不可判定问题</a:t>
                </a:r>
              </a:p>
              <a:p>
                <a:pPr>
                  <a:defRPr/>
                </a:pPr>
                <a:endParaRPr lang="zh-CN" altLang="en-US" dirty="0">
                  <a:latin typeface="Calibri" charset="0"/>
                  <a:ea typeface="宋体" charset="0"/>
                  <a:cs typeface="宋体" charset="0"/>
                </a:endParaRPr>
              </a:p>
            </p:txBody>
          </p:sp>
          <p:sp>
            <p:nvSpPr>
              <p:cNvPr id="40" name="圆角矩形 39"/>
              <p:cNvSpPr/>
              <p:nvPr/>
            </p:nvSpPr>
            <p:spPr>
              <a:xfrm>
                <a:off x="1691312" y="2636307"/>
                <a:ext cx="1008113" cy="649206"/>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solidFill>
                      <a:schemeClr val="tx1"/>
                    </a:solidFill>
                    <a:latin typeface="黑体" pitchFamily="49" charset="-122"/>
                    <a:ea typeface="黑体" pitchFamily="49" charset="-122"/>
                  </a:rPr>
                  <a:t>可判定问题</a:t>
                </a:r>
                <a:endParaRPr lang="zh-CN" altLang="en-US" sz="2000" dirty="0">
                  <a:latin typeface="黑体" pitchFamily="49" charset="-122"/>
                  <a:ea typeface="黑体" pitchFamily="49" charset="-122"/>
                </a:endParaRPr>
              </a:p>
            </p:txBody>
          </p:sp>
          <p:sp>
            <p:nvSpPr>
              <p:cNvPr id="41" name="圆角矩形 40"/>
              <p:cNvSpPr/>
              <p:nvPr/>
            </p:nvSpPr>
            <p:spPr bwMode="auto">
              <a:xfrm>
                <a:off x="179070" y="3668084"/>
                <a:ext cx="1873342" cy="599999"/>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latin typeface="黑体" pitchFamily="49" charset="-122"/>
                    <a:ea typeface="黑体" pitchFamily="49" charset="-122"/>
                  </a:rPr>
                  <a:t>难解问题</a:t>
                </a:r>
                <a:endParaRPr lang="en-US" altLang="zh-CN" sz="2000" dirty="0">
                  <a:latin typeface="黑体" pitchFamily="49" charset="-122"/>
                  <a:ea typeface="黑体" pitchFamily="49" charset="-122"/>
                </a:endParaRPr>
              </a:p>
            </p:txBody>
          </p:sp>
          <p:sp>
            <p:nvSpPr>
              <p:cNvPr id="42" name="圆角矩形 41"/>
              <p:cNvSpPr/>
              <p:nvPr/>
            </p:nvSpPr>
            <p:spPr>
              <a:xfrm>
                <a:off x="2195170" y="3656941"/>
                <a:ext cx="1944782" cy="635986"/>
              </a:xfrm>
              <a:prstGeom prst="roundRect">
                <a:avLst>
                  <a:gd name="adj" fmla="val 10000"/>
                </a:avLst>
              </a:prstGeom>
              <a:ln/>
            </p:spPr>
            <p:style>
              <a:lnRef idx="1">
                <a:schemeClr val="accent2"/>
              </a:lnRef>
              <a:fillRef idx="2">
                <a:schemeClr val="accent2"/>
              </a:fillRef>
              <a:effectRef idx="1">
                <a:schemeClr val="accent2"/>
              </a:effectRef>
              <a:fontRef idx="minor">
                <a:schemeClr val="dk1"/>
              </a:fontRef>
            </p:style>
            <p:txBody>
              <a:bodyPr tIns="72000" b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80000"/>
                  </a:lnSpc>
                  <a:spcAft>
                    <a:spcPts val="0"/>
                  </a:spcAft>
                  <a:defRPr/>
                </a:pPr>
                <a:r>
                  <a:rPr lang="zh-CN" altLang="en-US" sz="2000" dirty="0">
                    <a:solidFill>
                      <a:schemeClr val="tx1"/>
                    </a:solidFill>
                    <a:latin typeface="黑体" pitchFamily="49" charset="-122"/>
                    <a:ea typeface="黑体" pitchFamily="49" charset="-122"/>
                  </a:rPr>
                  <a:t>易解问题</a:t>
                </a:r>
                <a:endParaRPr lang="en-US" altLang="zh-CN" sz="2000" dirty="0">
                  <a:solidFill>
                    <a:schemeClr val="tx1"/>
                  </a:solidFill>
                  <a:latin typeface="黑体" pitchFamily="49" charset="-122"/>
                  <a:ea typeface="黑体" pitchFamily="49" charset="-122"/>
                </a:endParaRPr>
              </a:p>
              <a:p>
                <a:pPr algn="ctr" defTabSz="711200">
                  <a:lnSpc>
                    <a:spcPct val="80000"/>
                  </a:lnSpc>
                  <a:spcAft>
                    <a:spcPts val="0"/>
                  </a:spcAft>
                  <a:defRPr/>
                </a:pPr>
                <a:r>
                  <a:rPr lang="en-US" altLang="zh-CN" sz="2000" dirty="0" smtClean="0">
                    <a:solidFill>
                      <a:srgbClr val="0000FF"/>
                    </a:solidFill>
                    <a:latin typeface="黑体" pitchFamily="49" charset="-122"/>
                    <a:ea typeface="黑体" pitchFamily="49" charset="-122"/>
                  </a:rPr>
                  <a:t>(</a:t>
                </a:r>
                <a:r>
                  <a:rPr lang="zh-CN" altLang="en-US" sz="2000" dirty="0" smtClean="0">
                    <a:solidFill>
                      <a:srgbClr val="0000FF"/>
                    </a:solidFill>
                    <a:latin typeface="黑体" pitchFamily="49" charset="-122"/>
                    <a:ea typeface="黑体" pitchFamily="49" charset="-122"/>
                  </a:rPr>
                  <a:t>多项式易解类</a:t>
                </a:r>
                <a:r>
                  <a:rPr lang="en-US" altLang="zh-CN" sz="2000" dirty="0" smtClean="0">
                    <a:solidFill>
                      <a:srgbClr val="0000FF"/>
                    </a:solidFill>
                    <a:latin typeface="黑体" pitchFamily="49" charset="-122"/>
                    <a:ea typeface="黑体" pitchFamily="49" charset="-122"/>
                  </a:rPr>
                  <a:t>)</a:t>
                </a:r>
                <a:endParaRPr lang="zh-CN" altLang="en-US" sz="2000" dirty="0">
                  <a:solidFill>
                    <a:srgbClr val="0000FF"/>
                  </a:solidFill>
                  <a:latin typeface="黑体" pitchFamily="49" charset="-122"/>
                  <a:ea typeface="黑体" pitchFamily="49" charset="-122"/>
                </a:endParaRPr>
              </a:p>
            </p:txBody>
          </p:sp>
          <p:grpSp>
            <p:nvGrpSpPr>
              <p:cNvPr id="7" name="组合 42"/>
              <p:cNvGrpSpPr>
                <a:grpSpLocks/>
              </p:cNvGrpSpPr>
              <p:nvPr/>
            </p:nvGrpSpPr>
            <p:grpSpPr bwMode="auto">
              <a:xfrm>
                <a:off x="1331527" y="3285513"/>
                <a:ext cx="1727285" cy="373015"/>
                <a:chOff x="5652479" y="3285513"/>
                <a:chExt cx="1727285" cy="373015"/>
              </a:xfrm>
              <a:grpFill/>
            </p:grpSpPr>
            <p:sp>
              <p:nvSpPr>
                <p:cNvPr id="44" name="直接连接符 3"/>
                <p:cNvSpPr/>
                <p:nvPr/>
              </p:nvSpPr>
              <p:spPr>
                <a:xfrm>
                  <a:off x="6516121" y="3285513"/>
                  <a:ext cx="863643" cy="373015"/>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5" name="直接连接符 4"/>
                <p:cNvSpPr/>
                <p:nvPr/>
              </p:nvSpPr>
              <p:spPr>
                <a:xfrm>
                  <a:off x="5652479" y="3285513"/>
                  <a:ext cx="863643" cy="373015"/>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grpSp>
        <p:grpSp>
          <p:nvGrpSpPr>
            <p:cNvPr id="8" name="组合 29"/>
            <p:cNvGrpSpPr>
              <a:grpSpLocks/>
            </p:cNvGrpSpPr>
            <p:nvPr/>
          </p:nvGrpSpPr>
          <p:grpSpPr bwMode="auto">
            <a:xfrm>
              <a:off x="35157" y="4271293"/>
              <a:ext cx="2378097" cy="2038026"/>
              <a:chOff x="35157" y="4271293"/>
              <a:chExt cx="2378097" cy="2038026"/>
            </a:xfrm>
            <a:grpFill/>
          </p:grpSpPr>
          <p:sp>
            <p:nvSpPr>
              <p:cNvPr id="31" name="直接连接符 3"/>
              <p:cNvSpPr/>
              <p:nvPr/>
            </p:nvSpPr>
            <p:spPr>
              <a:xfrm>
                <a:off x="1098724" y="4271293"/>
                <a:ext cx="360381" cy="373016"/>
              </a:xfrm>
              <a:custGeom>
                <a:avLst/>
                <a:gdLst/>
                <a:ahLst/>
                <a:cxnLst/>
                <a:rect l="0" t="0" r="0" b="0"/>
                <a:pathLst>
                  <a:path>
                    <a:moveTo>
                      <a:pt x="0" y="0"/>
                    </a:moveTo>
                    <a:lnTo>
                      <a:pt x="0" y="254630"/>
                    </a:lnTo>
                    <a:lnTo>
                      <a:pt x="560063" y="254630"/>
                    </a:lnTo>
                    <a:lnTo>
                      <a:pt x="560063"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2" name="直接连接符 4"/>
              <p:cNvSpPr/>
              <p:nvPr/>
            </p:nvSpPr>
            <p:spPr>
              <a:xfrm>
                <a:off x="503382" y="4272814"/>
                <a:ext cx="595341" cy="373015"/>
              </a:xfrm>
              <a:custGeom>
                <a:avLst/>
                <a:gdLst/>
                <a:ahLst/>
                <a:cxnLst/>
                <a:rect l="0" t="0" r="0" b="0"/>
                <a:pathLst>
                  <a:path>
                    <a:moveTo>
                      <a:pt x="596158" y="0"/>
                    </a:moveTo>
                    <a:lnTo>
                      <a:pt x="596158" y="254630"/>
                    </a:lnTo>
                    <a:lnTo>
                      <a:pt x="0" y="254630"/>
                    </a:lnTo>
                    <a:lnTo>
                      <a:pt x="0"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3" name="圆角矩形 32"/>
              <p:cNvSpPr/>
              <p:nvPr/>
            </p:nvSpPr>
            <p:spPr bwMode="auto">
              <a:xfrm>
                <a:off x="35157" y="4630418"/>
                <a:ext cx="1008050" cy="682068"/>
              </a:xfrm>
              <a:prstGeom prst="roundRect">
                <a:avLst>
                  <a:gd name="adj" fmla="val 10000"/>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不可近</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似问题</a:t>
                </a:r>
              </a:p>
              <a:p>
                <a:pPr>
                  <a:defRPr/>
                </a:pPr>
                <a:endParaRPr lang="zh-CN" altLang="en-US" dirty="0"/>
              </a:p>
            </p:txBody>
          </p:sp>
          <p:sp>
            <p:nvSpPr>
              <p:cNvPr id="34" name="圆角矩形 4"/>
              <p:cNvSpPr/>
              <p:nvPr/>
            </p:nvSpPr>
            <p:spPr>
              <a:xfrm>
                <a:off x="732009" y="5622019"/>
                <a:ext cx="1681245" cy="687300"/>
              </a:xfrm>
              <a:prstGeom prst="rect">
                <a:avLst/>
              </a:prstGeom>
              <a:solidFill>
                <a:srgbClr val="CCFFFF"/>
              </a:solidFill>
              <a:ln w="38100">
                <a:solidFill>
                  <a:srgbClr val="CCFFCC"/>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2000" tIns="72000" rIns="60960" bIns="0" spcCol="1270" anchor="ct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近似算法</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solidFill>
                      <a:srgbClr val="0000FF"/>
                    </a:solidFill>
                    <a:latin typeface="黑体" pitchFamily="49" charset="-122"/>
                    <a:ea typeface="黑体" pitchFamily="49" charset="-122"/>
                  </a:rPr>
                  <a:t>（多项式算法）</a:t>
                </a:r>
              </a:p>
            </p:txBody>
          </p:sp>
          <p:cxnSp>
            <p:nvCxnSpPr>
              <p:cNvPr id="35" name="直接箭头连接符 34"/>
              <p:cNvCxnSpPr>
                <a:stCxn id="34" idx="0"/>
                <a:endCxn id="36" idx="2"/>
              </p:cNvCxnSpPr>
              <p:nvPr/>
            </p:nvCxnSpPr>
            <p:spPr>
              <a:xfrm flipV="1">
                <a:off x="1572631" y="5345302"/>
                <a:ext cx="5460" cy="276717"/>
              </a:xfrm>
              <a:prstGeom prst="straightConnector1">
                <a:avLst/>
              </a:prstGeom>
              <a:grpFill/>
              <a:ln w="25400">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bwMode="auto">
              <a:xfrm>
                <a:off x="1092067" y="4661388"/>
                <a:ext cx="972048" cy="683914"/>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可近似</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问题</a:t>
                </a:r>
              </a:p>
              <a:p>
                <a:pPr>
                  <a:defRPr/>
                </a:pPr>
                <a:endParaRPr lang="zh-CN" altLang="en-US" dirty="0"/>
              </a:p>
            </p:txBody>
          </p:sp>
        </p:grpSp>
      </p:grpSp>
      <p:grpSp>
        <p:nvGrpSpPr>
          <p:cNvPr id="9" name="组合 64"/>
          <p:cNvGrpSpPr>
            <a:grpSpLocks/>
          </p:cNvGrpSpPr>
          <p:nvPr/>
        </p:nvGrpSpPr>
        <p:grpSpPr bwMode="auto">
          <a:xfrm>
            <a:off x="2266950" y="4461388"/>
            <a:ext cx="6773863" cy="1311275"/>
            <a:chOff x="2267410" y="4743765"/>
            <a:chExt cx="6773403" cy="1310217"/>
          </a:xfrm>
        </p:grpSpPr>
        <p:grpSp>
          <p:nvGrpSpPr>
            <p:cNvPr id="10" name="组合 26"/>
            <p:cNvGrpSpPr>
              <a:grpSpLocks/>
            </p:cNvGrpSpPr>
            <p:nvPr/>
          </p:nvGrpSpPr>
          <p:grpSpPr bwMode="auto">
            <a:xfrm>
              <a:off x="2267410" y="4743765"/>
              <a:ext cx="2160587" cy="1020764"/>
              <a:chOff x="2123975" y="4581129"/>
              <a:chExt cx="2159526" cy="1021174"/>
            </a:xfrm>
          </p:grpSpPr>
          <p:sp>
            <p:nvSpPr>
              <p:cNvPr id="11305"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1306"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50" name="圆角矩形 49"/>
              <p:cNvSpPr/>
              <p:nvPr/>
            </p:nvSpPr>
            <p:spPr>
              <a:xfrm>
                <a:off x="2123975" y="4941346"/>
                <a:ext cx="997980" cy="649024"/>
              </a:xfrm>
              <a:prstGeom prst="roundRect">
                <a:avLst>
                  <a:gd name="adj" fmla="val 10000"/>
                </a:avLst>
              </a:prstGeom>
              <a:solidFill>
                <a:schemeClr val="bg1">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666750">
                  <a:lnSpc>
                    <a:spcPct val="90000"/>
                  </a:lnSpc>
                  <a:defRPr/>
                </a:pPr>
                <a:r>
                  <a:rPr lang="zh-CN" altLang="en-US" sz="1800" dirty="0">
                    <a:solidFill>
                      <a:srgbClr val="000000"/>
                    </a:solidFill>
                    <a:latin typeface="黑体" pitchFamily="49" charset="-122"/>
                    <a:ea typeface="黑体" pitchFamily="49" charset="-122"/>
                  </a:rPr>
                  <a:t>非</a:t>
                </a:r>
                <a:r>
                  <a:rPr lang="zh-CN" altLang="en-US" sz="1800" dirty="0" smtClean="0">
                    <a:solidFill>
                      <a:srgbClr val="000000"/>
                    </a:solidFill>
                    <a:latin typeface="黑体" pitchFamily="49" charset="-122"/>
                    <a:ea typeface="黑体" pitchFamily="49" charset="-122"/>
                  </a:rPr>
                  <a:t>大</a:t>
                </a:r>
                <a:r>
                  <a:rPr lang="zh-CN" altLang="en-US" sz="1800" dirty="0">
                    <a:solidFill>
                      <a:srgbClr val="000000"/>
                    </a:solidFill>
                    <a:latin typeface="黑体" pitchFamily="49" charset="-122"/>
                    <a:ea typeface="黑体" pitchFamily="49" charset="-122"/>
                  </a:rPr>
                  <a:t>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en-US" altLang="zh-CN" sz="18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51" name="圆角矩形 50"/>
              <p:cNvSpPr/>
              <p:nvPr/>
            </p:nvSpPr>
            <p:spPr>
              <a:xfrm>
                <a:off x="3202871" y="4954041"/>
                <a:ext cx="1080484" cy="649024"/>
              </a:xfrm>
              <a:prstGeom prst="roundRect">
                <a:avLst>
                  <a:gd name="adj" fmla="val 10000"/>
                </a:avLst>
              </a:prstGeom>
              <a:ln/>
            </p:spPr>
            <p:style>
              <a:lnRef idx="1">
                <a:schemeClr val="accent3"/>
              </a:lnRef>
              <a:fillRef idx="2">
                <a:schemeClr val="accent3"/>
              </a:fillRef>
              <a:effectRef idx="1">
                <a:schemeClr val="accent3"/>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lnSpc>
                    <a:spcPct val="90000"/>
                  </a:lnSpc>
                  <a:defRPr/>
                </a:pPr>
                <a:r>
                  <a:rPr lang="zh-CN" altLang="en-US" sz="1800" dirty="0">
                    <a:solidFill>
                      <a:srgbClr val="000000"/>
                    </a:solidFill>
                    <a:latin typeface="黑体" pitchFamily="49" charset="-122"/>
                    <a:ea typeface="黑体" pitchFamily="49" charset="-122"/>
                  </a:rPr>
                  <a:t>大数据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zh-CN" altLang="en-US" sz="1800" dirty="0">
                  <a:solidFill>
                    <a:srgbClr val="000000"/>
                  </a:solidFill>
                  <a:latin typeface="黑体" pitchFamily="49" charset="-122"/>
                  <a:ea typeface="黑体" pitchFamily="49" charset="-122"/>
                </a:endParaRPr>
              </a:p>
            </p:txBody>
          </p:sp>
        </p:grpSp>
        <p:sp>
          <p:nvSpPr>
            <p:cNvPr id="11304" name="矩形 51" descr="羊皮纸"/>
            <p:cNvSpPr>
              <a:spLocks noChangeArrowheads="1"/>
            </p:cNvSpPr>
            <p:nvPr/>
          </p:nvSpPr>
          <p:spPr bwMode="auto">
            <a:xfrm>
              <a:off x="4488100" y="5495454"/>
              <a:ext cx="4552713" cy="558528"/>
            </a:xfrm>
            <a:prstGeom prst="rect">
              <a:avLst/>
            </a:prstGeom>
            <a:blipFill dpi="0" rotWithShape="1">
              <a:blip r:embed="rId2"/>
              <a:srcRect/>
              <a:tile tx="0" ty="0" sx="100000" sy="100000" flip="none" algn="tl"/>
            </a:blipFill>
            <a:ln w="38100">
              <a:solidFill>
                <a:schemeClr val="tx1"/>
              </a:solidFill>
              <a:miter lim="800000"/>
              <a:headEnd/>
              <a:tailEnd/>
            </a:ln>
          </p:spPr>
          <p:txBody>
            <a:bodyPr anchor="ctr"/>
            <a:lstStyle/>
            <a:p>
              <a:pPr algn="ctr"/>
              <a:r>
                <a:rPr kumimoji="0" lang="zh-CN" altLang="en-US" b="1">
                  <a:solidFill>
                    <a:srgbClr val="000000"/>
                  </a:solidFill>
                  <a:latin typeface="黑体" pitchFamily="49" charset="-122"/>
                  <a:ea typeface="黑体" pitchFamily="49" charset="-122"/>
                </a:rPr>
                <a:t>大数据下，传统近似方法局限性</a:t>
              </a:r>
              <a:endParaRPr lang="zh-CN" altLang="en-US" b="1">
                <a:solidFill>
                  <a:srgbClr val="C00000"/>
                </a:solidFill>
                <a:latin typeface="黑体" pitchFamily="49" charset="-122"/>
                <a:ea typeface="黑体" pitchFamily="49" charset="-122"/>
              </a:endParaRPr>
            </a:p>
          </p:txBody>
        </p:sp>
      </p:grpSp>
      <p:grpSp>
        <p:nvGrpSpPr>
          <p:cNvPr id="11" name="组合 77"/>
          <p:cNvGrpSpPr>
            <a:grpSpLocks/>
          </p:cNvGrpSpPr>
          <p:nvPr/>
        </p:nvGrpSpPr>
        <p:grpSpPr bwMode="auto">
          <a:xfrm>
            <a:off x="4457700" y="3394588"/>
            <a:ext cx="3878263" cy="1746250"/>
            <a:chOff x="4457514" y="3677010"/>
            <a:chExt cx="3878246" cy="1745914"/>
          </a:xfrm>
        </p:grpSpPr>
        <p:cxnSp>
          <p:nvCxnSpPr>
            <p:cNvPr id="58" name="Curved Connector 5"/>
            <p:cNvCxnSpPr>
              <a:cxnSpLocks noChangeShapeType="1"/>
            </p:cNvCxnSpPr>
            <p:nvPr/>
          </p:nvCxnSpPr>
          <p:spPr bwMode="auto">
            <a:xfrm rot="5400000">
              <a:off x="6019763" y="4435676"/>
              <a:ext cx="1660205" cy="142874"/>
            </a:xfrm>
            <a:prstGeom prst="curvedConnector3">
              <a:avLst>
                <a:gd name="adj1" fmla="val 50000"/>
              </a:avLst>
            </a:prstGeom>
            <a:noFill/>
            <a:ln w="9525">
              <a:solidFill>
                <a:schemeClr val="tx1"/>
              </a:solidFill>
              <a:round/>
              <a:headEnd/>
              <a:tailEnd/>
            </a:ln>
            <a:effectLst>
              <a:outerShdw blurRad="63500" dist="17961" dir="2700000" algn="ctr" rotWithShape="0">
                <a:srgbClr val="000000">
                  <a:alpha val="74998"/>
                </a:srgbClr>
              </a:outerShdw>
            </a:effectLst>
          </p:spPr>
        </p:cxnSp>
        <p:grpSp>
          <p:nvGrpSpPr>
            <p:cNvPr id="12" name="组合 76"/>
            <p:cNvGrpSpPr>
              <a:grpSpLocks/>
            </p:cNvGrpSpPr>
            <p:nvPr/>
          </p:nvGrpSpPr>
          <p:grpSpPr bwMode="auto">
            <a:xfrm>
              <a:off x="4457514" y="3731385"/>
              <a:ext cx="3878246" cy="1691539"/>
              <a:chOff x="4457514" y="3731385"/>
              <a:chExt cx="3878246" cy="1691539"/>
            </a:xfrm>
          </p:grpSpPr>
          <p:sp>
            <p:nvSpPr>
              <p:cNvPr id="11296" name="TextBox 9"/>
              <p:cNvSpPr txBox="1">
                <a:spLocks noChangeArrowheads="1"/>
              </p:cNvSpPr>
              <p:nvPr/>
            </p:nvSpPr>
            <p:spPr bwMode="auto">
              <a:xfrm>
                <a:off x="5722761" y="4202504"/>
                <a:ext cx="1513535" cy="707803"/>
              </a:xfrm>
              <a:prstGeom prst="rect">
                <a:avLst/>
              </a:prstGeom>
              <a:noFill/>
              <a:ln w="9525">
                <a:noFill/>
                <a:miter lim="800000"/>
                <a:headEnd/>
                <a:tailEnd/>
              </a:ln>
            </p:spPr>
            <p:txBody>
              <a:bodyPr>
                <a:spAutoFit/>
              </a:bodyPr>
              <a:lstStyle/>
              <a:p>
                <a:r>
                  <a:rPr lang="zh-CN" altLang="en-US" sz="2000" b="1">
                    <a:solidFill>
                      <a:srgbClr val="FF0000"/>
                    </a:solidFill>
                    <a:latin typeface="黑体" pitchFamily="49" charset="-122"/>
                    <a:ea typeface="黑体" pitchFamily="49" charset="-122"/>
                  </a:rPr>
                  <a:t>非大数据</a:t>
                </a:r>
                <a:endParaRPr lang="en-US" altLang="zh-CN" sz="2000" b="1">
                  <a:solidFill>
                    <a:srgbClr val="FF0000"/>
                  </a:solidFill>
                  <a:latin typeface="黑体" pitchFamily="49" charset="-122"/>
                  <a:ea typeface="黑体" pitchFamily="49" charset="-122"/>
                </a:endParaRPr>
              </a:p>
              <a:p>
                <a:r>
                  <a:rPr lang="zh-CN" altLang="en-US" sz="2000" b="1">
                    <a:solidFill>
                      <a:srgbClr val="FF0000"/>
                    </a:solidFill>
                    <a:latin typeface="黑体" pitchFamily="49" charset="-122"/>
                    <a:ea typeface="黑体" pitchFamily="49" charset="-122"/>
                  </a:rPr>
                  <a:t>易解类</a:t>
                </a:r>
              </a:p>
            </p:txBody>
          </p:sp>
          <p:grpSp>
            <p:nvGrpSpPr>
              <p:cNvPr id="13" name="组合 75"/>
              <p:cNvGrpSpPr>
                <a:grpSpLocks/>
              </p:cNvGrpSpPr>
              <p:nvPr/>
            </p:nvGrpSpPr>
            <p:grpSpPr bwMode="auto">
              <a:xfrm>
                <a:off x="4457514" y="3731385"/>
                <a:ext cx="3878246" cy="1691539"/>
                <a:chOff x="4457514" y="3731385"/>
                <a:chExt cx="3878246" cy="1691539"/>
              </a:xfrm>
            </p:grpSpPr>
            <p:grpSp>
              <p:nvGrpSpPr>
                <p:cNvPr id="14" name="组合 71"/>
                <p:cNvGrpSpPr>
                  <a:grpSpLocks/>
                </p:cNvGrpSpPr>
                <p:nvPr/>
              </p:nvGrpSpPr>
              <p:grpSpPr bwMode="auto">
                <a:xfrm>
                  <a:off x="4457514" y="3731385"/>
                  <a:ext cx="3878246" cy="1691539"/>
                  <a:chOff x="4457514" y="1916832"/>
                  <a:chExt cx="3878246" cy="1691539"/>
                </a:xfrm>
              </p:grpSpPr>
              <p:sp>
                <p:nvSpPr>
                  <p:cNvPr id="66" name="右箭头 65"/>
                  <p:cNvSpPr/>
                  <p:nvPr/>
                </p:nvSpPr>
                <p:spPr>
                  <a:xfrm>
                    <a:off x="4457514" y="3313153"/>
                    <a:ext cx="2320915" cy="280934"/>
                  </a:xfrm>
                  <a:prstGeom prst="rightArrow">
                    <a:avLst/>
                  </a:prstGeom>
                  <a:ln/>
                </p:spPr>
                <p:style>
                  <a:lnRef idx="3">
                    <a:schemeClr val="lt1"/>
                  </a:lnRef>
                  <a:fillRef idx="1">
                    <a:schemeClr val="accent3"/>
                  </a:fillRef>
                  <a:effectRef idx="1">
                    <a:schemeClr val="accent3"/>
                  </a:effectRef>
                  <a:fontRef idx="minor">
                    <a:schemeClr val="lt1"/>
                  </a:fontRef>
                </p:style>
                <p:txBody>
                  <a:bodyPr anchor="ctr"/>
                  <a:lstStyle/>
                  <a:p>
                    <a:pPr algn="ctr">
                      <a:defRPr/>
                    </a:pPr>
                    <a:endParaRPr lang="zh-CN" altLang="en-US"/>
                  </a:p>
                </p:txBody>
              </p:sp>
              <p:sp>
                <p:nvSpPr>
                  <p:cNvPr id="71" name="任意多边形 70"/>
                  <p:cNvSpPr/>
                  <p:nvPr/>
                </p:nvSpPr>
                <p:spPr>
                  <a:xfrm>
                    <a:off x="6822879" y="1916422"/>
                    <a:ext cx="1512881" cy="1691949"/>
                  </a:xfrm>
                  <a:custGeom>
                    <a:avLst/>
                    <a:gdLst>
                      <a:gd name="connsiteX0" fmla="*/ 193431 w 1512277"/>
                      <a:gd name="connsiteY0" fmla="*/ 2583 h 1691539"/>
                      <a:gd name="connsiteX1" fmla="*/ 123092 w 1512277"/>
                      <a:gd name="connsiteY1" fmla="*/ 90506 h 1691539"/>
                      <a:gd name="connsiteX2" fmla="*/ 105508 w 1512277"/>
                      <a:gd name="connsiteY2" fmla="*/ 319106 h 1691539"/>
                      <a:gd name="connsiteX3" fmla="*/ 87923 w 1512277"/>
                      <a:gd name="connsiteY3" fmla="*/ 389445 h 1691539"/>
                      <a:gd name="connsiteX4" fmla="*/ 70339 w 1512277"/>
                      <a:gd name="connsiteY4" fmla="*/ 793891 h 1691539"/>
                      <a:gd name="connsiteX5" fmla="*/ 35169 w 1512277"/>
                      <a:gd name="connsiteY5" fmla="*/ 899399 h 1691539"/>
                      <a:gd name="connsiteX6" fmla="*/ 0 w 1512277"/>
                      <a:gd name="connsiteY6" fmla="*/ 1022491 h 1691539"/>
                      <a:gd name="connsiteX7" fmla="*/ 35169 w 1512277"/>
                      <a:gd name="connsiteY7" fmla="*/ 1655537 h 1691539"/>
                      <a:gd name="connsiteX8" fmla="*/ 87923 w 1512277"/>
                      <a:gd name="connsiteY8" fmla="*/ 1690706 h 1691539"/>
                      <a:gd name="connsiteX9" fmla="*/ 105508 w 1512277"/>
                      <a:gd name="connsiteY9" fmla="*/ 1637953 h 1691539"/>
                      <a:gd name="connsiteX10" fmla="*/ 158262 w 1512277"/>
                      <a:gd name="connsiteY10" fmla="*/ 1620368 h 1691539"/>
                      <a:gd name="connsiteX11" fmla="*/ 211015 w 1512277"/>
                      <a:gd name="connsiteY11" fmla="*/ 1585199 h 1691539"/>
                      <a:gd name="connsiteX12" fmla="*/ 246185 w 1512277"/>
                      <a:gd name="connsiteY12" fmla="*/ 1620368 h 1691539"/>
                      <a:gd name="connsiteX13" fmla="*/ 422031 w 1512277"/>
                      <a:gd name="connsiteY13" fmla="*/ 1620368 h 1691539"/>
                      <a:gd name="connsiteX14" fmla="*/ 527539 w 1512277"/>
                      <a:gd name="connsiteY14" fmla="*/ 1585199 h 1691539"/>
                      <a:gd name="connsiteX15" fmla="*/ 580292 w 1512277"/>
                      <a:gd name="connsiteY15" fmla="*/ 1567614 h 1691539"/>
                      <a:gd name="connsiteX16" fmla="*/ 615462 w 1512277"/>
                      <a:gd name="connsiteY16" fmla="*/ 1532445 h 1691539"/>
                      <a:gd name="connsiteX17" fmla="*/ 685800 w 1512277"/>
                      <a:gd name="connsiteY17" fmla="*/ 1514860 h 1691539"/>
                      <a:gd name="connsiteX18" fmla="*/ 967154 w 1512277"/>
                      <a:gd name="connsiteY18" fmla="*/ 1497276 h 1691539"/>
                      <a:gd name="connsiteX19" fmla="*/ 1072662 w 1512277"/>
                      <a:gd name="connsiteY19" fmla="*/ 1462106 h 1691539"/>
                      <a:gd name="connsiteX20" fmla="*/ 1266092 w 1512277"/>
                      <a:gd name="connsiteY20" fmla="*/ 1268676 h 1691539"/>
                      <a:gd name="connsiteX21" fmla="*/ 1301262 w 1512277"/>
                      <a:gd name="connsiteY21" fmla="*/ 1233506 h 1691539"/>
                      <a:gd name="connsiteX22" fmla="*/ 1354015 w 1512277"/>
                      <a:gd name="connsiteY22" fmla="*/ 1180753 h 1691539"/>
                      <a:gd name="connsiteX23" fmla="*/ 1406769 w 1512277"/>
                      <a:gd name="connsiteY23" fmla="*/ 1163168 h 1691539"/>
                      <a:gd name="connsiteX24" fmla="*/ 1441939 w 1512277"/>
                      <a:gd name="connsiteY24" fmla="*/ 1110414 h 1691539"/>
                      <a:gd name="connsiteX25" fmla="*/ 1494692 w 1512277"/>
                      <a:gd name="connsiteY25" fmla="*/ 934568 h 1691539"/>
                      <a:gd name="connsiteX26" fmla="*/ 1512277 w 1512277"/>
                      <a:gd name="connsiteY26" fmla="*/ 829060 h 1691539"/>
                      <a:gd name="connsiteX27" fmla="*/ 1494692 w 1512277"/>
                      <a:gd name="connsiteY27" fmla="*/ 565291 h 1691539"/>
                      <a:gd name="connsiteX28" fmla="*/ 1441939 w 1512277"/>
                      <a:gd name="connsiteY28" fmla="*/ 494953 h 1691539"/>
                      <a:gd name="connsiteX29" fmla="*/ 1389185 w 1512277"/>
                      <a:gd name="connsiteY29" fmla="*/ 442199 h 1691539"/>
                      <a:gd name="connsiteX30" fmla="*/ 1266092 w 1512277"/>
                      <a:gd name="connsiteY30" fmla="*/ 371860 h 1691539"/>
                      <a:gd name="connsiteX31" fmla="*/ 1213339 w 1512277"/>
                      <a:gd name="connsiteY31" fmla="*/ 354276 h 1691539"/>
                      <a:gd name="connsiteX32" fmla="*/ 1125415 w 1512277"/>
                      <a:gd name="connsiteY32" fmla="*/ 283937 h 1691539"/>
                      <a:gd name="connsiteX33" fmla="*/ 1072662 w 1512277"/>
                      <a:gd name="connsiteY33" fmla="*/ 266353 h 1691539"/>
                      <a:gd name="connsiteX34" fmla="*/ 967154 w 1512277"/>
                      <a:gd name="connsiteY34" fmla="*/ 196014 h 1691539"/>
                      <a:gd name="connsiteX35" fmla="*/ 914400 w 1512277"/>
                      <a:gd name="connsiteY35" fmla="*/ 178429 h 1691539"/>
                      <a:gd name="connsiteX36" fmla="*/ 808892 w 1512277"/>
                      <a:gd name="connsiteY36" fmla="*/ 108091 h 1691539"/>
                      <a:gd name="connsiteX37" fmla="*/ 650631 w 1512277"/>
                      <a:gd name="connsiteY37" fmla="*/ 55337 h 1691539"/>
                      <a:gd name="connsiteX38" fmla="*/ 597877 w 1512277"/>
                      <a:gd name="connsiteY38" fmla="*/ 37753 h 1691539"/>
                      <a:gd name="connsiteX39" fmla="*/ 457200 w 1512277"/>
                      <a:gd name="connsiteY39" fmla="*/ 2583 h 1691539"/>
                      <a:gd name="connsiteX40" fmla="*/ 228600 w 1512277"/>
                      <a:gd name="connsiteY40" fmla="*/ 20168 h 1691539"/>
                      <a:gd name="connsiteX41" fmla="*/ 193431 w 1512277"/>
                      <a:gd name="connsiteY41" fmla="*/ 2583 h 1691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512277" h="1691539">
                        <a:moveTo>
                          <a:pt x="193431" y="2583"/>
                        </a:moveTo>
                        <a:cubicBezTo>
                          <a:pt x="175846" y="14306"/>
                          <a:pt x="133137" y="54343"/>
                          <a:pt x="123092" y="90506"/>
                        </a:cubicBezTo>
                        <a:cubicBezTo>
                          <a:pt x="102637" y="164143"/>
                          <a:pt x="114438" y="243204"/>
                          <a:pt x="105508" y="319106"/>
                        </a:cubicBezTo>
                        <a:cubicBezTo>
                          <a:pt x="102684" y="343108"/>
                          <a:pt x="93785" y="365999"/>
                          <a:pt x="87923" y="389445"/>
                        </a:cubicBezTo>
                        <a:cubicBezTo>
                          <a:pt x="82062" y="524260"/>
                          <a:pt x="84225" y="659665"/>
                          <a:pt x="70339" y="793891"/>
                        </a:cubicBezTo>
                        <a:cubicBezTo>
                          <a:pt x="66524" y="830766"/>
                          <a:pt x="44160" y="863434"/>
                          <a:pt x="35169" y="899399"/>
                        </a:cubicBezTo>
                        <a:cubicBezTo>
                          <a:pt x="13090" y="987719"/>
                          <a:pt x="25228" y="946810"/>
                          <a:pt x="0" y="1022491"/>
                        </a:cubicBezTo>
                        <a:cubicBezTo>
                          <a:pt x="11723" y="1233506"/>
                          <a:pt x="7599" y="1446002"/>
                          <a:pt x="35169" y="1655537"/>
                        </a:cubicBezTo>
                        <a:cubicBezTo>
                          <a:pt x="37926" y="1676490"/>
                          <a:pt x="67420" y="1695832"/>
                          <a:pt x="87923" y="1690706"/>
                        </a:cubicBezTo>
                        <a:cubicBezTo>
                          <a:pt x="105905" y="1686211"/>
                          <a:pt x="92401" y="1651060"/>
                          <a:pt x="105508" y="1637953"/>
                        </a:cubicBezTo>
                        <a:cubicBezTo>
                          <a:pt x="118615" y="1624846"/>
                          <a:pt x="141683" y="1628658"/>
                          <a:pt x="158262" y="1620368"/>
                        </a:cubicBezTo>
                        <a:cubicBezTo>
                          <a:pt x="177165" y="1610917"/>
                          <a:pt x="193431" y="1596922"/>
                          <a:pt x="211015" y="1585199"/>
                        </a:cubicBezTo>
                        <a:cubicBezTo>
                          <a:pt x="222738" y="1596922"/>
                          <a:pt x="231969" y="1611838"/>
                          <a:pt x="246185" y="1620368"/>
                        </a:cubicBezTo>
                        <a:cubicBezTo>
                          <a:pt x="305208" y="1655782"/>
                          <a:pt x="354493" y="1630016"/>
                          <a:pt x="422031" y="1620368"/>
                        </a:cubicBezTo>
                        <a:lnTo>
                          <a:pt x="527539" y="1585199"/>
                        </a:lnTo>
                        <a:lnTo>
                          <a:pt x="580292" y="1567614"/>
                        </a:lnTo>
                        <a:cubicBezTo>
                          <a:pt x="592015" y="1555891"/>
                          <a:pt x="600633" y="1539859"/>
                          <a:pt x="615462" y="1532445"/>
                        </a:cubicBezTo>
                        <a:cubicBezTo>
                          <a:pt x="637078" y="1521637"/>
                          <a:pt x="661752" y="1517265"/>
                          <a:pt x="685800" y="1514860"/>
                        </a:cubicBezTo>
                        <a:cubicBezTo>
                          <a:pt x="779301" y="1505510"/>
                          <a:pt x="873369" y="1503137"/>
                          <a:pt x="967154" y="1497276"/>
                        </a:cubicBezTo>
                        <a:cubicBezTo>
                          <a:pt x="1002323" y="1485553"/>
                          <a:pt x="1046448" y="1488320"/>
                          <a:pt x="1072662" y="1462106"/>
                        </a:cubicBezTo>
                        <a:lnTo>
                          <a:pt x="1266092" y="1268676"/>
                        </a:lnTo>
                        <a:lnTo>
                          <a:pt x="1301262" y="1233506"/>
                        </a:lnTo>
                        <a:cubicBezTo>
                          <a:pt x="1318846" y="1215922"/>
                          <a:pt x="1330423" y="1188617"/>
                          <a:pt x="1354015" y="1180753"/>
                        </a:cubicBezTo>
                        <a:lnTo>
                          <a:pt x="1406769" y="1163168"/>
                        </a:lnTo>
                        <a:cubicBezTo>
                          <a:pt x="1418492" y="1145583"/>
                          <a:pt x="1433356" y="1129727"/>
                          <a:pt x="1441939" y="1110414"/>
                        </a:cubicBezTo>
                        <a:cubicBezTo>
                          <a:pt x="1458252" y="1073710"/>
                          <a:pt x="1485392" y="981070"/>
                          <a:pt x="1494692" y="934568"/>
                        </a:cubicBezTo>
                        <a:cubicBezTo>
                          <a:pt x="1501684" y="899606"/>
                          <a:pt x="1506415" y="864229"/>
                          <a:pt x="1512277" y="829060"/>
                        </a:cubicBezTo>
                        <a:cubicBezTo>
                          <a:pt x="1506415" y="741137"/>
                          <a:pt x="1512845" y="651519"/>
                          <a:pt x="1494692" y="565291"/>
                        </a:cubicBezTo>
                        <a:cubicBezTo>
                          <a:pt x="1488654" y="536612"/>
                          <a:pt x="1461012" y="517205"/>
                          <a:pt x="1441939" y="494953"/>
                        </a:cubicBezTo>
                        <a:cubicBezTo>
                          <a:pt x="1425755" y="476071"/>
                          <a:pt x="1408289" y="458119"/>
                          <a:pt x="1389185" y="442199"/>
                        </a:cubicBezTo>
                        <a:cubicBezTo>
                          <a:pt x="1358018" y="416226"/>
                          <a:pt x="1301506" y="387037"/>
                          <a:pt x="1266092" y="371860"/>
                        </a:cubicBezTo>
                        <a:cubicBezTo>
                          <a:pt x="1249055" y="364559"/>
                          <a:pt x="1230923" y="360137"/>
                          <a:pt x="1213339" y="354276"/>
                        </a:cubicBezTo>
                        <a:cubicBezTo>
                          <a:pt x="1180627" y="321564"/>
                          <a:pt x="1169781" y="306120"/>
                          <a:pt x="1125415" y="283937"/>
                        </a:cubicBezTo>
                        <a:cubicBezTo>
                          <a:pt x="1108836" y="275648"/>
                          <a:pt x="1090246" y="272214"/>
                          <a:pt x="1072662" y="266353"/>
                        </a:cubicBezTo>
                        <a:cubicBezTo>
                          <a:pt x="1037493" y="242907"/>
                          <a:pt x="1007253" y="209381"/>
                          <a:pt x="967154" y="196014"/>
                        </a:cubicBezTo>
                        <a:cubicBezTo>
                          <a:pt x="949569" y="190152"/>
                          <a:pt x="930603" y="187431"/>
                          <a:pt x="914400" y="178429"/>
                        </a:cubicBezTo>
                        <a:cubicBezTo>
                          <a:pt x="877451" y="157902"/>
                          <a:pt x="848991" y="121457"/>
                          <a:pt x="808892" y="108091"/>
                        </a:cubicBezTo>
                        <a:lnTo>
                          <a:pt x="650631" y="55337"/>
                        </a:lnTo>
                        <a:cubicBezTo>
                          <a:pt x="633046" y="49476"/>
                          <a:pt x="615859" y="42249"/>
                          <a:pt x="597877" y="37753"/>
                        </a:cubicBezTo>
                        <a:lnTo>
                          <a:pt x="457200" y="2583"/>
                        </a:lnTo>
                        <a:cubicBezTo>
                          <a:pt x="381000" y="8445"/>
                          <a:pt x="304502" y="11238"/>
                          <a:pt x="228600" y="20168"/>
                        </a:cubicBezTo>
                        <a:cubicBezTo>
                          <a:pt x="204598" y="22992"/>
                          <a:pt x="211016" y="-9140"/>
                          <a:pt x="193431" y="2583"/>
                        </a:cubicBezTo>
                        <a:close/>
                      </a:path>
                    </a:pathLst>
                  </a:custGeom>
                  <a:ln>
                    <a:no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grpSp>
            <p:sp>
              <p:nvSpPr>
                <p:cNvPr id="11299" name="TextBox 17"/>
                <p:cNvSpPr txBox="1">
                  <a:spLocks noChangeArrowheads="1"/>
                </p:cNvSpPr>
                <p:nvPr/>
              </p:nvSpPr>
              <p:spPr bwMode="auto">
                <a:xfrm>
                  <a:off x="6066831" y="37964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sp>
              <p:nvSpPr>
                <p:cNvPr id="11300" name="TextBox 17"/>
                <p:cNvSpPr txBox="1">
                  <a:spLocks noChangeArrowheads="1"/>
                </p:cNvSpPr>
                <p:nvPr/>
              </p:nvSpPr>
              <p:spPr bwMode="auto">
                <a:xfrm>
                  <a:off x="6973827" y="4188931"/>
                  <a:ext cx="1239636" cy="707803"/>
                </a:xfrm>
                <a:prstGeom prst="rect">
                  <a:avLst/>
                </a:prstGeom>
                <a:noFill/>
                <a:ln w="9525">
                  <a:noFill/>
                  <a:miter lim="800000"/>
                  <a:headEnd/>
                  <a:tailEnd/>
                </a:ln>
              </p:spPr>
              <p:txBody>
                <a:bodyPr>
                  <a:spAutoFit/>
                </a:bodyPr>
                <a:lstStyle/>
                <a:p>
                  <a:r>
                    <a:rPr lang="zh-CN" altLang="en-US" sz="2000" b="1">
                      <a:solidFill>
                        <a:srgbClr val="0000FF"/>
                      </a:solidFill>
                      <a:latin typeface="黑体" pitchFamily="49" charset="-122"/>
                      <a:ea typeface="黑体" pitchFamily="49" charset="-122"/>
                    </a:rPr>
                    <a:t>大数据易解类</a:t>
                  </a:r>
                </a:p>
              </p:txBody>
            </p:sp>
          </p:grpSp>
        </p:grpSp>
      </p:grpSp>
      <p:grpSp>
        <p:nvGrpSpPr>
          <p:cNvPr id="15" name="组合 2"/>
          <p:cNvGrpSpPr>
            <a:grpSpLocks/>
          </p:cNvGrpSpPr>
          <p:nvPr/>
        </p:nvGrpSpPr>
        <p:grpSpPr bwMode="auto">
          <a:xfrm>
            <a:off x="5299075" y="1346713"/>
            <a:ext cx="3665538" cy="1223963"/>
            <a:chOff x="5371146" y="1412776"/>
            <a:chExt cx="3665350" cy="1224137"/>
          </a:xfrm>
        </p:grpSpPr>
        <p:sp>
          <p:nvSpPr>
            <p:cNvPr id="79" name="矩形 78"/>
            <p:cNvSpPr/>
            <p:nvPr/>
          </p:nvSpPr>
          <p:spPr>
            <a:xfrm>
              <a:off x="5650532" y="1820822"/>
              <a:ext cx="3385964" cy="455677"/>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kumimoji="0" lang="zh-CN" altLang="en-US" sz="1600" dirty="0"/>
                <a:t>什么是大数据计算中可近似问题？</a:t>
              </a:r>
              <a:endParaRPr lang="zh-CN" altLang="en-US" sz="1600" dirty="0"/>
            </a:p>
          </p:txBody>
        </p:sp>
        <p:sp>
          <p:nvSpPr>
            <p:cNvPr id="53" name="矩形 52"/>
            <p:cNvSpPr/>
            <p:nvPr/>
          </p:nvSpPr>
          <p:spPr>
            <a:xfrm>
              <a:off x="5650532" y="2205052"/>
              <a:ext cx="3385964" cy="431861"/>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kumimoji="0" lang="zh-CN" altLang="en-US" sz="1600" dirty="0"/>
                <a:t>如何衡量数据量与近似效果的关系</a:t>
              </a:r>
              <a:r>
                <a:rPr kumimoji="0" lang="en-US" altLang="zh-CN" sz="1600" dirty="0"/>
                <a:t>?</a:t>
              </a:r>
              <a:endParaRPr kumimoji="0" lang="zh-CN" altLang="en-US" sz="1600" dirty="0"/>
            </a:p>
          </p:txBody>
        </p:sp>
        <p:sp>
          <p:nvSpPr>
            <p:cNvPr id="68" name="矩形 67"/>
            <p:cNvSpPr/>
            <p:nvPr/>
          </p:nvSpPr>
          <p:spPr>
            <a:xfrm>
              <a:off x="5371146" y="1412776"/>
              <a:ext cx="3665350" cy="4556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zh-CN" altLang="en-US" sz="1800" b="1" dirty="0"/>
                <a:t>任务</a:t>
              </a:r>
              <a:r>
                <a:rPr lang="en-US" altLang="zh-CN" sz="1800" b="1" dirty="0"/>
                <a:t>2</a:t>
              </a:r>
              <a:r>
                <a:rPr lang="zh-CN" altLang="en-US" sz="1800" b="1" dirty="0"/>
                <a:t>：数据驱动的近似算法理论</a:t>
              </a:r>
            </a:p>
          </p:txBody>
        </p:sp>
      </p:grpSp>
      <p:sp>
        <p:nvSpPr>
          <p:cNvPr id="69" name="圆角矩形 68"/>
          <p:cNvSpPr/>
          <p:nvPr/>
        </p:nvSpPr>
        <p:spPr>
          <a:xfrm>
            <a:off x="4427538" y="5810763"/>
            <a:ext cx="4608512" cy="576263"/>
          </a:xfrm>
          <a:prstGeom prst="roundRect">
            <a:avLst/>
          </a:prstGeom>
          <a:solidFill>
            <a:srgbClr val="FFFFCC"/>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0" name="TextBox 69"/>
          <p:cNvSpPr txBox="1">
            <a:spLocks noChangeArrowheads="1"/>
          </p:cNvSpPr>
          <p:nvPr/>
        </p:nvSpPr>
        <p:spPr bwMode="auto">
          <a:xfrm>
            <a:off x="4367213" y="5883788"/>
            <a:ext cx="2351087" cy="460375"/>
          </a:xfrm>
          <a:prstGeom prst="rect">
            <a:avLst/>
          </a:prstGeom>
          <a:noFill/>
          <a:ln w="9525">
            <a:noFill/>
            <a:miter lim="800000"/>
            <a:headEnd/>
            <a:tailEnd/>
          </a:ln>
        </p:spPr>
        <p:txBody>
          <a:bodyPr wrap="none">
            <a:spAutoFit/>
          </a:bodyPr>
          <a:lstStyle/>
          <a:p>
            <a:r>
              <a:rPr lang="zh-CN" altLang="en-US" b="1">
                <a:solidFill>
                  <a:srgbClr val="C00000"/>
                </a:solidFill>
                <a:latin typeface="黑体" pitchFamily="49" charset="-122"/>
                <a:ea typeface="黑体" pitchFamily="49" charset="-122"/>
              </a:rPr>
              <a:t>近似的新挑战：</a:t>
            </a:r>
          </a:p>
        </p:txBody>
      </p:sp>
      <p:sp>
        <p:nvSpPr>
          <p:cNvPr id="74" name="矩形 73"/>
          <p:cNvSpPr/>
          <p:nvPr/>
        </p:nvSpPr>
        <p:spPr>
          <a:xfrm>
            <a:off x="6475643" y="5925633"/>
            <a:ext cx="1048685" cy="461665"/>
          </a:xfrm>
          <a:prstGeom prst="rect">
            <a:avLst/>
          </a:prstGeom>
        </p:spPr>
        <p:txBody>
          <a:bodyPr wrap="none">
            <a:spAutoFit/>
          </a:bodyPr>
          <a:lstStyle/>
          <a:p>
            <a:pPr>
              <a:defRPr/>
            </a:pPr>
            <a:r>
              <a:rPr lang="en-US" altLang="zh-CN"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sym typeface="Wingdings" pitchFamily="2" charset="2"/>
              </a:rPr>
              <a:t>F </a:t>
            </a:r>
            <a:r>
              <a:rPr lang="en-US" altLang="zh-CN" dirty="0">
                <a:ln w="10541" cmpd="sng">
                  <a:solidFill>
                    <a:schemeClr val="accent1">
                      <a:shade val="88000"/>
                      <a:satMod val="110000"/>
                    </a:schemeClr>
                  </a:solidFill>
                  <a:prstDash val="solid"/>
                </a:ln>
                <a:latin typeface="Times New Roman" pitchFamily="18" charset="0"/>
                <a:ea typeface="黑体" pitchFamily="49" charset="-122"/>
                <a:cs typeface="Times New Roman" pitchFamily="18" charset="0"/>
                <a:sym typeface="Wingdings" pitchFamily="2" charset="2"/>
              </a:rPr>
              <a:t></a:t>
            </a:r>
            <a:r>
              <a:rPr lang="en-US" altLang="zh-CN"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sym typeface="Wingdings" pitchFamily="2" charset="2"/>
              </a:rPr>
              <a:t>F</a:t>
            </a:r>
            <a:r>
              <a:rPr lang="en-US" altLang="zh-CN" b="1" i="1" dirty="0">
                <a:ln w="10541" cmpd="sng">
                  <a:solidFill>
                    <a:schemeClr val="accent1">
                      <a:shade val="88000"/>
                      <a:satMod val="110000"/>
                    </a:schemeClr>
                  </a:solidFill>
                  <a:prstDash val="solid"/>
                </a:ln>
                <a:solidFill>
                  <a:srgbClr val="FF0000"/>
                </a:solidFill>
                <a:latin typeface="Times New Roman" pitchFamily="18" charset="0"/>
                <a:ea typeface="黑体" pitchFamily="49" charset="-122"/>
                <a:cs typeface="Times New Roman" pitchFamily="18" charset="0"/>
                <a:sym typeface="Wingdings" pitchFamily="2" charset="2"/>
              </a:rPr>
              <a:t>’</a:t>
            </a:r>
            <a:endParaRPr lang="zh-CN" altLang="en-US" dirty="0">
              <a:solidFill>
                <a:srgbClr val="FF0000"/>
              </a:solidFill>
              <a:latin typeface="Times New Roman" pitchFamily="18" charset="0"/>
              <a:ea typeface="宋体" charset="0"/>
              <a:cs typeface="Times New Roman" pitchFamily="18" charset="0"/>
            </a:endParaRPr>
          </a:p>
        </p:txBody>
      </p:sp>
      <p:grpSp>
        <p:nvGrpSpPr>
          <p:cNvPr id="16" name="组合 74"/>
          <p:cNvGrpSpPr>
            <a:grpSpLocks/>
          </p:cNvGrpSpPr>
          <p:nvPr/>
        </p:nvGrpSpPr>
        <p:grpSpPr bwMode="auto">
          <a:xfrm>
            <a:off x="7334391" y="5786454"/>
            <a:ext cx="1706421" cy="602116"/>
            <a:chOff x="6258072" y="3259973"/>
            <a:chExt cx="1705966" cy="601075"/>
          </a:xfrm>
        </p:grpSpPr>
        <p:sp>
          <p:nvSpPr>
            <p:cNvPr id="80" name="矩形 79"/>
            <p:cNvSpPr/>
            <p:nvPr/>
          </p:nvSpPr>
          <p:spPr>
            <a:xfrm>
              <a:off x="6880087" y="3399383"/>
              <a:ext cx="1083951" cy="461665"/>
            </a:xfrm>
            <a:prstGeom prst="rect">
              <a:avLst/>
            </a:prstGeom>
          </p:spPr>
          <p:txBody>
            <a:bodyPr wrap="none">
              <a:spAutoFit/>
            </a:bodyPr>
            <a:lstStyle/>
            <a:p>
              <a:pPr>
                <a:defRPr/>
              </a:pPr>
              <a:r>
                <a:rPr lang="en-US" altLang="zh-CN"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 </a:t>
              </a:r>
              <a:r>
                <a:rPr lang="en-US" altLang="zh-CN" dirty="0">
                  <a:ln w="10541" cmpd="sng">
                    <a:solidFill>
                      <a:schemeClr val="accent1">
                        <a:shade val="88000"/>
                        <a:satMod val="110000"/>
                      </a:schemeClr>
                    </a:solidFill>
                    <a:prstDash val="solid"/>
                  </a:ln>
                  <a:latin typeface="Times New Roman" pitchFamily="18" charset="0"/>
                  <a:ea typeface="黑体" pitchFamily="49" charset="-122"/>
                  <a:cs typeface="Times New Roman" pitchFamily="18" charset="0"/>
                  <a:sym typeface="Wingdings" pitchFamily="2" charset="2"/>
                </a:rPr>
                <a:t></a:t>
              </a:r>
              <a:r>
                <a:rPr lang="en-US" altLang="zh-CN"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sym typeface="Wingdings" pitchFamily="2" charset="2"/>
                </a:rPr>
                <a:t>X</a:t>
              </a:r>
              <a:r>
                <a:rPr lang="en-US" altLang="zh-CN" b="1" i="1" dirty="0">
                  <a:ln w="10541" cmpd="sng">
                    <a:solidFill>
                      <a:schemeClr val="accent1">
                        <a:shade val="88000"/>
                        <a:satMod val="110000"/>
                      </a:schemeClr>
                    </a:solidFill>
                    <a:prstDash val="solid"/>
                  </a:ln>
                  <a:solidFill>
                    <a:srgbClr val="FF0000"/>
                  </a:solidFill>
                  <a:latin typeface="Times New Roman" pitchFamily="18" charset="0"/>
                  <a:ea typeface="黑体" pitchFamily="49" charset="-122"/>
                  <a:cs typeface="Times New Roman" pitchFamily="18" charset="0"/>
                  <a:sym typeface="Wingdings" pitchFamily="2" charset="2"/>
                </a:rPr>
                <a:t>’</a:t>
              </a:r>
              <a:endParaRPr lang="zh-CN" altLang="en-US" dirty="0">
                <a:solidFill>
                  <a:srgbClr val="FF0000"/>
                </a:solidFill>
                <a:latin typeface="Times New Roman" pitchFamily="18" charset="0"/>
                <a:ea typeface="宋体" charset="0"/>
                <a:cs typeface="Times New Roman" pitchFamily="18" charset="0"/>
              </a:endParaRPr>
            </a:p>
          </p:txBody>
        </p:sp>
        <p:sp>
          <p:nvSpPr>
            <p:cNvPr id="11290" name="矩形 67"/>
            <p:cNvSpPr>
              <a:spLocks noChangeArrowheads="1"/>
            </p:cNvSpPr>
            <p:nvPr/>
          </p:nvSpPr>
          <p:spPr bwMode="auto">
            <a:xfrm>
              <a:off x="6258072" y="3259973"/>
              <a:ext cx="595035" cy="584775"/>
            </a:xfrm>
            <a:prstGeom prst="rect">
              <a:avLst/>
            </a:prstGeom>
            <a:noFill/>
            <a:ln w="9525">
              <a:noFill/>
              <a:miter lim="800000"/>
              <a:headEnd/>
              <a:tailEnd/>
            </a:ln>
          </p:spPr>
          <p:txBody>
            <a:bodyPr wrap="none">
              <a:spAutoFit/>
            </a:bodyPr>
            <a:lstStyle/>
            <a:p>
              <a:r>
                <a:rPr lang="zh-CN" altLang="en-US" sz="3200" dirty="0"/>
                <a:t>⊕</a:t>
              </a:r>
            </a:p>
          </p:txBody>
        </p:sp>
      </p:grpSp>
      <p:grpSp>
        <p:nvGrpSpPr>
          <p:cNvPr id="17" name="组合 81"/>
          <p:cNvGrpSpPr>
            <a:grpSpLocks/>
          </p:cNvGrpSpPr>
          <p:nvPr/>
        </p:nvGrpSpPr>
        <p:grpSpPr bwMode="auto">
          <a:xfrm>
            <a:off x="828675" y="4659826"/>
            <a:ext cx="2951163" cy="1871662"/>
            <a:chOff x="683568" y="4653632"/>
            <a:chExt cx="2952328" cy="1871712"/>
          </a:xfrm>
        </p:grpSpPr>
        <p:grpSp>
          <p:nvGrpSpPr>
            <p:cNvPr id="18" name="组合 92"/>
            <p:cNvGrpSpPr>
              <a:grpSpLocks/>
            </p:cNvGrpSpPr>
            <p:nvPr/>
          </p:nvGrpSpPr>
          <p:grpSpPr bwMode="auto">
            <a:xfrm>
              <a:off x="683568" y="5501406"/>
              <a:ext cx="2952328" cy="1023938"/>
              <a:chOff x="1691737" y="4581129"/>
              <a:chExt cx="2951544" cy="1023351"/>
            </a:xfrm>
          </p:grpSpPr>
          <p:sp>
            <p:nvSpPr>
              <p:cNvPr id="85" name="圆角矩形 84"/>
              <p:cNvSpPr/>
              <p:nvPr/>
            </p:nvSpPr>
            <p:spPr>
              <a:xfrm>
                <a:off x="1691737" y="4957134"/>
                <a:ext cx="1503557" cy="647346"/>
              </a:xfrm>
              <a:prstGeom prst="roundRect">
                <a:avLst>
                  <a:gd name="adj" fmla="val 10000"/>
                </a:avLst>
              </a:prstGeom>
              <a:solidFill>
                <a:schemeClr val="bg1">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ctr" defTabSz="666750">
                  <a:lnSpc>
                    <a:spcPct val="90000"/>
                  </a:lnSpc>
                  <a:defRPr/>
                </a:pPr>
                <a:r>
                  <a:rPr lang="zh-CN" altLang="en-US" sz="2000" dirty="0">
                    <a:solidFill>
                      <a:srgbClr val="000000"/>
                    </a:solidFill>
                    <a:latin typeface="黑体" pitchFamily="49" charset="-122"/>
                    <a:ea typeface="黑体" pitchFamily="49" charset="-122"/>
                  </a:rPr>
                  <a:t>大数据不可近似问题</a:t>
                </a:r>
                <a:endParaRPr lang="en-US" altLang="zh-CN" sz="20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11286"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1287"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88" name="圆角矩形 87"/>
              <p:cNvSpPr/>
              <p:nvPr/>
            </p:nvSpPr>
            <p:spPr>
              <a:xfrm>
                <a:off x="3276267" y="4953961"/>
                <a:ext cx="1367014" cy="648933"/>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ctr">
                  <a:lnSpc>
                    <a:spcPct val="90000"/>
                  </a:lnSpc>
                  <a:defRPr/>
                </a:pPr>
                <a:r>
                  <a:rPr lang="zh-CN" altLang="en-US" sz="2000" dirty="0">
                    <a:solidFill>
                      <a:srgbClr val="000000"/>
                    </a:solidFill>
                    <a:latin typeface="黑体" pitchFamily="49" charset="-122"/>
                    <a:ea typeface="黑体" pitchFamily="49" charset="-122"/>
                  </a:rPr>
                  <a:t>大数据可近似问题</a:t>
                </a:r>
              </a:p>
            </p:txBody>
          </p:sp>
        </p:grpSp>
        <p:sp>
          <p:nvSpPr>
            <p:cNvPr id="84" name="矩形 83"/>
            <p:cNvSpPr/>
            <p:nvPr/>
          </p:nvSpPr>
          <p:spPr>
            <a:xfrm>
              <a:off x="1020251" y="4653632"/>
              <a:ext cx="2159852" cy="863623"/>
            </a:xfrm>
            <a:prstGeom prst="rect">
              <a:avLst/>
            </a:prstGeom>
            <a:noFill/>
            <a:ln w="50800">
              <a:solidFill>
                <a:srgbClr val="0033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黑体" pitchFamily="49" charset="-122"/>
                <a:ea typeface="黑体" pitchFamily="49" charset="-122"/>
              </a:endParaRPr>
            </a:p>
          </p:txBody>
        </p:sp>
      </p:grpSp>
      <p:sp>
        <p:nvSpPr>
          <p:cNvPr id="11282" name="TextBox 5"/>
          <p:cNvSpPr txBox="1">
            <a:spLocks noChangeArrowheads="1"/>
          </p:cNvSpPr>
          <p:nvPr/>
        </p:nvSpPr>
        <p:spPr bwMode="auto">
          <a:xfrm>
            <a:off x="5875338" y="2965963"/>
            <a:ext cx="2165350" cy="415925"/>
          </a:xfrm>
          <a:prstGeom prst="rect">
            <a:avLst/>
          </a:prstGeom>
          <a:noFill/>
          <a:ln w="9525">
            <a:noFill/>
            <a:miter lim="800000"/>
            <a:headEnd/>
            <a:tailEnd/>
          </a:ln>
        </p:spPr>
        <p:txBody>
          <a:bodyPr>
            <a:spAutoFit/>
          </a:bodyPr>
          <a:lstStyle/>
          <a:p>
            <a:r>
              <a:rPr lang="en-US" altLang="zh-CN" sz="2000">
                <a:solidFill>
                  <a:srgbClr val="FF0000"/>
                </a:solidFill>
                <a:latin typeface="黑体" pitchFamily="49" charset="-122"/>
                <a:ea typeface="黑体" pitchFamily="49" charset="-122"/>
              </a:rPr>
              <a:t>NP and beyond</a:t>
            </a:r>
            <a:endParaRPr lang="zh-CN" altLang="en-US" sz="2000">
              <a:solidFill>
                <a:srgbClr val="FF0000"/>
              </a:solidFill>
              <a:latin typeface="黑体" pitchFamily="49" charset="-122"/>
              <a:ea typeface="黑体" pitchFamily="49" charset="-122"/>
            </a:endParaRPr>
          </a:p>
        </p:txBody>
      </p:sp>
      <p:sp>
        <p:nvSpPr>
          <p:cNvPr id="67"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74"/>
                                        </p:tgtEl>
                                        <p:attrNameLst>
                                          <p:attrName>style.visibility</p:attrName>
                                        </p:attrNameLst>
                                      </p:cBhvr>
                                      <p:to>
                                        <p:strVal val="visible"/>
                                      </p:to>
                                    </p:set>
                                    <p:animEffect transition="in" filter="blinds(horizontal)">
                                      <p:cBhvr>
                                        <p:cTn id="9" dur="500"/>
                                        <p:tgtEl>
                                          <p:spTgt spid="7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53"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500" fill="hold"/>
                                        <p:tgtEl>
                                          <p:spTgt spid="17"/>
                                        </p:tgtEl>
                                        <p:attrNameLst>
                                          <p:attrName>ppt_w</p:attrName>
                                        </p:attrNameLst>
                                      </p:cBhvr>
                                      <p:tavLst>
                                        <p:tav tm="0">
                                          <p:val>
                                            <p:fltVal val="0"/>
                                          </p:val>
                                        </p:tav>
                                        <p:tav tm="100000">
                                          <p:val>
                                            <p:strVal val="#ppt_w"/>
                                          </p:val>
                                        </p:tav>
                                      </p:tavLst>
                                    </p:anim>
                                    <p:anim calcmode="lin" valueType="num">
                                      <p:cBhvr>
                                        <p:cTn id="19" dur="500" fill="hold"/>
                                        <p:tgtEl>
                                          <p:spTgt spid="17"/>
                                        </p:tgtEl>
                                        <p:attrNameLst>
                                          <p:attrName>ppt_h</p:attrName>
                                        </p:attrNameLst>
                                      </p:cBhvr>
                                      <p:tavLst>
                                        <p:tav tm="0">
                                          <p:val>
                                            <p:fltVal val="0"/>
                                          </p:val>
                                        </p:tav>
                                        <p:tav tm="100000">
                                          <p:val>
                                            <p:strVal val="#ppt_h"/>
                                          </p:val>
                                        </p:tav>
                                      </p:tavLst>
                                    </p:anim>
                                    <p:animEffect transition="in" filter="fade">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1"/>
          <p:cNvGrpSpPr>
            <a:grpSpLocks/>
          </p:cNvGrpSpPr>
          <p:nvPr/>
        </p:nvGrpSpPr>
        <p:grpSpPr bwMode="auto">
          <a:xfrm>
            <a:off x="2814638" y="2951929"/>
            <a:ext cx="5861050" cy="3176588"/>
            <a:chOff x="2814091" y="3121625"/>
            <a:chExt cx="5861863" cy="3176588"/>
          </a:xfrm>
        </p:grpSpPr>
        <p:sp>
          <p:nvSpPr>
            <p:cNvPr id="54" name="Chord 2"/>
            <p:cNvSpPr>
              <a:spLocks/>
            </p:cNvSpPr>
            <p:nvPr/>
          </p:nvSpPr>
          <p:spPr bwMode="auto">
            <a:xfrm rot="6732850">
              <a:off x="5303062" y="2925321"/>
              <a:ext cx="3176588" cy="3569195"/>
            </a:xfrm>
            <a:custGeom>
              <a:avLst/>
              <a:gdLst>
                <a:gd name="T0" fmla="*/ 2691457 w 3058098"/>
                <a:gd name="T1" fmla="*/ 2951636 h 3578456"/>
                <a:gd name="T2" fmla="*/ 673074 w 3058098"/>
                <a:gd name="T3" fmla="*/ 3271821 h 3578456"/>
                <a:gd name="T4" fmla="*/ 38577 w 3058098"/>
                <a:gd name="T5" fmla="*/ 1389857 h 3578456"/>
                <a:gd name="T6" fmla="*/ 1529049 w 3058098"/>
                <a:gd name="T7" fmla="*/ 0 h 3578456"/>
                <a:gd name="T8" fmla="*/ 2691457 w 3058098"/>
                <a:gd name="T9" fmla="*/ 2951636 h 3578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58098" h="3578456">
                  <a:moveTo>
                    <a:pt x="2691457" y="2951636"/>
                  </a:moveTo>
                  <a:cubicBezTo>
                    <a:pt x="2186169" y="3643510"/>
                    <a:pt x="1317543" y="3781305"/>
                    <a:pt x="673074" y="3271821"/>
                  </a:cubicBezTo>
                  <a:cubicBezTo>
                    <a:pt x="149693" y="2858063"/>
                    <a:pt x="-102408" y="2110315"/>
                    <a:pt x="38577" y="1389857"/>
                  </a:cubicBezTo>
                  <a:cubicBezTo>
                    <a:pt x="197720" y="576607"/>
                    <a:pt x="816069" y="0"/>
                    <a:pt x="1529049" y="0"/>
                  </a:cubicBezTo>
                  <a:lnTo>
                    <a:pt x="2691457" y="2951636"/>
                  </a:lnTo>
                  <a:close/>
                </a:path>
              </a:pathLst>
            </a:custGeom>
            <a:gradFill rotWithShape="1">
              <a:gsLst>
                <a:gs pos="0">
                  <a:srgbClr val="FFFF80"/>
                </a:gs>
                <a:gs pos="50000">
                  <a:srgbClr val="FFFFB3"/>
                </a:gs>
                <a:gs pos="100000">
                  <a:srgbClr val="FFFFDA"/>
                </a:gs>
              </a:gsLst>
              <a:lin ang="2700000" scaled="1"/>
            </a:gradFill>
            <a:ln w="9525" cap="flat" cmpd="sng">
              <a:solidFill>
                <a:schemeClr val="tx1"/>
              </a:solidFill>
              <a:prstDash val="solid"/>
              <a:round/>
              <a:headEnd type="none" w="med" len="med"/>
              <a:tailEnd type="none" w="med" len="med"/>
            </a:ln>
            <a:effectLst>
              <a:outerShdw dist="17961" dir="2700000" algn="ctr" rotWithShape="0">
                <a:srgbClr val="000000"/>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zh-CN" altLang="en-US"/>
            </a:p>
          </p:txBody>
        </p:sp>
        <p:sp>
          <p:nvSpPr>
            <p:cNvPr id="12325" name="TextBox 5"/>
            <p:cNvSpPr txBox="1">
              <a:spLocks noChangeArrowheads="1"/>
            </p:cNvSpPr>
            <p:nvPr/>
          </p:nvSpPr>
          <p:spPr bwMode="auto">
            <a:xfrm>
              <a:off x="5875112" y="3248165"/>
              <a:ext cx="2165779" cy="415550"/>
            </a:xfrm>
            <a:prstGeom prst="rect">
              <a:avLst/>
            </a:prstGeom>
            <a:noFill/>
            <a:ln w="9525">
              <a:noFill/>
              <a:miter lim="800000"/>
              <a:headEnd/>
              <a:tailEnd/>
            </a:ln>
          </p:spPr>
          <p:txBody>
            <a:bodyPr>
              <a:spAutoFit/>
            </a:bodyPr>
            <a:lstStyle/>
            <a:p>
              <a:r>
                <a:rPr lang="en-US" altLang="zh-CN" sz="2000">
                  <a:solidFill>
                    <a:srgbClr val="FF0000"/>
                  </a:solidFill>
                  <a:latin typeface="黑体" pitchFamily="49" charset="-122"/>
                  <a:ea typeface="黑体" pitchFamily="49" charset="-122"/>
                </a:rPr>
                <a:t>NP and beyond</a:t>
              </a:r>
              <a:endParaRPr lang="zh-CN" altLang="en-US" sz="2000">
                <a:solidFill>
                  <a:srgbClr val="FF0000"/>
                </a:solidFill>
                <a:latin typeface="黑体" pitchFamily="49" charset="-122"/>
                <a:ea typeface="黑体" pitchFamily="49" charset="-122"/>
              </a:endParaRPr>
            </a:p>
          </p:txBody>
        </p:sp>
        <p:sp>
          <p:nvSpPr>
            <p:cNvPr id="61" name="右箭头 60"/>
            <p:cNvSpPr/>
            <p:nvPr/>
          </p:nvSpPr>
          <p:spPr>
            <a:xfrm>
              <a:off x="2814091" y="3272438"/>
              <a:ext cx="2802326" cy="373062"/>
            </a:xfrm>
            <a:prstGeom prst="rightArrow">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3" name="组合 63"/>
          <p:cNvGrpSpPr>
            <a:grpSpLocks/>
          </p:cNvGrpSpPr>
          <p:nvPr/>
        </p:nvGrpSpPr>
        <p:grpSpPr bwMode="auto">
          <a:xfrm>
            <a:off x="4276725" y="3482154"/>
            <a:ext cx="4111625" cy="1652588"/>
            <a:chOff x="4276715" y="3651677"/>
            <a:chExt cx="4111709" cy="1652587"/>
          </a:xfrm>
        </p:grpSpPr>
        <p:sp>
          <p:nvSpPr>
            <p:cNvPr id="55" name="Oval 1"/>
            <p:cNvSpPr>
              <a:spLocks noChangeArrowheads="1"/>
            </p:cNvSpPr>
            <p:nvPr/>
          </p:nvSpPr>
          <p:spPr bwMode="auto">
            <a:xfrm>
              <a:off x="5616592" y="3651677"/>
              <a:ext cx="2771832" cy="1652587"/>
            </a:xfrm>
            <a:prstGeom prst="ellipse">
              <a:avLst/>
            </a:prstGeom>
            <a:solidFill>
              <a:srgbClr val="FCFBF9"/>
            </a:solidFill>
            <a:ln w="9525">
              <a:solidFill>
                <a:schemeClr val="tx1"/>
              </a:solidFill>
              <a:round/>
              <a:headEnd/>
              <a:tailEnd/>
            </a:ln>
            <a:effectLst>
              <a:outerShdw blurRad="63500" dist="17961" dir="2700000" algn="ctr" rotWithShape="0">
                <a:srgbClr val="000000">
                  <a:alpha val="74998"/>
                </a:srgbClr>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en-US" altLang="zh-CN" sz="2000" dirty="0">
                <a:latin typeface="黑体" pitchFamily="49" charset="-122"/>
                <a:ea typeface="黑体" pitchFamily="49" charset="-122"/>
              </a:endParaRPr>
            </a:p>
          </p:txBody>
        </p:sp>
        <p:sp>
          <p:nvSpPr>
            <p:cNvPr id="63" name="右箭头 62"/>
            <p:cNvSpPr/>
            <p:nvPr/>
          </p:nvSpPr>
          <p:spPr>
            <a:xfrm>
              <a:off x="4276715" y="4202540"/>
              <a:ext cx="1327177" cy="252412"/>
            </a:xfrm>
            <a:prstGeom prst="rightArrow">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2323" name="TextBox 17"/>
            <p:cNvSpPr txBox="1">
              <a:spLocks noChangeArrowheads="1"/>
            </p:cNvSpPr>
            <p:nvPr/>
          </p:nvSpPr>
          <p:spPr bwMode="auto">
            <a:xfrm>
              <a:off x="6066809" y="38023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grpSp>
      <p:sp>
        <p:nvSpPr>
          <p:cNvPr id="12292" name="标题 1"/>
          <p:cNvSpPr>
            <a:spLocks noGrp="1"/>
          </p:cNvSpPr>
          <p:nvPr>
            <p:ph type="title"/>
          </p:nvPr>
        </p:nvSpPr>
        <p:spPr/>
        <p:txBody>
          <a:bodyPr/>
          <a:lstStyle/>
          <a:p>
            <a:r>
              <a:rPr lang="en-US" altLang="zh-CN" sz="3600" b="1" dirty="0" err="1" smtClean="0">
                <a:solidFill>
                  <a:srgbClr val="C00000"/>
                </a:solidFill>
                <a:latin typeface="Arial Unicode MS" pitchFamily="34" charset="-122"/>
                <a:ea typeface="黑体" pitchFamily="49" charset="-122"/>
              </a:rPr>
              <a:t>回答“可计算”问题</a:t>
            </a:r>
            <a:r>
              <a:rPr lang="en-US" altLang="zh-CN" sz="3600" b="1" dirty="0" smtClean="0">
                <a:solidFill>
                  <a:srgbClr val="C00000"/>
                </a:solidFill>
                <a:latin typeface="Arial Unicode MS" pitchFamily="34" charset="-122"/>
                <a:ea typeface="黑体" pitchFamily="49" charset="-122"/>
              </a:rPr>
              <a:t>(3)</a:t>
            </a:r>
          </a:p>
        </p:txBody>
      </p:sp>
      <p:sp>
        <p:nvSpPr>
          <p:cNvPr id="6" name="矩形 5"/>
          <p:cNvSpPr/>
          <p:nvPr/>
        </p:nvSpPr>
        <p:spPr>
          <a:xfrm>
            <a:off x="827584" y="1194319"/>
            <a:ext cx="1988045" cy="769441"/>
          </a:xfrm>
          <a:prstGeom prst="rect">
            <a:avLst/>
          </a:prstGeom>
        </p:spPr>
        <p:txBody>
          <a:bodyPr wrap="none">
            <a:spAutoFit/>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0"/>
              <a:cs typeface="Arial" pitchFamily="34" charset="0"/>
            </a:endParaRPr>
          </a:p>
        </p:txBody>
      </p:sp>
      <p:grpSp>
        <p:nvGrpSpPr>
          <p:cNvPr id="4" name="组合 27"/>
          <p:cNvGrpSpPr>
            <a:grpSpLocks/>
          </p:cNvGrpSpPr>
          <p:nvPr/>
        </p:nvGrpSpPr>
        <p:grpSpPr bwMode="auto">
          <a:xfrm>
            <a:off x="107504" y="2035197"/>
            <a:ext cx="4104592" cy="4537075"/>
            <a:chOff x="35157" y="1772816"/>
            <a:chExt cx="4104795" cy="4536503"/>
          </a:xfrm>
          <a:solidFill>
            <a:schemeClr val="bg1"/>
          </a:solidFill>
        </p:grpSpPr>
        <p:grpSp>
          <p:nvGrpSpPr>
            <p:cNvPr id="5" name="组合 28"/>
            <p:cNvGrpSpPr>
              <a:grpSpLocks/>
            </p:cNvGrpSpPr>
            <p:nvPr/>
          </p:nvGrpSpPr>
          <p:grpSpPr bwMode="auto">
            <a:xfrm>
              <a:off x="107504" y="1772816"/>
              <a:ext cx="4032448" cy="2520111"/>
              <a:chOff x="107504" y="1772816"/>
              <a:chExt cx="4032448" cy="2520111"/>
            </a:xfrm>
            <a:grpFill/>
          </p:grpSpPr>
          <p:grpSp>
            <p:nvGrpSpPr>
              <p:cNvPr id="7" name="组合 36"/>
              <p:cNvGrpSpPr>
                <a:grpSpLocks/>
              </p:cNvGrpSpPr>
              <p:nvPr/>
            </p:nvGrpSpPr>
            <p:grpSpPr bwMode="auto">
              <a:xfrm>
                <a:off x="539325" y="2277577"/>
                <a:ext cx="1727285" cy="373016"/>
                <a:chOff x="5651893" y="3285689"/>
                <a:chExt cx="1727285" cy="373016"/>
              </a:xfrm>
              <a:grpFill/>
            </p:grpSpPr>
            <p:sp>
              <p:nvSpPr>
                <p:cNvPr id="46" name="直接连接符 3"/>
                <p:cNvSpPr/>
                <p:nvPr/>
              </p:nvSpPr>
              <p:spPr>
                <a:xfrm>
                  <a:off x="6515535" y="3285689"/>
                  <a:ext cx="863643" cy="373016"/>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7" name="直接连接符 4"/>
                <p:cNvSpPr/>
                <p:nvPr/>
              </p:nvSpPr>
              <p:spPr>
                <a:xfrm>
                  <a:off x="5651893" y="3285689"/>
                  <a:ext cx="863643" cy="373016"/>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sp>
            <p:nvSpPr>
              <p:cNvPr id="38" name="圆角矩形 37"/>
              <p:cNvSpPr/>
              <p:nvPr/>
            </p:nvSpPr>
            <p:spPr>
              <a:xfrm>
                <a:off x="683150" y="1772816"/>
                <a:ext cx="1368219" cy="528571"/>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solidFill>
                      <a:srgbClr val="000000"/>
                    </a:solidFill>
                    <a:latin typeface="黑体" pitchFamily="2" charset="-122"/>
                    <a:ea typeface="黑体" pitchFamily="2" charset="-122"/>
                  </a:rPr>
                  <a:t>计算问题</a:t>
                </a:r>
                <a:endParaRPr lang="en-US" altLang="zh-CN" sz="2000" dirty="0">
                  <a:solidFill>
                    <a:srgbClr val="000000"/>
                  </a:solidFill>
                  <a:latin typeface="黑体" pitchFamily="2" charset="-122"/>
                  <a:ea typeface="黑体" pitchFamily="2" charset="-122"/>
                </a:endParaRPr>
              </a:p>
              <a:p>
                <a:pPr>
                  <a:defRPr/>
                </a:pPr>
                <a:endParaRPr lang="zh-CN" altLang="en-US" sz="2000" dirty="0">
                  <a:solidFill>
                    <a:srgbClr val="000000"/>
                  </a:solidFill>
                  <a:latin typeface="黑体" pitchFamily="2" charset="-122"/>
                  <a:ea typeface="黑体" pitchFamily="2" charset="-122"/>
                </a:endParaRPr>
              </a:p>
            </p:txBody>
          </p:sp>
          <p:sp>
            <p:nvSpPr>
              <p:cNvPr id="39" name="圆角矩形 38" descr="羊皮纸"/>
              <p:cNvSpPr>
                <a:spLocks noChangeArrowheads="1"/>
              </p:cNvSpPr>
              <p:nvPr/>
            </p:nvSpPr>
            <p:spPr bwMode="auto">
              <a:xfrm>
                <a:off x="107504" y="2661420"/>
                <a:ext cx="1079727" cy="695521"/>
              </a:xfrm>
              <a:prstGeom prst="roundRect">
                <a:avLst>
                  <a:gd name="adj" fmla="val 10000"/>
                </a:avLst>
              </a:prstGeom>
              <a:grpFill/>
              <a:ln w="25400" algn="ctr">
                <a:solidFill>
                  <a:schemeClr val="tx1"/>
                </a:solidFill>
                <a:round/>
                <a:headEnd/>
                <a:tailEnd/>
              </a:ln>
            </p:spPr>
            <p:txBody>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lnSpc>
                    <a:spcPct val="90000"/>
                  </a:lnSpc>
                  <a:defRPr/>
                </a:pPr>
                <a:r>
                  <a:rPr lang="zh-CN" altLang="en-US" sz="2000" dirty="0">
                    <a:latin typeface="黑体" pitchFamily="49" charset="-122"/>
                    <a:ea typeface="黑体" pitchFamily="49" charset="-122"/>
                    <a:cs typeface="宋体" charset="0"/>
                  </a:rPr>
                  <a:t>不可判定问题</a:t>
                </a:r>
              </a:p>
              <a:p>
                <a:pPr>
                  <a:defRPr/>
                </a:pPr>
                <a:endParaRPr lang="zh-CN" altLang="en-US" dirty="0">
                  <a:latin typeface="Calibri" charset="0"/>
                  <a:ea typeface="宋体" charset="0"/>
                  <a:cs typeface="宋体" charset="0"/>
                </a:endParaRPr>
              </a:p>
            </p:txBody>
          </p:sp>
          <p:sp>
            <p:nvSpPr>
              <p:cNvPr id="40" name="圆角矩形 39"/>
              <p:cNvSpPr/>
              <p:nvPr/>
            </p:nvSpPr>
            <p:spPr>
              <a:xfrm>
                <a:off x="1691312" y="2636307"/>
                <a:ext cx="1008113" cy="649206"/>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solidFill>
                      <a:schemeClr val="tx1"/>
                    </a:solidFill>
                    <a:latin typeface="黑体" pitchFamily="49" charset="-122"/>
                    <a:ea typeface="黑体" pitchFamily="49" charset="-122"/>
                  </a:rPr>
                  <a:t>可判定问题</a:t>
                </a:r>
                <a:endParaRPr lang="zh-CN" altLang="en-US" sz="2000" dirty="0">
                  <a:latin typeface="黑体" pitchFamily="49" charset="-122"/>
                  <a:ea typeface="黑体" pitchFamily="49" charset="-122"/>
                </a:endParaRPr>
              </a:p>
            </p:txBody>
          </p:sp>
          <p:sp>
            <p:nvSpPr>
              <p:cNvPr id="41" name="圆角矩形 40"/>
              <p:cNvSpPr/>
              <p:nvPr/>
            </p:nvSpPr>
            <p:spPr bwMode="auto">
              <a:xfrm>
                <a:off x="179070" y="3668084"/>
                <a:ext cx="1873342" cy="599999"/>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latin typeface="黑体" pitchFamily="49" charset="-122"/>
                    <a:ea typeface="黑体" pitchFamily="49" charset="-122"/>
                  </a:rPr>
                  <a:t>难解问题</a:t>
                </a:r>
                <a:endParaRPr lang="en-US" altLang="zh-CN" sz="2000" dirty="0">
                  <a:latin typeface="黑体" pitchFamily="49" charset="-122"/>
                  <a:ea typeface="黑体" pitchFamily="49" charset="-122"/>
                </a:endParaRPr>
              </a:p>
            </p:txBody>
          </p:sp>
          <p:sp>
            <p:nvSpPr>
              <p:cNvPr id="42" name="圆角矩形 41"/>
              <p:cNvSpPr/>
              <p:nvPr/>
            </p:nvSpPr>
            <p:spPr>
              <a:xfrm>
                <a:off x="2195170" y="3656941"/>
                <a:ext cx="1944782" cy="635986"/>
              </a:xfrm>
              <a:prstGeom prst="roundRect">
                <a:avLst>
                  <a:gd name="adj" fmla="val 10000"/>
                </a:avLst>
              </a:prstGeom>
              <a:ln/>
            </p:spPr>
            <p:style>
              <a:lnRef idx="1">
                <a:schemeClr val="accent2"/>
              </a:lnRef>
              <a:fillRef idx="2">
                <a:schemeClr val="accent2"/>
              </a:fillRef>
              <a:effectRef idx="1">
                <a:schemeClr val="accent2"/>
              </a:effectRef>
              <a:fontRef idx="minor">
                <a:schemeClr val="dk1"/>
              </a:fontRef>
            </p:style>
            <p:txBody>
              <a:bodyPr tIns="72000" b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80000"/>
                  </a:lnSpc>
                  <a:spcAft>
                    <a:spcPts val="0"/>
                  </a:spcAft>
                  <a:defRPr/>
                </a:pPr>
                <a:r>
                  <a:rPr lang="zh-CN" altLang="en-US" sz="2000" dirty="0">
                    <a:solidFill>
                      <a:schemeClr val="tx1"/>
                    </a:solidFill>
                    <a:latin typeface="黑体" pitchFamily="49" charset="-122"/>
                    <a:ea typeface="黑体" pitchFamily="49" charset="-122"/>
                  </a:rPr>
                  <a:t>易解问题</a:t>
                </a:r>
                <a:endParaRPr lang="en-US" altLang="zh-CN" sz="2000" dirty="0">
                  <a:solidFill>
                    <a:schemeClr val="tx1"/>
                  </a:solidFill>
                  <a:latin typeface="黑体" pitchFamily="49" charset="-122"/>
                  <a:ea typeface="黑体" pitchFamily="49" charset="-122"/>
                </a:endParaRPr>
              </a:p>
              <a:p>
                <a:pPr algn="ctr" defTabSz="711200">
                  <a:lnSpc>
                    <a:spcPct val="80000"/>
                  </a:lnSpc>
                  <a:spcAft>
                    <a:spcPts val="0"/>
                  </a:spcAft>
                  <a:defRPr/>
                </a:pPr>
                <a:r>
                  <a:rPr lang="en-US" altLang="zh-CN" sz="2000" dirty="0" smtClean="0">
                    <a:solidFill>
                      <a:srgbClr val="0000FF"/>
                    </a:solidFill>
                    <a:latin typeface="黑体" pitchFamily="49" charset="-122"/>
                    <a:ea typeface="黑体" pitchFamily="49" charset="-122"/>
                  </a:rPr>
                  <a:t>(</a:t>
                </a:r>
                <a:r>
                  <a:rPr lang="zh-CN" altLang="en-US" sz="2000" dirty="0" smtClean="0">
                    <a:solidFill>
                      <a:srgbClr val="0000FF"/>
                    </a:solidFill>
                    <a:latin typeface="黑体" pitchFamily="49" charset="-122"/>
                    <a:ea typeface="黑体" pitchFamily="49" charset="-122"/>
                  </a:rPr>
                  <a:t>多项式易解类</a:t>
                </a:r>
                <a:r>
                  <a:rPr lang="en-US" altLang="zh-CN" sz="2000" dirty="0" smtClean="0">
                    <a:solidFill>
                      <a:srgbClr val="0000FF"/>
                    </a:solidFill>
                    <a:latin typeface="黑体" pitchFamily="49" charset="-122"/>
                    <a:ea typeface="黑体" pitchFamily="49" charset="-122"/>
                  </a:rPr>
                  <a:t>)</a:t>
                </a:r>
                <a:endParaRPr lang="zh-CN" altLang="en-US" sz="2000" dirty="0">
                  <a:solidFill>
                    <a:srgbClr val="0000FF"/>
                  </a:solidFill>
                  <a:latin typeface="黑体" pitchFamily="49" charset="-122"/>
                  <a:ea typeface="黑体" pitchFamily="49" charset="-122"/>
                </a:endParaRPr>
              </a:p>
            </p:txBody>
          </p:sp>
          <p:grpSp>
            <p:nvGrpSpPr>
              <p:cNvPr id="8" name="组合 42"/>
              <p:cNvGrpSpPr>
                <a:grpSpLocks/>
              </p:cNvGrpSpPr>
              <p:nvPr/>
            </p:nvGrpSpPr>
            <p:grpSpPr bwMode="auto">
              <a:xfrm>
                <a:off x="1331527" y="3285513"/>
                <a:ext cx="1727285" cy="373015"/>
                <a:chOff x="5652479" y="3285513"/>
                <a:chExt cx="1727285" cy="373015"/>
              </a:xfrm>
              <a:grpFill/>
            </p:grpSpPr>
            <p:sp>
              <p:nvSpPr>
                <p:cNvPr id="44" name="直接连接符 3"/>
                <p:cNvSpPr/>
                <p:nvPr/>
              </p:nvSpPr>
              <p:spPr>
                <a:xfrm>
                  <a:off x="6516121" y="3285513"/>
                  <a:ext cx="863643" cy="373015"/>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5" name="直接连接符 4"/>
                <p:cNvSpPr/>
                <p:nvPr/>
              </p:nvSpPr>
              <p:spPr>
                <a:xfrm>
                  <a:off x="5652479" y="3285513"/>
                  <a:ext cx="863643" cy="373015"/>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grpSp>
        <p:grpSp>
          <p:nvGrpSpPr>
            <p:cNvPr id="9" name="组合 29"/>
            <p:cNvGrpSpPr>
              <a:grpSpLocks/>
            </p:cNvGrpSpPr>
            <p:nvPr/>
          </p:nvGrpSpPr>
          <p:grpSpPr bwMode="auto">
            <a:xfrm>
              <a:off x="35157" y="4271293"/>
              <a:ext cx="2378097" cy="2038026"/>
              <a:chOff x="35157" y="4271293"/>
              <a:chExt cx="2378097" cy="2038026"/>
            </a:xfrm>
            <a:grpFill/>
          </p:grpSpPr>
          <p:sp>
            <p:nvSpPr>
              <p:cNvPr id="31" name="直接连接符 3"/>
              <p:cNvSpPr/>
              <p:nvPr/>
            </p:nvSpPr>
            <p:spPr>
              <a:xfrm>
                <a:off x="1098724" y="4271293"/>
                <a:ext cx="360381" cy="373016"/>
              </a:xfrm>
              <a:custGeom>
                <a:avLst/>
                <a:gdLst/>
                <a:ahLst/>
                <a:cxnLst/>
                <a:rect l="0" t="0" r="0" b="0"/>
                <a:pathLst>
                  <a:path>
                    <a:moveTo>
                      <a:pt x="0" y="0"/>
                    </a:moveTo>
                    <a:lnTo>
                      <a:pt x="0" y="254630"/>
                    </a:lnTo>
                    <a:lnTo>
                      <a:pt x="560063" y="254630"/>
                    </a:lnTo>
                    <a:lnTo>
                      <a:pt x="560063"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2" name="直接连接符 4"/>
              <p:cNvSpPr/>
              <p:nvPr/>
            </p:nvSpPr>
            <p:spPr>
              <a:xfrm>
                <a:off x="503382" y="4272814"/>
                <a:ext cx="595341" cy="373015"/>
              </a:xfrm>
              <a:custGeom>
                <a:avLst/>
                <a:gdLst/>
                <a:ahLst/>
                <a:cxnLst/>
                <a:rect l="0" t="0" r="0" b="0"/>
                <a:pathLst>
                  <a:path>
                    <a:moveTo>
                      <a:pt x="596158" y="0"/>
                    </a:moveTo>
                    <a:lnTo>
                      <a:pt x="596158" y="254630"/>
                    </a:lnTo>
                    <a:lnTo>
                      <a:pt x="0" y="254630"/>
                    </a:lnTo>
                    <a:lnTo>
                      <a:pt x="0"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3" name="圆角矩形 32"/>
              <p:cNvSpPr/>
              <p:nvPr/>
            </p:nvSpPr>
            <p:spPr bwMode="auto">
              <a:xfrm>
                <a:off x="35157" y="4630418"/>
                <a:ext cx="1008050" cy="682068"/>
              </a:xfrm>
              <a:prstGeom prst="roundRect">
                <a:avLst>
                  <a:gd name="adj" fmla="val 10000"/>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不可近</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似问题</a:t>
                </a:r>
              </a:p>
              <a:p>
                <a:pPr>
                  <a:defRPr/>
                </a:pPr>
                <a:endParaRPr lang="zh-CN" altLang="en-US" dirty="0"/>
              </a:p>
            </p:txBody>
          </p:sp>
          <p:sp>
            <p:nvSpPr>
              <p:cNvPr id="34" name="圆角矩形 4"/>
              <p:cNvSpPr/>
              <p:nvPr/>
            </p:nvSpPr>
            <p:spPr>
              <a:xfrm>
                <a:off x="732009" y="5622019"/>
                <a:ext cx="1681245" cy="687300"/>
              </a:xfrm>
              <a:prstGeom prst="rect">
                <a:avLst/>
              </a:prstGeom>
              <a:solidFill>
                <a:srgbClr val="CCFFFF"/>
              </a:solidFill>
              <a:ln w="38100">
                <a:solidFill>
                  <a:srgbClr val="CCFFCC"/>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2000" tIns="72000" rIns="60960" bIns="0" spcCol="1270" anchor="ct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近似算法</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solidFill>
                      <a:srgbClr val="0000FF"/>
                    </a:solidFill>
                    <a:latin typeface="黑体" pitchFamily="49" charset="-122"/>
                    <a:ea typeface="黑体" pitchFamily="49" charset="-122"/>
                  </a:rPr>
                  <a:t>（多项式算法）</a:t>
                </a:r>
              </a:p>
            </p:txBody>
          </p:sp>
          <p:cxnSp>
            <p:nvCxnSpPr>
              <p:cNvPr id="35" name="直接箭头连接符 34"/>
              <p:cNvCxnSpPr>
                <a:stCxn id="34" idx="0"/>
                <a:endCxn id="36" idx="2"/>
              </p:cNvCxnSpPr>
              <p:nvPr/>
            </p:nvCxnSpPr>
            <p:spPr>
              <a:xfrm flipV="1">
                <a:off x="1572631" y="5345302"/>
                <a:ext cx="5460" cy="276717"/>
              </a:xfrm>
              <a:prstGeom prst="straightConnector1">
                <a:avLst/>
              </a:prstGeom>
              <a:grpFill/>
              <a:ln w="25400">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bwMode="auto">
              <a:xfrm>
                <a:off x="1092067" y="4661388"/>
                <a:ext cx="972048" cy="683914"/>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可近似</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问题</a:t>
                </a:r>
              </a:p>
              <a:p>
                <a:pPr>
                  <a:defRPr/>
                </a:pPr>
                <a:endParaRPr lang="zh-CN" altLang="en-US" dirty="0"/>
              </a:p>
            </p:txBody>
          </p:sp>
        </p:grpSp>
      </p:grpSp>
      <p:cxnSp>
        <p:nvCxnSpPr>
          <p:cNvPr id="58" name="Curved Connector 5"/>
          <p:cNvCxnSpPr>
            <a:cxnSpLocks noChangeShapeType="1"/>
          </p:cNvCxnSpPr>
          <p:nvPr/>
        </p:nvCxnSpPr>
        <p:spPr bwMode="auto">
          <a:xfrm rot="5400000">
            <a:off x="6019800" y="4266379"/>
            <a:ext cx="1660525" cy="142875"/>
          </a:xfrm>
          <a:prstGeom prst="curvedConnector3">
            <a:avLst>
              <a:gd name="adj1" fmla="val 50000"/>
            </a:avLst>
          </a:prstGeom>
          <a:noFill/>
          <a:ln w="9525">
            <a:solidFill>
              <a:schemeClr val="tx1"/>
            </a:solidFill>
            <a:round/>
            <a:headEnd/>
            <a:tailEnd/>
          </a:ln>
          <a:effectLst>
            <a:outerShdw blurRad="63500" dist="17961" dir="2700000" algn="ctr" rotWithShape="0">
              <a:srgbClr val="000000">
                <a:alpha val="74998"/>
              </a:srgbClr>
            </a:outerShdw>
          </a:effectLst>
        </p:spPr>
      </p:cxnSp>
      <p:grpSp>
        <p:nvGrpSpPr>
          <p:cNvPr id="10" name="组合 76"/>
          <p:cNvGrpSpPr>
            <a:grpSpLocks/>
          </p:cNvGrpSpPr>
          <p:nvPr/>
        </p:nvGrpSpPr>
        <p:grpSpPr bwMode="auto">
          <a:xfrm>
            <a:off x="4457700" y="3561529"/>
            <a:ext cx="3878263" cy="1692275"/>
            <a:chOff x="4457514" y="3731385"/>
            <a:chExt cx="3878246" cy="1691539"/>
          </a:xfrm>
        </p:grpSpPr>
        <p:sp>
          <p:nvSpPr>
            <p:cNvPr id="12314" name="TextBox 9"/>
            <p:cNvSpPr txBox="1">
              <a:spLocks noChangeArrowheads="1"/>
            </p:cNvSpPr>
            <p:nvPr/>
          </p:nvSpPr>
          <p:spPr bwMode="auto">
            <a:xfrm>
              <a:off x="5722761" y="4202504"/>
              <a:ext cx="1513535" cy="707803"/>
            </a:xfrm>
            <a:prstGeom prst="rect">
              <a:avLst/>
            </a:prstGeom>
            <a:noFill/>
            <a:ln w="9525">
              <a:noFill/>
              <a:miter lim="800000"/>
              <a:headEnd/>
              <a:tailEnd/>
            </a:ln>
          </p:spPr>
          <p:txBody>
            <a:bodyPr>
              <a:spAutoFit/>
            </a:bodyPr>
            <a:lstStyle/>
            <a:p>
              <a:r>
                <a:rPr lang="zh-CN" altLang="en-US" sz="2000" b="1">
                  <a:solidFill>
                    <a:srgbClr val="FF0000"/>
                  </a:solidFill>
                  <a:latin typeface="黑体" pitchFamily="49" charset="-122"/>
                  <a:ea typeface="黑体" pitchFamily="49" charset="-122"/>
                </a:rPr>
                <a:t>非大数据</a:t>
              </a:r>
              <a:endParaRPr lang="en-US" altLang="zh-CN" sz="2000" b="1">
                <a:solidFill>
                  <a:srgbClr val="FF0000"/>
                </a:solidFill>
                <a:latin typeface="黑体" pitchFamily="49" charset="-122"/>
                <a:ea typeface="黑体" pitchFamily="49" charset="-122"/>
              </a:endParaRPr>
            </a:p>
            <a:p>
              <a:r>
                <a:rPr lang="zh-CN" altLang="en-US" sz="2000" b="1">
                  <a:solidFill>
                    <a:srgbClr val="FF0000"/>
                  </a:solidFill>
                  <a:latin typeface="黑体" pitchFamily="49" charset="-122"/>
                  <a:ea typeface="黑体" pitchFamily="49" charset="-122"/>
                </a:rPr>
                <a:t>易解类</a:t>
              </a:r>
            </a:p>
          </p:txBody>
        </p:sp>
        <p:grpSp>
          <p:nvGrpSpPr>
            <p:cNvPr id="12" name="组合 75"/>
            <p:cNvGrpSpPr>
              <a:grpSpLocks/>
            </p:cNvGrpSpPr>
            <p:nvPr/>
          </p:nvGrpSpPr>
          <p:grpSpPr bwMode="auto">
            <a:xfrm>
              <a:off x="4457514" y="3731385"/>
              <a:ext cx="3878246" cy="1691539"/>
              <a:chOff x="4457514" y="3731385"/>
              <a:chExt cx="3878246" cy="1691539"/>
            </a:xfrm>
          </p:grpSpPr>
          <p:grpSp>
            <p:nvGrpSpPr>
              <p:cNvPr id="13" name="组合 71"/>
              <p:cNvGrpSpPr>
                <a:grpSpLocks/>
              </p:cNvGrpSpPr>
              <p:nvPr/>
            </p:nvGrpSpPr>
            <p:grpSpPr bwMode="auto">
              <a:xfrm>
                <a:off x="4457514" y="3731385"/>
                <a:ext cx="3878246" cy="1691539"/>
                <a:chOff x="4457514" y="1916832"/>
                <a:chExt cx="3878246" cy="1691539"/>
              </a:xfrm>
            </p:grpSpPr>
            <p:sp>
              <p:nvSpPr>
                <p:cNvPr id="66" name="右箭头 65"/>
                <p:cNvSpPr/>
                <p:nvPr/>
              </p:nvSpPr>
              <p:spPr>
                <a:xfrm>
                  <a:off x="4457514" y="3313224"/>
                  <a:ext cx="2320915" cy="280866"/>
                </a:xfrm>
                <a:prstGeom prst="rightArrow">
                  <a:avLst/>
                </a:prstGeom>
                <a:ln/>
              </p:spPr>
              <p:style>
                <a:lnRef idx="3">
                  <a:schemeClr val="lt1"/>
                </a:lnRef>
                <a:fillRef idx="1">
                  <a:schemeClr val="accent3"/>
                </a:fillRef>
                <a:effectRef idx="1">
                  <a:schemeClr val="accent3"/>
                </a:effectRef>
                <a:fontRef idx="minor">
                  <a:schemeClr val="lt1"/>
                </a:fontRef>
              </p:style>
              <p:txBody>
                <a:bodyPr anchor="ctr"/>
                <a:lstStyle/>
                <a:p>
                  <a:pPr algn="ctr">
                    <a:defRPr/>
                  </a:pPr>
                  <a:endParaRPr lang="zh-CN" altLang="en-US"/>
                </a:p>
              </p:txBody>
            </p:sp>
            <p:sp>
              <p:nvSpPr>
                <p:cNvPr id="71" name="任意多边形 70"/>
                <p:cNvSpPr/>
                <p:nvPr/>
              </p:nvSpPr>
              <p:spPr>
                <a:xfrm>
                  <a:off x="6822879" y="1916832"/>
                  <a:ext cx="1512881" cy="1691539"/>
                </a:xfrm>
                <a:custGeom>
                  <a:avLst/>
                  <a:gdLst>
                    <a:gd name="connsiteX0" fmla="*/ 193431 w 1512277"/>
                    <a:gd name="connsiteY0" fmla="*/ 2583 h 1691539"/>
                    <a:gd name="connsiteX1" fmla="*/ 123092 w 1512277"/>
                    <a:gd name="connsiteY1" fmla="*/ 90506 h 1691539"/>
                    <a:gd name="connsiteX2" fmla="*/ 105508 w 1512277"/>
                    <a:gd name="connsiteY2" fmla="*/ 319106 h 1691539"/>
                    <a:gd name="connsiteX3" fmla="*/ 87923 w 1512277"/>
                    <a:gd name="connsiteY3" fmla="*/ 389445 h 1691539"/>
                    <a:gd name="connsiteX4" fmla="*/ 70339 w 1512277"/>
                    <a:gd name="connsiteY4" fmla="*/ 793891 h 1691539"/>
                    <a:gd name="connsiteX5" fmla="*/ 35169 w 1512277"/>
                    <a:gd name="connsiteY5" fmla="*/ 899399 h 1691539"/>
                    <a:gd name="connsiteX6" fmla="*/ 0 w 1512277"/>
                    <a:gd name="connsiteY6" fmla="*/ 1022491 h 1691539"/>
                    <a:gd name="connsiteX7" fmla="*/ 35169 w 1512277"/>
                    <a:gd name="connsiteY7" fmla="*/ 1655537 h 1691539"/>
                    <a:gd name="connsiteX8" fmla="*/ 87923 w 1512277"/>
                    <a:gd name="connsiteY8" fmla="*/ 1690706 h 1691539"/>
                    <a:gd name="connsiteX9" fmla="*/ 105508 w 1512277"/>
                    <a:gd name="connsiteY9" fmla="*/ 1637953 h 1691539"/>
                    <a:gd name="connsiteX10" fmla="*/ 158262 w 1512277"/>
                    <a:gd name="connsiteY10" fmla="*/ 1620368 h 1691539"/>
                    <a:gd name="connsiteX11" fmla="*/ 211015 w 1512277"/>
                    <a:gd name="connsiteY11" fmla="*/ 1585199 h 1691539"/>
                    <a:gd name="connsiteX12" fmla="*/ 246185 w 1512277"/>
                    <a:gd name="connsiteY12" fmla="*/ 1620368 h 1691539"/>
                    <a:gd name="connsiteX13" fmla="*/ 422031 w 1512277"/>
                    <a:gd name="connsiteY13" fmla="*/ 1620368 h 1691539"/>
                    <a:gd name="connsiteX14" fmla="*/ 527539 w 1512277"/>
                    <a:gd name="connsiteY14" fmla="*/ 1585199 h 1691539"/>
                    <a:gd name="connsiteX15" fmla="*/ 580292 w 1512277"/>
                    <a:gd name="connsiteY15" fmla="*/ 1567614 h 1691539"/>
                    <a:gd name="connsiteX16" fmla="*/ 615462 w 1512277"/>
                    <a:gd name="connsiteY16" fmla="*/ 1532445 h 1691539"/>
                    <a:gd name="connsiteX17" fmla="*/ 685800 w 1512277"/>
                    <a:gd name="connsiteY17" fmla="*/ 1514860 h 1691539"/>
                    <a:gd name="connsiteX18" fmla="*/ 967154 w 1512277"/>
                    <a:gd name="connsiteY18" fmla="*/ 1497276 h 1691539"/>
                    <a:gd name="connsiteX19" fmla="*/ 1072662 w 1512277"/>
                    <a:gd name="connsiteY19" fmla="*/ 1462106 h 1691539"/>
                    <a:gd name="connsiteX20" fmla="*/ 1266092 w 1512277"/>
                    <a:gd name="connsiteY20" fmla="*/ 1268676 h 1691539"/>
                    <a:gd name="connsiteX21" fmla="*/ 1301262 w 1512277"/>
                    <a:gd name="connsiteY21" fmla="*/ 1233506 h 1691539"/>
                    <a:gd name="connsiteX22" fmla="*/ 1354015 w 1512277"/>
                    <a:gd name="connsiteY22" fmla="*/ 1180753 h 1691539"/>
                    <a:gd name="connsiteX23" fmla="*/ 1406769 w 1512277"/>
                    <a:gd name="connsiteY23" fmla="*/ 1163168 h 1691539"/>
                    <a:gd name="connsiteX24" fmla="*/ 1441939 w 1512277"/>
                    <a:gd name="connsiteY24" fmla="*/ 1110414 h 1691539"/>
                    <a:gd name="connsiteX25" fmla="*/ 1494692 w 1512277"/>
                    <a:gd name="connsiteY25" fmla="*/ 934568 h 1691539"/>
                    <a:gd name="connsiteX26" fmla="*/ 1512277 w 1512277"/>
                    <a:gd name="connsiteY26" fmla="*/ 829060 h 1691539"/>
                    <a:gd name="connsiteX27" fmla="*/ 1494692 w 1512277"/>
                    <a:gd name="connsiteY27" fmla="*/ 565291 h 1691539"/>
                    <a:gd name="connsiteX28" fmla="*/ 1441939 w 1512277"/>
                    <a:gd name="connsiteY28" fmla="*/ 494953 h 1691539"/>
                    <a:gd name="connsiteX29" fmla="*/ 1389185 w 1512277"/>
                    <a:gd name="connsiteY29" fmla="*/ 442199 h 1691539"/>
                    <a:gd name="connsiteX30" fmla="*/ 1266092 w 1512277"/>
                    <a:gd name="connsiteY30" fmla="*/ 371860 h 1691539"/>
                    <a:gd name="connsiteX31" fmla="*/ 1213339 w 1512277"/>
                    <a:gd name="connsiteY31" fmla="*/ 354276 h 1691539"/>
                    <a:gd name="connsiteX32" fmla="*/ 1125415 w 1512277"/>
                    <a:gd name="connsiteY32" fmla="*/ 283937 h 1691539"/>
                    <a:gd name="connsiteX33" fmla="*/ 1072662 w 1512277"/>
                    <a:gd name="connsiteY33" fmla="*/ 266353 h 1691539"/>
                    <a:gd name="connsiteX34" fmla="*/ 967154 w 1512277"/>
                    <a:gd name="connsiteY34" fmla="*/ 196014 h 1691539"/>
                    <a:gd name="connsiteX35" fmla="*/ 914400 w 1512277"/>
                    <a:gd name="connsiteY35" fmla="*/ 178429 h 1691539"/>
                    <a:gd name="connsiteX36" fmla="*/ 808892 w 1512277"/>
                    <a:gd name="connsiteY36" fmla="*/ 108091 h 1691539"/>
                    <a:gd name="connsiteX37" fmla="*/ 650631 w 1512277"/>
                    <a:gd name="connsiteY37" fmla="*/ 55337 h 1691539"/>
                    <a:gd name="connsiteX38" fmla="*/ 597877 w 1512277"/>
                    <a:gd name="connsiteY38" fmla="*/ 37753 h 1691539"/>
                    <a:gd name="connsiteX39" fmla="*/ 457200 w 1512277"/>
                    <a:gd name="connsiteY39" fmla="*/ 2583 h 1691539"/>
                    <a:gd name="connsiteX40" fmla="*/ 228600 w 1512277"/>
                    <a:gd name="connsiteY40" fmla="*/ 20168 h 1691539"/>
                    <a:gd name="connsiteX41" fmla="*/ 193431 w 1512277"/>
                    <a:gd name="connsiteY41" fmla="*/ 2583 h 1691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512277" h="1691539">
                      <a:moveTo>
                        <a:pt x="193431" y="2583"/>
                      </a:moveTo>
                      <a:cubicBezTo>
                        <a:pt x="175846" y="14306"/>
                        <a:pt x="133137" y="54343"/>
                        <a:pt x="123092" y="90506"/>
                      </a:cubicBezTo>
                      <a:cubicBezTo>
                        <a:pt x="102637" y="164143"/>
                        <a:pt x="114438" y="243204"/>
                        <a:pt x="105508" y="319106"/>
                      </a:cubicBezTo>
                      <a:cubicBezTo>
                        <a:pt x="102684" y="343108"/>
                        <a:pt x="93785" y="365999"/>
                        <a:pt x="87923" y="389445"/>
                      </a:cubicBezTo>
                      <a:cubicBezTo>
                        <a:pt x="82062" y="524260"/>
                        <a:pt x="84225" y="659665"/>
                        <a:pt x="70339" y="793891"/>
                      </a:cubicBezTo>
                      <a:cubicBezTo>
                        <a:pt x="66524" y="830766"/>
                        <a:pt x="44160" y="863434"/>
                        <a:pt x="35169" y="899399"/>
                      </a:cubicBezTo>
                      <a:cubicBezTo>
                        <a:pt x="13090" y="987719"/>
                        <a:pt x="25228" y="946810"/>
                        <a:pt x="0" y="1022491"/>
                      </a:cubicBezTo>
                      <a:cubicBezTo>
                        <a:pt x="11723" y="1233506"/>
                        <a:pt x="7599" y="1446002"/>
                        <a:pt x="35169" y="1655537"/>
                      </a:cubicBezTo>
                      <a:cubicBezTo>
                        <a:pt x="37926" y="1676490"/>
                        <a:pt x="67420" y="1695832"/>
                        <a:pt x="87923" y="1690706"/>
                      </a:cubicBezTo>
                      <a:cubicBezTo>
                        <a:pt x="105905" y="1686211"/>
                        <a:pt x="92401" y="1651060"/>
                        <a:pt x="105508" y="1637953"/>
                      </a:cubicBezTo>
                      <a:cubicBezTo>
                        <a:pt x="118615" y="1624846"/>
                        <a:pt x="141683" y="1628658"/>
                        <a:pt x="158262" y="1620368"/>
                      </a:cubicBezTo>
                      <a:cubicBezTo>
                        <a:pt x="177165" y="1610917"/>
                        <a:pt x="193431" y="1596922"/>
                        <a:pt x="211015" y="1585199"/>
                      </a:cubicBezTo>
                      <a:cubicBezTo>
                        <a:pt x="222738" y="1596922"/>
                        <a:pt x="231969" y="1611838"/>
                        <a:pt x="246185" y="1620368"/>
                      </a:cubicBezTo>
                      <a:cubicBezTo>
                        <a:pt x="305208" y="1655782"/>
                        <a:pt x="354493" y="1630016"/>
                        <a:pt x="422031" y="1620368"/>
                      </a:cubicBezTo>
                      <a:lnTo>
                        <a:pt x="527539" y="1585199"/>
                      </a:lnTo>
                      <a:lnTo>
                        <a:pt x="580292" y="1567614"/>
                      </a:lnTo>
                      <a:cubicBezTo>
                        <a:pt x="592015" y="1555891"/>
                        <a:pt x="600633" y="1539859"/>
                        <a:pt x="615462" y="1532445"/>
                      </a:cubicBezTo>
                      <a:cubicBezTo>
                        <a:pt x="637078" y="1521637"/>
                        <a:pt x="661752" y="1517265"/>
                        <a:pt x="685800" y="1514860"/>
                      </a:cubicBezTo>
                      <a:cubicBezTo>
                        <a:pt x="779301" y="1505510"/>
                        <a:pt x="873369" y="1503137"/>
                        <a:pt x="967154" y="1497276"/>
                      </a:cubicBezTo>
                      <a:cubicBezTo>
                        <a:pt x="1002323" y="1485553"/>
                        <a:pt x="1046448" y="1488320"/>
                        <a:pt x="1072662" y="1462106"/>
                      </a:cubicBezTo>
                      <a:lnTo>
                        <a:pt x="1266092" y="1268676"/>
                      </a:lnTo>
                      <a:lnTo>
                        <a:pt x="1301262" y="1233506"/>
                      </a:lnTo>
                      <a:cubicBezTo>
                        <a:pt x="1318846" y="1215922"/>
                        <a:pt x="1330423" y="1188617"/>
                        <a:pt x="1354015" y="1180753"/>
                      </a:cubicBezTo>
                      <a:lnTo>
                        <a:pt x="1406769" y="1163168"/>
                      </a:lnTo>
                      <a:cubicBezTo>
                        <a:pt x="1418492" y="1145583"/>
                        <a:pt x="1433356" y="1129727"/>
                        <a:pt x="1441939" y="1110414"/>
                      </a:cubicBezTo>
                      <a:cubicBezTo>
                        <a:pt x="1458252" y="1073710"/>
                        <a:pt x="1485392" y="981070"/>
                        <a:pt x="1494692" y="934568"/>
                      </a:cubicBezTo>
                      <a:cubicBezTo>
                        <a:pt x="1501684" y="899606"/>
                        <a:pt x="1506415" y="864229"/>
                        <a:pt x="1512277" y="829060"/>
                      </a:cubicBezTo>
                      <a:cubicBezTo>
                        <a:pt x="1506415" y="741137"/>
                        <a:pt x="1512845" y="651519"/>
                        <a:pt x="1494692" y="565291"/>
                      </a:cubicBezTo>
                      <a:cubicBezTo>
                        <a:pt x="1488654" y="536612"/>
                        <a:pt x="1461012" y="517205"/>
                        <a:pt x="1441939" y="494953"/>
                      </a:cubicBezTo>
                      <a:cubicBezTo>
                        <a:pt x="1425755" y="476071"/>
                        <a:pt x="1408289" y="458119"/>
                        <a:pt x="1389185" y="442199"/>
                      </a:cubicBezTo>
                      <a:cubicBezTo>
                        <a:pt x="1358018" y="416226"/>
                        <a:pt x="1301506" y="387037"/>
                        <a:pt x="1266092" y="371860"/>
                      </a:cubicBezTo>
                      <a:cubicBezTo>
                        <a:pt x="1249055" y="364559"/>
                        <a:pt x="1230923" y="360137"/>
                        <a:pt x="1213339" y="354276"/>
                      </a:cubicBezTo>
                      <a:cubicBezTo>
                        <a:pt x="1180627" y="321564"/>
                        <a:pt x="1169781" y="306120"/>
                        <a:pt x="1125415" y="283937"/>
                      </a:cubicBezTo>
                      <a:cubicBezTo>
                        <a:pt x="1108836" y="275648"/>
                        <a:pt x="1090246" y="272214"/>
                        <a:pt x="1072662" y="266353"/>
                      </a:cubicBezTo>
                      <a:cubicBezTo>
                        <a:pt x="1037493" y="242907"/>
                        <a:pt x="1007253" y="209381"/>
                        <a:pt x="967154" y="196014"/>
                      </a:cubicBezTo>
                      <a:cubicBezTo>
                        <a:pt x="949569" y="190152"/>
                        <a:pt x="930603" y="187431"/>
                        <a:pt x="914400" y="178429"/>
                      </a:cubicBezTo>
                      <a:cubicBezTo>
                        <a:pt x="877451" y="157902"/>
                        <a:pt x="848991" y="121457"/>
                        <a:pt x="808892" y="108091"/>
                      </a:cubicBezTo>
                      <a:lnTo>
                        <a:pt x="650631" y="55337"/>
                      </a:lnTo>
                      <a:cubicBezTo>
                        <a:pt x="633046" y="49476"/>
                        <a:pt x="615859" y="42249"/>
                        <a:pt x="597877" y="37753"/>
                      </a:cubicBezTo>
                      <a:lnTo>
                        <a:pt x="457200" y="2583"/>
                      </a:lnTo>
                      <a:cubicBezTo>
                        <a:pt x="381000" y="8445"/>
                        <a:pt x="304502" y="11238"/>
                        <a:pt x="228600" y="20168"/>
                      </a:cubicBezTo>
                      <a:cubicBezTo>
                        <a:pt x="204598" y="22992"/>
                        <a:pt x="211016" y="-9140"/>
                        <a:pt x="193431" y="2583"/>
                      </a:cubicBezTo>
                      <a:close/>
                    </a:path>
                  </a:pathLst>
                </a:custGeom>
                <a:ln>
                  <a:no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grpSp>
          <p:sp>
            <p:nvSpPr>
              <p:cNvPr id="12317" name="TextBox 17"/>
              <p:cNvSpPr txBox="1">
                <a:spLocks noChangeArrowheads="1"/>
              </p:cNvSpPr>
              <p:nvPr/>
            </p:nvSpPr>
            <p:spPr bwMode="auto">
              <a:xfrm>
                <a:off x="6066831" y="37964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sp>
            <p:nvSpPr>
              <p:cNvPr id="12318" name="TextBox 17"/>
              <p:cNvSpPr txBox="1">
                <a:spLocks noChangeArrowheads="1"/>
              </p:cNvSpPr>
              <p:nvPr/>
            </p:nvSpPr>
            <p:spPr bwMode="auto">
              <a:xfrm>
                <a:off x="6973827" y="4188931"/>
                <a:ext cx="1239636" cy="707803"/>
              </a:xfrm>
              <a:prstGeom prst="rect">
                <a:avLst/>
              </a:prstGeom>
              <a:noFill/>
              <a:ln w="9525">
                <a:noFill/>
                <a:miter lim="800000"/>
                <a:headEnd/>
                <a:tailEnd/>
              </a:ln>
            </p:spPr>
            <p:txBody>
              <a:bodyPr>
                <a:spAutoFit/>
              </a:bodyPr>
              <a:lstStyle/>
              <a:p>
                <a:r>
                  <a:rPr lang="zh-CN" altLang="en-US" sz="2000" b="1">
                    <a:solidFill>
                      <a:srgbClr val="0000FF"/>
                    </a:solidFill>
                    <a:latin typeface="黑体" pitchFamily="49" charset="-122"/>
                    <a:ea typeface="黑体" pitchFamily="49" charset="-122"/>
                  </a:rPr>
                  <a:t>大数据易解类</a:t>
                </a:r>
              </a:p>
            </p:txBody>
          </p:sp>
        </p:grpSp>
      </p:grpSp>
      <p:grpSp>
        <p:nvGrpSpPr>
          <p:cNvPr id="14" name="组合 2"/>
          <p:cNvGrpSpPr>
            <a:grpSpLocks/>
          </p:cNvGrpSpPr>
          <p:nvPr/>
        </p:nvGrpSpPr>
        <p:grpSpPr bwMode="auto">
          <a:xfrm>
            <a:off x="5292725" y="1459679"/>
            <a:ext cx="3663950" cy="1223963"/>
            <a:chOff x="5371146" y="1412776"/>
            <a:chExt cx="3665350" cy="1224137"/>
          </a:xfrm>
        </p:grpSpPr>
        <p:sp>
          <p:nvSpPr>
            <p:cNvPr id="79" name="矩形 78"/>
            <p:cNvSpPr/>
            <p:nvPr/>
          </p:nvSpPr>
          <p:spPr>
            <a:xfrm>
              <a:off x="5650653" y="1820822"/>
              <a:ext cx="3385843" cy="455677"/>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如何设计更有效的算法？</a:t>
              </a:r>
            </a:p>
          </p:txBody>
        </p:sp>
        <p:sp>
          <p:nvSpPr>
            <p:cNvPr id="53" name="矩形 52"/>
            <p:cNvSpPr/>
            <p:nvPr/>
          </p:nvSpPr>
          <p:spPr>
            <a:xfrm>
              <a:off x="5650653" y="2205052"/>
              <a:ext cx="3385843" cy="431861"/>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如何以“以局部观全局”？</a:t>
              </a:r>
            </a:p>
          </p:txBody>
        </p:sp>
        <p:sp>
          <p:nvSpPr>
            <p:cNvPr id="68" name="矩形 67"/>
            <p:cNvSpPr/>
            <p:nvPr/>
          </p:nvSpPr>
          <p:spPr>
            <a:xfrm>
              <a:off x="5371146" y="1412776"/>
              <a:ext cx="3665350" cy="4556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zh-CN" altLang="en-US" sz="1800" b="1" dirty="0"/>
                <a:t>任务</a:t>
              </a:r>
              <a:r>
                <a:rPr lang="en-US" altLang="zh-CN" sz="1800" b="1" dirty="0"/>
                <a:t>3</a:t>
              </a:r>
              <a:r>
                <a:rPr lang="zh-CN" altLang="en-US" sz="1800" b="1" dirty="0"/>
                <a:t>：大数据高效算法理论</a:t>
              </a:r>
            </a:p>
          </p:txBody>
        </p:sp>
      </p:grpSp>
      <p:grpSp>
        <p:nvGrpSpPr>
          <p:cNvPr id="15" name="组合 26"/>
          <p:cNvGrpSpPr>
            <a:grpSpLocks/>
          </p:cNvGrpSpPr>
          <p:nvPr/>
        </p:nvGrpSpPr>
        <p:grpSpPr bwMode="auto">
          <a:xfrm>
            <a:off x="2266950" y="4574354"/>
            <a:ext cx="2160588" cy="1020763"/>
            <a:chOff x="2123975" y="4581129"/>
            <a:chExt cx="2159526" cy="1021174"/>
          </a:xfrm>
        </p:grpSpPr>
        <p:sp>
          <p:nvSpPr>
            <p:cNvPr id="12307"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2308"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50" name="圆角矩形 49"/>
            <p:cNvSpPr/>
            <p:nvPr/>
          </p:nvSpPr>
          <p:spPr>
            <a:xfrm>
              <a:off x="2123975" y="4941637"/>
              <a:ext cx="998047" cy="647961"/>
            </a:xfrm>
            <a:prstGeom prst="roundRect">
              <a:avLst>
                <a:gd name="adj" fmla="val 10000"/>
              </a:avLst>
            </a:prstGeom>
            <a:ln/>
          </p:spPr>
          <p:style>
            <a:lnRef idx="2">
              <a:schemeClr val="accent2"/>
            </a:lnRef>
            <a:fillRef idx="1">
              <a:schemeClr val="lt1"/>
            </a:fillRef>
            <a:effectRef idx="0">
              <a:schemeClr val="accent2"/>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666750">
                <a:lnSpc>
                  <a:spcPct val="90000"/>
                </a:lnSpc>
                <a:defRPr/>
              </a:pPr>
              <a:r>
                <a:rPr lang="zh-CN" altLang="en-US" sz="1800" dirty="0">
                  <a:solidFill>
                    <a:srgbClr val="000000"/>
                  </a:solidFill>
                  <a:latin typeface="黑体" pitchFamily="49" charset="-122"/>
                  <a:ea typeface="黑体" pitchFamily="49" charset="-122"/>
                </a:rPr>
                <a:t>非</a:t>
              </a:r>
              <a:r>
                <a:rPr lang="zh-CN" altLang="en-US" sz="1800" dirty="0" smtClean="0">
                  <a:solidFill>
                    <a:srgbClr val="000000"/>
                  </a:solidFill>
                  <a:latin typeface="黑体" pitchFamily="49" charset="-122"/>
                  <a:ea typeface="黑体" pitchFamily="49" charset="-122"/>
                </a:rPr>
                <a:t>大</a:t>
              </a:r>
              <a:r>
                <a:rPr lang="zh-CN" altLang="en-US" sz="1800" dirty="0">
                  <a:solidFill>
                    <a:srgbClr val="000000"/>
                  </a:solidFill>
                  <a:latin typeface="黑体" pitchFamily="49" charset="-122"/>
                  <a:ea typeface="黑体" pitchFamily="49" charset="-122"/>
                </a:rPr>
                <a:t>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en-US" altLang="zh-CN" sz="18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51" name="圆角矩形 50"/>
            <p:cNvSpPr/>
            <p:nvPr/>
          </p:nvSpPr>
          <p:spPr>
            <a:xfrm>
              <a:off x="3202944" y="4954342"/>
              <a:ext cx="1080557" cy="647961"/>
            </a:xfrm>
            <a:prstGeom prst="roundRect">
              <a:avLst>
                <a:gd name="adj" fmla="val 10000"/>
              </a:avLst>
            </a:prstGeom>
            <a:ln/>
          </p:spPr>
          <p:style>
            <a:lnRef idx="1">
              <a:schemeClr val="dk1"/>
            </a:lnRef>
            <a:fillRef idx="2">
              <a:schemeClr val="dk1"/>
            </a:fillRef>
            <a:effectRef idx="1">
              <a:schemeClr val="dk1"/>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lnSpc>
                  <a:spcPct val="90000"/>
                </a:lnSpc>
                <a:defRPr/>
              </a:pPr>
              <a:r>
                <a:rPr lang="zh-CN" altLang="en-US" sz="1800" dirty="0">
                  <a:solidFill>
                    <a:srgbClr val="000000"/>
                  </a:solidFill>
                  <a:latin typeface="黑体" pitchFamily="49" charset="-122"/>
                  <a:ea typeface="黑体" pitchFamily="49" charset="-122"/>
                </a:rPr>
                <a:t>大数据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zh-CN" altLang="en-US" sz="1800" dirty="0">
                <a:solidFill>
                  <a:srgbClr val="000000"/>
                </a:solidFill>
                <a:latin typeface="黑体" pitchFamily="49" charset="-122"/>
                <a:ea typeface="黑体" pitchFamily="49" charset="-122"/>
              </a:endParaRPr>
            </a:p>
          </p:txBody>
        </p:sp>
      </p:grpSp>
      <p:grpSp>
        <p:nvGrpSpPr>
          <p:cNvPr id="16" name="组合 14"/>
          <p:cNvGrpSpPr>
            <a:grpSpLocks/>
          </p:cNvGrpSpPr>
          <p:nvPr/>
        </p:nvGrpSpPr>
        <p:grpSpPr bwMode="auto">
          <a:xfrm>
            <a:off x="250825" y="5326829"/>
            <a:ext cx="8929688" cy="1150938"/>
            <a:chOff x="251408" y="5495453"/>
            <a:chExt cx="8929104" cy="1150730"/>
          </a:xfrm>
        </p:grpSpPr>
        <p:sp>
          <p:nvSpPr>
            <p:cNvPr id="12302" name="矩形 51" descr="羊皮纸"/>
            <p:cNvSpPr>
              <a:spLocks noChangeArrowheads="1"/>
            </p:cNvSpPr>
            <p:nvPr/>
          </p:nvSpPr>
          <p:spPr bwMode="auto">
            <a:xfrm>
              <a:off x="4488100" y="5495453"/>
              <a:ext cx="4692412" cy="1117055"/>
            </a:xfrm>
            <a:prstGeom prst="rect">
              <a:avLst/>
            </a:prstGeom>
            <a:blipFill dpi="0" rotWithShape="1">
              <a:blip r:embed="rId2"/>
              <a:srcRect/>
              <a:tile tx="0" ty="0" sx="100000" sy="100000" flip="none" algn="tl"/>
            </a:blipFill>
            <a:ln w="38100">
              <a:solidFill>
                <a:schemeClr val="tx1"/>
              </a:solidFill>
              <a:miter lim="800000"/>
              <a:headEnd/>
              <a:tailEnd/>
            </a:ln>
          </p:spPr>
          <p:txBody>
            <a:bodyPr anchor="ctr"/>
            <a:lstStyle/>
            <a:p>
              <a:pPr algn="ctr"/>
              <a:r>
                <a:rPr kumimoji="0" lang="zh-CN" altLang="en-US" b="1">
                  <a:latin typeface="黑体" pitchFamily="49" charset="-122"/>
                  <a:ea typeface="黑体" pitchFamily="49" charset="-122"/>
                </a:rPr>
                <a:t>针对大数据非易解类问题，提出</a:t>
              </a:r>
              <a:r>
                <a:rPr kumimoji="0" lang="zh-CN" altLang="en-US" b="1">
                  <a:solidFill>
                    <a:srgbClr val="FF0000"/>
                  </a:solidFill>
                  <a:latin typeface="黑体" pitchFamily="49" charset="-122"/>
                  <a:ea typeface="黑体" pitchFamily="49" charset="-122"/>
                </a:rPr>
                <a:t>高效算法理论与算法</a:t>
              </a:r>
              <a:r>
                <a:rPr kumimoji="0" lang="zh-CN" altLang="en-US" b="1">
                  <a:solidFill>
                    <a:srgbClr val="000000"/>
                  </a:solidFill>
                  <a:latin typeface="黑体" pitchFamily="49" charset="-122"/>
                  <a:ea typeface="黑体" pitchFamily="49" charset="-122"/>
                </a:rPr>
                <a:t>！</a:t>
              </a:r>
              <a:endParaRPr lang="zh-CN" altLang="en-US" b="1">
                <a:solidFill>
                  <a:srgbClr val="C00000"/>
                </a:solidFill>
                <a:latin typeface="黑体" pitchFamily="49" charset="-122"/>
                <a:ea typeface="黑体" pitchFamily="49" charset="-122"/>
              </a:endParaRPr>
            </a:p>
          </p:txBody>
        </p:sp>
        <p:grpSp>
          <p:nvGrpSpPr>
            <p:cNvPr id="17" name="组合 11"/>
            <p:cNvGrpSpPr>
              <a:grpSpLocks/>
            </p:cNvGrpSpPr>
            <p:nvPr/>
          </p:nvGrpSpPr>
          <p:grpSpPr bwMode="auto">
            <a:xfrm>
              <a:off x="251408" y="5915604"/>
              <a:ext cx="4176589" cy="730579"/>
              <a:chOff x="251408" y="5915604"/>
              <a:chExt cx="4176589" cy="730579"/>
            </a:xfrm>
          </p:grpSpPr>
          <p:sp>
            <p:nvSpPr>
              <p:cNvPr id="11" name="下弧形箭头 10"/>
              <p:cNvSpPr/>
              <p:nvPr/>
            </p:nvSpPr>
            <p:spPr>
              <a:xfrm flipH="1">
                <a:off x="2815053" y="5916065"/>
                <a:ext cx="1612795" cy="696786"/>
              </a:xfrm>
              <a:prstGeom prst="curvedUpArrow">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CN" altLang="en-US">
                  <a:solidFill>
                    <a:schemeClr val="tx1"/>
                  </a:solidFill>
                </a:endParaRPr>
              </a:p>
            </p:txBody>
          </p:sp>
          <p:sp>
            <p:nvSpPr>
              <p:cNvPr id="83" name="下弧形箭头 82"/>
              <p:cNvSpPr/>
              <p:nvPr/>
            </p:nvSpPr>
            <p:spPr>
              <a:xfrm flipH="1">
                <a:off x="1645142" y="5916065"/>
                <a:ext cx="2743021" cy="696786"/>
              </a:xfrm>
              <a:prstGeom prst="curvedUpArrow">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CN" altLang="en-US">
                  <a:solidFill>
                    <a:schemeClr val="tx1"/>
                  </a:solidFill>
                </a:endParaRPr>
              </a:p>
            </p:txBody>
          </p:sp>
          <p:sp>
            <p:nvSpPr>
              <p:cNvPr id="84" name="下弧形箭头 83"/>
              <p:cNvSpPr/>
              <p:nvPr/>
            </p:nvSpPr>
            <p:spPr>
              <a:xfrm flipH="1">
                <a:off x="251408" y="5949396"/>
                <a:ext cx="4111356" cy="696787"/>
              </a:xfrm>
              <a:prstGeom prst="curvedUpArrow">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CN" altLang="en-US">
                  <a:solidFill>
                    <a:schemeClr val="tx1"/>
                  </a:solidFill>
                </a:endParaRPr>
              </a:p>
            </p:txBody>
          </p:sp>
        </p:grpSp>
      </p:grpSp>
      <p:sp>
        <p:nvSpPr>
          <p:cNvPr id="59"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53" presetClass="entr" presetSubtype="16"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ppt_w</p:attrName>
                                        </p:attrNameLst>
                                      </p:cBhvr>
                                      <p:tavLst>
                                        <p:tav tm="0">
                                          <p:val>
                                            <p:fltVal val="0"/>
                                          </p:val>
                                        </p:tav>
                                        <p:tav tm="100000">
                                          <p:val>
                                            <p:strVal val="#ppt_w"/>
                                          </p:val>
                                        </p:tav>
                                      </p:tavLst>
                                    </p:anim>
                                    <p:anim calcmode="lin" valueType="num">
                                      <p:cBhvr>
                                        <p:cTn id="11" dur="500" fill="hold"/>
                                        <p:tgtEl>
                                          <p:spTgt spid="14"/>
                                        </p:tgtEl>
                                        <p:attrNameLst>
                                          <p:attrName>ppt_h</p:attrName>
                                        </p:attrNameLst>
                                      </p:cBhvr>
                                      <p:tavLst>
                                        <p:tav tm="0">
                                          <p:val>
                                            <p:fltVal val="0"/>
                                          </p:val>
                                        </p:tav>
                                        <p:tav tm="100000">
                                          <p:val>
                                            <p:strVal val="#ppt_h"/>
                                          </p:val>
                                        </p:tav>
                                      </p:tavLst>
                                    </p:anim>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41225</TotalTime>
  <Words>2955</Words>
  <Application>Microsoft Office PowerPoint</Application>
  <PresentationFormat>全屏显示(4:3)</PresentationFormat>
  <Paragraphs>530</Paragraphs>
  <Slides>36</Slides>
  <Notes>13</Notes>
  <HiddenSlides>8</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默认设计模板</vt:lpstr>
      <vt:lpstr>幻灯片 1</vt:lpstr>
      <vt:lpstr>国家重点基础研究发展计划</vt:lpstr>
      <vt:lpstr>北京市大数据科学与脑机智能创新中心</vt:lpstr>
      <vt:lpstr>研究方向与机构设置</vt:lpstr>
      <vt:lpstr>幻灯片 5</vt:lpstr>
      <vt:lpstr>幻灯片 6</vt:lpstr>
      <vt:lpstr>回答“可计算”问题(1)</vt:lpstr>
      <vt:lpstr>回答“可计算”问题(2)</vt:lpstr>
      <vt:lpstr>回答“可计算”问题(3)</vt:lpstr>
      <vt:lpstr>Big Graph, e.g., Social Networks</vt:lpstr>
      <vt:lpstr>The FAE Challenge</vt:lpstr>
      <vt:lpstr>Friendliness</vt:lpstr>
      <vt:lpstr>E.g., Search Influential Event Organizers</vt:lpstr>
      <vt:lpstr>Accuracy</vt:lpstr>
      <vt:lpstr>Efficiency</vt:lpstr>
      <vt:lpstr>幻灯片 16</vt:lpstr>
      <vt:lpstr>Query Approximation Techniques</vt:lpstr>
      <vt:lpstr>(1) E.g., Strong Simulation</vt:lpstr>
      <vt:lpstr>(1) E.g., Strong Simulation</vt:lpstr>
      <vt:lpstr>(1) E.g., Strong Simulation</vt:lpstr>
      <vt:lpstr>(1) E.g., Strong Simulation</vt:lpstr>
      <vt:lpstr>(2) E.g., Temporal Dense Subgraphs</vt:lpstr>
      <vt:lpstr>(2) E.g., Temporal Dense Subgraphs</vt:lpstr>
      <vt:lpstr>(2) E.g., Temporal Dense Subgraphs</vt:lpstr>
      <vt:lpstr>幻灯片 25</vt:lpstr>
      <vt:lpstr>Data Approximation Techniques</vt:lpstr>
      <vt:lpstr>(1) E.g., Shortest Paths/Distances</vt:lpstr>
      <vt:lpstr>(2) E.g., Network Anomaly</vt:lpstr>
      <vt:lpstr>(2) E.g., Network Anomaly</vt:lpstr>
      <vt:lpstr>(2) E.g., Network Anomaly</vt:lpstr>
      <vt:lpstr>(2) E.g., Network Link Prediction</vt:lpstr>
      <vt:lpstr>(2) E.g., Network Link Prediction</vt:lpstr>
      <vt:lpstr>Other Query and Data Techniques</vt:lpstr>
      <vt:lpstr>Summary</vt:lpstr>
      <vt:lpstr>Acknowledgements</vt:lpstr>
      <vt:lpstr>幻灯片 36</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cp:lastModifiedBy>
  <cp:revision>4232</cp:revision>
  <dcterms:created xsi:type="dcterms:W3CDTF">2010-07-14T15:56:11Z</dcterms:created>
  <dcterms:modified xsi:type="dcterms:W3CDTF">2017-07-01T01:50:27Z</dcterms:modified>
</cp:coreProperties>
</file>