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51" r:id="rId20"/>
    <p:sldId id="743" r:id="rId21"/>
    <p:sldId id="744" r:id="rId22"/>
    <p:sldId id="745" r:id="rId23"/>
    <p:sldId id="746" r:id="rId24"/>
    <p:sldId id="747" r:id="rId25"/>
    <p:sldId id="718" r:id="rId26"/>
    <p:sldId id="728" r:id="rId27"/>
    <p:sldId id="729" r:id="rId28"/>
    <p:sldId id="716"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0066CC"/>
    <a:srgbClr val="FF0000"/>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13" autoAdjust="0"/>
    <p:restoredTop sz="76616" autoAdjust="0"/>
  </p:normalViewPr>
  <p:slideViewPr>
    <p:cSldViewPr>
      <p:cViewPr>
        <p:scale>
          <a:sx n="65" d="100"/>
          <a:sy n="65" d="100"/>
        </p:scale>
        <p:origin x="-1636" y="-32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2017/5/18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ndex.php?title=%E7%87%88%E5%8F%B0%E8%8D%89&amp;action=edit&amp;redlink=1" TargetMode="External"/><Relationship Id="rId13" Type="http://schemas.openxmlformats.org/officeDocument/2006/relationships/hyperlink" Target="https://zh.wikipedia.org/wiki/%E6%B8%A9%E5%B8%A6" TargetMode="External"/><Relationship Id="rId18" Type="http://schemas.openxmlformats.org/officeDocument/2006/relationships/hyperlink" Target="https://zh.wikipedia.org/wiki/%E7%81%8C%E6%9C%A8" TargetMode="External"/><Relationship Id="rId3" Type="http://schemas.openxmlformats.org/officeDocument/2006/relationships/hyperlink" Target="https://en.wikipedia.org/wiki/Succulent_plant" TargetMode="External"/><Relationship Id="rId7" Type="http://schemas.openxmlformats.org/officeDocument/2006/relationships/hyperlink" Target="https://zh.wikipedia.org/wiki/%E4%B8%80%E5%93%81%E7%B4%85" TargetMode="External"/><Relationship Id="rId12" Type="http://schemas.openxmlformats.org/officeDocument/2006/relationships/hyperlink" Target="https://zh.wikipedia.org/wiki/%E4%BA%9E%E7%86%B1%E5%B8%B6" TargetMode="External"/><Relationship Id="rId17" Type="http://schemas.openxmlformats.org/officeDocument/2006/relationships/hyperlink" Target="https://zh.wikipedia.org/wiki/%E6%9C%A8%E6%9C%AC%E6%A4%8D%E7%89%A9" TargetMode="External"/><Relationship Id="rId2" Type="http://schemas.openxmlformats.org/officeDocument/2006/relationships/slide" Target="../slides/slide16.xml"/><Relationship Id="rId16" Type="http://schemas.openxmlformats.org/officeDocument/2006/relationships/hyperlink" Target="https://zh.wikipedia.org/wiki/%E8%8D%89%E6%9C%AC%E6%A4%8D%E7%89%A9" TargetMode="External"/><Relationship Id="rId1" Type="http://schemas.openxmlformats.org/officeDocument/2006/relationships/notesMaster" Target="../notesMasters/notesMaster1.xml"/><Relationship Id="rId6" Type="http://schemas.openxmlformats.org/officeDocument/2006/relationships/hyperlink" Target="https://zh.wikipedia.org/wiki/%E5%A4%A7%E6%88%9F%E7%A7%91" TargetMode="External"/><Relationship Id="rId11" Type="http://schemas.openxmlformats.org/officeDocument/2006/relationships/hyperlink" Target="https://zh.wikipedia.org/wiki/%E7%86%B1%E5%B8%B6" TargetMode="External"/><Relationship Id="rId5" Type="http://schemas.openxmlformats.org/officeDocument/2006/relationships/hyperlink" Target="https://en.wikipedia.org/wiki/Astrophytum" TargetMode="External"/><Relationship Id="rId15" Type="http://schemas.openxmlformats.org/officeDocument/2006/relationships/hyperlink" Target="https://zh.wikipedia.org/wiki/%E5%A4%9A%E5%B9%B4%E7%94%9F" TargetMode="External"/><Relationship Id="rId10" Type="http://schemas.openxmlformats.org/officeDocument/2006/relationships/hyperlink" Target="https://zh.wikipedia.org/wiki/%E7%BE%8E%E6%B4%B2" TargetMode="External"/><Relationship Id="rId19" Type="http://schemas.openxmlformats.org/officeDocument/2006/relationships/hyperlink" Target="https://zh.wikipedia.org/wiki/%E5%96%AC%E6%9C%A8" TargetMode="External"/><Relationship Id="rId4" Type="http://schemas.openxmlformats.org/officeDocument/2006/relationships/hyperlink" Target="https://en.wikipedia.org/wiki/Euphorbia" TargetMode="External"/><Relationship Id="rId9" Type="http://schemas.openxmlformats.org/officeDocument/2006/relationships/hyperlink" Target="https://zh.wikipedia.org/wiki/%E9%9D%9E%E6%B4%B2" TargetMode="External"/><Relationship Id="rId14" Type="http://schemas.openxmlformats.org/officeDocument/2006/relationships/hyperlink" Target="https://zh.wikipedia.org/wiki/%E4%B8%80%E5%B9%B4%E7%94%9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Example: Two </a:t>
            </a:r>
            <a:r>
              <a:rPr lang="en-US" sz="1200" b="0" i="0" u="none" strike="noStrike" kern="1200" dirty="0" smtClean="0">
                <a:solidFill>
                  <a:schemeClr val="tx1"/>
                </a:solidFill>
                <a:latin typeface="Arial" pitchFamily="34" charset="0"/>
                <a:ea typeface="宋体" pitchFamily="2" charset="-122"/>
                <a:cs typeface="+mn-cs"/>
                <a:hlinkClick r:id="rId3" tooltip="Succulent plant"/>
              </a:rPr>
              <a:t>succulent plant</a:t>
            </a:r>
            <a:r>
              <a:rPr lang="en-US" sz="1200" b="0" i="0" kern="1200" dirty="0" smtClean="0">
                <a:solidFill>
                  <a:schemeClr val="tx1"/>
                </a:solidFill>
                <a:latin typeface="Arial" pitchFamily="34" charset="0"/>
                <a:ea typeface="宋体" pitchFamily="2" charset="-122"/>
                <a:cs typeface="+mn-cs"/>
              </a:rPr>
              <a:t> genera, </a:t>
            </a:r>
            <a:r>
              <a:rPr lang="en-US" sz="1200" b="0" i="1" u="none" strike="noStrike" kern="1200" dirty="0" err="1" smtClean="0">
                <a:solidFill>
                  <a:schemeClr val="tx1"/>
                </a:solidFill>
                <a:latin typeface="Arial" pitchFamily="34" charset="0"/>
                <a:ea typeface="宋体" pitchFamily="2" charset="-122"/>
                <a:cs typeface="+mn-cs"/>
                <a:hlinkClick r:id="rId4" tooltip="Euphorbia"/>
              </a:rPr>
              <a:t>Euphorbia</a:t>
            </a:r>
            <a:r>
              <a:rPr lang="en-US" sz="1200" b="0" i="0" kern="1200" dirty="0" err="1" smtClean="0">
                <a:solidFill>
                  <a:schemeClr val="tx1"/>
                </a:solidFill>
                <a:latin typeface="Arial" pitchFamily="34" charset="0"/>
                <a:ea typeface="宋体" pitchFamily="2" charset="-122"/>
                <a:cs typeface="+mn-cs"/>
              </a:rPr>
              <a:t>and</a:t>
            </a:r>
            <a:r>
              <a:rPr lang="en-US" sz="1200" b="0" i="0" kern="1200" dirty="0" smtClean="0">
                <a:solidFill>
                  <a:schemeClr val="tx1"/>
                </a:solidFill>
                <a:latin typeface="Arial" pitchFamily="34" charset="0"/>
                <a:ea typeface="宋体" pitchFamily="2" charset="-122"/>
                <a:cs typeface="+mn-cs"/>
              </a:rPr>
              <a:t> </a:t>
            </a:r>
            <a:r>
              <a:rPr lang="en-US" sz="1200" b="0" i="1" u="none" strike="noStrike" kern="1200" dirty="0" err="1" smtClean="0">
                <a:solidFill>
                  <a:schemeClr val="tx1"/>
                </a:solidFill>
                <a:latin typeface="Arial" pitchFamily="34" charset="0"/>
                <a:ea typeface="宋体" pitchFamily="2" charset="-122"/>
                <a:cs typeface="+mn-cs"/>
                <a:hlinkClick r:id="rId5" tooltip="Astrophytum"/>
              </a:rPr>
              <a:t>Astrophytum</a:t>
            </a:r>
            <a:r>
              <a:rPr lang="en-US" sz="1200" b="0" i="0" kern="1200" dirty="0" smtClean="0">
                <a:solidFill>
                  <a:schemeClr val="tx1"/>
                </a:solidFill>
                <a:latin typeface="Arial" pitchFamily="34" charset="0"/>
                <a:ea typeface="宋体" pitchFamily="2" charset="-122"/>
                <a:cs typeface="+mn-cs"/>
              </a:rPr>
              <a:t>, are only distantly related, but the species within each have independently converged on a similar body form</a:t>
            </a:r>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6"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7"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8"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9"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0"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11"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2"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3"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4"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5"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6"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7"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8"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9"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3.pn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2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49.jpeg"/></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0" y="4929198"/>
            <a:ext cx="9144000" cy="2000251"/>
          </a:xfrm>
          <a:prstGeom prst="rect">
            <a:avLst/>
          </a:prstGeom>
          <a:noFill/>
          <a:ln w="9525">
            <a:noFill/>
            <a:miter lim="800000"/>
            <a:headEnd/>
            <a:tailEnd/>
          </a:ln>
        </p:spPr>
        <p:txBody>
          <a:bodyPr lIns="36000" rIns="36000"/>
          <a:lstStyle/>
          <a:p>
            <a:pPr marL="342900" indent="-342900" algn="ctr">
              <a:spcBef>
                <a:spcPct val="20000"/>
              </a:spcBef>
            </a:pPr>
            <a:r>
              <a:rPr lang="en-US" altLang="zh-CN" sz="3200" b="1" dirty="0" err="1" smtClean="0">
                <a:solidFill>
                  <a:srgbClr val="000099"/>
                </a:solidFill>
                <a:latin typeface="+mn-lt"/>
                <a:ea typeface="+mn-ea"/>
              </a:rPr>
              <a:t>Shuai</a:t>
            </a:r>
            <a:r>
              <a:rPr lang="en-US" altLang="zh-CN" sz="3200" b="1" dirty="0" smtClean="0">
                <a:solidFill>
                  <a:srgbClr val="000099"/>
                </a:solidFill>
                <a:latin typeface="+mn-lt"/>
                <a:ea typeface="+mn-ea"/>
              </a:rPr>
              <a:t> Ma</a:t>
            </a:r>
          </a:p>
          <a:p>
            <a:pPr marL="342900" indent="-342900" algn="ctr">
              <a:spcBef>
                <a:spcPct val="20000"/>
              </a:spcBef>
            </a:pPr>
            <a:r>
              <a:rPr lang="zh-CN" altLang="zh-CN" sz="2200" b="1" dirty="0" smtClean="0">
                <a:solidFill>
                  <a:schemeClr val="tx2"/>
                </a:solidFill>
                <a:latin typeface="Arial Unicode MS" pitchFamily="34" charset="-122"/>
                <a:ea typeface="Arial Unicode MS" pitchFamily="34" charset="-122"/>
                <a:cs typeface="Arial Unicode MS" pitchFamily="34" charset="-122"/>
              </a:rPr>
              <a:t>Beijing Advanced Innovation Center for Big Data and Brain Computing</a:t>
            </a:r>
            <a:endParaRPr lang="en-US" altLang="zh-CN" sz="2200" b="1" dirty="0" smtClean="0">
              <a:solidFill>
                <a:schemeClr val="tx2"/>
              </a:solidFill>
              <a:latin typeface="Arial Unicode MS" pitchFamily="34" charset="-122"/>
              <a:ea typeface="Arial Unicode MS" pitchFamily="34" charset="-122"/>
              <a:cs typeface="Arial Unicode MS" pitchFamily="34" charset="-122"/>
            </a:endParaRPr>
          </a:p>
          <a:p>
            <a:pPr marL="342900" indent="-342900" algn="ctr">
              <a:spcBef>
                <a:spcPct val="20000"/>
              </a:spcBef>
            </a:pPr>
            <a:endParaRPr lang="en-US" altLang="zh-CN" sz="3200" b="1" dirty="0" smtClean="0">
              <a:solidFill>
                <a:srgbClr val="000099"/>
              </a:solidFill>
              <a:latin typeface="+mn-lt"/>
              <a:ea typeface="+mn-ea"/>
            </a:endParaRPr>
          </a:p>
          <a:p>
            <a:pPr marL="342900" indent="-342900" algn="ctr">
              <a:spcBef>
                <a:spcPct val="20000"/>
              </a:spcBef>
            </a:pP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800081"/>
            <a:ext cx="8964488" cy="1557349"/>
          </a:xfrm>
          <a:prstGeom prst="rect">
            <a:avLst/>
          </a:prstGeom>
          <a:noFill/>
          <a:ln w="9525">
            <a:noFill/>
            <a:miter lim="800000"/>
            <a:headEnd/>
            <a:tailEnd/>
          </a:ln>
        </p:spPr>
        <p:txBody>
          <a:bodyPr lIns="0" rIns="0" anchor="ctr">
            <a:spAutoFit/>
          </a:bodyPr>
          <a:lstStyle/>
          <a:p>
            <a:pPr algn="ctr">
              <a:lnSpc>
                <a:spcPct val="140000"/>
              </a:lnSpc>
            </a:pPr>
            <a:r>
              <a:rPr lang="en-US" altLang="zh-CN" sz="3600" b="1" dirty="0" smtClean="0">
                <a:solidFill>
                  <a:srgbClr val="000099"/>
                </a:solidFill>
                <a:latin typeface="+mj-lt"/>
                <a:ea typeface="黑体" pitchFamily="2" charset="-122"/>
              </a:rPr>
              <a:t>Towards Big Graph Search: </a:t>
            </a:r>
          </a:p>
          <a:p>
            <a:pPr algn="ctr">
              <a:lnSpc>
                <a:spcPct val="140000"/>
              </a:lnSpc>
            </a:pPr>
            <a:r>
              <a:rPr lang="en-US" altLang="zh-CN" sz="3200" b="1" dirty="0" smtClean="0">
                <a:solidFill>
                  <a:srgbClr val="000099"/>
                </a:solidFill>
                <a:latin typeface="+mj-lt"/>
                <a:ea typeface="黑体" pitchFamily="2" charset="-122"/>
              </a:rPr>
              <a:t>Challenges &amp; Techniques</a:t>
            </a:r>
            <a:endParaRPr lang="zh-CN" altLang="en-US" sz="32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52732"/>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928926" y="5929331"/>
            <a:ext cx="3804565" cy="785818"/>
          </a:xfrm>
          <a:prstGeom prst="rect">
            <a:avLst/>
          </a:prstGeom>
        </p:spPr>
      </p:pic>
      <p:sp>
        <p:nvSpPr>
          <p:cNvPr id="6" name="矩形 5"/>
          <p:cNvSpPr/>
          <p:nvPr/>
        </p:nvSpPr>
        <p:spPr>
          <a:xfrm>
            <a:off x="0" y="0"/>
            <a:ext cx="8858280" cy="307777"/>
          </a:xfrm>
          <a:prstGeom prst="rect">
            <a:avLst/>
          </a:prstGeom>
        </p:spPr>
        <p:txBody>
          <a:bodyPr wrap="square">
            <a:spAutoFit/>
          </a:bodyPr>
          <a:lstStyle/>
          <a:p>
            <a:r>
              <a:rPr lang="en-US" altLang="zh-CN" sz="1400" b="1" dirty="0" smtClean="0">
                <a:solidFill>
                  <a:srgbClr val="C00000"/>
                </a:solidFill>
              </a:rPr>
              <a:t>MSRA Symposium on Collaborative Research, Beijing, 2017</a:t>
            </a:r>
            <a:endParaRPr lang="zh-CN" altLang="en-US" sz="14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aseline="30000" dirty="0">
              <a:solidFill>
                <a:srgbClr val="C00000"/>
              </a:solidFill>
              <a:latin typeface="Arial Unicode MS" pitchFamily="34" charset="-122"/>
              <a:ea typeface="黑体" pitchFamily="49" charset="-122"/>
            </a:endParaRPr>
          </a:p>
        </p:txBody>
      </p:sp>
      <p:sp>
        <p:nvSpPr>
          <p:cNvPr id="17" name="TextBox 16"/>
          <p:cNvSpPr txBox="1"/>
          <p:nvPr/>
        </p:nvSpPr>
        <p:spPr>
          <a:xfrm>
            <a:off x="285720" y="4541058"/>
            <a:ext cx="864399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Goodness</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Keep exact structure topology </a:t>
            </a:r>
            <a:r>
              <a:rPr lang="en-US" altLang="zh-CN" sz="2000" dirty="0" smtClean="0">
                <a:latin typeface="Arial Unicode MS" pitchFamily="34" charset="-122"/>
                <a:ea typeface="Arial Unicode MS" pitchFamily="34" charset="-122"/>
                <a:cs typeface="Arial Unicode MS" pitchFamily="34" charset="-122"/>
              </a:rPr>
              <a:t>between </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and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285720" y="5072074"/>
            <a:ext cx="864399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Badness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 may return exponential</a:t>
            </a:r>
            <a:r>
              <a:rPr lang="en-US" altLang="zh-CN" sz="2000" dirty="0" smtClean="0">
                <a:latin typeface="Arial Unicode MS" pitchFamily="34" charset="-122"/>
                <a:ea typeface="Arial Unicode MS" pitchFamily="34" charset="-122"/>
                <a:cs typeface="Arial Unicode MS" pitchFamily="34" charset="-122"/>
              </a:rPr>
              <a:t> many matched </a:t>
            </a:r>
            <a:r>
              <a:rPr lang="en-US" altLang="zh-CN" sz="2000" dirty="0" err="1" smtClean="0">
                <a:latin typeface="Arial Unicode MS" pitchFamily="34" charset="-122"/>
                <a:ea typeface="Arial Unicode MS" pitchFamily="34" charset="-122"/>
                <a:cs typeface="Arial Unicode MS" pitchFamily="34" charset="-122"/>
              </a:rPr>
              <a:t>subgraphs</a:t>
            </a:r>
            <a:r>
              <a:rPr lang="en-US" altLang="zh-CN" sz="2000" dirty="0" smtClean="0">
                <a:latin typeface="Arial Unicode MS" pitchFamily="34" charset="-122"/>
                <a:ea typeface="Arial Unicode MS" pitchFamily="34" charset="-122"/>
                <a:cs typeface="Arial Unicode MS" pitchFamily="34" charset="-122"/>
              </a:rPr>
              <a:t>;  In certain scenarios,  </a:t>
            </a:r>
            <a:r>
              <a:rPr lang="en-US" altLang="zh-CN" sz="2000" dirty="0" smtClean="0">
                <a:solidFill>
                  <a:srgbClr val="FF0000"/>
                </a:solidFill>
                <a:latin typeface="Arial Unicode MS" pitchFamily="34" charset="-122"/>
                <a:ea typeface="Arial Unicode MS" pitchFamily="34" charset="-122"/>
                <a:cs typeface="Arial Unicode MS" pitchFamily="34" charset="-122"/>
              </a:rPr>
              <a:t>too restrictive to find matches</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
        <p:nvSpPr>
          <p:cNvPr id="13" name="内容占位符 2"/>
          <p:cNvSpPr>
            <a:spLocks noChangeArrowheads="1"/>
          </p:cNvSpPr>
          <p:nvPr/>
        </p:nvSpPr>
        <p:spPr bwMode="auto">
          <a:xfrm>
            <a:off x="720080" y="1136639"/>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err="1" smtClean="0">
                <a:latin typeface="Arial Unicode MS" pitchFamily="34" charset="-122"/>
                <a:ea typeface="Arial Unicode MS" pitchFamily="34" charset="-122"/>
                <a:cs typeface="Arial Unicode MS" pitchFamily="34" charset="-122"/>
              </a:rPr>
              <a:t>Subgraph</a:t>
            </a:r>
            <a:r>
              <a:rPr lang="en-US" altLang="zh-CN" sz="1800" dirty="0" smtClean="0">
                <a:latin typeface="Arial Unicode MS" pitchFamily="34" charset="-122"/>
                <a:ea typeface="Arial Unicode MS" pitchFamily="34" charset="-122"/>
                <a:cs typeface="Arial Unicode MS" pitchFamily="34" charset="-122"/>
              </a:rPr>
              <a:t> Isomorphism</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14" name="TextBox 3"/>
          <p:cNvSpPr txBox="1">
            <a:spLocks noChangeArrowheads="1"/>
          </p:cNvSpPr>
          <p:nvPr/>
        </p:nvSpPr>
        <p:spPr bwMode="auto">
          <a:xfrm>
            <a:off x="3601020" y="993689"/>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16" name="Straight Arrow Connector 5"/>
          <p:cNvCxnSpPr/>
          <p:nvPr/>
        </p:nvCxnSpPr>
        <p:spPr bwMode="auto">
          <a:xfrm>
            <a:off x="3743895" y="1425737"/>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内容占位符 2"/>
          <p:cNvSpPr>
            <a:spLocks noChangeArrowheads="1"/>
          </p:cNvSpPr>
          <p:nvPr/>
        </p:nvSpPr>
        <p:spPr bwMode="auto">
          <a:xfrm>
            <a:off x="5688583" y="1136639"/>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smtClean="0">
                <a:latin typeface="Arial Unicode MS" pitchFamily="34" charset="-122"/>
                <a:ea typeface="Arial Unicode MS" pitchFamily="34" charset="-122"/>
                <a:cs typeface="Arial Unicode MS" pitchFamily="34" charset="-122"/>
              </a:rPr>
              <a:t>Strong Simulation</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O(n</a:t>
            </a:r>
            <a:r>
              <a:rPr lang="en-US" altLang="zh-CN" sz="1800" baseline="30000" dirty="0">
                <a:solidFill>
                  <a:srgbClr val="FF0000"/>
                </a:solidFill>
                <a:latin typeface="Arial Unicode MS" pitchFamily="34" charset="-122"/>
                <a:ea typeface="Arial Unicode MS" pitchFamily="34" charset="-122"/>
                <a:cs typeface="Arial Unicode MS" pitchFamily="34" charset="-122"/>
              </a:rPr>
              <a:t>3</a:t>
            </a:r>
            <a:r>
              <a:rPr lang="en-US" altLang="zh-CN"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21" name="内容占位符 2"/>
          <p:cNvSpPr>
            <a:spLocks noGrp="1"/>
          </p:cNvSpPr>
          <p:nvPr>
            <p:ph idx="1"/>
          </p:nvPr>
        </p:nvSpPr>
        <p:spPr>
          <a:xfrm>
            <a:off x="322388" y="2486056"/>
            <a:ext cx="8678768" cy="1657324"/>
          </a:xfrm>
        </p:spPr>
        <p:txBody>
          <a:bodyPr/>
          <a:lstStyle/>
          <a:p>
            <a:r>
              <a:rPr lang="en-US" altLang="zh-CN" sz="2000" dirty="0" err="1" smtClean="0">
                <a:solidFill>
                  <a:srgbClr val="C00000"/>
                </a:solidFill>
                <a:ea typeface="Arial Unicode MS" pitchFamily="34" charset="-122"/>
                <a:cs typeface="Arial Unicode MS" pitchFamily="34" charset="-122"/>
              </a:rPr>
              <a:t>Subgraph</a:t>
            </a:r>
            <a:r>
              <a:rPr lang="en-US" altLang="zh-CN" sz="2000" dirty="0" smtClean="0">
                <a:solidFill>
                  <a:srgbClr val="C00000"/>
                </a:solidFill>
                <a:ea typeface="Arial Unicode MS" pitchFamily="34" charset="-122"/>
                <a:cs typeface="Arial Unicode MS" pitchFamily="34" charset="-122"/>
              </a:rPr>
              <a:t> Isomorphism: </a:t>
            </a:r>
            <a:r>
              <a:rPr lang="en-US" altLang="zh-CN" sz="2000" dirty="0" smtClean="0">
                <a:ea typeface="Arial Unicode MS" pitchFamily="34" charset="-122"/>
                <a:cs typeface="Arial Unicode MS" pitchFamily="34" charset="-122"/>
              </a:rPr>
              <a:t>Pattern graph </a:t>
            </a:r>
            <a:r>
              <a:rPr lang="en-US" altLang="zh-CN" sz="2000" dirty="0" smtClean="0">
                <a:solidFill>
                  <a:srgbClr val="2525FF"/>
                </a:solidFill>
                <a:ea typeface="Arial Unicode MS" pitchFamily="34" charset="-122"/>
                <a:cs typeface="Arial Unicode MS" pitchFamily="34" charset="-122"/>
              </a:rPr>
              <a:t>Q</a:t>
            </a:r>
            <a:r>
              <a:rPr lang="en-US" altLang="zh-CN" sz="2000" dirty="0" smtClean="0">
                <a:ea typeface="Arial Unicode MS" pitchFamily="34" charset="-122"/>
                <a:cs typeface="Arial Unicode MS" pitchFamily="34" charset="-122"/>
              </a:rPr>
              <a:t>, </a:t>
            </a:r>
            <a:r>
              <a:rPr lang="en-US" altLang="zh-CN" sz="2000" dirty="0" err="1" smtClean="0">
                <a:ea typeface="Arial Unicode MS" pitchFamily="34" charset="-122"/>
                <a:cs typeface="Arial Unicode MS" pitchFamily="34" charset="-122"/>
              </a:rPr>
              <a:t>subgraph</a:t>
            </a:r>
            <a:r>
              <a:rPr lang="en-US" altLang="zh-CN" sz="2000" dirty="0" smtClean="0">
                <a:ea typeface="Arial Unicode MS" pitchFamily="34" charset="-122"/>
                <a:cs typeface="Arial Unicode MS" pitchFamily="34" charset="-122"/>
              </a:rPr>
              <a:t> </a:t>
            </a:r>
            <a:r>
              <a:rPr lang="en-US" altLang="zh-CN" sz="2000" dirty="0" smtClean="0">
                <a:solidFill>
                  <a:srgbClr val="2525FF"/>
                </a:solidFill>
                <a:ea typeface="Arial Unicode MS" pitchFamily="34" charset="-122"/>
                <a:cs typeface="Arial Unicode MS" pitchFamily="34" charset="-122"/>
              </a:rPr>
              <a:t>G</a:t>
            </a:r>
            <a:r>
              <a:rPr lang="en-US" altLang="zh-CN" sz="2000" baseline="-25000" dirty="0" smtClean="0">
                <a:solidFill>
                  <a:srgbClr val="2525FF"/>
                </a:solidFill>
                <a:ea typeface="Arial Unicode MS" pitchFamily="34" charset="-122"/>
                <a:cs typeface="Arial Unicode MS" pitchFamily="34" charset="-122"/>
              </a:rPr>
              <a:t>s</a:t>
            </a:r>
            <a:r>
              <a:rPr lang="en-US" altLang="zh-CN" sz="2000" baseline="-25000" dirty="0" smtClean="0">
                <a:ea typeface="Arial Unicode MS" pitchFamily="34" charset="-122"/>
                <a:cs typeface="Arial Unicode MS" pitchFamily="34" charset="-122"/>
              </a:rPr>
              <a:t> </a:t>
            </a:r>
            <a:r>
              <a:rPr lang="en-US" altLang="zh-CN" sz="2000" dirty="0" smtClean="0">
                <a:ea typeface="Arial Unicode MS" pitchFamily="34" charset="-122"/>
                <a:cs typeface="Arial Unicode MS" pitchFamily="34" charset="-122"/>
              </a:rPr>
              <a:t>of data graph </a:t>
            </a:r>
            <a:r>
              <a:rPr lang="en-US" altLang="zh-CN" sz="2000" dirty="0" smtClean="0">
                <a:solidFill>
                  <a:srgbClr val="2525FF"/>
                </a:solidFill>
                <a:ea typeface="Arial Unicode MS" pitchFamily="34" charset="-122"/>
                <a:cs typeface="Arial Unicode MS" pitchFamily="34" charset="-122"/>
              </a:rPr>
              <a:t>G</a:t>
            </a:r>
          </a:p>
          <a:p>
            <a:pPr lvl="1"/>
            <a:r>
              <a:rPr lang="en-US" altLang="zh-CN" sz="1800" dirty="0" smtClean="0">
                <a:solidFill>
                  <a:srgbClr val="2525FF"/>
                </a:solidFill>
                <a:ea typeface="Arial Unicode MS" pitchFamily="34" charset="-122"/>
                <a:cs typeface="Arial Unicode MS" pitchFamily="34" charset="-122"/>
              </a:rPr>
              <a:t>Q </a:t>
            </a:r>
            <a:r>
              <a:rPr lang="en-US" altLang="zh-CN" sz="1800" dirty="0" smtClean="0">
                <a:ea typeface="Arial Unicode MS" pitchFamily="34" charset="-122"/>
                <a:cs typeface="Arial Unicode MS" pitchFamily="34" charset="-122"/>
              </a:rPr>
              <a:t>matches </a:t>
            </a:r>
            <a:r>
              <a:rPr lang="en-US" altLang="zh-CN" sz="1800" dirty="0" smtClean="0">
                <a:solidFill>
                  <a:srgbClr val="2525FF"/>
                </a:solidFill>
                <a:ea typeface="Arial Unicode MS" pitchFamily="34" charset="-122"/>
                <a:cs typeface="Arial Unicode MS" pitchFamily="34" charset="-122"/>
              </a:rPr>
              <a:t>G</a:t>
            </a:r>
            <a:r>
              <a:rPr lang="en-US" altLang="zh-CN" sz="1800" baseline="-25000" dirty="0" smtClean="0">
                <a:solidFill>
                  <a:srgbClr val="2525FF"/>
                </a:solidFill>
                <a:ea typeface="Arial Unicode MS" pitchFamily="34" charset="-122"/>
                <a:cs typeface="Arial Unicode MS" pitchFamily="34" charset="-122"/>
              </a:rPr>
              <a:t>s</a:t>
            </a:r>
            <a:r>
              <a:rPr lang="en-US" altLang="zh-CN" sz="1800" dirty="0" smtClean="0">
                <a:ea typeface="Arial Unicode MS" pitchFamily="34" charset="-122"/>
                <a:cs typeface="Arial Unicode MS" pitchFamily="34" charset="-122"/>
              </a:rPr>
              <a:t> if there exists a </a:t>
            </a:r>
            <a:r>
              <a:rPr lang="en-US" altLang="zh-CN" sz="1800" dirty="0" err="1" smtClean="0">
                <a:solidFill>
                  <a:srgbClr val="FF0000"/>
                </a:solidFill>
                <a:ea typeface="Arial Unicode MS" pitchFamily="34" charset="-122"/>
                <a:cs typeface="Arial Unicode MS" pitchFamily="34" charset="-122"/>
              </a:rPr>
              <a:t>bijective</a:t>
            </a:r>
            <a:r>
              <a:rPr lang="en-US" altLang="zh-CN" sz="1800" dirty="0" smtClean="0">
                <a:ea typeface="Arial Unicode MS" pitchFamily="34" charset="-122"/>
                <a:cs typeface="Arial Unicode MS" pitchFamily="34" charset="-122"/>
              </a:rPr>
              <a:t> </a:t>
            </a:r>
            <a:r>
              <a:rPr lang="en-US" altLang="zh-CN" sz="1800" dirty="0" smtClean="0">
                <a:solidFill>
                  <a:srgbClr val="FF0000"/>
                </a:solidFill>
                <a:ea typeface="Arial Unicode MS" pitchFamily="34" charset="-122"/>
                <a:cs typeface="Arial Unicode MS" pitchFamily="34" charset="-122"/>
              </a:rPr>
              <a:t>function</a:t>
            </a:r>
            <a:r>
              <a:rPr lang="en-US" altLang="zh-CN" sz="1800" dirty="0" smtClean="0">
                <a:ea typeface="Arial Unicode MS" pitchFamily="34" charset="-122"/>
                <a:cs typeface="Arial Unicode MS" pitchFamily="34" charset="-122"/>
              </a:rPr>
              <a:t> f: V</a:t>
            </a:r>
            <a:r>
              <a:rPr lang="en-US" altLang="zh-CN" sz="1800" baseline="-25000" dirty="0" smtClean="0">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V</a:t>
            </a:r>
            <a:r>
              <a:rPr lang="en-US" altLang="zh-CN" sz="1800" baseline="-25000" dirty="0" smtClean="0">
                <a:ea typeface="Arial Unicode MS" pitchFamily="34" charset="-122"/>
                <a:cs typeface="Arial Unicode MS" pitchFamily="34" charset="-122"/>
              </a:rPr>
              <a:t>Gs</a:t>
            </a:r>
            <a:r>
              <a:rPr lang="en-US" altLang="zh-CN" sz="1800" dirty="0" smtClean="0">
                <a:ea typeface="Arial Unicode MS" pitchFamily="34" charset="-122"/>
                <a:cs typeface="Arial Unicode MS" pitchFamily="34" charset="-122"/>
              </a:rPr>
              <a:t> such that </a:t>
            </a:r>
          </a:p>
          <a:p>
            <a:pPr lvl="2"/>
            <a:r>
              <a:rPr lang="en-US" altLang="zh-CN" dirty="0" smtClean="0">
                <a:ea typeface="Arial Unicode MS" pitchFamily="34" charset="-122"/>
                <a:cs typeface="Arial Unicode MS" pitchFamily="34" charset="-122"/>
              </a:rPr>
              <a:t>for </a:t>
            </a:r>
            <a:r>
              <a:rPr lang="en-US" altLang="zh-CN" dirty="0" smtClean="0">
                <a:solidFill>
                  <a:srgbClr val="FF0000"/>
                </a:solidFill>
                <a:ea typeface="Arial Unicode MS" pitchFamily="34" charset="-122"/>
                <a:cs typeface="Arial Unicode MS" pitchFamily="34" charset="-122"/>
              </a:rPr>
              <a:t>each</a:t>
            </a:r>
            <a:r>
              <a:rPr lang="en-US" altLang="zh-CN" dirty="0" smtClean="0">
                <a:ea typeface="Arial Unicode MS" pitchFamily="34" charset="-122"/>
                <a:cs typeface="Arial Unicode MS" pitchFamily="34" charset="-122"/>
              </a:rPr>
              <a:t> node u in Q, u and f(u) have the </a:t>
            </a:r>
            <a:r>
              <a:rPr lang="en-US" altLang="zh-CN" dirty="0" smtClean="0">
                <a:solidFill>
                  <a:srgbClr val="FF0000"/>
                </a:solidFill>
                <a:ea typeface="Arial Unicode MS" pitchFamily="34" charset="-122"/>
                <a:cs typeface="Arial Unicode MS" pitchFamily="34" charset="-122"/>
              </a:rPr>
              <a:t>same</a:t>
            </a:r>
            <a:r>
              <a:rPr lang="en-US" altLang="zh-CN" dirty="0" smtClean="0">
                <a:ea typeface="Arial Unicode MS" pitchFamily="34" charset="-122"/>
                <a:cs typeface="Arial Unicode MS" pitchFamily="34" charset="-122"/>
              </a:rPr>
              <a:t> label</a:t>
            </a:r>
          </a:p>
          <a:p>
            <a:pPr lvl="2"/>
            <a:r>
              <a:rPr lang="en-US" altLang="zh-CN" dirty="0" smtClean="0">
                <a:ea typeface="Arial Unicode MS" pitchFamily="34" charset="-122"/>
                <a:cs typeface="Arial Unicode MS" pitchFamily="34" charset="-122"/>
              </a:rPr>
              <a:t>An edge (u, u‘) in Q </a:t>
            </a:r>
            <a:r>
              <a:rPr lang="en-US" altLang="zh-CN" dirty="0" smtClean="0">
                <a:solidFill>
                  <a:srgbClr val="FF0000"/>
                </a:solidFill>
                <a:ea typeface="Arial Unicode MS" pitchFamily="34" charset="-122"/>
                <a:cs typeface="Arial Unicode MS" pitchFamily="34" charset="-122"/>
              </a:rPr>
              <a:t>if and only if</a:t>
            </a:r>
            <a:r>
              <a:rPr lang="en-US" altLang="zh-CN" dirty="0" smtClean="0">
                <a:ea typeface="Arial Unicode MS" pitchFamily="34" charset="-122"/>
                <a:cs typeface="Arial Unicode MS" pitchFamily="34" charset="-122"/>
              </a:rPr>
              <a:t> (f(u), f(u')) is an edge in G</a:t>
            </a:r>
            <a:r>
              <a:rPr lang="en-US" altLang="zh-CN" baseline="-25000" dirty="0" smtClean="0">
                <a:ea typeface="Arial Unicode MS" pitchFamily="34" charset="-122"/>
                <a:cs typeface="Arial Unicode MS" pitchFamily="34" charset="-122"/>
              </a:rPr>
              <a:t>s</a:t>
            </a:r>
          </a:p>
          <a:p>
            <a:pPr lvl="1"/>
            <a:r>
              <a:rPr lang="en-US" altLang="zh-CN" sz="1800" dirty="0" smtClean="0">
                <a:solidFill>
                  <a:srgbClr val="0066CC"/>
                </a:solidFill>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matches </a:t>
            </a:r>
            <a:r>
              <a:rPr lang="en-US" altLang="zh-CN" sz="1800" dirty="0" smtClean="0">
                <a:solidFill>
                  <a:srgbClr val="0066CC"/>
                </a:solidFill>
                <a:ea typeface="Arial Unicode MS" pitchFamily="34" charset="-122"/>
                <a:cs typeface="Arial Unicode MS" pitchFamily="34" charset="-122"/>
              </a:rPr>
              <a:t>G</a:t>
            </a:r>
            <a:r>
              <a:rPr lang="en-US" altLang="zh-CN" sz="1800" dirty="0" smtClean="0">
                <a:ea typeface="Arial Unicode MS" pitchFamily="34" charset="-122"/>
                <a:cs typeface="Arial Unicode MS" pitchFamily="34" charset="-122"/>
              </a:rPr>
              <a:t>, via </a:t>
            </a:r>
            <a:r>
              <a:rPr lang="en-US" altLang="zh-CN" sz="1800" dirty="0" err="1" smtClean="0">
                <a:ea typeface="Arial Unicode MS" pitchFamily="34" charset="-122"/>
                <a:cs typeface="Arial Unicode MS" pitchFamily="34" charset="-122"/>
              </a:rPr>
              <a:t>subgraph</a:t>
            </a:r>
            <a:r>
              <a:rPr lang="en-US" altLang="zh-CN" sz="1800" dirty="0" smtClean="0">
                <a:ea typeface="Arial Unicode MS" pitchFamily="34" charset="-122"/>
                <a:cs typeface="Arial Unicode MS" pitchFamily="34" charset="-122"/>
              </a:rPr>
              <a:t> </a:t>
            </a:r>
            <a:r>
              <a:rPr lang="en-US" altLang="zh-CN" sz="1800" dirty="0" err="1" smtClean="0">
                <a:ea typeface="Arial Unicode MS" pitchFamily="34" charset="-122"/>
                <a:cs typeface="Arial Unicode MS" pitchFamily="34" charset="-122"/>
              </a:rPr>
              <a:t>isomorphsim</a:t>
            </a:r>
            <a:r>
              <a:rPr lang="en-US" altLang="zh-CN" sz="1800" dirty="0" smtClean="0">
                <a:ea typeface="Arial Unicode MS" pitchFamily="34" charset="-122"/>
                <a:cs typeface="Arial Unicode MS" pitchFamily="34" charset="-122"/>
              </a:rPr>
              <a:t>, if there is such a </a:t>
            </a:r>
            <a:r>
              <a:rPr lang="en-US" altLang="zh-CN" sz="1800" dirty="0" err="1" smtClean="0">
                <a:ea typeface="Arial Unicode MS" pitchFamily="34" charset="-122"/>
                <a:cs typeface="Arial Unicode MS" pitchFamily="34" charset="-122"/>
              </a:rPr>
              <a:t>subraph</a:t>
            </a:r>
            <a:r>
              <a:rPr lang="en-US" altLang="zh-CN" sz="1800" dirty="0" smtClean="0">
                <a:ea typeface="Arial Unicode MS" pitchFamily="34" charset="-122"/>
                <a:cs typeface="Arial Unicode MS" pitchFamily="34" charset="-122"/>
              </a:rPr>
              <a:t> </a:t>
            </a:r>
            <a:r>
              <a:rPr lang="en-US" altLang="zh-CN" sz="1800" dirty="0" smtClean="0">
                <a:solidFill>
                  <a:srgbClr val="0066CC"/>
                </a:solidFill>
                <a:ea typeface="Arial Unicode MS" pitchFamily="34" charset="-122"/>
                <a:cs typeface="Arial Unicode MS" pitchFamily="34" charset="-122"/>
              </a:rPr>
              <a:t>Gs</a:t>
            </a: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t>Set up a team to develop a new software product </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solidFill>
                  <a:srgbClr val="C00000"/>
                </a:solidFill>
              </a:rPr>
              <a:t>Strong simulation </a:t>
            </a:r>
            <a:r>
              <a:rPr lang="en-US" sz="2400" dirty="0" smtClean="0"/>
              <a:t>returns </a:t>
            </a:r>
            <a:r>
              <a:rPr lang="en-US" sz="2400" dirty="0" smtClean="0">
                <a:solidFill>
                  <a:srgbClr val="FF0000"/>
                </a:solidFill>
              </a:rPr>
              <a:t>F3, F4 and F5;</a:t>
            </a:r>
          </a:p>
          <a:p>
            <a:pPr>
              <a:defRPr/>
            </a:pPr>
            <a:r>
              <a:rPr lang="en-US" altLang="zh-CN" sz="2400" dirty="0" err="1" smtClean="0">
                <a:solidFill>
                  <a:srgbClr val="C00000"/>
                </a:solidFill>
              </a:rPr>
              <a:t>Subgraph</a:t>
            </a:r>
            <a:r>
              <a:rPr lang="en-US" altLang="zh-CN" sz="2400" dirty="0" smtClean="0">
                <a:solidFill>
                  <a:srgbClr val="C00000"/>
                </a:solidFill>
              </a:rPr>
              <a:t> isomorphism </a:t>
            </a:r>
            <a:r>
              <a:rPr lang="en-US" altLang="zh-CN" sz="2400" dirty="0" smtClean="0"/>
              <a:t>returns </a:t>
            </a:r>
            <a:r>
              <a:rPr lang="en-US" altLang="zh-CN" sz="2400" dirty="0" smtClean="0">
                <a:solidFill>
                  <a:srgbClr val="FF0000"/>
                </a:solidFill>
              </a:rPr>
              <a:t>empty!</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err="1" smtClean="0">
                <a:solidFill>
                  <a:srgbClr val="FF0000"/>
                </a:solidFill>
              </a:rPr>
              <a:t>Subgraph</a:t>
            </a:r>
            <a:r>
              <a:rPr lang="en-US" altLang="zh-CN" sz="2000" b="1" i="1" dirty="0" smtClean="0">
                <a:solidFill>
                  <a:srgbClr val="FF0000"/>
                </a:solidFill>
              </a:rPr>
              <a:t> isomorphism is too strict for emerging applications!</a:t>
            </a:r>
            <a:endParaRPr lang="en-US" altLang="zh-CN" sz="2000" b="1" i="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2400" b="1" dirty="0">
              <a:solidFill>
                <a:srgbClr val="C00000"/>
              </a:solidFill>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71406" y="-38083"/>
            <a:ext cx="4811712" cy="5895975"/>
          </a:xfrm>
          <a:prstGeom prst="rect">
            <a:avLst/>
          </a:prstGeom>
          <a:noFill/>
          <a:ln w="9525">
            <a:noFill/>
            <a:miter lim="800000"/>
            <a:headEnd/>
            <a:tailEnd/>
          </a:ln>
        </p:spPr>
      </p:pic>
      <p:sp>
        <p:nvSpPr>
          <p:cNvPr id="7" name="矩形 6"/>
          <p:cNvSpPr>
            <a:spLocks noChangeArrowheads="1"/>
          </p:cNvSpPr>
          <p:nvPr/>
        </p:nvSpPr>
        <p:spPr bwMode="auto">
          <a:xfrm>
            <a:off x="142844" y="4841892"/>
            <a:ext cx="9001156" cy="646331"/>
          </a:xfrm>
          <a:prstGeom prst="rect">
            <a:avLst/>
          </a:prstGeom>
          <a:noFill/>
          <a:ln w="9525">
            <a:noFill/>
            <a:miter lim="800000"/>
            <a:headEnd/>
            <a:tailEnd/>
          </a:ln>
        </p:spPr>
        <p:txBody>
          <a:bodyPr wrap="square">
            <a:spAutoFit/>
          </a:bodyPr>
          <a:lstStyle/>
          <a:p>
            <a:r>
              <a:rPr lang="en-US" altLang="zh-CN" b="1" dirty="0">
                <a:solidFill>
                  <a:srgbClr val="FF0000"/>
                </a:solidFill>
                <a:latin typeface="Arial Black" pitchFamily="34" charset="0"/>
              </a:rPr>
              <a:t>“</a:t>
            </a:r>
            <a:r>
              <a:rPr lang="en-US" altLang="zh-CN" dirty="0">
                <a:solidFill>
                  <a:srgbClr val="FF0000"/>
                </a:solidFill>
                <a:latin typeface="Arial Black" pitchFamily="34" charset="0"/>
              </a:rPr>
              <a:t>Those who were trained to fly didn’t know the others. One group of people did not know the other group.”  (</a:t>
            </a:r>
            <a:r>
              <a:rPr lang="en-US" altLang="zh-CN" dirty="0">
                <a:solidFill>
                  <a:schemeClr val="accent2"/>
                </a:solidFill>
                <a:latin typeface="Arial Black" pitchFamily="34" charset="0"/>
              </a:rPr>
              <a:t>Osama Bin Laden, 2001</a:t>
            </a:r>
            <a:r>
              <a:rPr lang="en-US" altLang="zh-CN"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143636" y="2285992"/>
            <a:ext cx="1440160" cy="1573467"/>
          </a:xfrm>
          <a:prstGeom prst="rect">
            <a:avLst/>
          </a:prstGeom>
          <a:noFill/>
          <a:ln w="9525">
            <a:noFill/>
            <a:miter lim="800000"/>
            <a:headEnd/>
            <a:tailEnd/>
          </a:ln>
        </p:spPr>
      </p:pic>
      <p:sp>
        <p:nvSpPr>
          <p:cNvPr id="9" name="云形标注 8"/>
          <p:cNvSpPr/>
          <p:nvPr/>
        </p:nvSpPr>
        <p:spPr>
          <a:xfrm rot="444174">
            <a:off x="5503748" y="1823453"/>
            <a:ext cx="2959199" cy="2456611"/>
          </a:xfrm>
          <a:prstGeom prst="cloudCallout">
            <a:avLst>
              <a:gd name="adj1" fmla="val -88355"/>
              <a:gd name="adj2" fmla="val 7813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
        <p:nvSpPr>
          <p:cNvPr id="10" name="矩形 9"/>
          <p:cNvSpPr/>
          <p:nvPr/>
        </p:nvSpPr>
        <p:spPr>
          <a:xfrm>
            <a:off x="2714612" y="928670"/>
            <a:ext cx="3642857" cy="369332"/>
          </a:xfrm>
          <a:prstGeom prst="rect">
            <a:avLst/>
          </a:prstGeom>
        </p:spPr>
        <p:txBody>
          <a:bodyPr wrap="none">
            <a:spAutoFit/>
          </a:bodyPr>
          <a:lstStyle/>
          <a:p>
            <a:r>
              <a:rPr lang="en-US" altLang="zh-CN" b="1" dirty="0" smtClean="0">
                <a:solidFill>
                  <a:srgbClr val="C00000"/>
                </a:solidFill>
                <a:ea typeface="黑体" pitchFamily="49" charset="-122"/>
              </a:rPr>
              <a:t>Terrorist Collaboration Network</a:t>
            </a:r>
            <a:endParaRPr lang="zh-CN" altLang="en-US" dirty="0"/>
          </a:p>
        </p:txBody>
      </p:sp>
      <p:sp>
        <p:nvSpPr>
          <p:cNvPr id="12" name="矩形 11"/>
          <p:cNvSpPr/>
          <p:nvPr/>
        </p:nvSpPr>
        <p:spPr>
          <a:xfrm>
            <a:off x="214282" y="5643578"/>
            <a:ext cx="8715436" cy="1077218"/>
          </a:xfrm>
          <a:prstGeom prst="rect">
            <a:avLst/>
          </a:prstGeom>
        </p:spPr>
        <p:txBody>
          <a:bodyPr wrap="square">
            <a:spAutoFit/>
          </a:bodyPr>
          <a:lstStyle/>
          <a:p>
            <a:pPr algn="just"/>
            <a:r>
              <a:rPr lang="en-US" sz="1600" b="1" dirty="0" smtClean="0">
                <a:solidFill>
                  <a:srgbClr val="FF0000"/>
                </a:solidFill>
              </a:rPr>
              <a:t>Build upon</a:t>
            </a:r>
            <a:r>
              <a:rPr lang="en-US" sz="1600" dirty="0" smtClean="0">
                <a:solidFill>
                  <a:srgbClr val="FF0000"/>
                </a:solidFill>
              </a:rPr>
              <a:t> </a:t>
            </a:r>
            <a:r>
              <a:rPr lang="en-US" sz="1600" b="1" dirty="0" smtClean="0">
                <a:solidFill>
                  <a:srgbClr val="FF0000"/>
                </a:solidFill>
              </a:rPr>
              <a:t>(revised) </a:t>
            </a:r>
            <a:r>
              <a:rPr lang="en-US" altLang="zh-CN" sz="1600" b="1" dirty="0" smtClean="0">
                <a:solidFill>
                  <a:srgbClr val="FF0000"/>
                </a:solidFill>
              </a:rPr>
              <a:t>strong </a:t>
            </a:r>
            <a:r>
              <a:rPr lang="en-US" sz="1600" b="1" dirty="0" smtClean="0">
                <a:solidFill>
                  <a:srgbClr val="FF0000"/>
                </a:solidFill>
              </a:rPr>
              <a:t>simulation to aid the detection of homegrown violent extremists (HVEs)</a:t>
            </a:r>
            <a:r>
              <a:rPr lang="en-US" sz="1600" dirty="0" smtClean="0">
                <a:solidFill>
                  <a:srgbClr val="FF0000"/>
                </a:solidFill>
              </a:rPr>
              <a:t> </a:t>
            </a:r>
            <a:r>
              <a:rPr lang="en-US" sz="1600" dirty="0" smtClean="0"/>
              <a:t>who seek to commit acts of terrorism in the United States and abroad, </a:t>
            </a:r>
            <a:r>
              <a:rPr lang="en-US" sz="1600" b="1" dirty="0" smtClean="0">
                <a:solidFill>
                  <a:srgbClr val="000099"/>
                </a:solidFill>
              </a:rPr>
              <a:t>Colorado State University, </a:t>
            </a:r>
            <a:r>
              <a:rPr lang="en-US" altLang="zh-CN" sz="1600" b="1" dirty="0" smtClean="0">
                <a:solidFill>
                  <a:srgbClr val="000099"/>
                </a:solidFill>
              </a:rPr>
              <a:t>Benjamin W. K. Hung, </a:t>
            </a:r>
            <a:r>
              <a:rPr lang="en-US" altLang="zh-CN" sz="1600" b="1" dirty="0" err="1" smtClean="0">
                <a:solidFill>
                  <a:srgbClr val="000099"/>
                </a:solidFill>
              </a:rPr>
              <a:t>Anura</a:t>
            </a:r>
            <a:r>
              <a:rPr lang="en-US" altLang="zh-CN" sz="1600" b="1" dirty="0" smtClean="0">
                <a:solidFill>
                  <a:srgbClr val="000099"/>
                </a:solidFill>
              </a:rPr>
              <a:t> P. </a:t>
            </a:r>
            <a:r>
              <a:rPr lang="en-US" altLang="zh-CN" sz="1600" b="1" dirty="0" err="1" smtClean="0">
                <a:solidFill>
                  <a:srgbClr val="000099"/>
                </a:solidFill>
              </a:rPr>
              <a:t>Jayasumana</a:t>
            </a:r>
            <a:r>
              <a:rPr lang="en-US" altLang="zh-CN" sz="1600" dirty="0" smtClean="0"/>
              <a:t>: Investigative simulation: Towards utilizing graph pattern matching for investigative search. ASONAM 2016.</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en-US" altLang="zh-CN" sz="2400" dirty="0" smtClean="0">
                <a:solidFill>
                  <a:srgbClr val="FF0000"/>
                </a:solidFill>
                <a:latin typeface="Arial Unicode MS" pitchFamily="34" charset="-122"/>
                <a:ea typeface="Arial Unicode MS" pitchFamily="34" charset="-122"/>
                <a:cs typeface="Arial Unicode MS" pitchFamily="34" charset="-122"/>
              </a:rPr>
              <a:t>Preserve 70-80% </a:t>
            </a:r>
            <a:r>
              <a:rPr lang="en-US" altLang="zh-CN" sz="2400" dirty="0" err="1" smtClean="0">
                <a:solidFill>
                  <a:srgbClr val="FF0000"/>
                </a:solidFill>
                <a:latin typeface="Arial Unicode MS" pitchFamily="34" charset="-122"/>
                <a:ea typeface="Arial Unicode MS" pitchFamily="34" charset="-122"/>
                <a:cs typeface="Arial Unicode MS" pitchFamily="34" charset="-122"/>
              </a:rPr>
              <a:t>subgraph</a:t>
            </a:r>
            <a:r>
              <a:rPr lang="en-US" altLang="zh-CN" sz="2400" dirty="0" smtClean="0">
                <a:solidFill>
                  <a:srgbClr val="FF0000"/>
                </a:solidFill>
                <a:latin typeface="Arial Unicode MS" pitchFamily="34" charset="-122"/>
                <a:ea typeface="Arial Unicode MS" pitchFamily="34" charset="-122"/>
                <a:cs typeface="Arial Unicode MS" pitchFamily="34" charset="-122"/>
              </a:rPr>
              <a:t> isomorphism &amp; 100</a:t>
            </a:r>
            <a:r>
              <a:rPr lang="zh-CN" altLang="en-US" sz="2400" dirty="0" smtClean="0">
                <a:solidFill>
                  <a:srgbClr val="FF0000"/>
                </a:solidFill>
                <a:latin typeface="Arial Unicode MS" pitchFamily="34" charset="-122"/>
                <a:ea typeface="Arial Unicode MS" pitchFamily="34" charset="-122"/>
                <a:cs typeface="Arial Unicode MS" pitchFamily="34" charset="-122"/>
              </a:rPr>
              <a:t> </a:t>
            </a:r>
            <a:r>
              <a:rPr lang="en-US" altLang="zh-CN" sz="2400" dirty="0" smtClean="0">
                <a:solidFill>
                  <a:srgbClr val="FF0000"/>
                </a:solidFill>
                <a:latin typeface="Arial Unicode MS" pitchFamily="34" charset="-122"/>
                <a:ea typeface="Arial Unicode MS" pitchFamily="34" charset="-122"/>
                <a:cs typeface="Arial Unicode MS" pitchFamily="34" charset="-122"/>
              </a:rPr>
              <a:t>times faster!</a:t>
            </a:r>
            <a:endParaRPr lang="zh-CN" altLang="en-US" sz="2400" dirty="0" smtClean="0">
              <a:solidFill>
                <a:srgbClr val="FF0000"/>
              </a:solidFill>
              <a:latin typeface="Arial Unicode MS" pitchFamily="34" charset="-122"/>
              <a:ea typeface="Arial Unicode MS" pitchFamily="34" charset="-122"/>
              <a:cs typeface="Arial Unicode MS" pitchFamily="34" charset="-122"/>
            </a:endParaRP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17" name="TextBox 7"/>
          <p:cNvSpPr txBox="1">
            <a:spLocks noChangeArrowheads="1"/>
          </p:cNvSpPr>
          <p:nvPr/>
        </p:nvSpPr>
        <p:spPr bwMode="auto">
          <a:xfrm>
            <a:off x="281186" y="1124744"/>
            <a:ext cx="2172069"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err="1">
                <a:solidFill>
                  <a:srgbClr val="4414BC"/>
                </a:solidFill>
                <a:latin typeface="Arial Unicode MS" pitchFamily="34" charset="-122"/>
                <a:ea typeface="Arial Unicode MS" pitchFamily="34" charset="-122"/>
                <a:cs typeface="Arial Unicode MS" pitchFamily="34" charset="-122"/>
              </a:rPr>
              <a:t>Subgraph</a:t>
            </a:r>
            <a:endParaRPr lang="en-US" altLang="zh-CN" sz="2000" dirty="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Isomorphism</a:t>
            </a: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smtClean="0">
              <a:solidFill>
                <a:srgbClr val="4414BC"/>
              </a:solidFill>
              <a:latin typeface="Arial Unicode MS" pitchFamily="34" charset="-122"/>
              <a:ea typeface="Arial Unicode MS" pitchFamily="34" charset="-122"/>
              <a:cs typeface="Arial Unicode MS" pitchFamily="34" charset="-122"/>
            </a:endParaRPr>
          </a:p>
        </p:txBody>
      </p:sp>
      <p:sp>
        <p:nvSpPr>
          <p:cNvPr id="27" name="TextBox 8"/>
          <p:cNvSpPr txBox="1">
            <a:spLocks noChangeArrowheads="1"/>
          </p:cNvSpPr>
          <p:nvPr/>
        </p:nvSpPr>
        <p:spPr bwMode="auto">
          <a:xfrm>
            <a:off x="2675136"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Strong </a:t>
            </a:r>
          </a:p>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Simulation</a:t>
            </a:r>
          </a:p>
        </p:txBody>
      </p:sp>
      <p:sp>
        <p:nvSpPr>
          <p:cNvPr id="28" name="TextBox 9"/>
          <p:cNvSpPr txBox="1">
            <a:spLocks noChangeArrowheads="1"/>
          </p:cNvSpPr>
          <p:nvPr/>
        </p:nvSpPr>
        <p:spPr bwMode="auto">
          <a:xfrm>
            <a:off x="4943673"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Dual </a:t>
            </a:r>
          </a:p>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Simulation</a:t>
            </a:r>
          </a:p>
        </p:txBody>
      </p:sp>
      <p:sp>
        <p:nvSpPr>
          <p:cNvPr id="29" name="TextBox 10"/>
          <p:cNvSpPr txBox="1">
            <a:spLocks noChangeArrowheads="1"/>
          </p:cNvSpPr>
          <p:nvPr/>
        </p:nvSpPr>
        <p:spPr bwMode="auto">
          <a:xfrm>
            <a:off x="6943923" y="1124744"/>
            <a:ext cx="1660711"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a:solidFill>
                  <a:srgbClr val="00B050"/>
                </a:solidFill>
                <a:latin typeface="Arial Unicode MS" pitchFamily="34" charset="-122"/>
                <a:ea typeface="Arial Unicode MS" pitchFamily="34" charset="-122"/>
                <a:cs typeface="Arial Unicode MS" pitchFamily="34" charset="-122"/>
              </a:rPr>
              <a:t>Graph</a:t>
            </a:r>
          </a:p>
          <a:p>
            <a:pPr marL="742950" indent="-285750" algn="ctr" eaLnBrk="0" hangingPunct="0">
              <a:spcBef>
                <a:spcPct val="20000"/>
              </a:spcBef>
            </a:pPr>
            <a:r>
              <a:rPr lang="en-US" altLang="zh-CN" sz="2000" dirty="0" smtClean="0">
                <a:solidFill>
                  <a:srgbClr val="00B050"/>
                </a:solidFill>
                <a:latin typeface="Arial Unicode MS" pitchFamily="34" charset="-122"/>
                <a:ea typeface="Arial Unicode MS" pitchFamily="34" charset="-122"/>
                <a:cs typeface="Arial Unicode MS" pitchFamily="34" charset="-122"/>
              </a:rPr>
              <a:t>Simulation</a:t>
            </a: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30" name="燕尾形 29"/>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燕尾形 30"/>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001156" cy="796908"/>
          </a:xfrm>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en-US" altLang="zh-CN" sz="2000" dirty="0" smtClean="0"/>
              <a:t>Filter-and-Verification methods:</a:t>
            </a:r>
          </a:p>
          <a:p>
            <a:endParaRPr lang="en-US" altLang="zh-CN" sz="2400" dirty="0" smtClean="0"/>
          </a:p>
          <a:p>
            <a:endParaRPr lang="en-US" altLang="zh-CN" sz="2400" dirty="0" smtClean="0"/>
          </a:p>
          <a:p>
            <a:pPr>
              <a:spcBef>
                <a:spcPts val="1200"/>
              </a:spcBef>
            </a:pPr>
            <a:r>
              <a:rPr lang="en-US" altLang="zh-CN" sz="2000" dirty="0" smtClean="0">
                <a:latin typeface="+mj-lt"/>
              </a:rPr>
              <a:t>Data Driven Query Approximation methods:</a:t>
            </a:r>
            <a:endParaRPr lang="zh-CN" altLang="en-US" sz="2000" dirty="0" smtClean="0">
              <a:latin typeface="+mj-lt"/>
            </a:endParaRPr>
          </a:p>
          <a:p>
            <a:pPr lvl="1"/>
            <a:r>
              <a:rPr lang="en-US" altLang="zh-CN" sz="2000" dirty="0" smtClean="0"/>
              <a:t>Choose k (a small constant, e.g., 10 or 15)</a:t>
            </a:r>
          </a:p>
          <a:p>
            <a:pPr lvl="1"/>
            <a:endParaRPr lang="en-US" altLang="zh-CN" sz="1800" dirty="0" smtClean="0"/>
          </a:p>
          <a:p>
            <a:pPr lvl="1"/>
            <a:endParaRPr lang="en-US" altLang="zh-CN" sz="1800" dirty="0" smtClean="0"/>
          </a:p>
          <a:p>
            <a:pPr lvl="1"/>
            <a:endParaRPr lang="en-US" altLang="zh-CN" sz="1800" dirty="0" smtClean="0"/>
          </a:p>
          <a:p>
            <a:pPr>
              <a:spcBef>
                <a:spcPts val="600"/>
              </a:spcBef>
            </a:pPr>
            <a:r>
              <a:rPr lang="en-US" altLang="zh-CN" sz="2000" dirty="0" smtClean="0"/>
              <a:t>Experimental results (with the state of the art solution </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5643578"/>
            <a:ext cx="9144000" cy="1169551"/>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0"/>
              </a:spcBef>
            </a:pPr>
            <a:r>
              <a:rPr lang="en-US" altLang="zh-CN" sz="1400" dirty="0" err="1" smtClean="0">
                <a:solidFill>
                  <a:schemeClr val="tx2"/>
                </a:solidFill>
              </a:rPr>
              <a:t>Haixing</a:t>
            </a:r>
            <a:r>
              <a:rPr lang="en-US" altLang="zh-CN" sz="1400" dirty="0" smtClean="0">
                <a:solidFill>
                  <a:schemeClr val="tx2"/>
                </a:solidFill>
              </a:rPr>
              <a:t> Huang, </a:t>
            </a:r>
            <a:r>
              <a:rPr lang="en-US" altLang="zh-CN" sz="1400" dirty="0" err="1" smtClean="0">
                <a:solidFill>
                  <a:schemeClr val="tx2"/>
                </a:solidFill>
              </a:rPr>
              <a:t>Jinghe</a:t>
            </a:r>
            <a:r>
              <a:rPr lang="en-US" altLang="zh-CN" sz="1400" dirty="0" smtClean="0">
                <a:solidFill>
                  <a:schemeClr val="tx2"/>
                </a:solidFill>
              </a:rPr>
              <a:t> Song, </a:t>
            </a:r>
            <a:r>
              <a:rPr lang="en-US" altLang="zh-CN" sz="1400" dirty="0" err="1" smtClean="0">
                <a:solidFill>
                  <a:schemeClr val="tx2"/>
                </a:solidFill>
              </a:rPr>
              <a:t>Xuelian</a:t>
            </a:r>
            <a:r>
              <a:rPr lang="en-US" altLang="zh-CN" sz="1400" dirty="0" smtClean="0">
                <a:solidFill>
                  <a:schemeClr val="tx2"/>
                </a:solidFill>
              </a:rPr>
              <a:t> Lin, </a:t>
            </a:r>
            <a:r>
              <a:rPr lang="en-US" altLang="zh-CN" sz="1400" dirty="0" err="1" smtClean="0">
                <a:solidFill>
                  <a:schemeClr val="tx2"/>
                </a:solidFill>
              </a:rPr>
              <a:t>Shuai</a:t>
            </a:r>
            <a:r>
              <a:rPr lang="en-US" altLang="zh-CN" sz="1400" dirty="0" smtClean="0">
                <a:solidFill>
                  <a:schemeClr val="tx2"/>
                </a:solidFill>
              </a:rPr>
              <a:t> Ma, </a:t>
            </a:r>
            <a:r>
              <a:rPr lang="en-US" altLang="zh-CN" sz="1400" dirty="0" err="1" smtClean="0">
                <a:solidFill>
                  <a:schemeClr val="tx2"/>
                </a:solidFill>
              </a:rPr>
              <a:t>Jinpeng</a:t>
            </a:r>
            <a:r>
              <a:rPr lang="en-US" altLang="zh-CN" sz="1400" dirty="0" smtClean="0">
                <a:solidFill>
                  <a:schemeClr val="tx2"/>
                </a:solidFill>
              </a:rPr>
              <a:t> </a:t>
            </a:r>
            <a:r>
              <a:rPr lang="en-US" altLang="zh-CN" sz="1400" dirty="0" err="1" smtClean="0">
                <a:solidFill>
                  <a:schemeClr val="tx2"/>
                </a:solidFill>
              </a:rPr>
              <a:t>Huai</a:t>
            </a:r>
            <a:r>
              <a:rPr lang="en-US" altLang="zh-CN" sz="1400" dirty="0" smtClean="0">
                <a:solidFill>
                  <a:schemeClr val="tx2"/>
                </a:solidFill>
              </a:rPr>
              <a:t>, </a:t>
            </a:r>
            <a:r>
              <a:rPr lang="en-US" altLang="zh-CN" sz="1400" dirty="0" err="1" smtClean="0">
                <a:solidFill>
                  <a:schemeClr val="tx2"/>
                </a:solidFill>
              </a:rPr>
              <a:t>TGraph</a:t>
            </a:r>
            <a:r>
              <a:rPr lang="en-US" altLang="zh-CN" sz="1400" dirty="0" smtClean="0">
                <a:solidFill>
                  <a:schemeClr val="tx2"/>
                </a:solidFill>
              </a:rPr>
              <a:t>: A Temporal Graph Data Management System (demo</a:t>
            </a:r>
            <a:r>
              <a:rPr lang="en-US" altLang="zh-CN" sz="1400" b="1" dirty="0" smtClean="0">
                <a:solidFill>
                  <a:schemeClr val="tx2"/>
                </a:solidFill>
                <a:ea typeface="黑体" pitchFamily="49" charset="-122"/>
              </a:rPr>
              <a:t>), </a:t>
            </a:r>
            <a:r>
              <a:rPr lang="en-US" altLang="zh-CN" sz="1400" b="1" dirty="0" smtClean="0">
                <a:solidFill>
                  <a:srgbClr val="C00000"/>
                </a:solidFill>
                <a:ea typeface="黑体" pitchFamily="49" charset="-122"/>
              </a:rPr>
              <a:t>CIKM 2016.</a:t>
            </a:r>
          </a:p>
          <a:p>
            <a:pPr>
              <a:spcBef>
                <a:spcPts val="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ICDE 2017</a:t>
            </a: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dirty="0" smtClean="0">
                <a:solidFill>
                  <a:srgbClr val="FF0000"/>
                </a:solidFill>
                <a:latin typeface="Arial Unicode MS" pitchFamily="34" charset="-122"/>
                <a:ea typeface="+mn-ea"/>
              </a:rPr>
              <a:t>95% are filtered</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071810"/>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311982"/>
          <a:ext cx="7122894" cy="1188720"/>
        </p:xfrm>
        <a:graphic>
          <a:graphicData uri="http://schemas.openxmlformats.org/drawingml/2006/table">
            <a:tbl>
              <a:tblPr firstRow="1" bandRow="1">
                <a:tableStyleId>{5C22544A-7EE6-4342-B048-85BDC9FD1C3A}</a:tableStyleId>
              </a:tblPr>
              <a:tblGrid>
                <a:gridCol w="3054758"/>
                <a:gridCol w="1688156"/>
                <a:gridCol w="23799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2980 times faster</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99.84%</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solidFill>
                            <a:srgbClr val="FF0000"/>
                          </a:solidFill>
                        </a:rPr>
                        <a:t> </a:t>
                      </a:r>
                      <a:r>
                        <a:rPr lang="en-US" altLang="zh-CN" sz="2000" b="1" dirty="0" smtClean="0">
                          <a:solidFill>
                            <a:srgbClr val="FF0000"/>
                          </a:solidFill>
                        </a:rPr>
                        <a:t>1,079 times faster</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ICDE 2017</a:t>
            </a:r>
            <a:endParaRPr lang="zh-CN" altLang="en-US" sz="1400" b="1" dirty="0">
              <a:solidFill>
                <a:srgbClr val="C00000"/>
              </a:solidFill>
            </a:endParaRPr>
          </a:p>
        </p:txBody>
      </p:sp>
      <p:grpSp>
        <p:nvGrpSpPr>
          <p:cNvPr id="19" name="组合 18"/>
          <p:cNvGrpSpPr/>
          <p:nvPr/>
        </p:nvGrpSpPr>
        <p:grpSpPr>
          <a:xfrm>
            <a:off x="0" y="2708920"/>
            <a:ext cx="4838700" cy="2324100"/>
            <a:chOff x="0" y="2708920"/>
            <a:chExt cx="4838700" cy="232410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grpSp>
      <p:sp>
        <p:nvSpPr>
          <p:cNvPr id="13" name="矩形 12"/>
          <p:cNvSpPr/>
          <p:nvPr/>
        </p:nvSpPr>
        <p:spPr>
          <a:xfrm>
            <a:off x="251520" y="980728"/>
            <a:ext cx="4677670" cy="1754326"/>
          </a:xfrm>
          <a:prstGeom prst="rect">
            <a:avLst/>
          </a:prstGeom>
        </p:spPr>
        <p:txBody>
          <a:bodyPr wrap="square">
            <a:spAutoFit/>
          </a:bodyPr>
          <a:lstStyle/>
          <a:p>
            <a:pPr algn="ctr"/>
            <a:r>
              <a:rPr lang="en-US" dirty="0" smtClean="0"/>
              <a:t>In </a:t>
            </a:r>
            <a:r>
              <a:rPr lang="en-US" b="1" dirty="0" smtClean="0">
                <a:solidFill>
                  <a:srgbClr val="FF0000"/>
                </a:solidFill>
              </a:rPr>
              <a:t>evolutionary</a:t>
            </a:r>
            <a:r>
              <a:rPr lang="en-US" dirty="0" smtClean="0">
                <a:solidFill>
                  <a:srgbClr val="FF0000"/>
                </a:solidFill>
              </a:rPr>
              <a:t> biology</a:t>
            </a:r>
            <a:r>
              <a:rPr lang="en-US" dirty="0" smtClean="0"/>
              <a:t>, </a:t>
            </a:r>
            <a:r>
              <a:rPr lang="en-US" b="1" dirty="0" smtClean="0">
                <a:solidFill>
                  <a:srgbClr val="FF0000"/>
                </a:solidFill>
              </a:rPr>
              <a:t>convergent evolution</a:t>
            </a:r>
            <a:r>
              <a:rPr lang="en-US" dirty="0" smtClean="0"/>
              <a:t> is the process whereby organisms not closely related (not monophyletic), independently </a:t>
            </a:r>
            <a:r>
              <a:rPr lang="en-US" b="1" dirty="0" smtClean="0"/>
              <a:t>evolve</a:t>
            </a:r>
            <a:r>
              <a:rPr lang="en-US" dirty="0" smtClean="0"/>
              <a:t> similar traits as a result of having to adapt to similar environments or ecological niches.</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Data Approximation Techniques</a:t>
            </a:r>
            <a:endParaRPr lang="zh-CN" altLang="en-US" sz="3600" b="1" dirty="0">
              <a:solidFill>
                <a:srgbClr val="C00000"/>
              </a:solidFill>
              <a:latin typeface="Arial Unicode MS" pitchFamily="34" charset="-122"/>
              <a:ea typeface="黑体" pitchFamily="49" charset="-122"/>
            </a:endParaRPr>
          </a:p>
        </p:txBody>
      </p:sp>
      <p:grpSp>
        <p:nvGrpSpPr>
          <p:cNvPr id="3" name="组合 15"/>
          <p:cNvGrpSpPr/>
          <p:nvPr/>
        </p:nvGrpSpPr>
        <p:grpSpPr>
          <a:xfrm>
            <a:off x="2555776" y="2420888"/>
            <a:ext cx="4053006" cy="936824"/>
            <a:chOff x="2555776" y="3789040"/>
            <a:chExt cx="4053006" cy="93682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000"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pPr algn="ctr"/>
              <a:r>
                <a:rPr lang="en-US" altLang="zh-CN" sz="2400" dirty="0">
                  <a:latin typeface="Arial Unicode MS" pitchFamily="34" charset="-122"/>
                  <a:ea typeface="Arial Unicode MS" pitchFamily="34" charset="-122"/>
                  <a:cs typeface="Arial Unicode MS" pitchFamily="34" charset="-122"/>
                  <a:sym typeface="Symbol" pitchFamily="18" charset="2"/>
                </a:rPr>
                <a:t>Q(</a:t>
              </a:r>
              <a:r>
                <a:rPr lang="en-GB" altLang="zh-CN" sz="2400" dirty="0">
                  <a:solidFill>
                    <a:srgbClr val="FF0000"/>
                  </a:solidFill>
                  <a:latin typeface="Arial Unicode MS" pitchFamily="34" charset="-122"/>
                  <a:ea typeface="Arial Unicode MS" pitchFamily="34" charset="-122"/>
                  <a:cs typeface="Arial Unicode MS" pitchFamily="34" charset="-122"/>
                  <a:sym typeface="Symbol" pitchFamily="18" charset="2"/>
                </a:rPr>
                <a:t>D</a:t>
              </a:r>
              <a:r>
                <a:rPr lang="en-GB" altLang="zh-CN" sz="2400" dirty="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1005403" cy="461665"/>
            </a:xfrm>
            <a:prstGeom prst="rect">
              <a:avLst/>
            </a:prstGeom>
            <a:noFill/>
            <a:ln w="9525">
              <a:noFill/>
              <a:miter lim="800000"/>
              <a:headEnd/>
              <a:tailEnd/>
            </a:ln>
          </p:spPr>
          <p:txBody>
            <a:bodyPr wrap="none">
              <a:spAutoFit/>
            </a:bodyPr>
            <a:lstStyle/>
            <a:p>
              <a:pPr algn="ctr"/>
              <a:r>
                <a:rPr lang="en-US" altLang="zh-CN" sz="2400" dirty="0" smtClean="0">
                  <a:latin typeface="Arial Unicode MS" pitchFamily="34" charset="-122"/>
                  <a:ea typeface="Arial Unicode MS" pitchFamily="34" charset="-122"/>
                  <a:cs typeface="Arial Unicode MS" pitchFamily="34" charset="-122"/>
                  <a:sym typeface="Symbol" pitchFamily="18" charset="2"/>
                </a:rPr>
                <a:t>Q</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 </a:t>
              </a:r>
              <a:r>
                <a:rPr lang="en-US" altLang="zh-CN" sz="2400" dirty="0" smtClean="0">
                  <a:latin typeface="Arial Unicode MS" pitchFamily="34" charset="-122"/>
                  <a:ea typeface="Arial Unicode MS" pitchFamily="34" charset="-122"/>
                  <a:cs typeface="Arial Unicode MS" pitchFamily="34" charset="-122"/>
                  <a:sym typeface="Symbol" pitchFamily="18" charset="2"/>
                </a:rPr>
                <a:t>(</a:t>
              </a:r>
              <a:r>
                <a:rPr lang="en-GB"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D</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a:t>
              </a:r>
              <a:r>
                <a:rPr lang="en-GB" altLang="zh-CN" sz="2400" dirty="0" smtClean="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838362"/>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grpSp>
        <p:nvGrpSpPr>
          <p:cNvPr id="10" name="组合 17"/>
          <p:cNvGrpSpPr/>
          <p:nvPr/>
        </p:nvGrpSpPr>
        <p:grpSpPr>
          <a:xfrm>
            <a:off x="428596" y="3935958"/>
            <a:ext cx="8715404" cy="1713268"/>
            <a:chOff x="428596" y="2564904"/>
            <a:chExt cx="8715404" cy="1713268"/>
          </a:xfrm>
        </p:grpSpPr>
        <p:sp>
          <p:nvSpPr>
            <p:cNvPr id="16" name="TextBox 19"/>
            <p:cNvSpPr txBox="1">
              <a:spLocks noChangeArrowheads="1"/>
            </p:cNvSpPr>
            <p:nvPr/>
          </p:nvSpPr>
          <p:spPr bwMode="auto">
            <a:xfrm>
              <a:off x="2606124" y="3200954"/>
              <a:ext cx="4680520" cy="1077218"/>
            </a:xfrm>
            <a:prstGeom prst="rect">
              <a:avLst/>
            </a:prstGeom>
            <a:noFill/>
            <a:ln w="9525">
              <a:noFill/>
              <a:miter lim="800000"/>
              <a:headEnd/>
              <a:tailEnd/>
            </a:ln>
          </p:spPr>
          <p:txBody>
            <a:bodyPr wrap="square">
              <a:spAutoFit/>
            </a:bodyPr>
            <a:lstStyle/>
            <a:p>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428596" y="2564904"/>
              <a:ext cx="8715404" cy="707886"/>
            </a:xfrm>
            <a:prstGeom prst="rect">
              <a:avLst/>
            </a:prstGeom>
          </p:spPr>
          <p:txBody>
            <a:bodyPr wrap="square">
              <a:spAutoFit/>
            </a:bodyPr>
            <a:lstStyle/>
            <a:p>
              <a:r>
                <a:rPr lang="en-US" altLang="zh-CN" sz="2000" b="1" dirty="0" smtClean="0">
                  <a:solidFill>
                    <a:srgbClr val="FF0000"/>
                  </a:solidFill>
                  <a:ea typeface="黑体" pitchFamily="49" charset="-122"/>
                </a:rPr>
                <a:t>Pareto principle</a:t>
              </a:r>
              <a:r>
                <a:rPr lang="en-US" altLang="zh-CN" sz="2000" b="1" dirty="0" smtClean="0">
                  <a:ea typeface="黑体" pitchFamily="49" charset="-122"/>
                </a:rPr>
                <a:t>:</a:t>
              </a:r>
              <a:r>
                <a:rPr lang="en-US" sz="2000" dirty="0" smtClean="0"/>
                <a:t> for many events, roughly 80% of the effects come from 20% of the causes</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Shortest Paths/Distances</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12" name="TextBox 11"/>
          <p:cNvSpPr txBox="1"/>
          <p:nvPr/>
        </p:nvSpPr>
        <p:spPr>
          <a:xfrm>
            <a:off x="72610" y="5072074"/>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3857628"/>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5929330"/>
            <a:ext cx="8964488" cy="954107"/>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2016</a:t>
            </a:r>
            <a:r>
              <a:rPr lang="en-US" altLang="zh-CN" sz="1400" dirty="0" smtClean="0">
                <a:ea typeface="黑体" pitchFamily="49" charset="-122"/>
              </a:rPr>
              <a:t>.</a:t>
            </a:r>
          </a:p>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ICDE </a:t>
            </a:r>
            <a:r>
              <a:rPr lang="en-US" altLang="zh-CN" sz="1400" b="1" smtClean="0">
                <a:solidFill>
                  <a:srgbClr val="C00000"/>
                </a:solidFill>
                <a:ea typeface="黑体" pitchFamily="49" charset="-122"/>
              </a:rPr>
              <a:t>2017 (TKDE </a:t>
            </a:r>
            <a:r>
              <a:rPr lang="en-US" altLang="zh-CN" sz="1400" b="1" dirty="0" smtClean="0">
                <a:solidFill>
                  <a:srgbClr val="C00000"/>
                </a:solidFill>
                <a:ea typeface="黑体" pitchFamily="49" charset="-122"/>
              </a:rPr>
              <a:t>Extended Abstract)</a:t>
            </a:r>
            <a:r>
              <a:rPr lang="en-US" altLang="zh-CN" sz="1400" dirty="0" smtClean="0">
                <a:ea typeface="黑体" pitchFamily="49" charset="-122"/>
              </a:rPr>
              <a:t>.</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en-US" altLang="zh-CN" sz="3600" b="1" dirty="0" smtClean="0">
                <a:solidFill>
                  <a:srgbClr val="C00000"/>
                </a:solidFill>
                <a:ea typeface="黑体" pitchFamily="49" charset="-122"/>
              </a:rPr>
              <a:t>Big Graph, e.g., Social Networks</a:t>
            </a:r>
            <a:endParaRPr lang="zh-CN" altLang="en-US" sz="3600" b="1" dirty="0">
              <a:solidFill>
                <a:srgbClr val="C00000"/>
              </a:solidFill>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588567"/>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2057551"/>
            <a:ext cx="2438400" cy="1475232"/>
          </a:xfrm>
          <a:prstGeom prst="rect">
            <a:avLst/>
          </a:prstGeom>
        </p:spPr>
      </p:pic>
      <p:sp>
        <p:nvSpPr>
          <p:cNvPr id="8" name="TextBox 7"/>
          <p:cNvSpPr txBox="1"/>
          <p:nvPr/>
        </p:nvSpPr>
        <p:spPr>
          <a:xfrm>
            <a:off x="71406" y="4643446"/>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Big volume</a:t>
            </a:r>
            <a:r>
              <a:rPr lang="en-US" altLang="zh-CN" sz="2400" dirty="0" smtClean="0">
                <a:latin typeface="Arial Unicode MS" pitchFamily="34" charset="-122"/>
                <a:ea typeface="黑体" pitchFamily="49" charset="-122"/>
              </a:rPr>
              <a:t>:</a:t>
            </a:r>
            <a:r>
              <a:rPr lang="zh-CN" altLang="en-US" sz="2400" dirty="0" smtClean="0">
                <a:latin typeface="Arial Unicode MS" pitchFamily="34" charset="-122"/>
                <a:ea typeface="黑体" pitchFamily="49" charset="-122"/>
              </a:rPr>
              <a:t> </a:t>
            </a:r>
            <a:r>
              <a:rPr lang="en-US" altLang="zh-CN" sz="2400" dirty="0" smtClean="0">
                <a:latin typeface="Arial Unicode MS" pitchFamily="34" charset="-122"/>
                <a:ea typeface="黑体" pitchFamily="49" charset="-122"/>
              </a:rPr>
              <a:t>a balance between search efficiency and accuracy</a:t>
            </a: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
        <p:nvSpPr>
          <p:cNvPr id="11" name="TextBox 10"/>
          <p:cNvSpPr txBox="1"/>
          <p:nvPr/>
        </p:nvSpPr>
        <p:spPr>
          <a:xfrm>
            <a:off x="71406" y="5181913"/>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Frequent changes</a:t>
            </a:r>
            <a:r>
              <a:rPr lang="en-US" altLang="zh-CN" sz="2400" dirty="0" smtClean="0">
                <a:latin typeface="Arial Unicode MS" pitchFamily="34" charset="-122"/>
                <a:ea typeface="黑体" pitchFamily="49" charset="-122"/>
              </a:rPr>
              <a:t>: incorporate dynamic and temporal features </a:t>
            </a:r>
          </a:p>
        </p:txBody>
      </p:sp>
      <p:sp>
        <p:nvSpPr>
          <p:cNvPr id="14" name="TextBox 13"/>
          <p:cNvSpPr txBox="1"/>
          <p:nvPr/>
        </p:nvSpPr>
        <p:spPr>
          <a:xfrm>
            <a:off x="71406" y="5753417"/>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Noise &amp; uncertainty</a:t>
            </a:r>
            <a:r>
              <a:rPr lang="en-US" altLang="zh-CN" sz="2400" dirty="0" smtClean="0">
                <a:latin typeface="Arial Unicode MS" pitchFamily="34" charset="-122"/>
                <a:ea typeface="黑体" pitchFamily="49" charset="-122"/>
              </a:rPr>
              <a:t>: improve data quality, alleviate side effects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5102716" y="1285860"/>
            <a:ext cx="4005788" cy="2860018"/>
          </a:xfrm>
          <a:prstGeom prst="rect">
            <a:avLst/>
          </a:prstGeom>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836712"/>
            <a:ext cx="5716750" cy="4163924"/>
          </a:xfrm>
        </p:spPr>
        <p:txBody>
          <a:bodyPr/>
          <a:lstStyle/>
          <a:p>
            <a:r>
              <a:rPr lang="en-US" altLang="zh-CN" sz="2200" b="1" dirty="0" smtClean="0">
                <a:solidFill>
                  <a:srgbClr val="FF0000"/>
                </a:solidFill>
              </a:rPr>
              <a:t>A graph embedding approach</a:t>
            </a:r>
          </a:p>
          <a:p>
            <a:pPr lvl="1"/>
            <a:r>
              <a:rPr lang="en-US" altLang="zh-CN" sz="2000" dirty="0" smtClean="0"/>
              <a:t>Two-in-One</a:t>
            </a:r>
          </a:p>
          <a:p>
            <a:pPr lvl="1"/>
            <a:r>
              <a:rPr lang="en-US" altLang="zh-CN" sz="2000" dirty="0" smtClean="0"/>
              <a:t>Graphs are represented as </a:t>
            </a:r>
            <a:r>
              <a:rPr lang="en-US" altLang="zh-CN" sz="2000" dirty="0" err="1" smtClean="0"/>
              <a:t>matries</a:t>
            </a:r>
            <a:endParaRPr lang="en-US" altLang="zh-CN" sz="2000" dirty="0" smtClean="0"/>
          </a:p>
          <a:p>
            <a:pPr>
              <a:spcBef>
                <a:spcPts val="1200"/>
              </a:spcBef>
            </a:pPr>
            <a:r>
              <a:rPr lang="en-US" altLang="zh-CN" sz="2200" b="1" dirty="0" smtClean="0">
                <a:solidFill>
                  <a:srgbClr val="FF0000"/>
                </a:solidFill>
                <a:ea typeface="Arial Unicode MS" pitchFamily="34" charset="-122"/>
                <a:cs typeface="Arial Unicode MS" pitchFamily="34" charset="-122"/>
              </a:rPr>
              <a:t>Data Approximation (k + </a:t>
            </a:r>
            <a:r>
              <a:rPr lang="el-GR" altLang="zh-CN" sz="2200" b="1" dirty="0" smtClean="0">
                <a:solidFill>
                  <a:srgbClr val="FF0000"/>
                </a:solidFill>
                <a:ea typeface="Arial Unicode MS" pitchFamily="34" charset="-122"/>
                <a:cs typeface="Arial Unicode MS" pitchFamily="34" charset="-122"/>
              </a:rPr>
              <a:t>α</a:t>
            </a:r>
            <a:r>
              <a:rPr lang="en-US" altLang="zh-CN" sz="2200" b="1" dirty="0" smtClean="0">
                <a:solidFill>
                  <a:srgbClr val="FF0000"/>
                </a:solidFill>
                <a:ea typeface="Arial Unicode MS" pitchFamily="34" charset="-122"/>
                <a:cs typeface="Arial Unicode MS" pitchFamily="34" charset="-122"/>
              </a:rPr>
              <a:t> reduction)</a:t>
            </a:r>
          </a:p>
          <a:p>
            <a:pPr lvl="1"/>
            <a:r>
              <a:rPr lang="en-US" altLang="zh-CN" sz="2000" dirty="0" smtClean="0"/>
              <a:t>High storage cost of matrix</a:t>
            </a:r>
          </a:p>
          <a:p>
            <a:pPr lvl="1"/>
            <a:r>
              <a:rPr lang="en-US" altLang="zh-CN" sz="2000" dirty="0" smtClean="0"/>
              <a:t>Transform a n*d matrix to a n</a:t>
            </a:r>
            <a:r>
              <a:rPr lang="zh-CN" altLang="en-US" sz="2000" dirty="0" smtClean="0"/>
              <a:t>*</a:t>
            </a:r>
            <a:r>
              <a:rPr lang="en-US" altLang="zh-CN" sz="2000" dirty="0" smtClean="0"/>
              <a:t>k</a:t>
            </a:r>
            <a:r>
              <a:rPr lang="zh-CN" altLang="en-US" sz="2000" dirty="0" smtClean="0"/>
              <a:t> </a:t>
            </a:r>
            <a:r>
              <a:rPr lang="en-US" altLang="zh-CN" sz="2000" dirty="0" smtClean="0"/>
              <a:t>one,</a:t>
            </a:r>
          </a:p>
          <a:p>
            <a:pPr lvl="1"/>
            <a:r>
              <a:rPr lang="en-US" altLang="zh-CN" sz="2000" dirty="0" smtClean="0"/>
              <a:t>n: # of nodes, d: # of communities</a:t>
            </a:r>
          </a:p>
          <a:p>
            <a:pPr lvl="1"/>
            <a:r>
              <a:rPr lang="en-US" altLang="zh-CN" sz="2000" dirty="0" smtClean="0"/>
              <a:t>k: average node degree, </a:t>
            </a:r>
            <a:r>
              <a:rPr lang="en-US" altLang="zh-CN" sz="2000" dirty="0" smtClean="0">
                <a:solidFill>
                  <a:srgbClr val="000000"/>
                </a:solidFill>
                <a:cs typeface="+mn-cs"/>
              </a:rPr>
              <a:t>k&lt;&lt;d</a:t>
            </a:r>
            <a:endParaRPr lang="en-US" altLang="zh-CN" sz="1600" dirty="0" smtClean="0"/>
          </a:p>
          <a:p>
            <a:pPr lvl="1"/>
            <a:r>
              <a:rPr lang="en-US" altLang="zh-CN" sz="2000" dirty="0" smtClean="0"/>
              <a:t>The </a:t>
            </a:r>
            <a:r>
              <a:rPr lang="en-US" altLang="zh-CN" sz="2000" dirty="0" err="1" smtClean="0"/>
              <a:t>ith</a:t>
            </a:r>
            <a:r>
              <a:rPr lang="en-US" altLang="zh-CN" sz="2000" dirty="0" smtClean="0"/>
              <a:t> entry (feature ) in a d-dimension vector is the weight that the node belongs to community </a:t>
            </a:r>
            <a:r>
              <a:rPr lang="en-US" altLang="zh-CN" sz="2000" dirty="0" err="1" smtClean="0"/>
              <a:t>i</a:t>
            </a:r>
            <a:endParaRPr lang="zh-CN" altLang="en-US" dirty="0"/>
          </a:p>
        </p:txBody>
      </p:sp>
      <p:sp>
        <p:nvSpPr>
          <p:cNvPr id="5" name="TextBox 4"/>
          <p:cNvSpPr txBox="1"/>
          <p:nvPr/>
        </p:nvSpPr>
        <p:spPr>
          <a:xfrm>
            <a:off x="72008" y="5229200"/>
            <a:ext cx="8999984" cy="77156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Our data approximation technique (</a:t>
            </a:r>
            <a:r>
              <a:rPr lang="en-US" altLang="zh-CN" sz="2400" dirty="0" smtClean="0">
                <a:solidFill>
                  <a:srgbClr val="FF0000"/>
                </a:solidFill>
                <a:latin typeface="Arial Unicode MS" pitchFamily="34" charset="-122"/>
                <a:ea typeface="Arial Unicode MS" pitchFamily="34" charset="-122"/>
                <a:cs typeface="Arial Unicode MS" pitchFamily="34" charset="-122"/>
              </a:rPr>
              <a:t>k + </a:t>
            </a:r>
            <a:r>
              <a:rPr lang="el-GR" altLang="zh-CN" sz="2400" dirty="0" smtClean="0">
                <a:solidFill>
                  <a:srgbClr val="FF0000"/>
                </a:solidFill>
                <a:latin typeface="Arial Unicode MS" pitchFamily="34" charset="-122"/>
                <a:ea typeface="Arial Unicode MS" pitchFamily="34" charset="-122"/>
                <a:cs typeface="Arial Unicode MS" pitchFamily="34" charset="-122"/>
              </a:rPr>
              <a:t>α</a:t>
            </a:r>
            <a:r>
              <a:rPr lang="en-US" altLang="zh-CN" sz="2400" dirty="0" smtClean="0">
                <a:solidFill>
                  <a:srgbClr val="FF0000"/>
                </a:solidFill>
                <a:latin typeface="Arial Unicode MS" pitchFamily="34" charset="-122"/>
                <a:ea typeface="Arial Unicode MS" pitchFamily="34" charset="-122"/>
                <a:cs typeface="Arial Unicode MS" pitchFamily="34" charset="-122"/>
              </a:rPr>
              <a:t> reduction</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improves (1%, F1) on accuracy</a:t>
            </a:r>
            <a:r>
              <a:rPr lang="zh-CN" altLang="en-US"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and 25% on efficiency!</a:t>
            </a:r>
            <a:endParaRPr lang="en-US" altLang="zh-CN" sz="24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9" name="矩形 8"/>
          <p:cNvSpPr/>
          <p:nvPr/>
        </p:nvSpPr>
        <p:spPr>
          <a:xfrm>
            <a:off x="5617350" y="4000504"/>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a:t>
            </a:r>
            <a:r>
              <a:rPr lang="en-US" altLang="zh-CN" sz="1400" b="1" dirty="0" smtClean="0">
                <a:solidFill>
                  <a:srgbClr val="C00000"/>
                </a:solidFill>
                <a:ea typeface="黑体" pitchFamily="49" charset="-122"/>
              </a:rPr>
              <a:t>KDD 2011</a:t>
            </a:r>
            <a:r>
              <a:rPr lang="en-US" altLang="zh-CN" sz="1400" dirty="0" smtClean="0">
                <a:ea typeface="黑体" pitchFamily="49" charset="-122"/>
              </a:rPr>
              <a:t>.</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a:t>
            </a:r>
            <a:r>
              <a:rPr lang="en-US" altLang="zh-CN" sz="1400" b="1" dirty="0" smtClean="0">
                <a:solidFill>
                  <a:srgbClr val="C00000"/>
                </a:solidFill>
                <a:ea typeface="黑体" pitchFamily="49" charset="-122"/>
              </a:rPr>
              <a:t>WWW  2014</a:t>
            </a:r>
            <a:r>
              <a:rPr lang="en-US" altLang="zh-CN" sz="1400" dirty="0" smtClean="0">
                <a:ea typeface="黑体" pitchFamily="49" charset="-122"/>
              </a:rPr>
              <a:t>.</a:t>
            </a:r>
            <a:endParaRPr lang="zh-CN" altLang="en-US" sz="1400" dirty="0"/>
          </a:p>
        </p:txBody>
      </p:sp>
      <p:sp>
        <p:nvSpPr>
          <p:cNvPr id="24" name="圆角矩形 76"/>
          <p:cNvSpPr>
            <a:spLocks noChangeArrowheads="1"/>
          </p:cNvSpPr>
          <p:nvPr/>
        </p:nvSpPr>
        <p:spPr bwMode="auto">
          <a:xfrm>
            <a:off x="142844" y="908720"/>
            <a:ext cx="8858312" cy="1305834"/>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36000" rIns="3600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en-US" altLang="zh-CN" b="1" dirty="0" smtClean="0">
                <a:solidFill>
                  <a:srgbClr val="FF0000"/>
                </a:solidFill>
                <a:latin typeface="Arial Unicode MS" pitchFamily="34" charset="-122"/>
                <a:ea typeface="Arial Unicode MS" pitchFamily="34" charset="-122"/>
                <a:cs typeface="Arial Unicode MS" pitchFamily="34" charset="-122"/>
              </a:rPr>
              <a:t>Link Prediction</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A network with n nodes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O(n</a:t>
            </a:r>
            <a:r>
              <a:rPr lang="en-US" altLang="zh-CN" sz="2000" baseline="30000" dirty="0" smtClean="0">
                <a:latin typeface="Arial Unicode MS" pitchFamily="34" charset="-122"/>
                <a:ea typeface="Arial Unicode MS" pitchFamily="34" charset="-122"/>
                <a:cs typeface="Arial Unicode MS" pitchFamily="34" charset="-122"/>
              </a:rPr>
              <a:t>2</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possible links</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CPU</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speeds: </a:t>
            </a:r>
            <a:r>
              <a:rPr lang="en-US" altLang="zh-CN" sz="2000" dirty="0" err="1" smtClean="0">
                <a:latin typeface="Arial Unicode MS" pitchFamily="34" charset="-122"/>
                <a:ea typeface="Arial Unicode MS" pitchFamily="34" charset="-122"/>
                <a:cs typeface="Arial Unicode MS" pitchFamily="34" charset="-122"/>
              </a:rPr>
              <a:t>xGHz</a:t>
            </a:r>
            <a:r>
              <a:rPr lang="en-US" altLang="zh-CN" sz="2000" dirty="0" smtClean="0">
                <a:latin typeface="Arial Unicode MS" pitchFamily="34" charset="-122"/>
                <a:ea typeface="Arial Unicode MS" pitchFamily="34" charset="-122"/>
                <a:cs typeface="Arial Unicode MS" pitchFamily="34" charset="-122"/>
              </a:rPr>
              <a:t>/s,  and assume that a single machine cycle could deal with a node pair.</a:t>
            </a:r>
            <a:endParaRPr kumimoji="0"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cstate="print"/>
          <a:srcRect/>
          <a:stretch>
            <a:fillRect/>
          </a:stretch>
        </p:blipFill>
        <p:spPr bwMode="auto">
          <a:xfrm>
            <a:off x="622784" y="2428868"/>
            <a:ext cx="7754416" cy="2130793"/>
          </a:xfrm>
          <a:prstGeom prst="rect">
            <a:avLst/>
          </a:prstGeom>
          <a:noFill/>
          <a:ln w="9525">
            <a:noFill/>
            <a:miter lim="800000"/>
            <a:headEnd/>
            <a:tailEnd/>
          </a:ln>
        </p:spPr>
      </p:pic>
      <p:sp>
        <p:nvSpPr>
          <p:cNvPr id="29" name="TextBox 28"/>
          <p:cNvSpPr txBox="1"/>
          <p:nvPr/>
        </p:nvSpPr>
        <p:spPr>
          <a:xfrm>
            <a:off x="214282" y="4867450"/>
            <a:ext cx="8715436" cy="77612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Most link prediction algorithms only predict a subset of the possible links, not all possible links, such as [</a:t>
            </a:r>
            <a:r>
              <a:rPr lang="en-US" altLang="zh-CN" sz="2000" dirty="0" err="1" smtClean="0">
                <a:solidFill>
                  <a:srgbClr val="FF0000"/>
                </a:solidFill>
                <a:latin typeface="Arial Unicode MS" pitchFamily="34" charset="-122"/>
                <a:ea typeface="Arial Unicode MS" pitchFamily="34" charset="-122"/>
                <a:cs typeface="Arial Unicode MS" pitchFamily="34" charset="-122"/>
              </a:rPr>
              <a:t>Dashun</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2011, </a:t>
            </a:r>
            <a:r>
              <a:rPr lang="en-US" altLang="zh-CN" sz="2000" dirty="0" err="1" smtClean="0">
                <a:solidFill>
                  <a:srgbClr val="FF0000"/>
                </a:solidFill>
                <a:latin typeface="Arial Unicode MS" pitchFamily="34" charset="-122"/>
                <a:ea typeface="Arial Unicode MS" pitchFamily="34" charset="-122"/>
                <a:cs typeface="Arial Unicode MS" pitchFamily="34" charset="-122"/>
              </a:rPr>
              <a:t>Chungmok</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3" name="内容占位符 2"/>
          <p:cNvSpPr>
            <a:spLocks noGrp="1"/>
          </p:cNvSpPr>
          <p:nvPr>
            <p:ph idx="1"/>
          </p:nvPr>
        </p:nvSpPr>
        <p:spPr>
          <a:xfrm>
            <a:off x="0" y="1049316"/>
            <a:ext cx="8678768" cy="5237204"/>
          </a:xfrm>
        </p:spPr>
        <p:txBody>
          <a:bodyPr/>
          <a:lstStyle/>
          <a:p>
            <a:pPr>
              <a:buNone/>
            </a:pPr>
            <a:r>
              <a:rPr lang="en-US" altLang="zh-CN" sz="2000" b="1" dirty="0" smtClean="0">
                <a:solidFill>
                  <a:srgbClr val="FF0000"/>
                </a:solidFill>
              </a:rPr>
              <a:t>Direct Non-negative Matrix Factorization</a:t>
            </a:r>
          </a:p>
          <a:p>
            <a:r>
              <a:rPr lang="en-US" altLang="zh-CN" sz="2000" dirty="0" smtClean="0"/>
              <a:t>Low efficiency</a:t>
            </a:r>
          </a:p>
          <a:p>
            <a:r>
              <a:rPr lang="en-US" altLang="zh-CN" sz="2000" dirty="0" smtClean="0"/>
              <a:t>The sparser the data, the worse the prediction</a:t>
            </a:r>
          </a:p>
          <a:p>
            <a:pPr>
              <a:spcBef>
                <a:spcPts val="1200"/>
              </a:spcBef>
              <a:buNone/>
            </a:pPr>
            <a:r>
              <a:rPr lang="en-US" altLang="zh-CN" sz="2000" b="1" dirty="0" smtClean="0">
                <a:solidFill>
                  <a:srgbClr val="FF0000"/>
                </a:solidFill>
                <a:ea typeface="Arial Unicode MS" pitchFamily="34" charset="-122"/>
                <a:cs typeface="Arial Unicode MS" pitchFamily="34" charset="-122"/>
              </a:rPr>
              <a:t>Data approximation technique (Ensemble Enabled Sampling</a:t>
            </a:r>
            <a:r>
              <a:rPr lang="en-US" altLang="zh-CN" sz="2000" b="1" dirty="0" smtClean="0">
                <a:ea typeface="Arial Unicode MS" pitchFamily="34" charset="-122"/>
                <a:cs typeface="Arial Unicode MS" pitchFamily="34" charset="-122"/>
              </a:rPr>
              <a:t>)</a:t>
            </a:r>
          </a:p>
          <a:p>
            <a:pPr lvl="1">
              <a:spcBef>
                <a:spcPts val="576"/>
              </a:spcBef>
            </a:pPr>
            <a:r>
              <a:rPr lang="en-US" altLang="zh-CN" sz="2000" dirty="0" smtClean="0">
                <a:solidFill>
                  <a:srgbClr val="000099"/>
                </a:solidFill>
              </a:rPr>
              <a:t>Sampling must assure a coverage on O(n</a:t>
            </a:r>
            <a:r>
              <a:rPr lang="en-US" altLang="zh-CN" sz="2000" baseline="30000" dirty="0" smtClean="0">
                <a:solidFill>
                  <a:srgbClr val="000099"/>
                </a:solidFill>
              </a:rPr>
              <a:t>2</a:t>
            </a:r>
            <a:r>
              <a:rPr lang="en-US" altLang="zh-CN" sz="2000" dirty="0" smtClean="0">
                <a:solidFill>
                  <a:srgbClr val="000099"/>
                </a:solidFill>
              </a:rPr>
              <a:t>) possible links</a:t>
            </a:r>
          </a:p>
          <a:p>
            <a:pPr lvl="1">
              <a:spcBef>
                <a:spcPts val="0"/>
              </a:spcBef>
            </a:pPr>
            <a:r>
              <a:rPr lang="en-US" altLang="zh-CN" sz="2000" dirty="0" smtClean="0">
                <a:solidFill>
                  <a:srgbClr val="000099"/>
                </a:solidFill>
              </a:rPr>
              <a:t>Link prediction characteristics (triangles)</a:t>
            </a:r>
          </a:p>
          <a:p>
            <a:pPr lvl="1">
              <a:spcBef>
                <a:spcPts val="0"/>
              </a:spcBef>
            </a:pPr>
            <a:r>
              <a:rPr lang="en-US" altLang="zh-CN" sz="2000" dirty="0" smtClean="0">
                <a:solidFill>
                  <a:srgbClr val="000099"/>
                </a:solidFill>
              </a:rPr>
              <a:t>Ensemble</a:t>
            </a:r>
            <a:r>
              <a:rPr lang="en-US" altLang="zh-CN" sz="2000" dirty="0" smtClean="0"/>
              <a:t>: the predicted value of a link is the maximum among all ensembles</a:t>
            </a:r>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000364" y="3643314"/>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433820" y="4500570"/>
          <a:ext cx="8281584" cy="1188720"/>
        </p:xfrm>
        <a:graphic>
          <a:graphicData uri="http://schemas.openxmlformats.org/drawingml/2006/table">
            <a:tbl>
              <a:tblPr firstRow="1" bandRow="1">
                <a:tableStyleId>{5C22544A-7EE6-4342-B048-85BDC9FD1C3A}</a:tableStyleId>
              </a:tblPr>
              <a:tblGrid>
                <a:gridCol w="1571637"/>
                <a:gridCol w="1571636"/>
                <a:gridCol w="2417219"/>
                <a:gridCol w="2721092"/>
              </a:tblGrid>
              <a:tr h="370840">
                <a:tc>
                  <a:txBody>
                    <a:bodyPr/>
                    <a:lstStyle/>
                    <a:p>
                      <a:pPr algn="ctr"/>
                      <a:r>
                        <a:rPr lang="en-US" altLang="zh-CN" sz="2000" dirty="0" smtClean="0">
                          <a:solidFill>
                            <a:schemeClr val="tx1"/>
                          </a:solidFill>
                        </a:rPr>
                        <a:t>Small data</a:t>
                      </a:r>
                      <a:endParaRPr lang="zh-CN" altLang="en-US" sz="2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Big data</a:t>
                      </a:r>
                      <a:endParaRPr lang="zh-CN" altLang="en-US" sz="20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31</a:t>
                      </a:r>
                      <a:r>
                        <a:rPr lang="zh-CN" altLang="en-US" sz="2000" b="1" dirty="0" smtClean="0">
                          <a:solidFill>
                            <a:srgbClr val="FF0000"/>
                          </a:solidFill>
                        </a:rPr>
                        <a:t> </a:t>
                      </a:r>
                      <a:r>
                        <a:rPr lang="en-US" altLang="zh-CN" sz="2000" b="1" dirty="0" smtClean="0">
                          <a:solidFill>
                            <a:srgbClr val="FF0000"/>
                          </a:solidFill>
                        </a:rPr>
                        <a:t>times faster</a:t>
                      </a:r>
                      <a:endParaRPr lang="zh-CN" altLang="en-US" sz="2000" b="1"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 times faster</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571472" y="5733256"/>
            <a:ext cx="8031266"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Improves both accuracy and efficiency!</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grpSp>
        <p:nvGrpSpPr>
          <p:cNvPr id="4" name="组合 27"/>
          <p:cNvGrpSpPr/>
          <p:nvPr/>
        </p:nvGrpSpPr>
        <p:grpSpPr>
          <a:xfrm>
            <a:off x="5214942" y="84697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
        <p:nvSpPr>
          <p:cNvPr id="24" name="矩形 23"/>
          <p:cNvSpPr/>
          <p:nvPr/>
        </p:nvSpPr>
        <p:spPr>
          <a:xfrm>
            <a:off x="7358082" y="2214554"/>
            <a:ext cx="1643042" cy="369332"/>
          </a:xfrm>
          <a:prstGeom prst="rect">
            <a:avLst/>
          </a:prstGeom>
        </p:spPr>
        <p:txBody>
          <a:bodyPr wrap="square">
            <a:spAutoFit/>
          </a:bodyPr>
          <a:lstStyle/>
          <a:p>
            <a:pPr algn="ctr"/>
            <a:r>
              <a:rPr lang="en-US" altLang="zh-CN" b="1" dirty="0" smtClean="0"/>
              <a:t>Framework</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C00000"/>
                </a:solidFill>
                <a:latin typeface="Arial Unicode MS" pitchFamily="34" charset="-122"/>
                <a:ea typeface="黑体" pitchFamily="49" charset="-122"/>
              </a:rPr>
              <a:t>Other Query and Data Techniques</a:t>
            </a:r>
            <a:endParaRPr lang="zh-CN" altLang="en-US" sz="4000" b="1" dirty="0">
              <a:solidFill>
                <a:srgbClr val="C00000"/>
              </a:solidFill>
              <a:latin typeface="Arial Unicode MS" pitchFamily="34" charset="-122"/>
              <a:ea typeface="黑体" pitchFamily="49" charset="-122"/>
            </a:endParaRPr>
          </a:p>
        </p:txBody>
      </p:sp>
      <p:cxnSp>
        <p:nvCxnSpPr>
          <p:cNvPr id="11" name="Straight Arrow Connector 5"/>
          <p:cNvCxnSpPr/>
          <p:nvPr/>
        </p:nvCxnSpPr>
        <p:spPr bwMode="auto">
          <a:xfrm>
            <a:off x="5045276" y="534245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4037164" y="508084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7133508" y="508084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5072066" y="4948976"/>
            <a:ext cx="2016224"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compression</a:t>
            </a:r>
            <a:endParaRPr lang="zh-CN" altLang="en-US" sz="1400" dirty="0">
              <a:latin typeface="Arial Unicode MS" pitchFamily="34" charset="-122"/>
              <a:ea typeface="Arial Unicode MS" pitchFamily="34" charset="-122"/>
              <a:cs typeface="Arial Unicode MS" pitchFamily="34" charset="-122"/>
            </a:endParaRPr>
          </a:p>
        </p:txBody>
      </p:sp>
      <p:sp>
        <p:nvSpPr>
          <p:cNvPr id="15" name="内容占位符 2"/>
          <p:cNvSpPr txBox="1">
            <a:spLocks/>
          </p:cNvSpPr>
          <p:nvPr/>
        </p:nvSpPr>
        <p:spPr bwMode="auto">
          <a:xfrm>
            <a:off x="285720" y="501317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Compression: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60133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Partition: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4172060" y="631066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3091940" y="604905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6260292" y="6049052"/>
            <a:ext cx="2669426"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0" name="TextBox 3"/>
          <p:cNvSpPr txBox="1">
            <a:spLocks noChangeArrowheads="1"/>
          </p:cNvSpPr>
          <p:nvPr/>
        </p:nvSpPr>
        <p:spPr bwMode="auto">
          <a:xfrm>
            <a:off x="4000496" y="5917188"/>
            <a:ext cx="2304256"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partitioning</a:t>
            </a:r>
            <a:endParaRPr lang="zh-CN" altLang="en-US" sz="1400" dirty="0">
              <a:latin typeface="Arial Unicode MS" pitchFamily="34" charset="-122"/>
              <a:ea typeface="Arial Unicode MS" pitchFamily="34" charset="-122"/>
              <a:cs typeface="Arial Unicode MS" pitchFamily="34" charset="-122"/>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cxnSp>
        <p:nvCxnSpPr>
          <p:cNvPr id="24" name="Straight Arrow Connector 5"/>
          <p:cNvCxnSpPr/>
          <p:nvPr/>
        </p:nvCxnSpPr>
        <p:spPr bwMode="auto">
          <a:xfrm>
            <a:off x="3170218" y="3725957"/>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5" name="TextBox 19"/>
          <p:cNvSpPr txBox="1">
            <a:spLocks noChangeArrowheads="1"/>
          </p:cNvSpPr>
          <p:nvPr/>
        </p:nvSpPr>
        <p:spPr bwMode="auto">
          <a:xfrm>
            <a:off x="1081986" y="3437925"/>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6" name="TextBox 19"/>
          <p:cNvSpPr txBox="1">
            <a:spLocks noChangeArrowheads="1"/>
          </p:cNvSpPr>
          <p:nvPr/>
        </p:nvSpPr>
        <p:spPr bwMode="auto">
          <a:xfrm>
            <a:off x="5834514" y="3437925"/>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7" name="TextBox 3"/>
          <p:cNvSpPr txBox="1">
            <a:spLocks noChangeArrowheads="1"/>
          </p:cNvSpPr>
          <p:nvPr/>
        </p:nvSpPr>
        <p:spPr bwMode="auto">
          <a:xfrm>
            <a:off x="2883896" y="3289919"/>
            <a:ext cx="4116996" cy="369332"/>
          </a:xfrm>
          <a:prstGeom prst="rect">
            <a:avLst/>
          </a:prstGeom>
          <a:noFill/>
          <a:ln w="9525">
            <a:noFill/>
            <a:miter lim="800000"/>
            <a:headEnd/>
            <a:tailEnd/>
          </a:ln>
        </p:spPr>
        <p:txBody>
          <a:bodyPr wrap="square">
            <a:spAutoFit/>
          </a:bodyPr>
          <a:lstStyle/>
          <a:p>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Incremental computation</a:t>
            </a:r>
            <a:endParaRPr lang="zh-CN" altLang="en-US" sz="1400" dirty="0">
              <a:latin typeface="Arial Unicode MS" pitchFamily="34" charset="-122"/>
              <a:ea typeface="Arial Unicode MS" pitchFamily="34" charset="-122"/>
              <a:cs typeface="Arial Unicode MS" pitchFamily="34" charset="-122"/>
            </a:endParaRPr>
          </a:p>
        </p:txBody>
      </p:sp>
      <p:sp>
        <p:nvSpPr>
          <p:cNvPr id="28" name="TextBox 3"/>
          <p:cNvSpPr txBox="1">
            <a:spLocks noChangeArrowheads="1"/>
          </p:cNvSpPr>
          <p:nvPr/>
        </p:nvSpPr>
        <p:spPr bwMode="auto">
          <a:xfrm>
            <a:off x="5474474" y="4488428"/>
            <a:ext cx="1728192" cy="369332"/>
          </a:xfrm>
          <a:prstGeom prst="rect">
            <a:avLst/>
          </a:prstGeom>
          <a:noFill/>
          <a:ln w="9525">
            <a:noFill/>
            <a:miter lim="800000"/>
            <a:headEnd/>
            <a:tailEnd/>
          </a:ln>
        </p:spPr>
        <p:txBody>
          <a:bodyPr wrap="square">
            <a:spAutoFit/>
          </a:bodyPr>
          <a:lstStyle/>
          <a:p>
            <a:r>
              <a:rPr lang="en-US" altLang="zh-CN" dirty="0" smtClean="0">
                <a:latin typeface="Arial Unicode MS" pitchFamily="34" charset="-122"/>
                <a:ea typeface="Arial Unicode MS" pitchFamily="34" charset="-122"/>
                <a:cs typeface="Arial Unicode MS" pitchFamily="34" charset="-122"/>
              </a:rPr>
              <a:t>Known results</a:t>
            </a:r>
            <a:endParaRPr lang="zh-CN" altLang="en-US" dirty="0">
              <a:latin typeface="Arial Unicode MS" pitchFamily="34" charset="-122"/>
              <a:ea typeface="Arial Unicode MS" pitchFamily="34" charset="-122"/>
              <a:cs typeface="Arial Unicode MS" pitchFamily="34" charset="-122"/>
            </a:endParaRPr>
          </a:p>
        </p:txBody>
      </p:sp>
      <p:sp>
        <p:nvSpPr>
          <p:cNvPr id="29" name="下箭头 28"/>
          <p:cNvSpPr/>
          <p:nvPr/>
        </p:nvSpPr>
        <p:spPr>
          <a:xfrm>
            <a:off x="6194554" y="3941981"/>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内容占位符 2"/>
          <p:cNvSpPr txBox="1">
            <a:spLocks/>
          </p:cNvSpPr>
          <p:nvPr/>
        </p:nvSpPr>
        <p:spPr bwMode="auto">
          <a:xfrm>
            <a:off x="285720" y="2714620"/>
            <a:ext cx="8501122"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Incremental Computation:</a:t>
            </a: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grpSp>
        <p:nvGrpSpPr>
          <p:cNvPr id="31" name="组合 30"/>
          <p:cNvGrpSpPr/>
          <p:nvPr/>
        </p:nvGrpSpPr>
        <p:grpSpPr>
          <a:xfrm>
            <a:off x="4664000" y="928670"/>
            <a:ext cx="4051404" cy="1901825"/>
            <a:chOff x="2555776" y="4653136"/>
            <a:chExt cx="4051404" cy="1901825"/>
          </a:xfrm>
        </p:grpSpPr>
        <p:cxnSp>
          <p:nvCxnSpPr>
            <p:cNvPr id="32"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34"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35"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6"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7"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38"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39" name="内容占位符 2"/>
          <p:cNvSpPr txBox="1">
            <a:spLocks/>
          </p:cNvSpPr>
          <p:nvPr/>
        </p:nvSpPr>
        <p:spPr bwMode="auto">
          <a:xfrm>
            <a:off x="285720" y="164305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1" kern="0" dirty="0" smtClean="0">
                <a:solidFill>
                  <a:srgbClr val="C00000"/>
                </a:solidFill>
                <a:latin typeface="Arial Unicode MS" pitchFamily="34" charset="-122"/>
                <a:ea typeface="黑体" pitchFamily="49" charset="-122"/>
              </a:rPr>
              <a:t>Distributed algorithms</a:t>
            </a: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latin typeface="Arial Unicode MS" pitchFamily="34" charset="-122"/>
                <a:ea typeface="Arial Unicode MS" pitchFamily="34" charset="-122"/>
                <a:cs typeface="Arial Unicode MS" pitchFamily="34" charset="-122"/>
              </a:rPr>
              <a:t>Graph Search: a new search paradigm for social networks </a:t>
            </a: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Challenges (FAE)</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Techniques (Query and Data Techniques)</a:t>
            </a:r>
            <a:endParaRPr lang="en-US" altLang="zh-CN" sz="2000" kern="0" dirty="0">
              <a:solidFill>
                <a:schemeClr val="tx1"/>
              </a:solidFill>
              <a:latin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en-US" altLang="zh-CN" sz="3600" b="1" dirty="0" smtClean="0">
                <a:solidFill>
                  <a:srgbClr val="C00000"/>
                </a:solidFill>
                <a:ea typeface="黑体" pitchFamily="49" charset="-122"/>
              </a:rPr>
              <a:t>Summary</a:t>
            </a: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extLst>
      <p:ext uri="{BB962C8B-B14F-4D97-AF65-F5344CB8AC3E}">
        <p14:creationId xmlns:p14="http://schemas.microsoft.com/office/powerpoint/2010/main" xmlns=""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4214810" y="4214818"/>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Haixing</a:t>
            </a:r>
            <a:r>
              <a:rPr kumimoji="1" lang="en-US" altLang="zh-CN" sz="2000" dirty="0" smtClean="0"/>
              <a:t> Huang,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lang="en-US" altLang="zh-CN" sz="2000" dirty="0" err="1" smtClean="0"/>
              <a:t>Jinghe</a:t>
            </a:r>
            <a:r>
              <a:rPr lang="en-US" altLang="zh-CN" sz="2000" dirty="0" smtClean="0"/>
              <a:t> Song,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248435"/>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5500694" y="5643578"/>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6572264" y="4214818"/>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642910" y="4286256"/>
            <a:ext cx="2736304" cy="966827"/>
          </a:xfrm>
          <a:prstGeom prst="rect">
            <a:avLst/>
          </a:prstGeom>
          <a:noFill/>
        </p:spPr>
      </p:pic>
      <p:pic>
        <p:nvPicPr>
          <p:cNvPr id="1030" name="Picture 6" descr="D:\homepage\talks\973年终会-2014\th (3).jpg"/>
          <p:cNvPicPr>
            <a:picLocks noChangeAspect="1" noChangeArrowheads="1"/>
          </p:cNvPicPr>
          <p:nvPr/>
        </p:nvPicPr>
        <p:blipFill>
          <a:blip r:embed="rId7" cstate="print"/>
          <a:srcRect/>
          <a:stretch>
            <a:fillRect/>
          </a:stretch>
        </p:blipFill>
        <p:spPr bwMode="auto">
          <a:xfrm>
            <a:off x="4499992" y="3214686"/>
            <a:ext cx="4392488" cy="761364"/>
          </a:xfrm>
          <a:prstGeom prst="rect">
            <a:avLst/>
          </a:prstGeom>
          <a:noFill/>
        </p:spPr>
      </p:pic>
      <p:pic>
        <p:nvPicPr>
          <p:cNvPr id="14" name="图片 13" descr="th.jpg"/>
          <p:cNvPicPr>
            <a:picLocks noChangeAspect="1"/>
          </p:cNvPicPr>
          <p:nvPr/>
        </p:nvPicPr>
        <p:blipFill>
          <a:blip r:embed="rId8" cstate="print"/>
          <a:stretch>
            <a:fillRect/>
          </a:stretch>
        </p:blipFill>
        <p:spPr>
          <a:xfrm>
            <a:off x="1928794" y="5357826"/>
            <a:ext cx="2857500" cy="12763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The FAE</a:t>
            </a:r>
            <a:r>
              <a:rPr lang="zh-CN" altLang="en-US" sz="3600" b="1" dirty="0" smtClean="0">
                <a:solidFill>
                  <a:srgbClr val="C00000"/>
                </a:solidFill>
              </a:rPr>
              <a:t> </a:t>
            </a:r>
            <a:r>
              <a:rPr lang="en-US" altLang="zh-CN" sz="3600" b="1" dirty="0" smtClean="0">
                <a:solidFill>
                  <a:srgbClr val="C00000"/>
                </a:solidFill>
              </a:rPr>
              <a:t>Challenge</a:t>
            </a:r>
            <a:endParaRPr lang="zh-CN" altLang="en-US" sz="3600" b="1" dirty="0">
              <a:solidFill>
                <a:srgbClr val="C00000"/>
              </a:solidFill>
            </a:endParaRPr>
          </a:p>
        </p:txBody>
      </p:sp>
      <p:sp>
        <p:nvSpPr>
          <p:cNvPr id="3" name="内容占位符 2"/>
          <p:cNvSpPr>
            <a:spLocks noGrp="1"/>
          </p:cNvSpPr>
          <p:nvPr>
            <p:ph idx="1"/>
          </p:nvPr>
        </p:nvSpPr>
        <p:spPr/>
        <p:txBody>
          <a:bodyPr/>
          <a:lstStyle/>
          <a:p>
            <a:r>
              <a:rPr lang="en-US" altLang="zh-CN" sz="2800" dirty="0" smtClean="0">
                <a:solidFill>
                  <a:srgbClr val="000099"/>
                </a:solidFill>
                <a:ea typeface="Arial Unicode MS" pitchFamily="34" charset="-122"/>
                <a:cs typeface="Arial Unicode MS" pitchFamily="34" charset="-122"/>
              </a:rPr>
              <a:t>Big dynamic and uncertain graphs:</a:t>
            </a:r>
          </a:p>
          <a:p>
            <a:pPr lvl="1"/>
            <a:r>
              <a:rPr lang="en-US" altLang="zh-CN" b="1" dirty="0" smtClean="0">
                <a:solidFill>
                  <a:srgbClr val="FF0000"/>
                </a:solidFill>
                <a:ea typeface="Arial Unicode MS" pitchFamily="34" charset="-122"/>
                <a:cs typeface="Arial Unicode MS" pitchFamily="34" charset="-122"/>
              </a:rPr>
              <a:t>F</a:t>
            </a:r>
            <a:r>
              <a:rPr lang="en-US" altLang="zh-CN" dirty="0" smtClean="0">
                <a:ea typeface="Arial Unicode MS" pitchFamily="34" charset="-122"/>
                <a:cs typeface="Arial Unicode MS" pitchFamily="34" charset="-122"/>
              </a:rPr>
              <a:t>: how to provide a </a:t>
            </a:r>
            <a:r>
              <a:rPr lang="en-US" altLang="zh-CN" dirty="0" smtClean="0">
                <a:solidFill>
                  <a:srgbClr val="FF0000"/>
                </a:solidFill>
                <a:ea typeface="Arial Unicode MS" pitchFamily="34" charset="-122"/>
                <a:cs typeface="Arial Unicode MS" pitchFamily="34" charset="-122"/>
              </a:rPr>
              <a:t>Friendly</a:t>
            </a:r>
            <a:r>
              <a:rPr lang="en-US" altLang="zh-CN" dirty="0" smtClean="0">
                <a:ea typeface="Arial Unicode MS" pitchFamily="34" charset="-122"/>
                <a:cs typeface="Arial Unicode MS" pitchFamily="34" charset="-122"/>
              </a:rPr>
              <a:t> search interface?</a:t>
            </a:r>
          </a:p>
          <a:p>
            <a:pPr lvl="1"/>
            <a:r>
              <a:rPr lang="en-US" altLang="zh-CN" b="1" dirty="0" smtClean="0">
                <a:solidFill>
                  <a:srgbClr val="FF0000"/>
                </a:solidFill>
                <a:ea typeface="Arial Unicode MS" pitchFamily="34" charset="-122"/>
                <a:cs typeface="Arial Unicode MS" pitchFamily="34" charset="-122"/>
              </a:rPr>
              <a:t>A</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Accurately?</a:t>
            </a:r>
          </a:p>
          <a:p>
            <a:pPr lvl="1"/>
            <a:r>
              <a:rPr lang="en-US" altLang="zh-CN" b="1" dirty="0" smtClean="0">
                <a:solidFill>
                  <a:srgbClr val="FF0000"/>
                </a:solidFill>
                <a:ea typeface="Arial Unicode MS" pitchFamily="34" charset="-122"/>
                <a:cs typeface="Arial Unicode MS" pitchFamily="34" charset="-122"/>
              </a:rPr>
              <a:t>E</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Efficiently?</a:t>
            </a:r>
            <a:endParaRPr lang="en-US" altLang="zh-CN" dirty="0" smtClean="0">
              <a:ea typeface="Arial Unicode MS" pitchFamily="34" charset="-122"/>
              <a:cs typeface="Arial Unicode MS" pitchFamily="34" charset="-122"/>
            </a:endParaRPr>
          </a:p>
          <a:p>
            <a:pPr lvl="1"/>
            <a:endParaRPr lang="zh-CN" altLang="en-US" dirty="0">
              <a:ea typeface="Arial Unicode MS" pitchFamily="34" charset="-122"/>
              <a:cs typeface="Arial Unicode MS" pitchFamily="34" charset="-122"/>
            </a:endParaRPr>
          </a:p>
        </p:txBody>
      </p:sp>
      <p:pic>
        <p:nvPicPr>
          <p:cNvPr id="12" name="图片 11" descr="blog-apr-13.jpg"/>
          <p:cNvPicPr>
            <a:picLocks noChangeAspect="1"/>
          </p:cNvPicPr>
          <p:nvPr/>
        </p:nvPicPr>
        <p:blipFill>
          <a:blip r:embed="rId2" cstate="print"/>
          <a:stretch>
            <a:fillRect/>
          </a:stretch>
        </p:blipFill>
        <p:spPr>
          <a:xfrm>
            <a:off x="571472" y="3929066"/>
            <a:ext cx="2438400" cy="1475232"/>
          </a:xfrm>
          <a:prstGeom prst="rect">
            <a:avLst/>
          </a:prstGeom>
        </p:spPr>
      </p:pic>
      <p:grpSp>
        <p:nvGrpSpPr>
          <p:cNvPr id="5" name="组合 17"/>
          <p:cNvGrpSpPr/>
          <p:nvPr/>
        </p:nvGrpSpPr>
        <p:grpSpPr>
          <a:xfrm>
            <a:off x="3275856" y="3500438"/>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Friendliness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142844" y="928100"/>
            <a:ext cx="885831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provide a </a:t>
            </a:r>
            <a:r>
              <a:rPr lang="en-US" altLang="zh-CN" sz="2800" b="1" dirty="0" smtClean="0">
                <a:solidFill>
                  <a:srgbClr val="FF0000"/>
                </a:solidFill>
                <a:latin typeface="Arial Unicode MS" pitchFamily="34" charset="-122"/>
                <a:ea typeface="Arial Unicode MS" pitchFamily="34" charset="-122"/>
                <a:cs typeface="Arial Unicode MS" pitchFamily="34" charset="-122"/>
              </a:rPr>
              <a:t>friendly</a:t>
            </a:r>
            <a:r>
              <a:rPr lang="en-US" altLang="zh-CN" sz="2800" b="1" dirty="0" smtClean="0">
                <a:latin typeface="Arial Unicode MS" pitchFamily="34" charset="-122"/>
                <a:ea typeface="Arial Unicode MS" pitchFamily="34" charset="-122"/>
                <a:cs typeface="Arial Unicode MS" pitchFamily="34" charset="-122"/>
              </a:rPr>
              <a:t> interface for graph search?</a:t>
            </a:r>
            <a:endPar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Arial Unicode MS" pitchFamily="34" charset="-122"/>
              <a:cs typeface="Arial Unicode MS"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key words based searches are </a:t>
            </a:r>
            <a:r>
              <a:rPr lang="en-US" altLang="zh-CN" sz="2400" kern="0" dirty="0" smtClean="0">
                <a:solidFill>
                  <a:srgbClr val="FF0000"/>
                </a:solidFill>
                <a:latin typeface="Arial Unicode MS" pitchFamily="34" charset="-122"/>
                <a:ea typeface="Arial Unicode MS" pitchFamily="34" charset="-122"/>
                <a:cs typeface="Arial Unicode MS" pitchFamily="34" charset="-122"/>
              </a:rPr>
              <a:t>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directly input query graphs by users are very </a:t>
            </a:r>
            <a:r>
              <a:rPr lang="en-US" altLang="zh-CN" sz="2400" kern="0" dirty="0" smtClean="0">
                <a:solidFill>
                  <a:srgbClr val="FF0000"/>
                </a:solidFill>
                <a:latin typeface="Arial Unicode MS" pitchFamily="34" charset="-122"/>
                <a:ea typeface="Arial Unicode MS" pitchFamily="34" charset="-122"/>
                <a:cs typeface="Arial Unicode MS" pitchFamily="34" charset="-122"/>
              </a:rPr>
              <a:t>unfriendly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solidFill>
                  <a:srgbClr val="FF0000"/>
                </a:solidFill>
                <a:latin typeface="Arial Unicode MS" pitchFamily="34" charset="-122"/>
                <a:ea typeface="Arial Unicode MS" pitchFamily="34" charset="-122"/>
                <a:cs typeface="Arial Unicode MS" pitchFamily="34" charset="-122"/>
              </a:rPr>
              <a:t>implicitly express query graphs </a:t>
            </a:r>
            <a:r>
              <a:rPr lang="en-US" altLang="zh-CN" sz="2400" kern="0" dirty="0" smtClean="0">
                <a:latin typeface="Arial Unicode MS" pitchFamily="34" charset="-122"/>
                <a:ea typeface="Arial Unicode MS" pitchFamily="34" charset="-122"/>
                <a:cs typeface="Arial Unicode MS" pitchFamily="34" charset="-122"/>
              </a:rPr>
              <a:t>in a convenient way</a:t>
            </a:r>
          </a:p>
          <a:p>
            <a:pPr marL="1200150" lvl="2" indent="-285750" eaLnBrk="0" hangingPunct="0">
              <a:spcBef>
                <a:spcPct val="20000"/>
              </a:spcBef>
              <a:buFontTx/>
              <a:buChar cha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e.g., </a:t>
            </a:r>
            <a:r>
              <a:rPr kumimoji="0"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Arial Unicode MS" pitchFamily="34" charset="-122"/>
                <a:cs typeface="Arial Unicode MS" pitchFamily="34" charset="-122"/>
              </a:rPr>
              <a:t>Facebook</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uses a simplified</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NLP interface</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71414"/>
            <a:ext cx="9001156" cy="796908"/>
          </a:xfrm>
        </p:spPr>
        <p:txBody>
          <a:bodyPr/>
          <a:lstStyle/>
          <a:p>
            <a:r>
              <a:rPr lang="en-US" altLang="zh-CN" sz="3600" b="1" dirty="0" smtClean="0">
                <a:solidFill>
                  <a:srgbClr val="C00000"/>
                </a:solidFill>
                <a:ea typeface="黑体" pitchFamily="49" charset="-122"/>
              </a:rPr>
              <a:t>E.g., Search Influential Event Organizers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323528" y="928100"/>
            <a:ext cx="8501122" cy="2143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 indent="-342900" algn="just" eaLnBrk="0" hangingPunct="0">
              <a:spcBef>
                <a:spcPct val="20000"/>
              </a:spcBef>
            </a:pPr>
            <a:r>
              <a:rPr lang="en-US" altLang="zh-CN" sz="2400" b="1" kern="0" dirty="0" smtClean="0">
                <a:latin typeface="Arial Unicode MS" pitchFamily="34" charset="-122"/>
                <a:ea typeface="Arial Unicode MS" pitchFamily="34" charset="-122"/>
                <a:cs typeface="Arial Unicode MS" pitchFamily="34" charset="-122"/>
              </a:rPr>
              <a:t>Keywords based search of K influential</a:t>
            </a:r>
            <a:r>
              <a:rPr lang="en-US" altLang="zh-CN" sz="2400" b="1" dirty="0" smtClean="0">
                <a:latin typeface="Arial Unicode MS" pitchFamily="34" charset="-122"/>
                <a:ea typeface="Arial Unicode MS" pitchFamily="34" charset="-122"/>
                <a:cs typeface="Arial Unicode MS" pitchFamily="34" charset="-122"/>
              </a:rPr>
              <a:t> event organizers</a:t>
            </a:r>
            <a:r>
              <a:rPr lang="en-US" altLang="zh-CN" sz="2400" b="1" kern="0" dirty="0" smtClean="0">
                <a:latin typeface="Arial Unicode MS" pitchFamily="34" charset="-122"/>
                <a:ea typeface="Arial Unicode MS" pitchFamily="34" charset="-122"/>
                <a:cs typeface="Arial Unicode MS" pitchFamily="34" charset="-122"/>
              </a:rPr>
              <a:t> from online social networks</a:t>
            </a:r>
            <a:endParaRPr kumimoji="0" lang="en-US" altLang="zh-CN" sz="2400" b="1"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endParaRP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keywords based search</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event influence propagation </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Provide an approximation algorithm - </a:t>
            </a:r>
            <a:r>
              <a:rPr lang="en-US" altLang="zh-CN" sz="2400" kern="0" dirty="0" smtClean="0">
                <a:solidFill>
                  <a:srgbClr val="FF0000"/>
                </a:solidFill>
                <a:latin typeface="Arial Unicode MS" pitchFamily="34" charset="-122"/>
                <a:ea typeface="Arial Unicode MS" pitchFamily="34" charset="-122"/>
                <a:cs typeface="Arial Unicode MS" pitchFamily="34" charset="-122"/>
              </a:rPr>
              <a:t>(1/2 – </a:t>
            </a:r>
            <a:r>
              <a:rPr lang="el-GR" altLang="zh-CN" sz="2400" kern="0" dirty="0" smtClean="0">
                <a:solidFill>
                  <a:srgbClr val="FF0000"/>
                </a:solidFill>
                <a:latin typeface="Arial Unicode MS" pitchFamily="34" charset="-122"/>
                <a:ea typeface="Arial Unicode MS" pitchFamily="34" charset="-122"/>
                <a:cs typeface="Arial Unicode MS" pitchFamily="34" charset="-122"/>
              </a:rPr>
              <a:t>ξ</a:t>
            </a:r>
            <a:r>
              <a:rPr lang="en-US" altLang="zh-CN" sz="2400" kern="0" dirty="0" smtClean="0">
                <a:solidFill>
                  <a:srgbClr val="FF0000"/>
                </a:solidFill>
                <a:latin typeface="Arial Unicode MS" pitchFamily="34" charset="-122"/>
                <a:ea typeface="Arial Unicode MS" pitchFamily="34" charset="-122"/>
                <a:cs typeface="Arial Unicode MS" pitchFamily="34" charset="-122"/>
              </a:rPr>
              <a:t>)</a:t>
            </a:r>
            <a:endParaRPr lang="en-US" altLang="zh-CN" sz="2400" kern="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981345"/>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36667" y="4875434"/>
              <a:ext cx="885703" cy="100648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1706" y="574324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14516" y="3889224"/>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9743" y="5598511"/>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2239" y="2856277"/>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1354" y="454686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0667" y="3313779"/>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07314" y="3603466"/>
              <a:ext cx="729914" cy="749308"/>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28788" y="2741876"/>
              <a:ext cx="915200" cy="930765"/>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30859" y="4425177"/>
              <a:ext cx="684182" cy="78760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1" name="内容占位符 2"/>
          <p:cNvSpPr txBox="1">
            <a:spLocks/>
          </p:cNvSpPr>
          <p:nvPr/>
        </p:nvSpPr>
        <p:spPr bwMode="auto">
          <a:xfrm>
            <a:off x="500034" y="3554206"/>
            <a:ext cx="300039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solidFill>
                  <a:srgbClr val="FF0000"/>
                </a:solidFill>
                <a:latin typeface="Arial Unicode MS" pitchFamily="34" charset="-122"/>
                <a:ea typeface="Arial Unicode MS" pitchFamily="34" charset="-122"/>
                <a:cs typeface="Arial Unicode MS" pitchFamily="34" charset="-122"/>
              </a:rPr>
              <a:t>Example Query Q:</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Data mining }</a:t>
            </a:r>
            <a:endParaRPr lang="zh-CN" altLang="en-US" sz="20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Accuracy</a:t>
            </a:r>
            <a:endParaRPr lang="zh-CN" altLang="en-US" sz="3600" dirty="0"/>
          </a:p>
        </p:txBody>
      </p:sp>
      <p:sp>
        <p:nvSpPr>
          <p:cNvPr id="7" name="内容占位符 2"/>
          <p:cNvSpPr txBox="1">
            <a:spLocks/>
          </p:cNvSpPr>
          <p:nvPr/>
        </p:nvSpPr>
        <p:spPr bwMode="auto">
          <a:xfrm>
            <a:off x="319350" y="908720"/>
            <a:ext cx="8610368"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pPr>
            <a:r>
              <a:rPr lang="en-US" altLang="zh-CN" sz="2800" b="1" dirty="0" smtClean="0">
                <a:ea typeface="Arial Unicode MS" pitchFamily="34" charset="-122"/>
                <a:cs typeface="Arial Unicode MS" pitchFamily="34" charset="-122"/>
              </a:rPr>
              <a:t>How to search “information” more </a:t>
            </a:r>
            <a:r>
              <a:rPr lang="en-US" altLang="zh-CN" sz="2800" b="1" dirty="0" smtClean="0">
                <a:solidFill>
                  <a:srgbClr val="FF0000"/>
                </a:solidFill>
                <a:ea typeface="Arial Unicode MS" pitchFamily="34" charset="-122"/>
                <a:cs typeface="Arial Unicode MS" pitchFamily="34" charset="-122"/>
              </a:rPr>
              <a:t>accurately?</a:t>
            </a:r>
          </a:p>
          <a:p>
            <a:pPr marL="742950" lvl="1" indent="-285750" eaLnBrk="0" hangingPunct="0">
              <a:spcBef>
                <a:spcPct val="20000"/>
              </a:spcBef>
              <a:buFontTx/>
              <a:buChar char="–"/>
              <a:defRPr/>
            </a:pPr>
            <a:r>
              <a:rPr lang="en-US" altLang="zh-CN" sz="2400" kern="0" dirty="0" smtClean="0">
                <a:latin typeface="Arial Unicode MS" pitchFamily="34" charset="-122"/>
                <a:ea typeface="+mn-ea"/>
              </a:rPr>
              <a:t>User intension understanding</a:t>
            </a:r>
            <a:r>
              <a:rPr lang="zh-CN" altLang="en-US" sz="2400" kern="0" dirty="0" smtClean="0">
                <a:latin typeface="Arial Unicode MS" pitchFamily="34" charset="-122"/>
                <a:ea typeface="+mn-ea"/>
              </a:rPr>
              <a:t> </a:t>
            </a:r>
            <a:r>
              <a:rPr lang="en-US" altLang="zh-CN" sz="2400" kern="0" dirty="0" smtClean="0">
                <a:latin typeface="Arial Unicode MS" pitchFamily="34" charset="-122"/>
                <a:ea typeface="+mn-ea"/>
              </a:rPr>
              <a:t>(</a:t>
            </a:r>
            <a:r>
              <a:rPr lang="en-US" altLang="zh-CN" sz="1600" kern="0" dirty="0" smtClean="0">
                <a:latin typeface="Arial Unicode MS" pitchFamily="34" charset="-122"/>
                <a:ea typeface="+mn-ea"/>
              </a:rPr>
              <a:t>combine user behavior features</a:t>
            </a:r>
            <a:r>
              <a:rPr lang="en-US" altLang="zh-CN" sz="2400" kern="0" dirty="0" smtClean="0">
                <a:latin typeface="Arial Unicode MS" pitchFamily="34" charset="-122"/>
                <a:ea typeface="+mn-ea"/>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Incorporate</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mn-ea"/>
              </a:rPr>
              <a:t> </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Knowledge Graph</a:t>
            </a:r>
          </a:p>
          <a:p>
            <a:pPr marL="742950" lvl="1" indent="-285750" eaLnBrk="0" hangingPunct="0">
              <a:spcBef>
                <a:spcPct val="20000"/>
              </a:spcBef>
              <a:buFontTx/>
              <a:buChar char="–"/>
            </a:pPr>
            <a:r>
              <a:rPr lang="en-US" altLang="zh-CN" sz="2400" kern="0" dirty="0" smtClean="0">
                <a:latin typeface="Arial Unicode MS" pitchFamily="34" charset="-122"/>
                <a:ea typeface="+mn-ea"/>
              </a:rPr>
              <a:t>Query transformation based on knowledge graph and user intension</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71406" y="3571876"/>
            <a:ext cx="6643734" cy="2428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Search super markets/ restaurants</a:t>
            </a:r>
            <a:r>
              <a:rPr kumimoji="0" lang="en-US" altLang="zh-CN" sz="2000" b="1" i="0" u="none" strike="noStrike" kern="0" cap="none" spc="0" normalizeH="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 </a:t>
            </a: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near Hotel Arthur</a:t>
            </a:r>
            <a:r>
              <a:rPr kumimoji="0" lang="en-US" altLang="zh-CN" sz="2000" b="1" i="0" u="none" strike="noStrike" kern="0" cap="none" spc="0" normalizeH="0" noProof="0" dirty="0" smtClean="0">
                <a:ln>
                  <a:noFill/>
                </a:ln>
                <a:solidFill>
                  <a:srgbClr val="C00000"/>
                </a:solidFill>
                <a:effectLst/>
                <a:uLnTx/>
                <a:uFillTx/>
                <a:latin typeface="+mn-ea"/>
                <a:ea typeface="+mn-ea"/>
                <a:cs typeface="+mn-cs"/>
              </a:rPr>
              <a:t> </a:t>
            </a:r>
            <a:endParaRPr kumimoji="0" lang="en-US" altLang="zh-CN" sz="2000" b="1" i="0" u="none" strike="noStrike" kern="0" cap="none" spc="0" normalizeH="0" baseline="0" noProof="0" dirty="0" smtClean="0">
              <a:ln>
                <a:noFill/>
              </a:ln>
              <a:solidFill>
                <a:srgbClr val="C00000"/>
              </a:solidFill>
              <a:effectLst/>
              <a:uLnTx/>
              <a:uFillTx/>
              <a:latin typeface="+mn-ea"/>
              <a:ea typeface="+mn-ea"/>
              <a:cs typeface="+mn-cs"/>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Beijing vs. at Helsinki</a:t>
            </a:r>
          </a:p>
          <a:p>
            <a:pPr marL="285750" indent="-285750" eaLnBrk="0" hangingPunct="0">
              <a:spcBef>
                <a:spcPct val="20000"/>
              </a:spcBef>
              <a:buFontTx/>
              <a:buChar char="–"/>
            </a:pPr>
            <a:r>
              <a:rPr lang="en-US" altLang="zh-CN" sz="2000" dirty="0" smtClean="0">
                <a:solidFill>
                  <a:srgbClr val="FF0000"/>
                </a:solidFill>
                <a:latin typeface="Arial Unicode MS" pitchFamily="34" charset="-122"/>
              </a:rPr>
              <a:t>at Helsinki: </a:t>
            </a:r>
            <a:r>
              <a:rPr lang="en-US" altLang="zh-CN" sz="2000" dirty="0" smtClean="0">
                <a:solidFill>
                  <a:srgbClr val="FF0000"/>
                </a:solidFill>
                <a:latin typeface="Arial Unicode MS" pitchFamily="34" charset="-122"/>
                <a:ea typeface="+mn-ea"/>
              </a:rPr>
              <a:t>on Sunday vs. NOT </a:t>
            </a:r>
          </a:p>
          <a:p>
            <a:pPr marL="742950" lvl="1" indent="-285750" eaLnBrk="0" hangingPunct="0">
              <a:spcBef>
                <a:spcPct val="20000"/>
              </a:spcBef>
              <a:buFontTx/>
              <a:buChar char="–"/>
            </a:pPr>
            <a:r>
              <a:rPr lang="en-US" sz="1600" b="1" dirty="0" smtClean="0"/>
              <a:t>LUMI Supermarket - Flagship Boutique (close on Sunday)</a:t>
            </a:r>
            <a:endParaRPr lang="en-US" sz="2000" b="1" dirty="0" smtClean="0"/>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Helsinki: at noon </a:t>
            </a:r>
            <a:r>
              <a:rPr lang="en-US" altLang="zh-CN" sz="2000" dirty="0" err="1" smtClean="0">
                <a:solidFill>
                  <a:srgbClr val="FF0000"/>
                </a:solidFill>
                <a:latin typeface="Arial Unicode MS" pitchFamily="34" charset="-122"/>
                <a:ea typeface="+mn-ea"/>
              </a:rPr>
              <a:t>vs</a:t>
            </a:r>
            <a:r>
              <a:rPr lang="en-US" altLang="zh-CN" sz="2000" dirty="0" smtClean="0">
                <a:solidFill>
                  <a:srgbClr val="FF0000"/>
                </a:solidFill>
                <a:latin typeface="Arial Unicode MS" pitchFamily="34" charset="-122"/>
                <a:ea typeface="+mn-ea"/>
              </a:rPr>
              <a:t> at midnight</a:t>
            </a:r>
          </a:p>
          <a:p>
            <a:pPr marL="742950" lvl="1" indent="-285750" eaLnBrk="0" hangingPunct="0">
              <a:spcBef>
                <a:spcPct val="20000"/>
              </a:spcBef>
              <a:buFontTx/>
              <a:buChar char="–"/>
            </a:pPr>
            <a:r>
              <a:rPr lang="en-US" b="1" dirty="0" smtClean="0"/>
              <a:t>K-supermarket </a:t>
            </a:r>
            <a:r>
              <a:rPr lang="en-US" b="1" dirty="0" err="1" smtClean="0"/>
              <a:t>Kaisaniemi</a:t>
            </a:r>
            <a:r>
              <a:rPr lang="en-US" b="1" dirty="0" smtClean="0"/>
              <a:t> (7am~9pm)</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43636" y="2795906"/>
            <a:ext cx="2908995" cy="4062118"/>
            <a:chOff x="4032448" y="2983761"/>
            <a:chExt cx="2908995" cy="4062118"/>
          </a:xfrm>
        </p:grpSpPr>
        <p:sp>
          <p:nvSpPr>
            <p:cNvPr id="10" name="矩形 9"/>
            <p:cNvSpPr/>
            <p:nvPr/>
          </p:nvSpPr>
          <p:spPr>
            <a:xfrm>
              <a:off x="4405773" y="2983761"/>
              <a:ext cx="2428892" cy="369332"/>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Mobile Networks</a:t>
              </a:r>
              <a:endParaRPr lang="zh-CN" altLang="en-US" dirty="0">
                <a:latin typeface="Arial Unicode MS" pitchFamily="34" charset="-122"/>
                <a:ea typeface="Arial Unicode MS" pitchFamily="34" charset="-122"/>
                <a:cs typeface="Arial Unicode MS" pitchFamily="34" charset="-122"/>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334335" y="4999985"/>
              <a:ext cx="2357453" cy="400110"/>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Knowledge Graph</a:t>
              </a:r>
              <a:endParaRPr lang="zh-CN" altLang="en-US" sz="2000" dirty="0">
                <a:latin typeface="Arial Unicode MS" pitchFamily="34" charset="-122"/>
                <a:ea typeface="Arial Unicode MS" pitchFamily="34" charset="-122"/>
                <a:cs typeface="Arial Unicode MS" pitchFamily="34"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Efficiency</a:t>
            </a:r>
            <a:endParaRPr lang="zh-CN" altLang="en-US" dirty="0"/>
          </a:p>
        </p:txBody>
      </p:sp>
      <p:sp>
        <p:nvSpPr>
          <p:cNvPr id="7" name="内容占位符 2"/>
          <p:cNvSpPr txBox="1">
            <a:spLocks/>
          </p:cNvSpPr>
          <p:nvPr/>
        </p:nvSpPr>
        <p:spPr bwMode="auto">
          <a:xfrm>
            <a:off x="323528" y="928100"/>
            <a:ext cx="8501122" cy="1429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search “information” more </a:t>
            </a:r>
            <a:r>
              <a:rPr lang="en-US" altLang="zh-CN" sz="2800" b="1" dirty="0" smtClean="0">
                <a:solidFill>
                  <a:srgbClr val="FF0000"/>
                </a:solidFill>
                <a:latin typeface="Arial Unicode MS" pitchFamily="34" charset="-122"/>
                <a:ea typeface="Arial Unicode MS" pitchFamily="34" charset="-122"/>
                <a:cs typeface="Arial Unicode MS" pitchFamily="34" charset="-122"/>
              </a:rPr>
              <a:t>efficiently</a:t>
            </a:r>
            <a:r>
              <a:rPr lang="en-US" altLang="zh-CN" sz="2800" b="1" dirty="0" smtClean="0">
                <a:latin typeface="Arial Unicode MS" pitchFamily="34" charset="-122"/>
                <a:ea typeface="Arial Unicode MS" pitchFamily="34" charset="-122"/>
                <a:cs typeface="Arial Unicode MS" pitchFamily="34" charset="-122"/>
              </a:rPr>
              <a:t>? </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Query approximation techniques</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Data approximation techniques</a:t>
            </a: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2" y="2505090"/>
            <a:ext cx="3463804"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13942" y="3429000"/>
              <a:ext cx="3130783" cy="2894851"/>
              <a:chOff x="213942" y="3429000"/>
              <a:chExt cx="3130783" cy="2894851"/>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13942" y="5949280"/>
                <a:ext cx="3130783" cy="374571"/>
              </a:xfrm>
              <a:prstGeom prst="rect">
                <a:avLst/>
              </a:prstGeom>
            </p:spPr>
            <p:txBody>
              <a:bodyPr wrap="none">
                <a:spAutoFit/>
              </a:bodyPr>
              <a:lstStyle/>
              <a:p>
                <a:pPr algn="ctr">
                  <a:spcBef>
                    <a:spcPct val="20000"/>
                  </a:spcBef>
                </a:pPr>
                <a:r>
                  <a:rPr lang="en-US" altLang="zh-CN" sz="2000" b="1" dirty="0" smtClean="0">
                    <a:latin typeface="Arial" pitchFamily="34" charset="0"/>
                    <a:ea typeface="黑体" pitchFamily="49" charset="-122"/>
                  </a:rPr>
                  <a:t>Big Data Computation</a:t>
                </a:r>
                <a:r>
                  <a:rPr lang="zh-CN" altLang="en-US" sz="2000" b="1" dirty="0" smtClean="0">
                    <a:latin typeface="Arial" pitchFamily="34" charset="0"/>
                    <a:ea typeface="黑体" pitchFamily="49" charset="-122"/>
                  </a:rPr>
                  <a:t> </a:t>
                </a:r>
                <a:r>
                  <a:rPr lang="en-US" altLang="zh-CN" sz="2000" b="1" dirty="0" smtClean="0">
                    <a:latin typeface="Arial" pitchFamily="34" charset="0"/>
                    <a:ea typeface="黑体" pitchFamily="49" charset="-122"/>
                    <a:cs typeface="Arial" pitchFamily="34" charset="0"/>
                  </a:rPr>
                  <a:t>(</a:t>
                </a:r>
                <a:r>
                  <a:rPr lang="en-US" altLang="zh-CN" sz="2000" b="1" dirty="0" smtClean="0">
                    <a:latin typeface="宋体" pitchFamily="2" charset="-122"/>
                    <a:cs typeface="Arial" pitchFamily="34" charset="0"/>
                  </a:rPr>
                  <a:t>3I)</a:t>
                </a:r>
                <a:endParaRPr lang="en-US" altLang="zh-CN" sz="20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125546" y="2428868"/>
            <a:ext cx="3518420" cy="3518420"/>
          </a:xfrm>
          <a:prstGeom prst="rect">
            <a:avLst/>
          </a:prstGeom>
        </p:spPr>
      </p:pic>
      <p:sp>
        <p:nvSpPr>
          <p:cNvPr id="33796" name="AutoShape 4" descr="Image result for 功夫"/>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8" name="Picture 6" descr="Image result for 功夫"/>
          <p:cNvPicPr>
            <a:picLocks noChangeAspect="1" noChangeArrowheads="1"/>
          </p:cNvPicPr>
          <p:nvPr/>
        </p:nvPicPr>
        <p:blipFill>
          <a:blip r:embed="rId3"/>
          <a:srcRect/>
          <a:stretch>
            <a:fillRect/>
          </a:stretch>
        </p:blipFill>
        <p:spPr bwMode="auto">
          <a:xfrm>
            <a:off x="5140738" y="4176732"/>
            <a:ext cx="2003030" cy="182403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40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Query Approximation Techniques</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519008"/>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a:t>
            </a:r>
            <a:r>
              <a:rPr lang="en-US" altLang="zh-CN" sz="2400" dirty="0" smtClean="0">
                <a:solidFill>
                  <a:srgbClr val="000000"/>
                </a:solidFill>
                <a:latin typeface="Arial Unicode MS" pitchFamily="34" charset="-122"/>
                <a:ea typeface="Arial Unicode MS" pitchFamily="34" charset="-122"/>
                <a:cs typeface="Arial Unicode MS" pitchFamily="34" charset="-122"/>
              </a:rPr>
              <a:t> of queries with a high computational complexity,  find another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that has a lower computational complexity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grpSp>
        <p:nvGrpSpPr>
          <p:cNvPr id="16" name="组合 15"/>
          <p:cNvGrpSpPr/>
          <p:nvPr/>
        </p:nvGrpSpPr>
        <p:grpSpPr>
          <a:xfrm>
            <a:off x="2555776" y="3492308"/>
            <a:ext cx="3968048" cy="936824"/>
            <a:chOff x="2555776" y="3789040"/>
            <a:chExt cx="3968048" cy="936824"/>
          </a:xfrm>
        </p:grpSpPr>
        <p:sp>
          <p:nvSpPr>
            <p:cNvPr id="6" name="TextBox 3"/>
            <p:cNvSpPr txBox="1">
              <a:spLocks noChangeArrowheads="1"/>
            </p:cNvSpPr>
            <p:nvPr/>
          </p:nvSpPr>
          <p:spPr bwMode="auto">
            <a:xfrm>
              <a:off x="3122720"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400" b="1"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b="1"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92044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smtClean="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a:p>
            <a:pPr algn="ctr">
              <a:defRPr/>
            </a:pP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41030</TotalTime>
  <Words>2047</Words>
  <Application>Microsoft Office PowerPoint</Application>
  <PresentationFormat>全屏显示(4:3)</PresentationFormat>
  <Paragraphs>355</Paragraphs>
  <Slides>28</Slides>
  <Notes>12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默认设计模板</vt:lpstr>
      <vt:lpstr>幻灯片 1</vt:lpstr>
      <vt:lpstr>Big Graph, e.g., Social Networks</vt:lpstr>
      <vt:lpstr>The FAE Challenge</vt:lpstr>
      <vt:lpstr>Friendliness</vt:lpstr>
      <vt:lpstr>E.g., Search Influential Event Organizers</vt:lpstr>
      <vt:lpstr>Accuracy</vt:lpstr>
      <vt:lpstr>Efficiency</vt:lpstr>
      <vt:lpstr>幻灯片 8</vt:lpstr>
      <vt:lpstr>Query Approximation Techniques</vt:lpstr>
      <vt:lpstr>(1) E.g., Strong Simulation</vt:lpstr>
      <vt:lpstr>(1) E.g., Strong Simulation</vt:lpstr>
      <vt:lpstr>(1) E.g., Strong Simulation</vt:lpstr>
      <vt:lpstr>(1) E.g., Strong Simulation</vt:lpstr>
      <vt:lpstr>(2) E.g., Temporal Dense Subgraphs</vt:lpstr>
      <vt:lpstr>(2) E.g., Temporal Dense Subgraphs</vt:lpstr>
      <vt:lpstr>(2) E.g., Temporal Dense Subgraphs</vt:lpstr>
      <vt:lpstr>幻灯片 17</vt:lpstr>
      <vt:lpstr>Data Approximation Techniques</vt:lpstr>
      <vt:lpstr>(1) E.g., Shortest Paths/Distances</vt:lpstr>
      <vt:lpstr>(2) E.g., Network Anomaly</vt:lpstr>
      <vt:lpstr>(2) E.g., Network Anomaly</vt:lpstr>
      <vt:lpstr>(2) E.g., Network Anomaly</vt:lpstr>
      <vt:lpstr>(3) E.g., Network Link Prediction</vt:lpstr>
      <vt:lpstr>(3) E.g., Network Link Prediction</vt:lpstr>
      <vt:lpstr>Other Query and Data Techniques</vt:lpstr>
      <vt:lpstr>Summary</vt:lpstr>
      <vt:lpstr>Acknowledgements</vt:lpstr>
      <vt:lpstr>幻灯片 28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4203</cp:revision>
  <dcterms:created xsi:type="dcterms:W3CDTF">2010-07-14T15:56:11Z</dcterms:created>
  <dcterms:modified xsi:type="dcterms:W3CDTF">2017-05-18T08:44:23Z</dcterms:modified>
</cp:coreProperties>
</file>