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6" r:id="rId3"/>
    <p:sldId id="364" r:id="rId4"/>
    <p:sldId id="357" r:id="rId5"/>
    <p:sldId id="359" r:id="rId6"/>
    <p:sldId id="360" r:id="rId7"/>
    <p:sldId id="358" r:id="rId8"/>
    <p:sldId id="361" r:id="rId9"/>
    <p:sldId id="363" r:id="rId10"/>
    <p:sldId id="337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62A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0014" autoAdjust="0"/>
    <p:restoredTop sz="88529" autoAdjust="0"/>
  </p:normalViewPr>
  <p:slideViewPr>
    <p:cSldViewPr>
      <p:cViewPr varScale="1">
        <p:scale>
          <a:sx n="89" d="100"/>
          <a:sy n="89" d="100"/>
        </p:scale>
        <p:origin x="-812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03A98BE-C1C5-41F3-9C65-34877FAF0F6B}" type="datetimeFigureOut">
              <a:rPr lang="zh-CN" altLang="en-US"/>
              <a:pPr>
                <a:defRPr/>
              </a:pPr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91CDE8B-C8AA-48B1-B0FE-F92F62FA1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5098A-E69F-482B-83CC-59FB94F5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DC317-493F-4500-99C9-8884150C054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25606" name="日期占位符 5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5098A-E69F-482B-83CC-59FB94F53DB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772025"/>
            <a:ext cx="7467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0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371600"/>
            <a:ext cx="8534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1FA6D39-35A9-45AD-B3C4-BFB372DB1769}" type="datetime1">
              <a:rPr lang="zh-CN" altLang="en-US"/>
              <a:pPr>
                <a:defRPr/>
              </a:pPr>
              <a:t>2017/7/8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4126FA2-895F-4BD0-981D-1DC71CDE4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17716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04800"/>
            <a:ext cx="51625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52600" y="1600200"/>
            <a:ext cx="3429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429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R0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"/>
            <a:ext cx="7829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3716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slow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|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z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]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1.jpeg"/><Relationship Id="rId18" Type="http://schemas.openxmlformats.org/officeDocument/2006/relationships/image" Target="../media/image21.jpeg"/><Relationship Id="rId3" Type="http://schemas.openxmlformats.org/officeDocument/2006/relationships/image" Target="../media/image9.jpeg"/><Relationship Id="rId21" Type="http://schemas.openxmlformats.org/officeDocument/2006/relationships/image" Target="../media/image24.jpeg"/><Relationship Id="rId7" Type="http://schemas.openxmlformats.org/officeDocument/2006/relationships/image" Target="../media/image13.png"/><Relationship Id="rId17" Type="http://schemas.openxmlformats.org/officeDocument/2006/relationships/image" Target="../media/image20.jpe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5" Type="http://schemas.openxmlformats.org/officeDocument/2006/relationships/image" Target="../media/image18.png"/><Relationship Id="rId10" Type="http://schemas.openxmlformats.org/officeDocument/2006/relationships/image" Target="../media/image16.jpeg"/><Relationship Id="rId19" Type="http://schemas.openxmlformats.org/officeDocument/2006/relationships/image" Target="../media/image22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685800"/>
            <a:ext cx="7924800" cy="1447800"/>
          </a:xfrm>
        </p:spPr>
        <p:txBody>
          <a:bodyPr rIns="0" bIns="0"/>
          <a:lstStyle/>
          <a:p>
            <a:pPr algn="ctr" eaLnBrk="1" hangingPunct="1"/>
            <a:endParaRPr lang="zh-CN" altLang="en-US" sz="6600" b="1" dirty="0" smtClean="0">
              <a:solidFill>
                <a:srgbClr val="C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81200" y="3733800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400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计算机新技术研究所 （</a:t>
            </a:r>
            <a:r>
              <a:rPr lang="en-US" altLang="zh-CN" sz="4400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ACT</a:t>
            </a:r>
            <a:r>
              <a:rPr lang="zh-CN" altLang="en-US" sz="4400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en-US" altLang="zh-CN" sz="4400" b="1" kern="0" dirty="0" smtClean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685800"/>
            <a:ext cx="746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667000"/>
            <a:ext cx="3505200" cy="9144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prstTxWarp prst="textCanDown">
              <a:avLst/>
            </a:prstTxWarp>
            <a:sp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谢谢</a:t>
            </a:r>
            <a:r>
              <a:rPr lang="en-US" altLang="zh-CN" sz="48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!</a:t>
            </a:r>
            <a:endParaRPr lang="zh-CN" altLang="en-US" sz="4800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i="1" dirty="0" smtClean="0">
                <a:solidFill>
                  <a:srgbClr val="FF3300"/>
                </a:solidFill>
                <a:latin typeface="Times New Roman" pitchFamily="18" charset="0"/>
              </a:rPr>
              <a:t>What is ACT</a:t>
            </a:r>
            <a:r>
              <a:rPr lang="zh-CN" altLang="en-US" b="1" i="1" dirty="0" smtClean="0">
                <a:solidFill>
                  <a:srgbClr val="FF3300"/>
                </a:solidFill>
                <a:latin typeface="Times New Roman" pitchFamily="18" charset="0"/>
              </a:rPr>
              <a:t>？</a:t>
            </a:r>
            <a:endParaRPr lang="zh-CN" alt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52578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endParaRPr lang="en-US" altLang="zh-CN" sz="28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计算机</a:t>
            </a:r>
            <a:r>
              <a:rPr lang="zh-CN" altLang="en-US" sz="2800" dirty="0"/>
              <a:t>新技术研究所（</a:t>
            </a:r>
            <a:r>
              <a:rPr lang="en-US" altLang="zh-CN" sz="2800" dirty="0"/>
              <a:t>2000</a:t>
            </a:r>
            <a:r>
              <a:rPr lang="zh-CN" altLang="en-US" sz="2800" dirty="0"/>
              <a:t>年）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8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可信</a:t>
            </a:r>
            <a:r>
              <a:rPr lang="zh-CN" altLang="en-US" sz="2800" dirty="0"/>
              <a:t>网络计算技术国防重点学科实验室（</a:t>
            </a:r>
            <a:r>
              <a:rPr lang="en-US" altLang="zh-CN" sz="2800" dirty="0"/>
              <a:t>2007</a:t>
            </a:r>
            <a:r>
              <a:rPr lang="zh-CN" altLang="en-US" sz="2800" dirty="0"/>
              <a:t>年）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800" b="1" dirty="0">
              <a:ea typeface="华文隶书" pitchFamily="2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800" b="1" i="1" dirty="0">
                <a:latin typeface="Times New Roman" pitchFamily="18" charset="0"/>
                <a:ea typeface="华文隶书" pitchFamily="2" charset="-122"/>
              </a:rPr>
              <a:t>Institute of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华文隶书" pitchFamily="2" charset="-122"/>
              </a:rPr>
              <a:t>A</a:t>
            </a:r>
            <a:r>
              <a:rPr lang="en-US" altLang="zh-CN" sz="2800" b="1" i="1" dirty="0">
                <a:latin typeface="Times New Roman" pitchFamily="18" charset="0"/>
                <a:ea typeface="华文隶书" pitchFamily="2" charset="-122"/>
              </a:rPr>
              <a:t>dvanced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华文隶书" pitchFamily="2" charset="-122"/>
              </a:rPr>
              <a:t>C</a:t>
            </a:r>
            <a:r>
              <a:rPr lang="en-US" altLang="zh-CN" sz="2800" b="1" i="1" dirty="0">
                <a:latin typeface="Times New Roman" pitchFamily="18" charset="0"/>
                <a:ea typeface="华文隶书" pitchFamily="2" charset="-122"/>
              </a:rPr>
              <a:t>omputing 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itchFamily="18" charset="0"/>
                <a:ea typeface="华文隶书" pitchFamily="2" charset="-122"/>
              </a:rPr>
              <a:t>T</a:t>
            </a:r>
            <a:r>
              <a:rPr lang="en-US" altLang="zh-CN" sz="2800" b="1" i="1" dirty="0" smtClean="0">
                <a:latin typeface="Times New Roman" pitchFamily="18" charset="0"/>
                <a:ea typeface="华文隶书" pitchFamily="2" charset="-122"/>
              </a:rPr>
              <a:t>echnology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zh-CN" sz="2800" b="1" i="1" dirty="0" smtClean="0">
              <a:latin typeface="Times New Roman" pitchFamily="18" charset="0"/>
              <a:ea typeface="华文隶书" pitchFamily="2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4000" b="1" i="1" dirty="0" smtClean="0">
                <a:latin typeface="Times New Roman" pitchFamily="18" charset="0"/>
                <a:ea typeface="华文隶书" pitchFamily="2" charset="-122"/>
              </a:rPr>
              <a:t>( </a:t>
            </a:r>
            <a:r>
              <a:rPr lang="en-US" altLang="zh-CN" sz="4000" b="1" i="1" dirty="0" smtClean="0">
                <a:solidFill>
                  <a:srgbClr val="FF0000"/>
                </a:solidFill>
                <a:latin typeface="Times New Roman" pitchFamily="18" charset="0"/>
                <a:ea typeface="华文隶书" pitchFamily="2" charset="-122"/>
              </a:rPr>
              <a:t>ACT</a:t>
            </a:r>
            <a:r>
              <a:rPr lang="en-US" altLang="zh-CN" sz="4000" b="1" i="1" dirty="0" smtClean="0">
                <a:latin typeface="Times New Roman" pitchFamily="18" charset="0"/>
                <a:ea typeface="华文隶书" pitchFamily="2" charset="-122"/>
              </a:rPr>
              <a:t> )</a:t>
            </a:r>
            <a:endParaRPr lang="en-US" altLang="zh-CN" sz="2800" b="1" i="1" dirty="0">
              <a:latin typeface="Times New Roman" pitchFamily="18" charset="0"/>
              <a:ea typeface="华文隶书" pitchFamily="2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altLang="zh-CN" sz="2800" b="1" i="1" dirty="0">
              <a:latin typeface="Times New Roman" pitchFamily="18" charset="0"/>
              <a:ea typeface="华文隶书" pitchFamily="2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altLang="zh-CN" sz="2800" b="1" i="1" dirty="0">
              <a:solidFill>
                <a:srgbClr val="FF3300"/>
              </a:solidFill>
              <a:latin typeface="Times New Roman" pitchFamily="18" charset="0"/>
              <a:ea typeface="华文隶书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" y="5650468"/>
            <a:ext cx="295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http://www.act.buaa.edu.cn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1127125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066800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3800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精神！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>
                <a:solidFill>
                  <a:srgbClr val="FF3300"/>
                </a:solidFill>
                <a:latin typeface="Times New Roman" pitchFamily="18" charset="0"/>
                <a:ea typeface="华文隶书" pitchFamily="2" charset="-122"/>
              </a:rPr>
              <a:t>A</a:t>
            </a:r>
            <a:r>
              <a:rPr lang="en-US" altLang="zh-CN" b="1" i="1" dirty="0" smtClean="0">
                <a:latin typeface="Times New Roman" pitchFamily="18" charset="0"/>
                <a:ea typeface="华文隶书" pitchFamily="2" charset="-122"/>
              </a:rPr>
              <a:t>ctive(</a:t>
            </a:r>
            <a:r>
              <a:rPr lang="zh-CN" altLang="en-US" b="1" i="1" dirty="0" smtClean="0">
                <a:latin typeface="Times New Roman" pitchFamily="18" charset="0"/>
                <a:ea typeface="华文隶书" pitchFamily="2" charset="-122"/>
              </a:rPr>
              <a:t>进取）</a:t>
            </a:r>
            <a:endParaRPr lang="en-US" altLang="zh-CN" b="1" i="1" dirty="0" smtClean="0">
              <a:latin typeface="Times New Roman" pitchFamily="18" charset="0"/>
              <a:ea typeface="华文隶书" pitchFamily="2" charset="-122"/>
            </a:endParaRPr>
          </a:p>
          <a:p>
            <a:pPr lvl="1"/>
            <a:r>
              <a:rPr lang="en-US" altLang="zh-CN" dirty="0" smtClean="0"/>
              <a:t>: </a:t>
            </a:r>
            <a:r>
              <a:rPr lang="zh-CN" altLang="en-US" dirty="0" smtClean="0"/>
              <a:t>敢于进取</a:t>
            </a:r>
            <a:endParaRPr lang="en-US" altLang="zh-CN" b="1" i="1" dirty="0" smtClean="0">
              <a:latin typeface="Times New Roman" pitchFamily="18" charset="0"/>
              <a:ea typeface="华文隶书" pitchFamily="2" charset="-122"/>
            </a:endParaRPr>
          </a:p>
          <a:p>
            <a:r>
              <a:rPr lang="en-US" altLang="zh-CN" b="1" i="1" dirty="0" smtClean="0">
                <a:solidFill>
                  <a:srgbClr val="FF3300"/>
                </a:solidFill>
                <a:latin typeface="Times New Roman" pitchFamily="18" charset="0"/>
                <a:ea typeface="华文隶书" pitchFamily="2" charset="-122"/>
              </a:rPr>
              <a:t>C</a:t>
            </a:r>
            <a:r>
              <a:rPr lang="en-US" altLang="zh-CN" b="1" i="1" dirty="0" smtClean="0">
                <a:latin typeface="Times New Roman" pitchFamily="18" charset="0"/>
                <a:ea typeface="华文隶书" pitchFamily="2" charset="-122"/>
              </a:rPr>
              <a:t>reative(</a:t>
            </a:r>
            <a:r>
              <a:rPr lang="zh-CN" altLang="en-US" b="1" i="1" dirty="0" smtClean="0">
                <a:latin typeface="Times New Roman" pitchFamily="18" charset="0"/>
                <a:ea typeface="华文隶书" pitchFamily="2" charset="-122"/>
              </a:rPr>
              <a:t>创新）</a:t>
            </a:r>
            <a:endParaRPr lang="en-US" altLang="zh-CN" b="1" i="1" dirty="0" smtClean="0">
              <a:latin typeface="Times New Roman" pitchFamily="18" charset="0"/>
              <a:ea typeface="华文隶书" pitchFamily="2" charset="-122"/>
            </a:endParaRPr>
          </a:p>
          <a:p>
            <a:pPr lvl="1"/>
            <a:r>
              <a:rPr lang="zh-CN" altLang="en-US" dirty="0" smtClean="0"/>
              <a:t>善于创造</a:t>
            </a:r>
            <a:endParaRPr lang="en-US" altLang="zh-CN" b="1" i="1" dirty="0" smtClean="0">
              <a:latin typeface="Times New Roman" pitchFamily="18" charset="0"/>
              <a:ea typeface="华文隶书" pitchFamily="2" charset="-122"/>
            </a:endParaRPr>
          </a:p>
          <a:p>
            <a:r>
              <a:rPr lang="en-US" altLang="zh-CN" b="1" i="1" dirty="0" smtClean="0">
                <a:solidFill>
                  <a:srgbClr val="FF3300"/>
                </a:solidFill>
                <a:latin typeface="Times New Roman" pitchFamily="18" charset="0"/>
                <a:ea typeface="华文隶书" pitchFamily="2" charset="-122"/>
              </a:rPr>
              <a:t>T</a:t>
            </a:r>
            <a:r>
              <a:rPr lang="en-US" altLang="zh-CN" b="1" i="1" dirty="0" smtClean="0">
                <a:latin typeface="Times New Roman" pitchFamily="18" charset="0"/>
                <a:ea typeface="华文隶书" pitchFamily="2" charset="-122"/>
              </a:rPr>
              <a:t>eamwork(</a:t>
            </a:r>
            <a:r>
              <a:rPr lang="zh-CN" altLang="en-US" b="1" i="1" dirty="0" smtClean="0">
                <a:latin typeface="Times New Roman" pitchFamily="18" charset="0"/>
                <a:ea typeface="华文隶书" pitchFamily="2" charset="-122"/>
              </a:rPr>
              <a:t>合作</a:t>
            </a:r>
            <a:r>
              <a:rPr lang="en-US" altLang="zh-CN" b="1" i="1" dirty="0" smtClean="0">
                <a:latin typeface="Times New Roman" pitchFamily="18" charset="0"/>
                <a:ea typeface="华文隶书" pitchFamily="2" charset="-122"/>
              </a:rPr>
              <a:t>)</a:t>
            </a:r>
          </a:p>
          <a:p>
            <a:pPr lvl="1"/>
            <a:r>
              <a:rPr lang="zh-CN" altLang="en-US" dirty="0" smtClean="0"/>
              <a:t>汇聚团队</a:t>
            </a:r>
            <a:endParaRPr lang="en-US" altLang="zh-CN" dirty="0" smtClean="0"/>
          </a:p>
          <a:p>
            <a:r>
              <a:rPr lang="zh-CN" altLang="en-US" dirty="0" smtClean="0"/>
              <a:t>核心关注：</a:t>
            </a:r>
            <a:r>
              <a:rPr lang="en-US" altLang="zh-CN" dirty="0" err="1" smtClean="0"/>
              <a:t>ACTion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（行动）</a:t>
            </a:r>
          </a:p>
          <a:p>
            <a:pPr marL="342900" lvl="1" indent="-342900"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1219200" y="5715001"/>
            <a:ext cx="7620000" cy="810344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只要信念不滑坡，办法总比困难多！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的培养模式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联合培养模式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集体管理：教师协作，在科研中培养和成长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分类指导：课题准负责人作为</a:t>
            </a:r>
            <a:r>
              <a:rPr lang="en-US" altLang="zh-CN" dirty="0" smtClean="0"/>
              <a:t>Team Leader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学术交流：研究所学术、课题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)</a:t>
            </a:r>
            <a:r>
              <a:rPr lang="zh-CN" altLang="en-US" dirty="0" smtClean="0"/>
              <a:t>组两级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考核方式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研究创新：高水平的论文发表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技术突破：技术专利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系统应用：创造技术应用机会和平台，提升技术研发水平</a:t>
            </a:r>
          </a:p>
          <a:p>
            <a:endParaRPr lang="zh-CN" altLang="en-US" dirty="0" smtClean="0"/>
          </a:p>
          <a:p>
            <a:pPr marL="342900" lvl="1" indent="-342900"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1295400" y="5742856"/>
            <a:ext cx="7620000" cy="810344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做人、做事、做学问！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ACT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教师队伍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Picture 4" descr="H:\异性内真5拷贝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91" r="4570"/>
          <a:stretch>
            <a:fillRect/>
          </a:stretch>
        </p:blipFill>
        <p:spPr bwMode="auto">
          <a:xfrm>
            <a:off x="1439862" y="964406"/>
            <a:ext cx="12049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布鲁塞尔中心公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518" t="20747" r="33989" b="11394"/>
          <a:stretch>
            <a:fillRect/>
          </a:stretch>
        </p:blipFill>
        <p:spPr bwMode="auto">
          <a:xfrm>
            <a:off x="2876549" y="964406"/>
            <a:ext cx="1285875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韩老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971800"/>
            <a:ext cx="1109663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李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43225"/>
            <a:ext cx="1195388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auth_hucm_200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943225"/>
            <a:ext cx="11382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297" t="3151" r="8409"/>
          <a:stretch>
            <a:fillRect/>
          </a:stretch>
        </p:blipFill>
        <p:spPr bwMode="auto">
          <a:xfrm>
            <a:off x="1211262" y="4998958"/>
            <a:ext cx="13001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Hailong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98" t="7010" b="6989"/>
          <a:stretch>
            <a:fillRect/>
          </a:stretch>
        </p:blipFill>
        <p:spPr bwMode="auto">
          <a:xfrm>
            <a:off x="7848600" y="2943225"/>
            <a:ext cx="1204913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DSCN154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9903"/>
          <a:stretch>
            <a:fillRect/>
          </a:stretch>
        </p:blipFill>
        <p:spPr bwMode="auto">
          <a:xfrm>
            <a:off x="2586037" y="4998164"/>
            <a:ext cx="12795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 descr="20071222单人照（1寸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43"/>
          <a:stretch>
            <a:fillRect/>
          </a:stretch>
        </p:blipFill>
        <p:spPr bwMode="auto">
          <a:xfrm>
            <a:off x="6019800" y="2943225"/>
            <a:ext cx="11509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4" descr="蓝色面巾纸"/>
          <p:cNvSpPr txBox="1">
            <a:spLocks noChangeArrowheads="1"/>
          </p:cNvSpPr>
          <p:nvPr/>
        </p:nvSpPr>
        <p:spPr bwMode="auto">
          <a:xfrm>
            <a:off x="-63500" y="2472532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怀进鹏教授</a:t>
            </a:r>
          </a:p>
        </p:txBody>
      </p:sp>
      <p:sp>
        <p:nvSpPr>
          <p:cNvPr id="20" name="Text Box 15" descr="蓝色面巾纸"/>
          <p:cNvSpPr txBox="1">
            <a:spLocks noChangeArrowheads="1"/>
          </p:cNvSpPr>
          <p:nvPr/>
        </p:nvSpPr>
        <p:spPr bwMode="auto">
          <a:xfrm>
            <a:off x="1371600" y="2472532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马殿富教授</a:t>
            </a:r>
          </a:p>
        </p:txBody>
      </p:sp>
      <p:sp>
        <p:nvSpPr>
          <p:cNvPr id="21" name="Text Box 16" descr="蓝色面巾纸"/>
          <p:cNvSpPr txBox="1">
            <a:spLocks noChangeArrowheads="1"/>
          </p:cNvSpPr>
          <p:nvPr/>
        </p:nvSpPr>
        <p:spPr bwMode="auto">
          <a:xfrm>
            <a:off x="2732087" y="2472532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刘旭东教授</a:t>
            </a:r>
          </a:p>
        </p:txBody>
      </p:sp>
      <p:sp>
        <p:nvSpPr>
          <p:cNvPr id="22" name="Text Box 17" descr="蓝色面巾纸"/>
          <p:cNvSpPr txBox="1">
            <a:spLocks noChangeArrowheads="1"/>
          </p:cNvSpPr>
          <p:nvPr/>
        </p:nvSpPr>
        <p:spPr bwMode="auto">
          <a:xfrm>
            <a:off x="4676774" y="2472532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樊文飞</a:t>
            </a: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教授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3" name="Text Box 18" descr="蓝色面巾纸"/>
          <p:cNvSpPr txBox="1">
            <a:spLocks noChangeArrowheads="1"/>
          </p:cNvSpPr>
          <p:nvPr/>
        </p:nvSpPr>
        <p:spPr bwMode="auto">
          <a:xfrm>
            <a:off x="1231900" y="4472226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韩军教授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" name="Text Box 19" descr="蓝色面巾纸"/>
          <p:cNvSpPr txBox="1">
            <a:spLocks noChangeArrowheads="1"/>
          </p:cNvSpPr>
          <p:nvPr/>
        </p:nvSpPr>
        <p:spPr bwMode="auto">
          <a:xfrm>
            <a:off x="2767013" y="4472226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李欢副教授</a:t>
            </a:r>
          </a:p>
        </p:txBody>
      </p:sp>
      <p:sp>
        <p:nvSpPr>
          <p:cNvPr id="25" name="Text Box 20" descr="蓝色面巾纸"/>
          <p:cNvSpPr txBox="1">
            <a:spLocks noChangeArrowheads="1"/>
          </p:cNvSpPr>
          <p:nvPr/>
        </p:nvSpPr>
        <p:spPr bwMode="auto">
          <a:xfrm>
            <a:off x="4229100" y="4472226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胡春明副教授</a:t>
            </a:r>
          </a:p>
        </p:txBody>
      </p:sp>
      <p:sp>
        <p:nvSpPr>
          <p:cNvPr id="26" name="Text Box 21" descr="蓝色面巾纸"/>
          <p:cNvSpPr txBox="1">
            <a:spLocks noChangeArrowheads="1"/>
          </p:cNvSpPr>
          <p:nvPr/>
        </p:nvSpPr>
        <p:spPr bwMode="auto">
          <a:xfrm>
            <a:off x="1143000" y="6461125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林学练博士</a:t>
            </a:r>
          </a:p>
        </p:txBody>
      </p:sp>
      <p:sp>
        <p:nvSpPr>
          <p:cNvPr id="27" name="Text Box 22" descr="蓝色面巾纸"/>
          <p:cNvSpPr txBox="1">
            <a:spLocks noChangeArrowheads="1"/>
          </p:cNvSpPr>
          <p:nvPr/>
        </p:nvSpPr>
        <p:spPr bwMode="auto">
          <a:xfrm>
            <a:off x="5181600" y="6400800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张日崇博士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8" name="Text Box 23" descr="蓝色面巾纸"/>
          <p:cNvSpPr txBox="1">
            <a:spLocks noChangeArrowheads="1"/>
          </p:cNvSpPr>
          <p:nvPr/>
        </p:nvSpPr>
        <p:spPr bwMode="auto">
          <a:xfrm>
            <a:off x="7467600" y="4472226"/>
            <a:ext cx="1828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孙</a:t>
            </a: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海龙副教授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9" name="Text Box 24" descr="蓝色面巾纸"/>
          <p:cNvSpPr txBox="1">
            <a:spLocks noChangeArrowheads="1"/>
          </p:cNvSpPr>
          <p:nvPr/>
        </p:nvSpPr>
        <p:spPr bwMode="auto">
          <a:xfrm>
            <a:off x="5867400" y="4472226"/>
            <a:ext cx="17795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李建欣副教授</a:t>
            </a:r>
          </a:p>
          <a:p>
            <a:pPr>
              <a:spcBef>
                <a:spcPct val="50000"/>
              </a:spcBef>
            </a:pP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0" name="Text Box 25" descr="蓝色面巾纸"/>
          <p:cNvSpPr txBox="1">
            <a:spLocks noChangeArrowheads="1"/>
          </p:cNvSpPr>
          <p:nvPr/>
        </p:nvSpPr>
        <p:spPr bwMode="auto">
          <a:xfrm>
            <a:off x="2514600" y="6461125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沃天宇博士</a:t>
            </a:r>
          </a:p>
        </p:txBody>
      </p:sp>
      <p:pic>
        <p:nvPicPr>
          <p:cNvPr id="31" name="Picture 26" descr="IMG_869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374"/>
          <a:stretch>
            <a:fillRect/>
          </a:stretch>
        </p:blipFill>
        <p:spPr bwMode="auto">
          <a:xfrm>
            <a:off x="76200" y="928687"/>
            <a:ext cx="1223963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28" descr="蓝色面巾纸"/>
          <p:cNvSpPr txBox="1">
            <a:spLocks noChangeArrowheads="1"/>
          </p:cNvSpPr>
          <p:nvPr/>
        </p:nvSpPr>
        <p:spPr bwMode="auto">
          <a:xfrm>
            <a:off x="3886200" y="6400800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赵永望博士</a:t>
            </a:r>
          </a:p>
        </p:txBody>
      </p:sp>
      <p:pic>
        <p:nvPicPr>
          <p:cNvPr id="33" name="Picture 2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3675" y="4938633"/>
            <a:ext cx="1214438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6999" y="974725"/>
            <a:ext cx="12668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 Box 31" descr="蓝色面巾纸"/>
          <p:cNvSpPr txBox="1">
            <a:spLocks noChangeArrowheads="1"/>
          </p:cNvSpPr>
          <p:nvPr/>
        </p:nvSpPr>
        <p:spPr bwMode="auto">
          <a:xfrm>
            <a:off x="6405562" y="2472532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徐洁教授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36" name="图片 35" descr="wenfei-edi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62449" y="998537"/>
            <a:ext cx="2051538" cy="1371600"/>
          </a:xfrm>
          <a:prstGeom prst="rect">
            <a:avLst/>
          </a:prstGeom>
        </p:spPr>
      </p:pic>
      <p:pic>
        <p:nvPicPr>
          <p:cNvPr id="37" name="图片 36" descr="richard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472112" y="4919502"/>
            <a:ext cx="838200" cy="1405098"/>
          </a:xfrm>
          <a:prstGeom prst="rect">
            <a:avLst/>
          </a:prstGeom>
        </p:spPr>
      </p:pic>
      <p:pic>
        <p:nvPicPr>
          <p:cNvPr id="38" name="图片 37" descr="shuai.jp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01000" y="1036637"/>
            <a:ext cx="991694" cy="1295400"/>
          </a:xfrm>
          <a:prstGeom prst="rect">
            <a:avLst/>
          </a:prstGeom>
        </p:spPr>
      </p:pic>
      <p:sp>
        <p:nvSpPr>
          <p:cNvPr id="39" name="Text Box 31" descr="蓝色面巾纸"/>
          <p:cNvSpPr txBox="1">
            <a:spLocks noChangeArrowheads="1"/>
          </p:cNvSpPr>
          <p:nvPr/>
        </p:nvSpPr>
        <p:spPr bwMode="auto">
          <a:xfrm>
            <a:off x="7785100" y="2472532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马帅教授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" name="Text Box 22" descr="蓝色面巾纸"/>
          <p:cNvSpPr txBox="1">
            <a:spLocks noChangeArrowheads="1"/>
          </p:cNvSpPr>
          <p:nvPr/>
        </p:nvSpPr>
        <p:spPr bwMode="auto">
          <a:xfrm>
            <a:off x="6553200" y="64008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李博博士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41" name="图片 40" descr="BY0506205.jp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29400" y="4953000"/>
            <a:ext cx="1047750" cy="1466850"/>
          </a:xfrm>
          <a:prstGeom prst="rect">
            <a:avLst/>
          </a:prstGeom>
        </p:spPr>
      </p:pic>
      <p:pic>
        <p:nvPicPr>
          <p:cNvPr id="42" name="图片 41" descr="3cd132c.jp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772400" y="5029200"/>
            <a:ext cx="1181100" cy="1181100"/>
          </a:xfrm>
          <a:prstGeom prst="rect">
            <a:avLst/>
          </a:prstGeom>
        </p:spPr>
      </p:pic>
      <p:sp>
        <p:nvSpPr>
          <p:cNvPr id="43" name="Text Box 22" descr="蓝色面巾纸"/>
          <p:cNvSpPr txBox="1">
            <a:spLocks noChangeArrowheads="1"/>
          </p:cNvSpPr>
          <p:nvPr/>
        </p:nvSpPr>
        <p:spPr bwMode="auto">
          <a:xfrm>
            <a:off x="7785100" y="64008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>
                    <a:alphaModFix amt="90000"/>
                  </a:blip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邓婷博士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effectLst/>
                <a:latin typeface="Arial"/>
                <a:ea typeface="黑体"/>
              </a:rPr>
              <a:t>实验室历史沿革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3820" y="1905000"/>
            <a:ext cx="7675379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6629400" y="1981200"/>
            <a:ext cx="2057400" cy="505544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latin typeface="华文隶书" pitchFamily="2" charset="-122"/>
                <a:ea typeface="华文隶书" pitchFamily="2" charset="-122"/>
              </a:rPr>
              <a:t>2005~2010</a:t>
            </a:r>
            <a:endParaRPr lang="zh-CN" altLang="en-US" sz="3600" b="1" dirty="0" smtClean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国家重点基础研究发展计划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887760"/>
            <a:ext cx="8645138" cy="2160240"/>
          </a:xfrm>
        </p:spPr>
        <p:txBody>
          <a:bodyPr/>
          <a:lstStyle/>
          <a:p>
            <a:r>
              <a:rPr lang="zh-CN" altLang="en-US" sz="2000" dirty="0" smtClean="0"/>
              <a:t>网络信息空间大数据计算的基础研究</a:t>
            </a:r>
            <a:r>
              <a:rPr lang="en-US" altLang="zh-CN" sz="2000" dirty="0" smtClean="0"/>
              <a:t>(2014-2018)</a:t>
            </a:r>
            <a:r>
              <a:rPr lang="zh-CN" altLang="en-US" sz="2000" dirty="0" smtClean="0"/>
              <a:t> </a:t>
            </a:r>
            <a:r>
              <a:rPr lang="zh-CN" altLang="en-US" sz="2400" dirty="0" smtClean="0"/>
              <a:t>	</a:t>
            </a:r>
          </a:p>
          <a:p>
            <a:pPr lvl="1"/>
            <a:r>
              <a:rPr lang="en-US" altLang="zh-CN" sz="2000" dirty="0" smtClean="0"/>
              <a:t>Chief Scientist: Prof. </a:t>
            </a:r>
            <a:r>
              <a:rPr lang="en-US" altLang="zh-CN" sz="2000" dirty="0" err="1" smtClean="0"/>
              <a:t>Jinpeng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Huai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8 institutes involved</a:t>
            </a:r>
          </a:p>
          <a:p>
            <a:pPr lvl="1"/>
            <a:r>
              <a:rPr lang="en-US" altLang="zh-CN" sz="2000" dirty="0" smtClean="0"/>
              <a:t>Focus on “computing theory and practice on Big Data”</a:t>
            </a:r>
          </a:p>
          <a:p>
            <a:pPr lvl="1"/>
            <a:r>
              <a:rPr lang="en-US" altLang="zh-CN" sz="2000" dirty="0" smtClean="0"/>
              <a:t>http://cnbigdata.org/</a:t>
            </a:r>
            <a:endParaRPr lang="zh-CN" altLang="en-US" sz="20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71800"/>
            <a:ext cx="3996410" cy="176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953000"/>
            <a:ext cx="4308386" cy="17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676713"/>
            <a:ext cx="3312367" cy="199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67536" y="3048000"/>
            <a:ext cx="4176464" cy="14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355725" y="6162698"/>
            <a:ext cx="4664075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谈古论今">
  <a:themeElements>
    <a:clrScheme name="谈古论今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谈古论今">
      <a:majorFont>
        <a:latin typeface="Times New Roman"/>
        <a:ea typeface="宋体"/>
        <a:cs typeface="Times New Roman"/>
      </a:majorFont>
      <a:minorFont>
        <a:latin typeface="Times New Roman"/>
        <a:ea typeface="华文中宋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谈古论今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谈古论今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11833</TotalTime>
  <Words>426</Words>
  <Application>Microsoft Office PowerPoint</Application>
  <PresentationFormat>全屏显示(4:3)</PresentationFormat>
  <Paragraphs>93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谈古论今</vt:lpstr>
      <vt:lpstr>幻灯片 1</vt:lpstr>
      <vt:lpstr>What is ACT？</vt:lpstr>
      <vt:lpstr>北京市大数据科学与脑机智能创新中心</vt:lpstr>
      <vt:lpstr>ACT精神！</vt:lpstr>
      <vt:lpstr>ACT的培养模式</vt:lpstr>
      <vt:lpstr>ACT教师队伍</vt:lpstr>
      <vt:lpstr>实验室历史沿革</vt:lpstr>
      <vt:lpstr>国家重点基础研究发展计划</vt:lpstr>
      <vt:lpstr>研究方向与机构设置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shuai.ma</dc:creator>
  <cp:lastModifiedBy>shuai.ma</cp:lastModifiedBy>
  <cp:revision>1798</cp:revision>
  <cp:lastPrinted>1601-01-01T00:00:00Z</cp:lastPrinted>
  <dcterms:created xsi:type="dcterms:W3CDTF">1601-01-01T00:00:00Z</dcterms:created>
  <dcterms:modified xsi:type="dcterms:W3CDTF">2017-07-08T02:14:01Z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