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6" r:id="rId2"/>
    <p:sldId id="752" r:id="rId3"/>
    <p:sldId id="753" r:id="rId4"/>
    <p:sldId id="754" r:id="rId5"/>
    <p:sldId id="755" r:id="rId6"/>
    <p:sldId id="756" r:id="rId7"/>
    <p:sldId id="759" r:id="rId8"/>
    <p:sldId id="736" r:id="rId9"/>
    <p:sldId id="713" r:id="rId10"/>
    <p:sldId id="705" r:id="rId11"/>
    <p:sldId id="612" r:id="rId12"/>
    <p:sldId id="619" r:id="rId13"/>
    <p:sldId id="648" r:id="rId14"/>
    <p:sldId id="652" r:id="rId15"/>
    <p:sldId id="748" r:id="rId16"/>
    <p:sldId id="749" r:id="rId17"/>
    <p:sldId id="750" r:id="rId18"/>
    <p:sldId id="714" r:id="rId19"/>
    <p:sldId id="719" r:id="rId20"/>
    <p:sldId id="751" r:id="rId21"/>
    <p:sldId id="746" r:id="rId22"/>
    <p:sldId id="747" r:id="rId23"/>
    <p:sldId id="718" r:id="rId24"/>
    <p:sldId id="729" r:id="rId25"/>
    <p:sldId id="716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99"/>
    <a:srgbClr val="0066CC"/>
    <a:srgbClr val="FF0000"/>
    <a:srgbClr val="FFFF66"/>
    <a:srgbClr val="EAEAEA"/>
    <a:srgbClr val="3366CC"/>
    <a:srgbClr val="CC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13" autoAdjust="0"/>
    <p:restoredTop sz="76616" autoAdjust="0"/>
  </p:normalViewPr>
  <p:slideViewPr>
    <p:cSldViewPr>
      <p:cViewPr>
        <p:scale>
          <a:sx n="65" d="100"/>
          <a:sy n="65" d="100"/>
        </p:scale>
        <p:origin x="-1636" y="-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6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2017/7/15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/index.php?title=%E7%87%88%E5%8F%B0%E8%8D%89&amp;action=edit&amp;redlink=1" TargetMode="External"/><Relationship Id="rId13" Type="http://schemas.openxmlformats.org/officeDocument/2006/relationships/hyperlink" Target="https://zh.wikipedia.org/wiki/%E6%B8%A9%E5%B8%A6" TargetMode="External"/><Relationship Id="rId18" Type="http://schemas.openxmlformats.org/officeDocument/2006/relationships/hyperlink" Target="https://zh.wikipedia.org/wiki/%E7%81%8C%E6%9C%A8" TargetMode="External"/><Relationship Id="rId3" Type="http://schemas.openxmlformats.org/officeDocument/2006/relationships/hyperlink" Target="https://en.wikipedia.org/wiki/Succulent_plant" TargetMode="External"/><Relationship Id="rId7" Type="http://schemas.openxmlformats.org/officeDocument/2006/relationships/hyperlink" Target="https://zh.wikipedia.org/wiki/%E4%B8%80%E5%93%81%E7%B4%85" TargetMode="External"/><Relationship Id="rId12" Type="http://schemas.openxmlformats.org/officeDocument/2006/relationships/hyperlink" Target="https://zh.wikipedia.org/wiki/%E4%BA%9E%E7%86%B1%E5%B8%B6" TargetMode="External"/><Relationship Id="rId17" Type="http://schemas.openxmlformats.org/officeDocument/2006/relationships/hyperlink" Target="https://zh.wikipedia.org/wiki/%E6%9C%A8%E6%9C%AC%E6%A4%8D%E7%89%A9" TargetMode="External"/><Relationship Id="rId2" Type="http://schemas.openxmlformats.org/officeDocument/2006/relationships/slide" Target="../slides/slide17.xml"/><Relationship Id="rId16" Type="http://schemas.openxmlformats.org/officeDocument/2006/relationships/hyperlink" Target="https://zh.wikipedia.org/wiki/%E8%8D%89%E6%9C%AC%E6%A4%8D%E7%89%A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5%A4%A7%E6%88%9F%E7%A7%91" TargetMode="External"/><Relationship Id="rId11" Type="http://schemas.openxmlformats.org/officeDocument/2006/relationships/hyperlink" Target="https://zh.wikipedia.org/wiki/%E7%86%B1%E5%B8%B6" TargetMode="External"/><Relationship Id="rId5" Type="http://schemas.openxmlformats.org/officeDocument/2006/relationships/hyperlink" Target="https://en.wikipedia.org/wiki/Astrophytum" TargetMode="External"/><Relationship Id="rId15" Type="http://schemas.openxmlformats.org/officeDocument/2006/relationships/hyperlink" Target="https://zh.wikipedia.org/wiki/%E5%A4%9A%E5%B9%B4%E7%94%9F" TargetMode="External"/><Relationship Id="rId10" Type="http://schemas.openxmlformats.org/officeDocument/2006/relationships/hyperlink" Target="https://zh.wikipedia.org/wiki/%E7%BE%8E%E6%B4%B2" TargetMode="External"/><Relationship Id="rId19" Type="http://schemas.openxmlformats.org/officeDocument/2006/relationships/hyperlink" Target="https://zh.wikipedia.org/wiki/%E5%96%AC%E6%9C%A8" TargetMode="External"/><Relationship Id="rId4" Type="http://schemas.openxmlformats.org/officeDocument/2006/relationships/hyperlink" Target="https://en.wikipedia.org/wiki/Euphorbia" TargetMode="External"/><Relationship Id="rId9" Type="http://schemas.openxmlformats.org/officeDocument/2006/relationships/hyperlink" Target="https://zh.wikipedia.org/wiki/%E9%9D%9E%E6%B4%B2" TargetMode="External"/><Relationship Id="rId14" Type="http://schemas.openxmlformats.org/officeDocument/2006/relationships/hyperlink" Target="https://zh.wikipedia.org/wiki/%E4%B8%80%E5%B9%B4%E7%94%9F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认定了</a:t>
            </a: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en-US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《</a:t>
            </a:r>
            <a:r>
              <a:rPr lang="zh-CN" altLang="en-US" sz="1200" u="sng" dirty="0" smtClean="0">
                <a:solidFill>
                  <a:srgbClr val="000099"/>
                </a:solidFill>
              </a:rPr>
              <a:t>福布斯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日前评选出十位最年轻的亿万富翁，</a:t>
            </a:r>
            <a:r>
              <a:rPr lang="en-US" altLang="zh-CN" sz="1200" dirty="0" smtClean="0"/>
              <a:t>26</a:t>
            </a:r>
            <a:r>
              <a:rPr lang="zh-CN" altLang="en-US" sz="1200" dirty="0" smtClean="0"/>
              <a:t>岁的马克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扎克伯格以</a:t>
            </a:r>
            <a:r>
              <a:rPr lang="en-US" altLang="zh-CN" sz="1200" dirty="0" smtClean="0"/>
              <a:t>69</a:t>
            </a:r>
            <a:r>
              <a:rPr lang="zh-CN" altLang="en-US" sz="1200" dirty="0" smtClean="0"/>
              <a:t>亿美元的身价排在首位，他也因此成为世界上最年轻的亿万富翁。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Example: Two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3" tooltip="Succulent plant"/>
              </a:rPr>
              <a:t>succulent plant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genera, </a:t>
            </a:r>
            <a:r>
              <a:rPr lang="en-US" sz="1200" b="0" i="1" u="none" strike="noStrike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 tooltip="Euphorbia"/>
              </a:rPr>
              <a:t>Euphorbia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and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 </a:t>
            </a:r>
            <a:r>
              <a:rPr lang="en-US" sz="1200" b="0" i="1" u="none" strike="noStrike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5" tooltip="Astrophytum"/>
              </a:rPr>
              <a:t>Astrophytum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, are only distantly related, but the species within each have independently converged on a similar body form</a:t>
            </a:r>
            <a:endParaRPr lang="en-US" altLang="zh-CN" sz="1200" b="1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大戟属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，又称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翡翠塔属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，是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6" tooltip="大戟科"/>
              </a:rPr>
              <a:t>大戟科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植物的一个属，包括了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2160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多种不同种类的植物，当中有些比较常见的，例如：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7" tooltip="一品红"/>
              </a:rPr>
              <a:t>一品红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8" tooltip="灯台草（页面不存在）"/>
              </a:rPr>
              <a:t>灯台草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等。大戟属植物是现时地球上其中一种生长范围极广的植物种属，主要在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9" tooltip="非洲"/>
              </a:rPr>
              <a:t>非洲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0" tooltip="美洲"/>
              </a:rPr>
              <a:t>美洲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1" tooltip="热带"/>
              </a:rPr>
              <a:t>热带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2" tooltip="亚热带"/>
              </a:rPr>
              <a:t>亚热带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地区生长，但在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3" tooltip="温带"/>
              </a:rPr>
              <a:t>温带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亦有发现。生长年期有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4" tooltip="一年生"/>
              </a:rPr>
              <a:t>一年生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或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5" tooltip="多年生"/>
              </a:rPr>
              <a:t>多年生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，有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6" tooltip="草本植物"/>
              </a:rPr>
              <a:t>草本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7" tooltip="木本植物"/>
              </a:rPr>
              <a:t>木本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8" tooltip="灌木"/>
              </a:rPr>
              <a:t>灌木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9" tooltip="乔木"/>
              </a:rPr>
              <a:t>乔木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，而且都有树液。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仙人掌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jpeg"/><Relationship Id="rId4" Type="http://schemas.openxmlformats.org/officeDocument/2006/relationships/image" Target="../media/image40.jpeg"/><Relationship Id="rId9" Type="http://schemas.openxmlformats.org/officeDocument/2006/relationships/image" Target="../media/image4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image" Target="../media/image3.png"/><Relationship Id="rId7" Type="http://schemas.openxmlformats.org/officeDocument/2006/relationships/image" Target="../media/image54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image" Target="../media/image8.png"/><Relationship Id="rId16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5" Type="http://schemas.openxmlformats.org/officeDocument/2006/relationships/image" Target="../media/image28.png"/><Relationship Id="rId10" Type="http://schemas.openxmlformats.org/officeDocument/2006/relationships/image" Target="../media/image23.jpeg"/><Relationship Id="rId4" Type="http://schemas.openxmlformats.org/officeDocument/2006/relationships/image" Target="../media/image17.png"/><Relationship Id="rId9" Type="http://schemas.openxmlformats.org/officeDocument/2006/relationships/image" Target="../media/image22.jpeg"/><Relationship Id="rId14" Type="http://schemas.openxmlformats.org/officeDocument/2006/relationships/image" Target="../media/image2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0" y="4643459"/>
            <a:ext cx="9144000" cy="200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600" b="1" dirty="0" smtClean="0">
                <a:solidFill>
                  <a:srgbClr val="000099"/>
                </a:solidFill>
                <a:latin typeface="+mn-lt"/>
                <a:ea typeface="+mn-ea"/>
              </a:rPr>
              <a:t>马 帅</a:t>
            </a:r>
            <a:endParaRPr lang="en-US" altLang="zh-CN" sz="3600" b="1" dirty="0" smtClean="0">
              <a:solidFill>
                <a:srgbClr val="000099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ts val="1200"/>
              </a:spcBef>
            </a:pPr>
            <a:r>
              <a:rPr lang="zh-CN" altLang="en-US" sz="2200" b="1" dirty="0" smtClean="0">
                <a:solidFill>
                  <a:schemeClr val="tx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北京大数据与脑机智能高精尖中心      软件开发环境国家重点实验室</a:t>
            </a:r>
            <a:endParaRPr lang="en-US" altLang="zh-CN" sz="3200" b="1" dirty="0" smtClean="0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800081"/>
            <a:ext cx="8964488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3600" b="1" dirty="0" smtClean="0">
                <a:solidFill>
                  <a:srgbClr val="000099"/>
                </a:solidFill>
                <a:latin typeface="+mj-lt"/>
                <a:ea typeface="黑体" pitchFamily="2" charset="-122"/>
              </a:rPr>
              <a:t>Towards Big Graph Search: </a:t>
            </a:r>
          </a:p>
          <a:p>
            <a:pPr algn="ctr">
              <a:lnSpc>
                <a:spcPct val="140000"/>
              </a:lnSpc>
            </a:pPr>
            <a:r>
              <a:rPr lang="en-US" altLang="zh-CN" sz="3200" b="1" dirty="0" smtClean="0">
                <a:solidFill>
                  <a:srgbClr val="000099"/>
                </a:solidFill>
                <a:latin typeface="+mj-lt"/>
                <a:ea typeface="黑体" pitchFamily="2" charset="-122"/>
              </a:rPr>
              <a:t>Challenges &amp; Techniques</a:t>
            </a:r>
            <a:endParaRPr lang="zh-CN" altLang="en-US" sz="3200" b="1" dirty="0">
              <a:solidFill>
                <a:srgbClr val="000099"/>
              </a:solidFill>
              <a:latin typeface="+mj-lt"/>
              <a:ea typeface="黑体" pitchFamily="2" charset="-122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52732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8926" y="5929331"/>
            <a:ext cx="3804565" cy="7858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8858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C00000"/>
                </a:solidFill>
              </a:rPr>
              <a:t>YOCSEF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知识图谱与图数据库新进展学术报告会，天津（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2017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年）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Query Approximation Techniques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51900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 idea</a:t>
            </a:r>
            <a:r>
              <a:rPr lang="en-US" altLang="zh-CN" sz="2400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For a class </a:t>
            </a:r>
            <a:r>
              <a:rPr lang="en-US" altLang="zh-CN" sz="24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of queries with a high computational complexity,  find another class </a:t>
            </a:r>
            <a:r>
              <a:rPr lang="en-US" altLang="zh-CN" sz="24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Q’ </a:t>
            </a:r>
            <a:r>
              <a:rPr lang="en-US" altLang="zh-CN" sz="2400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of queries that has a lower computational complexity 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without loss of quality </a:t>
            </a:r>
            <a:r>
              <a:rPr lang="en-US" altLang="zh-CN" sz="2400" dirty="0" smtClean="0">
                <a:solidFill>
                  <a:schemeClr val="tx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or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with a bounded loss of quality</a:t>
            </a:r>
            <a:r>
              <a:rPr lang="en-US" altLang="zh-CN" sz="2400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endParaRPr lang="en-GB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55776" y="3492308"/>
            <a:ext cx="3968048" cy="936824"/>
            <a:chOff x="2555776" y="3789040"/>
            <a:chExt cx="3968048" cy="93682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122720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rgbClr val="C0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 </a:t>
              </a:r>
              <a:r>
                <a:rPr lang="en-US" altLang="zh-CN" sz="2400" b="1" dirty="0" smtClean="0">
                  <a:solidFill>
                    <a:srgbClr val="C0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approximation</a:t>
              </a:r>
              <a:endPara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51938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5151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Q</a:t>
              </a:r>
              <a:r>
                <a:rPr lang="en-US" altLang="zh-CN" sz="2400" b="1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(</a:t>
              </a:r>
              <a:r>
                <a:rPr lang="en-GB" altLang="zh-CN" sz="2400" b="1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D)</a:t>
              </a:r>
              <a:endPara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92044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Q’</a:t>
              </a:r>
              <a:r>
                <a:rPr lang="en-US" altLang="zh-CN" sz="2400" b="1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(</a:t>
              </a:r>
              <a:r>
                <a:rPr lang="en-GB" altLang="zh-CN" sz="2400" b="1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D)</a:t>
              </a:r>
              <a:endPara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622338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Challenge</a:t>
            </a:r>
            <a:r>
              <a:rPr lang="en-US" altLang="zh-CN" sz="2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:  balancing accuracy and computational complexity!</a:t>
            </a:r>
          </a:p>
          <a:p>
            <a:pPr algn="ctr">
              <a:defRPr/>
            </a:pP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(1) E.g., Strong Simulation</a:t>
            </a:r>
            <a:endParaRPr lang="en-US" altLang="zh-CN" sz="3600" baseline="3000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720" y="4541058"/>
            <a:ext cx="864399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Goodness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Keep exact structure topology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between 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and 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000" baseline="-25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720" y="5072074"/>
            <a:ext cx="864399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Badness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NP-complete; may return exponential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many matched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subgraphs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 In certain scenarios, 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too restrictive to find matches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5859269"/>
            <a:ext cx="9144000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 Yang Cao, </a:t>
            </a:r>
            <a:r>
              <a:rPr lang="en-US" altLang="zh-CN" sz="1400" dirty="0" err="1" smtClean="0">
                <a:ea typeface="黑体" pitchFamily="49" charset="-122"/>
              </a:rPr>
              <a:t>Wenfei</a:t>
            </a:r>
            <a:r>
              <a:rPr lang="en-US" altLang="zh-CN" sz="1400" dirty="0" smtClean="0">
                <a:ea typeface="黑体" pitchFamily="49" charset="-122"/>
              </a:rPr>
              <a:t> Fan, 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and </a:t>
            </a:r>
            <a:r>
              <a:rPr lang="en-US" altLang="zh-CN" sz="1400" dirty="0" err="1" smtClean="0">
                <a:ea typeface="黑体" pitchFamily="49" charset="-122"/>
              </a:rPr>
              <a:t>Tianyu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Wo</a:t>
            </a:r>
            <a:r>
              <a:rPr lang="en-US" altLang="zh-CN" sz="1400" dirty="0" smtClean="0">
                <a:ea typeface="黑体" pitchFamily="49" charset="-122"/>
              </a:rPr>
              <a:t>. Strong Simulation: Capturing Topology in Graph Pattern Matching.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TODS 2014</a:t>
            </a:r>
            <a:r>
              <a:rPr lang="en-US" altLang="zh-CN" sz="1400" dirty="0" smtClean="0">
                <a:solidFill>
                  <a:srgbClr val="C00000"/>
                </a:solidFill>
                <a:ea typeface="黑体" pitchFamily="49" charset="-122"/>
              </a:rPr>
              <a:t>.</a:t>
            </a:r>
          </a:p>
          <a:p>
            <a:pPr>
              <a:buNone/>
            </a:pP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 Yang Cao, </a:t>
            </a:r>
            <a:r>
              <a:rPr lang="en-US" altLang="zh-CN" sz="1400" dirty="0" err="1" smtClean="0">
                <a:ea typeface="黑体" pitchFamily="49" charset="-122"/>
              </a:rPr>
              <a:t>Wenfei</a:t>
            </a:r>
            <a:r>
              <a:rPr lang="en-US" altLang="zh-CN" sz="1400" dirty="0" smtClean="0">
                <a:ea typeface="黑体" pitchFamily="49" charset="-122"/>
              </a:rPr>
              <a:t> Fan, 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and </a:t>
            </a:r>
            <a:r>
              <a:rPr lang="en-US" altLang="zh-CN" sz="1400" dirty="0" err="1" smtClean="0">
                <a:ea typeface="黑体" pitchFamily="49" charset="-122"/>
              </a:rPr>
              <a:t>Tianyu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Wo</a:t>
            </a:r>
            <a:r>
              <a:rPr lang="en-US" altLang="zh-CN" sz="1400" dirty="0" smtClean="0">
                <a:ea typeface="黑体" pitchFamily="49" charset="-122"/>
              </a:rPr>
              <a:t>, Capturing Topology in Graph Pattern Matching</a:t>
            </a:r>
            <a:r>
              <a:rPr lang="en-US" altLang="zh-CN" sz="1400" b="1" dirty="0" smtClean="0">
                <a:ea typeface="黑体" pitchFamily="49" charset="-122"/>
              </a:rPr>
              <a:t>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VLDB 2012.</a:t>
            </a:r>
            <a:endParaRPr lang="en-US" altLang="zh-CN" sz="1400" b="1" dirty="0" err="1" smtClean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13" name="内容占位符 2"/>
          <p:cNvSpPr>
            <a:spLocks noChangeArrowheads="1"/>
          </p:cNvSpPr>
          <p:nvPr/>
        </p:nvSpPr>
        <p:spPr bwMode="auto">
          <a:xfrm>
            <a:off x="720080" y="1136639"/>
            <a:ext cx="2807915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Isomorphism</a:t>
            </a: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NP-Complete</a:t>
            </a:r>
            <a:r>
              <a:rPr lang="en-US" altLang="zh-CN" sz="18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601020" y="993689"/>
            <a:ext cx="20097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   </a:t>
            </a:r>
            <a:r>
              <a:rPr lang="en-US" altLang="zh-CN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approximation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6" name="Straight Arrow Connector 5"/>
          <p:cNvCxnSpPr/>
          <p:nvPr/>
        </p:nvCxnSpPr>
        <p:spPr bwMode="auto">
          <a:xfrm>
            <a:off x="3743895" y="1425737"/>
            <a:ext cx="180022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内容占位符 2"/>
          <p:cNvSpPr>
            <a:spLocks noChangeArrowheads="1"/>
          </p:cNvSpPr>
          <p:nvPr/>
        </p:nvSpPr>
        <p:spPr bwMode="auto">
          <a:xfrm>
            <a:off x="5688583" y="1136639"/>
            <a:ext cx="2520329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Strong Simulation</a:t>
            </a: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O(n</a:t>
            </a:r>
            <a:r>
              <a:rPr lang="en-US" altLang="zh-CN" sz="1800" baseline="30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en-US" altLang="zh-CN" sz="18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en-US" altLang="zh-CN" sz="18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322388" y="2486056"/>
            <a:ext cx="8678768" cy="1657324"/>
          </a:xfrm>
        </p:spPr>
        <p:txBody>
          <a:bodyPr/>
          <a:lstStyle/>
          <a:p>
            <a:r>
              <a:rPr lang="en-US" altLang="zh-CN" sz="2000" dirty="0" err="1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Subgraph</a:t>
            </a:r>
            <a:r>
              <a:rPr lang="en-US" altLang="zh-CN" sz="2000" dirty="0" smtClean="0">
                <a:solidFill>
                  <a:srgbClr val="C00000"/>
                </a:solidFill>
                <a:ea typeface="Arial Unicode MS" pitchFamily="34" charset="-122"/>
                <a:cs typeface="Arial Unicode MS" pitchFamily="34" charset="-122"/>
              </a:rPr>
              <a:t> Isomorphism: 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Pattern graph </a:t>
            </a:r>
            <a:r>
              <a:rPr lang="en-US" altLang="zh-CN" sz="20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2000" dirty="0" err="1" smtClean="0">
                <a:ea typeface="Arial Unicode MS" pitchFamily="34" charset="-122"/>
                <a:cs typeface="Arial Unicode MS" pitchFamily="34" charset="-122"/>
              </a:rPr>
              <a:t>subgraph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000" baseline="-250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2000" baseline="-250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of data graph </a:t>
            </a:r>
            <a:r>
              <a:rPr lang="en-US" altLang="zh-CN" sz="20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G</a:t>
            </a:r>
          </a:p>
          <a:p>
            <a:pPr lvl="1"/>
            <a:r>
              <a:rPr lang="en-US" altLang="zh-CN" sz="18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Q 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matches </a:t>
            </a:r>
            <a:r>
              <a:rPr lang="en-US" altLang="zh-CN" sz="18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1800" baseline="-250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if there exists a </a:t>
            </a:r>
            <a:r>
              <a:rPr lang="en-US" altLang="zh-CN" sz="1800" dirty="0" err="1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bijective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function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f: V</a:t>
            </a:r>
            <a:r>
              <a:rPr lang="en-US" altLang="zh-CN" sz="1800" baseline="-25000" dirty="0" smtClean="0"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→ V</a:t>
            </a:r>
            <a:r>
              <a:rPr lang="en-US" altLang="zh-CN" sz="1800" baseline="-25000" dirty="0" smtClean="0">
                <a:ea typeface="Arial Unicode MS" pitchFamily="34" charset="-122"/>
                <a:cs typeface="Arial Unicode MS" pitchFamily="34" charset="-122"/>
              </a:rPr>
              <a:t>Gs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such that </a:t>
            </a:r>
          </a:p>
          <a:p>
            <a:pPr lvl="2"/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for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each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 node u in Q, u and f(u) have the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same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 label</a:t>
            </a:r>
          </a:p>
          <a:p>
            <a:pPr lvl="2"/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An edge (u, u‘) in Q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if and only if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 (f(u), f(u')) is an edge in G</a:t>
            </a:r>
            <a:r>
              <a:rPr lang="en-US" altLang="zh-CN" baseline="-25000" dirty="0" smtClean="0">
                <a:ea typeface="Arial Unicode MS" pitchFamily="34" charset="-122"/>
                <a:cs typeface="Arial Unicode MS" pitchFamily="34" charset="-122"/>
              </a:rPr>
              <a:t>s</a:t>
            </a:r>
          </a:p>
          <a:p>
            <a:pPr lvl="1"/>
            <a:r>
              <a:rPr lang="en-US" altLang="zh-CN" sz="1800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matches </a:t>
            </a:r>
            <a:r>
              <a:rPr lang="en-US" altLang="zh-CN" sz="1800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, via </a:t>
            </a:r>
            <a:r>
              <a:rPr lang="en-US" altLang="zh-CN" sz="1800" dirty="0" err="1" smtClean="0">
                <a:ea typeface="Arial Unicode MS" pitchFamily="34" charset="-122"/>
                <a:cs typeface="Arial Unicode MS" pitchFamily="34" charset="-122"/>
              </a:rPr>
              <a:t>subgraph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dirty="0" err="1" smtClean="0">
                <a:ea typeface="Arial Unicode MS" pitchFamily="34" charset="-122"/>
                <a:cs typeface="Arial Unicode MS" pitchFamily="34" charset="-122"/>
              </a:rPr>
              <a:t>isomorphsim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, if there is such a </a:t>
            </a:r>
            <a:r>
              <a:rPr lang="en-US" altLang="zh-CN" sz="1800" dirty="0" err="1" smtClean="0">
                <a:ea typeface="Arial Unicode MS" pitchFamily="34" charset="-122"/>
                <a:cs typeface="Arial Unicode MS" pitchFamily="34" charset="-122"/>
              </a:rPr>
              <a:t>subraph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Gs</a:t>
            </a:r>
          </a:p>
        </p:txBody>
      </p:sp>
    </p:spTree>
    <p:extLst>
      <p:ext uri="{BB962C8B-B14F-4D97-AF65-F5344CB8AC3E}">
        <p14:creationId xmlns="" xmlns:p14="http://schemas.microsoft.com/office/powerpoint/2010/main" val="34129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(1) E.g., Strong Simulation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834" y="887908"/>
            <a:ext cx="7448550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6" descr="teamwor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401344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23728" y="4407495"/>
            <a:ext cx="682473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/>
              <a:t>Set up a team to develop a new software product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4941168"/>
            <a:ext cx="682473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Strong simulation </a:t>
            </a:r>
            <a:r>
              <a:rPr lang="en-US" sz="2400" dirty="0" smtClean="0"/>
              <a:t>returns </a:t>
            </a:r>
            <a:r>
              <a:rPr lang="en-US" sz="2400" dirty="0" smtClean="0">
                <a:solidFill>
                  <a:srgbClr val="FF0000"/>
                </a:solidFill>
              </a:rPr>
              <a:t>F3, F4 and F5;</a:t>
            </a:r>
          </a:p>
          <a:p>
            <a:pPr>
              <a:defRPr/>
            </a:pPr>
            <a:r>
              <a:rPr lang="en-US" altLang="zh-CN" sz="2400" dirty="0" err="1" smtClean="0">
                <a:solidFill>
                  <a:srgbClr val="C00000"/>
                </a:solidFill>
              </a:rPr>
              <a:t>Subgraph</a:t>
            </a:r>
            <a:r>
              <a:rPr lang="en-US" altLang="zh-CN" sz="2400" dirty="0" smtClean="0">
                <a:solidFill>
                  <a:srgbClr val="C00000"/>
                </a:solidFill>
              </a:rPr>
              <a:t> isomorphism </a:t>
            </a:r>
            <a:r>
              <a:rPr lang="en-US" altLang="zh-CN" sz="2400" dirty="0" smtClean="0"/>
              <a:t>returns </a:t>
            </a:r>
            <a:r>
              <a:rPr lang="en-US" altLang="zh-CN" sz="2400" dirty="0" smtClean="0">
                <a:solidFill>
                  <a:srgbClr val="FF0000"/>
                </a:solidFill>
              </a:rPr>
              <a:t>empty!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i="1" dirty="0" err="1" smtClean="0">
                <a:solidFill>
                  <a:srgbClr val="FF0000"/>
                </a:solidFill>
              </a:rPr>
              <a:t>Subgraph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 isomorphism is too strict for emerging applications!</a:t>
            </a:r>
            <a:endParaRPr lang="en-US" altLang="zh-CN" sz="2000" b="1" i="1" dirty="0">
              <a:solidFill>
                <a:srgbClr val="FF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520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(1) E.g., Strong Simulation</a:t>
            </a:r>
            <a:endParaRPr lang="zh-CN" altLang="en-US" sz="2400" b="1" dirty="0">
              <a:solidFill>
                <a:srgbClr val="C00000"/>
              </a:solidFill>
              <a:ea typeface="黑体" pitchFamily="49" charset="-122"/>
            </a:endParaRPr>
          </a:p>
        </p:txBody>
      </p:sp>
      <p:pic>
        <p:nvPicPr>
          <p:cNvPr id="6" name="Picture 3" descr="C:\Users\SkyHeart\Desktop\TO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-38083"/>
            <a:ext cx="4811712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2844" y="4841892"/>
            <a:ext cx="90011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 Black" pitchFamily="34" charset="0"/>
              </a:rPr>
              <a:t>“</a:t>
            </a:r>
            <a:r>
              <a:rPr lang="en-US" altLang="zh-CN" dirty="0">
                <a:solidFill>
                  <a:srgbClr val="FF0000"/>
                </a:solidFill>
                <a:latin typeface="Arial Black" pitchFamily="34" charset="0"/>
              </a:rPr>
              <a:t>Those who were trained to fly didn’t know the others. One group of people did not know the other group.”  (</a:t>
            </a:r>
            <a:r>
              <a:rPr lang="en-US" altLang="zh-CN" dirty="0">
                <a:solidFill>
                  <a:schemeClr val="accent2"/>
                </a:solidFill>
                <a:latin typeface="Arial Black" pitchFamily="34" charset="0"/>
              </a:rPr>
              <a:t>Osama Bin Laden, 2001</a:t>
            </a:r>
            <a:r>
              <a:rPr lang="en-US" altLang="zh-CN" dirty="0">
                <a:solidFill>
                  <a:srgbClr val="FF0000"/>
                </a:solidFill>
                <a:latin typeface="Arial Black" pitchFamily="34" charset="0"/>
              </a:rPr>
              <a:t>)</a:t>
            </a:r>
          </a:p>
        </p:txBody>
      </p:sp>
      <p:pic>
        <p:nvPicPr>
          <p:cNvPr id="8" name="图片 7" descr="osama-bin-lade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2285992"/>
            <a:ext cx="1440160" cy="157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云形标注 8"/>
          <p:cNvSpPr/>
          <p:nvPr/>
        </p:nvSpPr>
        <p:spPr>
          <a:xfrm rot="444174">
            <a:off x="5503748" y="1823453"/>
            <a:ext cx="2959199" cy="2456611"/>
          </a:xfrm>
          <a:prstGeom prst="cloudCallout">
            <a:avLst>
              <a:gd name="adj1" fmla="val -88355"/>
              <a:gd name="adj2" fmla="val 7813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14612" y="928670"/>
            <a:ext cx="3642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a typeface="黑体" pitchFamily="49" charset="-122"/>
              </a:rPr>
              <a:t>Terrorist Collaboration Network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14282" y="5643578"/>
            <a:ext cx="8715436" cy="107721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</a:rPr>
              <a:t>Build upon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(revised)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strong </a:t>
            </a:r>
            <a:r>
              <a:rPr lang="en-US" sz="1600" b="1" dirty="0" smtClean="0">
                <a:solidFill>
                  <a:srgbClr val="FF0000"/>
                </a:solidFill>
              </a:rPr>
              <a:t>simulation to aid the detection of homegrown violent extremists (HVEs)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who seek to commit acts of terrorism in the United States and abroad, </a:t>
            </a:r>
            <a:r>
              <a:rPr lang="en-US" sz="1600" b="1" dirty="0" smtClean="0">
                <a:solidFill>
                  <a:srgbClr val="000099"/>
                </a:solidFill>
              </a:rPr>
              <a:t>Colorado State University, </a:t>
            </a:r>
            <a:r>
              <a:rPr lang="en-US" altLang="zh-CN" sz="1600" b="1" dirty="0" smtClean="0">
                <a:solidFill>
                  <a:srgbClr val="000099"/>
                </a:solidFill>
              </a:rPr>
              <a:t>Benjamin W. K. Hung, </a:t>
            </a:r>
            <a:r>
              <a:rPr lang="en-US" altLang="zh-CN" sz="1600" b="1" dirty="0" err="1" smtClean="0">
                <a:solidFill>
                  <a:srgbClr val="000099"/>
                </a:solidFill>
              </a:rPr>
              <a:t>Anura</a:t>
            </a:r>
            <a:r>
              <a:rPr lang="en-US" altLang="zh-CN" sz="1600" b="1" dirty="0" smtClean="0">
                <a:solidFill>
                  <a:srgbClr val="000099"/>
                </a:solidFill>
              </a:rPr>
              <a:t> P. </a:t>
            </a:r>
            <a:r>
              <a:rPr lang="en-US" altLang="zh-CN" sz="1600" b="1" dirty="0" err="1" smtClean="0">
                <a:solidFill>
                  <a:srgbClr val="000099"/>
                </a:solidFill>
              </a:rPr>
              <a:t>Jayasumana</a:t>
            </a:r>
            <a:r>
              <a:rPr lang="en-US" altLang="zh-CN" sz="1600" dirty="0" smtClean="0"/>
              <a:t>: Investigative simulation: Towards utilizing graph pattern matching for investigative search. ASONAM 2016.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23528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(1) E.g., Strong Simulation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648" y="2597224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5498" y="4093815"/>
            <a:ext cx="5543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251520" y="6001891"/>
            <a:ext cx="8640960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Preserve 70-80% 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isomorphism &amp; 100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times faster!</a:t>
            </a:r>
            <a:endParaRPr lang="zh-CN" altLang="en-US" sz="24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281186" y="1124744"/>
            <a:ext cx="2172069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err="1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</a:t>
            </a:r>
            <a:endParaRPr lang="en-US" altLang="zh-CN" sz="2000" dirty="0">
              <a:solidFill>
                <a:srgbClr val="4414B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Isomorphism</a:t>
            </a: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NP-Complete</a:t>
            </a:r>
            <a:r>
              <a:rPr lang="en-US" altLang="zh-CN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zh-CN" altLang="en-US" sz="2000" dirty="0" smtClean="0">
              <a:solidFill>
                <a:srgbClr val="4414B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675136" y="1124744"/>
            <a:ext cx="16605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Strong </a:t>
            </a: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Simulation</a:t>
            </a: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4943673" y="1124744"/>
            <a:ext cx="16605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Dual </a:t>
            </a: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Simulation</a:t>
            </a:r>
          </a:p>
        </p:txBody>
      </p:sp>
      <p:sp>
        <p:nvSpPr>
          <p:cNvPr id="29" name="TextBox 10"/>
          <p:cNvSpPr txBox="1">
            <a:spLocks noChangeArrowheads="1"/>
          </p:cNvSpPr>
          <p:nvPr/>
        </p:nvSpPr>
        <p:spPr bwMode="auto">
          <a:xfrm>
            <a:off x="6943923" y="1124744"/>
            <a:ext cx="1660711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Graph</a:t>
            </a: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Simulation</a:t>
            </a: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20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</a:p>
        </p:txBody>
      </p:sp>
      <p:sp>
        <p:nvSpPr>
          <p:cNvPr id="30" name="燕尾形 29"/>
          <p:cNvSpPr/>
          <p:nvPr/>
        </p:nvSpPr>
        <p:spPr>
          <a:xfrm>
            <a:off x="2317948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燕尾形 30"/>
          <p:cNvSpPr/>
          <p:nvPr/>
        </p:nvSpPr>
        <p:spPr>
          <a:xfrm>
            <a:off x="4603948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6818511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14"/>
            <a:ext cx="9001156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(2) E.g., Temporal Dense </a:t>
            </a:r>
            <a:r>
              <a:rPr lang="en-US" altLang="zh-CN" sz="3600" b="1" dirty="0" err="1" smtClean="0">
                <a:solidFill>
                  <a:srgbClr val="C00000"/>
                </a:solidFill>
                <a:ea typeface="黑体" pitchFamily="49" charset="-122"/>
              </a:rPr>
              <a:t>Subgraphs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10" name="图片 9" descr="beijingr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3" y="908720"/>
            <a:ext cx="8784976" cy="547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(2) E.g., Temporal Dense </a:t>
            </a:r>
            <a:r>
              <a:rPr lang="en-US" altLang="zh-CN" sz="3600" b="1" dirty="0" err="1" smtClean="0">
                <a:solidFill>
                  <a:srgbClr val="C00000"/>
                </a:solidFill>
                <a:ea typeface="黑体" pitchFamily="49" charset="-122"/>
              </a:rPr>
              <a:t>Subgraphs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56092"/>
            <a:ext cx="8858280" cy="5237204"/>
          </a:xfrm>
        </p:spPr>
        <p:txBody>
          <a:bodyPr/>
          <a:lstStyle/>
          <a:p>
            <a:r>
              <a:rPr lang="en-US" altLang="zh-CN" sz="2000" dirty="0" smtClean="0"/>
              <a:t>Filter-and-Verification methods: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en-US" altLang="zh-CN" sz="2000" dirty="0" smtClean="0">
                <a:latin typeface="+mj-lt"/>
              </a:rPr>
              <a:t>Data Driven Query Approximation methods:</a:t>
            </a:r>
            <a:endParaRPr lang="zh-CN" altLang="en-US" sz="2000" dirty="0" smtClean="0">
              <a:latin typeface="+mj-lt"/>
            </a:endParaRPr>
          </a:p>
          <a:p>
            <a:pPr lvl="1"/>
            <a:r>
              <a:rPr lang="en-US" altLang="zh-CN" sz="2000" dirty="0" smtClean="0"/>
              <a:t>Choose k (a small constant, e.g., 10 or 15)</a:t>
            </a:r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Experimental results (with the state of the art solution </a:t>
            </a:r>
            <a:r>
              <a:rPr lang="en-US" altLang="zh-CN" sz="2400" baseline="30000" dirty="0" smtClean="0"/>
              <a:t>[</a:t>
            </a:r>
            <a:r>
              <a:rPr lang="en-US" altLang="zh-CN" sz="2400" baseline="30000" dirty="0" err="1" smtClean="0"/>
              <a:t>Bogdanov</a:t>
            </a:r>
            <a:r>
              <a:rPr lang="en-US" altLang="zh-CN" sz="2400" baseline="30000" dirty="0" smtClean="0"/>
              <a:t> et al. 2011]</a:t>
            </a:r>
            <a:r>
              <a:rPr lang="en-US" altLang="zh-CN" sz="1800" dirty="0" smtClean="0"/>
              <a:t>)</a:t>
            </a:r>
            <a:endParaRPr lang="en-US" altLang="zh-CN" sz="2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5643578"/>
            <a:ext cx="9144000" cy="1169551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P. </a:t>
            </a:r>
            <a:r>
              <a:rPr lang="en-US" altLang="zh-CN" sz="1400" dirty="0" err="1" smtClean="0"/>
              <a:t>Bogdanov</a:t>
            </a:r>
            <a:r>
              <a:rPr lang="en-US" altLang="zh-CN" sz="1400" dirty="0" smtClean="0"/>
              <a:t>, M. </a:t>
            </a:r>
            <a:r>
              <a:rPr lang="en-US" altLang="zh-CN" sz="1400" dirty="0" err="1" smtClean="0"/>
              <a:t>Mongiov</a:t>
            </a:r>
            <a:r>
              <a:rPr lang="en-US" altLang="zh-CN" sz="1400" dirty="0" smtClean="0"/>
              <a:t>, and A. K. Singh. Mining heavy </a:t>
            </a:r>
            <a:r>
              <a:rPr lang="en-US" altLang="zh-CN" sz="1400" dirty="0" err="1" smtClean="0"/>
              <a:t>subgraphs</a:t>
            </a:r>
            <a:r>
              <a:rPr lang="en-US" altLang="zh-CN" sz="1400" dirty="0" smtClean="0"/>
              <a:t> in time-evolving networks. In ICDM, 2011.</a:t>
            </a:r>
            <a:endParaRPr lang="en-US" altLang="zh-CN" sz="1400" dirty="0" smtClean="0">
              <a:ea typeface="黑体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400" dirty="0" err="1" smtClean="0">
                <a:solidFill>
                  <a:schemeClr val="tx2"/>
                </a:solidFill>
              </a:rPr>
              <a:t>Haixing</a:t>
            </a:r>
            <a:r>
              <a:rPr lang="en-US" altLang="zh-CN" sz="1400" dirty="0" smtClean="0">
                <a:solidFill>
                  <a:schemeClr val="tx2"/>
                </a:solidFill>
              </a:rPr>
              <a:t> Huang,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Jinghe</a:t>
            </a:r>
            <a:r>
              <a:rPr lang="en-US" altLang="zh-CN" sz="1400" dirty="0" smtClean="0">
                <a:solidFill>
                  <a:schemeClr val="tx2"/>
                </a:solidFill>
              </a:rPr>
              <a:t> Song,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Xuelian</a:t>
            </a:r>
            <a:r>
              <a:rPr lang="en-US" altLang="zh-CN" sz="1400" dirty="0" smtClean="0">
                <a:solidFill>
                  <a:schemeClr val="tx2"/>
                </a:solidFill>
              </a:rPr>
              <a:t> Lin,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Shuai</a:t>
            </a:r>
            <a:r>
              <a:rPr lang="en-US" altLang="zh-CN" sz="1400" dirty="0" smtClean="0">
                <a:solidFill>
                  <a:schemeClr val="tx2"/>
                </a:solidFill>
              </a:rPr>
              <a:t> Ma,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Jinpeng</a:t>
            </a:r>
            <a:r>
              <a:rPr lang="en-US" altLang="zh-CN" sz="1400" dirty="0" smtClean="0">
                <a:solidFill>
                  <a:schemeClr val="tx2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Huai</a:t>
            </a:r>
            <a:r>
              <a:rPr lang="en-US" altLang="zh-CN" sz="1400" dirty="0" smtClean="0">
                <a:solidFill>
                  <a:schemeClr val="tx2"/>
                </a:solidFill>
              </a:rPr>
              <a:t>,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TGraph</a:t>
            </a:r>
            <a:r>
              <a:rPr lang="en-US" altLang="zh-CN" sz="1400" dirty="0" smtClean="0">
                <a:solidFill>
                  <a:schemeClr val="tx2"/>
                </a:solidFill>
              </a:rPr>
              <a:t>: A Temporal Graph Data Management System (demo</a:t>
            </a:r>
            <a:r>
              <a:rPr lang="en-US" altLang="zh-CN" sz="1400" b="1" dirty="0" smtClean="0">
                <a:solidFill>
                  <a:schemeClr val="tx2"/>
                </a:solidFill>
                <a:ea typeface="黑体" pitchFamily="49" charset="-122"/>
              </a:rPr>
              <a:t>),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CIKM 2016.</a:t>
            </a:r>
          </a:p>
          <a:p>
            <a:pPr>
              <a:spcBef>
                <a:spcPts val="0"/>
              </a:spcBef>
            </a:pP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Renjun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Luoshu</a:t>
            </a:r>
            <a:r>
              <a:rPr lang="en-US" altLang="zh-CN" sz="1400" dirty="0" smtClean="0">
                <a:ea typeface="黑体" pitchFamily="49" charset="-122"/>
              </a:rPr>
              <a:t> Wang, </a:t>
            </a:r>
            <a:r>
              <a:rPr lang="en-US" altLang="zh-CN" sz="1400" dirty="0" err="1" smtClean="0">
                <a:ea typeface="黑体" pitchFamily="49" charset="-122"/>
              </a:rPr>
              <a:t>Xuelian</a:t>
            </a:r>
            <a:r>
              <a:rPr lang="en-US" altLang="zh-CN" sz="1400" dirty="0" smtClean="0">
                <a:ea typeface="黑体" pitchFamily="49" charset="-122"/>
              </a:rPr>
              <a:t> Lin,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Fast Computation of Temporal Dense </a:t>
            </a:r>
            <a:r>
              <a:rPr lang="en-US" altLang="zh-CN" sz="1400" dirty="0" err="1" smtClean="0">
                <a:ea typeface="黑体" pitchFamily="49" charset="-122"/>
              </a:rPr>
              <a:t>Subgraphs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ICDE 2017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71600" y="1340768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092280" y="1772816"/>
            <a:ext cx="1800200" cy="43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95% are filtered</a:t>
            </a:r>
            <a:endParaRPr lang="zh-CN" altLang="en-US" sz="2400" dirty="0">
              <a:solidFill>
                <a:srgbClr val="FF0000"/>
              </a:solidFill>
              <a:latin typeface="Arial Unicode MS" pitchFamily="34" charset="-122"/>
              <a:ea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71600" y="3071810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71600" y="4311982"/>
          <a:ext cx="712289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758"/>
                <a:gridCol w="1688156"/>
                <a:gridCol w="237998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Efficiency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BEIJING DATA 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100.28%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2980 times faster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SYNTHETIC DATA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99.84%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1,079 times faster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(2) E.g., Temporal Dense </a:t>
            </a:r>
            <a:r>
              <a:rPr lang="en-US" altLang="zh-CN" sz="3600" b="1" dirty="0" err="1" smtClean="0">
                <a:solidFill>
                  <a:srgbClr val="C00000"/>
                </a:solidFill>
                <a:ea typeface="黑体" pitchFamily="49" charset="-122"/>
              </a:rPr>
              <a:t>Subgraphs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309320"/>
            <a:ext cx="9144000" cy="523220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Renjun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Luoshu</a:t>
            </a:r>
            <a:r>
              <a:rPr lang="en-US" altLang="zh-CN" sz="1400" dirty="0" smtClean="0">
                <a:ea typeface="黑体" pitchFamily="49" charset="-122"/>
              </a:rPr>
              <a:t> Wang, </a:t>
            </a:r>
            <a:r>
              <a:rPr lang="en-US" altLang="zh-CN" sz="1400" dirty="0" err="1" smtClean="0">
                <a:ea typeface="黑体" pitchFamily="49" charset="-122"/>
              </a:rPr>
              <a:t>Xuelian</a:t>
            </a:r>
            <a:r>
              <a:rPr lang="en-US" altLang="zh-CN" sz="1400" dirty="0" smtClean="0">
                <a:ea typeface="黑体" pitchFamily="49" charset="-122"/>
              </a:rPr>
              <a:t> Lin,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Fast Computation of Temporal Dense </a:t>
            </a:r>
            <a:r>
              <a:rPr lang="en-US" altLang="zh-CN" sz="1400" dirty="0" err="1" smtClean="0">
                <a:ea typeface="黑体" pitchFamily="49" charset="-122"/>
              </a:rPr>
              <a:t>Subgraphs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ICDE 2017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0" y="2708920"/>
            <a:ext cx="4838700" cy="2324100"/>
            <a:chOff x="0" y="2708920"/>
            <a:chExt cx="4838700" cy="23241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2708920"/>
              <a:ext cx="4838700" cy="2324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/>
          </p:nvSpPr>
          <p:spPr>
            <a:xfrm>
              <a:off x="395536" y="2708920"/>
              <a:ext cx="37497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Evolving convergence assumption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251520" y="980728"/>
            <a:ext cx="46776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 </a:t>
            </a:r>
            <a:r>
              <a:rPr lang="en-US" b="1" dirty="0" smtClean="0">
                <a:solidFill>
                  <a:srgbClr val="FF0000"/>
                </a:solidFill>
              </a:rPr>
              <a:t>evolutionary</a:t>
            </a:r>
            <a:r>
              <a:rPr lang="en-US" dirty="0" smtClean="0">
                <a:solidFill>
                  <a:srgbClr val="FF0000"/>
                </a:solidFill>
              </a:rPr>
              <a:t> biology</a:t>
            </a:r>
            <a:r>
              <a:rPr lang="en-US" dirty="0" smtClean="0"/>
              <a:t>, </a:t>
            </a:r>
            <a:r>
              <a:rPr lang="en-US" b="1" dirty="0" smtClean="0">
                <a:solidFill>
                  <a:srgbClr val="FF0000"/>
                </a:solidFill>
              </a:rPr>
              <a:t>convergent evolution</a:t>
            </a:r>
            <a:r>
              <a:rPr lang="en-US" dirty="0" smtClean="0"/>
              <a:t> is the process whereby organisms not closely related (not monophyletic), independently </a:t>
            </a:r>
            <a:r>
              <a:rPr lang="en-US" b="1" dirty="0" smtClean="0"/>
              <a:t>evolve</a:t>
            </a:r>
            <a:r>
              <a:rPr lang="en-US" dirty="0" smtClean="0"/>
              <a:t> similar traits as a result of having to adapt to similar environments or ecological niches.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4" name="图片 13" descr="Astrophytum_asterias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908720"/>
            <a:ext cx="1728192" cy="171519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grpSp>
        <p:nvGrpSpPr>
          <p:cNvPr id="3" name="组合 19"/>
          <p:cNvGrpSpPr/>
          <p:nvPr/>
        </p:nvGrpSpPr>
        <p:grpSpPr>
          <a:xfrm>
            <a:off x="4572000" y="4437112"/>
            <a:ext cx="4392488" cy="1728192"/>
            <a:chOff x="4716016" y="4437112"/>
            <a:chExt cx="4392488" cy="172819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16016" y="4437112"/>
              <a:ext cx="4392488" cy="914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16016" y="5373216"/>
              <a:ext cx="4009508" cy="792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5211663"/>
            <a:ext cx="403244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18"/>
          <p:cNvGrpSpPr/>
          <p:nvPr/>
        </p:nvGrpSpPr>
        <p:grpSpPr>
          <a:xfrm>
            <a:off x="5076055" y="947518"/>
            <a:ext cx="3888433" cy="3250506"/>
            <a:chOff x="5076055" y="947518"/>
            <a:chExt cx="3888433" cy="3250506"/>
          </a:xfrm>
        </p:grpSpPr>
        <p:grpSp>
          <p:nvGrpSpPr>
            <p:cNvPr id="7" name="组合 16"/>
            <p:cNvGrpSpPr/>
            <p:nvPr/>
          </p:nvGrpSpPr>
          <p:grpSpPr>
            <a:xfrm>
              <a:off x="5076055" y="947518"/>
              <a:ext cx="1944217" cy="3250506"/>
              <a:chOff x="5076055" y="947518"/>
              <a:chExt cx="1944217" cy="3250506"/>
            </a:xfrm>
          </p:grpSpPr>
          <p:pic>
            <p:nvPicPr>
              <p:cNvPr id="15" name="图片 14" descr="E_obesa_symmetrica_ies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076056" y="947518"/>
                <a:ext cx="1917700" cy="1676400"/>
              </a:xfrm>
              <a:prstGeom prst="rect">
                <a:avLst/>
              </a:prstGeom>
              <a:ln w="38100">
                <a:solidFill>
                  <a:srgbClr val="000099"/>
                </a:solidFill>
              </a:ln>
            </p:spPr>
          </p:pic>
          <p:pic>
            <p:nvPicPr>
              <p:cNvPr id="16" name="图片 15" descr="220px-Euphorbia_February_2008-2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76055" y="2747717"/>
                <a:ext cx="1944217" cy="1450307"/>
              </a:xfrm>
              <a:prstGeom prst="rect">
                <a:avLst/>
              </a:prstGeom>
              <a:ln w="38100">
                <a:solidFill>
                  <a:srgbClr val="000099"/>
                </a:solidFill>
              </a:ln>
            </p:spPr>
          </p:pic>
        </p:grpSp>
        <p:pic>
          <p:nvPicPr>
            <p:cNvPr id="18" name="图片 17" descr="Euphorbia_milii_-_flower_view01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36296" y="2747718"/>
              <a:ext cx="1728192" cy="1440160"/>
            </a:xfrm>
            <a:prstGeom prst="rect">
              <a:avLst/>
            </a:prstGeom>
            <a:ln w="38100">
              <a:solidFill>
                <a:srgbClr val="000099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2564904"/>
            <a:ext cx="8640960" cy="104854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Techniques for Big Graph Search</a:t>
            </a: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600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Q(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Data Approximation Techniques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grpSp>
        <p:nvGrpSpPr>
          <p:cNvPr id="3" name="组合 15"/>
          <p:cNvGrpSpPr/>
          <p:nvPr/>
        </p:nvGrpSpPr>
        <p:grpSpPr>
          <a:xfrm>
            <a:off x="2555776" y="2420888"/>
            <a:ext cx="4053006" cy="936824"/>
            <a:chOff x="2555776" y="3789040"/>
            <a:chExt cx="4053006" cy="93682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rgbClr val="C0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approximation</a:t>
              </a:r>
              <a:endPara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70787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5151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)</a:t>
              </a:r>
              <a:endPara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100540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Q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 </a:t>
              </a:r>
              <a:r>
                <a:rPr lang="en-US" altLang="zh-CN" sz="24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’</a:t>
              </a:r>
              <a:r>
                <a:rPr lang="en-GB" altLang="zh-CN" sz="24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)</a:t>
              </a:r>
              <a:endPara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838362"/>
            <a:ext cx="8999984" cy="470958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Challenge</a:t>
            </a:r>
            <a:r>
              <a:rPr lang="en-US" altLang="zh-CN" sz="2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:  balancing accuracy and computational complexity!</a:t>
            </a:r>
          </a:p>
        </p:txBody>
      </p:sp>
      <p:grpSp>
        <p:nvGrpSpPr>
          <p:cNvPr id="10" name="组合 17"/>
          <p:cNvGrpSpPr/>
          <p:nvPr/>
        </p:nvGrpSpPr>
        <p:grpSpPr>
          <a:xfrm>
            <a:off x="428596" y="3935958"/>
            <a:ext cx="8715404" cy="1713268"/>
            <a:chOff x="428596" y="2564904"/>
            <a:chExt cx="8715404" cy="1713268"/>
          </a:xfrm>
        </p:grpSpPr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606124" y="3200954"/>
              <a:ext cx="468052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  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=  HARD(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+ SOFT(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</a:t>
              </a:r>
            </a:p>
            <a:p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                              </a:t>
              </a:r>
              <a:r>
                <a:rPr lang="en-US" altLang="zh-CN" sz="4000" b="1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×</a:t>
              </a:r>
              <a:endParaRPr lang="zh-CN" altLang="en-US" sz="2400" b="1" dirty="0">
                <a:latin typeface="Rockwell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28596" y="2564904"/>
              <a:ext cx="87154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  <a:ea typeface="黑体" pitchFamily="49" charset="-122"/>
                </a:rPr>
                <a:t>Pareto principle</a:t>
              </a:r>
              <a:r>
                <a:rPr lang="en-US" altLang="zh-CN" sz="2000" b="1" dirty="0" smtClean="0">
                  <a:ea typeface="黑体" pitchFamily="49" charset="-122"/>
                </a:rPr>
                <a:t>:</a:t>
              </a:r>
              <a:r>
                <a:rPr lang="en-US" sz="2000" dirty="0" smtClean="0"/>
                <a:t> for many events, roughly 80% of the effects come from 20% of the causes</a:t>
              </a:r>
              <a:endParaRPr lang="zh-CN" altLang="en-US" sz="2000" dirty="0">
                <a:ea typeface="黑体" pitchFamily="49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18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30469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 idea</a:t>
            </a:r>
            <a:r>
              <a:rPr lang="en-US" altLang="zh-CN" sz="2400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For a class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 </a:t>
            </a:r>
            <a:r>
              <a:rPr lang="en-US" altLang="zh-CN" sz="2400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of queries on data </a:t>
            </a:r>
            <a:r>
              <a:rPr lang="en-US" altLang="zh-CN" sz="24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</a:t>
            </a:r>
            <a:r>
              <a:rPr lang="en-US" altLang="zh-CN" sz="2400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 transform </a:t>
            </a:r>
            <a:r>
              <a:rPr lang="en-US" altLang="zh-CN" sz="24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 smaller data </a:t>
            </a:r>
            <a:r>
              <a:rPr lang="en-US" altLang="zh-CN" sz="24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D’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that can be processed efficiently 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without loss of quality </a:t>
            </a:r>
            <a:r>
              <a:rPr lang="en-US" altLang="zh-CN" sz="2400" dirty="0" smtClean="0">
                <a:solidFill>
                  <a:schemeClr val="tx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or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with a bounded loss of quality</a:t>
            </a:r>
            <a:r>
              <a:rPr lang="en-US" altLang="zh-CN" sz="2400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endParaRPr lang="en-GB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国家重点基础研究发展计划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350" y="836712"/>
            <a:ext cx="8645138" cy="2160240"/>
          </a:xfrm>
        </p:spPr>
        <p:txBody>
          <a:bodyPr/>
          <a:lstStyle/>
          <a:p>
            <a:r>
              <a:rPr lang="zh-CN" altLang="en-US" sz="2800" dirty="0" smtClean="0"/>
              <a:t>网络信息空间大数据计算的基础研究</a:t>
            </a:r>
            <a:r>
              <a:rPr lang="en-US" altLang="zh-CN" sz="2800" dirty="0" smtClean="0"/>
              <a:t>(2014-2018)</a:t>
            </a:r>
            <a:r>
              <a:rPr lang="zh-CN" altLang="en-US" sz="2800" dirty="0" smtClean="0"/>
              <a:t> </a:t>
            </a:r>
            <a:r>
              <a:rPr lang="zh-CN" altLang="en-US" dirty="0" smtClean="0"/>
              <a:t>	</a:t>
            </a:r>
          </a:p>
          <a:p>
            <a:pPr lvl="1"/>
            <a:r>
              <a:rPr lang="en-US" altLang="zh-CN" dirty="0" smtClean="0"/>
              <a:t>Chief Scientist: Prof. </a:t>
            </a:r>
            <a:r>
              <a:rPr lang="en-US" altLang="zh-CN" dirty="0" err="1" smtClean="0"/>
              <a:t>Jinpeng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Huai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8 institutes involved</a:t>
            </a:r>
          </a:p>
          <a:p>
            <a:pPr lvl="1"/>
            <a:r>
              <a:rPr lang="en-US" altLang="zh-CN" dirty="0" smtClean="0"/>
              <a:t>Focus on “computing theory and practice on Big Data”</a:t>
            </a:r>
          </a:p>
          <a:p>
            <a:pPr lvl="1"/>
            <a:r>
              <a:rPr lang="en-US" altLang="zh-CN" dirty="0" smtClean="0"/>
              <a:t>http://cnbigdata.org/</a:t>
            </a:r>
            <a:endParaRPr lang="zh-CN" alt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107804"/>
            <a:ext cx="4176464" cy="144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4676713"/>
            <a:ext cx="3312367" cy="199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107804"/>
            <a:ext cx="3996410" cy="176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941168"/>
            <a:ext cx="4308386" cy="176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571" y="857232"/>
            <a:ext cx="3553833" cy="301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(1) E.g., Shortest Paths/Distances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610" y="5072074"/>
            <a:ext cx="8999984" cy="756710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On Real-life road and social networks, graphs are reduced by 1/3!</a:t>
            </a:r>
          </a:p>
          <a:p>
            <a:pPr algn="ctr"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A light-weight general data reduction technique for shortest paths/distances!</a:t>
            </a:r>
            <a:endParaRPr lang="en-US" altLang="zh-CN" sz="20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5496" y="1428736"/>
            <a:ext cx="5184576" cy="1785950"/>
          </a:xfrm>
        </p:spPr>
        <p:txBody>
          <a:bodyPr/>
          <a:lstStyle/>
          <a:p>
            <a:r>
              <a:rPr lang="en-US" altLang="zh-CN" sz="2000" dirty="0" smtClean="0">
                <a:ea typeface="黑体" pitchFamily="49" charset="-122"/>
              </a:rPr>
              <a:t>For </a:t>
            </a:r>
            <a:r>
              <a:rPr lang="en-US" sz="2000" dirty="0" smtClean="0"/>
              <a:t>weighted undirected graphs, we propose a notion of “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proxies</a:t>
            </a:r>
            <a:r>
              <a:rPr lang="en-US" sz="2000" dirty="0" smtClean="0"/>
              <a:t>”</a:t>
            </a:r>
            <a:endParaRPr lang="en-US" altLang="zh-CN" sz="2000" dirty="0" smtClean="0">
              <a:ea typeface="黑体" pitchFamily="49" charset="-122"/>
            </a:endParaRPr>
          </a:p>
          <a:p>
            <a:r>
              <a:rPr lang="en-US" altLang="zh-CN" sz="2000" dirty="0" smtClean="0">
                <a:ea typeface="黑体" pitchFamily="49" charset="-122"/>
              </a:rPr>
              <a:t>Each proxy represents the nodes in its DRA (non-overlapping for all proxies)</a:t>
            </a:r>
          </a:p>
          <a:p>
            <a:r>
              <a:rPr lang="en-US" altLang="zh-CN" sz="2000" dirty="0" smtClean="0">
                <a:ea typeface="黑体" pitchFamily="49" charset="-122"/>
              </a:rPr>
              <a:t>Proxies can be computed in O(n) time</a:t>
            </a:r>
          </a:p>
        </p:txBody>
      </p:sp>
      <p:sp>
        <p:nvSpPr>
          <p:cNvPr id="14" name="矩形 13"/>
          <p:cNvSpPr/>
          <p:nvPr/>
        </p:nvSpPr>
        <p:spPr>
          <a:xfrm>
            <a:off x="323528" y="3857628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</a:rPr>
              <a:t>Key property: </a:t>
            </a:r>
            <a:r>
              <a:rPr lang="en-US" altLang="zh-CN" sz="2000" dirty="0" smtClean="0">
                <a:ea typeface="黑体" pitchFamily="49" charset="-122"/>
              </a:rPr>
              <a:t>Given nodes </a:t>
            </a:r>
            <a:r>
              <a:rPr lang="en-US" altLang="zh-CN" sz="2000" dirty="0" err="1" smtClean="0">
                <a:ea typeface="黑体" pitchFamily="49" charset="-122"/>
              </a:rPr>
              <a:t>u,v</a:t>
            </a:r>
            <a:r>
              <a:rPr lang="en-US" altLang="zh-CN" sz="2000" dirty="0" smtClean="0">
                <a:ea typeface="黑体" pitchFamily="49" charset="-122"/>
              </a:rPr>
              <a:t> in G, </a:t>
            </a:r>
            <a:r>
              <a:rPr lang="zh-CN" altLang="en-US" sz="2000" dirty="0" smtClean="0">
                <a:ea typeface="黑体" pitchFamily="49" charset="-122"/>
              </a:rPr>
              <a:t> </a:t>
            </a:r>
            <a:r>
              <a:rPr lang="en-US" altLang="zh-CN" sz="2000" dirty="0" smtClean="0">
                <a:ea typeface="黑体" pitchFamily="49" charset="-122"/>
              </a:rPr>
              <a:t>proxies </a:t>
            </a:r>
            <a:r>
              <a:rPr lang="en-US" altLang="zh-CN" sz="2000" dirty="0" err="1" smtClean="0">
                <a:ea typeface="黑体" pitchFamily="49" charset="-122"/>
              </a:rPr>
              <a:t>u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err="1" smtClean="0">
                <a:ea typeface="黑体" pitchFamily="49" charset="-122"/>
              </a:rPr>
              <a:t>,v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</a:t>
            </a:r>
            <a:r>
              <a:rPr lang="zh-CN" altLang="en-US" sz="2000" dirty="0" smtClean="0">
                <a:ea typeface="黑体" pitchFamily="49" charset="-122"/>
              </a:rPr>
              <a:t> </a:t>
            </a:r>
            <a:r>
              <a:rPr lang="en-US" altLang="zh-CN" sz="2000" dirty="0" smtClean="0">
                <a:ea typeface="黑体" pitchFamily="49" charset="-122"/>
              </a:rPr>
              <a:t>then:</a:t>
            </a:r>
          </a:p>
          <a:p>
            <a:pPr lvl="1"/>
            <a:r>
              <a:rPr lang="en-US" altLang="zh-CN" sz="2000" dirty="0" smtClean="0">
                <a:ea typeface="黑体" pitchFamily="49" charset="-122"/>
              </a:rPr>
              <a:t>    (1) path(u, v) =    path(u, 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+   path(u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+   path(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v)</a:t>
            </a:r>
          </a:p>
          <a:p>
            <a:pPr lvl="1"/>
            <a:r>
              <a:rPr lang="en-US" altLang="zh-CN" sz="2000" dirty="0" smtClean="0">
                <a:ea typeface="黑体" pitchFamily="49" charset="-122"/>
              </a:rPr>
              <a:t>    (2) dist(u, v)   =   dist(u, 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+   dist(u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 +   dist(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v)</a:t>
            </a:r>
          </a:p>
        </p:txBody>
      </p:sp>
      <p:sp>
        <p:nvSpPr>
          <p:cNvPr id="8" name="矩形 7"/>
          <p:cNvSpPr/>
          <p:nvPr/>
        </p:nvSpPr>
        <p:spPr>
          <a:xfrm>
            <a:off x="89756" y="5929330"/>
            <a:ext cx="8964488" cy="954107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Kaiyu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Feng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Jianxin</a:t>
            </a:r>
            <a:r>
              <a:rPr lang="en-US" altLang="zh-CN" sz="1400" dirty="0" smtClean="0">
                <a:ea typeface="黑体" pitchFamily="49" charset="-122"/>
              </a:rPr>
              <a:t> Li, </a:t>
            </a:r>
            <a:r>
              <a:rPr lang="en-US" altLang="zh-CN" sz="1400" dirty="0" err="1" smtClean="0">
                <a:ea typeface="黑体" pitchFamily="49" charset="-122"/>
              </a:rPr>
              <a:t>Haixun</a:t>
            </a:r>
            <a:r>
              <a:rPr lang="en-US" altLang="zh-CN" sz="1400" dirty="0" smtClean="0">
                <a:ea typeface="黑体" pitchFamily="49" charset="-122"/>
              </a:rPr>
              <a:t> Wang, </a:t>
            </a:r>
            <a:r>
              <a:rPr lang="en-US" altLang="zh-CN" sz="1400" dirty="0" err="1" smtClean="0">
                <a:ea typeface="黑体" pitchFamily="49" charset="-122"/>
              </a:rPr>
              <a:t>Gao</a:t>
            </a:r>
            <a:r>
              <a:rPr lang="en-US" altLang="zh-CN" sz="1400" dirty="0" smtClean="0">
                <a:ea typeface="黑体" pitchFamily="49" charset="-122"/>
              </a:rPr>
              <a:t> Cong, and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Proxies for Shortest Path and Distance Queries.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TKDE 2016</a:t>
            </a:r>
            <a:r>
              <a:rPr lang="en-US" altLang="zh-CN" sz="1400" dirty="0" smtClean="0">
                <a:ea typeface="黑体" pitchFamily="49" charset="-122"/>
              </a:rPr>
              <a:t>.</a:t>
            </a:r>
          </a:p>
          <a:p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Kaiyu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Feng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Jianxin</a:t>
            </a:r>
            <a:r>
              <a:rPr lang="en-US" altLang="zh-CN" sz="1400" dirty="0" smtClean="0">
                <a:ea typeface="黑体" pitchFamily="49" charset="-122"/>
              </a:rPr>
              <a:t> Li, </a:t>
            </a:r>
            <a:r>
              <a:rPr lang="en-US" altLang="zh-CN" sz="1400" dirty="0" err="1" smtClean="0">
                <a:ea typeface="黑体" pitchFamily="49" charset="-122"/>
              </a:rPr>
              <a:t>Haixun</a:t>
            </a:r>
            <a:r>
              <a:rPr lang="en-US" altLang="zh-CN" sz="1400" dirty="0" smtClean="0">
                <a:ea typeface="黑体" pitchFamily="49" charset="-122"/>
              </a:rPr>
              <a:t> Wang, </a:t>
            </a:r>
            <a:r>
              <a:rPr lang="en-US" altLang="zh-CN" sz="1400" dirty="0" err="1" smtClean="0">
                <a:ea typeface="黑体" pitchFamily="49" charset="-122"/>
              </a:rPr>
              <a:t>Gao</a:t>
            </a:r>
            <a:r>
              <a:rPr lang="en-US" altLang="zh-CN" sz="1400" dirty="0" smtClean="0">
                <a:ea typeface="黑体" pitchFamily="49" charset="-122"/>
              </a:rPr>
              <a:t> Cong, and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Proxies for Shortest Path and Distance Queries.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ICDE 2017 (TKDE Extended Abstract)</a:t>
            </a:r>
            <a:r>
              <a:rPr lang="en-US" altLang="zh-CN" sz="1400" dirty="0" smtClean="0">
                <a:ea typeface="黑体" pitchFamily="49" charset="-122"/>
              </a:rPr>
              <a:t>.</a:t>
            </a:r>
            <a:endParaRPr lang="en-US" altLang="zh-CN" sz="1400" dirty="0" err="1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(2) E.g., Network Link Prediction</a:t>
            </a: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5808166"/>
            <a:ext cx="9144000" cy="1031051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ea typeface="黑体" pitchFamily="49" charset="-122"/>
              </a:rPr>
              <a:t>Dashun</a:t>
            </a:r>
            <a:r>
              <a:rPr lang="en-US" altLang="zh-CN" sz="1400" dirty="0" smtClean="0">
                <a:ea typeface="黑体" pitchFamily="49" charset="-122"/>
              </a:rPr>
              <a:t> Wang, Dino </a:t>
            </a:r>
            <a:r>
              <a:rPr lang="en-US" altLang="zh-CN" sz="1400" dirty="0" err="1" smtClean="0">
                <a:ea typeface="黑体" pitchFamily="49" charset="-122"/>
              </a:rPr>
              <a:t>Pedreschi</a:t>
            </a:r>
            <a:r>
              <a:rPr lang="en-US" altLang="zh-CN" sz="1400" dirty="0" smtClean="0">
                <a:ea typeface="黑体" pitchFamily="49" charset="-122"/>
              </a:rPr>
              <a:t>, </a:t>
            </a:r>
            <a:r>
              <a:rPr lang="en-US" altLang="zh-CN" sz="1400" dirty="0" err="1" smtClean="0">
                <a:ea typeface="黑体" pitchFamily="49" charset="-122"/>
              </a:rPr>
              <a:t>Chaoming</a:t>
            </a:r>
            <a:r>
              <a:rPr lang="en-US" altLang="zh-CN" sz="1400" dirty="0" smtClean="0">
                <a:ea typeface="黑体" pitchFamily="49" charset="-122"/>
              </a:rPr>
              <a:t> Song, </a:t>
            </a:r>
            <a:r>
              <a:rPr lang="en-US" altLang="zh-CN" sz="1400" dirty="0" err="1" smtClean="0">
                <a:ea typeface="黑体" pitchFamily="49" charset="-122"/>
              </a:rPr>
              <a:t>Fosca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Giannotti</a:t>
            </a:r>
            <a:r>
              <a:rPr lang="en-US" altLang="zh-CN" sz="1400" dirty="0" smtClean="0">
                <a:ea typeface="黑体" pitchFamily="49" charset="-122"/>
              </a:rPr>
              <a:t>, Albert-</a:t>
            </a:r>
            <a:r>
              <a:rPr lang="en-US" altLang="zh-CN" sz="1400" dirty="0" err="1" smtClean="0">
                <a:ea typeface="黑体" pitchFamily="49" charset="-122"/>
              </a:rPr>
              <a:t>László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Barabási</a:t>
            </a:r>
            <a:r>
              <a:rPr lang="en-US" altLang="zh-CN" sz="1400" dirty="0" smtClean="0">
                <a:ea typeface="黑体" pitchFamily="49" charset="-122"/>
              </a:rPr>
              <a:t>: Human mobility, social ties, and link prediction. 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KDD 2011</a:t>
            </a:r>
            <a:r>
              <a:rPr lang="en-US" altLang="zh-CN" sz="1400" dirty="0" smtClean="0">
                <a:ea typeface="黑体" pitchFamily="49" charset="-122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zh-CN" sz="1400" dirty="0" err="1" smtClean="0">
                <a:ea typeface="黑体" pitchFamily="49" charset="-122"/>
              </a:rPr>
              <a:t>Chungmok</a:t>
            </a:r>
            <a:r>
              <a:rPr lang="en-US" altLang="zh-CN" sz="1400" dirty="0" smtClean="0">
                <a:ea typeface="黑体" pitchFamily="49" charset="-122"/>
              </a:rPr>
              <a:t> Lee, Minh Pham, Norman Kim, </a:t>
            </a:r>
            <a:r>
              <a:rPr lang="en-US" altLang="zh-CN" sz="1400" dirty="0" err="1" smtClean="0">
                <a:ea typeface="黑体" pitchFamily="49" charset="-122"/>
              </a:rPr>
              <a:t>Myong</a:t>
            </a:r>
            <a:r>
              <a:rPr lang="en-US" altLang="zh-CN" sz="1400" dirty="0" smtClean="0">
                <a:ea typeface="黑体" pitchFamily="49" charset="-122"/>
              </a:rPr>
              <a:t> K. </a:t>
            </a:r>
            <a:r>
              <a:rPr lang="en-US" altLang="zh-CN" sz="1400" dirty="0" err="1" smtClean="0">
                <a:ea typeface="黑体" pitchFamily="49" charset="-122"/>
              </a:rPr>
              <a:t>Jeong</a:t>
            </a:r>
            <a:r>
              <a:rPr lang="en-US" altLang="zh-CN" sz="1400" dirty="0" smtClean="0">
                <a:ea typeface="黑体" pitchFamily="49" charset="-122"/>
              </a:rPr>
              <a:t>, Dennis K. J. Lin, </a:t>
            </a:r>
            <a:r>
              <a:rPr lang="en-US" altLang="zh-CN" sz="1400" dirty="0" err="1" smtClean="0">
                <a:ea typeface="黑体" pitchFamily="49" charset="-122"/>
              </a:rPr>
              <a:t>Wanpracha</a:t>
            </a:r>
            <a:r>
              <a:rPr lang="en-US" altLang="zh-CN" sz="1400" dirty="0" smtClean="0">
                <a:ea typeface="黑体" pitchFamily="49" charset="-122"/>
              </a:rPr>
              <a:t> Art </a:t>
            </a:r>
            <a:r>
              <a:rPr lang="en-US" altLang="zh-CN" sz="1400" dirty="0" err="1" smtClean="0">
                <a:ea typeface="黑体" pitchFamily="49" charset="-122"/>
              </a:rPr>
              <a:t>Chaovalitwongse</a:t>
            </a:r>
            <a:r>
              <a:rPr lang="en-US" altLang="zh-CN" sz="1400" dirty="0" smtClean="0">
                <a:ea typeface="黑体" pitchFamily="49" charset="-122"/>
              </a:rPr>
              <a:t>. A novel link prediction approach for scale-free networks. 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WWW  2014</a:t>
            </a:r>
            <a:r>
              <a:rPr lang="en-US" altLang="zh-CN" sz="1400" dirty="0" smtClean="0">
                <a:ea typeface="黑体" pitchFamily="49" charset="-122"/>
              </a:rPr>
              <a:t>.</a:t>
            </a:r>
            <a:endParaRPr lang="zh-CN" altLang="en-US" sz="1400" dirty="0"/>
          </a:p>
        </p:txBody>
      </p:sp>
      <p:sp>
        <p:nvSpPr>
          <p:cNvPr id="24" name="圆角矩形 76"/>
          <p:cNvSpPr>
            <a:spLocks noChangeArrowheads="1"/>
          </p:cNvSpPr>
          <p:nvPr/>
        </p:nvSpPr>
        <p:spPr bwMode="auto">
          <a:xfrm>
            <a:off x="142844" y="908720"/>
            <a:ext cx="8858312" cy="1305834"/>
          </a:xfrm>
          <a:prstGeom prst="roundRect">
            <a:avLst>
              <a:gd name="adj" fmla="val 212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36000" rIns="3600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35877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 Prediction</a:t>
            </a:r>
          </a:p>
          <a:p>
            <a:pPr marL="0" lvl="1" eaLnBrk="1" hangingPunct="1">
              <a:buFont typeface="Arial" pitchFamily="34" charset="0"/>
              <a:buChar char="•"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 network with n nodes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O(n</a:t>
            </a:r>
            <a:r>
              <a:rPr lang="en-US" altLang="zh-CN" sz="2000" baseline="30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possible links</a:t>
            </a:r>
          </a:p>
          <a:p>
            <a:pPr marL="0" lvl="1" eaLnBrk="1" hangingPunct="1">
              <a:buFont typeface="Arial" pitchFamily="34" charset="0"/>
              <a:buChar char="•"/>
            </a:pP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CPU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speeds: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xGHz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/s,  and assume that a single machine cycle could deal with a node pair.</a:t>
            </a:r>
            <a:endParaRPr kumimoji="0"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84" y="2428868"/>
            <a:ext cx="7754416" cy="213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214282" y="4867450"/>
            <a:ext cx="8715436" cy="776128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Most link prediction algorithms only predict a subset of the possible links, not all possible links, such as [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Dashun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et al. 2011, 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Chungmok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et al. 2014].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animBg="1"/>
      <p:bldP spid="2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(2) E.g., Network Link Prediction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49316"/>
            <a:ext cx="8678768" cy="5237204"/>
          </a:xfrm>
        </p:spPr>
        <p:txBody>
          <a:bodyPr/>
          <a:lstStyle/>
          <a:p>
            <a:pPr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Direct Non-negative Matrix Factorization</a:t>
            </a:r>
          </a:p>
          <a:p>
            <a:r>
              <a:rPr lang="en-US" altLang="zh-CN" sz="2000" dirty="0" smtClean="0"/>
              <a:t>Low efficiency</a:t>
            </a:r>
          </a:p>
          <a:p>
            <a:r>
              <a:rPr lang="en-US" altLang="zh-CN" sz="2000" dirty="0" smtClean="0"/>
              <a:t>The sparser the data, the worse the prediction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Data approximation technique (Ensemble Enabled Sampling</a:t>
            </a:r>
            <a:r>
              <a:rPr lang="en-US" altLang="zh-CN" sz="2000" b="1" dirty="0" smtClean="0"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lvl="1">
              <a:spcBef>
                <a:spcPts val="576"/>
              </a:spcBef>
            </a:pPr>
            <a:r>
              <a:rPr lang="en-US" altLang="zh-CN" sz="2000" dirty="0" smtClean="0">
                <a:solidFill>
                  <a:srgbClr val="000099"/>
                </a:solidFill>
              </a:rPr>
              <a:t>Sampling must assure a coverage on O(n</a:t>
            </a:r>
            <a:r>
              <a:rPr lang="en-US" altLang="zh-CN" sz="2000" baseline="30000" dirty="0" smtClean="0">
                <a:solidFill>
                  <a:srgbClr val="000099"/>
                </a:solidFill>
              </a:rPr>
              <a:t>2</a:t>
            </a:r>
            <a:r>
              <a:rPr lang="en-US" altLang="zh-CN" sz="2000" dirty="0" smtClean="0">
                <a:solidFill>
                  <a:srgbClr val="000099"/>
                </a:solidFill>
              </a:rPr>
              <a:t>) possible links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99"/>
                </a:solidFill>
              </a:rPr>
              <a:t>Link prediction characteristics (triangles)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99"/>
                </a:solidFill>
              </a:rPr>
              <a:t>Ensemble</a:t>
            </a:r>
            <a:r>
              <a:rPr lang="en-US" altLang="zh-CN" sz="2000" dirty="0" smtClean="0"/>
              <a:t>: the predicted value of a link is the maximum among all ensembles</a:t>
            </a:r>
          </a:p>
          <a:p>
            <a:pPr>
              <a:spcBef>
                <a:spcPts val="576"/>
              </a:spcBef>
            </a:pPr>
            <a:endParaRPr lang="zh-CN" altLang="en-US" sz="28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406" y="5929330"/>
            <a:ext cx="9001156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ea typeface="黑体" pitchFamily="49" charset="-122"/>
              </a:rPr>
              <a:t>Liang </a:t>
            </a:r>
            <a:r>
              <a:rPr lang="en-US" altLang="zh-CN" sz="1400" dirty="0" err="1" smtClean="0">
                <a:ea typeface="黑体" pitchFamily="49" charset="-122"/>
              </a:rPr>
              <a:t>Duan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Charu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Aggarwal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Renjun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 and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Scaling up Link Prediction </a:t>
            </a:r>
            <a:r>
              <a:rPr lang="en-US" altLang="zh-CN" sz="1400" dirty="0" smtClean="0">
                <a:ea typeface="黑体" pitchFamily="49" charset="-122"/>
              </a:rPr>
              <a:t>with Ensembles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WSDM 2016 - 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Big Data Algorithms Session</a:t>
            </a:r>
            <a:r>
              <a:rPr lang="en-US" altLang="zh-CN" sz="1400" dirty="0" smtClean="0">
                <a:ea typeface="黑体" pitchFamily="49" charset="-122"/>
              </a:rPr>
              <a:t>.</a:t>
            </a:r>
            <a:endParaRPr lang="en-US" altLang="zh-CN" sz="1400" dirty="0" smtClean="0">
              <a:ea typeface="黑体" pitchFamily="49" charset="-122"/>
            </a:endParaRPr>
          </a:p>
          <a:p>
            <a:r>
              <a:rPr lang="en-US" altLang="zh-CN" sz="1400" dirty="0" smtClean="0"/>
              <a:t>Liang </a:t>
            </a:r>
            <a:r>
              <a:rPr lang="en-US" altLang="zh-CN" sz="1400" dirty="0" err="1" smtClean="0"/>
              <a:t>Duan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Shuai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Ma, </a:t>
            </a:r>
            <a:r>
              <a:rPr lang="en-US" altLang="zh-CN" sz="1400" dirty="0" err="1" smtClean="0"/>
              <a:t>Charu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Aggarwal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Tiejun</a:t>
            </a:r>
            <a:r>
              <a:rPr lang="en-US" altLang="zh-CN" sz="1400" dirty="0" smtClean="0"/>
              <a:t> Ma, and </a:t>
            </a:r>
            <a:r>
              <a:rPr lang="en-US" altLang="zh-CN" sz="1400" dirty="0" err="1" smtClean="0"/>
              <a:t>Jinpeng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Huai</a:t>
            </a:r>
            <a:r>
              <a:rPr lang="en-US" altLang="zh-CN" sz="1400" dirty="0" smtClean="0"/>
              <a:t>. An Ensemble Approach to Link Prediction.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TKDE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, 2017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,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to appear.</a:t>
            </a:r>
            <a:endParaRPr lang="zh-CN" altLang="en-US" sz="1400" b="1" dirty="0">
              <a:solidFill>
                <a:srgbClr val="C00000"/>
              </a:solidFill>
              <a:ea typeface="黑体" pitchFamily="49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3643314"/>
            <a:ext cx="5489319" cy="53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33820" y="4286256"/>
          <a:ext cx="828158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7"/>
                <a:gridCol w="1571636"/>
                <a:gridCol w="2417219"/>
                <a:gridCol w="27210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Small data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Big data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Efficiency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YouTube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CN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18%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times faster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Wikipedia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CN" sz="2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21 times faster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2700" y="5500702"/>
            <a:ext cx="8031266" cy="432048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Improves both accuracy and efficiency!</a:t>
            </a:r>
            <a:endParaRPr lang="en-US" altLang="zh-CN" sz="20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</p:txBody>
      </p:sp>
      <p:grpSp>
        <p:nvGrpSpPr>
          <p:cNvPr id="4" name="组合 27"/>
          <p:cNvGrpSpPr/>
          <p:nvPr/>
        </p:nvGrpSpPr>
        <p:grpSpPr>
          <a:xfrm>
            <a:off x="5214942" y="846972"/>
            <a:ext cx="3888432" cy="1296144"/>
            <a:chOff x="5220072" y="1520788"/>
            <a:chExt cx="3888432" cy="1296144"/>
          </a:xfrm>
        </p:grpSpPr>
        <p:grpSp>
          <p:nvGrpSpPr>
            <p:cNvPr id="5" name="组合 46"/>
            <p:cNvGrpSpPr/>
            <p:nvPr/>
          </p:nvGrpSpPr>
          <p:grpSpPr>
            <a:xfrm>
              <a:off x="5220072" y="1520788"/>
              <a:ext cx="3636404" cy="1296144"/>
              <a:chOff x="4860032" y="1232756"/>
              <a:chExt cx="3636404" cy="1296144"/>
            </a:xfrm>
          </p:grpSpPr>
          <p:sp>
            <p:nvSpPr>
              <p:cNvPr id="10" name="圆柱形 9"/>
              <p:cNvSpPr/>
              <p:nvPr/>
            </p:nvSpPr>
            <p:spPr>
              <a:xfrm>
                <a:off x="4860032" y="1628800"/>
                <a:ext cx="648072" cy="504056"/>
              </a:xfrm>
              <a:prstGeom prst="can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chemeClr val="tx1"/>
                    </a:solidFill>
                  </a:rPr>
                  <a:t>Data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5796136" y="1232756"/>
                <a:ext cx="1152128" cy="288032"/>
              </a:xfrm>
              <a:prstGeom prst="ellipse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sample</a:t>
                </a:r>
                <a:r>
                  <a:rPr lang="en-US" altLang="zh-CN" sz="1400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5796136" y="2240868"/>
                <a:ext cx="1224136" cy="288032"/>
              </a:xfrm>
              <a:prstGeom prst="ellipse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err="1" smtClean="0">
                    <a:solidFill>
                      <a:schemeClr val="tx1"/>
                    </a:solidFill>
                  </a:rPr>
                  <a:t>sample</a:t>
                </a:r>
                <a:r>
                  <a:rPr lang="en-US" altLang="zh-CN" sz="1400" b="1" baseline="-25000" dirty="0" err="1" smtClean="0">
                    <a:solidFill>
                      <a:schemeClr val="tx1"/>
                    </a:solidFill>
                  </a:rPr>
                  <a:t>n</a:t>
                </a:r>
                <a:endParaRPr lang="zh-CN" altLang="en-US" sz="1600" b="1" baseline="-25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00192" y="1628800"/>
                <a:ext cx="18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 smtClean="0">
                    <a:solidFill>
                      <a:srgbClr val="000099"/>
                    </a:solidFill>
                    <a:latin typeface="仿宋" pitchFamily="49" charset="-122"/>
                    <a:ea typeface="仿宋" pitchFamily="49" charset="-122"/>
                  </a:rPr>
                  <a:t>．．．</a:t>
                </a:r>
                <a:endParaRPr lang="zh-CN" altLang="en-US" sz="2400" b="1" dirty="0">
                  <a:solidFill>
                    <a:srgbClr val="000099"/>
                  </a:solidFill>
                  <a:latin typeface="仿宋" pitchFamily="49" charset="-122"/>
                  <a:ea typeface="仿宋" pitchFamily="49" charset="-122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308304" y="1232757"/>
                <a:ext cx="1008112" cy="288031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rgbClr val="000099"/>
                    </a:solidFill>
                    <a:latin typeface="+mn-lt"/>
                    <a:ea typeface="+mn-ea"/>
                  </a:rPr>
                  <a:t>Ensemble</a:t>
                </a:r>
                <a:endParaRPr lang="zh-CN" altLang="en-US" sz="1400" b="1" dirty="0" smtClean="0">
                  <a:solidFill>
                    <a:srgbClr val="000099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308304" y="2240869"/>
                <a:ext cx="1008112" cy="288031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rgbClr val="000099"/>
                    </a:solidFill>
                    <a:latin typeface="+mn-lt"/>
                    <a:ea typeface="+mn-ea"/>
                  </a:rPr>
                  <a:t>Ensemble</a:t>
                </a:r>
                <a:endParaRPr lang="zh-CN" altLang="en-US" sz="1600" b="1" dirty="0" smtClean="0">
                  <a:solidFill>
                    <a:srgbClr val="000099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19" name="直接箭头连接符 18"/>
              <p:cNvCxnSpPr>
                <a:stCxn id="10" idx="4"/>
                <a:endCxn id="12" idx="2"/>
              </p:cNvCxnSpPr>
              <p:nvPr/>
            </p:nvCxnSpPr>
            <p:spPr>
              <a:xfrm>
                <a:off x="5508104" y="1880828"/>
                <a:ext cx="288032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4"/>
                <a:endCxn id="11" idx="2"/>
              </p:cNvCxnSpPr>
              <p:nvPr/>
            </p:nvCxnSpPr>
            <p:spPr>
              <a:xfrm flipV="1">
                <a:off x="5508104" y="1376772"/>
                <a:ext cx="288032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11" idx="6"/>
                <a:endCxn id="16" idx="1"/>
              </p:cNvCxnSpPr>
              <p:nvPr/>
            </p:nvCxnSpPr>
            <p:spPr>
              <a:xfrm>
                <a:off x="6948264" y="1376772"/>
                <a:ext cx="36004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12" idx="6"/>
                <a:endCxn id="17" idx="1"/>
              </p:cNvCxnSpPr>
              <p:nvPr/>
            </p:nvCxnSpPr>
            <p:spPr>
              <a:xfrm>
                <a:off x="7020272" y="2384884"/>
                <a:ext cx="288032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16" idx="3"/>
                <a:endCxn id="25" idx="0"/>
              </p:cNvCxnSpPr>
              <p:nvPr/>
            </p:nvCxnSpPr>
            <p:spPr>
              <a:xfrm>
                <a:off x="8316416" y="1376773"/>
                <a:ext cx="180020" cy="3240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17" idx="3"/>
                <a:endCxn id="25" idx="4"/>
              </p:cNvCxnSpPr>
              <p:nvPr/>
            </p:nvCxnSpPr>
            <p:spPr>
              <a:xfrm flipV="1">
                <a:off x="8316416" y="2132856"/>
                <a:ext cx="180020" cy="2520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流程图: 联系 24"/>
            <p:cNvSpPr/>
            <p:nvPr/>
          </p:nvSpPr>
          <p:spPr>
            <a:xfrm>
              <a:off x="8604448" y="1988840"/>
              <a:ext cx="504056" cy="432048"/>
            </a:xfrm>
            <a:prstGeom prst="flowChartConnector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 b="1" dirty="0" smtClean="0">
                  <a:solidFill>
                    <a:srgbClr val="FF0000"/>
                  </a:solidFill>
                </a:rPr>
                <a:t>max</a:t>
              </a:r>
              <a:endParaRPr lang="zh-CN" altLang="en-US" sz="1400" b="1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7358082" y="2214554"/>
            <a:ext cx="1643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/>
              <a:t>Framework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Other Query and Data Techniques</a:t>
            </a:r>
            <a:endParaRPr lang="zh-CN" altLang="en-US" sz="40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cxnSp>
        <p:nvCxnSpPr>
          <p:cNvPr id="11" name="Straight Arrow Connector 5"/>
          <p:cNvCxnSpPr/>
          <p:nvPr/>
        </p:nvCxnSpPr>
        <p:spPr bwMode="auto">
          <a:xfrm>
            <a:off x="5045276" y="5342450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4037164" y="5080840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7133508" y="5080840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D’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5072066" y="4948976"/>
            <a:ext cx="2016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compression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285720" y="5013176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Data Compression: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285720" y="6013308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Data Partition: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cxnSp>
        <p:nvCxnSpPr>
          <p:cNvPr id="17" name="Straight Arrow Connector 5"/>
          <p:cNvCxnSpPr/>
          <p:nvPr/>
        </p:nvCxnSpPr>
        <p:spPr bwMode="auto">
          <a:xfrm>
            <a:off x="4172060" y="6310662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3091940" y="6049052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6260292" y="6049052"/>
            <a:ext cx="26694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1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… </a:t>
            </a:r>
            <a:r>
              <a:rPr lang="en-US" altLang="zh-CN" sz="2800" dirty="0" smtClean="0">
                <a:latin typeface="华文仿宋"/>
                <a:ea typeface="华文仿宋"/>
                <a:sym typeface="Symbol" pitchFamily="18" charset="2"/>
              </a:rPr>
              <a:t>+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n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4000496" y="5917188"/>
            <a:ext cx="2304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partitioning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cxnSp>
        <p:nvCxnSpPr>
          <p:cNvPr id="24" name="Straight Arrow Connector 5"/>
          <p:cNvCxnSpPr/>
          <p:nvPr/>
        </p:nvCxnSpPr>
        <p:spPr bwMode="auto">
          <a:xfrm>
            <a:off x="3170218" y="3725957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19"/>
          <p:cNvSpPr txBox="1">
            <a:spLocks noChangeArrowheads="1"/>
          </p:cNvSpPr>
          <p:nvPr/>
        </p:nvSpPr>
        <p:spPr bwMode="auto">
          <a:xfrm>
            <a:off x="1081986" y="3437925"/>
            <a:ext cx="1656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 + 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26" name="TextBox 19"/>
          <p:cNvSpPr txBox="1">
            <a:spLocks noChangeArrowheads="1"/>
          </p:cNvSpPr>
          <p:nvPr/>
        </p:nvSpPr>
        <p:spPr bwMode="auto">
          <a:xfrm>
            <a:off x="5834514" y="3437925"/>
            <a:ext cx="29523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27" name="TextBox 3"/>
          <p:cNvSpPr txBox="1">
            <a:spLocks noChangeArrowheads="1"/>
          </p:cNvSpPr>
          <p:nvPr/>
        </p:nvSpPr>
        <p:spPr bwMode="auto">
          <a:xfrm>
            <a:off x="2883896" y="3289919"/>
            <a:ext cx="4116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Incremental computation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8" name="TextBox 3"/>
          <p:cNvSpPr txBox="1">
            <a:spLocks noChangeArrowheads="1"/>
          </p:cNvSpPr>
          <p:nvPr/>
        </p:nvSpPr>
        <p:spPr bwMode="auto">
          <a:xfrm>
            <a:off x="5474474" y="4488428"/>
            <a:ext cx="17281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Known results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6194554" y="3941981"/>
            <a:ext cx="144016" cy="5760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285720" y="2714620"/>
            <a:ext cx="850112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Incremental Computation: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64000" y="928670"/>
            <a:ext cx="4051404" cy="1901825"/>
            <a:chOff x="2555776" y="4653136"/>
            <a:chExt cx="4051404" cy="1901825"/>
          </a:xfrm>
        </p:grpSpPr>
        <p:cxnSp>
          <p:nvCxnSpPr>
            <p:cNvPr id="32" name="Straight Arrow Connector 5"/>
            <p:cNvCxnSpPr/>
            <p:nvPr/>
          </p:nvCxnSpPr>
          <p:spPr bwMode="auto">
            <a:xfrm>
              <a:off x="3519389" y="5589240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19"/>
            <p:cNvSpPr txBox="1">
              <a:spLocks noChangeArrowheads="1"/>
            </p:cNvSpPr>
            <p:nvPr/>
          </p:nvSpPr>
          <p:spPr bwMode="auto">
            <a:xfrm>
              <a:off x="2555776" y="5416897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34" name="TextBox 19"/>
            <p:cNvSpPr txBox="1">
              <a:spLocks noChangeArrowheads="1"/>
            </p:cNvSpPr>
            <p:nvPr/>
          </p:nvSpPr>
          <p:spPr bwMode="auto">
            <a:xfrm>
              <a:off x="5603379" y="5373786"/>
              <a:ext cx="9460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i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35" name="Straight Arrow Connector 5"/>
            <p:cNvCxnSpPr/>
            <p:nvPr/>
          </p:nvCxnSpPr>
          <p:spPr bwMode="auto">
            <a:xfrm flipV="1">
              <a:off x="3491880" y="486916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5"/>
            <p:cNvCxnSpPr/>
            <p:nvPr/>
          </p:nvCxnSpPr>
          <p:spPr bwMode="auto">
            <a:xfrm>
              <a:off x="3491880" y="558924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19"/>
            <p:cNvSpPr txBox="1">
              <a:spLocks noChangeArrowheads="1"/>
            </p:cNvSpPr>
            <p:nvPr/>
          </p:nvSpPr>
          <p:spPr bwMode="auto">
            <a:xfrm>
              <a:off x="5603379" y="4653136"/>
              <a:ext cx="9973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1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38" name="TextBox 19"/>
            <p:cNvSpPr txBox="1">
              <a:spLocks noChangeArrowheads="1"/>
            </p:cNvSpPr>
            <p:nvPr/>
          </p:nvSpPr>
          <p:spPr bwMode="auto">
            <a:xfrm>
              <a:off x="5603379" y="6093296"/>
              <a:ext cx="10038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n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39" name="内容占位符 2"/>
          <p:cNvSpPr txBox="1">
            <a:spLocks/>
          </p:cNvSpPr>
          <p:nvPr/>
        </p:nvSpPr>
        <p:spPr bwMode="auto">
          <a:xfrm>
            <a:off x="285720" y="1643050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2800" b="1" kern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Distributed algorithms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omepage\talks\973年终会-2014\IBM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4214818"/>
            <a:ext cx="1885280" cy="94264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b="1" dirty="0" smtClean="0">
                <a:solidFill>
                  <a:srgbClr val="C00000"/>
                </a:solidFill>
              </a:rPr>
              <a:t>Acknowledgements</a:t>
            </a:r>
            <a:endParaRPr kumimoji="1" lang="en-US" altLang="zh-CN" sz="3600" dirty="0" smtClean="0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79512" y="908720"/>
            <a:ext cx="8964488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2400" b="1" dirty="0" smtClean="0">
                <a:solidFill>
                  <a:srgbClr val="C00000"/>
                </a:solidFill>
              </a:rPr>
              <a:t>Collaborators: </a:t>
            </a:r>
          </a:p>
          <a:p>
            <a:pPr>
              <a:spcBef>
                <a:spcPts val="600"/>
              </a:spcBef>
            </a:pPr>
            <a:r>
              <a:rPr kumimoji="1" lang="en-US" altLang="zh-CN" sz="2000" dirty="0" err="1" smtClean="0"/>
              <a:t>Charu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Aggarwal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Sourav</a:t>
            </a:r>
            <a:r>
              <a:rPr kumimoji="1" lang="en-US" altLang="zh-CN" sz="2000" dirty="0" smtClean="0"/>
              <a:t> S </a:t>
            </a:r>
            <a:r>
              <a:rPr kumimoji="1" lang="en-US" altLang="zh-CN" sz="2000" dirty="0" err="1" smtClean="0"/>
              <a:t>Bhowmick</a:t>
            </a:r>
            <a:r>
              <a:rPr kumimoji="1" lang="en-US" altLang="zh-CN" sz="2000" dirty="0" smtClean="0"/>
              <a:t>, Yang Cao, </a:t>
            </a:r>
            <a:r>
              <a:rPr kumimoji="1" lang="en-US" altLang="zh-CN" sz="2000" dirty="0" err="1" smtClean="0"/>
              <a:t>Gao</a:t>
            </a:r>
            <a:r>
              <a:rPr kumimoji="1" lang="en-US" altLang="zh-CN" sz="2000" dirty="0" smtClean="0"/>
              <a:t> Cong, Liang </a:t>
            </a:r>
            <a:r>
              <a:rPr kumimoji="1" lang="en-US" altLang="zh-CN" sz="2000" dirty="0" err="1" smtClean="0"/>
              <a:t>Duan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Wenfei</a:t>
            </a:r>
            <a:r>
              <a:rPr kumimoji="1" lang="en-US" altLang="zh-CN" sz="2000" dirty="0" smtClean="0"/>
              <a:t> Fan, </a:t>
            </a:r>
            <a:r>
              <a:rPr kumimoji="1" lang="en-US" altLang="zh-CN" sz="2000" dirty="0" err="1" smtClean="0"/>
              <a:t>Kaiyu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Feng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Haixing</a:t>
            </a:r>
            <a:r>
              <a:rPr kumimoji="1" lang="en-US" altLang="zh-CN" sz="2000" dirty="0" smtClean="0"/>
              <a:t> Huang, </a:t>
            </a:r>
            <a:r>
              <a:rPr kumimoji="1" lang="en-US" altLang="zh-CN" sz="2000" dirty="0" err="1" smtClean="0"/>
              <a:t>Renjun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Hu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Jinpeng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Huai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Jia</a:t>
            </a:r>
            <a:r>
              <a:rPr lang="en-US" altLang="zh-CN" sz="2000" dirty="0" smtClean="0"/>
              <a:t> Li,  </a:t>
            </a:r>
            <a:r>
              <a:rPr lang="en-US" altLang="zh-CN" sz="2000" dirty="0" err="1" smtClean="0"/>
              <a:t>Jianxin</a:t>
            </a:r>
            <a:r>
              <a:rPr lang="en-US" altLang="zh-CN" sz="2000" dirty="0" smtClean="0"/>
              <a:t> Li, </a:t>
            </a:r>
            <a:r>
              <a:rPr lang="en-US" altLang="zh-CN" sz="2000" dirty="0" err="1" smtClean="0"/>
              <a:t>Xuelian</a:t>
            </a:r>
            <a:r>
              <a:rPr lang="en-US" altLang="zh-CN" sz="2000" dirty="0" smtClean="0"/>
              <a:t> Lin, </a:t>
            </a:r>
            <a:r>
              <a:rPr lang="en-US" altLang="zh-CN" sz="2000" dirty="0" err="1" smtClean="0"/>
              <a:t>Xudong</a:t>
            </a:r>
            <a:r>
              <a:rPr lang="en-US" altLang="zh-CN" sz="2000" dirty="0" smtClean="0"/>
              <a:t> Liu, </a:t>
            </a:r>
            <a:r>
              <a:rPr lang="en-US" altLang="zh-CN" sz="2000" dirty="0" err="1" smtClean="0"/>
              <a:t>Jinghe</a:t>
            </a:r>
            <a:r>
              <a:rPr lang="en-US" altLang="zh-CN" sz="2000" dirty="0" smtClean="0"/>
              <a:t> Song, </a:t>
            </a:r>
            <a:r>
              <a:rPr kumimoji="1" lang="en-US" altLang="zh-CN" sz="2000" dirty="0" err="1" smtClean="0"/>
              <a:t>Haixun</a:t>
            </a:r>
            <a:r>
              <a:rPr kumimoji="1" lang="en-US" altLang="zh-CN" sz="2000" dirty="0" smtClean="0"/>
              <a:t> Wang, </a:t>
            </a:r>
            <a:r>
              <a:rPr kumimoji="1" lang="en-US" altLang="zh-CN" sz="2000" dirty="0" err="1" smtClean="0"/>
              <a:t>Luoshu</a:t>
            </a:r>
            <a:r>
              <a:rPr kumimoji="1" lang="en-US" altLang="zh-CN" sz="2000" dirty="0" smtClean="0"/>
              <a:t> Wang, </a:t>
            </a:r>
            <a:r>
              <a:rPr kumimoji="1" lang="en-US" altLang="zh-CN" sz="2000" dirty="0" err="1" smtClean="0"/>
              <a:t>Tianyu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Wo</a:t>
            </a:r>
            <a:r>
              <a:rPr kumimoji="1" lang="en-US" altLang="zh-CN" sz="2000" dirty="0" smtClean="0"/>
              <a:t>…</a:t>
            </a:r>
          </a:p>
          <a:p>
            <a:pPr>
              <a:spcBef>
                <a:spcPts val="1200"/>
              </a:spcBef>
            </a:pPr>
            <a:r>
              <a:rPr kumimoji="1" lang="en-US" altLang="zh-CN" sz="2400" b="1" dirty="0" smtClean="0">
                <a:solidFill>
                  <a:srgbClr val="C00000"/>
                </a:solidFill>
              </a:rPr>
              <a:t>They are from:  </a:t>
            </a:r>
          </a:p>
          <a:p>
            <a:pPr>
              <a:spcBef>
                <a:spcPts val="600"/>
              </a:spcBef>
            </a:pPr>
            <a:endParaRPr kumimoji="1" lang="en-US" altLang="zh-CN" dirty="0" smtClean="0"/>
          </a:p>
          <a:p>
            <a:pPr>
              <a:spcBef>
                <a:spcPts val="600"/>
              </a:spcBef>
            </a:pPr>
            <a:endParaRPr lang="en-US" altLang="zh-CN" sz="2000" dirty="0" smtClean="0"/>
          </a:p>
          <a:p>
            <a:pPr>
              <a:spcBef>
                <a:spcPts val="600"/>
              </a:spcBef>
            </a:pPr>
            <a:endParaRPr kumimoji="1" lang="en-US" altLang="zh-CN" sz="2000" dirty="0" smtClean="0"/>
          </a:p>
          <a:p>
            <a:pPr>
              <a:spcBef>
                <a:spcPts val="600"/>
              </a:spcBef>
            </a:pPr>
            <a:endParaRPr kumimoji="1" lang="en-US" altLang="zh-CN" sz="2000" dirty="0" smtClean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pic>
        <p:nvPicPr>
          <p:cNvPr id="7" name="图片 6" descr="beihang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248435"/>
            <a:ext cx="3359376" cy="693866"/>
          </a:xfrm>
          <a:prstGeom prst="rect">
            <a:avLst/>
          </a:prstGeom>
        </p:spPr>
      </p:pic>
      <p:pic>
        <p:nvPicPr>
          <p:cNvPr id="8" name="图片 7" descr="goog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0694" y="5643578"/>
            <a:ext cx="1876425" cy="703709"/>
          </a:xfrm>
          <a:prstGeom prst="rect">
            <a:avLst/>
          </a:prstGeom>
        </p:spPr>
      </p:pic>
      <p:pic>
        <p:nvPicPr>
          <p:cNvPr id="1027" name="Picture 3" descr="D:\homepage\talks\973年终会-2014\msr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2264" y="4214818"/>
            <a:ext cx="2219325" cy="1028700"/>
          </a:xfrm>
          <a:prstGeom prst="rect">
            <a:avLst/>
          </a:prstGeom>
          <a:noFill/>
        </p:spPr>
      </p:pic>
      <p:pic>
        <p:nvPicPr>
          <p:cNvPr id="1028" name="Picture 4" descr="D:\homepage\talks\973年终会-2014\t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10" y="4286256"/>
            <a:ext cx="2736304" cy="966827"/>
          </a:xfrm>
          <a:prstGeom prst="rect">
            <a:avLst/>
          </a:prstGeom>
          <a:noFill/>
        </p:spPr>
      </p:pic>
      <p:pic>
        <p:nvPicPr>
          <p:cNvPr id="1030" name="Picture 6" descr="D:\homepage\talks\973年终会-2014\th (3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9992" y="3214686"/>
            <a:ext cx="4392488" cy="761364"/>
          </a:xfrm>
          <a:prstGeom prst="rect">
            <a:avLst/>
          </a:prstGeom>
          <a:noFill/>
        </p:spPr>
      </p:pic>
      <p:pic>
        <p:nvPicPr>
          <p:cNvPr id="14" name="图片 13" descr="th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28794" y="5357826"/>
            <a:ext cx="2857500" cy="127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251520" y="3933056"/>
            <a:ext cx="8501122" cy="20688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331640" y="1628800"/>
            <a:ext cx="5078938" cy="25202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Homepage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http://mashuai.buaa.edu.cn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mashuai@buaa.edu.cn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smtClean="0">
                <a:latin typeface="+mn-lt"/>
                <a:ea typeface="+mn-ea"/>
              </a:rPr>
              <a:t>		  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Room G1122,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New Main Building,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Beihang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Beijing, China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700808"/>
            <a:ext cx="1584176" cy="2069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 idx="4294967295"/>
          </p:nvPr>
        </p:nvSpPr>
        <p:spPr>
          <a:xfrm>
            <a:off x="241300" y="142852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北京市大数据科学与脑机智能创新中心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95288" y="4572008"/>
            <a:ext cx="839470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Blip>
                <a:blip r:embed="rId3"/>
              </a:buBlip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2015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年，北京市首批北京高校高精尖创新中心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引领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未来数据科学与计算智能的研究与应用方向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加速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计算科学、数据科学与脑科学的交叉研究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促进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高效智能的下一代计算与数据分析技术创新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通过以数据为中心的智能机器、系统及应用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改变未来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638" y="928670"/>
            <a:ext cx="7874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571744"/>
            <a:ext cx="1857388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241300" y="214295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研究方向与机构设置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142976" y="979511"/>
            <a:ext cx="3571900" cy="491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：计算的有效性遇到障碍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计算的有效性：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认识数据的内在特征，复杂网络、数学（统计）方法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：能耗成为突出问题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随着规模增大，调度复杂，计算系统功耗问题日益突出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传统存算分离的结构，产生大量的数据搬移开销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传统的计算和存储器件“功耗”不友好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：学习效率和灵活性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学习效率：需要大量的输入数据及标定数据，学习效率低</a:t>
            </a: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灵活性：普遍缺乏“类比、联想”等学习功能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4721225" y="1268436"/>
            <a:ext cx="396875" cy="501650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721225" y="3211536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751388" y="5011761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189586" y="1122956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数据科学与计算智能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5189586" y="2995164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新型计算技术与系统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5189586" y="4795364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认知机理与仿真</a:t>
            </a:r>
          </a:p>
        </p:txBody>
      </p:sp>
      <p:sp>
        <p:nvSpPr>
          <p:cNvPr id="14" name="下箭头 13"/>
          <p:cNvSpPr/>
          <p:nvPr/>
        </p:nvSpPr>
        <p:spPr bwMode="auto">
          <a:xfrm>
            <a:off x="6018213" y="2347936"/>
            <a:ext cx="569912" cy="574675"/>
          </a:xfrm>
          <a:prstGeom prst="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下箭头 14"/>
          <p:cNvSpPr>
            <a:spLocks noChangeArrowheads="1"/>
          </p:cNvSpPr>
          <p:nvPr/>
        </p:nvSpPr>
        <p:spPr bwMode="auto">
          <a:xfrm rot="10800000">
            <a:off x="6084888" y="4087836"/>
            <a:ext cx="574675" cy="577850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FF0000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10800000"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7740650" y="3246461"/>
            <a:ext cx="503238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8172400" y="1122956"/>
            <a:ext cx="792088" cy="4752528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数据工程与</a:t>
            </a: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脑机系统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-15875" y="6162698"/>
            <a:ext cx="5970588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http://www.bdbc.org.cn/</a:t>
            </a:r>
          </a:p>
        </p:txBody>
      </p:sp>
      <p:pic>
        <p:nvPicPr>
          <p:cNvPr id="19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2175" y="5946798"/>
            <a:ext cx="3151188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88" y="3549632"/>
            <a:ext cx="364331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54013" y="928670"/>
            <a:ext cx="83947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过去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年大数据的研究，已经产生了重大突破，并在部分领域取得良好的应用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计算基础：大规模云计算、大规模深度学习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感知处理的角度：大规模深度学习，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imageNet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知识组织与管理角度：大规模知识图谱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基于数据产生知识的问答系统与个人辅助系统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Watson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DeepQA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：智能搜索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知识引擎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Apple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Siri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&amp; Wolfram Alpha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4159232"/>
            <a:ext cx="3887787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114782"/>
            <a:ext cx="3887788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0" y="6281720"/>
            <a:ext cx="9144000" cy="3698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noProof="1"/>
              <a:t>Watson</a:t>
            </a:r>
            <a:r>
              <a:rPr lang="zh-CN" altLang="en-US" noProof="1"/>
              <a:t>和</a:t>
            </a:r>
            <a:r>
              <a:rPr lang="en-US" altLang="zh-CN" noProof="1"/>
              <a:t>Wolfram|Alpha</a:t>
            </a:r>
            <a:r>
              <a:rPr lang="zh-CN" altLang="en-US" noProof="1"/>
              <a:t>的成功说明：</a:t>
            </a:r>
            <a:r>
              <a:rPr lang="en-US" altLang="zh-CN" noProof="1"/>
              <a:t>AI</a:t>
            </a:r>
            <a:r>
              <a:rPr lang="zh-CN" altLang="en-US" noProof="1"/>
              <a:t>可以用一个纯粹的计算系统</a:t>
            </a:r>
            <a:r>
              <a:rPr lang="en-US" altLang="zh-CN" noProof="1"/>
              <a:t>(</a:t>
            </a:r>
            <a:r>
              <a:rPr lang="zh-CN" altLang="en-US" noProof="1"/>
              <a:t>交互</a:t>
            </a:r>
            <a:r>
              <a:rPr lang="en-US" altLang="zh-CN" noProof="1"/>
              <a:t>+</a:t>
            </a:r>
            <a:r>
              <a:rPr lang="zh-CN" altLang="en-US" noProof="1"/>
              <a:t>计算</a:t>
            </a:r>
            <a:r>
              <a:rPr lang="en-US" altLang="zh-CN" noProof="1"/>
              <a:t>)</a:t>
            </a:r>
            <a:r>
              <a:rPr lang="zh-CN" altLang="en-US" noProof="1"/>
              <a:t>实现</a:t>
            </a:r>
          </a:p>
        </p:txBody>
      </p:sp>
      <p:pic>
        <p:nvPicPr>
          <p:cNvPr id="10" name="Picture 4" descr="Image result for alpha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44" y="1357298"/>
            <a:ext cx="1571636" cy="2082418"/>
          </a:xfrm>
          <a:prstGeom prst="rect">
            <a:avLst/>
          </a:prstGeom>
          <a:noFill/>
        </p:spPr>
      </p:pic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79388" y="66694"/>
            <a:ext cx="8686800" cy="774700"/>
          </a:xfrm>
          <a:prstGeom prst="rect">
            <a:avLst/>
          </a:prstGeom>
          <a:noFill/>
          <a:ln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 eaLnBrk="0" hangingPunct="0">
              <a:defRPr/>
            </a:pPr>
            <a:r>
              <a:rPr lang="zh-CN" altLang="en-US" sz="3600" b="1" dirty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大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数据的研究与应用：取得重大突破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  <a:cs typeface="+mj-cs"/>
              <a:sym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54013" y="325423"/>
            <a:ext cx="83947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问题：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是否有坚实的理论基础</a:t>
            </a: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（大）数据科学是否能真的成为一种“科学”？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17469" y="1554185"/>
            <a:ext cx="83947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其中一个可能性：计算问题、复杂性与算法</a:t>
            </a:r>
            <a:endParaRPr lang="en-US" altLang="zh-CN" sz="2400">
              <a:latin typeface="黑体" pitchFamily="49" charset="-122"/>
              <a:ea typeface="黑体" pitchFamily="49" charset="-122"/>
            </a:endParaRPr>
          </a:p>
          <a:p>
            <a:pPr marL="742950" lvl="2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计算问题是计算机科学的本质问题，而算法是一切计算问题的核心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3048" y="2706015"/>
            <a:ext cx="18245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1" lang="en-US" altLang="zh-CN" sz="4000" i="1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kumimoji="1" lang="en-US" altLang="zh-CN" sz="4000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kumimoji="1" lang="en-US" altLang="zh-CN" sz="4000" i="1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kumimoji="1" lang="en-US" altLang="zh-CN" sz="4000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kumimoji="1" lang="en-US" altLang="zh-CN" sz="4000" i="1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kumimoji="1" lang="en-US" altLang="zh-CN" sz="4000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kumimoji="1" lang="zh-CN" altLang="en-US" sz="4000" noProof="1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  <a:ea typeface="宋体" charset="0"/>
              <a:cs typeface="Arial" pitchFamily="34" charset="0"/>
            </a:endParaRPr>
          </a:p>
        </p:txBody>
      </p:sp>
      <p:cxnSp>
        <p:nvCxnSpPr>
          <p:cNvPr id="8" name="直接箭头连接符 15"/>
          <p:cNvCxnSpPr>
            <a:cxnSpLocks noChangeShapeType="1"/>
          </p:cNvCxnSpPr>
          <p:nvPr/>
        </p:nvCxnSpPr>
        <p:spPr bwMode="auto">
          <a:xfrm flipH="1">
            <a:off x="2519331" y="3138510"/>
            <a:ext cx="863600" cy="144462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9" name="内容占位符 2"/>
          <p:cNvSpPr txBox="1">
            <a:spLocks noChangeArrowheads="1"/>
          </p:cNvSpPr>
          <p:nvPr/>
        </p:nvSpPr>
        <p:spPr bwMode="auto">
          <a:xfrm>
            <a:off x="3382931" y="2994047"/>
            <a:ext cx="865188" cy="5762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数据</a:t>
            </a:r>
            <a:endParaRPr lang="zh-CN" altLang="en-US" sz="2000" b="0"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0" name="直接箭头连接符 17"/>
          <p:cNvCxnSpPr>
            <a:cxnSpLocks noChangeShapeType="1"/>
          </p:cNvCxnSpPr>
          <p:nvPr/>
        </p:nvCxnSpPr>
        <p:spPr bwMode="auto">
          <a:xfrm flipH="1">
            <a:off x="2014506" y="2346347"/>
            <a:ext cx="1368425" cy="5032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" name="内容占位符 2"/>
          <p:cNvSpPr txBox="1">
            <a:spLocks noChangeArrowheads="1"/>
          </p:cNvSpPr>
          <p:nvPr/>
        </p:nvSpPr>
        <p:spPr bwMode="auto">
          <a:xfrm>
            <a:off x="3382931" y="2346347"/>
            <a:ext cx="865188" cy="576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算法</a:t>
            </a:r>
            <a:endParaRPr lang="zh-CN" altLang="en-US" sz="2400" b="0">
              <a:latin typeface="Calibri" pitchFamily="34" charset="0"/>
              <a:ea typeface="宋体" pitchFamily="2" charset="-122"/>
            </a:endParaRPr>
          </a:p>
        </p:txBody>
      </p:sp>
      <p:graphicFrame>
        <p:nvGraphicFramePr>
          <p:cNvPr id="13" name="Group 12"/>
          <p:cNvGraphicFramePr>
            <a:graphicFrameLocks noGrp="1"/>
          </p:cNvGraphicFramePr>
          <p:nvPr/>
        </p:nvGraphicFramePr>
        <p:xfrm>
          <a:off x="142844" y="3714772"/>
          <a:ext cx="3889375" cy="2733674"/>
        </p:xfrm>
        <a:graphic>
          <a:graphicData uri="http://schemas.openxmlformats.org/drawingml/2006/table">
            <a:tbl>
              <a:tblPr/>
              <a:tblGrid>
                <a:gridCol w="1036637"/>
                <a:gridCol w="2852738"/>
              </a:tblGrid>
              <a:tr h="6303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70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年代前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算法研究</a:t>
                      </a:r>
                    </a:p>
                  </a:txBody>
                  <a:tcPr marL="0" marR="0" marT="144017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70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确定性多项式时间算法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发现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NP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困难性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80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随机化算法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随机性能加速算法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90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近似算法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后期发现近似困难性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 rot="1185080">
            <a:off x="3492469" y="5638822"/>
            <a:ext cx="958850" cy="668338"/>
            <a:chOff x="-423" y="336"/>
            <a:chExt cx="6327" cy="2514"/>
          </a:xfrm>
        </p:grpSpPr>
        <p:pic>
          <p:nvPicPr>
            <p:cNvPr id="16" name="Picture 27" descr="green-blue-purple-scaling-2"/>
            <p:cNvPicPr>
              <a:picLocks noChangeAspect="1" noChangeArrowheads="1"/>
            </p:cNvPicPr>
            <p:nvPr/>
          </p:nvPicPr>
          <p:blipFill>
            <a:blip r:embed="rId3">
              <a:lum bright="-6000"/>
            </a:blip>
            <a:srcRect/>
            <a:stretch>
              <a:fillRect/>
            </a:stretch>
          </p:blipFill>
          <p:spPr bwMode="auto">
            <a:xfrm rot="-1110297">
              <a:off x="-423" y="336"/>
              <a:ext cx="6327" cy="2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8" descr="win-internet-standard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96" y="1258"/>
              <a:ext cx="3408" cy="1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82"/>
          <p:cNvGrpSpPr>
            <a:grpSpLocks/>
          </p:cNvGrpSpPr>
          <p:nvPr/>
        </p:nvGrpSpPr>
        <p:grpSpPr bwMode="auto">
          <a:xfrm>
            <a:off x="5183156" y="2363810"/>
            <a:ext cx="3689350" cy="3654425"/>
            <a:chOff x="5454257" y="1916832"/>
            <a:chExt cx="3689743" cy="3654942"/>
          </a:xfrm>
        </p:grpSpPr>
        <p:grpSp>
          <p:nvGrpSpPr>
            <p:cNvPr id="12" name="组合 21"/>
            <p:cNvGrpSpPr>
              <a:grpSpLocks/>
            </p:cNvGrpSpPr>
            <p:nvPr/>
          </p:nvGrpSpPr>
          <p:grpSpPr bwMode="auto">
            <a:xfrm>
              <a:off x="7280165" y="3114226"/>
              <a:ext cx="1863835" cy="1211963"/>
              <a:chOff x="3271291" y="2648819"/>
              <a:chExt cx="1804764" cy="1211963"/>
            </a:xfrm>
          </p:grpSpPr>
          <p:sp>
            <p:nvSpPr>
              <p:cNvPr id="41" name="矩形 11"/>
              <p:cNvSpPr>
                <a:spLocks noChangeArrowheads="1"/>
              </p:cNvSpPr>
              <p:nvPr/>
            </p:nvSpPr>
            <p:spPr bwMode="auto">
              <a:xfrm>
                <a:off x="3271291" y="3297551"/>
                <a:ext cx="1804764" cy="563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Juris Hartmanis ,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Richard Edwin Stearns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1993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  <p:pic>
            <p:nvPicPr>
              <p:cNvPr id="42" name="Picture 2" descr="C:\Users\Ting\Desktop\Hartmanis.jp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347864" y="2649587"/>
                <a:ext cx="760045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3" descr="C:\Users\Ting\Desktop\richard.jp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101063" y="2648819"/>
                <a:ext cx="760046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4" name="组合 66"/>
            <p:cNvGrpSpPr>
              <a:grpSpLocks/>
            </p:cNvGrpSpPr>
            <p:nvPr/>
          </p:nvGrpSpPr>
          <p:grpSpPr bwMode="auto">
            <a:xfrm>
              <a:off x="7956376" y="1924766"/>
              <a:ext cx="1157369" cy="1086037"/>
              <a:chOff x="3087911" y="5525740"/>
              <a:chExt cx="1157369" cy="1086035"/>
            </a:xfrm>
          </p:grpSpPr>
          <p:pic>
            <p:nvPicPr>
              <p:cNvPr id="39" name="Picture 3" descr="C:\Users\Ting\Desktop\donald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231927" y="5525740"/>
                <a:ext cx="864096" cy="680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" name="矩形 69"/>
              <p:cNvSpPr>
                <a:spLocks noChangeArrowheads="1"/>
              </p:cNvSpPr>
              <p:nvPr/>
            </p:nvSpPr>
            <p:spPr bwMode="auto">
              <a:xfrm>
                <a:off x="3087911" y="6174732"/>
                <a:ext cx="1157369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   Donald Knuth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1974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pSp>
          <p:nvGrpSpPr>
            <p:cNvPr id="15" name="组合 20"/>
            <p:cNvGrpSpPr>
              <a:grpSpLocks/>
            </p:cNvGrpSpPr>
            <p:nvPr/>
          </p:nvGrpSpPr>
          <p:grpSpPr bwMode="auto">
            <a:xfrm>
              <a:off x="6757640" y="1928958"/>
              <a:ext cx="1431548" cy="1081676"/>
              <a:chOff x="970603" y="2603813"/>
              <a:chExt cx="1431548" cy="1081676"/>
            </a:xfrm>
          </p:grpSpPr>
          <p:pic>
            <p:nvPicPr>
              <p:cNvPr id="37" name="Picture 5" descr="C:\Users\Ting\Desktop\cook.jp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1449495" y="2603813"/>
                <a:ext cx="863860" cy="680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矩形 8"/>
              <p:cNvSpPr>
                <a:spLocks noChangeArrowheads="1"/>
              </p:cNvSpPr>
              <p:nvPr/>
            </p:nvSpPr>
            <p:spPr bwMode="auto">
              <a:xfrm>
                <a:off x="970603" y="3248446"/>
                <a:ext cx="1431548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    Stephen Cook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1982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pSp>
          <p:nvGrpSpPr>
            <p:cNvPr id="18" name="组合 44"/>
            <p:cNvGrpSpPr>
              <a:grpSpLocks/>
            </p:cNvGrpSpPr>
            <p:nvPr/>
          </p:nvGrpSpPr>
          <p:grpSpPr bwMode="auto">
            <a:xfrm>
              <a:off x="6320400" y="3166661"/>
              <a:ext cx="1178528" cy="1063907"/>
              <a:chOff x="3455646" y="2221630"/>
              <a:chExt cx="1178528" cy="1063907"/>
            </a:xfrm>
          </p:grpSpPr>
          <p:pic>
            <p:nvPicPr>
              <p:cNvPr id="35" name="Picture 4" descr="C:\Users\Ting\Desktop\manuel.jp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684370" y="2221630"/>
                <a:ext cx="792088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矩形 64"/>
              <p:cNvSpPr>
                <a:spLocks noChangeArrowheads="1"/>
              </p:cNvSpPr>
              <p:nvPr/>
            </p:nvSpPr>
            <p:spPr bwMode="auto">
              <a:xfrm>
                <a:off x="3455646" y="2848494"/>
                <a:ext cx="1178528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Manuel Blum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1995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pSp>
          <p:nvGrpSpPr>
            <p:cNvPr id="19" name="组合 45"/>
            <p:cNvGrpSpPr>
              <a:grpSpLocks/>
            </p:cNvGrpSpPr>
            <p:nvPr/>
          </p:nvGrpSpPr>
          <p:grpSpPr bwMode="auto">
            <a:xfrm>
              <a:off x="5454257" y="3166661"/>
              <a:ext cx="1087359" cy="1088335"/>
              <a:chOff x="1427431" y="5135100"/>
              <a:chExt cx="1087359" cy="1088335"/>
            </a:xfrm>
          </p:grpSpPr>
          <p:sp>
            <p:nvSpPr>
              <p:cNvPr id="33" name="矩形 61"/>
              <p:cNvSpPr>
                <a:spLocks noChangeArrowheads="1"/>
              </p:cNvSpPr>
              <p:nvPr/>
            </p:nvSpPr>
            <p:spPr bwMode="auto">
              <a:xfrm>
                <a:off x="1427431" y="5700215"/>
                <a:ext cx="98995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Leslie Valiant</a:t>
                </a:r>
              </a:p>
              <a:p>
                <a:pPr algn="ctr"/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2010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  <p:pic>
            <p:nvPicPr>
              <p:cNvPr id="34" name="Picture 6" descr="C:\Users\Ting\Desktop\leslie.jpg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1578686" y="5135100"/>
                <a:ext cx="936104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" name="组合 46"/>
            <p:cNvGrpSpPr>
              <a:grpSpLocks/>
            </p:cNvGrpSpPr>
            <p:nvPr/>
          </p:nvGrpSpPr>
          <p:grpSpPr bwMode="auto">
            <a:xfrm>
              <a:off x="7470594" y="4356922"/>
              <a:ext cx="1440045" cy="1214852"/>
              <a:chOff x="6666062" y="4191698"/>
              <a:chExt cx="1520049" cy="1214852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6666062" y="4796864"/>
                <a:ext cx="1520018" cy="609686"/>
              </a:xfrm>
              <a:prstGeom prst="rect">
                <a:avLst/>
              </a:prstGeom>
            </p:spPr>
            <p:txBody>
              <a:bodyPr lIns="0" rIns="0"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en-US" altLang="zh-CN" sz="1400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Shafi Goldwasser</a:t>
                </a:r>
              </a:p>
              <a:p>
                <a:pPr algn="ctr">
                  <a:lnSpc>
                    <a:spcPct val="8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en-US" altLang="zh-CN" sz="1400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 Silvio Micali</a:t>
                </a:r>
              </a:p>
              <a:p>
                <a:pPr algn="ctr">
                  <a:lnSpc>
                    <a:spcPct val="8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zh-CN" altLang="en-US" sz="1400" cap="all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（</a:t>
                </a:r>
                <a:r>
                  <a:rPr lang="en-US" altLang="zh-CN" sz="1400" cap="all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2012</a:t>
                </a:r>
                <a:r>
                  <a:rPr lang="zh-CN" altLang="en-US" sz="1400" cap="all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）</a:t>
                </a:r>
                <a:endParaRPr lang="en-US" altLang="zh-CN" sz="1400" cap="all" noProof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pic>
            <p:nvPicPr>
              <p:cNvPr id="31" name="Picture 7" descr="C:\Users\Ting\Desktop\shafi.jpg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6741949" y="4191698"/>
                <a:ext cx="760085" cy="634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8" descr="C:\Users\Ting\Desktop\silvio.jpg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7502034" y="4191698"/>
                <a:ext cx="684077" cy="634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" name="组合 63"/>
            <p:cNvGrpSpPr>
              <a:grpSpLocks/>
            </p:cNvGrpSpPr>
            <p:nvPr/>
          </p:nvGrpSpPr>
          <p:grpSpPr bwMode="auto">
            <a:xfrm>
              <a:off x="5690220" y="1916832"/>
              <a:ext cx="1546076" cy="1257470"/>
              <a:chOff x="827584" y="5333759"/>
              <a:chExt cx="1546076" cy="1257470"/>
            </a:xfrm>
          </p:grpSpPr>
          <p:sp>
            <p:nvSpPr>
              <p:cNvPr id="27" name="矩形 50"/>
              <p:cNvSpPr>
                <a:spLocks noChangeArrowheads="1"/>
              </p:cNvSpPr>
              <p:nvPr/>
            </p:nvSpPr>
            <p:spPr bwMode="auto">
              <a:xfrm>
                <a:off x="880610" y="5981831"/>
                <a:ext cx="1370888" cy="609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John E Hopcroft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Robert Tarjan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(1986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  <p:pic>
            <p:nvPicPr>
              <p:cNvPr id="28" name="Picture 2" descr="C:\Users\Ting\Desktop\jone.jpg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827584" y="5333759"/>
                <a:ext cx="720080" cy="654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4" descr="C:\Users\Ting\Desktop\robert.jpg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1547664" y="5333759"/>
                <a:ext cx="825996" cy="642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6" name="Picture 2" descr="C:\Users\Ting\Desktop\logo_turing.png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610973" y="4331196"/>
              <a:ext cx="1872208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4" name="圆角矩形 52"/>
          <p:cNvSpPr>
            <a:spLocks noChangeArrowheads="1"/>
          </p:cNvSpPr>
          <p:nvPr/>
        </p:nvSpPr>
        <p:spPr bwMode="auto">
          <a:xfrm>
            <a:off x="4572000" y="5286388"/>
            <a:ext cx="4535487" cy="1393825"/>
          </a:xfrm>
          <a:prstGeom prst="roundRect">
            <a:avLst>
              <a:gd name="adj" fmla="val 5815"/>
            </a:avLst>
          </a:prstGeom>
          <a:blipFill dpi="0" rotWithShape="1">
            <a:blip r:embed="rId16"/>
            <a:srcRect/>
            <a:tile tx="0" ty="0" sx="100000" sy="100000" flip="none" algn="tl"/>
          </a:blip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21</a:t>
            </a: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世纪－大数据时代：计算复杂度与算法理论是否有新的理论问题和新方法？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1"/>
          <p:cNvGrpSpPr>
            <a:grpSpLocks/>
          </p:cNvGrpSpPr>
          <p:nvPr/>
        </p:nvGrpSpPr>
        <p:grpSpPr bwMode="auto">
          <a:xfrm>
            <a:off x="2814638" y="2951929"/>
            <a:ext cx="5861050" cy="3176588"/>
            <a:chOff x="2814091" y="3121625"/>
            <a:chExt cx="5861863" cy="3176588"/>
          </a:xfrm>
        </p:grpSpPr>
        <p:sp>
          <p:nvSpPr>
            <p:cNvPr id="54" name="Chord 2"/>
            <p:cNvSpPr>
              <a:spLocks/>
            </p:cNvSpPr>
            <p:nvPr/>
          </p:nvSpPr>
          <p:spPr bwMode="auto">
            <a:xfrm rot="6732850">
              <a:off x="5303062" y="2925321"/>
              <a:ext cx="3176588" cy="3569195"/>
            </a:xfrm>
            <a:custGeom>
              <a:avLst/>
              <a:gdLst>
                <a:gd name="T0" fmla="*/ 2691457 w 3058098"/>
                <a:gd name="T1" fmla="*/ 2951636 h 3578456"/>
                <a:gd name="T2" fmla="*/ 673074 w 3058098"/>
                <a:gd name="T3" fmla="*/ 3271821 h 3578456"/>
                <a:gd name="T4" fmla="*/ 38577 w 3058098"/>
                <a:gd name="T5" fmla="*/ 1389857 h 3578456"/>
                <a:gd name="T6" fmla="*/ 1529049 w 3058098"/>
                <a:gd name="T7" fmla="*/ 0 h 3578456"/>
                <a:gd name="T8" fmla="*/ 2691457 w 3058098"/>
                <a:gd name="T9" fmla="*/ 2951636 h 3578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58098" h="3578456">
                  <a:moveTo>
                    <a:pt x="2691457" y="2951636"/>
                  </a:moveTo>
                  <a:cubicBezTo>
                    <a:pt x="2186169" y="3643510"/>
                    <a:pt x="1317543" y="3781305"/>
                    <a:pt x="673074" y="3271821"/>
                  </a:cubicBezTo>
                  <a:cubicBezTo>
                    <a:pt x="149693" y="2858063"/>
                    <a:pt x="-102408" y="2110315"/>
                    <a:pt x="38577" y="1389857"/>
                  </a:cubicBezTo>
                  <a:cubicBezTo>
                    <a:pt x="197720" y="576607"/>
                    <a:pt x="816069" y="0"/>
                    <a:pt x="1529049" y="0"/>
                  </a:cubicBezTo>
                  <a:lnTo>
                    <a:pt x="2691457" y="2951636"/>
                  </a:lnTo>
                  <a:close/>
                </a:path>
              </a:pathLst>
            </a:custGeom>
            <a:gradFill rotWithShape="1">
              <a:gsLst>
                <a:gs pos="0">
                  <a:srgbClr val="FFFF80"/>
                </a:gs>
                <a:gs pos="50000">
                  <a:srgbClr val="FFFFB3"/>
                </a:gs>
                <a:gs pos="100000">
                  <a:srgbClr val="FFFFDA"/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2325" name="TextBox 5"/>
            <p:cNvSpPr txBox="1">
              <a:spLocks noChangeArrowheads="1"/>
            </p:cNvSpPr>
            <p:nvPr/>
          </p:nvSpPr>
          <p:spPr bwMode="auto">
            <a:xfrm>
              <a:off x="5875112" y="3248165"/>
              <a:ext cx="2165779" cy="41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NP and beyond</a:t>
              </a:r>
              <a:endPara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" name="右箭头 60"/>
            <p:cNvSpPr/>
            <p:nvPr/>
          </p:nvSpPr>
          <p:spPr>
            <a:xfrm>
              <a:off x="2814091" y="3272438"/>
              <a:ext cx="2802326" cy="37306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63"/>
          <p:cNvGrpSpPr>
            <a:grpSpLocks/>
          </p:cNvGrpSpPr>
          <p:nvPr/>
        </p:nvGrpSpPr>
        <p:grpSpPr bwMode="auto">
          <a:xfrm>
            <a:off x="4276725" y="3482154"/>
            <a:ext cx="4111625" cy="1652588"/>
            <a:chOff x="4276715" y="3651677"/>
            <a:chExt cx="4111709" cy="1652587"/>
          </a:xfrm>
        </p:grpSpPr>
        <p:sp>
          <p:nvSpPr>
            <p:cNvPr id="55" name="Oval 1"/>
            <p:cNvSpPr>
              <a:spLocks noChangeArrowheads="1"/>
            </p:cNvSpPr>
            <p:nvPr/>
          </p:nvSpPr>
          <p:spPr bwMode="auto">
            <a:xfrm>
              <a:off x="5616592" y="3651677"/>
              <a:ext cx="2771832" cy="1652587"/>
            </a:xfrm>
            <a:prstGeom prst="ellipse">
              <a:avLst/>
            </a:prstGeom>
            <a:solidFill>
              <a:srgbClr val="FCFBF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en-US" altLang="zh-CN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>
              <a:off x="4276715" y="4202540"/>
              <a:ext cx="1327177" cy="252412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323" name="TextBox 17"/>
            <p:cNvSpPr txBox="1">
              <a:spLocks noChangeArrowheads="1"/>
            </p:cNvSpPr>
            <p:nvPr/>
          </p:nvSpPr>
          <p:spPr bwMode="auto">
            <a:xfrm>
              <a:off x="6066809" y="3802394"/>
              <a:ext cx="21642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多项式易解类</a:t>
              </a:r>
            </a:p>
          </p:txBody>
        </p:sp>
      </p:grpSp>
      <p:sp>
        <p:nvSpPr>
          <p:cNvPr id="122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回答“可计算”问题</a:t>
            </a:r>
            <a:endParaRPr lang="en-US" altLang="zh-CN" sz="36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1194319"/>
            <a:ext cx="1988045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lang="zh-CN" alt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107504" y="2035197"/>
            <a:ext cx="4104592" cy="4537075"/>
            <a:chOff x="35157" y="1772816"/>
            <a:chExt cx="4104795" cy="4536503"/>
          </a:xfrm>
          <a:solidFill>
            <a:schemeClr val="bg1"/>
          </a:solidFill>
        </p:grpSpPr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07504" y="1772816"/>
              <a:ext cx="4032448" cy="2520111"/>
              <a:chOff x="107504" y="1772816"/>
              <a:chExt cx="4032448" cy="2520111"/>
            </a:xfrm>
            <a:grpFill/>
          </p:grpSpPr>
          <p:grpSp>
            <p:nvGrpSpPr>
              <p:cNvPr id="7" name="组合 36"/>
              <p:cNvGrpSpPr>
                <a:grpSpLocks/>
              </p:cNvGrpSpPr>
              <p:nvPr/>
            </p:nvGrpSpPr>
            <p:grpSpPr bwMode="auto">
              <a:xfrm>
                <a:off x="539325" y="2277577"/>
                <a:ext cx="1727285" cy="373016"/>
                <a:chOff x="5651893" y="3285689"/>
                <a:chExt cx="1727285" cy="373016"/>
              </a:xfrm>
              <a:grpFill/>
            </p:grpSpPr>
            <p:sp>
              <p:nvSpPr>
                <p:cNvPr id="46" name="直接连接符 3"/>
                <p:cNvSpPr/>
                <p:nvPr/>
              </p:nvSpPr>
              <p:spPr>
                <a:xfrm>
                  <a:off x="6515535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直接连接符 4"/>
                <p:cNvSpPr/>
                <p:nvPr/>
              </p:nvSpPr>
              <p:spPr>
                <a:xfrm>
                  <a:off x="5651893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8" name="圆角矩形 37"/>
              <p:cNvSpPr/>
              <p:nvPr/>
            </p:nvSpPr>
            <p:spPr>
              <a:xfrm>
                <a:off x="683150" y="1772816"/>
                <a:ext cx="1368219" cy="528571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计算问题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9" name="圆角矩形 38" descr="羊皮纸"/>
              <p:cNvSpPr>
                <a:spLocks noChangeArrowheads="1"/>
              </p:cNvSpPr>
              <p:nvPr/>
            </p:nvSpPr>
            <p:spPr bwMode="auto">
              <a:xfrm>
                <a:off x="107504" y="2661420"/>
                <a:ext cx="1079727" cy="695521"/>
              </a:xfrm>
              <a:prstGeom prst="roundRect">
                <a:avLst>
                  <a:gd name="adj" fmla="val 10000"/>
                </a:avLst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  <a:cs typeface="宋体" charset="0"/>
                  </a:rPr>
                  <a:t>不可判定问题</a:t>
                </a:r>
              </a:p>
              <a:p>
                <a:pPr>
                  <a:defRPr/>
                </a:pPr>
                <a:endParaRPr lang="zh-CN" altLang="en-US" dirty="0">
                  <a:latin typeface="Calibri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1691312" y="2636307"/>
                <a:ext cx="1008113" cy="649206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可判定问题</a:t>
                </a:r>
                <a:endParaRPr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 bwMode="auto">
              <a:xfrm>
                <a:off x="179070" y="3668084"/>
                <a:ext cx="1873342" cy="599999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难解问题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2195170" y="3656941"/>
                <a:ext cx="1944782" cy="635986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72000" b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易解问题</a:t>
                </a:r>
                <a:endParaRPr lang="en-US" altLang="zh-CN" sz="20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多项式易解类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20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pSp>
            <p:nvGrpSpPr>
              <p:cNvPr id="8" name="组合 42"/>
              <p:cNvGrpSpPr>
                <a:grpSpLocks/>
              </p:cNvGrpSpPr>
              <p:nvPr/>
            </p:nvGrpSpPr>
            <p:grpSpPr bwMode="auto">
              <a:xfrm>
                <a:off x="1331527" y="3285513"/>
                <a:ext cx="1727285" cy="373015"/>
                <a:chOff x="5652479" y="3285513"/>
                <a:chExt cx="1727285" cy="373015"/>
              </a:xfrm>
              <a:grpFill/>
            </p:grpSpPr>
            <p:sp>
              <p:nvSpPr>
                <p:cNvPr id="44" name="直接连接符 3"/>
                <p:cNvSpPr/>
                <p:nvPr/>
              </p:nvSpPr>
              <p:spPr>
                <a:xfrm>
                  <a:off x="6516121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直接连接符 4"/>
                <p:cNvSpPr/>
                <p:nvPr/>
              </p:nvSpPr>
              <p:spPr>
                <a:xfrm>
                  <a:off x="5652479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9" name="组合 29"/>
            <p:cNvGrpSpPr>
              <a:grpSpLocks/>
            </p:cNvGrpSpPr>
            <p:nvPr/>
          </p:nvGrpSpPr>
          <p:grpSpPr bwMode="auto">
            <a:xfrm>
              <a:off x="35157" y="4271293"/>
              <a:ext cx="2378097" cy="2038026"/>
              <a:chOff x="35157" y="4271293"/>
              <a:chExt cx="2378097" cy="2038026"/>
            </a:xfrm>
            <a:grpFill/>
          </p:grpSpPr>
          <p:sp>
            <p:nvSpPr>
              <p:cNvPr id="31" name="直接连接符 3"/>
              <p:cNvSpPr/>
              <p:nvPr/>
            </p:nvSpPr>
            <p:spPr>
              <a:xfrm>
                <a:off x="1098724" y="4271293"/>
                <a:ext cx="360381" cy="37301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直接连接符 4"/>
              <p:cNvSpPr/>
              <p:nvPr/>
            </p:nvSpPr>
            <p:spPr>
              <a:xfrm>
                <a:off x="503382" y="4272814"/>
                <a:ext cx="595341" cy="37301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 bwMode="auto">
              <a:xfrm>
                <a:off x="35157" y="4630418"/>
                <a:ext cx="1008050" cy="682068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不可近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似问题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34" name="圆角矩形 4"/>
              <p:cNvSpPr/>
              <p:nvPr/>
            </p:nvSpPr>
            <p:spPr>
              <a:xfrm>
                <a:off x="732009" y="5622019"/>
                <a:ext cx="1681245" cy="687300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CCFFC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2000" tIns="72000" rIns="60960" bIns="0" spcCol="127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近似算法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（多项式算法）</a:t>
                </a:r>
              </a:p>
            </p:txBody>
          </p:sp>
          <p:cxnSp>
            <p:nvCxnSpPr>
              <p:cNvPr id="35" name="直接箭头连接符 34"/>
              <p:cNvCxnSpPr>
                <a:stCxn id="34" idx="0"/>
                <a:endCxn id="36" idx="2"/>
              </p:cNvCxnSpPr>
              <p:nvPr/>
            </p:nvCxnSpPr>
            <p:spPr>
              <a:xfrm flipV="1">
                <a:off x="1572631" y="5345302"/>
                <a:ext cx="5460" cy="276717"/>
              </a:xfrm>
              <a:prstGeom prst="straightConnector1">
                <a:avLst/>
              </a:prstGeom>
              <a:grpFill/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 bwMode="auto">
              <a:xfrm>
                <a:off x="1092067" y="4661388"/>
                <a:ext cx="972048" cy="683914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可近似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</p:grpSp>
      </p:grpSp>
      <p:cxnSp>
        <p:nvCxnSpPr>
          <p:cNvPr id="58" name="Curved Connector 5"/>
          <p:cNvCxnSpPr>
            <a:cxnSpLocks noChangeShapeType="1"/>
          </p:cNvCxnSpPr>
          <p:nvPr/>
        </p:nvCxnSpPr>
        <p:spPr bwMode="auto">
          <a:xfrm rot="5400000">
            <a:off x="6019800" y="4266379"/>
            <a:ext cx="1660525" cy="1428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</p:cxnSp>
      <p:grpSp>
        <p:nvGrpSpPr>
          <p:cNvPr id="10" name="组合 76"/>
          <p:cNvGrpSpPr>
            <a:grpSpLocks/>
          </p:cNvGrpSpPr>
          <p:nvPr/>
        </p:nvGrpSpPr>
        <p:grpSpPr bwMode="auto">
          <a:xfrm>
            <a:off x="4457700" y="3561529"/>
            <a:ext cx="3878263" cy="1692275"/>
            <a:chOff x="4457514" y="3731385"/>
            <a:chExt cx="3878246" cy="1691539"/>
          </a:xfrm>
        </p:grpSpPr>
        <p:sp>
          <p:nvSpPr>
            <p:cNvPr id="12314" name="TextBox 9"/>
            <p:cNvSpPr txBox="1">
              <a:spLocks noChangeArrowheads="1"/>
            </p:cNvSpPr>
            <p:nvPr/>
          </p:nvSpPr>
          <p:spPr bwMode="auto">
            <a:xfrm>
              <a:off x="5722761" y="4202504"/>
              <a:ext cx="1513535" cy="707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非大数据</a:t>
              </a:r>
              <a:endParaRPr lang="en-US" altLang="zh-CN" sz="2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  <a:p>
              <a:r>
                <a:rPr lang="zh-CN" altLang="en-US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易解类</a:t>
              </a:r>
            </a:p>
          </p:txBody>
        </p:sp>
        <p:grpSp>
          <p:nvGrpSpPr>
            <p:cNvPr id="12" name="组合 75"/>
            <p:cNvGrpSpPr>
              <a:grpSpLocks/>
            </p:cNvGrpSpPr>
            <p:nvPr/>
          </p:nvGrpSpPr>
          <p:grpSpPr bwMode="auto">
            <a:xfrm>
              <a:off x="4457514" y="3731385"/>
              <a:ext cx="3878246" cy="1691539"/>
              <a:chOff x="4457514" y="3731385"/>
              <a:chExt cx="3878246" cy="1691539"/>
            </a:xfrm>
          </p:grpSpPr>
          <p:grpSp>
            <p:nvGrpSpPr>
              <p:cNvPr id="13" name="组合 71"/>
              <p:cNvGrpSpPr>
                <a:grpSpLocks/>
              </p:cNvGrpSpPr>
              <p:nvPr/>
            </p:nvGrpSpPr>
            <p:grpSpPr bwMode="auto">
              <a:xfrm>
                <a:off x="4457514" y="3731385"/>
                <a:ext cx="3878246" cy="1691539"/>
                <a:chOff x="4457514" y="1916832"/>
                <a:chExt cx="3878246" cy="1691539"/>
              </a:xfrm>
            </p:grpSpPr>
            <p:sp>
              <p:nvSpPr>
                <p:cNvPr id="66" name="右箭头 65"/>
                <p:cNvSpPr/>
                <p:nvPr/>
              </p:nvSpPr>
              <p:spPr>
                <a:xfrm>
                  <a:off x="4457514" y="3313224"/>
                  <a:ext cx="2320915" cy="280866"/>
                </a:xfrm>
                <a:prstGeom prst="rightArrow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71" name="任意多边形 70"/>
                <p:cNvSpPr/>
                <p:nvPr/>
              </p:nvSpPr>
              <p:spPr>
                <a:xfrm>
                  <a:off x="6822879" y="1916832"/>
                  <a:ext cx="1512881" cy="1691539"/>
                </a:xfrm>
                <a:custGeom>
                  <a:avLst/>
                  <a:gdLst>
                    <a:gd name="connsiteX0" fmla="*/ 193431 w 1512277"/>
                    <a:gd name="connsiteY0" fmla="*/ 2583 h 1691539"/>
                    <a:gd name="connsiteX1" fmla="*/ 123092 w 1512277"/>
                    <a:gd name="connsiteY1" fmla="*/ 90506 h 1691539"/>
                    <a:gd name="connsiteX2" fmla="*/ 105508 w 1512277"/>
                    <a:gd name="connsiteY2" fmla="*/ 319106 h 1691539"/>
                    <a:gd name="connsiteX3" fmla="*/ 87923 w 1512277"/>
                    <a:gd name="connsiteY3" fmla="*/ 389445 h 1691539"/>
                    <a:gd name="connsiteX4" fmla="*/ 70339 w 1512277"/>
                    <a:gd name="connsiteY4" fmla="*/ 793891 h 1691539"/>
                    <a:gd name="connsiteX5" fmla="*/ 35169 w 1512277"/>
                    <a:gd name="connsiteY5" fmla="*/ 899399 h 1691539"/>
                    <a:gd name="connsiteX6" fmla="*/ 0 w 1512277"/>
                    <a:gd name="connsiteY6" fmla="*/ 1022491 h 1691539"/>
                    <a:gd name="connsiteX7" fmla="*/ 35169 w 1512277"/>
                    <a:gd name="connsiteY7" fmla="*/ 1655537 h 1691539"/>
                    <a:gd name="connsiteX8" fmla="*/ 87923 w 1512277"/>
                    <a:gd name="connsiteY8" fmla="*/ 1690706 h 1691539"/>
                    <a:gd name="connsiteX9" fmla="*/ 105508 w 1512277"/>
                    <a:gd name="connsiteY9" fmla="*/ 1637953 h 1691539"/>
                    <a:gd name="connsiteX10" fmla="*/ 158262 w 1512277"/>
                    <a:gd name="connsiteY10" fmla="*/ 1620368 h 1691539"/>
                    <a:gd name="connsiteX11" fmla="*/ 211015 w 1512277"/>
                    <a:gd name="connsiteY11" fmla="*/ 1585199 h 1691539"/>
                    <a:gd name="connsiteX12" fmla="*/ 246185 w 1512277"/>
                    <a:gd name="connsiteY12" fmla="*/ 1620368 h 1691539"/>
                    <a:gd name="connsiteX13" fmla="*/ 422031 w 1512277"/>
                    <a:gd name="connsiteY13" fmla="*/ 1620368 h 1691539"/>
                    <a:gd name="connsiteX14" fmla="*/ 527539 w 1512277"/>
                    <a:gd name="connsiteY14" fmla="*/ 1585199 h 1691539"/>
                    <a:gd name="connsiteX15" fmla="*/ 580292 w 1512277"/>
                    <a:gd name="connsiteY15" fmla="*/ 1567614 h 1691539"/>
                    <a:gd name="connsiteX16" fmla="*/ 615462 w 1512277"/>
                    <a:gd name="connsiteY16" fmla="*/ 1532445 h 1691539"/>
                    <a:gd name="connsiteX17" fmla="*/ 685800 w 1512277"/>
                    <a:gd name="connsiteY17" fmla="*/ 1514860 h 1691539"/>
                    <a:gd name="connsiteX18" fmla="*/ 967154 w 1512277"/>
                    <a:gd name="connsiteY18" fmla="*/ 1497276 h 1691539"/>
                    <a:gd name="connsiteX19" fmla="*/ 1072662 w 1512277"/>
                    <a:gd name="connsiteY19" fmla="*/ 1462106 h 1691539"/>
                    <a:gd name="connsiteX20" fmla="*/ 1266092 w 1512277"/>
                    <a:gd name="connsiteY20" fmla="*/ 1268676 h 1691539"/>
                    <a:gd name="connsiteX21" fmla="*/ 1301262 w 1512277"/>
                    <a:gd name="connsiteY21" fmla="*/ 1233506 h 1691539"/>
                    <a:gd name="connsiteX22" fmla="*/ 1354015 w 1512277"/>
                    <a:gd name="connsiteY22" fmla="*/ 1180753 h 1691539"/>
                    <a:gd name="connsiteX23" fmla="*/ 1406769 w 1512277"/>
                    <a:gd name="connsiteY23" fmla="*/ 1163168 h 1691539"/>
                    <a:gd name="connsiteX24" fmla="*/ 1441939 w 1512277"/>
                    <a:gd name="connsiteY24" fmla="*/ 1110414 h 1691539"/>
                    <a:gd name="connsiteX25" fmla="*/ 1494692 w 1512277"/>
                    <a:gd name="connsiteY25" fmla="*/ 934568 h 1691539"/>
                    <a:gd name="connsiteX26" fmla="*/ 1512277 w 1512277"/>
                    <a:gd name="connsiteY26" fmla="*/ 829060 h 1691539"/>
                    <a:gd name="connsiteX27" fmla="*/ 1494692 w 1512277"/>
                    <a:gd name="connsiteY27" fmla="*/ 565291 h 1691539"/>
                    <a:gd name="connsiteX28" fmla="*/ 1441939 w 1512277"/>
                    <a:gd name="connsiteY28" fmla="*/ 494953 h 1691539"/>
                    <a:gd name="connsiteX29" fmla="*/ 1389185 w 1512277"/>
                    <a:gd name="connsiteY29" fmla="*/ 442199 h 1691539"/>
                    <a:gd name="connsiteX30" fmla="*/ 1266092 w 1512277"/>
                    <a:gd name="connsiteY30" fmla="*/ 371860 h 1691539"/>
                    <a:gd name="connsiteX31" fmla="*/ 1213339 w 1512277"/>
                    <a:gd name="connsiteY31" fmla="*/ 354276 h 1691539"/>
                    <a:gd name="connsiteX32" fmla="*/ 1125415 w 1512277"/>
                    <a:gd name="connsiteY32" fmla="*/ 283937 h 1691539"/>
                    <a:gd name="connsiteX33" fmla="*/ 1072662 w 1512277"/>
                    <a:gd name="connsiteY33" fmla="*/ 266353 h 1691539"/>
                    <a:gd name="connsiteX34" fmla="*/ 967154 w 1512277"/>
                    <a:gd name="connsiteY34" fmla="*/ 196014 h 1691539"/>
                    <a:gd name="connsiteX35" fmla="*/ 914400 w 1512277"/>
                    <a:gd name="connsiteY35" fmla="*/ 178429 h 1691539"/>
                    <a:gd name="connsiteX36" fmla="*/ 808892 w 1512277"/>
                    <a:gd name="connsiteY36" fmla="*/ 108091 h 1691539"/>
                    <a:gd name="connsiteX37" fmla="*/ 650631 w 1512277"/>
                    <a:gd name="connsiteY37" fmla="*/ 55337 h 1691539"/>
                    <a:gd name="connsiteX38" fmla="*/ 597877 w 1512277"/>
                    <a:gd name="connsiteY38" fmla="*/ 37753 h 1691539"/>
                    <a:gd name="connsiteX39" fmla="*/ 457200 w 1512277"/>
                    <a:gd name="connsiteY39" fmla="*/ 2583 h 1691539"/>
                    <a:gd name="connsiteX40" fmla="*/ 228600 w 1512277"/>
                    <a:gd name="connsiteY40" fmla="*/ 20168 h 1691539"/>
                    <a:gd name="connsiteX41" fmla="*/ 193431 w 1512277"/>
                    <a:gd name="connsiteY41" fmla="*/ 2583 h 1691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512277" h="1691539">
                      <a:moveTo>
                        <a:pt x="193431" y="2583"/>
                      </a:moveTo>
                      <a:cubicBezTo>
                        <a:pt x="175846" y="14306"/>
                        <a:pt x="133137" y="54343"/>
                        <a:pt x="123092" y="90506"/>
                      </a:cubicBezTo>
                      <a:cubicBezTo>
                        <a:pt x="102637" y="164143"/>
                        <a:pt x="114438" y="243204"/>
                        <a:pt x="105508" y="319106"/>
                      </a:cubicBezTo>
                      <a:cubicBezTo>
                        <a:pt x="102684" y="343108"/>
                        <a:pt x="93785" y="365999"/>
                        <a:pt x="87923" y="389445"/>
                      </a:cubicBezTo>
                      <a:cubicBezTo>
                        <a:pt x="82062" y="524260"/>
                        <a:pt x="84225" y="659665"/>
                        <a:pt x="70339" y="793891"/>
                      </a:cubicBezTo>
                      <a:cubicBezTo>
                        <a:pt x="66524" y="830766"/>
                        <a:pt x="44160" y="863434"/>
                        <a:pt x="35169" y="899399"/>
                      </a:cubicBezTo>
                      <a:cubicBezTo>
                        <a:pt x="13090" y="987719"/>
                        <a:pt x="25228" y="946810"/>
                        <a:pt x="0" y="1022491"/>
                      </a:cubicBezTo>
                      <a:cubicBezTo>
                        <a:pt x="11723" y="1233506"/>
                        <a:pt x="7599" y="1446002"/>
                        <a:pt x="35169" y="1655537"/>
                      </a:cubicBezTo>
                      <a:cubicBezTo>
                        <a:pt x="37926" y="1676490"/>
                        <a:pt x="67420" y="1695832"/>
                        <a:pt x="87923" y="1690706"/>
                      </a:cubicBezTo>
                      <a:cubicBezTo>
                        <a:pt x="105905" y="1686211"/>
                        <a:pt x="92401" y="1651060"/>
                        <a:pt x="105508" y="1637953"/>
                      </a:cubicBezTo>
                      <a:cubicBezTo>
                        <a:pt x="118615" y="1624846"/>
                        <a:pt x="141683" y="1628658"/>
                        <a:pt x="158262" y="1620368"/>
                      </a:cubicBezTo>
                      <a:cubicBezTo>
                        <a:pt x="177165" y="1610917"/>
                        <a:pt x="193431" y="1596922"/>
                        <a:pt x="211015" y="1585199"/>
                      </a:cubicBezTo>
                      <a:cubicBezTo>
                        <a:pt x="222738" y="1596922"/>
                        <a:pt x="231969" y="1611838"/>
                        <a:pt x="246185" y="1620368"/>
                      </a:cubicBezTo>
                      <a:cubicBezTo>
                        <a:pt x="305208" y="1655782"/>
                        <a:pt x="354493" y="1630016"/>
                        <a:pt x="422031" y="1620368"/>
                      </a:cubicBezTo>
                      <a:lnTo>
                        <a:pt x="527539" y="1585199"/>
                      </a:lnTo>
                      <a:lnTo>
                        <a:pt x="580292" y="1567614"/>
                      </a:lnTo>
                      <a:cubicBezTo>
                        <a:pt x="592015" y="1555891"/>
                        <a:pt x="600633" y="1539859"/>
                        <a:pt x="615462" y="1532445"/>
                      </a:cubicBezTo>
                      <a:cubicBezTo>
                        <a:pt x="637078" y="1521637"/>
                        <a:pt x="661752" y="1517265"/>
                        <a:pt x="685800" y="1514860"/>
                      </a:cubicBezTo>
                      <a:cubicBezTo>
                        <a:pt x="779301" y="1505510"/>
                        <a:pt x="873369" y="1503137"/>
                        <a:pt x="967154" y="1497276"/>
                      </a:cubicBezTo>
                      <a:cubicBezTo>
                        <a:pt x="1002323" y="1485553"/>
                        <a:pt x="1046448" y="1488320"/>
                        <a:pt x="1072662" y="1462106"/>
                      </a:cubicBezTo>
                      <a:lnTo>
                        <a:pt x="1266092" y="1268676"/>
                      </a:lnTo>
                      <a:lnTo>
                        <a:pt x="1301262" y="1233506"/>
                      </a:lnTo>
                      <a:cubicBezTo>
                        <a:pt x="1318846" y="1215922"/>
                        <a:pt x="1330423" y="1188617"/>
                        <a:pt x="1354015" y="1180753"/>
                      </a:cubicBezTo>
                      <a:lnTo>
                        <a:pt x="1406769" y="1163168"/>
                      </a:lnTo>
                      <a:cubicBezTo>
                        <a:pt x="1418492" y="1145583"/>
                        <a:pt x="1433356" y="1129727"/>
                        <a:pt x="1441939" y="1110414"/>
                      </a:cubicBezTo>
                      <a:cubicBezTo>
                        <a:pt x="1458252" y="1073710"/>
                        <a:pt x="1485392" y="981070"/>
                        <a:pt x="1494692" y="934568"/>
                      </a:cubicBezTo>
                      <a:cubicBezTo>
                        <a:pt x="1501684" y="899606"/>
                        <a:pt x="1506415" y="864229"/>
                        <a:pt x="1512277" y="829060"/>
                      </a:cubicBezTo>
                      <a:cubicBezTo>
                        <a:pt x="1506415" y="741137"/>
                        <a:pt x="1512845" y="651519"/>
                        <a:pt x="1494692" y="565291"/>
                      </a:cubicBezTo>
                      <a:cubicBezTo>
                        <a:pt x="1488654" y="536612"/>
                        <a:pt x="1461012" y="517205"/>
                        <a:pt x="1441939" y="494953"/>
                      </a:cubicBezTo>
                      <a:cubicBezTo>
                        <a:pt x="1425755" y="476071"/>
                        <a:pt x="1408289" y="458119"/>
                        <a:pt x="1389185" y="442199"/>
                      </a:cubicBezTo>
                      <a:cubicBezTo>
                        <a:pt x="1358018" y="416226"/>
                        <a:pt x="1301506" y="387037"/>
                        <a:pt x="1266092" y="371860"/>
                      </a:cubicBezTo>
                      <a:cubicBezTo>
                        <a:pt x="1249055" y="364559"/>
                        <a:pt x="1230923" y="360137"/>
                        <a:pt x="1213339" y="354276"/>
                      </a:cubicBezTo>
                      <a:cubicBezTo>
                        <a:pt x="1180627" y="321564"/>
                        <a:pt x="1169781" y="306120"/>
                        <a:pt x="1125415" y="283937"/>
                      </a:cubicBezTo>
                      <a:cubicBezTo>
                        <a:pt x="1108836" y="275648"/>
                        <a:pt x="1090246" y="272214"/>
                        <a:pt x="1072662" y="266353"/>
                      </a:cubicBezTo>
                      <a:cubicBezTo>
                        <a:pt x="1037493" y="242907"/>
                        <a:pt x="1007253" y="209381"/>
                        <a:pt x="967154" y="196014"/>
                      </a:cubicBezTo>
                      <a:cubicBezTo>
                        <a:pt x="949569" y="190152"/>
                        <a:pt x="930603" y="187431"/>
                        <a:pt x="914400" y="178429"/>
                      </a:cubicBezTo>
                      <a:cubicBezTo>
                        <a:pt x="877451" y="157902"/>
                        <a:pt x="848991" y="121457"/>
                        <a:pt x="808892" y="108091"/>
                      </a:cubicBezTo>
                      <a:lnTo>
                        <a:pt x="650631" y="55337"/>
                      </a:lnTo>
                      <a:cubicBezTo>
                        <a:pt x="633046" y="49476"/>
                        <a:pt x="615859" y="42249"/>
                        <a:pt x="597877" y="37753"/>
                      </a:cubicBezTo>
                      <a:lnTo>
                        <a:pt x="457200" y="2583"/>
                      </a:lnTo>
                      <a:cubicBezTo>
                        <a:pt x="381000" y="8445"/>
                        <a:pt x="304502" y="11238"/>
                        <a:pt x="228600" y="20168"/>
                      </a:cubicBezTo>
                      <a:cubicBezTo>
                        <a:pt x="204598" y="22992"/>
                        <a:pt x="211016" y="-9140"/>
                        <a:pt x="193431" y="258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2317" name="TextBox 17"/>
              <p:cNvSpPr txBox="1">
                <a:spLocks noChangeArrowheads="1"/>
              </p:cNvSpPr>
              <p:nvPr/>
            </p:nvSpPr>
            <p:spPr bwMode="auto">
              <a:xfrm>
                <a:off x="6066831" y="3796494"/>
                <a:ext cx="216421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latin typeface="黑体" pitchFamily="49" charset="-122"/>
                    <a:ea typeface="黑体" pitchFamily="49" charset="-122"/>
                  </a:rPr>
                  <a:t>多项式易解类</a:t>
                </a:r>
              </a:p>
            </p:txBody>
          </p:sp>
          <p:sp>
            <p:nvSpPr>
              <p:cNvPr id="12318" name="TextBox 17"/>
              <p:cNvSpPr txBox="1">
                <a:spLocks noChangeArrowheads="1"/>
              </p:cNvSpPr>
              <p:nvPr/>
            </p:nvSpPr>
            <p:spPr bwMode="auto">
              <a:xfrm>
                <a:off x="6973827" y="4188931"/>
                <a:ext cx="1239636" cy="707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大数据易解类</a:t>
                </a:r>
              </a:p>
            </p:txBody>
          </p:sp>
        </p:grpSp>
      </p:grpSp>
      <p:grpSp>
        <p:nvGrpSpPr>
          <p:cNvPr id="14" name="组合 2"/>
          <p:cNvGrpSpPr>
            <a:grpSpLocks/>
          </p:cNvGrpSpPr>
          <p:nvPr/>
        </p:nvGrpSpPr>
        <p:grpSpPr bwMode="auto">
          <a:xfrm>
            <a:off x="5292725" y="1459679"/>
            <a:ext cx="3663950" cy="1223963"/>
            <a:chOff x="5371146" y="1412776"/>
            <a:chExt cx="3665350" cy="1224137"/>
          </a:xfrm>
        </p:grpSpPr>
        <p:sp>
          <p:nvSpPr>
            <p:cNvPr id="79" name="矩形 78"/>
            <p:cNvSpPr/>
            <p:nvPr/>
          </p:nvSpPr>
          <p:spPr>
            <a:xfrm>
              <a:off x="5650653" y="1820822"/>
              <a:ext cx="3385843" cy="455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如何设计更有效的算法？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650653" y="2205052"/>
              <a:ext cx="3385843" cy="4318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如何以“以局部观全局”？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5371146" y="1412776"/>
              <a:ext cx="3665350" cy="4556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b="1" dirty="0" smtClean="0"/>
                <a:t>任务：</a:t>
              </a:r>
              <a:r>
                <a:rPr lang="zh-CN" altLang="en-US" sz="1800" b="1" dirty="0"/>
                <a:t>大数据高效算法理论</a:t>
              </a:r>
            </a:p>
          </p:txBody>
        </p:sp>
      </p:grpSp>
      <p:grpSp>
        <p:nvGrpSpPr>
          <p:cNvPr id="15" name="组合 26"/>
          <p:cNvGrpSpPr>
            <a:grpSpLocks/>
          </p:cNvGrpSpPr>
          <p:nvPr/>
        </p:nvGrpSpPr>
        <p:grpSpPr bwMode="auto">
          <a:xfrm>
            <a:off x="2266950" y="4574354"/>
            <a:ext cx="2160588" cy="1020763"/>
            <a:chOff x="2123975" y="4581129"/>
            <a:chExt cx="2159526" cy="1021174"/>
          </a:xfrm>
        </p:grpSpPr>
        <p:sp>
          <p:nvSpPr>
            <p:cNvPr id="12307" name="直接连接符 3"/>
            <p:cNvSpPr>
              <a:spLocks noChangeArrowheads="1"/>
            </p:cNvSpPr>
            <p:nvPr/>
          </p:nvSpPr>
          <p:spPr bwMode="auto">
            <a:xfrm>
              <a:off x="3194472" y="4581129"/>
              <a:ext cx="560063" cy="373648"/>
            </a:xfrm>
            <a:custGeom>
              <a:avLst/>
              <a:gdLst>
                <a:gd name="T0" fmla="*/ 0 w 560063"/>
                <a:gd name="T1" fmla="*/ 0 h 373648"/>
                <a:gd name="T2" fmla="*/ 0 w 560063"/>
                <a:gd name="T3" fmla="*/ 254630 h 373648"/>
                <a:gd name="T4" fmla="*/ 560063 w 560063"/>
                <a:gd name="T5" fmla="*/ 254630 h 373648"/>
                <a:gd name="T6" fmla="*/ 560063 w 560063"/>
                <a:gd name="T7" fmla="*/ 373648 h 373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063"/>
                <a:gd name="T13" fmla="*/ 0 h 373648"/>
                <a:gd name="T14" fmla="*/ 560063 w 560063"/>
                <a:gd name="T15" fmla="*/ 373648 h 373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063" h="373648">
                  <a:moveTo>
                    <a:pt x="0" y="0"/>
                  </a:moveTo>
                  <a:lnTo>
                    <a:pt x="0" y="254630"/>
                  </a:lnTo>
                  <a:lnTo>
                    <a:pt x="560063" y="254630"/>
                  </a:lnTo>
                  <a:lnTo>
                    <a:pt x="560063" y="37364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直接连接符 4"/>
            <p:cNvSpPr>
              <a:spLocks noChangeArrowheads="1"/>
            </p:cNvSpPr>
            <p:nvPr/>
          </p:nvSpPr>
          <p:spPr bwMode="auto">
            <a:xfrm>
              <a:off x="2598314" y="4581129"/>
              <a:ext cx="596158" cy="373648"/>
            </a:xfrm>
            <a:custGeom>
              <a:avLst/>
              <a:gdLst>
                <a:gd name="T0" fmla="*/ 596158 w 596158"/>
                <a:gd name="T1" fmla="*/ 0 h 373648"/>
                <a:gd name="T2" fmla="*/ 596158 w 596158"/>
                <a:gd name="T3" fmla="*/ 254630 h 373648"/>
                <a:gd name="T4" fmla="*/ 0 w 596158"/>
                <a:gd name="T5" fmla="*/ 254630 h 373648"/>
                <a:gd name="T6" fmla="*/ 0 w 596158"/>
                <a:gd name="T7" fmla="*/ 373648 h 373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6158"/>
                <a:gd name="T13" fmla="*/ 0 h 373648"/>
                <a:gd name="T14" fmla="*/ 596158 w 596158"/>
                <a:gd name="T15" fmla="*/ 373648 h 373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6158" h="373648">
                  <a:moveTo>
                    <a:pt x="596158" y="0"/>
                  </a:moveTo>
                  <a:lnTo>
                    <a:pt x="596158" y="254630"/>
                  </a:lnTo>
                  <a:lnTo>
                    <a:pt x="0" y="254630"/>
                  </a:lnTo>
                  <a:lnTo>
                    <a:pt x="0" y="37364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2123975" y="4941637"/>
              <a:ext cx="998047" cy="647961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66750">
                <a:lnSpc>
                  <a:spcPct val="90000"/>
                </a:lnSpc>
                <a:defRPr/>
              </a:pPr>
              <a:r>
                <a: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非</a:t>
              </a:r>
              <a:r>
                <a:rPr lang="zh-CN" altLang="en-US" sz="1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</a:t>
              </a:r>
              <a:r>
                <a: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/>
              </a:r>
              <a:b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</a:br>
              <a:r>
                <a:rPr lang="zh-CN" altLang="en-US" sz="1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易解类</a:t>
              </a:r>
              <a:endParaRPr lang="en-US" altLang="zh-CN" sz="1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defTabSz="666750">
                <a:defRPr/>
              </a:pPr>
              <a:endParaRPr lang="zh-CN" altLang="en-US" sz="2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3202944" y="4954342"/>
              <a:ext cx="1080557" cy="647961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大数据</a:t>
              </a:r>
              <a: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/>
              </a:r>
              <a:b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</a:br>
              <a:r>
                <a:rPr lang="zh-CN" altLang="en-US" sz="1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易解类</a:t>
              </a:r>
              <a:endParaRPr lang="zh-CN" altLang="en-US" sz="1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250825" y="5326829"/>
            <a:ext cx="8929688" cy="1150938"/>
            <a:chOff x="251408" y="5495453"/>
            <a:chExt cx="8929104" cy="1150730"/>
          </a:xfrm>
        </p:grpSpPr>
        <p:sp>
          <p:nvSpPr>
            <p:cNvPr id="12302" name="矩形 51" descr="羊皮纸"/>
            <p:cNvSpPr>
              <a:spLocks noChangeArrowheads="1"/>
            </p:cNvSpPr>
            <p:nvPr/>
          </p:nvSpPr>
          <p:spPr bwMode="auto">
            <a:xfrm>
              <a:off x="4488100" y="5495453"/>
              <a:ext cx="4692412" cy="1117055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zh-CN" altLang="en-US" b="1">
                  <a:latin typeface="黑体" pitchFamily="49" charset="-122"/>
                  <a:ea typeface="黑体" pitchFamily="49" charset="-122"/>
                </a:rPr>
                <a:t>针对大数据非易解类问题，提出</a:t>
              </a:r>
              <a:r>
                <a:rPr kumimoji="0" lang="zh-CN" altLang="en-US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高效算法理论与算法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！</a:t>
              </a:r>
              <a:endPara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7" name="组合 11"/>
            <p:cNvGrpSpPr>
              <a:grpSpLocks/>
            </p:cNvGrpSpPr>
            <p:nvPr/>
          </p:nvGrpSpPr>
          <p:grpSpPr bwMode="auto">
            <a:xfrm>
              <a:off x="251408" y="5915604"/>
              <a:ext cx="4176589" cy="730579"/>
              <a:chOff x="251408" y="5915604"/>
              <a:chExt cx="4176589" cy="730579"/>
            </a:xfrm>
          </p:grpSpPr>
          <p:sp>
            <p:nvSpPr>
              <p:cNvPr id="11" name="下弧形箭头 10"/>
              <p:cNvSpPr/>
              <p:nvPr/>
            </p:nvSpPr>
            <p:spPr>
              <a:xfrm flipH="1">
                <a:off x="2815053" y="5916065"/>
                <a:ext cx="1612795" cy="696786"/>
              </a:xfrm>
              <a:prstGeom prst="curvedUp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下弧形箭头 82"/>
              <p:cNvSpPr/>
              <p:nvPr/>
            </p:nvSpPr>
            <p:spPr>
              <a:xfrm flipH="1">
                <a:off x="1645142" y="5916065"/>
                <a:ext cx="2743021" cy="696786"/>
              </a:xfrm>
              <a:prstGeom prst="curvedUp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下弧形箭头 83"/>
              <p:cNvSpPr/>
              <p:nvPr/>
            </p:nvSpPr>
            <p:spPr>
              <a:xfrm flipH="1">
                <a:off x="251408" y="5949396"/>
                <a:ext cx="4111356" cy="696787"/>
              </a:xfrm>
              <a:prstGeom prst="curvedUp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9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1414"/>
            <a:ext cx="8640960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Big Graph, e.g., Social Networks</a:t>
            </a:r>
            <a:endParaRPr lang="zh-CN" altLang="en-US" sz="3600" b="1" dirty="0">
              <a:solidFill>
                <a:srgbClr val="C00000"/>
              </a:solidFill>
              <a:ea typeface="黑体" pitchFamily="49" charset="-122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588567"/>
            <a:ext cx="6086450" cy="255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blog-apr-1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2057551"/>
            <a:ext cx="2438400" cy="1475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406" y="4643446"/>
            <a:ext cx="892971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Big volume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: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a balance between search efficiency and accuracy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5181913"/>
            <a:ext cx="892971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Frequent changes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: incorporate dynamic and temporal features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06" y="5753417"/>
            <a:ext cx="892971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Noise &amp; uncertainty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: improve data quality, alleviate side effects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2159644"/>
            <a:ext cx="9144000" cy="126935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Query Techniques for Big Graph Search</a:t>
            </a:r>
            <a:endParaRPr kumimoji="0" lang="en-US" altLang="zh-CN" sz="4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Q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(D)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41305</TotalTime>
  <Words>1972</Words>
  <Application>Microsoft Office PowerPoint</Application>
  <PresentationFormat>全屏显示(4:3)</PresentationFormat>
  <Paragraphs>333</Paragraphs>
  <Slides>25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默认设计模板</vt:lpstr>
      <vt:lpstr>幻灯片 1</vt:lpstr>
      <vt:lpstr>国家重点基础研究发展计划</vt:lpstr>
      <vt:lpstr>北京市大数据科学与脑机智能创新中心</vt:lpstr>
      <vt:lpstr>研究方向与机构设置</vt:lpstr>
      <vt:lpstr>幻灯片 5</vt:lpstr>
      <vt:lpstr>幻灯片 6</vt:lpstr>
      <vt:lpstr>回答“可计算”问题</vt:lpstr>
      <vt:lpstr>Big Graph, e.g., Social Networks</vt:lpstr>
      <vt:lpstr>幻灯片 9</vt:lpstr>
      <vt:lpstr>Query Approximation Techniques</vt:lpstr>
      <vt:lpstr>(1) E.g., Strong Simulation</vt:lpstr>
      <vt:lpstr>(1) E.g., Strong Simulation</vt:lpstr>
      <vt:lpstr>(1) E.g., Strong Simulation</vt:lpstr>
      <vt:lpstr>(1) E.g., Strong Simulation</vt:lpstr>
      <vt:lpstr>(2) E.g., Temporal Dense Subgraphs</vt:lpstr>
      <vt:lpstr>(2) E.g., Temporal Dense Subgraphs</vt:lpstr>
      <vt:lpstr>(2) E.g., Temporal Dense Subgraphs</vt:lpstr>
      <vt:lpstr>幻灯片 18</vt:lpstr>
      <vt:lpstr>Data Approximation Techniques</vt:lpstr>
      <vt:lpstr>(1) E.g., Shortest Paths/Distances</vt:lpstr>
      <vt:lpstr>(2) E.g., Network Link Prediction</vt:lpstr>
      <vt:lpstr>(2) E.g., Network Link Prediction</vt:lpstr>
      <vt:lpstr>Other Query and Data Techniques</vt:lpstr>
      <vt:lpstr>Acknowledgements</vt:lpstr>
      <vt:lpstr>幻灯片 25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shuai.ma</cp:lastModifiedBy>
  <cp:revision>4244</cp:revision>
  <dcterms:created xsi:type="dcterms:W3CDTF">2010-07-14T15:56:11Z</dcterms:created>
  <dcterms:modified xsi:type="dcterms:W3CDTF">2017-07-15T09:07:21Z</dcterms:modified>
</cp:coreProperties>
</file>