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96" r:id="rId2"/>
    <p:sldId id="752" r:id="rId3"/>
    <p:sldId id="753" r:id="rId4"/>
    <p:sldId id="754" r:id="rId5"/>
    <p:sldId id="762" r:id="rId6"/>
    <p:sldId id="763" r:id="rId7"/>
    <p:sldId id="764" r:id="rId8"/>
    <p:sldId id="765" r:id="rId9"/>
    <p:sldId id="766" r:id="rId10"/>
    <p:sldId id="767" r:id="rId11"/>
    <p:sldId id="787" r:id="rId12"/>
    <p:sldId id="768" r:id="rId13"/>
    <p:sldId id="769" r:id="rId14"/>
    <p:sldId id="770" r:id="rId15"/>
    <p:sldId id="771" r:id="rId16"/>
    <p:sldId id="772" r:id="rId17"/>
    <p:sldId id="773" r:id="rId18"/>
    <p:sldId id="774" r:id="rId19"/>
    <p:sldId id="775" r:id="rId20"/>
    <p:sldId id="788" r:id="rId21"/>
    <p:sldId id="789" r:id="rId22"/>
    <p:sldId id="790" r:id="rId23"/>
    <p:sldId id="791" r:id="rId24"/>
    <p:sldId id="792" r:id="rId25"/>
    <p:sldId id="785" r:id="rId26"/>
    <p:sldId id="716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99"/>
    <a:srgbClr val="0066CC"/>
    <a:srgbClr val="FF0000"/>
    <a:srgbClr val="FFFF66"/>
    <a:srgbClr val="EAEAEA"/>
    <a:srgbClr val="3366CC"/>
    <a:srgbClr val="CC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813" autoAdjust="0"/>
    <p:restoredTop sz="76616" autoAdjust="0"/>
  </p:normalViewPr>
  <p:slideViewPr>
    <p:cSldViewPr>
      <p:cViewPr>
        <p:scale>
          <a:sx n="65" d="100"/>
          <a:sy n="65" d="100"/>
        </p:scale>
        <p:origin x="-1620" y="-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6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2018/7/9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7%86%B1%E5%B8%B6" TargetMode="External"/><Relationship Id="rId13" Type="http://schemas.openxmlformats.org/officeDocument/2006/relationships/hyperlink" Target="https://zh.wikipedia.org/wiki/%E8%8D%89%E6%9C%AC%E6%A4%8D%E7%89%A9" TargetMode="External"/><Relationship Id="rId3" Type="http://schemas.openxmlformats.org/officeDocument/2006/relationships/hyperlink" Target="https://zh.wikipedia.org/wiki/%E5%A4%A7%E6%88%9F%E7%A7%91" TargetMode="External"/><Relationship Id="rId7" Type="http://schemas.openxmlformats.org/officeDocument/2006/relationships/hyperlink" Target="https://zh.wikipedia.org/wiki/%E7%BE%8E%E6%B4%B2" TargetMode="External"/><Relationship Id="rId12" Type="http://schemas.openxmlformats.org/officeDocument/2006/relationships/hyperlink" Target="https://zh.wikipedia.org/wiki/%E5%A4%9A%E5%B9%B4%E7%94%9F" TargetMode="External"/><Relationship Id="rId2" Type="http://schemas.openxmlformats.org/officeDocument/2006/relationships/slide" Target="../slides/slide14.xml"/><Relationship Id="rId16" Type="http://schemas.openxmlformats.org/officeDocument/2006/relationships/hyperlink" Target="https://zh.wikipedia.org/wiki/%E5%96%AC%E6%9C%A8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%E9%9D%9E%E6%B4%B2" TargetMode="External"/><Relationship Id="rId11" Type="http://schemas.openxmlformats.org/officeDocument/2006/relationships/hyperlink" Target="https://zh.wikipedia.org/wiki/%E4%B8%80%E5%B9%B4%E7%94%9F" TargetMode="External"/><Relationship Id="rId5" Type="http://schemas.openxmlformats.org/officeDocument/2006/relationships/hyperlink" Target="https://zh.wikipedia.org/w/index.php?title=%E7%87%88%E5%8F%B0%E8%8D%89&amp;action=edit&amp;redlink=1" TargetMode="External"/><Relationship Id="rId15" Type="http://schemas.openxmlformats.org/officeDocument/2006/relationships/hyperlink" Target="https://zh.wikipedia.org/wiki/%E7%81%8C%E6%9C%A8" TargetMode="External"/><Relationship Id="rId10" Type="http://schemas.openxmlformats.org/officeDocument/2006/relationships/hyperlink" Target="https://zh.wikipedia.org/wiki/%E6%B8%A9%E5%B8%A6" TargetMode="External"/><Relationship Id="rId4" Type="http://schemas.openxmlformats.org/officeDocument/2006/relationships/hyperlink" Target="https://zh.wikipedia.org/wiki/%E4%B8%80%E5%93%81%E7%B4%85" TargetMode="External"/><Relationship Id="rId9" Type="http://schemas.openxmlformats.org/officeDocument/2006/relationships/hyperlink" Target="https://zh.wikipedia.org/wiki/%E4%BA%9E%E7%86%B1%E5%B8%B6" TargetMode="External"/><Relationship Id="rId14" Type="http://schemas.openxmlformats.org/officeDocument/2006/relationships/hyperlink" Target="https://zh.wikipedia.org/wiki/%E6%9C%A8%E6%9C%AC%E6%A4%8D%E7%89%A9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认定了</a:t>
            </a: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13</a:t>
            </a:r>
            <a:r>
              <a:rPr lang="zh-CN" altLang="en-US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52789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大戟属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，又称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翡翠塔属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，是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3" tooltip="大戟科"/>
              </a:rPr>
              <a:t>大戟科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植物的一个属，包括了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2160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多种不同种类的植物，当中有些比较常见的，例如：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 tooltip="一品红"/>
              </a:rPr>
              <a:t>一品红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5" tooltip="灯台草（页面不存在）"/>
              </a:rPr>
              <a:t>灯台草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等。大戟属植物是现时地球上其中一种生长范围极广的植物种属，主要在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6" tooltip="非洲"/>
              </a:rPr>
              <a:t>非洲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7" tooltip="美洲"/>
              </a:rPr>
              <a:t>美洲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8" tooltip="热带"/>
              </a:rPr>
              <a:t>热带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9" tooltip="亚热带"/>
              </a:rPr>
              <a:t>亚热带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地区生长，但在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0" tooltip="温带"/>
              </a:rPr>
              <a:t>温带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亦有发现。生长年期有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1" tooltip="一年生"/>
              </a:rPr>
              <a:t>一年生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或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2" tooltip="多年生"/>
              </a:rPr>
              <a:t>多年生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，有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3" tooltip="草本植物"/>
              </a:rPr>
              <a:t>草本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4" tooltip="木本植物"/>
              </a:rPr>
              <a:t>木本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5" tooltip="灌木"/>
              </a:rPr>
              <a:t>灌木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6" tooltip="乔木"/>
              </a:rPr>
              <a:t>乔木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，而且都有树液。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仙人掌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732170" y="35551"/>
            <a:ext cx="376334" cy="297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jpeg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image" Target="../media/image3.png"/><Relationship Id="rId7" Type="http://schemas.openxmlformats.org/officeDocument/2006/relationships/image" Target="../media/image48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Relationship Id="rId9" Type="http://schemas.openxmlformats.org/officeDocument/2006/relationships/image" Target="../media/image5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mashuai@buaa.edu.cn" TargetMode="External"/><Relationship Id="rId2" Type="http://schemas.openxmlformats.org/officeDocument/2006/relationships/hyperlink" Target="http://mashuai.buaa.edu.c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0" y="4643459"/>
            <a:ext cx="9144000" cy="200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600" b="1" dirty="0" smtClean="0">
                <a:solidFill>
                  <a:srgbClr val="000099"/>
                </a:solidFill>
                <a:latin typeface="+mn-lt"/>
                <a:ea typeface="+mn-ea"/>
              </a:rPr>
              <a:t>马 帅</a:t>
            </a:r>
            <a:endParaRPr lang="en-US" altLang="zh-CN" sz="3600" b="1" dirty="0" smtClean="0">
              <a:solidFill>
                <a:srgbClr val="000099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ts val="1200"/>
              </a:spcBef>
            </a:pPr>
            <a:r>
              <a:rPr lang="zh-CN" altLang="en-US" sz="2200" b="1" dirty="0" smtClean="0">
                <a:solidFill>
                  <a:schemeClr val="tx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北京大数据与脑机智能高精尖中心      软件开发环境国家重点实验室</a:t>
            </a:r>
            <a:endParaRPr lang="en-US" altLang="zh-CN" sz="3200" b="1" dirty="0" smtClean="0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800081"/>
            <a:ext cx="8964488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3600" b="1" dirty="0" smtClean="0">
                <a:solidFill>
                  <a:srgbClr val="000099"/>
                </a:solidFill>
                <a:latin typeface="+mj-lt"/>
                <a:ea typeface="黑体" pitchFamily="2" charset="-122"/>
              </a:rPr>
              <a:t>Towards Big Graph </a:t>
            </a:r>
            <a:r>
              <a:rPr lang="en-US" altLang="zh-CN" sz="3600" b="1" dirty="0" smtClean="0">
                <a:solidFill>
                  <a:srgbClr val="000099"/>
                </a:solidFill>
                <a:latin typeface="+mj-lt"/>
                <a:ea typeface="黑体" pitchFamily="2" charset="-122"/>
              </a:rPr>
              <a:t>Search</a:t>
            </a:r>
            <a:endParaRPr lang="en-US" altLang="zh-CN" sz="3600" b="1" dirty="0" smtClean="0">
              <a:solidFill>
                <a:srgbClr val="000099"/>
              </a:solidFill>
              <a:latin typeface="+mj-lt"/>
              <a:ea typeface="黑体" pitchFamily="2" charset="-122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52732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8926" y="5929331"/>
            <a:ext cx="3804565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323528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强模拟图查询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648" y="2597224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194483" y="1219399"/>
            <a:ext cx="217206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子图同构</a:t>
            </a:r>
            <a:endParaRPr lang="en-US" altLang="zh-CN" sz="2000" dirty="0" smtClean="0">
              <a:solidFill>
                <a:srgbClr val="4414B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NP-Complete</a:t>
            </a:r>
            <a:r>
              <a:rPr lang="en-US" altLang="zh-CN" sz="2000" dirty="0" smtClean="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zh-CN" altLang="en-US" sz="2000" dirty="0">
              <a:solidFill>
                <a:srgbClr val="4414B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980854" y="1219399"/>
            <a:ext cx="123110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强模拟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O(n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)</a:t>
            </a: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5158382" y="1219399"/>
            <a:ext cx="123110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双模拟</a:t>
            </a:r>
            <a:endParaRPr lang="en-US" altLang="zh-CN" sz="2000" dirty="0" smtClean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O(n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)</a:t>
            </a: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7128175" y="1219399"/>
            <a:ext cx="123110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图模拟</a:t>
            </a:r>
            <a:endParaRPr lang="en-US" altLang="zh-CN" sz="2000" dirty="0" smtClean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O(n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)</a:t>
            </a: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</a:p>
        </p:txBody>
      </p:sp>
      <p:sp>
        <p:nvSpPr>
          <p:cNvPr id="23" name="燕尾形 22"/>
          <p:cNvSpPr/>
          <p:nvPr/>
        </p:nvSpPr>
        <p:spPr>
          <a:xfrm>
            <a:off x="2317948" y="1186320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4603948" y="1186320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>
            <a:off x="6818511" y="1186320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5498" y="4093815"/>
            <a:ext cx="55435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251520" y="6001891"/>
            <a:ext cx="8640960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查询结果保持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70-80%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子图同构结构，效率提高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倍！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98679" y="65353"/>
            <a:ext cx="8358246" cy="796908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Taxonomy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图模拟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A7D75450-30A5-43FE-AF69-CBB91ED2660B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9512" y="950818"/>
            <a:ext cx="8742092" cy="1092607"/>
          </a:xfrm>
          <a:prstGeom prst="rect">
            <a:avLst/>
          </a:prstGeom>
          <a:blipFill>
            <a:blip r:embed="rId4"/>
            <a:stretch>
              <a:fillRect l="-697" t="-2793" b="-9497"/>
            </a:stretch>
          </a:blipFill>
        </p:spPr>
        <p:txBody>
          <a:bodyPr/>
          <a:lstStyle/>
          <a:p>
            <a:r>
              <a:rPr lang="zh-CN" altLang="en-US" dirty="0" smtClean="0">
                <a:noFill/>
              </a:rPr>
              <a:t> </a:t>
            </a:r>
            <a:endParaRPr lang="zh-CN" altLang="en-US" dirty="0">
              <a:noFill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D538DA6B-DD07-4DC6-8E7D-DD9366E26696}"/>
              </a:ext>
            </a:extLst>
          </p:cNvPr>
          <p:cNvSpPr/>
          <p:nvPr/>
        </p:nvSpPr>
        <p:spPr>
          <a:xfrm>
            <a:off x="179512" y="2000240"/>
            <a:ext cx="87420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0099"/>
                </a:solidFill>
                <a:latin typeface="+mn-ea"/>
                <a:ea typeface="+mn-ea"/>
              </a:rPr>
              <a:t>模式松弛</a:t>
            </a:r>
            <a:endParaRPr lang="en-US" altLang="zh-CN" sz="2000" b="1" dirty="0">
              <a:solidFill>
                <a:srgbClr val="000099"/>
              </a:solidFill>
              <a:latin typeface="+mn-ea"/>
              <a:ea typeface="+mn-ea"/>
            </a:endParaRPr>
          </a:p>
          <a:p>
            <a:pPr marL="800100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dirty="0"/>
              <a:t>A </a:t>
            </a:r>
            <a:r>
              <a:rPr lang="en-US" altLang="zh-CN" sz="2000" i="1" dirty="0">
                <a:solidFill>
                  <a:srgbClr val="0000FF"/>
                </a:solidFill>
              </a:rPr>
              <a:t>pattern relaxation ∆ </a:t>
            </a:r>
            <a:r>
              <a:rPr lang="en-US" altLang="zh-CN" sz="2000" dirty="0"/>
              <a:t>for </a:t>
            </a:r>
            <a:r>
              <a:rPr lang="en-US" altLang="zh-CN" sz="2000" i="1" dirty="0"/>
              <a:t>Q w.r.t. T </a:t>
            </a:r>
            <a:r>
              <a:rPr lang="en-US" altLang="zh-CN" sz="2000" dirty="0"/>
              <a:t>is a set of label relaxations for Q.</a:t>
            </a:r>
          </a:p>
          <a:p>
            <a:pPr marL="800100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i="1" dirty="0"/>
              <a:t>Q </a:t>
            </a:r>
            <a:r>
              <a:rPr lang="en-US" altLang="zh-CN" sz="2000" dirty="0"/>
              <a:t>⊕ </a:t>
            </a:r>
            <a:r>
              <a:rPr lang="en-US" altLang="zh-CN" sz="2000" i="1" dirty="0"/>
              <a:t>∆</a:t>
            </a:r>
            <a:r>
              <a:rPr lang="en-US" altLang="zh-CN" sz="2000" baseline="-25000" dirty="0"/>
              <a:t> </a:t>
            </a:r>
            <a:r>
              <a:rPr lang="en-US" altLang="zh-CN" sz="2000" dirty="0"/>
              <a:t>is the </a:t>
            </a:r>
            <a:r>
              <a:rPr lang="en-US" altLang="zh-CN" sz="2000" i="1" dirty="0">
                <a:solidFill>
                  <a:srgbClr val="0000FF"/>
                </a:solidFill>
              </a:rPr>
              <a:t>relaxed pattern </a:t>
            </a:r>
            <a:r>
              <a:rPr lang="en-US" altLang="zh-CN" sz="2000" dirty="0"/>
              <a:t>derived from Q by applying </a:t>
            </a:r>
            <a:r>
              <a:rPr lang="en-US" altLang="zh-CN" sz="2000" i="1" dirty="0"/>
              <a:t>∆.</a:t>
            </a:r>
            <a:endParaRPr lang="en-US" altLang="zh-CN" sz="2000" dirty="0"/>
          </a:p>
        </p:txBody>
      </p:sp>
      <p:sp>
        <p:nvSpPr>
          <p:cNvPr id="8" name="灯片编号占位符 3">
            <a:extLst>
              <a:ext uri="{FF2B5EF4-FFF2-40B4-BE49-F238E27FC236}">
                <a16:creationId xmlns="" xmlns:a16="http://schemas.microsoft.com/office/drawing/2014/main" id="{70DBEDF4-F671-49EB-A4CC-D0AA55D203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860E226A-10FC-4AB0-B2D5-BD6EFE35D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62" y="3960177"/>
            <a:ext cx="4571263" cy="22148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2BB89911-D6A2-4391-AB21-2021EA53E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705781"/>
            <a:ext cx="2048203" cy="2723615"/>
          </a:xfrm>
          <a:prstGeom prst="rect">
            <a:avLst/>
          </a:prstGeom>
        </p:spPr>
      </p:pic>
      <p:sp>
        <p:nvSpPr>
          <p:cNvPr id="14" name="箭头: 上弧形 13">
            <a:extLst>
              <a:ext uri="{FF2B5EF4-FFF2-40B4-BE49-F238E27FC236}">
                <a16:creationId xmlns="" xmlns:a16="http://schemas.microsoft.com/office/drawing/2014/main" id="{5019AFA5-C664-4289-A6C2-932AFE267F2E}"/>
              </a:ext>
            </a:extLst>
          </p:cNvPr>
          <p:cNvSpPr/>
          <p:nvPr/>
        </p:nvSpPr>
        <p:spPr>
          <a:xfrm rot="1385314">
            <a:off x="4509968" y="3407020"/>
            <a:ext cx="2155857" cy="401151"/>
          </a:xfrm>
          <a:prstGeom prst="curvedDownArrow">
            <a:avLst>
              <a:gd name="adj1" fmla="val 11985"/>
              <a:gd name="adj2" fmla="val 48745"/>
              <a:gd name="adj3" fmla="val 453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F76CEF4B-C314-492E-84DA-53A37C419AEA}"/>
              </a:ext>
            </a:extLst>
          </p:cNvPr>
          <p:cNvSpPr/>
          <p:nvPr/>
        </p:nvSpPr>
        <p:spPr>
          <a:xfrm>
            <a:off x="5580112" y="4230787"/>
            <a:ext cx="2376264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2674475B-D6E8-43AE-82BA-DA2E9528D6ED}"/>
              </a:ext>
            </a:extLst>
          </p:cNvPr>
          <p:cNvCxnSpPr>
            <a:cxnSpLocks/>
          </p:cNvCxnSpPr>
          <p:nvPr/>
        </p:nvCxnSpPr>
        <p:spPr>
          <a:xfrm>
            <a:off x="4528479" y="3391838"/>
            <a:ext cx="43521" cy="388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F3A80FFA-95DE-4BBD-A904-649821864039}"/>
              </a:ext>
            </a:extLst>
          </p:cNvPr>
          <p:cNvCxnSpPr>
            <a:cxnSpLocks/>
          </p:cNvCxnSpPr>
          <p:nvPr/>
        </p:nvCxnSpPr>
        <p:spPr>
          <a:xfrm>
            <a:off x="2267744" y="3391838"/>
            <a:ext cx="43521" cy="388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>
            <a:extLst>
              <a:ext uri="{FF2B5EF4-FFF2-40B4-BE49-F238E27FC236}">
                <a16:creationId xmlns="" xmlns:a16="http://schemas.microsoft.com/office/drawing/2014/main" id="{F4F5D584-08B7-4AF8-96C1-C14330044091}"/>
              </a:ext>
            </a:extLst>
          </p:cNvPr>
          <p:cNvSpPr txBox="1">
            <a:spLocks/>
          </p:cNvSpPr>
          <p:nvPr/>
        </p:nvSpPr>
        <p:spPr>
          <a:xfrm>
            <a:off x="146920" y="3789126"/>
            <a:ext cx="1863499" cy="657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i="1" dirty="0"/>
              <a:t>Taxonomy T</a:t>
            </a:r>
          </a:p>
          <a:p>
            <a:pPr marL="252000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i="1" dirty="0"/>
              <a:t>(Partial)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1E4AB58D-8308-46F2-918A-1719265637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48" y="4662834"/>
            <a:ext cx="2132543" cy="936104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11203AB5-421B-4A15-B42A-79CB1F558E11}"/>
              </a:ext>
            </a:extLst>
          </p:cNvPr>
          <p:cNvSpPr/>
          <p:nvPr/>
        </p:nvSpPr>
        <p:spPr>
          <a:xfrm rot="2121320">
            <a:off x="767735" y="4717401"/>
            <a:ext cx="1690683" cy="875342"/>
          </a:xfrm>
          <a:prstGeom prst="ellipse">
            <a:avLst/>
          </a:prstGeom>
          <a:solidFill>
            <a:srgbClr val="FF0000">
              <a:alpha val="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="" xmlns:a16="http://schemas.microsoft.com/office/drawing/2014/main" id="{C43220B1-D8A9-422E-A404-22EB7A96EDC6}"/>
              </a:ext>
            </a:extLst>
          </p:cNvPr>
          <p:cNvSpPr/>
          <p:nvPr/>
        </p:nvSpPr>
        <p:spPr>
          <a:xfrm rot="19028682">
            <a:off x="284678" y="4838505"/>
            <a:ext cx="727877" cy="329909"/>
          </a:xfrm>
          <a:prstGeom prst="rightArrow">
            <a:avLst>
              <a:gd name="adj1" fmla="val 41237"/>
              <a:gd name="adj2" fmla="val 61186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6B83014E-311E-4755-A4A3-12B4E4765A7E}"/>
              </a:ext>
            </a:extLst>
          </p:cNvPr>
          <p:cNvSpPr/>
          <p:nvPr/>
        </p:nvSpPr>
        <p:spPr>
          <a:xfrm>
            <a:off x="-50408" y="4806850"/>
            <a:ext cx="11660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0000"/>
            </a:pPr>
            <a:r>
              <a:rPr lang="en-US" altLang="zh-CN" sz="1200" b="1" i="1" dirty="0">
                <a:solidFill>
                  <a:srgbClr val="FF0000"/>
                </a:solidFill>
              </a:rPr>
              <a:t>Relaxation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762A6FA5-FF08-4282-8747-E8589AA119C5}"/>
              </a:ext>
            </a:extLst>
          </p:cNvPr>
          <p:cNvSpPr/>
          <p:nvPr/>
        </p:nvSpPr>
        <p:spPr>
          <a:xfrm>
            <a:off x="3905028" y="3424781"/>
            <a:ext cx="1166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0000"/>
            </a:pPr>
            <a:r>
              <a:rPr lang="en-US" altLang="zh-CN" sz="1600" b="1" i="1" dirty="0">
                <a:solidFill>
                  <a:srgbClr val="FF0000"/>
                </a:solidFill>
              </a:rPr>
              <a:t>Media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="" xmlns:a16="http://schemas.microsoft.com/office/drawing/2014/main" id="{CBB9A9B2-8C24-4246-91FA-E9B1CE6FE3F2}"/>
              </a:ext>
            </a:extLst>
          </p:cNvPr>
          <p:cNvSpPr/>
          <p:nvPr/>
        </p:nvSpPr>
        <p:spPr>
          <a:xfrm rot="19034863">
            <a:off x="3768531" y="3811209"/>
            <a:ext cx="561028" cy="183083"/>
          </a:xfrm>
          <a:prstGeom prst="rightArrow">
            <a:avLst>
              <a:gd name="adj1" fmla="val 41237"/>
              <a:gd name="adj2" fmla="val 6118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32" y="6478809"/>
            <a:ext cx="9072594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err="1" smtClean="0">
                <a:ea typeface="黑体" pitchFamily="49" charset="-122"/>
              </a:rPr>
              <a:t>Jia</a:t>
            </a:r>
            <a:r>
              <a:rPr lang="en-US" altLang="zh-CN" sz="1400" dirty="0" smtClean="0">
                <a:ea typeface="黑体" pitchFamily="49" charset="-122"/>
              </a:rPr>
              <a:t> Li, Yang Cao, and </a:t>
            </a: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Ma. Relaxing Graph Pattern Matching With Explanations.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CIKM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2017</a:t>
            </a:r>
            <a:r>
              <a:rPr lang="en-US" altLang="zh-CN" sz="1400" dirty="0" smtClean="0">
                <a:ea typeface="黑体" pitchFamily="49" charset="-122"/>
              </a:rPr>
              <a:t>.</a:t>
            </a:r>
            <a:endParaRPr lang="en-US" altLang="zh-CN" sz="1400" b="1" dirty="0" err="1" smtClean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282" y="928670"/>
            <a:ext cx="22145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0099"/>
                </a:solidFill>
                <a:latin typeface="+mn-ea"/>
                <a:ea typeface="+mn-ea"/>
              </a:rPr>
              <a:t>标签松弛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20" y="857232"/>
            <a:ext cx="8358246" cy="2273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76933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18" grpId="0" animBg="1"/>
      <p:bldP spid="19" grpId="0" animBg="1"/>
      <p:bldP spid="20" grpId="0"/>
      <p:bldP spid="21" grpId="0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如二，时态稠密图查询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pic>
        <p:nvPicPr>
          <p:cNvPr id="10" name="图片 9" descr="beijingr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3" y="908720"/>
            <a:ext cx="8784976" cy="5472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如二，时态稠密图查询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56092"/>
            <a:ext cx="8858280" cy="5237204"/>
          </a:xfrm>
        </p:spPr>
        <p:txBody>
          <a:bodyPr/>
          <a:lstStyle/>
          <a:p>
            <a:r>
              <a:rPr lang="zh-CN" altLang="en-US" sz="2600" dirty="0" smtClean="0"/>
              <a:t>筛选与验证的方法</a:t>
            </a:r>
            <a:r>
              <a:rPr lang="en-US" altLang="zh-CN" sz="2600" baseline="30000" dirty="0" smtClean="0">
                <a:solidFill>
                  <a:srgbClr val="FF0000"/>
                </a:solidFill>
              </a:rPr>
              <a:t> </a:t>
            </a:r>
            <a:r>
              <a:rPr lang="en-US" altLang="zh-CN" sz="2600" dirty="0" smtClean="0"/>
              <a:t>(</a:t>
            </a:r>
            <a:r>
              <a:rPr lang="en-US" altLang="zh-CN" sz="2000" dirty="0" smtClean="0"/>
              <a:t>Filter-and-Verification</a:t>
            </a:r>
            <a:r>
              <a:rPr lang="en-US" altLang="zh-CN" sz="2600" dirty="0" smtClean="0"/>
              <a:t>)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zh-CN" altLang="en-US" sz="2600" dirty="0" smtClean="0"/>
              <a:t>数据驱动的查询近似方法</a:t>
            </a:r>
            <a:r>
              <a:rPr lang="en-US" altLang="zh-CN" sz="2600" dirty="0" smtClean="0"/>
              <a:t>(</a:t>
            </a:r>
            <a:r>
              <a:rPr lang="en-US" altLang="zh-CN" sz="2000" dirty="0" smtClean="0"/>
              <a:t>Data Driven Query Approximation</a:t>
            </a:r>
            <a:r>
              <a:rPr lang="en-US" altLang="zh-CN" sz="2600" dirty="0" smtClean="0"/>
              <a:t>)</a:t>
            </a:r>
            <a:endParaRPr lang="zh-CN" altLang="en-US" sz="2600" dirty="0" smtClean="0"/>
          </a:p>
          <a:p>
            <a:pPr lvl="1"/>
            <a:r>
              <a:rPr lang="zh-CN" altLang="en-US" dirty="0" smtClean="0"/>
              <a:t>根据数据的特点选取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en-US" altLang="zh-CN" dirty="0" smtClean="0"/>
              <a:t>(k</a:t>
            </a:r>
            <a:r>
              <a:rPr lang="zh-CN" altLang="en-US" dirty="0" smtClean="0"/>
              <a:t>是个小的常数，比如</a:t>
            </a:r>
            <a:r>
              <a:rPr lang="en-US" altLang="zh-CN" dirty="0" smtClean="0"/>
              <a:t>10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15)</a:t>
            </a:r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r>
              <a:rPr lang="zh-CN" altLang="en-US" sz="2600" dirty="0" smtClean="0"/>
              <a:t>实验结果 </a:t>
            </a:r>
            <a:r>
              <a:rPr lang="en-US" altLang="zh-CN" sz="2600" dirty="0" smtClean="0"/>
              <a:t>(With the state of the art solution</a:t>
            </a:r>
            <a:r>
              <a:rPr lang="en-US" altLang="zh-CN" sz="2400" baseline="30000" dirty="0" smtClean="0"/>
              <a:t>[</a:t>
            </a:r>
            <a:r>
              <a:rPr lang="en-US" altLang="zh-CN" sz="2400" baseline="30000" dirty="0" err="1" smtClean="0"/>
              <a:t>Bogdanov</a:t>
            </a:r>
            <a:r>
              <a:rPr lang="en-US" altLang="zh-CN" sz="2400" baseline="30000" dirty="0" smtClean="0"/>
              <a:t> et al. 2011]</a:t>
            </a:r>
            <a:r>
              <a:rPr lang="en-US" altLang="zh-CN" sz="1800" dirty="0" smtClean="0"/>
              <a:t>)</a:t>
            </a:r>
            <a:endParaRPr lang="en-US" altLang="zh-CN" sz="2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021288"/>
            <a:ext cx="9144000" cy="830997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P. </a:t>
            </a:r>
            <a:r>
              <a:rPr lang="en-US" altLang="zh-CN" sz="1200" dirty="0" err="1" smtClean="0"/>
              <a:t>Bogdanov</a:t>
            </a:r>
            <a:r>
              <a:rPr lang="en-US" altLang="zh-CN" sz="1200" dirty="0" smtClean="0"/>
              <a:t>, M. </a:t>
            </a:r>
            <a:r>
              <a:rPr lang="en-US" altLang="zh-CN" sz="1200" dirty="0" err="1" smtClean="0"/>
              <a:t>Mongiov</a:t>
            </a:r>
            <a:r>
              <a:rPr lang="en-US" altLang="zh-CN" sz="1200" dirty="0" smtClean="0"/>
              <a:t>, and A. K. Singh. Mining heavy </a:t>
            </a:r>
            <a:r>
              <a:rPr lang="en-US" altLang="zh-CN" sz="1200" dirty="0" err="1" smtClean="0"/>
              <a:t>subgraphs</a:t>
            </a:r>
            <a:r>
              <a:rPr lang="en-US" altLang="zh-CN" sz="1200" dirty="0" smtClean="0"/>
              <a:t> in time-evolving networks. In ICDM, 2011.</a:t>
            </a:r>
          </a:p>
          <a:p>
            <a:pPr>
              <a:spcBef>
                <a:spcPts val="0"/>
              </a:spcBef>
            </a:pPr>
            <a:r>
              <a:rPr lang="en-US" altLang="zh-CN" sz="1200" dirty="0" err="1" smtClean="0">
                <a:solidFill>
                  <a:schemeClr val="tx2"/>
                </a:solidFill>
              </a:rPr>
              <a:t>Haixing</a:t>
            </a:r>
            <a:r>
              <a:rPr lang="en-US" altLang="zh-CN" sz="1200" dirty="0" smtClean="0">
                <a:solidFill>
                  <a:schemeClr val="tx2"/>
                </a:solidFill>
              </a:rPr>
              <a:t> Huang,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Jinghe</a:t>
            </a:r>
            <a:r>
              <a:rPr lang="en-US" altLang="zh-CN" sz="1200" dirty="0" smtClean="0">
                <a:solidFill>
                  <a:schemeClr val="tx2"/>
                </a:solidFill>
              </a:rPr>
              <a:t> Song,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Xuelian</a:t>
            </a:r>
            <a:r>
              <a:rPr lang="en-US" altLang="zh-CN" sz="1200" dirty="0" smtClean="0">
                <a:solidFill>
                  <a:schemeClr val="tx2"/>
                </a:solidFill>
              </a:rPr>
              <a:t> Lin,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Shuai</a:t>
            </a:r>
            <a:r>
              <a:rPr lang="en-US" altLang="zh-CN" sz="1200" dirty="0" smtClean="0">
                <a:solidFill>
                  <a:schemeClr val="tx2"/>
                </a:solidFill>
              </a:rPr>
              <a:t> Ma,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Jinpeng</a:t>
            </a:r>
            <a:r>
              <a:rPr lang="en-US" altLang="zh-CN" sz="1200" dirty="0" smtClean="0">
                <a:solidFill>
                  <a:schemeClr val="tx2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Huai</a:t>
            </a:r>
            <a:r>
              <a:rPr lang="en-US" altLang="zh-CN" sz="1200" dirty="0" smtClean="0">
                <a:solidFill>
                  <a:schemeClr val="tx2"/>
                </a:solidFill>
              </a:rPr>
              <a:t>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TGraph</a:t>
            </a:r>
            <a:r>
              <a:rPr lang="en-US" altLang="zh-CN" sz="1200" dirty="0" smtClean="0">
                <a:solidFill>
                  <a:schemeClr val="tx2"/>
                </a:solidFill>
              </a:rPr>
              <a:t>: A Temporal Graph Data Management System (demo</a:t>
            </a:r>
            <a:r>
              <a:rPr lang="en-US" altLang="zh-CN" sz="1200" b="1" dirty="0" smtClean="0">
                <a:solidFill>
                  <a:schemeClr val="tx2"/>
                </a:solidFill>
                <a:ea typeface="黑体" pitchFamily="49" charset="-122"/>
              </a:rPr>
              <a:t>), </a:t>
            </a:r>
            <a:r>
              <a:rPr lang="en-US" altLang="zh-CN" sz="1200" b="1" dirty="0" smtClean="0">
                <a:solidFill>
                  <a:srgbClr val="C00000"/>
                </a:solidFill>
                <a:ea typeface="黑体" pitchFamily="49" charset="-122"/>
              </a:rPr>
              <a:t>CIKM 2016.</a:t>
            </a:r>
          </a:p>
          <a:p>
            <a:pPr>
              <a:spcBef>
                <a:spcPts val="0"/>
              </a:spcBef>
            </a:pPr>
            <a:r>
              <a:rPr lang="en-US" altLang="zh-CN" sz="1200" dirty="0" err="1" smtClean="0">
                <a:ea typeface="黑体" pitchFamily="49" charset="-122"/>
              </a:rPr>
              <a:t>Shuai</a:t>
            </a:r>
            <a:r>
              <a:rPr lang="en-US" altLang="zh-CN" sz="1200" dirty="0" smtClean="0">
                <a:ea typeface="黑体" pitchFamily="49" charset="-122"/>
              </a:rPr>
              <a:t> Ma, </a:t>
            </a:r>
            <a:r>
              <a:rPr lang="en-US" altLang="zh-CN" sz="1200" dirty="0" err="1" smtClean="0">
                <a:ea typeface="黑体" pitchFamily="49" charset="-122"/>
              </a:rPr>
              <a:t>Renjun</a:t>
            </a:r>
            <a:r>
              <a:rPr lang="en-US" altLang="zh-CN" sz="1200" dirty="0" smtClean="0">
                <a:ea typeface="黑体" pitchFamily="49" charset="-122"/>
              </a:rPr>
              <a:t> </a:t>
            </a:r>
            <a:r>
              <a:rPr lang="en-US" altLang="zh-CN" sz="1200" dirty="0" err="1" smtClean="0">
                <a:ea typeface="黑体" pitchFamily="49" charset="-122"/>
              </a:rPr>
              <a:t>Hu</a:t>
            </a:r>
            <a:r>
              <a:rPr lang="en-US" altLang="zh-CN" sz="1200" dirty="0" smtClean="0">
                <a:ea typeface="黑体" pitchFamily="49" charset="-122"/>
              </a:rPr>
              <a:t>, </a:t>
            </a:r>
            <a:r>
              <a:rPr lang="en-US" altLang="zh-CN" sz="1200" dirty="0" err="1" smtClean="0">
                <a:ea typeface="黑体" pitchFamily="49" charset="-122"/>
              </a:rPr>
              <a:t>Luoshu</a:t>
            </a:r>
            <a:r>
              <a:rPr lang="en-US" altLang="zh-CN" sz="1200" dirty="0" smtClean="0">
                <a:ea typeface="黑体" pitchFamily="49" charset="-122"/>
              </a:rPr>
              <a:t> Wang, </a:t>
            </a:r>
            <a:r>
              <a:rPr lang="en-US" altLang="zh-CN" sz="1200" dirty="0" err="1" smtClean="0">
                <a:ea typeface="黑体" pitchFamily="49" charset="-122"/>
              </a:rPr>
              <a:t>Xuelian</a:t>
            </a:r>
            <a:r>
              <a:rPr lang="en-US" altLang="zh-CN" sz="1200" dirty="0" smtClean="0">
                <a:ea typeface="黑体" pitchFamily="49" charset="-122"/>
              </a:rPr>
              <a:t> Lin, </a:t>
            </a:r>
            <a:r>
              <a:rPr lang="en-US" altLang="zh-CN" sz="1200" dirty="0" err="1" smtClean="0">
                <a:ea typeface="黑体" pitchFamily="49" charset="-122"/>
              </a:rPr>
              <a:t>Jinpeng</a:t>
            </a:r>
            <a:r>
              <a:rPr lang="en-US" altLang="zh-CN" sz="1200" dirty="0" smtClean="0">
                <a:ea typeface="黑体" pitchFamily="49" charset="-122"/>
              </a:rPr>
              <a:t> </a:t>
            </a:r>
            <a:r>
              <a:rPr lang="en-US" altLang="zh-CN" sz="1200" dirty="0" err="1" smtClean="0">
                <a:ea typeface="黑体" pitchFamily="49" charset="-122"/>
              </a:rPr>
              <a:t>Huai</a:t>
            </a:r>
            <a:r>
              <a:rPr lang="en-US" altLang="zh-CN" sz="1200" dirty="0" smtClean="0">
                <a:ea typeface="黑体" pitchFamily="49" charset="-122"/>
              </a:rPr>
              <a:t>, Fast Computation of Temporal Dense </a:t>
            </a:r>
            <a:r>
              <a:rPr lang="en-US" altLang="zh-CN" sz="1200" dirty="0" err="1" smtClean="0">
                <a:ea typeface="黑体" pitchFamily="49" charset="-122"/>
              </a:rPr>
              <a:t>Subgraphs</a:t>
            </a:r>
            <a:r>
              <a:rPr lang="en-US" altLang="zh-CN" sz="1200" dirty="0" smtClean="0">
                <a:ea typeface="黑体" pitchFamily="49" charset="-122"/>
              </a:rPr>
              <a:t>, </a:t>
            </a:r>
            <a:r>
              <a:rPr lang="en-US" altLang="zh-CN" sz="1200" b="1" dirty="0" smtClean="0">
                <a:solidFill>
                  <a:srgbClr val="C00000"/>
                </a:solidFill>
                <a:ea typeface="黑体" pitchFamily="49" charset="-122"/>
              </a:rPr>
              <a:t>ICDE 2017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71600" y="1340768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092280" y="1772816"/>
            <a:ext cx="1800200" cy="43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 smtClean="0">
                <a:latin typeface="Arial Unicode MS" pitchFamily="34" charset="-122"/>
                <a:ea typeface="+mn-ea"/>
              </a:rPr>
              <a:t>过滤掉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95%</a:t>
            </a:r>
            <a:endParaRPr lang="zh-CN" altLang="en-US" sz="2400" dirty="0">
              <a:solidFill>
                <a:srgbClr val="FF0000"/>
              </a:solidFill>
              <a:latin typeface="Arial Unicode MS" pitchFamily="34" charset="-122"/>
              <a:ea typeface="+mn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71600" y="3284984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71600" y="4725144"/>
          <a:ext cx="604867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271"/>
                <a:gridCol w="1530387"/>
                <a:gridCol w="1749013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准确性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效率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BEIJING DATA 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100.25%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4,870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SYNTHETIC DATA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99.69%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1,468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08920"/>
            <a:ext cx="48387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如二，时态稠密图查询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309320"/>
            <a:ext cx="9144000" cy="523220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 </a:t>
            </a:r>
            <a:r>
              <a:rPr lang="en-US" altLang="zh-CN" sz="1400" dirty="0" err="1" smtClean="0">
                <a:ea typeface="黑体" pitchFamily="49" charset="-122"/>
              </a:rPr>
              <a:t>Renjun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Luoshu</a:t>
            </a:r>
            <a:r>
              <a:rPr lang="en-US" altLang="zh-CN" sz="1400" dirty="0" smtClean="0">
                <a:ea typeface="黑体" pitchFamily="49" charset="-122"/>
              </a:rPr>
              <a:t> Wang, </a:t>
            </a:r>
            <a:r>
              <a:rPr lang="en-US" altLang="zh-CN" sz="1400" dirty="0" err="1" smtClean="0">
                <a:ea typeface="黑体" pitchFamily="49" charset="-122"/>
              </a:rPr>
              <a:t>Xuelian</a:t>
            </a:r>
            <a:r>
              <a:rPr lang="en-US" altLang="zh-CN" sz="1400" dirty="0" smtClean="0">
                <a:ea typeface="黑体" pitchFamily="49" charset="-122"/>
              </a:rPr>
              <a:t> Lin, 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Finding Dense </a:t>
            </a:r>
            <a:r>
              <a:rPr lang="en-US" altLang="zh-CN" sz="1400" dirty="0" err="1" smtClean="0">
                <a:ea typeface="黑体" pitchFamily="49" charset="-122"/>
              </a:rPr>
              <a:t>Subgraphs</a:t>
            </a:r>
            <a:r>
              <a:rPr lang="en-US" altLang="zh-CN" sz="1400" dirty="0" smtClean="0">
                <a:ea typeface="黑体" pitchFamily="49" charset="-122"/>
              </a:rPr>
              <a:t> in Temporal Networks,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ICDE 2017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536" y="2708920"/>
            <a:ext cx="374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Evolving convergence assumption</a:t>
            </a:r>
          </a:p>
        </p:txBody>
      </p:sp>
      <p:sp>
        <p:nvSpPr>
          <p:cNvPr id="13" name="矩形 12"/>
          <p:cNvSpPr/>
          <p:nvPr/>
        </p:nvSpPr>
        <p:spPr>
          <a:xfrm>
            <a:off x="251520" y="98072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在演化生物学中，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趋同演化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 smtClean="0">
                <a:latin typeface="+mn-ea"/>
                <a:ea typeface="+mn-ea"/>
              </a:rPr>
              <a:t>Convergent evolution</a:t>
            </a:r>
            <a:r>
              <a:rPr lang="zh-CN" altLang="en-US" dirty="0" smtClean="0">
                <a:latin typeface="+mn-ea"/>
                <a:ea typeface="+mn-ea"/>
              </a:rPr>
              <a:t>）指的是两种不具亲缘关系的动物</a:t>
            </a:r>
            <a:r>
              <a:rPr lang="en-US" altLang="zh-CN" dirty="0" smtClean="0">
                <a:latin typeface="+mn-ea"/>
                <a:ea typeface="+mn-ea"/>
              </a:rPr>
              <a:t>/</a:t>
            </a:r>
            <a:r>
              <a:rPr lang="zh-CN" altLang="en-US" dirty="0" smtClean="0">
                <a:latin typeface="+mn-ea"/>
                <a:ea typeface="+mn-ea"/>
              </a:rPr>
              <a:t>植物长期生活在相同或相似的环境，或曰生态系统，它们因应需要而发展出相同功能的器官的现象，即同功器官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4" name="图片 13" descr="Astrophytum_asterias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908720"/>
            <a:ext cx="1728192" cy="171519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grpSp>
        <p:nvGrpSpPr>
          <p:cNvPr id="3" name="组合 19"/>
          <p:cNvGrpSpPr/>
          <p:nvPr/>
        </p:nvGrpSpPr>
        <p:grpSpPr>
          <a:xfrm>
            <a:off x="4572000" y="4437112"/>
            <a:ext cx="4392488" cy="1728192"/>
            <a:chOff x="4716016" y="4437112"/>
            <a:chExt cx="4392488" cy="1728192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16016" y="4437112"/>
              <a:ext cx="4392488" cy="914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16016" y="5373216"/>
              <a:ext cx="4009508" cy="792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5211663"/>
            <a:ext cx="403244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18"/>
          <p:cNvGrpSpPr/>
          <p:nvPr/>
        </p:nvGrpSpPr>
        <p:grpSpPr>
          <a:xfrm>
            <a:off x="5076055" y="947518"/>
            <a:ext cx="3888433" cy="3250506"/>
            <a:chOff x="5076055" y="947518"/>
            <a:chExt cx="3888433" cy="3250506"/>
          </a:xfrm>
        </p:grpSpPr>
        <p:grpSp>
          <p:nvGrpSpPr>
            <p:cNvPr id="7" name="组合 16"/>
            <p:cNvGrpSpPr/>
            <p:nvPr/>
          </p:nvGrpSpPr>
          <p:grpSpPr>
            <a:xfrm>
              <a:off x="5076055" y="947518"/>
              <a:ext cx="1944217" cy="3250506"/>
              <a:chOff x="5076055" y="947518"/>
              <a:chExt cx="1944217" cy="3250506"/>
            </a:xfrm>
          </p:grpSpPr>
          <p:pic>
            <p:nvPicPr>
              <p:cNvPr id="15" name="图片 14" descr="E_obesa_symmetrica_ies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076056" y="947518"/>
                <a:ext cx="1917700" cy="1676400"/>
              </a:xfrm>
              <a:prstGeom prst="rect">
                <a:avLst/>
              </a:prstGeom>
              <a:ln w="38100">
                <a:solidFill>
                  <a:srgbClr val="000099"/>
                </a:solidFill>
              </a:ln>
            </p:spPr>
          </p:pic>
          <p:pic>
            <p:nvPicPr>
              <p:cNvPr id="16" name="图片 15" descr="220px-Euphorbia_February_2008-2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76055" y="2747717"/>
                <a:ext cx="1944217" cy="1450307"/>
              </a:xfrm>
              <a:prstGeom prst="rect">
                <a:avLst/>
              </a:prstGeom>
              <a:ln w="38100">
                <a:solidFill>
                  <a:srgbClr val="000099"/>
                </a:solidFill>
              </a:ln>
            </p:spPr>
          </p:pic>
        </p:grpSp>
        <p:pic>
          <p:nvPicPr>
            <p:cNvPr id="18" name="图片 17" descr="Euphorbia_milii_-_flower_view01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36296" y="2747718"/>
              <a:ext cx="1728192" cy="1440160"/>
            </a:xfrm>
            <a:prstGeom prst="rect">
              <a:avLst/>
            </a:prstGeom>
            <a:ln w="38100">
              <a:solidFill>
                <a:srgbClr val="000099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2564904"/>
            <a:ext cx="8640960" cy="1048544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36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大图的数据近似技术</a:t>
            </a:r>
            <a:endParaRPr lang="zh-CN" altLang="en-US" sz="2800" b="1" kern="0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600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Q(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数据近似技术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251520" y="1052736"/>
            <a:ext cx="8712968" cy="122413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主要思想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：对一类查询复杂性高的查询语言</a:t>
            </a:r>
            <a:r>
              <a:rPr lang="en-US" altLang="zh-CN" sz="2400" dirty="0" smtClean="0"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，将查询数据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变换机器能够高效处理的较小量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D’ </a:t>
            </a:r>
            <a:r>
              <a:rPr lang="zh-CN" altLang="en-US" sz="2400" dirty="0" smtClean="0">
                <a:latin typeface="+mj-lt"/>
                <a:ea typeface="黑体" pitchFamily="49" charset="-122"/>
                <a:cs typeface="Times New Roman" pitchFamily="18" charset="0"/>
              </a:rPr>
              <a:t>，并且尽量不影响查询结果的准确性。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3" name="组合 15"/>
          <p:cNvGrpSpPr/>
          <p:nvPr/>
        </p:nvGrpSpPr>
        <p:grpSpPr>
          <a:xfrm>
            <a:off x="2555776" y="2420888"/>
            <a:ext cx="4101097" cy="935534"/>
            <a:chOff x="2555776" y="3789040"/>
            <a:chExt cx="4101097" cy="935534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approximation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7" name="Straight Arrow Connector 5"/>
            <p:cNvCxnSpPr/>
            <p:nvPr/>
          </p:nvCxnSpPr>
          <p:spPr bwMode="auto">
            <a:xfrm>
              <a:off x="370787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10534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’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496" y="5838362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挑战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: </a:t>
            </a:r>
            <a:r>
              <a:rPr lang="en-US" altLang="zh-CN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zh-CN" altLang="en-US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平衡查询的效率和查询的准确性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b="1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grpSp>
        <p:nvGrpSpPr>
          <p:cNvPr id="4" name="组合 17"/>
          <p:cNvGrpSpPr/>
          <p:nvPr/>
        </p:nvGrpSpPr>
        <p:grpSpPr>
          <a:xfrm>
            <a:off x="1331640" y="3935958"/>
            <a:ext cx="6768752" cy="1581274"/>
            <a:chOff x="1331640" y="2564904"/>
            <a:chExt cx="6768752" cy="1581274"/>
          </a:xfrm>
        </p:grpSpPr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339752" y="3068960"/>
              <a:ext cx="468052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   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=  HARD(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) + SOFT(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) </a:t>
              </a:r>
            </a:p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                               </a:t>
              </a:r>
              <a:r>
                <a:rPr lang="en-US" altLang="zh-CN" sz="4000" b="1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×</a:t>
              </a:r>
              <a:endParaRPr lang="zh-CN" altLang="en-US" sz="2400" b="1" dirty="0">
                <a:latin typeface="Rockwell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31640" y="2564904"/>
              <a:ext cx="67687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  <a:ea typeface="黑体" pitchFamily="49" charset="-122"/>
                </a:rPr>
                <a:t>二八定律</a:t>
              </a:r>
              <a:r>
                <a:rPr lang="zh-CN" altLang="en-US" sz="2000" b="1" dirty="0" smtClean="0">
                  <a:ea typeface="黑体" pitchFamily="49" charset="-122"/>
                </a:rPr>
                <a:t>：</a:t>
              </a:r>
              <a:r>
                <a:rPr lang="zh-CN" altLang="en-US" sz="2000" dirty="0" smtClean="0">
                  <a:ea typeface="黑体" pitchFamily="49" charset="-122"/>
                </a:rPr>
                <a:t>在众多现象中，</a:t>
              </a:r>
              <a:r>
                <a:rPr lang="en-US" altLang="zh-CN" sz="2000" dirty="0" smtClean="0">
                  <a:ea typeface="黑体" pitchFamily="49" charset="-122"/>
                </a:rPr>
                <a:t>80%</a:t>
              </a:r>
              <a:r>
                <a:rPr lang="zh-CN" altLang="en-US" sz="2000" dirty="0" smtClean="0">
                  <a:ea typeface="黑体" pitchFamily="49" charset="-122"/>
                </a:rPr>
                <a:t>的结果取决于</a:t>
              </a:r>
              <a:r>
                <a:rPr lang="en-US" altLang="zh-CN" sz="2000" dirty="0" smtClean="0">
                  <a:ea typeface="黑体" pitchFamily="49" charset="-122"/>
                </a:rPr>
                <a:t>20%</a:t>
              </a:r>
              <a:r>
                <a:rPr lang="zh-CN" altLang="en-US" sz="2000" dirty="0" smtClean="0">
                  <a:ea typeface="黑体" pitchFamily="49" charset="-122"/>
                </a:rPr>
                <a:t>的原因</a:t>
              </a:r>
              <a:endParaRPr lang="zh-CN" altLang="en-US" sz="2000" dirty="0">
                <a:ea typeface="黑体" pitchFamily="49" charset="-122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1571" y="857232"/>
            <a:ext cx="3553833" cy="301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如一、</a:t>
            </a:r>
            <a:r>
              <a:rPr lang="zh-CN" altLang="en-US" sz="3600" b="1" dirty="0" smtClean="0">
                <a:solidFill>
                  <a:srgbClr val="C00000"/>
                </a:solidFill>
                <a:ea typeface="黑体" pitchFamily="49" charset="-122"/>
              </a:rPr>
              <a:t>最短路径</a:t>
            </a:r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/</a:t>
            </a:r>
            <a:r>
              <a:rPr lang="zh-CN" altLang="en-US" sz="3600" b="1" dirty="0" smtClean="0">
                <a:solidFill>
                  <a:srgbClr val="C00000"/>
                </a:solidFill>
                <a:ea typeface="黑体" pitchFamily="49" charset="-122"/>
              </a:rPr>
              <a:t>距离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610" y="5072074"/>
            <a:ext cx="8999984" cy="756710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在真实的公路网络和社会网络中，数据减少了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1/3!</a:t>
            </a:r>
          </a:p>
          <a:p>
            <a:pPr algn="ctr"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是一种针对最短路径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/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距离的轻量级的通用的数据缩减技术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0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Wingdings" pitchFamily="2" charset="2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5496" y="1428736"/>
            <a:ext cx="5184576" cy="1785950"/>
          </a:xfrm>
        </p:spPr>
        <p:txBody>
          <a:bodyPr/>
          <a:lstStyle/>
          <a:p>
            <a:r>
              <a:rPr lang="zh-CN" altLang="en-US" sz="2000" dirty="0" smtClean="0">
                <a:ea typeface="黑体" pitchFamily="49" charset="-122"/>
              </a:rPr>
              <a:t>针对有权无向图，提出</a:t>
            </a:r>
            <a:r>
              <a:rPr lang="en-US" sz="2000" dirty="0" smtClean="0"/>
              <a:t> “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proxies</a:t>
            </a:r>
            <a:r>
              <a:rPr lang="en-US" sz="2000" dirty="0" smtClean="0"/>
              <a:t>”</a:t>
            </a:r>
            <a:r>
              <a:rPr lang="zh-CN" altLang="en-US" sz="2000" dirty="0" smtClean="0"/>
              <a:t>概念</a:t>
            </a:r>
            <a:endParaRPr lang="en-US" altLang="zh-CN" sz="2000" dirty="0" smtClean="0">
              <a:ea typeface="黑体" pitchFamily="49" charset="-122"/>
            </a:endParaRPr>
          </a:p>
          <a:p>
            <a:r>
              <a:rPr lang="zh-CN" altLang="en-US" sz="2000" dirty="0" smtClean="0">
                <a:ea typeface="黑体" pitchFamily="49" charset="-122"/>
              </a:rPr>
              <a:t>每个</a:t>
            </a:r>
            <a:r>
              <a:rPr lang="en-US" altLang="zh-CN" sz="2000" dirty="0" smtClean="0">
                <a:ea typeface="黑体" pitchFamily="49" charset="-122"/>
              </a:rPr>
              <a:t>proxy</a:t>
            </a:r>
            <a:r>
              <a:rPr lang="zh-CN" altLang="en-US" sz="2000" dirty="0" smtClean="0">
                <a:ea typeface="黑体" pitchFamily="49" charset="-122"/>
              </a:rPr>
              <a:t>代表了一个子图</a:t>
            </a:r>
            <a:r>
              <a:rPr lang="en-US" altLang="zh-CN" sz="2000" dirty="0" smtClean="0">
                <a:ea typeface="黑体" pitchFamily="49" charset="-122"/>
              </a:rPr>
              <a:t>DRA</a:t>
            </a:r>
            <a:r>
              <a:rPr lang="zh-CN" altLang="en-US" sz="2000" dirty="0" smtClean="0">
                <a:ea typeface="黑体" pitchFamily="49" charset="-122"/>
              </a:rPr>
              <a:t>中的顶点</a:t>
            </a:r>
            <a:r>
              <a:rPr lang="en-US" altLang="zh-CN" sz="2000" dirty="0" smtClean="0">
                <a:ea typeface="黑体" pitchFamily="49" charset="-122"/>
              </a:rPr>
              <a:t>(</a:t>
            </a:r>
            <a:r>
              <a:rPr lang="zh-CN" altLang="en-US" sz="2000" dirty="0" smtClean="0">
                <a:ea typeface="黑体" pitchFamily="49" charset="-122"/>
              </a:rPr>
              <a:t>互补重叠</a:t>
            </a:r>
            <a:r>
              <a:rPr lang="en-US" altLang="zh-CN" sz="2000" dirty="0" smtClean="0">
                <a:ea typeface="黑体" pitchFamily="49" charset="-122"/>
              </a:rPr>
              <a:t>)</a:t>
            </a:r>
          </a:p>
          <a:p>
            <a:r>
              <a:rPr lang="en-US" altLang="zh-CN" sz="2000" dirty="0" smtClean="0">
                <a:ea typeface="黑体" pitchFamily="49" charset="-122"/>
              </a:rPr>
              <a:t>Proxies </a:t>
            </a:r>
            <a:r>
              <a:rPr lang="zh-CN" altLang="en-US" sz="2000" dirty="0" smtClean="0">
                <a:ea typeface="黑体" pitchFamily="49" charset="-122"/>
              </a:rPr>
              <a:t>能够在</a:t>
            </a:r>
            <a:r>
              <a:rPr lang="en-US" altLang="zh-CN" sz="2000" dirty="0" smtClean="0">
                <a:ea typeface="黑体" pitchFamily="49" charset="-122"/>
              </a:rPr>
              <a:t>O(n)</a:t>
            </a:r>
            <a:r>
              <a:rPr lang="zh-CN" altLang="en-US" sz="2000" dirty="0" smtClean="0">
                <a:ea typeface="黑体" pitchFamily="49" charset="-122"/>
              </a:rPr>
              <a:t>时间内算出</a:t>
            </a:r>
            <a:endParaRPr lang="en-US" altLang="zh-CN" sz="2000" dirty="0" smtClean="0"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528" y="3857628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</a:rPr>
              <a:t>关键性质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</a:rPr>
              <a:t>: </a:t>
            </a:r>
            <a:r>
              <a:rPr lang="zh-CN" altLang="en-US" sz="2000" dirty="0" smtClean="0">
                <a:ea typeface="黑体" pitchFamily="49" charset="-122"/>
              </a:rPr>
              <a:t>给定图</a:t>
            </a:r>
            <a:r>
              <a:rPr lang="en-US" altLang="zh-CN" sz="2000" dirty="0" smtClean="0">
                <a:ea typeface="黑体" pitchFamily="49" charset="-122"/>
              </a:rPr>
              <a:t>G</a:t>
            </a:r>
            <a:r>
              <a:rPr lang="zh-CN" altLang="en-US" sz="2000" dirty="0" smtClean="0">
                <a:ea typeface="黑体" pitchFamily="49" charset="-122"/>
              </a:rPr>
              <a:t>、顶点</a:t>
            </a:r>
            <a:r>
              <a:rPr lang="en-US" altLang="zh-CN" sz="2000" dirty="0" smtClean="0">
                <a:ea typeface="黑体" pitchFamily="49" charset="-122"/>
              </a:rPr>
              <a:t>u</a:t>
            </a:r>
            <a:r>
              <a:rPr lang="zh-CN" altLang="en-US" sz="2000" dirty="0" smtClean="0">
                <a:ea typeface="黑体" pitchFamily="49" charset="-122"/>
              </a:rPr>
              <a:t>和</a:t>
            </a:r>
            <a:r>
              <a:rPr lang="en-US" altLang="zh-CN" sz="2000" dirty="0" smtClean="0">
                <a:ea typeface="黑体" pitchFamily="49" charset="-122"/>
              </a:rPr>
              <a:t>v</a:t>
            </a:r>
            <a:r>
              <a:rPr lang="zh-CN" altLang="en-US" sz="2000" dirty="0" smtClean="0">
                <a:ea typeface="黑体" pitchFamily="49" charset="-122"/>
              </a:rPr>
              <a:t>及其代理</a:t>
            </a:r>
            <a:r>
              <a:rPr lang="en-US" altLang="zh-CN" sz="2000" dirty="0" smtClean="0">
                <a:ea typeface="黑体" pitchFamily="49" charset="-122"/>
              </a:rPr>
              <a:t>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zh-CN" altLang="en-US" sz="2000" dirty="0" smtClean="0">
                <a:ea typeface="黑体" pitchFamily="49" charset="-122"/>
              </a:rPr>
              <a:t>和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zh-CN" altLang="en-US" sz="2000" dirty="0" smtClean="0">
                <a:ea typeface="黑体" pitchFamily="49" charset="-122"/>
              </a:rPr>
              <a:t>，则：</a:t>
            </a:r>
            <a:endParaRPr lang="en-US" altLang="zh-CN" sz="2000" dirty="0" smtClean="0">
              <a:ea typeface="黑体" pitchFamily="49" charset="-122"/>
            </a:endParaRPr>
          </a:p>
          <a:p>
            <a:pPr lvl="1"/>
            <a:r>
              <a:rPr lang="en-US" altLang="zh-CN" sz="2000" dirty="0" smtClean="0">
                <a:ea typeface="黑体" pitchFamily="49" charset="-122"/>
              </a:rPr>
              <a:t>    (1) path(u, v) =    path(u, 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+   path(u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  +   path(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v)</a:t>
            </a:r>
          </a:p>
          <a:p>
            <a:pPr lvl="1"/>
            <a:r>
              <a:rPr lang="en-US" altLang="zh-CN" sz="2000" dirty="0" smtClean="0">
                <a:ea typeface="黑体" pitchFamily="49" charset="-122"/>
              </a:rPr>
              <a:t>    (2) dist(u, v)   =   dist(u, 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  +   dist(u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   +   dist(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v)</a:t>
            </a:r>
          </a:p>
        </p:txBody>
      </p:sp>
      <p:sp>
        <p:nvSpPr>
          <p:cNvPr id="8" name="矩形 7"/>
          <p:cNvSpPr/>
          <p:nvPr/>
        </p:nvSpPr>
        <p:spPr>
          <a:xfrm>
            <a:off x="89756" y="6027027"/>
            <a:ext cx="8964488" cy="830997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ea typeface="黑体" pitchFamily="49" charset="-122"/>
              </a:rPr>
              <a:t>Shuai</a:t>
            </a:r>
            <a:r>
              <a:rPr lang="en-US" altLang="zh-CN" sz="1200" dirty="0" smtClean="0">
                <a:ea typeface="黑体" pitchFamily="49" charset="-122"/>
              </a:rPr>
              <a:t> Ma, </a:t>
            </a:r>
            <a:r>
              <a:rPr lang="en-US" altLang="zh-CN" sz="1200" dirty="0" err="1" smtClean="0">
                <a:ea typeface="黑体" pitchFamily="49" charset="-122"/>
              </a:rPr>
              <a:t>Kaiyu</a:t>
            </a:r>
            <a:r>
              <a:rPr lang="en-US" altLang="zh-CN" sz="1200" dirty="0" smtClean="0">
                <a:ea typeface="黑体" pitchFamily="49" charset="-122"/>
              </a:rPr>
              <a:t> </a:t>
            </a:r>
            <a:r>
              <a:rPr lang="en-US" altLang="zh-CN" sz="1200" dirty="0" err="1" smtClean="0">
                <a:ea typeface="黑体" pitchFamily="49" charset="-122"/>
              </a:rPr>
              <a:t>Feng</a:t>
            </a:r>
            <a:r>
              <a:rPr lang="en-US" altLang="zh-CN" sz="1200" dirty="0" smtClean="0">
                <a:ea typeface="黑体" pitchFamily="49" charset="-122"/>
              </a:rPr>
              <a:t>, </a:t>
            </a:r>
            <a:r>
              <a:rPr lang="en-US" altLang="zh-CN" sz="1200" dirty="0" err="1" smtClean="0">
                <a:ea typeface="黑体" pitchFamily="49" charset="-122"/>
              </a:rPr>
              <a:t>Jianxin</a:t>
            </a:r>
            <a:r>
              <a:rPr lang="en-US" altLang="zh-CN" sz="1200" dirty="0" smtClean="0">
                <a:ea typeface="黑体" pitchFamily="49" charset="-122"/>
              </a:rPr>
              <a:t> Li, </a:t>
            </a:r>
            <a:r>
              <a:rPr lang="en-US" altLang="zh-CN" sz="1200" dirty="0" err="1" smtClean="0">
                <a:ea typeface="黑体" pitchFamily="49" charset="-122"/>
              </a:rPr>
              <a:t>Haixun</a:t>
            </a:r>
            <a:r>
              <a:rPr lang="en-US" altLang="zh-CN" sz="1200" dirty="0" smtClean="0">
                <a:ea typeface="黑体" pitchFamily="49" charset="-122"/>
              </a:rPr>
              <a:t> Wang, </a:t>
            </a:r>
            <a:r>
              <a:rPr lang="en-US" altLang="zh-CN" sz="1200" dirty="0" err="1" smtClean="0">
                <a:ea typeface="黑体" pitchFamily="49" charset="-122"/>
              </a:rPr>
              <a:t>Gao</a:t>
            </a:r>
            <a:r>
              <a:rPr lang="en-US" altLang="zh-CN" sz="1200" dirty="0" smtClean="0">
                <a:ea typeface="黑体" pitchFamily="49" charset="-122"/>
              </a:rPr>
              <a:t> Cong, and </a:t>
            </a:r>
            <a:r>
              <a:rPr lang="en-US" altLang="zh-CN" sz="1200" dirty="0" err="1" smtClean="0">
                <a:ea typeface="黑体" pitchFamily="49" charset="-122"/>
              </a:rPr>
              <a:t>Jinpeng</a:t>
            </a:r>
            <a:r>
              <a:rPr lang="en-US" altLang="zh-CN" sz="1200" dirty="0" smtClean="0">
                <a:ea typeface="黑体" pitchFamily="49" charset="-122"/>
              </a:rPr>
              <a:t> </a:t>
            </a:r>
            <a:r>
              <a:rPr lang="en-US" altLang="zh-CN" sz="1200" dirty="0" err="1" smtClean="0">
                <a:ea typeface="黑体" pitchFamily="49" charset="-122"/>
              </a:rPr>
              <a:t>Huai</a:t>
            </a:r>
            <a:r>
              <a:rPr lang="en-US" altLang="zh-CN" sz="1200" dirty="0" smtClean="0">
                <a:ea typeface="黑体" pitchFamily="49" charset="-122"/>
              </a:rPr>
              <a:t>, Proxies for Shortest Path and Distance Queries. </a:t>
            </a:r>
            <a:r>
              <a:rPr lang="en-US" altLang="zh-CN" sz="1200" b="1" dirty="0" smtClean="0">
                <a:solidFill>
                  <a:srgbClr val="C00000"/>
                </a:solidFill>
                <a:ea typeface="黑体" pitchFamily="49" charset="-122"/>
              </a:rPr>
              <a:t>TKDE 2016</a:t>
            </a:r>
            <a:r>
              <a:rPr lang="en-US" altLang="zh-CN" sz="1200" dirty="0" smtClean="0">
                <a:ea typeface="黑体" pitchFamily="49" charset="-122"/>
              </a:rPr>
              <a:t>.</a:t>
            </a:r>
          </a:p>
          <a:p>
            <a:r>
              <a:rPr lang="en-US" altLang="zh-CN" sz="1200" dirty="0" err="1" smtClean="0">
                <a:ea typeface="黑体" pitchFamily="49" charset="-122"/>
              </a:rPr>
              <a:t>Shuai</a:t>
            </a:r>
            <a:r>
              <a:rPr lang="en-US" altLang="zh-CN" sz="1200" dirty="0" smtClean="0">
                <a:ea typeface="黑体" pitchFamily="49" charset="-122"/>
              </a:rPr>
              <a:t> Ma, </a:t>
            </a:r>
            <a:r>
              <a:rPr lang="en-US" altLang="zh-CN" sz="1200" dirty="0" err="1" smtClean="0">
                <a:ea typeface="黑体" pitchFamily="49" charset="-122"/>
              </a:rPr>
              <a:t>Kaiyu</a:t>
            </a:r>
            <a:r>
              <a:rPr lang="en-US" altLang="zh-CN" sz="1200" dirty="0" smtClean="0">
                <a:ea typeface="黑体" pitchFamily="49" charset="-122"/>
              </a:rPr>
              <a:t> </a:t>
            </a:r>
            <a:r>
              <a:rPr lang="en-US" altLang="zh-CN" sz="1200" dirty="0" err="1" smtClean="0">
                <a:ea typeface="黑体" pitchFamily="49" charset="-122"/>
              </a:rPr>
              <a:t>Feng</a:t>
            </a:r>
            <a:r>
              <a:rPr lang="en-US" altLang="zh-CN" sz="1200" dirty="0" smtClean="0">
                <a:ea typeface="黑体" pitchFamily="49" charset="-122"/>
              </a:rPr>
              <a:t>, </a:t>
            </a:r>
            <a:r>
              <a:rPr lang="en-US" altLang="zh-CN" sz="1200" dirty="0" err="1" smtClean="0">
                <a:ea typeface="黑体" pitchFamily="49" charset="-122"/>
              </a:rPr>
              <a:t>Jianxin</a:t>
            </a:r>
            <a:r>
              <a:rPr lang="en-US" altLang="zh-CN" sz="1200" dirty="0" smtClean="0">
                <a:ea typeface="黑体" pitchFamily="49" charset="-122"/>
              </a:rPr>
              <a:t> Li, </a:t>
            </a:r>
            <a:r>
              <a:rPr lang="en-US" altLang="zh-CN" sz="1200" dirty="0" err="1" smtClean="0">
                <a:ea typeface="黑体" pitchFamily="49" charset="-122"/>
              </a:rPr>
              <a:t>Haixun</a:t>
            </a:r>
            <a:r>
              <a:rPr lang="en-US" altLang="zh-CN" sz="1200" dirty="0" smtClean="0">
                <a:ea typeface="黑体" pitchFamily="49" charset="-122"/>
              </a:rPr>
              <a:t> Wang, </a:t>
            </a:r>
            <a:r>
              <a:rPr lang="en-US" altLang="zh-CN" sz="1200" dirty="0" err="1" smtClean="0">
                <a:ea typeface="黑体" pitchFamily="49" charset="-122"/>
              </a:rPr>
              <a:t>Gao</a:t>
            </a:r>
            <a:r>
              <a:rPr lang="en-US" altLang="zh-CN" sz="1200" dirty="0" smtClean="0">
                <a:ea typeface="黑体" pitchFamily="49" charset="-122"/>
              </a:rPr>
              <a:t> Cong, and </a:t>
            </a:r>
            <a:r>
              <a:rPr lang="en-US" altLang="zh-CN" sz="1200" dirty="0" err="1" smtClean="0">
                <a:ea typeface="黑体" pitchFamily="49" charset="-122"/>
              </a:rPr>
              <a:t>Jinpeng</a:t>
            </a:r>
            <a:r>
              <a:rPr lang="en-US" altLang="zh-CN" sz="1200" dirty="0" smtClean="0">
                <a:ea typeface="黑体" pitchFamily="49" charset="-122"/>
              </a:rPr>
              <a:t> </a:t>
            </a:r>
            <a:r>
              <a:rPr lang="en-US" altLang="zh-CN" sz="1200" dirty="0" err="1" smtClean="0">
                <a:ea typeface="黑体" pitchFamily="49" charset="-122"/>
              </a:rPr>
              <a:t>Huai</a:t>
            </a:r>
            <a:r>
              <a:rPr lang="en-US" altLang="zh-CN" sz="1200" dirty="0" smtClean="0">
                <a:ea typeface="黑体" pitchFamily="49" charset="-122"/>
              </a:rPr>
              <a:t>, Proxies for Shortest Path and Distance Queries. </a:t>
            </a:r>
            <a:r>
              <a:rPr lang="en-US" altLang="zh-CN" sz="1200" b="1" dirty="0" smtClean="0">
                <a:solidFill>
                  <a:srgbClr val="C00000"/>
                </a:solidFill>
                <a:ea typeface="黑体" pitchFamily="49" charset="-122"/>
              </a:rPr>
              <a:t>ICDE 2017 (TKDE Extended Abstract)</a:t>
            </a:r>
            <a:r>
              <a:rPr lang="en-US" altLang="zh-CN" sz="1200" dirty="0" smtClean="0">
                <a:ea typeface="黑体" pitchFamily="49" charset="-122"/>
              </a:rPr>
              <a:t>.</a:t>
            </a:r>
            <a:endParaRPr lang="en-US" altLang="zh-CN" sz="1200" dirty="0" err="1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如二，网络链接预测</a:t>
            </a:r>
            <a:endParaRPr lang="zh-CN" altLang="en-US" sz="3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5808166"/>
            <a:ext cx="9144000" cy="1031051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ea typeface="黑体" pitchFamily="49" charset="-122"/>
              </a:rPr>
              <a:t>Dashun</a:t>
            </a:r>
            <a:r>
              <a:rPr lang="en-US" altLang="zh-CN" sz="1400" dirty="0" smtClean="0">
                <a:ea typeface="黑体" pitchFamily="49" charset="-122"/>
              </a:rPr>
              <a:t> Wang, Dino </a:t>
            </a:r>
            <a:r>
              <a:rPr lang="en-US" altLang="zh-CN" sz="1400" dirty="0" err="1" smtClean="0">
                <a:ea typeface="黑体" pitchFamily="49" charset="-122"/>
              </a:rPr>
              <a:t>Pedreschi</a:t>
            </a:r>
            <a:r>
              <a:rPr lang="en-US" altLang="zh-CN" sz="1400" dirty="0" smtClean="0">
                <a:ea typeface="黑体" pitchFamily="49" charset="-122"/>
              </a:rPr>
              <a:t>, </a:t>
            </a:r>
            <a:r>
              <a:rPr lang="en-US" altLang="zh-CN" sz="1400" dirty="0" err="1" smtClean="0">
                <a:ea typeface="黑体" pitchFamily="49" charset="-122"/>
              </a:rPr>
              <a:t>Chaoming</a:t>
            </a:r>
            <a:r>
              <a:rPr lang="en-US" altLang="zh-CN" sz="1400" dirty="0" smtClean="0">
                <a:ea typeface="黑体" pitchFamily="49" charset="-122"/>
              </a:rPr>
              <a:t> Song, </a:t>
            </a:r>
            <a:r>
              <a:rPr lang="en-US" altLang="zh-CN" sz="1400" dirty="0" err="1" smtClean="0">
                <a:ea typeface="黑体" pitchFamily="49" charset="-122"/>
              </a:rPr>
              <a:t>Fosca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Giannotti</a:t>
            </a:r>
            <a:r>
              <a:rPr lang="en-US" altLang="zh-CN" sz="1400" dirty="0" smtClean="0">
                <a:ea typeface="黑体" pitchFamily="49" charset="-122"/>
              </a:rPr>
              <a:t>, Albert-</a:t>
            </a:r>
            <a:r>
              <a:rPr lang="en-US" altLang="zh-CN" sz="1400" dirty="0" err="1" smtClean="0">
                <a:ea typeface="黑体" pitchFamily="49" charset="-122"/>
              </a:rPr>
              <a:t>László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Barabási</a:t>
            </a:r>
            <a:r>
              <a:rPr lang="en-US" altLang="zh-CN" sz="1400" dirty="0" smtClean="0">
                <a:ea typeface="黑体" pitchFamily="49" charset="-122"/>
              </a:rPr>
              <a:t>: Human mobility, social ties, and link prediction. KDD 2011.</a:t>
            </a:r>
          </a:p>
          <a:p>
            <a:pPr>
              <a:spcBef>
                <a:spcPts val="600"/>
              </a:spcBef>
            </a:pPr>
            <a:r>
              <a:rPr lang="en-US" altLang="zh-CN" sz="1400" dirty="0" err="1" smtClean="0">
                <a:ea typeface="黑体" pitchFamily="49" charset="-122"/>
              </a:rPr>
              <a:t>Chungmok</a:t>
            </a:r>
            <a:r>
              <a:rPr lang="en-US" altLang="zh-CN" sz="1400" dirty="0" smtClean="0">
                <a:ea typeface="黑体" pitchFamily="49" charset="-122"/>
              </a:rPr>
              <a:t> Lee, Minh Pham, Norman Kim, </a:t>
            </a:r>
            <a:r>
              <a:rPr lang="en-US" altLang="zh-CN" sz="1400" dirty="0" err="1" smtClean="0">
                <a:ea typeface="黑体" pitchFamily="49" charset="-122"/>
              </a:rPr>
              <a:t>Myong</a:t>
            </a:r>
            <a:r>
              <a:rPr lang="en-US" altLang="zh-CN" sz="1400" dirty="0" smtClean="0">
                <a:ea typeface="黑体" pitchFamily="49" charset="-122"/>
              </a:rPr>
              <a:t> K. </a:t>
            </a:r>
            <a:r>
              <a:rPr lang="en-US" altLang="zh-CN" sz="1400" dirty="0" err="1" smtClean="0">
                <a:ea typeface="黑体" pitchFamily="49" charset="-122"/>
              </a:rPr>
              <a:t>Jeong</a:t>
            </a:r>
            <a:r>
              <a:rPr lang="en-US" altLang="zh-CN" sz="1400" dirty="0" smtClean="0">
                <a:ea typeface="黑体" pitchFamily="49" charset="-122"/>
              </a:rPr>
              <a:t>, Dennis K. J. Lin, </a:t>
            </a:r>
            <a:r>
              <a:rPr lang="en-US" altLang="zh-CN" sz="1400" dirty="0" err="1" smtClean="0">
                <a:ea typeface="黑体" pitchFamily="49" charset="-122"/>
              </a:rPr>
              <a:t>Wanpracha</a:t>
            </a:r>
            <a:r>
              <a:rPr lang="en-US" altLang="zh-CN" sz="1400" dirty="0" smtClean="0">
                <a:ea typeface="黑体" pitchFamily="49" charset="-122"/>
              </a:rPr>
              <a:t> Art </a:t>
            </a:r>
            <a:r>
              <a:rPr lang="en-US" altLang="zh-CN" sz="1400" dirty="0" err="1" smtClean="0">
                <a:ea typeface="黑体" pitchFamily="49" charset="-122"/>
              </a:rPr>
              <a:t>Chaovalitwongse</a:t>
            </a:r>
            <a:r>
              <a:rPr lang="en-US" altLang="zh-CN" sz="1400" dirty="0" smtClean="0">
                <a:ea typeface="黑体" pitchFamily="49" charset="-122"/>
              </a:rPr>
              <a:t>. A novel link prediction approach for scale-free networks. WWW  2014.</a:t>
            </a:r>
            <a:endParaRPr lang="zh-CN" altLang="en-US" sz="1400" dirty="0"/>
          </a:p>
        </p:txBody>
      </p:sp>
      <p:sp>
        <p:nvSpPr>
          <p:cNvPr id="24" name="圆角矩形 76"/>
          <p:cNvSpPr>
            <a:spLocks noChangeArrowheads="1"/>
          </p:cNvSpPr>
          <p:nvPr/>
        </p:nvSpPr>
        <p:spPr bwMode="auto">
          <a:xfrm>
            <a:off x="323528" y="908720"/>
            <a:ext cx="8496944" cy="1008111"/>
          </a:xfrm>
          <a:prstGeom prst="roundRect">
            <a:avLst>
              <a:gd name="adj" fmla="val 212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358775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/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链接预测：</a:t>
            </a:r>
            <a:endParaRPr lang="en-US" altLang="zh-CN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0" lvl="1" eaLnBrk="1" hangingPunct="1">
              <a:buFont typeface="Arial" pitchFamily="34" charset="0"/>
              <a:buChar char="•"/>
            </a:pPr>
            <a:r>
              <a:rPr lang="en-US" altLang="zh-CN" sz="2000" b="1" dirty="0" smtClean="0">
                <a:latin typeface="+mn-ea"/>
              </a:rPr>
              <a:t> n</a:t>
            </a:r>
            <a:r>
              <a:rPr lang="zh-CN" altLang="en-US" sz="2000" b="1" dirty="0" smtClean="0">
                <a:latin typeface="+mn-ea"/>
              </a:rPr>
              <a:t>个顶点网络，</a:t>
            </a:r>
            <a:r>
              <a:rPr lang="en-US" altLang="zh-CN" sz="2000" b="1" dirty="0" smtClean="0">
                <a:latin typeface="+mn-ea"/>
              </a:rPr>
              <a:t>O(n</a:t>
            </a:r>
            <a:r>
              <a:rPr lang="en-US" altLang="zh-CN" sz="2000" b="1" baseline="30000" dirty="0" smtClean="0">
                <a:latin typeface="+mn-ea"/>
              </a:rPr>
              <a:t>2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zh-CN" altLang="en-US" sz="2000" b="1" dirty="0" smtClean="0">
                <a:latin typeface="+mn-ea"/>
              </a:rPr>
              <a:t>个可能链接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0" lvl="1" eaLnBrk="1" hangingPunct="1">
              <a:buFont typeface="Arial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 CPU</a:t>
            </a:r>
            <a:r>
              <a:rPr lang="zh-CN" altLang="en-US" sz="2000" dirty="0" smtClean="0">
                <a:latin typeface="+mn-ea"/>
                <a:ea typeface="+mn-ea"/>
              </a:rPr>
              <a:t>速度</a:t>
            </a:r>
            <a:r>
              <a:rPr lang="en-US" altLang="zh-CN" sz="2000" dirty="0" err="1" smtClean="0">
                <a:latin typeface="+mn-ea"/>
                <a:ea typeface="+mn-ea"/>
              </a:rPr>
              <a:t>XGHz</a:t>
            </a:r>
            <a:r>
              <a:rPr lang="en-US" altLang="zh-CN" sz="2000" dirty="0" smtClean="0">
                <a:latin typeface="+mn-ea"/>
                <a:ea typeface="+mn-ea"/>
              </a:rPr>
              <a:t>/s</a:t>
            </a:r>
            <a:r>
              <a:rPr lang="zh-CN" altLang="en-US" sz="2000" dirty="0" smtClean="0">
                <a:latin typeface="+mn-ea"/>
                <a:ea typeface="+mn-ea"/>
              </a:rPr>
              <a:t>，假定</a:t>
            </a:r>
            <a:r>
              <a:rPr lang="en-US" altLang="zh-CN" sz="2000" dirty="0" smtClean="0">
                <a:latin typeface="+mn-ea"/>
                <a:ea typeface="+mn-ea"/>
              </a:rPr>
              <a:t>1</a:t>
            </a:r>
            <a:r>
              <a:rPr lang="zh-CN" altLang="en-US" sz="2000" dirty="0" smtClean="0">
                <a:latin typeface="+mn-ea"/>
                <a:ea typeface="+mn-ea"/>
              </a:rPr>
              <a:t>个机器时钟处理</a:t>
            </a:r>
            <a:r>
              <a:rPr lang="en-US" altLang="zh-CN" sz="2000" dirty="0" smtClean="0">
                <a:latin typeface="+mn-ea"/>
                <a:ea typeface="+mn-ea"/>
              </a:rPr>
              <a:t>1</a:t>
            </a:r>
            <a:r>
              <a:rPr lang="zh-CN" altLang="en-US" sz="2000" dirty="0" smtClean="0">
                <a:latin typeface="+mn-ea"/>
                <a:ea typeface="+mn-ea"/>
              </a:rPr>
              <a:t>个顶点对。</a:t>
            </a:r>
            <a:endParaRPr kumimoji="0" lang="en-US" altLang="zh-CN" sz="2000" dirty="0">
              <a:latin typeface="+mn-ea"/>
              <a:ea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84" y="2162303"/>
            <a:ext cx="7754416" cy="2130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611560" y="4653136"/>
            <a:ext cx="7920880" cy="864096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多数链接预测算法仅仅预测一个可能链接子集，而不是整个网络所有可能的链接，如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Dashun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 et al. 2011,Chungmok et al. 2014].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 animBg="1"/>
      <p:bldP spid="2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如二，网络链接预测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720"/>
            <a:ext cx="8678768" cy="5237204"/>
          </a:xfrm>
        </p:spPr>
        <p:txBody>
          <a:bodyPr/>
          <a:lstStyle/>
          <a:p>
            <a:r>
              <a:rPr lang="zh-CN" altLang="en-US" sz="2400" dirty="0" smtClean="0"/>
              <a:t>直接采用非负矩阵分解的代价高</a:t>
            </a:r>
            <a:endParaRPr lang="en-US" altLang="zh-CN" sz="2400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效率低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数据越稀疏，效果越差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数据近似技术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(Ensemble Enabled Sampling</a:t>
            </a:r>
            <a:r>
              <a:rPr lang="en-US" altLang="zh-CN" sz="2400" dirty="0" smtClean="0">
                <a:latin typeface="+mn-ea"/>
              </a:rPr>
              <a:t>)</a:t>
            </a:r>
          </a:p>
          <a:p>
            <a:pPr lvl="1">
              <a:spcBef>
                <a:spcPts val="576"/>
              </a:spcBef>
            </a:pPr>
            <a:r>
              <a:rPr lang="zh-CN" altLang="en-US" sz="2000" dirty="0" smtClean="0">
                <a:solidFill>
                  <a:srgbClr val="0066CC"/>
                </a:solidFill>
              </a:rPr>
              <a:t>采样要保证一定的覆盖率</a:t>
            </a:r>
            <a:endParaRPr lang="en-US" altLang="zh-CN" sz="1800" dirty="0" smtClean="0">
              <a:solidFill>
                <a:srgbClr val="0066CC"/>
              </a:solidFill>
            </a:endParaRPr>
          </a:p>
          <a:p>
            <a:pPr lvl="1">
              <a:spcBef>
                <a:spcPts val="2400"/>
              </a:spcBef>
            </a:pPr>
            <a:r>
              <a:rPr lang="zh-CN" altLang="en-US" sz="2000" dirty="0" smtClean="0">
                <a:solidFill>
                  <a:srgbClr val="0066CC"/>
                </a:solidFill>
              </a:rPr>
              <a:t>基于链接预测特征的抽样 </a:t>
            </a:r>
            <a:r>
              <a:rPr lang="en-US" altLang="zh-CN" sz="2000" dirty="0" smtClean="0">
                <a:solidFill>
                  <a:srgbClr val="0066CC"/>
                </a:solidFill>
              </a:rPr>
              <a:t>-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66CC"/>
                </a:solidFill>
              </a:rPr>
              <a:t>Triangles</a:t>
            </a:r>
          </a:p>
          <a:p>
            <a:pPr lvl="1">
              <a:spcBef>
                <a:spcPts val="1200"/>
              </a:spcBef>
            </a:pPr>
            <a:r>
              <a:rPr lang="zh-CN" altLang="en-US" sz="2000" dirty="0" smtClean="0">
                <a:solidFill>
                  <a:srgbClr val="FF0000"/>
                </a:solidFill>
              </a:rPr>
              <a:t>结合</a:t>
            </a:r>
            <a:r>
              <a:rPr lang="en-US" altLang="zh-CN" sz="2000" dirty="0" smtClean="0">
                <a:solidFill>
                  <a:srgbClr val="FF0000"/>
                </a:solidFill>
              </a:rPr>
              <a:t>Ensemble</a:t>
            </a:r>
            <a:r>
              <a:rPr lang="zh-CN" altLang="en-US" sz="2000" dirty="0" smtClean="0">
                <a:solidFill>
                  <a:srgbClr val="FF0000"/>
                </a:solidFill>
              </a:rPr>
              <a:t>的思想</a:t>
            </a:r>
            <a:r>
              <a:rPr lang="zh-CN" altLang="en-US" sz="2000" dirty="0" smtClean="0"/>
              <a:t>：链接</a:t>
            </a:r>
            <a:r>
              <a:rPr lang="en-US" altLang="zh-CN" sz="2000" dirty="0" smtClean="0"/>
              <a:t>e</a:t>
            </a:r>
            <a:r>
              <a:rPr lang="zh-CN" altLang="en-US" sz="2000" dirty="0" smtClean="0"/>
              <a:t>的预测分值是所有</a:t>
            </a:r>
            <a:r>
              <a:rPr lang="en-US" altLang="zh-CN" sz="2000" dirty="0" smtClean="0"/>
              <a:t>Ensemble</a:t>
            </a:r>
            <a:r>
              <a:rPr lang="zh-CN" altLang="en-US" sz="2000" dirty="0" smtClean="0"/>
              <a:t>中的最大值</a:t>
            </a:r>
            <a:endParaRPr lang="en-US" altLang="zh-CN" sz="2000" dirty="0" smtClean="0"/>
          </a:p>
          <a:p>
            <a:pPr>
              <a:spcBef>
                <a:spcPts val="1200"/>
              </a:spcBef>
            </a:pPr>
            <a:endParaRPr lang="en-US" altLang="zh-CN" sz="2400" dirty="0" smtClean="0"/>
          </a:p>
          <a:p>
            <a:pPr>
              <a:spcBef>
                <a:spcPts val="576"/>
              </a:spcBef>
            </a:pPr>
            <a:endParaRPr lang="zh-CN" altLang="en-US" sz="28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3772" y="5929330"/>
            <a:ext cx="8676456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ea typeface="黑体" pitchFamily="49" charset="-122"/>
              </a:rPr>
              <a:t>Liang </a:t>
            </a:r>
            <a:r>
              <a:rPr lang="en-US" altLang="zh-CN" sz="1400" dirty="0" err="1" smtClean="0">
                <a:ea typeface="黑体" pitchFamily="49" charset="-122"/>
              </a:rPr>
              <a:t>Duan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Charu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Aggarwal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 </a:t>
            </a:r>
            <a:r>
              <a:rPr lang="en-US" altLang="zh-CN" sz="1400" dirty="0" err="1" smtClean="0">
                <a:ea typeface="黑体" pitchFamily="49" charset="-122"/>
              </a:rPr>
              <a:t>Renjun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</a:t>
            </a:r>
            <a:r>
              <a:rPr lang="en-US" altLang="zh-CN" sz="1400" dirty="0" smtClean="0">
                <a:ea typeface="黑体" pitchFamily="49" charset="-122"/>
              </a:rPr>
              <a:t>, and 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Scaling up Link Prediction with Ensembles,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WSDM 2016 - 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Big Data Algorithms Session</a:t>
            </a:r>
            <a:r>
              <a:rPr lang="en-US" altLang="zh-CN" sz="1400" dirty="0" smtClean="0">
                <a:ea typeface="黑体" pitchFamily="49" charset="-122"/>
              </a:rPr>
              <a:t>.</a:t>
            </a:r>
          </a:p>
          <a:p>
            <a:r>
              <a:rPr lang="en-US" altLang="zh-CN" sz="1400" dirty="0" smtClean="0"/>
              <a:t>Liang </a:t>
            </a:r>
            <a:r>
              <a:rPr lang="en-US" altLang="zh-CN" sz="1400" dirty="0" err="1" smtClean="0"/>
              <a:t>Duan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Shuai</a:t>
            </a:r>
            <a:r>
              <a:rPr lang="en-US" altLang="zh-CN" sz="1400" dirty="0" smtClean="0"/>
              <a:t> Ma*, </a:t>
            </a:r>
            <a:r>
              <a:rPr lang="en-US" altLang="zh-CN" sz="1400" dirty="0" err="1" smtClean="0"/>
              <a:t>Charu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Aggarwal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Tiejun</a:t>
            </a:r>
            <a:r>
              <a:rPr lang="en-US" altLang="zh-CN" sz="1400" dirty="0" smtClean="0"/>
              <a:t> Ma, and </a:t>
            </a:r>
            <a:r>
              <a:rPr lang="en-US" altLang="zh-CN" sz="1400" dirty="0" err="1" smtClean="0"/>
              <a:t>Jinpeng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Huai</a:t>
            </a:r>
            <a:r>
              <a:rPr lang="en-US" altLang="zh-CN" sz="1400" dirty="0" smtClean="0"/>
              <a:t>, An Ensemble Approach to Link Prediction.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TKDE, 29(11): 2402-2416, 2017.</a:t>
            </a:r>
            <a:endParaRPr lang="zh-CN" altLang="en-US" sz="1400" b="1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708920"/>
            <a:ext cx="5489319" cy="53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5260" y="4143380"/>
          <a:ext cx="792439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5"/>
                <a:gridCol w="1145299"/>
                <a:gridCol w="2603729"/>
                <a:gridCol w="26037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小数据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准确性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效率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YouTube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高</a:t>
                      </a:r>
                      <a:r>
                        <a:rPr lang="en-US" altLang="zh-CN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18%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Wikipedia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高</a:t>
                      </a:r>
                      <a:r>
                        <a:rPr lang="en-US" altLang="zh-CN" sz="2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16%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85918" y="5429264"/>
            <a:ext cx="5040560" cy="432048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同时提高了准确性和检测效率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grpSp>
        <p:nvGrpSpPr>
          <p:cNvPr id="4" name="组合 27"/>
          <p:cNvGrpSpPr/>
          <p:nvPr/>
        </p:nvGrpSpPr>
        <p:grpSpPr>
          <a:xfrm>
            <a:off x="5076056" y="836712"/>
            <a:ext cx="3888432" cy="1296144"/>
            <a:chOff x="5220072" y="1520788"/>
            <a:chExt cx="3888432" cy="1296144"/>
          </a:xfrm>
        </p:grpSpPr>
        <p:grpSp>
          <p:nvGrpSpPr>
            <p:cNvPr id="5" name="组合 46"/>
            <p:cNvGrpSpPr/>
            <p:nvPr/>
          </p:nvGrpSpPr>
          <p:grpSpPr>
            <a:xfrm>
              <a:off x="5220072" y="1520788"/>
              <a:ext cx="3636404" cy="1296144"/>
              <a:chOff x="4860032" y="1232756"/>
              <a:chExt cx="3636404" cy="1296144"/>
            </a:xfrm>
          </p:grpSpPr>
          <p:sp>
            <p:nvSpPr>
              <p:cNvPr id="10" name="圆柱形 9"/>
              <p:cNvSpPr/>
              <p:nvPr/>
            </p:nvSpPr>
            <p:spPr>
              <a:xfrm>
                <a:off x="4860032" y="1628800"/>
                <a:ext cx="648072" cy="504056"/>
              </a:xfrm>
              <a:prstGeom prst="can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chemeClr val="tx1"/>
                    </a:solidFill>
                  </a:rPr>
                  <a:t>Data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5796136" y="1232756"/>
                <a:ext cx="1152128" cy="288032"/>
              </a:xfrm>
              <a:prstGeom prst="ellipse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sample</a:t>
                </a:r>
                <a:r>
                  <a:rPr lang="en-US" altLang="zh-CN" sz="1400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5796136" y="2240868"/>
                <a:ext cx="1224136" cy="288032"/>
              </a:xfrm>
              <a:prstGeom prst="ellipse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err="1" smtClean="0">
                    <a:solidFill>
                      <a:schemeClr val="tx1"/>
                    </a:solidFill>
                  </a:rPr>
                  <a:t>sample</a:t>
                </a:r>
                <a:r>
                  <a:rPr lang="en-US" altLang="zh-CN" sz="1400" b="1" baseline="-25000" dirty="0" err="1" smtClean="0">
                    <a:solidFill>
                      <a:schemeClr val="tx1"/>
                    </a:solidFill>
                  </a:rPr>
                  <a:t>n</a:t>
                </a:r>
                <a:endParaRPr lang="zh-CN" altLang="en-US" sz="1600" b="1" baseline="-25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00192" y="1628800"/>
                <a:ext cx="18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 smtClean="0">
                    <a:solidFill>
                      <a:srgbClr val="000099"/>
                    </a:solidFill>
                    <a:latin typeface="仿宋" pitchFamily="49" charset="-122"/>
                    <a:ea typeface="仿宋" pitchFamily="49" charset="-122"/>
                  </a:rPr>
                  <a:t>．．．</a:t>
                </a:r>
                <a:endParaRPr lang="zh-CN" altLang="en-US" sz="2400" b="1" dirty="0">
                  <a:solidFill>
                    <a:srgbClr val="000099"/>
                  </a:solidFill>
                  <a:latin typeface="仿宋" pitchFamily="49" charset="-122"/>
                  <a:ea typeface="仿宋" pitchFamily="49" charset="-122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308304" y="1232757"/>
                <a:ext cx="1008112" cy="288031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rgbClr val="000099"/>
                    </a:solidFill>
                    <a:latin typeface="+mn-lt"/>
                    <a:ea typeface="+mn-ea"/>
                  </a:rPr>
                  <a:t>Ensemble</a:t>
                </a:r>
                <a:endParaRPr lang="zh-CN" altLang="en-US" sz="1400" b="1" dirty="0" smtClean="0">
                  <a:solidFill>
                    <a:srgbClr val="000099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308304" y="2240869"/>
                <a:ext cx="1008112" cy="288031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rgbClr val="000099"/>
                    </a:solidFill>
                    <a:latin typeface="+mn-lt"/>
                    <a:ea typeface="+mn-ea"/>
                  </a:rPr>
                  <a:t>Ensemble</a:t>
                </a:r>
                <a:endParaRPr lang="zh-CN" altLang="en-US" sz="1600" b="1" dirty="0" smtClean="0">
                  <a:solidFill>
                    <a:srgbClr val="000099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19" name="直接箭头连接符 18"/>
              <p:cNvCxnSpPr>
                <a:stCxn id="10" idx="4"/>
                <a:endCxn id="12" idx="2"/>
              </p:cNvCxnSpPr>
              <p:nvPr/>
            </p:nvCxnSpPr>
            <p:spPr>
              <a:xfrm>
                <a:off x="5508104" y="1880828"/>
                <a:ext cx="288032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4"/>
                <a:endCxn id="11" idx="2"/>
              </p:cNvCxnSpPr>
              <p:nvPr/>
            </p:nvCxnSpPr>
            <p:spPr>
              <a:xfrm flipV="1">
                <a:off x="5508104" y="1376772"/>
                <a:ext cx="288032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11" idx="6"/>
                <a:endCxn id="16" idx="1"/>
              </p:cNvCxnSpPr>
              <p:nvPr/>
            </p:nvCxnSpPr>
            <p:spPr>
              <a:xfrm>
                <a:off x="6948264" y="1376772"/>
                <a:ext cx="36004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12" idx="6"/>
                <a:endCxn id="17" idx="1"/>
              </p:cNvCxnSpPr>
              <p:nvPr/>
            </p:nvCxnSpPr>
            <p:spPr>
              <a:xfrm>
                <a:off x="7020272" y="2384884"/>
                <a:ext cx="288032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16" idx="3"/>
                <a:endCxn id="25" idx="0"/>
              </p:cNvCxnSpPr>
              <p:nvPr/>
            </p:nvCxnSpPr>
            <p:spPr>
              <a:xfrm>
                <a:off x="8316416" y="1376773"/>
                <a:ext cx="180020" cy="3240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17" idx="3"/>
                <a:endCxn id="25" idx="4"/>
              </p:cNvCxnSpPr>
              <p:nvPr/>
            </p:nvCxnSpPr>
            <p:spPr>
              <a:xfrm flipV="1">
                <a:off x="8316416" y="2132856"/>
                <a:ext cx="180020" cy="2520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流程图: 联系 24"/>
            <p:cNvSpPr/>
            <p:nvPr/>
          </p:nvSpPr>
          <p:spPr>
            <a:xfrm>
              <a:off x="8604448" y="1988840"/>
              <a:ext cx="504056" cy="432048"/>
            </a:xfrm>
            <a:prstGeom prst="flowChartConnector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400" b="1" dirty="0" smtClean="0">
                  <a:solidFill>
                    <a:srgbClr val="FF0000"/>
                  </a:solidFill>
                </a:rPr>
                <a:t>max</a:t>
              </a:r>
              <a:endParaRPr lang="zh-CN" altLang="en-US" sz="1400" b="1" dirty="0" smtClean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国家重点基础研究发展计划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350" y="836712"/>
            <a:ext cx="8645138" cy="2160240"/>
          </a:xfrm>
        </p:spPr>
        <p:txBody>
          <a:bodyPr/>
          <a:lstStyle/>
          <a:p>
            <a:r>
              <a:rPr lang="zh-CN" altLang="en-US" sz="2800" dirty="0" smtClean="0"/>
              <a:t>网络信息空间大数据计算的基础研究</a:t>
            </a:r>
            <a:r>
              <a:rPr lang="en-US" altLang="zh-CN" sz="2800" dirty="0" smtClean="0"/>
              <a:t>(2014-2018)</a:t>
            </a:r>
            <a:r>
              <a:rPr lang="zh-CN" altLang="en-US" sz="2800" dirty="0" smtClean="0"/>
              <a:t> </a:t>
            </a:r>
            <a:r>
              <a:rPr lang="zh-CN" altLang="en-US" dirty="0" smtClean="0"/>
              <a:t>	</a:t>
            </a:r>
          </a:p>
          <a:p>
            <a:pPr lvl="1"/>
            <a:r>
              <a:rPr lang="en-US" altLang="zh-CN" dirty="0" smtClean="0"/>
              <a:t>Chief Scientist: Prof. </a:t>
            </a:r>
            <a:r>
              <a:rPr lang="en-US" altLang="zh-CN" dirty="0" err="1" smtClean="0"/>
              <a:t>Jinpeng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Huai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8 institutes involved</a:t>
            </a:r>
          </a:p>
          <a:p>
            <a:pPr lvl="1"/>
            <a:r>
              <a:rPr lang="en-US" altLang="zh-CN" dirty="0" smtClean="0"/>
              <a:t>Focus on “computing theory and practice on Big Data”</a:t>
            </a:r>
          </a:p>
          <a:p>
            <a:pPr lvl="1"/>
            <a:r>
              <a:rPr lang="en-US" altLang="zh-CN" dirty="0" smtClean="0"/>
              <a:t>http://cnbigdata.org/</a:t>
            </a:r>
            <a:endParaRPr lang="zh-CN" alt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107804"/>
            <a:ext cx="4176464" cy="144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4676713"/>
            <a:ext cx="3312367" cy="199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107804"/>
            <a:ext cx="3996410" cy="1761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941168"/>
            <a:ext cx="4308386" cy="176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86446" y="3689339"/>
            <a:ext cx="30003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Approximation Computing</a:t>
            </a:r>
          </a:p>
        </p:txBody>
      </p:sp>
      <p:sp>
        <p:nvSpPr>
          <p:cNvPr id="3" name="矩形 2"/>
          <p:cNvSpPr/>
          <p:nvPr/>
        </p:nvSpPr>
        <p:spPr>
          <a:xfrm>
            <a:off x="2606394" y="1785926"/>
            <a:ext cx="36086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Approximation </a:t>
            </a:r>
            <a:endParaRPr lang="zh-CN" altLang="en-US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406" y="3689339"/>
            <a:ext cx="2786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Approximation Algorithms</a:t>
            </a:r>
          </a:p>
        </p:txBody>
      </p:sp>
      <p:sp>
        <p:nvSpPr>
          <p:cNvPr id="5" name="矩形 4"/>
          <p:cNvSpPr/>
          <p:nvPr/>
        </p:nvSpPr>
        <p:spPr>
          <a:xfrm>
            <a:off x="2714612" y="3689339"/>
            <a:ext cx="34290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Approximate </a:t>
            </a:r>
          </a:p>
          <a:p>
            <a:pPr algn="ctr"/>
            <a:r>
              <a:rPr lang="en-US" altLang="zh-CN" sz="28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Query Processing</a:t>
            </a:r>
          </a:p>
        </p:txBody>
      </p:sp>
      <p:sp>
        <p:nvSpPr>
          <p:cNvPr id="6" name="左大括号 5"/>
          <p:cNvSpPr/>
          <p:nvPr/>
        </p:nvSpPr>
        <p:spPr>
          <a:xfrm rot="5400000">
            <a:off x="3857620" y="142852"/>
            <a:ext cx="1071570" cy="5786478"/>
          </a:xfrm>
          <a:prstGeom prst="leftBrac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Approximation Algorithms </a:t>
            </a:r>
            <a:endParaRPr lang="zh-CN" altLang="en-US" sz="4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pic>
        <p:nvPicPr>
          <p:cNvPr id="5" name="图片 7" descr="approx-boo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01973"/>
            <a:ext cx="2428892" cy="3670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928826"/>
            <a:ext cx="2911131" cy="3643314"/>
          </a:xfrm>
          <a:prstGeom prst="rect">
            <a:avLst/>
          </a:prstGeom>
          <a:noFill/>
        </p:spPr>
      </p:pic>
      <p:pic>
        <p:nvPicPr>
          <p:cNvPr id="1028" name="Picture 4" descr="Image resul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1920694"/>
            <a:ext cx="2500330" cy="3651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orac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5219722"/>
            <a:ext cx="3067050" cy="1495426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897687"/>
            <a:ext cx="2376489" cy="124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Approximate Query Processing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000099"/>
                </a:solidFill>
              </a:rPr>
              <a:t>AQP</a:t>
            </a:r>
            <a:r>
              <a:rPr lang="en-US" sz="2800" dirty="0" smtClean="0"/>
              <a:t> supports </a:t>
            </a:r>
            <a:r>
              <a:rPr lang="en-US" sz="2800" dirty="0" smtClean="0">
                <a:solidFill>
                  <a:srgbClr val="000099"/>
                </a:solidFill>
              </a:rPr>
              <a:t>a slightly constrained set of SQL-style declarative queries</a:t>
            </a:r>
          </a:p>
          <a:p>
            <a:r>
              <a:rPr lang="en-US" sz="2400" dirty="0" smtClean="0"/>
              <a:t>Specifically provides approximate results for standard SQL aggregate queries, e.g., queries involving </a:t>
            </a:r>
            <a:r>
              <a:rPr lang="en-US" sz="2400" dirty="0" smtClean="0">
                <a:solidFill>
                  <a:srgbClr val="FF0000"/>
                </a:solidFill>
              </a:rPr>
              <a:t>COUNT, AVG, SUM and PERCENTILE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Sampling  is a key technique</a:t>
            </a:r>
          </a:p>
          <a:p>
            <a:pPr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670" y="3929066"/>
            <a:ext cx="2071702" cy="1063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670" y="5434033"/>
            <a:ext cx="23812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Approximate </a:t>
            </a:r>
            <a:r>
              <a:rPr lang="en-US" altLang="zh-CN" sz="4000" b="1" dirty="0" smtClean="0"/>
              <a:t>Computing 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72560" cy="54292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99"/>
                </a:solidFill>
              </a:rPr>
              <a:t>Approximate computing </a:t>
            </a:r>
            <a:r>
              <a:rPr lang="en-US" altLang="zh-CN" sz="2800" dirty="0" smtClean="0"/>
              <a:t>is a computation technique which returns a possibly inaccurate result rather than a guaranteed accurate result, and can be used for applications where an approximate result is sufficient for its purpose.</a:t>
            </a:r>
          </a:p>
          <a:p>
            <a:r>
              <a:rPr lang="en-US" sz="2000" b="1" dirty="0" smtClean="0">
                <a:solidFill>
                  <a:srgbClr val="000099"/>
                </a:solidFill>
              </a:rPr>
              <a:t>Approximate circuits</a:t>
            </a:r>
          </a:p>
          <a:p>
            <a:r>
              <a:rPr lang="en-US" sz="2000" b="1" dirty="0" smtClean="0">
                <a:solidFill>
                  <a:srgbClr val="000099"/>
                </a:solidFill>
              </a:rPr>
              <a:t>Approximate storage</a:t>
            </a:r>
          </a:p>
          <a:p>
            <a:r>
              <a:rPr lang="en-US" sz="2000" b="1" dirty="0" smtClean="0">
                <a:solidFill>
                  <a:srgbClr val="000099"/>
                </a:solidFill>
              </a:rPr>
              <a:t>Software-level approximation</a:t>
            </a:r>
          </a:p>
          <a:p>
            <a:r>
              <a:rPr lang="en-US" sz="2000" b="1" dirty="0" smtClean="0">
                <a:solidFill>
                  <a:srgbClr val="000099"/>
                </a:solidFill>
              </a:rPr>
              <a:t>Approximate computer system</a:t>
            </a:r>
          </a:p>
          <a:p>
            <a:pPr>
              <a:buNone/>
            </a:pPr>
            <a:r>
              <a:rPr lang="en-US" sz="2000" dirty="0" smtClean="0"/>
              <a:t>	In an approximate system, different subsystems of the system such as the processor, memory, sensor, and communication modules are synergistically approximated to obtain a much better system-level </a:t>
            </a:r>
            <a:r>
              <a:rPr lang="en-US" sz="2000" b="1" dirty="0" smtClean="0">
                <a:solidFill>
                  <a:srgbClr val="FF0000"/>
                </a:solidFill>
              </a:rPr>
              <a:t>Q-E</a:t>
            </a:r>
            <a:r>
              <a:rPr lang="en-US" sz="2000" dirty="0" smtClean="0"/>
              <a:t> trade-off curve compared to individual approximations to each of the subsystems.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500042"/>
            <a:ext cx="5321545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286280" y="2391029"/>
            <a:ext cx="4572000" cy="33239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Hardware support for approximate computing</a:t>
            </a:r>
          </a:p>
          <a:p>
            <a:r>
              <a:rPr lang="en-US" sz="1400" dirty="0" smtClean="0"/>
              <a:t>Programming languages and compiler support for approximate computing</a:t>
            </a:r>
          </a:p>
          <a:p>
            <a:r>
              <a:rPr lang="en-US" sz="1400" dirty="0" smtClean="0"/>
              <a:t>Tools for writing, debugging, and testing approximate programs</a:t>
            </a:r>
          </a:p>
          <a:p>
            <a:r>
              <a:rPr lang="en-US" sz="1400" dirty="0" smtClean="0"/>
              <a:t>Modeling and understanding approximate computing opportunities and systems</a:t>
            </a:r>
          </a:p>
          <a:p>
            <a:r>
              <a:rPr lang="en-US" sz="1400" dirty="0" smtClean="0"/>
              <a:t>Applications amenable to approximation and domain-specific strategies</a:t>
            </a:r>
          </a:p>
          <a:p>
            <a:r>
              <a:rPr lang="en-US" sz="1400" dirty="0" smtClean="0"/>
              <a:t>Formal reasoning about programs with approximations</a:t>
            </a:r>
          </a:p>
          <a:p>
            <a:r>
              <a:rPr lang="en-US" sz="1400" dirty="0" smtClean="0"/>
              <a:t>Retrospectives on past approximate-computing work, including both reflections on your own past projects and reproduction of others’ results</a:t>
            </a:r>
          </a:p>
          <a:p>
            <a:r>
              <a:rPr lang="en-US" sz="1400" dirty="0" smtClean="0"/>
              <a:t>Position papers on approximate computing, potential, how it could fail, what we need to succeed, etc.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homepage\talks\973年终会-2014\IBM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77072"/>
            <a:ext cx="1885280" cy="94264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b="1" dirty="0" smtClean="0">
                <a:solidFill>
                  <a:srgbClr val="C00000"/>
                </a:solidFill>
              </a:rPr>
              <a:t>Acknowledgements</a:t>
            </a:r>
            <a:endParaRPr kumimoji="1" lang="en-US" altLang="zh-CN" sz="3600" dirty="0" smtClean="0">
              <a:solidFill>
                <a:srgbClr val="C0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79512" y="908720"/>
            <a:ext cx="8964488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kumimoji="1" lang="en-US" altLang="zh-CN" sz="2400" b="1" dirty="0" smtClean="0">
                <a:solidFill>
                  <a:srgbClr val="C00000"/>
                </a:solidFill>
              </a:rPr>
              <a:t>Collaborators: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dirty="0" err="1" smtClean="0"/>
              <a:t>Charu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Aggarwal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Sourav</a:t>
            </a:r>
            <a:r>
              <a:rPr kumimoji="1" lang="en-US" altLang="zh-CN" dirty="0" smtClean="0"/>
              <a:t> S </a:t>
            </a:r>
            <a:r>
              <a:rPr kumimoji="1" lang="en-US" altLang="zh-CN" dirty="0" err="1" smtClean="0"/>
              <a:t>Bhowmick</a:t>
            </a:r>
            <a:r>
              <a:rPr kumimoji="1" lang="en-US" altLang="zh-CN" dirty="0" smtClean="0"/>
              <a:t>, Yang Cao, </a:t>
            </a:r>
            <a:r>
              <a:rPr kumimoji="1" lang="en-US" altLang="zh-CN" dirty="0" err="1" smtClean="0"/>
              <a:t>Gao</a:t>
            </a:r>
            <a:r>
              <a:rPr kumimoji="1" lang="en-US" altLang="zh-CN" dirty="0" smtClean="0"/>
              <a:t> Cong, Liang </a:t>
            </a:r>
            <a:r>
              <a:rPr kumimoji="1" lang="en-US" altLang="zh-CN" dirty="0" err="1" smtClean="0"/>
              <a:t>Duan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Wenfei</a:t>
            </a:r>
            <a:r>
              <a:rPr kumimoji="1" lang="en-US" altLang="zh-CN" dirty="0" smtClean="0"/>
              <a:t> Fan, </a:t>
            </a:r>
            <a:r>
              <a:rPr kumimoji="1" lang="en-US" altLang="zh-CN" dirty="0" err="1" smtClean="0"/>
              <a:t>Kaiyu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Feng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Haixing</a:t>
            </a:r>
            <a:r>
              <a:rPr kumimoji="1" lang="en-US" altLang="zh-CN" dirty="0" smtClean="0"/>
              <a:t> Huang, </a:t>
            </a:r>
            <a:r>
              <a:rPr kumimoji="1" lang="en-US" altLang="zh-CN" dirty="0" err="1" smtClean="0"/>
              <a:t>Renjun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Hu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Jinpeng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Huai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Jia</a:t>
            </a:r>
            <a:r>
              <a:rPr lang="en-US" altLang="zh-CN" dirty="0" smtClean="0"/>
              <a:t> Li,  </a:t>
            </a:r>
            <a:r>
              <a:rPr lang="en-US" altLang="zh-CN" dirty="0" err="1" smtClean="0"/>
              <a:t>Jianxin</a:t>
            </a:r>
            <a:r>
              <a:rPr lang="en-US" altLang="zh-CN" dirty="0" smtClean="0"/>
              <a:t> Li, </a:t>
            </a:r>
            <a:r>
              <a:rPr lang="en-US" altLang="zh-CN" dirty="0" err="1" smtClean="0"/>
              <a:t>Xuelian</a:t>
            </a:r>
            <a:r>
              <a:rPr lang="en-US" altLang="zh-CN" dirty="0" smtClean="0"/>
              <a:t> Lin, </a:t>
            </a:r>
            <a:r>
              <a:rPr lang="en-US" altLang="zh-CN" dirty="0" err="1" smtClean="0"/>
              <a:t>Xudong</a:t>
            </a:r>
            <a:r>
              <a:rPr lang="en-US" altLang="zh-CN" dirty="0" smtClean="0"/>
              <a:t> Liu, </a:t>
            </a:r>
            <a:r>
              <a:rPr lang="en-US" altLang="zh-CN" dirty="0" err="1" smtClean="0"/>
              <a:t>Jinghe</a:t>
            </a:r>
            <a:r>
              <a:rPr lang="en-US" altLang="zh-CN" dirty="0" smtClean="0"/>
              <a:t> Song, </a:t>
            </a:r>
            <a:r>
              <a:rPr kumimoji="1" lang="en-US" altLang="zh-CN" dirty="0" err="1" smtClean="0"/>
              <a:t>Haixun</a:t>
            </a:r>
            <a:r>
              <a:rPr kumimoji="1" lang="en-US" altLang="zh-CN" dirty="0" smtClean="0"/>
              <a:t> Wang, </a:t>
            </a:r>
            <a:r>
              <a:rPr kumimoji="1" lang="en-US" altLang="zh-CN" dirty="0" err="1" smtClean="0"/>
              <a:t>Luoshu</a:t>
            </a:r>
            <a:r>
              <a:rPr kumimoji="1" lang="en-US" altLang="zh-CN" dirty="0" smtClean="0"/>
              <a:t> Wang, </a:t>
            </a:r>
            <a:r>
              <a:rPr kumimoji="1" lang="en-US" altLang="zh-CN" dirty="0" err="1" smtClean="0"/>
              <a:t>Tianyu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Wo</a:t>
            </a:r>
            <a:r>
              <a:rPr kumimoji="1" lang="en-US" altLang="zh-CN" dirty="0" smtClean="0"/>
              <a:t>…</a:t>
            </a:r>
          </a:p>
          <a:p>
            <a:pPr algn="just">
              <a:spcBef>
                <a:spcPts val="1200"/>
              </a:spcBef>
            </a:pPr>
            <a:r>
              <a:rPr kumimoji="1" lang="en-US" altLang="zh-CN" sz="2400" b="1" dirty="0" smtClean="0">
                <a:solidFill>
                  <a:srgbClr val="C00000"/>
                </a:solidFill>
              </a:rPr>
              <a:t>They are from:  </a:t>
            </a:r>
          </a:p>
          <a:p>
            <a:pPr algn="just">
              <a:spcBef>
                <a:spcPts val="600"/>
              </a:spcBef>
            </a:pPr>
            <a:endParaRPr kumimoji="1" lang="en-US" altLang="zh-CN" dirty="0" smtClean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kumimoji="1" lang="en-US" altLang="zh-CN" sz="2000" dirty="0" smtClean="0"/>
          </a:p>
          <a:p>
            <a:pPr algn="just">
              <a:spcBef>
                <a:spcPts val="600"/>
              </a:spcBef>
            </a:pPr>
            <a:endParaRPr kumimoji="1" lang="en-US" altLang="zh-CN" sz="2000" dirty="0" smtClean="0"/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pic>
        <p:nvPicPr>
          <p:cNvPr id="7" name="图片 6" descr="beihang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030701"/>
            <a:ext cx="3359376" cy="693866"/>
          </a:xfrm>
          <a:prstGeom prst="rect">
            <a:avLst/>
          </a:prstGeom>
        </p:spPr>
      </p:pic>
      <p:pic>
        <p:nvPicPr>
          <p:cNvPr id="8" name="图片 7" descr="goog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5856" y="5821635"/>
            <a:ext cx="1876425" cy="703709"/>
          </a:xfrm>
          <a:prstGeom prst="rect">
            <a:avLst/>
          </a:prstGeom>
        </p:spPr>
      </p:pic>
      <p:pic>
        <p:nvPicPr>
          <p:cNvPr id="1027" name="Picture 3" descr="D:\homepage\talks\973年终会-2014\msr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5496644"/>
            <a:ext cx="2219325" cy="1028700"/>
          </a:xfrm>
          <a:prstGeom prst="rect">
            <a:avLst/>
          </a:prstGeom>
          <a:noFill/>
        </p:spPr>
      </p:pic>
      <p:pic>
        <p:nvPicPr>
          <p:cNvPr id="1028" name="Picture 4" descr="D:\homepage\talks\973年终会-2014\th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4077072"/>
            <a:ext cx="2736304" cy="966827"/>
          </a:xfrm>
          <a:prstGeom prst="rect">
            <a:avLst/>
          </a:prstGeom>
          <a:noFill/>
        </p:spPr>
      </p:pic>
      <p:pic>
        <p:nvPicPr>
          <p:cNvPr id="11" name="Picture 12" descr="http://cdn3.sbnation.com/imported_assets/1427057/12207655-larg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05064"/>
            <a:ext cx="2928152" cy="11006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homepage\talks\973年终会-2014\th (3)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9992" y="2996952"/>
            <a:ext cx="4392488" cy="761364"/>
          </a:xfrm>
          <a:prstGeom prst="rect">
            <a:avLst/>
          </a:prstGeom>
          <a:noFill/>
        </p:spPr>
      </p:pic>
      <p:pic>
        <p:nvPicPr>
          <p:cNvPr id="14" name="图片 13" descr="th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12160" y="5393010"/>
            <a:ext cx="2857500" cy="127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251520" y="3933056"/>
            <a:ext cx="8501122" cy="20688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Thanks!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331640" y="1628800"/>
            <a:ext cx="5078938" cy="25202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Homepage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http://mashuai.buaa.edu.cn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mashuai@buaa.edu.cn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 smtClean="0">
                <a:latin typeface="+mn-lt"/>
                <a:ea typeface="+mn-ea"/>
              </a:rPr>
              <a:t>		   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Room G1122,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New Main Building,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Beihang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University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Beijing, China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http://www.ccf.org.cn/resources/1190201776262/adl/12012-10-22-11_00_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700808"/>
            <a:ext cx="1584176" cy="2069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 idx="4294967295"/>
          </p:nvPr>
        </p:nvSpPr>
        <p:spPr>
          <a:xfrm>
            <a:off x="241300" y="142852"/>
            <a:ext cx="8626475" cy="642937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北京市大数据科学与脑机智能创新中心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95288" y="4572008"/>
            <a:ext cx="8394700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Blip>
                <a:blip r:embed="rId3"/>
              </a:buBlip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2015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年，北京市首批北京高校高精尖创新中心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引领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未来数据科学与计算智能的研究与应用方向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加速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计算科学、数据科学与脑科学的交叉研究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促进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高效智能的下一代计算与数据分析技术创新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通过以数据为中心的智能机器、系统及应用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改变未来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638" y="928670"/>
            <a:ext cx="7874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571744"/>
            <a:ext cx="1857388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241300" y="214295"/>
            <a:ext cx="8626475" cy="642937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研究方向与机构设置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142976" y="979511"/>
            <a:ext cx="3571900" cy="491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0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：计算的有效性遇到障碍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计算的有效性：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认识数据的内在特征，复杂网络、数学（统计）方法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：能耗成为突出问题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随着规模增大，调度复杂，计算系统功耗问题日益突出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传统存算分离的结构，产生大量的数据搬移开销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传统的计算和存储器件“功耗”不友好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：学习效率和灵活性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学习效率：需要大量的输入数据及标定数据，学习效率低</a:t>
            </a: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灵活性：普遍缺乏“类比、联想”等学习功能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4721225" y="1268436"/>
            <a:ext cx="396875" cy="501650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4721225" y="3211536"/>
            <a:ext cx="396875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751388" y="5011761"/>
            <a:ext cx="396875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189586" y="1122956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数据科学与计算智能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5189586" y="2995164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新型计算技术与系统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5189586" y="4795364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认知机理与仿真</a:t>
            </a:r>
          </a:p>
        </p:txBody>
      </p:sp>
      <p:sp>
        <p:nvSpPr>
          <p:cNvPr id="14" name="下箭头 13"/>
          <p:cNvSpPr/>
          <p:nvPr/>
        </p:nvSpPr>
        <p:spPr bwMode="auto">
          <a:xfrm>
            <a:off x="6018213" y="2347936"/>
            <a:ext cx="569912" cy="574675"/>
          </a:xfrm>
          <a:prstGeom prst="down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下箭头 14"/>
          <p:cNvSpPr>
            <a:spLocks noChangeArrowheads="1"/>
          </p:cNvSpPr>
          <p:nvPr/>
        </p:nvSpPr>
        <p:spPr bwMode="auto">
          <a:xfrm rot="10800000">
            <a:off x="6084888" y="4087836"/>
            <a:ext cx="574675" cy="577850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FF0000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10800000"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7740650" y="3246461"/>
            <a:ext cx="503238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8172400" y="1122956"/>
            <a:ext cx="792088" cy="4752528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en-US" altLang="zh-CN" sz="20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数据工程与</a:t>
            </a:r>
            <a:endParaRPr lang="en-US" altLang="zh-CN" sz="20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脑机系统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-15875" y="6162698"/>
            <a:ext cx="5970588" cy="523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http://www.bdbc.org.cn/</a:t>
            </a:r>
          </a:p>
        </p:txBody>
      </p:sp>
      <p:pic>
        <p:nvPicPr>
          <p:cNvPr id="19" name="图片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2175" y="5946798"/>
            <a:ext cx="3151188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2159644"/>
            <a:ext cx="9144000" cy="126935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大图的查询近似技术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0963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Q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(D)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查询近似技术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251520" y="1052736"/>
            <a:ext cx="8712968" cy="1008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主要思想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：对一类查询复杂性高的查询语言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，变换为一类查询复杂性低的查询语言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Q’ </a:t>
            </a:r>
            <a:r>
              <a:rPr lang="zh-CN" altLang="en-US" sz="2400" dirty="0" smtClean="0">
                <a:latin typeface="+mj-lt"/>
                <a:ea typeface="黑体" pitchFamily="49" charset="-122"/>
                <a:cs typeface="Times New Roman" pitchFamily="18" charset="0"/>
              </a:rPr>
              <a:t>，并且尽量不影响查询结果的准确性。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3" name="组合 15"/>
          <p:cNvGrpSpPr/>
          <p:nvPr/>
        </p:nvGrpSpPr>
        <p:grpSpPr>
          <a:xfrm>
            <a:off x="2555776" y="2996952"/>
            <a:ext cx="4024152" cy="935534"/>
            <a:chOff x="2555776" y="3789040"/>
            <a:chExt cx="4024152" cy="935534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32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approximation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7" name="Straight Arrow Connector 5"/>
            <p:cNvCxnSpPr/>
            <p:nvPr/>
          </p:nvCxnSpPr>
          <p:spPr bwMode="auto">
            <a:xfrm>
              <a:off x="351938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9765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Q’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496" y="5622338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挑战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: </a:t>
            </a:r>
            <a:r>
              <a:rPr lang="en-US" altLang="zh-CN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zh-CN" altLang="en-US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平衡查询的复杂性和查询的准确性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b="1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如一，强模拟图查询</a:t>
            </a:r>
            <a:endParaRPr lang="en-US" altLang="zh-CN" sz="3600" baseline="3000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内容占位符 2"/>
          <p:cNvSpPr>
            <a:spLocks noChangeArrowheads="1"/>
          </p:cNvSpPr>
          <p:nvPr/>
        </p:nvSpPr>
        <p:spPr bwMode="auto">
          <a:xfrm>
            <a:off x="611560" y="1267694"/>
            <a:ext cx="2807915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dirty="0" smtClean="0">
                <a:latin typeface="Rockwell" pitchFamily="18" charset="0"/>
                <a:ea typeface="黑体" pitchFamily="49" charset="-122"/>
              </a:rPr>
              <a:t>子图同构</a:t>
            </a:r>
            <a:endParaRPr lang="en-US" altLang="zh-CN" sz="1800" dirty="0">
              <a:latin typeface="Rockwell" pitchFamily="18" charset="0"/>
              <a:ea typeface="黑体" pitchFamily="49" charset="-122"/>
            </a:endParaRPr>
          </a:p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NP-Complete</a:t>
            </a: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Rockwell" pitchFamily="18" charset="0"/>
              <a:ea typeface="黑体" pitchFamily="49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492500" y="1124744"/>
            <a:ext cx="20097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     </a:t>
            </a:r>
            <a:r>
              <a:rPr lang="en-US" altLang="zh-CN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approximation</a:t>
            </a:r>
            <a:endParaRPr lang="zh-CN" altLang="en-US" sz="2400" dirty="0">
              <a:latin typeface="Rockwell" pitchFamily="18" charset="0"/>
            </a:endParaRPr>
          </a:p>
        </p:txBody>
      </p:sp>
      <p:cxnSp>
        <p:nvCxnSpPr>
          <p:cNvPr id="9" name="Straight Arrow Connector 5"/>
          <p:cNvCxnSpPr/>
          <p:nvPr/>
        </p:nvCxnSpPr>
        <p:spPr bwMode="auto">
          <a:xfrm>
            <a:off x="3635375" y="1556792"/>
            <a:ext cx="180022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内容占位符 2"/>
          <p:cNvSpPr>
            <a:spLocks noChangeArrowheads="1"/>
          </p:cNvSpPr>
          <p:nvPr/>
        </p:nvSpPr>
        <p:spPr bwMode="auto">
          <a:xfrm>
            <a:off x="5580063" y="1267694"/>
            <a:ext cx="2520329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1800" dirty="0" smtClean="0">
                <a:latin typeface="Rockwell" pitchFamily="18" charset="0"/>
                <a:ea typeface="黑体" pitchFamily="49" charset="-122"/>
              </a:rPr>
              <a:t>强模拟</a:t>
            </a:r>
            <a:endParaRPr lang="en-US" altLang="zh-CN" sz="1800" dirty="0" smtClean="0">
              <a:latin typeface="Rockwell" pitchFamily="18" charset="0"/>
              <a:ea typeface="黑体" pitchFamily="49" charset="-122"/>
            </a:endParaRPr>
          </a:p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O(n</a:t>
            </a:r>
            <a:r>
              <a:rPr lang="en-US" altLang="zh-CN" sz="1800" baseline="30000" dirty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3</a:t>
            </a:r>
            <a:r>
              <a:rPr lang="en-US" altLang="zh-CN" sz="18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)</a:t>
            </a: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Rockwell" pitchFamily="18" charset="0"/>
              <a:ea typeface="黑体" pitchFamily="49" charset="-122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395536" y="2276872"/>
            <a:ext cx="8208912" cy="2160240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子图同构</a:t>
            </a:r>
            <a:r>
              <a:rPr lang="en-US" altLang="zh-CN" sz="2400" baseline="30000" dirty="0" smtClean="0">
                <a:solidFill>
                  <a:srgbClr val="C00000"/>
                </a:solidFill>
                <a:ea typeface="黑体" pitchFamily="49" charset="-122"/>
              </a:rPr>
              <a:t>[11]</a:t>
            </a:r>
            <a:r>
              <a:rPr lang="en-US" altLang="zh-CN" sz="2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:</a:t>
            </a: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给定模式图</a:t>
            </a:r>
            <a:r>
              <a:rPr lang="en-US" altLang="zh-CN" sz="24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, 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数据图</a:t>
            </a:r>
            <a:r>
              <a:rPr lang="en-US" altLang="zh-CN" sz="24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的子图</a:t>
            </a:r>
            <a:r>
              <a:rPr lang="en-US" altLang="zh-CN" sz="24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sz="2400" baseline="-250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s</a:t>
            </a:r>
            <a:r>
              <a:rPr lang="zh-CN" altLang="en-US" sz="2400" baseline="-250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：</a:t>
            </a:r>
            <a:endParaRPr lang="en-US" altLang="zh-CN" sz="2400" dirty="0" smtClean="0">
              <a:solidFill>
                <a:srgbClr val="2525FF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pPr lvl="1"/>
            <a:r>
              <a:rPr lang="en-US" altLang="zh-CN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 </a:t>
            </a:r>
            <a:r>
              <a:rPr lang="zh-CN" altLang="en-US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图同构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en-US" altLang="zh-CN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sz="1800" baseline="-250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s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如果存在一一映射函数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f: V</a:t>
            </a:r>
            <a:r>
              <a:rPr lang="en-US" altLang="zh-CN" sz="1800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→ V</a:t>
            </a:r>
            <a:r>
              <a:rPr lang="en-US" altLang="zh-CN" sz="1800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Gs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满足：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</a:p>
          <a:p>
            <a:pPr lvl="2"/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中的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任何顶点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u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，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u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和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f(u)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有相同的标签</a:t>
            </a:r>
            <a:endParaRPr lang="en-US" altLang="zh-CN" dirty="0" smtClean="0"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pPr lvl="2"/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(u, u‘)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在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当且仅当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(f(u), f(u’))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在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s</a:t>
            </a:r>
          </a:p>
          <a:p>
            <a:pPr lvl="1"/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子图同构</a:t>
            </a:r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1800" dirty="0" smtClean="0">
                <a:ea typeface="黑体" pitchFamily="49" charset="-122"/>
                <a:cs typeface="Arial Unicode MS" pitchFamily="34" charset="-122"/>
              </a:rPr>
              <a:t>，如果</a:t>
            </a:r>
            <a:r>
              <a:rPr lang="en-US" altLang="zh-CN" sz="1800" dirty="0" smtClean="0">
                <a:solidFill>
                  <a:srgbClr val="0066CC"/>
                </a:solidFill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1800" dirty="0" smtClean="0">
                <a:ea typeface="黑体" pitchFamily="49" charset="-122"/>
                <a:cs typeface="Arial Unicode MS" pitchFamily="34" charset="-122"/>
              </a:rPr>
              <a:t>中存在如上子图</a:t>
            </a:r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Gs</a:t>
            </a:r>
            <a:endParaRPr lang="en-US" altLang="zh-CN" sz="2400" dirty="0" smtClean="0">
              <a:solidFill>
                <a:srgbClr val="00B050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864" y="4541058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优点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2000" baseline="-25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一模一样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864" y="5117122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缺点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NP</a:t>
            </a:r>
            <a:r>
              <a:rPr lang="zh-CN" altLang="en-US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完全问题；最坏情况下指数个匹配子图；约束过于严格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-32" y="5859269"/>
            <a:ext cx="9072594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 Yang Cao, </a:t>
            </a:r>
            <a:r>
              <a:rPr lang="en-US" altLang="zh-CN" sz="1400" dirty="0" err="1" smtClean="0">
                <a:ea typeface="黑体" pitchFamily="49" charset="-122"/>
              </a:rPr>
              <a:t>Wenfei</a:t>
            </a:r>
            <a:r>
              <a:rPr lang="en-US" altLang="zh-CN" sz="1400" dirty="0" smtClean="0">
                <a:ea typeface="黑体" pitchFamily="49" charset="-122"/>
              </a:rPr>
              <a:t> Fan, 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and </a:t>
            </a:r>
            <a:r>
              <a:rPr lang="en-US" altLang="zh-CN" sz="1400" dirty="0" err="1" smtClean="0">
                <a:ea typeface="黑体" pitchFamily="49" charset="-122"/>
              </a:rPr>
              <a:t>Tianyu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Wo</a:t>
            </a:r>
            <a:r>
              <a:rPr lang="en-US" altLang="zh-CN" sz="1400" dirty="0" smtClean="0">
                <a:ea typeface="黑体" pitchFamily="49" charset="-122"/>
              </a:rPr>
              <a:t>. Strong Simulation: Capturing Topology in Graph Pattern Matching.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TODS 2014</a:t>
            </a:r>
            <a:r>
              <a:rPr lang="en-US" altLang="zh-CN" sz="1400" dirty="0" smtClean="0">
                <a:solidFill>
                  <a:srgbClr val="C00000"/>
                </a:solidFill>
                <a:ea typeface="黑体" pitchFamily="49" charset="-122"/>
              </a:rPr>
              <a:t>.</a:t>
            </a:r>
          </a:p>
          <a:p>
            <a:pPr>
              <a:buNone/>
            </a:pP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 Yang Cao, </a:t>
            </a:r>
            <a:r>
              <a:rPr lang="en-US" altLang="zh-CN" sz="1400" dirty="0" err="1" smtClean="0">
                <a:ea typeface="黑体" pitchFamily="49" charset="-122"/>
              </a:rPr>
              <a:t>Wenfei</a:t>
            </a:r>
            <a:r>
              <a:rPr lang="en-US" altLang="zh-CN" sz="1400" dirty="0" smtClean="0">
                <a:ea typeface="黑体" pitchFamily="49" charset="-122"/>
              </a:rPr>
              <a:t> Fan, 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and </a:t>
            </a:r>
            <a:r>
              <a:rPr lang="en-US" altLang="zh-CN" sz="1400" dirty="0" err="1" smtClean="0">
                <a:ea typeface="黑体" pitchFamily="49" charset="-122"/>
              </a:rPr>
              <a:t>Tianyu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Wo</a:t>
            </a:r>
            <a:r>
              <a:rPr lang="en-US" altLang="zh-CN" sz="1400" dirty="0" smtClean="0">
                <a:ea typeface="黑体" pitchFamily="49" charset="-122"/>
              </a:rPr>
              <a:t>, Capturing Topology in Graph Pattern Matching</a:t>
            </a:r>
            <a:r>
              <a:rPr lang="en-US" altLang="zh-CN" sz="1400" b="1" dirty="0" smtClean="0">
                <a:ea typeface="黑体" pitchFamily="49" charset="-122"/>
              </a:rPr>
              <a:t>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VLDB 2012.</a:t>
            </a:r>
            <a:endParaRPr lang="en-US" altLang="zh-CN" sz="1400" b="1" dirty="0" err="1" smtClean="0">
              <a:solidFill>
                <a:srgbClr val="C0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29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子图同构图查询</a:t>
            </a:r>
            <a:endParaRPr lang="en-US" altLang="zh-CN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834" y="887908"/>
            <a:ext cx="7448550" cy="340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6" descr="teamwor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401344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23728" y="4407495"/>
            <a:ext cx="682473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/>
              <a:t>组成一个软件开发团队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4941168"/>
            <a:ext cx="682473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rgbClr val="000099"/>
                </a:solidFill>
              </a:rPr>
              <a:t>强模拟：</a:t>
            </a:r>
            <a:r>
              <a:rPr lang="zh-CN" altLang="en-US" sz="2400" dirty="0" smtClean="0">
                <a:solidFill>
                  <a:schemeClr val="tx1"/>
                </a:solidFill>
              </a:rPr>
              <a:t>返回</a:t>
            </a:r>
            <a:r>
              <a:rPr lang="en-US" sz="2400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 F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 F</a:t>
            </a:r>
            <a:r>
              <a:rPr lang="en-US" dirty="0" smtClean="0">
                <a:solidFill>
                  <a:srgbClr val="FF0000"/>
                </a:solidFill>
              </a:rPr>
              <a:t>5;</a:t>
            </a:r>
          </a:p>
          <a:p>
            <a:pPr>
              <a:defRPr/>
            </a:pPr>
            <a:r>
              <a:rPr lang="zh-CN" altLang="en-US" sz="2400" dirty="0" smtClean="0">
                <a:solidFill>
                  <a:srgbClr val="000099"/>
                </a:solidFill>
              </a:rPr>
              <a:t>子图同构</a:t>
            </a:r>
            <a:r>
              <a:rPr lang="zh-CN" altLang="en-US" sz="2400" dirty="0" smtClean="0"/>
              <a:t>：返回</a:t>
            </a:r>
            <a:r>
              <a:rPr lang="zh-CN" altLang="en-US" sz="2400" dirty="0" smtClean="0">
                <a:solidFill>
                  <a:srgbClr val="FF0000"/>
                </a:solidFill>
              </a:rPr>
              <a:t>空集！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395536" y="6093296"/>
            <a:ext cx="8496944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子图同构约束过于严格，并不适合一些新型应用！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5209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Terrorist Collaboration Network</a:t>
            </a:r>
            <a:endParaRPr lang="zh-CN" altLang="en-US" sz="24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6" name="Picture 3" descr="C:\Users\SkyHeart\Desktop\TO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65903"/>
            <a:ext cx="4714908" cy="529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00090" y="4484702"/>
            <a:ext cx="8001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 Black" pitchFamily="34" charset="0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Arial Black" pitchFamily="34" charset="0"/>
              </a:rPr>
              <a:t>Those who were trained to fly didn’t know the others. One group of people did not know the other group.”  (</a:t>
            </a:r>
            <a:r>
              <a:rPr lang="en-US" altLang="zh-CN" sz="2000" dirty="0">
                <a:solidFill>
                  <a:schemeClr val="accent2"/>
                </a:solidFill>
                <a:latin typeface="Arial Black" pitchFamily="34" charset="0"/>
              </a:rPr>
              <a:t>Osama Bin Laden, 2001</a:t>
            </a:r>
            <a:r>
              <a:rPr lang="en-US" altLang="zh-CN" sz="2000" dirty="0">
                <a:solidFill>
                  <a:srgbClr val="FF0000"/>
                </a:solidFill>
                <a:latin typeface="Arial Black" pitchFamily="34" charset="0"/>
              </a:rPr>
              <a:t>)</a:t>
            </a:r>
          </a:p>
        </p:txBody>
      </p:sp>
      <p:pic>
        <p:nvPicPr>
          <p:cNvPr id="8" name="图片 7" descr="osama-bin-lade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1857364"/>
            <a:ext cx="1440160" cy="157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云形标注 8"/>
          <p:cNvSpPr/>
          <p:nvPr/>
        </p:nvSpPr>
        <p:spPr>
          <a:xfrm rot="444174">
            <a:off x="5289432" y="1323385"/>
            <a:ext cx="2959199" cy="2456611"/>
          </a:xfrm>
          <a:prstGeom prst="cloudCallout">
            <a:avLst>
              <a:gd name="adj1" fmla="val -40042"/>
              <a:gd name="adj2" fmla="val 46614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4282" y="5643578"/>
            <a:ext cx="8715436" cy="107721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FF0000"/>
                </a:solidFill>
              </a:rPr>
              <a:t>Build upon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(revised)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strong </a:t>
            </a:r>
            <a:r>
              <a:rPr lang="en-US" sz="1600" b="1" dirty="0" smtClean="0">
                <a:solidFill>
                  <a:srgbClr val="FF0000"/>
                </a:solidFill>
              </a:rPr>
              <a:t>simulation to aid the detection of homegrown violent extremists (HVEs)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who seek to commit acts of terrorism in the United States and abroad, </a:t>
            </a:r>
            <a:r>
              <a:rPr lang="en-US" sz="1600" b="1" dirty="0" smtClean="0">
                <a:solidFill>
                  <a:srgbClr val="000099"/>
                </a:solidFill>
              </a:rPr>
              <a:t>Colorado State University, </a:t>
            </a:r>
            <a:r>
              <a:rPr lang="en-US" altLang="zh-CN" sz="1600" b="1" dirty="0" smtClean="0">
                <a:solidFill>
                  <a:srgbClr val="000099"/>
                </a:solidFill>
              </a:rPr>
              <a:t>Benjamin W. K. Hung, </a:t>
            </a:r>
            <a:r>
              <a:rPr lang="en-US" altLang="zh-CN" sz="1600" b="1" dirty="0" err="1" smtClean="0">
                <a:solidFill>
                  <a:srgbClr val="000099"/>
                </a:solidFill>
              </a:rPr>
              <a:t>Anura</a:t>
            </a:r>
            <a:r>
              <a:rPr lang="en-US" altLang="zh-CN" sz="1600" b="1" dirty="0" smtClean="0">
                <a:solidFill>
                  <a:srgbClr val="000099"/>
                </a:solidFill>
              </a:rPr>
              <a:t> P. </a:t>
            </a:r>
            <a:r>
              <a:rPr lang="en-US" altLang="zh-CN" sz="1600" b="1" dirty="0" err="1" smtClean="0">
                <a:solidFill>
                  <a:srgbClr val="000099"/>
                </a:solidFill>
              </a:rPr>
              <a:t>Jayasumana</a:t>
            </a:r>
            <a:r>
              <a:rPr lang="en-US" altLang="zh-CN" sz="1600" dirty="0" smtClean="0"/>
              <a:t>: Investigative simulation: Towards utilizing graph pattern matching for investigative search. </a:t>
            </a:r>
            <a:r>
              <a:rPr lang="en-US" altLang="zh-CN" sz="1600" dirty="0" smtClean="0">
                <a:solidFill>
                  <a:srgbClr val="FF0000"/>
                </a:solidFill>
              </a:rPr>
              <a:t>ASONAM</a:t>
            </a:r>
            <a:r>
              <a:rPr lang="en-US" altLang="zh-CN" sz="1600" dirty="0" smtClean="0"/>
              <a:t> 2016.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3.5|6.5|10.3|36.7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41635</TotalTime>
  <Words>1804</Words>
  <Application>Microsoft Office PowerPoint</Application>
  <PresentationFormat>全屏显示(4:3)</PresentationFormat>
  <Paragraphs>266</Paragraphs>
  <Slides>26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默认设计模板</vt:lpstr>
      <vt:lpstr>幻灯片 1</vt:lpstr>
      <vt:lpstr>国家重点基础研究发展计划</vt:lpstr>
      <vt:lpstr>北京市大数据科学与脑机智能创新中心</vt:lpstr>
      <vt:lpstr>研究方向与机构设置</vt:lpstr>
      <vt:lpstr>幻灯片 5</vt:lpstr>
      <vt:lpstr>查询近似技术</vt:lpstr>
      <vt:lpstr>如一，强模拟图查询</vt:lpstr>
      <vt:lpstr>子图同构图查询</vt:lpstr>
      <vt:lpstr>Terrorist Collaboration Network</vt:lpstr>
      <vt:lpstr>强模拟图查询</vt:lpstr>
      <vt:lpstr>Taxonomy图模拟</vt:lpstr>
      <vt:lpstr>如二，时态稠密图查询</vt:lpstr>
      <vt:lpstr>如二，时态稠密图查询</vt:lpstr>
      <vt:lpstr>如二，时态稠密图查询</vt:lpstr>
      <vt:lpstr>幻灯片 15</vt:lpstr>
      <vt:lpstr>数据近似技术</vt:lpstr>
      <vt:lpstr>如一、最短路径/距离</vt:lpstr>
      <vt:lpstr>如二，网络链接预测</vt:lpstr>
      <vt:lpstr>如二，网络链接预测</vt:lpstr>
      <vt:lpstr>幻灯片 20</vt:lpstr>
      <vt:lpstr>Approximation Algorithms </vt:lpstr>
      <vt:lpstr>Approximate Query Processing</vt:lpstr>
      <vt:lpstr>Approximate Computing </vt:lpstr>
      <vt:lpstr>幻灯片 24</vt:lpstr>
      <vt:lpstr>Acknowledgements</vt:lpstr>
      <vt:lpstr>幻灯片 26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shuai.ma</cp:lastModifiedBy>
  <cp:revision>4272</cp:revision>
  <dcterms:created xsi:type="dcterms:W3CDTF">2010-07-14T15:56:11Z</dcterms:created>
  <dcterms:modified xsi:type="dcterms:W3CDTF">2018-07-09T06:35:51Z</dcterms:modified>
</cp:coreProperties>
</file>