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6" r:id="rId2"/>
    <p:sldId id="752" r:id="rId3"/>
    <p:sldId id="753" r:id="rId4"/>
    <p:sldId id="754" r:id="rId5"/>
    <p:sldId id="756" r:id="rId6"/>
    <p:sldId id="757" r:id="rId7"/>
    <p:sldId id="758" r:id="rId8"/>
    <p:sldId id="759" r:id="rId9"/>
    <p:sldId id="762" r:id="rId10"/>
    <p:sldId id="763" r:id="rId11"/>
    <p:sldId id="764" r:id="rId12"/>
    <p:sldId id="765" r:id="rId13"/>
    <p:sldId id="766" r:id="rId14"/>
    <p:sldId id="767" r:id="rId15"/>
    <p:sldId id="787" r:id="rId16"/>
    <p:sldId id="768" r:id="rId17"/>
    <p:sldId id="769" r:id="rId18"/>
    <p:sldId id="770" r:id="rId19"/>
    <p:sldId id="771" r:id="rId20"/>
    <p:sldId id="772" r:id="rId21"/>
    <p:sldId id="773" r:id="rId22"/>
    <p:sldId id="774" r:id="rId23"/>
    <p:sldId id="775" r:id="rId24"/>
    <p:sldId id="778" r:id="rId25"/>
    <p:sldId id="779" r:id="rId26"/>
    <p:sldId id="782" r:id="rId27"/>
    <p:sldId id="785" r:id="rId28"/>
    <p:sldId id="716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99"/>
    <a:srgbClr val="0066CC"/>
    <a:srgbClr val="FF0000"/>
    <a:srgbClr val="FFFF66"/>
    <a:srgbClr val="EAEAEA"/>
    <a:srgbClr val="3366CC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13" autoAdjust="0"/>
    <p:restoredTop sz="76616" autoAdjust="0"/>
  </p:normalViewPr>
  <p:slideViewPr>
    <p:cSldViewPr>
      <p:cViewPr>
        <p:scale>
          <a:sx n="65" d="100"/>
          <a:sy n="65" d="100"/>
        </p:scale>
        <p:origin x="-1636" y="-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6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7%86%B1%E5%B8%B6" TargetMode="External"/><Relationship Id="rId13" Type="http://schemas.openxmlformats.org/officeDocument/2006/relationships/hyperlink" Target="https://zh.wikipedia.org/wiki/%E8%8D%89%E6%9C%AC%E6%A4%8D%E7%89%A9" TargetMode="External"/><Relationship Id="rId3" Type="http://schemas.openxmlformats.org/officeDocument/2006/relationships/hyperlink" Target="https://zh.wikipedia.org/wiki/%E5%A4%A7%E6%88%9F%E7%A7%91" TargetMode="External"/><Relationship Id="rId7" Type="http://schemas.openxmlformats.org/officeDocument/2006/relationships/hyperlink" Target="https://zh.wikipedia.org/wiki/%E7%BE%8E%E6%B4%B2" TargetMode="External"/><Relationship Id="rId12" Type="http://schemas.openxmlformats.org/officeDocument/2006/relationships/hyperlink" Target="https://zh.wikipedia.org/wiki/%E5%A4%9A%E5%B9%B4%E7%94%9F" TargetMode="External"/><Relationship Id="rId2" Type="http://schemas.openxmlformats.org/officeDocument/2006/relationships/slide" Target="../slides/slide18.xml"/><Relationship Id="rId16" Type="http://schemas.openxmlformats.org/officeDocument/2006/relationships/hyperlink" Target="https://zh.wikipedia.org/wiki/%E5%96%AC%E6%9C%A8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9%9D%9E%E6%B4%B2" TargetMode="External"/><Relationship Id="rId11" Type="http://schemas.openxmlformats.org/officeDocument/2006/relationships/hyperlink" Target="https://zh.wikipedia.org/wiki/%E4%B8%80%E5%B9%B4%E7%94%9F" TargetMode="External"/><Relationship Id="rId5" Type="http://schemas.openxmlformats.org/officeDocument/2006/relationships/hyperlink" Target="https://zh.wikipedia.org/w/index.php?title=%E7%87%88%E5%8F%B0%E8%8D%89&amp;action=edit&amp;redlink=1" TargetMode="External"/><Relationship Id="rId15" Type="http://schemas.openxmlformats.org/officeDocument/2006/relationships/hyperlink" Target="https://zh.wikipedia.org/wiki/%E7%81%8C%E6%9C%A8" TargetMode="External"/><Relationship Id="rId10" Type="http://schemas.openxmlformats.org/officeDocument/2006/relationships/hyperlink" Target="https://zh.wikipedia.org/wiki/%E6%B8%A9%E5%B8%A6" TargetMode="External"/><Relationship Id="rId4" Type="http://schemas.openxmlformats.org/officeDocument/2006/relationships/hyperlink" Target="https://zh.wikipedia.org/wiki/%E4%B8%80%E5%93%81%E7%B4%85" TargetMode="External"/><Relationship Id="rId9" Type="http://schemas.openxmlformats.org/officeDocument/2006/relationships/hyperlink" Target="https://zh.wikipedia.org/wiki/%E4%BA%9E%E7%86%B1%E5%B8%B6" TargetMode="External"/><Relationship Id="rId14" Type="http://schemas.openxmlformats.org/officeDocument/2006/relationships/hyperlink" Target="https://zh.wikipedia.org/wiki/%E6%9C%A8%E6%9C%AC%E6%A4%8D%E7%89%A9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认定了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5278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大戟属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，又称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翡翠塔属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，是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3" tooltip="大戟科"/>
              </a:rPr>
              <a:t>大戟科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植物的一个属，包括了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2160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多种不同种类的植物，当中有些比较常见的，例如：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 tooltip="一品红"/>
              </a:rPr>
              <a:t>一品红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5" tooltip="灯台草（页面不存在）"/>
              </a:rPr>
              <a:t>灯台草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等。大戟属植物是现时地球上其中一种生长范围极广的植物种属，主要在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6" tooltip="非洲"/>
              </a:rPr>
              <a:t>非洲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7" tooltip="美洲"/>
              </a:rPr>
              <a:t>美洲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8" tooltip="热带"/>
              </a:rPr>
              <a:t>热带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9" tooltip="亚热带"/>
              </a:rPr>
              <a:t>亚热带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地区生长，但在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0" tooltip="温带"/>
              </a:rPr>
              <a:t>温带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亦有发现。生长年期有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1" tooltip="一年生"/>
              </a:rPr>
              <a:t>一年生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或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2" tooltip="多年生"/>
              </a:rPr>
              <a:t>多年生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，有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3" tooltip="草本植物"/>
              </a:rPr>
              <a:t>草本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4" tooltip="木本植物"/>
              </a:rPr>
              <a:t>木本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5" tooltip="灌木"/>
              </a:rPr>
              <a:t>灌木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6" tooltip="乔木"/>
              </a:rPr>
              <a:t>乔木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，而且都有树液。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仙人掌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实时事件检测与分析系统</a:t>
            </a:r>
            <a:r>
              <a:rPr lang="en-US" altLang="zh-CN" smtClean="0"/>
              <a:t>Ring</a:t>
            </a:r>
            <a:br>
              <a:rPr lang="en-US" altLang="zh-CN" smtClean="0"/>
            </a:br>
            <a:r>
              <a:rPr lang="zh-CN" altLang="en-US" smtClean="0"/>
              <a:t>事件检测，事件演化，热点词排行榜、微博统计</a:t>
            </a:r>
            <a:r>
              <a:rPr lang="en-US" altLang="zh-CN" smtClean="0"/>
              <a:t>(</a:t>
            </a:r>
            <a:r>
              <a:rPr lang="zh-CN" altLang="en-US" smtClean="0"/>
              <a:t>统计每天的微博数量、某类型微博数量、微博类型所占比例圆饼图</a:t>
            </a:r>
            <a:r>
              <a:rPr lang="en-US" altLang="zh-CN" smtClean="0"/>
              <a:t>)</a:t>
            </a:r>
            <a:r>
              <a:rPr lang="zh-CN" altLang="en-US" smtClean="0"/>
              <a:t>、人物事件库、用户分析（用户的相关微博、社交圈、核心朋友圈、标签）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微博人物画像系统</a:t>
            </a:r>
            <a:r>
              <a:rPr lang="en-US" altLang="zh-CN" smtClean="0"/>
              <a:t>--</a:t>
            </a:r>
            <a:r>
              <a:rPr lang="zh-CN" altLang="en-US" smtClean="0"/>
              <a:t>信息安全管理中心（吴老师）</a:t>
            </a:r>
            <a:br>
              <a:rPr lang="zh-CN" altLang="en-US" smtClean="0"/>
            </a:br>
            <a:r>
              <a:rPr lang="zh-CN" altLang="en-US" smtClean="0"/>
              <a:t>个人多维画像、社交分析（从图上看是根某用户相关的社交用户）、群体迁徙分析</a:t>
            </a:r>
            <a:r>
              <a:rPr lang="en-US" altLang="zh-CN" smtClean="0"/>
              <a:t>(</a:t>
            </a:r>
            <a:r>
              <a:rPr lang="zh-CN" altLang="en-US" smtClean="0"/>
              <a:t>没看明白</a:t>
            </a:r>
            <a:r>
              <a:rPr lang="en-US" altLang="zh-CN" smtClean="0"/>
              <a:t>)</a:t>
            </a:r>
            <a:r>
              <a:rPr lang="zh-CN" altLang="en-US" smtClean="0"/>
              <a:t>、群体情绪监测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0349E2-809F-435A-A538-77FBCEC69A85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jpeg"/><Relationship Id="rId4" Type="http://schemas.openxmlformats.org/officeDocument/2006/relationships/image" Target="../media/image40.jpeg"/><Relationship Id="rId9" Type="http://schemas.openxmlformats.org/officeDocument/2006/relationships/image" Target="../media/image4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e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jpeg"/><Relationship Id="rId9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3" Type="http://schemas.openxmlformats.org/officeDocument/2006/relationships/image" Target="../media/image3.png"/><Relationship Id="rId7" Type="http://schemas.openxmlformats.org/officeDocument/2006/relationships/image" Target="../media/image65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eg"/><Relationship Id="rId5" Type="http://schemas.openxmlformats.org/officeDocument/2006/relationships/image" Target="../media/image63.jpeg"/><Relationship Id="rId4" Type="http://schemas.openxmlformats.org/officeDocument/2006/relationships/image" Target="../media/image62.jpeg"/><Relationship Id="rId9" Type="http://schemas.openxmlformats.org/officeDocument/2006/relationships/image" Target="../media/image6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image" Target="../media/image9.pn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5" Type="http://schemas.openxmlformats.org/officeDocument/2006/relationships/image" Target="../media/image24.pn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800081"/>
            <a:ext cx="8964488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3600" b="1" dirty="0" smtClean="0">
                <a:solidFill>
                  <a:srgbClr val="000099"/>
                </a:solidFill>
                <a:ea typeface="黑体" pitchFamily="2" charset="-122"/>
              </a:rPr>
              <a:t>Approximate </a:t>
            </a:r>
            <a:r>
              <a:rPr lang="en-US" altLang="zh-CN" sz="3600" b="1" dirty="0" smtClean="0">
                <a:solidFill>
                  <a:srgbClr val="000099"/>
                </a:solidFill>
                <a:ea typeface="黑体" pitchFamily="2" charset="-122"/>
              </a:rPr>
              <a:t>Computation</a:t>
            </a:r>
            <a:r>
              <a:rPr lang="en-US" altLang="zh-CN" sz="3600" b="1" dirty="0" smtClean="0">
                <a:solidFill>
                  <a:srgbClr val="000099"/>
                </a:solidFill>
                <a:ea typeface="黑体" pitchFamily="2" charset="-122"/>
              </a:rPr>
              <a:t> :</a:t>
            </a:r>
            <a:endParaRPr lang="zh-CN" altLang="en-US" sz="3600" b="1" dirty="0" smtClean="0">
              <a:solidFill>
                <a:srgbClr val="000099"/>
              </a:solidFill>
              <a:ea typeface="黑体" pitchFamily="2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36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Towards Big Graph Search</a:t>
            </a: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52732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62476" y="4572008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000099"/>
                </a:solidFill>
                <a:latin typeface="+mn-lt"/>
                <a:ea typeface="+mn-ea"/>
              </a:rPr>
              <a:t>马 帅</a:t>
            </a:r>
            <a:endParaRPr lang="en-US" altLang="zh-CN" sz="3200" b="1" dirty="0" smtClean="0">
              <a:solidFill>
                <a:srgbClr val="000099"/>
              </a:solidFill>
              <a:latin typeface="+mn-lt"/>
              <a:ea typeface="+mn-ea"/>
            </a:endParaRPr>
          </a:p>
        </p:txBody>
      </p:sp>
      <p:pic>
        <p:nvPicPr>
          <p:cNvPr id="8" name="图片 7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124" y="5621905"/>
            <a:ext cx="4427099" cy="914400"/>
          </a:xfrm>
          <a:prstGeom prst="rect">
            <a:avLst/>
          </a:prstGeom>
        </p:spPr>
      </p:pic>
      <p:pic>
        <p:nvPicPr>
          <p:cNvPr id="9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5621905"/>
            <a:ext cx="3444172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查询近似技术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008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，变换为一类查询复杂性低的查询语言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96" y="5622338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平衡查询的复杂性和查询的准确性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pic>
        <p:nvPicPr>
          <p:cNvPr id="12" name="Picture 2" descr="See the source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2174820"/>
            <a:ext cx="2500330" cy="3540196"/>
          </a:xfrm>
          <a:prstGeom prst="rect">
            <a:avLst/>
          </a:prstGeom>
          <a:noFill/>
        </p:spPr>
      </p:pic>
      <p:grpSp>
        <p:nvGrpSpPr>
          <p:cNvPr id="13" name="组合 12"/>
          <p:cNvGrpSpPr/>
          <p:nvPr/>
        </p:nvGrpSpPr>
        <p:grpSpPr>
          <a:xfrm>
            <a:off x="1833732" y="3136408"/>
            <a:ext cx="4024152" cy="935534"/>
            <a:chOff x="2555776" y="3789040"/>
            <a:chExt cx="4024152" cy="935534"/>
          </a:xfrm>
        </p:grpSpPr>
        <p:sp>
          <p:nvSpPr>
            <p:cNvPr id="15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16" name="Straight Arrow Connector 5"/>
            <p:cNvCxnSpPr/>
            <p:nvPr/>
          </p:nvCxnSpPr>
          <p:spPr bwMode="auto">
            <a:xfrm>
              <a:off x="351938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18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9765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Q’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如一，强模拟图查询</a:t>
            </a:r>
            <a:endParaRPr lang="en-US" altLang="zh-CN" sz="3600" baseline="3000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内容占位符 2"/>
          <p:cNvSpPr>
            <a:spLocks noChangeArrowheads="1"/>
          </p:cNvSpPr>
          <p:nvPr/>
        </p:nvSpPr>
        <p:spPr bwMode="auto">
          <a:xfrm>
            <a:off x="611560" y="1267694"/>
            <a:ext cx="2807915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dirty="0" smtClean="0">
                <a:latin typeface="Rockwell" pitchFamily="18" charset="0"/>
                <a:ea typeface="黑体" pitchFamily="49" charset="-122"/>
              </a:rPr>
              <a:t>子图同构</a:t>
            </a:r>
            <a:endParaRPr lang="en-US" altLang="zh-CN" sz="1800" dirty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NP-Complete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492500" y="1124744"/>
            <a:ext cx="20097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     </a:t>
            </a:r>
            <a:r>
              <a:rPr lang="en-US" altLang="zh-CN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approximation</a:t>
            </a:r>
            <a:endParaRPr lang="zh-CN" altLang="en-US" sz="2400" dirty="0">
              <a:latin typeface="Rockwell" pitchFamily="18" charset="0"/>
            </a:endParaRPr>
          </a:p>
        </p:txBody>
      </p:sp>
      <p:cxnSp>
        <p:nvCxnSpPr>
          <p:cNvPr id="9" name="Straight Arrow Connector 5"/>
          <p:cNvCxnSpPr/>
          <p:nvPr/>
        </p:nvCxnSpPr>
        <p:spPr bwMode="auto">
          <a:xfrm>
            <a:off x="3635375" y="1556792"/>
            <a:ext cx="18002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内容占位符 2"/>
          <p:cNvSpPr>
            <a:spLocks noChangeArrowheads="1"/>
          </p:cNvSpPr>
          <p:nvPr/>
        </p:nvSpPr>
        <p:spPr bwMode="auto">
          <a:xfrm>
            <a:off x="5580063" y="1267694"/>
            <a:ext cx="2520329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1800" dirty="0" smtClean="0">
                <a:latin typeface="Rockwell" pitchFamily="18" charset="0"/>
                <a:ea typeface="黑体" pitchFamily="49" charset="-122"/>
              </a:rPr>
              <a:t>强模拟</a:t>
            </a:r>
            <a:endParaRPr lang="en-US" altLang="zh-CN" sz="1800" dirty="0" smtClean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1800" baseline="300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3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395536" y="2276872"/>
            <a:ext cx="8208912" cy="216024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子图同构</a:t>
            </a:r>
            <a:r>
              <a:rPr lang="en-US" altLang="zh-CN" sz="2400" baseline="30000" dirty="0" smtClean="0">
                <a:solidFill>
                  <a:srgbClr val="C00000"/>
                </a:solidFill>
                <a:ea typeface="黑体" pitchFamily="49" charset="-122"/>
              </a:rPr>
              <a:t>[11]</a:t>
            </a:r>
            <a:r>
              <a:rPr lang="en-US" altLang="zh-CN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: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给定模式图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, 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数据图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的子图</a:t>
            </a:r>
            <a:r>
              <a:rPr lang="en-US" altLang="zh-CN" sz="24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sz="2400" baseline="-250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s</a:t>
            </a:r>
            <a:r>
              <a:rPr lang="zh-CN" altLang="en-US" sz="2400" baseline="-250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：</a:t>
            </a:r>
            <a:endParaRPr lang="en-US" altLang="zh-CN" sz="2400" dirty="0" smtClean="0">
              <a:solidFill>
                <a:srgbClr val="2525FF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lvl="1"/>
            <a:r>
              <a:rPr lang="en-US" altLang="zh-CN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 </a:t>
            </a:r>
            <a:r>
              <a:rPr lang="zh-CN" altLang="en-US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图同构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en-US" altLang="zh-CN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sz="1800" baseline="-250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s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如果存在一一映射函数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f: V</a:t>
            </a:r>
            <a:r>
              <a:rPr lang="en-US" altLang="zh-CN" sz="1800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→ V</a:t>
            </a:r>
            <a:r>
              <a:rPr lang="en-US" altLang="zh-CN" sz="1800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Gs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满足：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</a:p>
          <a:p>
            <a:pPr lvl="2"/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中的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任何顶点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u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，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u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和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f(u)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有相同的标签</a:t>
            </a:r>
            <a:endParaRPr lang="en-US" altLang="zh-CN" dirty="0" smtClean="0"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lvl="2"/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(u, u‘)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在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当且仅当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(f(u), f(u’))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在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s</a:t>
            </a:r>
          </a:p>
          <a:p>
            <a:pPr lvl="1"/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子图同构</a:t>
            </a:r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1800" dirty="0" smtClean="0">
                <a:ea typeface="黑体" pitchFamily="49" charset="-122"/>
                <a:cs typeface="Arial Unicode MS" pitchFamily="34" charset="-122"/>
              </a:rPr>
              <a:t>，如果</a:t>
            </a:r>
            <a:r>
              <a:rPr lang="en-US" altLang="zh-CN" sz="1800" dirty="0" smtClean="0">
                <a:solidFill>
                  <a:srgbClr val="0066CC"/>
                </a:solidFill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1800" dirty="0" smtClean="0">
                <a:ea typeface="黑体" pitchFamily="49" charset="-122"/>
                <a:cs typeface="Arial Unicode MS" pitchFamily="34" charset="-122"/>
              </a:rPr>
              <a:t>中存在如上子图</a:t>
            </a:r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Gs</a:t>
            </a:r>
            <a:endParaRPr lang="en-US" altLang="zh-CN" sz="2400" dirty="0" smtClean="0">
              <a:solidFill>
                <a:srgbClr val="00B050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864" y="4541058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优点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000" baseline="-25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一模一样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864" y="5117122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缺点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</a:t>
            </a:r>
            <a:r>
              <a:rPr lang="zh-CN" altLang="en-US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完全问题；最坏情况下指数个匹配子图；约束过于严格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-32" y="5859269"/>
            <a:ext cx="9072594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Yang Cao, </a:t>
            </a:r>
            <a:r>
              <a:rPr lang="en-US" altLang="zh-CN" sz="1400" dirty="0" err="1" smtClean="0">
                <a:ea typeface="黑体" pitchFamily="49" charset="-122"/>
              </a:rPr>
              <a:t>Wenfei</a:t>
            </a:r>
            <a:r>
              <a:rPr lang="en-US" altLang="zh-CN" sz="1400" dirty="0" smtClean="0">
                <a:ea typeface="黑体" pitchFamily="49" charset="-122"/>
              </a:rPr>
              <a:t> Fan, 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and </a:t>
            </a:r>
            <a:r>
              <a:rPr lang="en-US" altLang="zh-CN" sz="1400" dirty="0" err="1" smtClean="0">
                <a:ea typeface="黑体" pitchFamily="49" charset="-122"/>
              </a:rPr>
              <a:t>Tianyu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Wo</a:t>
            </a:r>
            <a:r>
              <a:rPr lang="en-US" altLang="zh-CN" sz="1400" dirty="0" smtClean="0">
                <a:ea typeface="黑体" pitchFamily="49" charset="-122"/>
              </a:rPr>
              <a:t>. Strong Simulation: Capturing Topology in Graph Pattern Matching.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TODS 2014</a:t>
            </a:r>
            <a:r>
              <a:rPr lang="en-US" altLang="zh-CN" sz="1400" dirty="0" smtClean="0">
                <a:solidFill>
                  <a:srgbClr val="C00000"/>
                </a:solidFill>
                <a:ea typeface="黑体" pitchFamily="49" charset="-122"/>
              </a:rPr>
              <a:t>.</a:t>
            </a:r>
          </a:p>
          <a:p>
            <a:pPr>
              <a:buNone/>
            </a:pP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Yang Cao, </a:t>
            </a:r>
            <a:r>
              <a:rPr lang="en-US" altLang="zh-CN" sz="1400" dirty="0" err="1" smtClean="0">
                <a:ea typeface="黑体" pitchFamily="49" charset="-122"/>
              </a:rPr>
              <a:t>Wenfei</a:t>
            </a:r>
            <a:r>
              <a:rPr lang="en-US" altLang="zh-CN" sz="1400" dirty="0" smtClean="0">
                <a:ea typeface="黑体" pitchFamily="49" charset="-122"/>
              </a:rPr>
              <a:t> Fan, 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and </a:t>
            </a:r>
            <a:r>
              <a:rPr lang="en-US" altLang="zh-CN" sz="1400" dirty="0" err="1" smtClean="0">
                <a:ea typeface="黑体" pitchFamily="49" charset="-122"/>
              </a:rPr>
              <a:t>Tianyu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Wo</a:t>
            </a:r>
            <a:r>
              <a:rPr lang="en-US" altLang="zh-CN" sz="1400" dirty="0" smtClean="0">
                <a:ea typeface="黑体" pitchFamily="49" charset="-122"/>
              </a:rPr>
              <a:t>, Capturing Topology in Graph Pattern Matching</a:t>
            </a:r>
            <a:r>
              <a:rPr lang="en-US" altLang="zh-CN" sz="1400" b="1" dirty="0" smtClean="0">
                <a:ea typeface="黑体" pitchFamily="49" charset="-122"/>
              </a:rPr>
              <a:t>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VLDB 2012.</a:t>
            </a:r>
            <a:endParaRPr lang="en-US" altLang="zh-CN" sz="1400" b="1" dirty="0" err="1" smtClean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29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子图同构图查询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834" y="887908"/>
            <a:ext cx="7448550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6" descr="teamwor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01344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23728" y="4407495"/>
            <a:ext cx="682473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/>
              <a:t>组成一个软件开发团队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4941168"/>
            <a:ext cx="68247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强模拟：</a:t>
            </a:r>
            <a:r>
              <a:rPr lang="zh-CN" altLang="en-US" sz="2400" dirty="0" smtClean="0">
                <a:solidFill>
                  <a:schemeClr val="tx1"/>
                </a:solidFill>
              </a:rPr>
              <a:t>返回</a:t>
            </a: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F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F</a:t>
            </a:r>
            <a:r>
              <a:rPr lang="en-US" dirty="0" smtClean="0">
                <a:solidFill>
                  <a:srgbClr val="FF0000"/>
                </a:solidFill>
              </a:rPr>
              <a:t>5;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子图同构</a:t>
            </a:r>
            <a:r>
              <a:rPr lang="zh-CN" altLang="en-US" sz="2400" dirty="0" smtClean="0"/>
              <a:t>：返回</a:t>
            </a:r>
            <a:r>
              <a:rPr lang="zh-CN" altLang="en-US" sz="2400" dirty="0" smtClean="0">
                <a:solidFill>
                  <a:srgbClr val="FF0000"/>
                </a:solidFill>
              </a:rPr>
              <a:t>空集！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子图同构约束过于严格，并不适合一些新型应用！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520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Terrorist Collaboration Network</a:t>
            </a:r>
            <a:endParaRPr lang="zh-CN" altLang="en-US" sz="24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6" name="Picture 3" descr="C:\Users\SkyHeart\Desktop\TO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65903"/>
            <a:ext cx="4714908" cy="529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0090" y="4484702"/>
            <a:ext cx="8001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 Black" pitchFamily="34" charset="0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Those who were trained to fly didn’t know the others. One group of people did not know the other group.”  (</a:t>
            </a:r>
            <a:r>
              <a:rPr lang="en-US" altLang="zh-CN" sz="2000" dirty="0">
                <a:solidFill>
                  <a:schemeClr val="accent2"/>
                </a:solidFill>
                <a:latin typeface="Arial Black" pitchFamily="34" charset="0"/>
              </a:rPr>
              <a:t>Osama Bin Laden, 2001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)</a:t>
            </a:r>
          </a:p>
        </p:txBody>
      </p:sp>
      <p:pic>
        <p:nvPicPr>
          <p:cNvPr id="8" name="图片 7" descr="osama-bin-lade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1857364"/>
            <a:ext cx="1440160" cy="157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云形标注 8"/>
          <p:cNvSpPr/>
          <p:nvPr/>
        </p:nvSpPr>
        <p:spPr>
          <a:xfrm rot="444174">
            <a:off x="5289432" y="1323385"/>
            <a:ext cx="2959199" cy="2456611"/>
          </a:xfrm>
          <a:prstGeom prst="cloudCallout">
            <a:avLst>
              <a:gd name="adj1" fmla="val -40042"/>
              <a:gd name="adj2" fmla="val 4661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4282" y="5643578"/>
            <a:ext cx="8715436" cy="107721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</a:rPr>
              <a:t>Build upon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(revised)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strong </a:t>
            </a:r>
            <a:r>
              <a:rPr lang="en-US" sz="1600" b="1" dirty="0" smtClean="0">
                <a:solidFill>
                  <a:srgbClr val="FF0000"/>
                </a:solidFill>
              </a:rPr>
              <a:t>simulation to aid the detection of homegrown violent extremists (HVEs)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who seek to commit acts of terrorism in the United States and abroad, </a:t>
            </a:r>
            <a:r>
              <a:rPr lang="en-US" sz="1600" b="1" dirty="0" smtClean="0">
                <a:solidFill>
                  <a:srgbClr val="000099"/>
                </a:solidFill>
              </a:rPr>
              <a:t>Colorado State University, </a:t>
            </a:r>
            <a:r>
              <a:rPr lang="en-US" altLang="zh-CN" sz="1600" b="1" dirty="0" smtClean="0">
                <a:solidFill>
                  <a:srgbClr val="000099"/>
                </a:solidFill>
              </a:rPr>
              <a:t>Benjamin W. K. Hung, </a:t>
            </a:r>
            <a:r>
              <a:rPr lang="en-US" altLang="zh-CN" sz="1600" b="1" dirty="0" err="1" smtClean="0">
                <a:solidFill>
                  <a:srgbClr val="000099"/>
                </a:solidFill>
              </a:rPr>
              <a:t>Anura</a:t>
            </a:r>
            <a:r>
              <a:rPr lang="en-US" altLang="zh-CN" sz="1600" b="1" dirty="0" smtClean="0">
                <a:solidFill>
                  <a:srgbClr val="000099"/>
                </a:solidFill>
              </a:rPr>
              <a:t> P. </a:t>
            </a:r>
            <a:r>
              <a:rPr lang="en-US" altLang="zh-CN" sz="1600" b="1" dirty="0" err="1" smtClean="0">
                <a:solidFill>
                  <a:srgbClr val="000099"/>
                </a:solidFill>
              </a:rPr>
              <a:t>Jayasumana</a:t>
            </a:r>
            <a:r>
              <a:rPr lang="en-US" altLang="zh-CN" sz="1600" dirty="0" smtClean="0"/>
              <a:t>: Investigative simulation: Towards utilizing graph pattern matching for investigative search. </a:t>
            </a:r>
            <a:r>
              <a:rPr lang="en-US" altLang="zh-CN" sz="1600" dirty="0" smtClean="0">
                <a:solidFill>
                  <a:srgbClr val="FF0000"/>
                </a:solidFill>
              </a:rPr>
              <a:t>ASONAM</a:t>
            </a:r>
            <a:r>
              <a:rPr lang="en-US" altLang="zh-CN" sz="1600" dirty="0" smtClean="0"/>
              <a:t> 2016.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23528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强模拟图查询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648" y="2597224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194483" y="1219399"/>
            <a:ext cx="217206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子图同构</a:t>
            </a:r>
            <a:endParaRPr lang="en-US" altLang="zh-CN" sz="2000" dirty="0" smtClean="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NP-Complete</a:t>
            </a:r>
            <a:r>
              <a:rPr lang="en-US" altLang="zh-CN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en-US" sz="2000" dirty="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980854" y="1219399"/>
            <a:ext cx="123110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强模拟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5158382" y="1219399"/>
            <a:ext cx="123110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双模拟</a:t>
            </a:r>
            <a:endParaRPr lang="en-US" altLang="zh-CN" sz="2000" dirty="0" smtClean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128175" y="1219399"/>
            <a:ext cx="123110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图模拟</a:t>
            </a:r>
            <a:endParaRPr lang="en-US" altLang="zh-CN" sz="2000" dirty="0" smtClean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</a:p>
        </p:txBody>
      </p:sp>
      <p:sp>
        <p:nvSpPr>
          <p:cNvPr id="23" name="燕尾形 22"/>
          <p:cNvSpPr/>
          <p:nvPr/>
        </p:nvSpPr>
        <p:spPr>
          <a:xfrm>
            <a:off x="2317948" y="1186320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603948" y="1186320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6818511" y="1186320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5498" y="4093815"/>
            <a:ext cx="5543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251520" y="6001891"/>
            <a:ext cx="8640960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查询结果保持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70-80%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子图同构结构，效率提高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倍！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98679" y="65353"/>
            <a:ext cx="8358246" cy="796908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Taxonomy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图模拟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A7D75450-30A5-43FE-AF69-CBB91ED2660B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512" y="950818"/>
            <a:ext cx="8742092" cy="1092607"/>
          </a:xfrm>
          <a:prstGeom prst="rect">
            <a:avLst/>
          </a:prstGeom>
          <a:blipFill>
            <a:blip r:embed="rId4"/>
            <a:stretch>
              <a:fillRect l="-697" t="-2793" b="-9497"/>
            </a:stretch>
          </a:blipFill>
        </p:spPr>
        <p:txBody>
          <a:bodyPr/>
          <a:lstStyle/>
          <a:p>
            <a:r>
              <a:rPr lang="zh-CN" altLang="en-US" dirty="0" smtClean="0">
                <a:noFill/>
              </a:rPr>
              <a:t> </a:t>
            </a:r>
            <a:endParaRPr lang="zh-CN" altLang="en-US" dirty="0">
              <a:noFill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D538DA6B-DD07-4DC6-8E7D-DD9366E26696}"/>
              </a:ext>
            </a:extLst>
          </p:cNvPr>
          <p:cNvSpPr/>
          <p:nvPr/>
        </p:nvSpPr>
        <p:spPr>
          <a:xfrm>
            <a:off x="179512" y="2000240"/>
            <a:ext cx="87420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+mn-ea"/>
                <a:ea typeface="+mn-ea"/>
              </a:rPr>
              <a:t>模式松弛</a:t>
            </a:r>
            <a:endParaRPr lang="en-US" altLang="zh-CN" sz="2000" b="1" dirty="0">
              <a:solidFill>
                <a:srgbClr val="000099"/>
              </a:solidFill>
              <a:latin typeface="+mn-ea"/>
              <a:ea typeface="+mn-ea"/>
            </a:endParaRP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dirty="0"/>
              <a:t>A </a:t>
            </a:r>
            <a:r>
              <a:rPr lang="en-US" altLang="zh-CN" sz="2000" i="1" dirty="0">
                <a:solidFill>
                  <a:srgbClr val="0000FF"/>
                </a:solidFill>
              </a:rPr>
              <a:t>pattern relaxation ∆ </a:t>
            </a:r>
            <a:r>
              <a:rPr lang="en-US" altLang="zh-CN" sz="2000" dirty="0"/>
              <a:t>for </a:t>
            </a:r>
            <a:r>
              <a:rPr lang="en-US" altLang="zh-CN" sz="2000" i="1" dirty="0"/>
              <a:t>Q w.r.t. T </a:t>
            </a:r>
            <a:r>
              <a:rPr lang="en-US" altLang="zh-CN" sz="2000" dirty="0"/>
              <a:t>is a set of label relaxations for Q.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i="1" dirty="0"/>
              <a:t>Q </a:t>
            </a:r>
            <a:r>
              <a:rPr lang="en-US" altLang="zh-CN" sz="2000" dirty="0"/>
              <a:t>⊕ </a:t>
            </a:r>
            <a:r>
              <a:rPr lang="en-US" altLang="zh-CN" sz="2000" i="1" dirty="0"/>
              <a:t>∆</a:t>
            </a:r>
            <a:r>
              <a:rPr lang="en-US" altLang="zh-CN" sz="2000" baseline="-25000" dirty="0"/>
              <a:t> </a:t>
            </a:r>
            <a:r>
              <a:rPr lang="en-US" altLang="zh-CN" sz="2000" dirty="0"/>
              <a:t>is the </a:t>
            </a:r>
            <a:r>
              <a:rPr lang="en-US" altLang="zh-CN" sz="2000" i="1" dirty="0">
                <a:solidFill>
                  <a:srgbClr val="0000FF"/>
                </a:solidFill>
              </a:rPr>
              <a:t>relaxed pattern </a:t>
            </a:r>
            <a:r>
              <a:rPr lang="en-US" altLang="zh-CN" sz="2000" dirty="0"/>
              <a:t>derived from Q by applying </a:t>
            </a:r>
            <a:r>
              <a:rPr lang="en-US" altLang="zh-CN" sz="2000" i="1" dirty="0"/>
              <a:t>∆.</a:t>
            </a:r>
            <a:endParaRPr lang="en-US" altLang="zh-CN" sz="2000" dirty="0"/>
          </a:p>
        </p:txBody>
      </p:sp>
      <p:sp>
        <p:nvSpPr>
          <p:cNvPr id="8" name="灯片编号占位符 3">
            <a:extLst>
              <a:ext uri="{FF2B5EF4-FFF2-40B4-BE49-F238E27FC236}">
                <a16:creationId xmlns="" xmlns:a16="http://schemas.microsoft.com/office/drawing/2014/main" id="{70DBEDF4-F671-49EB-A4CC-D0AA55D20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860E226A-10FC-4AB0-B2D5-BD6EFE35D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62" y="3960177"/>
            <a:ext cx="4571263" cy="22148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2BB89911-D6A2-4391-AB21-2021EA53E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705781"/>
            <a:ext cx="2048203" cy="2723615"/>
          </a:xfrm>
          <a:prstGeom prst="rect">
            <a:avLst/>
          </a:prstGeom>
        </p:spPr>
      </p:pic>
      <p:sp>
        <p:nvSpPr>
          <p:cNvPr id="14" name="箭头: 上弧形 13">
            <a:extLst>
              <a:ext uri="{FF2B5EF4-FFF2-40B4-BE49-F238E27FC236}">
                <a16:creationId xmlns="" xmlns:a16="http://schemas.microsoft.com/office/drawing/2014/main" id="{5019AFA5-C664-4289-A6C2-932AFE267F2E}"/>
              </a:ext>
            </a:extLst>
          </p:cNvPr>
          <p:cNvSpPr/>
          <p:nvPr/>
        </p:nvSpPr>
        <p:spPr>
          <a:xfrm rot="1385314">
            <a:off x="4509968" y="3407020"/>
            <a:ext cx="2155857" cy="401151"/>
          </a:xfrm>
          <a:prstGeom prst="curvedDownArrow">
            <a:avLst>
              <a:gd name="adj1" fmla="val 11985"/>
              <a:gd name="adj2" fmla="val 48745"/>
              <a:gd name="adj3" fmla="val 453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F76CEF4B-C314-492E-84DA-53A37C419AEA}"/>
              </a:ext>
            </a:extLst>
          </p:cNvPr>
          <p:cNvSpPr/>
          <p:nvPr/>
        </p:nvSpPr>
        <p:spPr>
          <a:xfrm>
            <a:off x="5580112" y="4230787"/>
            <a:ext cx="2376264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2674475B-D6E8-43AE-82BA-DA2E9528D6ED}"/>
              </a:ext>
            </a:extLst>
          </p:cNvPr>
          <p:cNvCxnSpPr>
            <a:cxnSpLocks/>
          </p:cNvCxnSpPr>
          <p:nvPr/>
        </p:nvCxnSpPr>
        <p:spPr>
          <a:xfrm>
            <a:off x="4528479" y="3391838"/>
            <a:ext cx="43521" cy="388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F3A80FFA-95DE-4BBD-A904-649821864039}"/>
              </a:ext>
            </a:extLst>
          </p:cNvPr>
          <p:cNvCxnSpPr>
            <a:cxnSpLocks/>
          </p:cNvCxnSpPr>
          <p:nvPr/>
        </p:nvCxnSpPr>
        <p:spPr>
          <a:xfrm>
            <a:off x="2267744" y="3391838"/>
            <a:ext cx="43521" cy="388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>
            <a:extLst>
              <a:ext uri="{FF2B5EF4-FFF2-40B4-BE49-F238E27FC236}">
                <a16:creationId xmlns="" xmlns:a16="http://schemas.microsoft.com/office/drawing/2014/main" id="{F4F5D584-08B7-4AF8-96C1-C14330044091}"/>
              </a:ext>
            </a:extLst>
          </p:cNvPr>
          <p:cNvSpPr txBox="1">
            <a:spLocks/>
          </p:cNvSpPr>
          <p:nvPr/>
        </p:nvSpPr>
        <p:spPr>
          <a:xfrm>
            <a:off x="146920" y="3789126"/>
            <a:ext cx="1863499" cy="657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i="1" dirty="0"/>
              <a:t>Taxonomy T</a:t>
            </a:r>
          </a:p>
          <a:p>
            <a:pPr marL="25200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i="1" dirty="0"/>
              <a:t>(Partial)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1E4AB58D-8308-46F2-918A-1719265637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8" y="4662834"/>
            <a:ext cx="2132543" cy="936104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11203AB5-421B-4A15-B42A-79CB1F558E11}"/>
              </a:ext>
            </a:extLst>
          </p:cNvPr>
          <p:cNvSpPr/>
          <p:nvPr/>
        </p:nvSpPr>
        <p:spPr>
          <a:xfrm rot="2121320">
            <a:off x="767735" y="4717401"/>
            <a:ext cx="1690683" cy="875342"/>
          </a:xfrm>
          <a:prstGeom prst="ellipse">
            <a:avLst/>
          </a:prstGeom>
          <a:solidFill>
            <a:srgbClr val="FF0000">
              <a:alpha val="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="" xmlns:a16="http://schemas.microsoft.com/office/drawing/2014/main" id="{C43220B1-D8A9-422E-A404-22EB7A96EDC6}"/>
              </a:ext>
            </a:extLst>
          </p:cNvPr>
          <p:cNvSpPr/>
          <p:nvPr/>
        </p:nvSpPr>
        <p:spPr>
          <a:xfrm rot="19028682">
            <a:off x="284678" y="4838505"/>
            <a:ext cx="727877" cy="329909"/>
          </a:xfrm>
          <a:prstGeom prst="rightArrow">
            <a:avLst>
              <a:gd name="adj1" fmla="val 41237"/>
              <a:gd name="adj2" fmla="val 61186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6B83014E-311E-4755-A4A3-12B4E4765A7E}"/>
              </a:ext>
            </a:extLst>
          </p:cNvPr>
          <p:cNvSpPr/>
          <p:nvPr/>
        </p:nvSpPr>
        <p:spPr>
          <a:xfrm>
            <a:off x="-50408" y="4806850"/>
            <a:ext cx="1166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sz="1200" b="1" i="1" dirty="0">
                <a:solidFill>
                  <a:srgbClr val="FF0000"/>
                </a:solidFill>
              </a:rPr>
              <a:t>Relaxation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762A6FA5-FF08-4282-8747-E8589AA119C5}"/>
              </a:ext>
            </a:extLst>
          </p:cNvPr>
          <p:cNvSpPr/>
          <p:nvPr/>
        </p:nvSpPr>
        <p:spPr>
          <a:xfrm>
            <a:off x="3905028" y="3424781"/>
            <a:ext cx="1166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sz="1600" b="1" i="1" dirty="0">
                <a:solidFill>
                  <a:srgbClr val="FF0000"/>
                </a:solidFill>
              </a:rPr>
              <a:t>Media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="" xmlns:a16="http://schemas.microsoft.com/office/drawing/2014/main" id="{CBB9A9B2-8C24-4246-91FA-E9B1CE6FE3F2}"/>
              </a:ext>
            </a:extLst>
          </p:cNvPr>
          <p:cNvSpPr/>
          <p:nvPr/>
        </p:nvSpPr>
        <p:spPr>
          <a:xfrm rot="19034863">
            <a:off x="3768531" y="3811209"/>
            <a:ext cx="561028" cy="183083"/>
          </a:xfrm>
          <a:prstGeom prst="rightArrow">
            <a:avLst>
              <a:gd name="adj1" fmla="val 41237"/>
              <a:gd name="adj2" fmla="val 6118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32" y="6478809"/>
            <a:ext cx="9072594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err="1" smtClean="0">
                <a:ea typeface="黑体" pitchFamily="49" charset="-122"/>
              </a:rPr>
              <a:t>Jia</a:t>
            </a:r>
            <a:r>
              <a:rPr lang="en-US" altLang="zh-CN" sz="1400" dirty="0" smtClean="0">
                <a:ea typeface="黑体" pitchFamily="49" charset="-122"/>
              </a:rPr>
              <a:t> Li, Yang Cao, and 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Ma. Relaxing Graph Pattern Matching With Explanations.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CIKM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2017</a:t>
            </a:r>
            <a:r>
              <a:rPr lang="en-US" altLang="zh-CN" sz="1400" dirty="0" smtClean="0">
                <a:ea typeface="黑体" pitchFamily="49" charset="-122"/>
              </a:rPr>
              <a:t>.</a:t>
            </a:r>
            <a:endParaRPr lang="en-US" altLang="zh-CN" sz="1400" b="1" dirty="0" err="1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282" y="928670"/>
            <a:ext cx="22145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+mn-ea"/>
                <a:ea typeface="+mn-ea"/>
              </a:rPr>
              <a:t>标签松弛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857232"/>
            <a:ext cx="8358246" cy="227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76933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如二，时态稠密图查询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pic>
        <p:nvPicPr>
          <p:cNvPr id="10" name="图片 9" descr="beijingr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3" y="908720"/>
            <a:ext cx="8784976" cy="547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如二，时态稠密图查询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56092"/>
            <a:ext cx="8858280" cy="5237204"/>
          </a:xfrm>
        </p:spPr>
        <p:txBody>
          <a:bodyPr/>
          <a:lstStyle/>
          <a:p>
            <a:r>
              <a:rPr lang="zh-CN" altLang="en-US" sz="2600" dirty="0" smtClean="0"/>
              <a:t>筛选与验证的方法</a:t>
            </a:r>
            <a:r>
              <a:rPr lang="en-US" altLang="zh-CN" sz="2600" baseline="300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/>
              <a:t>(</a:t>
            </a:r>
            <a:r>
              <a:rPr lang="en-US" altLang="zh-CN" sz="2000" dirty="0" smtClean="0"/>
              <a:t>Filter-and-Verification</a:t>
            </a:r>
            <a:r>
              <a:rPr lang="en-US" altLang="zh-CN" sz="2600" dirty="0" smtClean="0"/>
              <a:t>)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600" dirty="0" smtClean="0"/>
              <a:t>数据驱动的查询近似方法</a:t>
            </a:r>
            <a:r>
              <a:rPr lang="en-US" altLang="zh-CN" sz="2600" dirty="0" smtClean="0"/>
              <a:t>(</a:t>
            </a:r>
            <a:r>
              <a:rPr lang="en-US" altLang="zh-CN" sz="2000" dirty="0" smtClean="0"/>
              <a:t>Data Driven Query Approximation</a:t>
            </a:r>
            <a:r>
              <a:rPr lang="en-US" altLang="zh-CN" sz="2600" dirty="0" smtClean="0"/>
              <a:t>)</a:t>
            </a:r>
            <a:endParaRPr lang="zh-CN" altLang="en-US" sz="2600" dirty="0" smtClean="0"/>
          </a:p>
          <a:p>
            <a:pPr lvl="1"/>
            <a:r>
              <a:rPr lang="zh-CN" altLang="en-US" dirty="0" smtClean="0"/>
              <a:t>根据数据的特点选取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(k</a:t>
            </a:r>
            <a:r>
              <a:rPr lang="zh-CN" altLang="en-US" dirty="0" smtClean="0"/>
              <a:t>是个小的常数，比如</a:t>
            </a:r>
            <a:r>
              <a:rPr lang="en-US" altLang="zh-CN" dirty="0" smtClean="0"/>
              <a:t>10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15)</a:t>
            </a:r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zh-CN" altLang="en-US" sz="2600" dirty="0" smtClean="0"/>
              <a:t>实验结果 </a:t>
            </a:r>
            <a:r>
              <a:rPr lang="en-US" altLang="zh-CN" sz="2600" dirty="0" smtClean="0"/>
              <a:t>(With the state of the art solution</a:t>
            </a:r>
            <a:r>
              <a:rPr lang="en-US" altLang="zh-CN" sz="2400" baseline="30000" dirty="0" smtClean="0"/>
              <a:t>[</a:t>
            </a:r>
            <a:r>
              <a:rPr lang="en-US" altLang="zh-CN" sz="2400" baseline="30000" dirty="0" err="1" smtClean="0"/>
              <a:t>Bogdanov</a:t>
            </a:r>
            <a:r>
              <a:rPr lang="en-US" altLang="zh-CN" sz="2400" baseline="30000" dirty="0" smtClean="0"/>
              <a:t> et al. 2011]</a:t>
            </a:r>
            <a:r>
              <a:rPr lang="en-US" altLang="zh-CN" sz="1800" dirty="0" smtClean="0"/>
              <a:t>)</a:t>
            </a:r>
            <a:endParaRPr lang="en-US" altLang="zh-CN" sz="2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021288"/>
            <a:ext cx="9144000" cy="830997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P. </a:t>
            </a:r>
            <a:r>
              <a:rPr lang="en-US" altLang="zh-CN" sz="1200" dirty="0" err="1" smtClean="0"/>
              <a:t>Bogdanov</a:t>
            </a:r>
            <a:r>
              <a:rPr lang="en-US" altLang="zh-CN" sz="1200" dirty="0" smtClean="0"/>
              <a:t>, M. </a:t>
            </a:r>
            <a:r>
              <a:rPr lang="en-US" altLang="zh-CN" sz="1200" dirty="0" err="1" smtClean="0"/>
              <a:t>Mongiov</a:t>
            </a:r>
            <a:r>
              <a:rPr lang="en-US" altLang="zh-CN" sz="1200" dirty="0" smtClean="0"/>
              <a:t>, and A. K. Singh. Mining heavy </a:t>
            </a:r>
            <a:r>
              <a:rPr lang="en-US" altLang="zh-CN" sz="1200" dirty="0" err="1" smtClean="0"/>
              <a:t>subgraphs</a:t>
            </a:r>
            <a:r>
              <a:rPr lang="en-US" altLang="zh-CN" sz="1200" dirty="0" smtClean="0"/>
              <a:t> in time-evolving networks. In ICDM, 2011.</a:t>
            </a:r>
          </a:p>
          <a:p>
            <a:pPr>
              <a:spcBef>
                <a:spcPts val="0"/>
              </a:spcBef>
            </a:pPr>
            <a:r>
              <a:rPr lang="en-US" altLang="zh-CN" sz="1200" dirty="0" err="1" smtClean="0">
                <a:solidFill>
                  <a:schemeClr val="tx2"/>
                </a:solidFill>
              </a:rPr>
              <a:t>Haixing</a:t>
            </a:r>
            <a:r>
              <a:rPr lang="en-US" altLang="zh-CN" sz="1200" dirty="0" smtClean="0">
                <a:solidFill>
                  <a:schemeClr val="tx2"/>
                </a:solidFill>
              </a:rPr>
              <a:t> Huang,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Jinghe</a:t>
            </a:r>
            <a:r>
              <a:rPr lang="en-US" altLang="zh-CN" sz="1200" dirty="0" smtClean="0">
                <a:solidFill>
                  <a:schemeClr val="tx2"/>
                </a:solidFill>
              </a:rPr>
              <a:t> Song,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Xuelian</a:t>
            </a:r>
            <a:r>
              <a:rPr lang="en-US" altLang="zh-CN" sz="1200" dirty="0" smtClean="0">
                <a:solidFill>
                  <a:schemeClr val="tx2"/>
                </a:solidFill>
              </a:rPr>
              <a:t> Lin,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Shuai</a:t>
            </a:r>
            <a:r>
              <a:rPr lang="en-US" altLang="zh-CN" sz="1200" dirty="0" smtClean="0">
                <a:solidFill>
                  <a:schemeClr val="tx2"/>
                </a:solidFill>
              </a:rPr>
              <a:t> Ma,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Jinpeng</a:t>
            </a:r>
            <a:r>
              <a:rPr lang="en-US" altLang="zh-CN" sz="1200" dirty="0" smtClean="0">
                <a:solidFill>
                  <a:schemeClr val="tx2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Huai</a:t>
            </a:r>
            <a:r>
              <a:rPr lang="en-US" altLang="zh-CN" sz="1200" dirty="0" smtClean="0">
                <a:solidFill>
                  <a:schemeClr val="tx2"/>
                </a:solidFill>
              </a:rPr>
              <a:t>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TGraph</a:t>
            </a:r>
            <a:r>
              <a:rPr lang="en-US" altLang="zh-CN" sz="1200" dirty="0" smtClean="0">
                <a:solidFill>
                  <a:schemeClr val="tx2"/>
                </a:solidFill>
              </a:rPr>
              <a:t>: A Temporal Graph Data Management System (demo</a:t>
            </a:r>
            <a:r>
              <a:rPr lang="en-US" altLang="zh-CN" sz="1200" b="1" dirty="0" smtClean="0">
                <a:solidFill>
                  <a:schemeClr val="tx2"/>
                </a:solidFill>
                <a:ea typeface="黑体" pitchFamily="49" charset="-122"/>
              </a:rPr>
              <a:t>), </a:t>
            </a:r>
            <a:r>
              <a:rPr lang="en-US" altLang="zh-CN" sz="1200" b="1" dirty="0" smtClean="0">
                <a:solidFill>
                  <a:srgbClr val="C00000"/>
                </a:solidFill>
                <a:ea typeface="黑体" pitchFamily="49" charset="-122"/>
              </a:rPr>
              <a:t>CIKM 2016.</a:t>
            </a:r>
          </a:p>
          <a:p>
            <a:pPr>
              <a:spcBef>
                <a:spcPts val="0"/>
              </a:spcBef>
            </a:pPr>
            <a:r>
              <a:rPr lang="en-US" altLang="zh-CN" sz="1200" dirty="0" err="1" smtClean="0">
                <a:ea typeface="黑体" pitchFamily="49" charset="-122"/>
              </a:rPr>
              <a:t>Shuai</a:t>
            </a:r>
            <a:r>
              <a:rPr lang="en-US" altLang="zh-CN" sz="1200" dirty="0" smtClean="0">
                <a:ea typeface="黑体" pitchFamily="49" charset="-122"/>
              </a:rPr>
              <a:t> Ma, </a:t>
            </a:r>
            <a:r>
              <a:rPr lang="en-US" altLang="zh-CN" sz="1200" dirty="0" err="1" smtClean="0">
                <a:ea typeface="黑体" pitchFamily="49" charset="-122"/>
              </a:rPr>
              <a:t>Renjun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Hu</a:t>
            </a:r>
            <a:r>
              <a:rPr lang="en-US" altLang="zh-CN" sz="1200" dirty="0" smtClean="0">
                <a:ea typeface="黑体" pitchFamily="49" charset="-122"/>
              </a:rPr>
              <a:t>, </a:t>
            </a:r>
            <a:r>
              <a:rPr lang="en-US" altLang="zh-CN" sz="1200" dirty="0" err="1" smtClean="0">
                <a:ea typeface="黑体" pitchFamily="49" charset="-122"/>
              </a:rPr>
              <a:t>Luoshu</a:t>
            </a:r>
            <a:r>
              <a:rPr lang="en-US" altLang="zh-CN" sz="1200" dirty="0" smtClean="0">
                <a:ea typeface="黑体" pitchFamily="49" charset="-122"/>
              </a:rPr>
              <a:t> Wang, </a:t>
            </a:r>
            <a:r>
              <a:rPr lang="en-US" altLang="zh-CN" sz="1200" dirty="0" err="1" smtClean="0">
                <a:ea typeface="黑体" pitchFamily="49" charset="-122"/>
              </a:rPr>
              <a:t>Xuelian</a:t>
            </a:r>
            <a:r>
              <a:rPr lang="en-US" altLang="zh-CN" sz="1200" dirty="0" smtClean="0">
                <a:ea typeface="黑体" pitchFamily="49" charset="-122"/>
              </a:rPr>
              <a:t> Lin, </a:t>
            </a:r>
            <a:r>
              <a:rPr lang="en-US" altLang="zh-CN" sz="1200" dirty="0" err="1" smtClean="0">
                <a:ea typeface="黑体" pitchFamily="49" charset="-122"/>
              </a:rPr>
              <a:t>Jinpeng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Huai</a:t>
            </a:r>
            <a:r>
              <a:rPr lang="en-US" altLang="zh-CN" sz="1200" dirty="0" smtClean="0">
                <a:ea typeface="黑体" pitchFamily="49" charset="-122"/>
              </a:rPr>
              <a:t>, Fast Computation of Temporal Dense </a:t>
            </a:r>
            <a:r>
              <a:rPr lang="en-US" altLang="zh-CN" sz="1200" dirty="0" err="1" smtClean="0">
                <a:ea typeface="黑体" pitchFamily="49" charset="-122"/>
              </a:rPr>
              <a:t>Subgraphs</a:t>
            </a:r>
            <a:r>
              <a:rPr lang="en-US" altLang="zh-CN" sz="1200" dirty="0" smtClean="0">
                <a:ea typeface="黑体" pitchFamily="49" charset="-122"/>
              </a:rPr>
              <a:t>, </a:t>
            </a:r>
            <a:r>
              <a:rPr lang="en-US" altLang="zh-CN" sz="1200" b="1" dirty="0" smtClean="0">
                <a:solidFill>
                  <a:srgbClr val="C00000"/>
                </a:solidFill>
                <a:ea typeface="黑体" pitchFamily="49" charset="-122"/>
              </a:rPr>
              <a:t>ICDE 2017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1600" y="1340768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092280" y="1772816"/>
            <a:ext cx="1800200" cy="43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 smtClean="0">
                <a:latin typeface="Arial Unicode MS" pitchFamily="34" charset="-122"/>
                <a:ea typeface="+mn-ea"/>
              </a:rPr>
              <a:t>过滤掉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95%</a:t>
            </a:r>
            <a:endParaRPr lang="zh-CN" altLang="en-US" sz="2400" dirty="0">
              <a:solidFill>
                <a:srgbClr val="FF0000"/>
              </a:solidFill>
              <a:latin typeface="Arial Unicode MS" pitchFamily="34" charset="-122"/>
              <a:ea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71600" y="3284984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71600" y="4725144"/>
          <a:ext cx="604867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271"/>
                <a:gridCol w="1530387"/>
                <a:gridCol w="1749013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准确性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效率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BEIJING DATA 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100.25%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4,870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SYNTHETIC DATA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99.69%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1,468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08920"/>
            <a:ext cx="4838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如二，时态稠密图查询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309320"/>
            <a:ext cx="9144000" cy="523220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Luoshu</a:t>
            </a:r>
            <a:r>
              <a:rPr lang="en-US" altLang="zh-CN" sz="1400" dirty="0" smtClean="0">
                <a:ea typeface="黑体" pitchFamily="49" charset="-122"/>
              </a:rPr>
              <a:t> Wang, </a:t>
            </a:r>
            <a:r>
              <a:rPr lang="en-US" altLang="zh-CN" sz="1400" dirty="0" err="1" smtClean="0">
                <a:ea typeface="黑体" pitchFamily="49" charset="-122"/>
              </a:rPr>
              <a:t>Xuelian</a:t>
            </a:r>
            <a:r>
              <a:rPr lang="en-US" altLang="zh-CN" sz="1400" dirty="0" smtClean="0">
                <a:ea typeface="黑体" pitchFamily="49" charset="-122"/>
              </a:rPr>
              <a:t> Lin,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Finding Dense </a:t>
            </a:r>
            <a:r>
              <a:rPr lang="en-US" altLang="zh-CN" sz="1400" dirty="0" err="1" smtClean="0">
                <a:ea typeface="黑体" pitchFamily="49" charset="-122"/>
              </a:rPr>
              <a:t>Subgraphs</a:t>
            </a:r>
            <a:r>
              <a:rPr lang="en-US" altLang="zh-CN" sz="1400" dirty="0" smtClean="0">
                <a:ea typeface="黑体" pitchFamily="49" charset="-122"/>
              </a:rPr>
              <a:t> in Temporal Networks,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ICDE 2017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536" y="2708920"/>
            <a:ext cx="374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Evolving convergence assumption</a:t>
            </a:r>
          </a:p>
        </p:txBody>
      </p:sp>
      <p:sp>
        <p:nvSpPr>
          <p:cNvPr id="13" name="矩形 12"/>
          <p:cNvSpPr/>
          <p:nvPr/>
        </p:nvSpPr>
        <p:spPr>
          <a:xfrm>
            <a:off x="251520" y="98072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在演化生物学中，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趋同演化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Convergent evolution</a:t>
            </a:r>
            <a:r>
              <a:rPr lang="zh-CN" altLang="en-US" dirty="0" smtClean="0">
                <a:latin typeface="+mn-ea"/>
                <a:ea typeface="+mn-ea"/>
              </a:rPr>
              <a:t>）指的是两种不具亲缘关系的动物</a:t>
            </a:r>
            <a:r>
              <a:rPr lang="en-US" altLang="zh-CN" dirty="0" smtClean="0">
                <a:latin typeface="+mn-ea"/>
                <a:ea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</a:rPr>
              <a:t>植物长期生活在相同或相似的环境，或曰生态系统，它们因应需要而发展出相同功能的器官的现象，即同功器官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4" name="图片 13" descr="Astrophytum_asterias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908720"/>
            <a:ext cx="1728192" cy="171519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grpSp>
        <p:nvGrpSpPr>
          <p:cNvPr id="3" name="组合 19"/>
          <p:cNvGrpSpPr/>
          <p:nvPr/>
        </p:nvGrpSpPr>
        <p:grpSpPr>
          <a:xfrm>
            <a:off x="4572000" y="4437112"/>
            <a:ext cx="4392488" cy="1728192"/>
            <a:chOff x="4716016" y="4437112"/>
            <a:chExt cx="4392488" cy="172819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16016" y="4437112"/>
              <a:ext cx="4392488" cy="914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16016" y="5373216"/>
              <a:ext cx="4009508" cy="792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5211663"/>
            <a:ext cx="403244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18"/>
          <p:cNvGrpSpPr/>
          <p:nvPr/>
        </p:nvGrpSpPr>
        <p:grpSpPr>
          <a:xfrm>
            <a:off x="5076055" y="947518"/>
            <a:ext cx="3888433" cy="3250506"/>
            <a:chOff x="5076055" y="947518"/>
            <a:chExt cx="3888433" cy="3250506"/>
          </a:xfrm>
        </p:grpSpPr>
        <p:grpSp>
          <p:nvGrpSpPr>
            <p:cNvPr id="7" name="组合 16"/>
            <p:cNvGrpSpPr/>
            <p:nvPr/>
          </p:nvGrpSpPr>
          <p:grpSpPr>
            <a:xfrm>
              <a:off x="5076055" y="947518"/>
              <a:ext cx="1944217" cy="3250506"/>
              <a:chOff x="5076055" y="947518"/>
              <a:chExt cx="1944217" cy="3250506"/>
            </a:xfrm>
          </p:grpSpPr>
          <p:pic>
            <p:nvPicPr>
              <p:cNvPr id="15" name="图片 14" descr="E_obesa_symmetrica_ies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076056" y="947518"/>
                <a:ext cx="1917700" cy="1676400"/>
              </a:xfrm>
              <a:prstGeom prst="rect">
                <a:avLst/>
              </a:prstGeom>
              <a:ln w="38100">
                <a:solidFill>
                  <a:srgbClr val="000099"/>
                </a:solidFill>
              </a:ln>
            </p:spPr>
          </p:pic>
          <p:pic>
            <p:nvPicPr>
              <p:cNvPr id="16" name="图片 15" descr="220px-Euphorbia_February_2008-2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76055" y="2747717"/>
                <a:ext cx="1944217" cy="1450307"/>
              </a:xfrm>
              <a:prstGeom prst="rect">
                <a:avLst/>
              </a:prstGeom>
              <a:ln w="38100">
                <a:solidFill>
                  <a:srgbClr val="000099"/>
                </a:solidFill>
              </a:ln>
            </p:spPr>
          </p:pic>
        </p:grpSp>
        <p:pic>
          <p:nvPicPr>
            <p:cNvPr id="18" name="图片 17" descr="Euphorbia_milii_-_flower_view01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6296" y="2747718"/>
              <a:ext cx="1728192" cy="1440160"/>
            </a:xfrm>
            <a:prstGeom prst="rect">
              <a:avLst/>
            </a:prstGeom>
            <a:ln w="38100">
              <a:solidFill>
                <a:srgbClr val="000099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2564904"/>
            <a:ext cx="8640960" cy="1048544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大图的数据近似技术</a:t>
            </a:r>
            <a:endParaRPr lang="zh-CN" altLang="en-US" sz="2800" b="1" kern="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600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Q(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国家重点基础研究发展计划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350" y="836712"/>
            <a:ext cx="8645138" cy="2160240"/>
          </a:xfrm>
        </p:spPr>
        <p:txBody>
          <a:bodyPr/>
          <a:lstStyle/>
          <a:p>
            <a:r>
              <a:rPr lang="zh-CN" altLang="en-US" sz="2800" dirty="0" smtClean="0"/>
              <a:t>网络信息空间大数据计算的基础研究</a:t>
            </a:r>
            <a:r>
              <a:rPr lang="en-US" altLang="zh-CN" sz="2800" dirty="0" smtClean="0"/>
              <a:t>(2014-2018)</a:t>
            </a:r>
            <a:r>
              <a:rPr lang="zh-CN" altLang="en-US" sz="2800" dirty="0" smtClean="0"/>
              <a:t> </a:t>
            </a:r>
            <a:r>
              <a:rPr lang="zh-CN" altLang="en-US" dirty="0" smtClean="0"/>
              <a:t>	</a:t>
            </a:r>
          </a:p>
          <a:p>
            <a:pPr lvl="1"/>
            <a:r>
              <a:rPr lang="en-US" altLang="zh-CN" dirty="0" smtClean="0"/>
              <a:t>Chief Scientist: Prof. </a:t>
            </a:r>
            <a:r>
              <a:rPr lang="en-US" altLang="zh-CN" dirty="0" err="1" smtClean="0"/>
              <a:t>Jinpeng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Huai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8 institutes involved</a:t>
            </a:r>
          </a:p>
          <a:p>
            <a:pPr lvl="1"/>
            <a:r>
              <a:rPr lang="en-US" altLang="zh-CN" dirty="0" smtClean="0"/>
              <a:t>Focus on “computing theory and practice on Big Data”</a:t>
            </a:r>
          </a:p>
          <a:p>
            <a:pPr lvl="1"/>
            <a:r>
              <a:rPr lang="en-US" altLang="zh-CN" dirty="0" smtClean="0"/>
              <a:t>http://cnbigdata.org/</a:t>
            </a:r>
            <a:endParaRPr lang="zh-CN" alt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107804"/>
            <a:ext cx="4176464" cy="144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4676713"/>
            <a:ext cx="3312367" cy="199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107804"/>
            <a:ext cx="3996410" cy="176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941168"/>
            <a:ext cx="4308386" cy="176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数据近似技术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22413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，将查询数据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变换机器能够高效处理的较小量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96" y="5838362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平衡查询的效率和查询的准确性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pic>
        <p:nvPicPr>
          <p:cNvPr id="18" name="Picture 2" descr="See the source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2264098"/>
            <a:ext cx="1950720" cy="1950720"/>
          </a:xfrm>
          <a:prstGeom prst="rect">
            <a:avLst/>
          </a:prstGeom>
          <a:noFill/>
        </p:spPr>
      </p:pic>
      <p:pic>
        <p:nvPicPr>
          <p:cNvPr id="19" name="Picture 4" descr="See the source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2330" y="4071942"/>
            <a:ext cx="1785950" cy="1785950"/>
          </a:xfrm>
          <a:prstGeom prst="rect">
            <a:avLst/>
          </a:prstGeom>
          <a:noFill/>
        </p:spPr>
      </p:pic>
      <p:grpSp>
        <p:nvGrpSpPr>
          <p:cNvPr id="20" name="组合 15"/>
          <p:cNvGrpSpPr/>
          <p:nvPr/>
        </p:nvGrpSpPr>
        <p:grpSpPr>
          <a:xfrm>
            <a:off x="2555776" y="2420888"/>
            <a:ext cx="4101097" cy="935534"/>
            <a:chOff x="2555776" y="3789040"/>
            <a:chExt cx="4101097" cy="935534"/>
          </a:xfrm>
        </p:grpSpPr>
        <p:sp>
          <p:nvSpPr>
            <p:cNvPr id="21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22" name="Straight Arrow Connector 5"/>
            <p:cNvCxnSpPr/>
            <p:nvPr/>
          </p:nvCxnSpPr>
          <p:spPr bwMode="auto">
            <a:xfrm>
              <a:off x="370787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24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10534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’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grpSp>
        <p:nvGrpSpPr>
          <p:cNvPr id="25" name="组合 17"/>
          <p:cNvGrpSpPr/>
          <p:nvPr/>
        </p:nvGrpSpPr>
        <p:grpSpPr>
          <a:xfrm>
            <a:off x="142844" y="3857628"/>
            <a:ext cx="6768752" cy="1581274"/>
            <a:chOff x="1331640" y="2564904"/>
            <a:chExt cx="6768752" cy="1581274"/>
          </a:xfrm>
        </p:grpSpPr>
        <p:sp>
          <p:nvSpPr>
            <p:cNvPr id="26" name="TextBox 19"/>
            <p:cNvSpPr txBox="1">
              <a:spLocks noChangeArrowheads="1"/>
            </p:cNvSpPr>
            <p:nvPr/>
          </p:nvSpPr>
          <p:spPr bwMode="auto">
            <a:xfrm>
              <a:off x="2339752" y="3068960"/>
              <a:ext cx="468052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  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=  HARD(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+ SOFT(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</a:t>
              </a:r>
            </a:p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                              </a:t>
              </a:r>
              <a:r>
                <a:rPr lang="en-US" altLang="zh-CN" sz="4000" b="1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×</a:t>
              </a:r>
              <a:endParaRPr lang="zh-CN" altLang="en-US" sz="2400" b="1" dirty="0">
                <a:latin typeface="Rockwell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331640" y="2564904"/>
              <a:ext cx="67687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  <a:ea typeface="黑体" pitchFamily="49" charset="-122"/>
                </a:rPr>
                <a:t>二八定律</a:t>
              </a:r>
              <a:r>
                <a:rPr lang="zh-CN" altLang="en-US" sz="2000" b="1" dirty="0" smtClean="0">
                  <a:ea typeface="黑体" pitchFamily="49" charset="-122"/>
                </a:rPr>
                <a:t>：</a:t>
              </a:r>
              <a:r>
                <a:rPr lang="zh-CN" altLang="en-US" sz="2000" dirty="0" smtClean="0">
                  <a:ea typeface="黑体" pitchFamily="49" charset="-122"/>
                </a:rPr>
                <a:t>在众多现象中，</a:t>
              </a:r>
              <a:r>
                <a:rPr lang="en-US" altLang="zh-CN" sz="2000" dirty="0" smtClean="0">
                  <a:ea typeface="黑体" pitchFamily="49" charset="-122"/>
                </a:rPr>
                <a:t>80%</a:t>
              </a:r>
              <a:r>
                <a:rPr lang="zh-CN" altLang="en-US" sz="2000" dirty="0" smtClean="0">
                  <a:ea typeface="黑体" pitchFamily="49" charset="-122"/>
                </a:rPr>
                <a:t>的结果取决于</a:t>
              </a:r>
              <a:r>
                <a:rPr lang="en-US" altLang="zh-CN" sz="2000" dirty="0" smtClean="0">
                  <a:ea typeface="黑体" pitchFamily="49" charset="-122"/>
                </a:rPr>
                <a:t>20%</a:t>
              </a:r>
              <a:r>
                <a:rPr lang="zh-CN" altLang="en-US" sz="2000" dirty="0" smtClean="0">
                  <a:ea typeface="黑体" pitchFamily="49" charset="-122"/>
                </a:rPr>
                <a:t>的原因</a:t>
              </a:r>
              <a:endParaRPr lang="zh-CN" altLang="en-US" sz="2000" dirty="0"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571" y="857232"/>
            <a:ext cx="3553833" cy="301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如一、</a:t>
            </a:r>
            <a:r>
              <a:rPr lang="zh-CN" altLang="en-US" sz="3600" b="1" dirty="0" smtClean="0">
                <a:solidFill>
                  <a:srgbClr val="C00000"/>
                </a:solidFill>
                <a:ea typeface="黑体" pitchFamily="49" charset="-122"/>
              </a:rPr>
              <a:t>最短路径</a:t>
            </a: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/</a:t>
            </a:r>
            <a:r>
              <a:rPr lang="zh-CN" altLang="en-US" sz="3600" b="1" dirty="0" smtClean="0">
                <a:solidFill>
                  <a:srgbClr val="C00000"/>
                </a:solidFill>
                <a:ea typeface="黑体" pitchFamily="49" charset="-122"/>
              </a:rPr>
              <a:t>距离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610" y="5072074"/>
            <a:ext cx="8999984" cy="756710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在真实的公路网络和社会网络中，数据减少了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1/3!</a:t>
            </a:r>
          </a:p>
          <a:p>
            <a:pPr algn="ctr"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是一种针对最短路径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距离的轻量级的通用的数据缩减技术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0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5496" y="1428736"/>
            <a:ext cx="5184576" cy="1785950"/>
          </a:xfrm>
        </p:spPr>
        <p:txBody>
          <a:bodyPr/>
          <a:lstStyle/>
          <a:p>
            <a:r>
              <a:rPr lang="zh-CN" altLang="en-US" sz="2000" dirty="0" smtClean="0">
                <a:ea typeface="黑体" pitchFamily="49" charset="-122"/>
              </a:rPr>
              <a:t>针对有权无向图，提出</a:t>
            </a:r>
            <a:r>
              <a:rPr lang="en-US" sz="2000" dirty="0" smtClean="0"/>
              <a:t> “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proxies</a:t>
            </a:r>
            <a:r>
              <a:rPr lang="en-US" sz="2000" dirty="0" smtClean="0"/>
              <a:t>”</a:t>
            </a:r>
            <a:r>
              <a:rPr lang="zh-CN" altLang="en-US" sz="2000" dirty="0" smtClean="0"/>
              <a:t>概念</a:t>
            </a:r>
            <a:endParaRPr lang="en-US" altLang="zh-CN" sz="2000" dirty="0" smtClean="0">
              <a:ea typeface="黑体" pitchFamily="49" charset="-122"/>
            </a:endParaRPr>
          </a:p>
          <a:p>
            <a:r>
              <a:rPr lang="zh-CN" altLang="en-US" sz="2000" dirty="0" smtClean="0">
                <a:ea typeface="黑体" pitchFamily="49" charset="-122"/>
              </a:rPr>
              <a:t>每个</a:t>
            </a:r>
            <a:r>
              <a:rPr lang="en-US" altLang="zh-CN" sz="2000" dirty="0" smtClean="0">
                <a:ea typeface="黑体" pitchFamily="49" charset="-122"/>
              </a:rPr>
              <a:t>proxy</a:t>
            </a:r>
            <a:r>
              <a:rPr lang="zh-CN" altLang="en-US" sz="2000" dirty="0" smtClean="0">
                <a:ea typeface="黑体" pitchFamily="49" charset="-122"/>
              </a:rPr>
              <a:t>代表了一个子图</a:t>
            </a:r>
            <a:r>
              <a:rPr lang="en-US" altLang="zh-CN" sz="2000" dirty="0" smtClean="0">
                <a:ea typeface="黑体" pitchFamily="49" charset="-122"/>
              </a:rPr>
              <a:t>DRA</a:t>
            </a:r>
            <a:r>
              <a:rPr lang="zh-CN" altLang="en-US" sz="2000" dirty="0" smtClean="0">
                <a:ea typeface="黑体" pitchFamily="49" charset="-122"/>
              </a:rPr>
              <a:t>中的顶点</a:t>
            </a:r>
            <a:r>
              <a:rPr lang="en-US" altLang="zh-CN" sz="2000" dirty="0" smtClean="0">
                <a:ea typeface="黑体" pitchFamily="49" charset="-122"/>
              </a:rPr>
              <a:t>(</a:t>
            </a:r>
            <a:r>
              <a:rPr lang="zh-CN" altLang="en-US" sz="2000" dirty="0" smtClean="0">
                <a:ea typeface="黑体" pitchFamily="49" charset="-122"/>
              </a:rPr>
              <a:t>互补重叠</a:t>
            </a:r>
            <a:r>
              <a:rPr lang="en-US" altLang="zh-CN" sz="2000" dirty="0" smtClean="0">
                <a:ea typeface="黑体" pitchFamily="49" charset="-122"/>
              </a:rPr>
              <a:t>)</a:t>
            </a:r>
          </a:p>
          <a:p>
            <a:r>
              <a:rPr lang="en-US" altLang="zh-CN" sz="2000" dirty="0" smtClean="0">
                <a:ea typeface="黑体" pitchFamily="49" charset="-122"/>
              </a:rPr>
              <a:t>Proxies </a:t>
            </a:r>
            <a:r>
              <a:rPr lang="zh-CN" altLang="en-US" sz="2000" dirty="0" smtClean="0">
                <a:ea typeface="黑体" pitchFamily="49" charset="-122"/>
              </a:rPr>
              <a:t>能够在</a:t>
            </a:r>
            <a:r>
              <a:rPr lang="en-US" altLang="zh-CN" sz="2000" dirty="0" smtClean="0">
                <a:ea typeface="黑体" pitchFamily="49" charset="-122"/>
              </a:rPr>
              <a:t>O(n)</a:t>
            </a:r>
            <a:r>
              <a:rPr lang="zh-CN" altLang="en-US" sz="2000" dirty="0" smtClean="0">
                <a:ea typeface="黑体" pitchFamily="49" charset="-122"/>
              </a:rPr>
              <a:t>时间内算出</a:t>
            </a:r>
            <a:endParaRPr lang="en-US" altLang="zh-CN" sz="2000" dirty="0" smtClean="0"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3857628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</a:rPr>
              <a:t>关键性质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</a:rPr>
              <a:t>: </a:t>
            </a:r>
            <a:r>
              <a:rPr lang="zh-CN" altLang="en-US" sz="2000" dirty="0" smtClean="0">
                <a:ea typeface="黑体" pitchFamily="49" charset="-122"/>
              </a:rPr>
              <a:t>给定图</a:t>
            </a:r>
            <a:r>
              <a:rPr lang="en-US" altLang="zh-CN" sz="2000" dirty="0" smtClean="0">
                <a:ea typeface="黑体" pitchFamily="49" charset="-122"/>
              </a:rPr>
              <a:t>G</a:t>
            </a:r>
            <a:r>
              <a:rPr lang="zh-CN" altLang="en-US" sz="2000" dirty="0" smtClean="0">
                <a:ea typeface="黑体" pitchFamily="49" charset="-122"/>
              </a:rPr>
              <a:t>、顶点</a:t>
            </a:r>
            <a:r>
              <a:rPr lang="en-US" altLang="zh-CN" sz="2000" dirty="0" smtClean="0">
                <a:ea typeface="黑体" pitchFamily="49" charset="-122"/>
              </a:rPr>
              <a:t>u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smtClean="0">
                <a:ea typeface="黑体" pitchFamily="49" charset="-122"/>
              </a:rPr>
              <a:t>v</a:t>
            </a:r>
            <a:r>
              <a:rPr lang="zh-CN" altLang="en-US" sz="2000" dirty="0" smtClean="0">
                <a:ea typeface="黑体" pitchFamily="49" charset="-122"/>
              </a:rPr>
              <a:t>及其代理</a:t>
            </a:r>
            <a:r>
              <a:rPr lang="en-US" altLang="zh-CN" sz="2000" dirty="0" smtClean="0">
                <a:ea typeface="黑体" pitchFamily="49" charset="-122"/>
              </a:rPr>
              <a:t>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zh-CN" altLang="en-US" sz="2000" dirty="0" smtClean="0">
                <a:ea typeface="黑体" pitchFamily="49" charset="-122"/>
              </a:rPr>
              <a:t>，则：</a:t>
            </a:r>
            <a:endParaRPr lang="en-US" altLang="zh-CN" sz="2000" dirty="0" smtClean="0"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ea typeface="黑体" pitchFamily="49" charset="-122"/>
              </a:rPr>
              <a:t>    (1) path(u, v) =    path(u, 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+   path(u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+   path(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v)</a:t>
            </a:r>
          </a:p>
          <a:p>
            <a:pPr lvl="1"/>
            <a:r>
              <a:rPr lang="en-US" altLang="zh-CN" sz="2000" dirty="0" smtClean="0">
                <a:ea typeface="黑体" pitchFamily="49" charset="-122"/>
              </a:rPr>
              <a:t>    (2) dist(u, v)   =   dist(u, 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+   dist(u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 +   dist(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v)</a:t>
            </a:r>
          </a:p>
        </p:txBody>
      </p:sp>
      <p:sp>
        <p:nvSpPr>
          <p:cNvPr id="8" name="矩形 7"/>
          <p:cNvSpPr/>
          <p:nvPr/>
        </p:nvSpPr>
        <p:spPr>
          <a:xfrm>
            <a:off x="89756" y="6027027"/>
            <a:ext cx="8964488" cy="830997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ea typeface="黑体" pitchFamily="49" charset="-122"/>
              </a:rPr>
              <a:t>Shuai</a:t>
            </a:r>
            <a:r>
              <a:rPr lang="en-US" altLang="zh-CN" sz="1200" dirty="0" smtClean="0">
                <a:ea typeface="黑体" pitchFamily="49" charset="-122"/>
              </a:rPr>
              <a:t> Ma, </a:t>
            </a:r>
            <a:r>
              <a:rPr lang="en-US" altLang="zh-CN" sz="1200" dirty="0" err="1" smtClean="0">
                <a:ea typeface="黑体" pitchFamily="49" charset="-122"/>
              </a:rPr>
              <a:t>Kaiyu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Feng</a:t>
            </a:r>
            <a:r>
              <a:rPr lang="en-US" altLang="zh-CN" sz="1200" dirty="0" smtClean="0">
                <a:ea typeface="黑体" pitchFamily="49" charset="-122"/>
              </a:rPr>
              <a:t>, </a:t>
            </a:r>
            <a:r>
              <a:rPr lang="en-US" altLang="zh-CN" sz="1200" dirty="0" err="1" smtClean="0">
                <a:ea typeface="黑体" pitchFamily="49" charset="-122"/>
              </a:rPr>
              <a:t>Jianxin</a:t>
            </a:r>
            <a:r>
              <a:rPr lang="en-US" altLang="zh-CN" sz="1200" dirty="0" smtClean="0">
                <a:ea typeface="黑体" pitchFamily="49" charset="-122"/>
              </a:rPr>
              <a:t> Li, </a:t>
            </a:r>
            <a:r>
              <a:rPr lang="en-US" altLang="zh-CN" sz="1200" dirty="0" err="1" smtClean="0">
                <a:ea typeface="黑体" pitchFamily="49" charset="-122"/>
              </a:rPr>
              <a:t>Haixun</a:t>
            </a:r>
            <a:r>
              <a:rPr lang="en-US" altLang="zh-CN" sz="1200" dirty="0" smtClean="0">
                <a:ea typeface="黑体" pitchFamily="49" charset="-122"/>
              </a:rPr>
              <a:t> Wang, </a:t>
            </a:r>
            <a:r>
              <a:rPr lang="en-US" altLang="zh-CN" sz="1200" dirty="0" err="1" smtClean="0">
                <a:ea typeface="黑体" pitchFamily="49" charset="-122"/>
              </a:rPr>
              <a:t>Gao</a:t>
            </a:r>
            <a:r>
              <a:rPr lang="en-US" altLang="zh-CN" sz="1200" dirty="0" smtClean="0">
                <a:ea typeface="黑体" pitchFamily="49" charset="-122"/>
              </a:rPr>
              <a:t> Cong, and </a:t>
            </a:r>
            <a:r>
              <a:rPr lang="en-US" altLang="zh-CN" sz="1200" dirty="0" err="1" smtClean="0">
                <a:ea typeface="黑体" pitchFamily="49" charset="-122"/>
              </a:rPr>
              <a:t>Jinpeng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Huai</a:t>
            </a:r>
            <a:r>
              <a:rPr lang="en-US" altLang="zh-CN" sz="1200" dirty="0" smtClean="0">
                <a:ea typeface="黑体" pitchFamily="49" charset="-122"/>
              </a:rPr>
              <a:t>, Proxies for Shortest Path and Distance Queries. </a:t>
            </a:r>
            <a:r>
              <a:rPr lang="en-US" altLang="zh-CN" sz="1200" b="1" dirty="0" smtClean="0">
                <a:solidFill>
                  <a:srgbClr val="C00000"/>
                </a:solidFill>
                <a:ea typeface="黑体" pitchFamily="49" charset="-122"/>
              </a:rPr>
              <a:t>TKDE 2016</a:t>
            </a:r>
            <a:r>
              <a:rPr lang="en-US" altLang="zh-CN" sz="1200" dirty="0" smtClean="0">
                <a:ea typeface="黑体" pitchFamily="49" charset="-122"/>
              </a:rPr>
              <a:t>.</a:t>
            </a:r>
          </a:p>
          <a:p>
            <a:r>
              <a:rPr lang="en-US" altLang="zh-CN" sz="1200" dirty="0" err="1" smtClean="0">
                <a:ea typeface="黑体" pitchFamily="49" charset="-122"/>
              </a:rPr>
              <a:t>Shuai</a:t>
            </a:r>
            <a:r>
              <a:rPr lang="en-US" altLang="zh-CN" sz="1200" dirty="0" smtClean="0">
                <a:ea typeface="黑体" pitchFamily="49" charset="-122"/>
              </a:rPr>
              <a:t> Ma, </a:t>
            </a:r>
            <a:r>
              <a:rPr lang="en-US" altLang="zh-CN" sz="1200" dirty="0" err="1" smtClean="0">
                <a:ea typeface="黑体" pitchFamily="49" charset="-122"/>
              </a:rPr>
              <a:t>Kaiyu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Feng</a:t>
            </a:r>
            <a:r>
              <a:rPr lang="en-US" altLang="zh-CN" sz="1200" dirty="0" smtClean="0">
                <a:ea typeface="黑体" pitchFamily="49" charset="-122"/>
              </a:rPr>
              <a:t>, </a:t>
            </a:r>
            <a:r>
              <a:rPr lang="en-US" altLang="zh-CN" sz="1200" dirty="0" err="1" smtClean="0">
                <a:ea typeface="黑体" pitchFamily="49" charset="-122"/>
              </a:rPr>
              <a:t>Jianxin</a:t>
            </a:r>
            <a:r>
              <a:rPr lang="en-US" altLang="zh-CN" sz="1200" dirty="0" smtClean="0">
                <a:ea typeface="黑体" pitchFamily="49" charset="-122"/>
              </a:rPr>
              <a:t> Li, </a:t>
            </a:r>
            <a:r>
              <a:rPr lang="en-US" altLang="zh-CN" sz="1200" dirty="0" err="1" smtClean="0">
                <a:ea typeface="黑体" pitchFamily="49" charset="-122"/>
              </a:rPr>
              <a:t>Haixun</a:t>
            </a:r>
            <a:r>
              <a:rPr lang="en-US" altLang="zh-CN" sz="1200" dirty="0" smtClean="0">
                <a:ea typeface="黑体" pitchFamily="49" charset="-122"/>
              </a:rPr>
              <a:t> Wang, </a:t>
            </a:r>
            <a:r>
              <a:rPr lang="en-US" altLang="zh-CN" sz="1200" dirty="0" err="1" smtClean="0">
                <a:ea typeface="黑体" pitchFamily="49" charset="-122"/>
              </a:rPr>
              <a:t>Gao</a:t>
            </a:r>
            <a:r>
              <a:rPr lang="en-US" altLang="zh-CN" sz="1200" dirty="0" smtClean="0">
                <a:ea typeface="黑体" pitchFamily="49" charset="-122"/>
              </a:rPr>
              <a:t> Cong, and </a:t>
            </a:r>
            <a:r>
              <a:rPr lang="en-US" altLang="zh-CN" sz="1200" dirty="0" err="1" smtClean="0">
                <a:ea typeface="黑体" pitchFamily="49" charset="-122"/>
              </a:rPr>
              <a:t>Jinpeng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Huai</a:t>
            </a:r>
            <a:r>
              <a:rPr lang="en-US" altLang="zh-CN" sz="1200" dirty="0" smtClean="0">
                <a:ea typeface="黑体" pitchFamily="49" charset="-122"/>
              </a:rPr>
              <a:t>, Proxies for Shortest Path and Distance Queries. </a:t>
            </a:r>
            <a:r>
              <a:rPr lang="en-US" altLang="zh-CN" sz="1200" b="1" dirty="0" smtClean="0">
                <a:solidFill>
                  <a:srgbClr val="C00000"/>
                </a:solidFill>
                <a:ea typeface="黑体" pitchFamily="49" charset="-122"/>
              </a:rPr>
              <a:t>ICDE 2017 (TKDE Extended Abstract)</a:t>
            </a:r>
            <a:r>
              <a:rPr lang="en-US" altLang="zh-CN" sz="1200" dirty="0" smtClean="0">
                <a:ea typeface="黑体" pitchFamily="49" charset="-122"/>
              </a:rPr>
              <a:t>.</a:t>
            </a:r>
            <a:endParaRPr lang="en-US" altLang="zh-CN" sz="1200" dirty="0" err="1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如二，网络链接预测</a:t>
            </a: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5808166"/>
            <a:ext cx="9144000" cy="1031051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ea typeface="黑体" pitchFamily="49" charset="-122"/>
              </a:rPr>
              <a:t>Dashun</a:t>
            </a:r>
            <a:r>
              <a:rPr lang="en-US" altLang="zh-CN" sz="1400" dirty="0" smtClean="0">
                <a:ea typeface="黑体" pitchFamily="49" charset="-122"/>
              </a:rPr>
              <a:t> Wang, Dino </a:t>
            </a:r>
            <a:r>
              <a:rPr lang="en-US" altLang="zh-CN" sz="1400" dirty="0" err="1" smtClean="0">
                <a:ea typeface="黑体" pitchFamily="49" charset="-122"/>
              </a:rPr>
              <a:t>Pedreschi</a:t>
            </a:r>
            <a:r>
              <a:rPr lang="en-US" altLang="zh-CN" sz="1400" dirty="0" smtClean="0">
                <a:ea typeface="黑体" pitchFamily="49" charset="-122"/>
              </a:rPr>
              <a:t>, </a:t>
            </a:r>
            <a:r>
              <a:rPr lang="en-US" altLang="zh-CN" sz="1400" dirty="0" err="1" smtClean="0">
                <a:ea typeface="黑体" pitchFamily="49" charset="-122"/>
              </a:rPr>
              <a:t>Chaoming</a:t>
            </a:r>
            <a:r>
              <a:rPr lang="en-US" altLang="zh-CN" sz="1400" dirty="0" smtClean="0">
                <a:ea typeface="黑体" pitchFamily="49" charset="-122"/>
              </a:rPr>
              <a:t> Song, </a:t>
            </a:r>
            <a:r>
              <a:rPr lang="en-US" altLang="zh-CN" sz="1400" dirty="0" err="1" smtClean="0">
                <a:ea typeface="黑体" pitchFamily="49" charset="-122"/>
              </a:rPr>
              <a:t>Fosca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Giannotti</a:t>
            </a:r>
            <a:r>
              <a:rPr lang="en-US" altLang="zh-CN" sz="1400" dirty="0" smtClean="0">
                <a:ea typeface="黑体" pitchFamily="49" charset="-122"/>
              </a:rPr>
              <a:t>, Albert-</a:t>
            </a:r>
            <a:r>
              <a:rPr lang="en-US" altLang="zh-CN" sz="1400" dirty="0" err="1" smtClean="0">
                <a:ea typeface="黑体" pitchFamily="49" charset="-122"/>
              </a:rPr>
              <a:t>László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Barabási</a:t>
            </a:r>
            <a:r>
              <a:rPr lang="en-US" altLang="zh-CN" sz="1400" dirty="0" smtClean="0">
                <a:ea typeface="黑体" pitchFamily="49" charset="-122"/>
              </a:rPr>
              <a:t>: Human mobility, social ties, and link prediction. KDD 2011.</a:t>
            </a:r>
          </a:p>
          <a:p>
            <a:pPr>
              <a:spcBef>
                <a:spcPts val="600"/>
              </a:spcBef>
            </a:pPr>
            <a:r>
              <a:rPr lang="en-US" altLang="zh-CN" sz="1400" dirty="0" err="1" smtClean="0">
                <a:ea typeface="黑体" pitchFamily="49" charset="-122"/>
              </a:rPr>
              <a:t>Chungmok</a:t>
            </a:r>
            <a:r>
              <a:rPr lang="en-US" altLang="zh-CN" sz="1400" dirty="0" smtClean="0">
                <a:ea typeface="黑体" pitchFamily="49" charset="-122"/>
              </a:rPr>
              <a:t> Lee, Minh Pham, Norman Kim, </a:t>
            </a:r>
            <a:r>
              <a:rPr lang="en-US" altLang="zh-CN" sz="1400" dirty="0" err="1" smtClean="0">
                <a:ea typeface="黑体" pitchFamily="49" charset="-122"/>
              </a:rPr>
              <a:t>Myong</a:t>
            </a:r>
            <a:r>
              <a:rPr lang="en-US" altLang="zh-CN" sz="1400" dirty="0" smtClean="0">
                <a:ea typeface="黑体" pitchFamily="49" charset="-122"/>
              </a:rPr>
              <a:t> K. </a:t>
            </a:r>
            <a:r>
              <a:rPr lang="en-US" altLang="zh-CN" sz="1400" dirty="0" err="1" smtClean="0">
                <a:ea typeface="黑体" pitchFamily="49" charset="-122"/>
              </a:rPr>
              <a:t>Jeong</a:t>
            </a:r>
            <a:r>
              <a:rPr lang="en-US" altLang="zh-CN" sz="1400" dirty="0" smtClean="0">
                <a:ea typeface="黑体" pitchFamily="49" charset="-122"/>
              </a:rPr>
              <a:t>, Dennis K. J. Lin, </a:t>
            </a:r>
            <a:r>
              <a:rPr lang="en-US" altLang="zh-CN" sz="1400" dirty="0" err="1" smtClean="0">
                <a:ea typeface="黑体" pitchFamily="49" charset="-122"/>
              </a:rPr>
              <a:t>Wanpracha</a:t>
            </a:r>
            <a:r>
              <a:rPr lang="en-US" altLang="zh-CN" sz="1400" dirty="0" smtClean="0">
                <a:ea typeface="黑体" pitchFamily="49" charset="-122"/>
              </a:rPr>
              <a:t> Art </a:t>
            </a:r>
            <a:r>
              <a:rPr lang="en-US" altLang="zh-CN" sz="1400" dirty="0" err="1" smtClean="0">
                <a:ea typeface="黑体" pitchFamily="49" charset="-122"/>
              </a:rPr>
              <a:t>Chaovalitwongse</a:t>
            </a:r>
            <a:r>
              <a:rPr lang="en-US" altLang="zh-CN" sz="1400" dirty="0" smtClean="0">
                <a:ea typeface="黑体" pitchFamily="49" charset="-122"/>
              </a:rPr>
              <a:t>. A novel link prediction approach for scale-free networks. WWW  2014.</a:t>
            </a:r>
            <a:endParaRPr lang="zh-CN" altLang="en-US" sz="1400" dirty="0"/>
          </a:p>
        </p:txBody>
      </p:sp>
      <p:sp>
        <p:nvSpPr>
          <p:cNvPr id="24" name="圆角矩形 76"/>
          <p:cNvSpPr>
            <a:spLocks noChangeArrowheads="1"/>
          </p:cNvSpPr>
          <p:nvPr/>
        </p:nvSpPr>
        <p:spPr bwMode="auto">
          <a:xfrm>
            <a:off x="323528" y="908720"/>
            <a:ext cx="8496944" cy="1008111"/>
          </a:xfrm>
          <a:prstGeom prst="roundRect">
            <a:avLst>
              <a:gd name="adj" fmla="val 212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35877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链接预测：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0" lvl="1" eaLnBrk="1" hangingPunct="1">
              <a:buFont typeface="Arial" pitchFamily="34" charset="0"/>
              <a:buChar char="•"/>
            </a:pPr>
            <a:r>
              <a:rPr lang="en-US" altLang="zh-CN" sz="2000" b="1" dirty="0" smtClean="0">
                <a:latin typeface="+mn-ea"/>
              </a:rPr>
              <a:t> n</a:t>
            </a:r>
            <a:r>
              <a:rPr lang="zh-CN" altLang="en-US" sz="2000" b="1" dirty="0" smtClean="0">
                <a:latin typeface="+mn-ea"/>
              </a:rPr>
              <a:t>个顶点网络，</a:t>
            </a:r>
            <a:r>
              <a:rPr lang="en-US" altLang="zh-CN" sz="2000" b="1" dirty="0" smtClean="0">
                <a:latin typeface="+mn-ea"/>
              </a:rPr>
              <a:t>O(n</a:t>
            </a:r>
            <a:r>
              <a:rPr lang="en-US" altLang="zh-CN" sz="2000" b="1" baseline="30000" dirty="0" smtClean="0">
                <a:latin typeface="+mn-ea"/>
              </a:rPr>
              <a:t>2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000" b="1" dirty="0" smtClean="0">
                <a:latin typeface="+mn-ea"/>
              </a:rPr>
              <a:t>个可能链接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0" lvl="1" eaLnBrk="1" hangingPunct="1">
              <a:buFont typeface="Arial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 CPU</a:t>
            </a:r>
            <a:r>
              <a:rPr lang="zh-CN" altLang="en-US" sz="2000" dirty="0" smtClean="0">
                <a:latin typeface="+mn-ea"/>
                <a:ea typeface="+mn-ea"/>
              </a:rPr>
              <a:t>速度</a:t>
            </a:r>
            <a:r>
              <a:rPr lang="en-US" altLang="zh-CN" sz="2000" dirty="0" err="1" smtClean="0">
                <a:latin typeface="+mn-ea"/>
                <a:ea typeface="+mn-ea"/>
              </a:rPr>
              <a:t>XGHz</a:t>
            </a:r>
            <a:r>
              <a:rPr lang="en-US" altLang="zh-CN" sz="2000" dirty="0" smtClean="0">
                <a:latin typeface="+mn-ea"/>
                <a:ea typeface="+mn-ea"/>
              </a:rPr>
              <a:t>/s</a:t>
            </a:r>
            <a:r>
              <a:rPr lang="zh-CN" altLang="en-US" sz="2000" dirty="0" smtClean="0">
                <a:latin typeface="+mn-ea"/>
                <a:ea typeface="+mn-ea"/>
              </a:rPr>
              <a:t>，假定</a:t>
            </a:r>
            <a:r>
              <a:rPr lang="en-US" altLang="zh-CN" sz="2000" dirty="0" smtClean="0">
                <a:latin typeface="+mn-ea"/>
                <a:ea typeface="+mn-ea"/>
              </a:rPr>
              <a:t>1</a:t>
            </a:r>
            <a:r>
              <a:rPr lang="zh-CN" altLang="en-US" sz="2000" dirty="0" smtClean="0">
                <a:latin typeface="+mn-ea"/>
                <a:ea typeface="+mn-ea"/>
              </a:rPr>
              <a:t>个机器时钟处理</a:t>
            </a:r>
            <a:r>
              <a:rPr lang="en-US" altLang="zh-CN" sz="2000" dirty="0" smtClean="0">
                <a:latin typeface="+mn-ea"/>
                <a:ea typeface="+mn-ea"/>
              </a:rPr>
              <a:t>1</a:t>
            </a:r>
            <a:r>
              <a:rPr lang="zh-CN" altLang="en-US" sz="2000" dirty="0" smtClean="0">
                <a:latin typeface="+mn-ea"/>
                <a:ea typeface="+mn-ea"/>
              </a:rPr>
              <a:t>个顶点对。</a:t>
            </a:r>
            <a:endParaRPr kumimoji="0" lang="en-US" altLang="zh-CN" sz="2000" dirty="0"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84" y="2162303"/>
            <a:ext cx="7754416" cy="213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611560" y="4653136"/>
            <a:ext cx="7920880" cy="864096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多数链接预测算法仅仅预测一个可能链接子集，而不是整个网络所有可能的链接，如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Dashun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 et al. 2011,Chungmok et al. 2014].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animBg="1"/>
      <p:bldP spid="2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如二，网络链接预测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8678768" cy="5237204"/>
          </a:xfrm>
        </p:spPr>
        <p:txBody>
          <a:bodyPr/>
          <a:lstStyle/>
          <a:p>
            <a:r>
              <a:rPr lang="zh-CN" altLang="en-US" sz="2400" dirty="0" smtClean="0"/>
              <a:t>直接采用非负矩阵分解的代价高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效率低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数据越稀疏，效果越差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数据近似技术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(Ensemble Enabled Sampling</a:t>
            </a:r>
            <a:r>
              <a:rPr lang="en-US" altLang="zh-CN" sz="2400" dirty="0" smtClean="0">
                <a:latin typeface="+mn-ea"/>
              </a:rPr>
              <a:t>)</a:t>
            </a:r>
          </a:p>
          <a:p>
            <a:pPr lvl="1">
              <a:spcBef>
                <a:spcPts val="576"/>
              </a:spcBef>
            </a:pPr>
            <a:r>
              <a:rPr lang="zh-CN" altLang="en-US" sz="2000" dirty="0" smtClean="0">
                <a:solidFill>
                  <a:srgbClr val="0066CC"/>
                </a:solidFill>
              </a:rPr>
              <a:t>采样要保证一定的覆盖率</a:t>
            </a:r>
            <a:endParaRPr lang="en-US" altLang="zh-CN" sz="1800" dirty="0" smtClean="0">
              <a:solidFill>
                <a:srgbClr val="0066CC"/>
              </a:solidFill>
            </a:endParaRPr>
          </a:p>
          <a:p>
            <a:pPr lvl="1">
              <a:spcBef>
                <a:spcPts val="2400"/>
              </a:spcBef>
            </a:pPr>
            <a:r>
              <a:rPr lang="zh-CN" altLang="en-US" sz="2000" dirty="0" smtClean="0">
                <a:solidFill>
                  <a:srgbClr val="0066CC"/>
                </a:solidFill>
              </a:rPr>
              <a:t>基于链接预测特征的抽样 </a:t>
            </a:r>
            <a:r>
              <a:rPr lang="en-US" altLang="zh-CN" sz="2000" dirty="0" smtClean="0">
                <a:solidFill>
                  <a:srgbClr val="0066CC"/>
                </a:solidFill>
              </a:rPr>
              <a:t>-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66CC"/>
                </a:solidFill>
              </a:rPr>
              <a:t>Triangles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结合</a:t>
            </a:r>
            <a:r>
              <a:rPr lang="en-US" altLang="zh-CN" sz="2000" dirty="0" smtClean="0">
                <a:solidFill>
                  <a:srgbClr val="FF0000"/>
                </a:solidFill>
              </a:rPr>
              <a:t>Ensemble</a:t>
            </a:r>
            <a:r>
              <a:rPr lang="zh-CN" altLang="en-US" sz="2000" dirty="0" smtClean="0">
                <a:solidFill>
                  <a:srgbClr val="FF0000"/>
                </a:solidFill>
              </a:rPr>
              <a:t>的思想</a:t>
            </a:r>
            <a:r>
              <a:rPr lang="zh-CN" altLang="en-US" sz="2000" dirty="0" smtClean="0"/>
              <a:t>：链接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的预测分值是所有</a:t>
            </a:r>
            <a:r>
              <a:rPr lang="en-US" altLang="zh-CN" sz="2000" dirty="0" smtClean="0"/>
              <a:t>Ensemble</a:t>
            </a:r>
            <a:r>
              <a:rPr lang="zh-CN" altLang="en-US" sz="2000" dirty="0" smtClean="0"/>
              <a:t>中的最大值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endParaRPr lang="en-US" altLang="zh-CN" sz="2400" dirty="0" smtClean="0"/>
          </a:p>
          <a:p>
            <a:pPr>
              <a:spcBef>
                <a:spcPts val="576"/>
              </a:spcBef>
            </a:pPr>
            <a:endParaRPr lang="zh-CN" altLang="en-US" sz="28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3772" y="5929330"/>
            <a:ext cx="8676456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ea typeface="黑体" pitchFamily="49" charset="-122"/>
              </a:rPr>
              <a:t>Liang </a:t>
            </a:r>
            <a:r>
              <a:rPr lang="en-US" altLang="zh-CN" sz="1400" dirty="0" err="1" smtClean="0">
                <a:ea typeface="黑体" pitchFamily="49" charset="-122"/>
              </a:rPr>
              <a:t>Duan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Charu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Aggarwal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and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Scaling up Link Prediction with Ensembles,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WSDM 2016 - 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Big Data Algorithms Session</a:t>
            </a:r>
            <a:r>
              <a:rPr lang="en-US" altLang="zh-CN" sz="1400" dirty="0" smtClean="0">
                <a:ea typeface="黑体" pitchFamily="49" charset="-122"/>
              </a:rPr>
              <a:t>.</a:t>
            </a:r>
          </a:p>
          <a:p>
            <a:r>
              <a:rPr lang="en-US" altLang="zh-CN" sz="1400" dirty="0" smtClean="0"/>
              <a:t>Liang </a:t>
            </a:r>
            <a:r>
              <a:rPr lang="en-US" altLang="zh-CN" sz="1400" dirty="0" err="1" smtClean="0"/>
              <a:t>Duan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Shuai</a:t>
            </a:r>
            <a:r>
              <a:rPr lang="en-US" altLang="zh-CN" sz="1400" dirty="0" smtClean="0"/>
              <a:t> Ma*, </a:t>
            </a:r>
            <a:r>
              <a:rPr lang="en-US" altLang="zh-CN" sz="1400" dirty="0" err="1" smtClean="0"/>
              <a:t>Charu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Aggarwal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Tiejun</a:t>
            </a:r>
            <a:r>
              <a:rPr lang="en-US" altLang="zh-CN" sz="1400" dirty="0" smtClean="0"/>
              <a:t> Ma, and </a:t>
            </a:r>
            <a:r>
              <a:rPr lang="en-US" altLang="zh-CN" sz="1400" dirty="0" err="1" smtClean="0"/>
              <a:t>Jinpeng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Huai</a:t>
            </a:r>
            <a:r>
              <a:rPr lang="en-US" altLang="zh-CN" sz="1400" dirty="0" smtClean="0"/>
              <a:t>, An Ensemble Approach to Link Prediction.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TKDE, 29(11): 2402-2416, 2017.</a:t>
            </a:r>
            <a:endParaRPr lang="zh-CN" altLang="en-US" sz="1400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708920"/>
            <a:ext cx="5489319" cy="53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5260" y="4143380"/>
          <a:ext cx="792439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5"/>
                <a:gridCol w="1145299"/>
                <a:gridCol w="2603729"/>
                <a:gridCol w="26037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小数据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准确性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效率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YouTube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Wikipedia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2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85918" y="5429264"/>
            <a:ext cx="5040560" cy="432048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同时提高了准确性和检测效率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grpSp>
        <p:nvGrpSpPr>
          <p:cNvPr id="4" name="组合 27"/>
          <p:cNvGrpSpPr/>
          <p:nvPr/>
        </p:nvGrpSpPr>
        <p:grpSpPr>
          <a:xfrm>
            <a:off x="5076056" y="836712"/>
            <a:ext cx="3888432" cy="1296144"/>
            <a:chOff x="5220072" y="1520788"/>
            <a:chExt cx="3888432" cy="1296144"/>
          </a:xfrm>
        </p:grpSpPr>
        <p:grpSp>
          <p:nvGrpSpPr>
            <p:cNvPr id="5" name="组合 46"/>
            <p:cNvGrpSpPr/>
            <p:nvPr/>
          </p:nvGrpSpPr>
          <p:grpSpPr>
            <a:xfrm>
              <a:off x="5220072" y="1520788"/>
              <a:ext cx="3636404" cy="1296144"/>
              <a:chOff x="4860032" y="1232756"/>
              <a:chExt cx="3636404" cy="1296144"/>
            </a:xfrm>
          </p:grpSpPr>
          <p:sp>
            <p:nvSpPr>
              <p:cNvPr id="10" name="圆柱形 9"/>
              <p:cNvSpPr/>
              <p:nvPr/>
            </p:nvSpPr>
            <p:spPr>
              <a:xfrm>
                <a:off x="4860032" y="1628800"/>
                <a:ext cx="648072" cy="504056"/>
              </a:xfrm>
              <a:prstGeom prst="can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chemeClr val="tx1"/>
                    </a:solidFill>
                  </a:rPr>
                  <a:t>Data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5796136" y="1232756"/>
                <a:ext cx="1152128" cy="288032"/>
              </a:xfrm>
              <a:prstGeom prst="ellipse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sample</a:t>
                </a:r>
                <a:r>
                  <a:rPr lang="en-US" altLang="zh-CN" sz="14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5796136" y="2240868"/>
                <a:ext cx="1224136" cy="288032"/>
              </a:xfrm>
              <a:prstGeom prst="ellipse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chemeClr val="tx1"/>
                    </a:solidFill>
                  </a:rPr>
                  <a:t>sample</a:t>
                </a:r>
                <a:r>
                  <a:rPr lang="en-US" altLang="zh-CN" sz="1400" b="1" baseline="-25000" dirty="0" err="1" smtClean="0">
                    <a:solidFill>
                      <a:schemeClr val="tx1"/>
                    </a:solidFill>
                  </a:rPr>
                  <a:t>n</a:t>
                </a:r>
                <a:endParaRPr lang="zh-CN" altLang="en-US" sz="1600" b="1" baseline="-25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00192" y="1628800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 smtClean="0">
                    <a:solidFill>
                      <a:srgbClr val="000099"/>
                    </a:solidFill>
                    <a:latin typeface="仿宋" pitchFamily="49" charset="-122"/>
                    <a:ea typeface="仿宋" pitchFamily="49" charset="-122"/>
                  </a:rPr>
                  <a:t>．．．</a:t>
                </a:r>
                <a:endParaRPr lang="zh-CN" altLang="en-US" sz="2400" b="1" dirty="0">
                  <a:solidFill>
                    <a:srgbClr val="000099"/>
                  </a:solidFill>
                  <a:latin typeface="仿宋" pitchFamily="49" charset="-122"/>
                  <a:ea typeface="仿宋" pitchFamily="49" charset="-122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308304" y="1232757"/>
                <a:ext cx="1008112" cy="288031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rgbClr val="000099"/>
                    </a:solidFill>
                    <a:latin typeface="+mn-lt"/>
                    <a:ea typeface="+mn-ea"/>
                  </a:rPr>
                  <a:t>Ensemble</a:t>
                </a:r>
                <a:endParaRPr lang="zh-CN" altLang="en-US" sz="1400" b="1" dirty="0" smtClean="0">
                  <a:solidFill>
                    <a:srgbClr val="000099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308304" y="2240869"/>
                <a:ext cx="1008112" cy="288031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rgbClr val="000099"/>
                    </a:solidFill>
                    <a:latin typeface="+mn-lt"/>
                    <a:ea typeface="+mn-ea"/>
                  </a:rPr>
                  <a:t>Ensemble</a:t>
                </a:r>
                <a:endParaRPr lang="zh-CN" altLang="en-US" sz="1600" b="1" dirty="0" smtClean="0">
                  <a:solidFill>
                    <a:srgbClr val="000099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19" name="直接箭头连接符 18"/>
              <p:cNvCxnSpPr>
                <a:stCxn id="10" idx="4"/>
                <a:endCxn id="12" idx="2"/>
              </p:cNvCxnSpPr>
              <p:nvPr/>
            </p:nvCxnSpPr>
            <p:spPr>
              <a:xfrm>
                <a:off x="5508104" y="1880828"/>
                <a:ext cx="288032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4"/>
                <a:endCxn id="11" idx="2"/>
              </p:cNvCxnSpPr>
              <p:nvPr/>
            </p:nvCxnSpPr>
            <p:spPr>
              <a:xfrm flipV="1">
                <a:off x="5508104" y="1376772"/>
                <a:ext cx="288032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11" idx="6"/>
                <a:endCxn id="16" idx="1"/>
              </p:cNvCxnSpPr>
              <p:nvPr/>
            </p:nvCxnSpPr>
            <p:spPr>
              <a:xfrm>
                <a:off x="6948264" y="1376772"/>
                <a:ext cx="36004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12" idx="6"/>
                <a:endCxn id="17" idx="1"/>
              </p:cNvCxnSpPr>
              <p:nvPr/>
            </p:nvCxnSpPr>
            <p:spPr>
              <a:xfrm>
                <a:off x="7020272" y="2384884"/>
                <a:ext cx="288032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16" idx="3"/>
                <a:endCxn id="25" idx="0"/>
              </p:cNvCxnSpPr>
              <p:nvPr/>
            </p:nvCxnSpPr>
            <p:spPr>
              <a:xfrm>
                <a:off x="8316416" y="1376773"/>
                <a:ext cx="180020" cy="3240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17" idx="3"/>
                <a:endCxn id="25" idx="4"/>
              </p:cNvCxnSpPr>
              <p:nvPr/>
            </p:nvCxnSpPr>
            <p:spPr>
              <a:xfrm flipV="1">
                <a:off x="8316416" y="2132856"/>
                <a:ext cx="180020" cy="2520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流程图: 联系 24"/>
            <p:cNvSpPr/>
            <p:nvPr/>
          </p:nvSpPr>
          <p:spPr>
            <a:xfrm>
              <a:off x="8604448" y="1988840"/>
              <a:ext cx="504056" cy="432048"/>
            </a:xfrm>
            <a:prstGeom prst="flowChartConnector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FF0000"/>
                  </a:solidFill>
                </a:rPr>
                <a:t>max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159644"/>
            <a:ext cx="9144000" cy="126935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大图搜索技术的</a:t>
            </a: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应用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BD A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5988" y="2755882"/>
            <a:ext cx="4167187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标题 1"/>
          <p:cNvSpPr>
            <a:spLocks noGrp="1"/>
          </p:cNvSpPr>
          <p:nvPr>
            <p:ph type="title"/>
          </p:nvPr>
        </p:nvSpPr>
        <p:spPr>
          <a:xfrm>
            <a:off x="323850" y="71414"/>
            <a:ext cx="8569325" cy="7921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40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如一：面向公共事件的示范应用</a:t>
            </a:r>
            <a:endParaRPr lang="en-US" altLang="en-US" sz="40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50825" y="5286388"/>
            <a:ext cx="8642350" cy="1428760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研究工作：</a:t>
            </a:r>
            <a:r>
              <a:rPr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异质大数据获取、建模与深度分析，异构大数据存储与多模态计算，复杂系统敏捷定制，事件分析与预测</a:t>
            </a:r>
            <a:r>
              <a:rPr lang="zh-CN" altLang="en-US" sz="1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8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核心算法：</a:t>
            </a:r>
            <a:r>
              <a:rPr lang="de-DE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Weiren Yu, Charu C. Aggarwal, Shuai Ma, Haixun Wang: On Anomalous Hotspot Discovery in Graph Streams. </a:t>
            </a:r>
            <a:r>
              <a:rPr lang="de-DE" alt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ICDM 2013</a:t>
            </a:r>
            <a:r>
              <a:rPr lang="de-DE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1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7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48488" y="644842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FD561B0-AF4F-46D0-BB63-C1E50C15D2B5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  <p:sp>
        <p:nvSpPr>
          <p:cNvPr id="31" name="圆角矩形 30"/>
          <p:cNvSpPr/>
          <p:nvPr/>
        </p:nvSpPr>
        <p:spPr>
          <a:xfrm>
            <a:off x="236538" y="4357694"/>
            <a:ext cx="8656637" cy="7921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/>
              </a:rPr>
              <a:t>舆情大数据服务：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/>
              </a:rPr>
              <a:t>已被国家信息安全管理中心采用，建立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/>
              </a:rPr>
              <a:t>Ring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/>
              </a:rPr>
              <a:t>微信公众号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/>
            </a:endParaRPr>
          </a:p>
        </p:txBody>
      </p:sp>
      <p:sp>
        <p:nvSpPr>
          <p:cNvPr id="38919" name="矩形 53"/>
          <p:cNvSpPr>
            <a:spLocks noChangeArrowheads="1"/>
          </p:cNvSpPr>
          <p:nvPr/>
        </p:nvSpPr>
        <p:spPr bwMode="auto">
          <a:xfrm>
            <a:off x="5480050" y="2876532"/>
            <a:ext cx="11128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地域迁徙图</a:t>
            </a:r>
          </a:p>
        </p:txBody>
      </p:sp>
      <p:sp>
        <p:nvSpPr>
          <p:cNvPr id="38920" name="矩形 53"/>
          <p:cNvSpPr>
            <a:spLocks noChangeArrowheads="1"/>
          </p:cNvSpPr>
          <p:nvPr/>
        </p:nvSpPr>
        <p:spPr bwMode="auto">
          <a:xfrm>
            <a:off x="5459413" y="2881295"/>
            <a:ext cx="1211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地域迁徙图</a:t>
            </a:r>
          </a:p>
        </p:txBody>
      </p:sp>
      <p:sp>
        <p:nvSpPr>
          <p:cNvPr id="38921" name="TextBox 12"/>
          <p:cNvSpPr txBox="1">
            <a:spLocks noChangeArrowheads="1"/>
          </p:cNvSpPr>
          <p:nvPr/>
        </p:nvSpPr>
        <p:spPr bwMode="auto">
          <a:xfrm>
            <a:off x="4767263" y="931845"/>
            <a:ext cx="3992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lvl="1" indent="-177800" algn="ctr">
              <a:spcBef>
                <a:spcPts val="300"/>
              </a:spcBef>
              <a:spcAft>
                <a:spcPts val="600"/>
              </a:spcAft>
              <a:buClr>
                <a:srgbClr val="006600"/>
              </a:buClr>
            </a:pPr>
            <a:r>
              <a:rPr lang="zh-CN" altLang="en-US" sz="1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安管中心：</a:t>
            </a:r>
            <a:r>
              <a:rPr lang="zh-CN" altLang="en-US" sz="1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微博人物画像系统</a:t>
            </a:r>
          </a:p>
        </p:txBody>
      </p:sp>
      <p:pic>
        <p:nvPicPr>
          <p:cNvPr id="38922" name="图片 55" descr="群体用户轨迹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2888" y="1395395"/>
            <a:ext cx="2166937" cy="136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矩形 56"/>
          <p:cNvSpPr>
            <a:spLocks noChangeArrowheads="1"/>
          </p:cNvSpPr>
          <p:nvPr/>
        </p:nvSpPr>
        <p:spPr bwMode="auto">
          <a:xfrm>
            <a:off x="6872288" y="1462070"/>
            <a:ext cx="14255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Palatino Linotype" pitchFamily="18" charset="0"/>
              </a:rPr>
              <a:t>群体迁徙分析</a:t>
            </a:r>
          </a:p>
        </p:txBody>
      </p:sp>
      <p:pic>
        <p:nvPicPr>
          <p:cNvPr id="38924" name="图片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48463" y="2790807"/>
            <a:ext cx="201136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5" name="矩形 61"/>
          <p:cNvSpPr>
            <a:spLocks noChangeArrowheads="1"/>
          </p:cNvSpPr>
          <p:nvPr/>
        </p:nvSpPr>
        <p:spPr bwMode="auto">
          <a:xfrm>
            <a:off x="5046663" y="2957495"/>
            <a:ext cx="14160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Palatino Linotype" pitchFamily="18" charset="0"/>
              </a:rPr>
              <a:t>群体情绪监测</a:t>
            </a:r>
          </a:p>
        </p:txBody>
      </p:sp>
      <p:pic>
        <p:nvPicPr>
          <p:cNvPr id="38926" name="图片 62" descr="个人概览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99000" y="1395395"/>
            <a:ext cx="1835150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7" name="矩形 63"/>
          <p:cNvSpPr>
            <a:spLocks noChangeArrowheads="1"/>
          </p:cNvSpPr>
          <p:nvPr/>
        </p:nvSpPr>
        <p:spPr bwMode="auto">
          <a:xfrm>
            <a:off x="5119688" y="1458895"/>
            <a:ext cx="14160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Palatino Linotype" pitchFamily="18" charset="0"/>
              </a:rPr>
              <a:t>个人多维画像</a:t>
            </a:r>
          </a:p>
        </p:txBody>
      </p:sp>
      <p:sp>
        <p:nvSpPr>
          <p:cNvPr id="65" name="矩形 64"/>
          <p:cNvSpPr/>
          <p:nvPr/>
        </p:nvSpPr>
        <p:spPr>
          <a:xfrm>
            <a:off x="250825" y="928670"/>
            <a:ext cx="4216400" cy="323215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83125" y="928670"/>
            <a:ext cx="4210050" cy="323215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930" name="TextBox 12"/>
          <p:cNvSpPr txBox="1">
            <a:spLocks noChangeArrowheads="1"/>
          </p:cNvSpPr>
          <p:nvPr/>
        </p:nvSpPr>
        <p:spPr bwMode="auto">
          <a:xfrm>
            <a:off x="290513" y="939782"/>
            <a:ext cx="409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安管中心：实时事件检测与分析系统</a:t>
            </a:r>
          </a:p>
        </p:txBody>
      </p:sp>
      <p:pic>
        <p:nvPicPr>
          <p:cNvPr id="38931" name="Picture 2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0513" y="1303320"/>
            <a:ext cx="2176462" cy="273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2" name="Picture 2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86038" y="1303320"/>
            <a:ext cx="16652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41740" y="1303298"/>
            <a:ext cx="593698" cy="57150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34" name="Picture 2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563813" y="2581257"/>
            <a:ext cx="1760537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35" name="矩形 51"/>
          <p:cNvSpPr>
            <a:spLocks noChangeArrowheads="1"/>
          </p:cNvSpPr>
          <p:nvPr/>
        </p:nvSpPr>
        <p:spPr bwMode="auto">
          <a:xfrm>
            <a:off x="1562100" y="2033570"/>
            <a:ext cx="11477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事件检测</a:t>
            </a:r>
          </a:p>
        </p:txBody>
      </p:sp>
      <p:sp>
        <p:nvSpPr>
          <p:cNvPr id="38936" name="矩形 51"/>
          <p:cNvSpPr>
            <a:spLocks noChangeArrowheads="1"/>
          </p:cNvSpPr>
          <p:nvPr/>
        </p:nvSpPr>
        <p:spPr bwMode="auto">
          <a:xfrm>
            <a:off x="3316288" y="2754295"/>
            <a:ext cx="11096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事件分析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438120" y="71414"/>
            <a:ext cx="8358246" cy="79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j-cs"/>
              </a:rPr>
              <a:t>如二：</a:t>
            </a:r>
            <a:r>
              <a:rPr lang="en-US" altLang="zh-CN" sz="4000" b="1" kern="0" dirty="0" err="1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+mj-cs"/>
              </a:rPr>
              <a:t>TGraph</a:t>
            </a:r>
            <a:r>
              <a:rPr lang="zh-CN" altLang="en-US" sz="4000" b="1" kern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+mj-cs"/>
              </a:rPr>
              <a:t>时态图数据管理系统</a:t>
            </a:r>
          </a:p>
        </p:txBody>
      </p:sp>
      <p:pic>
        <p:nvPicPr>
          <p:cNvPr id="12" name="图片 14" descr="TGraph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40" y="857232"/>
            <a:ext cx="867874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-32" y="6427137"/>
            <a:ext cx="9144000" cy="430887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100" dirty="0" err="1" smtClean="0">
                <a:solidFill>
                  <a:schemeClr val="tx2"/>
                </a:solidFill>
              </a:rPr>
              <a:t>Haixing</a:t>
            </a:r>
            <a:r>
              <a:rPr lang="en-US" altLang="zh-CN" sz="1100" dirty="0" smtClean="0">
                <a:solidFill>
                  <a:schemeClr val="tx2"/>
                </a:solidFill>
              </a:rPr>
              <a:t> Huang, </a:t>
            </a:r>
            <a:r>
              <a:rPr lang="en-US" altLang="zh-CN" sz="1100" dirty="0" err="1" smtClean="0">
                <a:solidFill>
                  <a:schemeClr val="tx2"/>
                </a:solidFill>
              </a:rPr>
              <a:t>Jinghe</a:t>
            </a:r>
            <a:r>
              <a:rPr lang="en-US" altLang="zh-CN" sz="1100" dirty="0" smtClean="0">
                <a:solidFill>
                  <a:schemeClr val="tx2"/>
                </a:solidFill>
              </a:rPr>
              <a:t> Song, </a:t>
            </a:r>
            <a:r>
              <a:rPr lang="en-US" altLang="zh-CN" sz="1100" dirty="0" err="1" smtClean="0">
                <a:solidFill>
                  <a:schemeClr val="tx2"/>
                </a:solidFill>
              </a:rPr>
              <a:t>Xuelian</a:t>
            </a:r>
            <a:r>
              <a:rPr lang="en-US" altLang="zh-CN" sz="1100" dirty="0" smtClean="0">
                <a:solidFill>
                  <a:schemeClr val="tx2"/>
                </a:solidFill>
              </a:rPr>
              <a:t> Lin, </a:t>
            </a:r>
            <a:r>
              <a:rPr lang="en-US" altLang="zh-CN" sz="1100" dirty="0" err="1" smtClean="0">
                <a:solidFill>
                  <a:schemeClr val="tx2"/>
                </a:solidFill>
              </a:rPr>
              <a:t>Shuai</a:t>
            </a:r>
            <a:r>
              <a:rPr lang="en-US" altLang="zh-CN" sz="1100" dirty="0" smtClean="0">
                <a:solidFill>
                  <a:schemeClr val="tx2"/>
                </a:solidFill>
              </a:rPr>
              <a:t> Ma, </a:t>
            </a:r>
            <a:r>
              <a:rPr lang="en-US" altLang="zh-CN" sz="1100" dirty="0" err="1" smtClean="0">
                <a:solidFill>
                  <a:schemeClr val="tx2"/>
                </a:solidFill>
              </a:rPr>
              <a:t>Jinpeng</a:t>
            </a:r>
            <a:r>
              <a:rPr lang="en-US" altLang="zh-CN" sz="1100" dirty="0" smtClean="0">
                <a:solidFill>
                  <a:schemeClr val="tx2"/>
                </a:solidFill>
              </a:rPr>
              <a:t> </a:t>
            </a:r>
            <a:r>
              <a:rPr lang="en-US" altLang="zh-CN" sz="1100" dirty="0" err="1" smtClean="0">
                <a:solidFill>
                  <a:schemeClr val="tx2"/>
                </a:solidFill>
              </a:rPr>
              <a:t>Huai</a:t>
            </a:r>
            <a:r>
              <a:rPr lang="en-US" altLang="zh-CN" sz="1100" dirty="0" smtClean="0">
                <a:solidFill>
                  <a:schemeClr val="tx2"/>
                </a:solidFill>
              </a:rPr>
              <a:t>, </a:t>
            </a:r>
            <a:r>
              <a:rPr lang="en-US" altLang="zh-CN" sz="1100" dirty="0" err="1" smtClean="0">
                <a:solidFill>
                  <a:schemeClr val="tx2"/>
                </a:solidFill>
              </a:rPr>
              <a:t>TGraph</a:t>
            </a:r>
            <a:r>
              <a:rPr lang="en-US" altLang="zh-CN" sz="1100" dirty="0" smtClean="0">
                <a:solidFill>
                  <a:schemeClr val="tx2"/>
                </a:solidFill>
              </a:rPr>
              <a:t>: A Temporal Graph Data Management System (demo</a:t>
            </a:r>
            <a:r>
              <a:rPr lang="en-US" altLang="zh-CN" sz="1100" b="1" dirty="0" smtClean="0">
                <a:solidFill>
                  <a:schemeClr val="tx2"/>
                </a:solidFill>
                <a:ea typeface="黑体" pitchFamily="49" charset="-122"/>
              </a:rPr>
              <a:t>), </a:t>
            </a:r>
            <a:r>
              <a:rPr lang="en-US" altLang="zh-CN" sz="1100" b="1" dirty="0" smtClean="0">
                <a:solidFill>
                  <a:srgbClr val="C00000"/>
                </a:solidFill>
                <a:ea typeface="黑体" pitchFamily="49" charset="-122"/>
              </a:rPr>
              <a:t>CIKM 2016.</a:t>
            </a:r>
          </a:p>
          <a:p>
            <a:pPr>
              <a:spcBef>
                <a:spcPts val="0"/>
              </a:spcBef>
            </a:pPr>
            <a:r>
              <a:rPr lang="en-US" altLang="zh-CN" sz="1100" dirty="0" err="1" smtClean="0">
                <a:ea typeface="黑体" pitchFamily="49" charset="-122"/>
              </a:rPr>
              <a:t>Xuelian</a:t>
            </a:r>
            <a:r>
              <a:rPr lang="en-US" altLang="zh-CN" sz="1100" dirty="0" smtClean="0">
                <a:ea typeface="黑体" pitchFamily="49" charset="-122"/>
              </a:rPr>
              <a:t> Lin, </a:t>
            </a:r>
            <a:r>
              <a:rPr lang="en-US" altLang="zh-CN" sz="1100" dirty="0" err="1" smtClean="0">
                <a:ea typeface="黑体" pitchFamily="49" charset="-122"/>
              </a:rPr>
              <a:t>Shuai</a:t>
            </a:r>
            <a:r>
              <a:rPr lang="en-US" altLang="zh-CN" sz="1100" dirty="0" smtClean="0">
                <a:ea typeface="黑体" pitchFamily="49" charset="-122"/>
              </a:rPr>
              <a:t> Ma, Han Zhang, </a:t>
            </a:r>
            <a:r>
              <a:rPr lang="en-US" altLang="zh-CN" sz="1100" dirty="0" err="1" smtClean="0">
                <a:ea typeface="黑体" pitchFamily="49" charset="-122"/>
              </a:rPr>
              <a:t>Tianyu</a:t>
            </a:r>
            <a:r>
              <a:rPr lang="en-US" altLang="zh-CN" sz="1100" dirty="0" smtClean="0">
                <a:ea typeface="黑体" pitchFamily="49" charset="-122"/>
              </a:rPr>
              <a:t> </a:t>
            </a:r>
            <a:r>
              <a:rPr lang="en-US" altLang="zh-CN" sz="1100" dirty="0" err="1" smtClean="0">
                <a:ea typeface="黑体" pitchFamily="49" charset="-122"/>
              </a:rPr>
              <a:t>Wo</a:t>
            </a:r>
            <a:r>
              <a:rPr lang="en-US" altLang="zh-CN" sz="1100" dirty="0" smtClean="0">
                <a:ea typeface="黑体" pitchFamily="49" charset="-122"/>
              </a:rPr>
              <a:t>, </a:t>
            </a:r>
            <a:r>
              <a:rPr lang="en-US" altLang="zh-CN" sz="1100" dirty="0" err="1" smtClean="0">
                <a:ea typeface="黑体" pitchFamily="49" charset="-122"/>
              </a:rPr>
              <a:t>Jinpeng</a:t>
            </a:r>
            <a:r>
              <a:rPr lang="en-US" altLang="zh-CN" sz="1100" dirty="0" smtClean="0">
                <a:ea typeface="黑体" pitchFamily="49" charset="-122"/>
              </a:rPr>
              <a:t> </a:t>
            </a:r>
            <a:r>
              <a:rPr lang="en-US" altLang="zh-CN" sz="1100" dirty="0" err="1" smtClean="0">
                <a:ea typeface="黑体" pitchFamily="49" charset="-122"/>
              </a:rPr>
              <a:t>Huai</a:t>
            </a:r>
            <a:r>
              <a:rPr lang="en-US" altLang="zh-CN" sz="1100" dirty="0" smtClean="0">
                <a:ea typeface="黑体" pitchFamily="49" charset="-122"/>
              </a:rPr>
              <a:t>: One-Pass Error Bounded Trajectory Simplification. </a:t>
            </a:r>
            <a:r>
              <a:rPr lang="en-US" altLang="zh-CN" sz="1100" b="1" dirty="0" smtClean="0">
                <a:solidFill>
                  <a:srgbClr val="C00000"/>
                </a:solidFill>
                <a:ea typeface="黑体" pitchFamily="49" charset="-122"/>
              </a:rPr>
              <a:t>PVLDB</a:t>
            </a:r>
            <a:r>
              <a:rPr lang="en-US" altLang="zh-CN" sz="1100" dirty="0" smtClean="0">
                <a:ea typeface="黑体" pitchFamily="49" charset="-122"/>
              </a:rPr>
              <a:t> 10(7): 841-852 (2017)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omepage\talks\973年终会-2014\IBM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885280" cy="94264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b="1" dirty="0" smtClean="0">
                <a:solidFill>
                  <a:srgbClr val="C00000"/>
                </a:solidFill>
              </a:rPr>
              <a:t>Acknowledgements</a:t>
            </a:r>
            <a:endParaRPr kumimoji="1" lang="en-US" altLang="zh-CN" sz="3600" dirty="0" smtClean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79512" y="908720"/>
            <a:ext cx="8964488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kumimoji="1" lang="en-US" altLang="zh-CN" sz="2400" b="1" dirty="0" smtClean="0">
                <a:solidFill>
                  <a:srgbClr val="C00000"/>
                </a:solidFill>
              </a:rPr>
              <a:t>Collaborators: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dirty="0" err="1" smtClean="0"/>
              <a:t>Charu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Aggarwal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Sourav</a:t>
            </a:r>
            <a:r>
              <a:rPr kumimoji="1" lang="en-US" altLang="zh-CN" dirty="0" smtClean="0"/>
              <a:t> S </a:t>
            </a:r>
            <a:r>
              <a:rPr kumimoji="1" lang="en-US" altLang="zh-CN" dirty="0" err="1" smtClean="0"/>
              <a:t>Bhowmick</a:t>
            </a:r>
            <a:r>
              <a:rPr kumimoji="1" lang="en-US" altLang="zh-CN" dirty="0" smtClean="0"/>
              <a:t>, Yang Cao, </a:t>
            </a:r>
            <a:r>
              <a:rPr kumimoji="1" lang="en-US" altLang="zh-CN" dirty="0" err="1" smtClean="0"/>
              <a:t>Gao</a:t>
            </a:r>
            <a:r>
              <a:rPr kumimoji="1" lang="en-US" altLang="zh-CN" dirty="0" smtClean="0"/>
              <a:t> Cong, Liang </a:t>
            </a:r>
            <a:r>
              <a:rPr kumimoji="1" lang="en-US" altLang="zh-CN" dirty="0" err="1" smtClean="0"/>
              <a:t>Duan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Wenfei</a:t>
            </a:r>
            <a:r>
              <a:rPr kumimoji="1" lang="en-US" altLang="zh-CN" dirty="0" smtClean="0"/>
              <a:t> Fan, </a:t>
            </a:r>
            <a:r>
              <a:rPr kumimoji="1" lang="en-US" altLang="zh-CN" dirty="0" err="1" smtClean="0"/>
              <a:t>Kaiyu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Feng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Haixing</a:t>
            </a:r>
            <a:r>
              <a:rPr kumimoji="1" lang="en-US" altLang="zh-CN" dirty="0" smtClean="0"/>
              <a:t> Huang, </a:t>
            </a:r>
            <a:r>
              <a:rPr kumimoji="1" lang="en-US" altLang="zh-CN" dirty="0" err="1" smtClean="0"/>
              <a:t>Renjun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Hu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Jinpeng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Huai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Jia</a:t>
            </a:r>
            <a:r>
              <a:rPr lang="en-US" altLang="zh-CN" dirty="0" smtClean="0"/>
              <a:t> Li,  </a:t>
            </a:r>
            <a:r>
              <a:rPr lang="en-US" altLang="zh-CN" dirty="0" err="1" smtClean="0"/>
              <a:t>Jianxin</a:t>
            </a:r>
            <a:r>
              <a:rPr lang="en-US" altLang="zh-CN" dirty="0" smtClean="0"/>
              <a:t> Li, </a:t>
            </a:r>
            <a:r>
              <a:rPr lang="en-US" altLang="zh-CN" dirty="0" err="1" smtClean="0"/>
              <a:t>Xuelian</a:t>
            </a:r>
            <a:r>
              <a:rPr lang="en-US" altLang="zh-CN" dirty="0" smtClean="0"/>
              <a:t> Lin, </a:t>
            </a:r>
            <a:r>
              <a:rPr lang="en-US" altLang="zh-CN" dirty="0" err="1" smtClean="0"/>
              <a:t>Xudong</a:t>
            </a:r>
            <a:r>
              <a:rPr lang="en-US" altLang="zh-CN" dirty="0" smtClean="0"/>
              <a:t> Liu, </a:t>
            </a:r>
            <a:r>
              <a:rPr lang="en-US" altLang="zh-CN" dirty="0" err="1" smtClean="0"/>
              <a:t>Jinghe</a:t>
            </a:r>
            <a:r>
              <a:rPr lang="en-US" altLang="zh-CN" dirty="0" smtClean="0"/>
              <a:t> Song, </a:t>
            </a:r>
            <a:r>
              <a:rPr kumimoji="1" lang="en-US" altLang="zh-CN" dirty="0" err="1" smtClean="0"/>
              <a:t>Haixun</a:t>
            </a:r>
            <a:r>
              <a:rPr kumimoji="1" lang="en-US" altLang="zh-CN" dirty="0" smtClean="0"/>
              <a:t> Wang, </a:t>
            </a:r>
            <a:r>
              <a:rPr kumimoji="1" lang="en-US" altLang="zh-CN" dirty="0" err="1" smtClean="0"/>
              <a:t>Luoshu</a:t>
            </a:r>
            <a:r>
              <a:rPr kumimoji="1" lang="en-US" altLang="zh-CN" dirty="0" smtClean="0"/>
              <a:t> Wang, </a:t>
            </a:r>
            <a:r>
              <a:rPr kumimoji="1" lang="en-US" altLang="zh-CN" dirty="0" err="1" smtClean="0"/>
              <a:t>Tianyu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Wo</a:t>
            </a:r>
            <a:r>
              <a:rPr kumimoji="1" lang="en-US" altLang="zh-CN" dirty="0" smtClean="0"/>
              <a:t>…</a:t>
            </a:r>
          </a:p>
          <a:p>
            <a:pPr algn="just">
              <a:spcBef>
                <a:spcPts val="1200"/>
              </a:spcBef>
            </a:pPr>
            <a:r>
              <a:rPr kumimoji="1" lang="en-US" altLang="zh-CN" sz="2400" b="1" dirty="0" smtClean="0">
                <a:solidFill>
                  <a:srgbClr val="C00000"/>
                </a:solidFill>
              </a:rPr>
              <a:t>They are from:  </a:t>
            </a:r>
          </a:p>
          <a:p>
            <a:pPr algn="just">
              <a:spcBef>
                <a:spcPts val="600"/>
              </a:spcBef>
            </a:pPr>
            <a:endParaRPr kumimoji="1" lang="en-US" altLang="zh-CN" dirty="0" smtClean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kumimoji="1" lang="en-US" altLang="zh-CN" sz="2000" dirty="0" smtClean="0"/>
          </a:p>
          <a:p>
            <a:pPr algn="just">
              <a:spcBef>
                <a:spcPts val="600"/>
              </a:spcBef>
            </a:pPr>
            <a:endParaRPr kumimoji="1" lang="en-US" altLang="zh-CN" sz="2000" dirty="0" smtClean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pic>
        <p:nvPicPr>
          <p:cNvPr id="7" name="图片 6" descr="beihang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030701"/>
            <a:ext cx="3359376" cy="693866"/>
          </a:xfrm>
          <a:prstGeom prst="rect">
            <a:avLst/>
          </a:prstGeom>
        </p:spPr>
      </p:pic>
      <p:pic>
        <p:nvPicPr>
          <p:cNvPr id="8" name="图片 7" descr="goog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5821635"/>
            <a:ext cx="1876425" cy="703709"/>
          </a:xfrm>
          <a:prstGeom prst="rect">
            <a:avLst/>
          </a:prstGeom>
        </p:spPr>
      </p:pic>
      <p:pic>
        <p:nvPicPr>
          <p:cNvPr id="1027" name="Picture 3" descr="D:\homepage\talks\973年终会-2014\msr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5496644"/>
            <a:ext cx="2219325" cy="1028700"/>
          </a:xfrm>
          <a:prstGeom prst="rect">
            <a:avLst/>
          </a:prstGeom>
          <a:noFill/>
        </p:spPr>
      </p:pic>
      <p:pic>
        <p:nvPicPr>
          <p:cNvPr id="1028" name="Picture 4" descr="D:\homepage\talks\973年终会-2014\t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4077072"/>
            <a:ext cx="2736304" cy="966827"/>
          </a:xfrm>
          <a:prstGeom prst="rect">
            <a:avLst/>
          </a:prstGeom>
          <a:noFill/>
        </p:spPr>
      </p:pic>
      <p:pic>
        <p:nvPicPr>
          <p:cNvPr id="11" name="Picture 12" descr="http://cdn3.sbnation.com/imported_assets/1427057/12207655-lar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05064"/>
            <a:ext cx="2928152" cy="11006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homepage\talks\973年终会-2014\th (3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2996952"/>
            <a:ext cx="4392488" cy="761364"/>
          </a:xfrm>
          <a:prstGeom prst="rect">
            <a:avLst/>
          </a:prstGeom>
          <a:noFill/>
        </p:spPr>
      </p:pic>
      <p:pic>
        <p:nvPicPr>
          <p:cNvPr id="14" name="图片 13" descr="th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12160" y="5393010"/>
            <a:ext cx="2857500" cy="127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51520" y="3933056"/>
            <a:ext cx="8501122" cy="20688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331640" y="1628800"/>
            <a:ext cx="5078938" cy="25202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Homepage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smtClean="0">
                <a:latin typeface="+mn-lt"/>
                <a:ea typeface="+mn-ea"/>
              </a:rPr>
              <a:t>		  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Room G1122,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New Main Building,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Beihang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Beijing, China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700808"/>
            <a:ext cx="1584176" cy="206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 idx="4294967295"/>
          </p:nvPr>
        </p:nvSpPr>
        <p:spPr>
          <a:xfrm>
            <a:off x="241300" y="142852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北京市大数据科学与脑机智能创新中心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95288" y="4572008"/>
            <a:ext cx="839470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Blip>
                <a:blip r:embed="rId3"/>
              </a:buBlip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2015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年，北京市首批北京高校高精尖创新中心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引领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未来数据科学与计算智能的研究与应用方向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加速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计算科学、数据科学与脑科学的交叉研究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促进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高效智能的下一代计算与数据分析技术创新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通过以数据为中心的智能机器、系统及应用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改变未来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638" y="928670"/>
            <a:ext cx="7874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571744"/>
            <a:ext cx="185738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241300" y="214295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研究方向与机构设置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142976" y="979511"/>
            <a:ext cx="3571900" cy="491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：计算的有效性遇到障碍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计算的有效性：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认识数据的内在特征，复杂网络、数学（统计）方法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：能耗成为突出问题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随着规模增大，调度复杂，计算系统功耗问题日益突出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传统存算分离的结构，产生大量的数据搬移开销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传统的计算和存储器件“功耗”不友好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：学习效率和灵活性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学习效率：需要大量的输入数据及标定数据，学习效率低</a:t>
            </a: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灵活性：普遍缺乏“类比、联想”等学习功能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4721225" y="1268436"/>
            <a:ext cx="396875" cy="501650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721225" y="3211536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751388" y="5011761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189586" y="1122956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数据科学与计算智能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189586" y="29951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新型计算技术与系统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5189586" y="47953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认知机理与仿真</a:t>
            </a:r>
          </a:p>
        </p:txBody>
      </p:sp>
      <p:sp>
        <p:nvSpPr>
          <p:cNvPr id="14" name="下箭头 13"/>
          <p:cNvSpPr/>
          <p:nvPr/>
        </p:nvSpPr>
        <p:spPr bwMode="auto">
          <a:xfrm>
            <a:off x="6018213" y="2347936"/>
            <a:ext cx="569912" cy="574675"/>
          </a:xfrm>
          <a:prstGeom prst="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下箭头 14"/>
          <p:cNvSpPr>
            <a:spLocks noChangeArrowheads="1"/>
          </p:cNvSpPr>
          <p:nvPr/>
        </p:nvSpPr>
        <p:spPr bwMode="auto">
          <a:xfrm rot="10800000">
            <a:off x="6084888" y="4087836"/>
            <a:ext cx="574675" cy="577850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FF0000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10800000"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7740650" y="3246461"/>
            <a:ext cx="503238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172400" y="1122956"/>
            <a:ext cx="792088" cy="4752528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数据工程与</a:t>
            </a: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脑机系统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-15875" y="6162698"/>
            <a:ext cx="5970588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http://www.bdbc.org.cn/</a:t>
            </a:r>
          </a:p>
        </p:txBody>
      </p:sp>
      <p:pic>
        <p:nvPicPr>
          <p:cNvPr id="19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2175" y="5946798"/>
            <a:ext cx="315118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54013" y="325423"/>
            <a:ext cx="83947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问题：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是否有坚实的理论基础</a:t>
            </a: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（大）数据科学是否能真的成为一种“科学”？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17469" y="1554185"/>
            <a:ext cx="8394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其中一个可能性：计算问题、复杂性与算法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计算问题是计算机科学的本质问题，而算法是一切计算问题的核心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3048" y="2706015"/>
            <a:ext cx="18245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1" lang="en-US" altLang="zh-CN" sz="4000" i="1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kumimoji="1" lang="en-US" altLang="zh-CN" sz="4000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kumimoji="1" lang="en-US" altLang="zh-CN" sz="4000" i="1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kumimoji="1" lang="en-US" altLang="zh-CN" sz="4000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kumimoji="1" lang="en-US" altLang="zh-CN" sz="4000" i="1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kumimoji="1" lang="en-US" altLang="zh-CN" sz="4000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kumimoji="1" lang="zh-CN" altLang="en-US" sz="4000" noProof="1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  <a:ea typeface="宋体" charset="0"/>
              <a:cs typeface="Arial" pitchFamily="34" charset="0"/>
            </a:endParaRPr>
          </a:p>
        </p:txBody>
      </p:sp>
      <p:cxnSp>
        <p:nvCxnSpPr>
          <p:cNvPr id="8" name="直接箭头连接符 15"/>
          <p:cNvCxnSpPr>
            <a:cxnSpLocks noChangeShapeType="1"/>
          </p:cNvCxnSpPr>
          <p:nvPr/>
        </p:nvCxnSpPr>
        <p:spPr bwMode="auto">
          <a:xfrm flipH="1">
            <a:off x="2519331" y="3138510"/>
            <a:ext cx="863600" cy="144462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9" name="内容占位符 2"/>
          <p:cNvSpPr txBox="1">
            <a:spLocks noChangeArrowheads="1"/>
          </p:cNvSpPr>
          <p:nvPr/>
        </p:nvSpPr>
        <p:spPr bwMode="auto">
          <a:xfrm>
            <a:off x="3382931" y="2994047"/>
            <a:ext cx="865188" cy="5762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数据</a:t>
            </a:r>
            <a:endParaRPr lang="zh-CN" altLang="en-US" sz="2000" b="0"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0" name="直接箭头连接符 17"/>
          <p:cNvCxnSpPr>
            <a:cxnSpLocks noChangeShapeType="1"/>
          </p:cNvCxnSpPr>
          <p:nvPr/>
        </p:nvCxnSpPr>
        <p:spPr bwMode="auto">
          <a:xfrm flipH="1">
            <a:off x="2014506" y="2346347"/>
            <a:ext cx="1368425" cy="5032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" name="内容占位符 2"/>
          <p:cNvSpPr txBox="1">
            <a:spLocks noChangeArrowheads="1"/>
          </p:cNvSpPr>
          <p:nvPr/>
        </p:nvSpPr>
        <p:spPr bwMode="auto">
          <a:xfrm>
            <a:off x="3382931" y="2346347"/>
            <a:ext cx="865188" cy="576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算法</a:t>
            </a:r>
            <a:endParaRPr lang="zh-CN" altLang="en-US" sz="2400" b="0">
              <a:latin typeface="Calibri" pitchFamily="34" charset="0"/>
              <a:ea typeface="宋体" pitchFamily="2" charset="-122"/>
            </a:endParaRPr>
          </a:p>
        </p:txBody>
      </p:sp>
      <p:graphicFrame>
        <p:nvGraphicFramePr>
          <p:cNvPr id="13" name="Group 12"/>
          <p:cNvGraphicFramePr>
            <a:graphicFrameLocks noGrp="1"/>
          </p:cNvGraphicFramePr>
          <p:nvPr/>
        </p:nvGraphicFramePr>
        <p:xfrm>
          <a:off x="142844" y="3714772"/>
          <a:ext cx="3889375" cy="2733674"/>
        </p:xfrm>
        <a:graphic>
          <a:graphicData uri="http://schemas.openxmlformats.org/drawingml/2006/table">
            <a:tbl>
              <a:tblPr/>
              <a:tblGrid>
                <a:gridCol w="1036637"/>
                <a:gridCol w="2852738"/>
              </a:tblGrid>
              <a:tr h="6303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70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年代前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算法研究</a:t>
                      </a:r>
                    </a:p>
                  </a:txBody>
                  <a:tcPr marL="0" marR="0" marT="144017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70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确定性多项式时间算法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发现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NP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困难性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80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随机化算法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随机性能加速算法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90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近似算法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后期发现近似困难性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 rot="1185080">
            <a:off x="3492469" y="5638822"/>
            <a:ext cx="958850" cy="668338"/>
            <a:chOff x="-423" y="336"/>
            <a:chExt cx="6327" cy="2514"/>
          </a:xfrm>
        </p:grpSpPr>
        <p:pic>
          <p:nvPicPr>
            <p:cNvPr id="16" name="Picture 27" descr="green-blue-purple-scaling-2"/>
            <p:cNvPicPr>
              <a:picLocks noChangeAspect="1" noChangeArrowheads="1"/>
            </p:cNvPicPr>
            <p:nvPr/>
          </p:nvPicPr>
          <p:blipFill>
            <a:blip r:embed="rId3">
              <a:lum bright="-6000"/>
            </a:blip>
            <a:srcRect/>
            <a:stretch>
              <a:fillRect/>
            </a:stretch>
          </p:blipFill>
          <p:spPr bwMode="auto">
            <a:xfrm rot="-1110297">
              <a:off x="-423" y="336"/>
              <a:ext cx="6327" cy="2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8" descr="win-internet-standard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96" y="1258"/>
              <a:ext cx="3408" cy="1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82"/>
          <p:cNvGrpSpPr>
            <a:grpSpLocks/>
          </p:cNvGrpSpPr>
          <p:nvPr/>
        </p:nvGrpSpPr>
        <p:grpSpPr bwMode="auto">
          <a:xfrm>
            <a:off x="5183156" y="2363810"/>
            <a:ext cx="3689350" cy="3654425"/>
            <a:chOff x="5454257" y="1916832"/>
            <a:chExt cx="3689743" cy="3654942"/>
          </a:xfrm>
        </p:grpSpPr>
        <p:grpSp>
          <p:nvGrpSpPr>
            <p:cNvPr id="12" name="组合 21"/>
            <p:cNvGrpSpPr>
              <a:grpSpLocks/>
            </p:cNvGrpSpPr>
            <p:nvPr/>
          </p:nvGrpSpPr>
          <p:grpSpPr bwMode="auto">
            <a:xfrm>
              <a:off x="7280165" y="3114226"/>
              <a:ext cx="1863835" cy="1211963"/>
              <a:chOff x="3271291" y="2648819"/>
              <a:chExt cx="1804764" cy="1211963"/>
            </a:xfrm>
          </p:grpSpPr>
          <p:sp>
            <p:nvSpPr>
              <p:cNvPr id="41" name="矩形 11"/>
              <p:cNvSpPr>
                <a:spLocks noChangeArrowheads="1"/>
              </p:cNvSpPr>
              <p:nvPr/>
            </p:nvSpPr>
            <p:spPr bwMode="auto">
              <a:xfrm>
                <a:off x="3271291" y="3297551"/>
                <a:ext cx="1804764" cy="563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Juris Hartmanis ,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Richard Edwin Stearns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1993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pic>
            <p:nvPicPr>
              <p:cNvPr id="42" name="Picture 2" descr="C:\Users\Ting\Desktop\Hartmanis.jp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347864" y="2649587"/>
                <a:ext cx="760045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3" descr="C:\Users\Ting\Desktop\richard.jp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101063" y="2648819"/>
                <a:ext cx="760046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4" name="组合 66"/>
            <p:cNvGrpSpPr>
              <a:grpSpLocks/>
            </p:cNvGrpSpPr>
            <p:nvPr/>
          </p:nvGrpSpPr>
          <p:grpSpPr bwMode="auto">
            <a:xfrm>
              <a:off x="7956376" y="1924766"/>
              <a:ext cx="1157369" cy="1086037"/>
              <a:chOff x="3087911" y="5525740"/>
              <a:chExt cx="1157369" cy="1086035"/>
            </a:xfrm>
          </p:grpSpPr>
          <p:pic>
            <p:nvPicPr>
              <p:cNvPr id="39" name="Picture 3" descr="C:\Users\Ting\Desktop\donald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231927" y="5525740"/>
                <a:ext cx="864096" cy="680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" name="矩形 69"/>
              <p:cNvSpPr>
                <a:spLocks noChangeArrowheads="1"/>
              </p:cNvSpPr>
              <p:nvPr/>
            </p:nvSpPr>
            <p:spPr bwMode="auto">
              <a:xfrm>
                <a:off x="3087911" y="6174732"/>
                <a:ext cx="1157369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   Donald Knuth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1974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pSp>
          <p:nvGrpSpPr>
            <p:cNvPr id="15" name="组合 20"/>
            <p:cNvGrpSpPr>
              <a:grpSpLocks/>
            </p:cNvGrpSpPr>
            <p:nvPr/>
          </p:nvGrpSpPr>
          <p:grpSpPr bwMode="auto">
            <a:xfrm>
              <a:off x="6757640" y="1928958"/>
              <a:ext cx="1431548" cy="1081676"/>
              <a:chOff x="970603" y="2603813"/>
              <a:chExt cx="1431548" cy="1081676"/>
            </a:xfrm>
          </p:grpSpPr>
          <p:pic>
            <p:nvPicPr>
              <p:cNvPr id="37" name="Picture 5" descr="C:\Users\Ting\Desktop\cook.jp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1449495" y="2603813"/>
                <a:ext cx="863860" cy="680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矩形 8"/>
              <p:cNvSpPr>
                <a:spLocks noChangeArrowheads="1"/>
              </p:cNvSpPr>
              <p:nvPr/>
            </p:nvSpPr>
            <p:spPr bwMode="auto">
              <a:xfrm>
                <a:off x="970603" y="3248446"/>
                <a:ext cx="1431548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    Stephen Cook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1982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pSp>
          <p:nvGrpSpPr>
            <p:cNvPr id="18" name="组合 44"/>
            <p:cNvGrpSpPr>
              <a:grpSpLocks/>
            </p:cNvGrpSpPr>
            <p:nvPr/>
          </p:nvGrpSpPr>
          <p:grpSpPr bwMode="auto">
            <a:xfrm>
              <a:off x="6320400" y="3166661"/>
              <a:ext cx="1178528" cy="1063907"/>
              <a:chOff x="3455646" y="2221630"/>
              <a:chExt cx="1178528" cy="1063907"/>
            </a:xfrm>
          </p:grpSpPr>
          <p:pic>
            <p:nvPicPr>
              <p:cNvPr id="35" name="Picture 4" descr="C:\Users\Ting\Desktop\manuel.jp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684370" y="2221630"/>
                <a:ext cx="792088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矩形 64"/>
              <p:cNvSpPr>
                <a:spLocks noChangeArrowheads="1"/>
              </p:cNvSpPr>
              <p:nvPr/>
            </p:nvSpPr>
            <p:spPr bwMode="auto">
              <a:xfrm>
                <a:off x="3455646" y="2848494"/>
                <a:ext cx="1178528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Manuel Blum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1995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pSp>
          <p:nvGrpSpPr>
            <p:cNvPr id="19" name="组合 45"/>
            <p:cNvGrpSpPr>
              <a:grpSpLocks/>
            </p:cNvGrpSpPr>
            <p:nvPr/>
          </p:nvGrpSpPr>
          <p:grpSpPr bwMode="auto">
            <a:xfrm>
              <a:off x="5454257" y="3166661"/>
              <a:ext cx="1087359" cy="1088335"/>
              <a:chOff x="1427431" y="5135100"/>
              <a:chExt cx="1087359" cy="1088335"/>
            </a:xfrm>
          </p:grpSpPr>
          <p:sp>
            <p:nvSpPr>
              <p:cNvPr id="33" name="矩形 61"/>
              <p:cNvSpPr>
                <a:spLocks noChangeArrowheads="1"/>
              </p:cNvSpPr>
              <p:nvPr/>
            </p:nvSpPr>
            <p:spPr bwMode="auto">
              <a:xfrm>
                <a:off x="1427431" y="5700215"/>
                <a:ext cx="98995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Leslie Valiant</a:t>
                </a:r>
              </a:p>
              <a:p>
                <a:pPr algn="ctr"/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2010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pic>
            <p:nvPicPr>
              <p:cNvPr id="34" name="Picture 6" descr="C:\Users\Ting\Desktop\leslie.jp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1578686" y="5135100"/>
                <a:ext cx="936104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" name="组合 46"/>
            <p:cNvGrpSpPr>
              <a:grpSpLocks/>
            </p:cNvGrpSpPr>
            <p:nvPr/>
          </p:nvGrpSpPr>
          <p:grpSpPr bwMode="auto">
            <a:xfrm>
              <a:off x="7470594" y="4356922"/>
              <a:ext cx="1440045" cy="1214852"/>
              <a:chOff x="6666062" y="4191698"/>
              <a:chExt cx="1520049" cy="1214852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6666062" y="4796864"/>
                <a:ext cx="1520018" cy="609686"/>
              </a:xfrm>
              <a:prstGeom prst="rect">
                <a:avLst/>
              </a:prstGeom>
            </p:spPr>
            <p:txBody>
              <a:bodyPr lIns="0" rIns="0"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en-US" altLang="zh-CN" sz="1400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Shafi Goldwasser</a:t>
                </a:r>
              </a:p>
              <a:p>
                <a:pPr algn="ctr">
                  <a:lnSpc>
                    <a:spcPct val="8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en-US" altLang="zh-CN" sz="1400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 Silvio Micali</a:t>
                </a:r>
              </a:p>
              <a:p>
                <a:pPr algn="ctr">
                  <a:lnSpc>
                    <a:spcPct val="8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zh-CN" altLang="en-US" sz="1400" cap="all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（</a:t>
                </a:r>
                <a:r>
                  <a:rPr lang="en-US" altLang="zh-CN" sz="1400" cap="all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2012</a:t>
                </a:r>
                <a:r>
                  <a:rPr lang="zh-CN" altLang="en-US" sz="1400" cap="all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）</a:t>
                </a:r>
                <a:endParaRPr lang="en-US" altLang="zh-CN" sz="1400" cap="all" noProof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pic>
            <p:nvPicPr>
              <p:cNvPr id="31" name="Picture 7" descr="C:\Users\Ting\Desktop\shafi.jpg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6741949" y="4191698"/>
                <a:ext cx="760085" cy="634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8" descr="C:\Users\Ting\Desktop\silvio.jpg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7502034" y="4191698"/>
                <a:ext cx="684077" cy="634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" name="组合 63"/>
            <p:cNvGrpSpPr>
              <a:grpSpLocks/>
            </p:cNvGrpSpPr>
            <p:nvPr/>
          </p:nvGrpSpPr>
          <p:grpSpPr bwMode="auto">
            <a:xfrm>
              <a:off x="5690220" y="1916832"/>
              <a:ext cx="1546076" cy="1257470"/>
              <a:chOff x="827584" y="5333759"/>
              <a:chExt cx="1546076" cy="1257470"/>
            </a:xfrm>
          </p:grpSpPr>
          <p:sp>
            <p:nvSpPr>
              <p:cNvPr id="27" name="矩形 50"/>
              <p:cNvSpPr>
                <a:spLocks noChangeArrowheads="1"/>
              </p:cNvSpPr>
              <p:nvPr/>
            </p:nvSpPr>
            <p:spPr bwMode="auto">
              <a:xfrm>
                <a:off x="880610" y="5981831"/>
                <a:ext cx="1370888" cy="609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John E Hopcroft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Robert Tarjan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(1986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pic>
            <p:nvPicPr>
              <p:cNvPr id="28" name="Picture 2" descr="C:\Users\Ting\Desktop\jone.jpg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827584" y="5333759"/>
                <a:ext cx="720080" cy="654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4" descr="C:\Users\Ting\Desktop\robert.jpg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1547664" y="5333759"/>
                <a:ext cx="825996" cy="642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6" name="Picture 2" descr="C:\Users\Ting\Desktop\logo_turing.png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610973" y="4331196"/>
              <a:ext cx="1872208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4" name="圆角矩形 52"/>
          <p:cNvSpPr>
            <a:spLocks noChangeArrowheads="1"/>
          </p:cNvSpPr>
          <p:nvPr/>
        </p:nvSpPr>
        <p:spPr bwMode="auto">
          <a:xfrm>
            <a:off x="4572000" y="5286388"/>
            <a:ext cx="4535487" cy="1393825"/>
          </a:xfrm>
          <a:prstGeom prst="roundRect">
            <a:avLst>
              <a:gd name="adj" fmla="val 5815"/>
            </a:avLst>
          </a:prstGeom>
          <a:blipFill dpi="0" rotWithShape="1">
            <a:blip r:embed="rId16"/>
            <a:srcRect/>
            <a:tile tx="0" ty="0" sx="100000" sy="100000" flip="none" algn="tl"/>
          </a:blip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21</a:t>
            </a: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世纪－大数据时代：计算复杂度与算法理论是否有新的理论问题和新方法？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1"/>
          <p:cNvGrpSpPr>
            <a:grpSpLocks/>
          </p:cNvGrpSpPr>
          <p:nvPr/>
        </p:nvGrpSpPr>
        <p:grpSpPr bwMode="auto">
          <a:xfrm>
            <a:off x="2814638" y="2380425"/>
            <a:ext cx="5861050" cy="3176588"/>
            <a:chOff x="2814091" y="3121625"/>
            <a:chExt cx="5861863" cy="3176588"/>
          </a:xfrm>
        </p:grpSpPr>
        <p:sp>
          <p:nvSpPr>
            <p:cNvPr id="54" name="Chord 2"/>
            <p:cNvSpPr>
              <a:spLocks/>
            </p:cNvSpPr>
            <p:nvPr/>
          </p:nvSpPr>
          <p:spPr bwMode="auto">
            <a:xfrm rot="6732850">
              <a:off x="5303062" y="2925321"/>
              <a:ext cx="3176588" cy="3569195"/>
            </a:xfrm>
            <a:custGeom>
              <a:avLst/>
              <a:gdLst>
                <a:gd name="T0" fmla="*/ 2691457 w 3058098"/>
                <a:gd name="T1" fmla="*/ 2951636 h 3578456"/>
                <a:gd name="T2" fmla="*/ 673074 w 3058098"/>
                <a:gd name="T3" fmla="*/ 3271821 h 3578456"/>
                <a:gd name="T4" fmla="*/ 38577 w 3058098"/>
                <a:gd name="T5" fmla="*/ 1389857 h 3578456"/>
                <a:gd name="T6" fmla="*/ 1529049 w 3058098"/>
                <a:gd name="T7" fmla="*/ 0 h 3578456"/>
                <a:gd name="T8" fmla="*/ 2691457 w 3058098"/>
                <a:gd name="T9" fmla="*/ 2951636 h 3578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58098" h="3578456">
                  <a:moveTo>
                    <a:pt x="2691457" y="2951636"/>
                  </a:moveTo>
                  <a:cubicBezTo>
                    <a:pt x="2186169" y="3643510"/>
                    <a:pt x="1317543" y="3781305"/>
                    <a:pt x="673074" y="3271821"/>
                  </a:cubicBezTo>
                  <a:cubicBezTo>
                    <a:pt x="149693" y="2858063"/>
                    <a:pt x="-102408" y="2110315"/>
                    <a:pt x="38577" y="1389857"/>
                  </a:cubicBezTo>
                  <a:cubicBezTo>
                    <a:pt x="197720" y="576607"/>
                    <a:pt x="816069" y="0"/>
                    <a:pt x="1529049" y="0"/>
                  </a:cubicBezTo>
                  <a:lnTo>
                    <a:pt x="2691457" y="2951636"/>
                  </a:lnTo>
                  <a:close/>
                </a:path>
              </a:pathLst>
            </a:custGeom>
            <a:gradFill rotWithShape="1">
              <a:gsLst>
                <a:gs pos="0">
                  <a:srgbClr val="FFFF80"/>
                </a:gs>
                <a:gs pos="50000">
                  <a:srgbClr val="FFFFB3"/>
                </a:gs>
                <a:gs pos="100000">
                  <a:srgbClr val="FFFFDA"/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274" name="TextBox 5"/>
            <p:cNvSpPr txBox="1">
              <a:spLocks noChangeArrowheads="1"/>
            </p:cNvSpPr>
            <p:nvPr/>
          </p:nvSpPr>
          <p:spPr bwMode="auto">
            <a:xfrm>
              <a:off x="5875112" y="3248165"/>
              <a:ext cx="2165779" cy="41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NP and beyond</a:t>
              </a:r>
              <a:endPara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2814091" y="3272438"/>
              <a:ext cx="2802326" cy="37306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63"/>
          <p:cNvGrpSpPr>
            <a:grpSpLocks/>
          </p:cNvGrpSpPr>
          <p:nvPr/>
        </p:nvGrpSpPr>
        <p:grpSpPr bwMode="auto">
          <a:xfrm>
            <a:off x="4276725" y="2910650"/>
            <a:ext cx="4111625" cy="1652588"/>
            <a:chOff x="4276715" y="3651677"/>
            <a:chExt cx="4111709" cy="1652587"/>
          </a:xfrm>
        </p:grpSpPr>
        <p:sp>
          <p:nvSpPr>
            <p:cNvPr id="55" name="Oval 1"/>
            <p:cNvSpPr>
              <a:spLocks noChangeArrowheads="1"/>
            </p:cNvSpPr>
            <p:nvPr/>
          </p:nvSpPr>
          <p:spPr bwMode="auto">
            <a:xfrm>
              <a:off x="5616592" y="3651677"/>
              <a:ext cx="2771832" cy="1652587"/>
            </a:xfrm>
            <a:prstGeom prst="ellipse">
              <a:avLst/>
            </a:prstGeom>
            <a:solidFill>
              <a:srgbClr val="FCFBF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4276715" y="4202540"/>
              <a:ext cx="1327177" cy="252412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272" name="TextBox 17"/>
            <p:cNvSpPr txBox="1">
              <a:spLocks noChangeArrowheads="1"/>
            </p:cNvSpPr>
            <p:nvPr/>
          </p:nvSpPr>
          <p:spPr bwMode="auto">
            <a:xfrm>
              <a:off x="6066809" y="3802394"/>
              <a:ext cx="21642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多项式易解类</a:t>
              </a:r>
            </a:p>
          </p:txBody>
        </p:sp>
      </p:grpSp>
      <p:sp>
        <p:nvSpPr>
          <p:cNvPr id="1024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</a:rPr>
              <a:t>回答“可计算”问题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(1)</a:t>
            </a:r>
            <a:endParaRPr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827584" y="622815"/>
            <a:ext cx="1988045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lang="zh-CN" alt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107504" y="1463693"/>
            <a:ext cx="4104592" cy="4537075"/>
            <a:chOff x="35157" y="1772816"/>
            <a:chExt cx="4104795" cy="4536503"/>
          </a:xfrm>
          <a:solidFill>
            <a:schemeClr val="bg1"/>
          </a:solidFill>
        </p:grpSpPr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07504" y="1772816"/>
              <a:ext cx="4032448" cy="2520111"/>
              <a:chOff x="107504" y="1772816"/>
              <a:chExt cx="4032448" cy="2520111"/>
            </a:xfrm>
            <a:grpFill/>
          </p:grpSpPr>
          <p:grpSp>
            <p:nvGrpSpPr>
              <p:cNvPr id="7" name="组合 36"/>
              <p:cNvGrpSpPr>
                <a:grpSpLocks/>
              </p:cNvGrpSpPr>
              <p:nvPr/>
            </p:nvGrpSpPr>
            <p:grpSpPr bwMode="auto">
              <a:xfrm>
                <a:off x="539325" y="2277577"/>
                <a:ext cx="1727285" cy="373016"/>
                <a:chOff x="5651893" y="3285689"/>
                <a:chExt cx="1727285" cy="373016"/>
              </a:xfrm>
              <a:grpFill/>
            </p:grpSpPr>
            <p:sp>
              <p:nvSpPr>
                <p:cNvPr id="46" name="直接连接符 3"/>
                <p:cNvSpPr/>
                <p:nvPr/>
              </p:nvSpPr>
              <p:spPr>
                <a:xfrm>
                  <a:off x="6515535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直接连接符 4"/>
                <p:cNvSpPr/>
                <p:nvPr/>
              </p:nvSpPr>
              <p:spPr>
                <a:xfrm>
                  <a:off x="5651893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8" name="圆角矩形 37"/>
              <p:cNvSpPr/>
              <p:nvPr/>
            </p:nvSpPr>
            <p:spPr>
              <a:xfrm>
                <a:off x="683150" y="1772816"/>
                <a:ext cx="1368219" cy="528571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计算问题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9" name="圆角矩形 38" descr="羊皮纸"/>
              <p:cNvSpPr>
                <a:spLocks noChangeArrowheads="1"/>
              </p:cNvSpPr>
              <p:nvPr/>
            </p:nvSpPr>
            <p:spPr bwMode="auto">
              <a:xfrm>
                <a:off x="107504" y="2661420"/>
                <a:ext cx="1079727" cy="695521"/>
              </a:xfrm>
              <a:prstGeom prst="roundRect">
                <a:avLst>
                  <a:gd name="adj" fmla="val 10000"/>
                </a:avLst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  <a:cs typeface="宋体" charset="0"/>
                  </a:rPr>
                  <a:t>不可判定问题</a:t>
                </a:r>
              </a:p>
              <a:p>
                <a:pPr>
                  <a:defRPr/>
                </a:pPr>
                <a:endParaRPr lang="zh-CN" altLang="en-US" dirty="0">
                  <a:latin typeface="Calibri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691312" y="2636307"/>
                <a:ext cx="1008113" cy="649206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可判定问题</a:t>
                </a:r>
                <a:endParaRPr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 bwMode="auto">
              <a:xfrm>
                <a:off x="179070" y="3668084"/>
                <a:ext cx="1873342" cy="599999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难解问题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2195170" y="3656941"/>
                <a:ext cx="1944782" cy="635986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72000" b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易解问题</a:t>
                </a:r>
                <a:endParaRPr lang="en-US" altLang="zh-CN" sz="2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多项式易解类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20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8" name="组合 42"/>
              <p:cNvGrpSpPr>
                <a:grpSpLocks/>
              </p:cNvGrpSpPr>
              <p:nvPr/>
            </p:nvGrpSpPr>
            <p:grpSpPr bwMode="auto">
              <a:xfrm>
                <a:off x="1331527" y="3285513"/>
                <a:ext cx="1727285" cy="373015"/>
                <a:chOff x="5652479" y="3285513"/>
                <a:chExt cx="1727285" cy="373015"/>
              </a:xfrm>
              <a:grpFill/>
            </p:grpSpPr>
            <p:sp>
              <p:nvSpPr>
                <p:cNvPr id="44" name="直接连接符 3"/>
                <p:cNvSpPr/>
                <p:nvPr/>
              </p:nvSpPr>
              <p:spPr>
                <a:xfrm>
                  <a:off x="6516121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直接连接符 4"/>
                <p:cNvSpPr/>
                <p:nvPr/>
              </p:nvSpPr>
              <p:spPr>
                <a:xfrm>
                  <a:off x="5652479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9" name="组合 29"/>
            <p:cNvGrpSpPr>
              <a:grpSpLocks/>
            </p:cNvGrpSpPr>
            <p:nvPr/>
          </p:nvGrpSpPr>
          <p:grpSpPr bwMode="auto">
            <a:xfrm>
              <a:off x="35157" y="4271293"/>
              <a:ext cx="2378097" cy="2038026"/>
              <a:chOff x="35157" y="4271293"/>
              <a:chExt cx="2378097" cy="2038026"/>
            </a:xfrm>
            <a:grpFill/>
          </p:grpSpPr>
          <p:sp>
            <p:nvSpPr>
              <p:cNvPr id="31" name="直接连接符 3"/>
              <p:cNvSpPr/>
              <p:nvPr/>
            </p:nvSpPr>
            <p:spPr>
              <a:xfrm>
                <a:off x="1098724" y="4271293"/>
                <a:ext cx="360381" cy="373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直接连接符 4"/>
              <p:cNvSpPr/>
              <p:nvPr/>
            </p:nvSpPr>
            <p:spPr>
              <a:xfrm>
                <a:off x="503382" y="4272814"/>
                <a:ext cx="595341" cy="37301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 bwMode="auto">
              <a:xfrm>
                <a:off x="35157" y="4630418"/>
                <a:ext cx="1008050" cy="682068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不可近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似问题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34" name="圆角矩形 4"/>
              <p:cNvSpPr/>
              <p:nvPr/>
            </p:nvSpPr>
            <p:spPr>
              <a:xfrm>
                <a:off x="732009" y="5622019"/>
                <a:ext cx="1681245" cy="687300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CCFFC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000" tIns="72000" rIns="60960" bIns="0" spcCol="127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近似算法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（多项式算法）</a:t>
                </a:r>
              </a:p>
            </p:txBody>
          </p:sp>
          <p:cxnSp>
            <p:nvCxnSpPr>
              <p:cNvPr id="35" name="直接箭头连接符 34"/>
              <p:cNvCxnSpPr>
                <a:stCxn id="34" idx="0"/>
                <a:endCxn id="36" idx="2"/>
              </p:cNvCxnSpPr>
              <p:nvPr/>
            </p:nvCxnSpPr>
            <p:spPr>
              <a:xfrm flipV="1">
                <a:off x="1572631" y="5345302"/>
                <a:ext cx="5460" cy="276717"/>
              </a:xfrm>
              <a:prstGeom prst="straightConnector1">
                <a:avLst/>
              </a:prstGeom>
              <a:grpFill/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 bwMode="auto">
              <a:xfrm>
                <a:off x="1092067" y="4661388"/>
                <a:ext cx="972048" cy="683914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可近似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</p:grpSp>
      </p:grpSp>
      <p:grpSp>
        <p:nvGrpSpPr>
          <p:cNvPr id="10" name="组合 64"/>
          <p:cNvGrpSpPr>
            <a:grpSpLocks/>
          </p:cNvGrpSpPr>
          <p:nvPr/>
        </p:nvGrpSpPr>
        <p:grpSpPr bwMode="auto">
          <a:xfrm>
            <a:off x="2230343" y="4002850"/>
            <a:ext cx="6913563" cy="1868488"/>
            <a:chOff x="2267410" y="4743765"/>
            <a:chExt cx="6913102" cy="1868743"/>
          </a:xfrm>
        </p:grpSpPr>
        <p:grpSp>
          <p:nvGrpSpPr>
            <p:cNvPr id="11" name="组合 26"/>
            <p:cNvGrpSpPr>
              <a:grpSpLocks/>
            </p:cNvGrpSpPr>
            <p:nvPr/>
          </p:nvGrpSpPr>
          <p:grpSpPr bwMode="auto">
            <a:xfrm>
              <a:off x="2267410" y="4743765"/>
              <a:ext cx="2160587" cy="1020764"/>
              <a:chOff x="2123975" y="4581129"/>
              <a:chExt cx="2159526" cy="1021174"/>
            </a:xfrm>
          </p:grpSpPr>
          <p:sp>
            <p:nvSpPr>
              <p:cNvPr id="10266" name="直接连接符 3"/>
              <p:cNvSpPr>
                <a:spLocks noChangeArrowheads="1"/>
              </p:cNvSpPr>
              <p:nvPr/>
            </p:nvSpPr>
            <p:spPr bwMode="auto">
              <a:xfrm>
                <a:off x="3194472" y="4581129"/>
                <a:ext cx="560063" cy="373648"/>
              </a:xfrm>
              <a:custGeom>
                <a:avLst/>
                <a:gdLst>
                  <a:gd name="T0" fmla="*/ 0 w 560063"/>
                  <a:gd name="T1" fmla="*/ 0 h 373648"/>
                  <a:gd name="T2" fmla="*/ 0 w 560063"/>
                  <a:gd name="T3" fmla="*/ 254630 h 373648"/>
                  <a:gd name="T4" fmla="*/ 560063 w 560063"/>
                  <a:gd name="T5" fmla="*/ 254630 h 373648"/>
                  <a:gd name="T6" fmla="*/ 560063 w 560063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063"/>
                  <a:gd name="T13" fmla="*/ 0 h 373648"/>
                  <a:gd name="T14" fmla="*/ 560063 w 560063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063" h="373648"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7" name="直接连接符 4"/>
              <p:cNvSpPr>
                <a:spLocks noChangeArrowheads="1"/>
              </p:cNvSpPr>
              <p:nvPr/>
            </p:nvSpPr>
            <p:spPr bwMode="auto">
              <a:xfrm>
                <a:off x="2598314" y="4581129"/>
                <a:ext cx="596158" cy="373648"/>
              </a:xfrm>
              <a:custGeom>
                <a:avLst/>
                <a:gdLst>
                  <a:gd name="T0" fmla="*/ 596158 w 596158"/>
                  <a:gd name="T1" fmla="*/ 0 h 373648"/>
                  <a:gd name="T2" fmla="*/ 596158 w 596158"/>
                  <a:gd name="T3" fmla="*/ 254630 h 373648"/>
                  <a:gd name="T4" fmla="*/ 0 w 596158"/>
                  <a:gd name="T5" fmla="*/ 254630 h 373648"/>
                  <a:gd name="T6" fmla="*/ 0 w 596158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6158"/>
                  <a:gd name="T13" fmla="*/ 0 h 373648"/>
                  <a:gd name="T14" fmla="*/ 596158 w 596158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6158" h="373648"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2123975" y="4941686"/>
                <a:ext cx="997981" cy="648048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50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非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defTabSz="666750"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3202873" y="4954393"/>
                <a:ext cx="1080485" cy="648048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10265" name="矩形 51" descr="羊皮纸"/>
            <p:cNvSpPr>
              <a:spLocks noChangeArrowheads="1"/>
            </p:cNvSpPr>
            <p:nvPr/>
          </p:nvSpPr>
          <p:spPr bwMode="auto">
            <a:xfrm>
              <a:off x="4488100" y="5495453"/>
              <a:ext cx="4692412" cy="1117055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大数据下，考虑 </a:t>
              </a:r>
              <a:r>
                <a:rPr kumimoji="0" lang="en-US" altLang="zh-CN" b="1" i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x 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与</a:t>
              </a:r>
              <a:r>
                <a:rPr kumimoji="0" lang="en-US" altLang="zh-CN" b="1" i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F 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的耦合</a:t>
              </a:r>
              <a:endParaRPr kumimoji="0" lang="en-US" altLang="zh-CN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传统认为易解问题</a:t>
              </a:r>
              <a:r>
                <a:rPr kumimoji="0" lang="en-US" altLang="zh-CN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/>
              </a:r>
              <a:br>
                <a:rPr kumimoji="0" lang="en-US" altLang="zh-CN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可能成为“</a:t>
              </a:r>
              <a:r>
                <a:rPr kumimoji="0" lang="zh-CN" altLang="en-US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难解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”问题！</a:t>
              </a:r>
              <a:endPara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2" name="组合 77"/>
          <p:cNvGrpSpPr>
            <a:grpSpLocks/>
          </p:cNvGrpSpPr>
          <p:nvPr/>
        </p:nvGrpSpPr>
        <p:grpSpPr bwMode="auto">
          <a:xfrm>
            <a:off x="4457700" y="2936050"/>
            <a:ext cx="3878263" cy="1746250"/>
            <a:chOff x="4457514" y="3677010"/>
            <a:chExt cx="3878246" cy="1745914"/>
          </a:xfrm>
        </p:grpSpPr>
        <p:cxnSp>
          <p:nvCxnSpPr>
            <p:cNvPr id="58" name="Curved Connector 5"/>
            <p:cNvCxnSpPr>
              <a:cxnSpLocks noChangeShapeType="1"/>
            </p:cNvCxnSpPr>
            <p:nvPr/>
          </p:nvCxnSpPr>
          <p:spPr bwMode="auto">
            <a:xfrm rot="5400000">
              <a:off x="6019763" y="4435676"/>
              <a:ext cx="1660205" cy="14287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</p:cxnSp>
        <p:grpSp>
          <p:nvGrpSpPr>
            <p:cNvPr id="13" name="组合 76"/>
            <p:cNvGrpSpPr>
              <a:grpSpLocks/>
            </p:cNvGrpSpPr>
            <p:nvPr/>
          </p:nvGrpSpPr>
          <p:grpSpPr bwMode="auto">
            <a:xfrm>
              <a:off x="4457514" y="3731385"/>
              <a:ext cx="3878246" cy="1691539"/>
              <a:chOff x="4457514" y="3731385"/>
              <a:chExt cx="3878246" cy="1691539"/>
            </a:xfrm>
          </p:grpSpPr>
          <p:sp>
            <p:nvSpPr>
              <p:cNvPr id="10257" name="TextBox 9"/>
              <p:cNvSpPr txBox="1">
                <a:spLocks noChangeArrowheads="1"/>
              </p:cNvSpPr>
              <p:nvPr/>
            </p:nvSpPr>
            <p:spPr bwMode="auto">
              <a:xfrm>
                <a:off x="5722761" y="4202504"/>
                <a:ext cx="1513535" cy="707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非大数据</a:t>
                </a:r>
                <a:endParaRPr lang="en-US" altLang="zh-CN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</a:p>
            </p:txBody>
          </p:sp>
          <p:grpSp>
            <p:nvGrpSpPr>
              <p:cNvPr id="14" name="组合 75"/>
              <p:cNvGrpSpPr>
                <a:grpSpLocks/>
              </p:cNvGrpSpPr>
              <p:nvPr/>
            </p:nvGrpSpPr>
            <p:grpSpPr bwMode="auto">
              <a:xfrm>
                <a:off x="4457514" y="3731385"/>
                <a:ext cx="3878246" cy="1691539"/>
                <a:chOff x="4457514" y="3731385"/>
                <a:chExt cx="3878246" cy="1691539"/>
              </a:xfrm>
            </p:grpSpPr>
            <p:grpSp>
              <p:nvGrpSpPr>
                <p:cNvPr id="15" name="组合 71"/>
                <p:cNvGrpSpPr>
                  <a:grpSpLocks/>
                </p:cNvGrpSpPr>
                <p:nvPr/>
              </p:nvGrpSpPr>
              <p:grpSpPr bwMode="auto">
                <a:xfrm>
                  <a:off x="4457514" y="3731385"/>
                  <a:ext cx="3878246" cy="1691539"/>
                  <a:chOff x="4457514" y="1916832"/>
                  <a:chExt cx="3878246" cy="1691539"/>
                </a:xfrm>
              </p:grpSpPr>
              <p:sp>
                <p:nvSpPr>
                  <p:cNvPr id="66" name="右箭头 65"/>
                  <p:cNvSpPr/>
                  <p:nvPr/>
                </p:nvSpPr>
                <p:spPr>
                  <a:xfrm>
                    <a:off x="4457514" y="3313153"/>
                    <a:ext cx="2320915" cy="280934"/>
                  </a:xfrm>
                  <a:prstGeom prst="rightArrow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1" name="任意多边形 70"/>
                  <p:cNvSpPr/>
                  <p:nvPr/>
                </p:nvSpPr>
                <p:spPr>
                  <a:xfrm>
                    <a:off x="6822879" y="1916422"/>
                    <a:ext cx="1512881" cy="1691949"/>
                  </a:xfrm>
                  <a:custGeom>
                    <a:avLst/>
                    <a:gdLst>
                      <a:gd name="connsiteX0" fmla="*/ 193431 w 1512277"/>
                      <a:gd name="connsiteY0" fmla="*/ 2583 h 1691539"/>
                      <a:gd name="connsiteX1" fmla="*/ 123092 w 1512277"/>
                      <a:gd name="connsiteY1" fmla="*/ 90506 h 1691539"/>
                      <a:gd name="connsiteX2" fmla="*/ 105508 w 1512277"/>
                      <a:gd name="connsiteY2" fmla="*/ 319106 h 1691539"/>
                      <a:gd name="connsiteX3" fmla="*/ 87923 w 1512277"/>
                      <a:gd name="connsiteY3" fmla="*/ 389445 h 1691539"/>
                      <a:gd name="connsiteX4" fmla="*/ 70339 w 1512277"/>
                      <a:gd name="connsiteY4" fmla="*/ 793891 h 1691539"/>
                      <a:gd name="connsiteX5" fmla="*/ 35169 w 1512277"/>
                      <a:gd name="connsiteY5" fmla="*/ 899399 h 1691539"/>
                      <a:gd name="connsiteX6" fmla="*/ 0 w 1512277"/>
                      <a:gd name="connsiteY6" fmla="*/ 1022491 h 1691539"/>
                      <a:gd name="connsiteX7" fmla="*/ 35169 w 1512277"/>
                      <a:gd name="connsiteY7" fmla="*/ 1655537 h 1691539"/>
                      <a:gd name="connsiteX8" fmla="*/ 87923 w 1512277"/>
                      <a:gd name="connsiteY8" fmla="*/ 1690706 h 1691539"/>
                      <a:gd name="connsiteX9" fmla="*/ 105508 w 1512277"/>
                      <a:gd name="connsiteY9" fmla="*/ 1637953 h 1691539"/>
                      <a:gd name="connsiteX10" fmla="*/ 158262 w 1512277"/>
                      <a:gd name="connsiteY10" fmla="*/ 1620368 h 1691539"/>
                      <a:gd name="connsiteX11" fmla="*/ 211015 w 1512277"/>
                      <a:gd name="connsiteY11" fmla="*/ 1585199 h 1691539"/>
                      <a:gd name="connsiteX12" fmla="*/ 246185 w 1512277"/>
                      <a:gd name="connsiteY12" fmla="*/ 1620368 h 1691539"/>
                      <a:gd name="connsiteX13" fmla="*/ 422031 w 1512277"/>
                      <a:gd name="connsiteY13" fmla="*/ 1620368 h 1691539"/>
                      <a:gd name="connsiteX14" fmla="*/ 527539 w 1512277"/>
                      <a:gd name="connsiteY14" fmla="*/ 1585199 h 1691539"/>
                      <a:gd name="connsiteX15" fmla="*/ 580292 w 1512277"/>
                      <a:gd name="connsiteY15" fmla="*/ 1567614 h 1691539"/>
                      <a:gd name="connsiteX16" fmla="*/ 615462 w 1512277"/>
                      <a:gd name="connsiteY16" fmla="*/ 1532445 h 1691539"/>
                      <a:gd name="connsiteX17" fmla="*/ 685800 w 1512277"/>
                      <a:gd name="connsiteY17" fmla="*/ 1514860 h 1691539"/>
                      <a:gd name="connsiteX18" fmla="*/ 967154 w 1512277"/>
                      <a:gd name="connsiteY18" fmla="*/ 1497276 h 1691539"/>
                      <a:gd name="connsiteX19" fmla="*/ 1072662 w 1512277"/>
                      <a:gd name="connsiteY19" fmla="*/ 1462106 h 1691539"/>
                      <a:gd name="connsiteX20" fmla="*/ 1266092 w 1512277"/>
                      <a:gd name="connsiteY20" fmla="*/ 1268676 h 1691539"/>
                      <a:gd name="connsiteX21" fmla="*/ 1301262 w 1512277"/>
                      <a:gd name="connsiteY21" fmla="*/ 1233506 h 1691539"/>
                      <a:gd name="connsiteX22" fmla="*/ 1354015 w 1512277"/>
                      <a:gd name="connsiteY22" fmla="*/ 1180753 h 1691539"/>
                      <a:gd name="connsiteX23" fmla="*/ 1406769 w 1512277"/>
                      <a:gd name="connsiteY23" fmla="*/ 1163168 h 1691539"/>
                      <a:gd name="connsiteX24" fmla="*/ 1441939 w 1512277"/>
                      <a:gd name="connsiteY24" fmla="*/ 1110414 h 1691539"/>
                      <a:gd name="connsiteX25" fmla="*/ 1494692 w 1512277"/>
                      <a:gd name="connsiteY25" fmla="*/ 934568 h 1691539"/>
                      <a:gd name="connsiteX26" fmla="*/ 1512277 w 1512277"/>
                      <a:gd name="connsiteY26" fmla="*/ 829060 h 1691539"/>
                      <a:gd name="connsiteX27" fmla="*/ 1494692 w 1512277"/>
                      <a:gd name="connsiteY27" fmla="*/ 565291 h 1691539"/>
                      <a:gd name="connsiteX28" fmla="*/ 1441939 w 1512277"/>
                      <a:gd name="connsiteY28" fmla="*/ 494953 h 1691539"/>
                      <a:gd name="connsiteX29" fmla="*/ 1389185 w 1512277"/>
                      <a:gd name="connsiteY29" fmla="*/ 442199 h 1691539"/>
                      <a:gd name="connsiteX30" fmla="*/ 1266092 w 1512277"/>
                      <a:gd name="connsiteY30" fmla="*/ 371860 h 1691539"/>
                      <a:gd name="connsiteX31" fmla="*/ 1213339 w 1512277"/>
                      <a:gd name="connsiteY31" fmla="*/ 354276 h 1691539"/>
                      <a:gd name="connsiteX32" fmla="*/ 1125415 w 1512277"/>
                      <a:gd name="connsiteY32" fmla="*/ 283937 h 1691539"/>
                      <a:gd name="connsiteX33" fmla="*/ 1072662 w 1512277"/>
                      <a:gd name="connsiteY33" fmla="*/ 266353 h 1691539"/>
                      <a:gd name="connsiteX34" fmla="*/ 967154 w 1512277"/>
                      <a:gd name="connsiteY34" fmla="*/ 196014 h 1691539"/>
                      <a:gd name="connsiteX35" fmla="*/ 914400 w 1512277"/>
                      <a:gd name="connsiteY35" fmla="*/ 178429 h 1691539"/>
                      <a:gd name="connsiteX36" fmla="*/ 808892 w 1512277"/>
                      <a:gd name="connsiteY36" fmla="*/ 108091 h 1691539"/>
                      <a:gd name="connsiteX37" fmla="*/ 650631 w 1512277"/>
                      <a:gd name="connsiteY37" fmla="*/ 55337 h 1691539"/>
                      <a:gd name="connsiteX38" fmla="*/ 597877 w 1512277"/>
                      <a:gd name="connsiteY38" fmla="*/ 37753 h 1691539"/>
                      <a:gd name="connsiteX39" fmla="*/ 457200 w 1512277"/>
                      <a:gd name="connsiteY39" fmla="*/ 2583 h 1691539"/>
                      <a:gd name="connsiteX40" fmla="*/ 228600 w 1512277"/>
                      <a:gd name="connsiteY40" fmla="*/ 20168 h 1691539"/>
                      <a:gd name="connsiteX41" fmla="*/ 193431 w 1512277"/>
                      <a:gd name="connsiteY41" fmla="*/ 2583 h 1691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1512277" h="1691539">
                        <a:moveTo>
                          <a:pt x="193431" y="2583"/>
                        </a:moveTo>
                        <a:cubicBezTo>
                          <a:pt x="175846" y="14306"/>
                          <a:pt x="133137" y="54343"/>
                          <a:pt x="123092" y="90506"/>
                        </a:cubicBezTo>
                        <a:cubicBezTo>
                          <a:pt x="102637" y="164143"/>
                          <a:pt x="114438" y="243204"/>
                          <a:pt x="105508" y="319106"/>
                        </a:cubicBezTo>
                        <a:cubicBezTo>
                          <a:pt x="102684" y="343108"/>
                          <a:pt x="93785" y="365999"/>
                          <a:pt x="87923" y="389445"/>
                        </a:cubicBezTo>
                        <a:cubicBezTo>
                          <a:pt x="82062" y="524260"/>
                          <a:pt x="84225" y="659665"/>
                          <a:pt x="70339" y="793891"/>
                        </a:cubicBezTo>
                        <a:cubicBezTo>
                          <a:pt x="66524" y="830766"/>
                          <a:pt x="44160" y="863434"/>
                          <a:pt x="35169" y="899399"/>
                        </a:cubicBezTo>
                        <a:cubicBezTo>
                          <a:pt x="13090" y="987719"/>
                          <a:pt x="25228" y="946810"/>
                          <a:pt x="0" y="1022491"/>
                        </a:cubicBezTo>
                        <a:cubicBezTo>
                          <a:pt x="11723" y="1233506"/>
                          <a:pt x="7599" y="1446002"/>
                          <a:pt x="35169" y="1655537"/>
                        </a:cubicBezTo>
                        <a:cubicBezTo>
                          <a:pt x="37926" y="1676490"/>
                          <a:pt x="67420" y="1695832"/>
                          <a:pt x="87923" y="1690706"/>
                        </a:cubicBezTo>
                        <a:cubicBezTo>
                          <a:pt x="105905" y="1686211"/>
                          <a:pt x="92401" y="1651060"/>
                          <a:pt x="105508" y="1637953"/>
                        </a:cubicBezTo>
                        <a:cubicBezTo>
                          <a:pt x="118615" y="1624846"/>
                          <a:pt x="141683" y="1628658"/>
                          <a:pt x="158262" y="1620368"/>
                        </a:cubicBezTo>
                        <a:cubicBezTo>
                          <a:pt x="177165" y="1610917"/>
                          <a:pt x="193431" y="1596922"/>
                          <a:pt x="211015" y="1585199"/>
                        </a:cubicBezTo>
                        <a:cubicBezTo>
                          <a:pt x="222738" y="1596922"/>
                          <a:pt x="231969" y="1611838"/>
                          <a:pt x="246185" y="1620368"/>
                        </a:cubicBezTo>
                        <a:cubicBezTo>
                          <a:pt x="305208" y="1655782"/>
                          <a:pt x="354493" y="1630016"/>
                          <a:pt x="422031" y="1620368"/>
                        </a:cubicBezTo>
                        <a:lnTo>
                          <a:pt x="527539" y="1585199"/>
                        </a:lnTo>
                        <a:lnTo>
                          <a:pt x="580292" y="1567614"/>
                        </a:lnTo>
                        <a:cubicBezTo>
                          <a:pt x="592015" y="1555891"/>
                          <a:pt x="600633" y="1539859"/>
                          <a:pt x="615462" y="1532445"/>
                        </a:cubicBezTo>
                        <a:cubicBezTo>
                          <a:pt x="637078" y="1521637"/>
                          <a:pt x="661752" y="1517265"/>
                          <a:pt x="685800" y="1514860"/>
                        </a:cubicBezTo>
                        <a:cubicBezTo>
                          <a:pt x="779301" y="1505510"/>
                          <a:pt x="873369" y="1503137"/>
                          <a:pt x="967154" y="1497276"/>
                        </a:cubicBezTo>
                        <a:cubicBezTo>
                          <a:pt x="1002323" y="1485553"/>
                          <a:pt x="1046448" y="1488320"/>
                          <a:pt x="1072662" y="1462106"/>
                        </a:cubicBezTo>
                        <a:lnTo>
                          <a:pt x="1266092" y="1268676"/>
                        </a:lnTo>
                        <a:lnTo>
                          <a:pt x="1301262" y="1233506"/>
                        </a:lnTo>
                        <a:cubicBezTo>
                          <a:pt x="1318846" y="1215922"/>
                          <a:pt x="1330423" y="1188617"/>
                          <a:pt x="1354015" y="1180753"/>
                        </a:cubicBezTo>
                        <a:lnTo>
                          <a:pt x="1406769" y="1163168"/>
                        </a:lnTo>
                        <a:cubicBezTo>
                          <a:pt x="1418492" y="1145583"/>
                          <a:pt x="1433356" y="1129727"/>
                          <a:pt x="1441939" y="1110414"/>
                        </a:cubicBezTo>
                        <a:cubicBezTo>
                          <a:pt x="1458252" y="1073710"/>
                          <a:pt x="1485392" y="981070"/>
                          <a:pt x="1494692" y="934568"/>
                        </a:cubicBezTo>
                        <a:cubicBezTo>
                          <a:pt x="1501684" y="899606"/>
                          <a:pt x="1506415" y="864229"/>
                          <a:pt x="1512277" y="829060"/>
                        </a:cubicBezTo>
                        <a:cubicBezTo>
                          <a:pt x="1506415" y="741137"/>
                          <a:pt x="1512845" y="651519"/>
                          <a:pt x="1494692" y="565291"/>
                        </a:cubicBezTo>
                        <a:cubicBezTo>
                          <a:pt x="1488654" y="536612"/>
                          <a:pt x="1461012" y="517205"/>
                          <a:pt x="1441939" y="494953"/>
                        </a:cubicBezTo>
                        <a:cubicBezTo>
                          <a:pt x="1425755" y="476071"/>
                          <a:pt x="1408289" y="458119"/>
                          <a:pt x="1389185" y="442199"/>
                        </a:cubicBezTo>
                        <a:cubicBezTo>
                          <a:pt x="1358018" y="416226"/>
                          <a:pt x="1301506" y="387037"/>
                          <a:pt x="1266092" y="371860"/>
                        </a:cubicBezTo>
                        <a:cubicBezTo>
                          <a:pt x="1249055" y="364559"/>
                          <a:pt x="1230923" y="360137"/>
                          <a:pt x="1213339" y="354276"/>
                        </a:cubicBezTo>
                        <a:cubicBezTo>
                          <a:pt x="1180627" y="321564"/>
                          <a:pt x="1169781" y="306120"/>
                          <a:pt x="1125415" y="283937"/>
                        </a:cubicBezTo>
                        <a:cubicBezTo>
                          <a:pt x="1108836" y="275648"/>
                          <a:pt x="1090246" y="272214"/>
                          <a:pt x="1072662" y="266353"/>
                        </a:cubicBezTo>
                        <a:cubicBezTo>
                          <a:pt x="1037493" y="242907"/>
                          <a:pt x="1007253" y="209381"/>
                          <a:pt x="967154" y="196014"/>
                        </a:cubicBezTo>
                        <a:cubicBezTo>
                          <a:pt x="949569" y="190152"/>
                          <a:pt x="930603" y="187431"/>
                          <a:pt x="914400" y="178429"/>
                        </a:cubicBezTo>
                        <a:cubicBezTo>
                          <a:pt x="877451" y="157902"/>
                          <a:pt x="848991" y="121457"/>
                          <a:pt x="808892" y="108091"/>
                        </a:cubicBezTo>
                        <a:lnTo>
                          <a:pt x="650631" y="55337"/>
                        </a:lnTo>
                        <a:cubicBezTo>
                          <a:pt x="633046" y="49476"/>
                          <a:pt x="615859" y="42249"/>
                          <a:pt x="597877" y="37753"/>
                        </a:cubicBezTo>
                        <a:lnTo>
                          <a:pt x="457200" y="2583"/>
                        </a:lnTo>
                        <a:cubicBezTo>
                          <a:pt x="381000" y="8445"/>
                          <a:pt x="304502" y="11238"/>
                          <a:pt x="228600" y="20168"/>
                        </a:cubicBezTo>
                        <a:cubicBezTo>
                          <a:pt x="204598" y="22992"/>
                          <a:pt x="211016" y="-9140"/>
                          <a:pt x="193431" y="2583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0260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066831" y="3796494"/>
                  <a:ext cx="2164217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latin typeface="黑体" pitchFamily="49" charset="-122"/>
                      <a:ea typeface="黑体" pitchFamily="49" charset="-122"/>
                    </a:rPr>
                    <a:t>多项式易解类</a:t>
                  </a:r>
                </a:p>
              </p:txBody>
            </p:sp>
            <p:sp>
              <p:nvSpPr>
                <p:cNvPr id="10261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973827" y="4188931"/>
                  <a:ext cx="1239636" cy="7078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FF"/>
                      </a:solidFill>
                      <a:latin typeface="黑体" pitchFamily="49" charset="-122"/>
                      <a:ea typeface="黑体" pitchFamily="49" charset="-122"/>
                    </a:rPr>
                    <a:t>大数据易解类</a:t>
                  </a:r>
                </a:p>
              </p:txBody>
            </p:sp>
          </p:grpSp>
        </p:grpSp>
      </p:grpSp>
      <p:grpSp>
        <p:nvGrpSpPr>
          <p:cNvPr id="16" name="组合 2"/>
          <p:cNvGrpSpPr>
            <a:grpSpLocks/>
          </p:cNvGrpSpPr>
          <p:nvPr/>
        </p:nvGrpSpPr>
        <p:grpSpPr bwMode="auto">
          <a:xfrm>
            <a:off x="5292725" y="888175"/>
            <a:ext cx="3663950" cy="1223963"/>
            <a:chOff x="5371146" y="1412776"/>
            <a:chExt cx="3665350" cy="1224137"/>
          </a:xfrm>
        </p:grpSpPr>
        <p:sp>
          <p:nvSpPr>
            <p:cNvPr id="79" name="矩形 78"/>
            <p:cNvSpPr/>
            <p:nvPr/>
          </p:nvSpPr>
          <p:spPr>
            <a:xfrm>
              <a:off x="5650653" y="1820822"/>
              <a:ext cx="3385843" cy="455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如何定义大数据易解类？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650653" y="2205052"/>
              <a:ext cx="3385843" cy="4318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如何判断给定查询是否为易解？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5371146" y="1412776"/>
              <a:ext cx="3665350" cy="455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b="1" dirty="0"/>
                <a:t>任务</a:t>
              </a:r>
              <a:r>
                <a:rPr lang="en-US" altLang="zh-CN" sz="1800" b="1" dirty="0"/>
                <a:t>1</a:t>
              </a:r>
              <a:r>
                <a:rPr lang="zh-CN" altLang="en-US" sz="1800" b="1" dirty="0"/>
                <a:t>：易解类复杂性理论</a:t>
              </a:r>
            </a:p>
          </p:txBody>
        </p:sp>
      </p:grpSp>
      <p:sp>
        <p:nvSpPr>
          <p:cNvPr id="56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57" name="矩形 28"/>
          <p:cNvSpPr>
            <a:spLocks noChangeArrowheads="1"/>
          </p:cNvSpPr>
          <p:nvPr/>
        </p:nvSpPr>
        <p:spPr bwMode="auto">
          <a:xfrm>
            <a:off x="36449" y="6215082"/>
            <a:ext cx="9107457" cy="576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65125" indent="-365125" defTabSz="971550">
              <a:buClr>
                <a:schemeClr val="accent1"/>
              </a:buClr>
              <a:buSzPct val="90000"/>
            </a:pPr>
            <a:r>
              <a:rPr kumimoji="0" lang="zh-CN" altLang="en-US" sz="16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针对传统易解成为实际</a:t>
            </a:r>
            <a:r>
              <a:rPr kumimoji="0" lang="zh-CN" altLang="en-US" sz="1600" b="1" dirty="0">
                <a:latin typeface="黑体" pitchFamily="49" charset="-122"/>
                <a:ea typeface="黑体" pitchFamily="49" charset="-122"/>
              </a:rPr>
              <a:t>难解</a:t>
            </a:r>
            <a:r>
              <a:rPr kumimoji="0" lang="zh-CN" altLang="en-US" sz="16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问题，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提出大数据易解类复杂性</a:t>
            </a:r>
            <a:r>
              <a:rPr kumimoji="0" lang="zh-CN" altLang="en-US" sz="1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理论；</a:t>
            </a:r>
            <a:r>
              <a:rPr lang="zh-CN" altLang="en-US" sz="1600" b="1" dirty="0" smtClean="0">
                <a:ea typeface="黑体" pitchFamily="49" charset="-122"/>
              </a:rPr>
              <a:t>发表在数据库领域顶级会议</a:t>
            </a:r>
            <a:r>
              <a:rPr lang="en-US" altLang="zh-CN" sz="1600" b="1" dirty="0" smtClean="0">
                <a:ea typeface="黑体" pitchFamily="49" charset="-122"/>
              </a:rPr>
              <a:t>VLDB ,</a:t>
            </a:r>
            <a:r>
              <a:rPr lang="zh-CN" altLang="en-US" sz="1600" b="1" dirty="0" smtClean="0">
                <a:ea typeface="黑体" pitchFamily="49" charset="-122"/>
              </a:rPr>
              <a:t>审稿专家认为</a:t>
            </a:r>
            <a:r>
              <a:rPr lang="en-US" altLang="zh-CN" sz="1600" b="1" dirty="0" smtClean="0">
                <a:ea typeface="黑体" pitchFamily="49" charset="-122"/>
              </a:rPr>
              <a:t>:</a:t>
            </a:r>
            <a:r>
              <a:rPr lang="zh-CN" altLang="en-US" sz="1600" b="1" dirty="0" smtClean="0">
                <a:ea typeface="黑体" pitchFamily="49" charset="-122"/>
              </a:rPr>
              <a:t>“</a:t>
            </a:r>
            <a:r>
              <a:rPr lang="en-US" altLang="zh-CN" sz="1600" b="1" i="1" dirty="0" smtClean="0">
                <a:ea typeface="黑体" pitchFamily="49" charset="-122"/>
              </a:rPr>
              <a:t>The paper is going to start a new line of research and </a:t>
            </a:r>
            <a:r>
              <a:rPr lang="en-US" altLang="zh-CN" sz="1600" b="1" dirty="0" smtClean="0">
                <a:ea typeface="黑体" pitchFamily="49" charset="-122"/>
              </a:rPr>
              <a:t>products </a:t>
            </a:r>
            <a:r>
              <a:rPr lang="zh-CN" altLang="en-US" sz="1600" b="1" dirty="0" smtClean="0">
                <a:ea typeface="黑体" pitchFamily="49" charset="-122"/>
              </a:rPr>
              <a:t>”</a:t>
            </a:r>
            <a:endParaRPr kumimoji="0" lang="zh-CN" altLang="en-US" sz="1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2" name="圆角矩形 76"/>
          <p:cNvSpPr>
            <a:spLocks noChangeArrowheads="1"/>
          </p:cNvSpPr>
          <p:nvPr/>
        </p:nvSpPr>
        <p:spPr bwMode="auto">
          <a:xfrm>
            <a:off x="4357686" y="4643457"/>
            <a:ext cx="4786312" cy="1071563"/>
          </a:xfrm>
          <a:prstGeom prst="roundRect">
            <a:avLst>
              <a:gd name="adj" fmla="val 212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marL="0" lvl="1"/>
            <a:r>
              <a:rPr kumimoji="0" lang="zh-CN" altLang="en-US" dirty="0">
                <a:latin typeface="黑体" pitchFamily="49" charset="-122"/>
              </a:rPr>
              <a:t>若硬盘读取速度</a:t>
            </a:r>
            <a:r>
              <a:rPr kumimoji="0" lang="en-US" altLang="zh-CN" dirty="0">
                <a:latin typeface="黑体" pitchFamily="49" charset="-122"/>
              </a:rPr>
              <a:t>6Gbps,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cs typeface="Times New Roman" pitchFamily="18" charset="0"/>
              </a:rPr>
              <a:t>log(|D|)</a:t>
            </a:r>
            <a:r>
              <a:rPr kumimoji="0" lang="zh-CN" altLang="en-US" dirty="0">
                <a:latin typeface="黑体" pitchFamily="49" charset="-122"/>
                <a:cs typeface="Times New Roman" pitchFamily="18" charset="0"/>
              </a:rPr>
              <a:t>时间扫描</a:t>
            </a:r>
            <a:endParaRPr kumimoji="0" lang="en-US" altLang="zh-CN" dirty="0">
              <a:latin typeface="黑体" pitchFamily="49" charset="-122"/>
              <a:cs typeface="Times New Roman" pitchFamily="18" charset="0"/>
            </a:endParaRPr>
          </a:p>
          <a:p>
            <a:pPr marL="71438" lvl="2">
              <a:buFont typeface="Arial" pitchFamily="34" charset="0"/>
              <a:buChar char="•"/>
            </a:pP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1PB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数据，只需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15</a:t>
            </a:r>
            <a:r>
              <a:rPr kumimoji="0" lang="zh-CN" altLang="en-US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秒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0" lang="en-US" altLang="zh-CN" i="1" dirty="0">
                <a:latin typeface="黑体" pitchFamily="49" charset="-122"/>
                <a:ea typeface="黑体" pitchFamily="49" charset="-122"/>
              </a:rPr>
              <a:t>v.s.</a:t>
            </a:r>
            <a:r>
              <a:rPr kumimoji="0"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1.99</a:t>
            </a:r>
            <a:r>
              <a:rPr kumimoji="0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天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）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71438" lvl="2">
              <a:buFont typeface="Arial" pitchFamily="34" charset="0"/>
              <a:buChar char="•"/>
            </a:pP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1EB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数据，只需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18</a:t>
            </a:r>
            <a:r>
              <a:rPr kumimoji="0" lang="zh-CN" altLang="en-US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秒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0" lang="en-US" altLang="zh-CN" i="1" dirty="0">
                <a:latin typeface="黑体" pitchFamily="49" charset="-122"/>
                <a:ea typeface="黑体" pitchFamily="49" charset="-122"/>
              </a:rPr>
              <a:t>v.s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.</a:t>
            </a:r>
            <a:r>
              <a:rPr kumimoji="0"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5.28</a:t>
            </a:r>
            <a:r>
              <a:rPr kumimoji="0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4357594" y="5715020"/>
            <a:ext cx="4786312" cy="5000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65125" indent="-365125" algn="ctr" defTabSz="971550">
              <a:buClr>
                <a:schemeClr val="accent1"/>
              </a:buClr>
              <a:buSzPct val="90000"/>
            </a:pPr>
            <a:r>
              <a:rPr kumimoji="0"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易解类查询</a:t>
            </a:r>
            <a:r>
              <a:rPr kumimoji="0" lang="en-US" altLang="zh-CN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kumimoji="0"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在大数据上是可行的！</a:t>
            </a:r>
            <a:endParaRPr kumimoji="0" lang="en-US" altLang="zh-CN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hord 2"/>
          <p:cNvSpPr>
            <a:spLocks/>
          </p:cNvSpPr>
          <p:nvPr/>
        </p:nvSpPr>
        <p:spPr bwMode="auto">
          <a:xfrm rot="6732850">
            <a:off x="5303044" y="2642907"/>
            <a:ext cx="3176588" cy="3568700"/>
          </a:xfrm>
          <a:custGeom>
            <a:avLst/>
            <a:gdLst>
              <a:gd name="T0" fmla="*/ 2691457 w 3058098"/>
              <a:gd name="T1" fmla="*/ 2951636 h 3578456"/>
              <a:gd name="T2" fmla="*/ 673074 w 3058098"/>
              <a:gd name="T3" fmla="*/ 3271821 h 3578456"/>
              <a:gd name="T4" fmla="*/ 38577 w 3058098"/>
              <a:gd name="T5" fmla="*/ 1389857 h 3578456"/>
              <a:gd name="T6" fmla="*/ 1529049 w 3058098"/>
              <a:gd name="T7" fmla="*/ 0 h 3578456"/>
              <a:gd name="T8" fmla="*/ 2691457 w 3058098"/>
              <a:gd name="T9" fmla="*/ 2951636 h 3578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58098" h="3578456">
                <a:moveTo>
                  <a:pt x="2691457" y="2951636"/>
                </a:moveTo>
                <a:cubicBezTo>
                  <a:pt x="2186169" y="3643510"/>
                  <a:pt x="1317543" y="3781305"/>
                  <a:pt x="673074" y="3271821"/>
                </a:cubicBezTo>
                <a:cubicBezTo>
                  <a:pt x="149693" y="2858063"/>
                  <a:pt x="-102408" y="2110315"/>
                  <a:pt x="38577" y="1389857"/>
                </a:cubicBezTo>
                <a:cubicBezTo>
                  <a:pt x="197720" y="576607"/>
                  <a:pt x="816069" y="0"/>
                  <a:pt x="1529049" y="0"/>
                </a:cubicBezTo>
                <a:lnTo>
                  <a:pt x="2691457" y="2951636"/>
                </a:lnTo>
                <a:close/>
              </a:path>
            </a:pathLst>
          </a:custGeom>
          <a:gradFill rotWithShape="1">
            <a:gsLst>
              <a:gs pos="0">
                <a:srgbClr val="FFFF80"/>
              </a:gs>
              <a:gs pos="50000">
                <a:srgbClr val="FFFFB3"/>
              </a:gs>
              <a:gs pos="100000">
                <a:srgbClr val="FFFFDA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1" name="右箭头 60"/>
          <p:cNvSpPr/>
          <p:nvPr/>
        </p:nvSpPr>
        <p:spPr>
          <a:xfrm>
            <a:off x="2814638" y="2989776"/>
            <a:ext cx="2801937" cy="373062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63"/>
          <p:cNvGrpSpPr>
            <a:grpSpLocks/>
          </p:cNvGrpSpPr>
          <p:nvPr/>
        </p:nvGrpSpPr>
        <p:grpSpPr bwMode="auto">
          <a:xfrm>
            <a:off x="4276725" y="3369188"/>
            <a:ext cx="4111625" cy="1652588"/>
            <a:chOff x="4276715" y="3651677"/>
            <a:chExt cx="4111709" cy="1652587"/>
          </a:xfrm>
        </p:grpSpPr>
        <p:sp>
          <p:nvSpPr>
            <p:cNvPr id="55" name="Oval 1"/>
            <p:cNvSpPr>
              <a:spLocks noChangeArrowheads="1"/>
            </p:cNvSpPr>
            <p:nvPr/>
          </p:nvSpPr>
          <p:spPr bwMode="auto">
            <a:xfrm>
              <a:off x="5616592" y="3651677"/>
              <a:ext cx="2771832" cy="1652587"/>
            </a:xfrm>
            <a:prstGeom prst="ellipse">
              <a:avLst/>
            </a:prstGeom>
            <a:solidFill>
              <a:srgbClr val="FCFBF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4276715" y="4202540"/>
              <a:ext cx="1327177" cy="252412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311" name="TextBox 17"/>
            <p:cNvSpPr txBox="1">
              <a:spLocks noChangeArrowheads="1"/>
            </p:cNvSpPr>
            <p:nvPr/>
          </p:nvSpPr>
          <p:spPr bwMode="auto">
            <a:xfrm>
              <a:off x="6066809" y="3802394"/>
              <a:ext cx="21642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多项式易解类</a:t>
              </a:r>
            </a:p>
          </p:txBody>
        </p:sp>
      </p:grpSp>
      <p:sp>
        <p:nvSpPr>
          <p:cNvPr id="112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</a:rPr>
              <a:t>回答“可计算”问题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(2)</a:t>
            </a:r>
            <a:endParaRPr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827584" y="1081353"/>
            <a:ext cx="1988045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lang="zh-CN" alt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grpSp>
        <p:nvGrpSpPr>
          <p:cNvPr id="3" name="组合 27"/>
          <p:cNvGrpSpPr>
            <a:grpSpLocks/>
          </p:cNvGrpSpPr>
          <p:nvPr/>
        </p:nvGrpSpPr>
        <p:grpSpPr bwMode="auto">
          <a:xfrm>
            <a:off x="107504" y="1922231"/>
            <a:ext cx="4104592" cy="4537075"/>
            <a:chOff x="35157" y="1772816"/>
            <a:chExt cx="4104795" cy="4536503"/>
          </a:xfrm>
          <a:solidFill>
            <a:schemeClr val="bg1"/>
          </a:solidFill>
        </p:grpSpPr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07504" y="1772816"/>
              <a:ext cx="4032448" cy="2520111"/>
              <a:chOff x="107504" y="1772816"/>
              <a:chExt cx="4032448" cy="2520111"/>
            </a:xfrm>
            <a:grpFill/>
          </p:grpSpPr>
          <p:grpSp>
            <p:nvGrpSpPr>
              <p:cNvPr id="5" name="组合 36"/>
              <p:cNvGrpSpPr>
                <a:grpSpLocks/>
              </p:cNvGrpSpPr>
              <p:nvPr/>
            </p:nvGrpSpPr>
            <p:grpSpPr bwMode="auto">
              <a:xfrm>
                <a:off x="539325" y="2277577"/>
                <a:ext cx="1727285" cy="373016"/>
                <a:chOff x="5651893" y="3285689"/>
                <a:chExt cx="1727285" cy="373016"/>
              </a:xfrm>
              <a:grpFill/>
            </p:grpSpPr>
            <p:sp>
              <p:nvSpPr>
                <p:cNvPr id="46" name="直接连接符 3"/>
                <p:cNvSpPr/>
                <p:nvPr/>
              </p:nvSpPr>
              <p:spPr>
                <a:xfrm>
                  <a:off x="6515535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直接连接符 4"/>
                <p:cNvSpPr/>
                <p:nvPr/>
              </p:nvSpPr>
              <p:spPr>
                <a:xfrm>
                  <a:off x="5651893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8" name="圆角矩形 37"/>
              <p:cNvSpPr/>
              <p:nvPr/>
            </p:nvSpPr>
            <p:spPr>
              <a:xfrm>
                <a:off x="683150" y="1772816"/>
                <a:ext cx="1368219" cy="528571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计算问题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9" name="圆角矩形 38" descr="羊皮纸"/>
              <p:cNvSpPr>
                <a:spLocks noChangeArrowheads="1"/>
              </p:cNvSpPr>
              <p:nvPr/>
            </p:nvSpPr>
            <p:spPr bwMode="auto">
              <a:xfrm>
                <a:off x="107504" y="2661420"/>
                <a:ext cx="1079727" cy="695521"/>
              </a:xfrm>
              <a:prstGeom prst="roundRect">
                <a:avLst>
                  <a:gd name="adj" fmla="val 10000"/>
                </a:avLst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  <a:cs typeface="宋体" charset="0"/>
                  </a:rPr>
                  <a:t>不可判定问题</a:t>
                </a:r>
              </a:p>
              <a:p>
                <a:pPr>
                  <a:defRPr/>
                </a:pPr>
                <a:endParaRPr lang="zh-CN" altLang="en-US" dirty="0">
                  <a:latin typeface="Calibri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691312" y="2636307"/>
                <a:ext cx="1008113" cy="649206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可判定问题</a:t>
                </a:r>
                <a:endParaRPr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 bwMode="auto">
              <a:xfrm>
                <a:off x="179070" y="3668084"/>
                <a:ext cx="1873342" cy="599999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难解问题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2195170" y="3656941"/>
                <a:ext cx="1944782" cy="635986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72000" b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易解问题</a:t>
                </a:r>
                <a:endParaRPr lang="en-US" altLang="zh-CN" sz="2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多项式易解类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20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7" name="组合 42"/>
              <p:cNvGrpSpPr>
                <a:grpSpLocks/>
              </p:cNvGrpSpPr>
              <p:nvPr/>
            </p:nvGrpSpPr>
            <p:grpSpPr bwMode="auto">
              <a:xfrm>
                <a:off x="1331527" y="3285513"/>
                <a:ext cx="1727285" cy="373015"/>
                <a:chOff x="5652479" y="3285513"/>
                <a:chExt cx="1727285" cy="373015"/>
              </a:xfrm>
              <a:grpFill/>
            </p:grpSpPr>
            <p:sp>
              <p:nvSpPr>
                <p:cNvPr id="44" name="直接连接符 3"/>
                <p:cNvSpPr/>
                <p:nvPr/>
              </p:nvSpPr>
              <p:spPr>
                <a:xfrm>
                  <a:off x="6516121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直接连接符 4"/>
                <p:cNvSpPr/>
                <p:nvPr/>
              </p:nvSpPr>
              <p:spPr>
                <a:xfrm>
                  <a:off x="5652479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8" name="组合 29"/>
            <p:cNvGrpSpPr>
              <a:grpSpLocks/>
            </p:cNvGrpSpPr>
            <p:nvPr/>
          </p:nvGrpSpPr>
          <p:grpSpPr bwMode="auto">
            <a:xfrm>
              <a:off x="35157" y="4271293"/>
              <a:ext cx="2378097" cy="2038026"/>
              <a:chOff x="35157" y="4271293"/>
              <a:chExt cx="2378097" cy="2038026"/>
            </a:xfrm>
            <a:grpFill/>
          </p:grpSpPr>
          <p:sp>
            <p:nvSpPr>
              <p:cNvPr id="31" name="直接连接符 3"/>
              <p:cNvSpPr/>
              <p:nvPr/>
            </p:nvSpPr>
            <p:spPr>
              <a:xfrm>
                <a:off x="1098724" y="4271293"/>
                <a:ext cx="360381" cy="373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直接连接符 4"/>
              <p:cNvSpPr/>
              <p:nvPr/>
            </p:nvSpPr>
            <p:spPr>
              <a:xfrm>
                <a:off x="503382" y="4272814"/>
                <a:ext cx="595341" cy="37301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 bwMode="auto">
              <a:xfrm>
                <a:off x="35157" y="4630418"/>
                <a:ext cx="1008050" cy="682068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不可近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似问题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34" name="圆角矩形 4"/>
              <p:cNvSpPr/>
              <p:nvPr/>
            </p:nvSpPr>
            <p:spPr>
              <a:xfrm>
                <a:off x="732009" y="5622019"/>
                <a:ext cx="1681245" cy="687300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CCFFC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000" tIns="72000" rIns="60960" bIns="0" spcCol="127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近似算法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（多项式算法）</a:t>
                </a:r>
              </a:p>
            </p:txBody>
          </p:sp>
          <p:cxnSp>
            <p:nvCxnSpPr>
              <p:cNvPr id="35" name="直接箭头连接符 34"/>
              <p:cNvCxnSpPr>
                <a:stCxn id="34" idx="0"/>
                <a:endCxn id="36" idx="2"/>
              </p:cNvCxnSpPr>
              <p:nvPr/>
            </p:nvCxnSpPr>
            <p:spPr>
              <a:xfrm flipV="1">
                <a:off x="1572631" y="5345302"/>
                <a:ext cx="5460" cy="276717"/>
              </a:xfrm>
              <a:prstGeom prst="straightConnector1">
                <a:avLst/>
              </a:prstGeom>
              <a:grpFill/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 bwMode="auto">
              <a:xfrm>
                <a:off x="1092067" y="4661388"/>
                <a:ext cx="972048" cy="683914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可近似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</p:grpSp>
      </p:grpSp>
      <p:grpSp>
        <p:nvGrpSpPr>
          <p:cNvPr id="9" name="组合 64"/>
          <p:cNvGrpSpPr>
            <a:grpSpLocks/>
          </p:cNvGrpSpPr>
          <p:nvPr/>
        </p:nvGrpSpPr>
        <p:grpSpPr bwMode="auto">
          <a:xfrm>
            <a:off x="2266950" y="4461388"/>
            <a:ext cx="6773863" cy="1311275"/>
            <a:chOff x="2267410" y="4743765"/>
            <a:chExt cx="6773403" cy="1310217"/>
          </a:xfrm>
        </p:grpSpPr>
        <p:grpSp>
          <p:nvGrpSpPr>
            <p:cNvPr id="10" name="组合 26"/>
            <p:cNvGrpSpPr>
              <a:grpSpLocks/>
            </p:cNvGrpSpPr>
            <p:nvPr/>
          </p:nvGrpSpPr>
          <p:grpSpPr bwMode="auto">
            <a:xfrm>
              <a:off x="2267410" y="4743765"/>
              <a:ext cx="2160587" cy="1020764"/>
              <a:chOff x="2123975" y="4581129"/>
              <a:chExt cx="2159526" cy="1021174"/>
            </a:xfrm>
          </p:grpSpPr>
          <p:sp>
            <p:nvSpPr>
              <p:cNvPr id="11305" name="直接连接符 3"/>
              <p:cNvSpPr>
                <a:spLocks noChangeArrowheads="1"/>
              </p:cNvSpPr>
              <p:nvPr/>
            </p:nvSpPr>
            <p:spPr bwMode="auto">
              <a:xfrm>
                <a:off x="3194472" y="4581129"/>
                <a:ext cx="560063" cy="373648"/>
              </a:xfrm>
              <a:custGeom>
                <a:avLst/>
                <a:gdLst>
                  <a:gd name="T0" fmla="*/ 0 w 560063"/>
                  <a:gd name="T1" fmla="*/ 0 h 373648"/>
                  <a:gd name="T2" fmla="*/ 0 w 560063"/>
                  <a:gd name="T3" fmla="*/ 254630 h 373648"/>
                  <a:gd name="T4" fmla="*/ 560063 w 560063"/>
                  <a:gd name="T5" fmla="*/ 254630 h 373648"/>
                  <a:gd name="T6" fmla="*/ 560063 w 560063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063"/>
                  <a:gd name="T13" fmla="*/ 0 h 373648"/>
                  <a:gd name="T14" fmla="*/ 560063 w 560063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063" h="373648"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6" name="直接连接符 4"/>
              <p:cNvSpPr>
                <a:spLocks noChangeArrowheads="1"/>
              </p:cNvSpPr>
              <p:nvPr/>
            </p:nvSpPr>
            <p:spPr bwMode="auto">
              <a:xfrm>
                <a:off x="2598314" y="4581129"/>
                <a:ext cx="596158" cy="373648"/>
              </a:xfrm>
              <a:custGeom>
                <a:avLst/>
                <a:gdLst>
                  <a:gd name="T0" fmla="*/ 596158 w 596158"/>
                  <a:gd name="T1" fmla="*/ 0 h 373648"/>
                  <a:gd name="T2" fmla="*/ 596158 w 596158"/>
                  <a:gd name="T3" fmla="*/ 254630 h 373648"/>
                  <a:gd name="T4" fmla="*/ 0 w 596158"/>
                  <a:gd name="T5" fmla="*/ 254630 h 373648"/>
                  <a:gd name="T6" fmla="*/ 0 w 596158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6158"/>
                  <a:gd name="T13" fmla="*/ 0 h 373648"/>
                  <a:gd name="T14" fmla="*/ 596158 w 596158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6158" h="373648"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2123975" y="4941346"/>
                <a:ext cx="997980" cy="649024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50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非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defTabSz="666750"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3202871" y="4954041"/>
                <a:ext cx="1080484" cy="649024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11304" name="矩形 51" descr="羊皮纸"/>
            <p:cNvSpPr>
              <a:spLocks noChangeArrowheads="1"/>
            </p:cNvSpPr>
            <p:nvPr/>
          </p:nvSpPr>
          <p:spPr bwMode="auto">
            <a:xfrm>
              <a:off x="4488100" y="5495454"/>
              <a:ext cx="4552713" cy="558528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大数据下，传统近似方法局限性</a:t>
              </a:r>
              <a:endPara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77"/>
          <p:cNvGrpSpPr>
            <a:grpSpLocks/>
          </p:cNvGrpSpPr>
          <p:nvPr/>
        </p:nvGrpSpPr>
        <p:grpSpPr bwMode="auto">
          <a:xfrm>
            <a:off x="4457700" y="3394588"/>
            <a:ext cx="3878263" cy="1746250"/>
            <a:chOff x="4457514" y="3677010"/>
            <a:chExt cx="3878246" cy="1745914"/>
          </a:xfrm>
        </p:grpSpPr>
        <p:cxnSp>
          <p:nvCxnSpPr>
            <p:cNvPr id="58" name="Curved Connector 5"/>
            <p:cNvCxnSpPr>
              <a:cxnSpLocks noChangeShapeType="1"/>
            </p:cNvCxnSpPr>
            <p:nvPr/>
          </p:nvCxnSpPr>
          <p:spPr bwMode="auto">
            <a:xfrm rot="5400000">
              <a:off x="6019763" y="4435676"/>
              <a:ext cx="1660205" cy="14287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</p:cxnSp>
        <p:grpSp>
          <p:nvGrpSpPr>
            <p:cNvPr id="12" name="组合 76"/>
            <p:cNvGrpSpPr>
              <a:grpSpLocks/>
            </p:cNvGrpSpPr>
            <p:nvPr/>
          </p:nvGrpSpPr>
          <p:grpSpPr bwMode="auto">
            <a:xfrm>
              <a:off x="4457514" y="3731385"/>
              <a:ext cx="3878246" cy="1691539"/>
              <a:chOff x="4457514" y="3731385"/>
              <a:chExt cx="3878246" cy="1691539"/>
            </a:xfrm>
          </p:grpSpPr>
          <p:sp>
            <p:nvSpPr>
              <p:cNvPr id="11296" name="TextBox 9"/>
              <p:cNvSpPr txBox="1">
                <a:spLocks noChangeArrowheads="1"/>
              </p:cNvSpPr>
              <p:nvPr/>
            </p:nvSpPr>
            <p:spPr bwMode="auto">
              <a:xfrm>
                <a:off x="5722761" y="4202504"/>
                <a:ext cx="1513535" cy="707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非大数据</a:t>
                </a:r>
                <a:endParaRPr lang="en-US" altLang="zh-CN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</a:p>
            </p:txBody>
          </p:sp>
          <p:grpSp>
            <p:nvGrpSpPr>
              <p:cNvPr id="13" name="组合 75"/>
              <p:cNvGrpSpPr>
                <a:grpSpLocks/>
              </p:cNvGrpSpPr>
              <p:nvPr/>
            </p:nvGrpSpPr>
            <p:grpSpPr bwMode="auto">
              <a:xfrm>
                <a:off x="4457514" y="3731385"/>
                <a:ext cx="3878246" cy="1691539"/>
                <a:chOff x="4457514" y="3731385"/>
                <a:chExt cx="3878246" cy="1691539"/>
              </a:xfrm>
            </p:grpSpPr>
            <p:grpSp>
              <p:nvGrpSpPr>
                <p:cNvPr id="14" name="组合 71"/>
                <p:cNvGrpSpPr>
                  <a:grpSpLocks/>
                </p:cNvGrpSpPr>
                <p:nvPr/>
              </p:nvGrpSpPr>
              <p:grpSpPr bwMode="auto">
                <a:xfrm>
                  <a:off x="4457514" y="3731385"/>
                  <a:ext cx="3878246" cy="1691539"/>
                  <a:chOff x="4457514" y="1916832"/>
                  <a:chExt cx="3878246" cy="1691539"/>
                </a:xfrm>
              </p:grpSpPr>
              <p:sp>
                <p:nvSpPr>
                  <p:cNvPr id="66" name="右箭头 65"/>
                  <p:cNvSpPr/>
                  <p:nvPr/>
                </p:nvSpPr>
                <p:spPr>
                  <a:xfrm>
                    <a:off x="4457514" y="3313153"/>
                    <a:ext cx="2320915" cy="280934"/>
                  </a:xfrm>
                  <a:prstGeom prst="rightArrow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1" name="任意多边形 70"/>
                  <p:cNvSpPr/>
                  <p:nvPr/>
                </p:nvSpPr>
                <p:spPr>
                  <a:xfrm>
                    <a:off x="6822879" y="1916422"/>
                    <a:ext cx="1512881" cy="1691949"/>
                  </a:xfrm>
                  <a:custGeom>
                    <a:avLst/>
                    <a:gdLst>
                      <a:gd name="connsiteX0" fmla="*/ 193431 w 1512277"/>
                      <a:gd name="connsiteY0" fmla="*/ 2583 h 1691539"/>
                      <a:gd name="connsiteX1" fmla="*/ 123092 w 1512277"/>
                      <a:gd name="connsiteY1" fmla="*/ 90506 h 1691539"/>
                      <a:gd name="connsiteX2" fmla="*/ 105508 w 1512277"/>
                      <a:gd name="connsiteY2" fmla="*/ 319106 h 1691539"/>
                      <a:gd name="connsiteX3" fmla="*/ 87923 w 1512277"/>
                      <a:gd name="connsiteY3" fmla="*/ 389445 h 1691539"/>
                      <a:gd name="connsiteX4" fmla="*/ 70339 w 1512277"/>
                      <a:gd name="connsiteY4" fmla="*/ 793891 h 1691539"/>
                      <a:gd name="connsiteX5" fmla="*/ 35169 w 1512277"/>
                      <a:gd name="connsiteY5" fmla="*/ 899399 h 1691539"/>
                      <a:gd name="connsiteX6" fmla="*/ 0 w 1512277"/>
                      <a:gd name="connsiteY6" fmla="*/ 1022491 h 1691539"/>
                      <a:gd name="connsiteX7" fmla="*/ 35169 w 1512277"/>
                      <a:gd name="connsiteY7" fmla="*/ 1655537 h 1691539"/>
                      <a:gd name="connsiteX8" fmla="*/ 87923 w 1512277"/>
                      <a:gd name="connsiteY8" fmla="*/ 1690706 h 1691539"/>
                      <a:gd name="connsiteX9" fmla="*/ 105508 w 1512277"/>
                      <a:gd name="connsiteY9" fmla="*/ 1637953 h 1691539"/>
                      <a:gd name="connsiteX10" fmla="*/ 158262 w 1512277"/>
                      <a:gd name="connsiteY10" fmla="*/ 1620368 h 1691539"/>
                      <a:gd name="connsiteX11" fmla="*/ 211015 w 1512277"/>
                      <a:gd name="connsiteY11" fmla="*/ 1585199 h 1691539"/>
                      <a:gd name="connsiteX12" fmla="*/ 246185 w 1512277"/>
                      <a:gd name="connsiteY12" fmla="*/ 1620368 h 1691539"/>
                      <a:gd name="connsiteX13" fmla="*/ 422031 w 1512277"/>
                      <a:gd name="connsiteY13" fmla="*/ 1620368 h 1691539"/>
                      <a:gd name="connsiteX14" fmla="*/ 527539 w 1512277"/>
                      <a:gd name="connsiteY14" fmla="*/ 1585199 h 1691539"/>
                      <a:gd name="connsiteX15" fmla="*/ 580292 w 1512277"/>
                      <a:gd name="connsiteY15" fmla="*/ 1567614 h 1691539"/>
                      <a:gd name="connsiteX16" fmla="*/ 615462 w 1512277"/>
                      <a:gd name="connsiteY16" fmla="*/ 1532445 h 1691539"/>
                      <a:gd name="connsiteX17" fmla="*/ 685800 w 1512277"/>
                      <a:gd name="connsiteY17" fmla="*/ 1514860 h 1691539"/>
                      <a:gd name="connsiteX18" fmla="*/ 967154 w 1512277"/>
                      <a:gd name="connsiteY18" fmla="*/ 1497276 h 1691539"/>
                      <a:gd name="connsiteX19" fmla="*/ 1072662 w 1512277"/>
                      <a:gd name="connsiteY19" fmla="*/ 1462106 h 1691539"/>
                      <a:gd name="connsiteX20" fmla="*/ 1266092 w 1512277"/>
                      <a:gd name="connsiteY20" fmla="*/ 1268676 h 1691539"/>
                      <a:gd name="connsiteX21" fmla="*/ 1301262 w 1512277"/>
                      <a:gd name="connsiteY21" fmla="*/ 1233506 h 1691539"/>
                      <a:gd name="connsiteX22" fmla="*/ 1354015 w 1512277"/>
                      <a:gd name="connsiteY22" fmla="*/ 1180753 h 1691539"/>
                      <a:gd name="connsiteX23" fmla="*/ 1406769 w 1512277"/>
                      <a:gd name="connsiteY23" fmla="*/ 1163168 h 1691539"/>
                      <a:gd name="connsiteX24" fmla="*/ 1441939 w 1512277"/>
                      <a:gd name="connsiteY24" fmla="*/ 1110414 h 1691539"/>
                      <a:gd name="connsiteX25" fmla="*/ 1494692 w 1512277"/>
                      <a:gd name="connsiteY25" fmla="*/ 934568 h 1691539"/>
                      <a:gd name="connsiteX26" fmla="*/ 1512277 w 1512277"/>
                      <a:gd name="connsiteY26" fmla="*/ 829060 h 1691539"/>
                      <a:gd name="connsiteX27" fmla="*/ 1494692 w 1512277"/>
                      <a:gd name="connsiteY27" fmla="*/ 565291 h 1691539"/>
                      <a:gd name="connsiteX28" fmla="*/ 1441939 w 1512277"/>
                      <a:gd name="connsiteY28" fmla="*/ 494953 h 1691539"/>
                      <a:gd name="connsiteX29" fmla="*/ 1389185 w 1512277"/>
                      <a:gd name="connsiteY29" fmla="*/ 442199 h 1691539"/>
                      <a:gd name="connsiteX30" fmla="*/ 1266092 w 1512277"/>
                      <a:gd name="connsiteY30" fmla="*/ 371860 h 1691539"/>
                      <a:gd name="connsiteX31" fmla="*/ 1213339 w 1512277"/>
                      <a:gd name="connsiteY31" fmla="*/ 354276 h 1691539"/>
                      <a:gd name="connsiteX32" fmla="*/ 1125415 w 1512277"/>
                      <a:gd name="connsiteY32" fmla="*/ 283937 h 1691539"/>
                      <a:gd name="connsiteX33" fmla="*/ 1072662 w 1512277"/>
                      <a:gd name="connsiteY33" fmla="*/ 266353 h 1691539"/>
                      <a:gd name="connsiteX34" fmla="*/ 967154 w 1512277"/>
                      <a:gd name="connsiteY34" fmla="*/ 196014 h 1691539"/>
                      <a:gd name="connsiteX35" fmla="*/ 914400 w 1512277"/>
                      <a:gd name="connsiteY35" fmla="*/ 178429 h 1691539"/>
                      <a:gd name="connsiteX36" fmla="*/ 808892 w 1512277"/>
                      <a:gd name="connsiteY36" fmla="*/ 108091 h 1691539"/>
                      <a:gd name="connsiteX37" fmla="*/ 650631 w 1512277"/>
                      <a:gd name="connsiteY37" fmla="*/ 55337 h 1691539"/>
                      <a:gd name="connsiteX38" fmla="*/ 597877 w 1512277"/>
                      <a:gd name="connsiteY38" fmla="*/ 37753 h 1691539"/>
                      <a:gd name="connsiteX39" fmla="*/ 457200 w 1512277"/>
                      <a:gd name="connsiteY39" fmla="*/ 2583 h 1691539"/>
                      <a:gd name="connsiteX40" fmla="*/ 228600 w 1512277"/>
                      <a:gd name="connsiteY40" fmla="*/ 20168 h 1691539"/>
                      <a:gd name="connsiteX41" fmla="*/ 193431 w 1512277"/>
                      <a:gd name="connsiteY41" fmla="*/ 2583 h 1691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1512277" h="1691539">
                        <a:moveTo>
                          <a:pt x="193431" y="2583"/>
                        </a:moveTo>
                        <a:cubicBezTo>
                          <a:pt x="175846" y="14306"/>
                          <a:pt x="133137" y="54343"/>
                          <a:pt x="123092" y="90506"/>
                        </a:cubicBezTo>
                        <a:cubicBezTo>
                          <a:pt x="102637" y="164143"/>
                          <a:pt x="114438" y="243204"/>
                          <a:pt x="105508" y="319106"/>
                        </a:cubicBezTo>
                        <a:cubicBezTo>
                          <a:pt x="102684" y="343108"/>
                          <a:pt x="93785" y="365999"/>
                          <a:pt x="87923" y="389445"/>
                        </a:cubicBezTo>
                        <a:cubicBezTo>
                          <a:pt x="82062" y="524260"/>
                          <a:pt x="84225" y="659665"/>
                          <a:pt x="70339" y="793891"/>
                        </a:cubicBezTo>
                        <a:cubicBezTo>
                          <a:pt x="66524" y="830766"/>
                          <a:pt x="44160" y="863434"/>
                          <a:pt x="35169" y="899399"/>
                        </a:cubicBezTo>
                        <a:cubicBezTo>
                          <a:pt x="13090" y="987719"/>
                          <a:pt x="25228" y="946810"/>
                          <a:pt x="0" y="1022491"/>
                        </a:cubicBezTo>
                        <a:cubicBezTo>
                          <a:pt x="11723" y="1233506"/>
                          <a:pt x="7599" y="1446002"/>
                          <a:pt x="35169" y="1655537"/>
                        </a:cubicBezTo>
                        <a:cubicBezTo>
                          <a:pt x="37926" y="1676490"/>
                          <a:pt x="67420" y="1695832"/>
                          <a:pt x="87923" y="1690706"/>
                        </a:cubicBezTo>
                        <a:cubicBezTo>
                          <a:pt x="105905" y="1686211"/>
                          <a:pt x="92401" y="1651060"/>
                          <a:pt x="105508" y="1637953"/>
                        </a:cubicBezTo>
                        <a:cubicBezTo>
                          <a:pt x="118615" y="1624846"/>
                          <a:pt x="141683" y="1628658"/>
                          <a:pt x="158262" y="1620368"/>
                        </a:cubicBezTo>
                        <a:cubicBezTo>
                          <a:pt x="177165" y="1610917"/>
                          <a:pt x="193431" y="1596922"/>
                          <a:pt x="211015" y="1585199"/>
                        </a:cubicBezTo>
                        <a:cubicBezTo>
                          <a:pt x="222738" y="1596922"/>
                          <a:pt x="231969" y="1611838"/>
                          <a:pt x="246185" y="1620368"/>
                        </a:cubicBezTo>
                        <a:cubicBezTo>
                          <a:pt x="305208" y="1655782"/>
                          <a:pt x="354493" y="1630016"/>
                          <a:pt x="422031" y="1620368"/>
                        </a:cubicBezTo>
                        <a:lnTo>
                          <a:pt x="527539" y="1585199"/>
                        </a:lnTo>
                        <a:lnTo>
                          <a:pt x="580292" y="1567614"/>
                        </a:lnTo>
                        <a:cubicBezTo>
                          <a:pt x="592015" y="1555891"/>
                          <a:pt x="600633" y="1539859"/>
                          <a:pt x="615462" y="1532445"/>
                        </a:cubicBezTo>
                        <a:cubicBezTo>
                          <a:pt x="637078" y="1521637"/>
                          <a:pt x="661752" y="1517265"/>
                          <a:pt x="685800" y="1514860"/>
                        </a:cubicBezTo>
                        <a:cubicBezTo>
                          <a:pt x="779301" y="1505510"/>
                          <a:pt x="873369" y="1503137"/>
                          <a:pt x="967154" y="1497276"/>
                        </a:cubicBezTo>
                        <a:cubicBezTo>
                          <a:pt x="1002323" y="1485553"/>
                          <a:pt x="1046448" y="1488320"/>
                          <a:pt x="1072662" y="1462106"/>
                        </a:cubicBezTo>
                        <a:lnTo>
                          <a:pt x="1266092" y="1268676"/>
                        </a:lnTo>
                        <a:lnTo>
                          <a:pt x="1301262" y="1233506"/>
                        </a:lnTo>
                        <a:cubicBezTo>
                          <a:pt x="1318846" y="1215922"/>
                          <a:pt x="1330423" y="1188617"/>
                          <a:pt x="1354015" y="1180753"/>
                        </a:cubicBezTo>
                        <a:lnTo>
                          <a:pt x="1406769" y="1163168"/>
                        </a:lnTo>
                        <a:cubicBezTo>
                          <a:pt x="1418492" y="1145583"/>
                          <a:pt x="1433356" y="1129727"/>
                          <a:pt x="1441939" y="1110414"/>
                        </a:cubicBezTo>
                        <a:cubicBezTo>
                          <a:pt x="1458252" y="1073710"/>
                          <a:pt x="1485392" y="981070"/>
                          <a:pt x="1494692" y="934568"/>
                        </a:cubicBezTo>
                        <a:cubicBezTo>
                          <a:pt x="1501684" y="899606"/>
                          <a:pt x="1506415" y="864229"/>
                          <a:pt x="1512277" y="829060"/>
                        </a:cubicBezTo>
                        <a:cubicBezTo>
                          <a:pt x="1506415" y="741137"/>
                          <a:pt x="1512845" y="651519"/>
                          <a:pt x="1494692" y="565291"/>
                        </a:cubicBezTo>
                        <a:cubicBezTo>
                          <a:pt x="1488654" y="536612"/>
                          <a:pt x="1461012" y="517205"/>
                          <a:pt x="1441939" y="494953"/>
                        </a:cubicBezTo>
                        <a:cubicBezTo>
                          <a:pt x="1425755" y="476071"/>
                          <a:pt x="1408289" y="458119"/>
                          <a:pt x="1389185" y="442199"/>
                        </a:cubicBezTo>
                        <a:cubicBezTo>
                          <a:pt x="1358018" y="416226"/>
                          <a:pt x="1301506" y="387037"/>
                          <a:pt x="1266092" y="371860"/>
                        </a:cubicBezTo>
                        <a:cubicBezTo>
                          <a:pt x="1249055" y="364559"/>
                          <a:pt x="1230923" y="360137"/>
                          <a:pt x="1213339" y="354276"/>
                        </a:cubicBezTo>
                        <a:cubicBezTo>
                          <a:pt x="1180627" y="321564"/>
                          <a:pt x="1169781" y="306120"/>
                          <a:pt x="1125415" y="283937"/>
                        </a:cubicBezTo>
                        <a:cubicBezTo>
                          <a:pt x="1108836" y="275648"/>
                          <a:pt x="1090246" y="272214"/>
                          <a:pt x="1072662" y="266353"/>
                        </a:cubicBezTo>
                        <a:cubicBezTo>
                          <a:pt x="1037493" y="242907"/>
                          <a:pt x="1007253" y="209381"/>
                          <a:pt x="967154" y="196014"/>
                        </a:cubicBezTo>
                        <a:cubicBezTo>
                          <a:pt x="949569" y="190152"/>
                          <a:pt x="930603" y="187431"/>
                          <a:pt x="914400" y="178429"/>
                        </a:cubicBezTo>
                        <a:cubicBezTo>
                          <a:pt x="877451" y="157902"/>
                          <a:pt x="848991" y="121457"/>
                          <a:pt x="808892" y="108091"/>
                        </a:cubicBezTo>
                        <a:lnTo>
                          <a:pt x="650631" y="55337"/>
                        </a:lnTo>
                        <a:cubicBezTo>
                          <a:pt x="633046" y="49476"/>
                          <a:pt x="615859" y="42249"/>
                          <a:pt x="597877" y="37753"/>
                        </a:cubicBezTo>
                        <a:lnTo>
                          <a:pt x="457200" y="2583"/>
                        </a:lnTo>
                        <a:cubicBezTo>
                          <a:pt x="381000" y="8445"/>
                          <a:pt x="304502" y="11238"/>
                          <a:pt x="228600" y="20168"/>
                        </a:cubicBezTo>
                        <a:cubicBezTo>
                          <a:pt x="204598" y="22992"/>
                          <a:pt x="211016" y="-9140"/>
                          <a:pt x="193431" y="2583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1299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066831" y="3796494"/>
                  <a:ext cx="2164217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latin typeface="黑体" pitchFamily="49" charset="-122"/>
                      <a:ea typeface="黑体" pitchFamily="49" charset="-122"/>
                    </a:rPr>
                    <a:t>多项式易解类</a:t>
                  </a:r>
                </a:p>
              </p:txBody>
            </p:sp>
            <p:sp>
              <p:nvSpPr>
                <p:cNvPr id="11300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973827" y="4188931"/>
                  <a:ext cx="1239636" cy="7078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FF"/>
                      </a:solidFill>
                      <a:latin typeface="黑体" pitchFamily="49" charset="-122"/>
                      <a:ea typeface="黑体" pitchFamily="49" charset="-122"/>
                    </a:rPr>
                    <a:t>大数据易解类</a:t>
                  </a:r>
                </a:p>
              </p:txBody>
            </p:sp>
          </p:grpSp>
        </p:grpSp>
      </p:grp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5299075" y="1346713"/>
            <a:ext cx="3665538" cy="1223963"/>
            <a:chOff x="5371146" y="1412776"/>
            <a:chExt cx="3665350" cy="1224137"/>
          </a:xfrm>
        </p:grpSpPr>
        <p:sp>
          <p:nvSpPr>
            <p:cNvPr id="79" name="矩形 78"/>
            <p:cNvSpPr/>
            <p:nvPr/>
          </p:nvSpPr>
          <p:spPr>
            <a:xfrm>
              <a:off x="5650532" y="1820822"/>
              <a:ext cx="3385964" cy="455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kumimoji="0" lang="zh-CN" altLang="en-US" sz="1600" dirty="0"/>
                <a:t>什么是大数据计算中可近似问题？</a:t>
              </a:r>
              <a:endParaRPr lang="zh-CN" altLang="en-US" sz="16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5650532" y="2205052"/>
              <a:ext cx="3385964" cy="4318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kumimoji="0" lang="zh-CN" altLang="en-US" sz="1600" dirty="0"/>
                <a:t>如何衡量数据量与近似效果的关系</a:t>
              </a:r>
              <a:r>
                <a:rPr kumimoji="0" lang="en-US" altLang="zh-CN" sz="1600" dirty="0"/>
                <a:t>?</a:t>
              </a:r>
              <a:endParaRPr kumimoji="0" lang="zh-CN" altLang="en-US" sz="16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5371146" y="1412776"/>
              <a:ext cx="3665350" cy="455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b="1" dirty="0"/>
                <a:t>任务</a:t>
              </a:r>
              <a:r>
                <a:rPr lang="en-US" altLang="zh-CN" sz="1800" b="1" dirty="0"/>
                <a:t>2</a:t>
              </a:r>
              <a:r>
                <a:rPr lang="zh-CN" altLang="en-US" sz="1800" b="1" dirty="0"/>
                <a:t>：数据驱动的近似算法理论</a:t>
              </a:r>
            </a:p>
          </p:txBody>
        </p:sp>
      </p:grpSp>
      <p:sp>
        <p:nvSpPr>
          <p:cNvPr id="69" name="圆角矩形 68"/>
          <p:cNvSpPr/>
          <p:nvPr/>
        </p:nvSpPr>
        <p:spPr>
          <a:xfrm>
            <a:off x="4427538" y="5810763"/>
            <a:ext cx="4608512" cy="576263"/>
          </a:xfrm>
          <a:prstGeom prst="roundRect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367213" y="5883788"/>
            <a:ext cx="23510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近似的新挑战：</a:t>
            </a:r>
          </a:p>
        </p:txBody>
      </p:sp>
      <p:sp>
        <p:nvSpPr>
          <p:cNvPr id="74" name="矩形 73"/>
          <p:cNvSpPr/>
          <p:nvPr/>
        </p:nvSpPr>
        <p:spPr>
          <a:xfrm>
            <a:off x="6475643" y="5925633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  <a:sym typeface="Wingdings" pitchFamily="2" charset="2"/>
              </a:rPr>
              <a:t>F </a:t>
            </a:r>
            <a:r>
              <a:rPr lang="en-US" altLang="zh-CN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  <a:sym typeface="Wingdings" pitchFamily="2" charset="2"/>
              </a:rPr>
              <a:t>F</a:t>
            </a:r>
            <a:r>
              <a:rPr lang="en-US" altLang="zh-CN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’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grpSp>
        <p:nvGrpSpPr>
          <p:cNvPr id="16" name="组合 74"/>
          <p:cNvGrpSpPr>
            <a:grpSpLocks/>
          </p:cNvGrpSpPr>
          <p:nvPr/>
        </p:nvGrpSpPr>
        <p:grpSpPr bwMode="auto">
          <a:xfrm>
            <a:off x="7334391" y="5786454"/>
            <a:ext cx="1706421" cy="602116"/>
            <a:chOff x="6258072" y="3259973"/>
            <a:chExt cx="1705966" cy="601075"/>
          </a:xfrm>
        </p:grpSpPr>
        <p:sp>
          <p:nvSpPr>
            <p:cNvPr id="80" name="矩形 79"/>
            <p:cNvSpPr/>
            <p:nvPr/>
          </p:nvSpPr>
          <p:spPr>
            <a:xfrm>
              <a:off x="6880087" y="3399383"/>
              <a:ext cx="10839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i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ea typeface="黑体" pitchFamily="49" charset="-122"/>
                  <a:cs typeface="Arial" pitchFamily="34" charset="0"/>
                </a:rPr>
                <a:t>X </a:t>
              </a:r>
              <a:r>
                <a:rPr lang="en-US" altLang="zh-CN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Wingdings" pitchFamily="2" charset="2"/>
                </a:rPr>
                <a:t></a:t>
              </a:r>
              <a:r>
                <a:rPr lang="en-US" altLang="zh-CN" b="1" i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" pitchFamily="34" charset="0"/>
                  <a:ea typeface="黑体" pitchFamily="49" charset="-122"/>
                  <a:cs typeface="Arial" pitchFamily="34" charset="0"/>
                  <a:sym typeface="Wingdings" pitchFamily="2" charset="2"/>
                </a:rPr>
                <a:t>X</a:t>
              </a:r>
              <a:r>
                <a:rPr lang="en-US" altLang="zh-CN" b="1" i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Wingdings" pitchFamily="2" charset="2"/>
                </a:rPr>
                <a:t>’</a:t>
              </a:r>
              <a:endParaRPr lang="zh-CN" altLang="en-US" dirty="0">
                <a:solidFill>
                  <a:srgbClr val="FF0000"/>
                </a:solidFill>
                <a:latin typeface="Times New Roman" pitchFamily="18" charset="0"/>
                <a:ea typeface="宋体" charset="0"/>
                <a:cs typeface="Times New Roman" pitchFamily="18" charset="0"/>
              </a:endParaRPr>
            </a:p>
          </p:txBody>
        </p:sp>
        <p:sp>
          <p:nvSpPr>
            <p:cNvPr id="11290" name="矩形 67"/>
            <p:cNvSpPr>
              <a:spLocks noChangeArrowheads="1"/>
            </p:cNvSpPr>
            <p:nvPr/>
          </p:nvSpPr>
          <p:spPr bwMode="auto">
            <a:xfrm>
              <a:off x="6258072" y="3259973"/>
              <a:ext cx="59503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dirty="0"/>
                <a:t>⊕</a:t>
              </a:r>
            </a:p>
          </p:txBody>
        </p:sp>
      </p:grpSp>
      <p:grpSp>
        <p:nvGrpSpPr>
          <p:cNvPr id="17" name="组合 81"/>
          <p:cNvGrpSpPr>
            <a:grpSpLocks/>
          </p:cNvGrpSpPr>
          <p:nvPr/>
        </p:nvGrpSpPr>
        <p:grpSpPr bwMode="auto">
          <a:xfrm>
            <a:off x="828675" y="4659826"/>
            <a:ext cx="2951163" cy="1871662"/>
            <a:chOff x="683568" y="4653632"/>
            <a:chExt cx="2952328" cy="1871712"/>
          </a:xfrm>
        </p:grpSpPr>
        <p:grpSp>
          <p:nvGrpSpPr>
            <p:cNvPr id="18" name="组合 92"/>
            <p:cNvGrpSpPr>
              <a:grpSpLocks/>
            </p:cNvGrpSpPr>
            <p:nvPr/>
          </p:nvGrpSpPr>
          <p:grpSpPr bwMode="auto">
            <a:xfrm>
              <a:off x="683568" y="5501406"/>
              <a:ext cx="2952328" cy="1023938"/>
              <a:chOff x="1691737" y="4581129"/>
              <a:chExt cx="2951544" cy="1023351"/>
            </a:xfrm>
          </p:grpSpPr>
          <p:sp>
            <p:nvSpPr>
              <p:cNvPr id="85" name="圆角矩形 84"/>
              <p:cNvSpPr/>
              <p:nvPr/>
            </p:nvSpPr>
            <p:spPr>
              <a:xfrm>
                <a:off x="1691737" y="4957134"/>
                <a:ext cx="1503557" cy="647346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ctr" defTabSz="666750">
                  <a:lnSpc>
                    <a:spcPct val="90000"/>
                  </a:lnSpc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大数据不可近似问题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defTabSz="666750"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1286" name="直接连接符 3"/>
              <p:cNvSpPr>
                <a:spLocks noChangeArrowheads="1"/>
              </p:cNvSpPr>
              <p:nvPr/>
            </p:nvSpPr>
            <p:spPr bwMode="auto">
              <a:xfrm>
                <a:off x="3194472" y="4581129"/>
                <a:ext cx="560063" cy="373648"/>
              </a:xfrm>
              <a:custGeom>
                <a:avLst/>
                <a:gdLst>
                  <a:gd name="T0" fmla="*/ 0 w 560063"/>
                  <a:gd name="T1" fmla="*/ 0 h 373648"/>
                  <a:gd name="T2" fmla="*/ 0 w 560063"/>
                  <a:gd name="T3" fmla="*/ 254630 h 373648"/>
                  <a:gd name="T4" fmla="*/ 560063 w 560063"/>
                  <a:gd name="T5" fmla="*/ 254630 h 373648"/>
                  <a:gd name="T6" fmla="*/ 560063 w 560063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063"/>
                  <a:gd name="T13" fmla="*/ 0 h 373648"/>
                  <a:gd name="T14" fmla="*/ 560063 w 560063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063" h="373648"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7" name="直接连接符 4"/>
              <p:cNvSpPr>
                <a:spLocks noChangeArrowheads="1"/>
              </p:cNvSpPr>
              <p:nvPr/>
            </p:nvSpPr>
            <p:spPr bwMode="auto">
              <a:xfrm>
                <a:off x="2598314" y="4581129"/>
                <a:ext cx="596158" cy="373648"/>
              </a:xfrm>
              <a:custGeom>
                <a:avLst/>
                <a:gdLst>
                  <a:gd name="T0" fmla="*/ 596158 w 596158"/>
                  <a:gd name="T1" fmla="*/ 0 h 373648"/>
                  <a:gd name="T2" fmla="*/ 596158 w 596158"/>
                  <a:gd name="T3" fmla="*/ 254630 h 373648"/>
                  <a:gd name="T4" fmla="*/ 0 w 596158"/>
                  <a:gd name="T5" fmla="*/ 254630 h 373648"/>
                  <a:gd name="T6" fmla="*/ 0 w 596158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6158"/>
                  <a:gd name="T13" fmla="*/ 0 h 373648"/>
                  <a:gd name="T14" fmla="*/ 596158 w 596158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6158" h="373648"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>
                <a:off x="3276267" y="4953961"/>
                <a:ext cx="1367014" cy="648933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大数据可近似问题</a:t>
                </a:r>
              </a:p>
            </p:txBody>
          </p:sp>
        </p:grpSp>
        <p:sp>
          <p:nvSpPr>
            <p:cNvPr id="84" name="矩形 83"/>
            <p:cNvSpPr/>
            <p:nvPr/>
          </p:nvSpPr>
          <p:spPr>
            <a:xfrm>
              <a:off x="1020251" y="4653632"/>
              <a:ext cx="2159852" cy="863623"/>
            </a:xfrm>
            <a:prstGeom prst="rect">
              <a:avLst/>
            </a:prstGeom>
            <a:noFill/>
            <a:ln w="50800">
              <a:solidFill>
                <a:srgbClr val="0033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282" name="TextBox 5"/>
          <p:cNvSpPr txBox="1">
            <a:spLocks noChangeArrowheads="1"/>
          </p:cNvSpPr>
          <p:nvPr/>
        </p:nvSpPr>
        <p:spPr bwMode="auto">
          <a:xfrm>
            <a:off x="5875338" y="2965963"/>
            <a:ext cx="216535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NP and beyond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1"/>
          <p:cNvGrpSpPr>
            <a:grpSpLocks/>
          </p:cNvGrpSpPr>
          <p:nvPr/>
        </p:nvGrpSpPr>
        <p:grpSpPr bwMode="auto">
          <a:xfrm>
            <a:off x="2814638" y="2951929"/>
            <a:ext cx="5861050" cy="3176588"/>
            <a:chOff x="2814091" y="3121625"/>
            <a:chExt cx="5861863" cy="3176588"/>
          </a:xfrm>
        </p:grpSpPr>
        <p:sp>
          <p:nvSpPr>
            <p:cNvPr id="54" name="Chord 2"/>
            <p:cNvSpPr>
              <a:spLocks/>
            </p:cNvSpPr>
            <p:nvPr/>
          </p:nvSpPr>
          <p:spPr bwMode="auto">
            <a:xfrm rot="6732850">
              <a:off x="5303062" y="2925321"/>
              <a:ext cx="3176588" cy="3569195"/>
            </a:xfrm>
            <a:custGeom>
              <a:avLst/>
              <a:gdLst>
                <a:gd name="T0" fmla="*/ 2691457 w 3058098"/>
                <a:gd name="T1" fmla="*/ 2951636 h 3578456"/>
                <a:gd name="T2" fmla="*/ 673074 w 3058098"/>
                <a:gd name="T3" fmla="*/ 3271821 h 3578456"/>
                <a:gd name="T4" fmla="*/ 38577 w 3058098"/>
                <a:gd name="T5" fmla="*/ 1389857 h 3578456"/>
                <a:gd name="T6" fmla="*/ 1529049 w 3058098"/>
                <a:gd name="T7" fmla="*/ 0 h 3578456"/>
                <a:gd name="T8" fmla="*/ 2691457 w 3058098"/>
                <a:gd name="T9" fmla="*/ 2951636 h 3578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58098" h="3578456">
                  <a:moveTo>
                    <a:pt x="2691457" y="2951636"/>
                  </a:moveTo>
                  <a:cubicBezTo>
                    <a:pt x="2186169" y="3643510"/>
                    <a:pt x="1317543" y="3781305"/>
                    <a:pt x="673074" y="3271821"/>
                  </a:cubicBezTo>
                  <a:cubicBezTo>
                    <a:pt x="149693" y="2858063"/>
                    <a:pt x="-102408" y="2110315"/>
                    <a:pt x="38577" y="1389857"/>
                  </a:cubicBezTo>
                  <a:cubicBezTo>
                    <a:pt x="197720" y="576607"/>
                    <a:pt x="816069" y="0"/>
                    <a:pt x="1529049" y="0"/>
                  </a:cubicBezTo>
                  <a:lnTo>
                    <a:pt x="2691457" y="2951636"/>
                  </a:lnTo>
                  <a:close/>
                </a:path>
              </a:pathLst>
            </a:custGeom>
            <a:gradFill rotWithShape="1">
              <a:gsLst>
                <a:gs pos="0">
                  <a:srgbClr val="FFFF80"/>
                </a:gs>
                <a:gs pos="50000">
                  <a:srgbClr val="FFFFB3"/>
                </a:gs>
                <a:gs pos="100000">
                  <a:srgbClr val="FFFFDA"/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2325" name="TextBox 5"/>
            <p:cNvSpPr txBox="1">
              <a:spLocks noChangeArrowheads="1"/>
            </p:cNvSpPr>
            <p:nvPr/>
          </p:nvSpPr>
          <p:spPr bwMode="auto">
            <a:xfrm>
              <a:off x="5875112" y="3248165"/>
              <a:ext cx="2165779" cy="41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NP and beyond</a:t>
              </a:r>
              <a:endPara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2814091" y="3272438"/>
              <a:ext cx="2802326" cy="37306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63"/>
          <p:cNvGrpSpPr>
            <a:grpSpLocks/>
          </p:cNvGrpSpPr>
          <p:nvPr/>
        </p:nvGrpSpPr>
        <p:grpSpPr bwMode="auto">
          <a:xfrm>
            <a:off x="4276725" y="3482154"/>
            <a:ext cx="4111625" cy="1652588"/>
            <a:chOff x="4276715" y="3651677"/>
            <a:chExt cx="4111709" cy="1652587"/>
          </a:xfrm>
        </p:grpSpPr>
        <p:sp>
          <p:nvSpPr>
            <p:cNvPr id="55" name="Oval 1"/>
            <p:cNvSpPr>
              <a:spLocks noChangeArrowheads="1"/>
            </p:cNvSpPr>
            <p:nvPr/>
          </p:nvSpPr>
          <p:spPr bwMode="auto">
            <a:xfrm>
              <a:off x="5616592" y="3651677"/>
              <a:ext cx="2771832" cy="1652587"/>
            </a:xfrm>
            <a:prstGeom prst="ellipse">
              <a:avLst/>
            </a:prstGeom>
            <a:solidFill>
              <a:srgbClr val="FCFBF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4276715" y="4202540"/>
              <a:ext cx="1327177" cy="252412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323" name="TextBox 17"/>
            <p:cNvSpPr txBox="1">
              <a:spLocks noChangeArrowheads="1"/>
            </p:cNvSpPr>
            <p:nvPr/>
          </p:nvSpPr>
          <p:spPr bwMode="auto">
            <a:xfrm>
              <a:off x="6066809" y="3802394"/>
              <a:ext cx="21642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多项式易解类</a:t>
              </a:r>
            </a:p>
          </p:txBody>
        </p:sp>
      </p:grpSp>
      <p:sp>
        <p:nvSpPr>
          <p:cNvPr id="122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回答“可计算”问题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(3)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1194319"/>
            <a:ext cx="1988045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lang="zh-CN" alt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107504" y="2035197"/>
            <a:ext cx="4104592" cy="4537075"/>
            <a:chOff x="35157" y="1772816"/>
            <a:chExt cx="4104795" cy="4536503"/>
          </a:xfrm>
          <a:solidFill>
            <a:schemeClr val="bg1"/>
          </a:solidFill>
        </p:grpSpPr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07504" y="1772816"/>
              <a:ext cx="4032448" cy="2520111"/>
              <a:chOff x="107504" y="1772816"/>
              <a:chExt cx="4032448" cy="2520111"/>
            </a:xfrm>
            <a:grpFill/>
          </p:grpSpPr>
          <p:grpSp>
            <p:nvGrpSpPr>
              <p:cNvPr id="7" name="组合 36"/>
              <p:cNvGrpSpPr>
                <a:grpSpLocks/>
              </p:cNvGrpSpPr>
              <p:nvPr/>
            </p:nvGrpSpPr>
            <p:grpSpPr bwMode="auto">
              <a:xfrm>
                <a:off x="539325" y="2277577"/>
                <a:ext cx="1727285" cy="373016"/>
                <a:chOff x="5651893" y="3285689"/>
                <a:chExt cx="1727285" cy="373016"/>
              </a:xfrm>
              <a:grpFill/>
            </p:grpSpPr>
            <p:sp>
              <p:nvSpPr>
                <p:cNvPr id="46" name="直接连接符 3"/>
                <p:cNvSpPr/>
                <p:nvPr/>
              </p:nvSpPr>
              <p:spPr>
                <a:xfrm>
                  <a:off x="6515535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直接连接符 4"/>
                <p:cNvSpPr/>
                <p:nvPr/>
              </p:nvSpPr>
              <p:spPr>
                <a:xfrm>
                  <a:off x="5651893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8" name="圆角矩形 37"/>
              <p:cNvSpPr/>
              <p:nvPr/>
            </p:nvSpPr>
            <p:spPr>
              <a:xfrm>
                <a:off x="683150" y="1772816"/>
                <a:ext cx="1368219" cy="528571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计算问题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9" name="圆角矩形 38" descr="羊皮纸"/>
              <p:cNvSpPr>
                <a:spLocks noChangeArrowheads="1"/>
              </p:cNvSpPr>
              <p:nvPr/>
            </p:nvSpPr>
            <p:spPr bwMode="auto">
              <a:xfrm>
                <a:off x="107504" y="2661420"/>
                <a:ext cx="1079727" cy="695521"/>
              </a:xfrm>
              <a:prstGeom prst="roundRect">
                <a:avLst>
                  <a:gd name="adj" fmla="val 10000"/>
                </a:avLst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  <a:cs typeface="宋体" charset="0"/>
                  </a:rPr>
                  <a:t>不可判定问题</a:t>
                </a:r>
              </a:p>
              <a:p>
                <a:pPr>
                  <a:defRPr/>
                </a:pPr>
                <a:endParaRPr lang="zh-CN" altLang="en-US" dirty="0">
                  <a:latin typeface="Calibri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691312" y="2636307"/>
                <a:ext cx="1008113" cy="649206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可判定问题</a:t>
                </a:r>
                <a:endParaRPr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 bwMode="auto">
              <a:xfrm>
                <a:off x="179070" y="3668084"/>
                <a:ext cx="1873342" cy="599999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难解问题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2195170" y="3656941"/>
                <a:ext cx="1944782" cy="635986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72000" b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易解问题</a:t>
                </a:r>
                <a:endParaRPr lang="en-US" altLang="zh-CN" sz="2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多项式易解类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20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8" name="组合 42"/>
              <p:cNvGrpSpPr>
                <a:grpSpLocks/>
              </p:cNvGrpSpPr>
              <p:nvPr/>
            </p:nvGrpSpPr>
            <p:grpSpPr bwMode="auto">
              <a:xfrm>
                <a:off x="1331527" y="3285513"/>
                <a:ext cx="1727285" cy="373015"/>
                <a:chOff x="5652479" y="3285513"/>
                <a:chExt cx="1727285" cy="373015"/>
              </a:xfrm>
              <a:grpFill/>
            </p:grpSpPr>
            <p:sp>
              <p:nvSpPr>
                <p:cNvPr id="44" name="直接连接符 3"/>
                <p:cNvSpPr/>
                <p:nvPr/>
              </p:nvSpPr>
              <p:spPr>
                <a:xfrm>
                  <a:off x="6516121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直接连接符 4"/>
                <p:cNvSpPr/>
                <p:nvPr/>
              </p:nvSpPr>
              <p:spPr>
                <a:xfrm>
                  <a:off x="5652479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9" name="组合 29"/>
            <p:cNvGrpSpPr>
              <a:grpSpLocks/>
            </p:cNvGrpSpPr>
            <p:nvPr/>
          </p:nvGrpSpPr>
          <p:grpSpPr bwMode="auto">
            <a:xfrm>
              <a:off x="35157" y="4271293"/>
              <a:ext cx="2378097" cy="2038026"/>
              <a:chOff x="35157" y="4271293"/>
              <a:chExt cx="2378097" cy="2038026"/>
            </a:xfrm>
            <a:grpFill/>
          </p:grpSpPr>
          <p:sp>
            <p:nvSpPr>
              <p:cNvPr id="31" name="直接连接符 3"/>
              <p:cNvSpPr/>
              <p:nvPr/>
            </p:nvSpPr>
            <p:spPr>
              <a:xfrm>
                <a:off x="1098724" y="4271293"/>
                <a:ext cx="360381" cy="373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直接连接符 4"/>
              <p:cNvSpPr/>
              <p:nvPr/>
            </p:nvSpPr>
            <p:spPr>
              <a:xfrm>
                <a:off x="503382" y="4272814"/>
                <a:ext cx="595341" cy="37301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 bwMode="auto">
              <a:xfrm>
                <a:off x="35157" y="4630418"/>
                <a:ext cx="1008050" cy="682068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不可近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似问题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34" name="圆角矩形 4"/>
              <p:cNvSpPr/>
              <p:nvPr/>
            </p:nvSpPr>
            <p:spPr>
              <a:xfrm>
                <a:off x="732009" y="5622019"/>
                <a:ext cx="1681245" cy="687300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CCFFC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000" tIns="72000" rIns="60960" bIns="0" spcCol="127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近似算法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（多项式算法）</a:t>
                </a:r>
              </a:p>
            </p:txBody>
          </p:sp>
          <p:cxnSp>
            <p:nvCxnSpPr>
              <p:cNvPr id="35" name="直接箭头连接符 34"/>
              <p:cNvCxnSpPr>
                <a:stCxn id="34" idx="0"/>
                <a:endCxn id="36" idx="2"/>
              </p:cNvCxnSpPr>
              <p:nvPr/>
            </p:nvCxnSpPr>
            <p:spPr>
              <a:xfrm flipV="1">
                <a:off x="1572631" y="5345302"/>
                <a:ext cx="5460" cy="276717"/>
              </a:xfrm>
              <a:prstGeom prst="straightConnector1">
                <a:avLst/>
              </a:prstGeom>
              <a:grpFill/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 bwMode="auto">
              <a:xfrm>
                <a:off x="1092067" y="4661388"/>
                <a:ext cx="972048" cy="683914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可近似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</p:grpSp>
      </p:grpSp>
      <p:cxnSp>
        <p:nvCxnSpPr>
          <p:cNvPr id="58" name="Curved Connector 5"/>
          <p:cNvCxnSpPr>
            <a:cxnSpLocks noChangeShapeType="1"/>
          </p:cNvCxnSpPr>
          <p:nvPr/>
        </p:nvCxnSpPr>
        <p:spPr bwMode="auto">
          <a:xfrm rot="5400000">
            <a:off x="6019800" y="4266379"/>
            <a:ext cx="1660525" cy="1428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</p:cxnSp>
      <p:grpSp>
        <p:nvGrpSpPr>
          <p:cNvPr id="10" name="组合 76"/>
          <p:cNvGrpSpPr>
            <a:grpSpLocks/>
          </p:cNvGrpSpPr>
          <p:nvPr/>
        </p:nvGrpSpPr>
        <p:grpSpPr bwMode="auto">
          <a:xfrm>
            <a:off x="4457700" y="3561529"/>
            <a:ext cx="3878263" cy="1692275"/>
            <a:chOff x="4457514" y="3731385"/>
            <a:chExt cx="3878246" cy="1691539"/>
          </a:xfrm>
        </p:grpSpPr>
        <p:sp>
          <p:nvSpPr>
            <p:cNvPr id="12314" name="TextBox 9"/>
            <p:cNvSpPr txBox="1">
              <a:spLocks noChangeArrowheads="1"/>
            </p:cNvSpPr>
            <p:nvPr/>
          </p:nvSpPr>
          <p:spPr bwMode="auto">
            <a:xfrm>
              <a:off x="5722761" y="4202504"/>
              <a:ext cx="1513535" cy="707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非大数据</a:t>
              </a:r>
              <a:endParaRPr lang="en-US" altLang="zh-CN" sz="2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  <a:p>
              <a:r>
                <a:rPr lang="zh-CN" altLang="en-US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易解类</a:t>
              </a:r>
            </a:p>
          </p:txBody>
        </p:sp>
        <p:grpSp>
          <p:nvGrpSpPr>
            <p:cNvPr id="12" name="组合 75"/>
            <p:cNvGrpSpPr>
              <a:grpSpLocks/>
            </p:cNvGrpSpPr>
            <p:nvPr/>
          </p:nvGrpSpPr>
          <p:grpSpPr bwMode="auto">
            <a:xfrm>
              <a:off x="4457514" y="3731385"/>
              <a:ext cx="3878246" cy="1691539"/>
              <a:chOff x="4457514" y="3731385"/>
              <a:chExt cx="3878246" cy="1691539"/>
            </a:xfrm>
          </p:grpSpPr>
          <p:grpSp>
            <p:nvGrpSpPr>
              <p:cNvPr id="13" name="组合 71"/>
              <p:cNvGrpSpPr>
                <a:grpSpLocks/>
              </p:cNvGrpSpPr>
              <p:nvPr/>
            </p:nvGrpSpPr>
            <p:grpSpPr bwMode="auto">
              <a:xfrm>
                <a:off x="4457514" y="3731385"/>
                <a:ext cx="3878246" cy="1691539"/>
                <a:chOff x="4457514" y="1916832"/>
                <a:chExt cx="3878246" cy="1691539"/>
              </a:xfrm>
            </p:grpSpPr>
            <p:sp>
              <p:nvSpPr>
                <p:cNvPr id="66" name="右箭头 65"/>
                <p:cNvSpPr/>
                <p:nvPr/>
              </p:nvSpPr>
              <p:spPr>
                <a:xfrm>
                  <a:off x="4457514" y="3313224"/>
                  <a:ext cx="2320915" cy="280866"/>
                </a:xfrm>
                <a:prstGeom prst="rightArrow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71" name="任意多边形 70"/>
                <p:cNvSpPr/>
                <p:nvPr/>
              </p:nvSpPr>
              <p:spPr>
                <a:xfrm>
                  <a:off x="6822879" y="1916832"/>
                  <a:ext cx="1512881" cy="1691539"/>
                </a:xfrm>
                <a:custGeom>
                  <a:avLst/>
                  <a:gdLst>
                    <a:gd name="connsiteX0" fmla="*/ 193431 w 1512277"/>
                    <a:gd name="connsiteY0" fmla="*/ 2583 h 1691539"/>
                    <a:gd name="connsiteX1" fmla="*/ 123092 w 1512277"/>
                    <a:gd name="connsiteY1" fmla="*/ 90506 h 1691539"/>
                    <a:gd name="connsiteX2" fmla="*/ 105508 w 1512277"/>
                    <a:gd name="connsiteY2" fmla="*/ 319106 h 1691539"/>
                    <a:gd name="connsiteX3" fmla="*/ 87923 w 1512277"/>
                    <a:gd name="connsiteY3" fmla="*/ 389445 h 1691539"/>
                    <a:gd name="connsiteX4" fmla="*/ 70339 w 1512277"/>
                    <a:gd name="connsiteY4" fmla="*/ 793891 h 1691539"/>
                    <a:gd name="connsiteX5" fmla="*/ 35169 w 1512277"/>
                    <a:gd name="connsiteY5" fmla="*/ 899399 h 1691539"/>
                    <a:gd name="connsiteX6" fmla="*/ 0 w 1512277"/>
                    <a:gd name="connsiteY6" fmla="*/ 1022491 h 1691539"/>
                    <a:gd name="connsiteX7" fmla="*/ 35169 w 1512277"/>
                    <a:gd name="connsiteY7" fmla="*/ 1655537 h 1691539"/>
                    <a:gd name="connsiteX8" fmla="*/ 87923 w 1512277"/>
                    <a:gd name="connsiteY8" fmla="*/ 1690706 h 1691539"/>
                    <a:gd name="connsiteX9" fmla="*/ 105508 w 1512277"/>
                    <a:gd name="connsiteY9" fmla="*/ 1637953 h 1691539"/>
                    <a:gd name="connsiteX10" fmla="*/ 158262 w 1512277"/>
                    <a:gd name="connsiteY10" fmla="*/ 1620368 h 1691539"/>
                    <a:gd name="connsiteX11" fmla="*/ 211015 w 1512277"/>
                    <a:gd name="connsiteY11" fmla="*/ 1585199 h 1691539"/>
                    <a:gd name="connsiteX12" fmla="*/ 246185 w 1512277"/>
                    <a:gd name="connsiteY12" fmla="*/ 1620368 h 1691539"/>
                    <a:gd name="connsiteX13" fmla="*/ 422031 w 1512277"/>
                    <a:gd name="connsiteY13" fmla="*/ 1620368 h 1691539"/>
                    <a:gd name="connsiteX14" fmla="*/ 527539 w 1512277"/>
                    <a:gd name="connsiteY14" fmla="*/ 1585199 h 1691539"/>
                    <a:gd name="connsiteX15" fmla="*/ 580292 w 1512277"/>
                    <a:gd name="connsiteY15" fmla="*/ 1567614 h 1691539"/>
                    <a:gd name="connsiteX16" fmla="*/ 615462 w 1512277"/>
                    <a:gd name="connsiteY16" fmla="*/ 1532445 h 1691539"/>
                    <a:gd name="connsiteX17" fmla="*/ 685800 w 1512277"/>
                    <a:gd name="connsiteY17" fmla="*/ 1514860 h 1691539"/>
                    <a:gd name="connsiteX18" fmla="*/ 967154 w 1512277"/>
                    <a:gd name="connsiteY18" fmla="*/ 1497276 h 1691539"/>
                    <a:gd name="connsiteX19" fmla="*/ 1072662 w 1512277"/>
                    <a:gd name="connsiteY19" fmla="*/ 1462106 h 1691539"/>
                    <a:gd name="connsiteX20" fmla="*/ 1266092 w 1512277"/>
                    <a:gd name="connsiteY20" fmla="*/ 1268676 h 1691539"/>
                    <a:gd name="connsiteX21" fmla="*/ 1301262 w 1512277"/>
                    <a:gd name="connsiteY21" fmla="*/ 1233506 h 1691539"/>
                    <a:gd name="connsiteX22" fmla="*/ 1354015 w 1512277"/>
                    <a:gd name="connsiteY22" fmla="*/ 1180753 h 1691539"/>
                    <a:gd name="connsiteX23" fmla="*/ 1406769 w 1512277"/>
                    <a:gd name="connsiteY23" fmla="*/ 1163168 h 1691539"/>
                    <a:gd name="connsiteX24" fmla="*/ 1441939 w 1512277"/>
                    <a:gd name="connsiteY24" fmla="*/ 1110414 h 1691539"/>
                    <a:gd name="connsiteX25" fmla="*/ 1494692 w 1512277"/>
                    <a:gd name="connsiteY25" fmla="*/ 934568 h 1691539"/>
                    <a:gd name="connsiteX26" fmla="*/ 1512277 w 1512277"/>
                    <a:gd name="connsiteY26" fmla="*/ 829060 h 1691539"/>
                    <a:gd name="connsiteX27" fmla="*/ 1494692 w 1512277"/>
                    <a:gd name="connsiteY27" fmla="*/ 565291 h 1691539"/>
                    <a:gd name="connsiteX28" fmla="*/ 1441939 w 1512277"/>
                    <a:gd name="connsiteY28" fmla="*/ 494953 h 1691539"/>
                    <a:gd name="connsiteX29" fmla="*/ 1389185 w 1512277"/>
                    <a:gd name="connsiteY29" fmla="*/ 442199 h 1691539"/>
                    <a:gd name="connsiteX30" fmla="*/ 1266092 w 1512277"/>
                    <a:gd name="connsiteY30" fmla="*/ 371860 h 1691539"/>
                    <a:gd name="connsiteX31" fmla="*/ 1213339 w 1512277"/>
                    <a:gd name="connsiteY31" fmla="*/ 354276 h 1691539"/>
                    <a:gd name="connsiteX32" fmla="*/ 1125415 w 1512277"/>
                    <a:gd name="connsiteY32" fmla="*/ 283937 h 1691539"/>
                    <a:gd name="connsiteX33" fmla="*/ 1072662 w 1512277"/>
                    <a:gd name="connsiteY33" fmla="*/ 266353 h 1691539"/>
                    <a:gd name="connsiteX34" fmla="*/ 967154 w 1512277"/>
                    <a:gd name="connsiteY34" fmla="*/ 196014 h 1691539"/>
                    <a:gd name="connsiteX35" fmla="*/ 914400 w 1512277"/>
                    <a:gd name="connsiteY35" fmla="*/ 178429 h 1691539"/>
                    <a:gd name="connsiteX36" fmla="*/ 808892 w 1512277"/>
                    <a:gd name="connsiteY36" fmla="*/ 108091 h 1691539"/>
                    <a:gd name="connsiteX37" fmla="*/ 650631 w 1512277"/>
                    <a:gd name="connsiteY37" fmla="*/ 55337 h 1691539"/>
                    <a:gd name="connsiteX38" fmla="*/ 597877 w 1512277"/>
                    <a:gd name="connsiteY38" fmla="*/ 37753 h 1691539"/>
                    <a:gd name="connsiteX39" fmla="*/ 457200 w 1512277"/>
                    <a:gd name="connsiteY39" fmla="*/ 2583 h 1691539"/>
                    <a:gd name="connsiteX40" fmla="*/ 228600 w 1512277"/>
                    <a:gd name="connsiteY40" fmla="*/ 20168 h 1691539"/>
                    <a:gd name="connsiteX41" fmla="*/ 193431 w 1512277"/>
                    <a:gd name="connsiteY41" fmla="*/ 2583 h 1691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512277" h="1691539">
                      <a:moveTo>
                        <a:pt x="193431" y="2583"/>
                      </a:moveTo>
                      <a:cubicBezTo>
                        <a:pt x="175846" y="14306"/>
                        <a:pt x="133137" y="54343"/>
                        <a:pt x="123092" y="90506"/>
                      </a:cubicBezTo>
                      <a:cubicBezTo>
                        <a:pt x="102637" y="164143"/>
                        <a:pt x="114438" y="243204"/>
                        <a:pt x="105508" y="319106"/>
                      </a:cubicBezTo>
                      <a:cubicBezTo>
                        <a:pt x="102684" y="343108"/>
                        <a:pt x="93785" y="365999"/>
                        <a:pt x="87923" y="389445"/>
                      </a:cubicBezTo>
                      <a:cubicBezTo>
                        <a:pt x="82062" y="524260"/>
                        <a:pt x="84225" y="659665"/>
                        <a:pt x="70339" y="793891"/>
                      </a:cubicBezTo>
                      <a:cubicBezTo>
                        <a:pt x="66524" y="830766"/>
                        <a:pt x="44160" y="863434"/>
                        <a:pt x="35169" y="899399"/>
                      </a:cubicBezTo>
                      <a:cubicBezTo>
                        <a:pt x="13090" y="987719"/>
                        <a:pt x="25228" y="946810"/>
                        <a:pt x="0" y="1022491"/>
                      </a:cubicBezTo>
                      <a:cubicBezTo>
                        <a:pt x="11723" y="1233506"/>
                        <a:pt x="7599" y="1446002"/>
                        <a:pt x="35169" y="1655537"/>
                      </a:cubicBezTo>
                      <a:cubicBezTo>
                        <a:pt x="37926" y="1676490"/>
                        <a:pt x="67420" y="1695832"/>
                        <a:pt x="87923" y="1690706"/>
                      </a:cubicBezTo>
                      <a:cubicBezTo>
                        <a:pt x="105905" y="1686211"/>
                        <a:pt x="92401" y="1651060"/>
                        <a:pt x="105508" y="1637953"/>
                      </a:cubicBezTo>
                      <a:cubicBezTo>
                        <a:pt x="118615" y="1624846"/>
                        <a:pt x="141683" y="1628658"/>
                        <a:pt x="158262" y="1620368"/>
                      </a:cubicBezTo>
                      <a:cubicBezTo>
                        <a:pt x="177165" y="1610917"/>
                        <a:pt x="193431" y="1596922"/>
                        <a:pt x="211015" y="1585199"/>
                      </a:cubicBezTo>
                      <a:cubicBezTo>
                        <a:pt x="222738" y="1596922"/>
                        <a:pt x="231969" y="1611838"/>
                        <a:pt x="246185" y="1620368"/>
                      </a:cubicBezTo>
                      <a:cubicBezTo>
                        <a:pt x="305208" y="1655782"/>
                        <a:pt x="354493" y="1630016"/>
                        <a:pt x="422031" y="1620368"/>
                      </a:cubicBezTo>
                      <a:lnTo>
                        <a:pt x="527539" y="1585199"/>
                      </a:lnTo>
                      <a:lnTo>
                        <a:pt x="580292" y="1567614"/>
                      </a:lnTo>
                      <a:cubicBezTo>
                        <a:pt x="592015" y="1555891"/>
                        <a:pt x="600633" y="1539859"/>
                        <a:pt x="615462" y="1532445"/>
                      </a:cubicBezTo>
                      <a:cubicBezTo>
                        <a:pt x="637078" y="1521637"/>
                        <a:pt x="661752" y="1517265"/>
                        <a:pt x="685800" y="1514860"/>
                      </a:cubicBezTo>
                      <a:cubicBezTo>
                        <a:pt x="779301" y="1505510"/>
                        <a:pt x="873369" y="1503137"/>
                        <a:pt x="967154" y="1497276"/>
                      </a:cubicBezTo>
                      <a:cubicBezTo>
                        <a:pt x="1002323" y="1485553"/>
                        <a:pt x="1046448" y="1488320"/>
                        <a:pt x="1072662" y="1462106"/>
                      </a:cubicBezTo>
                      <a:lnTo>
                        <a:pt x="1266092" y="1268676"/>
                      </a:lnTo>
                      <a:lnTo>
                        <a:pt x="1301262" y="1233506"/>
                      </a:lnTo>
                      <a:cubicBezTo>
                        <a:pt x="1318846" y="1215922"/>
                        <a:pt x="1330423" y="1188617"/>
                        <a:pt x="1354015" y="1180753"/>
                      </a:cubicBezTo>
                      <a:lnTo>
                        <a:pt x="1406769" y="1163168"/>
                      </a:lnTo>
                      <a:cubicBezTo>
                        <a:pt x="1418492" y="1145583"/>
                        <a:pt x="1433356" y="1129727"/>
                        <a:pt x="1441939" y="1110414"/>
                      </a:cubicBezTo>
                      <a:cubicBezTo>
                        <a:pt x="1458252" y="1073710"/>
                        <a:pt x="1485392" y="981070"/>
                        <a:pt x="1494692" y="934568"/>
                      </a:cubicBezTo>
                      <a:cubicBezTo>
                        <a:pt x="1501684" y="899606"/>
                        <a:pt x="1506415" y="864229"/>
                        <a:pt x="1512277" y="829060"/>
                      </a:cubicBezTo>
                      <a:cubicBezTo>
                        <a:pt x="1506415" y="741137"/>
                        <a:pt x="1512845" y="651519"/>
                        <a:pt x="1494692" y="565291"/>
                      </a:cubicBezTo>
                      <a:cubicBezTo>
                        <a:pt x="1488654" y="536612"/>
                        <a:pt x="1461012" y="517205"/>
                        <a:pt x="1441939" y="494953"/>
                      </a:cubicBezTo>
                      <a:cubicBezTo>
                        <a:pt x="1425755" y="476071"/>
                        <a:pt x="1408289" y="458119"/>
                        <a:pt x="1389185" y="442199"/>
                      </a:cubicBezTo>
                      <a:cubicBezTo>
                        <a:pt x="1358018" y="416226"/>
                        <a:pt x="1301506" y="387037"/>
                        <a:pt x="1266092" y="371860"/>
                      </a:cubicBezTo>
                      <a:cubicBezTo>
                        <a:pt x="1249055" y="364559"/>
                        <a:pt x="1230923" y="360137"/>
                        <a:pt x="1213339" y="354276"/>
                      </a:cubicBezTo>
                      <a:cubicBezTo>
                        <a:pt x="1180627" y="321564"/>
                        <a:pt x="1169781" y="306120"/>
                        <a:pt x="1125415" y="283937"/>
                      </a:cubicBezTo>
                      <a:cubicBezTo>
                        <a:pt x="1108836" y="275648"/>
                        <a:pt x="1090246" y="272214"/>
                        <a:pt x="1072662" y="266353"/>
                      </a:cubicBezTo>
                      <a:cubicBezTo>
                        <a:pt x="1037493" y="242907"/>
                        <a:pt x="1007253" y="209381"/>
                        <a:pt x="967154" y="196014"/>
                      </a:cubicBezTo>
                      <a:cubicBezTo>
                        <a:pt x="949569" y="190152"/>
                        <a:pt x="930603" y="187431"/>
                        <a:pt x="914400" y="178429"/>
                      </a:cubicBezTo>
                      <a:cubicBezTo>
                        <a:pt x="877451" y="157902"/>
                        <a:pt x="848991" y="121457"/>
                        <a:pt x="808892" y="108091"/>
                      </a:cubicBezTo>
                      <a:lnTo>
                        <a:pt x="650631" y="55337"/>
                      </a:lnTo>
                      <a:cubicBezTo>
                        <a:pt x="633046" y="49476"/>
                        <a:pt x="615859" y="42249"/>
                        <a:pt x="597877" y="37753"/>
                      </a:cubicBezTo>
                      <a:lnTo>
                        <a:pt x="457200" y="2583"/>
                      </a:lnTo>
                      <a:cubicBezTo>
                        <a:pt x="381000" y="8445"/>
                        <a:pt x="304502" y="11238"/>
                        <a:pt x="228600" y="20168"/>
                      </a:cubicBezTo>
                      <a:cubicBezTo>
                        <a:pt x="204598" y="22992"/>
                        <a:pt x="211016" y="-9140"/>
                        <a:pt x="193431" y="258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2317" name="TextBox 17"/>
              <p:cNvSpPr txBox="1">
                <a:spLocks noChangeArrowheads="1"/>
              </p:cNvSpPr>
              <p:nvPr/>
            </p:nvSpPr>
            <p:spPr bwMode="auto">
              <a:xfrm>
                <a:off x="6066831" y="3796494"/>
                <a:ext cx="216421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latin typeface="黑体" pitchFamily="49" charset="-122"/>
                    <a:ea typeface="黑体" pitchFamily="49" charset="-122"/>
                  </a:rPr>
                  <a:t>多项式易解类</a:t>
                </a:r>
              </a:p>
            </p:txBody>
          </p:sp>
          <p:sp>
            <p:nvSpPr>
              <p:cNvPr id="12318" name="TextBox 17"/>
              <p:cNvSpPr txBox="1">
                <a:spLocks noChangeArrowheads="1"/>
              </p:cNvSpPr>
              <p:nvPr/>
            </p:nvSpPr>
            <p:spPr bwMode="auto">
              <a:xfrm>
                <a:off x="6973827" y="4188931"/>
                <a:ext cx="1239636" cy="707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大数据易解类</a:t>
                </a:r>
              </a:p>
            </p:txBody>
          </p:sp>
        </p:grpSp>
      </p:grpSp>
      <p:grpSp>
        <p:nvGrpSpPr>
          <p:cNvPr id="14" name="组合 2"/>
          <p:cNvGrpSpPr>
            <a:grpSpLocks/>
          </p:cNvGrpSpPr>
          <p:nvPr/>
        </p:nvGrpSpPr>
        <p:grpSpPr bwMode="auto">
          <a:xfrm>
            <a:off x="5292725" y="1459679"/>
            <a:ext cx="3663950" cy="1223963"/>
            <a:chOff x="5371146" y="1412776"/>
            <a:chExt cx="3665350" cy="1224137"/>
          </a:xfrm>
        </p:grpSpPr>
        <p:sp>
          <p:nvSpPr>
            <p:cNvPr id="79" name="矩形 78"/>
            <p:cNvSpPr/>
            <p:nvPr/>
          </p:nvSpPr>
          <p:spPr>
            <a:xfrm>
              <a:off x="5650653" y="1820822"/>
              <a:ext cx="3385843" cy="455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如何设计更有效的算法？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650653" y="2205052"/>
              <a:ext cx="3385843" cy="4318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如何以“以局部观全局”？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5371146" y="1412776"/>
              <a:ext cx="3665350" cy="455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b="1" dirty="0"/>
                <a:t>任务</a:t>
              </a:r>
              <a:r>
                <a:rPr lang="en-US" altLang="zh-CN" sz="1800" b="1" dirty="0"/>
                <a:t>3</a:t>
              </a:r>
              <a:r>
                <a:rPr lang="zh-CN" altLang="en-US" sz="1800" b="1" dirty="0"/>
                <a:t>：大数据高效算法理论</a:t>
              </a:r>
            </a:p>
          </p:txBody>
        </p:sp>
      </p:grpSp>
      <p:grpSp>
        <p:nvGrpSpPr>
          <p:cNvPr id="15" name="组合 26"/>
          <p:cNvGrpSpPr>
            <a:grpSpLocks/>
          </p:cNvGrpSpPr>
          <p:nvPr/>
        </p:nvGrpSpPr>
        <p:grpSpPr bwMode="auto">
          <a:xfrm>
            <a:off x="2266950" y="4574354"/>
            <a:ext cx="2160588" cy="1020763"/>
            <a:chOff x="2123975" y="4581129"/>
            <a:chExt cx="2159526" cy="1021174"/>
          </a:xfrm>
        </p:grpSpPr>
        <p:sp>
          <p:nvSpPr>
            <p:cNvPr id="12307" name="直接连接符 3"/>
            <p:cNvSpPr>
              <a:spLocks noChangeArrowheads="1"/>
            </p:cNvSpPr>
            <p:nvPr/>
          </p:nvSpPr>
          <p:spPr bwMode="auto">
            <a:xfrm>
              <a:off x="3194472" y="4581129"/>
              <a:ext cx="560063" cy="373648"/>
            </a:xfrm>
            <a:custGeom>
              <a:avLst/>
              <a:gdLst>
                <a:gd name="T0" fmla="*/ 0 w 560063"/>
                <a:gd name="T1" fmla="*/ 0 h 373648"/>
                <a:gd name="T2" fmla="*/ 0 w 560063"/>
                <a:gd name="T3" fmla="*/ 254630 h 373648"/>
                <a:gd name="T4" fmla="*/ 560063 w 560063"/>
                <a:gd name="T5" fmla="*/ 254630 h 373648"/>
                <a:gd name="T6" fmla="*/ 560063 w 560063"/>
                <a:gd name="T7" fmla="*/ 373648 h 373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063"/>
                <a:gd name="T13" fmla="*/ 0 h 373648"/>
                <a:gd name="T14" fmla="*/ 560063 w 560063"/>
                <a:gd name="T15" fmla="*/ 373648 h 373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063" h="373648">
                  <a:moveTo>
                    <a:pt x="0" y="0"/>
                  </a:moveTo>
                  <a:lnTo>
                    <a:pt x="0" y="254630"/>
                  </a:lnTo>
                  <a:lnTo>
                    <a:pt x="560063" y="254630"/>
                  </a:lnTo>
                  <a:lnTo>
                    <a:pt x="560063" y="37364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直接连接符 4"/>
            <p:cNvSpPr>
              <a:spLocks noChangeArrowheads="1"/>
            </p:cNvSpPr>
            <p:nvPr/>
          </p:nvSpPr>
          <p:spPr bwMode="auto">
            <a:xfrm>
              <a:off x="2598314" y="4581129"/>
              <a:ext cx="596158" cy="373648"/>
            </a:xfrm>
            <a:custGeom>
              <a:avLst/>
              <a:gdLst>
                <a:gd name="T0" fmla="*/ 596158 w 596158"/>
                <a:gd name="T1" fmla="*/ 0 h 373648"/>
                <a:gd name="T2" fmla="*/ 596158 w 596158"/>
                <a:gd name="T3" fmla="*/ 254630 h 373648"/>
                <a:gd name="T4" fmla="*/ 0 w 596158"/>
                <a:gd name="T5" fmla="*/ 254630 h 373648"/>
                <a:gd name="T6" fmla="*/ 0 w 596158"/>
                <a:gd name="T7" fmla="*/ 373648 h 373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6158"/>
                <a:gd name="T13" fmla="*/ 0 h 373648"/>
                <a:gd name="T14" fmla="*/ 596158 w 596158"/>
                <a:gd name="T15" fmla="*/ 373648 h 373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6158" h="373648">
                  <a:moveTo>
                    <a:pt x="596158" y="0"/>
                  </a:moveTo>
                  <a:lnTo>
                    <a:pt x="596158" y="254630"/>
                  </a:lnTo>
                  <a:lnTo>
                    <a:pt x="0" y="254630"/>
                  </a:lnTo>
                  <a:lnTo>
                    <a:pt x="0" y="37364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2123975" y="4941637"/>
              <a:ext cx="998047" cy="647961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66750">
                <a:lnSpc>
                  <a:spcPct val="90000"/>
                </a:lnSpc>
                <a:defRPr/>
              </a:pPr>
              <a:r>
                <a: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非</a:t>
              </a:r>
              <a:r>
                <a:rPr lang="zh-CN" altLang="en-US" sz="1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</a:t>
              </a:r>
              <a:r>
                <a: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/>
              </a:r>
              <a:b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lang="zh-CN" altLang="en-US" sz="1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易解类</a:t>
              </a:r>
              <a:endParaRPr lang="en-US" altLang="zh-CN" sz="1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defTabSz="666750">
                <a:defRPr/>
              </a:pPr>
              <a:endParaRPr lang="zh-CN" altLang="en-US" sz="2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202944" y="4954342"/>
              <a:ext cx="1080557" cy="647961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大数据</a:t>
              </a:r>
              <a: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/>
              </a:r>
              <a:b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lang="zh-CN" altLang="en-US" sz="1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易解类</a:t>
              </a:r>
              <a:endParaRPr lang="zh-CN" altLang="en-US" sz="1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250825" y="5326829"/>
            <a:ext cx="8929688" cy="1150938"/>
            <a:chOff x="251408" y="5495453"/>
            <a:chExt cx="8929104" cy="1150730"/>
          </a:xfrm>
        </p:grpSpPr>
        <p:sp>
          <p:nvSpPr>
            <p:cNvPr id="12302" name="矩形 51" descr="羊皮纸"/>
            <p:cNvSpPr>
              <a:spLocks noChangeArrowheads="1"/>
            </p:cNvSpPr>
            <p:nvPr/>
          </p:nvSpPr>
          <p:spPr bwMode="auto">
            <a:xfrm>
              <a:off x="4488100" y="5495453"/>
              <a:ext cx="4692412" cy="1117055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zh-CN" altLang="en-US" b="1">
                  <a:latin typeface="黑体" pitchFamily="49" charset="-122"/>
                  <a:ea typeface="黑体" pitchFamily="49" charset="-122"/>
                </a:rPr>
                <a:t>针对大数据非易解类问题，提出</a:t>
              </a:r>
              <a:r>
                <a:rPr kumimoji="0" lang="zh-CN" altLang="en-US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高效算法理论与算法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！</a:t>
              </a:r>
              <a:endPara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7" name="组合 11"/>
            <p:cNvGrpSpPr>
              <a:grpSpLocks/>
            </p:cNvGrpSpPr>
            <p:nvPr/>
          </p:nvGrpSpPr>
          <p:grpSpPr bwMode="auto">
            <a:xfrm>
              <a:off x="251408" y="5915604"/>
              <a:ext cx="4176589" cy="730579"/>
              <a:chOff x="251408" y="5915604"/>
              <a:chExt cx="4176589" cy="730579"/>
            </a:xfrm>
          </p:grpSpPr>
          <p:sp>
            <p:nvSpPr>
              <p:cNvPr id="11" name="下弧形箭头 10"/>
              <p:cNvSpPr/>
              <p:nvPr/>
            </p:nvSpPr>
            <p:spPr>
              <a:xfrm flipH="1">
                <a:off x="2815053" y="5916065"/>
                <a:ext cx="1612795" cy="696786"/>
              </a:xfrm>
              <a:prstGeom prst="curved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下弧形箭头 82"/>
              <p:cNvSpPr/>
              <p:nvPr/>
            </p:nvSpPr>
            <p:spPr>
              <a:xfrm flipH="1">
                <a:off x="1645142" y="5916065"/>
                <a:ext cx="2743021" cy="696786"/>
              </a:xfrm>
              <a:prstGeom prst="curved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下弧形箭头 83"/>
              <p:cNvSpPr/>
              <p:nvPr/>
            </p:nvSpPr>
            <p:spPr>
              <a:xfrm flipH="1">
                <a:off x="251408" y="5949396"/>
                <a:ext cx="4111356" cy="696787"/>
              </a:xfrm>
              <a:prstGeom prst="curved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9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159644"/>
            <a:ext cx="9144000" cy="126935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大图的查询近似技术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Q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(D)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3.5|6.5|10.3|36.7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41328</TotalTime>
  <Words>2445</Words>
  <Application>Microsoft Office PowerPoint</Application>
  <PresentationFormat>全屏显示(4:3)</PresentationFormat>
  <Paragraphs>391</Paragraphs>
  <Slides>28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默认设计模板</vt:lpstr>
      <vt:lpstr>幻灯片 1</vt:lpstr>
      <vt:lpstr>国家重点基础研究发展计划</vt:lpstr>
      <vt:lpstr>北京市大数据科学与脑机智能创新中心</vt:lpstr>
      <vt:lpstr>研究方向与机构设置</vt:lpstr>
      <vt:lpstr>幻灯片 5</vt:lpstr>
      <vt:lpstr>回答“可计算”问题(1)</vt:lpstr>
      <vt:lpstr>回答“可计算”问题(2)</vt:lpstr>
      <vt:lpstr>回答“可计算”问题(3)</vt:lpstr>
      <vt:lpstr>幻灯片 9</vt:lpstr>
      <vt:lpstr>查询近似技术</vt:lpstr>
      <vt:lpstr>如一，强模拟图查询</vt:lpstr>
      <vt:lpstr>子图同构图查询</vt:lpstr>
      <vt:lpstr>Terrorist Collaboration Network</vt:lpstr>
      <vt:lpstr>强模拟图查询</vt:lpstr>
      <vt:lpstr>Taxonomy图模拟</vt:lpstr>
      <vt:lpstr>如二，时态稠密图查询</vt:lpstr>
      <vt:lpstr>如二，时态稠密图查询</vt:lpstr>
      <vt:lpstr>如二，时态稠密图查询</vt:lpstr>
      <vt:lpstr>幻灯片 19</vt:lpstr>
      <vt:lpstr>数据近似技术</vt:lpstr>
      <vt:lpstr>如一、最短路径/距离</vt:lpstr>
      <vt:lpstr>如二，网络链接预测</vt:lpstr>
      <vt:lpstr>如二，网络链接预测</vt:lpstr>
      <vt:lpstr>幻灯片 24</vt:lpstr>
      <vt:lpstr>如一：面向公共事件的示范应用</vt:lpstr>
      <vt:lpstr>幻灯片 26</vt:lpstr>
      <vt:lpstr>Acknowledgements</vt:lpstr>
      <vt:lpstr>幻灯片 28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shuai.ma</cp:lastModifiedBy>
  <cp:revision>4276</cp:revision>
  <dcterms:created xsi:type="dcterms:W3CDTF">2010-07-14T15:56:11Z</dcterms:created>
  <dcterms:modified xsi:type="dcterms:W3CDTF">2018-09-05T09:08:47Z</dcterms:modified>
</cp:coreProperties>
</file>