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6" r:id="rId2"/>
    <p:sldId id="752" r:id="rId3"/>
    <p:sldId id="753" r:id="rId4"/>
    <p:sldId id="754" r:id="rId5"/>
    <p:sldId id="756" r:id="rId6"/>
    <p:sldId id="757" r:id="rId7"/>
    <p:sldId id="758" r:id="rId8"/>
    <p:sldId id="759" r:id="rId9"/>
    <p:sldId id="762" r:id="rId10"/>
    <p:sldId id="763" r:id="rId11"/>
    <p:sldId id="764" r:id="rId12"/>
    <p:sldId id="765" r:id="rId13"/>
    <p:sldId id="766" r:id="rId14"/>
    <p:sldId id="767" r:id="rId15"/>
    <p:sldId id="78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8" r:id="rId25"/>
    <p:sldId id="779" r:id="rId26"/>
    <p:sldId id="782" r:id="rId27"/>
    <p:sldId id="785" r:id="rId28"/>
    <p:sldId id="71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6616" autoAdjust="0"/>
  </p:normalViewPr>
  <p:slideViewPr>
    <p:cSldViewPr>
      <p:cViewPr>
        <p:scale>
          <a:sx n="65" d="100"/>
          <a:sy n="65" d="100"/>
        </p:scale>
        <p:origin x="-1620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527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实时事件检测与分析系统</a:t>
            </a:r>
            <a:r>
              <a:rPr lang="en-US" altLang="zh-CN" smtClean="0"/>
              <a:t>Ring</a:t>
            </a:r>
            <a:br>
              <a:rPr lang="en-US" altLang="zh-CN" smtClean="0"/>
            </a:br>
            <a:r>
              <a:rPr lang="zh-CN" altLang="en-US" smtClean="0"/>
              <a:t>事件检测，事件演化，热点词排行榜、微博统计</a:t>
            </a:r>
            <a:r>
              <a:rPr lang="en-US" altLang="zh-CN" smtClean="0"/>
              <a:t>(</a:t>
            </a:r>
            <a:r>
              <a:rPr lang="zh-CN" altLang="en-US" smtClean="0"/>
              <a:t>统计每天的微博数量、某类型微博数量、微博类型所占比例圆饼图</a:t>
            </a:r>
            <a:r>
              <a:rPr lang="en-US" altLang="zh-CN" smtClean="0"/>
              <a:t>)</a:t>
            </a:r>
            <a:r>
              <a:rPr lang="zh-CN" altLang="en-US" smtClean="0"/>
              <a:t>、人物事件库、用户分析（用户的相关微博、社交圈、核心朋友圈、标签）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微博人物画像系统</a:t>
            </a:r>
            <a:r>
              <a:rPr lang="en-US" altLang="zh-CN" smtClean="0"/>
              <a:t>--</a:t>
            </a:r>
            <a:r>
              <a:rPr lang="zh-CN" altLang="en-US" smtClean="0"/>
              <a:t>信息安全管理中心（吴老师）</a:t>
            </a:r>
            <a:br>
              <a:rPr lang="zh-CN" altLang="en-US" smtClean="0"/>
            </a:br>
            <a:r>
              <a:rPr lang="zh-CN" altLang="en-US" smtClean="0"/>
              <a:t>个人多维画像、社交分析（从图上看是根某用户相关的社交用户）、群体迁徙分析</a:t>
            </a:r>
            <a:r>
              <a:rPr lang="en-US" altLang="zh-CN" smtClean="0"/>
              <a:t>(</a:t>
            </a:r>
            <a:r>
              <a:rPr lang="zh-CN" altLang="en-US" smtClean="0"/>
              <a:t>没看明白</a:t>
            </a:r>
            <a:r>
              <a:rPr lang="en-US" altLang="zh-CN" smtClean="0"/>
              <a:t>)</a:t>
            </a:r>
            <a:r>
              <a:rPr lang="zh-CN" altLang="en-US" smtClean="0"/>
              <a:t>、群体情绪监测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0349E2-809F-435A-A538-77FBCEC69A85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jpe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image" Target="../media/image3.png"/><Relationship Id="rId7" Type="http://schemas.openxmlformats.org/officeDocument/2006/relationships/image" Target="../media/image65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Relationship Id="rId9" Type="http://schemas.openxmlformats.org/officeDocument/2006/relationships/image" Target="../media/image6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9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800081"/>
            <a:ext cx="8964488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Towards 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&amp; Techniques</a:t>
            </a:r>
            <a:endParaRPr lang="zh-CN" altLang="en-US" sz="32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2732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生物数据分析与挖掘前沿论坛</a:t>
            </a:r>
            <a:r>
              <a:rPr lang="zh-CN" altLang="en-US" sz="1400" b="1" smtClean="0">
                <a:solidFill>
                  <a:srgbClr val="C00000"/>
                </a:solidFill>
              </a:rPr>
              <a:t>研讨会</a:t>
            </a:r>
            <a:r>
              <a:rPr lang="zh-CN" altLang="en-US" sz="1400" b="1" smtClean="0">
                <a:solidFill>
                  <a:srgbClr val="C00000"/>
                </a:solidFill>
              </a:rPr>
              <a:t>，山西大学，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2018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62476" y="4572008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pic>
        <p:nvPicPr>
          <p:cNvPr id="8" name="图片 7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621905"/>
            <a:ext cx="4427099" cy="914400"/>
          </a:xfrm>
          <a:prstGeom prst="rect">
            <a:avLst/>
          </a:prstGeom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5621905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pic>
        <p:nvPicPr>
          <p:cNvPr id="12" name="Picture 2" descr="See the sourc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174820"/>
            <a:ext cx="2500330" cy="3540196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1833732" y="3136408"/>
            <a:ext cx="4024152" cy="935534"/>
            <a:chOff x="2555776" y="3789040"/>
            <a:chExt cx="4024152" cy="935534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6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如一，强模拟图查询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-32" y="5859269"/>
            <a:ext cx="9072594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子图同构图查询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65903"/>
            <a:ext cx="4714908" cy="529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0090" y="4484702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857364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289432" y="132338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Build upon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(revised)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sz="1600" b="1" dirty="0" smtClean="0">
                <a:solidFill>
                  <a:srgbClr val="FF0000"/>
                </a:solidFill>
              </a:rPr>
              <a:t>simulation to aid the detection of homegrown violent extremists (HVEs)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who seek to commit acts of terrorism in the United States and abroad, </a:t>
            </a:r>
            <a:r>
              <a:rPr lang="en-US" sz="1600" b="1" dirty="0" smtClean="0">
                <a:solidFill>
                  <a:srgbClr val="000099"/>
                </a:solidFill>
              </a:rPr>
              <a:t>Colorado State University,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Benjamin W. K. Hung,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Anura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P.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Jayasumana</a:t>
            </a:r>
            <a:r>
              <a:rPr lang="en-US" altLang="zh-CN" sz="1600" dirty="0" smtClean="0"/>
              <a:t>: Investigative simulation: Towards utilizing graph pattern matching for investigative search. </a:t>
            </a:r>
            <a:r>
              <a:rPr lang="en-US" altLang="zh-CN" sz="1600" dirty="0" smtClean="0">
                <a:solidFill>
                  <a:srgbClr val="FF0000"/>
                </a:solidFill>
              </a:rPr>
              <a:t>ASONAM</a:t>
            </a:r>
            <a:r>
              <a:rPr lang="en-US" altLang="zh-CN" sz="1600" dirty="0" smtClean="0"/>
              <a:t> 2016.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强模拟图查询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4483" y="1219399"/>
            <a:ext cx="217206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en-US" altLang="zh-CN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 smtClean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28175" y="1219399"/>
            <a:ext cx="12311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 smtClean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186320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查询结果保持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70-80%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子图同构结构，效率提高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倍！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98679" y="65353"/>
            <a:ext cx="8358246" cy="79690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Taxonomy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A7D75450-30A5-43FE-AF69-CBB91ED2660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512" y="950818"/>
            <a:ext cx="8742092" cy="1092607"/>
          </a:xfrm>
          <a:prstGeom prst="rect">
            <a:avLst/>
          </a:prstGeom>
          <a:blipFill>
            <a:blip r:embed="rId4"/>
            <a:stretch>
              <a:fillRect l="-697" t="-2793" b="-9497"/>
            </a:stretch>
          </a:blipFill>
        </p:spPr>
        <p:txBody>
          <a:bodyPr/>
          <a:lstStyle/>
          <a:p>
            <a:r>
              <a:rPr lang="zh-CN" altLang="en-US" dirty="0" smtClean="0">
                <a:noFill/>
              </a:rPr>
              <a:t> </a:t>
            </a:r>
            <a:endParaRPr lang="zh-CN" altLang="en-US" dirty="0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538DA6B-DD07-4DC6-8E7D-DD9366E26696}"/>
              </a:ext>
            </a:extLst>
          </p:cNvPr>
          <p:cNvSpPr/>
          <p:nvPr/>
        </p:nvSpPr>
        <p:spPr>
          <a:xfrm>
            <a:off x="179512" y="2000240"/>
            <a:ext cx="8742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模式松弛</a:t>
            </a:r>
            <a:endParaRPr lang="en-US" altLang="zh-CN" sz="2000" b="1" dirty="0">
              <a:solidFill>
                <a:srgbClr val="000099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0000FF"/>
                </a:solidFill>
              </a:rPr>
              <a:t>pattern relaxation ∆ </a:t>
            </a:r>
            <a:r>
              <a:rPr lang="en-US" altLang="zh-CN" sz="2000" dirty="0"/>
              <a:t>for </a:t>
            </a:r>
            <a:r>
              <a:rPr lang="en-US" altLang="zh-CN" sz="2000" i="1" dirty="0"/>
              <a:t>Q w.r.t. T </a:t>
            </a:r>
            <a:r>
              <a:rPr lang="en-US" altLang="zh-CN" sz="2000" dirty="0"/>
              <a:t>is a set of label relaxations for Q.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i="1" dirty="0"/>
              <a:t>Q </a:t>
            </a:r>
            <a:r>
              <a:rPr lang="en-US" altLang="zh-CN" sz="2000" dirty="0"/>
              <a:t>⊕ </a:t>
            </a:r>
            <a:r>
              <a:rPr lang="en-US" altLang="zh-CN" sz="2000" i="1" dirty="0"/>
              <a:t>∆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is the </a:t>
            </a:r>
            <a:r>
              <a:rPr lang="en-US" altLang="zh-CN" sz="2000" i="1" dirty="0">
                <a:solidFill>
                  <a:srgbClr val="0000FF"/>
                </a:solidFill>
              </a:rPr>
              <a:t>relaxed pattern </a:t>
            </a:r>
            <a:r>
              <a:rPr lang="en-US" altLang="zh-CN" sz="2000" dirty="0"/>
              <a:t>derived from Q by applying </a:t>
            </a:r>
            <a:r>
              <a:rPr lang="en-US" altLang="zh-CN" sz="2000" i="1" dirty="0"/>
              <a:t>∆.</a:t>
            </a:r>
            <a:endParaRPr lang="en-US" altLang="zh-CN" sz="2000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xmlns="" id="{70DBEDF4-F671-49EB-A4CC-D0AA55D20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60E226A-10FC-4AB0-B2D5-BD6EFE35D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562" y="3960177"/>
            <a:ext cx="4571263" cy="221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BB89911-D6A2-4391-AB21-2021EA53E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705781"/>
            <a:ext cx="2048203" cy="2723615"/>
          </a:xfrm>
          <a:prstGeom prst="rect">
            <a:avLst/>
          </a:prstGeom>
        </p:spPr>
      </p:pic>
      <p:sp>
        <p:nvSpPr>
          <p:cNvPr id="14" name="箭头: 上弧形 13">
            <a:extLst>
              <a:ext uri="{FF2B5EF4-FFF2-40B4-BE49-F238E27FC236}">
                <a16:creationId xmlns:a16="http://schemas.microsoft.com/office/drawing/2014/main" xmlns="" id="{5019AFA5-C664-4289-A6C2-932AFE267F2E}"/>
              </a:ext>
            </a:extLst>
          </p:cNvPr>
          <p:cNvSpPr/>
          <p:nvPr/>
        </p:nvSpPr>
        <p:spPr>
          <a:xfrm rot="1385314">
            <a:off x="4509968" y="3407020"/>
            <a:ext cx="2155857" cy="401151"/>
          </a:xfrm>
          <a:prstGeom prst="curvedDownArrow">
            <a:avLst>
              <a:gd name="adj1" fmla="val 11985"/>
              <a:gd name="adj2" fmla="val 48745"/>
              <a:gd name="adj3" fmla="val 453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76CEF4B-C314-492E-84DA-53A37C419AEA}"/>
              </a:ext>
            </a:extLst>
          </p:cNvPr>
          <p:cNvSpPr/>
          <p:nvPr/>
        </p:nvSpPr>
        <p:spPr>
          <a:xfrm>
            <a:off x="5580112" y="4230787"/>
            <a:ext cx="2376264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2674475B-D6E8-43AE-82BA-DA2E9528D6ED}"/>
              </a:ext>
            </a:extLst>
          </p:cNvPr>
          <p:cNvCxnSpPr>
            <a:cxnSpLocks/>
          </p:cNvCxnSpPr>
          <p:nvPr/>
        </p:nvCxnSpPr>
        <p:spPr>
          <a:xfrm>
            <a:off x="4528479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F3A80FFA-95DE-4BBD-A904-649821864039}"/>
              </a:ext>
            </a:extLst>
          </p:cNvPr>
          <p:cNvCxnSpPr>
            <a:cxnSpLocks/>
          </p:cNvCxnSpPr>
          <p:nvPr/>
        </p:nvCxnSpPr>
        <p:spPr>
          <a:xfrm>
            <a:off x="2267744" y="3391838"/>
            <a:ext cx="43521" cy="388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F4F5D584-08B7-4AF8-96C1-C14330044091}"/>
              </a:ext>
            </a:extLst>
          </p:cNvPr>
          <p:cNvSpPr txBox="1">
            <a:spLocks/>
          </p:cNvSpPr>
          <p:nvPr/>
        </p:nvSpPr>
        <p:spPr>
          <a:xfrm>
            <a:off x="146920" y="3789126"/>
            <a:ext cx="1863499" cy="65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00" indent="-324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80"/>
              </a:buClr>
              <a:buSzPct val="7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40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52000" indent="-288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80"/>
              </a:buClr>
              <a:buFont typeface="宋体" panose="02010600030101010101" pitchFamily="2" charset="-122"/>
              <a:buChar char="‐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Taxonomy T</a:t>
            </a:r>
          </a:p>
          <a:p>
            <a:pPr marL="2520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i="1" dirty="0"/>
              <a:t>(Partial)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E4AB58D-8308-46F2-918A-171926563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48" y="4662834"/>
            <a:ext cx="2132543" cy="9361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11203AB5-421B-4A15-B42A-79CB1F558E11}"/>
              </a:ext>
            </a:extLst>
          </p:cNvPr>
          <p:cNvSpPr/>
          <p:nvPr/>
        </p:nvSpPr>
        <p:spPr>
          <a:xfrm rot="2121320">
            <a:off x="767735" y="4717401"/>
            <a:ext cx="1690683" cy="875342"/>
          </a:xfrm>
          <a:prstGeom prst="ellipse">
            <a:avLst/>
          </a:prstGeom>
          <a:solidFill>
            <a:srgbClr val="FF0000">
              <a:alpha val="0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xmlns="" id="{C43220B1-D8A9-422E-A404-22EB7A96EDC6}"/>
              </a:ext>
            </a:extLst>
          </p:cNvPr>
          <p:cNvSpPr/>
          <p:nvPr/>
        </p:nvSpPr>
        <p:spPr>
          <a:xfrm rot="19028682">
            <a:off x="284678" y="4838505"/>
            <a:ext cx="727877" cy="329909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B83014E-311E-4755-A4A3-12B4E4765A7E}"/>
              </a:ext>
            </a:extLst>
          </p:cNvPr>
          <p:cNvSpPr/>
          <p:nvPr/>
        </p:nvSpPr>
        <p:spPr>
          <a:xfrm>
            <a:off x="-50408" y="4806850"/>
            <a:ext cx="1166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200" b="1" i="1" dirty="0">
                <a:solidFill>
                  <a:srgbClr val="FF0000"/>
                </a:solidFill>
              </a:rPr>
              <a:t>Relaxation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62A6FA5-FF08-4282-8747-E8589AA119C5}"/>
              </a:ext>
            </a:extLst>
          </p:cNvPr>
          <p:cNvSpPr/>
          <p:nvPr/>
        </p:nvSpPr>
        <p:spPr>
          <a:xfrm>
            <a:off x="3905028" y="3424781"/>
            <a:ext cx="1166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altLang="zh-CN" sz="1600" b="1" i="1" dirty="0">
                <a:solidFill>
                  <a:srgbClr val="FF0000"/>
                </a:solidFill>
              </a:rPr>
              <a:t>Media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xmlns="" id="{CBB9A9B2-8C24-4246-91FA-E9B1CE6FE3F2}"/>
              </a:ext>
            </a:extLst>
          </p:cNvPr>
          <p:cNvSpPr/>
          <p:nvPr/>
        </p:nvSpPr>
        <p:spPr>
          <a:xfrm rot="19034863">
            <a:off x="3768531" y="3811209"/>
            <a:ext cx="561028" cy="183083"/>
          </a:xfrm>
          <a:prstGeom prst="rightArrow">
            <a:avLst>
              <a:gd name="adj1" fmla="val 41237"/>
              <a:gd name="adj2" fmla="val 611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2" y="6478809"/>
            <a:ext cx="907259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Yang Cao, and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Ma. Relaxing Graph Pattern Matching With Explanations.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2017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2" y="928670"/>
            <a:ext cx="22145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000099"/>
                </a:solidFill>
                <a:latin typeface="+mn-ea"/>
                <a:ea typeface="+mn-ea"/>
              </a:rPr>
              <a:t>标签松弛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857232"/>
            <a:ext cx="8358246" cy="227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693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大图的数据近似技术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pic>
        <p:nvPicPr>
          <p:cNvPr id="18" name="Picture 2" descr="See the sourc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2264098"/>
            <a:ext cx="1950720" cy="1950720"/>
          </a:xfrm>
          <a:prstGeom prst="rect">
            <a:avLst/>
          </a:prstGeom>
          <a:noFill/>
        </p:spPr>
      </p:pic>
      <p:pic>
        <p:nvPicPr>
          <p:cNvPr id="19" name="Picture 4" descr="See the sourc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2330" y="4071942"/>
            <a:ext cx="1785950" cy="1785950"/>
          </a:xfrm>
          <a:prstGeom prst="rect">
            <a:avLst/>
          </a:prstGeom>
          <a:noFill/>
        </p:spPr>
      </p:pic>
      <p:grpSp>
        <p:nvGrpSpPr>
          <p:cNvPr id="20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21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22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grpSp>
        <p:nvGrpSpPr>
          <p:cNvPr id="25" name="组合 17"/>
          <p:cNvGrpSpPr/>
          <p:nvPr/>
        </p:nvGrpSpPr>
        <p:grpSpPr>
          <a:xfrm>
            <a:off x="142844" y="3857628"/>
            <a:ext cx="6768752" cy="1581274"/>
            <a:chOff x="1331640" y="2564904"/>
            <a:chExt cx="6768752" cy="1581274"/>
          </a:xfrm>
        </p:grpSpPr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857232"/>
            <a:ext cx="3553833" cy="30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如一、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最短路径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ea typeface="黑体" pitchFamily="49" charset="-122"/>
              </a:rPr>
              <a:t>距离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10" y="5072074"/>
            <a:ext cx="8999984" cy="756710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在真实的公路网络和社会网络中，数据减少了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1/3!</a:t>
            </a:r>
          </a:p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是一种针对最短路径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距离的轻量级的通用的数据缩减技术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428736"/>
            <a:ext cx="5184576" cy="1785950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针对有权无向图，提出</a:t>
            </a:r>
            <a:r>
              <a:rPr lang="en-US" sz="2000" dirty="0" smtClean="0"/>
              <a:t> 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proxies</a:t>
            </a:r>
            <a:r>
              <a:rPr lang="en-US" sz="2000" dirty="0" smtClean="0"/>
              <a:t>”</a:t>
            </a:r>
            <a:r>
              <a:rPr lang="zh-CN" altLang="en-US" sz="2000" dirty="0" smtClean="0"/>
              <a:t>概念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每个</a:t>
            </a:r>
            <a:r>
              <a:rPr lang="en-US" altLang="zh-CN" sz="2000" dirty="0" smtClean="0">
                <a:ea typeface="黑体" pitchFamily="49" charset="-122"/>
              </a:rPr>
              <a:t>proxy</a:t>
            </a:r>
            <a:r>
              <a:rPr lang="zh-CN" altLang="en-US" sz="2000" dirty="0" smtClean="0">
                <a:ea typeface="黑体" pitchFamily="49" charset="-122"/>
              </a:rPr>
              <a:t>代表了一个子图</a:t>
            </a:r>
            <a:r>
              <a:rPr lang="en-US" altLang="zh-CN" sz="2000" dirty="0" smtClean="0">
                <a:ea typeface="黑体" pitchFamily="49" charset="-122"/>
              </a:rPr>
              <a:t>DRA</a:t>
            </a:r>
            <a:r>
              <a:rPr lang="zh-CN" altLang="en-US" sz="2000" dirty="0" smtClean="0">
                <a:ea typeface="黑体" pitchFamily="49" charset="-122"/>
              </a:rPr>
              <a:t>中的顶点</a:t>
            </a:r>
            <a:r>
              <a:rPr lang="en-US" altLang="zh-CN" sz="2000" dirty="0" smtClean="0">
                <a:ea typeface="黑体" pitchFamily="49" charset="-122"/>
              </a:rPr>
              <a:t>(</a:t>
            </a:r>
            <a:r>
              <a:rPr lang="zh-CN" altLang="en-US" sz="2000" dirty="0" smtClean="0">
                <a:ea typeface="黑体" pitchFamily="49" charset="-122"/>
              </a:rPr>
              <a:t>互补重叠</a:t>
            </a:r>
            <a:r>
              <a:rPr lang="en-US" altLang="zh-CN" sz="2000" dirty="0" smtClean="0"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ea typeface="黑体" pitchFamily="49" charset="-122"/>
              </a:rPr>
              <a:t>Proxies </a:t>
            </a:r>
            <a:r>
              <a:rPr lang="zh-CN" altLang="en-US" sz="2000" dirty="0" smtClean="0">
                <a:ea typeface="黑体" pitchFamily="49" charset="-122"/>
              </a:rPr>
              <a:t>能够在</a:t>
            </a:r>
            <a:r>
              <a:rPr lang="en-US" altLang="zh-CN" sz="2000" dirty="0" smtClean="0">
                <a:ea typeface="黑体" pitchFamily="49" charset="-122"/>
              </a:rPr>
              <a:t>O(n)</a:t>
            </a:r>
            <a:r>
              <a:rPr lang="zh-CN" altLang="en-US" sz="2000" dirty="0" smtClean="0">
                <a:ea typeface="黑体" pitchFamily="49" charset="-122"/>
              </a:rPr>
              <a:t>时间内算出</a:t>
            </a:r>
            <a:endParaRPr lang="en-US" altLang="zh-CN" sz="20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385762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关键性质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: 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、顶点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及其代理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(1)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(2) 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矩形 7"/>
          <p:cNvSpPr/>
          <p:nvPr/>
        </p:nvSpPr>
        <p:spPr>
          <a:xfrm>
            <a:off x="89756" y="6027027"/>
            <a:ext cx="8964488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TKDE 2016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</a:p>
          <a:p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Kaiyu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Feng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Jianxin</a:t>
            </a:r>
            <a:r>
              <a:rPr lang="en-US" altLang="zh-CN" sz="1200" dirty="0" smtClean="0">
                <a:ea typeface="黑体" pitchFamily="49" charset="-122"/>
              </a:rPr>
              <a:t> Li, </a:t>
            </a:r>
            <a:r>
              <a:rPr lang="en-US" altLang="zh-CN" sz="1200" dirty="0" err="1" smtClean="0">
                <a:ea typeface="黑体" pitchFamily="49" charset="-122"/>
              </a:rPr>
              <a:t>Haixun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Gao</a:t>
            </a:r>
            <a:r>
              <a:rPr lang="en-US" altLang="zh-CN" sz="1200" dirty="0" smtClean="0">
                <a:ea typeface="黑体" pitchFamily="49" charset="-122"/>
              </a:rPr>
              <a:t> Cong, and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ICDE 2017 (TKDE Extended Abstract)</a:t>
            </a:r>
            <a:r>
              <a:rPr lang="en-US" altLang="zh-CN" sz="1200" dirty="0" smtClean="0">
                <a:ea typeface="黑体" pitchFamily="49" charset="-122"/>
              </a:rPr>
              <a:t>.</a:t>
            </a:r>
            <a:endParaRPr lang="en-US" altLang="zh-CN" sz="1200" dirty="0" err="1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5929330"/>
            <a:ext cx="867645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r>
              <a:rPr lang="en-US" altLang="zh-CN" sz="1400" dirty="0" smtClean="0"/>
              <a:t>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Ma*, </a:t>
            </a:r>
            <a:r>
              <a:rPr lang="en-US" altLang="zh-CN" sz="1400" dirty="0" err="1" smtClean="0"/>
              <a:t>Charu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Aggarwal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Tiejun</a:t>
            </a:r>
            <a:r>
              <a:rPr lang="en-US" altLang="zh-CN" sz="1400" dirty="0" smtClean="0"/>
              <a:t> Ma, and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, An Ensemble Approach to Link Prediction.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TKDE, 29(11): 2402-2416, 2017.</a:t>
            </a:r>
            <a:endParaRPr lang="zh-CN" altLang="en-US" sz="14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5260" y="4143380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429264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大图搜索技术的</a:t>
            </a: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应用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BD A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5988" y="2755882"/>
            <a:ext cx="4167187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323850" y="71414"/>
            <a:ext cx="8569325" cy="792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如一：面向公共事件的示范应用</a:t>
            </a:r>
            <a:endParaRPr lang="en-US" altLang="en-US" sz="40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825" y="5286388"/>
            <a:ext cx="8642350" cy="14287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研究工作：</a:t>
            </a: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异质大数据获取、建模与深度分析，异构大数据存储与多模态计算，复杂系统敏捷定制，事件分析与预测</a:t>
            </a:r>
            <a:r>
              <a:rPr lang="zh-CN" altLang="en-US" sz="1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核心算法：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Weiren Yu, Charu C. Aggarwal, Shuai Ma, Haixun Wang: On Anomalous Hotspot Discovery in Graph Streams. </a:t>
            </a:r>
            <a:r>
              <a:rPr lang="de-DE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ICDM 2013</a:t>
            </a:r>
            <a:r>
              <a:rPr lang="de-DE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48488" y="6448425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FD561B0-AF4F-46D0-BB63-C1E50C15D2B5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31" name="圆角矩形 30"/>
          <p:cNvSpPr/>
          <p:nvPr/>
        </p:nvSpPr>
        <p:spPr>
          <a:xfrm>
            <a:off x="236538" y="4357694"/>
            <a:ext cx="8656637" cy="7921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舆情大数据服务：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已被国家信息安全管理中心采用，建立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Ring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/>
              </a:rPr>
              <a:t>微信公众号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/>
            </a:endParaRPr>
          </a:p>
        </p:txBody>
      </p:sp>
      <p:sp>
        <p:nvSpPr>
          <p:cNvPr id="38919" name="矩形 53"/>
          <p:cNvSpPr>
            <a:spLocks noChangeArrowheads="1"/>
          </p:cNvSpPr>
          <p:nvPr/>
        </p:nvSpPr>
        <p:spPr bwMode="auto">
          <a:xfrm>
            <a:off x="5480050" y="2876532"/>
            <a:ext cx="1112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0" name="矩形 53"/>
          <p:cNvSpPr>
            <a:spLocks noChangeArrowheads="1"/>
          </p:cNvSpPr>
          <p:nvPr/>
        </p:nvSpPr>
        <p:spPr bwMode="auto">
          <a:xfrm>
            <a:off x="5459413" y="2881295"/>
            <a:ext cx="1211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地域迁徙图</a:t>
            </a:r>
          </a:p>
        </p:txBody>
      </p: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4767263" y="931845"/>
            <a:ext cx="3992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lvl="1" indent="-177800" algn="ctr">
              <a:spcBef>
                <a:spcPts val="300"/>
              </a:spcBef>
              <a:spcAft>
                <a:spcPts val="600"/>
              </a:spcAft>
              <a:buClr>
                <a:srgbClr val="006600"/>
              </a:buClr>
            </a:pP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安管中心：</a:t>
            </a:r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微博人物画像系统</a:t>
            </a:r>
          </a:p>
        </p:txBody>
      </p:sp>
      <p:pic>
        <p:nvPicPr>
          <p:cNvPr id="38922" name="图片 55" descr="群体用户轨迹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2888" y="1395395"/>
            <a:ext cx="2166937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矩形 56"/>
          <p:cNvSpPr>
            <a:spLocks noChangeArrowheads="1"/>
          </p:cNvSpPr>
          <p:nvPr/>
        </p:nvSpPr>
        <p:spPr bwMode="auto">
          <a:xfrm>
            <a:off x="6872288" y="1462070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群体迁徙分析</a:t>
            </a:r>
          </a:p>
        </p:txBody>
      </p:sp>
      <p:pic>
        <p:nvPicPr>
          <p:cNvPr id="38924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8463" y="2790807"/>
            <a:ext cx="2011362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矩形 61"/>
          <p:cNvSpPr>
            <a:spLocks noChangeArrowheads="1"/>
          </p:cNvSpPr>
          <p:nvPr/>
        </p:nvSpPr>
        <p:spPr bwMode="auto">
          <a:xfrm>
            <a:off x="5046663" y="29574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群体情绪监测</a:t>
            </a:r>
          </a:p>
        </p:txBody>
      </p:sp>
      <p:pic>
        <p:nvPicPr>
          <p:cNvPr id="38926" name="图片 62" descr="个人概览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9000" y="1395395"/>
            <a:ext cx="18351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7" name="矩形 63"/>
          <p:cNvSpPr>
            <a:spLocks noChangeArrowheads="1"/>
          </p:cNvSpPr>
          <p:nvPr/>
        </p:nvSpPr>
        <p:spPr bwMode="auto">
          <a:xfrm>
            <a:off x="5119688" y="1458895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Palatino Linotype" pitchFamily="18" charset="0"/>
              </a:rPr>
              <a:t>个人多维画像</a:t>
            </a:r>
          </a:p>
        </p:txBody>
      </p:sp>
      <p:sp>
        <p:nvSpPr>
          <p:cNvPr id="65" name="矩形 64"/>
          <p:cNvSpPr/>
          <p:nvPr/>
        </p:nvSpPr>
        <p:spPr>
          <a:xfrm>
            <a:off x="250825" y="928670"/>
            <a:ext cx="421640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3125" y="928670"/>
            <a:ext cx="4210050" cy="32321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30" name="TextBox 12"/>
          <p:cNvSpPr txBox="1">
            <a:spLocks noChangeArrowheads="1"/>
          </p:cNvSpPr>
          <p:nvPr/>
        </p:nvSpPr>
        <p:spPr bwMode="auto">
          <a:xfrm>
            <a:off x="290513" y="939782"/>
            <a:ext cx="409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安管中心：实时事件检测与分析系统</a:t>
            </a:r>
          </a:p>
        </p:txBody>
      </p:sp>
      <p:pic>
        <p:nvPicPr>
          <p:cNvPr id="38931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513" y="1303320"/>
            <a:ext cx="2176462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Picture 2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86038" y="1303320"/>
            <a:ext cx="16652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41740" y="1303298"/>
            <a:ext cx="593698" cy="57150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34" name="Picture 2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63813" y="2581257"/>
            <a:ext cx="1760537" cy="149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35" name="矩形 51"/>
          <p:cNvSpPr>
            <a:spLocks noChangeArrowheads="1"/>
          </p:cNvSpPr>
          <p:nvPr/>
        </p:nvSpPr>
        <p:spPr bwMode="auto">
          <a:xfrm>
            <a:off x="1562100" y="2033570"/>
            <a:ext cx="11477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事件检测</a:t>
            </a:r>
          </a:p>
        </p:txBody>
      </p:sp>
      <p:sp>
        <p:nvSpPr>
          <p:cNvPr id="38936" name="矩形 51"/>
          <p:cNvSpPr>
            <a:spLocks noChangeArrowheads="1"/>
          </p:cNvSpPr>
          <p:nvPr/>
        </p:nvSpPr>
        <p:spPr bwMode="auto">
          <a:xfrm>
            <a:off x="3316288" y="2754295"/>
            <a:ext cx="1109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事件分析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38120" y="71414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j-cs"/>
              </a:rPr>
              <a:t>如二：</a:t>
            </a:r>
            <a:r>
              <a:rPr lang="en-US" altLang="zh-CN" sz="4000" b="1" kern="0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TGraph</a:t>
            </a:r>
            <a:r>
              <a:rPr lang="zh-CN" altLang="en-US" sz="40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</a:rPr>
              <a:t>时态图数据管理系统</a:t>
            </a:r>
          </a:p>
        </p:txBody>
      </p:sp>
      <p:pic>
        <p:nvPicPr>
          <p:cNvPr id="12" name="图片 14" descr="TGraph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0" y="857232"/>
            <a:ext cx="867874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32" y="6427137"/>
            <a:ext cx="9144000" cy="43088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1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1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1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100" dirty="0" smtClean="0">
                <a:solidFill>
                  <a:schemeClr val="tx2"/>
                </a:solidFill>
              </a:rPr>
              <a:t> Lin,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100" dirty="0" smtClean="0">
                <a:solidFill>
                  <a:schemeClr val="tx2"/>
                </a:solidFill>
              </a:rPr>
              <a:t> Ma,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100" dirty="0" smtClean="0">
                <a:solidFill>
                  <a:schemeClr val="tx2"/>
                </a:solidFill>
              </a:rPr>
              <a:t>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100" dirty="0" smtClean="0">
                <a:solidFill>
                  <a:schemeClr val="tx2"/>
                </a:solidFill>
              </a:rPr>
              <a:t>, </a:t>
            </a:r>
            <a:r>
              <a:rPr lang="en-US" altLang="zh-CN" sz="11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1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1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100" dirty="0" err="1" smtClean="0">
                <a:ea typeface="黑体" pitchFamily="49" charset="-122"/>
              </a:rPr>
              <a:t>Xuelian</a:t>
            </a:r>
            <a:r>
              <a:rPr lang="en-US" altLang="zh-CN" sz="1100" dirty="0" smtClean="0">
                <a:ea typeface="黑体" pitchFamily="49" charset="-122"/>
              </a:rPr>
              <a:t> Lin, </a:t>
            </a:r>
            <a:r>
              <a:rPr lang="en-US" altLang="zh-CN" sz="1100" dirty="0" err="1" smtClean="0">
                <a:ea typeface="黑体" pitchFamily="49" charset="-122"/>
              </a:rPr>
              <a:t>Shuai</a:t>
            </a:r>
            <a:r>
              <a:rPr lang="en-US" altLang="zh-CN" sz="1100" dirty="0" smtClean="0">
                <a:ea typeface="黑体" pitchFamily="49" charset="-122"/>
              </a:rPr>
              <a:t> Ma, Han Zhang, </a:t>
            </a:r>
            <a:r>
              <a:rPr lang="en-US" altLang="zh-CN" sz="1100" dirty="0" err="1" smtClean="0">
                <a:ea typeface="黑体" pitchFamily="49" charset="-122"/>
              </a:rPr>
              <a:t>Tianyu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Wo</a:t>
            </a:r>
            <a:r>
              <a:rPr lang="en-US" altLang="zh-CN" sz="1100" dirty="0" smtClean="0">
                <a:ea typeface="黑体" pitchFamily="49" charset="-122"/>
              </a:rPr>
              <a:t>, </a:t>
            </a:r>
            <a:r>
              <a:rPr lang="en-US" altLang="zh-CN" sz="1100" dirty="0" err="1" smtClean="0">
                <a:ea typeface="黑体" pitchFamily="49" charset="-122"/>
              </a:rPr>
              <a:t>Jinpeng</a:t>
            </a:r>
            <a:r>
              <a:rPr lang="en-US" altLang="zh-CN" sz="1100" dirty="0" smtClean="0">
                <a:ea typeface="黑体" pitchFamily="49" charset="-122"/>
              </a:rPr>
              <a:t> </a:t>
            </a:r>
            <a:r>
              <a:rPr lang="en-US" altLang="zh-CN" sz="1100" dirty="0" err="1" smtClean="0">
                <a:ea typeface="黑体" pitchFamily="49" charset="-122"/>
              </a:rPr>
              <a:t>Huai</a:t>
            </a:r>
            <a:r>
              <a:rPr lang="en-US" altLang="zh-CN" sz="1100" dirty="0" smtClean="0">
                <a:ea typeface="黑体" pitchFamily="49" charset="-122"/>
              </a:rPr>
              <a:t>: One-Pass Error Bounded Trajectory Simplification. </a:t>
            </a:r>
            <a:r>
              <a:rPr lang="en-US" altLang="zh-CN" sz="1100" b="1" dirty="0" smtClean="0">
                <a:solidFill>
                  <a:srgbClr val="C00000"/>
                </a:solidFill>
                <a:ea typeface="黑体" pitchFamily="49" charset="-122"/>
              </a:rPr>
              <a:t>PVLDB</a:t>
            </a:r>
            <a:r>
              <a:rPr lang="en-US" altLang="zh-CN" sz="1100" dirty="0" smtClean="0">
                <a:ea typeface="黑体" pitchFamily="49" charset="-122"/>
              </a:rPr>
              <a:t> 10(7): 841-852 (2017)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2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8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9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大图的查询近似技术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3.5|6.5|10.3|36.7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41326</TotalTime>
  <Words>2457</Words>
  <Application>Microsoft Office PowerPoint</Application>
  <PresentationFormat>全屏显示(4:3)</PresentationFormat>
  <Paragraphs>392</Paragraphs>
  <Slides>28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幻灯片 1</vt:lpstr>
      <vt:lpstr>国家重点基础研究发展计划</vt:lpstr>
      <vt:lpstr>北京市大数据科学与脑机智能创新中心</vt:lpstr>
      <vt:lpstr>研究方向与机构设置</vt:lpstr>
      <vt:lpstr>幻灯片 5</vt:lpstr>
      <vt:lpstr>回答“可计算”问题(1)</vt:lpstr>
      <vt:lpstr>回答“可计算”问题(2)</vt:lpstr>
      <vt:lpstr>回答“可计算”问题(3)</vt:lpstr>
      <vt:lpstr>幻灯片 9</vt:lpstr>
      <vt:lpstr>查询近似技术</vt:lpstr>
      <vt:lpstr>如一，强模拟图查询</vt:lpstr>
      <vt:lpstr>子图同构图查询</vt:lpstr>
      <vt:lpstr>Terrorist Collaboration Network</vt:lpstr>
      <vt:lpstr>强模拟图查询</vt:lpstr>
      <vt:lpstr>Taxonomy图模拟</vt:lpstr>
      <vt:lpstr>如二，时态稠密图查询</vt:lpstr>
      <vt:lpstr>如二，时态稠密图查询</vt:lpstr>
      <vt:lpstr>如二，时态稠密图查询</vt:lpstr>
      <vt:lpstr>幻灯片 19</vt:lpstr>
      <vt:lpstr>数据近似技术</vt:lpstr>
      <vt:lpstr>如一、最短路径/距离</vt:lpstr>
      <vt:lpstr>如二，网络链接预测</vt:lpstr>
      <vt:lpstr>如二，网络链接预测</vt:lpstr>
      <vt:lpstr>幻灯片 24</vt:lpstr>
      <vt:lpstr>如一：面向公共事件的示范应用</vt:lpstr>
      <vt:lpstr>幻灯片 26</vt:lpstr>
      <vt:lpstr>Acknowledgements</vt:lpstr>
      <vt:lpstr>幻灯片 28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4274</cp:revision>
  <dcterms:created xsi:type="dcterms:W3CDTF">2010-07-14T15:56:11Z</dcterms:created>
  <dcterms:modified xsi:type="dcterms:W3CDTF">2018-04-14T00:42:39Z</dcterms:modified>
</cp:coreProperties>
</file>