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700" r:id="rId2"/>
  </p:sldMasterIdLst>
  <p:notesMasterIdLst>
    <p:notesMasterId r:id="rId23"/>
  </p:notesMasterIdLst>
  <p:handoutMasterIdLst>
    <p:handoutMasterId r:id="rId24"/>
  </p:handoutMasterIdLst>
  <p:sldIdLst>
    <p:sldId id="1346" r:id="rId3"/>
    <p:sldId id="1303" r:id="rId4"/>
    <p:sldId id="1273" r:id="rId5"/>
    <p:sldId id="1274" r:id="rId6"/>
    <p:sldId id="1275" r:id="rId7"/>
    <p:sldId id="1276" r:id="rId8"/>
    <p:sldId id="1277" r:id="rId9"/>
    <p:sldId id="1278" r:id="rId10"/>
    <p:sldId id="1280" r:id="rId11"/>
    <p:sldId id="1281" r:id="rId12"/>
    <p:sldId id="1338" r:id="rId13"/>
    <p:sldId id="1339" r:id="rId14"/>
    <p:sldId id="1340" r:id="rId15"/>
    <p:sldId id="1341" r:id="rId16"/>
    <p:sldId id="1342" r:id="rId17"/>
    <p:sldId id="1343" r:id="rId18"/>
    <p:sldId id="1344" r:id="rId19"/>
    <p:sldId id="1345" r:id="rId20"/>
    <p:sldId id="1332" r:id="rId21"/>
    <p:sldId id="1334" r:id="rId2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99"/>
    <a:srgbClr val="0000FF"/>
    <a:srgbClr val="000066"/>
    <a:srgbClr val="FFCCFF"/>
    <a:srgbClr val="FF99CC"/>
    <a:srgbClr val="FFFFCC"/>
    <a:srgbClr val="B8E4F2"/>
    <a:srgbClr val="E5F517"/>
  </p:clrMru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76" autoAdjust="0"/>
    <p:restoredTop sz="82746" autoAdjust="0"/>
  </p:normalViewPr>
  <p:slideViewPr>
    <p:cSldViewPr>
      <p:cViewPr>
        <p:scale>
          <a:sx n="50" d="100"/>
          <a:sy n="50" d="100"/>
        </p:scale>
        <p:origin x="-2112" y="-7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8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57"/>
    </p:cViewPr>
  </p:sorterViewPr>
  <p:notesViewPr>
    <p:cSldViewPr>
      <p:cViewPr varScale="1">
        <p:scale>
          <a:sx n="47" d="100"/>
          <a:sy n="47" d="100"/>
        </p:scale>
        <p:origin x="-2794" y="-10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D101C4B0-393A-4A06-8BA5-A5DFF3E8B047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6FF45284-2BBD-4C02-889F-B06BFE1970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23FA8BBA-69B5-41E4-BC47-6D1870C9D631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B7E7AB0E-BC14-4146-B72C-71FAE724B8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要敢想</a:t>
            </a: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6495BC-337C-4199-B579-F62A7FE43214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要打好基础</a:t>
            </a:r>
          </a:p>
          <a:p>
            <a:endParaRPr lang="zh-CN" altLang="en-US" smtClean="0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52CDA7-BA4C-4BEE-A19C-F8D5BE038FB7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右上图：普林斯顿高等研究院</a:t>
            </a:r>
            <a:endParaRPr lang="en-US" altLang="zh-CN" smtClean="0"/>
          </a:p>
          <a:p>
            <a:r>
              <a:rPr lang="zh-CN" altLang="en-US" smtClean="0"/>
              <a:t>右下图：撒哈拉大沙漠</a:t>
            </a:r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EB78FB-5E44-4E22-A442-F018EBCEFCD1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84CA54-F5AD-4689-8BF9-92820805184B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7" name="日期占位符 3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7109" name="灯片编号占位符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7D71C2-8716-42A2-BDE3-30F1786F3E70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gif"/><Relationship Id="rId4" Type="http://schemas.openxmlformats.org/officeDocument/2006/relationships/oleObject" Target="../embeddings/oleObject1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zh-CN" altLang="en-US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CC544-4F7D-44F9-8894-31BFC804CE8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42780C0-B6E5-41E8-A6AD-8AF36D9D3445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2B128-B9AC-4B5F-A77B-11DA5B1150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EF8FCB7-B965-4260-A691-16EF40256B84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DE919-1FE6-4CD3-8223-CF03954B0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2848A72-1A6C-408D-AA3E-8A5421EEDABC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EF7BE-B383-4DF0-B624-BE2A9C3019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7254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8529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79388" y="6616700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43FBF26-9568-497C-8A05-E8A1D7E97DB9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411413" y="6597650"/>
            <a:ext cx="5400675" cy="2603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85113" y="6642100"/>
            <a:ext cx="1150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EA18-C9BC-4B3C-B189-B0052AB1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p:oleObj spid="_x0000_s1026" name="位图图像" r:id="rId4" imgW="9161905" imgH="704948" progId="PBrush">
              <p:embed/>
            </p:oleObj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6BCDE-368C-42C3-B5C8-6C263D76BF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7239000" y="63726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79BA1418-1B25-40FB-A5DE-2C9FE0818F0E}" type="slidenum">
              <a:rPr lang="zh-CN" altLang="en-US" sz="2400" b="1" smtClean="0">
                <a:ea typeface="宋体" pitchFamily="2" charset="-122"/>
              </a:rPr>
              <a:pPr algn="r">
                <a:defRPr/>
              </a:pPr>
              <a:t>‹#›</a:t>
            </a:fld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889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B165-A156-46A5-99A6-37D591480F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C7FB-5541-43DB-9097-7B1EA71EA5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79D96-2FE7-43E7-9D56-2DEAE9500E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3B003-F85B-4E04-94C0-13E1893AAC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856984" cy="774700"/>
          </a:xfrm>
        </p:spPr>
        <p:txBody>
          <a:bodyPr>
            <a:normAutofit/>
          </a:bodyPr>
          <a:lstStyle>
            <a:lvl1pPr>
              <a:defRPr lang="zh-CN" altLang="en-US" sz="3200" b="1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04056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2400" b="0"/>
            </a:lvl1pPr>
            <a:lvl2pPr>
              <a:buClr>
                <a:srgbClr val="000099"/>
              </a:buClr>
              <a:buSzPct val="80000"/>
              <a:buFont typeface="Wingdings" pitchFamily="2" charset="2"/>
              <a:buChar char="p"/>
              <a:defRPr sz="2200" b="0"/>
            </a:lvl2pPr>
            <a:lvl3pPr>
              <a:buClr>
                <a:schemeClr val="accent1"/>
              </a:buClr>
              <a:buSzPct val="80000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98C9A55-5B34-4888-9DC5-C8EC67A59E0D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B08E1-2D21-49BA-9FED-C78ECCC329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18FCB-F612-459B-AD73-84C6A7EDA1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1602D-A438-4037-8FE1-B0CB0BB7B9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BB1AC-15E0-44FE-BA7D-6B17391D48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2A3B-1104-4AF5-B04D-D67711F728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80534-9235-4120-874C-581981058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62C0-2F3F-4BC3-9BFE-1EA1B7CF2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26A4CB7-0852-4627-8E34-56A1CE4545E5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885B-D730-44A2-B2C0-5C802DDF7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C09D1C9-B099-4ADC-9C82-5F0A68390C1C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B7749-4102-4C3A-9CB2-73E58F9C3F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24625"/>
            <a:ext cx="91805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CCF7AA-46D1-4401-AC34-DCEB6D942865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A94A8-E7A4-4D4F-9C9C-FFD63FFAD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91DA5359-3B84-4B87-8933-5424D203082A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769DD-7D97-429E-A81C-ABBD4D4FC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5FE11B9-2BD2-47CD-AB19-3F9839614267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350F3-9AB2-4490-9E04-1B3EF0106A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6AE5E09-F6FA-41ED-A314-4CBA12610DA9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BA9D8-8BE1-4D93-A11B-702D6427DF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B73FC1-CE62-4238-B972-C7CC42A7842C}" type="datetime1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1807D-3778-4BA4-B1D6-B15C4F340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3" descr="未标题-1 拷贝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1657350"/>
            <a:ext cx="91440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549275"/>
            <a:ext cx="8229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9388" y="1341438"/>
            <a:ext cx="87852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1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43CCF3D-5D62-4A9C-98E7-5B9DB756CDD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0" name="Picture 17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CN" altLang="en-US" sz="3000" b="1" kern="1200" dirty="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itchFamily="2" charset="2"/>
        <a:buChar char="n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黑体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p"/>
        <a:defRPr kumimoji="1" sz="2200" kern="12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F8499866-757D-41B4-9613-19F54C9181AC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255263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081" name="Picture 3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341422"/>
            <a:ext cx="9144001" cy="51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2648207" y="6411913"/>
            <a:ext cx="212981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6450" y="6360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ea typeface="宋体" pitchFamily="2" charset="-122"/>
              </a:defRPr>
            </a:lvl1pPr>
          </a:lstStyle>
          <a:p>
            <a:pPr>
              <a:defRPr/>
            </a:pPr>
            <a:fld id="{9A7A0C5D-7BDD-4463-B1BF-DFE2589B9CC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Tree_roots2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2667000"/>
            <a:ext cx="8358188" cy="7969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kumimoji="0" lang="zh-CN" altLang="en-US" sz="4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科研是什么？</a:t>
            </a:r>
          </a:p>
        </p:txBody>
      </p:sp>
      <p:sp>
        <p:nvSpPr>
          <p:cNvPr id="49154" name="矩形 2"/>
          <p:cNvSpPr>
            <a:spLocks noChangeArrowheads="1"/>
          </p:cNvSpPr>
          <p:nvPr/>
        </p:nvSpPr>
        <p:spPr bwMode="auto">
          <a:xfrm>
            <a:off x="900113" y="3733800"/>
            <a:ext cx="7272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latin typeface="Arial Unicode MS"/>
                <a:ea typeface="Arial Unicode MS"/>
                <a:cs typeface="Arial Unicode MS"/>
              </a:rPr>
              <a:t>Research = Re + search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科研是什么之</a:t>
            </a:r>
            <a:r>
              <a:rPr sz="4000" smtClean="0">
                <a:solidFill>
                  <a:srgbClr val="000099"/>
                </a:solidFill>
                <a:latin typeface="Arial Unicode MS"/>
                <a:ea typeface="黑体" pitchFamily="2" charset="-122"/>
              </a:rPr>
              <a:t>。 。 。</a:t>
            </a:r>
            <a:endParaRPr sz="4000" smtClean="0">
              <a:latin typeface="Arial Unicode MS"/>
              <a:ea typeface="黑体" pitchFamily="2" charset="-122"/>
            </a:endParaRPr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1550988" y="1504950"/>
            <a:ext cx="5605462" cy="1811338"/>
            <a:chOff x="1981200" y="1447800"/>
            <a:chExt cx="5604967" cy="1811426"/>
          </a:xfrm>
        </p:grpSpPr>
        <p:pic>
          <p:nvPicPr>
            <p:cNvPr id="61449" name="Picture 2" descr="C:\Program Files (x86)\Microsoft Office\MEDIA\CAGCAT10\j0157763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91200" y="1447800"/>
              <a:ext cx="1794967" cy="1811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50" name="Picture 5" descr="C:\Program Files (x86)\Microsoft Office\MEDIA\CAGCAT10\j0233070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81200" y="1600200"/>
              <a:ext cx="2961992" cy="1484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0" name="Picture 6" descr="C:\Program Files (x86)\Microsoft Office\MEDIA\CAGCAT10\j0230876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4788" y="3787775"/>
            <a:ext cx="24384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1403350" y="3708400"/>
            <a:ext cx="2890838" cy="2673350"/>
            <a:chOff x="1676400" y="3652397"/>
            <a:chExt cx="2890689" cy="2672203"/>
          </a:xfrm>
        </p:grpSpPr>
        <p:pic>
          <p:nvPicPr>
            <p:cNvPr id="61445" name="Picture 7" descr="C:\Program Files (x86)\Microsoft Office\MEDIA\CAGCAT10\j0222015.wm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24200" y="3699662"/>
              <a:ext cx="1248848" cy="1253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6" name="Picture 8" descr="C:\Program Files (x86)\Microsoft Office\MEDIA\CAGCAT10\j0222017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676400" y="3652397"/>
              <a:ext cx="1447800" cy="1453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7" name="Picture 9" descr="C:\Program Files (x86)\Microsoft Office\MEDIA\CAGCAT10\j0222021.wm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00400" y="4953000"/>
              <a:ext cx="1366689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8" name="Picture 10" descr="C:\Program Files (x86)\Microsoft Office\MEDIA\CAGCAT10\j0222019.wm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752600" y="4953000"/>
              <a:ext cx="1366689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How to Evaluate a Paper?</a:t>
            </a:r>
            <a:endParaRPr sz="4000" smtClean="0">
              <a:solidFill>
                <a:srgbClr val="C00000"/>
              </a:solidFill>
              <a:latin typeface="Arial Unicode MS"/>
              <a:ea typeface="黑体" pitchFamily="2" charset="-122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713788" cy="5040313"/>
          </a:xfrm>
        </p:spPr>
        <p:txBody>
          <a:bodyPr/>
          <a:lstStyle/>
          <a:p>
            <a:r>
              <a:rPr lang="en-US" altLang="zh-CN" sz="3200" smtClean="0">
                <a:latin typeface="Arial Unicode MS"/>
                <a:ea typeface="黑体" pitchFamily="2" charset="-122"/>
              </a:rPr>
              <a:t>Novelty of the problem (25%)</a:t>
            </a:r>
          </a:p>
          <a:p>
            <a:r>
              <a:rPr lang="en-US" altLang="zh-CN" sz="3200" smtClean="0">
                <a:latin typeface="Arial Unicode MS"/>
                <a:ea typeface="黑体" pitchFamily="2" charset="-122"/>
              </a:rPr>
              <a:t>Technical depth (25%)</a:t>
            </a:r>
          </a:p>
          <a:p>
            <a:r>
              <a:rPr lang="en-US" altLang="zh-CN" sz="3200" smtClean="0">
                <a:latin typeface="Arial Unicode MS"/>
                <a:ea typeface="黑体" pitchFamily="2" charset="-122"/>
              </a:rPr>
              <a:t>Writing (25%)</a:t>
            </a:r>
          </a:p>
          <a:p>
            <a:r>
              <a:rPr lang="en-US" altLang="zh-CN" sz="3200" smtClean="0">
                <a:latin typeface="Arial Unicode MS"/>
                <a:ea typeface="黑体" pitchFamily="2" charset="-122"/>
              </a:rPr>
              <a:t>Experiments (25%)</a:t>
            </a:r>
            <a:endParaRPr lang="zh-CN" altLang="en-US" sz="3200" smtClean="0">
              <a:latin typeface="Arial Unicode MS"/>
              <a:ea typeface="黑体" pitchFamily="2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929438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4424BB0-CA9F-48EB-91DF-03CB972E4342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How to Get the Idea?</a:t>
            </a:r>
            <a:endParaRPr sz="4000" smtClean="0">
              <a:solidFill>
                <a:srgbClr val="C00000"/>
              </a:solidFill>
              <a:latin typeface="Arial Unicode MS"/>
              <a:ea typeface="黑体" pitchFamily="2" charset="-122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713788" cy="5040313"/>
          </a:xfrm>
        </p:spPr>
        <p:txBody>
          <a:bodyPr/>
          <a:lstStyle/>
          <a:p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Positive 	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For any idea, you can always do something </a:t>
            </a:r>
          </a:p>
          <a:p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Negative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Extremely challenging to get good ideas.</a:t>
            </a:r>
          </a:p>
          <a:p>
            <a:pPr lvl="2"/>
            <a:r>
              <a:rPr lang="en-US" altLang="zh-CN" sz="2400" smtClean="0">
                <a:latin typeface="Arial Unicode MS"/>
                <a:ea typeface="黑体" pitchFamily="2" charset="-122"/>
              </a:rPr>
              <a:t>Repeated work is NOT called research!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Observation – using your brain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Refine, refine and refine, but with an expectation in your mind!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Explain by examples</a:t>
            </a:r>
            <a:endParaRPr lang="zh-CN" altLang="en-US" sz="2400" smtClean="0">
              <a:latin typeface="Arial Unicode MS"/>
              <a:ea typeface="黑体" pitchFamily="2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929438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98541D1-EE5C-4158-AE6B-C8B8232D4E9A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How to Get the Solution?</a:t>
            </a:r>
            <a:endParaRPr sz="4000" smtClean="0">
              <a:solidFill>
                <a:srgbClr val="C00000"/>
              </a:solidFill>
              <a:latin typeface="Arial Unicode MS"/>
              <a:ea typeface="黑体" pitchFamily="2" charset="-122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713788" cy="5040313"/>
          </a:xfrm>
        </p:spPr>
        <p:txBody>
          <a:bodyPr/>
          <a:lstStyle/>
          <a:p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Complexity analysis 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PTIME, NP, EXPTIME, …</a:t>
            </a:r>
          </a:p>
          <a:p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Approximation analysis for NPC problems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With performance guarantees</a:t>
            </a:r>
          </a:p>
          <a:p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Heuristic solutions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With certain properties</a:t>
            </a:r>
          </a:p>
          <a:p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No fixed rules to follow for algorithm design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Fully understand the problem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Designed algorithms based on the special characteristics for the problem itself</a:t>
            </a:r>
          </a:p>
          <a:p>
            <a:endParaRPr lang="en-US" altLang="zh-CN" sz="2800" smtClean="0">
              <a:latin typeface="Arial Unicode MS"/>
              <a:ea typeface="黑体" pitchFamily="2" charset="-122"/>
            </a:endParaRPr>
          </a:p>
          <a:p>
            <a:endParaRPr lang="zh-CN" altLang="en-US" sz="2800" smtClean="0">
              <a:latin typeface="Arial Unicode MS"/>
              <a:ea typeface="黑体" pitchFamily="2" charset="-122"/>
            </a:endParaRP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929438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5057338-A297-4E33-AE96-AA2F7E836E0C}" type="slidenum">
              <a:rPr lang="zh-CN" altLang="en-US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How to Write the Paper?</a:t>
            </a:r>
            <a:endParaRPr sz="4000" smtClean="0">
              <a:solidFill>
                <a:srgbClr val="C00000"/>
              </a:solidFill>
              <a:latin typeface="Arial Unicode MS"/>
              <a:ea typeface="黑体" pitchFamily="2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250825" y="1195388"/>
            <a:ext cx="8816975" cy="5257800"/>
          </a:xfrm>
        </p:spPr>
        <p:txBody>
          <a:bodyPr/>
          <a:lstStyle/>
          <a:p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It is art - very difficult!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Practice, practice and practice!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Writing, writing and writing!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Proofreading, proofreading, and proofreading!</a:t>
            </a:r>
          </a:p>
          <a:p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If people could not understand your writing, they could not  evaluate your work.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Sir Isaac Newton</a:t>
            </a:r>
          </a:p>
          <a:p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Two good habits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Writing down and remember good sentences when you are reading papers</a:t>
            </a:r>
          </a:p>
          <a:p>
            <a:pPr lvl="1"/>
            <a:r>
              <a:rPr lang="en-US" altLang="zh-CN" sz="2400" smtClean="0">
                <a:latin typeface="Arial Unicode MS"/>
                <a:ea typeface="黑体" pitchFamily="2" charset="-122"/>
              </a:rPr>
              <a:t>Ask your “friends”, who could speak truth to you, to check what you have written </a:t>
            </a:r>
            <a:endParaRPr lang="zh-CN" altLang="en-US" sz="2400" smtClean="0">
              <a:latin typeface="Arial Unicode MS"/>
              <a:ea typeface="黑体" pitchFamily="2" charset="-122"/>
            </a:endParaRP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929438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03E7223-D2E5-4D07-B746-02B86D83A00F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How to do Experiments?</a:t>
            </a:r>
            <a:endParaRPr sz="4000" smtClean="0">
              <a:solidFill>
                <a:srgbClr val="C00000"/>
              </a:solidFill>
              <a:latin typeface="Arial Unicode MS"/>
              <a:ea typeface="黑体" pitchFamily="2" charset="-122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713788" cy="5040313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Design experimental plans</a:t>
            </a:r>
          </a:p>
          <a:p>
            <a:r>
              <a:rPr lang="en-US" altLang="zh-CN" sz="32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Show people the idea is good, and the solution is good</a:t>
            </a:r>
          </a:p>
          <a:p>
            <a:r>
              <a:rPr lang="en-US" altLang="zh-CN" sz="32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Datasets</a:t>
            </a:r>
          </a:p>
          <a:p>
            <a:pPr lvl="1"/>
            <a:r>
              <a:rPr lang="en-US" altLang="zh-CN" sz="2800" smtClean="0">
                <a:latin typeface="Arial Unicode MS"/>
                <a:ea typeface="黑体" pitchFamily="2" charset="-122"/>
              </a:rPr>
              <a:t>Real life data</a:t>
            </a:r>
          </a:p>
          <a:p>
            <a:pPr lvl="1"/>
            <a:r>
              <a:rPr lang="en-US" altLang="zh-CN" sz="2800" smtClean="0">
                <a:latin typeface="Arial Unicode MS"/>
                <a:ea typeface="黑体" pitchFamily="2" charset="-122"/>
              </a:rPr>
              <a:t>Synthesized data</a:t>
            </a:r>
          </a:p>
          <a:p>
            <a:r>
              <a:rPr lang="en-US" altLang="zh-CN" sz="32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Always remember what you need to show to people!</a:t>
            </a:r>
            <a:endParaRPr lang="zh-CN" altLang="en-US" sz="3200" smtClean="0">
              <a:solidFill>
                <a:srgbClr val="FF0000"/>
              </a:solidFill>
              <a:latin typeface="Arial Unicode MS"/>
              <a:ea typeface="黑体" pitchFamily="2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929438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5B03EEF-46CC-4E4D-A1A4-65B9521F1943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Stages of Paper Submission</a:t>
            </a:r>
            <a:endParaRPr sz="4000" smtClean="0">
              <a:solidFill>
                <a:srgbClr val="C00000"/>
              </a:solidFill>
              <a:latin typeface="Arial Unicode MS"/>
              <a:ea typeface="黑体" pitchFamily="2" charset="-122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713788" cy="5040313"/>
          </a:xfrm>
        </p:spPr>
        <p:txBody>
          <a:bodyPr/>
          <a:lstStyle/>
          <a:p>
            <a:r>
              <a:rPr lang="en-US" altLang="zh-CN" smtClean="0">
                <a:latin typeface="Arial Unicode MS"/>
                <a:ea typeface="黑体" pitchFamily="2" charset="-122"/>
              </a:rPr>
              <a:t>Submission</a:t>
            </a:r>
          </a:p>
          <a:p>
            <a:r>
              <a:rPr lang="en-US" altLang="zh-CN" smtClean="0">
                <a:latin typeface="Arial Unicode MS"/>
                <a:ea typeface="黑体" pitchFamily="2" charset="-122"/>
              </a:rPr>
              <a:t>Feedback (optional)</a:t>
            </a:r>
          </a:p>
          <a:p>
            <a:r>
              <a:rPr lang="en-US" altLang="zh-CN" smtClean="0">
                <a:latin typeface="Arial Unicode MS"/>
                <a:ea typeface="黑体" pitchFamily="2" charset="-122"/>
              </a:rPr>
              <a:t>Shepherd (optional)</a:t>
            </a:r>
          </a:p>
          <a:p>
            <a:r>
              <a:rPr lang="en-US" altLang="zh-CN" smtClean="0">
                <a:latin typeface="Arial Unicode MS"/>
                <a:ea typeface="黑体" pitchFamily="2" charset="-122"/>
              </a:rPr>
              <a:t>Acceptance/Rejection notification</a:t>
            </a:r>
          </a:p>
          <a:p>
            <a:r>
              <a:rPr lang="en-US" altLang="zh-CN" smtClean="0">
                <a:latin typeface="Arial Unicode MS"/>
                <a:ea typeface="黑体" pitchFamily="2" charset="-122"/>
              </a:rPr>
              <a:t>Preparing camera ready</a:t>
            </a:r>
          </a:p>
          <a:p>
            <a:r>
              <a:rPr lang="en-US" altLang="zh-CN" smtClean="0">
                <a:latin typeface="Arial Unicode MS"/>
                <a:ea typeface="黑体" pitchFamily="2" charset="-122"/>
              </a:rPr>
              <a:t>Experimental repeatability (optional)</a:t>
            </a:r>
          </a:p>
          <a:p>
            <a:r>
              <a:rPr lang="en-US" altLang="zh-CN" smtClean="0">
                <a:latin typeface="Arial Unicode MS"/>
                <a:ea typeface="黑体" pitchFamily="2" charset="-122"/>
              </a:rPr>
              <a:t>Attend conference/present your work</a:t>
            </a:r>
          </a:p>
          <a:p>
            <a:pPr lvl="1"/>
            <a:r>
              <a:rPr lang="en-US" altLang="zh-CN" smtClean="0">
                <a:latin typeface="Arial Unicode MS"/>
                <a:ea typeface="黑体" pitchFamily="2" charset="-122"/>
              </a:rPr>
              <a:t>Make big noises</a:t>
            </a:r>
          </a:p>
          <a:p>
            <a:pPr lvl="1"/>
            <a:r>
              <a:rPr lang="en-US" altLang="zh-CN" smtClean="0">
                <a:latin typeface="Arial Unicode MS"/>
                <a:ea typeface="黑体" pitchFamily="2" charset="-122"/>
              </a:rPr>
              <a:t>Show people your good work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Arial Unicode MS"/>
              <a:ea typeface="黑体" pitchFamily="2" charset="-122"/>
            </a:endParaRP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929438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B8E6BC6-A74D-4931-91A7-FB0122D766E9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Two Rules</a:t>
            </a:r>
            <a:endParaRPr sz="4000" smtClean="0">
              <a:solidFill>
                <a:srgbClr val="C00000"/>
              </a:solidFill>
              <a:latin typeface="Arial Unicode MS"/>
              <a:ea typeface="黑体" pitchFamily="2" charset="-122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684213" y="1428750"/>
            <a:ext cx="7267575" cy="4303713"/>
          </a:xfrm>
        </p:spPr>
        <p:txBody>
          <a:bodyPr/>
          <a:lstStyle/>
          <a:p>
            <a:r>
              <a:rPr lang="en-US" altLang="zh-CN" sz="32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WWH rule</a:t>
            </a:r>
          </a:p>
          <a:p>
            <a:pPr lvl="1"/>
            <a:r>
              <a:rPr lang="en-US" altLang="zh-CN" sz="2800" smtClean="0">
                <a:latin typeface="Arial Unicode MS"/>
                <a:ea typeface="黑体" pitchFamily="2" charset="-122"/>
              </a:rPr>
              <a:t>What, why, how</a:t>
            </a:r>
          </a:p>
          <a:p>
            <a:r>
              <a:rPr lang="en-US" altLang="zh-CN" sz="32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Think about everything from the view point of reviewers</a:t>
            </a:r>
          </a:p>
          <a:p>
            <a:endParaRPr lang="en-US" altLang="zh-CN" sz="3200" smtClean="0">
              <a:latin typeface="Arial Unicode MS"/>
              <a:ea typeface="黑体" pitchFamily="2" charset="-122"/>
            </a:endParaRPr>
          </a:p>
          <a:p>
            <a:endParaRPr lang="zh-CN" altLang="en-US" sz="3200" smtClean="0">
              <a:latin typeface="Arial Unicode MS"/>
              <a:ea typeface="黑体" pitchFamily="2" charset="-122"/>
            </a:endParaRP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929438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CDD35E5-2015-45CF-9590-9D0FF2B874A8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One Warning</a:t>
            </a:r>
            <a:endParaRPr sz="4000" smtClean="0">
              <a:solidFill>
                <a:srgbClr val="C00000"/>
              </a:solidFill>
              <a:latin typeface="Arial Unicode MS"/>
              <a:ea typeface="黑体" pitchFamily="2" charset="-122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713788" cy="5040313"/>
          </a:xfrm>
        </p:spPr>
        <p:txBody>
          <a:bodyPr/>
          <a:lstStyle/>
          <a:p>
            <a:r>
              <a:rPr lang="en-US" altLang="zh-CN" smtClean="0">
                <a:latin typeface="Arial Unicode MS"/>
                <a:ea typeface="黑体" pitchFamily="2" charset="-122"/>
              </a:rPr>
              <a:t>NO plagiarism!!!</a:t>
            </a:r>
          </a:p>
          <a:p>
            <a:endParaRPr lang="en-US" altLang="zh-CN" smtClean="0">
              <a:latin typeface="Arial Unicode MS"/>
              <a:ea typeface="黑体" pitchFamily="2" charset="-122"/>
            </a:endParaRPr>
          </a:p>
          <a:p>
            <a:endParaRPr lang="zh-CN" altLang="en-US" smtClean="0">
              <a:latin typeface="Arial Unicode MS"/>
              <a:ea typeface="黑体" pitchFamily="2" charset="-122"/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929438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5692C55-482F-4336-9E12-9ACEF5EEE979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46084" name="图片 4" descr="pris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362200"/>
            <a:ext cx="3571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图片 8" descr="image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1188" y="2286000"/>
            <a:ext cx="472281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乘号 9"/>
          <p:cNvSpPr/>
          <p:nvPr/>
        </p:nvSpPr>
        <p:spPr bwMode="auto">
          <a:xfrm>
            <a:off x="3714750" y="642938"/>
            <a:ext cx="1714500" cy="144621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900113" y="620713"/>
            <a:ext cx="7500937" cy="7969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kumimoji="0" lang="zh-CN" altLang="en-US" sz="40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哈佛大学故事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82563" y="1384300"/>
            <a:ext cx="8961437" cy="499745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哈佛不是神话，是一个证明，人的意志、精神、抱负、理想的证明。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哈佛产生的诺贝尔奖得主有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33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位，美国总统有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位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哈佛校园里，少见华贵服饰 ，少见着名牌的教授学生，不见豪车接美女，不见晃里晃荡，更多的是匆匆的脚步，坚实地写下人生的起步。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ts val="18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在哈佛，随处可以看到睡觉的人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甚至在食堂的长椅上也有人在睡。而旁边来来往往就餐的人并不觉得稀奇，因为他们知道这些倒头就睡的人实在是太累了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</a:t>
            </a:r>
            <a:endParaRPr kumimoji="0" lang="zh-CN" altLang="en-US" sz="1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defRPr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endParaRPr kumimoji="0"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613" y="1341438"/>
            <a:ext cx="5410200" cy="1295400"/>
          </a:xfrm>
        </p:spPr>
        <p:txBody>
          <a:bodyPr/>
          <a:lstStyle/>
          <a:p>
            <a:r>
              <a:rPr lang="zh-CN" altLang="en-US" sz="28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理论型研究</a:t>
            </a:r>
          </a:p>
          <a:p>
            <a:r>
              <a:rPr lang="zh-CN" altLang="en-US" sz="2800" smtClean="0">
                <a:solidFill>
                  <a:srgbClr val="0000FF"/>
                </a:solidFill>
                <a:latin typeface="Arial Unicode MS"/>
                <a:ea typeface="黑体" pitchFamily="2" charset="-122"/>
              </a:rPr>
              <a:t>应用型研究</a:t>
            </a:r>
          </a:p>
        </p:txBody>
      </p:sp>
      <p:sp>
        <p:nvSpPr>
          <p:cNvPr id="36867" name="内容占位符 2"/>
          <p:cNvSpPr txBox="1">
            <a:spLocks/>
          </p:cNvSpPr>
          <p:nvPr/>
        </p:nvSpPr>
        <p:spPr bwMode="auto">
          <a:xfrm>
            <a:off x="323850" y="2420938"/>
            <a:ext cx="8640763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Arial Unicode MS"/>
              </a:rPr>
              <a:t> 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Arial Unicode MS"/>
              </a:rPr>
              <a:t>新问题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Arial Unicode MS"/>
              </a:rPr>
              <a:t>&amp;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Arial Unicode MS"/>
              </a:rPr>
              <a:t>新解决方案</a:t>
            </a:r>
            <a:endParaRPr lang="en-US" altLang="zh-CN" sz="2800" b="1">
              <a:solidFill>
                <a:srgbClr val="C00000"/>
              </a:solidFill>
              <a:latin typeface="黑体" pitchFamily="2" charset="-122"/>
              <a:ea typeface="黑体" pitchFamily="2" charset="-122"/>
              <a:cs typeface="Arial Unicode MS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b="1">
                <a:latin typeface="黑体" pitchFamily="2" charset="-122"/>
                <a:ea typeface="黑体" pitchFamily="2" charset="-122"/>
                <a:cs typeface="Arial Unicode MS"/>
              </a:rPr>
              <a:t>非确定自动机</a:t>
            </a:r>
            <a:r>
              <a:rPr lang="en-US" altLang="zh-CN" b="1">
                <a:latin typeface="黑体" pitchFamily="2" charset="-122"/>
                <a:ea typeface="黑体" pitchFamily="2" charset="-122"/>
                <a:cs typeface="Arial Unicode MS"/>
              </a:rPr>
              <a:t>NFA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b="1">
                <a:latin typeface="黑体" pitchFamily="2" charset="-122"/>
                <a:ea typeface="黑体" pitchFamily="2" charset="-122"/>
                <a:cs typeface="Arial Unicode MS"/>
              </a:rPr>
              <a:t>NP</a:t>
            </a:r>
            <a:r>
              <a:rPr lang="zh-CN" altLang="en-US" b="1">
                <a:latin typeface="黑体" pitchFamily="2" charset="-122"/>
                <a:ea typeface="黑体" pitchFamily="2" charset="-122"/>
                <a:cs typeface="Arial Unicode MS"/>
              </a:rPr>
              <a:t>完全问题</a:t>
            </a:r>
            <a:r>
              <a:rPr lang="en-US" altLang="zh-CN" b="1">
                <a:latin typeface="黑体" pitchFamily="2" charset="-122"/>
                <a:ea typeface="黑体" pitchFamily="2" charset="-122"/>
                <a:cs typeface="Arial Unicode MS"/>
              </a:rPr>
              <a:t>SAT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b="1">
                <a:latin typeface="黑体" pitchFamily="2" charset="-122"/>
                <a:ea typeface="黑体" pitchFamily="2" charset="-122"/>
                <a:cs typeface="Arial Unicode MS"/>
              </a:rPr>
              <a:t>时间复杂性类</a:t>
            </a:r>
            <a:r>
              <a:rPr lang="en-US" altLang="zh-CN" b="1">
                <a:latin typeface="黑体" pitchFamily="2" charset="-122"/>
                <a:ea typeface="黑体" pitchFamily="2" charset="-122"/>
                <a:cs typeface="Arial Unicode MS"/>
              </a:rPr>
              <a:t>Time(f(n))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Arial Unicode MS"/>
              </a:rPr>
              <a:t>新问题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Arial Unicode MS"/>
              </a:rPr>
              <a:t>&amp;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Arial Unicode MS"/>
              </a:rPr>
              <a:t>老解决方案、老问题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Arial Unicode MS"/>
              </a:rPr>
              <a:t>&amp;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Arial Unicode MS"/>
              </a:rPr>
              <a:t>新解决方案</a:t>
            </a:r>
            <a:endParaRPr lang="en-US" altLang="zh-CN" sz="2800" b="1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80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altLang="zh-CN" sz="2800">
                <a:latin typeface="黑体" pitchFamily="2" charset="-122"/>
                <a:ea typeface="黑体" pitchFamily="2" charset="-122"/>
                <a:sym typeface="Wingdings" pitchFamily="2" charset="2"/>
              </a:rPr>
              <a:t>Pentium FDIV bug</a:t>
            </a:r>
            <a:r>
              <a:rPr lang="zh-CN" altLang="en-US" sz="2800">
                <a:latin typeface="黑体" pitchFamily="2" charset="-122"/>
                <a:ea typeface="黑体" pitchFamily="2" charset="-122"/>
                <a:sym typeface="Wingdings" pitchFamily="2" charset="2"/>
              </a:rPr>
              <a:t>问题、最短路径问题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800">
                <a:latin typeface="Arial Unicode MS"/>
                <a:ea typeface="Arial Unicode MS"/>
                <a:cs typeface="Arial Unicode MS"/>
              </a:rPr>
              <a:t>作为起点</a:t>
            </a:r>
            <a:endParaRPr lang="en-US" altLang="zh-CN" sz="2800">
              <a:latin typeface="Arial Unicode MS"/>
              <a:ea typeface="Arial Unicode MS"/>
              <a:cs typeface="Arial Unicode MS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老问题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&amp;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老解决方案（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Say 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No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lang="en-US" altLang="zh-CN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800" b="1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>
                <a:latin typeface="Arial Unicode MS"/>
                <a:ea typeface="Arial Unicode MS"/>
                <a:cs typeface="Arial Unicode MS"/>
              </a:rPr>
              <a:t>“Yet another paper on … ”</a:t>
            </a:r>
          </a:p>
          <a:p>
            <a:pPr>
              <a:buFont typeface="Wingdings" pitchFamily="2" charset="2"/>
              <a:buChar char="l"/>
            </a:pPr>
            <a:r>
              <a:rPr lang="zh-CN" altLang="en-US">
                <a:ea typeface="黑体" pitchFamily="2" charset="-122"/>
              </a:rPr>
              <a:t>简单与复杂的转化：</a:t>
            </a:r>
            <a:r>
              <a:rPr lang="en-US" altLang="zh-CN"/>
              <a:t>IT</a:t>
            </a:r>
            <a:r>
              <a:rPr lang="zh-CN" altLang="en-US"/>
              <a:t>领域的创新一再证明</a:t>
            </a:r>
            <a:r>
              <a:rPr lang="en-US" altLang="zh-CN"/>
              <a:t>KISS</a:t>
            </a:r>
            <a:r>
              <a:rPr lang="zh-CN" altLang="en-US"/>
              <a:t>（</a:t>
            </a:r>
            <a:r>
              <a:rPr lang="en-US" altLang="zh-CN"/>
              <a:t>Keep it simple and Stupid</a:t>
            </a:r>
            <a:r>
              <a:rPr lang="zh-CN" altLang="en-US"/>
              <a:t>）法则是成功的关键之一 </a:t>
            </a:r>
            <a:r>
              <a:rPr lang="en-US" altLang="zh-CN"/>
              <a:t>,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900113" y="620713"/>
            <a:ext cx="7500937" cy="7969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kumimoji="0" lang="zh-CN" altLang="en-US" sz="40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哈佛大学故事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82563" y="1384300"/>
            <a:ext cx="8961437" cy="499745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哈佛学生的学习压力也来自学校的淘汰机制。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哈佛平均每年有大约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20%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的学生会因为考试不及格或者修不满学分而休学或退学，而且淘汰的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20%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的学生的考评并不是学期末才完成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哈佛大学终身教授丘成桐教授说：中国大学生的大学生活太轻松了，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中国的孩子为了高考受了多少苦，其实，在美国一些著名的中学里，高中的学习同样是很苦的。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而中国的孩子到了大学，却一下子放松下来了。他们放松的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年，恰好是美国大学生最勤奋的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年，积蓄人生能量的黄金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年。所以，美国的高科技人才一直是世界最多的。</a:t>
            </a:r>
            <a:endParaRPr kumimoji="0" lang="zh-CN" altLang="en-US" sz="16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科研是什么之</a:t>
            </a:r>
            <a:r>
              <a:rPr sz="4000" smtClean="0">
                <a:solidFill>
                  <a:srgbClr val="002060"/>
                </a:solidFill>
                <a:latin typeface="Arial Unicode MS"/>
                <a:ea typeface="黑体" pitchFamily="2" charset="-122"/>
              </a:rPr>
              <a:t>创新性</a:t>
            </a:r>
            <a:endParaRPr sz="4000" smtClean="0">
              <a:latin typeface="Arial Unicode MS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0388" y="1371600"/>
            <a:ext cx="5410200" cy="1295400"/>
          </a:xfrm>
        </p:spPr>
        <p:txBody>
          <a:bodyPr/>
          <a:lstStyle/>
          <a:p>
            <a:r>
              <a:rPr lang="zh-CN" altLang="en-US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工程</a:t>
            </a:r>
            <a:r>
              <a:rPr lang="zh-CN" altLang="en-US" sz="2800" smtClean="0">
                <a:latin typeface="Arial Unicode MS"/>
                <a:ea typeface="黑体" pitchFamily="2" charset="-122"/>
              </a:rPr>
              <a:t>强调的是</a:t>
            </a:r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work</a:t>
            </a:r>
          </a:p>
          <a:p>
            <a:r>
              <a:rPr lang="zh-CN" altLang="en-US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科研</a:t>
            </a:r>
            <a:r>
              <a:rPr lang="zh-CN" altLang="en-US" sz="2800" smtClean="0">
                <a:latin typeface="Arial Unicode MS"/>
                <a:ea typeface="黑体" pitchFamily="2" charset="-122"/>
              </a:rPr>
              <a:t>强调的是</a:t>
            </a:r>
            <a:r>
              <a:rPr lang="en-US" altLang="zh-CN" sz="2800" smtClean="0">
                <a:solidFill>
                  <a:srgbClr val="FF0000"/>
                </a:solidFill>
                <a:latin typeface="Arial Unicode MS"/>
                <a:ea typeface="黑体" pitchFamily="2" charset="-122"/>
              </a:rPr>
              <a:t>innovation</a:t>
            </a:r>
            <a:endParaRPr lang="zh-CN" altLang="en-US" sz="2800" smtClean="0">
              <a:solidFill>
                <a:srgbClr val="FF0000"/>
              </a:solidFill>
              <a:latin typeface="Arial Unicode MS"/>
              <a:ea typeface="黑体" pitchFamily="2" charset="-122"/>
            </a:endParaRPr>
          </a:p>
        </p:txBody>
      </p:sp>
      <p:pic>
        <p:nvPicPr>
          <p:cNvPr id="4" name="图片 3" descr="124175488_11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388" y="2781300"/>
            <a:ext cx="4648200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科研是什么之</a:t>
            </a:r>
            <a:r>
              <a:rPr sz="4000" smtClean="0">
                <a:solidFill>
                  <a:srgbClr val="002060"/>
                </a:solidFill>
                <a:latin typeface="Arial Unicode MS"/>
                <a:ea typeface="黑体" pitchFamily="2" charset="-122"/>
              </a:rPr>
              <a:t>疯狂的脑袋</a:t>
            </a:r>
          </a:p>
        </p:txBody>
      </p:sp>
      <p:pic>
        <p:nvPicPr>
          <p:cNvPr id="51202" name="图片 4" descr="1459362444-2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4113" y="1447800"/>
            <a:ext cx="3429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image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4113" y="1447800"/>
            <a:ext cx="33528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images (1)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4113" y="4627563"/>
            <a:ext cx="3352800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科研是什么之</a:t>
            </a:r>
            <a:r>
              <a:rPr sz="4000" smtClean="0">
                <a:solidFill>
                  <a:srgbClr val="002060"/>
                </a:solidFill>
                <a:latin typeface="Arial Unicode MS"/>
                <a:ea typeface="黑体" pitchFamily="2" charset="-122"/>
              </a:rPr>
              <a:t>根深叶茂</a:t>
            </a:r>
            <a:endParaRPr sz="4000" smtClean="0">
              <a:latin typeface="Arial Unicode MS"/>
              <a:ea typeface="黑体" pitchFamily="2" charset="-122"/>
            </a:endParaRPr>
          </a:p>
        </p:txBody>
      </p:sp>
      <p:pic>
        <p:nvPicPr>
          <p:cNvPr id="53250" name="Picture 3" descr="http://upload.wikimedia.org/wikipedia/commons/thumb/1/1b/Tree_roots2.jpg/220px-Tree_roots2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588" y="1295400"/>
            <a:ext cx="38100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images (3)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5988" y="1295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科研是什么之</a:t>
            </a:r>
            <a:r>
              <a:rPr sz="4000" smtClean="0">
                <a:solidFill>
                  <a:srgbClr val="002060"/>
                </a:solidFill>
                <a:latin typeface="Arial Unicode MS"/>
                <a:ea typeface="黑体" pitchFamily="2" charset="-122"/>
              </a:rPr>
              <a:t>节点控制</a:t>
            </a:r>
            <a:endParaRPr sz="4000" smtClean="0">
              <a:latin typeface="Arial Unicode MS"/>
              <a:ea typeface="黑体" pitchFamily="2" charset="-122"/>
            </a:endParaRPr>
          </a:p>
        </p:txBody>
      </p:sp>
      <p:pic>
        <p:nvPicPr>
          <p:cNvPr id="55298" name="Picture 2" descr="C:\Users\shuai.ma\AppData\Local\Microsoft\Windows\Temporary Internet Files\Content.IE5\XLA3WI8X\MC90023809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00200"/>
            <a:ext cx="54102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科研是什么之</a:t>
            </a:r>
            <a:r>
              <a:rPr sz="4000" smtClean="0">
                <a:solidFill>
                  <a:srgbClr val="002060"/>
                </a:solidFill>
                <a:latin typeface="Arial Unicode MS"/>
                <a:ea typeface="黑体" pitchFamily="2" charset="-122"/>
              </a:rPr>
              <a:t>合作与独立</a:t>
            </a:r>
            <a:endParaRPr sz="4000" smtClean="0">
              <a:latin typeface="Arial Unicode MS"/>
              <a:ea typeface="黑体" pitchFamily="2" charset="-122"/>
            </a:endParaRPr>
          </a:p>
        </p:txBody>
      </p:sp>
      <p:pic>
        <p:nvPicPr>
          <p:cNvPr id="56322" name="图片 6" descr="teamwor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25146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240px-IAS_Princeton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5375" y="1370013"/>
            <a:ext cx="350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xinsrc_4307010711448802289617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4113213"/>
            <a:ext cx="350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科研是什么之</a:t>
            </a:r>
            <a:r>
              <a:rPr sz="4000" smtClean="0">
                <a:solidFill>
                  <a:srgbClr val="000099"/>
                </a:solidFill>
                <a:latin typeface="Arial Unicode MS"/>
                <a:ea typeface="黑体" pitchFamily="2" charset="-122"/>
              </a:rPr>
              <a:t>根与主干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1600200"/>
            <a:ext cx="72199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kumimoji="0" lang="zh-CN" altLang="en-US" sz="3200" kern="0" dirty="0">
                <a:latin typeface="黑体" pitchFamily="49" charset="-122"/>
                <a:ea typeface="黑体" pitchFamily="49" charset="-122"/>
              </a:rPr>
              <a:t>坚持主流研究方向</a:t>
            </a:r>
            <a:endParaRPr kumimoji="0" lang="en-US" altLang="zh-CN" sz="3200" kern="0" dirty="0"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u"/>
              <a:defRPr/>
            </a:pP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要有“</a:t>
            </a:r>
            <a:r>
              <a:rPr lang="zh-CN" altLang="en-US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根</a:t>
            </a: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”，要有“</a:t>
            </a:r>
            <a:r>
              <a:rPr lang="zh-CN" altLang="en-US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主干</a:t>
            </a: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u"/>
              <a:defRPr/>
            </a:pP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可以有“</a:t>
            </a:r>
            <a:r>
              <a:rPr lang="zh-CN" altLang="en-US" kern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细枝</a:t>
            </a: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”，可以有“</a:t>
            </a:r>
            <a:r>
              <a:rPr lang="zh-CN" altLang="en-US" kern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末梢</a:t>
            </a: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endParaRPr lang="en-US" altLang="zh-CN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b="1" dirty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集中优势兵力，</a:t>
            </a:r>
            <a:endParaRPr lang="en-US" altLang="zh-CN" sz="3200" b="1" dirty="0">
              <a:solidFill>
                <a:srgbClr val="000099"/>
              </a:solidFill>
              <a:latin typeface="Arial Unicode MS" pitchFamily="34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dirty="0">
                <a:latin typeface="Arial Unicode MS" pitchFamily="34" charset="-122"/>
                <a:ea typeface="黑体" pitchFamily="49" charset="-122"/>
              </a:rPr>
              <a:t>瞄准一个方向的</a:t>
            </a:r>
            <a:r>
              <a:rPr lang="zh-CN" altLang="en-US" sz="3200" dirty="0">
                <a:solidFill>
                  <a:schemeClr val="accent6"/>
                </a:solidFill>
                <a:latin typeface="Arial Unicode MS" pitchFamily="34" charset="-122"/>
                <a:ea typeface="黑体" pitchFamily="49" charset="-122"/>
              </a:rPr>
              <a:t>列表</a:t>
            </a:r>
            <a:endParaRPr lang="en-US" altLang="zh-CN" sz="3200" dirty="0">
              <a:solidFill>
                <a:schemeClr val="accent6"/>
              </a:solidFill>
              <a:latin typeface="Arial Unicode MS" pitchFamily="34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defRPr/>
            </a:pPr>
            <a:r>
              <a:rPr lang="zh-CN" altLang="en-US" sz="3200" dirty="0">
                <a:latin typeface="Arial Unicode MS" pitchFamily="34" charset="-122"/>
                <a:ea typeface="黑体" pitchFamily="49" charset="-122"/>
              </a:rPr>
              <a:t>（会议和期刊）</a:t>
            </a:r>
            <a:endParaRPr lang="en-US" altLang="zh-CN" sz="3200" dirty="0">
              <a:latin typeface="Arial Unicode MS" pitchFamily="34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endParaRPr lang="en-US" altLang="zh-CN" sz="3200" kern="0" dirty="0"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endParaRPr kumimoji="0" lang="en-US" altLang="zh-CN" sz="3200" kern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8371" name="Picture 8" descr="C:\Documents and Settings\act\Local Settings\Temporary Internet Files\Content.IE5\T5FVOFEU\MP900431776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3213100"/>
            <a:ext cx="4316412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107950" y="549275"/>
            <a:ext cx="8856663" cy="774700"/>
          </a:xfrm>
        </p:spPr>
        <p:txBody>
          <a:bodyPr/>
          <a:lstStyle/>
          <a:p>
            <a:r>
              <a:rPr sz="4000" smtClean="0">
                <a:solidFill>
                  <a:srgbClr val="C00000"/>
                </a:solidFill>
                <a:latin typeface="Arial Unicode MS"/>
                <a:ea typeface="黑体" pitchFamily="2" charset="-122"/>
              </a:rPr>
              <a:t>科研是什么之学术道德</a:t>
            </a:r>
            <a:endParaRPr sz="4000" smtClean="0">
              <a:latin typeface="Arial Unicode MS"/>
              <a:ea typeface="黑体" pitchFamily="2" charset="-122"/>
            </a:endParaRPr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2667000" y="1920875"/>
            <a:ext cx="3810000" cy="4029075"/>
            <a:chOff x="3733800" y="2606660"/>
            <a:chExt cx="3810000" cy="4028420"/>
          </a:xfrm>
        </p:grpSpPr>
        <p:pic>
          <p:nvPicPr>
            <p:cNvPr id="60419" name="图片 4" descr="prison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0" y="2606660"/>
              <a:ext cx="3571900" cy="3571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20" name="TextBox 5"/>
            <p:cNvSpPr txBox="1">
              <a:spLocks noChangeArrowheads="1"/>
            </p:cNvSpPr>
            <p:nvPr/>
          </p:nvSpPr>
          <p:spPr bwMode="auto">
            <a:xfrm>
              <a:off x="3733800" y="6111860"/>
              <a:ext cx="3810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违法必究，执法必严！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38100">
          <a:solidFill>
            <a:srgbClr val="0070C0"/>
          </a:solidFill>
        </a:ln>
      </a:spPr>
      <a:bodyPr rtlCol="0" anchor="ctr"/>
      <a:lstStyle>
        <a:defPPr>
          <a:buNone/>
          <a:defRPr sz="2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21298</TotalTime>
  <Words>642</Words>
  <Application>Microsoft Office PowerPoint</Application>
  <PresentationFormat>全屏显示(4:3)</PresentationFormat>
  <Paragraphs>119</Paragraphs>
  <Slides>20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act</vt:lpstr>
      <vt:lpstr>Grid</vt:lpstr>
      <vt:lpstr>位图图像</vt:lpstr>
      <vt:lpstr>幻灯片 1</vt:lpstr>
      <vt:lpstr>幻灯片 2</vt:lpstr>
      <vt:lpstr>科研是什么之创新性</vt:lpstr>
      <vt:lpstr>科研是什么之疯狂的脑袋</vt:lpstr>
      <vt:lpstr>科研是什么之根深叶茂</vt:lpstr>
      <vt:lpstr>科研是什么之节点控制</vt:lpstr>
      <vt:lpstr>科研是什么之合作与独立</vt:lpstr>
      <vt:lpstr>科研是什么之根与主干</vt:lpstr>
      <vt:lpstr>科研是什么之学术道德</vt:lpstr>
      <vt:lpstr>科研是什么之。 。 。</vt:lpstr>
      <vt:lpstr>How to Evaluate a Paper?</vt:lpstr>
      <vt:lpstr>How to Get the Idea?</vt:lpstr>
      <vt:lpstr>How to Get the Solution?</vt:lpstr>
      <vt:lpstr>How to Write the Paper?</vt:lpstr>
      <vt:lpstr>How to do Experiments?</vt:lpstr>
      <vt:lpstr>Stages of Paper Submission</vt:lpstr>
      <vt:lpstr>Two Rules</vt:lpstr>
      <vt:lpstr>One Warning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kangjb</dc:creator>
  <cp:lastModifiedBy>shuai.ma</cp:lastModifiedBy>
  <cp:revision>2301</cp:revision>
  <cp:lastPrinted>2012-06-17T03:16:45Z</cp:lastPrinted>
  <dcterms:created xsi:type="dcterms:W3CDTF">2012-04-12T12:54:49Z</dcterms:created>
  <dcterms:modified xsi:type="dcterms:W3CDTF">2018-09-07T04:13:24Z</dcterms:modified>
</cp:coreProperties>
</file>