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307" r:id="rId2"/>
    <p:sldId id="325" r:id="rId3"/>
    <p:sldId id="320" r:id="rId4"/>
    <p:sldId id="324" r:id="rId5"/>
    <p:sldId id="262" r:id="rId6"/>
    <p:sldId id="310" r:id="rId7"/>
    <p:sldId id="308" r:id="rId8"/>
    <p:sldId id="266" r:id="rId9"/>
    <p:sldId id="267" r:id="rId10"/>
    <p:sldId id="318" r:id="rId11"/>
    <p:sldId id="319" r:id="rId12"/>
    <p:sldId id="321" r:id="rId13"/>
    <p:sldId id="322" r:id="rId14"/>
    <p:sldId id="315" r:id="rId15"/>
    <p:sldId id="323" r:id="rId16"/>
    <p:sldId id="29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815" autoAdjust="0"/>
    <p:restoredTop sz="63685" autoAdjust="0"/>
  </p:normalViewPr>
  <p:slideViewPr>
    <p:cSldViewPr>
      <p:cViewPr varScale="1">
        <p:scale>
          <a:sx n="63" d="100"/>
          <a:sy n="63" d="100"/>
        </p:scale>
        <p:origin x="-1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4D5A-6992-46DC-AC2B-87C29E06A1C4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4E357-CEBD-4B89-AAAD-74B27DE4D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541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Efficient Approach to Event Detection and Forecasting in Dynamic Multivariate Social Media Networks.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4E357-CEBD-4B89-AAAD-74B27DE4D58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926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4E357-CEBD-4B89-AAAD-74B27DE4D58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4E357-CEBD-4B89-AAAD-74B27DE4D58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DD592-ED4F-49C8-A470-E5E58222F698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11293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D2B1E95-30B7-455A-80BF-DA2CE5A8CC5F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5F-8F0A-4E4E-AF3C-D4EC0B067CE7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E00-0D81-4C91-A830-D7ED267C4106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3966" y="6356350"/>
            <a:ext cx="428628" cy="365760"/>
          </a:xfr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E34DAD-BC90-4528-9C4F-4F3EF6BFA711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0A0D-B1EC-4521-A181-6FC694E6BEEF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1B7-FAD3-4020-B277-19D9F4D38647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D569-2A54-472F-AA18-ED48CDB8ED3F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118B-C373-4922-8B0D-4F7B19B1B566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9C88-C2C0-492B-82C3-0450F1A9E9AE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D6C-8293-410A-9CB3-A4CA8D600C0C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AF9BC5-6EB0-44F5-9642-F48DFD9133AE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hyperlink" Target="http://www.google.com.hk/url?sa=i&amp;rct=j&amp;q=%E7%A4%BE%E4%BA%A4%E7%BD%91%E7%BB%9C&amp;source=images&amp;cd=&amp;cad=rja&amp;docid=SF5crkd0KM96SM&amp;tbnid=JoEtZrXlwj99PM:&amp;ved=0CAUQjRw&amp;url=http://www.newhua.com/2013/0422/210918.shtml&amp;ei=ZaSJUc2HM8mnkQX5xIGQAQ&amp;psig=AFQjCNHvrxmmz7stlUbXde8CsbNTPP6OiA&amp;ust=136806137887871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362476" y="325065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汇报人：马 帅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1240951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大数据的分析处理</a:t>
            </a:r>
            <a:endParaRPr lang="en-US" altLang="zh-CN" sz="4400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0298" y="4443426"/>
            <a:ext cx="4427099" cy="9144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01090" y="6356350"/>
            <a:ext cx="571504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285720" y="1275030"/>
            <a:ext cx="8625580" cy="322554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zh-CN" alt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医学数据的爆发式增长</a:t>
            </a:r>
            <a:endParaRPr kumimoji="0" lang="en-GB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GB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GB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75576" y="4591704"/>
            <a:ext cx="8482704" cy="2077656"/>
          </a:xfrm>
          <a:prstGeom prst="rect">
            <a:avLst/>
          </a:prstGeom>
          <a:ln w="381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科学问题</a:t>
            </a:r>
            <a:r>
              <a:rPr lang="zh-CN" altLang="en-US" sz="2400" kern="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GB" altLang="zh-CN" sz="2400" kern="0" noProof="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buFont typeface="Symbol" charset="2"/>
              <a:buChar char="-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发现规律；          </a:t>
            </a:r>
            <a:r>
              <a:rPr lang="en-GB" altLang="zh-CN" sz="2000" dirty="0" smtClean="0">
                <a:latin typeface="黑体" pitchFamily="49" charset="-122"/>
                <a:ea typeface="黑体" pitchFamily="49" charset="-122"/>
              </a:rPr>
              <a:t>    </a:t>
            </a:r>
          </a:p>
          <a:p>
            <a:pPr marL="800100" lvl="1" indent="-342900">
              <a:buFont typeface="Symbol" charset="2"/>
              <a:buChar char="-"/>
            </a:pPr>
            <a:r>
              <a:rPr lang="zh-CN" altLang="en-GB" sz="2000" dirty="0" smtClean="0">
                <a:latin typeface="黑体" pitchFamily="49" charset="-122"/>
                <a:ea typeface="黑体" pitchFamily="49" charset="-122"/>
              </a:rPr>
              <a:t>建立基因型和表型的关系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GB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buFont typeface="Symbol" charset="2"/>
              <a:buChar char="-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理解疾病发生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、发展过程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；</a:t>
            </a:r>
            <a:endParaRPr lang="en-GB" altLang="zh-CN" sz="2000" dirty="0"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buFont typeface="Symbol" charset="2"/>
              <a:buChar char="-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最终进行精准诊断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、治疗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主要衡量指标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rPr>
              <a:t>预后结果、</a:t>
            </a:r>
            <a:r>
              <a:rPr lang="zh-CN" altLang="en-GB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rPr>
              <a:t>功能实验、</a:t>
            </a:r>
            <a:r>
              <a:rPr lang="zh-CN" altLang="en-US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rPr>
              <a:t>稳健性和独立数据集的验证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 42"/>
          <p:cNvGrpSpPr/>
          <p:nvPr/>
        </p:nvGrpSpPr>
        <p:grpSpPr>
          <a:xfrm>
            <a:off x="755576" y="2118133"/>
            <a:ext cx="2232000" cy="2174963"/>
            <a:chOff x="755576" y="2062512"/>
            <a:chExt cx="2232000" cy="2174963"/>
          </a:xfrm>
        </p:grpSpPr>
        <p:sp>
          <p:nvSpPr>
            <p:cNvPr id="9" name="折角形 8"/>
            <p:cNvSpPr/>
            <p:nvPr/>
          </p:nvSpPr>
          <p:spPr>
            <a:xfrm>
              <a:off x="1768143" y="2564904"/>
              <a:ext cx="1219433" cy="1672571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rgbClr val="000000"/>
                  </a:solidFill>
                </a:rPr>
                <a:t>病例 </a:t>
              </a:r>
              <a:r>
                <a:rPr kumimoji="1" lang="zh-CN" altLang="zh-CN" sz="1200" dirty="0" smtClean="0">
                  <a:solidFill>
                    <a:srgbClr val="000000"/>
                  </a:solidFill>
                </a:rPr>
                <a:t>3</a:t>
              </a:r>
              <a:endParaRPr kumimoji="1" lang="en-GB" altLang="zh-CN" sz="1200" dirty="0">
                <a:solidFill>
                  <a:srgbClr val="000000"/>
                </a:solidFill>
              </a:endParaRPr>
            </a:p>
            <a:p>
              <a:pPr algn="ctr"/>
              <a:endParaRPr kumimoji="1" lang="en-GB" altLang="zh-CN" sz="1200" dirty="0">
                <a:solidFill>
                  <a:srgbClr val="000000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endParaRPr kumimoji="1"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折角形 9"/>
            <p:cNvSpPr/>
            <p:nvPr/>
          </p:nvSpPr>
          <p:spPr>
            <a:xfrm>
              <a:off x="1261860" y="2310518"/>
              <a:ext cx="1219433" cy="1672571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rgbClr val="000000"/>
                  </a:solidFill>
                </a:rPr>
                <a:t>病例 </a:t>
              </a:r>
              <a:r>
                <a:rPr kumimoji="1" lang="zh-CN" altLang="zh-CN" sz="1200" dirty="0" smtClean="0">
                  <a:solidFill>
                    <a:srgbClr val="000000"/>
                  </a:solidFill>
                </a:rPr>
                <a:t>2</a:t>
              </a:r>
              <a:endParaRPr kumimoji="1" lang="en-GB" altLang="zh-CN" sz="1200" dirty="0">
                <a:solidFill>
                  <a:srgbClr val="000000"/>
                </a:solidFill>
              </a:endParaRPr>
            </a:p>
            <a:p>
              <a:pPr algn="ctr"/>
              <a:endParaRPr kumimoji="1" lang="en-GB" altLang="zh-CN" sz="1200" dirty="0">
                <a:solidFill>
                  <a:srgbClr val="000000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</a:rPr>
                <a:t>XXXXXXXXXX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折角形 10"/>
            <p:cNvSpPr/>
            <p:nvPr/>
          </p:nvSpPr>
          <p:spPr>
            <a:xfrm>
              <a:off x="755576" y="2062512"/>
              <a:ext cx="1219433" cy="1672571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rgbClr val="000000"/>
                  </a:solidFill>
                </a:rPr>
                <a:t>病例 </a:t>
              </a:r>
              <a:r>
                <a:rPr kumimoji="1" lang="en-US" altLang="zh-CN" sz="1200" dirty="0" smtClean="0">
                  <a:solidFill>
                    <a:srgbClr val="000000"/>
                  </a:solidFill>
                </a:rPr>
                <a:t>1</a:t>
              </a:r>
              <a:endParaRPr kumimoji="1" lang="en-GB" altLang="zh-CN" sz="1200" dirty="0" smtClean="0">
                <a:solidFill>
                  <a:srgbClr val="000000"/>
                </a:solidFill>
              </a:endParaRPr>
            </a:p>
            <a:p>
              <a:pPr algn="ctr"/>
              <a:endParaRPr kumimoji="1" lang="en-GB" altLang="zh-CN" sz="1200" dirty="0">
                <a:solidFill>
                  <a:srgbClr val="000000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XXXXXXXXXX</a:t>
              </a:r>
            </a:p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</a:rPr>
                <a:t>XXXXXXXXXX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组 31"/>
          <p:cNvGrpSpPr/>
          <p:nvPr/>
        </p:nvGrpSpPr>
        <p:grpSpPr>
          <a:xfrm>
            <a:off x="3635896" y="2024816"/>
            <a:ext cx="2269027" cy="2268280"/>
            <a:chOff x="-6733256" y="3284984"/>
            <a:chExt cx="2629027" cy="2520280"/>
          </a:xfrm>
        </p:grpSpPr>
        <p:pic>
          <p:nvPicPr>
            <p:cNvPr id="13" name="图片 12" descr="th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33256" y="3284984"/>
              <a:ext cx="1836939" cy="18002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4" name="图片 13" descr="th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73216" y="3717032"/>
              <a:ext cx="1836939" cy="18002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5" name="图片 14" descr="th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41168" y="4005064"/>
              <a:ext cx="1836939" cy="18002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grpSp>
        <p:nvGrpSpPr>
          <p:cNvPr id="16" name="组 36"/>
          <p:cNvGrpSpPr/>
          <p:nvPr/>
        </p:nvGrpSpPr>
        <p:grpSpPr>
          <a:xfrm>
            <a:off x="6372200" y="2025000"/>
            <a:ext cx="2268000" cy="2268096"/>
            <a:chOff x="-6373216" y="3068960"/>
            <a:chExt cx="2640905" cy="2664096"/>
          </a:xfrm>
        </p:grpSpPr>
        <p:pic>
          <p:nvPicPr>
            <p:cNvPr id="17" name="Picture 2" descr="http://gcat.davidson.edu/DGPB/clust/microarray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6373216" y="3068960"/>
              <a:ext cx="1776809" cy="180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18" name="Picture 2" descr="http://gcat.davidson.edu/DGPB/clust/microarray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5941168" y="3501008"/>
              <a:ext cx="1776809" cy="180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19" name="Picture 2" descr="http://gcat.davidson.edu/DGPB/clust/microarray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5509120" y="3933056"/>
              <a:ext cx="1776809" cy="180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</p:grpSp>
      <p:sp>
        <p:nvSpPr>
          <p:cNvPr id="20" name="文本框 39"/>
          <p:cNvSpPr txBox="1"/>
          <p:nvPr/>
        </p:nvSpPr>
        <p:spPr>
          <a:xfrm>
            <a:off x="755576" y="15991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 pitchFamily="49" charset="-122"/>
                <a:ea typeface="黑体" pitchFamily="49" charset="-122"/>
              </a:rPr>
              <a:t>病例：文本</a:t>
            </a:r>
            <a:endParaRPr kumimoji="1"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40"/>
          <p:cNvSpPr txBox="1"/>
          <p:nvPr/>
        </p:nvSpPr>
        <p:spPr>
          <a:xfrm>
            <a:off x="3635896" y="15991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 pitchFamily="49" charset="-122"/>
                <a:ea typeface="黑体" pitchFamily="49" charset="-122"/>
              </a:rPr>
              <a:t>影像学：图片</a:t>
            </a:r>
            <a:endParaRPr kumimoji="1"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6372200" y="1556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 pitchFamily="49" charset="-122"/>
                <a:ea typeface="黑体" pitchFamily="49" charset="-122"/>
              </a:rPr>
              <a:t>基因组学</a:t>
            </a:r>
            <a:endParaRPr kumimoji="1"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二、医学大数据分析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6"/>
          <p:cNvSpPr txBox="1"/>
          <p:nvPr/>
        </p:nvSpPr>
        <p:spPr>
          <a:xfrm>
            <a:off x="3695593" y="698143"/>
            <a:ext cx="5234125" cy="659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自动化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的微生物基因组注释</a:t>
            </a:r>
            <a:r>
              <a:rPr lang="zh-CN" altLang="en-GB" sz="28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工具</a:t>
            </a:r>
            <a:endParaRPr lang="zh-CN" altLang="en-US" sz="2800" b="1" kern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11" y="1412776"/>
            <a:ext cx="2593125" cy="1800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04" y="3573016"/>
            <a:ext cx="2581132" cy="1800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9077373"/>
              </p:ext>
            </p:extLst>
          </p:nvPr>
        </p:nvGraphicFramePr>
        <p:xfrm>
          <a:off x="395536" y="1412776"/>
          <a:ext cx="4572000" cy="1950720"/>
        </p:xfrm>
        <a:graphic>
          <a:graphicData uri="http://schemas.openxmlformats.org/drawingml/2006/table">
            <a:tbl>
              <a:tblPr/>
              <a:tblGrid>
                <a:gridCol w="1475656"/>
                <a:gridCol w="1584176"/>
                <a:gridCol w="1512168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Text variant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cAMP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-binding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proteins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- 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catabolite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gene activator and regulatory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subunit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of 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cAMP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-dependent protein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kinases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putative 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cAMP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-binding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protein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- 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catabolite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protein activator and regulatory subunit of 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cAMP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-dependent protein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kinase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Synonym and abbreviation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RIP 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metalloprotease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Membrane-associated zinc 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metalloprotease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Function expression variant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transformation system protein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Predicted 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amidophosphoribosyltransferases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  <p:pic>
        <p:nvPicPr>
          <p:cNvPr id="9" name="图片 8" descr="无标题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78000"/>
            <a:ext cx="4876799" cy="2880000"/>
          </a:xfrm>
          <a:prstGeom prst="rect">
            <a:avLst/>
          </a:prstGeom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5072066" y="6438149"/>
            <a:ext cx="3711894" cy="276999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1200" dirty="0"/>
              <a:t>Liu et al. </a:t>
            </a:r>
            <a:r>
              <a:rPr kumimoji="1" lang="en-US" altLang="zh-CN" sz="1200" dirty="0">
                <a:solidFill>
                  <a:srgbClr val="FF0000"/>
                </a:solidFill>
              </a:rPr>
              <a:t>BMC Bioinformatics </a:t>
            </a:r>
            <a:r>
              <a:rPr kumimoji="1" lang="en-US" altLang="zh-CN" sz="1200" dirty="0"/>
              <a:t>2013, 14:</a:t>
            </a:r>
            <a:r>
              <a:rPr kumimoji="1" lang="en-US" altLang="zh-CN" sz="1200" dirty="0" smtClean="0"/>
              <a:t>172</a:t>
            </a:r>
          </a:p>
        </p:txBody>
      </p:sp>
      <p:sp>
        <p:nvSpPr>
          <p:cNvPr id="11" name="文本框 2"/>
          <p:cNvSpPr txBox="1"/>
          <p:nvPr/>
        </p:nvSpPr>
        <p:spPr>
          <a:xfrm>
            <a:off x="5572132" y="5661248"/>
            <a:ext cx="33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kumimoji="1" lang="zh-CN" altLang="en-US" sz="1600" dirty="0" smtClean="0">
                <a:latin typeface="黑体" pitchFamily="49" charset="-122"/>
                <a:ea typeface="黑体" pitchFamily="49" charset="-122"/>
              </a:rPr>
              <a:t>该方法取得了很好的跨物种通用性</a:t>
            </a:r>
            <a:endParaRPr kumimoji="1"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536" y="62732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kumimoji="1" lang="zh-CN" altLang="en-US" sz="1600" dirty="0" smtClean="0">
                <a:latin typeface="黑体" pitchFamily="49" charset="-122"/>
                <a:ea typeface="黑体" pitchFamily="49" charset="-122"/>
              </a:rPr>
              <a:t>将自动化比较结果</a:t>
            </a:r>
            <a:endParaRPr kumimoji="1" lang="en-GB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/>
            <a:r>
              <a:rPr kumimoji="1" lang="zh-CN" altLang="en-US" sz="1600" dirty="0" smtClean="0">
                <a:latin typeface="黑体" pitchFamily="49" charset="-122"/>
                <a:ea typeface="黑体" pitchFamily="49" charset="-122"/>
              </a:rPr>
              <a:t>从</a:t>
            </a:r>
            <a:r>
              <a:rPr kumimoji="1" lang="en-US" altLang="zh-CN" sz="1600" dirty="0" smtClean="0">
                <a:latin typeface="黑体" pitchFamily="49" charset="-122"/>
                <a:ea typeface="黑体" pitchFamily="49" charset="-122"/>
              </a:rPr>
              <a:t>45%</a:t>
            </a:r>
            <a:r>
              <a:rPr kumimoji="1" lang="zh-CN" altLang="en-US" sz="1600" dirty="0" smtClean="0">
                <a:latin typeface="黑体" pitchFamily="49" charset="-122"/>
                <a:ea typeface="黑体" pitchFamily="49" charset="-122"/>
              </a:rPr>
              <a:t>提高到</a:t>
            </a:r>
            <a:r>
              <a:rPr kumimoji="1" lang="en-US" altLang="zh-CN" sz="1600" dirty="0" smtClean="0">
                <a:latin typeface="黑体" pitchFamily="49" charset="-122"/>
                <a:ea typeface="黑体" pitchFamily="49" charset="-122"/>
              </a:rPr>
              <a:t>87%</a:t>
            </a:r>
            <a:endParaRPr kumimoji="1"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5536" y="3356992"/>
            <a:ext cx="49685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/>
              <a:t>不同的微生物基因组注释会得</a:t>
            </a:r>
            <a:r>
              <a:rPr kumimoji="1" lang="zh-CN" altLang="en-US" sz="1600" dirty="0"/>
              <a:t>到</a:t>
            </a:r>
            <a:r>
              <a:rPr kumimoji="1" lang="zh-CN" altLang="en-US" sz="1600" dirty="0" smtClean="0"/>
              <a:t>不一致的注释结果</a:t>
            </a:r>
            <a:endParaRPr kumimoji="1" lang="en-GB" altLang="zh-CN" sz="1600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/>
              <a:t>人工比较这些注释结果很费时费力</a:t>
            </a:r>
            <a:endParaRPr kumimoji="1" lang="zh-CN" altLang="en-US" sz="1600" dirty="0"/>
          </a:p>
        </p:txBody>
      </p:sp>
      <p:sp>
        <p:nvSpPr>
          <p:cNvPr id="15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二、医学大数据分析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二、医学大数据分析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1571604" y="857232"/>
            <a:ext cx="726352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/>
                <a:ea typeface="黑体"/>
              </a:rPr>
              <a:t>中国人大肠癌全外显子组测序数据的体细胞突变分析</a:t>
            </a:r>
            <a:endParaRPr kumimoji="1" lang="en-GB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pic>
        <p:nvPicPr>
          <p:cNvPr id="13" name="图片 12" descr="Figur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931802"/>
            <a:ext cx="3283857" cy="324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文本框 19"/>
          <p:cNvSpPr txBox="1"/>
          <p:nvPr/>
        </p:nvSpPr>
        <p:spPr>
          <a:xfrm>
            <a:off x="4860032" y="6172162"/>
            <a:ext cx="410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GB" sz="2000" dirty="0" smtClean="0">
                <a:latin typeface="黑体" pitchFamily="49" charset="-122"/>
                <a:ea typeface="黑体" pitchFamily="49" charset="-122"/>
                <a:cs typeface="Arial"/>
              </a:rPr>
              <a:t>中西方病人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  <a:cs typeface="Arial"/>
              </a:rPr>
              <a:t>显著性突变通路的对比</a:t>
            </a:r>
            <a:endParaRPr kumimoji="1" lang="zh-CN" altLang="en-US" sz="2000" dirty="0">
              <a:latin typeface="黑体" pitchFamily="49" charset="-122"/>
              <a:ea typeface="黑体" pitchFamily="49" charset="-122"/>
              <a:cs typeface="Arial"/>
            </a:endParaRPr>
          </a:p>
        </p:txBody>
      </p:sp>
      <p:pic>
        <p:nvPicPr>
          <p:cNvPr id="15" name="图片 14" descr="Screen Shot 2017-11-14 at 12.12.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31802"/>
            <a:ext cx="4057298" cy="324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251520" y="1391181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假设：</a:t>
            </a:r>
            <a:r>
              <a:rPr kumimoji="1" lang="zh-CN" alt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与西方人相比，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中国人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可能具有不同的肿瘤驱动基因和疾病机理</a:t>
            </a:r>
            <a:endParaRPr kumimoji="1" lang="en-GB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结果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en-US" altLang="zh-CN" sz="2000" b="1" kern="0" dirty="0" smtClea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(1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确定了一个全新的肿瘤驱动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基因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PEG3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	   (2)APC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PEG3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在中国人和西方人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TCGA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）中具有不同的突变频率</a:t>
            </a:r>
            <a:endParaRPr kumimoji="1" lang="en-GB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     (3)WNT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通路在中国人的突变频率显著</a:t>
            </a:r>
            <a:r>
              <a:rPr kumimoji="1" lang="zh-CN" alt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低于西方人</a:t>
            </a:r>
            <a:endParaRPr kumimoji="1" lang="en-GB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683568" y="617216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GB" sz="2000" dirty="0" smtClean="0">
                <a:latin typeface="黑体" pitchFamily="49" charset="-122"/>
                <a:ea typeface="黑体" pitchFamily="49" charset="-122"/>
                <a:cs typeface="Arial"/>
              </a:rPr>
              <a:t>突变基因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  <a:cs typeface="Arial"/>
              </a:rPr>
              <a:t>之间的相互作用</a:t>
            </a:r>
            <a:endParaRPr kumimoji="1" lang="zh-CN" altLang="en-US" sz="2000" dirty="0">
              <a:latin typeface="黑体" pitchFamily="49" charset="-122"/>
              <a:ea typeface="黑体" pitchFamily="49" charset="-122"/>
              <a:cs typeface="Arial"/>
            </a:endParaRPr>
          </a:p>
        </p:txBody>
      </p:sp>
      <p:sp>
        <p:nvSpPr>
          <p:cNvPr id="18" name="文本框 23"/>
          <p:cNvSpPr txBox="1"/>
          <p:nvPr/>
        </p:nvSpPr>
        <p:spPr>
          <a:xfrm>
            <a:off x="3707904" y="6550223"/>
            <a:ext cx="5043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Zhe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Liu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et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al.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Oncotarget</a:t>
            </a:r>
            <a:r>
              <a:rPr kumimoji="1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doi</a:t>
            </a:r>
            <a:r>
              <a:rPr kumimoji="0" lang="fr-FR" altLang="zh-C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10.18632/oncotarget.</a:t>
            </a:r>
            <a:r>
              <a:rPr kumimoji="0" lang="fr-FR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25287</a:t>
            </a:r>
            <a:endParaRPr kumimoji="0" lang="fr-FR" altLang="zh-CN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二、医学大数据分析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图片 9" descr="17755 gene cluster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4" y="3286124"/>
            <a:ext cx="3540619" cy="288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图片 10" descr="gse17755 pathway level cluster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92" y="3286124"/>
            <a:ext cx="5120000" cy="288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" name="文本框 12"/>
          <p:cNvSpPr txBox="1"/>
          <p:nvPr/>
        </p:nvSpPr>
        <p:spPr>
          <a:xfrm>
            <a:off x="3495560" y="6166444"/>
            <a:ext cx="571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GB" sz="2000" dirty="0" smtClean="0">
                <a:latin typeface="黑体" pitchFamily="49" charset="-122"/>
                <a:ea typeface="黑体" pitchFamily="49" charset="-122"/>
                <a:cs typeface="Arial"/>
              </a:rPr>
              <a:t>东亚人类风湿性关节炎基因表达谱数据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  <a:cs typeface="Arial"/>
              </a:rPr>
              <a:t>分群结果</a:t>
            </a:r>
            <a:endParaRPr kumimoji="1" lang="zh-CN" altLang="en-US" sz="2000" dirty="0">
              <a:latin typeface="黑体" pitchFamily="49" charset="-122"/>
              <a:ea typeface="黑体" pitchFamily="49" charset="-122"/>
              <a:cs typeface="Arial"/>
            </a:endParaRPr>
          </a:p>
        </p:txBody>
      </p:sp>
      <p:sp>
        <p:nvSpPr>
          <p:cNvPr id="20" name="文本框 15"/>
          <p:cNvSpPr txBox="1"/>
          <p:nvPr/>
        </p:nvSpPr>
        <p:spPr>
          <a:xfrm>
            <a:off x="3635896" y="6550223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latin typeface="黑体" pitchFamily="49" charset="-122"/>
                <a:ea typeface="黑体" pitchFamily="49" charset="-122"/>
              </a:rPr>
              <a:t>Zhe</a:t>
            </a:r>
            <a:r>
              <a:rPr kumimoji="1" lang="zh-CN" altLang="en-US" sz="1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1400" b="1" dirty="0" smtClean="0">
                <a:latin typeface="黑体" pitchFamily="49" charset="-122"/>
                <a:ea typeface="黑体" pitchFamily="49" charset="-122"/>
              </a:rPr>
              <a:t>Liu</a:t>
            </a:r>
            <a:r>
              <a:rPr kumimoji="1" lang="zh-CN" altLang="en-US" sz="1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1400" b="1" dirty="0" smtClean="0">
                <a:latin typeface="黑体" pitchFamily="49" charset="-122"/>
                <a:ea typeface="黑体" pitchFamily="49" charset="-122"/>
              </a:rPr>
              <a:t>et</a:t>
            </a:r>
            <a:r>
              <a:rPr kumimoji="1" lang="zh-CN" altLang="en-US" sz="1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1400" b="1" dirty="0" smtClean="0">
                <a:latin typeface="黑体" pitchFamily="49" charset="-122"/>
                <a:ea typeface="黑体" pitchFamily="49" charset="-122"/>
              </a:rPr>
              <a:t>al.</a:t>
            </a:r>
            <a:r>
              <a:rPr kumimoji="1" lang="zh-CN" altLang="en-US" sz="1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GB" altLang="zh-CN" sz="1400" b="1" dirty="0" smtClean="0">
                <a:latin typeface="黑体" pitchFamily="49" charset="-122"/>
                <a:ea typeface="黑体" pitchFamily="49" charset="-122"/>
              </a:rPr>
              <a:t>Genomics, </a:t>
            </a:r>
            <a:r>
              <a:rPr lang="fr-FR" altLang="zh-CN" sz="1400" b="1" dirty="0" err="1" smtClean="0">
                <a:latin typeface="黑体" pitchFamily="49" charset="-122"/>
                <a:ea typeface="黑体" pitchFamily="49" charset="-122"/>
              </a:rPr>
              <a:t>doi</a:t>
            </a:r>
            <a:r>
              <a:rPr lang="fr-FR" altLang="zh-CN" sz="1400" b="1" dirty="0">
                <a:latin typeface="黑体" pitchFamily="49" charset="-122"/>
                <a:ea typeface="黑体" pitchFamily="49" charset="-122"/>
              </a:rPr>
              <a:t>: </a:t>
            </a:r>
            <a:r>
              <a:rPr lang="nl-NL" altLang="zh-CN" sz="1400" b="1" dirty="0">
                <a:latin typeface="黑体" pitchFamily="49" charset="-122"/>
                <a:ea typeface="黑体" pitchFamily="49" charset="-122"/>
              </a:rPr>
              <a:t>10.1016/j.ygeno.</a:t>
            </a:r>
            <a:r>
              <a:rPr lang="nl-NL" altLang="zh-CN" sz="1400" b="1" dirty="0" smtClean="0">
                <a:latin typeface="黑体" pitchFamily="49" charset="-122"/>
                <a:ea typeface="黑体" pitchFamily="49" charset="-122"/>
              </a:rPr>
              <a:t>2018.02.012</a:t>
            </a:r>
            <a:endParaRPr lang="nl-NL" altLang="zh-CN" sz="1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17"/>
          <p:cNvSpPr txBox="1"/>
          <p:nvPr/>
        </p:nvSpPr>
        <p:spPr>
          <a:xfrm>
            <a:off x="1737629" y="824195"/>
            <a:ext cx="72635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类风湿性关节炎</a:t>
            </a:r>
            <a:r>
              <a:rPr kumimoji="1" lang="zh-CN" altLang="en-GB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表达谱数据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基因和通路水平聚类分析</a:t>
            </a:r>
            <a:endParaRPr kumimoji="1" lang="en-GB" altLang="zh-CN" sz="2400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3528" y="1285860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复杂疾病具有不同的致病机理</a:t>
            </a:r>
            <a:endParaRPr kumimoji="1" lang="en-GB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传统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的基因水平聚类方法鲁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棒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性差、生物学解释性差</a:t>
            </a:r>
            <a:endParaRPr kumimoji="1" lang="en-GB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zh-CN" altLang="en-US" sz="2000" b="1" dirty="0">
                <a:latin typeface="黑体" pitchFamily="49" charset="-122"/>
                <a:ea typeface="黑体" pitchFamily="49" charset="-122"/>
              </a:rPr>
              <a:t>结果</a:t>
            </a:r>
            <a:endParaRPr kumimoji="1" lang="en-GB" altLang="zh-CN" sz="20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通路水平聚类分析将类风湿性关节炎病人稳健的分为两个亚群</a:t>
            </a:r>
            <a:endParaRPr kumimoji="1" lang="en-GB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这两个亚群分别对应较高的炎症反应和较强的增殖反应</a:t>
            </a:r>
            <a:endParaRPr kumimoji="1" lang="en-GB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其中具有较高炎症反应的亚群适用于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IL-6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抑制剂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（托珠单抗）</a:t>
            </a:r>
          </a:p>
        </p:txBody>
      </p:sp>
      <p:sp>
        <p:nvSpPr>
          <p:cNvPr id="23" name="文本框 14"/>
          <p:cNvSpPr txBox="1"/>
          <p:nvPr/>
        </p:nvSpPr>
        <p:spPr>
          <a:xfrm>
            <a:off x="399216" y="6166444"/>
            <a:ext cx="3034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  <a:cs typeface="Arial"/>
              </a:rPr>
              <a:t>稳健的通路水平分群结果</a:t>
            </a:r>
            <a:endParaRPr kumimoji="1" lang="zh-CN" altLang="en-US" sz="2000" dirty="0">
              <a:latin typeface="黑体" pitchFamily="49" charset="-122"/>
              <a:ea typeface="黑体" pitchFamily="49" charset="-122"/>
              <a:cs typeface="Arial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000108"/>
            <a:ext cx="628654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857232"/>
            <a:ext cx="7643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基于深度学习的微信留言情感分析系统</a:t>
            </a:r>
            <a:endParaRPr lang="zh-CN" altLang="en-US" sz="2800" b="1" kern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二、医学大数据分析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1" name="内容占位符 2"/>
          <p:cNvSpPr>
            <a:spLocks noGrp="1"/>
          </p:cNvSpPr>
          <p:nvPr>
            <p:ph idx="1"/>
          </p:nvPr>
        </p:nvSpPr>
        <p:spPr>
          <a:xfrm>
            <a:off x="214282" y="1887192"/>
            <a:ext cx="4392488" cy="4756518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为了更好地服务医疗管理、指导医疗发展，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2017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月，医管中心注册了微信公众号。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公众号除了进行日常推送外，设立了“满意度调查”、“患者安全”和“人卫助手”三个模块，关注量已超过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万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。其中，“满意度调查”通过问卷对患者满意度和员工满意度进行了调查，取得了良好的社会效果。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公众号积累了丰富的留言信息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。留言数量大，涉及面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广。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人工对每条留言进行筛选判断是不现实的，但现在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缺乏对留言的自动分析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开发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一套留言分析系统以满足分析的需求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2" name="Picture 2" descr="C:\Users\zh\Desktop\12号项目开题答辩ppt\图片素材\主题截屏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700">
            <a:off x="5246771" y="1624523"/>
            <a:ext cx="1822500" cy="324000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1643049"/>
            <a:ext cx="1821589" cy="32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内容占位符 2"/>
          <p:cNvSpPr txBox="1">
            <a:spLocks/>
          </p:cNvSpPr>
          <p:nvPr/>
        </p:nvSpPr>
        <p:spPr>
          <a:xfrm>
            <a:off x="4714876" y="5000636"/>
            <a:ext cx="4357718" cy="1428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 留言中蕴含着丰富的情感信息：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91440" indent="-274320" algn="just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正面留言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：医生开的药效果很好。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91440" indent="-274320" algn="just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反面留言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：对医院前台的态度不满意！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91440" indent="-274320" algn="just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中性留言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：诊断证明书是什么？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540" t="11540" r="5373" b="7558"/>
          <a:stretch/>
        </p:blipFill>
        <p:spPr>
          <a:xfrm>
            <a:off x="7369173" y="0"/>
            <a:ext cx="177482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60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540" t="11540" r="5373" b="7558"/>
          <a:stretch/>
        </p:blipFill>
        <p:spPr>
          <a:xfrm>
            <a:off x="7369173" y="0"/>
            <a:ext cx="1774827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1000108"/>
            <a:ext cx="628654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030139"/>
            <a:ext cx="7643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基于深度学习的微信留言情感分析系统</a:t>
            </a:r>
            <a:endParaRPr lang="zh-CN" altLang="en-US" sz="2800" b="1" kern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2" name="Picture 9" descr="http://upload.newhua.com/2013/0422/1366597804427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8" y="1851557"/>
            <a:ext cx="1488413" cy="75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63792" y="2794557"/>
            <a:ext cx="1846309" cy="57117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用户（患者）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6863" y="1870104"/>
            <a:ext cx="857672" cy="85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圆角矩形 24"/>
          <p:cNvSpPr>
            <a:spLocks noChangeArrowheads="1"/>
          </p:cNvSpPr>
          <p:nvPr/>
        </p:nvSpPr>
        <p:spPr bwMode="auto">
          <a:xfrm>
            <a:off x="2282653" y="2808736"/>
            <a:ext cx="1598231" cy="57117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中心公众号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下箭头 25"/>
          <p:cNvSpPr>
            <a:spLocks noChangeArrowheads="1"/>
          </p:cNvSpPr>
          <p:nvPr/>
        </p:nvSpPr>
        <p:spPr bwMode="auto">
          <a:xfrm rot="16200000">
            <a:off x="1997688" y="2760034"/>
            <a:ext cx="214314" cy="18739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7" name="下箭头 26"/>
          <p:cNvSpPr>
            <a:spLocks noChangeArrowheads="1"/>
          </p:cNvSpPr>
          <p:nvPr/>
        </p:nvSpPr>
        <p:spPr bwMode="auto">
          <a:xfrm rot="16200000">
            <a:off x="1991656" y="3038377"/>
            <a:ext cx="214314" cy="1873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8" name="下箭头 27"/>
          <p:cNvSpPr>
            <a:spLocks noChangeArrowheads="1"/>
          </p:cNvSpPr>
          <p:nvPr/>
        </p:nvSpPr>
        <p:spPr bwMode="auto">
          <a:xfrm rot="16200000">
            <a:off x="1991553" y="3284443"/>
            <a:ext cx="214314" cy="1873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4476302" y="1902894"/>
            <a:ext cx="967564" cy="519345"/>
          </a:xfrm>
          <a:prstGeom prst="flowChartConnector">
            <a:avLst/>
          </a:prstGeom>
          <a:solidFill>
            <a:schemeClr val="bg1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正面</a:t>
            </a:r>
            <a:endParaRPr kumimoji="0" lang="zh-CN" altLang="en-US" sz="1800" b="1" i="0" u="none" strike="noStrike" cap="none" spc="0" normalizeH="0" baseline="0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j-cs"/>
              <a:sym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45870" y="2038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留言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流程图: 联系 30"/>
          <p:cNvSpPr/>
          <p:nvPr/>
        </p:nvSpPr>
        <p:spPr>
          <a:xfrm>
            <a:off x="4543642" y="2905899"/>
            <a:ext cx="967564" cy="519345"/>
          </a:xfrm>
          <a:prstGeom prst="flowChartConnector">
            <a:avLst/>
          </a:prstGeom>
          <a:solidFill>
            <a:schemeClr val="bg1"/>
          </a:solidFill>
          <a:ln w="25400" cap="flat">
            <a:solidFill>
              <a:srgbClr val="00B0F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j-cs"/>
                <a:sym typeface="Arial"/>
              </a:rPr>
              <a:t>中性</a:t>
            </a:r>
            <a:endParaRPr kumimoji="0" lang="zh-CN" altLang="en-US" sz="1800" b="1" i="0" u="none" strike="noStrike" cap="none" spc="0" normalizeH="0" baseline="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j-cs"/>
              <a:sym typeface="Arial"/>
            </a:endParaRPr>
          </a:p>
        </p:txBody>
      </p:sp>
      <p:sp>
        <p:nvSpPr>
          <p:cNvPr id="32" name="流程图: 联系 31"/>
          <p:cNvSpPr/>
          <p:nvPr/>
        </p:nvSpPr>
        <p:spPr>
          <a:xfrm>
            <a:off x="4479847" y="3777769"/>
            <a:ext cx="967564" cy="519345"/>
          </a:xfrm>
          <a:prstGeom prst="flowChartConnector">
            <a:avLst/>
          </a:prstGeom>
          <a:solidFill>
            <a:schemeClr val="bg1"/>
          </a:solidFill>
          <a:ln w="25400" cap="flat">
            <a:solidFill>
              <a:schemeClr val="bg1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负面</a:t>
            </a:r>
            <a:endParaRPr kumimoji="0" lang="zh-CN" altLang="en-US" sz="1800" b="1" i="0" u="none" strike="noStrike" cap="none" spc="0" normalizeH="0" baseline="0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j-cs"/>
              <a:sym typeface="Arial"/>
            </a:endParaRPr>
          </a:p>
        </p:txBody>
      </p:sp>
      <p:sp>
        <p:nvSpPr>
          <p:cNvPr id="33" name="下箭头 32"/>
          <p:cNvSpPr>
            <a:spLocks noChangeArrowheads="1"/>
          </p:cNvSpPr>
          <p:nvPr/>
        </p:nvSpPr>
        <p:spPr bwMode="auto">
          <a:xfrm rot="14408499">
            <a:off x="4008459" y="2238677"/>
            <a:ext cx="308345" cy="5209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6C0A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4" name="下箭头 33"/>
          <p:cNvSpPr>
            <a:spLocks noChangeArrowheads="1"/>
          </p:cNvSpPr>
          <p:nvPr/>
        </p:nvSpPr>
        <p:spPr bwMode="auto">
          <a:xfrm rot="16200000">
            <a:off x="4075798" y="2880175"/>
            <a:ext cx="308345" cy="5209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6C0A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5" name="下箭头 34"/>
          <p:cNvSpPr>
            <a:spLocks noChangeArrowheads="1"/>
          </p:cNvSpPr>
          <p:nvPr/>
        </p:nvSpPr>
        <p:spPr bwMode="auto">
          <a:xfrm rot="18040486">
            <a:off x="3973018" y="3532305"/>
            <a:ext cx="308345" cy="5209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6C0A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6" name="圆角矩形 35"/>
          <p:cNvSpPr>
            <a:spLocks noChangeArrowheads="1"/>
          </p:cNvSpPr>
          <p:nvPr/>
        </p:nvSpPr>
        <p:spPr bwMode="auto">
          <a:xfrm>
            <a:off x="3944873" y="4492224"/>
            <a:ext cx="1881758" cy="81926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医疗用户反馈领域文本特征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5396271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：留言包括文字和表情符号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039250" y="1816671"/>
          <a:ext cx="1378688" cy="3969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态度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挂号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护士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沟通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环境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2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</a:p>
                    <a:p>
                      <a:pPr algn="ctr"/>
                      <a:r>
                        <a:rPr lang="en-US" altLang="zh-CN" dirty="0" smtClean="0"/>
                        <a:t>…….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隐私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疼痛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圆角矩形 38"/>
          <p:cNvSpPr>
            <a:spLocks noChangeArrowheads="1"/>
          </p:cNvSpPr>
          <p:nvPr/>
        </p:nvSpPr>
        <p:spPr bwMode="auto">
          <a:xfrm>
            <a:off x="6081987" y="5140806"/>
            <a:ext cx="1360802" cy="57117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关键要素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580116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：目前要素包括了“挂号、体验、护士、沟通、医生、环境、卫生、标示、迷路、隐私、手续、入院、出院、疼痛、用药、饭菜、态度、薪酬、福利、晋升、上下级、同级”等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类，可扩展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下箭头 40"/>
          <p:cNvSpPr>
            <a:spLocks noChangeArrowheads="1"/>
          </p:cNvSpPr>
          <p:nvPr/>
        </p:nvSpPr>
        <p:spPr bwMode="auto">
          <a:xfrm rot="16200000">
            <a:off x="5584403" y="2965694"/>
            <a:ext cx="365832" cy="370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42" name="下箭头 41"/>
          <p:cNvSpPr>
            <a:spLocks noChangeArrowheads="1"/>
          </p:cNvSpPr>
          <p:nvPr/>
        </p:nvSpPr>
        <p:spPr bwMode="auto">
          <a:xfrm>
            <a:off x="8041853" y="3975107"/>
            <a:ext cx="365832" cy="34024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43" name="圆角矩形 42"/>
          <p:cNvSpPr>
            <a:spLocks noChangeArrowheads="1"/>
          </p:cNvSpPr>
          <p:nvPr/>
        </p:nvSpPr>
        <p:spPr bwMode="auto">
          <a:xfrm>
            <a:off x="7594247" y="4462759"/>
            <a:ext cx="1360802" cy="57117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医院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下箭头 43"/>
          <p:cNvSpPr>
            <a:spLocks noChangeArrowheads="1"/>
          </p:cNvSpPr>
          <p:nvPr/>
        </p:nvSpPr>
        <p:spPr bwMode="auto">
          <a:xfrm>
            <a:off x="8044069" y="1436599"/>
            <a:ext cx="365832" cy="370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2" name="组合 44"/>
          <p:cNvGrpSpPr/>
          <p:nvPr/>
        </p:nvGrpSpPr>
        <p:grpSpPr>
          <a:xfrm>
            <a:off x="7466342" y="1911728"/>
            <a:ext cx="1525258" cy="1047305"/>
            <a:chOff x="7618742" y="2078667"/>
            <a:chExt cx="1525258" cy="1047305"/>
          </a:xfrm>
        </p:grpSpPr>
        <p:pic>
          <p:nvPicPr>
            <p:cNvPr id="46" name="Picture 2" descr="Image result for æ¥å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18742" y="2078667"/>
              <a:ext cx="1525258" cy="1047305"/>
            </a:xfrm>
            <a:prstGeom prst="rect">
              <a:avLst/>
            </a:prstGeom>
            <a:noFill/>
          </p:spPr>
        </p:pic>
        <p:sp>
          <p:nvSpPr>
            <p:cNvPr id="47" name="矩形 46"/>
            <p:cNvSpPr/>
            <p:nvPr/>
          </p:nvSpPr>
          <p:spPr>
            <a:xfrm>
              <a:off x="8229600" y="2526397"/>
              <a:ext cx="279779" cy="15538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cs typeface="+mj-cs"/>
                  <a:sym typeface="Arial"/>
                </a:rPr>
                <a:t>Reports</a:t>
              </a:r>
              <a:endParaRPr kumimoji="0" lang="zh-CN" altLang="en-US" sz="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j-cs"/>
                <a:sym typeface="Arial"/>
              </a:endParaRPr>
            </a:p>
          </p:txBody>
        </p:sp>
      </p:grpSp>
      <p:sp>
        <p:nvSpPr>
          <p:cNvPr id="48" name="圆角矩形 47"/>
          <p:cNvSpPr>
            <a:spLocks noChangeArrowheads="1"/>
          </p:cNvSpPr>
          <p:nvPr/>
        </p:nvSpPr>
        <p:spPr bwMode="auto">
          <a:xfrm>
            <a:off x="7613297" y="3138784"/>
            <a:ext cx="1360802" cy="57117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留言报告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二、医学大数据分析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60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8936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089322" y="1857364"/>
            <a:ext cx="6340198" cy="96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ts val="6800"/>
              </a:lnSpc>
              <a:spcBef>
                <a:spcPts val="600"/>
              </a:spcBef>
              <a:buClr>
                <a:srgbClr val="FFFFFF"/>
              </a:buClr>
              <a:buFont typeface="Wingdings" pitchFamily="2" charset="2"/>
              <a:buNone/>
            </a:pPr>
            <a:r>
              <a:rPr lang="zh-CN" altLang="en-US" sz="4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4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各位领导、专家</a:t>
            </a:r>
            <a:r>
              <a:rPr lang="zh-CN" altLang="en-US" sz="4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685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323528" y="1685203"/>
            <a:ext cx="767749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社会媒体大数据分析</a:t>
            </a:r>
            <a:endParaRPr lang="en-US" altLang="zh-CN" sz="3200" b="1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二、医学大数据分析</a:t>
            </a:r>
            <a:endParaRPr lang="zh-CN" altLang="en-US" sz="2400" b="1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619250" y="1341438"/>
            <a:ext cx="7407275" cy="32924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180000" indent="-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北京航空航天大学计算机学院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教授、博士生导师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180000" indent="-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个博士学位：北京大学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(2004)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、英国爱丁堡大学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(2011)</a:t>
            </a:r>
          </a:p>
          <a:p>
            <a:pPr marL="180000" indent="-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2010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VLDB</a:t>
            </a:r>
            <a:r>
              <a:rPr lang="zh-CN" altLang="zh-CN" sz="1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唯一最佳论文</a:t>
            </a:r>
            <a:r>
              <a:rPr lang="zh-CN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奖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2013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WISE</a:t>
            </a:r>
            <a:r>
              <a:rPr lang="zh-CN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最佳挑战论文奖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WSDM CUP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挑战赛最终第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名</a:t>
            </a:r>
            <a:endParaRPr lang="en-US" altLang="zh-CN" sz="1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80000" indent="-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2012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年入选微软亚洲研究院“</a:t>
            </a:r>
            <a:r>
              <a:rPr lang="zh-CN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铸星计划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2013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年获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国家</a:t>
            </a:r>
            <a:r>
              <a:rPr lang="zh-CN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优秀青年自然科学基金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年北航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青年精英奖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年入选微软亚洲研究院</a:t>
            </a:r>
            <a:r>
              <a:rPr lang="zh-CN" altLang="zh-CN" sz="1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合作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研究</a:t>
            </a:r>
            <a:r>
              <a:rPr lang="zh-CN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计划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180000" indent="-1800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发表论文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余篇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，包括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TODS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VLDB J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TKDE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TCS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等国际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顶级期刊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SIGMOD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VLDB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ICDE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ICDM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WWW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MobiCom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USENIX ATC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国际顶级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会议论文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33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篇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申请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获批大数据相关国家发明专利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项；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学术引用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2443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</a:t>
            </a:r>
            <a:endParaRPr lang="en-US" altLang="zh-CN" sz="1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80000" indent="-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TODS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VLDB J(Associate Editor)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TKDE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顶级期刊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审稿人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SIGMOD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VLDB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ICDE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KDD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顶级会议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程序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委员；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IEEE 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BigDataSE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2016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大会副主席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180000" indent="-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数据库专业委员会常委、大数据专家委员会委员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180000" indent="-1800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714875"/>
            <a:ext cx="3071813" cy="1963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图片 4" descr="bestPaperAward-vldb2012.jpg"/>
          <p:cNvPicPr>
            <a:picLocks noChangeAspect="1"/>
          </p:cNvPicPr>
          <p:nvPr/>
        </p:nvPicPr>
        <p:blipFill>
          <a:blip r:embed="rId3">
            <a:lum bright="24000" contrast="36000"/>
          </a:blip>
          <a:srcRect/>
          <a:stretch>
            <a:fillRect/>
          </a:stretch>
        </p:blipFill>
        <p:spPr bwMode="auto">
          <a:xfrm>
            <a:off x="250825" y="4714875"/>
            <a:ext cx="2892425" cy="1963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图片 14" descr="WSDM Cup.jp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13" y="4751388"/>
            <a:ext cx="2392362" cy="192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138" y="1347788"/>
            <a:ext cx="1500187" cy="1958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TextBox 3"/>
          <p:cNvSpPr txBox="1"/>
          <p:nvPr/>
        </p:nvSpPr>
        <p:spPr>
          <a:xfrm>
            <a:off x="323528" y="203532"/>
            <a:ext cx="7677496" cy="5799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研究背景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13000" y="2990850"/>
            <a:ext cx="6480175" cy="3505200"/>
          </a:xfrm>
          <a:prstGeom prst="roundRect">
            <a:avLst>
              <a:gd name="adj" fmla="val 719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spcAft>
                <a:spcPts val="0"/>
              </a:spcAft>
              <a:defRPr/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46350" y="2917825"/>
            <a:ext cx="1735138" cy="360363"/>
          </a:xfrm>
          <a:prstGeom prst="roundRect">
            <a:avLst>
              <a:gd name="adj" fmla="val 719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algn="ctr">
              <a:spcAft>
                <a:spcPts val="0"/>
              </a:spcAft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互联网一分钟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2413" y="1557338"/>
            <a:ext cx="1908175" cy="2014537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b="1" dirty="0">
              <a:solidFill>
                <a:srgbClr val="FF000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724025"/>
            <a:ext cx="4460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47"/>
          <p:cNvSpPr txBox="1">
            <a:spLocks noChangeArrowheads="1"/>
          </p:cNvSpPr>
          <p:nvPr/>
        </p:nvSpPr>
        <p:spPr bwMode="auto">
          <a:xfrm>
            <a:off x="571500" y="1571625"/>
            <a:ext cx="1697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1800" b="1">
                <a:solidFill>
                  <a:srgbClr val="FF0000"/>
                </a:solidFill>
                <a:ea typeface="黑体" pitchFamily="49" charset="-122"/>
              </a:rPr>
              <a:t>社会媒体</a:t>
            </a:r>
            <a:endParaRPr lang="en-US" altLang="zh-CN" sz="1800" b="1">
              <a:solidFill>
                <a:srgbClr val="FF0000"/>
              </a:solidFill>
              <a:ea typeface="黑体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zh-CN" altLang="en-US" sz="1800" b="1">
                <a:solidFill>
                  <a:srgbClr val="FF0000"/>
                </a:solidFill>
                <a:ea typeface="黑体" pitchFamily="49" charset="-122"/>
              </a:rPr>
              <a:t>维基百科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)</a:t>
            </a:r>
            <a:endParaRPr lang="zh-CN" altLang="en-US" sz="1800" b="1">
              <a:solidFill>
                <a:srgbClr val="FF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文本框 48"/>
          <p:cNvSpPr txBox="1">
            <a:spLocks noChangeArrowheads="1"/>
          </p:cNvSpPr>
          <p:nvPr/>
        </p:nvSpPr>
        <p:spPr bwMode="auto">
          <a:xfrm>
            <a:off x="376238" y="2214563"/>
            <a:ext cx="1584325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600" b="1">
                <a:latin typeface="黑体" pitchFamily="49" charset="-122"/>
                <a:ea typeface="黑体" pitchFamily="49" charset="-122"/>
              </a:rPr>
              <a:t>人们用来创作，分享，交流意见、观点及经验的虚拟社区和网络平台。</a:t>
            </a:r>
            <a:endParaRPr lang="en-US" altLang="zh-CN" sz="16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" name="组合 67"/>
          <p:cNvGrpSpPr>
            <a:grpSpLocks/>
          </p:cNvGrpSpPr>
          <p:nvPr/>
        </p:nvGrpSpPr>
        <p:grpSpPr bwMode="auto">
          <a:xfrm>
            <a:off x="252413" y="3714750"/>
            <a:ext cx="1908175" cy="2808288"/>
            <a:chOff x="343108" y="3786190"/>
            <a:chExt cx="1800000" cy="2497362"/>
          </a:xfrm>
        </p:grpSpPr>
        <p:sp>
          <p:nvSpPr>
            <p:cNvPr id="12" name="矩形 11"/>
            <p:cNvSpPr/>
            <p:nvPr/>
          </p:nvSpPr>
          <p:spPr bwMode="auto">
            <a:xfrm>
              <a:off x="343108" y="3786190"/>
              <a:ext cx="1800000" cy="2497362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kumimoji="0" lang="zh-CN" altLang="en-US" b="1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文本框 64"/>
            <p:cNvSpPr txBox="1">
              <a:spLocks noChangeArrowheads="1"/>
            </p:cNvSpPr>
            <p:nvPr/>
          </p:nvSpPr>
          <p:spPr bwMode="auto">
            <a:xfrm>
              <a:off x="344358" y="4600299"/>
              <a:ext cx="1782264" cy="520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>
                  <a:latin typeface="Arial" pitchFamily="34" charset="0"/>
                  <a:ea typeface="黑体" pitchFamily="49" charset="-122"/>
                </a:rPr>
                <a:t>给予民众一个发声的途径</a:t>
              </a:r>
              <a:endParaRPr lang="en-US" altLang="zh-CN" sz="1600" b="1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14" name="矩形 45"/>
          <p:cNvSpPr>
            <a:spLocks noChangeArrowheads="1"/>
          </p:cNvSpPr>
          <p:nvPr/>
        </p:nvSpPr>
        <p:spPr bwMode="auto">
          <a:xfrm>
            <a:off x="214313" y="5845175"/>
            <a:ext cx="210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凝练知识</a:t>
            </a:r>
            <a:r>
              <a:rPr lang="en-US" altLang="zh-CN" sz="1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, </a:t>
            </a:r>
            <a:r>
              <a:rPr lang="zh-CN" altLang="en-US" sz="1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追踪态势</a:t>
            </a:r>
            <a:endParaRPr lang="en-US" altLang="zh-CN" sz="1600" b="1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  <a:p>
            <a:pPr eaLnBrk="0" hangingPunct="0"/>
            <a:r>
              <a:rPr lang="zh-CN" altLang="en-US" sz="1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预测危机</a:t>
            </a:r>
            <a:r>
              <a:rPr lang="en-US" altLang="zh-CN" sz="1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, </a:t>
            </a:r>
            <a:r>
              <a:rPr lang="zh-CN" altLang="en-US" sz="1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防患未然</a:t>
            </a:r>
            <a:endParaRPr lang="zh-CN" altLang="en-US" sz="1600">
              <a:solidFill>
                <a:srgbClr val="0000FF"/>
              </a:solidFill>
            </a:endParaRPr>
          </a:p>
        </p:txBody>
      </p:sp>
      <p:pic>
        <p:nvPicPr>
          <p:cNvPr id="15" name="Picture 1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8088"/>
            <a:ext cx="16192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“science journal logo”的图片搜索结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143375"/>
            <a:ext cx="16192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本框 64"/>
          <p:cNvSpPr txBox="1">
            <a:spLocks noChangeArrowheads="1"/>
          </p:cNvSpPr>
          <p:nvPr/>
        </p:nvSpPr>
        <p:spPr bwMode="auto">
          <a:xfrm>
            <a:off x="231775" y="5143500"/>
            <a:ext cx="1982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latin typeface="Arial" pitchFamily="34" charset="0"/>
                <a:ea typeface="黑体" pitchFamily="49" charset="-122"/>
              </a:rPr>
              <a:t>从公众意见到具体行动</a:t>
            </a:r>
            <a:endParaRPr lang="en-US" altLang="zh-CN" sz="1600" b="1"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71463" y="4572000"/>
            <a:ext cx="1854200" cy="1588"/>
          </a:xfrm>
          <a:prstGeom prst="line">
            <a:avLst/>
          </a:prstGeom>
          <a:ln w="28575">
            <a:solidFill>
              <a:srgbClr val="5C04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1463" y="5786438"/>
            <a:ext cx="1854200" cy="1587"/>
          </a:xfrm>
          <a:prstGeom prst="line">
            <a:avLst/>
          </a:prstGeom>
          <a:ln w="28575">
            <a:solidFill>
              <a:srgbClr val="5C04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信息图_一分钟互联网都发生了些什么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27300" y="3319463"/>
            <a:ext cx="631666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圆角矩形 20"/>
          <p:cNvSpPr/>
          <p:nvPr/>
        </p:nvSpPr>
        <p:spPr>
          <a:xfrm>
            <a:off x="2413000" y="1571625"/>
            <a:ext cx="6480175" cy="1285875"/>
          </a:xfrm>
          <a:prstGeom prst="roundRect">
            <a:avLst>
              <a:gd name="adj" fmla="val 719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spcAft>
                <a:spcPts val="0"/>
              </a:spcAft>
              <a:defRPr/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546350" y="1484313"/>
            <a:ext cx="1733550" cy="360362"/>
          </a:xfrm>
          <a:prstGeom prst="roundRect">
            <a:avLst>
              <a:gd name="adj" fmla="val 719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algn="ctr">
              <a:spcAft>
                <a:spcPts val="0"/>
              </a:spcAft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社会网络</a:t>
            </a:r>
          </a:p>
        </p:txBody>
      </p:sp>
      <p:grpSp>
        <p:nvGrpSpPr>
          <p:cNvPr id="23" name="组合 31"/>
          <p:cNvGrpSpPr>
            <a:grpSpLocks/>
          </p:cNvGrpSpPr>
          <p:nvPr/>
        </p:nvGrpSpPr>
        <p:grpSpPr bwMode="auto">
          <a:xfrm>
            <a:off x="2447925" y="1785938"/>
            <a:ext cx="6196013" cy="1012825"/>
            <a:chOff x="2590855" y="1643050"/>
            <a:chExt cx="6195987" cy="1013363"/>
          </a:xfrm>
        </p:grpSpPr>
        <p:pic>
          <p:nvPicPr>
            <p:cNvPr id="24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62415" y="1857359"/>
              <a:ext cx="881419" cy="428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63252" y="1714485"/>
              <a:ext cx="680450" cy="357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01744" y="1709700"/>
              <a:ext cx="956140" cy="3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813530" y="1709699"/>
              <a:ext cx="973312" cy="3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715140" y="1643050"/>
              <a:ext cx="876979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758277" y="2319750"/>
              <a:ext cx="1028301" cy="336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964201" y="2216523"/>
              <a:ext cx="822641" cy="439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857321" y="2299223"/>
              <a:ext cx="786249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929454" y="2353481"/>
              <a:ext cx="1000132" cy="30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662242" y="1782850"/>
              <a:ext cx="1123940" cy="36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590855" y="2299223"/>
              <a:ext cx="1338203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881432" y="1785923"/>
              <a:ext cx="904882" cy="357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071983" y="2143107"/>
              <a:ext cx="642939" cy="513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社会媒体大数据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118700"/>
            <a:ext cx="628654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834" y="1071546"/>
            <a:ext cx="8093614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影响力事件组织者搜索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23528" y="1785926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0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关键字</a:t>
            </a:r>
            <a:r>
              <a:rPr lang="zh-CN" altLang="en-US" sz="2000" kern="0" dirty="0" smtClean="0">
                <a:latin typeface="黑体" pitchFamily="49" charset="-122"/>
                <a:ea typeface="黑体" pitchFamily="49" charset="-122"/>
              </a:rPr>
              <a:t>的方式搜索</a:t>
            </a:r>
            <a:r>
              <a:rPr lang="zh-CN" altLang="en-US" sz="20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社会网络图</a:t>
            </a:r>
            <a:r>
              <a:rPr lang="zh-CN" altLang="en-US" sz="2000" kern="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2000" kern="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000" kern="0" dirty="0" smtClean="0">
                <a:latin typeface="黑体" pitchFamily="49" charset="-122"/>
                <a:ea typeface="黑体" pitchFamily="49" charset="-122"/>
              </a:rPr>
              <a:t>个事件组织者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kern="0" dirty="0" smtClean="0">
                <a:latin typeface="黑体" pitchFamily="49" charset="-122"/>
                <a:ea typeface="黑体" pitchFamily="49" charset="-122"/>
              </a:rPr>
              <a:t>融合了图上的关键词搜索</a:t>
            </a: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kern="0" dirty="0" smtClean="0">
                <a:latin typeface="黑体" pitchFamily="49" charset="-122"/>
                <a:ea typeface="黑体" pitchFamily="49" charset="-122"/>
              </a:rPr>
              <a:t>融合了事件的影响力传播</a:t>
            </a: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kern="0" dirty="0" smtClean="0">
                <a:latin typeface="黑体" pitchFamily="49" charset="-122"/>
                <a:ea typeface="黑体" pitchFamily="49" charset="-122"/>
              </a:rPr>
              <a:t>提出了具有性能保障的近似算法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- </a:t>
            </a:r>
            <a:r>
              <a:rPr lang="zh-CN" altLang="en-US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近似比</a:t>
            </a:r>
            <a:r>
              <a:rPr lang="en-US" altLang="zh-CN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(1/2 - </a:t>
            </a:r>
            <a:r>
              <a:rPr lang="el-GR" altLang="zh-CN" kern="0" dirty="0" smtClean="0">
                <a:solidFill>
                  <a:srgbClr val="FF0000"/>
                </a:solidFill>
                <a:latin typeface="Times New Roman"/>
                <a:ea typeface="黑体" pitchFamily="49" charset="-122"/>
                <a:cs typeface="Times New Roman"/>
              </a:rPr>
              <a:t>ξ</a:t>
            </a:r>
            <a:r>
              <a:rPr lang="en-US" altLang="zh-CN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pSp>
        <p:nvGrpSpPr>
          <p:cNvPr id="13" name="组合 34"/>
          <p:cNvGrpSpPr/>
          <p:nvPr/>
        </p:nvGrpSpPr>
        <p:grpSpPr>
          <a:xfrm>
            <a:off x="3601126" y="3117072"/>
            <a:ext cx="5328592" cy="3169448"/>
            <a:chOff x="850667" y="1591714"/>
            <a:chExt cx="8097327" cy="5153525"/>
          </a:xfrm>
        </p:grpSpPr>
        <p:pic>
          <p:nvPicPr>
            <p:cNvPr id="14" name="Picture 8" descr="http://www.clker.com/cliparts/f/2/9/c/1195444664992663491ryanlerch_worldlabel_manface2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667" y="4875434"/>
              <a:ext cx="885703" cy="100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147066" y="2238048"/>
              <a:ext cx="2661583" cy="105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Bob</a:t>
              </a:r>
            </a:p>
            <a:p>
              <a:r>
                <a:rPr lang="en-SG" sz="1200" dirty="0" smtClean="0"/>
                <a:t> “Psychology”, “Sociology”</a:t>
              </a:r>
              <a:endParaRPr lang="en-SG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3629" y="1591714"/>
              <a:ext cx="3583172" cy="105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Tom, </a:t>
              </a:r>
            </a:p>
            <a:p>
              <a:r>
                <a:rPr lang="en-SG" sz="1200" dirty="0" smtClean="0"/>
                <a:t> “Machine Learning”, “Data Mining”</a:t>
              </a:r>
              <a:endParaRPr lang="en-SG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2057" y="5466830"/>
              <a:ext cx="2717948" cy="105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Sam, </a:t>
              </a:r>
            </a:p>
            <a:p>
              <a:r>
                <a:rPr lang="en-SG" sz="1200" dirty="0" smtClean="0"/>
                <a:t>“Database”, “Data Mining”</a:t>
              </a:r>
              <a:endParaRPr lang="en-SG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37654" y="4232138"/>
              <a:ext cx="3410340" cy="105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Bill,</a:t>
              </a:r>
            </a:p>
            <a:p>
              <a:r>
                <a:rPr lang="en-SG" sz="1200" dirty="0" smtClean="0"/>
                <a:t>“NLP”, “Machine Learning”</a:t>
              </a:r>
              <a:endParaRPr lang="en-SG" sz="1200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5994297" y="3280301"/>
              <a:ext cx="920219" cy="88576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027775" y="3199479"/>
              <a:ext cx="1098698" cy="9569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77124" y="3473267"/>
              <a:ext cx="777948" cy="85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……</a:t>
              </a:r>
              <a:endParaRPr lang="en-SG" sz="14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1545020" y="3761777"/>
              <a:ext cx="1439377" cy="228600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65197" y="4071199"/>
              <a:ext cx="1252678" cy="6166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95401" y="3920011"/>
              <a:ext cx="777948" cy="85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……</a:t>
              </a:r>
              <a:endParaRPr lang="en-SG" sz="14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075275" y="5014102"/>
              <a:ext cx="80822" cy="7291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156097" y="4980624"/>
              <a:ext cx="1103187" cy="92811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81336" y="5894483"/>
              <a:ext cx="777948" cy="85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……</a:t>
              </a:r>
              <a:endParaRPr lang="en-SG" sz="1400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5075275" y="3613705"/>
              <a:ext cx="757378" cy="117179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179519" y="4071199"/>
              <a:ext cx="1551340" cy="583168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706" y="574324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516" y="3889224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743" y="5598511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239" y="2856277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354" y="454686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67" y="3313779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http://www.vectors4all.net/preview/lady-face-cartoon-clip-ar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314" y="3603466"/>
              <a:ext cx="729914" cy="74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http://www.clker.com/cliparts/e/7/8/b/11954449581778132602Gerald_G_Boy_Face_Cartoon_3.svg.m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88" y="2741876"/>
              <a:ext cx="915200" cy="930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http://www.clker.com/cliparts/B/C/H/o/c/B/happy-boy-cartoon-m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859" y="4425177"/>
              <a:ext cx="684182" cy="78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内容占位符 2"/>
          <p:cNvSpPr txBox="1">
            <a:spLocks/>
          </p:cNvSpPr>
          <p:nvPr/>
        </p:nvSpPr>
        <p:spPr bwMode="auto">
          <a:xfrm>
            <a:off x="611560" y="3339892"/>
            <a:ext cx="2736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查询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Q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示例：</a:t>
            </a:r>
            <a:endParaRPr lang="en-US" altLang="zh-CN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 =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 = {Psychology,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Sociology,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mining }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652" y="6400197"/>
            <a:ext cx="8786874" cy="4308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ea typeface="黑体" pitchFamily="49" charset="-122"/>
              </a:rPr>
              <a:t>Kaiyu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Feng</a:t>
            </a:r>
            <a:r>
              <a:rPr lang="en-US" altLang="zh-CN" sz="1100" dirty="0" smtClean="0">
                <a:ea typeface="黑体" pitchFamily="49" charset="-122"/>
              </a:rPr>
              <a:t>, </a:t>
            </a:r>
            <a:r>
              <a:rPr lang="en-US" altLang="zh-CN" sz="1100" dirty="0" err="1" smtClean="0">
                <a:ea typeface="黑体" pitchFamily="49" charset="-122"/>
              </a:rPr>
              <a:t>Gao</a:t>
            </a:r>
            <a:r>
              <a:rPr lang="en-US" altLang="zh-CN" sz="1100" dirty="0" smtClean="0">
                <a:ea typeface="黑体" pitchFamily="49" charset="-122"/>
              </a:rPr>
              <a:t> Cong, </a:t>
            </a:r>
            <a:r>
              <a:rPr lang="en-US" altLang="zh-CN" sz="1100" dirty="0" err="1" smtClean="0">
                <a:ea typeface="黑体" pitchFamily="49" charset="-122"/>
              </a:rPr>
              <a:t>Sourav</a:t>
            </a:r>
            <a:r>
              <a:rPr lang="en-US" altLang="zh-CN" sz="1100" dirty="0" smtClean="0">
                <a:ea typeface="黑体" pitchFamily="49" charset="-122"/>
              </a:rPr>
              <a:t> S. </a:t>
            </a:r>
            <a:r>
              <a:rPr lang="en-US" altLang="zh-CN" sz="1100" dirty="0" err="1" smtClean="0">
                <a:ea typeface="黑体" pitchFamily="49" charset="-122"/>
              </a:rPr>
              <a:t>Bhowmick</a:t>
            </a:r>
            <a:r>
              <a:rPr lang="en-US" altLang="zh-CN" sz="1100" dirty="0" smtClean="0">
                <a:ea typeface="黑体" pitchFamily="49" charset="-122"/>
              </a:rPr>
              <a:t>, </a:t>
            </a:r>
            <a:r>
              <a:rPr lang="en-US" altLang="zh-CN" sz="1100" dirty="0" err="1" smtClean="0">
                <a:ea typeface="黑体" pitchFamily="49" charset="-122"/>
              </a:rPr>
              <a:t>Shuai</a:t>
            </a:r>
            <a:r>
              <a:rPr lang="en-US" altLang="zh-CN" sz="1100" dirty="0" smtClean="0">
                <a:ea typeface="黑体" pitchFamily="49" charset="-122"/>
              </a:rPr>
              <a:t> Ma: In search of influential event organizers in online social networks. 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SIGMOD 2014</a:t>
            </a:r>
            <a:r>
              <a:rPr lang="en-US" altLang="zh-CN" sz="1100" b="1" dirty="0" smtClean="0">
                <a:ea typeface="黑体" pitchFamily="49" charset="-122"/>
              </a:rPr>
              <a:t>.</a:t>
            </a:r>
            <a:endParaRPr lang="zh-CN" altLang="en-US" sz="1100" b="1" dirty="0"/>
          </a:p>
        </p:txBody>
      </p:sp>
      <p:sp>
        <p:nvSpPr>
          <p:cNvPr id="41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社会媒体大数据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118700"/>
            <a:ext cx="628654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501" y="1053632"/>
            <a:ext cx="7102002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演化异常子图检测</a:t>
            </a:r>
            <a:endParaRPr lang="zh-CN" altLang="en-US" sz="28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Image result for semantic drif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Image result for semantic drif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7544" y="3721246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How to detect social brokers?</a:t>
            </a: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formal quantitative  definition is needed in the first place! </a:t>
            </a:r>
            <a:endParaRPr lang="zh-CN" altLang="en-US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135532"/>
            <a:ext cx="609126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89756" y="6509587"/>
            <a:ext cx="8964488" cy="276999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Renjun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Hu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 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Charu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C.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Aggarwal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 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Shuai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Ma, 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Jinpeng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Huai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 An Embedding Approach to Anomaly Detection. </a:t>
            </a:r>
            <a:r>
              <a:rPr lang="en-US" altLang="zh-CN" sz="12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ICDE 2016.</a:t>
            </a:r>
            <a:endParaRPr lang="zh-CN" altLang="en-US" sz="12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20" y="4550176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Those nodes that connect to a number of diverse influential communities.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832144" y="2435138"/>
            <a:ext cx="4502304" cy="1636804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Structural hole theory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(1992)</a:t>
            </a:r>
          </a:p>
          <a:p>
            <a:pPr marL="180000" indent="-72000">
              <a:buFont typeface="Arial" pitchFamily="34" charset="0"/>
              <a:buChar char="•"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Theory of social capital</a:t>
            </a:r>
          </a:p>
          <a:p>
            <a:pPr marL="180000" indent="-72000">
              <a:buFont typeface="Arial" pitchFamily="34" charset="0"/>
              <a:buChar char="•"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Lack of connection between two nodes that is bridged by a broker</a:t>
            </a:r>
          </a:p>
          <a:p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8424" y="2500756"/>
            <a:ext cx="316835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Prof. Ronald S. Burt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</a:p>
          <a:p>
            <a:pPr algn="r">
              <a:buFont typeface="Arial" pitchFamily="34" charset="0"/>
              <a:buChar char="•"/>
            </a:pP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University of Chicago</a:t>
            </a:r>
          </a:p>
          <a:p>
            <a:pPr algn="r">
              <a:buFont typeface="Arial" pitchFamily="34" charset="0"/>
              <a:buChar char="•"/>
            </a:pP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Fellow, American Academy of Arts and Sciences (1993)</a:t>
            </a:r>
          </a:p>
          <a:p>
            <a:pPr algn="r">
              <a:buFont typeface="Arial" pitchFamily="34" charset="0"/>
              <a:buChar char="•"/>
            </a:pP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Fellow, Center for Advanced Study in the Behavioral Sciences(1984)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1000108"/>
            <a:ext cx="1919403" cy="149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857232"/>
            <a:ext cx="1591364" cy="167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社会媒体大数据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91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118700"/>
            <a:ext cx="628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18700"/>
            <a:ext cx="628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501" y="1053632"/>
            <a:ext cx="710200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网络链接预测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0" y="1763696"/>
            <a:ext cx="8678768" cy="5237204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直接采用非负矩阵分解的代价高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效率低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数据越稀疏，效果越差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数据近似技术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(Ensemble Enabled Sampling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576"/>
              </a:spcBef>
            </a:pPr>
            <a:r>
              <a:rPr lang="zh-CN" altLang="en-US" sz="18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采样要保证一定的覆盖率</a:t>
            </a:r>
            <a:endParaRPr lang="en-US" altLang="zh-CN" sz="1600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2400"/>
              </a:spcBef>
            </a:pPr>
            <a:r>
              <a:rPr lang="zh-CN" altLang="en-US" sz="18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基于链接预测特征的抽样 </a:t>
            </a:r>
            <a:r>
              <a:rPr lang="en-US" altLang="zh-CN" sz="18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Triangles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Ensemble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的思想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：链接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的预测分值是所有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Ensemble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中的最大值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576"/>
              </a:spcBef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772" y="6334804"/>
            <a:ext cx="8676456" cy="2616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ea typeface="黑体" pitchFamily="49" charset="-122"/>
              </a:rPr>
              <a:t>Liang </a:t>
            </a:r>
            <a:r>
              <a:rPr lang="en-US" altLang="zh-CN" sz="1100" dirty="0" err="1" smtClean="0">
                <a:ea typeface="黑体" pitchFamily="49" charset="-122"/>
              </a:rPr>
              <a:t>Duan</a:t>
            </a:r>
            <a:r>
              <a:rPr lang="en-US" altLang="zh-CN" sz="1100" dirty="0" smtClean="0">
                <a:ea typeface="黑体" pitchFamily="49" charset="-122"/>
              </a:rPr>
              <a:t>, </a:t>
            </a:r>
            <a:r>
              <a:rPr lang="en-US" altLang="zh-CN" sz="1100" dirty="0" err="1" smtClean="0">
                <a:ea typeface="黑体" pitchFamily="49" charset="-122"/>
              </a:rPr>
              <a:t>Shuai</a:t>
            </a:r>
            <a:r>
              <a:rPr lang="en-US" altLang="zh-CN" sz="1100" dirty="0" smtClean="0">
                <a:ea typeface="黑体" pitchFamily="49" charset="-122"/>
              </a:rPr>
              <a:t> Ma*, </a:t>
            </a:r>
            <a:r>
              <a:rPr lang="en-US" altLang="zh-CN" sz="1100" dirty="0" err="1" smtClean="0">
                <a:ea typeface="黑体" pitchFamily="49" charset="-122"/>
              </a:rPr>
              <a:t>Charu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Aggarwal</a:t>
            </a:r>
            <a:r>
              <a:rPr lang="en-US" altLang="zh-CN" sz="1100" dirty="0" smtClean="0">
                <a:ea typeface="黑体" pitchFamily="49" charset="-122"/>
              </a:rPr>
              <a:t>, </a:t>
            </a:r>
            <a:r>
              <a:rPr lang="en-US" altLang="zh-CN" sz="1100" dirty="0" err="1" smtClean="0">
                <a:ea typeface="黑体" pitchFamily="49" charset="-122"/>
              </a:rPr>
              <a:t>Tiejun</a:t>
            </a:r>
            <a:r>
              <a:rPr lang="en-US" altLang="zh-CN" sz="1100" dirty="0" smtClean="0">
                <a:ea typeface="黑体" pitchFamily="49" charset="-122"/>
              </a:rPr>
              <a:t> Ma, and </a:t>
            </a:r>
            <a:r>
              <a:rPr lang="en-US" altLang="zh-CN" sz="1100" dirty="0" err="1" smtClean="0">
                <a:ea typeface="黑体" pitchFamily="49" charset="-122"/>
              </a:rPr>
              <a:t>Jinpeng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Huai</a:t>
            </a:r>
            <a:r>
              <a:rPr lang="en-US" altLang="zh-CN" sz="1100" dirty="0" smtClean="0">
                <a:ea typeface="黑体" pitchFamily="49" charset="-122"/>
              </a:rPr>
              <a:t>, An Ensemble Approach to Link Prediction. 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TKDE 2017.</a:t>
            </a:r>
            <a:endParaRPr lang="zh-CN" altLang="en-US" sz="11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3275" y="3357562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5260" y="5097800"/>
          <a:ext cx="79243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5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37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037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3" name="组合 27"/>
          <p:cNvGrpSpPr/>
          <p:nvPr/>
        </p:nvGrpSpPr>
        <p:grpSpPr>
          <a:xfrm>
            <a:off x="5112724" y="1714488"/>
            <a:ext cx="3888432" cy="1296144"/>
            <a:chOff x="5220072" y="1520788"/>
            <a:chExt cx="3888432" cy="1296144"/>
          </a:xfrm>
        </p:grpSpPr>
        <p:grpSp>
          <p:nvGrpSpPr>
            <p:cNvPr id="14" name="组合 46"/>
            <p:cNvGrpSpPr/>
            <p:nvPr/>
          </p:nvGrpSpPr>
          <p:grpSpPr>
            <a:xfrm>
              <a:off x="5220072" y="1520788"/>
              <a:ext cx="3636404" cy="1296144"/>
              <a:chOff x="4860032" y="1232756"/>
              <a:chExt cx="3636404" cy="1296144"/>
            </a:xfrm>
          </p:grpSpPr>
          <p:sp>
            <p:nvSpPr>
              <p:cNvPr id="16" name="圆柱形 9"/>
              <p:cNvSpPr/>
              <p:nvPr/>
            </p:nvSpPr>
            <p:spPr>
              <a:xfrm>
                <a:off x="4860032" y="1628800"/>
                <a:ext cx="648072" cy="504056"/>
              </a:xfrm>
              <a:prstGeom prst="can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Data</a:t>
                </a:r>
                <a:endParaRPr lang="zh-CN" altLang="en-US" sz="14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796136" y="1232756"/>
                <a:ext cx="1152128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sample</a:t>
                </a:r>
                <a:r>
                  <a:rPr lang="en-US" altLang="zh-CN" sz="1400" b="1" baseline="-250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400" b="1" baseline="-25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796136" y="2240868"/>
                <a:ext cx="1224136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sample</a:t>
                </a:r>
                <a:r>
                  <a:rPr lang="en-US" altLang="zh-CN" sz="1400" b="1" baseline="-25000" dirty="0" err="1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  <a:endParaRPr lang="zh-CN" altLang="en-US" sz="1600" b="1" baseline="-25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00192" y="162880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．．．</a:t>
                </a:r>
                <a:endParaRPr lang="zh-CN" altLang="en-US" sz="2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308304" y="1232757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Ensemble</a:t>
                </a:r>
                <a:endParaRPr lang="zh-CN" altLang="en-US" sz="14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08304" y="2240869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Ensemble</a:t>
                </a:r>
                <a:endParaRPr lang="zh-CN" altLang="en-US" sz="16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2" name="直接箭头连接符 21"/>
              <p:cNvCxnSpPr>
                <a:endCxn id="18" idx="2"/>
              </p:cNvCxnSpPr>
              <p:nvPr/>
            </p:nvCxnSpPr>
            <p:spPr>
              <a:xfrm>
                <a:off x="5508104" y="1880828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endCxn id="17" idx="2"/>
              </p:cNvCxnSpPr>
              <p:nvPr/>
            </p:nvCxnSpPr>
            <p:spPr>
              <a:xfrm flipV="1">
                <a:off x="5508104" y="1376772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7" idx="6"/>
                <a:endCxn id="20" idx="1"/>
              </p:cNvCxnSpPr>
              <p:nvPr/>
            </p:nvCxnSpPr>
            <p:spPr>
              <a:xfrm>
                <a:off x="6948264" y="1376772"/>
                <a:ext cx="3600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8" idx="6"/>
                <a:endCxn id="21" idx="1"/>
              </p:cNvCxnSpPr>
              <p:nvPr/>
            </p:nvCxnSpPr>
            <p:spPr>
              <a:xfrm>
                <a:off x="7020272" y="2384884"/>
                <a:ext cx="28803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0" idx="3"/>
                <a:endCxn id="15" idx="0"/>
              </p:cNvCxnSpPr>
              <p:nvPr/>
            </p:nvCxnSpPr>
            <p:spPr>
              <a:xfrm>
                <a:off x="8316416" y="1376773"/>
                <a:ext cx="180020" cy="324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1" idx="3"/>
                <a:endCxn id="15" idx="4"/>
              </p:cNvCxnSpPr>
              <p:nvPr/>
            </p:nvCxnSpPr>
            <p:spPr>
              <a:xfrm flipV="1">
                <a:off x="8316416" y="2132856"/>
                <a:ext cx="180020" cy="2520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图: 联系 14"/>
            <p:cNvSpPr/>
            <p:nvPr/>
          </p:nvSpPr>
          <p:spPr>
            <a:xfrm>
              <a:off x="8604448" y="1988840"/>
              <a:ext cx="504056" cy="432048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max</a:t>
              </a:r>
              <a:endPara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社会媒体大数据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190138"/>
            <a:ext cx="628654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421" y="1129080"/>
            <a:ext cx="7715304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基于微博数据的群体行为预测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5720" y="2132286"/>
            <a:ext cx="8625580" cy="322554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2943564" y="2767765"/>
            <a:ext cx="1321509" cy="4266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6102" y="2531750"/>
            <a:ext cx="129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用户爬取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7348" y="2523165"/>
            <a:ext cx="1613592" cy="86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C:\Users\zhujh\Desktop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670" y="2393161"/>
            <a:ext cx="2140698" cy="138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upload.cheaa.com/2014/0609/14022746299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8164" y="2588243"/>
            <a:ext cx="1058679" cy="640001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右箭头 17"/>
          <p:cNvSpPr/>
          <p:nvPr/>
        </p:nvSpPr>
        <p:spPr bwMode="auto">
          <a:xfrm>
            <a:off x="6176846" y="2783681"/>
            <a:ext cx="1321509" cy="4266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6845" y="2489489"/>
            <a:ext cx="129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</a:rPr>
              <a:t>特征提取</a:t>
            </a:r>
          </a:p>
        </p:txBody>
      </p:sp>
      <p:pic>
        <p:nvPicPr>
          <p:cNvPr id="20" name="Picture 3" descr="C:\Users\zhujh\Desktop\u=2626734325,2598965993&amp;fm=21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5990" y="2422592"/>
            <a:ext cx="1362290" cy="10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 rot="5400000">
            <a:off x="8005199" y="3524708"/>
            <a:ext cx="578054" cy="41681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pic>
        <p:nvPicPr>
          <p:cNvPr id="22" name="Picture 5" descr="C:\Users\zhujh\Desktop\u=1309097832,1528875611&amp;fm=23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16" y="4061112"/>
            <a:ext cx="2019047" cy="11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箭头 22"/>
          <p:cNvSpPr/>
          <p:nvPr/>
        </p:nvSpPr>
        <p:spPr bwMode="auto">
          <a:xfrm rot="10800000">
            <a:off x="5572132" y="4348824"/>
            <a:ext cx="1321509" cy="4266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7884" y="3910994"/>
            <a:ext cx="129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建立模型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000496" y="4059028"/>
            <a:ext cx="1559635" cy="938758"/>
          </a:xfrm>
          <a:prstGeom prst="roundRect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96508" y="4096931"/>
            <a:ext cx="136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用户转发、发布、回复行为模型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7" name="右箭头 26"/>
          <p:cNvSpPr/>
          <p:nvPr/>
        </p:nvSpPr>
        <p:spPr bwMode="auto">
          <a:xfrm rot="10800000">
            <a:off x="2880120" y="4356513"/>
            <a:ext cx="1075708" cy="4266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14" y="4000755"/>
            <a:ext cx="158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模型验证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04669" y="4143871"/>
            <a:ext cx="1568441" cy="853913"/>
          </a:xfrm>
          <a:prstGeom prst="roundRect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720" y="4282405"/>
            <a:ext cx="1745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</a:rPr>
              <a:t>创建虚拟用户、</a:t>
            </a:r>
            <a:endParaRPr lang="en-US" altLang="zh-CN" sz="1600" b="1" dirty="0" smtClean="0">
              <a:solidFill>
                <a:srgbClr val="00000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000000"/>
                </a:solidFill>
              </a:rPr>
              <a:t>可视化展示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282" y="6286520"/>
            <a:ext cx="8786874" cy="4308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ea typeface="黑体" pitchFamily="49" charset="-122"/>
              </a:rPr>
              <a:t>Jinhai</a:t>
            </a:r>
            <a:r>
              <a:rPr lang="en-US" altLang="zh-CN" sz="1100" dirty="0" smtClean="0">
                <a:ea typeface="黑体" pitchFamily="49" charset="-122"/>
              </a:rPr>
              <a:t> Zhu, </a:t>
            </a:r>
            <a:r>
              <a:rPr lang="en-US" altLang="zh-CN" sz="1100" dirty="0" err="1" smtClean="0">
                <a:ea typeface="黑体" pitchFamily="49" charset="-122"/>
              </a:rPr>
              <a:t>Shuai</a:t>
            </a:r>
            <a:r>
              <a:rPr lang="en-US" altLang="zh-CN" sz="1100" dirty="0" smtClean="0">
                <a:ea typeface="黑体" pitchFamily="49" charset="-122"/>
              </a:rPr>
              <a:t> Ma, </a:t>
            </a:r>
            <a:r>
              <a:rPr lang="en-US" altLang="zh-CN" sz="1100" dirty="0" err="1" smtClean="0">
                <a:ea typeface="黑体" pitchFamily="49" charset="-122"/>
              </a:rPr>
              <a:t>Hui</a:t>
            </a:r>
            <a:r>
              <a:rPr lang="en-US" altLang="zh-CN" sz="1100" dirty="0" smtClean="0">
                <a:ea typeface="黑体" pitchFamily="49" charset="-122"/>
              </a:rPr>
              <a:t> Zhang, </a:t>
            </a:r>
            <a:r>
              <a:rPr lang="en-US" altLang="zh-CN" sz="1100" dirty="0" err="1" smtClean="0">
                <a:ea typeface="黑体" pitchFamily="49" charset="-122"/>
              </a:rPr>
              <a:t>Chunming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Hu</a:t>
            </a:r>
            <a:r>
              <a:rPr lang="en-US" altLang="zh-CN" sz="1100" dirty="0" smtClean="0">
                <a:ea typeface="黑体" pitchFamily="49" charset="-122"/>
              </a:rPr>
              <a:t>, </a:t>
            </a:r>
            <a:r>
              <a:rPr lang="en-US" altLang="zh-CN" sz="1100" dirty="0" err="1" smtClean="0">
                <a:ea typeface="黑体" pitchFamily="49" charset="-122"/>
              </a:rPr>
              <a:t>Xiong</a:t>
            </a:r>
            <a:r>
              <a:rPr lang="en-US" altLang="zh-CN" sz="1100" dirty="0" smtClean="0">
                <a:ea typeface="黑体" pitchFamily="49" charset="-122"/>
              </a:rPr>
              <a:t> Li. Incorporating User Grouping into </a:t>
            </a:r>
            <a:r>
              <a:rPr lang="en-US" altLang="zh-CN" sz="1100" dirty="0" err="1" smtClean="0">
                <a:ea typeface="黑体" pitchFamily="49" charset="-122"/>
              </a:rPr>
              <a:t>Retweeting</a:t>
            </a:r>
            <a:r>
              <a:rPr lang="en-US" altLang="zh-CN" sz="1100" dirty="0" smtClean="0">
                <a:ea typeface="黑体" pitchFamily="49" charset="-122"/>
              </a:rPr>
              <a:t> Behavior Modeling.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 DASFAA, 2018</a:t>
            </a:r>
            <a:endParaRPr lang="zh-CN" altLang="en-US" sz="11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33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社会媒体大数据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142984"/>
            <a:ext cx="628654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166965"/>
            <a:ext cx="7643866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kern="0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TGraph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时态图数据管理系统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2" name="图片 14" descr="TGrap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39"/>
            <a:ext cx="6715172" cy="425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0" y="6429396"/>
            <a:ext cx="9144000" cy="461665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2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2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2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200" dirty="0" smtClean="0">
                <a:solidFill>
                  <a:schemeClr val="tx2"/>
                </a:solidFill>
              </a:rPr>
              <a:t> Lin,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200" dirty="0" smtClean="0">
                <a:solidFill>
                  <a:schemeClr val="tx2"/>
                </a:solidFill>
              </a:rPr>
              <a:t> Ma,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200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200" dirty="0" smtClean="0">
                <a:solidFill>
                  <a:schemeClr val="tx2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2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2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323528" y="203532"/>
            <a:ext cx="7677496" cy="74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社会媒体大数据</a:t>
            </a:r>
            <a:endParaRPr lang="zh-CN" altLang="en-US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1672</TotalTime>
  <Words>1334</Words>
  <Application>Microsoft Office PowerPoint</Application>
  <PresentationFormat>全屏显示(4:3)</PresentationFormat>
  <Paragraphs>238</Paragraphs>
  <Slides>16</Slides>
  <Notes>5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质朴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</dc:creator>
  <cp:lastModifiedBy>shuai.ma</cp:lastModifiedBy>
  <cp:revision>240</cp:revision>
  <dcterms:created xsi:type="dcterms:W3CDTF">2018-09-11T06:14:33Z</dcterms:created>
  <dcterms:modified xsi:type="dcterms:W3CDTF">2018-10-16T04:17:47Z</dcterms:modified>
</cp:coreProperties>
</file>