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4110" r:id="rId2"/>
  </p:sldMasterIdLst>
  <p:notesMasterIdLst>
    <p:notesMasterId r:id="rId30"/>
  </p:notesMasterIdLst>
  <p:handoutMasterIdLst>
    <p:handoutMasterId r:id="rId31"/>
  </p:handoutMasterIdLst>
  <p:sldIdLst>
    <p:sldId id="296" r:id="rId3"/>
    <p:sldId id="730" r:id="rId4"/>
    <p:sldId id="732" r:id="rId5"/>
    <p:sldId id="733" r:id="rId6"/>
    <p:sldId id="734" r:id="rId7"/>
    <p:sldId id="735" r:id="rId8"/>
    <p:sldId id="736" r:id="rId9"/>
    <p:sldId id="737" r:id="rId10"/>
    <p:sldId id="738" r:id="rId11"/>
    <p:sldId id="739" r:id="rId12"/>
    <p:sldId id="740" r:id="rId13"/>
    <p:sldId id="741" r:id="rId14"/>
    <p:sldId id="742" r:id="rId15"/>
    <p:sldId id="743" r:id="rId16"/>
    <p:sldId id="744" r:id="rId17"/>
    <p:sldId id="745" r:id="rId18"/>
    <p:sldId id="746" r:id="rId19"/>
    <p:sldId id="747" r:id="rId20"/>
    <p:sldId id="748" r:id="rId21"/>
    <p:sldId id="749" r:id="rId22"/>
    <p:sldId id="750" r:id="rId23"/>
    <p:sldId id="751" r:id="rId24"/>
    <p:sldId id="752" r:id="rId25"/>
    <p:sldId id="753" r:id="rId26"/>
    <p:sldId id="754" r:id="rId27"/>
    <p:sldId id="729" r:id="rId28"/>
    <p:sldId id="716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99"/>
    <a:srgbClr val="3366CC"/>
    <a:srgbClr val="CC3300"/>
    <a:srgbClr val="FF0000"/>
    <a:srgbClr val="0066CC"/>
    <a:srgbClr val="FFFF66"/>
    <a:srgbClr val="EAEA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32" autoAdjust="0"/>
    <p:restoredTop sz="98229" autoAdjust="0"/>
  </p:normalViewPr>
  <p:slideViewPr>
    <p:cSldViewPr>
      <p:cViewPr>
        <p:scale>
          <a:sx n="100" d="100"/>
          <a:sy n="100" d="100"/>
        </p:scale>
        <p:origin x="-720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2018/12/31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478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2091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31477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402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25904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12112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1858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3069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4484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970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5349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58378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4696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8989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957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19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08874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258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00008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427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111903"/>
            <a:ext cx="8623495" cy="771676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977900"/>
            <a:ext cx="8637563" cy="5676119"/>
          </a:xfrm>
        </p:spPr>
        <p:txBody>
          <a:bodyPr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buClr>
                <a:srgbClr val="000080"/>
              </a:buClr>
              <a:buSzPct val="80000"/>
              <a:buFont typeface="Wingdings" pitchFamily="2" charset="2"/>
              <a:buChar char="Ø"/>
              <a:defRPr lang="zh-CN" altLang="en-US" sz="2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-288000" algn="l" defTabSz="914400" rtl="0" eaLnBrk="1" latinLnBrk="0" hangingPunct="1">
              <a:lnSpc>
                <a:spcPct val="90000"/>
              </a:lnSpc>
              <a:buClr>
                <a:srgbClr val="000080"/>
              </a:buClr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914400" rtl="0" eaLnBrk="1" latinLnBrk="0" hangingPunct="1">
              <a:lnSpc>
                <a:spcPct val="90000"/>
              </a:lnSpc>
              <a:buClr>
                <a:srgbClr val="000080"/>
              </a:buClr>
              <a:defRPr lang="zh-CN" altLang="en-US" sz="2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 defTabSz="914400" rtl="0" eaLnBrk="1" latinLnBrk="0" hangingPunct="1">
              <a:lnSpc>
                <a:spcPct val="90000"/>
              </a:lnSpc>
              <a:buClr>
                <a:srgbClr val="000080"/>
              </a:buClr>
              <a:defRPr lang="en-US" sz="2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863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92262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0381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3533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4456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71827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73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9216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1163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42363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5436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2099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3.png"/><Relationship Id="rId7" Type="http://schemas.openxmlformats.org/officeDocument/2006/relationships/image" Target="../media/image46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Relationship Id="rId9" Type="http://schemas.openxmlformats.org/officeDocument/2006/relationships/image" Target="../media/image4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362476" y="4379367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000099"/>
                </a:solidFill>
                <a:latin typeface="+mn-lt"/>
                <a:ea typeface="+mn-ea"/>
              </a:rPr>
              <a:t>马 帅</a:t>
            </a:r>
            <a:endParaRPr lang="en-US" altLang="zh-CN" sz="32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404664"/>
            <a:ext cx="8964488" cy="183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en-US" altLang="zh-CN" sz="4400" b="1" dirty="0" smtClean="0">
                <a:solidFill>
                  <a:srgbClr val="000099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Scholarly Big Data </a:t>
            </a:r>
            <a:r>
              <a:rPr lang="en-US" altLang="zh-CN" sz="4400" b="1" dirty="0" smtClean="0">
                <a:solidFill>
                  <a:srgbClr val="000099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Analytics</a:t>
            </a:r>
            <a:endParaRPr lang="en-US" altLang="zh-CN" sz="4400" b="1" dirty="0" smtClean="0">
              <a:solidFill>
                <a:srgbClr val="000099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24" y="5429264"/>
            <a:ext cx="4427099" cy="914400"/>
          </a:xfrm>
          <a:prstGeom prst="rect">
            <a:avLst/>
          </a:prstGeom>
        </p:spPr>
      </p:pic>
      <p:pic>
        <p:nvPicPr>
          <p:cNvPr id="9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4952" y="5429264"/>
            <a:ext cx="3444172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Time-Weighted PageRank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52" y="883579"/>
            <a:ext cx="8983508" cy="57117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Importance propagation based on time-weighted impacts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0152" y="4793770"/>
            <a:ext cx="8758427" cy="119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360000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80000"/>
              <a:buFont typeface="Wingdings" pitchFamily="2" charset="2"/>
              <a:buChar char="Ø"/>
            </a:pPr>
            <a:r>
              <a:rPr lang="en-US" altLang="zh-CN" sz="26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Remarks</a:t>
            </a:r>
          </a:p>
          <a:p>
            <a:pPr marL="685800" lvl="1" indent="-288000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Considering the temporal information and dynamic impacts</a:t>
            </a:r>
          </a:p>
          <a:p>
            <a:pPr marL="685800" lvl="1" indent="-288000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Alleviating the bias through decayed time-weighted impacts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圆角矩形 9"/>
              <p:cNvSpPr/>
              <p:nvPr/>
            </p:nvSpPr>
            <p:spPr>
              <a:xfrm>
                <a:off x="727656" y="2076718"/>
                <a:ext cx="7927246" cy="135228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</a:pPr>
                <a:endParaRPr lang="en-US" altLang="zh-CN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algn="ctr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</a:pPr>
                <a:endParaRPr lang="en-US" altLang="zh-CN" sz="2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1" algn="ctr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time of paper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𝑃𝑒𝑎𝑘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peak time of paper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decaying factor </a:t>
                </a:r>
              </a:p>
            </p:txBody>
          </p:sp>
        </mc:Choice>
        <mc:Fallback>
          <p:sp>
            <p:nvSpPr>
              <p:cNvPr id="10" name="圆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6" y="2076718"/>
                <a:ext cx="7927246" cy="1352282"/>
              </a:xfrm>
              <a:prstGeom prst="roundRect">
                <a:avLst/>
              </a:prstGeom>
              <a:blipFill>
                <a:blip r:embed="rId3"/>
                <a:stretch>
                  <a:fillRect r="-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6E98187-4A64-4FC2-9B27-CC1321644B77}"/>
              </a:ext>
            </a:extLst>
          </p:cNvPr>
          <p:cNvSpPr/>
          <p:nvPr/>
        </p:nvSpPr>
        <p:spPr>
          <a:xfrm>
            <a:off x="90152" y="1454750"/>
            <a:ext cx="8772494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360000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80000"/>
              <a:buFont typeface="Wingdings" pitchFamily="2" charset="2"/>
              <a:buChar char="Ø"/>
            </a:pPr>
            <a:r>
              <a:rPr lang="en-US" altLang="zh-CN" sz="26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Time-weighted impact</a:t>
            </a:r>
            <a:endParaRPr lang="en-US" altLang="zh-CN" sz="2200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E87DC0D-B083-4C1C-AF5A-BF052E7CC2DD}"/>
              </a:ext>
            </a:extLst>
          </p:cNvPr>
          <p:cNvSpPr/>
          <p:nvPr/>
        </p:nvSpPr>
        <p:spPr>
          <a:xfrm>
            <a:off x="90152" y="3598536"/>
            <a:ext cx="6767848" cy="765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88000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Decaying with time only after the peak time</a:t>
            </a:r>
          </a:p>
          <a:p>
            <a:pPr marL="685800" lvl="1" indent="-288000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Each individual article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its own peak time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667A136-9D1A-4AFF-8B82-B80614A1C86B}"/>
                  </a:ext>
                </a:extLst>
              </p:cNvPr>
              <p:cNvSpPr/>
              <p:nvPr/>
            </p:nvSpPr>
            <p:spPr>
              <a:xfrm>
                <a:off x="4959413" y="2162790"/>
                <a:ext cx="1386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𝑃𝑒𝑎𝑘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667A136-9D1A-4AFF-8B82-B80614A1C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413" y="2162790"/>
                <a:ext cx="13864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6FC1ADF-989C-4135-9C28-BC0FD1C044C4}"/>
                  </a:ext>
                </a:extLst>
              </p:cNvPr>
              <p:cNvSpPr/>
              <p:nvPr/>
            </p:nvSpPr>
            <p:spPr>
              <a:xfrm>
                <a:off x="4959413" y="2478353"/>
                <a:ext cx="1386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𝑃𝑒𝑎𝑘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FC1ADF-989C-4135-9C28-BC0FD1C04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413" y="2478353"/>
                <a:ext cx="13864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4CC9CE5-3A28-4649-8BA8-940D86A7CC4B}"/>
                  </a:ext>
                </a:extLst>
              </p:cNvPr>
              <p:cNvSpPr/>
              <p:nvPr/>
            </p:nvSpPr>
            <p:spPr>
              <a:xfrm>
                <a:off x="2286630" y="2168360"/>
                <a:ext cx="267278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𝑃𝑒𝑎𝑘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4CC9CE5-3A28-4649-8BA8-940D86A7C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630" y="2168360"/>
                <a:ext cx="2672783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0570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Importance Assembling?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151" y="883580"/>
            <a:ext cx="8637563" cy="2104169"/>
          </a:xfrm>
        </p:spPr>
        <p:txBody>
          <a:bodyPr>
            <a:normAutofit/>
          </a:bodyPr>
          <a:lstStyle/>
          <a:p>
            <a:r>
              <a:rPr lang="en-US" altLang="zh-CN" dirty="0"/>
              <a:t>Cold start case: ranking new articles</a:t>
            </a:r>
          </a:p>
          <a:p>
            <a:pPr lvl="1"/>
            <a:r>
              <a:rPr lang="en-US" altLang="zh-CN" dirty="0"/>
              <a:t>No citations yet: </a:t>
            </a:r>
            <a:r>
              <a:rPr lang="en-US" altLang="zh-CN" dirty="0">
                <a:solidFill>
                  <a:srgbClr val="C00000"/>
                </a:solidFill>
              </a:rPr>
              <a:t>only using citation information fails</a:t>
            </a:r>
          </a:p>
          <a:p>
            <a:pPr lvl="1"/>
            <a:r>
              <a:rPr lang="en-US" altLang="zh-CN" dirty="0"/>
              <a:t>Venue and author information should be incorporated</a:t>
            </a:r>
          </a:p>
          <a:p>
            <a:r>
              <a:rPr lang="en-US" altLang="zh-CN" dirty="0"/>
              <a:t>Observation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Multiple types </a:t>
            </a:r>
            <a:r>
              <a:rPr lang="en-US" altLang="zh-CN" dirty="0"/>
              <a:t>of entities involve with </a:t>
            </a:r>
            <a:r>
              <a:rPr lang="en-US" altLang="zh-CN" dirty="0">
                <a:solidFill>
                  <a:srgbClr val="C00000"/>
                </a:solidFill>
              </a:rPr>
              <a:t>different </a:t>
            </a:r>
            <a:r>
              <a:rPr lang="en-US" altLang="zh-CN" dirty="0"/>
              <a:t>contributions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7280C0A-895E-4256-8901-A1AA84756B69}"/>
              </a:ext>
            </a:extLst>
          </p:cNvPr>
          <p:cNvSpPr/>
          <p:nvPr/>
        </p:nvSpPr>
        <p:spPr>
          <a:xfrm>
            <a:off x="239151" y="3362535"/>
            <a:ext cx="862349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360000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80000"/>
              <a:buFont typeface="Wingdings" pitchFamily="2" charset="2"/>
              <a:buChar char="Ø"/>
            </a:pPr>
            <a:r>
              <a:rPr lang="en-US" altLang="zh-CN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Assembling the different contributions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 of citation, venue and author components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7121662-E808-4B7C-B4B0-13EB04C69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37" y="4260761"/>
            <a:ext cx="5355726" cy="214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2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Ranking with Importance Assembling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286" y="883579"/>
            <a:ext cx="8609428" cy="2337139"/>
          </a:xfrm>
        </p:spPr>
        <p:txBody>
          <a:bodyPr/>
          <a:lstStyle/>
          <a:p>
            <a:r>
              <a:rPr lang="en-US" altLang="zh-CN" dirty="0"/>
              <a:t>Importance is defined as a </a:t>
            </a:r>
            <a:r>
              <a:rPr lang="en-US" altLang="zh-CN" dirty="0">
                <a:solidFill>
                  <a:srgbClr val="C00000"/>
                </a:solidFill>
              </a:rPr>
              <a:t>combination of the prestige and popularity</a:t>
            </a:r>
          </a:p>
          <a:p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sz="1100" i="1" dirty="0">
              <a:solidFill>
                <a:srgbClr val="C00000"/>
              </a:solidFill>
              <a:latin typeface="Cambria Math" panose="02040503050406030204" pitchFamily="18" charset="0"/>
            </a:endParaRPr>
          </a:p>
          <a:p>
            <a:pPr lvl="1"/>
            <a:endParaRPr lang="en-US" altLang="zh-CN" sz="2400" dirty="0">
              <a:solidFill>
                <a:srgbClr val="C00000"/>
              </a:solidFill>
            </a:endParaRPr>
          </a:p>
          <a:p>
            <a:endParaRPr lang="en-US" altLang="zh-CN" sz="1600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12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圆角矩形 4"/>
              <p:cNvSpPr/>
              <p:nvPr/>
            </p:nvSpPr>
            <p:spPr>
              <a:xfrm>
                <a:off x="778626" y="1945710"/>
                <a:ext cx="7586747" cy="50333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𝐼𝑚𝑝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𝑃𝑟𝑠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zh-CN" alt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𝑃𝑜𝑝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altLang="zh-CN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importance weighing factor</a:t>
                </a:r>
              </a:p>
            </p:txBody>
          </p:sp>
        </mc:Choice>
        <mc:Fallback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26" y="1945710"/>
                <a:ext cx="7586747" cy="503332"/>
              </a:xfrm>
              <a:prstGeom prst="roundRect">
                <a:avLst/>
              </a:prstGeom>
              <a:blipFill>
                <a:blip r:embed="rId3"/>
                <a:stretch>
                  <a:fillRect b="-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标注 6"/>
          <p:cNvSpPr/>
          <p:nvPr/>
        </p:nvSpPr>
        <p:spPr>
          <a:xfrm>
            <a:off x="3364302" y="1359975"/>
            <a:ext cx="4525055" cy="499523"/>
          </a:xfrm>
          <a:prstGeom prst="wedgeRoundRectCallout">
            <a:avLst>
              <a:gd name="adj1" fmla="val -39655"/>
              <a:gd name="adj2" fmla="val 7899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favoring those with recent citations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1921565" y="2535254"/>
            <a:ext cx="6443808" cy="478183"/>
          </a:xfrm>
          <a:prstGeom prst="wedgeRoundRectCallout">
            <a:avLst>
              <a:gd name="adj1" fmla="val -37704"/>
              <a:gd name="adj2" fmla="val -8409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favoring those with citations soon after publication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A80F7B8-FA50-479D-A163-78B828485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765" y="3179146"/>
            <a:ext cx="5355835" cy="24596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圆角矩形 32">
                <a:extLst>
                  <a:ext uri="{FF2B5EF4-FFF2-40B4-BE49-F238E27FC236}">
                    <a16:creationId xmlns:a16="http://schemas.microsoft.com/office/drawing/2014/main" id="{D147143F-C2F0-4B81-90CE-689DF9F1E0F8}"/>
                  </a:ext>
                </a:extLst>
              </p:cNvPr>
              <p:cNvSpPr/>
              <p:nvPr/>
            </p:nvSpPr>
            <p:spPr>
              <a:xfrm>
                <a:off x="778626" y="5671573"/>
                <a:ext cx="7586747" cy="102071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zh-CN" alt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algn="ctr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𝛼 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𝛽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aggregating parameters</a:t>
                </a:r>
              </a:p>
            </p:txBody>
          </p:sp>
        </mc:Choice>
        <mc:Fallback>
          <p:sp>
            <p:nvSpPr>
              <p:cNvPr id="12" name="圆角矩形 3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147143F-C2F0-4B81-90CE-689DF9F1E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26" y="5671573"/>
                <a:ext cx="7586747" cy="102071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CE61DA3-1638-4407-9A53-3C37571781BE}"/>
              </a:ext>
            </a:extLst>
          </p:cNvPr>
          <p:cNvSpPr txBox="1"/>
          <p:nvPr/>
        </p:nvSpPr>
        <p:spPr>
          <a:xfrm>
            <a:off x="239151" y="3184851"/>
            <a:ext cx="859536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360000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80000"/>
              <a:buFont typeface="Wingdings" pitchFamily="2" charset="2"/>
              <a:buChar char="Ø"/>
            </a:pPr>
            <a:r>
              <a:rPr lang="en-US" altLang="zh-CN" sz="26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ranking</a:t>
            </a:r>
            <a:endParaRPr lang="zh-CN" altLang="en-US" sz="2600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788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Batch Algorithm </a:t>
            </a:r>
            <a:r>
              <a:rPr lang="en-US" altLang="zh-CN" dirty="0" err="1"/>
              <a:t>batSARank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12694" y="883579"/>
            <a:ext cx="8806374" cy="5471502"/>
          </a:xfrm>
        </p:spPr>
        <p:txBody>
          <a:bodyPr>
            <a:normAutofit/>
          </a:bodyPr>
          <a:lstStyle/>
          <a:p>
            <a:r>
              <a:rPr lang="en-US" altLang="zh-CN" dirty="0"/>
              <a:t>Importance</a:t>
            </a: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000080"/>
                </a:solidFill>
              </a:rPr>
              <a:t>Popularity computation</a:t>
            </a:r>
            <a:endParaRPr lang="en-US" altLang="zh-CN" sz="600" dirty="0">
              <a:solidFill>
                <a:srgbClr val="00008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Can be done by scanning all citations once</a:t>
            </a:r>
          </a:p>
          <a:p>
            <a:r>
              <a:rPr lang="en-US" altLang="zh-CN" dirty="0">
                <a:solidFill>
                  <a:srgbClr val="000080"/>
                </a:solidFill>
              </a:rPr>
              <a:t>Prestige computation</a:t>
            </a:r>
          </a:p>
          <a:p>
            <a:pPr lvl="1"/>
            <a:r>
              <a:rPr lang="en-US" altLang="zh-CN" dirty="0"/>
              <a:t>Traditionally computed by </a:t>
            </a:r>
            <a:r>
              <a:rPr lang="en-US" altLang="zh-CN" dirty="0" err="1"/>
              <a:t>TWPageRank</a:t>
            </a:r>
            <a:r>
              <a:rPr lang="en-US" altLang="zh-CN" dirty="0"/>
              <a:t> in an </a:t>
            </a:r>
            <a:r>
              <a:rPr lang="en-US" altLang="zh-CN" dirty="0">
                <a:solidFill>
                  <a:srgbClr val="C00000"/>
                </a:solidFill>
              </a:rPr>
              <a:t>iterative manner</a:t>
            </a:r>
            <a:r>
              <a:rPr lang="en-US" altLang="zh-CN" dirty="0"/>
              <a:t> and is </a:t>
            </a:r>
            <a:r>
              <a:rPr lang="en-US" altLang="zh-CN" dirty="0">
                <a:solidFill>
                  <a:srgbClr val="C00000"/>
                </a:solidFill>
              </a:rPr>
              <a:t>the most expensive computation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Adopting </a:t>
            </a:r>
            <a:r>
              <a:rPr lang="en-US" altLang="zh-CN" dirty="0">
                <a:solidFill>
                  <a:srgbClr val="C00000"/>
                </a:solidFill>
              </a:rPr>
              <a:t>block-wise computation method </a:t>
            </a:r>
            <a:r>
              <a:rPr lang="en-US" altLang="zh-CN" dirty="0" err="1">
                <a:solidFill>
                  <a:srgbClr val="C00000"/>
                </a:solidFill>
              </a:rPr>
              <a:t>batTWPR</a:t>
            </a:r>
            <a:r>
              <a:rPr lang="en-US" altLang="zh-CN" sz="2000" baseline="30000" dirty="0"/>
              <a:t> [</a:t>
            </a:r>
            <a:r>
              <a:rPr lang="en-US" altLang="zh-CN" sz="2000" baseline="30000" dirty="0" err="1"/>
              <a:t>Berkhin</a:t>
            </a:r>
            <a:r>
              <a:rPr lang="en-US" altLang="zh-CN" sz="2000" baseline="30000" dirty="0"/>
              <a:t> 2005]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/>
              <a:t>Treating each strong connected component </a:t>
            </a:r>
            <a:r>
              <a:rPr lang="en-US" altLang="zh-CN" sz="1800" dirty="0"/>
              <a:t>(SCC) </a:t>
            </a:r>
            <a:r>
              <a:rPr lang="en-US" altLang="zh-CN" dirty="0"/>
              <a:t>as a block</a:t>
            </a:r>
          </a:p>
          <a:p>
            <a:pPr lvl="2"/>
            <a:r>
              <a:rPr lang="en-US" altLang="zh-CN" dirty="0"/>
              <a:t>Processing blocks one by one following topological orders</a:t>
            </a: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The edges between blocks are only scanned once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圆角矩形 7"/>
              <p:cNvSpPr/>
              <p:nvPr/>
            </p:nvSpPr>
            <p:spPr>
              <a:xfrm>
                <a:off x="1935127" y="2320325"/>
                <a:ext cx="5390706" cy="68413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𝑃𝑜𝑝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127" y="2320325"/>
                <a:ext cx="5390706" cy="684131"/>
              </a:xfrm>
              <a:prstGeom prst="roundRect">
                <a:avLst/>
              </a:prstGeom>
              <a:blipFill>
                <a:blip r:embed="rId3"/>
                <a:stretch>
                  <a:fillRect t="-167544" b="-224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0" y="6550223"/>
            <a:ext cx="8476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P. </a:t>
            </a:r>
            <a:r>
              <a:rPr lang="en-US" altLang="zh-CN" sz="1400" dirty="0" err="1"/>
              <a:t>Berkhin</a:t>
            </a:r>
            <a:r>
              <a:rPr lang="en-US" altLang="zh-CN" sz="1400" dirty="0"/>
              <a:t>. Survey: A survey on </a:t>
            </a:r>
            <a:r>
              <a:rPr lang="en-US" altLang="zh-CN" sz="1400" dirty="0" err="1"/>
              <a:t>pagerank</a:t>
            </a:r>
            <a:r>
              <a:rPr lang="en-US" altLang="zh-CN" sz="1400" dirty="0"/>
              <a:t> computing. Internet Mathematics, vol. 2, no. 1, pp. 73–120, 2005.</a:t>
            </a:r>
            <a:endParaRPr lang="zh-CN" altLang="en-US" sz="1400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550223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圆角矩形 4">
                <a:extLst>
                  <a:ext uri="{FF2B5EF4-FFF2-40B4-BE49-F238E27FC236}">
                    <a16:creationId xmlns:a16="http://schemas.microsoft.com/office/drawing/2014/main" id="{DCCB5317-1ED0-4C53-8640-5A67D96F95F0}"/>
                  </a:ext>
                </a:extLst>
              </p:cNvPr>
              <p:cNvSpPr/>
              <p:nvPr/>
            </p:nvSpPr>
            <p:spPr>
              <a:xfrm>
                <a:off x="1920527" y="1344057"/>
                <a:ext cx="5390707" cy="50333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𝐼𝑚𝑝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𝑃𝑟𝑠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zh-CN" alt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𝑃𝑜𝑝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圆角矩形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CCB5317-1ED0-4C53-8640-5A67D96F9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527" y="1344057"/>
                <a:ext cx="5390707" cy="50333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6754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Adopting Block-wise Method?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286" y="883579"/>
            <a:ext cx="8609428" cy="5770439"/>
          </a:xfrm>
        </p:spPr>
        <p:txBody>
          <a:bodyPr/>
          <a:lstStyle/>
          <a:p>
            <a:r>
              <a:rPr lang="en-US" altLang="zh-CN" dirty="0"/>
              <a:t>Observation: </a:t>
            </a:r>
          </a:p>
          <a:p>
            <a:pPr lvl="1"/>
            <a:r>
              <a:rPr lang="en-US" altLang="zh-CN" dirty="0"/>
              <a:t>citations obey a </a:t>
            </a:r>
            <a:r>
              <a:rPr lang="en-US" altLang="zh-CN" dirty="0">
                <a:solidFill>
                  <a:srgbClr val="C00000"/>
                </a:solidFill>
              </a:rPr>
              <a:t>natural temporal order</a:t>
            </a:r>
            <a:endParaRPr lang="en-US" altLang="zh-CN" dirty="0"/>
          </a:p>
          <a:p>
            <a:pPr lvl="1"/>
            <a:r>
              <a:rPr lang="en-US" altLang="zh-CN" dirty="0"/>
              <a:t>SCC edge ratios are small for citation and venue graphs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23" y="2086687"/>
            <a:ext cx="7448550" cy="2895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9151" y="5102828"/>
            <a:ext cx="8595360" cy="1430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360000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80000"/>
              <a:buFont typeface="Wingdings" pitchFamily="2" charset="2"/>
              <a:buChar char="Ø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Time complexity analysis</a:t>
            </a:r>
          </a:p>
          <a:p>
            <a:pPr marL="685800" lvl="1" indent="-288000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Taking t=100 for example, algorithm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batTWPR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needs to scan 4|E| edges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on citation and venue graphs, but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59|E| edges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on Web graphs.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23881" y="2763389"/>
            <a:ext cx="1337480" cy="1569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23881" y="4360178"/>
            <a:ext cx="1337480" cy="528147"/>
          </a:xfrm>
          <a:prstGeom prst="rect">
            <a:avLst/>
          </a:prstGeom>
          <a:noFill/>
          <a:ln w="38100">
            <a:solidFill>
              <a:srgbClr val="020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1EB89AE-DF9C-458E-A854-C57FD429DDBF}"/>
              </a:ext>
            </a:extLst>
          </p:cNvPr>
          <p:cNvSpPr/>
          <p:nvPr/>
        </p:nvSpPr>
        <p:spPr>
          <a:xfrm>
            <a:off x="457200" y="4561475"/>
            <a:ext cx="8159261" cy="9090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statistics of scholarly data, </a:t>
            </a:r>
          </a:p>
          <a:p>
            <a:pPr algn="ctr"/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block-wise method is a good choice for </a:t>
            </a: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TWPageRank</a:t>
            </a:r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31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Incremental Algorithm </a:t>
            </a:r>
            <a:r>
              <a:rPr lang="en-US" altLang="zh-CN" dirty="0" err="1"/>
              <a:t>incSARank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182" y="883580"/>
            <a:ext cx="8964478" cy="1271791"/>
          </a:xfrm>
        </p:spPr>
        <p:txBody>
          <a:bodyPr>
            <a:normAutofit/>
          </a:bodyPr>
          <a:lstStyle/>
          <a:p>
            <a:r>
              <a:rPr lang="en-US" altLang="zh-CN" dirty="0"/>
              <a:t>Observation on scholarly data</a:t>
            </a:r>
          </a:p>
          <a:p>
            <a:pPr lvl="1"/>
            <a:r>
              <a:rPr lang="en-US" altLang="zh-CN" dirty="0"/>
              <a:t>Data </a:t>
            </a:r>
            <a:r>
              <a:rPr lang="en-US" altLang="zh-CN" dirty="0">
                <a:solidFill>
                  <a:srgbClr val="C00000"/>
                </a:solidFill>
              </a:rPr>
              <a:t>only increases without decreasing</a:t>
            </a:r>
          </a:p>
          <a:p>
            <a:pPr lvl="1"/>
            <a:r>
              <a:rPr lang="en-US" altLang="zh-CN" dirty="0"/>
              <a:t>Citation relationships </a:t>
            </a:r>
            <a:r>
              <a:rPr lang="en-US" altLang="zh-CN" dirty="0">
                <a:solidFill>
                  <a:srgbClr val="C00000"/>
                </a:solidFill>
              </a:rPr>
              <a:t>obey a natural temporal order</a:t>
            </a:r>
          </a:p>
          <a:p>
            <a:endParaRPr lang="en-US" altLang="zh-CN" sz="1000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ACFE44-8614-458E-A6DA-4254F4394EBE}"/>
                  </a:ext>
                </a:extLst>
              </p:cNvPr>
              <p:cNvSpPr txBox="1"/>
              <p:nvPr/>
            </p:nvSpPr>
            <p:spPr>
              <a:xfrm>
                <a:off x="109182" y="3449189"/>
                <a:ext cx="8925636" cy="327320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28600" lvl="0" indent="-360000">
                  <a:lnSpc>
                    <a:spcPct val="90000"/>
                  </a:lnSpc>
                  <a:spcBef>
                    <a:spcPts val="1000"/>
                  </a:spcBef>
                  <a:buClr>
                    <a:srgbClr val="000080"/>
                  </a:buClr>
                  <a:buSzPct val="80000"/>
                  <a:buFont typeface="Wingdings" pitchFamily="2" charset="2"/>
                  <a:buChar char="Ø"/>
                </a:pPr>
                <a:r>
                  <a:rPr lang="en-US" altLang="zh-CN" sz="2600" dirty="0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structure maintenance</a:t>
                </a:r>
              </a:p>
              <a:p>
                <a:pPr marL="685800" lvl="1" indent="-288000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Only new SCCs and new topological order need to be computed</a:t>
                </a:r>
              </a:p>
              <a:p>
                <a:pPr marL="228600" indent="-360000">
                  <a:lnSpc>
                    <a:spcPct val="90000"/>
                  </a:lnSpc>
                  <a:spcBef>
                    <a:spcPts val="1000"/>
                  </a:spcBef>
                  <a:buClr>
                    <a:srgbClr val="000080"/>
                  </a:buClr>
                  <a:buSzPct val="80000"/>
                  <a:buFont typeface="Wingdings" pitchFamily="2" charset="2"/>
                  <a:buChar char="Ø"/>
                </a:pPr>
                <a:r>
                  <a:rPr lang="en-US" altLang="zh-CN" sz="2600" dirty="0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Popularity computation</a:t>
                </a:r>
              </a:p>
              <a:p>
                <a:pPr marL="685800" lvl="1" indent="-288000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Computing freshness of new citations</a:t>
                </a:r>
              </a:p>
              <a:p>
                <a:pPr marL="228600" indent="-360000">
                  <a:lnSpc>
                    <a:spcPct val="90000"/>
                  </a:lnSpc>
                  <a:spcBef>
                    <a:spcPts val="1000"/>
                  </a:spcBef>
                  <a:buClr>
                    <a:srgbClr val="000080"/>
                  </a:buClr>
                  <a:buSzPct val="80000"/>
                  <a:buFont typeface="Wingdings" pitchFamily="2" charset="2"/>
                  <a:buChar char="Ø"/>
                </a:pPr>
                <a:r>
                  <a:rPr lang="en-US" altLang="zh-CN" sz="2600" dirty="0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Prestige computation</a:t>
                </a:r>
              </a:p>
              <a:p>
                <a:pPr marL="685800" lvl="1" indent="-288000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Incremental </a:t>
                </a:r>
                <a:r>
                  <a:rPr lang="en-US" altLang="zh-CN" sz="22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TWPageRank</a:t>
                </a:r>
                <a:r>
                  <a:rPr lang="en-US" altLang="zh-CN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algorithm </a:t>
                </a:r>
                <a:r>
                  <a:rPr lang="en-US" altLang="zh-CN" sz="22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incTWPR</a:t>
                </a:r>
                <a:endParaRPr lang="en-US" altLang="zh-CN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88000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Partitioning graph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into affected and unaffected areas</a:t>
                </a:r>
              </a:p>
              <a:p>
                <a:pPr marL="685800" lvl="1" indent="-288000">
                  <a:lnSpc>
                    <a:spcPct val="90000"/>
                  </a:lnSpc>
                  <a:spcBef>
                    <a:spcPts val="500"/>
                  </a:spcBef>
                  <a:buClr>
                    <a:srgbClr val="00008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Employing different updating strategies for different areas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EACFE44-8614-458E-A6DA-4254F4394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2" y="3449189"/>
                <a:ext cx="8925636" cy="3273204"/>
              </a:xfrm>
              <a:prstGeom prst="rect">
                <a:avLst/>
              </a:prstGeom>
              <a:blipFill>
                <a:blip r:embed="rId3"/>
                <a:stretch>
                  <a:fillRect l="-683" t="-2980" b="-260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下 13">
            <a:extLst>
              <a:ext uri="{FF2B5EF4-FFF2-40B4-BE49-F238E27FC236}">
                <a16:creationId xmlns:a16="http://schemas.microsoft.com/office/drawing/2014/main" xmlns="" id="{78558454-69AF-4E22-8505-E8E62CB4E6E6}"/>
              </a:ext>
            </a:extLst>
          </p:cNvPr>
          <p:cNvSpPr/>
          <p:nvPr/>
        </p:nvSpPr>
        <p:spPr>
          <a:xfrm>
            <a:off x="4147284" y="2018892"/>
            <a:ext cx="888274" cy="27186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999C8AB-08A0-47B9-8F6E-42E083F3E299}"/>
              </a:ext>
            </a:extLst>
          </p:cNvPr>
          <p:cNvSpPr/>
          <p:nvPr/>
        </p:nvSpPr>
        <p:spPr>
          <a:xfrm>
            <a:off x="109182" y="2351967"/>
            <a:ext cx="8925636" cy="765851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8000" lvl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100000"/>
            </a:pP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original block-wise graph and topological order do 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change</a:t>
            </a:r>
          </a:p>
          <a:p>
            <a:pPr marL="288000" lvl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100000"/>
            </a:pPr>
            <a:r>
              <a:rPr lang="en-US" altLang="zh-CN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existing popularity simply needs to be scaled</a:t>
            </a:r>
          </a:p>
        </p:txBody>
      </p:sp>
    </p:spTree>
    <p:extLst>
      <p:ext uri="{BB962C8B-B14F-4D97-AF65-F5344CB8AC3E}">
        <p14:creationId xmlns:p14="http://schemas.microsoft.com/office/powerpoint/2010/main" xmlns="" val="26605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Affected and Unaffected Area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151" y="883580"/>
            <a:ext cx="8637563" cy="2145795"/>
          </a:xfrm>
        </p:spPr>
        <p:txBody>
          <a:bodyPr/>
          <a:lstStyle/>
          <a:p>
            <a:r>
              <a:rPr lang="en-US" altLang="zh-CN" dirty="0">
                <a:solidFill>
                  <a:srgbClr val="000080"/>
                </a:solidFill>
              </a:rPr>
              <a:t>Affected area </a:t>
            </a:r>
          </a:p>
          <a:p>
            <a:pPr lvl="1"/>
            <a:r>
              <a:rPr lang="en-US" altLang="zh-CN" dirty="0"/>
              <a:t>Nodes that are reachable from newly added nodes</a:t>
            </a:r>
          </a:p>
          <a:p>
            <a:pPr lvl="1"/>
            <a:r>
              <a:rPr lang="en-US" altLang="zh-CN" dirty="0"/>
              <a:t>Nodes with outgoing edges having weight changes</a:t>
            </a:r>
          </a:p>
          <a:p>
            <a:pPr lvl="1"/>
            <a:r>
              <a:rPr lang="en-US" altLang="zh-CN" dirty="0"/>
              <a:t>Nodes that are reachable from other affected nodes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The rest of the original graph is </a:t>
            </a:r>
            <a:r>
              <a:rPr lang="en-US" altLang="zh-CN" dirty="0">
                <a:solidFill>
                  <a:srgbClr val="000080"/>
                </a:solidFill>
              </a:rPr>
              <a:t>unaffected area</a:t>
            </a:r>
            <a:endParaRPr lang="zh-CN" altLang="en-US" dirty="0">
              <a:solidFill>
                <a:srgbClr val="00008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6260" y="6356352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211" y="3591754"/>
            <a:ext cx="4525834" cy="22450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441" y="3588050"/>
            <a:ext cx="4535100" cy="22450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589" y="3595494"/>
            <a:ext cx="4535099" cy="22450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718" y="3604801"/>
            <a:ext cx="4576201" cy="224323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3980850-415E-4317-A510-A86C3774E768}"/>
              </a:ext>
            </a:extLst>
          </p:cNvPr>
          <p:cNvSpPr txBox="1"/>
          <p:nvPr/>
        </p:nvSpPr>
        <p:spPr>
          <a:xfrm>
            <a:off x="4511449" y="5789672"/>
            <a:ext cx="1461258" cy="34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Affected Area</a:t>
            </a:r>
            <a:endParaRPr lang="zh-CN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AC8307A-0F35-45B2-98B2-0E8255CD8B7C}"/>
              </a:ext>
            </a:extLst>
          </p:cNvPr>
          <p:cNvSpPr txBox="1"/>
          <p:nvPr/>
        </p:nvSpPr>
        <p:spPr>
          <a:xfrm>
            <a:off x="2670690" y="5750597"/>
            <a:ext cx="1729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Unaffected Area</a:t>
            </a:r>
            <a:endParaRPr lang="zh-CN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255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Complexity Analysis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39151" y="883580"/>
                <a:ext cx="8637563" cy="2545420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rgbClr val="000080"/>
                    </a:solidFill>
                  </a:rPr>
                  <a:t>Data structure maintenance</a:t>
                </a:r>
              </a:p>
              <a:p>
                <a:pPr lvl="1"/>
                <a:r>
                  <a:rPr lang="en-US" altLang="zh-CN" dirty="0"/>
                  <a:t>Saving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altLang="zh-CN" dirty="0"/>
                  <a:t> time (about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90%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>
                    <a:solidFill>
                      <a:srgbClr val="000080"/>
                    </a:solidFill>
                  </a:rPr>
                  <a:t>Popularity computation</a:t>
                </a:r>
              </a:p>
              <a:p>
                <a:pPr lvl="1"/>
                <a:r>
                  <a:rPr lang="en-US" altLang="zh-CN" dirty="0"/>
                  <a:t>Saving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altLang="zh-CN" dirty="0"/>
                  <a:t> time (about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90%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>
                    <a:solidFill>
                      <a:srgbClr val="000080"/>
                    </a:solidFill>
                  </a:rPr>
                  <a:t>Prestige computation</a:t>
                </a:r>
              </a:p>
              <a:p>
                <a:pPr lvl="1"/>
                <a:r>
                  <a:rPr lang="en-US" altLang="zh-CN" dirty="0"/>
                  <a:t>Saving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/>
                </a:r>
                <a:r>
                  <a:rPr lang="en-US" altLang="zh-CN" dirty="0"/>
                  <a:t>time (about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30%</a:t>
                </a:r>
                <a:r>
                  <a:rPr lang="en-US" altLang="zh-CN" dirty="0"/>
                  <a:t>)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51" y="883580"/>
                <a:ext cx="8637563" cy="2545420"/>
              </a:xfrm>
              <a:blipFill>
                <a:blip r:embed="rId3"/>
                <a:stretch>
                  <a:fillRect l="-635" t="-3828" b="-3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CB94EEC-702C-447F-92BF-8C055E83F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322" y="3524095"/>
            <a:ext cx="4571356" cy="31636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704F84-A577-4BF5-9199-D28A4D0E811E}"/>
                  </a:ext>
                </a:extLst>
              </p:cNvPr>
              <p:cNvSpPr txBox="1"/>
              <p:nvPr/>
            </p:nvSpPr>
            <p:spPr>
              <a:xfrm>
                <a:off x="5505048" y="1980129"/>
                <a:ext cx="3371666" cy="8002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altLang="zh-CN" sz="2400" dirty="0"/>
                  <a:t/>
                </a:r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space for affected/unaffected areas</a:t>
                </a:r>
                <a:endParaRPr lang="zh-CN" alt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0704F84-A577-4BF5-9199-D28A4D0E8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48" y="1980129"/>
                <a:ext cx="3371666" cy="800219"/>
              </a:xfrm>
              <a:prstGeom prst="rect">
                <a:avLst/>
              </a:prstGeom>
              <a:blipFill>
                <a:blip r:embed="rId5"/>
                <a:stretch>
                  <a:fillRect l="-2162" t="-2256" r="-1081" b="-1428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323386-74F0-4FB7-9A85-ED13DD800D98}"/>
                  </a:ext>
                </a:extLst>
              </p:cNvPr>
              <p:cNvSpPr/>
              <p:nvPr/>
            </p:nvSpPr>
            <p:spPr>
              <a:xfrm>
                <a:off x="1590993" y="4360772"/>
                <a:ext cx="4108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4323386-74F0-4FB7-9A85-ED13DD800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993" y="4360772"/>
                <a:ext cx="41081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E7C7675-3267-4631-80FC-0782566FD3B6}"/>
                  </a:ext>
                </a:extLst>
              </p:cNvPr>
              <p:cNvSpPr/>
              <p:nvPr/>
            </p:nvSpPr>
            <p:spPr>
              <a:xfrm>
                <a:off x="1590993" y="5385218"/>
                <a:ext cx="4108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E7C7675-3267-4631-80FC-0782566FD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993" y="5385218"/>
                <a:ext cx="41081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括号 13">
            <a:extLst>
              <a:ext uri="{FF2B5EF4-FFF2-40B4-BE49-F238E27FC236}">
                <a16:creationId xmlns:a16="http://schemas.microsoft.com/office/drawing/2014/main" xmlns="" id="{20BFEA9A-7BF8-4B3D-BE7C-6840149E5FF3}"/>
              </a:ext>
            </a:extLst>
          </p:cNvPr>
          <p:cNvSpPr/>
          <p:nvPr/>
        </p:nvSpPr>
        <p:spPr>
          <a:xfrm>
            <a:off x="2025324" y="4280453"/>
            <a:ext cx="252773" cy="542762"/>
          </a:xfrm>
          <a:prstGeom prst="leftBrace">
            <a:avLst>
              <a:gd name="adj1" fmla="val 3467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xmlns="" id="{E44AF717-FA61-4C86-BF72-756BED0521A1}"/>
              </a:ext>
            </a:extLst>
          </p:cNvPr>
          <p:cNvSpPr/>
          <p:nvPr/>
        </p:nvSpPr>
        <p:spPr>
          <a:xfrm>
            <a:off x="2025325" y="5151024"/>
            <a:ext cx="252773" cy="868499"/>
          </a:xfrm>
          <a:prstGeom prst="leftBrace">
            <a:avLst>
              <a:gd name="adj1" fmla="val 5130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182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98" y="883579"/>
            <a:ext cx="8958602" cy="4657629"/>
          </a:xfrm>
        </p:spPr>
        <p:txBody>
          <a:bodyPr/>
          <a:lstStyle/>
          <a:p>
            <a:r>
              <a:rPr lang="en-US" altLang="zh-CN" dirty="0"/>
              <a:t>Ground-truth: 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RECOM</a:t>
            </a:r>
            <a:r>
              <a:rPr lang="en-US" altLang="zh-CN" sz="2400" baseline="30000" dirty="0"/>
              <a:t> </a:t>
            </a:r>
            <a:r>
              <a:rPr lang="en-US" altLang="zh-CN" baseline="30000" dirty="0"/>
              <a:t>[Liang et al. 16]</a:t>
            </a:r>
            <a:r>
              <a:rPr lang="en-US" altLang="zh-CN" dirty="0"/>
              <a:t>, which assumes articles with more recommendations are more important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PFCTN</a:t>
            </a:r>
            <a:r>
              <a:rPr lang="en-US" altLang="zh-CN" dirty="0"/>
              <a:t> for article ranking in a concerned year (splitting year)</a:t>
            </a:r>
          </a:p>
          <a:p>
            <a:pPr lvl="2"/>
            <a:r>
              <a:rPr lang="en-US" altLang="zh-CN" dirty="0"/>
              <a:t>Simply using citation numbers for fair evaluation</a:t>
            </a: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Past and future citations contribute equally</a:t>
            </a:r>
          </a:p>
          <a:p>
            <a:pPr lvl="2"/>
            <a:r>
              <a:rPr lang="en-US" altLang="zh-CN" dirty="0"/>
              <a:t>Articles in the same pairs must be </a:t>
            </a:r>
            <a:r>
              <a:rPr lang="en-US" altLang="zh-CN" dirty="0">
                <a:solidFill>
                  <a:srgbClr val="C00000"/>
                </a:solidFill>
              </a:rPr>
              <a:t>in similar research fields and published in the same years</a:t>
            </a:r>
          </a:p>
          <a:p>
            <a:pPr lvl="2"/>
            <a:r>
              <a:rPr lang="en-US" altLang="zh-CN" dirty="0"/>
              <a:t>Articles with more PF citations are more important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6321" y="6481566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653891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R. Liang and X. Jiang, Scientific ranking over heterogeneous academic hypernetwork, in AAAI, 2016.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6521523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24">
            <a:extLst>
              <a:ext uri="{FF2B5EF4-FFF2-40B4-BE49-F238E27FC236}">
                <a16:creationId xmlns:a16="http://schemas.microsoft.com/office/drawing/2014/main" xmlns="" id="{7589DAFB-FF0B-4AE1-8F43-804176AB021B}"/>
              </a:ext>
            </a:extLst>
          </p:cNvPr>
          <p:cNvGrpSpPr/>
          <p:nvPr/>
        </p:nvGrpSpPr>
        <p:grpSpPr>
          <a:xfrm>
            <a:off x="1462455" y="4284907"/>
            <a:ext cx="6684066" cy="1936898"/>
            <a:chOff x="1462455" y="4284907"/>
            <a:chExt cx="6684066" cy="193689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537DA1BB-5773-4811-98DD-87B0931A7E17}"/>
                </a:ext>
              </a:extLst>
            </p:cNvPr>
            <p:cNvGrpSpPr/>
            <p:nvPr/>
          </p:nvGrpSpPr>
          <p:grpSpPr>
            <a:xfrm>
              <a:off x="1462455" y="4284907"/>
              <a:ext cx="6684066" cy="1936898"/>
              <a:chOff x="1632502" y="2040338"/>
              <a:chExt cx="6684066" cy="1936898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xmlns="" id="{B8F58E39-4CA4-4274-82C1-F040404B94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7157" y="3379304"/>
                <a:ext cx="5384524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B2F28E86-E561-4768-8C2C-068032CD7E67}"/>
                  </a:ext>
                </a:extLst>
              </p:cNvPr>
              <p:cNvSpPr txBox="1"/>
              <p:nvPr/>
            </p:nvSpPr>
            <p:spPr>
              <a:xfrm>
                <a:off x="6845576" y="3607904"/>
                <a:ext cx="1470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 year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227BB941-E8BC-4A7F-974C-4641FCE7FABA}"/>
                  </a:ext>
                </a:extLst>
              </p:cNvPr>
              <p:cNvSpPr txBox="1"/>
              <p:nvPr/>
            </p:nvSpPr>
            <p:spPr>
              <a:xfrm>
                <a:off x="1632502" y="3607904"/>
                <a:ext cx="1155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year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xmlns="" id="{1E14EAA5-E0EB-49A2-8881-C31CA36DF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389" y="3039006"/>
                <a:ext cx="2" cy="5688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120D2131-1A43-4028-8BD5-ADDB4867DD6C}"/>
                  </a:ext>
                </a:extLst>
              </p:cNvPr>
              <p:cNvSpPr txBox="1"/>
              <p:nvPr/>
            </p:nvSpPr>
            <p:spPr>
              <a:xfrm>
                <a:off x="5078895" y="3607904"/>
                <a:ext cx="1470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splitting year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左大括号 13">
                <a:extLst>
                  <a:ext uri="{FF2B5EF4-FFF2-40B4-BE49-F238E27FC236}">
                    <a16:creationId xmlns:a16="http://schemas.microsoft.com/office/drawing/2014/main" xmlns="" id="{12E93E2C-B5CA-4933-9AAA-603457189C8D}"/>
                  </a:ext>
                </a:extLst>
              </p:cNvPr>
              <p:cNvSpPr/>
              <p:nvPr/>
            </p:nvSpPr>
            <p:spPr>
              <a:xfrm rot="5400000">
                <a:off x="5582911" y="1162810"/>
                <a:ext cx="462959" cy="3314052"/>
              </a:xfrm>
              <a:prstGeom prst="leftBrace">
                <a:avLst>
                  <a:gd name="adj1" fmla="val 224326"/>
                  <a:gd name="adj2" fmla="val 50000"/>
                </a:avLst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26BBDEBE-8256-494B-A80B-0D5ED7744FFF}"/>
                  </a:ext>
                </a:extLst>
              </p:cNvPr>
              <p:cNvSpPr txBox="1"/>
              <p:nvPr/>
            </p:nvSpPr>
            <p:spPr>
              <a:xfrm>
                <a:off x="4742047" y="2040338"/>
                <a:ext cx="243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# of PF citations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9ACC2AC5-BED0-4000-8D1A-CEDE1DC9C1DF}"/>
                  </a:ext>
                </a:extLst>
              </p:cNvPr>
              <p:cNvSpPr txBox="1"/>
              <p:nvPr/>
            </p:nvSpPr>
            <p:spPr>
              <a:xfrm>
                <a:off x="4657885" y="3339226"/>
                <a:ext cx="655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past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id="{8ADCC80B-86DD-48C4-A715-7CC511FFE8A2}"/>
                  </a:ext>
                </a:extLst>
              </p:cNvPr>
              <p:cNvSpPr txBox="1"/>
              <p:nvPr/>
            </p:nvSpPr>
            <p:spPr>
              <a:xfrm>
                <a:off x="6246191" y="3359604"/>
                <a:ext cx="767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future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xmlns="" id="{26FDC5B5-C76E-45C5-80A2-A9385C891C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7364" y="3101009"/>
                <a:ext cx="5619" cy="506895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xmlns="" id="{DF8566D4-05B9-4CC5-B527-099EAA713A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60181" y="3051315"/>
                <a:ext cx="5619" cy="506895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A026C78C-80D5-4399-BD17-5B3EFFF26ABF}"/>
                </a:ext>
              </a:extLst>
            </p:cNvPr>
            <p:cNvCxnSpPr>
              <a:cxnSpLocks/>
            </p:cNvCxnSpPr>
            <p:nvPr/>
          </p:nvCxnSpPr>
          <p:spPr>
            <a:xfrm>
              <a:off x="3974325" y="5487444"/>
              <a:ext cx="16830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2052169C-EE5F-457A-9E3F-492A19228DE4}"/>
                </a:ext>
              </a:extLst>
            </p:cNvPr>
            <p:cNvCxnSpPr>
              <a:cxnSpLocks/>
            </p:cNvCxnSpPr>
            <p:nvPr/>
          </p:nvCxnSpPr>
          <p:spPr>
            <a:xfrm>
              <a:off x="5644344" y="5487444"/>
              <a:ext cx="16457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D36BDE94-68C2-4543-AA83-7822F22C3003}"/>
                </a:ext>
              </a:extLst>
            </p:cNvPr>
            <p:cNvSpPr txBox="1"/>
            <p:nvPr/>
          </p:nvSpPr>
          <p:spPr>
            <a:xfrm>
              <a:off x="4362366" y="5128533"/>
              <a:ext cx="93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years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C4966D96-B464-4932-8359-5B6AC6BE7383}"/>
                </a:ext>
              </a:extLst>
            </p:cNvPr>
            <p:cNvSpPr txBox="1"/>
            <p:nvPr/>
          </p:nvSpPr>
          <p:spPr>
            <a:xfrm>
              <a:off x="5989548" y="5098909"/>
              <a:ext cx="93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years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71662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Effectiveness with RECOM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2369" y="4240294"/>
            <a:ext cx="8159261" cy="535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SARank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consistently ranks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RECOM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7286" y="1447800"/>
            <a:ext cx="8609428" cy="81787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2005982"/>
            <a:ext cx="8943975" cy="1647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3DA3AD8-D9A0-4A07-A750-B1C7BBAC0D67}"/>
              </a:ext>
            </a:extLst>
          </p:cNvPr>
          <p:cNvSpPr txBox="1"/>
          <p:nvPr/>
        </p:nvSpPr>
        <p:spPr>
          <a:xfrm>
            <a:off x="0" y="6169527"/>
            <a:ext cx="907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Note: RECOM is originally given on AAN, and we extend it to DBLP and MAG through exact title matching.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563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428604"/>
            <a:ext cx="5167022" cy="176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143116"/>
            <a:ext cx="4000528" cy="271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571480"/>
            <a:ext cx="4021138" cy="233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5000636"/>
            <a:ext cx="4000528" cy="166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5072074"/>
            <a:ext cx="407196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38075" y="2643182"/>
            <a:ext cx="4434519" cy="204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Effectiveness with PFCTN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5" name="组合 24"/>
          <p:cNvGrpSpPr/>
          <p:nvPr/>
        </p:nvGrpSpPr>
        <p:grpSpPr>
          <a:xfrm>
            <a:off x="123093" y="1543619"/>
            <a:ext cx="8950567" cy="2557008"/>
            <a:chOff x="98473" y="2165117"/>
            <a:chExt cx="8950567" cy="255700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473" y="2165117"/>
              <a:ext cx="8904849" cy="2555062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1091821" y="4462818"/>
              <a:ext cx="423080" cy="259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60125" y="4460872"/>
              <a:ext cx="423080" cy="259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016260" y="4460872"/>
              <a:ext cx="423080" cy="259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flipH="1">
              <a:off x="8862646" y="2920621"/>
              <a:ext cx="186394" cy="6414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xmlns="" id="{329FC87D-A340-4811-B5AE-42F0B96C8810}"/>
              </a:ext>
            </a:extLst>
          </p:cNvPr>
          <p:cNvSpPr/>
          <p:nvPr/>
        </p:nvSpPr>
        <p:spPr>
          <a:xfrm>
            <a:off x="628072" y="1043091"/>
            <a:ext cx="2359213" cy="471049"/>
          </a:xfrm>
          <a:prstGeom prst="wedgeRoundRectCallout">
            <a:avLst>
              <a:gd name="adj1" fmla="val -27205"/>
              <a:gd name="adj2" fmla="val 9522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+16.7%, +7.2%, +2.9%</a:t>
            </a:r>
            <a:endParaRPr lang="zh-CN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对话气泡: 圆角矩形 35">
            <a:extLst>
              <a:ext uri="{FF2B5EF4-FFF2-40B4-BE49-F238E27FC236}">
                <a16:creationId xmlns:a16="http://schemas.microsoft.com/office/drawing/2014/main" xmlns="" id="{F5CAF041-981E-4ABF-B98A-54520E474ABF}"/>
              </a:ext>
            </a:extLst>
          </p:cNvPr>
          <p:cNvSpPr/>
          <p:nvPr/>
        </p:nvSpPr>
        <p:spPr>
          <a:xfrm>
            <a:off x="3701188" y="1038761"/>
            <a:ext cx="2359212" cy="471049"/>
          </a:xfrm>
          <a:prstGeom prst="wedgeRoundRectCallout">
            <a:avLst>
              <a:gd name="adj1" fmla="val -27205"/>
              <a:gd name="adj2" fmla="val 9522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+23.6%, +8.3%, +3.2%</a:t>
            </a:r>
            <a:endParaRPr lang="zh-CN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对话气泡: 圆角矩形 36">
            <a:extLst>
              <a:ext uri="{FF2B5EF4-FFF2-40B4-BE49-F238E27FC236}">
                <a16:creationId xmlns:a16="http://schemas.microsoft.com/office/drawing/2014/main" xmlns="" id="{B501E824-A238-43BC-B13A-921C834717BF}"/>
              </a:ext>
            </a:extLst>
          </p:cNvPr>
          <p:cNvSpPr/>
          <p:nvPr/>
        </p:nvSpPr>
        <p:spPr>
          <a:xfrm>
            <a:off x="6592204" y="1047834"/>
            <a:ext cx="2359211" cy="471049"/>
          </a:xfrm>
          <a:prstGeom prst="wedgeRoundRectCallout">
            <a:avLst>
              <a:gd name="adj1" fmla="val -27205"/>
              <a:gd name="adj2" fmla="val 9522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+13.4%, +6.0%, +2.4%</a:t>
            </a:r>
            <a:endParaRPr lang="zh-CN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11">
            <a:extLst>
              <a:ext uri="{FF2B5EF4-FFF2-40B4-BE49-F238E27FC236}">
                <a16:creationId xmlns:a16="http://schemas.microsoft.com/office/drawing/2014/main" xmlns="" id="{A4D87107-7FA6-4DCC-A3EE-3C00E58F3D26}"/>
              </a:ext>
            </a:extLst>
          </p:cNvPr>
          <p:cNvGrpSpPr/>
          <p:nvPr/>
        </p:nvGrpSpPr>
        <p:grpSpPr>
          <a:xfrm>
            <a:off x="1229967" y="4351768"/>
            <a:ext cx="6684066" cy="2141107"/>
            <a:chOff x="1229967" y="4595451"/>
            <a:chExt cx="6684066" cy="2141107"/>
          </a:xfrm>
        </p:grpSpPr>
        <p:grpSp>
          <p:nvGrpSpPr>
            <p:cNvPr id="9" name="组合 13">
              <a:extLst>
                <a:ext uri="{FF2B5EF4-FFF2-40B4-BE49-F238E27FC236}">
                  <a16:creationId xmlns:a16="http://schemas.microsoft.com/office/drawing/2014/main" xmlns="" id="{CB83D130-A624-4F5F-82DB-1AF3EFB05F98}"/>
                </a:ext>
              </a:extLst>
            </p:cNvPr>
            <p:cNvGrpSpPr/>
            <p:nvPr/>
          </p:nvGrpSpPr>
          <p:grpSpPr>
            <a:xfrm>
              <a:off x="1229967" y="4595451"/>
              <a:ext cx="6684066" cy="2141107"/>
              <a:chOff x="1632502" y="2741802"/>
              <a:chExt cx="6684066" cy="2141107"/>
            </a:xfrm>
          </p:grpSpPr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xmlns="" id="{73C1EFFA-4396-4840-8770-B413F0099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7157" y="3379304"/>
                <a:ext cx="5384524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C6B5F97B-EC18-48E2-B98B-761BE1BC5056}"/>
                  </a:ext>
                </a:extLst>
              </p:cNvPr>
              <p:cNvSpPr txBox="1"/>
              <p:nvPr/>
            </p:nvSpPr>
            <p:spPr>
              <a:xfrm>
                <a:off x="6845576" y="3607904"/>
                <a:ext cx="1470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 year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id="{849D3B61-090A-4DFA-BCF6-95CC17B4D023}"/>
                  </a:ext>
                </a:extLst>
              </p:cNvPr>
              <p:cNvSpPr txBox="1"/>
              <p:nvPr/>
            </p:nvSpPr>
            <p:spPr>
              <a:xfrm>
                <a:off x="1632502" y="3607904"/>
                <a:ext cx="1155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year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xmlns="" id="{3C6C1568-1BD8-4F48-AAD9-DD210AEE1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391" y="3144943"/>
                <a:ext cx="0" cy="46296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xmlns="" id="{D94B4B46-EC9B-4C4C-9BC1-C3D441879721}"/>
                  </a:ext>
                </a:extLst>
              </p:cNvPr>
              <p:cNvSpPr txBox="1"/>
              <p:nvPr/>
            </p:nvSpPr>
            <p:spPr>
              <a:xfrm>
                <a:off x="5078895" y="3607904"/>
                <a:ext cx="1470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splitting year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左大括号 28">
                <a:extLst>
                  <a:ext uri="{FF2B5EF4-FFF2-40B4-BE49-F238E27FC236}">
                    <a16:creationId xmlns:a16="http://schemas.microsoft.com/office/drawing/2014/main" xmlns="" id="{8E1302C5-8349-4858-8AA3-B08D06BFD58E}"/>
                  </a:ext>
                </a:extLst>
              </p:cNvPr>
              <p:cNvSpPr/>
              <p:nvPr/>
            </p:nvSpPr>
            <p:spPr>
              <a:xfrm rot="16200000">
                <a:off x="3715794" y="2342993"/>
                <a:ext cx="435232" cy="3703719"/>
              </a:xfrm>
              <a:prstGeom prst="leftBrace">
                <a:avLst>
                  <a:gd name="adj1" fmla="val 224326"/>
                  <a:gd name="adj2" fmla="val 50000"/>
                </a:avLst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xmlns="" id="{6F077928-48ED-4C04-BE53-2CA3D450BB68}"/>
                  </a:ext>
                </a:extLst>
              </p:cNvPr>
              <p:cNvSpPr txBox="1"/>
              <p:nvPr/>
            </p:nvSpPr>
            <p:spPr>
              <a:xfrm>
                <a:off x="3745334" y="2741802"/>
                <a:ext cx="2254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# of published years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8CC2BD8B-54B3-483E-A72B-9B36DE51A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0660" y="3144943"/>
                <a:ext cx="0" cy="46296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xmlns="" id="{03F4681D-7F37-40DD-BD3A-D556B2119DDF}"/>
                  </a:ext>
                </a:extLst>
              </p:cNvPr>
              <p:cNvSpPr txBox="1"/>
              <p:nvPr/>
            </p:nvSpPr>
            <p:spPr>
              <a:xfrm>
                <a:off x="2994023" y="3621167"/>
                <a:ext cx="1878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article published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xmlns="" id="{67018E37-BE76-4FB3-AC7B-461A81DADCA7}"/>
                  </a:ext>
                </a:extLst>
              </p:cNvPr>
              <p:cNvSpPr txBox="1"/>
              <p:nvPr/>
            </p:nvSpPr>
            <p:spPr>
              <a:xfrm>
                <a:off x="3028404" y="4513577"/>
                <a:ext cx="2254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ranking data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040B9516-D002-4F93-8F1A-1F5A86FAA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0367" y="3120100"/>
                <a:ext cx="5619" cy="506895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xmlns="" id="{2893899F-22DB-449B-8BB6-74AF59F42C6F}"/>
                </a:ext>
              </a:extLst>
            </p:cNvPr>
            <p:cNvCxnSpPr>
              <a:cxnSpLocks/>
            </p:cNvCxnSpPr>
            <p:nvPr/>
          </p:nvCxnSpPr>
          <p:spPr>
            <a:xfrm>
              <a:off x="3437832" y="5050467"/>
              <a:ext cx="19619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949614" y="4695951"/>
            <a:ext cx="7244772" cy="634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SARank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consistently ranks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PFCTN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634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6" grpId="0" animBg="1"/>
      <p:bldP spid="37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Efficiency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79" y="2104584"/>
            <a:ext cx="8119300" cy="27701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4354" y="4450256"/>
            <a:ext cx="68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MAG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42801" y="4452330"/>
            <a:ext cx="68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MAG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2479" y="5135346"/>
            <a:ext cx="8159261" cy="535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and incremental algorithms are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efficient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xmlns="" id="{1089E31D-A613-488A-9B18-69EBC88CD748}"/>
              </a:ext>
            </a:extLst>
          </p:cNvPr>
          <p:cNvSpPr/>
          <p:nvPr/>
        </p:nvSpPr>
        <p:spPr>
          <a:xfrm>
            <a:off x="1389019" y="1649080"/>
            <a:ext cx="2573383" cy="389713"/>
          </a:xfrm>
          <a:prstGeom prst="wedgeRoundRectCallout">
            <a:avLst>
              <a:gd name="adj1" fmla="val -34312"/>
              <a:gd name="adj2" fmla="val 15220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(2.5, 4.1) times faster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xmlns="" id="{3269CE23-8EC9-410B-9914-EA81CB510285}"/>
              </a:ext>
            </a:extLst>
          </p:cNvPr>
          <p:cNvSpPr/>
          <p:nvPr/>
        </p:nvSpPr>
        <p:spPr>
          <a:xfrm>
            <a:off x="5022061" y="1647470"/>
            <a:ext cx="3569679" cy="421323"/>
          </a:xfrm>
          <a:prstGeom prst="wedgeRoundRectCallout">
            <a:avLst>
              <a:gd name="adj1" fmla="val -14287"/>
              <a:gd name="adj2" fmla="val 13821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(2.0, 3.0, 4.4, 245) times faster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818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</a:t>
            </a:r>
            <a:r>
              <a:rPr lang="en-US" altLang="zh-CN" dirty="0" smtClean="0"/>
              <a:t>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5429288"/>
          </a:xfrm>
        </p:spPr>
        <p:txBody>
          <a:bodyPr/>
          <a:lstStyle/>
          <a:p>
            <a:r>
              <a:rPr lang="en-US" sz="2800" dirty="0" smtClean="0">
                <a:latin typeface="+mn-lt"/>
              </a:rPr>
              <a:t>Query Independent Scholarly Article </a:t>
            </a:r>
            <a:r>
              <a:rPr lang="en-US" sz="2800" dirty="0" smtClean="0">
                <a:latin typeface="+mn-lt"/>
              </a:rPr>
              <a:t>Ranking</a:t>
            </a:r>
          </a:p>
          <a:p>
            <a:r>
              <a:rPr lang="en-US" sz="2800" dirty="0">
                <a:solidFill>
                  <a:srgbClr val="FF0000"/>
                </a:solidFill>
                <a:latin typeface="+mn-lt"/>
              </a:rPr>
              <a:t>Scholar Name Disambiguation</a:t>
            </a:r>
          </a:p>
          <a:p>
            <a:r>
              <a:rPr lang="en-US" sz="2800" dirty="0" smtClean="0">
                <a:latin typeface="+mn-lt"/>
              </a:rPr>
              <a:t>Citation Cycle Detection and </a:t>
            </a:r>
            <a:r>
              <a:rPr lang="en-US" sz="2800" dirty="0" smtClean="0">
                <a:latin typeface="+mn-lt"/>
              </a:rPr>
              <a:t>Cleaning</a:t>
            </a:r>
          </a:p>
          <a:p>
            <a:r>
              <a:rPr lang="en-US" sz="2800" dirty="0" smtClean="0">
                <a:latin typeface="+mn-lt"/>
              </a:rPr>
              <a:t>Athena: Ranking </a:t>
            </a:r>
            <a:r>
              <a:rPr lang="en-US" sz="2800" dirty="0" smtClean="0">
                <a:latin typeface="+mn-lt"/>
              </a:rPr>
              <a:t>Enabled Scholarly Search System</a:t>
            </a:r>
            <a:endParaRPr lang="en-US" sz="2800" dirty="0" smtClean="0">
              <a:latin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</a:t>
            </a:r>
            <a:r>
              <a:rPr lang="en-US" altLang="zh-CN" dirty="0" smtClean="0"/>
              <a:t>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5429288"/>
          </a:xfrm>
        </p:spPr>
        <p:txBody>
          <a:bodyPr/>
          <a:lstStyle/>
          <a:p>
            <a:r>
              <a:rPr lang="en-US" sz="2800" dirty="0" smtClean="0">
                <a:latin typeface="+mn-lt"/>
              </a:rPr>
              <a:t>Query Independent Scholarly Article </a:t>
            </a:r>
            <a:r>
              <a:rPr lang="en-US" sz="2800" dirty="0" smtClean="0">
                <a:latin typeface="+mn-lt"/>
              </a:rPr>
              <a:t>Ranking</a:t>
            </a:r>
          </a:p>
          <a:p>
            <a:r>
              <a:rPr lang="en-US" sz="2800" dirty="0">
                <a:latin typeface="+mn-lt"/>
              </a:rPr>
              <a:t>Scholar Name Disambiguation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Scholar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</a:rPr>
              <a:t>ly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Citation Cycle Detection and Cleaning</a:t>
            </a:r>
          </a:p>
          <a:p>
            <a:r>
              <a:rPr lang="en-US" sz="2800" dirty="0" smtClean="0">
                <a:latin typeface="+mn-lt"/>
              </a:rPr>
              <a:t>Athena: Ranking </a:t>
            </a:r>
            <a:r>
              <a:rPr lang="en-US" sz="2800" dirty="0" smtClean="0">
                <a:latin typeface="+mn-lt"/>
              </a:rPr>
              <a:t>Enabled Scholarly Search System</a:t>
            </a:r>
            <a:endParaRPr lang="en-US" sz="2800" dirty="0" smtClean="0">
              <a:latin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zh-CN" dirty="0" smtClean="0"/>
              <a:t>Scholarly Citation Cycle Detection and </a:t>
            </a:r>
            <a:r>
              <a:rPr altLang="zh-CN" dirty="0" smtClean="0"/>
              <a:t>Cleaning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>
            <a:off x="1162357" y="1214422"/>
            <a:ext cx="676213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Belay A. IX: A Protected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Dataplane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 for High Throughput and Low Latency. In OSDI, 2014.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1162357" y="3912627"/>
            <a:ext cx="676213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Peter S , Li J , Zhang I , et al.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Arrakis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Operating System is the Control Plane. In OSDI, 2014.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左弧形箭头 6"/>
          <p:cNvSpPr/>
          <p:nvPr/>
        </p:nvSpPr>
        <p:spPr bwMode="auto">
          <a:xfrm>
            <a:off x="3002846" y="2214518"/>
            <a:ext cx="792088" cy="1610897"/>
          </a:xfrm>
          <a:prstGeom prst="curvedRightArrow">
            <a:avLst/>
          </a:prstGeom>
          <a:solidFill>
            <a:srgbClr val="CCFFFF"/>
          </a:solidFill>
          <a:ln w="952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左弧形箭头 7"/>
          <p:cNvSpPr/>
          <p:nvPr/>
        </p:nvSpPr>
        <p:spPr bwMode="auto">
          <a:xfrm rot="10800000">
            <a:off x="5336582" y="2129810"/>
            <a:ext cx="792088" cy="1695605"/>
          </a:xfrm>
          <a:prstGeom prst="curvedRightArrow">
            <a:avLst/>
          </a:prstGeom>
          <a:solidFill>
            <a:srgbClr val="CCFFFF"/>
          </a:solidFill>
          <a:ln w="952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文本框 7"/>
          <p:cNvSpPr txBox="1"/>
          <p:nvPr/>
        </p:nvSpPr>
        <p:spPr>
          <a:xfrm>
            <a:off x="1162356" y="4643446"/>
            <a:ext cx="676213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Peter S , Li J , Zhang I , et al.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Arrakis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Operating System is the Control Plane. TOCS, 2015, 33(4):1-30.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292813" y="5812713"/>
            <a:ext cx="8422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Example from </a:t>
            </a:r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</a:t>
            </a:r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WSDM Cup 2016 http://www.wsdm-conference.org/2016/wsdm-cup.html</a:t>
            </a:r>
          </a:p>
          <a:p>
            <a:pPr algn="ctr"/>
            <a:endParaRPr lang="zh-CN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zh-CN" dirty="0" smtClean="0"/>
              <a:t>Scholarly Citation Cycle Detection and </a:t>
            </a:r>
            <a:r>
              <a:rPr altLang="zh-CN" dirty="0" smtClean="0"/>
              <a:t>Cleaning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10" name="文本框 3"/>
          <p:cNvSpPr txBox="1"/>
          <p:nvPr/>
        </p:nvSpPr>
        <p:spPr>
          <a:xfrm>
            <a:off x="714348" y="1357298"/>
            <a:ext cx="749262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Caswell J A. Valuing the benefits and costs of improved food safety and nutrition[J]. Australian Journal of Agricultural &amp; Resource Economics, 1998, 42(4):409-424.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714348" y="4342948"/>
            <a:ext cx="747897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Caswell J A,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Kleinschmit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 L J K. Using Benefit-Cost Criteria for Settling Federalism Disputes: An Application to Food Safety Regulation[J]. American Journal of Agricultural Economics, 1997, 79(1):24-38.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左弧形箭头 11"/>
          <p:cNvSpPr/>
          <p:nvPr/>
        </p:nvSpPr>
        <p:spPr bwMode="auto">
          <a:xfrm>
            <a:off x="2789146" y="2644839"/>
            <a:ext cx="792088" cy="1610897"/>
          </a:xfrm>
          <a:prstGeom prst="curvedRightArrow">
            <a:avLst/>
          </a:prstGeom>
          <a:solidFill>
            <a:srgbClr val="CCFFFF"/>
          </a:solidFill>
          <a:ln w="952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左弧形箭头 12"/>
          <p:cNvSpPr/>
          <p:nvPr/>
        </p:nvSpPr>
        <p:spPr bwMode="auto">
          <a:xfrm rot="10800000">
            <a:off x="5136529" y="2602484"/>
            <a:ext cx="792088" cy="1695605"/>
          </a:xfrm>
          <a:prstGeom prst="curvedRightArrow">
            <a:avLst/>
          </a:prstGeom>
          <a:solidFill>
            <a:srgbClr val="CCFFFF"/>
          </a:solidFill>
          <a:ln w="9525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乘号 13"/>
          <p:cNvSpPr/>
          <p:nvPr/>
        </p:nvSpPr>
        <p:spPr bwMode="auto">
          <a:xfrm rot="451617">
            <a:off x="4922225" y="2819217"/>
            <a:ext cx="2012782" cy="1468449"/>
          </a:xfrm>
          <a:prstGeom prst="mathMultiply">
            <a:avLst>
              <a:gd name="adj1" fmla="val 10635"/>
            </a:avLst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omepage\talks\973年终会-2014\IBM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885280" cy="94264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b="1" dirty="0" smtClean="0">
                <a:solidFill>
                  <a:srgbClr val="C00000"/>
                </a:solidFill>
              </a:rPr>
              <a:t>Acknowledgements</a:t>
            </a:r>
            <a:endParaRPr kumimoji="1" lang="en-US" altLang="zh-CN" sz="3600" dirty="0" smtClean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79512" y="908720"/>
            <a:ext cx="8964488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kumimoji="1" lang="en-US" altLang="zh-CN" sz="2400" b="1" dirty="0" smtClean="0">
                <a:solidFill>
                  <a:srgbClr val="C00000"/>
                </a:solidFill>
              </a:rPr>
              <a:t>Collaborators: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dirty="0" err="1" smtClean="0"/>
              <a:t>Charu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Aggarwal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Sourav</a:t>
            </a:r>
            <a:r>
              <a:rPr kumimoji="1" lang="en-US" altLang="zh-CN" dirty="0" smtClean="0"/>
              <a:t> S </a:t>
            </a:r>
            <a:r>
              <a:rPr kumimoji="1" lang="en-US" altLang="zh-CN" dirty="0" err="1" smtClean="0"/>
              <a:t>Bhowmick</a:t>
            </a:r>
            <a:r>
              <a:rPr kumimoji="1" lang="en-US" altLang="zh-CN" dirty="0" smtClean="0"/>
              <a:t>, Yang Cao, </a:t>
            </a:r>
            <a:r>
              <a:rPr kumimoji="1" lang="en-US" altLang="zh-CN" dirty="0" err="1" smtClean="0"/>
              <a:t>Gao</a:t>
            </a:r>
            <a:r>
              <a:rPr kumimoji="1" lang="en-US" altLang="zh-CN" dirty="0" smtClean="0"/>
              <a:t> Cong, Liang </a:t>
            </a:r>
            <a:r>
              <a:rPr kumimoji="1" lang="en-US" altLang="zh-CN" dirty="0" err="1" smtClean="0"/>
              <a:t>Duan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Wenfei</a:t>
            </a:r>
            <a:r>
              <a:rPr kumimoji="1" lang="en-US" altLang="zh-CN" dirty="0" smtClean="0"/>
              <a:t> Fan, </a:t>
            </a:r>
            <a:r>
              <a:rPr kumimoji="1" lang="en-US" altLang="zh-CN" dirty="0" err="1" smtClean="0"/>
              <a:t>Kaiyu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Feng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Haixing</a:t>
            </a:r>
            <a:r>
              <a:rPr kumimoji="1" lang="en-US" altLang="zh-CN" dirty="0" smtClean="0"/>
              <a:t> Huang, </a:t>
            </a:r>
            <a:r>
              <a:rPr kumimoji="1" lang="en-US" altLang="zh-CN" dirty="0" err="1" smtClean="0"/>
              <a:t>Renjun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Hu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Jinpeng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Huai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Jia</a:t>
            </a:r>
            <a:r>
              <a:rPr lang="en-US" altLang="zh-CN" dirty="0" smtClean="0"/>
              <a:t> Li,  </a:t>
            </a:r>
            <a:r>
              <a:rPr lang="en-US" altLang="zh-CN" dirty="0" err="1" smtClean="0"/>
              <a:t>Jianxin</a:t>
            </a:r>
            <a:r>
              <a:rPr lang="en-US" altLang="zh-CN" dirty="0" smtClean="0"/>
              <a:t> Li, </a:t>
            </a:r>
            <a:r>
              <a:rPr lang="en-US" altLang="zh-CN" dirty="0" err="1" smtClean="0"/>
              <a:t>Xuelian</a:t>
            </a:r>
            <a:r>
              <a:rPr lang="en-US" altLang="zh-CN" dirty="0" smtClean="0"/>
              <a:t> Lin, </a:t>
            </a:r>
            <a:r>
              <a:rPr lang="en-US" altLang="zh-CN" dirty="0" err="1" smtClean="0"/>
              <a:t>Xudong</a:t>
            </a:r>
            <a:r>
              <a:rPr lang="en-US" altLang="zh-CN" dirty="0" smtClean="0"/>
              <a:t> Liu, </a:t>
            </a:r>
            <a:r>
              <a:rPr lang="en-US" altLang="zh-CN" dirty="0" err="1" smtClean="0"/>
              <a:t>Zhe</a:t>
            </a:r>
            <a:r>
              <a:rPr lang="en-US" altLang="zh-CN" dirty="0" smtClean="0"/>
              <a:t> Liu, </a:t>
            </a:r>
            <a:r>
              <a:rPr lang="en-US" altLang="zh-CN" dirty="0" err="1" smtClean="0"/>
              <a:t>Jinghe</a:t>
            </a:r>
            <a:r>
              <a:rPr lang="en-US" altLang="zh-CN" dirty="0" smtClean="0"/>
              <a:t> Song, </a:t>
            </a:r>
            <a:r>
              <a:rPr kumimoji="1" lang="en-US" altLang="zh-CN" dirty="0" err="1" smtClean="0"/>
              <a:t>Haixun</a:t>
            </a:r>
            <a:r>
              <a:rPr kumimoji="1" lang="en-US" altLang="zh-CN" dirty="0" smtClean="0"/>
              <a:t> Wang, </a:t>
            </a:r>
            <a:r>
              <a:rPr kumimoji="1" lang="en-US" altLang="zh-CN" dirty="0" err="1" smtClean="0"/>
              <a:t>Luoshu</a:t>
            </a:r>
            <a:r>
              <a:rPr kumimoji="1" lang="en-US" altLang="zh-CN" dirty="0" smtClean="0"/>
              <a:t> Wang, </a:t>
            </a:r>
            <a:r>
              <a:rPr kumimoji="1" lang="en-US" altLang="zh-CN" dirty="0" err="1" smtClean="0"/>
              <a:t>Tianyu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Wo</a:t>
            </a:r>
            <a:r>
              <a:rPr kumimoji="1" lang="en-US" altLang="zh-CN" dirty="0" smtClean="0"/>
              <a:t>…</a:t>
            </a:r>
          </a:p>
          <a:p>
            <a:pPr algn="just">
              <a:spcBef>
                <a:spcPts val="1200"/>
              </a:spcBef>
            </a:pPr>
            <a:r>
              <a:rPr kumimoji="1" lang="en-US" altLang="zh-CN" sz="2400" b="1" dirty="0" smtClean="0">
                <a:solidFill>
                  <a:srgbClr val="C00000"/>
                </a:solidFill>
              </a:rPr>
              <a:t>They are from:  </a:t>
            </a:r>
          </a:p>
          <a:p>
            <a:pPr algn="just">
              <a:spcBef>
                <a:spcPts val="600"/>
              </a:spcBef>
            </a:pPr>
            <a:endParaRPr kumimoji="1" lang="en-US" altLang="zh-CN" dirty="0" smtClean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kumimoji="1" lang="en-US" altLang="zh-CN" sz="2000" dirty="0" smtClean="0"/>
          </a:p>
          <a:p>
            <a:pPr algn="just">
              <a:spcBef>
                <a:spcPts val="600"/>
              </a:spcBef>
            </a:pPr>
            <a:endParaRPr kumimoji="1" lang="en-US" altLang="zh-CN" sz="2000" dirty="0" smtClean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pic>
        <p:nvPicPr>
          <p:cNvPr id="7" name="图片 6" descr="beihang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030701"/>
            <a:ext cx="3359376" cy="693866"/>
          </a:xfrm>
          <a:prstGeom prst="rect">
            <a:avLst/>
          </a:prstGeom>
        </p:spPr>
      </p:pic>
      <p:pic>
        <p:nvPicPr>
          <p:cNvPr id="8" name="图片 7" descr="goog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5821635"/>
            <a:ext cx="1876425" cy="703709"/>
          </a:xfrm>
          <a:prstGeom prst="rect">
            <a:avLst/>
          </a:prstGeom>
        </p:spPr>
      </p:pic>
      <p:pic>
        <p:nvPicPr>
          <p:cNvPr id="1027" name="Picture 3" descr="D:\homepage\talks\973年终会-2014\msr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5496644"/>
            <a:ext cx="2219325" cy="1028700"/>
          </a:xfrm>
          <a:prstGeom prst="rect">
            <a:avLst/>
          </a:prstGeom>
          <a:noFill/>
        </p:spPr>
      </p:pic>
      <p:pic>
        <p:nvPicPr>
          <p:cNvPr id="1028" name="Picture 4" descr="D:\homepage\talks\973年终会-2014\t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4077072"/>
            <a:ext cx="2736304" cy="966827"/>
          </a:xfrm>
          <a:prstGeom prst="rect">
            <a:avLst/>
          </a:prstGeom>
          <a:noFill/>
        </p:spPr>
      </p:pic>
      <p:pic>
        <p:nvPicPr>
          <p:cNvPr id="11" name="Picture 12" descr="http://cdn3.sbnation.com/imported_assets/1427057/12207655-lar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05064"/>
            <a:ext cx="2928152" cy="11006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homepage\talks\973年终会-2014\th (3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2996952"/>
            <a:ext cx="4392488" cy="761364"/>
          </a:xfrm>
          <a:prstGeom prst="rect">
            <a:avLst/>
          </a:prstGeom>
          <a:noFill/>
        </p:spPr>
      </p:pic>
      <p:pic>
        <p:nvPicPr>
          <p:cNvPr id="14" name="图片 13" descr="th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12160" y="5393010"/>
            <a:ext cx="2857500" cy="127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51520" y="3933056"/>
            <a:ext cx="8501122" cy="20688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331640" y="1837414"/>
            <a:ext cx="5078938" cy="25202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主页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邮件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地址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latin typeface="+mn-lt"/>
                <a:ea typeface="+mn-ea"/>
              </a:rPr>
              <a:t>	    </a:t>
            </a:r>
            <a:r>
              <a:rPr lang="zh-CN" altLang="en-US" sz="2000" kern="0" dirty="0" smtClean="0">
                <a:latin typeface="+mn-lt"/>
                <a:ea typeface="+mn-ea"/>
              </a:rPr>
              <a:t>新主楼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G1122,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北京航空航天大学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700808"/>
            <a:ext cx="1584176" cy="206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</a:t>
            </a:r>
            <a:r>
              <a:rPr lang="en-US" altLang="zh-CN" dirty="0" smtClean="0"/>
              <a:t>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5429288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Query Independent Scholarly Article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Ranking</a:t>
            </a:r>
          </a:p>
          <a:p>
            <a:r>
              <a:rPr lang="en-US" sz="2800" dirty="0" smtClean="0">
                <a:latin typeface="+mn-lt"/>
              </a:rPr>
              <a:t>Scholar Name </a:t>
            </a:r>
            <a:r>
              <a:rPr lang="en-US" sz="2800" dirty="0" smtClean="0">
                <a:latin typeface="+mn-lt"/>
              </a:rPr>
              <a:t>Disambiguation</a:t>
            </a:r>
          </a:p>
          <a:p>
            <a:r>
              <a:rPr lang="en-US" sz="2800" dirty="0" smtClean="0">
                <a:latin typeface="+mn-lt"/>
              </a:rPr>
              <a:t>Citation Cycle Detection and </a:t>
            </a:r>
            <a:r>
              <a:rPr lang="en-US" sz="2800" dirty="0" smtClean="0">
                <a:latin typeface="+mn-lt"/>
              </a:rPr>
              <a:t>Cleaning</a:t>
            </a:r>
          </a:p>
          <a:p>
            <a:r>
              <a:rPr lang="en-US" sz="2800" dirty="0" smtClean="0">
                <a:latin typeface="+mn-lt"/>
              </a:rPr>
              <a:t>Athena: Ranking </a:t>
            </a:r>
            <a:r>
              <a:rPr lang="en-US" sz="2800" dirty="0" smtClean="0">
                <a:latin typeface="+mn-lt"/>
              </a:rPr>
              <a:t>Enabled Scholarly Search System</a:t>
            </a:r>
            <a:endParaRPr lang="en-US" sz="2800" dirty="0" smtClean="0">
              <a:latin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Query Independent Scholarly Article Ranking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285" y="883579"/>
            <a:ext cx="8709289" cy="5770439"/>
          </a:xfrm>
        </p:spPr>
        <p:txBody>
          <a:bodyPr/>
          <a:lstStyle/>
          <a:p>
            <a:r>
              <a:rPr lang="en-US" altLang="zh-CN" dirty="0"/>
              <a:t>Goal: </a:t>
            </a:r>
            <a:r>
              <a:rPr lang="en-US" altLang="zh-CN" dirty="0">
                <a:solidFill>
                  <a:srgbClr val="C00000"/>
                </a:solidFill>
              </a:rPr>
              <a:t>giving static ranking based on scholarly data only</a:t>
            </a:r>
          </a:p>
          <a:p>
            <a:r>
              <a:rPr lang="en-US" altLang="zh-CN" dirty="0"/>
              <a:t>Applications</a:t>
            </a:r>
            <a:endParaRPr lang="en-US" altLang="zh-CN" sz="2400" baseline="30000" dirty="0"/>
          </a:p>
          <a:p>
            <a:pPr lvl="1"/>
            <a:r>
              <a:rPr lang="en-US" altLang="zh-CN" dirty="0"/>
              <a:t>Playing a key role in </a:t>
            </a:r>
            <a:r>
              <a:rPr lang="en-US" altLang="zh-CN" dirty="0">
                <a:solidFill>
                  <a:srgbClr val="C00000"/>
                </a:solidFill>
              </a:rPr>
              <a:t>literature recommendation</a:t>
            </a:r>
            <a:r>
              <a:rPr lang="en-US" altLang="zh-CN" dirty="0"/>
              <a:t> systems, especially in the </a:t>
            </a:r>
            <a:r>
              <a:rPr lang="en-US" altLang="zh-CN" dirty="0">
                <a:solidFill>
                  <a:srgbClr val="C00000"/>
                </a:solidFill>
              </a:rPr>
              <a:t>cold start</a:t>
            </a:r>
            <a:r>
              <a:rPr lang="en-US" altLang="zh-CN" dirty="0"/>
              <a:t> scenario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dirty="0">
                <a:solidFill>
                  <a:srgbClr val="C00000"/>
                </a:solidFill>
              </a:rPr>
              <a:t>search engines</a:t>
            </a:r>
            <a:r>
              <a:rPr lang="en-US" altLang="zh-CN" dirty="0"/>
              <a:t>, determining the ranking of results</a:t>
            </a:r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026" name="Picture 2" descr="https://timgsa.baidu.com/timg?image&amp;quality=80&amp;size=b9999_10000&amp;sec=1522575265846&amp;di=2022ec1816b956a9c9d69081b69fe224&amp;imgtype=0&amp;src=http%3A%2F%2Fimgreader.gmw.cn%2Fattachement%2Fjpg%2Fsite2%2F20170705%2Ff44d305ea5c91ac6e6382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7156" y="3162912"/>
            <a:ext cx="3006593" cy="182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22575295732&amp;di=e52891331e8baac5f3ab4f0ba3b9d3d1&amp;imgtype=jpg&amp;src=http%3A%2F%2Fimg1.imgtn.bdimg.com%2Fit%2Fu%3D2040848731%2C1686276497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3833" y="3862558"/>
            <a:ext cx="3162657" cy="237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0340" y="6500129"/>
            <a:ext cx="8476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WSDM Cup 2016 http://www.wsdm-conference.org/2016/wsdm-cup.html</a:t>
            </a:r>
            <a:endParaRPr lang="zh-CN" altLang="en-US" sz="1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6445251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blp computer science bibliograph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565" y="4986356"/>
            <a:ext cx="3048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7311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zh-CN" dirty="0" smtClean="0"/>
              <a:t>Query Independent Scholarly Article </a:t>
            </a:r>
            <a:r>
              <a:rPr altLang="zh-CN" dirty="0" smtClean="0"/>
              <a:t>Ranking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286" y="955017"/>
            <a:ext cx="8609428" cy="161672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Challenges</a:t>
            </a:r>
            <a:r>
              <a:rPr dirty="0" smtClean="0"/>
              <a:t>：</a:t>
            </a:r>
            <a:r>
              <a:rPr lang="en-US" altLang="zh-CN" dirty="0"/>
              <a:t>h</a:t>
            </a:r>
            <a:r>
              <a:rPr lang="en-US" altLang="zh-CN" dirty="0" smtClean="0"/>
              <a:t>eterogeneous</a:t>
            </a:r>
            <a:r>
              <a:rPr lang="en-US" altLang="zh-CN" dirty="0"/>
              <a:t>, evolving &amp; dynamic 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Multiple types </a:t>
            </a:r>
            <a:r>
              <a:rPr lang="en-US" altLang="zh-CN" dirty="0"/>
              <a:t>of entities involve with </a:t>
            </a:r>
            <a:r>
              <a:rPr lang="en-US" altLang="zh-CN" dirty="0">
                <a:solidFill>
                  <a:srgbClr val="C00000"/>
                </a:solidFill>
              </a:rPr>
              <a:t>different</a:t>
            </a:r>
            <a:r>
              <a:rPr lang="en-US" altLang="zh-CN" dirty="0"/>
              <a:t> contributions</a:t>
            </a:r>
          </a:p>
          <a:p>
            <a:pPr lvl="1"/>
            <a:r>
              <a:rPr lang="en-US" altLang="zh-CN" dirty="0"/>
              <a:t>Entities and their importance </a:t>
            </a:r>
            <a:r>
              <a:rPr lang="en-US" altLang="zh-CN" dirty="0">
                <a:solidFill>
                  <a:srgbClr val="C00000"/>
                </a:solidFill>
              </a:rPr>
              <a:t>evolve with time</a:t>
            </a:r>
          </a:p>
          <a:p>
            <a:pPr lvl="1"/>
            <a:r>
              <a:rPr lang="en-US" altLang="zh-CN" dirty="0"/>
              <a:t>Academic data is </a:t>
            </a:r>
            <a:r>
              <a:rPr lang="en-US" altLang="zh-CN" dirty="0">
                <a:solidFill>
                  <a:srgbClr val="C00000"/>
                </a:solidFill>
              </a:rPr>
              <a:t>dynamic and continuously growing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6323972"/>
            <a:ext cx="847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Arnab Sinha, et al. An Overview of Microsoft Academic Service (MAS) and Applications. In WWW, 2015.</a:t>
            </a:r>
          </a:p>
          <a:p>
            <a:r>
              <a:rPr lang="en-US" altLang="zh-CN" sz="1200" dirty="0"/>
              <a:t>https://dblp.uni-trier.de/statistics/newrecordsperyear.html</a:t>
            </a:r>
            <a:endParaRPr lang="zh-CN" altLang="en-US" sz="12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307465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92813" y="5752350"/>
            <a:ext cx="4583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Microsoft Academic Graph [Sinha et al. 2015]</a:t>
            </a:r>
            <a:endParaRPr lang="zh-CN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9" y="3774176"/>
            <a:ext cx="4285398" cy="194084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896BDC8B-2137-46AF-A9B3-FA857516C2CD}"/>
              </a:ext>
            </a:extLst>
          </p:cNvPr>
          <p:cNvSpPr txBox="1"/>
          <p:nvPr/>
        </p:nvSpPr>
        <p:spPr>
          <a:xfrm>
            <a:off x="5239526" y="5971710"/>
            <a:ext cx="3834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Records per year of </a:t>
            </a:r>
            <a:r>
              <a:rPr lang="en-US" altLang="zh-CN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dblp</a:t>
            </a:r>
            <a:r>
              <a:rPr lang="en-US" altLang="zh-C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zh-CN" alt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54C28C6-DA6B-48A3-A657-779157A2E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767" y="2714620"/>
            <a:ext cx="3834134" cy="32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224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zh-CN" dirty="0" smtClean="0"/>
              <a:t>Query Independent Scholarly Article Ranking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9151" y="1097893"/>
            <a:ext cx="8637563" cy="4474247"/>
          </a:xfrm>
        </p:spPr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Our Solution</a:t>
            </a:r>
          </a:p>
          <a:p>
            <a:pPr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Ranking </a:t>
            </a:r>
            <a:r>
              <a:rPr lang="en-US" altLang="zh-CN" dirty="0"/>
              <a:t>Model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Time </a:t>
            </a:r>
            <a:r>
              <a:rPr lang="en-US" altLang="zh-CN" dirty="0"/>
              <a:t>Weighted </a:t>
            </a:r>
            <a:r>
              <a:rPr lang="en-US" altLang="zh-CN" dirty="0" err="1" smtClean="0"/>
              <a:t>PageRank</a:t>
            </a:r>
            <a:r>
              <a:rPr lang="en-US" altLang="zh-CN" dirty="0" smtClean="0"/>
              <a:t>          	</a:t>
            </a:r>
            <a:r>
              <a:rPr lang="en-US" altLang="zh-CN" sz="2600" dirty="0">
                <a:solidFill>
                  <a:srgbClr val="C00000"/>
                </a:solidFill>
              </a:rPr>
              <a:t>- Evolving</a:t>
            </a:r>
            <a:r>
              <a:rPr lang="en-US" altLang="zh-CN" sz="2600" dirty="0">
                <a:solidFill>
                  <a:srgbClr val="C00000"/>
                </a:solidFill>
              </a:rPr>
              <a:t> </a:t>
            </a:r>
            <a:endParaRPr lang="en-US" altLang="zh-CN" sz="26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Ranking with Importance </a:t>
            </a:r>
            <a:r>
              <a:rPr lang="en-US" altLang="zh-CN" dirty="0"/>
              <a:t>Assembling </a:t>
            </a:r>
            <a:r>
              <a:rPr lang="en-US" altLang="zh-CN" dirty="0" smtClean="0"/>
              <a:t>	</a:t>
            </a:r>
            <a:r>
              <a:rPr lang="en-US" altLang="zh-CN" sz="2600" dirty="0">
                <a:solidFill>
                  <a:srgbClr val="C00000"/>
                </a:solidFill>
              </a:rPr>
              <a:t>- Heterogeneous 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Block-wise Ranking Computation	</a:t>
            </a:r>
            <a:r>
              <a:rPr lang="en-US" altLang="zh-CN" dirty="0">
                <a:solidFill>
                  <a:srgbClr val="C00000"/>
                </a:solidFill>
              </a:rPr>
              <a:t>- Large 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Dynamic Ranking </a:t>
            </a:r>
            <a:r>
              <a:rPr lang="en-US" altLang="zh-CN" dirty="0"/>
              <a:t>Computation </a:t>
            </a: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C00000"/>
                </a:solidFill>
              </a:rPr>
              <a:t>- Dynamic 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6445251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642939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/>
              <a:t>Shuai</a:t>
            </a:r>
            <a:r>
              <a:rPr lang="en-US" altLang="zh-CN" sz="1200" dirty="0" smtClean="0"/>
              <a:t> Ma, Chen Gong, </a:t>
            </a:r>
            <a:r>
              <a:rPr lang="en-US" altLang="zh-CN" sz="1200" dirty="0" err="1" smtClean="0"/>
              <a:t>Renjun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Hu</a:t>
            </a:r>
            <a:r>
              <a:rPr lang="en-US" altLang="zh-CN" sz="1200" dirty="0" smtClean="0"/>
              <a:t>, </a:t>
            </a:r>
            <a:r>
              <a:rPr lang="en-US" altLang="zh-CN" sz="1200" dirty="0" err="1" smtClean="0"/>
              <a:t>Dongsheng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Luo</a:t>
            </a:r>
            <a:r>
              <a:rPr lang="en-US" altLang="zh-CN" sz="1200" dirty="0" smtClean="0"/>
              <a:t>, </a:t>
            </a:r>
            <a:r>
              <a:rPr lang="en-US" altLang="zh-CN" sz="1200" dirty="0" err="1" smtClean="0"/>
              <a:t>Chunming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Hu</a:t>
            </a:r>
            <a:r>
              <a:rPr lang="en-US" altLang="zh-CN" sz="1200" dirty="0" smtClean="0"/>
              <a:t>, </a:t>
            </a:r>
            <a:r>
              <a:rPr lang="en-US" altLang="zh-CN" sz="1200" dirty="0" err="1" smtClean="0"/>
              <a:t>Jinpeng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Huai:Query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Independent Scholarly </a:t>
            </a:r>
            <a:r>
              <a:rPr lang="en-US" altLang="zh-CN" sz="1200" dirty="0" smtClean="0"/>
              <a:t>Article Ranking</a:t>
            </a:r>
            <a:r>
              <a:rPr lang="en-US" altLang="zh-CN" sz="1200" dirty="0" smtClean="0"/>
              <a:t>. ICDE 2018: 953-964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6811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Why Weighted PageRank?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286" y="883578"/>
            <a:ext cx="8546625" cy="3929788"/>
          </a:xfrm>
        </p:spPr>
        <p:txBody>
          <a:bodyPr>
            <a:normAutofit/>
          </a:bodyPr>
          <a:lstStyle/>
          <a:p>
            <a:r>
              <a:rPr lang="en-US" altLang="zh-CN" dirty="0"/>
              <a:t>Traditional PageRank</a:t>
            </a:r>
          </a:p>
          <a:p>
            <a:pPr lvl="1"/>
            <a:r>
              <a:rPr lang="en-US" altLang="zh-CN" dirty="0"/>
              <a:t>Assumption of equally propagating</a:t>
            </a:r>
          </a:p>
          <a:p>
            <a:pPr lvl="2"/>
            <a:r>
              <a:rPr lang="en-US" altLang="zh-CN" dirty="0"/>
              <a:t>Articles are </a:t>
            </a:r>
            <a:r>
              <a:rPr lang="en-US" altLang="zh-CN" dirty="0">
                <a:solidFill>
                  <a:srgbClr val="C00000"/>
                </a:solidFill>
              </a:rPr>
              <a:t>equally influenced</a:t>
            </a:r>
            <a:r>
              <a:rPr lang="en-US" altLang="zh-CN" dirty="0"/>
              <a:t> by references</a:t>
            </a:r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Bias:</a:t>
            </a:r>
            <a:r>
              <a:rPr lang="en-US" altLang="zh-CN" sz="2400" dirty="0"/>
              <a:t> favor older articles while underestimate new ones</a:t>
            </a:r>
          </a:p>
          <a:p>
            <a:endParaRPr lang="en-US" altLang="zh-CN" sz="1100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Not all citations are equal</a:t>
            </a:r>
            <a:r>
              <a:rPr lang="en-US" altLang="zh-CN" sz="2000" baseline="30000" dirty="0"/>
              <a:t> [Valenzuela et al. 2015]</a:t>
            </a:r>
          </a:p>
          <a:p>
            <a:pPr lvl="1"/>
            <a:r>
              <a:rPr lang="en-US" altLang="zh-CN" dirty="0"/>
              <a:t>Different articles typically have different impacts</a:t>
            </a:r>
          </a:p>
          <a:p>
            <a:endParaRPr lang="en-US" altLang="zh-CN" sz="1100" dirty="0"/>
          </a:p>
          <a:p>
            <a:r>
              <a:rPr lang="en-US" altLang="zh-CN" dirty="0"/>
              <a:t>Weighted PageRank</a:t>
            </a:r>
          </a:p>
          <a:p>
            <a:pPr lvl="1"/>
            <a:r>
              <a:rPr lang="en-US" altLang="zh-CN" dirty="0"/>
              <a:t>Key: </a:t>
            </a:r>
            <a:r>
              <a:rPr lang="en-US" altLang="zh-CN" dirty="0">
                <a:solidFill>
                  <a:srgbClr val="C00000"/>
                </a:solidFill>
              </a:rPr>
              <a:t>how to determine the weights</a:t>
            </a:r>
            <a:r>
              <a:rPr lang="en-US" altLang="zh-CN" dirty="0"/>
              <a:t> (differentiate impacts)</a:t>
            </a:r>
          </a:p>
          <a:p>
            <a:pPr marL="325800" lvl="2" indent="0">
              <a:spcBef>
                <a:spcPts val="1000"/>
              </a:spcBef>
              <a:buSzPct val="80000"/>
              <a:buNone/>
            </a:pPr>
            <a:endParaRPr lang="en-US" altLang="zh-CN" dirty="0"/>
          </a:p>
          <a:p>
            <a:pPr marL="228600" lvl="1" indent="-360000">
              <a:spcBef>
                <a:spcPts val="1000"/>
              </a:spcBef>
              <a:buSzPct val="80000"/>
              <a:buFont typeface="Wingdings" pitchFamily="2" charset="2"/>
              <a:buChar char="Ø"/>
            </a:pPr>
            <a:endParaRPr lang="en-US" altLang="zh-CN" sz="2400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-6535" y="6550223"/>
            <a:ext cx="8637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M. Valenzuela, V. Ha and O. </a:t>
            </a:r>
            <a:r>
              <a:rPr lang="en-US" altLang="zh-CN" sz="1400" dirty="0" err="1"/>
              <a:t>Etzioni</a:t>
            </a:r>
            <a:r>
              <a:rPr lang="en-US" altLang="zh-CN" sz="1400" dirty="0"/>
              <a:t>. Identifying Meaningful Citations. In AAAI Workshop, 2015.</a:t>
            </a:r>
            <a:endParaRPr lang="zh-CN" altLang="en-US" sz="1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6550223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818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Intuitions of Impacts of Articles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286" y="883580"/>
            <a:ext cx="8609428" cy="577044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Time decaying</a:t>
            </a: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Most previous work simply decays exponentially</a:t>
            </a:r>
            <a:r>
              <a:rPr lang="en-US" altLang="zh-CN" sz="2400" baseline="30000" dirty="0"/>
              <a:t> [1-4]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79" y="1471711"/>
            <a:ext cx="5607866" cy="23173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2BFBF09-09FA-4F29-96E7-6A66A635542B}"/>
              </a:ext>
            </a:extLst>
          </p:cNvPr>
          <p:cNvSpPr/>
          <p:nvPr/>
        </p:nvSpPr>
        <p:spPr>
          <a:xfrm>
            <a:off x="1466055" y="4472316"/>
            <a:ext cx="6169686" cy="9090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to decay?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340" y="5768220"/>
            <a:ext cx="9003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[1] X. Li, B. Liu and P. Yu. Time sensitive ranking with application to publication search. In ICDM, 2008.</a:t>
            </a:r>
          </a:p>
          <a:p>
            <a:r>
              <a:rPr lang="en-US" altLang="zh-CN" sz="1200" dirty="0"/>
              <a:t>[2] Y. Wang et al. Ranking scientific articles by exploiting citations, authors, journals and time information. In AAAI, 2013.</a:t>
            </a:r>
          </a:p>
          <a:p>
            <a:r>
              <a:rPr lang="en-US" altLang="zh-CN" sz="1200" dirty="0"/>
              <a:t>[3] H. </a:t>
            </a:r>
            <a:r>
              <a:rPr lang="en-US" altLang="zh-CN" sz="1200" dirty="0" err="1"/>
              <a:t>Sayyadi</a:t>
            </a:r>
            <a:r>
              <a:rPr lang="en-US" altLang="zh-CN" sz="1200" dirty="0"/>
              <a:t> and L. </a:t>
            </a:r>
            <a:r>
              <a:rPr lang="en-US" altLang="zh-CN" sz="1200" dirty="0" err="1"/>
              <a:t>Getoor</a:t>
            </a:r>
            <a:r>
              <a:rPr lang="en-US" altLang="zh-CN" sz="1200" dirty="0"/>
              <a:t>. Future rank: Ranking scientific articles by predicting their future </a:t>
            </a:r>
            <a:r>
              <a:rPr lang="en-US" altLang="zh-CN" sz="1200" dirty="0" err="1"/>
              <a:t>pagerank</a:t>
            </a:r>
            <a:r>
              <a:rPr lang="en-US" altLang="zh-CN" sz="1200" dirty="0"/>
              <a:t>. In SDM, 2009.</a:t>
            </a:r>
          </a:p>
          <a:p>
            <a:r>
              <a:rPr lang="en-US" altLang="zh-CN" sz="1200" dirty="0"/>
              <a:t>[4] D. Walker et al. Ranking scientific publications using a model of network traffic. Journal of Statistical Mechanics: Theory and Experiment, 2007.</a:t>
            </a:r>
            <a:endParaRPr lang="zh-CN" altLang="en-US" sz="12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5727794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5171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to Decay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286" y="883580"/>
            <a:ext cx="8609428" cy="577044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Different patterns</a:t>
            </a:r>
            <a:r>
              <a:rPr lang="en-US" altLang="zh-CN" dirty="0"/>
              <a:t> for different articles</a:t>
            </a:r>
            <a:r>
              <a:rPr lang="en-US" altLang="zh-CN" sz="2400" baseline="30000" dirty="0"/>
              <a:t> [Chakraborty et al. 2015]</a:t>
            </a:r>
          </a:p>
          <a:p>
            <a:pPr lvl="1"/>
            <a:r>
              <a:rPr lang="en-US" altLang="zh-CN" dirty="0"/>
              <a:t>Categorized by when articles reach their citation peaks</a:t>
            </a:r>
          </a:p>
          <a:p>
            <a:pPr lvl="1"/>
            <a:r>
              <a:rPr lang="en-US" altLang="zh-CN" dirty="0" err="1"/>
              <a:t>PeakInit</a:t>
            </a:r>
            <a:r>
              <a:rPr lang="en-US" altLang="zh-CN" dirty="0"/>
              <a:t>, </a:t>
            </a:r>
            <a:r>
              <a:rPr lang="en-US" altLang="zh-CN" dirty="0" err="1"/>
              <a:t>PeakMul</a:t>
            </a:r>
            <a:r>
              <a:rPr lang="en-US" altLang="zh-CN" dirty="0"/>
              <a:t>, </a:t>
            </a:r>
            <a:r>
              <a:rPr lang="en-US" altLang="zh-CN" dirty="0" err="1"/>
              <a:t>PeakLate</a:t>
            </a:r>
            <a:r>
              <a:rPr lang="en-US" altLang="zh-CN" dirty="0"/>
              <a:t>, </a:t>
            </a:r>
            <a:r>
              <a:rPr lang="en-US" altLang="zh-CN" dirty="0" err="1"/>
              <a:t>MonDec</a:t>
            </a:r>
            <a:r>
              <a:rPr lang="en-US" altLang="zh-CN" dirty="0"/>
              <a:t>, </a:t>
            </a:r>
            <a:r>
              <a:rPr lang="en-US" altLang="zh-CN" dirty="0" err="1"/>
              <a:t>MonIncr</a:t>
            </a:r>
            <a:r>
              <a:rPr lang="en-US" altLang="zh-CN" dirty="0"/>
              <a:t>, Other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611" y="6412429"/>
            <a:ext cx="847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Tanmoy</a:t>
            </a:r>
            <a:r>
              <a:rPr lang="en-US" altLang="zh-CN" sz="1200" dirty="0"/>
              <a:t> Chakraborty, </a:t>
            </a:r>
            <a:r>
              <a:rPr lang="en-US" altLang="zh-CN" sz="1200" dirty="0" err="1"/>
              <a:t>Suhansanu</a:t>
            </a:r>
            <a:r>
              <a:rPr lang="en-US" altLang="zh-CN" sz="1200" dirty="0"/>
              <a:t> Kumar, </a:t>
            </a:r>
            <a:r>
              <a:rPr lang="en-US" altLang="zh-CN" sz="1200" dirty="0" err="1"/>
              <a:t>Pawan</a:t>
            </a:r>
            <a:r>
              <a:rPr lang="en-US" altLang="zh-CN" sz="1200" dirty="0"/>
              <a:t> Goyal, </a:t>
            </a:r>
            <a:r>
              <a:rPr lang="en-US" altLang="zh-CN" sz="1200" dirty="0" err="1"/>
              <a:t>Niloy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Ganguly</a:t>
            </a:r>
            <a:r>
              <a:rPr lang="en-US" altLang="zh-CN" sz="1200" dirty="0"/>
              <a:t>, et al. On the categorization of scientific citation profiles in computer sciences. </a:t>
            </a:r>
            <a:r>
              <a:rPr lang="en-US" altLang="zh-CN" sz="1200" i="1" dirty="0" err="1"/>
              <a:t>Commun</a:t>
            </a:r>
            <a:r>
              <a:rPr lang="en-US" altLang="zh-CN" sz="1200" i="1" dirty="0"/>
              <a:t>. ACM</a:t>
            </a:r>
            <a:r>
              <a:rPr lang="en-US" altLang="zh-CN" sz="1200" dirty="0"/>
              <a:t> 2015.</a:t>
            </a:r>
            <a:endParaRPr lang="zh-CN" altLang="en-US" sz="1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0" y="6445251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4"/>
          <p:cNvGrpSpPr/>
          <p:nvPr/>
        </p:nvGrpSpPr>
        <p:grpSpPr>
          <a:xfrm>
            <a:off x="229453" y="2510969"/>
            <a:ext cx="8685092" cy="2582281"/>
            <a:chOff x="229454" y="3064726"/>
            <a:chExt cx="8685092" cy="2582281"/>
          </a:xfrm>
        </p:grpSpPr>
        <p:sp>
          <p:nvSpPr>
            <p:cNvPr id="12" name="文本框 11"/>
            <p:cNvSpPr txBox="1"/>
            <p:nvPr/>
          </p:nvSpPr>
          <p:spPr>
            <a:xfrm>
              <a:off x="2173904" y="5308453"/>
              <a:ext cx="4753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 Citation Patterns[Chakraborty et al. 2015]</a:t>
              </a:r>
              <a:endPara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454" y="3064726"/>
              <a:ext cx="8685092" cy="2118905"/>
            </a:xfrm>
            <a:prstGeom prst="rect">
              <a:avLst/>
            </a:prstGeom>
          </p:spPr>
        </p:pic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12BFBF09-09FA-4F29-96E7-6A66A635542B}"/>
              </a:ext>
            </a:extLst>
          </p:cNvPr>
          <p:cNvSpPr/>
          <p:nvPr/>
        </p:nvSpPr>
        <p:spPr>
          <a:xfrm>
            <a:off x="492368" y="5305395"/>
            <a:ext cx="8159261" cy="616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Decaying only after the peak time of each individual article</a:t>
            </a:r>
          </a:p>
        </p:txBody>
      </p:sp>
    </p:spTree>
    <p:extLst>
      <p:ext uri="{BB962C8B-B14F-4D97-AF65-F5344CB8AC3E}">
        <p14:creationId xmlns:p14="http://schemas.microsoft.com/office/powerpoint/2010/main" xmlns="" val="78938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42253</TotalTime>
  <Words>1370</Words>
  <Application>Microsoft Macintosh PowerPoint</Application>
  <PresentationFormat>全屏显示(4:3)</PresentationFormat>
  <Paragraphs>250</Paragraphs>
  <Slides>27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默认设计模板</vt:lpstr>
      <vt:lpstr>Office 主题</vt:lpstr>
      <vt:lpstr>幻灯片 1</vt:lpstr>
      <vt:lpstr>幻灯片 2</vt:lpstr>
      <vt:lpstr>Outline</vt:lpstr>
      <vt:lpstr>Query Independent Scholarly Article Ranking</vt:lpstr>
      <vt:lpstr>Query Independent Scholarly Article Ranking</vt:lpstr>
      <vt:lpstr>Query Independent Scholarly Article Ranking</vt:lpstr>
      <vt:lpstr>Why Weighted PageRank?</vt:lpstr>
      <vt:lpstr>Intuitions of Impacts of Articles</vt:lpstr>
      <vt:lpstr>When to Decay</vt:lpstr>
      <vt:lpstr>Our Time-Weighted PageRank</vt:lpstr>
      <vt:lpstr>Why Importance Assembling?</vt:lpstr>
      <vt:lpstr>Ranking with Importance Assembling</vt:lpstr>
      <vt:lpstr>Batch Algorithm batSARank</vt:lpstr>
      <vt:lpstr>Why Adopting Block-wise Method?</vt:lpstr>
      <vt:lpstr>Incremental Algorithm incSARank</vt:lpstr>
      <vt:lpstr>Affected and Unaffected Area Analysis</vt:lpstr>
      <vt:lpstr>Time Complexity Analysis</vt:lpstr>
      <vt:lpstr>Experimental Settings</vt:lpstr>
      <vt:lpstr>Effectiveness with RECOM</vt:lpstr>
      <vt:lpstr>Effectiveness with PFCTN</vt:lpstr>
      <vt:lpstr>Efficiency</vt:lpstr>
      <vt:lpstr>Outline</vt:lpstr>
      <vt:lpstr>Outline</vt:lpstr>
      <vt:lpstr>Scholarly Citation Cycle Detection and Cleaning</vt:lpstr>
      <vt:lpstr>Scholarly Citation Cycle Detection and Cleaning</vt:lpstr>
      <vt:lpstr>Acknowledgements</vt:lpstr>
      <vt:lpstr>幻灯片 27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shuai.ma</cp:lastModifiedBy>
  <cp:revision>4322</cp:revision>
  <dcterms:created xsi:type="dcterms:W3CDTF">2010-07-14T15:56:11Z</dcterms:created>
  <dcterms:modified xsi:type="dcterms:W3CDTF">2018-12-31T05:23:48Z</dcterms:modified>
</cp:coreProperties>
</file>