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79" r:id="rId25"/>
    <p:sldId id="282" r:id="rId26"/>
    <p:sldId id="283" r:id="rId27"/>
    <p:sldId id="284" r:id="rId28"/>
    <p:sldId id="285" r:id="rId29"/>
    <p:sldId id="286" r:id="rId30"/>
    <p:sldId id="260"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1386" y="66"/>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5779A-858F-418A-9E1B-C2924B3A9F48}" type="datetimeFigureOut">
              <a:rPr lang="zh-CN" altLang="en-US" smtClean="0"/>
              <a:t>2018/12/7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FC253-6A77-473F-BA95-9ABEF8E57477}" type="slidenum">
              <a:rPr lang="zh-CN" altLang="en-US" smtClean="0"/>
              <a:t>‹#›</a:t>
            </a:fld>
            <a:endParaRPr lang="zh-CN" altLang="en-US"/>
          </a:p>
        </p:txBody>
      </p:sp>
    </p:spTree>
    <p:extLst>
      <p:ext uri="{BB962C8B-B14F-4D97-AF65-F5344CB8AC3E}">
        <p14:creationId xmlns:p14="http://schemas.microsoft.com/office/powerpoint/2010/main" val="355411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9FC253-6A77-473F-BA95-9ABEF8E57477}" type="slidenum">
              <a:rPr lang="zh-CN" altLang="en-US" smtClean="0"/>
              <a:t>4</a:t>
            </a:fld>
            <a:endParaRPr lang="zh-CN" altLang="en-US"/>
          </a:p>
        </p:txBody>
      </p:sp>
    </p:spTree>
    <p:extLst>
      <p:ext uri="{BB962C8B-B14F-4D97-AF65-F5344CB8AC3E}">
        <p14:creationId xmlns:p14="http://schemas.microsoft.com/office/powerpoint/2010/main" val="422567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 name="Rectangle 22"/>
          <p:cNvSpPr>
            <a:spLocks noChangeArrowheads="1"/>
          </p:cNvSpPr>
          <p:nvPr userDrawn="1"/>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6" name="Object 17"/>
          <p:cNvGraphicFramePr>
            <a:graphicFrameLocks noChangeAspect="1"/>
          </p:cNvGraphicFramePr>
          <p:nvPr userDrawn="1">
            <p:extLst>
              <p:ext uri="{D42A27DB-BD31-4B8C-83A1-F6EECF244321}">
                <p14:modId xmlns:p14="http://schemas.microsoft.com/office/powerpoint/2010/main" val="505182327"/>
              </p:ext>
            </p:extLst>
          </p:nvPr>
        </p:nvGraphicFramePr>
        <p:xfrm>
          <a:off x="142877" y="1"/>
          <a:ext cx="9001125" cy="2428875"/>
        </p:xfrm>
        <a:graphic>
          <a:graphicData uri="http://schemas.openxmlformats.org/presentationml/2006/ole">
            <mc:AlternateContent xmlns:mc="http://schemas.openxmlformats.org/markup-compatibility/2006">
              <mc:Choice xmlns:v="urn:schemas-microsoft-com:vml" Requires="v">
                <p:oleObj spid="_x0000_s1039" name="Image" r:id="rId3" imgW="8228571" imgH="8711111" progId="">
                  <p:embed/>
                </p:oleObj>
              </mc:Choice>
              <mc:Fallback>
                <p:oleObj name="Image" r:id="rId3" imgW="8228571" imgH="871111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2877" y="1"/>
                        <a:ext cx="9001125" cy="2428875"/>
                      </a:xfrm>
                      <a:prstGeom prst="rect">
                        <a:avLst/>
                      </a:prstGeom>
                      <a:noFill/>
                      <a:ln>
                        <a:noFill/>
                      </a:ln>
                      <a:extLst>
                        <a:ext uri="{909E8E84-426E-40DD-AFC4-6F175D3DCCD1}">
                          <a14:hiddenFill xmlns:a14="http://schemas.microsoft.com/office/drawing/2010/main">
                            <a:gradFill rotWithShape="1">
                              <a:gsLst>
                                <a:gs pos="0">
                                  <a:srgbClr val="57B2D7">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7" name="Rectangle 21"/>
          <p:cNvSpPr>
            <a:spLocks noChangeArrowheads="1"/>
          </p:cNvSpPr>
          <p:nvPr userDrawn="1"/>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pic>
        <p:nvPicPr>
          <p:cNvPr id="19" name="图片 19" descr="图片1.jp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2428881"/>
            <a:ext cx="9144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022685" y="403230"/>
            <a:ext cx="6858002" cy="1696236"/>
          </a:xfrm>
        </p:spPr>
        <p:txBody>
          <a:bodyPr anchor="b">
            <a:noAutofit/>
          </a:bodyPr>
          <a:lstStyle>
            <a:lvl1pPr algn="ctr">
              <a:defRPr sz="6000">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286000" y="3760794"/>
            <a:ext cx="6858000" cy="56990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971330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954915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774236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048929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2603140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3562351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241535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848671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382230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952624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D0BD41-3109-43D3-ACA6-359DAA468DE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560845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17" descr="图片1.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71500" y="0"/>
            <a:ext cx="857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27"/>
          <p:cNvGrpSpPr>
            <a:grpSpLocks/>
          </p:cNvGrpSpPr>
          <p:nvPr userDrawn="1"/>
        </p:nvGrpSpPr>
        <p:grpSpPr bwMode="auto">
          <a:xfrm>
            <a:off x="0" y="685800"/>
            <a:ext cx="9144000" cy="609600"/>
            <a:chOff x="0" y="432"/>
            <a:chExt cx="5760" cy="384"/>
          </a:xfrm>
        </p:grpSpPr>
        <p:sp>
          <p:nvSpPr>
            <p:cNvPr id="9" name="Rectangle 2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0" name="Rectangle 2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
        <p:nvSpPr>
          <p:cNvPr id="2" name="标题占位符 1"/>
          <p:cNvSpPr>
            <a:spLocks noGrp="1"/>
          </p:cNvSpPr>
          <p:nvPr>
            <p:ph type="title"/>
          </p:nvPr>
        </p:nvSpPr>
        <p:spPr>
          <a:xfrm>
            <a:off x="571500" y="685799"/>
            <a:ext cx="7943850" cy="609601"/>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1500" y="1395418"/>
            <a:ext cx="7943850" cy="478154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8D0BD41-3109-43D3-ACA6-359DAA468DE5}" type="datetimeFigureOut">
              <a:rPr lang="zh-CN" altLang="en-US" smtClean="0"/>
              <a:t>2018/12/7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86064-90B1-4A22-B6A7-A50ACCA44AFB}" type="slidenum">
              <a:rPr lang="zh-CN" altLang="en-US" smtClean="0"/>
              <a:t>‹#›</a:t>
            </a:fld>
            <a:endParaRPr lang="zh-CN" altLang="en-US"/>
          </a:p>
        </p:txBody>
      </p:sp>
    </p:spTree>
    <p:extLst>
      <p:ext uri="{BB962C8B-B14F-4D97-AF65-F5344CB8AC3E}">
        <p14:creationId xmlns:p14="http://schemas.microsoft.com/office/powerpoint/2010/main" val="1244134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600" b="1" kern="1200">
          <a:solidFill>
            <a:schemeClr val="bg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171450" indent="-171450" algn="l" defTabSz="685800" rtl="0" eaLnBrk="1" fontAlgn="base" latinLnBrk="0" hangingPunct="1">
        <a:lnSpc>
          <a:spcPct val="120000"/>
        </a:lnSpc>
        <a:spcBef>
          <a:spcPct val="20000"/>
        </a:spcBef>
        <a:spcAft>
          <a:spcPct val="0"/>
        </a:spcAft>
        <a:buClr>
          <a:srgbClr val="000099"/>
        </a:buClr>
        <a:buFont typeface="Wingdings" panose="05000000000000000000" pitchFamily="2" charset="2"/>
        <a:buChar char="Ø"/>
        <a:defRPr lang="zh-CN" altLang="en-US" sz="2800" kern="1200" dirty="0" smtClean="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120000"/>
        </a:lnSpc>
        <a:spcBef>
          <a:spcPts val="375"/>
        </a:spcBef>
        <a:buClr>
          <a:srgbClr val="0000CC"/>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120000"/>
        </a:lnSpc>
        <a:spcBef>
          <a:spcPts val="375"/>
        </a:spcBef>
        <a:buClr>
          <a:srgbClr val="0000CC"/>
        </a:buClr>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20000"/>
        </a:lnSpc>
        <a:spcBef>
          <a:spcPts val="375"/>
        </a:spcBef>
        <a:buClr>
          <a:srgbClr val="0000CC"/>
        </a:buClr>
        <a:buFont typeface="Wingdings" panose="05000000000000000000"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120000"/>
        </a:lnSpc>
        <a:spcBef>
          <a:spcPts val="375"/>
        </a:spcBef>
        <a:buClr>
          <a:srgbClr val="0000CC"/>
        </a:buClr>
        <a:buFont typeface="Wingdings" panose="05000000000000000000"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6546" y="280400"/>
            <a:ext cx="7230978" cy="1696236"/>
          </a:xfrm>
        </p:spPr>
        <p:txBody>
          <a:bodyPr>
            <a:noAutofit/>
          </a:bodyPr>
          <a:lstStyle/>
          <a:p>
            <a:pPr algn="r"/>
            <a:r>
              <a:rPr lang="zh-CN" altLang="en-US" sz="5400" b="1" dirty="0" smtClean="0"/>
              <a:t>学术数据中引用环的</a:t>
            </a:r>
            <a:r>
              <a:rPr lang="en-US" altLang="zh-CN" sz="5400" b="1" dirty="0" smtClean="0"/>
              <a:t/>
            </a:r>
            <a:br>
              <a:rPr lang="en-US" altLang="zh-CN" sz="5400" b="1" dirty="0" smtClean="0"/>
            </a:br>
            <a:r>
              <a:rPr lang="zh-CN" altLang="en-US" sz="5400" b="1" dirty="0" smtClean="0"/>
              <a:t>检测与清洗</a:t>
            </a:r>
            <a:endParaRPr lang="zh-CN" altLang="en-US" sz="5400" b="1" dirty="0"/>
          </a:p>
        </p:txBody>
      </p:sp>
      <p:sp>
        <p:nvSpPr>
          <p:cNvPr id="3" name="副标题 2"/>
          <p:cNvSpPr>
            <a:spLocks noGrp="1"/>
          </p:cNvSpPr>
          <p:nvPr>
            <p:ph type="subTitle" idx="1"/>
          </p:nvPr>
        </p:nvSpPr>
        <p:spPr>
          <a:xfrm>
            <a:off x="4776716" y="4279409"/>
            <a:ext cx="4230808" cy="1616424"/>
          </a:xfrm>
        </p:spPr>
        <p:txBody>
          <a:bodyPr>
            <a:noAutofit/>
          </a:bodyPr>
          <a:lstStyle/>
          <a:p>
            <a:pPr algn="l"/>
            <a:r>
              <a:rPr lang="zh-CN" altLang="en-US" sz="3200" dirty="0">
                <a:latin typeface="宋体" panose="02010600030101010101" pitchFamily="2" charset="-122"/>
                <a:ea typeface="宋体" panose="02010600030101010101" pitchFamily="2" charset="-122"/>
              </a:rPr>
              <a:t>答辩学生</a:t>
            </a:r>
            <a:r>
              <a:rPr lang="zh-CN" altLang="en-US" sz="3200" dirty="0" smtClean="0">
                <a:latin typeface="宋体" panose="02010600030101010101" pitchFamily="2" charset="-122"/>
                <a:ea typeface="宋体" panose="02010600030101010101" pitchFamily="2" charset="-122"/>
              </a:rPr>
              <a:t>：龚晨</a:t>
            </a:r>
            <a:endParaRPr lang="en-US" altLang="zh-CN" sz="3200" dirty="0" smtClean="0">
              <a:latin typeface="宋体" panose="02010600030101010101" pitchFamily="2" charset="-122"/>
              <a:ea typeface="宋体" panose="02010600030101010101" pitchFamily="2" charset="-122"/>
            </a:endParaRPr>
          </a:p>
          <a:p>
            <a:pPr algn="l"/>
            <a:r>
              <a:rPr lang="zh-CN" altLang="en-US" sz="3200" dirty="0" smtClean="0">
                <a:latin typeface="宋体" panose="02010600030101010101" pitchFamily="2" charset="-122"/>
                <a:ea typeface="宋体" panose="02010600030101010101" pitchFamily="2" charset="-122"/>
              </a:rPr>
              <a:t>指导</a:t>
            </a:r>
            <a:r>
              <a:rPr lang="zh-CN" altLang="en-US" sz="3200" dirty="0">
                <a:latin typeface="宋体" panose="02010600030101010101" pitchFamily="2" charset="-122"/>
                <a:ea typeface="宋体" panose="02010600030101010101" pitchFamily="2" charset="-122"/>
              </a:rPr>
              <a:t>老师</a:t>
            </a:r>
            <a:r>
              <a:rPr lang="zh-CN" altLang="en-US" sz="3200" dirty="0" smtClean="0">
                <a:latin typeface="宋体" panose="02010600030101010101" pitchFamily="2" charset="-122"/>
                <a:ea typeface="宋体" panose="02010600030101010101" pitchFamily="2" charset="-122"/>
              </a:rPr>
              <a:t>：马帅 教授</a:t>
            </a:r>
            <a:endParaRPr lang="en-US" altLang="zh-CN" sz="3200" dirty="0">
              <a:latin typeface="宋体" panose="02010600030101010101" pitchFamily="2" charset="-122"/>
              <a:ea typeface="宋体" panose="02010600030101010101" pitchFamily="2" charset="-122"/>
            </a:endParaRPr>
          </a:p>
          <a:p>
            <a:pPr algn="l"/>
            <a:r>
              <a:rPr lang="zh-CN" altLang="en-US" sz="3200" dirty="0">
                <a:latin typeface="宋体" panose="02010600030101010101" pitchFamily="2" charset="-122"/>
                <a:ea typeface="宋体" panose="02010600030101010101" pitchFamily="2" charset="-122"/>
              </a:rPr>
              <a:t>答辩时间：</a:t>
            </a:r>
            <a:r>
              <a:rPr lang="en-US" altLang="zh-CN" sz="3200" dirty="0" smtClean="0">
                <a:ea typeface="宋体" panose="02010600030101010101" pitchFamily="2" charset="-122"/>
              </a:rPr>
              <a:t>2018.12.15</a:t>
            </a:r>
            <a:endParaRPr lang="zh-CN" altLang="en-US" sz="3200" dirty="0">
              <a:ea typeface="宋体" panose="02010600030101010101" pitchFamily="2" charset="-122"/>
            </a:endParaRPr>
          </a:p>
          <a:p>
            <a:pPr algn="l"/>
            <a:endParaRPr lang="zh-CN" altLang="en-US" sz="2800" dirty="0"/>
          </a:p>
        </p:txBody>
      </p:sp>
    </p:spTree>
    <p:extLst>
      <p:ext uri="{BB962C8B-B14F-4D97-AF65-F5344CB8AC3E}">
        <p14:creationId xmlns:p14="http://schemas.microsoft.com/office/powerpoint/2010/main" val="1328348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研究目标与研究内容</a:t>
            </a:r>
            <a:endParaRPr lang="zh-CN" altLang="en-US" dirty="0"/>
          </a:p>
        </p:txBody>
      </p:sp>
      <p:sp>
        <p:nvSpPr>
          <p:cNvPr id="3" name="内容占位符 2"/>
          <p:cNvSpPr>
            <a:spLocks noGrp="1"/>
          </p:cNvSpPr>
          <p:nvPr>
            <p:ph idx="1"/>
          </p:nvPr>
        </p:nvSpPr>
        <p:spPr>
          <a:xfrm>
            <a:off x="571500" y="1395418"/>
            <a:ext cx="8217658" cy="5237394"/>
          </a:xfrm>
        </p:spPr>
        <p:txBody>
          <a:bodyPr>
            <a:normAutofit/>
          </a:bodyPr>
          <a:lstStyle/>
          <a:p>
            <a:r>
              <a:rPr lang="zh-CN" altLang="en-US" dirty="0" smtClean="0"/>
              <a:t>研究目标</a:t>
            </a:r>
            <a:endParaRPr lang="en-US" altLang="zh-CN" dirty="0" smtClean="0"/>
          </a:p>
          <a:p>
            <a:pPr lvl="1"/>
            <a:r>
              <a:rPr lang="zh-CN" altLang="en-US" dirty="0" smtClean="0"/>
              <a:t>以学术数据为基础，研究出</a:t>
            </a:r>
            <a:r>
              <a:rPr lang="zh-CN" altLang="en-US" dirty="0" smtClean="0">
                <a:solidFill>
                  <a:srgbClr val="FF0000"/>
                </a:solidFill>
              </a:rPr>
              <a:t>针对学术数据特点</a:t>
            </a:r>
            <a:r>
              <a:rPr lang="zh-CN" altLang="en-US" dirty="0" smtClean="0"/>
              <a:t>的高效的和动态的环检测方法，并选取合适的特征，发现引用环中的异常数据，对环内的引用进行正误分类，清洗错误数据。</a:t>
            </a:r>
            <a:endParaRPr lang="en-US" altLang="zh-CN" dirty="0" smtClean="0"/>
          </a:p>
          <a:p>
            <a:r>
              <a:rPr lang="zh-CN" altLang="en-US" dirty="0" smtClean="0"/>
              <a:t>研究内容</a:t>
            </a:r>
            <a:endParaRPr lang="en-US" altLang="zh-CN" dirty="0" smtClean="0"/>
          </a:p>
          <a:p>
            <a:pPr lvl="1"/>
            <a:r>
              <a:rPr lang="zh-CN" altLang="en-US" dirty="0" smtClean="0"/>
              <a:t>利用学术数据稀疏特点和时间特性的</a:t>
            </a:r>
            <a:r>
              <a:rPr lang="zh-CN" altLang="en-US" dirty="0" smtClean="0">
                <a:solidFill>
                  <a:srgbClr val="FF0000"/>
                </a:solidFill>
              </a:rPr>
              <a:t>引用环检测算法</a:t>
            </a:r>
            <a:endParaRPr lang="en-US" altLang="zh-CN" dirty="0" smtClean="0">
              <a:solidFill>
                <a:srgbClr val="FF0000"/>
              </a:solidFill>
            </a:endParaRPr>
          </a:p>
          <a:p>
            <a:pPr lvl="1"/>
            <a:r>
              <a:rPr lang="zh-CN" altLang="en-US" dirty="0"/>
              <a:t>能够</a:t>
            </a:r>
            <a:r>
              <a:rPr lang="zh-CN" altLang="en-US" dirty="0" smtClean="0"/>
              <a:t>处理学术数据更新情景的</a:t>
            </a:r>
            <a:r>
              <a:rPr lang="zh-CN" altLang="en-US" dirty="0" smtClean="0">
                <a:solidFill>
                  <a:srgbClr val="FF0000"/>
                </a:solidFill>
              </a:rPr>
              <a:t>动态环检测算法</a:t>
            </a:r>
            <a:endParaRPr lang="en-US" altLang="zh-CN" dirty="0" smtClean="0">
              <a:solidFill>
                <a:srgbClr val="FF0000"/>
              </a:solidFill>
            </a:endParaRPr>
          </a:p>
          <a:p>
            <a:pPr lvl="1"/>
            <a:r>
              <a:rPr lang="zh-CN" altLang="en-US" dirty="0" smtClean="0"/>
              <a:t>提取学术数据特征用于</a:t>
            </a:r>
            <a:r>
              <a:rPr lang="zh-CN" altLang="en-US" dirty="0" smtClean="0">
                <a:solidFill>
                  <a:srgbClr val="FF0000"/>
                </a:solidFill>
              </a:rPr>
              <a:t>引用环清洗</a:t>
            </a:r>
            <a:r>
              <a:rPr lang="zh-CN" altLang="en-US" dirty="0" smtClean="0"/>
              <a:t>，同时标注实验数据验证结果</a:t>
            </a:r>
            <a:endParaRPr lang="en-US" altLang="zh-CN" dirty="0" smtClean="0"/>
          </a:p>
        </p:txBody>
      </p:sp>
    </p:spTree>
    <p:extLst>
      <p:ext uri="{BB962C8B-B14F-4D97-AF65-F5344CB8AC3E}">
        <p14:creationId xmlns:p14="http://schemas.microsoft.com/office/powerpoint/2010/main" val="1508086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引用环检测</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环检测问题可以等价为强连通分量检测问题</a:t>
            </a:r>
            <a:endParaRPr lang="en-US" altLang="zh-CN" dirty="0" smtClean="0">
              <a:latin typeface="Times New Roman" panose="02020603050405020304" pitchFamily="18" charset="0"/>
              <a:cs typeface="Times New Roman" panose="02020603050405020304" pitchFamily="18" charset="0"/>
            </a:endParaRPr>
          </a:p>
          <a:p>
            <a:r>
              <a:rPr lang="en-US" altLang="zh-CN" dirty="0" err="1" smtClean="0">
                <a:latin typeface="Times New Roman" panose="02020603050405020304" pitchFamily="18" charset="0"/>
                <a:cs typeface="Times New Roman" panose="02020603050405020304" pitchFamily="18" charset="0"/>
              </a:rPr>
              <a:t>Tarjan</a:t>
            </a:r>
            <a:r>
              <a:rPr lang="zh-CN" altLang="en-US" dirty="0" smtClean="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深度优先搜索找到每个强连通分量</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线性</a:t>
            </a:r>
            <a:r>
              <a:rPr lang="zh-CN" altLang="en-US" dirty="0" smtClean="0">
                <a:latin typeface="Times New Roman" panose="02020603050405020304" pitchFamily="18" charset="0"/>
                <a:cs typeface="Times New Roman" panose="02020603050405020304" pitchFamily="18" charset="0"/>
              </a:rPr>
              <a:t>时间</a:t>
            </a:r>
            <a:r>
              <a:rPr lang="zh-CN" altLang="en-US" dirty="0">
                <a:latin typeface="Times New Roman" panose="02020603050405020304" pitchFamily="18" charset="0"/>
                <a:cs typeface="Times New Roman" panose="02020603050405020304" pitchFamily="18" charset="0"/>
              </a:rPr>
              <a:t>复杂度</a:t>
            </a:r>
          </a:p>
        </p:txBody>
      </p:sp>
      <p:pic>
        <p:nvPicPr>
          <p:cNvPr id="4" name="图片 3"/>
          <p:cNvPicPr>
            <a:picLocks noChangeAspect="1"/>
          </p:cNvPicPr>
          <p:nvPr/>
        </p:nvPicPr>
        <p:blipFill rotWithShape="1">
          <a:blip r:embed="rId2"/>
          <a:srcRect r="1722"/>
          <a:stretch/>
        </p:blipFill>
        <p:spPr>
          <a:xfrm>
            <a:off x="1610435" y="3621326"/>
            <a:ext cx="5608745" cy="3141140"/>
          </a:xfrm>
          <a:prstGeom prst="rect">
            <a:avLst/>
          </a:prstGeom>
        </p:spPr>
      </p:pic>
    </p:spTree>
    <p:extLst>
      <p:ext uri="{BB962C8B-B14F-4D97-AF65-F5344CB8AC3E}">
        <p14:creationId xmlns:p14="http://schemas.microsoft.com/office/powerpoint/2010/main" val="913592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学术数据特点</a:t>
            </a:r>
            <a:endParaRPr lang="zh-CN" altLang="en-US" dirty="0"/>
          </a:p>
        </p:txBody>
      </p:sp>
      <p:sp>
        <p:nvSpPr>
          <p:cNvPr id="3" name="内容占位符 2"/>
          <p:cNvSpPr>
            <a:spLocks noGrp="1"/>
          </p:cNvSpPr>
          <p:nvPr>
            <p:ph idx="1"/>
          </p:nvPr>
        </p:nvSpPr>
        <p:spPr>
          <a:xfrm>
            <a:off x="571499" y="1395418"/>
            <a:ext cx="8258601" cy="4781545"/>
          </a:xfrm>
        </p:spPr>
        <p:txBody>
          <a:bodyPr/>
          <a:lstStyle/>
          <a:p>
            <a:r>
              <a:rPr lang="zh-CN" altLang="en-US" dirty="0"/>
              <a:t>同年引用少，跨年引用多</a:t>
            </a:r>
          </a:p>
          <a:p>
            <a:r>
              <a:rPr lang="zh-CN" altLang="en-US" dirty="0"/>
              <a:t>理论上，引用</a:t>
            </a:r>
            <a:r>
              <a:rPr lang="zh-CN" altLang="en-US" dirty="0" smtClean="0"/>
              <a:t>遵循时序</a:t>
            </a:r>
            <a:r>
              <a:rPr lang="zh-CN" altLang="en-US" dirty="0"/>
              <a:t>：旧文章不会引用新文章</a:t>
            </a:r>
          </a:p>
          <a:p>
            <a:endParaRPr lang="zh-CN" altLang="en-US" dirty="0"/>
          </a:p>
          <a:p>
            <a:endParaRPr lang="zh-CN" altLang="en-US" dirty="0"/>
          </a:p>
          <a:p>
            <a:endParaRPr lang="en-US" altLang="zh-CN" dirty="0" smtClean="0"/>
          </a:p>
          <a:p>
            <a:r>
              <a:rPr lang="zh-CN" altLang="en-US" dirty="0" smtClean="0"/>
              <a:t>实际上</a:t>
            </a:r>
            <a:r>
              <a:rPr lang="zh-CN" altLang="en-US" dirty="0"/>
              <a:t>，数据中存在</a:t>
            </a:r>
            <a:r>
              <a:rPr lang="zh-CN" altLang="en-US" dirty="0" smtClean="0"/>
              <a:t>年份早引用年份晚的</a:t>
            </a:r>
            <a:r>
              <a:rPr lang="zh-CN" altLang="en-US" dirty="0"/>
              <a:t>论文</a:t>
            </a:r>
          </a:p>
          <a:p>
            <a:endParaRPr lang="zh-CN" altLang="en-US" dirty="0"/>
          </a:p>
        </p:txBody>
      </p:sp>
      <p:sp>
        <p:nvSpPr>
          <p:cNvPr id="4" name="下箭头 3"/>
          <p:cNvSpPr/>
          <p:nvPr/>
        </p:nvSpPr>
        <p:spPr>
          <a:xfrm>
            <a:off x="4339988" y="2678349"/>
            <a:ext cx="435446" cy="901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06545" y="3679976"/>
            <a:ext cx="6673755" cy="523220"/>
          </a:xfrm>
          <a:prstGeom prst="rect">
            <a:avLst/>
          </a:prstGeom>
          <a:solidFill>
            <a:schemeClr val="accent4">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t>强连通分量仅存在同年之间，没有跨年</a:t>
            </a:r>
            <a:r>
              <a:rPr lang="zh-CN" altLang="en-US" sz="2800" dirty="0" smtClean="0"/>
              <a:t>的</a:t>
            </a:r>
            <a:endParaRPr lang="en-US" altLang="zh-CN" sz="2800" dirty="0"/>
          </a:p>
        </p:txBody>
      </p:sp>
      <p:sp>
        <p:nvSpPr>
          <p:cNvPr id="6" name="矩形 5"/>
          <p:cNvSpPr/>
          <p:nvPr/>
        </p:nvSpPr>
        <p:spPr>
          <a:xfrm>
            <a:off x="1098724" y="6015371"/>
            <a:ext cx="6946551" cy="523220"/>
          </a:xfrm>
          <a:prstGeom prst="rect">
            <a:avLst/>
          </a:prstGeom>
          <a:solidFill>
            <a:schemeClr val="accent4">
              <a:lumMod val="40000"/>
              <a:lumOff val="60000"/>
            </a:schemeClr>
          </a:solidFill>
          <a:ln>
            <a:solidFill>
              <a:schemeClr val="accent1"/>
            </a:solidFill>
          </a:ln>
        </p:spPr>
        <p:txBody>
          <a:bodyPr wrap="square">
            <a:spAutoFit/>
          </a:bodyPr>
          <a:lstStyle/>
          <a:p>
            <a:r>
              <a:rPr lang="zh-CN" altLang="zh-CN" sz="2800" dirty="0"/>
              <a:t>只有这些边才会使得跨年的强连通分量产生</a:t>
            </a:r>
            <a:endParaRPr lang="zh-CN" altLang="en-US" sz="2800" dirty="0"/>
          </a:p>
        </p:txBody>
      </p:sp>
      <p:sp>
        <p:nvSpPr>
          <p:cNvPr id="7" name="下箭头 6"/>
          <p:cNvSpPr/>
          <p:nvPr/>
        </p:nvSpPr>
        <p:spPr>
          <a:xfrm>
            <a:off x="4339988" y="5016077"/>
            <a:ext cx="464021" cy="899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1932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Block-wise </a:t>
            </a:r>
            <a:r>
              <a:rPr lang="en-US" altLang="zh-CN" dirty="0" err="1" smtClean="0"/>
              <a:t>Tarjan</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a:t>先暂时屏蔽跨年的引用，</a:t>
            </a:r>
            <a:r>
              <a:rPr lang="zh-CN" altLang="en-US" dirty="0">
                <a:solidFill>
                  <a:srgbClr val="FF0000"/>
                </a:solidFill>
              </a:rPr>
              <a:t>仅考虑只有同年引用的子图</a:t>
            </a:r>
            <a:r>
              <a:rPr lang="zh-CN" altLang="en-US" dirty="0"/>
              <a:t>，并在子图上进行强联通分量检测</a:t>
            </a:r>
          </a:p>
          <a:p>
            <a:r>
              <a:rPr lang="zh-CN" altLang="en-US" dirty="0"/>
              <a:t>随后再</a:t>
            </a:r>
            <a:r>
              <a:rPr lang="zh-CN" altLang="en-US" dirty="0">
                <a:solidFill>
                  <a:srgbClr val="FF0000"/>
                </a:solidFill>
              </a:rPr>
              <a:t>以</a:t>
            </a:r>
            <a:r>
              <a:rPr lang="zh-CN" altLang="en-US" dirty="0" smtClean="0">
                <a:solidFill>
                  <a:srgbClr val="FF0000"/>
                </a:solidFill>
              </a:rPr>
              <a:t>年份早到年份晚的</a:t>
            </a:r>
            <a:r>
              <a:rPr lang="zh-CN" altLang="en-US" dirty="0">
                <a:solidFill>
                  <a:srgbClr val="FF0000"/>
                </a:solidFill>
              </a:rPr>
              <a:t>论文引用为起点</a:t>
            </a:r>
            <a:r>
              <a:rPr lang="zh-CN" altLang="en-US" dirty="0" smtClean="0"/>
              <a:t>进行深度优先搜索</a:t>
            </a:r>
            <a:endParaRPr lang="en-US" altLang="zh-CN" dirty="0" smtClean="0"/>
          </a:p>
          <a:p>
            <a:r>
              <a:rPr lang="zh-CN" altLang="en-US" dirty="0" smtClean="0">
                <a:solidFill>
                  <a:srgbClr val="FF0000"/>
                </a:solidFill>
              </a:rPr>
              <a:t>不必</a:t>
            </a:r>
            <a:r>
              <a:rPr lang="zh-CN" altLang="en-US" dirty="0">
                <a:solidFill>
                  <a:srgbClr val="FF0000"/>
                </a:solidFill>
              </a:rPr>
              <a:t>访问一部分跨年引用</a:t>
            </a:r>
            <a:r>
              <a:rPr lang="zh-CN" altLang="en-US" dirty="0"/>
              <a:t>，从而缩减强连通分量检测的运行时间</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74575507"/>
              </p:ext>
            </p:extLst>
          </p:nvPr>
        </p:nvGraphicFramePr>
        <p:xfrm>
          <a:off x="457200" y="4831305"/>
          <a:ext cx="8229600" cy="1645908"/>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411477">
                <a:tc>
                  <a:txBody>
                    <a:bodyPr/>
                    <a:lstStyle/>
                    <a:p>
                      <a:pPr algn="ctr"/>
                      <a:r>
                        <a:rPr lang="zh-CN" altLang="en-US" sz="1800" dirty="0" smtClean="0">
                          <a:latin typeface="Times New Roman" panose="02020603050405020304" pitchFamily="18" charset="0"/>
                          <a:cs typeface="Times New Roman" panose="02020603050405020304" pitchFamily="18" charset="0"/>
                        </a:rPr>
                        <a:t>数据集</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同年引用</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占全图百分比</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跨年引用</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占全图百分比</a:t>
                      </a:r>
                      <a:endParaRPr lang="zh-CN" altLang="en-US" sz="1800" dirty="0">
                        <a:latin typeface="Times New Roman" panose="02020603050405020304" pitchFamily="18" charset="0"/>
                        <a:cs typeface="Times New Roman" panose="02020603050405020304" pitchFamily="18" charset="0"/>
                      </a:endParaRPr>
                    </a:p>
                  </a:txBody>
                  <a:tcPr anchor="ctr"/>
                </a:tc>
              </a:tr>
              <a:tr h="411477">
                <a:tc>
                  <a:txBody>
                    <a:bodyPr/>
                    <a:lstStyle/>
                    <a:p>
                      <a:pPr algn="ctr"/>
                      <a:r>
                        <a:rPr lang="en-US" altLang="zh-CN" sz="1800" dirty="0" smtClean="0">
                          <a:latin typeface="Times New Roman" panose="02020603050405020304" pitchFamily="18" charset="0"/>
                          <a:cs typeface="Times New Roman" panose="02020603050405020304" pitchFamily="18" charset="0"/>
                        </a:rPr>
                        <a:t>AAN</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3,345</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4.04%</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79,515</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95.96%</a:t>
                      </a:r>
                      <a:endParaRPr lang="zh-CN" altLang="en-US" sz="1800" dirty="0">
                        <a:latin typeface="Times New Roman" panose="02020603050405020304" pitchFamily="18" charset="0"/>
                        <a:cs typeface="Times New Roman" panose="02020603050405020304" pitchFamily="18" charset="0"/>
                      </a:endParaRPr>
                    </a:p>
                  </a:txBody>
                  <a:tcPr anchor="ctr"/>
                </a:tc>
              </a:tr>
              <a:tr h="411477">
                <a:tc>
                  <a:txBody>
                    <a:bodyPr/>
                    <a:lstStyle/>
                    <a:p>
                      <a:pPr algn="ctr"/>
                      <a:r>
                        <a:rPr lang="en-US" altLang="zh-CN" sz="1800" dirty="0" err="1" smtClean="0">
                          <a:latin typeface="Times New Roman" panose="02020603050405020304" pitchFamily="18" charset="0"/>
                          <a:cs typeface="Times New Roman" panose="02020603050405020304" pitchFamily="18" charset="0"/>
                        </a:rPr>
                        <a:t>AMiner</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1,735,125</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12.17%</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12,525,533</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87.83%</a:t>
                      </a:r>
                      <a:endParaRPr lang="zh-CN" altLang="en-US" sz="1800" dirty="0">
                        <a:latin typeface="Times New Roman" panose="02020603050405020304" pitchFamily="18" charset="0"/>
                        <a:cs typeface="Times New Roman" panose="02020603050405020304" pitchFamily="18" charset="0"/>
                      </a:endParaRPr>
                    </a:p>
                  </a:txBody>
                  <a:tcPr anchor="ctr"/>
                </a:tc>
              </a:tr>
              <a:tr h="411477">
                <a:tc>
                  <a:txBody>
                    <a:bodyPr/>
                    <a:lstStyle/>
                    <a:p>
                      <a:pPr algn="ctr"/>
                      <a:r>
                        <a:rPr lang="en-US" altLang="zh-CN" sz="1800" dirty="0" smtClean="0">
                          <a:latin typeface="Times New Roman" panose="02020603050405020304" pitchFamily="18" charset="0"/>
                          <a:cs typeface="Times New Roman" panose="02020603050405020304" pitchFamily="18" charset="0"/>
                        </a:rPr>
                        <a:t>MAG</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13,164,072</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2.50%</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513,334,848</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dirty="0" smtClean="0">
                          <a:latin typeface="Times New Roman" panose="02020603050405020304" pitchFamily="18" charset="0"/>
                          <a:cs typeface="Times New Roman" panose="02020603050405020304" pitchFamily="18" charset="0"/>
                        </a:rPr>
                        <a:t>97.50%</a:t>
                      </a:r>
                      <a:endParaRPr lang="zh-CN" altLang="en-US" sz="1800" dirty="0">
                        <a:latin typeface="Times New Roman" panose="02020603050405020304" pitchFamily="18" charset="0"/>
                        <a:cs typeface="Times New Roman" panose="02020603050405020304" pitchFamily="18" charset="0"/>
                      </a:endParaRPr>
                    </a:p>
                  </a:txBody>
                  <a:tcPr anchor="ctr"/>
                </a:tc>
              </a:tr>
            </a:tbl>
          </a:graphicData>
        </a:graphic>
      </p:graphicFrame>
    </p:spTree>
    <p:extLst>
      <p:ext uri="{BB962C8B-B14F-4D97-AF65-F5344CB8AC3E}">
        <p14:creationId xmlns:p14="http://schemas.microsoft.com/office/powerpoint/2010/main" val="2942866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仅有同年引用的子图</a:t>
                </a:r>
                <a14:m>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𝑖𝑛</m:t>
                        </m:r>
                      </m:sub>
                    </m:sSub>
                    <m:d>
                      <m:dPr>
                        <m:ctrlPr>
                          <a:rPr lang="en-US"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𝑉</m:t>
                            </m:r>
                          </m:e>
                          <m:sub>
                            <m:r>
                              <a:rPr lang="en-US" altLang="zh-CN">
                                <a:latin typeface="Cambria Math" panose="02040503050406030204" pitchFamily="18" charset="0"/>
                              </a:rPr>
                              <m:t>𝑖𝑛</m:t>
                            </m:r>
                          </m:sub>
                        </m:sSub>
                        <m:r>
                          <a:rPr lang="en-US" altLang="zh-CN">
                            <a:latin typeface="Cambria Math" panose="02040503050406030204" pitchFamily="18" charset="0"/>
                          </a:rPr>
                          <m:t>, </m:t>
                        </m:r>
                        <m:sSub>
                          <m:sSubPr>
                            <m:ctrlPr>
                              <a:rPr lang="zh-CN" altLang="zh-CN" i="1">
                                <a:latin typeface="Cambria Math" panose="02040503050406030204" pitchFamily="18" charset="0"/>
                              </a:rPr>
                            </m:ctrlPr>
                          </m:sSubPr>
                          <m:e>
                            <m:r>
                              <a:rPr lang="en-US" altLang="zh-CN">
                                <a:latin typeface="Cambria Math" panose="02040503050406030204" pitchFamily="18" charset="0"/>
                              </a:rPr>
                              <m:t>𝐸</m:t>
                            </m:r>
                          </m:e>
                          <m:sub>
                            <m:r>
                              <a:rPr lang="en-US" altLang="zh-CN">
                                <a:latin typeface="Cambria Math" panose="02040503050406030204" pitchFamily="18" charset="0"/>
                              </a:rPr>
                              <m:t>𝑖𝑛</m:t>
                            </m:r>
                          </m:sub>
                        </m:sSub>
                      </m:e>
                    </m:d>
                  </m:oMath>
                </a14:m>
                <a:endParaRPr lang="en-US" altLang="zh-CN" dirty="0" smtClean="0"/>
              </a:p>
              <a:p>
                <a:r>
                  <a:rPr lang="zh-CN" altLang="en-US" dirty="0"/>
                  <a:t>所有存在指向新论文的引用的旧论文可达的点和边组成的子图</a:t>
                </a:r>
                <a14:m>
                  <m:oMath xmlns:m="http://schemas.openxmlformats.org/officeDocument/2006/math">
                    <m:sSub>
                      <m:sSubPr>
                        <m:ctrlPr>
                          <a:rPr lang="zh-CN" altLang="zh-CN" sz="2800" i="1" smtClean="0">
                            <a:latin typeface="Cambria Math" panose="02040503050406030204" pitchFamily="18" charset="0"/>
                          </a:rPr>
                        </m:ctrlPr>
                      </m:sSubPr>
                      <m:e>
                        <m:r>
                          <a:rPr lang="en-US" altLang="zh-CN" sz="2800">
                            <a:latin typeface="Cambria Math" panose="02040503050406030204" pitchFamily="18" charset="0"/>
                          </a:rPr>
                          <m:t>𝐺</m:t>
                        </m:r>
                      </m:e>
                      <m:sub>
                        <m:r>
                          <a:rPr lang="en-US" altLang="zh-CN" sz="2800">
                            <a:latin typeface="Cambria Math" panose="02040503050406030204" pitchFamily="18" charset="0"/>
                          </a:rPr>
                          <m:t>𝑟𝑒𝑎𝑐h</m:t>
                        </m:r>
                      </m:sub>
                    </m:sSub>
                    <m:d>
                      <m:dPr>
                        <m:ctrlPr>
                          <a:rPr lang="en-US"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𝑉</m:t>
                            </m:r>
                          </m:e>
                          <m:sub>
                            <m:r>
                              <a:rPr lang="en-US" altLang="zh-CN" sz="2800">
                                <a:latin typeface="Cambria Math" panose="02040503050406030204" pitchFamily="18" charset="0"/>
                              </a:rPr>
                              <m:t>𝑟𝑒𝑎𝑐h</m:t>
                            </m:r>
                          </m:sub>
                        </m:sSub>
                        <m:r>
                          <a:rPr lang="en-US" altLang="zh-CN" sz="280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𝐸</m:t>
                            </m:r>
                          </m:e>
                          <m:sub>
                            <m:r>
                              <a:rPr lang="en-US" altLang="zh-CN" sz="2800">
                                <a:latin typeface="Cambria Math" panose="02040503050406030204" pitchFamily="18" charset="0"/>
                              </a:rPr>
                              <m:t>𝑟𝑒𝑎𝑐h</m:t>
                            </m:r>
                          </m:sub>
                        </m:sSub>
                      </m:e>
                    </m:d>
                  </m:oMath>
                </a14:m>
                <a:endParaRPr lang="en-US" altLang="zh-CN" sz="2800" dirty="0" smtClean="0"/>
              </a:p>
              <a:p>
                <a:r>
                  <a:rPr lang="zh-CN" altLang="en-US" dirty="0"/>
                  <a:t>时间复杂度</a:t>
                </a:r>
                <a14:m>
                  <m:oMath xmlns:m="http://schemas.openxmlformats.org/officeDocument/2006/math">
                    <m:r>
                      <m:rPr>
                        <m:sty m:val="p"/>
                      </m:rPr>
                      <a:rPr lang="en-US" altLang="zh-CN" sz="2800" smtClean="0">
                        <a:latin typeface="Cambria Math" panose="02040503050406030204" pitchFamily="18" charset="0"/>
                      </a:rPr>
                      <m:t>O</m:t>
                    </m:r>
                    <m:r>
                      <a:rPr lang="en-US" altLang="zh-CN" sz="2800" smtClean="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𝑉</m:t>
                            </m:r>
                          </m:e>
                          <m:sub>
                            <m:r>
                              <a:rPr lang="en-US" altLang="zh-CN" sz="2800">
                                <a:latin typeface="Cambria Math" panose="02040503050406030204" pitchFamily="18" charset="0"/>
                              </a:rPr>
                              <m:t>𝑖𝑛</m:t>
                            </m:r>
                          </m:sub>
                        </m:sSub>
                      </m:e>
                    </m:d>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𝐸</m:t>
                            </m:r>
                          </m:e>
                          <m:sub>
                            <m:r>
                              <a:rPr lang="en-US" altLang="zh-CN" sz="2800">
                                <a:latin typeface="Cambria Math" panose="02040503050406030204" pitchFamily="18" charset="0"/>
                              </a:rPr>
                              <m:t>𝑖𝑛</m:t>
                            </m:r>
                          </m:sub>
                        </m:sSub>
                      </m:e>
                    </m:d>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𝑉</m:t>
                            </m:r>
                          </m:e>
                          <m:sub>
                            <m:r>
                              <a:rPr lang="en-US" altLang="zh-CN" sz="2800">
                                <a:latin typeface="Cambria Math" panose="02040503050406030204" pitchFamily="18" charset="0"/>
                              </a:rPr>
                              <m:t>𝑟𝑒𝑎𝑐h</m:t>
                            </m:r>
                          </m:sub>
                        </m:sSub>
                      </m:e>
                    </m:d>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𝐸</m:t>
                            </m:r>
                          </m:e>
                          <m:sub>
                            <m:r>
                              <a:rPr lang="en-US" altLang="zh-CN" sz="2800">
                                <a:latin typeface="Cambria Math" panose="02040503050406030204" pitchFamily="18" charset="0"/>
                              </a:rPr>
                              <m:t>𝑟𝑒𝑎𝑐h</m:t>
                            </m:r>
                          </m:sub>
                        </m:sSub>
                      </m:e>
                    </m:d>
                    <m:r>
                      <a:rPr lang="en-US" altLang="zh-CN" sz="2800">
                        <a:latin typeface="Cambria Math" panose="02040503050406030204" pitchFamily="18" charset="0"/>
                      </a:rPr>
                      <m:t>)</m:t>
                    </m:r>
                  </m:oMath>
                </a14:m>
                <a:endParaRPr lang="en-US" altLang="zh-CN" sz="2800" dirty="0" smtClean="0"/>
              </a:p>
              <a:p>
                <a:r>
                  <a:rPr lang="zh-CN" altLang="en-US" dirty="0"/>
                  <a:t>空间复杂度</a:t>
                </a:r>
                <a14:m>
                  <m:oMath xmlns:m="http://schemas.openxmlformats.org/officeDocument/2006/math">
                    <m:r>
                      <m:rPr>
                        <m:sty m:val="p"/>
                      </m:rPr>
                      <a:rPr lang="en-US" altLang="zh-CN">
                        <a:latin typeface="Cambria Math" panose="02040503050406030204" pitchFamily="18" charset="0"/>
                      </a:rPr>
                      <m:t>O</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𝑉</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𝐸</m:t>
                        </m:r>
                      </m:e>
                    </m:d>
                    <m:r>
                      <a:rPr lang="en-US" altLang="zh-CN">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81" t="-1020" r="-9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84363054"/>
                  </p:ext>
                </p:extLst>
              </p:nvPr>
            </p:nvGraphicFramePr>
            <p:xfrm>
              <a:off x="395784" y="4449170"/>
              <a:ext cx="8352432" cy="2141011"/>
            </p:xfrm>
            <a:graphic>
              <a:graphicData uri="http://schemas.openxmlformats.org/drawingml/2006/table">
                <a:tbl>
                  <a:tblPr firstRow="1" bandRow="1">
                    <a:tableStyleId>{5C22544A-7EE6-4342-B048-85BDC9FD1C3A}</a:tableStyleId>
                  </a:tblPr>
                  <a:tblGrid>
                    <a:gridCol w="1454994"/>
                    <a:gridCol w="1932753"/>
                    <a:gridCol w="1426595"/>
                    <a:gridCol w="2111495"/>
                    <a:gridCol w="1426595"/>
                  </a:tblGrid>
                  <a:tr h="630274">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数据集</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a:effectLst/>
                                        <a:latin typeface="Cambria Math" panose="02040503050406030204" pitchFamily="18" charset="0"/>
                                      </a:rPr>
                                      <m:t>𝑉</m:t>
                                    </m:r>
                                  </m:e>
                                  <m:sub>
                                    <m:r>
                                      <a:rPr lang="en-US" sz="1800">
                                        <a:effectLst/>
                                        <a:latin typeface="Cambria Math" panose="02040503050406030204" pitchFamily="18" charset="0"/>
                                      </a:rPr>
                                      <m:t>𝑟𝑒𝑎𝑐h</m:t>
                                    </m:r>
                                  </m:sub>
                                </m:sSub>
                              </m:oMath>
                            </m:oMathPara>
                          </a14:m>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占</a:t>
                          </a:r>
                          <a:r>
                            <a:rPr lang="zh-CN" sz="1800" dirty="0" smtClean="0">
                              <a:effectLst/>
                              <a:latin typeface="Times New Roman" panose="02020603050405020304" pitchFamily="18" charset="0"/>
                              <a:cs typeface="Times New Roman" panose="02020603050405020304" pitchFamily="18" charset="0"/>
                            </a:rPr>
                            <a:t>全图</a:t>
                          </a:r>
                          <a:endParaRPr lang="en-US" altLang="zh-CN" sz="1800" dirty="0" smtClean="0">
                            <a:effectLst/>
                            <a:latin typeface="Times New Roman" panose="02020603050405020304" pitchFamily="18" charset="0"/>
                            <a:cs typeface="Times New Roman" panose="02020603050405020304" pitchFamily="18" charset="0"/>
                          </a:endParaRPr>
                        </a:p>
                        <a:p>
                          <a:pPr indent="127000" algn="ctr">
                            <a:lnSpc>
                              <a:spcPts val="2300"/>
                            </a:lnSpc>
                            <a:spcAft>
                              <a:spcPts val="0"/>
                            </a:spcAft>
                          </a:pPr>
                          <a:r>
                            <a:rPr lang="zh-CN" sz="1800" dirty="0" smtClean="0">
                              <a:effectLst/>
                              <a:latin typeface="Times New Roman" panose="02020603050405020304" pitchFamily="18" charset="0"/>
                              <a:cs typeface="Times New Roman" panose="02020603050405020304" pitchFamily="18" charset="0"/>
                            </a:rPr>
                            <a:t>百分比</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a:effectLst/>
                                        <a:latin typeface="Cambria Math" panose="02040503050406030204" pitchFamily="18" charset="0"/>
                                      </a:rPr>
                                      <m:t>𝐸</m:t>
                                    </m:r>
                                  </m:e>
                                  <m:sub>
                                    <m:r>
                                      <a:rPr lang="en-US" sz="1800">
                                        <a:effectLst/>
                                        <a:latin typeface="Cambria Math" panose="02040503050406030204" pitchFamily="18" charset="0"/>
                                      </a:rPr>
                                      <m:t>𝑟𝑒𝑎𝑐h</m:t>
                                    </m:r>
                                  </m:sub>
                                </m:sSub>
                              </m:oMath>
                            </m:oMathPara>
                          </a14:m>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占</a:t>
                          </a:r>
                          <a:r>
                            <a:rPr lang="zh-CN" sz="1800" dirty="0" smtClean="0">
                              <a:effectLst/>
                              <a:latin typeface="Times New Roman" panose="02020603050405020304" pitchFamily="18" charset="0"/>
                              <a:cs typeface="Times New Roman" panose="02020603050405020304" pitchFamily="18" charset="0"/>
                            </a:rPr>
                            <a:t>全图</a:t>
                          </a:r>
                          <a:endParaRPr lang="en-US" altLang="zh-CN" sz="1800" dirty="0" smtClean="0">
                            <a:effectLst/>
                            <a:latin typeface="Times New Roman" panose="02020603050405020304" pitchFamily="18" charset="0"/>
                            <a:cs typeface="Times New Roman" panose="02020603050405020304" pitchFamily="18" charset="0"/>
                          </a:endParaRPr>
                        </a:p>
                        <a:p>
                          <a:pPr indent="127000" algn="ctr">
                            <a:lnSpc>
                              <a:spcPts val="2300"/>
                            </a:lnSpc>
                            <a:spcAft>
                              <a:spcPts val="0"/>
                            </a:spcAft>
                          </a:pPr>
                          <a:r>
                            <a:rPr lang="zh-CN" sz="1800" dirty="0" smtClean="0">
                              <a:effectLst/>
                              <a:latin typeface="Times New Roman" panose="02020603050405020304" pitchFamily="18" charset="0"/>
                              <a:cs typeface="Times New Roman" panose="02020603050405020304" pitchFamily="18" charset="0"/>
                            </a:rPr>
                            <a:t>百分比</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AAN</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2,694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14.93%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12,098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14.59%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DBLP</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418,692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13.33%</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1,976,395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30.96%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MAG</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28,676,050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22.60%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331,887,626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62.78%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84363054"/>
                  </p:ext>
                </p:extLst>
              </p:nvPr>
            </p:nvGraphicFramePr>
            <p:xfrm>
              <a:off x="395784" y="4449170"/>
              <a:ext cx="8352432" cy="2141011"/>
            </p:xfrm>
            <a:graphic>
              <a:graphicData uri="http://schemas.openxmlformats.org/drawingml/2006/table">
                <a:tbl>
                  <a:tblPr firstRow="1" bandRow="1">
                    <a:tableStyleId>{5C22544A-7EE6-4342-B048-85BDC9FD1C3A}</a:tableStyleId>
                  </a:tblPr>
                  <a:tblGrid>
                    <a:gridCol w="1454994"/>
                    <a:gridCol w="1932753"/>
                    <a:gridCol w="1426595"/>
                    <a:gridCol w="2111495"/>
                    <a:gridCol w="1426595"/>
                  </a:tblGrid>
                  <a:tr h="630274">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数据集</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75710" t="-9615" r="-258675" b="-243269"/>
                          </a:stretch>
                        </a:blipFill>
                      </a:tcP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占</a:t>
                          </a:r>
                          <a:r>
                            <a:rPr lang="zh-CN" sz="1800" dirty="0" smtClean="0">
                              <a:effectLst/>
                              <a:latin typeface="Times New Roman" panose="02020603050405020304" pitchFamily="18" charset="0"/>
                              <a:cs typeface="Times New Roman" panose="02020603050405020304" pitchFamily="18" charset="0"/>
                            </a:rPr>
                            <a:t>全图</a:t>
                          </a:r>
                          <a:endParaRPr lang="en-US" altLang="zh-CN" sz="1800" dirty="0" smtClean="0">
                            <a:effectLst/>
                            <a:latin typeface="Times New Roman" panose="02020603050405020304" pitchFamily="18" charset="0"/>
                            <a:cs typeface="Times New Roman" panose="02020603050405020304" pitchFamily="18" charset="0"/>
                          </a:endParaRPr>
                        </a:p>
                        <a:p>
                          <a:pPr indent="127000" algn="ctr">
                            <a:lnSpc>
                              <a:spcPts val="2300"/>
                            </a:lnSpc>
                            <a:spcAft>
                              <a:spcPts val="0"/>
                            </a:spcAft>
                          </a:pPr>
                          <a:r>
                            <a:rPr lang="zh-CN" sz="1800" dirty="0" smtClean="0">
                              <a:effectLst/>
                              <a:latin typeface="Times New Roman" panose="02020603050405020304" pitchFamily="18" charset="0"/>
                              <a:cs typeface="Times New Roman" panose="02020603050405020304" pitchFamily="18" charset="0"/>
                            </a:rPr>
                            <a:t>百分比</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rotWithShape="0">
                          <a:blip r:embed="rId3"/>
                          <a:stretch>
                            <a:fillRect l="-228242" t="-9615" r="-68588" b="-243269"/>
                          </a:stretch>
                        </a:blipFill>
                      </a:tcP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占</a:t>
                          </a:r>
                          <a:r>
                            <a:rPr lang="zh-CN" sz="1800" dirty="0" smtClean="0">
                              <a:effectLst/>
                              <a:latin typeface="Times New Roman" panose="02020603050405020304" pitchFamily="18" charset="0"/>
                              <a:cs typeface="Times New Roman" panose="02020603050405020304" pitchFamily="18" charset="0"/>
                            </a:rPr>
                            <a:t>全图</a:t>
                          </a:r>
                          <a:endParaRPr lang="en-US" altLang="zh-CN" sz="1800" dirty="0" smtClean="0">
                            <a:effectLst/>
                            <a:latin typeface="Times New Roman" panose="02020603050405020304" pitchFamily="18" charset="0"/>
                            <a:cs typeface="Times New Roman" panose="02020603050405020304" pitchFamily="18" charset="0"/>
                          </a:endParaRPr>
                        </a:p>
                        <a:p>
                          <a:pPr indent="127000" algn="ctr">
                            <a:lnSpc>
                              <a:spcPts val="2300"/>
                            </a:lnSpc>
                            <a:spcAft>
                              <a:spcPts val="0"/>
                            </a:spcAft>
                          </a:pPr>
                          <a:r>
                            <a:rPr lang="zh-CN" sz="1800" dirty="0" smtClean="0">
                              <a:effectLst/>
                              <a:latin typeface="Times New Roman" panose="02020603050405020304" pitchFamily="18" charset="0"/>
                              <a:cs typeface="Times New Roman" panose="02020603050405020304" pitchFamily="18" charset="0"/>
                            </a:rPr>
                            <a:t>百分比</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AAN</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2,694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14.93%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12,098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14.59%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DBLP</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418,692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13.33%</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1,976,395</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30.96%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3579">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MAG</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28,676,050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22.60%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331,887,626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62.78%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mc:Fallback>
      </mc:AlternateContent>
      <p:sp>
        <p:nvSpPr>
          <p:cNvPr id="5" name="文本框 4"/>
          <p:cNvSpPr txBox="1"/>
          <p:nvPr/>
        </p:nvSpPr>
        <p:spPr>
          <a:xfrm>
            <a:off x="1317008" y="4753098"/>
            <a:ext cx="6509983" cy="954107"/>
          </a:xfrm>
          <a:prstGeom prst="rect">
            <a:avLst/>
          </a:prstGeom>
          <a:solidFill>
            <a:schemeClr val="accent4">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800" dirty="0" smtClean="0"/>
              <a:t>根据统计结果，</a:t>
            </a:r>
            <a:endParaRPr lang="en-US" altLang="zh-CN" sz="2800" dirty="0" smtClean="0"/>
          </a:p>
          <a:p>
            <a:pPr algn="ctr"/>
            <a:r>
              <a:rPr lang="en-US" altLang="zh-CN" sz="2800" dirty="0" smtClean="0"/>
              <a:t>block-wise </a:t>
            </a:r>
            <a:r>
              <a:rPr lang="en-US" altLang="zh-CN" sz="2800" dirty="0" err="1" smtClean="0"/>
              <a:t>Tarjan</a:t>
            </a:r>
            <a:r>
              <a:rPr lang="zh-CN" altLang="en-US" sz="2800" dirty="0" smtClean="0"/>
              <a:t>可以</a:t>
            </a:r>
            <a:r>
              <a:rPr lang="zh-CN" altLang="en-US" sz="2800" dirty="0" smtClean="0">
                <a:solidFill>
                  <a:srgbClr val="FF0000"/>
                </a:solidFill>
              </a:rPr>
              <a:t>提高</a:t>
            </a:r>
            <a:r>
              <a:rPr lang="en-US" altLang="zh-CN" sz="2800" dirty="0" smtClean="0">
                <a:solidFill>
                  <a:srgbClr val="FF0000"/>
                </a:solidFill>
              </a:rPr>
              <a:t>30%</a:t>
            </a:r>
            <a:r>
              <a:rPr lang="zh-CN" altLang="en-US" sz="2800" dirty="0" smtClean="0">
                <a:solidFill>
                  <a:srgbClr val="FF0000"/>
                </a:solidFill>
              </a:rPr>
              <a:t>的运行时间</a:t>
            </a:r>
            <a:endParaRPr lang="en-US" altLang="zh-CN" sz="2800" dirty="0">
              <a:solidFill>
                <a:srgbClr val="FF0000"/>
              </a:solidFill>
            </a:endParaRPr>
          </a:p>
        </p:txBody>
      </p:sp>
    </p:spTree>
    <p:extLst>
      <p:ext uri="{BB962C8B-B14F-4D97-AF65-F5344CB8AC3E}">
        <p14:creationId xmlns:p14="http://schemas.microsoft.com/office/powerpoint/2010/main" val="2582005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动态环检测</a:t>
            </a:r>
          </a:p>
        </p:txBody>
      </p:sp>
      <p:sp>
        <p:nvSpPr>
          <p:cNvPr id="3" name="内容占位符 2"/>
          <p:cNvSpPr>
            <a:spLocks noGrp="1"/>
          </p:cNvSpPr>
          <p:nvPr>
            <p:ph idx="1"/>
          </p:nvPr>
        </p:nvSpPr>
        <p:spPr/>
        <p:txBody>
          <a:bodyPr/>
          <a:lstStyle/>
          <a:p>
            <a:r>
              <a:rPr lang="zh-CN" altLang="en-US" dirty="0" smtClean="0"/>
              <a:t>学术数据不断变化更新，重新检测是不划算的</a:t>
            </a:r>
            <a:endParaRPr lang="en-US" altLang="zh-CN" dirty="0" smtClean="0"/>
          </a:p>
          <a:p>
            <a:r>
              <a:rPr lang="zh-CN" altLang="en-US" dirty="0"/>
              <a:t>更新</a:t>
            </a:r>
            <a:r>
              <a:rPr lang="zh-CN" altLang="en-US" dirty="0" smtClean="0"/>
              <a:t>情景：</a:t>
            </a:r>
            <a:endParaRPr lang="en-US" altLang="zh-CN" dirty="0"/>
          </a:p>
          <a:p>
            <a:pPr lvl="1"/>
            <a:r>
              <a:rPr lang="zh-CN" altLang="en-US" dirty="0" smtClean="0"/>
              <a:t>增加一篇论文以及当前数据库中所有与其相关的引用关系（引用或被引）</a:t>
            </a:r>
            <a:endParaRPr lang="en-US" altLang="zh-CN" dirty="0"/>
          </a:p>
        </p:txBody>
      </p:sp>
      <p:pic>
        <p:nvPicPr>
          <p:cNvPr id="4" name="图片 3"/>
          <p:cNvPicPr>
            <a:picLocks noChangeAspect="1"/>
          </p:cNvPicPr>
          <p:nvPr/>
        </p:nvPicPr>
        <p:blipFill>
          <a:blip r:embed="rId2"/>
          <a:stretch>
            <a:fillRect/>
          </a:stretch>
        </p:blipFill>
        <p:spPr>
          <a:xfrm>
            <a:off x="272955" y="3727640"/>
            <a:ext cx="3916907" cy="2879895"/>
          </a:xfrm>
          <a:prstGeom prst="rect">
            <a:avLst/>
          </a:prstGeom>
          <a:ln>
            <a:solidFill>
              <a:schemeClr val="tx1"/>
            </a:solidFill>
          </a:ln>
        </p:spPr>
      </p:pic>
      <p:pic>
        <p:nvPicPr>
          <p:cNvPr id="5" name="图片 4"/>
          <p:cNvPicPr>
            <a:picLocks noChangeAspect="1"/>
          </p:cNvPicPr>
          <p:nvPr/>
        </p:nvPicPr>
        <p:blipFill>
          <a:blip r:embed="rId3"/>
          <a:stretch>
            <a:fillRect/>
          </a:stretch>
        </p:blipFill>
        <p:spPr>
          <a:xfrm>
            <a:off x="4940490" y="3727640"/>
            <a:ext cx="4023531" cy="2884795"/>
          </a:xfrm>
          <a:prstGeom prst="rect">
            <a:avLst/>
          </a:prstGeom>
          <a:ln>
            <a:solidFill>
              <a:schemeClr val="tx1"/>
            </a:solidFill>
          </a:ln>
        </p:spPr>
      </p:pic>
      <p:sp>
        <p:nvSpPr>
          <p:cNvPr id="6" name="右箭头 5"/>
          <p:cNvSpPr/>
          <p:nvPr/>
        </p:nvSpPr>
        <p:spPr>
          <a:xfrm>
            <a:off x="4299045" y="4662899"/>
            <a:ext cx="545910" cy="10093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453486" y="2586993"/>
            <a:ext cx="6509983" cy="954107"/>
          </a:xfrm>
          <a:prstGeom prst="rect">
            <a:avLst/>
          </a:prstGeom>
          <a:solidFill>
            <a:schemeClr val="accent4">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800" dirty="0" smtClean="0"/>
              <a:t>只有新增加的论文存在</a:t>
            </a:r>
            <a:r>
              <a:rPr lang="zh-CN" altLang="en-US" sz="2800" dirty="0" smtClean="0">
                <a:solidFill>
                  <a:srgbClr val="FF0000"/>
                </a:solidFill>
              </a:rPr>
              <a:t>被引</a:t>
            </a:r>
            <a:r>
              <a:rPr lang="zh-CN" altLang="en-US" sz="2800" dirty="0" smtClean="0"/>
              <a:t>时，</a:t>
            </a:r>
            <a:endParaRPr lang="en-US" altLang="zh-CN" sz="2800" dirty="0" smtClean="0"/>
          </a:p>
          <a:p>
            <a:pPr algn="ctr"/>
            <a:r>
              <a:rPr lang="zh-CN" altLang="en-US" sz="2800" dirty="0"/>
              <a:t>才有</a:t>
            </a:r>
            <a:r>
              <a:rPr lang="zh-CN" altLang="en-US" sz="2800" dirty="0" smtClean="0"/>
              <a:t>可能产生新的环</a:t>
            </a:r>
            <a:endParaRPr lang="en-US" altLang="zh-CN" sz="2800" dirty="0"/>
          </a:p>
        </p:txBody>
      </p:sp>
    </p:spTree>
    <p:extLst>
      <p:ext uri="{BB962C8B-B14F-4D97-AF65-F5344CB8AC3E}">
        <p14:creationId xmlns:p14="http://schemas.microsoft.com/office/powerpoint/2010/main" val="3096552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如何判断一条新引用有没有产生环？</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71499" y="1395418"/>
                <a:ext cx="8272249" cy="4781545"/>
              </a:xfrm>
            </p:spPr>
            <p:txBody>
              <a:bodyPr/>
              <a:lstStyle/>
              <a:p>
                <a:r>
                  <a:rPr lang="zh-CN" altLang="en-US" dirty="0" smtClean="0">
                    <a:latin typeface="Times New Roman" panose="02020603050405020304" pitchFamily="18" charset="0"/>
                    <a:cs typeface="Times New Roman" panose="02020603050405020304" pitchFamily="18" charset="0"/>
                  </a:rPr>
                  <a:t>维持一个带强连通分量的近似拓扑排序</a:t>
                </a:r>
                <a:r>
                  <a:rPr lang="en-US" altLang="zh-CN" dirty="0" smtClean="0">
                    <a:latin typeface="Times New Roman" panose="02020603050405020304" pitchFamily="18" charset="0"/>
                    <a:cs typeface="Times New Roman" panose="02020603050405020304" pitchFamily="18" charset="0"/>
                  </a:rPr>
                  <a:t>𝑜𝑟𝑑</a:t>
                </a:r>
              </a:p>
              <a:p>
                <a:pPr lvl="1"/>
                <a:r>
                  <a:rPr lang="zh-CN" altLang="en-US" dirty="0">
                    <a:latin typeface="Times New Roman" panose="02020603050405020304" pitchFamily="18" charset="0"/>
                    <a:cs typeface="Times New Roman" panose="02020603050405020304" pitchFamily="18" charset="0"/>
                  </a:rPr>
                  <a:t>对于</a:t>
                </a:r>
                <a:r>
                  <a:rPr lang="zh-CN" altLang="en-US" dirty="0" smtClean="0">
                    <a:latin typeface="Times New Roman" panose="02020603050405020304" pitchFamily="18" charset="0"/>
                    <a:cs typeface="Times New Roman" panose="02020603050405020304" pitchFamily="18" charset="0"/>
                  </a:rPr>
                  <a:t>所有</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E</a:t>
                </a:r>
                <a:r>
                  <a:rPr lang="zh-CN" altLang="en-US" dirty="0" smtClean="0">
                    <a:latin typeface="Times New Roman" panose="02020603050405020304" pitchFamily="18" charset="0"/>
                    <a:cs typeface="Times New Roman" panose="02020603050405020304" pitchFamily="18" charset="0"/>
                  </a:rPr>
                  <a:t>且</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不</a:t>
                </a:r>
                <a:r>
                  <a:rPr lang="zh-CN" altLang="en-US" dirty="0">
                    <a:latin typeface="Times New Roman" panose="02020603050405020304" pitchFamily="18" charset="0"/>
                    <a:cs typeface="Times New Roman" panose="02020603050405020304" pitchFamily="18" charset="0"/>
                  </a:rPr>
                  <a:t>属于同一连通分量时都有</a:t>
                </a:r>
                <a14:m>
                  <m:oMath xmlns:m="http://schemas.openxmlformats.org/officeDocument/2006/math">
                    <m:r>
                      <a:rPr lang="zh-CN" altLang="en-US" i="1" dirty="0" smtClean="0">
                        <a:latin typeface="Cambria Math" panose="02040503050406030204" pitchFamily="18" charset="0"/>
                      </a:rPr>
                      <m:t>𝑜𝑟𝑑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𝑢</m:t>
                    </m:r>
                    <m:r>
                      <a:rPr lang="en-US" altLang="zh-CN" i="1" dirty="0" smtClean="0">
                        <a:latin typeface="Cambria Math" panose="02040503050406030204" pitchFamily="18" charset="0"/>
                      </a:rPr>
                      <m:t>)&lt;</m:t>
                    </m:r>
                    <m:r>
                      <a:rPr lang="zh-CN" altLang="en-US" i="1" dirty="0">
                        <a:latin typeface="Cambria Math" panose="02040503050406030204" pitchFamily="18" charset="0"/>
                      </a:rPr>
                      <m:t>𝑜𝑟𝑑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a14:m>
                <a:endParaRPr lang="en-US" altLang="zh-CN" dirty="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所有</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属于</a:t>
                </a:r>
                <a:r>
                  <a:rPr lang="zh-CN" altLang="en-US" dirty="0">
                    <a:latin typeface="Times New Roman" panose="02020603050405020304" pitchFamily="18" charset="0"/>
                    <a:cs typeface="Times New Roman" panose="02020603050405020304" pitchFamily="18" charset="0"/>
                  </a:rPr>
                  <a:t>同一连通分量时都有</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(v)</a:t>
                </a:r>
                <a:endParaRPr lang="en-US" altLang="zh-CN"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增加一篇论文</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，先放在所有拓扑排序的最后</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增加边</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，若𝑜𝑟𝑑</a:t>
                </a:r>
                <a:r>
                  <a:rPr lang="en-US" altLang="zh-CN" dirty="0" smtClean="0">
                    <a:latin typeface="Times New Roman" panose="02020603050405020304" pitchFamily="18" charset="0"/>
                    <a:cs typeface="Times New Roman" panose="02020603050405020304" pitchFamily="18" charset="0"/>
                  </a:rPr>
                  <a:t>(y)&lt;</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，则需要更新</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ffected </a:t>
                </a:r>
                <a:r>
                  <a:rPr lang="en-US" altLang="zh-CN" dirty="0">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egion(AR)</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(u)</a:t>
                </a:r>
                <a:r>
                  <a:rPr lang="zh-CN" altLang="en-US" dirty="0" smtClean="0">
                    <a:latin typeface="Times New Roman" panose="02020603050405020304" pitchFamily="18" charset="0"/>
                    <a:cs typeface="Times New Roman" panose="02020603050405020304" pitchFamily="18" charset="0"/>
                  </a:rPr>
                  <a:t>≤𝑜𝑟𝑑</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1499" y="1395418"/>
                <a:ext cx="8272249" cy="4781545"/>
              </a:xfrm>
              <a:blipFill rotWithShape="0">
                <a:blip r:embed="rId2"/>
                <a:stretch>
                  <a:fillRect l="-1326" t="-1020" r="-516"/>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626112" y="5220672"/>
            <a:ext cx="3891775" cy="1528146"/>
          </a:xfrm>
          <a:prstGeom prst="rect">
            <a:avLst/>
          </a:prstGeom>
        </p:spPr>
      </p:pic>
    </p:spTree>
    <p:extLst>
      <p:ext uri="{BB962C8B-B14F-4D97-AF65-F5344CB8AC3E}">
        <p14:creationId xmlns:p14="http://schemas.microsoft.com/office/powerpoint/2010/main" val="1343419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动态环检测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71500" y="1395418"/>
                <a:ext cx="8463318" cy="4781545"/>
              </a:xfrm>
            </p:spPr>
            <p:txBody>
              <a:bodyPr/>
              <a:lstStyle/>
              <a:p>
                <a:r>
                  <a:rPr lang="zh-CN" altLang="en-US" dirty="0" smtClean="0">
                    <a:latin typeface="Times New Roman" panose="02020603050405020304" pitchFamily="18" charset="0"/>
                    <a:cs typeface="Times New Roman" panose="02020603050405020304" pitchFamily="18" charset="0"/>
                  </a:rPr>
                  <a:t>搜索发现</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开始向前进行</a:t>
                </a:r>
                <a:r>
                  <a:rPr lang="en-US" altLang="zh-CN" dirty="0">
                    <a:latin typeface="Times New Roman" panose="02020603050405020304" pitchFamily="18" charset="0"/>
                    <a:cs typeface="Times New Roman" panose="02020603050405020304" pitchFamily="18" charset="0"/>
                  </a:rPr>
                  <a:t>DFS</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找到</a:t>
                </a:r>
                <a:r>
                  <a:rPr lang="en-US" altLang="zh-CN" dirty="0" smtClean="0">
                    <a:latin typeface="Times New Roman" panose="02020603050405020304" pitchFamily="18" charset="0"/>
                    <a:cs typeface="Times New Roman" panose="02020603050405020304" pitchFamily="18" charset="0"/>
                  </a:rPr>
                  <a:t>AR</a:t>
                </a:r>
                <a:r>
                  <a:rPr lang="zh-CN" altLang="en-US" dirty="0" smtClean="0">
                    <a:latin typeface="Times New Roman" panose="02020603050405020304" pitchFamily="18" charset="0"/>
                    <a:cs typeface="Times New Roman" panose="02020603050405020304" pitchFamily="18" charset="0"/>
                  </a:rPr>
                  <a:t>中所有</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可达的</a:t>
                </a:r>
                <a:r>
                  <a:rPr lang="zh-CN" altLang="en-US" dirty="0">
                    <a:latin typeface="Times New Roman" panose="02020603050405020304" pitchFamily="18" charset="0"/>
                    <a:cs typeface="Times New Roman" panose="02020603050405020304" pitchFamily="18" charset="0"/>
                  </a:rPr>
                  <a:t>点</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oMath>
                </a14:m>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开始向后进行</a:t>
                </a:r>
                <a:r>
                  <a:rPr lang="en-US" altLang="zh-CN" dirty="0">
                    <a:latin typeface="Times New Roman" panose="02020603050405020304" pitchFamily="18" charset="0"/>
                    <a:cs typeface="Times New Roman" panose="02020603050405020304" pitchFamily="18" charset="0"/>
                  </a:rPr>
                  <a:t>DFS</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找到</a:t>
                </a:r>
                <a:r>
                  <a:rPr lang="en-US" altLang="zh-CN" dirty="0" smtClean="0">
                    <a:latin typeface="Times New Roman" panose="02020603050405020304" pitchFamily="18" charset="0"/>
                    <a:cs typeface="Times New Roman" panose="02020603050405020304" pitchFamily="18" charset="0"/>
                  </a:rPr>
                  <a:t>AR</a:t>
                </a:r>
                <a:r>
                  <a:rPr lang="zh-CN" altLang="en-US" dirty="0" smtClean="0">
                    <a:latin typeface="Times New Roman" panose="02020603050405020304" pitchFamily="18" charset="0"/>
                    <a:cs typeface="Times New Roman" panose="02020603050405020304" pitchFamily="18" charset="0"/>
                  </a:rPr>
                  <a:t>中所有可达</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点</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oMath>
                </a14:m>
                <a:endParaRPr lang="en-US" altLang="zh-CN" dirty="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根据两个集合</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oMath>
                </a14:m>
                <a:r>
                  <a:rPr lang="zh-CN" altLang="en-US" dirty="0" smtClean="0">
                    <a:latin typeface="Times New Roman" panose="02020603050405020304" pitchFamily="18" charset="0"/>
                    <a:cs typeface="Times New Roman" panose="02020603050405020304" pitchFamily="18" charset="0"/>
                  </a:rPr>
                  <a:t>和</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oMath>
                </a14:m>
                <a:r>
                  <a:rPr lang="zh-CN" altLang="en-US" dirty="0" smtClean="0">
                    <a:latin typeface="Times New Roman" panose="02020603050405020304" pitchFamily="18" charset="0"/>
                    <a:cs typeface="Times New Roman" panose="02020603050405020304" pitchFamily="18" charset="0"/>
                  </a:rPr>
                  <a:t>有没有交集判断是否产生环</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1500" y="1395418"/>
                <a:ext cx="8463318" cy="4781545"/>
              </a:xfrm>
              <a:blipFill rotWithShape="0">
                <a:blip r:embed="rId2"/>
                <a:stretch>
                  <a:fillRect l="-1297" t="-102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52685" y="4271749"/>
            <a:ext cx="4219315" cy="1745923"/>
          </a:xfrm>
          <a:prstGeom prst="rect">
            <a:avLst/>
          </a:prstGeom>
        </p:spPr>
      </p:pic>
      <p:pic>
        <p:nvPicPr>
          <p:cNvPr id="6" name="图片 5"/>
          <p:cNvPicPr>
            <a:picLocks noChangeAspect="1"/>
          </p:cNvPicPr>
          <p:nvPr/>
        </p:nvPicPr>
        <p:blipFill>
          <a:blip r:embed="rId4"/>
          <a:stretch>
            <a:fillRect/>
          </a:stretch>
        </p:blipFill>
        <p:spPr>
          <a:xfrm>
            <a:off x="4744354" y="4203508"/>
            <a:ext cx="4399646" cy="1800516"/>
          </a:xfrm>
          <a:prstGeom prst="rect">
            <a:avLst/>
          </a:prstGeom>
        </p:spPr>
      </p:pic>
      <p:sp>
        <p:nvSpPr>
          <p:cNvPr id="7" name="文本框 6">
            <a:extLst>
              <a:ext uri="{FF2B5EF4-FFF2-40B4-BE49-F238E27FC236}">
                <a16:creationId xmlns="" xmlns:a16="http://schemas.microsoft.com/office/drawing/2014/main" id="{896BDC8B-2137-46AF-A9B3-FA857516C2CD}"/>
              </a:ext>
            </a:extLst>
          </p:cNvPr>
          <p:cNvSpPr txBox="1"/>
          <p:nvPr/>
        </p:nvSpPr>
        <p:spPr>
          <a:xfrm>
            <a:off x="571500" y="6176963"/>
            <a:ext cx="3834134" cy="369332"/>
          </a:xfrm>
          <a:prstGeom prst="rect">
            <a:avLst/>
          </a:prstGeom>
          <a:noFill/>
        </p:spPr>
        <p:txBody>
          <a:bodyPr wrap="square" rtlCol="0">
            <a:spAutoFit/>
          </a:bodyPr>
          <a:lstStyle/>
          <a:p>
            <a:pPr algn="ctr"/>
            <a:r>
              <a:rPr lang="zh-CN" altLang="en-US" b="1" dirty="0" smtClean="0">
                <a:solidFill>
                  <a:srgbClr val="002060"/>
                </a:solidFill>
                <a:latin typeface="Times New Roman" panose="02020603050405020304" pitchFamily="18" charset="0"/>
                <a:cs typeface="Times New Roman" panose="02020603050405020304" pitchFamily="18" charset="0"/>
              </a:rPr>
              <a:t>没有产生环</a:t>
            </a:r>
            <a:endParaRPr lang="zh-CN" altLang="en-US" b="1" dirty="0">
              <a:solidFill>
                <a:srgbClr val="00206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 xmlns:a16="http://schemas.microsoft.com/office/drawing/2014/main" id="{896BDC8B-2137-46AF-A9B3-FA857516C2CD}"/>
              </a:ext>
            </a:extLst>
          </p:cNvPr>
          <p:cNvSpPr txBox="1"/>
          <p:nvPr/>
        </p:nvSpPr>
        <p:spPr>
          <a:xfrm>
            <a:off x="5027110" y="6176963"/>
            <a:ext cx="3834134" cy="369332"/>
          </a:xfrm>
          <a:prstGeom prst="rect">
            <a:avLst/>
          </a:prstGeom>
          <a:noFill/>
        </p:spPr>
        <p:txBody>
          <a:bodyPr wrap="square" rtlCol="0">
            <a:spAutoFit/>
          </a:bodyPr>
          <a:lstStyle/>
          <a:p>
            <a:pPr algn="ctr"/>
            <a:r>
              <a:rPr lang="zh-CN" altLang="en-US" b="1" dirty="0" smtClean="0">
                <a:solidFill>
                  <a:srgbClr val="002060"/>
                </a:solidFill>
                <a:latin typeface="Times New Roman" panose="02020603050405020304" pitchFamily="18" charset="0"/>
                <a:cs typeface="Times New Roman" panose="02020603050405020304" pitchFamily="18" charset="0"/>
              </a:rPr>
              <a:t>产生了新的环</a:t>
            </a:r>
            <a:endParaRPr lang="zh-CN" alt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572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动态环检测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更新排序</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，没有产生</a:t>
                </a:r>
                <a:r>
                  <a:rPr lang="zh-CN" altLang="en-US" dirty="0" smtClean="0">
                    <a:latin typeface="Times New Roman" panose="02020603050405020304" pitchFamily="18" charset="0"/>
                    <a:cs typeface="Times New Roman" panose="02020603050405020304" pitchFamily="18" charset="0"/>
                  </a:rPr>
                  <a:t>环</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将</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oMath>
                </a14:m>
                <a:r>
                  <a:rPr lang="zh-CN" altLang="en-US" dirty="0" smtClean="0">
                    <a:latin typeface="Times New Roman" panose="02020603050405020304" pitchFamily="18" charset="0"/>
                    <a:cs typeface="Times New Roman" panose="02020603050405020304" pitchFamily="18" charset="0"/>
                  </a:rPr>
                  <a:t>与</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oMath>
                </a14:m>
                <a:r>
                  <a:rPr lang="zh-CN" altLang="en-US" dirty="0" smtClean="0">
                    <a:latin typeface="Times New Roman" panose="02020603050405020304" pitchFamily="18" charset="0"/>
                    <a:cs typeface="Times New Roman" panose="02020603050405020304" pitchFamily="18" charset="0"/>
                  </a:rPr>
                  <a:t>以原拓扑排序增序排序</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依次填入空缺位置</a:t>
                </a:r>
                <a:endParaRPr lang="en-US" altLang="zh-CN" dirty="0" smtClean="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81" t="-102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232012" y="4094322"/>
            <a:ext cx="4214218" cy="1768741"/>
          </a:xfrm>
          <a:prstGeom prst="rect">
            <a:avLst/>
          </a:prstGeom>
        </p:spPr>
      </p:pic>
      <p:pic>
        <p:nvPicPr>
          <p:cNvPr id="6" name="图片 5"/>
          <p:cNvPicPr>
            <a:picLocks noChangeAspect="1"/>
          </p:cNvPicPr>
          <p:nvPr/>
        </p:nvPicPr>
        <p:blipFill>
          <a:blip r:embed="rId4"/>
          <a:stretch>
            <a:fillRect/>
          </a:stretch>
        </p:blipFill>
        <p:spPr>
          <a:xfrm>
            <a:off x="4681563" y="4339982"/>
            <a:ext cx="4214219" cy="1768741"/>
          </a:xfrm>
          <a:prstGeom prst="rect">
            <a:avLst/>
          </a:prstGeom>
        </p:spPr>
      </p:pic>
      <p:sp>
        <p:nvSpPr>
          <p:cNvPr id="7" name="文本框 6">
            <a:extLst>
              <a:ext uri="{FF2B5EF4-FFF2-40B4-BE49-F238E27FC236}">
                <a16:creationId xmlns="" xmlns:a16="http://schemas.microsoft.com/office/drawing/2014/main" id="{896BDC8B-2137-46AF-A9B3-FA857516C2CD}"/>
              </a:ext>
            </a:extLst>
          </p:cNvPr>
          <p:cNvSpPr txBox="1"/>
          <p:nvPr/>
        </p:nvSpPr>
        <p:spPr>
          <a:xfrm>
            <a:off x="571500" y="6176963"/>
            <a:ext cx="3834134" cy="369332"/>
          </a:xfrm>
          <a:prstGeom prst="rect">
            <a:avLst/>
          </a:prstGeom>
          <a:noFill/>
        </p:spPr>
        <p:txBody>
          <a:bodyPr wrap="square" rtlCol="0">
            <a:spAutoFit/>
          </a:bodyPr>
          <a:lstStyle/>
          <a:p>
            <a:pPr algn="ctr"/>
            <a:r>
              <a:rPr lang="zh-CN" altLang="en-US" b="1" dirty="0" smtClean="0">
                <a:solidFill>
                  <a:srgbClr val="002060"/>
                </a:solidFill>
                <a:latin typeface="Times New Roman" panose="02020603050405020304" pitchFamily="18" charset="0"/>
                <a:cs typeface="Times New Roman" panose="02020603050405020304" pitchFamily="18" charset="0"/>
              </a:rPr>
              <a:t>将两个集合增序排序</a:t>
            </a:r>
            <a:endParaRPr lang="zh-CN" altLang="en-US" b="1" dirty="0">
              <a:solidFill>
                <a:srgbClr val="002060"/>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 xmlns:a16="http://schemas.microsoft.com/office/drawing/2014/main" id="{896BDC8B-2137-46AF-A9B3-FA857516C2CD}"/>
              </a:ext>
            </a:extLst>
          </p:cNvPr>
          <p:cNvSpPr txBox="1"/>
          <p:nvPr/>
        </p:nvSpPr>
        <p:spPr>
          <a:xfrm>
            <a:off x="5027110" y="6176963"/>
            <a:ext cx="3834134" cy="369332"/>
          </a:xfrm>
          <a:prstGeom prst="rect">
            <a:avLst/>
          </a:prstGeom>
          <a:noFill/>
        </p:spPr>
        <p:txBody>
          <a:bodyPr wrap="square" rtlCol="0">
            <a:spAutoFit/>
          </a:bodyPr>
          <a:lstStyle/>
          <a:p>
            <a:pPr algn="ctr"/>
            <a:r>
              <a:rPr lang="zh-CN" altLang="en-US" b="1" dirty="0" smtClean="0">
                <a:solidFill>
                  <a:srgbClr val="002060"/>
                </a:solidFill>
                <a:latin typeface="Times New Roman" panose="02020603050405020304" pitchFamily="18" charset="0"/>
                <a:cs typeface="Times New Roman" panose="02020603050405020304" pitchFamily="18" charset="0"/>
              </a:rPr>
              <a:t>依次填入空缺位置</a:t>
            </a:r>
            <a:endParaRPr lang="zh-CN" altLang="en-US" b="1" dirty="0">
              <a:solidFill>
                <a:srgbClr val="002060"/>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5"/>
          <a:stretch>
            <a:fillRect/>
          </a:stretch>
        </p:blipFill>
        <p:spPr>
          <a:xfrm>
            <a:off x="4681563" y="-13648"/>
            <a:ext cx="4462438" cy="1846526"/>
          </a:xfrm>
          <a:prstGeom prst="rect">
            <a:avLst/>
          </a:prstGeom>
        </p:spPr>
      </p:pic>
    </p:spTree>
    <p:extLst>
      <p:ext uri="{BB962C8B-B14F-4D97-AF65-F5344CB8AC3E}">
        <p14:creationId xmlns:p14="http://schemas.microsoft.com/office/powerpoint/2010/main" val="304546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动态环检测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更新排序</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若</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zh-CN" altLang="en-US" dirty="0" smtClean="0">
                    <a:latin typeface="Times New Roman" panose="02020603050405020304" pitchFamily="18" charset="0"/>
                    <a:cs typeface="Times New Roman" panose="02020603050405020304" pitchFamily="18" charset="0"/>
                  </a:rPr>
                  <a:t>，产生新的环</a:t>
                </a:r>
                <a:endParaRPr lang="en-US" altLang="zh-CN" dirty="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新的强连通分量</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oMath>
                </a14:m>
                <a:r>
                  <a:rPr lang="zh-CN" altLang="en-US" dirty="0" smtClean="0">
                    <a:latin typeface="Times New Roman" panose="02020603050405020304" pitchFamily="18" charset="0"/>
                    <a:cs typeface="Times New Roman" panose="02020603050405020304" pitchFamily="18" charset="0"/>
                  </a:rPr>
                  <a:t>，排序序号相同</a:t>
                </a:r>
                <a:endParaRPr lang="en-US" altLang="zh-CN" dirty="0" smtClean="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zh-CN" altLang="zh-CN" i="1"/>
                        </m:ctrlPr>
                      </m:sSubSupPr>
                      <m:e>
                        <m:r>
                          <a:rPr lang="en-US" altLang="zh-CN" i="1"/>
                          <m:t>𝛿</m:t>
                        </m:r>
                      </m:e>
                      <m:sub>
                        <m:r>
                          <a:rPr lang="en-US" altLang="zh-CN" i="1"/>
                          <m:t>𝑥𝑦</m:t>
                        </m:r>
                      </m:sub>
                      <m:sup>
                        <m:r>
                          <a:rPr lang="en-US" altLang="zh-CN" i="1"/>
                          <m:t>𝐹</m:t>
                        </m:r>
                      </m:sup>
                    </m:sSubSup>
                  </m:oMath>
                </a14:m>
                <a:r>
                  <a:rPr lang="zh-CN" altLang="zh-CN" dirty="0">
                    <a:latin typeface="Times New Roman" panose="02020603050405020304" pitchFamily="18" charset="0"/>
                    <a:cs typeface="Times New Roman" panose="02020603050405020304" pitchFamily="18" charset="0"/>
                  </a:rPr>
                  <a:t>的相对顺序不变，</a:t>
                </a:r>
                <a14:m>
                  <m:oMath xmlns:m="http://schemas.openxmlformats.org/officeDocument/2006/math">
                    <m:sSubSup>
                      <m:sSubSupPr>
                        <m:ctrlPr>
                          <a:rPr lang="zh-CN" altLang="zh-CN" i="1"/>
                        </m:ctrlPr>
                      </m:sSubSupPr>
                      <m:e>
                        <m:r>
                          <a:rPr lang="en-US" altLang="zh-CN" i="1"/>
                          <m:t>𝛿</m:t>
                        </m:r>
                      </m:e>
                      <m:sub>
                        <m:r>
                          <a:rPr lang="en-US" altLang="zh-CN" i="1"/>
                          <m:t>𝑥𝑦</m:t>
                        </m:r>
                      </m:sub>
                      <m:sup>
                        <m:r>
                          <a:rPr lang="en-US" altLang="zh-CN" i="1"/>
                          <m:t>𝐵</m:t>
                        </m:r>
                      </m:sup>
                    </m:sSubSup>
                  </m:oMath>
                </a14:m>
                <a:r>
                  <a:rPr lang="zh-CN" altLang="zh-CN" dirty="0">
                    <a:latin typeface="Times New Roman" panose="02020603050405020304" pitchFamily="18" charset="0"/>
                    <a:cs typeface="Times New Roman" panose="02020603050405020304" pitchFamily="18" charset="0"/>
                  </a:rPr>
                  <a:t>接在</a:t>
                </a:r>
                <a:r>
                  <a:rPr lang="en-US" altLang="zh-CN" dirty="0">
                    <a:latin typeface="Times New Roman" panose="02020603050405020304" pitchFamily="18" charset="0"/>
                    <a:cs typeface="Times New Roman" panose="02020603050405020304" pitchFamily="18" charset="0"/>
                  </a:rPr>
                  <a:t>S</a:t>
                </a:r>
                <a:r>
                  <a:rPr lang="zh-CN" altLang="zh-CN" dirty="0">
                    <a:latin typeface="Times New Roman" panose="02020603050405020304" pitchFamily="18" charset="0"/>
                    <a:cs typeface="Times New Roman" panose="02020603050405020304" pitchFamily="18" charset="0"/>
                  </a:rPr>
                  <a:t>后</a:t>
                </a:r>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81" t="-1020"/>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744354" y="0"/>
            <a:ext cx="4399646" cy="1800516"/>
          </a:xfrm>
          <a:prstGeom prst="rect">
            <a:avLst/>
          </a:prstGeom>
        </p:spPr>
      </p:pic>
      <p:pic>
        <p:nvPicPr>
          <p:cNvPr id="5" name="图片 4"/>
          <p:cNvPicPr>
            <a:picLocks noChangeAspect="1"/>
          </p:cNvPicPr>
          <p:nvPr/>
        </p:nvPicPr>
        <p:blipFill>
          <a:blip r:embed="rId4"/>
          <a:stretch>
            <a:fillRect/>
          </a:stretch>
        </p:blipFill>
        <p:spPr>
          <a:xfrm>
            <a:off x="1993759" y="4009693"/>
            <a:ext cx="5156482" cy="2049913"/>
          </a:xfrm>
          <a:prstGeom prst="rect">
            <a:avLst/>
          </a:prstGeom>
        </p:spPr>
      </p:pic>
    </p:spTree>
    <p:extLst>
      <p:ext uri="{BB962C8B-B14F-4D97-AF65-F5344CB8AC3E}">
        <p14:creationId xmlns:p14="http://schemas.microsoft.com/office/powerpoint/2010/main" val="1572366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课题来源</a:t>
            </a:r>
            <a:endParaRPr lang="en-US" altLang="zh-CN" dirty="0" smtClean="0"/>
          </a:p>
          <a:p>
            <a:r>
              <a:rPr lang="zh-CN" altLang="en-US" dirty="0" smtClean="0"/>
              <a:t>研究背景与意义</a:t>
            </a:r>
            <a:endParaRPr lang="en-US" altLang="zh-CN" dirty="0" smtClean="0"/>
          </a:p>
          <a:p>
            <a:r>
              <a:rPr lang="zh-CN" altLang="en-US" dirty="0" smtClean="0"/>
              <a:t>国内外研究现状</a:t>
            </a:r>
            <a:endParaRPr lang="en-US" altLang="zh-CN" dirty="0" smtClean="0"/>
          </a:p>
          <a:p>
            <a:r>
              <a:rPr lang="zh-CN" altLang="en-US" dirty="0" smtClean="0"/>
              <a:t>研究目标与内容</a:t>
            </a:r>
            <a:endParaRPr lang="en-US" altLang="zh-CN" dirty="0" smtClean="0"/>
          </a:p>
          <a:p>
            <a:r>
              <a:rPr lang="zh-CN" altLang="en-US" dirty="0" smtClean="0"/>
              <a:t>实验分析</a:t>
            </a:r>
            <a:endParaRPr lang="en-US" altLang="zh-CN" dirty="0" smtClean="0"/>
          </a:p>
          <a:p>
            <a:r>
              <a:rPr lang="zh-CN" altLang="en-US" dirty="0" smtClean="0"/>
              <a:t>总结与展望</a:t>
            </a:r>
            <a:endParaRPr lang="zh-CN" altLang="en-US" dirty="0"/>
          </a:p>
        </p:txBody>
      </p:sp>
    </p:spTree>
    <p:extLst>
      <p:ext uri="{BB962C8B-B14F-4D97-AF65-F5344CB8AC3E}">
        <p14:creationId xmlns:p14="http://schemas.microsoft.com/office/powerpoint/2010/main" val="473722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复杂度分析</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令</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𝐹</m:t>
                        </m:r>
                      </m:sup>
                    </m:sSubSup>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𝛿</m:t>
                        </m:r>
                      </m:e>
                      <m:sub>
                        <m:r>
                          <a:rPr lang="en-US" altLang="zh-CN" i="1">
                            <a:latin typeface="Cambria Math" panose="02040503050406030204" pitchFamily="18" charset="0"/>
                          </a:rPr>
                          <m:t>𝑥𝑦</m:t>
                        </m:r>
                      </m:sub>
                      <m:sup>
                        <m:r>
                          <a:rPr lang="en-US" altLang="zh-CN" i="1">
                            <a:latin typeface="Cambria Math" panose="02040503050406030204" pitchFamily="18" charset="0"/>
                          </a:rPr>
                          <m:t>𝐵</m:t>
                        </m:r>
                      </m:sup>
                    </m:sSubSup>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e>
                    </m:d>
                    <m:r>
                      <a:rPr lang="en-US" altLang="zh-CN" i="1" dirty="0">
                        <a:latin typeface="Cambria Math" panose="02040503050406030204" pitchFamily="18" charset="0"/>
                      </a:rPr>
                      <m:t>+</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𝐸</m:t>
                        </m:r>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r>
                          <a:rPr lang="en-US" altLang="zh-CN" i="1">
                            <a:latin typeface="Cambria Math" panose="02040503050406030204" pitchFamily="18" charset="0"/>
                          </a:rPr>
                          <m:t>)</m:t>
                        </m:r>
                      </m:e>
                    </m:d>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搜索</a:t>
                </a:r>
                <a:r>
                  <a:rPr lang="zh-CN" altLang="en-US" dirty="0" smtClean="0">
                    <a:latin typeface="Times New Roman" panose="02020603050405020304" pitchFamily="18" charset="0"/>
                    <a:cs typeface="Times New Roman" panose="02020603050405020304" pitchFamily="18" charset="0"/>
                  </a:rPr>
                  <a:t>发现：</a:t>
                </a:r>
                <a:r>
                  <a:rPr lang="zh-CN" altLang="en-US" dirty="0">
                    <a:latin typeface="Times New Roman" panose="02020603050405020304" pitchFamily="18" charset="0"/>
                    <a:cs typeface="Times New Roman" panose="02020603050405020304" pitchFamily="18" charset="0"/>
                  </a:rPr>
                  <a:t>两次</a:t>
                </a:r>
                <a:r>
                  <a:rPr lang="en-US" altLang="zh-CN" dirty="0">
                    <a:latin typeface="Times New Roman" panose="02020603050405020304" pitchFamily="18" charset="0"/>
                    <a:cs typeface="Times New Roman" panose="02020603050405020304" pitchFamily="18" charset="0"/>
                  </a:rPr>
                  <a:t>DFS</a:t>
                </a:r>
                <a:r>
                  <a:rPr lang="zh-CN" altLang="en-US" dirty="0">
                    <a:latin typeface="Times New Roman" panose="02020603050405020304" pitchFamily="18" charset="0"/>
                    <a:cs typeface="Times New Roman" panose="02020603050405020304" pitchFamily="18" charset="0"/>
                  </a:rPr>
                  <a:t>，复杂度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e>
                        </m:d>
                      </m:e>
                    </m:d>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排序</a:t>
                </a:r>
                <a:r>
                  <a:rPr lang="zh-CN" altLang="en-US" dirty="0" smtClean="0">
                    <a:latin typeface="Times New Roman" panose="02020603050405020304" pitchFamily="18" charset="0"/>
                    <a:cs typeface="Times New Roman" panose="02020603050405020304" pitchFamily="18" charset="0"/>
                  </a:rPr>
                  <a:t>更新：一次</a:t>
                </a:r>
                <a:r>
                  <a:rPr lang="zh-CN" altLang="en-US" dirty="0">
                    <a:latin typeface="Times New Roman" panose="02020603050405020304" pitchFamily="18" charset="0"/>
                    <a:cs typeface="Times New Roman" panose="02020603050405020304" pitchFamily="18" charset="0"/>
                  </a:rPr>
                  <a:t>排序，复杂度</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d>
                          <m:dPr>
                            <m:begChr m:val="|"/>
                            <m:endChr m:val="|"/>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begChr m:val="|"/>
                                <m:endChr m:val="|"/>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𝑥𝑦</m:t>
                                    </m:r>
                                  </m:sub>
                                </m:sSub>
                              </m:e>
                            </m:d>
                          </m:e>
                        </m:func>
                      </m:e>
                    </m:d>
                  </m:oMath>
                </a14:m>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8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52685" y="3739483"/>
            <a:ext cx="4219315" cy="1745923"/>
          </a:xfrm>
          <a:prstGeom prst="rect">
            <a:avLst/>
          </a:prstGeom>
        </p:spPr>
      </p:pic>
      <p:pic>
        <p:nvPicPr>
          <p:cNvPr id="5" name="图片 4"/>
          <p:cNvPicPr>
            <a:picLocks noChangeAspect="1"/>
          </p:cNvPicPr>
          <p:nvPr/>
        </p:nvPicPr>
        <p:blipFill>
          <a:blip r:embed="rId4"/>
          <a:stretch>
            <a:fillRect/>
          </a:stretch>
        </p:blipFill>
        <p:spPr>
          <a:xfrm>
            <a:off x="4744354" y="3671242"/>
            <a:ext cx="4399646" cy="1800516"/>
          </a:xfrm>
          <a:prstGeom prst="rect">
            <a:avLst/>
          </a:prstGeom>
        </p:spPr>
      </p:pic>
      <p:sp>
        <p:nvSpPr>
          <p:cNvPr id="6" name="文本框 5"/>
          <p:cNvSpPr txBox="1"/>
          <p:nvPr/>
        </p:nvSpPr>
        <p:spPr>
          <a:xfrm>
            <a:off x="1489362" y="5699909"/>
            <a:ext cx="6509983" cy="523220"/>
          </a:xfrm>
          <a:prstGeom prst="rect">
            <a:avLst/>
          </a:prstGeom>
          <a:solidFill>
            <a:schemeClr val="accent4">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800" dirty="0" smtClean="0">
                <a:latin typeface="Times New Roman" panose="02020603050405020304" pitchFamily="18" charset="0"/>
                <a:cs typeface="Times New Roman" panose="02020603050405020304" pitchFamily="18" charset="0"/>
              </a:rPr>
              <a:t>只与</a:t>
            </a:r>
            <a:r>
              <a:rPr lang="en-US" altLang="zh-CN" sz="2800" dirty="0" smtClean="0">
                <a:latin typeface="Times New Roman" panose="02020603050405020304" pitchFamily="18" charset="0"/>
                <a:cs typeface="Times New Roman" panose="02020603050405020304" pitchFamily="18" charset="0"/>
              </a:rPr>
              <a:t>affected region</a:t>
            </a:r>
            <a:r>
              <a:rPr lang="zh-CN" altLang="en-US" sz="2800" dirty="0" smtClean="0">
                <a:latin typeface="Times New Roman" panose="02020603050405020304" pitchFamily="18" charset="0"/>
                <a:cs typeface="Times New Roman" panose="02020603050405020304" pitchFamily="18" charset="0"/>
              </a:rPr>
              <a:t>的大小有关系</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27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引用环清洗</a:t>
            </a:r>
            <a:endParaRPr lang="zh-CN" altLang="en-US" dirty="0"/>
          </a:p>
        </p:txBody>
      </p:sp>
      <p:sp>
        <p:nvSpPr>
          <p:cNvPr id="3" name="内容占位符 2"/>
          <p:cNvSpPr>
            <a:spLocks noGrp="1"/>
          </p:cNvSpPr>
          <p:nvPr>
            <p:ph idx="1"/>
          </p:nvPr>
        </p:nvSpPr>
        <p:spPr>
          <a:xfrm>
            <a:off x="571500" y="1395418"/>
            <a:ext cx="7943850" cy="5251042"/>
          </a:xfrm>
        </p:spPr>
        <p:txBody>
          <a:bodyPr>
            <a:normAutofit/>
          </a:bodyPr>
          <a:lstStyle/>
          <a:p>
            <a:pPr marL="171450" lvl="1" fontAlgn="base">
              <a:spcBef>
                <a:spcPct val="20000"/>
              </a:spcBef>
              <a:spcAft>
                <a:spcPct val="0"/>
              </a:spcAft>
              <a:buClr>
                <a:srgbClr val="000099"/>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数据</a:t>
            </a:r>
            <a:r>
              <a:rPr lang="zh-CN" altLang="en-US" sz="2800" dirty="0">
                <a:latin typeface="Times New Roman" panose="02020603050405020304" pitchFamily="18" charset="0"/>
                <a:cs typeface="Times New Roman" panose="02020603050405020304" pitchFamily="18" charset="0"/>
              </a:rPr>
              <a:t>标注</a:t>
            </a:r>
            <a:endParaRPr lang="en-US" altLang="zh-CN" sz="2800" dirty="0">
              <a:latin typeface="Times New Roman" panose="02020603050405020304" pitchFamily="18" charset="0"/>
              <a:cs typeface="Times New Roman" panose="02020603050405020304" pitchFamily="18" charset="0"/>
            </a:endParaRPr>
          </a:p>
          <a:p>
            <a:pPr marL="685800" lvl="2">
              <a:spcBef>
                <a:spcPts val="1000"/>
              </a:spcBef>
            </a:pPr>
            <a:r>
              <a:rPr lang="zh-CN" altLang="zh-CN" sz="2400" dirty="0">
                <a:latin typeface="Times New Roman" panose="02020603050405020304" pitchFamily="18" charset="0"/>
                <a:cs typeface="Times New Roman" panose="02020603050405020304" pitchFamily="18" charset="0"/>
              </a:rPr>
              <a:t>从节点数为</a:t>
            </a:r>
            <a:r>
              <a:rPr lang="en-US" altLang="zh-CN" sz="2400" dirty="0">
                <a:latin typeface="Times New Roman" panose="02020603050405020304" pitchFamily="18" charset="0"/>
                <a:cs typeface="Times New Roman" panose="02020603050405020304" pitchFamily="18" charset="0"/>
              </a:rPr>
              <a:t>2,3,4,&gt;=5</a:t>
            </a:r>
            <a:r>
              <a:rPr lang="zh-CN" altLang="zh-CN" sz="2400" dirty="0">
                <a:latin typeface="Times New Roman" panose="02020603050405020304" pitchFamily="18" charset="0"/>
                <a:cs typeface="Times New Roman" panose="02020603050405020304" pitchFamily="18" charset="0"/>
              </a:rPr>
              <a:t>的强连通分量中分别挑选</a:t>
            </a:r>
            <a:r>
              <a:rPr lang="en-US" altLang="zh-CN" sz="2400" dirty="0">
                <a:latin typeface="Times New Roman" panose="02020603050405020304" pitchFamily="18" charset="0"/>
                <a:cs typeface="Times New Roman" panose="02020603050405020304" pitchFamily="18" charset="0"/>
              </a:rPr>
              <a:t>300</a:t>
            </a:r>
            <a:r>
              <a:rPr lang="zh-CN" altLang="zh-CN" sz="2400" dirty="0" smtClean="0">
                <a:latin typeface="Times New Roman" panose="02020603050405020304" pitchFamily="18" charset="0"/>
                <a:cs typeface="Times New Roman" panose="02020603050405020304" pitchFamily="18" charset="0"/>
              </a:rPr>
              <a:t>个</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人工标注</a:t>
            </a:r>
            <a:r>
              <a:rPr lang="zh-CN" altLang="en-US" sz="2400" dirty="0" smtClean="0">
                <a:latin typeface="Times New Roman" panose="02020603050405020304" pitchFamily="18" charset="0"/>
                <a:cs typeface="Times New Roman" panose="02020603050405020304" pitchFamily="18" charset="0"/>
              </a:rPr>
              <a:t>其中</a:t>
            </a:r>
            <a:r>
              <a:rPr lang="zh-CN" altLang="en-US" sz="2400" dirty="0" smtClean="0">
                <a:solidFill>
                  <a:srgbClr val="FF0000"/>
                </a:solidFill>
                <a:latin typeface="Times New Roman" panose="02020603050405020304" pitchFamily="18" charset="0"/>
                <a:cs typeface="Times New Roman" panose="02020603050405020304" pitchFamily="18" charset="0"/>
              </a:rPr>
              <a:t>同年或年份旧到年份新的论文引用</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685800" lvl="2">
              <a:spcBef>
                <a:spcPts val="1000"/>
              </a:spcBef>
            </a:pPr>
            <a:r>
              <a:rPr lang="zh-CN" altLang="zh-CN" sz="2400" dirty="0">
                <a:latin typeface="Times New Roman" panose="02020603050405020304" pitchFamily="18" charset="0"/>
                <a:cs typeface="Times New Roman" panose="02020603050405020304" pitchFamily="18" charset="0"/>
              </a:rPr>
              <a:t>其中</a:t>
            </a:r>
            <a:r>
              <a:rPr lang="zh-CN" altLang="zh-CN" sz="2400" dirty="0">
                <a:solidFill>
                  <a:srgbClr val="FF0000"/>
                </a:solidFill>
                <a:latin typeface="Times New Roman" panose="02020603050405020304" pitchFamily="18" charset="0"/>
                <a:cs typeface="Times New Roman" panose="02020603050405020304" pitchFamily="18" charset="0"/>
              </a:rPr>
              <a:t>有效数据</a:t>
            </a:r>
            <a:r>
              <a:rPr lang="en-US" altLang="zh-CN" sz="2400" dirty="0">
                <a:solidFill>
                  <a:srgbClr val="FF0000"/>
                </a:solidFill>
                <a:latin typeface="Times New Roman" panose="02020603050405020304" pitchFamily="18" charset="0"/>
                <a:cs typeface="Times New Roman" panose="02020603050405020304" pitchFamily="18" charset="0"/>
              </a:rPr>
              <a:t>935</a:t>
            </a:r>
            <a:r>
              <a:rPr lang="zh-CN" altLang="zh-CN" sz="2400" dirty="0">
                <a:solidFill>
                  <a:srgbClr val="FF0000"/>
                </a:solidFill>
                <a:latin typeface="Times New Roman" panose="02020603050405020304" pitchFamily="18" charset="0"/>
                <a:cs typeface="Times New Roman" panose="02020603050405020304" pitchFamily="18" charset="0"/>
              </a:rPr>
              <a:t>个</a:t>
            </a:r>
            <a:r>
              <a:rPr lang="zh-CN" altLang="zh-CN" sz="2400" dirty="0">
                <a:latin typeface="Times New Roman" panose="02020603050405020304" pitchFamily="18" charset="0"/>
                <a:cs typeface="Times New Roman" panose="02020603050405020304" pitchFamily="18" charset="0"/>
              </a:rPr>
              <a:t>，无效是因为无法判断其中某些边的真实性，由于找不到原文等原因导致的</a:t>
            </a:r>
            <a:endParaRPr lang="en-US" altLang="zh-CN" sz="2400" dirty="0">
              <a:latin typeface="Times New Roman" panose="02020603050405020304" pitchFamily="18" charset="0"/>
              <a:cs typeface="Times New Roman" panose="02020603050405020304" pitchFamily="18" charset="0"/>
            </a:endParaRPr>
          </a:p>
          <a:p>
            <a:pPr marL="685800" lvl="2">
              <a:spcBef>
                <a:spcPts val="1000"/>
              </a:spcBef>
            </a:pPr>
            <a:r>
              <a:rPr lang="zh-CN" altLang="zh-CN" sz="2400" dirty="0">
                <a:latin typeface="Times New Roman" panose="02020603050405020304" pitchFamily="18" charset="0"/>
                <a:cs typeface="Times New Roman" panose="02020603050405020304" pitchFamily="18" charset="0"/>
              </a:rPr>
              <a:t>在标注的这些数据中，共标注</a:t>
            </a:r>
            <a:r>
              <a:rPr lang="zh-CN" altLang="zh-CN" sz="2400" dirty="0" smtClean="0">
                <a:latin typeface="Times New Roman" panose="02020603050405020304" pitchFamily="18" charset="0"/>
                <a:cs typeface="Times New Roman" panose="02020603050405020304" pitchFamily="18" charset="0"/>
              </a:rPr>
              <a:t>边</a:t>
            </a:r>
            <a:r>
              <a:rPr lang="en-US" altLang="zh-CN" sz="2400" dirty="0" smtClean="0">
                <a:latin typeface="Times New Roman" panose="02020603050405020304" pitchFamily="18" charset="0"/>
                <a:cs typeface="Times New Roman" panose="02020603050405020304" pitchFamily="18" charset="0"/>
              </a:rPr>
              <a:t>6396</a:t>
            </a:r>
            <a:r>
              <a:rPr lang="zh-CN" altLang="zh-CN" sz="2400" dirty="0" smtClean="0">
                <a:latin typeface="Times New Roman" panose="02020603050405020304" pitchFamily="18" charset="0"/>
                <a:cs typeface="Times New Roman" panose="02020603050405020304" pitchFamily="18" charset="0"/>
              </a:rPr>
              <a:t>条</a:t>
            </a:r>
            <a:r>
              <a:rPr lang="zh-CN" altLang="zh-CN" sz="2400" dirty="0">
                <a:latin typeface="Times New Roman" panose="02020603050405020304" pitchFamily="18" charset="0"/>
                <a:cs typeface="Times New Roman" panose="02020603050405020304" pitchFamily="18" charset="0"/>
              </a:rPr>
              <a:t>，其中错误的</a:t>
            </a:r>
            <a:r>
              <a:rPr lang="zh-CN" altLang="zh-CN" sz="2400" dirty="0" smtClean="0">
                <a:latin typeface="Times New Roman" panose="02020603050405020304" pitchFamily="18" charset="0"/>
                <a:cs typeface="Times New Roman" panose="02020603050405020304" pitchFamily="18" charset="0"/>
              </a:rPr>
              <a:t>边为</a:t>
            </a:r>
            <a:r>
              <a:rPr lang="en-US" altLang="zh-CN" sz="2400" dirty="0" smtClean="0">
                <a:latin typeface="Times New Roman" panose="02020603050405020304" pitchFamily="18" charset="0"/>
                <a:cs typeface="Times New Roman" panose="02020603050405020304" pitchFamily="18" charset="0"/>
              </a:rPr>
              <a:t>660</a:t>
            </a:r>
            <a:r>
              <a:rPr lang="zh-CN" altLang="zh-CN" sz="2400" dirty="0" smtClean="0">
                <a:latin typeface="Times New Roman" panose="02020603050405020304" pitchFamily="18" charset="0"/>
                <a:cs typeface="Times New Roman" panose="02020603050405020304" pitchFamily="18" charset="0"/>
              </a:rPr>
              <a:t>条</a:t>
            </a:r>
            <a:r>
              <a:rPr lang="zh-CN" altLang="zh-CN" sz="2400" dirty="0">
                <a:latin typeface="Times New Roman" panose="02020603050405020304" pitchFamily="18" charset="0"/>
                <a:cs typeface="Times New Roman" panose="02020603050405020304" pitchFamily="18" charset="0"/>
              </a:rPr>
              <a:t>，</a:t>
            </a:r>
            <a:r>
              <a:rPr lang="zh-CN" altLang="zh-CN" sz="2400" dirty="0">
                <a:solidFill>
                  <a:srgbClr val="FF0000"/>
                </a:solidFill>
                <a:latin typeface="Times New Roman" panose="02020603050405020304" pitchFamily="18" charset="0"/>
                <a:cs typeface="Times New Roman" panose="02020603050405020304" pitchFamily="18" charset="0"/>
              </a:rPr>
              <a:t>占总数</a:t>
            </a:r>
            <a:r>
              <a:rPr lang="zh-CN" altLang="zh-CN" sz="2400" dirty="0" smtClean="0">
                <a:solidFill>
                  <a:srgbClr val="FF0000"/>
                </a:solidFill>
                <a:latin typeface="Times New Roman" panose="02020603050405020304" pitchFamily="18" charset="0"/>
                <a:cs typeface="Times New Roman" panose="02020603050405020304" pitchFamily="18" charset="0"/>
              </a:rPr>
              <a:t>的</a:t>
            </a:r>
            <a:r>
              <a:rPr lang="en-US" altLang="zh-CN" sz="2400" dirty="0" smtClean="0">
                <a:solidFill>
                  <a:srgbClr val="FF0000"/>
                </a:solidFill>
                <a:latin typeface="Times New Roman" panose="02020603050405020304" pitchFamily="18" charset="0"/>
                <a:cs typeface="Times New Roman" panose="02020603050405020304" pitchFamily="18" charset="0"/>
              </a:rPr>
              <a:t>10.3%</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355888751"/>
              </p:ext>
            </p:extLst>
          </p:nvPr>
        </p:nvGraphicFramePr>
        <p:xfrm>
          <a:off x="211539" y="5071401"/>
          <a:ext cx="8720922" cy="1675077"/>
        </p:xfrm>
        <a:graphic>
          <a:graphicData uri="http://schemas.openxmlformats.org/drawingml/2006/table">
            <a:tbl>
              <a:tblPr firstRow="1" bandRow="1">
                <a:tableStyleId>{5C22544A-7EE6-4342-B048-85BDC9FD1C3A}</a:tableStyleId>
              </a:tblPr>
              <a:tblGrid>
                <a:gridCol w="2481974"/>
                <a:gridCol w="751744"/>
                <a:gridCol w="1248836"/>
                <a:gridCol w="1498254"/>
                <a:gridCol w="1243604"/>
                <a:gridCol w="1496510"/>
              </a:tblGrid>
              <a:tr h="558359">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边</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总数</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正确数量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所占百分比</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错误数量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所占百分比</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58359">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同年引用</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5732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5206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90.82%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526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9.18%</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58359">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旧论文到新论文引用</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664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530</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79.82%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134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20.18%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504618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特征提取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71500" y="1395418"/>
                <a:ext cx="7943850" cy="5264689"/>
              </a:xfrm>
            </p:spPr>
            <p:txBody>
              <a:bodyPr/>
              <a:lstStyle/>
              <a:p>
                <a:r>
                  <a:rPr lang="zh-CN" altLang="en-US" dirty="0">
                    <a:latin typeface="Times New Roman" panose="02020603050405020304" pitchFamily="18" charset="0"/>
                    <a:cs typeface="Times New Roman" panose="02020603050405020304" pitchFamily="18" charset="0"/>
                  </a:rPr>
                  <a:t>论文基本信息</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题目相似性：将题目用</a:t>
                </a:r>
                <a:r>
                  <a:rPr lang="en-US" altLang="zh-CN" dirty="0" err="1">
                    <a:latin typeface="Times New Roman" panose="02020603050405020304" pitchFamily="18" charset="0"/>
                    <a:cs typeface="Times New Roman" panose="02020603050405020304" pitchFamily="18" charset="0"/>
                  </a:rPr>
                  <a:t>tf-idf</a:t>
                </a:r>
                <a:r>
                  <a:rPr lang="zh-CN" altLang="en-US" dirty="0">
                    <a:latin typeface="Times New Roman" panose="02020603050405020304" pitchFamily="18" charset="0"/>
                    <a:cs typeface="Times New Roman" panose="02020603050405020304" pitchFamily="18" charset="0"/>
                  </a:rPr>
                  <a:t>向量表示，然后求两篇论文的</a:t>
                </a:r>
                <a:r>
                  <a:rPr lang="zh-CN" altLang="en-US" dirty="0">
                    <a:solidFill>
                      <a:srgbClr val="FF0000"/>
                    </a:solidFill>
                    <a:latin typeface="Times New Roman" panose="02020603050405020304" pitchFamily="18" charset="0"/>
                    <a:cs typeface="Times New Roman" panose="02020603050405020304" pitchFamily="18" charset="0"/>
                  </a:rPr>
                  <a:t>余弦相似性</a:t>
                </a:r>
                <a:endParaRPr lang="en-US" altLang="zh-CN" dirty="0">
                  <a:solidFill>
                    <a:srgbClr val="FF0000"/>
                  </a:solidFill>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func>
                        <m:funcPr>
                          <m:ctrlPr>
                            <a:rPr lang="zh-CN" altLang="zh-CN" sz="1800" i="1">
                              <a:latin typeface="Cambria Math" panose="02040503050406030204" pitchFamily="18" charset="0"/>
                            </a:rPr>
                          </m:ctrlPr>
                        </m:funcPr>
                        <m:fName>
                          <m:r>
                            <a:rPr lang="en-US" altLang="zh-CN" sz="1800" i="1">
                              <a:latin typeface="Cambria Math" panose="02040503050406030204" pitchFamily="18" charset="0"/>
                            </a:rPr>
                            <m:t>𝑐𝑜𝑠</m:t>
                          </m:r>
                        </m:fName>
                        <m:e>
                          <m:d>
                            <m:dPr>
                              <m:ctrlPr>
                                <a:rPr lang="zh-CN" altLang="zh-CN" sz="1800" i="1">
                                  <a:latin typeface="Cambria Math" panose="02040503050406030204" pitchFamily="18" charset="0"/>
                                </a:rPr>
                              </m:ctrlPr>
                            </m:dPr>
                            <m:e>
                              <m:r>
                                <a:rPr lang="en-US" altLang="zh-CN" sz="1800" i="1">
                                  <a:latin typeface="Cambria Math" panose="02040503050406030204" pitchFamily="18" charset="0"/>
                                </a:rPr>
                                <m:t>𝜃</m:t>
                              </m:r>
                            </m:e>
                          </m:d>
                        </m:e>
                      </m:func>
                      <m:r>
                        <a:rPr lang="en-US" altLang="zh-CN" sz="1800">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b="1" i="1">
                              <a:latin typeface="Cambria Math" panose="02040503050406030204" pitchFamily="18" charset="0"/>
                            </a:rPr>
                            <m:t>𝐀</m:t>
                          </m:r>
                          <m:r>
                            <a:rPr lang="en-US" altLang="zh-CN" sz="1800" i="1">
                              <a:latin typeface="Cambria Math" panose="02040503050406030204" pitchFamily="18" charset="0"/>
                            </a:rPr>
                            <m:t>∙</m:t>
                          </m:r>
                          <m:r>
                            <a:rPr lang="en-US" altLang="zh-CN" sz="1800" b="1" i="1">
                              <a:latin typeface="Cambria Math" panose="02040503050406030204" pitchFamily="18" charset="0"/>
                            </a:rPr>
                            <m:t>𝐁</m:t>
                          </m:r>
                        </m:num>
                        <m:den>
                          <m:d>
                            <m:dPr>
                              <m:begChr m:val="‖"/>
                              <m:endChr m:val="‖"/>
                              <m:ctrlPr>
                                <a:rPr lang="zh-CN" altLang="zh-CN" sz="1800" i="1">
                                  <a:latin typeface="Cambria Math" panose="02040503050406030204" pitchFamily="18" charset="0"/>
                                </a:rPr>
                              </m:ctrlPr>
                            </m:dPr>
                            <m:e>
                              <m:r>
                                <a:rPr lang="en-US" altLang="zh-CN" sz="1800" b="1" i="1">
                                  <a:latin typeface="Cambria Math" panose="02040503050406030204" pitchFamily="18" charset="0"/>
                                </a:rPr>
                                <m:t>𝐀</m:t>
                              </m:r>
                            </m:e>
                          </m:d>
                          <m:d>
                            <m:dPr>
                              <m:begChr m:val="‖"/>
                              <m:endChr m:val="‖"/>
                              <m:ctrlPr>
                                <a:rPr lang="zh-CN" altLang="zh-CN" sz="1800" i="1">
                                  <a:latin typeface="Cambria Math" panose="02040503050406030204" pitchFamily="18" charset="0"/>
                                </a:rPr>
                              </m:ctrlPr>
                            </m:dPr>
                            <m:e>
                              <m:r>
                                <a:rPr lang="en-US" altLang="zh-CN" sz="1800" b="1" i="1">
                                  <a:latin typeface="Cambria Math" panose="02040503050406030204" pitchFamily="18" charset="0"/>
                                </a:rPr>
                                <m:t>𝐁</m:t>
                              </m:r>
                            </m:e>
                          </m:d>
                        </m:den>
                      </m:f>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e>
                          </m:nary>
                        </m:num>
                        <m:den>
                          <m:rad>
                            <m:radPr>
                              <m:degHide m:val="on"/>
                              <m:ctrlPr>
                                <a:rPr lang="zh-CN" altLang="zh-CN" sz="1800" i="1">
                                  <a:latin typeface="Cambria Math" panose="02040503050406030204" pitchFamily="18" charset="0"/>
                                </a:rPr>
                              </m:ctrlPr>
                            </m:radPr>
                            <m:deg/>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2</m:t>
                                      </m:r>
                                    </m:sup>
                                  </m:sSubSup>
                                </m:e>
                              </m:nary>
                            </m:e>
                          </m:rad>
                          <m:rad>
                            <m:radPr>
                              <m:degHide m:val="on"/>
                              <m:ctrlPr>
                                <a:rPr lang="zh-CN" altLang="zh-CN" sz="1800" i="1">
                                  <a:latin typeface="Cambria Math" panose="02040503050406030204" pitchFamily="18" charset="0"/>
                                </a:rPr>
                              </m:ctrlPr>
                            </m:radPr>
                            <m:deg/>
                            <m:e>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up>
                                      <m:r>
                                        <a:rPr lang="en-US" altLang="zh-CN" sz="1800" i="1">
                                          <a:latin typeface="Cambria Math" panose="02040503050406030204" pitchFamily="18" charset="0"/>
                                        </a:rPr>
                                        <m:t>2</m:t>
                                      </m:r>
                                    </m:sup>
                                  </m:sSubSup>
                                </m:e>
                              </m:nary>
                            </m:e>
                          </m:rad>
                        </m:den>
                      </m:f>
                    </m:oMath>
                  </m:oMathPara>
                </a14:m>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期刊相似性</a:t>
                </a: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二值特征</a:t>
                </a:r>
                <a:r>
                  <a:rPr lang="zh-CN" altLang="en-US" dirty="0" smtClean="0">
                    <a:latin typeface="Times New Roman" panose="02020603050405020304" pitchFamily="18" charset="0"/>
                    <a:cs typeface="Times New Roman" panose="02020603050405020304" pitchFamily="18" charset="0"/>
                  </a:rPr>
                  <a:t>，若</a:t>
                </a:r>
                <a:r>
                  <a:rPr lang="zh-CN" altLang="en-US" dirty="0">
                    <a:latin typeface="Times New Roman" panose="02020603050405020304" pitchFamily="18" charset="0"/>
                    <a:cs typeface="Times New Roman" panose="02020603050405020304" pitchFamily="18" charset="0"/>
                  </a:rPr>
                  <a:t>这条边两篇</a:t>
                </a:r>
                <a:r>
                  <a:rPr lang="zh-CN" altLang="en-US" dirty="0" smtClean="0">
                    <a:latin typeface="Times New Roman" panose="02020603050405020304" pitchFamily="18" charset="0"/>
                    <a:cs typeface="Times New Roman" panose="02020603050405020304" pitchFamily="18" charset="0"/>
                  </a:rPr>
                  <a:t>论文期刊相同</a:t>
                </a:r>
                <a:r>
                  <a:rPr lang="zh-CN" altLang="en-US" dirty="0">
                    <a:latin typeface="Times New Roman" panose="02020603050405020304" pitchFamily="18" charset="0"/>
                    <a:cs typeface="Times New Roman" panose="02020603050405020304" pitchFamily="18" charset="0"/>
                  </a:rPr>
                  <a:t>则赋值</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，若不同则赋值</a:t>
                </a:r>
                <a:r>
                  <a:rPr lang="en-US" altLang="zh-CN" dirty="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作者相似性：两篇论文作者集合的</a:t>
                </a:r>
                <a:r>
                  <a:rPr lang="en-US" altLang="zh-CN" dirty="0" err="1">
                    <a:solidFill>
                      <a:srgbClr val="FF0000"/>
                    </a:solidFill>
                    <a:latin typeface="Times New Roman" panose="02020603050405020304" pitchFamily="18" charset="0"/>
                    <a:cs typeface="Times New Roman" panose="02020603050405020304" pitchFamily="18" charset="0"/>
                  </a:rPr>
                  <a:t>Jaccard</a:t>
                </a:r>
                <a:r>
                  <a:rPr lang="zh-CN" altLang="zh-CN" dirty="0">
                    <a:solidFill>
                      <a:srgbClr val="FF0000"/>
                    </a:solidFill>
                    <a:latin typeface="Times New Roman" panose="02020603050405020304" pitchFamily="18" charset="0"/>
                    <a:cs typeface="Times New Roman" panose="02020603050405020304" pitchFamily="18" charset="0"/>
                  </a:rPr>
                  <a:t>系数</a:t>
                </a:r>
                <a:endParaRPr lang="en-US" altLang="zh-CN" dirty="0">
                  <a:solidFill>
                    <a:srgbClr val="FF0000"/>
                  </a:solidFill>
                  <a:latin typeface="Times New Roman" panose="02020603050405020304" pitchFamily="18" charset="0"/>
                  <a:cs typeface="Times New Roman" panose="020206030504050203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𝐽</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𝐴</m:t>
                          </m:r>
                          <m:r>
                            <a:rPr lang="en-US" altLang="zh-CN" sz="1800" i="1">
                              <a:latin typeface="Cambria Math" panose="02040503050406030204" pitchFamily="18" charset="0"/>
                            </a:rPr>
                            <m:t>, </m:t>
                          </m:r>
                          <m:r>
                            <a:rPr lang="en-US" altLang="zh-CN" sz="1800" i="1">
                              <a:latin typeface="Cambria Math" panose="02040503050406030204" pitchFamily="18" charset="0"/>
                            </a:rPr>
                            <m:t>𝐵</m:t>
                          </m:r>
                        </m:e>
                      </m:d>
                      <m:r>
                        <a:rPr lang="en-US" altLang="zh-CN" sz="1800">
                          <a:latin typeface="Cambria Math" panose="02040503050406030204" pitchFamily="18" charset="0"/>
                        </a:rPr>
                        <m:t>=</m:t>
                      </m:r>
                      <m:f>
                        <m:fPr>
                          <m:ctrlPr>
                            <a:rPr lang="zh-CN" altLang="zh-CN" sz="1800" i="1">
                              <a:latin typeface="Cambria Math" panose="02040503050406030204" pitchFamily="18" charset="0"/>
                            </a:rPr>
                          </m:ctrlPr>
                        </m:fPr>
                        <m:num>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𝐴</m:t>
                              </m:r>
                              <m:r>
                                <a:rPr lang="en-US" altLang="zh-CN" sz="1800" i="1">
                                  <a:latin typeface="Cambria Math" panose="02040503050406030204" pitchFamily="18" charset="0"/>
                                </a:rPr>
                                <m:t>∩</m:t>
                              </m:r>
                              <m:r>
                                <a:rPr lang="en-US" altLang="zh-CN" sz="1800" i="1">
                                  <a:latin typeface="Cambria Math" panose="02040503050406030204" pitchFamily="18" charset="0"/>
                                </a:rPr>
                                <m:t>𝐵</m:t>
                              </m:r>
                            </m:e>
                          </m:d>
                        </m:num>
                        <m:den>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𝐴</m:t>
                              </m:r>
                              <m:r>
                                <a:rPr lang="en-US" altLang="zh-CN" sz="1800" i="1">
                                  <a:latin typeface="Cambria Math" panose="02040503050406030204" pitchFamily="18" charset="0"/>
                                </a:rPr>
                                <m:t>∪</m:t>
                              </m:r>
                              <m:r>
                                <a:rPr lang="en-US" altLang="zh-CN" sz="1800" i="1">
                                  <a:latin typeface="Cambria Math" panose="02040503050406030204" pitchFamily="18" charset="0"/>
                                </a:rPr>
                                <m:t>𝐵</m:t>
                              </m:r>
                            </m:e>
                          </m:d>
                        </m:den>
                      </m:f>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𝐴</m:t>
                              </m:r>
                              <m:r>
                                <a:rPr lang="en-US" altLang="zh-CN" sz="1800" i="1">
                                  <a:latin typeface="Cambria Math" panose="02040503050406030204" pitchFamily="18" charset="0"/>
                                </a:rPr>
                                <m:t>∩</m:t>
                              </m:r>
                              <m:r>
                                <a:rPr lang="en-US" altLang="zh-CN" sz="1800" i="1">
                                  <a:latin typeface="Cambria Math" panose="02040503050406030204" pitchFamily="18" charset="0"/>
                                </a:rPr>
                                <m:t>𝐵</m:t>
                              </m:r>
                            </m:e>
                          </m:d>
                        </m:num>
                        <m:den>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𝐴</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𝐵</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𝐴</m:t>
                              </m:r>
                              <m:r>
                                <a:rPr lang="en-US" altLang="zh-CN" sz="1800" i="1">
                                  <a:latin typeface="Cambria Math" panose="02040503050406030204" pitchFamily="18" charset="0"/>
                                </a:rPr>
                                <m:t>∩</m:t>
                              </m:r>
                              <m:r>
                                <a:rPr lang="en-US" altLang="zh-CN" sz="1800" i="1">
                                  <a:latin typeface="Cambria Math" panose="02040503050406030204" pitchFamily="18" charset="0"/>
                                </a:rPr>
                                <m:t>𝐵</m:t>
                              </m:r>
                            </m:e>
                          </m:d>
                        </m:den>
                      </m:f>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1500" y="1395418"/>
                <a:ext cx="7943850" cy="5264689"/>
              </a:xfrm>
              <a:blipFill rotWithShape="0">
                <a:blip r:embed="rId2"/>
                <a:stretch>
                  <a:fillRect l="-1381" t="-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6294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特征提取</a:t>
            </a:r>
            <a:endParaRPr lang="zh-CN" altLang="en-US" dirty="0"/>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图结构特征</a:t>
            </a:r>
          </a:p>
          <a:p>
            <a:pPr lvl="1"/>
            <a:r>
              <a:rPr lang="zh-CN" altLang="en-US" dirty="0">
                <a:latin typeface="Times New Roman" panose="02020603050405020304" pitchFamily="18" charset="0"/>
                <a:cs typeface="Times New Roman" panose="02020603050405020304" pitchFamily="18" charset="0"/>
              </a:rPr>
              <a:t>节点的入度和出度，两篇论文是否出现互</a:t>
            </a:r>
            <a:r>
              <a:rPr lang="zh-CN" altLang="en-US" dirty="0" smtClean="0">
                <a:latin typeface="Times New Roman" panose="02020603050405020304" pitchFamily="18" charset="0"/>
                <a:cs typeface="Times New Roman" panose="02020603050405020304" pitchFamily="18" charset="0"/>
              </a:rPr>
              <a:t>引</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隐含特征</a:t>
            </a:r>
          </a:p>
          <a:p>
            <a:pPr lvl="1"/>
            <a:r>
              <a:rPr lang="zh-CN" altLang="en-US" dirty="0">
                <a:latin typeface="Times New Roman" panose="02020603050405020304" pitchFamily="18" charset="0"/>
                <a:cs typeface="Times New Roman" panose="02020603050405020304" pitchFamily="18" charset="0"/>
              </a:rPr>
              <a:t>论文重要性分数</a:t>
            </a:r>
            <a:r>
              <a:rPr lang="en-US" altLang="zh-CN" dirty="0" err="1">
                <a:latin typeface="Times New Roman" panose="02020603050405020304" pitchFamily="18" charset="0"/>
                <a:cs typeface="Times New Roman" panose="02020603050405020304" pitchFamily="18" charset="0"/>
              </a:rPr>
              <a:t>SARank</a:t>
            </a:r>
            <a:r>
              <a:rPr lang="en-US" altLang="zh-CN" dirty="0">
                <a:latin typeface="Times New Roman" panose="02020603050405020304" pitchFamily="18" charset="0"/>
                <a:cs typeface="Times New Roman" panose="02020603050405020304" pitchFamily="18" charset="0"/>
              </a:rPr>
              <a:t> score</a:t>
            </a:r>
          </a:p>
          <a:p>
            <a:endParaRPr lang="zh-CN" altLang="en-US" dirty="0">
              <a:latin typeface="Times New Roman" panose="02020603050405020304" pitchFamily="18" charset="0"/>
              <a:cs typeface="Times New Roman" panose="02020603050405020304" pitchFamily="18" charset="0"/>
            </a:endParaRPr>
          </a:p>
        </p:txBody>
      </p:sp>
      <p:pic>
        <p:nvPicPr>
          <p:cNvPr id="4" name="图片 3"/>
          <p:cNvPicPr/>
          <p:nvPr/>
        </p:nvPicPr>
        <p:blipFill>
          <a:blip r:embed="rId2"/>
          <a:stretch>
            <a:fillRect/>
          </a:stretch>
        </p:blipFill>
        <p:spPr>
          <a:xfrm>
            <a:off x="1931312" y="3526882"/>
            <a:ext cx="5224226" cy="3045083"/>
          </a:xfrm>
          <a:prstGeom prst="rect">
            <a:avLst/>
          </a:prstGeom>
        </p:spPr>
      </p:pic>
      <p:sp>
        <p:nvSpPr>
          <p:cNvPr id="5" name="文本框 4">
            <a:extLst>
              <a:ext uri="{FF2B5EF4-FFF2-40B4-BE49-F238E27FC236}">
                <a16:creationId xmlns="" xmlns:a16="http://schemas.microsoft.com/office/drawing/2014/main" id="{896BDC8B-2137-46AF-A9B3-FA857516C2CD}"/>
              </a:ext>
            </a:extLst>
          </p:cNvPr>
          <p:cNvSpPr txBox="1"/>
          <p:nvPr/>
        </p:nvSpPr>
        <p:spPr>
          <a:xfrm>
            <a:off x="2837029" y="6488668"/>
            <a:ext cx="3834134" cy="369332"/>
          </a:xfrm>
          <a:prstGeom prst="rect">
            <a:avLst/>
          </a:prstGeom>
          <a:noFill/>
        </p:spPr>
        <p:txBody>
          <a:bodyPr wrap="square" rtlCol="0">
            <a:spAutoFit/>
          </a:bodyPr>
          <a:lstStyle/>
          <a:p>
            <a:pPr algn="ctr"/>
            <a:r>
              <a:rPr lang="en-US" altLang="zh-CN" b="1" dirty="0" err="1" smtClean="0">
                <a:solidFill>
                  <a:srgbClr val="002060"/>
                </a:solidFill>
                <a:latin typeface="Times New Roman" panose="02020603050405020304" pitchFamily="18" charset="0"/>
                <a:cs typeface="Times New Roman" panose="02020603050405020304" pitchFamily="18" charset="0"/>
              </a:rPr>
              <a:t>SARank</a:t>
            </a:r>
            <a:r>
              <a:rPr lang="zh-CN" altLang="en-US" b="1" dirty="0" smtClean="0">
                <a:solidFill>
                  <a:srgbClr val="002060"/>
                </a:solidFill>
                <a:latin typeface="Times New Roman" panose="02020603050405020304" pitchFamily="18" charset="0"/>
                <a:cs typeface="Times New Roman" panose="02020603050405020304" pitchFamily="18" charset="0"/>
              </a:rPr>
              <a:t>模型</a:t>
            </a:r>
            <a:r>
              <a:rPr lang="en-US" altLang="zh-CN" b="1" dirty="0" smtClean="0">
                <a:solidFill>
                  <a:srgbClr val="002060"/>
                </a:solidFill>
                <a:latin typeface="Times New Roman" panose="02020603050405020304" pitchFamily="18" charset="0"/>
                <a:cs typeface="Times New Roman" panose="02020603050405020304" pitchFamily="18" charset="0"/>
              </a:rPr>
              <a:t>[Ma et al. 2018]</a:t>
            </a:r>
            <a:endParaRPr lang="zh-CN" alt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975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实验设置</a:t>
            </a:r>
            <a:r>
              <a:rPr lang="en-US" altLang="zh-CN" dirty="0" smtClean="0"/>
              <a:t>-</a:t>
            </a:r>
            <a:r>
              <a:rPr lang="zh-CN" altLang="en-US" dirty="0" smtClean="0"/>
              <a:t>引用环检测</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数据集</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MAG</a:t>
            </a:r>
            <a:r>
              <a:rPr lang="zh-CN" altLang="en-US" dirty="0" smtClean="0">
                <a:latin typeface="Times New Roman" panose="02020603050405020304" pitchFamily="18" charset="0"/>
                <a:cs typeface="Times New Roman" panose="02020603050405020304" pitchFamily="18" charset="0"/>
              </a:rPr>
              <a:t>数据集</a:t>
            </a:r>
            <a:r>
              <a:rPr lang="en-US" altLang="zh-CN" dirty="0" smtClean="0">
                <a:latin typeface="Times New Roman" panose="02020603050405020304" pitchFamily="18" charset="0"/>
                <a:cs typeface="Times New Roman" panose="02020603050405020304" pitchFamily="18" charset="0"/>
              </a:rPr>
              <a:t>[Sinha et al. 2015]</a:t>
            </a:r>
          </a:p>
          <a:p>
            <a:r>
              <a:rPr lang="zh-CN" altLang="en-US" dirty="0" smtClean="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Tarjan</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原始</a:t>
            </a:r>
            <a:r>
              <a:rPr lang="en-US" altLang="zh-CN" dirty="0" err="1" smtClean="0">
                <a:latin typeface="Times New Roman" panose="02020603050405020304" pitchFamily="18" charset="0"/>
                <a:cs typeface="Times New Roman" panose="02020603050405020304" pitchFamily="18" charset="0"/>
              </a:rPr>
              <a:t>Tarjan</a:t>
            </a:r>
            <a:r>
              <a:rPr lang="zh-CN" altLang="en-US" dirty="0" smtClean="0">
                <a:latin typeface="Times New Roman" panose="02020603050405020304" pitchFamily="18" charset="0"/>
                <a:cs typeface="Times New Roman" panose="02020603050405020304" pitchFamily="18" charset="0"/>
              </a:rPr>
              <a:t>算法</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Tarjan</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1972]</a:t>
            </a:r>
          </a:p>
          <a:p>
            <a:pPr lvl="1"/>
            <a:r>
              <a:rPr lang="en-US" altLang="zh-CN" dirty="0" smtClean="0">
                <a:latin typeface="Times New Roman" panose="02020603050405020304" pitchFamily="18" charset="0"/>
                <a:cs typeface="Times New Roman" panose="02020603050405020304" pitchFamily="18" charset="0"/>
              </a:rPr>
              <a:t>block-wise </a:t>
            </a:r>
            <a:r>
              <a:rPr lang="en-US" altLang="zh-CN" dirty="0" err="1" smtClean="0">
                <a:latin typeface="Times New Roman" panose="02020603050405020304" pitchFamily="18" charset="0"/>
                <a:cs typeface="Times New Roman" panose="02020603050405020304" pitchFamily="18" charset="0"/>
              </a:rPr>
              <a:t>Tarjan</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提出的强连通分量分块检测算法</a:t>
            </a:r>
            <a:endParaRPr lang="en-US" altLang="zh-CN" dirty="0" smtClean="0">
              <a:latin typeface="Times New Roman" panose="02020603050405020304" pitchFamily="18" charset="0"/>
              <a:cs typeface="Times New Roman" panose="02020603050405020304" pitchFamily="18" charset="0"/>
            </a:endParaRPr>
          </a:p>
          <a:p>
            <a:pPr lvl="1"/>
            <a:r>
              <a:rPr lang="en-US" altLang="zh-CN" dirty="0" smtClean="0">
                <a:latin typeface="Times New Roman" panose="02020603050405020304" pitchFamily="18" charset="0"/>
                <a:cs typeface="Times New Roman" panose="02020603050405020304" pitchFamily="18" charset="0"/>
              </a:rPr>
              <a:t>ICD: </a:t>
            </a:r>
            <a:r>
              <a:rPr lang="zh-CN" altLang="en-US" dirty="0" smtClean="0">
                <a:latin typeface="Times New Roman" panose="02020603050405020304" pitchFamily="18" charset="0"/>
                <a:cs typeface="Times New Roman" panose="02020603050405020304" pitchFamily="18" charset="0"/>
              </a:rPr>
              <a:t>动态</a:t>
            </a:r>
            <a:r>
              <a:rPr lang="zh-CN" altLang="en-US" dirty="0">
                <a:latin typeface="Times New Roman" panose="02020603050405020304" pitchFamily="18" charset="0"/>
                <a:cs typeface="Times New Roman" panose="02020603050405020304" pitchFamily="18" charset="0"/>
              </a:rPr>
              <a:t>环</a:t>
            </a:r>
            <a:r>
              <a:rPr lang="zh-CN" altLang="en-US" dirty="0" smtClean="0">
                <a:latin typeface="Times New Roman" panose="02020603050405020304" pitchFamily="18" charset="0"/>
                <a:cs typeface="Times New Roman" panose="02020603050405020304" pitchFamily="18" charset="0"/>
              </a:rPr>
              <a:t>检测算法</a:t>
            </a:r>
            <a:r>
              <a:rPr lang="en-US" altLang="zh-CN" dirty="0" smtClean="0">
                <a:latin typeface="Times New Roman" panose="02020603050405020304" pitchFamily="18" charset="0"/>
                <a:cs typeface="Times New Roman" panose="02020603050405020304" pitchFamily="18" charset="0"/>
              </a:rPr>
              <a:t>(incremental cycle detection)</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4313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引用环检测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279690" y="1852466"/>
            <a:ext cx="4177447" cy="3238145"/>
          </a:xfrm>
          <a:prstGeom prst="rect">
            <a:avLst/>
          </a:prstGeom>
        </p:spPr>
      </p:pic>
      <p:pic>
        <p:nvPicPr>
          <p:cNvPr id="5" name="图片 4"/>
          <p:cNvPicPr/>
          <p:nvPr/>
        </p:nvPicPr>
        <p:blipFill>
          <a:blip r:embed="rId3"/>
          <a:stretch>
            <a:fillRect/>
          </a:stretch>
        </p:blipFill>
        <p:spPr>
          <a:xfrm>
            <a:off x="4694356" y="1852466"/>
            <a:ext cx="4099165" cy="3238145"/>
          </a:xfrm>
          <a:prstGeom prst="rect">
            <a:avLst/>
          </a:prstGeom>
        </p:spPr>
      </p:pic>
      <p:sp>
        <p:nvSpPr>
          <p:cNvPr id="6" name="文本框 5"/>
          <p:cNvSpPr txBox="1"/>
          <p:nvPr/>
        </p:nvSpPr>
        <p:spPr>
          <a:xfrm>
            <a:off x="1439364" y="5348046"/>
            <a:ext cx="6509983" cy="954107"/>
          </a:xfrm>
          <a:prstGeom prst="rect">
            <a:avLst/>
          </a:prstGeom>
          <a:solidFill>
            <a:schemeClr val="accent4">
              <a:lumMod val="40000"/>
              <a:lumOff val="60000"/>
            </a:schemeClr>
          </a:solidFill>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block-wise </a:t>
            </a:r>
            <a:r>
              <a:rPr lang="en-US" altLang="zh-CN" sz="2800" dirty="0" err="1" smtClean="0">
                <a:latin typeface="Times New Roman" panose="02020603050405020304" pitchFamily="18" charset="0"/>
                <a:cs typeface="Times New Roman" panose="02020603050405020304" pitchFamily="18" charset="0"/>
              </a:rPr>
              <a:t>Tarjan</a:t>
            </a:r>
            <a:r>
              <a:rPr lang="zh-CN" altLang="en-US" sz="2800" dirty="0" smtClean="0">
                <a:latin typeface="Times New Roman" panose="02020603050405020304" pitchFamily="18" charset="0"/>
                <a:cs typeface="Times New Roman" panose="02020603050405020304" pitchFamily="18" charset="0"/>
              </a:rPr>
              <a:t>算法和</a:t>
            </a:r>
            <a:r>
              <a:rPr lang="en-US" altLang="zh-CN" sz="2800" dirty="0" smtClean="0">
                <a:latin typeface="Times New Roman" panose="02020603050405020304" pitchFamily="18" charset="0"/>
                <a:cs typeface="Times New Roman" panose="02020603050405020304" pitchFamily="18" charset="0"/>
              </a:rPr>
              <a:t>ICD</a:t>
            </a:r>
            <a:r>
              <a:rPr lang="zh-CN" altLang="en-US" sz="2800" dirty="0" smtClean="0">
                <a:latin typeface="Times New Roman" panose="02020603050405020304" pitchFamily="18" charset="0"/>
                <a:cs typeface="Times New Roman" panose="02020603050405020304" pitchFamily="18" charset="0"/>
              </a:rPr>
              <a:t>增量算法的</a:t>
            </a:r>
            <a:endParaRPr lang="en-US" altLang="zh-CN" sz="2800" dirty="0" smtClean="0">
              <a:latin typeface="Times New Roman" panose="02020603050405020304" pitchFamily="18" charset="0"/>
              <a:cs typeface="Times New Roman" panose="02020603050405020304" pitchFamily="18" charset="0"/>
            </a:endParaRPr>
          </a:p>
          <a:p>
            <a:pPr algn="ctr"/>
            <a:r>
              <a:rPr lang="zh-CN" altLang="en-US" sz="2800" dirty="0" smtClean="0">
                <a:latin typeface="Times New Roman" panose="02020603050405020304" pitchFamily="18" charset="0"/>
                <a:cs typeface="Times New Roman" panose="02020603050405020304" pitchFamily="18" charset="0"/>
              </a:rPr>
              <a:t>效率更高</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77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实验设置</a:t>
            </a:r>
            <a:r>
              <a:rPr lang="en-US" altLang="zh-CN" dirty="0" smtClean="0"/>
              <a:t>-</a:t>
            </a:r>
            <a:r>
              <a:rPr lang="zh-CN" altLang="en-US" dirty="0" smtClean="0"/>
              <a:t>引用环清洗</a:t>
            </a:r>
            <a:endParaRPr lang="zh-CN" altLang="en-US" dirty="0"/>
          </a:p>
        </p:txBody>
      </p:sp>
      <p:sp>
        <p:nvSpPr>
          <p:cNvPr id="3" name="内容占位符 2"/>
          <p:cNvSpPr>
            <a:spLocks noGrp="1"/>
          </p:cNvSpPr>
          <p:nvPr>
            <p:ph idx="1"/>
          </p:nvPr>
        </p:nvSpPr>
        <p:spPr>
          <a:xfrm>
            <a:off x="571499" y="1395418"/>
            <a:ext cx="8463319" cy="4781545"/>
          </a:xfrm>
        </p:spPr>
        <p:txBody>
          <a:bodyPr/>
          <a:lstStyle/>
          <a:p>
            <a:r>
              <a:rPr lang="zh-CN" altLang="en-US" dirty="0" smtClean="0">
                <a:latin typeface="Times New Roman" panose="02020603050405020304" pitchFamily="18" charset="0"/>
                <a:cs typeface="Times New Roman" panose="02020603050405020304" pitchFamily="18" charset="0"/>
              </a:rPr>
              <a:t>分类方法选取</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支持向量</a:t>
            </a:r>
            <a:r>
              <a:rPr lang="zh-CN" altLang="en-US" dirty="0" smtClean="0">
                <a:latin typeface="Times New Roman" panose="02020603050405020304" pitchFamily="18" charset="0"/>
                <a:cs typeface="Times New Roman" panose="02020603050405020304" pitchFamily="18" charset="0"/>
              </a:rPr>
              <a:t>机</a:t>
            </a:r>
            <a:r>
              <a:rPr lang="en-US" altLang="zh-CN" dirty="0" smtClean="0">
                <a:latin typeface="Times New Roman" panose="02020603050405020304" pitchFamily="18" charset="0"/>
                <a:cs typeface="Times New Roman" panose="02020603050405020304" pitchFamily="18" charset="0"/>
              </a:rPr>
              <a:t>SVM</a:t>
            </a:r>
            <a:r>
              <a:rPr lang="zh-CN" altLang="en-US" dirty="0" smtClean="0">
                <a:latin typeface="Times New Roman" panose="02020603050405020304" pitchFamily="18" charset="0"/>
                <a:cs typeface="Times New Roman" panose="02020603050405020304" pitchFamily="18" charset="0"/>
              </a:rPr>
              <a:t>，决策树</a:t>
            </a:r>
            <a:r>
              <a:rPr lang="en-US" altLang="zh-CN" dirty="0" smtClean="0">
                <a:latin typeface="Times New Roman" panose="02020603050405020304" pitchFamily="18" charset="0"/>
                <a:cs typeface="Times New Roman" panose="02020603050405020304" pitchFamily="18" charset="0"/>
              </a:rPr>
              <a:t>DT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逻辑</a:t>
            </a:r>
            <a:r>
              <a:rPr lang="zh-CN" altLang="en-US" dirty="0" smtClean="0">
                <a:latin typeface="Times New Roman" panose="02020603050405020304" pitchFamily="18" charset="0"/>
                <a:cs typeface="Times New Roman" panose="02020603050405020304" pitchFamily="18" charset="0"/>
              </a:rPr>
              <a:t>回归</a:t>
            </a:r>
            <a:r>
              <a:rPr lang="en-US" altLang="zh-CN" dirty="0" smtClean="0">
                <a:latin typeface="Times New Roman" panose="02020603050405020304" pitchFamily="18" charset="0"/>
                <a:cs typeface="Times New Roman" panose="02020603050405020304" pitchFamily="18" charset="0"/>
              </a:rPr>
              <a:t>LR</a:t>
            </a:r>
            <a:r>
              <a:rPr lang="zh-CN" altLang="en-US"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XGBoost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评价标准</a:t>
            </a:r>
            <a:endParaRPr lang="en-US" altLang="zh-CN" dirty="0" smtClean="0">
              <a:latin typeface="Times New Roman" panose="02020603050405020304" pitchFamily="18" charset="0"/>
              <a:cs typeface="Times New Roman" panose="02020603050405020304" pitchFamily="18" charset="0"/>
            </a:endParaRPr>
          </a:p>
          <a:p>
            <a:pPr lvl="1"/>
            <a:r>
              <a:rPr lang="zh-CN" altLang="zh-CN" dirty="0" smtClean="0">
                <a:latin typeface="Times New Roman" panose="02020603050405020304" pitchFamily="18" charset="0"/>
                <a:cs typeface="Times New Roman" panose="02020603050405020304" pitchFamily="18" charset="0"/>
              </a:rPr>
              <a:t>准确率</a:t>
            </a:r>
            <a:r>
              <a:rPr lang="en-US" altLang="zh-CN" dirty="0" smtClean="0">
                <a:latin typeface="Times New Roman" panose="02020603050405020304" pitchFamily="18" charset="0"/>
                <a:cs typeface="Times New Roman" panose="02020603050405020304" pitchFamily="18" charset="0"/>
              </a:rPr>
              <a:t>Precision</a:t>
            </a:r>
            <a:r>
              <a:rPr lang="zh-CN" altLang="en-US"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召回率</a:t>
            </a:r>
            <a:r>
              <a:rPr lang="en-US" altLang="zh-CN" dirty="0" smtClean="0">
                <a:latin typeface="Times New Roman" panose="02020603050405020304" pitchFamily="18" charset="0"/>
                <a:cs typeface="Times New Roman" panose="02020603050405020304" pitchFamily="18" charset="0"/>
              </a:rPr>
              <a:t>Recall</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F1</a:t>
            </a:r>
            <a:r>
              <a:rPr lang="zh-CN" altLang="zh-CN" dirty="0" smtClean="0">
                <a:latin typeface="Times New Roman" panose="02020603050405020304" pitchFamily="18" charset="0"/>
                <a:cs typeface="Times New Roman" panose="02020603050405020304" pitchFamily="18" charset="0"/>
              </a:rPr>
              <a:t>值</a:t>
            </a:r>
            <a:r>
              <a:rPr lang="en-US" altLang="zh-CN" dirty="0" smtClean="0">
                <a:latin typeface="Times New Roman" panose="02020603050405020304" pitchFamily="18" charset="0"/>
                <a:cs typeface="Times New Roman" panose="02020603050405020304" pitchFamily="18" charset="0"/>
              </a:rPr>
              <a:t>F1 score</a:t>
            </a:r>
          </a:p>
          <a:p>
            <a:r>
              <a:rPr lang="zh-CN" altLang="en-US" dirty="0" smtClean="0">
                <a:latin typeface="Times New Roman" panose="02020603050405020304" pitchFamily="18" charset="0"/>
                <a:cs typeface="Times New Roman" panose="02020603050405020304" pitchFamily="18" charset="0"/>
              </a:rPr>
              <a:t>选取特征</a:t>
            </a: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217338562"/>
              </p:ext>
            </p:extLst>
          </p:nvPr>
        </p:nvGraphicFramePr>
        <p:xfrm>
          <a:off x="347591" y="4244453"/>
          <a:ext cx="8448817" cy="2470619"/>
        </p:xfrm>
        <a:graphic>
          <a:graphicData uri="http://schemas.openxmlformats.org/drawingml/2006/table">
            <a:tbl>
              <a:tblPr firstRow="1" bandRow="1">
                <a:tableStyleId>{5C22544A-7EE6-4342-B048-85BDC9FD1C3A}</a:tableStyleId>
              </a:tblPr>
              <a:tblGrid>
                <a:gridCol w="1774438"/>
                <a:gridCol w="1309703"/>
                <a:gridCol w="1143647"/>
                <a:gridCol w="1791729"/>
                <a:gridCol w="1214651"/>
                <a:gridCol w="1214649"/>
              </a:tblGrid>
              <a:tr h="488444">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特征</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数据类型</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取值</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特征</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数据类型</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取值</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73400">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题目相似度</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float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[0, 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期刊相似度</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bool</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0/1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73400">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作者相似度</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float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[0, 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年份差</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int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[0, +∞)</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73400">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论文引用差</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int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 +∞)</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论文被引差</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int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 +∞)</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504344">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是否互引</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bool</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0/1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论文</a:t>
                      </a:r>
                      <a:r>
                        <a:rPr lang="zh-CN" sz="1800" dirty="0" smtClean="0">
                          <a:effectLst/>
                          <a:latin typeface="Times New Roman" panose="02020603050405020304" pitchFamily="18" charset="0"/>
                          <a:cs typeface="Times New Roman" panose="02020603050405020304" pitchFamily="18" charset="0"/>
                        </a:rPr>
                        <a:t>重要性</a:t>
                      </a:r>
                      <a:endParaRPr lang="en-US" altLang="zh-CN" sz="1800" dirty="0" smtClean="0">
                        <a:effectLst/>
                        <a:latin typeface="Times New Roman" panose="02020603050405020304" pitchFamily="18" charset="0"/>
                        <a:cs typeface="Times New Roman" panose="02020603050405020304" pitchFamily="18" charset="0"/>
                      </a:endParaRPr>
                    </a:p>
                    <a:p>
                      <a:pPr indent="127000" algn="ctr">
                        <a:lnSpc>
                          <a:spcPts val="2300"/>
                        </a:lnSpc>
                        <a:spcAft>
                          <a:spcPts val="0"/>
                        </a:spcAft>
                      </a:pPr>
                      <a:r>
                        <a:rPr lang="zh-CN" sz="1800" dirty="0" smtClean="0">
                          <a:effectLst/>
                          <a:latin typeface="Times New Roman" panose="02020603050405020304" pitchFamily="18" charset="0"/>
                          <a:cs typeface="Times New Roman" panose="02020603050405020304" pitchFamily="18" charset="0"/>
                        </a:rPr>
                        <a:t>分数</a:t>
                      </a:r>
                      <a:r>
                        <a:rPr lang="zh-CN" sz="1800" dirty="0">
                          <a:effectLst/>
                          <a:latin typeface="Times New Roman" panose="02020603050405020304" pitchFamily="18" charset="0"/>
                          <a:cs typeface="Times New Roman" panose="02020603050405020304" pitchFamily="18" charset="0"/>
                        </a:rPr>
                        <a:t>之差</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float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 +∞)</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50877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引用环检测</a:t>
            </a:r>
            <a:endParaRPr lang="zh-CN" altLang="en-US" dirty="0"/>
          </a:p>
        </p:txBody>
      </p:sp>
      <p:pic>
        <p:nvPicPr>
          <p:cNvPr id="4" name="图片 3"/>
          <p:cNvPicPr/>
          <p:nvPr/>
        </p:nvPicPr>
        <p:blipFill>
          <a:blip r:embed="rId2"/>
          <a:stretch>
            <a:fillRect/>
          </a:stretch>
        </p:blipFill>
        <p:spPr>
          <a:xfrm>
            <a:off x="1528195" y="1568000"/>
            <a:ext cx="5599405" cy="2721093"/>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4165943181"/>
              </p:ext>
            </p:extLst>
          </p:nvPr>
        </p:nvGraphicFramePr>
        <p:xfrm>
          <a:off x="600075" y="4561693"/>
          <a:ext cx="7943850" cy="1934640"/>
        </p:xfrm>
        <a:graphic>
          <a:graphicData uri="http://schemas.openxmlformats.org/drawingml/2006/table">
            <a:tbl>
              <a:tblPr firstRow="1" bandRow="1">
                <a:tableStyleId>{5C22544A-7EE6-4342-B048-85BDC9FD1C3A}</a:tableStyleId>
              </a:tblPr>
              <a:tblGrid>
                <a:gridCol w="1588770"/>
                <a:gridCol w="1588770"/>
                <a:gridCol w="1588770"/>
                <a:gridCol w="1588770"/>
                <a:gridCol w="1588770"/>
              </a:tblGrid>
              <a:tr h="483660">
                <a:tc>
                  <a:txBody>
                    <a:bodyPr/>
                    <a:lstStyle/>
                    <a:p>
                      <a:pPr indent="127000" algn="ctr">
                        <a:lnSpc>
                          <a:spcPts val="2300"/>
                        </a:lnSpc>
                        <a:spcAft>
                          <a:spcPts val="0"/>
                        </a:spcAft>
                      </a:pPr>
                      <a:r>
                        <a:rPr lang="zh-CN" sz="1800" b="1" dirty="0">
                          <a:effectLst/>
                          <a:latin typeface="Times New Roman" panose="02020603050405020304" pitchFamily="18" charset="0"/>
                          <a:ea typeface="宋体" panose="02010600030101010101" pitchFamily="2" charset="-122"/>
                        </a:rPr>
                        <a:t>实验结果</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b="1" dirty="0">
                          <a:effectLst/>
                          <a:latin typeface="Times New Roman" panose="02020603050405020304" pitchFamily="18" charset="0"/>
                          <a:ea typeface="宋体" panose="02010600030101010101" pitchFamily="2" charset="-122"/>
                        </a:rPr>
                        <a:t>SVM</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b="1">
                          <a:effectLst/>
                          <a:latin typeface="Times New Roman" panose="02020603050405020304" pitchFamily="18" charset="0"/>
                          <a:ea typeface="宋体" panose="02010600030101010101" pitchFamily="2" charset="-122"/>
                        </a:rPr>
                        <a:t>DT</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b="1">
                          <a:effectLst/>
                          <a:latin typeface="Times New Roman" panose="02020603050405020304" pitchFamily="18" charset="0"/>
                          <a:ea typeface="宋体" panose="02010600030101010101" pitchFamily="2" charset="-122"/>
                        </a:rPr>
                        <a:t>LR</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b="1">
                          <a:effectLst/>
                          <a:latin typeface="Times New Roman" panose="02020603050405020304" pitchFamily="18" charset="0"/>
                          <a:ea typeface="宋体" panose="02010600030101010101" pitchFamily="2" charset="-122"/>
                        </a:rPr>
                        <a:t>XGBoost</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483660">
                <a:tc>
                  <a:txBody>
                    <a:bodyPr/>
                    <a:lstStyle/>
                    <a:p>
                      <a:pPr indent="127000" algn="ctr">
                        <a:lnSpc>
                          <a:spcPts val="2300"/>
                        </a:lnSpc>
                        <a:spcAft>
                          <a:spcPts val="0"/>
                        </a:spcAft>
                      </a:pPr>
                      <a:r>
                        <a:rPr lang="en-US" sz="1800" b="1" dirty="0">
                          <a:effectLst/>
                          <a:latin typeface="Times New Roman" panose="02020603050405020304" pitchFamily="18" charset="0"/>
                          <a:ea typeface="宋体" panose="02010600030101010101" pitchFamily="2" charset="-122"/>
                        </a:rPr>
                        <a:t>Precision</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0.671073</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0.631655</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0.682819</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0.693599</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483660">
                <a:tc>
                  <a:txBody>
                    <a:bodyPr/>
                    <a:lstStyle/>
                    <a:p>
                      <a:pPr indent="127000" algn="ctr">
                        <a:lnSpc>
                          <a:spcPts val="2300"/>
                        </a:lnSpc>
                        <a:spcAft>
                          <a:spcPts val="0"/>
                        </a:spcAft>
                      </a:pPr>
                      <a:r>
                        <a:rPr lang="en-US" sz="1800" b="1">
                          <a:effectLst/>
                          <a:latin typeface="Times New Roman" panose="02020603050405020304" pitchFamily="18" charset="0"/>
                          <a:ea typeface="宋体" panose="02010600030101010101" pitchFamily="2" charset="-122"/>
                        </a:rPr>
                        <a:t>Recall</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0.666229</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0.630691</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0.683047</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0.692752</a:t>
                      </a:r>
                      <a:endParaRPr lang="zh-CN" sz="1800">
                        <a:effectLst/>
                        <a:latin typeface="Times New Roman" panose="02020603050405020304" pitchFamily="18" charset="0"/>
                        <a:ea typeface="宋体" panose="02010600030101010101" pitchFamily="2" charset="-122"/>
                      </a:endParaRPr>
                    </a:p>
                  </a:txBody>
                  <a:tcPr marL="68580" marR="68580" marT="0" marB="0" anchor="ctr"/>
                </a:tc>
              </a:tr>
              <a:tr h="483660">
                <a:tc>
                  <a:txBody>
                    <a:bodyPr/>
                    <a:lstStyle/>
                    <a:p>
                      <a:pPr indent="127000" algn="ctr">
                        <a:lnSpc>
                          <a:spcPts val="2300"/>
                        </a:lnSpc>
                        <a:spcAft>
                          <a:spcPts val="0"/>
                        </a:spcAft>
                      </a:pPr>
                      <a:r>
                        <a:rPr lang="en-US" sz="1800" b="1">
                          <a:effectLst/>
                          <a:latin typeface="Times New Roman" panose="02020603050405020304" pitchFamily="18" charset="0"/>
                          <a:ea typeface="宋体" panose="02010600030101010101" pitchFamily="2" charset="-122"/>
                        </a:rPr>
                        <a:t>F1</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0.661417</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0.630652</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ea typeface="宋体" panose="02010600030101010101" pitchFamily="2" charset="-122"/>
                        </a:rPr>
                        <a:t>0.682721</a:t>
                      </a:r>
                      <a:endParaRPr lang="zh-CN" sz="18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ea typeface="宋体" panose="02010600030101010101" pitchFamily="2" charset="-122"/>
                        </a:rPr>
                        <a:t>0.692901</a:t>
                      </a:r>
                      <a:endParaRPr lang="zh-CN" sz="18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1324653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3" name="内容占位符 2"/>
          <p:cNvSpPr>
            <a:spLocks noGrp="1"/>
          </p:cNvSpPr>
          <p:nvPr>
            <p:ph idx="1"/>
          </p:nvPr>
        </p:nvSpPr>
        <p:spPr>
          <a:xfrm>
            <a:off x="571499" y="1395418"/>
            <a:ext cx="8176715" cy="5210098"/>
          </a:xfrm>
        </p:spPr>
        <p:txBody>
          <a:bodyPr>
            <a:normAutofit/>
          </a:bodyPr>
          <a:lstStyle/>
          <a:p>
            <a:r>
              <a:rPr lang="zh-CN" altLang="en-US" dirty="0" smtClean="0">
                <a:latin typeface="Times New Roman" panose="02020603050405020304" pitchFamily="18" charset="0"/>
                <a:cs typeface="Times New Roman" panose="02020603050405020304" pitchFamily="18" charset="0"/>
              </a:rPr>
              <a:t>总结</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提出了强连通分量分块检测</a:t>
            </a:r>
            <a:r>
              <a:rPr lang="en-US" altLang="zh-CN" dirty="0" smtClean="0">
                <a:latin typeface="Times New Roman" panose="02020603050405020304" pitchFamily="18" charset="0"/>
                <a:cs typeface="Times New Roman" panose="02020603050405020304" pitchFamily="18" charset="0"/>
              </a:rPr>
              <a:t>block-wise </a:t>
            </a:r>
            <a:r>
              <a:rPr lang="en-US" altLang="zh-CN" dirty="0" err="1">
                <a:latin typeface="Times New Roman" panose="02020603050405020304" pitchFamily="18" charset="0"/>
                <a:cs typeface="Times New Roman" panose="02020603050405020304" pitchFamily="18" charset="0"/>
              </a:rPr>
              <a:t>Tarjan</a:t>
            </a:r>
            <a:r>
              <a:rPr lang="zh-CN" altLang="en-US" dirty="0" smtClean="0">
                <a:latin typeface="Times New Roman" panose="02020603050405020304" pitchFamily="18" charset="0"/>
                <a:cs typeface="Times New Roman" panose="02020603050405020304" pitchFamily="18" charset="0"/>
              </a:rPr>
              <a:t>算法</a:t>
            </a:r>
            <a:endParaRPr lang="en-US" altLang="zh-CN" dirty="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提出了基于近似拓扑排序的动态环检测算法</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从学术数据中提取合适的特征，选取合适的分类方法对引用进行正误分类，并标注</a:t>
            </a:r>
            <a:r>
              <a:rPr lang="zh-CN" altLang="en-US" dirty="0">
                <a:latin typeface="Times New Roman" panose="02020603050405020304" pitchFamily="18" charset="0"/>
                <a:cs typeface="Times New Roman" panose="02020603050405020304" pitchFamily="18" charset="0"/>
              </a:rPr>
              <a:t>数据用于验证数据清洗效果</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实验验证本文提出的算法是有效的</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展望</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环检测算法的分布式及并行化</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更</a:t>
            </a:r>
            <a:r>
              <a:rPr lang="zh-CN" altLang="en-US" dirty="0" smtClean="0">
                <a:latin typeface="Times New Roman" panose="02020603050405020304" pitchFamily="18" charset="0"/>
                <a:cs typeface="Times New Roman" panose="02020603050405020304" pitchFamily="18" charset="0"/>
              </a:rPr>
              <a:t>复杂的分类模型</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增加外部信息及特征</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03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攻读硕士学位期间取得的学术成果</a:t>
            </a:r>
          </a:p>
        </p:txBody>
      </p:sp>
      <p:sp>
        <p:nvSpPr>
          <p:cNvPr id="3" name="内容占位符 2"/>
          <p:cNvSpPr>
            <a:spLocks noGrp="1"/>
          </p:cNvSpPr>
          <p:nvPr>
            <p:ph idx="1"/>
          </p:nvPr>
        </p:nvSpPr>
        <p:spPr/>
        <p:txBody>
          <a:bodyPr/>
          <a:lstStyle/>
          <a:p>
            <a:r>
              <a:rPr lang="zh-CN" altLang="en-US" dirty="0" smtClean="0"/>
              <a:t>硕士期间发表的论文</a:t>
            </a:r>
            <a:endParaRPr lang="en-US" altLang="zh-CN" dirty="0" smtClean="0"/>
          </a:p>
          <a:p>
            <a:pPr lvl="1"/>
            <a:r>
              <a:rPr lang="en-US" altLang="zh-CN" dirty="0" smtClean="0">
                <a:latin typeface="Times New Roman" panose="02020603050405020304" pitchFamily="18" charset="0"/>
                <a:cs typeface="Times New Roman" panose="02020603050405020304" pitchFamily="18" charset="0"/>
              </a:rPr>
              <a:t>Ma </a:t>
            </a:r>
            <a:r>
              <a:rPr lang="en-US" altLang="zh-CN" dirty="0">
                <a:latin typeface="Times New Roman" panose="02020603050405020304" pitchFamily="18" charset="0"/>
                <a:cs typeface="Times New Roman" panose="02020603050405020304" pitchFamily="18" charset="0"/>
              </a:rPr>
              <a:t>S, Gong C, Hu R, et al. Query Independent Scholarly Article Ranking. 2018 IEEE 34th International Conference on Data Engineering (ICDE). IEEE, 2018: 953-964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834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课题来源</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cs typeface="Times New Roman" panose="02020603050405020304" pitchFamily="18" charset="0"/>
              </a:rPr>
              <a:t>国家</a:t>
            </a:r>
            <a:r>
              <a:rPr lang="zh-CN" altLang="en-US" dirty="0">
                <a:latin typeface="Times New Roman" panose="02020603050405020304" pitchFamily="18" charset="0"/>
                <a:cs typeface="Times New Roman" panose="02020603050405020304" pitchFamily="18" charset="0"/>
              </a:rPr>
              <a:t>自然科学基金重点联合项目</a:t>
            </a:r>
          </a:p>
          <a:p>
            <a:pPr lvl="1"/>
            <a:r>
              <a:rPr lang="zh-CN" altLang="en-US" dirty="0">
                <a:latin typeface="Times New Roman" panose="02020603050405020304" pitchFamily="18" charset="0"/>
                <a:cs typeface="Times New Roman" panose="02020603050405020304" pitchFamily="18" charset="0"/>
              </a:rPr>
              <a:t>社会媒体大数据感知与分析关键技术研究</a:t>
            </a:r>
          </a:p>
          <a:p>
            <a:pPr lvl="1"/>
            <a:r>
              <a:rPr lang="zh-CN" altLang="en-US" dirty="0">
                <a:latin typeface="Times New Roman" panose="02020603050405020304" pitchFamily="18" charset="0"/>
                <a:cs typeface="Times New Roman" panose="02020603050405020304" pitchFamily="18" charset="0"/>
              </a:rPr>
              <a:t>项目编号： </a:t>
            </a:r>
            <a:r>
              <a:rPr lang="en-US" altLang="zh-CN" dirty="0">
                <a:latin typeface="Times New Roman" panose="02020603050405020304" pitchFamily="18" charset="0"/>
                <a:cs typeface="Times New Roman" panose="02020603050405020304" pitchFamily="18" charset="0"/>
              </a:rPr>
              <a:t>U1636210</a:t>
            </a:r>
          </a:p>
          <a:p>
            <a:r>
              <a:rPr lang="zh-CN" altLang="en-US" dirty="0">
                <a:latin typeface="Times New Roman" panose="02020603050405020304" pitchFamily="18" charset="0"/>
                <a:cs typeface="Times New Roman" panose="02020603050405020304" pitchFamily="18" charset="0"/>
              </a:rPr>
              <a:t>国家科技部</a:t>
            </a:r>
            <a:r>
              <a:rPr lang="en-US" altLang="zh-CN" dirty="0">
                <a:latin typeface="Times New Roman" panose="02020603050405020304" pitchFamily="18" charset="0"/>
                <a:cs typeface="Times New Roman" panose="02020603050405020304" pitchFamily="18" charset="0"/>
              </a:rPr>
              <a:t>973</a:t>
            </a:r>
            <a:r>
              <a:rPr lang="zh-CN" altLang="en-US" dirty="0">
                <a:latin typeface="Times New Roman" panose="02020603050405020304" pitchFamily="18" charset="0"/>
                <a:cs typeface="Times New Roman" panose="02020603050405020304" pitchFamily="18" charset="0"/>
              </a:rPr>
              <a:t>课题</a:t>
            </a:r>
          </a:p>
          <a:p>
            <a:pPr lvl="1"/>
            <a:r>
              <a:rPr lang="zh-CN" altLang="en-US" dirty="0">
                <a:latin typeface="Times New Roman" panose="02020603050405020304" pitchFamily="18" charset="0"/>
                <a:cs typeface="Times New Roman" panose="02020603050405020304" pitchFamily="18" charset="0"/>
              </a:rPr>
              <a:t>网络信息空间大数据计算的基础研究</a:t>
            </a:r>
          </a:p>
          <a:p>
            <a:pPr lvl="1"/>
            <a:r>
              <a:rPr lang="zh-CN" altLang="en-US" dirty="0">
                <a:latin typeface="Times New Roman" panose="02020603050405020304" pitchFamily="18" charset="0"/>
                <a:cs typeface="Times New Roman" panose="02020603050405020304" pitchFamily="18" charset="0"/>
              </a:rPr>
              <a:t>项目编号：</a:t>
            </a:r>
            <a:r>
              <a:rPr lang="en-US" altLang="zh-CN" dirty="0" smtClean="0">
                <a:latin typeface="Times New Roman" panose="02020603050405020304" pitchFamily="18" charset="0"/>
                <a:cs typeface="Times New Roman" panose="02020603050405020304" pitchFamily="18" charset="0"/>
              </a:rPr>
              <a:t>2014CB340304</a:t>
            </a:r>
          </a:p>
          <a:p>
            <a:r>
              <a:rPr lang="zh-CN" altLang="en-US" dirty="0">
                <a:latin typeface="Times New Roman" panose="02020603050405020304" pitchFamily="18" charset="0"/>
                <a:cs typeface="Times New Roman" panose="02020603050405020304" pitchFamily="18" charset="0"/>
              </a:rPr>
              <a:t>微软</a:t>
            </a:r>
            <a:r>
              <a:rPr lang="zh-CN" altLang="en-US" dirty="0" smtClean="0">
                <a:latin typeface="Times New Roman" panose="02020603050405020304" pitchFamily="18" charset="0"/>
                <a:cs typeface="Times New Roman" panose="02020603050405020304" pitchFamily="18" charset="0"/>
              </a:rPr>
              <a:t>亚洲研究院合作计划</a:t>
            </a:r>
            <a:endParaRPr lang="en-US" altLang="zh-CN" dirty="0" smtClean="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动态大</a:t>
            </a:r>
            <a:r>
              <a:rPr lang="zh-CN" altLang="en-US" dirty="0" smtClean="0">
                <a:latin typeface="Times New Roman" panose="02020603050405020304" pitchFamily="18" charset="0"/>
                <a:cs typeface="Times New Roman" panose="02020603050405020304" pitchFamily="18" charset="0"/>
              </a:rPr>
              <a:t>图搜索</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348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a:xfrm>
            <a:off x="571500" y="1395418"/>
            <a:ext cx="8053885" cy="4781545"/>
          </a:xfrm>
        </p:spPr>
        <p:txBody>
          <a:bodyPr>
            <a:normAutofit/>
          </a:bodyPr>
          <a:lstStyle/>
          <a:p>
            <a:pPr marL="0" indent="0">
              <a:lnSpc>
                <a:spcPct val="100000"/>
              </a:lnSpc>
              <a:buNone/>
            </a:pPr>
            <a:r>
              <a:rPr lang="en-US" altLang="zh-CN" sz="2000" dirty="0" smtClean="0">
                <a:latin typeface="Times New Roman" panose="02020603050405020304" pitchFamily="18" charset="0"/>
                <a:cs typeface="Times New Roman" panose="02020603050405020304" pitchFamily="18" charset="0"/>
              </a:rPr>
              <a:t>[1] </a:t>
            </a:r>
            <a:r>
              <a:rPr lang="en-US" altLang="zh-CN" sz="2000" dirty="0">
                <a:latin typeface="Times New Roman" panose="02020603050405020304" pitchFamily="18" charset="0"/>
                <a:cs typeface="Times New Roman" panose="02020603050405020304" pitchFamily="18" charset="0"/>
              </a:rPr>
              <a:t>https://</a:t>
            </a:r>
            <a:r>
              <a:rPr lang="en-US" altLang="zh-CN" sz="2000" dirty="0" smtClean="0">
                <a:latin typeface="Times New Roman" panose="02020603050405020304" pitchFamily="18" charset="0"/>
                <a:cs typeface="Times New Roman" panose="02020603050405020304" pitchFamily="18" charset="0"/>
              </a:rPr>
              <a:t>dblp.uni-trier.de/statistics/newrecordsperyear.html</a:t>
            </a:r>
            <a:endParaRPr lang="en-US" altLang="zh-CN" sz="2000" dirty="0">
              <a:latin typeface="Times New Roman" panose="02020603050405020304" pitchFamily="18" charset="0"/>
              <a:cs typeface="Times New Roman" panose="02020603050405020304" pitchFamily="18" charset="0"/>
            </a:endParaRPr>
          </a:p>
          <a:p>
            <a:pPr marL="0" indent="0">
              <a:lnSpc>
                <a:spcPct val="100000"/>
              </a:lnSpc>
              <a:buNone/>
            </a:pPr>
            <a:r>
              <a:rPr lang="en-US" altLang="zh-CN" sz="2000" dirty="0" smtClean="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Xia </a:t>
            </a:r>
            <a:r>
              <a:rPr lang="en-US" altLang="zh-CN" sz="2000" dirty="0">
                <a:latin typeface="Times New Roman" panose="02020603050405020304" pitchFamily="18" charset="0"/>
                <a:cs typeface="Times New Roman" panose="02020603050405020304" pitchFamily="18" charset="0"/>
              </a:rPr>
              <a:t>F, Wang W, Bekele T M, et al. Big Scholarly Data: a Survey[J]. IEEE Transactions on Big Data, 2017, 3(1): </a:t>
            </a:r>
            <a:r>
              <a:rPr lang="en-US" altLang="zh-CN" sz="2000" dirty="0" smtClean="0">
                <a:latin typeface="Times New Roman" panose="02020603050405020304" pitchFamily="18" charset="0"/>
                <a:cs typeface="Times New Roman" panose="02020603050405020304" pitchFamily="18" charset="0"/>
              </a:rPr>
              <a:t>18-35</a:t>
            </a:r>
          </a:p>
          <a:p>
            <a:pPr marL="0" indent="0">
              <a:lnSpc>
                <a:spcPct val="100000"/>
              </a:lnSpc>
              <a:buNone/>
            </a:pPr>
            <a:r>
              <a:rPr lang="en-US" altLang="zh-CN" sz="2000" dirty="0" smtClean="0">
                <a:latin typeface="Times New Roman" panose="02020603050405020304" pitchFamily="18" charset="0"/>
                <a:cs typeface="Times New Roman" panose="02020603050405020304" pitchFamily="18" charset="0"/>
              </a:rPr>
              <a:t>[3] Sinha </a:t>
            </a:r>
            <a:r>
              <a:rPr lang="en-US" altLang="zh-CN" sz="2000" dirty="0">
                <a:latin typeface="Times New Roman" panose="02020603050405020304" pitchFamily="18" charset="0"/>
                <a:cs typeface="Times New Roman" panose="02020603050405020304" pitchFamily="18" charset="0"/>
              </a:rPr>
              <a:t>A, Shen Z, Song Y, et al. An Overview of Microsoft Academic Service (MAS) and Applications[A]. Proceedings of the 24th international conference on world wide web[C]. ACM, 2015: </a:t>
            </a:r>
            <a:r>
              <a:rPr lang="en-US" altLang="zh-CN" sz="2000" dirty="0" smtClean="0">
                <a:latin typeface="Times New Roman" panose="02020603050405020304" pitchFamily="18" charset="0"/>
                <a:cs typeface="Times New Roman" panose="02020603050405020304" pitchFamily="18" charset="0"/>
              </a:rPr>
              <a:t>243-246</a:t>
            </a:r>
          </a:p>
          <a:p>
            <a:pPr marL="0" indent="0">
              <a:lnSpc>
                <a:spcPct val="100000"/>
              </a:lnSpc>
              <a:buNone/>
            </a:pPr>
            <a:r>
              <a:rPr lang="en-US" altLang="zh-CN" sz="2000" dirty="0" smtClean="0">
                <a:latin typeface="Times New Roman" panose="02020603050405020304" pitchFamily="18" charset="0"/>
                <a:cs typeface="Times New Roman" panose="02020603050405020304" pitchFamily="18" charset="0"/>
              </a:rPr>
              <a:t>[4] </a:t>
            </a:r>
            <a:r>
              <a:rPr lang="en-US" altLang="zh-CN" sz="2000" dirty="0" err="1" smtClean="0">
                <a:latin typeface="Times New Roman" panose="02020603050405020304" pitchFamily="18" charset="0"/>
                <a:cs typeface="Times New Roman" panose="02020603050405020304" pitchFamily="18" charset="0"/>
              </a:rPr>
              <a:t>Tarjan</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 Depth-First Search and Linear Graph Algorithms[J]. SIAM journal on computing, 1972, 1(2): </a:t>
            </a:r>
            <a:r>
              <a:rPr lang="en-US" altLang="zh-CN" sz="2000" dirty="0" smtClean="0">
                <a:latin typeface="Times New Roman" panose="02020603050405020304" pitchFamily="18" charset="0"/>
                <a:cs typeface="Times New Roman" panose="02020603050405020304" pitchFamily="18" charset="0"/>
              </a:rPr>
              <a:t>146-160</a:t>
            </a:r>
          </a:p>
          <a:p>
            <a:pPr marL="0" indent="0">
              <a:lnSpc>
                <a:spcPct val="100000"/>
              </a:lnSpc>
              <a:buNone/>
            </a:pPr>
            <a:r>
              <a:rPr lang="en-US" altLang="zh-CN" sz="2000" dirty="0" smtClean="0">
                <a:latin typeface="Times New Roman" panose="02020603050405020304" pitchFamily="18" charset="0"/>
                <a:cs typeface="Times New Roman" panose="02020603050405020304" pitchFamily="18" charset="0"/>
              </a:rPr>
              <a:t>[5] Ma </a:t>
            </a:r>
            <a:r>
              <a:rPr lang="en-US" altLang="zh-CN" sz="2000" dirty="0">
                <a:latin typeface="Times New Roman" panose="02020603050405020304" pitchFamily="18" charset="0"/>
                <a:cs typeface="Times New Roman" panose="02020603050405020304" pitchFamily="18" charset="0"/>
              </a:rPr>
              <a:t>S, Gong C, Hu R, et al. Query Independent Scholarly Article Ranking[A]. 2018 IEEE 34th International Conference on Data Engineering (ICDE) [C]. IEEE, 2018: 953-964</a:t>
            </a:r>
          </a:p>
          <a:p>
            <a:pPr marL="0" indent="0">
              <a:lnSpc>
                <a:spcPct val="100000"/>
              </a:lnSpc>
              <a:buNone/>
            </a:pPr>
            <a:endParaRPr lang="en-US" altLang="zh-CN" sz="2000" dirty="0" smtClean="0"/>
          </a:p>
          <a:p>
            <a:pPr marL="0" indent="0">
              <a:lnSpc>
                <a:spcPct val="100000"/>
              </a:lnSpc>
              <a:buNone/>
            </a:pPr>
            <a:endParaRPr lang="zh-CN" altLang="en-US" sz="3200" dirty="0"/>
          </a:p>
        </p:txBody>
      </p:sp>
    </p:spTree>
    <p:extLst>
      <p:ext uri="{BB962C8B-B14F-4D97-AF65-F5344CB8AC3E}">
        <p14:creationId xmlns:p14="http://schemas.microsoft.com/office/powerpoint/2010/main" val="665193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5" name="副标题 4"/>
          <p:cNvSpPr>
            <a:spLocks noGrp="1"/>
          </p:cNvSpPr>
          <p:nvPr>
            <p:ph type="subTitle" idx="1"/>
          </p:nvPr>
        </p:nvSpPr>
        <p:spPr/>
        <p:txBody>
          <a:bodyPr/>
          <a:lstStyle/>
          <a:p>
            <a:endParaRPr lang="zh-CN" altLang="en-US"/>
          </a:p>
        </p:txBody>
      </p:sp>
      <p:sp>
        <p:nvSpPr>
          <p:cNvPr id="6" name="矩形 5"/>
          <p:cNvSpPr/>
          <p:nvPr/>
        </p:nvSpPr>
        <p:spPr>
          <a:xfrm>
            <a:off x="323528" y="4005064"/>
            <a:ext cx="8676456" cy="92333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Arial Black"/>
                <a:ea typeface="宋体" charset="-122"/>
                <a:cs typeface="+mn-cs"/>
              </a:rPr>
              <a:t>谢谢！请各位老师批评指正</a:t>
            </a:r>
            <a:endParaRPr kumimoji="0" lang="zh-CN" altLang="en-US" sz="5400" b="1" i="0" u="none" strike="noStrike" kern="1200" normalizeH="0" baseline="0" noProof="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Arial" charset="0"/>
              <a:ea typeface="宋体" charset="-122"/>
              <a:cs typeface="+mn-cs"/>
            </a:endParaRPr>
          </a:p>
        </p:txBody>
      </p:sp>
    </p:spTree>
    <p:extLst>
      <p:ext uri="{BB962C8B-B14F-4D97-AF65-F5344CB8AC3E}">
        <p14:creationId xmlns:p14="http://schemas.microsoft.com/office/powerpoint/2010/main" val="780448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54C28C6-DA6B-48A3-A657-779157A2EC99}"/>
              </a:ext>
            </a:extLst>
          </p:cNvPr>
          <p:cNvPicPr>
            <a:picLocks noChangeAspect="1"/>
          </p:cNvPicPr>
          <p:nvPr/>
        </p:nvPicPr>
        <p:blipFill>
          <a:blip r:embed="rId3"/>
          <a:stretch>
            <a:fillRect/>
          </a:stretch>
        </p:blipFill>
        <p:spPr>
          <a:xfrm>
            <a:off x="243979" y="2693012"/>
            <a:ext cx="4362073" cy="3733586"/>
          </a:xfrm>
          <a:prstGeom prst="rect">
            <a:avLst/>
          </a:prstGeom>
        </p:spPr>
      </p:pic>
      <p:pic>
        <p:nvPicPr>
          <p:cNvPr id="12" name="图片 11"/>
          <p:cNvPicPr>
            <a:picLocks noChangeAspect="1"/>
          </p:cNvPicPr>
          <p:nvPr/>
        </p:nvPicPr>
        <p:blipFill>
          <a:blip r:embed="rId4"/>
          <a:stretch>
            <a:fillRect/>
          </a:stretch>
        </p:blipFill>
        <p:spPr>
          <a:xfrm>
            <a:off x="4758770" y="2522733"/>
            <a:ext cx="4139570" cy="3903865"/>
          </a:xfrm>
          <a:prstGeom prst="rect">
            <a:avLst/>
          </a:prstGeom>
        </p:spPr>
      </p:pic>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3" name="内容占位符 2"/>
          <p:cNvSpPr>
            <a:spLocks noGrp="1"/>
          </p:cNvSpPr>
          <p:nvPr>
            <p:ph idx="1"/>
          </p:nvPr>
        </p:nvSpPr>
        <p:spPr/>
        <p:txBody>
          <a:bodyPr/>
          <a:lstStyle/>
          <a:p>
            <a:r>
              <a:rPr lang="zh-CN" altLang="en-US" dirty="0" smtClean="0"/>
              <a:t>学术信息迅速增长：使</a:t>
            </a:r>
            <a:r>
              <a:rPr lang="zh-CN" altLang="en-US" dirty="0"/>
              <a:t>管理</a:t>
            </a:r>
            <a:r>
              <a:rPr lang="zh-CN" altLang="en-US" dirty="0" smtClean="0"/>
              <a:t>数据变得具有</a:t>
            </a:r>
            <a:r>
              <a:rPr lang="zh-CN" altLang="en-US" dirty="0" smtClean="0">
                <a:solidFill>
                  <a:srgbClr val="FF0000"/>
                </a:solidFill>
              </a:rPr>
              <a:t>挑战性</a:t>
            </a:r>
            <a:endParaRPr lang="en-US" altLang="zh-CN" dirty="0" smtClean="0">
              <a:solidFill>
                <a:srgbClr val="FF0000"/>
              </a:solidFill>
            </a:endParaRPr>
          </a:p>
          <a:p>
            <a:r>
              <a:rPr lang="zh-CN" altLang="en-US" dirty="0"/>
              <a:t>学术</a:t>
            </a:r>
            <a:r>
              <a:rPr lang="zh-CN" altLang="en-US" dirty="0" smtClean="0"/>
              <a:t>数据独特的特点：</a:t>
            </a:r>
            <a:r>
              <a:rPr lang="zh-CN" altLang="en-US" dirty="0" smtClean="0">
                <a:solidFill>
                  <a:srgbClr val="FF0000"/>
                </a:solidFill>
              </a:rPr>
              <a:t>准确性</a:t>
            </a:r>
            <a:endParaRPr lang="zh-CN" altLang="en-US" dirty="0">
              <a:solidFill>
                <a:srgbClr val="FF0000"/>
              </a:solidFill>
            </a:endParaRPr>
          </a:p>
        </p:txBody>
      </p:sp>
      <p:sp>
        <p:nvSpPr>
          <p:cNvPr id="4" name="文本框 3">
            <a:extLst>
              <a:ext uri="{FF2B5EF4-FFF2-40B4-BE49-F238E27FC236}">
                <a16:creationId xmlns="" xmlns:a16="http://schemas.microsoft.com/office/drawing/2014/main" id="{896BDC8B-2137-46AF-A9B3-FA857516C2CD}"/>
              </a:ext>
            </a:extLst>
          </p:cNvPr>
          <p:cNvSpPr txBox="1"/>
          <p:nvPr/>
        </p:nvSpPr>
        <p:spPr>
          <a:xfrm>
            <a:off x="571500" y="6411453"/>
            <a:ext cx="3834134" cy="369332"/>
          </a:xfrm>
          <a:prstGeom prst="rect">
            <a:avLst/>
          </a:prstGeom>
          <a:noFill/>
        </p:spPr>
        <p:txBody>
          <a:bodyPr wrap="square" rtlCol="0">
            <a:spAutoFit/>
          </a:bodyPr>
          <a:lstStyle/>
          <a:p>
            <a:pPr algn="ctr"/>
            <a:r>
              <a:rPr lang="en-US" altLang="zh-CN" b="1" dirty="0" smtClean="0">
                <a:solidFill>
                  <a:srgbClr val="002060"/>
                </a:solidFill>
                <a:latin typeface="Times New Roman" panose="02020603050405020304" pitchFamily="18" charset="0"/>
                <a:cs typeface="Times New Roman" panose="02020603050405020304" pitchFamily="18" charset="0"/>
              </a:rPr>
              <a:t>DBLP</a:t>
            </a:r>
            <a:r>
              <a:rPr lang="zh-CN" altLang="en-US" b="1" dirty="0" smtClean="0">
                <a:solidFill>
                  <a:srgbClr val="002060"/>
                </a:solidFill>
                <a:latin typeface="Times New Roman" panose="02020603050405020304" pitchFamily="18" charset="0"/>
                <a:cs typeface="Times New Roman" panose="02020603050405020304" pitchFamily="18" charset="0"/>
              </a:rPr>
              <a:t>数据库每年论文增长量</a:t>
            </a:r>
            <a:r>
              <a:rPr lang="en-US" altLang="zh-CN" b="1" dirty="0" smtClean="0">
                <a:solidFill>
                  <a:srgbClr val="002060"/>
                </a:solidFill>
                <a:latin typeface="Times New Roman" panose="02020603050405020304" pitchFamily="18" charset="0"/>
                <a:cs typeface="Times New Roman" panose="02020603050405020304" pitchFamily="18" charset="0"/>
              </a:rPr>
              <a:t>[1]</a:t>
            </a:r>
            <a:endParaRPr lang="zh-CN" altLang="en-US" b="1" dirty="0">
              <a:solidFill>
                <a:srgbClr val="002060"/>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 xmlns:a16="http://schemas.microsoft.com/office/drawing/2014/main" id="{896BDC8B-2137-46AF-A9B3-FA857516C2CD}"/>
              </a:ext>
            </a:extLst>
          </p:cNvPr>
          <p:cNvSpPr txBox="1"/>
          <p:nvPr/>
        </p:nvSpPr>
        <p:spPr>
          <a:xfrm>
            <a:off x="5064206" y="6411453"/>
            <a:ext cx="3834134" cy="369332"/>
          </a:xfrm>
          <a:prstGeom prst="rect">
            <a:avLst/>
          </a:prstGeom>
          <a:noFill/>
        </p:spPr>
        <p:txBody>
          <a:bodyPr wrap="square" rtlCol="0">
            <a:spAutoFit/>
          </a:bodyPr>
          <a:lstStyle/>
          <a:p>
            <a:pPr algn="ctr"/>
            <a:r>
              <a:rPr lang="zh-CN" altLang="en-US" b="1" dirty="0">
                <a:solidFill>
                  <a:srgbClr val="002060"/>
                </a:solidFill>
                <a:latin typeface="Times New Roman" panose="02020603050405020304" pitchFamily="18" charset="0"/>
                <a:cs typeface="Times New Roman" panose="02020603050405020304" pitchFamily="18" charset="0"/>
              </a:rPr>
              <a:t>学术</a:t>
            </a:r>
            <a:r>
              <a:rPr lang="zh-CN" altLang="en-US" b="1" dirty="0" smtClean="0">
                <a:solidFill>
                  <a:srgbClr val="002060"/>
                </a:solidFill>
                <a:latin typeface="Times New Roman" panose="02020603050405020304" pitchFamily="18" charset="0"/>
                <a:cs typeface="Times New Roman" panose="02020603050405020304" pitchFamily="18" charset="0"/>
              </a:rPr>
              <a:t>数据的</a:t>
            </a:r>
            <a:r>
              <a:rPr lang="en-US" altLang="zh-CN" b="1" dirty="0" smtClean="0">
                <a:solidFill>
                  <a:srgbClr val="002060"/>
                </a:solidFill>
                <a:latin typeface="Times New Roman" panose="02020603050405020304" pitchFamily="18" charset="0"/>
                <a:cs typeface="Times New Roman" panose="02020603050405020304" pitchFamily="18" charset="0"/>
              </a:rPr>
              <a:t>5V</a:t>
            </a:r>
            <a:r>
              <a:rPr lang="zh-CN" altLang="en-US" b="1" dirty="0" smtClean="0">
                <a:solidFill>
                  <a:srgbClr val="002060"/>
                </a:solidFill>
                <a:latin typeface="Times New Roman" panose="02020603050405020304" pitchFamily="18" charset="0"/>
                <a:cs typeface="Times New Roman" panose="02020603050405020304" pitchFamily="18" charset="0"/>
              </a:rPr>
              <a:t>特性</a:t>
            </a:r>
            <a:r>
              <a:rPr lang="en-US" altLang="zh-CN" b="1" dirty="0" smtClean="0">
                <a:solidFill>
                  <a:srgbClr val="002060"/>
                </a:solidFill>
                <a:latin typeface="Times New Roman" panose="02020603050405020304" pitchFamily="18" charset="0"/>
                <a:cs typeface="Times New Roman" panose="02020603050405020304" pitchFamily="18" charset="0"/>
              </a:rPr>
              <a:t>[Xia et al. 2017]</a:t>
            </a:r>
            <a:endParaRPr lang="zh-CN" alt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744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3" name="内容占位符 2"/>
          <p:cNvSpPr>
            <a:spLocks noGrp="1"/>
          </p:cNvSpPr>
          <p:nvPr>
            <p:ph idx="1"/>
          </p:nvPr>
        </p:nvSpPr>
        <p:spPr/>
        <p:txBody>
          <a:bodyPr/>
          <a:lstStyle/>
          <a:p>
            <a:r>
              <a:rPr lang="zh-CN" altLang="en-US" dirty="0" smtClean="0"/>
              <a:t>学术数据</a:t>
            </a:r>
            <a:endParaRPr lang="en-US" altLang="zh-CN" dirty="0" smtClean="0"/>
          </a:p>
          <a:p>
            <a:pPr lvl="1"/>
            <a:r>
              <a:rPr lang="zh-CN" altLang="en-US" dirty="0" smtClean="0">
                <a:solidFill>
                  <a:srgbClr val="FF0000"/>
                </a:solidFill>
              </a:rPr>
              <a:t>理论上</a:t>
            </a:r>
            <a:r>
              <a:rPr lang="zh-CN" altLang="en-US" dirty="0" smtClean="0"/>
              <a:t>引用遵循天然时序，不存在环</a:t>
            </a:r>
            <a:endParaRPr lang="en-US" altLang="zh-CN" dirty="0" smtClean="0"/>
          </a:p>
          <a:p>
            <a:pPr lvl="1"/>
            <a:r>
              <a:rPr lang="zh-CN" altLang="en-US" dirty="0" smtClean="0">
                <a:solidFill>
                  <a:srgbClr val="FF0000"/>
                </a:solidFill>
              </a:rPr>
              <a:t>实际上</a:t>
            </a:r>
            <a:r>
              <a:rPr lang="zh-CN" altLang="en-US" dirty="0" smtClean="0"/>
              <a:t>数据中存在环及强连通分量</a:t>
            </a:r>
            <a:endParaRPr lang="en-US" altLang="zh-CN" dirty="0" smtClean="0"/>
          </a:p>
          <a:p>
            <a:pPr lvl="2"/>
            <a:r>
              <a:rPr lang="zh-CN" altLang="en-US" sz="2400" dirty="0" smtClean="0"/>
              <a:t>论文从公开到发表存在一定时间差（正确的引用）</a:t>
            </a:r>
            <a:endParaRPr lang="en-US" altLang="zh-CN" sz="2400" dirty="0" smtClean="0"/>
          </a:p>
          <a:p>
            <a:pPr lvl="2"/>
            <a:r>
              <a:rPr lang="zh-CN" altLang="en-US" sz="2400" dirty="0" smtClean="0"/>
              <a:t>错误的发表时间、引用关系导致的</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843140474"/>
              </p:ext>
            </p:extLst>
          </p:nvPr>
        </p:nvGraphicFramePr>
        <p:xfrm>
          <a:off x="225187" y="4202623"/>
          <a:ext cx="8693625" cy="1974340"/>
        </p:xfrm>
        <a:graphic>
          <a:graphicData uri="http://schemas.openxmlformats.org/drawingml/2006/table">
            <a:tbl>
              <a:tblPr firstRow="1" bandRow="1">
                <a:tableStyleId>{5C22544A-7EE6-4342-B048-85BDC9FD1C3A}</a:tableStyleId>
              </a:tblPr>
              <a:tblGrid>
                <a:gridCol w="970209"/>
                <a:gridCol w="1446620"/>
                <a:gridCol w="1446620"/>
                <a:gridCol w="1933461"/>
                <a:gridCol w="2896715"/>
              </a:tblGrid>
              <a:tr h="493585">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数据集</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dirty="0">
                          <a:effectLst/>
                          <a:latin typeface="Times New Roman" panose="02020603050405020304" pitchFamily="18" charset="0"/>
                          <a:cs typeface="Times New Roman" panose="02020603050405020304" pitchFamily="18" charset="0"/>
                        </a:rPr>
                        <a:t>论文数量</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引用数量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强连通分量数量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zh-CN" sz="1800">
                          <a:effectLst/>
                          <a:latin typeface="Times New Roman" panose="02020603050405020304" pitchFamily="18" charset="0"/>
                          <a:cs typeface="Times New Roman" panose="02020603050405020304" pitchFamily="18" charset="0"/>
                        </a:rPr>
                        <a:t>最大强连通分量点的个数</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93585">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AAN</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18,041</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82,944</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242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20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93585">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DBLP</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3,140,081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6,383,955</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4,312</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56</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93585">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MAG</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126,909,021</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528,682,289</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a:effectLst/>
                          <a:latin typeface="Times New Roman" panose="02020603050405020304" pitchFamily="18" charset="0"/>
                          <a:cs typeface="Times New Roman" panose="02020603050405020304" pitchFamily="18" charset="0"/>
                        </a:rPr>
                        <a:t>127,377</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300"/>
                        </a:lnSpc>
                        <a:spcAft>
                          <a:spcPts val="0"/>
                        </a:spcAft>
                      </a:pPr>
                      <a:r>
                        <a:rPr lang="en-US" sz="1800" dirty="0">
                          <a:effectLst/>
                          <a:latin typeface="Times New Roman" panose="02020603050405020304" pitchFamily="18" charset="0"/>
                          <a:cs typeface="Times New Roman" panose="02020603050405020304" pitchFamily="18" charset="0"/>
                        </a:rPr>
                        <a:t>830,158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022028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4" name="文本框 3"/>
          <p:cNvSpPr txBox="1"/>
          <p:nvPr/>
        </p:nvSpPr>
        <p:spPr>
          <a:xfrm>
            <a:off x="1162357" y="2031749"/>
            <a:ext cx="6762131" cy="1200329"/>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Belay A. IX: A Protected </a:t>
            </a:r>
            <a:r>
              <a:rPr lang="en-US" altLang="zh-CN" sz="2400" dirty="0" err="1" smtClean="0">
                <a:latin typeface="Times New Roman" panose="02020603050405020304" pitchFamily="18" charset="0"/>
                <a:cs typeface="Times New Roman" panose="02020603050405020304" pitchFamily="18" charset="0"/>
              </a:rPr>
              <a:t>Dataplane</a:t>
            </a:r>
            <a:r>
              <a:rPr lang="en-US" altLang="zh-CN" sz="2400" dirty="0" smtClean="0">
                <a:latin typeface="Times New Roman" panose="02020603050405020304" pitchFamily="18" charset="0"/>
                <a:cs typeface="Times New Roman" panose="02020603050405020304" pitchFamily="18" charset="0"/>
              </a:rPr>
              <a:t> Operating System for High Throughput and Low Latency. In OSDI, 2014.</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162357" y="4729954"/>
            <a:ext cx="6762131" cy="83099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Peter S , Li J , Zhang I , et al. </a:t>
            </a:r>
            <a:r>
              <a:rPr lang="en-US" altLang="zh-CN" sz="2400" dirty="0" err="1" smtClean="0">
                <a:latin typeface="Times New Roman" panose="02020603050405020304" pitchFamily="18" charset="0"/>
                <a:cs typeface="Times New Roman" panose="02020603050405020304" pitchFamily="18" charset="0"/>
              </a:rPr>
              <a:t>Arrakis</a:t>
            </a:r>
            <a:r>
              <a:rPr lang="en-US" altLang="zh-CN" sz="2400" dirty="0" smtClean="0">
                <a:latin typeface="Times New Roman" panose="02020603050405020304" pitchFamily="18" charset="0"/>
                <a:cs typeface="Times New Roman" panose="02020603050405020304" pitchFamily="18" charset="0"/>
              </a:rPr>
              <a:t>: The Operating System is the Control Plane. In OSDI, 2014.</a:t>
            </a:r>
            <a:endParaRPr lang="en-US" altLang="zh-CN" sz="2400" dirty="0">
              <a:latin typeface="Times New Roman" panose="02020603050405020304" pitchFamily="18" charset="0"/>
              <a:cs typeface="Times New Roman" panose="02020603050405020304" pitchFamily="18" charset="0"/>
            </a:endParaRPr>
          </a:p>
        </p:txBody>
      </p:sp>
      <p:sp>
        <p:nvSpPr>
          <p:cNvPr id="6" name="左弧形箭头 5"/>
          <p:cNvSpPr/>
          <p:nvPr/>
        </p:nvSpPr>
        <p:spPr bwMode="auto">
          <a:xfrm>
            <a:off x="3002846" y="3031845"/>
            <a:ext cx="792088" cy="1610897"/>
          </a:xfrm>
          <a:prstGeom prst="curvedRightArrow">
            <a:avLst/>
          </a:prstGeom>
          <a:solidFill>
            <a:srgbClr val="CCFFFF"/>
          </a:solidFill>
          <a:ln w="9525" cap="flat" cmpd="sng" algn="ctr">
            <a:solidFill>
              <a:srgbClr val="33CCCC"/>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左弧形箭头 6"/>
          <p:cNvSpPr/>
          <p:nvPr/>
        </p:nvSpPr>
        <p:spPr bwMode="auto">
          <a:xfrm rot="10800000">
            <a:off x="5336582" y="2947137"/>
            <a:ext cx="792088" cy="1695605"/>
          </a:xfrm>
          <a:prstGeom prst="curvedRightArrow">
            <a:avLst/>
          </a:prstGeom>
          <a:solidFill>
            <a:srgbClr val="CCFFFF"/>
          </a:solidFill>
          <a:ln w="9525" cap="flat" cmpd="sng" algn="ctr">
            <a:solidFill>
              <a:srgbClr val="33CCCC"/>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8" name="文本框 7"/>
          <p:cNvSpPr txBox="1"/>
          <p:nvPr/>
        </p:nvSpPr>
        <p:spPr>
          <a:xfrm>
            <a:off x="1162356" y="5560951"/>
            <a:ext cx="6762131" cy="83099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Peter S , Li J , Zhang I , et al. </a:t>
            </a:r>
            <a:r>
              <a:rPr lang="en-US" altLang="zh-CN" sz="2400" dirty="0" err="1" smtClean="0">
                <a:latin typeface="Times New Roman" panose="02020603050405020304" pitchFamily="18" charset="0"/>
                <a:cs typeface="Times New Roman" panose="02020603050405020304" pitchFamily="18" charset="0"/>
              </a:rPr>
              <a:t>Arrakis</a:t>
            </a:r>
            <a:r>
              <a:rPr lang="en-US" altLang="zh-CN" sz="2400" dirty="0" smtClean="0">
                <a:latin typeface="Times New Roman" panose="02020603050405020304" pitchFamily="18" charset="0"/>
                <a:cs typeface="Times New Roman" panose="02020603050405020304" pitchFamily="18" charset="0"/>
              </a:rPr>
              <a:t>: The Operating System is the Control Plane. TOCS, 2015, 33(4):1-30.</a:t>
            </a:r>
            <a:endParaRPr lang="en-US" altLang="zh-CN" sz="2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7921672" y="4960786"/>
            <a:ext cx="1187355" cy="369332"/>
          </a:xfrm>
          <a:prstGeom prst="rect">
            <a:avLst/>
          </a:prstGeom>
          <a:noFill/>
        </p:spPr>
        <p:txBody>
          <a:bodyPr wrap="square" rtlCol="0">
            <a:spAutoFit/>
          </a:bodyPr>
          <a:lstStyle/>
          <a:p>
            <a:r>
              <a:rPr lang="zh-CN" altLang="en-US" dirty="0" smtClean="0"/>
              <a:t>会议版本</a:t>
            </a:r>
            <a:endParaRPr lang="zh-CN" altLang="en-US" dirty="0"/>
          </a:p>
        </p:txBody>
      </p:sp>
      <p:sp>
        <p:nvSpPr>
          <p:cNvPr id="10" name="文本框 9"/>
          <p:cNvSpPr txBox="1"/>
          <p:nvPr/>
        </p:nvSpPr>
        <p:spPr>
          <a:xfrm>
            <a:off x="7921672" y="5791783"/>
            <a:ext cx="1187355" cy="369332"/>
          </a:xfrm>
          <a:prstGeom prst="rect">
            <a:avLst/>
          </a:prstGeom>
          <a:noFill/>
        </p:spPr>
        <p:txBody>
          <a:bodyPr wrap="square" rtlCol="0">
            <a:spAutoFit/>
          </a:bodyPr>
          <a:lstStyle/>
          <a:p>
            <a:r>
              <a:rPr lang="zh-CN" altLang="en-US" dirty="0" smtClean="0"/>
              <a:t>期刊版本</a:t>
            </a:r>
            <a:endParaRPr lang="zh-CN" altLang="en-US" dirty="0"/>
          </a:p>
        </p:txBody>
      </p:sp>
    </p:spTree>
    <p:extLst>
      <p:ext uri="{BB962C8B-B14F-4D97-AF65-F5344CB8AC3E}">
        <p14:creationId xmlns:p14="http://schemas.microsoft.com/office/powerpoint/2010/main" val="1697077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研究背景与意义</a:t>
            </a:r>
            <a:endParaRPr lang="zh-CN" altLang="en-US" dirty="0"/>
          </a:p>
        </p:txBody>
      </p:sp>
      <p:sp>
        <p:nvSpPr>
          <p:cNvPr id="4" name="文本框 3"/>
          <p:cNvSpPr txBox="1"/>
          <p:nvPr/>
        </p:nvSpPr>
        <p:spPr>
          <a:xfrm>
            <a:off x="928048" y="1744304"/>
            <a:ext cx="7492621" cy="1200329"/>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Caswell J A. Valuing the benefits and costs of improved food safety and nutrition[J]. Australian Journal of Agricultural &amp; Resource Economics, 1998, 42(4):409-424.</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28048" y="4729954"/>
            <a:ext cx="7478973" cy="156966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Caswell J A, </a:t>
            </a:r>
            <a:r>
              <a:rPr lang="en-US" altLang="zh-CN" sz="2400" dirty="0" err="1" smtClean="0">
                <a:latin typeface="Times New Roman" panose="02020603050405020304" pitchFamily="18" charset="0"/>
                <a:cs typeface="Times New Roman" panose="02020603050405020304" pitchFamily="18" charset="0"/>
              </a:rPr>
              <a:t>Kleinschmit</a:t>
            </a:r>
            <a:r>
              <a:rPr lang="en-US" altLang="zh-CN" sz="2400" dirty="0" smtClean="0">
                <a:latin typeface="Times New Roman" panose="02020603050405020304" pitchFamily="18" charset="0"/>
                <a:cs typeface="Times New Roman" panose="02020603050405020304" pitchFamily="18" charset="0"/>
              </a:rPr>
              <a:t> v L J K. Using Benefit-Cost Criteria for Settling Federalism Disputes: An Application to Food Safety Regulation[J]. American Journal of Agricultural Economics, 1997, 79(1):24-38.</a:t>
            </a:r>
            <a:endParaRPr lang="en-US" altLang="zh-CN" sz="2400" dirty="0">
              <a:latin typeface="Times New Roman" panose="02020603050405020304" pitchFamily="18" charset="0"/>
              <a:cs typeface="Times New Roman" panose="02020603050405020304" pitchFamily="18" charset="0"/>
            </a:endParaRPr>
          </a:p>
        </p:txBody>
      </p:sp>
      <p:sp>
        <p:nvSpPr>
          <p:cNvPr id="6" name="左弧形箭头 5"/>
          <p:cNvSpPr/>
          <p:nvPr/>
        </p:nvSpPr>
        <p:spPr bwMode="auto">
          <a:xfrm>
            <a:off x="3002846" y="3031845"/>
            <a:ext cx="792088" cy="1610897"/>
          </a:xfrm>
          <a:prstGeom prst="curvedRightArrow">
            <a:avLst/>
          </a:prstGeom>
          <a:solidFill>
            <a:srgbClr val="CCFFFF"/>
          </a:solidFill>
          <a:ln w="9525" cap="flat" cmpd="sng" algn="ctr">
            <a:solidFill>
              <a:srgbClr val="33CCCC"/>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7" name="左弧形箭头 6"/>
          <p:cNvSpPr/>
          <p:nvPr/>
        </p:nvSpPr>
        <p:spPr bwMode="auto">
          <a:xfrm rot="10800000">
            <a:off x="5350229" y="2989490"/>
            <a:ext cx="792088" cy="1695605"/>
          </a:xfrm>
          <a:prstGeom prst="curvedRightArrow">
            <a:avLst/>
          </a:prstGeom>
          <a:solidFill>
            <a:srgbClr val="CCFFFF"/>
          </a:solidFill>
          <a:ln w="9525" cap="flat" cmpd="sng" algn="ctr">
            <a:solidFill>
              <a:srgbClr val="33CCCC"/>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8" name="乘号 7"/>
          <p:cNvSpPr/>
          <p:nvPr/>
        </p:nvSpPr>
        <p:spPr bwMode="auto">
          <a:xfrm rot="451617">
            <a:off x="5135925" y="3206223"/>
            <a:ext cx="2012782" cy="1468449"/>
          </a:xfrm>
          <a:prstGeom prst="mathMultiply">
            <a:avLst>
              <a:gd name="adj1" fmla="val 10635"/>
            </a:avLst>
          </a:prstGeom>
          <a:solidFill>
            <a:srgbClr val="FF0000"/>
          </a:solidFill>
          <a:ln w="3175" cap="flat" cmpd="sng" algn="ctr">
            <a:solidFill>
              <a:srgbClr val="FF000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289837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7" name="内容占位符 6"/>
          <p:cNvSpPr>
            <a:spLocks noGrp="1"/>
          </p:cNvSpPr>
          <p:nvPr>
            <p:ph idx="1"/>
          </p:nvPr>
        </p:nvSpPr>
        <p:spPr/>
        <p:txBody>
          <a:bodyPr/>
          <a:lstStyle/>
          <a:p>
            <a:r>
              <a:rPr lang="zh-CN" altLang="en-US" dirty="0" smtClean="0">
                <a:latin typeface="Times New Roman" panose="02020603050405020304" pitchFamily="18" charset="0"/>
                <a:cs typeface="Times New Roman" panose="02020603050405020304" pitchFamily="18" charset="0"/>
              </a:rPr>
              <a:t>环检测算法</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基于</a:t>
            </a:r>
            <a:r>
              <a:rPr lang="en-US" altLang="zh-CN" dirty="0" smtClean="0">
                <a:latin typeface="Times New Roman" panose="02020603050405020304" pitchFamily="18" charset="0"/>
                <a:cs typeface="Times New Roman" panose="02020603050405020304" pitchFamily="18" charset="0"/>
              </a:rPr>
              <a:t>DFS</a:t>
            </a:r>
            <a:r>
              <a:rPr lang="zh-CN" altLang="en-US" dirty="0" smtClean="0">
                <a:latin typeface="Times New Roman" panose="02020603050405020304" pitchFamily="18" charset="0"/>
                <a:cs typeface="Times New Roman" panose="02020603050405020304" pitchFamily="18" charset="0"/>
              </a:rPr>
              <a:t>的线性时间复杂度算法</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Kosaraju</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算法、</a:t>
            </a:r>
            <a:r>
              <a:rPr lang="en-US" altLang="zh-CN" dirty="0" err="1">
                <a:latin typeface="Times New Roman" panose="02020603050405020304" pitchFamily="18" charset="0"/>
                <a:cs typeface="Times New Roman" panose="02020603050405020304" pitchFamily="18" charset="0"/>
              </a:rPr>
              <a:t>Tarjan</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算法和</a:t>
            </a:r>
            <a:r>
              <a:rPr lang="en-US" altLang="zh-CN" dirty="0" err="1">
                <a:latin typeface="Times New Roman" panose="02020603050405020304" pitchFamily="18" charset="0"/>
                <a:cs typeface="Times New Roman" panose="02020603050405020304" pitchFamily="18" charset="0"/>
              </a:rPr>
              <a:t>Gabow</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算法</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动态环检测</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等价为动态拓扑排序问题</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基于优先级的、基于严格拓扑排序的、批量更新</a:t>
            </a:r>
            <a:endParaRPr lang="en-US" altLang="zh-CN"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不足</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非针对学术数据，</a:t>
            </a:r>
            <a:r>
              <a:rPr lang="zh-CN" altLang="en-US" dirty="0" smtClean="0">
                <a:solidFill>
                  <a:srgbClr val="FF0000"/>
                </a:solidFill>
                <a:latin typeface="Times New Roman" panose="02020603050405020304" pitchFamily="18" charset="0"/>
                <a:cs typeface="Times New Roman" panose="02020603050405020304" pitchFamily="18" charset="0"/>
              </a:rPr>
              <a:t>没有利用学术数据特点</a:t>
            </a:r>
            <a:endParaRPr lang="en-US" altLang="zh-CN"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661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国内外研究现状</a:t>
            </a:r>
            <a:endParaRPr lang="zh-CN" altLang="en-US" dirty="0"/>
          </a:p>
        </p:txBody>
      </p:sp>
      <p:sp>
        <p:nvSpPr>
          <p:cNvPr id="3" name="内容占位符 2"/>
          <p:cNvSpPr>
            <a:spLocks noGrp="1"/>
          </p:cNvSpPr>
          <p:nvPr>
            <p:ph idx="1"/>
          </p:nvPr>
        </p:nvSpPr>
        <p:spPr>
          <a:xfrm>
            <a:off x="571500" y="1395418"/>
            <a:ext cx="7943850" cy="5332928"/>
          </a:xfrm>
        </p:spPr>
        <p:txBody>
          <a:bodyPr>
            <a:normAutofit/>
          </a:bodyPr>
          <a:lstStyle/>
          <a:p>
            <a:r>
              <a:rPr lang="zh-CN" altLang="en-US" dirty="0" smtClean="0"/>
              <a:t>学术数据清洗</a:t>
            </a:r>
            <a:endParaRPr lang="en-US" altLang="zh-CN" dirty="0" smtClean="0"/>
          </a:p>
          <a:p>
            <a:r>
              <a:rPr lang="zh-CN" altLang="en-US" dirty="0"/>
              <a:t>人名消</a:t>
            </a:r>
            <a:r>
              <a:rPr lang="zh-CN" altLang="en-US" dirty="0" smtClean="0"/>
              <a:t>歧</a:t>
            </a:r>
            <a:endParaRPr lang="en-US" altLang="zh-CN" dirty="0" smtClean="0"/>
          </a:p>
          <a:p>
            <a:pPr lvl="1"/>
            <a:r>
              <a:rPr lang="zh-CN" altLang="en-US" dirty="0" smtClean="0"/>
              <a:t>作者分组法</a:t>
            </a:r>
            <a:endParaRPr lang="en-US" altLang="zh-CN" dirty="0" smtClean="0"/>
          </a:p>
          <a:p>
            <a:pPr lvl="2"/>
            <a:r>
              <a:rPr lang="zh-CN" altLang="en-US" sz="2400" dirty="0" smtClean="0"/>
              <a:t>通过相似性函数计算作者的引用的属性之间的相似性，通过聚类对相应引用进行分组</a:t>
            </a:r>
            <a:endParaRPr lang="en-US" altLang="zh-CN" sz="2400" dirty="0" smtClean="0"/>
          </a:p>
          <a:p>
            <a:pPr lvl="1"/>
            <a:r>
              <a:rPr lang="zh-CN" altLang="en-US" dirty="0" smtClean="0"/>
              <a:t>作者分配法</a:t>
            </a:r>
            <a:endParaRPr lang="en-US" altLang="zh-CN" dirty="0" smtClean="0"/>
          </a:p>
          <a:p>
            <a:pPr lvl="2"/>
            <a:r>
              <a:rPr lang="zh-CN" altLang="en-US" sz="2400" dirty="0" smtClean="0"/>
              <a:t>构建代表作者的模型，计算引用与作者模型的匹配度来决定该引用是否应该分配给给定作者</a:t>
            </a:r>
            <a:endParaRPr lang="en-US" altLang="zh-CN" dirty="0" smtClean="0"/>
          </a:p>
          <a:p>
            <a:r>
              <a:rPr lang="zh-CN" altLang="en-US" dirty="0" smtClean="0"/>
              <a:t>不足</a:t>
            </a:r>
            <a:endParaRPr lang="en-US" altLang="zh-CN" dirty="0" smtClean="0"/>
          </a:p>
          <a:p>
            <a:pPr lvl="1"/>
            <a:r>
              <a:rPr lang="zh-CN" altLang="en-US" dirty="0" smtClean="0">
                <a:solidFill>
                  <a:srgbClr val="FF0000"/>
                </a:solidFill>
              </a:rPr>
              <a:t>针对错误引用清洗的研究较少</a:t>
            </a:r>
            <a:endParaRPr lang="en-US" altLang="zh-CN" dirty="0" smtClean="0">
              <a:solidFill>
                <a:srgbClr val="FF0000"/>
              </a:solidFill>
            </a:endParaRPr>
          </a:p>
        </p:txBody>
      </p:sp>
    </p:spTree>
    <p:extLst>
      <p:ext uri="{BB962C8B-B14F-4D97-AF65-F5344CB8AC3E}">
        <p14:creationId xmlns:p14="http://schemas.microsoft.com/office/powerpoint/2010/main" val="3970728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1710</Words>
  <Application>Microsoft Office PowerPoint</Application>
  <PresentationFormat>全屏显示(4:3)</PresentationFormat>
  <Paragraphs>314</Paragraphs>
  <Slides>31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黑体</vt:lpstr>
      <vt:lpstr>宋体</vt:lpstr>
      <vt:lpstr>Arial</vt:lpstr>
      <vt:lpstr>Arial Black</vt:lpstr>
      <vt:lpstr>Calibri</vt:lpstr>
      <vt:lpstr>Cambria Math</vt:lpstr>
      <vt:lpstr>Times New Roman</vt:lpstr>
      <vt:lpstr>Wingdings</vt:lpstr>
      <vt:lpstr>Office 主题</vt:lpstr>
      <vt:lpstr>Image</vt:lpstr>
      <vt:lpstr>学术数据中引用环的 检测与清洗</vt:lpstr>
      <vt:lpstr>内容提要</vt:lpstr>
      <vt:lpstr>课题来源</vt:lpstr>
      <vt:lpstr>研究背景与意义</vt:lpstr>
      <vt:lpstr>研究背景与意义</vt:lpstr>
      <vt:lpstr>研究背景与意义</vt:lpstr>
      <vt:lpstr>研究背景与意义</vt:lpstr>
      <vt:lpstr>国内外研究现状</vt:lpstr>
      <vt:lpstr>国内外研究现状</vt:lpstr>
      <vt:lpstr>研究目标与研究内容</vt:lpstr>
      <vt:lpstr>引用环检测</vt:lpstr>
      <vt:lpstr>学术数据特点</vt:lpstr>
      <vt:lpstr>Block-wise Tarjan算法</vt:lpstr>
      <vt:lpstr>复杂度分析</vt:lpstr>
      <vt:lpstr>动态环检测</vt:lpstr>
      <vt:lpstr>如何判断一条新引用有没有产生环？</vt:lpstr>
      <vt:lpstr>动态环检测</vt:lpstr>
      <vt:lpstr>动态环检测</vt:lpstr>
      <vt:lpstr>动态环检测</vt:lpstr>
      <vt:lpstr>复杂度分析</vt:lpstr>
      <vt:lpstr>引用环清洗</vt:lpstr>
      <vt:lpstr>特征提取</vt:lpstr>
      <vt:lpstr>特征提取</vt:lpstr>
      <vt:lpstr>实验设置-引用环检测</vt:lpstr>
      <vt:lpstr>实验分析-引用环检测</vt:lpstr>
      <vt:lpstr>实验设置-引用环清洗</vt:lpstr>
      <vt:lpstr>实验分析-引用环检测</vt:lpstr>
      <vt:lpstr>总结与展望</vt:lpstr>
      <vt:lpstr>攻读硕士学位期间取得的学术成果</vt:lpstr>
      <vt:lpstr>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学术数据中引用环的检测与清洗</dc:title>
  <dc:creator>gong chen</dc:creator>
  <cp:lastModifiedBy>gong chen</cp:lastModifiedBy>
  <cp:revision>34</cp:revision>
  <dcterms:created xsi:type="dcterms:W3CDTF">2018-12-06T11:34:09Z</dcterms:created>
  <dcterms:modified xsi:type="dcterms:W3CDTF">2018-12-07T14:21:17Z</dcterms:modified>
</cp:coreProperties>
</file>