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86" r:id="rId6"/>
    <p:sldId id="269" r:id="rId7"/>
    <p:sldId id="264" r:id="rId8"/>
    <p:sldId id="273" r:id="rId9"/>
    <p:sldId id="274" r:id="rId10"/>
    <p:sldId id="276" r:id="rId11"/>
    <p:sldId id="292" r:id="rId12"/>
    <p:sldId id="293" r:id="rId13"/>
    <p:sldId id="275" r:id="rId14"/>
    <p:sldId id="278" r:id="rId15"/>
    <p:sldId id="294" r:id="rId16"/>
    <p:sldId id="295" r:id="rId17"/>
    <p:sldId id="296" r:id="rId18"/>
    <p:sldId id="281" r:id="rId19"/>
    <p:sldId id="282" r:id="rId20"/>
    <p:sldId id="283" r:id="rId21"/>
    <p:sldId id="284" r:id="rId22"/>
    <p:sldId id="297" r:id="rId23"/>
    <p:sldId id="298" r:id="rId24"/>
    <p:sldId id="299" r:id="rId25"/>
    <p:sldId id="271" r:id="rId26"/>
    <p:sldId id="285" r:id="rId27"/>
    <p:sldId id="300" r:id="rId28"/>
    <p:sldId id="288" r:id="rId29"/>
    <p:sldId id="289" r:id="rId30"/>
    <p:sldId id="27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75510" autoAdjust="0"/>
  </p:normalViewPr>
  <p:slideViewPr>
    <p:cSldViewPr snapToGrid="0">
      <p:cViewPr varScale="1">
        <p:scale>
          <a:sx n="99" d="100"/>
          <a:sy n="99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A59AC-1126-44A3-82A4-85F59167682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9CD7-9A19-4658-85E5-CDA7CDC6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3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8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N(small case)  is a</a:t>
            </a:r>
            <a:r>
              <a:rPr lang="en-US" baseline="0" dirty="0" smtClean="0"/>
              <a:t> (Chinese) name.</a:t>
            </a:r>
            <a:endParaRPr lang="en-US" dirty="0" smtClean="0"/>
          </a:p>
          <a:p>
            <a:r>
              <a:rPr lang="en-US" dirty="0" err="1" smtClean="0"/>
              <a:t>Pr</a:t>
            </a:r>
            <a:r>
              <a:rPr lang="en-US" dirty="0" smtClean="0"/>
              <a:t>(n) is the probability</a:t>
            </a:r>
            <a:r>
              <a:rPr lang="en-US" baseline="0" dirty="0" smtClean="0"/>
              <a:t> of an author’s name is n</a:t>
            </a:r>
          </a:p>
          <a:p>
            <a:r>
              <a:rPr lang="en-US" baseline="0" dirty="0" err="1" smtClean="0"/>
              <a:t>n.First</a:t>
            </a:r>
            <a:r>
              <a:rPr lang="en-US" baseline="0" dirty="0" smtClean="0"/>
              <a:t> is the first name of n</a:t>
            </a:r>
          </a:p>
          <a:p>
            <a:r>
              <a:rPr lang="en-US" baseline="0" dirty="0" err="1" smtClean="0"/>
              <a:t>n.Last</a:t>
            </a:r>
            <a:r>
              <a:rPr lang="en-US" baseline="0" dirty="0" smtClean="0"/>
              <a:t> is the last name of n</a:t>
            </a:r>
          </a:p>
          <a:p>
            <a:r>
              <a:rPr lang="en-US" baseline="0" dirty="0" err="1" smtClean="0"/>
              <a:t>Multi_F</a:t>
            </a:r>
            <a:r>
              <a:rPr lang="en-US" baseline="0" dirty="0" smtClean="0"/>
              <a:t> is the multinomial distribution of the first name.</a:t>
            </a:r>
          </a:p>
          <a:p>
            <a:r>
              <a:rPr lang="en-US" baseline="0" dirty="0" err="1" smtClean="0"/>
              <a:t>Multi_L</a:t>
            </a:r>
            <a:r>
              <a:rPr lang="en-US" baseline="0" dirty="0" smtClean="0"/>
              <a:t> is the multinomial distribution of the last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compare the labelled papers with each dataset, and use their overlapped ones as the corresponding testing dataset. We use the Macro-F1 score to evaluate the effectiveness.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Setting: The accuracy results for all methods in three datasets are shown in Table3 and Table4 We rank the author names in the test set based on paper numbers . We list the Macro-F1 scores of the top 10 names with largest number of papers in Table3.  We also calculate the Macro-F1 scores of top M names listed in Table4 where M \in [10,20,30,40,50,60,70,80,90,100]$. For each row, the top performer is highlighted in the bold font.</a:t>
            </a:r>
          </a:p>
          <a:p>
            <a:endParaRPr lang="en-US" dirty="0" smtClean="0"/>
          </a:p>
          <a:p>
            <a:r>
              <a:rPr lang="en-US" dirty="0" smtClean="0"/>
              <a:t>We observe that \</a:t>
            </a:r>
            <a:r>
              <a:rPr lang="en-US" dirty="0" err="1" smtClean="0"/>
              <a:t>ndcc</a:t>
            </a:r>
            <a:r>
              <a:rPr lang="en-US" dirty="0" smtClean="0"/>
              <a:t> consistently performs better than the other methods.  \</a:t>
            </a:r>
            <a:r>
              <a:rPr lang="en-US" dirty="0" err="1" smtClean="0"/>
              <a:t>ndcc</a:t>
            </a:r>
            <a:r>
              <a:rPr lang="en-US" dirty="0" smtClean="0"/>
              <a:t> achieves the best performances on 8, 7 and 6 out of 10 names listed in~\</a:t>
            </a:r>
            <a:r>
              <a:rPr lang="en-US" dirty="0" err="1" smtClean="0"/>
              <a:t>aminer</a:t>
            </a:r>
            <a:r>
              <a:rPr lang="en-US" dirty="0" smtClean="0"/>
              <a:t>,~\</a:t>
            </a:r>
            <a:r>
              <a:rPr lang="en-US" dirty="0" err="1" smtClean="0"/>
              <a:t>acm</a:t>
            </a:r>
            <a:r>
              <a:rPr lang="en-US" dirty="0" smtClean="0"/>
              <a:t> and \</a:t>
            </a:r>
            <a:r>
              <a:rPr lang="en-US" dirty="0" err="1" smtClean="0"/>
              <a:t>dblp</a:t>
            </a:r>
            <a:r>
              <a:rPr lang="en-US" dirty="0" smtClean="0"/>
              <a:t> respectively. </a:t>
            </a:r>
          </a:p>
          <a:p>
            <a:r>
              <a:rPr lang="en-US" dirty="0" smtClean="0"/>
              <a:t>With the top 100 names as the testing dataset, \</a:t>
            </a:r>
            <a:r>
              <a:rPr lang="en-US" dirty="0" err="1" smtClean="0"/>
              <a:t>ndcc</a:t>
            </a:r>
            <a:r>
              <a:rPr lang="en-US" dirty="0" smtClean="0"/>
              <a:t> improves the Macro-F1 over (\</a:t>
            </a:r>
            <a:r>
              <a:rPr lang="en-US" dirty="0" err="1" smtClean="0"/>
              <a:t>ce</a:t>
            </a:r>
            <a:r>
              <a:rPr lang="en-US" dirty="0" smtClean="0"/>
              <a:t>, \ghost, \</a:t>
            </a:r>
            <a:r>
              <a:rPr lang="en-US" dirty="0" err="1" smtClean="0"/>
              <a:t>cslr</a:t>
            </a:r>
            <a:r>
              <a:rPr lang="en-US" dirty="0" smtClean="0"/>
              <a:t>, \mix) by (17.87\%, 23.25\%,16.65\%, 45.39\%) on \</a:t>
            </a:r>
            <a:r>
              <a:rPr lang="en-US" dirty="0" err="1" smtClean="0"/>
              <a:t>aminer</a:t>
            </a:r>
            <a:r>
              <a:rPr lang="en-US" dirty="0" smtClean="0"/>
              <a:t>, (25.36\%, 24.26\%, 14.16\%, 37.46\%) on \</a:t>
            </a:r>
            <a:r>
              <a:rPr lang="en-US" dirty="0" err="1" smtClean="0"/>
              <a:t>acm</a:t>
            </a:r>
            <a:r>
              <a:rPr lang="en-US" dirty="0" smtClean="0"/>
              <a:t>, and (13.11\%, 23.31\%,  8.47\%, 50.37\%) on \</a:t>
            </a:r>
            <a:r>
              <a:rPr lang="en-US" dirty="0" err="1" smtClean="0"/>
              <a:t>dblp</a:t>
            </a:r>
            <a:r>
              <a:rPr lang="en-US" dirty="0" smtClean="0"/>
              <a:t>, on average, respectively. </a:t>
            </a:r>
          </a:p>
          <a:p>
            <a:endParaRPr lang="en-US" dirty="0" smtClean="0"/>
          </a:p>
          <a:p>
            <a:r>
              <a:rPr lang="en-US" dirty="0" smtClean="0"/>
              <a:t>The training data generated by \mix is quite biased, which leads to its low F1 scores.\ghost only uses </a:t>
            </a:r>
            <a:r>
              <a:rPr lang="en-US" dirty="0" err="1" smtClean="0"/>
              <a:t>coauthorships</a:t>
            </a:r>
            <a:r>
              <a:rPr lang="en-US" dirty="0" smtClean="0"/>
              <a:t>, which explains its unsatisfactory accuracy </a:t>
            </a:r>
            <a:r>
              <a:rPr lang="en-US" dirty="0" err="1" smtClean="0"/>
              <a:t>performance.Besides</a:t>
            </a:r>
            <a:r>
              <a:rPr lang="en-US" dirty="0" smtClean="0"/>
              <a:t>, 3 and 4-hop </a:t>
            </a:r>
            <a:r>
              <a:rPr lang="en-US" dirty="0" err="1" smtClean="0"/>
              <a:t>coauthorships</a:t>
            </a:r>
            <a:r>
              <a:rPr lang="en-US" dirty="0" smtClean="0"/>
              <a:t> used in \ghost are weak evidences. The ambiguity of (multi-hop) coauthors further harms the accuracy results.\</a:t>
            </a:r>
            <a:r>
              <a:rPr lang="en-US" dirty="0" err="1" smtClean="0"/>
              <a:t>ce</a:t>
            </a:r>
            <a:r>
              <a:rPr lang="en-US" dirty="0" smtClean="0"/>
              <a:t> neglects the venue-venue and word-word similarities, which leads to its low F1 scores.\</a:t>
            </a:r>
            <a:r>
              <a:rPr lang="en-US" dirty="0" err="1" smtClean="0"/>
              <a:t>cslr</a:t>
            </a:r>
            <a:r>
              <a:rPr lang="en-US" dirty="0" smtClean="0"/>
              <a:t> is a single name disambiguation method that also considers the similarity between venues and words to alleviate the problem caused by limited information. \</a:t>
            </a:r>
            <a:r>
              <a:rPr lang="en-US" dirty="0" err="1" smtClean="0"/>
              <a:t>ndcc</a:t>
            </a:r>
            <a:r>
              <a:rPr lang="en-US" dirty="0" smtClean="0"/>
              <a:t> outperforms it by (28.07\%, 25.32\% and 11.71\%) on (\</a:t>
            </a:r>
            <a:r>
              <a:rPr lang="en-US" dirty="0" err="1" smtClean="0"/>
              <a:t>aminer</a:t>
            </a:r>
            <a:r>
              <a:rPr lang="en-US" dirty="0" smtClean="0"/>
              <a:t>, \</a:t>
            </a:r>
            <a:r>
              <a:rPr lang="en-US" dirty="0" err="1" smtClean="0"/>
              <a:t>acm</a:t>
            </a:r>
            <a:r>
              <a:rPr lang="en-US" dirty="0" smtClean="0"/>
              <a:t>, \</a:t>
            </a:r>
            <a:r>
              <a:rPr lang="en-US" dirty="0" err="1" smtClean="0"/>
              <a:t>dblp</a:t>
            </a:r>
            <a:r>
              <a:rPr lang="en-US" dirty="0" smtClean="0"/>
              <a:t>), which justifies the advantage of collective clustering.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results tell us that \</a:t>
            </a:r>
            <a:r>
              <a:rPr lang="en-US" dirty="0" err="1" smtClean="0"/>
              <a:t>ndcc</a:t>
            </a:r>
            <a:r>
              <a:rPr lang="en-US" dirty="0" smtClean="0"/>
              <a:t> is more efficient than the other four methods.</a:t>
            </a:r>
          </a:p>
          <a:p>
            <a:r>
              <a:rPr lang="en-US" dirty="0" smtClean="0"/>
              <a:t> (a) \</a:t>
            </a:r>
            <a:r>
              <a:rPr lang="en-US" dirty="0" err="1" smtClean="0"/>
              <a:t>ndcc</a:t>
            </a:r>
            <a:r>
              <a:rPr lang="en-US" dirty="0" smtClean="0"/>
              <a:t> is (18, 195, 19) times faster than (\</a:t>
            </a:r>
            <a:r>
              <a:rPr lang="en-US" dirty="0" err="1" smtClean="0"/>
              <a:t>ce</a:t>
            </a:r>
            <a:r>
              <a:rPr lang="en-US" dirty="0" smtClean="0"/>
              <a:t>, \</a:t>
            </a:r>
            <a:r>
              <a:rPr lang="en-US" dirty="0" err="1" smtClean="0"/>
              <a:t>cslr</a:t>
            </a:r>
            <a:r>
              <a:rPr lang="en-US" dirty="0" smtClean="0"/>
              <a:t> and \mix) on \</a:t>
            </a:r>
            <a:r>
              <a:rPr lang="en-US" dirty="0" err="1" smtClean="0"/>
              <a:t>aminer</a:t>
            </a:r>
            <a:r>
              <a:rPr lang="en-US" dirty="0" smtClean="0"/>
              <a:t>, (15, 8) times faster than (\</a:t>
            </a:r>
            <a:r>
              <a:rPr lang="en-US" dirty="0" err="1" smtClean="0"/>
              <a:t>ce</a:t>
            </a:r>
            <a:r>
              <a:rPr lang="en-US" dirty="0" smtClean="0"/>
              <a:t>, \mix) on \</a:t>
            </a:r>
            <a:r>
              <a:rPr lang="en-US" dirty="0" err="1" smtClean="0"/>
              <a:t>acm</a:t>
            </a:r>
            <a:r>
              <a:rPr lang="en-US" dirty="0" smtClean="0"/>
              <a:t>,  10 times faster than \mix on \</a:t>
            </a:r>
            <a:r>
              <a:rPr lang="en-US" dirty="0" err="1" smtClean="0"/>
              <a:t>dblp</a:t>
            </a:r>
            <a:r>
              <a:rPr lang="en-US" dirty="0" smtClean="0"/>
              <a:t>, on average, respectively. </a:t>
            </a:r>
          </a:p>
          <a:p>
            <a:r>
              <a:rPr lang="en-US" dirty="0" smtClean="0"/>
              <a:t>(b) While \ghost on (\</a:t>
            </a:r>
            <a:r>
              <a:rPr lang="en-US" dirty="0" err="1" smtClean="0"/>
              <a:t>aminer</a:t>
            </a:r>
            <a:r>
              <a:rPr lang="en-US" dirty="0" smtClean="0"/>
              <a:t>, \</a:t>
            </a:r>
            <a:r>
              <a:rPr lang="en-US" dirty="0" err="1" smtClean="0"/>
              <a:t>acm</a:t>
            </a:r>
            <a:r>
              <a:rPr lang="en-US" dirty="0" smtClean="0"/>
              <a:t>, \</a:t>
            </a:r>
            <a:r>
              <a:rPr lang="en-US" dirty="0" err="1" smtClean="0"/>
              <a:t>dblp</a:t>
            </a:r>
            <a:r>
              <a:rPr lang="en-US" dirty="0" smtClean="0"/>
              <a:t>), \</a:t>
            </a:r>
            <a:r>
              <a:rPr lang="en-US" dirty="0" err="1" smtClean="0"/>
              <a:t>cslr</a:t>
            </a:r>
            <a:r>
              <a:rPr lang="en-US" dirty="0" smtClean="0"/>
              <a:t>  on (\</a:t>
            </a:r>
            <a:r>
              <a:rPr lang="en-US" dirty="0" err="1" smtClean="0"/>
              <a:t>acm</a:t>
            </a:r>
            <a:r>
              <a:rPr lang="en-US" dirty="0" smtClean="0"/>
              <a:t>, \</a:t>
            </a:r>
            <a:r>
              <a:rPr lang="en-US" dirty="0" err="1" smtClean="0"/>
              <a:t>dblp</a:t>
            </a:r>
            <a:r>
              <a:rPr lang="en-US" dirty="0" smtClean="0"/>
              <a:t>) and \</a:t>
            </a:r>
            <a:r>
              <a:rPr lang="en-US" dirty="0" err="1" smtClean="0"/>
              <a:t>ce</a:t>
            </a:r>
            <a:r>
              <a:rPr lang="en-US" dirty="0" smtClean="0"/>
              <a:t> on \</a:t>
            </a:r>
            <a:r>
              <a:rPr lang="en-US" dirty="0" err="1" smtClean="0"/>
              <a:t>dblp</a:t>
            </a:r>
            <a:r>
              <a:rPr lang="en-US" dirty="0" smtClean="0"/>
              <a:t> could not finish in 6 hours, \</a:t>
            </a:r>
            <a:r>
              <a:rPr lang="en-US" dirty="0" err="1" smtClean="0"/>
              <a:t>ndcc</a:t>
            </a:r>
            <a:r>
              <a:rPr lang="en-US" dirty="0" smtClean="0"/>
              <a:t> could finish on (\</a:t>
            </a:r>
            <a:r>
              <a:rPr lang="en-US" dirty="0" err="1" smtClean="0"/>
              <a:t>aminer</a:t>
            </a:r>
            <a:r>
              <a:rPr lang="en-US" dirty="0" smtClean="0"/>
              <a:t>, \</a:t>
            </a:r>
            <a:r>
              <a:rPr lang="en-US" dirty="0" err="1" smtClean="0"/>
              <a:t>acm</a:t>
            </a:r>
            <a:r>
              <a:rPr lang="en-US" dirty="0" smtClean="0"/>
              <a:t>, \</a:t>
            </a:r>
            <a:r>
              <a:rPr lang="en-US" dirty="0" err="1" smtClean="0"/>
              <a:t>dblp</a:t>
            </a:r>
            <a:r>
              <a:rPr lang="en-US" dirty="0" smtClean="0"/>
              <a:t>) in (98, 543, 2106) seconds,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figures show that disambiguation of author names affects each other. By treating these names separately and independently, the disambiguation results of \</a:t>
            </a:r>
            <a:r>
              <a:rPr lang="en-US" dirty="0" err="1" smtClean="0"/>
              <a:t>ndncc</a:t>
            </a:r>
            <a:r>
              <a:rPr lang="en-US" dirty="0" smtClean="0"/>
              <a:t> are not satisfactory. On the other hand, by considering their relations and disambiguate all names collectively, \</a:t>
            </a:r>
            <a:r>
              <a:rPr lang="en-US" dirty="0" err="1" smtClean="0"/>
              <a:t>ndcc</a:t>
            </a:r>
            <a:r>
              <a:rPr lang="en-US" dirty="0" smtClean="0"/>
              <a:t> improves accuracy dramatically. Specifically, \</a:t>
            </a:r>
            <a:r>
              <a:rPr lang="en-US" dirty="0" err="1" smtClean="0"/>
              <a:t>ndcc</a:t>
            </a:r>
            <a:r>
              <a:rPr lang="en-US" dirty="0" smtClean="0"/>
              <a:t> improves the Macro-F1 over \</a:t>
            </a:r>
            <a:r>
              <a:rPr lang="en-US" dirty="0" err="1" smtClean="0"/>
              <a:t>ndcc</a:t>
            </a:r>
            <a:r>
              <a:rPr lang="en-US" dirty="0" smtClean="0"/>
              <a:t> by (11.1\%, 18.7\% and 20.3\%) on (\</a:t>
            </a:r>
            <a:r>
              <a:rPr lang="en-US" dirty="0" err="1" smtClean="0"/>
              <a:t>aminer</a:t>
            </a:r>
            <a:r>
              <a:rPr lang="en-US" dirty="0" smtClean="0"/>
              <a:t>, \</a:t>
            </a:r>
            <a:r>
              <a:rPr lang="en-US" dirty="0" err="1" smtClean="0"/>
              <a:t>acm</a:t>
            </a:r>
            <a:r>
              <a:rPr lang="en-US" dirty="0" smtClean="0"/>
              <a:t>, and \</a:t>
            </a:r>
            <a:r>
              <a:rPr lang="en-US" dirty="0" err="1" smtClean="0"/>
              <a:t>dblp</a:t>
            </a:r>
            <a:r>
              <a:rPr lang="en-US" dirty="0" smtClean="0"/>
              <a:t>),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2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8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case, it is hard for name disambiguation methods to tell whether papers published in two periods are written by the same person with limited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4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3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3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process need to be done many times, because merging authors will change the similarity scores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process need to be done many times, because merging authors will change the similarity scores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</a:t>
            </a:r>
            <a:r>
              <a:rPr lang="en-US" baseline="0" dirty="0" smtClean="0"/>
              <a:t> example to show the similarity between two Wei Wang from 4 </a:t>
            </a:r>
            <a:r>
              <a:rPr lang="en-US" baseline="0" dirty="0" err="1" smtClean="0"/>
              <a:t>persectives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Coauthors</a:t>
            </a:r>
            <a:r>
              <a:rPr lang="en-US" dirty="0" smtClean="0"/>
              <a:t>: whether these two authors have the same coauthors.</a:t>
            </a:r>
          </a:p>
          <a:p>
            <a:r>
              <a:rPr lang="en-US" dirty="0" smtClean="0"/>
              <a:t>Title word: whether these two authors use the same words in their paper titles.</a:t>
            </a:r>
          </a:p>
          <a:p>
            <a:r>
              <a:rPr lang="en-US" dirty="0" smtClean="0"/>
              <a:t>Venue: whether these two authors </a:t>
            </a:r>
          </a:p>
          <a:p>
            <a:r>
              <a:rPr lang="en-US" dirty="0" smtClean="0"/>
              <a:t>Coauthor names:</a:t>
            </a:r>
            <a:r>
              <a:rPr lang="en-US" baseline="0" dirty="0" smtClean="0"/>
              <a:t> whether these two authors have two coauthors with the same 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left</a:t>
            </a:r>
            <a:r>
              <a:rPr lang="en-US" baseline="0" dirty="0" smtClean="0"/>
              <a:t> part is the similarity between venue I and venue j.</a:t>
            </a:r>
          </a:p>
          <a:p>
            <a:r>
              <a:rPr lang="en-US" baseline="0" dirty="0" err="1" smtClean="0"/>
              <a:t>N_i</a:t>
            </a:r>
            <a:r>
              <a:rPr lang="en-US" baseline="0" dirty="0" smtClean="0"/>
              <a:t> is the set of </a:t>
            </a:r>
            <a:r>
              <a:rPr lang="en-US" baseline="0" dirty="0" smtClean="0"/>
              <a:t>names of </a:t>
            </a:r>
            <a:r>
              <a:rPr lang="en-US" baseline="0" dirty="0" smtClean="0"/>
              <a:t>authors, who published at least one paper in venue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9CD7-9A19-4658-85E5-CDA7CDC6E4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r.org/disambigu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 Collective Approach to Scholar Name Disambiguation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Dongsheng Luo</a:t>
            </a:r>
          </a:p>
          <a:p>
            <a:r>
              <a:rPr lang="en-US" dirty="0" smtClean="0"/>
              <a:t>Dec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Similarity </a:t>
            </a:r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perspective, </a:t>
            </a:r>
            <a:r>
              <a:rPr lang="en-US" dirty="0" smtClean="0"/>
              <a:t>normalized </a:t>
            </a:r>
            <a:r>
              <a:rPr lang="en-US" dirty="0"/>
              <a:t>Histogram Intersection </a:t>
            </a:r>
            <a:r>
              <a:rPr lang="en-US" dirty="0" smtClean="0"/>
              <a:t>Kernel </a:t>
            </a:r>
            <a:r>
              <a:rPr lang="en-US" dirty="0" smtClean="0"/>
              <a:t>is used to </a:t>
            </a:r>
            <a:r>
              <a:rPr lang="en-US" dirty="0" smtClean="0"/>
              <a:t>calculate the similarity scores.</a:t>
            </a:r>
          </a:p>
          <a:p>
            <a:r>
              <a:rPr lang="en-US" dirty="0" smtClean="0"/>
              <a:t>For example,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first item measures how many coauthors they shared. The second item takes multi-hop coauthors into consideration.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80" y="3490232"/>
            <a:ext cx="5572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authors only publish a small </a:t>
            </a:r>
            <a:r>
              <a:rPr lang="en-US" dirty="0" smtClean="0"/>
              <a:t>number </a:t>
            </a:r>
            <a:r>
              <a:rPr lang="en-US" dirty="0"/>
              <a:t>of papers, especially in the </a:t>
            </a:r>
            <a:r>
              <a:rPr lang="en-US" dirty="0" smtClean="0"/>
              <a:t>initial network.</a:t>
            </a:r>
          </a:p>
          <a:p>
            <a:r>
              <a:rPr lang="en-US" dirty="0" smtClean="0"/>
              <a:t>To </a:t>
            </a:r>
            <a:r>
              <a:rPr lang="en-US" dirty="0"/>
              <a:t>make a good </a:t>
            </a:r>
            <a:r>
              <a:rPr lang="en-US" dirty="0" smtClean="0"/>
              <a:t>judgment, we expand the limited information for authors by considering word-word similarity and venue-venue similarity.</a:t>
            </a:r>
            <a:endParaRPr lang="en-US" dirty="0"/>
          </a:p>
          <a:p>
            <a:r>
              <a:rPr lang="en-US" dirty="0"/>
              <a:t>Word-word </a:t>
            </a:r>
            <a:r>
              <a:rPr lang="en-US" dirty="0" smtClean="0"/>
              <a:t>Similarity</a:t>
            </a:r>
            <a:endParaRPr lang="en-US" dirty="0"/>
          </a:p>
          <a:p>
            <a:pPr lvl="1"/>
            <a:r>
              <a:rPr lang="en-US" dirty="0" smtClean="0"/>
              <a:t>Use Word2vec* to learn word representations from normalized titles.</a:t>
            </a:r>
          </a:p>
          <a:p>
            <a:pPr lvl="1"/>
            <a:r>
              <a:rPr lang="en-US" dirty="0" smtClean="0"/>
              <a:t>Use cosine similarity of representations to measure the similarity between words.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531" y="5992912"/>
            <a:ext cx="10376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*Tomas </a:t>
            </a:r>
            <a:r>
              <a:rPr lang="en-US" sz="1400" dirty="0" err="1"/>
              <a:t>Mikolov</a:t>
            </a:r>
            <a:r>
              <a:rPr lang="en-US" sz="1400" dirty="0"/>
              <a:t>, Kai Chen, Greg </a:t>
            </a:r>
            <a:r>
              <a:rPr lang="en-US" sz="1400" dirty="0" err="1"/>
              <a:t>Corrado</a:t>
            </a:r>
            <a:r>
              <a:rPr lang="en-US" sz="1400" dirty="0"/>
              <a:t>, and Jeffrey Dean. Efficient </a:t>
            </a:r>
            <a:r>
              <a:rPr lang="en-US" sz="1400" dirty="0" smtClean="0"/>
              <a:t>estimation of </a:t>
            </a:r>
            <a:r>
              <a:rPr lang="en-US" sz="1400" dirty="0"/>
              <a:t>word representations in vector </a:t>
            </a:r>
            <a:r>
              <a:rPr lang="en-US" sz="1400" dirty="0" smtClean="0"/>
              <a:t>space. arXiv:1301.3781</a:t>
            </a:r>
            <a:r>
              <a:rPr lang="en-US" sz="1400" dirty="0"/>
              <a:t> </a:t>
            </a:r>
            <a:r>
              <a:rPr lang="en-US" sz="1400" dirty="0" smtClean="0"/>
              <a:t>,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066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Sparsity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Venue-Venue Similarity</a:t>
            </a:r>
            <a:endParaRPr lang="en-US" dirty="0"/>
          </a:p>
          <a:p>
            <a:pPr lvl="1"/>
            <a:r>
              <a:rPr lang="en-US" dirty="0" smtClean="0"/>
              <a:t>Two venues are similarity if many authors published papers in both.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Jaccard</a:t>
            </a:r>
            <a:r>
              <a:rPr lang="en-US" dirty="0"/>
              <a:t> index </a:t>
            </a:r>
            <a:r>
              <a:rPr lang="en-US" dirty="0" smtClean="0"/>
              <a:t>of their author name sets as the similarity of two venues.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31" y="4299485"/>
            <a:ext cx="20478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 </a:t>
            </a:r>
            <a:r>
              <a:rPr lang="en-US" dirty="0"/>
              <a:t>Similarity Assembling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Combine these four perspectives, we  got the final similarity scores of two authors.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6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Clustering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6878215" cy="33189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 Collective clustering to solve these problem iteratively.</a:t>
                </a:r>
              </a:p>
              <a:p>
                <a:r>
                  <a:rPr lang="en-US" dirty="0" smtClean="0"/>
                  <a:t>S1: select a name which is not fully disambiguated, and calculate the pairwise similarity scores.</a:t>
                </a:r>
              </a:p>
              <a:p>
                <a:r>
                  <a:rPr lang="en-US" dirty="0" smtClean="0"/>
                  <a:t>S2. Merge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pairs.</a:t>
                </a:r>
              </a:p>
              <a:p>
                <a:r>
                  <a:rPr lang="en-US" dirty="0" smtClean="0"/>
                  <a:t>S3. Update the network</a:t>
                </a:r>
              </a:p>
              <a:p>
                <a:r>
                  <a:rPr lang="en-US" dirty="0" smtClean="0"/>
                  <a:t>Repeat the above steps </a:t>
                </a:r>
                <a:r>
                  <a:rPr lang="en-US" dirty="0" smtClean="0"/>
                  <a:t>until convergence.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6878215" cy="3318936"/>
              </a:xfrm>
              <a:blipFill>
                <a:blip r:embed="rId3"/>
                <a:stretch>
                  <a:fillRect l="-1596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728" y="2488106"/>
            <a:ext cx="3873272" cy="413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estimate the number of authors for each name with a </a:t>
            </a:r>
            <a:r>
              <a:rPr lang="en-US" dirty="0"/>
              <a:t>statistical </a:t>
            </a:r>
            <a:r>
              <a:rPr lang="en-US" dirty="0" smtClean="0"/>
              <a:t>method*, which is used as the stop condition.</a:t>
            </a:r>
          </a:p>
          <a:p>
            <a:r>
              <a:rPr lang="en-US" dirty="0" smtClean="0"/>
              <a:t>A name is fully disambiguated is the number of authors reaches the estimated one.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6905" y="5794408"/>
            <a:ext cx="1018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</a:t>
            </a:r>
            <a:r>
              <a:rPr lang="en-US" sz="1200" dirty="0" err="1" smtClean="0"/>
              <a:t>Shaohua</a:t>
            </a:r>
            <a:r>
              <a:rPr lang="en-US" sz="1200" dirty="0" smtClean="0"/>
              <a:t> </a:t>
            </a:r>
            <a:r>
              <a:rPr lang="en-US" sz="1200" dirty="0"/>
              <a:t>Li, Gao Cong, and </a:t>
            </a:r>
            <a:r>
              <a:rPr lang="en-US" sz="1200" dirty="0" err="1"/>
              <a:t>Chunyan</a:t>
            </a:r>
            <a:r>
              <a:rPr lang="en-US" sz="1200" dirty="0"/>
              <a:t> Miao. Author name disambiguation using </a:t>
            </a:r>
            <a:r>
              <a:rPr lang="en-US" sz="1200" dirty="0" smtClean="0"/>
              <a:t>a new </a:t>
            </a:r>
            <a:r>
              <a:rPr lang="en-US" sz="1200" dirty="0"/>
              <a:t>categorical distribution </a:t>
            </a:r>
            <a:r>
              <a:rPr lang="en-US" sz="1200" dirty="0" smtClean="0"/>
              <a:t>similarity. Machine </a:t>
            </a:r>
            <a:r>
              <a:rPr lang="en-US" sz="1200" dirty="0"/>
              <a:t>learning and knowledge </a:t>
            </a:r>
            <a:r>
              <a:rPr lang="en-US" sz="1200" dirty="0" smtClean="0"/>
              <a:t>discovery in databases, </a:t>
            </a:r>
            <a:r>
              <a:rPr lang="en-US" sz="1200" dirty="0"/>
              <a:t>pages 569–584, 2012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551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1"/>
                <a:ext cx="9601196" cy="36802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Chinese name consists of two parts, the first name and the last name. </a:t>
                </a:r>
              </a:p>
              <a:p>
                <a:r>
                  <a:rPr lang="en-US" dirty="0" smtClean="0"/>
                  <a:t>We assume that these two parts are chosen independently from two different multinomial distributions. The probability of a Chinese author name is the joint probability of the first and last name probability.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𝑀𝑢𝑖𝑙𝑡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𝑙𝑎𝑠𝑡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estimated number of authors with name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set of author names.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1"/>
                <a:ext cx="9601196" cy="3680239"/>
              </a:xfrm>
              <a:blipFill>
                <a:blip r:embed="rId3"/>
                <a:stretch>
                  <a:fillRect l="-953" t="-2980" b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13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601196" cy="3660988"/>
              </a:xfrm>
            </p:spPr>
            <p:txBody>
              <a:bodyPr/>
              <a:lstStyle/>
              <a:p>
                <a:r>
                  <a:rPr lang="en-US" dirty="0" smtClean="0"/>
                  <a:t>The parameters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𝑀𝑢𝑙𝑡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𝑀𝑢𝑙𝑡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unknown.</a:t>
                </a:r>
              </a:p>
              <a:p>
                <a:r>
                  <a:rPr lang="en-US" dirty="0" smtClean="0"/>
                  <a:t>Use EM-like methods</a:t>
                </a:r>
              </a:p>
              <a:p>
                <a:pPr lvl="1"/>
                <a:r>
                  <a:rPr lang="en-US" dirty="0" smtClean="0"/>
                  <a:t>Initially, set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to 1 and use </a:t>
                </a:r>
                <a:r>
                  <a:rPr lang="en-US" dirty="0"/>
                  <a:t>maximum </a:t>
                </a:r>
                <a:r>
                  <a:rPr lang="en-US" dirty="0" smtClean="0"/>
                  <a:t>likelihood estimation to estimated parameters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𝑀𝑢𝑙𝑡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𝑀𝑢𝑙𝑡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Expectation step: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𝑀𝑢𝑙𝑡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𝑀𝑢𝑙𝑡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Maximization step: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update distribution parameters.</a:t>
                </a:r>
              </a:p>
              <a:p>
                <a:pPr lvl="1"/>
                <a:r>
                  <a:rPr lang="en-US" dirty="0" smtClean="0"/>
                  <a:t>Repeat the above EM steps until converge.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601196" cy="3660988"/>
              </a:xfrm>
              <a:blipFill>
                <a:blip r:embed="rId3"/>
                <a:stretch>
                  <a:fillRect l="-1144" t="-2662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6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 set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test set comes 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aminer.org/disambiguation</a:t>
            </a:r>
            <a:r>
              <a:rPr lang="en-US" dirty="0" smtClean="0"/>
              <a:t>. It </a:t>
            </a:r>
            <a:r>
              <a:rPr lang="en-US" dirty="0"/>
              <a:t>contains 6,730 labeled papers of 110 author names. </a:t>
            </a:r>
          </a:p>
          <a:p>
            <a:r>
              <a:rPr lang="en-US" dirty="0" smtClean="0"/>
              <a:t>Evaluation</a:t>
            </a:r>
          </a:p>
          <a:p>
            <a:pPr marL="457200" lvl="1" indent="0">
              <a:buNone/>
            </a:pPr>
            <a:r>
              <a:rPr lang="en-US" dirty="0" smtClean="0"/>
              <a:t>F1-scores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926" y="2511426"/>
            <a:ext cx="4207170" cy="1462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187" y="5113868"/>
            <a:ext cx="5276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9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Baselines</a:t>
            </a:r>
          </a:p>
          <a:p>
            <a:r>
              <a:rPr lang="en-US" dirty="0" smtClean="0"/>
              <a:t>CE[1]: </a:t>
            </a:r>
            <a:r>
              <a:rPr lang="en-US" dirty="0" smtClean="0"/>
              <a:t>unsupervised, another collective method</a:t>
            </a:r>
          </a:p>
          <a:p>
            <a:r>
              <a:rPr lang="en-US" dirty="0" smtClean="0"/>
              <a:t>Ghost[2]: </a:t>
            </a:r>
            <a:r>
              <a:rPr lang="en-US" dirty="0" smtClean="0"/>
              <a:t>unsupervised, based on coauthor networks</a:t>
            </a:r>
          </a:p>
          <a:p>
            <a:r>
              <a:rPr lang="en-US" dirty="0" smtClean="0"/>
              <a:t>CSLR[3]: unsupervised</a:t>
            </a:r>
            <a:endParaRPr lang="en-US" dirty="0" smtClean="0"/>
          </a:p>
          <a:p>
            <a:r>
              <a:rPr lang="en-US" dirty="0" smtClean="0"/>
              <a:t>MIX[4]: </a:t>
            </a:r>
            <a:r>
              <a:rPr lang="en-US" dirty="0" smtClean="0"/>
              <a:t>supervised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3907" y="5197642"/>
            <a:ext cx="10270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</a:t>
            </a:r>
            <a:r>
              <a:rPr lang="en-US" sz="1200" dirty="0" err="1" smtClean="0"/>
              <a:t>Indrajit</a:t>
            </a:r>
            <a:r>
              <a:rPr lang="en-US" sz="1200" dirty="0" smtClean="0"/>
              <a:t> </a:t>
            </a:r>
            <a:r>
              <a:rPr lang="en-US" sz="1200" dirty="0"/>
              <a:t>Bhattacharya and </a:t>
            </a:r>
            <a:r>
              <a:rPr lang="en-US" sz="1200" dirty="0" err="1"/>
              <a:t>Lise</a:t>
            </a:r>
            <a:r>
              <a:rPr lang="en-US" sz="1200" dirty="0"/>
              <a:t> </a:t>
            </a:r>
            <a:r>
              <a:rPr lang="en-US" sz="1200" dirty="0" err="1"/>
              <a:t>Getoor</a:t>
            </a:r>
            <a:r>
              <a:rPr lang="en-US" sz="1200" dirty="0"/>
              <a:t>. Collective entity resolution in </a:t>
            </a:r>
            <a:r>
              <a:rPr lang="en-US" sz="1200" dirty="0" smtClean="0"/>
              <a:t>relational data.TKDD,1(1</a:t>
            </a:r>
            <a:r>
              <a:rPr lang="en-US" sz="1200" dirty="0"/>
              <a:t>):5, 2007</a:t>
            </a:r>
          </a:p>
          <a:p>
            <a:r>
              <a:rPr lang="en-US" sz="1200" dirty="0" smtClean="0"/>
              <a:t>[2] </a:t>
            </a:r>
            <a:r>
              <a:rPr lang="en-US" sz="1200" dirty="0" err="1"/>
              <a:t>Xiaoming</a:t>
            </a:r>
            <a:r>
              <a:rPr lang="en-US" sz="1200" dirty="0"/>
              <a:t> Fan, </a:t>
            </a:r>
            <a:r>
              <a:rPr lang="en-US" sz="1200" dirty="0" err="1"/>
              <a:t>Jianyong</a:t>
            </a:r>
            <a:r>
              <a:rPr lang="en-US" sz="1200" dirty="0"/>
              <a:t> Wang, Xu Pu, </a:t>
            </a:r>
            <a:r>
              <a:rPr lang="en-US" sz="1200" dirty="0" err="1"/>
              <a:t>Lizhu</a:t>
            </a:r>
            <a:r>
              <a:rPr lang="en-US" sz="1200" dirty="0"/>
              <a:t> Zhou, and Bing Lv. On </a:t>
            </a:r>
            <a:r>
              <a:rPr lang="en-US" sz="1200" dirty="0" smtClean="0"/>
              <a:t>graph-based name disambiguation. JDIQ, </a:t>
            </a:r>
            <a:r>
              <a:rPr lang="en-US" sz="1200" dirty="0"/>
              <a:t>2(2):10, </a:t>
            </a:r>
            <a:r>
              <a:rPr lang="en-US" sz="1200" dirty="0" smtClean="0"/>
              <a:t>2011</a:t>
            </a:r>
          </a:p>
          <a:p>
            <a:r>
              <a:rPr lang="en-US" sz="1200" dirty="0" smtClean="0"/>
              <a:t>[3]</a:t>
            </a:r>
            <a:r>
              <a:rPr lang="en-US" sz="1200" dirty="0"/>
              <a:t> </a:t>
            </a:r>
            <a:r>
              <a:rPr lang="en-US" sz="1200" dirty="0" err="1"/>
              <a:t>Shaohua</a:t>
            </a:r>
            <a:r>
              <a:rPr lang="en-US" sz="1200" dirty="0"/>
              <a:t> Li, Gao Cong, and </a:t>
            </a:r>
            <a:r>
              <a:rPr lang="en-US" sz="1200" dirty="0" err="1"/>
              <a:t>Chunyan</a:t>
            </a:r>
            <a:r>
              <a:rPr lang="en-US" sz="1200" dirty="0"/>
              <a:t> Miao. Author name disambiguation using </a:t>
            </a:r>
            <a:r>
              <a:rPr lang="en-US" sz="1200" dirty="0" smtClean="0"/>
              <a:t>a new </a:t>
            </a:r>
            <a:r>
              <a:rPr lang="en-US" sz="1200" dirty="0"/>
              <a:t>categorical distribution </a:t>
            </a:r>
            <a:r>
              <a:rPr lang="en-US" sz="1200" dirty="0" smtClean="0"/>
              <a:t>similarity. Machine </a:t>
            </a:r>
            <a:r>
              <a:rPr lang="en-US" sz="1200" dirty="0"/>
              <a:t>learning and knowledge </a:t>
            </a:r>
            <a:r>
              <a:rPr lang="en-US" sz="1200" dirty="0" smtClean="0"/>
              <a:t>discovery in databases , </a:t>
            </a:r>
            <a:r>
              <a:rPr lang="en-US" sz="1200" dirty="0"/>
              <a:t>pages 569–584, 2012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[4] </a:t>
            </a:r>
            <a:r>
              <a:rPr lang="en-US" sz="1200" dirty="0" err="1"/>
              <a:t>Madian</a:t>
            </a:r>
            <a:r>
              <a:rPr lang="en-US" sz="1200" dirty="0"/>
              <a:t> </a:t>
            </a:r>
            <a:r>
              <a:rPr lang="en-US" sz="1200" dirty="0" err="1"/>
              <a:t>Khabsa</a:t>
            </a:r>
            <a:r>
              <a:rPr lang="en-US" sz="1200" dirty="0"/>
              <a:t>, </a:t>
            </a:r>
            <a:r>
              <a:rPr lang="en-US" sz="1200" dirty="0" err="1"/>
              <a:t>Pucktada</a:t>
            </a:r>
            <a:r>
              <a:rPr lang="en-US" sz="1200" dirty="0"/>
              <a:t> </a:t>
            </a:r>
            <a:r>
              <a:rPr lang="en-US" sz="1200" dirty="0" err="1"/>
              <a:t>Treeratpituk</a:t>
            </a:r>
            <a:r>
              <a:rPr lang="en-US" sz="1200" dirty="0"/>
              <a:t>, and C Lee Giles. Online person </a:t>
            </a:r>
            <a:r>
              <a:rPr lang="en-US" sz="1200" dirty="0" smtClean="0"/>
              <a:t>name disambiguation </a:t>
            </a:r>
            <a:r>
              <a:rPr lang="en-US" sz="1200" dirty="0"/>
              <a:t>with constraints. </a:t>
            </a:r>
            <a:r>
              <a:rPr lang="en-US" sz="1200" dirty="0" smtClean="0"/>
              <a:t>In JCDL,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135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Problem </a:t>
            </a:r>
            <a:r>
              <a:rPr lang="en-US" dirty="0" smtClean="0"/>
              <a:t>Formulation</a:t>
            </a:r>
          </a:p>
          <a:p>
            <a:r>
              <a:rPr lang="en-US" dirty="0" smtClean="0"/>
              <a:t>Proposed Method</a:t>
            </a:r>
            <a:endParaRPr lang="en-US" dirty="0" smtClean="0"/>
          </a:p>
          <a:p>
            <a:r>
              <a:rPr lang="en-US" dirty="0"/>
              <a:t>Experimental </a:t>
            </a:r>
            <a:r>
              <a:rPr lang="en-US" dirty="0" smtClean="0"/>
              <a:t>Results</a:t>
            </a:r>
          </a:p>
          <a:p>
            <a:r>
              <a:rPr lang="en-US" dirty="0"/>
              <a:t>Conclusion with future work</a:t>
            </a:r>
          </a:p>
        </p:txBody>
      </p:sp>
    </p:spTree>
    <p:extLst>
      <p:ext uri="{BB962C8B-B14F-4D97-AF65-F5344CB8AC3E}">
        <p14:creationId xmlns:p14="http://schemas.microsoft.com/office/powerpoint/2010/main" val="38432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2" y="773652"/>
            <a:ext cx="10544175" cy="316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96" y="18802"/>
            <a:ext cx="1053680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performance comparison with baselines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06" y="3802602"/>
            <a:ext cx="99917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evaluation.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each datasets, we generate several subsets with different </a:t>
            </a:r>
            <a:r>
              <a:rPr lang="en-US" dirty="0" smtClean="0"/>
              <a:t>sizes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01" y="3352846"/>
            <a:ext cx="9639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8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None Collective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compare NDCC with its non-collective version (NDNCC), which disambiguated authors names independently.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27" y="3517901"/>
            <a:ext cx="9582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4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Effectiveness of estimating author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only part of authors are labelled and the real author numbers are unknown. </a:t>
            </a:r>
          </a:p>
          <a:p>
            <a:r>
              <a:rPr lang="en-US" dirty="0" smtClean="0"/>
              <a:t>Given an author </a:t>
            </a:r>
            <a:r>
              <a:rPr lang="en-US" dirty="0"/>
              <a:t>name, we compare the number of clusters of the </a:t>
            </a:r>
            <a:r>
              <a:rPr lang="en-US" dirty="0" smtClean="0"/>
              <a:t>labelled papers </a:t>
            </a:r>
            <a:r>
              <a:rPr lang="en-US" dirty="0"/>
              <a:t>with the number of labelled authors to verify the </a:t>
            </a:r>
            <a:r>
              <a:rPr lang="en-US" dirty="0" smtClean="0"/>
              <a:t>effectiveness </a:t>
            </a:r>
            <a:r>
              <a:rPr lang="en-US" dirty="0"/>
              <a:t>of the proposed estimating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Effectiveness of estimating author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4922519" cy="331893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Our method </a:t>
                </a:r>
                <a:r>
                  <a:rPr lang="en-US" dirty="0"/>
                  <a:t>achieves reasonable estimating results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𝑎𝑢𝑡h𝑜𝑟𝑠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𝑙𝑎𝑏𝑒𝑙𝑙𝑒𝑑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𝑎𝑢𝑡h𝑜𝑟𝑠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∈(0.5,2)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# </a:t>
                </a:r>
                <a:r>
                  <a:rPr lang="en-US" dirty="0"/>
                  <a:t>detected authors </a:t>
                </a:r>
                <a:r>
                  <a:rPr lang="en-US" dirty="0" smtClean="0"/>
                  <a:t>&gt; # labelled authors.</a:t>
                </a:r>
              </a:p>
              <a:p>
                <a:r>
                  <a:rPr lang="en-US" dirty="0" smtClean="0"/>
                  <a:t>Because authors </a:t>
                </a:r>
                <a:r>
                  <a:rPr lang="en-US" dirty="0"/>
                  <a:t>may change their affiliations and research interests at the same time.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4922519" cy="3318936"/>
              </a:xfrm>
              <a:blipFill>
                <a:blip r:embed="rId3"/>
                <a:stretch>
                  <a:fillRect l="-1859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346" y="2630487"/>
            <a:ext cx="5705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AutoShape 2" descr="https://v2.overleaf.com/project/5bdfb2f66ee7342d3700360a/file/5bdfb30c6ee7342d3700366f?format=pn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21520"/>
              </p:ext>
            </p:extLst>
          </p:nvPr>
        </p:nvGraphicFramePr>
        <p:xfrm>
          <a:off x="2261961" y="2592387"/>
          <a:ext cx="7922359" cy="324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Acrobat Document" r:id="rId4" imgW="5343415" imgH="2190750" progId="AcroExch.Document.11">
                  <p:embed/>
                </p:oleObj>
              </mc:Choice>
              <mc:Fallback>
                <p:oleObj name="Acrobat Document" r:id="rId4" imgW="5343415" imgH="219075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961" y="2592387"/>
                        <a:ext cx="7922359" cy="3248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48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supervised learning methods to further improve the accuracy.</a:t>
            </a:r>
          </a:p>
          <a:p>
            <a:r>
              <a:rPr lang="en-US" dirty="0" smtClean="0"/>
              <a:t>Develop algorithm for online 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78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2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 methods. For each name to be disambiguated, supervised learning methods train a classifier, such as SVM, decision tree, to classify the related papers into different classes, with one class representing a author entity.</a:t>
            </a:r>
          </a:p>
          <a:p>
            <a:r>
              <a:rPr lang="en-US" dirty="0" smtClean="0"/>
              <a:t>Unable to treat unseen authors.</a:t>
            </a:r>
          </a:p>
          <a:p>
            <a:r>
              <a:rPr lang="en-US" dirty="0" smtClean="0"/>
              <a:t>One classifier for one name. It’s unpractical when we need to disambiguate all names.</a:t>
            </a:r>
          </a:p>
          <a:p>
            <a:r>
              <a:rPr lang="en-US" dirty="0" smtClean="0"/>
              <a:t>Labelling data is time-consuming.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1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 methods. Given an author name, group the related papers into different clusters. Each cluster represents an author entity.</a:t>
            </a:r>
          </a:p>
          <a:p>
            <a:r>
              <a:rPr lang="en-US" dirty="0" smtClean="0"/>
              <a:t>Agglomerative clustering</a:t>
            </a:r>
          </a:p>
          <a:p>
            <a:r>
              <a:rPr lang="en-US" dirty="0" smtClean="0"/>
              <a:t>Affinity propagation</a:t>
            </a:r>
          </a:p>
          <a:p>
            <a:r>
              <a:rPr lang="en-US" dirty="0" smtClean="0"/>
              <a:t>Markov clustering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Scholar name ambiguity is a common data quality problem </a:t>
            </a:r>
            <a:r>
              <a:rPr lang="en-US" dirty="0" smtClean="0"/>
              <a:t>for digital libraries such as DBLP and Microsoft Academic Search.</a:t>
            </a:r>
          </a:p>
          <a:p>
            <a:r>
              <a:rPr lang="en-US" dirty="0" smtClean="0"/>
              <a:t>The searching results of DBLP </a:t>
            </a:r>
            <a:r>
              <a:rPr lang="en-US" dirty="0"/>
              <a:t>with query “</a:t>
            </a:r>
            <a:r>
              <a:rPr lang="en-US" dirty="0" err="1"/>
              <a:t>Shuai</a:t>
            </a:r>
            <a:r>
              <a:rPr lang="en-US" dirty="0"/>
              <a:t> Ma” 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44" y="3929328"/>
            <a:ext cx="5634789" cy="29286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356676" y="4163065"/>
            <a:ext cx="4695658" cy="1034577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8052334" y="4163065"/>
            <a:ext cx="786732" cy="160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30290" y="3879924"/>
            <a:ext cx="196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err="1" smtClean="0"/>
              <a:t>Xidian</a:t>
            </a:r>
            <a:r>
              <a:rPr lang="en-US" altLang="zh-CN" sz="2400" dirty="0" smtClean="0"/>
              <a:t> University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356676" y="5289587"/>
            <a:ext cx="4695658" cy="1568413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1804" y="5277555"/>
            <a:ext cx="187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err="1" smtClean="0"/>
              <a:t>Beihang</a:t>
            </a:r>
            <a:r>
              <a:rPr lang="en-US" altLang="zh-CN" sz="2400" dirty="0" smtClean="0"/>
              <a:t> University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8087211" y="5693053"/>
            <a:ext cx="317297" cy="57457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Collective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Considering that merging authors updates the network, which will changes the similarity scores of other author pairs.</a:t>
                </a:r>
              </a:p>
              <a:p>
                <a:r>
                  <a:rPr lang="en-US" dirty="0" smtClean="0"/>
                  <a:t>For example, before merging,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After merging,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853" b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7865705" y="4167153"/>
            <a:ext cx="970382" cy="1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5" idx="3"/>
            <a:endCxn id="26" idx="1"/>
          </p:cNvCxnSpPr>
          <p:nvPr/>
        </p:nvCxnSpPr>
        <p:spPr>
          <a:xfrm flipV="1">
            <a:off x="4292082" y="4162274"/>
            <a:ext cx="849084" cy="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638939" y="4929264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73146" y="4929264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Phillips Yu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51674" y="4929264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cxnSp>
        <p:nvCxnSpPr>
          <p:cNvPr id="11" name="Straight Connector 10"/>
          <p:cNvCxnSpPr>
            <a:endCxn id="9" idx="1"/>
          </p:cNvCxnSpPr>
          <p:nvPr/>
        </p:nvCxnSpPr>
        <p:spPr>
          <a:xfrm>
            <a:off x="4945225" y="5120541"/>
            <a:ext cx="10279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9432" y="5120540"/>
            <a:ext cx="10722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50498" y="4929264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7508809" y="4929264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985796" y="3978988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41166" y="3970996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Phillips Yu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792544" y="3989829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386941" y="3970995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7949679" y="3989829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6559419" y="3986245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Phillips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31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AutoShape 2" descr="https://v2.overleaf.com/project/5bdfb2f66ee7342d3700360a/file/5bdfb30c6ee7342d3700366f?format=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295402" y="2556932"/>
            <a:ext cx="9601196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2" y="3332146"/>
            <a:ext cx="2687890" cy="1618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6083" y="5103796"/>
            <a:ext cx="10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549618" y="4062396"/>
            <a:ext cx="424543" cy="3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740" y="2860190"/>
            <a:ext cx="2657475" cy="2562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8571" y="5317591"/>
            <a:ext cx="151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network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840499" y="4007349"/>
            <a:ext cx="1077011" cy="3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69078" y="3485818"/>
            <a:ext cx="273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Merge authors with high similarity scores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022966" y="39809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438464" y="4049139"/>
            <a:ext cx="1077011" cy="3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b="14572"/>
          <a:stretch/>
        </p:blipFill>
        <p:spPr>
          <a:xfrm>
            <a:off x="9515475" y="2813366"/>
            <a:ext cx="2676525" cy="24980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219057" y="5352532"/>
            <a:ext cx="151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</a:t>
            </a:r>
            <a:r>
              <a:rPr lang="en-US" dirty="0"/>
              <a:t>Disambiguation is a hard and unsolved problem which causes troubles </a:t>
            </a:r>
            <a:r>
              <a:rPr lang="en-US" dirty="0" smtClean="0"/>
              <a:t>in many applications.</a:t>
            </a:r>
            <a:endParaRPr lang="en-US" dirty="0"/>
          </a:p>
          <a:p>
            <a:r>
              <a:rPr lang="en-US" altLang="zh-CN" dirty="0" smtClean="0"/>
              <a:t>Scholar search</a:t>
            </a:r>
          </a:p>
          <a:p>
            <a:r>
              <a:rPr lang="en-US" altLang="zh-CN" dirty="0" smtClean="0"/>
              <a:t>Document retrieval</a:t>
            </a:r>
          </a:p>
          <a:p>
            <a:r>
              <a:rPr lang="en-US" altLang="zh-CN" dirty="0" smtClean="0"/>
              <a:t>Researcher interest analytics.</a:t>
            </a:r>
          </a:p>
          <a:p>
            <a:r>
              <a:rPr lang="en-US" altLang="zh-CN" dirty="0" smtClean="0"/>
              <a:t>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Information is available.</a:t>
            </a:r>
          </a:p>
          <a:p>
            <a:pPr lvl="1"/>
            <a:r>
              <a:rPr lang="en-US" dirty="0" smtClean="0"/>
              <a:t>DBLP </a:t>
            </a:r>
            <a:r>
              <a:rPr lang="en-US" dirty="0"/>
              <a:t>only provides basic paper and citation </a:t>
            </a:r>
            <a:r>
              <a:rPr lang="en-US" dirty="0" smtClean="0"/>
              <a:t>information, e.g., author </a:t>
            </a:r>
            <a:r>
              <a:rPr lang="en-US" dirty="0"/>
              <a:t>names, publication title, venue and publication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Name disambiguation of each name affects others.</a:t>
            </a:r>
          </a:p>
          <a:p>
            <a:pPr lvl="1"/>
            <a:r>
              <a:rPr lang="en-US" dirty="0" smtClean="0"/>
              <a:t>Instead of disambiguate each name separately, we treat all author names collectively.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46739"/>
            <a:ext cx="9601196" cy="3318936"/>
          </a:xfrm>
        </p:spPr>
        <p:txBody>
          <a:bodyPr/>
          <a:lstStyle/>
          <a:p>
            <a:r>
              <a:rPr lang="en-US" dirty="0"/>
              <a:t>Use the heterogeneous information network to represent the </a:t>
            </a:r>
            <a:r>
              <a:rPr lang="en-US" dirty="0" smtClean="0"/>
              <a:t>data.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three </a:t>
            </a:r>
            <a:r>
              <a:rPr lang="en-US" dirty="0" smtClean="0"/>
              <a:t>types </a:t>
            </a:r>
            <a:r>
              <a:rPr lang="en-US" dirty="0"/>
              <a:t>of nodes: Author, Paper, and </a:t>
            </a:r>
            <a:r>
              <a:rPr lang="en-US" dirty="0" smtClean="0"/>
              <a:t>Venue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Three types of edges: write, publish and mention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52" y="4043820"/>
            <a:ext cx="3432786" cy="22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5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189" y="2440116"/>
            <a:ext cx="9601196" cy="3318936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a set of citation records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A typical citation record is</a:t>
            </a:r>
          </a:p>
          <a:p>
            <a:pPr marL="0" indent="0">
              <a:buNone/>
            </a:pPr>
            <a:r>
              <a:rPr lang="en-US" sz="1200" b="1" dirty="0" err="1" smtClean="0"/>
              <a:t>Yizhou</a:t>
            </a:r>
            <a:r>
              <a:rPr lang="en-US" sz="1200" b="1" dirty="0" smtClean="0"/>
              <a:t> </a:t>
            </a:r>
            <a:r>
              <a:rPr lang="en-US" sz="1200" b="1" dirty="0"/>
              <a:t>Sun</a:t>
            </a:r>
            <a:r>
              <a:rPr lang="en-US" sz="1200" dirty="0"/>
              <a:t>, </a:t>
            </a:r>
            <a:r>
              <a:rPr lang="en-US" sz="1200" dirty="0" err="1"/>
              <a:t>Jiawei</a:t>
            </a:r>
            <a:r>
              <a:rPr lang="en-US" sz="1200" dirty="0"/>
              <a:t> Han, </a:t>
            </a:r>
            <a:r>
              <a:rPr lang="en-US" sz="1200" dirty="0" err="1"/>
              <a:t>Xifeng</a:t>
            </a:r>
            <a:r>
              <a:rPr lang="en-US" sz="1200" dirty="0"/>
              <a:t> Yan, Philip S. Yu, and </a:t>
            </a:r>
            <a:r>
              <a:rPr lang="en-US" sz="1200" dirty="0" err="1"/>
              <a:t>Tianyi</a:t>
            </a:r>
            <a:r>
              <a:rPr lang="en-US" sz="1200" dirty="0"/>
              <a:t> Wu, "</a:t>
            </a:r>
            <a:r>
              <a:rPr lang="en-US" sz="1200" i="1" dirty="0" err="1"/>
              <a:t>PathSim</a:t>
            </a:r>
            <a:r>
              <a:rPr lang="en-US" sz="1200" i="1" dirty="0"/>
              <a:t>: Meta Path-Based Top-K Similarity Search in Heterogeneous Information Networks</a:t>
            </a:r>
            <a:r>
              <a:rPr lang="en-US" sz="1200" dirty="0"/>
              <a:t>", </a:t>
            </a:r>
            <a:r>
              <a:rPr lang="en-US" sz="1200" b="1" dirty="0"/>
              <a:t>PVLDB</a:t>
            </a:r>
            <a:r>
              <a:rPr lang="en-US" sz="1200" dirty="0"/>
              <a:t>4(11): 992-1003, 2011. (Also, Proc. of 2011 Int. Conf. on Very Large Data Bases (</a:t>
            </a:r>
            <a:r>
              <a:rPr lang="en-US" sz="1200" b="1" dirty="0"/>
              <a:t>VLDB'11/PVLDB</a:t>
            </a:r>
            <a:r>
              <a:rPr lang="en-US" sz="1200" dirty="0"/>
              <a:t>), Seattle, WA, Aug. 2011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 record contains author names, publication title, venue (conference/journal name), publication year.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clean </a:t>
            </a:r>
            <a:r>
              <a:rPr lang="en-US" dirty="0"/>
              <a:t>heterogeneous multipartite network</a:t>
            </a:r>
            <a:r>
              <a:rPr lang="en-US" dirty="0" smtClean="0"/>
              <a:t>, </a:t>
            </a:r>
            <a:r>
              <a:rPr lang="en-US" dirty="0" smtClean="0"/>
              <a:t>where each author connects to all and ideally only all papers written by him/her.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14" y="4790309"/>
            <a:ext cx="1922610" cy="12784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172" y="2151530"/>
            <a:ext cx="2173886" cy="130884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10132805" y="3931494"/>
            <a:ext cx="1332620" cy="385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88035" y="3776419"/>
            <a:ext cx="1639284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</a:t>
            </a:r>
            <a:endParaRPr lang="en-US" dirty="0" smtClean="0"/>
          </a:p>
          <a:p>
            <a:r>
              <a:rPr lang="en-US" dirty="0" smtClean="0"/>
              <a:t>disambiguation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AutoShape 2" descr="https://v2.overleaf.com/project/5bdfb2f66ee7342d3700360a/file/5bdfb30c6ee7342d3700366f?format=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295402" y="2556932"/>
            <a:ext cx="9601196" cy="384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N</a:t>
            </a:r>
            <a:r>
              <a:rPr lang="en-US" dirty="0" smtClean="0"/>
              <a:t>ame </a:t>
            </a:r>
            <a:r>
              <a:rPr lang="en-US" u="sng" dirty="0" smtClean="0"/>
              <a:t>D</a:t>
            </a:r>
            <a:r>
              <a:rPr lang="en-US" dirty="0" smtClean="0"/>
              <a:t>isambiguation </a:t>
            </a:r>
            <a:r>
              <a:rPr lang="en-US" dirty="0" smtClean="0"/>
              <a:t>v</a:t>
            </a:r>
            <a:r>
              <a:rPr lang="en-US" dirty="0" smtClean="0"/>
              <a:t>ia </a:t>
            </a:r>
            <a:r>
              <a:rPr lang="en-US" u="sng" dirty="0" smtClean="0"/>
              <a:t>C</a:t>
            </a:r>
            <a:r>
              <a:rPr lang="en-US" dirty="0" smtClean="0"/>
              <a:t>ollective </a:t>
            </a:r>
            <a:r>
              <a:rPr lang="en-US" u="sng" dirty="0" smtClean="0"/>
              <a:t>C</a:t>
            </a:r>
            <a:r>
              <a:rPr lang="en-US" dirty="0" smtClean="0"/>
              <a:t>lustering</a:t>
            </a:r>
          </a:p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heterogeneous </a:t>
            </a:r>
            <a:r>
              <a:rPr lang="en-US" dirty="0"/>
              <a:t>multipartite network</a:t>
            </a:r>
          </a:p>
          <a:p>
            <a:r>
              <a:rPr lang="en-US" dirty="0"/>
              <a:t>Similarity </a:t>
            </a:r>
            <a:r>
              <a:rPr lang="en-US" dirty="0" smtClean="0"/>
              <a:t>measurement</a:t>
            </a:r>
            <a:endParaRPr lang="en-US" dirty="0"/>
          </a:p>
          <a:p>
            <a:pPr lvl="1"/>
            <a:r>
              <a:rPr lang="en-US" dirty="0" smtClean="0"/>
              <a:t>A</a:t>
            </a:r>
            <a:r>
              <a:rPr lang="en-US" dirty="0"/>
              <a:t>ssembling</a:t>
            </a:r>
            <a:r>
              <a:rPr lang="en-US" dirty="0" smtClean="0"/>
              <a:t> Coauthor, Coauthor name, venue, and title similarity.</a:t>
            </a:r>
          </a:p>
          <a:p>
            <a:r>
              <a:rPr lang="en-US" dirty="0" smtClean="0"/>
              <a:t>Collective Clustering</a:t>
            </a:r>
          </a:p>
          <a:p>
            <a:pPr lvl="1"/>
            <a:r>
              <a:rPr lang="en-US" dirty="0" smtClean="0"/>
              <a:t>Initially, each author reference is considered as an author entity.</a:t>
            </a:r>
          </a:p>
          <a:p>
            <a:pPr lvl="1"/>
            <a:r>
              <a:rPr lang="en-US" dirty="0" smtClean="0"/>
              <a:t>Merge the author pairs with high similarity scores and update the network.</a:t>
            </a:r>
          </a:p>
          <a:p>
            <a:pPr lvl="1"/>
            <a:r>
              <a:rPr lang="en-US" dirty="0" smtClean="0"/>
              <a:t>Repeat until all names are fully disambiguated.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231" y="3014357"/>
            <a:ext cx="1713604" cy="115221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18194" y="2808098"/>
            <a:ext cx="151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network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10174968" y="4180723"/>
            <a:ext cx="339326" cy="3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113965" y="4323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b="14572"/>
          <a:stretch/>
        </p:blipFill>
        <p:spPr>
          <a:xfrm>
            <a:off x="9502746" y="4963374"/>
            <a:ext cx="1500575" cy="1400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13487" y="4681192"/>
            <a:ext cx="151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796" y="1530252"/>
            <a:ext cx="1964521" cy="1182792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5400000">
            <a:off x="10152050" y="4708469"/>
            <a:ext cx="339326" cy="3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0132361" y="2737732"/>
            <a:ext cx="424543" cy="314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0168" y="1428374"/>
            <a:ext cx="10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20241" y="4241807"/>
            <a:ext cx="112139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Collective </a:t>
            </a:r>
            <a:endParaRPr lang="en-US" dirty="0" smtClean="0"/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2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flipV="1">
            <a:off x="8951984" y="5620397"/>
            <a:ext cx="970382" cy="1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3"/>
            <a:endCxn id="35" idx="1"/>
          </p:cNvCxnSpPr>
          <p:nvPr/>
        </p:nvCxnSpPr>
        <p:spPr>
          <a:xfrm flipV="1">
            <a:off x="5378361" y="5615518"/>
            <a:ext cx="849084" cy="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3"/>
          </p:cNvCxnSpPr>
          <p:nvPr/>
        </p:nvCxnSpPr>
        <p:spPr>
          <a:xfrm>
            <a:off x="4935894" y="4819258"/>
            <a:ext cx="3406449" cy="1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5" idx="1"/>
          </p:cNvCxnSpPr>
          <p:nvPr/>
        </p:nvCxnSpPr>
        <p:spPr>
          <a:xfrm>
            <a:off x="4935894" y="3862872"/>
            <a:ext cx="340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Similarity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434" y="2650238"/>
                <a:ext cx="9601196" cy="331893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Measure the similarity between two authors </a:t>
                </a:r>
                <a:r>
                  <a:rPr lang="en-US" dirty="0" smtClean="0"/>
                  <a:t>from 4 </a:t>
                </a:r>
                <a:r>
                  <a:rPr lang="en-US" dirty="0" smtClean="0"/>
                  <a:t>different perspectives.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Coauthors: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Title word: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Venue: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Coauthors</a:t>
                </a:r>
                <a:r>
                  <a:rPr lang="en-US" dirty="0"/>
                  <a:t> </a:t>
                </a:r>
                <a:r>
                  <a:rPr lang="en-US" dirty="0" smtClean="0"/>
                  <a:t>Name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434" y="2650238"/>
                <a:ext cx="9601196" cy="3318936"/>
              </a:xfrm>
              <a:blipFill>
                <a:blip r:embed="rId3"/>
                <a:stretch>
                  <a:fillRect l="-1143" t="-2941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29608" y="3097763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63815" y="3097763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Phillips Yu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42343" y="3097763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cxnSp>
        <p:nvCxnSpPr>
          <p:cNvPr id="8" name="Straight Connector 7"/>
          <p:cNvCxnSpPr>
            <a:endCxn id="5" idx="1"/>
          </p:cNvCxnSpPr>
          <p:nvPr/>
        </p:nvCxnSpPr>
        <p:spPr>
          <a:xfrm>
            <a:off x="4935894" y="3289040"/>
            <a:ext cx="10279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70101" y="3289039"/>
            <a:ext cx="10722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41167" y="3097763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7499478" y="3097763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629608" y="3671594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42343" y="3671594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41167" y="3671594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7499478" y="3671594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6104551" y="3594615"/>
            <a:ext cx="1017037" cy="5365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629608" y="4627980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42343" y="4627980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41167" y="4627980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7499478" y="4627980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sp>
        <p:nvSpPr>
          <p:cNvPr id="31" name="Flowchart: Terminator 30"/>
          <p:cNvSpPr/>
          <p:nvPr/>
        </p:nvSpPr>
        <p:spPr>
          <a:xfrm>
            <a:off x="6104551" y="4627980"/>
            <a:ext cx="1017037" cy="3825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KDD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072075" y="5432232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227445" y="5424240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Phillips Yu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878823" y="5443073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 Wang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473220" y="5424239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38" name="Oval 37"/>
          <p:cNvSpPr/>
          <p:nvPr/>
        </p:nvSpPr>
        <p:spPr>
          <a:xfrm>
            <a:off x="9035958" y="5443073"/>
            <a:ext cx="681135" cy="3825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645698" y="5439489"/>
            <a:ext cx="1306286" cy="3825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Phillips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5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318</TotalTime>
  <Words>1952</Words>
  <Application>Microsoft Office PowerPoint</Application>
  <PresentationFormat>Widescreen</PresentationFormat>
  <Paragraphs>248</Paragraphs>
  <Slides>31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方正舒体</vt:lpstr>
      <vt:lpstr>Arial</vt:lpstr>
      <vt:lpstr>Calibri</vt:lpstr>
      <vt:lpstr>Cambria Math</vt:lpstr>
      <vt:lpstr>Garamond</vt:lpstr>
      <vt:lpstr>Wingdings</vt:lpstr>
      <vt:lpstr>Organic</vt:lpstr>
      <vt:lpstr>Acrobat Document</vt:lpstr>
      <vt:lpstr>A Collective Approach to Scholar Name Disambiguation</vt:lpstr>
      <vt:lpstr>Outline</vt:lpstr>
      <vt:lpstr>Introduction</vt:lpstr>
      <vt:lpstr>Introduction</vt:lpstr>
      <vt:lpstr>Challenges</vt:lpstr>
      <vt:lpstr>Problem Formulation</vt:lpstr>
      <vt:lpstr>Problem Formulation</vt:lpstr>
      <vt:lpstr>Proposed Framework</vt:lpstr>
      <vt:lpstr>Similarity Measurement</vt:lpstr>
      <vt:lpstr>Similarity Measurement</vt:lpstr>
      <vt:lpstr>Dealing with Sparsity</vt:lpstr>
      <vt:lpstr>Dealing with Sparsity</vt:lpstr>
      <vt:lpstr>Author Similarity Assembling</vt:lpstr>
      <vt:lpstr>Collective Clustering</vt:lpstr>
      <vt:lpstr>Stop Condition</vt:lpstr>
      <vt:lpstr>Stop Condition</vt:lpstr>
      <vt:lpstr>Stop Condition</vt:lpstr>
      <vt:lpstr>Experimental Results</vt:lpstr>
      <vt:lpstr>Experimental Results</vt:lpstr>
      <vt:lpstr>Accuracy performance comparison with baselines</vt:lpstr>
      <vt:lpstr>Efficiency evaluation.</vt:lpstr>
      <vt:lpstr>Compare with None Collective clustering</vt:lpstr>
      <vt:lpstr>Effectiveness of estimating author numbers</vt:lpstr>
      <vt:lpstr>Effectiveness of estimating author numbers</vt:lpstr>
      <vt:lpstr>Conclusion</vt:lpstr>
      <vt:lpstr>Future work</vt:lpstr>
      <vt:lpstr>Thanks!</vt:lpstr>
      <vt:lpstr>Related Work</vt:lpstr>
      <vt:lpstr>Related Work</vt:lpstr>
      <vt:lpstr>Collective Clustering</vt:lpstr>
      <vt:lpstr>Proposed Framework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Disambiguation In Research Social Network</dc:title>
  <dc:creator>Dongsheng Luo</dc:creator>
  <cp:lastModifiedBy>Dongsheng Luo</cp:lastModifiedBy>
  <cp:revision>33</cp:revision>
  <dcterms:created xsi:type="dcterms:W3CDTF">2018-12-06T02:36:45Z</dcterms:created>
  <dcterms:modified xsi:type="dcterms:W3CDTF">2018-12-31T18:26:46Z</dcterms:modified>
</cp:coreProperties>
</file>