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96" r:id="rId2"/>
    <p:sldId id="771" r:id="rId3"/>
    <p:sldId id="783" r:id="rId4"/>
    <p:sldId id="784" r:id="rId5"/>
    <p:sldId id="797" r:id="rId6"/>
    <p:sldId id="799" r:id="rId7"/>
    <p:sldId id="800" r:id="rId8"/>
    <p:sldId id="803" r:id="rId9"/>
    <p:sldId id="804" r:id="rId10"/>
    <p:sldId id="805" r:id="rId11"/>
    <p:sldId id="806" r:id="rId12"/>
    <p:sldId id="807" r:id="rId13"/>
    <p:sldId id="818" r:id="rId14"/>
    <p:sldId id="809" r:id="rId15"/>
    <p:sldId id="810" r:id="rId16"/>
    <p:sldId id="811" r:id="rId17"/>
    <p:sldId id="812" r:id="rId18"/>
    <p:sldId id="813" r:id="rId19"/>
    <p:sldId id="814" r:id="rId20"/>
    <p:sldId id="815" r:id="rId21"/>
    <p:sldId id="817" r:id="rId22"/>
    <p:sldId id="716"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3366CC"/>
    <a:srgbClr val="CC3300"/>
    <a:srgbClr val="FF0000"/>
    <a:srgbClr val="0066CC"/>
    <a:srgbClr val="FFFF66"/>
    <a:srgbClr val="EAEA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32" autoAdjust="0"/>
    <p:restoredTop sz="91054" autoAdjust="0"/>
  </p:normalViewPr>
  <p:slideViewPr>
    <p:cSldViewPr>
      <p:cViewPr>
        <p:scale>
          <a:sx n="100" d="100"/>
          <a:sy n="100" d="100"/>
        </p:scale>
        <p:origin x="-484" y="104"/>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2019/11/19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Now, we introduce the constraints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S-S domain constraint ensures the subjects of two relations with this constraints belong to different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domain, that</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is, the subjects of two relations are disjoint</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it ensure relations </a:t>
            </a:r>
            <a:r>
              <a:rPr lang="en-US" altLang="zh-CN" sz="1600" baseline="0" dirty="0" err="1" smtClean="0">
                <a:latin typeface="Arial Unicode MS" panose="020B0604020202020204" pitchFamily="34" charset="-122"/>
                <a:ea typeface="Arial Unicode MS" panose="020B0604020202020204" pitchFamily="34" charset="-122"/>
                <a:cs typeface="Arial Unicode MS" panose="020B0604020202020204" pitchFamily="34" charset="-122"/>
              </a:rPr>
              <a:t>largestCity</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and </a:t>
            </a:r>
            <a:r>
              <a:rPr lang="en-US" altLang="zh-CN" sz="1600" baseline="0" dirty="0" err="1" smtClean="0">
                <a:latin typeface="Arial Unicode MS" panose="020B0604020202020204" pitchFamily="34" charset="-122"/>
                <a:ea typeface="Arial Unicode MS" panose="020B0604020202020204" pitchFamily="34" charset="-122"/>
                <a:cs typeface="Arial Unicode MS" panose="020B0604020202020204" pitchFamily="34" charset="-122"/>
              </a:rPr>
              <a:t>locationCity</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share no common entities between their subjects </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O-O and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S-O </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domain constraints have similar definition</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Uniqueness constraints,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if a relation has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O uniqueness constraints, given a object, it should have unique subjects</a:t>
            </a: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relation </a:t>
            </a:r>
            <a:r>
              <a:rPr lang="en-US" altLang="zh-CN" sz="16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capital has O</a:t>
            </a:r>
            <a:r>
              <a:rPr lang="en-US" altLang="zh-CN" sz="1600" baseline="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uniqueness,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because a city can be capital of only one country.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12</a:t>
            </a:fld>
            <a:endParaRPr lang="zh-CN" altLang="en-US"/>
          </a:p>
        </p:txBody>
      </p:sp>
    </p:spTree>
    <p:extLst>
      <p:ext uri="{BB962C8B-B14F-4D97-AF65-F5344CB8AC3E}">
        <p14:creationId xmlns:p14="http://schemas.microsoft.com/office/powerpoint/2010/main" xmlns="" val="199477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Next, we show the experimental study</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13</a:t>
            </a:fld>
            <a:endParaRPr lang="zh-CN" altLang="en-US"/>
          </a:p>
        </p:txBody>
      </p:sp>
    </p:spTree>
    <p:extLst>
      <p:ext uri="{BB962C8B-B14F-4D97-AF65-F5344CB8AC3E}">
        <p14:creationId xmlns:p14="http://schemas.microsoft.com/office/powerpoint/2010/main" xmlns="" val="3250074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First,</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o</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ur approach obtains S-O redundancies, and makes easy decisions with collective inference in the first stage. </a:t>
            </a:r>
          </a:p>
          <a:p>
            <a:pPr marL="228600" indent="-228600">
              <a:buFont typeface="+mj-lt"/>
              <a:buAutoNum type="arabicPeriod"/>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Then it</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obtains other three redundancies, and makes</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hard decisions with ILP in the second stage. </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14</a:t>
            </a:fld>
            <a:endParaRPr lang="zh-CN" altLang="en-US"/>
          </a:p>
        </p:txBody>
      </p:sp>
    </p:spTree>
    <p:extLst>
      <p:ext uri="{BB962C8B-B14F-4D97-AF65-F5344CB8AC3E}">
        <p14:creationId xmlns:p14="http://schemas.microsoft.com/office/powerpoint/2010/main" xmlns="" val="356335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First,</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It computes the S-O redundancy scores for all tuples.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In the first stage, easy decisions must be highly accurate</a:t>
            </a: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to avoid error propagation.</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So we </a:t>
            </a: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consider the top-one relations only.</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In the loop</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we first put the candidate with the highest score into the decisions set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Once a decision is made, disagreements are resolved immediately with domain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and uniqueness constraints directly</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above process is repeated until the highest score in the max-heap is less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than a threshold</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aseline="0" dirty="0" err="1" smtClean="0">
                <a:latin typeface="Arial Unicode MS" panose="020B0604020202020204" pitchFamily="34" charset="-122"/>
                <a:ea typeface="Arial Unicode MS" panose="020B0604020202020204" pitchFamily="34" charset="-122"/>
                <a:cs typeface="Arial Unicode MS" panose="020B0604020202020204" pitchFamily="34" charset="-122"/>
              </a:rPr>
              <a:t>epsɪlɒn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which is to ensure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correctness of decisions.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Stage 1 greatly reduces the variables and constraints encoded in the ILP</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15</a:t>
            </a:fld>
            <a:endParaRPr lang="zh-CN" altLang="en-US"/>
          </a:p>
        </p:txBody>
      </p:sp>
    </p:spTree>
    <p:extLst>
      <p:ext uri="{BB962C8B-B14F-4D97-AF65-F5344CB8AC3E}">
        <p14:creationId xmlns:p14="http://schemas.microsoft.com/office/powerpoint/2010/main" xmlns="" val="1087028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In the second stage, our goal is to find an optimal</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configuration for the remaining candidates, making use of other three redundancies, solving</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disagreements by domain and uniqueness constraints encoded</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in ILP</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we use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CPLEX to solve it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each candidate,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he objective function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consists of two parts:  The former is designed to encourage the model to select candidates meeting the domain requirements of relations, and the latter is designed to give consideration to decisions produced by local extractors.</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16</a:t>
            </a:fld>
            <a:endParaRPr lang="zh-CN" altLang="en-US"/>
          </a:p>
        </p:txBody>
      </p:sp>
    </p:spTree>
    <p:extLst>
      <p:ext uri="{BB962C8B-B14F-4D97-AF65-F5344CB8AC3E}">
        <p14:creationId xmlns:p14="http://schemas.microsoft.com/office/powerpoint/2010/main" xmlns="" val="192331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Next, we show the experimental study</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17</a:t>
            </a:fld>
            <a:endParaRPr lang="zh-CN" altLang="en-US"/>
          </a:p>
        </p:txBody>
      </p:sp>
    </p:spTree>
    <p:extLst>
      <p:ext uri="{BB962C8B-B14F-4D97-AF65-F5344CB8AC3E}">
        <p14:creationId xmlns:p14="http://schemas.microsoft.com/office/powerpoint/2010/main" xmlns="" val="3250074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1. All experiments are conducted on two datasets</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2. We compare our approach with the</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popular and the state-of-the-art solutions. </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18</a:t>
            </a:fld>
            <a:endParaRPr lang="zh-CN" altLang="en-US"/>
          </a:p>
        </p:txBody>
      </p:sp>
    </p:spTree>
    <p:extLst>
      <p:ext uri="{BB962C8B-B14F-4D97-AF65-F5344CB8AC3E}">
        <p14:creationId xmlns:p14="http://schemas.microsoft.com/office/powerpoint/2010/main" xmlns="" val="1330876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effectiveness, we use Precision-Recall Curve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to measure. </a:t>
            </a:r>
          </a:p>
          <a:p>
            <a:pPr marL="0" indent="0">
              <a:buNone/>
            </a:pP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Our approach performs best, and </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improves over them by </a:t>
            </a: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4%-28% in the low recall portion.</a:t>
            </a:r>
            <a:endPar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19</a:t>
            </a:fld>
            <a:endParaRPr lang="zh-CN" altLang="en-US"/>
          </a:p>
        </p:txBody>
      </p:sp>
    </p:spTree>
    <p:extLst>
      <p:ext uri="{BB962C8B-B14F-4D97-AF65-F5344CB8AC3E}">
        <p14:creationId xmlns:p14="http://schemas.microsoft.com/office/powerpoint/2010/main" xmlns="" val="399204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0" indent="0">
              <a:buNone/>
            </a:pP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For efficiency, o</a:t>
            </a: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ur approach is 14-63 times faster than them</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20</a:t>
            </a:fld>
            <a:endParaRPr lang="zh-CN" altLang="en-US"/>
          </a:p>
        </p:txBody>
      </p:sp>
    </p:spTree>
    <p:extLst>
      <p:ext uri="{BB962C8B-B14F-4D97-AF65-F5344CB8AC3E}">
        <p14:creationId xmlns:p14="http://schemas.microsoft.com/office/powerpoint/2010/main" xmlns="" val="39267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indent="-228600">
              <a:buAutoNum type="arabicPeriod"/>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In this work, we introduce an [fast … redundancies];</a:t>
            </a:r>
          </a:p>
          <a:p>
            <a:pPr marL="228600" indent="-228600">
              <a:buAutoNum type="arabicPeriod"/>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framework first make easy decisions by collective inference; then make hard decisions by ILP</a:t>
            </a:r>
          </a:p>
          <a:p>
            <a:pPr marL="228600" indent="-228600">
              <a:buAutoNum type="arabicPeriod"/>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experimental study shows that our approach has the dual advantages of effectiveness and efficiency.</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21</a:t>
            </a:fld>
            <a:endParaRPr lang="zh-CN" altLang="en-US"/>
          </a:p>
        </p:txBody>
      </p:sp>
    </p:spTree>
    <p:extLst>
      <p:ext uri="{BB962C8B-B14F-4D97-AF65-F5344CB8AC3E}">
        <p14:creationId xmlns:p14="http://schemas.microsoft.com/office/powerpoint/2010/main" xmlns="" val="316402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itchFamily="49" charset="-122"/>
                <a:ea typeface="黑体" pitchFamily="49" charset="-122"/>
              </a:rPr>
              <a:t>认定了</a:t>
            </a:r>
            <a:r>
              <a:rPr lang="en-US" altLang="zh-CN" sz="1200" dirty="0" smtClean="0">
                <a:solidFill>
                  <a:srgbClr val="FF0000"/>
                </a:solidFill>
                <a:latin typeface="黑体" pitchFamily="49" charset="-122"/>
                <a:ea typeface="黑体" pitchFamily="49" charset="-122"/>
              </a:rPr>
              <a:t>13</a:t>
            </a:r>
            <a:r>
              <a:rPr lang="zh-CN" altLang="en-US" sz="1200" dirty="0" smtClean="0">
                <a:solidFill>
                  <a:srgbClr val="FF0000"/>
                </a:solidFill>
                <a:latin typeface="黑体" pitchFamily="49" charset="-122"/>
                <a:ea typeface="黑体" pitchFamily="49" charset="-122"/>
              </a:rPr>
              <a:t>个</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ChangeArrowheads="1" noTextEdit="1"/>
          </p:cNvSpPr>
          <p:nvPr>
            <p:ph type="sldImg"/>
          </p:nvPr>
        </p:nvSpPr>
        <p:spPr>
          <a:ln/>
        </p:spPr>
      </p:sp>
      <p:sp>
        <p:nvSpPr>
          <p:cNvPr id="110595" name="备注占位符 2"/>
          <p:cNvSpPr>
            <a:spLocks noGrp="1"/>
          </p:cNvSpPr>
          <p:nvPr>
            <p:ph type="body" idx="1"/>
          </p:nvPr>
        </p:nvSpPr>
        <p:spPr>
          <a:noFill/>
          <a:ln/>
        </p:spPr>
        <p:txBody>
          <a:bodyPr/>
          <a:lstStyle/>
          <a:p>
            <a:r>
              <a:rPr lang="zh-CN" altLang="en-US" smtClean="0">
                <a:latin typeface="Arial" charset="0"/>
              </a:rPr>
              <a:t>在已有研究基础上，我们针对普便存在的以难解易现象，深入分析了难解实例和易解实例的特性，猜想：在难易之间可能存在分离线，并思考了近似计算难解实例的可能性。</a:t>
            </a:r>
            <a:endParaRPr lang="en-US" altLang="zh-CN" smtClean="0">
              <a:latin typeface="Arial" charset="0"/>
            </a:endParaRPr>
          </a:p>
          <a:p>
            <a:r>
              <a:rPr lang="zh-CN" altLang="en-US" smtClean="0">
                <a:latin typeface="Arial" charset="0"/>
              </a:rPr>
              <a:t>例如：结合任务感知、数据感知、新型存储，开展大数据近似计算研究。</a:t>
            </a:r>
          </a:p>
        </p:txBody>
      </p:sp>
      <p:sp>
        <p:nvSpPr>
          <p:cNvPr id="110596" name="日期占位符 3"/>
          <p:cNvSpPr>
            <a:spLocks noGrp="1"/>
          </p:cNvSpPr>
          <p:nvPr>
            <p:ph type="dt" sz="quarter" idx="1"/>
          </p:nvPr>
        </p:nvSpPr>
        <p:spPr>
          <a:noFill/>
        </p:spPr>
        <p:txBody>
          <a:bodyPr/>
          <a:lstStyle/>
          <a:p>
            <a:endParaRPr lang="en-US" altLang="zh-CN" smtClean="0">
              <a:latin typeface="Arial" charset="0"/>
            </a:endParaRPr>
          </a:p>
        </p:txBody>
      </p:sp>
      <p:sp>
        <p:nvSpPr>
          <p:cNvPr id="110597" name="页脚占位符 4"/>
          <p:cNvSpPr>
            <a:spLocks noGrp="1"/>
          </p:cNvSpPr>
          <p:nvPr>
            <p:ph type="ftr" sz="quarter" idx="4"/>
          </p:nvPr>
        </p:nvSpPr>
        <p:spPr>
          <a:noFill/>
        </p:spPr>
        <p:txBody>
          <a:bodyPr/>
          <a:lstStyle/>
          <a:p>
            <a:endParaRPr lang="en-US" altLang="zh-CN" smtClean="0">
              <a:latin typeface="Arial" charset="0"/>
            </a:endParaRPr>
          </a:p>
        </p:txBody>
      </p:sp>
      <p:sp>
        <p:nvSpPr>
          <p:cNvPr id="110598" name="灯片编号占位符 5"/>
          <p:cNvSpPr>
            <a:spLocks noGrp="1"/>
          </p:cNvSpPr>
          <p:nvPr>
            <p:ph type="sldNum" sz="quarter" idx="5"/>
          </p:nvPr>
        </p:nvSpPr>
        <p:spPr>
          <a:noFill/>
        </p:spPr>
        <p:txBody>
          <a:bodyPr/>
          <a:lstStyle/>
          <a:p>
            <a:fld id="{4FE623D8-FBCA-4B71-B08B-33DB3838EB75}" type="slidenum">
              <a:rPr lang="en-US" altLang="zh-CN" smtClean="0"/>
              <a:pPr/>
              <a:t>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As we know,</a:t>
            </a:r>
            <a:r>
              <a:rPr lang="en-US" altLang="zh-CN" baseline="0" dirty="0" smtClean="0"/>
              <a:t> Relation extraction (RE) has been extensively studied due to its crucial role for many knowledge based applications, such as question answering, knowledge graph, and recommender system.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There are two types of relation extractors: local and global. The former identify relationships between entity pairs individually according to the local features of sentences; The latter make decisions by further considering joint features of the entire corpus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Global relation extractors are able to resolve conflict decisions, and to utilize the dependencies among extracted facts to improve the performance, commonly by formalizing RE as a constrained optimization problem</a:t>
            </a:r>
            <a:r>
              <a:rPr lang="en-US" altLang="zh-CN" baseline="0" dirty="0" smtClean="0"/>
              <a:t> </a:t>
            </a:r>
            <a:r>
              <a:rPr lang="en-US" altLang="zh-CN" dirty="0" smtClean="0"/>
              <a:t>and solving RE with integer linear programming</a:t>
            </a:r>
            <a:br>
              <a:rPr lang="en-US" altLang="zh-CN" dirty="0" smtClean="0"/>
            </a:b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pPr/>
              <a:t>6</a:t>
            </a:fld>
            <a:endParaRPr lang="zh-CN" altLang="en-US"/>
          </a:p>
        </p:txBody>
      </p:sp>
    </p:spTree>
    <p:extLst>
      <p:ext uri="{BB962C8B-B14F-4D97-AF65-F5344CB8AC3E}">
        <p14:creationId xmlns:p14="http://schemas.microsoft.com/office/powerpoint/2010/main" xmlns="" val="248664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Using integer linear programming for RE as a </a:t>
            </a:r>
            <a:r>
              <a:rPr lang="en-US" altLang="zh-CN" baseline="0" dirty="0" err="1" smtClean="0"/>
              <a:t>blackbox</a:t>
            </a:r>
            <a:r>
              <a:rPr lang="en-US" altLang="zh-CN" baseline="0" dirty="0" smtClean="0"/>
              <a:t> solver is a challenging task.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First, with</a:t>
            </a:r>
            <a:r>
              <a:rPr lang="en-US" altLang="zh-CN" baseline="0" dirty="0" smtClean="0"/>
              <a:t> </a:t>
            </a:r>
            <a:r>
              <a:rPr lang="en-US" altLang="zh-CN" dirty="0" smtClean="0"/>
              <a:t>the increase of entity pairs and candidate relations,</a:t>
            </a:r>
            <a:r>
              <a:rPr lang="en-US" altLang="zh-CN" baseline="0" dirty="0" smtClean="0"/>
              <a:t> </a:t>
            </a:r>
            <a:r>
              <a:rPr lang="en-US" altLang="zh-CN" dirty="0" smtClean="0"/>
              <a:t>the variables and constraints encoded for ILP increase dramatically, which in return may consume</a:t>
            </a:r>
            <a:r>
              <a:rPr lang="en-US" altLang="zh-CN" baseline="0" dirty="0" smtClean="0"/>
              <a:t> </a:t>
            </a:r>
            <a:r>
              <a:rPr lang="en-US" altLang="zh-CN" dirty="0" smtClean="0"/>
              <a:t>too much computing time and memory.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Second,</a:t>
            </a:r>
            <a:r>
              <a:rPr lang="en-US" altLang="zh-CN" baseline="0" dirty="0" smtClean="0"/>
              <a:t> </a:t>
            </a:r>
            <a:r>
              <a:rPr lang="en-US" altLang="zh-CN" dirty="0" smtClean="0"/>
              <a:t>redundant information needs to be encoded cautiously.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For example,</a:t>
            </a:r>
            <a:r>
              <a:rPr lang="en-US" altLang="zh-CN" baseline="0" dirty="0" smtClean="0"/>
              <a:t> when we choose which city is the capital of Australia based on input data, the simple statistical methods, such as confidence summation, may easily lead to a wrong decision in this case.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So, </a:t>
            </a:r>
            <a:r>
              <a:rPr lang="en-US" altLang="zh-CN" sz="1200" dirty="0" smtClean="0">
                <a:solidFill>
                  <a:srgbClr val="FF0000"/>
                </a:solidFill>
              </a:rPr>
              <a:t>A efficient and effective global relation extractor is </a:t>
            </a:r>
            <a:r>
              <a:rPr lang="en-US" altLang="zh-CN" sz="1200" dirty="0" err="1" smtClean="0">
                <a:solidFill>
                  <a:srgbClr val="FF0000"/>
                </a:solidFill>
              </a:rPr>
              <a:t>neede</a:t>
            </a:r>
            <a:r>
              <a:rPr lang="en-US" altLang="zh-CN" sz="1200" dirty="0" smtClean="0">
                <a:solidFill>
                  <a:srgbClr val="FF0000"/>
                </a:solidFill>
              </a:rPr>
              <a:t>.</a:t>
            </a:r>
            <a:endParaRPr lang="en-US" altLang="zh-CN" sz="1200" dirty="0" smtClean="0">
              <a:solidFill>
                <a:srgbClr val="FF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pPr/>
              <a:t>7</a:t>
            </a:fld>
            <a:endParaRPr lang="zh-CN" altLang="en-US"/>
          </a:p>
        </p:txBody>
      </p:sp>
    </p:spTree>
    <p:extLst>
      <p:ext uri="{BB962C8B-B14F-4D97-AF65-F5344CB8AC3E}">
        <p14:creationId xmlns:p14="http://schemas.microsoft.com/office/powerpoint/2010/main" xmlns="" val="1998857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We propose an easy first approach for RE by making use of information redundancies</a:t>
            </a: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Why do we use easy first?</a:t>
            </a: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There are a lot of most confident decisions in the local results,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and they are accurate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We make the easy decisions first and eliminate conflict candidates by constraints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It will exclude a lot of wrong candidates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and the number of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remaining candidates decrease greatly</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approach achieve precision and efficiency improvement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process of</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the traditional approaches is that consider all candidates to make decisions by using ILP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easy first approach use redundancy to distinguish the easy decisions from all candidates. To remaining candidates, it use the ILP to find an optimal configuration</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8</a:t>
            </a:fld>
            <a:endParaRPr lang="zh-CN" altLang="en-US"/>
          </a:p>
        </p:txBody>
      </p:sp>
    </p:spTree>
    <p:extLst>
      <p:ext uri="{BB962C8B-B14F-4D97-AF65-F5344CB8AC3E}">
        <p14:creationId xmlns:p14="http://schemas.microsoft.com/office/powerpoint/2010/main" xmlns="" val="35942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Now, we show our work in details </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9</a:t>
            </a:fld>
            <a:endParaRPr lang="zh-CN" altLang="en-US"/>
          </a:p>
        </p:txBody>
      </p:sp>
    </p:spTree>
    <p:extLst>
      <p:ext uri="{BB962C8B-B14F-4D97-AF65-F5344CB8AC3E}">
        <p14:creationId xmlns:p14="http://schemas.microsoft.com/office/powerpoint/2010/main" xmlns="" val="2051051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Easy Decisions have two characteristics: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high certainty degree and many repeated times.</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Let’s see a example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Each row is a mention,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it corresponds a sentence in the corpus. It has subject, object and some candidate relations with scores </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We define certainty degree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to evaluate whether s</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cores tend to concentrate in a single relation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To distinguish easy decisions,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we c</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onsider both certainty degree and repeated times of mentions with same tuple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Alpha is a small positive number to enforce that the more certain, the greater redundancy score we can obtain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From the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Canberra as the capital of Australia is more confident </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10</a:t>
            </a:fld>
            <a:endParaRPr lang="zh-CN" altLang="en-US"/>
          </a:p>
        </p:txBody>
      </p:sp>
    </p:spTree>
    <p:extLst>
      <p:ext uri="{BB962C8B-B14F-4D97-AF65-F5344CB8AC3E}">
        <p14:creationId xmlns:p14="http://schemas.microsoft.com/office/powerpoint/2010/main" xmlns="" val="3104120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also find other redundancies</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S-R and O-R redundancies evaluate whether a subject (or an object) meets the domain requirement of a relation.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When computing the likelihood score,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we use the scores of the same subjects and relations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“Australia” tend to be the subject of capital rather than birthplace, the subject domain of capital and birthplace are country and person respectively </a:t>
            </a: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Finally, R redundancies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evaluate </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whether a subject and an object have a relation. The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Likelihood score selects prominent information to measure the probability</a:t>
            </a: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there is a high probability of a relation between Australia and Canberra </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11</a:t>
            </a:fld>
            <a:endParaRPr lang="zh-CN" altLang="en-US"/>
          </a:p>
        </p:txBody>
      </p:sp>
    </p:spTree>
    <p:extLst>
      <p:ext uri="{BB962C8B-B14F-4D97-AF65-F5344CB8AC3E}">
        <p14:creationId xmlns:p14="http://schemas.microsoft.com/office/powerpoint/2010/main" xmlns="" val="126535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gif"/></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r>
              <a:rPr lang="en-US" altLang="zh-CN" sz="4400" b="1" dirty="0" smtClean="0">
                <a:solidFill>
                  <a:srgbClr val="000099"/>
                </a:solidFill>
                <a:latin typeface="Times New Roman" pitchFamily="18" charset="0"/>
                <a:ea typeface="+mn-ea"/>
                <a:cs typeface="Times New Roman" pitchFamily="18" charset="0"/>
              </a:rPr>
              <a:t>Easy First Relation Extraction</a:t>
            </a:r>
            <a:br>
              <a:rPr lang="en-US" altLang="zh-CN" sz="4400" b="1" dirty="0" smtClean="0">
                <a:solidFill>
                  <a:srgbClr val="000099"/>
                </a:solidFill>
                <a:latin typeface="Times New Roman" pitchFamily="18" charset="0"/>
                <a:ea typeface="+mn-ea"/>
                <a:cs typeface="Times New Roman" pitchFamily="18" charset="0"/>
              </a:rPr>
            </a:br>
            <a:r>
              <a:rPr lang="en-US" altLang="zh-CN" sz="4400" b="1" dirty="0" smtClean="0">
                <a:solidFill>
                  <a:srgbClr val="000099"/>
                </a:solidFill>
                <a:latin typeface="Times New Roman" pitchFamily="18" charset="0"/>
                <a:ea typeface="+mn-ea"/>
                <a:cs typeface="Times New Roman" pitchFamily="18" charset="0"/>
              </a:rPr>
              <a:t>with Information Redundancy</a:t>
            </a: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10</a:t>
            </a:fld>
            <a:endParaRPr lang="zh-CN" altLang="en-US" dirty="0"/>
          </a:p>
        </p:txBody>
      </p:sp>
      <p:sp>
        <p:nvSpPr>
          <p:cNvPr id="6" name="内容占位符 2"/>
          <p:cNvSpPr txBox="1">
            <a:spLocks/>
          </p:cNvSpPr>
          <p:nvPr/>
        </p:nvSpPr>
        <p:spPr>
          <a:xfrm>
            <a:off x="355193" y="857232"/>
            <a:ext cx="4684167" cy="109799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Characteristics of Easy Decisions</a:t>
            </a:r>
          </a:p>
          <a:p>
            <a:pPr marL="594900" lvl="1" indent="-342900"/>
            <a:r>
              <a:rPr lang="en-US" altLang="zh-CN" sz="1800" dirty="0">
                <a:latin typeface="Arial" panose="020B0604020202020204" pitchFamily="34" charset="0"/>
              </a:rPr>
              <a:t>High certainty degree </a:t>
            </a:r>
          </a:p>
          <a:p>
            <a:pPr marL="594900" lvl="1" indent="-342900"/>
            <a:r>
              <a:rPr lang="en-US" altLang="zh-CN" sz="1800" dirty="0" smtClean="0">
                <a:latin typeface="Arial" panose="020B0604020202020204" pitchFamily="34" charset="0"/>
              </a:rPr>
              <a:t>Many repeated times </a:t>
            </a:r>
          </a:p>
        </p:txBody>
      </p:sp>
      <p:graphicFrame>
        <p:nvGraphicFramePr>
          <p:cNvPr id="8" name="表格 7"/>
          <p:cNvGraphicFramePr>
            <a:graphicFrameLocks noGrp="1"/>
          </p:cNvGraphicFramePr>
          <p:nvPr>
            <p:extLst>
              <p:ext uri="{D42A27DB-BD31-4B8C-83A1-F6EECF244321}">
                <p14:modId xmlns:p14="http://schemas.microsoft.com/office/powerpoint/2010/main" xmlns="" val="1752806533"/>
              </p:ext>
            </p:extLst>
          </p:nvPr>
        </p:nvGraphicFramePr>
        <p:xfrm>
          <a:off x="146080" y="2500734"/>
          <a:ext cx="8159141" cy="1483360"/>
        </p:xfrm>
        <a:graphic>
          <a:graphicData uri="http://schemas.openxmlformats.org/drawingml/2006/table">
            <a:tbl>
              <a:tblPr firstRow="1" bandRow="1">
                <a:tableStyleId>{B301B821-A1FF-4177-AEE7-76D212191A09}</a:tableStyleId>
              </a:tblPr>
              <a:tblGrid>
                <a:gridCol w="508977"/>
                <a:gridCol w="2205635"/>
                <a:gridCol w="1577903"/>
                <a:gridCol w="1914080"/>
                <a:gridCol w="1952546"/>
              </a:tblGrid>
              <a:tr h="370840">
                <a:tc>
                  <a:txBody>
                    <a:bodyPr/>
                    <a:lstStyle/>
                    <a:p>
                      <a:pPr algn="l"/>
                      <a:endParaRPr lang="zh-CN" altLang="en-US" dirty="0"/>
                    </a:p>
                  </a:txBody>
                  <a:tcPr>
                    <a:solidFill>
                      <a:srgbClr val="000099"/>
                    </a:solidFill>
                  </a:tcPr>
                </a:tc>
                <a:tc>
                  <a:txBody>
                    <a:bodyPr/>
                    <a:lstStyle/>
                    <a:p>
                      <a:pPr algn="ctr"/>
                      <a:r>
                        <a:rPr lang="en-US" altLang="zh-CN" b="0" dirty="0" smtClean="0"/>
                        <a:t>Entity Pair (</a:t>
                      </a:r>
                      <a:r>
                        <a:rPr lang="en-US" altLang="zh-CN" b="1" dirty="0" smtClean="0"/>
                        <a:t>S, O</a:t>
                      </a:r>
                      <a:r>
                        <a:rPr lang="en-US" altLang="zh-CN" b="0" dirty="0" smtClean="0"/>
                        <a:t>)</a:t>
                      </a:r>
                      <a:endParaRPr lang="zh-CN" altLang="en-US" b="0" dirty="0"/>
                    </a:p>
                  </a:txBody>
                  <a:tcPr>
                    <a:solidFill>
                      <a:srgbClr val="000099"/>
                    </a:solidFill>
                  </a:tcPr>
                </a:tc>
                <a:tc gridSpan="3">
                  <a:txBody>
                    <a:bodyPr/>
                    <a:lstStyle/>
                    <a:p>
                      <a:pPr algn="ctr"/>
                      <a:r>
                        <a:rPr lang="en-US" altLang="zh-CN" b="0" dirty="0" smtClean="0"/>
                        <a:t>Top-3</a:t>
                      </a:r>
                      <a:r>
                        <a:rPr lang="en-US" altLang="zh-CN" b="0" baseline="0" dirty="0" smtClean="0"/>
                        <a:t> Candidate Relations (relation </a:t>
                      </a:r>
                      <a:r>
                        <a:rPr lang="en-US" altLang="zh-CN" b="1" baseline="0" dirty="0" smtClean="0"/>
                        <a:t>R</a:t>
                      </a:r>
                      <a:r>
                        <a:rPr lang="en-US" altLang="zh-CN" b="0" baseline="0" dirty="0" smtClean="0"/>
                        <a:t>: score </a:t>
                      </a:r>
                      <a:r>
                        <a:rPr lang="en-US" altLang="zh-CN" b="1" baseline="0" dirty="0" smtClean="0"/>
                        <a:t>C</a:t>
                      </a:r>
                      <a:r>
                        <a:rPr lang="en-US" altLang="zh-CN" b="0" baseline="0" dirty="0" smtClean="0"/>
                        <a:t>)</a:t>
                      </a:r>
                      <a:endParaRPr lang="zh-CN" altLang="en-US" b="0" dirty="0"/>
                    </a:p>
                  </a:txBody>
                  <a:tcPr>
                    <a:solidFill>
                      <a:srgbClr val="000099"/>
                    </a:solidFill>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t>m</a:t>
                      </a:r>
                      <a:r>
                        <a:rPr lang="en-US" altLang="zh-CN" baseline="-25000" dirty="0" smtClean="0"/>
                        <a:t>1</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0.6</a:t>
                      </a:r>
                      <a:endParaRPr lang="zh-CN" altLang="en-US" i="1" dirty="0"/>
                    </a:p>
                  </a:txBody>
                  <a:tcPr/>
                </a:tc>
                <a:tc>
                  <a:txBody>
                    <a:bodyPr/>
                    <a:lstStyle/>
                    <a:p>
                      <a:pPr algn="ctr"/>
                      <a:r>
                        <a:rPr lang="en-US" altLang="zh-CN" i="1" dirty="0" err="1" smtClean="0"/>
                        <a:t>birthPlace</a:t>
                      </a:r>
                      <a:r>
                        <a:rPr lang="en-US" altLang="zh-CN" i="1" dirty="0" smtClean="0"/>
                        <a:t> : 0.35</a:t>
                      </a:r>
                      <a:endParaRPr lang="zh-CN" altLang="en-US" i="1" dirty="0"/>
                    </a:p>
                  </a:txBody>
                  <a:tcPr/>
                </a:tc>
                <a:tc>
                  <a:txBody>
                    <a:bodyPr/>
                    <a:lstStyle/>
                    <a:p>
                      <a:pPr algn="ctr"/>
                      <a:r>
                        <a:rPr lang="en-US" altLang="zh-CN" i="1" dirty="0" smtClean="0"/>
                        <a:t>nationality : 0.05</a:t>
                      </a:r>
                      <a:endParaRPr lang="zh-CN" altLang="en-US" i="1" dirty="0"/>
                    </a:p>
                  </a:txBody>
                  <a:tcPr/>
                </a:tc>
              </a:tr>
              <a:tr h="370840">
                <a:tc>
                  <a:txBody>
                    <a:bodyPr/>
                    <a:lstStyle/>
                    <a:p>
                      <a:r>
                        <a:rPr lang="en-US" altLang="zh-CN" dirty="0" smtClean="0"/>
                        <a:t>m</a:t>
                      </a:r>
                      <a:r>
                        <a:rPr lang="en-US" altLang="zh-CN" baseline="-25000" dirty="0" smtClean="0"/>
                        <a:t>2</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0.7</a:t>
                      </a:r>
                      <a:endParaRPr lang="zh-CN" altLang="en-US" i="1" dirty="0"/>
                    </a:p>
                  </a:txBody>
                  <a:tcPr/>
                </a:tc>
                <a:tc>
                  <a:txBody>
                    <a:bodyPr/>
                    <a:lstStyle/>
                    <a:p>
                      <a:pPr algn="ctr"/>
                      <a:r>
                        <a:rPr lang="en-US" altLang="zh-CN" i="1" dirty="0" smtClean="0"/>
                        <a:t>country : 0.23</a:t>
                      </a:r>
                      <a:endParaRPr lang="zh-CN" altLang="en-US" i="1" dirty="0"/>
                    </a:p>
                  </a:txBody>
                  <a:tcPr/>
                </a:tc>
                <a:tc>
                  <a:txBody>
                    <a:bodyPr/>
                    <a:lstStyle/>
                    <a:p>
                      <a:pPr algn="ctr"/>
                      <a:r>
                        <a:rPr lang="en-US" altLang="zh-CN" i="1" dirty="0" err="1" smtClean="0"/>
                        <a:t>birthPlace</a:t>
                      </a:r>
                      <a:r>
                        <a:rPr lang="en-US" altLang="zh-CN" i="1" dirty="0" smtClean="0"/>
                        <a:t> : 0.07</a:t>
                      </a:r>
                      <a:endParaRPr lang="zh-CN" altLang="en-US" i="1" dirty="0"/>
                    </a:p>
                  </a:txBody>
                  <a:tcPr/>
                </a:tc>
              </a:tr>
              <a:tr h="370840">
                <a:tc>
                  <a:txBody>
                    <a:bodyPr/>
                    <a:lstStyle/>
                    <a:p>
                      <a:r>
                        <a:rPr lang="en-US" altLang="zh-CN" dirty="0" smtClean="0"/>
                        <a:t>m</a:t>
                      </a:r>
                      <a:r>
                        <a:rPr lang="en-US" altLang="zh-CN" baseline="-25000" dirty="0" smtClean="0"/>
                        <a:t>3</a:t>
                      </a:r>
                      <a:endParaRPr lang="zh-CN" altLang="en-US" dirty="0"/>
                    </a:p>
                  </a:txBody>
                  <a:tcPr/>
                </a:tc>
                <a:tc>
                  <a:txBody>
                    <a:bodyPr/>
                    <a:lstStyle/>
                    <a:p>
                      <a:r>
                        <a:rPr lang="en-US" altLang="zh-CN" dirty="0" smtClean="0">
                          <a:solidFill>
                            <a:schemeClr val="tx1"/>
                          </a:solidFill>
                        </a:rPr>
                        <a:t>Australia, Canberra</a:t>
                      </a:r>
                      <a:endParaRPr lang="zh-CN" altLang="en-US" dirty="0">
                        <a:solidFill>
                          <a:schemeClr val="tx1"/>
                        </a:solidFill>
                      </a:endParaRPr>
                    </a:p>
                  </a:txBody>
                  <a:tcPr/>
                </a:tc>
                <a:tc>
                  <a:txBody>
                    <a:bodyPr/>
                    <a:lstStyle/>
                    <a:p>
                      <a:pPr algn="ctr"/>
                      <a:r>
                        <a:rPr lang="en-US" altLang="zh-CN" i="1" dirty="0" smtClean="0">
                          <a:solidFill>
                            <a:schemeClr val="tx1"/>
                          </a:solidFill>
                        </a:rPr>
                        <a:t>capital : 0.96</a:t>
                      </a:r>
                      <a:endParaRPr lang="zh-CN" altLang="en-US" i="1" dirty="0">
                        <a:solidFill>
                          <a:schemeClr val="tx1"/>
                        </a:solidFill>
                      </a:endParaRPr>
                    </a:p>
                  </a:txBody>
                  <a:tcPr/>
                </a:tc>
                <a:tc>
                  <a:txBody>
                    <a:bodyPr/>
                    <a:lstStyle/>
                    <a:p>
                      <a:pPr algn="ctr"/>
                      <a:r>
                        <a:rPr lang="en-US" altLang="zh-CN" i="1" dirty="0" err="1" smtClean="0">
                          <a:solidFill>
                            <a:schemeClr val="tx1"/>
                          </a:solidFill>
                        </a:rPr>
                        <a:t>birthPlace</a:t>
                      </a:r>
                      <a:r>
                        <a:rPr lang="en-US" altLang="zh-CN" i="1" dirty="0" smtClean="0">
                          <a:solidFill>
                            <a:schemeClr val="tx1"/>
                          </a:solidFill>
                        </a:rPr>
                        <a:t> : 0.03</a:t>
                      </a:r>
                      <a:endParaRPr lang="zh-CN" altLang="en-US" i="1" dirty="0">
                        <a:solidFill>
                          <a:schemeClr val="tx1"/>
                        </a:solidFill>
                      </a:endParaRPr>
                    </a:p>
                  </a:txBody>
                  <a:tcPr/>
                </a:tc>
                <a:tc>
                  <a:txBody>
                    <a:bodyPr/>
                    <a:lstStyle/>
                    <a:p>
                      <a:pPr algn="ctr"/>
                      <a:r>
                        <a:rPr lang="en-US" altLang="zh-CN" i="1" dirty="0" smtClean="0"/>
                        <a:t>unknown </a:t>
                      </a:r>
                      <a:r>
                        <a:rPr lang="en-US" altLang="zh-CN" i="1" dirty="0" smtClean="0">
                          <a:solidFill>
                            <a:schemeClr val="tx1"/>
                          </a:solidFill>
                        </a:rPr>
                        <a:t>: 0.01</a:t>
                      </a:r>
                      <a:endParaRPr lang="zh-CN" altLang="en-US" i="1" dirty="0">
                        <a:solidFill>
                          <a:schemeClr val="tx1"/>
                        </a:solidFill>
                      </a:endParaRPr>
                    </a:p>
                  </a:txBody>
                  <a:tcPr/>
                </a:tc>
              </a:tr>
            </a:tbl>
          </a:graphicData>
        </a:graphic>
      </p:graphicFrame>
      <p:sp>
        <p:nvSpPr>
          <p:cNvPr id="9" name="内容占位符 2"/>
          <p:cNvSpPr txBox="1">
            <a:spLocks/>
          </p:cNvSpPr>
          <p:nvPr/>
        </p:nvSpPr>
        <p:spPr>
          <a:xfrm>
            <a:off x="389512" y="4205113"/>
            <a:ext cx="8468768" cy="36689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solidFill>
                  <a:srgbClr val="FF0000"/>
                </a:solidFill>
                <a:latin typeface="Arial" panose="020B0604020202020204" pitchFamily="34" charset="0"/>
              </a:rPr>
              <a:t>Certainty Degree </a:t>
            </a:r>
          </a:p>
        </p:txBody>
      </p:sp>
      <p:sp>
        <p:nvSpPr>
          <p:cNvPr id="10" name="内容占位符 2"/>
          <p:cNvSpPr txBox="1">
            <a:spLocks/>
          </p:cNvSpPr>
          <p:nvPr/>
        </p:nvSpPr>
        <p:spPr>
          <a:xfrm>
            <a:off x="254252" y="2000240"/>
            <a:ext cx="8246838" cy="42110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Example of Local Results</a:t>
            </a:r>
          </a:p>
        </p:txBody>
      </p:sp>
      <p:sp>
        <p:nvSpPr>
          <p:cNvPr id="11" name="内容占位符 2"/>
          <p:cNvSpPr txBox="1">
            <a:spLocks/>
          </p:cNvSpPr>
          <p:nvPr/>
        </p:nvSpPr>
        <p:spPr>
          <a:xfrm>
            <a:off x="355193" y="5064914"/>
            <a:ext cx="8468768" cy="1683666"/>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(1) </a:t>
            </a:r>
            <a:r>
              <a:rPr lang="en-US" altLang="zh-CN" sz="2000" b="1" dirty="0">
                <a:solidFill>
                  <a:srgbClr val="FF0000"/>
                </a:solidFill>
                <a:latin typeface="Arial" panose="020B0604020202020204" pitchFamily="34" charset="0"/>
              </a:rPr>
              <a:t>S-O Redundancy </a:t>
            </a:r>
            <a:r>
              <a:rPr lang="en-US" altLang="zh-CN" sz="2000" b="1" dirty="0" smtClean="0">
                <a:solidFill>
                  <a:srgbClr val="FF0000"/>
                </a:solidFill>
                <a:latin typeface="Arial" panose="020B0604020202020204" pitchFamily="34" charset="0"/>
              </a:rPr>
              <a:t>for Distinguishing </a:t>
            </a:r>
            <a:r>
              <a:rPr lang="en-US" altLang="zh-CN" sz="2000" b="1" dirty="0">
                <a:solidFill>
                  <a:srgbClr val="FF0000"/>
                </a:solidFill>
                <a:latin typeface="Arial" panose="020B0604020202020204" pitchFamily="34" charset="0"/>
              </a:rPr>
              <a:t>Easy Decisions </a:t>
            </a:r>
            <a:r>
              <a:rPr lang="en-US" altLang="zh-CN" sz="2000" b="1" dirty="0" smtClean="0">
                <a:solidFill>
                  <a:srgbClr val="FF0000"/>
                </a:solidFill>
                <a:latin typeface="Arial" panose="020B0604020202020204" pitchFamily="34" charset="0"/>
              </a:rPr>
              <a:t> </a:t>
            </a:r>
          </a:p>
          <a:p>
            <a:pPr marL="594900" lvl="1" indent="-342900"/>
            <a:r>
              <a:rPr lang="en-US" altLang="zh-CN" sz="1800" dirty="0">
                <a:latin typeface="Arial" panose="020B0604020202020204" pitchFamily="34" charset="0"/>
              </a:rPr>
              <a:t>Consider certainty degree and repeated times of mentions </a:t>
            </a:r>
            <a:r>
              <a:rPr lang="en-US" altLang="zh-CN" sz="1800" dirty="0" smtClean="0">
                <a:latin typeface="Arial" panose="020B0604020202020204" pitchFamily="34" charset="0"/>
              </a:rPr>
              <a:t>with</a:t>
            </a:r>
          </a:p>
          <a:p>
            <a:pPr marL="627063" lvl="1" indent="0">
              <a:spcBef>
                <a:spcPts val="1000"/>
              </a:spcBef>
              <a:buNone/>
            </a:pPr>
            <a:endParaRPr lang="en-US" altLang="zh-CN" sz="1600" b="1" dirty="0" smtClean="0">
              <a:latin typeface="Arial" panose="020B0604020202020204" pitchFamily="34" charset="0"/>
            </a:endParaRPr>
          </a:p>
          <a:p>
            <a:pPr marL="594900" lvl="1" indent="-342900">
              <a:spcBef>
                <a:spcPts val="1000"/>
              </a:spcBef>
            </a:pPr>
            <a:r>
              <a:rPr lang="en-US" altLang="zh-CN" sz="1800" dirty="0" smtClean="0">
                <a:solidFill>
                  <a:prstClr val="black"/>
                </a:solidFill>
                <a:latin typeface="Arial" panose="020B0604020202020204" pitchFamily="34" charset="0"/>
              </a:rPr>
              <a:t>            enforce </a:t>
            </a:r>
            <a:r>
              <a:rPr lang="en-US" altLang="zh-CN" sz="1800" dirty="0">
                <a:solidFill>
                  <a:prstClr val="black"/>
                </a:solidFill>
                <a:latin typeface="Arial" panose="020B0604020202020204" pitchFamily="34" charset="0"/>
              </a:rPr>
              <a:t>that the more certain, the greater sum </a:t>
            </a:r>
            <a:r>
              <a:rPr lang="en-US" altLang="zh-CN" sz="1800" dirty="0" smtClean="0">
                <a:latin typeface="Arial" panose="020B0604020202020204" pitchFamily="34" charset="0"/>
              </a:rPr>
              <a:t> </a:t>
            </a:r>
            <a:endParaRPr lang="en-US" altLang="zh-CN" sz="1800" dirty="0">
              <a:latin typeface="Arial" panose="020B0604020202020204" pitchFamily="34" charset="0"/>
            </a:endParaRPr>
          </a:p>
          <a:p>
            <a:pPr marL="627063" lvl="1" indent="0">
              <a:spcBef>
                <a:spcPts val="700"/>
              </a:spcBef>
              <a:buNone/>
            </a:pPr>
            <a:endParaRPr lang="en-US" altLang="zh-CN" sz="1700" b="1" dirty="0" smtClean="0">
              <a:latin typeface="Arial" panose="020B0604020202020204" pitchFamily="34" charset="0"/>
            </a:endParaRPr>
          </a:p>
        </p:txBody>
      </p:sp>
      <p:sp>
        <p:nvSpPr>
          <p:cNvPr id="12" name="圆角矩形 11"/>
          <p:cNvSpPr/>
          <p:nvPr/>
        </p:nvSpPr>
        <p:spPr>
          <a:xfrm>
            <a:off x="3075007" y="2895068"/>
            <a:ext cx="5192258" cy="32421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xmlns="" val="2045693312"/>
              </p:ext>
            </p:extLst>
          </p:nvPr>
        </p:nvGraphicFramePr>
        <p:xfrm>
          <a:off x="8429749" y="2500306"/>
          <a:ext cx="642845" cy="1483360"/>
        </p:xfrm>
        <a:graphic>
          <a:graphicData uri="http://schemas.openxmlformats.org/drawingml/2006/table">
            <a:tbl>
              <a:tblPr firstRow="1" bandRow="1">
                <a:tableStyleId>{B301B821-A1FF-4177-AEE7-76D212191A09}</a:tableStyleId>
              </a:tblPr>
              <a:tblGrid>
                <a:gridCol w="642845"/>
              </a:tblGrid>
              <a:tr h="370840">
                <a:tc>
                  <a:txBody>
                    <a:bodyPr/>
                    <a:lstStyle/>
                    <a:p>
                      <a:pPr algn="ctr"/>
                      <a:r>
                        <a:rPr lang="en-US" altLang="zh-CN" dirty="0" smtClean="0"/>
                        <a:t>RC</a:t>
                      </a:r>
                      <a:endParaRPr lang="zh-CN" altLang="en-US" dirty="0"/>
                    </a:p>
                  </a:txBody>
                  <a:tcPr anchor="ctr">
                    <a:solidFill>
                      <a:srgbClr val="000099"/>
                    </a:solidFill>
                  </a:tcPr>
                </a:tc>
              </a:tr>
              <a:tr h="741680">
                <a:tc>
                  <a:txBody>
                    <a:bodyPr/>
                    <a:lstStyle/>
                    <a:p>
                      <a:pPr algn="ctr"/>
                      <a:r>
                        <a:rPr lang="en-US" altLang="zh-CN" b="1" i="1" dirty="0" smtClean="0"/>
                        <a:t>0.18</a:t>
                      </a:r>
                      <a:endParaRPr lang="zh-CN" altLang="en-US" b="1" i="1" dirty="0"/>
                    </a:p>
                  </a:txBody>
                  <a:tcPr anchor="ctr">
                    <a:solidFill>
                      <a:schemeClr val="accent4">
                        <a:lumMod val="20000"/>
                        <a:lumOff val="80000"/>
                      </a:schemeClr>
                    </a:solidFill>
                  </a:tcPr>
                </a:tc>
              </a:tr>
              <a:tr h="370840">
                <a:tc>
                  <a:txBody>
                    <a:bodyPr/>
                    <a:lstStyle/>
                    <a:p>
                      <a:pPr algn="ctr"/>
                      <a:r>
                        <a:rPr lang="en-US" altLang="zh-CN" b="1" i="1" dirty="0" smtClean="0"/>
                        <a:t>0.57</a:t>
                      </a:r>
                      <a:endParaRPr lang="zh-CN" altLang="en-US" b="1" i="1" dirty="0"/>
                    </a:p>
                  </a:txBody>
                  <a:tcPr anchor="ctr">
                    <a:solidFill>
                      <a:schemeClr val="accent4">
                        <a:lumMod val="20000"/>
                        <a:lumOff val="80000"/>
                      </a:schemeClr>
                    </a:solidFill>
                  </a:tcPr>
                </a:tc>
              </a:tr>
            </a:tbl>
          </a:graphicData>
        </a:graphic>
      </p:graphicFrame>
      <p:sp>
        <p:nvSpPr>
          <p:cNvPr id="13" name="圆角矩形 12"/>
          <p:cNvSpPr/>
          <p:nvPr/>
        </p:nvSpPr>
        <p:spPr>
          <a:xfrm>
            <a:off x="709706" y="2904033"/>
            <a:ext cx="3722622" cy="6605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09705" y="3647247"/>
            <a:ext cx="3722621" cy="2799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2"/>
          <p:cNvSpPr txBox="1">
            <a:spLocks noRot="1" noChangeAspect="1" noMove="1" noResize="1" noEditPoints="1" noAdjustHandles="1" noChangeArrowheads="1" noChangeShapeType="1" noTextEdit="1"/>
          </p:cNvSpPr>
          <p:nvPr/>
        </p:nvSpPr>
        <p:spPr>
          <a:xfrm>
            <a:off x="355193" y="4613787"/>
            <a:ext cx="8468768" cy="404305"/>
          </a:xfrm>
          <a:prstGeom prst="rect">
            <a:avLst/>
          </a:prstGeom>
          <a:blipFill rotWithShape="0">
            <a:blip r:embed="rId3"/>
            <a:stretch>
              <a:fillRect t="-112121" b="-160606"/>
            </a:stretch>
          </a:blipFill>
          <a:ln w="19050">
            <a:noFill/>
          </a:ln>
        </p:spPr>
        <p:txBody>
          <a:bodyPr/>
          <a:lstStyle/>
          <a:p>
            <a:r>
              <a:rPr lang="zh-CN" altLang="en-US">
                <a:noFill/>
              </a:rPr>
              <a:t> </a:t>
            </a:r>
          </a:p>
        </p:txBody>
      </p:sp>
      <p:pic>
        <p:nvPicPr>
          <p:cNvPr id="7" name="图片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01944" y="6193314"/>
            <a:ext cx="743730" cy="193491"/>
          </a:xfrm>
          <a:prstGeom prst="rect">
            <a:avLst/>
          </a:prstGeom>
        </p:spPr>
      </p:pic>
      <mc:AlternateContent xmlns:mc="http://schemas.openxmlformats.org/markup-compatibility/2006">
        <mc:Choice xmlns:a14="http://schemas.microsoft.com/office/drawing/2010/main" xmlns="" Requires="a14">
          <p:sp>
            <p:nvSpPr>
              <p:cNvPr id="16" name="内容占位符 2"/>
              <p:cNvSpPr txBox="1">
                <a:spLocks/>
              </p:cNvSpPr>
              <p:nvPr/>
            </p:nvSpPr>
            <p:spPr>
              <a:xfrm>
                <a:off x="355193" y="5742396"/>
                <a:ext cx="10589898" cy="46754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7063" lvl="1" indent="0">
                  <a:buNone/>
                </a:pPr>
                <a:r>
                  <a:rPr lang="en-US" altLang="zh-CN" sz="1600" b="1" dirty="0" smtClean="0">
                    <a:latin typeface="Arial" panose="020B0604020202020204" pitchFamily="34" charset="0"/>
                  </a:rPr>
                  <a:t>same</a:t>
                </a:r>
                <a:r>
                  <a:rPr lang="en-US" altLang="zh-CN" sz="1600" dirty="0" smtClean="0">
                    <a:latin typeface="Arial" panose="020B0604020202020204" pitchFamily="34" charset="0"/>
                  </a:rPr>
                  <a:t/>
                </a:r>
                <a:r>
                  <a:rPr lang="en-US" altLang="zh-CN" sz="1600" b="1" dirty="0">
                    <a:latin typeface="Arial" panose="020B0604020202020204" pitchFamily="34" charset="0"/>
                  </a:rPr>
                  <a:t>&lt;subject, object, top-one relation&gt;: </a:t>
                </a:r>
                <a14:m>
                  <m:oMath xmlns:m="http://schemas.openxmlformats.org/officeDocument/2006/math">
                    <m:r>
                      <a:rPr lang="en-US" altLang="zh-CN" sz="1600" b="1" i="1" dirty="0">
                        <a:latin typeface="Cambria Math" panose="02040503050406030204" pitchFamily="18" charset="0"/>
                      </a:rPr>
                      <m:t>𝑹𝑪</m:t>
                    </m:r>
                    <m:d>
                      <m:dPr>
                        <m:ctrlPr>
                          <a:rPr lang="en-US" altLang="zh-CN" sz="1600" b="1" i="1" dirty="0">
                            <a:latin typeface="Cambria Math" panose="02040503050406030204" pitchFamily="18" charset="0"/>
                          </a:rPr>
                        </m:ctrlPr>
                      </m:dPr>
                      <m:e>
                        <m:r>
                          <a:rPr lang="en-US" altLang="zh-CN" sz="1600" b="1" i="1" dirty="0">
                            <a:latin typeface="Cambria Math" panose="02040503050406030204" pitchFamily="18" charset="0"/>
                          </a:rPr>
                          <m:t>𝒔</m:t>
                        </m:r>
                        <m:r>
                          <a:rPr lang="en-US" altLang="zh-CN" sz="1600" b="1" i="1" dirty="0">
                            <a:latin typeface="Cambria Math" panose="02040503050406030204" pitchFamily="18" charset="0"/>
                          </a:rPr>
                          <m:t>, </m:t>
                        </m:r>
                        <m:sSub>
                          <m:sSubPr>
                            <m:ctrlPr>
                              <a:rPr lang="en-US" altLang="zh-CN" sz="1600" b="1" i="1" dirty="0">
                                <a:latin typeface="Cambria Math" panose="02040503050406030204" pitchFamily="18" charset="0"/>
                              </a:rPr>
                            </m:ctrlPr>
                          </m:sSubPr>
                          <m:e>
                            <m:r>
                              <a:rPr lang="en-US" altLang="zh-CN" sz="1600" b="1" i="1" dirty="0">
                                <a:latin typeface="Cambria Math" panose="02040503050406030204" pitchFamily="18" charset="0"/>
                              </a:rPr>
                              <m:t>𝒓</m:t>
                            </m:r>
                          </m:e>
                          <m:sub>
                            <m:r>
                              <a:rPr lang="en-US" altLang="zh-CN" sz="1600" b="1" i="1" dirty="0">
                                <a:latin typeface="Cambria Math" panose="02040503050406030204" pitchFamily="18" charset="0"/>
                              </a:rPr>
                              <m:t>𝟏</m:t>
                            </m:r>
                          </m:sub>
                        </m:sSub>
                        <m:r>
                          <a:rPr lang="en-US" altLang="zh-CN" sz="1600" b="1" i="1" dirty="0">
                            <a:latin typeface="Cambria Math" panose="02040503050406030204" pitchFamily="18" charset="0"/>
                          </a:rPr>
                          <m:t>, </m:t>
                        </m:r>
                        <m:r>
                          <a:rPr lang="en-US" altLang="zh-CN" sz="1600" b="1" i="1" dirty="0">
                            <a:latin typeface="Cambria Math" panose="02040503050406030204" pitchFamily="18" charset="0"/>
                          </a:rPr>
                          <m:t>𝒐</m:t>
                        </m:r>
                      </m:e>
                    </m:d>
                    <m:r>
                      <a:rPr lang="en-US" altLang="zh-CN" sz="1600" i="1" dirty="0">
                        <a:latin typeface="Cambria Math" panose="02040503050406030204" pitchFamily="18" charset="0"/>
                      </a:rPr>
                      <m:t>=</m:t>
                    </m:r>
                    <m:nary>
                      <m:naryPr>
                        <m:chr m:val="∑"/>
                        <m:supHide m:val="on"/>
                        <m:ctrlPr>
                          <a:rPr lang="en-US" altLang="zh-CN" sz="1600" i="1" dirty="0">
                            <a:latin typeface="Cambria Math" panose="02040503050406030204" pitchFamily="18" charset="0"/>
                          </a:rPr>
                        </m:ctrlPr>
                      </m:naryPr>
                      <m:sub>
                        <m:sSup>
                          <m:sSupPr>
                            <m:ctrlPr>
                              <a:rPr lang="en-US" altLang="zh-CN" sz="1600" i="1" dirty="0">
                                <a:latin typeface="Cambria Math" panose="02040503050406030204" pitchFamily="18" charset="0"/>
                              </a:rPr>
                            </m:ctrlPr>
                          </m:sSupPr>
                          <m:e>
                            <m:r>
                              <a:rPr lang="en-US" altLang="zh-CN" sz="1600" i="1" dirty="0">
                                <a:latin typeface="Cambria Math" panose="02040503050406030204" pitchFamily="18" charset="0"/>
                              </a:rPr>
                              <m:t>𝑚</m:t>
                            </m:r>
                          </m:e>
                          <m:sup>
                            <m:r>
                              <a:rPr lang="en-US" altLang="zh-CN" sz="1600" i="1" dirty="0">
                                <a:latin typeface="Cambria Math" panose="02040503050406030204" pitchFamily="18" charset="0"/>
                              </a:rPr>
                              <m:t>′</m:t>
                            </m:r>
                          </m:sup>
                        </m:sSup>
                        <m:r>
                          <m:rPr>
                            <m:brk m:alnAt="7"/>
                          </m:rPr>
                          <a:rPr lang="en-US" altLang="zh-CN" sz="1600" i="1" dirty="0">
                            <a:latin typeface="Cambria Math" panose="02040503050406030204" pitchFamily="18" charset="0"/>
                            <a:ea typeface="Cambria Math" panose="02040503050406030204" pitchFamily="18" charset="0"/>
                          </a:rPr>
                          <m:t>∈</m:t>
                        </m:r>
                        <m:sSub>
                          <m:sSubPr>
                            <m:ctrlPr>
                              <a:rPr lang="en-US" altLang="zh-CN" sz="1600" i="1" dirty="0">
                                <a:latin typeface="Cambria Math" panose="02040503050406030204" pitchFamily="18" charset="0"/>
                                <a:ea typeface="Cambria Math" panose="02040503050406030204" pitchFamily="18" charset="0"/>
                              </a:rPr>
                            </m:ctrlPr>
                          </m:sSubPr>
                          <m:e>
                            <m:r>
                              <a:rPr lang="en-US" altLang="zh-CN" sz="1600" i="1" dirty="0">
                                <a:latin typeface="Cambria Math" panose="02040503050406030204" pitchFamily="18" charset="0"/>
                                <a:ea typeface="Cambria Math" panose="02040503050406030204" pitchFamily="18" charset="0"/>
                              </a:rPr>
                              <m:t>𝑀</m:t>
                            </m:r>
                          </m:e>
                          <m:sub>
                            <m:r>
                              <a:rPr lang="en-US" altLang="zh-CN" sz="1600" i="1" dirty="0">
                                <a:latin typeface="Cambria Math" panose="02040503050406030204" pitchFamily="18" charset="0"/>
                                <a:ea typeface="Cambria Math" panose="02040503050406030204" pitchFamily="18" charset="0"/>
                              </a:rPr>
                              <m:t>𝑠</m:t>
                            </m:r>
                            <m:r>
                              <a:rPr lang="en-US" altLang="zh-CN" sz="1600" i="1" dirty="0">
                                <a:latin typeface="Cambria Math" panose="02040503050406030204" pitchFamily="18" charset="0"/>
                                <a:ea typeface="Cambria Math" panose="02040503050406030204" pitchFamily="18" charset="0"/>
                              </a:rPr>
                              <m:t>, </m:t>
                            </m:r>
                            <m:r>
                              <a:rPr lang="en-US" altLang="zh-CN" sz="1600" i="1" dirty="0">
                                <a:latin typeface="Cambria Math" panose="02040503050406030204" pitchFamily="18" charset="0"/>
                                <a:ea typeface="Cambria Math" panose="02040503050406030204" pitchFamily="18" charset="0"/>
                              </a:rPr>
                              <m:t>𝑜</m:t>
                            </m:r>
                            <m:r>
                              <a:rPr lang="en-US" altLang="zh-CN" sz="1600" i="1" dirty="0">
                                <a:latin typeface="Cambria Math" panose="02040503050406030204" pitchFamily="18" charset="0"/>
                                <a:ea typeface="Cambria Math" panose="02040503050406030204" pitchFamily="18" charset="0"/>
                              </a:rPr>
                              <m:t>, </m:t>
                            </m:r>
                            <m:sSub>
                              <m:sSubPr>
                                <m:ctrlPr>
                                  <a:rPr lang="en-US" altLang="zh-CN" sz="1600" i="1" dirty="0">
                                    <a:latin typeface="Cambria Math" panose="02040503050406030204" pitchFamily="18" charset="0"/>
                                    <a:ea typeface="Cambria Math" panose="02040503050406030204" pitchFamily="18" charset="0"/>
                                  </a:rPr>
                                </m:ctrlPr>
                              </m:sSubPr>
                              <m:e>
                                <m:r>
                                  <a:rPr lang="en-US" altLang="zh-CN" sz="1600" i="1" dirty="0">
                                    <a:latin typeface="Cambria Math" panose="02040503050406030204" pitchFamily="18" charset="0"/>
                                    <a:ea typeface="Cambria Math" panose="02040503050406030204" pitchFamily="18" charset="0"/>
                                  </a:rPr>
                                  <m:t>𝑟</m:t>
                                </m:r>
                              </m:e>
                              <m:sub>
                                <m:r>
                                  <a:rPr lang="en-US" altLang="zh-CN" sz="1600" i="1" dirty="0">
                                    <a:latin typeface="Cambria Math" panose="02040503050406030204" pitchFamily="18" charset="0"/>
                                    <a:ea typeface="Cambria Math" panose="02040503050406030204" pitchFamily="18" charset="0"/>
                                  </a:rPr>
                                  <m:t>1</m:t>
                                </m:r>
                              </m:sub>
                            </m:sSub>
                          </m:sub>
                        </m:sSub>
                      </m:sub>
                      <m:sup/>
                      <m:e>
                        <m:sSup>
                          <m:sSupPr>
                            <m:ctrlPr>
                              <a:rPr lang="en-US" altLang="zh-CN" sz="1600" i="1" dirty="0">
                                <a:latin typeface="Cambria Math" panose="02040503050406030204" pitchFamily="18" charset="0"/>
                              </a:rPr>
                            </m:ctrlPr>
                          </m:sSupPr>
                          <m:e>
                            <m:r>
                              <a:rPr lang="zh-CN" altLang="en-US" sz="1600" i="1" dirty="0">
                                <a:latin typeface="Cambria Math" panose="02040503050406030204" pitchFamily="18" charset="0"/>
                              </a:rPr>
                              <m:t>𝛼</m:t>
                            </m:r>
                          </m:e>
                          <m:sup>
                            <m:r>
                              <m:rPr>
                                <m:sty m:val="p"/>
                              </m:rPr>
                              <a:rPr lang="en-US" altLang="zh-CN" sz="1600" i="1" dirty="0">
                                <a:latin typeface="Cambria Math" panose="02040503050406030204" pitchFamily="18" charset="0"/>
                              </a:rPr>
                              <m:t>ent</m:t>
                            </m:r>
                            <m:d>
                              <m:dPr>
                                <m:ctrlPr>
                                  <a:rPr lang="en-US" altLang="zh-CN" sz="1600" i="1" dirty="0">
                                    <a:latin typeface="Cambria Math" panose="02040503050406030204" pitchFamily="18" charset="0"/>
                                  </a:rPr>
                                </m:ctrlPr>
                              </m:dPr>
                              <m:e>
                                <m:sSup>
                                  <m:sSupPr>
                                    <m:ctrlPr>
                                      <a:rPr lang="en-US" altLang="zh-CN" sz="1600" i="1" dirty="0">
                                        <a:latin typeface="Cambria Math" panose="02040503050406030204" pitchFamily="18" charset="0"/>
                                      </a:rPr>
                                    </m:ctrlPr>
                                  </m:sSupPr>
                                  <m:e>
                                    <m:r>
                                      <a:rPr lang="en-US" altLang="zh-CN" sz="1600" i="1" dirty="0">
                                        <a:latin typeface="Cambria Math" panose="02040503050406030204" pitchFamily="18" charset="0"/>
                                      </a:rPr>
                                      <m:t>𝑚</m:t>
                                    </m:r>
                                  </m:e>
                                  <m:sup>
                                    <m:r>
                                      <a:rPr lang="en-US" altLang="zh-CN" sz="1600" i="1" dirty="0">
                                        <a:latin typeface="Cambria Math" panose="02040503050406030204" pitchFamily="18" charset="0"/>
                                      </a:rPr>
                                      <m:t>′</m:t>
                                    </m:r>
                                  </m:sup>
                                </m:sSup>
                              </m:e>
                            </m:d>
                          </m:sup>
                        </m:sSup>
                      </m:e>
                    </m:nary>
                  </m:oMath>
                </a14:m>
                <a:endParaRPr lang="en-US" altLang="zh-CN" sz="1800" b="1" dirty="0">
                  <a:latin typeface="Arial" panose="020B0604020202020204" pitchFamily="34" charset="0"/>
                </a:endParaRPr>
              </a:p>
            </p:txBody>
          </p:sp>
        </mc:Choice>
        <mc:Fallback>
          <p:sp>
            <p:nvSpPr>
              <p:cNvPr id="16" name="内容占位符 2"/>
              <p:cNvSpPr txBox="1">
                <a:spLocks noRot="1" noChangeAspect="1" noMove="1" noResize="1" noEditPoints="1" noAdjustHandles="1" noChangeArrowheads="1" noChangeShapeType="1" noTextEdit="1"/>
              </p:cNvSpPr>
              <p:nvPr/>
            </p:nvSpPr>
            <p:spPr>
              <a:xfrm>
                <a:off x="355193" y="5742396"/>
                <a:ext cx="10589898" cy="467544"/>
              </a:xfrm>
              <a:prstGeom prst="rect">
                <a:avLst/>
              </a:prstGeom>
              <a:blipFill rotWithShape="0">
                <a:blip r:embed="rId5"/>
                <a:stretch>
                  <a:fillRect t="-75325" b="-98701"/>
                </a:stretch>
              </a:blipFill>
              <a:ln w="19050">
                <a:noFill/>
              </a:ln>
            </p:spPr>
            <p:txBody>
              <a:bodyPr/>
              <a:lstStyle/>
              <a:p>
                <a:r>
                  <a:rPr lang="zh-CN" altLang="en-US">
                    <a:noFill/>
                  </a:rPr>
                  <a:t> </a:t>
                </a:r>
              </a:p>
            </p:txBody>
          </p:sp>
        </mc:Fallback>
      </mc:AlternateContent>
      <p:sp>
        <p:nvSpPr>
          <p:cNvPr id="3" name="右大括号 2"/>
          <p:cNvSpPr/>
          <p:nvPr/>
        </p:nvSpPr>
        <p:spPr>
          <a:xfrm>
            <a:off x="3362960" y="1340382"/>
            <a:ext cx="162560" cy="330230"/>
          </a:xfrm>
          <a:prstGeom prst="rightBrace">
            <a:avLst>
              <a:gd name="adj1" fmla="val 35919"/>
              <a:gd name="adj2" fmla="val 48649"/>
            </a:avLst>
          </a:prstGeom>
          <a:ln w="19050">
            <a:solidFill>
              <a:srgbClr val="00008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内容占位符 2"/>
          <p:cNvSpPr txBox="1">
            <a:spLocks/>
          </p:cNvSpPr>
          <p:nvPr/>
        </p:nvSpPr>
        <p:spPr>
          <a:xfrm>
            <a:off x="3362960" y="1368131"/>
            <a:ext cx="4684167" cy="34635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buNone/>
            </a:pPr>
            <a:r>
              <a:rPr lang="en-US" altLang="zh-CN" sz="1800" b="1" dirty="0" smtClean="0">
                <a:solidFill>
                  <a:srgbClr val="000099"/>
                </a:solidFill>
                <a:latin typeface="Arial" panose="020B0604020202020204" pitchFamily="34" charset="0"/>
              </a:rPr>
              <a:t>Most confident </a:t>
            </a:r>
          </a:p>
        </p:txBody>
      </p:sp>
      <p:sp>
        <p:nvSpPr>
          <p:cNvPr id="18"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Redundancies for Easy Decisions </a:t>
            </a:r>
            <a:endParaRPr lang="zh-CN" altLang="en-US" sz="3600" b="1" dirty="0">
              <a:solidFill>
                <a:srgbClr val="C00000"/>
              </a:solidFill>
            </a:endParaRPr>
          </a:p>
        </p:txBody>
      </p:sp>
    </p:spTree>
    <p:extLst>
      <p:ext uri="{BB962C8B-B14F-4D97-AF65-F5344CB8AC3E}">
        <p14:creationId xmlns:p14="http://schemas.microsoft.com/office/powerpoint/2010/main" xmlns="" val="40694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anim calcmode="lin" valueType="num">
                                      <p:cBhvr>
                                        <p:cTn id="13" dur="250" fill="hold"/>
                                        <p:tgtEl>
                                          <p:spTgt spid="8"/>
                                        </p:tgtEl>
                                        <p:attrNameLst>
                                          <p:attrName>ppt_x</p:attrName>
                                        </p:attrNameLst>
                                      </p:cBhvr>
                                      <p:tavLst>
                                        <p:tav tm="0">
                                          <p:val>
                                            <p:strVal val="#ppt_x"/>
                                          </p:val>
                                        </p:tav>
                                        <p:tav tm="100000">
                                          <p:val>
                                            <p:strVal val="#ppt_x"/>
                                          </p:val>
                                        </p:tav>
                                      </p:tavLst>
                                    </p:anim>
                                    <p:anim calcmode="lin" valueType="num">
                                      <p:cBhvr>
                                        <p:cTn id="14"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anim calcmode="lin" valueType="num">
                                      <p:cBhvr>
                                        <p:cTn id="20" dur="250" fill="hold"/>
                                        <p:tgtEl>
                                          <p:spTgt spid="9"/>
                                        </p:tgtEl>
                                        <p:attrNameLst>
                                          <p:attrName>ppt_x</p:attrName>
                                        </p:attrNameLst>
                                      </p:cBhvr>
                                      <p:tavLst>
                                        <p:tav tm="0">
                                          <p:val>
                                            <p:strVal val="#ppt_x"/>
                                          </p:val>
                                        </p:tav>
                                        <p:tav tm="100000">
                                          <p:val>
                                            <p:strVal val="#ppt_x"/>
                                          </p:val>
                                        </p:tav>
                                      </p:tavLst>
                                    </p:anim>
                                    <p:anim calcmode="lin" valueType="num">
                                      <p:cBhvr>
                                        <p:cTn id="21" dur="25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50"/>
                                        <p:tgtEl>
                                          <p:spTgt spid="15"/>
                                        </p:tgtEl>
                                      </p:cBhvr>
                                    </p:animEffect>
                                    <p:anim calcmode="lin" valueType="num">
                                      <p:cBhvr>
                                        <p:cTn id="25" dur="250" fill="hold"/>
                                        <p:tgtEl>
                                          <p:spTgt spid="15"/>
                                        </p:tgtEl>
                                        <p:attrNameLst>
                                          <p:attrName>ppt_x</p:attrName>
                                        </p:attrNameLst>
                                      </p:cBhvr>
                                      <p:tavLst>
                                        <p:tav tm="0">
                                          <p:val>
                                            <p:strVal val="#ppt_x"/>
                                          </p:val>
                                        </p:tav>
                                        <p:tav tm="100000">
                                          <p:val>
                                            <p:strVal val="#ppt_x"/>
                                          </p:val>
                                        </p:tav>
                                      </p:tavLst>
                                    </p:anim>
                                    <p:anim calcmode="lin" valueType="num">
                                      <p:cBhvr>
                                        <p:cTn id="26" dur="250" fill="hold"/>
                                        <p:tgtEl>
                                          <p:spTgt spid="15"/>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50"/>
                                        <p:tgtEl>
                                          <p:spTgt spid="11"/>
                                        </p:tgtEl>
                                      </p:cBhvr>
                                    </p:animEffect>
                                    <p:anim calcmode="lin" valueType="num">
                                      <p:cBhvr>
                                        <p:cTn id="35" dur="250" fill="hold"/>
                                        <p:tgtEl>
                                          <p:spTgt spid="11"/>
                                        </p:tgtEl>
                                        <p:attrNameLst>
                                          <p:attrName>ppt_x</p:attrName>
                                        </p:attrNameLst>
                                      </p:cBhvr>
                                      <p:tavLst>
                                        <p:tav tm="0">
                                          <p:val>
                                            <p:strVal val="#ppt_x"/>
                                          </p:val>
                                        </p:tav>
                                        <p:tav tm="100000">
                                          <p:val>
                                            <p:strVal val="#ppt_x"/>
                                          </p:val>
                                        </p:tav>
                                      </p:tavLst>
                                    </p:anim>
                                    <p:anim calcmode="lin" valueType="num">
                                      <p:cBhvr>
                                        <p:cTn id="36" dur="25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250"/>
                                        <p:tgtEl>
                                          <p:spTgt spid="16"/>
                                        </p:tgtEl>
                                      </p:cBhvr>
                                    </p:animEffect>
                                    <p:anim calcmode="lin" valueType="num">
                                      <p:cBhvr>
                                        <p:cTn id="40" dur="250" fill="hold"/>
                                        <p:tgtEl>
                                          <p:spTgt spid="16"/>
                                        </p:tgtEl>
                                        <p:attrNameLst>
                                          <p:attrName>ppt_x</p:attrName>
                                        </p:attrNameLst>
                                      </p:cBhvr>
                                      <p:tavLst>
                                        <p:tav tm="0">
                                          <p:val>
                                            <p:strVal val="#ppt_x"/>
                                          </p:val>
                                        </p:tav>
                                        <p:tav tm="100000">
                                          <p:val>
                                            <p:strVal val="#ppt_x"/>
                                          </p:val>
                                        </p:tav>
                                      </p:tavLst>
                                    </p:anim>
                                    <p:anim calcmode="lin" valueType="num">
                                      <p:cBhvr>
                                        <p:cTn id="41" dur="25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250"/>
                                        <p:tgtEl>
                                          <p:spTgt spid="7"/>
                                        </p:tgtEl>
                                      </p:cBhvr>
                                    </p:animEffect>
                                    <p:anim calcmode="lin" valueType="num">
                                      <p:cBhvr>
                                        <p:cTn id="45" dur="250" fill="hold"/>
                                        <p:tgtEl>
                                          <p:spTgt spid="7"/>
                                        </p:tgtEl>
                                        <p:attrNameLst>
                                          <p:attrName>ppt_x</p:attrName>
                                        </p:attrNameLst>
                                      </p:cBhvr>
                                      <p:tavLst>
                                        <p:tav tm="0">
                                          <p:val>
                                            <p:strVal val="#ppt_x"/>
                                          </p:val>
                                        </p:tav>
                                        <p:tav tm="100000">
                                          <p:val>
                                            <p:strVal val="#ppt_x"/>
                                          </p:val>
                                        </p:tav>
                                      </p:tavLst>
                                    </p:anim>
                                    <p:anim calcmode="lin" valueType="num">
                                      <p:cBhvr>
                                        <p:cTn id="46" dur="250" fill="hold"/>
                                        <p:tgtEl>
                                          <p:spTgt spid="7"/>
                                        </p:tgtEl>
                                        <p:attrNameLst>
                                          <p:attrName>ppt_y</p:attrName>
                                        </p:attrNameLst>
                                      </p:cBhvr>
                                      <p:tavLst>
                                        <p:tav tm="0">
                                          <p:val>
                                            <p:strVal val="#ppt_y+.1"/>
                                          </p:val>
                                        </p:tav>
                                        <p:tav tm="100000">
                                          <p:val>
                                            <p:strVal val="#ppt_y"/>
                                          </p:val>
                                        </p:tav>
                                      </p:tavLst>
                                    </p:anim>
                                  </p:childTnLst>
                                </p:cTn>
                              </p:par>
                              <p:par>
                                <p:cTn id="47" presetID="10" presetClass="exit" presetSubtype="0" fill="hold" grpId="1" nodeType="with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10"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2" grpId="1" animBg="1"/>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35350"/>
            <a:ext cx="2057400" cy="419687"/>
          </a:xfrm>
          <a:prstGeom prst="rect">
            <a:avLst/>
          </a:prstGeom>
        </p:spPr>
        <p:txBody>
          <a:bodyPr/>
          <a:lstStyle/>
          <a:p>
            <a:fld id="{E3756F1F-84DF-4859-8AE8-4B3E0E674450}" type="slidenum">
              <a:rPr lang="zh-CN" altLang="en-US" smtClean="0"/>
              <a:pPr/>
              <a:t>11</a:t>
            </a:fld>
            <a:endParaRPr lang="zh-CN" altLang="en-US" dirty="0"/>
          </a:p>
        </p:txBody>
      </p:sp>
      <p:sp>
        <p:nvSpPr>
          <p:cNvPr id="15" name="内容占位符 2"/>
          <p:cNvSpPr txBox="1">
            <a:spLocks/>
          </p:cNvSpPr>
          <p:nvPr/>
        </p:nvSpPr>
        <p:spPr>
          <a:xfrm>
            <a:off x="355193" y="2861791"/>
            <a:ext cx="8246838" cy="2210283"/>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(2&amp;3) S-R </a:t>
            </a:r>
            <a:r>
              <a:rPr lang="en-US" altLang="zh-CN" sz="2000" b="1" dirty="0">
                <a:latin typeface="Arial" panose="020B0604020202020204" pitchFamily="34" charset="0"/>
              </a:rPr>
              <a:t>and O-R </a:t>
            </a:r>
            <a:r>
              <a:rPr lang="en-US" altLang="zh-CN" sz="2000" b="1" dirty="0" smtClean="0">
                <a:latin typeface="Arial" panose="020B0604020202020204" pitchFamily="34" charset="0"/>
              </a:rPr>
              <a:t>redundancies</a:t>
            </a:r>
            <a:endParaRPr lang="en-US" altLang="zh-CN" sz="2000" b="1" dirty="0">
              <a:latin typeface="Arial" panose="020B0604020202020204" pitchFamily="34" charset="0"/>
            </a:endParaRPr>
          </a:p>
          <a:p>
            <a:pPr marL="594900" lvl="1" indent="-342900">
              <a:lnSpc>
                <a:spcPct val="120000"/>
              </a:lnSpc>
            </a:pPr>
            <a:r>
              <a:rPr lang="en-US" altLang="zh-CN" sz="1700" dirty="0" smtClean="0">
                <a:latin typeface="Arial" panose="020B0604020202020204" pitchFamily="34" charset="0"/>
              </a:rPr>
              <a:t>Whether </a:t>
            </a:r>
            <a:r>
              <a:rPr lang="en-US" altLang="zh-CN" sz="1700" dirty="0">
                <a:latin typeface="Arial" panose="020B0604020202020204" pitchFamily="34" charset="0"/>
              </a:rPr>
              <a:t>a subject (or an object) meets the domain requirement of a </a:t>
            </a:r>
            <a:r>
              <a:rPr lang="en-US" altLang="zh-CN" sz="1700" dirty="0" smtClean="0">
                <a:latin typeface="Arial" panose="020B0604020202020204" pitchFamily="34" charset="0"/>
              </a:rPr>
              <a:t>relation</a:t>
            </a:r>
          </a:p>
          <a:p>
            <a:pPr marL="538163" lvl="1" indent="0" algn="ctr">
              <a:lnSpc>
                <a:spcPct val="120000"/>
              </a:lnSpc>
              <a:buNone/>
            </a:pPr>
            <a:endParaRPr lang="en-US" altLang="zh-CN" sz="1700" dirty="0" smtClean="0">
              <a:latin typeface="Arial" panose="020B0604020202020204" pitchFamily="34" charset="0"/>
            </a:endParaRPr>
          </a:p>
          <a:p>
            <a:pPr marL="538163" lvl="1" indent="0">
              <a:lnSpc>
                <a:spcPct val="120000"/>
              </a:lnSpc>
              <a:buNone/>
              <a:tabLst>
                <a:tab pos="538163" algn="l"/>
              </a:tabLst>
            </a:pPr>
            <a:endParaRPr lang="en-US" altLang="zh-CN" sz="1700" dirty="0">
              <a:latin typeface="Arial" panose="020B0604020202020204" pitchFamily="34" charset="0"/>
            </a:endParaRPr>
          </a:p>
          <a:p>
            <a:pPr marL="538163" lvl="1" indent="0">
              <a:lnSpc>
                <a:spcPct val="120000"/>
              </a:lnSpc>
              <a:buNone/>
              <a:tabLst>
                <a:tab pos="538163" algn="l"/>
              </a:tabLst>
            </a:pPr>
            <a:r>
              <a:rPr lang="en-US" altLang="zh-CN" sz="1800" dirty="0" smtClean="0">
                <a:latin typeface="Arial" panose="020B0604020202020204" pitchFamily="34" charset="0"/>
              </a:rPr>
              <a:t>E.g. </a:t>
            </a:r>
            <a:r>
              <a:rPr lang="zh-CN" altLang="en-US" sz="1600" dirty="0" smtClean="0">
                <a:solidFill>
                  <a:srgbClr val="00B050"/>
                </a:solidFill>
                <a:latin typeface="Arial" panose="020B0604020202020204" pitchFamily="34" charset="0"/>
              </a:rPr>
              <a:t>𝑳𝑪</a:t>
            </a:r>
            <a:r>
              <a:rPr lang="en-US" altLang="zh-CN" sz="1600" dirty="0" smtClean="0">
                <a:solidFill>
                  <a:srgbClr val="00B050"/>
                </a:solidFill>
                <a:latin typeface="Arial" panose="020B0604020202020204" pitchFamily="34" charset="0"/>
              </a:rPr>
              <a:t>(Australia, </a:t>
            </a:r>
            <a:r>
              <a:rPr lang="en-US" altLang="zh-CN" sz="1600" i="1" dirty="0" smtClean="0">
                <a:solidFill>
                  <a:srgbClr val="00B050"/>
                </a:solidFill>
                <a:latin typeface="Arial" panose="020B0604020202020204" pitchFamily="34" charset="0"/>
              </a:rPr>
              <a:t>capital</a:t>
            </a:r>
            <a:r>
              <a:rPr lang="en-US" altLang="zh-CN" sz="1600" dirty="0" smtClean="0">
                <a:solidFill>
                  <a:srgbClr val="00B050"/>
                </a:solidFill>
                <a:latin typeface="Arial" panose="020B0604020202020204" pitchFamily="34" charset="0"/>
              </a:rPr>
              <a:t>) &gt; </a:t>
            </a:r>
            <a:r>
              <a:rPr lang="zh-CN" altLang="en-US" sz="1600" dirty="0" smtClean="0">
                <a:solidFill>
                  <a:srgbClr val="FF0000"/>
                </a:solidFill>
                <a:latin typeface="Arial" panose="020B0604020202020204" pitchFamily="34" charset="0"/>
              </a:rPr>
              <a:t>𝑳𝑪</a:t>
            </a:r>
            <a:r>
              <a:rPr lang="en-US" altLang="zh-CN" sz="1600" dirty="0" smtClean="0">
                <a:solidFill>
                  <a:srgbClr val="FF0000"/>
                </a:solidFill>
                <a:latin typeface="Arial" panose="020B0604020202020204" pitchFamily="34" charset="0"/>
              </a:rPr>
              <a:t>(Australia, </a:t>
            </a:r>
            <a:r>
              <a:rPr lang="en-US" altLang="zh-CN" sz="1600" i="1" dirty="0" err="1" smtClean="0">
                <a:solidFill>
                  <a:srgbClr val="FF0000"/>
                </a:solidFill>
                <a:latin typeface="Arial" panose="020B0604020202020204" pitchFamily="34" charset="0"/>
              </a:rPr>
              <a:t>birthPlace</a:t>
            </a:r>
            <a:r>
              <a:rPr lang="en-US" altLang="zh-CN" sz="1600" dirty="0" smtClean="0">
                <a:solidFill>
                  <a:srgbClr val="FF0000"/>
                </a:solidFill>
                <a:latin typeface="Arial" panose="020B0604020202020204" pitchFamily="34" charset="0"/>
              </a:rPr>
              <a:t>) </a:t>
            </a:r>
            <a:r>
              <a:rPr lang="en-US" altLang="zh-CN" sz="1800" dirty="0" smtClean="0">
                <a:latin typeface="Arial" panose="020B0604020202020204" pitchFamily="34" charset="0"/>
              </a:rPr>
              <a:t>means </a:t>
            </a:r>
          </a:p>
          <a:p>
            <a:pPr marL="538163" lvl="1" indent="0">
              <a:lnSpc>
                <a:spcPct val="120000"/>
              </a:lnSpc>
              <a:buNone/>
              <a:tabLst>
                <a:tab pos="538163" algn="l"/>
              </a:tabLst>
            </a:pPr>
            <a:r>
              <a:rPr lang="en-US" altLang="zh-CN" sz="1800" dirty="0" smtClean="0">
                <a:latin typeface="Arial" panose="020B0604020202020204" pitchFamily="34" charset="0"/>
              </a:rPr>
              <a:t>“Australia” tend to be the subject of capital rather than </a:t>
            </a:r>
            <a:r>
              <a:rPr lang="en-US" altLang="zh-CN" sz="1800" dirty="0" err="1" smtClean="0">
                <a:latin typeface="Arial" panose="020B0604020202020204" pitchFamily="34" charset="0"/>
              </a:rPr>
              <a:t>birthPlace</a:t>
            </a:r>
            <a:endParaRPr lang="en-US" altLang="zh-CN" sz="1800" dirty="0" smtClean="0">
              <a:latin typeface="Arial" panose="020B0604020202020204" pitchFamily="34" charset="0"/>
            </a:endParaRPr>
          </a:p>
        </p:txBody>
      </p:sp>
      <p:sp>
        <p:nvSpPr>
          <p:cNvPr id="7" name="内容占位符 2"/>
          <p:cNvSpPr txBox="1">
            <a:spLocks/>
          </p:cNvSpPr>
          <p:nvPr/>
        </p:nvSpPr>
        <p:spPr>
          <a:xfrm>
            <a:off x="355193" y="5112823"/>
            <a:ext cx="8246838" cy="78090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(4) R redundancies</a:t>
            </a:r>
            <a:endParaRPr lang="en-US" altLang="zh-CN" sz="2000" b="1" dirty="0">
              <a:latin typeface="Arial" panose="020B0604020202020204" pitchFamily="34" charset="0"/>
            </a:endParaRPr>
          </a:p>
          <a:p>
            <a:pPr marL="594900" lvl="1" indent="-342900">
              <a:lnSpc>
                <a:spcPct val="120000"/>
              </a:lnSpc>
            </a:pPr>
            <a:r>
              <a:rPr lang="en-US" altLang="zh-CN" sz="1800" dirty="0" smtClean="0">
                <a:latin typeface="Arial" panose="020B0604020202020204" pitchFamily="34" charset="0"/>
              </a:rPr>
              <a:t>Whether </a:t>
            </a:r>
            <a:r>
              <a:rPr lang="en-US" altLang="zh-CN" sz="1800" dirty="0">
                <a:latin typeface="Arial" panose="020B0604020202020204" pitchFamily="34" charset="0"/>
              </a:rPr>
              <a:t>a subject </a:t>
            </a:r>
            <a:r>
              <a:rPr lang="en-US" altLang="zh-CN" sz="1800" dirty="0" smtClean="0">
                <a:latin typeface="Arial" panose="020B0604020202020204" pitchFamily="34" charset="0"/>
              </a:rPr>
              <a:t>and </a:t>
            </a:r>
            <a:r>
              <a:rPr lang="en-US" altLang="zh-CN" sz="1800" dirty="0">
                <a:latin typeface="Arial" panose="020B0604020202020204" pitchFamily="34" charset="0"/>
              </a:rPr>
              <a:t>an </a:t>
            </a:r>
            <a:r>
              <a:rPr lang="en-US" altLang="zh-CN" sz="1800" dirty="0" smtClean="0">
                <a:latin typeface="Arial" panose="020B0604020202020204" pitchFamily="34" charset="0"/>
              </a:rPr>
              <a:t>object have a non-unknown relation</a:t>
            </a:r>
          </a:p>
        </p:txBody>
      </p:sp>
      <p:graphicFrame>
        <p:nvGraphicFramePr>
          <p:cNvPr id="6" name="表格 5"/>
          <p:cNvGraphicFramePr>
            <a:graphicFrameLocks noGrp="1"/>
          </p:cNvGraphicFramePr>
          <p:nvPr>
            <p:extLst>
              <p:ext uri="{D42A27DB-BD31-4B8C-83A1-F6EECF244321}">
                <p14:modId xmlns:p14="http://schemas.microsoft.com/office/powerpoint/2010/main" xmlns="" val="3083436202"/>
              </p:ext>
            </p:extLst>
          </p:nvPr>
        </p:nvGraphicFramePr>
        <p:xfrm>
          <a:off x="214284" y="1016946"/>
          <a:ext cx="8786872" cy="1483360"/>
        </p:xfrm>
        <a:graphic>
          <a:graphicData uri="http://schemas.openxmlformats.org/drawingml/2006/table">
            <a:tbl>
              <a:tblPr firstRow="1" bandRow="1">
                <a:tableStyleId>{B301B821-A1FF-4177-AEE7-76D212191A09}</a:tableStyleId>
              </a:tblPr>
              <a:tblGrid>
                <a:gridCol w="520361"/>
                <a:gridCol w="2359369"/>
                <a:gridCol w="1518848"/>
                <a:gridCol w="1961376"/>
                <a:gridCol w="2426918"/>
              </a:tblGrid>
              <a:tr h="370840">
                <a:tc>
                  <a:txBody>
                    <a:bodyPr/>
                    <a:lstStyle/>
                    <a:p>
                      <a:pPr algn="l"/>
                      <a:endParaRPr lang="zh-CN" altLang="en-US" dirty="0"/>
                    </a:p>
                  </a:txBody>
                  <a:tcPr>
                    <a:solidFill>
                      <a:srgbClr val="000099"/>
                    </a:solidFill>
                  </a:tcPr>
                </a:tc>
                <a:tc>
                  <a:txBody>
                    <a:bodyPr/>
                    <a:lstStyle/>
                    <a:p>
                      <a:pPr algn="ctr"/>
                      <a:r>
                        <a:rPr lang="en-US" altLang="zh-CN" b="0" dirty="0" smtClean="0"/>
                        <a:t>Entity Pair (</a:t>
                      </a:r>
                      <a:r>
                        <a:rPr lang="en-US" altLang="zh-CN" b="1" dirty="0" smtClean="0"/>
                        <a:t>S, O</a:t>
                      </a:r>
                      <a:r>
                        <a:rPr lang="en-US" altLang="zh-CN" b="0" dirty="0" smtClean="0"/>
                        <a:t>)</a:t>
                      </a:r>
                      <a:endParaRPr lang="zh-CN" altLang="en-US" b="0" dirty="0"/>
                    </a:p>
                  </a:txBody>
                  <a:tcPr>
                    <a:solidFill>
                      <a:srgbClr val="000099"/>
                    </a:solidFill>
                  </a:tcPr>
                </a:tc>
                <a:tc gridSpan="3">
                  <a:txBody>
                    <a:bodyPr/>
                    <a:lstStyle/>
                    <a:p>
                      <a:pPr algn="ctr"/>
                      <a:r>
                        <a:rPr lang="en-US" altLang="zh-CN" b="0" dirty="0" smtClean="0"/>
                        <a:t>Top-3</a:t>
                      </a:r>
                      <a:r>
                        <a:rPr lang="en-US" altLang="zh-CN" b="0" baseline="0" dirty="0" smtClean="0"/>
                        <a:t> Candidate Relations (relation </a:t>
                      </a:r>
                      <a:r>
                        <a:rPr lang="en-US" altLang="zh-CN" b="1" baseline="0" dirty="0" smtClean="0"/>
                        <a:t>R</a:t>
                      </a:r>
                      <a:r>
                        <a:rPr lang="en-US" altLang="zh-CN" b="0" baseline="0" dirty="0" smtClean="0"/>
                        <a:t>: score </a:t>
                      </a:r>
                      <a:r>
                        <a:rPr lang="en-US" altLang="zh-CN" b="1" baseline="0" dirty="0" smtClean="0"/>
                        <a:t>C</a:t>
                      </a:r>
                      <a:r>
                        <a:rPr lang="en-US" altLang="zh-CN" b="0" baseline="0" dirty="0" smtClean="0"/>
                        <a:t>)</a:t>
                      </a:r>
                      <a:endParaRPr lang="zh-CN" altLang="en-US" b="0" dirty="0"/>
                    </a:p>
                  </a:txBody>
                  <a:tcPr>
                    <a:solidFill>
                      <a:srgbClr val="000099"/>
                    </a:solidFill>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t>m</a:t>
                      </a:r>
                      <a:r>
                        <a:rPr lang="en-US" altLang="zh-CN" baseline="-25000" dirty="0" smtClean="0"/>
                        <a:t>1</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0.6</a:t>
                      </a:r>
                      <a:endParaRPr lang="zh-CN" altLang="en-US" i="1" dirty="0"/>
                    </a:p>
                  </a:txBody>
                  <a:tcPr/>
                </a:tc>
                <a:tc>
                  <a:txBody>
                    <a:bodyPr/>
                    <a:lstStyle/>
                    <a:p>
                      <a:pPr algn="ctr"/>
                      <a:r>
                        <a:rPr lang="en-US" altLang="zh-CN" i="1" dirty="0" err="1" smtClean="0"/>
                        <a:t>birthPlace</a:t>
                      </a:r>
                      <a:r>
                        <a:rPr lang="en-US" altLang="zh-CN" i="1" dirty="0" smtClean="0"/>
                        <a:t> : 0.35</a:t>
                      </a:r>
                      <a:endParaRPr lang="zh-CN" altLang="en-US" i="1" dirty="0"/>
                    </a:p>
                  </a:txBody>
                  <a:tcPr/>
                </a:tc>
                <a:tc>
                  <a:txBody>
                    <a:bodyPr/>
                    <a:lstStyle/>
                    <a:p>
                      <a:pPr algn="ctr"/>
                      <a:r>
                        <a:rPr lang="en-US" altLang="zh-CN" i="1" dirty="0" smtClean="0"/>
                        <a:t>nationality : 0.05</a:t>
                      </a:r>
                      <a:endParaRPr lang="zh-CN" altLang="en-US" i="1" dirty="0"/>
                    </a:p>
                  </a:txBody>
                  <a:tcPr/>
                </a:tc>
              </a:tr>
              <a:tr h="370840">
                <a:tc>
                  <a:txBody>
                    <a:bodyPr/>
                    <a:lstStyle/>
                    <a:p>
                      <a:r>
                        <a:rPr lang="en-US" altLang="zh-CN" dirty="0" smtClean="0"/>
                        <a:t>m</a:t>
                      </a:r>
                      <a:r>
                        <a:rPr lang="en-US" altLang="zh-CN" baseline="-25000" dirty="0" smtClean="0"/>
                        <a:t>2</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0.7</a:t>
                      </a:r>
                      <a:endParaRPr lang="zh-CN" altLang="en-US" i="1" dirty="0"/>
                    </a:p>
                  </a:txBody>
                  <a:tcPr/>
                </a:tc>
                <a:tc>
                  <a:txBody>
                    <a:bodyPr/>
                    <a:lstStyle/>
                    <a:p>
                      <a:pPr algn="ctr"/>
                      <a:r>
                        <a:rPr lang="en-US" altLang="zh-CN" i="1" dirty="0" smtClean="0"/>
                        <a:t>country : 0.23</a:t>
                      </a:r>
                      <a:endParaRPr lang="zh-CN" altLang="en-US" i="1" dirty="0"/>
                    </a:p>
                  </a:txBody>
                  <a:tcPr/>
                </a:tc>
                <a:tc>
                  <a:txBody>
                    <a:bodyPr/>
                    <a:lstStyle/>
                    <a:p>
                      <a:pPr algn="ctr"/>
                      <a:r>
                        <a:rPr lang="en-US" altLang="zh-CN" i="1" dirty="0" err="1" smtClean="0"/>
                        <a:t>birthPlace</a:t>
                      </a:r>
                      <a:r>
                        <a:rPr lang="en-US" altLang="zh-CN" i="1" dirty="0" smtClean="0"/>
                        <a:t> : 0.07</a:t>
                      </a:r>
                      <a:endParaRPr lang="zh-CN" altLang="en-US" i="1" dirty="0"/>
                    </a:p>
                  </a:txBody>
                  <a:tcPr/>
                </a:tc>
              </a:tr>
              <a:tr h="370840">
                <a:tc>
                  <a:txBody>
                    <a:bodyPr/>
                    <a:lstStyle/>
                    <a:p>
                      <a:r>
                        <a:rPr lang="en-US" altLang="zh-CN" dirty="0" smtClean="0"/>
                        <a:t>m</a:t>
                      </a:r>
                      <a:r>
                        <a:rPr lang="en-US" altLang="zh-CN" baseline="-25000" dirty="0" smtClean="0"/>
                        <a:t>3</a:t>
                      </a:r>
                      <a:endParaRPr lang="zh-CN" altLang="en-US" dirty="0"/>
                    </a:p>
                  </a:txBody>
                  <a:tcPr/>
                </a:tc>
                <a:tc>
                  <a:txBody>
                    <a:bodyPr/>
                    <a:lstStyle/>
                    <a:p>
                      <a:r>
                        <a:rPr lang="en-US" altLang="zh-CN" dirty="0" smtClean="0">
                          <a:solidFill>
                            <a:schemeClr val="tx1"/>
                          </a:solidFill>
                        </a:rPr>
                        <a:t>Australia, Canberra</a:t>
                      </a:r>
                      <a:endParaRPr lang="zh-CN" altLang="en-US" dirty="0">
                        <a:solidFill>
                          <a:schemeClr val="tx1"/>
                        </a:solidFill>
                      </a:endParaRPr>
                    </a:p>
                  </a:txBody>
                  <a:tcPr/>
                </a:tc>
                <a:tc>
                  <a:txBody>
                    <a:bodyPr/>
                    <a:lstStyle/>
                    <a:p>
                      <a:pPr algn="ctr"/>
                      <a:r>
                        <a:rPr lang="en-US" altLang="zh-CN" i="1" dirty="0" smtClean="0">
                          <a:solidFill>
                            <a:schemeClr val="tx1"/>
                          </a:solidFill>
                        </a:rPr>
                        <a:t>capital : 0.96</a:t>
                      </a:r>
                      <a:endParaRPr lang="zh-CN" altLang="en-US" i="1" dirty="0">
                        <a:solidFill>
                          <a:schemeClr val="tx1"/>
                        </a:solidFill>
                      </a:endParaRPr>
                    </a:p>
                  </a:txBody>
                  <a:tcPr/>
                </a:tc>
                <a:tc>
                  <a:txBody>
                    <a:bodyPr/>
                    <a:lstStyle/>
                    <a:p>
                      <a:pPr algn="ctr"/>
                      <a:r>
                        <a:rPr lang="en-US" altLang="zh-CN" i="1" dirty="0" err="1" smtClean="0">
                          <a:solidFill>
                            <a:schemeClr val="tx1"/>
                          </a:solidFill>
                        </a:rPr>
                        <a:t>birthPlace</a:t>
                      </a:r>
                      <a:r>
                        <a:rPr lang="en-US" altLang="zh-CN" i="1" dirty="0" smtClean="0">
                          <a:solidFill>
                            <a:schemeClr val="tx1"/>
                          </a:solidFill>
                        </a:rPr>
                        <a:t> : 0.03</a:t>
                      </a:r>
                      <a:endParaRPr lang="zh-CN" altLang="en-US" i="1" dirty="0">
                        <a:solidFill>
                          <a:schemeClr val="tx1"/>
                        </a:solidFill>
                      </a:endParaRPr>
                    </a:p>
                  </a:txBody>
                  <a:tcPr/>
                </a:tc>
                <a:tc>
                  <a:txBody>
                    <a:bodyPr/>
                    <a:lstStyle/>
                    <a:p>
                      <a:pPr algn="ctr"/>
                      <a:r>
                        <a:rPr lang="en-US" altLang="zh-CN" i="1" dirty="0" smtClean="0"/>
                        <a:t>unknown </a:t>
                      </a:r>
                      <a:r>
                        <a:rPr lang="en-US" altLang="zh-CN" i="1" dirty="0" smtClean="0">
                          <a:solidFill>
                            <a:schemeClr val="tx1"/>
                          </a:solidFill>
                        </a:rPr>
                        <a:t>: 0.01</a:t>
                      </a:r>
                      <a:endParaRPr lang="zh-CN" altLang="en-US" i="1" dirty="0">
                        <a:solidFill>
                          <a:schemeClr val="tx1"/>
                        </a:solidFill>
                      </a:endParaRPr>
                    </a:p>
                  </a:txBody>
                  <a:tcPr/>
                </a:tc>
              </a:tr>
            </a:tbl>
          </a:graphicData>
        </a:graphic>
      </p:graphicFrame>
      <p:sp>
        <p:nvSpPr>
          <p:cNvPr id="8" name="圆角矩形 7"/>
          <p:cNvSpPr/>
          <p:nvPr/>
        </p:nvSpPr>
        <p:spPr>
          <a:xfrm>
            <a:off x="785787" y="1433618"/>
            <a:ext cx="973510" cy="1039906"/>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143242" y="1433618"/>
            <a:ext cx="1524676" cy="103990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 name="圆角矩形 9"/>
          <p:cNvSpPr/>
          <p:nvPr/>
        </p:nvSpPr>
        <p:spPr>
          <a:xfrm>
            <a:off x="4747661" y="1433618"/>
            <a:ext cx="1753166" cy="301017"/>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1" name="圆角矩形 10"/>
          <p:cNvSpPr/>
          <p:nvPr/>
        </p:nvSpPr>
        <p:spPr>
          <a:xfrm>
            <a:off x="4743465" y="2147958"/>
            <a:ext cx="1757362" cy="301017"/>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2" name="圆角矩形 11"/>
          <p:cNvSpPr/>
          <p:nvPr/>
        </p:nvSpPr>
        <p:spPr>
          <a:xfrm>
            <a:off x="6592136" y="1803062"/>
            <a:ext cx="2051831" cy="301017"/>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3" name="圆角矩形 12"/>
          <p:cNvSpPr/>
          <p:nvPr/>
        </p:nvSpPr>
        <p:spPr>
          <a:xfrm>
            <a:off x="785787" y="2172011"/>
            <a:ext cx="5686452" cy="2849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592135" y="2163414"/>
            <a:ext cx="2051831" cy="28440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mc:AlternateContent xmlns:mc="http://schemas.openxmlformats.org/markup-compatibility/2006">
        <mc:Choice xmlns:a14="http://schemas.microsoft.com/office/drawing/2010/main" xmlns="" Requires="a14">
          <p:sp>
            <p:nvSpPr>
              <p:cNvPr id="14" name="内容占位符 2"/>
              <p:cNvSpPr txBox="1">
                <a:spLocks/>
              </p:cNvSpPr>
              <p:nvPr/>
            </p:nvSpPr>
            <p:spPr>
              <a:xfrm>
                <a:off x="-799970" y="3547465"/>
                <a:ext cx="10557164" cy="798059"/>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8163" lvl="1" indent="0" algn="ctr">
                  <a:lnSpc>
                    <a:spcPct val="120000"/>
                  </a:lnSpc>
                  <a:buNone/>
                </a:pPr>
                <a:r>
                  <a:rPr lang="en-US" altLang="zh-CN" sz="1700" dirty="0" smtClean="0">
                    <a:latin typeface="Arial" panose="020B0604020202020204" pitchFamily="34" charset="0"/>
                  </a:rPr>
                  <a:t>For </a:t>
                </a:r>
                <a:r>
                  <a:rPr lang="en-US" altLang="zh-CN" sz="1700" b="1" dirty="0" smtClean="0">
                    <a:latin typeface="Arial" panose="020B0604020202020204" pitchFamily="34" charset="0"/>
                  </a:rPr>
                  <a:t>same </a:t>
                </a:r>
                <a:r>
                  <a:rPr lang="en-US" altLang="zh-CN" sz="1700" b="1" dirty="0">
                    <a:latin typeface="Arial" panose="020B0604020202020204" pitchFamily="34" charset="0"/>
                  </a:rPr>
                  <a:t>&lt;</a:t>
                </a:r>
                <a:r>
                  <a:rPr lang="en-US" altLang="zh-CN" sz="1700" b="1" dirty="0" smtClean="0">
                    <a:latin typeface="Arial" panose="020B0604020202020204" pitchFamily="34" charset="0"/>
                  </a:rPr>
                  <a:t>subject, </a:t>
                </a:r>
                <a:r>
                  <a:rPr lang="en-US" altLang="zh-CN" sz="1700" b="1" dirty="0">
                    <a:latin typeface="Arial" panose="020B0604020202020204" pitchFamily="34" charset="0"/>
                  </a:rPr>
                  <a:t>relation&gt;: </a:t>
                </a:r>
                <a14:m>
                  <m:oMath xmlns:m="http://schemas.openxmlformats.org/officeDocument/2006/math">
                    <m:r>
                      <a:rPr lang="en-US" altLang="zh-CN" sz="1700" b="1" i="1" dirty="0">
                        <a:latin typeface="Cambria Math" panose="02040503050406030204" pitchFamily="18" charset="0"/>
                      </a:rPr>
                      <m:t>𝑳𝑪</m:t>
                    </m:r>
                    <m:d>
                      <m:dPr>
                        <m:ctrlPr>
                          <a:rPr lang="en-US" altLang="zh-CN" sz="1700" b="1" i="1" dirty="0" smtClean="0">
                            <a:latin typeface="Cambria Math" panose="02040503050406030204" pitchFamily="18" charset="0"/>
                          </a:rPr>
                        </m:ctrlPr>
                      </m:dPr>
                      <m:e>
                        <m:r>
                          <a:rPr lang="en-US" altLang="zh-CN" sz="1700" b="1" i="1" dirty="0" smtClean="0">
                            <a:latin typeface="Cambria Math" panose="02040503050406030204" pitchFamily="18" charset="0"/>
                          </a:rPr>
                          <m:t>𝒔</m:t>
                        </m:r>
                        <m:r>
                          <a:rPr lang="en-US" altLang="zh-CN" sz="1700" b="1" i="1" dirty="0" smtClean="0">
                            <a:latin typeface="Cambria Math" panose="02040503050406030204" pitchFamily="18" charset="0"/>
                          </a:rPr>
                          <m:t>,</m:t>
                        </m:r>
                        <m:r>
                          <a:rPr lang="en-US" altLang="zh-CN" sz="1700" b="1" i="1" dirty="0" smtClean="0">
                            <a:latin typeface="Cambria Math" panose="02040503050406030204" pitchFamily="18" charset="0"/>
                          </a:rPr>
                          <m:t>𝒓</m:t>
                        </m:r>
                      </m:e>
                    </m:d>
                    <m:r>
                      <a:rPr lang="en-US" altLang="zh-CN" sz="1700" b="0" i="1" dirty="0" smtClean="0">
                        <a:latin typeface="Cambria Math" panose="02040503050406030204" pitchFamily="18" charset="0"/>
                      </a:rPr>
                      <m:t>=</m:t>
                    </m:r>
                    <m:f>
                      <m:fPr>
                        <m:ctrlPr>
                          <a:rPr lang="en-US" altLang="zh-CN" sz="1700" b="0" i="1" dirty="0" smtClean="0">
                            <a:latin typeface="Cambria Math" panose="02040503050406030204" pitchFamily="18" charset="0"/>
                          </a:rPr>
                        </m:ctrlPr>
                      </m:fPr>
                      <m:num>
                        <m:nary>
                          <m:naryPr>
                            <m:chr m:val="∑"/>
                            <m:supHide m:val="on"/>
                            <m:ctrlPr>
                              <a:rPr lang="en-US" altLang="zh-CN" sz="1700" b="0" i="1" dirty="0" smtClean="0">
                                <a:latin typeface="Cambria Math" panose="02040503050406030204" pitchFamily="18" charset="0"/>
                              </a:rPr>
                            </m:ctrlPr>
                          </m:naryPr>
                          <m:sub>
                            <m:r>
                              <m:rPr>
                                <m:brk m:alnAt="7"/>
                              </m:rPr>
                              <a:rPr lang="en-US" altLang="zh-CN" sz="1700" b="0" i="1" dirty="0" smtClean="0">
                                <a:latin typeface="Cambria Math" panose="02040503050406030204" pitchFamily="18" charset="0"/>
                              </a:rPr>
                              <m:t>𝑚</m:t>
                            </m:r>
                            <m:r>
                              <a:rPr lang="en-US" altLang="zh-CN" sz="1700" b="0" i="1" dirty="0" smtClean="0">
                                <a:latin typeface="Cambria Math" panose="02040503050406030204" pitchFamily="18" charset="0"/>
                                <a:ea typeface="Cambria Math" panose="02040503050406030204" pitchFamily="18" charset="0"/>
                              </a:rPr>
                              <m:t>∈</m:t>
                            </m:r>
                            <m:sSub>
                              <m:sSubPr>
                                <m:ctrlPr>
                                  <a:rPr lang="en-US" altLang="zh-CN" sz="1700" b="0" i="1" dirty="0" smtClean="0">
                                    <a:latin typeface="Cambria Math" panose="02040503050406030204" pitchFamily="18" charset="0"/>
                                    <a:ea typeface="Cambria Math" panose="02040503050406030204" pitchFamily="18" charset="0"/>
                                  </a:rPr>
                                </m:ctrlPr>
                              </m:sSubPr>
                              <m:e>
                                <m:r>
                                  <a:rPr lang="en-US" altLang="zh-CN" sz="1700" b="0" i="1" dirty="0" smtClean="0">
                                    <a:latin typeface="Cambria Math" panose="02040503050406030204" pitchFamily="18" charset="0"/>
                                    <a:ea typeface="Cambria Math" panose="02040503050406030204" pitchFamily="18" charset="0"/>
                                  </a:rPr>
                                  <m:t>𝑀</m:t>
                                </m:r>
                              </m:e>
                              <m:sub>
                                <m:r>
                                  <a:rPr lang="en-US" altLang="zh-CN" sz="1700" b="0" i="1" dirty="0" smtClean="0">
                                    <a:latin typeface="Cambria Math" panose="02040503050406030204" pitchFamily="18" charset="0"/>
                                    <a:ea typeface="Cambria Math" panose="02040503050406030204" pitchFamily="18" charset="0"/>
                                  </a:rPr>
                                  <m:t>𝑠</m:t>
                                </m:r>
                              </m:sub>
                            </m:sSub>
                          </m:sub>
                          <m:sup/>
                          <m:e>
                            <m:r>
                              <a:rPr lang="en-US" altLang="zh-CN" sz="1700" b="0" i="1" dirty="0" smtClean="0">
                                <a:latin typeface="Cambria Math" panose="02040503050406030204" pitchFamily="18" charset="0"/>
                              </a:rPr>
                              <m:t>𝑚</m:t>
                            </m:r>
                            <m:d>
                              <m:dPr>
                                <m:begChr m:val="["/>
                                <m:endChr m:val="]"/>
                                <m:ctrlPr>
                                  <a:rPr lang="en-US" altLang="zh-CN" sz="1700" b="0" i="1" dirty="0" smtClean="0">
                                    <a:latin typeface="Cambria Math" panose="02040503050406030204" pitchFamily="18" charset="0"/>
                                  </a:rPr>
                                </m:ctrlPr>
                              </m:dPr>
                              <m:e>
                                <m:r>
                                  <a:rPr lang="en-US" altLang="zh-CN" sz="1700" b="0" i="1" dirty="0" smtClean="0">
                                    <a:latin typeface="Cambria Math" panose="02040503050406030204" pitchFamily="18" charset="0"/>
                                  </a:rPr>
                                  <m:t>𝑟</m:t>
                                </m:r>
                              </m:e>
                            </m:d>
                            <m:r>
                              <a:rPr lang="en-US" altLang="zh-CN" sz="1700" b="0" i="1" dirty="0" smtClean="0">
                                <a:latin typeface="Cambria Math" panose="02040503050406030204" pitchFamily="18" charset="0"/>
                              </a:rPr>
                              <m:t>.</m:t>
                            </m:r>
                            <m:r>
                              <a:rPr lang="en-US" altLang="zh-CN" sz="1700" b="0" i="1" dirty="0" smtClean="0">
                                <a:latin typeface="Cambria Math" panose="02040503050406030204" pitchFamily="18" charset="0"/>
                              </a:rPr>
                              <m:t>𝑐</m:t>
                            </m:r>
                          </m:e>
                        </m:nary>
                      </m:num>
                      <m:den>
                        <m:nary>
                          <m:naryPr>
                            <m:chr m:val="∑"/>
                            <m:supHide m:val="on"/>
                            <m:ctrlPr>
                              <a:rPr lang="en-US" altLang="zh-CN" sz="1700" i="1" dirty="0">
                                <a:latin typeface="Cambria Math" panose="02040503050406030204" pitchFamily="18" charset="0"/>
                              </a:rPr>
                            </m:ctrlPr>
                          </m:naryPr>
                          <m:sub>
                            <m:r>
                              <m:rPr>
                                <m:brk m:alnAt="7"/>
                              </m:rPr>
                              <a:rPr lang="en-US" altLang="zh-CN" sz="1700" i="1" dirty="0">
                                <a:latin typeface="Cambria Math" panose="02040503050406030204" pitchFamily="18" charset="0"/>
                              </a:rPr>
                              <m:t>𝑚</m:t>
                            </m:r>
                            <m:r>
                              <a:rPr lang="en-US" altLang="zh-CN" sz="1700" i="1" dirty="0">
                                <a:latin typeface="Cambria Math" panose="02040503050406030204" pitchFamily="18" charset="0"/>
                                <a:ea typeface="Cambria Math" panose="02040503050406030204" pitchFamily="18" charset="0"/>
                              </a:rPr>
                              <m:t>∈</m:t>
                            </m:r>
                            <m:sSub>
                              <m:sSubPr>
                                <m:ctrlPr>
                                  <a:rPr lang="en-US" altLang="zh-CN" sz="1700" i="1" dirty="0">
                                    <a:latin typeface="Cambria Math" panose="02040503050406030204" pitchFamily="18" charset="0"/>
                                    <a:ea typeface="Cambria Math" panose="02040503050406030204" pitchFamily="18" charset="0"/>
                                  </a:rPr>
                                </m:ctrlPr>
                              </m:sSubPr>
                              <m:e>
                                <m:r>
                                  <a:rPr lang="en-US" altLang="zh-CN" sz="1700" i="1" dirty="0">
                                    <a:latin typeface="Cambria Math" panose="02040503050406030204" pitchFamily="18" charset="0"/>
                                    <a:ea typeface="Cambria Math" panose="02040503050406030204" pitchFamily="18" charset="0"/>
                                  </a:rPr>
                                  <m:t>𝑀</m:t>
                                </m:r>
                              </m:e>
                              <m:sub>
                                <m:r>
                                  <a:rPr lang="en-US" altLang="zh-CN" sz="1700" i="1" dirty="0">
                                    <a:latin typeface="Cambria Math" panose="02040503050406030204" pitchFamily="18" charset="0"/>
                                    <a:ea typeface="Cambria Math" panose="02040503050406030204" pitchFamily="18" charset="0"/>
                                  </a:rPr>
                                  <m:t>𝑠</m:t>
                                </m:r>
                              </m:sub>
                            </m:sSub>
                          </m:sub>
                          <m:sup/>
                          <m:e>
                            <m:nary>
                              <m:naryPr>
                                <m:chr m:val="∑"/>
                                <m:limLoc m:val="subSup"/>
                                <m:supHide m:val="on"/>
                                <m:ctrlPr>
                                  <a:rPr lang="en-US" altLang="zh-CN" sz="1700" i="1" dirty="0" smtClean="0">
                                    <a:latin typeface="Cambria Math" panose="02040503050406030204" pitchFamily="18" charset="0"/>
                                    <a:ea typeface="Cambria Math" panose="02040503050406030204" pitchFamily="18" charset="0"/>
                                  </a:rPr>
                                </m:ctrlPr>
                              </m:naryPr>
                              <m:sub>
                                <m:sSup>
                                  <m:sSupPr>
                                    <m:ctrlPr>
                                      <a:rPr lang="en-US" altLang="zh-CN" sz="1700" i="1" dirty="0" smtClean="0">
                                        <a:latin typeface="Cambria Math" panose="02040503050406030204" pitchFamily="18" charset="0"/>
                                        <a:ea typeface="Cambria Math" panose="02040503050406030204" pitchFamily="18" charset="0"/>
                                      </a:rPr>
                                    </m:ctrlPr>
                                  </m:sSupPr>
                                  <m:e>
                                    <m:r>
                                      <a:rPr lang="en-US" altLang="zh-CN" sz="1700" b="0" i="1" dirty="0" smtClean="0">
                                        <a:latin typeface="Cambria Math" panose="02040503050406030204" pitchFamily="18" charset="0"/>
                                        <a:ea typeface="Cambria Math" panose="02040503050406030204" pitchFamily="18" charset="0"/>
                                      </a:rPr>
                                      <m:t>𝑟</m:t>
                                    </m:r>
                                  </m:e>
                                  <m:sup>
                                    <m:r>
                                      <a:rPr lang="en-US" altLang="zh-CN" sz="1700" b="0" i="1" dirty="0" smtClean="0">
                                        <a:latin typeface="Cambria Math" panose="02040503050406030204" pitchFamily="18" charset="0"/>
                                        <a:ea typeface="Cambria Math" panose="02040503050406030204" pitchFamily="18" charset="0"/>
                                      </a:rPr>
                                      <m:t>′</m:t>
                                    </m:r>
                                  </m:sup>
                                </m:sSup>
                                <m:r>
                                  <m:rPr>
                                    <m:brk m:alnAt="9"/>
                                  </m:rPr>
                                  <a:rPr lang="en-US" altLang="zh-CN" sz="1700" i="1" dirty="0" smtClean="0">
                                    <a:latin typeface="Cambria Math" panose="02040503050406030204" pitchFamily="18" charset="0"/>
                                    <a:ea typeface="Cambria Math" panose="02040503050406030204" pitchFamily="18" charset="0"/>
                                  </a:rPr>
                                  <m:t>∈</m:t>
                                </m:r>
                                <m:r>
                                  <a:rPr lang="en-US" altLang="zh-CN" sz="1700" b="0" i="1" dirty="0" smtClean="0">
                                    <a:latin typeface="Cambria Math" panose="02040503050406030204" pitchFamily="18" charset="0"/>
                                    <a:ea typeface="Cambria Math" panose="02040503050406030204" pitchFamily="18" charset="0"/>
                                  </a:rPr>
                                  <m:t>𝑅</m:t>
                                </m:r>
                                <m:r>
                                  <a:rPr lang="en-US" altLang="zh-CN" sz="1700" b="0" i="1" dirty="0" smtClean="0">
                                    <a:latin typeface="Cambria Math" panose="02040503050406030204" pitchFamily="18" charset="0"/>
                                    <a:ea typeface="Cambria Math" panose="02040503050406030204" pitchFamily="18" charset="0"/>
                                  </a:rPr>
                                  <m:t>\</m:t>
                                </m:r>
                                <m:d>
                                  <m:dPr>
                                    <m:begChr m:val="{"/>
                                    <m:endChr m:val="}"/>
                                    <m:ctrlPr>
                                      <a:rPr lang="en-US" altLang="zh-CN" sz="1700" b="0" i="1" dirty="0" smtClean="0">
                                        <a:latin typeface="Cambria Math" panose="02040503050406030204" pitchFamily="18" charset="0"/>
                                        <a:ea typeface="Cambria Math" panose="02040503050406030204" pitchFamily="18" charset="0"/>
                                      </a:rPr>
                                    </m:ctrlPr>
                                  </m:dPr>
                                  <m:e>
                                    <m:r>
                                      <m:rPr>
                                        <m:sty m:val="p"/>
                                      </m:rPr>
                                      <a:rPr lang="en-US" altLang="zh-CN" sz="1700" i="1" dirty="0">
                                        <a:latin typeface="Cambria Math" panose="02040503050406030204" pitchFamily="18" charset="0"/>
                                        <a:ea typeface="Cambria Math" panose="02040503050406030204" pitchFamily="18" charset="0"/>
                                      </a:rPr>
                                      <m:t>NA</m:t>
                                    </m:r>
                                  </m:e>
                                </m:d>
                              </m:sub>
                              <m:sup/>
                              <m:e>
                                <m:r>
                                  <a:rPr lang="en-US" altLang="zh-CN" sz="1700" i="1" dirty="0">
                                    <a:latin typeface="Cambria Math" panose="02040503050406030204" pitchFamily="18" charset="0"/>
                                  </a:rPr>
                                  <m:t>𝑚</m:t>
                                </m:r>
                                <m:d>
                                  <m:dPr>
                                    <m:begChr m:val="["/>
                                    <m:endChr m:val="]"/>
                                    <m:ctrlPr>
                                      <a:rPr lang="en-US" altLang="zh-CN" sz="1700" i="1" dirty="0">
                                        <a:latin typeface="Cambria Math" panose="02040503050406030204" pitchFamily="18" charset="0"/>
                                      </a:rPr>
                                    </m:ctrlPr>
                                  </m:dPr>
                                  <m:e>
                                    <m:r>
                                      <a:rPr lang="en-US" altLang="zh-CN" sz="1700" i="1" dirty="0">
                                        <a:latin typeface="Cambria Math" panose="02040503050406030204" pitchFamily="18" charset="0"/>
                                      </a:rPr>
                                      <m:t>𝑟</m:t>
                                    </m:r>
                                  </m:e>
                                </m:d>
                                <m:r>
                                  <a:rPr lang="en-US" altLang="zh-CN" sz="1700" i="1" dirty="0">
                                    <a:latin typeface="Cambria Math" panose="02040503050406030204" pitchFamily="18" charset="0"/>
                                  </a:rPr>
                                  <m:t>.</m:t>
                                </m:r>
                                <m:r>
                                  <a:rPr lang="en-US" altLang="zh-CN" sz="1700" i="1" dirty="0">
                                    <a:latin typeface="Cambria Math" panose="02040503050406030204" pitchFamily="18" charset="0"/>
                                  </a:rPr>
                                  <m:t>𝑐</m:t>
                                </m:r>
                              </m:e>
                            </m:nary>
                          </m:e>
                        </m:nary>
                      </m:den>
                    </m:f>
                  </m:oMath>
                </a14:m>
                <a:endParaRPr lang="en-US" altLang="zh-CN" sz="1700" i="1" dirty="0" smtClean="0">
                  <a:latin typeface="Cambria Math" panose="02040503050406030204" pitchFamily="18" charset="0"/>
                  <a:ea typeface="Cambria Math" panose="02040503050406030204" pitchFamily="18" charset="0"/>
                </a:endParaRPr>
              </a:p>
            </p:txBody>
          </p:sp>
        </mc:Choice>
        <mc:Fallback>
          <p:sp>
            <p:nvSpPr>
              <p:cNvPr id="14" name="内容占位符 2"/>
              <p:cNvSpPr txBox="1">
                <a:spLocks noRot="1" noChangeAspect="1" noMove="1" noResize="1" noEditPoints="1" noAdjustHandles="1" noChangeArrowheads="1" noChangeShapeType="1" noTextEdit="1"/>
              </p:cNvSpPr>
              <p:nvPr/>
            </p:nvSpPr>
            <p:spPr>
              <a:xfrm>
                <a:off x="-799970" y="3547465"/>
                <a:ext cx="10557164" cy="798059"/>
              </a:xfrm>
              <a:prstGeom prst="rect">
                <a:avLst/>
              </a:prstGeom>
              <a:blipFill rotWithShape="0">
                <a:blip r:embed="rId3"/>
                <a:stretch>
                  <a:fillRect t="-20611" b="-35115"/>
                </a:stretch>
              </a:blipFill>
              <a:ln w="19050">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7" name="内容占位符 2"/>
              <p:cNvSpPr txBox="1">
                <a:spLocks/>
              </p:cNvSpPr>
              <p:nvPr/>
            </p:nvSpPr>
            <p:spPr>
              <a:xfrm>
                <a:off x="355193" y="5820209"/>
                <a:ext cx="8246838" cy="606829"/>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lgn="ctr">
                  <a:lnSpc>
                    <a:spcPct val="120000"/>
                  </a:lnSpc>
                  <a:buNone/>
                </a:pPr>
                <a:r>
                  <a:rPr lang="en-US" altLang="zh-CN" sz="1700" dirty="0" smtClean="0">
                    <a:latin typeface="Arial" panose="020B0604020202020204" pitchFamily="34" charset="0"/>
                  </a:rPr>
                  <a:t>For </a:t>
                </a:r>
                <a:r>
                  <a:rPr lang="en-US" altLang="zh-CN" sz="1700" b="1" dirty="0">
                    <a:latin typeface="Arial" panose="020B0604020202020204" pitchFamily="34" charset="0"/>
                  </a:rPr>
                  <a:t>same &lt;subject, </a:t>
                </a:r>
                <a:r>
                  <a:rPr lang="en-US" altLang="zh-CN" sz="1700" b="1" dirty="0" smtClean="0">
                    <a:latin typeface="Arial" panose="020B0604020202020204" pitchFamily="34" charset="0"/>
                  </a:rPr>
                  <a:t>object&gt;: </a:t>
                </a:r>
                <a14:m>
                  <m:oMath xmlns:m="http://schemas.openxmlformats.org/officeDocument/2006/math">
                    <m:r>
                      <a:rPr lang="en-US" altLang="zh-CN" sz="1700" b="1" i="1" dirty="0">
                        <a:latin typeface="Cambria Math" panose="02040503050406030204" pitchFamily="18" charset="0"/>
                      </a:rPr>
                      <m:t>𝑳𝑪</m:t>
                    </m:r>
                    <m:d>
                      <m:dPr>
                        <m:ctrlPr>
                          <a:rPr lang="en-US" altLang="zh-CN" sz="1700" b="1" i="1" dirty="0" smtClean="0">
                            <a:latin typeface="Cambria Math" panose="02040503050406030204" pitchFamily="18" charset="0"/>
                          </a:rPr>
                        </m:ctrlPr>
                      </m:dPr>
                      <m:e>
                        <m:r>
                          <a:rPr lang="en-US" altLang="zh-CN" sz="1700" b="1" i="1" dirty="0" smtClean="0">
                            <a:latin typeface="Cambria Math" panose="02040503050406030204" pitchFamily="18" charset="0"/>
                          </a:rPr>
                          <m:t>𝒔</m:t>
                        </m:r>
                        <m:r>
                          <a:rPr lang="en-US" altLang="zh-CN" sz="1700" b="1" i="1" dirty="0" smtClean="0">
                            <a:latin typeface="Cambria Math" panose="02040503050406030204" pitchFamily="18" charset="0"/>
                          </a:rPr>
                          <m:t>, </m:t>
                        </m:r>
                        <m:r>
                          <a:rPr lang="en-US" altLang="zh-CN" sz="1700" b="1" i="1" dirty="0" smtClean="0">
                            <a:latin typeface="Cambria Math" panose="02040503050406030204" pitchFamily="18" charset="0"/>
                          </a:rPr>
                          <m:t>𝒐</m:t>
                        </m:r>
                      </m:e>
                    </m:d>
                    <m:r>
                      <a:rPr lang="en-US" altLang="zh-CN" sz="1700" b="0" i="1" dirty="0" smtClean="0">
                        <a:latin typeface="Cambria Math" panose="02040503050406030204" pitchFamily="18" charset="0"/>
                      </a:rPr>
                      <m:t>=</m:t>
                    </m:r>
                    <m:func>
                      <m:funcPr>
                        <m:ctrlPr>
                          <a:rPr lang="en-US" altLang="zh-CN" sz="1700" b="0" i="1" dirty="0" smtClean="0">
                            <a:latin typeface="Cambria Math" panose="02040503050406030204" pitchFamily="18" charset="0"/>
                          </a:rPr>
                        </m:ctrlPr>
                      </m:funcPr>
                      <m:fName>
                        <m:limLow>
                          <m:limLowPr>
                            <m:ctrlPr>
                              <a:rPr lang="en-US" altLang="zh-CN" sz="1700" b="0" i="1" dirty="0" smtClean="0">
                                <a:latin typeface="Cambria Math" panose="02040503050406030204" pitchFamily="18" charset="0"/>
                              </a:rPr>
                            </m:ctrlPr>
                          </m:limLowPr>
                          <m:e>
                            <m:r>
                              <m:rPr>
                                <m:sty m:val="p"/>
                              </m:rPr>
                              <a:rPr lang="en-US" altLang="zh-CN" sz="1700" b="0" i="0" dirty="0" smtClean="0">
                                <a:latin typeface="Cambria Math" panose="02040503050406030204" pitchFamily="18" charset="0"/>
                              </a:rPr>
                              <m:t>max</m:t>
                            </m:r>
                          </m:e>
                          <m:lim>
                            <m:r>
                              <m:rPr>
                                <m:brk m:alnAt="7"/>
                              </m:rPr>
                              <a:rPr lang="en-US" altLang="zh-CN" sz="1700" i="1" dirty="0">
                                <a:latin typeface="Cambria Math" panose="02040503050406030204" pitchFamily="18" charset="0"/>
                              </a:rPr>
                              <m:t>𝑚</m:t>
                            </m:r>
                            <m:r>
                              <a:rPr lang="en-US" altLang="zh-CN" sz="1700" i="1" dirty="0">
                                <a:latin typeface="Cambria Math" panose="02040503050406030204" pitchFamily="18" charset="0"/>
                                <a:ea typeface="Cambria Math" panose="02040503050406030204" pitchFamily="18" charset="0"/>
                              </a:rPr>
                              <m:t>∈</m:t>
                            </m:r>
                            <m:sSub>
                              <m:sSubPr>
                                <m:ctrlPr>
                                  <a:rPr lang="en-US" altLang="zh-CN" sz="1700" i="1" dirty="0">
                                    <a:latin typeface="Cambria Math" panose="02040503050406030204" pitchFamily="18" charset="0"/>
                                    <a:ea typeface="Cambria Math" panose="02040503050406030204" pitchFamily="18" charset="0"/>
                                  </a:rPr>
                                </m:ctrlPr>
                              </m:sSubPr>
                              <m:e>
                                <m:r>
                                  <a:rPr lang="en-US" altLang="zh-CN" sz="1700" i="1" dirty="0">
                                    <a:latin typeface="Cambria Math" panose="02040503050406030204" pitchFamily="18" charset="0"/>
                                    <a:ea typeface="Cambria Math" panose="02040503050406030204" pitchFamily="18" charset="0"/>
                                  </a:rPr>
                                  <m:t>𝑀</m:t>
                                </m:r>
                              </m:e>
                              <m:sub>
                                <m:r>
                                  <a:rPr lang="en-US" altLang="zh-CN" sz="1700" b="0" i="1" dirty="0" smtClean="0">
                                    <a:latin typeface="Cambria Math" panose="02040503050406030204" pitchFamily="18" charset="0"/>
                                    <a:ea typeface="Cambria Math" panose="02040503050406030204" pitchFamily="18" charset="0"/>
                                  </a:rPr>
                                  <m:t>𝑠</m:t>
                                </m:r>
                                <m:r>
                                  <a:rPr lang="en-US" altLang="zh-CN" sz="1700" b="0" i="1" dirty="0" smtClean="0">
                                    <a:latin typeface="Cambria Math" panose="02040503050406030204" pitchFamily="18" charset="0"/>
                                    <a:ea typeface="Cambria Math" panose="02040503050406030204" pitchFamily="18" charset="0"/>
                                  </a:rPr>
                                  <m:t>, </m:t>
                                </m:r>
                                <m:r>
                                  <a:rPr lang="en-US" altLang="zh-CN" sz="1700" i="1" dirty="0">
                                    <a:latin typeface="Cambria Math" panose="02040503050406030204" pitchFamily="18" charset="0"/>
                                    <a:ea typeface="Cambria Math" panose="02040503050406030204" pitchFamily="18" charset="0"/>
                                  </a:rPr>
                                  <m:t>𝑜</m:t>
                                </m:r>
                              </m:sub>
                            </m:sSub>
                          </m:lim>
                        </m:limLow>
                      </m:fName>
                      <m:e>
                        <m:nary>
                          <m:naryPr>
                            <m:chr m:val="∑"/>
                            <m:supHide m:val="on"/>
                            <m:ctrlPr>
                              <a:rPr lang="en-US" altLang="zh-CN" sz="1700" b="0" i="1" dirty="0" smtClean="0">
                                <a:latin typeface="Cambria Math" panose="02040503050406030204" pitchFamily="18" charset="0"/>
                              </a:rPr>
                            </m:ctrlPr>
                          </m:naryPr>
                          <m:sub>
                            <m:r>
                              <m:rPr>
                                <m:brk m:alnAt="7"/>
                              </m:rPr>
                              <a:rPr lang="en-US" altLang="zh-CN" sz="1700" b="0" i="1" dirty="0" smtClean="0">
                                <a:latin typeface="Cambria Math" panose="02040503050406030204" pitchFamily="18" charset="0"/>
                              </a:rPr>
                              <m:t>𝑟</m:t>
                            </m:r>
                            <m:r>
                              <a:rPr lang="en-US" altLang="zh-CN" sz="1700" b="0" i="1" dirty="0" smtClean="0">
                                <a:latin typeface="Cambria Math" panose="02040503050406030204" pitchFamily="18" charset="0"/>
                                <a:ea typeface="Cambria Math" panose="02040503050406030204" pitchFamily="18" charset="0"/>
                              </a:rPr>
                              <m:t>∈</m:t>
                            </m:r>
                            <m:sSub>
                              <m:sSubPr>
                                <m:ctrlPr>
                                  <a:rPr lang="en-US" altLang="zh-CN" sz="1700" b="0" i="1" dirty="0" smtClean="0">
                                    <a:latin typeface="Cambria Math" panose="02040503050406030204" pitchFamily="18" charset="0"/>
                                    <a:ea typeface="Cambria Math" panose="02040503050406030204" pitchFamily="18" charset="0"/>
                                  </a:rPr>
                                </m:ctrlPr>
                              </m:sSubPr>
                              <m:e>
                                <m:r>
                                  <a:rPr lang="en-US" altLang="zh-CN" sz="1700" b="0" i="1" dirty="0" smtClean="0">
                                    <a:latin typeface="Cambria Math" panose="02040503050406030204" pitchFamily="18" charset="0"/>
                                    <a:ea typeface="Cambria Math" panose="02040503050406030204" pitchFamily="18" charset="0"/>
                                  </a:rPr>
                                  <m:t>𝑀</m:t>
                                </m:r>
                              </m:e>
                              <m:sub>
                                <m:r>
                                  <a:rPr lang="en-US" altLang="zh-CN" sz="1700" b="0" i="1" dirty="0" smtClean="0">
                                    <a:latin typeface="Cambria Math" panose="02040503050406030204" pitchFamily="18" charset="0"/>
                                    <a:ea typeface="Cambria Math" panose="02040503050406030204" pitchFamily="18" charset="0"/>
                                  </a:rPr>
                                  <m:t>𝑅</m:t>
                                </m:r>
                                <m:r>
                                  <a:rPr lang="en-US" altLang="zh-CN" sz="1700" b="0" i="1" dirty="0" smtClean="0">
                                    <a:latin typeface="Cambria Math" panose="02040503050406030204" pitchFamily="18" charset="0"/>
                                    <a:ea typeface="Cambria Math" panose="02040503050406030204" pitchFamily="18" charset="0"/>
                                  </a:rPr>
                                  <m:t>\</m:t>
                                </m:r>
                                <m:d>
                                  <m:dPr>
                                    <m:begChr m:val="{"/>
                                    <m:endChr m:val="}"/>
                                    <m:ctrlPr>
                                      <a:rPr lang="en-US" altLang="zh-CN" sz="1700" b="0" i="1" dirty="0" smtClean="0">
                                        <a:latin typeface="Cambria Math" panose="02040503050406030204" pitchFamily="18" charset="0"/>
                                        <a:ea typeface="Cambria Math" panose="02040503050406030204" pitchFamily="18" charset="0"/>
                                      </a:rPr>
                                    </m:ctrlPr>
                                  </m:dPr>
                                  <m:e>
                                    <m:r>
                                      <m:rPr>
                                        <m:sty m:val="p"/>
                                      </m:rPr>
                                      <a:rPr lang="en-US" altLang="zh-CN" sz="1700" i="1" dirty="0">
                                        <a:latin typeface="Cambria Math" panose="02040503050406030204" pitchFamily="18" charset="0"/>
                                        <a:ea typeface="Cambria Math" panose="02040503050406030204" pitchFamily="18" charset="0"/>
                                      </a:rPr>
                                      <m:t>NA</m:t>
                                    </m:r>
                                  </m:e>
                                </m:d>
                              </m:sub>
                            </m:sSub>
                          </m:sub>
                          <m:sup/>
                          <m:e>
                            <m:r>
                              <a:rPr lang="en-US" altLang="zh-CN" sz="1700" i="1" dirty="0">
                                <a:latin typeface="Cambria Math" panose="02040503050406030204" pitchFamily="18" charset="0"/>
                              </a:rPr>
                              <m:t>𝑚</m:t>
                            </m:r>
                            <m:d>
                              <m:dPr>
                                <m:begChr m:val="["/>
                                <m:endChr m:val="]"/>
                                <m:ctrlPr>
                                  <a:rPr lang="en-US" altLang="zh-CN" sz="1700" i="1" dirty="0">
                                    <a:latin typeface="Cambria Math" panose="02040503050406030204" pitchFamily="18" charset="0"/>
                                  </a:rPr>
                                </m:ctrlPr>
                              </m:dPr>
                              <m:e>
                                <m:r>
                                  <a:rPr lang="en-US" altLang="zh-CN" sz="1700" i="1" dirty="0">
                                    <a:latin typeface="Cambria Math" panose="02040503050406030204" pitchFamily="18" charset="0"/>
                                  </a:rPr>
                                  <m:t>𝑟</m:t>
                                </m:r>
                              </m:e>
                            </m:d>
                            <m:r>
                              <a:rPr lang="en-US" altLang="zh-CN" sz="1700" i="1" dirty="0">
                                <a:latin typeface="Cambria Math" panose="02040503050406030204" pitchFamily="18" charset="0"/>
                              </a:rPr>
                              <m:t>.</m:t>
                            </m:r>
                            <m:r>
                              <a:rPr lang="en-US" altLang="zh-CN" sz="1700" i="1" dirty="0">
                                <a:latin typeface="Cambria Math" panose="02040503050406030204" pitchFamily="18" charset="0"/>
                              </a:rPr>
                              <m:t>𝑐</m:t>
                            </m:r>
                          </m:e>
                        </m:nary>
                      </m:e>
                    </m:func>
                  </m:oMath>
                </a14:m>
                <a:endParaRPr lang="en-US" altLang="zh-CN" sz="1700" dirty="0" smtClean="0">
                  <a:latin typeface="Arial" panose="020B0604020202020204" pitchFamily="34" charset="0"/>
                </a:endParaRPr>
              </a:p>
            </p:txBody>
          </p:sp>
        </mc:Choice>
        <mc:Fallback>
          <p:sp>
            <p:nvSpPr>
              <p:cNvPr id="17" name="内容占位符 2"/>
              <p:cNvSpPr txBox="1">
                <a:spLocks noRot="1" noChangeAspect="1" noMove="1" noResize="1" noEditPoints="1" noAdjustHandles="1" noChangeArrowheads="1" noChangeShapeType="1" noTextEdit="1"/>
              </p:cNvSpPr>
              <p:nvPr/>
            </p:nvSpPr>
            <p:spPr>
              <a:xfrm>
                <a:off x="355193" y="5820209"/>
                <a:ext cx="8246838" cy="606829"/>
              </a:xfrm>
              <a:prstGeom prst="rect">
                <a:avLst/>
              </a:prstGeom>
              <a:blipFill rotWithShape="0">
                <a:blip r:embed="rId4"/>
                <a:stretch>
                  <a:fillRect t="-52525" b="-74747"/>
                </a:stretch>
              </a:blipFill>
              <a:ln w="19050">
                <a:noFill/>
              </a:ln>
            </p:spPr>
            <p:txBody>
              <a:bodyPr/>
              <a:lstStyle/>
              <a:p>
                <a:r>
                  <a:rPr lang="zh-CN" altLang="en-US">
                    <a:noFill/>
                  </a:rPr>
                  <a:t> </a:t>
                </a:r>
              </a:p>
            </p:txBody>
          </p:sp>
        </mc:Fallback>
      </mc:AlternateContent>
      <p:sp>
        <p:nvSpPr>
          <p:cNvPr id="18"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Redundancies for Easy Decisions </a:t>
            </a:r>
            <a:endParaRPr lang="zh-CN" altLang="en-US" sz="3600" b="1" dirty="0">
              <a:solidFill>
                <a:srgbClr val="C00000"/>
              </a:solidFill>
            </a:endParaRPr>
          </a:p>
        </p:txBody>
      </p:sp>
    </p:spTree>
    <p:extLst>
      <p:ext uri="{BB962C8B-B14F-4D97-AF65-F5344CB8AC3E}">
        <p14:creationId xmlns:p14="http://schemas.microsoft.com/office/powerpoint/2010/main" xmlns="" val="6762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98817" y="6426301"/>
            <a:ext cx="2057400" cy="365125"/>
          </a:xfrm>
          <a:prstGeom prst="rect">
            <a:avLst/>
          </a:prstGeom>
        </p:spPr>
        <p:txBody>
          <a:bodyPr/>
          <a:lstStyle/>
          <a:p>
            <a:fld id="{E3756F1F-84DF-4859-8AE8-4B3E0E674450}" type="slidenum">
              <a:rPr lang="zh-CN" altLang="en-US" smtClean="0"/>
              <a:pPr/>
              <a:t>12</a:t>
            </a:fld>
            <a:endParaRPr lang="zh-CN" altLang="en-US" dirty="0"/>
          </a:p>
        </p:txBody>
      </p:sp>
      <p:sp>
        <p:nvSpPr>
          <p:cNvPr id="15" name="内容占位符 2"/>
          <p:cNvSpPr txBox="1">
            <a:spLocks/>
          </p:cNvSpPr>
          <p:nvPr/>
        </p:nvSpPr>
        <p:spPr>
          <a:xfrm>
            <a:off x="331106" y="1118534"/>
            <a:ext cx="8812894" cy="88168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Domain Constraints</a:t>
            </a:r>
            <a:endParaRPr lang="en-US" altLang="zh-CN" sz="2000" dirty="0" smtClean="0">
              <a:latin typeface="Arial" panose="020B0604020202020204" pitchFamily="34" charset="0"/>
            </a:endParaRPr>
          </a:p>
          <a:p>
            <a:pPr marL="594900" lvl="1" indent="-342900">
              <a:lnSpc>
                <a:spcPct val="120000"/>
              </a:lnSpc>
            </a:pPr>
            <a:r>
              <a:rPr lang="en-US" altLang="zh-CN" sz="1800" dirty="0" smtClean="0">
                <a:latin typeface="Arial" panose="020B0604020202020204" pitchFamily="34" charset="0"/>
              </a:rPr>
              <a:t>Enforce </a:t>
            </a:r>
            <a:r>
              <a:rPr lang="en-US" altLang="zh-CN" sz="1800" dirty="0">
                <a:latin typeface="Arial" panose="020B0604020202020204" pitchFamily="34" charset="0"/>
              </a:rPr>
              <a:t>constraints among the subject and </a:t>
            </a:r>
            <a:r>
              <a:rPr lang="en-US" altLang="zh-CN" sz="1800" dirty="0" smtClean="0">
                <a:latin typeface="Arial" panose="020B0604020202020204" pitchFamily="34" charset="0"/>
              </a:rPr>
              <a:t>object domains </a:t>
            </a:r>
            <a:r>
              <a:rPr lang="en-US" altLang="zh-CN" sz="1800" dirty="0">
                <a:latin typeface="Arial" panose="020B0604020202020204" pitchFamily="34" charset="0"/>
              </a:rPr>
              <a:t>of relations. </a:t>
            </a:r>
            <a:endParaRPr lang="en-US" altLang="zh-CN" sz="1800" dirty="0" smtClean="0">
              <a:latin typeface="Arial" panose="020B0604020202020204" pitchFamily="34" charset="0"/>
            </a:endParaRPr>
          </a:p>
          <a:p>
            <a:pPr marL="173037" lvl="1" indent="0">
              <a:lnSpc>
                <a:spcPct val="120000"/>
              </a:lnSpc>
              <a:buClrTx/>
              <a:buNone/>
            </a:pPr>
            <a:endParaRPr lang="en-US" altLang="zh-CN" sz="1700" dirty="0" smtClean="0">
              <a:solidFill>
                <a:srgbClr val="00B050"/>
              </a:solidFill>
              <a:latin typeface="Arial" panose="020B0604020202020204" pitchFamily="34" charset="0"/>
            </a:endParaRPr>
          </a:p>
        </p:txBody>
      </p:sp>
      <p:sp>
        <p:nvSpPr>
          <p:cNvPr id="13" name="内容占位符 2"/>
          <p:cNvSpPr txBox="1">
            <a:spLocks/>
          </p:cNvSpPr>
          <p:nvPr/>
        </p:nvSpPr>
        <p:spPr>
          <a:xfrm>
            <a:off x="331106" y="3653523"/>
            <a:ext cx="8246838" cy="177574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Uniqueness Constraints</a:t>
            </a:r>
            <a:endParaRPr lang="en-US" altLang="zh-CN" sz="2000" dirty="0" smtClean="0">
              <a:latin typeface="Arial" panose="020B0604020202020204" pitchFamily="34" charset="0"/>
            </a:endParaRPr>
          </a:p>
          <a:p>
            <a:pPr marL="594900" lvl="1" indent="-342900">
              <a:lnSpc>
                <a:spcPct val="120000"/>
              </a:lnSpc>
            </a:pPr>
            <a:r>
              <a:rPr lang="en-US" altLang="zh-CN" sz="1800" dirty="0">
                <a:latin typeface="Arial" panose="020B0604020202020204" pitchFamily="34" charset="0"/>
              </a:rPr>
              <a:t>Enforce the uniqueness of the subjects and </a:t>
            </a:r>
            <a:r>
              <a:rPr lang="en-US" altLang="zh-CN" sz="1800" dirty="0" smtClean="0">
                <a:latin typeface="Arial" panose="020B0604020202020204" pitchFamily="34" charset="0"/>
              </a:rPr>
              <a:t>objects of </a:t>
            </a:r>
            <a:r>
              <a:rPr lang="en-US" altLang="zh-CN" sz="1800" dirty="0">
                <a:latin typeface="Arial" panose="020B0604020202020204" pitchFamily="34" charset="0"/>
              </a:rPr>
              <a:t>relations. </a:t>
            </a:r>
            <a:endParaRPr lang="en-US" altLang="zh-CN" sz="1800" dirty="0" smtClean="0">
              <a:latin typeface="Arial" panose="020B0604020202020204" pitchFamily="34" charset="0"/>
            </a:endParaRPr>
          </a:p>
          <a:p>
            <a:pPr marL="541338" lvl="1" indent="0">
              <a:lnSpc>
                <a:spcPct val="120000"/>
              </a:lnSpc>
              <a:buClrTx/>
              <a:buNone/>
            </a:pPr>
            <a:r>
              <a:rPr lang="en-US" altLang="zh-CN" sz="1700" b="1" dirty="0" smtClean="0">
                <a:solidFill>
                  <a:srgbClr val="FF0000"/>
                </a:solidFill>
                <a:latin typeface="Arial" panose="020B0604020202020204" pitchFamily="34" charset="0"/>
              </a:rPr>
              <a:t>O </a:t>
            </a:r>
            <a:r>
              <a:rPr lang="en-US" altLang="zh-CN" sz="1700" b="1" dirty="0" smtClean="0">
                <a:latin typeface="Arial" panose="020B0604020202020204" pitchFamily="34" charset="0"/>
              </a:rPr>
              <a:t>(</a:t>
            </a:r>
            <a:r>
              <a:rPr lang="en-US" altLang="zh-CN" sz="1700" b="1" dirty="0" smtClean="0">
                <a:solidFill>
                  <a:srgbClr val="00B050"/>
                </a:solidFill>
                <a:latin typeface="Arial" panose="020B0604020202020204" pitchFamily="34" charset="0"/>
              </a:rPr>
              <a:t>S</a:t>
            </a:r>
            <a:r>
              <a:rPr lang="en-US" altLang="zh-CN" sz="1700" b="1" dirty="0" smtClean="0">
                <a:latin typeface="Arial" panose="020B0604020202020204" pitchFamily="34" charset="0"/>
              </a:rPr>
              <a:t>)</a:t>
            </a:r>
            <a:r>
              <a:rPr lang="en-US" altLang="zh-CN" sz="1700" b="1" dirty="0" smtClean="0">
                <a:solidFill>
                  <a:srgbClr val="FFC000"/>
                </a:solidFill>
                <a:latin typeface="Arial" panose="020B0604020202020204" pitchFamily="34" charset="0"/>
              </a:rPr>
              <a:t> </a:t>
            </a:r>
            <a:r>
              <a:rPr lang="en-US" altLang="zh-CN" sz="1700" b="1" dirty="0" smtClean="0">
                <a:latin typeface="Arial" panose="020B0604020202020204" pitchFamily="34" charset="0"/>
              </a:rPr>
              <a:t>uniqueness</a:t>
            </a:r>
            <a:r>
              <a:rPr lang="en-US" altLang="zh-CN" sz="1700" dirty="0" smtClean="0">
                <a:latin typeface="Arial" panose="020B0604020202020204" pitchFamily="34" charset="0"/>
              </a:rPr>
              <a:t>: </a:t>
            </a:r>
            <a:r>
              <a:rPr lang="en-US" altLang="zh-CN" sz="1700" dirty="0">
                <a:latin typeface="Arial" panose="020B0604020202020204" pitchFamily="34" charset="0"/>
              </a:rPr>
              <a:t>Given a </a:t>
            </a:r>
            <a:r>
              <a:rPr lang="en-US" altLang="zh-CN" sz="1700" dirty="0" smtClean="0">
                <a:latin typeface="Arial" panose="020B0604020202020204" pitchFamily="34" charset="0"/>
              </a:rPr>
              <a:t>object (or an object), the relation </a:t>
            </a:r>
            <a:r>
              <a:rPr lang="en-US" altLang="zh-CN" sz="1700" dirty="0">
                <a:latin typeface="Arial" panose="020B0604020202020204" pitchFamily="34" charset="0"/>
              </a:rPr>
              <a:t>should have </a:t>
            </a:r>
            <a:r>
              <a:rPr lang="en-US" altLang="zh-CN" sz="1700" dirty="0" smtClean="0">
                <a:latin typeface="Arial" panose="020B0604020202020204" pitchFamily="34" charset="0"/>
              </a:rPr>
              <a:t>unique </a:t>
            </a:r>
            <a:r>
              <a:rPr lang="en-US" altLang="zh-CN" sz="1700" dirty="0">
                <a:latin typeface="Arial" panose="020B0604020202020204" pitchFamily="34" charset="0"/>
              </a:rPr>
              <a:t>subjects (or </a:t>
            </a:r>
            <a:r>
              <a:rPr lang="en-US" altLang="zh-CN" sz="1700" dirty="0" smtClean="0">
                <a:latin typeface="Arial" panose="020B0604020202020204" pitchFamily="34" charset="0"/>
              </a:rPr>
              <a:t>objects)</a:t>
            </a:r>
            <a:endParaRPr lang="en-US" altLang="zh-CN" sz="1700" dirty="0">
              <a:latin typeface="Arial" panose="020B0604020202020204" pitchFamily="34" charset="0"/>
            </a:endParaRPr>
          </a:p>
        </p:txBody>
      </p:sp>
      <p:graphicFrame>
        <p:nvGraphicFramePr>
          <p:cNvPr id="14" name="表格 13"/>
          <p:cNvGraphicFramePr>
            <a:graphicFrameLocks noGrp="1"/>
          </p:cNvGraphicFramePr>
          <p:nvPr>
            <p:extLst>
              <p:ext uri="{D42A27DB-BD31-4B8C-83A1-F6EECF244321}">
                <p14:modId xmlns:p14="http://schemas.microsoft.com/office/powerpoint/2010/main" xmlns="" val="3589381013"/>
              </p:ext>
            </p:extLst>
          </p:nvPr>
        </p:nvGraphicFramePr>
        <p:xfrm>
          <a:off x="1857355" y="5374741"/>
          <a:ext cx="5097227" cy="1051560"/>
        </p:xfrm>
        <a:graphic>
          <a:graphicData uri="http://schemas.openxmlformats.org/drawingml/2006/table">
            <a:tbl>
              <a:tblPr firstRow="1" bandRow="1">
                <a:tableStyleId>{B301B821-A1FF-4177-AEE7-76D212191A09}</a:tableStyleId>
              </a:tblPr>
              <a:tblGrid>
                <a:gridCol w="1847005"/>
                <a:gridCol w="1458162"/>
                <a:gridCol w="1792060"/>
              </a:tblGrid>
              <a:tr h="237620">
                <a:tc>
                  <a:txBody>
                    <a:bodyPr/>
                    <a:lstStyle/>
                    <a:p>
                      <a:pPr algn="ctr"/>
                      <a:r>
                        <a:rPr lang="en-US" altLang="zh-CN" sz="1700" b="0" dirty="0" smtClean="0"/>
                        <a:t>Subject Domain </a:t>
                      </a:r>
                      <a:endParaRPr lang="zh-CN" altLang="en-US" sz="1700" b="0" dirty="0"/>
                    </a:p>
                  </a:txBody>
                  <a:tcPr>
                    <a:solidFill>
                      <a:srgbClr val="000099"/>
                    </a:solidFill>
                  </a:tcPr>
                </a:tc>
                <a:tc>
                  <a:txBody>
                    <a:bodyPr/>
                    <a:lstStyle/>
                    <a:p>
                      <a:pPr algn="ctr"/>
                      <a:r>
                        <a:rPr lang="en-US" altLang="zh-CN" sz="1700" b="0" dirty="0" smtClean="0"/>
                        <a:t>Relation </a:t>
                      </a:r>
                      <a:endParaRPr lang="zh-CN" altLang="en-US" sz="1700" b="0" dirty="0"/>
                    </a:p>
                  </a:txBody>
                  <a:tcPr>
                    <a:solidFill>
                      <a:srgbClr val="000099"/>
                    </a:solidFill>
                  </a:tcPr>
                </a:tc>
                <a:tc>
                  <a:txBody>
                    <a:bodyPr/>
                    <a:lstStyle/>
                    <a:p>
                      <a:pPr algn="ctr"/>
                      <a:r>
                        <a:rPr lang="en-US" altLang="zh-CN" sz="1700" b="0" dirty="0" smtClean="0"/>
                        <a:t>Object Domain </a:t>
                      </a:r>
                      <a:endParaRPr lang="zh-CN" altLang="en-US" sz="1700" b="0" dirty="0"/>
                    </a:p>
                  </a:txBody>
                  <a:tcPr>
                    <a:solidFill>
                      <a:srgbClr val="000099"/>
                    </a:solidFill>
                  </a:tcPr>
                </a:tc>
              </a:tr>
              <a:tr h="226340">
                <a:tc>
                  <a:txBody>
                    <a:bodyPr/>
                    <a:lstStyle/>
                    <a:p>
                      <a:pPr algn="ctr"/>
                      <a:r>
                        <a:rPr lang="en-US" altLang="zh-CN" sz="1700" dirty="0" smtClean="0"/>
                        <a:t>Persons </a:t>
                      </a:r>
                      <a:endParaRPr lang="zh-CN" altLang="en-US" sz="1700" dirty="0"/>
                    </a:p>
                  </a:txBody>
                  <a:tcPr/>
                </a:tc>
                <a:tc>
                  <a:txBody>
                    <a:bodyPr/>
                    <a:lstStyle/>
                    <a:p>
                      <a:pPr algn="ctr"/>
                      <a:r>
                        <a:rPr lang="en-US" altLang="zh-CN" sz="1700" b="1" i="1" dirty="0" err="1" smtClean="0">
                          <a:solidFill>
                            <a:srgbClr val="00B050"/>
                          </a:solidFill>
                        </a:rPr>
                        <a:t>birthPlace</a:t>
                      </a:r>
                      <a:endParaRPr lang="zh-CN" altLang="en-US" sz="1700" b="1" i="1" dirty="0">
                        <a:solidFill>
                          <a:srgbClr val="00B050"/>
                        </a:solidFill>
                      </a:endParaRPr>
                    </a:p>
                  </a:txBody>
                  <a:tcPr/>
                </a:tc>
                <a:tc>
                  <a:txBody>
                    <a:bodyPr/>
                    <a:lstStyle/>
                    <a:p>
                      <a:pPr algn="ctr"/>
                      <a:r>
                        <a:rPr lang="en-US" altLang="zh-CN" sz="1700" dirty="0" smtClean="0"/>
                        <a:t>Cities</a:t>
                      </a:r>
                      <a:endParaRPr lang="zh-CN" altLang="en-US" sz="1700" dirty="0"/>
                    </a:p>
                  </a:txBody>
                  <a:tcPr/>
                </a:tc>
              </a:tr>
              <a:tr h="226340">
                <a:tc>
                  <a:txBody>
                    <a:bodyPr/>
                    <a:lstStyle/>
                    <a:p>
                      <a:pPr algn="ctr"/>
                      <a:r>
                        <a:rPr lang="en-US" altLang="zh-CN" sz="1700" dirty="0" smtClean="0"/>
                        <a:t>Countries </a:t>
                      </a:r>
                      <a:endParaRPr lang="zh-CN" altLang="en-US" sz="1700" dirty="0"/>
                    </a:p>
                  </a:txBody>
                  <a:tcPr/>
                </a:tc>
                <a:tc>
                  <a:txBody>
                    <a:bodyPr/>
                    <a:lstStyle/>
                    <a:p>
                      <a:pPr algn="ctr"/>
                      <a:r>
                        <a:rPr lang="en-US" altLang="zh-CN" sz="1700" b="1" i="1" dirty="0" smtClean="0">
                          <a:solidFill>
                            <a:srgbClr val="FF0000"/>
                          </a:solidFill>
                        </a:rPr>
                        <a:t>capital</a:t>
                      </a:r>
                      <a:endParaRPr lang="zh-CN" altLang="en-US" sz="1700" b="1" i="1" dirty="0">
                        <a:solidFill>
                          <a:srgbClr val="FF0000"/>
                        </a:solidFill>
                      </a:endParaRPr>
                    </a:p>
                  </a:txBody>
                  <a:tcPr/>
                </a:tc>
                <a:tc>
                  <a:txBody>
                    <a:bodyPr/>
                    <a:lstStyle/>
                    <a:p>
                      <a:pPr algn="ctr"/>
                      <a:r>
                        <a:rPr lang="en-US" altLang="zh-CN" sz="1700" dirty="0" smtClean="0"/>
                        <a:t>Cities </a:t>
                      </a:r>
                      <a:endParaRPr lang="zh-CN" altLang="en-US" sz="1700" dirty="0"/>
                    </a:p>
                  </a:txBody>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xmlns="" val="35796620"/>
              </p:ext>
            </p:extLst>
          </p:nvPr>
        </p:nvGraphicFramePr>
        <p:xfrm>
          <a:off x="4670435" y="1906982"/>
          <a:ext cx="4338398" cy="1661160"/>
        </p:xfrm>
        <a:graphic>
          <a:graphicData uri="http://schemas.openxmlformats.org/drawingml/2006/table">
            <a:tbl>
              <a:tblPr firstRow="1" bandRow="1">
                <a:tableStyleId>{B301B821-A1FF-4177-AEE7-76D212191A09}</a:tableStyleId>
              </a:tblPr>
              <a:tblGrid>
                <a:gridCol w="1571344"/>
                <a:gridCol w="1330617"/>
                <a:gridCol w="1436437"/>
              </a:tblGrid>
              <a:tr h="320452">
                <a:tc>
                  <a:txBody>
                    <a:bodyPr/>
                    <a:lstStyle/>
                    <a:p>
                      <a:pPr algn="ctr"/>
                      <a:r>
                        <a:rPr lang="en-US" altLang="zh-CN" sz="1700" b="0" dirty="0" smtClean="0"/>
                        <a:t>Subject Domain </a:t>
                      </a:r>
                      <a:endParaRPr lang="zh-CN" altLang="en-US" sz="1700" b="0" dirty="0"/>
                    </a:p>
                  </a:txBody>
                  <a:tcPr>
                    <a:solidFill>
                      <a:srgbClr val="000099"/>
                    </a:solidFill>
                  </a:tcPr>
                </a:tc>
                <a:tc>
                  <a:txBody>
                    <a:bodyPr/>
                    <a:lstStyle/>
                    <a:p>
                      <a:pPr algn="ctr"/>
                      <a:r>
                        <a:rPr lang="en-US" altLang="zh-CN" sz="1700" b="0" dirty="0" smtClean="0"/>
                        <a:t>Relation </a:t>
                      </a:r>
                      <a:endParaRPr lang="zh-CN" altLang="en-US" sz="1700" b="0" dirty="0"/>
                    </a:p>
                  </a:txBody>
                  <a:tcPr>
                    <a:solidFill>
                      <a:srgbClr val="000099"/>
                    </a:solidFill>
                  </a:tcPr>
                </a:tc>
                <a:tc>
                  <a:txBody>
                    <a:bodyPr/>
                    <a:lstStyle/>
                    <a:p>
                      <a:pPr algn="ctr"/>
                      <a:r>
                        <a:rPr lang="en-US" altLang="zh-CN" sz="1700" b="0" dirty="0" smtClean="0"/>
                        <a:t>Object Domain </a:t>
                      </a:r>
                      <a:endParaRPr lang="zh-CN" altLang="en-US" sz="1700" b="0" dirty="0"/>
                    </a:p>
                  </a:txBody>
                  <a:tcPr>
                    <a:solidFill>
                      <a:srgbClr val="000099"/>
                    </a:solidFill>
                  </a:tcPr>
                </a:tc>
              </a:tr>
              <a:tr h="320452">
                <a:tc>
                  <a:txBody>
                    <a:bodyPr/>
                    <a:lstStyle/>
                    <a:p>
                      <a:pPr algn="ctr"/>
                      <a:r>
                        <a:rPr lang="en-US" altLang="zh-CN" sz="1700" dirty="0" smtClean="0"/>
                        <a:t>Countries </a:t>
                      </a:r>
                      <a:endParaRPr lang="zh-CN" altLang="en-US" sz="1700" dirty="0"/>
                    </a:p>
                  </a:txBody>
                  <a:tcPr/>
                </a:tc>
                <a:tc>
                  <a:txBody>
                    <a:bodyPr/>
                    <a:lstStyle/>
                    <a:p>
                      <a:pPr algn="ctr"/>
                      <a:r>
                        <a:rPr lang="en-US" altLang="zh-CN" sz="1700" i="1" dirty="0" err="1" smtClean="0"/>
                        <a:t>largestCity</a:t>
                      </a:r>
                      <a:endParaRPr lang="zh-CN" altLang="en-US" sz="1700" i="1" dirty="0"/>
                    </a:p>
                  </a:txBody>
                  <a:tcPr/>
                </a:tc>
                <a:tc>
                  <a:txBody>
                    <a:bodyPr/>
                    <a:lstStyle/>
                    <a:p>
                      <a:pPr algn="ctr"/>
                      <a:r>
                        <a:rPr lang="en-US" altLang="zh-CN" sz="1700" dirty="0" smtClean="0"/>
                        <a:t>Cities</a:t>
                      </a:r>
                      <a:endParaRPr lang="zh-CN" altLang="en-US" sz="1700" dirty="0"/>
                    </a:p>
                  </a:txBody>
                  <a:tcPr/>
                </a:tc>
              </a:tr>
              <a:tr h="320452">
                <a:tc>
                  <a:txBody>
                    <a:bodyPr/>
                    <a:lstStyle/>
                    <a:p>
                      <a:pPr algn="ctr"/>
                      <a:r>
                        <a:rPr lang="en-US" altLang="zh-CN" sz="1700" dirty="0" smtClean="0"/>
                        <a:t>Organizations </a:t>
                      </a:r>
                      <a:endParaRPr lang="zh-CN" altLang="en-US" sz="1700" dirty="0"/>
                    </a:p>
                  </a:txBody>
                  <a:tcPr/>
                </a:tc>
                <a:tc>
                  <a:txBody>
                    <a:bodyPr/>
                    <a:lstStyle/>
                    <a:p>
                      <a:pPr algn="ctr"/>
                      <a:r>
                        <a:rPr lang="en-US" altLang="zh-CN" sz="1700" i="1" dirty="0" err="1" smtClean="0"/>
                        <a:t>locationCity</a:t>
                      </a:r>
                      <a:endParaRPr lang="zh-CN" altLang="en-US" sz="1700" i="1" dirty="0"/>
                    </a:p>
                  </a:txBody>
                  <a:tcPr/>
                </a:tc>
                <a:tc>
                  <a:txBody>
                    <a:bodyPr/>
                    <a:lstStyle/>
                    <a:p>
                      <a:pPr algn="ctr"/>
                      <a:r>
                        <a:rPr lang="en-US" altLang="zh-CN" sz="1700" dirty="0" smtClean="0"/>
                        <a:t>Cities </a:t>
                      </a:r>
                      <a:endParaRPr lang="zh-CN" altLang="en-US" sz="1700" dirty="0"/>
                    </a:p>
                  </a:txBody>
                  <a:tcPr/>
                </a:tc>
              </a:tr>
              <a:tr h="320452">
                <a:tc>
                  <a:txBody>
                    <a:bodyPr/>
                    <a:lstStyle/>
                    <a:p>
                      <a:pPr algn="ctr"/>
                      <a:r>
                        <a:rPr lang="en-US" altLang="zh-CN" sz="1700" dirty="0" smtClean="0"/>
                        <a:t>Persons </a:t>
                      </a:r>
                      <a:endParaRPr lang="zh-CN" altLang="en-US" sz="1700" dirty="0"/>
                    </a:p>
                  </a:txBody>
                  <a:tcPr/>
                </a:tc>
                <a:tc>
                  <a:txBody>
                    <a:bodyPr/>
                    <a:lstStyle/>
                    <a:p>
                      <a:pPr algn="ctr"/>
                      <a:r>
                        <a:rPr lang="en-US" altLang="zh-CN" sz="1700" i="1" dirty="0" smtClean="0"/>
                        <a:t>nationality</a:t>
                      </a:r>
                      <a:endParaRPr lang="zh-CN" altLang="en-US" sz="1700" i="1" dirty="0"/>
                    </a:p>
                  </a:txBody>
                  <a:tcPr/>
                </a:tc>
                <a:tc>
                  <a:txBody>
                    <a:bodyPr/>
                    <a:lstStyle/>
                    <a:p>
                      <a:pPr algn="ctr"/>
                      <a:r>
                        <a:rPr lang="en-US" altLang="zh-CN" sz="1700" dirty="0" smtClean="0"/>
                        <a:t>Countries </a:t>
                      </a:r>
                      <a:endParaRPr lang="zh-CN" altLang="en-US" sz="1700" dirty="0"/>
                    </a:p>
                  </a:txBody>
                  <a:tcPr/>
                </a:tc>
              </a:tr>
            </a:tbl>
          </a:graphicData>
        </a:graphic>
      </p:graphicFrame>
      <p:sp>
        <p:nvSpPr>
          <p:cNvPr id="8" name="圆角矩形 7"/>
          <p:cNvSpPr/>
          <p:nvPr/>
        </p:nvSpPr>
        <p:spPr>
          <a:xfrm>
            <a:off x="4783782" y="2571744"/>
            <a:ext cx="1354625" cy="624965"/>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9" name="圆角矩形 8"/>
          <p:cNvSpPr/>
          <p:nvPr/>
        </p:nvSpPr>
        <p:spPr>
          <a:xfrm>
            <a:off x="7578533" y="2943737"/>
            <a:ext cx="1353600" cy="62813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1" name="圆角矩形 10"/>
          <p:cNvSpPr/>
          <p:nvPr/>
        </p:nvSpPr>
        <p:spPr>
          <a:xfrm>
            <a:off x="4783782" y="3279409"/>
            <a:ext cx="1353600" cy="271795"/>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2" name="圆角矩形 11"/>
          <p:cNvSpPr/>
          <p:nvPr/>
        </p:nvSpPr>
        <p:spPr>
          <a:xfrm>
            <a:off x="7578533" y="2577646"/>
            <a:ext cx="1353600" cy="301017"/>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mc:AlternateContent xmlns:mc="http://schemas.openxmlformats.org/markup-compatibility/2006">
        <mc:Choice xmlns:a14="http://schemas.microsoft.com/office/drawing/2010/main" xmlns="" Requires="a14">
          <p:sp>
            <p:nvSpPr>
              <p:cNvPr id="16" name="内容占位符 2"/>
              <p:cNvSpPr txBox="1">
                <a:spLocks/>
              </p:cNvSpPr>
              <p:nvPr/>
            </p:nvSpPr>
            <p:spPr>
              <a:xfrm>
                <a:off x="331106" y="2195420"/>
                <a:ext cx="4340647" cy="1178804"/>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lvl="1" indent="-261938">
                  <a:lnSpc>
                    <a:spcPct val="120000"/>
                  </a:lnSpc>
                  <a:buClrTx/>
                  <a:buFont typeface="+mj-ea"/>
                  <a:buAutoNum type="circleNumDbPlain"/>
                </a:pPr>
                <a:r>
                  <a:rPr lang="en-US" altLang="zh-CN" sz="1700" b="1" dirty="0" smtClean="0">
                    <a:solidFill>
                      <a:srgbClr val="00B050"/>
                    </a:solidFill>
                    <a:latin typeface="Arial" panose="020B0604020202020204" pitchFamily="34" charset="0"/>
                  </a:rPr>
                  <a:t>S-S domain</a:t>
                </a:r>
                <a:r>
                  <a:rPr lang="en-US" altLang="zh-CN" sz="1700" dirty="0" smtClean="0">
                    <a:latin typeface="Arial" panose="020B0604020202020204" pitchFamily="34" charset="0"/>
                  </a:rPr>
                  <a:t>: </a:t>
                </a:r>
                <a14:m>
                  <m:oMath xmlns:m="http://schemas.openxmlformats.org/officeDocument/2006/math">
                    <m:sSub>
                      <m:sSubPr>
                        <m:ctrlPr>
                          <a:rPr lang="en-US" altLang="zh-CN" sz="1700" i="1" smtClean="0">
                            <a:latin typeface="Cambria Math" panose="02040503050406030204" pitchFamily="18" charset="0"/>
                          </a:rPr>
                        </m:ctrlPr>
                      </m:sSubPr>
                      <m:e>
                        <m:r>
                          <a:rPr lang="en-US" altLang="zh-CN" sz="1700" b="0" i="1" smtClean="0">
                            <a:latin typeface="Cambria Math" panose="02040503050406030204" pitchFamily="18" charset="0"/>
                          </a:rPr>
                          <m:t>𝑟</m:t>
                        </m:r>
                      </m:e>
                      <m:sub>
                        <m:r>
                          <a:rPr lang="en-US" altLang="zh-CN" sz="1700" b="0" i="1" smtClean="0">
                            <a:latin typeface="Cambria Math" panose="02040503050406030204" pitchFamily="18" charset="0"/>
                          </a:rPr>
                          <m:t>𝑖</m:t>
                        </m:r>
                      </m:sub>
                    </m:sSub>
                    <m:r>
                      <a:rPr lang="en-US" altLang="zh-CN" sz="1700" b="0" i="1" smtClean="0">
                        <a:latin typeface="Cambria Math" panose="02040503050406030204" pitchFamily="18" charset="0"/>
                      </a:rPr>
                      <m:t>.</m:t>
                    </m:r>
                    <m:r>
                      <m:rPr>
                        <m:sty m:val="p"/>
                      </m:rPr>
                      <a:rPr lang="en-US" altLang="zh-CN" sz="1700" i="1">
                        <a:latin typeface="Cambria Math" panose="02040503050406030204" pitchFamily="18" charset="0"/>
                      </a:rPr>
                      <m:t>subject</m:t>
                    </m:r>
                    <m:r>
                      <a:rPr lang="en-US" altLang="zh-CN" sz="1700" i="1" smtClean="0">
                        <a:latin typeface="Cambria Math" panose="02040503050406030204" pitchFamily="18" charset="0"/>
                        <a:ea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b="0" i="1" smtClean="0">
                            <a:latin typeface="Cambria Math" panose="02040503050406030204" pitchFamily="18" charset="0"/>
                          </a:rPr>
                          <m:t>𝑗</m:t>
                        </m:r>
                      </m:sub>
                    </m:sSub>
                    <m:r>
                      <a:rPr lang="en-US" altLang="zh-CN" sz="1700" i="1">
                        <a:latin typeface="Cambria Math" panose="02040503050406030204" pitchFamily="18" charset="0"/>
                      </a:rPr>
                      <m:t>.</m:t>
                    </m:r>
                    <m:r>
                      <m:rPr>
                        <m:sty m:val="p"/>
                      </m:rPr>
                      <a:rPr lang="en-US" altLang="zh-CN" sz="1700" i="1">
                        <a:latin typeface="Cambria Math" panose="02040503050406030204" pitchFamily="18" charset="0"/>
                      </a:rPr>
                      <m:t>subject</m:t>
                    </m:r>
                    <m:r>
                      <a:rPr lang="en-US" altLang="zh-CN" sz="1700" b="0" i="1" smtClean="0">
                        <a:latin typeface="Cambria Math" panose="02040503050406030204" pitchFamily="18" charset="0"/>
                      </a:rPr>
                      <m:t>=</m:t>
                    </m:r>
                    <m:r>
                      <a:rPr lang="en-US" altLang="zh-CN" sz="1700" b="0" i="1" smtClean="0">
                        <a:latin typeface="Cambria Math" panose="02040503050406030204" pitchFamily="18" charset="0"/>
                        <a:ea typeface="Cambria Math" panose="02040503050406030204" pitchFamily="18" charset="0"/>
                      </a:rPr>
                      <m:t>∅</m:t>
                    </m:r>
                  </m:oMath>
                </a14:m>
                <a:endParaRPr lang="en-US" altLang="zh-CN" sz="1700" dirty="0" smtClean="0">
                  <a:latin typeface="Arial" panose="020B0604020202020204" pitchFamily="34" charset="0"/>
                </a:endParaRPr>
              </a:p>
              <a:p>
                <a:pPr marL="357188" lvl="1" indent="-261938">
                  <a:lnSpc>
                    <a:spcPct val="120000"/>
                  </a:lnSpc>
                  <a:buFont typeface="+mj-ea"/>
                  <a:buAutoNum type="circleNumDbPlain"/>
                </a:pPr>
                <a:r>
                  <a:rPr lang="en-US" altLang="zh-CN" sz="1700" b="1" dirty="0" smtClean="0">
                    <a:solidFill>
                      <a:srgbClr val="FFC000"/>
                    </a:solidFill>
                    <a:latin typeface="Arial" panose="020B0604020202020204" pitchFamily="34" charset="0"/>
                  </a:rPr>
                  <a:t>O-O domain</a:t>
                </a:r>
                <a:r>
                  <a:rPr lang="en-US" altLang="zh-CN" sz="1700" dirty="0" smtClean="0">
                    <a:latin typeface="Arial" panose="020B0604020202020204" pitchFamily="34" charset="0"/>
                  </a:rPr>
                  <a:t>: </a:t>
                </a:r>
                <a14:m>
                  <m:oMath xmlns:m="http://schemas.openxmlformats.org/officeDocument/2006/math">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r>
                      <m:rPr>
                        <m:sty m:val="p"/>
                      </m:rPr>
                      <a:rPr lang="en-US" altLang="zh-CN" sz="1700" b="0" i="0" smtClean="0">
                        <a:latin typeface="Cambria Math" panose="02040503050406030204" pitchFamily="18" charset="0"/>
                      </a:rPr>
                      <m:t>o</m:t>
                    </m:r>
                    <m:r>
                      <m:rPr>
                        <m:sty m:val="p"/>
                      </m:rPr>
                      <a:rPr lang="en-US" altLang="zh-CN" sz="1700" i="1">
                        <a:latin typeface="Cambria Math" panose="02040503050406030204" pitchFamily="18" charset="0"/>
                      </a:rPr>
                      <m:t>bject</m:t>
                    </m:r>
                    <m:r>
                      <a:rPr lang="en-US" altLang="zh-CN" sz="1700" i="1">
                        <a:latin typeface="Cambria Math" panose="02040503050406030204" pitchFamily="18" charset="0"/>
                        <a:ea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𝑗</m:t>
                        </m:r>
                      </m:sub>
                    </m:sSub>
                    <m:r>
                      <a:rPr lang="en-US" altLang="zh-CN" sz="1700" i="1">
                        <a:latin typeface="Cambria Math" panose="02040503050406030204" pitchFamily="18" charset="0"/>
                      </a:rPr>
                      <m:t>.</m:t>
                    </m:r>
                    <m:r>
                      <m:rPr>
                        <m:sty m:val="p"/>
                      </m:rPr>
                      <a:rPr lang="en-US" altLang="zh-CN" sz="1700" b="0" i="0" smtClean="0">
                        <a:latin typeface="Cambria Math" panose="02040503050406030204" pitchFamily="18" charset="0"/>
                      </a:rPr>
                      <m:t>o</m:t>
                    </m:r>
                    <m:r>
                      <m:rPr>
                        <m:sty m:val="p"/>
                      </m:rPr>
                      <a:rPr lang="en-US" altLang="zh-CN" sz="1700" i="0">
                        <a:latin typeface="Cambria Math" panose="02040503050406030204" pitchFamily="18" charset="0"/>
                      </a:rPr>
                      <m:t>bject</m:t>
                    </m:r>
                    <m:r>
                      <a:rPr lang="en-US" altLang="zh-CN" sz="1700" i="1">
                        <a:latin typeface="Cambria Math" panose="02040503050406030204" pitchFamily="18" charset="0"/>
                      </a:rPr>
                      <m:t>=</m:t>
                    </m:r>
                    <m:r>
                      <a:rPr lang="en-US" altLang="zh-CN" sz="1700" i="1">
                        <a:latin typeface="Cambria Math" panose="02040503050406030204" pitchFamily="18" charset="0"/>
                        <a:ea typeface="Cambria Math" panose="02040503050406030204" pitchFamily="18" charset="0"/>
                      </a:rPr>
                      <m:t>∅</m:t>
                    </m:r>
                  </m:oMath>
                </a14:m>
                <a:endParaRPr lang="en-US" altLang="zh-CN" sz="1700" dirty="0">
                  <a:latin typeface="Arial" panose="020B0604020202020204" pitchFamily="34" charset="0"/>
                </a:endParaRPr>
              </a:p>
              <a:p>
                <a:pPr marL="357188" lvl="1" indent="-261938">
                  <a:lnSpc>
                    <a:spcPct val="120000"/>
                  </a:lnSpc>
                  <a:buFont typeface="+mj-ea"/>
                  <a:buAutoNum type="circleNumDbPlain"/>
                </a:pPr>
                <a:r>
                  <a:rPr lang="en-US" altLang="zh-CN" sz="1700" b="1" dirty="0" smtClean="0">
                    <a:solidFill>
                      <a:srgbClr val="FF0000"/>
                    </a:solidFill>
                    <a:latin typeface="Arial" panose="020B0604020202020204" pitchFamily="34" charset="0"/>
                  </a:rPr>
                  <a:t>S-O domain</a:t>
                </a:r>
                <a:r>
                  <a:rPr lang="en-US" altLang="zh-CN" sz="1700" dirty="0" smtClean="0">
                    <a:latin typeface="Arial" panose="020B0604020202020204" pitchFamily="34" charset="0"/>
                  </a:rPr>
                  <a:t>: </a:t>
                </a:r>
                <a14:m>
                  <m:oMath xmlns:m="http://schemas.openxmlformats.org/officeDocument/2006/math">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r>
                      <m:rPr>
                        <m:sty m:val="p"/>
                      </m:rPr>
                      <a:rPr lang="en-US" altLang="zh-CN" sz="1700" i="1">
                        <a:latin typeface="Cambria Math" panose="02040503050406030204" pitchFamily="18" charset="0"/>
                      </a:rPr>
                      <m:t>subject</m:t>
                    </m:r>
                    <m:r>
                      <a:rPr lang="en-US" altLang="zh-CN" sz="1700" i="1">
                        <a:latin typeface="Cambria Math" panose="02040503050406030204" pitchFamily="18" charset="0"/>
                        <a:ea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𝑗</m:t>
                        </m:r>
                      </m:sub>
                    </m:sSub>
                    <m:r>
                      <a:rPr lang="en-US" altLang="zh-CN" sz="1700" i="1">
                        <a:latin typeface="Cambria Math" panose="02040503050406030204" pitchFamily="18" charset="0"/>
                      </a:rPr>
                      <m:t>.</m:t>
                    </m:r>
                    <m:r>
                      <m:rPr>
                        <m:sty m:val="p"/>
                      </m:rPr>
                      <a:rPr lang="en-US" altLang="zh-CN" sz="1700">
                        <a:latin typeface="Cambria Math" panose="02040503050406030204" pitchFamily="18" charset="0"/>
                      </a:rPr>
                      <m:t>o</m:t>
                    </m:r>
                    <m:r>
                      <m:rPr>
                        <m:sty m:val="p"/>
                      </m:rPr>
                      <a:rPr lang="en-US" altLang="zh-CN" sz="1700" i="1">
                        <a:latin typeface="Cambria Math" panose="02040503050406030204" pitchFamily="18" charset="0"/>
                      </a:rPr>
                      <m:t>bject</m:t>
                    </m:r>
                    <m:r>
                      <a:rPr lang="en-US" altLang="zh-CN" sz="1700" i="1">
                        <a:latin typeface="Cambria Math" panose="02040503050406030204" pitchFamily="18" charset="0"/>
                      </a:rPr>
                      <m:t>=∅</m:t>
                    </m:r>
                  </m:oMath>
                </a14:m>
                <a:endParaRPr lang="en-US" altLang="zh-CN" sz="1700" dirty="0" smtClean="0">
                  <a:latin typeface="Arial" panose="020B0604020202020204" pitchFamily="34" charset="0"/>
                </a:endParaRPr>
              </a:p>
            </p:txBody>
          </p:sp>
        </mc:Choice>
        <mc:Fallback>
          <p:sp>
            <p:nvSpPr>
              <p:cNvPr id="16" name="内容占位符 2"/>
              <p:cNvSpPr txBox="1">
                <a:spLocks noRot="1" noChangeAspect="1" noMove="1" noResize="1" noEditPoints="1" noAdjustHandles="1" noChangeArrowheads="1" noChangeShapeType="1" noTextEdit="1"/>
              </p:cNvSpPr>
              <p:nvPr/>
            </p:nvSpPr>
            <p:spPr>
              <a:xfrm>
                <a:off x="331106" y="2195420"/>
                <a:ext cx="4340647" cy="1178804"/>
              </a:xfrm>
              <a:prstGeom prst="rect">
                <a:avLst/>
              </a:prstGeom>
              <a:blipFill rotWithShape="0">
                <a:blip r:embed="rId3"/>
                <a:stretch>
                  <a:fillRect b="-1031"/>
                </a:stretch>
              </a:blipFill>
              <a:ln w="19050">
                <a:noFill/>
              </a:ln>
            </p:spPr>
            <p:txBody>
              <a:bodyPr/>
              <a:lstStyle/>
              <a:p>
                <a:r>
                  <a:rPr lang="zh-CN" altLang="en-US">
                    <a:noFill/>
                  </a:rPr>
                  <a:t> </a:t>
                </a:r>
              </a:p>
            </p:txBody>
          </p:sp>
        </mc:Fallback>
      </mc:AlternateContent>
      <p:sp>
        <p:nvSpPr>
          <p:cNvPr id="18"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Redundancies for Easy Decisions </a:t>
            </a:r>
            <a:endParaRPr lang="zh-CN" altLang="en-US" sz="3600" b="1" dirty="0">
              <a:solidFill>
                <a:srgbClr val="C00000"/>
              </a:solidFill>
            </a:endParaRPr>
          </a:p>
        </p:txBody>
      </p:sp>
    </p:spTree>
    <p:extLst>
      <p:ext uri="{BB962C8B-B14F-4D97-AF65-F5344CB8AC3E}">
        <p14:creationId xmlns:p14="http://schemas.microsoft.com/office/powerpoint/2010/main" xmlns="" val="387933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charRg st="2" end="2"/>
                                            </p:txEl>
                                          </p:spTgt>
                                        </p:tgtEl>
                                        <p:attrNameLst>
                                          <p:attrName>style.visibility</p:attrName>
                                        </p:attrNameLst>
                                      </p:cBhvr>
                                      <p:to>
                                        <p:strVal val="visible"/>
                                      </p:to>
                                    </p:set>
                                    <p:animEffect transition="in" filter="fade">
                                      <p:cBhvr>
                                        <p:cTn id="7" dur="250"/>
                                        <p:tgtEl>
                                          <p:spTgt spid="16">
                                            <p:txEl>
                                              <p:charRg st="2" end="2"/>
                                            </p:txEl>
                                          </p:spTgt>
                                        </p:tgtEl>
                                      </p:cBhvr>
                                    </p:animEffect>
                                    <p:anim calcmode="lin" valueType="num">
                                      <p:cBhvr>
                                        <p:cTn id="8" dur="250" fill="hold"/>
                                        <p:tgtEl>
                                          <p:spTgt spid="16">
                                            <p:txEl>
                                              <p:charRg st="2" end="2"/>
                                            </p:txEl>
                                          </p:spTgt>
                                        </p:tgtEl>
                                        <p:attrNameLst>
                                          <p:attrName>ppt_x</p:attrName>
                                        </p:attrNameLst>
                                      </p:cBhvr>
                                      <p:tavLst>
                                        <p:tav tm="0">
                                          <p:val>
                                            <p:strVal val="#ppt_x"/>
                                          </p:val>
                                        </p:tav>
                                        <p:tav tm="100000">
                                          <p:val>
                                            <p:strVal val="#ppt_x"/>
                                          </p:val>
                                        </p:tav>
                                      </p:tavLst>
                                    </p:anim>
                                    <p:anim calcmode="lin" valueType="num">
                                      <p:cBhvr>
                                        <p:cTn id="9" dur="250" fill="hold"/>
                                        <p:tgtEl>
                                          <p:spTgt spid="16">
                                            <p:txEl>
                                              <p:char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xEl>
                                              <p:charRg st="2" end="2"/>
                                            </p:txEl>
                                          </p:spTgt>
                                        </p:tgtEl>
                                        <p:attrNameLst>
                                          <p:attrName>style.visibility</p:attrName>
                                        </p:attrNameLst>
                                      </p:cBhvr>
                                      <p:to>
                                        <p:strVal val="visible"/>
                                      </p:to>
                                    </p:set>
                                    <p:animEffect transition="in" filter="fade">
                                      <p:cBhvr>
                                        <p:cTn id="12" dur="250"/>
                                        <p:tgtEl>
                                          <p:spTgt spid="16">
                                            <p:txEl>
                                              <p:charRg st="2" end="2"/>
                                            </p:txEl>
                                          </p:spTgt>
                                        </p:tgtEl>
                                      </p:cBhvr>
                                    </p:animEffect>
                                    <p:anim calcmode="lin" valueType="num">
                                      <p:cBhvr>
                                        <p:cTn id="13" dur="250" fill="hold"/>
                                        <p:tgtEl>
                                          <p:spTgt spid="16">
                                            <p:txEl>
                                              <p:charRg st="2" end="2"/>
                                            </p:txEl>
                                          </p:spTgt>
                                        </p:tgtEl>
                                        <p:attrNameLst>
                                          <p:attrName>ppt_x</p:attrName>
                                        </p:attrNameLst>
                                      </p:cBhvr>
                                      <p:tavLst>
                                        <p:tav tm="0">
                                          <p:val>
                                            <p:strVal val="#ppt_x"/>
                                          </p:val>
                                        </p:tav>
                                        <p:tav tm="100000">
                                          <p:val>
                                            <p:strVal val="#ppt_x"/>
                                          </p:val>
                                        </p:tav>
                                      </p:tavLst>
                                    </p:anim>
                                    <p:anim calcmode="lin" valueType="num">
                                      <p:cBhvr>
                                        <p:cTn id="14" dur="250" fill="hold"/>
                                        <p:tgtEl>
                                          <p:spTgt spid="16">
                                            <p:txEl>
                                              <p:char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50"/>
                                        <p:tgtEl>
                                          <p:spTgt spid="9"/>
                                        </p:tgtEl>
                                      </p:cBhvr>
                                    </p:animEffect>
                                    <p:anim calcmode="lin" valueType="num">
                                      <p:cBhvr>
                                        <p:cTn id="18" dur="250" fill="hold"/>
                                        <p:tgtEl>
                                          <p:spTgt spid="9"/>
                                        </p:tgtEl>
                                        <p:attrNameLst>
                                          <p:attrName>ppt_x</p:attrName>
                                        </p:attrNameLst>
                                      </p:cBhvr>
                                      <p:tavLst>
                                        <p:tav tm="0">
                                          <p:val>
                                            <p:strVal val="#ppt_x"/>
                                          </p:val>
                                        </p:tav>
                                        <p:tav tm="100000">
                                          <p:val>
                                            <p:strVal val="#ppt_x"/>
                                          </p:val>
                                        </p:tav>
                                      </p:tavLst>
                                    </p:anim>
                                    <p:anim calcmode="lin" valueType="num">
                                      <p:cBhvr>
                                        <p:cTn id="19" dur="25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50"/>
                                        <p:tgtEl>
                                          <p:spTgt spid="11"/>
                                        </p:tgtEl>
                                      </p:cBhvr>
                                    </p:animEffect>
                                    <p:anim calcmode="lin" valueType="num">
                                      <p:cBhvr>
                                        <p:cTn id="23" dur="250" fill="hold"/>
                                        <p:tgtEl>
                                          <p:spTgt spid="11"/>
                                        </p:tgtEl>
                                        <p:attrNameLst>
                                          <p:attrName>ppt_x</p:attrName>
                                        </p:attrNameLst>
                                      </p:cBhvr>
                                      <p:tavLst>
                                        <p:tav tm="0">
                                          <p:val>
                                            <p:strVal val="#ppt_x"/>
                                          </p:val>
                                        </p:tav>
                                        <p:tav tm="100000">
                                          <p:val>
                                            <p:strVal val="#ppt_x"/>
                                          </p:val>
                                        </p:tav>
                                      </p:tavLst>
                                    </p:anim>
                                    <p:anim calcmode="lin" valueType="num">
                                      <p:cBhvr>
                                        <p:cTn id="24" dur="25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anim calcmode="lin" valueType="num">
                                      <p:cBhvr>
                                        <p:cTn id="28" dur="250" fill="hold"/>
                                        <p:tgtEl>
                                          <p:spTgt spid="12"/>
                                        </p:tgtEl>
                                        <p:attrNameLst>
                                          <p:attrName>ppt_x</p:attrName>
                                        </p:attrNameLst>
                                      </p:cBhvr>
                                      <p:tavLst>
                                        <p:tav tm="0">
                                          <p:val>
                                            <p:strVal val="#ppt_x"/>
                                          </p:val>
                                        </p:tav>
                                        <p:tav tm="100000">
                                          <p:val>
                                            <p:strVal val="#ppt_x"/>
                                          </p:val>
                                        </p:tav>
                                      </p:tavLst>
                                    </p:anim>
                                    <p:anim calcmode="lin" valueType="num">
                                      <p:cBhvr>
                                        <p:cTn id="29"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50"/>
                                        <p:tgtEl>
                                          <p:spTgt spid="13"/>
                                        </p:tgtEl>
                                      </p:cBhvr>
                                    </p:animEffect>
                                    <p:anim calcmode="lin" valueType="num">
                                      <p:cBhvr>
                                        <p:cTn id="35" dur="250" fill="hold"/>
                                        <p:tgtEl>
                                          <p:spTgt spid="13"/>
                                        </p:tgtEl>
                                        <p:attrNameLst>
                                          <p:attrName>ppt_x</p:attrName>
                                        </p:attrNameLst>
                                      </p:cBhvr>
                                      <p:tavLst>
                                        <p:tav tm="0">
                                          <p:val>
                                            <p:strVal val="#ppt_x"/>
                                          </p:val>
                                        </p:tav>
                                        <p:tav tm="100000">
                                          <p:val>
                                            <p:strVal val="#ppt_x"/>
                                          </p:val>
                                        </p:tav>
                                      </p:tavLst>
                                    </p:anim>
                                    <p:anim calcmode="lin" valueType="num">
                                      <p:cBhvr>
                                        <p:cTn id="36" dur="25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250"/>
                                        <p:tgtEl>
                                          <p:spTgt spid="14"/>
                                        </p:tgtEl>
                                      </p:cBhvr>
                                    </p:animEffect>
                                    <p:anim calcmode="lin" valueType="num">
                                      <p:cBhvr>
                                        <p:cTn id="40" dur="250" fill="hold"/>
                                        <p:tgtEl>
                                          <p:spTgt spid="14"/>
                                        </p:tgtEl>
                                        <p:attrNameLst>
                                          <p:attrName>ppt_x</p:attrName>
                                        </p:attrNameLst>
                                      </p:cBhvr>
                                      <p:tavLst>
                                        <p:tav tm="0">
                                          <p:val>
                                            <p:strVal val="#ppt_x"/>
                                          </p:val>
                                        </p:tav>
                                        <p:tav tm="100000">
                                          <p:val>
                                            <p:strVal val="#ppt_x"/>
                                          </p:val>
                                        </p:tav>
                                      </p:tavLst>
                                    </p:anim>
                                    <p:anim calcmode="lin" valueType="num">
                                      <p:cBhvr>
                                        <p:cTn id="4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650" y="972000"/>
            <a:ext cx="8394700" cy="5069151"/>
          </a:xfrm>
        </p:spPr>
        <p:txBody>
          <a:bodyPr>
            <a:normAutofit/>
          </a:bodyPr>
          <a:lstStyle/>
          <a:p>
            <a:pPr marL="324000" lvl="1" indent="-324000">
              <a:lnSpc>
                <a:spcPct val="200000"/>
              </a:lnSpc>
              <a:spcBef>
                <a:spcPts val="1000"/>
              </a:spcBef>
              <a:buSzPct val="70000"/>
              <a:buFont typeface="Wingdings" panose="05000000000000000000" pitchFamily="2" charset="2"/>
              <a:buChar char="Ø"/>
            </a:pPr>
            <a:r>
              <a:rPr lang="en-US" altLang="zh-CN" sz="2600" dirty="0"/>
              <a:t>Redundancies and Constraints</a:t>
            </a:r>
          </a:p>
          <a:p>
            <a:pPr>
              <a:lnSpc>
                <a:spcPct val="200000"/>
              </a:lnSpc>
            </a:pPr>
            <a:r>
              <a:rPr lang="en-US" altLang="zh-CN" b="1" dirty="0" smtClean="0"/>
              <a:t>Easy </a:t>
            </a:r>
            <a:r>
              <a:rPr lang="en-US" altLang="zh-CN" b="1" dirty="0"/>
              <a:t>First Relation </a:t>
            </a:r>
            <a:r>
              <a:rPr lang="en-US" altLang="zh-CN" b="1" dirty="0" smtClean="0"/>
              <a:t>Extraction Framework </a:t>
            </a:r>
          </a:p>
          <a:p>
            <a:pPr>
              <a:lnSpc>
                <a:spcPct val="200000"/>
              </a:lnSpc>
            </a:pPr>
            <a:r>
              <a:rPr lang="en-US" altLang="zh-CN" dirty="0" smtClean="0"/>
              <a:t>Experimental Study</a:t>
            </a:r>
            <a:endParaRPr lang="en-US" altLang="zh-CN" dirty="0"/>
          </a:p>
        </p:txBody>
      </p:sp>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13</a:t>
            </a:fld>
            <a:endParaRPr lang="zh-CN" altLang="en-US" dirty="0"/>
          </a:p>
        </p:txBody>
      </p:sp>
      <p:sp>
        <p:nvSpPr>
          <p:cNvPr id="6"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Outline</a:t>
            </a:r>
            <a:endParaRPr lang="zh-CN" altLang="en-US" sz="3600" b="1" dirty="0">
              <a:solidFill>
                <a:srgbClr val="C00000"/>
              </a:solidFill>
            </a:endParaRPr>
          </a:p>
        </p:txBody>
      </p:sp>
    </p:spTree>
    <p:extLst>
      <p:ext uri="{BB962C8B-B14F-4D97-AF65-F5344CB8AC3E}">
        <p14:creationId xmlns:p14="http://schemas.microsoft.com/office/powerpoint/2010/main" xmlns="" val="1050937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14</a:t>
            </a:fld>
            <a:endParaRPr lang="zh-CN" altLang="en-US" dirty="0"/>
          </a:p>
        </p:txBody>
      </p:sp>
      <p:sp>
        <p:nvSpPr>
          <p:cNvPr id="6" name="内容占位符 2"/>
          <p:cNvSpPr txBox="1">
            <a:spLocks/>
          </p:cNvSpPr>
          <p:nvPr/>
        </p:nvSpPr>
        <p:spPr>
          <a:xfrm>
            <a:off x="324197" y="4389630"/>
            <a:ext cx="8388003" cy="1105237"/>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a:latin typeface="Arial" panose="020B0604020202020204" pitchFamily="34" charset="0"/>
              </a:rPr>
              <a:t>Stage 1: Easy First Collective Inference</a:t>
            </a:r>
            <a:endParaRPr lang="en-US" altLang="zh-CN" sz="2000" b="1" dirty="0" smtClean="0">
              <a:latin typeface="Arial" panose="020B0604020202020204" pitchFamily="34" charset="0"/>
            </a:endParaRPr>
          </a:p>
          <a:p>
            <a:pPr marL="594900" lvl="1" indent="-342900">
              <a:lnSpc>
                <a:spcPct val="120000"/>
              </a:lnSpc>
            </a:pPr>
            <a:r>
              <a:rPr lang="en-US" altLang="zh-CN" sz="1800" dirty="0">
                <a:latin typeface="Arial" panose="020B0604020202020204" pitchFamily="34" charset="0"/>
              </a:rPr>
              <a:t>Utilize S-O redundancies</a:t>
            </a:r>
          </a:p>
          <a:p>
            <a:pPr marL="594900" lvl="1" indent="-342900">
              <a:lnSpc>
                <a:spcPct val="120000"/>
              </a:lnSpc>
            </a:pPr>
            <a:r>
              <a:rPr lang="en-US" altLang="zh-CN" sz="1800" dirty="0" smtClean="0">
                <a:latin typeface="Arial" panose="020B0604020202020204" pitchFamily="34" charset="0"/>
              </a:rPr>
              <a:t>Make </a:t>
            </a:r>
            <a:r>
              <a:rPr lang="en-US" altLang="zh-CN" sz="1800" dirty="0">
                <a:latin typeface="Arial" panose="020B0604020202020204" pitchFamily="34" charset="0"/>
              </a:rPr>
              <a:t>easy (most confident) decisions </a:t>
            </a:r>
            <a:endParaRPr lang="en-US" altLang="zh-CN" sz="1800" dirty="0" smtClean="0">
              <a:latin typeface="Arial" panose="020B0604020202020204" pitchFamily="34" charset="0"/>
            </a:endParaRPr>
          </a:p>
        </p:txBody>
      </p:sp>
      <p:sp>
        <p:nvSpPr>
          <p:cNvPr id="7" name="内容占位符 2"/>
          <p:cNvSpPr txBox="1">
            <a:spLocks/>
          </p:cNvSpPr>
          <p:nvPr/>
        </p:nvSpPr>
        <p:spPr>
          <a:xfrm>
            <a:off x="324197" y="5494867"/>
            <a:ext cx="8246838" cy="104075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a:latin typeface="Arial" panose="020B0604020202020204" pitchFamily="34" charset="0"/>
              </a:rPr>
              <a:t>Stage </a:t>
            </a:r>
            <a:r>
              <a:rPr lang="en-US" altLang="zh-CN" sz="2000" b="1" dirty="0" smtClean="0">
                <a:latin typeface="Arial" panose="020B0604020202020204" pitchFamily="34" charset="0"/>
              </a:rPr>
              <a:t>2</a:t>
            </a:r>
            <a:r>
              <a:rPr lang="en-US" altLang="zh-CN" sz="2000" b="1" dirty="0">
                <a:latin typeface="Arial" panose="020B0604020202020204" pitchFamily="34" charset="0"/>
              </a:rPr>
              <a:t>: Integer Linear </a:t>
            </a:r>
            <a:r>
              <a:rPr lang="en-US" altLang="zh-CN" sz="2000" b="1" dirty="0" smtClean="0">
                <a:latin typeface="Arial" panose="020B0604020202020204" pitchFamily="34" charset="0"/>
              </a:rPr>
              <a:t>Programming</a:t>
            </a:r>
          </a:p>
          <a:p>
            <a:pPr marL="594900" lvl="1" indent="-342900"/>
            <a:r>
              <a:rPr lang="en-US" altLang="zh-CN" sz="1800" dirty="0">
                <a:latin typeface="Arial" panose="020B0604020202020204" pitchFamily="34" charset="0"/>
              </a:rPr>
              <a:t>Utilize S-R, O-R, and R redundancies</a:t>
            </a:r>
          </a:p>
          <a:p>
            <a:pPr marL="594900" lvl="1" indent="-342900"/>
            <a:r>
              <a:rPr lang="en-US" altLang="zh-CN" sz="1800" dirty="0" smtClean="0">
                <a:latin typeface="Arial" panose="020B0604020202020204" pitchFamily="34" charset="0"/>
              </a:rPr>
              <a:t>Make hard decisions with ILP </a:t>
            </a:r>
          </a:p>
        </p:txBody>
      </p:sp>
      <p:pic>
        <p:nvPicPr>
          <p:cNvPr id="8" name="图片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11952" y="923746"/>
            <a:ext cx="5475287" cy="3381795"/>
          </a:xfrm>
          <a:prstGeom prst="rect">
            <a:avLst/>
          </a:prstGeom>
        </p:spPr>
      </p:pic>
      <p:sp>
        <p:nvSpPr>
          <p:cNvPr id="10" name="圆角矩形 9"/>
          <p:cNvSpPr/>
          <p:nvPr/>
        </p:nvSpPr>
        <p:spPr>
          <a:xfrm>
            <a:off x="2092270" y="1718799"/>
            <a:ext cx="2642461" cy="16520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734731" y="1718799"/>
            <a:ext cx="2642461" cy="16520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Easy First RE Framework </a:t>
            </a:r>
          </a:p>
        </p:txBody>
      </p:sp>
    </p:spTree>
    <p:extLst>
      <p:ext uri="{BB962C8B-B14F-4D97-AF65-F5344CB8AC3E}">
        <p14:creationId xmlns:p14="http://schemas.microsoft.com/office/powerpoint/2010/main" xmlns="" val="28494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par>
                                <p:cTn id="10" presetID="42" presetClass="exit" presetSubtype="0" fill="hold" grpId="0" nodeType="withEffect">
                                  <p:stCondLst>
                                    <p:cond delay="0"/>
                                  </p:stCondLst>
                                  <p:childTnLst>
                                    <p:animEffect transition="out" filter="fade">
                                      <p:cBhvr>
                                        <p:cTn id="11" dur="250"/>
                                        <p:tgtEl>
                                          <p:spTgt spid="10"/>
                                        </p:tgtEl>
                                      </p:cBhvr>
                                    </p:animEffect>
                                    <p:anim calcmode="lin" valueType="num">
                                      <p:cBhvr>
                                        <p:cTn id="12" dur="250"/>
                                        <p:tgtEl>
                                          <p:spTgt spid="10"/>
                                        </p:tgtEl>
                                        <p:attrNameLst>
                                          <p:attrName>ppt_x</p:attrName>
                                        </p:attrNameLst>
                                      </p:cBhvr>
                                      <p:tavLst>
                                        <p:tav tm="0">
                                          <p:val>
                                            <p:strVal val="ppt_x"/>
                                          </p:val>
                                        </p:tav>
                                        <p:tav tm="100000">
                                          <p:val>
                                            <p:strVal val="ppt_x"/>
                                          </p:val>
                                        </p:tav>
                                      </p:tavLst>
                                    </p:anim>
                                    <p:anim calcmode="lin" valueType="num">
                                      <p:cBhvr>
                                        <p:cTn id="13" dur="250"/>
                                        <p:tgtEl>
                                          <p:spTgt spid="10"/>
                                        </p:tgtEl>
                                        <p:attrNameLst>
                                          <p:attrName>ppt_y</p:attrName>
                                        </p:attrNameLst>
                                      </p:cBhvr>
                                      <p:tavLst>
                                        <p:tav tm="0">
                                          <p:val>
                                            <p:strVal val="ppt_y"/>
                                          </p:val>
                                        </p:tav>
                                        <p:tav tm="100000">
                                          <p:val>
                                            <p:strVal val="ppt_y+.1"/>
                                          </p:val>
                                        </p:tav>
                                      </p:tavLst>
                                    </p:anim>
                                    <p:set>
                                      <p:cBhvr>
                                        <p:cTn id="14" dur="1" fill="hold">
                                          <p:stCondLst>
                                            <p:cond delay="249"/>
                                          </p:stCondLst>
                                        </p:cTn>
                                        <p:tgtEl>
                                          <p:spTgt spid="10"/>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1"/>
            <a:ext cx="2057400" cy="365125"/>
          </a:xfrm>
          <a:prstGeom prst="rect">
            <a:avLst/>
          </a:prstGeom>
        </p:spPr>
        <p:txBody>
          <a:bodyPr/>
          <a:lstStyle/>
          <a:p>
            <a:fld id="{E3756F1F-84DF-4859-8AE8-4B3E0E674450}" type="slidenum">
              <a:rPr lang="zh-CN" altLang="en-US" smtClean="0"/>
              <a:pPr/>
              <a:t>15</a:t>
            </a:fld>
            <a:endParaRPr lang="zh-CN" altLang="en-US" dirty="0"/>
          </a:p>
        </p:txBody>
      </p:sp>
      <p:sp>
        <p:nvSpPr>
          <p:cNvPr id="6" name="圆角矩形 5"/>
          <p:cNvSpPr/>
          <p:nvPr/>
        </p:nvSpPr>
        <p:spPr>
          <a:xfrm>
            <a:off x="1134700" y="1187161"/>
            <a:ext cx="5600775" cy="448574"/>
          </a:xfrm>
          <a:prstGeom prst="roundRect">
            <a:avLst/>
          </a:prstGeom>
          <a:solidFill>
            <a:srgbClr val="00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A set M of mentions produced by local extractor </a:t>
            </a:r>
            <a:endParaRPr lang="zh-CN" altLang="en-US" sz="2000" dirty="0"/>
          </a:p>
        </p:txBody>
      </p:sp>
      <p:sp>
        <p:nvSpPr>
          <p:cNvPr id="7" name="下箭头 6"/>
          <p:cNvSpPr/>
          <p:nvPr/>
        </p:nvSpPr>
        <p:spPr>
          <a:xfrm>
            <a:off x="3712544" y="1726366"/>
            <a:ext cx="445090" cy="36245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圆角矩形 7"/>
          <p:cNvSpPr/>
          <p:nvPr/>
        </p:nvSpPr>
        <p:spPr>
          <a:xfrm>
            <a:off x="952095" y="3458358"/>
            <a:ext cx="6100713" cy="448574"/>
          </a:xfrm>
          <a:prstGeom prst="roundRect">
            <a:avLst/>
          </a:prstGeom>
          <a:solidFill>
            <a:srgbClr val="00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The highest </a:t>
            </a:r>
            <a:r>
              <a:rPr lang="en-US" altLang="zh-CN" sz="2000" dirty="0">
                <a:latin typeface="Arial" panose="020B0604020202020204" pitchFamily="34" charset="0"/>
                <a:cs typeface="Arial" panose="020B0604020202020204" pitchFamily="34" charset="0"/>
              </a:rPr>
              <a:t>redundancy </a:t>
            </a:r>
            <a:r>
              <a:rPr lang="en-US" altLang="zh-CN" sz="2000" dirty="0" smtClean="0">
                <a:latin typeface="Arial" panose="020B0604020202020204" pitchFamily="34" charset="0"/>
                <a:cs typeface="Arial" panose="020B0604020202020204" pitchFamily="34" charset="0"/>
              </a:rPr>
              <a:t>score is greater than </a:t>
            </a:r>
            <a:r>
              <a:rPr lang="zh-CN" altLang="en-US" sz="2000" dirty="0" smtClean="0">
                <a:latin typeface="Arial" panose="020B0604020202020204" pitchFamily="34" charset="0"/>
              </a:rPr>
              <a:t>𝜖</a:t>
            </a:r>
            <a:endParaRPr lang="zh-CN" altLang="en-US" sz="2000" dirty="0"/>
          </a:p>
        </p:txBody>
      </p:sp>
      <p:sp>
        <p:nvSpPr>
          <p:cNvPr id="10" name="圆角矩形 9"/>
          <p:cNvSpPr/>
          <p:nvPr/>
        </p:nvSpPr>
        <p:spPr>
          <a:xfrm>
            <a:off x="2752902" y="5807746"/>
            <a:ext cx="2364373" cy="47712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Easy Decisions E</a:t>
            </a:r>
            <a:endParaRPr lang="zh-CN" altLang="en-US" sz="2000" dirty="0">
              <a:latin typeface="Arial" panose="020B0604020202020204" pitchFamily="34" charset="0"/>
              <a:cs typeface="Arial" panose="020B0604020202020204" pitchFamily="34" charset="0"/>
            </a:endParaRPr>
          </a:p>
        </p:txBody>
      </p:sp>
      <p:sp>
        <p:nvSpPr>
          <p:cNvPr id="11" name="矩形 10"/>
          <p:cNvSpPr/>
          <p:nvPr/>
        </p:nvSpPr>
        <p:spPr>
          <a:xfrm>
            <a:off x="1278570" y="4024153"/>
            <a:ext cx="4867948" cy="576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66700" lvl="1" indent="-266700">
              <a:lnSpc>
                <a:spcPct val="100000"/>
              </a:lnSpc>
              <a:buNone/>
            </a:pPr>
            <a:r>
              <a:rPr lang="en-US" altLang="zh-CN" sz="1700" b="1" dirty="0" smtClean="0">
                <a:latin typeface="Arial" panose="020B0604020202020204" pitchFamily="34" charset="0"/>
                <a:cs typeface="Arial" panose="020B0604020202020204" pitchFamily="34" charset="0"/>
              </a:rPr>
              <a:t>1.</a:t>
            </a:r>
            <a:r>
              <a:rPr lang="en-US" altLang="zh-CN" sz="1700" dirty="0" smtClean="0">
                <a:latin typeface="Arial" panose="020B0604020202020204" pitchFamily="34" charset="0"/>
                <a:cs typeface="Arial" panose="020B0604020202020204" pitchFamily="34" charset="0"/>
              </a:rPr>
              <a:t> Put the candidate with the </a:t>
            </a:r>
            <a:r>
              <a:rPr lang="en-US" altLang="zh-CN" sz="1700" smtClean="0">
                <a:latin typeface="Arial" panose="020B0604020202020204" pitchFamily="34" charset="0"/>
                <a:cs typeface="Arial" panose="020B0604020202020204" pitchFamily="34" charset="0"/>
              </a:rPr>
              <a:t>highest </a:t>
            </a:r>
            <a:r>
              <a:rPr lang="en-US" altLang="zh-CN" sz="1600">
                <a:latin typeface="Arial" panose="020B0604020202020204" pitchFamily="34" charset="0"/>
                <a:cs typeface="Arial" panose="020B0604020202020204" pitchFamily="34" charset="0"/>
              </a:rPr>
              <a:t>redundancy </a:t>
            </a:r>
            <a:r>
              <a:rPr lang="en-US" altLang="zh-CN" sz="1700" smtClean="0">
                <a:latin typeface="Arial" panose="020B0604020202020204" pitchFamily="34" charset="0"/>
                <a:cs typeface="Arial" panose="020B0604020202020204" pitchFamily="34" charset="0"/>
              </a:rPr>
              <a:t>score into </a:t>
            </a:r>
            <a:r>
              <a:rPr lang="en-US" altLang="zh-CN" sz="1700" dirty="0" smtClean="0">
                <a:latin typeface="Arial" panose="020B0604020202020204" pitchFamily="34" charset="0"/>
                <a:cs typeface="Arial" panose="020B0604020202020204" pitchFamily="34" charset="0"/>
              </a:rPr>
              <a:t>the decisions set </a:t>
            </a:r>
            <a:endParaRPr lang="en-US" altLang="zh-CN" sz="1700" dirty="0">
              <a:latin typeface="Arial" panose="020B0604020202020204" pitchFamily="34" charset="0"/>
              <a:cs typeface="Arial" panose="020B0604020202020204" pitchFamily="34" charset="0"/>
            </a:endParaRPr>
          </a:p>
        </p:txBody>
      </p:sp>
      <p:sp>
        <p:nvSpPr>
          <p:cNvPr id="13" name="矩形 12"/>
          <p:cNvSpPr/>
          <p:nvPr/>
        </p:nvSpPr>
        <p:spPr>
          <a:xfrm>
            <a:off x="1279808" y="4706054"/>
            <a:ext cx="4866710" cy="576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0" lvl="1"/>
            <a:r>
              <a:rPr lang="en-US" altLang="zh-CN" sz="1700" b="1" dirty="0" smtClean="0">
                <a:latin typeface="Arial" panose="020B0604020202020204" pitchFamily="34" charset="0"/>
                <a:cs typeface="Arial" panose="020B0604020202020204" pitchFamily="34" charset="0"/>
              </a:rPr>
              <a:t>2. </a:t>
            </a:r>
            <a:r>
              <a:rPr lang="en-US" altLang="zh-CN" sz="1700" dirty="0" smtClean="0">
                <a:latin typeface="Arial" panose="020B0604020202020204" pitchFamily="34" charset="0"/>
                <a:cs typeface="Arial" panose="020B0604020202020204" pitchFamily="34" charset="0"/>
              </a:rPr>
              <a:t>Remove the conflict candidates directly based</a:t>
            </a:r>
          </a:p>
          <a:p>
            <a:pPr marL="268288" lvl="1"/>
            <a:r>
              <a:rPr lang="en-US" altLang="zh-CN" sz="1700" dirty="0" smtClean="0">
                <a:latin typeface="Arial" panose="020B0604020202020204" pitchFamily="34" charset="0"/>
                <a:cs typeface="Arial" panose="020B0604020202020204" pitchFamily="34" charset="0"/>
              </a:rPr>
              <a:t>on domain and </a:t>
            </a:r>
            <a:r>
              <a:rPr lang="en-US" altLang="zh-CN" sz="1700" dirty="0">
                <a:latin typeface="Arial" panose="020B0604020202020204" pitchFamily="34" charset="0"/>
              </a:rPr>
              <a:t>uniqueness</a:t>
            </a:r>
            <a:r>
              <a:rPr lang="en-US" altLang="zh-CN" sz="1700" b="1" dirty="0">
                <a:latin typeface="Arial" panose="020B0604020202020204" pitchFamily="34" charset="0"/>
              </a:rPr>
              <a:t> </a:t>
            </a:r>
            <a:r>
              <a:rPr lang="en-US" altLang="zh-CN" sz="1700" dirty="0" smtClean="0">
                <a:latin typeface="Arial" panose="020B0604020202020204" pitchFamily="34" charset="0"/>
                <a:cs typeface="Arial" panose="020B0604020202020204" pitchFamily="34" charset="0"/>
              </a:rPr>
              <a:t>constraints</a:t>
            </a:r>
            <a:endParaRPr lang="en-US" altLang="zh-CN" sz="1700" dirty="0">
              <a:latin typeface="Arial" panose="020B0604020202020204" pitchFamily="34" charset="0"/>
              <a:cs typeface="Arial" panose="020B0604020202020204" pitchFamily="34" charset="0"/>
            </a:endParaRPr>
          </a:p>
        </p:txBody>
      </p:sp>
      <p:cxnSp>
        <p:nvCxnSpPr>
          <p:cNvPr id="14" name="肘形连接符 13"/>
          <p:cNvCxnSpPr>
            <a:stCxn id="13" idx="1"/>
            <a:endCxn id="8" idx="1"/>
          </p:cNvCxnSpPr>
          <p:nvPr/>
        </p:nvCxnSpPr>
        <p:spPr>
          <a:xfrm rot="10800000">
            <a:off x="952096" y="3682646"/>
            <a:ext cx="327713" cy="1311409"/>
          </a:xfrm>
          <a:prstGeom prst="bentConnector3">
            <a:avLst>
              <a:gd name="adj1" fmla="val 16975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712544" y="5387955"/>
            <a:ext cx="445090" cy="36245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圆角矩形标注 15"/>
          <p:cNvSpPr/>
          <p:nvPr/>
        </p:nvSpPr>
        <p:spPr>
          <a:xfrm>
            <a:off x="6472994" y="3996361"/>
            <a:ext cx="2671006" cy="1074397"/>
          </a:xfrm>
          <a:prstGeom prst="wedgeRoundRectCallout">
            <a:avLst>
              <a:gd name="adj1" fmla="val -59317"/>
              <a:gd name="adj2" fmla="val -3338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Threshold </a:t>
            </a:r>
            <a:r>
              <a:rPr lang="zh-CN" altLang="en-US" dirty="0"/>
              <a:t>𝜖 </a:t>
            </a:r>
            <a:r>
              <a:rPr lang="en-US" altLang="zh-CN" dirty="0"/>
              <a:t>distinguish</a:t>
            </a:r>
            <a:br>
              <a:rPr lang="en-US" altLang="zh-CN" dirty="0"/>
            </a:br>
            <a:r>
              <a:rPr lang="en-US" altLang="zh-CN" dirty="0"/>
              <a:t>easy decisions from hard ones based on S-O redundancies</a:t>
            </a:r>
            <a:endParaRPr lang="zh-CN" altLang="en-US" dirty="0"/>
          </a:p>
        </p:txBody>
      </p:sp>
      <p:sp>
        <p:nvSpPr>
          <p:cNvPr id="17" name="矩形 16"/>
          <p:cNvSpPr/>
          <p:nvPr/>
        </p:nvSpPr>
        <p:spPr>
          <a:xfrm>
            <a:off x="240216" y="2150824"/>
            <a:ext cx="7810089" cy="64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0" lvl="1">
              <a:lnSpc>
                <a:spcPct val="100000"/>
              </a:lnSpc>
            </a:pPr>
            <a:r>
              <a:rPr lang="en-US" altLang="zh-CN" sz="1700" b="1" dirty="0" smtClean="0">
                <a:latin typeface="Arial" panose="020B0604020202020204" pitchFamily="34" charset="0"/>
                <a:cs typeface="Arial" panose="020B0604020202020204" pitchFamily="34" charset="0"/>
              </a:rPr>
              <a:t>1. </a:t>
            </a:r>
            <a:r>
              <a:rPr lang="en-US" altLang="zh-CN" sz="1700" dirty="0" smtClean="0">
                <a:latin typeface="Arial" panose="020B0604020202020204" pitchFamily="34" charset="0"/>
                <a:cs typeface="Arial" panose="020B0604020202020204" pitchFamily="34" charset="0"/>
              </a:rPr>
              <a:t>Compute S-O redundancy scores for each &lt;subject, object, top-one relation&gt;</a:t>
            </a:r>
          </a:p>
          <a:p>
            <a:pPr marL="0" lvl="1">
              <a:lnSpc>
                <a:spcPct val="100000"/>
              </a:lnSpc>
            </a:pPr>
            <a:r>
              <a:rPr lang="en-US" altLang="zh-CN" sz="1700" b="1" dirty="0" smtClean="0">
                <a:latin typeface="Arial" panose="020B0604020202020204" pitchFamily="34" charset="0"/>
                <a:cs typeface="Arial" panose="020B0604020202020204" pitchFamily="34" charset="0"/>
              </a:rPr>
              <a:t>2. </a:t>
            </a:r>
            <a:r>
              <a:rPr lang="en-US" altLang="zh-CN" sz="1700" dirty="0" smtClean="0">
                <a:latin typeface="Arial" panose="020B0604020202020204" pitchFamily="34" charset="0"/>
                <a:cs typeface="Arial" panose="020B0604020202020204" pitchFamily="34" charset="0"/>
              </a:rPr>
              <a:t>Sort tuples </a:t>
            </a:r>
            <a:r>
              <a:rPr lang="en-US" altLang="zh-CN" sz="1700" dirty="0">
                <a:latin typeface="Arial" panose="020B0604020202020204" pitchFamily="34" charset="0"/>
                <a:cs typeface="Arial" panose="020B0604020202020204" pitchFamily="34" charset="0"/>
              </a:rPr>
              <a:t>in </a:t>
            </a:r>
            <a:r>
              <a:rPr lang="en-US" altLang="zh-CN" sz="1700" dirty="0" smtClean="0">
                <a:latin typeface="Arial" panose="020B0604020202020204" pitchFamily="34" charset="0"/>
                <a:cs typeface="Arial" panose="020B0604020202020204" pitchFamily="34" charset="0"/>
              </a:rPr>
              <a:t>descending order of the scores, and store them in a max-heap</a:t>
            </a:r>
            <a:endParaRPr lang="en-US" altLang="zh-CN" sz="1700" dirty="0">
              <a:latin typeface="Arial" panose="020B0604020202020204" pitchFamily="34" charset="0"/>
              <a:cs typeface="Arial" panose="020B0604020202020204" pitchFamily="34" charset="0"/>
            </a:endParaRPr>
          </a:p>
        </p:txBody>
      </p:sp>
      <p:sp>
        <p:nvSpPr>
          <p:cNvPr id="19" name="下箭头 18"/>
          <p:cNvSpPr/>
          <p:nvPr/>
        </p:nvSpPr>
        <p:spPr>
          <a:xfrm>
            <a:off x="3712544" y="2960132"/>
            <a:ext cx="445090" cy="36245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7" name="圆角矩形标注 26"/>
          <p:cNvSpPr/>
          <p:nvPr/>
        </p:nvSpPr>
        <p:spPr>
          <a:xfrm>
            <a:off x="5572132" y="5572140"/>
            <a:ext cx="3301327" cy="803935"/>
          </a:xfrm>
          <a:prstGeom prst="wedgeRoundRectCallout">
            <a:avLst>
              <a:gd name="adj1" fmla="val -33598"/>
              <a:gd name="adj2" fmla="val -77280"/>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Stage 1 greatly reduces the </a:t>
            </a:r>
            <a:r>
              <a:rPr lang="en-US" altLang="zh-CN" dirty="0" smtClean="0"/>
              <a:t>variables </a:t>
            </a:r>
            <a:r>
              <a:rPr lang="en-US" altLang="zh-CN" dirty="0"/>
              <a:t>and constraints </a:t>
            </a:r>
            <a:r>
              <a:rPr lang="en-US" altLang="zh-CN" dirty="0" smtClean="0"/>
              <a:t>encoded in the ILP</a:t>
            </a:r>
            <a:endParaRPr lang="en-US" altLang="zh-CN" dirty="0"/>
          </a:p>
        </p:txBody>
      </p:sp>
      <p:sp>
        <p:nvSpPr>
          <p:cNvPr id="28" name="圆角矩形标注 27"/>
          <p:cNvSpPr/>
          <p:nvPr/>
        </p:nvSpPr>
        <p:spPr>
          <a:xfrm>
            <a:off x="4357686" y="2846195"/>
            <a:ext cx="4650823" cy="547669"/>
          </a:xfrm>
          <a:prstGeom prst="wedgeRoundRectCallout">
            <a:avLst>
              <a:gd name="adj1" fmla="val -33463"/>
              <a:gd name="adj2" fmla="val -7098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To avoid error propagation, using the top-one relations of mentions only</a:t>
            </a:r>
          </a:p>
        </p:txBody>
      </p:sp>
      <p:sp>
        <p:nvSpPr>
          <p:cNvPr id="18" name="标题 1"/>
          <p:cNvSpPr txBox="1">
            <a:spLocks/>
          </p:cNvSpPr>
          <p:nvPr/>
        </p:nvSpPr>
        <p:spPr bwMode="auto">
          <a:xfrm>
            <a:off x="285720" y="71414"/>
            <a:ext cx="8786874"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Stage 1: Easy First Collective Inference</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253760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50"/>
                                        <p:tgtEl>
                                          <p:spTgt spid="28"/>
                                        </p:tgtEl>
                                      </p:cBhvr>
                                    </p:animEffect>
                                    <p:anim calcmode="lin" valueType="num">
                                      <p:cBhvr>
                                        <p:cTn id="8" dur="250" fill="hold"/>
                                        <p:tgtEl>
                                          <p:spTgt spid="28"/>
                                        </p:tgtEl>
                                        <p:attrNameLst>
                                          <p:attrName>ppt_x</p:attrName>
                                        </p:attrNameLst>
                                      </p:cBhvr>
                                      <p:tavLst>
                                        <p:tav tm="0">
                                          <p:val>
                                            <p:strVal val="#ppt_x"/>
                                          </p:val>
                                        </p:tav>
                                        <p:tav tm="100000">
                                          <p:val>
                                            <p:strVal val="#ppt_x"/>
                                          </p:val>
                                        </p:tav>
                                      </p:tavLst>
                                    </p:anim>
                                    <p:anim calcmode="lin" valueType="num">
                                      <p:cBhvr>
                                        <p:cTn id="9" dur="2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50"/>
                                        <p:tgtEl>
                                          <p:spTgt spid="16"/>
                                        </p:tgtEl>
                                      </p:cBhvr>
                                    </p:animEffect>
                                    <p:anim calcmode="lin" valueType="num">
                                      <p:cBhvr>
                                        <p:cTn id="15" dur="250" fill="hold"/>
                                        <p:tgtEl>
                                          <p:spTgt spid="16"/>
                                        </p:tgtEl>
                                        <p:attrNameLst>
                                          <p:attrName>ppt_x</p:attrName>
                                        </p:attrNameLst>
                                      </p:cBhvr>
                                      <p:tavLst>
                                        <p:tav tm="0">
                                          <p:val>
                                            <p:strVal val="#ppt_x"/>
                                          </p:val>
                                        </p:tav>
                                        <p:tav tm="100000">
                                          <p:val>
                                            <p:strVal val="#ppt_x"/>
                                          </p:val>
                                        </p:tav>
                                      </p:tavLst>
                                    </p:anim>
                                    <p:anim calcmode="lin" valueType="num">
                                      <p:cBhvr>
                                        <p:cTn id="16"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250"/>
                                        <p:tgtEl>
                                          <p:spTgt spid="27"/>
                                        </p:tgtEl>
                                      </p:cBhvr>
                                    </p:animEffect>
                                    <p:anim calcmode="lin" valueType="num">
                                      <p:cBhvr>
                                        <p:cTn id="22" dur="250" fill="hold"/>
                                        <p:tgtEl>
                                          <p:spTgt spid="27"/>
                                        </p:tgtEl>
                                        <p:attrNameLst>
                                          <p:attrName>ppt_x</p:attrName>
                                        </p:attrNameLst>
                                      </p:cBhvr>
                                      <p:tavLst>
                                        <p:tav tm="0">
                                          <p:val>
                                            <p:strVal val="#ppt_x"/>
                                          </p:val>
                                        </p:tav>
                                        <p:tav tm="100000">
                                          <p:val>
                                            <p:strVal val="#ppt_x"/>
                                          </p:val>
                                        </p:tav>
                                      </p:tavLst>
                                    </p:anim>
                                    <p:anim calcmode="lin" valueType="num">
                                      <p:cBhvr>
                                        <p:cTn id="23"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1"/>
            <a:ext cx="2057400" cy="365125"/>
          </a:xfrm>
          <a:prstGeom prst="rect">
            <a:avLst/>
          </a:prstGeom>
        </p:spPr>
        <p:txBody>
          <a:bodyPr/>
          <a:lstStyle/>
          <a:p>
            <a:fld id="{E3756F1F-84DF-4859-8AE8-4B3E0E674450}" type="slidenum">
              <a:rPr lang="zh-CN" altLang="en-US" smtClean="0"/>
              <a:pPr/>
              <a:t>16</a:t>
            </a:fld>
            <a:endParaRPr lang="zh-CN" altLang="en-US" dirty="0"/>
          </a:p>
        </p:txBody>
      </p:sp>
      <p:sp>
        <p:nvSpPr>
          <p:cNvPr id="26" name="内容占位符 2"/>
          <p:cNvSpPr txBox="1">
            <a:spLocks/>
          </p:cNvSpPr>
          <p:nvPr/>
        </p:nvSpPr>
        <p:spPr>
          <a:xfrm>
            <a:off x="323594" y="1129773"/>
            <a:ext cx="8246838" cy="170338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Hard Decisions Making </a:t>
            </a:r>
          </a:p>
          <a:p>
            <a:pPr marL="594900" lvl="1" indent="-342900"/>
            <a:r>
              <a:rPr lang="en-US" altLang="zh-CN" sz="1800" dirty="0" smtClean="0">
                <a:latin typeface="Arial" panose="020B0604020202020204" pitchFamily="34" charset="0"/>
              </a:rPr>
              <a:t>Find </a:t>
            </a:r>
            <a:r>
              <a:rPr lang="en-US" altLang="zh-CN" sz="1800" dirty="0">
                <a:latin typeface="Arial" panose="020B0604020202020204" pitchFamily="34" charset="0"/>
              </a:rPr>
              <a:t>an </a:t>
            </a:r>
            <a:r>
              <a:rPr lang="en-US" altLang="zh-CN" sz="1800" dirty="0" smtClean="0">
                <a:latin typeface="Arial" panose="020B0604020202020204" pitchFamily="34" charset="0"/>
              </a:rPr>
              <a:t>optimal configuration </a:t>
            </a:r>
            <a:r>
              <a:rPr lang="en-US" altLang="zh-CN" sz="1800" dirty="0">
                <a:latin typeface="Arial" panose="020B0604020202020204" pitchFamily="34" charset="0"/>
              </a:rPr>
              <a:t>for the remaining </a:t>
            </a:r>
            <a:r>
              <a:rPr lang="en-US" altLang="zh-CN" sz="1800" dirty="0" smtClean="0">
                <a:latin typeface="Arial" panose="020B0604020202020204" pitchFamily="34" charset="0"/>
              </a:rPr>
              <a:t>candidates</a:t>
            </a:r>
          </a:p>
          <a:p>
            <a:pPr marL="594900" lvl="1" indent="-342900"/>
            <a:r>
              <a:rPr lang="en-US" altLang="zh-CN" sz="1800" dirty="0">
                <a:latin typeface="Arial" panose="020B0604020202020204" pitchFamily="34" charset="0"/>
              </a:rPr>
              <a:t>Utilize S-R, O-R, and R </a:t>
            </a:r>
            <a:r>
              <a:rPr lang="en-US" altLang="zh-CN" sz="1800" dirty="0" smtClean="0">
                <a:latin typeface="Arial" panose="020B0604020202020204" pitchFamily="34" charset="0"/>
              </a:rPr>
              <a:t>redundancies</a:t>
            </a:r>
          </a:p>
          <a:p>
            <a:pPr marL="594900" lvl="1" indent="-342900"/>
            <a:r>
              <a:rPr lang="en-US" altLang="zh-CN" sz="1800" dirty="0" smtClean="0">
                <a:latin typeface="Arial" panose="020B0604020202020204" pitchFamily="34" charset="0"/>
              </a:rPr>
              <a:t>Solve the </a:t>
            </a:r>
            <a:r>
              <a:rPr lang="en-US" altLang="zh-CN" sz="1800" dirty="0">
                <a:latin typeface="Arial" panose="020B0604020202020204" pitchFamily="34" charset="0"/>
              </a:rPr>
              <a:t>disagreements by domain and uniqueness constraints</a:t>
            </a:r>
            <a:endParaRPr lang="pt-BR" altLang="zh-CN" sz="1800" dirty="0" smtClean="0">
              <a:latin typeface="Arial" panose="020B0604020202020204" pitchFamily="34" charset="0"/>
            </a:endParaRPr>
          </a:p>
          <a:p>
            <a:pPr marL="594900" lvl="1" indent="-342900"/>
            <a:r>
              <a:rPr lang="en-US" altLang="zh-CN" sz="1800" dirty="0" smtClean="0">
                <a:latin typeface="Arial" panose="020B0604020202020204" pitchFamily="34" charset="0"/>
              </a:rPr>
              <a:t>Adopt </a:t>
            </a:r>
            <a:r>
              <a:rPr lang="en-US" altLang="zh-CN" sz="1800" dirty="0">
                <a:latin typeface="Arial" panose="020B0604020202020204" pitchFamily="34" charset="0"/>
              </a:rPr>
              <a:t>the ILP tool “IBM ILOG CPLEX”</a:t>
            </a:r>
          </a:p>
        </p:txBody>
      </p:sp>
      <p:sp>
        <p:nvSpPr>
          <p:cNvPr id="32" name="内容占位符 2"/>
          <p:cNvSpPr txBox="1">
            <a:spLocks/>
          </p:cNvSpPr>
          <p:nvPr/>
        </p:nvSpPr>
        <p:spPr>
          <a:xfrm>
            <a:off x="410277" y="4753754"/>
            <a:ext cx="8523690" cy="885956"/>
          </a:xfrm>
          <a:prstGeom prst="rect">
            <a:avLst/>
          </a:prstGeom>
          <a:ln w="19050">
            <a:noFill/>
          </a:ln>
        </p:spPr>
        <p:txBody>
          <a:bodyPr vert="horz" lIns="91440" tIns="45720" rIns="91440" bIns="45720" rtlCol="0">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lnSpc>
                <a:spcPct val="120000"/>
              </a:lnSpc>
              <a:buNone/>
            </a:pPr>
            <a:r>
              <a:rPr lang="en-US" altLang="zh-CN" sz="1800" dirty="0" smtClean="0">
                <a:solidFill>
                  <a:srgbClr val="00B050"/>
                </a:solidFill>
                <a:latin typeface="Arial" panose="020B0604020202020204" pitchFamily="34" charset="0"/>
              </a:rPr>
              <a:t>①</a:t>
            </a:r>
            <a:r>
              <a:rPr lang="en-US" altLang="zh-CN" sz="1800" dirty="0" smtClean="0">
                <a:latin typeface="Arial" panose="020B0604020202020204" pitchFamily="34" charset="0"/>
              </a:rPr>
              <a:t> Encourage to select candidates meeting the domain requirements of relations</a:t>
            </a:r>
          </a:p>
          <a:p>
            <a:pPr marL="36000" indent="0">
              <a:lnSpc>
                <a:spcPct val="120000"/>
              </a:lnSpc>
              <a:buNone/>
            </a:pPr>
            <a:r>
              <a:rPr lang="en-US" altLang="zh-CN" sz="1800" b="1" dirty="0" smtClean="0">
                <a:solidFill>
                  <a:srgbClr val="FFC000"/>
                </a:solidFill>
                <a:latin typeface="Arial" panose="020B0604020202020204" pitchFamily="34" charset="0"/>
              </a:rPr>
              <a:t>②</a:t>
            </a:r>
            <a:r>
              <a:rPr lang="en-US" altLang="zh-CN" sz="1800" dirty="0" smtClean="0">
                <a:latin typeface="Arial" panose="020B0604020202020204" pitchFamily="34" charset="0"/>
              </a:rPr>
              <a:t> Consider decisions produced by local extractors. </a:t>
            </a:r>
            <a:endParaRPr lang="en-US" altLang="zh-CN" sz="1800" dirty="0">
              <a:latin typeface="Arial" panose="020B0604020202020204" pitchFamily="34" charset="0"/>
            </a:endParaRPr>
          </a:p>
        </p:txBody>
      </p:sp>
      <p:sp>
        <p:nvSpPr>
          <p:cNvPr id="17" name="内容占位符 2"/>
          <p:cNvSpPr txBox="1">
            <a:spLocks/>
          </p:cNvSpPr>
          <p:nvPr/>
        </p:nvSpPr>
        <p:spPr>
          <a:xfrm>
            <a:off x="323594" y="2939158"/>
            <a:ext cx="8246838" cy="67633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Objective Function</a:t>
            </a:r>
          </a:p>
          <a:p>
            <a:pPr marL="594900" lvl="1" indent="-342900"/>
            <a:r>
              <a:rPr lang="en-US" altLang="zh-CN" sz="1800" dirty="0" smtClean="0">
                <a:latin typeface="Arial" panose="020B0604020202020204" pitchFamily="34" charset="0"/>
              </a:rPr>
              <a:t>Maximize </a:t>
            </a:r>
            <a:r>
              <a:rPr lang="en-US" altLang="zh-CN" sz="1800" dirty="0">
                <a:latin typeface="Arial" panose="020B0604020202020204" pitchFamily="34" charset="0"/>
              </a:rPr>
              <a:t>the overall </a:t>
            </a:r>
            <a:r>
              <a:rPr lang="en-US" altLang="zh-CN" sz="1800" dirty="0" smtClean="0">
                <a:latin typeface="Arial" panose="020B0604020202020204" pitchFamily="34" charset="0"/>
              </a:rPr>
              <a:t>confidence of </a:t>
            </a:r>
            <a:r>
              <a:rPr lang="en-US" altLang="zh-CN" sz="1800" dirty="0">
                <a:latin typeface="Arial" panose="020B0604020202020204" pitchFamily="34" charset="0"/>
              </a:rPr>
              <a:t>the made </a:t>
            </a:r>
            <a:r>
              <a:rPr lang="en-US" altLang="zh-CN" sz="1800" dirty="0" smtClean="0">
                <a:latin typeface="Arial" panose="020B0604020202020204" pitchFamily="34" charset="0"/>
              </a:rPr>
              <a:t>decisions</a:t>
            </a:r>
          </a:p>
        </p:txBody>
      </p:sp>
      <p:cxnSp>
        <p:nvCxnSpPr>
          <p:cNvPr id="6" name="直接连接符 5"/>
          <p:cNvCxnSpPr/>
          <p:nvPr/>
        </p:nvCxnSpPr>
        <p:spPr>
          <a:xfrm>
            <a:off x="2743200" y="4409258"/>
            <a:ext cx="2775585" cy="2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23243" y="4374078"/>
            <a:ext cx="415498" cy="369332"/>
          </a:xfrm>
          <a:prstGeom prst="rect">
            <a:avLst/>
          </a:prstGeom>
          <a:noFill/>
        </p:spPr>
        <p:txBody>
          <a:bodyPr wrap="none" rtlCol="0">
            <a:spAutoFit/>
          </a:bodyPr>
          <a:lstStyle/>
          <a:p>
            <a:r>
              <a:rPr lang="zh-CN" altLang="en-US" b="1" dirty="0">
                <a:solidFill>
                  <a:srgbClr val="00B050"/>
                </a:solidFill>
              </a:rPr>
              <a:t>①</a:t>
            </a:r>
          </a:p>
        </p:txBody>
      </p:sp>
      <p:cxnSp>
        <p:nvCxnSpPr>
          <p:cNvPr id="22" name="直接连接符 21"/>
          <p:cNvCxnSpPr/>
          <p:nvPr/>
        </p:nvCxnSpPr>
        <p:spPr>
          <a:xfrm>
            <a:off x="5859544" y="4409258"/>
            <a:ext cx="1201656"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252623" y="4388256"/>
            <a:ext cx="415498" cy="369332"/>
          </a:xfrm>
          <a:prstGeom prst="rect">
            <a:avLst/>
          </a:prstGeom>
          <a:noFill/>
        </p:spPr>
        <p:txBody>
          <a:bodyPr wrap="none" rtlCol="0">
            <a:spAutoFit/>
          </a:bodyPr>
          <a:lstStyle/>
          <a:p>
            <a:r>
              <a:rPr lang="zh-CN" altLang="en-US" b="1" dirty="0" smtClean="0">
                <a:solidFill>
                  <a:srgbClr val="FFC000"/>
                </a:solidFill>
              </a:rPr>
              <a:t>②</a:t>
            </a:r>
            <a:endParaRPr lang="zh-CN" altLang="en-US" b="1" dirty="0">
              <a:solidFill>
                <a:srgbClr val="FFC000"/>
              </a:solidFill>
            </a:endParaRPr>
          </a:p>
        </p:txBody>
      </p:sp>
      <mc:AlternateContent xmlns:mc="http://schemas.openxmlformats.org/markup-compatibility/2006">
        <mc:Choice xmlns:a14="http://schemas.microsoft.com/office/drawing/2010/main" xmlns="" Requires="a14">
          <p:sp>
            <p:nvSpPr>
              <p:cNvPr id="11" name="内容占位符 2"/>
              <p:cNvSpPr txBox="1">
                <a:spLocks/>
              </p:cNvSpPr>
              <p:nvPr/>
            </p:nvSpPr>
            <p:spPr>
              <a:xfrm>
                <a:off x="323594" y="3599011"/>
                <a:ext cx="8246838" cy="80572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buNone/>
                </a:pPr>
                <a14:m>
                  <m:oMathPara xmlns:m="http://schemas.openxmlformats.org/officeDocument/2006/math">
                    <m:oMathParaPr>
                      <m:jc m:val="centerGroup"/>
                    </m:oMathParaPr>
                    <m:oMath xmlns:m="http://schemas.openxmlformats.org/officeDocument/2006/math">
                      <m:r>
                        <m:rPr>
                          <m:sty m:val="p"/>
                        </m:rPr>
                        <a:rPr lang="en-US" altLang="zh-CN" sz="1800" dirty="0">
                          <a:latin typeface="Cambria Math" panose="02040503050406030204" pitchFamily="18" charset="0"/>
                        </a:rPr>
                        <m:t>max</m:t>
                      </m:r>
                      <m:r>
                        <a:rPr lang="en-US" altLang="zh-CN" sz="1800" b="0" i="0" dirty="0" smtClean="0">
                          <a:latin typeface="Cambria Math" panose="02040503050406030204" pitchFamily="18" charset="0"/>
                        </a:rPr>
                        <m:t> </m:t>
                      </m:r>
                      <m:nary>
                        <m:naryPr>
                          <m:chr m:val="∑"/>
                          <m:supHide m:val="on"/>
                          <m:ctrlPr>
                            <a:rPr lang="en-US" altLang="zh-CN" sz="1800" b="0" i="1" dirty="0" smtClean="0">
                              <a:latin typeface="Cambria Math" panose="02040503050406030204" pitchFamily="18" charset="0"/>
                            </a:rPr>
                          </m:ctrlPr>
                        </m:naryPr>
                        <m:sub>
                          <m:r>
                            <m:rPr>
                              <m:brk m:alnAt="7"/>
                            </m:rPr>
                            <a:rPr lang="en-US" altLang="zh-CN" sz="1800" b="0" i="1" dirty="0" smtClean="0">
                              <a:latin typeface="Cambria Math" panose="02040503050406030204" pitchFamily="18" charset="0"/>
                            </a:rPr>
                            <m:t>𝑚</m:t>
                          </m:r>
                          <m:r>
                            <a:rPr lang="en-US" altLang="zh-CN" sz="1800" b="0" i="1" dirty="0" smtClean="0">
                              <a:latin typeface="Cambria Math" panose="02040503050406030204" pitchFamily="18" charset="0"/>
                              <a:ea typeface="Cambria Math" panose="02040503050406030204" pitchFamily="18" charset="0"/>
                            </a:rPr>
                            <m:t>∈</m:t>
                          </m:r>
                          <m:r>
                            <a:rPr lang="en-US" altLang="zh-CN" sz="1800" b="0" i="1" dirty="0" smtClean="0">
                              <a:latin typeface="Cambria Math" panose="02040503050406030204" pitchFamily="18" charset="0"/>
                              <a:ea typeface="Cambria Math" panose="02040503050406030204" pitchFamily="18" charset="0"/>
                            </a:rPr>
                            <m:t>𝑀</m:t>
                          </m:r>
                          <m:r>
                            <a:rPr lang="en-US" altLang="zh-CN" sz="1800" b="0" i="1" dirty="0" smtClean="0">
                              <a:latin typeface="Cambria Math" panose="02040503050406030204" pitchFamily="18" charset="0"/>
                              <a:ea typeface="Cambria Math" panose="02040503050406030204" pitchFamily="18" charset="0"/>
                            </a:rPr>
                            <m:t>, </m:t>
                          </m:r>
                          <m:r>
                            <a:rPr lang="en-US" altLang="zh-CN" sz="1800" b="0" i="1" dirty="0" smtClean="0">
                              <a:latin typeface="Cambria Math" panose="02040503050406030204" pitchFamily="18" charset="0"/>
                              <a:ea typeface="Cambria Math" panose="02040503050406030204" pitchFamily="18" charset="0"/>
                            </a:rPr>
                            <m:t>𝑟</m:t>
                          </m:r>
                          <m:r>
                            <a:rPr lang="en-US" altLang="zh-CN" sz="1800" b="0" i="1" dirty="0" smtClean="0">
                              <a:latin typeface="Cambria Math" panose="02040503050406030204" pitchFamily="18" charset="0"/>
                              <a:ea typeface="Cambria Math" panose="02040503050406030204" pitchFamily="18" charset="0"/>
                            </a:rPr>
                            <m:t>∈</m:t>
                          </m:r>
                          <m:sSup>
                            <m:sSupPr>
                              <m:ctrlPr>
                                <a:rPr lang="en-US" altLang="zh-CN" sz="1800" b="0" i="1" dirty="0" smtClean="0">
                                  <a:latin typeface="Cambria Math" panose="02040503050406030204" pitchFamily="18" charset="0"/>
                                  <a:ea typeface="Cambria Math" panose="02040503050406030204" pitchFamily="18" charset="0"/>
                                </a:rPr>
                              </m:ctrlPr>
                            </m:sSupPr>
                            <m:e>
                              <m:r>
                                <a:rPr lang="en-US" altLang="zh-CN" sz="1800" b="0" i="1" dirty="0" smtClean="0">
                                  <a:latin typeface="Cambria Math" panose="02040503050406030204" pitchFamily="18" charset="0"/>
                                  <a:ea typeface="Cambria Math" panose="02040503050406030204" pitchFamily="18" charset="0"/>
                                </a:rPr>
                                <m:t>𝑅</m:t>
                              </m:r>
                            </m:e>
                            <m:sup>
                              <m:r>
                                <a:rPr lang="en-US" altLang="zh-CN" sz="1800" b="0" i="1" dirty="0" smtClean="0">
                                  <a:latin typeface="Cambria Math" panose="02040503050406030204" pitchFamily="18" charset="0"/>
                                  <a:ea typeface="Cambria Math" panose="02040503050406030204" pitchFamily="18" charset="0"/>
                                </a:rPr>
                                <m:t>𝑚</m:t>
                              </m:r>
                            </m:sup>
                          </m:sSup>
                        </m:sub>
                        <m:sup/>
                        <m:e>
                          <m:d>
                            <m:dPr>
                              <m:ctrlPr>
                                <a:rPr lang="en-US" altLang="zh-CN" sz="1800" b="0" i="1" dirty="0" smtClean="0">
                                  <a:latin typeface="Cambria Math" panose="02040503050406030204" pitchFamily="18" charset="0"/>
                                </a:rPr>
                              </m:ctrlPr>
                            </m:dPr>
                            <m:e>
                              <m:r>
                                <m:rPr>
                                  <m:sty m:val="p"/>
                                </m:rPr>
                                <a:rPr lang="en-US" altLang="zh-CN" sz="1800" i="1" dirty="0">
                                  <a:latin typeface="Cambria Math" panose="02040503050406030204" pitchFamily="18" charset="0"/>
                                </a:rPr>
                                <m:t>LC</m:t>
                              </m:r>
                              <m:d>
                                <m:dPr>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𝑠</m:t>
                                  </m:r>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𝑟</m:t>
                                  </m:r>
                                </m:e>
                              </m:d>
                              <m:r>
                                <a:rPr lang="en-US" altLang="zh-CN" sz="1800" b="0" i="1" dirty="0" smtClean="0">
                                  <a:latin typeface="Cambria Math" panose="02040503050406030204" pitchFamily="18" charset="0"/>
                                </a:rPr>
                                <m:t>+</m:t>
                              </m:r>
                              <m:r>
                                <m:rPr>
                                  <m:sty m:val="p"/>
                                </m:rPr>
                                <a:rPr lang="en-US" altLang="zh-CN" sz="1800" i="1" dirty="0">
                                  <a:latin typeface="Cambria Math" panose="02040503050406030204" pitchFamily="18" charset="0"/>
                                </a:rPr>
                                <m:t>LC</m:t>
                              </m:r>
                              <m:d>
                                <m:dPr>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𝑜</m:t>
                                  </m:r>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𝑟</m:t>
                                  </m:r>
                                </m:e>
                              </m:d>
                              <m:r>
                                <a:rPr lang="en-US" altLang="zh-CN" sz="1800" b="0" i="1" dirty="0" smtClean="0">
                                  <a:latin typeface="Cambria Math" panose="02040503050406030204" pitchFamily="18" charset="0"/>
                                </a:rPr>
                                <m:t>+</m:t>
                              </m:r>
                              <m:r>
                                <m:rPr>
                                  <m:sty m:val="p"/>
                                </m:rPr>
                                <a:rPr lang="en-US" altLang="zh-CN" sz="1800" i="1" dirty="0">
                                  <a:latin typeface="Cambria Math" panose="02040503050406030204" pitchFamily="18" charset="0"/>
                                </a:rPr>
                                <m:t>LC</m:t>
                              </m:r>
                              <m:d>
                                <m:dPr>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𝑠</m:t>
                                  </m:r>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𝑜</m:t>
                                  </m:r>
                                </m:e>
                              </m:d>
                              <m:r>
                                <a:rPr lang="en-US" altLang="zh-CN" sz="1800" b="0" i="1" dirty="0" smtClean="0">
                                  <a:latin typeface="Cambria Math" panose="02040503050406030204" pitchFamily="18" charset="0"/>
                                </a:rPr>
                                <m:t>+</m:t>
                              </m:r>
                              <m:nary>
                                <m:naryPr>
                                  <m:chr m:val="∑"/>
                                  <m:supHide m:val="on"/>
                                  <m:ctrlPr>
                                    <a:rPr lang="en-US" altLang="zh-CN" sz="1800" b="0" i="1" dirty="0" smtClean="0">
                                      <a:latin typeface="Cambria Math" panose="02040503050406030204" pitchFamily="18" charset="0"/>
                                    </a:rPr>
                                  </m:ctrlPr>
                                </m:naryPr>
                                <m:sub>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𝑚</m:t>
                                      </m:r>
                                    </m:e>
                                    <m:sup>
                                      <m:r>
                                        <a:rPr lang="en-US" altLang="zh-CN" sz="1800" b="0" i="1" dirty="0" smtClean="0">
                                          <a:latin typeface="Cambria Math" panose="02040503050406030204" pitchFamily="18" charset="0"/>
                                        </a:rPr>
                                        <m:t>′</m:t>
                                      </m:r>
                                    </m:sup>
                                  </m:sSup>
                                  <m:r>
                                    <m:rPr>
                                      <m:brk m:alnAt="7"/>
                                    </m:rPr>
                                    <a:rPr lang="en-US" altLang="zh-CN" sz="1800" b="0" i="1" dirty="0" smtClean="0">
                                      <a:latin typeface="Cambria Math" panose="02040503050406030204" pitchFamily="18" charset="0"/>
                                      <a:ea typeface="Cambria Math" panose="02040503050406030204" pitchFamily="18" charset="0"/>
                                    </a:rPr>
                                    <m:t>∈</m:t>
                                  </m:r>
                                  <m:sSub>
                                    <m:sSubPr>
                                      <m:ctrlPr>
                                        <a:rPr lang="en-US" altLang="zh-CN" sz="1800" b="0" i="1" dirty="0" smtClean="0">
                                          <a:latin typeface="Cambria Math" panose="02040503050406030204" pitchFamily="18" charset="0"/>
                                          <a:ea typeface="Cambria Math" panose="02040503050406030204" pitchFamily="18" charset="0"/>
                                        </a:rPr>
                                      </m:ctrlPr>
                                    </m:sSubPr>
                                    <m:e>
                                      <m:r>
                                        <a:rPr lang="en-US" altLang="zh-CN" sz="1800" b="0" i="1" dirty="0" smtClean="0">
                                          <a:latin typeface="Cambria Math" panose="02040503050406030204" pitchFamily="18" charset="0"/>
                                          <a:ea typeface="Cambria Math" panose="02040503050406030204" pitchFamily="18" charset="0"/>
                                        </a:rPr>
                                        <m:t>𝑀</m:t>
                                      </m:r>
                                    </m:e>
                                    <m:sub>
                                      <m:r>
                                        <a:rPr lang="en-US" altLang="zh-CN" sz="1800" b="0" i="1" dirty="0" smtClean="0">
                                          <a:latin typeface="Cambria Math" panose="02040503050406030204" pitchFamily="18" charset="0"/>
                                          <a:ea typeface="Cambria Math" panose="02040503050406030204" pitchFamily="18" charset="0"/>
                                        </a:rPr>
                                        <m:t>𝑚</m:t>
                                      </m:r>
                                    </m:sub>
                                  </m:sSub>
                                </m:sub>
                                <m:sup/>
                                <m:e>
                                  <m:sSup>
                                    <m:sSupPr>
                                      <m:ctrlPr>
                                        <a:rPr lang="en-US" altLang="zh-CN" sz="1800" i="1" dirty="0">
                                          <a:latin typeface="Cambria Math" panose="02040503050406030204" pitchFamily="18" charset="0"/>
                                        </a:rPr>
                                      </m:ctrlPr>
                                    </m:sSupPr>
                                    <m:e>
                                      <m:r>
                                        <a:rPr lang="en-US" altLang="zh-CN" sz="1800" i="1" dirty="0">
                                          <a:latin typeface="Cambria Math" panose="02040503050406030204" pitchFamily="18" charset="0"/>
                                        </a:rPr>
                                        <m:t>𝑚</m:t>
                                      </m:r>
                                    </m:e>
                                    <m:sup>
                                      <m:r>
                                        <a:rPr lang="en-US" altLang="zh-CN" sz="1800" i="1" dirty="0">
                                          <a:latin typeface="Cambria Math" panose="02040503050406030204" pitchFamily="18" charset="0"/>
                                        </a:rPr>
                                        <m:t>′</m:t>
                                      </m:r>
                                    </m:sup>
                                  </m:sSup>
                                  <m:d>
                                    <m:dPr>
                                      <m:begChr m:val="["/>
                                      <m:endChr m:val="]"/>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𝑟</m:t>
                                      </m:r>
                                    </m:e>
                                  </m:d>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𝑐</m:t>
                                  </m:r>
                                </m:e>
                              </m:nary>
                            </m:e>
                          </m:d>
                          <m:sSubSup>
                            <m:sSubSupPr>
                              <m:ctrlPr>
                                <a:rPr lang="en-US" altLang="zh-CN" sz="1800" b="0" i="1" dirty="0" smtClean="0">
                                  <a:latin typeface="Cambria Math" panose="02040503050406030204" pitchFamily="18" charset="0"/>
                                </a:rPr>
                              </m:ctrlPr>
                            </m:sSubSupPr>
                            <m:e>
                              <m:r>
                                <a:rPr lang="en-US" altLang="zh-CN" sz="1800" b="0" i="1" dirty="0" smtClean="0">
                                  <a:latin typeface="Cambria Math" panose="02040503050406030204" pitchFamily="18" charset="0"/>
                                </a:rPr>
                                <m:t>𝑣</m:t>
                              </m:r>
                            </m:e>
                            <m:sub>
                              <m:r>
                                <a:rPr lang="en-US" altLang="zh-CN" sz="1800" b="0" i="1" dirty="0" smtClean="0">
                                  <a:latin typeface="Cambria Math" panose="02040503050406030204" pitchFamily="18" charset="0"/>
                                </a:rPr>
                                <m:t>𝑚</m:t>
                              </m:r>
                            </m:sub>
                            <m:sup>
                              <m:r>
                                <a:rPr lang="en-US" altLang="zh-CN" sz="1800" b="0" i="1" dirty="0" smtClean="0">
                                  <a:latin typeface="Cambria Math" panose="02040503050406030204" pitchFamily="18" charset="0"/>
                                </a:rPr>
                                <m:t>𝑟</m:t>
                              </m:r>
                            </m:sup>
                          </m:sSubSup>
                        </m:e>
                      </m:nary>
                    </m:oMath>
                  </m:oMathPara>
                </a14:m>
                <a:endParaRPr lang="en-US" altLang="zh-CN" sz="2000" dirty="0" smtClean="0">
                  <a:latin typeface="Arial" panose="020B0604020202020204" pitchFamily="34" charset="0"/>
                </a:endParaRPr>
              </a:p>
            </p:txBody>
          </p:sp>
        </mc:Choice>
        <mc:Fallback>
          <p:sp>
            <p:nvSpPr>
              <p:cNvPr id="11" name="内容占位符 2"/>
              <p:cNvSpPr txBox="1">
                <a:spLocks noRot="1" noChangeAspect="1" noMove="1" noResize="1" noEditPoints="1" noAdjustHandles="1" noChangeArrowheads="1" noChangeShapeType="1" noTextEdit="1"/>
              </p:cNvSpPr>
              <p:nvPr/>
            </p:nvSpPr>
            <p:spPr>
              <a:xfrm>
                <a:off x="323594" y="3599011"/>
                <a:ext cx="8246838" cy="805724"/>
              </a:xfrm>
              <a:prstGeom prst="rect">
                <a:avLst/>
              </a:prstGeom>
              <a:blipFill rotWithShape="0">
                <a:blip r:embed="rId3"/>
                <a:stretch>
                  <a:fillRect t="-126316" b="-153383"/>
                </a:stretch>
              </a:blipFill>
              <a:ln w="19050">
                <a:noFill/>
              </a:ln>
            </p:spPr>
            <p:txBody>
              <a:bodyPr/>
              <a:lstStyle/>
              <a:p>
                <a:r>
                  <a:rPr lang="zh-CN" altLang="en-US">
                    <a:noFill/>
                  </a:rPr>
                  <a:t> </a:t>
                </a:r>
              </a:p>
            </p:txBody>
          </p:sp>
        </mc:Fallback>
      </mc:AlternateContent>
      <p:sp>
        <p:nvSpPr>
          <p:cNvPr id="12" name="标题 1"/>
          <p:cNvSpPr txBox="1">
            <a:spLocks/>
          </p:cNvSpPr>
          <p:nvPr/>
        </p:nvSpPr>
        <p:spPr bwMode="auto">
          <a:xfrm>
            <a:off x="285720" y="71414"/>
            <a:ext cx="8786874"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Stage 2: Integer Linear Programming</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79036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anim calcmode="lin" valueType="num">
                                      <p:cBhvr>
                                        <p:cTn id="8" dur="250" fill="hold"/>
                                        <p:tgtEl>
                                          <p:spTgt spid="17"/>
                                        </p:tgtEl>
                                        <p:attrNameLst>
                                          <p:attrName>ppt_x</p:attrName>
                                        </p:attrNameLst>
                                      </p:cBhvr>
                                      <p:tavLst>
                                        <p:tav tm="0">
                                          <p:val>
                                            <p:strVal val="#ppt_x"/>
                                          </p:val>
                                        </p:tav>
                                        <p:tav tm="100000">
                                          <p:val>
                                            <p:strVal val="#ppt_x"/>
                                          </p:val>
                                        </p:tav>
                                      </p:tavLst>
                                    </p:anim>
                                    <p:anim calcmode="lin" valueType="num">
                                      <p:cBhvr>
                                        <p:cTn id="9" dur="25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anim calcmode="lin" valueType="num">
                                      <p:cBhvr>
                                        <p:cTn id="13" dur="250" fill="hold"/>
                                        <p:tgtEl>
                                          <p:spTgt spid="11"/>
                                        </p:tgtEl>
                                        <p:attrNameLst>
                                          <p:attrName>ppt_x</p:attrName>
                                        </p:attrNameLst>
                                      </p:cBhvr>
                                      <p:tavLst>
                                        <p:tav tm="0">
                                          <p:val>
                                            <p:strVal val="#ppt_x"/>
                                          </p:val>
                                        </p:tav>
                                        <p:tav tm="100000">
                                          <p:val>
                                            <p:strVal val="#ppt_x"/>
                                          </p:val>
                                        </p:tav>
                                      </p:tavLst>
                                    </p:anim>
                                    <p:anim calcmode="lin" valueType="num">
                                      <p:cBhvr>
                                        <p:cTn id="14" dur="25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250"/>
                                        <p:tgtEl>
                                          <p:spTgt spid="32"/>
                                        </p:tgtEl>
                                      </p:cBhvr>
                                    </p:animEffect>
                                    <p:anim calcmode="lin" valueType="num">
                                      <p:cBhvr>
                                        <p:cTn id="18" dur="250" fill="hold"/>
                                        <p:tgtEl>
                                          <p:spTgt spid="32"/>
                                        </p:tgtEl>
                                        <p:attrNameLst>
                                          <p:attrName>ppt_x</p:attrName>
                                        </p:attrNameLst>
                                      </p:cBhvr>
                                      <p:tavLst>
                                        <p:tav tm="0">
                                          <p:val>
                                            <p:strVal val="#ppt_x"/>
                                          </p:val>
                                        </p:tav>
                                        <p:tav tm="100000">
                                          <p:val>
                                            <p:strVal val="#ppt_x"/>
                                          </p:val>
                                        </p:tav>
                                      </p:tavLst>
                                    </p:anim>
                                    <p:anim calcmode="lin" valueType="num">
                                      <p:cBhvr>
                                        <p:cTn id="19" dur="25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50"/>
                                        <p:tgtEl>
                                          <p:spTgt spid="6"/>
                                        </p:tgtEl>
                                      </p:cBhvr>
                                    </p:animEffect>
                                    <p:anim calcmode="lin" valueType="num">
                                      <p:cBhvr>
                                        <p:cTn id="23" dur="250" fill="hold"/>
                                        <p:tgtEl>
                                          <p:spTgt spid="6"/>
                                        </p:tgtEl>
                                        <p:attrNameLst>
                                          <p:attrName>ppt_x</p:attrName>
                                        </p:attrNameLst>
                                      </p:cBhvr>
                                      <p:tavLst>
                                        <p:tav tm="0">
                                          <p:val>
                                            <p:strVal val="#ppt_x"/>
                                          </p:val>
                                        </p:tav>
                                        <p:tav tm="100000">
                                          <p:val>
                                            <p:strVal val="#ppt_x"/>
                                          </p:val>
                                        </p:tav>
                                      </p:tavLst>
                                    </p:anim>
                                    <p:anim calcmode="lin" valueType="num">
                                      <p:cBhvr>
                                        <p:cTn id="24" dur="25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anim calcmode="lin" valueType="num">
                                      <p:cBhvr>
                                        <p:cTn id="28" dur="250" fill="hold"/>
                                        <p:tgtEl>
                                          <p:spTgt spid="22"/>
                                        </p:tgtEl>
                                        <p:attrNameLst>
                                          <p:attrName>ppt_x</p:attrName>
                                        </p:attrNameLst>
                                      </p:cBhvr>
                                      <p:tavLst>
                                        <p:tav tm="0">
                                          <p:val>
                                            <p:strVal val="#ppt_x"/>
                                          </p:val>
                                        </p:tav>
                                        <p:tav tm="100000">
                                          <p:val>
                                            <p:strVal val="#ppt_x"/>
                                          </p:val>
                                        </p:tav>
                                      </p:tavLst>
                                    </p:anim>
                                    <p:anim calcmode="lin" valueType="num">
                                      <p:cBhvr>
                                        <p:cTn id="29" dur="25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anim calcmode="lin" valueType="num">
                                      <p:cBhvr>
                                        <p:cTn id="33" dur="250" fill="hold"/>
                                        <p:tgtEl>
                                          <p:spTgt spid="8"/>
                                        </p:tgtEl>
                                        <p:attrNameLst>
                                          <p:attrName>ppt_x</p:attrName>
                                        </p:attrNameLst>
                                      </p:cBhvr>
                                      <p:tavLst>
                                        <p:tav tm="0">
                                          <p:val>
                                            <p:strVal val="#ppt_x"/>
                                          </p:val>
                                        </p:tav>
                                        <p:tav tm="100000">
                                          <p:val>
                                            <p:strVal val="#ppt_x"/>
                                          </p:val>
                                        </p:tav>
                                      </p:tavLst>
                                    </p:anim>
                                    <p:anim calcmode="lin" valueType="num">
                                      <p:cBhvr>
                                        <p:cTn id="34" dur="2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50"/>
                                        <p:tgtEl>
                                          <p:spTgt spid="25"/>
                                        </p:tgtEl>
                                      </p:cBhvr>
                                    </p:animEffect>
                                    <p:anim calcmode="lin" valueType="num">
                                      <p:cBhvr>
                                        <p:cTn id="38" dur="250" fill="hold"/>
                                        <p:tgtEl>
                                          <p:spTgt spid="25"/>
                                        </p:tgtEl>
                                        <p:attrNameLst>
                                          <p:attrName>ppt_x</p:attrName>
                                        </p:attrNameLst>
                                      </p:cBhvr>
                                      <p:tavLst>
                                        <p:tav tm="0">
                                          <p:val>
                                            <p:strVal val="#ppt_x"/>
                                          </p:val>
                                        </p:tav>
                                        <p:tav tm="100000">
                                          <p:val>
                                            <p:strVal val="#ppt_x"/>
                                          </p:val>
                                        </p:tav>
                                      </p:tavLst>
                                    </p:anim>
                                    <p:anim calcmode="lin" valueType="num">
                                      <p:cBhvr>
                                        <p:cTn id="39"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8" grpId="0"/>
      <p:bldP spid="25"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650" y="972000"/>
            <a:ext cx="8394700" cy="5069151"/>
          </a:xfrm>
        </p:spPr>
        <p:txBody>
          <a:bodyPr>
            <a:normAutofit/>
          </a:bodyPr>
          <a:lstStyle/>
          <a:p>
            <a:pPr marL="324000" lvl="1" indent="-324000">
              <a:lnSpc>
                <a:spcPct val="200000"/>
              </a:lnSpc>
              <a:spcBef>
                <a:spcPts val="1000"/>
              </a:spcBef>
              <a:buSzPct val="70000"/>
              <a:buFont typeface="Wingdings" panose="05000000000000000000" pitchFamily="2" charset="2"/>
              <a:buChar char="Ø"/>
            </a:pPr>
            <a:r>
              <a:rPr lang="en-US" altLang="zh-CN" sz="2600" dirty="0"/>
              <a:t>Redundancies and Constraints</a:t>
            </a:r>
          </a:p>
          <a:p>
            <a:pPr>
              <a:lnSpc>
                <a:spcPct val="200000"/>
              </a:lnSpc>
            </a:pPr>
            <a:r>
              <a:rPr lang="en-US" altLang="zh-CN" dirty="0" smtClean="0"/>
              <a:t>Easy </a:t>
            </a:r>
            <a:r>
              <a:rPr lang="en-US" altLang="zh-CN" dirty="0"/>
              <a:t>First Relation </a:t>
            </a:r>
            <a:r>
              <a:rPr lang="en-US" altLang="zh-CN" dirty="0" smtClean="0"/>
              <a:t>Extraction Framework </a:t>
            </a:r>
            <a:endParaRPr lang="en-US" altLang="zh-CN" dirty="0"/>
          </a:p>
          <a:p>
            <a:pPr>
              <a:lnSpc>
                <a:spcPct val="200000"/>
              </a:lnSpc>
            </a:pPr>
            <a:r>
              <a:rPr lang="en-US" altLang="zh-CN" b="1" dirty="0"/>
              <a:t>Experimental </a:t>
            </a:r>
            <a:r>
              <a:rPr lang="en-US" altLang="zh-CN" b="1" dirty="0" smtClean="0"/>
              <a:t>Study</a:t>
            </a:r>
            <a:endParaRPr lang="en-US" altLang="zh-CN" b="1" dirty="0"/>
          </a:p>
        </p:txBody>
      </p:sp>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17</a:t>
            </a:fld>
            <a:endParaRPr lang="zh-CN" altLang="en-US" dirty="0"/>
          </a:p>
        </p:txBody>
      </p:sp>
      <p:sp>
        <p:nvSpPr>
          <p:cNvPr id="6"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Outline</a:t>
            </a:r>
            <a:endParaRPr lang="zh-CN" altLang="en-US" sz="3600" b="1" dirty="0">
              <a:solidFill>
                <a:srgbClr val="C00000"/>
              </a:solidFill>
            </a:endParaRPr>
          </a:p>
        </p:txBody>
      </p:sp>
    </p:spTree>
    <p:extLst>
      <p:ext uri="{BB962C8B-B14F-4D97-AF65-F5344CB8AC3E}">
        <p14:creationId xmlns:p14="http://schemas.microsoft.com/office/powerpoint/2010/main" xmlns="" val="1050937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650" y="1132798"/>
            <a:ext cx="8394700" cy="448063"/>
          </a:xfrm>
        </p:spPr>
        <p:txBody>
          <a:bodyPr>
            <a:normAutofit/>
          </a:bodyPr>
          <a:lstStyle/>
          <a:p>
            <a:r>
              <a:rPr lang="en-US" altLang="zh-CN" sz="2000" b="1" dirty="0" smtClean="0"/>
              <a:t>Datasets</a:t>
            </a:r>
            <a:endParaRPr lang="zh-CN" altLang="en-US" sz="2400" b="1" dirty="0"/>
          </a:p>
        </p:txBody>
      </p:sp>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18</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xmlns="" val="89972654"/>
              </p:ext>
            </p:extLst>
          </p:nvPr>
        </p:nvGraphicFramePr>
        <p:xfrm>
          <a:off x="763784" y="1688951"/>
          <a:ext cx="7616431" cy="1087120"/>
        </p:xfrm>
        <a:graphic>
          <a:graphicData uri="http://schemas.openxmlformats.org/drawingml/2006/table">
            <a:tbl>
              <a:tblPr firstRow="1" bandRow="1">
                <a:tableStyleId>{9D7B26C5-4107-4FEC-AEDC-1716B250A1EF}</a:tableStyleId>
              </a:tblPr>
              <a:tblGrid>
                <a:gridCol w="987524"/>
                <a:gridCol w="1046136"/>
                <a:gridCol w="1805553"/>
                <a:gridCol w="1115878"/>
                <a:gridCol w="1108128"/>
                <a:gridCol w="1553212"/>
              </a:tblGrid>
              <a:tr h="269785">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Corpora </a:t>
                      </a:r>
                      <a:endParaRPr lang="zh-CN" altLang="en-US" sz="1600" dirty="0">
                        <a:latin typeface="Arial" panose="020B0604020202020204" pitchFamily="34" charset="0"/>
                        <a:cs typeface="Arial" panose="020B0604020202020204" pitchFamily="34" charset="0"/>
                      </a:endParaRPr>
                    </a:p>
                  </a:txBody>
                  <a:tcPr anchor="ctr">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Datasets</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Sentence level local extractors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Relations</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with unknown</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785">
                <a:tc rowSpan="2">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DBpedia</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MaxEnt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53162</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38654</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85">
                <a:tc vMerge="1">
                  <a:txBody>
                    <a:bodyPr/>
                    <a:lstStyle/>
                    <a:p>
                      <a:pPr algn="l">
                        <a:lnSpc>
                          <a:spcPts val="1600"/>
                        </a:lnSpc>
                      </a:pP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NN </a:t>
                      </a:r>
                      <a:r>
                        <a:rPr lang="en-US" altLang="zh-CN" sz="1600" b="0" dirty="0" smtClean="0">
                          <a:solidFill>
                            <a:schemeClr val="tx1"/>
                          </a:solidFill>
                          <a:latin typeface="Arial" panose="020B0604020202020204" pitchFamily="34" charset="0"/>
                          <a:cs typeface="Arial" panose="020B0604020202020204" pitchFamily="34" charset="0"/>
                        </a:rPr>
                        <a:t>[ACL’ 16]</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内容占位符 2"/>
          <p:cNvSpPr txBox="1">
            <a:spLocks/>
          </p:cNvSpPr>
          <p:nvPr/>
        </p:nvSpPr>
        <p:spPr>
          <a:xfrm>
            <a:off x="374650" y="3123171"/>
            <a:ext cx="8394700" cy="448063"/>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Algorithms</a:t>
            </a:r>
            <a:endParaRPr lang="zh-CN" altLang="en-US" sz="2000" b="1" dirty="0"/>
          </a:p>
        </p:txBody>
      </p:sp>
      <p:graphicFrame>
        <p:nvGraphicFramePr>
          <p:cNvPr id="9" name="表格 8"/>
          <p:cNvGraphicFramePr>
            <a:graphicFrameLocks noGrp="1"/>
          </p:cNvGraphicFramePr>
          <p:nvPr>
            <p:extLst>
              <p:ext uri="{D42A27DB-BD31-4B8C-83A1-F6EECF244321}">
                <p14:modId xmlns:p14="http://schemas.microsoft.com/office/powerpoint/2010/main" xmlns="" val="3685460591"/>
              </p:ext>
            </p:extLst>
          </p:nvPr>
        </p:nvGraphicFramePr>
        <p:xfrm>
          <a:off x="468313" y="3729366"/>
          <a:ext cx="8059848" cy="1381760"/>
        </p:xfrm>
        <a:graphic>
          <a:graphicData uri="http://schemas.openxmlformats.org/drawingml/2006/table">
            <a:tbl>
              <a:tblPr firstRow="1" bandRow="1">
                <a:tableStyleId>{5C22544A-7EE6-4342-B048-85BDC9FD1C3A}</a:tableStyleId>
              </a:tblPr>
              <a:tblGrid>
                <a:gridCol w="1940391"/>
                <a:gridCol w="6119457"/>
              </a:tblGrid>
              <a:tr h="236304">
                <a:tc>
                  <a:txBody>
                    <a:bodyPr/>
                    <a:lstStyle/>
                    <a:p>
                      <a:pPr marL="285750" indent="-285750" algn="l">
                        <a:lnSpc>
                          <a:spcPts val="1600"/>
                        </a:lnSpc>
                        <a:buFont typeface="Arial" panose="020B0604020202020204" pitchFamily="34" charset="0"/>
                        <a:buChar char="•"/>
                      </a:pPr>
                      <a:r>
                        <a:rPr lang="en-US" altLang="zh-CN" sz="1600" b="0" dirty="0" err="1" smtClean="0">
                          <a:solidFill>
                            <a:schemeClr val="tx1"/>
                          </a:solidFill>
                          <a:latin typeface="Arial" panose="020B0604020202020204" pitchFamily="34" charset="0"/>
                          <a:cs typeface="Arial" panose="020B0604020202020204" pitchFamily="34" charset="0"/>
                        </a:rPr>
                        <a:t>eFIRE</a:t>
                      </a:r>
                      <a:r>
                        <a:rPr lang="en-US" altLang="zh-CN" sz="1600" b="0" dirty="0" smtClean="0">
                          <a:solidFill>
                            <a:schemeClr val="tx1"/>
                          </a:solidFill>
                          <a:latin typeface="Arial" panose="020B0604020202020204" pitchFamily="34" charset="0"/>
                          <a:cs typeface="Arial" panose="020B0604020202020204" pitchFamily="34" charset="0"/>
                        </a:rPr>
                        <a:t> (Ours)</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2" indent="0" algn="l" defTabSz="914400" rtl="0" eaLnBrk="1" fontAlgn="auto" latinLnBrk="0" hangingPunct="1">
                        <a:lnSpc>
                          <a:spcPts val="1600"/>
                        </a:lnSpc>
                        <a:spcBef>
                          <a:spcPts val="0"/>
                        </a:spcBef>
                        <a:spcAft>
                          <a:spcPts val="0"/>
                        </a:spcAft>
                        <a:buClrTx/>
                        <a:buSzTx/>
                        <a:buFontTx/>
                        <a:buNone/>
                        <a:tabLst/>
                        <a:defRPr/>
                      </a:pPr>
                      <a:r>
                        <a:rPr lang="en-US" altLang="zh-CN" sz="1600" b="0" dirty="0" smtClean="0">
                          <a:solidFill>
                            <a:schemeClr val="tx1"/>
                          </a:solidFill>
                          <a:latin typeface="Arial" panose="020B0604020202020204" pitchFamily="34" charset="0"/>
                          <a:cs typeface="Arial" panose="020B0604020202020204" pitchFamily="34" charset="0"/>
                        </a:rPr>
                        <a:t>The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b="0" dirty="0" smtClean="0">
                          <a:solidFill>
                            <a:schemeClr val="tx1"/>
                          </a:solidFill>
                          <a:latin typeface="Arial" panose="020B0604020202020204" pitchFamily="34" charset="0"/>
                          <a:cs typeface="Arial" panose="020B0604020202020204" pitchFamily="34" charset="0"/>
                        </a:rPr>
                        <a:t>asy </a:t>
                      </a:r>
                      <a:r>
                        <a:rPr lang="en-US" altLang="zh-CN" sz="1600" b="1" dirty="0" err="1" smtClean="0">
                          <a:solidFill>
                            <a:schemeClr val="tx1"/>
                          </a:solidFill>
                          <a:latin typeface="Arial" panose="020B0604020202020204" pitchFamily="34" charset="0"/>
                          <a:cs typeface="Arial" panose="020B0604020202020204" pitchFamily="34" charset="0"/>
                        </a:rPr>
                        <a:t>FI</a:t>
                      </a:r>
                      <a:r>
                        <a:rPr lang="en-US" altLang="zh-CN" sz="1600" b="0" dirty="0" err="1" smtClean="0">
                          <a:solidFill>
                            <a:schemeClr val="tx1"/>
                          </a:solidFill>
                          <a:latin typeface="Arial" panose="020B0604020202020204" pitchFamily="34" charset="0"/>
                          <a:cs typeface="Arial" panose="020B0604020202020204" pitchFamily="34" charset="0"/>
                        </a:rPr>
                        <a:t>rst</a:t>
                      </a:r>
                      <a:r>
                        <a:rPr lang="en-US" altLang="zh-CN" sz="1600" b="0" dirty="0" smtClean="0">
                          <a:solidFill>
                            <a:schemeClr val="tx1"/>
                          </a:solidFill>
                          <a:latin typeface="Arial" panose="020B0604020202020204" pitchFamily="34" charset="0"/>
                          <a:cs typeface="Arial" panose="020B0604020202020204" pitchFamily="34" charset="0"/>
                        </a:rPr>
                        <a:t> approach for</a:t>
                      </a:r>
                      <a:r>
                        <a:rPr lang="en-US" altLang="zh-CN" sz="1600" b="0" baseline="0" dirty="0" smtClean="0">
                          <a:solidFill>
                            <a:schemeClr val="tx1"/>
                          </a:solidFill>
                          <a:latin typeface="Arial" panose="020B0604020202020204" pitchFamily="34" charset="0"/>
                          <a:cs typeface="Arial" panose="020B0604020202020204" pitchFamily="34" charset="0"/>
                        </a:rPr>
                        <a:t> </a:t>
                      </a:r>
                      <a:r>
                        <a:rPr lang="en-US" altLang="zh-CN" sz="1600" b="1" dirty="0" smtClean="0">
                          <a:solidFill>
                            <a:schemeClr val="tx1"/>
                          </a:solidFill>
                          <a:latin typeface="Arial" panose="020B0604020202020204" pitchFamily="34" charset="0"/>
                          <a:cs typeface="Arial" panose="020B0604020202020204" pitchFamily="34" charset="0"/>
                        </a:rPr>
                        <a:t>R</a:t>
                      </a:r>
                      <a:r>
                        <a:rPr lang="en-US" altLang="zh-CN" sz="1600" b="0" dirty="0" smtClean="0">
                          <a:solidFill>
                            <a:schemeClr val="tx1"/>
                          </a:solidFill>
                          <a:latin typeface="Arial" panose="020B0604020202020204" pitchFamily="34" charset="0"/>
                          <a:cs typeface="Arial" panose="020B0604020202020204" pitchFamily="34" charset="0"/>
                        </a:rPr>
                        <a:t>elation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b="0" dirty="0" smtClean="0">
                          <a:solidFill>
                            <a:schemeClr val="tx1"/>
                          </a:solidFill>
                          <a:latin typeface="Arial" panose="020B0604020202020204" pitchFamily="34" charset="0"/>
                          <a:cs typeface="Arial" panose="020B0604020202020204" pitchFamily="34" charset="0"/>
                        </a:rPr>
                        <a:t>xtraction with information redundancies</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baseline</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ILP based global method for RE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CNN+ATT</a:t>
                      </a:r>
                      <a:r>
                        <a:rPr lang="en-US" altLang="zh-CN" sz="1600" dirty="0" smtClean="0"/>
                        <a: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2">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Neural network-based methods with attention mechanism to use all informative sentences [ACL’ 16]</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PCNN+ATT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nSpc>
                          <a:spcPts val="1600"/>
                        </a:lnSpc>
                      </a:pP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mc:Choice xmlns:a14="http://schemas.microsoft.com/office/drawing/2010/main" xmlns="" Requires="a14">
          <p:sp>
            <p:nvSpPr>
              <p:cNvPr id="10" name="内容占位符 2"/>
              <p:cNvSpPr txBox="1">
                <a:spLocks/>
              </p:cNvSpPr>
              <p:nvPr/>
            </p:nvSpPr>
            <p:spPr>
              <a:xfrm>
                <a:off x="374650" y="5391743"/>
                <a:ext cx="8394700" cy="419972"/>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Parameters: </a:t>
                </a:r>
                <a14:m>
                  <m:oMath xmlns:m="http://schemas.openxmlformats.org/officeDocument/2006/math">
                    <m:r>
                      <a:rPr lang="zh-CN" altLang="en-US" sz="2000" b="0" i="1" smtClean="0">
                        <a:latin typeface="Cambria Math" panose="02040503050406030204" pitchFamily="18" charset="0"/>
                      </a:rPr>
                      <m:t>𝛼</m:t>
                    </m:r>
                    <m:r>
                      <a:rPr lang="en-US" altLang="zh-CN" sz="2000" b="0" i="1" smtClean="0">
                        <a:latin typeface="Cambria Math" panose="02040503050406030204" pitchFamily="18" charset="0"/>
                      </a:rPr>
                      <m:t>=0.05</m:t>
                    </m:r>
                  </m:oMath>
                </a14:m>
                <a:r>
                  <a:rPr lang="en-US" altLang="zh-CN" sz="2000" dirty="0" smtClean="0"/>
                  <a:t>,</a:t>
                </a:r>
                <a:r>
                  <a:rPr lang="en-US" altLang="zh-CN" sz="2000" b="1" dirty="0" smtClean="0"/>
                  <a:t/>
                </a:r>
                <a14:m>
                  <m:oMath xmlns:m="http://schemas.openxmlformats.org/officeDocument/2006/math">
                    <m:r>
                      <a:rPr lang="zh-CN" altLang="en-US" sz="2000" b="0" i="1" smtClean="0">
                        <a:latin typeface="Cambria Math" panose="02040503050406030204" pitchFamily="18" charset="0"/>
                      </a:rPr>
                      <m:t>𝜖</m:t>
                    </m:r>
                    <m:r>
                      <a:rPr lang="en-US" altLang="zh-CN" sz="2000" b="0" i="1" smtClean="0">
                        <a:latin typeface="Cambria Math" panose="02040503050406030204" pitchFamily="18" charset="0"/>
                      </a:rPr>
                      <m:t>=0.8</m:t>
                    </m:r>
                  </m:oMath>
                </a14:m>
                <a:endParaRPr lang="zh-CN" altLang="en-US" sz="2000" dirty="0"/>
              </a:p>
            </p:txBody>
          </p:sp>
        </mc:Choice>
        <mc:Fallback>
          <p:sp>
            <p:nvSpPr>
              <p:cNvPr id="10" name="内容占位符 2"/>
              <p:cNvSpPr txBox="1">
                <a:spLocks noRot="1" noChangeAspect="1" noMove="1" noResize="1" noEditPoints="1" noAdjustHandles="1" noChangeArrowheads="1" noChangeShapeType="1" noTextEdit="1"/>
              </p:cNvSpPr>
              <p:nvPr/>
            </p:nvSpPr>
            <p:spPr>
              <a:xfrm>
                <a:off x="374650" y="5391743"/>
                <a:ext cx="8394700" cy="419972"/>
              </a:xfrm>
              <a:prstGeom prst="rect">
                <a:avLst/>
              </a:prstGeom>
              <a:blipFill rotWithShape="0">
                <a:blip r:embed="rId3"/>
                <a:stretch>
                  <a:fillRect l="-73" t="-13043" b="-14493"/>
                </a:stretch>
              </a:blipFill>
            </p:spPr>
            <p:txBody>
              <a:bodyPr/>
              <a:lstStyle/>
              <a:p>
                <a:r>
                  <a:rPr lang="zh-CN" altLang="en-US">
                    <a:noFill/>
                  </a:rPr>
                  <a:t> </a:t>
                </a:r>
              </a:p>
            </p:txBody>
          </p:sp>
        </mc:Fallback>
      </mc:AlternateContent>
      <p:sp>
        <p:nvSpPr>
          <p:cNvPr id="12" name="内容占位符 2"/>
          <p:cNvSpPr txBox="1">
            <a:spLocks/>
          </p:cNvSpPr>
          <p:nvPr/>
        </p:nvSpPr>
        <p:spPr>
          <a:xfrm>
            <a:off x="374650" y="5828547"/>
            <a:ext cx="8394700" cy="378821"/>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Implementation</a:t>
            </a:r>
            <a:r>
              <a:rPr lang="en-US" altLang="zh-CN" sz="2000" b="1" dirty="0"/>
              <a:t>: </a:t>
            </a:r>
            <a:r>
              <a:rPr lang="en-US" altLang="zh-CN" sz="2000" dirty="0"/>
              <a:t>2 </a:t>
            </a:r>
            <a:r>
              <a:rPr lang="en-US" altLang="zh-CN" sz="2000" dirty="0" smtClean="0"/>
              <a:t>Intel Xeon 2.6GHz CPUs </a:t>
            </a:r>
            <a:r>
              <a:rPr lang="en-US" altLang="zh-CN" sz="2000" dirty="0"/>
              <a:t>and 64 GB of memory</a:t>
            </a:r>
            <a:endParaRPr lang="zh-CN" altLang="en-US" sz="2000" dirty="0"/>
          </a:p>
        </p:txBody>
      </p:sp>
      <p:sp>
        <p:nvSpPr>
          <p:cNvPr id="13" name="标题 1"/>
          <p:cNvSpPr txBox="1">
            <a:spLocks/>
          </p:cNvSpPr>
          <p:nvPr/>
        </p:nvSpPr>
        <p:spPr bwMode="auto">
          <a:xfrm>
            <a:off x="285720" y="71414"/>
            <a:ext cx="8358246"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Experimental Setups</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3403515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19</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8313" y="1095343"/>
            <a:ext cx="8114723" cy="3629811"/>
          </a:xfrm>
          <a:prstGeom prst="rect">
            <a:avLst/>
          </a:prstGeom>
        </p:spPr>
      </p:pic>
      <p:sp>
        <p:nvSpPr>
          <p:cNvPr id="7" name="文本框 6"/>
          <p:cNvSpPr txBox="1"/>
          <p:nvPr/>
        </p:nvSpPr>
        <p:spPr>
          <a:xfrm>
            <a:off x="829159" y="4827721"/>
            <a:ext cx="7252306"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Improve over the comparison methods in the low recall portion [0, 0.25]</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xmlns="" val="986444302"/>
              </p:ext>
            </p:extLst>
          </p:nvPr>
        </p:nvGraphicFramePr>
        <p:xfrm>
          <a:off x="1472338" y="5298564"/>
          <a:ext cx="5821377" cy="1493520"/>
        </p:xfrm>
        <a:graphic>
          <a:graphicData uri="http://schemas.openxmlformats.org/drawingml/2006/table">
            <a:tbl>
              <a:tblPr firstRow="1" bandRow="1">
                <a:tableStyleId>{2D5ABB26-0587-4C30-8999-92F81FD0307C}</a:tableStyleId>
              </a:tblPr>
              <a:tblGrid>
                <a:gridCol w="1361837"/>
                <a:gridCol w="1598703"/>
                <a:gridCol w="1262134"/>
                <a:gridCol w="159870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baseline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PCNN+ATT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4.80%</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17.99%</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7.69%</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4.36%</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28.10%</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17.82%</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r>
            </a:tbl>
          </a:graphicData>
        </a:graphic>
      </p:graphicFrame>
      <p:cxnSp>
        <p:nvCxnSpPr>
          <p:cNvPr id="6" name="直接连接符 5"/>
          <p:cNvCxnSpPr/>
          <p:nvPr/>
        </p:nvCxnSpPr>
        <p:spPr>
          <a:xfrm>
            <a:off x="2722880" y="1196975"/>
            <a:ext cx="0" cy="2734945"/>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a:off x="6756400" y="1196975"/>
            <a:ext cx="0" cy="2734945"/>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sp>
        <p:nvSpPr>
          <p:cNvPr id="10" name="标题 1"/>
          <p:cNvSpPr txBox="1">
            <a:spLocks/>
          </p:cNvSpPr>
          <p:nvPr/>
        </p:nvSpPr>
        <p:spPr bwMode="auto">
          <a:xfrm>
            <a:off x="285720" y="71414"/>
            <a:ext cx="8358246"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Overall performance: Effectiveness </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3821770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
        <p:nvSpPr>
          <p:cNvPr id="8"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a:t>
            </a:fld>
            <a:endParaRPr lang="zh-CN" altLang="en-US" dirty="0"/>
          </a:p>
        </p:txBody>
      </p:sp>
      <p:sp>
        <p:nvSpPr>
          <p:cNvPr id="9" name="标题 1"/>
          <p:cNvSpPr txBox="1">
            <a:spLocks/>
          </p:cNvSpPr>
          <p:nvPr/>
        </p:nvSpPr>
        <p:spPr bwMode="auto">
          <a:xfrm>
            <a:off x="241300" y="214295"/>
            <a:ext cx="8626475" cy="6429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zh-CN" altLang="en-US" sz="3600" b="1" dirty="0" smtClean="0">
                <a:solidFill>
                  <a:srgbClr val="C00000"/>
                </a:solidFill>
                <a:latin typeface="Arial Unicode MS" pitchFamily="34" charset="-122"/>
                <a:ea typeface="黑体" pitchFamily="49" charset="-122"/>
              </a:rPr>
              <a:t>国家重点基础研究发展计划</a:t>
            </a:r>
            <a:endParaRPr kumimoji="0" lang="zh-CN" altLang="en-US" sz="36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20</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xmlns="" val="2902999213"/>
              </p:ext>
            </p:extLst>
          </p:nvPr>
        </p:nvGraphicFramePr>
        <p:xfrm>
          <a:off x="900113" y="1216790"/>
          <a:ext cx="7321739" cy="3261360"/>
        </p:xfrm>
        <a:graphic>
          <a:graphicData uri="http://schemas.openxmlformats.org/drawingml/2006/table">
            <a:tbl>
              <a:tblPr firstRow="1" bandRow="1">
                <a:tableStyleId>{2D5ABB26-0587-4C30-8999-92F81FD0307C}</a:tableStyleId>
              </a:tblPr>
              <a:tblGrid>
                <a:gridCol w="1091419"/>
                <a:gridCol w="1684781"/>
                <a:gridCol w="1505287"/>
                <a:gridCol w="1410719"/>
                <a:gridCol w="1629533"/>
              </a:tblGrid>
              <a:tr h="408011">
                <a:tc>
                  <a:txBody>
                    <a:bodyPr/>
                    <a:lstStyle/>
                    <a:p>
                      <a:pPr algn="ctr"/>
                      <a:r>
                        <a:rPr lang="en-US" altLang="zh-CN" sz="1600" dirty="0" smtClean="0"/>
                        <a:t>Datasets</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Methods</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Running Time (s)</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 of ILP</a:t>
                      </a:r>
                    </a:p>
                    <a:p>
                      <a:pPr algn="ctr"/>
                      <a:r>
                        <a:rPr lang="en-US" altLang="zh-CN" sz="1600" dirty="0" smtClean="0"/>
                        <a:t>Variables </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 of ILP</a:t>
                      </a:r>
                    </a:p>
                    <a:p>
                      <a:pPr algn="ctr"/>
                      <a:r>
                        <a:rPr lang="en-US" altLang="zh-CN" sz="1600" dirty="0" smtClean="0"/>
                        <a:t>Constraints </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166">
                <a:tc rowSpan="4">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52.70</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12353</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293361</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b="1" dirty="0" err="1" smtClean="0">
                          <a:latin typeface="Arial" panose="020B0604020202020204" pitchFamily="34" charset="0"/>
                          <a:cs typeface="Arial" panose="020B0604020202020204" pitchFamily="34" charset="0"/>
                        </a:rPr>
                        <a:t>eFIRE</a:t>
                      </a:r>
                      <a:endParaRPr lang="zh-CN" altLang="en-US" sz="1600" b="1" dirty="0">
                        <a:latin typeface="Arial" panose="020B0604020202020204" pitchFamily="34" charset="0"/>
                        <a:cs typeface="Arial" panose="020B0604020202020204" pitchFamily="34" charset="0"/>
                      </a:endParaRPr>
                    </a:p>
                  </a:txBody>
                  <a:tcPr anchor="ctr"/>
                </a:tc>
                <a:tc>
                  <a:txBody>
                    <a:bodyPr/>
                    <a:lstStyle/>
                    <a:p>
                      <a:pPr algn="ctr"/>
                      <a:r>
                        <a:rPr lang="en-US" altLang="zh-CN" sz="1600" b="1" dirty="0" smtClean="0">
                          <a:solidFill>
                            <a:srgbClr val="FF0000"/>
                          </a:solidFill>
                        </a:rPr>
                        <a:t>1.88</a:t>
                      </a:r>
                      <a:endParaRPr lang="zh-CN" altLang="en-US" sz="1600" b="1" dirty="0">
                        <a:solidFill>
                          <a:srgbClr val="FF0000"/>
                        </a:solidFill>
                      </a:endParaRPr>
                    </a:p>
                  </a:txBody>
                  <a:tcPr anchor="ctr"/>
                </a:tc>
                <a:tc>
                  <a:txBody>
                    <a:bodyPr/>
                    <a:lstStyle/>
                    <a:p>
                      <a:pPr algn="ctr"/>
                      <a:r>
                        <a:rPr lang="en-US" altLang="zh-CN" sz="1600" b="1" dirty="0" smtClean="0">
                          <a:solidFill>
                            <a:schemeClr val="tx1"/>
                          </a:solidFill>
                        </a:rPr>
                        <a:t>8185</a:t>
                      </a:r>
                      <a:endParaRPr lang="zh-CN" altLang="en-US" sz="1600" b="1" dirty="0">
                        <a:solidFill>
                          <a:schemeClr val="tx1"/>
                        </a:solidFill>
                      </a:endParaRPr>
                    </a:p>
                  </a:txBody>
                  <a:tcPr anchor="ctr"/>
                </a:tc>
                <a:tc>
                  <a:txBody>
                    <a:bodyPr/>
                    <a:lstStyle/>
                    <a:p>
                      <a:pPr algn="ctr"/>
                      <a:r>
                        <a:rPr lang="en-US" altLang="zh-CN" sz="1600" b="1" dirty="0" smtClean="0">
                          <a:solidFill>
                            <a:schemeClr val="tx1"/>
                          </a:solidFill>
                        </a:rPr>
                        <a:t>34931</a:t>
                      </a:r>
                      <a:endParaRPr lang="zh-CN" altLang="en-US" sz="1600" b="1"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CNN+ATT</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smtClean="0">
                          <a:solidFill>
                            <a:schemeClr val="tx1"/>
                          </a:solidFill>
                        </a:rPr>
                        <a:t>69.49</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PCNN+ATT</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34.55</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r>
              <a:tr h="279166">
                <a:tc rowSpan="4">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err="1" smtClean="0">
                          <a:latin typeface="Arial" panose="020B0604020202020204" pitchFamily="34" charset="0"/>
                          <a:cs typeface="Arial" panose="020B0604020202020204" pitchFamily="34" charset="0"/>
                        </a:rPr>
                        <a:t>DB_nn</a:t>
                      </a:r>
                      <a:endParaRPr lang="zh-CN" altLang="en-US"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15.82</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11770</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94498</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b="1" dirty="0" err="1" smtClean="0">
                          <a:latin typeface="Arial" panose="020B0604020202020204" pitchFamily="34" charset="0"/>
                          <a:cs typeface="Arial" panose="020B0604020202020204" pitchFamily="34" charset="0"/>
                        </a:rPr>
                        <a:t>eFIRE</a:t>
                      </a:r>
                      <a:endParaRPr lang="zh-CN" altLang="en-US" sz="1600" b="1" dirty="0">
                        <a:latin typeface="Arial" panose="020B0604020202020204" pitchFamily="34" charset="0"/>
                        <a:cs typeface="Arial" panose="020B0604020202020204" pitchFamily="34" charset="0"/>
                      </a:endParaRPr>
                    </a:p>
                  </a:txBody>
                  <a:tcPr anchor="ctr"/>
                </a:tc>
                <a:tc>
                  <a:txBody>
                    <a:bodyPr/>
                    <a:lstStyle/>
                    <a:p>
                      <a:pPr algn="ctr"/>
                      <a:r>
                        <a:rPr lang="en-US" altLang="zh-CN" sz="1600" b="1" dirty="0" smtClean="0">
                          <a:solidFill>
                            <a:srgbClr val="FF0000"/>
                          </a:solidFill>
                        </a:rPr>
                        <a:t>1.11</a:t>
                      </a:r>
                      <a:endParaRPr lang="zh-CN" altLang="en-US" sz="1600" b="1" dirty="0">
                        <a:solidFill>
                          <a:srgbClr val="FF0000"/>
                        </a:solidFill>
                      </a:endParaRPr>
                    </a:p>
                  </a:txBody>
                  <a:tcPr anchor="ctr"/>
                </a:tc>
                <a:tc>
                  <a:txBody>
                    <a:bodyPr/>
                    <a:lstStyle/>
                    <a:p>
                      <a:pPr algn="ctr"/>
                      <a:r>
                        <a:rPr lang="en-US" altLang="zh-CN" sz="1600" b="1" dirty="0" smtClean="0">
                          <a:solidFill>
                            <a:schemeClr val="tx1"/>
                          </a:solidFill>
                        </a:rPr>
                        <a:t>9678</a:t>
                      </a:r>
                      <a:endParaRPr lang="zh-CN" altLang="en-US" sz="1600" b="1" dirty="0">
                        <a:solidFill>
                          <a:schemeClr val="tx1"/>
                        </a:solidFill>
                      </a:endParaRPr>
                    </a:p>
                  </a:txBody>
                  <a:tcPr anchor="ctr"/>
                </a:tc>
                <a:tc>
                  <a:txBody>
                    <a:bodyPr/>
                    <a:lstStyle/>
                    <a:p>
                      <a:pPr algn="ctr"/>
                      <a:r>
                        <a:rPr lang="en-US" altLang="zh-CN" sz="1600" b="1" dirty="0" smtClean="0">
                          <a:solidFill>
                            <a:schemeClr val="tx1"/>
                          </a:solidFill>
                        </a:rPr>
                        <a:t>24314</a:t>
                      </a:r>
                      <a:endParaRPr lang="zh-CN" altLang="en-US" sz="1600" b="1"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CNN+ATT</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smtClean="0">
                          <a:solidFill>
                            <a:schemeClr val="tx1"/>
                          </a:solidFill>
                        </a:rPr>
                        <a:t>69.49</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PCNN+ATT</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34.55</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829159" y="4827721"/>
            <a:ext cx="5235985"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Faster than </a:t>
            </a:r>
            <a:r>
              <a:rPr lang="en-US" altLang="zh-CN" dirty="0" smtClean="0"/>
              <a:t>all comparison </a:t>
            </a:r>
            <a:r>
              <a:rPr lang="en-US" altLang="zh-CN" dirty="0"/>
              <a:t>methods </a:t>
            </a:r>
            <a:r>
              <a:rPr lang="en-US" altLang="zh-CN" dirty="0" smtClean="0"/>
              <a:t>on all datasets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xmlns="" val="1648675658"/>
              </p:ext>
            </p:extLst>
          </p:nvPr>
        </p:nvGraphicFramePr>
        <p:xfrm>
          <a:off x="1472338" y="5298564"/>
          <a:ext cx="5821377" cy="1493520"/>
        </p:xfrm>
        <a:graphic>
          <a:graphicData uri="http://schemas.openxmlformats.org/drawingml/2006/table">
            <a:tbl>
              <a:tblPr firstRow="1" bandRow="1">
                <a:tableStyleId>{2D5ABB26-0587-4C30-8999-92F81FD0307C}</a:tableStyleId>
              </a:tblPr>
              <a:tblGrid>
                <a:gridCol w="1361837"/>
                <a:gridCol w="1598703"/>
                <a:gridCol w="1262134"/>
                <a:gridCol w="159870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baseline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PCNN+ATT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kern="1200" dirty="0" smtClean="0">
                          <a:solidFill>
                            <a:srgbClr val="FF0000"/>
                          </a:solidFill>
                          <a:latin typeface="+mn-lt"/>
                          <a:ea typeface="+mn-ea"/>
                          <a:cs typeface="+mn-cs"/>
                        </a:rPr>
                        <a:t>28x</a:t>
                      </a:r>
                      <a:r>
                        <a:rPr lang="zh-CN" altLang="en-US" sz="2000" kern="1200" dirty="0" smtClean="0">
                          <a:solidFill>
                            <a:srgbClr val="FF0000"/>
                          </a:solidFill>
                          <a:latin typeface="+mn-lt"/>
                          <a:ea typeface="+mn-ea"/>
                          <a:cs typeface="+mn-cs"/>
                        </a:rPr>
                        <a:t>↑</a:t>
                      </a:r>
                      <a:endParaRPr lang="zh-CN" altLang="en-US" sz="2000" kern="1200" dirty="0">
                        <a:solidFill>
                          <a:srgbClr val="FF0000"/>
                        </a:solidFill>
                        <a:latin typeface="+mn-lt"/>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37x</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18x</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14x</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63x</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31x</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r>
            </a:tbl>
          </a:graphicData>
        </a:graphic>
      </p:graphicFrame>
      <p:sp>
        <p:nvSpPr>
          <p:cNvPr id="7" name="标题 1"/>
          <p:cNvSpPr txBox="1">
            <a:spLocks/>
          </p:cNvSpPr>
          <p:nvPr/>
        </p:nvSpPr>
        <p:spPr bwMode="auto">
          <a:xfrm>
            <a:off x="285720" y="71414"/>
            <a:ext cx="8358246"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Overall performance: Efficiency </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3821293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74649" y="928670"/>
            <a:ext cx="8483631" cy="2714644"/>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rgbClr val="000000"/>
                </a:solidFill>
                <a:latin typeface="Arial" panose="020B0604020202020204" pitchFamily="34" charset="0"/>
              </a:rPr>
              <a:t>An easy first </a:t>
            </a:r>
            <a:r>
              <a:rPr lang="en-US" altLang="zh-CN" sz="2400" dirty="0">
                <a:solidFill>
                  <a:srgbClr val="000000"/>
                </a:solidFill>
                <a:latin typeface="Arial" panose="020B0604020202020204" pitchFamily="34" charset="0"/>
              </a:rPr>
              <a:t>approach for relation extraction by making use </a:t>
            </a:r>
            <a:r>
              <a:rPr lang="en-US" altLang="zh-CN" sz="2400" dirty="0" smtClean="0">
                <a:solidFill>
                  <a:srgbClr val="000000"/>
                </a:solidFill>
                <a:latin typeface="Arial" panose="020B0604020202020204" pitchFamily="34" charset="0"/>
              </a:rPr>
              <a:t>of information redundancies</a:t>
            </a:r>
            <a:endParaRPr lang="en-US" altLang="zh-CN" sz="2400" b="1" dirty="0" smtClean="0">
              <a:solidFill>
                <a:srgbClr val="000000"/>
              </a:solidFill>
              <a:latin typeface="Arial" panose="020B0604020202020204" pitchFamily="34" charset="0"/>
            </a:endParaRPr>
          </a:p>
          <a:p>
            <a:pPr>
              <a:lnSpc>
                <a:spcPct val="110000"/>
              </a:lnSpc>
            </a:pPr>
            <a:r>
              <a:rPr lang="en-US" altLang="zh-CN" sz="2400" dirty="0" smtClean="0">
                <a:solidFill>
                  <a:srgbClr val="000000"/>
                </a:solidFill>
                <a:latin typeface="Arial" panose="020B0604020202020204" pitchFamily="34" charset="0"/>
              </a:rPr>
              <a:t>Relation extraction with two stages:</a:t>
            </a:r>
          </a:p>
          <a:p>
            <a:pPr lvl="1">
              <a:lnSpc>
                <a:spcPct val="110000"/>
              </a:lnSpc>
            </a:pPr>
            <a:r>
              <a:rPr lang="en-US" altLang="zh-CN" sz="2000" dirty="0" smtClean="0">
                <a:solidFill>
                  <a:srgbClr val="000000"/>
                </a:solidFill>
                <a:latin typeface="Arial" panose="020B0604020202020204" pitchFamily="34" charset="0"/>
              </a:rPr>
              <a:t>Easy decisions making by easy first collective inference</a:t>
            </a:r>
          </a:p>
          <a:p>
            <a:pPr lvl="1">
              <a:lnSpc>
                <a:spcPct val="110000"/>
              </a:lnSpc>
            </a:pPr>
            <a:r>
              <a:rPr lang="en-US" altLang="zh-CN" sz="2000" dirty="0" smtClean="0">
                <a:solidFill>
                  <a:srgbClr val="000000"/>
                </a:solidFill>
                <a:latin typeface="Arial" panose="020B0604020202020204" pitchFamily="34" charset="0"/>
              </a:rPr>
              <a:t>Hard decisions making by integer linear programming </a:t>
            </a:r>
            <a:r>
              <a:rPr lang="en-US" altLang="zh-CN" sz="2400" dirty="0" smtClean="0">
                <a:solidFill>
                  <a:srgbClr val="000000"/>
                </a:solidFill>
                <a:latin typeface="Arial" panose="020B0604020202020204" pitchFamily="34" charset="0"/>
              </a:rPr>
              <a:t>    </a:t>
            </a:r>
          </a:p>
          <a:p>
            <a:pPr>
              <a:lnSpc>
                <a:spcPct val="110000"/>
              </a:lnSpc>
            </a:pPr>
            <a:r>
              <a:rPr lang="en-US" altLang="zh-CN" sz="2400" dirty="0" smtClean="0">
                <a:solidFill>
                  <a:srgbClr val="000000"/>
                </a:solidFill>
                <a:latin typeface="Arial" panose="020B0604020202020204" pitchFamily="34" charset="0"/>
              </a:rPr>
              <a:t>Dual advantages of effectiveness and efficiency</a:t>
            </a:r>
          </a:p>
        </p:txBody>
      </p:sp>
      <p:sp>
        <p:nvSpPr>
          <p:cNvPr id="6" name="灯片编号占位符 5"/>
          <p:cNvSpPr>
            <a:spLocks noGrp="1"/>
          </p:cNvSpPr>
          <p:nvPr>
            <p:ph type="sldNum" sz="quarter" idx="4294967295"/>
          </p:nvPr>
        </p:nvSpPr>
        <p:spPr>
          <a:xfrm>
            <a:off x="6951109" y="6347036"/>
            <a:ext cx="2057400" cy="365125"/>
          </a:xfrm>
          <a:prstGeom prst="rect">
            <a:avLst/>
          </a:prstGeom>
        </p:spPr>
        <p:txBody>
          <a:bodyPr/>
          <a:lstStyle/>
          <a:p>
            <a:fld id="{E3756F1F-84DF-4859-8AE8-4B3E0E674450}" type="slidenum">
              <a:rPr lang="zh-CN" altLang="en-US" smtClean="0"/>
              <a:pPr/>
              <a:t>21</a:t>
            </a:fld>
            <a:endParaRPr lang="zh-CN" altLang="en-US" dirty="0"/>
          </a:p>
        </p:txBody>
      </p:sp>
      <p:sp>
        <p:nvSpPr>
          <p:cNvPr id="9" name="标题 1"/>
          <p:cNvSpPr txBox="1">
            <a:spLocks/>
          </p:cNvSpPr>
          <p:nvPr/>
        </p:nvSpPr>
        <p:spPr bwMode="auto">
          <a:xfrm>
            <a:off x="285720" y="71414"/>
            <a:ext cx="8358246"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Summary</a:t>
            </a:r>
          </a:p>
        </p:txBody>
      </p:sp>
      <p:sp>
        <p:nvSpPr>
          <p:cNvPr id="53" name="灯片编号占位符 3"/>
          <p:cNvSpPr txBox="1">
            <a:spLocks/>
          </p:cNvSpPr>
          <p:nvPr/>
        </p:nvSpPr>
        <p:spPr bwMode="auto">
          <a:xfrm>
            <a:off x="8780463" y="509588"/>
            <a:ext cx="490537" cy="365125"/>
          </a:xfrm>
          <a:prstGeom prst="rect">
            <a:avLst/>
          </a:prstGeom>
          <a:noFill/>
          <a:ln w="9525">
            <a:noFill/>
            <a:miter lim="800000"/>
            <a:headEnd/>
            <a:tailEnd/>
          </a:ln>
        </p:spPr>
        <p:txBody>
          <a:bodyPr anchor="ctr"/>
          <a:lstStyle/>
          <a:p>
            <a:pPr algn="r" eaLnBrk="1" hangingPunct="1"/>
            <a:fld id="{F646D606-AB9B-4D86-9373-DBBE4F9560C6}" type="slidenum">
              <a:rPr lang="zh-CN" altLang="en-US" sz="2000">
                <a:latin typeface="Arial Unicode MS" pitchFamily="34" charset="-122"/>
                <a:ea typeface="Arial Unicode MS" pitchFamily="34" charset="-122"/>
                <a:cs typeface="Arial Unicode MS" pitchFamily="34" charset="-122"/>
              </a:rPr>
              <a:pPr algn="r" eaLnBrk="1" hangingPunct="1"/>
              <a:t>21</a:t>
            </a:fld>
            <a:endParaRPr lang="zh-CN" altLang="en-US" sz="2000">
              <a:latin typeface="Arial Unicode MS" pitchFamily="34" charset="-122"/>
              <a:ea typeface="Arial Unicode MS" pitchFamily="34" charset="-122"/>
              <a:cs typeface="Arial Unicode MS" pitchFamily="34" charset="-122"/>
            </a:endParaRPr>
          </a:p>
        </p:txBody>
      </p:sp>
      <p:cxnSp>
        <p:nvCxnSpPr>
          <p:cNvPr id="54" name="直接连接符 53">
            <a:extLst>
              <a:ext uri="{FF2B5EF4-FFF2-40B4-BE49-F238E27FC236}"/>
            </a:extLst>
          </p:cNvPr>
          <p:cNvCxnSpPr/>
          <p:nvPr/>
        </p:nvCxnSpPr>
        <p:spPr>
          <a:xfrm>
            <a:off x="122237" y="3643314"/>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grpSp>
        <p:nvGrpSpPr>
          <p:cNvPr id="55" name="组合 75"/>
          <p:cNvGrpSpPr>
            <a:grpSpLocks/>
          </p:cNvGrpSpPr>
          <p:nvPr/>
        </p:nvGrpSpPr>
        <p:grpSpPr bwMode="auto">
          <a:xfrm>
            <a:off x="366713" y="3946524"/>
            <a:ext cx="4357687" cy="2143125"/>
            <a:chOff x="214282" y="3401220"/>
            <a:chExt cx="4357718" cy="2143125"/>
          </a:xfrm>
        </p:grpSpPr>
        <p:cxnSp>
          <p:nvCxnSpPr>
            <p:cNvPr id="56" name="直接连接符 55">
              <a:extLst>
                <a:ext uri="{FF2B5EF4-FFF2-40B4-BE49-F238E27FC236}"/>
              </a:extLst>
            </p:cNvPr>
            <p:cNvCxnSpPr>
              <a:endCxn id="62" idx="6"/>
            </p:cNvCxnSpPr>
            <p:nvPr/>
          </p:nvCxnSpPr>
          <p:spPr>
            <a:xfrm rot="10800000" flipV="1">
              <a:off x="2073257" y="4501358"/>
              <a:ext cx="2498743"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extLst>
            </p:cNvPr>
            <p:cNvCxnSpPr>
              <a:cxnSpLocks/>
              <a:endCxn id="61" idx="6"/>
            </p:cNvCxnSpPr>
            <p:nvPr/>
          </p:nvCxnSpPr>
          <p:spPr>
            <a:xfrm rot="10800000">
              <a:off x="2082782" y="4501358"/>
              <a:ext cx="24892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extLst>
            </p:cNvPr>
            <p:cNvCxnSpPr>
              <a:cxnSpLocks/>
              <a:endCxn id="60" idx="6"/>
            </p:cNvCxnSpPr>
            <p:nvPr/>
          </p:nvCxnSpPr>
          <p:spPr>
            <a:xfrm rot="10800000">
              <a:off x="2085957" y="3758408"/>
              <a:ext cx="2486043" cy="74295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59" name="组合 21"/>
            <p:cNvGrpSpPr>
              <a:grpSpLocks/>
            </p:cNvGrpSpPr>
            <p:nvPr/>
          </p:nvGrpSpPr>
          <p:grpSpPr bwMode="auto">
            <a:xfrm>
              <a:off x="214282" y="3401220"/>
              <a:ext cx="1871675" cy="2143125"/>
              <a:chOff x="2143125" y="1000113"/>
              <a:chExt cx="2571767" cy="2143137"/>
            </a:xfrm>
          </p:grpSpPr>
          <p:sp>
            <p:nvSpPr>
              <p:cNvPr id="60" name="椭圆 4">
                <a:extLst>
                  <a:ext uri="{FF2B5EF4-FFF2-40B4-BE49-F238E27FC236}"/>
                </a:extLst>
              </p:cNvPr>
              <p:cNvSpPr>
                <a:spLocks noChangeArrowheads="1"/>
              </p:cNvSpPr>
              <p:nvPr/>
            </p:nvSpPr>
            <p:spPr bwMode="auto">
              <a:xfrm>
                <a:off x="2143125" y="1000113"/>
                <a:ext cx="2571767"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任务感知</a:t>
                </a:r>
                <a:endParaRPr lang="zh-CN" altLang="zh-CN" sz="2500" b="1" kern="0" dirty="0">
                  <a:solidFill>
                    <a:srgbClr val="FF0000"/>
                  </a:solidFill>
                  <a:latin typeface="Arial Unicode MS" panose="020B0604020202020204" pitchFamily="34" charset="-122"/>
                  <a:ea typeface="黑体" pitchFamily="49" charset="-122"/>
                </a:endParaRPr>
              </a:p>
            </p:txBody>
          </p:sp>
          <p:sp>
            <p:nvSpPr>
              <p:cNvPr id="61" name="椭圆 60">
                <a:extLst>
                  <a:ext uri="{FF2B5EF4-FFF2-40B4-BE49-F238E27FC236}"/>
                </a:extLst>
              </p:cNvPr>
              <p:cNvSpPr>
                <a:spLocks noChangeArrowheads="1"/>
              </p:cNvSpPr>
              <p:nvPr/>
            </p:nvSpPr>
            <p:spPr bwMode="auto">
              <a:xfrm>
                <a:off x="2143125" y="1714492"/>
                <a:ext cx="2567404"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数据感知</a:t>
                </a:r>
              </a:p>
            </p:txBody>
          </p:sp>
          <p:sp>
            <p:nvSpPr>
              <p:cNvPr id="62" name="椭圆 36">
                <a:extLst>
                  <a:ext uri="{FF2B5EF4-FFF2-40B4-BE49-F238E27FC236}"/>
                </a:extLst>
              </p:cNvPr>
              <p:cNvSpPr>
                <a:spLocks noChangeArrowheads="1"/>
              </p:cNvSpPr>
              <p:nvPr/>
            </p:nvSpPr>
            <p:spPr bwMode="auto">
              <a:xfrm>
                <a:off x="2143125" y="2428871"/>
                <a:ext cx="2554317"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新型存储</a:t>
                </a:r>
              </a:p>
            </p:txBody>
          </p:sp>
        </p:grpSp>
      </p:grpSp>
      <p:sp>
        <p:nvSpPr>
          <p:cNvPr id="63" name="椭圆 62">
            <a:extLst>
              <a:ext uri="{FF2B5EF4-FFF2-40B4-BE49-F238E27FC236}"/>
            </a:extLst>
          </p:cNvPr>
          <p:cNvSpPr/>
          <p:nvPr/>
        </p:nvSpPr>
        <p:spPr>
          <a:xfrm>
            <a:off x="3795713" y="4117974"/>
            <a:ext cx="1800225" cy="1798638"/>
          </a:xfrm>
          <a:prstGeom prst="ellipse">
            <a:avLst/>
          </a:prstGeom>
          <a:solidFill>
            <a:srgbClr val="E2FBF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大数据</a:t>
            </a:r>
          </a:p>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近似</a:t>
            </a:r>
            <a:endParaRPr lang="en-US" altLang="zh-CN" sz="2500" b="1" dirty="0">
              <a:solidFill>
                <a:srgbClr val="FF0000"/>
              </a:solidFill>
              <a:latin typeface="Arial Unicode MS" panose="020B0604020202020204" pitchFamily="34" charset="-122"/>
            </a:endParaRPr>
          </a:p>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计算</a:t>
            </a:r>
          </a:p>
        </p:txBody>
      </p:sp>
      <p:grpSp>
        <p:nvGrpSpPr>
          <p:cNvPr id="65" name="组合 85"/>
          <p:cNvGrpSpPr>
            <a:grpSpLocks/>
          </p:cNvGrpSpPr>
          <p:nvPr/>
        </p:nvGrpSpPr>
        <p:grpSpPr bwMode="auto">
          <a:xfrm>
            <a:off x="5867074" y="3674305"/>
            <a:ext cx="2962491" cy="3142419"/>
            <a:chOff x="415896" y="3142848"/>
            <a:chExt cx="2962296" cy="3142710"/>
          </a:xfrm>
        </p:grpSpPr>
        <p:sp>
          <p:nvSpPr>
            <p:cNvPr id="67" name="矩形 60"/>
            <p:cNvSpPr>
              <a:spLocks noChangeArrowheads="1"/>
            </p:cNvSpPr>
            <p:nvPr/>
          </p:nvSpPr>
          <p:spPr bwMode="auto">
            <a:xfrm>
              <a:off x="1273152" y="3142848"/>
              <a:ext cx="1441460" cy="477054"/>
            </a:xfrm>
            <a:prstGeom prst="rect">
              <a:avLst/>
            </a:prstGeom>
            <a:solidFill>
              <a:schemeClr val="bg1"/>
            </a:solidFill>
            <a:ln w="9525">
              <a:noFill/>
              <a:miter lim="800000"/>
              <a:headEnd/>
              <a:tailEnd/>
            </a:ln>
          </p:spPr>
          <p:txBody>
            <a:bodyPr lIns="36000" rIns="36000">
              <a:spAutoFit/>
            </a:bodyPr>
            <a:lstStyle/>
            <a:p>
              <a:pPr algn="ctr" eaLnBrk="1" hangingPunct="1"/>
              <a:r>
                <a:rPr lang="zh-CN" altLang="en-US" sz="2500" b="1">
                  <a:solidFill>
                    <a:srgbClr val="FF0000"/>
                  </a:solidFill>
                  <a:latin typeface="Arial Unicode MS" pitchFamily="34" charset="-122"/>
                  <a:ea typeface="黑体" pitchFamily="49" charset="-122"/>
                </a:rPr>
                <a:t>难</a:t>
              </a:r>
              <a:r>
                <a:rPr lang="zh-CN" altLang="en-US" sz="2500" b="1">
                  <a:latin typeface="Arial Unicode MS" pitchFamily="34" charset="-122"/>
                  <a:ea typeface="黑体" pitchFamily="49" charset="-122"/>
                </a:rPr>
                <a:t>解实例</a:t>
              </a:r>
              <a:endParaRPr lang="en-US" altLang="zh-CN" sz="2500" b="1">
                <a:latin typeface="Arial Unicode MS" pitchFamily="34" charset="-122"/>
                <a:ea typeface="黑体" pitchFamily="49" charset="-122"/>
              </a:endParaRPr>
            </a:p>
          </p:txBody>
        </p:sp>
        <p:pic>
          <p:nvPicPr>
            <p:cNvPr id="68" name="Picture 4"/>
            <p:cNvPicPr>
              <a:picLocks noChangeAspect="1" noChangeArrowheads="1"/>
            </p:cNvPicPr>
            <p:nvPr/>
          </p:nvPicPr>
          <p:blipFill>
            <a:blip r:embed="rId3"/>
            <a:srcRect/>
            <a:stretch>
              <a:fillRect/>
            </a:stretch>
          </p:blipFill>
          <p:spPr bwMode="auto">
            <a:xfrm>
              <a:off x="571490" y="3578226"/>
              <a:ext cx="2571750" cy="1862138"/>
            </a:xfrm>
            <a:prstGeom prst="rect">
              <a:avLst/>
            </a:prstGeom>
            <a:noFill/>
            <a:ln w="12700">
              <a:solidFill>
                <a:srgbClr val="0000FF"/>
              </a:solidFill>
              <a:miter lim="800000"/>
              <a:headEnd/>
              <a:tailEnd/>
            </a:ln>
          </p:spPr>
        </p:pic>
        <p:sp>
          <p:nvSpPr>
            <p:cNvPr id="69" name="矩形 68">
              <a:extLst>
                <a:ext uri="{FF2B5EF4-FFF2-40B4-BE49-F238E27FC236}"/>
              </a:extLst>
            </p:cNvPr>
            <p:cNvSpPr/>
            <p:nvPr/>
          </p:nvSpPr>
          <p:spPr>
            <a:xfrm>
              <a:off x="1265479" y="3623074"/>
              <a:ext cx="1449292" cy="1763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500" dirty="0">
                <a:solidFill>
                  <a:srgbClr val="FFFFFF"/>
                </a:solidFill>
                <a:latin typeface="Arial Unicode MS" panose="020B0604020202020204" pitchFamily="34" charset="-122"/>
              </a:endParaRPr>
            </a:p>
          </p:txBody>
        </p:sp>
        <p:sp>
          <p:nvSpPr>
            <p:cNvPr id="70" name="矩形 71"/>
            <p:cNvSpPr>
              <a:spLocks noChangeArrowheads="1"/>
            </p:cNvSpPr>
            <p:nvPr/>
          </p:nvSpPr>
          <p:spPr bwMode="auto">
            <a:xfrm>
              <a:off x="2449498" y="5423784"/>
              <a:ext cx="928694" cy="861774"/>
            </a:xfrm>
            <a:prstGeom prst="rect">
              <a:avLst/>
            </a:prstGeom>
            <a:noFill/>
            <a:ln w="9525">
              <a:noFill/>
              <a:miter lim="800000"/>
              <a:headEnd/>
              <a:tailEnd/>
            </a:ln>
          </p:spPr>
          <p:txBody>
            <a:bodyPr>
              <a:spAutoFit/>
            </a:bodyPr>
            <a:lstStyle/>
            <a:p>
              <a:pPr algn="ctr" eaLnBrk="1" hangingPunct="1"/>
              <a:r>
                <a:rPr lang="zh-CN" altLang="en-US" sz="2500" b="1">
                  <a:solidFill>
                    <a:srgbClr val="FF0000"/>
                  </a:solidFill>
                  <a:latin typeface="Arial Unicode MS" pitchFamily="34" charset="-122"/>
                  <a:ea typeface="黑体" pitchFamily="49" charset="-122"/>
                </a:rPr>
                <a:t>易</a:t>
              </a:r>
              <a:r>
                <a:rPr lang="zh-CN" altLang="en-US" sz="2500" b="1">
                  <a:solidFill>
                    <a:srgbClr val="000000"/>
                  </a:solidFill>
                  <a:latin typeface="Arial Unicode MS" pitchFamily="34" charset="-122"/>
                  <a:ea typeface="黑体" pitchFamily="49" charset="-122"/>
                </a:rPr>
                <a:t>解</a:t>
              </a:r>
              <a:endParaRPr lang="en-US" altLang="zh-CN" sz="2500" b="1">
                <a:solidFill>
                  <a:srgbClr val="000000"/>
                </a:solidFill>
                <a:latin typeface="Arial Unicode MS" pitchFamily="34" charset="-122"/>
                <a:ea typeface="黑体" pitchFamily="49" charset="-122"/>
              </a:endParaRPr>
            </a:p>
            <a:p>
              <a:pPr algn="ctr" eaLnBrk="1" hangingPunct="1"/>
              <a:r>
                <a:rPr lang="zh-CN" altLang="en-US" sz="2500" b="1">
                  <a:solidFill>
                    <a:srgbClr val="000000"/>
                  </a:solidFill>
                  <a:latin typeface="Arial Unicode MS" pitchFamily="34" charset="-122"/>
                  <a:ea typeface="黑体" pitchFamily="49" charset="-122"/>
                </a:rPr>
                <a:t>实例</a:t>
              </a:r>
              <a:endParaRPr lang="en-US" altLang="zh-CN" sz="2500" b="1">
                <a:solidFill>
                  <a:srgbClr val="000000"/>
                </a:solidFill>
                <a:latin typeface="Arial Unicode MS" pitchFamily="34" charset="-122"/>
                <a:ea typeface="黑体" pitchFamily="49" charset="-122"/>
              </a:endParaRPr>
            </a:p>
          </p:txBody>
        </p:sp>
        <p:sp>
          <p:nvSpPr>
            <p:cNvPr id="71" name="矩形 71"/>
            <p:cNvSpPr>
              <a:spLocks noChangeArrowheads="1"/>
            </p:cNvSpPr>
            <p:nvPr/>
          </p:nvSpPr>
          <p:spPr bwMode="auto">
            <a:xfrm>
              <a:off x="415896" y="5423784"/>
              <a:ext cx="928694" cy="861774"/>
            </a:xfrm>
            <a:prstGeom prst="rect">
              <a:avLst/>
            </a:prstGeom>
            <a:noFill/>
            <a:ln w="9525">
              <a:noFill/>
              <a:miter lim="800000"/>
              <a:headEnd/>
              <a:tailEnd/>
            </a:ln>
          </p:spPr>
          <p:txBody>
            <a:bodyPr>
              <a:spAutoFit/>
            </a:bodyPr>
            <a:lstStyle/>
            <a:p>
              <a:pPr algn="ctr" eaLnBrk="1" hangingPunct="1"/>
              <a:r>
                <a:rPr lang="zh-CN" altLang="en-US" sz="2500" b="1">
                  <a:solidFill>
                    <a:srgbClr val="FF0000"/>
                  </a:solidFill>
                  <a:latin typeface="Arial Unicode MS" pitchFamily="34" charset="-122"/>
                  <a:ea typeface="黑体" pitchFamily="49" charset="-122"/>
                </a:rPr>
                <a:t>易</a:t>
              </a:r>
              <a:r>
                <a:rPr lang="zh-CN" altLang="en-US" sz="2500" b="1">
                  <a:solidFill>
                    <a:srgbClr val="000000"/>
                  </a:solidFill>
                  <a:latin typeface="Arial Unicode MS" pitchFamily="34" charset="-122"/>
                  <a:ea typeface="黑体" pitchFamily="49" charset="-122"/>
                </a:rPr>
                <a:t>解</a:t>
              </a:r>
              <a:endParaRPr lang="en-US" altLang="zh-CN" sz="2500" b="1">
                <a:solidFill>
                  <a:srgbClr val="000000"/>
                </a:solidFill>
                <a:latin typeface="Arial Unicode MS" pitchFamily="34" charset="-122"/>
                <a:ea typeface="黑体" pitchFamily="49" charset="-122"/>
              </a:endParaRPr>
            </a:p>
            <a:p>
              <a:pPr algn="ctr" eaLnBrk="1" hangingPunct="1"/>
              <a:r>
                <a:rPr lang="zh-CN" altLang="en-US" sz="2500" b="1">
                  <a:solidFill>
                    <a:srgbClr val="000000"/>
                  </a:solidFill>
                  <a:latin typeface="Arial Unicode MS" pitchFamily="34" charset="-122"/>
                  <a:ea typeface="黑体" pitchFamily="49" charset="-122"/>
                </a:rPr>
                <a:t>实例</a:t>
              </a:r>
              <a:endParaRPr lang="en-US" altLang="zh-CN" sz="2500" b="1">
                <a:solidFill>
                  <a:srgbClr val="000000"/>
                </a:solidFill>
                <a:latin typeface="Arial Unicode MS" pitchFamily="34" charset="-122"/>
                <a:ea typeface="黑体" pitchFamily="49" charset="-122"/>
              </a:endParaRPr>
            </a:p>
          </p:txBody>
        </p:sp>
      </p:grpSp>
    </p:spTree>
    <p:extLst>
      <p:ext uri="{BB962C8B-B14F-4D97-AF65-F5344CB8AC3E}">
        <p14:creationId xmlns:p14="http://schemas.microsoft.com/office/powerpoint/2010/main" xmlns="" val="340060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par>
                                <p:cTn id="8" presetID="3" presetClass="entr" presetSubtype="1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blinds(horizontal)">
                                      <p:cBhvr>
                                        <p:cTn id="10" dur="500"/>
                                        <p:tgtEl>
                                          <p:spTgt spid="5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blinds(horizontal)">
                                      <p:cBhvr>
                                        <p:cTn id="13" dur="500"/>
                                        <p:tgtEl>
                                          <p:spTgt spid="63"/>
                                        </p:tgtEl>
                                      </p:cBhvr>
                                    </p:animEffect>
                                  </p:childTnLst>
                                </p:cTn>
                              </p:par>
                              <p:par>
                                <p:cTn id="14" presetID="3" presetClass="entr" presetSubtype="1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linds(horizontal)">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837414"/>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主页</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邮件</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地址</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lang="zh-CN" altLang="en-US" sz="2000" kern="0" dirty="0" smtClean="0">
                <a:latin typeface="+mn-lt"/>
                <a:ea typeface="+mn-ea"/>
              </a:rPr>
              <a:t>新主楼</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北京航空航天大学</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8"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北京市大数据科学与脑机智能创新中心</a:t>
            </a:r>
          </a:p>
        </p:txBody>
      </p:sp>
      <p:sp>
        <p:nvSpPr>
          <p:cNvPr id="9" name="TextBox 3"/>
          <p:cNvSpPr txBox="1">
            <a:spLocks noChangeArrowheads="1"/>
          </p:cNvSpPr>
          <p:nvPr/>
        </p:nvSpPr>
        <p:spPr bwMode="auto">
          <a:xfrm>
            <a:off x="395288" y="4572008"/>
            <a:ext cx="8394700" cy="2234458"/>
          </a:xfrm>
          <a:prstGeom prst="rect">
            <a:avLst/>
          </a:prstGeom>
          <a:noFill/>
          <a:ln w="9525">
            <a:noFill/>
            <a:miter lim="800000"/>
            <a:headEnd/>
            <a:tailEnd/>
          </a:ln>
        </p:spPr>
        <p:txBody>
          <a:bodyPr>
            <a:spAutoFit/>
          </a:bodyPr>
          <a:lstStyle/>
          <a:p>
            <a:pPr marL="342900" lvl="1" indent="-342900">
              <a:spcBef>
                <a:spcPct val="20000"/>
              </a:spcBef>
              <a:buBlip>
                <a:blip r:embed="rId3"/>
              </a:buBlip>
            </a:pPr>
            <a:r>
              <a:rPr lang="en-US" altLang="zh-CN" sz="2400" dirty="0" smtClean="0">
                <a:latin typeface="黑体" pitchFamily="49" charset="-122"/>
                <a:ea typeface="黑体" pitchFamily="49" charset="-122"/>
              </a:rPr>
              <a:t>2015</a:t>
            </a:r>
            <a:r>
              <a:rPr lang="zh-CN" altLang="en-US" sz="2400" dirty="0" smtClean="0">
                <a:latin typeface="黑体" pitchFamily="49" charset="-122"/>
                <a:ea typeface="黑体" pitchFamily="49" charset="-122"/>
              </a:rPr>
              <a:t>年，北京市首批北京高校高精尖创新中心</a:t>
            </a:r>
            <a:endParaRPr lang="en-US" altLang="zh-CN" sz="2400" dirty="0" smtClean="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smtClean="0">
                <a:solidFill>
                  <a:srgbClr val="FF0000"/>
                </a:solidFill>
                <a:latin typeface="黑体" pitchFamily="49" charset="-122"/>
                <a:ea typeface="黑体" pitchFamily="49" charset="-122"/>
              </a:rPr>
              <a:t>引领</a:t>
            </a:r>
            <a:r>
              <a:rPr lang="zh-CN" altLang="en-US" sz="2400" dirty="0">
                <a:latin typeface="黑体" pitchFamily="49" charset="-122"/>
                <a:ea typeface="黑体" pitchFamily="49" charset="-122"/>
              </a:rPr>
              <a:t>未来数据科学与计算智能的研究与应用方向</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加速</a:t>
            </a:r>
            <a:r>
              <a:rPr lang="zh-CN" altLang="en-US" sz="2400" dirty="0">
                <a:latin typeface="黑体" pitchFamily="49" charset="-122"/>
                <a:ea typeface="黑体" pitchFamily="49" charset="-122"/>
              </a:rPr>
              <a:t>计算科学、数据科学与脑科学的交叉研究</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促进</a:t>
            </a:r>
            <a:r>
              <a:rPr lang="zh-CN" altLang="en-US" sz="2400" dirty="0">
                <a:latin typeface="黑体" pitchFamily="49" charset="-122"/>
                <a:ea typeface="黑体" pitchFamily="49" charset="-122"/>
              </a:rPr>
              <a:t>高效智能的下一代计算与数据分析技术创新</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通过以数据为中心的智能机器、系统及应用</a:t>
            </a:r>
            <a:r>
              <a:rPr lang="zh-CN" altLang="en-US" sz="2400" dirty="0">
                <a:solidFill>
                  <a:srgbClr val="FF0000"/>
                </a:solidFill>
                <a:latin typeface="黑体" pitchFamily="49" charset="-122"/>
                <a:ea typeface="黑体" pitchFamily="49" charset="-122"/>
              </a:rPr>
              <a:t>改变未来</a:t>
            </a:r>
            <a:endParaRPr lang="zh-CN" altLang="en-US" sz="2400" dirty="0">
              <a:latin typeface="黑体" pitchFamily="49" charset="-122"/>
              <a:ea typeface="黑体" pitchFamily="49" charset="-122"/>
            </a:endParaRPr>
          </a:p>
        </p:txBody>
      </p:sp>
      <p:pic>
        <p:nvPicPr>
          <p:cNvPr id="10" name="图片 2"/>
          <p:cNvPicPr>
            <a:picLocks noChangeAspect="1"/>
          </p:cNvPicPr>
          <p:nvPr/>
        </p:nvPicPr>
        <p:blipFill>
          <a:blip r:embed="rId4"/>
          <a:srcRect/>
          <a:stretch>
            <a:fillRect/>
          </a:stretch>
        </p:blipFill>
        <p:spPr bwMode="auto">
          <a:xfrm>
            <a:off x="655638" y="928670"/>
            <a:ext cx="78740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06" y="2571744"/>
            <a:ext cx="1857388" cy="1727200"/>
          </a:xfrm>
          <a:prstGeom prst="rect">
            <a:avLst/>
          </a:prstGeom>
          <a:noFill/>
          <a:ln w="9525">
            <a:noFill/>
            <a:miter lim="800000"/>
            <a:headEnd/>
            <a:tailEnd/>
          </a:ln>
        </p:spPr>
      </p:pic>
      <p:sp>
        <p:nvSpPr>
          <p:cNvPr id="6"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研究方向与机构设置</a:t>
            </a:r>
          </a:p>
        </p:txBody>
      </p:sp>
      <p:sp>
        <p:nvSpPr>
          <p:cNvPr id="7" name="TextBox 3"/>
          <p:cNvSpPr txBox="1">
            <a:spLocks noChangeArrowheads="1"/>
          </p:cNvSpPr>
          <p:nvPr/>
        </p:nvSpPr>
        <p:spPr bwMode="auto">
          <a:xfrm>
            <a:off x="1142976" y="979511"/>
            <a:ext cx="3571900" cy="4918269"/>
          </a:xfrm>
          <a:prstGeom prst="rect">
            <a:avLst/>
          </a:prstGeom>
          <a:noFill/>
          <a:ln w="9525">
            <a:noFill/>
            <a:miter lim="800000"/>
            <a:headEnd/>
            <a:tailEnd/>
          </a:ln>
        </p:spPr>
        <p:txBody>
          <a:bodyPr wrap="square" rIns="0">
            <a:spAutoFit/>
          </a:bodyPr>
          <a:lstStyle/>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1</a:t>
            </a:r>
            <a:r>
              <a:rPr lang="zh-CN" altLang="en-US" sz="1600" dirty="0">
                <a:solidFill>
                  <a:srgbClr val="FF0000"/>
                </a:solidFill>
                <a:latin typeface="黑体" pitchFamily="49" charset="-122"/>
                <a:ea typeface="黑体" pitchFamily="49" charset="-122"/>
              </a:rPr>
              <a:t>：计算的有效性遇到障碍</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计算的有效性：</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认识数据的内在特征，复杂网络、数学（统计）方法</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2</a:t>
            </a:r>
            <a:r>
              <a:rPr lang="zh-CN" altLang="en-US" sz="1600" dirty="0">
                <a:solidFill>
                  <a:srgbClr val="FF0000"/>
                </a:solidFill>
                <a:latin typeface="黑体" pitchFamily="49" charset="-122"/>
                <a:ea typeface="黑体" pitchFamily="49" charset="-122"/>
              </a:rPr>
              <a:t>：能耗成为突出问题</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随着规模增大，调度复杂，计算系统功耗问题日益突出</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传统存算分离的结构，产生大量的数据搬移开销</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传统的计算和存储器件“功耗”不友好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3</a:t>
            </a:r>
            <a:r>
              <a:rPr lang="zh-CN" altLang="en-US" sz="1600" dirty="0">
                <a:solidFill>
                  <a:srgbClr val="FF0000"/>
                </a:solidFill>
                <a:latin typeface="黑体" pitchFamily="49" charset="-122"/>
                <a:ea typeface="黑体" pitchFamily="49" charset="-122"/>
              </a:rPr>
              <a:t>：学习效率和灵活性</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学习效率：需要大量的输入数据及标定数据，学习效率低</a:t>
            </a: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灵活性：普遍缺乏“类比、联想”等学习功能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zh-CN" altLang="en-US" sz="1600" dirty="0">
              <a:latin typeface="黑体" pitchFamily="49" charset="-122"/>
              <a:ea typeface="黑体" pitchFamily="49" charset="-122"/>
            </a:endParaRPr>
          </a:p>
        </p:txBody>
      </p:sp>
      <p:sp>
        <p:nvSpPr>
          <p:cNvPr id="8" name="右箭头 7"/>
          <p:cNvSpPr/>
          <p:nvPr/>
        </p:nvSpPr>
        <p:spPr bwMode="auto">
          <a:xfrm>
            <a:off x="4721225" y="1268436"/>
            <a:ext cx="396875" cy="501650"/>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9" name="右箭头 8"/>
          <p:cNvSpPr/>
          <p:nvPr/>
        </p:nvSpPr>
        <p:spPr bwMode="auto">
          <a:xfrm>
            <a:off x="4721225" y="3211536"/>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右箭头 9"/>
          <p:cNvSpPr/>
          <p:nvPr/>
        </p:nvSpPr>
        <p:spPr bwMode="auto">
          <a:xfrm>
            <a:off x="4751388" y="5011761"/>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1" name="圆角矩形 10"/>
          <p:cNvSpPr/>
          <p:nvPr/>
        </p:nvSpPr>
        <p:spPr bwMode="auto">
          <a:xfrm>
            <a:off x="5189586" y="1122956"/>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数据科学与计算智能</a:t>
            </a:r>
          </a:p>
        </p:txBody>
      </p:sp>
      <p:sp>
        <p:nvSpPr>
          <p:cNvPr id="12" name="圆角矩形 11"/>
          <p:cNvSpPr/>
          <p:nvPr/>
        </p:nvSpPr>
        <p:spPr bwMode="auto">
          <a:xfrm>
            <a:off x="5189586" y="29951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zh-CN" altLang="en-US" sz="2000" noProof="1">
                <a:ln>
                  <a:solidFill>
                    <a:schemeClr val="bg1"/>
                  </a:solidFill>
                </a:ln>
                <a:solidFill>
                  <a:schemeClr val="bg1"/>
                </a:solidFill>
                <a:latin typeface="+mn-ea"/>
              </a:rPr>
              <a:t>新型计算技术与系统</a:t>
            </a:r>
          </a:p>
        </p:txBody>
      </p:sp>
      <p:sp>
        <p:nvSpPr>
          <p:cNvPr id="13" name="圆角矩形 12"/>
          <p:cNvSpPr/>
          <p:nvPr/>
        </p:nvSpPr>
        <p:spPr bwMode="auto">
          <a:xfrm>
            <a:off x="5189586" y="47953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认知机理与仿真</a:t>
            </a:r>
          </a:p>
        </p:txBody>
      </p:sp>
      <p:sp>
        <p:nvSpPr>
          <p:cNvPr id="14" name="下箭头 13"/>
          <p:cNvSpPr/>
          <p:nvPr/>
        </p:nvSpPr>
        <p:spPr bwMode="auto">
          <a:xfrm>
            <a:off x="6018213" y="2347936"/>
            <a:ext cx="569912" cy="574675"/>
          </a:xfrm>
          <a:prstGeom prst="down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5" name="下箭头 14"/>
          <p:cNvSpPr>
            <a:spLocks noChangeArrowheads="1"/>
          </p:cNvSpPr>
          <p:nvPr/>
        </p:nvSpPr>
        <p:spPr bwMode="auto">
          <a:xfrm rot="10800000">
            <a:off x="6084888" y="4087836"/>
            <a:ext cx="574675" cy="577850"/>
          </a:xfrm>
          <a:prstGeom prst="downArrow">
            <a:avLst>
              <a:gd name="adj1" fmla="val 50000"/>
              <a:gd name="adj2" fmla="val 50138"/>
            </a:avLst>
          </a:prstGeom>
          <a:solidFill>
            <a:srgbClr val="FF0000"/>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rot="10800000"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6" name="右箭头 15"/>
          <p:cNvSpPr/>
          <p:nvPr/>
        </p:nvSpPr>
        <p:spPr bwMode="auto">
          <a:xfrm>
            <a:off x="7740650" y="3246461"/>
            <a:ext cx="503238"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7" name="圆角矩形 16"/>
          <p:cNvSpPr/>
          <p:nvPr/>
        </p:nvSpPr>
        <p:spPr bwMode="auto">
          <a:xfrm>
            <a:off x="8172400" y="1122956"/>
            <a:ext cx="792088" cy="4752528"/>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数据工程与</a:t>
            </a: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脑机系统</a:t>
            </a:r>
          </a:p>
        </p:txBody>
      </p:sp>
      <p:sp>
        <p:nvSpPr>
          <p:cNvPr id="18" name="矩形 1"/>
          <p:cNvSpPr>
            <a:spLocks noChangeArrowheads="1"/>
          </p:cNvSpPr>
          <p:nvPr/>
        </p:nvSpPr>
        <p:spPr bwMode="auto">
          <a:xfrm>
            <a:off x="-15875" y="6162698"/>
            <a:ext cx="5970588" cy="523875"/>
          </a:xfrm>
          <a:prstGeom prst="rect">
            <a:avLst/>
          </a:prstGeom>
          <a:solidFill>
            <a:schemeClr val="bg1"/>
          </a:solidFill>
          <a:ln w="9525">
            <a:noFill/>
            <a:miter lim="800000"/>
            <a:headEnd/>
            <a:tailEnd/>
          </a:ln>
        </p:spPr>
        <p:txBody>
          <a:bodyPr>
            <a:spAutoFit/>
          </a:bodyPr>
          <a:lstStyle/>
          <a:p>
            <a:r>
              <a:rPr lang="zh-CN" altLang="en-US" sz="2800">
                <a:solidFill>
                  <a:srgbClr val="FF0000"/>
                </a:solidFill>
                <a:latin typeface="黑体" pitchFamily="49" charset="-122"/>
                <a:ea typeface="黑体" pitchFamily="49" charset="-122"/>
              </a:rPr>
              <a:t>http://www.bdbc.org.cn/</a:t>
            </a:r>
          </a:p>
        </p:txBody>
      </p:sp>
      <p:pic>
        <p:nvPicPr>
          <p:cNvPr id="19" name="图片 2"/>
          <p:cNvPicPr>
            <a:picLocks noChangeAspect="1"/>
          </p:cNvPicPr>
          <p:nvPr/>
        </p:nvPicPr>
        <p:blipFill>
          <a:blip r:embed="rId4"/>
          <a:srcRect/>
          <a:stretch>
            <a:fillRect/>
          </a:stretch>
        </p:blipFill>
        <p:spPr bwMode="auto">
          <a:xfrm>
            <a:off x="4929190" y="0"/>
            <a:ext cx="3151188"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7"/>
          <p:cNvGrpSpPr>
            <a:grpSpLocks/>
          </p:cNvGrpSpPr>
          <p:nvPr/>
        </p:nvGrpSpPr>
        <p:grpSpPr bwMode="auto">
          <a:xfrm>
            <a:off x="4572000" y="3937000"/>
            <a:ext cx="4300538" cy="2143125"/>
            <a:chOff x="4572000" y="3401220"/>
            <a:chExt cx="4300554" cy="2143125"/>
          </a:xfrm>
        </p:grpSpPr>
        <p:cxnSp>
          <p:nvCxnSpPr>
            <p:cNvPr id="53" name="直接连接符 52">
              <a:extLst>
                <a:ext uri="{FF2B5EF4-FFF2-40B4-BE49-F238E27FC236}"/>
              </a:extLst>
            </p:cNvPr>
            <p:cNvCxnSpPr>
              <a:endCxn id="49" idx="2"/>
            </p:cNvCxnSpPr>
            <p:nvPr/>
          </p:nvCxnSpPr>
          <p:spPr>
            <a:xfrm>
              <a:off x="4572000" y="4502945"/>
              <a:ext cx="2428884" cy="6842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extLst>
            </p:cNvPr>
            <p:cNvCxnSpPr>
              <a:cxnSpLocks/>
            </p:cNvCxnSpPr>
            <p:nvPr/>
          </p:nvCxnSpPr>
          <p:spPr>
            <a:xfrm flipV="1">
              <a:off x="4591050" y="4496595"/>
              <a:ext cx="24098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extLst>
            </p:cNvPr>
            <p:cNvCxnSpPr>
              <a:cxnSpLocks/>
              <a:endCxn id="47" idx="2"/>
            </p:cNvCxnSpPr>
            <p:nvPr/>
          </p:nvCxnSpPr>
          <p:spPr>
            <a:xfrm flipV="1">
              <a:off x="4572000" y="3758408"/>
              <a:ext cx="2428884" cy="74453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3" name="组合 21"/>
            <p:cNvGrpSpPr>
              <a:grpSpLocks/>
            </p:cNvGrpSpPr>
            <p:nvPr/>
          </p:nvGrpSpPr>
          <p:grpSpPr bwMode="auto">
            <a:xfrm>
              <a:off x="7000892" y="3401220"/>
              <a:ext cx="1871662" cy="2143125"/>
              <a:chOff x="2143125" y="1000113"/>
              <a:chExt cx="2571751" cy="2143137"/>
            </a:xfrm>
          </p:grpSpPr>
          <p:sp>
            <p:nvSpPr>
              <p:cNvPr id="47" name="椭圆 4">
                <a:extLst>
                  <a:ext uri="{FF2B5EF4-FFF2-40B4-BE49-F238E27FC236}"/>
                </a:extLst>
              </p:cNvPr>
              <p:cNvSpPr>
                <a:spLocks noChangeArrowheads="1"/>
              </p:cNvSpPr>
              <p:nvPr/>
            </p:nvSpPr>
            <p:spPr bwMode="auto">
              <a:xfrm>
                <a:off x="2143114" y="1000113"/>
                <a:ext cx="2571762"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000000"/>
                    </a:solidFill>
                    <a:latin typeface="Arial Unicode MS" panose="020B0604020202020204" pitchFamily="34" charset="-122"/>
                    <a:ea typeface="黑体" pitchFamily="49" charset="-122"/>
                  </a:rPr>
                  <a:t>查询近似</a:t>
                </a:r>
                <a:endParaRPr lang="zh-CN" altLang="zh-CN" sz="2500" b="1" kern="0" dirty="0">
                  <a:solidFill>
                    <a:srgbClr val="000000"/>
                  </a:solidFill>
                  <a:latin typeface="Arial Unicode MS" panose="020B0604020202020204" pitchFamily="34" charset="-122"/>
                  <a:ea typeface="黑体" pitchFamily="49" charset="-122"/>
                </a:endParaRPr>
              </a:p>
            </p:txBody>
          </p:sp>
          <p:sp>
            <p:nvSpPr>
              <p:cNvPr id="48" name="椭圆 47">
                <a:extLst>
                  <a:ext uri="{FF2B5EF4-FFF2-40B4-BE49-F238E27FC236}"/>
                </a:extLst>
              </p:cNvPr>
              <p:cNvSpPr>
                <a:spLocks noChangeArrowheads="1"/>
              </p:cNvSpPr>
              <p:nvPr/>
            </p:nvSpPr>
            <p:spPr bwMode="auto">
              <a:xfrm>
                <a:off x="2143114" y="1714492"/>
                <a:ext cx="2567399"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000000"/>
                    </a:solidFill>
                    <a:latin typeface="Arial Unicode MS" panose="020B0604020202020204" pitchFamily="34" charset="-122"/>
                    <a:ea typeface="黑体" pitchFamily="49" charset="-122"/>
                  </a:rPr>
                  <a:t>数据近似</a:t>
                </a:r>
              </a:p>
            </p:txBody>
          </p:sp>
          <p:sp>
            <p:nvSpPr>
              <p:cNvPr id="49" name="椭圆 36">
                <a:extLst>
                  <a:ext uri="{FF2B5EF4-FFF2-40B4-BE49-F238E27FC236}"/>
                </a:extLst>
              </p:cNvPr>
              <p:cNvSpPr>
                <a:spLocks noChangeArrowheads="1"/>
              </p:cNvSpPr>
              <p:nvPr/>
            </p:nvSpPr>
            <p:spPr bwMode="auto">
              <a:xfrm>
                <a:off x="2143114" y="2428871"/>
                <a:ext cx="2554312"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000000"/>
                    </a:solidFill>
                    <a:latin typeface="Arial Unicode MS" panose="020B0604020202020204" pitchFamily="34" charset="-122"/>
                    <a:ea typeface="黑体" pitchFamily="49" charset="-122"/>
                  </a:rPr>
                  <a:t>数据质量</a:t>
                </a:r>
              </a:p>
            </p:txBody>
          </p:sp>
        </p:grpSp>
      </p:grpSp>
      <p:pic>
        <p:nvPicPr>
          <p:cNvPr id="32" name="Picture 19">
            <a:extLst>
              <a:ext uri="{FF2B5EF4-FFF2-40B4-BE49-F238E27FC236}"/>
            </a:extLst>
          </p:cNvPr>
          <p:cNvPicPr>
            <a:picLocks noChangeArrowheads="1"/>
          </p:cNvPicPr>
          <p:nvPr/>
        </p:nvPicPr>
        <p:blipFill>
          <a:blip r:embed="rId3" cstate="print">
            <a:lum/>
          </a:blip>
          <a:srcRect/>
          <a:stretch>
            <a:fillRect/>
          </a:stretch>
        </p:blipFill>
        <p:spPr bwMode="auto">
          <a:xfrm>
            <a:off x="3275374" y="989915"/>
            <a:ext cx="2403648" cy="972000"/>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3" name="矩形 32">
            <a:extLst>
              <a:ext uri="{FF2B5EF4-FFF2-40B4-BE49-F238E27FC236}"/>
            </a:extLst>
          </p:cNvPr>
          <p:cNvSpPr/>
          <p:nvPr/>
        </p:nvSpPr>
        <p:spPr bwMode="auto">
          <a:xfrm>
            <a:off x="3122613" y="1971675"/>
            <a:ext cx="2771775" cy="1814513"/>
          </a:xfrm>
          <a:prstGeom prst="rect">
            <a:avLst/>
          </a:prstGeom>
        </p:spPr>
        <p:txBody>
          <a:bodyPr lIns="36000" rIns="36000">
            <a:spAutoFit/>
          </a:bodyPr>
          <a:lstStyle/>
          <a:p>
            <a:pPr algn="ctr" eaLnBrk="1" fontAlgn="auto" hangingPunct="1">
              <a:spcBef>
                <a:spcPts val="0"/>
              </a:spcBef>
              <a:spcAft>
                <a:spcPts val="0"/>
              </a:spcAft>
              <a:defRPr/>
            </a:pPr>
            <a:r>
              <a:rPr lang="zh-CN" altLang="en-US" sz="2800" kern="0" dirty="0">
                <a:latin typeface="Arial Unicode MS" panose="020B0604020202020204" pitchFamily="34" charset="-122"/>
                <a:ea typeface="黑体" pitchFamily="49" charset="-122"/>
              </a:rPr>
              <a:t>联邦大数据战略</a:t>
            </a:r>
            <a:endParaRPr lang="en-US" altLang="zh-CN" sz="2800" kern="0" dirty="0">
              <a:latin typeface="Arial Unicode MS" panose="020B0604020202020204" pitchFamily="34" charset="-122"/>
              <a:ea typeface="黑体" pitchFamily="49" charset="-122"/>
            </a:endParaRPr>
          </a:p>
          <a:p>
            <a:pPr algn="ctr" eaLnBrk="1" fontAlgn="auto" hangingPunct="1">
              <a:spcBef>
                <a:spcPts val="0"/>
              </a:spcBef>
              <a:spcAft>
                <a:spcPts val="0"/>
              </a:spcAft>
              <a:defRPr/>
            </a:pPr>
            <a:r>
              <a:rPr lang="zh-CN" altLang="en-US" sz="2800" kern="0" dirty="0">
                <a:latin typeface="Arial Unicode MS" panose="020B0604020202020204" pitchFamily="34" charset="-122"/>
                <a:ea typeface="黑体" pitchFamily="49" charset="-122"/>
              </a:rPr>
              <a:t>与美国情报战略</a:t>
            </a:r>
            <a:endParaRPr lang="zh-CN" altLang="en-US" sz="2800" dirty="0">
              <a:latin typeface="Arial Unicode MS" pitchFamily="34" charset="-122"/>
              <a:ea typeface="Arial Unicode MS" pitchFamily="34" charset="-122"/>
              <a:cs typeface="Arial Unicode MS" pitchFamily="34" charset="-122"/>
            </a:endParaRPr>
          </a:p>
        </p:txBody>
      </p:sp>
      <p:sp>
        <p:nvSpPr>
          <p:cNvPr id="34" name="矩形 33">
            <a:extLst>
              <a:ext uri="{FF2B5EF4-FFF2-40B4-BE49-F238E27FC236}"/>
            </a:extLst>
          </p:cNvPr>
          <p:cNvSpPr/>
          <p:nvPr/>
        </p:nvSpPr>
        <p:spPr bwMode="auto">
          <a:xfrm>
            <a:off x="6118225" y="1971675"/>
            <a:ext cx="2771775" cy="954088"/>
          </a:xfrm>
          <a:prstGeom prst="rect">
            <a:avLst/>
          </a:prstGeom>
        </p:spPr>
        <p:txBody>
          <a:bodyPr lIns="36000" rIns="36000">
            <a:spAutoFit/>
          </a:bodyPr>
          <a:lstStyle/>
          <a:p>
            <a:pPr algn="ctr" eaLnBrk="1" fontAlgn="auto" hangingPunct="1">
              <a:spcBef>
                <a:spcPts val="0"/>
              </a:spcBef>
              <a:spcAft>
                <a:spcPts val="0"/>
              </a:spcAft>
              <a:defRPr/>
            </a:pPr>
            <a:r>
              <a:rPr lang="zh-CN" altLang="en-US" sz="2800" kern="0" dirty="0">
                <a:solidFill>
                  <a:sysClr val="windowText" lastClr="000000"/>
                </a:solidFill>
                <a:latin typeface="Arial Unicode MS" panose="020B0604020202020204" pitchFamily="34" charset="-122"/>
                <a:ea typeface="黑体" pitchFamily="49" charset="-122"/>
              </a:rPr>
              <a:t>大数据产业推动</a:t>
            </a:r>
            <a:endParaRPr lang="en-US" altLang="zh-CN" sz="2800" kern="0" dirty="0">
              <a:solidFill>
                <a:sysClr val="windowText" lastClr="000000"/>
              </a:solidFill>
              <a:latin typeface="Arial Unicode MS" panose="020B0604020202020204" pitchFamily="34" charset="-122"/>
              <a:ea typeface="黑体" pitchFamily="49" charset="-122"/>
            </a:endParaRPr>
          </a:p>
          <a:p>
            <a:pPr algn="ctr" eaLnBrk="1" fontAlgn="auto" hangingPunct="1">
              <a:spcBef>
                <a:spcPts val="0"/>
              </a:spcBef>
              <a:spcAft>
                <a:spcPts val="0"/>
              </a:spcAft>
              <a:defRPr/>
            </a:pPr>
            <a:r>
              <a:rPr lang="zh-CN" altLang="en-US" sz="2800" kern="0" dirty="0">
                <a:solidFill>
                  <a:sysClr val="windowText" lastClr="000000"/>
                </a:solidFill>
                <a:latin typeface="Arial Unicode MS" panose="020B0604020202020204" pitchFamily="34" charset="-122"/>
                <a:ea typeface="黑体" pitchFamily="49" charset="-122"/>
              </a:rPr>
              <a:t>全球经济发展</a:t>
            </a:r>
            <a:endParaRPr lang="en-US" altLang="zh-CN" sz="2800" kern="0" dirty="0">
              <a:solidFill>
                <a:sysClr val="windowText" lastClr="000000"/>
              </a:solidFill>
              <a:latin typeface="Arial Unicode MS" panose="020B0604020202020204" pitchFamily="34" charset="-122"/>
              <a:ea typeface="黑体" pitchFamily="49" charset="-122"/>
            </a:endParaRPr>
          </a:p>
        </p:txBody>
      </p:sp>
      <p:sp>
        <p:nvSpPr>
          <p:cNvPr id="66566" name="灯片编号占位符 3"/>
          <p:cNvSpPr txBox="1">
            <a:spLocks/>
          </p:cNvSpPr>
          <p:nvPr/>
        </p:nvSpPr>
        <p:spPr bwMode="auto">
          <a:xfrm>
            <a:off x="8628063" y="357188"/>
            <a:ext cx="490537" cy="365125"/>
          </a:xfrm>
          <a:prstGeom prst="rect">
            <a:avLst/>
          </a:prstGeom>
          <a:noFill/>
          <a:ln w="9525">
            <a:noFill/>
            <a:miter lim="800000"/>
            <a:headEnd/>
            <a:tailEnd/>
          </a:ln>
        </p:spPr>
        <p:txBody>
          <a:bodyPr anchor="ctr"/>
          <a:lstStyle/>
          <a:p>
            <a:pPr algn="r" eaLnBrk="1" hangingPunct="1"/>
            <a:fld id="{F646D606-AB9B-4D86-9373-DBBE4F9560C6}" type="slidenum">
              <a:rPr lang="zh-CN" altLang="en-US" sz="2000">
                <a:latin typeface="Arial Unicode MS" pitchFamily="34" charset="-122"/>
                <a:ea typeface="Arial Unicode MS" pitchFamily="34" charset="-122"/>
                <a:cs typeface="Arial Unicode MS" pitchFamily="34" charset="-122"/>
              </a:rPr>
              <a:pPr algn="r" eaLnBrk="1" hangingPunct="1"/>
              <a:t>5</a:t>
            </a:fld>
            <a:endParaRPr lang="zh-CN" altLang="en-US" sz="2000">
              <a:latin typeface="Arial Unicode MS" pitchFamily="34" charset="-122"/>
              <a:ea typeface="Arial Unicode MS" pitchFamily="34" charset="-122"/>
              <a:cs typeface="Arial Unicode MS" pitchFamily="34" charset="-122"/>
            </a:endParaRPr>
          </a:p>
        </p:txBody>
      </p:sp>
      <p:sp>
        <p:nvSpPr>
          <p:cNvPr id="31" name="矩形 30">
            <a:extLst>
              <a:ext uri="{FF2B5EF4-FFF2-40B4-BE49-F238E27FC236}"/>
            </a:extLst>
          </p:cNvPr>
          <p:cNvSpPr/>
          <p:nvPr/>
        </p:nvSpPr>
        <p:spPr bwMode="auto">
          <a:xfrm>
            <a:off x="125413" y="1985963"/>
            <a:ext cx="2771775" cy="1814512"/>
          </a:xfrm>
          <a:prstGeom prst="rect">
            <a:avLst/>
          </a:prstGeom>
        </p:spPr>
        <p:txBody>
          <a:bodyPr lIns="36000" rIns="36000">
            <a:spAutoFit/>
          </a:bodyPr>
          <a:lstStyle/>
          <a:p>
            <a:pPr algn="ctr" eaLnBrk="1" fontAlgn="auto" hangingPunct="1">
              <a:spcBef>
                <a:spcPts val="0"/>
              </a:spcBef>
              <a:spcAft>
                <a:spcPts val="0"/>
              </a:spcAft>
              <a:defRPr/>
            </a:pPr>
            <a:r>
              <a:rPr lang="zh-CN" altLang="en-US" sz="2800" kern="0" dirty="0">
                <a:latin typeface="Arial Unicode MS" pitchFamily="34" charset="-122"/>
                <a:ea typeface="黑体" pitchFamily="49" charset="-122"/>
                <a:cs typeface="Arial" pitchFamily="34" charset="0"/>
              </a:rPr>
              <a:t>国家大数据战略</a:t>
            </a:r>
            <a:endParaRPr lang="en-US" altLang="zh-CN" sz="2800" kern="0" dirty="0">
              <a:latin typeface="Arial Unicode MS" pitchFamily="34" charset="-122"/>
              <a:ea typeface="黑体" pitchFamily="49" charset="-122"/>
              <a:cs typeface="Arial" pitchFamily="34" charset="0"/>
            </a:endParaRPr>
          </a:p>
          <a:p>
            <a:pPr algn="ctr" eaLnBrk="1" fontAlgn="auto" hangingPunct="1">
              <a:spcBef>
                <a:spcPts val="0"/>
              </a:spcBef>
              <a:spcAft>
                <a:spcPts val="0"/>
              </a:spcAft>
              <a:defRPr/>
            </a:pPr>
            <a:r>
              <a:rPr lang="zh-CN" altLang="en-US" sz="2800" kern="0" dirty="0">
                <a:latin typeface="Arial Unicode MS" pitchFamily="34" charset="-122"/>
                <a:ea typeface="黑体" pitchFamily="49" charset="-122"/>
                <a:cs typeface="Arial" pitchFamily="34" charset="0"/>
              </a:rPr>
              <a:t>与网络强国建设</a:t>
            </a:r>
          </a:p>
        </p:txBody>
      </p:sp>
      <p:cxnSp>
        <p:nvCxnSpPr>
          <p:cNvPr id="25" name="直接连接符 24">
            <a:extLst>
              <a:ext uri="{FF2B5EF4-FFF2-40B4-BE49-F238E27FC236}"/>
            </a:extLst>
          </p:cNvPr>
          <p:cNvCxnSpPr/>
          <p:nvPr/>
        </p:nvCxnSpPr>
        <p:spPr>
          <a:xfrm>
            <a:off x="-30163" y="2892425"/>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extLst>
          </p:cNvPr>
          <p:cNvPicPr>
            <a:picLocks noChangeAspect="1"/>
          </p:cNvPicPr>
          <p:nvPr/>
        </p:nvPicPr>
        <p:blipFill>
          <a:blip r:embed="rId4" cstate="print">
            <a:lum bright="15000" contrast="30000"/>
          </a:blip>
          <a:stretch>
            <a:fillRect/>
          </a:stretch>
        </p:blipFill>
        <p:spPr>
          <a:xfrm>
            <a:off x="143738" y="989915"/>
            <a:ext cx="2739394" cy="972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图片 4">
            <a:extLst>
              <a:ext uri="{FF2B5EF4-FFF2-40B4-BE49-F238E27FC236}"/>
            </a:extLst>
          </p:cNvPr>
          <p:cNvPicPr>
            <a:picLocks noChangeAspect="1"/>
          </p:cNvPicPr>
          <p:nvPr/>
        </p:nvPicPr>
        <p:blipFill>
          <a:blip r:embed="rId5" cstate="print">
            <a:lum/>
          </a:blip>
          <a:stretch>
            <a:fillRect/>
          </a:stretch>
        </p:blipFill>
        <p:spPr>
          <a:xfrm>
            <a:off x="6071264" y="975742"/>
            <a:ext cx="2959333" cy="972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7" name="标题 1">
            <a:extLst>
              <a:ext uri="{FF2B5EF4-FFF2-40B4-BE49-F238E27FC236}"/>
            </a:extLst>
          </p:cNvPr>
          <p:cNvSpPr txBox="1">
            <a:spLocks/>
          </p:cNvSpPr>
          <p:nvPr/>
        </p:nvSpPr>
        <p:spPr bwMode="auto">
          <a:xfrm>
            <a:off x="285750" y="71438"/>
            <a:ext cx="8358188" cy="796925"/>
          </a:xfrm>
          <a:prstGeom prst="rect">
            <a:avLst/>
          </a:prstGeom>
          <a:noFill/>
          <a:ln w="9525">
            <a:noFill/>
            <a:miter lim="800000"/>
            <a:headEnd/>
            <a:tailEnd/>
          </a:ln>
        </p:spPr>
        <p:txBody>
          <a:bodyPr anchor="ctr"/>
          <a:lstStyle/>
          <a:p>
            <a:pPr algn="ctr">
              <a:defRPr/>
            </a:pPr>
            <a:r>
              <a:rPr lang="zh-CN" altLang="en-US" sz="3600" b="1" kern="0" dirty="0">
                <a:solidFill>
                  <a:srgbClr val="C00000"/>
                </a:solidFill>
                <a:latin typeface="黑体" pitchFamily="49" charset="-122"/>
                <a:ea typeface="黑体" pitchFamily="49" charset="-122"/>
                <a:cs typeface="+mj-cs"/>
              </a:rPr>
              <a:t>研究方向面临的机遇与挑战</a:t>
            </a:r>
          </a:p>
        </p:txBody>
      </p:sp>
      <p:grpSp>
        <p:nvGrpSpPr>
          <p:cNvPr id="6" name="组合 75"/>
          <p:cNvGrpSpPr>
            <a:grpSpLocks/>
          </p:cNvGrpSpPr>
          <p:nvPr/>
        </p:nvGrpSpPr>
        <p:grpSpPr bwMode="auto">
          <a:xfrm>
            <a:off x="214313" y="3937000"/>
            <a:ext cx="4357687" cy="2143125"/>
            <a:chOff x="214282" y="3401220"/>
            <a:chExt cx="4357718" cy="2143125"/>
          </a:xfrm>
        </p:grpSpPr>
        <p:cxnSp>
          <p:nvCxnSpPr>
            <p:cNvPr id="63" name="直接连接符 62">
              <a:extLst>
                <a:ext uri="{FF2B5EF4-FFF2-40B4-BE49-F238E27FC236}"/>
              </a:extLst>
            </p:cNvPr>
            <p:cNvCxnSpPr>
              <a:endCxn id="43" idx="6"/>
            </p:cNvCxnSpPr>
            <p:nvPr/>
          </p:nvCxnSpPr>
          <p:spPr>
            <a:xfrm rot="10800000" flipV="1">
              <a:off x="2073257" y="4501358"/>
              <a:ext cx="2498743"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extLst>
            </p:cNvPr>
            <p:cNvCxnSpPr>
              <a:cxnSpLocks/>
              <a:endCxn id="42" idx="6"/>
            </p:cNvCxnSpPr>
            <p:nvPr/>
          </p:nvCxnSpPr>
          <p:spPr>
            <a:xfrm rot="10800000">
              <a:off x="2082782" y="4501358"/>
              <a:ext cx="24892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extLst>
            </p:cNvPr>
            <p:cNvCxnSpPr>
              <a:cxnSpLocks/>
              <a:endCxn id="41" idx="6"/>
            </p:cNvCxnSpPr>
            <p:nvPr/>
          </p:nvCxnSpPr>
          <p:spPr>
            <a:xfrm rot="10800000">
              <a:off x="2085957" y="3758408"/>
              <a:ext cx="2486043" cy="74295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7" name="组合 21"/>
            <p:cNvGrpSpPr>
              <a:grpSpLocks/>
            </p:cNvGrpSpPr>
            <p:nvPr/>
          </p:nvGrpSpPr>
          <p:grpSpPr bwMode="auto">
            <a:xfrm>
              <a:off x="214282" y="3401220"/>
              <a:ext cx="1871664" cy="2143125"/>
              <a:chOff x="2143125" y="1000113"/>
              <a:chExt cx="2571752" cy="2143137"/>
            </a:xfrm>
          </p:grpSpPr>
          <p:sp>
            <p:nvSpPr>
              <p:cNvPr id="41" name="椭圆 4">
                <a:extLst>
                  <a:ext uri="{FF2B5EF4-FFF2-40B4-BE49-F238E27FC236}"/>
                </a:extLst>
              </p:cNvPr>
              <p:cNvSpPr>
                <a:spLocks noChangeArrowheads="1"/>
              </p:cNvSpPr>
              <p:nvPr/>
            </p:nvSpPr>
            <p:spPr bwMode="auto">
              <a:xfrm>
                <a:off x="2143125" y="1000113"/>
                <a:ext cx="2571767"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任务感知</a:t>
                </a:r>
                <a:endParaRPr lang="zh-CN" altLang="zh-CN" sz="2500" b="1" kern="0" dirty="0">
                  <a:solidFill>
                    <a:srgbClr val="FF0000"/>
                  </a:solidFill>
                  <a:latin typeface="Arial Unicode MS" panose="020B0604020202020204" pitchFamily="34" charset="-122"/>
                  <a:ea typeface="黑体" pitchFamily="49" charset="-122"/>
                </a:endParaRPr>
              </a:p>
            </p:txBody>
          </p:sp>
          <p:sp>
            <p:nvSpPr>
              <p:cNvPr id="42" name="椭圆 41">
                <a:extLst>
                  <a:ext uri="{FF2B5EF4-FFF2-40B4-BE49-F238E27FC236}"/>
                </a:extLst>
              </p:cNvPr>
              <p:cNvSpPr>
                <a:spLocks noChangeArrowheads="1"/>
              </p:cNvSpPr>
              <p:nvPr/>
            </p:nvSpPr>
            <p:spPr bwMode="auto">
              <a:xfrm>
                <a:off x="2143125" y="1714492"/>
                <a:ext cx="2567404"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数据感知</a:t>
                </a:r>
              </a:p>
            </p:txBody>
          </p:sp>
          <p:sp>
            <p:nvSpPr>
              <p:cNvPr id="43" name="椭圆 36">
                <a:extLst>
                  <a:ext uri="{FF2B5EF4-FFF2-40B4-BE49-F238E27FC236}"/>
                </a:extLst>
              </p:cNvPr>
              <p:cNvSpPr>
                <a:spLocks noChangeArrowheads="1"/>
              </p:cNvSpPr>
              <p:nvPr/>
            </p:nvSpPr>
            <p:spPr bwMode="auto">
              <a:xfrm>
                <a:off x="2143125" y="2428871"/>
                <a:ext cx="2554317"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新型存储</a:t>
                </a:r>
              </a:p>
            </p:txBody>
          </p:sp>
        </p:grpSp>
      </p:grpSp>
      <p:sp>
        <p:nvSpPr>
          <p:cNvPr id="45" name="椭圆 44">
            <a:extLst>
              <a:ext uri="{FF2B5EF4-FFF2-40B4-BE49-F238E27FC236}"/>
            </a:extLst>
          </p:cNvPr>
          <p:cNvSpPr/>
          <p:nvPr/>
        </p:nvSpPr>
        <p:spPr>
          <a:xfrm>
            <a:off x="3643313" y="4108450"/>
            <a:ext cx="1800225" cy="1798638"/>
          </a:xfrm>
          <a:prstGeom prst="ellipse">
            <a:avLst/>
          </a:prstGeom>
          <a:solidFill>
            <a:srgbClr val="E2FBF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大数据</a:t>
            </a:r>
          </a:p>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近似</a:t>
            </a:r>
            <a:endParaRPr lang="en-US" altLang="zh-CN" sz="2500" b="1" dirty="0">
              <a:solidFill>
                <a:srgbClr val="FF0000"/>
              </a:solidFill>
              <a:latin typeface="Arial Unicode MS" panose="020B0604020202020204" pitchFamily="34" charset="-122"/>
            </a:endParaRPr>
          </a:p>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计算</a:t>
            </a:r>
          </a:p>
        </p:txBody>
      </p:sp>
      <p:grpSp>
        <p:nvGrpSpPr>
          <p:cNvPr id="8" name="组合 90"/>
          <p:cNvGrpSpPr>
            <a:grpSpLocks/>
          </p:cNvGrpSpPr>
          <p:nvPr/>
        </p:nvGrpSpPr>
        <p:grpSpPr bwMode="auto">
          <a:xfrm>
            <a:off x="63500" y="2976563"/>
            <a:ext cx="9023350" cy="3830637"/>
            <a:chOff x="64206" y="2969432"/>
            <a:chExt cx="9022756" cy="3830992"/>
          </a:xfrm>
        </p:grpSpPr>
        <p:grpSp>
          <p:nvGrpSpPr>
            <p:cNvPr id="9" name="组合 85"/>
            <p:cNvGrpSpPr>
              <a:grpSpLocks/>
            </p:cNvGrpSpPr>
            <p:nvPr/>
          </p:nvGrpSpPr>
          <p:grpSpPr bwMode="auto">
            <a:xfrm>
              <a:off x="5715008" y="3657714"/>
              <a:ext cx="2962296" cy="3142710"/>
              <a:chOff x="415896" y="3142848"/>
              <a:chExt cx="2962296" cy="3142710"/>
            </a:xfrm>
          </p:grpSpPr>
          <p:sp>
            <p:nvSpPr>
              <p:cNvPr id="66577" name="矩形 60"/>
              <p:cNvSpPr>
                <a:spLocks noChangeArrowheads="1"/>
              </p:cNvSpPr>
              <p:nvPr/>
            </p:nvSpPr>
            <p:spPr bwMode="auto">
              <a:xfrm>
                <a:off x="1273152" y="3142848"/>
                <a:ext cx="1441460" cy="477054"/>
              </a:xfrm>
              <a:prstGeom prst="rect">
                <a:avLst/>
              </a:prstGeom>
              <a:solidFill>
                <a:schemeClr val="bg1"/>
              </a:solidFill>
              <a:ln w="9525">
                <a:noFill/>
                <a:miter lim="800000"/>
                <a:headEnd/>
                <a:tailEnd/>
              </a:ln>
            </p:spPr>
            <p:txBody>
              <a:bodyPr lIns="36000" rIns="36000">
                <a:spAutoFit/>
              </a:bodyPr>
              <a:lstStyle/>
              <a:p>
                <a:pPr algn="ctr" eaLnBrk="1" hangingPunct="1"/>
                <a:r>
                  <a:rPr lang="zh-CN" altLang="en-US" sz="2500" b="1">
                    <a:solidFill>
                      <a:srgbClr val="FF0000"/>
                    </a:solidFill>
                    <a:latin typeface="Arial Unicode MS" pitchFamily="34" charset="-122"/>
                    <a:ea typeface="黑体" pitchFamily="49" charset="-122"/>
                  </a:rPr>
                  <a:t>难</a:t>
                </a:r>
                <a:r>
                  <a:rPr lang="zh-CN" altLang="en-US" sz="2500" b="1">
                    <a:latin typeface="Arial Unicode MS" pitchFamily="34" charset="-122"/>
                    <a:ea typeface="黑体" pitchFamily="49" charset="-122"/>
                  </a:rPr>
                  <a:t>解实例</a:t>
                </a:r>
                <a:endParaRPr lang="en-US" altLang="zh-CN" sz="2500" b="1">
                  <a:latin typeface="Arial Unicode MS" pitchFamily="34" charset="-122"/>
                  <a:ea typeface="黑体" pitchFamily="49" charset="-122"/>
                </a:endParaRPr>
              </a:p>
            </p:txBody>
          </p:sp>
          <p:pic>
            <p:nvPicPr>
              <p:cNvPr id="66578" name="Picture 4"/>
              <p:cNvPicPr>
                <a:picLocks noChangeAspect="1" noChangeArrowheads="1"/>
              </p:cNvPicPr>
              <p:nvPr/>
            </p:nvPicPr>
            <p:blipFill>
              <a:blip r:embed="rId6"/>
              <a:srcRect/>
              <a:stretch>
                <a:fillRect/>
              </a:stretch>
            </p:blipFill>
            <p:spPr bwMode="auto">
              <a:xfrm>
                <a:off x="571490" y="3578226"/>
                <a:ext cx="2571750" cy="1862138"/>
              </a:xfrm>
              <a:prstGeom prst="rect">
                <a:avLst/>
              </a:prstGeom>
              <a:noFill/>
              <a:ln w="12700">
                <a:solidFill>
                  <a:srgbClr val="0000FF"/>
                </a:solidFill>
                <a:miter lim="800000"/>
                <a:headEnd/>
                <a:tailEnd/>
              </a:ln>
            </p:spPr>
          </p:pic>
          <p:sp>
            <p:nvSpPr>
              <p:cNvPr id="80" name="矩形 79">
                <a:extLst>
                  <a:ext uri="{FF2B5EF4-FFF2-40B4-BE49-F238E27FC236}"/>
                </a:extLst>
              </p:cNvPr>
              <p:cNvSpPr/>
              <p:nvPr/>
            </p:nvSpPr>
            <p:spPr>
              <a:xfrm>
                <a:off x="1265479" y="3623074"/>
                <a:ext cx="1449292" cy="1763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500" dirty="0">
                  <a:solidFill>
                    <a:srgbClr val="FFFFFF"/>
                  </a:solidFill>
                  <a:latin typeface="Arial Unicode MS" panose="020B0604020202020204" pitchFamily="34" charset="-122"/>
                </a:endParaRPr>
              </a:p>
            </p:txBody>
          </p:sp>
          <p:sp>
            <p:nvSpPr>
              <p:cNvPr id="66580" name="矩形 71"/>
              <p:cNvSpPr>
                <a:spLocks noChangeArrowheads="1"/>
              </p:cNvSpPr>
              <p:nvPr/>
            </p:nvSpPr>
            <p:spPr bwMode="auto">
              <a:xfrm>
                <a:off x="2449498" y="5423784"/>
                <a:ext cx="928694" cy="861774"/>
              </a:xfrm>
              <a:prstGeom prst="rect">
                <a:avLst/>
              </a:prstGeom>
              <a:noFill/>
              <a:ln w="9525">
                <a:noFill/>
                <a:miter lim="800000"/>
                <a:headEnd/>
                <a:tailEnd/>
              </a:ln>
            </p:spPr>
            <p:txBody>
              <a:bodyPr>
                <a:spAutoFit/>
              </a:bodyPr>
              <a:lstStyle/>
              <a:p>
                <a:pPr algn="ctr" eaLnBrk="1" hangingPunct="1"/>
                <a:r>
                  <a:rPr lang="zh-CN" altLang="en-US" sz="2500" b="1">
                    <a:solidFill>
                      <a:srgbClr val="FF0000"/>
                    </a:solidFill>
                    <a:latin typeface="Arial Unicode MS" pitchFamily="34" charset="-122"/>
                    <a:ea typeface="黑体" pitchFamily="49" charset="-122"/>
                  </a:rPr>
                  <a:t>易</a:t>
                </a:r>
                <a:r>
                  <a:rPr lang="zh-CN" altLang="en-US" sz="2500" b="1">
                    <a:solidFill>
                      <a:srgbClr val="000000"/>
                    </a:solidFill>
                    <a:latin typeface="Arial Unicode MS" pitchFamily="34" charset="-122"/>
                    <a:ea typeface="黑体" pitchFamily="49" charset="-122"/>
                  </a:rPr>
                  <a:t>解</a:t>
                </a:r>
                <a:endParaRPr lang="en-US" altLang="zh-CN" sz="2500" b="1">
                  <a:solidFill>
                    <a:srgbClr val="000000"/>
                  </a:solidFill>
                  <a:latin typeface="Arial Unicode MS" pitchFamily="34" charset="-122"/>
                  <a:ea typeface="黑体" pitchFamily="49" charset="-122"/>
                </a:endParaRPr>
              </a:p>
              <a:p>
                <a:pPr algn="ctr" eaLnBrk="1" hangingPunct="1"/>
                <a:r>
                  <a:rPr lang="zh-CN" altLang="en-US" sz="2500" b="1">
                    <a:solidFill>
                      <a:srgbClr val="000000"/>
                    </a:solidFill>
                    <a:latin typeface="Arial Unicode MS" pitchFamily="34" charset="-122"/>
                    <a:ea typeface="黑体" pitchFamily="49" charset="-122"/>
                  </a:rPr>
                  <a:t>实例</a:t>
                </a:r>
                <a:endParaRPr lang="en-US" altLang="zh-CN" sz="2500" b="1">
                  <a:solidFill>
                    <a:srgbClr val="000000"/>
                  </a:solidFill>
                  <a:latin typeface="Arial Unicode MS" pitchFamily="34" charset="-122"/>
                  <a:ea typeface="黑体" pitchFamily="49" charset="-122"/>
                </a:endParaRPr>
              </a:p>
            </p:txBody>
          </p:sp>
          <p:sp>
            <p:nvSpPr>
              <p:cNvPr id="66581" name="矩形 71"/>
              <p:cNvSpPr>
                <a:spLocks noChangeArrowheads="1"/>
              </p:cNvSpPr>
              <p:nvPr/>
            </p:nvSpPr>
            <p:spPr bwMode="auto">
              <a:xfrm>
                <a:off x="415896" y="5423784"/>
                <a:ext cx="928694" cy="861774"/>
              </a:xfrm>
              <a:prstGeom prst="rect">
                <a:avLst/>
              </a:prstGeom>
              <a:noFill/>
              <a:ln w="9525">
                <a:noFill/>
                <a:miter lim="800000"/>
                <a:headEnd/>
                <a:tailEnd/>
              </a:ln>
            </p:spPr>
            <p:txBody>
              <a:bodyPr>
                <a:spAutoFit/>
              </a:bodyPr>
              <a:lstStyle/>
              <a:p>
                <a:pPr algn="ctr" eaLnBrk="1" hangingPunct="1"/>
                <a:r>
                  <a:rPr lang="zh-CN" altLang="en-US" sz="2500" b="1">
                    <a:solidFill>
                      <a:srgbClr val="FF0000"/>
                    </a:solidFill>
                    <a:latin typeface="Arial Unicode MS" pitchFamily="34" charset="-122"/>
                    <a:ea typeface="黑体" pitchFamily="49" charset="-122"/>
                  </a:rPr>
                  <a:t>易</a:t>
                </a:r>
                <a:r>
                  <a:rPr lang="zh-CN" altLang="en-US" sz="2500" b="1">
                    <a:solidFill>
                      <a:srgbClr val="000000"/>
                    </a:solidFill>
                    <a:latin typeface="Arial Unicode MS" pitchFamily="34" charset="-122"/>
                    <a:ea typeface="黑体" pitchFamily="49" charset="-122"/>
                  </a:rPr>
                  <a:t>解</a:t>
                </a:r>
                <a:endParaRPr lang="en-US" altLang="zh-CN" sz="2500" b="1">
                  <a:solidFill>
                    <a:srgbClr val="000000"/>
                  </a:solidFill>
                  <a:latin typeface="Arial Unicode MS" pitchFamily="34" charset="-122"/>
                  <a:ea typeface="黑体" pitchFamily="49" charset="-122"/>
                </a:endParaRPr>
              </a:p>
              <a:p>
                <a:pPr algn="ctr" eaLnBrk="1" hangingPunct="1"/>
                <a:r>
                  <a:rPr lang="zh-CN" altLang="en-US" sz="2500" b="1">
                    <a:solidFill>
                      <a:srgbClr val="000000"/>
                    </a:solidFill>
                    <a:latin typeface="Arial Unicode MS" pitchFamily="34" charset="-122"/>
                    <a:ea typeface="黑体" pitchFamily="49" charset="-122"/>
                  </a:rPr>
                  <a:t>实例</a:t>
                </a:r>
                <a:endParaRPr lang="en-US" altLang="zh-CN" sz="2500" b="1">
                  <a:solidFill>
                    <a:srgbClr val="000000"/>
                  </a:solidFill>
                  <a:latin typeface="Arial Unicode MS" pitchFamily="34" charset="-122"/>
                  <a:ea typeface="黑体" pitchFamily="49" charset="-122"/>
                </a:endParaRPr>
              </a:p>
            </p:txBody>
          </p:sp>
        </p:grpSp>
        <p:sp>
          <p:nvSpPr>
            <p:cNvPr id="90" name="Rectangle 9">
              <a:extLst>
                <a:ext uri="{FF2B5EF4-FFF2-40B4-BE49-F238E27FC236}"/>
              </a:extLst>
            </p:cNvPr>
            <p:cNvSpPr>
              <a:spLocks noChangeArrowheads="1"/>
            </p:cNvSpPr>
            <p:nvPr/>
          </p:nvSpPr>
          <p:spPr bwMode="auto">
            <a:xfrm>
              <a:off x="64206" y="2969432"/>
              <a:ext cx="9022756" cy="616007"/>
            </a:xfrm>
            <a:prstGeom prst="roundRect">
              <a:avLst>
                <a:gd name="adj" fmla="val 28372"/>
              </a:avLst>
            </a:prstGeom>
            <a:solidFill>
              <a:srgbClr val="E2FBFE"/>
            </a:solidFill>
            <a:ln w="12700" cmpd="thickThin">
              <a:solidFill>
                <a:srgbClr val="FF0000"/>
              </a:solidFill>
              <a:miter lim="800000"/>
              <a:headEnd/>
              <a:tailEnd/>
            </a:ln>
          </p:spPr>
          <p:txBody>
            <a:bodyPr lIns="36000" rIns="36000" anchor="ctr"/>
            <a:lstStyle/>
            <a:p>
              <a:pPr marL="342900" indent="-342900" algn="ctr">
                <a:lnSpc>
                  <a:spcPct val="110000"/>
                </a:lnSpc>
                <a:spcBef>
                  <a:spcPts val="600"/>
                </a:spcBef>
                <a:defRPr/>
              </a:pPr>
              <a:r>
                <a:rPr lang="zh-CN" altLang="en-US" sz="2500" b="1" kern="0" dirty="0">
                  <a:latin typeface="Arial Unicode MS" pitchFamily="34" charset="-122"/>
                  <a:ea typeface="+mn-ea"/>
                </a:rPr>
                <a:t>普遍存在以难解易？难易实例的分离线？近似计算难解实例？</a:t>
              </a:r>
            </a:p>
          </p:txBody>
        </p:sp>
      </p:grpSp>
      <p:sp>
        <p:nvSpPr>
          <p:cNvPr id="37"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5</a:t>
            </a:fld>
            <a:endParaRPr lang="zh-CN" altLang="en-US" dirty="0"/>
          </a:p>
        </p:txBody>
      </p:sp>
    </p:spTree>
  </p:cSld>
  <p:clrMapOvr>
    <a:masterClrMapping/>
  </p:clrMapOvr>
  <p:transition advTm="193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Easy First</a:t>
            </a:r>
            <a:r>
              <a:rPr lang="zh-CN" altLang="en-US" sz="3600" b="1" dirty="0" smtClean="0">
                <a:solidFill>
                  <a:srgbClr val="C00000"/>
                </a:solidFill>
              </a:rPr>
              <a:t> </a:t>
            </a:r>
            <a:r>
              <a:rPr lang="en-US" altLang="zh-CN" sz="3600" b="1" dirty="0" smtClean="0">
                <a:solidFill>
                  <a:srgbClr val="C00000"/>
                </a:solidFill>
                <a:latin typeface="Arial" panose="020B0604020202020204" pitchFamily="34" charset="0"/>
              </a:rPr>
              <a:t>Relation Extraction </a:t>
            </a:r>
            <a:endParaRPr lang="zh-CN" altLang="en-US" sz="3600" b="1" dirty="0">
              <a:solidFill>
                <a:srgbClr val="C00000"/>
              </a:solidFill>
            </a:endParaRPr>
          </a:p>
        </p:txBody>
      </p:sp>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6</a:t>
            </a:fld>
            <a:endParaRPr lang="zh-CN" altLang="en-US" dirty="0"/>
          </a:p>
        </p:txBody>
      </p:sp>
      <p:sp>
        <p:nvSpPr>
          <p:cNvPr id="10" name="内容占位符 2"/>
          <p:cNvSpPr txBox="1">
            <a:spLocks/>
          </p:cNvSpPr>
          <p:nvPr/>
        </p:nvSpPr>
        <p:spPr>
          <a:xfrm>
            <a:off x="374651" y="1032121"/>
            <a:ext cx="8394698" cy="1033383"/>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Relation Extraction (RE)</a:t>
            </a:r>
          </a:p>
          <a:p>
            <a:pPr lvl="1">
              <a:lnSpc>
                <a:spcPct val="110000"/>
              </a:lnSpc>
            </a:pPr>
            <a:r>
              <a:rPr lang="en-US" altLang="zh-CN" dirty="0" smtClean="0">
                <a:latin typeface="Arial" panose="020B0604020202020204" pitchFamily="34" charset="0"/>
              </a:rPr>
              <a:t>Crucial role for many knowledge based applications </a:t>
            </a:r>
            <a:endParaRPr lang="en-US" altLang="zh-CN" dirty="0">
              <a:latin typeface="Arial" panose="020B0604020202020204" pitchFamily="34"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91031" y="2046892"/>
            <a:ext cx="1333961" cy="1333961"/>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193060" y="2045805"/>
            <a:ext cx="2228321" cy="1335600"/>
          </a:xfrm>
          <a:prstGeom prst="rect">
            <a:avLst/>
          </a:prstGeom>
        </p:spPr>
      </p:pic>
      <p:sp>
        <p:nvSpPr>
          <p:cNvPr id="11" name="内容占位符 2"/>
          <p:cNvSpPr txBox="1">
            <a:spLocks/>
          </p:cNvSpPr>
          <p:nvPr/>
        </p:nvSpPr>
        <p:spPr>
          <a:xfrm>
            <a:off x="374651" y="4444156"/>
            <a:ext cx="8394698" cy="2286428"/>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Global RE as a constrained optimization </a:t>
            </a:r>
          </a:p>
          <a:p>
            <a:pPr lvl="1">
              <a:lnSpc>
                <a:spcPct val="110000"/>
              </a:lnSpc>
            </a:pPr>
            <a:r>
              <a:rPr lang="en-US" altLang="zh-CN" dirty="0" smtClean="0">
                <a:latin typeface="Arial" panose="020B0604020202020204" pitchFamily="34" charset="0"/>
              </a:rPr>
              <a:t>Resolve conflict decisions</a:t>
            </a:r>
          </a:p>
          <a:p>
            <a:pPr lvl="1">
              <a:lnSpc>
                <a:spcPct val="110000"/>
              </a:lnSpc>
            </a:pPr>
            <a:r>
              <a:rPr lang="en-US" altLang="zh-CN" dirty="0" smtClean="0">
                <a:latin typeface="Arial" panose="020B0604020202020204" pitchFamily="34" charset="0"/>
              </a:rPr>
              <a:t>Utilize the dependencies among extracted facts </a:t>
            </a:r>
          </a:p>
          <a:p>
            <a:pPr lvl="1">
              <a:lnSpc>
                <a:spcPct val="110000"/>
              </a:lnSpc>
            </a:pPr>
            <a:r>
              <a:rPr lang="en-US" altLang="zh-CN" dirty="0" smtClean="0">
                <a:latin typeface="Arial" panose="020B0604020202020204" pitchFamily="34" charset="0"/>
              </a:rPr>
              <a:t>Be solved </a:t>
            </a:r>
            <a:r>
              <a:rPr lang="en-US" altLang="zh-CN" dirty="0">
                <a:latin typeface="Arial" panose="020B0604020202020204" pitchFamily="34" charset="0"/>
              </a:rPr>
              <a:t>by </a:t>
            </a:r>
            <a:r>
              <a:rPr lang="en-US" altLang="zh-CN" dirty="0" smtClean="0">
                <a:latin typeface="Arial" panose="020B0604020202020204" pitchFamily="34" charset="0"/>
              </a:rPr>
              <a:t>mature optimization models</a:t>
            </a:r>
          </a:p>
          <a:p>
            <a:pPr marL="504000" lvl="2" indent="0">
              <a:lnSpc>
                <a:spcPct val="110000"/>
              </a:lnSpc>
              <a:buNone/>
            </a:pPr>
            <a:r>
              <a:rPr lang="en-US" altLang="zh-CN" sz="2000" dirty="0" smtClean="0">
                <a:latin typeface="Arial" panose="020B0604020202020204" pitchFamily="34" charset="0"/>
              </a:rPr>
              <a:t>e.g. </a:t>
            </a:r>
            <a:r>
              <a:rPr lang="en-US" altLang="zh-CN" sz="2000" dirty="0"/>
              <a:t>integer linear programming </a:t>
            </a:r>
            <a:r>
              <a:rPr lang="en-US" altLang="zh-CN" sz="2000" dirty="0" smtClean="0"/>
              <a:t>(ILP)</a:t>
            </a:r>
            <a:endParaRPr lang="en-US" altLang="zh-CN" sz="2000" dirty="0">
              <a:latin typeface="Arial" panose="020B0604020202020204" pitchFamily="34" charset="0"/>
            </a:endParaRPr>
          </a:p>
        </p:txBody>
      </p:sp>
      <p:sp>
        <p:nvSpPr>
          <p:cNvPr id="17" name="内容占位符 2"/>
          <p:cNvSpPr txBox="1">
            <a:spLocks/>
          </p:cNvSpPr>
          <p:nvPr/>
        </p:nvSpPr>
        <p:spPr>
          <a:xfrm>
            <a:off x="354015" y="3475352"/>
            <a:ext cx="8394698" cy="856435"/>
          </a:xfrm>
          <a:prstGeom prst="rect">
            <a:avLst/>
          </a:prstGeom>
        </p:spPr>
        <p:txBody>
          <a:bodyPr vert="horz" lIns="91440" tIns="45720" rIns="91440" bIns="45720" rtlCol="0" anchor="ctr">
            <a:normAutofit fontScale="92500"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pPr>
            <a:r>
              <a:rPr lang="en-US" altLang="zh-CN" sz="2800" dirty="0" smtClean="0"/>
              <a:t>Two </a:t>
            </a:r>
            <a:r>
              <a:rPr lang="en-US" altLang="zh-CN" sz="2800" dirty="0"/>
              <a:t>types of relation </a:t>
            </a:r>
            <a:r>
              <a:rPr lang="en-US" altLang="zh-CN" sz="2800" dirty="0" smtClean="0"/>
              <a:t>extractors:</a:t>
            </a:r>
            <a:endParaRPr lang="en-US" altLang="zh-CN" sz="2600" dirty="0" smtClean="0">
              <a:latin typeface="Arial" panose="020B0604020202020204" pitchFamily="34" charset="0"/>
            </a:endParaRPr>
          </a:p>
          <a:p>
            <a:pPr marL="252000" lvl="1" indent="0">
              <a:lnSpc>
                <a:spcPct val="110000"/>
              </a:lnSpc>
              <a:buNone/>
            </a:pPr>
            <a:r>
              <a:rPr lang="en-US" altLang="zh-CN" sz="2200" dirty="0" smtClean="0">
                <a:latin typeface="Arial" panose="020B0604020202020204" pitchFamily="34" charset="0"/>
              </a:rPr>
              <a:t>    local (based on sentences) and global (based on corpora)</a:t>
            </a:r>
            <a:endParaRPr lang="en-US" altLang="zh-CN" sz="2200" dirty="0">
              <a:solidFill>
                <a:srgbClr val="00008B"/>
              </a:solidFill>
              <a:latin typeface="Arial" panose="020B0604020202020204" pitchFamily="34" charset="0"/>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389449" y="2045253"/>
            <a:ext cx="1523869" cy="1335600"/>
          </a:xfrm>
          <a:prstGeom prst="rect">
            <a:avLst/>
          </a:prstGeom>
        </p:spPr>
      </p:pic>
    </p:spTree>
    <p:extLst>
      <p:ext uri="{BB962C8B-B14F-4D97-AF65-F5344CB8AC3E}">
        <p14:creationId xmlns:p14="http://schemas.microsoft.com/office/powerpoint/2010/main" xmlns="" val="117231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anim calcmode="lin" valueType="num">
                                      <p:cBhvr>
                                        <p:cTn id="8" dur="250" fill="hold"/>
                                        <p:tgtEl>
                                          <p:spTgt spid="11"/>
                                        </p:tgtEl>
                                        <p:attrNameLst>
                                          <p:attrName>ppt_x</p:attrName>
                                        </p:attrNameLst>
                                      </p:cBhvr>
                                      <p:tavLst>
                                        <p:tav tm="0">
                                          <p:val>
                                            <p:strVal val="#ppt_x"/>
                                          </p:val>
                                        </p:tav>
                                        <p:tav tm="100000">
                                          <p:val>
                                            <p:strVal val="#ppt_x"/>
                                          </p:val>
                                        </p:tav>
                                      </p:tavLst>
                                    </p:anim>
                                    <p:anim calcmode="lin" valueType="num">
                                      <p:cBhvr>
                                        <p:cTn id="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7</a:t>
            </a:fld>
            <a:endParaRPr lang="zh-CN" altLang="en-US" dirty="0"/>
          </a:p>
        </p:txBody>
      </p:sp>
      <p:sp>
        <p:nvSpPr>
          <p:cNvPr id="10" name="内容占位符 2"/>
          <p:cNvSpPr txBox="1">
            <a:spLocks/>
          </p:cNvSpPr>
          <p:nvPr/>
        </p:nvSpPr>
        <p:spPr>
          <a:xfrm>
            <a:off x="374651" y="928670"/>
            <a:ext cx="8394698" cy="1775485"/>
          </a:xfrm>
          <a:prstGeom prst="rect">
            <a:avLst/>
          </a:prstGeom>
        </p:spPr>
        <p:txBody>
          <a:bodyPr vert="horz" lIns="91440" tIns="45720" rIns="91440" bIns="45720" rtlCol="0" anchor="ctr">
            <a:normAutofit fontScale="850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Challenges of Integer Linear Programming </a:t>
            </a:r>
            <a:r>
              <a:rPr lang="en-US" altLang="zh-CN" sz="2400" b="1" dirty="0">
                <a:latin typeface="Arial" panose="020B0604020202020204" pitchFamily="34" charset="0"/>
              </a:rPr>
              <a:t>for </a:t>
            </a:r>
            <a:r>
              <a:rPr lang="en-US" altLang="zh-CN" sz="2400" b="1" dirty="0" smtClean="0">
                <a:latin typeface="Arial" panose="020B0604020202020204" pitchFamily="34" charset="0"/>
              </a:rPr>
              <a:t>RE</a:t>
            </a:r>
          </a:p>
          <a:p>
            <a:pPr lvl="1">
              <a:lnSpc>
                <a:spcPct val="120000"/>
              </a:lnSpc>
            </a:pPr>
            <a:r>
              <a:rPr lang="en-US" altLang="zh-CN" dirty="0">
                <a:latin typeface="Arial" panose="020B0604020202020204" pitchFamily="34" charset="0"/>
              </a:rPr>
              <a:t>too much computing time and memory </a:t>
            </a:r>
            <a:r>
              <a:rPr lang="en-US" altLang="zh-CN" dirty="0" smtClean="0">
                <a:latin typeface="Arial" panose="020B0604020202020204" pitchFamily="34" charset="0"/>
              </a:rPr>
              <a:t>of ILP with voluminous variables </a:t>
            </a:r>
            <a:r>
              <a:rPr lang="en-US" altLang="zh-CN" dirty="0">
                <a:latin typeface="Arial" panose="020B0604020202020204" pitchFamily="34" charset="0"/>
              </a:rPr>
              <a:t>and </a:t>
            </a:r>
            <a:r>
              <a:rPr lang="en-US" altLang="zh-CN" dirty="0" smtClean="0">
                <a:latin typeface="Arial" panose="020B0604020202020204" pitchFamily="34" charset="0"/>
              </a:rPr>
              <a:t>constraints</a:t>
            </a:r>
          </a:p>
          <a:p>
            <a:pPr lvl="1">
              <a:lnSpc>
                <a:spcPct val="120000"/>
              </a:lnSpc>
            </a:pPr>
            <a:r>
              <a:rPr lang="en-US" altLang="zh-CN" dirty="0">
                <a:latin typeface="Arial" panose="020B0604020202020204" pitchFamily="34" charset="0"/>
              </a:rPr>
              <a:t>Redundant information </a:t>
            </a:r>
            <a:r>
              <a:rPr lang="en-US" altLang="zh-CN" dirty="0" smtClean="0">
                <a:latin typeface="Arial" panose="020B0604020202020204" pitchFamily="34" charset="0"/>
              </a:rPr>
              <a:t>are common, but needs </a:t>
            </a:r>
            <a:r>
              <a:rPr lang="en-US" altLang="zh-CN" dirty="0">
                <a:latin typeface="Arial" panose="020B0604020202020204" pitchFamily="34" charset="0"/>
              </a:rPr>
              <a:t>to be encoded cautiously</a:t>
            </a:r>
          </a:p>
        </p:txBody>
      </p:sp>
      <p:graphicFrame>
        <p:nvGraphicFramePr>
          <p:cNvPr id="13" name="表格 12"/>
          <p:cNvGraphicFramePr>
            <a:graphicFrameLocks noGrp="1"/>
          </p:cNvGraphicFramePr>
          <p:nvPr>
            <p:extLst>
              <p:ext uri="{D42A27DB-BD31-4B8C-83A1-F6EECF244321}">
                <p14:modId xmlns="" xmlns:p14="http://schemas.microsoft.com/office/powerpoint/2010/main" val="700404596"/>
              </p:ext>
            </p:extLst>
          </p:nvPr>
        </p:nvGraphicFramePr>
        <p:xfrm>
          <a:off x="900113" y="2643182"/>
          <a:ext cx="7351973" cy="853600"/>
        </p:xfrm>
        <a:graphic>
          <a:graphicData uri="http://schemas.openxmlformats.org/drawingml/2006/table">
            <a:tbl>
              <a:tblPr firstRow="1" bandRow="1">
                <a:tableStyleId>{B301B821-A1FF-4177-AEE7-76D212191A09}</a:tableStyleId>
              </a:tblPr>
              <a:tblGrid>
                <a:gridCol w="1937544"/>
                <a:gridCol w="1692797"/>
                <a:gridCol w="1860816"/>
                <a:gridCol w="1860816"/>
              </a:tblGrid>
              <a:tr h="437177">
                <a:tc>
                  <a:txBody>
                    <a:bodyPr/>
                    <a:lstStyle/>
                    <a:p>
                      <a:pPr algn="ctr"/>
                      <a:r>
                        <a:rPr lang="en-US" altLang="zh-CN" dirty="0" smtClean="0"/>
                        <a:t>#Mentions </a:t>
                      </a:r>
                      <a:endParaRPr lang="zh-CN" altLang="en-US" dirty="0"/>
                    </a:p>
                  </a:txBody>
                  <a:tcPr>
                    <a:solidFill>
                      <a:schemeClr val="accent6">
                        <a:alpha val="99000"/>
                      </a:schemeClr>
                    </a:solidFill>
                  </a:tcPr>
                </a:tc>
                <a:tc>
                  <a:txBody>
                    <a:bodyPr/>
                    <a:lstStyle/>
                    <a:p>
                      <a:pPr algn="ctr"/>
                      <a:r>
                        <a:rPr lang="en-US" altLang="zh-CN" dirty="0" smtClean="0"/>
                        <a:t>#Entity Pairs </a:t>
                      </a:r>
                      <a:endParaRPr lang="zh-CN" altLang="en-US" dirty="0"/>
                    </a:p>
                  </a:txBody>
                  <a:tcPr>
                    <a:solidFill>
                      <a:schemeClr val="accent6">
                        <a:alpha val="99000"/>
                      </a:schemeClr>
                    </a:solidFill>
                  </a:tcPr>
                </a:tc>
                <a:tc>
                  <a:txBody>
                    <a:bodyPr/>
                    <a:lstStyle/>
                    <a:p>
                      <a:pPr algn="ctr"/>
                      <a:r>
                        <a:rPr lang="en-US" altLang="zh-CN" dirty="0" smtClean="0"/>
                        <a:t>#Subjects </a:t>
                      </a:r>
                      <a:endParaRPr lang="zh-CN" altLang="en-US" dirty="0"/>
                    </a:p>
                  </a:txBody>
                  <a:tcPr>
                    <a:solidFill>
                      <a:schemeClr val="accent6">
                        <a:alpha val="99000"/>
                      </a:schemeClr>
                    </a:solidFill>
                  </a:tcPr>
                </a:tc>
                <a:tc>
                  <a:txBody>
                    <a:bodyPr/>
                    <a:lstStyle/>
                    <a:p>
                      <a:pPr algn="ctr"/>
                      <a:r>
                        <a:rPr lang="en-US" altLang="zh-CN" dirty="0" smtClean="0"/>
                        <a:t>#Objects </a:t>
                      </a:r>
                      <a:endParaRPr lang="zh-CN" altLang="en-US" dirty="0"/>
                    </a:p>
                  </a:txBody>
                  <a:tcPr>
                    <a:solidFill>
                      <a:schemeClr val="accent6">
                        <a:alpha val="99000"/>
                      </a:schemeClr>
                    </a:solidFill>
                  </a:tcPr>
                </a:tc>
              </a:tr>
              <a:tr h="416423">
                <a:tc>
                  <a:txBody>
                    <a:bodyPr/>
                    <a:lstStyle/>
                    <a:p>
                      <a:pPr algn="ctr"/>
                      <a:r>
                        <a:rPr lang="en-US" altLang="zh-CN" sz="2000" dirty="0" smtClean="0"/>
                        <a:t>53162</a:t>
                      </a:r>
                      <a:endParaRPr lang="zh-CN" altLang="en-US" sz="2000" dirty="0"/>
                    </a:p>
                  </a:txBody>
                  <a:tcPr/>
                </a:tc>
                <a:tc>
                  <a:txBody>
                    <a:bodyPr/>
                    <a:lstStyle/>
                    <a:p>
                      <a:pPr algn="ctr"/>
                      <a:r>
                        <a:rPr lang="en-US" altLang="zh-CN" sz="2000" i="0" dirty="0" smtClean="0"/>
                        <a:t>30864</a:t>
                      </a:r>
                      <a:endParaRPr lang="zh-CN" altLang="en-US" sz="2000" i="0" dirty="0"/>
                    </a:p>
                  </a:txBody>
                  <a:tcPr/>
                </a:tc>
                <a:tc>
                  <a:txBody>
                    <a:bodyPr/>
                    <a:lstStyle/>
                    <a:p>
                      <a:pPr algn="ctr"/>
                      <a:r>
                        <a:rPr lang="en-US" altLang="zh-CN" sz="2000" dirty="0" smtClean="0"/>
                        <a:t>11360</a:t>
                      </a:r>
                      <a:endParaRPr lang="zh-CN" altLang="en-US" sz="2000" dirty="0"/>
                    </a:p>
                  </a:txBody>
                  <a:tcPr/>
                </a:tc>
                <a:tc>
                  <a:txBody>
                    <a:bodyPr/>
                    <a:lstStyle/>
                    <a:p>
                      <a:pPr algn="ctr"/>
                      <a:r>
                        <a:rPr lang="en-US" altLang="zh-CN" sz="2000" dirty="0" smtClean="0"/>
                        <a:t>9709</a:t>
                      </a:r>
                      <a:endParaRPr lang="zh-CN" altLang="en-US" sz="2000" dirty="0"/>
                    </a:p>
                  </a:txBody>
                  <a:tcPr/>
                </a:tc>
              </a:tr>
            </a:tbl>
          </a:graphicData>
        </a:graphic>
      </p:graphicFrame>
      <p:graphicFrame>
        <p:nvGraphicFramePr>
          <p:cNvPr id="14" name="表格 13"/>
          <p:cNvGraphicFramePr>
            <a:graphicFrameLocks noGrp="1"/>
          </p:cNvGraphicFramePr>
          <p:nvPr>
            <p:extLst>
              <p:ext uri="{D42A27DB-BD31-4B8C-83A1-F6EECF244321}">
                <p14:modId xmlns:mc="http://schemas.openxmlformats.org/markup-compatibility/2006" xmlns:a14="http://schemas.microsoft.com/office/drawing/2010/main" xmlns="" xmlns:p14="http://schemas.microsoft.com/office/powerpoint/2010/main" val="490147658"/>
              </p:ext>
            </p:extLst>
          </p:nvPr>
        </p:nvGraphicFramePr>
        <p:xfrm>
          <a:off x="900113" y="3548464"/>
          <a:ext cx="7374456" cy="1747246"/>
        </p:xfrm>
        <a:graphic>
          <a:graphicData uri="http://schemas.openxmlformats.org/drawingml/2006/table">
            <a:tbl>
              <a:tblPr firstRow="1" bandRow="1">
                <a:tableStyleId>{B301B821-A1FF-4177-AEE7-76D212191A09}</a:tableStyleId>
              </a:tblPr>
              <a:tblGrid>
                <a:gridCol w="1301032"/>
                <a:gridCol w="1301032"/>
                <a:gridCol w="1136687"/>
                <a:gridCol w="1136687"/>
                <a:gridCol w="1249509"/>
                <a:gridCol w="1249509"/>
              </a:tblGrid>
              <a:tr h="914400">
                <a:tc gridSpan="2">
                  <a:txBody>
                    <a:bodyPr/>
                    <a:lstStyle/>
                    <a:p>
                      <a:pPr algn="ctr"/>
                      <a:r>
                        <a:rPr lang="en-US" altLang="zh-CN" dirty="0" smtClean="0"/>
                        <a:t>Ratio of Entity</a:t>
                      </a:r>
                    </a:p>
                    <a:p>
                      <a:pPr algn="ctr"/>
                      <a:r>
                        <a:rPr lang="en-US" altLang="zh-CN" dirty="0" smtClean="0"/>
                        <a:t>Pairs mentioned</a:t>
                      </a:r>
                    </a:p>
                    <a:p>
                      <a:pPr algn="ctr"/>
                      <a:r>
                        <a:rPr lang="en-US" altLang="zh-CN" dirty="0" smtClean="0"/>
                        <a:t>multiple times</a:t>
                      </a:r>
                      <a:endParaRPr lang="zh-CN" altLang="en-US" dirty="0"/>
                    </a:p>
                  </a:txBody>
                  <a:tcPr>
                    <a:lnR w="12700" cap="flat" cmpd="sng" algn="ctr">
                      <a:solidFill>
                        <a:schemeClr val="bg1"/>
                      </a:solidFill>
                      <a:prstDash val="solid"/>
                      <a:round/>
                      <a:headEnd type="none" w="med" len="med"/>
                      <a:tailEnd type="none" w="med" len="med"/>
                    </a:lnR>
                    <a:solidFill>
                      <a:schemeClr val="accent6"/>
                    </a:solidFill>
                  </a:tcPr>
                </a:tc>
                <a:tc hMerge="1">
                  <a:txBody>
                    <a:bodyPr/>
                    <a:lstStyle/>
                    <a:p>
                      <a:pPr algn="ctr"/>
                      <a:endParaRPr lang="zh-CN" altLang="en-US" dirty="0"/>
                    </a:p>
                  </a:txBody>
                  <a:tcPr/>
                </a:tc>
                <a:tc gridSpan="2">
                  <a:txBody>
                    <a:bodyPr/>
                    <a:lstStyle/>
                    <a:p>
                      <a:pPr algn="ctr"/>
                      <a:r>
                        <a:rPr lang="en-US" altLang="zh-CN" dirty="0" smtClean="0"/>
                        <a:t>Ratio of Subjects mentioned</a:t>
                      </a:r>
                    </a:p>
                    <a:p>
                      <a:pPr algn="ctr"/>
                      <a:r>
                        <a:rPr lang="en-US" altLang="zh-CN" dirty="0" smtClean="0"/>
                        <a:t>multiple times</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6"/>
                    </a:solidFill>
                  </a:tcPr>
                </a:tc>
                <a:tc hMerge="1">
                  <a:txBody>
                    <a:bodyPr/>
                    <a:lstStyle/>
                    <a:p>
                      <a:pPr algn="ctr"/>
                      <a:endParaRPr lang="zh-CN" altLang="en-US" dirty="0"/>
                    </a:p>
                  </a:txBody>
                  <a:tcPr/>
                </a:tc>
                <a:tc gridSpan="2">
                  <a:txBody>
                    <a:bodyPr/>
                    <a:lstStyle/>
                    <a:p>
                      <a:pPr algn="ctr"/>
                      <a:r>
                        <a:rPr lang="en-US" altLang="zh-CN" dirty="0" smtClean="0"/>
                        <a:t>Ratio of Objects mentioned</a:t>
                      </a:r>
                    </a:p>
                    <a:p>
                      <a:pPr algn="ctr"/>
                      <a:r>
                        <a:rPr lang="en-US" altLang="zh-CN" dirty="0" smtClean="0"/>
                        <a:t>multiple times</a:t>
                      </a:r>
                      <a:endParaRPr lang="zh-CN" altLang="en-US" dirty="0"/>
                    </a:p>
                  </a:txBody>
                  <a:tcPr>
                    <a:lnL w="12700" cap="flat" cmpd="sng" algn="ctr">
                      <a:solidFill>
                        <a:schemeClr val="bg1"/>
                      </a:solidFill>
                      <a:prstDash val="solid"/>
                      <a:round/>
                      <a:headEnd type="none" w="med" len="med"/>
                      <a:tailEnd type="none" w="med" len="med"/>
                    </a:lnL>
                    <a:solidFill>
                      <a:schemeClr val="accent6"/>
                    </a:solidFill>
                  </a:tcPr>
                </a:tc>
                <a:tc hMerge="1">
                  <a:txBody>
                    <a:bodyPr/>
                    <a:lstStyle/>
                    <a:p>
                      <a:pPr algn="ctr"/>
                      <a:endParaRPr lang="zh-CN" altLang="en-US" dirty="0"/>
                    </a:p>
                  </a:txBody>
                  <a:tcPr/>
                </a:tc>
              </a:tr>
              <a:tr h="416423">
                <a:tc>
                  <a:txBody>
                    <a:bodyPr/>
                    <a:lstStyle/>
                    <a:p>
                      <a:endParaRPr lang="zh-CN"/>
                    </a:p>
                  </a:txBody>
                  <a:tcPr>
                    <a:lnR w="12700" cap="flat" cmpd="sng" algn="ctr">
                      <a:solidFill>
                        <a:schemeClr val="bg1"/>
                      </a:solidFill>
                      <a:prstDash val="solid"/>
                      <a:round/>
                      <a:headEnd type="none" w="med" len="med"/>
                      <a:tailEnd type="none" w="med" len="med"/>
                    </a:lnR>
                    <a:blipFill rotWithShape="0">
                      <a:blip r:embed="rId3"/>
                      <a:stretch>
                        <a:fillRect l="-467" t="-224638" r="-466822"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100939" t="-224638" r="-369014"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228877" t="-224638" r="-320321"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328877" t="-224638" r="-220321" b="-118841"/>
                      </a:stretch>
                    </a:blipFill>
                  </a:tcPr>
                </a:tc>
                <a:tc>
                  <a:txBody>
                    <a:bodyPr/>
                    <a:lstStyle/>
                    <a:p>
                      <a:endParaRPr lang="zh-C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391220" t="-224638" r="-100976" b="-118841"/>
                      </a:stretch>
                    </a:blipFill>
                  </a:tcPr>
                </a:tc>
                <a:tc>
                  <a:txBody>
                    <a:bodyPr/>
                    <a:lstStyle/>
                    <a:p>
                      <a:endParaRPr lang="zh-CN" dirty="0"/>
                    </a:p>
                  </a:txBody>
                  <a:tcPr>
                    <a:lnL w="12700" cap="flat" cmpd="sng" algn="ctr">
                      <a:solidFill>
                        <a:schemeClr val="bg1"/>
                      </a:solidFill>
                      <a:prstDash val="solid"/>
                      <a:round/>
                      <a:headEnd type="none" w="med" len="med"/>
                      <a:tailEnd type="none" w="med" len="med"/>
                    </a:lnL>
                    <a:blipFill rotWithShape="0">
                      <a:blip r:embed="rId3"/>
                      <a:stretch>
                        <a:fillRect l="-491220" t="-224638" r="-976" b="-118841"/>
                      </a:stretch>
                    </a:blipFill>
                  </a:tcPr>
                </a:tc>
              </a:tr>
              <a:tr h="416423">
                <a:tc>
                  <a:txBody>
                    <a:bodyPr/>
                    <a:lstStyle/>
                    <a:p>
                      <a:pPr algn="ctr"/>
                      <a:r>
                        <a:rPr lang="en-US" altLang="zh-CN" sz="2000" dirty="0" smtClean="0"/>
                        <a:t>8.92%</a:t>
                      </a:r>
                      <a:endParaRPr lang="zh-CN" altLang="en-US" sz="2000" dirty="0"/>
                    </a:p>
                  </a:txBody>
                  <a:tcPr/>
                </a:tc>
                <a:tc>
                  <a:txBody>
                    <a:bodyPr/>
                    <a:lstStyle/>
                    <a:p>
                      <a:pPr algn="ctr"/>
                      <a:r>
                        <a:rPr lang="en-US" altLang="zh-CN" sz="2000" dirty="0" smtClean="0"/>
                        <a:t>3.97%</a:t>
                      </a:r>
                      <a:endParaRPr lang="zh-CN" altLang="en-US" sz="2000" dirty="0"/>
                    </a:p>
                  </a:txBody>
                  <a:tcPr/>
                </a:tc>
                <a:tc>
                  <a:txBody>
                    <a:bodyPr/>
                    <a:lstStyle/>
                    <a:p>
                      <a:pPr algn="ctr"/>
                      <a:r>
                        <a:rPr lang="en-US" altLang="zh-CN" sz="2000" i="0" dirty="0" smtClean="0"/>
                        <a:t>25.62%</a:t>
                      </a:r>
                      <a:endParaRPr lang="zh-CN" altLang="en-US" sz="2000" i="0" dirty="0"/>
                    </a:p>
                  </a:txBody>
                  <a:tcPr/>
                </a:tc>
                <a:tc>
                  <a:txBody>
                    <a:bodyPr/>
                    <a:lstStyle/>
                    <a:p>
                      <a:pPr algn="ctr"/>
                      <a:r>
                        <a:rPr lang="en-US" altLang="zh-CN" sz="2000" i="0" dirty="0" smtClean="0"/>
                        <a:t>14.01%</a:t>
                      </a:r>
                      <a:endParaRPr lang="zh-CN" altLang="en-US" sz="2000" i="0" dirty="0"/>
                    </a:p>
                  </a:txBody>
                  <a:tcPr/>
                </a:tc>
                <a:tc>
                  <a:txBody>
                    <a:bodyPr/>
                    <a:lstStyle/>
                    <a:p>
                      <a:pPr algn="ctr"/>
                      <a:r>
                        <a:rPr lang="en-US" altLang="zh-CN" sz="2000" dirty="0" smtClean="0"/>
                        <a:t>25.15%</a:t>
                      </a:r>
                      <a:endParaRPr lang="zh-CN" altLang="en-US" sz="2000" dirty="0"/>
                    </a:p>
                  </a:txBody>
                  <a:tcPr/>
                </a:tc>
                <a:tc>
                  <a:txBody>
                    <a:bodyPr/>
                    <a:lstStyle/>
                    <a:p>
                      <a:pPr algn="ctr"/>
                      <a:r>
                        <a:rPr lang="en-US" altLang="zh-CN" sz="2000" dirty="0" smtClean="0"/>
                        <a:t>13.91%</a:t>
                      </a:r>
                      <a:endParaRPr lang="zh-CN" altLang="en-US" sz="2000" dirty="0"/>
                    </a:p>
                  </a:txBody>
                  <a:tcPr/>
                </a:tc>
              </a:tr>
            </a:tbl>
          </a:graphicData>
        </a:graphic>
      </p:graphicFrame>
      <p:sp>
        <p:nvSpPr>
          <p:cNvPr id="15" name="内容占位符 2"/>
          <p:cNvSpPr txBox="1">
            <a:spLocks/>
          </p:cNvSpPr>
          <p:nvPr/>
        </p:nvSpPr>
        <p:spPr>
          <a:xfrm>
            <a:off x="331106" y="5357826"/>
            <a:ext cx="8246838" cy="928694"/>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r>
              <a:rPr lang="en-US" altLang="zh-CN" sz="2000" b="1" dirty="0" smtClean="0">
                <a:latin typeface="Arial" panose="020B0604020202020204" pitchFamily="34" charset="0"/>
              </a:rPr>
              <a:t>Redundancies Types</a:t>
            </a:r>
            <a:endParaRPr lang="en-US" altLang="zh-CN" sz="2000" b="1" dirty="0">
              <a:latin typeface="Arial" panose="020B0604020202020204" pitchFamily="34" charset="0"/>
            </a:endParaRPr>
          </a:p>
          <a:p>
            <a:pPr marL="594900" lvl="1" indent="-342900"/>
            <a:r>
              <a:rPr lang="en-US" altLang="zh-CN" sz="2000" dirty="0">
                <a:latin typeface="Arial" panose="020B0604020202020204" pitchFamily="34" charset="0"/>
              </a:rPr>
              <a:t>S-O </a:t>
            </a:r>
            <a:r>
              <a:rPr lang="en-US" altLang="zh-CN" sz="2000" dirty="0" smtClean="0">
                <a:latin typeface="Arial" panose="020B0604020202020204" pitchFamily="34" charset="0"/>
              </a:rPr>
              <a:t>redundancies; S-R redundancies; </a:t>
            </a:r>
          </a:p>
          <a:p>
            <a:pPr marL="594900" lvl="1" indent="-342900"/>
            <a:r>
              <a:rPr lang="en-US" altLang="zh-CN" sz="2000" dirty="0" smtClean="0">
                <a:latin typeface="Arial" panose="020B0604020202020204" pitchFamily="34" charset="0"/>
              </a:rPr>
              <a:t>O-R redundancies; R </a:t>
            </a:r>
            <a:r>
              <a:rPr lang="en-US" altLang="zh-CN" sz="2000" dirty="0">
                <a:latin typeface="Arial" panose="020B0604020202020204" pitchFamily="34" charset="0"/>
              </a:rPr>
              <a:t>redundancies</a:t>
            </a:r>
            <a:endParaRPr lang="en-US" altLang="zh-CN" sz="2000" dirty="0" smtClean="0">
              <a:latin typeface="Arial" panose="020B0604020202020204" pitchFamily="34" charset="0"/>
            </a:endParaRPr>
          </a:p>
        </p:txBody>
      </p:sp>
      <p:sp>
        <p:nvSpPr>
          <p:cNvPr id="16" name="矩形 15"/>
          <p:cNvSpPr/>
          <p:nvPr/>
        </p:nvSpPr>
        <p:spPr>
          <a:xfrm>
            <a:off x="0" y="6357958"/>
            <a:ext cx="9144000" cy="461665"/>
          </a:xfrm>
          <a:prstGeom prst="rect">
            <a:avLst/>
          </a:prstGeom>
          <a:ln>
            <a:solidFill>
              <a:srgbClr val="000099"/>
            </a:solidFill>
          </a:ln>
        </p:spPr>
        <p:txBody>
          <a:bodyPr wrap="square">
            <a:spAutoFit/>
          </a:bodyPr>
          <a:lstStyle/>
          <a:p>
            <a:pPr algn="just">
              <a:spcBef>
                <a:spcPts val="600"/>
              </a:spcBef>
            </a:pPr>
            <a:r>
              <a:rPr lang="en-US" altLang="zh-CN" sz="1200" dirty="0" err="1" smtClean="0">
                <a:ea typeface="黑体" pitchFamily="49" charset="-122"/>
              </a:rPr>
              <a:t>Shuai</a:t>
            </a:r>
            <a:r>
              <a:rPr lang="en-US" altLang="zh-CN" sz="1200" dirty="0" smtClean="0">
                <a:ea typeface="黑体" pitchFamily="49" charset="-122"/>
              </a:rPr>
              <a:t> Ma, Gang Wang, </a:t>
            </a:r>
            <a:r>
              <a:rPr lang="en-US" altLang="zh-CN" sz="1200" dirty="0" err="1" smtClean="0">
                <a:ea typeface="黑体" pitchFamily="49" charset="-122"/>
              </a:rPr>
              <a:t>Yansong</a:t>
            </a:r>
            <a:r>
              <a:rPr lang="en-US" altLang="zh-CN" sz="1200" dirty="0" smtClean="0">
                <a:ea typeface="黑体" pitchFamily="49" charset="-122"/>
              </a:rPr>
              <a:t> </a:t>
            </a:r>
            <a:r>
              <a:rPr lang="en-US" altLang="zh-CN" sz="1200" dirty="0" err="1" smtClean="0">
                <a:ea typeface="黑体" pitchFamily="49" charset="-122"/>
              </a:rPr>
              <a:t>Feng</a:t>
            </a:r>
            <a:r>
              <a:rPr lang="en-US" altLang="zh-CN" sz="1200" dirty="0" smtClean="0">
                <a:ea typeface="黑体" pitchFamily="49" charset="-122"/>
              </a:rPr>
              <a:t>, and </a:t>
            </a:r>
            <a:r>
              <a:rPr lang="en-US" altLang="zh-CN" sz="1200" dirty="0" err="1" smtClean="0">
                <a:ea typeface="黑体" pitchFamily="49" charset="-122"/>
              </a:rPr>
              <a:t>Jinpeng</a:t>
            </a:r>
            <a:r>
              <a:rPr lang="en-US" altLang="zh-CN" sz="1200" dirty="0" smtClean="0">
                <a:ea typeface="黑体" pitchFamily="49" charset="-122"/>
              </a:rPr>
              <a:t> </a:t>
            </a:r>
            <a:r>
              <a:rPr lang="en-US" altLang="zh-CN" sz="1200" dirty="0" err="1" smtClean="0">
                <a:ea typeface="黑体" pitchFamily="49" charset="-122"/>
              </a:rPr>
              <a:t>Huai</a:t>
            </a:r>
            <a:r>
              <a:rPr lang="en-US" altLang="zh-CN" sz="1200" dirty="0" smtClean="0">
                <a:ea typeface="黑体" pitchFamily="49" charset="-122"/>
              </a:rPr>
              <a:t>, </a:t>
            </a:r>
            <a:r>
              <a:rPr lang="en-US" sz="1200" i="1" dirty="0" smtClean="0"/>
              <a:t>Easy First Relation Extraction with Information Redundancy, </a:t>
            </a:r>
            <a:r>
              <a:rPr lang="en-US" sz="1200" i="1" dirty="0" smtClean="0">
                <a:solidFill>
                  <a:srgbClr val="C00000"/>
                </a:solidFill>
              </a:rPr>
              <a:t>EMNLP 2019.</a:t>
            </a:r>
            <a:endParaRPr lang="zh-CN" altLang="en-US" sz="1200" dirty="0"/>
          </a:p>
        </p:txBody>
      </p:sp>
      <p:sp>
        <p:nvSpPr>
          <p:cNvPr id="11"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Easy First</a:t>
            </a:r>
            <a:r>
              <a:rPr lang="zh-CN" altLang="en-US" sz="3600" b="1" dirty="0" smtClean="0">
                <a:solidFill>
                  <a:srgbClr val="C00000"/>
                </a:solidFill>
              </a:rPr>
              <a:t> </a:t>
            </a:r>
            <a:r>
              <a:rPr lang="en-US" altLang="zh-CN" sz="3600" b="1" dirty="0" smtClean="0">
                <a:solidFill>
                  <a:srgbClr val="C00000"/>
                </a:solidFill>
                <a:latin typeface="Arial" panose="020B0604020202020204" pitchFamily="34" charset="0"/>
              </a:rPr>
              <a:t>Relation Extraction </a:t>
            </a:r>
            <a:endParaRPr lang="zh-CN" altLang="en-US" sz="3600" b="1" dirty="0">
              <a:solidFill>
                <a:srgbClr val="C00000"/>
              </a:solidFill>
            </a:endParaRPr>
          </a:p>
        </p:txBody>
      </p:sp>
    </p:spTree>
    <p:extLst>
      <p:ext uri="{BB962C8B-B14F-4D97-AF65-F5344CB8AC3E}">
        <p14:creationId xmlns:p14="http://schemas.microsoft.com/office/powerpoint/2010/main" xmlns="" val="15158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p:cNvSpPr txBox="1">
            <a:spLocks/>
          </p:cNvSpPr>
          <p:nvPr/>
        </p:nvSpPr>
        <p:spPr>
          <a:xfrm>
            <a:off x="324196" y="857232"/>
            <a:ext cx="8388003" cy="2062387"/>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Why Easy </a:t>
            </a:r>
            <a:r>
              <a:rPr lang="en-US" altLang="zh-CN" sz="2000" b="1" dirty="0">
                <a:latin typeface="Arial" panose="020B0604020202020204" pitchFamily="34" charset="0"/>
              </a:rPr>
              <a:t>First </a:t>
            </a:r>
            <a:r>
              <a:rPr lang="en-US" altLang="zh-CN" sz="2000" b="1" dirty="0" smtClean="0">
                <a:latin typeface="Arial" panose="020B0604020202020204" pitchFamily="34" charset="0"/>
              </a:rPr>
              <a:t>Strategy?</a:t>
            </a:r>
          </a:p>
          <a:p>
            <a:pPr marL="594900" lvl="1" indent="-342900">
              <a:lnSpc>
                <a:spcPct val="120000"/>
              </a:lnSpc>
            </a:pPr>
            <a:r>
              <a:rPr lang="en-US" altLang="zh-CN" sz="2000" dirty="0" smtClean="0">
                <a:latin typeface="Arial" panose="020B0604020202020204" pitchFamily="34" charset="0"/>
              </a:rPr>
              <a:t>Easy </a:t>
            </a:r>
            <a:r>
              <a:rPr lang="en-US" altLang="zh-CN" sz="2000" dirty="0">
                <a:latin typeface="Arial" panose="020B0604020202020204" pitchFamily="34" charset="0"/>
              </a:rPr>
              <a:t>(most confident) decisions </a:t>
            </a:r>
            <a:r>
              <a:rPr lang="en-US" altLang="zh-CN" sz="2000" dirty="0" smtClean="0">
                <a:latin typeface="Arial" panose="020B0604020202020204" pitchFamily="34" charset="0"/>
              </a:rPr>
              <a:t>are accurate </a:t>
            </a:r>
          </a:p>
          <a:p>
            <a:pPr marL="594900" lvl="1" indent="-342900">
              <a:lnSpc>
                <a:spcPct val="120000"/>
              </a:lnSpc>
            </a:pPr>
            <a:r>
              <a:rPr lang="en-US" altLang="zh-CN" sz="2000" dirty="0" smtClean="0">
                <a:latin typeface="Arial" panose="020B0604020202020204" pitchFamily="34" charset="0"/>
              </a:rPr>
              <a:t>Eliminate conflict candidates with constraints </a:t>
            </a:r>
          </a:p>
          <a:p>
            <a:pPr marL="594900" lvl="1" indent="-342900">
              <a:lnSpc>
                <a:spcPct val="120000"/>
              </a:lnSpc>
            </a:pPr>
            <a:r>
              <a:rPr lang="en-US" altLang="zh-CN" sz="2000" dirty="0" smtClean="0">
                <a:latin typeface="Arial" panose="020B0604020202020204" pitchFamily="34" charset="0"/>
              </a:rPr>
              <a:t>Reduce the number of remaining variables </a:t>
            </a:r>
            <a:r>
              <a:rPr lang="en-US" altLang="zh-CN" sz="2000" dirty="0">
                <a:latin typeface="Arial" panose="020B0604020202020204" pitchFamily="34" charset="0"/>
              </a:rPr>
              <a:t>to </a:t>
            </a:r>
            <a:r>
              <a:rPr lang="en-US" altLang="zh-CN" sz="2000" dirty="0" smtClean="0">
                <a:latin typeface="Arial" panose="020B0604020202020204" pitchFamily="34" charset="0"/>
              </a:rPr>
              <a:t>consider</a:t>
            </a:r>
          </a:p>
          <a:p>
            <a:pPr marL="594900" lvl="1" indent="-342900">
              <a:lnSpc>
                <a:spcPct val="120000"/>
              </a:lnSpc>
            </a:pPr>
            <a:r>
              <a:rPr lang="en-US" altLang="zh-CN" sz="2000" dirty="0" smtClean="0">
                <a:latin typeface="Arial" panose="020B0604020202020204" pitchFamily="34" charset="0"/>
              </a:rPr>
              <a:t>Achieve precision and efficiency improvement </a:t>
            </a:r>
          </a:p>
        </p:txBody>
      </p:sp>
      <p:sp>
        <p:nvSpPr>
          <p:cNvPr id="6" name="内容占位符 2"/>
          <p:cNvSpPr txBox="1">
            <a:spLocks/>
          </p:cNvSpPr>
          <p:nvPr/>
        </p:nvSpPr>
        <p:spPr>
          <a:xfrm>
            <a:off x="338171" y="2741515"/>
            <a:ext cx="4095468" cy="47317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Relation Extraction Process</a:t>
            </a:r>
            <a:endParaRPr lang="en-US" altLang="zh-CN" sz="2000" b="1" dirty="0">
              <a:latin typeface="Arial" panose="020B0604020202020204" pitchFamily="34" charset="0"/>
            </a:endParaRPr>
          </a:p>
        </p:txBody>
      </p:sp>
      <p:sp>
        <p:nvSpPr>
          <p:cNvPr id="37" name="圆角矩形 36"/>
          <p:cNvSpPr/>
          <p:nvPr/>
        </p:nvSpPr>
        <p:spPr>
          <a:xfrm>
            <a:off x="1474173" y="4553924"/>
            <a:ext cx="1612905" cy="5400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a:solidFill>
                  <a:schemeClr val="tx1"/>
                </a:solidFill>
                <a:latin typeface="Arial" panose="020B0604020202020204" pitchFamily="34" charset="0"/>
                <a:cs typeface="Arial" panose="020B0604020202020204" pitchFamily="34" charset="0"/>
              </a:rPr>
              <a:t>Integer Linear Programming</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9" name="加号 8"/>
          <p:cNvSpPr/>
          <p:nvPr/>
        </p:nvSpPr>
        <p:spPr>
          <a:xfrm>
            <a:off x="2092234" y="4091334"/>
            <a:ext cx="418012" cy="426419"/>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8" name="圆角矩形 37"/>
          <p:cNvSpPr/>
          <p:nvPr/>
        </p:nvSpPr>
        <p:spPr>
          <a:xfrm>
            <a:off x="1467078" y="3707977"/>
            <a:ext cx="1620000" cy="3420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a:solidFill>
                  <a:schemeClr val="tx1"/>
                </a:solidFill>
                <a:latin typeface="Arial" panose="020B0604020202020204" pitchFamily="34" charset="0"/>
                <a:cs typeface="Arial" panose="020B0604020202020204" pitchFamily="34" charset="0"/>
              </a:rPr>
              <a:t>Constraints </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39" name="下箭头 38"/>
          <p:cNvSpPr/>
          <p:nvPr/>
        </p:nvSpPr>
        <p:spPr>
          <a:xfrm rot="3355449">
            <a:off x="3405337" y="3837207"/>
            <a:ext cx="259977" cy="58172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700"/>
          </a:p>
        </p:txBody>
      </p:sp>
      <p:sp>
        <p:nvSpPr>
          <p:cNvPr id="41" name="圆角矩形 40"/>
          <p:cNvSpPr/>
          <p:nvPr/>
        </p:nvSpPr>
        <p:spPr>
          <a:xfrm>
            <a:off x="3806749" y="3462866"/>
            <a:ext cx="1635268" cy="392556"/>
          </a:xfrm>
          <a:prstGeom prst="roundRect">
            <a:avLst>
              <a:gd name="adj" fmla="val 0"/>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All Candidates</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43" name="圆角矩形 42"/>
          <p:cNvSpPr/>
          <p:nvPr/>
        </p:nvSpPr>
        <p:spPr>
          <a:xfrm>
            <a:off x="3971427" y="4460581"/>
            <a:ext cx="1257355" cy="5400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Collective </a:t>
            </a:r>
            <a:r>
              <a:rPr lang="en-US" altLang="zh-CN" sz="1700" dirty="0">
                <a:solidFill>
                  <a:schemeClr val="tx1"/>
                </a:solidFill>
                <a:latin typeface="Arial" panose="020B0604020202020204" pitchFamily="34" charset="0"/>
                <a:cs typeface="Arial" panose="020B0604020202020204" pitchFamily="34" charset="0"/>
              </a:rPr>
              <a:t>Inference </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47" name="下箭头 46"/>
          <p:cNvSpPr/>
          <p:nvPr/>
        </p:nvSpPr>
        <p:spPr>
          <a:xfrm>
            <a:off x="4494394" y="3945535"/>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8" name="圆角矩形 47"/>
          <p:cNvSpPr/>
          <p:nvPr/>
        </p:nvSpPr>
        <p:spPr>
          <a:xfrm>
            <a:off x="5634133" y="4725131"/>
            <a:ext cx="1620000" cy="3420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Redundancies</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49" name="圆角矩形 48"/>
          <p:cNvSpPr/>
          <p:nvPr/>
        </p:nvSpPr>
        <p:spPr>
          <a:xfrm>
            <a:off x="5634133" y="4346753"/>
            <a:ext cx="1620000" cy="3420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a:solidFill>
                  <a:schemeClr val="tx1"/>
                </a:solidFill>
                <a:latin typeface="Arial" panose="020B0604020202020204" pitchFamily="34" charset="0"/>
                <a:cs typeface="Arial" panose="020B0604020202020204" pitchFamily="34" charset="0"/>
              </a:rPr>
              <a:t>Constraints </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10" name="同侧圆角矩形 9"/>
          <p:cNvSpPr/>
          <p:nvPr/>
        </p:nvSpPr>
        <p:spPr>
          <a:xfrm rot="16200000">
            <a:off x="5331289" y="5023238"/>
            <a:ext cx="514212" cy="1583721"/>
          </a:xfrm>
          <a:prstGeom prst="round2SameRect">
            <a:avLst>
              <a:gd name="adj1" fmla="val 50000"/>
              <a:gd name="adj2" fmla="val 0"/>
            </a:avLst>
          </a:prstGeom>
        </p:spPr>
        <p:style>
          <a:lnRef idx="1">
            <a:schemeClr val="accent3"/>
          </a:lnRef>
          <a:fillRef idx="2">
            <a:schemeClr val="accent3"/>
          </a:fillRef>
          <a:effectRef idx="1">
            <a:schemeClr val="accent3"/>
          </a:effectRef>
          <a:fontRef idx="minor">
            <a:schemeClr val="dk1"/>
          </a:fontRef>
        </p:style>
        <p:txBody>
          <a:bodyPr vert="eaVert" rtlCol="0" anchor="ctr">
            <a:noAutofit/>
          </a:bodyPr>
          <a:lstStyle/>
          <a:p>
            <a:pPr algn="ctr"/>
            <a:r>
              <a:rPr lang="en-US" altLang="zh-CN" b="1" dirty="0" smtClean="0"/>
              <a:t>Easy Decisions</a:t>
            </a:r>
            <a:endParaRPr lang="zh-CN" altLang="en-US" b="1" dirty="0"/>
          </a:p>
        </p:txBody>
      </p:sp>
      <p:sp>
        <p:nvSpPr>
          <p:cNvPr id="52" name="下箭头 51"/>
          <p:cNvSpPr/>
          <p:nvPr/>
        </p:nvSpPr>
        <p:spPr>
          <a:xfrm rot="19064370">
            <a:off x="4877296" y="5160344"/>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4" name="内容占位符 2"/>
          <p:cNvSpPr txBox="1">
            <a:spLocks/>
          </p:cNvSpPr>
          <p:nvPr/>
        </p:nvSpPr>
        <p:spPr>
          <a:xfrm>
            <a:off x="1143135" y="3071810"/>
            <a:ext cx="2322039" cy="392831"/>
          </a:xfrm>
          <a:prstGeom prst="rect">
            <a:avLst/>
          </a:prstGeom>
          <a:ln w="19050">
            <a:noFill/>
          </a:ln>
        </p:spPr>
        <p:txBody>
          <a:bodyPr vert="horz" lIns="91440" tIns="45720" rIns="91440" bIns="45720" rtlCol="0">
            <a:normAutofit fontScale="85000"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smtClean="0">
                <a:solidFill>
                  <a:srgbClr val="000099"/>
                </a:solidFill>
                <a:latin typeface="Arial" panose="020B0604020202020204" pitchFamily="34" charset="0"/>
              </a:rPr>
              <a:t>Traditional Methods</a:t>
            </a:r>
            <a:endParaRPr lang="en-US" altLang="zh-CN" sz="2000" b="1" dirty="0">
              <a:solidFill>
                <a:srgbClr val="000099"/>
              </a:solidFill>
              <a:latin typeface="Arial" panose="020B0604020202020204" pitchFamily="34" charset="0"/>
            </a:endParaRPr>
          </a:p>
        </p:txBody>
      </p:sp>
      <p:sp>
        <p:nvSpPr>
          <p:cNvPr id="55" name="下箭头 54"/>
          <p:cNvSpPr/>
          <p:nvPr/>
        </p:nvSpPr>
        <p:spPr>
          <a:xfrm>
            <a:off x="2147089" y="5154465"/>
            <a:ext cx="259977" cy="34065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700"/>
          </a:p>
        </p:txBody>
      </p:sp>
      <p:sp>
        <p:nvSpPr>
          <p:cNvPr id="11" name="圆角矩形 10"/>
          <p:cNvSpPr/>
          <p:nvPr/>
        </p:nvSpPr>
        <p:spPr>
          <a:xfrm>
            <a:off x="1656080" y="5557993"/>
            <a:ext cx="1290320" cy="514213"/>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Decisions</a:t>
            </a:r>
            <a:endParaRPr lang="zh-CN" altLang="en-US" dirty="0"/>
          </a:p>
        </p:txBody>
      </p:sp>
      <p:sp>
        <p:nvSpPr>
          <p:cNvPr id="56" name="加号 55"/>
          <p:cNvSpPr/>
          <p:nvPr/>
        </p:nvSpPr>
        <p:spPr>
          <a:xfrm>
            <a:off x="5225854" y="4494367"/>
            <a:ext cx="418012" cy="4264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内容占位符 2"/>
          <p:cNvSpPr txBox="1">
            <a:spLocks/>
          </p:cNvSpPr>
          <p:nvPr/>
        </p:nvSpPr>
        <p:spPr>
          <a:xfrm>
            <a:off x="5277049" y="3071810"/>
            <a:ext cx="2444186" cy="39283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700" b="1" dirty="0" smtClean="0">
                <a:solidFill>
                  <a:srgbClr val="000099"/>
                </a:solidFill>
                <a:latin typeface="Arial" panose="020B0604020202020204" pitchFamily="34" charset="0"/>
              </a:rPr>
              <a:t>Easy First Method</a:t>
            </a:r>
            <a:endParaRPr lang="en-US" altLang="zh-CN" sz="1700" b="1" dirty="0">
              <a:solidFill>
                <a:srgbClr val="000099"/>
              </a:solidFill>
              <a:latin typeface="Arial" panose="020B0604020202020204" pitchFamily="34" charset="0"/>
            </a:endParaRPr>
          </a:p>
        </p:txBody>
      </p:sp>
      <p:sp>
        <p:nvSpPr>
          <p:cNvPr id="12" name="圆角矩形 11"/>
          <p:cNvSpPr/>
          <p:nvPr/>
        </p:nvSpPr>
        <p:spPr>
          <a:xfrm>
            <a:off x="3860800" y="4325389"/>
            <a:ext cx="3423920" cy="76853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9" name="圆角矩形 58"/>
          <p:cNvSpPr/>
          <p:nvPr/>
        </p:nvSpPr>
        <p:spPr>
          <a:xfrm>
            <a:off x="1381629" y="3630921"/>
            <a:ext cx="1791289" cy="152354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3" name="组合 17"/>
          <p:cNvGrpSpPr/>
          <p:nvPr/>
        </p:nvGrpSpPr>
        <p:grpSpPr>
          <a:xfrm>
            <a:off x="5608715" y="3446667"/>
            <a:ext cx="3252920" cy="2625538"/>
            <a:chOff x="5608715" y="3830845"/>
            <a:chExt cx="3252920" cy="2625538"/>
          </a:xfrm>
        </p:grpSpPr>
        <p:sp>
          <p:nvSpPr>
            <p:cNvPr id="45" name="下箭头 44"/>
            <p:cNvSpPr/>
            <p:nvPr/>
          </p:nvSpPr>
          <p:spPr>
            <a:xfrm rot="16200000">
              <a:off x="5776074" y="3856793"/>
              <a:ext cx="259977" cy="340658"/>
            </a:xfrm>
            <a:prstGeom prst="downArrow">
              <a:avLst/>
            </a:prstGeom>
            <a:noFill/>
            <a:ln w="28575">
              <a:solidFill>
                <a:srgbClr val="FF0000"/>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700"/>
            </a:p>
          </p:txBody>
        </p:sp>
        <p:sp>
          <p:nvSpPr>
            <p:cNvPr id="42" name="下箭头 41"/>
            <p:cNvSpPr/>
            <p:nvPr/>
          </p:nvSpPr>
          <p:spPr>
            <a:xfrm>
              <a:off x="7358016" y="4310903"/>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6" name="圆角矩形 45"/>
            <p:cNvSpPr/>
            <p:nvPr/>
          </p:nvSpPr>
          <p:spPr>
            <a:xfrm>
              <a:off x="6279049" y="3830845"/>
              <a:ext cx="2417912" cy="392556"/>
            </a:xfrm>
            <a:prstGeom prst="roundRect">
              <a:avLst>
                <a:gd name="adj" fmla="val 0"/>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Remaining Candidates</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50" name="圆角矩形 49"/>
            <p:cNvSpPr/>
            <p:nvPr/>
          </p:nvSpPr>
          <p:spPr>
            <a:xfrm>
              <a:off x="7695459" y="4839309"/>
              <a:ext cx="1091721" cy="5400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Refined ILP</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51" name="同侧圆角矩形 50"/>
            <p:cNvSpPr/>
            <p:nvPr/>
          </p:nvSpPr>
          <p:spPr>
            <a:xfrm rot="5400000">
              <a:off x="7003173" y="5407277"/>
              <a:ext cx="514212" cy="1584000"/>
            </a:xfrm>
            <a:prstGeom prst="round2SameRect">
              <a:avLst>
                <a:gd name="adj1" fmla="val 50000"/>
                <a:gd name="adj2" fmla="val 0"/>
              </a:avLst>
            </a:prstGeom>
          </p:spPr>
          <p:style>
            <a:lnRef idx="1">
              <a:schemeClr val="accent3"/>
            </a:lnRef>
            <a:fillRef idx="2">
              <a:schemeClr val="accent3"/>
            </a:fillRef>
            <a:effectRef idx="1">
              <a:schemeClr val="accent3"/>
            </a:effectRef>
            <a:fontRef idx="minor">
              <a:schemeClr val="dk1"/>
            </a:fontRef>
          </p:style>
          <p:txBody>
            <a:bodyPr vert="vert270" rtlCol="0" anchor="ctr">
              <a:noAutofit/>
            </a:bodyPr>
            <a:lstStyle/>
            <a:p>
              <a:pPr algn="ctr"/>
              <a:r>
                <a:rPr lang="en-US" altLang="zh-CN" b="1" dirty="0" smtClean="0"/>
                <a:t>Hard Decisions</a:t>
              </a:r>
              <a:endParaRPr lang="zh-CN" altLang="en-US" b="1" dirty="0"/>
            </a:p>
          </p:txBody>
        </p:sp>
        <p:sp>
          <p:nvSpPr>
            <p:cNvPr id="53" name="下箭头 52"/>
            <p:cNvSpPr/>
            <p:nvPr/>
          </p:nvSpPr>
          <p:spPr>
            <a:xfrm rot="2291788">
              <a:off x="7623989" y="5558736"/>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7" name="加号 56"/>
            <p:cNvSpPr/>
            <p:nvPr/>
          </p:nvSpPr>
          <p:spPr>
            <a:xfrm>
              <a:off x="7276457" y="4901931"/>
              <a:ext cx="418012" cy="4264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a:off x="5608715" y="4720404"/>
              <a:ext cx="3252920" cy="76853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4" name="直接连接符 13"/>
          <p:cNvCxnSpPr/>
          <p:nvPr/>
        </p:nvCxnSpPr>
        <p:spPr>
          <a:xfrm>
            <a:off x="3465174" y="3250114"/>
            <a:ext cx="0" cy="282209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0" y="6357958"/>
            <a:ext cx="9144000" cy="461665"/>
          </a:xfrm>
          <a:prstGeom prst="rect">
            <a:avLst/>
          </a:prstGeom>
          <a:ln>
            <a:solidFill>
              <a:srgbClr val="000099"/>
            </a:solidFill>
          </a:ln>
        </p:spPr>
        <p:txBody>
          <a:bodyPr wrap="square">
            <a:spAutoFit/>
          </a:bodyPr>
          <a:lstStyle/>
          <a:p>
            <a:pPr algn="just">
              <a:spcBef>
                <a:spcPts val="600"/>
              </a:spcBef>
            </a:pPr>
            <a:r>
              <a:rPr lang="en-US" altLang="zh-CN" sz="1200" dirty="0" err="1" smtClean="0">
                <a:ea typeface="黑体" pitchFamily="49" charset="-122"/>
              </a:rPr>
              <a:t>Shuai</a:t>
            </a:r>
            <a:r>
              <a:rPr lang="en-US" altLang="zh-CN" sz="1200" dirty="0" smtClean="0">
                <a:ea typeface="黑体" pitchFamily="49" charset="-122"/>
              </a:rPr>
              <a:t> Ma, Gang Wang, </a:t>
            </a:r>
            <a:r>
              <a:rPr lang="en-US" altLang="zh-CN" sz="1200" dirty="0" err="1" smtClean="0">
                <a:ea typeface="黑体" pitchFamily="49" charset="-122"/>
              </a:rPr>
              <a:t>Yansong</a:t>
            </a:r>
            <a:r>
              <a:rPr lang="en-US" altLang="zh-CN" sz="1200" dirty="0" smtClean="0">
                <a:ea typeface="黑体" pitchFamily="49" charset="-122"/>
              </a:rPr>
              <a:t> </a:t>
            </a:r>
            <a:r>
              <a:rPr lang="en-US" altLang="zh-CN" sz="1200" dirty="0" err="1" smtClean="0">
                <a:ea typeface="黑体" pitchFamily="49" charset="-122"/>
              </a:rPr>
              <a:t>Feng</a:t>
            </a:r>
            <a:r>
              <a:rPr lang="en-US" altLang="zh-CN" sz="1200" dirty="0" smtClean="0">
                <a:ea typeface="黑体" pitchFamily="49" charset="-122"/>
              </a:rPr>
              <a:t>, and </a:t>
            </a:r>
            <a:r>
              <a:rPr lang="en-US" altLang="zh-CN" sz="1200" dirty="0" err="1" smtClean="0">
                <a:ea typeface="黑体" pitchFamily="49" charset="-122"/>
              </a:rPr>
              <a:t>Jinpeng</a:t>
            </a:r>
            <a:r>
              <a:rPr lang="en-US" altLang="zh-CN" sz="1200" dirty="0" smtClean="0">
                <a:ea typeface="黑体" pitchFamily="49" charset="-122"/>
              </a:rPr>
              <a:t> </a:t>
            </a:r>
            <a:r>
              <a:rPr lang="en-US" altLang="zh-CN" sz="1200" dirty="0" err="1" smtClean="0">
                <a:ea typeface="黑体" pitchFamily="49" charset="-122"/>
              </a:rPr>
              <a:t>Huai</a:t>
            </a:r>
            <a:r>
              <a:rPr lang="en-US" altLang="zh-CN" sz="1200" dirty="0" smtClean="0">
                <a:ea typeface="黑体" pitchFamily="49" charset="-122"/>
              </a:rPr>
              <a:t>, </a:t>
            </a:r>
            <a:r>
              <a:rPr lang="en-US" sz="1200" i="1" dirty="0" smtClean="0"/>
              <a:t>Easy First Relation Extraction with Information Redundancy, </a:t>
            </a:r>
            <a:r>
              <a:rPr lang="en-US" sz="1200" i="1" dirty="0" smtClean="0">
                <a:solidFill>
                  <a:srgbClr val="C00000"/>
                </a:solidFill>
              </a:rPr>
              <a:t>EMNLP 2019.</a:t>
            </a:r>
            <a:endParaRPr lang="zh-CN" altLang="en-US" sz="1200" dirty="0">
              <a:solidFill>
                <a:srgbClr val="C00000"/>
              </a:solidFill>
            </a:endParaRPr>
          </a:p>
        </p:txBody>
      </p:sp>
      <p:sp>
        <p:nvSpPr>
          <p:cNvPr id="35"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8</a:t>
            </a:fld>
            <a:endParaRPr lang="zh-CN" altLang="en-US" dirty="0"/>
          </a:p>
        </p:txBody>
      </p:sp>
      <p:sp>
        <p:nvSpPr>
          <p:cNvPr id="40"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Easy First</a:t>
            </a:r>
            <a:r>
              <a:rPr lang="zh-CN" altLang="en-US" sz="3600" b="1" dirty="0" smtClean="0">
                <a:solidFill>
                  <a:srgbClr val="C00000"/>
                </a:solidFill>
              </a:rPr>
              <a:t> </a:t>
            </a:r>
            <a:r>
              <a:rPr lang="en-US" altLang="zh-CN" sz="3600" b="1" dirty="0" smtClean="0">
                <a:solidFill>
                  <a:srgbClr val="C00000"/>
                </a:solidFill>
                <a:latin typeface="Arial" panose="020B0604020202020204" pitchFamily="34" charset="0"/>
              </a:rPr>
              <a:t>Relation Extraction </a:t>
            </a:r>
            <a:endParaRPr lang="zh-CN" altLang="en-US" sz="3600" b="1" dirty="0">
              <a:solidFill>
                <a:srgbClr val="C00000"/>
              </a:solidFill>
            </a:endParaRPr>
          </a:p>
        </p:txBody>
      </p:sp>
    </p:spTree>
    <p:extLst>
      <p:ext uri="{BB962C8B-B14F-4D97-AF65-F5344CB8AC3E}">
        <p14:creationId xmlns:p14="http://schemas.microsoft.com/office/powerpoint/2010/main" xmlns="" val="260801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250"/>
                                        <p:tgtEl>
                                          <p:spTgt spid="54"/>
                                        </p:tgtEl>
                                      </p:cBhvr>
                                    </p:animEffect>
                                    <p:anim calcmode="lin" valueType="num">
                                      <p:cBhvr>
                                        <p:cTn id="13" dur="250" fill="hold"/>
                                        <p:tgtEl>
                                          <p:spTgt spid="54"/>
                                        </p:tgtEl>
                                        <p:attrNameLst>
                                          <p:attrName>ppt_x</p:attrName>
                                        </p:attrNameLst>
                                      </p:cBhvr>
                                      <p:tavLst>
                                        <p:tav tm="0">
                                          <p:val>
                                            <p:strVal val="#ppt_x"/>
                                          </p:val>
                                        </p:tav>
                                        <p:tav tm="100000">
                                          <p:val>
                                            <p:strVal val="#ppt_x"/>
                                          </p:val>
                                        </p:tav>
                                      </p:tavLst>
                                    </p:anim>
                                    <p:anim calcmode="lin" valueType="num">
                                      <p:cBhvr>
                                        <p:cTn id="14" dur="25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250"/>
                                        <p:tgtEl>
                                          <p:spTgt spid="59"/>
                                        </p:tgtEl>
                                      </p:cBhvr>
                                    </p:animEffect>
                                    <p:anim calcmode="lin" valueType="num">
                                      <p:cBhvr>
                                        <p:cTn id="18" dur="250" fill="hold"/>
                                        <p:tgtEl>
                                          <p:spTgt spid="59"/>
                                        </p:tgtEl>
                                        <p:attrNameLst>
                                          <p:attrName>ppt_x</p:attrName>
                                        </p:attrNameLst>
                                      </p:cBhvr>
                                      <p:tavLst>
                                        <p:tav tm="0">
                                          <p:val>
                                            <p:strVal val="#ppt_x"/>
                                          </p:val>
                                        </p:tav>
                                        <p:tav tm="100000">
                                          <p:val>
                                            <p:strVal val="#ppt_x"/>
                                          </p:val>
                                        </p:tav>
                                      </p:tavLst>
                                    </p:anim>
                                    <p:anim calcmode="lin" valueType="num">
                                      <p:cBhvr>
                                        <p:cTn id="19" dur="250" fill="hold"/>
                                        <p:tgtEl>
                                          <p:spTgt spid="5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250"/>
                                        <p:tgtEl>
                                          <p:spTgt spid="38"/>
                                        </p:tgtEl>
                                      </p:cBhvr>
                                    </p:animEffect>
                                    <p:anim calcmode="lin" valueType="num">
                                      <p:cBhvr>
                                        <p:cTn id="23" dur="250" fill="hold"/>
                                        <p:tgtEl>
                                          <p:spTgt spid="38"/>
                                        </p:tgtEl>
                                        <p:attrNameLst>
                                          <p:attrName>ppt_x</p:attrName>
                                        </p:attrNameLst>
                                      </p:cBhvr>
                                      <p:tavLst>
                                        <p:tav tm="0">
                                          <p:val>
                                            <p:strVal val="#ppt_x"/>
                                          </p:val>
                                        </p:tav>
                                        <p:tav tm="100000">
                                          <p:val>
                                            <p:strVal val="#ppt_x"/>
                                          </p:val>
                                        </p:tav>
                                      </p:tavLst>
                                    </p:anim>
                                    <p:anim calcmode="lin" valueType="num">
                                      <p:cBhvr>
                                        <p:cTn id="24" dur="25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anim calcmode="lin" valueType="num">
                                      <p:cBhvr>
                                        <p:cTn id="28" dur="250" fill="hold"/>
                                        <p:tgtEl>
                                          <p:spTgt spid="9"/>
                                        </p:tgtEl>
                                        <p:attrNameLst>
                                          <p:attrName>ppt_x</p:attrName>
                                        </p:attrNameLst>
                                      </p:cBhvr>
                                      <p:tavLst>
                                        <p:tav tm="0">
                                          <p:val>
                                            <p:strVal val="#ppt_x"/>
                                          </p:val>
                                        </p:tav>
                                        <p:tav tm="100000">
                                          <p:val>
                                            <p:strVal val="#ppt_x"/>
                                          </p:val>
                                        </p:tav>
                                      </p:tavLst>
                                    </p:anim>
                                    <p:anim calcmode="lin" valueType="num">
                                      <p:cBhvr>
                                        <p:cTn id="29" dur="2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250"/>
                                        <p:tgtEl>
                                          <p:spTgt spid="37"/>
                                        </p:tgtEl>
                                      </p:cBhvr>
                                    </p:animEffect>
                                    <p:anim calcmode="lin" valueType="num">
                                      <p:cBhvr>
                                        <p:cTn id="33" dur="250" fill="hold"/>
                                        <p:tgtEl>
                                          <p:spTgt spid="37"/>
                                        </p:tgtEl>
                                        <p:attrNameLst>
                                          <p:attrName>ppt_x</p:attrName>
                                        </p:attrNameLst>
                                      </p:cBhvr>
                                      <p:tavLst>
                                        <p:tav tm="0">
                                          <p:val>
                                            <p:strVal val="#ppt_x"/>
                                          </p:val>
                                        </p:tav>
                                        <p:tav tm="100000">
                                          <p:val>
                                            <p:strVal val="#ppt_x"/>
                                          </p:val>
                                        </p:tav>
                                      </p:tavLst>
                                    </p:anim>
                                    <p:anim calcmode="lin" valueType="num">
                                      <p:cBhvr>
                                        <p:cTn id="34" dur="250" fill="hold"/>
                                        <p:tgtEl>
                                          <p:spTgt spid="3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250"/>
                                        <p:tgtEl>
                                          <p:spTgt spid="55"/>
                                        </p:tgtEl>
                                      </p:cBhvr>
                                    </p:animEffect>
                                    <p:anim calcmode="lin" valueType="num">
                                      <p:cBhvr>
                                        <p:cTn id="38" dur="250" fill="hold"/>
                                        <p:tgtEl>
                                          <p:spTgt spid="55"/>
                                        </p:tgtEl>
                                        <p:attrNameLst>
                                          <p:attrName>ppt_x</p:attrName>
                                        </p:attrNameLst>
                                      </p:cBhvr>
                                      <p:tavLst>
                                        <p:tav tm="0">
                                          <p:val>
                                            <p:strVal val="#ppt_x"/>
                                          </p:val>
                                        </p:tav>
                                        <p:tav tm="100000">
                                          <p:val>
                                            <p:strVal val="#ppt_x"/>
                                          </p:val>
                                        </p:tav>
                                      </p:tavLst>
                                    </p:anim>
                                    <p:anim calcmode="lin" valueType="num">
                                      <p:cBhvr>
                                        <p:cTn id="39" dur="250" fill="hold"/>
                                        <p:tgtEl>
                                          <p:spTgt spid="5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50"/>
                                        <p:tgtEl>
                                          <p:spTgt spid="11"/>
                                        </p:tgtEl>
                                      </p:cBhvr>
                                    </p:animEffect>
                                    <p:anim calcmode="lin" valueType="num">
                                      <p:cBhvr>
                                        <p:cTn id="43" dur="250" fill="hold"/>
                                        <p:tgtEl>
                                          <p:spTgt spid="11"/>
                                        </p:tgtEl>
                                        <p:attrNameLst>
                                          <p:attrName>ppt_x</p:attrName>
                                        </p:attrNameLst>
                                      </p:cBhvr>
                                      <p:tavLst>
                                        <p:tav tm="0">
                                          <p:val>
                                            <p:strVal val="#ppt_x"/>
                                          </p:val>
                                        </p:tav>
                                        <p:tav tm="100000">
                                          <p:val>
                                            <p:strVal val="#ppt_x"/>
                                          </p:val>
                                        </p:tav>
                                      </p:tavLst>
                                    </p:anim>
                                    <p:anim calcmode="lin" valueType="num">
                                      <p:cBhvr>
                                        <p:cTn id="44" dur="25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250"/>
                                        <p:tgtEl>
                                          <p:spTgt spid="41"/>
                                        </p:tgtEl>
                                      </p:cBhvr>
                                    </p:animEffect>
                                    <p:anim calcmode="lin" valueType="num">
                                      <p:cBhvr>
                                        <p:cTn id="48" dur="250" fill="hold"/>
                                        <p:tgtEl>
                                          <p:spTgt spid="41"/>
                                        </p:tgtEl>
                                        <p:attrNameLst>
                                          <p:attrName>ppt_x</p:attrName>
                                        </p:attrNameLst>
                                      </p:cBhvr>
                                      <p:tavLst>
                                        <p:tav tm="0">
                                          <p:val>
                                            <p:strVal val="#ppt_x"/>
                                          </p:val>
                                        </p:tav>
                                        <p:tav tm="100000">
                                          <p:val>
                                            <p:strVal val="#ppt_x"/>
                                          </p:val>
                                        </p:tav>
                                      </p:tavLst>
                                    </p:anim>
                                    <p:anim calcmode="lin" valueType="num">
                                      <p:cBhvr>
                                        <p:cTn id="49" dur="250" fill="hold"/>
                                        <p:tgtEl>
                                          <p:spTgt spid="4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250"/>
                                        <p:tgtEl>
                                          <p:spTgt spid="39"/>
                                        </p:tgtEl>
                                      </p:cBhvr>
                                    </p:animEffect>
                                    <p:anim calcmode="lin" valueType="num">
                                      <p:cBhvr>
                                        <p:cTn id="53" dur="250" fill="hold"/>
                                        <p:tgtEl>
                                          <p:spTgt spid="39"/>
                                        </p:tgtEl>
                                        <p:attrNameLst>
                                          <p:attrName>ppt_x</p:attrName>
                                        </p:attrNameLst>
                                      </p:cBhvr>
                                      <p:tavLst>
                                        <p:tav tm="0">
                                          <p:val>
                                            <p:strVal val="#ppt_x"/>
                                          </p:val>
                                        </p:tav>
                                        <p:tav tm="100000">
                                          <p:val>
                                            <p:strVal val="#ppt_x"/>
                                          </p:val>
                                        </p:tav>
                                      </p:tavLst>
                                    </p:anim>
                                    <p:anim calcmode="lin" valueType="num">
                                      <p:cBhvr>
                                        <p:cTn id="54"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500"/>
                                        <p:tgtEl>
                                          <p:spTgt spid="5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500"/>
                                        <p:tgtEl>
                                          <p:spTgt spid="1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wipe(left)">
                                      <p:cBhvr>
                                        <p:cTn id="91" dur="1000"/>
                                        <p:tgtEl>
                                          <p:spTgt spid="3"/>
                                        </p:tgtEl>
                                      </p:cBhvr>
                                    </p:animEffect>
                                  </p:childTnLst>
                                </p:cTn>
                              </p:par>
                              <p:par>
                                <p:cTn id="92" presetID="22" presetClass="exit" presetSubtype="8" fill="hold" grpId="1" nodeType="withEffect">
                                  <p:stCondLst>
                                    <p:cond delay="0"/>
                                  </p:stCondLst>
                                  <p:childTnLst>
                                    <p:animEffect transition="out" filter="wipe(left)">
                                      <p:cBhvr>
                                        <p:cTn id="93" dur="1000"/>
                                        <p:tgtEl>
                                          <p:spTgt spid="12"/>
                                        </p:tgtEl>
                                      </p:cBhvr>
                                    </p:animEffect>
                                    <p:set>
                                      <p:cBhvr>
                                        <p:cTn id="94" dur="1" fill="hold">
                                          <p:stCondLst>
                                            <p:cond delay="999"/>
                                          </p:stCondLst>
                                        </p:cTn>
                                        <p:tgtEl>
                                          <p:spTgt spid="12"/>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animBg="1"/>
      <p:bldP spid="9" grpId="0" animBg="1"/>
      <p:bldP spid="38" grpId="0" animBg="1"/>
      <p:bldP spid="39" grpId="0" animBg="1"/>
      <p:bldP spid="41" grpId="0" animBg="1"/>
      <p:bldP spid="43" grpId="0" animBg="1"/>
      <p:bldP spid="47" grpId="0" animBg="1"/>
      <p:bldP spid="48" grpId="0" animBg="1"/>
      <p:bldP spid="49" grpId="0" animBg="1"/>
      <p:bldP spid="10" grpId="0" animBg="1"/>
      <p:bldP spid="52" grpId="0" animBg="1"/>
      <p:bldP spid="54" grpId="0"/>
      <p:bldP spid="55" grpId="0" animBg="1"/>
      <p:bldP spid="11" grpId="0" animBg="1"/>
      <p:bldP spid="56" grpId="0" animBg="1"/>
      <p:bldP spid="58" grpId="0"/>
      <p:bldP spid="12" grpId="0" animBg="1"/>
      <p:bldP spid="12" grpId="1" animBg="1"/>
      <p:bldP spid="59"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Outline</a:t>
            </a:r>
            <a:endParaRPr lang="zh-CN" altLang="en-US" sz="3600" b="1" dirty="0">
              <a:solidFill>
                <a:srgbClr val="C00000"/>
              </a:solidFill>
            </a:endParaRPr>
          </a:p>
        </p:txBody>
      </p:sp>
      <p:sp>
        <p:nvSpPr>
          <p:cNvPr id="3" name="内容占位符 2"/>
          <p:cNvSpPr>
            <a:spLocks noGrp="1"/>
          </p:cNvSpPr>
          <p:nvPr>
            <p:ph idx="1"/>
          </p:nvPr>
        </p:nvSpPr>
        <p:spPr>
          <a:xfrm>
            <a:off x="374650" y="972000"/>
            <a:ext cx="8394700" cy="5069151"/>
          </a:xfrm>
        </p:spPr>
        <p:txBody>
          <a:bodyPr>
            <a:normAutofit/>
          </a:bodyPr>
          <a:lstStyle/>
          <a:p>
            <a:pPr marL="324000" lvl="1" indent="-324000">
              <a:lnSpc>
                <a:spcPct val="200000"/>
              </a:lnSpc>
              <a:spcBef>
                <a:spcPts val="1000"/>
              </a:spcBef>
              <a:buSzPct val="70000"/>
              <a:buFont typeface="Wingdings" panose="05000000000000000000" pitchFamily="2" charset="2"/>
              <a:buChar char="Ø"/>
            </a:pPr>
            <a:r>
              <a:rPr lang="en-US" altLang="zh-CN" sz="2600" b="1" dirty="0" smtClean="0"/>
              <a:t>Redundancies and Constraints</a:t>
            </a:r>
            <a:endParaRPr lang="en-US" altLang="zh-CN" sz="2600" b="1" dirty="0"/>
          </a:p>
          <a:p>
            <a:pPr>
              <a:lnSpc>
                <a:spcPct val="200000"/>
              </a:lnSpc>
            </a:pPr>
            <a:r>
              <a:rPr lang="en-US" altLang="zh-CN" sz="2600" dirty="0" smtClean="0"/>
              <a:t>Easy </a:t>
            </a:r>
            <a:r>
              <a:rPr lang="en-US" altLang="zh-CN" sz="2600" dirty="0"/>
              <a:t>First Relation </a:t>
            </a:r>
            <a:r>
              <a:rPr lang="en-US" altLang="zh-CN" sz="2600" dirty="0" smtClean="0"/>
              <a:t>Extraction</a:t>
            </a:r>
            <a:endParaRPr lang="en-US" altLang="zh-CN" sz="2600" dirty="0"/>
          </a:p>
          <a:p>
            <a:pPr>
              <a:lnSpc>
                <a:spcPct val="200000"/>
              </a:lnSpc>
            </a:pPr>
            <a:r>
              <a:rPr lang="en-US" altLang="zh-CN" sz="2600" dirty="0"/>
              <a:t>Experimental </a:t>
            </a:r>
            <a:r>
              <a:rPr lang="en-US" altLang="zh-CN" sz="2600" dirty="0" smtClean="0"/>
              <a:t>Study</a:t>
            </a:r>
            <a:endParaRPr lang="en-US" altLang="zh-CN" sz="2600" dirty="0"/>
          </a:p>
        </p:txBody>
      </p:sp>
      <p:sp>
        <p:nvSpPr>
          <p:cNvPr id="5"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9</a:t>
            </a:fld>
            <a:endParaRPr lang="zh-CN" altLang="en-US" dirty="0"/>
          </a:p>
        </p:txBody>
      </p:sp>
    </p:spTree>
    <p:extLst>
      <p:ext uri="{BB962C8B-B14F-4D97-AF65-F5344CB8AC3E}">
        <p14:creationId xmlns:p14="http://schemas.microsoft.com/office/powerpoint/2010/main" xmlns="" val="2219244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42308</TotalTime>
  <Words>2521</Words>
  <Application>Microsoft Macintosh PowerPoint</Application>
  <PresentationFormat>全屏显示(4:3)</PresentationFormat>
  <Paragraphs>467</Paragraphs>
  <Slides>22</Slides>
  <Notes>19</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默认设计模板</vt:lpstr>
      <vt:lpstr>幻灯片 1</vt:lpstr>
      <vt:lpstr>幻灯片 2</vt:lpstr>
      <vt:lpstr>北京市大数据科学与脑机智能创新中心</vt:lpstr>
      <vt:lpstr>研究方向与机构设置</vt:lpstr>
      <vt:lpstr>幻灯片 5</vt:lpstr>
      <vt:lpstr>Easy First Relation Extraction </vt:lpstr>
      <vt:lpstr>Easy First Relation Extraction </vt:lpstr>
      <vt:lpstr>Easy First Relation Extraction </vt:lpstr>
      <vt:lpstr>Outline</vt:lpstr>
      <vt:lpstr>Redundancies for Easy Decisions </vt:lpstr>
      <vt:lpstr>Redundancies for Easy Decisions </vt:lpstr>
      <vt:lpstr>Redundancies for Easy Decisions </vt:lpstr>
      <vt:lpstr>Outline</vt:lpstr>
      <vt:lpstr>Easy First RE Framework </vt:lpstr>
      <vt:lpstr>幻灯片 15</vt:lpstr>
      <vt:lpstr>幻灯片 16</vt:lpstr>
      <vt:lpstr>Outline</vt:lpstr>
      <vt:lpstr>幻灯片 18</vt:lpstr>
      <vt:lpstr>幻灯片 19</vt:lpstr>
      <vt:lpstr>幻灯片 20</vt:lpstr>
      <vt:lpstr>幻灯片 21</vt:lpstr>
      <vt:lpstr>幻灯片 22</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4353</cp:revision>
  <dcterms:created xsi:type="dcterms:W3CDTF">2010-07-14T15:56:11Z</dcterms:created>
  <dcterms:modified xsi:type="dcterms:W3CDTF">2019-11-18T16:13:29Z</dcterms:modified>
</cp:coreProperties>
</file>