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99" r:id="rId2"/>
    <p:sldId id="800" r:id="rId3"/>
    <p:sldId id="801" r:id="rId4"/>
    <p:sldId id="80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3366CC"/>
    <a:srgbClr val="CC3300"/>
    <a:srgbClr val="FF0000"/>
    <a:srgbClr val="0066CC"/>
    <a:srgbClr val="FFFF66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32" autoAdjust="0"/>
    <p:restoredTop sz="90434" autoAdjust="0"/>
  </p:normalViewPr>
  <p:slideViewPr>
    <p:cSldViewPr>
      <p:cViewPr>
        <p:scale>
          <a:sx n="100" d="100"/>
          <a:sy n="100" d="100"/>
        </p:scale>
        <p:origin x="-7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As we know,</a:t>
            </a:r>
            <a:r>
              <a:rPr lang="en-US" altLang="zh-CN" baseline="0" dirty="0" smtClean="0"/>
              <a:t> Relation extraction (RE) has been extensively studied due to its crucial role for many knowledge based applications, such as question answering, knowledge graph, and recommender system.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aseline="0" dirty="0" smtClean="0"/>
              <a:t>There are two types of relation extractors: local and global. The former identify relationships between entity pairs individually according to the local features of sentences; The latter make decisions by further considering joint features of the entire corpus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Global relation extractors are able to resolve conflict decisions, and to utilize the dependencies among extracted facts to improve the performance, commonly by formalizing RE as a constrained optimization problem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and solving RE with integer linear programming</a:t>
            </a:r>
            <a:br>
              <a:rPr lang="en-US" altLang="zh-CN" dirty="0" smtClean="0"/>
            </a:b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664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aseline="0" dirty="0" smtClean="0"/>
              <a:t>Using integer linear programming for RE as a </a:t>
            </a:r>
            <a:r>
              <a:rPr lang="en-US" altLang="zh-CN" baseline="0" dirty="0" err="1" smtClean="0"/>
              <a:t>blackbox</a:t>
            </a:r>
            <a:r>
              <a:rPr lang="en-US" altLang="zh-CN" baseline="0" dirty="0" smtClean="0"/>
              <a:t> solver is a challenging task.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First, with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increase of entity pairs and candidate relations,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variables and constraints encoded for ILP increase dramatically, which in return may consume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too much computing time and memory.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Second,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redundant information needs to be encoded cautiously.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For example,</a:t>
            </a:r>
            <a:r>
              <a:rPr lang="en-US" altLang="zh-CN" baseline="0" dirty="0" smtClean="0"/>
              <a:t> when we choose which city is the capital of Australia based on input data, the simple statistical methods, such as confidence summation, may easily lead to a wrong decision in this case.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aseline="0" dirty="0" smtClean="0"/>
              <a:t>So, </a:t>
            </a:r>
            <a:r>
              <a:rPr lang="en-US" altLang="zh-CN" sz="1200" dirty="0" smtClean="0">
                <a:solidFill>
                  <a:srgbClr val="FF0000"/>
                </a:solidFill>
              </a:rPr>
              <a:t>A efficient and effective global relation extractor is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neede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885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aseline="0" dirty="0" smtClean="0"/>
              <a:t>Using integer linear programming for RE as a </a:t>
            </a:r>
            <a:r>
              <a:rPr lang="en-US" altLang="zh-CN" baseline="0" dirty="0" err="1" smtClean="0"/>
              <a:t>blackbox</a:t>
            </a:r>
            <a:r>
              <a:rPr lang="en-US" altLang="zh-CN" baseline="0" dirty="0" smtClean="0"/>
              <a:t> solver is a challenging task.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First, with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increase of entity pairs and candidate relations,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variables and constraints encoded for ILP increase dramatically, which in return may consume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too much computing time and memory.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Second,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redundant information needs to be encoded cautiously.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/>
              <a:t>For example,</a:t>
            </a:r>
            <a:r>
              <a:rPr lang="en-US" altLang="zh-CN" baseline="0" dirty="0" smtClean="0"/>
              <a:t> when we choose which city is the capital of Australia based on input data, the simple statistical methods, such as confidence summation, may easily lead to a wrong decision in this case.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aseline="0" dirty="0" smtClean="0"/>
              <a:t>So, </a:t>
            </a:r>
            <a:r>
              <a:rPr lang="en-US" altLang="zh-CN" sz="1200" dirty="0" smtClean="0">
                <a:solidFill>
                  <a:srgbClr val="FF0000"/>
                </a:solidFill>
              </a:rPr>
              <a:t>A efficient and effective global relation extractor is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neede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endParaRPr lang="en-US" altLang="zh-CN" sz="12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D9CB-E453-4248-A283-C6F253474E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885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Easy-First</a:t>
            </a:r>
            <a:r>
              <a:rPr lang="zh-CN" altLang="en-US" sz="3600" b="1" dirty="0" smtClean="0"/>
              <a:t>关系抽取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51109" y="6489912"/>
            <a:ext cx="2057400" cy="365125"/>
          </a:xfrm>
          <a:prstGeom prst="rect">
            <a:avLst/>
          </a:prstGeom>
        </p:spPr>
        <p:txBody>
          <a:bodyPr/>
          <a:lstStyle/>
          <a:p>
            <a:fld id="{E3756F1F-84DF-4859-8AE8-4B3E0E67445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4651" y="1032121"/>
            <a:ext cx="8394698" cy="103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</a:rPr>
              <a:t>Relation Extraction (RE)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Arial" panose="020B0604020202020204" pitchFamily="34" charset="0"/>
              </a:rPr>
              <a:t>Crucial role for many knowledge based applications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031" y="2046892"/>
            <a:ext cx="1333961" cy="1333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3060" y="2045805"/>
            <a:ext cx="2228321" cy="1335600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74651" y="4444156"/>
            <a:ext cx="8394698" cy="228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</a:rPr>
              <a:t>Global RE as a constrained optimization 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Arial" panose="020B0604020202020204" pitchFamily="34" charset="0"/>
              </a:rPr>
              <a:t>Resolve conflict decisions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Arial" panose="020B0604020202020204" pitchFamily="34" charset="0"/>
              </a:rPr>
              <a:t>Utilize the dependencies among extracted facts 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Arial" panose="020B0604020202020204" pitchFamily="34" charset="0"/>
              </a:rPr>
              <a:t>Be solved </a:t>
            </a:r>
            <a:r>
              <a:rPr lang="en-US" altLang="zh-CN" dirty="0">
                <a:latin typeface="Arial" panose="020B0604020202020204" pitchFamily="34" charset="0"/>
              </a:rPr>
              <a:t>by </a:t>
            </a:r>
            <a:r>
              <a:rPr lang="en-US" altLang="zh-CN" dirty="0" smtClean="0">
                <a:latin typeface="Arial" panose="020B0604020202020204" pitchFamily="34" charset="0"/>
              </a:rPr>
              <a:t>mature optimization models</a:t>
            </a:r>
          </a:p>
          <a:p>
            <a:pPr marL="504000" lvl="2" indent="0">
              <a:lnSpc>
                <a:spcPct val="11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e.g. </a:t>
            </a:r>
            <a:r>
              <a:rPr lang="en-US" altLang="zh-CN" sz="2000" dirty="0"/>
              <a:t>integer linear programming </a:t>
            </a:r>
            <a:r>
              <a:rPr lang="en-US" altLang="zh-CN" sz="2000" dirty="0" smtClean="0"/>
              <a:t>(ILP)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54015" y="3475352"/>
            <a:ext cx="8394698" cy="85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sz="2800" dirty="0" smtClean="0"/>
              <a:t>Two </a:t>
            </a:r>
            <a:r>
              <a:rPr lang="en-US" altLang="zh-CN" sz="2800" dirty="0"/>
              <a:t>types of relation </a:t>
            </a:r>
            <a:r>
              <a:rPr lang="en-US" altLang="zh-CN" sz="2800" dirty="0" smtClean="0"/>
              <a:t>extractors:</a:t>
            </a:r>
            <a:endParaRPr lang="en-US" altLang="zh-CN" sz="2600" dirty="0" smtClean="0">
              <a:latin typeface="Arial" panose="020B0604020202020204" pitchFamily="34" charset="0"/>
            </a:endParaRPr>
          </a:p>
          <a:p>
            <a:pPr marL="252000" lvl="1" indent="0">
              <a:lnSpc>
                <a:spcPct val="110000"/>
              </a:lnSpc>
              <a:buNone/>
            </a:pPr>
            <a:r>
              <a:rPr lang="en-US" altLang="zh-CN" sz="2200" dirty="0" smtClean="0">
                <a:latin typeface="Arial" panose="020B0604020202020204" pitchFamily="34" charset="0"/>
              </a:rPr>
              <a:t>    local (based on sentences) and global (based on corpora)</a:t>
            </a:r>
            <a:endParaRPr lang="en-US" altLang="zh-CN" sz="2200" dirty="0">
              <a:solidFill>
                <a:srgbClr val="00008B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9449" y="2045253"/>
            <a:ext cx="1523869" cy="1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31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Easy-First</a:t>
            </a:r>
            <a:r>
              <a:rPr lang="zh-CN" altLang="en-US" sz="3600" b="1" dirty="0" smtClean="0"/>
              <a:t>关系抽取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51109" y="6489912"/>
            <a:ext cx="2057400" cy="365125"/>
          </a:xfrm>
          <a:prstGeom prst="rect">
            <a:avLst/>
          </a:prstGeom>
        </p:spPr>
        <p:txBody>
          <a:bodyPr/>
          <a:lstStyle/>
          <a:p>
            <a:fld id="{E3756F1F-84DF-4859-8AE8-4B3E0E67445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4651" y="928670"/>
            <a:ext cx="8394698" cy="1775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</a:rPr>
              <a:t>Challenges of Integer Linear Programming </a:t>
            </a:r>
            <a:r>
              <a:rPr lang="en-US" altLang="zh-CN" sz="2400" b="1" dirty="0">
                <a:latin typeface="Arial" panose="020B0604020202020204" pitchFamily="34" charset="0"/>
              </a:rPr>
              <a:t>for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RE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</a:rPr>
              <a:t>too much computing time and memory </a:t>
            </a:r>
            <a:r>
              <a:rPr lang="en-US" altLang="zh-CN" dirty="0" smtClean="0">
                <a:latin typeface="Arial" panose="020B0604020202020204" pitchFamily="34" charset="0"/>
              </a:rPr>
              <a:t>of ILP with voluminous variables </a:t>
            </a:r>
            <a:r>
              <a:rPr lang="en-US" altLang="zh-CN" dirty="0">
                <a:latin typeface="Arial" panose="020B0604020202020204" pitchFamily="34" charset="0"/>
              </a:rPr>
              <a:t>and </a:t>
            </a:r>
            <a:r>
              <a:rPr lang="en-US" altLang="zh-CN" dirty="0" smtClean="0">
                <a:latin typeface="Arial" panose="020B0604020202020204" pitchFamily="34" charset="0"/>
              </a:rPr>
              <a:t>constraints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</a:rPr>
              <a:t>Redundant information </a:t>
            </a:r>
            <a:r>
              <a:rPr lang="en-US" altLang="zh-CN" dirty="0" smtClean="0">
                <a:latin typeface="Arial" panose="020B0604020202020204" pitchFamily="34" charset="0"/>
              </a:rPr>
              <a:t>are common, but needs </a:t>
            </a:r>
            <a:r>
              <a:rPr lang="en-US" altLang="zh-CN" dirty="0">
                <a:latin typeface="Arial" panose="020B0604020202020204" pitchFamily="34" charset="0"/>
              </a:rPr>
              <a:t>to be encoded cautiously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0404596"/>
              </p:ext>
            </p:extLst>
          </p:nvPr>
        </p:nvGraphicFramePr>
        <p:xfrm>
          <a:off x="900113" y="2643182"/>
          <a:ext cx="7351973" cy="853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37544"/>
                <a:gridCol w="1692797"/>
                <a:gridCol w="1860816"/>
                <a:gridCol w="1860816"/>
              </a:tblGrid>
              <a:tr h="437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#Mentions 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#Entity Pairs 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#Subjects 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#Objects 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alpha val="99000"/>
                      </a:schemeClr>
                    </a:solidFill>
                  </a:tcPr>
                </a:tc>
              </a:tr>
              <a:tr h="416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53162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/>
                        <a:t>30864</a:t>
                      </a:r>
                      <a:endParaRPr lang="zh-CN" alt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11360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9709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a14="http://schemas.microsoft.com/office/drawing/2010/main" xmlns="" xmlns:p14="http://schemas.microsoft.com/office/powerpoint/2010/main" val="490147658"/>
              </p:ext>
            </p:extLst>
          </p:nvPr>
        </p:nvGraphicFramePr>
        <p:xfrm>
          <a:off x="900113" y="3548464"/>
          <a:ext cx="7374456" cy="17472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01032"/>
                <a:gridCol w="1301032"/>
                <a:gridCol w="1136687"/>
                <a:gridCol w="1136687"/>
                <a:gridCol w="1249509"/>
                <a:gridCol w="1249509"/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Ratio of Entity</a:t>
                      </a:r>
                    </a:p>
                    <a:p>
                      <a:pPr algn="ctr"/>
                      <a:r>
                        <a:rPr lang="en-US" altLang="zh-CN" dirty="0" smtClean="0"/>
                        <a:t>Pairs mentioned</a:t>
                      </a:r>
                    </a:p>
                    <a:p>
                      <a:pPr algn="ctr"/>
                      <a:r>
                        <a:rPr lang="en-US" altLang="zh-CN" dirty="0" smtClean="0"/>
                        <a:t>multiple times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Ratio of Subjects mentioned</a:t>
                      </a:r>
                    </a:p>
                    <a:p>
                      <a:pPr algn="ctr"/>
                      <a:r>
                        <a:rPr lang="en-US" altLang="zh-CN" dirty="0" smtClean="0"/>
                        <a:t>multiple times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Ratio of Objects mentioned</a:t>
                      </a:r>
                    </a:p>
                    <a:p>
                      <a:pPr algn="ctr"/>
                      <a:r>
                        <a:rPr lang="en-US" altLang="zh-CN" dirty="0" smtClean="0"/>
                        <a:t>multiple times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rotWithShape="0">
                      <a:blip r:embed="rId3"/>
                      <a:stretch>
                        <a:fillRect l="-467" t="-224638" r="-466822" b="-1188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rotWithShape="0">
                      <a:blip r:embed="rId3"/>
                      <a:stretch>
                        <a:fillRect l="-100939" t="-224638" r="-369014" b="-1188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rotWithShape="0">
                      <a:blip r:embed="rId3"/>
                      <a:stretch>
                        <a:fillRect l="-228877" t="-224638" r="-320321" b="-1188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rotWithShape="0">
                      <a:blip r:embed="rId3"/>
                      <a:stretch>
                        <a:fillRect l="-328877" t="-224638" r="-220321" b="-1188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rotWithShape="0">
                      <a:blip r:embed="rId3"/>
                      <a:stretch>
                        <a:fillRect l="-391220" t="-224638" r="-100976" b="-1188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blipFill rotWithShape="0">
                      <a:blip r:embed="rId3"/>
                      <a:stretch>
                        <a:fillRect l="-491220" t="-224638" r="-976" b="-118841"/>
                      </a:stretch>
                    </a:blipFill>
                  </a:tcPr>
                </a:tc>
              </a:tr>
              <a:tr h="416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8.92%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3.97%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/>
                        <a:t>25.62%</a:t>
                      </a:r>
                      <a:endParaRPr lang="zh-CN" alt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/>
                        <a:t>14.01%</a:t>
                      </a:r>
                      <a:endParaRPr lang="zh-CN" alt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25.15%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13.91%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内容占位符 2"/>
          <p:cNvSpPr txBox="1">
            <a:spLocks/>
          </p:cNvSpPr>
          <p:nvPr/>
        </p:nvSpPr>
        <p:spPr>
          <a:xfrm>
            <a:off x="331106" y="5357826"/>
            <a:ext cx="8246838" cy="92869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2000" b="1" dirty="0" smtClean="0">
                <a:latin typeface="Arial" panose="020B0604020202020204" pitchFamily="34" charset="0"/>
              </a:rPr>
              <a:t>Redundancies Types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594900" lvl="1" indent="-342900"/>
            <a:r>
              <a:rPr lang="en-US" altLang="zh-CN" sz="2000" dirty="0">
                <a:latin typeface="Arial" panose="020B0604020202020204" pitchFamily="34" charset="0"/>
              </a:rPr>
              <a:t>S-O </a:t>
            </a:r>
            <a:r>
              <a:rPr lang="en-US" altLang="zh-CN" sz="2000" dirty="0" smtClean="0">
                <a:latin typeface="Arial" panose="020B0604020202020204" pitchFamily="34" charset="0"/>
              </a:rPr>
              <a:t>redundancies; S-R redundancies; </a:t>
            </a:r>
          </a:p>
          <a:p>
            <a:pPr marL="594900" lvl="1" indent="-342900"/>
            <a:r>
              <a:rPr lang="en-US" altLang="zh-CN" sz="2000" dirty="0" smtClean="0">
                <a:latin typeface="Arial" panose="020B0604020202020204" pitchFamily="34" charset="0"/>
              </a:rPr>
              <a:t>O-R redundancies; R </a:t>
            </a:r>
            <a:r>
              <a:rPr lang="en-US" altLang="zh-CN" sz="2000" dirty="0">
                <a:latin typeface="Arial" panose="020B0604020202020204" pitchFamily="34" charset="0"/>
              </a:rPr>
              <a:t>redundancies</a:t>
            </a:r>
            <a:endParaRPr lang="en-US" altLang="zh-CN" sz="2000" dirty="0" smtClean="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2633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Gang Wang, </a:t>
            </a:r>
            <a:r>
              <a:rPr lang="en-US" altLang="zh-CN" sz="1400" dirty="0" err="1" smtClean="0">
                <a:ea typeface="黑体" pitchFamily="49" charset="-122"/>
              </a:rPr>
              <a:t>Yansong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sz="1400" i="1" dirty="0" smtClean="0"/>
              <a:t>Easy First Relation Extraction with Information Redundancy, </a:t>
            </a:r>
            <a:r>
              <a:rPr lang="en-US" sz="1400" i="1" dirty="0" smtClean="0">
                <a:solidFill>
                  <a:srgbClr val="C00000"/>
                </a:solidFill>
              </a:rPr>
              <a:t>EMNLP 2019.</a:t>
            </a:r>
            <a:endParaRPr lang="en-US" altLang="zh-CN" sz="1400" dirty="0" smtClean="0">
              <a:solidFill>
                <a:srgbClr val="C00000"/>
              </a:solidFill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ea typeface="黑体" pitchFamily="49" charset="-122"/>
              </a:rPr>
              <a:t/>
            </a:r>
            <a:br>
              <a:rPr lang="en-US" altLang="zh-CN" sz="1400" dirty="0" smtClean="0">
                <a:ea typeface="黑体" pitchFamily="49" charset="-122"/>
              </a:rPr>
            </a:b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158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Easy-First</a:t>
            </a:r>
            <a:r>
              <a:rPr lang="zh-CN" altLang="en-US" sz="3600" b="1" dirty="0" smtClean="0"/>
              <a:t>关系抽取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51109" y="6489912"/>
            <a:ext cx="2057400" cy="365125"/>
          </a:xfrm>
          <a:prstGeom prst="rect">
            <a:avLst/>
          </a:prstGeom>
        </p:spPr>
        <p:txBody>
          <a:bodyPr/>
          <a:lstStyle/>
          <a:p>
            <a:fld id="{E3756F1F-84DF-4859-8AE8-4B3E0E67445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6263366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Gang Wang, </a:t>
            </a:r>
            <a:r>
              <a:rPr lang="en-US" altLang="zh-CN" sz="1400" dirty="0" err="1" smtClean="0">
                <a:ea typeface="黑体" pitchFamily="49" charset="-122"/>
              </a:rPr>
              <a:t>Yansong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sz="1400" i="1" dirty="0" smtClean="0"/>
              <a:t>Easy First Relation Extraction with Information Redundancy, </a:t>
            </a:r>
            <a:r>
              <a:rPr lang="en-US" sz="1400" i="1" dirty="0" smtClean="0">
                <a:solidFill>
                  <a:srgbClr val="C00000"/>
                </a:solidFill>
              </a:rPr>
              <a:t>EMNLP 2019.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52" y="928670"/>
            <a:ext cx="5475287" cy="3381795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8588372"/>
              </p:ext>
            </p:extLst>
          </p:nvPr>
        </p:nvGraphicFramePr>
        <p:xfrm>
          <a:off x="71406" y="4560374"/>
          <a:ext cx="4500593" cy="1489576"/>
        </p:xfrm>
        <a:graphic>
          <a:graphicData uri="http://schemas.openxmlformats.org/drawingml/2006/table">
            <a:tbl>
              <a:tblPr firstRow="1" bandRow="1"/>
              <a:tblGrid>
                <a:gridCol w="1588025"/>
                <a:gridCol w="1387429"/>
                <a:gridCol w="1525139"/>
              </a:tblGrid>
              <a:tr h="38614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Subject Domain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Relation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Object Domain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6781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Countries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i="1" dirty="0" err="1" smtClean="0"/>
                        <a:t>largestCity</a:t>
                      </a:r>
                      <a:endParaRPr lang="zh-CN" alt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Cities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6781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Organizations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i="1" dirty="0" err="1" smtClean="0"/>
                        <a:t>locationCity</a:t>
                      </a:r>
                      <a:endParaRPr lang="zh-CN" alt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Cities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6781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Persons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i="1" dirty="0" smtClean="0"/>
                        <a:t>nationality</a:t>
                      </a:r>
                      <a:endParaRPr lang="zh-CN" alt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Countries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184752" y="5017430"/>
            <a:ext cx="1464946" cy="581996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07053" y="5346191"/>
            <a:ext cx="1464946" cy="67957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84752" y="5703381"/>
            <a:ext cx="1464946" cy="342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71801" y="4931853"/>
            <a:ext cx="1464946" cy="342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3049078"/>
              </p:ext>
            </p:extLst>
          </p:nvPr>
        </p:nvGraphicFramePr>
        <p:xfrm>
          <a:off x="4723833" y="4572008"/>
          <a:ext cx="4277323" cy="1411966"/>
        </p:xfrm>
        <a:graphic>
          <a:graphicData uri="http://schemas.openxmlformats.org/drawingml/2006/table">
            <a:tbl>
              <a:tblPr firstRow="1" bandRow="1"/>
              <a:tblGrid>
                <a:gridCol w="1509245"/>
                <a:gridCol w="1318600"/>
                <a:gridCol w="1449478"/>
              </a:tblGrid>
              <a:tr h="43717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Subject Domain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Relation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Object Domain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41642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Persons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i="1" dirty="0" err="1" smtClean="0"/>
                        <a:t>birthPlace</a:t>
                      </a:r>
                      <a:endParaRPr lang="zh-CN" alt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Cities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1642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Countries 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rgbClr val="5B9BD5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i="1" dirty="0" smtClean="0"/>
                        <a:t>capital</a:t>
                      </a:r>
                      <a:endParaRPr lang="zh-CN" altLang="en-US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Cities </a:t>
                      </a: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4" name="圆角矩形 33"/>
          <p:cNvSpPr/>
          <p:nvPr/>
        </p:nvSpPr>
        <p:spPr>
          <a:xfrm>
            <a:off x="4857752" y="5214950"/>
            <a:ext cx="1464946" cy="319407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86620" y="5572140"/>
            <a:ext cx="1464946" cy="32448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14414" y="4214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Domain  constraints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86446" y="421481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Uniqueness  constraints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8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00"/>
                </a:solidFill>
              </a:rPr>
              <a:t>Easy-First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关系抽取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263366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Gang Wang, </a:t>
            </a:r>
            <a:r>
              <a:rPr lang="en-US" altLang="zh-CN" sz="1400" dirty="0" err="1" smtClean="0">
                <a:ea typeface="黑体" pitchFamily="49" charset="-122"/>
              </a:rPr>
              <a:t>Yansong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sz="1400" i="1" dirty="0" smtClean="0"/>
              <a:t>Easy First Relation Extraction with Information Redundancy, </a:t>
            </a:r>
            <a:r>
              <a:rPr lang="en-US" sz="1400" i="1" dirty="0" smtClean="0">
                <a:solidFill>
                  <a:srgbClr val="C00000"/>
                </a:solidFill>
              </a:rPr>
              <a:t>EMNLP 2019.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9950044"/>
              </p:ext>
            </p:extLst>
          </p:nvPr>
        </p:nvGraphicFramePr>
        <p:xfrm>
          <a:off x="900113" y="1216790"/>
          <a:ext cx="732173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419"/>
                <a:gridCol w="1684781"/>
                <a:gridCol w="1484623"/>
                <a:gridCol w="1431383"/>
                <a:gridCol w="1629533"/>
              </a:tblGrid>
              <a:tr h="317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Datasets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Methods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Running Time (s)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 of ILP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Variables 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# of ILP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Constraints 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43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DB_me</a:t>
                      </a: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52.70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12353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293361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7443"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eFIRE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1.88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8185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34931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74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DB_nn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15.82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11770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94498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7443"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eFIRE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9678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24314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3786190"/>
            <a:ext cx="5288376" cy="235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42528</TotalTime>
  <Words>575</Words>
  <Application>Microsoft Macintosh PowerPoint</Application>
  <PresentationFormat>全屏显示(4:3)</PresentationFormat>
  <Paragraphs>112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Easy-First关系抽取</vt:lpstr>
      <vt:lpstr>Easy-First关系抽取</vt:lpstr>
      <vt:lpstr>Easy-First关系抽取</vt:lpstr>
      <vt:lpstr>Easy-First关系抽取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4321</cp:revision>
  <dcterms:created xsi:type="dcterms:W3CDTF">2010-07-14T15:56:11Z</dcterms:created>
  <dcterms:modified xsi:type="dcterms:W3CDTF">2019-10-15T08:50:11Z</dcterms:modified>
</cp:coreProperties>
</file>