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296" r:id="rId2"/>
    <p:sldId id="779" r:id="rId3"/>
    <p:sldId id="788" r:id="rId4"/>
    <p:sldId id="755" r:id="rId5"/>
    <p:sldId id="775" r:id="rId6"/>
    <p:sldId id="758" r:id="rId7"/>
    <p:sldId id="762" r:id="rId8"/>
    <p:sldId id="766" r:id="rId9"/>
    <p:sldId id="777" r:id="rId10"/>
    <p:sldId id="773" r:id="rId11"/>
    <p:sldId id="774" r:id="rId12"/>
    <p:sldId id="772" r:id="rId13"/>
    <p:sldId id="790" r:id="rId14"/>
    <p:sldId id="713" r:id="rId15"/>
    <p:sldId id="705" r:id="rId16"/>
    <p:sldId id="612" r:id="rId17"/>
    <p:sldId id="619" r:id="rId18"/>
    <p:sldId id="648" r:id="rId19"/>
    <p:sldId id="652" r:id="rId20"/>
    <p:sldId id="748" r:id="rId21"/>
    <p:sldId id="749" r:id="rId22"/>
    <p:sldId id="750" r:id="rId23"/>
    <p:sldId id="768" r:id="rId24"/>
    <p:sldId id="793" r:id="rId25"/>
    <p:sldId id="794" r:id="rId26"/>
    <p:sldId id="795" r:id="rId27"/>
    <p:sldId id="796" r:id="rId28"/>
    <p:sldId id="805" r:id="rId29"/>
    <p:sldId id="806" r:id="rId30"/>
    <p:sldId id="797" r:id="rId31"/>
    <p:sldId id="800" r:id="rId32"/>
    <p:sldId id="714" r:id="rId33"/>
    <p:sldId id="719" r:id="rId34"/>
    <p:sldId id="791" r:id="rId35"/>
    <p:sldId id="751" r:id="rId36"/>
    <p:sldId id="743" r:id="rId37"/>
    <p:sldId id="744" r:id="rId38"/>
    <p:sldId id="745" r:id="rId39"/>
    <p:sldId id="746" r:id="rId40"/>
    <p:sldId id="747" r:id="rId41"/>
    <p:sldId id="728" r:id="rId42"/>
    <p:sldId id="803" r:id="rId43"/>
    <p:sldId id="770" r:id="rId44"/>
    <p:sldId id="801" r:id="rId45"/>
    <p:sldId id="802" r:id="rId46"/>
    <p:sldId id="729" r:id="rId47"/>
    <p:sldId id="804" r:id="rId48"/>
    <p:sldId id="716" r:id="rId49"/>
    <p:sldId id="807"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0066CC"/>
    <a:srgbClr val="FF0000"/>
    <a:srgbClr val="FFFF66"/>
    <a:srgbClr val="EAEAEA"/>
    <a:srgbClr val="3366CC"/>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813" autoAdjust="0"/>
    <p:restoredTop sz="76616" autoAdjust="0"/>
  </p:normalViewPr>
  <p:slideViewPr>
    <p:cSldViewPr>
      <p:cViewPr varScale="1">
        <p:scale>
          <a:sx n="77" d="100"/>
          <a:sy n="77" d="100"/>
        </p:scale>
        <p:origin x="-1132" y="-64"/>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2018/12/25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zh.wikipedia.org/w/index.php?title=%E7%87%88%E5%8F%B0%E8%8D%89&amp;action=edit&amp;redlink=1" TargetMode="External"/><Relationship Id="rId13" Type="http://schemas.openxmlformats.org/officeDocument/2006/relationships/hyperlink" Target="https://zh.wikipedia.org/wiki/%E6%B8%A9%E5%B8%A6" TargetMode="External"/><Relationship Id="rId18" Type="http://schemas.openxmlformats.org/officeDocument/2006/relationships/hyperlink" Target="https://zh.wikipedia.org/wiki/%E7%81%8C%E6%9C%A8" TargetMode="External"/><Relationship Id="rId3" Type="http://schemas.openxmlformats.org/officeDocument/2006/relationships/hyperlink" Target="https://en.wikipedia.org/wiki/Succulent_plant" TargetMode="External"/><Relationship Id="rId7" Type="http://schemas.openxmlformats.org/officeDocument/2006/relationships/hyperlink" Target="https://zh.wikipedia.org/wiki/%E4%B8%80%E5%93%81%E7%B4%85" TargetMode="External"/><Relationship Id="rId12" Type="http://schemas.openxmlformats.org/officeDocument/2006/relationships/hyperlink" Target="https://zh.wikipedia.org/wiki/%E4%BA%9E%E7%86%B1%E5%B8%B6" TargetMode="External"/><Relationship Id="rId17" Type="http://schemas.openxmlformats.org/officeDocument/2006/relationships/hyperlink" Target="https://zh.wikipedia.org/wiki/%E6%9C%A8%E6%9C%AC%E6%A4%8D%E7%89%A9" TargetMode="External"/><Relationship Id="rId2" Type="http://schemas.openxmlformats.org/officeDocument/2006/relationships/slide" Target="../slides/slide22.xml"/><Relationship Id="rId16" Type="http://schemas.openxmlformats.org/officeDocument/2006/relationships/hyperlink" Target="https://zh.wikipedia.org/wiki/%E8%8D%89%E6%9C%AC%E6%A4%8D%E7%89%A9" TargetMode="External"/><Relationship Id="rId1" Type="http://schemas.openxmlformats.org/officeDocument/2006/relationships/notesMaster" Target="../notesMasters/notesMaster1.xml"/><Relationship Id="rId6" Type="http://schemas.openxmlformats.org/officeDocument/2006/relationships/hyperlink" Target="https://zh.wikipedia.org/wiki/%E5%A4%A7%E6%88%9F%E7%A7%91" TargetMode="External"/><Relationship Id="rId11" Type="http://schemas.openxmlformats.org/officeDocument/2006/relationships/hyperlink" Target="https://zh.wikipedia.org/wiki/%E7%86%B1%E5%B8%B6" TargetMode="External"/><Relationship Id="rId5" Type="http://schemas.openxmlformats.org/officeDocument/2006/relationships/hyperlink" Target="https://en.wikipedia.org/wiki/Astrophytum" TargetMode="External"/><Relationship Id="rId15" Type="http://schemas.openxmlformats.org/officeDocument/2006/relationships/hyperlink" Target="https://zh.wikipedia.org/wiki/%E5%A4%9A%E5%B9%B4%E7%94%9F" TargetMode="External"/><Relationship Id="rId10" Type="http://schemas.openxmlformats.org/officeDocument/2006/relationships/hyperlink" Target="https://zh.wikipedia.org/wiki/%E7%BE%8E%E6%B4%B2" TargetMode="External"/><Relationship Id="rId19" Type="http://schemas.openxmlformats.org/officeDocument/2006/relationships/hyperlink" Target="https://zh.wikipedia.org/wiki/%E5%96%AC%E6%9C%A8" TargetMode="External"/><Relationship Id="rId4" Type="http://schemas.openxmlformats.org/officeDocument/2006/relationships/hyperlink" Target="https://en.wikipedia.org/wiki/Euphorbia" TargetMode="External"/><Relationship Id="rId9" Type="http://schemas.openxmlformats.org/officeDocument/2006/relationships/hyperlink" Target="https://zh.wikipedia.org/wiki/%E9%9D%9E%E6%B4%B2" TargetMode="External"/><Relationship Id="rId14" Type="http://schemas.openxmlformats.org/officeDocument/2006/relationships/hyperlink" Target="https://zh.wikipedia.org/wiki/%E4%B8%80%E5%B9%B4%E7%94%9F"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38</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39</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40</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41</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42</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宋体" pitchFamily="2" charset="-122"/>
                <a:cs typeface="+mn-cs"/>
              </a:rPr>
              <a:t>APPROX_COUNT_DISTINCT_AGG takes as its input a column of details containing information about approximate distinct value counts, and enables you to perform aggregations of those counts.</a:t>
            </a:r>
          </a:p>
          <a:p>
            <a:r>
              <a:rPr lang="en-US" dirty="0" smtClean="0"/>
              <a:t/>
            </a:r>
            <a:br>
              <a:rPr lang="en-US" dirty="0" smtClean="0"/>
            </a:br>
            <a:endParaRPr lang="en-US" sz="1200" b="0" i="0" kern="1200" dirty="0" smtClean="0">
              <a:solidFill>
                <a:schemeClr val="tx1"/>
              </a:solidFill>
              <a:latin typeface="Arial" pitchFamily="34" charset="0"/>
              <a:ea typeface="宋体" pitchFamily="2" charset="-122"/>
              <a:cs typeface="+mn-cs"/>
            </a:endParaRPr>
          </a:p>
          <a:p>
            <a:endParaRPr lang="en-US" sz="1200" b="0" i="0" kern="1200" dirty="0" smtClean="0">
              <a:solidFill>
                <a:schemeClr val="tx1"/>
              </a:solidFill>
              <a:latin typeface="Arial" pitchFamily="34" charset="0"/>
              <a:ea typeface="宋体" pitchFamily="2" charset="-122"/>
              <a:cs typeface="+mn-cs"/>
            </a:endParaRPr>
          </a:p>
          <a:p>
            <a:r>
              <a:rPr lang="en-US" sz="1200" b="0" i="0" kern="1200" dirty="0" smtClean="0">
                <a:solidFill>
                  <a:schemeClr val="tx1"/>
                </a:solidFill>
                <a:latin typeface="Arial" pitchFamily="34" charset="0"/>
                <a:ea typeface="宋体" pitchFamily="2" charset="-122"/>
                <a:cs typeface="+mn-cs"/>
              </a:rPr>
              <a:t>APPROX_COUNT_DISTINCT_DETAIL calculates information about the approximate number of rows that contain a distinct value for </a:t>
            </a:r>
            <a:r>
              <a:rPr lang="en-US" sz="1200" b="0" i="0" kern="1200" dirty="0" err="1" smtClean="0">
                <a:solidFill>
                  <a:schemeClr val="tx1"/>
                </a:solidFill>
                <a:latin typeface="Arial" pitchFamily="34" charset="0"/>
                <a:ea typeface="宋体" pitchFamily="2" charset="-122"/>
                <a:cs typeface="+mn-cs"/>
              </a:rPr>
              <a:t>expr</a:t>
            </a:r>
            <a:r>
              <a:rPr lang="en-US" sz="1200" b="0" i="0" kern="1200" dirty="0" smtClean="0">
                <a:solidFill>
                  <a:schemeClr val="tx1"/>
                </a:solidFill>
                <a:latin typeface="Arial" pitchFamily="34" charset="0"/>
                <a:ea typeface="宋体" pitchFamily="2" charset="-122"/>
                <a:cs typeface="+mn-cs"/>
              </a:rPr>
              <a:t> and returns a BLOB value, called a detail, which contains that information in a special format.</a:t>
            </a:r>
          </a:p>
          <a:p>
            <a:r>
              <a:rPr lang="en-US" dirty="0" smtClean="0"/>
              <a:t/>
            </a:r>
            <a:br>
              <a:rPr lang="en-US" dirty="0" smtClean="0"/>
            </a:b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12</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b="0" i="0" kern="1200" dirty="0" smtClean="0">
                <a:solidFill>
                  <a:schemeClr val="tx1"/>
                </a:solidFill>
                <a:latin typeface="Arial" pitchFamily="34" charset="0"/>
                <a:ea typeface="宋体" pitchFamily="2" charset="-122"/>
                <a:cs typeface="+mn-cs"/>
              </a:rPr>
              <a:t>Example: Two </a:t>
            </a:r>
            <a:r>
              <a:rPr lang="en-US" sz="1200" b="0" i="0" u="none" strike="noStrike" kern="1200" dirty="0" smtClean="0">
                <a:solidFill>
                  <a:schemeClr val="tx1"/>
                </a:solidFill>
                <a:latin typeface="Arial" pitchFamily="34" charset="0"/>
                <a:ea typeface="宋体" pitchFamily="2" charset="-122"/>
                <a:cs typeface="+mn-cs"/>
                <a:hlinkClick r:id="rId3" tooltip="Succulent plant"/>
              </a:rPr>
              <a:t>succulent plant</a:t>
            </a:r>
            <a:r>
              <a:rPr lang="en-US" sz="1200" b="0" i="0" kern="1200" dirty="0" smtClean="0">
                <a:solidFill>
                  <a:schemeClr val="tx1"/>
                </a:solidFill>
                <a:latin typeface="Arial" pitchFamily="34" charset="0"/>
                <a:ea typeface="宋体" pitchFamily="2" charset="-122"/>
                <a:cs typeface="+mn-cs"/>
              </a:rPr>
              <a:t> genera, </a:t>
            </a:r>
            <a:r>
              <a:rPr lang="en-US" sz="1200" b="0" i="1" u="none" strike="noStrike" kern="1200" dirty="0" err="1" smtClean="0">
                <a:solidFill>
                  <a:schemeClr val="tx1"/>
                </a:solidFill>
                <a:latin typeface="Arial" pitchFamily="34" charset="0"/>
                <a:ea typeface="宋体" pitchFamily="2" charset="-122"/>
                <a:cs typeface="+mn-cs"/>
                <a:hlinkClick r:id="rId4" tooltip="Euphorbia"/>
              </a:rPr>
              <a:t>Euphorbia</a:t>
            </a:r>
            <a:r>
              <a:rPr lang="en-US" sz="1200" b="0" i="0" kern="1200" dirty="0" err="1" smtClean="0">
                <a:solidFill>
                  <a:schemeClr val="tx1"/>
                </a:solidFill>
                <a:latin typeface="Arial" pitchFamily="34" charset="0"/>
                <a:ea typeface="宋体" pitchFamily="2" charset="-122"/>
                <a:cs typeface="+mn-cs"/>
              </a:rPr>
              <a:t>and</a:t>
            </a:r>
            <a:r>
              <a:rPr lang="en-US" sz="1200" b="0" i="0" kern="1200" dirty="0" smtClean="0">
                <a:solidFill>
                  <a:schemeClr val="tx1"/>
                </a:solidFill>
                <a:latin typeface="Arial" pitchFamily="34" charset="0"/>
                <a:ea typeface="宋体" pitchFamily="2" charset="-122"/>
                <a:cs typeface="+mn-cs"/>
              </a:rPr>
              <a:t> </a:t>
            </a:r>
            <a:r>
              <a:rPr lang="en-US" sz="1200" b="0" i="1" u="none" strike="noStrike" kern="1200" dirty="0" err="1" smtClean="0">
                <a:solidFill>
                  <a:schemeClr val="tx1"/>
                </a:solidFill>
                <a:latin typeface="Arial" pitchFamily="34" charset="0"/>
                <a:ea typeface="宋体" pitchFamily="2" charset="-122"/>
                <a:cs typeface="+mn-cs"/>
                <a:hlinkClick r:id="rId5" tooltip="Astrophytum"/>
              </a:rPr>
              <a:t>Astrophytum</a:t>
            </a:r>
            <a:r>
              <a:rPr lang="en-US" sz="1200" b="0" i="0" kern="1200" dirty="0" smtClean="0">
                <a:solidFill>
                  <a:schemeClr val="tx1"/>
                </a:solidFill>
                <a:latin typeface="Arial" pitchFamily="34" charset="0"/>
                <a:ea typeface="宋体" pitchFamily="2" charset="-122"/>
                <a:cs typeface="+mn-cs"/>
              </a:rPr>
              <a:t>, are only distantly related, but the species within each have independently converged on a similar body form</a:t>
            </a:r>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6"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7"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8"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9"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0"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11"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2"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3"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4"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5"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6"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7"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8"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9"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33</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36</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sz="4000" baseline="0">
                <a:latin typeface="Arial Unicode MS"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jpeg"/><Relationship Id="rId4" Type="http://schemas.openxmlformats.org/officeDocument/2006/relationships/image" Target="../media/image27.jpeg"/><Relationship Id="rId9" Type="http://schemas.openxmlformats.org/officeDocument/2006/relationships/image" Target="../media/image32.jpe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jpe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0.jpe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64.jpeg"/><Relationship Id="rId3" Type="http://schemas.openxmlformats.org/officeDocument/2006/relationships/image" Target="../media/image3.png"/><Relationship Id="rId7" Type="http://schemas.openxmlformats.org/officeDocument/2006/relationships/image" Target="../media/image63.jpeg"/><Relationship Id="rId2" Type="http://schemas.openxmlformats.org/officeDocument/2006/relationships/image" Target="../media/image59.jpeg"/><Relationship Id="rId1" Type="http://schemas.openxmlformats.org/officeDocument/2006/relationships/slideLayout" Target="../slideLayouts/slideLayout2.xml"/><Relationship Id="rId6" Type="http://schemas.openxmlformats.org/officeDocument/2006/relationships/image" Target="../media/image62.jpeg"/><Relationship Id="rId5" Type="http://schemas.openxmlformats.org/officeDocument/2006/relationships/image" Target="../media/image61.jpeg"/><Relationship Id="rId4" Type="http://schemas.openxmlformats.org/officeDocument/2006/relationships/image" Target="../media/image60.jpeg"/></Relationships>
</file>

<file path=ppt/slides/_rels/slide47.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7.jpeg"/></Relationships>
</file>

<file path=ppt/slides/_rels/slide48.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68.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5"/>
          <p:cNvSpPr>
            <a:spLocks noRot="1" noChangeArrowheads="1"/>
          </p:cNvSpPr>
          <p:nvPr/>
        </p:nvSpPr>
        <p:spPr bwMode="auto">
          <a:xfrm>
            <a:off x="107504" y="714356"/>
            <a:ext cx="8964488" cy="1717201"/>
          </a:xfrm>
          <a:prstGeom prst="rect">
            <a:avLst/>
          </a:prstGeom>
          <a:noFill/>
          <a:ln w="9525">
            <a:noFill/>
            <a:miter lim="800000"/>
            <a:headEnd/>
            <a:tailEnd/>
          </a:ln>
        </p:spPr>
        <p:txBody>
          <a:bodyPr lIns="0" rIns="0" anchor="ctr">
            <a:spAutoFit/>
          </a:bodyPr>
          <a:lstStyle/>
          <a:p>
            <a:pPr algn="ctr">
              <a:lnSpc>
                <a:spcPct val="140000"/>
              </a:lnSpc>
            </a:pPr>
            <a:r>
              <a:rPr lang="en-US" altLang="zh-CN" sz="4000" b="1" dirty="0" smtClean="0">
                <a:latin typeface="+mj-lt"/>
                <a:ea typeface="黑体" pitchFamily="2" charset="-122"/>
              </a:rPr>
              <a:t>Approximate Computation for </a:t>
            </a:r>
          </a:p>
          <a:p>
            <a:pPr algn="ctr">
              <a:lnSpc>
                <a:spcPct val="140000"/>
              </a:lnSpc>
            </a:pPr>
            <a:r>
              <a:rPr lang="en-US" altLang="zh-CN" sz="4000" b="1" dirty="0" smtClean="0">
                <a:latin typeface="+mj-lt"/>
                <a:ea typeface="黑体" pitchFamily="2" charset="-122"/>
              </a:rPr>
              <a:t>Big Data Analytics</a:t>
            </a:r>
            <a:endParaRPr lang="zh-CN" altLang="en-US" sz="3600" b="1" dirty="0">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52732"/>
            <a:ext cx="9144000" cy="1676400"/>
          </a:xfrm>
          <a:prstGeom prst="rect">
            <a:avLst/>
          </a:prstGeom>
          <a:noFill/>
          <a:ln w="9525">
            <a:noFill/>
            <a:miter lim="800000"/>
            <a:headEnd/>
            <a:tailEnd/>
          </a:ln>
        </p:spPr>
      </p:pic>
      <p:sp>
        <p:nvSpPr>
          <p:cNvPr id="6" name="矩形 5"/>
          <p:cNvSpPr/>
          <p:nvPr/>
        </p:nvSpPr>
        <p:spPr>
          <a:xfrm>
            <a:off x="0" y="0"/>
            <a:ext cx="8858280" cy="307777"/>
          </a:xfrm>
          <a:prstGeom prst="rect">
            <a:avLst/>
          </a:prstGeom>
        </p:spPr>
        <p:txBody>
          <a:bodyPr wrap="square">
            <a:spAutoFit/>
          </a:bodyPr>
          <a:lstStyle/>
          <a:p>
            <a:r>
              <a:rPr lang="en-US" altLang="zh-CN" sz="1400" b="1" dirty="0" smtClean="0">
                <a:solidFill>
                  <a:srgbClr val="C00000"/>
                </a:solidFill>
              </a:rPr>
              <a:t>Collaborative Research Alliance on Big Data 2018</a:t>
            </a:r>
          </a:p>
        </p:txBody>
      </p:sp>
      <p:sp>
        <p:nvSpPr>
          <p:cNvPr id="7" name="Rectangle 14"/>
          <p:cNvSpPr>
            <a:spLocks noChangeArrowheads="1"/>
          </p:cNvSpPr>
          <p:nvPr/>
        </p:nvSpPr>
        <p:spPr bwMode="auto">
          <a:xfrm>
            <a:off x="362476" y="4714884"/>
            <a:ext cx="8352928" cy="1785937"/>
          </a:xfrm>
          <a:prstGeom prst="rect">
            <a:avLst/>
          </a:prstGeom>
          <a:noFill/>
          <a:ln w="9525">
            <a:noFill/>
            <a:miter lim="800000"/>
            <a:headEnd/>
            <a:tailEnd/>
          </a:ln>
        </p:spPr>
        <p:txBody>
          <a:bodyPr/>
          <a:lstStyle/>
          <a:p>
            <a:pPr marL="342900" indent="-342900" algn="ctr">
              <a:spcBef>
                <a:spcPct val="20000"/>
              </a:spcBef>
            </a:pPr>
            <a:r>
              <a:rPr lang="en-US" altLang="zh-CN" sz="3200" b="1" dirty="0" err="1" smtClean="0">
                <a:latin typeface="+mn-lt"/>
                <a:ea typeface="+mn-ea"/>
              </a:rPr>
              <a:t>Shuai</a:t>
            </a:r>
            <a:r>
              <a:rPr lang="en-US" altLang="zh-CN" sz="3200" b="1" dirty="0" smtClean="0">
                <a:latin typeface="+mn-lt"/>
                <a:ea typeface="+mn-ea"/>
              </a:rPr>
              <a:t> Ma</a:t>
            </a:r>
          </a:p>
        </p:txBody>
      </p:sp>
      <p:pic>
        <p:nvPicPr>
          <p:cNvPr id="8" name="图片 7" descr="beihang-logo.png"/>
          <p:cNvPicPr>
            <a:picLocks noChangeAspect="1"/>
          </p:cNvPicPr>
          <p:nvPr/>
        </p:nvPicPr>
        <p:blipFill>
          <a:blip r:embed="rId4" cstate="print"/>
          <a:stretch>
            <a:fillRect/>
          </a:stretch>
        </p:blipFill>
        <p:spPr>
          <a:xfrm>
            <a:off x="4429124" y="5764781"/>
            <a:ext cx="4427099" cy="914400"/>
          </a:xfrm>
          <a:prstGeom prst="rect">
            <a:avLst/>
          </a:prstGeom>
        </p:spPr>
      </p:pic>
      <p:pic>
        <p:nvPicPr>
          <p:cNvPr id="9" name="图片 2"/>
          <p:cNvPicPr>
            <a:picLocks noChangeAspect="1"/>
          </p:cNvPicPr>
          <p:nvPr/>
        </p:nvPicPr>
        <p:blipFill>
          <a:blip r:embed="rId5"/>
          <a:srcRect/>
          <a:stretch>
            <a:fillRect/>
          </a:stretch>
        </p:blipFill>
        <p:spPr bwMode="auto">
          <a:xfrm>
            <a:off x="984952" y="5764781"/>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 Approximate </a:t>
            </a:r>
            <a:r>
              <a:rPr lang="en-US" altLang="zh-CN" sz="4000" b="1" dirty="0" smtClean="0"/>
              <a:t>Computing </a:t>
            </a:r>
            <a:endParaRPr lang="zh-CN" altLang="en-US" sz="4000" b="1" dirty="0"/>
          </a:p>
        </p:txBody>
      </p:sp>
      <p:sp>
        <p:nvSpPr>
          <p:cNvPr id="3" name="内容占位符 2"/>
          <p:cNvSpPr>
            <a:spLocks noGrp="1"/>
          </p:cNvSpPr>
          <p:nvPr>
            <p:ph idx="1"/>
          </p:nvPr>
        </p:nvSpPr>
        <p:spPr>
          <a:xfrm>
            <a:off x="285720" y="1000108"/>
            <a:ext cx="8572560" cy="5429288"/>
          </a:xfrm>
        </p:spPr>
        <p:txBody>
          <a:bodyPr/>
          <a:lstStyle/>
          <a:p>
            <a:pPr marL="0" indent="0">
              <a:buNone/>
            </a:pPr>
            <a:r>
              <a:rPr lang="en-US" altLang="zh-CN" sz="2800" b="1" dirty="0" smtClean="0">
                <a:solidFill>
                  <a:srgbClr val="000099"/>
                </a:solidFill>
              </a:rPr>
              <a:t>Approximate computing </a:t>
            </a:r>
            <a:r>
              <a:rPr lang="en-US" altLang="zh-CN" sz="2800" dirty="0" smtClean="0"/>
              <a:t>is a computation technique which returns a possibly inaccurate result rather than a guaranteed accurate result, and can be used for applications where an approximate result is sufficient for its purpose.</a:t>
            </a:r>
          </a:p>
          <a:p>
            <a:r>
              <a:rPr lang="en-US" sz="2000" b="1" dirty="0" smtClean="0">
                <a:solidFill>
                  <a:srgbClr val="000099"/>
                </a:solidFill>
              </a:rPr>
              <a:t>Approximate circuits</a:t>
            </a:r>
          </a:p>
          <a:p>
            <a:r>
              <a:rPr lang="en-US" sz="2000" b="1" dirty="0" smtClean="0">
                <a:solidFill>
                  <a:srgbClr val="000099"/>
                </a:solidFill>
              </a:rPr>
              <a:t>Approximate storage</a:t>
            </a:r>
          </a:p>
          <a:p>
            <a:r>
              <a:rPr lang="en-US" sz="2000" b="1" dirty="0" smtClean="0">
                <a:solidFill>
                  <a:srgbClr val="000099"/>
                </a:solidFill>
              </a:rPr>
              <a:t>Software-level approximation</a:t>
            </a:r>
          </a:p>
          <a:p>
            <a:r>
              <a:rPr lang="en-US" sz="2000" b="1" dirty="0" smtClean="0">
                <a:solidFill>
                  <a:srgbClr val="000099"/>
                </a:solidFill>
              </a:rPr>
              <a:t>Approximate computer system</a:t>
            </a:r>
          </a:p>
          <a:p>
            <a:pPr>
              <a:buNone/>
            </a:pPr>
            <a:r>
              <a:rPr lang="en-US" sz="2000" dirty="0" smtClean="0"/>
              <a:t>	In an approximate system, different subsystems of the system such as the processor, memory, sensor, and communication modules are synergistically approximated to obtain a much better system-level </a:t>
            </a:r>
            <a:r>
              <a:rPr lang="en-US" sz="2000" b="1" dirty="0" smtClean="0">
                <a:solidFill>
                  <a:srgbClr val="FF0000"/>
                </a:solidFill>
              </a:rPr>
              <a:t>Q-E</a:t>
            </a:r>
            <a:r>
              <a:rPr lang="en-US" sz="2000" dirty="0" smtClean="0"/>
              <a:t> trade-off curve compared to individual approximations to each of the subsystems.</a:t>
            </a:r>
            <a:endParaRPr lang="en-US" altLang="zh-CN" sz="2000" dirty="0" smtClean="0"/>
          </a:p>
          <a:p>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 Approximate </a:t>
            </a:r>
            <a:r>
              <a:rPr lang="en-US" altLang="zh-CN" sz="4000" b="1" dirty="0" smtClean="0"/>
              <a:t>Computing </a:t>
            </a:r>
            <a:endParaRPr lang="zh-CN" altLang="en-US" sz="4000" b="1" dirty="0"/>
          </a:p>
        </p:txBody>
      </p:sp>
      <p:sp>
        <p:nvSpPr>
          <p:cNvPr id="3" name="内容占位符 2"/>
          <p:cNvSpPr>
            <a:spLocks noGrp="1"/>
          </p:cNvSpPr>
          <p:nvPr>
            <p:ph idx="1"/>
          </p:nvPr>
        </p:nvSpPr>
        <p:spPr/>
        <p:txBody>
          <a:bodyPr/>
          <a:lstStyle/>
          <a:p>
            <a:pPr marL="0" indent="0">
              <a:buNone/>
            </a:pPr>
            <a:r>
              <a:rPr lang="en-US" altLang="zh-CN" sz="2800" b="1" dirty="0" smtClean="0">
                <a:solidFill>
                  <a:srgbClr val="000099"/>
                </a:solidFill>
              </a:rPr>
              <a:t>Approximate computing </a:t>
            </a:r>
            <a:r>
              <a:rPr lang="en-US" altLang="zh-CN" sz="2800" dirty="0" smtClean="0"/>
              <a:t>is based on the observation that in many scenarios, although performing exact computation requires large amount of resources, allowing approximation can provide disproportionate gains in performance and energy, while still achieving acceptable result accuracy.</a:t>
            </a:r>
          </a:p>
          <a:p>
            <a:r>
              <a:rPr lang="en-US" altLang="zh-CN" sz="2400" dirty="0" smtClean="0">
                <a:solidFill>
                  <a:srgbClr val="FF0000"/>
                </a:solidFill>
              </a:rPr>
              <a:t>for a search engine where no exact answer may exist for a certain search query and hence, many answers may be acceptable. </a:t>
            </a:r>
          </a:p>
          <a:p>
            <a:r>
              <a:rPr lang="en-US" altLang="zh-CN" sz="2400" dirty="0" smtClean="0">
                <a:solidFill>
                  <a:srgbClr val="FF0000"/>
                </a:solidFill>
              </a:rPr>
              <a:t>occasional dropping of some frames in a video application can go undetected due to perceptual limitations of humans. </a:t>
            </a:r>
          </a:p>
          <a:p>
            <a:pPr>
              <a:buNone/>
            </a:pPr>
            <a:r>
              <a:rPr lang="en-US" altLang="zh-CN" sz="2400" dirty="0" smtClean="0"/>
              <a:t> </a:t>
            </a:r>
            <a:endParaRPr lang="zh-CN" altLang="en-US" sz="24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(3) Approximate </a:t>
            </a:r>
            <a:r>
              <a:rPr lang="en-US" altLang="zh-CN" sz="4000" b="1" dirty="0" smtClean="0"/>
              <a:t>Computing </a:t>
            </a:r>
            <a:endParaRPr lang="zh-CN" altLang="en-US" sz="4000"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pic>
        <p:nvPicPr>
          <p:cNvPr id="5" name="Picture 3"/>
          <p:cNvPicPr>
            <a:picLocks noChangeAspect="1" noChangeArrowheads="1"/>
          </p:cNvPicPr>
          <p:nvPr/>
        </p:nvPicPr>
        <p:blipFill>
          <a:blip r:embed="rId3"/>
          <a:srcRect/>
          <a:stretch>
            <a:fillRect/>
          </a:stretch>
        </p:blipFill>
        <p:spPr bwMode="auto">
          <a:xfrm>
            <a:off x="142844" y="928670"/>
            <a:ext cx="5321545" cy="5072098"/>
          </a:xfrm>
          <a:prstGeom prst="rect">
            <a:avLst/>
          </a:prstGeom>
          <a:noFill/>
          <a:ln w="9525">
            <a:noFill/>
            <a:miter lim="800000"/>
            <a:headEnd/>
            <a:tailEnd/>
          </a:ln>
          <a:effectLst/>
        </p:spPr>
      </p:pic>
      <p:sp>
        <p:nvSpPr>
          <p:cNvPr id="6" name="矩形 5"/>
          <p:cNvSpPr/>
          <p:nvPr/>
        </p:nvSpPr>
        <p:spPr>
          <a:xfrm>
            <a:off x="4286248" y="2500306"/>
            <a:ext cx="4857752" cy="4278094"/>
          </a:xfrm>
          <a:prstGeom prst="rect">
            <a:avLst/>
          </a:prstGeom>
          <a:solidFill>
            <a:schemeClr val="bg1"/>
          </a:solidFill>
        </p:spPr>
        <p:txBody>
          <a:bodyPr wrap="square">
            <a:spAutoFit/>
          </a:bodyPr>
          <a:lstStyle/>
          <a:p>
            <a:pPr>
              <a:buFont typeface="Wingdings" pitchFamily="2" charset="2"/>
              <a:buChar char="l"/>
            </a:pPr>
            <a:r>
              <a:rPr lang="en-US" sz="1600" dirty="0" smtClean="0"/>
              <a:t> Hardware support for approximate computing</a:t>
            </a:r>
          </a:p>
          <a:p>
            <a:pPr>
              <a:buFont typeface="Wingdings" pitchFamily="2" charset="2"/>
              <a:buChar char="l"/>
            </a:pPr>
            <a:r>
              <a:rPr lang="en-US" sz="1600" dirty="0" smtClean="0"/>
              <a:t> Programming languages and compiler support for approximate computing</a:t>
            </a:r>
          </a:p>
          <a:p>
            <a:pPr>
              <a:buFont typeface="Wingdings" pitchFamily="2" charset="2"/>
              <a:buChar char="l"/>
            </a:pPr>
            <a:r>
              <a:rPr lang="en-US" sz="1600" dirty="0" smtClean="0"/>
              <a:t> Tools for writing, debugging, and testing approximate programs</a:t>
            </a:r>
          </a:p>
          <a:p>
            <a:pPr>
              <a:buFont typeface="Wingdings" pitchFamily="2" charset="2"/>
              <a:buChar char="l"/>
            </a:pPr>
            <a:r>
              <a:rPr lang="en-US" sz="1600" dirty="0" smtClean="0"/>
              <a:t> Modeling and understanding approximate computing opportunities and systems</a:t>
            </a:r>
          </a:p>
          <a:p>
            <a:pPr>
              <a:buFont typeface="Wingdings" pitchFamily="2" charset="2"/>
              <a:buChar char="l"/>
            </a:pPr>
            <a:r>
              <a:rPr lang="en-US" sz="1600" dirty="0" smtClean="0"/>
              <a:t> Applications amenable to approximation and domain-specific strategies</a:t>
            </a:r>
          </a:p>
          <a:p>
            <a:pPr>
              <a:buFont typeface="Wingdings" pitchFamily="2" charset="2"/>
              <a:buChar char="l"/>
            </a:pPr>
            <a:r>
              <a:rPr lang="en-US" sz="1600" dirty="0" smtClean="0"/>
              <a:t> Formal reasoning about programs with approximations</a:t>
            </a:r>
          </a:p>
          <a:p>
            <a:pPr>
              <a:buFont typeface="Wingdings" pitchFamily="2" charset="2"/>
              <a:buChar char="l"/>
            </a:pPr>
            <a:r>
              <a:rPr lang="en-US" sz="1600" dirty="0" smtClean="0"/>
              <a:t> Retrospectives on past approximate-computing work, including both reflections on your own past projects and reproduction of others’ results</a:t>
            </a:r>
          </a:p>
          <a:p>
            <a:pPr>
              <a:buFont typeface="Wingdings" pitchFamily="2" charset="2"/>
              <a:buChar char="l"/>
            </a:pPr>
            <a:r>
              <a:rPr lang="en-US" sz="1600" smtClean="0"/>
              <a:t> Position </a:t>
            </a:r>
            <a:r>
              <a:rPr lang="en-US" sz="1600" dirty="0" smtClean="0"/>
              <a:t>papers on approximate computing, potential, how it could fail, what we need to succeed, etc.</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86446" y="3259581"/>
            <a:ext cx="3000396" cy="954107"/>
          </a:xfrm>
          <a:prstGeom prst="rect">
            <a:avLst/>
          </a:prstGeom>
        </p:spPr>
        <p:txBody>
          <a:bodyPr wrap="square">
            <a:spAutoFit/>
          </a:bodyPr>
          <a:lstStyle/>
          <a:p>
            <a:pPr algn="ctr"/>
            <a:r>
              <a:rPr lang="en-US" altLang="zh-CN" sz="2800" b="1" dirty="0" smtClean="0">
                <a:latin typeface="Arial Unicode MS" pitchFamily="34" charset="-122"/>
                <a:ea typeface="Arial Unicode MS" pitchFamily="34" charset="-122"/>
                <a:cs typeface="Arial Unicode MS" pitchFamily="34" charset="-122"/>
              </a:rPr>
              <a:t>Approximation Computing</a:t>
            </a:r>
          </a:p>
        </p:txBody>
      </p:sp>
      <p:sp>
        <p:nvSpPr>
          <p:cNvPr id="3" name="矩形 2"/>
          <p:cNvSpPr/>
          <p:nvPr/>
        </p:nvSpPr>
        <p:spPr>
          <a:xfrm>
            <a:off x="2606394" y="1356168"/>
            <a:ext cx="3608680" cy="707886"/>
          </a:xfrm>
          <a:prstGeom prst="rect">
            <a:avLst/>
          </a:prstGeom>
        </p:spPr>
        <p:txBody>
          <a:bodyPr wrap="none">
            <a:spAutoFit/>
          </a:bodyPr>
          <a:lstStyle/>
          <a:p>
            <a:pPr algn="ctr"/>
            <a:r>
              <a:rPr lang="en-US" altLang="zh-CN" sz="4000" b="1" dirty="0" smtClean="0">
                <a:latin typeface="Arial Unicode MS" pitchFamily="34" charset="-122"/>
                <a:ea typeface="Arial Unicode MS" pitchFamily="34" charset="-122"/>
                <a:cs typeface="Arial Unicode MS" pitchFamily="34" charset="-122"/>
              </a:rPr>
              <a:t>Approximation </a:t>
            </a:r>
            <a:endParaRPr lang="zh-CN" altLang="en-US" sz="4000" dirty="0">
              <a:latin typeface="Arial Unicode MS" pitchFamily="34" charset="-122"/>
              <a:ea typeface="Arial Unicode MS" pitchFamily="34" charset="-122"/>
              <a:cs typeface="Arial Unicode MS" pitchFamily="34" charset="-122"/>
            </a:endParaRPr>
          </a:p>
        </p:txBody>
      </p:sp>
      <p:sp>
        <p:nvSpPr>
          <p:cNvPr id="4" name="矩形 3"/>
          <p:cNvSpPr/>
          <p:nvPr/>
        </p:nvSpPr>
        <p:spPr>
          <a:xfrm>
            <a:off x="71406" y="3259581"/>
            <a:ext cx="2786082" cy="954107"/>
          </a:xfrm>
          <a:prstGeom prst="rect">
            <a:avLst/>
          </a:prstGeom>
        </p:spPr>
        <p:txBody>
          <a:bodyPr wrap="square">
            <a:spAutoFit/>
          </a:bodyPr>
          <a:lstStyle/>
          <a:p>
            <a:pPr algn="ctr"/>
            <a:r>
              <a:rPr lang="en-US" altLang="zh-CN" sz="2800" b="1" dirty="0" smtClean="0">
                <a:latin typeface="Arial Unicode MS" pitchFamily="34" charset="-122"/>
                <a:ea typeface="Arial Unicode MS" pitchFamily="34" charset="-122"/>
                <a:cs typeface="Arial Unicode MS" pitchFamily="34" charset="-122"/>
              </a:rPr>
              <a:t>Approximation Algorithms</a:t>
            </a:r>
          </a:p>
        </p:txBody>
      </p:sp>
      <p:sp>
        <p:nvSpPr>
          <p:cNvPr id="5" name="矩形 4"/>
          <p:cNvSpPr/>
          <p:nvPr/>
        </p:nvSpPr>
        <p:spPr>
          <a:xfrm>
            <a:off x="2714612" y="3259581"/>
            <a:ext cx="3429024" cy="954107"/>
          </a:xfrm>
          <a:prstGeom prst="rect">
            <a:avLst/>
          </a:prstGeom>
        </p:spPr>
        <p:txBody>
          <a:bodyPr wrap="square">
            <a:spAutoFit/>
          </a:bodyPr>
          <a:lstStyle/>
          <a:p>
            <a:pPr algn="ctr"/>
            <a:r>
              <a:rPr lang="en-US" altLang="zh-CN" sz="2800" b="1" dirty="0" smtClean="0">
                <a:latin typeface="Arial Unicode MS" pitchFamily="34" charset="-122"/>
                <a:ea typeface="Arial Unicode MS" pitchFamily="34" charset="-122"/>
                <a:cs typeface="Arial Unicode MS" pitchFamily="34" charset="-122"/>
              </a:rPr>
              <a:t>Approximate </a:t>
            </a:r>
          </a:p>
          <a:p>
            <a:pPr algn="ctr"/>
            <a:r>
              <a:rPr lang="en-US" altLang="zh-CN" sz="2800" b="1" dirty="0" smtClean="0">
                <a:latin typeface="Arial Unicode MS" pitchFamily="34" charset="-122"/>
                <a:ea typeface="Arial Unicode MS" pitchFamily="34" charset="-122"/>
                <a:cs typeface="Arial Unicode MS" pitchFamily="34" charset="-122"/>
              </a:rPr>
              <a:t>Query Processing</a:t>
            </a:r>
          </a:p>
        </p:txBody>
      </p:sp>
      <p:sp>
        <p:nvSpPr>
          <p:cNvPr id="6" name="左大括号 5"/>
          <p:cNvSpPr/>
          <p:nvPr/>
        </p:nvSpPr>
        <p:spPr>
          <a:xfrm rot="5400000">
            <a:off x="3857620" y="-286906"/>
            <a:ext cx="1071570" cy="5786478"/>
          </a:xfrm>
          <a:prstGeom prst="leftBrace">
            <a:avLst/>
          </a:prstGeom>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7" name="下箭头 6"/>
          <p:cNvSpPr/>
          <p:nvPr/>
        </p:nvSpPr>
        <p:spPr>
          <a:xfrm>
            <a:off x="4143372" y="4285126"/>
            <a:ext cx="500066"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357554" y="5172030"/>
            <a:ext cx="2321469" cy="707886"/>
          </a:xfrm>
          <a:prstGeom prst="rect">
            <a:avLst/>
          </a:prstGeom>
        </p:spPr>
        <p:txBody>
          <a:bodyPr wrap="none">
            <a:spAutoFit/>
          </a:bodyPr>
          <a:lstStyle/>
          <a:p>
            <a:r>
              <a:rPr lang="en-US" sz="2000" dirty="0" smtClean="0">
                <a:solidFill>
                  <a:srgbClr val="FF0000"/>
                </a:solidFill>
              </a:rPr>
              <a:t>SQL-Style </a:t>
            </a:r>
            <a:r>
              <a:rPr lang="en-US" altLang="zh-CN" sz="2000" dirty="0" smtClean="0">
                <a:solidFill>
                  <a:srgbClr val="FF0000"/>
                </a:solidFill>
              </a:rPr>
              <a:t>Queries</a:t>
            </a:r>
          </a:p>
          <a:p>
            <a:pPr algn="ctr"/>
            <a:r>
              <a:rPr lang="en-US" altLang="zh-CN" sz="2000" dirty="0" smtClean="0">
                <a:solidFill>
                  <a:srgbClr val="FF0000"/>
                </a:solidFill>
              </a:rPr>
              <a:t>Sampling</a:t>
            </a:r>
            <a:endParaRPr lang="zh-CN" altLang="en-US" sz="2000" dirty="0">
              <a:solidFill>
                <a:srgbClr val="FF0000"/>
              </a:solidFill>
            </a:endParaRPr>
          </a:p>
        </p:txBody>
      </p:sp>
      <p:sp>
        <p:nvSpPr>
          <p:cNvPr id="9" name="矩形 8"/>
          <p:cNvSpPr/>
          <p:nvPr/>
        </p:nvSpPr>
        <p:spPr>
          <a:xfrm>
            <a:off x="428596" y="5172030"/>
            <a:ext cx="1980029" cy="400110"/>
          </a:xfrm>
          <a:prstGeom prst="rect">
            <a:avLst/>
          </a:prstGeom>
        </p:spPr>
        <p:txBody>
          <a:bodyPr wrap="none">
            <a:spAutoFit/>
          </a:bodyPr>
          <a:lstStyle/>
          <a:p>
            <a:r>
              <a:rPr lang="en-US" altLang="zh-CN" sz="2000" dirty="0" smtClean="0">
                <a:solidFill>
                  <a:srgbClr val="FF0000"/>
                </a:solidFill>
              </a:rPr>
              <a:t>Bounded Errors</a:t>
            </a:r>
            <a:endParaRPr lang="zh-CN" altLang="en-US" sz="2000" dirty="0">
              <a:solidFill>
                <a:srgbClr val="FF0000"/>
              </a:solidFill>
            </a:endParaRPr>
          </a:p>
        </p:txBody>
      </p:sp>
      <p:sp>
        <p:nvSpPr>
          <p:cNvPr id="10" name="下箭头 9"/>
          <p:cNvSpPr/>
          <p:nvPr/>
        </p:nvSpPr>
        <p:spPr>
          <a:xfrm>
            <a:off x="1071538" y="4285126"/>
            <a:ext cx="500066"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7000892" y="4285126"/>
            <a:ext cx="500066"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967047" y="5172030"/>
            <a:ext cx="2962671" cy="400110"/>
          </a:xfrm>
          <a:prstGeom prst="rect">
            <a:avLst/>
          </a:prstGeom>
        </p:spPr>
        <p:txBody>
          <a:bodyPr wrap="none">
            <a:spAutoFit/>
          </a:bodyPr>
          <a:lstStyle/>
          <a:p>
            <a:r>
              <a:rPr lang="en-US" sz="2000" dirty="0" smtClean="0">
                <a:solidFill>
                  <a:srgbClr val="FF0000"/>
                </a:solidFill>
              </a:rPr>
              <a:t>System Design Oriented</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1" grpId="0" animBg="1"/>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smtClean="0">
                <a:ln>
                  <a:noFill/>
                </a:ln>
                <a:effectLst/>
                <a:uLnTx/>
                <a:uFillTx/>
                <a:latin typeface="+mj-lt"/>
                <a:ea typeface="+mj-ea"/>
                <a:cs typeface="+mj-cs"/>
              </a:rPr>
              <a:t>Query Techniques for Big Data Analytics</a:t>
            </a:r>
            <a:endParaRPr kumimoji="0" lang="en-US" altLang="zh-CN" sz="4000" b="1" i="0" u="none" strike="noStrike" kern="0" cap="none" spc="0" normalizeH="0" baseline="0" noProof="0" dirty="0" smtClean="0">
              <a:ln>
                <a:noFill/>
              </a:ln>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See the source image"/>
          <p:cNvPicPr>
            <a:picLocks noChangeAspect="1" noChangeArrowheads="1"/>
          </p:cNvPicPr>
          <p:nvPr/>
        </p:nvPicPr>
        <p:blipFill>
          <a:blip r:embed="rId2" cstate="print"/>
          <a:srcRect/>
          <a:stretch>
            <a:fillRect/>
          </a:stretch>
        </p:blipFill>
        <p:spPr bwMode="auto">
          <a:xfrm>
            <a:off x="6500826" y="2500306"/>
            <a:ext cx="2500330" cy="3540196"/>
          </a:xfrm>
          <a:prstGeom prst="rect">
            <a:avLst/>
          </a:prstGeom>
          <a:noFill/>
        </p:spPr>
      </p:pic>
      <p:sp>
        <p:nvSpPr>
          <p:cNvPr id="2" name="标题 1"/>
          <p:cNvSpPr>
            <a:spLocks noGrp="1"/>
          </p:cNvSpPr>
          <p:nvPr>
            <p:ph type="title"/>
          </p:nvPr>
        </p:nvSpPr>
        <p:spPr/>
        <p:txBody>
          <a:bodyPr/>
          <a:lstStyle/>
          <a:p>
            <a:r>
              <a:rPr lang="en-US" altLang="zh-CN" sz="4000" b="1" dirty="0" smtClean="0">
                <a:solidFill>
                  <a:schemeClr val="tx1"/>
                </a:solidFill>
              </a:rPr>
              <a:t>Query Approximation Techniques</a:t>
            </a:r>
            <a:endParaRPr lang="zh-CN" altLang="en-US" sz="4000" b="1" dirty="0">
              <a:solidFill>
                <a:schemeClr val="tx1"/>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519008"/>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a:t>
            </a:r>
            <a:r>
              <a:rPr lang="en-US" altLang="zh-CN" sz="2400" dirty="0" smtClean="0">
                <a:solidFill>
                  <a:srgbClr val="000000"/>
                </a:solidFill>
                <a:latin typeface="Arial Unicode MS" pitchFamily="34" charset="-122"/>
                <a:ea typeface="Arial Unicode MS" pitchFamily="34" charset="-122"/>
                <a:cs typeface="Arial Unicode MS" pitchFamily="34" charset="-122"/>
              </a:rPr>
              <a:t> of queries with a high computational complexity,  find another class </a:t>
            </a:r>
            <a:r>
              <a:rPr lang="en-US" altLang="zh-CN" sz="2400" dirty="0" smtClean="0">
                <a:solidFill>
                  <a:srgbClr val="C00000"/>
                </a:solidFill>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that has a lower computational complexity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sp>
        <p:nvSpPr>
          <p:cNvPr id="14" name="TextBox 13"/>
          <p:cNvSpPr txBox="1"/>
          <p:nvPr/>
        </p:nvSpPr>
        <p:spPr>
          <a:xfrm>
            <a:off x="35496" y="6029876"/>
            <a:ext cx="8999984" cy="470958"/>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a:p>
            <a:pPr algn="ctr">
              <a:defRPr/>
            </a:pP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grpSp>
        <p:nvGrpSpPr>
          <p:cNvPr id="13" name="组合 12"/>
          <p:cNvGrpSpPr/>
          <p:nvPr/>
        </p:nvGrpSpPr>
        <p:grpSpPr>
          <a:xfrm>
            <a:off x="2071670" y="3286124"/>
            <a:ext cx="3643338" cy="2143140"/>
            <a:chOff x="3571868" y="3306288"/>
            <a:chExt cx="3643338" cy="2031992"/>
          </a:xfrm>
        </p:grpSpPr>
        <p:grpSp>
          <p:nvGrpSpPr>
            <p:cNvPr id="15" name="组合 25"/>
            <p:cNvGrpSpPr/>
            <p:nvPr/>
          </p:nvGrpSpPr>
          <p:grpSpPr>
            <a:xfrm>
              <a:off x="3571868" y="3306288"/>
              <a:ext cx="3643338" cy="2031992"/>
              <a:chOff x="3571868" y="3306288"/>
              <a:chExt cx="3643338" cy="2031992"/>
            </a:xfrm>
          </p:grpSpPr>
          <p:grpSp>
            <p:nvGrpSpPr>
              <p:cNvPr id="19" name="Group 10"/>
              <p:cNvGrpSpPr>
                <a:grpSpLocks/>
              </p:cNvGrpSpPr>
              <p:nvPr/>
            </p:nvGrpSpPr>
            <p:grpSpPr bwMode="auto">
              <a:xfrm>
                <a:off x="3944698" y="3928976"/>
                <a:ext cx="2917100" cy="1214934"/>
                <a:chOff x="189" y="-838"/>
                <a:chExt cx="1794" cy="1471"/>
              </a:xfrm>
            </p:grpSpPr>
            <p:sp>
              <p:nvSpPr>
                <p:cNvPr id="24" name="TextBox 87"/>
                <p:cNvSpPr txBox="1">
                  <a:spLocks noChangeArrowheads="1"/>
                </p:cNvSpPr>
                <p:nvPr/>
              </p:nvSpPr>
              <p:spPr bwMode="auto">
                <a:xfrm>
                  <a:off x="191" y="186"/>
                  <a:ext cx="421" cy="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r>
                    <a:rPr lang="en-US" altLang="zh-CN" sz="1800" b="1" dirty="0" smtClean="0">
                      <a:solidFill>
                        <a:srgbClr val="FF0000"/>
                      </a:solidFill>
                      <a:latin typeface="Arial" pitchFamily="34" charset="0"/>
                      <a:ea typeface="Arial Unicode MS" pitchFamily="34" charset="-122"/>
                      <a:cs typeface="Arial" pitchFamily="34" charset="0"/>
                    </a:rPr>
                    <a:t>Q</a:t>
                  </a:r>
                  <a:r>
                    <a:rPr lang="en-GB" altLang="zh-CN" sz="1800" dirty="0" smtClean="0">
                      <a:latin typeface="Arial" pitchFamily="34" charset="0"/>
                      <a:ea typeface="Arial Unicode MS" pitchFamily="34" charset="-122"/>
                      <a:cs typeface="Arial" pitchFamily="34" charset="0"/>
                    </a:rPr>
                    <a:t>(</a:t>
                  </a:r>
                  <a:r>
                    <a:rPr lang="en-US" altLang="zh-CN" sz="1800" b="1" dirty="0" smtClean="0">
                      <a:latin typeface="Arial" pitchFamily="34" charset="0"/>
                      <a:ea typeface="Arial Unicode MS" pitchFamily="34" charset="-122"/>
                      <a:cs typeface="Arial" pitchFamily="34" charset="0"/>
                    </a:rPr>
                    <a:t>D</a:t>
                  </a:r>
                  <a:r>
                    <a:rPr lang="en-GB" altLang="zh-CN" sz="1800" dirty="0" smtClean="0">
                      <a:latin typeface="Arial" pitchFamily="34" charset="0"/>
                      <a:ea typeface="Arial Unicode MS" pitchFamily="34" charset="-122"/>
                      <a:cs typeface="Arial" pitchFamily="34" charset="0"/>
                    </a:rPr>
                    <a:t>)</a:t>
                  </a:r>
                  <a:endParaRPr lang="zh-CN" altLang="en-US" sz="1800" dirty="0">
                    <a:latin typeface="Arial" pitchFamily="34" charset="0"/>
                    <a:ea typeface="Arial Unicode MS" pitchFamily="34" charset="-122"/>
                    <a:cs typeface="Arial" pitchFamily="34" charset="0"/>
                  </a:endParaRPr>
                </a:p>
              </p:txBody>
            </p:sp>
            <p:sp>
              <p:nvSpPr>
                <p:cNvPr id="25" name="TextBox 89"/>
                <p:cNvSpPr txBox="1">
                  <a:spLocks noChangeArrowheads="1"/>
                </p:cNvSpPr>
                <p:nvPr/>
              </p:nvSpPr>
              <p:spPr bwMode="auto">
                <a:xfrm>
                  <a:off x="361" y="-838"/>
                  <a:ext cx="191" cy="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r>
                    <a:rPr lang="en-US" altLang="zh-CN" sz="1800" b="1" dirty="0" smtClean="0">
                      <a:latin typeface="Arial" pitchFamily="34" charset="0"/>
                      <a:ea typeface="Arial Unicode MS" pitchFamily="34" charset="-122"/>
                      <a:cs typeface="Arial" pitchFamily="34" charset="0"/>
                    </a:rPr>
                    <a:t>D</a:t>
                  </a:r>
                  <a:endParaRPr lang="zh-CN" altLang="en-US" sz="1800" b="1" dirty="0">
                    <a:latin typeface="Arial" pitchFamily="34" charset="0"/>
                    <a:ea typeface="Arial Unicode MS" pitchFamily="34" charset="-122"/>
                    <a:cs typeface="Arial" pitchFamily="34" charset="0"/>
                  </a:endParaRPr>
                </a:p>
              </p:txBody>
            </p:sp>
            <p:sp>
              <p:nvSpPr>
                <p:cNvPr id="26" name="右箭头 90"/>
                <p:cNvSpPr>
                  <a:spLocks noChangeArrowheads="1"/>
                </p:cNvSpPr>
                <p:nvPr/>
              </p:nvSpPr>
              <p:spPr bwMode="auto">
                <a:xfrm>
                  <a:off x="646" y="-667"/>
                  <a:ext cx="863" cy="106"/>
                </a:xfrm>
                <a:prstGeom prst="rightArrow">
                  <a:avLst>
                    <a:gd name="adj1" fmla="val 50000"/>
                    <a:gd name="adj2" fmla="val 45725"/>
                  </a:avLst>
                </a:prstGeom>
                <a:solidFill>
                  <a:srgbClr val="00B050"/>
                </a:solidFill>
                <a:ln>
                  <a:noFill/>
                </a:ln>
                <a:effectLst>
                  <a:outerShdw blurRad="63500" dist="38100" dir="2700000" algn="ctr" rotWithShape="0">
                    <a:srgbClr val="000000">
                      <a:alpha val="39000"/>
                    </a:srgbClr>
                  </a:outerShdw>
                </a:effectLst>
                <a:extLst/>
              </p:spPr>
              <p:txBody>
                <a:bodyPr lIns="97182" tIns="48591" rIns="97182" bIns="48591"/>
                <a:lstStyle/>
                <a:p>
                  <a:pPr marL="365125" indent="-365125" defTabSz="971550">
                    <a:lnSpc>
                      <a:spcPct val="120000"/>
                    </a:lnSpc>
                    <a:spcBef>
                      <a:spcPct val="10000"/>
                    </a:spcBef>
                    <a:buClr>
                      <a:schemeClr val="accent1"/>
                    </a:buClr>
                    <a:buSzPct val="90000"/>
                    <a:buFont typeface="Wingdings" pitchFamily="2" charset="2"/>
                    <a:buNone/>
                    <a:defRPr/>
                  </a:pPr>
                  <a:endParaRPr lang="zh-CN" altLang="en-US">
                    <a:latin typeface="Arial" pitchFamily="34" charset="0"/>
                    <a:ea typeface="Arial Unicode MS" pitchFamily="34" charset="-122"/>
                    <a:cs typeface="Arial" pitchFamily="34" charset="0"/>
                  </a:endParaRPr>
                </a:p>
              </p:txBody>
            </p:sp>
            <p:sp>
              <p:nvSpPr>
                <p:cNvPr id="27" name="右箭头 93"/>
                <p:cNvSpPr>
                  <a:spLocks noChangeArrowheads="1"/>
                </p:cNvSpPr>
                <p:nvPr/>
              </p:nvSpPr>
              <p:spPr bwMode="auto">
                <a:xfrm rot="5400000">
                  <a:off x="266" y="-194"/>
                  <a:ext cx="381" cy="96"/>
                </a:xfrm>
                <a:prstGeom prst="rightArrow">
                  <a:avLst>
                    <a:gd name="adj1" fmla="val 50000"/>
                    <a:gd name="adj2" fmla="val 54478"/>
                  </a:avLst>
                </a:prstGeom>
                <a:solidFill>
                  <a:srgbClr val="00B050"/>
                </a:solidFill>
                <a:ln>
                  <a:noFill/>
                </a:ln>
                <a:effectLst>
                  <a:outerShdw blurRad="63500" dist="38100" dir="2700000" algn="ctr" rotWithShape="0">
                    <a:srgbClr val="000000">
                      <a:alpha val="39000"/>
                    </a:srgbClr>
                  </a:outerShdw>
                </a:effectLst>
                <a:extLst/>
              </p:spPr>
              <p:txBody>
                <a:bodyPr rot="10800000" vert="eaVert" lIns="97182" tIns="48591" rIns="97182" bIns="48591"/>
                <a:lstStyle/>
                <a:p>
                  <a:pPr marL="365125" indent="-365125" defTabSz="971550">
                    <a:lnSpc>
                      <a:spcPct val="120000"/>
                    </a:lnSpc>
                    <a:spcBef>
                      <a:spcPct val="10000"/>
                    </a:spcBef>
                    <a:buClr>
                      <a:schemeClr val="accent1"/>
                    </a:buClr>
                    <a:buSzPct val="90000"/>
                    <a:buFont typeface="Wingdings" pitchFamily="2" charset="2"/>
                    <a:buNone/>
                    <a:defRPr/>
                  </a:pPr>
                  <a:endParaRPr lang="zh-CN" altLang="en-US">
                    <a:latin typeface="Arial" pitchFamily="34" charset="0"/>
                    <a:ea typeface="Arial Unicode MS" pitchFamily="34" charset="-122"/>
                    <a:cs typeface="Arial" pitchFamily="34" charset="0"/>
                  </a:endParaRPr>
                </a:p>
              </p:txBody>
            </p:sp>
            <p:sp>
              <p:nvSpPr>
                <p:cNvPr id="28" name="矩形 94"/>
                <p:cNvSpPr>
                  <a:spLocks noChangeArrowheads="1"/>
                </p:cNvSpPr>
                <p:nvPr/>
              </p:nvSpPr>
              <p:spPr bwMode="auto">
                <a:xfrm>
                  <a:off x="189" y="-369"/>
                  <a:ext cx="224" cy="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r>
                    <a:rPr lang="en-US" altLang="zh-CN" sz="1800" b="1" dirty="0" smtClean="0">
                      <a:solidFill>
                        <a:srgbClr val="FF0000"/>
                      </a:solidFill>
                      <a:latin typeface="Arial" pitchFamily="34" charset="0"/>
                      <a:ea typeface="Arial Unicode MS" pitchFamily="34" charset="-122"/>
                      <a:cs typeface="Arial" pitchFamily="34" charset="0"/>
                    </a:rPr>
                    <a:t>Q</a:t>
                  </a:r>
                  <a:endParaRPr lang="zh-CN" altLang="en-US" sz="1800" b="1" dirty="0">
                    <a:solidFill>
                      <a:srgbClr val="FF0000"/>
                    </a:solidFill>
                    <a:latin typeface="Arial" pitchFamily="34" charset="0"/>
                    <a:ea typeface="Arial Unicode MS" pitchFamily="34" charset="-122"/>
                    <a:cs typeface="Arial" pitchFamily="34" charset="0"/>
                  </a:endParaRPr>
                </a:p>
              </p:txBody>
            </p:sp>
            <p:sp>
              <p:nvSpPr>
                <p:cNvPr id="29" name="右箭头 97"/>
                <p:cNvSpPr>
                  <a:spLocks noChangeArrowheads="1"/>
                </p:cNvSpPr>
                <p:nvPr/>
              </p:nvSpPr>
              <p:spPr bwMode="auto">
                <a:xfrm rot="5400000">
                  <a:off x="1459" y="-193"/>
                  <a:ext cx="383" cy="95"/>
                </a:xfrm>
                <a:prstGeom prst="rightArrow">
                  <a:avLst>
                    <a:gd name="adj1" fmla="val 50000"/>
                    <a:gd name="adj2" fmla="val 54613"/>
                  </a:avLst>
                </a:prstGeom>
                <a:solidFill>
                  <a:srgbClr val="00B050"/>
                </a:solidFill>
                <a:ln>
                  <a:noFill/>
                </a:ln>
                <a:effectLst>
                  <a:outerShdw blurRad="63500" dist="38100" dir="2700000" algn="ctr" rotWithShape="0">
                    <a:srgbClr val="000000">
                      <a:alpha val="39000"/>
                    </a:srgbClr>
                  </a:outerShdw>
                </a:effectLst>
                <a:extLst/>
              </p:spPr>
              <p:txBody>
                <a:bodyPr rot="10800000" vert="eaVert" lIns="97182" tIns="48591" rIns="97182" bIns="48591"/>
                <a:lstStyle/>
                <a:p>
                  <a:pPr marL="365125" indent="-365125" defTabSz="971550">
                    <a:lnSpc>
                      <a:spcPct val="120000"/>
                    </a:lnSpc>
                    <a:spcBef>
                      <a:spcPct val="10000"/>
                    </a:spcBef>
                    <a:buClr>
                      <a:schemeClr val="accent1"/>
                    </a:buClr>
                    <a:buSzPct val="90000"/>
                    <a:buFont typeface="Wingdings" pitchFamily="2" charset="2"/>
                    <a:buNone/>
                    <a:defRPr/>
                  </a:pPr>
                  <a:endParaRPr lang="zh-CN" altLang="en-US">
                    <a:latin typeface="Arial" pitchFamily="34" charset="0"/>
                    <a:ea typeface="Arial Unicode MS" pitchFamily="34" charset="-122"/>
                    <a:cs typeface="Arial" pitchFamily="34" charset="0"/>
                  </a:endParaRPr>
                </a:p>
              </p:txBody>
            </p:sp>
            <p:sp>
              <p:nvSpPr>
                <p:cNvPr id="30" name="矩形 94"/>
                <p:cNvSpPr>
                  <a:spLocks noChangeArrowheads="1"/>
                </p:cNvSpPr>
                <p:nvPr/>
              </p:nvSpPr>
              <p:spPr bwMode="auto">
                <a:xfrm>
                  <a:off x="1720" y="-369"/>
                  <a:ext cx="263" cy="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r>
                    <a:rPr lang="en-US" altLang="zh-CN" sz="1800" b="1" dirty="0" smtClean="0">
                      <a:solidFill>
                        <a:srgbClr val="FF0000"/>
                      </a:solidFill>
                      <a:latin typeface="Arial" pitchFamily="34" charset="0"/>
                      <a:ea typeface="Arial Unicode MS" pitchFamily="34" charset="-122"/>
                      <a:cs typeface="Arial" pitchFamily="34" charset="0"/>
                    </a:rPr>
                    <a:t>Q</a:t>
                  </a:r>
                  <a:r>
                    <a:rPr lang="en-GB" altLang="zh-CN" sz="1800" b="1" dirty="0" smtClean="0">
                      <a:solidFill>
                        <a:srgbClr val="FF0000"/>
                      </a:solidFill>
                      <a:latin typeface="Arial" pitchFamily="34" charset="0"/>
                      <a:ea typeface="Arial Unicode MS" pitchFamily="34" charset="-122"/>
                      <a:cs typeface="Arial" pitchFamily="34" charset="0"/>
                    </a:rPr>
                    <a:t>’</a:t>
                  </a:r>
                  <a:endParaRPr lang="zh-CN" altLang="en-US" sz="1800" b="1" dirty="0">
                    <a:solidFill>
                      <a:srgbClr val="FF0000"/>
                    </a:solidFill>
                    <a:latin typeface="Arial" pitchFamily="34" charset="0"/>
                    <a:ea typeface="Arial Unicode MS" pitchFamily="34" charset="-122"/>
                    <a:cs typeface="Arial" pitchFamily="34" charset="0"/>
                  </a:endParaRPr>
                </a:p>
              </p:txBody>
            </p:sp>
            <p:sp>
              <p:nvSpPr>
                <p:cNvPr id="31" name="TextBox 87"/>
                <p:cNvSpPr txBox="1">
                  <a:spLocks noChangeArrowheads="1"/>
                </p:cNvSpPr>
                <p:nvPr/>
              </p:nvSpPr>
              <p:spPr bwMode="auto">
                <a:xfrm>
                  <a:off x="1493" y="186"/>
                  <a:ext cx="461" cy="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r>
                    <a:rPr lang="en-US" altLang="zh-CN" sz="1800" b="1" dirty="0" smtClean="0">
                      <a:solidFill>
                        <a:srgbClr val="FF0000"/>
                      </a:solidFill>
                      <a:latin typeface="Arial" pitchFamily="34" charset="0"/>
                      <a:ea typeface="Arial Unicode MS" pitchFamily="34" charset="-122"/>
                      <a:cs typeface="Arial" pitchFamily="34" charset="0"/>
                    </a:rPr>
                    <a:t>Q’</a:t>
                  </a:r>
                  <a:r>
                    <a:rPr lang="en-GB" altLang="zh-CN" sz="1800" dirty="0" smtClean="0">
                      <a:latin typeface="Arial" pitchFamily="34" charset="0"/>
                      <a:ea typeface="Arial Unicode MS" pitchFamily="34" charset="-122"/>
                      <a:cs typeface="Arial" pitchFamily="34" charset="0"/>
                    </a:rPr>
                    <a:t>(</a:t>
                  </a:r>
                  <a:r>
                    <a:rPr lang="en-US" altLang="zh-CN" sz="1800" b="1" dirty="0" smtClean="0">
                      <a:latin typeface="Arial" pitchFamily="34" charset="0"/>
                      <a:ea typeface="Arial Unicode MS" pitchFamily="34" charset="-122"/>
                      <a:cs typeface="Arial" pitchFamily="34" charset="0"/>
                    </a:rPr>
                    <a:t>D</a:t>
                  </a:r>
                  <a:r>
                    <a:rPr lang="en-GB" altLang="zh-CN" sz="1800" dirty="0" smtClean="0">
                      <a:latin typeface="Arial" pitchFamily="34" charset="0"/>
                      <a:ea typeface="Arial Unicode MS" pitchFamily="34" charset="-122"/>
                      <a:cs typeface="Arial" pitchFamily="34" charset="0"/>
                    </a:rPr>
                    <a:t>)</a:t>
                  </a:r>
                  <a:endParaRPr lang="zh-CN" altLang="en-US" sz="1800" dirty="0">
                    <a:latin typeface="Arial" pitchFamily="34" charset="0"/>
                    <a:ea typeface="Arial Unicode MS" pitchFamily="34" charset="-122"/>
                    <a:cs typeface="Arial" pitchFamily="34" charset="0"/>
                  </a:endParaRPr>
                </a:p>
              </p:txBody>
            </p:sp>
          </p:grpSp>
          <p:sp>
            <p:nvSpPr>
              <p:cNvPr id="20" name="圆角矩形 19"/>
              <p:cNvSpPr/>
              <p:nvPr/>
            </p:nvSpPr>
            <p:spPr>
              <a:xfrm>
                <a:off x="3571868" y="3306288"/>
                <a:ext cx="3643338" cy="2031992"/>
              </a:xfrm>
              <a:prstGeom prst="roundRect">
                <a:avLst>
                  <a:gd name="adj" fmla="val 3989"/>
                </a:avLst>
              </a:prstGeom>
              <a:noFill/>
              <a:ln w="25400">
                <a:solidFill>
                  <a:srgbClr val="0000CC"/>
                </a:solidFill>
              </a:ln>
              <a:effectLst>
                <a:outerShdw blurRad="63500" sx="102000" sy="102000" algn="ctr" rotWithShape="0">
                  <a:srgbClr val="ECECE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eaLnBrk="1" fontAlgn="auto" hangingPunct="1">
                  <a:spcBef>
                    <a:spcPts val="0"/>
                  </a:spcBef>
                  <a:spcAft>
                    <a:spcPts val="0"/>
                  </a:spcAft>
                </a:pPr>
                <a:endParaRPr lang="en-US" dirty="0" smtClean="0">
                  <a:solidFill>
                    <a:schemeClr val="accent5">
                      <a:lumMod val="50000"/>
                    </a:schemeClr>
                  </a:solidFill>
                  <a:latin typeface="Arial" pitchFamily="34" charset="0"/>
                  <a:ea typeface="Arial Unicode MS" pitchFamily="34" charset="-122"/>
                  <a:cs typeface="Arial" pitchFamily="34" charset="0"/>
                </a:endParaRPr>
              </a:p>
            </p:txBody>
          </p:sp>
          <p:sp>
            <p:nvSpPr>
              <p:cNvPr id="21" name="TextBox 20"/>
              <p:cNvSpPr txBox="1">
                <a:spLocks noChangeArrowheads="1"/>
              </p:cNvSpPr>
              <p:nvPr/>
            </p:nvSpPr>
            <p:spPr bwMode="auto">
              <a:xfrm>
                <a:off x="4711304" y="4437885"/>
                <a:ext cx="136089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a:r>
                  <a:rPr lang="en-US" altLang="zh-CN" sz="1200" b="1" dirty="0" smtClean="0">
                    <a:solidFill>
                      <a:srgbClr val="C00000"/>
                    </a:solidFill>
                    <a:latin typeface="Arial" pitchFamily="34" charset="0"/>
                    <a:ea typeface="Arial Unicode MS" pitchFamily="34" charset="-122"/>
                    <a:cs typeface="Arial" pitchFamily="34" charset="0"/>
                  </a:rPr>
                  <a:t>Approximation</a:t>
                </a:r>
                <a:endParaRPr lang="zh-CN" altLang="en-US" sz="1100" b="1" dirty="0">
                  <a:solidFill>
                    <a:srgbClr val="0000FF"/>
                  </a:solidFill>
                  <a:latin typeface="Arial" pitchFamily="34" charset="0"/>
                  <a:ea typeface="Arial Unicode MS" pitchFamily="34" charset="-122"/>
                  <a:cs typeface="Arial" pitchFamily="34" charset="0"/>
                </a:endParaRPr>
              </a:p>
            </p:txBody>
          </p:sp>
          <p:sp>
            <p:nvSpPr>
              <p:cNvPr id="22" name="TextBox 89"/>
              <p:cNvSpPr txBox="1">
                <a:spLocks noChangeArrowheads="1"/>
              </p:cNvSpPr>
              <p:nvPr/>
            </p:nvSpPr>
            <p:spPr bwMode="auto">
              <a:xfrm>
                <a:off x="6173998" y="3929066"/>
                <a:ext cx="31057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r>
                  <a:rPr lang="en-US" altLang="zh-CN" sz="1800" b="1" dirty="0" smtClean="0">
                    <a:latin typeface="Arial" pitchFamily="34" charset="0"/>
                    <a:ea typeface="Arial Unicode MS" pitchFamily="34" charset="-122"/>
                    <a:cs typeface="Arial" pitchFamily="34" charset="0"/>
                  </a:rPr>
                  <a:t>D</a:t>
                </a:r>
                <a:endParaRPr lang="zh-CN" altLang="en-US" sz="1800" b="1" dirty="0">
                  <a:latin typeface="Arial" pitchFamily="34" charset="0"/>
                  <a:ea typeface="Arial Unicode MS" pitchFamily="34" charset="-122"/>
                  <a:cs typeface="Arial" pitchFamily="34" charset="0"/>
                </a:endParaRPr>
              </a:p>
            </p:txBody>
          </p:sp>
          <p:sp>
            <p:nvSpPr>
              <p:cNvPr id="23" name="右箭头 90"/>
              <p:cNvSpPr>
                <a:spLocks noChangeArrowheads="1"/>
              </p:cNvSpPr>
              <p:nvPr/>
            </p:nvSpPr>
            <p:spPr bwMode="auto">
              <a:xfrm>
                <a:off x="4641652" y="4929198"/>
                <a:ext cx="1404000" cy="87548"/>
              </a:xfrm>
              <a:prstGeom prst="rightArrow">
                <a:avLst>
                  <a:gd name="adj1" fmla="val 50000"/>
                  <a:gd name="adj2" fmla="val 45725"/>
                </a:avLst>
              </a:prstGeom>
              <a:solidFill>
                <a:srgbClr val="00B050"/>
              </a:solidFill>
              <a:ln>
                <a:noFill/>
              </a:ln>
              <a:effectLst>
                <a:outerShdw blurRad="63500" dist="38100" dir="2700000" algn="ctr" rotWithShape="0">
                  <a:srgbClr val="000000">
                    <a:alpha val="39000"/>
                  </a:srgbClr>
                </a:outerShdw>
              </a:effectLst>
              <a:extLst/>
            </p:spPr>
            <p:txBody>
              <a:bodyPr lIns="97182" tIns="48591" rIns="97182" bIns="48591"/>
              <a:lstStyle/>
              <a:p>
                <a:pPr marL="365125" indent="-365125" defTabSz="971550">
                  <a:lnSpc>
                    <a:spcPct val="120000"/>
                  </a:lnSpc>
                  <a:spcBef>
                    <a:spcPct val="10000"/>
                  </a:spcBef>
                  <a:buClr>
                    <a:schemeClr val="accent1"/>
                  </a:buClr>
                  <a:buSzPct val="90000"/>
                  <a:buFont typeface="Wingdings" pitchFamily="2" charset="2"/>
                  <a:buNone/>
                  <a:defRPr/>
                </a:pPr>
                <a:endParaRPr lang="zh-CN" altLang="en-US">
                  <a:latin typeface="Arial" pitchFamily="34" charset="0"/>
                  <a:ea typeface="Arial Unicode MS" pitchFamily="34" charset="-122"/>
                  <a:cs typeface="Arial" pitchFamily="34" charset="0"/>
                </a:endParaRPr>
              </a:p>
            </p:txBody>
          </p:sp>
        </p:grpSp>
        <p:sp>
          <p:nvSpPr>
            <p:cNvPr id="17" name="矩形 16"/>
            <p:cNvSpPr/>
            <p:nvPr/>
          </p:nvSpPr>
          <p:spPr>
            <a:xfrm>
              <a:off x="4680470" y="3429000"/>
              <a:ext cx="1391728" cy="523220"/>
            </a:xfrm>
            <a:prstGeom prst="rect">
              <a:avLst/>
            </a:prstGeom>
            <a:solidFill>
              <a:srgbClr val="FFFFCC"/>
            </a:solidFill>
          </p:spPr>
          <p:txBody>
            <a:bodyPr wrap="none">
              <a:spAutoFit/>
            </a:bodyPr>
            <a:lstStyle/>
            <a:p>
              <a:pPr algn="ctr">
                <a:defRPr/>
              </a:pPr>
              <a:r>
                <a:rPr lang="en-US" altLang="zh-CN" sz="2800" b="1" i="1" dirty="0" smtClean="0">
                  <a:ln w="10541" cmpd="sng">
                    <a:solidFill>
                      <a:schemeClr val="accent1">
                        <a:shade val="88000"/>
                        <a:satMod val="110000"/>
                      </a:schemeClr>
                    </a:solidFill>
                    <a:prstDash val="solid"/>
                  </a:ln>
                  <a:solidFill>
                    <a:srgbClr val="FF0000"/>
                  </a:solidFill>
                  <a:latin typeface="Arial" pitchFamily="34" charset="0"/>
                  <a:ea typeface="Arial Unicode MS" pitchFamily="34" charset="-122"/>
                  <a:cs typeface="Arial" pitchFamily="34" charset="0"/>
                  <a:sym typeface="Wingdings" pitchFamily="2" charset="2"/>
                </a:rPr>
                <a:t>Q</a:t>
              </a:r>
              <a:r>
                <a:rPr lang="en-US" altLang="zh-CN" sz="28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Arial Unicode MS" pitchFamily="34" charset="-122"/>
                  <a:cs typeface="Arial" pitchFamily="34" charset="0"/>
                  <a:sym typeface="Wingdings" pitchFamily="2" charset="2"/>
                </a:rPr>
                <a:t> </a:t>
              </a:r>
              <a:r>
                <a:rPr lang="en-US" altLang="zh-CN" sz="2800" dirty="0" smtClean="0">
                  <a:ln w="10541" cmpd="sng">
                    <a:solidFill>
                      <a:schemeClr val="accent1">
                        <a:shade val="88000"/>
                        <a:satMod val="110000"/>
                      </a:schemeClr>
                    </a:solidFill>
                    <a:prstDash val="solid"/>
                  </a:ln>
                  <a:latin typeface="Arial" pitchFamily="34" charset="0"/>
                  <a:ea typeface="Arial Unicode MS" pitchFamily="34" charset="-122"/>
                  <a:cs typeface="Arial" pitchFamily="34" charset="0"/>
                  <a:sym typeface="Wingdings" pitchFamily="2" charset="2"/>
                </a:rPr>
                <a:t> </a:t>
              </a:r>
              <a:r>
                <a:rPr lang="en-US" altLang="zh-CN" sz="2800" b="1" i="1" dirty="0" smtClean="0">
                  <a:ln w="10541" cmpd="sng">
                    <a:solidFill>
                      <a:schemeClr val="accent1">
                        <a:shade val="88000"/>
                        <a:satMod val="110000"/>
                      </a:schemeClr>
                    </a:solidFill>
                    <a:prstDash val="solid"/>
                  </a:ln>
                  <a:solidFill>
                    <a:srgbClr val="FF0000"/>
                  </a:solidFill>
                  <a:latin typeface="Arial" pitchFamily="34" charset="0"/>
                  <a:ea typeface="Arial Unicode MS" pitchFamily="34" charset="-122"/>
                  <a:cs typeface="Arial" pitchFamily="34" charset="0"/>
                  <a:sym typeface="Wingdings" pitchFamily="2" charset="2"/>
                </a:rPr>
                <a:t>Q’</a:t>
              </a:r>
              <a:endParaRPr lang="zh-CN" altLang="en-US" sz="2800" dirty="0">
                <a:solidFill>
                  <a:srgbClr val="FF0000"/>
                </a:solidFill>
                <a:latin typeface="Arial" pitchFamily="34" charset="0"/>
                <a:ea typeface="Arial Unicode MS" pitchFamily="34" charset="-122"/>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tx1"/>
                </a:solidFill>
                <a:ea typeface="黑体" pitchFamily="49" charset="-122"/>
              </a:rPr>
              <a:t>(1) E.g., Strong Simulation</a:t>
            </a:r>
            <a:endParaRPr lang="en-US" altLang="zh-CN" baseline="30000" dirty="0">
              <a:solidFill>
                <a:schemeClr val="tx1"/>
              </a:solidFill>
              <a:latin typeface="Arial Unicode MS" pitchFamily="34" charset="-122"/>
              <a:ea typeface="黑体" pitchFamily="49" charset="-122"/>
            </a:endParaRPr>
          </a:p>
        </p:txBody>
      </p:sp>
      <p:sp>
        <p:nvSpPr>
          <p:cNvPr id="17" name="TextBox 16"/>
          <p:cNvSpPr txBox="1"/>
          <p:nvPr/>
        </p:nvSpPr>
        <p:spPr>
          <a:xfrm>
            <a:off x="285720" y="4541058"/>
            <a:ext cx="864399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Goodness</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Keep exact structure topology </a:t>
            </a:r>
            <a:r>
              <a:rPr lang="en-US" altLang="zh-CN" sz="2000" dirty="0" smtClean="0">
                <a:latin typeface="Arial Unicode MS" pitchFamily="34" charset="-122"/>
                <a:ea typeface="Arial Unicode MS" pitchFamily="34" charset="-122"/>
                <a:cs typeface="Arial Unicode MS" pitchFamily="34" charset="-122"/>
              </a:rPr>
              <a:t>between </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and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285720" y="5072074"/>
            <a:ext cx="864399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b="1" dirty="0" smtClean="0">
                <a:solidFill>
                  <a:srgbClr val="FF0000"/>
                </a:solidFill>
                <a:latin typeface="Arial Unicode MS" pitchFamily="34" charset="-122"/>
                <a:ea typeface="Arial Unicode MS" pitchFamily="34" charset="-122"/>
                <a:cs typeface="Arial Unicode MS" pitchFamily="34" charset="-122"/>
              </a:rPr>
              <a:t>Badness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 may return exponential</a:t>
            </a:r>
            <a:r>
              <a:rPr lang="en-US" altLang="zh-CN" sz="2000" dirty="0" smtClean="0">
                <a:latin typeface="Arial Unicode MS" pitchFamily="34" charset="-122"/>
                <a:ea typeface="Arial Unicode MS" pitchFamily="34" charset="-122"/>
                <a:cs typeface="Arial Unicode MS" pitchFamily="34" charset="-122"/>
              </a:rPr>
              <a:t> many matched </a:t>
            </a:r>
            <a:r>
              <a:rPr lang="en-US" altLang="zh-CN" sz="2000" dirty="0" err="1" smtClean="0">
                <a:latin typeface="Arial Unicode MS" pitchFamily="34" charset="-122"/>
                <a:ea typeface="Arial Unicode MS" pitchFamily="34" charset="-122"/>
                <a:cs typeface="Arial Unicode MS" pitchFamily="34" charset="-122"/>
              </a:rPr>
              <a:t>subgraphs</a:t>
            </a:r>
            <a:r>
              <a:rPr lang="en-US" altLang="zh-CN" sz="2000" dirty="0" smtClean="0">
                <a:latin typeface="Arial Unicode MS" pitchFamily="34" charset="-122"/>
                <a:ea typeface="Arial Unicode MS" pitchFamily="34" charset="-122"/>
                <a:cs typeface="Arial Unicode MS" pitchFamily="34" charset="-122"/>
              </a:rPr>
              <a:t>;  In certain scenarios,  </a:t>
            </a:r>
            <a:r>
              <a:rPr lang="en-US" altLang="zh-CN" sz="2000" dirty="0" smtClean="0">
                <a:solidFill>
                  <a:srgbClr val="FF0000"/>
                </a:solidFill>
                <a:latin typeface="Arial Unicode MS" pitchFamily="34" charset="-122"/>
                <a:ea typeface="Arial Unicode MS" pitchFamily="34" charset="-122"/>
                <a:cs typeface="Arial Unicode MS" pitchFamily="34" charset="-122"/>
              </a:rPr>
              <a:t>too restrictive to find matches</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
        <p:nvSpPr>
          <p:cNvPr id="13" name="内容占位符 2"/>
          <p:cNvSpPr>
            <a:spLocks noChangeArrowheads="1"/>
          </p:cNvSpPr>
          <p:nvPr/>
        </p:nvSpPr>
        <p:spPr bwMode="auto">
          <a:xfrm>
            <a:off x="720080" y="1136639"/>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err="1" smtClean="0">
                <a:latin typeface="Arial Unicode MS" pitchFamily="34" charset="-122"/>
                <a:ea typeface="Arial Unicode MS" pitchFamily="34" charset="-122"/>
                <a:cs typeface="Arial Unicode MS" pitchFamily="34" charset="-122"/>
              </a:rPr>
              <a:t>Subgraph</a:t>
            </a:r>
            <a:r>
              <a:rPr lang="en-US" altLang="zh-CN" sz="1800" dirty="0" smtClean="0">
                <a:latin typeface="Arial Unicode MS" pitchFamily="34" charset="-122"/>
                <a:ea typeface="Arial Unicode MS" pitchFamily="34" charset="-122"/>
                <a:cs typeface="Arial Unicode MS" pitchFamily="34" charset="-122"/>
              </a:rPr>
              <a:t> Isomorphism</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smtClean="0">
                <a:solidFill>
                  <a:srgbClr val="0000FF"/>
                </a:solidFill>
                <a:latin typeface="Arial Unicode MS" pitchFamily="34" charset="-122"/>
                <a:ea typeface="Arial Unicode MS" pitchFamily="34" charset="-122"/>
                <a:cs typeface="Arial Unicode MS" pitchFamily="34" charset="-122"/>
              </a:rPr>
              <a:t>(</a:t>
            </a:r>
            <a:r>
              <a:rPr lang="en-US" altLang="zh-CN" sz="18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14" name="TextBox 3"/>
          <p:cNvSpPr txBox="1">
            <a:spLocks noChangeArrowheads="1"/>
          </p:cNvSpPr>
          <p:nvPr/>
        </p:nvSpPr>
        <p:spPr bwMode="auto">
          <a:xfrm>
            <a:off x="3601020" y="993689"/>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Arial Unicode MS" pitchFamily="34" charset="-122"/>
                <a:ea typeface="Arial Unicode MS" pitchFamily="34" charset="-122"/>
                <a:cs typeface="Arial Unicode MS" pitchFamily="34" charset="-122"/>
                <a:sym typeface="Symbol" pitchFamily="18" charset="2"/>
              </a:rPr>
              <a:t>     </a:t>
            </a: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approximation</a:t>
            </a:r>
            <a:endParaRPr lang="zh-CN" altLang="en-US" sz="2400" dirty="0">
              <a:latin typeface="Arial Unicode MS" pitchFamily="34" charset="-122"/>
              <a:ea typeface="Arial Unicode MS" pitchFamily="34" charset="-122"/>
              <a:cs typeface="Arial Unicode MS" pitchFamily="34" charset="-122"/>
            </a:endParaRPr>
          </a:p>
        </p:txBody>
      </p:sp>
      <p:cxnSp>
        <p:nvCxnSpPr>
          <p:cNvPr id="16" name="Straight Arrow Connector 5"/>
          <p:cNvCxnSpPr/>
          <p:nvPr/>
        </p:nvCxnSpPr>
        <p:spPr bwMode="auto">
          <a:xfrm>
            <a:off x="3743895" y="1425737"/>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内容占位符 2"/>
          <p:cNvSpPr>
            <a:spLocks noChangeArrowheads="1"/>
          </p:cNvSpPr>
          <p:nvPr/>
        </p:nvSpPr>
        <p:spPr bwMode="auto">
          <a:xfrm>
            <a:off x="5688583" y="1136639"/>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en-US" altLang="zh-CN" sz="1800" dirty="0" smtClean="0">
                <a:latin typeface="Arial Unicode MS" pitchFamily="34" charset="-122"/>
                <a:ea typeface="Arial Unicode MS" pitchFamily="34" charset="-122"/>
                <a:cs typeface="Arial Unicode MS" pitchFamily="34" charset="-122"/>
              </a:rPr>
              <a:t>Strong Simulation</a:t>
            </a:r>
            <a:endParaRPr lang="en-US" altLang="zh-CN" sz="1800" dirty="0">
              <a:latin typeface="Arial Unicode MS" pitchFamily="34" charset="-122"/>
              <a:ea typeface="Arial Unicode MS" pitchFamily="34" charset="-122"/>
              <a:cs typeface="Arial Unicode MS" pitchFamily="34" charset="-122"/>
            </a:endParaRPr>
          </a:p>
          <a:p>
            <a:pPr algn="ctr" defTabSz="971550">
              <a:spcBef>
                <a:spcPts val="600"/>
              </a:spcBef>
              <a:buClr>
                <a:schemeClr val="accent1"/>
              </a:buClr>
              <a:buSzPct val="80000"/>
            </a:pPr>
            <a:r>
              <a:rPr lang="en-US" altLang="zh-CN" sz="1800" dirty="0">
                <a:solidFill>
                  <a:srgbClr val="0000FF"/>
                </a:solidFill>
                <a:latin typeface="Arial Unicode MS" pitchFamily="34" charset="-122"/>
                <a:ea typeface="Arial Unicode MS" pitchFamily="34" charset="-122"/>
                <a:cs typeface="Arial Unicode MS" pitchFamily="34" charset="-122"/>
              </a:rPr>
              <a:t>(</a:t>
            </a:r>
            <a:r>
              <a:rPr lang="en-US" altLang="zh-CN" sz="1800" dirty="0">
                <a:solidFill>
                  <a:srgbClr val="FF0000"/>
                </a:solidFill>
                <a:latin typeface="Arial Unicode MS" pitchFamily="34" charset="-122"/>
                <a:ea typeface="Arial Unicode MS" pitchFamily="34" charset="-122"/>
                <a:cs typeface="Arial Unicode MS" pitchFamily="34" charset="-122"/>
              </a:rPr>
              <a:t>O(n</a:t>
            </a:r>
            <a:r>
              <a:rPr lang="en-US" altLang="zh-CN" sz="1800" baseline="30000" dirty="0">
                <a:solidFill>
                  <a:srgbClr val="FF0000"/>
                </a:solidFill>
                <a:latin typeface="Arial Unicode MS" pitchFamily="34" charset="-122"/>
                <a:ea typeface="Arial Unicode MS" pitchFamily="34" charset="-122"/>
                <a:cs typeface="Arial Unicode MS" pitchFamily="34" charset="-122"/>
              </a:rPr>
              <a:t>3</a:t>
            </a:r>
            <a:r>
              <a:rPr lang="en-US" altLang="zh-CN" sz="1800" dirty="0" smtClean="0">
                <a:solidFill>
                  <a:srgbClr val="FF0000"/>
                </a:solidFill>
                <a:latin typeface="Arial Unicode MS" pitchFamily="34" charset="-122"/>
                <a:ea typeface="Arial Unicode MS" pitchFamily="34" charset="-122"/>
                <a:cs typeface="Arial Unicode MS" pitchFamily="34" charset="-122"/>
              </a:rPr>
              <a:t>)</a:t>
            </a:r>
            <a:r>
              <a:rPr lang="en-US" altLang="zh-CN" sz="1800" dirty="0" smtClean="0">
                <a:solidFill>
                  <a:srgbClr val="0000FF"/>
                </a:solidFill>
                <a:latin typeface="Arial Unicode MS" pitchFamily="34" charset="-122"/>
                <a:ea typeface="Arial Unicode MS" pitchFamily="34" charset="-122"/>
                <a:cs typeface="Arial Unicode MS" pitchFamily="34" charset="-122"/>
              </a:rPr>
              <a:t>)</a:t>
            </a:r>
            <a:endParaRPr lang="en-US" altLang="zh-CN" sz="1800" dirty="0">
              <a:solidFill>
                <a:srgbClr val="0000FF"/>
              </a:solidFill>
              <a:latin typeface="Arial Unicode MS" pitchFamily="34" charset="-122"/>
              <a:ea typeface="Arial Unicode MS" pitchFamily="34" charset="-122"/>
              <a:cs typeface="Arial Unicode MS" pitchFamily="34" charset="-122"/>
            </a:endParaRPr>
          </a:p>
        </p:txBody>
      </p:sp>
      <p:sp>
        <p:nvSpPr>
          <p:cNvPr id="21" name="内容占位符 2"/>
          <p:cNvSpPr>
            <a:spLocks noGrp="1"/>
          </p:cNvSpPr>
          <p:nvPr>
            <p:ph idx="1"/>
          </p:nvPr>
        </p:nvSpPr>
        <p:spPr>
          <a:xfrm>
            <a:off x="322388" y="2486056"/>
            <a:ext cx="8678768" cy="1657324"/>
          </a:xfrm>
        </p:spPr>
        <p:txBody>
          <a:bodyPr/>
          <a:lstStyle/>
          <a:p>
            <a:r>
              <a:rPr lang="en-US" altLang="zh-CN" sz="2000" dirty="0" err="1" smtClean="0">
                <a:solidFill>
                  <a:srgbClr val="C00000"/>
                </a:solidFill>
                <a:ea typeface="Arial Unicode MS" pitchFamily="34" charset="-122"/>
                <a:cs typeface="Arial Unicode MS" pitchFamily="34" charset="-122"/>
              </a:rPr>
              <a:t>Subgraph</a:t>
            </a:r>
            <a:r>
              <a:rPr lang="en-US" altLang="zh-CN" sz="2000" dirty="0" smtClean="0">
                <a:solidFill>
                  <a:srgbClr val="C00000"/>
                </a:solidFill>
                <a:ea typeface="Arial Unicode MS" pitchFamily="34" charset="-122"/>
                <a:cs typeface="Arial Unicode MS" pitchFamily="34" charset="-122"/>
              </a:rPr>
              <a:t> Isomorphism: </a:t>
            </a:r>
            <a:r>
              <a:rPr lang="en-US" altLang="zh-CN" sz="2000" dirty="0" smtClean="0">
                <a:ea typeface="Arial Unicode MS" pitchFamily="34" charset="-122"/>
                <a:cs typeface="Arial Unicode MS" pitchFamily="34" charset="-122"/>
              </a:rPr>
              <a:t>Pattern graph </a:t>
            </a:r>
            <a:r>
              <a:rPr lang="en-US" altLang="zh-CN" sz="2000" dirty="0" smtClean="0">
                <a:solidFill>
                  <a:srgbClr val="2525FF"/>
                </a:solidFill>
                <a:ea typeface="Arial Unicode MS" pitchFamily="34" charset="-122"/>
                <a:cs typeface="Arial Unicode MS" pitchFamily="34" charset="-122"/>
              </a:rPr>
              <a:t>Q</a:t>
            </a:r>
            <a:r>
              <a:rPr lang="en-US" altLang="zh-CN" sz="2000" dirty="0" smtClean="0">
                <a:ea typeface="Arial Unicode MS" pitchFamily="34" charset="-122"/>
                <a:cs typeface="Arial Unicode MS" pitchFamily="34" charset="-122"/>
              </a:rPr>
              <a:t>, </a:t>
            </a:r>
            <a:r>
              <a:rPr lang="en-US" altLang="zh-CN" sz="2000" dirty="0" err="1" smtClean="0">
                <a:ea typeface="Arial Unicode MS" pitchFamily="34" charset="-122"/>
                <a:cs typeface="Arial Unicode MS" pitchFamily="34" charset="-122"/>
              </a:rPr>
              <a:t>subgraph</a:t>
            </a:r>
            <a:r>
              <a:rPr lang="en-US" altLang="zh-CN" sz="2000" dirty="0" smtClean="0">
                <a:ea typeface="Arial Unicode MS" pitchFamily="34" charset="-122"/>
                <a:cs typeface="Arial Unicode MS" pitchFamily="34" charset="-122"/>
              </a:rPr>
              <a:t> </a:t>
            </a:r>
            <a:r>
              <a:rPr lang="en-US" altLang="zh-CN" sz="2000" dirty="0" smtClean="0">
                <a:solidFill>
                  <a:srgbClr val="2525FF"/>
                </a:solidFill>
                <a:ea typeface="Arial Unicode MS" pitchFamily="34" charset="-122"/>
                <a:cs typeface="Arial Unicode MS" pitchFamily="34" charset="-122"/>
              </a:rPr>
              <a:t>G</a:t>
            </a:r>
            <a:r>
              <a:rPr lang="en-US" altLang="zh-CN" sz="2000" baseline="-25000" dirty="0" smtClean="0">
                <a:solidFill>
                  <a:srgbClr val="2525FF"/>
                </a:solidFill>
                <a:ea typeface="Arial Unicode MS" pitchFamily="34" charset="-122"/>
                <a:cs typeface="Arial Unicode MS" pitchFamily="34" charset="-122"/>
              </a:rPr>
              <a:t>s</a:t>
            </a:r>
            <a:r>
              <a:rPr lang="en-US" altLang="zh-CN" sz="2000" baseline="-25000" dirty="0" smtClean="0">
                <a:ea typeface="Arial Unicode MS" pitchFamily="34" charset="-122"/>
                <a:cs typeface="Arial Unicode MS" pitchFamily="34" charset="-122"/>
              </a:rPr>
              <a:t> </a:t>
            </a:r>
            <a:r>
              <a:rPr lang="en-US" altLang="zh-CN" sz="2000" dirty="0" smtClean="0">
                <a:ea typeface="Arial Unicode MS" pitchFamily="34" charset="-122"/>
                <a:cs typeface="Arial Unicode MS" pitchFamily="34" charset="-122"/>
              </a:rPr>
              <a:t>of data graph </a:t>
            </a:r>
            <a:r>
              <a:rPr lang="en-US" altLang="zh-CN" sz="2000" dirty="0" smtClean="0">
                <a:solidFill>
                  <a:srgbClr val="2525FF"/>
                </a:solidFill>
                <a:ea typeface="Arial Unicode MS" pitchFamily="34" charset="-122"/>
                <a:cs typeface="Arial Unicode MS" pitchFamily="34" charset="-122"/>
              </a:rPr>
              <a:t>G</a:t>
            </a:r>
          </a:p>
          <a:p>
            <a:pPr lvl="1"/>
            <a:r>
              <a:rPr lang="en-US" altLang="zh-CN" sz="1800" dirty="0" smtClean="0">
                <a:solidFill>
                  <a:srgbClr val="2525FF"/>
                </a:solidFill>
                <a:ea typeface="Arial Unicode MS" pitchFamily="34" charset="-122"/>
                <a:cs typeface="Arial Unicode MS" pitchFamily="34" charset="-122"/>
              </a:rPr>
              <a:t>Q </a:t>
            </a:r>
            <a:r>
              <a:rPr lang="en-US" altLang="zh-CN" sz="1800" dirty="0" smtClean="0">
                <a:ea typeface="Arial Unicode MS" pitchFamily="34" charset="-122"/>
                <a:cs typeface="Arial Unicode MS" pitchFamily="34" charset="-122"/>
              </a:rPr>
              <a:t>matches </a:t>
            </a:r>
            <a:r>
              <a:rPr lang="en-US" altLang="zh-CN" sz="1800" dirty="0" smtClean="0">
                <a:solidFill>
                  <a:srgbClr val="2525FF"/>
                </a:solidFill>
                <a:ea typeface="Arial Unicode MS" pitchFamily="34" charset="-122"/>
                <a:cs typeface="Arial Unicode MS" pitchFamily="34" charset="-122"/>
              </a:rPr>
              <a:t>G</a:t>
            </a:r>
            <a:r>
              <a:rPr lang="en-US" altLang="zh-CN" sz="1800" baseline="-25000" dirty="0" smtClean="0">
                <a:solidFill>
                  <a:srgbClr val="2525FF"/>
                </a:solidFill>
                <a:ea typeface="Arial Unicode MS" pitchFamily="34" charset="-122"/>
                <a:cs typeface="Arial Unicode MS" pitchFamily="34" charset="-122"/>
              </a:rPr>
              <a:t>s</a:t>
            </a:r>
            <a:r>
              <a:rPr lang="en-US" altLang="zh-CN" sz="1800" dirty="0" smtClean="0">
                <a:ea typeface="Arial Unicode MS" pitchFamily="34" charset="-122"/>
                <a:cs typeface="Arial Unicode MS" pitchFamily="34" charset="-122"/>
              </a:rPr>
              <a:t> if there exists a </a:t>
            </a:r>
            <a:r>
              <a:rPr lang="en-US" altLang="zh-CN" sz="1800" dirty="0" err="1" smtClean="0">
                <a:solidFill>
                  <a:srgbClr val="FF0000"/>
                </a:solidFill>
                <a:ea typeface="Arial Unicode MS" pitchFamily="34" charset="-122"/>
                <a:cs typeface="Arial Unicode MS" pitchFamily="34" charset="-122"/>
              </a:rPr>
              <a:t>bijective</a:t>
            </a:r>
            <a:r>
              <a:rPr lang="en-US" altLang="zh-CN" sz="1800" dirty="0" smtClean="0">
                <a:ea typeface="Arial Unicode MS" pitchFamily="34" charset="-122"/>
                <a:cs typeface="Arial Unicode MS" pitchFamily="34" charset="-122"/>
              </a:rPr>
              <a:t> </a:t>
            </a:r>
            <a:r>
              <a:rPr lang="en-US" altLang="zh-CN" sz="1800" dirty="0" smtClean="0">
                <a:solidFill>
                  <a:srgbClr val="FF0000"/>
                </a:solidFill>
                <a:ea typeface="Arial Unicode MS" pitchFamily="34" charset="-122"/>
                <a:cs typeface="Arial Unicode MS" pitchFamily="34" charset="-122"/>
              </a:rPr>
              <a:t>function</a:t>
            </a:r>
            <a:r>
              <a:rPr lang="en-US" altLang="zh-CN" sz="1800" dirty="0" smtClean="0">
                <a:ea typeface="Arial Unicode MS" pitchFamily="34" charset="-122"/>
                <a:cs typeface="Arial Unicode MS" pitchFamily="34" charset="-122"/>
              </a:rPr>
              <a:t> f: V</a:t>
            </a:r>
            <a:r>
              <a:rPr lang="en-US" altLang="zh-CN" sz="1800" baseline="-25000" dirty="0" smtClean="0">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V</a:t>
            </a:r>
            <a:r>
              <a:rPr lang="en-US" altLang="zh-CN" sz="1800" baseline="-25000" dirty="0" smtClean="0">
                <a:ea typeface="Arial Unicode MS" pitchFamily="34" charset="-122"/>
                <a:cs typeface="Arial Unicode MS" pitchFamily="34" charset="-122"/>
              </a:rPr>
              <a:t>Gs</a:t>
            </a:r>
            <a:r>
              <a:rPr lang="en-US" altLang="zh-CN" sz="1800" dirty="0" smtClean="0">
                <a:ea typeface="Arial Unicode MS" pitchFamily="34" charset="-122"/>
                <a:cs typeface="Arial Unicode MS" pitchFamily="34" charset="-122"/>
              </a:rPr>
              <a:t> such that </a:t>
            </a:r>
          </a:p>
          <a:p>
            <a:pPr lvl="2"/>
            <a:r>
              <a:rPr lang="en-US" altLang="zh-CN" dirty="0" smtClean="0">
                <a:ea typeface="Arial Unicode MS" pitchFamily="34" charset="-122"/>
                <a:cs typeface="Arial Unicode MS" pitchFamily="34" charset="-122"/>
              </a:rPr>
              <a:t>for </a:t>
            </a:r>
            <a:r>
              <a:rPr lang="en-US" altLang="zh-CN" dirty="0" smtClean="0">
                <a:solidFill>
                  <a:srgbClr val="FF0000"/>
                </a:solidFill>
                <a:ea typeface="Arial Unicode MS" pitchFamily="34" charset="-122"/>
                <a:cs typeface="Arial Unicode MS" pitchFamily="34" charset="-122"/>
              </a:rPr>
              <a:t>each</a:t>
            </a:r>
            <a:r>
              <a:rPr lang="en-US" altLang="zh-CN" dirty="0" smtClean="0">
                <a:ea typeface="Arial Unicode MS" pitchFamily="34" charset="-122"/>
                <a:cs typeface="Arial Unicode MS" pitchFamily="34" charset="-122"/>
              </a:rPr>
              <a:t> node u in Q, u and f(u) have the </a:t>
            </a:r>
            <a:r>
              <a:rPr lang="en-US" altLang="zh-CN" dirty="0" smtClean="0">
                <a:solidFill>
                  <a:srgbClr val="FF0000"/>
                </a:solidFill>
                <a:ea typeface="Arial Unicode MS" pitchFamily="34" charset="-122"/>
                <a:cs typeface="Arial Unicode MS" pitchFamily="34" charset="-122"/>
              </a:rPr>
              <a:t>same</a:t>
            </a:r>
            <a:r>
              <a:rPr lang="en-US" altLang="zh-CN" dirty="0" smtClean="0">
                <a:ea typeface="Arial Unicode MS" pitchFamily="34" charset="-122"/>
                <a:cs typeface="Arial Unicode MS" pitchFamily="34" charset="-122"/>
              </a:rPr>
              <a:t> label</a:t>
            </a:r>
          </a:p>
          <a:p>
            <a:pPr lvl="2"/>
            <a:r>
              <a:rPr lang="en-US" altLang="zh-CN" dirty="0" smtClean="0">
                <a:ea typeface="Arial Unicode MS" pitchFamily="34" charset="-122"/>
                <a:cs typeface="Arial Unicode MS" pitchFamily="34" charset="-122"/>
              </a:rPr>
              <a:t>An edge (u, u‘) in Q </a:t>
            </a:r>
            <a:r>
              <a:rPr lang="en-US" altLang="zh-CN" dirty="0" smtClean="0">
                <a:solidFill>
                  <a:srgbClr val="FF0000"/>
                </a:solidFill>
                <a:ea typeface="Arial Unicode MS" pitchFamily="34" charset="-122"/>
                <a:cs typeface="Arial Unicode MS" pitchFamily="34" charset="-122"/>
              </a:rPr>
              <a:t>if and only if</a:t>
            </a:r>
            <a:r>
              <a:rPr lang="en-US" altLang="zh-CN" dirty="0" smtClean="0">
                <a:ea typeface="Arial Unicode MS" pitchFamily="34" charset="-122"/>
                <a:cs typeface="Arial Unicode MS" pitchFamily="34" charset="-122"/>
              </a:rPr>
              <a:t> (f(u), f(u')) is an edge in G</a:t>
            </a:r>
            <a:r>
              <a:rPr lang="en-US" altLang="zh-CN" baseline="-25000" dirty="0" smtClean="0">
                <a:ea typeface="Arial Unicode MS" pitchFamily="34" charset="-122"/>
                <a:cs typeface="Arial Unicode MS" pitchFamily="34" charset="-122"/>
              </a:rPr>
              <a:t>s</a:t>
            </a:r>
          </a:p>
          <a:p>
            <a:pPr lvl="1"/>
            <a:r>
              <a:rPr lang="en-US" altLang="zh-CN" sz="1800" dirty="0" smtClean="0">
                <a:solidFill>
                  <a:srgbClr val="0066CC"/>
                </a:solidFill>
                <a:ea typeface="Arial Unicode MS" pitchFamily="34" charset="-122"/>
                <a:cs typeface="Arial Unicode MS" pitchFamily="34" charset="-122"/>
              </a:rPr>
              <a:t>Q</a:t>
            </a:r>
            <a:r>
              <a:rPr lang="en-US" altLang="zh-CN" sz="1800" dirty="0" smtClean="0">
                <a:ea typeface="Arial Unicode MS" pitchFamily="34" charset="-122"/>
                <a:cs typeface="Arial Unicode MS" pitchFamily="34" charset="-122"/>
              </a:rPr>
              <a:t> matches </a:t>
            </a:r>
            <a:r>
              <a:rPr lang="en-US" altLang="zh-CN" sz="1800" dirty="0" smtClean="0">
                <a:solidFill>
                  <a:srgbClr val="0066CC"/>
                </a:solidFill>
                <a:ea typeface="Arial Unicode MS" pitchFamily="34" charset="-122"/>
                <a:cs typeface="Arial Unicode MS" pitchFamily="34" charset="-122"/>
              </a:rPr>
              <a:t>G</a:t>
            </a:r>
            <a:r>
              <a:rPr lang="en-US" altLang="zh-CN" sz="1800" dirty="0" smtClean="0">
                <a:ea typeface="Arial Unicode MS" pitchFamily="34" charset="-122"/>
                <a:cs typeface="Arial Unicode MS" pitchFamily="34" charset="-122"/>
              </a:rPr>
              <a:t>, via </a:t>
            </a:r>
            <a:r>
              <a:rPr lang="en-US" altLang="zh-CN" sz="1800" dirty="0" err="1" smtClean="0">
                <a:ea typeface="Arial Unicode MS" pitchFamily="34" charset="-122"/>
                <a:cs typeface="Arial Unicode MS" pitchFamily="34" charset="-122"/>
              </a:rPr>
              <a:t>subgraph</a:t>
            </a:r>
            <a:r>
              <a:rPr lang="en-US" altLang="zh-CN" sz="1800" dirty="0" smtClean="0">
                <a:ea typeface="Arial Unicode MS" pitchFamily="34" charset="-122"/>
                <a:cs typeface="Arial Unicode MS" pitchFamily="34" charset="-122"/>
              </a:rPr>
              <a:t> </a:t>
            </a:r>
            <a:r>
              <a:rPr lang="en-US" altLang="zh-CN" sz="1800" dirty="0" err="1" smtClean="0">
                <a:ea typeface="Arial Unicode MS" pitchFamily="34" charset="-122"/>
                <a:cs typeface="Arial Unicode MS" pitchFamily="34" charset="-122"/>
              </a:rPr>
              <a:t>isomorphsim</a:t>
            </a:r>
            <a:r>
              <a:rPr lang="en-US" altLang="zh-CN" sz="1800" dirty="0" smtClean="0">
                <a:ea typeface="Arial Unicode MS" pitchFamily="34" charset="-122"/>
                <a:cs typeface="Arial Unicode MS" pitchFamily="34" charset="-122"/>
              </a:rPr>
              <a:t>, if there is such a </a:t>
            </a:r>
            <a:r>
              <a:rPr lang="en-US" altLang="zh-CN" sz="1800" dirty="0" err="1" smtClean="0">
                <a:ea typeface="Arial Unicode MS" pitchFamily="34" charset="-122"/>
                <a:cs typeface="Arial Unicode MS" pitchFamily="34" charset="-122"/>
              </a:rPr>
              <a:t>subraph</a:t>
            </a:r>
            <a:r>
              <a:rPr lang="en-US" altLang="zh-CN" sz="1800" dirty="0" smtClean="0">
                <a:ea typeface="Arial Unicode MS" pitchFamily="34" charset="-122"/>
                <a:cs typeface="Arial Unicode MS" pitchFamily="34" charset="-122"/>
              </a:rPr>
              <a:t> </a:t>
            </a:r>
            <a:r>
              <a:rPr lang="en-US" altLang="zh-CN" sz="1800" dirty="0" smtClean="0">
                <a:solidFill>
                  <a:srgbClr val="0066CC"/>
                </a:solidFill>
                <a:ea typeface="Arial Unicode MS" pitchFamily="34" charset="-122"/>
                <a:cs typeface="Arial Unicode MS" pitchFamily="34" charset="-122"/>
              </a:rPr>
              <a:t>Gs</a:t>
            </a:r>
          </a:p>
        </p:txBody>
      </p:sp>
    </p:spTree>
    <p:extLst>
      <p:ext uri="{BB962C8B-B14F-4D97-AF65-F5344CB8AC3E}">
        <p14:creationId xmlns="" xmlns:p14="http://schemas.microsoft.com/office/powerpoint/2010/main" val="3412928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tx1"/>
                </a:solidFill>
                <a:ea typeface="黑体" pitchFamily="49" charset="-122"/>
              </a:rPr>
              <a:t>(1) E.g., Strong Simulation</a:t>
            </a:r>
            <a:endParaRPr lang="en-US" altLang="zh-CN" b="1" dirty="0">
              <a:solidFill>
                <a:schemeClr val="tx1"/>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t>Set up a team to develop a new software product </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smtClean="0">
                <a:solidFill>
                  <a:srgbClr val="C00000"/>
                </a:solidFill>
              </a:rPr>
              <a:t>Strong simulation </a:t>
            </a:r>
            <a:r>
              <a:rPr lang="en-US" sz="2400" dirty="0" smtClean="0"/>
              <a:t>returns </a:t>
            </a:r>
            <a:r>
              <a:rPr lang="en-US" sz="2400" dirty="0" smtClean="0">
                <a:solidFill>
                  <a:srgbClr val="FF0000"/>
                </a:solidFill>
              </a:rPr>
              <a:t>F3, F4 and F5;</a:t>
            </a:r>
          </a:p>
          <a:p>
            <a:pPr>
              <a:defRPr/>
            </a:pPr>
            <a:r>
              <a:rPr lang="en-US" altLang="zh-CN" sz="2400" dirty="0" err="1" smtClean="0">
                <a:solidFill>
                  <a:srgbClr val="C00000"/>
                </a:solidFill>
              </a:rPr>
              <a:t>Subgraph</a:t>
            </a:r>
            <a:r>
              <a:rPr lang="en-US" altLang="zh-CN" sz="2400" dirty="0" smtClean="0">
                <a:solidFill>
                  <a:srgbClr val="C00000"/>
                </a:solidFill>
              </a:rPr>
              <a:t> isomorphism </a:t>
            </a:r>
            <a:r>
              <a:rPr lang="en-US" altLang="zh-CN" sz="2400" dirty="0" smtClean="0"/>
              <a:t>returns </a:t>
            </a:r>
            <a:r>
              <a:rPr lang="en-US" altLang="zh-CN" sz="2400" dirty="0" smtClean="0">
                <a:solidFill>
                  <a:srgbClr val="FF0000"/>
                </a:solidFill>
              </a:rPr>
              <a:t>empty!</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i="1" dirty="0" err="1" smtClean="0">
                <a:solidFill>
                  <a:srgbClr val="FF0000"/>
                </a:solidFill>
              </a:rPr>
              <a:t>Subgraph</a:t>
            </a:r>
            <a:r>
              <a:rPr lang="en-US" altLang="zh-CN" sz="2000" b="1" i="1" dirty="0" smtClean="0">
                <a:solidFill>
                  <a:srgbClr val="FF0000"/>
                </a:solidFill>
              </a:rPr>
              <a:t> isomorphism is too strict for emerging applications!</a:t>
            </a:r>
            <a:endParaRPr lang="en-US" altLang="zh-CN" sz="2000" b="1" i="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17</a:t>
            </a:fld>
            <a:endParaRPr lang="zh-CN" altLang="en-US" dirty="0"/>
          </a:p>
        </p:txBody>
      </p:sp>
    </p:spTree>
    <p:extLst>
      <p:ext uri="{BB962C8B-B14F-4D97-AF65-F5344CB8AC3E}">
        <p14:creationId xmlns="" xmlns:p14="http://schemas.microsoft.com/office/powerpoint/2010/main"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C:\Users\SkyHeart\Desktop\TO.eps"/>
          <p:cNvPicPr>
            <a:picLocks noChangeAspect="1" noChangeArrowheads="1"/>
          </p:cNvPicPr>
          <p:nvPr/>
        </p:nvPicPr>
        <p:blipFill>
          <a:blip r:embed="rId2" cstate="print"/>
          <a:srcRect/>
          <a:stretch>
            <a:fillRect/>
          </a:stretch>
        </p:blipFill>
        <p:spPr bwMode="auto">
          <a:xfrm>
            <a:off x="71406" y="-38083"/>
            <a:ext cx="4811712" cy="5895975"/>
          </a:xfrm>
          <a:prstGeom prst="rect">
            <a:avLst/>
          </a:prstGeom>
          <a:noFill/>
          <a:ln w="9525">
            <a:noFill/>
            <a:miter lim="800000"/>
            <a:headEnd/>
            <a:tailEnd/>
          </a:ln>
        </p:spPr>
      </p:pic>
      <p:sp>
        <p:nvSpPr>
          <p:cNvPr id="7" name="矩形 6"/>
          <p:cNvSpPr>
            <a:spLocks noChangeArrowheads="1"/>
          </p:cNvSpPr>
          <p:nvPr/>
        </p:nvSpPr>
        <p:spPr bwMode="auto">
          <a:xfrm>
            <a:off x="142844" y="4841892"/>
            <a:ext cx="9001156" cy="646331"/>
          </a:xfrm>
          <a:prstGeom prst="rect">
            <a:avLst/>
          </a:prstGeom>
          <a:noFill/>
          <a:ln w="9525">
            <a:noFill/>
            <a:miter lim="800000"/>
            <a:headEnd/>
            <a:tailEnd/>
          </a:ln>
        </p:spPr>
        <p:txBody>
          <a:bodyPr wrap="square">
            <a:spAutoFit/>
          </a:bodyPr>
          <a:lstStyle/>
          <a:p>
            <a:r>
              <a:rPr lang="en-US" altLang="zh-CN" b="1" dirty="0">
                <a:solidFill>
                  <a:srgbClr val="FF0000"/>
                </a:solidFill>
                <a:latin typeface="Arial Black" pitchFamily="34" charset="0"/>
              </a:rPr>
              <a:t>“</a:t>
            </a:r>
            <a:r>
              <a:rPr lang="en-US" altLang="zh-CN" dirty="0">
                <a:solidFill>
                  <a:srgbClr val="FF0000"/>
                </a:solidFill>
                <a:latin typeface="Arial Black" pitchFamily="34" charset="0"/>
              </a:rPr>
              <a:t>Those who were trained to fly didn’t know the others. One group of people did not know the other group.”  (</a:t>
            </a:r>
            <a:r>
              <a:rPr lang="en-US" altLang="zh-CN" dirty="0">
                <a:solidFill>
                  <a:schemeClr val="accent2"/>
                </a:solidFill>
                <a:latin typeface="Arial Black" pitchFamily="34" charset="0"/>
              </a:rPr>
              <a:t>Osama Bin Laden, 2001</a:t>
            </a:r>
            <a:r>
              <a:rPr lang="en-US" altLang="zh-CN"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143636" y="2285992"/>
            <a:ext cx="1440160" cy="1573467"/>
          </a:xfrm>
          <a:prstGeom prst="rect">
            <a:avLst/>
          </a:prstGeom>
          <a:noFill/>
          <a:ln w="9525">
            <a:noFill/>
            <a:miter lim="800000"/>
            <a:headEnd/>
            <a:tailEnd/>
          </a:ln>
        </p:spPr>
      </p:pic>
      <p:sp>
        <p:nvSpPr>
          <p:cNvPr id="9" name="云形标注 8"/>
          <p:cNvSpPr/>
          <p:nvPr/>
        </p:nvSpPr>
        <p:spPr>
          <a:xfrm rot="444174">
            <a:off x="5503748" y="1823453"/>
            <a:ext cx="2959199" cy="2456611"/>
          </a:xfrm>
          <a:prstGeom prst="cloudCallout">
            <a:avLst>
              <a:gd name="adj1" fmla="val -88355"/>
              <a:gd name="adj2" fmla="val 7813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
        <p:nvSpPr>
          <p:cNvPr id="10" name="矩形 9"/>
          <p:cNvSpPr/>
          <p:nvPr/>
        </p:nvSpPr>
        <p:spPr>
          <a:xfrm>
            <a:off x="2714612" y="928670"/>
            <a:ext cx="3642857" cy="369332"/>
          </a:xfrm>
          <a:prstGeom prst="rect">
            <a:avLst/>
          </a:prstGeom>
        </p:spPr>
        <p:txBody>
          <a:bodyPr wrap="none">
            <a:spAutoFit/>
          </a:bodyPr>
          <a:lstStyle/>
          <a:p>
            <a:r>
              <a:rPr lang="en-US" altLang="zh-CN" b="1" dirty="0" smtClean="0">
                <a:solidFill>
                  <a:srgbClr val="C00000"/>
                </a:solidFill>
                <a:ea typeface="黑体" pitchFamily="49" charset="-122"/>
              </a:rPr>
              <a:t>Terrorist Collaboration Network</a:t>
            </a:r>
            <a:endParaRPr lang="zh-CN" altLang="en-US" dirty="0"/>
          </a:p>
        </p:txBody>
      </p:sp>
      <p:sp>
        <p:nvSpPr>
          <p:cNvPr id="12" name="矩形 11"/>
          <p:cNvSpPr/>
          <p:nvPr/>
        </p:nvSpPr>
        <p:spPr>
          <a:xfrm>
            <a:off x="214282" y="5643578"/>
            <a:ext cx="8715436" cy="1077218"/>
          </a:xfrm>
          <a:prstGeom prst="rect">
            <a:avLst/>
          </a:prstGeom>
          <a:solidFill>
            <a:schemeClr val="accent5"/>
          </a:solidFill>
        </p:spPr>
        <p:txBody>
          <a:bodyPr wrap="square">
            <a:spAutoFit/>
          </a:bodyPr>
          <a:lstStyle/>
          <a:p>
            <a:pPr algn="just"/>
            <a:r>
              <a:rPr lang="en-US" sz="1600" b="1" dirty="0" smtClean="0">
                <a:solidFill>
                  <a:srgbClr val="FF0000"/>
                </a:solidFill>
              </a:rPr>
              <a:t>Build upon</a:t>
            </a:r>
            <a:r>
              <a:rPr lang="en-US" sz="1600" dirty="0" smtClean="0">
                <a:solidFill>
                  <a:srgbClr val="FF0000"/>
                </a:solidFill>
              </a:rPr>
              <a:t> </a:t>
            </a:r>
            <a:r>
              <a:rPr lang="en-US" sz="1600" b="1" dirty="0" smtClean="0">
                <a:solidFill>
                  <a:srgbClr val="FF0000"/>
                </a:solidFill>
              </a:rPr>
              <a:t>(revised) </a:t>
            </a:r>
            <a:r>
              <a:rPr lang="en-US" altLang="zh-CN" sz="1600" b="1" dirty="0" smtClean="0">
                <a:solidFill>
                  <a:srgbClr val="FF0000"/>
                </a:solidFill>
              </a:rPr>
              <a:t>strong </a:t>
            </a:r>
            <a:r>
              <a:rPr lang="en-US" sz="1600" b="1" dirty="0" smtClean="0">
                <a:solidFill>
                  <a:srgbClr val="FF0000"/>
                </a:solidFill>
              </a:rPr>
              <a:t>simulation to aid the detection of homegrown violent extremists (HVEs)</a:t>
            </a:r>
            <a:r>
              <a:rPr lang="en-US" sz="1600" dirty="0" smtClean="0">
                <a:solidFill>
                  <a:srgbClr val="FF0000"/>
                </a:solidFill>
              </a:rPr>
              <a:t> </a:t>
            </a:r>
            <a:r>
              <a:rPr lang="en-US" sz="1600" dirty="0" smtClean="0"/>
              <a:t>who seek to commit acts of terrorism in the United States and abroad, </a:t>
            </a:r>
            <a:r>
              <a:rPr lang="en-US" sz="1600" b="1" dirty="0" smtClean="0">
                <a:solidFill>
                  <a:srgbClr val="000099"/>
                </a:solidFill>
              </a:rPr>
              <a:t>Colorado State University, </a:t>
            </a:r>
            <a:r>
              <a:rPr lang="en-US" altLang="zh-CN" sz="1600" b="1" dirty="0" smtClean="0">
                <a:solidFill>
                  <a:srgbClr val="000099"/>
                </a:solidFill>
              </a:rPr>
              <a:t>Benjamin W. K. Hung, </a:t>
            </a:r>
            <a:r>
              <a:rPr lang="en-US" altLang="zh-CN" sz="1600" b="1" dirty="0" err="1" smtClean="0">
                <a:solidFill>
                  <a:srgbClr val="000099"/>
                </a:solidFill>
              </a:rPr>
              <a:t>Anura</a:t>
            </a:r>
            <a:r>
              <a:rPr lang="en-US" altLang="zh-CN" sz="1600" b="1" dirty="0" smtClean="0">
                <a:solidFill>
                  <a:srgbClr val="000099"/>
                </a:solidFill>
              </a:rPr>
              <a:t> P. </a:t>
            </a:r>
            <a:r>
              <a:rPr lang="en-US" altLang="zh-CN" sz="1600" b="1" dirty="0" err="1" smtClean="0">
                <a:solidFill>
                  <a:srgbClr val="000099"/>
                </a:solidFill>
              </a:rPr>
              <a:t>Jayasumana</a:t>
            </a:r>
            <a:r>
              <a:rPr lang="en-US" altLang="zh-CN" sz="1600" dirty="0" smtClean="0"/>
              <a:t>: Investigative simulation: Towards utilizing graph pattern matching for investigative search. ASONAM 2016.</a:t>
            </a:r>
            <a:endParaRPr lang="zh-CN" altLang="en-US" sz="1600" dirty="0"/>
          </a:p>
        </p:txBody>
      </p:sp>
      <p:sp>
        <p:nvSpPr>
          <p:cNvPr id="14" name="标题 1"/>
          <p:cNvSpPr>
            <a:spLocks noGrp="1"/>
          </p:cNvSpPr>
          <p:nvPr>
            <p:ph type="title"/>
          </p:nvPr>
        </p:nvSpPr>
        <p:spPr>
          <a:xfrm>
            <a:off x="285720" y="71414"/>
            <a:ext cx="8358246" cy="796908"/>
          </a:xfrm>
        </p:spPr>
        <p:txBody>
          <a:bodyPr/>
          <a:lstStyle/>
          <a:p>
            <a:r>
              <a:rPr lang="en-US" altLang="zh-CN" b="1" dirty="0" smtClean="0">
                <a:solidFill>
                  <a:schemeClr val="tx1"/>
                </a:solidFill>
                <a:ea typeface="黑体" pitchFamily="49" charset="-122"/>
              </a:rPr>
              <a:t>(1) E.g., Strong Simulation</a:t>
            </a:r>
            <a:endParaRPr lang="en-US" altLang="zh-CN" b="1" dirty="0">
              <a:solidFill>
                <a:schemeClr val="tx1"/>
              </a:solidFill>
              <a:latin typeface="Arial Unicode MS" pitchFamily="34"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en-US" altLang="zh-CN" sz="2400" dirty="0" smtClean="0">
                <a:solidFill>
                  <a:srgbClr val="FF0000"/>
                </a:solidFill>
                <a:latin typeface="Arial Unicode MS" pitchFamily="34" charset="-122"/>
                <a:ea typeface="Arial Unicode MS" pitchFamily="34" charset="-122"/>
                <a:cs typeface="Arial Unicode MS" pitchFamily="34" charset="-122"/>
              </a:rPr>
              <a:t>Preserve 70-80% </a:t>
            </a:r>
            <a:r>
              <a:rPr lang="en-US" altLang="zh-CN" sz="2400" dirty="0" err="1" smtClean="0">
                <a:solidFill>
                  <a:srgbClr val="FF0000"/>
                </a:solidFill>
                <a:latin typeface="Arial Unicode MS" pitchFamily="34" charset="-122"/>
                <a:ea typeface="Arial Unicode MS" pitchFamily="34" charset="-122"/>
                <a:cs typeface="Arial Unicode MS" pitchFamily="34" charset="-122"/>
              </a:rPr>
              <a:t>subgraph</a:t>
            </a:r>
            <a:r>
              <a:rPr lang="en-US" altLang="zh-CN" sz="2400" dirty="0" smtClean="0">
                <a:solidFill>
                  <a:srgbClr val="FF0000"/>
                </a:solidFill>
                <a:latin typeface="Arial Unicode MS" pitchFamily="34" charset="-122"/>
                <a:ea typeface="Arial Unicode MS" pitchFamily="34" charset="-122"/>
                <a:cs typeface="Arial Unicode MS" pitchFamily="34" charset="-122"/>
              </a:rPr>
              <a:t> isomorphism &amp; 100</a:t>
            </a:r>
            <a:r>
              <a:rPr lang="zh-CN" altLang="en-US" sz="2400" dirty="0" smtClean="0">
                <a:solidFill>
                  <a:srgbClr val="FF0000"/>
                </a:solidFill>
                <a:latin typeface="Arial Unicode MS" pitchFamily="34" charset="-122"/>
                <a:ea typeface="Arial Unicode MS" pitchFamily="34" charset="-122"/>
                <a:cs typeface="Arial Unicode MS" pitchFamily="34" charset="-122"/>
              </a:rPr>
              <a:t> </a:t>
            </a:r>
            <a:r>
              <a:rPr lang="en-US" altLang="zh-CN" sz="2400" dirty="0" smtClean="0">
                <a:solidFill>
                  <a:srgbClr val="FF0000"/>
                </a:solidFill>
                <a:latin typeface="Arial Unicode MS" pitchFamily="34" charset="-122"/>
                <a:ea typeface="Arial Unicode MS" pitchFamily="34" charset="-122"/>
                <a:cs typeface="Arial Unicode MS" pitchFamily="34" charset="-122"/>
              </a:rPr>
              <a:t>times faster!</a:t>
            </a:r>
            <a:endParaRPr lang="zh-CN" altLang="en-US" sz="2400" dirty="0" smtClean="0">
              <a:solidFill>
                <a:srgbClr val="FF0000"/>
              </a:solidFill>
              <a:latin typeface="Arial Unicode MS" pitchFamily="34" charset="-122"/>
              <a:ea typeface="Arial Unicode MS" pitchFamily="34" charset="-122"/>
              <a:cs typeface="Arial Unicode MS" pitchFamily="34" charset="-122"/>
            </a:endParaRP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17" name="TextBox 7"/>
          <p:cNvSpPr txBox="1">
            <a:spLocks noChangeArrowheads="1"/>
          </p:cNvSpPr>
          <p:nvPr/>
        </p:nvSpPr>
        <p:spPr bwMode="auto">
          <a:xfrm>
            <a:off x="281186" y="1124744"/>
            <a:ext cx="2172069"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err="1">
                <a:solidFill>
                  <a:srgbClr val="4414BC"/>
                </a:solidFill>
                <a:latin typeface="Arial Unicode MS" pitchFamily="34" charset="-122"/>
                <a:ea typeface="Arial Unicode MS" pitchFamily="34" charset="-122"/>
                <a:cs typeface="Arial Unicode MS" pitchFamily="34" charset="-122"/>
              </a:rPr>
              <a:t>Subgraph</a:t>
            </a:r>
            <a:endParaRPr lang="en-US" altLang="zh-CN" sz="2000" dirty="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Isomorphism</a:t>
            </a: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smtClean="0">
              <a:solidFill>
                <a:srgbClr val="4414BC"/>
              </a:solidFill>
              <a:latin typeface="Arial Unicode MS" pitchFamily="34" charset="-122"/>
              <a:ea typeface="Arial Unicode MS" pitchFamily="34" charset="-122"/>
              <a:cs typeface="Arial Unicode MS" pitchFamily="34" charset="-122"/>
            </a:endParaRPr>
          </a:p>
        </p:txBody>
      </p:sp>
      <p:sp>
        <p:nvSpPr>
          <p:cNvPr id="27" name="TextBox 8"/>
          <p:cNvSpPr txBox="1">
            <a:spLocks noChangeArrowheads="1"/>
          </p:cNvSpPr>
          <p:nvPr/>
        </p:nvSpPr>
        <p:spPr bwMode="auto">
          <a:xfrm>
            <a:off x="2675136"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Strong </a:t>
            </a:r>
          </a:p>
          <a:p>
            <a:pPr marL="742950" indent="-285750" algn="ctr" eaLnBrk="0" hangingPunct="0">
              <a:spcBef>
                <a:spcPct val="20000"/>
              </a:spcBef>
            </a:pPr>
            <a:r>
              <a:rPr lang="en-US" altLang="zh-CN" sz="2000">
                <a:solidFill>
                  <a:srgbClr val="FF0000"/>
                </a:solidFill>
                <a:latin typeface="Arial Unicode MS" pitchFamily="34" charset="-122"/>
                <a:ea typeface="Arial Unicode MS" pitchFamily="34" charset="-122"/>
                <a:cs typeface="Arial Unicode MS" pitchFamily="34" charset="-122"/>
              </a:rPr>
              <a:t>Simulation</a:t>
            </a:r>
          </a:p>
        </p:txBody>
      </p:sp>
      <p:sp>
        <p:nvSpPr>
          <p:cNvPr id="28" name="TextBox 9"/>
          <p:cNvSpPr txBox="1">
            <a:spLocks noChangeArrowheads="1"/>
          </p:cNvSpPr>
          <p:nvPr/>
        </p:nvSpPr>
        <p:spPr bwMode="auto">
          <a:xfrm>
            <a:off x="4943673" y="1124744"/>
            <a:ext cx="1660525" cy="769937"/>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Dual </a:t>
            </a:r>
          </a:p>
          <a:p>
            <a:pPr marL="742950" indent="-285750" algn="ctr" eaLnBrk="0" hangingPunct="0">
              <a:spcBef>
                <a:spcPct val="20000"/>
              </a:spcBef>
            </a:pPr>
            <a:r>
              <a:rPr lang="en-US" altLang="zh-CN" sz="2000">
                <a:solidFill>
                  <a:srgbClr val="C00000"/>
                </a:solidFill>
                <a:latin typeface="Arial Unicode MS" pitchFamily="34" charset="-122"/>
                <a:ea typeface="Arial Unicode MS" pitchFamily="34" charset="-122"/>
                <a:cs typeface="Arial Unicode MS" pitchFamily="34" charset="-122"/>
              </a:rPr>
              <a:t>Simulation</a:t>
            </a:r>
          </a:p>
        </p:txBody>
      </p:sp>
      <p:sp>
        <p:nvSpPr>
          <p:cNvPr id="29" name="TextBox 10"/>
          <p:cNvSpPr txBox="1">
            <a:spLocks noChangeArrowheads="1"/>
          </p:cNvSpPr>
          <p:nvPr/>
        </p:nvSpPr>
        <p:spPr bwMode="auto">
          <a:xfrm>
            <a:off x="6943923" y="1124744"/>
            <a:ext cx="1660711" cy="1138773"/>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en-US" altLang="zh-CN" sz="2000" dirty="0">
                <a:solidFill>
                  <a:srgbClr val="00B050"/>
                </a:solidFill>
                <a:latin typeface="Arial Unicode MS" pitchFamily="34" charset="-122"/>
                <a:ea typeface="Arial Unicode MS" pitchFamily="34" charset="-122"/>
                <a:cs typeface="Arial Unicode MS" pitchFamily="34" charset="-122"/>
              </a:rPr>
              <a:t>Graph</a:t>
            </a:r>
          </a:p>
          <a:p>
            <a:pPr marL="742950" indent="-285750" algn="ctr" eaLnBrk="0" hangingPunct="0">
              <a:spcBef>
                <a:spcPct val="20000"/>
              </a:spcBef>
            </a:pPr>
            <a:r>
              <a:rPr lang="en-US" altLang="zh-CN" sz="2000" dirty="0" smtClean="0">
                <a:solidFill>
                  <a:srgbClr val="00B050"/>
                </a:solidFill>
                <a:latin typeface="Arial Unicode MS" pitchFamily="34" charset="-122"/>
                <a:ea typeface="Arial Unicode MS" pitchFamily="34" charset="-122"/>
                <a:cs typeface="Arial Unicode MS" pitchFamily="34" charset="-122"/>
              </a:rPr>
              <a:t>Simulation</a:t>
            </a: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30" name="燕尾形 29"/>
          <p:cNvSpPr/>
          <p:nvPr/>
        </p:nvSpPr>
        <p:spPr>
          <a:xfrm>
            <a:off x="2317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燕尾形 30"/>
          <p:cNvSpPr/>
          <p:nvPr/>
        </p:nvSpPr>
        <p:spPr>
          <a:xfrm>
            <a:off x="4603948"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燕尾形 31"/>
          <p:cNvSpPr/>
          <p:nvPr/>
        </p:nvSpPr>
        <p:spPr>
          <a:xfrm>
            <a:off x="6818511" y="1267619"/>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 name="标题 1"/>
          <p:cNvSpPr>
            <a:spLocks noGrp="1"/>
          </p:cNvSpPr>
          <p:nvPr>
            <p:ph type="title"/>
          </p:nvPr>
        </p:nvSpPr>
        <p:spPr>
          <a:xfrm>
            <a:off x="285720" y="71414"/>
            <a:ext cx="8358246" cy="796908"/>
          </a:xfrm>
        </p:spPr>
        <p:txBody>
          <a:bodyPr/>
          <a:lstStyle/>
          <a:p>
            <a:r>
              <a:rPr lang="en-US" altLang="zh-CN" b="1" dirty="0" smtClean="0">
                <a:solidFill>
                  <a:schemeClr val="tx1"/>
                </a:solidFill>
                <a:ea typeface="黑体" pitchFamily="49" charset="-122"/>
              </a:rPr>
              <a:t>(1) E.g., Strong Simulation</a:t>
            </a:r>
            <a:endParaRPr lang="en-US" altLang="zh-CN" b="1" dirty="0">
              <a:solidFill>
                <a:schemeClr val="tx1"/>
              </a:solidFill>
              <a:latin typeface="Arial Unicode MS" pitchFamily="34"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cstate="print"/>
          <a:srcRect/>
          <a:stretch>
            <a:fillRect/>
          </a:stretch>
        </p:blipFill>
        <p:spPr bwMode="auto">
          <a:xfrm>
            <a:off x="-32" y="2214554"/>
            <a:ext cx="9108254" cy="4429156"/>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sz="4000" b="1" dirty="0" smtClean="0">
                <a:solidFill>
                  <a:schemeClr val="tx1"/>
                </a:solidFill>
              </a:rPr>
              <a:t>Big Data Analytics is Challenging</a:t>
            </a:r>
            <a:endParaRPr lang="zh-CN" altLang="en-US" sz="4000" b="1" dirty="0">
              <a:solidFill>
                <a:schemeClr val="tx1"/>
              </a:solidFill>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pic>
        <p:nvPicPr>
          <p:cNvPr id="7" name="Picture 2" descr="https://solutionsreview.com/data-integration/files/2015/10/oie_9181647MsIzeVuY.jpg"/>
          <p:cNvPicPr>
            <a:picLocks noChangeAspect="1" noChangeArrowheads="1"/>
          </p:cNvPicPr>
          <p:nvPr/>
        </p:nvPicPr>
        <p:blipFill>
          <a:blip r:embed="rId3"/>
          <a:srcRect/>
          <a:stretch>
            <a:fillRect/>
          </a:stretch>
        </p:blipFill>
        <p:spPr bwMode="auto">
          <a:xfrm>
            <a:off x="-95" y="1214422"/>
            <a:ext cx="9144127" cy="457203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
        <p:nvSpPr>
          <p:cNvPr id="6" name="标题 1"/>
          <p:cNvSpPr>
            <a:spLocks noGrp="1"/>
          </p:cNvSpPr>
          <p:nvPr>
            <p:ph type="title"/>
          </p:nvPr>
        </p:nvSpPr>
        <p:spPr>
          <a:xfrm>
            <a:off x="285720" y="71414"/>
            <a:ext cx="8643998" cy="796908"/>
          </a:xfrm>
        </p:spPr>
        <p:txBody>
          <a:bodyPr/>
          <a:lstStyle/>
          <a:p>
            <a:r>
              <a:rPr lang="en-US" altLang="zh-CN" b="1" dirty="0" smtClean="0">
                <a:solidFill>
                  <a:schemeClr val="tx1"/>
                </a:solidFill>
                <a:ea typeface="黑体" pitchFamily="49" charset="-122"/>
              </a:rPr>
              <a:t>(2) E.g., Temporal Dense </a:t>
            </a:r>
            <a:r>
              <a:rPr lang="en-US" altLang="zh-CN" b="1" dirty="0" err="1" smtClean="0">
                <a:solidFill>
                  <a:schemeClr val="tx1"/>
                </a:solidFill>
                <a:ea typeface="黑体" pitchFamily="49" charset="-122"/>
              </a:rPr>
              <a:t>Subgraphs</a:t>
            </a:r>
            <a:endParaRPr lang="zh-CN" altLang="en-US" sz="440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643998" cy="796908"/>
          </a:xfrm>
        </p:spPr>
        <p:txBody>
          <a:bodyPr/>
          <a:lstStyle/>
          <a:p>
            <a:r>
              <a:rPr lang="en-US" altLang="zh-CN" b="1" dirty="0" smtClean="0">
                <a:solidFill>
                  <a:schemeClr val="tx1"/>
                </a:solidFill>
                <a:ea typeface="黑体" pitchFamily="49" charset="-122"/>
              </a:rPr>
              <a:t>(2) E.g., Temporal Dense </a:t>
            </a:r>
            <a:r>
              <a:rPr lang="en-US" altLang="zh-CN" b="1" dirty="0" err="1" smtClean="0">
                <a:solidFill>
                  <a:schemeClr val="tx1"/>
                </a:solidFill>
                <a:ea typeface="黑体" pitchFamily="49" charset="-122"/>
              </a:rPr>
              <a:t>Subgraphs</a:t>
            </a:r>
            <a:endParaRPr lang="zh-CN" altLang="en-US" sz="4400" dirty="0">
              <a:solidFill>
                <a:schemeClr val="tx1"/>
              </a:solidFill>
            </a:endParaRPr>
          </a:p>
        </p:txBody>
      </p:sp>
      <p:sp>
        <p:nvSpPr>
          <p:cNvPr id="3" name="内容占位符 2"/>
          <p:cNvSpPr>
            <a:spLocks noGrp="1"/>
          </p:cNvSpPr>
          <p:nvPr>
            <p:ph idx="1"/>
          </p:nvPr>
        </p:nvSpPr>
        <p:spPr>
          <a:xfrm>
            <a:off x="285720" y="856092"/>
            <a:ext cx="8858280" cy="5237204"/>
          </a:xfrm>
        </p:spPr>
        <p:txBody>
          <a:bodyPr/>
          <a:lstStyle/>
          <a:p>
            <a:r>
              <a:rPr lang="en-US" altLang="zh-CN" sz="2000" dirty="0" smtClean="0"/>
              <a:t>Filter-and-Verification methods:</a:t>
            </a:r>
          </a:p>
          <a:p>
            <a:endParaRPr lang="en-US" altLang="zh-CN" sz="2400" dirty="0" smtClean="0"/>
          </a:p>
          <a:p>
            <a:endParaRPr lang="en-US" altLang="zh-CN" sz="2400" dirty="0" smtClean="0"/>
          </a:p>
          <a:p>
            <a:pPr>
              <a:spcBef>
                <a:spcPts val="1200"/>
              </a:spcBef>
            </a:pPr>
            <a:r>
              <a:rPr lang="en-US" altLang="zh-CN" sz="2000" dirty="0" smtClean="0">
                <a:latin typeface="+mj-lt"/>
              </a:rPr>
              <a:t>Data Driven Query Approximation methods:</a:t>
            </a:r>
            <a:endParaRPr lang="zh-CN" altLang="en-US" sz="2000" dirty="0" smtClean="0">
              <a:latin typeface="+mj-lt"/>
            </a:endParaRPr>
          </a:p>
          <a:p>
            <a:pPr lvl="1"/>
            <a:r>
              <a:rPr lang="en-US" altLang="zh-CN" sz="2000" dirty="0" smtClean="0"/>
              <a:t>Choose k (a small constant, e.g., 10 or 15)</a:t>
            </a:r>
          </a:p>
          <a:p>
            <a:pPr lvl="1"/>
            <a:endParaRPr lang="en-US" altLang="zh-CN" sz="1800" dirty="0" smtClean="0"/>
          </a:p>
          <a:p>
            <a:pPr lvl="1"/>
            <a:endParaRPr lang="en-US" altLang="zh-CN" sz="1800" dirty="0" smtClean="0"/>
          </a:p>
          <a:p>
            <a:pPr lvl="1"/>
            <a:endParaRPr lang="en-US" altLang="zh-CN" sz="1800" dirty="0" smtClean="0"/>
          </a:p>
          <a:p>
            <a:pPr>
              <a:spcBef>
                <a:spcPts val="600"/>
              </a:spcBef>
            </a:pPr>
            <a:r>
              <a:rPr lang="en-US" altLang="zh-CN" sz="2000" dirty="0" smtClean="0"/>
              <a:t>Experimental results (with the state of the art solution </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6" name="矩形 5"/>
          <p:cNvSpPr/>
          <p:nvPr/>
        </p:nvSpPr>
        <p:spPr>
          <a:xfrm>
            <a:off x="0" y="5643578"/>
            <a:ext cx="9144000" cy="1169551"/>
          </a:xfrm>
          <a:prstGeom prst="rect">
            <a:avLst/>
          </a:prstGeom>
          <a:ln>
            <a:solidFill>
              <a:srgbClr val="000099"/>
            </a:solidFill>
          </a:ln>
        </p:spPr>
        <p:txBody>
          <a:bodyPr wrap="square">
            <a:spAutoFit/>
          </a:bodyPr>
          <a:lstStyle/>
          <a:p>
            <a:r>
              <a:rPr lang="en-US" altLang="zh-CN" sz="1400" dirty="0" smtClean="0"/>
              <a:t>P. </a:t>
            </a:r>
            <a:r>
              <a:rPr lang="en-US" altLang="zh-CN" sz="1400" dirty="0" err="1" smtClean="0"/>
              <a:t>Bogdanov</a:t>
            </a:r>
            <a:r>
              <a:rPr lang="en-US" altLang="zh-CN" sz="1400" dirty="0" smtClean="0"/>
              <a:t>, M. </a:t>
            </a:r>
            <a:r>
              <a:rPr lang="en-US" altLang="zh-CN" sz="1400" dirty="0" err="1" smtClean="0"/>
              <a:t>Mongiov</a:t>
            </a:r>
            <a:r>
              <a:rPr lang="en-US" altLang="zh-CN" sz="1400" dirty="0" smtClean="0"/>
              <a:t>, and A. K. Singh. Mining heavy </a:t>
            </a:r>
            <a:r>
              <a:rPr lang="en-US" altLang="zh-CN" sz="1400" dirty="0" err="1" smtClean="0"/>
              <a:t>subgraphs</a:t>
            </a:r>
            <a:r>
              <a:rPr lang="en-US" altLang="zh-CN" sz="1400" dirty="0" smtClean="0"/>
              <a:t> in time-evolving networks. In ICDM, 2011.</a:t>
            </a:r>
            <a:endParaRPr lang="en-US" altLang="zh-CN" sz="1400" dirty="0" smtClean="0">
              <a:ea typeface="黑体" pitchFamily="49" charset="-122"/>
            </a:endParaRPr>
          </a:p>
          <a:p>
            <a:pPr>
              <a:spcBef>
                <a:spcPts val="0"/>
              </a:spcBef>
            </a:pPr>
            <a:r>
              <a:rPr lang="en-US" altLang="zh-CN" sz="1400" dirty="0" err="1" smtClean="0">
                <a:solidFill>
                  <a:schemeClr val="tx2"/>
                </a:solidFill>
              </a:rPr>
              <a:t>Haixing</a:t>
            </a:r>
            <a:r>
              <a:rPr lang="en-US" altLang="zh-CN" sz="1400" dirty="0" smtClean="0">
                <a:solidFill>
                  <a:schemeClr val="tx2"/>
                </a:solidFill>
              </a:rPr>
              <a:t> Huang, </a:t>
            </a:r>
            <a:r>
              <a:rPr lang="en-US" altLang="zh-CN" sz="1400" dirty="0" err="1" smtClean="0">
                <a:solidFill>
                  <a:schemeClr val="tx2"/>
                </a:solidFill>
              </a:rPr>
              <a:t>Jinghe</a:t>
            </a:r>
            <a:r>
              <a:rPr lang="en-US" altLang="zh-CN" sz="1400" dirty="0" smtClean="0">
                <a:solidFill>
                  <a:schemeClr val="tx2"/>
                </a:solidFill>
              </a:rPr>
              <a:t> Song, </a:t>
            </a:r>
            <a:r>
              <a:rPr lang="en-US" altLang="zh-CN" sz="1400" dirty="0" err="1" smtClean="0">
                <a:solidFill>
                  <a:schemeClr val="tx2"/>
                </a:solidFill>
              </a:rPr>
              <a:t>Xuelian</a:t>
            </a:r>
            <a:r>
              <a:rPr lang="en-US" altLang="zh-CN" sz="1400" dirty="0" smtClean="0">
                <a:solidFill>
                  <a:schemeClr val="tx2"/>
                </a:solidFill>
              </a:rPr>
              <a:t> Lin, </a:t>
            </a:r>
            <a:r>
              <a:rPr lang="en-US" altLang="zh-CN" sz="1400" dirty="0" err="1" smtClean="0">
                <a:solidFill>
                  <a:schemeClr val="tx2"/>
                </a:solidFill>
              </a:rPr>
              <a:t>Shuai</a:t>
            </a:r>
            <a:r>
              <a:rPr lang="en-US" altLang="zh-CN" sz="1400" dirty="0" smtClean="0">
                <a:solidFill>
                  <a:schemeClr val="tx2"/>
                </a:solidFill>
              </a:rPr>
              <a:t> Ma, </a:t>
            </a:r>
            <a:r>
              <a:rPr lang="en-US" altLang="zh-CN" sz="1400" dirty="0" err="1" smtClean="0">
                <a:solidFill>
                  <a:schemeClr val="tx2"/>
                </a:solidFill>
              </a:rPr>
              <a:t>Jinpeng</a:t>
            </a:r>
            <a:r>
              <a:rPr lang="en-US" altLang="zh-CN" sz="1400" dirty="0" smtClean="0">
                <a:solidFill>
                  <a:schemeClr val="tx2"/>
                </a:solidFill>
              </a:rPr>
              <a:t> </a:t>
            </a:r>
            <a:r>
              <a:rPr lang="en-US" altLang="zh-CN" sz="1400" dirty="0" err="1" smtClean="0">
                <a:solidFill>
                  <a:schemeClr val="tx2"/>
                </a:solidFill>
              </a:rPr>
              <a:t>Huai</a:t>
            </a:r>
            <a:r>
              <a:rPr lang="en-US" altLang="zh-CN" sz="1400" dirty="0" smtClean="0">
                <a:solidFill>
                  <a:schemeClr val="tx2"/>
                </a:solidFill>
              </a:rPr>
              <a:t>, </a:t>
            </a:r>
            <a:r>
              <a:rPr lang="en-US" altLang="zh-CN" sz="1400" dirty="0" err="1" smtClean="0">
                <a:solidFill>
                  <a:schemeClr val="tx2"/>
                </a:solidFill>
              </a:rPr>
              <a:t>TGraph</a:t>
            </a:r>
            <a:r>
              <a:rPr lang="en-US" altLang="zh-CN" sz="1400" dirty="0" smtClean="0">
                <a:solidFill>
                  <a:schemeClr val="tx2"/>
                </a:solidFill>
              </a:rPr>
              <a:t>: A Temporal Graph Data Management System (demo</a:t>
            </a:r>
            <a:r>
              <a:rPr lang="en-US" altLang="zh-CN" sz="1400" b="1" dirty="0" smtClean="0">
                <a:solidFill>
                  <a:schemeClr val="tx2"/>
                </a:solidFill>
                <a:ea typeface="黑体" pitchFamily="49" charset="-122"/>
              </a:rPr>
              <a:t>), </a:t>
            </a:r>
            <a:r>
              <a:rPr lang="en-US" altLang="zh-CN" sz="1400" b="1" dirty="0" smtClean="0">
                <a:solidFill>
                  <a:srgbClr val="C00000"/>
                </a:solidFill>
                <a:ea typeface="黑体" pitchFamily="49" charset="-122"/>
              </a:rPr>
              <a:t>CIKM 2016.</a:t>
            </a:r>
          </a:p>
          <a:p>
            <a:pPr>
              <a:spcBef>
                <a:spcPts val="0"/>
              </a:spcBef>
            </a:pP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Fast Computation of Temporal Dense </a:t>
            </a:r>
            <a:r>
              <a:rPr lang="en-US" altLang="zh-CN" sz="1400" dirty="0" err="1" smtClean="0">
                <a:ea typeface="黑体" pitchFamily="49" charset="-122"/>
              </a:rPr>
              <a:t>Subgraphs</a:t>
            </a:r>
            <a:r>
              <a:rPr lang="en-US" altLang="zh-CN" sz="1400" dirty="0" smtClean="0">
                <a:ea typeface="黑体" pitchFamily="49" charset="-122"/>
              </a:rPr>
              <a:t>, </a:t>
            </a:r>
            <a:r>
              <a:rPr lang="en-US" altLang="zh-CN" sz="1400" b="1" dirty="0" smtClean="0">
                <a:solidFill>
                  <a:srgbClr val="C00000"/>
                </a:solidFill>
                <a:ea typeface="黑体" pitchFamily="49" charset="-122"/>
              </a:rPr>
              <a:t>ICDE 2017</a:t>
            </a: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en-US" altLang="zh-CN" dirty="0" smtClean="0">
                <a:solidFill>
                  <a:srgbClr val="FF0000"/>
                </a:solidFill>
                <a:latin typeface="Arial Unicode MS" pitchFamily="34" charset="-122"/>
                <a:ea typeface="+mn-ea"/>
              </a:rPr>
              <a:t>95% are filtered</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071810"/>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311982"/>
          <a:ext cx="7122894" cy="1188720"/>
        </p:xfrm>
        <a:graphic>
          <a:graphicData uri="http://schemas.openxmlformats.org/drawingml/2006/table">
            <a:tbl>
              <a:tblPr firstRow="1" bandRow="1">
                <a:tableStyleId>{5C22544A-7EE6-4342-B048-85BDC9FD1C3A}</a:tableStyleId>
              </a:tblPr>
              <a:tblGrid>
                <a:gridCol w="3054758"/>
                <a:gridCol w="1688156"/>
                <a:gridCol w="237998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2980 times faster</a:t>
                      </a:r>
                      <a:endParaRPr lang="zh-CN" altLang="en-US" sz="2000" b="1" dirty="0" smtClean="0">
                        <a:solidFill>
                          <a:srgbClr val="FF0000"/>
                        </a:solidFill>
                      </a:endParaRP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99.84%</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baseline="0" dirty="0" smtClean="0">
                          <a:solidFill>
                            <a:srgbClr val="FF0000"/>
                          </a:solidFill>
                        </a:rPr>
                        <a:t> </a:t>
                      </a:r>
                      <a:r>
                        <a:rPr lang="en-US" altLang="zh-CN" sz="2000" b="1" dirty="0" smtClean="0">
                          <a:solidFill>
                            <a:srgbClr val="FF0000"/>
                          </a:solidFill>
                        </a:rPr>
                        <a:t>1,079 times faster</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Fast Computation of Temporal Dense </a:t>
            </a:r>
            <a:r>
              <a:rPr lang="en-US" altLang="zh-CN" sz="1400" dirty="0" err="1" smtClean="0">
                <a:ea typeface="黑体" pitchFamily="49" charset="-122"/>
              </a:rPr>
              <a:t>Subgraphs</a:t>
            </a:r>
            <a:r>
              <a:rPr lang="en-US" altLang="zh-CN" sz="1400" dirty="0" smtClean="0">
                <a:ea typeface="黑体" pitchFamily="49" charset="-122"/>
              </a:rPr>
              <a:t>, </a:t>
            </a:r>
            <a:r>
              <a:rPr lang="en-US" altLang="zh-CN" sz="1400" b="1" dirty="0" smtClean="0">
                <a:solidFill>
                  <a:srgbClr val="C00000"/>
                </a:solidFill>
                <a:ea typeface="黑体" pitchFamily="49" charset="-122"/>
              </a:rPr>
              <a:t>ICDE 2017</a:t>
            </a:r>
            <a:endParaRPr lang="zh-CN" altLang="en-US" sz="1400" b="1" dirty="0">
              <a:solidFill>
                <a:srgbClr val="C00000"/>
              </a:solidFill>
            </a:endParaRPr>
          </a:p>
        </p:txBody>
      </p:sp>
      <p:grpSp>
        <p:nvGrpSpPr>
          <p:cNvPr id="19" name="组合 18"/>
          <p:cNvGrpSpPr/>
          <p:nvPr/>
        </p:nvGrpSpPr>
        <p:grpSpPr>
          <a:xfrm>
            <a:off x="0" y="2708920"/>
            <a:ext cx="4838700" cy="2324100"/>
            <a:chOff x="0" y="2708920"/>
            <a:chExt cx="4838700" cy="232410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grpSp>
      <p:sp>
        <p:nvSpPr>
          <p:cNvPr id="13" name="矩形 12"/>
          <p:cNvSpPr/>
          <p:nvPr/>
        </p:nvSpPr>
        <p:spPr>
          <a:xfrm>
            <a:off x="251520" y="980728"/>
            <a:ext cx="4677670" cy="1754326"/>
          </a:xfrm>
          <a:prstGeom prst="rect">
            <a:avLst/>
          </a:prstGeom>
        </p:spPr>
        <p:txBody>
          <a:bodyPr wrap="square">
            <a:spAutoFit/>
          </a:bodyPr>
          <a:lstStyle/>
          <a:p>
            <a:pPr algn="ctr"/>
            <a:r>
              <a:rPr lang="en-US" dirty="0" smtClean="0"/>
              <a:t>In </a:t>
            </a:r>
            <a:r>
              <a:rPr lang="en-US" b="1" dirty="0" smtClean="0">
                <a:solidFill>
                  <a:srgbClr val="FF0000"/>
                </a:solidFill>
              </a:rPr>
              <a:t>evolutionary</a:t>
            </a:r>
            <a:r>
              <a:rPr lang="en-US" dirty="0" smtClean="0">
                <a:solidFill>
                  <a:srgbClr val="FF0000"/>
                </a:solidFill>
              </a:rPr>
              <a:t> biology</a:t>
            </a:r>
            <a:r>
              <a:rPr lang="en-US" dirty="0" smtClean="0"/>
              <a:t>, </a:t>
            </a:r>
            <a:r>
              <a:rPr lang="en-US" b="1" dirty="0" smtClean="0">
                <a:solidFill>
                  <a:srgbClr val="FF0000"/>
                </a:solidFill>
              </a:rPr>
              <a:t>convergent evolution</a:t>
            </a:r>
            <a:r>
              <a:rPr lang="en-US" dirty="0" smtClean="0"/>
              <a:t> is the process whereby organisms not closely related (not monophyletic), independently </a:t>
            </a:r>
            <a:r>
              <a:rPr lang="en-US" b="1" dirty="0" smtClean="0"/>
              <a:t>evolve</a:t>
            </a:r>
            <a:r>
              <a:rPr lang="en-US" dirty="0" smtClean="0"/>
              <a:t> similar traits as a result of having to adapt to similar environments or ecological niches.</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
        <p:nvSpPr>
          <p:cNvPr id="21" name="标题 1"/>
          <p:cNvSpPr>
            <a:spLocks noGrp="1"/>
          </p:cNvSpPr>
          <p:nvPr>
            <p:ph type="title"/>
          </p:nvPr>
        </p:nvSpPr>
        <p:spPr>
          <a:xfrm>
            <a:off x="285720" y="71414"/>
            <a:ext cx="8643998" cy="796908"/>
          </a:xfrm>
        </p:spPr>
        <p:txBody>
          <a:bodyPr/>
          <a:lstStyle/>
          <a:p>
            <a:r>
              <a:rPr lang="en-US" altLang="zh-CN" b="1" dirty="0" smtClean="0">
                <a:solidFill>
                  <a:schemeClr val="tx1"/>
                </a:solidFill>
                <a:ea typeface="黑体" pitchFamily="49" charset="-122"/>
              </a:rPr>
              <a:t>(2) E.g., Temporal Dense </a:t>
            </a:r>
            <a:r>
              <a:rPr lang="en-US" altLang="zh-CN" b="1" dirty="0" err="1" smtClean="0">
                <a:solidFill>
                  <a:schemeClr val="tx1"/>
                </a:solidFill>
                <a:ea typeface="黑体" pitchFamily="49" charset="-122"/>
              </a:rPr>
              <a:t>Subgraphs</a:t>
            </a:r>
            <a:endParaRPr lang="zh-CN" altLang="en-US" sz="4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572560" cy="796908"/>
          </a:xfrm>
        </p:spPr>
        <p:txBody>
          <a:bodyPr/>
          <a:lstStyle/>
          <a:p>
            <a:r>
              <a:rPr lang="en-US" altLang="zh-CN" b="1" dirty="0" smtClean="0">
                <a:ea typeface="Arial Unicode MS" pitchFamily="34" charset="-122"/>
                <a:cs typeface="Arial Unicode MS" pitchFamily="34" charset="-122"/>
              </a:rPr>
              <a:t>(3) </a:t>
            </a:r>
            <a:r>
              <a:rPr lang="en-US" altLang="zh-CN" b="1" dirty="0" smtClean="0">
                <a:solidFill>
                  <a:schemeClr val="tx1"/>
                </a:solidFill>
                <a:ea typeface="黑体" pitchFamily="49" charset="-122"/>
              </a:rPr>
              <a:t>E.g., </a:t>
            </a:r>
            <a:r>
              <a:rPr lang="en-US" altLang="zh-CN" b="1" dirty="0" smtClean="0">
                <a:ea typeface="Arial Unicode MS" pitchFamily="34" charset="-122"/>
                <a:cs typeface="Arial Unicode MS" pitchFamily="34" charset="-122"/>
              </a:rPr>
              <a:t>Trajectory Compression</a:t>
            </a:r>
            <a:endParaRPr lang="zh-CN" altLang="en-US" b="1" dirty="0">
              <a:ea typeface="Arial Unicode MS" pitchFamily="34" charset="-122"/>
              <a:cs typeface="Arial Unicode MS" pitchFamily="34"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pic>
        <p:nvPicPr>
          <p:cNvPr id="5" name="Picture 8" descr="https://gss2.bdstatic.com/-fo3dSag_xI4khGkpoWK1HF6hhy/baike/c0%3Dbaike116%2C5%2C5%2C116%2C38/sign=82a21c4b8a0a19d8df0e8c575293e9ee/cc11728b4710b91286e1b304c9fdfc0392452223.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384546" y="1285860"/>
            <a:ext cx="1616478" cy="2484988"/>
          </a:xfrm>
          <a:prstGeom prst="rect">
            <a:avLst/>
          </a:prstGeom>
          <a:noFill/>
          <a:extLst>
            <a:ext uri="{909E8E84-426E-40DD-AFC4-6F175D3DCCD1}">
              <a14:hiddenFill xmlns="" xmlns:a14="http://schemas.microsoft.com/office/drawing/2010/main">
                <a:solidFill>
                  <a:srgbClr val="FFFFFF"/>
                </a:solidFill>
              </a14:hiddenFill>
            </a:ext>
          </a:extLst>
        </p:spPr>
      </p:pic>
      <p:sp>
        <p:nvSpPr>
          <p:cNvPr id="6" name="内容占位符 2"/>
          <p:cNvSpPr>
            <a:spLocks noGrp="1"/>
          </p:cNvSpPr>
          <p:nvPr>
            <p:ph idx="1"/>
          </p:nvPr>
        </p:nvSpPr>
        <p:spPr>
          <a:xfrm>
            <a:off x="285720" y="4294831"/>
            <a:ext cx="8643998" cy="1491623"/>
          </a:xfrm>
        </p:spPr>
        <p:txBody>
          <a:bodyPr>
            <a:noAutofit/>
          </a:bodyPr>
          <a:lstStyle/>
          <a:p>
            <a:r>
              <a:rPr lang="en-US" altLang="zh-CN" b="1" dirty="0" smtClean="0">
                <a:latin typeface="+mj-lt"/>
              </a:rPr>
              <a:t>GPS data </a:t>
            </a:r>
            <a:r>
              <a:rPr lang="en-US" altLang="zh-CN" b="1" dirty="0" smtClean="0">
                <a:solidFill>
                  <a:srgbClr val="FF0000"/>
                </a:solidFill>
                <a:latin typeface="+mj-lt"/>
              </a:rPr>
              <a:t>points</a:t>
            </a:r>
            <a:r>
              <a:rPr lang="zh-CN" altLang="en-US" b="1" dirty="0" smtClean="0">
                <a:solidFill>
                  <a:srgbClr val="FF0000"/>
                </a:solidFill>
                <a:latin typeface="+mj-lt"/>
              </a:rPr>
              <a:t>：</a:t>
            </a:r>
            <a:r>
              <a:rPr lang="en-US" altLang="zh-CN" b="1" i="1" dirty="0" smtClean="0">
                <a:ea typeface="Cambria Math" panose="02040503050406030204" pitchFamily="18" charset="0"/>
              </a:rPr>
              <a:t>P(x, y, t),</a:t>
            </a:r>
            <a:endParaRPr lang="en-US" altLang="zh-CN" b="1" dirty="0" smtClean="0"/>
          </a:p>
          <a:p>
            <a:pPr marL="0" indent="0">
              <a:buNone/>
            </a:pPr>
            <a:r>
              <a:rPr lang="en-US" altLang="zh-CN" sz="2800" dirty="0" smtClean="0">
                <a:latin typeface="+mj-lt"/>
              </a:rPr>
              <a:t>where </a:t>
            </a:r>
            <a:r>
              <a:rPr lang="en-US" altLang="zh-CN" sz="2800" i="1" dirty="0">
                <a:latin typeface="+mj-lt"/>
              </a:rPr>
              <a:t>x</a:t>
            </a:r>
            <a:r>
              <a:rPr lang="en-US" altLang="zh-CN" sz="2800" dirty="0">
                <a:latin typeface="+mj-lt"/>
              </a:rPr>
              <a:t> is latitude, </a:t>
            </a:r>
            <a:r>
              <a:rPr lang="en-US" altLang="zh-CN" sz="2800" i="1" dirty="0">
                <a:latin typeface="+mj-lt"/>
              </a:rPr>
              <a:t>y</a:t>
            </a:r>
            <a:r>
              <a:rPr lang="en-US" altLang="zh-CN" sz="2800" dirty="0">
                <a:latin typeface="+mj-lt"/>
              </a:rPr>
              <a:t> is longitude, and </a:t>
            </a:r>
            <a:r>
              <a:rPr lang="en-US" altLang="zh-CN" sz="2800" i="1" dirty="0">
                <a:latin typeface="+mj-lt"/>
              </a:rPr>
              <a:t>t</a:t>
            </a:r>
            <a:r>
              <a:rPr lang="en-US" altLang="zh-CN" sz="2800" dirty="0">
                <a:latin typeface="+mj-lt"/>
              </a:rPr>
              <a:t> is time. </a:t>
            </a:r>
          </a:p>
        </p:txBody>
      </p:sp>
      <p:grpSp>
        <p:nvGrpSpPr>
          <p:cNvPr id="7" name="组合 6"/>
          <p:cNvGrpSpPr/>
          <p:nvPr/>
        </p:nvGrpSpPr>
        <p:grpSpPr>
          <a:xfrm>
            <a:off x="1071538" y="1409678"/>
            <a:ext cx="2439559" cy="1971687"/>
            <a:chOff x="4988270" y="3531775"/>
            <a:chExt cx="2215459" cy="1479039"/>
          </a:xfrm>
        </p:grpSpPr>
        <p:pic>
          <p:nvPicPr>
            <p:cNvPr id="8" name="图片 7"/>
            <p:cNvPicPr>
              <a:picLocks noChangeAspect="1"/>
            </p:cNvPicPr>
            <p:nvPr/>
          </p:nvPicPr>
          <p:blipFill>
            <a:blip r:embed="rId3"/>
            <a:stretch>
              <a:fillRect/>
            </a:stretch>
          </p:blipFill>
          <p:spPr>
            <a:xfrm>
              <a:off x="4988270" y="3572539"/>
              <a:ext cx="2215459" cy="1438275"/>
            </a:xfrm>
            <a:prstGeom prst="rect">
              <a:avLst/>
            </a:prstGeom>
          </p:spPr>
        </p:pic>
        <p:pic>
          <p:nvPicPr>
            <p:cNvPr id="9" name="Picture 4" descr="https://gss3.bdstatic.com/-Po3dSag_xI4khGkpoWK1HF6hhy/baike/w%3D268%3Bg%3D0/sign=d46f747d8c82b9013dadc4354bb6ce4a/e4dde71190ef76c6bc7ca4719b16fdfaaf516739.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996744" y="3531775"/>
              <a:ext cx="991339" cy="910230"/>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10" name="图片 9"/>
          <p:cNvPicPr>
            <a:picLocks noChangeAspect="1"/>
          </p:cNvPicPr>
          <p:nvPr/>
        </p:nvPicPr>
        <p:blipFill>
          <a:blip r:embed="rId5" cstate="print"/>
          <a:stretch>
            <a:fillRect/>
          </a:stretch>
        </p:blipFill>
        <p:spPr>
          <a:xfrm>
            <a:off x="4007694" y="1463997"/>
            <a:ext cx="2550284" cy="1916188"/>
          </a:xfrm>
          <a:prstGeom prst="rect">
            <a:avLst/>
          </a:prstGeom>
        </p:spPr>
      </p:pic>
      <p:sp>
        <p:nvSpPr>
          <p:cNvPr id="11" name="矩形 10"/>
          <p:cNvSpPr/>
          <p:nvPr/>
        </p:nvSpPr>
        <p:spPr>
          <a:xfrm>
            <a:off x="1811770" y="3473379"/>
            <a:ext cx="1355652" cy="400110"/>
          </a:xfrm>
          <a:prstGeom prst="rect">
            <a:avLst/>
          </a:prstGeom>
        </p:spPr>
        <p:txBody>
          <a:bodyPr wrap="square">
            <a:spAutoFit/>
          </a:bodyPr>
          <a:lstStyle/>
          <a:p>
            <a:r>
              <a:rPr lang="en-US" altLang="zh-CN" sz="2000" dirty="0"/>
              <a:t>Vehicles</a:t>
            </a:r>
          </a:p>
        </p:txBody>
      </p:sp>
      <p:sp>
        <p:nvSpPr>
          <p:cNvPr id="12" name="矩形 11"/>
          <p:cNvSpPr/>
          <p:nvPr/>
        </p:nvSpPr>
        <p:spPr>
          <a:xfrm>
            <a:off x="4267196" y="3487352"/>
            <a:ext cx="1554977" cy="400110"/>
          </a:xfrm>
          <a:prstGeom prst="rect">
            <a:avLst/>
          </a:prstGeom>
        </p:spPr>
        <p:txBody>
          <a:bodyPr wrap="none">
            <a:spAutoFit/>
          </a:bodyPr>
          <a:lstStyle/>
          <a:p>
            <a:r>
              <a:rPr lang="en-US" altLang="zh-CN" sz="2000" dirty="0"/>
              <a:t>Sharing bikes</a:t>
            </a:r>
          </a:p>
        </p:txBody>
      </p:sp>
      <p:sp>
        <p:nvSpPr>
          <p:cNvPr id="13" name="矩形 12"/>
          <p:cNvSpPr/>
          <p:nvPr/>
        </p:nvSpPr>
        <p:spPr>
          <a:xfrm>
            <a:off x="6296283" y="3508131"/>
            <a:ext cx="1576072" cy="400110"/>
          </a:xfrm>
          <a:prstGeom prst="rect">
            <a:avLst/>
          </a:prstGeom>
        </p:spPr>
        <p:txBody>
          <a:bodyPr wrap="none">
            <a:spAutoFit/>
          </a:bodyPr>
          <a:lstStyle/>
          <a:p>
            <a:r>
              <a:rPr lang="en-US" altLang="zh-CN" sz="2000" dirty="0"/>
              <a:t>Smartphones</a:t>
            </a:r>
          </a:p>
        </p:txBody>
      </p:sp>
      <p:sp>
        <p:nvSpPr>
          <p:cNvPr id="17" name="矩形 16"/>
          <p:cNvSpPr/>
          <p:nvPr/>
        </p:nvSpPr>
        <p:spPr>
          <a:xfrm>
            <a:off x="428596" y="5429264"/>
            <a:ext cx="4100097" cy="369332"/>
          </a:xfrm>
          <a:prstGeom prst="rect">
            <a:avLst/>
          </a:prstGeom>
        </p:spPr>
        <p:txBody>
          <a:bodyPr wrap="none">
            <a:spAutoFit/>
          </a:bodyPr>
          <a:lstStyle/>
          <a:p>
            <a:r>
              <a:rPr lang="en-US" altLang="zh-CN" dirty="0"/>
              <a:t>e.g. (34.6259, 111.4085, 1499644819000)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572560" cy="796908"/>
          </a:xfrm>
        </p:spPr>
        <p:txBody>
          <a:bodyPr/>
          <a:lstStyle/>
          <a:p>
            <a:r>
              <a:rPr lang="en-US" altLang="zh-CN" b="1" dirty="0" smtClean="0">
                <a:ea typeface="Arial Unicode MS" pitchFamily="34" charset="-122"/>
                <a:cs typeface="Arial Unicode MS" pitchFamily="34" charset="-122"/>
              </a:rPr>
              <a:t>(3) </a:t>
            </a:r>
            <a:r>
              <a:rPr lang="en-US" altLang="zh-CN" b="1" dirty="0" smtClean="0">
                <a:solidFill>
                  <a:schemeClr val="tx1"/>
                </a:solidFill>
                <a:ea typeface="黑体" pitchFamily="49" charset="-122"/>
              </a:rPr>
              <a:t>E.g., </a:t>
            </a:r>
            <a:r>
              <a:rPr lang="en-US" altLang="zh-CN" b="1" dirty="0" smtClean="0">
                <a:ea typeface="Arial Unicode MS" pitchFamily="34" charset="-122"/>
                <a:cs typeface="Arial Unicode MS" pitchFamily="34" charset="-122"/>
              </a:rPr>
              <a:t>Trajectory Compression</a:t>
            </a:r>
            <a:endParaRPr lang="zh-CN" altLang="en-US" b="1" dirty="0">
              <a:ea typeface="Arial Unicode MS" pitchFamily="34" charset="-122"/>
              <a:cs typeface="Arial Unicode MS" pitchFamily="34"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pic>
        <p:nvPicPr>
          <p:cNvPr id="15" name="图片 14"/>
          <p:cNvPicPr>
            <a:picLocks noChangeAspect="1"/>
          </p:cNvPicPr>
          <p:nvPr/>
        </p:nvPicPr>
        <p:blipFill>
          <a:blip r:embed="rId2"/>
          <a:stretch>
            <a:fillRect/>
          </a:stretch>
        </p:blipFill>
        <p:spPr>
          <a:xfrm>
            <a:off x="93304" y="2982685"/>
            <a:ext cx="3776361" cy="3687425"/>
          </a:xfrm>
          <a:prstGeom prst="rect">
            <a:avLst/>
          </a:prstGeom>
        </p:spPr>
      </p:pic>
      <p:pic>
        <p:nvPicPr>
          <p:cNvPr id="16" name="图片 15"/>
          <p:cNvPicPr>
            <a:picLocks noChangeAspect="1"/>
          </p:cNvPicPr>
          <p:nvPr/>
        </p:nvPicPr>
        <p:blipFill>
          <a:blip r:embed="rId3"/>
          <a:stretch>
            <a:fillRect/>
          </a:stretch>
        </p:blipFill>
        <p:spPr>
          <a:xfrm>
            <a:off x="3986097" y="2982686"/>
            <a:ext cx="5054229" cy="3687424"/>
          </a:xfrm>
          <a:prstGeom prst="rect">
            <a:avLst/>
          </a:prstGeom>
        </p:spPr>
      </p:pic>
      <p:sp>
        <p:nvSpPr>
          <p:cNvPr id="18" name="内容占位符 2"/>
          <p:cNvSpPr>
            <a:spLocks noGrp="1"/>
          </p:cNvSpPr>
          <p:nvPr>
            <p:ph idx="1"/>
          </p:nvPr>
        </p:nvSpPr>
        <p:spPr>
          <a:xfrm>
            <a:off x="214282" y="857232"/>
            <a:ext cx="8669340" cy="1343743"/>
          </a:xfrm>
        </p:spPr>
        <p:txBody>
          <a:bodyPr>
            <a:noAutofit/>
          </a:bodyPr>
          <a:lstStyle/>
          <a:p>
            <a:pPr>
              <a:buNone/>
            </a:pPr>
            <a:r>
              <a:rPr lang="en-US" altLang="zh-CN" sz="2800" dirty="0" smtClean="0"/>
              <a:t>A </a:t>
            </a:r>
            <a:r>
              <a:rPr lang="en-US" altLang="zh-CN" sz="2800" b="1" dirty="0" smtClean="0">
                <a:solidFill>
                  <a:srgbClr val="FF0000"/>
                </a:solidFill>
              </a:rPr>
              <a:t>Trajectory</a:t>
            </a:r>
            <a:r>
              <a:rPr lang="en-US" altLang="zh-CN" sz="2800" dirty="0" smtClean="0">
                <a:solidFill>
                  <a:srgbClr val="FF0000"/>
                </a:solidFill>
              </a:rPr>
              <a:t> </a:t>
            </a:r>
            <a:r>
              <a:rPr lang="en-US" altLang="zh-CN" sz="2800" dirty="0" smtClean="0"/>
              <a:t>T[P</a:t>
            </a:r>
            <a:r>
              <a:rPr lang="en-US" altLang="zh-CN" sz="1400" dirty="0"/>
              <a:t>0</a:t>
            </a:r>
            <a:r>
              <a:rPr lang="en-US" altLang="zh-CN" sz="2800" dirty="0" smtClean="0"/>
              <a:t>,…, </a:t>
            </a:r>
            <a:r>
              <a:rPr lang="en-US" altLang="zh-CN" sz="2800" dirty="0" err="1" smtClean="0"/>
              <a:t>P</a:t>
            </a:r>
            <a:r>
              <a:rPr lang="en-US" altLang="zh-CN" sz="1400" dirty="0" err="1"/>
              <a:t>n</a:t>
            </a:r>
            <a:r>
              <a:rPr lang="en-US" altLang="zh-CN" sz="2800" dirty="0" smtClean="0"/>
              <a:t>]  is </a:t>
            </a:r>
            <a:r>
              <a:rPr lang="en-US" altLang="zh-CN" sz="2800" dirty="0"/>
              <a:t>a </a:t>
            </a:r>
            <a:r>
              <a:rPr lang="en-US" altLang="zh-CN" sz="2800" dirty="0" smtClean="0"/>
              <a:t>sequence of </a:t>
            </a:r>
            <a:r>
              <a:rPr lang="en-US" altLang="zh-CN" sz="2800" dirty="0"/>
              <a:t>data points in a monotonically increasing order of their </a:t>
            </a:r>
            <a:r>
              <a:rPr lang="en-US" altLang="zh-CN" sz="2800" dirty="0" smtClean="0"/>
              <a:t>associated </a:t>
            </a:r>
            <a:r>
              <a:rPr lang="en-US" altLang="zh-CN" sz="2800" dirty="0"/>
              <a:t>time values (i.e., </a:t>
            </a:r>
            <a:r>
              <a:rPr lang="en-US" altLang="zh-CN" sz="2800" dirty="0" smtClean="0"/>
              <a:t>P</a:t>
            </a:r>
            <a:r>
              <a:rPr lang="en-US" altLang="zh-CN" sz="1600" dirty="0"/>
              <a:t>i</a:t>
            </a:r>
            <a:r>
              <a:rPr lang="en-US" altLang="zh-CN" sz="2800" dirty="0" smtClean="0"/>
              <a:t>.t </a:t>
            </a:r>
            <a:r>
              <a:rPr lang="en-US" altLang="zh-CN" sz="2800" dirty="0"/>
              <a:t>&lt; </a:t>
            </a:r>
            <a:r>
              <a:rPr lang="en-US" altLang="zh-CN" sz="2800" dirty="0" err="1"/>
              <a:t>P</a:t>
            </a:r>
            <a:r>
              <a:rPr lang="en-US" altLang="zh-CN" sz="1600" dirty="0" err="1"/>
              <a:t>j</a:t>
            </a:r>
            <a:r>
              <a:rPr lang="en-US" altLang="zh-CN" sz="1050" dirty="0"/>
              <a:t> </a:t>
            </a:r>
            <a:r>
              <a:rPr lang="en-US" altLang="zh-CN" sz="2800" dirty="0" smtClean="0"/>
              <a:t>.t </a:t>
            </a:r>
            <a:r>
              <a:rPr lang="en-US" altLang="zh-CN" sz="2800" dirty="0"/>
              <a:t>for any </a:t>
            </a:r>
            <a:r>
              <a:rPr lang="en-US" altLang="zh-CN" sz="2800" dirty="0" smtClean="0"/>
              <a:t>0≤ </a:t>
            </a:r>
            <a:r>
              <a:rPr lang="en-US" altLang="zh-CN" sz="2800" dirty="0" err="1" smtClean="0"/>
              <a:t>i</a:t>
            </a:r>
            <a:r>
              <a:rPr lang="en-US" altLang="zh-CN" sz="2800" dirty="0" smtClean="0"/>
              <a:t> </a:t>
            </a:r>
            <a:r>
              <a:rPr lang="en-US" altLang="zh-CN" sz="2800" dirty="0"/>
              <a:t>&lt; </a:t>
            </a:r>
            <a:r>
              <a:rPr lang="en-US" altLang="zh-CN" sz="2800" dirty="0" smtClean="0"/>
              <a:t>j ≤ n)</a:t>
            </a:r>
          </a:p>
          <a:p>
            <a:pPr lvl="1"/>
            <a:endParaRPr lang="en-US" altLang="zh-CN" dirty="0" smtClean="0"/>
          </a:p>
        </p:txBody>
      </p:sp>
      <p:graphicFrame>
        <p:nvGraphicFramePr>
          <p:cNvPr id="20" name="表格 19"/>
          <p:cNvGraphicFramePr>
            <a:graphicFrameLocks noGrp="1"/>
          </p:cNvGraphicFramePr>
          <p:nvPr>
            <p:extLst>
              <p:ext uri="{D42A27DB-BD31-4B8C-83A1-F6EECF244321}">
                <p14:modId xmlns="" xmlns:p14="http://schemas.microsoft.com/office/powerpoint/2010/main" val="693371839"/>
              </p:ext>
            </p:extLst>
          </p:nvPr>
        </p:nvGraphicFramePr>
        <p:xfrm>
          <a:off x="284290" y="3041438"/>
          <a:ext cx="8716866" cy="3563016"/>
        </p:xfrm>
        <a:graphic>
          <a:graphicData uri="http://schemas.openxmlformats.org/drawingml/2006/table">
            <a:tbl>
              <a:tblPr firstRow="1" bandRow="1">
                <a:tableStyleId>{5C22544A-7EE6-4342-B048-85BDC9FD1C3A}</a:tableStyleId>
              </a:tblPr>
              <a:tblGrid>
                <a:gridCol w="1742244"/>
                <a:gridCol w="1327423"/>
                <a:gridCol w="1998717"/>
                <a:gridCol w="1390953"/>
                <a:gridCol w="2257529"/>
              </a:tblGrid>
              <a:tr h="943724">
                <a:tc>
                  <a:txBody>
                    <a:bodyPr/>
                    <a:lstStyle/>
                    <a:p>
                      <a:pPr algn="ctr">
                        <a:spcBef>
                          <a:spcPts val="600"/>
                        </a:spcBef>
                      </a:pPr>
                      <a:r>
                        <a:rPr lang="en-US" altLang="zh-CN" sz="2000" b="1" baseline="0" dirty="0" smtClean="0">
                          <a:solidFill>
                            <a:schemeClr val="tx1"/>
                          </a:solidFill>
                        </a:rPr>
                        <a:t>Sensors </a:t>
                      </a:r>
                    </a:p>
                    <a:p>
                      <a:pPr algn="ctr">
                        <a:spcBef>
                          <a:spcPts val="600"/>
                        </a:spcBef>
                      </a:pPr>
                      <a:endParaRPr lang="zh-CN" altLang="en-US" sz="2000" b="1" baseline="0" dirty="0">
                        <a:solidFill>
                          <a:schemeClr val="tx1"/>
                        </a:solidFill>
                      </a:endParaRPr>
                    </a:p>
                  </a:txBody>
                  <a:tcPr marL="68580" marR="68580" marT="34290" marB="34290">
                    <a:solidFill>
                      <a:schemeClr val="accent3">
                        <a:lumMod val="95000"/>
                      </a:schemeClr>
                    </a:solidFill>
                  </a:tcPr>
                </a:tc>
                <a:tc>
                  <a:txBody>
                    <a:bodyPr/>
                    <a:lstStyle/>
                    <a:p>
                      <a:pPr algn="ctr">
                        <a:spcBef>
                          <a:spcPts val="600"/>
                        </a:spcBef>
                      </a:pPr>
                      <a:r>
                        <a:rPr lang="en-US" altLang="zh-CN" sz="2000" b="1" baseline="0" dirty="0" smtClean="0">
                          <a:solidFill>
                            <a:schemeClr val="tx1"/>
                          </a:solidFill>
                        </a:rPr>
                        <a:t>Time (s) per point</a:t>
                      </a:r>
                      <a:endParaRPr lang="zh-CN" altLang="en-US" sz="2000" b="1" baseline="0" dirty="0">
                        <a:solidFill>
                          <a:schemeClr val="tx1"/>
                        </a:solidFill>
                      </a:endParaRPr>
                    </a:p>
                  </a:txBody>
                  <a:tcPr marL="68580" marR="68580" marT="34290" marB="34290">
                    <a:solidFill>
                      <a:schemeClr val="accent3">
                        <a:lumMod val="95000"/>
                      </a:schemeClr>
                    </a:solidFill>
                  </a:tcPr>
                </a:tc>
                <a:tc>
                  <a:txBody>
                    <a:bodyPr/>
                    <a:lstStyle/>
                    <a:p>
                      <a:pPr algn="ctr">
                        <a:spcBef>
                          <a:spcPts val="600"/>
                        </a:spcBef>
                      </a:pPr>
                      <a:r>
                        <a:rPr lang="en-US" altLang="zh-CN" sz="2000" b="1" baseline="0" dirty="0" smtClean="0">
                          <a:solidFill>
                            <a:schemeClr val="tx1"/>
                          </a:solidFill>
                        </a:rPr>
                        <a:t>Points </a:t>
                      </a:r>
                    </a:p>
                    <a:p>
                      <a:pPr algn="ctr">
                        <a:spcBef>
                          <a:spcPts val="600"/>
                        </a:spcBef>
                      </a:pPr>
                      <a:r>
                        <a:rPr lang="en-US" altLang="zh-CN" sz="2000" b="1" baseline="0" dirty="0" smtClean="0">
                          <a:solidFill>
                            <a:schemeClr val="tx1"/>
                          </a:solidFill>
                        </a:rPr>
                        <a:t>per day</a:t>
                      </a:r>
                      <a:endParaRPr lang="zh-CN" altLang="en-US" sz="2000" b="1" baseline="0" dirty="0">
                        <a:solidFill>
                          <a:schemeClr val="tx1"/>
                        </a:solidFill>
                      </a:endParaRPr>
                    </a:p>
                  </a:txBody>
                  <a:tcPr marL="68580" marR="68580" marT="34290" marB="34290">
                    <a:solidFill>
                      <a:schemeClr val="accent3">
                        <a:lumMod val="95000"/>
                      </a:schemeClr>
                    </a:solidFill>
                  </a:tcPr>
                </a:tc>
                <a:tc>
                  <a:txBody>
                    <a:bodyPr/>
                    <a:lstStyle/>
                    <a:p>
                      <a:pPr algn="ctr">
                        <a:spcBef>
                          <a:spcPts val="600"/>
                        </a:spcBef>
                      </a:pPr>
                      <a:r>
                        <a:rPr lang="en-US" altLang="zh-CN" sz="2000" b="1" baseline="0" dirty="0" smtClean="0">
                          <a:solidFill>
                            <a:schemeClr val="tx1"/>
                          </a:solidFill>
                        </a:rPr>
                        <a:t># of Sensors</a:t>
                      </a:r>
                      <a:endParaRPr lang="zh-CN" altLang="en-US" sz="2000" b="1" baseline="0" dirty="0">
                        <a:solidFill>
                          <a:schemeClr val="tx1"/>
                        </a:solidFill>
                      </a:endParaRPr>
                    </a:p>
                  </a:txBody>
                  <a:tcPr marL="68580" marR="68580" marT="34290" marB="34290">
                    <a:solidFill>
                      <a:schemeClr val="accent3">
                        <a:lumMod val="95000"/>
                      </a:schemeClr>
                    </a:solidFill>
                  </a:tcPr>
                </a:tc>
                <a:tc>
                  <a:txBody>
                    <a:bodyPr/>
                    <a:lstStyle/>
                    <a:p>
                      <a:pPr algn="ctr">
                        <a:spcBef>
                          <a:spcPts val="600"/>
                        </a:spcBef>
                      </a:pPr>
                      <a:r>
                        <a:rPr lang="en-US" altLang="zh-CN" sz="2000" b="1" baseline="0" dirty="0" smtClean="0">
                          <a:solidFill>
                            <a:schemeClr val="tx1"/>
                          </a:solidFill>
                        </a:rPr>
                        <a:t>total points </a:t>
                      </a:r>
                    </a:p>
                    <a:p>
                      <a:pPr algn="ctr">
                        <a:spcBef>
                          <a:spcPts val="600"/>
                        </a:spcBef>
                      </a:pPr>
                      <a:r>
                        <a:rPr lang="en-US" altLang="zh-CN" sz="2000" b="1" baseline="0" dirty="0" smtClean="0">
                          <a:solidFill>
                            <a:schemeClr val="tx1"/>
                          </a:solidFill>
                        </a:rPr>
                        <a:t>per day</a:t>
                      </a:r>
                      <a:endParaRPr lang="zh-CN" altLang="en-US" sz="2000" b="1" baseline="0" dirty="0">
                        <a:solidFill>
                          <a:schemeClr val="tx1"/>
                        </a:solidFill>
                      </a:endParaRPr>
                    </a:p>
                  </a:txBody>
                  <a:tcPr marL="68580" marR="68580" marT="34290" marB="34290">
                    <a:solidFill>
                      <a:schemeClr val="accent3">
                        <a:lumMod val="95000"/>
                      </a:schemeClr>
                    </a:solidFill>
                  </a:tcPr>
                </a:tc>
              </a:tr>
              <a:tr h="654823">
                <a:tc>
                  <a:txBody>
                    <a:bodyPr/>
                    <a:lstStyle/>
                    <a:p>
                      <a:pPr>
                        <a:spcBef>
                          <a:spcPts val="600"/>
                        </a:spcBef>
                      </a:pPr>
                      <a:r>
                        <a:rPr lang="en-US" altLang="zh-CN" sz="2000" dirty="0" smtClean="0"/>
                        <a:t>Truck</a:t>
                      </a:r>
                      <a:endParaRPr lang="zh-CN" altLang="en-US" sz="2000" dirty="0"/>
                    </a:p>
                  </a:txBody>
                  <a:tcPr marL="68580" marR="68580" marT="34290" marB="34290"/>
                </a:tc>
                <a:tc>
                  <a:txBody>
                    <a:bodyPr/>
                    <a:lstStyle/>
                    <a:p>
                      <a:pPr>
                        <a:spcBef>
                          <a:spcPts val="600"/>
                        </a:spcBef>
                      </a:pPr>
                      <a:r>
                        <a:rPr lang="en-US" altLang="zh-CN" sz="2000" b="0" dirty="0" smtClean="0"/>
                        <a:t>1-30</a:t>
                      </a:r>
                      <a:endParaRPr lang="zh-CN" altLang="en-US" sz="2000" b="0" dirty="0"/>
                    </a:p>
                  </a:txBody>
                  <a:tcPr marL="68580" marR="68580" marT="34290" marB="34290"/>
                </a:tc>
                <a:tc>
                  <a:txBody>
                    <a:bodyPr/>
                    <a:lstStyle/>
                    <a:p>
                      <a:pPr>
                        <a:spcBef>
                          <a:spcPts val="600"/>
                        </a:spcBef>
                      </a:pPr>
                      <a:r>
                        <a:rPr lang="en-US" altLang="zh-CN" sz="2000" b="0" dirty="0" smtClean="0"/>
                        <a:t>2.88K  - 86.4K</a:t>
                      </a:r>
                      <a:endParaRPr lang="zh-CN" altLang="en-US" sz="2000" b="0" dirty="0"/>
                    </a:p>
                  </a:txBody>
                  <a:tcPr marL="68580" marR="68580" marT="34290" marB="34290"/>
                </a:tc>
                <a:tc>
                  <a:txBody>
                    <a:bodyPr/>
                    <a:lstStyle/>
                    <a:p>
                      <a:pPr>
                        <a:spcBef>
                          <a:spcPts val="600"/>
                        </a:spcBef>
                      </a:pPr>
                      <a:r>
                        <a:rPr lang="en-US" altLang="zh-CN" sz="2000" b="0" dirty="0" smtClean="0"/>
                        <a:t>20K</a:t>
                      </a:r>
                      <a:endParaRPr lang="zh-CN" altLang="en-US" sz="2000" b="0" dirty="0"/>
                    </a:p>
                  </a:txBody>
                  <a:tcPr marL="68580" marR="68580" marT="34290" marB="34290"/>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en-US" altLang="zh-CN" sz="2000" b="0" dirty="0" smtClean="0"/>
                        <a:t>57.6M  - 1.728G</a:t>
                      </a:r>
                      <a:endParaRPr lang="zh-CN" altLang="en-US" sz="2000" b="0" dirty="0"/>
                    </a:p>
                  </a:txBody>
                  <a:tcPr marL="68580" marR="68580" marT="34290" marB="34290"/>
                </a:tc>
              </a:tr>
              <a:tr h="654823">
                <a:tc>
                  <a:txBody>
                    <a:bodyPr/>
                    <a:lstStyle/>
                    <a:p>
                      <a:pPr>
                        <a:spcBef>
                          <a:spcPts val="600"/>
                        </a:spcBef>
                      </a:pPr>
                      <a:r>
                        <a:rPr lang="en-US" altLang="zh-CN" sz="2000" dirty="0" smtClean="0"/>
                        <a:t>Service Car</a:t>
                      </a:r>
                      <a:endParaRPr lang="zh-CN" altLang="en-US" sz="2000" dirty="0"/>
                    </a:p>
                  </a:txBody>
                  <a:tcPr marL="68580" marR="68580" marT="34290" marB="34290"/>
                </a:tc>
                <a:tc>
                  <a:txBody>
                    <a:bodyPr/>
                    <a:lstStyle/>
                    <a:p>
                      <a:pPr>
                        <a:spcBef>
                          <a:spcPts val="600"/>
                        </a:spcBef>
                      </a:pPr>
                      <a:r>
                        <a:rPr lang="en-US" altLang="zh-CN" sz="2000" b="0" dirty="0" smtClean="0"/>
                        <a:t>1-5</a:t>
                      </a:r>
                      <a:endParaRPr lang="zh-CN" altLang="en-US" sz="2000" b="0" dirty="0"/>
                    </a:p>
                  </a:txBody>
                  <a:tcPr marL="68580" marR="68580" marT="34290" marB="34290"/>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altLang="zh-CN" sz="2000" b="0" dirty="0" smtClean="0"/>
                        <a:t>17.28k- 86.4K</a:t>
                      </a:r>
                      <a:endParaRPr lang="zh-CN" altLang="en-US" sz="2000" b="0" dirty="0"/>
                    </a:p>
                  </a:txBody>
                  <a:tcPr marL="68580" marR="68580" marT="34290" marB="34290"/>
                </a:tc>
                <a:tc>
                  <a:txBody>
                    <a:bodyPr/>
                    <a:lstStyle/>
                    <a:p>
                      <a:pPr>
                        <a:spcBef>
                          <a:spcPts val="600"/>
                        </a:spcBef>
                      </a:pPr>
                      <a:r>
                        <a:rPr lang="en-US" altLang="zh-CN" sz="2000" b="0" dirty="0" smtClean="0"/>
                        <a:t>100K</a:t>
                      </a:r>
                      <a:endParaRPr lang="zh-CN" altLang="en-US" sz="2000" b="0" dirty="0"/>
                    </a:p>
                  </a:txBody>
                  <a:tcPr marL="68580" marR="68580" marT="34290" marB="34290"/>
                </a:tc>
                <a:tc>
                  <a:txBody>
                    <a:bodyPr/>
                    <a:lstStyle/>
                    <a:p>
                      <a:pPr algn="ctr">
                        <a:spcBef>
                          <a:spcPts val="600"/>
                        </a:spcBef>
                      </a:pPr>
                      <a:r>
                        <a:rPr lang="en-US" altLang="zh-CN" sz="2000" b="0" dirty="0" smtClean="0"/>
                        <a:t>1.728G - 8.64G</a:t>
                      </a:r>
                      <a:endParaRPr lang="zh-CN" altLang="en-US" sz="2000" b="0" dirty="0"/>
                    </a:p>
                  </a:txBody>
                  <a:tcPr marL="68580" marR="68580" marT="34290" marB="34290"/>
                </a:tc>
              </a:tr>
              <a:tr h="654823">
                <a:tc>
                  <a:txBody>
                    <a:bodyPr/>
                    <a:lstStyle/>
                    <a:p>
                      <a:pPr>
                        <a:spcBef>
                          <a:spcPts val="600"/>
                        </a:spcBef>
                      </a:pPr>
                      <a:r>
                        <a:rPr lang="en-US" altLang="zh-CN" sz="2000" dirty="0" smtClean="0"/>
                        <a:t>Sharing bikes</a:t>
                      </a:r>
                      <a:endParaRPr lang="zh-CN" altLang="en-US" sz="2000" dirty="0"/>
                    </a:p>
                  </a:txBody>
                  <a:tcPr marL="68580" marR="68580" marT="34290" marB="34290"/>
                </a:tc>
                <a:tc>
                  <a:txBody>
                    <a:bodyPr/>
                    <a:lstStyle/>
                    <a:p>
                      <a:pPr>
                        <a:spcBef>
                          <a:spcPts val="600"/>
                        </a:spcBef>
                      </a:pPr>
                      <a:r>
                        <a:rPr lang="en-US" altLang="zh-CN" sz="2000" b="0" dirty="0" smtClean="0"/>
                        <a:t>1-10</a:t>
                      </a:r>
                      <a:endParaRPr lang="zh-CN" altLang="en-US" sz="2000" b="0" dirty="0"/>
                    </a:p>
                  </a:txBody>
                  <a:tcPr marL="68580" marR="68580" marT="34290" marB="34290"/>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altLang="zh-CN" sz="2000" b="0" dirty="0" smtClean="0"/>
                        <a:t>8.64K  - 86.4K</a:t>
                      </a:r>
                      <a:endParaRPr lang="zh-CN" altLang="en-US" sz="2000" b="0" dirty="0"/>
                    </a:p>
                  </a:txBody>
                  <a:tcPr marL="68580" marR="68580" marT="34290" marB="34290"/>
                </a:tc>
                <a:tc>
                  <a:txBody>
                    <a:bodyPr/>
                    <a:lstStyle/>
                    <a:p>
                      <a:pPr>
                        <a:spcBef>
                          <a:spcPts val="600"/>
                        </a:spcBef>
                      </a:pPr>
                      <a:r>
                        <a:rPr lang="en-US" altLang="zh-CN" sz="2000" b="0" dirty="0" smtClean="0"/>
                        <a:t>1M</a:t>
                      </a:r>
                      <a:endParaRPr lang="zh-CN" altLang="en-US" sz="2000" b="0" dirty="0"/>
                    </a:p>
                  </a:txBody>
                  <a:tcPr marL="68580" marR="68580" marT="34290" marB="34290"/>
                </a:tc>
                <a:tc>
                  <a:txBody>
                    <a:bodyPr/>
                    <a:lstStyle/>
                    <a:p>
                      <a:pPr algn="ctr">
                        <a:spcBef>
                          <a:spcPts val="600"/>
                        </a:spcBef>
                      </a:pPr>
                      <a:r>
                        <a:rPr lang="en-US" altLang="zh-CN" sz="2000" b="0" dirty="0" smtClean="0"/>
                        <a:t>9.6G -</a:t>
                      </a:r>
                      <a:r>
                        <a:rPr lang="en-US" altLang="zh-CN" sz="2000" b="0" baseline="0" dirty="0" smtClean="0"/>
                        <a:t> </a:t>
                      </a:r>
                      <a:r>
                        <a:rPr lang="en-US" altLang="zh-CN" sz="2000" b="0" dirty="0" smtClean="0"/>
                        <a:t>96G</a:t>
                      </a:r>
                      <a:endParaRPr lang="zh-CN" altLang="en-US" sz="2000" b="0" dirty="0"/>
                    </a:p>
                  </a:txBody>
                  <a:tcPr marL="68580" marR="68580" marT="34290" marB="34290"/>
                </a:tc>
              </a:tr>
              <a:tr h="654823">
                <a:tc>
                  <a:txBody>
                    <a:bodyPr/>
                    <a:lstStyle/>
                    <a:p>
                      <a:pPr>
                        <a:spcBef>
                          <a:spcPts val="600"/>
                        </a:spcBef>
                      </a:pPr>
                      <a:r>
                        <a:rPr lang="en-US" altLang="zh-CN" sz="2000" dirty="0" smtClean="0"/>
                        <a:t>Smartphones</a:t>
                      </a:r>
                      <a:endParaRPr lang="zh-CN" altLang="en-US" sz="2000" dirty="0"/>
                    </a:p>
                  </a:txBody>
                  <a:tcPr marL="68580" marR="68580" marT="34290" marB="34290"/>
                </a:tc>
                <a:tc>
                  <a:txBody>
                    <a:bodyPr/>
                    <a:lstStyle/>
                    <a:p>
                      <a:pPr>
                        <a:spcBef>
                          <a:spcPts val="600"/>
                        </a:spcBef>
                      </a:pPr>
                      <a:r>
                        <a:rPr lang="en-US" altLang="zh-CN" sz="2000" b="0" dirty="0" smtClean="0"/>
                        <a:t>1-60</a:t>
                      </a:r>
                      <a:endParaRPr lang="zh-CN" altLang="en-US" sz="2000" b="0" dirty="0"/>
                    </a:p>
                  </a:txBody>
                  <a:tcPr marL="68580" marR="68580" marT="34290" marB="34290"/>
                </a:tc>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altLang="zh-CN" sz="2000" b="0" dirty="0" smtClean="0"/>
                        <a:t>1.44K  - 86.4K</a:t>
                      </a:r>
                      <a:endParaRPr lang="zh-CN" altLang="en-US" sz="2000" b="0" dirty="0"/>
                    </a:p>
                  </a:txBody>
                  <a:tcPr marL="68580" marR="68580" marT="34290" marB="34290"/>
                </a:tc>
                <a:tc>
                  <a:txBody>
                    <a:bodyPr/>
                    <a:lstStyle/>
                    <a:p>
                      <a:pPr>
                        <a:spcBef>
                          <a:spcPts val="600"/>
                        </a:spcBef>
                      </a:pPr>
                      <a:r>
                        <a:rPr lang="en-US" altLang="zh-CN" sz="2000" b="0" dirty="0" smtClean="0"/>
                        <a:t>10M</a:t>
                      </a:r>
                      <a:endParaRPr lang="zh-CN" altLang="en-US" sz="2000" b="0" dirty="0"/>
                    </a:p>
                  </a:txBody>
                  <a:tcPr marL="68580" marR="68580" marT="34290" marB="34290"/>
                </a:tc>
                <a:tc>
                  <a:txBody>
                    <a:bodyPr/>
                    <a:lstStyle/>
                    <a:p>
                      <a:pPr algn="ctr">
                        <a:spcBef>
                          <a:spcPts val="600"/>
                        </a:spcBef>
                      </a:pPr>
                      <a:r>
                        <a:rPr lang="en-US" altLang="zh-CN" sz="2000" b="0" dirty="0" smtClean="0"/>
                        <a:t>14.4G -</a:t>
                      </a:r>
                      <a:r>
                        <a:rPr lang="en-US" altLang="zh-CN" sz="2000" b="0" baseline="0" dirty="0" smtClean="0"/>
                        <a:t> </a:t>
                      </a:r>
                      <a:r>
                        <a:rPr lang="en-US" altLang="zh-CN" sz="2000" b="0" dirty="0" smtClean="0"/>
                        <a:t>864G</a:t>
                      </a:r>
                      <a:endParaRPr lang="zh-CN" altLang="en-US" sz="2000" b="0" dirty="0"/>
                    </a:p>
                  </a:txBody>
                  <a:tcPr marL="68580" marR="68580" marT="34290" marB="3429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214414" y="965302"/>
            <a:ext cx="6115597" cy="4821152"/>
          </a:xfrm>
          <a:prstGeom prst="rect">
            <a:avLst/>
          </a:prstGeom>
        </p:spPr>
      </p:pic>
      <p:sp>
        <p:nvSpPr>
          <p:cNvPr id="10" name="内容占位符 2"/>
          <p:cNvSpPr>
            <a:spLocks noGrp="1"/>
          </p:cNvSpPr>
          <p:nvPr>
            <p:ph idx="1"/>
          </p:nvPr>
        </p:nvSpPr>
        <p:spPr>
          <a:xfrm>
            <a:off x="214282" y="1000108"/>
            <a:ext cx="8556495" cy="3043701"/>
          </a:xfrm>
          <a:solidFill>
            <a:schemeClr val="bg1"/>
          </a:solidFill>
        </p:spPr>
        <p:txBody>
          <a:bodyPr>
            <a:noAutofit/>
          </a:bodyPr>
          <a:lstStyle/>
          <a:p>
            <a:r>
              <a:rPr lang="en-US" altLang="zh-CN" sz="2800" dirty="0" smtClean="0"/>
              <a:t>The uploading and saving of the raw GPS data is</a:t>
            </a:r>
          </a:p>
          <a:p>
            <a:pPr lvl="1"/>
            <a:r>
              <a:rPr lang="en-US" altLang="zh-CN" dirty="0" smtClean="0"/>
              <a:t>wasting of network bandwidth and Storage space</a:t>
            </a:r>
          </a:p>
          <a:p>
            <a:pPr lvl="1"/>
            <a:r>
              <a:rPr lang="en-US" altLang="zh-CN" dirty="0" smtClean="0"/>
              <a:t>slowing the performance of queries</a:t>
            </a:r>
          </a:p>
          <a:p>
            <a:pPr lvl="1"/>
            <a:endParaRPr lang="en-US" altLang="zh-CN" sz="2000" dirty="0" smtClean="0">
              <a:solidFill>
                <a:srgbClr val="FF0000"/>
              </a:solidFill>
            </a:endParaRPr>
          </a:p>
          <a:p>
            <a:r>
              <a:rPr lang="en-US" altLang="zh-CN" sz="2800" dirty="0" smtClean="0">
                <a:solidFill>
                  <a:srgbClr val="FF0000"/>
                </a:solidFill>
              </a:rPr>
              <a:t>Line-based </a:t>
            </a:r>
            <a:r>
              <a:rPr lang="en-US" altLang="zh-CN" sz="2800" dirty="0">
                <a:solidFill>
                  <a:srgbClr val="FF0000"/>
                </a:solidFill>
              </a:rPr>
              <a:t>trajectory simplification</a:t>
            </a:r>
            <a:r>
              <a:rPr lang="en-US" altLang="zh-CN" sz="2800" dirty="0"/>
              <a:t> (</a:t>
            </a:r>
            <a:r>
              <a:rPr lang="en-US" altLang="zh-CN" sz="2800" dirty="0">
                <a:solidFill>
                  <a:srgbClr val="FF0000"/>
                </a:solidFill>
              </a:rPr>
              <a:t>trajectory simplification</a:t>
            </a:r>
            <a:r>
              <a:rPr lang="en-US" altLang="zh-CN" sz="2800" dirty="0"/>
              <a:t> for convenience) algorithms </a:t>
            </a:r>
            <a:r>
              <a:rPr lang="en-US" altLang="zh-CN" sz="2800" dirty="0" smtClean="0"/>
              <a:t>alleviate this </a:t>
            </a:r>
            <a:r>
              <a:rPr lang="en-US" altLang="zh-CN" sz="2800" dirty="0"/>
              <a:t>issue, and are commonly used in practice.</a:t>
            </a:r>
            <a:endParaRPr lang="zh-CN" altLang="en-US" sz="2800" dirty="0"/>
          </a:p>
          <a:p>
            <a:pPr lvl="1"/>
            <a:endParaRPr lang="en-US" altLang="zh-CN" sz="2000" dirty="0" smtClean="0"/>
          </a:p>
          <a:p>
            <a:pPr lvl="1"/>
            <a:endParaRPr lang="en-US" altLang="zh-CN" sz="2000" dirty="0" smtClean="0"/>
          </a:p>
        </p:txBody>
      </p:sp>
      <p:sp>
        <p:nvSpPr>
          <p:cNvPr id="2" name="标题 1"/>
          <p:cNvSpPr>
            <a:spLocks noGrp="1"/>
          </p:cNvSpPr>
          <p:nvPr>
            <p:ph type="title"/>
          </p:nvPr>
        </p:nvSpPr>
        <p:spPr>
          <a:xfrm>
            <a:off x="285720" y="71414"/>
            <a:ext cx="8572560" cy="796908"/>
          </a:xfrm>
        </p:spPr>
        <p:txBody>
          <a:bodyPr/>
          <a:lstStyle/>
          <a:p>
            <a:r>
              <a:rPr lang="en-US" altLang="zh-CN" b="1" dirty="0" smtClean="0">
                <a:ea typeface="Arial Unicode MS" pitchFamily="34" charset="-122"/>
                <a:cs typeface="Arial Unicode MS" pitchFamily="34" charset="-122"/>
              </a:rPr>
              <a:t>(3) </a:t>
            </a:r>
            <a:r>
              <a:rPr lang="en-US" altLang="zh-CN" b="1" dirty="0" smtClean="0">
                <a:solidFill>
                  <a:schemeClr val="tx1"/>
                </a:solidFill>
                <a:ea typeface="黑体" pitchFamily="49" charset="-122"/>
              </a:rPr>
              <a:t>E.g., </a:t>
            </a:r>
            <a:r>
              <a:rPr lang="en-US" altLang="zh-CN" b="1" dirty="0" smtClean="0">
                <a:ea typeface="Arial Unicode MS" pitchFamily="34" charset="-122"/>
                <a:cs typeface="Arial Unicode MS" pitchFamily="34" charset="-122"/>
              </a:rPr>
              <a:t>Trajectory Compression</a:t>
            </a:r>
            <a:endParaRPr lang="zh-CN" altLang="en-US" b="1" dirty="0">
              <a:ea typeface="Arial Unicode MS" pitchFamily="34" charset="-122"/>
              <a:cs typeface="Arial Unicode MS" pitchFamily="34"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441094" y="3907833"/>
            <a:ext cx="6434569" cy="1950059"/>
          </a:xfrm>
          <a:prstGeom prst="rect">
            <a:avLst/>
          </a:prstGeom>
        </p:spPr>
      </p:pic>
      <p:sp>
        <p:nvSpPr>
          <p:cNvPr id="2" name="标题 1"/>
          <p:cNvSpPr>
            <a:spLocks noGrp="1"/>
          </p:cNvSpPr>
          <p:nvPr>
            <p:ph type="title"/>
          </p:nvPr>
        </p:nvSpPr>
        <p:spPr>
          <a:xfrm>
            <a:off x="285720" y="71414"/>
            <a:ext cx="8572560" cy="796908"/>
          </a:xfrm>
        </p:spPr>
        <p:txBody>
          <a:bodyPr/>
          <a:lstStyle/>
          <a:p>
            <a:r>
              <a:rPr lang="en-US" altLang="zh-CN" b="1" dirty="0" smtClean="0">
                <a:ea typeface="Arial Unicode MS" pitchFamily="34" charset="-122"/>
                <a:cs typeface="Arial Unicode MS" pitchFamily="34" charset="-122"/>
              </a:rPr>
              <a:t>(3) </a:t>
            </a:r>
            <a:r>
              <a:rPr lang="en-US" altLang="zh-CN" b="1" dirty="0" smtClean="0">
                <a:solidFill>
                  <a:schemeClr val="tx1"/>
                </a:solidFill>
                <a:ea typeface="黑体" pitchFamily="49" charset="-122"/>
              </a:rPr>
              <a:t>E.g., </a:t>
            </a:r>
            <a:r>
              <a:rPr lang="en-US" altLang="zh-CN" b="1" dirty="0" smtClean="0">
                <a:ea typeface="Arial Unicode MS" pitchFamily="34" charset="-122"/>
                <a:cs typeface="Arial Unicode MS" pitchFamily="34" charset="-122"/>
              </a:rPr>
              <a:t>Trajectory Compression</a:t>
            </a:r>
            <a:endParaRPr lang="zh-CN" altLang="en-US" b="1" dirty="0">
              <a:ea typeface="Arial Unicode MS" pitchFamily="34" charset="-122"/>
              <a:cs typeface="Arial Unicode MS" pitchFamily="34"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
        <p:nvSpPr>
          <p:cNvPr id="7" name="内容占位符 2"/>
          <p:cNvSpPr txBox="1">
            <a:spLocks/>
          </p:cNvSpPr>
          <p:nvPr/>
        </p:nvSpPr>
        <p:spPr>
          <a:xfrm>
            <a:off x="571472" y="1355687"/>
            <a:ext cx="7886701" cy="2355764"/>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a:t>
            </a:r>
            <a:r>
              <a:rPr lang="en-US" altLang="zh-CN" dirty="0">
                <a:solidFill>
                  <a:srgbClr val="FF0000"/>
                </a:solidFill>
              </a:rPr>
              <a:t>Min-#</a:t>
            </a:r>
            <a:r>
              <a:rPr lang="en-US" altLang="zh-CN" dirty="0"/>
              <a:t>” </a:t>
            </a:r>
            <a:r>
              <a:rPr lang="en-US" altLang="zh-CN" dirty="0" smtClean="0"/>
              <a:t>problem of trajectory simplification</a:t>
            </a:r>
            <a:endParaRPr lang="en-US" altLang="zh-CN" dirty="0"/>
          </a:p>
          <a:p>
            <a:pPr lvl="1"/>
            <a:r>
              <a:rPr lang="en-US" altLang="zh-CN" b="1" dirty="0">
                <a:solidFill>
                  <a:srgbClr val="FF0000"/>
                </a:solidFill>
              </a:rPr>
              <a:t>C</a:t>
            </a:r>
            <a:r>
              <a:rPr lang="en-US" altLang="zh-CN" b="1" dirty="0" smtClean="0">
                <a:solidFill>
                  <a:srgbClr val="FF0000"/>
                </a:solidFill>
              </a:rPr>
              <a:t>ompression ratio</a:t>
            </a:r>
            <a:r>
              <a:rPr lang="en-US" altLang="zh-CN" dirty="0" smtClean="0"/>
              <a:t>: to </a:t>
            </a:r>
            <a:r>
              <a:rPr lang="en-US" altLang="zh-CN" dirty="0"/>
              <a:t>get the minimal number of line </a:t>
            </a:r>
            <a:r>
              <a:rPr lang="en-US" altLang="zh-CN" dirty="0" smtClean="0"/>
              <a:t>segments to represent the original trajectory</a:t>
            </a:r>
            <a:endParaRPr lang="en-US" altLang="zh-CN" dirty="0"/>
          </a:p>
          <a:p>
            <a:pPr lvl="1"/>
            <a:r>
              <a:rPr lang="en-US" altLang="zh-CN" b="1" dirty="0" smtClean="0">
                <a:solidFill>
                  <a:srgbClr val="FF0000"/>
                </a:solidFill>
              </a:rPr>
              <a:t>Error-bounded</a:t>
            </a:r>
            <a:r>
              <a:rPr lang="en-US" altLang="zh-CN" dirty="0"/>
              <a:t>: </a:t>
            </a:r>
            <a:r>
              <a:rPr lang="en-US" altLang="zh-CN" dirty="0" smtClean="0"/>
              <a:t>to ensure that the distance </a:t>
            </a:r>
            <a:r>
              <a:rPr lang="en-US" altLang="zh-CN" dirty="0"/>
              <a:t>of any original point to its corresponding line segment is less than a pre-defined threshold </a:t>
            </a:r>
            <a:r>
              <a:rPr lang="el-GR" altLang="zh-CN" b="1" dirty="0" smtClean="0"/>
              <a:t>ζ</a:t>
            </a:r>
            <a:endParaRPr lang="en-US" altLang="zh-CN" b="1" dirty="0"/>
          </a:p>
        </p:txBody>
      </p:sp>
      <p:pic>
        <p:nvPicPr>
          <p:cNvPr id="11" name="图片 10"/>
          <p:cNvPicPr>
            <a:picLocks noChangeAspect="1"/>
          </p:cNvPicPr>
          <p:nvPr/>
        </p:nvPicPr>
        <p:blipFill>
          <a:blip r:embed="rId3"/>
          <a:stretch>
            <a:fillRect/>
          </a:stretch>
        </p:blipFill>
        <p:spPr>
          <a:xfrm>
            <a:off x="1432730" y="3909082"/>
            <a:ext cx="6430445" cy="1948810"/>
          </a:xfrm>
          <a:prstGeom prst="rect">
            <a:avLst/>
          </a:prstGeom>
        </p:spPr>
      </p:pic>
      <p:sp>
        <p:nvSpPr>
          <p:cNvPr id="13" name="矩形 12"/>
          <p:cNvSpPr/>
          <p:nvPr/>
        </p:nvSpPr>
        <p:spPr>
          <a:xfrm>
            <a:off x="1943828" y="3830045"/>
            <a:ext cx="312984" cy="400110"/>
          </a:xfrm>
          <a:prstGeom prst="rect">
            <a:avLst/>
          </a:prstGeom>
          <a:solidFill>
            <a:schemeClr val="bg1"/>
          </a:solidFill>
        </p:spPr>
        <p:txBody>
          <a:bodyPr wrap="square">
            <a:spAutoFit/>
          </a:bodyPr>
          <a:lstStyle/>
          <a:p>
            <a:r>
              <a:rPr lang="el-GR" altLang="zh-CN" sz="2000" b="1" dirty="0"/>
              <a:t>ζ</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572560" cy="796908"/>
          </a:xfrm>
        </p:spPr>
        <p:txBody>
          <a:bodyPr/>
          <a:lstStyle/>
          <a:p>
            <a:r>
              <a:rPr lang="en-US" altLang="zh-CN" b="1" dirty="0" smtClean="0">
                <a:ea typeface="Arial Unicode MS" pitchFamily="34" charset="-122"/>
                <a:cs typeface="Arial Unicode MS" pitchFamily="34" charset="-122"/>
              </a:rPr>
              <a:t>(3) </a:t>
            </a:r>
            <a:r>
              <a:rPr lang="en-US" altLang="zh-CN" b="1" dirty="0" smtClean="0">
                <a:solidFill>
                  <a:schemeClr val="tx1"/>
                </a:solidFill>
                <a:ea typeface="黑体" pitchFamily="49" charset="-122"/>
              </a:rPr>
              <a:t>E.g., </a:t>
            </a:r>
            <a:r>
              <a:rPr lang="en-US" altLang="zh-CN" b="1" dirty="0" smtClean="0">
                <a:ea typeface="Arial Unicode MS" pitchFamily="34" charset="-122"/>
                <a:cs typeface="Arial Unicode MS" pitchFamily="34" charset="-122"/>
              </a:rPr>
              <a:t>Trajectory Compression</a:t>
            </a:r>
            <a:endParaRPr lang="zh-CN" altLang="en-US" b="1" dirty="0">
              <a:ea typeface="Arial Unicode MS" pitchFamily="34" charset="-122"/>
              <a:cs typeface="Arial Unicode MS" pitchFamily="34"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sp>
        <p:nvSpPr>
          <p:cNvPr id="13" name="矩形 12"/>
          <p:cNvSpPr/>
          <p:nvPr/>
        </p:nvSpPr>
        <p:spPr>
          <a:xfrm>
            <a:off x="1943828" y="3830045"/>
            <a:ext cx="312984" cy="400110"/>
          </a:xfrm>
          <a:prstGeom prst="rect">
            <a:avLst/>
          </a:prstGeom>
          <a:solidFill>
            <a:schemeClr val="bg1"/>
          </a:solidFill>
        </p:spPr>
        <p:txBody>
          <a:bodyPr wrap="square">
            <a:spAutoFit/>
          </a:bodyPr>
          <a:lstStyle/>
          <a:p>
            <a:r>
              <a:rPr lang="el-GR" altLang="zh-CN" sz="2000" b="1" dirty="0"/>
              <a:t>ζ</a:t>
            </a:r>
            <a:endParaRPr lang="zh-CN" altLang="en-US" sz="2000" dirty="0"/>
          </a:p>
        </p:txBody>
      </p:sp>
      <p:sp>
        <p:nvSpPr>
          <p:cNvPr id="8" name="内容占位符 2"/>
          <p:cNvSpPr>
            <a:spLocks noGrp="1"/>
          </p:cNvSpPr>
          <p:nvPr>
            <p:ph idx="1"/>
          </p:nvPr>
        </p:nvSpPr>
        <p:spPr>
          <a:xfrm>
            <a:off x="285720" y="1142984"/>
            <a:ext cx="8572560" cy="1748003"/>
          </a:xfrm>
        </p:spPr>
        <p:txBody>
          <a:bodyPr>
            <a:normAutofit fontScale="77500" lnSpcReduction="20000"/>
          </a:bodyPr>
          <a:lstStyle/>
          <a:p>
            <a:r>
              <a:rPr lang="en-US" altLang="zh-CN" sz="3400" dirty="0"/>
              <a:t>The </a:t>
            </a:r>
            <a:r>
              <a:rPr lang="en-US" altLang="zh-CN" sz="3400" dirty="0" smtClean="0"/>
              <a:t>optimal </a:t>
            </a:r>
            <a:r>
              <a:rPr lang="en-US" altLang="zh-CN" sz="3400" dirty="0"/>
              <a:t>algorithm </a:t>
            </a:r>
            <a:r>
              <a:rPr lang="en-US" altLang="zh-CN" sz="3400" dirty="0" smtClean="0"/>
              <a:t>has a time complexity of O(n</a:t>
            </a:r>
            <a:r>
              <a:rPr lang="en-US" altLang="zh-CN" sz="3400" baseline="30000" dirty="0" smtClean="0"/>
              <a:t>2</a:t>
            </a:r>
            <a:r>
              <a:rPr lang="en-US" altLang="zh-CN" sz="3400" dirty="0" smtClean="0"/>
              <a:t>)</a:t>
            </a:r>
          </a:p>
          <a:p>
            <a:r>
              <a:rPr lang="en-US" altLang="zh-CN" sz="3400" dirty="0"/>
              <a:t>Sub-optimal algorithms</a:t>
            </a:r>
          </a:p>
          <a:p>
            <a:pPr lvl="1"/>
            <a:r>
              <a:rPr lang="en-US" altLang="zh-CN" sz="2600" dirty="0" smtClean="0">
                <a:solidFill>
                  <a:srgbClr val="FF0000"/>
                </a:solidFill>
              </a:rPr>
              <a:t>Good (near optimal) compression ratios</a:t>
            </a:r>
          </a:p>
          <a:p>
            <a:pPr lvl="1"/>
            <a:r>
              <a:rPr lang="en-US" altLang="zh-CN" sz="2600" dirty="0" smtClean="0">
                <a:solidFill>
                  <a:srgbClr val="FF0000"/>
                </a:solidFill>
              </a:rPr>
              <a:t>Error-bounded</a:t>
            </a:r>
            <a:endParaRPr lang="zh-CN" altLang="en-US" sz="2600" dirty="0">
              <a:solidFill>
                <a:srgbClr val="FF0000"/>
              </a:solidFill>
            </a:endParaRPr>
          </a:p>
          <a:p>
            <a:endParaRPr lang="zh-CN" altLang="en-US" dirty="0"/>
          </a:p>
        </p:txBody>
      </p:sp>
      <p:graphicFrame>
        <p:nvGraphicFramePr>
          <p:cNvPr id="9" name="表格 8"/>
          <p:cNvGraphicFramePr>
            <a:graphicFrameLocks noGrp="1"/>
          </p:cNvGraphicFramePr>
          <p:nvPr>
            <p:extLst>
              <p:ext uri="{D42A27DB-BD31-4B8C-83A1-F6EECF244321}">
                <p14:modId xmlns="" xmlns:p14="http://schemas.microsoft.com/office/powerpoint/2010/main" val="497657407"/>
              </p:ext>
            </p:extLst>
          </p:nvPr>
        </p:nvGraphicFramePr>
        <p:xfrm>
          <a:off x="1714480" y="3143248"/>
          <a:ext cx="5143536" cy="1442374"/>
        </p:xfrm>
        <a:graphic>
          <a:graphicData uri="http://schemas.openxmlformats.org/drawingml/2006/table">
            <a:tbl>
              <a:tblPr firstRow="1" bandRow="1">
                <a:tableStyleId>{5C22544A-7EE6-4342-B048-85BDC9FD1C3A}</a:tableStyleId>
              </a:tblPr>
              <a:tblGrid>
                <a:gridCol w="1000132"/>
                <a:gridCol w="1953333"/>
                <a:gridCol w="2190071"/>
              </a:tblGrid>
              <a:tr h="549737">
                <a:tc>
                  <a:txBody>
                    <a:bodyPr/>
                    <a:lstStyle/>
                    <a:p>
                      <a:pPr algn="ctr"/>
                      <a:r>
                        <a:rPr lang="en-US" altLang="zh-CN" sz="1800" b="1" dirty="0" smtClean="0">
                          <a:solidFill>
                            <a:schemeClr val="tx1"/>
                          </a:solidFill>
                        </a:rPr>
                        <a:t>Type</a:t>
                      </a:r>
                      <a:endParaRPr lang="zh-CN" altLang="en-US" sz="1800" b="1" dirty="0">
                        <a:solidFill>
                          <a:schemeClr val="tx1"/>
                        </a:solidFill>
                      </a:endParaRPr>
                    </a:p>
                  </a:txBody>
                  <a:tcPr marL="68580" marR="68580" marT="34290" marB="34290"/>
                </a:tc>
                <a:tc>
                  <a:txBody>
                    <a:bodyPr/>
                    <a:lstStyle/>
                    <a:p>
                      <a:pPr algn="ctr"/>
                      <a:r>
                        <a:rPr lang="en-US" altLang="zh-CN" sz="1800" b="1" dirty="0" smtClean="0">
                          <a:solidFill>
                            <a:schemeClr val="tx1"/>
                          </a:solidFill>
                        </a:rPr>
                        <a:t>Time complexity</a:t>
                      </a:r>
                      <a:endParaRPr lang="zh-CN" altLang="en-US" sz="1800" b="1" dirty="0">
                        <a:solidFill>
                          <a:schemeClr val="tx1"/>
                        </a:solidFill>
                      </a:endParaRPr>
                    </a:p>
                  </a:txBody>
                  <a:tcPr marL="68580" marR="68580" marT="34290" marB="34290"/>
                </a:tc>
                <a:tc>
                  <a:txBody>
                    <a:bodyPr/>
                    <a:lstStyle/>
                    <a:p>
                      <a:pPr algn="ctr"/>
                      <a:r>
                        <a:rPr lang="en-US" altLang="zh-CN" sz="1800" b="1" dirty="0" smtClean="0">
                          <a:solidFill>
                            <a:schemeClr val="tx1"/>
                          </a:solidFill>
                        </a:rPr>
                        <a:t>Space complexity</a:t>
                      </a:r>
                      <a:endParaRPr lang="zh-CN" altLang="en-US" sz="1800" b="1" dirty="0">
                        <a:solidFill>
                          <a:schemeClr val="tx1"/>
                        </a:solidFill>
                      </a:endParaRPr>
                    </a:p>
                  </a:txBody>
                  <a:tcPr marL="68580" marR="68580" marT="34290" marB="34290"/>
                </a:tc>
              </a:tr>
              <a:tr h="329286">
                <a:tc>
                  <a:txBody>
                    <a:bodyPr/>
                    <a:lstStyle/>
                    <a:p>
                      <a:pPr algn="ctr"/>
                      <a:r>
                        <a:rPr lang="en-US" altLang="zh-CN" sz="1800" b="0" dirty="0" smtClean="0"/>
                        <a:t>Batch</a:t>
                      </a:r>
                      <a:endParaRPr lang="zh-CN" altLang="en-US" sz="1800" b="0" dirty="0"/>
                    </a:p>
                  </a:txBody>
                  <a:tcPr marL="68580" marR="68580" marT="34290" marB="34290"/>
                </a:tc>
                <a:tc>
                  <a:txBody>
                    <a:bodyPr/>
                    <a:lstStyle/>
                    <a:p>
                      <a:pPr algn="ctr"/>
                      <a:r>
                        <a:rPr lang="en-US" altLang="zh-CN" sz="1800" b="0" i="0" u="none" strike="noStrike" kern="1200" baseline="0" dirty="0" smtClean="0">
                          <a:solidFill>
                            <a:schemeClr val="dk1"/>
                          </a:solidFill>
                          <a:latin typeface="+mn-lt"/>
                          <a:ea typeface="+mn-ea"/>
                          <a:cs typeface="+mn-cs"/>
                        </a:rPr>
                        <a:t>O(n</a:t>
                      </a:r>
                      <a:r>
                        <a:rPr lang="en-US" altLang="zh-CN" sz="1800" b="0" i="0" u="none" strike="noStrike" kern="1200" baseline="30000" dirty="0" smtClean="0">
                          <a:solidFill>
                            <a:schemeClr val="dk1"/>
                          </a:solidFill>
                          <a:latin typeface="+mn-lt"/>
                          <a:ea typeface="+mn-ea"/>
                          <a:cs typeface="+mn-cs"/>
                        </a:rPr>
                        <a:t>2</a:t>
                      </a:r>
                      <a:r>
                        <a:rPr lang="en-US" altLang="zh-CN" sz="1800" b="0" i="0" u="none" strike="noStrike" kern="1200" baseline="0" dirty="0" smtClean="0">
                          <a:solidFill>
                            <a:schemeClr val="dk1"/>
                          </a:solidFill>
                          <a:latin typeface="+mn-lt"/>
                          <a:ea typeface="+mn-ea"/>
                          <a:cs typeface="+mn-cs"/>
                        </a:rPr>
                        <a:t>)</a:t>
                      </a:r>
                      <a:endParaRPr lang="zh-CN" altLang="en-US" sz="1800" b="0" dirty="0"/>
                    </a:p>
                  </a:txBody>
                  <a:tcPr marL="68580" marR="68580" marT="34290" marB="34290"/>
                </a:tc>
                <a:tc>
                  <a:txBody>
                    <a:bodyPr/>
                    <a:lstStyle/>
                    <a:p>
                      <a:pPr algn="ctr"/>
                      <a:r>
                        <a:rPr lang="en-US" altLang="zh-CN" sz="1800" b="0" dirty="0" smtClean="0"/>
                        <a:t>O(n)</a:t>
                      </a:r>
                      <a:endParaRPr lang="zh-CN" altLang="en-US" sz="1800" b="0" dirty="0"/>
                    </a:p>
                  </a:txBody>
                  <a:tcPr marL="68580" marR="68580" marT="34290" marB="34290"/>
                </a:tc>
              </a:tr>
              <a:tr h="549737">
                <a:tc>
                  <a:txBody>
                    <a:bodyPr/>
                    <a:lstStyle/>
                    <a:p>
                      <a:pPr algn="ctr"/>
                      <a:r>
                        <a:rPr lang="en-US" altLang="zh-CN" sz="1800" b="0" dirty="0" smtClean="0"/>
                        <a:t>Online</a:t>
                      </a:r>
                      <a:endParaRPr lang="zh-CN" altLang="en-US" sz="1800" b="0" dirty="0"/>
                    </a:p>
                  </a:txBody>
                  <a:tcPr marL="68580" marR="68580" marT="34290" marB="34290"/>
                </a:tc>
                <a:tc>
                  <a:txBody>
                    <a:bodyPr/>
                    <a:lstStyle/>
                    <a:p>
                      <a:pPr algn="ctr"/>
                      <a:r>
                        <a:rPr lang="en-US" altLang="zh-CN" sz="1800" b="0" i="0" u="none" strike="noStrike" kern="1200" baseline="0" dirty="0" smtClean="0">
                          <a:solidFill>
                            <a:schemeClr val="dk1"/>
                          </a:solidFill>
                          <a:latin typeface="+mn-lt"/>
                          <a:ea typeface="+mn-ea"/>
                          <a:cs typeface="+mn-cs"/>
                        </a:rPr>
                        <a:t>O(n </a:t>
                      </a:r>
                      <a:r>
                        <a:rPr lang="en-US" altLang="zh-CN" sz="1800" b="0" i="0" u="none" strike="noStrike" kern="1200" baseline="0" dirty="0" err="1" smtClean="0">
                          <a:solidFill>
                            <a:schemeClr val="dk1"/>
                          </a:solidFill>
                          <a:latin typeface="+mn-lt"/>
                          <a:ea typeface="+mn-ea"/>
                          <a:cs typeface="+mn-cs"/>
                        </a:rPr>
                        <a:t>logW</a:t>
                      </a:r>
                      <a:r>
                        <a:rPr lang="en-US" altLang="zh-CN" sz="1800" b="0" i="0" u="none" strike="noStrike" kern="1200" baseline="0" dirty="0" smtClean="0">
                          <a:solidFill>
                            <a:schemeClr val="dk1"/>
                          </a:solidFill>
                          <a:latin typeface="+mn-lt"/>
                          <a:ea typeface="+mn-ea"/>
                          <a:cs typeface="+mn-cs"/>
                        </a:rPr>
                        <a:t>)</a:t>
                      </a:r>
                      <a:endParaRPr lang="zh-CN" altLang="en-US" sz="1800" b="0" dirty="0"/>
                    </a:p>
                  </a:txBody>
                  <a:tcPr marL="68580" marR="68580" marT="34290" marB="34290"/>
                </a:tc>
                <a:tc>
                  <a:txBody>
                    <a:bodyPr/>
                    <a:lstStyle/>
                    <a:p>
                      <a:pPr algn="ctr"/>
                      <a:r>
                        <a:rPr lang="en-US" altLang="zh-CN" sz="1800" b="0" dirty="0" smtClean="0"/>
                        <a:t>O(W)</a:t>
                      </a:r>
                      <a:endParaRPr lang="zh-CN" altLang="en-US" sz="1800" b="0" dirty="0"/>
                    </a:p>
                  </a:txBody>
                  <a:tcPr marL="68580" marR="68580" marT="34290" marB="34290"/>
                </a:tc>
              </a:tr>
            </a:tbl>
          </a:graphicData>
        </a:graphic>
      </p:graphicFrame>
      <p:sp>
        <p:nvSpPr>
          <p:cNvPr id="10" name="内容占位符 2"/>
          <p:cNvSpPr txBox="1">
            <a:spLocks/>
          </p:cNvSpPr>
          <p:nvPr/>
        </p:nvSpPr>
        <p:spPr>
          <a:xfrm>
            <a:off x="412597" y="5572140"/>
            <a:ext cx="8339518" cy="1160260"/>
          </a:xfrm>
          <a:prstGeom prst="rect">
            <a:avLst/>
          </a:prstGeom>
          <a:ln>
            <a:solidFill>
              <a:srgbClr val="FF0000"/>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u="sng" dirty="0" smtClean="0">
                <a:solidFill>
                  <a:srgbClr val="FF0000"/>
                </a:solidFill>
              </a:rPr>
              <a:t>Global distance checking</a:t>
            </a:r>
            <a:r>
              <a:rPr lang="en-US" altLang="zh-CN" dirty="0"/>
              <a:t>: a point is checked multiple times. </a:t>
            </a:r>
            <a:endParaRPr lang="en-US" altLang="zh-CN" dirty="0" smtClean="0"/>
          </a:p>
          <a:p>
            <a:pPr marL="0" indent="0">
              <a:buNone/>
            </a:pPr>
            <a:r>
              <a:rPr lang="en-US" altLang="zh-CN" dirty="0" smtClean="0"/>
              <a:t>They are </a:t>
            </a:r>
            <a:r>
              <a:rPr lang="en-US" altLang="zh-CN" dirty="0" smtClean="0">
                <a:solidFill>
                  <a:srgbClr val="FF0000"/>
                </a:solidFill>
              </a:rPr>
              <a:t>not efficient enough</a:t>
            </a:r>
            <a:r>
              <a:rPr lang="en-US" altLang="zh-CN" dirty="0" smtClean="0"/>
              <a:t> for compressing big trajectory data, especially with limited computing resources, e.g., mobile devices.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572560" cy="796908"/>
          </a:xfrm>
        </p:spPr>
        <p:txBody>
          <a:bodyPr/>
          <a:lstStyle/>
          <a:p>
            <a:r>
              <a:rPr lang="en-US" altLang="zh-CN" b="1" dirty="0" smtClean="0">
                <a:ea typeface="Arial Unicode MS" pitchFamily="34" charset="-122"/>
                <a:cs typeface="Arial Unicode MS" pitchFamily="34" charset="-122"/>
              </a:rPr>
              <a:t>(3) </a:t>
            </a:r>
            <a:r>
              <a:rPr lang="en-US" altLang="zh-CN" b="1" dirty="0" smtClean="0">
                <a:solidFill>
                  <a:schemeClr val="tx1"/>
                </a:solidFill>
                <a:ea typeface="黑体" pitchFamily="49" charset="-122"/>
              </a:rPr>
              <a:t>E.g., </a:t>
            </a:r>
            <a:r>
              <a:rPr lang="en-US" altLang="zh-CN" b="1" dirty="0" smtClean="0">
                <a:ea typeface="Arial Unicode MS" pitchFamily="34" charset="-122"/>
                <a:cs typeface="Arial Unicode MS" pitchFamily="34" charset="-122"/>
              </a:rPr>
              <a:t>Trajectory Compression</a:t>
            </a:r>
            <a:endParaRPr lang="zh-CN" altLang="en-US" b="1" dirty="0">
              <a:ea typeface="Arial Unicode MS" pitchFamily="34" charset="-122"/>
              <a:cs typeface="Arial Unicode MS" pitchFamily="34"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
        <p:nvSpPr>
          <p:cNvPr id="12" name="矩形 11"/>
          <p:cNvSpPr/>
          <p:nvPr/>
        </p:nvSpPr>
        <p:spPr>
          <a:xfrm>
            <a:off x="1487764" y="3278040"/>
            <a:ext cx="6513259" cy="646331"/>
          </a:xfrm>
          <a:prstGeom prst="rect">
            <a:avLst/>
          </a:prstGeom>
        </p:spPr>
        <p:txBody>
          <a:bodyPr wrap="square">
            <a:spAutoFit/>
          </a:bodyPr>
          <a:lstStyle/>
          <a:p>
            <a:pPr algn="ctr"/>
            <a:r>
              <a:rPr lang="en-US" altLang="zh-CN" dirty="0" smtClean="0"/>
              <a:t>Learning </a:t>
            </a:r>
            <a:r>
              <a:rPr lang="en-US" altLang="zh-CN" dirty="0"/>
              <a:t>from </a:t>
            </a:r>
            <a:r>
              <a:rPr lang="en-US" altLang="zh-CN" i="1" dirty="0" smtClean="0"/>
              <a:t>dead </a:t>
            </a:r>
            <a:r>
              <a:rPr lang="en-US" altLang="zh-CN" i="1" dirty="0"/>
              <a:t>reckoning</a:t>
            </a:r>
            <a:r>
              <a:rPr lang="en-US" altLang="zh-CN" dirty="0"/>
              <a:t> (in position tracking)</a:t>
            </a:r>
          </a:p>
          <a:p>
            <a:pPr algn="ctr"/>
            <a:r>
              <a:rPr lang="en-US" altLang="zh-CN" i="1" dirty="0"/>
              <a:t>a</a:t>
            </a:r>
            <a:r>
              <a:rPr lang="en-US" altLang="zh-CN" i="1" dirty="0" smtClean="0"/>
              <a:t>nd </a:t>
            </a:r>
            <a:r>
              <a:rPr lang="en-US" altLang="zh-CN" i="1" dirty="0" err="1" smtClean="0"/>
              <a:t>Reumann’s</a:t>
            </a:r>
            <a:r>
              <a:rPr lang="en-US" altLang="zh-CN" i="1" dirty="0" smtClean="0"/>
              <a:t> </a:t>
            </a:r>
            <a:r>
              <a:rPr lang="en-US" altLang="zh-CN" i="1" dirty="0"/>
              <a:t>method</a:t>
            </a:r>
            <a:r>
              <a:rPr lang="en-US" altLang="zh-CN" dirty="0"/>
              <a:t> (in computer graphics</a:t>
            </a:r>
            <a:r>
              <a:rPr lang="en-US" altLang="zh-CN" dirty="0" smtClean="0"/>
              <a:t>)</a:t>
            </a:r>
            <a:endParaRPr lang="en-US" altLang="zh-CN" dirty="0"/>
          </a:p>
        </p:txBody>
      </p:sp>
      <p:sp>
        <p:nvSpPr>
          <p:cNvPr id="14" name="文本框 8"/>
          <p:cNvSpPr txBox="1"/>
          <p:nvPr/>
        </p:nvSpPr>
        <p:spPr>
          <a:xfrm>
            <a:off x="5730064" y="1763089"/>
            <a:ext cx="676955" cy="338554"/>
          </a:xfrm>
          <a:prstGeom prst="rect">
            <a:avLst/>
          </a:prstGeom>
          <a:noFill/>
        </p:spPr>
        <p:txBody>
          <a:bodyPr wrap="square" rtlCol="0">
            <a:spAutoFit/>
          </a:bodyPr>
          <a:lstStyle/>
          <a:p>
            <a:r>
              <a:rPr lang="en-US" altLang="zh-CN" sz="1600" b="1" dirty="0">
                <a:solidFill>
                  <a:srgbClr val="FF0000"/>
                </a:solidFill>
              </a:rPr>
              <a:t>&gt; </a:t>
            </a:r>
            <a:r>
              <a:rPr lang="el-GR" altLang="zh-CN" sz="1600" b="1" dirty="0">
                <a:solidFill>
                  <a:srgbClr val="FF0000"/>
                </a:solidFill>
              </a:rPr>
              <a:t>ζ</a:t>
            </a:r>
            <a:r>
              <a:rPr lang="en-US" altLang="zh-CN" sz="1600" b="1" dirty="0">
                <a:solidFill>
                  <a:srgbClr val="FF0000"/>
                </a:solidFill>
              </a:rPr>
              <a:t>/2</a:t>
            </a:r>
            <a:endParaRPr lang="zh-CN" altLang="en-US" sz="1600" b="1" dirty="0">
              <a:solidFill>
                <a:srgbClr val="FF0000"/>
              </a:solidFill>
            </a:endParaRPr>
          </a:p>
        </p:txBody>
      </p:sp>
      <p:grpSp>
        <p:nvGrpSpPr>
          <p:cNvPr id="15" name="组合 14"/>
          <p:cNvGrpSpPr/>
          <p:nvPr/>
        </p:nvGrpSpPr>
        <p:grpSpPr>
          <a:xfrm>
            <a:off x="714349" y="2846523"/>
            <a:ext cx="3510264" cy="372718"/>
            <a:chOff x="4185735" y="3513327"/>
            <a:chExt cx="3509841" cy="496957"/>
          </a:xfrm>
        </p:grpSpPr>
        <p:sp>
          <p:nvSpPr>
            <p:cNvPr id="16" name="云形 15"/>
            <p:cNvSpPr/>
            <p:nvPr/>
          </p:nvSpPr>
          <p:spPr>
            <a:xfrm>
              <a:off x="4185735" y="3513327"/>
              <a:ext cx="2303448" cy="496957"/>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Start Point</a:t>
              </a:r>
              <a:endParaRPr lang="zh-CN" altLang="en-US" dirty="0">
                <a:solidFill>
                  <a:srgbClr val="FF0000"/>
                </a:solidFill>
              </a:endParaRPr>
            </a:p>
          </p:txBody>
        </p:sp>
        <p:cxnSp>
          <p:nvCxnSpPr>
            <p:cNvPr id="17" name="直接箭头连接符 16"/>
            <p:cNvCxnSpPr>
              <a:stCxn id="16" idx="0"/>
            </p:cNvCxnSpPr>
            <p:nvPr/>
          </p:nvCxnSpPr>
          <p:spPr>
            <a:xfrm>
              <a:off x="6487264" y="3761805"/>
              <a:ext cx="1208312" cy="126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42910" y="1978179"/>
            <a:ext cx="3941412" cy="753743"/>
            <a:chOff x="5763751" y="2353859"/>
            <a:chExt cx="2251165" cy="742227"/>
          </a:xfrm>
        </p:grpSpPr>
        <p:sp>
          <p:nvSpPr>
            <p:cNvPr id="19" name="云形 18"/>
            <p:cNvSpPr/>
            <p:nvPr/>
          </p:nvSpPr>
          <p:spPr>
            <a:xfrm>
              <a:off x="5763751" y="2353859"/>
              <a:ext cx="1671886" cy="742227"/>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Directed line segment </a:t>
              </a:r>
              <a:endParaRPr lang="zh-CN" altLang="en-US" b="1" dirty="0">
                <a:solidFill>
                  <a:srgbClr val="FF0000"/>
                </a:solidFill>
              </a:endParaRPr>
            </a:p>
          </p:txBody>
        </p:sp>
        <p:cxnSp>
          <p:nvCxnSpPr>
            <p:cNvPr id="20" name="直接箭头连接符 19"/>
            <p:cNvCxnSpPr/>
            <p:nvPr/>
          </p:nvCxnSpPr>
          <p:spPr>
            <a:xfrm>
              <a:off x="7097413" y="2748123"/>
              <a:ext cx="917503" cy="34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 name="内容占位符 2"/>
          <p:cNvSpPr txBox="1">
            <a:spLocks/>
          </p:cNvSpPr>
          <p:nvPr/>
        </p:nvSpPr>
        <p:spPr>
          <a:xfrm>
            <a:off x="628650" y="4281417"/>
            <a:ext cx="7886700" cy="2076541"/>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Features of the </a:t>
            </a:r>
            <a:r>
              <a:rPr lang="en-US" altLang="zh-CN" dirty="0" smtClean="0"/>
              <a:t>naïve approach</a:t>
            </a:r>
            <a:endParaRPr lang="en-US" altLang="zh-CN" dirty="0"/>
          </a:p>
          <a:p>
            <a:pPr lvl="1"/>
            <a:r>
              <a:rPr lang="en-US" altLang="zh-CN" dirty="0" smtClean="0"/>
              <a:t>One-pass</a:t>
            </a:r>
          </a:p>
          <a:p>
            <a:pPr lvl="2"/>
            <a:r>
              <a:rPr lang="en-US" altLang="zh-CN" dirty="0" smtClean="0"/>
              <a:t>O(1) </a:t>
            </a:r>
            <a:r>
              <a:rPr lang="en-US" altLang="zh-CN" dirty="0"/>
              <a:t>time and O(1) </a:t>
            </a:r>
            <a:r>
              <a:rPr lang="en-US" altLang="zh-CN" dirty="0" smtClean="0"/>
              <a:t>space for each point</a:t>
            </a:r>
            <a:endParaRPr lang="en-US" altLang="zh-CN" dirty="0"/>
          </a:p>
          <a:p>
            <a:pPr lvl="1"/>
            <a:r>
              <a:rPr lang="en-US" altLang="zh-CN" dirty="0"/>
              <a:t>Error </a:t>
            </a:r>
            <a:r>
              <a:rPr lang="en-US" altLang="zh-CN" dirty="0" smtClean="0"/>
              <a:t>bounded by </a:t>
            </a:r>
            <a:r>
              <a:rPr lang="el-GR" altLang="zh-CN" b="1" dirty="0"/>
              <a:t>ζ</a:t>
            </a:r>
            <a:endParaRPr lang="en-US" altLang="zh-CN" dirty="0"/>
          </a:p>
          <a:p>
            <a:pPr lvl="1"/>
            <a:r>
              <a:rPr lang="en-US" altLang="zh-CN" dirty="0">
                <a:solidFill>
                  <a:srgbClr val="FF0000"/>
                </a:solidFill>
              </a:rPr>
              <a:t>Poor</a:t>
            </a:r>
            <a:r>
              <a:rPr lang="en-US" altLang="zh-CN" dirty="0"/>
              <a:t> compression ratios</a:t>
            </a:r>
            <a:endParaRPr lang="zh-CN" altLang="en-US" dirty="0"/>
          </a:p>
          <a:p>
            <a:pPr lvl="1"/>
            <a:endParaRPr lang="zh-CN" altLang="en-US" dirty="0"/>
          </a:p>
        </p:txBody>
      </p:sp>
      <p:cxnSp>
        <p:nvCxnSpPr>
          <p:cNvPr id="22" name="直接箭头连接符 21"/>
          <p:cNvCxnSpPr/>
          <p:nvPr/>
        </p:nvCxnSpPr>
        <p:spPr>
          <a:xfrm flipV="1">
            <a:off x="4584322" y="2421212"/>
            <a:ext cx="908297" cy="601510"/>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562390" y="1515668"/>
            <a:ext cx="1469057" cy="369332"/>
          </a:xfrm>
          <a:prstGeom prst="rect">
            <a:avLst/>
          </a:prstGeom>
        </p:spPr>
        <p:txBody>
          <a:bodyPr wrap="none">
            <a:spAutoFit/>
          </a:bodyPr>
          <a:lstStyle/>
          <a:p>
            <a:r>
              <a:rPr lang="en-US" altLang="zh-CN" b="1" dirty="0"/>
              <a:t>Error </a:t>
            </a:r>
            <a:r>
              <a:rPr lang="en-US" altLang="zh-CN" b="1" dirty="0" smtClean="0"/>
              <a:t>bound </a:t>
            </a:r>
            <a:r>
              <a:rPr lang="el-GR" altLang="zh-CN" b="1" dirty="0" smtClean="0"/>
              <a:t>ζ</a:t>
            </a:r>
            <a:endParaRPr lang="en-US" altLang="zh-CN" b="1" dirty="0"/>
          </a:p>
        </p:txBody>
      </p:sp>
      <p:pic>
        <p:nvPicPr>
          <p:cNvPr id="24" name="图片 23"/>
          <p:cNvPicPr>
            <a:picLocks noChangeAspect="1"/>
          </p:cNvPicPr>
          <p:nvPr/>
        </p:nvPicPr>
        <p:blipFill>
          <a:blip r:embed="rId2"/>
          <a:stretch>
            <a:fillRect/>
          </a:stretch>
        </p:blipFill>
        <p:spPr>
          <a:xfrm>
            <a:off x="4196961" y="1483112"/>
            <a:ext cx="2683818" cy="185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100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572560" cy="796908"/>
          </a:xfrm>
        </p:spPr>
        <p:txBody>
          <a:bodyPr/>
          <a:lstStyle/>
          <a:p>
            <a:r>
              <a:rPr lang="en-US" altLang="zh-CN" b="1" dirty="0" smtClean="0">
                <a:ea typeface="Arial Unicode MS" pitchFamily="34" charset="-122"/>
                <a:cs typeface="Arial Unicode MS" pitchFamily="34" charset="-122"/>
              </a:rPr>
              <a:t>(3) </a:t>
            </a:r>
            <a:r>
              <a:rPr lang="en-US" altLang="zh-CN" b="1" dirty="0" smtClean="0">
                <a:solidFill>
                  <a:schemeClr val="tx1"/>
                </a:solidFill>
                <a:ea typeface="黑体" pitchFamily="49" charset="-122"/>
              </a:rPr>
              <a:t>E.g., </a:t>
            </a:r>
            <a:r>
              <a:rPr lang="en-US" altLang="zh-CN" b="1" dirty="0" smtClean="0">
                <a:ea typeface="Arial Unicode MS" pitchFamily="34" charset="-122"/>
                <a:cs typeface="Arial Unicode MS" pitchFamily="34" charset="-122"/>
              </a:rPr>
              <a:t>Trajectory Compression</a:t>
            </a:r>
            <a:endParaRPr lang="zh-CN" altLang="en-US" b="1" dirty="0">
              <a:ea typeface="Arial Unicode MS" pitchFamily="34" charset="-122"/>
              <a:cs typeface="Arial Unicode MS" pitchFamily="34"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
        <p:nvSpPr>
          <p:cNvPr id="18" name="文本框 7"/>
          <p:cNvSpPr txBox="1"/>
          <p:nvPr/>
        </p:nvSpPr>
        <p:spPr>
          <a:xfrm>
            <a:off x="1000587" y="4668638"/>
            <a:ext cx="1509352" cy="338554"/>
          </a:xfrm>
          <a:prstGeom prst="rect">
            <a:avLst/>
          </a:prstGeom>
          <a:noFill/>
        </p:spPr>
        <p:txBody>
          <a:bodyPr wrap="square" rtlCol="0">
            <a:spAutoFit/>
          </a:bodyPr>
          <a:lstStyle/>
          <a:p>
            <a:r>
              <a:rPr lang="en-US" altLang="zh-CN" sz="1600" b="1" dirty="0">
                <a:latin typeface="Cambria Math" panose="02040503050406030204" pitchFamily="18" charset="0"/>
                <a:ea typeface="Cambria Math" panose="02040503050406030204" pitchFamily="18" charset="0"/>
              </a:rPr>
              <a:t>(1) P</a:t>
            </a:r>
            <a:r>
              <a:rPr lang="en-US" altLang="zh-CN" sz="1600" b="1" baseline="-15000" dirty="0">
                <a:latin typeface="Cambria Math" panose="02040503050406030204" pitchFamily="18" charset="0"/>
                <a:ea typeface="Cambria Math" panose="02040503050406030204" pitchFamily="18" charset="0"/>
              </a:rPr>
              <a:t>s+2</a:t>
            </a:r>
            <a:r>
              <a:rPr lang="en-US" altLang="zh-CN" sz="1600" b="1" dirty="0">
                <a:latin typeface="Cambria Math" panose="02040503050406030204" pitchFamily="18" charset="0"/>
                <a:ea typeface="Cambria Math" panose="02040503050406030204" pitchFamily="18" charset="0"/>
              </a:rPr>
              <a:t> to L</a:t>
            </a:r>
            <a:r>
              <a:rPr lang="en-US" altLang="zh-CN" sz="1600" b="1" baseline="-15000" dirty="0">
                <a:latin typeface="Cambria Math" panose="02040503050406030204" pitchFamily="18" charset="0"/>
                <a:ea typeface="Cambria Math" panose="02040503050406030204" pitchFamily="18" charset="0"/>
              </a:rPr>
              <a:t>1</a:t>
            </a:r>
            <a:endParaRPr lang="zh-CN" altLang="en-US" sz="1600" b="1" baseline="-15000" dirty="0">
              <a:latin typeface="Cambria Math" panose="02040503050406030204" pitchFamily="18" charset="0"/>
            </a:endParaRPr>
          </a:p>
        </p:txBody>
      </p:sp>
      <p:sp>
        <p:nvSpPr>
          <p:cNvPr id="25" name="文本框 8"/>
          <p:cNvSpPr txBox="1"/>
          <p:nvPr/>
        </p:nvSpPr>
        <p:spPr>
          <a:xfrm>
            <a:off x="3876404" y="4676827"/>
            <a:ext cx="1509352" cy="338554"/>
          </a:xfrm>
          <a:prstGeom prst="rect">
            <a:avLst/>
          </a:prstGeom>
          <a:noFill/>
        </p:spPr>
        <p:txBody>
          <a:bodyPr wrap="square" rtlCol="0">
            <a:spAutoFit/>
          </a:bodyPr>
          <a:lstStyle/>
          <a:p>
            <a:r>
              <a:rPr lang="en-US" altLang="zh-CN" sz="1600" b="1" dirty="0">
                <a:latin typeface="Cambria Math" panose="02040503050406030204" pitchFamily="18" charset="0"/>
                <a:ea typeface="Cambria Math" panose="02040503050406030204" pitchFamily="18" charset="0"/>
              </a:rPr>
              <a:t>(2) P</a:t>
            </a:r>
            <a:r>
              <a:rPr lang="en-US" altLang="zh-CN" sz="1600" b="1" baseline="-15000" dirty="0">
                <a:latin typeface="Cambria Math" panose="02040503050406030204" pitchFamily="18" charset="0"/>
                <a:ea typeface="Cambria Math" panose="02040503050406030204" pitchFamily="18" charset="0"/>
              </a:rPr>
              <a:t>s+3</a:t>
            </a:r>
            <a:r>
              <a:rPr lang="en-US" altLang="zh-CN" sz="1600" b="1" dirty="0">
                <a:latin typeface="Cambria Math" panose="02040503050406030204" pitchFamily="18" charset="0"/>
                <a:ea typeface="Cambria Math" panose="02040503050406030204" pitchFamily="18" charset="0"/>
              </a:rPr>
              <a:t> to L</a:t>
            </a:r>
            <a:r>
              <a:rPr lang="en-US" altLang="zh-CN" sz="1600" b="1" baseline="-15000" dirty="0">
                <a:latin typeface="Cambria Math" panose="02040503050406030204" pitchFamily="18" charset="0"/>
                <a:ea typeface="Cambria Math" panose="02040503050406030204" pitchFamily="18" charset="0"/>
              </a:rPr>
              <a:t>2</a:t>
            </a:r>
            <a:endParaRPr lang="zh-CN" altLang="en-US" sz="1600" b="1" dirty="0">
              <a:latin typeface="Cambria Math" panose="02040503050406030204" pitchFamily="18" charset="0"/>
            </a:endParaRPr>
          </a:p>
        </p:txBody>
      </p:sp>
      <p:sp>
        <p:nvSpPr>
          <p:cNvPr id="26" name="文本框 9"/>
          <p:cNvSpPr txBox="1"/>
          <p:nvPr/>
        </p:nvSpPr>
        <p:spPr>
          <a:xfrm>
            <a:off x="6593695" y="4652462"/>
            <a:ext cx="1509352" cy="338554"/>
          </a:xfrm>
          <a:prstGeom prst="rect">
            <a:avLst/>
          </a:prstGeom>
          <a:noFill/>
        </p:spPr>
        <p:txBody>
          <a:bodyPr wrap="square" rtlCol="0">
            <a:spAutoFit/>
          </a:bodyPr>
          <a:lstStyle/>
          <a:p>
            <a:r>
              <a:rPr lang="en-US" altLang="zh-CN" sz="1600" b="1" dirty="0">
                <a:latin typeface="Cambria Math" panose="02040503050406030204" pitchFamily="18" charset="0"/>
                <a:ea typeface="Cambria Math" panose="02040503050406030204" pitchFamily="18" charset="0"/>
              </a:rPr>
              <a:t>(3) P</a:t>
            </a:r>
            <a:r>
              <a:rPr lang="en-US" altLang="zh-CN" sz="1600" b="1" baseline="-15000" dirty="0">
                <a:latin typeface="Cambria Math" panose="02040503050406030204" pitchFamily="18" charset="0"/>
                <a:ea typeface="Cambria Math" panose="02040503050406030204" pitchFamily="18" charset="0"/>
              </a:rPr>
              <a:t>s+4</a:t>
            </a:r>
            <a:r>
              <a:rPr lang="en-US" altLang="zh-CN" sz="1600" b="1" dirty="0">
                <a:latin typeface="Cambria Math" panose="02040503050406030204" pitchFamily="18" charset="0"/>
                <a:ea typeface="Cambria Math" panose="02040503050406030204" pitchFamily="18" charset="0"/>
              </a:rPr>
              <a:t> to L</a:t>
            </a:r>
            <a:r>
              <a:rPr lang="en-US" altLang="zh-CN" sz="1600" b="1" baseline="-15000" dirty="0">
                <a:latin typeface="Cambria Math" panose="02040503050406030204" pitchFamily="18" charset="0"/>
                <a:ea typeface="Cambria Math" panose="02040503050406030204" pitchFamily="18" charset="0"/>
              </a:rPr>
              <a:t>3</a:t>
            </a:r>
            <a:endParaRPr lang="zh-CN" altLang="en-US" sz="1600" b="1" dirty="0">
              <a:latin typeface="Cambria Math" panose="02040503050406030204" pitchFamily="18" charset="0"/>
            </a:endParaRPr>
          </a:p>
        </p:txBody>
      </p:sp>
      <p:sp>
        <p:nvSpPr>
          <p:cNvPr id="27" name="内容占位符 2"/>
          <p:cNvSpPr txBox="1">
            <a:spLocks/>
          </p:cNvSpPr>
          <p:nvPr/>
        </p:nvSpPr>
        <p:spPr>
          <a:xfrm>
            <a:off x="214282" y="1542111"/>
            <a:ext cx="8786874" cy="1356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smtClean="0">
                <a:solidFill>
                  <a:srgbClr val="FF0000"/>
                </a:solidFill>
                <a:sym typeface="Wingdings" panose="05000000000000000000" pitchFamily="2" charset="2"/>
              </a:rPr>
              <a:t>Key Idea: </a:t>
            </a:r>
            <a:r>
              <a:rPr lang="en-US" altLang="zh-CN" dirty="0" smtClean="0">
                <a:sym typeface="Wingdings" panose="05000000000000000000" pitchFamily="2" charset="2"/>
              </a:rPr>
              <a:t>dynamically adjust the directed line segment </a:t>
            </a:r>
            <a:r>
              <a:rPr lang="en-US" altLang="zh-CN" i="1" dirty="0" smtClean="0">
                <a:sym typeface="Wingdings" panose="05000000000000000000" pitchFamily="2" charset="2"/>
              </a:rPr>
              <a:t>L </a:t>
            </a:r>
            <a:r>
              <a:rPr lang="en-US" altLang="zh-CN" dirty="0" smtClean="0">
                <a:sym typeface="Wingdings" panose="05000000000000000000" pitchFamily="2" charset="2"/>
              </a:rPr>
              <a:t>and make </a:t>
            </a:r>
            <a:r>
              <a:rPr lang="en-US" altLang="zh-CN" i="1" dirty="0" smtClean="0">
                <a:sym typeface="Wingdings" panose="05000000000000000000" pitchFamily="2" charset="2"/>
              </a:rPr>
              <a:t>L </a:t>
            </a:r>
            <a:r>
              <a:rPr lang="en-US" altLang="zh-CN" dirty="0" smtClean="0">
                <a:sym typeface="Wingdings" panose="05000000000000000000" pitchFamily="2" charset="2"/>
              </a:rPr>
              <a:t>more close to the new data point, then it is potential </a:t>
            </a:r>
            <a:r>
              <a:rPr lang="en-US" altLang="zh-CN" dirty="0">
                <a:sym typeface="Wingdings" panose="05000000000000000000" pitchFamily="2" charset="2"/>
              </a:rPr>
              <a:t>to</a:t>
            </a:r>
            <a:r>
              <a:rPr lang="en-US" altLang="zh-CN" dirty="0"/>
              <a:t> represent more </a:t>
            </a:r>
            <a:r>
              <a:rPr lang="en-US" altLang="zh-CN" dirty="0" smtClean="0"/>
              <a:t>data points</a:t>
            </a:r>
            <a:r>
              <a:rPr lang="en-US" altLang="zh-CN" dirty="0">
                <a:sym typeface="Wingdings" panose="05000000000000000000" pitchFamily="2" charset="2"/>
              </a:rPr>
              <a:t>.</a:t>
            </a:r>
            <a:endParaRPr lang="en-US" altLang="zh-CN" dirty="0"/>
          </a:p>
        </p:txBody>
      </p:sp>
      <p:pic>
        <p:nvPicPr>
          <p:cNvPr id="28" name="图片 27"/>
          <p:cNvPicPr>
            <a:picLocks noChangeAspect="1"/>
          </p:cNvPicPr>
          <p:nvPr/>
        </p:nvPicPr>
        <p:blipFill>
          <a:blip r:embed="rId2"/>
          <a:stretch>
            <a:fillRect/>
          </a:stretch>
        </p:blipFill>
        <p:spPr>
          <a:xfrm>
            <a:off x="699504" y="3218895"/>
            <a:ext cx="2298877" cy="1513381"/>
          </a:xfrm>
          <a:prstGeom prst="rect">
            <a:avLst/>
          </a:prstGeom>
        </p:spPr>
      </p:pic>
      <p:pic>
        <p:nvPicPr>
          <p:cNvPr id="29" name="图片 28"/>
          <p:cNvPicPr>
            <a:picLocks noChangeAspect="1"/>
          </p:cNvPicPr>
          <p:nvPr/>
        </p:nvPicPr>
        <p:blipFill>
          <a:blip r:embed="rId3"/>
          <a:stretch>
            <a:fillRect/>
          </a:stretch>
        </p:blipFill>
        <p:spPr>
          <a:xfrm>
            <a:off x="3545706" y="3299628"/>
            <a:ext cx="2298876" cy="1435486"/>
          </a:xfrm>
          <a:prstGeom prst="rect">
            <a:avLst/>
          </a:prstGeom>
        </p:spPr>
      </p:pic>
      <p:pic>
        <p:nvPicPr>
          <p:cNvPr id="30" name="图片 29"/>
          <p:cNvPicPr>
            <a:picLocks noChangeAspect="1"/>
          </p:cNvPicPr>
          <p:nvPr/>
        </p:nvPicPr>
        <p:blipFill>
          <a:blip r:embed="rId4"/>
          <a:stretch>
            <a:fillRect/>
          </a:stretch>
        </p:blipFill>
        <p:spPr>
          <a:xfrm>
            <a:off x="6276615" y="3123294"/>
            <a:ext cx="2298877" cy="1569020"/>
          </a:xfrm>
          <a:prstGeom prst="rect">
            <a:avLst/>
          </a:prstGeom>
        </p:spPr>
      </p:pic>
      <p:sp>
        <p:nvSpPr>
          <p:cNvPr id="31" name="矩形 30"/>
          <p:cNvSpPr/>
          <p:nvPr/>
        </p:nvSpPr>
        <p:spPr>
          <a:xfrm>
            <a:off x="571472" y="5314906"/>
            <a:ext cx="7901365" cy="400110"/>
          </a:xfrm>
          <a:prstGeom prst="rect">
            <a:avLst/>
          </a:prstGeom>
        </p:spPr>
        <p:txBody>
          <a:bodyPr wrap="square">
            <a:spAutoFit/>
          </a:bodyPr>
          <a:lstStyle/>
          <a:p>
            <a:pPr algn="ctr"/>
            <a:r>
              <a:rPr lang="en-US" altLang="zh-CN" sz="2000" b="1" dirty="0" smtClean="0">
                <a:sym typeface="Wingdings" panose="05000000000000000000" pitchFamily="2" charset="2"/>
              </a:rPr>
              <a:t>a </a:t>
            </a:r>
            <a:r>
              <a:rPr lang="en-US" altLang="zh-CN" sz="2000" b="1" dirty="0">
                <a:sym typeface="Wingdings" panose="05000000000000000000" pitchFamily="2" charset="2"/>
              </a:rPr>
              <a:t>d</a:t>
            </a:r>
            <a:r>
              <a:rPr lang="en-US" altLang="zh-CN" sz="2000" b="1" dirty="0" smtClean="0">
                <a:sym typeface="Wingdings" panose="05000000000000000000" pitchFamily="2" charset="2"/>
              </a:rPr>
              <a:t>ynamic L may represent more data point than a static L</a:t>
            </a:r>
            <a:endParaRPr lang="zh-CN" alt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86446" y="3689339"/>
            <a:ext cx="3000396" cy="954107"/>
          </a:xfrm>
          <a:prstGeom prst="rect">
            <a:avLst/>
          </a:prstGeom>
        </p:spPr>
        <p:txBody>
          <a:bodyPr wrap="square">
            <a:spAutoFit/>
          </a:bodyPr>
          <a:lstStyle/>
          <a:p>
            <a:pPr algn="ctr"/>
            <a:r>
              <a:rPr lang="en-US" altLang="zh-CN" sz="2800" b="1" dirty="0" smtClean="0">
                <a:latin typeface="Arial Unicode MS" pitchFamily="34" charset="-122"/>
                <a:ea typeface="Arial Unicode MS" pitchFamily="34" charset="-122"/>
                <a:cs typeface="Arial Unicode MS" pitchFamily="34" charset="-122"/>
              </a:rPr>
              <a:t>Approximation Computing</a:t>
            </a:r>
          </a:p>
        </p:txBody>
      </p:sp>
      <p:sp>
        <p:nvSpPr>
          <p:cNvPr id="3" name="矩形 2"/>
          <p:cNvSpPr/>
          <p:nvPr/>
        </p:nvSpPr>
        <p:spPr>
          <a:xfrm>
            <a:off x="2606394" y="1785926"/>
            <a:ext cx="3608680" cy="707886"/>
          </a:xfrm>
          <a:prstGeom prst="rect">
            <a:avLst/>
          </a:prstGeom>
        </p:spPr>
        <p:txBody>
          <a:bodyPr wrap="none">
            <a:spAutoFit/>
          </a:bodyPr>
          <a:lstStyle/>
          <a:p>
            <a:pPr algn="ctr"/>
            <a:r>
              <a:rPr lang="en-US" altLang="zh-CN" sz="4000" b="1" dirty="0" smtClean="0">
                <a:latin typeface="Arial Unicode MS" pitchFamily="34" charset="-122"/>
                <a:ea typeface="Arial Unicode MS" pitchFamily="34" charset="-122"/>
                <a:cs typeface="Arial Unicode MS" pitchFamily="34" charset="-122"/>
              </a:rPr>
              <a:t>Approximation </a:t>
            </a:r>
            <a:endParaRPr lang="zh-CN" altLang="en-US" sz="4000" dirty="0">
              <a:latin typeface="Arial Unicode MS" pitchFamily="34" charset="-122"/>
              <a:ea typeface="Arial Unicode MS" pitchFamily="34" charset="-122"/>
              <a:cs typeface="Arial Unicode MS" pitchFamily="34" charset="-122"/>
            </a:endParaRPr>
          </a:p>
        </p:txBody>
      </p:sp>
      <p:sp>
        <p:nvSpPr>
          <p:cNvPr id="4" name="矩形 3"/>
          <p:cNvSpPr/>
          <p:nvPr/>
        </p:nvSpPr>
        <p:spPr>
          <a:xfrm>
            <a:off x="71406" y="3689339"/>
            <a:ext cx="2786082" cy="954107"/>
          </a:xfrm>
          <a:prstGeom prst="rect">
            <a:avLst/>
          </a:prstGeom>
        </p:spPr>
        <p:txBody>
          <a:bodyPr wrap="square">
            <a:spAutoFit/>
          </a:bodyPr>
          <a:lstStyle/>
          <a:p>
            <a:pPr algn="ctr"/>
            <a:r>
              <a:rPr lang="en-US" altLang="zh-CN" sz="2800" b="1" dirty="0" smtClean="0">
                <a:latin typeface="Arial Unicode MS" pitchFamily="34" charset="-122"/>
                <a:ea typeface="Arial Unicode MS" pitchFamily="34" charset="-122"/>
                <a:cs typeface="Arial Unicode MS" pitchFamily="34" charset="-122"/>
              </a:rPr>
              <a:t>Approximation Algorithms</a:t>
            </a:r>
          </a:p>
        </p:txBody>
      </p:sp>
      <p:sp>
        <p:nvSpPr>
          <p:cNvPr id="5" name="矩形 4"/>
          <p:cNvSpPr/>
          <p:nvPr/>
        </p:nvSpPr>
        <p:spPr>
          <a:xfrm>
            <a:off x="2714612" y="3689339"/>
            <a:ext cx="3429024" cy="954107"/>
          </a:xfrm>
          <a:prstGeom prst="rect">
            <a:avLst/>
          </a:prstGeom>
        </p:spPr>
        <p:txBody>
          <a:bodyPr wrap="square">
            <a:spAutoFit/>
          </a:bodyPr>
          <a:lstStyle/>
          <a:p>
            <a:pPr algn="ctr"/>
            <a:r>
              <a:rPr lang="en-US" altLang="zh-CN" sz="2800" b="1" dirty="0" smtClean="0">
                <a:latin typeface="Arial Unicode MS" pitchFamily="34" charset="-122"/>
                <a:ea typeface="Arial Unicode MS" pitchFamily="34" charset="-122"/>
                <a:cs typeface="Arial Unicode MS" pitchFamily="34" charset="-122"/>
              </a:rPr>
              <a:t>Approximate </a:t>
            </a:r>
          </a:p>
          <a:p>
            <a:pPr algn="ctr"/>
            <a:r>
              <a:rPr lang="en-US" altLang="zh-CN" sz="2800" b="1" dirty="0" smtClean="0">
                <a:latin typeface="Arial Unicode MS" pitchFamily="34" charset="-122"/>
                <a:ea typeface="Arial Unicode MS" pitchFamily="34" charset="-122"/>
                <a:cs typeface="Arial Unicode MS" pitchFamily="34" charset="-122"/>
              </a:rPr>
              <a:t>Query Processing</a:t>
            </a:r>
          </a:p>
        </p:txBody>
      </p:sp>
      <p:sp>
        <p:nvSpPr>
          <p:cNvPr id="6" name="左大括号 5"/>
          <p:cNvSpPr/>
          <p:nvPr/>
        </p:nvSpPr>
        <p:spPr>
          <a:xfrm rot="5400000">
            <a:off x="3857620" y="142852"/>
            <a:ext cx="1071570" cy="5786478"/>
          </a:xfrm>
          <a:prstGeom prst="leftBrace">
            <a:avLst/>
          </a:prstGeom>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572560" cy="796908"/>
          </a:xfrm>
        </p:spPr>
        <p:txBody>
          <a:bodyPr/>
          <a:lstStyle/>
          <a:p>
            <a:r>
              <a:rPr lang="en-US" altLang="zh-CN" b="1" dirty="0" smtClean="0">
                <a:ea typeface="Arial Unicode MS" pitchFamily="34" charset="-122"/>
                <a:cs typeface="Arial Unicode MS" pitchFamily="34" charset="-122"/>
              </a:rPr>
              <a:t>(3) </a:t>
            </a:r>
            <a:r>
              <a:rPr lang="en-US" altLang="zh-CN" b="1" dirty="0" smtClean="0">
                <a:solidFill>
                  <a:schemeClr val="tx1"/>
                </a:solidFill>
                <a:ea typeface="黑体" pitchFamily="49" charset="-122"/>
              </a:rPr>
              <a:t>E.g., </a:t>
            </a:r>
            <a:r>
              <a:rPr lang="en-US" altLang="zh-CN" b="1" dirty="0" smtClean="0">
                <a:ea typeface="Arial Unicode MS" pitchFamily="34" charset="-122"/>
                <a:cs typeface="Arial Unicode MS" pitchFamily="34" charset="-122"/>
              </a:rPr>
              <a:t>Trajectory Compression</a:t>
            </a:r>
            <a:endParaRPr lang="zh-CN" altLang="en-US" b="1" dirty="0">
              <a:ea typeface="Arial Unicode MS" pitchFamily="34" charset="-122"/>
              <a:cs typeface="Arial Unicode MS" pitchFamily="34"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sp>
        <p:nvSpPr>
          <p:cNvPr id="16" name="内容占位符 2"/>
          <p:cNvSpPr>
            <a:spLocks noGrp="1"/>
          </p:cNvSpPr>
          <p:nvPr>
            <p:ph idx="1"/>
          </p:nvPr>
        </p:nvSpPr>
        <p:spPr>
          <a:xfrm>
            <a:off x="142844" y="928671"/>
            <a:ext cx="8715435" cy="2428891"/>
          </a:xfrm>
        </p:spPr>
        <p:txBody>
          <a:bodyPr>
            <a:noAutofit/>
          </a:bodyPr>
          <a:lstStyle/>
          <a:p>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One-pass </a:t>
            </a:r>
            <a:r>
              <a:rPr lang="en-US" altLang="zh-CN" sz="2800" dirty="0">
                <a:latin typeface="Arial Unicode MS" panose="020B0604020202020204" pitchFamily="34" charset="-122"/>
                <a:ea typeface="Arial Unicode MS" panose="020B0604020202020204" pitchFamily="34" charset="-122"/>
                <a:cs typeface="Arial Unicode MS" panose="020B0604020202020204" pitchFamily="34" charset="-122"/>
              </a:rPr>
              <a:t>error-bounded </a:t>
            </a:r>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approach applying a </a:t>
            </a:r>
            <a:r>
              <a:rPr lang="en-US" altLang="zh-CN" sz="28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local distance checking </a:t>
            </a:r>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method</a:t>
            </a:r>
          </a:p>
          <a:p>
            <a:pPr lvl="1"/>
            <a:r>
              <a:rPr lang="en-US" altLang="zh-CN" sz="2000" dirty="0" smtClean="0">
                <a:solidFill>
                  <a:srgbClr val="FF0000"/>
                </a:solidFill>
              </a:rPr>
              <a:t>One-pass: each </a:t>
            </a:r>
            <a:r>
              <a:rPr lang="en-US" altLang="zh-CN" sz="2000" dirty="0">
                <a:solidFill>
                  <a:srgbClr val="FF0000"/>
                </a:solidFill>
              </a:rPr>
              <a:t>point is checked only once</a:t>
            </a:r>
            <a:endParaRPr lang="zh-CN" altLang="en-US" sz="2000" dirty="0">
              <a:solidFill>
                <a:srgbClr val="FF0000"/>
              </a:solidFill>
            </a:endParaRPr>
          </a:p>
          <a:p>
            <a:pPr lvl="2"/>
            <a:r>
              <a:rPr lang="en-US" altLang="zh-CN" sz="1800" dirty="0" smtClean="0">
                <a:solidFill>
                  <a:srgbClr val="FF0000"/>
                </a:solidFill>
              </a:rPr>
              <a:t>O(n) time and O(1) space complexities</a:t>
            </a:r>
            <a:endParaRPr lang="en-US" altLang="zh-CN" sz="1200" dirty="0" smtClean="0"/>
          </a:p>
          <a:p>
            <a:pPr lvl="1"/>
            <a:r>
              <a:rPr lang="en-US" altLang="zh-CN" sz="2000" dirty="0" smtClean="0"/>
              <a:t>Error bounded</a:t>
            </a:r>
            <a:endParaRPr lang="en-US" altLang="zh-CN" sz="1800" dirty="0" smtClean="0"/>
          </a:p>
          <a:p>
            <a:pPr lvl="1"/>
            <a:r>
              <a:rPr lang="en-US" altLang="zh-CN" sz="2000" dirty="0" smtClean="0"/>
              <a:t>Good compression ratio</a:t>
            </a:r>
            <a:endParaRPr lang="zh-CN" altLang="en-US" sz="2000" dirty="0"/>
          </a:p>
        </p:txBody>
      </p:sp>
      <p:pic>
        <p:nvPicPr>
          <p:cNvPr id="17" name="图片 16"/>
          <p:cNvPicPr>
            <a:picLocks noChangeAspect="1"/>
          </p:cNvPicPr>
          <p:nvPr/>
        </p:nvPicPr>
        <p:blipFill>
          <a:blip r:embed="rId2"/>
          <a:stretch>
            <a:fillRect/>
          </a:stretch>
        </p:blipFill>
        <p:spPr>
          <a:xfrm>
            <a:off x="1210338" y="3286124"/>
            <a:ext cx="6647810" cy="3145200"/>
          </a:xfrm>
          <a:prstGeom prst="rect">
            <a:avLst/>
          </a:prstGeom>
        </p:spPr>
      </p:pic>
      <p:sp>
        <p:nvSpPr>
          <p:cNvPr id="18" name="矩形 17"/>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Shuai</a:t>
            </a:r>
            <a:r>
              <a:rPr lang="en-US" altLang="zh-CN" sz="1400" dirty="0" smtClean="0">
                <a:ea typeface="黑体" pitchFamily="49" charset="-122"/>
              </a:rPr>
              <a:t> Ma, Han Zhang,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One-Pass Error Bounded Trajectory Simplification. </a:t>
            </a:r>
            <a:r>
              <a:rPr lang="en-US" altLang="zh-CN" sz="1400" dirty="0" smtClean="0">
                <a:solidFill>
                  <a:srgbClr val="C00000"/>
                </a:solidFill>
                <a:ea typeface="黑体" pitchFamily="49" charset="-122"/>
              </a:rPr>
              <a:t>VLDB, 2017</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71414"/>
            <a:ext cx="8572560" cy="796908"/>
          </a:xfrm>
        </p:spPr>
        <p:txBody>
          <a:bodyPr/>
          <a:lstStyle/>
          <a:p>
            <a:r>
              <a:rPr lang="en-US" altLang="zh-CN" b="1" dirty="0" smtClean="0">
                <a:ea typeface="Arial Unicode MS" pitchFamily="34" charset="-122"/>
                <a:cs typeface="Arial Unicode MS" pitchFamily="34" charset="-122"/>
              </a:rPr>
              <a:t>(3) </a:t>
            </a:r>
            <a:r>
              <a:rPr lang="en-US" altLang="zh-CN" b="1" dirty="0" smtClean="0">
                <a:solidFill>
                  <a:schemeClr val="tx1"/>
                </a:solidFill>
                <a:ea typeface="黑体" pitchFamily="49" charset="-122"/>
              </a:rPr>
              <a:t>E.g., </a:t>
            </a:r>
            <a:r>
              <a:rPr lang="en-US" altLang="zh-CN" b="1" dirty="0" smtClean="0">
                <a:ea typeface="Arial Unicode MS" pitchFamily="34" charset="-122"/>
                <a:cs typeface="Arial Unicode MS" pitchFamily="34" charset="-122"/>
              </a:rPr>
              <a:t>Trajectory Compression</a:t>
            </a:r>
            <a:endParaRPr lang="zh-CN" altLang="en-US" b="1" dirty="0">
              <a:ea typeface="Arial Unicode MS" pitchFamily="34" charset="-122"/>
              <a:cs typeface="Arial Unicode MS" pitchFamily="34" charset="-122"/>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sp>
        <p:nvSpPr>
          <p:cNvPr id="16" name="内容占位符 2"/>
          <p:cNvSpPr>
            <a:spLocks noGrp="1"/>
          </p:cNvSpPr>
          <p:nvPr>
            <p:ph idx="1"/>
          </p:nvPr>
        </p:nvSpPr>
        <p:spPr>
          <a:xfrm>
            <a:off x="142844" y="928671"/>
            <a:ext cx="8715435" cy="2428891"/>
          </a:xfrm>
        </p:spPr>
        <p:txBody>
          <a:bodyPr>
            <a:noAutofit/>
          </a:bodyPr>
          <a:lstStyle/>
          <a:p>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One-pass </a:t>
            </a:r>
            <a:r>
              <a:rPr lang="en-US" altLang="zh-CN" sz="2800" dirty="0">
                <a:latin typeface="Arial Unicode MS" panose="020B0604020202020204" pitchFamily="34" charset="-122"/>
                <a:ea typeface="Arial Unicode MS" panose="020B0604020202020204" pitchFamily="34" charset="-122"/>
                <a:cs typeface="Arial Unicode MS" panose="020B0604020202020204" pitchFamily="34" charset="-122"/>
              </a:rPr>
              <a:t>error-bounded </a:t>
            </a:r>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approach applying a </a:t>
            </a:r>
            <a:r>
              <a:rPr lang="en-US" altLang="zh-CN" sz="28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local distance checking </a:t>
            </a:r>
            <a:r>
              <a:rPr lang="en-US" altLang="zh-CN" sz="2800" dirty="0" smtClean="0">
                <a:latin typeface="Arial Unicode MS" panose="020B0604020202020204" pitchFamily="34" charset="-122"/>
                <a:ea typeface="Arial Unicode MS" panose="020B0604020202020204" pitchFamily="34" charset="-122"/>
                <a:cs typeface="Arial Unicode MS" panose="020B0604020202020204" pitchFamily="34" charset="-122"/>
              </a:rPr>
              <a:t>method</a:t>
            </a:r>
          </a:p>
          <a:p>
            <a:pPr lvl="1"/>
            <a:r>
              <a:rPr lang="en-US" altLang="zh-CN" sz="2000" dirty="0" smtClean="0">
                <a:solidFill>
                  <a:srgbClr val="FF0000"/>
                </a:solidFill>
              </a:rPr>
              <a:t>One-pass: each </a:t>
            </a:r>
            <a:r>
              <a:rPr lang="en-US" altLang="zh-CN" sz="2000" dirty="0">
                <a:solidFill>
                  <a:srgbClr val="FF0000"/>
                </a:solidFill>
              </a:rPr>
              <a:t>point is checked only once</a:t>
            </a:r>
            <a:endParaRPr lang="zh-CN" altLang="en-US" sz="2000" dirty="0">
              <a:solidFill>
                <a:srgbClr val="FF0000"/>
              </a:solidFill>
            </a:endParaRPr>
          </a:p>
          <a:p>
            <a:pPr lvl="2"/>
            <a:r>
              <a:rPr lang="en-US" altLang="zh-CN" sz="1800" dirty="0" smtClean="0">
                <a:solidFill>
                  <a:srgbClr val="FF0000"/>
                </a:solidFill>
              </a:rPr>
              <a:t>O(n) time and O(1) space complexities</a:t>
            </a:r>
            <a:endParaRPr lang="en-US" altLang="zh-CN" sz="1200" dirty="0" smtClean="0"/>
          </a:p>
          <a:p>
            <a:pPr lvl="1"/>
            <a:r>
              <a:rPr lang="en-US" altLang="zh-CN" sz="2000" dirty="0" smtClean="0"/>
              <a:t>Error bounded</a:t>
            </a:r>
            <a:endParaRPr lang="en-US" altLang="zh-CN" sz="1800" dirty="0" smtClean="0"/>
          </a:p>
          <a:p>
            <a:pPr lvl="1"/>
            <a:r>
              <a:rPr lang="en-US" altLang="zh-CN" sz="2000" dirty="0" smtClean="0"/>
              <a:t>Good compression ratio</a:t>
            </a:r>
            <a:endParaRPr lang="zh-CN" altLang="en-US" sz="2000" dirty="0"/>
          </a:p>
        </p:txBody>
      </p:sp>
      <p:sp>
        <p:nvSpPr>
          <p:cNvPr id="18" name="矩形 17"/>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Shuai</a:t>
            </a:r>
            <a:r>
              <a:rPr lang="en-US" altLang="zh-CN" sz="1400" dirty="0" smtClean="0">
                <a:ea typeface="黑体" pitchFamily="49" charset="-122"/>
              </a:rPr>
              <a:t> Ma, Han Zhang,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One-Pass Error Bounded Trajectory Simplification. </a:t>
            </a:r>
            <a:r>
              <a:rPr lang="en-US" altLang="zh-CN" sz="1400" dirty="0" smtClean="0">
                <a:solidFill>
                  <a:srgbClr val="C00000"/>
                </a:solidFill>
                <a:ea typeface="黑体" pitchFamily="49" charset="-122"/>
              </a:rPr>
              <a:t>VLDB, 2017</a:t>
            </a:r>
            <a:endParaRPr lang="zh-CN" altLang="en-US" sz="1400" b="1" dirty="0">
              <a:solidFill>
                <a:srgbClr val="C00000"/>
              </a:solidFill>
            </a:endParaRPr>
          </a:p>
        </p:txBody>
      </p:sp>
      <p:pic>
        <p:nvPicPr>
          <p:cNvPr id="7" name="图片 6"/>
          <p:cNvPicPr>
            <a:picLocks noChangeAspect="1"/>
          </p:cNvPicPr>
          <p:nvPr/>
        </p:nvPicPr>
        <p:blipFill>
          <a:blip r:embed="rId2"/>
          <a:stretch>
            <a:fillRect/>
          </a:stretch>
        </p:blipFill>
        <p:spPr>
          <a:xfrm>
            <a:off x="1071538" y="3276002"/>
            <a:ext cx="6561129" cy="301051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108106" y="2564904"/>
            <a:ext cx="8964488" cy="1048544"/>
          </a:xfrm>
          <a:prstGeom prst="rect">
            <a:avLst/>
          </a:prstGeom>
        </p:spPr>
        <p:txBody>
          <a:bodyPr/>
          <a:lstStyle/>
          <a:p>
            <a:pPr algn="ctr" eaLnBrk="0" hangingPunct="0">
              <a:defRPr/>
            </a:pPr>
            <a:r>
              <a:rPr kumimoji="0" lang="en-US" altLang="zh-CN" sz="3600" b="1" i="0" u="none" strike="noStrike" kern="0" cap="none" spc="0" normalizeH="0" baseline="0" noProof="0" dirty="0" smtClean="0">
                <a:ln>
                  <a:noFill/>
                </a:ln>
                <a:effectLst/>
                <a:uLnTx/>
                <a:uFillTx/>
                <a:latin typeface="+mj-lt"/>
                <a:ea typeface="+mj-ea"/>
                <a:cs typeface="+mj-cs"/>
              </a:rPr>
              <a:t>Data Techniques for </a:t>
            </a:r>
            <a:r>
              <a:rPr lang="en-US" altLang="zh-CN" sz="3600" b="1" kern="0" dirty="0" smtClean="0"/>
              <a:t>Big Data Analytics</a:t>
            </a:r>
            <a:endParaRPr lang="en-US" altLang="zh-CN" sz="4000" b="1" kern="0" dirty="0" smtClean="0"/>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Data Approximation Techniques</a:t>
            </a:r>
            <a:endParaRPr lang="zh-CN" altLang="en-US" sz="3600" b="1" dirty="0">
              <a:solidFill>
                <a:srgbClr val="C00000"/>
              </a:solidFill>
              <a:latin typeface="Arial Unicode MS" pitchFamily="34" charset="-122"/>
              <a:ea typeface="黑体" pitchFamily="49" charset="-122"/>
            </a:endParaRPr>
          </a:p>
        </p:txBody>
      </p:sp>
      <p:sp>
        <p:nvSpPr>
          <p:cNvPr id="14" name="TextBox 13"/>
          <p:cNvSpPr txBox="1"/>
          <p:nvPr/>
        </p:nvSpPr>
        <p:spPr>
          <a:xfrm>
            <a:off x="35496" y="5838362"/>
            <a:ext cx="8999984" cy="470958"/>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33</a:t>
            </a:fld>
            <a:endParaRPr lang="zh-CN" altLang="en-US" dirty="0"/>
          </a:p>
        </p:txBody>
      </p:sp>
      <p:sp>
        <p:nvSpPr>
          <p:cNvPr id="18" name="内容占位符 2"/>
          <p:cNvSpPr>
            <a:spLocks noChangeArrowheads="1"/>
          </p:cNvSpPr>
          <p:nvPr/>
        </p:nvSpPr>
        <p:spPr bwMode="auto">
          <a:xfrm>
            <a:off x="251520" y="1052736"/>
            <a:ext cx="8712968" cy="1304694"/>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on data </a:t>
            </a:r>
            <a:r>
              <a:rPr lang="en-US" altLang="zh-CN" sz="2400" dirty="0" smtClean="0">
                <a:solidFill>
                  <a:srgbClr val="C00000"/>
                </a:solidFill>
                <a:latin typeface="Arial Unicode MS" pitchFamily="34" charset="-122"/>
                <a:ea typeface="Arial Unicode MS" pitchFamily="34" charset="-122"/>
                <a:cs typeface="Arial Unicode MS" pitchFamily="34" charset="-122"/>
              </a:rPr>
              <a:t>D</a:t>
            </a:r>
            <a:r>
              <a:rPr lang="en-US" altLang="zh-CN" sz="2400" dirty="0" smtClean="0">
                <a:solidFill>
                  <a:srgbClr val="000000"/>
                </a:solidFill>
                <a:latin typeface="Arial Unicode MS" pitchFamily="34" charset="-122"/>
                <a:ea typeface="Arial Unicode MS" pitchFamily="34" charset="-122"/>
                <a:cs typeface="Arial Unicode MS" pitchFamily="34" charset="-122"/>
              </a:rPr>
              <a:t>,  transform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to smaller data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that can be processed efficiently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grpSp>
        <p:nvGrpSpPr>
          <p:cNvPr id="22" name="组合 21"/>
          <p:cNvGrpSpPr/>
          <p:nvPr/>
        </p:nvGrpSpPr>
        <p:grpSpPr>
          <a:xfrm>
            <a:off x="2643174" y="2786058"/>
            <a:ext cx="3643338" cy="2337908"/>
            <a:chOff x="3571868" y="3306288"/>
            <a:chExt cx="3643338" cy="2031992"/>
          </a:xfrm>
        </p:grpSpPr>
        <p:grpSp>
          <p:nvGrpSpPr>
            <p:cNvPr id="23" name="组合 25"/>
            <p:cNvGrpSpPr/>
            <p:nvPr/>
          </p:nvGrpSpPr>
          <p:grpSpPr>
            <a:xfrm>
              <a:off x="3571868" y="3306288"/>
              <a:ext cx="3643338" cy="2031992"/>
              <a:chOff x="3571868" y="3306288"/>
              <a:chExt cx="3643338" cy="2031992"/>
            </a:xfrm>
          </p:grpSpPr>
          <p:grpSp>
            <p:nvGrpSpPr>
              <p:cNvPr id="26" name="Group 10"/>
              <p:cNvGrpSpPr>
                <a:grpSpLocks/>
              </p:cNvGrpSpPr>
              <p:nvPr/>
            </p:nvGrpSpPr>
            <p:grpSpPr bwMode="auto">
              <a:xfrm>
                <a:off x="3944698" y="3928976"/>
                <a:ext cx="2920352" cy="1214934"/>
                <a:chOff x="189" y="-838"/>
                <a:chExt cx="1796" cy="1471"/>
              </a:xfrm>
            </p:grpSpPr>
            <p:sp>
              <p:nvSpPr>
                <p:cNvPr id="31" name="TextBox 87"/>
                <p:cNvSpPr txBox="1">
                  <a:spLocks noChangeArrowheads="1"/>
                </p:cNvSpPr>
                <p:nvPr/>
              </p:nvSpPr>
              <p:spPr bwMode="auto">
                <a:xfrm>
                  <a:off x="191" y="186"/>
                  <a:ext cx="421" cy="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r>
                    <a:rPr lang="en-US" altLang="zh-CN" sz="1800" b="1" dirty="0" smtClean="0">
                      <a:solidFill>
                        <a:srgbClr val="FF0000"/>
                      </a:solidFill>
                      <a:latin typeface="Arial" pitchFamily="34" charset="0"/>
                      <a:ea typeface="Arial Unicode MS" pitchFamily="34" charset="-122"/>
                      <a:cs typeface="Arial" pitchFamily="34" charset="0"/>
                    </a:rPr>
                    <a:t>Q</a:t>
                  </a:r>
                  <a:r>
                    <a:rPr lang="en-GB" altLang="zh-CN" sz="1800" dirty="0" smtClean="0">
                      <a:latin typeface="Arial" pitchFamily="34" charset="0"/>
                      <a:ea typeface="Arial Unicode MS" pitchFamily="34" charset="-122"/>
                      <a:cs typeface="Arial" pitchFamily="34" charset="0"/>
                    </a:rPr>
                    <a:t>(</a:t>
                  </a:r>
                  <a:r>
                    <a:rPr lang="en-US" altLang="zh-CN" sz="1800" b="1" dirty="0" smtClean="0">
                      <a:solidFill>
                        <a:srgbClr val="FF0000"/>
                      </a:solidFill>
                      <a:latin typeface="Arial" pitchFamily="34" charset="0"/>
                      <a:ea typeface="Arial Unicode MS" pitchFamily="34" charset="-122"/>
                      <a:cs typeface="Arial" pitchFamily="34" charset="0"/>
                    </a:rPr>
                    <a:t>D</a:t>
                  </a:r>
                  <a:r>
                    <a:rPr lang="en-GB" altLang="zh-CN" sz="1800" dirty="0" smtClean="0">
                      <a:latin typeface="Arial" pitchFamily="34" charset="0"/>
                      <a:ea typeface="Arial Unicode MS" pitchFamily="34" charset="-122"/>
                      <a:cs typeface="Arial" pitchFamily="34" charset="0"/>
                    </a:rPr>
                    <a:t>)</a:t>
                  </a:r>
                  <a:endParaRPr lang="zh-CN" altLang="en-US" sz="1800" dirty="0">
                    <a:latin typeface="Arial" pitchFamily="34" charset="0"/>
                    <a:ea typeface="Arial Unicode MS" pitchFamily="34" charset="-122"/>
                    <a:cs typeface="Arial" pitchFamily="34" charset="0"/>
                  </a:endParaRPr>
                </a:p>
              </p:txBody>
            </p:sp>
            <p:sp>
              <p:nvSpPr>
                <p:cNvPr id="32" name="TextBox 89"/>
                <p:cNvSpPr txBox="1">
                  <a:spLocks noChangeArrowheads="1"/>
                </p:cNvSpPr>
                <p:nvPr/>
              </p:nvSpPr>
              <p:spPr bwMode="auto">
                <a:xfrm>
                  <a:off x="361" y="-838"/>
                  <a:ext cx="191" cy="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r>
                    <a:rPr lang="en-US" altLang="zh-CN" sz="1800" b="1" dirty="0" smtClean="0">
                      <a:solidFill>
                        <a:srgbClr val="FF0000"/>
                      </a:solidFill>
                      <a:latin typeface="Arial" pitchFamily="34" charset="0"/>
                      <a:ea typeface="Arial Unicode MS" pitchFamily="34" charset="-122"/>
                      <a:cs typeface="Arial" pitchFamily="34" charset="0"/>
                    </a:rPr>
                    <a:t>D</a:t>
                  </a:r>
                  <a:endParaRPr lang="zh-CN" altLang="en-US" sz="1800" b="1" dirty="0">
                    <a:solidFill>
                      <a:srgbClr val="FF0000"/>
                    </a:solidFill>
                    <a:latin typeface="Arial" pitchFamily="34" charset="0"/>
                    <a:ea typeface="Arial Unicode MS" pitchFamily="34" charset="-122"/>
                    <a:cs typeface="Arial" pitchFamily="34" charset="0"/>
                  </a:endParaRPr>
                </a:p>
              </p:txBody>
            </p:sp>
            <p:sp>
              <p:nvSpPr>
                <p:cNvPr id="33" name="右箭头 90"/>
                <p:cNvSpPr>
                  <a:spLocks noChangeArrowheads="1"/>
                </p:cNvSpPr>
                <p:nvPr/>
              </p:nvSpPr>
              <p:spPr bwMode="auto">
                <a:xfrm>
                  <a:off x="646" y="-667"/>
                  <a:ext cx="863" cy="106"/>
                </a:xfrm>
                <a:prstGeom prst="rightArrow">
                  <a:avLst>
                    <a:gd name="adj1" fmla="val 50000"/>
                    <a:gd name="adj2" fmla="val 45725"/>
                  </a:avLst>
                </a:prstGeom>
                <a:solidFill>
                  <a:srgbClr val="00B050"/>
                </a:solidFill>
                <a:ln>
                  <a:noFill/>
                </a:ln>
                <a:effectLst>
                  <a:outerShdw blurRad="63500" dist="38100" dir="2700000" algn="ctr" rotWithShape="0">
                    <a:srgbClr val="000000">
                      <a:alpha val="39000"/>
                    </a:srgbClr>
                  </a:outerShdw>
                </a:effectLst>
                <a:extLst/>
              </p:spPr>
              <p:txBody>
                <a:bodyPr lIns="97182" tIns="48591" rIns="97182" bIns="48591"/>
                <a:lstStyle/>
                <a:p>
                  <a:pPr marL="365125" indent="-365125" defTabSz="971550">
                    <a:lnSpc>
                      <a:spcPct val="120000"/>
                    </a:lnSpc>
                    <a:spcBef>
                      <a:spcPct val="10000"/>
                    </a:spcBef>
                    <a:buClr>
                      <a:schemeClr val="accent1"/>
                    </a:buClr>
                    <a:buSzPct val="90000"/>
                    <a:buFont typeface="Wingdings" pitchFamily="2" charset="2"/>
                    <a:buNone/>
                    <a:defRPr/>
                  </a:pPr>
                  <a:endParaRPr lang="zh-CN" altLang="en-US">
                    <a:latin typeface="Arial" pitchFamily="34" charset="0"/>
                    <a:ea typeface="Arial Unicode MS" pitchFamily="34" charset="-122"/>
                    <a:cs typeface="Arial" pitchFamily="34" charset="0"/>
                  </a:endParaRPr>
                </a:p>
              </p:txBody>
            </p:sp>
            <p:sp>
              <p:nvSpPr>
                <p:cNvPr id="34" name="右箭头 93"/>
                <p:cNvSpPr>
                  <a:spLocks noChangeArrowheads="1"/>
                </p:cNvSpPr>
                <p:nvPr/>
              </p:nvSpPr>
              <p:spPr bwMode="auto">
                <a:xfrm rot="5400000">
                  <a:off x="266" y="-194"/>
                  <a:ext cx="381" cy="96"/>
                </a:xfrm>
                <a:prstGeom prst="rightArrow">
                  <a:avLst>
                    <a:gd name="adj1" fmla="val 50000"/>
                    <a:gd name="adj2" fmla="val 54478"/>
                  </a:avLst>
                </a:prstGeom>
                <a:solidFill>
                  <a:srgbClr val="00B050"/>
                </a:solidFill>
                <a:ln>
                  <a:noFill/>
                </a:ln>
                <a:effectLst>
                  <a:outerShdw blurRad="63500" dist="38100" dir="2700000" algn="ctr" rotWithShape="0">
                    <a:srgbClr val="000000">
                      <a:alpha val="39000"/>
                    </a:srgbClr>
                  </a:outerShdw>
                </a:effectLst>
                <a:extLst/>
              </p:spPr>
              <p:txBody>
                <a:bodyPr rot="10800000" vert="eaVert" lIns="97182" tIns="48591" rIns="97182" bIns="48591"/>
                <a:lstStyle/>
                <a:p>
                  <a:pPr marL="365125" indent="-365125" defTabSz="971550">
                    <a:lnSpc>
                      <a:spcPct val="120000"/>
                    </a:lnSpc>
                    <a:spcBef>
                      <a:spcPct val="10000"/>
                    </a:spcBef>
                    <a:buClr>
                      <a:schemeClr val="accent1"/>
                    </a:buClr>
                    <a:buSzPct val="90000"/>
                    <a:buFont typeface="Wingdings" pitchFamily="2" charset="2"/>
                    <a:buNone/>
                    <a:defRPr/>
                  </a:pPr>
                  <a:endParaRPr lang="zh-CN" altLang="en-US">
                    <a:latin typeface="Arial" pitchFamily="34" charset="0"/>
                    <a:ea typeface="Arial Unicode MS" pitchFamily="34" charset="-122"/>
                    <a:cs typeface="Arial" pitchFamily="34" charset="0"/>
                  </a:endParaRPr>
                </a:p>
              </p:txBody>
            </p:sp>
            <p:sp>
              <p:nvSpPr>
                <p:cNvPr id="35" name="矩形 94"/>
                <p:cNvSpPr>
                  <a:spLocks noChangeArrowheads="1"/>
                </p:cNvSpPr>
                <p:nvPr/>
              </p:nvSpPr>
              <p:spPr bwMode="auto">
                <a:xfrm>
                  <a:off x="189" y="-369"/>
                  <a:ext cx="224" cy="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r>
                    <a:rPr lang="en-US" altLang="zh-CN" sz="1800" b="1" dirty="0" smtClean="0">
                      <a:solidFill>
                        <a:srgbClr val="FF0000"/>
                      </a:solidFill>
                      <a:latin typeface="Arial" pitchFamily="34" charset="0"/>
                      <a:ea typeface="Arial Unicode MS" pitchFamily="34" charset="-122"/>
                      <a:cs typeface="Arial" pitchFamily="34" charset="0"/>
                    </a:rPr>
                    <a:t>Q</a:t>
                  </a:r>
                  <a:endParaRPr lang="zh-CN" altLang="en-US" sz="1800" b="1" dirty="0">
                    <a:solidFill>
                      <a:srgbClr val="FF0000"/>
                    </a:solidFill>
                    <a:latin typeface="Arial" pitchFamily="34" charset="0"/>
                    <a:ea typeface="Arial Unicode MS" pitchFamily="34" charset="-122"/>
                    <a:cs typeface="Arial" pitchFamily="34" charset="0"/>
                  </a:endParaRPr>
                </a:p>
              </p:txBody>
            </p:sp>
            <p:sp>
              <p:nvSpPr>
                <p:cNvPr id="36" name="右箭头 97"/>
                <p:cNvSpPr>
                  <a:spLocks noChangeArrowheads="1"/>
                </p:cNvSpPr>
                <p:nvPr/>
              </p:nvSpPr>
              <p:spPr bwMode="auto">
                <a:xfrm rot="5400000">
                  <a:off x="1459" y="-193"/>
                  <a:ext cx="383" cy="95"/>
                </a:xfrm>
                <a:prstGeom prst="rightArrow">
                  <a:avLst>
                    <a:gd name="adj1" fmla="val 50000"/>
                    <a:gd name="adj2" fmla="val 54613"/>
                  </a:avLst>
                </a:prstGeom>
                <a:solidFill>
                  <a:srgbClr val="00B050"/>
                </a:solidFill>
                <a:ln>
                  <a:noFill/>
                </a:ln>
                <a:effectLst>
                  <a:outerShdw blurRad="63500" dist="38100" dir="2700000" algn="ctr" rotWithShape="0">
                    <a:srgbClr val="000000">
                      <a:alpha val="39000"/>
                    </a:srgbClr>
                  </a:outerShdw>
                </a:effectLst>
                <a:extLst/>
              </p:spPr>
              <p:txBody>
                <a:bodyPr rot="10800000" vert="eaVert" lIns="97182" tIns="48591" rIns="97182" bIns="48591"/>
                <a:lstStyle/>
                <a:p>
                  <a:pPr marL="365125" indent="-365125" defTabSz="971550">
                    <a:lnSpc>
                      <a:spcPct val="120000"/>
                    </a:lnSpc>
                    <a:spcBef>
                      <a:spcPct val="10000"/>
                    </a:spcBef>
                    <a:buClr>
                      <a:schemeClr val="accent1"/>
                    </a:buClr>
                    <a:buSzPct val="90000"/>
                    <a:buFont typeface="Wingdings" pitchFamily="2" charset="2"/>
                    <a:buNone/>
                    <a:defRPr/>
                  </a:pPr>
                  <a:endParaRPr lang="zh-CN" altLang="en-US">
                    <a:latin typeface="Arial" pitchFamily="34" charset="0"/>
                    <a:ea typeface="Arial Unicode MS" pitchFamily="34" charset="-122"/>
                    <a:cs typeface="Arial" pitchFamily="34" charset="0"/>
                  </a:endParaRPr>
                </a:p>
              </p:txBody>
            </p:sp>
            <p:sp>
              <p:nvSpPr>
                <p:cNvPr id="37" name="矩形 94"/>
                <p:cNvSpPr>
                  <a:spLocks noChangeArrowheads="1"/>
                </p:cNvSpPr>
                <p:nvPr/>
              </p:nvSpPr>
              <p:spPr bwMode="auto">
                <a:xfrm>
                  <a:off x="1720" y="-369"/>
                  <a:ext cx="263" cy="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r>
                    <a:rPr lang="en-US" altLang="zh-CN" sz="1800" b="1" dirty="0" smtClean="0">
                      <a:solidFill>
                        <a:srgbClr val="FF0000"/>
                      </a:solidFill>
                      <a:latin typeface="Arial" pitchFamily="34" charset="0"/>
                      <a:ea typeface="Arial Unicode MS" pitchFamily="34" charset="-122"/>
                      <a:cs typeface="Arial" pitchFamily="34" charset="0"/>
                    </a:rPr>
                    <a:t>Q</a:t>
                  </a:r>
                  <a:r>
                    <a:rPr lang="en-GB" altLang="zh-CN" sz="1800" b="1" dirty="0" smtClean="0">
                      <a:solidFill>
                        <a:srgbClr val="FF0000"/>
                      </a:solidFill>
                      <a:latin typeface="Arial" pitchFamily="34" charset="0"/>
                      <a:ea typeface="Arial Unicode MS" pitchFamily="34" charset="-122"/>
                      <a:cs typeface="Arial" pitchFamily="34" charset="0"/>
                    </a:rPr>
                    <a:t>’</a:t>
                  </a:r>
                  <a:endParaRPr lang="zh-CN" altLang="en-US" sz="1800" b="1" dirty="0">
                    <a:solidFill>
                      <a:srgbClr val="FF0000"/>
                    </a:solidFill>
                    <a:latin typeface="Arial" pitchFamily="34" charset="0"/>
                    <a:ea typeface="Arial Unicode MS" pitchFamily="34" charset="-122"/>
                    <a:cs typeface="Arial" pitchFamily="34" charset="0"/>
                  </a:endParaRPr>
                </a:p>
              </p:txBody>
            </p:sp>
            <p:sp>
              <p:nvSpPr>
                <p:cNvPr id="38" name="TextBox 87"/>
                <p:cNvSpPr txBox="1">
                  <a:spLocks noChangeArrowheads="1"/>
                </p:cNvSpPr>
                <p:nvPr/>
              </p:nvSpPr>
              <p:spPr bwMode="auto">
                <a:xfrm>
                  <a:off x="1493" y="186"/>
                  <a:ext cx="492" cy="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r>
                    <a:rPr lang="en-US" altLang="zh-CN" sz="1800" b="1" dirty="0" smtClean="0">
                      <a:solidFill>
                        <a:srgbClr val="FF0000"/>
                      </a:solidFill>
                      <a:latin typeface="Arial" pitchFamily="34" charset="0"/>
                      <a:ea typeface="Arial Unicode MS" pitchFamily="34" charset="-122"/>
                      <a:cs typeface="Arial" pitchFamily="34" charset="0"/>
                    </a:rPr>
                    <a:t>Q’</a:t>
                  </a:r>
                  <a:r>
                    <a:rPr lang="en-GB" altLang="zh-CN" sz="1800" dirty="0" smtClean="0">
                      <a:latin typeface="Arial" pitchFamily="34" charset="0"/>
                      <a:ea typeface="Arial Unicode MS" pitchFamily="34" charset="-122"/>
                      <a:cs typeface="Arial" pitchFamily="34" charset="0"/>
                    </a:rPr>
                    <a:t>(</a:t>
                  </a:r>
                  <a:r>
                    <a:rPr lang="en-US" altLang="zh-CN" sz="1800" b="1" dirty="0" smtClean="0">
                      <a:solidFill>
                        <a:srgbClr val="FF0000"/>
                      </a:solidFill>
                      <a:latin typeface="Arial" pitchFamily="34" charset="0"/>
                      <a:ea typeface="Arial Unicode MS" pitchFamily="34" charset="-122"/>
                      <a:cs typeface="Arial" pitchFamily="34" charset="0"/>
                    </a:rPr>
                    <a:t>D</a:t>
                  </a:r>
                  <a:r>
                    <a:rPr lang="zh-CN" altLang="en-US" sz="1800" b="1" dirty="0" smtClean="0">
                      <a:solidFill>
                        <a:srgbClr val="FF0000"/>
                      </a:solidFill>
                      <a:latin typeface="Arial" pitchFamily="34" charset="0"/>
                      <a:ea typeface="Arial Unicode MS" pitchFamily="34" charset="-122"/>
                      <a:cs typeface="Arial" pitchFamily="34" charset="0"/>
                    </a:rPr>
                    <a:t>’</a:t>
                  </a:r>
                  <a:r>
                    <a:rPr lang="en-GB" altLang="zh-CN" sz="1800" dirty="0" smtClean="0">
                      <a:latin typeface="Arial" pitchFamily="34" charset="0"/>
                      <a:ea typeface="Arial Unicode MS" pitchFamily="34" charset="-122"/>
                      <a:cs typeface="Arial" pitchFamily="34" charset="0"/>
                    </a:rPr>
                    <a:t>)</a:t>
                  </a:r>
                  <a:endParaRPr lang="zh-CN" altLang="en-US" sz="1800" dirty="0">
                    <a:latin typeface="Arial" pitchFamily="34" charset="0"/>
                    <a:ea typeface="Arial Unicode MS" pitchFamily="34" charset="-122"/>
                    <a:cs typeface="Arial" pitchFamily="34" charset="0"/>
                  </a:endParaRPr>
                </a:p>
              </p:txBody>
            </p:sp>
          </p:grpSp>
          <p:sp>
            <p:nvSpPr>
              <p:cNvPr id="27" name="圆角矩形 26"/>
              <p:cNvSpPr/>
              <p:nvPr/>
            </p:nvSpPr>
            <p:spPr>
              <a:xfrm>
                <a:off x="3571868" y="3306288"/>
                <a:ext cx="3643338" cy="2031992"/>
              </a:xfrm>
              <a:prstGeom prst="roundRect">
                <a:avLst>
                  <a:gd name="adj" fmla="val 3989"/>
                </a:avLst>
              </a:prstGeom>
              <a:noFill/>
              <a:ln w="25400">
                <a:solidFill>
                  <a:srgbClr val="0000CC"/>
                </a:solidFill>
              </a:ln>
              <a:effectLst>
                <a:outerShdw blurRad="63500" sx="102000" sy="102000" algn="ctr" rotWithShape="0">
                  <a:srgbClr val="ECECE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eaLnBrk="1" fontAlgn="auto" hangingPunct="1">
                  <a:spcBef>
                    <a:spcPts val="0"/>
                  </a:spcBef>
                  <a:spcAft>
                    <a:spcPts val="0"/>
                  </a:spcAft>
                </a:pPr>
                <a:endParaRPr lang="en-US" dirty="0" smtClean="0">
                  <a:solidFill>
                    <a:schemeClr val="accent5">
                      <a:lumMod val="50000"/>
                    </a:schemeClr>
                  </a:solidFill>
                  <a:latin typeface="Arial" pitchFamily="34" charset="0"/>
                  <a:ea typeface="Arial Unicode MS" pitchFamily="34" charset="-122"/>
                  <a:cs typeface="Arial" pitchFamily="34" charset="0"/>
                </a:endParaRPr>
              </a:p>
            </p:txBody>
          </p:sp>
          <p:sp>
            <p:nvSpPr>
              <p:cNvPr id="28" name="TextBox 27"/>
              <p:cNvSpPr txBox="1">
                <a:spLocks noChangeArrowheads="1"/>
              </p:cNvSpPr>
              <p:nvPr/>
            </p:nvSpPr>
            <p:spPr bwMode="auto">
              <a:xfrm>
                <a:off x="4711304" y="4437885"/>
                <a:ext cx="136089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pPr algn="ctr"/>
                <a:r>
                  <a:rPr lang="en-US" altLang="zh-CN" sz="1200" b="1" dirty="0" smtClean="0">
                    <a:solidFill>
                      <a:srgbClr val="C00000"/>
                    </a:solidFill>
                    <a:latin typeface="Arial" pitchFamily="34" charset="0"/>
                    <a:ea typeface="Arial Unicode MS" pitchFamily="34" charset="-122"/>
                    <a:cs typeface="Arial" pitchFamily="34" charset="0"/>
                  </a:rPr>
                  <a:t>Approximation</a:t>
                </a:r>
                <a:endParaRPr lang="zh-CN" altLang="en-US" sz="1100" b="1" dirty="0">
                  <a:solidFill>
                    <a:srgbClr val="0000FF"/>
                  </a:solidFill>
                  <a:latin typeface="Arial" pitchFamily="34" charset="0"/>
                  <a:ea typeface="Arial Unicode MS" pitchFamily="34" charset="-122"/>
                  <a:cs typeface="Arial" pitchFamily="34" charset="0"/>
                </a:endParaRPr>
              </a:p>
            </p:txBody>
          </p:sp>
          <p:sp>
            <p:nvSpPr>
              <p:cNvPr id="29" name="TextBox 89"/>
              <p:cNvSpPr txBox="1">
                <a:spLocks noChangeArrowheads="1"/>
              </p:cNvSpPr>
              <p:nvPr/>
            </p:nvSpPr>
            <p:spPr bwMode="auto">
              <a:xfrm>
                <a:off x="6173998" y="3929066"/>
                <a:ext cx="3982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Times New Roman" pitchFamily="18" charset="0"/>
                    <a:ea typeface="宋体" pitchFamily="2" charset="-122"/>
                  </a:defRPr>
                </a:lvl1pPr>
                <a:lvl2pPr marL="742950" indent="-285750">
                  <a:defRPr sz="2000">
                    <a:solidFill>
                      <a:schemeClr val="tx1"/>
                    </a:solidFill>
                    <a:latin typeface="Times New Roman" pitchFamily="18" charset="0"/>
                    <a:ea typeface="宋体" pitchFamily="2" charset="-122"/>
                  </a:defRPr>
                </a:lvl2pPr>
                <a:lvl3pPr marL="1143000" indent="-228600">
                  <a:defRPr sz="2000">
                    <a:solidFill>
                      <a:schemeClr val="tx1"/>
                    </a:solidFill>
                    <a:latin typeface="Times New Roman" pitchFamily="18" charset="0"/>
                    <a:ea typeface="宋体" pitchFamily="2" charset="-122"/>
                  </a:defRPr>
                </a:lvl3pPr>
                <a:lvl4pPr marL="1600200" indent="-228600">
                  <a:defRPr sz="2000">
                    <a:solidFill>
                      <a:schemeClr val="tx1"/>
                    </a:solidFill>
                    <a:latin typeface="Times New Roman" pitchFamily="18" charset="0"/>
                    <a:ea typeface="宋体" pitchFamily="2" charset="-122"/>
                  </a:defRPr>
                </a:lvl4pPr>
                <a:lvl5pPr marL="2057400" indent="-228600">
                  <a:defRPr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sz="2000">
                    <a:solidFill>
                      <a:schemeClr val="tx1"/>
                    </a:solidFill>
                    <a:latin typeface="Times New Roman" pitchFamily="18" charset="0"/>
                    <a:ea typeface="宋体" pitchFamily="2" charset="-122"/>
                  </a:defRPr>
                </a:lvl9pPr>
              </a:lstStyle>
              <a:p>
                <a:r>
                  <a:rPr lang="en-US" altLang="zh-CN" sz="1800" b="1" dirty="0" smtClean="0">
                    <a:solidFill>
                      <a:srgbClr val="FF0000"/>
                    </a:solidFill>
                    <a:latin typeface="Arial" pitchFamily="34" charset="0"/>
                    <a:ea typeface="Arial Unicode MS" pitchFamily="34" charset="-122"/>
                    <a:cs typeface="Arial" pitchFamily="34" charset="0"/>
                  </a:rPr>
                  <a:t>D</a:t>
                </a:r>
                <a:r>
                  <a:rPr lang="zh-CN" altLang="en-US" sz="1800" b="1" dirty="0" smtClean="0">
                    <a:solidFill>
                      <a:srgbClr val="FF0000"/>
                    </a:solidFill>
                    <a:latin typeface="Arial" pitchFamily="34" charset="0"/>
                    <a:ea typeface="Arial Unicode MS" pitchFamily="34" charset="-122"/>
                    <a:cs typeface="Arial" pitchFamily="34" charset="0"/>
                  </a:rPr>
                  <a:t>’</a:t>
                </a:r>
                <a:endParaRPr lang="zh-CN" altLang="en-US" sz="1800" b="1" dirty="0">
                  <a:solidFill>
                    <a:srgbClr val="FF0000"/>
                  </a:solidFill>
                  <a:latin typeface="Arial" pitchFamily="34" charset="0"/>
                  <a:ea typeface="Arial Unicode MS" pitchFamily="34" charset="-122"/>
                  <a:cs typeface="Arial" pitchFamily="34" charset="0"/>
                </a:endParaRPr>
              </a:p>
            </p:txBody>
          </p:sp>
          <p:sp>
            <p:nvSpPr>
              <p:cNvPr id="30" name="右箭头 90"/>
              <p:cNvSpPr>
                <a:spLocks noChangeArrowheads="1"/>
              </p:cNvSpPr>
              <p:nvPr/>
            </p:nvSpPr>
            <p:spPr bwMode="auto">
              <a:xfrm>
                <a:off x="4641652" y="4929198"/>
                <a:ext cx="1404000" cy="87548"/>
              </a:xfrm>
              <a:prstGeom prst="rightArrow">
                <a:avLst>
                  <a:gd name="adj1" fmla="val 50000"/>
                  <a:gd name="adj2" fmla="val 45725"/>
                </a:avLst>
              </a:prstGeom>
              <a:solidFill>
                <a:srgbClr val="00B050"/>
              </a:solidFill>
              <a:ln>
                <a:noFill/>
              </a:ln>
              <a:effectLst>
                <a:outerShdw blurRad="63500" dist="38100" dir="2700000" algn="ctr" rotWithShape="0">
                  <a:srgbClr val="000000">
                    <a:alpha val="39000"/>
                  </a:srgbClr>
                </a:outerShdw>
              </a:effectLst>
              <a:extLst/>
            </p:spPr>
            <p:txBody>
              <a:bodyPr lIns="97182" tIns="48591" rIns="97182" bIns="48591"/>
              <a:lstStyle/>
              <a:p>
                <a:pPr marL="365125" indent="-365125" defTabSz="971550">
                  <a:lnSpc>
                    <a:spcPct val="120000"/>
                  </a:lnSpc>
                  <a:spcBef>
                    <a:spcPct val="10000"/>
                  </a:spcBef>
                  <a:buClr>
                    <a:schemeClr val="accent1"/>
                  </a:buClr>
                  <a:buSzPct val="90000"/>
                  <a:buFont typeface="Wingdings" pitchFamily="2" charset="2"/>
                  <a:buNone/>
                  <a:defRPr/>
                </a:pPr>
                <a:endParaRPr lang="zh-CN" altLang="en-US">
                  <a:latin typeface="Arial" pitchFamily="34" charset="0"/>
                  <a:ea typeface="Arial Unicode MS" pitchFamily="34" charset="-122"/>
                  <a:cs typeface="Arial" pitchFamily="34" charset="0"/>
                </a:endParaRPr>
              </a:p>
            </p:txBody>
          </p:sp>
        </p:grpSp>
        <p:sp>
          <p:nvSpPr>
            <p:cNvPr id="24" name="矩形 23"/>
            <p:cNvSpPr/>
            <p:nvPr/>
          </p:nvSpPr>
          <p:spPr>
            <a:xfrm>
              <a:off x="4680470" y="3429000"/>
              <a:ext cx="1353255" cy="523220"/>
            </a:xfrm>
            <a:prstGeom prst="rect">
              <a:avLst/>
            </a:prstGeom>
            <a:solidFill>
              <a:srgbClr val="FFFFCC"/>
            </a:solidFill>
          </p:spPr>
          <p:txBody>
            <a:bodyPr wrap="none">
              <a:spAutoFit/>
            </a:bodyPr>
            <a:lstStyle/>
            <a:p>
              <a:pPr algn="ctr">
                <a:defRPr/>
              </a:pPr>
              <a:r>
                <a:rPr lang="en-US" altLang="zh-CN" sz="2800" b="1" i="1" dirty="0" smtClean="0">
                  <a:ln w="10541" cmpd="sng">
                    <a:solidFill>
                      <a:schemeClr val="accent1">
                        <a:shade val="88000"/>
                        <a:satMod val="110000"/>
                      </a:schemeClr>
                    </a:solidFill>
                    <a:prstDash val="solid"/>
                  </a:ln>
                  <a:solidFill>
                    <a:srgbClr val="FF0000"/>
                  </a:solidFill>
                  <a:latin typeface="Arial" pitchFamily="34" charset="0"/>
                  <a:ea typeface="Arial Unicode MS" pitchFamily="34" charset="-122"/>
                  <a:cs typeface="Arial" pitchFamily="34" charset="0"/>
                </a:rPr>
                <a:t>D</a:t>
              </a:r>
              <a:r>
                <a:rPr lang="en-US" altLang="zh-CN" sz="28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Arial Unicode MS" pitchFamily="34" charset="-122"/>
                  <a:cs typeface="Arial" pitchFamily="34" charset="0"/>
                  <a:sym typeface="Wingdings" pitchFamily="2" charset="2"/>
                </a:rPr>
                <a:t> </a:t>
              </a:r>
              <a:r>
                <a:rPr lang="en-US" altLang="zh-CN" sz="2800" dirty="0" smtClean="0">
                  <a:ln w="10541" cmpd="sng">
                    <a:solidFill>
                      <a:schemeClr val="accent1">
                        <a:shade val="88000"/>
                        <a:satMod val="110000"/>
                      </a:schemeClr>
                    </a:solidFill>
                    <a:prstDash val="solid"/>
                  </a:ln>
                  <a:latin typeface="Arial" pitchFamily="34" charset="0"/>
                  <a:ea typeface="Arial Unicode MS" pitchFamily="34" charset="-122"/>
                  <a:cs typeface="Arial" pitchFamily="34" charset="0"/>
                  <a:sym typeface="Wingdings" pitchFamily="2" charset="2"/>
                </a:rPr>
                <a:t> </a:t>
              </a:r>
              <a:r>
                <a:rPr lang="en-US" altLang="zh-CN" sz="2800" b="1" i="1" dirty="0" smtClean="0">
                  <a:ln w="10541" cmpd="sng">
                    <a:solidFill>
                      <a:schemeClr val="accent1">
                        <a:shade val="88000"/>
                        <a:satMod val="110000"/>
                      </a:schemeClr>
                    </a:solidFill>
                    <a:prstDash val="solid"/>
                  </a:ln>
                  <a:solidFill>
                    <a:srgbClr val="FF0000"/>
                  </a:solidFill>
                  <a:latin typeface="Arial" pitchFamily="34" charset="0"/>
                  <a:ea typeface="Arial Unicode MS" pitchFamily="34" charset="-122"/>
                  <a:cs typeface="Arial" pitchFamily="34" charset="0"/>
                </a:rPr>
                <a:t>D</a:t>
              </a:r>
              <a:r>
                <a:rPr lang="en-US" altLang="zh-CN" sz="2800" b="1" i="1" dirty="0" smtClean="0">
                  <a:ln w="10541" cmpd="sng">
                    <a:solidFill>
                      <a:schemeClr val="accent1">
                        <a:shade val="88000"/>
                        <a:satMod val="110000"/>
                      </a:schemeClr>
                    </a:solidFill>
                    <a:prstDash val="solid"/>
                  </a:ln>
                  <a:solidFill>
                    <a:srgbClr val="FF0000"/>
                  </a:solidFill>
                  <a:latin typeface="Arial" pitchFamily="34" charset="0"/>
                  <a:ea typeface="Arial Unicode MS" pitchFamily="34" charset="-122"/>
                  <a:cs typeface="Arial" pitchFamily="34" charset="0"/>
                  <a:sym typeface="Wingdings" pitchFamily="2" charset="2"/>
                </a:rPr>
                <a:t>’</a:t>
              </a:r>
              <a:endParaRPr lang="zh-CN" altLang="en-US" sz="2800" dirty="0">
                <a:solidFill>
                  <a:srgbClr val="FF0000"/>
                </a:solidFill>
                <a:latin typeface="Arial" pitchFamily="34" charset="0"/>
                <a:ea typeface="Arial Unicode MS" pitchFamily="34" charset="-122"/>
                <a:cs typeface="Arial" pitchFamily="34" charset="0"/>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See the source image"/>
          <p:cNvPicPr>
            <a:picLocks noChangeAspect="1" noChangeArrowheads="1"/>
          </p:cNvPicPr>
          <p:nvPr/>
        </p:nvPicPr>
        <p:blipFill>
          <a:blip r:embed="rId3" cstate="print"/>
          <a:srcRect/>
          <a:stretch>
            <a:fillRect/>
          </a:stretch>
        </p:blipFill>
        <p:spPr bwMode="auto">
          <a:xfrm>
            <a:off x="7072330" y="2264098"/>
            <a:ext cx="1950720" cy="1950720"/>
          </a:xfrm>
          <a:prstGeom prst="rect">
            <a:avLst/>
          </a:prstGeom>
          <a:noFill/>
        </p:spPr>
      </p:pic>
      <p:sp>
        <p:nvSpPr>
          <p:cNvPr id="2" name="标题 1"/>
          <p:cNvSpPr>
            <a:spLocks noGrp="1"/>
          </p:cNvSpPr>
          <p:nvPr>
            <p:ph type="title"/>
          </p:nvPr>
        </p:nvSpPr>
        <p:spPr/>
        <p:txBody>
          <a:bodyPr/>
          <a:lstStyle/>
          <a:p>
            <a:r>
              <a:rPr lang="en-US" altLang="zh-CN" b="1" dirty="0" smtClean="0">
                <a:solidFill>
                  <a:schemeClr val="tx1"/>
                </a:solidFill>
              </a:rPr>
              <a:t>Data Approximation Techniques</a:t>
            </a:r>
            <a:endParaRPr lang="zh-CN" altLang="en-US" b="1" dirty="0">
              <a:solidFill>
                <a:schemeClr val="tx1"/>
              </a:solidFill>
              <a:latin typeface="Arial Unicode MS" pitchFamily="34" charset="-122"/>
              <a:ea typeface="黑体" pitchFamily="49" charset="-122"/>
            </a:endParaRPr>
          </a:p>
        </p:txBody>
      </p:sp>
      <p:sp>
        <p:nvSpPr>
          <p:cNvPr id="14" name="TextBox 13"/>
          <p:cNvSpPr txBox="1"/>
          <p:nvPr/>
        </p:nvSpPr>
        <p:spPr>
          <a:xfrm>
            <a:off x="35496" y="5838362"/>
            <a:ext cx="8999984" cy="47095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b="1" dirty="0" smtClean="0">
                <a:solidFill>
                  <a:srgbClr val="FF0000"/>
                </a:solidFill>
                <a:latin typeface="Arial Unicode MS" pitchFamily="34" charset="-122"/>
                <a:ea typeface="Arial Unicode MS" pitchFamily="34" charset="-122"/>
                <a:cs typeface="Arial Unicode MS" pitchFamily="34" charset="-122"/>
                <a:sym typeface="Wingdings" pitchFamily="2" charset="2"/>
              </a:rPr>
              <a:t>Challenge</a:t>
            </a:r>
            <a:r>
              <a:rPr lang="en-US" altLang="zh-CN" sz="2400" b="1" dirty="0" smtClean="0">
                <a:latin typeface="Arial Unicode MS" pitchFamily="34" charset="-122"/>
                <a:ea typeface="Arial Unicode MS" pitchFamily="34" charset="-122"/>
                <a:cs typeface="Arial Unicode MS" pitchFamily="34" charset="-122"/>
                <a:sym typeface="Wingdings" pitchFamily="2" charset="2"/>
              </a:rPr>
              <a:t>:  balancing accuracy and computational complexity!</a:t>
            </a:r>
          </a:p>
        </p:txBody>
      </p:sp>
      <p:grpSp>
        <p:nvGrpSpPr>
          <p:cNvPr id="3" name="组合 17"/>
          <p:cNvGrpSpPr/>
          <p:nvPr/>
        </p:nvGrpSpPr>
        <p:grpSpPr>
          <a:xfrm>
            <a:off x="571472" y="3214686"/>
            <a:ext cx="6858048" cy="1713268"/>
            <a:chOff x="428596" y="2564904"/>
            <a:chExt cx="6858048" cy="1713268"/>
          </a:xfrm>
        </p:grpSpPr>
        <p:sp>
          <p:nvSpPr>
            <p:cNvPr id="16" name="TextBox 19"/>
            <p:cNvSpPr txBox="1">
              <a:spLocks noChangeArrowheads="1"/>
            </p:cNvSpPr>
            <p:nvPr/>
          </p:nvSpPr>
          <p:spPr bwMode="auto">
            <a:xfrm>
              <a:off x="2606124" y="3200954"/>
              <a:ext cx="4680520" cy="1077218"/>
            </a:xfrm>
            <a:prstGeom prst="rect">
              <a:avLst/>
            </a:prstGeom>
            <a:noFill/>
            <a:ln w="9525">
              <a:noFill/>
              <a:miter lim="800000"/>
              <a:headEnd/>
              <a:tailEnd/>
            </a:ln>
          </p:spPr>
          <p:txBody>
            <a:bodyPr wrap="square">
              <a:spAutoFit/>
            </a:bodyPr>
            <a:lstStyle/>
            <a:p>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428596" y="2564904"/>
              <a:ext cx="6715172" cy="707886"/>
            </a:xfrm>
            <a:prstGeom prst="rect">
              <a:avLst/>
            </a:prstGeom>
          </p:spPr>
          <p:txBody>
            <a:bodyPr wrap="square">
              <a:spAutoFit/>
            </a:bodyPr>
            <a:lstStyle/>
            <a:p>
              <a:r>
                <a:rPr lang="en-US" altLang="zh-CN" sz="2000" b="1" dirty="0" smtClean="0">
                  <a:solidFill>
                    <a:srgbClr val="FF0000"/>
                  </a:solidFill>
                  <a:ea typeface="黑体" pitchFamily="49" charset="-122"/>
                </a:rPr>
                <a:t>Pareto principle</a:t>
              </a:r>
              <a:r>
                <a:rPr lang="en-US" altLang="zh-CN" sz="2000" b="1" dirty="0" smtClean="0">
                  <a:ea typeface="黑体" pitchFamily="49" charset="-122"/>
                </a:rPr>
                <a:t>:</a:t>
              </a:r>
              <a:r>
                <a:rPr lang="en-US" sz="2000" dirty="0" smtClean="0"/>
                <a:t> for many events, roughly 80% of the effects come from 20% of the causes</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34</a:t>
            </a:fld>
            <a:endParaRPr lang="zh-CN" altLang="en-US" dirty="0"/>
          </a:p>
        </p:txBody>
      </p:sp>
      <p:sp>
        <p:nvSpPr>
          <p:cNvPr id="18" name="内容占位符 2"/>
          <p:cNvSpPr>
            <a:spLocks noChangeArrowheads="1"/>
          </p:cNvSpPr>
          <p:nvPr/>
        </p:nvSpPr>
        <p:spPr bwMode="auto">
          <a:xfrm>
            <a:off x="251520" y="1052736"/>
            <a:ext cx="8712968" cy="1304694"/>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en-US" altLang="zh-CN" sz="2400" dirty="0" smtClean="0">
                <a:solidFill>
                  <a:srgbClr val="FF0000"/>
                </a:solidFill>
                <a:latin typeface="Arial Unicode MS" pitchFamily="34" charset="-122"/>
                <a:ea typeface="Arial Unicode MS" pitchFamily="34" charset="-122"/>
                <a:cs typeface="Arial Unicode MS" pitchFamily="34" charset="-122"/>
              </a:rPr>
              <a:t>Main idea</a:t>
            </a:r>
            <a:r>
              <a:rPr lang="en-US" altLang="zh-CN" sz="2400" dirty="0" smtClean="0">
                <a:solidFill>
                  <a:srgbClr val="000000"/>
                </a:solidFill>
                <a:latin typeface="Arial Unicode MS" pitchFamily="34" charset="-122"/>
                <a:ea typeface="Arial Unicode MS" pitchFamily="34" charset="-122"/>
                <a:cs typeface="Arial Unicode MS" pitchFamily="34" charset="-122"/>
              </a:rPr>
              <a:t>: For a class </a:t>
            </a:r>
            <a:r>
              <a:rPr lang="en-US" altLang="zh-CN" sz="2400" dirty="0" smtClean="0">
                <a:latin typeface="Arial Unicode MS" pitchFamily="34" charset="-122"/>
                <a:ea typeface="Arial Unicode MS" pitchFamily="34" charset="-122"/>
                <a:cs typeface="Arial Unicode MS" pitchFamily="34" charset="-122"/>
              </a:rPr>
              <a:t>Q </a:t>
            </a:r>
            <a:r>
              <a:rPr lang="en-US" altLang="zh-CN" sz="2400" dirty="0" smtClean="0">
                <a:solidFill>
                  <a:srgbClr val="000000"/>
                </a:solidFill>
                <a:latin typeface="Arial Unicode MS" pitchFamily="34" charset="-122"/>
                <a:ea typeface="Arial Unicode MS" pitchFamily="34" charset="-122"/>
                <a:cs typeface="Arial Unicode MS" pitchFamily="34" charset="-122"/>
              </a:rPr>
              <a:t>of queries on data </a:t>
            </a:r>
            <a:r>
              <a:rPr lang="en-US" altLang="zh-CN" sz="2400" dirty="0" smtClean="0">
                <a:solidFill>
                  <a:srgbClr val="C00000"/>
                </a:solidFill>
                <a:latin typeface="Arial Unicode MS" pitchFamily="34" charset="-122"/>
                <a:ea typeface="Arial Unicode MS" pitchFamily="34" charset="-122"/>
                <a:cs typeface="Arial Unicode MS" pitchFamily="34" charset="-122"/>
              </a:rPr>
              <a:t>D</a:t>
            </a:r>
            <a:r>
              <a:rPr lang="en-US" altLang="zh-CN" sz="2400" dirty="0" smtClean="0">
                <a:solidFill>
                  <a:srgbClr val="000000"/>
                </a:solidFill>
                <a:latin typeface="Arial Unicode MS" pitchFamily="34" charset="-122"/>
                <a:ea typeface="Arial Unicode MS" pitchFamily="34" charset="-122"/>
                <a:cs typeface="Arial Unicode MS" pitchFamily="34" charset="-122"/>
              </a:rPr>
              <a:t>,  transform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to smaller data </a:t>
            </a:r>
            <a:r>
              <a:rPr lang="en-US" altLang="zh-CN" sz="2400" dirty="0" smtClean="0">
                <a:solidFill>
                  <a:srgbClr val="C00000"/>
                </a:solidFill>
                <a:latin typeface="Arial Unicode MS" pitchFamily="34" charset="-122"/>
                <a:ea typeface="Arial Unicode MS" pitchFamily="34" charset="-122"/>
                <a:cs typeface="Arial Unicode MS" pitchFamily="34" charset="-122"/>
              </a:rPr>
              <a:t>D’ </a:t>
            </a:r>
            <a:r>
              <a:rPr lang="en-US" altLang="zh-CN" sz="2400" dirty="0" smtClean="0">
                <a:latin typeface="Arial Unicode MS" pitchFamily="34" charset="-122"/>
                <a:ea typeface="Arial Unicode MS" pitchFamily="34" charset="-122"/>
                <a:cs typeface="Arial Unicode MS" pitchFamily="34" charset="-122"/>
              </a:rPr>
              <a:t>that can be processed efficiently </a:t>
            </a:r>
            <a:r>
              <a:rPr lang="en-US" altLang="zh-CN" sz="2400" dirty="0" smtClean="0">
                <a:solidFill>
                  <a:srgbClr val="FF0000"/>
                </a:solidFill>
                <a:latin typeface="Arial Unicode MS" pitchFamily="34" charset="-122"/>
                <a:ea typeface="Arial Unicode MS" pitchFamily="34" charset="-122"/>
                <a:cs typeface="Arial Unicode MS" pitchFamily="34" charset="-122"/>
              </a:rPr>
              <a:t>without loss of quality </a:t>
            </a:r>
            <a:r>
              <a:rPr lang="en-US" altLang="zh-CN" sz="2400" dirty="0" smtClean="0">
                <a:solidFill>
                  <a:schemeClr val="tx2"/>
                </a:solidFill>
                <a:latin typeface="Arial Unicode MS" pitchFamily="34" charset="-122"/>
                <a:ea typeface="Arial Unicode MS" pitchFamily="34" charset="-122"/>
                <a:cs typeface="Arial Unicode MS" pitchFamily="34" charset="-122"/>
              </a:rPr>
              <a:t>or</a:t>
            </a:r>
            <a:r>
              <a:rPr lang="en-US" altLang="zh-CN" sz="2400" dirty="0" smtClean="0">
                <a:solidFill>
                  <a:srgbClr val="FF0000"/>
                </a:solidFill>
                <a:latin typeface="Arial Unicode MS" pitchFamily="34" charset="-122"/>
                <a:ea typeface="Arial Unicode MS" pitchFamily="34" charset="-122"/>
                <a:cs typeface="Arial Unicode MS" pitchFamily="34" charset="-122"/>
              </a:rPr>
              <a:t> with a bounded loss of quality</a:t>
            </a:r>
            <a:r>
              <a:rPr lang="en-US" altLang="zh-CN" sz="2400" dirty="0" smtClean="0">
                <a:solidFill>
                  <a:srgbClr val="000000"/>
                </a:solidFill>
                <a:latin typeface="Arial Unicode MS" pitchFamily="34" charset="-122"/>
                <a:ea typeface="Arial Unicode MS" pitchFamily="34" charset="-122"/>
                <a:cs typeface="Arial Unicode MS" pitchFamily="34" charset="-122"/>
              </a:rPr>
              <a:t>.</a:t>
            </a:r>
            <a:endParaRPr lang="en-GB" altLang="zh-CN" sz="2400" dirty="0">
              <a:latin typeface="Arial Unicode MS" pitchFamily="34" charset="-122"/>
              <a:ea typeface="Arial Unicode MS" pitchFamily="34" charset="-122"/>
              <a:cs typeface="Arial Unicode MS" pitchFamily="34" charset="-122"/>
            </a:endParaRPr>
          </a:p>
        </p:txBody>
      </p:sp>
      <p:pic>
        <p:nvPicPr>
          <p:cNvPr id="20" name="Picture 4" descr="See the source image"/>
          <p:cNvPicPr>
            <a:picLocks noChangeAspect="1" noChangeArrowheads="1"/>
          </p:cNvPicPr>
          <p:nvPr/>
        </p:nvPicPr>
        <p:blipFill>
          <a:blip r:embed="rId5" cstate="print"/>
          <a:srcRect/>
          <a:stretch>
            <a:fillRect/>
          </a:stretch>
        </p:blipFill>
        <p:spPr bwMode="auto">
          <a:xfrm>
            <a:off x="7072330" y="4071942"/>
            <a:ext cx="1785950" cy="1785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b="1" dirty="0" smtClean="0">
                <a:solidFill>
                  <a:schemeClr val="tx1"/>
                </a:solidFill>
                <a:ea typeface="黑体" pitchFamily="49" charset="-122"/>
              </a:rPr>
              <a:t>(1) E.g., Shortest Paths/Distances</a:t>
            </a:r>
            <a:endParaRPr lang="zh-CN" altLang="en-US" dirty="0">
              <a:solidFill>
                <a:schemeClr val="tx1"/>
              </a:solidFill>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35</a:t>
            </a:fld>
            <a:endParaRPr lang="zh-CN" altLang="en-US" dirty="0"/>
          </a:p>
        </p:txBody>
      </p:sp>
      <p:sp>
        <p:nvSpPr>
          <p:cNvPr id="12" name="TextBox 11"/>
          <p:cNvSpPr txBox="1"/>
          <p:nvPr/>
        </p:nvSpPr>
        <p:spPr>
          <a:xfrm>
            <a:off x="72610" y="5072074"/>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general data 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3857628"/>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5929330"/>
            <a:ext cx="8964488" cy="954107"/>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2016</a:t>
            </a:r>
            <a:r>
              <a:rPr lang="en-US" altLang="zh-CN" sz="1400" dirty="0" smtClean="0">
                <a:ea typeface="黑体" pitchFamily="49" charset="-122"/>
              </a:rPr>
              <a:t>.</a:t>
            </a:r>
          </a:p>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ICDE 2017 (TKDE Extended Abstract)</a:t>
            </a:r>
            <a:r>
              <a:rPr lang="en-US" altLang="zh-CN" sz="1400" dirty="0" smtClean="0">
                <a:ea typeface="黑体" pitchFamily="49" charset="-122"/>
              </a:rPr>
              <a:t>.</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tx1"/>
                </a:solidFill>
                <a:ea typeface="黑体" pitchFamily="49" charset="-122"/>
              </a:rPr>
              <a:t>(2) E.g., Network Anomaly</a:t>
            </a:r>
            <a:endParaRPr lang="zh-CN" altLang="en-US" dirty="0">
              <a:solidFill>
                <a:schemeClr val="tx1"/>
              </a:solidFill>
            </a:endParaRPr>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36</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tx1"/>
                </a:solidFill>
                <a:ea typeface="黑体" pitchFamily="49" charset="-122"/>
              </a:rPr>
              <a:t>(2) E.g., Network Anomaly</a:t>
            </a:r>
            <a:endParaRPr lang="zh-CN" altLang="en-US" dirty="0">
              <a:solidFill>
                <a:schemeClr val="tx1"/>
              </a:solidFill>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37</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5102716" y="1285860"/>
            <a:ext cx="4005788" cy="2860018"/>
          </a:xfrm>
          <a:prstGeom prst="rect">
            <a:avLst/>
          </a:prstGeom>
        </p:spPr>
      </p:pic>
      <p:sp>
        <p:nvSpPr>
          <p:cNvPr id="2" name="标题 1"/>
          <p:cNvSpPr>
            <a:spLocks noGrp="1"/>
          </p:cNvSpPr>
          <p:nvPr>
            <p:ph type="title"/>
          </p:nvPr>
        </p:nvSpPr>
        <p:spPr/>
        <p:txBody>
          <a:bodyPr/>
          <a:lstStyle/>
          <a:p>
            <a:r>
              <a:rPr lang="en-US" altLang="zh-CN" b="1" dirty="0" smtClean="0">
                <a:solidFill>
                  <a:schemeClr val="tx1"/>
                </a:solidFill>
                <a:ea typeface="黑体" pitchFamily="49" charset="-122"/>
              </a:rPr>
              <a:t>(2) E.g., Network Anomaly</a:t>
            </a:r>
            <a:endParaRPr lang="zh-CN" altLang="en-US" dirty="0">
              <a:solidFill>
                <a:schemeClr val="tx1"/>
              </a:solidFill>
            </a:endParaRPr>
          </a:p>
        </p:txBody>
      </p:sp>
      <p:sp>
        <p:nvSpPr>
          <p:cNvPr id="3" name="内容占位符 2"/>
          <p:cNvSpPr>
            <a:spLocks noGrp="1"/>
          </p:cNvSpPr>
          <p:nvPr>
            <p:ph idx="1"/>
          </p:nvPr>
        </p:nvSpPr>
        <p:spPr>
          <a:xfrm>
            <a:off x="69696" y="836712"/>
            <a:ext cx="5716750" cy="4163924"/>
          </a:xfrm>
        </p:spPr>
        <p:txBody>
          <a:bodyPr/>
          <a:lstStyle/>
          <a:p>
            <a:r>
              <a:rPr lang="en-US" altLang="zh-CN" sz="2200" b="1" dirty="0" smtClean="0">
                <a:solidFill>
                  <a:srgbClr val="FF0000"/>
                </a:solidFill>
              </a:rPr>
              <a:t>A graph embedding approach</a:t>
            </a:r>
          </a:p>
          <a:p>
            <a:pPr lvl="1"/>
            <a:r>
              <a:rPr lang="en-US" altLang="zh-CN" sz="2000" dirty="0" smtClean="0"/>
              <a:t>Two-in-One</a:t>
            </a:r>
          </a:p>
          <a:p>
            <a:pPr lvl="1"/>
            <a:r>
              <a:rPr lang="en-US" altLang="zh-CN" sz="2000" dirty="0" smtClean="0"/>
              <a:t>Graphs are represented as </a:t>
            </a:r>
            <a:r>
              <a:rPr lang="en-US" altLang="zh-CN" sz="2000" dirty="0" err="1" smtClean="0"/>
              <a:t>matries</a:t>
            </a:r>
            <a:endParaRPr lang="en-US" altLang="zh-CN" sz="2000" dirty="0" smtClean="0"/>
          </a:p>
          <a:p>
            <a:pPr>
              <a:spcBef>
                <a:spcPts val="1200"/>
              </a:spcBef>
            </a:pPr>
            <a:r>
              <a:rPr lang="en-US" altLang="zh-CN" sz="2200" b="1" dirty="0" smtClean="0">
                <a:solidFill>
                  <a:srgbClr val="FF0000"/>
                </a:solidFill>
                <a:ea typeface="Arial Unicode MS" pitchFamily="34" charset="-122"/>
                <a:cs typeface="Arial Unicode MS" pitchFamily="34" charset="-122"/>
              </a:rPr>
              <a:t>Data Approximation (k + </a:t>
            </a:r>
            <a:r>
              <a:rPr lang="el-GR" altLang="zh-CN" sz="2200" b="1" dirty="0" smtClean="0">
                <a:solidFill>
                  <a:srgbClr val="FF0000"/>
                </a:solidFill>
                <a:ea typeface="Arial Unicode MS" pitchFamily="34" charset="-122"/>
                <a:cs typeface="Arial Unicode MS" pitchFamily="34" charset="-122"/>
              </a:rPr>
              <a:t>α</a:t>
            </a:r>
            <a:r>
              <a:rPr lang="en-US" altLang="zh-CN" sz="2200" b="1" dirty="0" smtClean="0">
                <a:solidFill>
                  <a:srgbClr val="FF0000"/>
                </a:solidFill>
                <a:ea typeface="Arial Unicode MS" pitchFamily="34" charset="-122"/>
                <a:cs typeface="Arial Unicode MS" pitchFamily="34" charset="-122"/>
              </a:rPr>
              <a:t> reduction)</a:t>
            </a:r>
          </a:p>
          <a:p>
            <a:pPr lvl="1"/>
            <a:r>
              <a:rPr lang="en-US" altLang="zh-CN" sz="2000" dirty="0" smtClean="0"/>
              <a:t>High storage cost of matrix</a:t>
            </a:r>
          </a:p>
          <a:p>
            <a:pPr lvl="1"/>
            <a:r>
              <a:rPr lang="en-US" altLang="zh-CN" sz="2000" dirty="0" smtClean="0"/>
              <a:t>Transform a n*d matrix to a n</a:t>
            </a:r>
            <a:r>
              <a:rPr lang="zh-CN" altLang="en-US" sz="2000" dirty="0" smtClean="0"/>
              <a:t>*</a:t>
            </a:r>
            <a:r>
              <a:rPr lang="en-US" altLang="zh-CN" sz="2000" dirty="0" smtClean="0"/>
              <a:t>k</a:t>
            </a:r>
            <a:r>
              <a:rPr lang="zh-CN" altLang="en-US" sz="2000" dirty="0" smtClean="0"/>
              <a:t> </a:t>
            </a:r>
            <a:r>
              <a:rPr lang="en-US" altLang="zh-CN" sz="2000" dirty="0" smtClean="0"/>
              <a:t>one,</a:t>
            </a:r>
          </a:p>
          <a:p>
            <a:pPr lvl="1"/>
            <a:r>
              <a:rPr lang="en-US" altLang="zh-CN" sz="2000" dirty="0" smtClean="0"/>
              <a:t>n: # of nodes, d: # of communities</a:t>
            </a:r>
          </a:p>
          <a:p>
            <a:pPr lvl="1"/>
            <a:r>
              <a:rPr lang="en-US" altLang="zh-CN" sz="2000" dirty="0" smtClean="0"/>
              <a:t>k: average node degree, </a:t>
            </a:r>
            <a:r>
              <a:rPr lang="en-US" altLang="zh-CN" sz="2000" dirty="0" smtClean="0">
                <a:solidFill>
                  <a:srgbClr val="000000"/>
                </a:solidFill>
                <a:cs typeface="+mn-cs"/>
              </a:rPr>
              <a:t>k&lt;&lt;d</a:t>
            </a:r>
            <a:endParaRPr lang="en-US" altLang="zh-CN" sz="1600" dirty="0" smtClean="0"/>
          </a:p>
          <a:p>
            <a:pPr lvl="1"/>
            <a:r>
              <a:rPr lang="en-US" altLang="zh-CN" sz="2000" dirty="0" smtClean="0"/>
              <a:t>The </a:t>
            </a:r>
            <a:r>
              <a:rPr lang="en-US" altLang="zh-CN" sz="2000" dirty="0" err="1" smtClean="0"/>
              <a:t>ith</a:t>
            </a:r>
            <a:r>
              <a:rPr lang="en-US" altLang="zh-CN" sz="2000" dirty="0" smtClean="0"/>
              <a:t> entry (feature ) in a d-dimension vector is the weight that the node belongs to community </a:t>
            </a:r>
            <a:r>
              <a:rPr lang="en-US" altLang="zh-CN" sz="2000" dirty="0" err="1" smtClean="0"/>
              <a:t>i</a:t>
            </a:r>
            <a:endParaRPr lang="zh-CN" altLang="en-US" dirty="0"/>
          </a:p>
        </p:txBody>
      </p:sp>
      <p:sp>
        <p:nvSpPr>
          <p:cNvPr id="5" name="TextBox 4"/>
          <p:cNvSpPr txBox="1"/>
          <p:nvPr/>
        </p:nvSpPr>
        <p:spPr>
          <a:xfrm>
            <a:off x="72008" y="5229200"/>
            <a:ext cx="8999984" cy="77156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Our data approximation technique (</a:t>
            </a:r>
            <a:r>
              <a:rPr lang="en-US" altLang="zh-CN" sz="2400" dirty="0" smtClean="0">
                <a:solidFill>
                  <a:srgbClr val="FF0000"/>
                </a:solidFill>
                <a:latin typeface="Arial Unicode MS" pitchFamily="34" charset="-122"/>
                <a:ea typeface="Arial Unicode MS" pitchFamily="34" charset="-122"/>
                <a:cs typeface="Arial Unicode MS" pitchFamily="34" charset="-122"/>
              </a:rPr>
              <a:t>k + </a:t>
            </a:r>
            <a:r>
              <a:rPr lang="el-GR" altLang="zh-CN" sz="2400" dirty="0" smtClean="0">
                <a:solidFill>
                  <a:srgbClr val="FF0000"/>
                </a:solidFill>
                <a:latin typeface="Arial Unicode MS" pitchFamily="34" charset="-122"/>
                <a:ea typeface="Arial Unicode MS" pitchFamily="34" charset="-122"/>
                <a:cs typeface="Arial Unicode MS" pitchFamily="34" charset="-122"/>
              </a:rPr>
              <a:t>α</a:t>
            </a:r>
            <a:r>
              <a:rPr lang="en-US" altLang="zh-CN" sz="2400" dirty="0" smtClean="0">
                <a:solidFill>
                  <a:srgbClr val="FF0000"/>
                </a:solidFill>
                <a:latin typeface="Arial Unicode MS" pitchFamily="34" charset="-122"/>
                <a:ea typeface="Arial Unicode MS" pitchFamily="34" charset="-122"/>
                <a:cs typeface="Arial Unicode MS" pitchFamily="34" charset="-122"/>
              </a:rPr>
              <a:t> reduction</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improves (1%, F1) on accuracy</a:t>
            </a:r>
            <a:r>
              <a:rPr lang="zh-CN" altLang="en-US"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 </a:t>
            </a:r>
            <a:r>
              <a:rPr lang="en-US" altLang="zh-CN" sz="2400" dirty="0" smtClean="0">
                <a:solidFill>
                  <a:srgbClr val="FF0000"/>
                </a:solidFill>
                <a:latin typeface="Arial Unicode MS" pitchFamily="34" charset="-122"/>
                <a:ea typeface="Arial Unicode MS" pitchFamily="34" charset="-122"/>
                <a:cs typeface="Arial Unicode MS" pitchFamily="34" charset="-122"/>
                <a:sym typeface="Wingdings" pitchFamily="2" charset="2"/>
              </a:rPr>
              <a:t>and 25% on efficiency!</a:t>
            </a:r>
            <a:endParaRPr lang="en-US" altLang="zh-CN" sz="24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38</a:t>
            </a:fld>
            <a:endParaRPr lang="zh-CN" altLang="en-US" dirty="0"/>
          </a:p>
        </p:txBody>
      </p:sp>
      <p:sp>
        <p:nvSpPr>
          <p:cNvPr id="9" name="矩形 8"/>
          <p:cNvSpPr/>
          <p:nvPr/>
        </p:nvSpPr>
        <p:spPr>
          <a:xfrm>
            <a:off x="5617350" y="4000504"/>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tx1"/>
                </a:solidFill>
                <a:ea typeface="黑体" pitchFamily="49" charset="-122"/>
              </a:rPr>
              <a:t>(3) E.g., Network Link Prediction</a:t>
            </a:r>
            <a:endParaRPr lang="zh-CN" altLang="en-US" dirty="0">
              <a:solidFill>
                <a:schemeClr val="tx1"/>
              </a:solidFill>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39</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a:t>
            </a:r>
            <a:r>
              <a:rPr lang="en-US" altLang="zh-CN" sz="1400" b="1" dirty="0" smtClean="0">
                <a:solidFill>
                  <a:srgbClr val="C00000"/>
                </a:solidFill>
                <a:ea typeface="黑体" pitchFamily="49" charset="-122"/>
              </a:rPr>
              <a:t>KDD 2011</a:t>
            </a:r>
            <a:r>
              <a:rPr lang="en-US" altLang="zh-CN" sz="1400" dirty="0" smtClean="0">
                <a:ea typeface="黑体" pitchFamily="49" charset="-122"/>
              </a:rPr>
              <a:t>.</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a:t>
            </a:r>
            <a:r>
              <a:rPr lang="en-US" altLang="zh-CN" sz="1400" b="1" dirty="0" smtClean="0">
                <a:solidFill>
                  <a:srgbClr val="C00000"/>
                </a:solidFill>
                <a:ea typeface="黑体" pitchFamily="49" charset="-122"/>
              </a:rPr>
              <a:t>WWW  2014</a:t>
            </a:r>
            <a:r>
              <a:rPr lang="en-US" altLang="zh-CN" sz="1400" dirty="0" smtClean="0">
                <a:ea typeface="黑体" pitchFamily="49" charset="-122"/>
              </a:rPr>
              <a:t>.</a:t>
            </a:r>
            <a:endParaRPr lang="zh-CN" altLang="en-US" sz="1400" dirty="0"/>
          </a:p>
        </p:txBody>
      </p:sp>
      <p:sp>
        <p:nvSpPr>
          <p:cNvPr id="24" name="圆角矩形 76"/>
          <p:cNvSpPr>
            <a:spLocks noChangeArrowheads="1"/>
          </p:cNvSpPr>
          <p:nvPr/>
        </p:nvSpPr>
        <p:spPr bwMode="auto">
          <a:xfrm>
            <a:off x="142844" y="908720"/>
            <a:ext cx="8858312" cy="1305834"/>
          </a:xfrm>
          <a:prstGeom prst="roundRect">
            <a:avLst>
              <a:gd name="adj" fmla="val 2125"/>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36000" rIns="3600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en-US" altLang="zh-CN" b="1" dirty="0" smtClean="0">
                <a:solidFill>
                  <a:srgbClr val="FF0000"/>
                </a:solidFill>
                <a:latin typeface="Arial Unicode MS" pitchFamily="34" charset="-122"/>
                <a:ea typeface="Arial Unicode MS" pitchFamily="34" charset="-122"/>
                <a:cs typeface="Arial Unicode MS" pitchFamily="34" charset="-122"/>
              </a:rPr>
              <a:t>Link Prediction</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A network with n nodes</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latin typeface="Arial Unicode MS" pitchFamily="34" charset="-122"/>
                <a:ea typeface="Arial Unicode MS" pitchFamily="34" charset="-122"/>
                <a:cs typeface="Arial Unicode MS" pitchFamily="34" charset="-122"/>
              </a:rPr>
              <a:t>O(n</a:t>
            </a:r>
            <a:r>
              <a:rPr lang="en-US" altLang="zh-CN" sz="2000" baseline="30000" dirty="0" smtClean="0">
                <a:latin typeface="Arial Unicode MS" pitchFamily="34" charset="-122"/>
                <a:ea typeface="Arial Unicode MS" pitchFamily="34" charset="-122"/>
                <a:cs typeface="Arial Unicode MS" pitchFamily="34" charset="-122"/>
              </a:rPr>
              <a:t>2</a:t>
            </a:r>
            <a:r>
              <a:rPr lang="en-US" altLang="zh-CN" sz="2000" dirty="0" smtClean="0">
                <a:latin typeface="Arial Unicode MS" pitchFamily="34" charset="-122"/>
                <a:ea typeface="Arial Unicode MS" pitchFamily="34" charset="-122"/>
                <a:cs typeface="Arial Unicode MS" pitchFamily="34" charset="-122"/>
              </a:rPr>
              <a:t>)</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possible links</a:t>
            </a:r>
          </a:p>
          <a:p>
            <a:pPr marL="0" lvl="1" eaLnBrk="1" hangingPunct="1">
              <a:buFont typeface="Arial" pitchFamily="34" charset="0"/>
              <a:buChar char="•"/>
            </a:pPr>
            <a:r>
              <a:rPr lang="en-US" altLang="zh-CN" sz="2000" dirty="0" smtClean="0">
                <a:latin typeface="Arial Unicode MS" pitchFamily="34" charset="-122"/>
                <a:ea typeface="Arial Unicode MS" pitchFamily="34" charset="-122"/>
                <a:cs typeface="Arial Unicode MS" pitchFamily="34" charset="-122"/>
              </a:rPr>
              <a:t> CPU</a:t>
            </a:r>
            <a:r>
              <a:rPr lang="zh-CN" altLang="en-US" sz="2000" dirty="0" smtClean="0">
                <a:latin typeface="Arial Unicode MS" pitchFamily="34" charset="-122"/>
                <a:ea typeface="Arial Unicode MS" pitchFamily="34" charset="-122"/>
                <a:cs typeface="Arial Unicode MS" pitchFamily="34" charset="-122"/>
              </a:rPr>
              <a:t> </a:t>
            </a:r>
            <a:r>
              <a:rPr lang="en-US" altLang="zh-CN" sz="2000" dirty="0" smtClean="0">
                <a:latin typeface="Arial Unicode MS" pitchFamily="34" charset="-122"/>
                <a:ea typeface="Arial Unicode MS" pitchFamily="34" charset="-122"/>
                <a:cs typeface="Arial Unicode MS" pitchFamily="34" charset="-122"/>
              </a:rPr>
              <a:t>speeds: </a:t>
            </a:r>
            <a:r>
              <a:rPr lang="en-US" altLang="zh-CN" sz="2000" dirty="0" err="1" smtClean="0">
                <a:latin typeface="Arial Unicode MS" pitchFamily="34" charset="-122"/>
                <a:ea typeface="Arial Unicode MS" pitchFamily="34" charset="-122"/>
                <a:cs typeface="Arial Unicode MS" pitchFamily="34" charset="-122"/>
              </a:rPr>
              <a:t>xGHz</a:t>
            </a:r>
            <a:r>
              <a:rPr lang="en-US" altLang="zh-CN" sz="2000" dirty="0" smtClean="0">
                <a:latin typeface="Arial Unicode MS" pitchFamily="34" charset="-122"/>
                <a:ea typeface="Arial Unicode MS" pitchFamily="34" charset="-122"/>
                <a:cs typeface="Arial Unicode MS" pitchFamily="34" charset="-122"/>
              </a:rPr>
              <a:t>/s,  and assume that a single machine cycle could deal with a node pair.</a:t>
            </a:r>
            <a:endParaRPr kumimoji="0" lang="en-US" altLang="zh-CN" sz="2000" dirty="0">
              <a:latin typeface="Arial Unicode MS" pitchFamily="34" charset="-122"/>
              <a:ea typeface="Arial Unicode MS" pitchFamily="34" charset="-122"/>
              <a:cs typeface="Arial Unicode MS" pitchFamily="34" charset="-122"/>
            </a:endParaRPr>
          </a:p>
        </p:txBody>
      </p:sp>
      <p:pic>
        <p:nvPicPr>
          <p:cNvPr id="1027" name="Picture 3"/>
          <p:cNvPicPr>
            <a:picLocks noChangeAspect="1" noChangeArrowheads="1"/>
          </p:cNvPicPr>
          <p:nvPr/>
        </p:nvPicPr>
        <p:blipFill>
          <a:blip r:embed="rId3" cstate="print"/>
          <a:srcRect/>
          <a:stretch>
            <a:fillRect/>
          </a:stretch>
        </p:blipFill>
        <p:spPr bwMode="auto">
          <a:xfrm>
            <a:off x="622784" y="2428868"/>
            <a:ext cx="7754416" cy="2130793"/>
          </a:xfrm>
          <a:prstGeom prst="rect">
            <a:avLst/>
          </a:prstGeom>
          <a:noFill/>
          <a:ln w="9525">
            <a:noFill/>
            <a:miter lim="800000"/>
            <a:headEnd/>
            <a:tailEnd/>
          </a:ln>
        </p:spPr>
      </p:pic>
      <p:sp>
        <p:nvSpPr>
          <p:cNvPr id="29" name="TextBox 28"/>
          <p:cNvSpPr txBox="1"/>
          <p:nvPr/>
        </p:nvSpPr>
        <p:spPr>
          <a:xfrm>
            <a:off x="214282" y="4867450"/>
            <a:ext cx="8715436" cy="77612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en-US" altLang="zh-CN" sz="2000" dirty="0" smtClean="0">
                <a:solidFill>
                  <a:srgbClr val="FF0000"/>
                </a:solidFill>
                <a:latin typeface="Arial Unicode MS" pitchFamily="34" charset="-122"/>
                <a:ea typeface="Arial Unicode MS" pitchFamily="34" charset="-122"/>
                <a:cs typeface="Arial Unicode MS" pitchFamily="34" charset="-122"/>
              </a:rPr>
              <a:t>Most link prediction algorithms only predict a subset of the possible links, not all possible links, such as [</a:t>
            </a:r>
            <a:r>
              <a:rPr lang="en-US" altLang="zh-CN" sz="2000" dirty="0" err="1" smtClean="0">
                <a:solidFill>
                  <a:srgbClr val="FF0000"/>
                </a:solidFill>
                <a:latin typeface="Arial Unicode MS" pitchFamily="34" charset="-122"/>
                <a:ea typeface="Arial Unicode MS" pitchFamily="34" charset="-122"/>
                <a:cs typeface="Arial Unicode MS" pitchFamily="34" charset="-122"/>
              </a:rPr>
              <a:t>Dashun</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2011, </a:t>
            </a:r>
            <a:r>
              <a:rPr lang="en-US" altLang="zh-CN" sz="2000" dirty="0" err="1" smtClean="0">
                <a:solidFill>
                  <a:srgbClr val="FF0000"/>
                </a:solidFill>
                <a:latin typeface="Arial Unicode MS" pitchFamily="34" charset="-122"/>
                <a:ea typeface="Arial Unicode MS" pitchFamily="34" charset="-122"/>
                <a:cs typeface="Arial Unicode MS" pitchFamily="34" charset="-122"/>
              </a:rPr>
              <a:t>Chungmok</a:t>
            </a:r>
            <a:r>
              <a:rPr lang="en-US" altLang="zh-CN" sz="2000" dirty="0" smtClean="0">
                <a:solidFill>
                  <a:srgbClr val="FF0000"/>
                </a:solidFill>
                <a:latin typeface="Arial Unicode MS" pitchFamily="34" charset="-122"/>
                <a:ea typeface="Arial Unicode MS" pitchFamily="34" charset="-122"/>
                <a:cs typeface="Arial Unicode MS" pitchFamily="34" charset="-122"/>
              </a:rPr>
              <a:t>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(1) Approximation Algorithms </a:t>
            </a:r>
            <a:endParaRPr lang="zh-CN" altLang="en-US" sz="4000" b="1" dirty="0"/>
          </a:p>
        </p:txBody>
      </p:sp>
      <p:sp>
        <p:nvSpPr>
          <p:cNvPr id="3" name="内容占位符 2"/>
          <p:cNvSpPr>
            <a:spLocks noGrp="1"/>
          </p:cNvSpPr>
          <p:nvPr>
            <p:ph idx="1"/>
          </p:nvPr>
        </p:nvSpPr>
        <p:spPr/>
        <p:txBody>
          <a:bodyPr/>
          <a:lstStyle/>
          <a:p>
            <a:r>
              <a:rPr lang="en-US" altLang="zh-CN" sz="2800" b="1" dirty="0" smtClean="0">
                <a:solidFill>
                  <a:srgbClr val="000099"/>
                </a:solidFill>
              </a:rPr>
              <a:t>Approximation Algorithms</a:t>
            </a:r>
            <a:r>
              <a:rPr lang="en-US" altLang="zh-CN" sz="2800" dirty="0" smtClean="0"/>
              <a:t> are efficient (polynomial time) algorithms that find approximate solutions to NP-hard optimization problems with</a:t>
            </a:r>
            <a:r>
              <a:rPr lang="en-US" altLang="zh-CN" sz="2800" dirty="0" smtClean="0">
                <a:solidFill>
                  <a:srgbClr val="FF0000"/>
                </a:solidFill>
              </a:rPr>
              <a:t> provable guarantees</a:t>
            </a:r>
            <a:r>
              <a:rPr lang="en-US" altLang="zh-CN" sz="2800" dirty="0" smtClean="0"/>
              <a:t> on the distance of the solution returned to the optimal one.</a:t>
            </a:r>
          </a:p>
          <a:p>
            <a:r>
              <a:rPr lang="en-US" altLang="zh-CN" sz="2800" dirty="0" smtClean="0"/>
              <a:t>Naturally arise in the field of theoretical computer science as a consequence of the widely believed</a:t>
            </a:r>
            <a:r>
              <a:rPr lang="en-US" altLang="zh-CN" sz="2800" b="1" dirty="0" smtClean="0">
                <a:solidFill>
                  <a:srgbClr val="FF0000"/>
                </a:solidFill>
              </a:rPr>
              <a:t> P ≠ NP conjecture</a:t>
            </a:r>
            <a:r>
              <a:rPr lang="en-US" altLang="zh-CN" sz="2800" dirty="0" smtClean="0"/>
              <a:t>.</a:t>
            </a:r>
            <a:endParaRPr lang="zh-CN" altLang="en-US" sz="28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chemeClr val="tx1"/>
                </a:solidFill>
                <a:ea typeface="黑体" pitchFamily="49" charset="-122"/>
              </a:rPr>
              <a:t>(3) E.g., Network Link Prediction</a:t>
            </a:r>
            <a:endParaRPr lang="zh-CN" altLang="en-US" b="1" dirty="0">
              <a:solidFill>
                <a:schemeClr val="tx1"/>
              </a:solidFill>
            </a:endParaRPr>
          </a:p>
        </p:txBody>
      </p:sp>
      <p:sp>
        <p:nvSpPr>
          <p:cNvPr id="3" name="内容占位符 2"/>
          <p:cNvSpPr>
            <a:spLocks noGrp="1"/>
          </p:cNvSpPr>
          <p:nvPr>
            <p:ph idx="1"/>
          </p:nvPr>
        </p:nvSpPr>
        <p:spPr>
          <a:xfrm>
            <a:off x="0" y="1049316"/>
            <a:ext cx="8678768" cy="5237204"/>
          </a:xfrm>
        </p:spPr>
        <p:txBody>
          <a:bodyPr/>
          <a:lstStyle/>
          <a:p>
            <a:pPr>
              <a:buNone/>
            </a:pPr>
            <a:r>
              <a:rPr lang="en-US" altLang="zh-CN" sz="2000" b="1" dirty="0" smtClean="0">
                <a:solidFill>
                  <a:srgbClr val="FF0000"/>
                </a:solidFill>
              </a:rPr>
              <a:t>Direct Non-negative Matrix Factorization</a:t>
            </a:r>
          </a:p>
          <a:p>
            <a:r>
              <a:rPr lang="en-US" altLang="zh-CN" sz="2000" dirty="0" smtClean="0"/>
              <a:t>Low efficiency</a:t>
            </a:r>
          </a:p>
          <a:p>
            <a:r>
              <a:rPr lang="en-US" altLang="zh-CN" sz="2000" dirty="0" smtClean="0"/>
              <a:t>The sparser the data, the worse the prediction</a:t>
            </a:r>
          </a:p>
          <a:p>
            <a:pPr>
              <a:spcBef>
                <a:spcPts val="1200"/>
              </a:spcBef>
              <a:buNone/>
            </a:pPr>
            <a:r>
              <a:rPr lang="en-US" altLang="zh-CN" sz="2000" b="1" dirty="0" smtClean="0">
                <a:solidFill>
                  <a:srgbClr val="FF0000"/>
                </a:solidFill>
                <a:ea typeface="Arial Unicode MS" pitchFamily="34" charset="-122"/>
                <a:cs typeface="Arial Unicode MS" pitchFamily="34" charset="-122"/>
              </a:rPr>
              <a:t>Data approximation technique (Ensemble Enabled Sampling</a:t>
            </a:r>
            <a:r>
              <a:rPr lang="en-US" altLang="zh-CN" sz="2000" b="1" dirty="0" smtClean="0">
                <a:ea typeface="Arial Unicode MS" pitchFamily="34" charset="-122"/>
                <a:cs typeface="Arial Unicode MS" pitchFamily="34" charset="-122"/>
              </a:rPr>
              <a:t>)</a:t>
            </a:r>
          </a:p>
          <a:p>
            <a:pPr lvl="1">
              <a:spcBef>
                <a:spcPts val="576"/>
              </a:spcBef>
            </a:pPr>
            <a:r>
              <a:rPr lang="en-US" altLang="zh-CN" sz="2000" dirty="0" smtClean="0">
                <a:solidFill>
                  <a:srgbClr val="000099"/>
                </a:solidFill>
              </a:rPr>
              <a:t>Sampling must assure a coverage on O(n</a:t>
            </a:r>
            <a:r>
              <a:rPr lang="en-US" altLang="zh-CN" sz="2000" baseline="30000" dirty="0" smtClean="0">
                <a:solidFill>
                  <a:srgbClr val="000099"/>
                </a:solidFill>
              </a:rPr>
              <a:t>2</a:t>
            </a:r>
            <a:r>
              <a:rPr lang="en-US" altLang="zh-CN" sz="2000" dirty="0" smtClean="0">
                <a:solidFill>
                  <a:srgbClr val="000099"/>
                </a:solidFill>
              </a:rPr>
              <a:t>) possible links</a:t>
            </a:r>
          </a:p>
          <a:p>
            <a:pPr lvl="1">
              <a:spcBef>
                <a:spcPts val="0"/>
              </a:spcBef>
            </a:pPr>
            <a:r>
              <a:rPr lang="en-US" altLang="zh-CN" sz="2000" dirty="0" smtClean="0">
                <a:solidFill>
                  <a:srgbClr val="000099"/>
                </a:solidFill>
              </a:rPr>
              <a:t>Link prediction characteristics (triangles)</a:t>
            </a:r>
          </a:p>
          <a:p>
            <a:pPr lvl="1">
              <a:spcBef>
                <a:spcPts val="0"/>
              </a:spcBef>
            </a:pPr>
            <a:r>
              <a:rPr lang="en-US" altLang="zh-CN" sz="2000" dirty="0" smtClean="0">
                <a:solidFill>
                  <a:srgbClr val="000099"/>
                </a:solidFill>
              </a:rPr>
              <a:t>Ensemble</a:t>
            </a:r>
            <a:r>
              <a:rPr lang="en-US" altLang="zh-CN" sz="2000" dirty="0" smtClean="0"/>
              <a:t>: the predicted value of a link is the maximum among all ensembles</a:t>
            </a:r>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40</a:t>
            </a:fld>
            <a:endParaRPr lang="zh-CN" altLang="en-US" dirty="0"/>
          </a:p>
        </p:txBody>
      </p:sp>
      <p:sp>
        <p:nvSpPr>
          <p:cNvPr id="7" name="矩形 6"/>
          <p:cNvSpPr/>
          <p:nvPr/>
        </p:nvSpPr>
        <p:spPr>
          <a:xfrm>
            <a:off x="233772" y="5903917"/>
            <a:ext cx="8676456" cy="954107"/>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p>
          <a:p>
            <a:r>
              <a:rPr lang="en-US" altLang="zh-CN" sz="1400" dirty="0" smtClean="0"/>
              <a:t>Liang </a:t>
            </a:r>
            <a:r>
              <a:rPr lang="en-US" altLang="zh-CN" sz="1400" dirty="0" err="1" smtClean="0"/>
              <a:t>Duan</a:t>
            </a:r>
            <a:r>
              <a:rPr lang="en-US" altLang="zh-CN" sz="1400" dirty="0" smtClean="0"/>
              <a:t>, </a:t>
            </a:r>
            <a:r>
              <a:rPr lang="en-US" altLang="zh-CN" sz="1400" dirty="0" err="1" smtClean="0"/>
              <a:t>Shuai</a:t>
            </a:r>
            <a:r>
              <a:rPr lang="en-US" altLang="zh-CN" sz="1400" dirty="0" smtClean="0"/>
              <a:t> Ma*, </a:t>
            </a:r>
            <a:r>
              <a:rPr lang="en-US" altLang="zh-CN" sz="1400" dirty="0" err="1" smtClean="0"/>
              <a:t>Charu</a:t>
            </a:r>
            <a:r>
              <a:rPr lang="en-US" altLang="zh-CN" sz="1400" dirty="0" smtClean="0"/>
              <a:t> </a:t>
            </a:r>
            <a:r>
              <a:rPr lang="en-US" altLang="zh-CN" sz="1400" dirty="0" err="1" smtClean="0"/>
              <a:t>Aggarwal</a:t>
            </a:r>
            <a:r>
              <a:rPr lang="en-US" altLang="zh-CN" sz="1400" dirty="0" smtClean="0"/>
              <a:t>, </a:t>
            </a:r>
            <a:r>
              <a:rPr lang="en-US" altLang="zh-CN" sz="1400" dirty="0" err="1" smtClean="0"/>
              <a:t>Tiejun</a:t>
            </a:r>
            <a:r>
              <a:rPr lang="en-US" altLang="zh-CN" sz="1400" dirty="0" smtClean="0"/>
              <a:t> Ma, and </a:t>
            </a:r>
            <a:r>
              <a:rPr lang="en-US" altLang="zh-CN" sz="1400" dirty="0" err="1" smtClean="0"/>
              <a:t>Jinpeng</a:t>
            </a:r>
            <a:r>
              <a:rPr lang="en-US" altLang="zh-CN" sz="1400" dirty="0" smtClean="0"/>
              <a:t> </a:t>
            </a:r>
            <a:r>
              <a:rPr lang="en-US" altLang="zh-CN" sz="1400" dirty="0" err="1" smtClean="0"/>
              <a:t>Huai</a:t>
            </a:r>
            <a:r>
              <a:rPr lang="en-US" altLang="zh-CN" sz="1400" dirty="0" smtClean="0"/>
              <a:t>, An Ensemble Approach to Link Prediction. </a:t>
            </a:r>
            <a:r>
              <a:rPr lang="en-US" altLang="zh-CN" sz="1400" b="1" dirty="0" smtClean="0">
                <a:solidFill>
                  <a:srgbClr val="C00000"/>
                </a:solidFill>
                <a:ea typeface="黑体" pitchFamily="49" charset="-122"/>
              </a:rPr>
              <a:t>TKDE, 29(11): 2402-2416, 2017.</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000364" y="3643314"/>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433820" y="4286256"/>
          <a:ext cx="8281584" cy="1188720"/>
        </p:xfrm>
        <a:graphic>
          <a:graphicData uri="http://schemas.openxmlformats.org/drawingml/2006/table">
            <a:tbl>
              <a:tblPr firstRow="1" bandRow="1">
                <a:tableStyleId>{5C22544A-7EE6-4342-B048-85BDC9FD1C3A}</a:tableStyleId>
              </a:tblPr>
              <a:tblGrid>
                <a:gridCol w="1571637"/>
                <a:gridCol w="1571636"/>
                <a:gridCol w="2417219"/>
                <a:gridCol w="2721092"/>
              </a:tblGrid>
              <a:tr h="370840">
                <a:tc>
                  <a:txBody>
                    <a:bodyPr/>
                    <a:lstStyle/>
                    <a:p>
                      <a:pPr algn="ctr"/>
                      <a:r>
                        <a:rPr lang="en-US" altLang="zh-CN" sz="2000" dirty="0" smtClean="0">
                          <a:solidFill>
                            <a:schemeClr val="tx1"/>
                          </a:solidFill>
                        </a:rPr>
                        <a:t>Small data</a:t>
                      </a:r>
                      <a:endParaRPr lang="zh-CN" altLang="en-US" sz="2000" dirty="0">
                        <a:solidFill>
                          <a:schemeClr val="tx1"/>
                        </a:solidFill>
                      </a:endParaRPr>
                    </a:p>
                  </a:txBody>
                  <a:tcPr/>
                </a:tc>
                <a:tc>
                  <a:txBody>
                    <a:bodyPr/>
                    <a:lstStyle/>
                    <a:p>
                      <a:pPr algn="ctr"/>
                      <a:r>
                        <a:rPr lang="en-US" altLang="zh-CN" sz="2000" dirty="0" smtClean="0">
                          <a:solidFill>
                            <a:schemeClr val="tx1"/>
                          </a:solidFill>
                        </a:rPr>
                        <a:t>Accuracy</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Big data</a:t>
                      </a:r>
                      <a:endParaRPr lang="zh-CN" altLang="en-US" sz="20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Efficiency</a:t>
                      </a:r>
                      <a:endParaRPr lang="zh-CN" altLang="en-US" sz="2000" dirty="0" smtClean="0">
                        <a:solidFill>
                          <a:schemeClr val="tx1"/>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31</a:t>
                      </a:r>
                      <a:r>
                        <a:rPr lang="zh-CN" altLang="en-US" sz="2000" b="1" dirty="0" smtClean="0">
                          <a:solidFill>
                            <a:srgbClr val="FF0000"/>
                          </a:solidFill>
                        </a:rPr>
                        <a:t> </a:t>
                      </a:r>
                      <a:r>
                        <a:rPr lang="en-US" altLang="zh-CN" sz="2000" b="1" dirty="0" smtClean="0">
                          <a:solidFill>
                            <a:srgbClr val="FF0000"/>
                          </a:solidFill>
                        </a:rPr>
                        <a:t>times faster</a:t>
                      </a:r>
                      <a:endParaRPr lang="zh-CN" altLang="en-US" sz="2000" b="1"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baseline="0" dirty="0" smtClean="0">
                          <a:solidFill>
                            <a:srgbClr val="FF0000"/>
                          </a:solidFill>
                          <a:latin typeface="+mn-lt"/>
                          <a:ea typeface="+mn-ea"/>
                          <a:cs typeface="+mn-cs"/>
                        </a:rPr>
                        <a:t>+</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21 times faster</a:t>
                      </a: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571472" y="5500702"/>
            <a:ext cx="8031266"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Improves both accuracy and efficiency!</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grpSp>
        <p:nvGrpSpPr>
          <p:cNvPr id="4" name="组合 27"/>
          <p:cNvGrpSpPr/>
          <p:nvPr/>
        </p:nvGrpSpPr>
        <p:grpSpPr>
          <a:xfrm>
            <a:off x="5214942" y="84697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
        <p:nvSpPr>
          <p:cNvPr id="24" name="矩形 23"/>
          <p:cNvSpPr/>
          <p:nvPr/>
        </p:nvSpPr>
        <p:spPr>
          <a:xfrm>
            <a:off x="7358082" y="2214554"/>
            <a:ext cx="1643042" cy="369332"/>
          </a:xfrm>
          <a:prstGeom prst="rect">
            <a:avLst/>
          </a:prstGeom>
        </p:spPr>
        <p:txBody>
          <a:bodyPr wrap="square">
            <a:spAutoFit/>
          </a:bodyPr>
          <a:lstStyle/>
          <a:p>
            <a:pPr algn="ctr"/>
            <a:r>
              <a:rPr lang="en-US" altLang="zh-CN" b="1" dirty="0" smtClean="0"/>
              <a:t>Framework</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85720" y="71414"/>
            <a:ext cx="8358246" cy="796908"/>
          </a:xfrm>
        </p:spPr>
        <p:txBody>
          <a:bodyPr/>
          <a:lstStyle/>
          <a:p>
            <a:pPr algn="ctr"/>
            <a:r>
              <a:rPr lang="en-US" altLang="zh-CN" b="1" dirty="0" smtClean="0">
                <a:solidFill>
                  <a:schemeClr val="tx1"/>
                </a:solidFill>
                <a:ea typeface="黑体" pitchFamily="49" charset="-122"/>
              </a:rPr>
              <a:t>Summary</a:t>
            </a: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41</a:t>
            </a:fld>
            <a:endParaRPr lang="zh-CN" altLang="en-US" dirty="0"/>
          </a:p>
        </p:txBody>
      </p:sp>
      <p:sp>
        <p:nvSpPr>
          <p:cNvPr id="23" name="矩形 22"/>
          <p:cNvSpPr/>
          <p:nvPr/>
        </p:nvSpPr>
        <p:spPr>
          <a:xfrm>
            <a:off x="5786446" y="3259581"/>
            <a:ext cx="3000396" cy="954107"/>
          </a:xfrm>
          <a:prstGeom prst="rect">
            <a:avLst/>
          </a:prstGeom>
        </p:spPr>
        <p:txBody>
          <a:bodyPr wrap="square">
            <a:spAutoFit/>
          </a:bodyPr>
          <a:lstStyle/>
          <a:p>
            <a:pPr algn="ctr"/>
            <a:r>
              <a:rPr lang="en-US" altLang="zh-CN" sz="2800" b="1" dirty="0" smtClean="0">
                <a:latin typeface="Arial Unicode MS" pitchFamily="34" charset="-122"/>
                <a:ea typeface="Arial Unicode MS" pitchFamily="34" charset="-122"/>
                <a:cs typeface="Arial Unicode MS" pitchFamily="34" charset="-122"/>
              </a:rPr>
              <a:t>Approximation Computing</a:t>
            </a:r>
          </a:p>
        </p:txBody>
      </p:sp>
      <p:sp>
        <p:nvSpPr>
          <p:cNvPr id="24" name="矩形 23"/>
          <p:cNvSpPr/>
          <p:nvPr/>
        </p:nvSpPr>
        <p:spPr>
          <a:xfrm>
            <a:off x="2606394" y="1356168"/>
            <a:ext cx="3608680" cy="707886"/>
          </a:xfrm>
          <a:prstGeom prst="rect">
            <a:avLst/>
          </a:prstGeom>
        </p:spPr>
        <p:txBody>
          <a:bodyPr wrap="none">
            <a:spAutoFit/>
          </a:bodyPr>
          <a:lstStyle/>
          <a:p>
            <a:pPr algn="ctr"/>
            <a:r>
              <a:rPr lang="en-US" altLang="zh-CN" sz="4000" b="1" dirty="0" smtClean="0">
                <a:latin typeface="Arial Unicode MS" pitchFamily="34" charset="-122"/>
                <a:ea typeface="Arial Unicode MS" pitchFamily="34" charset="-122"/>
                <a:cs typeface="Arial Unicode MS" pitchFamily="34" charset="-122"/>
              </a:rPr>
              <a:t>Approximation </a:t>
            </a:r>
            <a:endParaRPr lang="zh-CN" altLang="en-US" sz="4000" dirty="0">
              <a:latin typeface="Arial Unicode MS" pitchFamily="34" charset="-122"/>
              <a:ea typeface="Arial Unicode MS" pitchFamily="34" charset="-122"/>
              <a:cs typeface="Arial Unicode MS" pitchFamily="34" charset="-122"/>
            </a:endParaRPr>
          </a:p>
        </p:txBody>
      </p:sp>
      <p:sp>
        <p:nvSpPr>
          <p:cNvPr id="25" name="矩形 24"/>
          <p:cNvSpPr/>
          <p:nvPr/>
        </p:nvSpPr>
        <p:spPr>
          <a:xfrm>
            <a:off x="71406" y="3259581"/>
            <a:ext cx="2786082" cy="954107"/>
          </a:xfrm>
          <a:prstGeom prst="rect">
            <a:avLst/>
          </a:prstGeom>
        </p:spPr>
        <p:txBody>
          <a:bodyPr wrap="square">
            <a:spAutoFit/>
          </a:bodyPr>
          <a:lstStyle/>
          <a:p>
            <a:pPr algn="ctr"/>
            <a:r>
              <a:rPr lang="en-US" altLang="zh-CN" sz="2800" b="1" dirty="0" smtClean="0">
                <a:latin typeface="Arial Unicode MS" pitchFamily="34" charset="-122"/>
                <a:ea typeface="Arial Unicode MS" pitchFamily="34" charset="-122"/>
                <a:cs typeface="Arial Unicode MS" pitchFamily="34" charset="-122"/>
              </a:rPr>
              <a:t>Approximation Algorithms</a:t>
            </a:r>
          </a:p>
        </p:txBody>
      </p:sp>
      <p:sp>
        <p:nvSpPr>
          <p:cNvPr id="26" name="矩形 25"/>
          <p:cNvSpPr/>
          <p:nvPr/>
        </p:nvSpPr>
        <p:spPr>
          <a:xfrm>
            <a:off x="2714612" y="3259581"/>
            <a:ext cx="3429024" cy="954107"/>
          </a:xfrm>
          <a:prstGeom prst="rect">
            <a:avLst/>
          </a:prstGeom>
        </p:spPr>
        <p:txBody>
          <a:bodyPr wrap="square">
            <a:spAutoFit/>
          </a:bodyPr>
          <a:lstStyle/>
          <a:p>
            <a:pPr algn="ctr"/>
            <a:r>
              <a:rPr lang="en-US" altLang="zh-CN" sz="2800" b="1" dirty="0" smtClean="0">
                <a:latin typeface="Arial Unicode MS" pitchFamily="34" charset="-122"/>
                <a:ea typeface="Arial Unicode MS" pitchFamily="34" charset="-122"/>
                <a:cs typeface="Arial Unicode MS" pitchFamily="34" charset="-122"/>
              </a:rPr>
              <a:t>Approximate </a:t>
            </a:r>
          </a:p>
          <a:p>
            <a:pPr algn="ctr"/>
            <a:r>
              <a:rPr lang="en-US" altLang="zh-CN" sz="2800" b="1" dirty="0" smtClean="0">
                <a:latin typeface="Arial Unicode MS" pitchFamily="34" charset="-122"/>
                <a:ea typeface="Arial Unicode MS" pitchFamily="34" charset="-122"/>
                <a:cs typeface="Arial Unicode MS" pitchFamily="34" charset="-122"/>
              </a:rPr>
              <a:t>Query Processing</a:t>
            </a:r>
          </a:p>
        </p:txBody>
      </p:sp>
      <p:sp>
        <p:nvSpPr>
          <p:cNvPr id="27" name="左大括号 26"/>
          <p:cNvSpPr/>
          <p:nvPr/>
        </p:nvSpPr>
        <p:spPr>
          <a:xfrm rot="5400000">
            <a:off x="3857620" y="-286906"/>
            <a:ext cx="1071570" cy="5786478"/>
          </a:xfrm>
          <a:prstGeom prst="leftBrace">
            <a:avLst/>
          </a:prstGeom>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8" name="下箭头 27"/>
          <p:cNvSpPr/>
          <p:nvPr/>
        </p:nvSpPr>
        <p:spPr>
          <a:xfrm>
            <a:off x="4143372" y="4285126"/>
            <a:ext cx="500066"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357554" y="5172030"/>
            <a:ext cx="2321469" cy="707886"/>
          </a:xfrm>
          <a:prstGeom prst="rect">
            <a:avLst/>
          </a:prstGeom>
        </p:spPr>
        <p:txBody>
          <a:bodyPr wrap="none">
            <a:spAutoFit/>
          </a:bodyPr>
          <a:lstStyle/>
          <a:p>
            <a:r>
              <a:rPr lang="en-US" sz="2000" dirty="0" smtClean="0">
                <a:solidFill>
                  <a:srgbClr val="FF0000"/>
                </a:solidFill>
              </a:rPr>
              <a:t>SQL-Style </a:t>
            </a:r>
            <a:r>
              <a:rPr lang="en-US" altLang="zh-CN" sz="2000" dirty="0" smtClean="0">
                <a:solidFill>
                  <a:srgbClr val="FF0000"/>
                </a:solidFill>
              </a:rPr>
              <a:t>Queries</a:t>
            </a:r>
          </a:p>
          <a:p>
            <a:pPr algn="ctr"/>
            <a:r>
              <a:rPr lang="en-US" altLang="zh-CN" sz="2000" dirty="0" err="1" smtClean="0">
                <a:solidFill>
                  <a:srgbClr val="FF0000"/>
                </a:solidFill>
              </a:rPr>
              <a:t>Samping</a:t>
            </a:r>
            <a:endParaRPr lang="zh-CN" altLang="en-US" sz="2000" dirty="0">
              <a:solidFill>
                <a:srgbClr val="FF0000"/>
              </a:solidFill>
            </a:endParaRPr>
          </a:p>
        </p:txBody>
      </p:sp>
      <p:sp>
        <p:nvSpPr>
          <p:cNvPr id="30" name="矩形 29"/>
          <p:cNvSpPr/>
          <p:nvPr/>
        </p:nvSpPr>
        <p:spPr>
          <a:xfrm>
            <a:off x="428596" y="5172030"/>
            <a:ext cx="1980029" cy="400110"/>
          </a:xfrm>
          <a:prstGeom prst="rect">
            <a:avLst/>
          </a:prstGeom>
        </p:spPr>
        <p:txBody>
          <a:bodyPr wrap="none">
            <a:spAutoFit/>
          </a:bodyPr>
          <a:lstStyle/>
          <a:p>
            <a:r>
              <a:rPr lang="en-US" altLang="zh-CN" sz="2000" dirty="0" smtClean="0">
                <a:solidFill>
                  <a:srgbClr val="FF0000"/>
                </a:solidFill>
              </a:rPr>
              <a:t>Bounded Errors</a:t>
            </a:r>
            <a:endParaRPr lang="zh-CN" altLang="en-US" sz="2000" dirty="0">
              <a:solidFill>
                <a:srgbClr val="FF0000"/>
              </a:solidFill>
            </a:endParaRPr>
          </a:p>
        </p:txBody>
      </p:sp>
      <p:sp>
        <p:nvSpPr>
          <p:cNvPr id="31" name="下箭头 30"/>
          <p:cNvSpPr/>
          <p:nvPr/>
        </p:nvSpPr>
        <p:spPr>
          <a:xfrm>
            <a:off x="1071538" y="4285126"/>
            <a:ext cx="500066"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7000892" y="4285126"/>
            <a:ext cx="500066"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967047" y="5172030"/>
            <a:ext cx="2962671" cy="400110"/>
          </a:xfrm>
          <a:prstGeom prst="rect">
            <a:avLst/>
          </a:prstGeom>
        </p:spPr>
        <p:txBody>
          <a:bodyPr wrap="none">
            <a:spAutoFit/>
          </a:bodyPr>
          <a:lstStyle/>
          <a:p>
            <a:r>
              <a:rPr lang="en-US" sz="2000" dirty="0" smtClean="0">
                <a:solidFill>
                  <a:srgbClr val="FF0000"/>
                </a:solidFill>
              </a:rPr>
              <a:t>System Design Oriented</a:t>
            </a:r>
            <a:endParaRPr lang="zh-CN" altLang="en-US" sz="2000" dirty="0">
              <a:solidFill>
                <a:srgbClr val="FF0000"/>
              </a:solidFill>
            </a:endParaRPr>
          </a:p>
        </p:txBody>
      </p:sp>
    </p:spTree>
    <p:extLst>
      <p:ext uri="{BB962C8B-B14F-4D97-AF65-F5344CB8AC3E}">
        <p14:creationId xmlns="" xmlns:p14="http://schemas.microsoft.com/office/powerpoint/2010/main" val="2982747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1" grpId="0" animBg="1"/>
      <p:bldP spid="32" grpId="0" animBg="1"/>
      <p:bldP spid="3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285720" y="71414"/>
            <a:ext cx="8358246" cy="796908"/>
          </a:xfrm>
        </p:spPr>
        <p:txBody>
          <a:bodyPr/>
          <a:lstStyle/>
          <a:p>
            <a:pPr algn="ctr"/>
            <a:r>
              <a:rPr lang="en-US" altLang="zh-CN" b="1" dirty="0" smtClean="0">
                <a:solidFill>
                  <a:schemeClr val="tx1"/>
                </a:solidFill>
                <a:ea typeface="黑体" pitchFamily="49" charset="-122"/>
              </a:rPr>
              <a:t>Summary</a:t>
            </a: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42</a:t>
            </a:fld>
            <a:endParaRPr lang="zh-CN" altLang="en-US" dirty="0"/>
          </a:p>
        </p:txBody>
      </p:sp>
      <p:sp>
        <p:nvSpPr>
          <p:cNvPr id="23" name="矩形 22"/>
          <p:cNvSpPr/>
          <p:nvPr/>
        </p:nvSpPr>
        <p:spPr>
          <a:xfrm>
            <a:off x="5786446" y="3259581"/>
            <a:ext cx="3000396" cy="954107"/>
          </a:xfrm>
          <a:prstGeom prst="rect">
            <a:avLst/>
          </a:prstGeom>
        </p:spPr>
        <p:txBody>
          <a:bodyPr wrap="square">
            <a:spAutoFit/>
          </a:bodyPr>
          <a:lstStyle/>
          <a:p>
            <a:pPr algn="ctr"/>
            <a:r>
              <a:rPr lang="en-US" altLang="zh-CN" sz="2800" b="1" dirty="0" smtClean="0">
                <a:latin typeface="Arial Unicode MS" pitchFamily="34" charset="-122"/>
                <a:ea typeface="Arial Unicode MS" pitchFamily="34" charset="-122"/>
                <a:cs typeface="Arial Unicode MS" pitchFamily="34" charset="-122"/>
              </a:rPr>
              <a:t>Data</a:t>
            </a:r>
          </a:p>
          <a:p>
            <a:pPr algn="ctr"/>
            <a:r>
              <a:rPr lang="en-US" altLang="zh-CN" sz="2800" b="1" dirty="0" smtClean="0">
                <a:latin typeface="Arial Unicode MS" pitchFamily="34" charset="-122"/>
                <a:ea typeface="Arial Unicode MS" pitchFamily="34" charset="-122"/>
                <a:cs typeface="Arial Unicode MS" pitchFamily="34" charset="-122"/>
              </a:rPr>
              <a:t>Approximation</a:t>
            </a:r>
          </a:p>
        </p:txBody>
      </p:sp>
      <p:sp>
        <p:nvSpPr>
          <p:cNvPr id="24" name="矩形 23"/>
          <p:cNvSpPr/>
          <p:nvPr/>
        </p:nvSpPr>
        <p:spPr>
          <a:xfrm>
            <a:off x="2606394" y="1356168"/>
            <a:ext cx="3608680" cy="707886"/>
          </a:xfrm>
          <a:prstGeom prst="rect">
            <a:avLst/>
          </a:prstGeom>
        </p:spPr>
        <p:txBody>
          <a:bodyPr wrap="none">
            <a:spAutoFit/>
          </a:bodyPr>
          <a:lstStyle/>
          <a:p>
            <a:pPr algn="ctr"/>
            <a:r>
              <a:rPr lang="en-US" altLang="zh-CN" sz="4000" b="1" dirty="0" smtClean="0">
                <a:latin typeface="Arial Unicode MS" pitchFamily="34" charset="-122"/>
                <a:ea typeface="Arial Unicode MS" pitchFamily="34" charset="-122"/>
                <a:cs typeface="Arial Unicode MS" pitchFamily="34" charset="-122"/>
              </a:rPr>
              <a:t>Approximation </a:t>
            </a:r>
            <a:endParaRPr lang="zh-CN" altLang="en-US" sz="4000" dirty="0">
              <a:latin typeface="Arial Unicode MS" pitchFamily="34" charset="-122"/>
              <a:ea typeface="Arial Unicode MS" pitchFamily="34" charset="-122"/>
              <a:cs typeface="Arial Unicode MS" pitchFamily="34" charset="-122"/>
            </a:endParaRPr>
          </a:p>
        </p:txBody>
      </p:sp>
      <p:sp>
        <p:nvSpPr>
          <p:cNvPr id="25" name="矩形 24"/>
          <p:cNvSpPr/>
          <p:nvPr/>
        </p:nvSpPr>
        <p:spPr>
          <a:xfrm>
            <a:off x="71406" y="3259581"/>
            <a:ext cx="2786082" cy="954107"/>
          </a:xfrm>
          <a:prstGeom prst="rect">
            <a:avLst/>
          </a:prstGeom>
        </p:spPr>
        <p:txBody>
          <a:bodyPr wrap="square">
            <a:spAutoFit/>
          </a:bodyPr>
          <a:lstStyle/>
          <a:p>
            <a:pPr algn="ctr"/>
            <a:r>
              <a:rPr lang="en-US" altLang="zh-CN" sz="2800" b="1" dirty="0" smtClean="0">
                <a:latin typeface="Arial Unicode MS" pitchFamily="34" charset="-122"/>
                <a:ea typeface="Arial Unicode MS" pitchFamily="34" charset="-122"/>
                <a:cs typeface="Arial Unicode MS" pitchFamily="34" charset="-122"/>
              </a:rPr>
              <a:t>Query</a:t>
            </a:r>
          </a:p>
          <a:p>
            <a:pPr algn="ctr"/>
            <a:r>
              <a:rPr lang="en-US" altLang="zh-CN" sz="2800" b="1" dirty="0" smtClean="0">
                <a:latin typeface="Arial Unicode MS" pitchFamily="34" charset="-122"/>
                <a:ea typeface="Arial Unicode MS" pitchFamily="34" charset="-122"/>
                <a:cs typeface="Arial Unicode MS" pitchFamily="34" charset="-122"/>
              </a:rPr>
              <a:t>Approximation</a:t>
            </a:r>
          </a:p>
        </p:txBody>
      </p:sp>
      <p:sp>
        <p:nvSpPr>
          <p:cNvPr id="27" name="左大括号 26"/>
          <p:cNvSpPr/>
          <p:nvPr/>
        </p:nvSpPr>
        <p:spPr>
          <a:xfrm rot="5400000">
            <a:off x="3857620" y="-286906"/>
            <a:ext cx="1071570" cy="5786478"/>
          </a:xfrm>
          <a:prstGeom prst="leftBrace">
            <a:avLst/>
          </a:prstGeom>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30" name="矩形 29"/>
          <p:cNvSpPr/>
          <p:nvPr/>
        </p:nvSpPr>
        <p:spPr>
          <a:xfrm>
            <a:off x="3449227" y="5172030"/>
            <a:ext cx="2252796" cy="400110"/>
          </a:xfrm>
          <a:prstGeom prst="rect">
            <a:avLst/>
          </a:prstGeom>
        </p:spPr>
        <p:txBody>
          <a:bodyPr wrap="none">
            <a:spAutoFit/>
          </a:bodyPr>
          <a:lstStyle/>
          <a:p>
            <a:r>
              <a:rPr lang="en-US" altLang="zh-CN" sz="2000" dirty="0" smtClean="0">
                <a:solidFill>
                  <a:srgbClr val="FF0000"/>
                </a:solidFill>
              </a:rPr>
              <a:t>Big Data Analytics</a:t>
            </a:r>
            <a:endParaRPr lang="zh-CN" altLang="en-US" sz="2000" dirty="0">
              <a:solidFill>
                <a:srgbClr val="FF0000"/>
              </a:solidFill>
            </a:endParaRPr>
          </a:p>
        </p:txBody>
      </p:sp>
      <p:sp>
        <p:nvSpPr>
          <p:cNvPr id="31" name="下箭头 30"/>
          <p:cNvSpPr/>
          <p:nvPr/>
        </p:nvSpPr>
        <p:spPr>
          <a:xfrm>
            <a:off x="4214810" y="4285126"/>
            <a:ext cx="500066" cy="500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982747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Reference</a:t>
            </a:r>
            <a:endParaRPr lang="zh-CN" altLang="en-US" sz="4000" b="1" dirty="0"/>
          </a:p>
        </p:txBody>
      </p:sp>
      <p:sp>
        <p:nvSpPr>
          <p:cNvPr id="3" name="内容占位符 2"/>
          <p:cNvSpPr>
            <a:spLocks noGrp="1"/>
          </p:cNvSpPr>
          <p:nvPr>
            <p:ph idx="1"/>
          </p:nvPr>
        </p:nvSpPr>
        <p:spPr/>
        <p:txBody>
          <a:bodyPr/>
          <a:lstStyle/>
          <a:p>
            <a:r>
              <a:rPr lang="en-US" altLang="zh-CN" dirty="0" smtClean="0"/>
              <a:t>Approximate Query Processing</a:t>
            </a:r>
          </a:p>
          <a:p>
            <a:pPr>
              <a:buNone/>
            </a:pPr>
            <a:r>
              <a:rPr lang="en-US" sz="1600" dirty="0" smtClean="0">
                <a:solidFill>
                  <a:srgbClr val="000099"/>
                </a:solidFill>
              </a:rPr>
              <a:t>SIGMOD 2017 K</a:t>
            </a:r>
            <a:r>
              <a:rPr lang="en-US" altLang="zh-CN" sz="1600" dirty="0" smtClean="0">
                <a:solidFill>
                  <a:srgbClr val="000099"/>
                </a:solidFill>
              </a:rPr>
              <a:t>eynote </a:t>
            </a:r>
          </a:p>
          <a:p>
            <a:r>
              <a:rPr lang="en-US" altLang="zh-CN" sz="1600" dirty="0" err="1" smtClean="0"/>
              <a:t>Surajit</a:t>
            </a:r>
            <a:r>
              <a:rPr lang="en-US" altLang="zh-CN" sz="1600" dirty="0" smtClean="0"/>
              <a:t> </a:t>
            </a:r>
            <a:r>
              <a:rPr lang="en-US" altLang="zh-CN" sz="1600" dirty="0" err="1" smtClean="0"/>
              <a:t>Chaudhuri</a:t>
            </a:r>
            <a:r>
              <a:rPr lang="en-US" altLang="zh-CN" sz="1600" dirty="0" smtClean="0"/>
              <a:t>, Bolin Ding, </a:t>
            </a:r>
            <a:r>
              <a:rPr lang="en-US" altLang="zh-CN" sz="1600" dirty="0" err="1" smtClean="0"/>
              <a:t>Srikanth</a:t>
            </a:r>
            <a:r>
              <a:rPr lang="en-US" altLang="zh-CN" sz="1600" dirty="0" smtClean="0"/>
              <a:t> </a:t>
            </a:r>
            <a:r>
              <a:rPr lang="en-US" altLang="zh-CN" sz="1600" dirty="0" err="1" smtClean="0"/>
              <a:t>Kandula</a:t>
            </a:r>
            <a:r>
              <a:rPr lang="en-US" altLang="zh-CN" sz="1600" dirty="0" smtClean="0"/>
              <a:t>, Approximate Query Processing: No Silver Bullet</a:t>
            </a:r>
          </a:p>
          <a:p>
            <a:r>
              <a:rPr lang="en-US" altLang="zh-CN" sz="1600" dirty="0" err="1" smtClean="0"/>
              <a:t>Barzan</a:t>
            </a:r>
            <a:r>
              <a:rPr lang="en-US" altLang="zh-CN" sz="1600" dirty="0" smtClean="0"/>
              <a:t> </a:t>
            </a:r>
            <a:r>
              <a:rPr lang="en-US" altLang="zh-CN" sz="1600" dirty="0" err="1" smtClean="0"/>
              <a:t>Mozafari</a:t>
            </a:r>
            <a:r>
              <a:rPr lang="en-US" altLang="zh-CN" sz="1600" dirty="0" smtClean="0"/>
              <a:t>, Approximate Query Engines: Commercial Challenges and Research Opportunities </a:t>
            </a:r>
          </a:p>
          <a:p>
            <a:r>
              <a:rPr lang="en-US" altLang="zh-CN" sz="1600" dirty="0" smtClean="0"/>
              <a:t>Tim </a:t>
            </a:r>
            <a:r>
              <a:rPr lang="en-US" altLang="zh-CN" sz="1600" dirty="0" err="1" smtClean="0"/>
              <a:t>Kraska</a:t>
            </a:r>
            <a:r>
              <a:rPr lang="en-US" altLang="zh-CN" sz="1600" dirty="0" smtClean="0"/>
              <a:t>, Approximate Query Processing for Interactive Data Science</a:t>
            </a:r>
          </a:p>
          <a:p>
            <a:pPr>
              <a:buNone/>
            </a:pPr>
            <a:r>
              <a:rPr lang="en-US" altLang="zh-CN" sz="1600" dirty="0" smtClean="0">
                <a:solidFill>
                  <a:srgbClr val="000099"/>
                </a:solidFill>
              </a:rPr>
              <a:t>VLDB 2014 Tutorial</a:t>
            </a:r>
          </a:p>
          <a:p>
            <a:r>
              <a:rPr lang="en-US" altLang="zh-CN" sz="1600" dirty="0" err="1" smtClean="0"/>
              <a:t>Minos</a:t>
            </a:r>
            <a:r>
              <a:rPr lang="en-US" altLang="zh-CN" sz="1600" dirty="0" smtClean="0"/>
              <a:t> N. </a:t>
            </a:r>
            <a:r>
              <a:rPr lang="en-US" altLang="zh-CN" sz="1600" dirty="0" err="1" smtClean="0"/>
              <a:t>Garofalakis</a:t>
            </a:r>
            <a:r>
              <a:rPr lang="en-US" altLang="zh-CN" sz="1600" dirty="0" smtClean="0"/>
              <a:t> and Phillip B. Gibbon Approximate Query Processing: Taming the Terabytes</a:t>
            </a:r>
          </a:p>
          <a:p>
            <a:pPr>
              <a:buNone/>
            </a:pPr>
            <a:r>
              <a:rPr lang="en-US" altLang="zh-CN" sz="1600" dirty="0" smtClean="0">
                <a:solidFill>
                  <a:srgbClr val="000099"/>
                </a:solidFill>
              </a:rPr>
              <a:t>Approximate Query Processing in Oracle Database 12c Release 2,</a:t>
            </a:r>
          </a:p>
          <a:p>
            <a:r>
              <a:rPr lang="en-US" sz="1600" dirty="0" smtClean="0"/>
              <a:t>https://oracle-base.com/articles/12c/approximate-query-processing-12cr2</a:t>
            </a:r>
          </a:p>
          <a:p>
            <a:r>
              <a:rPr lang="en-US" altLang="zh-CN" dirty="0" smtClean="0">
                <a:solidFill>
                  <a:srgbClr val="000000"/>
                </a:solidFill>
              </a:rPr>
              <a:t>Approximate Computing</a:t>
            </a:r>
          </a:p>
          <a:p>
            <a:r>
              <a:rPr lang="en-US" altLang="zh-CN" sz="1600" dirty="0" err="1" smtClean="0">
                <a:solidFill>
                  <a:srgbClr val="000000"/>
                </a:solidFill>
              </a:rPr>
              <a:t>Ankur</a:t>
            </a:r>
            <a:r>
              <a:rPr lang="en-US" altLang="zh-CN" sz="1600" dirty="0" smtClean="0">
                <a:solidFill>
                  <a:srgbClr val="000000"/>
                </a:solidFill>
              </a:rPr>
              <a:t> </a:t>
            </a:r>
            <a:r>
              <a:rPr lang="en-US" altLang="zh-CN" sz="1600" dirty="0" err="1" smtClean="0">
                <a:solidFill>
                  <a:srgbClr val="000000"/>
                </a:solidFill>
              </a:rPr>
              <a:t>Agrawal</a:t>
            </a:r>
            <a:r>
              <a:rPr lang="en-US" altLang="zh-CN" sz="1600" dirty="0" smtClean="0">
                <a:solidFill>
                  <a:srgbClr val="000000"/>
                </a:solidFill>
              </a:rPr>
              <a:t>, </a:t>
            </a:r>
            <a:r>
              <a:rPr lang="en-US" altLang="zh-CN" sz="1600" dirty="0" err="1" smtClean="0">
                <a:solidFill>
                  <a:srgbClr val="000000"/>
                </a:solidFill>
              </a:rPr>
              <a:t>Jungwook</a:t>
            </a:r>
            <a:r>
              <a:rPr lang="en-US" altLang="zh-CN" sz="1600" dirty="0" smtClean="0">
                <a:solidFill>
                  <a:srgbClr val="000000"/>
                </a:solidFill>
              </a:rPr>
              <a:t> </a:t>
            </a:r>
            <a:r>
              <a:rPr lang="en-US" altLang="zh-CN" sz="1600" dirty="0" err="1" smtClean="0">
                <a:solidFill>
                  <a:srgbClr val="000000"/>
                </a:solidFill>
              </a:rPr>
              <a:t>Choi</a:t>
            </a:r>
            <a:r>
              <a:rPr lang="en-US" altLang="zh-CN" sz="1600" dirty="0" smtClean="0">
                <a:solidFill>
                  <a:srgbClr val="000000"/>
                </a:solidFill>
              </a:rPr>
              <a:t>, </a:t>
            </a:r>
            <a:r>
              <a:rPr lang="en-US" altLang="zh-CN" sz="1600" dirty="0" err="1" smtClean="0">
                <a:solidFill>
                  <a:srgbClr val="000000"/>
                </a:solidFill>
              </a:rPr>
              <a:t>Kailash</a:t>
            </a:r>
            <a:r>
              <a:rPr lang="en-US" altLang="zh-CN" sz="1600" dirty="0" smtClean="0">
                <a:solidFill>
                  <a:srgbClr val="000000"/>
                </a:solidFill>
              </a:rPr>
              <a:t> </a:t>
            </a:r>
            <a:r>
              <a:rPr lang="en-US" altLang="zh-CN" sz="1600" dirty="0" err="1" smtClean="0">
                <a:solidFill>
                  <a:srgbClr val="000000"/>
                </a:solidFill>
              </a:rPr>
              <a:t>Gopalakrishnan</a:t>
            </a:r>
            <a:r>
              <a:rPr lang="en-US" altLang="zh-CN" sz="1600" dirty="0" smtClean="0">
                <a:solidFill>
                  <a:srgbClr val="000000"/>
                </a:solidFill>
              </a:rPr>
              <a:t>, </a:t>
            </a:r>
            <a:r>
              <a:rPr lang="en-US" altLang="zh-CN" sz="1600" dirty="0" err="1" smtClean="0">
                <a:solidFill>
                  <a:srgbClr val="000000"/>
                </a:solidFill>
              </a:rPr>
              <a:t>Suyog</a:t>
            </a:r>
            <a:r>
              <a:rPr lang="en-US" altLang="zh-CN" sz="1600" dirty="0" smtClean="0">
                <a:solidFill>
                  <a:srgbClr val="000000"/>
                </a:solidFill>
              </a:rPr>
              <a:t> Gupta, Ravi Nair, </a:t>
            </a:r>
            <a:r>
              <a:rPr lang="en-US" altLang="zh-CN" sz="1600" dirty="0" err="1" smtClean="0">
                <a:solidFill>
                  <a:srgbClr val="000000"/>
                </a:solidFill>
              </a:rPr>
              <a:t>Jinwook</a:t>
            </a:r>
            <a:r>
              <a:rPr lang="en-US" altLang="zh-CN" sz="1600" dirty="0" smtClean="0">
                <a:solidFill>
                  <a:srgbClr val="000000"/>
                </a:solidFill>
              </a:rPr>
              <a:t> Oh, Daniel A. </a:t>
            </a:r>
            <a:r>
              <a:rPr lang="en-US" altLang="zh-CN" sz="1600" dirty="0" err="1" smtClean="0">
                <a:solidFill>
                  <a:srgbClr val="000000"/>
                </a:solidFill>
              </a:rPr>
              <a:t>Prener</a:t>
            </a:r>
            <a:r>
              <a:rPr lang="en-US" altLang="zh-CN" sz="1600" dirty="0" smtClean="0">
                <a:solidFill>
                  <a:srgbClr val="000000"/>
                </a:solidFill>
              </a:rPr>
              <a:t>, Sunil </a:t>
            </a:r>
            <a:r>
              <a:rPr lang="en-US" altLang="zh-CN" sz="1600" dirty="0" err="1" smtClean="0">
                <a:solidFill>
                  <a:srgbClr val="000000"/>
                </a:solidFill>
              </a:rPr>
              <a:t>Shukla</a:t>
            </a:r>
            <a:r>
              <a:rPr lang="en-US" altLang="zh-CN" sz="1600" dirty="0" smtClean="0">
                <a:solidFill>
                  <a:srgbClr val="000000"/>
                </a:solidFill>
              </a:rPr>
              <a:t>, </a:t>
            </a:r>
            <a:r>
              <a:rPr lang="en-US" altLang="zh-CN" sz="1600" dirty="0" err="1" smtClean="0">
                <a:solidFill>
                  <a:srgbClr val="000000"/>
                </a:solidFill>
              </a:rPr>
              <a:t>Vijayalakshmi</a:t>
            </a:r>
            <a:r>
              <a:rPr lang="en-US" altLang="zh-CN" sz="1600" dirty="0" smtClean="0">
                <a:solidFill>
                  <a:srgbClr val="000000"/>
                </a:solidFill>
              </a:rPr>
              <a:t> </a:t>
            </a:r>
            <a:r>
              <a:rPr lang="en-US" altLang="zh-CN" sz="1600" dirty="0" err="1" smtClean="0">
                <a:solidFill>
                  <a:srgbClr val="000000"/>
                </a:solidFill>
              </a:rPr>
              <a:t>Srinivasan</a:t>
            </a:r>
            <a:r>
              <a:rPr lang="en-US" altLang="zh-CN" sz="1600" dirty="0" smtClean="0">
                <a:solidFill>
                  <a:srgbClr val="000000"/>
                </a:solidFill>
              </a:rPr>
              <a:t>, </a:t>
            </a:r>
            <a:r>
              <a:rPr lang="en-US" altLang="zh-CN" sz="1600" dirty="0" err="1" smtClean="0">
                <a:solidFill>
                  <a:srgbClr val="000000"/>
                </a:solidFill>
              </a:rPr>
              <a:t>Zehra</a:t>
            </a:r>
            <a:r>
              <a:rPr lang="en-US" altLang="zh-CN" sz="1600" dirty="0" smtClean="0">
                <a:solidFill>
                  <a:srgbClr val="000000"/>
                </a:solidFill>
              </a:rPr>
              <a:t> </a:t>
            </a:r>
            <a:r>
              <a:rPr lang="en-US" altLang="zh-CN" sz="1600" dirty="0" err="1" smtClean="0">
                <a:solidFill>
                  <a:srgbClr val="000000"/>
                </a:solidFill>
              </a:rPr>
              <a:t>Sura</a:t>
            </a:r>
            <a:r>
              <a:rPr lang="en-US" altLang="zh-CN" sz="1600" dirty="0" smtClean="0">
                <a:solidFill>
                  <a:srgbClr val="000000"/>
                </a:solidFill>
              </a:rPr>
              <a:t>: Approximate computing: Challenges and opportunities. ICRC 2016: 1-8</a:t>
            </a:r>
          </a:p>
          <a:p>
            <a:pPr>
              <a:buNone/>
            </a:pPr>
            <a:endParaRPr lang="en-US" altLang="zh-CN" sz="1600" dirty="0" smtClean="0">
              <a:solidFill>
                <a:srgbClr val="000099"/>
              </a:solidFill>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43</a:t>
            </a:fld>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Reference</a:t>
            </a:r>
            <a:endParaRPr lang="zh-CN" altLang="en-US" sz="4000" b="1" dirty="0"/>
          </a:p>
        </p:txBody>
      </p:sp>
      <p:sp>
        <p:nvSpPr>
          <p:cNvPr id="3" name="内容占位符 2"/>
          <p:cNvSpPr>
            <a:spLocks noGrp="1"/>
          </p:cNvSpPr>
          <p:nvPr>
            <p:ph idx="1"/>
          </p:nvPr>
        </p:nvSpPr>
        <p:spPr/>
        <p:txBody>
          <a:bodyPr/>
          <a:lstStyle/>
          <a:p>
            <a:r>
              <a:rPr lang="en-US" altLang="zh-CN" dirty="0" smtClean="0">
                <a:solidFill>
                  <a:srgbClr val="000000"/>
                </a:solidFill>
              </a:rPr>
              <a:t>Query Approximation Techniques</a:t>
            </a:r>
          </a:p>
          <a:p>
            <a:pPr lvl="0"/>
            <a:r>
              <a:rPr lang="en-US" altLang="zh-CN" sz="1600" dirty="0" err="1" smtClean="0">
                <a:solidFill>
                  <a:srgbClr val="000000"/>
                </a:solidFill>
              </a:rPr>
              <a:t>Shuai</a:t>
            </a:r>
            <a:r>
              <a:rPr lang="en-US" altLang="zh-CN" sz="1600" dirty="0" smtClean="0">
                <a:solidFill>
                  <a:srgbClr val="000000"/>
                </a:solidFill>
              </a:rPr>
              <a:t> Ma, Yang Cao, </a:t>
            </a:r>
            <a:r>
              <a:rPr lang="en-US" altLang="zh-CN" sz="1600" dirty="0" err="1" smtClean="0">
                <a:solidFill>
                  <a:srgbClr val="000000"/>
                </a:solidFill>
              </a:rPr>
              <a:t>Wenfei</a:t>
            </a:r>
            <a:r>
              <a:rPr lang="en-US" altLang="zh-CN" sz="1600" dirty="0" smtClean="0">
                <a:solidFill>
                  <a:srgbClr val="000000"/>
                </a:solidFill>
              </a:rPr>
              <a:t> Fan, </a:t>
            </a:r>
            <a:r>
              <a:rPr lang="en-US" altLang="zh-CN" sz="1600" dirty="0" err="1" smtClean="0">
                <a:solidFill>
                  <a:srgbClr val="000000"/>
                </a:solidFill>
              </a:rPr>
              <a:t>Jinpeng</a:t>
            </a:r>
            <a:r>
              <a:rPr lang="en-US" altLang="zh-CN" sz="1600" dirty="0" smtClean="0">
                <a:solidFill>
                  <a:srgbClr val="000000"/>
                </a:solidFill>
              </a:rPr>
              <a:t> </a:t>
            </a:r>
            <a:r>
              <a:rPr lang="en-US" altLang="zh-CN" sz="1600" dirty="0" err="1" smtClean="0">
                <a:solidFill>
                  <a:srgbClr val="000000"/>
                </a:solidFill>
              </a:rPr>
              <a:t>Huai</a:t>
            </a:r>
            <a:r>
              <a:rPr lang="en-US" altLang="zh-CN" sz="1600" dirty="0" smtClean="0">
                <a:solidFill>
                  <a:srgbClr val="000000"/>
                </a:solidFill>
              </a:rPr>
              <a:t>, and </a:t>
            </a:r>
            <a:r>
              <a:rPr lang="en-US" altLang="zh-CN" sz="1600" dirty="0" err="1" smtClean="0">
                <a:solidFill>
                  <a:srgbClr val="000000"/>
                </a:solidFill>
              </a:rPr>
              <a:t>Tianyu</a:t>
            </a:r>
            <a:r>
              <a:rPr lang="en-US" altLang="zh-CN" sz="1600" dirty="0" smtClean="0">
                <a:solidFill>
                  <a:srgbClr val="000000"/>
                </a:solidFill>
              </a:rPr>
              <a:t> </a:t>
            </a:r>
            <a:r>
              <a:rPr lang="en-US" altLang="zh-CN" sz="1600" dirty="0" err="1" smtClean="0">
                <a:solidFill>
                  <a:srgbClr val="000000"/>
                </a:solidFill>
              </a:rPr>
              <a:t>Wo</a:t>
            </a:r>
            <a:r>
              <a:rPr lang="en-US" altLang="zh-CN" sz="1600" dirty="0" smtClean="0">
                <a:solidFill>
                  <a:srgbClr val="000000"/>
                </a:solidFill>
              </a:rPr>
              <a:t>. Strong Simulation: Capturing Topology in Graph Pattern Matching. TODS 2014.</a:t>
            </a:r>
          </a:p>
          <a:p>
            <a:pPr lvl="0"/>
            <a:r>
              <a:rPr lang="en-US" altLang="zh-CN" sz="1600" dirty="0" err="1" smtClean="0">
                <a:solidFill>
                  <a:srgbClr val="000000"/>
                </a:solidFill>
              </a:rPr>
              <a:t>Shuai</a:t>
            </a:r>
            <a:r>
              <a:rPr lang="en-US" altLang="zh-CN" sz="1600" dirty="0" smtClean="0">
                <a:solidFill>
                  <a:srgbClr val="000000"/>
                </a:solidFill>
              </a:rPr>
              <a:t> Ma, Yang Cao, </a:t>
            </a:r>
            <a:r>
              <a:rPr lang="en-US" altLang="zh-CN" sz="1600" dirty="0" err="1" smtClean="0">
                <a:solidFill>
                  <a:srgbClr val="000000"/>
                </a:solidFill>
              </a:rPr>
              <a:t>Wenfei</a:t>
            </a:r>
            <a:r>
              <a:rPr lang="en-US" altLang="zh-CN" sz="1600" dirty="0" smtClean="0">
                <a:solidFill>
                  <a:srgbClr val="000000"/>
                </a:solidFill>
              </a:rPr>
              <a:t> Fan, </a:t>
            </a:r>
            <a:r>
              <a:rPr lang="en-US" altLang="zh-CN" sz="1600" dirty="0" err="1" smtClean="0">
                <a:solidFill>
                  <a:srgbClr val="000000"/>
                </a:solidFill>
              </a:rPr>
              <a:t>Jinpeng</a:t>
            </a:r>
            <a:r>
              <a:rPr lang="en-US" altLang="zh-CN" sz="1600" dirty="0" smtClean="0">
                <a:solidFill>
                  <a:srgbClr val="000000"/>
                </a:solidFill>
              </a:rPr>
              <a:t> </a:t>
            </a:r>
            <a:r>
              <a:rPr lang="en-US" altLang="zh-CN" sz="1600" dirty="0" err="1" smtClean="0">
                <a:solidFill>
                  <a:srgbClr val="000000"/>
                </a:solidFill>
              </a:rPr>
              <a:t>Huai</a:t>
            </a:r>
            <a:r>
              <a:rPr lang="en-US" altLang="zh-CN" sz="1600" dirty="0" smtClean="0">
                <a:solidFill>
                  <a:srgbClr val="000000"/>
                </a:solidFill>
              </a:rPr>
              <a:t>, and </a:t>
            </a:r>
            <a:r>
              <a:rPr lang="en-US" altLang="zh-CN" sz="1600" dirty="0" err="1" smtClean="0">
                <a:solidFill>
                  <a:srgbClr val="000000"/>
                </a:solidFill>
              </a:rPr>
              <a:t>Tianyu</a:t>
            </a:r>
            <a:r>
              <a:rPr lang="en-US" altLang="zh-CN" sz="1600" dirty="0" smtClean="0">
                <a:solidFill>
                  <a:srgbClr val="000000"/>
                </a:solidFill>
              </a:rPr>
              <a:t> </a:t>
            </a:r>
            <a:r>
              <a:rPr lang="en-US" altLang="zh-CN" sz="1600" dirty="0" err="1" smtClean="0">
                <a:solidFill>
                  <a:srgbClr val="000000"/>
                </a:solidFill>
              </a:rPr>
              <a:t>Wo</a:t>
            </a:r>
            <a:r>
              <a:rPr lang="en-US" altLang="zh-CN" sz="1600" dirty="0" smtClean="0">
                <a:solidFill>
                  <a:srgbClr val="000000"/>
                </a:solidFill>
              </a:rPr>
              <a:t>, Capturing Topology in Graph Pattern Matching. VLDB 2012.</a:t>
            </a:r>
          </a:p>
          <a:p>
            <a:r>
              <a:rPr lang="en-US" altLang="zh-CN" sz="1600" dirty="0" err="1" smtClean="0"/>
              <a:t>Haixing</a:t>
            </a:r>
            <a:r>
              <a:rPr lang="en-US" altLang="zh-CN" sz="1600" dirty="0" smtClean="0"/>
              <a:t> Huang, </a:t>
            </a:r>
            <a:r>
              <a:rPr lang="en-US" altLang="zh-CN" sz="1600" dirty="0" err="1" smtClean="0"/>
              <a:t>Jinghe</a:t>
            </a:r>
            <a:r>
              <a:rPr lang="en-US" altLang="zh-CN" sz="1600" dirty="0" smtClean="0"/>
              <a:t> Song, </a:t>
            </a:r>
            <a:r>
              <a:rPr lang="en-US" altLang="zh-CN" sz="1600" dirty="0" err="1" smtClean="0"/>
              <a:t>Xuelian</a:t>
            </a:r>
            <a:r>
              <a:rPr lang="en-US" altLang="zh-CN" sz="1600" dirty="0" smtClean="0"/>
              <a:t> Lin, </a:t>
            </a:r>
            <a:r>
              <a:rPr lang="en-US" altLang="zh-CN" sz="1600" dirty="0" err="1" smtClean="0"/>
              <a:t>Shuai</a:t>
            </a:r>
            <a:r>
              <a:rPr lang="en-US" altLang="zh-CN" sz="1600" dirty="0" smtClean="0"/>
              <a:t> Ma, </a:t>
            </a:r>
            <a:r>
              <a:rPr lang="en-US" altLang="zh-CN" sz="1600" dirty="0" err="1" smtClean="0"/>
              <a:t>Jinpeng</a:t>
            </a:r>
            <a:r>
              <a:rPr lang="en-US" altLang="zh-CN" sz="1600" dirty="0" smtClean="0"/>
              <a:t> </a:t>
            </a:r>
            <a:r>
              <a:rPr lang="en-US" altLang="zh-CN" sz="1600" dirty="0" err="1" smtClean="0"/>
              <a:t>Huai</a:t>
            </a:r>
            <a:r>
              <a:rPr lang="en-US" altLang="zh-CN" sz="1600" dirty="0" smtClean="0"/>
              <a:t>, </a:t>
            </a:r>
            <a:r>
              <a:rPr lang="en-US" altLang="zh-CN" sz="1600" dirty="0" err="1" smtClean="0"/>
              <a:t>TGraph</a:t>
            </a:r>
            <a:r>
              <a:rPr lang="en-US" altLang="zh-CN" sz="1600" dirty="0" smtClean="0"/>
              <a:t>: A Temporal Graph Data Management System (demo), CIKM 2016.</a:t>
            </a:r>
          </a:p>
          <a:p>
            <a:r>
              <a:rPr lang="en-US" altLang="zh-CN" sz="1600" dirty="0" err="1" smtClean="0"/>
              <a:t>Shuai</a:t>
            </a:r>
            <a:r>
              <a:rPr lang="en-US" altLang="zh-CN" sz="1600" dirty="0" smtClean="0"/>
              <a:t> Ma, </a:t>
            </a:r>
            <a:r>
              <a:rPr lang="en-US" altLang="zh-CN" sz="1600" dirty="0" err="1" smtClean="0"/>
              <a:t>Renjun</a:t>
            </a:r>
            <a:r>
              <a:rPr lang="en-US" altLang="zh-CN" sz="1600" dirty="0" smtClean="0"/>
              <a:t> </a:t>
            </a:r>
            <a:r>
              <a:rPr lang="en-US" altLang="zh-CN" sz="1600" dirty="0" err="1" smtClean="0"/>
              <a:t>Hu</a:t>
            </a:r>
            <a:r>
              <a:rPr lang="en-US" altLang="zh-CN" sz="1600" dirty="0" smtClean="0"/>
              <a:t>, </a:t>
            </a:r>
            <a:r>
              <a:rPr lang="en-US" altLang="zh-CN" sz="1600" dirty="0" err="1" smtClean="0"/>
              <a:t>Luoshu</a:t>
            </a:r>
            <a:r>
              <a:rPr lang="en-US" altLang="zh-CN" sz="1600" dirty="0" smtClean="0"/>
              <a:t> Wang, </a:t>
            </a:r>
            <a:r>
              <a:rPr lang="en-US" altLang="zh-CN" sz="1600" dirty="0" err="1" smtClean="0"/>
              <a:t>Xuelian</a:t>
            </a:r>
            <a:r>
              <a:rPr lang="en-US" altLang="zh-CN" sz="1600" dirty="0" smtClean="0"/>
              <a:t> Lin, </a:t>
            </a:r>
            <a:r>
              <a:rPr lang="en-US" altLang="zh-CN" sz="1600" dirty="0" err="1" smtClean="0"/>
              <a:t>Jinpeng</a:t>
            </a:r>
            <a:r>
              <a:rPr lang="en-US" altLang="zh-CN" sz="1600" dirty="0" smtClean="0"/>
              <a:t> </a:t>
            </a:r>
            <a:r>
              <a:rPr lang="en-US" altLang="zh-CN" sz="1600" dirty="0" err="1" smtClean="0"/>
              <a:t>Huai</a:t>
            </a:r>
            <a:r>
              <a:rPr lang="en-US" altLang="zh-CN" sz="1600" dirty="0" smtClean="0"/>
              <a:t>, Fast Computation of Temporal Dense </a:t>
            </a:r>
            <a:r>
              <a:rPr lang="en-US" altLang="zh-CN" sz="1600" dirty="0" err="1" smtClean="0"/>
              <a:t>Subgraphs</a:t>
            </a:r>
            <a:r>
              <a:rPr lang="en-US" altLang="zh-CN" sz="1600" dirty="0" smtClean="0"/>
              <a:t>, ICDE 2017</a:t>
            </a:r>
          </a:p>
          <a:p>
            <a:r>
              <a:rPr lang="en-US" altLang="zh-CN" sz="1600" dirty="0" err="1" smtClean="0"/>
              <a:t>Xuelian</a:t>
            </a:r>
            <a:r>
              <a:rPr lang="en-US" altLang="zh-CN" sz="1600" dirty="0" smtClean="0"/>
              <a:t> Lin, </a:t>
            </a:r>
            <a:r>
              <a:rPr lang="en-US" altLang="zh-CN" sz="1600" dirty="0" err="1" smtClean="0"/>
              <a:t>Shuai</a:t>
            </a:r>
            <a:r>
              <a:rPr lang="en-US" altLang="zh-CN" sz="1600" dirty="0" smtClean="0"/>
              <a:t> Ma, Han Zhang, </a:t>
            </a:r>
            <a:r>
              <a:rPr lang="en-US" altLang="zh-CN" sz="1600" dirty="0" err="1" smtClean="0"/>
              <a:t>Tianyu</a:t>
            </a:r>
            <a:r>
              <a:rPr lang="en-US" altLang="zh-CN" sz="1600" dirty="0" smtClean="0"/>
              <a:t> </a:t>
            </a:r>
            <a:r>
              <a:rPr lang="en-US" altLang="zh-CN" sz="1600" dirty="0" err="1" smtClean="0"/>
              <a:t>Wo</a:t>
            </a:r>
            <a:r>
              <a:rPr lang="en-US" altLang="zh-CN" sz="1600" dirty="0" smtClean="0"/>
              <a:t>, </a:t>
            </a:r>
            <a:r>
              <a:rPr lang="en-US" altLang="zh-CN" sz="1600" dirty="0" err="1" smtClean="0"/>
              <a:t>Jinpeng</a:t>
            </a:r>
            <a:r>
              <a:rPr lang="en-US" altLang="zh-CN" sz="1600" dirty="0" smtClean="0"/>
              <a:t> </a:t>
            </a:r>
            <a:r>
              <a:rPr lang="en-US" altLang="zh-CN" sz="1600" dirty="0" err="1" smtClean="0"/>
              <a:t>Huai</a:t>
            </a:r>
            <a:r>
              <a:rPr lang="en-US" altLang="zh-CN" sz="1600" dirty="0" smtClean="0"/>
              <a:t>: One-Pass Error Bounded Trajectory Simplification. VLDB, 2017.</a:t>
            </a:r>
          </a:p>
          <a:p>
            <a:pPr lvl="0"/>
            <a:r>
              <a:rPr lang="en-US" altLang="zh-CN" dirty="0" smtClean="0">
                <a:solidFill>
                  <a:srgbClr val="000000"/>
                </a:solidFill>
              </a:rPr>
              <a:t>Data Approximation Techniques</a:t>
            </a:r>
          </a:p>
          <a:p>
            <a:pPr lvl="0"/>
            <a:r>
              <a:rPr lang="en-US" altLang="zh-CN" sz="1600" dirty="0" err="1" smtClean="0">
                <a:solidFill>
                  <a:srgbClr val="000000"/>
                </a:solidFill>
              </a:rPr>
              <a:t>Shuai</a:t>
            </a:r>
            <a:r>
              <a:rPr lang="en-US" altLang="zh-CN" sz="1600" dirty="0" smtClean="0">
                <a:solidFill>
                  <a:srgbClr val="000000"/>
                </a:solidFill>
              </a:rPr>
              <a:t> Ma, </a:t>
            </a:r>
            <a:r>
              <a:rPr lang="en-US" altLang="zh-CN" sz="1600" dirty="0" err="1" smtClean="0">
                <a:solidFill>
                  <a:srgbClr val="000000"/>
                </a:solidFill>
              </a:rPr>
              <a:t>Kaiyu</a:t>
            </a:r>
            <a:r>
              <a:rPr lang="en-US" altLang="zh-CN" sz="1600" dirty="0" smtClean="0">
                <a:solidFill>
                  <a:srgbClr val="000000"/>
                </a:solidFill>
              </a:rPr>
              <a:t> </a:t>
            </a:r>
            <a:r>
              <a:rPr lang="en-US" altLang="zh-CN" sz="1600" dirty="0" err="1" smtClean="0">
                <a:solidFill>
                  <a:srgbClr val="000000"/>
                </a:solidFill>
              </a:rPr>
              <a:t>Feng</a:t>
            </a:r>
            <a:r>
              <a:rPr lang="en-US" altLang="zh-CN" sz="1600" dirty="0" smtClean="0">
                <a:solidFill>
                  <a:srgbClr val="000000"/>
                </a:solidFill>
              </a:rPr>
              <a:t>, </a:t>
            </a:r>
            <a:r>
              <a:rPr lang="en-US" altLang="zh-CN" sz="1600" dirty="0" err="1" smtClean="0">
                <a:solidFill>
                  <a:srgbClr val="000000"/>
                </a:solidFill>
              </a:rPr>
              <a:t>Jianxin</a:t>
            </a:r>
            <a:r>
              <a:rPr lang="en-US" altLang="zh-CN" sz="1600" dirty="0" smtClean="0">
                <a:solidFill>
                  <a:srgbClr val="000000"/>
                </a:solidFill>
              </a:rPr>
              <a:t> Li, </a:t>
            </a:r>
            <a:r>
              <a:rPr lang="en-US" altLang="zh-CN" sz="1600" dirty="0" err="1" smtClean="0">
                <a:solidFill>
                  <a:srgbClr val="000000"/>
                </a:solidFill>
              </a:rPr>
              <a:t>Haixun</a:t>
            </a:r>
            <a:r>
              <a:rPr lang="en-US" altLang="zh-CN" sz="1600" dirty="0" smtClean="0">
                <a:solidFill>
                  <a:srgbClr val="000000"/>
                </a:solidFill>
              </a:rPr>
              <a:t> Wang, </a:t>
            </a:r>
            <a:r>
              <a:rPr lang="en-US" altLang="zh-CN" sz="1600" dirty="0" err="1" smtClean="0">
                <a:solidFill>
                  <a:srgbClr val="000000"/>
                </a:solidFill>
              </a:rPr>
              <a:t>Gao</a:t>
            </a:r>
            <a:r>
              <a:rPr lang="en-US" altLang="zh-CN" sz="1600" dirty="0" smtClean="0">
                <a:solidFill>
                  <a:srgbClr val="000000"/>
                </a:solidFill>
              </a:rPr>
              <a:t> Cong, and </a:t>
            </a:r>
            <a:r>
              <a:rPr lang="en-US" altLang="zh-CN" sz="1600" dirty="0" err="1" smtClean="0">
                <a:solidFill>
                  <a:srgbClr val="000000"/>
                </a:solidFill>
              </a:rPr>
              <a:t>Jinpeng</a:t>
            </a:r>
            <a:r>
              <a:rPr lang="en-US" altLang="zh-CN" sz="1600" dirty="0" smtClean="0">
                <a:solidFill>
                  <a:srgbClr val="000000"/>
                </a:solidFill>
              </a:rPr>
              <a:t> </a:t>
            </a:r>
            <a:r>
              <a:rPr lang="en-US" altLang="zh-CN" sz="1600" dirty="0" err="1" smtClean="0">
                <a:solidFill>
                  <a:srgbClr val="000000"/>
                </a:solidFill>
              </a:rPr>
              <a:t>Huai</a:t>
            </a:r>
            <a:r>
              <a:rPr lang="en-US" altLang="zh-CN" sz="1600" dirty="0" smtClean="0">
                <a:solidFill>
                  <a:srgbClr val="000000"/>
                </a:solidFill>
              </a:rPr>
              <a:t>, Proxies for Shortest Path and Distance Queries. TKDE 2016.</a:t>
            </a:r>
          </a:p>
          <a:p>
            <a:pPr lvl="0"/>
            <a:r>
              <a:rPr lang="en-US" altLang="zh-CN" sz="1600" dirty="0" err="1" smtClean="0">
                <a:solidFill>
                  <a:srgbClr val="000000"/>
                </a:solidFill>
              </a:rPr>
              <a:t>Shuai</a:t>
            </a:r>
            <a:r>
              <a:rPr lang="en-US" altLang="zh-CN" sz="1600" dirty="0" smtClean="0">
                <a:solidFill>
                  <a:srgbClr val="000000"/>
                </a:solidFill>
              </a:rPr>
              <a:t> Ma, </a:t>
            </a:r>
            <a:r>
              <a:rPr lang="en-US" altLang="zh-CN" sz="1600" dirty="0" err="1" smtClean="0">
                <a:solidFill>
                  <a:srgbClr val="000000"/>
                </a:solidFill>
              </a:rPr>
              <a:t>Kaiyu</a:t>
            </a:r>
            <a:r>
              <a:rPr lang="en-US" altLang="zh-CN" sz="1600" dirty="0" smtClean="0">
                <a:solidFill>
                  <a:srgbClr val="000000"/>
                </a:solidFill>
              </a:rPr>
              <a:t> </a:t>
            </a:r>
            <a:r>
              <a:rPr lang="en-US" altLang="zh-CN" sz="1600" dirty="0" err="1" smtClean="0">
                <a:solidFill>
                  <a:srgbClr val="000000"/>
                </a:solidFill>
              </a:rPr>
              <a:t>Feng</a:t>
            </a:r>
            <a:r>
              <a:rPr lang="en-US" altLang="zh-CN" sz="1600" dirty="0" smtClean="0">
                <a:solidFill>
                  <a:srgbClr val="000000"/>
                </a:solidFill>
              </a:rPr>
              <a:t>, </a:t>
            </a:r>
            <a:r>
              <a:rPr lang="en-US" altLang="zh-CN" sz="1600" dirty="0" err="1" smtClean="0">
                <a:solidFill>
                  <a:srgbClr val="000000"/>
                </a:solidFill>
              </a:rPr>
              <a:t>Jianxin</a:t>
            </a:r>
            <a:r>
              <a:rPr lang="en-US" altLang="zh-CN" sz="1600" dirty="0" smtClean="0">
                <a:solidFill>
                  <a:srgbClr val="000000"/>
                </a:solidFill>
              </a:rPr>
              <a:t> Li, </a:t>
            </a:r>
            <a:r>
              <a:rPr lang="en-US" altLang="zh-CN" sz="1600" dirty="0" err="1" smtClean="0">
                <a:solidFill>
                  <a:srgbClr val="000000"/>
                </a:solidFill>
              </a:rPr>
              <a:t>Haixun</a:t>
            </a:r>
            <a:r>
              <a:rPr lang="en-US" altLang="zh-CN" sz="1600" dirty="0" smtClean="0">
                <a:solidFill>
                  <a:srgbClr val="000000"/>
                </a:solidFill>
              </a:rPr>
              <a:t> Wang, </a:t>
            </a:r>
            <a:r>
              <a:rPr lang="en-US" altLang="zh-CN" sz="1600" dirty="0" err="1" smtClean="0">
                <a:solidFill>
                  <a:srgbClr val="000000"/>
                </a:solidFill>
              </a:rPr>
              <a:t>Gao</a:t>
            </a:r>
            <a:r>
              <a:rPr lang="en-US" altLang="zh-CN" sz="1600" dirty="0" smtClean="0">
                <a:solidFill>
                  <a:srgbClr val="000000"/>
                </a:solidFill>
              </a:rPr>
              <a:t> Cong, and </a:t>
            </a:r>
            <a:r>
              <a:rPr lang="en-US" altLang="zh-CN" sz="1600" dirty="0" err="1" smtClean="0">
                <a:solidFill>
                  <a:srgbClr val="000000"/>
                </a:solidFill>
              </a:rPr>
              <a:t>Jinpeng</a:t>
            </a:r>
            <a:r>
              <a:rPr lang="en-US" altLang="zh-CN" sz="1600" dirty="0" smtClean="0">
                <a:solidFill>
                  <a:srgbClr val="000000"/>
                </a:solidFill>
              </a:rPr>
              <a:t> </a:t>
            </a:r>
            <a:r>
              <a:rPr lang="en-US" altLang="zh-CN" sz="1600" dirty="0" err="1" smtClean="0">
                <a:solidFill>
                  <a:srgbClr val="000000"/>
                </a:solidFill>
              </a:rPr>
              <a:t>Huai</a:t>
            </a:r>
            <a:r>
              <a:rPr lang="en-US" altLang="zh-CN" sz="1600" dirty="0" smtClean="0">
                <a:solidFill>
                  <a:srgbClr val="000000"/>
                </a:solidFill>
              </a:rPr>
              <a:t>, Proxies for Shortest Path and Distance Queries. ICDE 2017 (TKDE Extended Abstract).</a:t>
            </a:r>
          </a:p>
          <a:p>
            <a:pPr lvl="0"/>
            <a:r>
              <a:rPr lang="en-US" altLang="zh-CN" sz="1600" dirty="0" err="1" smtClean="0">
                <a:solidFill>
                  <a:srgbClr val="000000"/>
                </a:solidFill>
              </a:rPr>
              <a:t>Renjun</a:t>
            </a:r>
            <a:r>
              <a:rPr lang="en-US" altLang="zh-CN" sz="1600" dirty="0" smtClean="0">
                <a:solidFill>
                  <a:srgbClr val="000000"/>
                </a:solidFill>
              </a:rPr>
              <a:t> </a:t>
            </a:r>
            <a:r>
              <a:rPr lang="en-US" altLang="zh-CN" sz="1600" dirty="0" err="1" smtClean="0">
                <a:solidFill>
                  <a:srgbClr val="000000"/>
                </a:solidFill>
              </a:rPr>
              <a:t>Hu</a:t>
            </a:r>
            <a:r>
              <a:rPr lang="en-US" altLang="zh-CN" sz="1600" dirty="0" smtClean="0">
                <a:solidFill>
                  <a:srgbClr val="000000"/>
                </a:solidFill>
              </a:rPr>
              <a:t>, </a:t>
            </a:r>
            <a:r>
              <a:rPr lang="en-US" altLang="zh-CN" sz="1600" dirty="0" err="1" smtClean="0">
                <a:solidFill>
                  <a:srgbClr val="000000"/>
                </a:solidFill>
              </a:rPr>
              <a:t>Charu</a:t>
            </a:r>
            <a:r>
              <a:rPr lang="en-US" altLang="zh-CN" sz="1600" dirty="0" smtClean="0">
                <a:solidFill>
                  <a:srgbClr val="000000"/>
                </a:solidFill>
              </a:rPr>
              <a:t> C. </a:t>
            </a:r>
            <a:r>
              <a:rPr lang="en-US" altLang="zh-CN" sz="1600" dirty="0" err="1" smtClean="0">
                <a:solidFill>
                  <a:srgbClr val="000000"/>
                </a:solidFill>
              </a:rPr>
              <a:t>Aggarwal</a:t>
            </a:r>
            <a:r>
              <a:rPr lang="en-US" altLang="zh-CN" sz="1600" dirty="0" smtClean="0">
                <a:solidFill>
                  <a:srgbClr val="000000"/>
                </a:solidFill>
              </a:rPr>
              <a:t>, </a:t>
            </a:r>
            <a:r>
              <a:rPr lang="en-US" altLang="zh-CN" sz="1600" dirty="0" err="1" smtClean="0">
                <a:solidFill>
                  <a:srgbClr val="000000"/>
                </a:solidFill>
              </a:rPr>
              <a:t>Shuai</a:t>
            </a:r>
            <a:r>
              <a:rPr lang="en-US" altLang="zh-CN" sz="1600" dirty="0" smtClean="0">
                <a:solidFill>
                  <a:srgbClr val="000000"/>
                </a:solidFill>
              </a:rPr>
              <a:t> Ma, </a:t>
            </a:r>
            <a:r>
              <a:rPr lang="en-US" altLang="zh-CN" sz="1600" dirty="0" err="1" smtClean="0">
                <a:solidFill>
                  <a:srgbClr val="000000"/>
                </a:solidFill>
              </a:rPr>
              <a:t>Jinpeng</a:t>
            </a:r>
            <a:r>
              <a:rPr lang="en-US" altLang="zh-CN" sz="1600" dirty="0" smtClean="0">
                <a:solidFill>
                  <a:srgbClr val="000000"/>
                </a:solidFill>
              </a:rPr>
              <a:t> </a:t>
            </a:r>
            <a:r>
              <a:rPr lang="en-US" altLang="zh-CN" sz="1600" dirty="0" err="1" smtClean="0">
                <a:solidFill>
                  <a:srgbClr val="000000"/>
                </a:solidFill>
              </a:rPr>
              <a:t>Huai</a:t>
            </a:r>
            <a:r>
              <a:rPr lang="en-US" altLang="zh-CN" sz="1600" dirty="0" smtClean="0">
                <a:solidFill>
                  <a:srgbClr val="000000"/>
                </a:solidFill>
              </a:rPr>
              <a:t>: An Embedding Approach to Anomaly Detection. ICDE 2016.</a:t>
            </a:r>
          </a:p>
          <a:p>
            <a:pPr>
              <a:buNone/>
            </a:pPr>
            <a:endParaRPr lang="zh-CN" altLang="en-US" sz="1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44</a:t>
            </a:fld>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t>Reference</a:t>
            </a:r>
            <a:endParaRPr lang="zh-CN" altLang="en-US" sz="4000" b="1" dirty="0"/>
          </a:p>
        </p:txBody>
      </p:sp>
      <p:sp>
        <p:nvSpPr>
          <p:cNvPr id="3" name="内容占位符 2"/>
          <p:cNvSpPr>
            <a:spLocks noGrp="1"/>
          </p:cNvSpPr>
          <p:nvPr>
            <p:ph idx="1"/>
          </p:nvPr>
        </p:nvSpPr>
        <p:spPr/>
        <p:txBody>
          <a:bodyPr/>
          <a:lstStyle/>
          <a:p>
            <a:pPr lvl="0"/>
            <a:r>
              <a:rPr lang="en-US" altLang="zh-CN" sz="1600" dirty="0" smtClean="0">
                <a:solidFill>
                  <a:srgbClr val="000000"/>
                </a:solidFill>
              </a:rPr>
              <a:t>Liang </a:t>
            </a:r>
            <a:r>
              <a:rPr lang="en-US" altLang="zh-CN" sz="1600" dirty="0" err="1" smtClean="0">
                <a:solidFill>
                  <a:srgbClr val="000000"/>
                </a:solidFill>
              </a:rPr>
              <a:t>Duan</a:t>
            </a:r>
            <a:r>
              <a:rPr lang="en-US" altLang="zh-CN" sz="1600" dirty="0" smtClean="0">
                <a:solidFill>
                  <a:srgbClr val="000000"/>
                </a:solidFill>
              </a:rPr>
              <a:t>, </a:t>
            </a:r>
            <a:r>
              <a:rPr lang="en-US" altLang="zh-CN" sz="1600" dirty="0" err="1" smtClean="0">
                <a:solidFill>
                  <a:srgbClr val="000000"/>
                </a:solidFill>
              </a:rPr>
              <a:t>Charu</a:t>
            </a:r>
            <a:r>
              <a:rPr lang="en-US" altLang="zh-CN" sz="1600" dirty="0" smtClean="0">
                <a:solidFill>
                  <a:srgbClr val="000000"/>
                </a:solidFill>
              </a:rPr>
              <a:t> </a:t>
            </a:r>
            <a:r>
              <a:rPr lang="en-US" altLang="zh-CN" sz="1600" dirty="0" err="1" smtClean="0">
                <a:solidFill>
                  <a:srgbClr val="000000"/>
                </a:solidFill>
              </a:rPr>
              <a:t>Aggarwal</a:t>
            </a:r>
            <a:r>
              <a:rPr lang="en-US" altLang="zh-CN" sz="1600" dirty="0" smtClean="0">
                <a:solidFill>
                  <a:srgbClr val="000000"/>
                </a:solidFill>
              </a:rPr>
              <a:t>, </a:t>
            </a:r>
            <a:r>
              <a:rPr lang="en-US" altLang="zh-CN" sz="1600" dirty="0" err="1" smtClean="0">
                <a:solidFill>
                  <a:srgbClr val="000000"/>
                </a:solidFill>
              </a:rPr>
              <a:t>Shuai</a:t>
            </a:r>
            <a:r>
              <a:rPr lang="en-US" altLang="zh-CN" sz="1600" dirty="0" smtClean="0">
                <a:solidFill>
                  <a:srgbClr val="000000"/>
                </a:solidFill>
              </a:rPr>
              <a:t> Ma, </a:t>
            </a:r>
            <a:r>
              <a:rPr lang="en-US" altLang="zh-CN" sz="1600" dirty="0" err="1" smtClean="0">
                <a:solidFill>
                  <a:srgbClr val="000000"/>
                </a:solidFill>
              </a:rPr>
              <a:t>Renjun</a:t>
            </a:r>
            <a:r>
              <a:rPr lang="en-US" altLang="zh-CN" sz="1600" dirty="0" smtClean="0">
                <a:solidFill>
                  <a:srgbClr val="000000"/>
                </a:solidFill>
              </a:rPr>
              <a:t> </a:t>
            </a:r>
            <a:r>
              <a:rPr lang="en-US" altLang="zh-CN" sz="1600" dirty="0" err="1" smtClean="0">
                <a:solidFill>
                  <a:srgbClr val="000000"/>
                </a:solidFill>
              </a:rPr>
              <a:t>Hu</a:t>
            </a:r>
            <a:r>
              <a:rPr lang="en-US" altLang="zh-CN" sz="1600" dirty="0" smtClean="0">
                <a:solidFill>
                  <a:srgbClr val="000000"/>
                </a:solidFill>
              </a:rPr>
              <a:t>, and </a:t>
            </a:r>
            <a:r>
              <a:rPr lang="en-US" altLang="zh-CN" sz="1600" dirty="0" err="1" smtClean="0">
                <a:solidFill>
                  <a:srgbClr val="000000"/>
                </a:solidFill>
              </a:rPr>
              <a:t>Jinpeng</a:t>
            </a:r>
            <a:r>
              <a:rPr lang="en-US" altLang="zh-CN" sz="1600" dirty="0" smtClean="0">
                <a:solidFill>
                  <a:srgbClr val="000000"/>
                </a:solidFill>
              </a:rPr>
              <a:t> </a:t>
            </a:r>
            <a:r>
              <a:rPr lang="en-US" altLang="zh-CN" sz="1600" dirty="0" err="1" smtClean="0">
                <a:solidFill>
                  <a:srgbClr val="000000"/>
                </a:solidFill>
              </a:rPr>
              <a:t>Huai</a:t>
            </a:r>
            <a:r>
              <a:rPr lang="en-US" altLang="zh-CN" sz="1600" dirty="0" smtClean="0">
                <a:solidFill>
                  <a:srgbClr val="000000"/>
                </a:solidFill>
              </a:rPr>
              <a:t>, Scaling up Link Prediction with Ensembles, WSDM 2016 - Big Data Algorithms Session.</a:t>
            </a:r>
          </a:p>
          <a:p>
            <a:pPr lvl="0"/>
            <a:r>
              <a:rPr lang="en-US" altLang="zh-CN" sz="1600" dirty="0" smtClean="0">
                <a:solidFill>
                  <a:srgbClr val="000000"/>
                </a:solidFill>
              </a:rPr>
              <a:t>Liang </a:t>
            </a:r>
            <a:r>
              <a:rPr lang="en-US" altLang="zh-CN" sz="1600" dirty="0" err="1" smtClean="0">
                <a:solidFill>
                  <a:srgbClr val="000000"/>
                </a:solidFill>
              </a:rPr>
              <a:t>Duan</a:t>
            </a:r>
            <a:r>
              <a:rPr lang="en-US" altLang="zh-CN" sz="1600" dirty="0" smtClean="0">
                <a:solidFill>
                  <a:srgbClr val="000000"/>
                </a:solidFill>
              </a:rPr>
              <a:t>, </a:t>
            </a:r>
            <a:r>
              <a:rPr lang="en-US" altLang="zh-CN" sz="1600" dirty="0" err="1" smtClean="0">
                <a:solidFill>
                  <a:srgbClr val="000000"/>
                </a:solidFill>
              </a:rPr>
              <a:t>Shuai</a:t>
            </a:r>
            <a:r>
              <a:rPr lang="en-US" altLang="zh-CN" sz="1600" dirty="0" smtClean="0">
                <a:solidFill>
                  <a:srgbClr val="000000"/>
                </a:solidFill>
              </a:rPr>
              <a:t> Ma*, </a:t>
            </a:r>
            <a:r>
              <a:rPr lang="en-US" altLang="zh-CN" sz="1600" dirty="0" err="1" smtClean="0">
                <a:solidFill>
                  <a:srgbClr val="000000"/>
                </a:solidFill>
              </a:rPr>
              <a:t>Charu</a:t>
            </a:r>
            <a:r>
              <a:rPr lang="en-US" altLang="zh-CN" sz="1600" dirty="0" smtClean="0">
                <a:solidFill>
                  <a:srgbClr val="000000"/>
                </a:solidFill>
              </a:rPr>
              <a:t> </a:t>
            </a:r>
            <a:r>
              <a:rPr lang="en-US" altLang="zh-CN" sz="1600" dirty="0" err="1" smtClean="0">
                <a:solidFill>
                  <a:srgbClr val="000000"/>
                </a:solidFill>
              </a:rPr>
              <a:t>Aggarwal</a:t>
            </a:r>
            <a:r>
              <a:rPr lang="en-US" altLang="zh-CN" sz="1600" dirty="0" smtClean="0">
                <a:solidFill>
                  <a:srgbClr val="000000"/>
                </a:solidFill>
              </a:rPr>
              <a:t>, </a:t>
            </a:r>
            <a:r>
              <a:rPr lang="en-US" altLang="zh-CN" sz="1600" dirty="0" err="1" smtClean="0">
                <a:solidFill>
                  <a:srgbClr val="000000"/>
                </a:solidFill>
              </a:rPr>
              <a:t>Tiejun</a:t>
            </a:r>
            <a:r>
              <a:rPr lang="en-US" altLang="zh-CN" sz="1600" dirty="0" smtClean="0">
                <a:solidFill>
                  <a:srgbClr val="000000"/>
                </a:solidFill>
              </a:rPr>
              <a:t> Ma, and </a:t>
            </a:r>
            <a:r>
              <a:rPr lang="en-US" altLang="zh-CN" sz="1600" dirty="0" err="1" smtClean="0">
                <a:solidFill>
                  <a:srgbClr val="000000"/>
                </a:solidFill>
              </a:rPr>
              <a:t>Jinpeng</a:t>
            </a:r>
            <a:r>
              <a:rPr lang="en-US" altLang="zh-CN" sz="1600" dirty="0" smtClean="0">
                <a:solidFill>
                  <a:srgbClr val="000000"/>
                </a:solidFill>
              </a:rPr>
              <a:t> </a:t>
            </a:r>
            <a:r>
              <a:rPr lang="en-US" altLang="zh-CN" sz="1600" dirty="0" err="1" smtClean="0">
                <a:solidFill>
                  <a:srgbClr val="000000"/>
                </a:solidFill>
              </a:rPr>
              <a:t>Huai</a:t>
            </a:r>
            <a:r>
              <a:rPr lang="en-US" altLang="zh-CN" sz="1600" dirty="0" smtClean="0">
                <a:solidFill>
                  <a:srgbClr val="000000"/>
                </a:solidFill>
              </a:rPr>
              <a:t>, An Ensemble Approach to Link Prediction. TKDE, 29(11): 2402-2416, 2017.</a:t>
            </a:r>
            <a:endParaRPr lang="zh-CN" altLang="en-US" sz="1600" dirty="0" smtClean="0">
              <a:solidFill>
                <a:srgbClr val="000000"/>
              </a:solidFill>
            </a:endParaRPr>
          </a:p>
          <a:p>
            <a:endParaRPr lang="zh-CN" altLang="en-US" sz="1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45</a:t>
            </a:fld>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4214810" y="4214818"/>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Liang </a:t>
            </a:r>
            <a:r>
              <a:rPr kumimoji="1" lang="en-US" altLang="zh-CN" sz="2000" dirty="0" err="1" smtClean="0"/>
              <a:t>Duan</a:t>
            </a:r>
            <a:r>
              <a:rPr kumimoji="1" lang="en-US" altLang="zh-CN" sz="2000" dirty="0" smtClean="0"/>
              <a:t>,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Haixing</a:t>
            </a:r>
            <a:r>
              <a:rPr kumimoji="1" lang="en-US" altLang="zh-CN" sz="2000" dirty="0" smtClean="0"/>
              <a:t> Huang,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Xuelian</a:t>
            </a:r>
            <a:r>
              <a:rPr lang="en-US" altLang="zh-CN" sz="2000" dirty="0" smtClean="0"/>
              <a:t> Lin, </a:t>
            </a:r>
            <a:r>
              <a:rPr lang="en-US" altLang="zh-CN" sz="2000" dirty="0" err="1" smtClean="0"/>
              <a:t>Xudong</a:t>
            </a:r>
            <a:r>
              <a:rPr lang="en-US" altLang="zh-CN" sz="2000" dirty="0" smtClean="0"/>
              <a:t> Liu, </a:t>
            </a:r>
            <a:r>
              <a:rPr lang="en-US" altLang="zh-CN" sz="2000" dirty="0" err="1" smtClean="0"/>
              <a:t>Jinghe</a:t>
            </a:r>
            <a:r>
              <a:rPr lang="en-US" altLang="zh-CN" sz="2000" dirty="0" smtClean="0"/>
              <a:t> Song, </a:t>
            </a:r>
            <a:r>
              <a:rPr kumimoji="1" lang="en-US" altLang="zh-CN" sz="2000" dirty="0" err="1" smtClean="0"/>
              <a:t>Haixun</a:t>
            </a:r>
            <a:r>
              <a:rPr kumimoji="1" lang="en-US" altLang="zh-CN" sz="2000" dirty="0" smtClean="0"/>
              <a:t> Wang, </a:t>
            </a:r>
            <a:r>
              <a:rPr kumimoji="1" lang="en-US" altLang="zh-CN" sz="2000" dirty="0" err="1" smtClean="0"/>
              <a:t>Luoshu</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a:t>
            </a:r>
          </a:p>
          <a:p>
            <a:pPr>
              <a:spcBef>
                <a:spcPts val="1200"/>
              </a:spcBef>
            </a:pPr>
            <a:r>
              <a:rPr kumimoji="1" lang="en-US" altLang="zh-CN" sz="2400" b="1" dirty="0" smtClean="0">
                <a:solidFill>
                  <a:srgbClr val="C00000"/>
                </a:solidFill>
              </a:rPr>
              <a:t>They are from: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46</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248435"/>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5500694" y="5643578"/>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6572264" y="4214818"/>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642910" y="4286256"/>
            <a:ext cx="2736304" cy="966827"/>
          </a:xfrm>
          <a:prstGeom prst="rect">
            <a:avLst/>
          </a:prstGeom>
          <a:noFill/>
        </p:spPr>
      </p:pic>
      <p:pic>
        <p:nvPicPr>
          <p:cNvPr id="1030" name="Picture 6" descr="D:\homepage\talks\973年终会-2014\th (3).jpg"/>
          <p:cNvPicPr>
            <a:picLocks noChangeAspect="1" noChangeArrowheads="1"/>
          </p:cNvPicPr>
          <p:nvPr/>
        </p:nvPicPr>
        <p:blipFill>
          <a:blip r:embed="rId7" cstate="print"/>
          <a:srcRect/>
          <a:stretch>
            <a:fillRect/>
          </a:stretch>
        </p:blipFill>
        <p:spPr bwMode="auto">
          <a:xfrm>
            <a:off x="4499992" y="3214686"/>
            <a:ext cx="4392488" cy="761364"/>
          </a:xfrm>
          <a:prstGeom prst="rect">
            <a:avLst/>
          </a:prstGeom>
          <a:noFill/>
        </p:spPr>
      </p:pic>
      <p:pic>
        <p:nvPicPr>
          <p:cNvPr id="14" name="图片 13" descr="th.jpg"/>
          <p:cNvPicPr>
            <a:picLocks noChangeAspect="1"/>
          </p:cNvPicPr>
          <p:nvPr/>
        </p:nvPicPr>
        <p:blipFill>
          <a:blip r:embed="rId8" cstate="print"/>
          <a:stretch>
            <a:fillRect/>
          </a:stretch>
        </p:blipFill>
        <p:spPr>
          <a:xfrm>
            <a:off x="1928794" y="5357826"/>
            <a:ext cx="2857500" cy="127635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Research supported in part by: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47</a:t>
            </a:fld>
            <a:endParaRPr lang="zh-CN" altLang="en-US" dirty="0"/>
          </a:p>
        </p:txBody>
      </p:sp>
      <p:sp>
        <p:nvSpPr>
          <p:cNvPr id="3074" name="AutoShape 2" descr="Image result for nsf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076" name="Picture 4" descr="Image result for nsfc"/>
          <p:cNvPicPr>
            <a:picLocks noChangeAspect="1" noChangeArrowheads="1"/>
          </p:cNvPicPr>
          <p:nvPr/>
        </p:nvPicPr>
        <p:blipFill>
          <a:blip r:embed="rId2"/>
          <a:srcRect/>
          <a:stretch>
            <a:fillRect/>
          </a:stretch>
        </p:blipFill>
        <p:spPr bwMode="auto">
          <a:xfrm>
            <a:off x="870120" y="3357562"/>
            <a:ext cx="2500330" cy="2167285"/>
          </a:xfrm>
          <a:prstGeom prst="rect">
            <a:avLst/>
          </a:prstGeom>
          <a:noFill/>
        </p:spPr>
      </p:pic>
      <p:pic>
        <p:nvPicPr>
          <p:cNvPr id="3078" name="Picture 6" descr="Image result for 中国科技部 china logo"/>
          <p:cNvPicPr>
            <a:picLocks noChangeAspect="1" noChangeArrowheads="1"/>
          </p:cNvPicPr>
          <p:nvPr/>
        </p:nvPicPr>
        <p:blipFill>
          <a:blip r:embed="rId3"/>
          <a:srcRect/>
          <a:stretch>
            <a:fillRect/>
          </a:stretch>
        </p:blipFill>
        <p:spPr bwMode="auto">
          <a:xfrm>
            <a:off x="298616" y="1928802"/>
            <a:ext cx="5643602" cy="1029435"/>
          </a:xfrm>
          <a:prstGeom prst="rect">
            <a:avLst/>
          </a:prstGeom>
          <a:noFill/>
        </p:spPr>
      </p:pic>
      <p:pic>
        <p:nvPicPr>
          <p:cNvPr id="3080" name="Picture 8" descr="Image result for 中国科技部 973 项目"/>
          <p:cNvPicPr>
            <a:picLocks noChangeAspect="1" noChangeArrowheads="1"/>
          </p:cNvPicPr>
          <p:nvPr/>
        </p:nvPicPr>
        <p:blipFill>
          <a:blip r:embed="rId4"/>
          <a:srcRect/>
          <a:stretch>
            <a:fillRect/>
          </a:stretch>
        </p:blipFill>
        <p:spPr bwMode="auto">
          <a:xfrm>
            <a:off x="6299408" y="1928802"/>
            <a:ext cx="1643074" cy="1030114"/>
          </a:xfrm>
          <a:prstGeom prst="rect">
            <a:avLst/>
          </a:prstGeom>
          <a:noFill/>
        </p:spPr>
      </p:pic>
      <p:pic>
        <p:nvPicPr>
          <p:cNvPr id="16" name="图片 2"/>
          <p:cNvPicPr>
            <a:picLocks noChangeAspect="1"/>
          </p:cNvPicPr>
          <p:nvPr/>
        </p:nvPicPr>
        <p:blipFill>
          <a:blip r:embed="rId5"/>
          <a:srcRect/>
          <a:stretch>
            <a:fillRect/>
          </a:stretch>
        </p:blipFill>
        <p:spPr bwMode="auto">
          <a:xfrm>
            <a:off x="3513326" y="4017972"/>
            <a:ext cx="5202078" cy="1268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smtClean="0">
                <a:solidFill>
                  <a:schemeClr val="tx1"/>
                </a:solidFill>
                <a:latin typeface="Arial Unicode MS" pitchFamily="34" charset="-122"/>
                <a:ea typeface="黑体" pitchFamily="49" charset="-122"/>
              </a:rPr>
              <a:t>Other Query and Data Techniques</a:t>
            </a:r>
            <a:endParaRPr lang="zh-CN" altLang="en-US" sz="4000" b="1" dirty="0">
              <a:solidFill>
                <a:schemeClr val="tx1"/>
              </a:solidFill>
              <a:latin typeface="Arial Unicode MS" pitchFamily="34" charset="-122"/>
              <a:ea typeface="黑体" pitchFamily="49" charset="-122"/>
            </a:endParaRPr>
          </a:p>
        </p:txBody>
      </p:sp>
      <p:cxnSp>
        <p:nvCxnSpPr>
          <p:cNvPr id="11" name="Straight Arrow Connector 5"/>
          <p:cNvCxnSpPr/>
          <p:nvPr/>
        </p:nvCxnSpPr>
        <p:spPr bwMode="auto">
          <a:xfrm>
            <a:off x="5045276" y="5342450"/>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4037164" y="5080840"/>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7133508" y="5080840"/>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5072066" y="4948976"/>
            <a:ext cx="2016224"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compression</a:t>
            </a:r>
            <a:endParaRPr lang="zh-CN" altLang="en-US" sz="1400" dirty="0">
              <a:latin typeface="Arial Unicode MS" pitchFamily="34" charset="-122"/>
              <a:ea typeface="Arial Unicode MS" pitchFamily="34" charset="-122"/>
              <a:cs typeface="Arial Unicode MS" pitchFamily="34" charset="-122"/>
            </a:endParaRPr>
          </a:p>
        </p:txBody>
      </p:sp>
      <p:sp>
        <p:nvSpPr>
          <p:cNvPr id="15" name="内容占位符 2"/>
          <p:cNvSpPr txBox="1">
            <a:spLocks/>
          </p:cNvSpPr>
          <p:nvPr/>
        </p:nvSpPr>
        <p:spPr bwMode="auto">
          <a:xfrm>
            <a:off x="285720" y="501317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Compression: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6013308"/>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Data Partition:</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4172060" y="631066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3091940" y="604905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6260292" y="6049052"/>
            <a:ext cx="2669426"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0" name="TextBox 3"/>
          <p:cNvSpPr txBox="1">
            <a:spLocks noChangeArrowheads="1"/>
          </p:cNvSpPr>
          <p:nvPr/>
        </p:nvSpPr>
        <p:spPr bwMode="auto">
          <a:xfrm>
            <a:off x="4000496" y="5917188"/>
            <a:ext cx="2304256" cy="369332"/>
          </a:xfrm>
          <a:prstGeom prst="rect">
            <a:avLst/>
          </a:prstGeom>
          <a:noFill/>
          <a:ln w="9525">
            <a:noFill/>
            <a:miter lim="800000"/>
            <a:headEnd/>
            <a:tailEnd/>
          </a:ln>
        </p:spPr>
        <p:txBody>
          <a:bodyPr wrap="square">
            <a:spAutoFit/>
          </a:bodyPr>
          <a:lstStyle/>
          <a:p>
            <a:pPr algn="ctr"/>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partitioning</a:t>
            </a:r>
            <a:endParaRPr lang="zh-CN" altLang="en-US" sz="1400" dirty="0">
              <a:latin typeface="Arial Unicode MS" pitchFamily="34" charset="-122"/>
              <a:ea typeface="Arial Unicode MS" pitchFamily="34" charset="-122"/>
              <a:cs typeface="Arial Unicode MS" pitchFamily="34" charset="-122"/>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49</a:t>
            </a:fld>
            <a:endParaRPr lang="zh-CN" altLang="en-US" dirty="0"/>
          </a:p>
        </p:txBody>
      </p:sp>
      <p:cxnSp>
        <p:nvCxnSpPr>
          <p:cNvPr id="24" name="Straight Arrow Connector 5"/>
          <p:cNvCxnSpPr/>
          <p:nvPr/>
        </p:nvCxnSpPr>
        <p:spPr bwMode="auto">
          <a:xfrm>
            <a:off x="3170218" y="3725957"/>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5" name="TextBox 19"/>
          <p:cNvSpPr txBox="1">
            <a:spLocks noChangeArrowheads="1"/>
          </p:cNvSpPr>
          <p:nvPr/>
        </p:nvSpPr>
        <p:spPr bwMode="auto">
          <a:xfrm>
            <a:off x="1081986" y="3437925"/>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6" name="TextBox 19"/>
          <p:cNvSpPr txBox="1">
            <a:spLocks noChangeArrowheads="1"/>
          </p:cNvSpPr>
          <p:nvPr/>
        </p:nvSpPr>
        <p:spPr bwMode="auto">
          <a:xfrm>
            <a:off x="5834514" y="3437925"/>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7" name="TextBox 3"/>
          <p:cNvSpPr txBox="1">
            <a:spLocks noChangeArrowheads="1"/>
          </p:cNvSpPr>
          <p:nvPr/>
        </p:nvSpPr>
        <p:spPr bwMode="auto">
          <a:xfrm>
            <a:off x="2883896" y="3289919"/>
            <a:ext cx="4116996" cy="369332"/>
          </a:xfrm>
          <a:prstGeom prst="rect">
            <a:avLst/>
          </a:prstGeom>
          <a:noFill/>
          <a:ln w="9525">
            <a:noFill/>
            <a:miter lim="800000"/>
            <a:headEnd/>
            <a:tailEnd/>
          </a:ln>
        </p:spPr>
        <p:txBody>
          <a:bodyPr wrap="square">
            <a:spAutoFit/>
          </a:bodyPr>
          <a:lstStyle/>
          <a:p>
            <a:r>
              <a:rPr lang="en-US" altLang="zh-CN" dirty="0" smtClean="0">
                <a:solidFill>
                  <a:srgbClr val="C00000"/>
                </a:solidFill>
                <a:latin typeface="Arial Unicode MS" pitchFamily="34" charset="-122"/>
                <a:ea typeface="Arial Unicode MS" pitchFamily="34" charset="-122"/>
                <a:cs typeface="Arial Unicode MS" pitchFamily="34" charset="-122"/>
                <a:sym typeface="Symbol" pitchFamily="18" charset="2"/>
              </a:rPr>
              <a:t>Incremental computation</a:t>
            </a:r>
            <a:endParaRPr lang="zh-CN" altLang="en-US" sz="1400" dirty="0">
              <a:latin typeface="Arial Unicode MS" pitchFamily="34" charset="-122"/>
              <a:ea typeface="Arial Unicode MS" pitchFamily="34" charset="-122"/>
              <a:cs typeface="Arial Unicode MS" pitchFamily="34" charset="-122"/>
            </a:endParaRPr>
          </a:p>
        </p:txBody>
      </p:sp>
      <p:sp>
        <p:nvSpPr>
          <p:cNvPr id="28" name="TextBox 3"/>
          <p:cNvSpPr txBox="1">
            <a:spLocks noChangeArrowheads="1"/>
          </p:cNvSpPr>
          <p:nvPr/>
        </p:nvSpPr>
        <p:spPr bwMode="auto">
          <a:xfrm>
            <a:off x="5474474" y="4488428"/>
            <a:ext cx="1728192" cy="369332"/>
          </a:xfrm>
          <a:prstGeom prst="rect">
            <a:avLst/>
          </a:prstGeom>
          <a:noFill/>
          <a:ln w="9525">
            <a:noFill/>
            <a:miter lim="800000"/>
            <a:headEnd/>
            <a:tailEnd/>
          </a:ln>
        </p:spPr>
        <p:txBody>
          <a:bodyPr wrap="square">
            <a:spAutoFit/>
          </a:bodyPr>
          <a:lstStyle/>
          <a:p>
            <a:r>
              <a:rPr lang="en-US" altLang="zh-CN" dirty="0" smtClean="0">
                <a:latin typeface="Arial Unicode MS" pitchFamily="34" charset="-122"/>
                <a:ea typeface="Arial Unicode MS" pitchFamily="34" charset="-122"/>
                <a:cs typeface="Arial Unicode MS" pitchFamily="34" charset="-122"/>
              </a:rPr>
              <a:t>Known results</a:t>
            </a:r>
            <a:endParaRPr lang="zh-CN" altLang="en-US" dirty="0">
              <a:latin typeface="Arial Unicode MS" pitchFamily="34" charset="-122"/>
              <a:ea typeface="Arial Unicode MS" pitchFamily="34" charset="-122"/>
              <a:cs typeface="Arial Unicode MS" pitchFamily="34" charset="-122"/>
            </a:endParaRPr>
          </a:p>
        </p:txBody>
      </p:sp>
      <p:sp>
        <p:nvSpPr>
          <p:cNvPr id="29" name="下箭头 28"/>
          <p:cNvSpPr/>
          <p:nvPr/>
        </p:nvSpPr>
        <p:spPr>
          <a:xfrm>
            <a:off x="6194554" y="3941981"/>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内容占位符 2"/>
          <p:cNvSpPr txBox="1">
            <a:spLocks/>
          </p:cNvSpPr>
          <p:nvPr/>
        </p:nvSpPr>
        <p:spPr bwMode="auto">
          <a:xfrm>
            <a:off x="285720" y="2714620"/>
            <a:ext cx="8501122" cy="5715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Incremental Computation:</a:t>
            </a: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grpSp>
        <p:nvGrpSpPr>
          <p:cNvPr id="3" name="组合 30"/>
          <p:cNvGrpSpPr/>
          <p:nvPr/>
        </p:nvGrpSpPr>
        <p:grpSpPr>
          <a:xfrm>
            <a:off x="4664000" y="928670"/>
            <a:ext cx="4051404" cy="1901825"/>
            <a:chOff x="2555776" y="4653136"/>
            <a:chExt cx="4051404" cy="1901825"/>
          </a:xfrm>
        </p:grpSpPr>
        <p:cxnSp>
          <p:nvCxnSpPr>
            <p:cNvPr id="32"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3"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34"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35"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6"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37"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38"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39" name="内容占位符 2"/>
          <p:cNvSpPr txBox="1">
            <a:spLocks/>
          </p:cNvSpPr>
          <p:nvPr/>
        </p:nvSpPr>
        <p:spPr bwMode="auto">
          <a:xfrm>
            <a:off x="285720" y="164305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lang="en-US" altLang="zh-CN" sz="2800" b="1" kern="0" dirty="0" smtClean="0">
                <a:solidFill>
                  <a:srgbClr val="C00000"/>
                </a:solidFill>
                <a:latin typeface="Arial Unicode MS" pitchFamily="34" charset="-122"/>
                <a:ea typeface="黑体" pitchFamily="49" charset="-122"/>
              </a:rPr>
              <a:t>Distributed algorithms</a:t>
            </a:r>
            <a:r>
              <a:rPr kumimoji="0" lang="en-US" altLang="zh-CN"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 </a:t>
            </a:r>
            <a:r>
              <a:rPr lang="en-US" altLang="zh-CN" sz="4000" b="1" dirty="0" smtClean="0">
                <a:latin typeface="Arial Unicode MS" pitchFamily="34" charset="-122"/>
                <a:ea typeface="Arial Unicode MS" pitchFamily="34" charset="-122"/>
                <a:cs typeface="Arial Unicode MS" pitchFamily="34" charset="-122"/>
              </a:rPr>
              <a:t>Approximation Algorithms </a:t>
            </a:r>
            <a:endParaRPr lang="zh-CN" altLang="en-US" sz="4000" b="1"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p:txBody>
          <a:bodyPr/>
          <a:lstStyle/>
          <a:p>
            <a:r>
              <a:rPr lang="en-US" altLang="zh-CN" dirty="0" smtClean="0">
                <a:solidFill>
                  <a:srgbClr val="000099"/>
                </a:solidFill>
              </a:rPr>
              <a:t>Relative performance guarantee</a:t>
            </a:r>
          </a:p>
          <a:p>
            <a:endParaRPr lang="en-US" altLang="zh-CN" dirty="0" smtClean="0"/>
          </a:p>
          <a:p>
            <a:endParaRPr lang="en-US" altLang="zh-CN" dirty="0" smtClean="0"/>
          </a:p>
          <a:p>
            <a:endParaRPr lang="en-US" dirty="0" smtClean="0">
              <a:solidFill>
                <a:srgbClr val="000099"/>
              </a:solidFill>
            </a:endParaRPr>
          </a:p>
          <a:p>
            <a:r>
              <a:rPr lang="en-US" dirty="0" smtClean="0">
                <a:solidFill>
                  <a:srgbClr val="000099"/>
                </a:solidFill>
              </a:rPr>
              <a:t>Absolute performance guarantee </a:t>
            </a:r>
            <a:endParaRPr lang="en-US" altLang="zh-CN" dirty="0" smtClean="0">
              <a:solidFill>
                <a:srgbClr val="000099"/>
              </a:solidFill>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642910" y="1785926"/>
            <a:ext cx="5219700" cy="10572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142976" y="4286256"/>
            <a:ext cx="4629150" cy="647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(1) Approximation </a:t>
            </a:r>
            <a:r>
              <a:rPr lang="en-US" altLang="zh-CN" sz="4000" b="1" dirty="0" smtClean="0"/>
              <a:t>Algorithms </a:t>
            </a:r>
            <a:endParaRPr lang="zh-CN" altLang="en-US" sz="4000"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6</a:t>
            </a:fld>
            <a:endParaRPr lang="zh-CN" altLang="en-US" dirty="0"/>
          </a:p>
        </p:txBody>
      </p:sp>
      <p:pic>
        <p:nvPicPr>
          <p:cNvPr id="5" name="图片 7" descr="approx-book.jpg"/>
          <p:cNvPicPr>
            <a:picLocks noChangeAspect="1"/>
          </p:cNvPicPr>
          <p:nvPr/>
        </p:nvPicPr>
        <p:blipFill>
          <a:blip r:embed="rId2"/>
          <a:srcRect/>
          <a:stretch>
            <a:fillRect/>
          </a:stretch>
        </p:blipFill>
        <p:spPr bwMode="auto">
          <a:xfrm>
            <a:off x="428596" y="1901973"/>
            <a:ext cx="2428892" cy="3670167"/>
          </a:xfrm>
          <a:prstGeom prst="rect">
            <a:avLst/>
          </a:prstGeom>
          <a:noFill/>
          <a:ln w="9525">
            <a:noFill/>
            <a:miter lim="800000"/>
            <a:headEnd/>
            <a:tailEnd/>
          </a:ln>
        </p:spPr>
      </p:pic>
      <p:pic>
        <p:nvPicPr>
          <p:cNvPr id="1026" name="Picture 2" descr="Image result"/>
          <p:cNvPicPr>
            <a:picLocks noChangeAspect="1" noChangeArrowheads="1"/>
          </p:cNvPicPr>
          <p:nvPr/>
        </p:nvPicPr>
        <p:blipFill>
          <a:blip r:embed="rId3"/>
          <a:srcRect/>
          <a:stretch>
            <a:fillRect/>
          </a:stretch>
        </p:blipFill>
        <p:spPr bwMode="auto">
          <a:xfrm>
            <a:off x="5715008" y="1928826"/>
            <a:ext cx="2911131" cy="3643314"/>
          </a:xfrm>
          <a:prstGeom prst="rect">
            <a:avLst/>
          </a:prstGeom>
          <a:noFill/>
        </p:spPr>
      </p:pic>
      <p:pic>
        <p:nvPicPr>
          <p:cNvPr id="1028" name="Picture 4" descr="Image result"/>
          <p:cNvPicPr>
            <a:picLocks noChangeAspect="1" noChangeArrowheads="1"/>
          </p:cNvPicPr>
          <p:nvPr/>
        </p:nvPicPr>
        <p:blipFill>
          <a:blip r:embed="rId4"/>
          <a:srcRect/>
          <a:stretch>
            <a:fillRect/>
          </a:stretch>
        </p:blipFill>
        <p:spPr bwMode="auto">
          <a:xfrm>
            <a:off x="3071802" y="1920694"/>
            <a:ext cx="2500330" cy="365144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Image result for oracle"/>
          <p:cNvPicPr>
            <a:picLocks noChangeAspect="1" noChangeArrowheads="1"/>
          </p:cNvPicPr>
          <p:nvPr/>
        </p:nvPicPr>
        <p:blipFill>
          <a:blip r:embed="rId2"/>
          <a:srcRect/>
          <a:stretch>
            <a:fillRect/>
          </a:stretch>
        </p:blipFill>
        <p:spPr bwMode="auto">
          <a:xfrm>
            <a:off x="4500562" y="5219722"/>
            <a:ext cx="3067050" cy="1495426"/>
          </a:xfrm>
          <a:prstGeom prst="rect">
            <a:avLst/>
          </a:prstGeom>
          <a:noFill/>
        </p:spPr>
      </p:pic>
      <p:pic>
        <p:nvPicPr>
          <p:cNvPr id="3074" name="Picture 2"/>
          <p:cNvPicPr>
            <a:picLocks noChangeAspect="1" noChangeArrowheads="1"/>
          </p:cNvPicPr>
          <p:nvPr/>
        </p:nvPicPr>
        <p:blipFill>
          <a:blip r:embed="rId3"/>
          <a:srcRect/>
          <a:stretch>
            <a:fillRect/>
          </a:stretch>
        </p:blipFill>
        <p:spPr bwMode="auto">
          <a:xfrm>
            <a:off x="4786314" y="3897687"/>
            <a:ext cx="2376489" cy="1245825"/>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en-US" altLang="zh-CN" b="1" dirty="0" smtClean="0"/>
              <a:t>(2) Approximate </a:t>
            </a:r>
            <a:r>
              <a:rPr lang="en-US" altLang="zh-CN" sz="4000" b="1" dirty="0" smtClean="0"/>
              <a:t>Query Processing</a:t>
            </a:r>
            <a:endParaRPr lang="zh-CN" altLang="en-US" sz="4000" b="1" dirty="0"/>
          </a:p>
        </p:txBody>
      </p:sp>
      <p:sp>
        <p:nvSpPr>
          <p:cNvPr id="3" name="内容占位符 2"/>
          <p:cNvSpPr>
            <a:spLocks noGrp="1"/>
          </p:cNvSpPr>
          <p:nvPr>
            <p:ph idx="1"/>
          </p:nvPr>
        </p:nvSpPr>
        <p:spPr/>
        <p:txBody>
          <a:bodyPr/>
          <a:lstStyle/>
          <a:p>
            <a:pPr marL="0" indent="0">
              <a:buNone/>
            </a:pPr>
            <a:r>
              <a:rPr lang="en-US" sz="2800" b="1" dirty="0" smtClean="0">
                <a:solidFill>
                  <a:srgbClr val="000099"/>
                </a:solidFill>
              </a:rPr>
              <a:t>AQP</a:t>
            </a:r>
            <a:r>
              <a:rPr lang="en-US" sz="2800" dirty="0" smtClean="0"/>
              <a:t> supports </a:t>
            </a:r>
            <a:r>
              <a:rPr lang="en-US" sz="2800" dirty="0" smtClean="0">
                <a:solidFill>
                  <a:srgbClr val="000099"/>
                </a:solidFill>
              </a:rPr>
              <a:t>a slightly constrained set of SQL-style declarative queries</a:t>
            </a:r>
          </a:p>
          <a:p>
            <a:r>
              <a:rPr lang="en-US" sz="2400" dirty="0" smtClean="0"/>
              <a:t>Specifically provides approximate results for standard SQL aggregate queries, e.g., queries involving </a:t>
            </a:r>
            <a:r>
              <a:rPr lang="en-US" sz="2400" dirty="0" smtClean="0">
                <a:solidFill>
                  <a:srgbClr val="FF0000"/>
                </a:solidFill>
              </a:rPr>
              <a:t>COUNT, AVG, SUM and PERCENTILE</a:t>
            </a:r>
            <a:r>
              <a:rPr lang="en-US" sz="2400" dirty="0" smtClean="0"/>
              <a:t>. </a:t>
            </a:r>
          </a:p>
          <a:p>
            <a:r>
              <a:rPr lang="en-US" sz="2400" dirty="0" smtClean="0"/>
              <a:t>Sampling  is a key technique</a:t>
            </a:r>
          </a:p>
          <a:p>
            <a:pPr>
              <a:buNone/>
            </a:pPr>
            <a:r>
              <a:rPr lang="en-US" sz="1800" dirty="0" smtClean="0"/>
              <a:t/>
            </a:r>
            <a:br>
              <a:rPr lang="en-US" sz="1800" dirty="0" smtClean="0"/>
            </a:br>
            <a:endParaRPr lang="zh-CN" altLang="en-US" sz="18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pic>
        <p:nvPicPr>
          <p:cNvPr id="8" name="Picture 5"/>
          <p:cNvPicPr>
            <a:picLocks noChangeAspect="1" noChangeArrowheads="1"/>
          </p:cNvPicPr>
          <p:nvPr/>
        </p:nvPicPr>
        <p:blipFill>
          <a:blip r:embed="rId4" cstate="print"/>
          <a:srcRect/>
          <a:stretch>
            <a:fillRect/>
          </a:stretch>
        </p:blipFill>
        <p:spPr bwMode="auto">
          <a:xfrm>
            <a:off x="2071670" y="3929066"/>
            <a:ext cx="2071702" cy="1063597"/>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2071670" y="5434033"/>
            <a:ext cx="2381250" cy="923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 Approximate </a:t>
            </a:r>
            <a:r>
              <a:rPr lang="en-US" altLang="zh-CN" sz="4000" b="1" dirty="0" smtClean="0"/>
              <a:t>Query Processing</a:t>
            </a:r>
            <a:endParaRPr lang="zh-CN" altLang="en-US" sz="4000" b="1" dirty="0"/>
          </a:p>
        </p:txBody>
      </p:sp>
      <p:sp>
        <p:nvSpPr>
          <p:cNvPr id="3" name="内容占位符 2"/>
          <p:cNvSpPr>
            <a:spLocks noGrp="1"/>
          </p:cNvSpPr>
          <p:nvPr>
            <p:ph idx="1"/>
          </p:nvPr>
        </p:nvSpPr>
        <p:spPr/>
        <p:txBody>
          <a:bodyPr/>
          <a:lstStyle/>
          <a:p>
            <a:pPr marL="0" indent="0">
              <a:buNone/>
            </a:pPr>
            <a:r>
              <a:rPr lang="en-US" sz="2800" dirty="0" smtClean="0"/>
              <a:t>Approximate Functions in Oracle Database 12c Release 2  that provide approximate results.</a:t>
            </a:r>
          </a:p>
          <a:p>
            <a:pPr>
              <a:spcBef>
                <a:spcPts val="1800"/>
              </a:spcBef>
            </a:pPr>
            <a:r>
              <a:rPr lang="en-US" sz="1800" b="1" dirty="0" smtClean="0">
                <a:solidFill>
                  <a:srgbClr val="000099"/>
                </a:solidFill>
              </a:rPr>
              <a:t>APPROX_COUNT_DISTINCT</a:t>
            </a:r>
          </a:p>
          <a:p>
            <a:pPr>
              <a:spcBef>
                <a:spcPts val="1200"/>
              </a:spcBef>
            </a:pPr>
            <a:r>
              <a:rPr lang="en-US" sz="1800" b="1" dirty="0" smtClean="0">
                <a:solidFill>
                  <a:srgbClr val="000099"/>
                </a:solidFill>
              </a:rPr>
              <a:t>APPROX_COUNT_DISTINCT_AGG</a:t>
            </a:r>
          </a:p>
          <a:p>
            <a:pPr>
              <a:spcBef>
                <a:spcPts val="1200"/>
              </a:spcBef>
            </a:pPr>
            <a:r>
              <a:rPr lang="en-US" sz="1800" b="1" dirty="0" smtClean="0">
                <a:solidFill>
                  <a:srgbClr val="000099"/>
                </a:solidFill>
              </a:rPr>
              <a:t>APPROX_COUNT_DISTINCT_DETAIL</a:t>
            </a:r>
          </a:p>
          <a:p>
            <a:pPr>
              <a:spcBef>
                <a:spcPts val="1200"/>
              </a:spcBef>
            </a:pPr>
            <a:r>
              <a:rPr lang="en-US" sz="1800" b="1" dirty="0" smtClean="0">
                <a:solidFill>
                  <a:srgbClr val="000099"/>
                </a:solidFill>
              </a:rPr>
              <a:t>APPROX_MEDIAN</a:t>
            </a:r>
          </a:p>
          <a:p>
            <a:pPr>
              <a:spcBef>
                <a:spcPts val="1200"/>
              </a:spcBef>
            </a:pPr>
            <a:r>
              <a:rPr lang="en-US" sz="1800" b="1" dirty="0" smtClean="0">
                <a:solidFill>
                  <a:srgbClr val="000099"/>
                </a:solidFill>
              </a:rPr>
              <a:t>APPROX_PERCENTILE</a:t>
            </a:r>
          </a:p>
          <a:p>
            <a:pPr>
              <a:spcBef>
                <a:spcPts val="1200"/>
              </a:spcBef>
            </a:pPr>
            <a:r>
              <a:rPr lang="en-US" sz="1800" b="1" dirty="0" smtClean="0">
                <a:solidFill>
                  <a:srgbClr val="000099"/>
                </a:solidFill>
              </a:rPr>
              <a:t>APPROX_PERCENTILE_AGG</a:t>
            </a:r>
          </a:p>
          <a:p>
            <a:pPr>
              <a:spcBef>
                <a:spcPts val="1200"/>
              </a:spcBef>
            </a:pPr>
            <a:r>
              <a:rPr lang="en-US" sz="1800" b="1" dirty="0" smtClean="0">
                <a:solidFill>
                  <a:srgbClr val="000099"/>
                </a:solidFill>
              </a:rPr>
              <a:t>APPROX_PERCENTILE_DETAIL</a:t>
            </a:r>
          </a:p>
          <a:p>
            <a:pPr>
              <a:spcBef>
                <a:spcPts val="1200"/>
              </a:spcBef>
            </a:pPr>
            <a:r>
              <a:rPr lang="en-US" sz="1800" b="1" dirty="0" smtClean="0">
                <a:solidFill>
                  <a:srgbClr val="000099"/>
                </a:solidFill>
              </a:rPr>
              <a:t>TO_APPROX_COUNT_DISTINCT</a:t>
            </a:r>
          </a:p>
          <a:p>
            <a:pPr>
              <a:spcBef>
                <a:spcPts val="1200"/>
              </a:spcBef>
            </a:pPr>
            <a:r>
              <a:rPr lang="en-US" sz="1800" b="1" dirty="0" smtClean="0">
                <a:solidFill>
                  <a:srgbClr val="000099"/>
                </a:solidFill>
              </a:rPr>
              <a:t>TO_APPROX_PERCENTILE</a:t>
            </a:r>
          </a:p>
          <a:p>
            <a:endParaRPr lang="zh-CN" altLang="en-US" sz="18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8</a:t>
            </a:fld>
            <a:endParaRPr lang="zh-CN" altLang="en-US" dirty="0"/>
          </a:p>
        </p:txBody>
      </p:sp>
      <p:pic>
        <p:nvPicPr>
          <p:cNvPr id="70658" name="Picture 2" descr="Image result for oracle"/>
          <p:cNvPicPr>
            <a:picLocks noChangeAspect="1" noChangeArrowheads="1"/>
          </p:cNvPicPr>
          <p:nvPr/>
        </p:nvPicPr>
        <p:blipFill>
          <a:blip r:embed="rId3"/>
          <a:srcRect/>
          <a:stretch>
            <a:fillRect/>
          </a:stretch>
        </p:blipFill>
        <p:spPr bwMode="auto">
          <a:xfrm>
            <a:off x="5929322" y="4076714"/>
            <a:ext cx="3067050" cy="1495426"/>
          </a:xfrm>
          <a:prstGeom prst="rect">
            <a:avLst/>
          </a:prstGeom>
          <a:noFill/>
        </p:spPr>
      </p:pic>
      <p:sp>
        <p:nvSpPr>
          <p:cNvPr id="6" name="矩形 5"/>
          <p:cNvSpPr/>
          <p:nvPr/>
        </p:nvSpPr>
        <p:spPr>
          <a:xfrm>
            <a:off x="500034" y="6417254"/>
            <a:ext cx="8358246" cy="369332"/>
          </a:xfrm>
          <a:prstGeom prst="rect">
            <a:avLst/>
          </a:prstGeom>
        </p:spPr>
        <p:txBody>
          <a:bodyPr wrap="square">
            <a:spAutoFit/>
          </a:bodyPr>
          <a:lstStyle/>
          <a:p>
            <a:r>
              <a:rPr lang="en-US" dirty="0" smtClean="0"/>
              <a:t>https://oracle-base.com/articles/12c/approximate-query-processing-12cr2</a:t>
            </a:r>
            <a:endParaRPr lang="en-US" altLang="zh-CN" dirty="0" smtClean="0">
              <a:solidFill>
                <a:srgbClr val="00009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(2) Approximate </a:t>
            </a:r>
            <a:r>
              <a:rPr lang="en-US" altLang="zh-CN" sz="4000" b="1" dirty="0" smtClean="0"/>
              <a:t>Query Processing</a:t>
            </a:r>
            <a:endParaRPr lang="zh-CN" altLang="en-US" sz="4000" b="1" dirty="0"/>
          </a:p>
        </p:txBody>
      </p:sp>
      <p:sp>
        <p:nvSpPr>
          <p:cNvPr id="3" name="内容占位符 2"/>
          <p:cNvSpPr>
            <a:spLocks noGrp="1"/>
          </p:cNvSpPr>
          <p:nvPr>
            <p:ph idx="1"/>
          </p:nvPr>
        </p:nvSpPr>
        <p:spPr/>
        <p:txBody>
          <a:bodyPr/>
          <a:lstStyle/>
          <a:p>
            <a:pPr>
              <a:buNone/>
            </a:pPr>
            <a:r>
              <a:rPr lang="en-US" sz="2800" dirty="0" smtClean="0"/>
              <a:t>The following statement returns the approximate number of distinct customers for each product.</a:t>
            </a:r>
          </a:p>
          <a:p>
            <a:pPr marL="457200" indent="-457200">
              <a:spcBef>
                <a:spcPts val="1200"/>
              </a:spcBef>
              <a:buNone/>
            </a:pPr>
            <a:r>
              <a:rPr lang="en-US" sz="2000" b="1" dirty="0" smtClean="0">
                <a:solidFill>
                  <a:srgbClr val="000099"/>
                </a:solidFill>
              </a:rPr>
              <a:t>SELECT </a:t>
            </a:r>
            <a:r>
              <a:rPr lang="en-US" sz="2000" b="1" dirty="0" err="1" smtClean="0">
                <a:solidFill>
                  <a:srgbClr val="000099"/>
                </a:solidFill>
              </a:rPr>
              <a:t>prod_id</a:t>
            </a:r>
            <a:r>
              <a:rPr lang="en-US" sz="2000" b="1" dirty="0" smtClean="0">
                <a:solidFill>
                  <a:srgbClr val="000099"/>
                </a:solidFill>
              </a:rPr>
              <a:t>, APPROX_COUNT_DISTINCT(</a:t>
            </a:r>
            <a:r>
              <a:rPr lang="en-US" sz="2000" b="1" dirty="0" err="1" smtClean="0">
                <a:solidFill>
                  <a:srgbClr val="000099"/>
                </a:solidFill>
              </a:rPr>
              <a:t>cust_id</a:t>
            </a:r>
            <a:r>
              <a:rPr lang="en-US" sz="2000" b="1" dirty="0" smtClean="0">
                <a:solidFill>
                  <a:srgbClr val="000099"/>
                </a:solidFill>
              </a:rPr>
              <a:t>) AS "Number of Customers" </a:t>
            </a:r>
          </a:p>
          <a:p>
            <a:pPr marL="457200" indent="-457200">
              <a:buNone/>
            </a:pPr>
            <a:r>
              <a:rPr lang="en-US" sz="2000" b="1" dirty="0" smtClean="0">
                <a:solidFill>
                  <a:srgbClr val="000099"/>
                </a:solidFill>
              </a:rPr>
              <a:t>FROM sales </a:t>
            </a:r>
          </a:p>
          <a:p>
            <a:pPr marL="457200" indent="-457200">
              <a:buNone/>
            </a:pPr>
            <a:r>
              <a:rPr lang="en-US" sz="2000" b="1" dirty="0" smtClean="0">
                <a:solidFill>
                  <a:srgbClr val="000099"/>
                </a:solidFill>
              </a:rPr>
              <a:t>GROUP BY </a:t>
            </a:r>
            <a:r>
              <a:rPr lang="en-US" sz="2000" b="1" dirty="0" err="1" smtClean="0">
                <a:solidFill>
                  <a:srgbClr val="000099"/>
                </a:solidFill>
              </a:rPr>
              <a:t>prod_id</a:t>
            </a:r>
            <a:r>
              <a:rPr lang="en-US" sz="2000" b="1" dirty="0" smtClean="0">
                <a:solidFill>
                  <a:srgbClr val="000099"/>
                </a:solidFill>
              </a:rPr>
              <a:t> </a:t>
            </a:r>
          </a:p>
          <a:p>
            <a:pPr marL="457200" indent="-457200">
              <a:buNone/>
            </a:pPr>
            <a:r>
              <a:rPr lang="en-US" sz="2000" b="1" dirty="0" smtClean="0">
                <a:solidFill>
                  <a:srgbClr val="000099"/>
                </a:solidFill>
              </a:rPr>
              <a:t>ORDER BY </a:t>
            </a:r>
            <a:r>
              <a:rPr lang="en-US" sz="2000" b="1" dirty="0" err="1" smtClean="0">
                <a:solidFill>
                  <a:srgbClr val="000099"/>
                </a:solidFill>
              </a:rPr>
              <a:t>prod_id</a:t>
            </a:r>
            <a:r>
              <a:rPr lang="en-US" sz="2000" b="1" dirty="0" smtClean="0">
                <a:solidFill>
                  <a:srgbClr val="000099"/>
                </a:solidFill>
              </a:rPr>
              <a:t>;</a:t>
            </a:r>
          </a:p>
          <a:p>
            <a:pPr>
              <a:buNone/>
            </a:pPr>
            <a:endParaRPr lang="en-US" sz="2400" dirty="0" smtClean="0"/>
          </a:p>
          <a:p>
            <a:pPr>
              <a:buNone/>
            </a:pPr>
            <a:r>
              <a:rPr lang="en-US" sz="1800" b="1" dirty="0" smtClean="0">
                <a:solidFill>
                  <a:srgbClr val="000099"/>
                </a:solidFill>
              </a:rPr>
              <a:t>PROD_ID Number of Customers</a:t>
            </a:r>
          </a:p>
          <a:p>
            <a:pPr>
              <a:buNone/>
            </a:pPr>
            <a:r>
              <a:rPr lang="en-US" sz="1800" b="1" dirty="0" smtClean="0">
                <a:solidFill>
                  <a:srgbClr val="000099"/>
                </a:solidFill>
              </a:rPr>
              <a:t>---------- -------------------</a:t>
            </a:r>
          </a:p>
          <a:p>
            <a:pPr>
              <a:buNone/>
            </a:pPr>
            <a:r>
              <a:rPr lang="en-US" sz="1800" b="1" dirty="0" smtClean="0">
                <a:solidFill>
                  <a:srgbClr val="000099"/>
                </a:solidFill>
              </a:rPr>
              <a:t>        13                2516</a:t>
            </a:r>
          </a:p>
          <a:p>
            <a:pPr>
              <a:buNone/>
            </a:pPr>
            <a:r>
              <a:rPr lang="en-US" sz="1800" b="1" dirty="0" smtClean="0">
                <a:solidFill>
                  <a:srgbClr val="000099"/>
                </a:solidFill>
              </a:rPr>
              <a:t>        14                2030</a:t>
            </a:r>
          </a:p>
          <a:p>
            <a:pPr>
              <a:buNone/>
            </a:pPr>
            <a:r>
              <a:rPr lang="en-US" sz="1800" b="1" dirty="0" smtClean="0">
                <a:solidFill>
                  <a:srgbClr val="000099"/>
                </a:solidFill>
              </a:rPr>
              <a:t>        15                2105</a:t>
            </a:r>
          </a:p>
          <a:p>
            <a:pPr>
              <a:buNone/>
            </a:pPr>
            <a:r>
              <a:rPr lang="en-US" sz="1800" b="1" dirty="0" smtClean="0">
                <a:solidFill>
                  <a:srgbClr val="000099"/>
                </a:solidFill>
              </a:rPr>
              <a:t>        16                2367</a:t>
            </a:r>
          </a:p>
          <a:p>
            <a:pPr>
              <a:buNone/>
            </a:pPr>
            <a:r>
              <a:rPr lang="en-US" altLang="zh-CN" sz="1800" dirty="0" smtClean="0"/>
              <a:t>         …                …</a:t>
            </a:r>
            <a:endParaRPr lang="zh-CN" altLang="en-US" sz="18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
        <p:nvSpPr>
          <p:cNvPr id="6" name="矩形 5"/>
          <p:cNvSpPr/>
          <p:nvPr/>
        </p:nvSpPr>
        <p:spPr>
          <a:xfrm>
            <a:off x="500034" y="6417254"/>
            <a:ext cx="8358246" cy="369332"/>
          </a:xfrm>
          <a:prstGeom prst="rect">
            <a:avLst/>
          </a:prstGeom>
        </p:spPr>
        <p:txBody>
          <a:bodyPr wrap="square">
            <a:spAutoFit/>
          </a:bodyPr>
          <a:lstStyle/>
          <a:p>
            <a:r>
              <a:rPr lang="en-US" dirty="0" smtClean="0"/>
              <a:t>https://oracle-base.com/articles/12c/approximate-query-processing-12cr2</a:t>
            </a:r>
            <a:endParaRPr lang="en-US" altLang="zh-CN" dirty="0" smtClean="0">
              <a:solidFill>
                <a:srgbClr val="000099"/>
              </a:solidFill>
            </a:endParaRPr>
          </a:p>
        </p:txBody>
      </p:sp>
      <p:pic>
        <p:nvPicPr>
          <p:cNvPr id="70658" name="Picture 2" descr="Image result for oracle"/>
          <p:cNvPicPr>
            <a:picLocks noChangeAspect="1" noChangeArrowheads="1"/>
          </p:cNvPicPr>
          <p:nvPr/>
        </p:nvPicPr>
        <p:blipFill>
          <a:blip r:embed="rId2"/>
          <a:srcRect/>
          <a:stretch>
            <a:fillRect/>
          </a:stretch>
        </p:blipFill>
        <p:spPr bwMode="auto">
          <a:xfrm>
            <a:off x="5857884" y="3433772"/>
            <a:ext cx="3067050" cy="149542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49154</TotalTime>
  <Words>2710</Words>
  <Application>Microsoft Office PowerPoint</Application>
  <PresentationFormat>全屏显示(4:3)</PresentationFormat>
  <Paragraphs>541</Paragraphs>
  <Slides>49</Slides>
  <Notes>15</Notes>
  <HiddenSlides>1</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默认设计模板</vt:lpstr>
      <vt:lpstr>幻灯片 1</vt:lpstr>
      <vt:lpstr>Big Data Analytics is Challenging</vt:lpstr>
      <vt:lpstr>幻灯片 3</vt:lpstr>
      <vt:lpstr>(1) Approximation Algorithms </vt:lpstr>
      <vt:lpstr>(1) Approximation Algorithms </vt:lpstr>
      <vt:lpstr>(1) Approximation Algorithms </vt:lpstr>
      <vt:lpstr>(2) Approximate Query Processing</vt:lpstr>
      <vt:lpstr>(2) Approximate Query Processing</vt:lpstr>
      <vt:lpstr>(2) Approximate Query Processing</vt:lpstr>
      <vt:lpstr>(3) Approximate Computing </vt:lpstr>
      <vt:lpstr>(3) Approximate Computing </vt:lpstr>
      <vt:lpstr>(3) Approximate Computing </vt:lpstr>
      <vt:lpstr>幻灯片 13</vt:lpstr>
      <vt:lpstr>幻灯片 14</vt:lpstr>
      <vt:lpstr>Query Approximation Techniques</vt:lpstr>
      <vt:lpstr>(1) E.g., Strong Simulation</vt:lpstr>
      <vt:lpstr>(1) E.g., Strong Simulation</vt:lpstr>
      <vt:lpstr>(1) E.g., Strong Simulation</vt:lpstr>
      <vt:lpstr>(1) E.g., Strong Simulation</vt:lpstr>
      <vt:lpstr>(2) E.g., Temporal Dense Subgraphs</vt:lpstr>
      <vt:lpstr>(2) E.g., Temporal Dense Subgraphs</vt:lpstr>
      <vt:lpstr>(2) E.g., Temporal Dense Subgraphs</vt:lpstr>
      <vt:lpstr>(3) E.g., Trajectory Compression</vt:lpstr>
      <vt:lpstr>(3) E.g., Trajectory Compression</vt:lpstr>
      <vt:lpstr>(3) E.g., Trajectory Compression</vt:lpstr>
      <vt:lpstr>(3) E.g., Trajectory Compression</vt:lpstr>
      <vt:lpstr>(3) E.g., Trajectory Compression</vt:lpstr>
      <vt:lpstr>(3) E.g., Trajectory Compression</vt:lpstr>
      <vt:lpstr>(3) E.g., Trajectory Compression</vt:lpstr>
      <vt:lpstr>(3) E.g., Trajectory Compression</vt:lpstr>
      <vt:lpstr>(3) E.g., Trajectory Compression</vt:lpstr>
      <vt:lpstr>幻灯片 32</vt:lpstr>
      <vt:lpstr>Data Approximation Techniques</vt:lpstr>
      <vt:lpstr>Data Approximation Techniques</vt:lpstr>
      <vt:lpstr>(1) E.g., Shortest Paths/Distances</vt:lpstr>
      <vt:lpstr>(2) E.g., Network Anomaly</vt:lpstr>
      <vt:lpstr>(2) E.g., Network Anomaly</vt:lpstr>
      <vt:lpstr>(2) E.g., Network Anomaly</vt:lpstr>
      <vt:lpstr>(3) E.g., Network Link Prediction</vt:lpstr>
      <vt:lpstr>(3) E.g., Network Link Prediction</vt:lpstr>
      <vt:lpstr>Summary</vt:lpstr>
      <vt:lpstr>Summary</vt:lpstr>
      <vt:lpstr>Reference</vt:lpstr>
      <vt:lpstr>Reference</vt:lpstr>
      <vt:lpstr>Reference</vt:lpstr>
      <vt:lpstr>Acknowledgements</vt:lpstr>
      <vt:lpstr>Acknowledgements</vt:lpstr>
      <vt:lpstr>幻灯片 48</vt:lpstr>
      <vt:lpstr>Other Query and Data Techniques</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4579</cp:revision>
  <dcterms:created xsi:type="dcterms:W3CDTF">2010-07-14T15:56:11Z</dcterms:created>
  <dcterms:modified xsi:type="dcterms:W3CDTF">2018-12-25T09:33:27Z</dcterms:modified>
</cp:coreProperties>
</file>