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1"/>
  </p:notesMasterIdLst>
  <p:sldIdLst>
    <p:sldId id="319" r:id="rId2"/>
    <p:sldId id="349" r:id="rId3"/>
    <p:sldId id="353" r:id="rId4"/>
    <p:sldId id="288" r:id="rId5"/>
    <p:sldId id="360" r:id="rId6"/>
    <p:sldId id="365" r:id="rId7"/>
    <p:sldId id="375" r:id="rId8"/>
    <p:sldId id="376" r:id="rId9"/>
    <p:sldId id="364" r:id="rId10"/>
    <p:sldId id="377" r:id="rId11"/>
    <p:sldId id="378" r:id="rId12"/>
    <p:sldId id="383" r:id="rId13"/>
    <p:sldId id="384" r:id="rId14"/>
    <p:sldId id="386" r:id="rId15"/>
    <p:sldId id="387" r:id="rId16"/>
    <p:sldId id="388" r:id="rId17"/>
    <p:sldId id="331" r:id="rId18"/>
    <p:sldId id="382" r:id="rId19"/>
    <p:sldId id="389" r:id="rId20"/>
    <p:sldId id="300" r:id="rId21"/>
    <p:sldId id="323" r:id="rId22"/>
    <p:sldId id="392" r:id="rId23"/>
    <p:sldId id="390" r:id="rId24"/>
    <p:sldId id="393" r:id="rId25"/>
    <p:sldId id="391" r:id="rId26"/>
    <p:sldId id="394" r:id="rId27"/>
    <p:sldId id="395" r:id="rId28"/>
    <p:sldId id="396" r:id="rId29"/>
    <p:sldId id="26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295" userDrawn="1">
          <p15:clr>
            <a:srgbClr val="A4A3A4"/>
          </p15:clr>
        </p15:guide>
        <p15:guide id="3" orient="horz" pos="482" userDrawn="1">
          <p15:clr>
            <a:srgbClr val="A4A3A4"/>
          </p15:clr>
        </p15:guide>
        <p15:guide id="4" pos="5488" userDrawn="1">
          <p15:clr>
            <a:srgbClr val="A4A3A4"/>
          </p15:clr>
        </p15:guide>
        <p15:guide id="5" orient="horz" pos="1230" userDrawn="1">
          <p15:clr>
            <a:srgbClr val="A4A3A4"/>
          </p15:clr>
        </p15:guide>
        <p15:guide id="6" pos="567" userDrawn="1">
          <p15:clr>
            <a:srgbClr val="A4A3A4"/>
          </p15:clr>
        </p15:guide>
        <p15:guide id="7" pos="4898" userDrawn="1">
          <p15:clr>
            <a:srgbClr val="A4A3A4"/>
          </p15:clr>
        </p15:guide>
        <p15:guide id="8" orient="horz" pos="240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008B"/>
    <a:srgbClr val="000080"/>
    <a:srgbClr val="1919FF"/>
    <a:srgbClr val="FFFFCC"/>
    <a:srgbClr val="FEF2E2"/>
    <a:srgbClr val="000000"/>
    <a:srgbClr val="E9EBF5"/>
    <a:srgbClr val="F4F4F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58685" autoAdjust="0"/>
  </p:normalViewPr>
  <p:slideViewPr>
    <p:cSldViewPr snapToGrid="0">
      <p:cViewPr varScale="1">
        <p:scale>
          <a:sx n="75" d="100"/>
          <a:sy n="75" d="100"/>
        </p:scale>
        <p:origin x="2357" y="29"/>
      </p:cViewPr>
      <p:guideLst>
        <p:guide orient="horz" pos="754"/>
        <p:guide pos="295"/>
        <p:guide orient="horz" pos="482"/>
        <p:guide pos="5488"/>
        <p:guide orient="horz" pos="1230"/>
        <p:guide pos="567"/>
        <p:guide pos="4898"/>
        <p:guide orient="horz" pos="2409"/>
      </p:guideLst>
    </p:cSldViewPr>
  </p:slideViewPr>
  <p:notesTextViewPr>
    <p:cViewPr>
      <p:scale>
        <a:sx n="3" d="2"/>
        <a:sy n="3" d="2"/>
      </p:scale>
      <p:origin x="0" y="0"/>
    </p:cViewPr>
  </p:notesTextViewPr>
  <p:notesViewPr>
    <p:cSldViewPr snapToGrid="0" showGuides="1">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4F10-8DC7-42CE-98B3-096A3760A598}" type="datetimeFigureOut">
              <a:rPr lang="zh-CN" altLang="en-US" smtClean="0"/>
              <a:t>2019/10/5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D9CB-E453-4248-A283-C6F253474EFB}" type="slidenum">
              <a:rPr lang="zh-CN" altLang="en-US" smtClean="0"/>
              <a:t>‹#›</a:t>
            </a:fld>
            <a:endParaRPr lang="zh-CN" altLang="en-US"/>
          </a:p>
        </p:txBody>
      </p:sp>
    </p:spTree>
    <p:extLst>
      <p:ext uri="{BB962C8B-B14F-4D97-AF65-F5344CB8AC3E}">
        <p14:creationId xmlns:p14="http://schemas.microsoft.com/office/powerpoint/2010/main" val="391338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My name is . Today I will be presenting our recent work on outlier detection in sparse data with factorization machines, joint with my supervisor ,      and other colleges from </a:t>
            </a:r>
            <a:r>
              <a:rPr lang="en-US" altLang="zh-CN" sz="1200" baseline="0" dirty="0" err="1" smtClean="0"/>
              <a:t>Beihang</a:t>
            </a:r>
            <a:r>
              <a:rPr lang="en-US" altLang="zh-CN" sz="1200" baseline="0" dirty="0" smtClean="0"/>
              <a:t> Univ.</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a:t>
            </a:fld>
            <a:endParaRPr lang="zh-CN" altLang="en-US"/>
          </a:p>
        </p:txBody>
      </p:sp>
    </p:spTree>
    <p:extLst>
      <p:ext uri="{BB962C8B-B14F-4D97-AF65-F5344CB8AC3E}">
        <p14:creationId xmlns:p14="http://schemas.microsoft.com/office/powerpoint/2010/main" val="7482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2000" dirty="0" smtClean="0">
                <a:latin typeface="Arial" panose="020B0604020202020204" pitchFamily="34" charset="0"/>
              </a:rPr>
              <a:t>S-R and O-R redundancies are introduced to aid the decision making whether a subject (or an object) meets the domain requirement of a relation.</a:t>
            </a:r>
            <a:r>
              <a:rPr lang="en-US" altLang="zh-CN" sz="2000" baseline="0" dirty="0" smtClean="0">
                <a:latin typeface="Arial" panose="020B0604020202020204" pitchFamily="34" charset="0"/>
              </a:rPr>
              <a:t> </a:t>
            </a:r>
            <a:r>
              <a:rPr lang="en-US" altLang="zh-CN" sz="2000" dirty="0" smtClean="0">
                <a:latin typeface="Arial" panose="020B0604020202020204" pitchFamily="34" charset="0"/>
              </a:rPr>
              <a:t>When computing the likelihood score,</a:t>
            </a:r>
            <a:r>
              <a:rPr lang="en-US" altLang="zh-CN" sz="2000" baseline="0" dirty="0" smtClean="0">
                <a:latin typeface="Arial" panose="020B0604020202020204" pitchFamily="34" charset="0"/>
              </a:rPr>
              <a:t> we make use of the confidence scores of the same subjects and relations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2000" baseline="0" dirty="0" smtClean="0">
                <a:latin typeface="Arial" panose="020B0604020202020204" pitchFamily="34" charset="0"/>
              </a:rPr>
              <a:t>Finally, R redundancies are introduced to aid the decision making whether a subject and an object have a non-NA relation. The </a:t>
            </a:r>
            <a:r>
              <a:rPr lang="en-US" altLang="zh-CN" sz="1200" dirty="0" smtClean="0">
                <a:latin typeface="Arial" panose="020B0604020202020204" pitchFamily="34" charset="0"/>
              </a:rPr>
              <a:t>Likelihood score selects prominent information from local decisions</a:t>
            </a:r>
            <a:r>
              <a:rPr lang="en-US" altLang="zh-CN" sz="1200" baseline="0" dirty="0" smtClean="0">
                <a:latin typeface="Arial" panose="020B0604020202020204" pitchFamily="34" charset="0"/>
              </a:rPr>
              <a:t> </a:t>
            </a:r>
            <a:r>
              <a:rPr lang="en-US" altLang="zh-CN" sz="1200" dirty="0" smtClean="0">
                <a:latin typeface="Arial" panose="020B0604020202020204" pitchFamily="34" charset="0"/>
              </a:rPr>
              <a:t>to measure the probability of having at least one</a:t>
            </a:r>
            <a:r>
              <a:rPr lang="en-US" altLang="zh-CN" sz="1200" baseline="0" dirty="0" smtClean="0">
                <a:latin typeface="Arial" panose="020B0604020202020204" pitchFamily="34" charset="0"/>
              </a:rPr>
              <a:t> </a:t>
            </a:r>
            <a:r>
              <a:rPr lang="en-US" altLang="zh-CN" sz="1200" dirty="0" smtClean="0">
                <a:latin typeface="Arial" panose="020B0604020202020204" pitchFamily="34" charset="0"/>
              </a:rPr>
              <a:t>non-NA relation between subject and object </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10</a:t>
            </a:fld>
            <a:endParaRPr lang="zh-CN" altLang="en-US"/>
          </a:p>
        </p:txBody>
      </p:sp>
    </p:spTree>
    <p:extLst>
      <p:ext uri="{BB962C8B-B14F-4D97-AF65-F5344CB8AC3E}">
        <p14:creationId xmlns:p14="http://schemas.microsoft.com/office/powerpoint/2010/main" val="126535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How to make use of the above constraints and redundancies?</a:t>
            </a:r>
          </a:p>
          <a:p>
            <a:r>
              <a:rPr lang="en-US" altLang="zh-CN" baseline="0" dirty="0" smtClean="0"/>
              <a:t>We propose an Easy First Relation Extraction Framework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11</a:t>
            </a:fld>
            <a:endParaRPr lang="zh-CN" altLang="en-US"/>
          </a:p>
        </p:txBody>
      </p:sp>
    </p:spTree>
    <p:extLst>
      <p:ext uri="{BB962C8B-B14F-4D97-AF65-F5344CB8AC3E}">
        <p14:creationId xmlns:p14="http://schemas.microsoft.com/office/powerpoint/2010/main" val="263291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t>Our approach obtains S-O redundancies, and makes easy decisions with easy</a:t>
            </a:r>
            <a:r>
              <a:rPr lang="en-US" altLang="zh-CN" baseline="0" dirty="0" smtClean="0"/>
              <a:t> </a:t>
            </a:r>
            <a:r>
              <a:rPr lang="en-US" altLang="zh-CN" dirty="0" smtClean="0"/>
              <a:t>first collective inference in the first stage. </a:t>
            </a:r>
          </a:p>
          <a:p>
            <a:pPr marL="228600" indent="-228600">
              <a:buFont typeface="+mj-lt"/>
              <a:buAutoNum type="arabicPeriod"/>
            </a:pPr>
            <a:r>
              <a:rPr lang="en-US" altLang="zh-CN" dirty="0" smtClean="0"/>
              <a:t>Then it</a:t>
            </a:r>
            <a:r>
              <a:rPr lang="en-US" altLang="zh-CN" baseline="0" dirty="0" smtClean="0"/>
              <a:t> </a:t>
            </a:r>
            <a:r>
              <a:rPr lang="en-US" altLang="zh-CN" dirty="0" smtClean="0"/>
              <a:t>derives S-R, O-R and R redundancies, and makes</a:t>
            </a:r>
            <a:r>
              <a:rPr lang="en-US" altLang="zh-CN" baseline="0" dirty="0" smtClean="0"/>
              <a:t> </a:t>
            </a:r>
            <a:r>
              <a:rPr lang="en-US" altLang="zh-CN" dirty="0" smtClean="0"/>
              <a:t>hard decisions with ILP in the second stage. </a:t>
            </a:r>
          </a:p>
          <a:p>
            <a:pPr marL="228600" indent="-228600">
              <a:buFont typeface="+mj-lt"/>
              <a:buAutoNum type="arabicPeriod"/>
            </a:pPr>
            <a:r>
              <a:rPr lang="en-US" altLang="zh-CN" dirty="0" smtClean="0"/>
              <a:t>We</a:t>
            </a:r>
            <a:r>
              <a:rPr lang="en-US" altLang="zh-CN" baseline="0" dirty="0" smtClean="0"/>
              <a:t> </a:t>
            </a:r>
            <a:r>
              <a:rPr lang="en-US" altLang="zh-CN" dirty="0" smtClean="0"/>
              <a:t>next introduce our approach in detail.</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12</a:t>
            </a:fld>
            <a:endParaRPr lang="zh-CN" altLang="en-US"/>
          </a:p>
        </p:txBody>
      </p:sp>
    </p:spTree>
    <p:extLst>
      <p:ext uri="{BB962C8B-B14F-4D97-AF65-F5344CB8AC3E}">
        <p14:creationId xmlns:p14="http://schemas.microsoft.com/office/powerpoint/2010/main" val="356335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200" b="0" i="0" kern="1200" dirty="0" smtClean="0">
                <a:solidFill>
                  <a:schemeClr val="tx1"/>
                </a:solidFill>
                <a:effectLst/>
                <a:latin typeface="+mn-lt"/>
                <a:ea typeface="+mn-ea"/>
                <a:cs typeface="+mn-cs"/>
              </a:rPr>
              <a:t>In the first stage, easy decisions must be highly accurate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to avoid error propagation.</a:t>
            </a:r>
            <a:r>
              <a:rPr lang="en-US" altLang="zh-CN" dirty="0" smtClean="0"/>
              <a:t> So we </a:t>
            </a:r>
            <a:r>
              <a:rPr lang="en-US" altLang="zh-CN" sz="1200" b="0" i="0" kern="1200" dirty="0" smtClean="0">
                <a:solidFill>
                  <a:schemeClr val="tx1"/>
                </a:solidFill>
                <a:effectLst/>
                <a:latin typeface="+mn-lt"/>
                <a:ea typeface="+mn-ea"/>
                <a:cs typeface="+mn-cs"/>
              </a:rPr>
              <a:t>first makes decisions for entity pairs using their</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top-one relations only.</a:t>
            </a:r>
            <a:r>
              <a:rPr lang="en-US" altLang="zh-CN"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In first step,</a:t>
            </a:r>
            <a:r>
              <a:rPr lang="en-US" altLang="zh-CN" baseline="0" dirty="0" smtClean="0"/>
              <a:t> </a:t>
            </a:r>
            <a:r>
              <a:rPr lang="en-US" altLang="zh-CN" dirty="0" smtClean="0"/>
              <a:t>It computes the redundancy scores RC of all the</a:t>
            </a:r>
            <a:r>
              <a:rPr lang="en-US" altLang="zh-CN" baseline="0" dirty="0" smtClean="0"/>
              <a:t> </a:t>
            </a:r>
            <a:r>
              <a:rPr lang="en-US" altLang="zh-CN" dirty="0" smtClean="0"/>
              <a:t>entity pairs (s; o) with their top-one relations r1 in</a:t>
            </a:r>
            <a:r>
              <a:rPr lang="en-US" altLang="zh-CN" baseline="0" dirty="0" smtClean="0"/>
              <a:t> </a:t>
            </a:r>
            <a:r>
              <a:rPr lang="en-US" altLang="zh-CN" dirty="0" smtClean="0"/>
              <a:t>mentions M, using S-O redundancies. The higher</a:t>
            </a:r>
            <a:r>
              <a:rPr lang="en-US" altLang="zh-CN" baseline="0" dirty="0" smtClean="0"/>
              <a:t> </a:t>
            </a:r>
            <a:r>
              <a:rPr lang="en-US" altLang="zh-CN" dirty="0" smtClean="0"/>
              <a:t>redundancy scores are, the more</a:t>
            </a:r>
            <a:r>
              <a:rPr lang="en-US" altLang="zh-CN" baseline="0" dirty="0" smtClean="0"/>
              <a:t> </a:t>
            </a:r>
            <a:r>
              <a:rPr lang="en-US" altLang="zh-CN" dirty="0" smtClean="0"/>
              <a:t>confident subject s and object o have a relation r1.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In second step,</a:t>
            </a:r>
            <a:r>
              <a:rPr lang="en-US" altLang="zh-CN" baseline="0" dirty="0" smtClean="0"/>
              <a:t> entity pairs with their top-one relations are sorted in a descending order of their redundancy scores. As updating operations happen very often during the process of decision making, we introduce a max-heap MH to maintain all the entity pairs with their top-one relations and redundancy scores for the sake of efficiency.</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In third step, makes a decision for the entity pair by choosing its top-one relation r1 such that the redundancy score RC is the highest in max-heap</a:t>
            </a:r>
            <a:r>
              <a:rPr lang="en-US" altLang="zh-CN" dirty="0" smtClean="0"/>
              <a:t/>
            </a:r>
            <a:br>
              <a:rPr lang="en-US" altLang="zh-CN" dirty="0" smtClean="0"/>
            </a:b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13</a:t>
            </a:fld>
            <a:endParaRPr lang="zh-CN" altLang="en-US"/>
          </a:p>
        </p:txBody>
      </p:sp>
    </p:spTree>
    <p:extLst>
      <p:ext uri="{BB962C8B-B14F-4D97-AF65-F5344CB8AC3E}">
        <p14:creationId xmlns:p14="http://schemas.microsoft.com/office/powerpoint/2010/main" val="60452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Once a decision is made, disagreements are resolved immediately with domain</a:t>
            </a:r>
            <a:r>
              <a:rPr lang="en-US" altLang="zh-CN" baseline="0" dirty="0" smtClean="0"/>
              <a:t> </a:t>
            </a:r>
            <a:r>
              <a:rPr lang="en-US" altLang="zh-CN" dirty="0" smtClean="0"/>
              <a:t>and uniqueness constraints directly</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a:t>
            </a:r>
            <a:r>
              <a:rPr lang="en-US" altLang="zh-CN" baseline="0" dirty="0" smtClean="0"/>
              <a:t> </a:t>
            </a:r>
            <a:r>
              <a:rPr lang="en-US" altLang="zh-CN" dirty="0" smtClean="0"/>
              <a:t>any relation r having an S-S domain constraint with r1, all entity pairs with subject s and</a:t>
            </a:r>
            <a:r>
              <a:rPr lang="en-US" altLang="zh-CN" baseline="0" dirty="0" smtClean="0"/>
              <a:t> </a:t>
            </a:r>
            <a:r>
              <a:rPr lang="en-US" altLang="zh-CN" dirty="0" smtClean="0"/>
              <a:t>top-one relation r are deleted from Max-heap, and for</a:t>
            </a:r>
            <a:r>
              <a:rPr lang="en-US" altLang="zh-CN" baseline="0" dirty="0" smtClean="0"/>
              <a:t> </a:t>
            </a:r>
            <a:r>
              <a:rPr lang="en-US" altLang="zh-CN" dirty="0" smtClean="0"/>
              <a:t>entity pairs with subject s in mentions M, their scores of relation r are set to zeroes. It is similar for O-O and</a:t>
            </a:r>
            <a:r>
              <a:rPr lang="en-US" altLang="zh-CN" baseline="0" dirty="0" smtClean="0"/>
              <a:t> </a:t>
            </a:r>
            <a:r>
              <a:rPr lang="en-US" altLang="zh-CN" dirty="0" smtClean="0"/>
              <a:t>S-O domain constraints.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If relation r1 has an S</a:t>
            </a:r>
            <a:r>
              <a:rPr lang="en-US" altLang="zh-CN" baseline="0" dirty="0" smtClean="0"/>
              <a:t> </a:t>
            </a:r>
            <a:r>
              <a:rPr lang="en-US" altLang="zh-CN" dirty="0" smtClean="0"/>
              <a:t>uniqueness constraint, all entity pairs with subject</a:t>
            </a:r>
            <a:r>
              <a:rPr lang="en-US" altLang="zh-CN" baseline="0" dirty="0" smtClean="0"/>
              <a:t> </a:t>
            </a:r>
            <a:r>
              <a:rPr lang="en-US" altLang="zh-CN" dirty="0" smtClean="0"/>
              <a:t>s and top-one relation r1 are deleted from Max-heap, and</a:t>
            </a:r>
            <a:r>
              <a:rPr lang="en-US" altLang="zh-CN" baseline="0" dirty="0" smtClean="0"/>
              <a:t> </a:t>
            </a:r>
            <a:r>
              <a:rPr lang="en-US" altLang="zh-CN" dirty="0" smtClean="0"/>
              <a:t>for entity pairs with subject s and object o’ not equal to o</a:t>
            </a:r>
            <a:r>
              <a:rPr lang="zh-CN" altLang="en-US" baseline="0" dirty="0" smtClean="0"/>
              <a:t> </a:t>
            </a:r>
            <a:r>
              <a:rPr lang="en-US" altLang="zh-CN" dirty="0" smtClean="0"/>
              <a:t>in</a:t>
            </a:r>
            <a:r>
              <a:rPr lang="en-US" altLang="zh-CN" baseline="0" dirty="0" smtClean="0"/>
              <a:t> mentions </a:t>
            </a:r>
            <a:r>
              <a:rPr lang="en-US" altLang="zh-CN" dirty="0" smtClean="0"/>
              <a:t>M, their scores of relation r1 are set to zeroes. It</a:t>
            </a:r>
            <a:r>
              <a:rPr lang="en-US" altLang="zh-CN" baseline="0" dirty="0" smtClean="0"/>
              <a:t> </a:t>
            </a:r>
            <a:r>
              <a:rPr lang="en-US" altLang="zh-CN" dirty="0" smtClean="0"/>
              <a:t>is similar for O uniqueness constraints.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above process is repeated until the highest redundancy score in the max-heap MH is less</a:t>
            </a:r>
            <a:r>
              <a:rPr lang="en-US" altLang="zh-CN" baseline="0" dirty="0" smtClean="0"/>
              <a:t> </a:t>
            </a:r>
            <a:r>
              <a:rPr lang="en-US" altLang="zh-CN" dirty="0" smtClean="0"/>
              <a:t>than a predefined threshold</a:t>
            </a:r>
            <a:r>
              <a:rPr lang="en-US" altLang="zh-CN" baseline="0" dirty="0" smtClean="0"/>
              <a:t> (/'</a:t>
            </a:r>
            <a:r>
              <a:rPr lang="en-US" altLang="zh-CN" baseline="0" dirty="0" err="1" smtClean="0"/>
              <a:t>epsɪlɒn</a:t>
            </a:r>
            <a:r>
              <a:rPr lang="en-US" altLang="zh-CN" baseline="0" dirty="0" smtClean="0"/>
              <a:t>/)</a:t>
            </a:r>
            <a:r>
              <a:rPr lang="en-US" altLang="zh-CN" dirty="0" smtClean="0"/>
              <a:t>, which is to ensure</a:t>
            </a:r>
            <a:r>
              <a:rPr lang="en-US" altLang="zh-CN" baseline="0" dirty="0" smtClean="0"/>
              <a:t> </a:t>
            </a:r>
            <a:r>
              <a:rPr lang="en-US" altLang="zh-CN" dirty="0" smtClean="0"/>
              <a:t>the correctness of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14</a:t>
            </a:fld>
            <a:endParaRPr lang="zh-CN" altLang="en-US"/>
          </a:p>
        </p:txBody>
      </p:sp>
    </p:spTree>
    <p:extLst>
      <p:ext uri="{BB962C8B-B14F-4D97-AF65-F5344CB8AC3E}">
        <p14:creationId xmlns:p14="http://schemas.microsoft.com/office/powerpoint/2010/main" val="3844192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intention of threshold is to distinguish</a:t>
            </a:r>
            <a:r>
              <a:rPr lang="en-US" altLang="zh-CN" baseline="0" dirty="0" smtClean="0"/>
              <a:t> </a:t>
            </a:r>
            <a:r>
              <a:rPr lang="en-US" altLang="zh-CN" dirty="0" smtClean="0"/>
              <a:t>easy decisions from hard ones based on S-O redundancies.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threshold is typically set to a value a little less than 1.</a:t>
            </a:r>
            <a:r>
              <a:rPr lang="en-US" altLang="zh-CN" baseline="0" dirty="0" smtClean="0"/>
              <a:t> Why? </a:t>
            </a:r>
            <a:r>
              <a:rPr lang="en-US" altLang="zh-CN" baseline="0" dirty="0" err="1" smtClean="0"/>
              <a:t>Considersee</a:t>
            </a:r>
            <a:r>
              <a:rPr lang="en-US" altLang="zh-CN" baseline="0" dirty="0" smtClean="0"/>
              <a:t> an extreme case.</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There is only one mention m in M with subject s, object o and top-one relation r1 whose score is 1, i.e., there are no S-O redundancies for mention m. In this case, we have RC(s; r1; o) = 1.</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1.0 is the highest scores of mention </a:t>
            </a:r>
            <a:r>
              <a:rPr lang="zh-CN" altLang="en-US" baseline="0" dirty="0" smtClean="0"/>
              <a:t>𝑚 </a:t>
            </a:r>
            <a:r>
              <a:rPr lang="en-US" altLang="zh-CN" baseline="0" dirty="0" smtClean="0"/>
              <a:t>with no S-O redundancies can obtain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However, for cases when multiple mentions with the same entity pair (</a:t>
            </a:r>
            <a:r>
              <a:rPr lang="zh-CN" altLang="en-US" baseline="0" dirty="0" smtClean="0"/>
              <a:t>𝑠</a:t>
            </a:r>
            <a:r>
              <a:rPr lang="en-US" altLang="zh-CN" baseline="0" dirty="0" smtClean="0"/>
              <a:t>, </a:t>
            </a:r>
            <a:r>
              <a:rPr lang="zh-CN" altLang="en-US" baseline="0" dirty="0" smtClean="0"/>
              <a:t>𝑜</a:t>
            </a:r>
            <a:r>
              <a:rPr lang="en-US" altLang="zh-CN" baseline="0" dirty="0" smtClean="0"/>
              <a:t>) and top-one relation </a:t>
            </a:r>
            <a:r>
              <a:rPr lang="zh-CN" altLang="en-US" baseline="0" dirty="0" smtClean="0"/>
              <a:t>𝑟</a:t>
            </a:r>
            <a:r>
              <a:rPr lang="en-US" altLang="zh-CN" baseline="0" dirty="0" smtClean="0"/>
              <a:t>1, it is likely that the redundancy score is less than 1.0</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15</a:t>
            </a:fld>
            <a:endParaRPr lang="zh-CN" altLang="en-US"/>
          </a:p>
        </p:txBody>
      </p:sp>
    </p:spTree>
    <p:extLst>
      <p:ext uri="{BB962C8B-B14F-4D97-AF65-F5344CB8AC3E}">
        <p14:creationId xmlns:p14="http://schemas.microsoft.com/office/powerpoint/2010/main" val="3059157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Algorithm for Making Easy Decisions is a summary of the above process.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In the whole process,</a:t>
            </a:r>
            <a:r>
              <a:rPr lang="en-US" altLang="zh-CN" baseline="0" dirty="0" smtClean="0"/>
              <a:t> we only need to modify the conflict relations’ scores and maintain the max-heap. So our approach is very efficient and save space </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16</a:t>
            </a:fld>
            <a:endParaRPr lang="zh-CN" altLang="en-US"/>
          </a:p>
        </p:txBody>
      </p:sp>
    </p:spTree>
    <p:extLst>
      <p:ext uri="{BB962C8B-B14F-4D97-AF65-F5344CB8AC3E}">
        <p14:creationId xmlns:p14="http://schemas.microsoft.com/office/powerpoint/2010/main" val="89661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In the second stage, our goal is to find an optimal</a:t>
            </a:r>
            <a:r>
              <a:rPr lang="en-US" altLang="zh-CN" baseline="0" dirty="0" smtClean="0"/>
              <a:t> </a:t>
            </a:r>
            <a:r>
              <a:rPr lang="en-US" altLang="zh-CN" dirty="0" smtClean="0"/>
              <a:t>configuration for the remaining mentions, making use of S-R, O-R and R redundancies, solving</a:t>
            </a:r>
            <a:r>
              <a:rPr lang="en-US" altLang="zh-CN" baseline="0" dirty="0" smtClean="0"/>
              <a:t> </a:t>
            </a:r>
            <a:r>
              <a:rPr lang="en-US" altLang="zh-CN" dirty="0" smtClean="0"/>
              <a:t>the disagreements by domain and uniqueness constraints, and maximizing the overall confidence</a:t>
            </a:r>
            <a:r>
              <a:rPr lang="en-US" altLang="zh-CN" baseline="0" dirty="0" smtClean="0"/>
              <a:t> </a:t>
            </a:r>
            <a:r>
              <a:rPr lang="en-US" altLang="zh-CN" dirty="0" smtClean="0"/>
              <a:t>of the made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This is an NP-hard optimization problem, and many optimization models</a:t>
            </a:r>
            <a:r>
              <a:rPr lang="en-US" altLang="zh-CN" baseline="0" dirty="0" smtClean="0"/>
              <a:t> </a:t>
            </a:r>
            <a:r>
              <a:rPr lang="en-US" altLang="zh-CN" dirty="0" smtClean="0"/>
              <a:t>can be used to obtain approximate solutions. Here, we adopt the ILP tool “IBM ILOG CPLEX”</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Our objective is to maximize the total confidence of all the selected candidates based on the</a:t>
            </a:r>
            <a:r>
              <a:rPr lang="en-US" altLang="zh-CN" baseline="0" dirty="0" smtClean="0"/>
              <a:t> </a:t>
            </a:r>
            <a:r>
              <a:rPr lang="en-US" altLang="zh-CN" dirty="0" smtClean="0"/>
              <a:t>S-R, O-R and R redundancies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objective function</a:t>
            </a:r>
            <a:r>
              <a:rPr lang="en-US" altLang="zh-CN" baseline="0" dirty="0" smtClean="0"/>
              <a:t> consists of two parts:  The former is designed to encourage the model to select candidates meeting the domain requirements of relations, and the latter is designed to give consideration to decisions produced by sentence level extractors.</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17</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domain and uniqueness constraints are encoded to avoid conflict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 S-S domain constraints, the</a:t>
            </a:r>
            <a:r>
              <a:rPr lang="en-US" altLang="zh-CN" baseline="0" dirty="0" smtClean="0"/>
              <a:t> framework ensure that </a:t>
            </a:r>
            <a:r>
              <a:rPr lang="en-US" altLang="zh-CN" baseline="0" dirty="0" err="1" smtClean="0"/>
              <a:t>ri</a:t>
            </a:r>
            <a:r>
              <a:rPr lang="en-US" altLang="zh-CN" baseline="0" dirty="0" smtClean="0"/>
              <a:t> and </a:t>
            </a:r>
            <a:r>
              <a:rPr lang="en-US" altLang="zh-CN" baseline="0" dirty="0" err="1" smtClean="0"/>
              <a:t>rj</a:t>
            </a:r>
            <a:r>
              <a:rPr lang="en-US" altLang="zh-CN" baseline="0" dirty="0" smtClean="0"/>
              <a:t> share no common entities between their subjects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For S uniqueness constraints, </a:t>
            </a:r>
            <a:r>
              <a:rPr lang="en-US" altLang="zh-CN" dirty="0" smtClean="0"/>
              <a:t>the</a:t>
            </a:r>
            <a:r>
              <a:rPr lang="en-US" altLang="zh-CN" baseline="0" dirty="0" smtClean="0"/>
              <a:t> framework ensure that there is only one object for a subject and a relation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18</a:t>
            </a:fld>
            <a:endParaRPr lang="zh-CN" altLang="en-US"/>
          </a:p>
        </p:txBody>
      </p:sp>
    </p:spTree>
    <p:extLst>
      <p:ext uri="{BB962C8B-B14F-4D97-AF65-F5344CB8AC3E}">
        <p14:creationId xmlns:p14="http://schemas.microsoft.com/office/powerpoint/2010/main" val="247986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Next, we show the experimental study</a:t>
            </a: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19</a:t>
            </a:fld>
            <a:endParaRPr lang="zh-CN" altLang="en-US"/>
          </a:p>
        </p:txBody>
      </p:sp>
    </p:spTree>
    <p:extLst>
      <p:ext uri="{BB962C8B-B14F-4D97-AF65-F5344CB8AC3E}">
        <p14:creationId xmlns:p14="http://schemas.microsoft.com/office/powerpoint/2010/main" val="3250074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As we know,</a:t>
            </a:r>
            <a:r>
              <a:rPr lang="en-US" altLang="zh-CN" baseline="0" dirty="0" smtClean="0"/>
              <a:t> </a:t>
            </a:r>
            <a:r>
              <a:rPr lang="en-US" altLang="zh-CN" baseline="0" dirty="0" smtClean="0"/>
              <a:t>Relation extraction (RE) has been extensively studied due to its crucial role for many knowledge based applications, such as question answering, knowledge graph, and recommender system.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There are two types of relation extractors: local and global. The former identify relationships between entity pairs individually according to the local features of sentences; The latter make decisions by further considering joint features of the entire corpus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Global relation extractors are able to resolve conflict decisions, and to utilize the dependencies among extracted facts to improve the performance, commonly by formalizing RE as a constrained optimization problem</a:t>
            </a:r>
            <a:r>
              <a:rPr lang="en-US" altLang="zh-CN" baseline="0" dirty="0" smtClean="0"/>
              <a:t> </a:t>
            </a:r>
            <a:r>
              <a:rPr lang="en-US" altLang="zh-CN" dirty="0" smtClean="0"/>
              <a:t>and solving RE with integer linear programming</a:t>
            </a:r>
            <a:r>
              <a:rPr lang="en-US" altLang="zh-CN" dirty="0" smtClean="0"/>
              <a:t/>
            </a:r>
            <a:br>
              <a:rPr lang="en-US" altLang="zh-CN" dirty="0" smtClean="0"/>
            </a:b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a:t>
            </a:fld>
            <a:endParaRPr lang="zh-CN" altLang="en-US"/>
          </a:p>
        </p:txBody>
      </p:sp>
    </p:spTree>
    <p:extLst>
      <p:ext uri="{BB962C8B-B14F-4D97-AF65-F5344CB8AC3E}">
        <p14:creationId xmlns:p14="http://schemas.microsoft.com/office/powerpoint/2010/main" val="2486645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All experiments are conducted on two datasets</a:t>
            </a:r>
            <a:r>
              <a:rPr lang="en-US" altLang="zh-CN" baseline="0" dirty="0" smtClean="0"/>
              <a:t>. </a:t>
            </a:r>
          </a:p>
          <a:p>
            <a:pPr marL="0" indent="0">
              <a:buNone/>
            </a:pPr>
            <a:r>
              <a:rPr lang="en-US" altLang="zh-CN" baseline="0" dirty="0" smtClean="0"/>
              <a:t>    They stem from a same corpus, and use different sentence level local extractor to output the conference scores.</a:t>
            </a:r>
          </a:p>
          <a:p>
            <a:pPr marL="0" indent="0">
              <a:buNone/>
            </a:pPr>
            <a:r>
              <a:rPr lang="en-US" altLang="zh-CN" baseline="0" dirty="0" smtClean="0"/>
              <a:t>    One is a traditional maximum entropy model, the other is a neural network model.</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We compare our approach with the</a:t>
            </a:r>
            <a:r>
              <a:rPr lang="en-US" altLang="zh-CN" baseline="0" dirty="0" smtClean="0"/>
              <a:t> popular and the state-of-the art solutions.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And, we implement two variants of our approaches to evaluate the impacts of two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sz="1200" b="0" i="0" kern="1200" dirty="0" smtClean="0">
                <a:solidFill>
                  <a:schemeClr val="tx1"/>
                </a:solidFill>
                <a:effectLst/>
                <a:latin typeface="+mn-lt"/>
                <a:ea typeface="+mn-ea"/>
                <a:cs typeface="+mn-cs"/>
              </a:rPr>
              <a:t>A variant of our approach</a:t>
            </a:r>
            <a:r>
              <a:rPr lang="en-US" altLang="zh-CN" dirty="0" smtClean="0"/>
              <a:t> </a:t>
            </a:r>
            <a:br>
              <a:rPr lang="en-US" altLang="zh-CN" dirty="0" smtClean="0"/>
            </a:b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20</a:t>
            </a:fld>
            <a:endParaRPr lang="zh-CN" altLang="en-US"/>
          </a:p>
        </p:txBody>
      </p:sp>
    </p:spTree>
    <p:extLst>
      <p:ext uri="{BB962C8B-B14F-4D97-AF65-F5344CB8AC3E}">
        <p14:creationId xmlns:p14="http://schemas.microsoft.com/office/powerpoint/2010/main" val="1330876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effectiveness, we use Precision-Recall Curve</a:t>
            </a:r>
            <a:r>
              <a:rPr lang="en-US" altLang="zh-CN" baseline="0" dirty="0" smtClean="0"/>
              <a:t> to measure. </a:t>
            </a:r>
          </a:p>
          <a:p>
            <a:pPr marL="0" indent="0">
              <a:buNone/>
            </a:pPr>
            <a:r>
              <a:rPr lang="en-US" altLang="zh-CN" sz="1200" b="0" i="0" kern="1200" dirty="0" smtClean="0">
                <a:solidFill>
                  <a:schemeClr val="tx1"/>
                </a:solidFill>
                <a:effectLst/>
                <a:latin typeface="+mn-lt"/>
                <a:ea typeface="+mn-ea"/>
                <a:cs typeface="+mn-cs"/>
              </a:rPr>
              <a:t>On two datasets,</a:t>
            </a:r>
            <a:r>
              <a:rPr lang="en-US" altLang="zh-CN" sz="1200" b="0" i="0" kern="1200" baseline="0" dirty="0" smtClean="0">
                <a:solidFill>
                  <a:schemeClr val="tx1"/>
                </a:solidFill>
                <a:effectLst/>
                <a:latin typeface="+mn-lt"/>
                <a:ea typeface="+mn-ea"/>
                <a:cs typeface="+mn-cs"/>
              </a:rPr>
              <a:t> our approach performs best, and </a:t>
            </a:r>
            <a:r>
              <a:rPr lang="en-US" altLang="zh-CN" baseline="0" dirty="0" smtClean="0"/>
              <a:t>improves over them by </a:t>
            </a:r>
            <a:r>
              <a:rPr lang="en-US" altLang="zh-CN" sz="1200" b="0" i="0" kern="1200" baseline="0" dirty="0" smtClean="0">
                <a:solidFill>
                  <a:schemeClr val="tx1"/>
                </a:solidFill>
                <a:effectLst/>
                <a:latin typeface="+mn-lt"/>
                <a:ea typeface="+mn-ea"/>
                <a:cs typeface="+mn-cs"/>
              </a:rPr>
              <a:t>4%-28% in the low recall portion.</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21</a:t>
            </a:fld>
            <a:endParaRPr lang="zh-CN" altLang="en-US"/>
          </a:p>
        </p:txBody>
      </p:sp>
    </p:spTree>
    <p:extLst>
      <p:ext uri="{BB962C8B-B14F-4D97-AF65-F5344CB8AC3E}">
        <p14:creationId xmlns:p14="http://schemas.microsoft.com/office/powerpoint/2010/main" val="399204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kern="1200" dirty="0" smtClean="0">
                <a:solidFill>
                  <a:schemeClr val="tx1"/>
                </a:solidFill>
                <a:effectLst/>
                <a:latin typeface="+mn-lt"/>
                <a:ea typeface="+mn-ea"/>
                <a:cs typeface="+mn-cs"/>
              </a:rPr>
              <a:t>For efficiency, we use the running time to measure.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smtClean="0">
                <a:solidFill>
                  <a:schemeClr val="tx1"/>
                </a:solidFill>
                <a:effectLst/>
                <a:latin typeface="+mn-lt"/>
                <a:ea typeface="+mn-ea"/>
                <a:cs typeface="+mn-cs"/>
              </a:rPr>
              <a:t>Our approach is 14-63 times faster than them o</a:t>
            </a:r>
            <a:r>
              <a:rPr lang="en-US" altLang="zh-CN" sz="1200" b="0" i="0" kern="1200" dirty="0" smtClean="0">
                <a:solidFill>
                  <a:schemeClr val="tx1"/>
                </a:solidFill>
                <a:effectLst/>
                <a:latin typeface="+mn-lt"/>
                <a:ea typeface="+mn-ea"/>
                <a:cs typeface="+mn-cs"/>
              </a:rPr>
              <a:t>n two datasets</a:t>
            </a:r>
            <a:r>
              <a:rPr lang="en-US" altLang="zh-CN" sz="1200" b="0" i="0" kern="1200" baseline="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22</a:t>
            </a:fld>
            <a:endParaRPr lang="zh-CN" altLang="en-US"/>
          </a:p>
        </p:txBody>
      </p:sp>
    </p:spTree>
    <p:extLst>
      <p:ext uri="{BB962C8B-B14F-4D97-AF65-F5344CB8AC3E}">
        <p14:creationId xmlns:p14="http://schemas.microsoft.com/office/powerpoint/2010/main" val="3926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Then,</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baseline="0" dirty="0" smtClean="0"/>
              <a:t>evaluate the impacts of two stages.</a:t>
            </a:r>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eFIRE-1S and eFIRE-2S outperform baseline on two datasets.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Those demonstrate the benefit of the redundancies.</a:t>
            </a:r>
            <a:endParaRPr lang="zh-CN" altLang="en-US" dirty="0" smtClean="0">
              <a:latin typeface="Arial" panose="020B0604020202020204" pitchFamily="34" charset="0"/>
              <a:cs typeface="Arial" panose="020B0604020202020204" pitchFamily="34" charset="0"/>
            </a:endParaRPr>
          </a:p>
          <a:p>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23</a:t>
            </a:fld>
            <a:endParaRPr lang="zh-CN" altLang="en-US"/>
          </a:p>
        </p:txBody>
      </p:sp>
    </p:spTree>
    <p:extLst>
      <p:ext uri="{BB962C8B-B14F-4D97-AF65-F5344CB8AC3E}">
        <p14:creationId xmlns:p14="http://schemas.microsoft.com/office/powerpoint/2010/main" val="2369300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The running time of eFIRE-1S is much less than that of baseline.</a:t>
            </a:r>
            <a:br>
              <a:rPr lang="en-US" altLang="zh-CN" dirty="0" smtClean="0"/>
            </a:br>
            <a:r>
              <a:rPr lang="en-US" altLang="zh-CN" dirty="0" smtClean="0"/>
              <a:t>This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demonstrates</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that [Easy … efficiency]</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24</a:t>
            </a:fld>
            <a:endParaRPr lang="zh-CN" altLang="en-US"/>
          </a:p>
        </p:txBody>
      </p:sp>
    </p:spTree>
    <p:extLst>
      <p:ext uri="{BB962C8B-B14F-4D97-AF65-F5344CB8AC3E}">
        <p14:creationId xmlns:p14="http://schemas.microsoft.com/office/powerpoint/2010/main" val="203638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Finally, we evaluate the impacts of different thresholds setting.</a:t>
            </a:r>
          </a:p>
          <a:p>
            <a:pPr marL="0" indent="0">
              <a:buNone/>
            </a:pPr>
            <a:r>
              <a:rPr lang="en-US" altLang="zh-CN" dirty="0" smtClean="0"/>
              <a:t>When threshold falls into a wide range,</a:t>
            </a:r>
            <a:r>
              <a:rPr lang="en-US" altLang="zh-CN" baseline="0" dirty="0" smtClean="0"/>
              <a:t> our approach outperforms baseline in the low-recall portion.</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25</a:t>
            </a:fld>
            <a:endParaRPr lang="zh-CN" altLang="en-US"/>
          </a:p>
        </p:txBody>
      </p:sp>
    </p:spTree>
    <p:extLst>
      <p:ext uri="{BB962C8B-B14F-4D97-AF65-F5344CB8AC3E}">
        <p14:creationId xmlns:p14="http://schemas.microsoft.com/office/powerpoint/2010/main" val="2280279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Threshold obviously has an impact on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running time,</a:t>
            </a:r>
            <a:r>
              <a:rPr lang="en-US" altLang="zh-CN" dirty="0" smtClean="0"/>
              <a:t/>
            </a:r>
            <a:br>
              <a:rPr lang="en-US" altLang="zh-CN" dirty="0" smtClean="0"/>
            </a:b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As the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smaller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t</a:t>
            </a:r>
            <a:r>
              <a:rPr lang="en-US" altLang="zh-CN" sz="1200" b="0" i="0" kern="1200" dirty="0" smtClean="0">
                <a:solidFill>
                  <a:schemeClr val="tx1"/>
                </a:solidFill>
                <a:effectLst/>
                <a:latin typeface="+mn-lt"/>
                <a:ea typeface="+mn-ea"/>
                <a:cs typeface="+mn-cs"/>
              </a:rPr>
              <a:t>hreshold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is</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the more running </a:t>
            </a:r>
            <a:r>
              <a:rPr lang="en-US" altLang="zh-CN" kern="0">
                <a:solidFill>
                  <a:srgbClr val="000000"/>
                </a:solidFill>
                <a:latin typeface="Arial" panose="020B0604020202020204" pitchFamily="34" charset="0"/>
                <a:ea typeface="黑体" pitchFamily="49" charset="-122"/>
                <a:cs typeface="Arial" panose="020B0604020202020204" pitchFamily="34" charset="0"/>
              </a:rPr>
              <a:t>time </a:t>
            </a:r>
            <a:r>
              <a:rPr lang="en-US" altLang="zh-CN" kern="0" smtClean="0">
                <a:solidFill>
                  <a:srgbClr val="000000"/>
                </a:solidFill>
                <a:latin typeface="Arial" panose="020B0604020202020204" pitchFamily="34" charset="0"/>
                <a:ea typeface="黑体" pitchFamily="49" charset="-122"/>
                <a:cs typeface="Arial" panose="020B0604020202020204" pitchFamily="34" charset="0"/>
              </a:rPr>
              <a:t>the framework has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in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first stage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and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less it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has in the second stage</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26</a:t>
            </a:fld>
            <a:endParaRPr lang="zh-CN" altLang="en-US"/>
          </a:p>
        </p:txBody>
      </p:sp>
    </p:spTree>
    <p:extLst>
      <p:ext uri="{BB962C8B-B14F-4D97-AF65-F5344CB8AC3E}">
        <p14:creationId xmlns:p14="http://schemas.microsoft.com/office/powerpoint/2010/main" val="3747930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Now, we briefly summarize</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27</a:t>
            </a:fld>
            <a:endParaRPr lang="zh-CN" altLang="en-US"/>
          </a:p>
        </p:txBody>
      </p:sp>
    </p:spTree>
    <p:extLst>
      <p:ext uri="{BB962C8B-B14F-4D97-AF65-F5344CB8AC3E}">
        <p14:creationId xmlns:p14="http://schemas.microsoft.com/office/powerpoint/2010/main" val="756533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In this work, we introduce an [fast … redundancies];</a:t>
            </a:r>
          </a:p>
          <a:p>
            <a:pPr marL="228600" indent="-228600">
              <a:buAutoNum type="arabicPeriod"/>
            </a:pPr>
            <a:r>
              <a:rPr lang="en-US" altLang="zh-CN" baseline="0" dirty="0" smtClean="0"/>
              <a:t>The framework consists of two stages: First, make easy decisions by easy first collective inference; then make hard decisions by ILP</a:t>
            </a:r>
          </a:p>
          <a:p>
            <a:pPr marL="228600" indent="-228600">
              <a:buAutoNum type="arabicPeriod"/>
            </a:pPr>
            <a:r>
              <a:rPr lang="en-US" altLang="zh-CN" baseline="0" dirty="0" smtClean="0"/>
              <a:t>The experimental study shows that our approach has the dual advantages of effectiveness and efficiency.</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28</a:t>
            </a:fld>
            <a:endParaRPr lang="zh-CN" altLang="en-US"/>
          </a:p>
        </p:txBody>
      </p:sp>
    </p:spTree>
    <p:extLst>
      <p:ext uri="{BB962C8B-B14F-4D97-AF65-F5344CB8AC3E}">
        <p14:creationId xmlns:p14="http://schemas.microsoft.com/office/powerpoint/2010/main" val="3164028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29</a:t>
            </a:fld>
            <a:endParaRPr lang="zh-CN" altLang="en-US"/>
          </a:p>
        </p:txBody>
      </p:sp>
    </p:spTree>
    <p:extLst>
      <p:ext uri="{BB962C8B-B14F-4D97-AF65-F5344CB8AC3E}">
        <p14:creationId xmlns:p14="http://schemas.microsoft.com/office/powerpoint/2010/main" val="3435037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Using integer linear programming for RE as a </a:t>
            </a:r>
            <a:r>
              <a:rPr lang="en-US" altLang="zh-CN" baseline="0" dirty="0" err="1" smtClean="0"/>
              <a:t>blackbox</a:t>
            </a:r>
            <a:r>
              <a:rPr lang="en-US" altLang="zh-CN" baseline="0" dirty="0" smtClean="0"/>
              <a:t> solver is a challenging task.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First, with</a:t>
            </a:r>
            <a:r>
              <a:rPr lang="en-US" altLang="zh-CN" baseline="0" dirty="0" smtClean="0"/>
              <a:t> </a:t>
            </a:r>
            <a:r>
              <a:rPr lang="en-US" altLang="zh-CN" dirty="0" smtClean="0"/>
              <a:t>the increase of entity pairs and candidate relations,</a:t>
            </a:r>
            <a:r>
              <a:rPr lang="en-US" altLang="zh-CN" baseline="0" dirty="0" smtClean="0"/>
              <a:t> </a:t>
            </a:r>
            <a:r>
              <a:rPr lang="en-US" altLang="zh-CN" dirty="0" smtClean="0"/>
              <a:t>the variables and constraints encoded for ILP increase dramatically, which in return may consume</a:t>
            </a:r>
            <a:r>
              <a:rPr lang="en-US" altLang="zh-CN" baseline="0" dirty="0" smtClean="0"/>
              <a:t> </a:t>
            </a:r>
            <a:r>
              <a:rPr lang="en-US" altLang="zh-CN" dirty="0" smtClean="0"/>
              <a:t>too much computing time and memory.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Second,</a:t>
            </a:r>
            <a:r>
              <a:rPr lang="en-US" altLang="zh-CN" baseline="0" dirty="0" smtClean="0"/>
              <a:t> </a:t>
            </a:r>
            <a:r>
              <a:rPr lang="en-US" altLang="zh-CN" dirty="0" smtClean="0"/>
              <a:t>redundant information needs to be encoded cautiously.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 example,</a:t>
            </a:r>
            <a:r>
              <a:rPr lang="en-US" altLang="zh-CN" baseline="0" dirty="0" smtClean="0"/>
              <a:t> when we choose which city is the capital of Australia based on input data, the simple statistical methods, such as confidence summation, may easily lead to a wrong decision in this case.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So, </a:t>
            </a:r>
            <a:r>
              <a:rPr lang="en-US" altLang="zh-CN" sz="1200" dirty="0" smtClean="0">
                <a:solidFill>
                  <a:srgbClr val="FF0000"/>
                </a:solidFill>
              </a:rPr>
              <a:t>A efficient and effective global relation extractor is </a:t>
            </a:r>
            <a:r>
              <a:rPr lang="en-US" altLang="zh-CN" sz="1200" dirty="0" err="1" smtClean="0">
                <a:solidFill>
                  <a:srgbClr val="FF0000"/>
                </a:solidFill>
              </a:rPr>
              <a:t>neede</a:t>
            </a:r>
            <a:r>
              <a:rPr lang="en-US" altLang="zh-CN" sz="1200" dirty="0" smtClean="0">
                <a:solidFill>
                  <a:srgbClr val="FF0000"/>
                </a:solidFill>
              </a:rPr>
              <a:t>.</a:t>
            </a:r>
            <a:endParaRPr lang="en-US" altLang="zh-CN" sz="1200" dirty="0" smtClean="0">
              <a:solidFill>
                <a:srgbClr val="FF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3</a:t>
            </a:fld>
            <a:endParaRPr lang="zh-CN" altLang="en-US"/>
          </a:p>
        </p:txBody>
      </p:sp>
    </p:spTree>
    <p:extLst>
      <p:ext uri="{BB962C8B-B14F-4D97-AF65-F5344CB8AC3E}">
        <p14:creationId xmlns:p14="http://schemas.microsoft.com/office/powerpoint/2010/main" val="199885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First, we introduce some necessary concepts for our framework.</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4</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Easy First Strategy is that [Easy…]</a:t>
            </a:r>
          </a:p>
          <a:p>
            <a:pPr marL="228600" indent="-228600">
              <a:buAutoNum type="arabicPeriod"/>
            </a:pPr>
            <a:r>
              <a:rPr lang="en-US" altLang="zh-CN" dirty="0" smtClean="0"/>
              <a:t>How to incorporate easy first strategy into relation extraction?</a:t>
            </a:r>
            <a:r>
              <a:rPr lang="en-US" altLang="zh-CN" baseline="0" dirty="0" smtClean="0"/>
              <a:t> There are two key points: first, we need increase information from input to help us distinguish which decisions is easy and which decisions is hard; second, we need eliminate the conflict candidates to decrease </a:t>
            </a:r>
            <a:r>
              <a:rPr lang="en-US" altLang="zh-CN" dirty="0" smtClean="0"/>
              <a:t>interference for the later decisions.</a:t>
            </a:r>
          </a:p>
          <a:p>
            <a:pPr marL="228600" indent="-228600">
              <a:buAutoNum type="arabicPeriod"/>
            </a:pPr>
            <a:r>
              <a:rPr lang="en-US" altLang="zh-CN" dirty="0" smtClean="0"/>
              <a:t>Before we introduce the details of redundancies and constraints,</a:t>
            </a:r>
            <a:r>
              <a:rPr lang="en-US" altLang="zh-CN" baseline="0" dirty="0" smtClean="0"/>
              <a:t> we show the format of input, that is, the mentions produced by local extractors. Each mention corresponds to a sentence. In a mention, there is an entity pair and k </a:t>
            </a:r>
            <a:r>
              <a:rPr lang="en-US" altLang="zh-CN" sz="1200" dirty="0" smtClean="0">
                <a:latin typeface="Arial" panose="020B0604020202020204" pitchFamily="34" charset="0"/>
              </a:rPr>
              <a:t>candidate relations and their confidence scores.</a:t>
            </a:r>
            <a:r>
              <a:rPr lang="en-US" altLang="zh-CN" sz="1200" baseline="0" dirty="0" smtClean="0">
                <a:latin typeface="Arial" panose="020B0604020202020204" pitchFamily="34" charset="0"/>
              </a:rPr>
              <a:t> The sum of those scores is one. Also an unknown relation is included in the candidate relation set.</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5</a:t>
            </a:fld>
            <a:endParaRPr lang="zh-CN" altLang="en-US"/>
          </a:p>
        </p:txBody>
      </p:sp>
    </p:spTree>
    <p:extLst>
      <p:ext uri="{BB962C8B-B14F-4D97-AF65-F5344CB8AC3E}">
        <p14:creationId xmlns:p14="http://schemas.microsoft.com/office/powerpoint/2010/main" val="99408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We enforce three constraints [among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S-S domain constraint ensures that </a:t>
            </a:r>
            <a:r>
              <a:rPr lang="en-US" altLang="zh-CN" baseline="0" dirty="0" err="1" smtClean="0"/>
              <a:t>ri</a:t>
            </a:r>
            <a:r>
              <a:rPr lang="en-US" altLang="zh-CN" baseline="0" dirty="0" smtClean="0"/>
              <a:t> and </a:t>
            </a:r>
            <a:r>
              <a:rPr lang="en-US" altLang="zh-CN" baseline="0" dirty="0" err="1" smtClean="0"/>
              <a:t>rj</a:t>
            </a:r>
            <a:r>
              <a:rPr lang="en-US" altLang="zh-CN" baseline="0" dirty="0" smtClean="0"/>
              <a:t> share no common entities between their subjects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O-O domain constraint ensures that </a:t>
            </a:r>
            <a:r>
              <a:rPr lang="en-US" altLang="zh-CN" baseline="0" dirty="0" err="1" smtClean="0"/>
              <a:t>ri</a:t>
            </a:r>
            <a:r>
              <a:rPr lang="en-US" altLang="zh-CN" baseline="0" dirty="0" smtClean="0"/>
              <a:t> and </a:t>
            </a:r>
            <a:r>
              <a:rPr lang="en-US" altLang="zh-CN" baseline="0" dirty="0" err="1" smtClean="0"/>
              <a:t>rj</a:t>
            </a:r>
            <a:r>
              <a:rPr lang="en-US" altLang="zh-CN" baseline="0" dirty="0" smtClean="0"/>
              <a:t> share no common entities between their objects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S-O domain constraint ensures that </a:t>
            </a:r>
            <a:r>
              <a:rPr lang="en-US" altLang="zh-CN" dirty="0" err="1" smtClean="0"/>
              <a:t>ri</a:t>
            </a:r>
            <a:r>
              <a:rPr lang="en-US" altLang="zh-CN" dirty="0" smtClean="0"/>
              <a:t> and </a:t>
            </a:r>
            <a:r>
              <a:rPr lang="en-US" altLang="zh-CN" dirty="0" err="1" smtClean="0"/>
              <a:t>rj</a:t>
            </a:r>
            <a:r>
              <a:rPr lang="en-US" altLang="zh-CN" dirty="0" smtClean="0"/>
              <a:t> share</a:t>
            </a:r>
            <a:r>
              <a:rPr lang="en-US" altLang="zh-CN" baseline="0" dirty="0" smtClean="0"/>
              <a:t> </a:t>
            </a:r>
            <a:r>
              <a:rPr lang="en-US" altLang="zh-CN" dirty="0" smtClean="0"/>
              <a:t>no common entities between the subject of </a:t>
            </a:r>
            <a:r>
              <a:rPr lang="en-US" altLang="zh-CN" dirty="0" err="1" smtClean="0"/>
              <a:t>ri</a:t>
            </a:r>
            <a:r>
              <a:rPr lang="en-US" altLang="zh-CN" dirty="0" smtClean="0"/>
              <a:t> and</a:t>
            </a:r>
            <a:r>
              <a:rPr lang="en-US" altLang="zh-CN" baseline="0" dirty="0" smtClean="0"/>
              <a:t> </a:t>
            </a:r>
            <a:r>
              <a:rPr lang="en-US" altLang="zh-CN" dirty="0" smtClean="0"/>
              <a:t>the object of </a:t>
            </a:r>
            <a:r>
              <a:rPr lang="en-US" altLang="zh-CN" dirty="0" err="1" smtClean="0"/>
              <a:t>rj</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Let’s see three example,</a:t>
            </a:r>
            <a:r>
              <a:rPr lang="en-US" altLang="zh-CN" baseline="0" dirty="0" smtClean="0"/>
              <a:t> (1) relations </a:t>
            </a:r>
            <a:r>
              <a:rPr lang="en-US" altLang="zh-CN" baseline="0" dirty="0" err="1" smtClean="0"/>
              <a:t>largestCity</a:t>
            </a:r>
            <a:r>
              <a:rPr lang="en-US" altLang="zh-CN" baseline="0" dirty="0" smtClean="0"/>
              <a:t> and </a:t>
            </a:r>
            <a:r>
              <a:rPr lang="en-US" altLang="zh-CN" baseline="0" dirty="0" err="1" smtClean="0"/>
              <a:t>locationCity</a:t>
            </a:r>
            <a:r>
              <a:rPr lang="en-US" altLang="zh-CN" baseline="0" dirty="0" smtClean="0"/>
              <a:t> have their subjects as countries and organizations respectively. They hold an S-S domain constraint; (2) relations </a:t>
            </a:r>
            <a:r>
              <a:rPr lang="en-US" altLang="zh-CN" baseline="0" dirty="0" err="1" smtClean="0"/>
              <a:t>locationCity</a:t>
            </a:r>
            <a:r>
              <a:rPr lang="en-US" altLang="zh-CN" baseline="0" dirty="0" smtClean="0"/>
              <a:t> and Nationality have their objects as cities and countries, respectively. They hold an O-O domain constraint; (3) nationality has its subjects as persons </a:t>
            </a:r>
            <a:r>
              <a:rPr lang="en-US" altLang="zh-CN" sz="1200" b="0" i="0" kern="1200" dirty="0" smtClean="0">
                <a:solidFill>
                  <a:schemeClr val="tx1"/>
                </a:solidFill>
                <a:effectLst/>
                <a:latin typeface="+mn-lt"/>
                <a:ea typeface="+mn-ea"/>
                <a:cs typeface="+mn-cs"/>
              </a:rPr>
              <a:t>and </a:t>
            </a:r>
            <a:r>
              <a:rPr lang="en-US" altLang="zh-CN" baseline="0" dirty="0" err="1" smtClean="0"/>
              <a:t>largestCity</a:t>
            </a:r>
            <a:r>
              <a:rPr lang="en-US" altLang="zh-CN" baseline="0" dirty="0" smtClean="0"/>
              <a:t> </a:t>
            </a:r>
            <a:r>
              <a:rPr lang="en-US" altLang="zh-CN" sz="1200" b="0" i="0" kern="1200" dirty="0" smtClean="0">
                <a:solidFill>
                  <a:schemeClr val="tx1"/>
                </a:solidFill>
                <a:effectLst/>
                <a:latin typeface="+mn-lt"/>
                <a:ea typeface="+mn-ea"/>
                <a:cs typeface="+mn-cs"/>
              </a:rPr>
              <a:t>has its objects as cities. It holds an S-O</a:t>
            </a:r>
            <a:r>
              <a:rPr lang="en-US" altLang="zh-CN" sz="1200" b="0" i="1"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domain constraint.</a:t>
            </a:r>
            <a:r>
              <a:rPr lang="en-US" altLang="zh-CN" dirty="0" smtClean="0"/>
              <a:t> </a:t>
            </a:r>
            <a:br>
              <a:rPr lang="en-US" altLang="zh-CN" dirty="0" smtClean="0"/>
            </a:b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6</a:t>
            </a:fld>
            <a:endParaRPr lang="zh-CN" altLang="en-US"/>
          </a:p>
        </p:txBody>
      </p:sp>
    </p:spTree>
    <p:extLst>
      <p:ext uri="{BB962C8B-B14F-4D97-AF65-F5344CB8AC3E}">
        <p14:creationId xmlns:p14="http://schemas.microsoft.com/office/powerpoint/2010/main" val="199477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2000" dirty="0" smtClean="0">
                <a:latin typeface="Arial" panose="020B0604020202020204" pitchFamily="34" charset="0"/>
              </a:rPr>
              <a:t>We</a:t>
            </a:r>
            <a:r>
              <a:rPr lang="en-US" altLang="zh-CN" sz="2000" baseline="0" dirty="0" smtClean="0">
                <a:latin typeface="Arial" panose="020B0604020202020204" pitchFamily="34" charset="0"/>
              </a:rPr>
              <a:t> use two other constraints to [Enforce …]</a:t>
            </a:r>
          </a:p>
          <a:p>
            <a:pPr marL="228600" indent="-228600">
              <a:buAutoNum type="arabicPeriod"/>
            </a:pPr>
            <a:r>
              <a:rPr lang="en-US" altLang="zh-CN" dirty="0" smtClean="0"/>
              <a:t>Given a relation </a:t>
            </a:r>
            <a:r>
              <a:rPr lang="en-US" altLang="zh-CN" dirty="0" err="1" smtClean="0"/>
              <a:t>ri</a:t>
            </a:r>
            <a:r>
              <a:rPr lang="en-US" altLang="zh-CN" dirty="0" smtClean="0"/>
              <a:t>, S uniqueness constraint ensures that [there</a:t>
            </a:r>
            <a:r>
              <a:rPr lang="en-US" altLang="zh-CN"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O uniqueness constraint ensures that [there</a:t>
            </a:r>
            <a:r>
              <a:rPr lang="en-US" altLang="zh-CN" baseline="0" dirty="0" smtClean="0"/>
              <a:t> …]</a:t>
            </a:r>
          </a:p>
          <a:p>
            <a:pPr marL="228600" indent="-228600">
              <a:buAutoNum type="arabicPeriod"/>
            </a:pPr>
            <a:r>
              <a:rPr lang="en-US" altLang="zh-CN" dirty="0" smtClean="0"/>
              <a:t>Let’s see two example,</a:t>
            </a:r>
            <a:r>
              <a:rPr lang="en-US" altLang="zh-CN" baseline="0" dirty="0" smtClean="0"/>
              <a:t> relation </a:t>
            </a:r>
            <a:r>
              <a:rPr lang="en-US" altLang="zh-CN" sz="1200" dirty="0" smtClean="0">
                <a:solidFill>
                  <a:srgbClr val="00B050"/>
                </a:solidFill>
                <a:latin typeface="Arial" panose="020B0604020202020204" pitchFamily="34" charset="0"/>
              </a:rPr>
              <a:t>birthplace has S</a:t>
            </a:r>
            <a:r>
              <a:rPr lang="en-US" altLang="zh-CN" sz="1200" baseline="0" dirty="0" smtClean="0">
                <a:solidFill>
                  <a:srgbClr val="00B050"/>
                </a:solidFill>
                <a:latin typeface="Arial" panose="020B0604020202020204" pitchFamily="34" charset="0"/>
              </a:rPr>
              <a:t> </a:t>
            </a:r>
            <a:r>
              <a:rPr lang="en-US" altLang="zh-CN" dirty="0" smtClean="0"/>
              <a:t>uniqueness constraint,</a:t>
            </a:r>
            <a:r>
              <a:rPr lang="en-US" altLang="zh-CN" baseline="0" dirty="0" smtClean="0"/>
              <a:t> because [A person …]; relation capital has O </a:t>
            </a:r>
            <a:r>
              <a:rPr lang="en-US" altLang="zh-CN" dirty="0" smtClean="0"/>
              <a:t>uniqueness constraint,</a:t>
            </a:r>
            <a:r>
              <a:rPr lang="en-US" altLang="zh-CN" baseline="0" dirty="0" smtClean="0"/>
              <a:t> because [A city …].</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7</a:t>
            </a:fld>
            <a:endParaRPr lang="zh-CN" altLang="en-US"/>
          </a:p>
        </p:txBody>
      </p:sp>
    </p:spTree>
    <p:extLst>
      <p:ext uri="{BB962C8B-B14F-4D97-AF65-F5344CB8AC3E}">
        <p14:creationId xmlns:p14="http://schemas.microsoft.com/office/powerpoint/2010/main" val="101825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Redundancies are used to pick up hidden information, and are very common in the corpus,</a:t>
            </a:r>
            <a:r>
              <a:rPr lang="en-US" altLang="zh-CN" baseline="0" dirty="0" smtClean="0"/>
              <a:t> </a:t>
            </a:r>
            <a:r>
              <a:rPr lang="en-US" altLang="zh-CN" dirty="0" smtClean="0"/>
              <a:t>as revealed by the statistics in the table. Specifically, subjects,</a:t>
            </a:r>
            <a:r>
              <a:rPr lang="en-US" altLang="zh-CN" baseline="0" dirty="0" smtClean="0"/>
              <a:t> objects and entity pairs repeat multiple times.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We will introduce four redundancies to mine information from input.</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8</a:t>
            </a:fld>
            <a:endParaRPr lang="zh-CN" altLang="en-US"/>
          </a:p>
        </p:txBody>
      </p:sp>
    </p:spTree>
    <p:extLst>
      <p:ext uri="{BB962C8B-B14F-4D97-AF65-F5344CB8AC3E}">
        <p14:creationId xmlns:p14="http://schemas.microsoft.com/office/powerpoint/2010/main" val="260810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S-O redundancies are introduced to [aid …]</a:t>
            </a:r>
          </a:p>
          <a:p>
            <a:pPr marL="228600" indent="-228600">
              <a:buAutoNum type="arabicPeriod"/>
            </a:pPr>
            <a:r>
              <a:rPr lang="en-US" altLang="zh-CN" dirty="0" smtClean="0"/>
              <a:t>[Top-one …]</a:t>
            </a:r>
          </a:p>
          <a:p>
            <a:pPr marL="228600" indent="-228600">
              <a:buAutoNum type="arabicPeriod"/>
            </a:pPr>
            <a:r>
              <a:rPr lang="en-US" altLang="zh-CN" dirty="0" smtClean="0"/>
              <a:t>[Redundancy score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9</a:t>
            </a:fld>
            <a:endParaRPr lang="zh-CN" altLang="en-US"/>
          </a:p>
        </p:txBody>
      </p:sp>
    </p:spTree>
    <p:extLst>
      <p:ext uri="{BB962C8B-B14F-4D97-AF65-F5344CB8AC3E}">
        <p14:creationId xmlns:p14="http://schemas.microsoft.com/office/powerpoint/2010/main" val="31041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5400">
                <a:solidFill>
                  <a:srgbClr val="000080"/>
                </a:solidFill>
                <a:latin typeface="+mj-l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20AFE07-B4F1-4769-B8C8-B4A2E79893B5}" type="datetime1">
              <a:rPr lang="zh-CN" altLang="en-US" smtClean="0"/>
              <a:t>2019/10/5</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pPr/>
              <a:t>‹#›</a:t>
            </a:fld>
            <a:endParaRPr lang="zh-CN" altLang="en-US" dirty="0"/>
          </a:p>
        </p:txBody>
      </p:sp>
    </p:spTree>
    <p:extLst>
      <p:ext uri="{BB962C8B-B14F-4D97-AF65-F5344CB8AC3E}">
        <p14:creationId xmlns:p14="http://schemas.microsoft.com/office/powerpoint/2010/main" val="3621028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26EEED-E023-4400-A730-B0F4C9293F8B}" type="datetime1">
              <a:rPr lang="zh-CN" altLang="en-US" smtClean="0"/>
              <a:t>2019/10/5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4964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E7B3E0-2C9A-4757-8E54-874BB1FD8753}" type="datetime1">
              <a:rPr lang="zh-CN" altLang="en-US" smtClean="0"/>
              <a:t>2019/10/5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164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4650" y="190469"/>
            <a:ext cx="8394700" cy="904874"/>
          </a:xfrm>
        </p:spPr>
        <p:txBody>
          <a:bodyPr>
            <a:normAutofit/>
          </a:bodyPr>
          <a:lstStyle>
            <a:lvl1pPr>
              <a:defRPr sz="3200" b="0">
                <a:solidFill>
                  <a:srgbClr val="000080"/>
                </a:solidFill>
                <a:latin typeface="Arial" panose="020B06040202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74650" y="1095342"/>
            <a:ext cx="8394700" cy="5069151"/>
          </a:xfrm>
        </p:spPr>
        <p:txBody>
          <a:bodyPr/>
          <a:lstStyle>
            <a:lvl1pPr marL="324000" indent="-324000">
              <a:buClr>
                <a:srgbClr val="000080"/>
              </a:buClr>
              <a:buSzPct val="70000"/>
              <a:buFont typeface="Wingdings" panose="05000000000000000000" pitchFamily="2" charset="2"/>
              <a:buChar char="Ø"/>
              <a:defRPr sz="2600">
                <a:latin typeface="Arial" panose="020B0604020202020204" pitchFamily="34" charset="0"/>
                <a:cs typeface="Arial" panose="020B0604020202020204" pitchFamily="34" charset="0"/>
              </a:defRPr>
            </a:lvl1pPr>
            <a:lvl2pPr marL="540000" indent="-288000">
              <a:buClr>
                <a:srgbClr val="000080"/>
              </a:buClr>
              <a:defRPr sz="2200">
                <a:latin typeface="Arial" panose="020B0604020202020204" pitchFamily="34" charset="0"/>
                <a:cs typeface="Arial" panose="020B0604020202020204" pitchFamily="34" charset="0"/>
              </a:defRPr>
            </a:lvl2pPr>
            <a:lvl3pPr marL="792000" indent="-288000">
              <a:buClr>
                <a:srgbClr val="000080"/>
              </a:buClr>
              <a:buFont typeface="Wingdings" panose="05000000000000000000" pitchFamily="2" charset="2"/>
              <a:buChar char="ü"/>
              <a:defRPr sz="2200">
                <a:latin typeface="Arial" panose="020B0604020202020204" pitchFamily="34" charset="0"/>
                <a:cs typeface="Arial" panose="020B0604020202020204" pitchFamily="34" charset="0"/>
              </a:defRPr>
            </a:lvl3pPr>
            <a:lvl4pPr marL="1152000" indent="-288000">
              <a:buClr>
                <a:srgbClr val="000080"/>
              </a:buClr>
              <a:buSzPct val="50000"/>
              <a:buFont typeface="Wingdings" panose="05000000000000000000" pitchFamily="2" charset="2"/>
              <a:buChar char="n"/>
              <a:defRPr sz="2200">
                <a:latin typeface="Arial" panose="020B0604020202020204" pitchFamily="34" charset="0"/>
                <a:cs typeface="Arial" panose="020B0604020202020204" pitchFamily="34" charset="0"/>
              </a:defRPr>
            </a:lvl4pPr>
            <a:lvl5pPr marL="1152000" indent="-288000">
              <a:buClr>
                <a:srgbClr val="000080"/>
              </a:buClr>
              <a:buFont typeface="宋体" panose="02010600030101010101" pitchFamily="2" charset="-122"/>
              <a:buChar char="‐"/>
              <a:defRPr sz="2200">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EDF118C5-EEBE-4FB4-AB5E-562AB327789C}" type="datetime1">
              <a:rPr lang="zh-CN" altLang="en-US" smtClean="0"/>
              <a:t>2019/10/5</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951109" y="6489912"/>
            <a:ext cx="2057400" cy="365125"/>
          </a:xfrm>
        </p:spPr>
        <p:txBody>
          <a:bodyPr/>
          <a:lstStyle>
            <a:lvl1pPr>
              <a:defRPr sz="1600">
                <a:solidFill>
                  <a:schemeClr val="bg1">
                    <a:lumMod val="50000"/>
                  </a:schemeClr>
                </a:solidFill>
              </a:defRPr>
            </a:lvl1pPr>
          </a:lstStyle>
          <a:p>
            <a:fld id="{E3756F1F-84DF-4859-8AE8-4B3E0E674450}" type="slidenum">
              <a:rPr lang="zh-CN" altLang="en-US" smtClean="0"/>
              <a:pPr/>
              <a:t>‹#›</a:t>
            </a:fld>
            <a:endParaRPr lang="zh-CN" altLang="en-US" dirty="0"/>
          </a:p>
        </p:txBody>
      </p:sp>
    </p:spTree>
    <p:extLst>
      <p:ext uri="{BB962C8B-B14F-4D97-AF65-F5344CB8AC3E}">
        <p14:creationId xmlns:p14="http://schemas.microsoft.com/office/powerpoint/2010/main" val="345916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A9F77F-982D-4F78-ADE9-66BE32ABFB87}" type="datetime1">
              <a:rPr lang="zh-CN" altLang="en-US" smtClean="0"/>
              <a:t>2019/10/5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0288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AF10B-D271-44BA-ABA8-1752DDE10E39}" type="datetime1">
              <a:rPr lang="zh-CN" altLang="en-US" smtClean="0"/>
              <a:t>2019/10/5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2492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E1BC154-B2DD-41C9-B9D6-8DCFE1CBF107}" type="datetime1">
              <a:rPr lang="zh-CN" altLang="en-US" smtClean="0"/>
              <a:t>2019/10/5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5066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297903-BC12-4D4D-A4B4-A28E6E0FEFCE}" type="datetime1">
              <a:rPr lang="zh-CN" altLang="en-US" smtClean="0"/>
              <a:t>2019/10/5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0854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FE49-DE93-4249-B945-B613023F71B7}" type="datetime1">
              <a:rPr lang="zh-CN" altLang="en-US" smtClean="0"/>
              <a:t>2019/10/5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6015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E1CB21-A25D-4B7A-B9CC-E847742213FB}" type="datetime1">
              <a:rPr lang="zh-CN" altLang="en-US" smtClean="0"/>
              <a:t>2019/10/5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2305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5977BF-88A2-4219-A7C6-7EFAAE9D7EED}" type="datetime1">
              <a:rPr lang="zh-CN" altLang="en-US" smtClean="0"/>
              <a:t>2019/10/5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6408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D54D-88BC-4ECF-A856-40A50DEA7032}" type="datetime1">
              <a:rPr lang="zh-CN" altLang="en-US" smtClean="0"/>
              <a:t>2019/10/5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3109203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24" y="1182415"/>
            <a:ext cx="8901953" cy="1012324"/>
          </a:xfrm>
        </p:spPr>
        <p:txBody>
          <a:bodyPr>
            <a:noAutofit/>
          </a:bodyPr>
          <a:lstStyle/>
          <a:p>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Easy First </a:t>
            </a:r>
            <a:r>
              <a:rPr lang="en-US" altLang="zh-CN" sz="3600" b="1" dirty="0">
                <a:latin typeface="Arial" panose="020B0604020202020204" pitchFamily="34" charset="0"/>
                <a:ea typeface="Arial Unicode MS" panose="020B0604020202020204" pitchFamily="34" charset="-122"/>
                <a:cs typeface="Arial" panose="020B0604020202020204" pitchFamily="34" charset="0"/>
              </a:rPr>
              <a:t>Relation </a:t>
            </a: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Extraction</a:t>
            </a:r>
            <a:b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b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with </a:t>
            </a:r>
            <a:r>
              <a:rPr lang="en-US" altLang="zh-CN" sz="3600" b="1" dirty="0">
                <a:latin typeface="Arial" panose="020B0604020202020204" pitchFamily="34" charset="0"/>
                <a:ea typeface="Arial Unicode MS" panose="020B0604020202020204" pitchFamily="34" charset="-122"/>
                <a:cs typeface="Arial" panose="020B0604020202020204" pitchFamily="34" charset="0"/>
              </a:rPr>
              <a:t>Information </a:t>
            </a: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Redundancy</a:t>
            </a:r>
            <a:endParaRPr lang="zh-CN" altLang="en-US" sz="3600" b="1" dirty="0">
              <a:latin typeface="Arial" panose="020B0604020202020204" pitchFamily="34" charset="0"/>
              <a:ea typeface="Arial Unicode MS" panose="020B0604020202020204" pitchFamily="34" charset="-122"/>
              <a:cs typeface="Arial" panose="020B0604020202020204" pitchFamily="34" charset="0"/>
            </a:endParaRPr>
          </a:p>
        </p:txBody>
      </p:sp>
      <p:sp>
        <p:nvSpPr>
          <p:cNvPr id="3" name="副标题 2"/>
          <p:cNvSpPr>
            <a:spLocks noGrp="1"/>
          </p:cNvSpPr>
          <p:nvPr>
            <p:ph type="subTitle" idx="1"/>
          </p:nvPr>
        </p:nvSpPr>
        <p:spPr>
          <a:xfrm>
            <a:off x="183159" y="3066491"/>
            <a:ext cx="8812924" cy="1734207"/>
          </a:xfrm>
        </p:spPr>
        <p:txBody>
          <a:bodyPr>
            <a:normAutofit/>
          </a:bodyPr>
          <a:lstStyle/>
          <a:p>
            <a:r>
              <a:rPr lang="en-US" altLang="zh-CN" sz="2000" dirty="0" err="1"/>
              <a:t>Shuai</a:t>
            </a:r>
            <a:r>
              <a:rPr lang="en-US" altLang="zh-CN" sz="2000" dirty="0"/>
              <a:t> </a:t>
            </a:r>
            <a:r>
              <a:rPr lang="en-US" altLang="zh-CN" sz="2000" dirty="0" smtClean="0"/>
              <a:t>Ma</a:t>
            </a:r>
            <a:r>
              <a:rPr lang="en-US" altLang="zh-CN" sz="2000" baseline="30000" dirty="0" smtClean="0"/>
              <a:t>1,2</a:t>
            </a:r>
            <a:r>
              <a:rPr lang="en-US" altLang="zh-CN" sz="2000" dirty="0"/>
              <a:t>, </a:t>
            </a:r>
            <a:r>
              <a:rPr lang="en-US" altLang="zh-CN" sz="2000" b="1" dirty="0" smtClean="0"/>
              <a:t>Gang Wang</a:t>
            </a:r>
            <a:r>
              <a:rPr lang="en-US" altLang="zh-CN" sz="2000" baseline="30000" dirty="0" smtClean="0"/>
              <a:t>1,2</a:t>
            </a:r>
            <a:r>
              <a:rPr lang="en-US" altLang="zh-CN" sz="2000" dirty="0" smtClean="0"/>
              <a:t>, </a:t>
            </a:r>
            <a:r>
              <a:rPr lang="en-US" altLang="zh-CN" sz="2000" dirty="0" err="1"/>
              <a:t>Yansong</a:t>
            </a:r>
            <a:r>
              <a:rPr lang="en-US" altLang="zh-CN" sz="2000" dirty="0"/>
              <a:t> </a:t>
            </a:r>
            <a:r>
              <a:rPr lang="en-US" altLang="zh-CN" sz="2000" dirty="0" smtClean="0"/>
              <a:t>Feng</a:t>
            </a:r>
            <a:r>
              <a:rPr lang="en-US" altLang="zh-CN" sz="2000" baseline="30000" dirty="0" smtClean="0"/>
              <a:t>3</a:t>
            </a:r>
            <a:r>
              <a:rPr lang="en-US" altLang="zh-CN" sz="2000" dirty="0" smtClean="0"/>
              <a:t>, and </a:t>
            </a:r>
            <a:r>
              <a:rPr lang="en-US" altLang="zh-CN" sz="2000" dirty="0" err="1"/>
              <a:t>Jinpeng</a:t>
            </a:r>
            <a:r>
              <a:rPr lang="en-US" altLang="zh-CN" sz="2000" dirty="0"/>
              <a:t> </a:t>
            </a:r>
            <a:r>
              <a:rPr lang="en-US" altLang="zh-CN" sz="2000" dirty="0" smtClean="0"/>
              <a:t>Huai</a:t>
            </a:r>
            <a:r>
              <a:rPr lang="en-US" altLang="zh-CN" sz="2000" baseline="30000" dirty="0" smtClean="0"/>
              <a:t>1,2</a:t>
            </a:r>
            <a:endParaRPr lang="en-US" altLang="zh-CN" sz="2000" baseline="30000" dirty="0"/>
          </a:p>
          <a:p>
            <a:r>
              <a:rPr lang="en-US" altLang="zh-CN" sz="1800" baseline="30000" dirty="0"/>
              <a:t>1</a:t>
            </a:r>
            <a:r>
              <a:rPr lang="en-US" altLang="zh-CN" sz="1800" dirty="0"/>
              <a:t>SKLSDE Lab, </a:t>
            </a:r>
            <a:r>
              <a:rPr lang="en-US" altLang="zh-CN" sz="1800" dirty="0" err="1"/>
              <a:t>Beihang</a:t>
            </a:r>
            <a:r>
              <a:rPr lang="en-US" altLang="zh-CN" sz="1800" dirty="0"/>
              <a:t> University, </a:t>
            </a:r>
            <a:r>
              <a:rPr lang="en-US" altLang="zh-CN" sz="1800" dirty="0" smtClean="0"/>
              <a:t>China</a:t>
            </a:r>
          </a:p>
          <a:p>
            <a:r>
              <a:rPr lang="en-US" altLang="zh-CN" sz="1800" baseline="30000" dirty="0" smtClean="0"/>
              <a:t>2</a:t>
            </a:r>
            <a:r>
              <a:rPr lang="en-US" altLang="zh-CN" sz="1800" dirty="0" smtClean="0"/>
              <a:t>Beijing </a:t>
            </a:r>
            <a:r>
              <a:rPr lang="en-US" altLang="zh-CN" sz="1800" dirty="0"/>
              <a:t>Advanced Innovation Center for Big Data and Brain </a:t>
            </a:r>
            <a:r>
              <a:rPr lang="en-US" altLang="zh-CN" sz="1800" dirty="0" smtClean="0"/>
              <a:t>Computing</a:t>
            </a:r>
            <a:r>
              <a:rPr lang="en-US" altLang="zh-CN" sz="1800" dirty="0"/>
              <a:t>, Beijing, </a:t>
            </a:r>
            <a:r>
              <a:rPr lang="en-US" altLang="zh-CN" sz="1800" dirty="0" smtClean="0"/>
              <a:t>China   </a:t>
            </a:r>
            <a:endParaRPr lang="en-US" altLang="zh-CN" sz="1800" dirty="0"/>
          </a:p>
          <a:p>
            <a:r>
              <a:rPr lang="en-US" altLang="zh-CN" sz="1800" baseline="30000" dirty="0" smtClean="0"/>
              <a:t>3</a:t>
            </a:r>
            <a:r>
              <a:rPr lang="en-US" altLang="zh-CN" sz="1800" dirty="0"/>
              <a:t>Peking </a:t>
            </a:r>
            <a:r>
              <a:rPr lang="en-US" altLang="zh-CN" sz="1800" dirty="0" smtClean="0"/>
              <a:t>University, China</a:t>
            </a:r>
            <a:endParaRPr lang="en-US" altLang="zh-CN"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79" y="5257799"/>
            <a:ext cx="4493259" cy="941381"/>
          </a:xfrm>
          <a:prstGeom prst="rect">
            <a:avLst/>
          </a:prstGeom>
        </p:spPr>
      </p:pic>
      <p:sp>
        <p:nvSpPr>
          <p:cNvPr id="6" name="灯片编号占位符 5"/>
          <p:cNvSpPr>
            <a:spLocks noGrp="1"/>
          </p:cNvSpPr>
          <p:nvPr>
            <p:ph type="sldNum" sz="quarter" idx="12"/>
          </p:nvPr>
        </p:nvSpPr>
        <p:spPr>
          <a:xfrm>
            <a:off x="6938683" y="6492875"/>
            <a:ext cx="2057400" cy="365125"/>
          </a:xfrm>
        </p:spPr>
        <p:txBody>
          <a:bodyPr/>
          <a:lstStyle/>
          <a:p>
            <a:fld id="{25865DF1-B9FC-415D-ABDE-15D6573A65C0}" type="slidenum">
              <a:rPr lang="zh-CN" altLang="en-US" sz="1600" smtClean="0">
                <a:solidFill>
                  <a:schemeClr val="bg1">
                    <a:lumMod val="50000"/>
                  </a:schemeClr>
                </a:solidFill>
              </a:rPr>
              <a:pPr/>
              <a:t>1</a:t>
            </a:fld>
            <a:endParaRPr lang="zh-CN" altLang="en-US" dirty="0">
              <a:solidFill>
                <a:schemeClr val="bg1">
                  <a:lumMod val="50000"/>
                </a:schemeClr>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8008" y="5309189"/>
            <a:ext cx="2984018" cy="838600"/>
          </a:xfrm>
          <a:prstGeom prst="rect">
            <a:avLst/>
          </a:prstGeom>
        </p:spPr>
      </p:pic>
    </p:spTree>
    <p:extLst>
      <p:ext uri="{BB962C8B-B14F-4D97-AF65-F5344CB8AC3E}">
        <p14:creationId xmlns:p14="http://schemas.microsoft.com/office/powerpoint/2010/main" val="28940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51109" y="6435350"/>
            <a:ext cx="2057400" cy="419687"/>
          </a:xfrm>
        </p:spPr>
        <p:txBody>
          <a:bodyPr/>
          <a:lstStyle/>
          <a:p>
            <a:fld id="{E3756F1F-84DF-4859-8AE8-4B3E0E674450}" type="slidenum">
              <a:rPr lang="zh-CN" altLang="en-US" smtClean="0"/>
              <a:pPr/>
              <a:t>10</a:t>
            </a:fld>
            <a:endParaRPr lang="zh-CN" altLang="en-US" dirty="0"/>
          </a:p>
        </p:txBody>
      </p:sp>
      <mc:AlternateContent xmlns:mc="http://schemas.openxmlformats.org/markup-compatibility/2006">
        <mc:Choice xmlns:a14="http://schemas.microsoft.com/office/drawing/2010/main" Requires="a14">
          <p:sp>
            <p:nvSpPr>
              <p:cNvPr id="15" name="内容占位符 2"/>
              <p:cNvSpPr txBox="1">
                <a:spLocks/>
              </p:cNvSpPr>
              <p:nvPr/>
            </p:nvSpPr>
            <p:spPr>
              <a:xfrm>
                <a:off x="331106" y="962472"/>
                <a:ext cx="8246838" cy="334536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200" b="1" dirty="0" smtClean="0">
                    <a:latin typeface="Arial" panose="020B0604020202020204" pitchFamily="34" charset="0"/>
                  </a:rPr>
                  <a:t>(2&amp;3) </a:t>
                </a:r>
                <a:r>
                  <a:rPr lang="en-US" altLang="zh-CN" sz="2200" b="1" dirty="0" smtClean="0">
                    <a:latin typeface="Arial" panose="020B0604020202020204" pitchFamily="34" charset="0"/>
                  </a:rPr>
                  <a:t>S-R </a:t>
                </a:r>
                <a:r>
                  <a:rPr lang="en-US" altLang="zh-CN" sz="2200" b="1" dirty="0">
                    <a:latin typeface="Arial" panose="020B0604020202020204" pitchFamily="34" charset="0"/>
                  </a:rPr>
                  <a:t>and O-R redundancies</a:t>
                </a:r>
                <a:endParaRPr lang="en-US" altLang="zh-CN" sz="2200" b="1" dirty="0">
                  <a:latin typeface="Arial" panose="020B0604020202020204" pitchFamily="34" charset="0"/>
                </a:endParaRPr>
              </a:p>
              <a:p>
                <a:pPr marL="594900" lvl="1" indent="-342900">
                  <a:lnSpc>
                    <a:spcPct val="120000"/>
                  </a:lnSpc>
                </a:pPr>
                <a:r>
                  <a:rPr lang="en-US" altLang="zh-CN" sz="2000" dirty="0">
                    <a:latin typeface="Arial" panose="020B0604020202020204" pitchFamily="34" charset="0"/>
                  </a:rPr>
                  <a:t>Evaluate </a:t>
                </a:r>
                <a:r>
                  <a:rPr lang="en-US" altLang="zh-CN" sz="2000" dirty="0" smtClean="0">
                    <a:latin typeface="Arial" panose="020B0604020202020204" pitchFamily="34" charset="0"/>
                  </a:rPr>
                  <a:t>probability that </a:t>
                </a:r>
                <a:r>
                  <a:rPr lang="en-US" altLang="zh-CN" sz="2000" dirty="0">
                    <a:latin typeface="Arial" panose="020B0604020202020204" pitchFamily="34" charset="0"/>
                  </a:rPr>
                  <a:t>relation </a:t>
                </a:r>
                <a14:m>
                  <m:oMath xmlns:m="http://schemas.openxmlformats.org/officeDocument/2006/math">
                    <m:r>
                      <a:rPr lang="en-US" altLang="zh-CN" sz="2000" i="1" dirty="0">
                        <a:latin typeface="Cambria Math" panose="02040503050406030204" pitchFamily="18" charset="0"/>
                      </a:rPr>
                      <m:t>𝑟</m:t>
                    </m:r>
                  </m:oMath>
                </a14:m>
                <a:r>
                  <a:rPr lang="en-US" altLang="zh-CN" sz="2000" dirty="0">
                    <a:latin typeface="Arial" panose="020B0604020202020204" pitchFamily="34" charset="0"/>
                  </a:rPr>
                  <a:t> has a subject </a:t>
                </a:r>
                <a14:m>
                  <m:oMath xmlns:m="http://schemas.openxmlformats.org/officeDocument/2006/math">
                    <m:r>
                      <a:rPr lang="en-US" altLang="zh-CN" sz="2000" i="1" dirty="0">
                        <a:latin typeface="Cambria Math" panose="02040503050406030204" pitchFamily="18" charset="0"/>
                      </a:rPr>
                      <m:t>𝑠</m:t>
                    </m:r>
                  </m:oMath>
                </a14:m>
                <a:r>
                  <a:rPr lang="en-US" altLang="zh-CN" sz="2000" dirty="0">
                    <a:latin typeface="Arial" panose="020B0604020202020204" pitchFamily="34" charset="0"/>
                  </a:rPr>
                  <a:t> </a:t>
                </a:r>
                <a:r>
                  <a:rPr lang="en-US" altLang="zh-CN" sz="2000" dirty="0" smtClean="0">
                    <a:latin typeface="Arial" panose="020B0604020202020204" pitchFamily="34" charset="0"/>
                  </a:rPr>
                  <a:t>(</a:t>
                </a:r>
                <a:r>
                  <a:rPr lang="en-US" altLang="zh-CN" sz="2000" dirty="0" smtClean="0">
                    <a:latin typeface="Arial" panose="020B0604020202020204" pitchFamily="34" charset="0"/>
                  </a:rPr>
                  <a:t>or </a:t>
                </a:r>
                <a:r>
                  <a:rPr lang="en-US" altLang="zh-CN" sz="2000" dirty="0">
                    <a:latin typeface="Arial" panose="020B0604020202020204" pitchFamily="34" charset="0"/>
                  </a:rPr>
                  <a:t>an object </a:t>
                </a:r>
                <a14:m>
                  <m:oMath xmlns:m="http://schemas.openxmlformats.org/officeDocument/2006/math">
                    <m:r>
                      <a:rPr lang="en-US" altLang="zh-CN" sz="2000" i="1" dirty="0">
                        <a:latin typeface="Cambria Math" panose="02040503050406030204" pitchFamily="18" charset="0"/>
                      </a:rPr>
                      <m:t>𝑜</m:t>
                    </m:r>
                  </m:oMath>
                </a14:m>
                <a:r>
                  <a:rPr lang="en-US" altLang="zh-CN" sz="2000" dirty="0" smtClean="0">
                    <a:latin typeface="Arial" panose="020B0604020202020204" pitchFamily="34" charset="0"/>
                  </a:rPr>
                  <a:t>) among </a:t>
                </a:r>
                <a:r>
                  <a:rPr lang="en-US" altLang="zh-CN" sz="2000" dirty="0">
                    <a:latin typeface="Arial" panose="020B0604020202020204" pitchFamily="34" charset="0"/>
                  </a:rPr>
                  <a:t>all relations except </a:t>
                </a:r>
                <a:r>
                  <a:rPr lang="en-US" altLang="zh-CN" sz="2000" dirty="0" smtClean="0">
                    <a:latin typeface="Arial" panose="020B0604020202020204" pitchFamily="34" charset="0"/>
                  </a:rPr>
                  <a:t>NA</a:t>
                </a:r>
              </a:p>
              <a:p>
                <a:pPr marL="594900" lvl="1" indent="-342900">
                  <a:lnSpc>
                    <a:spcPct val="120000"/>
                  </a:lnSpc>
                </a:pPr>
                <a:r>
                  <a:rPr lang="en-US" altLang="zh-CN" sz="1900" dirty="0">
                    <a:latin typeface="Arial" panose="020B0604020202020204" pitchFamily="34" charset="0"/>
                  </a:rPr>
                  <a:t>Likelihood score for </a:t>
                </a:r>
                <a:r>
                  <a:rPr lang="en-US" altLang="zh-CN" sz="1900" dirty="0" smtClean="0">
                    <a:latin typeface="Arial" panose="020B0604020202020204" pitchFamily="34" charset="0"/>
                  </a:rPr>
                  <a:t>subject </a:t>
                </a:r>
                <a14:m>
                  <m:oMath xmlns:m="http://schemas.openxmlformats.org/officeDocument/2006/math">
                    <m:r>
                      <a:rPr lang="en-US" altLang="zh-CN" sz="1900" i="1" dirty="0">
                        <a:latin typeface="Cambria Math" panose="02040503050406030204" pitchFamily="18" charset="0"/>
                      </a:rPr>
                      <m:t>𝑠</m:t>
                    </m:r>
                  </m:oMath>
                </a14:m>
                <a:r>
                  <a:rPr lang="en-US" altLang="zh-CN" sz="1900" dirty="0">
                    <a:latin typeface="Arial" panose="020B0604020202020204" pitchFamily="34" charset="0"/>
                  </a:rPr>
                  <a:t> and relation </a:t>
                </a:r>
                <a14:m>
                  <m:oMath xmlns:m="http://schemas.openxmlformats.org/officeDocument/2006/math">
                    <m:r>
                      <a:rPr lang="en-US" altLang="zh-CN" sz="1900" i="1" dirty="0">
                        <a:latin typeface="Cambria Math" panose="02040503050406030204" pitchFamily="18" charset="0"/>
                      </a:rPr>
                      <m:t>𝑟</m:t>
                    </m:r>
                  </m:oMath>
                </a14:m>
                <a:r>
                  <a:rPr lang="en-US" altLang="zh-CN" sz="1900" dirty="0" smtClean="0">
                    <a:latin typeface="Arial" panose="020B0604020202020204" pitchFamily="34" charset="0"/>
                  </a:rPr>
                  <a:t>:</a:t>
                </a:r>
              </a:p>
              <a:p>
                <a:pPr marL="252000" lvl="1"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1900" dirty="0">
                          <a:latin typeface="Cambria Math" panose="02040503050406030204" pitchFamily="18" charset="0"/>
                        </a:rPr>
                        <m:t>LC</m:t>
                      </m:r>
                      <m:d>
                        <m:dPr>
                          <m:ctrlPr>
                            <a:rPr lang="en-US" altLang="zh-CN" sz="1900" i="1" dirty="0" smtClean="0">
                              <a:latin typeface="Cambria Math" panose="02040503050406030204" pitchFamily="18" charset="0"/>
                            </a:rPr>
                          </m:ctrlPr>
                        </m:dPr>
                        <m:e>
                          <m:r>
                            <a:rPr lang="en-US" altLang="zh-CN" sz="1900" b="0" i="1" dirty="0" smtClean="0">
                              <a:latin typeface="Cambria Math" panose="02040503050406030204" pitchFamily="18" charset="0"/>
                            </a:rPr>
                            <m:t>𝑠</m:t>
                          </m:r>
                          <m:r>
                            <a:rPr lang="en-US" altLang="zh-CN" sz="1900" b="0" i="1" dirty="0" smtClean="0">
                              <a:latin typeface="Cambria Math" panose="02040503050406030204" pitchFamily="18" charset="0"/>
                            </a:rPr>
                            <m:t>,</m:t>
                          </m:r>
                          <m:r>
                            <a:rPr lang="en-US" altLang="zh-CN" sz="1900" b="0" i="1" dirty="0" smtClean="0">
                              <a:latin typeface="Cambria Math" panose="02040503050406030204" pitchFamily="18" charset="0"/>
                            </a:rPr>
                            <m:t>𝑟</m:t>
                          </m:r>
                        </m:e>
                      </m:d>
                      <m:r>
                        <a:rPr lang="en-US" altLang="zh-CN" sz="1900" b="0" i="1" dirty="0" smtClean="0">
                          <a:latin typeface="Cambria Math" panose="02040503050406030204" pitchFamily="18" charset="0"/>
                        </a:rPr>
                        <m:t>=</m:t>
                      </m:r>
                      <m:f>
                        <m:fPr>
                          <m:ctrlPr>
                            <a:rPr lang="en-US" altLang="zh-CN" sz="1900" b="0" i="1" dirty="0" smtClean="0">
                              <a:latin typeface="Cambria Math" panose="02040503050406030204" pitchFamily="18" charset="0"/>
                            </a:rPr>
                          </m:ctrlPr>
                        </m:fPr>
                        <m:num>
                          <m:nary>
                            <m:naryPr>
                              <m:chr m:val="∑"/>
                              <m:supHide m:val="on"/>
                              <m:ctrlPr>
                                <a:rPr lang="en-US" altLang="zh-CN" sz="1900" b="0" i="1" dirty="0" smtClean="0">
                                  <a:latin typeface="Cambria Math" panose="02040503050406030204" pitchFamily="18" charset="0"/>
                                </a:rPr>
                              </m:ctrlPr>
                            </m:naryPr>
                            <m:sub>
                              <m:r>
                                <m:rPr>
                                  <m:brk m:alnAt="7"/>
                                </m:rPr>
                                <a:rPr lang="en-US" altLang="zh-CN" sz="1900" b="0" i="1" dirty="0" smtClean="0">
                                  <a:latin typeface="Cambria Math" panose="02040503050406030204" pitchFamily="18" charset="0"/>
                                </a:rPr>
                                <m:t>𝑚</m:t>
                              </m:r>
                              <m:r>
                                <a:rPr lang="en-US" altLang="zh-CN" sz="1900" b="0" i="1" dirty="0" smtClean="0">
                                  <a:latin typeface="Cambria Math" panose="02040503050406030204" pitchFamily="18" charset="0"/>
                                  <a:ea typeface="Cambria Math" panose="02040503050406030204" pitchFamily="18" charset="0"/>
                                </a:rPr>
                                <m:t>∈</m:t>
                              </m:r>
                              <m:sSub>
                                <m:sSubPr>
                                  <m:ctrlPr>
                                    <a:rPr lang="en-US" altLang="zh-CN" sz="1900" b="0" i="1" dirty="0" smtClean="0">
                                      <a:latin typeface="Cambria Math" panose="02040503050406030204" pitchFamily="18" charset="0"/>
                                      <a:ea typeface="Cambria Math" panose="02040503050406030204" pitchFamily="18" charset="0"/>
                                    </a:rPr>
                                  </m:ctrlPr>
                                </m:sSubPr>
                                <m:e>
                                  <m:r>
                                    <a:rPr lang="en-US" altLang="zh-CN" sz="1900" b="0" i="1" dirty="0" smtClean="0">
                                      <a:latin typeface="Cambria Math" panose="02040503050406030204" pitchFamily="18" charset="0"/>
                                      <a:ea typeface="Cambria Math" panose="02040503050406030204" pitchFamily="18" charset="0"/>
                                    </a:rPr>
                                    <m:t>𝑀</m:t>
                                  </m:r>
                                </m:e>
                                <m:sub>
                                  <m:r>
                                    <a:rPr lang="en-US" altLang="zh-CN" sz="1900" b="0" i="1" dirty="0" smtClean="0">
                                      <a:latin typeface="Cambria Math" panose="02040503050406030204" pitchFamily="18" charset="0"/>
                                      <a:ea typeface="Cambria Math" panose="02040503050406030204" pitchFamily="18" charset="0"/>
                                    </a:rPr>
                                    <m:t>𝑠</m:t>
                                  </m:r>
                                </m:sub>
                              </m:sSub>
                            </m:sub>
                            <m:sup/>
                            <m:e>
                              <m:r>
                                <a:rPr lang="en-US" altLang="zh-CN" sz="1900" b="0" i="1" dirty="0" smtClean="0">
                                  <a:latin typeface="Cambria Math" panose="02040503050406030204" pitchFamily="18" charset="0"/>
                                </a:rPr>
                                <m:t>𝑚</m:t>
                              </m:r>
                              <m:d>
                                <m:dPr>
                                  <m:begChr m:val="["/>
                                  <m:endChr m:val="]"/>
                                  <m:ctrlPr>
                                    <a:rPr lang="en-US" altLang="zh-CN" sz="1900" b="0" i="1" dirty="0" smtClean="0">
                                      <a:latin typeface="Cambria Math" panose="02040503050406030204" pitchFamily="18" charset="0"/>
                                    </a:rPr>
                                  </m:ctrlPr>
                                </m:dPr>
                                <m:e>
                                  <m:r>
                                    <a:rPr lang="en-US" altLang="zh-CN" sz="1900" b="0" i="1" dirty="0" smtClean="0">
                                      <a:latin typeface="Cambria Math" panose="02040503050406030204" pitchFamily="18" charset="0"/>
                                    </a:rPr>
                                    <m:t>𝑟</m:t>
                                  </m:r>
                                </m:e>
                              </m:d>
                              <m:r>
                                <a:rPr lang="en-US" altLang="zh-CN" sz="1900" b="0" i="1" dirty="0" smtClean="0">
                                  <a:latin typeface="Cambria Math" panose="02040503050406030204" pitchFamily="18" charset="0"/>
                                </a:rPr>
                                <m:t>.</m:t>
                              </m:r>
                              <m:r>
                                <a:rPr lang="en-US" altLang="zh-CN" sz="1900" b="0" i="1" dirty="0" smtClean="0">
                                  <a:latin typeface="Cambria Math" panose="02040503050406030204" pitchFamily="18" charset="0"/>
                                </a:rPr>
                                <m:t>𝑐</m:t>
                              </m:r>
                            </m:e>
                          </m:nary>
                        </m:num>
                        <m:den>
                          <m:nary>
                            <m:naryPr>
                              <m:chr m:val="∑"/>
                              <m:supHide m:val="on"/>
                              <m:ctrlPr>
                                <a:rPr lang="en-US" altLang="zh-CN" sz="1900" i="1" dirty="0">
                                  <a:latin typeface="Cambria Math" panose="02040503050406030204" pitchFamily="18" charset="0"/>
                                </a:rPr>
                              </m:ctrlPr>
                            </m:naryPr>
                            <m:sub>
                              <m:r>
                                <m:rPr>
                                  <m:brk m:alnAt="7"/>
                                </m:rPr>
                                <a:rPr lang="en-US" altLang="zh-CN" sz="1900" i="1" dirty="0">
                                  <a:latin typeface="Cambria Math" panose="02040503050406030204" pitchFamily="18" charset="0"/>
                                </a:rPr>
                                <m:t>𝑚</m:t>
                              </m:r>
                              <m:r>
                                <a:rPr lang="en-US" altLang="zh-CN" sz="1900" i="1" dirty="0">
                                  <a:latin typeface="Cambria Math" panose="02040503050406030204" pitchFamily="18" charset="0"/>
                                  <a:ea typeface="Cambria Math" panose="02040503050406030204" pitchFamily="18" charset="0"/>
                                </a:rPr>
                                <m:t>∈</m:t>
                              </m:r>
                              <m:sSub>
                                <m:sSubPr>
                                  <m:ctrlPr>
                                    <a:rPr lang="en-US" altLang="zh-CN" sz="1900" i="1" dirty="0">
                                      <a:latin typeface="Cambria Math" panose="02040503050406030204" pitchFamily="18" charset="0"/>
                                      <a:ea typeface="Cambria Math" panose="02040503050406030204" pitchFamily="18" charset="0"/>
                                    </a:rPr>
                                  </m:ctrlPr>
                                </m:sSubPr>
                                <m:e>
                                  <m:r>
                                    <a:rPr lang="en-US" altLang="zh-CN" sz="1900" i="1" dirty="0">
                                      <a:latin typeface="Cambria Math" panose="02040503050406030204" pitchFamily="18" charset="0"/>
                                      <a:ea typeface="Cambria Math" panose="02040503050406030204" pitchFamily="18" charset="0"/>
                                    </a:rPr>
                                    <m:t>𝑀</m:t>
                                  </m:r>
                                </m:e>
                                <m:sub>
                                  <m:r>
                                    <a:rPr lang="en-US" altLang="zh-CN" sz="1900" i="1" dirty="0">
                                      <a:latin typeface="Cambria Math" panose="02040503050406030204" pitchFamily="18" charset="0"/>
                                      <a:ea typeface="Cambria Math" panose="02040503050406030204" pitchFamily="18" charset="0"/>
                                    </a:rPr>
                                    <m:t>𝑠</m:t>
                                  </m:r>
                                </m:sub>
                              </m:sSub>
                            </m:sub>
                            <m:sup/>
                            <m:e>
                              <m:nary>
                                <m:naryPr>
                                  <m:chr m:val="∑"/>
                                  <m:limLoc m:val="subSup"/>
                                  <m:supHide m:val="on"/>
                                  <m:ctrlPr>
                                    <a:rPr lang="en-US" altLang="zh-CN" sz="1900" i="1" dirty="0" smtClean="0">
                                      <a:latin typeface="Cambria Math" panose="02040503050406030204" pitchFamily="18" charset="0"/>
                                      <a:ea typeface="Cambria Math" panose="02040503050406030204" pitchFamily="18" charset="0"/>
                                    </a:rPr>
                                  </m:ctrlPr>
                                </m:naryPr>
                                <m:sub>
                                  <m:sSup>
                                    <m:sSupPr>
                                      <m:ctrlPr>
                                        <a:rPr lang="en-US" altLang="zh-CN" sz="1900" i="1" dirty="0" smtClean="0">
                                          <a:latin typeface="Cambria Math" panose="02040503050406030204" pitchFamily="18" charset="0"/>
                                          <a:ea typeface="Cambria Math" panose="02040503050406030204" pitchFamily="18" charset="0"/>
                                        </a:rPr>
                                      </m:ctrlPr>
                                    </m:sSupPr>
                                    <m:e>
                                      <m:r>
                                        <a:rPr lang="en-US" altLang="zh-CN" sz="1900" b="0" i="1" dirty="0" smtClean="0">
                                          <a:latin typeface="Cambria Math" panose="02040503050406030204" pitchFamily="18" charset="0"/>
                                          <a:ea typeface="Cambria Math" panose="02040503050406030204" pitchFamily="18" charset="0"/>
                                        </a:rPr>
                                        <m:t>𝑟</m:t>
                                      </m:r>
                                    </m:e>
                                    <m:sup>
                                      <m:r>
                                        <a:rPr lang="en-US" altLang="zh-CN" sz="1900" b="0" i="1" dirty="0" smtClean="0">
                                          <a:latin typeface="Cambria Math" panose="02040503050406030204" pitchFamily="18" charset="0"/>
                                          <a:ea typeface="Cambria Math" panose="02040503050406030204" pitchFamily="18" charset="0"/>
                                        </a:rPr>
                                        <m:t>′</m:t>
                                      </m:r>
                                    </m:sup>
                                  </m:sSup>
                                  <m:r>
                                    <m:rPr>
                                      <m:brk m:alnAt="9"/>
                                    </m:rPr>
                                    <a:rPr lang="en-US" altLang="zh-CN" sz="1900" i="1" dirty="0" smtClean="0">
                                      <a:latin typeface="Cambria Math" panose="02040503050406030204" pitchFamily="18" charset="0"/>
                                      <a:ea typeface="Cambria Math" panose="02040503050406030204" pitchFamily="18" charset="0"/>
                                    </a:rPr>
                                    <m:t>∈</m:t>
                                  </m:r>
                                  <m:r>
                                    <a:rPr lang="en-US" altLang="zh-CN" sz="1900" b="0" i="1" dirty="0" smtClean="0">
                                      <a:latin typeface="Cambria Math" panose="02040503050406030204" pitchFamily="18" charset="0"/>
                                      <a:ea typeface="Cambria Math" panose="02040503050406030204" pitchFamily="18" charset="0"/>
                                    </a:rPr>
                                    <m:t>𝑅</m:t>
                                  </m:r>
                                  <m:r>
                                    <a:rPr lang="en-US" altLang="zh-CN" sz="1900" b="0" i="1" dirty="0" smtClean="0">
                                      <a:latin typeface="Cambria Math" panose="02040503050406030204" pitchFamily="18" charset="0"/>
                                      <a:ea typeface="Cambria Math" panose="02040503050406030204" pitchFamily="18" charset="0"/>
                                    </a:rPr>
                                    <m:t>\</m:t>
                                  </m:r>
                                  <m:d>
                                    <m:dPr>
                                      <m:begChr m:val="{"/>
                                      <m:endChr m:val="}"/>
                                      <m:ctrlPr>
                                        <a:rPr lang="en-US" altLang="zh-CN" sz="1900" b="0" i="1" dirty="0" smtClean="0">
                                          <a:latin typeface="Cambria Math" panose="02040503050406030204" pitchFamily="18" charset="0"/>
                                          <a:ea typeface="Cambria Math" panose="02040503050406030204" pitchFamily="18" charset="0"/>
                                        </a:rPr>
                                      </m:ctrlPr>
                                    </m:dPr>
                                    <m:e>
                                      <m:r>
                                        <m:rPr>
                                          <m:sty m:val="p"/>
                                        </m:rPr>
                                        <a:rPr lang="en-US" altLang="zh-CN" sz="1900" i="1" dirty="0">
                                          <a:latin typeface="Cambria Math" panose="02040503050406030204" pitchFamily="18" charset="0"/>
                                          <a:ea typeface="Cambria Math" panose="02040503050406030204" pitchFamily="18" charset="0"/>
                                        </a:rPr>
                                        <m:t>NA</m:t>
                                      </m:r>
                                    </m:e>
                                  </m:d>
                                </m:sub>
                                <m:sup/>
                                <m:e>
                                  <m:r>
                                    <a:rPr lang="en-US" altLang="zh-CN" sz="1900" i="1" dirty="0">
                                      <a:latin typeface="Cambria Math" panose="02040503050406030204" pitchFamily="18" charset="0"/>
                                    </a:rPr>
                                    <m:t>𝑚</m:t>
                                  </m:r>
                                  <m:d>
                                    <m:dPr>
                                      <m:begChr m:val="["/>
                                      <m:endChr m:val="]"/>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𝑟</m:t>
                                      </m:r>
                                    </m:e>
                                  </m:d>
                                  <m:r>
                                    <a:rPr lang="en-US" altLang="zh-CN" sz="1900" i="1" dirty="0">
                                      <a:latin typeface="Cambria Math" panose="02040503050406030204" pitchFamily="18" charset="0"/>
                                    </a:rPr>
                                    <m:t>.</m:t>
                                  </m:r>
                                  <m:r>
                                    <a:rPr lang="en-US" altLang="zh-CN" sz="1900" i="1" dirty="0">
                                      <a:latin typeface="Cambria Math" panose="02040503050406030204" pitchFamily="18" charset="0"/>
                                    </a:rPr>
                                    <m:t>𝑐</m:t>
                                  </m:r>
                                </m:e>
                              </m:nary>
                            </m:e>
                          </m:nary>
                        </m:den>
                      </m:f>
                    </m:oMath>
                  </m:oMathPara>
                </a14:m>
                <a:endParaRPr lang="en-US" altLang="zh-CN" sz="1900" dirty="0" smtClean="0">
                  <a:latin typeface="Arial" panose="020B0604020202020204" pitchFamily="34" charset="0"/>
                </a:endParaRPr>
              </a:p>
              <a:p>
                <a:pPr marL="252000" lvl="1" indent="0">
                  <a:lnSpc>
                    <a:spcPct val="120000"/>
                  </a:lnSpc>
                  <a:buNone/>
                </a:pPr>
                <a:r>
                  <a:rPr lang="en-US" altLang="zh-CN" sz="1900" dirty="0" smtClean="0">
                    <a:ea typeface="Cambria Math" panose="02040503050406030204" pitchFamily="18" charset="0"/>
                  </a:rPr>
                  <a:t>     </a:t>
                </a:r>
                <a14:m>
                  <m:oMath xmlns:m="http://schemas.openxmlformats.org/officeDocument/2006/math">
                    <m:sSub>
                      <m:sSubPr>
                        <m:ctrlPr>
                          <a:rPr lang="en-US" altLang="zh-CN" sz="1900" i="1" dirty="0">
                            <a:latin typeface="Cambria Math" panose="02040503050406030204" pitchFamily="18" charset="0"/>
                            <a:ea typeface="Cambria Math" panose="02040503050406030204" pitchFamily="18" charset="0"/>
                          </a:rPr>
                        </m:ctrlPr>
                      </m:sSubPr>
                      <m:e>
                        <m:r>
                          <a:rPr lang="en-US" altLang="zh-CN" sz="1900" i="1" dirty="0">
                            <a:latin typeface="Cambria Math" panose="02040503050406030204" pitchFamily="18" charset="0"/>
                            <a:ea typeface="Cambria Math" panose="02040503050406030204" pitchFamily="18" charset="0"/>
                          </a:rPr>
                          <m:t>𝑀</m:t>
                        </m:r>
                      </m:e>
                      <m:sub>
                        <m:r>
                          <a:rPr lang="en-US" altLang="zh-CN" sz="1900" i="1" dirty="0">
                            <a:latin typeface="Cambria Math" panose="02040503050406030204" pitchFamily="18" charset="0"/>
                            <a:ea typeface="Cambria Math" panose="02040503050406030204" pitchFamily="18" charset="0"/>
                          </a:rPr>
                          <m:t>𝑠</m:t>
                        </m:r>
                      </m:sub>
                    </m:sSub>
                  </m:oMath>
                </a14:m>
                <a:r>
                  <a:rPr lang="en-US" altLang="zh-CN" sz="1900" dirty="0" smtClean="0">
                    <a:latin typeface="Arial" panose="020B0604020202020204" pitchFamily="34" charset="0"/>
                  </a:rPr>
                  <a:t>: mentions </a:t>
                </a:r>
                <a:r>
                  <a:rPr lang="en-US" altLang="zh-CN" sz="1900" dirty="0" smtClean="0">
                    <a:latin typeface="Arial" panose="020B0604020202020204" pitchFamily="34" charset="0"/>
                  </a:rPr>
                  <a:t>with </a:t>
                </a:r>
                <a:r>
                  <a:rPr lang="en-US" altLang="zh-CN" sz="1900" dirty="0">
                    <a:latin typeface="Arial" panose="020B0604020202020204" pitchFamily="34" charset="0"/>
                  </a:rPr>
                  <a:t>the same subject</a:t>
                </a:r>
                <a:r>
                  <a:rPr lang="en-US" altLang="zh-CN" sz="1900" dirty="0" smtClean="0">
                    <a:latin typeface="Arial" panose="020B0604020202020204" pitchFamily="34" charset="0"/>
                  </a:rPr>
                  <a:t> </a:t>
                </a:r>
                <a14:m>
                  <m:oMath xmlns:m="http://schemas.openxmlformats.org/officeDocument/2006/math">
                    <m:r>
                      <a:rPr lang="en-US" altLang="zh-CN" sz="1900" i="1" dirty="0">
                        <a:latin typeface="Cambria Math" panose="02040503050406030204" pitchFamily="18" charset="0"/>
                      </a:rPr>
                      <m:t>𝑠</m:t>
                    </m:r>
                  </m:oMath>
                </a14:m>
                <a:r>
                  <a:rPr lang="en-US" altLang="zh-CN" sz="1900" dirty="0" smtClean="0">
                    <a:latin typeface="Arial" panose="020B0604020202020204" pitchFamily="34" charset="0"/>
                  </a:rPr>
                  <a:t>, </a:t>
                </a:r>
                <a14:m>
                  <m:oMath xmlns:m="http://schemas.openxmlformats.org/officeDocument/2006/math">
                    <m:r>
                      <a:rPr lang="en-US" altLang="zh-CN" sz="1900" i="1" dirty="0">
                        <a:latin typeface="Cambria Math" panose="02040503050406030204" pitchFamily="18" charset="0"/>
                      </a:rPr>
                      <m:t>𝑚</m:t>
                    </m:r>
                    <m:d>
                      <m:dPr>
                        <m:begChr m:val="["/>
                        <m:endChr m:val="]"/>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𝑟</m:t>
                        </m:r>
                      </m:e>
                    </m:d>
                    <m:r>
                      <a:rPr lang="en-US" altLang="zh-CN" sz="1900" i="1" dirty="0">
                        <a:latin typeface="Cambria Math" panose="02040503050406030204" pitchFamily="18" charset="0"/>
                      </a:rPr>
                      <m:t>.</m:t>
                    </m:r>
                    <m:r>
                      <a:rPr lang="en-US" altLang="zh-CN" sz="1900" i="1" dirty="0">
                        <a:latin typeface="Cambria Math" panose="02040503050406030204" pitchFamily="18" charset="0"/>
                      </a:rPr>
                      <m:t>𝑐</m:t>
                    </m:r>
                  </m:oMath>
                </a14:m>
                <a:r>
                  <a:rPr lang="en-US" altLang="zh-CN" sz="1900" dirty="0" smtClean="0">
                    <a:latin typeface="Arial" panose="020B0604020202020204" pitchFamily="34" charset="0"/>
                  </a:rPr>
                  <a:t>: </a:t>
                </a:r>
                <a14:m>
                  <m:oMath xmlns:m="http://schemas.openxmlformats.org/officeDocument/2006/math">
                    <m:r>
                      <a:rPr lang="en-US" altLang="zh-CN" sz="1900" i="1" dirty="0">
                        <a:latin typeface="Cambria Math" panose="02040503050406030204" pitchFamily="18" charset="0"/>
                      </a:rPr>
                      <m:t>𝑟</m:t>
                    </m:r>
                  </m:oMath>
                </a14:m>
                <a:r>
                  <a:rPr lang="en-US" altLang="zh-CN" sz="1900" dirty="0" smtClean="0">
                    <a:latin typeface="Arial" panose="020B0604020202020204" pitchFamily="34" charset="0"/>
                  </a:rPr>
                  <a:t>’ score in </a:t>
                </a:r>
                <a14:m>
                  <m:oMath xmlns:m="http://schemas.openxmlformats.org/officeDocument/2006/math">
                    <m:r>
                      <a:rPr lang="en-US" altLang="zh-CN" sz="1900" i="1" dirty="0">
                        <a:latin typeface="Cambria Math" panose="02040503050406030204" pitchFamily="18" charset="0"/>
                      </a:rPr>
                      <m:t>𝑚</m:t>
                    </m:r>
                  </m:oMath>
                </a14:m>
                <a:endParaRPr lang="en-US" altLang="zh-CN" sz="1900" dirty="0" smtClean="0">
                  <a:latin typeface="Arial" panose="020B0604020202020204" pitchFamily="34" charset="0"/>
                </a:endParaRPr>
              </a:p>
              <a:p>
                <a:pPr marL="252000" lvl="1" indent="0">
                  <a:lnSpc>
                    <a:spcPct val="120000"/>
                  </a:lnSpc>
                  <a:buNone/>
                </a:pPr>
                <a:r>
                  <a:rPr lang="en-US" altLang="zh-CN" sz="1900" dirty="0" smtClean="0"/>
                  <a:t>     </a:t>
                </a:r>
                <a14:m>
                  <m:oMath xmlns:m="http://schemas.openxmlformats.org/officeDocument/2006/math">
                    <m:r>
                      <m:rPr>
                        <m:sty m:val="p"/>
                      </m:rPr>
                      <a:rPr lang="en-US" altLang="zh-CN" sz="1900" dirty="0">
                        <a:latin typeface="Cambria Math" panose="02040503050406030204" pitchFamily="18" charset="0"/>
                      </a:rPr>
                      <m:t>LC</m:t>
                    </m:r>
                    <m:d>
                      <m:dPr>
                        <m:ctrlPr>
                          <a:rPr lang="en-US" altLang="zh-CN" sz="1900" i="1" dirty="0">
                            <a:latin typeface="Cambria Math" panose="02040503050406030204" pitchFamily="18" charset="0"/>
                          </a:rPr>
                        </m:ctrlPr>
                      </m:dPr>
                      <m:e>
                        <m:r>
                          <a:rPr lang="en-US" altLang="zh-CN" sz="1900" b="0" i="1" dirty="0" smtClean="0">
                            <a:latin typeface="Cambria Math" panose="02040503050406030204" pitchFamily="18" charset="0"/>
                          </a:rPr>
                          <m:t>𝑜</m:t>
                        </m:r>
                        <m:r>
                          <a:rPr lang="en-US" altLang="zh-CN" sz="1900" i="1" dirty="0">
                            <a:latin typeface="Cambria Math" panose="02040503050406030204" pitchFamily="18" charset="0"/>
                          </a:rPr>
                          <m:t>,</m:t>
                        </m:r>
                        <m:r>
                          <a:rPr lang="en-US" altLang="zh-CN" sz="1900" i="1" dirty="0">
                            <a:latin typeface="Cambria Math" panose="02040503050406030204" pitchFamily="18" charset="0"/>
                          </a:rPr>
                          <m:t>𝑟</m:t>
                        </m:r>
                      </m:e>
                    </m:d>
                  </m:oMath>
                </a14:m>
                <a:r>
                  <a:rPr lang="en-US" altLang="zh-CN" sz="1900" dirty="0" smtClean="0">
                    <a:latin typeface="Arial" panose="020B0604020202020204" pitchFamily="34" charset="0"/>
                  </a:rPr>
                  <a:t> </a:t>
                </a:r>
                <a:r>
                  <a:rPr lang="en-US" altLang="zh-CN" sz="1900" dirty="0">
                    <a:latin typeface="Arial" panose="020B0604020202020204" pitchFamily="34" charset="0"/>
                  </a:rPr>
                  <a:t>can by computed by similar formula</a:t>
                </a:r>
                <a:endParaRPr lang="en-US" altLang="zh-CN" sz="1900" dirty="0">
                  <a:latin typeface="Arial" panose="020B0604020202020204" pitchFamily="34" charset="0"/>
                </a:endParaRPr>
              </a:p>
            </p:txBody>
          </p:sp>
        </mc:Choice>
        <mc:Fallback>
          <p:sp>
            <p:nvSpPr>
              <p:cNvPr id="15" name="内容占位符 2"/>
              <p:cNvSpPr txBox="1">
                <a:spLocks noRot="1" noChangeAspect="1" noMove="1" noResize="1" noEditPoints="1" noAdjustHandles="1" noChangeArrowheads="1" noChangeShapeType="1" noTextEdit="1"/>
              </p:cNvSpPr>
              <p:nvPr/>
            </p:nvSpPr>
            <p:spPr>
              <a:xfrm>
                <a:off x="331106" y="962472"/>
                <a:ext cx="8246838" cy="3345368"/>
              </a:xfrm>
              <a:prstGeom prst="rect">
                <a:avLst/>
              </a:prstGeom>
              <a:blipFill rotWithShape="0">
                <a:blip r:embed="rId3"/>
                <a:stretch>
                  <a:fillRect t="-2186" r="-148"/>
                </a:stretch>
              </a:blipFill>
              <a:ln w="19050">
                <a:noFill/>
              </a:ln>
            </p:spPr>
            <p:txBody>
              <a:bodyPr/>
              <a:lstStyle/>
              <a:p>
                <a:r>
                  <a:rPr lang="zh-CN" altLang="en-US">
                    <a:noFill/>
                  </a:rPr>
                  <a:t> </a:t>
                </a:r>
              </a:p>
            </p:txBody>
          </p:sp>
        </mc:Fallback>
      </mc:AlternateContent>
      <p:sp>
        <p:nvSpPr>
          <p:cNvPr id="20" name="标题 1"/>
          <p:cNvSpPr txBox="1">
            <a:spLocks/>
          </p:cNvSpPr>
          <p:nvPr/>
        </p:nvSpPr>
        <p:spPr>
          <a:xfrm>
            <a:off x="355193" y="18380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a:t>Information Redundancies</a:t>
            </a:r>
          </a:p>
        </p:txBody>
      </p:sp>
      <mc:AlternateContent xmlns:mc="http://schemas.openxmlformats.org/markup-compatibility/2006">
        <mc:Choice xmlns:a14="http://schemas.microsoft.com/office/drawing/2010/main" Requires="a14">
          <p:sp>
            <p:nvSpPr>
              <p:cNvPr id="7" name="内容占位符 2"/>
              <p:cNvSpPr txBox="1">
                <a:spLocks/>
              </p:cNvSpPr>
              <p:nvPr/>
            </p:nvSpPr>
            <p:spPr>
              <a:xfrm>
                <a:off x="331106" y="4348480"/>
                <a:ext cx="8246838" cy="2387601"/>
              </a:xfrm>
              <a:prstGeom prst="rect">
                <a:avLst/>
              </a:prstGeom>
              <a:ln w="19050">
                <a:noFill/>
              </a:ln>
            </p:spPr>
            <p:txBody>
              <a:bodyPr vert="horz" lIns="91440" tIns="45720" rIns="91440" bIns="45720" rtlCol="0">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(4) R </a:t>
                </a:r>
                <a:r>
                  <a:rPr lang="en-US" altLang="zh-CN" sz="2400" b="1" dirty="0">
                    <a:latin typeface="Arial" panose="020B0604020202020204" pitchFamily="34" charset="0"/>
                  </a:rPr>
                  <a:t>redundancies</a:t>
                </a:r>
              </a:p>
              <a:p>
                <a:pPr marL="594900" lvl="1" indent="-342900">
                  <a:lnSpc>
                    <a:spcPct val="120000"/>
                  </a:lnSpc>
                </a:pPr>
                <a:r>
                  <a:rPr lang="en-US" altLang="zh-CN" sz="2000" dirty="0">
                    <a:latin typeface="Arial" panose="020B0604020202020204" pitchFamily="34" charset="0"/>
                  </a:rPr>
                  <a:t>Evaluate whether a subject </a:t>
                </a:r>
                <a14:m>
                  <m:oMath xmlns:m="http://schemas.openxmlformats.org/officeDocument/2006/math">
                    <m:r>
                      <a:rPr lang="en-US" altLang="zh-CN" sz="2000" i="1" dirty="0">
                        <a:latin typeface="Cambria Math" panose="02040503050406030204" pitchFamily="18" charset="0"/>
                      </a:rPr>
                      <m:t>𝑠</m:t>
                    </m:r>
                  </m:oMath>
                </a14:m>
                <a:r>
                  <a:rPr lang="en-US" altLang="zh-CN" sz="2000" dirty="0" smtClean="0">
                    <a:latin typeface="Arial" panose="020B0604020202020204" pitchFamily="34" charset="0"/>
                  </a:rPr>
                  <a:t> and </a:t>
                </a:r>
                <a:r>
                  <a:rPr lang="en-US" altLang="zh-CN" sz="2000" dirty="0">
                    <a:latin typeface="Arial" panose="020B0604020202020204" pitchFamily="34" charset="0"/>
                  </a:rPr>
                  <a:t>an object </a:t>
                </a:r>
                <a14:m>
                  <m:oMath xmlns:m="http://schemas.openxmlformats.org/officeDocument/2006/math">
                    <m:r>
                      <a:rPr lang="en-US" altLang="zh-CN" sz="2000" i="1" dirty="0">
                        <a:latin typeface="Cambria Math" panose="02040503050406030204" pitchFamily="18" charset="0"/>
                      </a:rPr>
                      <m:t>𝑜</m:t>
                    </m:r>
                    <m:r>
                      <a:rPr lang="en-US" altLang="zh-CN" sz="2000" i="1" dirty="0">
                        <a:latin typeface="Cambria Math" panose="02040503050406030204" pitchFamily="18" charset="0"/>
                      </a:rPr>
                      <m:t> </m:t>
                    </m:r>
                  </m:oMath>
                </a14:m>
                <a:r>
                  <a:rPr lang="en-US" altLang="zh-CN" sz="2000" dirty="0" smtClean="0">
                    <a:latin typeface="Arial" panose="020B0604020202020204" pitchFamily="34" charset="0"/>
                  </a:rPr>
                  <a:t>have a </a:t>
                </a:r>
                <a:r>
                  <a:rPr lang="en-US" altLang="zh-CN" sz="2000" dirty="0">
                    <a:latin typeface="Arial" panose="020B0604020202020204" pitchFamily="34" charset="0"/>
                  </a:rPr>
                  <a:t>non-NA relation.</a:t>
                </a:r>
                <a:endParaRPr lang="en-US" altLang="zh-CN" sz="2000" dirty="0" smtClean="0">
                  <a:latin typeface="Arial" panose="020B0604020202020204" pitchFamily="34" charset="0"/>
                </a:endParaRPr>
              </a:p>
              <a:p>
                <a:pPr marL="594900" lvl="1" indent="-342900">
                  <a:lnSpc>
                    <a:spcPct val="120000"/>
                  </a:lnSpc>
                </a:pPr>
                <a:r>
                  <a:rPr lang="en-US" altLang="zh-CN" sz="1900" dirty="0">
                    <a:latin typeface="Arial" panose="020B0604020202020204" pitchFamily="34" charset="0"/>
                  </a:rPr>
                  <a:t>Likelihood score for subject </a:t>
                </a:r>
                <a14:m>
                  <m:oMath xmlns:m="http://schemas.openxmlformats.org/officeDocument/2006/math">
                    <m:r>
                      <a:rPr lang="en-US" altLang="zh-CN" sz="1900" i="1" dirty="0">
                        <a:latin typeface="Cambria Math" panose="02040503050406030204" pitchFamily="18" charset="0"/>
                      </a:rPr>
                      <m:t>𝑠</m:t>
                    </m:r>
                  </m:oMath>
                </a14:m>
                <a:r>
                  <a:rPr lang="en-US" altLang="zh-CN" sz="1900" dirty="0">
                    <a:latin typeface="Arial" panose="020B0604020202020204" pitchFamily="34" charset="0"/>
                  </a:rPr>
                  <a:t> </a:t>
                </a:r>
                <a:r>
                  <a:rPr lang="en-US" altLang="zh-CN" sz="1900" dirty="0" smtClean="0">
                    <a:latin typeface="Arial" panose="020B0604020202020204" pitchFamily="34" charset="0"/>
                  </a:rPr>
                  <a:t>and object </a:t>
                </a:r>
                <a14:m>
                  <m:oMath xmlns:m="http://schemas.openxmlformats.org/officeDocument/2006/math">
                    <m:r>
                      <a:rPr lang="en-US" altLang="zh-CN" sz="1900" i="1" dirty="0">
                        <a:latin typeface="Cambria Math" panose="02040503050406030204" pitchFamily="18" charset="0"/>
                      </a:rPr>
                      <m:t>𝑜</m:t>
                    </m:r>
                  </m:oMath>
                </a14:m>
                <a:r>
                  <a:rPr lang="en-US" altLang="zh-CN" sz="1900" dirty="0" smtClean="0">
                    <a:latin typeface="Arial" panose="020B0604020202020204" pitchFamily="34" charset="0"/>
                  </a:rPr>
                  <a:t>:</a:t>
                </a:r>
              </a:p>
              <a:p>
                <a:pPr marL="252000" lvl="1" indent="0">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1900" dirty="0">
                          <a:latin typeface="Cambria Math" panose="02040503050406030204" pitchFamily="18" charset="0"/>
                        </a:rPr>
                        <m:t>LC</m:t>
                      </m:r>
                      <m:d>
                        <m:dPr>
                          <m:ctrlPr>
                            <a:rPr lang="en-US" altLang="zh-CN" sz="1900" i="1" dirty="0" smtClean="0">
                              <a:latin typeface="Cambria Math" panose="02040503050406030204" pitchFamily="18" charset="0"/>
                            </a:rPr>
                          </m:ctrlPr>
                        </m:dPr>
                        <m:e>
                          <m:r>
                            <a:rPr lang="en-US" altLang="zh-CN" sz="1900" b="0" i="1" dirty="0" smtClean="0">
                              <a:latin typeface="Cambria Math" panose="02040503050406030204" pitchFamily="18" charset="0"/>
                            </a:rPr>
                            <m:t>𝑠</m:t>
                          </m:r>
                          <m:r>
                            <a:rPr lang="en-US" altLang="zh-CN" sz="1900" b="0" i="1" dirty="0" smtClean="0">
                              <a:latin typeface="Cambria Math" panose="02040503050406030204" pitchFamily="18" charset="0"/>
                            </a:rPr>
                            <m:t>, </m:t>
                          </m:r>
                          <m:r>
                            <a:rPr lang="en-US" altLang="zh-CN" sz="1900" b="0" i="1" dirty="0" smtClean="0">
                              <a:latin typeface="Cambria Math" panose="02040503050406030204" pitchFamily="18" charset="0"/>
                            </a:rPr>
                            <m:t>𝑜</m:t>
                          </m:r>
                        </m:e>
                      </m:d>
                      <m:r>
                        <a:rPr lang="en-US" altLang="zh-CN" sz="1900" b="0" i="1" dirty="0" smtClean="0">
                          <a:latin typeface="Cambria Math" panose="02040503050406030204" pitchFamily="18" charset="0"/>
                        </a:rPr>
                        <m:t>=</m:t>
                      </m:r>
                      <m:func>
                        <m:funcPr>
                          <m:ctrlPr>
                            <a:rPr lang="en-US" altLang="zh-CN" sz="1900" b="0" i="1" dirty="0" smtClean="0">
                              <a:latin typeface="Cambria Math" panose="02040503050406030204" pitchFamily="18" charset="0"/>
                            </a:rPr>
                          </m:ctrlPr>
                        </m:funcPr>
                        <m:fName>
                          <m:limLow>
                            <m:limLowPr>
                              <m:ctrlPr>
                                <a:rPr lang="en-US" altLang="zh-CN" sz="1900" b="0" i="1" dirty="0" smtClean="0">
                                  <a:latin typeface="Cambria Math" panose="02040503050406030204" pitchFamily="18" charset="0"/>
                                </a:rPr>
                              </m:ctrlPr>
                            </m:limLowPr>
                            <m:e>
                              <m:r>
                                <m:rPr>
                                  <m:sty m:val="p"/>
                                </m:rPr>
                                <a:rPr lang="en-US" altLang="zh-CN" sz="1900" b="0" i="0" dirty="0" smtClean="0">
                                  <a:latin typeface="Cambria Math" panose="02040503050406030204" pitchFamily="18" charset="0"/>
                                </a:rPr>
                                <m:t>max</m:t>
                              </m:r>
                            </m:e>
                            <m:lim>
                              <m:r>
                                <m:rPr>
                                  <m:brk m:alnAt="7"/>
                                </m:rPr>
                                <a:rPr lang="en-US" altLang="zh-CN" sz="1900" i="1" dirty="0">
                                  <a:latin typeface="Cambria Math" panose="02040503050406030204" pitchFamily="18" charset="0"/>
                                </a:rPr>
                                <m:t>𝑚</m:t>
                              </m:r>
                              <m:r>
                                <a:rPr lang="en-US" altLang="zh-CN" sz="1900" i="1" dirty="0">
                                  <a:latin typeface="Cambria Math" panose="02040503050406030204" pitchFamily="18" charset="0"/>
                                  <a:ea typeface="Cambria Math" panose="02040503050406030204" pitchFamily="18" charset="0"/>
                                </a:rPr>
                                <m:t>∈</m:t>
                              </m:r>
                              <m:sSub>
                                <m:sSubPr>
                                  <m:ctrlPr>
                                    <a:rPr lang="en-US" altLang="zh-CN" sz="1900" i="1" dirty="0">
                                      <a:latin typeface="Cambria Math" panose="02040503050406030204" pitchFamily="18" charset="0"/>
                                      <a:ea typeface="Cambria Math" panose="02040503050406030204" pitchFamily="18" charset="0"/>
                                    </a:rPr>
                                  </m:ctrlPr>
                                </m:sSubPr>
                                <m:e>
                                  <m:r>
                                    <a:rPr lang="en-US" altLang="zh-CN" sz="1900" i="1" dirty="0">
                                      <a:latin typeface="Cambria Math" panose="02040503050406030204" pitchFamily="18" charset="0"/>
                                      <a:ea typeface="Cambria Math" panose="02040503050406030204" pitchFamily="18" charset="0"/>
                                    </a:rPr>
                                    <m:t>𝑀</m:t>
                                  </m:r>
                                </m:e>
                                <m:sub>
                                  <m:r>
                                    <a:rPr lang="en-US" altLang="zh-CN" sz="1900" b="0" i="1" dirty="0" smtClean="0">
                                      <a:latin typeface="Cambria Math" panose="02040503050406030204" pitchFamily="18" charset="0"/>
                                      <a:ea typeface="Cambria Math" panose="02040503050406030204" pitchFamily="18" charset="0"/>
                                    </a:rPr>
                                    <m:t>𝑠</m:t>
                                  </m:r>
                                  <m:r>
                                    <a:rPr lang="en-US" altLang="zh-CN" sz="1900" b="0" i="1" dirty="0" smtClean="0">
                                      <a:latin typeface="Cambria Math" panose="02040503050406030204" pitchFamily="18" charset="0"/>
                                      <a:ea typeface="Cambria Math" panose="02040503050406030204" pitchFamily="18" charset="0"/>
                                    </a:rPr>
                                    <m:t>, </m:t>
                                  </m:r>
                                  <m:r>
                                    <a:rPr lang="en-US" altLang="zh-CN" sz="1900" i="1" dirty="0">
                                      <a:latin typeface="Cambria Math" panose="02040503050406030204" pitchFamily="18" charset="0"/>
                                      <a:ea typeface="Cambria Math" panose="02040503050406030204" pitchFamily="18" charset="0"/>
                                    </a:rPr>
                                    <m:t>𝑜</m:t>
                                  </m:r>
                                </m:sub>
                              </m:sSub>
                            </m:lim>
                          </m:limLow>
                        </m:fName>
                        <m:e>
                          <m:nary>
                            <m:naryPr>
                              <m:chr m:val="∑"/>
                              <m:supHide m:val="on"/>
                              <m:ctrlPr>
                                <a:rPr lang="en-US" altLang="zh-CN" sz="1900" b="0" i="1" dirty="0" smtClean="0">
                                  <a:latin typeface="Cambria Math" panose="02040503050406030204" pitchFamily="18" charset="0"/>
                                </a:rPr>
                              </m:ctrlPr>
                            </m:naryPr>
                            <m:sub>
                              <m:r>
                                <m:rPr>
                                  <m:brk m:alnAt="7"/>
                                </m:rPr>
                                <a:rPr lang="en-US" altLang="zh-CN" sz="1900" b="0" i="1" dirty="0" smtClean="0">
                                  <a:latin typeface="Cambria Math" panose="02040503050406030204" pitchFamily="18" charset="0"/>
                                </a:rPr>
                                <m:t>𝑟</m:t>
                              </m:r>
                              <m:r>
                                <a:rPr lang="en-US" altLang="zh-CN" sz="1900" b="0" i="1" dirty="0" smtClean="0">
                                  <a:latin typeface="Cambria Math" panose="02040503050406030204" pitchFamily="18" charset="0"/>
                                  <a:ea typeface="Cambria Math" panose="02040503050406030204" pitchFamily="18" charset="0"/>
                                </a:rPr>
                                <m:t>∈</m:t>
                              </m:r>
                              <m:sSub>
                                <m:sSubPr>
                                  <m:ctrlPr>
                                    <a:rPr lang="en-US" altLang="zh-CN" sz="1900" b="0" i="1" dirty="0" smtClean="0">
                                      <a:latin typeface="Cambria Math" panose="02040503050406030204" pitchFamily="18" charset="0"/>
                                      <a:ea typeface="Cambria Math" panose="02040503050406030204" pitchFamily="18" charset="0"/>
                                    </a:rPr>
                                  </m:ctrlPr>
                                </m:sSubPr>
                                <m:e>
                                  <m:r>
                                    <a:rPr lang="en-US" altLang="zh-CN" sz="1900" b="0" i="1" dirty="0" smtClean="0">
                                      <a:latin typeface="Cambria Math" panose="02040503050406030204" pitchFamily="18" charset="0"/>
                                      <a:ea typeface="Cambria Math" panose="02040503050406030204" pitchFamily="18" charset="0"/>
                                    </a:rPr>
                                    <m:t>𝑀</m:t>
                                  </m:r>
                                </m:e>
                                <m:sub>
                                  <m:r>
                                    <a:rPr lang="en-US" altLang="zh-CN" sz="1900" b="0" i="1" dirty="0" smtClean="0">
                                      <a:latin typeface="Cambria Math" panose="02040503050406030204" pitchFamily="18" charset="0"/>
                                      <a:ea typeface="Cambria Math" panose="02040503050406030204" pitchFamily="18" charset="0"/>
                                    </a:rPr>
                                    <m:t>𝑅</m:t>
                                  </m:r>
                                  <m:r>
                                    <a:rPr lang="en-US" altLang="zh-CN" sz="1900" b="0" i="1" dirty="0" smtClean="0">
                                      <a:latin typeface="Cambria Math" panose="02040503050406030204" pitchFamily="18" charset="0"/>
                                      <a:ea typeface="Cambria Math" panose="02040503050406030204" pitchFamily="18" charset="0"/>
                                    </a:rPr>
                                    <m:t>\</m:t>
                                  </m:r>
                                  <m:d>
                                    <m:dPr>
                                      <m:begChr m:val="{"/>
                                      <m:endChr m:val="}"/>
                                      <m:ctrlPr>
                                        <a:rPr lang="en-US" altLang="zh-CN" sz="1900" b="0" i="1" dirty="0" smtClean="0">
                                          <a:latin typeface="Cambria Math" panose="02040503050406030204" pitchFamily="18" charset="0"/>
                                          <a:ea typeface="Cambria Math" panose="02040503050406030204" pitchFamily="18" charset="0"/>
                                        </a:rPr>
                                      </m:ctrlPr>
                                    </m:dPr>
                                    <m:e>
                                      <m:r>
                                        <m:rPr>
                                          <m:sty m:val="p"/>
                                        </m:rPr>
                                        <a:rPr lang="en-US" altLang="zh-CN" sz="1900" i="1" dirty="0">
                                          <a:latin typeface="Cambria Math" panose="02040503050406030204" pitchFamily="18" charset="0"/>
                                          <a:ea typeface="Cambria Math" panose="02040503050406030204" pitchFamily="18" charset="0"/>
                                        </a:rPr>
                                        <m:t>NA</m:t>
                                      </m:r>
                                    </m:e>
                                  </m:d>
                                </m:sub>
                              </m:sSub>
                            </m:sub>
                            <m:sup/>
                            <m:e>
                              <m:r>
                                <a:rPr lang="en-US" altLang="zh-CN" sz="1900" i="1" dirty="0">
                                  <a:latin typeface="Cambria Math" panose="02040503050406030204" pitchFamily="18" charset="0"/>
                                </a:rPr>
                                <m:t>𝑚</m:t>
                              </m:r>
                              <m:d>
                                <m:dPr>
                                  <m:begChr m:val="["/>
                                  <m:endChr m:val="]"/>
                                  <m:ctrlPr>
                                    <a:rPr lang="en-US" altLang="zh-CN" sz="1900" i="1" dirty="0">
                                      <a:latin typeface="Cambria Math" panose="02040503050406030204" pitchFamily="18" charset="0"/>
                                    </a:rPr>
                                  </m:ctrlPr>
                                </m:dPr>
                                <m:e>
                                  <m:r>
                                    <a:rPr lang="en-US" altLang="zh-CN" sz="1900" i="1" dirty="0">
                                      <a:latin typeface="Cambria Math" panose="02040503050406030204" pitchFamily="18" charset="0"/>
                                    </a:rPr>
                                    <m:t>𝑟</m:t>
                                  </m:r>
                                </m:e>
                              </m:d>
                              <m:r>
                                <a:rPr lang="en-US" altLang="zh-CN" sz="1900" i="1" dirty="0">
                                  <a:latin typeface="Cambria Math" panose="02040503050406030204" pitchFamily="18" charset="0"/>
                                </a:rPr>
                                <m:t>.</m:t>
                              </m:r>
                              <m:r>
                                <a:rPr lang="en-US" altLang="zh-CN" sz="1900" i="1" dirty="0">
                                  <a:latin typeface="Cambria Math" panose="02040503050406030204" pitchFamily="18" charset="0"/>
                                </a:rPr>
                                <m:t>𝑐</m:t>
                              </m:r>
                            </m:e>
                          </m:nary>
                        </m:e>
                      </m:func>
                    </m:oMath>
                  </m:oMathPara>
                </a14:m>
                <a:endParaRPr lang="en-US" altLang="zh-CN" sz="1900" dirty="0" smtClean="0">
                  <a:latin typeface="Arial" panose="020B0604020202020204" pitchFamily="34" charset="0"/>
                </a:endParaRPr>
              </a:p>
              <a:p>
                <a:pPr marL="252000" lvl="1" indent="0">
                  <a:lnSpc>
                    <a:spcPct val="120000"/>
                  </a:lnSpc>
                  <a:buNone/>
                </a:pPr>
                <a:r>
                  <a:rPr lang="en-US" altLang="zh-CN" sz="1900" dirty="0" smtClean="0">
                    <a:latin typeface="Arial" panose="020B0604020202020204" pitchFamily="34" charset="0"/>
                  </a:rPr>
                  <a:t>    </a:t>
                </a:r>
                <a14:m>
                  <m:oMath xmlns:m="http://schemas.openxmlformats.org/officeDocument/2006/math">
                    <m:sSub>
                      <m:sSubPr>
                        <m:ctrlPr>
                          <a:rPr lang="en-US" altLang="zh-CN" sz="1900" i="1" dirty="0">
                            <a:latin typeface="Cambria Math" panose="02040503050406030204" pitchFamily="18" charset="0"/>
                            <a:ea typeface="Cambria Math" panose="02040503050406030204" pitchFamily="18" charset="0"/>
                          </a:rPr>
                        </m:ctrlPr>
                      </m:sSubPr>
                      <m:e>
                        <m:r>
                          <a:rPr lang="en-US" altLang="zh-CN" sz="1900" i="1" dirty="0">
                            <a:latin typeface="Cambria Math" panose="02040503050406030204" pitchFamily="18" charset="0"/>
                            <a:ea typeface="Cambria Math" panose="02040503050406030204" pitchFamily="18" charset="0"/>
                          </a:rPr>
                          <m:t>𝑀</m:t>
                        </m:r>
                      </m:e>
                      <m:sub>
                        <m:r>
                          <a:rPr lang="en-US" altLang="zh-CN" sz="1900" b="0" i="1" dirty="0" smtClean="0">
                            <a:latin typeface="Cambria Math" panose="02040503050406030204" pitchFamily="18" charset="0"/>
                            <a:ea typeface="Cambria Math" panose="02040503050406030204" pitchFamily="18" charset="0"/>
                          </a:rPr>
                          <m:t>𝑠</m:t>
                        </m:r>
                        <m:r>
                          <a:rPr lang="en-US" altLang="zh-CN" sz="1900" b="0" i="1" dirty="0" smtClean="0">
                            <a:latin typeface="Cambria Math" panose="02040503050406030204" pitchFamily="18" charset="0"/>
                            <a:ea typeface="Cambria Math" panose="02040503050406030204" pitchFamily="18" charset="0"/>
                          </a:rPr>
                          <m:t>, </m:t>
                        </m:r>
                        <m:r>
                          <a:rPr lang="en-US" altLang="zh-CN" sz="1900" b="0" i="1" dirty="0" smtClean="0">
                            <a:latin typeface="Cambria Math" panose="02040503050406030204" pitchFamily="18" charset="0"/>
                            <a:ea typeface="Cambria Math" panose="02040503050406030204" pitchFamily="18" charset="0"/>
                          </a:rPr>
                          <m:t>𝑜</m:t>
                        </m:r>
                      </m:sub>
                    </m:sSub>
                  </m:oMath>
                </a14:m>
                <a:r>
                  <a:rPr lang="en-US" altLang="zh-CN" sz="1900" dirty="0" smtClean="0">
                    <a:latin typeface="Arial" panose="020B0604020202020204" pitchFamily="34" charset="0"/>
                  </a:rPr>
                  <a:t>: mentions </a:t>
                </a:r>
                <a:r>
                  <a:rPr lang="en-US" altLang="zh-CN" sz="1900" dirty="0">
                    <a:latin typeface="Arial" panose="020B0604020202020204" pitchFamily="34" charset="0"/>
                  </a:rPr>
                  <a:t>with the same subject </a:t>
                </a:r>
                <a14:m>
                  <m:oMath xmlns:m="http://schemas.openxmlformats.org/officeDocument/2006/math">
                    <m:r>
                      <a:rPr lang="en-US" altLang="zh-CN" sz="1900" i="1" dirty="0">
                        <a:latin typeface="Cambria Math" panose="02040503050406030204" pitchFamily="18" charset="0"/>
                      </a:rPr>
                      <m:t>𝑠</m:t>
                    </m:r>
                  </m:oMath>
                </a14:m>
                <a:r>
                  <a:rPr lang="en-US" altLang="zh-CN" sz="1900" dirty="0">
                    <a:latin typeface="Arial" panose="020B0604020202020204" pitchFamily="34" charset="0"/>
                  </a:rPr>
                  <a:t> and object </a:t>
                </a:r>
                <a14:m>
                  <m:oMath xmlns:m="http://schemas.openxmlformats.org/officeDocument/2006/math">
                    <m:r>
                      <a:rPr lang="en-US" altLang="zh-CN" sz="1900" i="1" dirty="0">
                        <a:latin typeface="Cambria Math" panose="02040503050406030204" pitchFamily="18" charset="0"/>
                      </a:rPr>
                      <m:t>𝑜</m:t>
                    </m:r>
                  </m:oMath>
                </a14:m>
                <a:endParaRPr lang="en-US" altLang="zh-CN" sz="1900" dirty="0">
                  <a:latin typeface="Arial" panose="020B0604020202020204" pitchFamily="34" charset="0"/>
                </a:endParaRPr>
              </a:p>
            </p:txBody>
          </p:sp>
        </mc:Choice>
        <mc:Fallback>
          <p:sp>
            <p:nvSpPr>
              <p:cNvPr id="7" name="内容占位符 2"/>
              <p:cNvSpPr txBox="1">
                <a:spLocks noRot="1" noChangeAspect="1" noMove="1" noResize="1" noEditPoints="1" noAdjustHandles="1" noChangeArrowheads="1" noChangeShapeType="1" noTextEdit="1"/>
              </p:cNvSpPr>
              <p:nvPr/>
            </p:nvSpPr>
            <p:spPr>
              <a:xfrm>
                <a:off x="331106" y="4348480"/>
                <a:ext cx="8246838" cy="2387601"/>
              </a:xfrm>
              <a:prstGeom prst="rect">
                <a:avLst/>
              </a:prstGeom>
              <a:blipFill rotWithShape="0">
                <a:blip r:embed="rId4"/>
                <a:stretch>
                  <a:fillRect t="-4082" b="-2041"/>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6762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lnSpcReduction="10000"/>
          </a:bodyPr>
          <a:lstStyle/>
          <a:p>
            <a:pPr>
              <a:lnSpc>
                <a:spcPct val="200000"/>
              </a:lnSpc>
            </a:pPr>
            <a:r>
              <a:rPr lang="en-US" altLang="zh-CN" dirty="0" smtClean="0"/>
              <a:t>Related Concepts</a:t>
            </a:r>
          </a:p>
          <a:p>
            <a:pPr>
              <a:lnSpc>
                <a:spcPct val="200000"/>
              </a:lnSpc>
            </a:pPr>
            <a:r>
              <a:rPr lang="en-US" altLang="zh-CN" b="1" dirty="0" smtClean="0"/>
              <a:t>Easy </a:t>
            </a:r>
            <a:r>
              <a:rPr lang="en-US" altLang="zh-CN" b="1" dirty="0"/>
              <a:t>First Relation </a:t>
            </a:r>
            <a:r>
              <a:rPr lang="en-US" altLang="zh-CN" b="1" dirty="0" smtClean="0"/>
              <a:t>Extraction Framework </a:t>
            </a:r>
          </a:p>
          <a:p>
            <a:pPr lvl="1">
              <a:lnSpc>
                <a:spcPct val="200000"/>
              </a:lnSpc>
            </a:pPr>
            <a:r>
              <a:rPr lang="en-US" altLang="zh-CN" b="1" dirty="0" smtClean="0"/>
              <a:t>Easy Decisions Making </a:t>
            </a:r>
          </a:p>
          <a:p>
            <a:pPr lvl="1">
              <a:lnSpc>
                <a:spcPct val="200000"/>
              </a:lnSpc>
            </a:pPr>
            <a:r>
              <a:rPr lang="en-US" altLang="zh-CN" b="1" dirty="0"/>
              <a:t>Hard </a:t>
            </a:r>
            <a:r>
              <a:rPr lang="en-US" altLang="zh-CN" b="1" dirty="0" smtClean="0"/>
              <a:t>Decisions Making</a:t>
            </a:r>
            <a:endParaRPr lang="en-US" altLang="zh-CN" b="1"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11</a:t>
            </a:fld>
            <a:endParaRPr lang="zh-CN" altLang="en-US" dirty="0"/>
          </a:p>
        </p:txBody>
      </p:sp>
    </p:spTree>
    <p:extLst>
      <p:ext uri="{BB962C8B-B14F-4D97-AF65-F5344CB8AC3E}">
        <p14:creationId xmlns:p14="http://schemas.microsoft.com/office/powerpoint/2010/main" val="235268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12</a:t>
            </a:fld>
            <a:endParaRPr lang="zh-CN" altLang="en-US" dirty="0"/>
          </a:p>
        </p:txBody>
      </p:sp>
      <p:sp>
        <p:nvSpPr>
          <p:cNvPr id="5" name="标题 1"/>
          <p:cNvSpPr>
            <a:spLocks noGrp="1"/>
          </p:cNvSpPr>
          <p:nvPr>
            <p:ph type="title"/>
          </p:nvPr>
        </p:nvSpPr>
        <p:spPr>
          <a:xfrm>
            <a:off x="355193" y="190469"/>
            <a:ext cx="8788807" cy="904874"/>
          </a:xfrm>
        </p:spPr>
        <p:txBody>
          <a:bodyPr>
            <a:normAutofit/>
          </a:bodyPr>
          <a:lstStyle/>
          <a:p>
            <a:r>
              <a:rPr lang="en-US" altLang="zh-CN" b="1" dirty="0"/>
              <a:t>Easy First Relation Extraction Framework </a:t>
            </a:r>
          </a:p>
        </p:txBody>
      </p:sp>
      <p:sp>
        <p:nvSpPr>
          <p:cNvPr id="6" name="内容占位符 2"/>
          <p:cNvSpPr txBox="1">
            <a:spLocks/>
          </p:cNvSpPr>
          <p:nvPr/>
        </p:nvSpPr>
        <p:spPr>
          <a:xfrm>
            <a:off x="324197" y="4389630"/>
            <a:ext cx="8388003" cy="1233463"/>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a:latin typeface="Arial" panose="020B0604020202020204" pitchFamily="34" charset="0"/>
              </a:rPr>
              <a:t>Stage 1: Easy First Collective Inference</a:t>
            </a:r>
            <a:endParaRPr lang="en-US" altLang="zh-CN" sz="2400" b="1" dirty="0" smtClean="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Make </a:t>
            </a:r>
            <a:r>
              <a:rPr lang="en-US" altLang="zh-CN" sz="2000" dirty="0">
                <a:latin typeface="Arial" panose="020B0604020202020204" pitchFamily="34" charset="0"/>
              </a:rPr>
              <a:t>easy (most confident) decisions </a:t>
            </a:r>
            <a:endParaRPr lang="en-US" altLang="zh-CN" sz="2000" dirty="0" smtClean="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Utilize S-O redundancies</a:t>
            </a:r>
          </a:p>
        </p:txBody>
      </p:sp>
      <p:sp>
        <p:nvSpPr>
          <p:cNvPr id="7" name="内容占位符 2"/>
          <p:cNvSpPr txBox="1">
            <a:spLocks/>
          </p:cNvSpPr>
          <p:nvPr/>
        </p:nvSpPr>
        <p:spPr>
          <a:xfrm>
            <a:off x="338172" y="5707182"/>
            <a:ext cx="8246838" cy="1119824"/>
          </a:xfrm>
          <a:prstGeom prst="rect">
            <a:avLst/>
          </a:prstGeom>
          <a:ln w="19050">
            <a:noFill/>
          </a:ln>
        </p:spPr>
        <p:txBody>
          <a:bodyPr vert="horz" lIns="91440" tIns="45720" rIns="91440" bIns="45720" rtlCol="0">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600" b="1" dirty="0">
                <a:latin typeface="Arial" panose="020B0604020202020204" pitchFamily="34" charset="0"/>
              </a:rPr>
              <a:t>Stage </a:t>
            </a:r>
            <a:r>
              <a:rPr lang="en-US" altLang="zh-CN" sz="2600" b="1" dirty="0" smtClean="0">
                <a:latin typeface="Arial" panose="020B0604020202020204" pitchFamily="34" charset="0"/>
              </a:rPr>
              <a:t>2</a:t>
            </a:r>
            <a:r>
              <a:rPr lang="en-US" altLang="zh-CN" sz="2600" b="1" dirty="0">
                <a:latin typeface="Arial" panose="020B0604020202020204" pitchFamily="34" charset="0"/>
              </a:rPr>
              <a:t>: Integer Linear </a:t>
            </a:r>
            <a:r>
              <a:rPr lang="en-US" altLang="zh-CN" sz="2600" b="1" dirty="0" smtClean="0">
                <a:latin typeface="Arial" panose="020B0604020202020204" pitchFamily="34" charset="0"/>
              </a:rPr>
              <a:t>Programming</a:t>
            </a:r>
          </a:p>
          <a:p>
            <a:pPr marL="594900" lvl="1" indent="-342900"/>
            <a:r>
              <a:rPr lang="en-US" altLang="zh-CN" sz="2200" dirty="0" smtClean="0">
                <a:latin typeface="Arial" panose="020B0604020202020204" pitchFamily="34" charset="0"/>
              </a:rPr>
              <a:t>Make hard decisions with ILP </a:t>
            </a:r>
          </a:p>
          <a:p>
            <a:pPr marL="594900" lvl="1" indent="-342900">
              <a:lnSpc>
                <a:spcPct val="120000"/>
              </a:lnSpc>
            </a:pPr>
            <a:r>
              <a:rPr lang="en-US" altLang="zh-CN" sz="2200" dirty="0">
                <a:latin typeface="Arial" panose="020B0604020202020204" pitchFamily="34" charset="0"/>
              </a:rPr>
              <a:t>Utilize </a:t>
            </a:r>
            <a:r>
              <a:rPr lang="en-US" altLang="zh-CN" sz="2200" dirty="0" smtClean="0">
                <a:latin typeface="Arial" panose="020B0604020202020204" pitchFamily="34" charset="0"/>
              </a:rPr>
              <a:t>S-R, O-R, and R </a:t>
            </a:r>
            <a:r>
              <a:rPr lang="en-US" altLang="zh-CN" sz="2200" dirty="0">
                <a:latin typeface="Arial" panose="020B0604020202020204" pitchFamily="34" charset="0"/>
              </a:rPr>
              <a:t>redundancies</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952" y="923746"/>
            <a:ext cx="5475287" cy="3381795"/>
          </a:xfrm>
          <a:prstGeom prst="rect">
            <a:avLst/>
          </a:prstGeom>
        </p:spPr>
      </p:pic>
      <p:sp>
        <p:nvSpPr>
          <p:cNvPr id="10" name="圆角矩形 9"/>
          <p:cNvSpPr/>
          <p:nvPr/>
        </p:nvSpPr>
        <p:spPr>
          <a:xfrm>
            <a:off x="2092270"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734731"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94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250"/>
                                        <p:tgtEl>
                                          <p:spTgt spid="10"/>
                                        </p:tgtEl>
                                      </p:cBhvr>
                                    </p:animEffect>
                                    <p:anim calcmode="lin" valueType="num">
                                      <p:cBhvr>
                                        <p:cTn id="12" dur="250"/>
                                        <p:tgtEl>
                                          <p:spTgt spid="10"/>
                                        </p:tgtEl>
                                        <p:attrNameLst>
                                          <p:attrName>ppt_x</p:attrName>
                                        </p:attrNameLst>
                                      </p:cBhvr>
                                      <p:tavLst>
                                        <p:tav tm="0">
                                          <p:val>
                                            <p:strVal val="ppt_x"/>
                                          </p:val>
                                        </p:tav>
                                        <p:tav tm="100000">
                                          <p:val>
                                            <p:strVal val="ppt_x"/>
                                          </p:val>
                                        </p:tav>
                                      </p:tavLst>
                                    </p:anim>
                                    <p:anim calcmode="lin" valueType="num">
                                      <p:cBhvr>
                                        <p:cTn id="13" dur="250"/>
                                        <p:tgtEl>
                                          <p:spTgt spid="10"/>
                                        </p:tgtEl>
                                        <p:attrNameLst>
                                          <p:attrName>ppt_y</p:attrName>
                                        </p:attrNameLst>
                                      </p:cBhvr>
                                      <p:tavLst>
                                        <p:tav tm="0">
                                          <p:val>
                                            <p:strVal val="ppt_y"/>
                                          </p:val>
                                        </p:tav>
                                        <p:tav tm="100000">
                                          <p:val>
                                            <p:strVal val="ppt_y+.1"/>
                                          </p:val>
                                        </p:tav>
                                      </p:tavLst>
                                    </p:anim>
                                    <p:set>
                                      <p:cBhvr>
                                        <p:cTn id="14" dur="1" fill="hold">
                                          <p:stCondLst>
                                            <p:cond delay="249"/>
                                          </p:stCondLst>
                                        </p:cTn>
                                        <p:tgtEl>
                                          <p:spTgt spid="10"/>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Easy First Collective Inference</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13</a:t>
            </a:fld>
            <a:endParaRPr lang="zh-CN" altLang="en-US" dirty="0"/>
          </a:p>
        </p:txBody>
      </p:sp>
      <mc:AlternateContent xmlns:mc="http://schemas.openxmlformats.org/markup-compatibility/2006">
        <mc:Choice xmlns:a14="http://schemas.microsoft.com/office/drawing/2010/main" Requires="a14">
          <p:sp>
            <p:nvSpPr>
              <p:cNvPr id="26" name="内容占位符 2"/>
              <p:cNvSpPr txBox="1">
                <a:spLocks/>
              </p:cNvSpPr>
              <p:nvPr/>
            </p:nvSpPr>
            <p:spPr>
              <a:xfrm>
                <a:off x="323594" y="1112838"/>
                <a:ext cx="8246838" cy="548100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Stage 1: Easy Decisions Making</a:t>
                </a:r>
              </a:p>
              <a:p>
                <a:pPr marL="594900" lvl="1" indent="-342900"/>
                <a:r>
                  <a:rPr lang="en-US" altLang="zh-CN" sz="2000" dirty="0">
                    <a:latin typeface="Arial" panose="020B0604020202020204" pitchFamily="34" charset="0"/>
                  </a:rPr>
                  <a:t>Be </a:t>
                </a:r>
                <a:r>
                  <a:rPr lang="en-US" altLang="zh-CN" sz="2000" dirty="0" smtClean="0">
                    <a:latin typeface="Arial" panose="020B0604020202020204" pitchFamily="34" charset="0"/>
                  </a:rPr>
                  <a:t>accurate to avoid error propagation </a:t>
                </a:r>
              </a:p>
              <a:p>
                <a:pPr marL="594900" lvl="1" indent="-342900"/>
                <a:r>
                  <a:rPr lang="en-US" altLang="zh-CN" sz="2000" dirty="0" smtClean="0">
                    <a:latin typeface="Arial" panose="020B0604020202020204" pitchFamily="34" charset="0"/>
                  </a:rPr>
                  <a:t>Only consider the top-one relations of mentions</a:t>
                </a:r>
              </a:p>
              <a:p>
                <a:pPr marL="594900" lvl="1" indent="-342900"/>
                <a:endParaRPr lang="en-US" altLang="zh-CN" sz="2000" dirty="0" smtClean="0">
                  <a:latin typeface="Arial" panose="020B0604020202020204" pitchFamily="34" charset="0"/>
                </a:endParaRPr>
              </a:p>
              <a:p>
                <a:pPr marL="378900" indent="-342900"/>
                <a:r>
                  <a:rPr lang="en-US" altLang="zh-CN" sz="2400" b="1" dirty="0">
                    <a:latin typeface="Arial" panose="020B0604020202020204" pitchFamily="34" charset="0"/>
                  </a:rPr>
                  <a:t>(1) Confidence Computing</a:t>
                </a:r>
              </a:p>
              <a:p>
                <a:pPr marL="594900" lvl="1" indent="-342900"/>
                <a:r>
                  <a:rPr lang="en-US" altLang="zh-CN" sz="2000" dirty="0">
                    <a:latin typeface="Arial" panose="020B0604020202020204" pitchFamily="34" charset="0"/>
                  </a:rPr>
                  <a:t>For each entity pair </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 </m:t>
                        </m:r>
                        <m:r>
                          <a:rPr lang="en-US" altLang="zh-CN" sz="2000" i="1">
                            <a:latin typeface="Cambria Math" panose="02040503050406030204" pitchFamily="18" charset="0"/>
                          </a:rPr>
                          <m:t>𝑜</m:t>
                        </m:r>
                      </m:e>
                    </m:d>
                  </m:oMath>
                </a14:m>
                <a:r>
                  <a:rPr lang="en-US" altLang="zh-CN" sz="2000" dirty="0">
                    <a:latin typeface="Arial" panose="020B0604020202020204" pitchFamily="34" charset="0"/>
                  </a:rPr>
                  <a:t> with their top-one relation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oMath>
                </a14:m>
                <a:endParaRPr lang="en-US" altLang="zh-CN" sz="2000" dirty="0">
                  <a:latin typeface="Arial" panose="020B0604020202020204" pitchFamily="34" charset="0"/>
                </a:endParaRPr>
              </a:p>
              <a:p>
                <a:pPr marL="594900" lvl="1" indent="-342900"/>
                <a:r>
                  <a:rPr lang="en-US" altLang="zh-CN" sz="2000" dirty="0">
                    <a:latin typeface="Arial" panose="020B0604020202020204" pitchFamily="34" charset="0"/>
                  </a:rPr>
                  <a:t>Compute </a:t>
                </a:r>
                <a14:m>
                  <m:oMath xmlns:m="http://schemas.openxmlformats.org/officeDocument/2006/math">
                    <m:r>
                      <m:rPr>
                        <m:sty m:val="p"/>
                      </m:rPr>
                      <a:rPr lang="en-US" altLang="zh-CN" sz="2000" dirty="0">
                        <a:latin typeface="Cambria Math" panose="02040503050406030204" pitchFamily="18" charset="0"/>
                      </a:rPr>
                      <m:t>RC</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m:t>
                        </m:r>
                        <m:r>
                          <a:rPr lang="en-US" altLang="zh-CN" sz="2000" i="1" dirty="0">
                            <a:latin typeface="Cambria Math" panose="02040503050406030204" pitchFamily="18" charset="0"/>
                          </a:rPr>
                          <m:t>𝑜</m:t>
                        </m:r>
                      </m:e>
                    </m:d>
                  </m:oMath>
                </a14:m>
                <a:r>
                  <a:rPr lang="en-US" altLang="zh-CN" sz="2000" dirty="0">
                    <a:latin typeface="Arial" panose="020B0604020202020204" pitchFamily="34" charset="0"/>
                  </a:rPr>
                  <a:t> using S-O redundancies </a:t>
                </a:r>
                <a:endParaRPr lang="en-US" altLang="zh-CN" sz="2000" dirty="0" smtClean="0">
                  <a:latin typeface="Arial" panose="020B0604020202020204" pitchFamily="34" charset="0"/>
                </a:endParaRPr>
              </a:p>
              <a:p>
                <a:pPr marL="594900" lvl="1" indent="-342900"/>
                <a:endParaRPr lang="en-US" altLang="zh-CN" sz="2000" dirty="0">
                  <a:latin typeface="Arial" panose="020B0604020202020204" pitchFamily="34" charset="0"/>
                </a:endParaRPr>
              </a:p>
              <a:p>
                <a:pPr marL="378900" indent="-342900"/>
                <a:r>
                  <a:rPr lang="en-US" altLang="zh-CN" sz="2400" b="1" dirty="0">
                    <a:latin typeface="Arial" panose="020B0604020202020204" pitchFamily="34" charset="0"/>
                  </a:rPr>
                  <a:t>(2) Ordering</a:t>
                </a:r>
              </a:p>
              <a:p>
                <a:pPr marL="594900" lvl="1" indent="-342900"/>
                <a:r>
                  <a:rPr lang="en-US" altLang="zh-CN" sz="2000" dirty="0">
                    <a:latin typeface="Arial" panose="020B0604020202020204" pitchFamily="34" charset="0"/>
                  </a:rPr>
                  <a:t>Sort the tuples in a descending order </a:t>
                </a:r>
              </a:p>
              <a:p>
                <a:pPr marL="594900" lvl="1" indent="-342900"/>
                <a:r>
                  <a:rPr lang="en-US" altLang="zh-CN" sz="2000" dirty="0">
                    <a:latin typeface="Arial" panose="020B0604020202020204" pitchFamily="34" charset="0"/>
                  </a:rPr>
                  <a:t>Maintain a max-heap </a:t>
                </a:r>
                <a14:m>
                  <m:oMath xmlns:m="http://schemas.openxmlformats.org/officeDocument/2006/math">
                    <m:r>
                      <m:rPr>
                        <m:sty m:val="p"/>
                      </m:rPr>
                      <a:rPr lang="en-US" altLang="zh-CN" sz="2000" dirty="0">
                        <a:latin typeface="Cambria Math" panose="02040503050406030204" pitchFamily="18" charset="0"/>
                      </a:rPr>
                      <m:t>MH</m:t>
                    </m:r>
                  </m:oMath>
                </a14:m>
                <a:r>
                  <a:rPr lang="en-US" altLang="zh-CN" dirty="0" smtClean="0">
                    <a:latin typeface="Arial" panose="020B0604020202020204" pitchFamily="34" charset="0"/>
                  </a:rPr>
                  <a:t> </a:t>
                </a:r>
                <a:endParaRPr lang="en-US" altLang="zh-CN" dirty="0" smtClean="0">
                  <a:latin typeface="Arial" panose="020B0604020202020204" pitchFamily="34" charset="0"/>
                </a:endParaRPr>
              </a:p>
              <a:p>
                <a:pPr marL="594900" lvl="1" indent="-342900"/>
                <a:endParaRPr lang="en-US" altLang="zh-CN" dirty="0" smtClean="0">
                  <a:latin typeface="Arial" panose="020B0604020202020204" pitchFamily="34" charset="0"/>
                </a:endParaRPr>
              </a:p>
              <a:p>
                <a:pPr marL="378900" indent="-342900"/>
                <a:r>
                  <a:rPr lang="en-US" altLang="zh-CN" sz="2400" b="1" dirty="0">
                    <a:latin typeface="Arial" panose="020B0604020202020204" pitchFamily="34" charset="0"/>
                  </a:rPr>
                  <a:t>(3</a:t>
                </a:r>
                <a:r>
                  <a:rPr lang="en-US" altLang="zh-CN" sz="2400" b="1" dirty="0">
                    <a:latin typeface="Arial" panose="020B0604020202020204" pitchFamily="34" charset="0"/>
                  </a:rPr>
                  <a:t>) Decision </a:t>
                </a:r>
                <a:r>
                  <a:rPr lang="en-US" altLang="zh-CN" sz="2400" b="1" dirty="0">
                    <a:latin typeface="Arial" panose="020B0604020202020204" pitchFamily="34" charset="0"/>
                  </a:rPr>
                  <a:t>Making Conflict Resolving</a:t>
                </a:r>
                <a:endParaRPr lang="en-US" altLang="zh-CN" sz="2400" b="1" dirty="0">
                  <a:latin typeface="Arial" panose="020B0604020202020204" pitchFamily="34" charset="0"/>
                </a:endParaRPr>
              </a:p>
              <a:p>
                <a:pPr marL="594900" lvl="1" indent="-342900"/>
                <a:r>
                  <a:rPr lang="en-US" altLang="zh-CN" sz="2000" dirty="0">
                    <a:latin typeface="Arial" panose="020B0604020202020204" pitchFamily="34" charset="0"/>
                  </a:rPr>
                  <a:t>Choose the tuples with highest </a:t>
                </a:r>
                <a14:m>
                  <m:oMath xmlns:m="http://schemas.openxmlformats.org/officeDocument/2006/math">
                    <m:r>
                      <m:rPr>
                        <m:sty m:val="p"/>
                      </m:rPr>
                      <a:rPr lang="en-US" altLang="zh-CN" sz="2000" dirty="0">
                        <a:latin typeface="Cambria Math" panose="02040503050406030204" pitchFamily="18" charset="0"/>
                      </a:rPr>
                      <m:t>RC</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m:t>
                        </m:r>
                        <m:r>
                          <a:rPr lang="en-US" altLang="zh-CN" sz="2000" i="1" dirty="0">
                            <a:latin typeface="Cambria Math" panose="02040503050406030204" pitchFamily="18" charset="0"/>
                          </a:rPr>
                          <m:t>𝑜</m:t>
                        </m:r>
                      </m:e>
                    </m:d>
                  </m:oMath>
                </a14:m>
                <a:r>
                  <a:rPr lang="en-US" altLang="zh-CN" sz="2000" dirty="0">
                    <a:latin typeface="Arial" panose="020B0604020202020204" pitchFamily="34" charset="0"/>
                  </a:rPr>
                  <a:t> in </a:t>
                </a:r>
                <a14:m>
                  <m:oMath xmlns:m="http://schemas.openxmlformats.org/officeDocument/2006/math">
                    <m:r>
                      <m:rPr>
                        <m:sty m:val="p"/>
                      </m:rPr>
                      <a:rPr lang="en-US" altLang="zh-CN" sz="2000" dirty="0">
                        <a:latin typeface="Cambria Math" panose="02040503050406030204" pitchFamily="18" charset="0"/>
                      </a:rPr>
                      <m:t>MH</m:t>
                    </m:r>
                  </m:oMath>
                </a14:m>
                <a:endParaRPr lang="en-US" altLang="zh-CN" sz="2000" dirty="0">
                  <a:latin typeface="Arial" panose="020B0604020202020204" pitchFamily="34" charset="0"/>
                </a:endParaRPr>
              </a:p>
            </p:txBody>
          </p:sp>
        </mc:Choice>
        <mc:Fallback>
          <p:sp>
            <p:nvSpPr>
              <p:cNvPr id="26" name="内容占位符 2"/>
              <p:cNvSpPr txBox="1">
                <a:spLocks noRot="1" noChangeAspect="1" noMove="1" noResize="1" noEditPoints="1" noAdjustHandles="1" noChangeArrowheads="1" noChangeShapeType="1" noTextEdit="1"/>
              </p:cNvSpPr>
              <p:nvPr/>
            </p:nvSpPr>
            <p:spPr>
              <a:xfrm>
                <a:off x="323594" y="1112838"/>
                <a:ext cx="8246838" cy="5481002"/>
              </a:xfrm>
              <a:prstGeom prst="rect">
                <a:avLst/>
              </a:prstGeom>
              <a:blipFill rotWithShape="0">
                <a:blip r:embed="rId3"/>
                <a:stretch>
                  <a:fillRect t="-1446"/>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146064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xEl>
                                              <p:pRg st="4" end="4"/>
                                            </p:txEl>
                                          </p:spTgt>
                                        </p:tgtEl>
                                        <p:attrNameLst>
                                          <p:attrName>style.visibility</p:attrName>
                                        </p:attrNameLst>
                                      </p:cBhvr>
                                      <p:to>
                                        <p:strVal val="visible"/>
                                      </p:to>
                                    </p:set>
                                    <p:animEffect transition="in" filter="fade">
                                      <p:cBhvr>
                                        <p:cTn id="7" dur="250"/>
                                        <p:tgtEl>
                                          <p:spTgt spid="26">
                                            <p:txEl>
                                              <p:pRg st="4" end="4"/>
                                            </p:txEl>
                                          </p:spTgt>
                                        </p:tgtEl>
                                      </p:cBhvr>
                                    </p:animEffect>
                                    <p:anim calcmode="lin" valueType="num">
                                      <p:cBhvr>
                                        <p:cTn id="8" dur="250" fill="hold"/>
                                        <p:tgtEl>
                                          <p:spTgt spid="26">
                                            <p:txEl>
                                              <p:pRg st="4" end="4"/>
                                            </p:txEl>
                                          </p:spTgt>
                                        </p:tgtEl>
                                        <p:attrNameLst>
                                          <p:attrName>ppt_x</p:attrName>
                                        </p:attrNameLst>
                                      </p:cBhvr>
                                      <p:tavLst>
                                        <p:tav tm="0">
                                          <p:val>
                                            <p:strVal val="#ppt_x"/>
                                          </p:val>
                                        </p:tav>
                                        <p:tav tm="100000">
                                          <p:val>
                                            <p:strVal val="#ppt_x"/>
                                          </p:val>
                                        </p:tav>
                                      </p:tavLst>
                                    </p:anim>
                                    <p:anim calcmode="lin" valueType="num">
                                      <p:cBhvr>
                                        <p:cTn id="9" dur="250" fill="hold"/>
                                        <p:tgtEl>
                                          <p:spTgt spid="2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xEl>
                                              <p:pRg st="5" end="5"/>
                                            </p:txEl>
                                          </p:spTgt>
                                        </p:tgtEl>
                                        <p:attrNameLst>
                                          <p:attrName>style.visibility</p:attrName>
                                        </p:attrNameLst>
                                      </p:cBhvr>
                                      <p:to>
                                        <p:strVal val="visible"/>
                                      </p:to>
                                    </p:set>
                                    <p:animEffect transition="in" filter="fade">
                                      <p:cBhvr>
                                        <p:cTn id="12" dur="250"/>
                                        <p:tgtEl>
                                          <p:spTgt spid="26">
                                            <p:txEl>
                                              <p:pRg st="5" end="5"/>
                                            </p:txEl>
                                          </p:spTgt>
                                        </p:tgtEl>
                                      </p:cBhvr>
                                    </p:animEffect>
                                    <p:anim calcmode="lin" valueType="num">
                                      <p:cBhvr>
                                        <p:cTn id="13" dur="250" fill="hold"/>
                                        <p:tgtEl>
                                          <p:spTgt spid="26">
                                            <p:txEl>
                                              <p:pRg st="5" end="5"/>
                                            </p:txEl>
                                          </p:spTgt>
                                        </p:tgtEl>
                                        <p:attrNameLst>
                                          <p:attrName>ppt_x</p:attrName>
                                        </p:attrNameLst>
                                      </p:cBhvr>
                                      <p:tavLst>
                                        <p:tav tm="0">
                                          <p:val>
                                            <p:strVal val="#ppt_x"/>
                                          </p:val>
                                        </p:tav>
                                        <p:tav tm="100000">
                                          <p:val>
                                            <p:strVal val="#ppt_x"/>
                                          </p:val>
                                        </p:tav>
                                      </p:tavLst>
                                    </p:anim>
                                    <p:anim calcmode="lin" valueType="num">
                                      <p:cBhvr>
                                        <p:cTn id="14" dur="250" fill="hold"/>
                                        <p:tgtEl>
                                          <p:spTgt spid="26">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xEl>
                                              <p:pRg st="6" end="6"/>
                                            </p:txEl>
                                          </p:spTgt>
                                        </p:tgtEl>
                                        <p:attrNameLst>
                                          <p:attrName>style.visibility</p:attrName>
                                        </p:attrNameLst>
                                      </p:cBhvr>
                                      <p:to>
                                        <p:strVal val="visible"/>
                                      </p:to>
                                    </p:set>
                                    <p:animEffect transition="in" filter="fade">
                                      <p:cBhvr>
                                        <p:cTn id="17" dur="250"/>
                                        <p:tgtEl>
                                          <p:spTgt spid="26">
                                            <p:txEl>
                                              <p:pRg st="6" end="6"/>
                                            </p:txEl>
                                          </p:spTgt>
                                        </p:tgtEl>
                                      </p:cBhvr>
                                    </p:animEffect>
                                    <p:anim calcmode="lin" valueType="num">
                                      <p:cBhvr>
                                        <p:cTn id="18" dur="250" fill="hold"/>
                                        <p:tgtEl>
                                          <p:spTgt spid="26">
                                            <p:txEl>
                                              <p:pRg st="6" end="6"/>
                                            </p:txEl>
                                          </p:spTgt>
                                        </p:tgtEl>
                                        <p:attrNameLst>
                                          <p:attrName>ppt_x</p:attrName>
                                        </p:attrNameLst>
                                      </p:cBhvr>
                                      <p:tavLst>
                                        <p:tav tm="0">
                                          <p:val>
                                            <p:strVal val="#ppt_x"/>
                                          </p:val>
                                        </p:tav>
                                        <p:tav tm="100000">
                                          <p:val>
                                            <p:strVal val="#ppt_x"/>
                                          </p:val>
                                        </p:tav>
                                      </p:tavLst>
                                    </p:anim>
                                    <p:anim calcmode="lin" valueType="num">
                                      <p:cBhvr>
                                        <p:cTn id="19" dur="250" fill="hold"/>
                                        <p:tgtEl>
                                          <p:spTgt spid="2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6">
                                            <p:txEl>
                                              <p:pRg st="8" end="8"/>
                                            </p:txEl>
                                          </p:spTgt>
                                        </p:tgtEl>
                                        <p:attrNameLst>
                                          <p:attrName>style.visibility</p:attrName>
                                        </p:attrNameLst>
                                      </p:cBhvr>
                                      <p:to>
                                        <p:strVal val="visible"/>
                                      </p:to>
                                    </p:set>
                                    <p:animEffect transition="in" filter="fade">
                                      <p:cBhvr>
                                        <p:cTn id="24" dur="250"/>
                                        <p:tgtEl>
                                          <p:spTgt spid="26">
                                            <p:txEl>
                                              <p:pRg st="8" end="8"/>
                                            </p:txEl>
                                          </p:spTgt>
                                        </p:tgtEl>
                                      </p:cBhvr>
                                    </p:animEffect>
                                    <p:anim calcmode="lin" valueType="num">
                                      <p:cBhvr>
                                        <p:cTn id="25" dur="250" fill="hold"/>
                                        <p:tgtEl>
                                          <p:spTgt spid="26">
                                            <p:txEl>
                                              <p:pRg st="8" end="8"/>
                                            </p:txEl>
                                          </p:spTgt>
                                        </p:tgtEl>
                                        <p:attrNameLst>
                                          <p:attrName>ppt_x</p:attrName>
                                        </p:attrNameLst>
                                      </p:cBhvr>
                                      <p:tavLst>
                                        <p:tav tm="0">
                                          <p:val>
                                            <p:strVal val="#ppt_x"/>
                                          </p:val>
                                        </p:tav>
                                        <p:tav tm="100000">
                                          <p:val>
                                            <p:strVal val="#ppt_x"/>
                                          </p:val>
                                        </p:tav>
                                      </p:tavLst>
                                    </p:anim>
                                    <p:anim calcmode="lin" valueType="num">
                                      <p:cBhvr>
                                        <p:cTn id="26" dur="250" fill="hold"/>
                                        <p:tgtEl>
                                          <p:spTgt spid="26">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6">
                                            <p:txEl>
                                              <p:pRg st="9" end="9"/>
                                            </p:txEl>
                                          </p:spTgt>
                                        </p:tgtEl>
                                        <p:attrNameLst>
                                          <p:attrName>style.visibility</p:attrName>
                                        </p:attrNameLst>
                                      </p:cBhvr>
                                      <p:to>
                                        <p:strVal val="visible"/>
                                      </p:to>
                                    </p:set>
                                    <p:animEffect transition="in" filter="fade">
                                      <p:cBhvr>
                                        <p:cTn id="29" dur="250"/>
                                        <p:tgtEl>
                                          <p:spTgt spid="26">
                                            <p:txEl>
                                              <p:pRg st="9" end="9"/>
                                            </p:txEl>
                                          </p:spTgt>
                                        </p:tgtEl>
                                      </p:cBhvr>
                                    </p:animEffect>
                                    <p:anim calcmode="lin" valueType="num">
                                      <p:cBhvr>
                                        <p:cTn id="30" dur="250" fill="hold"/>
                                        <p:tgtEl>
                                          <p:spTgt spid="26">
                                            <p:txEl>
                                              <p:pRg st="9" end="9"/>
                                            </p:txEl>
                                          </p:spTgt>
                                        </p:tgtEl>
                                        <p:attrNameLst>
                                          <p:attrName>ppt_x</p:attrName>
                                        </p:attrNameLst>
                                      </p:cBhvr>
                                      <p:tavLst>
                                        <p:tav tm="0">
                                          <p:val>
                                            <p:strVal val="#ppt_x"/>
                                          </p:val>
                                        </p:tav>
                                        <p:tav tm="100000">
                                          <p:val>
                                            <p:strVal val="#ppt_x"/>
                                          </p:val>
                                        </p:tav>
                                      </p:tavLst>
                                    </p:anim>
                                    <p:anim calcmode="lin" valueType="num">
                                      <p:cBhvr>
                                        <p:cTn id="31" dur="250" fill="hold"/>
                                        <p:tgtEl>
                                          <p:spTgt spid="26">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
                                            <p:txEl>
                                              <p:pRg st="10" end="10"/>
                                            </p:txEl>
                                          </p:spTgt>
                                        </p:tgtEl>
                                        <p:attrNameLst>
                                          <p:attrName>style.visibility</p:attrName>
                                        </p:attrNameLst>
                                      </p:cBhvr>
                                      <p:to>
                                        <p:strVal val="visible"/>
                                      </p:to>
                                    </p:set>
                                    <p:animEffect transition="in" filter="fade">
                                      <p:cBhvr>
                                        <p:cTn id="34" dur="250"/>
                                        <p:tgtEl>
                                          <p:spTgt spid="26">
                                            <p:txEl>
                                              <p:pRg st="10" end="10"/>
                                            </p:txEl>
                                          </p:spTgt>
                                        </p:tgtEl>
                                      </p:cBhvr>
                                    </p:animEffect>
                                    <p:anim calcmode="lin" valueType="num">
                                      <p:cBhvr>
                                        <p:cTn id="35" dur="250" fill="hold"/>
                                        <p:tgtEl>
                                          <p:spTgt spid="26">
                                            <p:txEl>
                                              <p:pRg st="10" end="10"/>
                                            </p:txEl>
                                          </p:spTgt>
                                        </p:tgtEl>
                                        <p:attrNameLst>
                                          <p:attrName>ppt_x</p:attrName>
                                        </p:attrNameLst>
                                      </p:cBhvr>
                                      <p:tavLst>
                                        <p:tav tm="0">
                                          <p:val>
                                            <p:strVal val="#ppt_x"/>
                                          </p:val>
                                        </p:tav>
                                        <p:tav tm="100000">
                                          <p:val>
                                            <p:strVal val="#ppt_x"/>
                                          </p:val>
                                        </p:tav>
                                      </p:tavLst>
                                    </p:anim>
                                    <p:anim calcmode="lin" valueType="num">
                                      <p:cBhvr>
                                        <p:cTn id="36" dur="250" fill="hold"/>
                                        <p:tgtEl>
                                          <p:spTgt spid="2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6">
                                            <p:txEl>
                                              <p:pRg st="12" end="12"/>
                                            </p:txEl>
                                          </p:spTgt>
                                        </p:tgtEl>
                                        <p:attrNameLst>
                                          <p:attrName>style.visibility</p:attrName>
                                        </p:attrNameLst>
                                      </p:cBhvr>
                                      <p:to>
                                        <p:strVal val="visible"/>
                                      </p:to>
                                    </p:set>
                                    <p:animEffect transition="in" filter="fade">
                                      <p:cBhvr>
                                        <p:cTn id="41" dur="250"/>
                                        <p:tgtEl>
                                          <p:spTgt spid="26">
                                            <p:txEl>
                                              <p:pRg st="12" end="12"/>
                                            </p:txEl>
                                          </p:spTgt>
                                        </p:tgtEl>
                                      </p:cBhvr>
                                    </p:animEffect>
                                    <p:anim calcmode="lin" valueType="num">
                                      <p:cBhvr>
                                        <p:cTn id="42" dur="250" fill="hold"/>
                                        <p:tgtEl>
                                          <p:spTgt spid="26">
                                            <p:txEl>
                                              <p:pRg st="12" end="12"/>
                                            </p:txEl>
                                          </p:spTgt>
                                        </p:tgtEl>
                                        <p:attrNameLst>
                                          <p:attrName>ppt_x</p:attrName>
                                        </p:attrNameLst>
                                      </p:cBhvr>
                                      <p:tavLst>
                                        <p:tav tm="0">
                                          <p:val>
                                            <p:strVal val="#ppt_x"/>
                                          </p:val>
                                        </p:tav>
                                        <p:tav tm="100000">
                                          <p:val>
                                            <p:strVal val="#ppt_x"/>
                                          </p:val>
                                        </p:tav>
                                      </p:tavLst>
                                    </p:anim>
                                    <p:anim calcmode="lin" valueType="num">
                                      <p:cBhvr>
                                        <p:cTn id="43" dur="250" fill="hold"/>
                                        <p:tgtEl>
                                          <p:spTgt spid="26">
                                            <p:txEl>
                                              <p:pRg st="12" end="1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6">
                                            <p:txEl>
                                              <p:pRg st="13" end="13"/>
                                            </p:txEl>
                                          </p:spTgt>
                                        </p:tgtEl>
                                        <p:attrNameLst>
                                          <p:attrName>style.visibility</p:attrName>
                                        </p:attrNameLst>
                                      </p:cBhvr>
                                      <p:to>
                                        <p:strVal val="visible"/>
                                      </p:to>
                                    </p:set>
                                    <p:animEffect transition="in" filter="fade">
                                      <p:cBhvr>
                                        <p:cTn id="46" dur="250"/>
                                        <p:tgtEl>
                                          <p:spTgt spid="26">
                                            <p:txEl>
                                              <p:pRg st="13" end="13"/>
                                            </p:txEl>
                                          </p:spTgt>
                                        </p:tgtEl>
                                      </p:cBhvr>
                                    </p:animEffect>
                                    <p:anim calcmode="lin" valueType="num">
                                      <p:cBhvr>
                                        <p:cTn id="47" dur="250" fill="hold"/>
                                        <p:tgtEl>
                                          <p:spTgt spid="26">
                                            <p:txEl>
                                              <p:pRg st="13" end="13"/>
                                            </p:txEl>
                                          </p:spTgt>
                                        </p:tgtEl>
                                        <p:attrNameLst>
                                          <p:attrName>ppt_x</p:attrName>
                                        </p:attrNameLst>
                                      </p:cBhvr>
                                      <p:tavLst>
                                        <p:tav tm="0">
                                          <p:val>
                                            <p:strVal val="#ppt_x"/>
                                          </p:val>
                                        </p:tav>
                                        <p:tav tm="100000">
                                          <p:val>
                                            <p:strVal val="#ppt_x"/>
                                          </p:val>
                                        </p:tav>
                                      </p:tavLst>
                                    </p:anim>
                                    <p:anim calcmode="lin" valueType="num">
                                      <p:cBhvr>
                                        <p:cTn id="48" dur="250" fill="hold"/>
                                        <p:tgtEl>
                                          <p:spTgt spid="2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Easy First Collective Inference</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14</a:t>
            </a:fld>
            <a:endParaRPr lang="zh-CN" altLang="en-US" dirty="0"/>
          </a:p>
        </p:txBody>
      </p:sp>
      <mc:AlternateContent xmlns:mc="http://schemas.openxmlformats.org/markup-compatibility/2006">
        <mc:Choice xmlns:a14="http://schemas.microsoft.com/office/drawing/2010/main" Requires="a14">
          <p:sp>
            <p:nvSpPr>
              <p:cNvPr id="17" name="内容占位符 2"/>
              <p:cNvSpPr txBox="1">
                <a:spLocks/>
              </p:cNvSpPr>
              <p:nvPr/>
            </p:nvSpPr>
            <p:spPr>
              <a:xfrm>
                <a:off x="334873" y="1115662"/>
                <a:ext cx="8246838" cy="554568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a:t>
                </a:r>
                <a:r>
                  <a:rPr lang="en-US" altLang="zh-CN" sz="2400" b="1" dirty="0" smtClean="0">
                    <a:latin typeface="Arial" panose="020B0604020202020204" pitchFamily="34" charset="0"/>
                  </a:rPr>
                  <a:t>4) Conflict Resolving</a:t>
                </a:r>
                <a:endParaRPr lang="en-US" altLang="zh-CN" dirty="0">
                  <a:latin typeface="Arial" panose="020B0604020202020204" pitchFamily="34" charset="0"/>
                </a:endParaRPr>
              </a:p>
              <a:p>
                <a:pPr marL="594900" lvl="1" indent="-342900"/>
                <a:r>
                  <a:rPr lang="en-US" altLang="zh-CN" sz="2000" dirty="0">
                    <a:latin typeface="Arial" panose="020B0604020202020204" pitchFamily="34" charset="0"/>
                  </a:rPr>
                  <a:t>S-S domain </a:t>
                </a:r>
                <a:r>
                  <a:rPr lang="en-US" altLang="zh-CN" sz="2000" dirty="0" smtClean="0">
                    <a:latin typeface="Arial" panose="020B0604020202020204" pitchFamily="34" charset="0"/>
                  </a:rPr>
                  <a:t>constraints:</a:t>
                </a:r>
              </a:p>
              <a:p>
                <a:pPr marL="594900" lvl="1" indent="-342900"/>
                <a:r>
                  <a:rPr lang="en-US" altLang="zh-CN" sz="2000" dirty="0" smtClean="0">
                    <a:latin typeface="Arial" panose="020B0604020202020204" pitchFamily="34" charset="0"/>
                  </a:rPr>
                  <a:t>For </a:t>
                </a:r>
                <a:r>
                  <a:rPr lang="en-US" altLang="zh-CN" sz="2000" dirty="0">
                    <a:latin typeface="Arial" panose="020B0604020202020204" pitchFamily="34" charset="0"/>
                  </a:rPr>
                  <a:t>any relation </a:t>
                </a:r>
                <a14:m>
                  <m:oMath xmlns:m="http://schemas.openxmlformats.org/officeDocument/2006/math">
                    <m:r>
                      <a:rPr lang="en-US" altLang="zh-CN" sz="2000" i="1" dirty="0">
                        <a:latin typeface="Cambria Math" panose="02040503050406030204" pitchFamily="18" charset="0"/>
                      </a:rPr>
                      <m:t>𝑟</m:t>
                    </m:r>
                  </m:oMath>
                </a14:m>
                <a:r>
                  <a:rPr lang="en-US" altLang="zh-CN" sz="2000" dirty="0">
                    <a:latin typeface="Arial" panose="020B0604020202020204" pitchFamily="34" charset="0"/>
                  </a:rPr>
                  <a:t> having </a:t>
                </a:r>
                <a:r>
                  <a:rPr lang="en-US" altLang="zh-CN" sz="2000" dirty="0" smtClean="0">
                    <a:latin typeface="Arial" panose="020B0604020202020204" pitchFamily="34" charset="0"/>
                  </a:rPr>
                  <a:t>this constraint with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oMath>
                </a14:m>
                <a:endParaRPr lang="en-US" altLang="zh-CN" sz="2000" dirty="0">
                  <a:latin typeface="Arial" panose="020B0604020202020204" pitchFamily="34" charset="0"/>
                </a:endParaRPr>
              </a:p>
              <a:p>
                <a:pPr marL="846900" lvl="2" indent="-342900"/>
                <a:r>
                  <a:rPr lang="en-US" altLang="zh-CN" sz="2000" dirty="0">
                    <a:latin typeface="Arial" panose="020B0604020202020204" pitchFamily="34" charset="0"/>
                  </a:rPr>
                  <a:t>Remove all tuples including </a:t>
                </a:r>
                <a14:m>
                  <m:oMath xmlns:m="http://schemas.openxmlformats.org/officeDocument/2006/math">
                    <m:r>
                      <a:rPr lang="en-US" altLang="zh-CN" sz="2000" i="1" dirty="0">
                        <a:latin typeface="Cambria Math" panose="02040503050406030204" pitchFamily="18" charset="0"/>
                      </a:rPr>
                      <m:t>𝑠</m:t>
                    </m:r>
                  </m:oMath>
                </a14:m>
                <a:r>
                  <a:rPr lang="en-US" altLang="zh-CN" sz="2000" dirty="0">
                    <a:latin typeface="Arial" panose="020B0604020202020204" pitchFamily="34" charset="0"/>
                  </a:rPr>
                  <a:t> and </a:t>
                </a:r>
                <a14:m>
                  <m:oMath xmlns:m="http://schemas.openxmlformats.org/officeDocument/2006/math">
                    <m:r>
                      <a:rPr lang="en-US" altLang="zh-CN" sz="2000" i="1" dirty="0">
                        <a:latin typeface="Cambria Math" panose="02040503050406030204" pitchFamily="18" charset="0"/>
                      </a:rPr>
                      <m:t>𝑟</m:t>
                    </m:r>
                  </m:oMath>
                </a14:m>
                <a:r>
                  <a:rPr lang="en-US" altLang="zh-CN" sz="2000" dirty="0">
                    <a:latin typeface="Arial" panose="020B0604020202020204" pitchFamily="34" charset="0"/>
                  </a:rPr>
                  <a:t> at the same time in </a:t>
                </a:r>
                <a14:m>
                  <m:oMath xmlns:m="http://schemas.openxmlformats.org/officeDocument/2006/math">
                    <m:r>
                      <m:rPr>
                        <m:sty m:val="p"/>
                      </m:rPr>
                      <a:rPr lang="en-US" altLang="zh-CN" sz="2000" dirty="0">
                        <a:latin typeface="Cambria Math" panose="02040503050406030204" pitchFamily="18" charset="0"/>
                      </a:rPr>
                      <m:t>MH</m:t>
                    </m:r>
                  </m:oMath>
                </a14:m>
                <a:endParaRPr lang="en-US" altLang="zh-CN" sz="2000" dirty="0">
                  <a:latin typeface="Arial" panose="020B0604020202020204" pitchFamily="34" charset="0"/>
                </a:endParaRPr>
              </a:p>
              <a:p>
                <a:pPr marL="846900" lvl="2" indent="-342900"/>
                <a:r>
                  <a:rPr lang="en-US" altLang="zh-CN" sz="2000" dirty="0">
                    <a:latin typeface="Arial" panose="020B0604020202020204" pitchFamily="34" charset="0"/>
                  </a:rPr>
                  <a:t>Zero </a:t>
                </a:r>
                <a14:m>
                  <m:oMath xmlns:m="http://schemas.openxmlformats.org/officeDocument/2006/math">
                    <m:r>
                      <a:rPr lang="en-US" altLang="zh-CN" sz="2000" i="1" dirty="0">
                        <a:latin typeface="Cambria Math" panose="02040503050406030204" pitchFamily="18" charset="0"/>
                      </a:rPr>
                      <m:t>𝑟</m:t>
                    </m:r>
                  </m:oMath>
                </a14:m>
                <a:r>
                  <a:rPr lang="en-US" altLang="zh-CN" sz="2000" dirty="0">
                    <a:latin typeface="Arial" panose="020B0604020202020204" pitchFamily="34" charset="0"/>
                  </a:rPr>
                  <a:t>’ scores in mentions whose subject is </a:t>
                </a:r>
                <a14:m>
                  <m:oMath xmlns:m="http://schemas.openxmlformats.org/officeDocument/2006/math">
                    <m:r>
                      <a:rPr lang="en-US" altLang="zh-CN" sz="2000" i="1" dirty="0">
                        <a:latin typeface="Cambria Math" panose="02040503050406030204" pitchFamily="18" charset="0"/>
                      </a:rPr>
                      <m:t>𝑠</m:t>
                    </m:r>
                  </m:oMath>
                </a14:m>
                <a:endParaRPr lang="en-US" altLang="zh-CN" sz="2000" dirty="0">
                  <a:latin typeface="Arial" panose="020B0604020202020204" pitchFamily="34" charset="0"/>
                </a:endParaRPr>
              </a:p>
              <a:p>
                <a:pPr marL="594900" lvl="1" indent="-342900"/>
                <a:r>
                  <a:rPr lang="en-US" altLang="zh-CN" sz="2000" dirty="0">
                    <a:latin typeface="Arial" panose="020B0604020202020204" pitchFamily="34" charset="0"/>
                  </a:rPr>
                  <a:t>It is similar for O-O </a:t>
                </a:r>
                <a:r>
                  <a:rPr lang="en-US" altLang="zh-CN" sz="2000" dirty="0" smtClean="0">
                    <a:latin typeface="Arial" panose="020B0604020202020204" pitchFamily="34" charset="0"/>
                  </a:rPr>
                  <a:t>and S-O </a:t>
                </a:r>
                <a:r>
                  <a:rPr lang="en-US" altLang="zh-CN" sz="2000" dirty="0">
                    <a:latin typeface="Arial" panose="020B0604020202020204" pitchFamily="34" charset="0"/>
                  </a:rPr>
                  <a:t>domain </a:t>
                </a:r>
                <a:r>
                  <a:rPr lang="en-US" altLang="zh-CN" sz="2000" dirty="0" smtClean="0">
                    <a:latin typeface="Arial" panose="020B0604020202020204" pitchFamily="34" charset="0"/>
                  </a:rPr>
                  <a:t>constraints</a:t>
                </a:r>
              </a:p>
              <a:p>
                <a:pPr marL="594900" lvl="1" indent="-342900"/>
                <a:endParaRPr lang="en-US" altLang="zh-CN" sz="2000" dirty="0">
                  <a:latin typeface="Arial" panose="020B0604020202020204" pitchFamily="34" charset="0"/>
                </a:endParaRPr>
              </a:p>
              <a:p>
                <a:pPr marL="594900" lvl="1" indent="-342900"/>
                <a:r>
                  <a:rPr lang="en-US" altLang="zh-CN" sz="2000" dirty="0">
                    <a:latin typeface="Arial" panose="020B0604020202020204" pitchFamily="34" charset="0"/>
                  </a:rPr>
                  <a:t>S uniqueness </a:t>
                </a:r>
                <a:r>
                  <a:rPr lang="en-US" altLang="zh-CN" sz="2000" dirty="0" smtClean="0">
                    <a:latin typeface="Arial" panose="020B0604020202020204" pitchFamily="34" charset="0"/>
                  </a:rPr>
                  <a:t>constraint:</a:t>
                </a:r>
                <a:endParaRPr lang="en-US" altLang="zh-CN" sz="2000" dirty="0" smtClean="0">
                  <a:latin typeface="Arial" panose="020B0604020202020204" pitchFamily="34" charset="0"/>
                </a:endParaRPr>
              </a:p>
              <a:p>
                <a:pPr marL="846900" lvl="2" indent="-342900"/>
                <a:r>
                  <a:rPr lang="en-US" altLang="zh-CN" sz="2000" dirty="0">
                    <a:latin typeface="Arial" panose="020B0604020202020204" pitchFamily="34" charset="0"/>
                  </a:rPr>
                  <a:t>Remove all tuples including </a:t>
                </a:r>
                <a14:m>
                  <m:oMath xmlns:m="http://schemas.openxmlformats.org/officeDocument/2006/math">
                    <m:r>
                      <a:rPr lang="en-US" altLang="zh-CN" sz="2000" i="1" dirty="0">
                        <a:latin typeface="Cambria Math" panose="02040503050406030204" pitchFamily="18" charset="0"/>
                      </a:rPr>
                      <m:t>𝑠</m:t>
                    </m:r>
                  </m:oMath>
                </a14:m>
                <a:r>
                  <a:rPr lang="en-US" altLang="zh-CN" sz="2000" dirty="0">
                    <a:latin typeface="Arial" panose="020B0604020202020204" pitchFamily="34" charset="0"/>
                  </a:rPr>
                  <a:t> </a:t>
                </a:r>
                <a:r>
                  <a:rPr lang="en-US" altLang="zh-CN" sz="2000" dirty="0" smtClean="0">
                    <a:latin typeface="Arial" panose="020B0604020202020204" pitchFamily="34" charset="0"/>
                  </a:rPr>
                  <a:t>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oMath>
                </a14:m>
                <a:r>
                  <a:rPr lang="en-US" altLang="zh-CN" sz="2000" dirty="0" smtClean="0">
                    <a:latin typeface="Arial" panose="020B0604020202020204" pitchFamily="34" charset="0"/>
                  </a:rPr>
                  <a:t> at </a:t>
                </a:r>
                <a:r>
                  <a:rPr lang="en-US" altLang="zh-CN" sz="2000" dirty="0">
                    <a:latin typeface="Arial" panose="020B0604020202020204" pitchFamily="34" charset="0"/>
                  </a:rPr>
                  <a:t>the same time in </a:t>
                </a:r>
                <a14:m>
                  <m:oMath xmlns:m="http://schemas.openxmlformats.org/officeDocument/2006/math">
                    <m:r>
                      <m:rPr>
                        <m:sty m:val="p"/>
                      </m:rPr>
                      <a:rPr lang="en-US" altLang="zh-CN" sz="2000" dirty="0">
                        <a:latin typeface="Cambria Math" panose="02040503050406030204" pitchFamily="18" charset="0"/>
                      </a:rPr>
                      <m:t>MH</m:t>
                    </m:r>
                  </m:oMath>
                </a14:m>
                <a:endParaRPr lang="en-US" altLang="zh-CN" sz="2000" dirty="0" smtClean="0">
                  <a:latin typeface="Arial" panose="020B0604020202020204" pitchFamily="34" charset="0"/>
                </a:endParaRPr>
              </a:p>
              <a:p>
                <a:pPr marL="846900" lvl="2" indent="-342900"/>
                <a:r>
                  <a:rPr lang="en-US" altLang="zh-CN" sz="2000" dirty="0" smtClean="0">
                    <a:latin typeface="Arial" panose="020B0604020202020204" pitchFamily="34" charset="0"/>
                  </a:rPr>
                  <a:t>Zero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1</m:t>
                        </m:r>
                      </m:sub>
                    </m:sSub>
                  </m:oMath>
                </a14:m>
                <a:r>
                  <a:rPr lang="en-US" altLang="zh-CN" sz="2000" dirty="0">
                    <a:latin typeface="Arial" panose="020B0604020202020204" pitchFamily="34" charset="0"/>
                  </a:rPr>
                  <a:t>’ scores in mentions whose subject is </a:t>
                </a:r>
                <a14:m>
                  <m:oMath xmlns:m="http://schemas.openxmlformats.org/officeDocument/2006/math">
                    <m:r>
                      <a:rPr lang="en-US" altLang="zh-CN" sz="2000" i="1" dirty="0">
                        <a:latin typeface="Cambria Math" panose="02040503050406030204" pitchFamily="18" charset="0"/>
                      </a:rPr>
                      <m:t>𝑠</m:t>
                    </m:r>
                  </m:oMath>
                </a14:m>
                <a:r>
                  <a:rPr lang="en-US" altLang="zh-CN" sz="2000" dirty="0" smtClean="0">
                    <a:latin typeface="Arial" panose="020B0604020202020204" pitchFamily="34" charset="0"/>
                  </a:rPr>
                  <a:t> and object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𝑜</m:t>
                        </m:r>
                      </m:e>
                      <m:sup>
                        <m:r>
                          <a:rPr lang="en-US" altLang="zh-CN" sz="2000" b="0" i="1" smtClean="0">
                            <a:latin typeface="Cambria Math" panose="02040503050406030204" pitchFamily="18" charset="0"/>
                          </a:rPr>
                          <m:t>′</m:t>
                        </m:r>
                      </m:sup>
                    </m:s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𝑜</m:t>
                    </m:r>
                  </m:oMath>
                </a14:m>
                <a:endParaRPr lang="en-US" altLang="zh-CN" sz="2000" dirty="0" smtClean="0">
                  <a:latin typeface="Arial" panose="020B0604020202020204" pitchFamily="34" charset="0"/>
                </a:endParaRPr>
              </a:p>
              <a:p>
                <a:pPr marL="594900" lvl="1" indent="-342900"/>
                <a:r>
                  <a:rPr lang="en-US" altLang="zh-CN" sz="2000" dirty="0" smtClean="0">
                    <a:latin typeface="Arial" panose="020B0604020202020204" pitchFamily="34" charset="0"/>
                  </a:rPr>
                  <a:t>It is </a:t>
                </a:r>
                <a:r>
                  <a:rPr lang="en-US" altLang="zh-CN" sz="2000" dirty="0">
                    <a:latin typeface="Arial" panose="020B0604020202020204" pitchFamily="34" charset="0"/>
                  </a:rPr>
                  <a:t>similar for O uniqueness constraints</a:t>
                </a:r>
                <a:r>
                  <a:rPr lang="en-US" altLang="zh-CN" sz="2000" dirty="0" smtClean="0">
                    <a:latin typeface="Arial" panose="020B0604020202020204" pitchFamily="34" charset="0"/>
                  </a:rPr>
                  <a:t>.</a:t>
                </a:r>
              </a:p>
              <a:p>
                <a:pPr marL="594900" lvl="1" indent="-342900"/>
                <a:endParaRPr lang="en-US" altLang="zh-CN" sz="2000" dirty="0">
                  <a:latin typeface="Arial" panose="020B0604020202020204" pitchFamily="34" charset="0"/>
                </a:endParaRPr>
              </a:p>
              <a:p>
                <a:pPr marL="378900" indent="-342900"/>
                <a:r>
                  <a:rPr lang="en-US" altLang="zh-CN" sz="2400" b="1" dirty="0" smtClean="0">
                    <a:latin typeface="Arial" panose="020B0604020202020204" pitchFamily="34" charset="0"/>
                  </a:rPr>
                  <a:t>Inference</a:t>
                </a:r>
                <a:r>
                  <a:rPr lang="en-US" altLang="zh-CN" sz="2200" b="1" dirty="0" smtClean="0">
                    <a:latin typeface="Arial" panose="020B0604020202020204" pitchFamily="34" charset="0"/>
                  </a:rPr>
                  <a:t> </a:t>
                </a:r>
                <a:r>
                  <a:rPr lang="en-US" altLang="zh-CN" sz="2200" b="1" dirty="0">
                    <a:latin typeface="Arial" panose="020B0604020202020204" pitchFamily="34" charset="0"/>
                  </a:rPr>
                  <a:t>terminating</a:t>
                </a:r>
                <a:endParaRPr lang="en-US" altLang="zh-CN" sz="2200" b="1" dirty="0" smtClean="0">
                  <a:latin typeface="Arial" panose="020B0604020202020204" pitchFamily="34" charset="0"/>
                </a:endParaRPr>
              </a:p>
              <a:p>
                <a:pPr marL="594900" lvl="1" indent="-342900"/>
                <a:r>
                  <a:rPr lang="en-US" altLang="zh-CN" sz="2000" dirty="0" smtClean="0">
                    <a:latin typeface="Arial" panose="020B0604020202020204" pitchFamily="34" charset="0"/>
                  </a:rPr>
                  <a:t>Repeat the </a:t>
                </a:r>
                <a:r>
                  <a:rPr lang="en-US" altLang="zh-CN" sz="2000" dirty="0">
                    <a:latin typeface="Arial" panose="020B0604020202020204" pitchFamily="34" charset="0"/>
                  </a:rPr>
                  <a:t>above process </a:t>
                </a:r>
                <a:r>
                  <a:rPr lang="en-US" altLang="zh-CN" sz="2000" dirty="0" smtClean="0">
                    <a:latin typeface="Arial" panose="020B0604020202020204" pitchFamily="34" charset="0"/>
                  </a:rPr>
                  <a:t>until </a:t>
                </a:r>
                <a:r>
                  <a:rPr lang="en-US" altLang="zh-CN" sz="2000" dirty="0">
                    <a:latin typeface="Arial" panose="020B0604020202020204" pitchFamily="34" charset="0"/>
                  </a:rPr>
                  <a:t>the highest </a:t>
                </a:r>
                <a:r>
                  <a:rPr lang="en-US" altLang="zh-CN" sz="2000" dirty="0" smtClean="0">
                    <a:latin typeface="Arial" panose="020B0604020202020204" pitchFamily="34" charset="0"/>
                  </a:rPr>
                  <a:t>score </a:t>
                </a:r>
                <a14:m>
                  <m:oMath xmlns:m="http://schemas.openxmlformats.org/officeDocument/2006/math">
                    <m:r>
                      <m:rPr>
                        <m:sty m:val="p"/>
                      </m:rPr>
                      <a:rPr lang="en-US" altLang="zh-CN" sz="2000" b="0" i="0" dirty="0">
                        <a:latin typeface="Cambria Math" panose="02040503050406030204" pitchFamily="18" charset="0"/>
                      </a:rPr>
                      <m:t>MH</m:t>
                    </m:r>
                    <m:r>
                      <a:rPr lang="en-US" altLang="zh-CN" sz="2000" b="0" i="1" dirty="0">
                        <a:latin typeface="Cambria Math" panose="02040503050406030204" pitchFamily="18" charset="0"/>
                      </a:rPr>
                      <m:t> </m:t>
                    </m:r>
                  </m:oMath>
                </a14:m>
                <a:r>
                  <a:rPr lang="en-US" altLang="zh-CN" sz="2000" dirty="0">
                    <a:latin typeface="Arial" panose="020B0604020202020204" pitchFamily="34" charset="0"/>
                  </a:rPr>
                  <a:t>is </a:t>
                </a:r>
                <a:r>
                  <a:rPr lang="en-US" altLang="zh-CN" sz="2000" dirty="0" smtClean="0">
                    <a:latin typeface="Arial" panose="020B0604020202020204" pitchFamily="34" charset="0"/>
                  </a:rPr>
                  <a:t>less than </a:t>
                </a:r>
                <a:r>
                  <a:rPr lang="en-US" altLang="zh-CN" sz="2000" dirty="0">
                    <a:latin typeface="Arial" panose="020B0604020202020204" pitchFamily="34" charset="0"/>
                  </a:rPr>
                  <a:t>a predefined </a:t>
                </a:r>
                <a:r>
                  <a:rPr lang="en-US" altLang="zh-CN" sz="2000" dirty="0" smtClean="0">
                    <a:latin typeface="Arial" panose="020B0604020202020204" pitchFamily="34" charset="0"/>
                  </a:rPr>
                  <a:t>threshold </a:t>
                </a:r>
                <a14:m>
                  <m:oMath xmlns:m="http://schemas.openxmlformats.org/officeDocument/2006/math">
                    <m:r>
                      <a:rPr lang="zh-CN" altLang="en-US" sz="2000" b="0" i="1" smtClean="0">
                        <a:latin typeface="Cambria Math" panose="02040503050406030204" pitchFamily="18" charset="0"/>
                      </a:rPr>
                      <m:t>𝜖</m:t>
                    </m:r>
                  </m:oMath>
                </a14:m>
                <a:endParaRPr lang="en-US" altLang="zh-CN" sz="2000" dirty="0">
                  <a:latin typeface="Arial" panose="020B0604020202020204" pitchFamily="34" charset="0"/>
                </a:endParaRPr>
              </a:p>
            </p:txBody>
          </p:sp>
        </mc:Choice>
        <mc:Fallback>
          <p:sp>
            <p:nvSpPr>
              <p:cNvPr id="17" name="内容占位符 2"/>
              <p:cNvSpPr txBox="1">
                <a:spLocks noRot="1" noChangeAspect="1" noMove="1" noResize="1" noEditPoints="1" noAdjustHandles="1" noChangeArrowheads="1" noChangeShapeType="1" noTextEdit="1"/>
              </p:cNvSpPr>
              <p:nvPr/>
            </p:nvSpPr>
            <p:spPr>
              <a:xfrm>
                <a:off x="334873" y="1115662"/>
                <a:ext cx="8246838" cy="5545681"/>
              </a:xfrm>
              <a:prstGeom prst="rect">
                <a:avLst/>
              </a:prstGeom>
              <a:blipFill rotWithShape="0">
                <a:blip r:embed="rId3"/>
                <a:stretch>
                  <a:fillRect t="-1429"/>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254733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12" end="12"/>
                                            </p:txEl>
                                          </p:spTgt>
                                        </p:tgtEl>
                                        <p:attrNameLst>
                                          <p:attrName>style.visibility</p:attrName>
                                        </p:attrNameLst>
                                      </p:cBhvr>
                                      <p:to>
                                        <p:strVal val="visible"/>
                                      </p:to>
                                    </p:set>
                                    <p:animEffect transition="in" filter="fade">
                                      <p:cBhvr>
                                        <p:cTn id="7" dur="250"/>
                                        <p:tgtEl>
                                          <p:spTgt spid="17">
                                            <p:txEl>
                                              <p:pRg st="12" end="12"/>
                                            </p:txEl>
                                          </p:spTgt>
                                        </p:tgtEl>
                                      </p:cBhvr>
                                    </p:animEffect>
                                    <p:anim calcmode="lin" valueType="num">
                                      <p:cBhvr>
                                        <p:cTn id="8" dur="250" fill="hold"/>
                                        <p:tgtEl>
                                          <p:spTgt spid="17">
                                            <p:txEl>
                                              <p:pRg st="12" end="12"/>
                                            </p:txEl>
                                          </p:spTgt>
                                        </p:tgtEl>
                                        <p:attrNameLst>
                                          <p:attrName>ppt_x</p:attrName>
                                        </p:attrNameLst>
                                      </p:cBhvr>
                                      <p:tavLst>
                                        <p:tav tm="0">
                                          <p:val>
                                            <p:strVal val="#ppt_x"/>
                                          </p:val>
                                        </p:tav>
                                        <p:tav tm="100000">
                                          <p:val>
                                            <p:strVal val="#ppt_x"/>
                                          </p:val>
                                        </p:tav>
                                      </p:tavLst>
                                    </p:anim>
                                    <p:anim calcmode="lin" valueType="num">
                                      <p:cBhvr>
                                        <p:cTn id="9" dur="250" fill="hold"/>
                                        <p:tgtEl>
                                          <p:spTgt spid="17">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xEl>
                                              <p:pRg st="13" end="13"/>
                                            </p:txEl>
                                          </p:spTgt>
                                        </p:tgtEl>
                                        <p:attrNameLst>
                                          <p:attrName>style.visibility</p:attrName>
                                        </p:attrNameLst>
                                      </p:cBhvr>
                                      <p:to>
                                        <p:strVal val="visible"/>
                                      </p:to>
                                    </p:set>
                                    <p:animEffect transition="in" filter="fade">
                                      <p:cBhvr>
                                        <p:cTn id="12" dur="250"/>
                                        <p:tgtEl>
                                          <p:spTgt spid="17">
                                            <p:txEl>
                                              <p:pRg st="13" end="13"/>
                                            </p:txEl>
                                          </p:spTgt>
                                        </p:tgtEl>
                                      </p:cBhvr>
                                    </p:animEffect>
                                    <p:anim calcmode="lin" valueType="num">
                                      <p:cBhvr>
                                        <p:cTn id="13" dur="250" fill="hold"/>
                                        <p:tgtEl>
                                          <p:spTgt spid="17">
                                            <p:txEl>
                                              <p:pRg st="13" end="13"/>
                                            </p:txEl>
                                          </p:spTgt>
                                        </p:tgtEl>
                                        <p:attrNameLst>
                                          <p:attrName>ppt_x</p:attrName>
                                        </p:attrNameLst>
                                      </p:cBhvr>
                                      <p:tavLst>
                                        <p:tav tm="0">
                                          <p:val>
                                            <p:strVal val="#ppt_x"/>
                                          </p:val>
                                        </p:tav>
                                        <p:tav tm="100000">
                                          <p:val>
                                            <p:strVal val="#ppt_x"/>
                                          </p:val>
                                        </p:tav>
                                      </p:tavLst>
                                    </p:anim>
                                    <p:anim calcmode="lin" valueType="num">
                                      <p:cBhvr>
                                        <p:cTn id="14" dur="250" fill="hold"/>
                                        <p:tgtEl>
                                          <p:spTgt spid="1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Easy First Collective Inference</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15</a:t>
            </a:fld>
            <a:endParaRPr lang="zh-CN" altLang="en-US" dirty="0"/>
          </a:p>
        </p:txBody>
      </p:sp>
      <p:sp>
        <p:nvSpPr>
          <p:cNvPr id="17" name="内容占位符 2"/>
          <p:cNvSpPr txBox="1">
            <a:spLocks/>
          </p:cNvSpPr>
          <p:nvPr/>
        </p:nvSpPr>
        <p:spPr>
          <a:xfrm>
            <a:off x="355193" y="1095342"/>
            <a:ext cx="8246838" cy="225745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Intention of Threshold </a:t>
            </a:r>
            <a:r>
              <a:rPr lang="zh-CN" altLang="en-US" sz="2400" b="1" dirty="0" smtClean="0">
                <a:latin typeface="Arial" panose="020B0604020202020204" pitchFamily="34" charset="0"/>
              </a:rPr>
              <a:t>𝜖</a:t>
            </a:r>
          </a:p>
          <a:p>
            <a:pPr marL="594900" lvl="1" indent="-342900"/>
            <a:r>
              <a:rPr lang="en-US" altLang="zh-CN" sz="2000" dirty="0" smtClean="0">
                <a:latin typeface="Arial" panose="020B0604020202020204" pitchFamily="34" charset="0"/>
              </a:rPr>
              <a:t>Distinguish easy </a:t>
            </a:r>
            <a:r>
              <a:rPr lang="en-US" altLang="zh-CN" sz="2000" dirty="0">
                <a:latin typeface="Arial" panose="020B0604020202020204" pitchFamily="34" charset="0"/>
              </a:rPr>
              <a:t>decisions from hard </a:t>
            </a:r>
            <a:r>
              <a:rPr lang="en-US" altLang="zh-CN" sz="2000" dirty="0" smtClean="0">
                <a:latin typeface="Arial" panose="020B0604020202020204" pitchFamily="34" charset="0"/>
              </a:rPr>
              <a:t>ones</a:t>
            </a:r>
            <a:endParaRPr lang="en-US" altLang="zh-CN" sz="2000" dirty="0">
              <a:latin typeface="Arial" panose="020B0604020202020204" pitchFamily="34" charset="0"/>
            </a:endParaRPr>
          </a:p>
          <a:p>
            <a:pPr marL="378900" indent="-342900"/>
            <a:r>
              <a:rPr lang="en-US" altLang="zh-CN" sz="2400" b="1" dirty="0" smtClean="0">
                <a:latin typeface="Arial" panose="020B0604020202020204" pitchFamily="34" charset="0"/>
              </a:rPr>
              <a:t>Setting of </a:t>
            </a:r>
            <a:r>
              <a:rPr lang="en-US" altLang="zh-CN" sz="2400" b="1" dirty="0">
                <a:latin typeface="Arial" panose="020B0604020202020204" pitchFamily="34" charset="0"/>
              </a:rPr>
              <a:t>Threshold </a:t>
            </a:r>
            <a:r>
              <a:rPr lang="zh-CN" altLang="en-US" sz="2400" b="1" dirty="0" smtClean="0">
                <a:latin typeface="Arial" panose="020B0604020202020204" pitchFamily="34" charset="0"/>
              </a:rPr>
              <a:t>𝜖</a:t>
            </a:r>
            <a:endParaRPr lang="en-US" altLang="zh-CN" sz="2400" b="1" dirty="0" smtClean="0">
              <a:latin typeface="Arial" panose="020B0604020202020204" pitchFamily="34" charset="0"/>
            </a:endParaRPr>
          </a:p>
          <a:p>
            <a:pPr marL="594900" lvl="1" indent="-342900"/>
            <a:r>
              <a:rPr lang="en-US" altLang="zh-CN" sz="2000" dirty="0" smtClean="0">
                <a:latin typeface="Arial" panose="020B0604020202020204" pitchFamily="34" charset="0"/>
              </a:rPr>
              <a:t>A letter less </a:t>
            </a:r>
            <a:r>
              <a:rPr lang="en-US" altLang="zh-CN" sz="2000" dirty="0" smtClean="0">
                <a:latin typeface="Arial" panose="020B0604020202020204" pitchFamily="34" charset="0"/>
              </a:rPr>
              <a:t>than </a:t>
            </a:r>
            <a:r>
              <a:rPr lang="en-US" altLang="zh-CN" sz="2000" dirty="0" smtClean="0">
                <a:latin typeface="Arial" panose="020B0604020202020204" pitchFamily="34" charset="0"/>
              </a:rPr>
              <a:t>1.0</a:t>
            </a:r>
          </a:p>
          <a:p>
            <a:pPr marL="2569500" lvl="5" indent="-342900"/>
            <a:endParaRPr lang="en-US" altLang="zh-CN" sz="1400" dirty="0" smtClean="0">
              <a:latin typeface="Arial" panose="020B0604020202020204" pitchFamily="34" charset="0"/>
            </a:endParaRPr>
          </a:p>
          <a:p>
            <a:pPr marL="846900" lvl="2" indent="-342900"/>
            <a:r>
              <a:rPr lang="en-US" altLang="zh-CN" sz="2000" dirty="0" smtClean="0">
                <a:latin typeface="Arial" panose="020B0604020202020204" pitchFamily="34" charset="0"/>
              </a:rPr>
              <a:t>Extreme case:</a:t>
            </a:r>
          </a:p>
        </p:txBody>
      </p:sp>
      <p:graphicFrame>
        <p:nvGraphicFramePr>
          <p:cNvPr id="5" name="表格 4"/>
          <p:cNvGraphicFramePr>
            <a:graphicFrameLocks noGrp="1"/>
          </p:cNvGraphicFramePr>
          <p:nvPr>
            <p:extLst>
              <p:ext uri="{D42A27DB-BD31-4B8C-83A1-F6EECF244321}">
                <p14:modId xmlns:p14="http://schemas.microsoft.com/office/powerpoint/2010/main" val="1141235877"/>
              </p:ext>
            </p:extLst>
          </p:nvPr>
        </p:nvGraphicFramePr>
        <p:xfrm>
          <a:off x="908806" y="3265339"/>
          <a:ext cx="7071003" cy="741680"/>
        </p:xfrm>
        <a:graphic>
          <a:graphicData uri="http://schemas.openxmlformats.org/drawingml/2006/table">
            <a:tbl>
              <a:tblPr firstRow="1" bandRow="1">
                <a:tableStyleId>{B301B821-A1FF-4177-AEE7-76D212191A09}</a:tableStyleId>
              </a:tblPr>
              <a:tblGrid>
                <a:gridCol w="1962000"/>
                <a:gridCol w="1398678"/>
                <a:gridCol w="1904930"/>
                <a:gridCol w="1805395"/>
              </a:tblGrid>
              <a:tr h="370840">
                <a:tc>
                  <a:txBody>
                    <a:bodyPr/>
                    <a:lstStyle/>
                    <a:p>
                      <a:pPr algn="l"/>
                      <a:r>
                        <a:rPr lang="en-US" altLang="zh-CN" dirty="0" smtClean="0"/>
                        <a:t>Entity Pair </a:t>
                      </a:r>
                      <a:endParaRPr lang="zh-CN" altLang="en-US" dirty="0"/>
                    </a:p>
                  </a:txBody>
                  <a:tcPr/>
                </a:tc>
                <a:tc gridSpan="3">
                  <a:txBody>
                    <a:bodyPr/>
                    <a:lstStyle/>
                    <a:p>
                      <a:pPr algn="ctr"/>
                      <a:r>
                        <a:rPr lang="en-US" altLang="zh-CN" dirty="0" smtClean="0"/>
                        <a:t>Top-3</a:t>
                      </a:r>
                      <a:r>
                        <a:rPr lang="en-US" altLang="zh-CN" baseline="0" dirty="0" smtClean="0"/>
                        <a:t> Candidate Relations</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1.0</a:t>
                      </a:r>
                      <a:endParaRPr lang="zh-CN" altLang="en-US" i="1" dirty="0">
                        <a:solidFill>
                          <a:schemeClr val="tx1"/>
                        </a:solidFill>
                      </a:endParaRPr>
                    </a:p>
                  </a:txBody>
                  <a:tcPr/>
                </a:tc>
                <a:tc>
                  <a:txBody>
                    <a:bodyPr/>
                    <a:lstStyle/>
                    <a:p>
                      <a:pPr algn="ctr"/>
                      <a:r>
                        <a:rPr lang="en-US" altLang="zh-CN" i="1" dirty="0" smtClean="0">
                          <a:solidFill>
                            <a:schemeClr val="tx1"/>
                          </a:solidFill>
                        </a:rPr>
                        <a:t>country : 0.0</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a:t>
                      </a:r>
                      <a:endParaRPr lang="zh-CN" altLang="en-US" i="1" dirty="0">
                        <a:solidFill>
                          <a:schemeClr val="tx1"/>
                        </a:solidFill>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a:spLocks/>
              </p:cNvSpPr>
              <p:nvPr/>
            </p:nvSpPr>
            <p:spPr>
              <a:xfrm>
                <a:off x="355193" y="4145280"/>
                <a:ext cx="8246838" cy="263522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4000" lvl="2" indent="0">
                  <a:buNone/>
                </a:pPr>
                <a:r>
                  <a:rPr lang="en-US" altLang="zh-CN" sz="2000" dirty="0" smtClean="0">
                    <a:latin typeface="Arial" panose="020B0604020202020204" pitchFamily="34" charset="0"/>
                  </a:rPr>
                  <a:t>There is only one mention </a:t>
                </a:r>
                <a14:m>
                  <m:oMath xmlns:m="http://schemas.openxmlformats.org/officeDocument/2006/math">
                    <m:r>
                      <a:rPr lang="en-US" altLang="zh-CN" sz="2000" b="0" i="1" dirty="0" smtClean="0">
                        <a:latin typeface="Cambria Math" panose="02040503050406030204" pitchFamily="18" charset="0"/>
                      </a:rPr>
                      <m:t>𝑚</m:t>
                    </m:r>
                  </m:oMath>
                </a14:m>
                <a:r>
                  <a:rPr lang="en-US" altLang="zh-CN" sz="2000" dirty="0" smtClean="0">
                    <a:latin typeface="Arial" panose="020B0604020202020204" pitchFamily="34" charset="0"/>
                  </a:rPr>
                  <a:t> with entity pair </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 </m:t>
                        </m:r>
                        <m:r>
                          <a:rPr lang="en-US" altLang="zh-CN" sz="2000" i="1" dirty="0">
                            <a:latin typeface="Cambria Math" panose="02040503050406030204" pitchFamily="18" charset="0"/>
                          </a:rPr>
                          <m:t>𝑜</m:t>
                        </m:r>
                      </m:e>
                    </m:d>
                  </m:oMath>
                </a14:m>
                <a:r>
                  <a:rPr lang="en-US" altLang="zh-CN" sz="2000" dirty="0" smtClean="0">
                    <a:latin typeface="Arial" panose="020B0604020202020204" pitchFamily="34" charset="0"/>
                  </a:rPr>
                  <a:t> and top-one relation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oMath>
                </a14:m>
                <a:r>
                  <a:rPr lang="en-US" altLang="zh-CN" sz="2000" dirty="0" smtClean="0">
                    <a:latin typeface="Arial" panose="020B0604020202020204" pitchFamily="34" charset="0"/>
                  </a:rPr>
                  <a:t>, there </a:t>
                </a:r>
                <a:r>
                  <a:rPr lang="en-US" altLang="zh-CN" sz="2000" dirty="0">
                    <a:latin typeface="Arial" panose="020B0604020202020204" pitchFamily="34" charset="0"/>
                  </a:rPr>
                  <a:t>are no S-O redundancies for mention </a:t>
                </a:r>
                <a14:m>
                  <m:oMath xmlns:m="http://schemas.openxmlformats.org/officeDocument/2006/math">
                    <m:r>
                      <a:rPr lang="en-US" altLang="zh-CN" sz="2000" i="1" dirty="0">
                        <a:latin typeface="Cambria Math" panose="02040503050406030204" pitchFamily="18" charset="0"/>
                      </a:rPr>
                      <m:t>𝑚</m:t>
                    </m:r>
                  </m:oMath>
                </a14:m>
                <a:r>
                  <a:rPr lang="en-US" altLang="zh-CN" sz="2000" dirty="0" smtClean="0">
                    <a:latin typeface="Arial" panose="020B0604020202020204" pitchFamily="34" charset="0"/>
                  </a:rPr>
                  <a:t>.</a:t>
                </a:r>
                <a:endParaRPr lang="en-US" altLang="zh-CN" sz="2000" dirty="0" smtClean="0">
                  <a:latin typeface="Arial" panose="020B0604020202020204" pitchFamily="34" charset="0"/>
                </a:endParaRPr>
              </a:p>
              <a:p>
                <a:pPr marL="504000" lvl="2" indent="0">
                  <a:buNone/>
                </a:pPr>
                <a:r>
                  <a:rPr lang="en-US" altLang="zh-CN" sz="2000" dirty="0">
                    <a:latin typeface="Arial" panose="020B0604020202020204" pitchFamily="34" charset="0"/>
                  </a:rPr>
                  <a:t>So, </a:t>
                </a:r>
                <a14:m>
                  <m:oMath xmlns:m="http://schemas.openxmlformats.org/officeDocument/2006/math">
                    <m:r>
                      <m:rPr>
                        <m:sty m:val="p"/>
                      </m:rPr>
                      <a:rPr lang="en-US" altLang="zh-CN" sz="2000" dirty="0">
                        <a:latin typeface="Cambria Math" panose="02040503050406030204" pitchFamily="18" charset="0"/>
                      </a:rPr>
                      <m:t>RC</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 </m:t>
                        </m:r>
                        <m:r>
                          <a:rPr lang="en-US" altLang="zh-CN" sz="2000" i="1" dirty="0">
                            <a:latin typeface="Cambria Math" panose="02040503050406030204" pitchFamily="18" charset="0"/>
                          </a:rPr>
                          <m:t>𝑜</m:t>
                        </m:r>
                      </m:e>
                    </m:d>
                    <m:r>
                      <a:rPr lang="en-US" altLang="zh-CN" sz="2000" i="1" dirty="0">
                        <a:latin typeface="Cambria Math" panose="02040503050406030204" pitchFamily="18" charset="0"/>
                      </a:rPr>
                      <m:t>=1.0</m:t>
                    </m:r>
                  </m:oMath>
                </a14:m>
                <a:r>
                  <a:rPr lang="en-US" altLang="zh-CN" sz="2000" dirty="0">
                    <a:latin typeface="Arial" panose="020B0604020202020204" pitchFamily="34" charset="0"/>
                  </a:rPr>
                  <a:t> </a:t>
                </a:r>
                <a:endParaRPr lang="en-US" altLang="zh-CN" sz="2000" dirty="0" smtClean="0">
                  <a:latin typeface="Arial" panose="020B0604020202020204" pitchFamily="34" charset="0"/>
                </a:endParaRPr>
              </a:p>
              <a:p>
                <a:pPr marL="504000" lvl="2" indent="0">
                  <a:buNone/>
                </a:pPr>
                <a:r>
                  <a:rPr lang="en-US" altLang="zh-CN" sz="2000" dirty="0" smtClean="0">
                    <a:solidFill>
                      <a:srgbClr val="FF0000"/>
                    </a:solidFill>
                    <a:latin typeface="Arial" panose="020B0604020202020204" pitchFamily="34" charset="0"/>
                  </a:rPr>
                  <a:t>Note:</a:t>
                </a:r>
                <a:endParaRPr lang="en-US" altLang="zh-CN" sz="2000" dirty="0">
                  <a:solidFill>
                    <a:srgbClr val="FF0000"/>
                  </a:solidFill>
                  <a:latin typeface="Arial" panose="020B0604020202020204" pitchFamily="34" charset="0"/>
                </a:endParaRPr>
              </a:p>
              <a:p>
                <a:pPr lvl="2"/>
                <a:r>
                  <a:rPr lang="en-US" altLang="zh-CN" sz="2000" dirty="0" smtClean="0">
                    <a:latin typeface="Arial" panose="020B0604020202020204" pitchFamily="34" charset="0"/>
                  </a:rPr>
                  <a:t>1.0 is the highest scores of </a:t>
                </a:r>
                <a:r>
                  <a:rPr lang="en-US" altLang="zh-CN" sz="2000" dirty="0" smtClean="0">
                    <a:latin typeface="Arial" panose="020B0604020202020204" pitchFamily="34" charset="0"/>
                  </a:rPr>
                  <a:t>a mention with </a:t>
                </a:r>
                <a:r>
                  <a:rPr lang="en-US" altLang="zh-CN" sz="2000" dirty="0" smtClean="0">
                    <a:latin typeface="Arial" panose="020B0604020202020204" pitchFamily="34" charset="0"/>
                  </a:rPr>
                  <a:t>no </a:t>
                </a:r>
                <a:r>
                  <a:rPr lang="en-US" altLang="zh-CN" sz="2000" dirty="0">
                    <a:latin typeface="Arial" panose="020B0604020202020204" pitchFamily="34" charset="0"/>
                  </a:rPr>
                  <a:t>S-O </a:t>
                </a:r>
                <a:r>
                  <a:rPr lang="en-US" altLang="zh-CN" sz="2000" dirty="0" smtClean="0">
                    <a:latin typeface="Arial" panose="020B0604020202020204" pitchFamily="34" charset="0"/>
                  </a:rPr>
                  <a:t>redundancies </a:t>
                </a:r>
                <a:endParaRPr lang="en-US" altLang="zh-CN" sz="2000" dirty="0">
                  <a:latin typeface="Arial" panose="020B0604020202020204" pitchFamily="34" charset="0"/>
                </a:endParaRPr>
              </a:p>
              <a:p>
                <a:pPr lvl="2"/>
                <a:r>
                  <a:rPr lang="en-US" altLang="zh-CN" sz="2000" dirty="0" smtClean="0">
                    <a:latin typeface="Arial" panose="020B0604020202020204" pitchFamily="34" charset="0"/>
                  </a:rPr>
                  <a:t>For cases </a:t>
                </a:r>
                <a:r>
                  <a:rPr lang="en-US" altLang="zh-CN" sz="2000" dirty="0">
                    <a:latin typeface="Arial" panose="020B0604020202020204" pitchFamily="34" charset="0"/>
                  </a:rPr>
                  <a:t>when multiple mentions </a:t>
                </a:r>
                <a:r>
                  <a:rPr lang="en-US" altLang="zh-CN" sz="2000" dirty="0" smtClean="0">
                    <a:latin typeface="Arial" panose="020B0604020202020204" pitchFamily="34" charset="0"/>
                  </a:rPr>
                  <a:t>with the </a:t>
                </a:r>
                <a:r>
                  <a:rPr lang="en-US" altLang="zh-CN" sz="2000" dirty="0">
                    <a:latin typeface="Arial" panose="020B0604020202020204" pitchFamily="34" charset="0"/>
                  </a:rPr>
                  <a:t>same entity pair </a:t>
                </a:r>
                <a14:m>
                  <m:oMath xmlns:m="http://schemas.openxmlformats.org/officeDocument/2006/math">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𝑠</m:t>
                        </m:r>
                        <m:r>
                          <a:rPr lang="en-US" altLang="zh-CN" sz="2000" i="1" dirty="0">
                            <a:latin typeface="Cambria Math" panose="02040503050406030204" pitchFamily="18" charset="0"/>
                          </a:rPr>
                          <m:t>, </m:t>
                        </m:r>
                        <m:r>
                          <a:rPr lang="en-US" altLang="zh-CN" sz="2000" i="1" dirty="0">
                            <a:latin typeface="Cambria Math" panose="02040503050406030204" pitchFamily="18" charset="0"/>
                          </a:rPr>
                          <m:t>𝑜</m:t>
                        </m:r>
                      </m:e>
                    </m:d>
                  </m:oMath>
                </a14:m>
                <a:r>
                  <a:rPr lang="en-US" altLang="zh-CN" sz="2000" dirty="0">
                    <a:latin typeface="Arial" panose="020B0604020202020204" pitchFamily="34" charset="0"/>
                  </a:rPr>
                  <a:t> and top-one relation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oMath>
                </a14:m>
                <a:r>
                  <a:rPr lang="en-US" altLang="zh-CN" sz="2000" dirty="0">
                    <a:latin typeface="Arial" panose="020B0604020202020204" pitchFamily="34" charset="0"/>
                  </a:rPr>
                  <a:t>, it is likely that the redundancy score is less </a:t>
                </a:r>
                <a:r>
                  <a:rPr lang="en-US" altLang="zh-CN" sz="2000" dirty="0" smtClean="0">
                    <a:latin typeface="Arial" panose="020B0604020202020204" pitchFamily="34" charset="0"/>
                  </a:rPr>
                  <a:t>than </a:t>
                </a:r>
                <a14:m>
                  <m:oMath xmlns:m="http://schemas.openxmlformats.org/officeDocument/2006/math">
                    <m:r>
                      <a:rPr lang="en-US" altLang="zh-CN" sz="2000" i="1" dirty="0">
                        <a:latin typeface="Cambria Math" panose="02040503050406030204" pitchFamily="18" charset="0"/>
                      </a:rPr>
                      <m:t>1.0</m:t>
                    </m:r>
                  </m:oMath>
                </a14:m>
                <a:endParaRPr lang="en-US" altLang="zh-CN" sz="2000" dirty="0">
                  <a:latin typeface="Arial" panose="020B0604020202020204" pitchFamily="34" charset="0"/>
                </a:endParaRPr>
              </a:p>
            </p:txBody>
          </p:sp>
        </mc:Choice>
        <mc:Fallback>
          <p:sp>
            <p:nvSpPr>
              <p:cNvPr id="6" name="内容占位符 2"/>
              <p:cNvSpPr txBox="1">
                <a:spLocks noRot="1" noChangeAspect="1" noMove="1" noResize="1" noEditPoints="1" noAdjustHandles="1" noChangeArrowheads="1" noChangeShapeType="1" noTextEdit="1"/>
              </p:cNvSpPr>
              <p:nvPr/>
            </p:nvSpPr>
            <p:spPr>
              <a:xfrm>
                <a:off x="355193" y="4145280"/>
                <a:ext cx="8246838" cy="2635228"/>
              </a:xfrm>
              <a:prstGeom prst="rect">
                <a:avLst/>
              </a:prstGeom>
              <a:blipFill rotWithShape="0">
                <a:blip r:embed="rId3"/>
                <a:stretch>
                  <a:fillRect t="-2083" r="-665" b="-694"/>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261068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animEffect transition="in" filter="fade">
                                      <p:cBhvr>
                                        <p:cTn id="7" dur="250"/>
                                        <p:tgtEl>
                                          <p:spTgt spid="17">
                                            <p:txEl>
                                              <p:pRg st="5" end="5"/>
                                            </p:txEl>
                                          </p:spTgt>
                                        </p:tgtEl>
                                      </p:cBhvr>
                                    </p:animEffect>
                                    <p:anim calcmode="lin" valueType="num">
                                      <p:cBhvr>
                                        <p:cTn id="8" dur="25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9" dur="250" fill="hold"/>
                                        <p:tgtEl>
                                          <p:spTgt spid="1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anim calcmode="lin" valueType="num">
                                      <p:cBhvr>
                                        <p:cTn id="13" dur="250" fill="hold"/>
                                        <p:tgtEl>
                                          <p:spTgt spid="5"/>
                                        </p:tgtEl>
                                        <p:attrNameLst>
                                          <p:attrName>ppt_x</p:attrName>
                                        </p:attrNameLst>
                                      </p:cBhvr>
                                      <p:tavLst>
                                        <p:tav tm="0">
                                          <p:val>
                                            <p:strVal val="#ppt_x"/>
                                          </p:val>
                                        </p:tav>
                                        <p:tav tm="100000">
                                          <p:val>
                                            <p:strVal val="#ppt_x"/>
                                          </p:val>
                                        </p:tav>
                                      </p:tavLst>
                                    </p:anim>
                                    <p:anim calcmode="lin" valueType="num">
                                      <p:cBhvr>
                                        <p:cTn id="14" dur="2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50"/>
                                        <p:tgtEl>
                                          <p:spTgt spid="6">
                                            <p:txEl>
                                              <p:pRg st="0" end="0"/>
                                            </p:txEl>
                                          </p:spTgt>
                                        </p:tgtEl>
                                      </p:cBhvr>
                                    </p:animEffect>
                                    <p:anim calcmode="lin" valueType="num">
                                      <p:cBhvr>
                                        <p:cTn id="1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25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50"/>
                                        <p:tgtEl>
                                          <p:spTgt spid="6">
                                            <p:txEl>
                                              <p:pRg st="1" end="1"/>
                                            </p:txEl>
                                          </p:spTgt>
                                        </p:tgtEl>
                                      </p:cBhvr>
                                    </p:animEffect>
                                    <p:anim calcmode="lin" valueType="num">
                                      <p:cBhvr>
                                        <p:cTn id="23"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4" dur="25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250"/>
                                        <p:tgtEl>
                                          <p:spTgt spid="6">
                                            <p:txEl>
                                              <p:pRg st="2" end="2"/>
                                            </p:txEl>
                                          </p:spTgt>
                                        </p:tgtEl>
                                      </p:cBhvr>
                                    </p:animEffect>
                                    <p:anim calcmode="lin" valueType="num">
                                      <p:cBhvr>
                                        <p:cTn id="30" dur="25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250" fill="hold"/>
                                        <p:tgtEl>
                                          <p:spTgt spid="6">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250"/>
                                        <p:tgtEl>
                                          <p:spTgt spid="6">
                                            <p:txEl>
                                              <p:pRg st="3" end="3"/>
                                            </p:txEl>
                                          </p:spTgt>
                                        </p:tgtEl>
                                      </p:cBhvr>
                                    </p:animEffect>
                                    <p:anim calcmode="lin" valueType="num">
                                      <p:cBhvr>
                                        <p:cTn id="35" dur="25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250" fill="hold"/>
                                        <p:tgtEl>
                                          <p:spTgt spid="6">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250"/>
                                        <p:tgtEl>
                                          <p:spTgt spid="6">
                                            <p:txEl>
                                              <p:pRg st="4" end="4"/>
                                            </p:txEl>
                                          </p:spTgt>
                                        </p:tgtEl>
                                      </p:cBhvr>
                                    </p:animEffect>
                                    <p:anim calcmode="lin" valueType="num">
                                      <p:cBhvr>
                                        <p:cTn id="40" dur="25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25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Easy First Collective Inference</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16</a:t>
            </a:fld>
            <a:endParaRPr lang="zh-CN" altLang="en-US" dirty="0"/>
          </a:p>
        </p:txBody>
      </p:sp>
      <p:sp>
        <p:nvSpPr>
          <p:cNvPr id="17" name="内容占位符 2"/>
          <p:cNvSpPr txBox="1">
            <a:spLocks/>
          </p:cNvSpPr>
          <p:nvPr/>
        </p:nvSpPr>
        <p:spPr>
          <a:xfrm>
            <a:off x="355193" y="1095342"/>
            <a:ext cx="8246838" cy="50098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Algorithm for Making Easy Decisions</a:t>
            </a:r>
            <a:endParaRPr lang="en-US" altLang="zh-CN" sz="2400" b="1" dirty="0">
              <a:latin typeface="Arial" panose="020B0604020202020204" pitchFamily="34" charset="0"/>
            </a:endParaRPr>
          </a:p>
        </p:txBody>
      </p:sp>
      <mc:AlternateContent xmlns:mc="http://schemas.openxmlformats.org/markup-compatibility/2006">
        <mc:Choice xmlns:a14="http://schemas.microsoft.com/office/drawing/2010/main" Requires="a14">
          <p:sp>
            <p:nvSpPr>
              <p:cNvPr id="5" name="内容占位符 2"/>
              <p:cNvSpPr txBox="1">
                <a:spLocks/>
              </p:cNvSpPr>
              <p:nvPr/>
            </p:nvSpPr>
            <p:spPr>
              <a:xfrm>
                <a:off x="355193" y="4057262"/>
                <a:ext cx="8246838" cy="196761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Time Complexity</a:t>
                </a:r>
              </a:p>
              <a:p>
                <a:pPr marL="594900" lvl="1" indent="-342900"/>
                <a14:m>
                  <m:oMath xmlns:m="http://schemas.openxmlformats.org/officeDocument/2006/math">
                    <m:r>
                      <a:rPr lang="en-US" altLang="zh-CN" sz="2000" b="0" i="1" smtClean="0">
                        <a:latin typeface="Cambria Math" panose="02040503050406030204" pitchFamily="18" charset="0"/>
                      </a:rPr>
                      <m:t>𝑂</m:t>
                    </m:r>
                    <m:d>
                      <m:dPr>
                        <m:ctrlPr>
                          <a:rPr lang="en-US" altLang="zh-CN" sz="2000" i="1" smtClean="0">
                            <a:latin typeface="Cambria Math" panose="02040503050406030204" pitchFamily="18" charset="0"/>
                          </a:rPr>
                        </m:ctrlPr>
                      </m:dPr>
                      <m:e>
                        <m:sSup>
                          <m:sSupPr>
                            <m:ctrlPr>
                              <a:rPr lang="en-US" altLang="zh-CN" sz="2000" i="1" smtClean="0">
                                <a:latin typeface="Cambria Math" panose="02040503050406030204" pitchFamily="18" charset="0"/>
                              </a:rPr>
                            </m:ctrlPr>
                          </m:sSupPr>
                          <m:e>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𝑀</m:t>
                                </m:r>
                              </m:e>
                            </m:d>
                          </m:e>
                          <m:sup>
                            <m:r>
                              <a:rPr lang="en-US" altLang="zh-CN" sz="2000" b="0" i="1" smtClean="0">
                                <a:latin typeface="Cambria Math" panose="02040503050406030204" pitchFamily="18" charset="0"/>
                              </a:rPr>
                              <m:t>2</m:t>
                            </m:r>
                          </m:sup>
                        </m:sSup>
                        <m:d>
                          <m:dPr>
                            <m:ctrlPr>
                              <a:rPr lang="en-US" altLang="zh-CN" sz="2000" i="1" smtClean="0">
                                <a:latin typeface="Cambria Math" panose="02040503050406030204" pitchFamily="18" charset="0"/>
                              </a:rPr>
                            </m:ctrlPr>
                          </m:dPr>
                          <m:e>
                            <m:d>
                              <m:dPr>
                                <m:begChr m:val="|"/>
                                <m:endChr m:val="|"/>
                                <m:ctrlPr>
                                  <a:rPr lang="en-US" altLang="zh-CN" sz="2000" i="1" smtClean="0">
                                    <a:latin typeface="Cambria Math" panose="02040503050406030204" pitchFamily="18" charset="0"/>
                                  </a:rPr>
                                </m:ctrlPr>
                              </m:dPr>
                              <m:e>
                                <m:r>
                                  <a:rPr lang="en-US" altLang="zh-CN" sz="2000" b="0" i="1">
                                    <a:latin typeface="Cambria Math" panose="02040503050406030204" pitchFamily="18" charset="0"/>
                                  </a:rPr>
                                  <m:t>𝑅</m:t>
                                </m:r>
                              </m:e>
                            </m:d>
                            <m:r>
                              <a:rPr lang="en-US" altLang="zh-CN" sz="2000" b="0" i="1" smtClean="0">
                                <a:latin typeface="Cambria Math" panose="02040503050406030204" pitchFamily="18" charset="0"/>
                              </a:rPr>
                              <m:t>+</m:t>
                            </m:r>
                            <m:func>
                              <m:funcPr>
                                <m:ctrlPr>
                                  <a:rPr lang="en-US" altLang="zh-CN" sz="200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𝑀</m:t>
                                    </m:r>
                                  </m:e>
                                </m:d>
                              </m:e>
                            </m:func>
                          </m:e>
                        </m:d>
                      </m:e>
                    </m:d>
                  </m:oMath>
                </a14:m>
                <a:endParaRPr lang="en-US" altLang="zh-CN" sz="2000" dirty="0" smtClean="0">
                  <a:latin typeface="Arial" panose="020B0604020202020204" pitchFamily="34" charset="0"/>
                </a:endParaRPr>
              </a:p>
              <a:p>
                <a:pPr marL="594900" lvl="1" indent="-342900"/>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𝑀</m:t>
                        </m:r>
                      </m:e>
                    </m:d>
                  </m:oMath>
                </a14:m>
                <a:r>
                  <a:rPr lang="en-US" altLang="zh-CN" sz="2000" dirty="0" smtClean="0">
                    <a:latin typeface="Arial" panose="020B0604020202020204" pitchFamily="34" charset="0"/>
                  </a:rPr>
                  <a:t>: size </a:t>
                </a:r>
                <a:r>
                  <a:rPr lang="en-US" altLang="zh-CN" sz="2000" dirty="0" smtClean="0">
                    <a:latin typeface="Arial" panose="020B0604020202020204" pitchFamily="34" charset="0"/>
                  </a:rPr>
                  <a:t>of mentions, </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𝑅</m:t>
                        </m:r>
                      </m:e>
                    </m:d>
                  </m:oMath>
                </a14:m>
                <a:r>
                  <a:rPr lang="en-US" altLang="zh-CN" sz="2000" dirty="0" smtClean="0">
                    <a:latin typeface="Arial" panose="020B0604020202020204" pitchFamily="34" charset="0"/>
                  </a:rPr>
                  <a:t>: number </a:t>
                </a:r>
                <a:r>
                  <a:rPr lang="en-US" altLang="zh-CN" sz="2000" dirty="0" smtClean="0">
                    <a:latin typeface="Arial" panose="020B0604020202020204" pitchFamily="34" charset="0"/>
                  </a:rPr>
                  <a:t>of predefined relations </a:t>
                </a:r>
              </a:p>
              <a:p>
                <a:pPr marL="378900" indent="-342900"/>
                <a:r>
                  <a:rPr lang="en-US" altLang="zh-CN" sz="2400" b="1" dirty="0" smtClean="0">
                    <a:latin typeface="Arial" panose="020B0604020202020204" pitchFamily="34" charset="0"/>
                  </a:rPr>
                  <a:t>Space Complexity</a:t>
                </a:r>
              </a:p>
              <a:p>
                <a:pPr marL="594900" lvl="1" indent="-342900"/>
                <a:r>
                  <a:rPr lang="en-US" altLang="zh-CN" sz="2000" dirty="0" smtClean="0">
                    <a:latin typeface="Arial" panose="020B0604020202020204" pitchFamily="34" charset="0"/>
                  </a:rPr>
                  <a:t>The linear size of mentions </a:t>
                </a:r>
                <a:endParaRPr lang="en-US" altLang="zh-CN" sz="2000" dirty="0">
                  <a:latin typeface="Arial" panose="020B0604020202020204" pitchFamily="34" charset="0"/>
                </a:endParaRPr>
              </a:p>
            </p:txBody>
          </p:sp>
        </mc:Choice>
        <mc:Fallback>
          <p:sp>
            <p:nvSpPr>
              <p:cNvPr id="5" name="内容占位符 2"/>
              <p:cNvSpPr txBox="1">
                <a:spLocks noRot="1" noChangeAspect="1" noMove="1" noResize="1" noEditPoints="1" noAdjustHandles="1" noChangeArrowheads="1" noChangeShapeType="1" noTextEdit="1"/>
              </p:cNvSpPr>
              <p:nvPr/>
            </p:nvSpPr>
            <p:spPr>
              <a:xfrm>
                <a:off x="355193" y="4057262"/>
                <a:ext cx="8246838" cy="1967618"/>
              </a:xfrm>
              <a:prstGeom prst="rect">
                <a:avLst/>
              </a:prstGeom>
              <a:blipFill rotWithShape="0">
                <a:blip r:embed="rId3"/>
                <a:stretch>
                  <a:fillRect t="-4037" b="-3727"/>
                </a:stretch>
              </a:blipFill>
              <a:ln w="19050">
                <a:noFill/>
              </a:ln>
            </p:spPr>
            <p:txBody>
              <a:bodyPr/>
              <a:lstStyle/>
              <a:p>
                <a:r>
                  <a:rPr lang="zh-CN" altLang="en-US">
                    <a:noFill/>
                  </a:rPr>
                  <a:t> </a:t>
                </a:r>
              </a:p>
            </p:txBody>
          </p:sp>
        </mc:Fallback>
      </mc:AlternateContent>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6754" b="9118"/>
          <a:stretch/>
        </p:blipFill>
        <p:spPr>
          <a:xfrm>
            <a:off x="1001713" y="1553886"/>
            <a:ext cx="5510847" cy="2474587"/>
          </a:xfrm>
          <a:prstGeom prst="rect">
            <a:avLst/>
          </a:prstGeom>
        </p:spPr>
      </p:pic>
      <p:sp>
        <p:nvSpPr>
          <p:cNvPr id="7" name="文本框 6"/>
          <p:cNvSpPr txBox="1"/>
          <p:nvPr/>
        </p:nvSpPr>
        <p:spPr>
          <a:xfrm>
            <a:off x="759545" y="6038600"/>
            <a:ext cx="7438134" cy="646331"/>
          </a:xfrm>
          <a:prstGeom prst="rect">
            <a:avLst/>
          </a:prstGeom>
          <a:noFill/>
          <a:ln w="19050">
            <a:solidFill>
              <a:srgbClr val="FF0000"/>
            </a:solidFill>
          </a:ln>
        </p:spPr>
        <p:txBody>
          <a:bodyPr wrap="square" rtlCol="0">
            <a:spAutoFit/>
          </a:bodyPr>
          <a:lstStyle/>
          <a:p>
            <a:r>
              <a:rPr lang="en-US" altLang="zh-CN" dirty="0" smtClean="0">
                <a:latin typeface="Arial" panose="020B0604020202020204" pitchFamily="34" charset="0"/>
                <a:cs typeface="Arial" panose="020B0604020202020204" pitchFamily="34" charset="0"/>
              </a:rPr>
              <a:t>Stage 1 </a:t>
            </a:r>
            <a:r>
              <a:rPr lang="en-US" altLang="zh-CN" dirty="0">
                <a:latin typeface="Arial" panose="020B0604020202020204" pitchFamily="34" charset="0"/>
                <a:cs typeface="Arial" panose="020B0604020202020204" pitchFamily="34" charset="0"/>
              </a:rPr>
              <a:t>greatly reduces the number of variables </a:t>
            </a:r>
            <a:r>
              <a:rPr lang="en-US" altLang="zh-CN" dirty="0" smtClean="0">
                <a:latin typeface="Arial" panose="020B0604020202020204" pitchFamily="34" charset="0"/>
                <a:cs typeface="Arial" panose="020B0604020202020204" pitchFamily="34" charset="0"/>
              </a:rPr>
              <a:t>and constraints to </a:t>
            </a:r>
            <a:r>
              <a:rPr lang="en-US" altLang="zh-CN" dirty="0">
                <a:latin typeface="Arial" panose="020B0604020202020204" pitchFamily="34" charset="0"/>
                <a:cs typeface="Arial" panose="020B0604020202020204" pitchFamily="34" charset="0"/>
              </a:rPr>
              <a:t>be considered in </a:t>
            </a:r>
            <a:r>
              <a:rPr lang="en-US" altLang="zh-CN" dirty="0" smtClean="0">
                <a:latin typeface="Arial" panose="020B0604020202020204" pitchFamily="34" charset="0"/>
                <a:cs typeface="Arial" panose="020B0604020202020204" pitchFamily="34" charset="0"/>
              </a:rPr>
              <a:t>Stage 2</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57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Integer Linear </a:t>
            </a:r>
            <a:r>
              <a:rPr lang="en-US" altLang="zh-CN" b="1" dirty="0" smtClean="0"/>
              <a:t>Programming</a:t>
            </a: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17</a:t>
            </a:fld>
            <a:endParaRPr lang="zh-CN" altLang="en-US" dirty="0"/>
          </a:p>
        </p:txBody>
      </p:sp>
      <p:sp>
        <p:nvSpPr>
          <p:cNvPr id="26" name="内容占位符 2"/>
          <p:cNvSpPr txBox="1">
            <a:spLocks/>
          </p:cNvSpPr>
          <p:nvPr/>
        </p:nvSpPr>
        <p:spPr>
          <a:xfrm>
            <a:off x="323594" y="1112840"/>
            <a:ext cx="8246838" cy="1481142"/>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Stage 2: Hard Decisions Making </a:t>
            </a:r>
          </a:p>
          <a:p>
            <a:pPr marL="594900" lvl="1" indent="-342900"/>
            <a:r>
              <a:rPr lang="en-US" altLang="zh-CN" sz="2000" dirty="0" smtClean="0">
                <a:latin typeface="Arial" panose="020B0604020202020204" pitchFamily="34" charset="0"/>
              </a:rPr>
              <a:t>Find </a:t>
            </a:r>
            <a:r>
              <a:rPr lang="en-US" altLang="zh-CN" sz="2000" dirty="0">
                <a:latin typeface="Arial" panose="020B0604020202020204" pitchFamily="34" charset="0"/>
              </a:rPr>
              <a:t>an </a:t>
            </a:r>
            <a:r>
              <a:rPr lang="en-US" altLang="zh-CN" sz="2000" dirty="0" smtClean="0">
                <a:latin typeface="Arial" panose="020B0604020202020204" pitchFamily="34" charset="0"/>
              </a:rPr>
              <a:t>optimal configuration </a:t>
            </a:r>
            <a:r>
              <a:rPr lang="en-US" altLang="zh-CN" sz="2000" dirty="0">
                <a:latin typeface="Arial" panose="020B0604020202020204" pitchFamily="34" charset="0"/>
              </a:rPr>
              <a:t>for the remaining </a:t>
            </a:r>
            <a:r>
              <a:rPr lang="en-US" altLang="zh-CN" sz="2000" dirty="0" smtClean="0">
                <a:latin typeface="Arial" panose="020B0604020202020204" pitchFamily="34" charset="0"/>
              </a:rPr>
              <a:t>mentions</a:t>
            </a:r>
          </a:p>
          <a:p>
            <a:pPr marL="594900" lvl="1" indent="-342900"/>
            <a:r>
              <a:rPr lang="en-US" altLang="zh-CN" sz="2000" dirty="0" smtClean="0">
                <a:latin typeface="Arial" panose="020B0604020202020204" pitchFamily="34" charset="0"/>
              </a:rPr>
              <a:t>Solve the </a:t>
            </a:r>
            <a:r>
              <a:rPr lang="en-US" altLang="zh-CN" sz="2000" dirty="0">
                <a:latin typeface="Arial" panose="020B0604020202020204" pitchFamily="34" charset="0"/>
              </a:rPr>
              <a:t>disagreements by domain and uniqueness constraints</a:t>
            </a:r>
            <a:endParaRPr lang="pt-BR" altLang="zh-CN" sz="2000" dirty="0" smtClean="0">
              <a:latin typeface="Arial" panose="020B0604020202020204" pitchFamily="34" charset="0"/>
            </a:endParaRPr>
          </a:p>
          <a:p>
            <a:pPr marL="594900" lvl="1" indent="-342900"/>
            <a:r>
              <a:rPr lang="en-US" altLang="zh-CN" sz="2000" dirty="0" smtClean="0">
                <a:latin typeface="Arial" panose="020B0604020202020204" pitchFamily="34" charset="0"/>
              </a:rPr>
              <a:t>Adopt </a:t>
            </a:r>
            <a:r>
              <a:rPr lang="en-US" altLang="zh-CN" sz="2000" dirty="0">
                <a:latin typeface="Arial" panose="020B0604020202020204" pitchFamily="34" charset="0"/>
              </a:rPr>
              <a:t>the ILP tool “IBM ILOG CPLEX”</a:t>
            </a:r>
          </a:p>
        </p:txBody>
      </p:sp>
      <p:sp>
        <p:nvSpPr>
          <p:cNvPr id="32" name="内容占位符 2"/>
          <p:cNvSpPr txBox="1">
            <a:spLocks/>
          </p:cNvSpPr>
          <p:nvPr/>
        </p:nvSpPr>
        <p:spPr>
          <a:xfrm>
            <a:off x="465362" y="5809484"/>
            <a:ext cx="8523690" cy="885956"/>
          </a:xfrm>
          <a:prstGeom prst="rect">
            <a:avLst/>
          </a:prstGeom>
          <a:ln w="19050">
            <a:noFill/>
          </a:ln>
        </p:spPr>
        <p:txBody>
          <a:bodyPr vert="horz" lIns="91440" tIns="45720" rIns="91440" bIns="45720" rtlCol="0">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nSpc>
                <a:spcPct val="120000"/>
              </a:lnSpc>
              <a:buNone/>
            </a:pPr>
            <a:r>
              <a:rPr lang="en-US" altLang="zh-CN" sz="1800" dirty="0" smtClean="0">
                <a:solidFill>
                  <a:srgbClr val="00B050"/>
                </a:solidFill>
                <a:latin typeface="Arial" panose="020B0604020202020204" pitchFamily="34" charset="0"/>
              </a:rPr>
              <a:t>①</a:t>
            </a:r>
            <a:r>
              <a:rPr lang="en-US" altLang="zh-CN" sz="1800" dirty="0" smtClean="0">
                <a:latin typeface="Arial" panose="020B0604020202020204" pitchFamily="34" charset="0"/>
              </a:rPr>
              <a:t> Encourage to select candidates meeting the domain requirements of relations</a:t>
            </a:r>
          </a:p>
          <a:p>
            <a:pPr marL="36000" indent="0">
              <a:lnSpc>
                <a:spcPct val="120000"/>
              </a:lnSpc>
              <a:buNone/>
            </a:pPr>
            <a:r>
              <a:rPr lang="en-US" altLang="zh-CN" sz="1800" b="1" dirty="0" smtClean="0">
                <a:solidFill>
                  <a:srgbClr val="FFC000"/>
                </a:solidFill>
                <a:latin typeface="Arial" panose="020B0604020202020204" pitchFamily="34" charset="0"/>
              </a:rPr>
              <a:t>②</a:t>
            </a:r>
            <a:r>
              <a:rPr lang="en-US" altLang="zh-CN" sz="1800" dirty="0" smtClean="0">
                <a:latin typeface="Arial" panose="020B0604020202020204" pitchFamily="34" charset="0"/>
              </a:rPr>
              <a:t> Consider decisions produced by sentence level extractors. </a:t>
            </a:r>
            <a:endParaRPr lang="en-US" altLang="zh-CN" sz="1800" dirty="0">
              <a:latin typeface="Arial" panose="020B0604020202020204" pitchFamily="34" charset="0"/>
            </a:endParaRPr>
          </a:p>
        </p:txBody>
      </p:sp>
      <mc:AlternateContent xmlns:mc="http://schemas.openxmlformats.org/markup-compatibility/2006">
        <mc:Choice xmlns:a14="http://schemas.microsoft.com/office/drawing/2010/main" Requires="a14">
          <p:sp>
            <p:nvSpPr>
              <p:cNvPr id="17" name="内容占位符 2"/>
              <p:cNvSpPr txBox="1">
                <a:spLocks/>
              </p:cNvSpPr>
              <p:nvPr/>
            </p:nvSpPr>
            <p:spPr>
              <a:xfrm>
                <a:off x="323594" y="2615924"/>
                <a:ext cx="8246838" cy="325655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Objective Function</a:t>
                </a:r>
              </a:p>
              <a:p>
                <a:pPr marL="594900" lvl="1" indent="-342900"/>
                <a:r>
                  <a:rPr lang="en-US" altLang="zh-CN" sz="2000" dirty="0" smtClean="0">
                    <a:latin typeface="Arial" panose="020B0604020202020204" pitchFamily="34" charset="0"/>
                  </a:rPr>
                  <a:t>Maximize </a:t>
                </a:r>
                <a:r>
                  <a:rPr lang="en-US" altLang="zh-CN" sz="2000" dirty="0">
                    <a:latin typeface="Arial" panose="020B0604020202020204" pitchFamily="34" charset="0"/>
                  </a:rPr>
                  <a:t>the overall </a:t>
                </a:r>
                <a:r>
                  <a:rPr lang="en-US" altLang="zh-CN" sz="2000" dirty="0" smtClean="0">
                    <a:latin typeface="Arial" panose="020B0604020202020204" pitchFamily="34" charset="0"/>
                  </a:rPr>
                  <a:t>confidence of </a:t>
                </a:r>
                <a:r>
                  <a:rPr lang="en-US" altLang="zh-CN" sz="2000" dirty="0">
                    <a:latin typeface="Arial" panose="020B0604020202020204" pitchFamily="34" charset="0"/>
                  </a:rPr>
                  <a:t>the made </a:t>
                </a:r>
                <a:r>
                  <a:rPr lang="en-US" altLang="zh-CN" sz="2000" dirty="0" smtClean="0">
                    <a:latin typeface="Arial" panose="020B0604020202020204" pitchFamily="34" charset="0"/>
                  </a:rPr>
                  <a:t>decisions</a:t>
                </a:r>
              </a:p>
              <a:p>
                <a:pPr marL="252000" lvl="1" indent="0">
                  <a:buNone/>
                </a:pPr>
                <a14:m>
                  <m:oMathPara xmlns:m="http://schemas.openxmlformats.org/officeDocument/2006/math">
                    <m:oMathParaPr>
                      <m:jc m:val="centerGroup"/>
                    </m:oMathParaPr>
                    <m:oMath xmlns:m="http://schemas.openxmlformats.org/officeDocument/2006/math">
                      <m:r>
                        <m:rPr>
                          <m:sty m:val="p"/>
                        </m:rPr>
                        <a:rPr lang="en-US" altLang="zh-CN" sz="2000" dirty="0">
                          <a:latin typeface="Cambria Math" panose="02040503050406030204" pitchFamily="18" charset="0"/>
                        </a:rPr>
                        <m:t>max</m:t>
                      </m:r>
                      <m:r>
                        <a:rPr lang="en-US" altLang="zh-CN" sz="2000" b="0" i="0" dirty="0" smtClean="0">
                          <a:latin typeface="Cambria Math" panose="02040503050406030204" pitchFamily="18" charset="0"/>
                        </a:rPr>
                        <m:t> </m:t>
                      </m:r>
                      <m:nary>
                        <m:naryPr>
                          <m:chr m:val="∑"/>
                          <m:supHide m:val="on"/>
                          <m:ctrlPr>
                            <a:rPr lang="en-US" altLang="zh-CN" sz="2000" b="0" i="1" dirty="0" smtClean="0">
                              <a:latin typeface="Cambria Math" panose="02040503050406030204" pitchFamily="18" charset="0"/>
                            </a:rPr>
                          </m:ctrlPr>
                        </m:naryPr>
                        <m:sub>
                          <m:r>
                            <m:rPr>
                              <m:brk m:alnAt="7"/>
                            </m:rPr>
                            <a:rPr lang="en-US" altLang="zh-CN" sz="2000" b="0" i="1" dirty="0" smtClean="0">
                              <a:latin typeface="Cambria Math" panose="02040503050406030204" pitchFamily="18" charset="0"/>
                            </a:rPr>
                            <m:t>𝑚</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𝑀</m:t>
                          </m:r>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𝑟</m:t>
                          </m:r>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b="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𝑚</m:t>
                              </m:r>
                            </m:sup>
                          </m:sSup>
                        </m:sub>
                        <m:sup/>
                        <m:e>
                          <m:d>
                            <m:dPr>
                              <m:ctrlPr>
                                <a:rPr lang="en-US" altLang="zh-CN" sz="2000" b="0" i="1" dirty="0" smtClean="0">
                                  <a:latin typeface="Cambria Math" panose="02040503050406030204" pitchFamily="18" charset="0"/>
                                </a:rPr>
                              </m:ctrlPr>
                            </m:dPr>
                            <m:e>
                              <m:r>
                                <m:rPr>
                                  <m:sty m:val="p"/>
                                </m:rPr>
                                <a:rPr lang="en-US" altLang="zh-CN" sz="2000" i="1" dirty="0">
                                  <a:latin typeface="Cambria Math" panose="02040503050406030204" pitchFamily="18" charset="0"/>
                                </a:rPr>
                                <m:t>LC</m:t>
                              </m:r>
                              <m:d>
                                <m:dPr>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𝑟</m:t>
                                  </m:r>
                                </m:e>
                              </m:d>
                              <m:r>
                                <a:rPr lang="en-US" altLang="zh-CN" sz="2000" b="0" i="1" dirty="0" smtClean="0">
                                  <a:latin typeface="Cambria Math" panose="02040503050406030204" pitchFamily="18" charset="0"/>
                                </a:rPr>
                                <m:t>+</m:t>
                              </m:r>
                              <m:r>
                                <m:rPr>
                                  <m:sty m:val="p"/>
                                </m:rPr>
                                <a:rPr lang="en-US" altLang="zh-CN" sz="2000" i="1" dirty="0">
                                  <a:latin typeface="Cambria Math" panose="02040503050406030204" pitchFamily="18" charset="0"/>
                                </a:rPr>
                                <m:t>LC</m:t>
                              </m:r>
                              <m:d>
                                <m:dPr>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𝑜</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𝑟</m:t>
                                  </m:r>
                                </m:e>
                              </m:d>
                              <m:r>
                                <a:rPr lang="en-US" altLang="zh-CN" sz="2000" b="0" i="1" dirty="0" smtClean="0">
                                  <a:latin typeface="Cambria Math" panose="02040503050406030204" pitchFamily="18" charset="0"/>
                                </a:rPr>
                                <m:t>+</m:t>
                              </m:r>
                              <m:r>
                                <m:rPr>
                                  <m:sty m:val="p"/>
                                </m:rPr>
                                <a:rPr lang="en-US" altLang="zh-CN" sz="2000" i="1" dirty="0">
                                  <a:latin typeface="Cambria Math" panose="02040503050406030204" pitchFamily="18" charset="0"/>
                                </a:rPr>
                                <m:t>LC</m:t>
                              </m:r>
                              <m:d>
                                <m:dPr>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𝑜</m:t>
                                  </m:r>
                                </m:e>
                              </m:d>
                              <m:r>
                                <a:rPr lang="en-US" altLang="zh-CN" sz="2000" b="0" i="1" dirty="0" smtClean="0">
                                  <a:latin typeface="Cambria Math" panose="02040503050406030204" pitchFamily="18" charset="0"/>
                                </a:rPr>
                                <m:t>+</m:t>
                              </m:r>
                              <m:nary>
                                <m:naryPr>
                                  <m:chr m:val="∑"/>
                                  <m:supHide m:val="on"/>
                                  <m:ctrlPr>
                                    <a:rPr lang="en-US" altLang="zh-CN" sz="2000" b="0" i="1" dirty="0" smtClean="0">
                                      <a:latin typeface="Cambria Math" panose="02040503050406030204" pitchFamily="18" charset="0"/>
                                    </a:rPr>
                                  </m:ctrlPr>
                                </m:naryPr>
                                <m:sub>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𝑚</m:t>
                                      </m:r>
                                    </m:e>
                                    <m:sup>
                                      <m:r>
                                        <a:rPr lang="en-US" altLang="zh-CN" sz="2000" b="0" i="1" dirty="0" smtClean="0">
                                          <a:latin typeface="Cambria Math" panose="02040503050406030204" pitchFamily="18" charset="0"/>
                                        </a:rPr>
                                        <m:t>′</m:t>
                                      </m:r>
                                    </m:sup>
                                  </m:sSup>
                                  <m:r>
                                    <m:rPr>
                                      <m:brk m:alnAt="7"/>
                                    </m:rP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𝑀</m:t>
                                      </m:r>
                                    </m:e>
                                    <m:sub>
                                      <m:r>
                                        <a:rPr lang="en-US" altLang="zh-CN" sz="2000" b="0" i="1" dirty="0" smtClean="0">
                                          <a:latin typeface="Cambria Math" panose="02040503050406030204" pitchFamily="18" charset="0"/>
                                          <a:ea typeface="Cambria Math" panose="02040503050406030204" pitchFamily="18" charset="0"/>
                                        </a:rPr>
                                        <m:t>𝑚</m:t>
                                      </m:r>
                                    </m:sub>
                                  </m:sSub>
                                </m:sub>
                                <m:sup/>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𝑚</m:t>
                                      </m:r>
                                    </m:e>
                                    <m:sup>
                                      <m:r>
                                        <a:rPr lang="en-US" altLang="zh-CN" sz="2000" i="1" dirty="0">
                                          <a:latin typeface="Cambria Math" panose="02040503050406030204" pitchFamily="18" charset="0"/>
                                        </a:rPr>
                                        <m:t>′</m:t>
                                      </m:r>
                                    </m:sup>
                                  </m:sSup>
                                  <m:d>
                                    <m:dPr>
                                      <m:begChr m:val="["/>
                                      <m:endChr m:val="]"/>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𝑟</m:t>
                                      </m:r>
                                    </m:e>
                                  </m:d>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𝑐</m:t>
                                  </m:r>
                                </m:e>
                              </m:nary>
                            </m:e>
                          </m:d>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𝑣</m:t>
                              </m:r>
                            </m:e>
                            <m:sub>
                              <m:r>
                                <a:rPr lang="en-US" altLang="zh-CN" sz="2000" b="0" i="1" dirty="0" smtClean="0">
                                  <a:latin typeface="Cambria Math" panose="02040503050406030204" pitchFamily="18" charset="0"/>
                                </a:rPr>
                                <m:t>𝑚</m:t>
                              </m:r>
                            </m:sub>
                            <m:sup>
                              <m:r>
                                <a:rPr lang="en-US" altLang="zh-CN" sz="2000" b="0" i="1" dirty="0" smtClean="0">
                                  <a:latin typeface="Cambria Math" panose="02040503050406030204" pitchFamily="18" charset="0"/>
                                </a:rPr>
                                <m:t>𝑟</m:t>
                              </m:r>
                            </m:sup>
                          </m:sSubSup>
                        </m:e>
                      </m:nary>
                    </m:oMath>
                  </m:oMathPara>
                </a14:m>
                <a:endParaRPr lang="en-US" altLang="zh-CN" sz="2000" dirty="0" smtClean="0">
                  <a:latin typeface="Arial" panose="020B0604020202020204" pitchFamily="34" charset="0"/>
                </a:endParaRPr>
              </a:p>
              <a:p>
                <a:pPr marL="252000" lvl="1" indent="0">
                  <a:buNone/>
                </a:pPr>
                <a:endParaRPr lang="en-US" altLang="zh-CN" sz="2000" dirty="0" smtClean="0">
                  <a:latin typeface="Arial" panose="020B0604020202020204" pitchFamily="34" charset="0"/>
                </a:endParaRPr>
              </a:p>
              <a:p>
                <a:pPr marL="252000" lvl="1" indent="0">
                  <a:buNone/>
                </a:pPr>
                <a:r>
                  <a:rPr lang="en-US" altLang="zh-CN" sz="1800" dirty="0" smtClean="0">
                    <a:latin typeface="Arial" panose="020B0604020202020204" pitchFamily="34" charset="0"/>
                  </a:rPr>
                  <a:t>   where </a:t>
                </a:r>
                <a14:m>
                  <m:oMath xmlns:m="http://schemas.openxmlformats.org/officeDocument/2006/math">
                    <m:r>
                      <a:rPr lang="en-US" altLang="zh-CN" sz="1800" i="1" dirty="0">
                        <a:latin typeface="Cambria Math" panose="02040503050406030204" pitchFamily="18" charset="0"/>
                      </a:rPr>
                      <m:t>𝑠</m:t>
                    </m:r>
                  </m:oMath>
                </a14:m>
                <a:r>
                  <a:rPr lang="en-US" altLang="zh-CN" sz="1800" dirty="0">
                    <a:latin typeface="Arial" panose="020B0604020202020204" pitchFamily="34" charset="0"/>
                  </a:rPr>
                  <a:t> and </a:t>
                </a:r>
                <a14:m>
                  <m:oMath xmlns:m="http://schemas.openxmlformats.org/officeDocument/2006/math">
                    <m:r>
                      <a:rPr lang="en-US" altLang="zh-CN" sz="1800" i="1" dirty="0">
                        <a:latin typeface="Cambria Math" panose="02040503050406030204" pitchFamily="18" charset="0"/>
                      </a:rPr>
                      <m:t>𝑜</m:t>
                    </m:r>
                  </m:oMath>
                </a14:m>
                <a:r>
                  <a:rPr lang="en-US" altLang="zh-CN" sz="1800" dirty="0">
                    <a:latin typeface="Arial" panose="020B0604020202020204" pitchFamily="34" charset="0"/>
                  </a:rPr>
                  <a:t> are the subject and object in </a:t>
                </a:r>
                <a14:m>
                  <m:oMath xmlns:m="http://schemas.openxmlformats.org/officeDocument/2006/math">
                    <m:r>
                      <m:rPr>
                        <m:brk m:alnAt="7"/>
                      </m:rPr>
                      <a:rPr lang="en-US" altLang="zh-CN" sz="1800" i="1" dirty="0">
                        <a:latin typeface="Cambria Math" panose="02040503050406030204" pitchFamily="18" charset="0"/>
                      </a:rPr>
                      <m:t>𝑚</m:t>
                    </m:r>
                  </m:oMath>
                </a14:m>
                <a:r>
                  <a:rPr lang="en-US" altLang="zh-CN" sz="1800" dirty="0" smtClean="0">
                    <a:latin typeface="Arial" panose="020B0604020202020204" pitchFamily="34" charset="0"/>
                  </a:rPr>
                  <a:t>,</a:t>
                </a:r>
              </a:p>
              <a:p>
                <a:pPr marL="252000" lvl="1" indent="0">
                  <a:buNone/>
                </a:pPr>
                <a:r>
                  <a:rPr lang="en-US" altLang="zh-CN" sz="1800" dirty="0">
                    <a:latin typeface="Arial" panose="020B0604020202020204" pitchFamily="34" charset="0"/>
                  </a:rPr>
                  <a:t> </a:t>
                </a:r>
                <a:r>
                  <a:rPr lang="en-US" altLang="zh-CN" sz="1800" dirty="0" smtClean="0">
                    <a:latin typeface="Arial" panose="020B0604020202020204" pitchFamily="34" charset="0"/>
                  </a:rPr>
                  <a:t>  </a:t>
                </a:r>
                <a14:m>
                  <m:oMath xmlns:m="http://schemas.openxmlformats.org/officeDocument/2006/math">
                    <m:sSup>
                      <m:sSupPr>
                        <m:ctrlPr>
                          <a:rPr lang="en-US" altLang="zh-CN" sz="1800" i="1" dirty="0">
                            <a:latin typeface="Cambria Math" panose="02040503050406030204" pitchFamily="18" charset="0"/>
                            <a:ea typeface="Cambria Math" panose="02040503050406030204" pitchFamily="18" charset="0"/>
                          </a:rPr>
                        </m:ctrlPr>
                      </m:sSupPr>
                      <m:e>
                        <m:r>
                          <a:rPr lang="en-US" altLang="zh-CN" sz="1800" i="1" dirty="0">
                            <a:latin typeface="Cambria Math" panose="02040503050406030204" pitchFamily="18" charset="0"/>
                            <a:ea typeface="Cambria Math" panose="02040503050406030204" pitchFamily="18" charset="0"/>
                          </a:rPr>
                          <m:t>𝑅</m:t>
                        </m:r>
                      </m:e>
                      <m:sup>
                        <m:r>
                          <a:rPr lang="en-US" altLang="zh-CN" sz="1800" i="1" dirty="0">
                            <a:latin typeface="Cambria Math" panose="02040503050406030204" pitchFamily="18" charset="0"/>
                            <a:ea typeface="Cambria Math" panose="02040503050406030204" pitchFamily="18" charset="0"/>
                          </a:rPr>
                          <m:t>𝑚</m:t>
                        </m:r>
                      </m:sup>
                    </m:sSup>
                  </m:oMath>
                </a14:m>
                <a:r>
                  <a:rPr lang="en-US" altLang="zh-CN" sz="1800" dirty="0" smtClean="0">
                    <a:latin typeface="Arial" panose="020B0604020202020204" pitchFamily="34" charset="0"/>
                  </a:rPr>
                  <a:t> </a:t>
                </a:r>
                <a:r>
                  <a:rPr lang="en-US" altLang="zh-CN" sz="1800" dirty="0" smtClean="0">
                    <a:latin typeface="Arial" panose="020B0604020202020204" pitchFamily="34" charset="0"/>
                  </a:rPr>
                  <a:t>: set of candidate </a:t>
                </a:r>
                <a:r>
                  <a:rPr lang="en-US" altLang="zh-CN" sz="1800" dirty="0">
                    <a:latin typeface="Arial" panose="020B0604020202020204" pitchFamily="34" charset="0"/>
                  </a:rPr>
                  <a:t>relations for </a:t>
                </a:r>
                <a14:m>
                  <m:oMath xmlns:m="http://schemas.openxmlformats.org/officeDocument/2006/math">
                    <m:r>
                      <a:rPr lang="en-US" altLang="zh-CN" sz="1800" i="1" dirty="0">
                        <a:latin typeface="Cambria Math" panose="02040503050406030204" pitchFamily="18" charset="0"/>
                      </a:rPr>
                      <m:t>𝑠</m:t>
                    </m:r>
                  </m:oMath>
                </a14:m>
                <a:r>
                  <a:rPr lang="en-US" altLang="zh-CN" sz="1800" dirty="0">
                    <a:latin typeface="Arial" panose="020B0604020202020204" pitchFamily="34" charset="0"/>
                  </a:rPr>
                  <a:t> and </a:t>
                </a:r>
                <a14:m>
                  <m:oMath xmlns:m="http://schemas.openxmlformats.org/officeDocument/2006/math">
                    <m:r>
                      <a:rPr lang="en-US" altLang="zh-CN" sz="1800" i="1" dirty="0">
                        <a:latin typeface="Cambria Math" panose="02040503050406030204" pitchFamily="18" charset="0"/>
                      </a:rPr>
                      <m:t>𝑜</m:t>
                    </m:r>
                  </m:oMath>
                </a14:m>
                <a:r>
                  <a:rPr lang="en-US" altLang="zh-CN" sz="1800" dirty="0" smtClean="0">
                    <a:latin typeface="Arial" panose="020B0604020202020204" pitchFamily="34" charset="0"/>
                  </a:rPr>
                  <a:t> </a:t>
                </a:r>
                <a:r>
                  <a:rPr lang="en-US" altLang="zh-CN" sz="1800" dirty="0">
                    <a:latin typeface="Arial" panose="020B0604020202020204" pitchFamily="34" charset="0"/>
                  </a:rPr>
                  <a:t>in </a:t>
                </a:r>
                <a14:m>
                  <m:oMath xmlns:m="http://schemas.openxmlformats.org/officeDocument/2006/math">
                    <m:r>
                      <m:rPr>
                        <m:brk m:alnAt="7"/>
                      </m:rPr>
                      <a:rPr lang="en-US" altLang="zh-CN" sz="1800" i="1" dirty="0">
                        <a:latin typeface="Cambria Math" panose="02040503050406030204" pitchFamily="18" charset="0"/>
                      </a:rPr>
                      <m:t>𝑚</m:t>
                    </m:r>
                  </m:oMath>
                </a14:m>
                <a:r>
                  <a:rPr lang="en-US" altLang="zh-CN" sz="1800" dirty="0" smtClean="0">
                    <a:latin typeface="Arial" panose="020B0604020202020204" pitchFamily="34" charset="0"/>
                  </a:rPr>
                  <a:t>, </a:t>
                </a:r>
              </a:p>
              <a:p>
                <a:pPr marL="252000" lvl="1" indent="0">
                  <a:buNone/>
                </a:pPr>
                <a:r>
                  <a:rPr lang="en-US" altLang="zh-CN" sz="1800" dirty="0" smtClean="0">
                    <a:ea typeface="Cambria Math" panose="02040503050406030204" pitchFamily="18" charset="0"/>
                  </a:rPr>
                  <a:t>    </a:t>
                </a:r>
                <a14:m>
                  <m:oMath xmlns:m="http://schemas.openxmlformats.org/officeDocument/2006/math">
                    <m:sSub>
                      <m:sSubPr>
                        <m:ctrlPr>
                          <a:rPr lang="en-US" altLang="zh-CN" sz="1800" i="1" dirty="0">
                            <a:latin typeface="Cambria Math" panose="02040503050406030204" pitchFamily="18" charset="0"/>
                            <a:ea typeface="Cambria Math" panose="02040503050406030204" pitchFamily="18" charset="0"/>
                          </a:rPr>
                        </m:ctrlPr>
                      </m:sSubPr>
                      <m:e>
                        <m:r>
                          <a:rPr lang="en-US" altLang="zh-CN" sz="1800" i="1" dirty="0">
                            <a:latin typeface="Cambria Math" panose="02040503050406030204" pitchFamily="18" charset="0"/>
                            <a:ea typeface="Cambria Math" panose="02040503050406030204" pitchFamily="18" charset="0"/>
                          </a:rPr>
                          <m:t>𝑀</m:t>
                        </m:r>
                      </m:e>
                      <m:sub>
                        <m:r>
                          <a:rPr lang="en-US" altLang="zh-CN" sz="1800" i="1" dirty="0">
                            <a:latin typeface="Cambria Math" panose="02040503050406030204" pitchFamily="18" charset="0"/>
                            <a:ea typeface="Cambria Math" panose="02040503050406030204" pitchFamily="18" charset="0"/>
                          </a:rPr>
                          <m:t>𝑚</m:t>
                        </m:r>
                      </m:sub>
                    </m:sSub>
                  </m:oMath>
                </a14:m>
                <a:r>
                  <a:rPr lang="en-US" altLang="zh-CN" sz="1800" dirty="0" smtClean="0">
                    <a:latin typeface="Arial" panose="020B0604020202020204" pitchFamily="34" charset="0"/>
                  </a:rPr>
                  <a:t>: set </a:t>
                </a:r>
                <a:r>
                  <a:rPr lang="en-US" altLang="zh-CN" sz="1800" dirty="0">
                    <a:latin typeface="Arial" panose="020B0604020202020204" pitchFamily="34" charset="0"/>
                  </a:rPr>
                  <a:t>of mentions </a:t>
                </a:r>
                <a:r>
                  <a:rPr lang="en-US" altLang="zh-CN" sz="1800" dirty="0" smtClean="0">
                    <a:latin typeface="Arial" panose="020B0604020202020204" pitchFamily="34" charset="0"/>
                  </a:rPr>
                  <a:t>having </a:t>
                </a:r>
                <a:r>
                  <a:rPr lang="en-US" altLang="zh-CN" sz="1800" dirty="0">
                    <a:latin typeface="Arial" panose="020B0604020202020204" pitchFamily="34" charset="0"/>
                  </a:rPr>
                  <a:t>the same subject and object as </a:t>
                </a:r>
                <a14:m>
                  <m:oMath xmlns:m="http://schemas.openxmlformats.org/officeDocument/2006/math">
                    <m:r>
                      <a:rPr lang="en-US" altLang="zh-CN" sz="1800" i="1" dirty="0">
                        <a:latin typeface="Cambria Math" panose="02040503050406030204" pitchFamily="18" charset="0"/>
                      </a:rPr>
                      <m:t>𝑚</m:t>
                    </m:r>
                  </m:oMath>
                </a14:m>
                <a:r>
                  <a:rPr lang="en-US" altLang="zh-CN" sz="1800" dirty="0" smtClean="0">
                    <a:latin typeface="Arial" panose="020B0604020202020204" pitchFamily="34" charset="0"/>
                  </a:rPr>
                  <a:t>,</a:t>
                </a:r>
              </a:p>
              <a:p>
                <a:pPr marL="252000" lvl="1" indent="0">
                  <a:buNone/>
                </a:pPr>
                <a:r>
                  <a:rPr lang="en-US" altLang="zh-CN" sz="1800" dirty="0" smtClean="0">
                    <a:latin typeface="Arial" panose="020B0604020202020204" pitchFamily="34" charset="0"/>
                  </a:rPr>
                  <a:t>    </a:t>
                </a:r>
                <a14:m>
                  <m:oMath xmlns:m="http://schemas.openxmlformats.org/officeDocument/2006/math">
                    <m:sSubSup>
                      <m:sSubSupPr>
                        <m:ctrlPr>
                          <a:rPr lang="en-US" altLang="zh-CN" sz="1800" i="1" dirty="0">
                            <a:latin typeface="Cambria Math" panose="02040503050406030204" pitchFamily="18" charset="0"/>
                          </a:rPr>
                        </m:ctrlPr>
                      </m:sSubSupPr>
                      <m:e>
                        <m:r>
                          <a:rPr lang="en-US" altLang="zh-CN" sz="1800" i="1" dirty="0">
                            <a:latin typeface="Cambria Math" panose="02040503050406030204" pitchFamily="18" charset="0"/>
                          </a:rPr>
                          <m:t>𝑣</m:t>
                        </m:r>
                      </m:e>
                      <m:sub>
                        <m:r>
                          <a:rPr lang="en-US" altLang="zh-CN" sz="1800" i="1" dirty="0">
                            <a:latin typeface="Cambria Math" panose="02040503050406030204" pitchFamily="18" charset="0"/>
                          </a:rPr>
                          <m:t>𝑚</m:t>
                        </m:r>
                      </m:sub>
                      <m:sup>
                        <m:r>
                          <a:rPr lang="en-US" altLang="zh-CN" sz="1800" i="1" dirty="0">
                            <a:latin typeface="Cambria Math" panose="02040503050406030204" pitchFamily="18" charset="0"/>
                          </a:rPr>
                          <m:t>𝑟</m:t>
                        </m:r>
                      </m:sup>
                    </m:sSubSup>
                  </m:oMath>
                </a14:m>
                <a:r>
                  <a:rPr lang="en-US" altLang="zh-CN" sz="1800" dirty="0">
                    <a:latin typeface="Arial" panose="020B0604020202020204" pitchFamily="34" charset="0"/>
                  </a:rPr>
                  <a:t>: Boolean indicating whether </a:t>
                </a:r>
                <a14:m>
                  <m:oMath xmlns:m="http://schemas.openxmlformats.org/officeDocument/2006/math">
                    <m:r>
                      <a:rPr lang="en-US" altLang="zh-CN" sz="1800" i="1" dirty="0">
                        <a:latin typeface="Cambria Math" panose="02040503050406030204" pitchFamily="18" charset="0"/>
                      </a:rPr>
                      <m:t>𝑟</m:t>
                    </m:r>
                    <m:r>
                      <a:rPr lang="en-US" altLang="zh-CN" sz="1800" i="1" dirty="0">
                        <a:latin typeface="Cambria Math" panose="02040503050406030204" pitchFamily="18" charset="0"/>
                      </a:rPr>
                      <m:t> </m:t>
                    </m:r>
                  </m:oMath>
                </a14:m>
                <a:r>
                  <a:rPr lang="en-US" altLang="zh-CN" sz="1800" dirty="0">
                    <a:latin typeface="Arial" panose="020B0604020202020204" pitchFamily="34" charset="0"/>
                  </a:rPr>
                  <a:t>is chosen for </a:t>
                </a:r>
                <a14:m>
                  <m:oMath xmlns:m="http://schemas.openxmlformats.org/officeDocument/2006/math">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𝑠</m:t>
                        </m:r>
                        <m:r>
                          <a:rPr lang="en-US" altLang="zh-CN" sz="1800" i="1" dirty="0">
                            <a:latin typeface="Cambria Math" panose="02040503050406030204" pitchFamily="18" charset="0"/>
                          </a:rPr>
                          <m:t>, </m:t>
                        </m:r>
                        <m:r>
                          <a:rPr lang="en-US" altLang="zh-CN" sz="1800" i="1" dirty="0">
                            <a:latin typeface="Cambria Math" panose="02040503050406030204" pitchFamily="18" charset="0"/>
                          </a:rPr>
                          <m:t>𝑜</m:t>
                        </m:r>
                      </m:e>
                    </m:d>
                  </m:oMath>
                </a14:m>
                <a:r>
                  <a:rPr lang="en-US" altLang="zh-CN" sz="1800" dirty="0" smtClean="0">
                    <a:latin typeface="Arial" panose="020B0604020202020204" pitchFamily="34" charset="0"/>
                  </a:rPr>
                  <a:t> in </a:t>
                </a:r>
                <a14:m>
                  <m:oMath xmlns:m="http://schemas.openxmlformats.org/officeDocument/2006/math">
                    <m:r>
                      <m:rPr>
                        <m:brk m:alnAt="7"/>
                      </m:rPr>
                      <a:rPr lang="en-US" altLang="zh-CN" sz="1800" i="1" dirty="0">
                        <a:latin typeface="Cambria Math" panose="02040503050406030204" pitchFamily="18" charset="0"/>
                      </a:rPr>
                      <m:t>𝑚</m:t>
                    </m:r>
                  </m:oMath>
                </a14:m>
                <a:r>
                  <a:rPr lang="en-US" altLang="zh-CN" sz="1800" dirty="0" smtClean="0">
                    <a:latin typeface="Arial" panose="020B0604020202020204" pitchFamily="34" charset="0"/>
                  </a:rPr>
                  <a:t>.</a:t>
                </a:r>
                <a:r>
                  <a:rPr lang="en-US" altLang="zh-CN" sz="1800" dirty="0">
                    <a:latin typeface="Arial" panose="020B0604020202020204" pitchFamily="34" charset="0"/>
                  </a:rPr>
                  <a:t> </a:t>
                </a:r>
                <a:endParaRPr lang="en-US" altLang="zh-CN" sz="1800" dirty="0">
                  <a:latin typeface="Arial" panose="020B0604020202020204" pitchFamily="34" charset="0"/>
                </a:endParaRPr>
              </a:p>
            </p:txBody>
          </p:sp>
        </mc:Choice>
        <mc:Fallback>
          <p:sp>
            <p:nvSpPr>
              <p:cNvPr id="17" name="内容占位符 2"/>
              <p:cNvSpPr txBox="1">
                <a:spLocks noRot="1" noChangeAspect="1" noMove="1" noResize="1" noEditPoints="1" noAdjustHandles="1" noChangeArrowheads="1" noChangeShapeType="1" noTextEdit="1"/>
              </p:cNvSpPr>
              <p:nvPr/>
            </p:nvSpPr>
            <p:spPr>
              <a:xfrm>
                <a:off x="323594" y="2615924"/>
                <a:ext cx="8246838" cy="3256556"/>
              </a:xfrm>
              <a:prstGeom prst="rect">
                <a:avLst/>
              </a:prstGeom>
              <a:blipFill rotWithShape="0">
                <a:blip r:embed="rId3"/>
                <a:stretch>
                  <a:fillRect t="-2434"/>
                </a:stretch>
              </a:blipFill>
              <a:ln w="19050">
                <a:noFill/>
              </a:ln>
            </p:spPr>
            <p:txBody>
              <a:bodyPr/>
              <a:lstStyle/>
              <a:p>
                <a:r>
                  <a:rPr lang="zh-CN" altLang="en-US">
                    <a:noFill/>
                  </a:rPr>
                  <a:t> </a:t>
                </a:r>
              </a:p>
            </p:txBody>
          </p:sp>
        </mc:Fallback>
      </mc:AlternateContent>
      <p:cxnSp>
        <p:nvCxnSpPr>
          <p:cNvPr id="6" name="直接连接符 5"/>
          <p:cNvCxnSpPr/>
          <p:nvPr/>
        </p:nvCxnSpPr>
        <p:spPr>
          <a:xfrm>
            <a:off x="2443397" y="4145292"/>
            <a:ext cx="3075388" cy="2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665220" y="4114562"/>
            <a:ext cx="415498" cy="369332"/>
          </a:xfrm>
          <a:prstGeom prst="rect">
            <a:avLst/>
          </a:prstGeom>
          <a:noFill/>
        </p:spPr>
        <p:txBody>
          <a:bodyPr wrap="none" rtlCol="0">
            <a:spAutoFit/>
          </a:bodyPr>
          <a:lstStyle/>
          <a:p>
            <a:r>
              <a:rPr lang="zh-CN" altLang="en-US" b="1" dirty="0">
                <a:solidFill>
                  <a:srgbClr val="00B050"/>
                </a:solidFill>
              </a:rPr>
              <a:t>①</a:t>
            </a:r>
          </a:p>
        </p:txBody>
      </p:sp>
      <p:cxnSp>
        <p:nvCxnSpPr>
          <p:cNvPr id="22" name="直接连接符 21"/>
          <p:cNvCxnSpPr/>
          <p:nvPr/>
        </p:nvCxnSpPr>
        <p:spPr>
          <a:xfrm>
            <a:off x="5859544" y="4145292"/>
            <a:ext cx="1521696"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412643" y="4114562"/>
            <a:ext cx="415498" cy="369332"/>
          </a:xfrm>
          <a:prstGeom prst="rect">
            <a:avLst/>
          </a:prstGeom>
          <a:noFill/>
        </p:spPr>
        <p:txBody>
          <a:bodyPr wrap="none" rtlCol="0">
            <a:spAutoFit/>
          </a:bodyPr>
          <a:lstStyle/>
          <a:p>
            <a:r>
              <a:rPr lang="zh-CN" altLang="en-US" b="1" dirty="0" smtClean="0">
                <a:solidFill>
                  <a:srgbClr val="FFC000"/>
                </a:solidFill>
              </a:rPr>
              <a:t>②</a:t>
            </a:r>
            <a:endParaRPr lang="zh-CN" altLang="en-US" b="1" dirty="0">
              <a:solidFill>
                <a:srgbClr val="FFC000"/>
              </a:solidFill>
            </a:endParaRPr>
          </a:p>
        </p:txBody>
      </p:sp>
    </p:spTree>
    <p:extLst>
      <p:ext uri="{BB962C8B-B14F-4D97-AF65-F5344CB8AC3E}">
        <p14:creationId xmlns:p14="http://schemas.microsoft.com/office/powerpoint/2010/main" val="790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anim calcmode="lin" valueType="num">
                                      <p:cBhvr>
                                        <p:cTn id="8" dur="250" fill="hold"/>
                                        <p:tgtEl>
                                          <p:spTgt spid="17"/>
                                        </p:tgtEl>
                                        <p:attrNameLst>
                                          <p:attrName>ppt_x</p:attrName>
                                        </p:attrNameLst>
                                      </p:cBhvr>
                                      <p:tavLst>
                                        <p:tav tm="0">
                                          <p:val>
                                            <p:strVal val="#ppt_x"/>
                                          </p:val>
                                        </p:tav>
                                        <p:tav tm="100000">
                                          <p:val>
                                            <p:strVal val="#ppt_x"/>
                                          </p:val>
                                        </p:tav>
                                      </p:tavLst>
                                    </p:anim>
                                    <p:anim calcmode="lin" valueType="num">
                                      <p:cBhvr>
                                        <p:cTn id="9"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50"/>
                                        <p:tgtEl>
                                          <p:spTgt spid="32"/>
                                        </p:tgtEl>
                                      </p:cBhvr>
                                    </p:animEffect>
                                    <p:anim calcmode="lin" valueType="num">
                                      <p:cBhvr>
                                        <p:cTn id="15" dur="250" fill="hold"/>
                                        <p:tgtEl>
                                          <p:spTgt spid="32"/>
                                        </p:tgtEl>
                                        <p:attrNameLst>
                                          <p:attrName>ppt_x</p:attrName>
                                        </p:attrNameLst>
                                      </p:cBhvr>
                                      <p:tavLst>
                                        <p:tav tm="0">
                                          <p:val>
                                            <p:strVal val="#ppt_x"/>
                                          </p:val>
                                        </p:tav>
                                        <p:tav tm="100000">
                                          <p:val>
                                            <p:strVal val="#ppt_x"/>
                                          </p:val>
                                        </p:tav>
                                      </p:tavLst>
                                    </p:anim>
                                    <p:anim calcmode="lin" valueType="num">
                                      <p:cBhvr>
                                        <p:cTn id="16" dur="25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anim calcmode="lin" valueType="num">
                                      <p:cBhvr>
                                        <p:cTn id="20" dur="250" fill="hold"/>
                                        <p:tgtEl>
                                          <p:spTgt spid="6"/>
                                        </p:tgtEl>
                                        <p:attrNameLst>
                                          <p:attrName>ppt_x</p:attrName>
                                        </p:attrNameLst>
                                      </p:cBhvr>
                                      <p:tavLst>
                                        <p:tav tm="0">
                                          <p:val>
                                            <p:strVal val="#ppt_x"/>
                                          </p:val>
                                        </p:tav>
                                        <p:tav tm="100000">
                                          <p:val>
                                            <p:strVal val="#ppt_x"/>
                                          </p:val>
                                        </p:tav>
                                      </p:tavLst>
                                    </p:anim>
                                    <p:anim calcmode="lin" valueType="num">
                                      <p:cBhvr>
                                        <p:cTn id="21" dur="2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250"/>
                                        <p:tgtEl>
                                          <p:spTgt spid="22"/>
                                        </p:tgtEl>
                                      </p:cBhvr>
                                    </p:animEffect>
                                    <p:anim calcmode="lin" valueType="num">
                                      <p:cBhvr>
                                        <p:cTn id="25" dur="250" fill="hold"/>
                                        <p:tgtEl>
                                          <p:spTgt spid="22"/>
                                        </p:tgtEl>
                                        <p:attrNameLst>
                                          <p:attrName>ppt_x</p:attrName>
                                        </p:attrNameLst>
                                      </p:cBhvr>
                                      <p:tavLst>
                                        <p:tav tm="0">
                                          <p:val>
                                            <p:strVal val="#ppt_x"/>
                                          </p:val>
                                        </p:tav>
                                        <p:tav tm="100000">
                                          <p:val>
                                            <p:strVal val="#ppt_x"/>
                                          </p:val>
                                        </p:tav>
                                      </p:tavLst>
                                    </p:anim>
                                    <p:anim calcmode="lin" valueType="num">
                                      <p:cBhvr>
                                        <p:cTn id="26" dur="25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anim calcmode="lin" valueType="num">
                                      <p:cBhvr>
                                        <p:cTn id="30" dur="250" fill="hold"/>
                                        <p:tgtEl>
                                          <p:spTgt spid="8"/>
                                        </p:tgtEl>
                                        <p:attrNameLst>
                                          <p:attrName>ppt_x</p:attrName>
                                        </p:attrNameLst>
                                      </p:cBhvr>
                                      <p:tavLst>
                                        <p:tav tm="0">
                                          <p:val>
                                            <p:strVal val="#ppt_x"/>
                                          </p:val>
                                        </p:tav>
                                        <p:tav tm="100000">
                                          <p:val>
                                            <p:strVal val="#ppt_x"/>
                                          </p:val>
                                        </p:tav>
                                      </p:tavLst>
                                    </p:anim>
                                    <p:anim calcmode="lin" valueType="num">
                                      <p:cBhvr>
                                        <p:cTn id="31" dur="25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50"/>
                                        <p:tgtEl>
                                          <p:spTgt spid="25"/>
                                        </p:tgtEl>
                                      </p:cBhvr>
                                    </p:animEffect>
                                    <p:anim calcmode="lin" valueType="num">
                                      <p:cBhvr>
                                        <p:cTn id="35" dur="250" fill="hold"/>
                                        <p:tgtEl>
                                          <p:spTgt spid="25"/>
                                        </p:tgtEl>
                                        <p:attrNameLst>
                                          <p:attrName>ppt_x</p:attrName>
                                        </p:attrNameLst>
                                      </p:cBhvr>
                                      <p:tavLst>
                                        <p:tav tm="0">
                                          <p:val>
                                            <p:strVal val="#ppt_x"/>
                                          </p:val>
                                        </p:tav>
                                        <p:tav tm="100000">
                                          <p:val>
                                            <p:strVal val="#ppt_x"/>
                                          </p:val>
                                        </p:tav>
                                      </p:tavLst>
                                    </p:anim>
                                    <p:anim calcmode="lin" valueType="num">
                                      <p:cBhvr>
                                        <p:cTn id="36"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8"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smtClean="0"/>
              <a:t>Constraints Encoded in ILP</a:t>
            </a: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18</a:t>
            </a:fld>
            <a:endParaRPr lang="zh-CN" altLang="en-US" dirty="0"/>
          </a:p>
        </p:txBody>
      </p:sp>
      <mc:AlternateContent xmlns:mc="http://schemas.openxmlformats.org/markup-compatibility/2006">
        <mc:Choice xmlns:a14="http://schemas.microsoft.com/office/drawing/2010/main" Requires="a14">
          <p:sp>
            <p:nvSpPr>
              <p:cNvPr id="26" name="内容占位符 2"/>
              <p:cNvSpPr txBox="1">
                <a:spLocks/>
              </p:cNvSpPr>
              <p:nvPr/>
            </p:nvSpPr>
            <p:spPr>
              <a:xfrm>
                <a:off x="323594" y="1112839"/>
                <a:ext cx="8388606" cy="224605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Domain Constraints</a:t>
                </a:r>
              </a:p>
              <a:p>
                <a:pPr marL="594900" lvl="1" indent="-342900"/>
                <a:r>
                  <a:rPr lang="en-US" altLang="zh-CN" sz="2000" dirty="0">
                    <a:latin typeface="Arial" panose="020B0604020202020204" pitchFamily="34" charset="0"/>
                  </a:rPr>
                  <a:t>S-S domain </a:t>
                </a:r>
                <a:r>
                  <a:rPr lang="en-US" altLang="zh-CN" sz="2000" dirty="0" smtClean="0">
                    <a:latin typeface="Arial" panose="020B0604020202020204" pitchFamily="34" charset="0"/>
                  </a:rPr>
                  <a:t>constraints</a:t>
                </a:r>
              </a:p>
              <a:p>
                <a:pPr marL="252000" lvl="1" indent="0">
                  <a:buNone/>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𝑣</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sub>
                        <m:sup>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𝑟</m:t>
                              </m:r>
                            </m:e>
                            <m:sup>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sup>
                          </m:sSup>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𝑣</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b="0" i="1" smtClean="0">
                                  <a:latin typeface="Cambria Math" panose="02040503050406030204" pitchFamily="18" charset="0"/>
                                </a:rPr>
                                <m:t>𝑗</m:t>
                              </m:r>
                            </m:sub>
                          </m:sSub>
                        </m:sub>
                        <m: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b="0" i="1" smtClean="0">
                                      <a:latin typeface="Cambria Math" panose="02040503050406030204" pitchFamily="18" charset="0"/>
                                    </a:rPr>
                                    <m:t>𝑗</m:t>
                                  </m:r>
                                </m:sub>
                              </m:sSub>
                            </m:sup>
                          </m:sSup>
                        </m:sup>
                      </m:sSub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m:oMathPara>
                </a14:m>
                <a:endParaRPr lang="en-US" altLang="zh-CN" sz="2000" dirty="0" smtClean="0">
                  <a:latin typeface="Arial" panose="020B0604020202020204" pitchFamily="34" charset="0"/>
                </a:endParaRPr>
              </a:p>
              <a:p>
                <a:pPr marL="252000" lvl="1" indent="0">
                  <a:buNone/>
                </a:pPr>
                <a:r>
                  <a:rPr lang="en-US" altLang="zh-CN" sz="1800" dirty="0" smtClean="0">
                    <a:latin typeface="Arial" panose="020B0604020202020204" pitchFamily="34" charset="0"/>
                  </a:rPr>
                  <a:t>      where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m:t>
                        </m:r>
                      </m:sub>
                    </m:sSub>
                  </m:oMath>
                </a14:m>
                <a:r>
                  <a:rPr lang="en-US" altLang="zh-CN" sz="1800" dirty="0" smtClean="0">
                    <a:latin typeface="Arial" panose="020B0604020202020204" pitchFamily="34" charset="0"/>
                  </a:rPr>
                  <a:t> and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b="0" i="1" smtClean="0">
                            <a:latin typeface="Cambria Math" panose="02040503050406030204" pitchFamily="18" charset="0"/>
                          </a:rPr>
                          <m:t>𝑗</m:t>
                        </m:r>
                      </m:sub>
                    </m:sSub>
                  </m:oMath>
                </a14:m>
                <a:r>
                  <a:rPr lang="en-US" altLang="zh-CN" sz="1800" dirty="0">
                    <a:latin typeface="Arial" panose="020B0604020202020204" pitchFamily="34" charset="0"/>
                  </a:rPr>
                  <a:t> have the same subject</a:t>
                </a:r>
                <a:r>
                  <a:rPr lang="en-US" altLang="zh-CN" sz="1800" dirty="0" smtClean="0">
                    <a:latin typeface="Arial" panose="020B0604020202020204" pitchFamily="34" charset="0"/>
                  </a:rPr>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r>
                      <a:rPr lang="en-US" altLang="zh-CN" sz="1800" i="1" smtClean="0">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b="0" i="1" smtClean="0">
                            <a:latin typeface="Cambria Math" panose="02040503050406030204" pitchFamily="18" charset="0"/>
                          </a:rPr>
                          <m:t>𝑅</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oMath>
                </a14:m>
                <a:r>
                  <a:rPr lang="en-US" altLang="zh-CN" sz="1800" dirty="0" smtClean="0">
                    <a:latin typeface="Arial" panose="020B0604020202020204" pitchFamily="34" charset="0"/>
                  </a:rPr>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b="0" i="1" smtClean="0">
                                <a:latin typeface="Cambria Math" panose="02040503050406030204" pitchFamily="18" charset="0"/>
                              </a:rPr>
                              <m:t>𝑗</m:t>
                            </m:r>
                          </m:sub>
                        </m:sSub>
                      </m:sup>
                    </m:sSup>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𝑅</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b="0" i="1" smtClean="0">
                                <a:latin typeface="Cambria Math" panose="02040503050406030204" pitchFamily="18" charset="0"/>
                              </a:rPr>
                              <m:t>𝑗</m:t>
                            </m:r>
                          </m:sub>
                        </m:sSub>
                      </m:sup>
                    </m:sSup>
                  </m:oMath>
                </a14:m>
                <a:r>
                  <a:rPr lang="en-US" altLang="zh-CN" sz="1800" dirty="0" smtClean="0">
                    <a:latin typeface="Arial" panose="020B0604020202020204" pitchFamily="34" charset="0"/>
                  </a:rPr>
                  <a:t>,</a:t>
                </a:r>
              </a:p>
              <a:p>
                <a:pPr marL="252000" lvl="1" indent="0">
                  <a:buNone/>
                </a:pPr>
                <a:r>
                  <a:rPr lang="en-US" altLang="zh-CN" sz="1800" dirty="0" smtClean="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oMath>
                </a14:m>
                <a:r>
                  <a:rPr lang="en-US" altLang="zh-CN" sz="1800" dirty="0">
                    <a:latin typeface="Arial" panose="020B0604020202020204" pitchFamily="34" charset="0"/>
                  </a:rPr>
                  <a:t> and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sup>
                    </m:sSup>
                  </m:oMath>
                </a14:m>
                <a:r>
                  <a:rPr lang="en-US" altLang="zh-CN" sz="1800" dirty="0">
                    <a:latin typeface="Arial" panose="020B0604020202020204" pitchFamily="34" charset="0"/>
                  </a:rPr>
                  <a:t> have an </a:t>
                </a:r>
                <a:r>
                  <a:rPr lang="en-US" altLang="zh-CN" sz="1800" dirty="0" smtClean="0">
                    <a:latin typeface="Arial" panose="020B0604020202020204" pitchFamily="34" charset="0"/>
                  </a:rPr>
                  <a:t>S-S domain </a:t>
                </a:r>
                <a:r>
                  <a:rPr lang="en-US" altLang="zh-CN" sz="1800" dirty="0">
                    <a:latin typeface="Arial" panose="020B0604020202020204" pitchFamily="34" charset="0"/>
                  </a:rPr>
                  <a:t>constraint </a:t>
                </a:r>
                <a:endParaRPr lang="en-US" altLang="zh-CN" sz="1800" dirty="0" smtClean="0">
                  <a:latin typeface="Arial" panose="020B0604020202020204" pitchFamily="34" charset="0"/>
                </a:endParaRPr>
              </a:p>
              <a:p>
                <a:pPr lvl="1"/>
                <a:r>
                  <a:rPr lang="en-US" altLang="zh-CN" sz="2000" dirty="0" smtClean="0">
                    <a:latin typeface="Arial" panose="020B0604020202020204" pitchFamily="34" charset="0"/>
                  </a:rPr>
                  <a:t>O-O and S-O domain constraints are encoded as similar format.</a:t>
                </a:r>
                <a:endParaRPr lang="en-US" altLang="zh-CN" sz="2000" dirty="0">
                  <a:latin typeface="Arial" panose="020B0604020202020204" pitchFamily="34" charset="0"/>
                </a:endParaRPr>
              </a:p>
            </p:txBody>
          </p:sp>
        </mc:Choice>
        <mc:Fallback>
          <p:sp>
            <p:nvSpPr>
              <p:cNvPr id="26" name="内容占位符 2"/>
              <p:cNvSpPr txBox="1">
                <a:spLocks noRot="1" noChangeAspect="1" noMove="1" noResize="1" noEditPoints="1" noAdjustHandles="1" noChangeArrowheads="1" noChangeShapeType="1" noTextEdit="1"/>
              </p:cNvSpPr>
              <p:nvPr/>
            </p:nvSpPr>
            <p:spPr>
              <a:xfrm>
                <a:off x="323594" y="1112839"/>
                <a:ext cx="8388606" cy="2246057"/>
              </a:xfrm>
              <a:prstGeom prst="rect">
                <a:avLst/>
              </a:prstGeom>
              <a:blipFill rotWithShape="0">
                <a:blip r:embed="rId3"/>
                <a:stretch>
                  <a:fillRect t="-3533"/>
                </a:stretch>
              </a:blipFill>
              <a:ln w="19050">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内容占位符 2"/>
              <p:cNvSpPr txBox="1">
                <a:spLocks/>
              </p:cNvSpPr>
              <p:nvPr/>
            </p:nvSpPr>
            <p:spPr>
              <a:xfrm>
                <a:off x="323594" y="3583746"/>
                <a:ext cx="8388606" cy="301942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Uniqueness Constraints</a:t>
                </a:r>
              </a:p>
              <a:p>
                <a:pPr marL="594900" lvl="1" indent="-342900"/>
                <a:r>
                  <a:rPr lang="en-US" altLang="zh-CN" sz="2000" dirty="0">
                    <a:latin typeface="Arial" panose="020B0604020202020204" pitchFamily="34" charset="0"/>
                  </a:rPr>
                  <a:t>S uniqueness </a:t>
                </a:r>
                <a:r>
                  <a:rPr lang="en-US" altLang="zh-CN" sz="2000" dirty="0" smtClean="0">
                    <a:latin typeface="Arial" panose="020B0604020202020204" pitchFamily="34" charset="0"/>
                  </a:rPr>
                  <a:t>constraints</a:t>
                </a:r>
              </a:p>
              <a:p>
                <a:pPr marL="252000" lvl="1"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000" i="1" dirty="0">
                              <a:latin typeface="Cambria Math" panose="02040503050406030204" pitchFamily="18" charset="0"/>
                            </a:rPr>
                          </m:ctrlPr>
                        </m:naryPr>
                        <m:sub>
                          <m:r>
                            <a:rPr lang="en-US" altLang="zh-CN" sz="2000" b="0" i="1" dirty="0" smtClean="0">
                              <a:latin typeface="Cambria Math" panose="02040503050406030204" pitchFamily="18" charset="0"/>
                            </a:rPr>
                            <m:t>𝑚</m:t>
                          </m:r>
                          <m:r>
                            <m:rPr>
                              <m:brk m:alnAt="7"/>
                            </m:rP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𝑀</m:t>
                              </m:r>
                            </m:e>
                            <m:sub>
                              <m:r>
                                <a:rPr lang="en-US" altLang="zh-CN" sz="2000" b="0" i="1" dirty="0" smtClean="0">
                                  <a:latin typeface="Cambria Math" panose="02040503050406030204" pitchFamily="18" charset="0"/>
                                  <a:ea typeface="Cambria Math" panose="02040503050406030204" pitchFamily="18" charset="0"/>
                                </a:rPr>
                                <m:t>𝑟</m:t>
                              </m:r>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𝑠</m:t>
                              </m:r>
                            </m:sub>
                          </m:sSub>
                        </m:sub>
                        <m:sup/>
                        <m:e>
                          <m:sSubSup>
                            <m:sSubSupPr>
                              <m:ctrlPr>
                                <a:rPr lang="en-US" altLang="zh-CN" sz="2000" i="1" dirty="0" smtClean="0">
                                  <a:latin typeface="Cambria Math" panose="02040503050406030204" pitchFamily="18" charset="0"/>
                                  <a:ea typeface="Cambria Math" panose="02040503050406030204" pitchFamily="18" charset="0"/>
                                </a:rPr>
                              </m:ctrlPr>
                            </m:sSubSupPr>
                            <m:e>
                              <m:r>
                                <a:rPr lang="en-US" altLang="zh-CN" sz="2000" b="0" i="1" dirty="0" smtClean="0">
                                  <a:latin typeface="Cambria Math" panose="02040503050406030204" pitchFamily="18" charset="0"/>
                                  <a:ea typeface="Cambria Math" panose="02040503050406030204" pitchFamily="18" charset="0"/>
                                </a:rPr>
                                <m:t>𝑣</m:t>
                              </m:r>
                            </m:e>
                            <m:sub>
                              <m:r>
                                <a:rPr lang="en-US" altLang="zh-CN" sz="2000" b="0" i="1" dirty="0" smtClean="0">
                                  <a:latin typeface="Cambria Math" panose="02040503050406030204" pitchFamily="18" charset="0"/>
                                  <a:ea typeface="Cambria Math" panose="02040503050406030204" pitchFamily="18" charset="0"/>
                                </a:rPr>
                                <m:t>𝑚</m:t>
                              </m:r>
                            </m:sub>
                            <m:sup>
                              <m:r>
                                <a:rPr lang="en-US" altLang="zh-CN" sz="2000" b="0" i="1" dirty="0" smtClean="0">
                                  <a:latin typeface="Cambria Math" panose="02040503050406030204" pitchFamily="18" charset="0"/>
                                  <a:ea typeface="Cambria Math" panose="02040503050406030204" pitchFamily="18" charset="0"/>
                                </a:rPr>
                                <m:t>𝑟</m:t>
                              </m:r>
                            </m:sup>
                          </m:sSubSup>
                        </m:e>
                      </m:nary>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m:oMathPara>
                </a14:m>
                <a:endParaRPr lang="en-US" altLang="zh-CN" sz="2000" dirty="0" smtClean="0">
                  <a:latin typeface="Arial" panose="020B0604020202020204" pitchFamily="34" charset="0"/>
                </a:endParaRPr>
              </a:p>
              <a:p>
                <a:pPr marL="252000" lvl="1" indent="0">
                  <a:buNone/>
                </a:pPr>
                <a:r>
                  <a:rPr lang="en-US" altLang="zh-CN" sz="1800" dirty="0">
                    <a:latin typeface="Arial" panose="020B0604020202020204" pitchFamily="34" charset="0"/>
                  </a:rPr>
                  <a:t>      where </a:t>
                </a:r>
                <a14:m>
                  <m:oMath xmlns:m="http://schemas.openxmlformats.org/officeDocument/2006/math">
                    <m:sSub>
                      <m:sSubPr>
                        <m:ctrlPr>
                          <a:rPr lang="en-US" altLang="zh-CN" sz="1800" i="1" dirty="0">
                            <a:latin typeface="Cambria Math" panose="02040503050406030204" pitchFamily="18" charset="0"/>
                            <a:ea typeface="Cambria Math" panose="02040503050406030204" pitchFamily="18" charset="0"/>
                          </a:rPr>
                        </m:ctrlPr>
                      </m:sSubPr>
                      <m:e>
                        <m:r>
                          <a:rPr lang="en-US" altLang="zh-CN" sz="1800" i="1" dirty="0">
                            <a:latin typeface="Cambria Math" panose="02040503050406030204" pitchFamily="18" charset="0"/>
                            <a:ea typeface="Cambria Math" panose="02040503050406030204" pitchFamily="18" charset="0"/>
                          </a:rPr>
                          <m:t>𝑀</m:t>
                        </m:r>
                      </m:e>
                      <m:sub>
                        <m:r>
                          <a:rPr lang="en-US" altLang="zh-CN" sz="1800" i="1" dirty="0">
                            <a:latin typeface="Cambria Math" panose="02040503050406030204" pitchFamily="18" charset="0"/>
                            <a:ea typeface="Cambria Math" panose="02040503050406030204" pitchFamily="18" charset="0"/>
                          </a:rPr>
                          <m:t>𝑟</m:t>
                        </m:r>
                        <m:r>
                          <a:rPr lang="en-US" altLang="zh-CN" sz="1800" i="1" dirty="0">
                            <a:latin typeface="Cambria Math" panose="02040503050406030204" pitchFamily="18" charset="0"/>
                            <a:ea typeface="Cambria Math" panose="02040503050406030204" pitchFamily="18" charset="0"/>
                          </a:rPr>
                          <m:t>, </m:t>
                        </m:r>
                        <m:r>
                          <a:rPr lang="en-US" altLang="zh-CN" sz="1800" i="1" dirty="0">
                            <a:latin typeface="Cambria Math" panose="02040503050406030204" pitchFamily="18" charset="0"/>
                            <a:ea typeface="Cambria Math" panose="02040503050406030204" pitchFamily="18" charset="0"/>
                          </a:rPr>
                          <m:t>𝑠</m:t>
                        </m:r>
                      </m:sub>
                    </m:sSub>
                  </m:oMath>
                </a14:m>
                <a:r>
                  <a:rPr lang="en-US" altLang="zh-CN" sz="1800" dirty="0" smtClean="0">
                    <a:latin typeface="Arial" panose="020B0604020202020204" pitchFamily="34" charset="0"/>
                  </a:rPr>
                  <a:t> is </a:t>
                </a:r>
                <a:r>
                  <a:rPr lang="en-US" altLang="zh-CN" sz="1800" dirty="0">
                    <a:latin typeface="Arial" panose="020B0604020202020204" pitchFamily="34" charset="0"/>
                  </a:rPr>
                  <a:t>the set of mentions with </a:t>
                </a:r>
                <a:r>
                  <a:rPr lang="en-US" altLang="zh-CN" sz="1800" dirty="0" smtClean="0">
                    <a:latin typeface="Arial" panose="020B0604020202020204" pitchFamily="34" charset="0"/>
                  </a:rPr>
                  <a:t>candidate relation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𝑟</m:t>
                    </m:r>
                  </m:oMath>
                </a14:m>
                <a:r>
                  <a:rPr lang="en-US" altLang="zh-CN" sz="1800" dirty="0">
                    <a:latin typeface="Arial" panose="020B0604020202020204" pitchFamily="34" charset="0"/>
                  </a:rPr>
                  <a:t>, </a:t>
                </a:r>
                <a:endParaRPr lang="en-US" altLang="zh-CN" sz="1800" dirty="0" smtClean="0">
                  <a:latin typeface="Arial" panose="020B0604020202020204" pitchFamily="34" charset="0"/>
                </a:endParaRPr>
              </a:p>
              <a:p>
                <a:pPr marL="252000" lvl="1" indent="0">
                  <a:buNone/>
                </a:pPr>
                <a:r>
                  <a:rPr lang="en-US" altLang="zh-CN" sz="1800" dirty="0">
                    <a:latin typeface="Arial" panose="020B0604020202020204" pitchFamily="34" charset="0"/>
                  </a:rPr>
                  <a:t> </a:t>
                </a:r>
                <a:r>
                  <a:rPr lang="en-US" altLang="zh-CN" sz="1800" dirty="0" smtClean="0">
                    <a:latin typeface="Arial" panose="020B0604020202020204" pitchFamily="34" charset="0"/>
                  </a:rPr>
                  <a:t>     subject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𝑠</m:t>
                    </m:r>
                  </m:oMath>
                </a14:m>
                <a:r>
                  <a:rPr lang="en-US" altLang="zh-CN" sz="1800" dirty="0">
                    <a:latin typeface="Arial" panose="020B0604020202020204" pitchFamily="34" charset="0"/>
                  </a:rPr>
                  <a:t> and pairwise distinct </a:t>
                </a:r>
                <a:r>
                  <a:rPr lang="en-US" altLang="zh-CN" sz="1800" dirty="0" smtClean="0">
                    <a:latin typeface="Arial" panose="020B0604020202020204" pitchFamily="34" charset="0"/>
                  </a:rPr>
                  <a:t>objects.</a:t>
                </a:r>
                <a:endParaRPr lang="en-US" altLang="zh-CN" sz="1800" dirty="0">
                  <a:latin typeface="Arial" panose="020B0604020202020204" pitchFamily="34" charset="0"/>
                </a:endParaRPr>
              </a:p>
              <a:p>
                <a:pPr marL="252000" lvl="1" indent="0">
                  <a:buNone/>
                </a:pPr>
                <a:r>
                  <a:rPr lang="en-US" altLang="zh-CN" sz="1800" dirty="0" smtClean="0">
                    <a:ea typeface="Cambria Math" panose="02040503050406030204" pitchFamily="18" charset="0"/>
                  </a:rPr>
                  <a:t>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𝑟</m:t>
                    </m:r>
                  </m:oMath>
                </a14:m>
                <a:r>
                  <a:rPr lang="en-US" altLang="zh-CN" sz="1800" dirty="0">
                    <a:latin typeface="Arial" panose="020B0604020202020204" pitchFamily="34" charset="0"/>
                  </a:rPr>
                  <a:t> has an S uniqueness </a:t>
                </a:r>
                <a:r>
                  <a:rPr lang="en-US" altLang="zh-CN" sz="1800" dirty="0" smtClean="0">
                    <a:latin typeface="Arial" panose="020B0604020202020204" pitchFamily="34" charset="0"/>
                  </a:rPr>
                  <a:t>constraint</a:t>
                </a:r>
              </a:p>
              <a:p>
                <a:pPr lvl="1"/>
                <a:r>
                  <a:rPr lang="en-US" altLang="zh-CN" sz="2000" dirty="0" smtClean="0">
                    <a:latin typeface="Arial" panose="020B0604020202020204" pitchFamily="34" charset="0"/>
                  </a:rPr>
                  <a:t>O </a:t>
                </a:r>
                <a:r>
                  <a:rPr lang="en-US" altLang="zh-CN" sz="2000" dirty="0">
                    <a:latin typeface="Arial" panose="020B0604020202020204" pitchFamily="34" charset="0"/>
                  </a:rPr>
                  <a:t>uniqueness </a:t>
                </a:r>
                <a:r>
                  <a:rPr lang="en-US" altLang="zh-CN" sz="2000" dirty="0" smtClean="0">
                    <a:latin typeface="Arial" panose="020B0604020202020204" pitchFamily="34" charset="0"/>
                  </a:rPr>
                  <a:t>constraints are encoded as similar format.</a:t>
                </a:r>
                <a:endParaRPr lang="en-US" altLang="zh-CN" sz="2000" dirty="0">
                  <a:latin typeface="Arial" panose="020B0604020202020204" pitchFamily="34" charset="0"/>
                </a:endParaRPr>
              </a:p>
            </p:txBody>
          </p:sp>
        </mc:Choice>
        <mc:Fallback>
          <p:sp>
            <p:nvSpPr>
              <p:cNvPr id="11" name="内容占位符 2"/>
              <p:cNvSpPr txBox="1">
                <a:spLocks noRot="1" noChangeAspect="1" noMove="1" noResize="1" noEditPoints="1" noAdjustHandles="1" noChangeArrowheads="1" noChangeShapeType="1" noTextEdit="1"/>
              </p:cNvSpPr>
              <p:nvPr/>
            </p:nvSpPr>
            <p:spPr>
              <a:xfrm>
                <a:off x="323594" y="3583746"/>
                <a:ext cx="8388606" cy="3019421"/>
              </a:xfrm>
              <a:prstGeom prst="rect">
                <a:avLst/>
              </a:prstGeom>
              <a:blipFill rotWithShape="0">
                <a:blip r:embed="rId4"/>
                <a:stretch>
                  <a:fillRect t="-2626"/>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178880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50"/>
                                        <p:tgtEl>
                                          <p:spTgt spid="11">
                                            <p:txEl>
                                              <p:pRg st="0" end="0"/>
                                            </p:txEl>
                                          </p:spTgt>
                                        </p:tgtEl>
                                      </p:cBhvr>
                                    </p:animEffect>
                                    <p:anim calcmode="lin" valueType="num">
                                      <p:cBhvr>
                                        <p:cTn id="8" dur="2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250"/>
                                        <p:tgtEl>
                                          <p:spTgt spid="11">
                                            <p:txEl>
                                              <p:pRg st="1" end="1"/>
                                            </p:txEl>
                                          </p:spTgt>
                                        </p:tgtEl>
                                      </p:cBhvr>
                                    </p:animEffect>
                                    <p:anim calcmode="lin" valueType="num">
                                      <p:cBhvr>
                                        <p:cTn id="13" dur="2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250"/>
                                        <p:tgtEl>
                                          <p:spTgt spid="11">
                                            <p:txEl>
                                              <p:pRg st="2" end="2"/>
                                            </p:txEl>
                                          </p:spTgt>
                                        </p:tgtEl>
                                      </p:cBhvr>
                                    </p:animEffect>
                                    <p:anim calcmode="lin" valueType="num">
                                      <p:cBhvr>
                                        <p:cTn id="18" dur="25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250"/>
                                        <p:tgtEl>
                                          <p:spTgt spid="11">
                                            <p:txEl>
                                              <p:pRg st="3" end="3"/>
                                            </p:txEl>
                                          </p:spTgt>
                                        </p:tgtEl>
                                      </p:cBhvr>
                                    </p:animEffect>
                                    <p:anim calcmode="lin" valueType="num">
                                      <p:cBhvr>
                                        <p:cTn id="23" dur="25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4" dur="250" fill="hold"/>
                                        <p:tgtEl>
                                          <p:spTgt spid="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250"/>
                                        <p:tgtEl>
                                          <p:spTgt spid="11">
                                            <p:txEl>
                                              <p:pRg st="4" end="4"/>
                                            </p:txEl>
                                          </p:spTgt>
                                        </p:tgtEl>
                                      </p:cBhvr>
                                    </p:animEffect>
                                    <p:anim calcmode="lin" valueType="num">
                                      <p:cBhvr>
                                        <p:cTn id="28" dur="25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9" dur="250" fill="hold"/>
                                        <p:tgtEl>
                                          <p:spTgt spid="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250"/>
                                        <p:tgtEl>
                                          <p:spTgt spid="11">
                                            <p:txEl>
                                              <p:pRg st="5" end="5"/>
                                            </p:txEl>
                                          </p:spTgt>
                                        </p:tgtEl>
                                      </p:cBhvr>
                                    </p:animEffect>
                                    <p:anim calcmode="lin" valueType="num">
                                      <p:cBhvr>
                                        <p:cTn id="33" dur="25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4" dur="250" fill="hold"/>
                                        <p:tgtEl>
                                          <p:spTgt spid="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250"/>
                                        <p:tgtEl>
                                          <p:spTgt spid="11">
                                            <p:txEl>
                                              <p:pRg st="6" end="6"/>
                                            </p:txEl>
                                          </p:spTgt>
                                        </p:tgtEl>
                                      </p:cBhvr>
                                    </p:animEffect>
                                    <p:anim calcmode="lin" valueType="num">
                                      <p:cBhvr>
                                        <p:cTn id="38" dur="25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9" dur="25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a:bodyPr>
          <a:lstStyle/>
          <a:p>
            <a:pPr>
              <a:lnSpc>
                <a:spcPct val="200000"/>
              </a:lnSpc>
            </a:pPr>
            <a:r>
              <a:rPr lang="en-US" altLang="zh-CN" dirty="0" smtClean="0"/>
              <a:t>Related Concepts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b="1" dirty="0"/>
              <a:t>Experimental </a:t>
            </a:r>
            <a:r>
              <a:rPr lang="en-US" altLang="zh-CN" b="1" dirty="0" smtClean="0"/>
              <a:t>Study</a:t>
            </a:r>
            <a:endParaRPr lang="en-US" altLang="zh-CN" b="1"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19</a:t>
            </a:fld>
            <a:endParaRPr lang="zh-CN" altLang="en-US" dirty="0"/>
          </a:p>
        </p:txBody>
      </p:sp>
    </p:spTree>
    <p:extLst>
      <p:ext uri="{BB962C8B-B14F-4D97-AF65-F5344CB8AC3E}">
        <p14:creationId xmlns:p14="http://schemas.microsoft.com/office/powerpoint/2010/main" val="1050937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a:t>
            </a:fld>
            <a:endParaRPr lang="zh-CN" altLang="en-US" dirty="0"/>
          </a:p>
        </p:txBody>
      </p:sp>
      <p:sp>
        <p:nvSpPr>
          <p:cNvPr id="10" name="内容占位符 2"/>
          <p:cNvSpPr txBox="1">
            <a:spLocks/>
          </p:cNvSpPr>
          <p:nvPr/>
        </p:nvSpPr>
        <p:spPr>
          <a:xfrm>
            <a:off x="374651" y="1032121"/>
            <a:ext cx="8394698" cy="103338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Relation Extraction (RE)</a:t>
            </a:r>
          </a:p>
          <a:p>
            <a:pPr lvl="1">
              <a:lnSpc>
                <a:spcPct val="110000"/>
              </a:lnSpc>
            </a:pPr>
            <a:r>
              <a:rPr lang="en-US" altLang="zh-CN" dirty="0" smtClean="0">
                <a:latin typeface="Arial" panose="020B0604020202020204" pitchFamily="34" charset="0"/>
              </a:rPr>
              <a:t>Crucial role for many knowledge based applications </a:t>
            </a:r>
            <a:endParaRPr lang="en-US" altLang="zh-CN" dirty="0">
              <a:latin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031" y="2046892"/>
            <a:ext cx="1333961" cy="1333961"/>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3060" y="2045805"/>
            <a:ext cx="2228321" cy="1335600"/>
          </a:xfrm>
          <a:prstGeom prst="rect">
            <a:avLst/>
          </a:prstGeom>
        </p:spPr>
      </p:pic>
      <p:sp>
        <p:nvSpPr>
          <p:cNvPr id="11" name="内容占位符 2"/>
          <p:cNvSpPr txBox="1">
            <a:spLocks/>
          </p:cNvSpPr>
          <p:nvPr/>
        </p:nvSpPr>
        <p:spPr>
          <a:xfrm>
            <a:off x="374651" y="4444156"/>
            <a:ext cx="8394698" cy="2286428"/>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Global RE as a constrained optimization </a:t>
            </a:r>
          </a:p>
          <a:p>
            <a:pPr lvl="1">
              <a:lnSpc>
                <a:spcPct val="110000"/>
              </a:lnSpc>
            </a:pPr>
            <a:r>
              <a:rPr lang="en-US" altLang="zh-CN" dirty="0" smtClean="0">
                <a:latin typeface="Arial" panose="020B0604020202020204" pitchFamily="34" charset="0"/>
              </a:rPr>
              <a:t>Resolve conflict decisions</a:t>
            </a:r>
          </a:p>
          <a:p>
            <a:pPr lvl="1">
              <a:lnSpc>
                <a:spcPct val="110000"/>
              </a:lnSpc>
            </a:pPr>
            <a:r>
              <a:rPr lang="en-US" altLang="zh-CN" dirty="0" smtClean="0">
                <a:latin typeface="Arial" panose="020B0604020202020204" pitchFamily="34" charset="0"/>
              </a:rPr>
              <a:t>Utilize the dependencies among extracted facts </a:t>
            </a:r>
          </a:p>
          <a:p>
            <a:pPr lvl="1">
              <a:lnSpc>
                <a:spcPct val="110000"/>
              </a:lnSpc>
            </a:pPr>
            <a:r>
              <a:rPr lang="en-US" altLang="zh-CN" dirty="0" smtClean="0">
                <a:latin typeface="Arial" panose="020B0604020202020204" pitchFamily="34" charset="0"/>
              </a:rPr>
              <a:t>Be solved </a:t>
            </a:r>
            <a:r>
              <a:rPr lang="en-US" altLang="zh-CN" dirty="0">
                <a:latin typeface="Arial" panose="020B0604020202020204" pitchFamily="34" charset="0"/>
              </a:rPr>
              <a:t>by </a:t>
            </a:r>
            <a:r>
              <a:rPr lang="en-US" altLang="zh-CN" dirty="0" smtClean="0">
                <a:latin typeface="Arial" panose="020B0604020202020204" pitchFamily="34" charset="0"/>
              </a:rPr>
              <a:t>mature optimization models</a:t>
            </a:r>
          </a:p>
          <a:p>
            <a:pPr marL="504000" lvl="2" indent="0">
              <a:lnSpc>
                <a:spcPct val="110000"/>
              </a:lnSpc>
              <a:buNone/>
            </a:pPr>
            <a:r>
              <a:rPr lang="en-US" altLang="zh-CN" sz="2000" dirty="0" smtClean="0">
                <a:latin typeface="Arial" panose="020B0604020202020204" pitchFamily="34" charset="0"/>
              </a:rPr>
              <a:t>e.g. </a:t>
            </a:r>
            <a:r>
              <a:rPr lang="en-US" altLang="zh-CN" sz="2000" dirty="0"/>
              <a:t>integer linear programming </a:t>
            </a:r>
            <a:r>
              <a:rPr lang="en-US" altLang="zh-CN" sz="2000" dirty="0" smtClean="0"/>
              <a:t>(ILP)</a:t>
            </a:r>
            <a:endParaRPr lang="en-US" altLang="zh-CN" sz="2000" dirty="0">
              <a:latin typeface="Arial" panose="020B0604020202020204" pitchFamily="34" charset="0"/>
            </a:endParaRPr>
          </a:p>
        </p:txBody>
      </p:sp>
      <p:sp>
        <p:nvSpPr>
          <p:cNvPr id="17" name="内容占位符 2"/>
          <p:cNvSpPr txBox="1">
            <a:spLocks/>
          </p:cNvSpPr>
          <p:nvPr/>
        </p:nvSpPr>
        <p:spPr>
          <a:xfrm>
            <a:off x="354015" y="3475352"/>
            <a:ext cx="8394698" cy="856435"/>
          </a:xfrm>
          <a:prstGeom prst="rect">
            <a:avLst/>
          </a:prstGeom>
        </p:spPr>
        <p:txBody>
          <a:bodyPr vert="horz" lIns="91440" tIns="45720" rIns="91440" bIns="45720" rtlCol="0" anchor="ctr">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800" dirty="0" smtClean="0"/>
              <a:t>Two </a:t>
            </a:r>
            <a:r>
              <a:rPr lang="en-US" altLang="zh-CN" sz="2800" dirty="0"/>
              <a:t>types of relation </a:t>
            </a:r>
            <a:r>
              <a:rPr lang="en-US" altLang="zh-CN" sz="2800" dirty="0" smtClean="0"/>
              <a:t>extractors:</a:t>
            </a:r>
            <a:endParaRPr lang="en-US" altLang="zh-CN" sz="2600" dirty="0" smtClean="0">
              <a:latin typeface="Arial" panose="020B0604020202020204" pitchFamily="34" charset="0"/>
            </a:endParaRPr>
          </a:p>
          <a:p>
            <a:pPr marL="252000" lvl="1" indent="0">
              <a:lnSpc>
                <a:spcPct val="110000"/>
              </a:lnSpc>
              <a:buNone/>
            </a:pPr>
            <a:r>
              <a:rPr lang="en-US" altLang="zh-CN" sz="2200" dirty="0" smtClean="0">
                <a:latin typeface="Arial" panose="020B0604020202020204" pitchFamily="34" charset="0"/>
              </a:rPr>
              <a:t>    local (based on sentences) and global (based on corpora)</a:t>
            </a:r>
            <a:endParaRPr lang="en-US" altLang="zh-CN" sz="2200" dirty="0">
              <a:solidFill>
                <a:srgbClr val="00008B"/>
              </a:solidFill>
              <a:latin typeface="Arial" panose="020B0604020202020204" pitchFamily="34" charset="0"/>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9449" y="2045253"/>
            <a:ext cx="1523869" cy="1335600"/>
          </a:xfrm>
          <a:prstGeom prst="rect">
            <a:avLst/>
          </a:prstGeom>
        </p:spPr>
      </p:pic>
    </p:spTree>
    <p:extLst>
      <p:ext uri="{BB962C8B-B14F-4D97-AF65-F5344CB8AC3E}">
        <p14:creationId xmlns:p14="http://schemas.microsoft.com/office/powerpoint/2010/main" val="11723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a:t>Experimental </a:t>
            </a:r>
            <a:r>
              <a:rPr lang="en-US" altLang="zh-CN" b="1" dirty="0" smtClean="0"/>
              <a:t>Setups</a:t>
            </a:r>
            <a:endParaRPr lang="zh-CN" altLang="en-US" b="1" dirty="0"/>
          </a:p>
        </p:txBody>
      </p:sp>
      <p:sp>
        <p:nvSpPr>
          <p:cNvPr id="3" name="内容占位符 2"/>
          <p:cNvSpPr>
            <a:spLocks noGrp="1"/>
          </p:cNvSpPr>
          <p:nvPr>
            <p:ph idx="1"/>
          </p:nvPr>
        </p:nvSpPr>
        <p:spPr>
          <a:xfrm>
            <a:off x="374650" y="1056598"/>
            <a:ext cx="8394700" cy="448063"/>
          </a:xfrm>
        </p:spPr>
        <p:txBody>
          <a:bodyPr>
            <a:normAutofit/>
          </a:bodyPr>
          <a:lstStyle/>
          <a:p>
            <a:r>
              <a:rPr lang="en-US" altLang="zh-CN" sz="2000" b="1" dirty="0" smtClean="0"/>
              <a:t>Datasets</a:t>
            </a:r>
            <a:endParaRPr lang="zh-CN" altLang="en-US" sz="2400"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20</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1622402805"/>
              </p:ext>
            </p:extLst>
          </p:nvPr>
        </p:nvGraphicFramePr>
        <p:xfrm>
          <a:off x="763784" y="1452731"/>
          <a:ext cx="7616431" cy="1087120"/>
        </p:xfrm>
        <a:graphic>
          <a:graphicData uri="http://schemas.openxmlformats.org/drawingml/2006/table">
            <a:tbl>
              <a:tblPr firstRow="1" bandRow="1">
                <a:tableStyleId>{9D7B26C5-4107-4FEC-AEDC-1716B250A1EF}</a:tableStyleId>
              </a:tblPr>
              <a:tblGrid>
                <a:gridCol w="987524"/>
                <a:gridCol w="1046136"/>
                <a:gridCol w="1805553"/>
                <a:gridCol w="1115878"/>
                <a:gridCol w="1108128"/>
                <a:gridCol w="155321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Corpora </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Sentence level extractors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Relations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with NA</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2">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DBpedia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MaxEnt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53162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38654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NN </a:t>
                      </a:r>
                      <a:r>
                        <a:rPr lang="en-US" altLang="zh-CN" sz="1600" b="0" dirty="0" smtClean="0">
                          <a:solidFill>
                            <a:schemeClr val="tx1"/>
                          </a:solidFill>
                          <a:latin typeface="Arial" panose="020B0604020202020204" pitchFamily="34" charset="0"/>
                          <a:cs typeface="Arial" panose="020B0604020202020204" pitchFamily="34" charset="0"/>
                        </a:rPr>
                        <a:t>[ACL’ 16]</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内容占位符 2"/>
          <p:cNvSpPr txBox="1">
            <a:spLocks/>
          </p:cNvSpPr>
          <p:nvPr/>
        </p:nvSpPr>
        <p:spPr>
          <a:xfrm>
            <a:off x="374650" y="2673591"/>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Algorithms</a:t>
            </a:r>
            <a:endParaRPr lang="zh-CN" altLang="en-US" sz="2000" b="1" dirty="0"/>
          </a:p>
        </p:txBody>
      </p:sp>
      <p:graphicFrame>
        <p:nvGraphicFramePr>
          <p:cNvPr id="9" name="表格 8"/>
          <p:cNvGraphicFramePr>
            <a:graphicFrameLocks noGrp="1"/>
          </p:cNvGraphicFramePr>
          <p:nvPr>
            <p:extLst>
              <p:ext uri="{D42A27DB-BD31-4B8C-83A1-F6EECF244321}">
                <p14:modId xmlns:p14="http://schemas.microsoft.com/office/powerpoint/2010/main" val="2725265917"/>
              </p:ext>
            </p:extLst>
          </p:nvPr>
        </p:nvGraphicFramePr>
        <p:xfrm>
          <a:off x="468313" y="3157866"/>
          <a:ext cx="8059848" cy="258064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baseline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ILP based global method for RE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CNN+ATT</a:t>
                      </a:r>
                      <a:r>
                        <a:rPr lang="en-US" altLang="zh-CN" sz="1600" dirty="0" smtClean="0"/>
                        <a: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Neural network-based methods with attention mechanism to use all informative sentences [ACL’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PCNN+ATT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nSpc>
                          <a:spcPts val="1600"/>
                        </a:lnSpc>
                      </a:pP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err="1" smtClean="0">
                          <a:solidFill>
                            <a:schemeClr val="tx1"/>
                          </a:solidFill>
                          <a:latin typeface="Arial" panose="020B0604020202020204" pitchFamily="34" charset="0"/>
                          <a:cs typeface="Arial" panose="020B0604020202020204" pitchFamily="34" charset="0"/>
                        </a:rPr>
                        <a:t>eFIRE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solidFill>
                            <a:schemeClr val="tx1"/>
                          </a:solidFill>
                          <a:latin typeface="Arial" panose="020B0604020202020204" pitchFamily="34" charset="0"/>
                          <a:cs typeface="Arial" panose="020B0604020202020204" pitchFamily="34" charset="0"/>
                        </a:rPr>
                        <a:t>The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dirty="0" smtClean="0">
                          <a:solidFill>
                            <a:schemeClr val="tx1"/>
                          </a:solidFill>
                          <a:latin typeface="Arial" panose="020B0604020202020204" pitchFamily="34" charset="0"/>
                          <a:cs typeface="Arial" panose="020B0604020202020204" pitchFamily="34" charset="0"/>
                        </a:rPr>
                        <a:t>asy </a:t>
                      </a:r>
                      <a:r>
                        <a:rPr lang="en-US" altLang="zh-CN" sz="1600" b="1" dirty="0" err="1" smtClean="0">
                          <a:solidFill>
                            <a:schemeClr val="tx1"/>
                          </a:solidFill>
                          <a:latin typeface="Arial" panose="020B0604020202020204" pitchFamily="34" charset="0"/>
                          <a:cs typeface="Arial" panose="020B0604020202020204" pitchFamily="34" charset="0"/>
                        </a:rPr>
                        <a:t>FI</a:t>
                      </a:r>
                      <a:r>
                        <a:rPr lang="en-US" altLang="zh-CN" sz="1600" dirty="0" err="1" smtClean="0">
                          <a:solidFill>
                            <a:schemeClr val="tx1"/>
                          </a:solidFill>
                          <a:latin typeface="Arial" panose="020B0604020202020204" pitchFamily="34" charset="0"/>
                          <a:cs typeface="Arial" panose="020B0604020202020204" pitchFamily="34" charset="0"/>
                        </a:rPr>
                        <a:t>rst</a:t>
                      </a:r>
                      <a:r>
                        <a:rPr lang="en-US" altLang="zh-CN" sz="1600" dirty="0" smtClean="0">
                          <a:solidFill>
                            <a:schemeClr val="tx1"/>
                          </a:solidFill>
                          <a:latin typeface="Arial" panose="020B0604020202020204" pitchFamily="34" charset="0"/>
                          <a:cs typeface="Arial" panose="020B0604020202020204" pitchFamily="34" charset="0"/>
                        </a:rPr>
                        <a:t> approach for</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b="1" dirty="0" smtClean="0">
                          <a:solidFill>
                            <a:schemeClr val="tx1"/>
                          </a:solidFill>
                          <a:latin typeface="Arial" panose="020B0604020202020204" pitchFamily="34" charset="0"/>
                          <a:cs typeface="Arial" panose="020B0604020202020204" pitchFamily="34" charset="0"/>
                        </a:rPr>
                        <a:t>R</a:t>
                      </a:r>
                      <a:r>
                        <a:rPr lang="en-US" altLang="zh-CN" sz="1600" dirty="0" smtClean="0">
                          <a:solidFill>
                            <a:schemeClr val="tx1"/>
                          </a:solidFill>
                          <a:latin typeface="Arial" panose="020B0604020202020204" pitchFamily="34" charset="0"/>
                          <a:cs typeface="Arial" panose="020B0604020202020204" pitchFamily="34" charset="0"/>
                        </a:rPr>
                        <a:t>elation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dirty="0" smtClean="0">
                          <a:solidFill>
                            <a:schemeClr val="tx1"/>
                          </a:solidFill>
                          <a:latin typeface="Arial" panose="020B0604020202020204" pitchFamily="34" charset="0"/>
                          <a:cs typeface="Arial" panose="020B0604020202020204" pitchFamily="34" charset="0"/>
                        </a:rPr>
                        <a:t>xtraction with information redundancies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eFIRE-1S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 variant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that makes easy</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decisions with the easy first collective inference,</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and adopts the same ILP method in baseline</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for making the rest decisions.</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eFIRE-2S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 variant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that makes all decisions with the second stage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i.e., the ILP solver </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a14="http://schemas.microsoft.com/office/drawing/2010/main" Requires="a14">
          <p:sp>
            <p:nvSpPr>
              <p:cNvPr id="10" name="内容占位符 2"/>
              <p:cNvSpPr txBox="1">
                <a:spLocks/>
              </p:cNvSpPr>
              <p:nvPr/>
            </p:nvSpPr>
            <p:spPr>
              <a:xfrm>
                <a:off x="374650" y="5856563"/>
                <a:ext cx="8394700" cy="892950"/>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Parameters: </a:t>
                </a:r>
                <a14:m>
                  <m:oMath xmlns:m="http://schemas.openxmlformats.org/officeDocument/2006/math">
                    <m:r>
                      <a:rPr lang="zh-CN" altLang="en-US" sz="2000" b="0" i="1" smtClean="0">
                        <a:latin typeface="Cambria Math" panose="02040503050406030204" pitchFamily="18" charset="0"/>
                      </a:rPr>
                      <m:t>𝛼</m:t>
                    </m:r>
                    <m:r>
                      <a:rPr lang="en-US" altLang="zh-CN" sz="2000" b="0" i="1" smtClean="0">
                        <a:latin typeface="Cambria Math" panose="02040503050406030204" pitchFamily="18" charset="0"/>
                      </a:rPr>
                      <m:t>=0.05</m:t>
                    </m:r>
                  </m:oMath>
                </a14:m>
                <a:r>
                  <a:rPr lang="en-US" altLang="zh-CN" sz="2000" dirty="0" smtClean="0"/>
                  <a:t>,</a:t>
                </a:r>
                <a:r>
                  <a:rPr lang="en-US" altLang="zh-CN" sz="2000" b="1" dirty="0" smtClean="0"/>
                  <a:t> </a:t>
                </a:r>
                <a14:m>
                  <m:oMath xmlns:m="http://schemas.openxmlformats.org/officeDocument/2006/math">
                    <m:r>
                      <a:rPr lang="zh-CN" altLang="en-US" sz="2000" b="0" i="1" smtClean="0">
                        <a:latin typeface="Cambria Math" panose="02040503050406030204" pitchFamily="18" charset="0"/>
                      </a:rPr>
                      <m:t>𝜖</m:t>
                    </m:r>
                    <m:r>
                      <a:rPr lang="en-US" altLang="zh-CN" sz="2000" b="0" i="1" smtClean="0">
                        <a:latin typeface="Cambria Math" panose="02040503050406030204" pitchFamily="18" charset="0"/>
                      </a:rPr>
                      <m:t>=0.8</m:t>
                    </m:r>
                  </m:oMath>
                </a14:m>
                <a:endParaRPr lang="en-US" altLang="zh-CN" sz="2000" dirty="0" smtClean="0"/>
              </a:p>
              <a:p>
                <a:r>
                  <a:rPr lang="en-US" altLang="zh-CN" sz="2000" b="1" dirty="0" smtClean="0"/>
                  <a:t>Implementation</a:t>
                </a:r>
                <a:r>
                  <a:rPr lang="en-US" altLang="zh-CN" sz="2000" b="1" dirty="0"/>
                  <a:t>: </a:t>
                </a:r>
                <a:r>
                  <a:rPr lang="en-US" altLang="zh-CN" sz="2000" dirty="0"/>
                  <a:t>2 </a:t>
                </a:r>
                <a:r>
                  <a:rPr lang="en-US" altLang="zh-CN" sz="2000" dirty="0" smtClean="0"/>
                  <a:t>Intel Xeon 2.6GHz CPUs </a:t>
                </a:r>
                <a:r>
                  <a:rPr lang="en-US" altLang="zh-CN" sz="2000" dirty="0"/>
                  <a:t>and 64 GB of memory</a:t>
                </a:r>
                <a:endParaRPr lang="zh-CN" altLang="en-US" sz="2000" dirty="0"/>
              </a:p>
            </p:txBody>
          </p:sp>
        </mc:Choice>
        <mc:Fallback>
          <p:sp>
            <p:nvSpPr>
              <p:cNvPr id="10" name="内容占位符 2"/>
              <p:cNvSpPr txBox="1">
                <a:spLocks noRot="1" noChangeAspect="1" noMove="1" noResize="1" noEditPoints="1" noAdjustHandles="1" noChangeArrowheads="1" noChangeShapeType="1" noTextEdit="1"/>
              </p:cNvSpPr>
              <p:nvPr/>
            </p:nvSpPr>
            <p:spPr>
              <a:xfrm>
                <a:off x="374650" y="5856563"/>
                <a:ext cx="8394700" cy="892950"/>
              </a:xfrm>
              <a:prstGeom prst="rect">
                <a:avLst/>
              </a:prstGeom>
              <a:blipFill rotWithShape="0">
                <a:blip r:embed="rId3"/>
                <a:stretch>
                  <a:fillRect l="-73" t="-6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351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Overall </a:t>
            </a:r>
            <a:r>
              <a:rPr lang="en-US" altLang="zh-CN" b="1" dirty="0" smtClean="0"/>
              <a:t>performance: </a:t>
            </a:r>
            <a:r>
              <a:rPr lang="en-US" altLang="zh-CN" b="1" dirty="0"/>
              <a:t>Effectiveness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21</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3" y="1095343"/>
            <a:ext cx="8114723" cy="3629811"/>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829159" y="4827721"/>
                <a:ext cx="728404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Improve over the comparison methods in the low recall portion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0, 0.25</m:t>
                        </m:r>
                      </m:e>
                    </m:d>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29159" y="4827721"/>
                <a:ext cx="7284045" cy="369332"/>
              </a:xfrm>
              <a:prstGeom prst="rect">
                <a:avLst/>
              </a:prstGeom>
              <a:blipFill rotWithShape="0">
                <a:blip r:embed="rId4"/>
                <a:stretch>
                  <a:fillRect l="-502" t="-9836" b="-24590"/>
                </a:stretch>
              </a:blipFill>
            </p:spPr>
            <p:txBody>
              <a:bodyPr/>
              <a:lstStyle/>
              <a:p>
                <a:r>
                  <a:rPr lang="zh-CN" altLang="en-US">
                    <a:noFill/>
                  </a:rPr>
                  <a:t> </a:t>
                </a:r>
              </a:p>
            </p:txBody>
          </p:sp>
        </mc:Fallback>
      </mc:AlternateContent>
      <p:graphicFrame>
        <p:nvGraphicFramePr>
          <p:cNvPr id="11" name="表格 10"/>
          <p:cNvGraphicFramePr>
            <a:graphicFrameLocks noGrp="1"/>
          </p:cNvGraphicFramePr>
          <p:nvPr>
            <p:extLst>
              <p:ext uri="{D42A27DB-BD31-4B8C-83A1-F6EECF244321}">
                <p14:modId xmlns:p14="http://schemas.microsoft.com/office/powerpoint/2010/main" val="986444302"/>
              </p:ext>
            </p:extLst>
          </p:nvPr>
        </p:nvGraphicFramePr>
        <p:xfrm>
          <a:off x="1472338" y="5298564"/>
          <a:ext cx="5821377" cy="11887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4.80%</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17.99%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7.69%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4.36%</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28.10%</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17.82%</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1770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Overall </a:t>
            </a:r>
            <a:r>
              <a:rPr lang="en-US" altLang="zh-CN" b="1" dirty="0" smtClean="0"/>
              <a:t>performance: </a:t>
            </a:r>
            <a:r>
              <a:rPr lang="en-US" altLang="zh-CN" b="1" dirty="0"/>
              <a:t>Efficiency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22</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999794200"/>
              </p:ext>
            </p:extLst>
          </p:nvPr>
        </p:nvGraphicFramePr>
        <p:xfrm>
          <a:off x="900113" y="1216790"/>
          <a:ext cx="7321739" cy="3870960"/>
        </p:xfrm>
        <a:graphic>
          <a:graphicData uri="http://schemas.openxmlformats.org/drawingml/2006/table">
            <a:tbl>
              <a:tblPr firstRow="1" bandRow="1">
                <a:tableStyleId>{2D5ABB26-0587-4C30-8999-92F81FD0307C}</a:tableStyleId>
              </a:tblPr>
              <a:tblGrid>
                <a:gridCol w="1091419"/>
                <a:gridCol w="1684781"/>
                <a:gridCol w="1484623"/>
                <a:gridCol w="1431383"/>
                <a:gridCol w="162953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Methods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Running Time (s)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Variables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Constraints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52.70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12353</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293361</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rgbClr val="FF0000"/>
                          </a:solidFill>
                        </a:rPr>
                        <a:t>1.88</a:t>
                      </a:r>
                      <a:endParaRPr lang="zh-CN" altLang="en-US" sz="2000" dirty="0">
                        <a:solidFill>
                          <a:srgbClr val="FF0000"/>
                        </a:solidFill>
                      </a:endParaRPr>
                    </a:p>
                  </a:txBody>
                  <a:tcPr anchor="ctr"/>
                </a:tc>
                <a:tc>
                  <a:txBody>
                    <a:bodyPr/>
                    <a:lstStyle/>
                    <a:p>
                      <a:pPr algn="ctr"/>
                      <a:r>
                        <a:rPr lang="en-US" altLang="zh-CN" sz="2000" dirty="0" smtClean="0">
                          <a:solidFill>
                            <a:schemeClr val="tx1"/>
                          </a:solidFill>
                        </a:rPr>
                        <a:t>8185</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34931</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69.49</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34.55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r h="317443">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15.82</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11770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94498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rgbClr val="FF0000"/>
                          </a:solidFill>
                        </a:rPr>
                        <a:t>1.11</a:t>
                      </a:r>
                      <a:endParaRPr lang="zh-CN" altLang="en-US" sz="2000" dirty="0">
                        <a:solidFill>
                          <a:srgbClr val="FF0000"/>
                        </a:solidFill>
                      </a:endParaRPr>
                    </a:p>
                  </a:txBody>
                  <a:tcPr anchor="ctr"/>
                </a:tc>
                <a:tc>
                  <a:txBody>
                    <a:bodyPr/>
                    <a:lstStyle/>
                    <a:p>
                      <a:pPr algn="ctr"/>
                      <a:r>
                        <a:rPr lang="en-US" altLang="zh-CN" sz="2000" dirty="0" smtClean="0">
                          <a:solidFill>
                            <a:schemeClr val="tx1"/>
                          </a:solidFill>
                        </a:rPr>
                        <a:t>9678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24314</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69.49</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34.55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833477" y="5475451"/>
            <a:ext cx="7438134" cy="646331"/>
          </a:xfrm>
          <a:prstGeom prst="rect">
            <a:avLst/>
          </a:prstGeom>
          <a:noFill/>
          <a:ln w="19050">
            <a:solidFill>
              <a:srgbClr val="FF0000"/>
            </a:solidFill>
          </a:ln>
        </p:spPr>
        <p:txBody>
          <a:bodyPr wrap="square" rtlCol="0">
            <a:spAutoFit/>
          </a:bodyPr>
          <a:lstStyle/>
          <a:p>
            <a:r>
              <a:rPr lang="en-US" altLang="zh-CN" kern="0" dirty="0" err="1">
                <a:solidFill>
                  <a:srgbClr val="000000"/>
                </a:solidFill>
                <a:latin typeface="Arial" panose="020B0604020202020204" pitchFamily="34" charset="0"/>
                <a:ea typeface="黑体" pitchFamily="49" charset="-122"/>
                <a:cs typeface="Arial" panose="020B0604020202020204" pitchFamily="34" charset="0"/>
              </a:rPr>
              <a:t>eFIRE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is on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average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(28</a:t>
            </a:r>
            <a:r>
              <a:rPr lang="en-US" altLang="zh-CN" kern="0" dirty="0">
                <a:solidFill>
                  <a:srgbClr val="FF0000"/>
                </a:solidFill>
                <a:latin typeface="Arial" panose="020B0604020202020204" pitchFamily="34" charset="0"/>
                <a:ea typeface="黑体" pitchFamily="49" charset="-122"/>
                <a:cs typeface="Arial" panose="020B0604020202020204" pitchFamily="34" charset="0"/>
              </a:rPr>
              <a:t>, 14), (37, 63) and (18, 31)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times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faster than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baseline, CNN+ATT and PCNN+ATT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on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DB_me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err="1">
                <a:solidFill>
                  <a:srgbClr val="000000"/>
                </a:solidFill>
                <a:latin typeface="Arial" panose="020B0604020202020204" pitchFamily="34" charset="0"/>
                <a:ea typeface="黑体" pitchFamily="49" charset="-122"/>
                <a:cs typeface="Arial" panose="020B0604020202020204" pitchFamily="34" charset="0"/>
              </a:rPr>
              <a:t>DB_nn</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respectively</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12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fontScale="90000"/>
          </a:bodyPr>
          <a:lstStyle/>
          <a:p>
            <a:r>
              <a:rPr lang="en-US" altLang="zh-CN" b="1" dirty="0" smtClean="0"/>
              <a:t>Improvement By Each Stage: Effectiveness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23</a:t>
            </a:fld>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94" y="1095343"/>
            <a:ext cx="8100000" cy="3622613"/>
          </a:xfrm>
          <a:prstGeom prst="rect">
            <a:avLst/>
          </a:prstGeom>
        </p:spPr>
      </p:pic>
      <p:sp>
        <p:nvSpPr>
          <p:cNvPr id="5" name="文本框 4"/>
          <p:cNvSpPr txBox="1"/>
          <p:nvPr/>
        </p:nvSpPr>
        <p:spPr>
          <a:xfrm>
            <a:off x="779233" y="4976499"/>
            <a:ext cx="7438134" cy="923330"/>
          </a:xfrm>
          <a:prstGeom prst="rect">
            <a:avLst/>
          </a:prstGeom>
          <a:noFill/>
          <a:ln w="19050">
            <a:solidFill>
              <a:srgbClr val="FF0000"/>
            </a:solidFill>
          </a:ln>
        </p:spPr>
        <p:txBody>
          <a:bodyPr wrap="square" rtlCol="0">
            <a:spAutoFit/>
          </a:bodyPr>
          <a:lstStyle/>
          <a:p>
            <a:r>
              <a:rPr lang="en-US" altLang="zh-CN" kern="0" dirty="0">
                <a:solidFill>
                  <a:srgbClr val="000000"/>
                </a:solidFill>
                <a:latin typeface="Arial" panose="020B0604020202020204" pitchFamily="34" charset="0"/>
                <a:ea typeface="黑体" pitchFamily="49" charset="-122"/>
                <a:cs typeface="Arial" panose="020B0604020202020204" pitchFamily="34" charset="0"/>
              </a:rPr>
              <a:t>eFIRE-1S and eFIRE-2S outperform baseline in the low-recall portions of the P-R curves on all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two datasets</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t>
            </a:r>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a:p>
            <a:r>
              <a:rPr lang="en-US" altLang="zh-CN" kern="0" dirty="0">
                <a:solidFill>
                  <a:srgbClr val="000000"/>
                </a:solidFill>
                <a:latin typeface="Arial" panose="020B0604020202020204" pitchFamily="34" charset="0"/>
                <a:ea typeface="黑体" pitchFamily="49" charset="-122"/>
                <a:cs typeface="Arial" panose="020B0604020202020204" pitchFamily="34" charset="0"/>
              </a:rPr>
              <a:t>Those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demonstrate the benefit of S-O, S-R, O-R, and R redundancies.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3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Improvement By Each Stage: </a:t>
            </a:r>
            <a:r>
              <a:rPr lang="en-US" altLang="zh-CN" b="1" dirty="0" smtClean="0"/>
              <a:t>Efficiency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24</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189950044"/>
              </p:ext>
            </p:extLst>
          </p:nvPr>
        </p:nvGraphicFramePr>
        <p:xfrm>
          <a:off x="900113" y="1216790"/>
          <a:ext cx="7321739" cy="3870960"/>
        </p:xfrm>
        <a:graphic>
          <a:graphicData uri="http://schemas.openxmlformats.org/drawingml/2006/table">
            <a:tbl>
              <a:tblPr firstRow="1" bandRow="1">
                <a:tableStyleId>{2D5ABB26-0587-4C30-8999-92F81FD0307C}</a:tableStyleId>
              </a:tblPr>
              <a:tblGrid>
                <a:gridCol w="1091419"/>
                <a:gridCol w="1684781"/>
                <a:gridCol w="1484623"/>
                <a:gridCol w="1431383"/>
                <a:gridCol w="162953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Methods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Running Time (s)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Variables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Constraints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52.70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12353</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293361</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1.88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8185</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34931</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eFIRE-1S</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1.90</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8185</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34931</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eFIRE-2S</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52.35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12353</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293361</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r h="317443">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15.82</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11770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94498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1.11</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9678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24314</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eFIRE-1S</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1.20</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9678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24314</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eFIRE-2S</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15.81</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11770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94498</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833477" y="5475451"/>
            <a:ext cx="7438134" cy="923330"/>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Easy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first collective inference using S-O redundancies can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not only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improve the effectiveness of decision making for RE, but also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improve the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efficiency</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9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355194" y="190469"/>
                <a:ext cx="8394700" cy="904874"/>
              </a:xfrm>
            </p:spPr>
            <p:txBody>
              <a:bodyPr>
                <a:normAutofit/>
              </a:bodyPr>
              <a:lstStyle/>
              <a:p>
                <a:r>
                  <a:rPr lang="en-US" altLang="zh-CN" sz="2800" b="1" dirty="0" smtClean="0"/>
                  <a:t>Setting verification of threshold</a:t>
                </a:r>
                <a14:m>
                  <m:oMath xmlns:m="http://schemas.openxmlformats.org/officeDocument/2006/math">
                    <m:r>
                      <a:rPr lang="en-US" altLang="zh-CN" sz="2800" b="1" dirty="0">
                        <a:latin typeface="Cambria Math" panose="02040503050406030204" pitchFamily="18" charset="0"/>
                      </a:rPr>
                      <m:t> </m:t>
                    </m:r>
                    <m:r>
                      <a:rPr lang="zh-CN" altLang="en-US" sz="2800" b="1" i="1">
                        <a:latin typeface="Cambria Math" panose="02040503050406030204" pitchFamily="18" charset="0"/>
                      </a:rPr>
                      <m:t>𝝐</m:t>
                    </m:r>
                  </m:oMath>
                </a14:m>
                <a:r>
                  <a:rPr lang="en-US" altLang="zh-CN" sz="2800" b="1" dirty="0" smtClean="0"/>
                  <a:t>: Effectiveness </a:t>
                </a:r>
                <a:endParaRPr lang="zh-CN" altLang="en-US" sz="2800"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355194" y="190469"/>
                <a:ext cx="8394700" cy="904874"/>
              </a:xfrm>
              <a:blipFill rotWithShape="0">
                <a:blip r:embed="rId3"/>
                <a:stretch>
                  <a:fillRect l="-1452" r="-17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3756F1F-84DF-4859-8AE8-4B3E0E674450}" type="slidenum">
              <a:rPr lang="zh-CN" altLang="en-US" smtClean="0"/>
              <a:pPr/>
              <a:t>25</a:t>
            </a:fld>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4" y="1264176"/>
            <a:ext cx="8100000" cy="3601927"/>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833477" y="5475451"/>
                <a:ext cx="7438134" cy="646331"/>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eFIRE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is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efficient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when</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14:m>
                  <m:oMath xmlns:m="http://schemas.openxmlformats.org/officeDocument/2006/math">
                    <m:r>
                      <a:rPr lang="zh-CN" altLang="en-US" b="0" i="1">
                        <a:latin typeface="Cambria Math" panose="02040503050406030204" pitchFamily="18" charset="0"/>
                      </a:rPr>
                      <m:t>𝜖</m:t>
                    </m:r>
                  </m:oMath>
                </a14:m>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falls into </a:t>
                </a:r>
                <a14:m>
                  <m:oMath xmlns:m="http://schemas.openxmlformats.org/officeDocument/2006/math">
                    <m:d>
                      <m:dPr>
                        <m:begChr m:val="["/>
                        <m:endChr m:val="]"/>
                        <m:ctrlPr>
                          <a:rPr lang="en-US" altLang="zh-CN" i="1" kern="0" smtClean="0">
                            <a:solidFill>
                              <a:srgbClr val="000000"/>
                            </a:solidFill>
                            <a:latin typeface="Cambria Math" panose="02040503050406030204" pitchFamily="18" charset="0"/>
                            <a:ea typeface="黑体" pitchFamily="49" charset="-122"/>
                            <a:cs typeface="Arial" panose="020B0604020202020204" pitchFamily="34" charset="0"/>
                          </a:rPr>
                        </m:ctrlPr>
                      </m:dPr>
                      <m:e>
                        <m:r>
                          <a:rPr lang="en-US" altLang="zh-CN" b="0" i="1" kern="0" smtClean="0">
                            <a:solidFill>
                              <a:srgbClr val="000000"/>
                            </a:solidFill>
                            <a:latin typeface="Cambria Math" panose="02040503050406030204" pitchFamily="18" charset="0"/>
                            <a:ea typeface="黑体" pitchFamily="49" charset="-122"/>
                            <a:cs typeface="Arial" panose="020B0604020202020204" pitchFamily="34" charset="0"/>
                          </a:rPr>
                          <m:t>0.5, 0.9</m:t>
                        </m:r>
                      </m:e>
                    </m:d>
                  </m:oMath>
                </a14:m>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during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which </a:t>
                </a:r>
                <a:r>
                  <a:rPr lang="en-US" altLang="zh-CN" kern="0" dirty="0" err="1">
                    <a:solidFill>
                      <a:srgbClr val="000000"/>
                    </a:solidFill>
                    <a:latin typeface="Arial" panose="020B0604020202020204" pitchFamily="34" charset="0"/>
                    <a:ea typeface="黑体" pitchFamily="49" charset="-122"/>
                    <a:cs typeface="Arial" panose="020B0604020202020204" pitchFamily="34" charset="0"/>
                  </a:rPr>
                  <a:t>eFIRE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outperforms baseline in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the low-recall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portion.</a:t>
                </a:r>
                <a:endParaRPr lang="zh-CN" altLang="en-US" dirty="0">
                  <a:latin typeface="Arial" panose="020B0604020202020204" pitchFamily="34" charset="0"/>
                  <a:cs typeface="Arial" panose="020B060402020202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33477" y="5475451"/>
                <a:ext cx="7438134" cy="646331"/>
              </a:xfrm>
              <a:prstGeom prst="rect">
                <a:avLst/>
              </a:prstGeom>
              <a:blipFill rotWithShape="0">
                <a:blip r:embed="rId5"/>
                <a:stretch>
                  <a:fillRect l="-654" t="-3670" b="-11927"/>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9694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355194" y="190469"/>
                <a:ext cx="8394700" cy="904874"/>
              </a:xfrm>
            </p:spPr>
            <p:txBody>
              <a:bodyPr>
                <a:normAutofit/>
              </a:bodyPr>
              <a:lstStyle/>
              <a:p>
                <a:r>
                  <a:rPr lang="en-US" altLang="zh-CN" sz="2800" b="1" dirty="0" smtClean="0"/>
                  <a:t>Setting verification of threshold</a:t>
                </a:r>
                <a14:m>
                  <m:oMath xmlns:m="http://schemas.openxmlformats.org/officeDocument/2006/math">
                    <m:r>
                      <a:rPr lang="en-US" altLang="zh-CN" sz="2800" b="1" dirty="0">
                        <a:latin typeface="Cambria Math" panose="02040503050406030204" pitchFamily="18" charset="0"/>
                      </a:rPr>
                      <m:t> </m:t>
                    </m:r>
                    <m:r>
                      <a:rPr lang="zh-CN" altLang="en-US" sz="2800" b="1" i="1">
                        <a:latin typeface="Cambria Math" panose="02040503050406030204" pitchFamily="18" charset="0"/>
                      </a:rPr>
                      <m:t>𝝐</m:t>
                    </m:r>
                  </m:oMath>
                </a14:m>
                <a:r>
                  <a:rPr lang="en-US" altLang="zh-CN" sz="2800" b="1" dirty="0" smtClean="0"/>
                  <a:t>: </a:t>
                </a:r>
                <a:r>
                  <a:rPr lang="en-US" altLang="zh-CN" sz="2800" b="1" dirty="0"/>
                  <a:t>Efficiency </a:t>
                </a:r>
                <a:endParaRPr lang="zh-CN" altLang="en-US" sz="2800"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355194" y="190469"/>
                <a:ext cx="8394700" cy="904874"/>
              </a:xfrm>
              <a:blipFill rotWithShape="0">
                <a:blip r:embed="rId3"/>
                <a:stretch>
                  <a:fillRect l="-145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3756F1F-84DF-4859-8AE8-4B3E0E674450}" type="slidenum">
              <a:rPr lang="zh-CN" altLang="en-US" smtClean="0"/>
              <a:pPr/>
              <a:t>26</a:t>
            </a:fld>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4552544" y="3469462"/>
                <a:ext cx="2903541" cy="1477328"/>
              </a:xfrm>
              <a:prstGeom prst="rect">
                <a:avLst/>
              </a:prstGeom>
              <a:noFill/>
              <a:ln w="19050">
                <a:solidFill>
                  <a:srgbClr val="FF0000"/>
                </a:solidFill>
              </a:ln>
            </p:spPr>
            <p:txBody>
              <a:bodyPr wrap="square" rtlCol="0">
                <a:spAutoFit/>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As the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smaller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14:m>
                  <m:oMath xmlns:m="http://schemas.openxmlformats.org/officeDocument/2006/math">
                    <m:r>
                      <a:rPr lang="zh-CN" altLang="en-US" i="1">
                        <a:latin typeface="Cambria Math" panose="02040503050406030204" pitchFamily="18" charset="0"/>
                      </a:rPr>
                      <m:t>𝜖</m:t>
                    </m:r>
                  </m:oMath>
                </a14:m>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is, the more running time </a:t>
                </a:r>
                <a:r>
                  <a:rPr lang="en-US" altLang="zh-CN" kern="0" dirty="0" err="1">
                    <a:solidFill>
                      <a:srgbClr val="000000"/>
                    </a:solidFill>
                    <a:latin typeface="Arial" panose="020B0604020202020204" pitchFamily="34" charset="0"/>
                    <a:ea typeface="黑体" pitchFamily="49" charset="-122"/>
                    <a:cs typeface="Arial" panose="020B0604020202020204" pitchFamily="34" charset="0"/>
                  </a:rPr>
                  <a:t>eFIRE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has in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first stage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and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less it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has in the second stage.</a:t>
                </a:r>
                <a:endParaRPr lang="zh-CN" altLang="en-US" dirty="0">
                  <a:latin typeface="Arial" panose="020B0604020202020204" pitchFamily="34" charset="0"/>
                  <a:cs typeface="Arial" panose="020B060402020202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552544" y="3469462"/>
                <a:ext cx="2903541" cy="1477328"/>
              </a:xfrm>
              <a:prstGeom prst="rect">
                <a:avLst/>
              </a:prstGeom>
              <a:blipFill rotWithShape="0">
                <a:blip r:embed="rId4"/>
                <a:stretch>
                  <a:fillRect l="-1670" t="-1633" b="-4898"/>
                </a:stretch>
              </a:blipFill>
              <a:ln w="19050">
                <a:solidFill>
                  <a:srgbClr val="FF0000"/>
                </a:solidFill>
              </a:ln>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624" y="1120573"/>
            <a:ext cx="6359461" cy="2164824"/>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624" y="3409627"/>
            <a:ext cx="2946186" cy="2131382"/>
          </a:xfrm>
          <a:prstGeom prst="rect">
            <a:avLst/>
          </a:prstGeom>
        </p:spPr>
      </p:pic>
    </p:spTree>
    <p:extLst>
      <p:ext uri="{BB962C8B-B14F-4D97-AF65-F5344CB8AC3E}">
        <p14:creationId xmlns:p14="http://schemas.microsoft.com/office/powerpoint/2010/main" val="37407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a:bodyPr>
          <a:lstStyle/>
          <a:p>
            <a:pPr>
              <a:lnSpc>
                <a:spcPct val="200000"/>
              </a:lnSpc>
            </a:pPr>
            <a:r>
              <a:rPr lang="en-US" altLang="zh-CN" dirty="0" smtClean="0"/>
              <a:t>Related Concepts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b="1" dirty="0"/>
              <a:t>Summary</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27</a:t>
            </a:fld>
            <a:endParaRPr lang="zh-CN" altLang="en-US" dirty="0"/>
          </a:p>
        </p:txBody>
      </p:sp>
    </p:spTree>
    <p:extLst>
      <p:ext uri="{BB962C8B-B14F-4D97-AF65-F5344CB8AC3E}">
        <p14:creationId xmlns:p14="http://schemas.microsoft.com/office/powerpoint/2010/main" val="3602204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22" y="190469"/>
            <a:ext cx="8394700" cy="904874"/>
          </a:xfrm>
        </p:spPr>
        <p:txBody>
          <a:bodyPr/>
          <a:lstStyle/>
          <a:p>
            <a:r>
              <a:rPr lang="en-US" altLang="zh-CN" b="1" dirty="0" smtClean="0"/>
              <a:t>Summary</a:t>
            </a:r>
            <a:endParaRPr lang="zh-CN" altLang="en-US" b="1" dirty="0"/>
          </a:p>
        </p:txBody>
      </p:sp>
      <p:sp>
        <p:nvSpPr>
          <p:cNvPr id="4" name="内容占位符 2"/>
          <p:cNvSpPr txBox="1">
            <a:spLocks/>
          </p:cNvSpPr>
          <p:nvPr/>
        </p:nvSpPr>
        <p:spPr>
          <a:xfrm>
            <a:off x="374649" y="1128289"/>
            <a:ext cx="8394701" cy="4652579"/>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000000"/>
                </a:solidFill>
                <a:latin typeface="Arial" panose="020B0604020202020204" pitchFamily="34" charset="0"/>
              </a:rPr>
              <a:t>An fast easy first </a:t>
            </a:r>
            <a:r>
              <a:rPr lang="en-US" altLang="zh-CN" sz="2400" dirty="0">
                <a:solidFill>
                  <a:srgbClr val="000000"/>
                </a:solidFill>
                <a:latin typeface="Arial" panose="020B0604020202020204" pitchFamily="34" charset="0"/>
              </a:rPr>
              <a:t>approach for relation extraction by making use </a:t>
            </a:r>
            <a:r>
              <a:rPr lang="en-US" altLang="zh-CN" sz="2400" dirty="0" smtClean="0">
                <a:solidFill>
                  <a:srgbClr val="000000"/>
                </a:solidFill>
                <a:latin typeface="Arial" panose="020B0604020202020204" pitchFamily="34" charset="0"/>
              </a:rPr>
              <a:t>of information </a:t>
            </a:r>
            <a:r>
              <a:rPr lang="en-US" altLang="zh-CN" sz="2400" dirty="0">
                <a:solidFill>
                  <a:srgbClr val="000000"/>
                </a:solidFill>
                <a:latin typeface="Arial" panose="020B0604020202020204" pitchFamily="34" charset="0"/>
              </a:rPr>
              <a:t>redundancies</a:t>
            </a:r>
            <a:endParaRPr lang="en-US" altLang="zh-CN" sz="2400" dirty="0" smtClean="0">
              <a:solidFill>
                <a:srgbClr val="000000"/>
              </a:solidFill>
              <a:latin typeface="Arial" panose="020B0604020202020204" pitchFamily="34" charset="0"/>
            </a:endParaRPr>
          </a:p>
          <a:p>
            <a:endParaRPr lang="en-US" altLang="zh-CN" sz="2400" b="1" dirty="0" smtClean="0">
              <a:solidFill>
                <a:srgbClr val="000000"/>
              </a:solidFill>
              <a:latin typeface="Arial" panose="020B0604020202020204" pitchFamily="34" charset="0"/>
            </a:endParaRPr>
          </a:p>
          <a:p>
            <a:pPr>
              <a:lnSpc>
                <a:spcPct val="110000"/>
              </a:lnSpc>
            </a:pPr>
            <a:r>
              <a:rPr lang="en-US" altLang="zh-CN" sz="2400" dirty="0" smtClean="0">
                <a:solidFill>
                  <a:srgbClr val="000000"/>
                </a:solidFill>
                <a:latin typeface="Arial" panose="020B0604020202020204" pitchFamily="34" charset="0"/>
              </a:rPr>
              <a:t>Relation extraction with two stages:</a:t>
            </a:r>
          </a:p>
          <a:p>
            <a:pPr lvl="1">
              <a:lnSpc>
                <a:spcPct val="110000"/>
              </a:lnSpc>
            </a:pPr>
            <a:r>
              <a:rPr lang="en-US" altLang="zh-CN" sz="2000" dirty="0" smtClean="0">
                <a:solidFill>
                  <a:srgbClr val="000000"/>
                </a:solidFill>
                <a:latin typeface="Arial" panose="020B0604020202020204" pitchFamily="34" charset="0"/>
              </a:rPr>
              <a:t>Easy decisions making by easy first collective inference</a:t>
            </a:r>
          </a:p>
          <a:p>
            <a:pPr lvl="1">
              <a:lnSpc>
                <a:spcPct val="110000"/>
              </a:lnSpc>
            </a:pPr>
            <a:r>
              <a:rPr lang="en-US" altLang="zh-CN" sz="2000" dirty="0" smtClean="0">
                <a:solidFill>
                  <a:srgbClr val="000000"/>
                </a:solidFill>
                <a:latin typeface="Arial" panose="020B0604020202020204" pitchFamily="34" charset="0"/>
              </a:rPr>
              <a:t>Hard decisions making by integer linear programming </a:t>
            </a:r>
          </a:p>
          <a:p>
            <a:pPr marL="0" indent="0">
              <a:lnSpc>
                <a:spcPct val="110000"/>
              </a:lnSpc>
              <a:buNone/>
            </a:pPr>
            <a:r>
              <a:rPr lang="en-US" altLang="zh-CN" sz="2400" dirty="0">
                <a:solidFill>
                  <a:srgbClr val="000000"/>
                </a:solidFill>
                <a:latin typeface="Arial" panose="020B0604020202020204" pitchFamily="34" charset="0"/>
              </a:rPr>
              <a:t> </a:t>
            </a:r>
            <a:r>
              <a:rPr lang="en-US" altLang="zh-CN" sz="2400" dirty="0" smtClean="0">
                <a:solidFill>
                  <a:srgbClr val="000000"/>
                </a:solidFill>
                <a:latin typeface="Arial" panose="020B0604020202020204" pitchFamily="34" charset="0"/>
              </a:rPr>
              <a:t>   </a:t>
            </a:r>
          </a:p>
          <a:p>
            <a:pPr>
              <a:lnSpc>
                <a:spcPct val="110000"/>
              </a:lnSpc>
            </a:pPr>
            <a:r>
              <a:rPr lang="en-US" altLang="zh-CN" sz="2400" dirty="0" smtClean="0">
                <a:solidFill>
                  <a:srgbClr val="000000"/>
                </a:solidFill>
                <a:latin typeface="Arial" panose="020B0604020202020204" pitchFamily="34" charset="0"/>
              </a:rPr>
              <a:t>Dual </a:t>
            </a:r>
            <a:r>
              <a:rPr lang="en-US" altLang="zh-CN" sz="2400" dirty="0">
                <a:solidFill>
                  <a:srgbClr val="000000"/>
                </a:solidFill>
                <a:latin typeface="Arial" panose="020B0604020202020204" pitchFamily="34" charset="0"/>
              </a:rPr>
              <a:t>advantages of effectiveness and </a:t>
            </a:r>
            <a:r>
              <a:rPr lang="en-US" altLang="zh-CN" sz="2400" dirty="0" smtClean="0">
                <a:solidFill>
                  <a:srgbClr val="000000"/>
                </a:solidFill>
                <a:latin typeface="Arial" panose="020B0604020202020204" pitchFamily="34" charset="0"/>
              </a:rPr>
              <a:t>efficiency</a:t>
            </a:r>
          </a:p>
        </p:txBody>
      </p:sp>
      <p:sp>
        <p:nvSpPr>
          <p:cNvPr id="6" name="灯片编号占位符 5"/>
          <p:cNvSpPr>
            <a:spLocks noGrp="1"/>
          </p:cNvSpPr>
          <p:nvPr>
            <p:ph type="sldNum" sz="quarter" idx="12"/>
          </p:nvPr>
        </p:nvSpPr>
        <p:spPr/>
        <p:txBody>
          <a:bodyPr/>
          <a:lstStyle/>
          <a:p>
            <a:fld id="{E3756F1F-84DF-4859-8AE8-4B3E0E674450}" type="slidenum">
              <a:rPr lang="zh-CN" altLang="en-US" smtClean="0"/>
              <a:pPr/>
              <a:t>28</a:t>
            </a:fld>
            <a:endParaRPr lang="zh-CN" altLang="en-US" dirty="0"/>
          </a:p>
        </p:txBody>
      </p:sp>
    </p:spTree>
    <p:extLst>
      <p:ext uri="{BB962C8B-B14F-4D97-AF65-F5344CB8AC3E}">
        <p14:creationId xmlns:p14="http://schemas.microsoft.com/office/powerpoint/2010/main" val="3400604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799" y="566309"/>
            <a:ext cx="7772400" cy="3490580"/>
          </a:xfrm>
        </p:spPr>
        <p:txBody>
          <a:bodyPr/>
          <a:lstStyle/>
          <a:p>
            <a:r>
              <a:rPr lang="en-US" altLang="zh-CN" dirty="0" smtClean="0">
                <a:latin typeface="Arial" panose="020B0604020202020204" pitchFamily="34" charset="0"/>
                <a:cs typeface="Arial" panose="020B0604020202020204" pitchFamily="34" charset="0"/>
              </a:rPr>
              <a:t>Thanks!</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Q &amp; A</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a:xfrm>
            <a:off x="6950122" y="6492875"/>
            <a:ext cx="2057400" cy="365125"/>
          </a:xfrm>
        </p:spPr>
        <p:txBody>
          <a:bodyPr/>
          <a:lstStyle/>
          <a:p>
            <a:fld id="{25865DF1-B9FC-415D-ABDE-15D6573A65C0}" type="slidenum">
              <a:rPr lang="zh-CN" altLang="en-US" sz="1600" smtClean="0"/>
              <a:pPr/>
              <a:t>29</a:t>
            </a:fld>
            <a:endParaRPr lang="zh-CN" altLang="en-US" sz="1600" dirty="0"/>
          </a:p>
        </p:txBody>
      </p:sp>
    </p:spTree>
    <p:extLst>
      <p:ext uri="{BB962C8B-B14F-4D97-AF65-F5344CB8AC3E}">
        <p14:creationId xmlns:p14="http://schemas.microsoft.com/office/powerpoint/2010/main" val="278307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3</a:t>
            </a:fld>
            <a:endParaRPr lang="zh-CN" altLang="en-US" dirty="0"/>
          </a:p>
        </p:txBody>
      </p:sp>
      <p:sp>
        <p:nvSpPr>
          <p:cNvPr id="10" name="内容占位符 2"/>
          <p:cNvSpPr txBox="1">
            <a:spLocks/>
          </p:cNvSpPr>
          <p:nvPr/>
        </p:nvSpPr>
        <p:spPr>
          <a:xfrm>
            <a:off x="374651" y="1057656"/>
            <a:ext cx="8394698" cy="1775485"/>
          </a:xfrm>
          <a:prstGeom prst="rect">
            <a:avLst/>
          </a:prstGeom>
        </p:spPr>
        <p:txBody>
          <a:bodyPr vert="horz" lIns="91440" tIns="45720" rIns="91440" bIns="45720" rtlCol="0" anchor="ctr">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Challenges of Integer Linear Programming </a:t>
            </a:r>
            <a:r>
              <a:rPr lang="en-US" altLang="zh-CN" sz="2400" b="1" dirty="0">
                <a:latin typeface="Arial" panose="020B0604020202020204" pitchFamily="34" charset="0"/>
              </a:rPr>
              <a:t>for </a:t>
            </a:r>
            <a:r>
              <a:rPr lang="en-US" altLang="zh-CN" sz="2400" b="1" dirty="0" smtClean="0">
                <a:latin typeface="Arial" panose="020B0604020202020204" pitchFamily="34" charset="0"/>
              </a:rPr>
              <a:t>RE</a:t>
            </a:r>
          </a:p>
          <a:p>
            <a:pPr lvl="1">
              <a:lnSpc>
                <a:spcPct val="120000"/>
              </a:lnSpc>
            </a:pPr>
            <a:r>
              <a:rPr lang="en-US" altLang="zh-CN" dirty="0">
                <a:latin typeface="Arial" panose="020B0604020202020204" pitchFamily="34" charset="0"/>
              </a:rPr>
              <a:t>too much computing time and memory </a:t>
            </a:r>
            <a:r>
              <a:rPr lang="en-US" altLang="zh-CN" dirty="0" smtClean="0">
                <a:latin typeface="Arial" panose="020B0604020202020204" pitchFamily="34" charset="0"/>
              </a:rPr>
              <a:t>of ILP with voluminous variables </a:t>
            </a:r>
            <a:r>
              <a:rPr lang="en-US" altLang="zh-CN" dirty="0">
                <a:latin typeface="Arial" panose="020B0604020202020204" pitchFamily="34" charset="0"/>
              </a:rPr>
              <a:t>and </a:t>
            </a:r>
            <a:r>
              <a:rPr lang="en-US" altLang="zh-CN" dirty="0" smtClean="0">
                <a:latin typeface="Arial" panose="020B0604020202020204" pitchFamily="34" charset="0"/>
              </a:rPr>
              <a:t>constraints</a:t>
            </a:r>
          </a:p>
          <a:p>
            <a:pPr lvl="1">
              <a:lnSpc>
                <a:spcPct val="120000"/>
              </a:lnSpc>
            </a:pPr>
            <a:r>
              <a:rPr lang="en-US" altLang="zh-CN" dirty="0">
                <a:latin typeface="Arial" panose="020B0604020202020204" pitchFamily="34" charset="0"/>
              </a:rPr>
              <a:t>Redundant </a:t>
            </a:r>
            <a:r>
              <a:rPr lang="en-US" altLang="zh-CN" dirty="0">
                <a:latin typeface="Arial" panose="020B0604020202020204" pitchFamily="34" charset="0"/>
              </a:rPr>
              <a:t>information needs to be encoded </a:t>
            </a:r>
            <a:r>
              <a:rPr lang="en-US" altLang="zh-CN" dirty="0">
                <a:latin typeface="Arial" panose="020B0604020202020204" pitchFamily="34" charset="0"/>
              </a:rPr>
              <a:t>cautiously</a:t>
            </a:r>
          </a:p>
        </p:txBody>
      </p:sp>
      <p:graphicFrame>
        <p:nvGraphicFramePr>
          <p:cNvPr id="11" name="表格 10"/>
          <p:cNvGraphicFramePr>
            <a:graphicFrameLocks noGrp="1"/>
          </p:cNvGraphicFramePr>
          <p:nvPr>
            <p:extLst>
              <p:ext uri="{D42A27DB-BD31-4B8C-83A1-F6EECF244321}">
                <p14:modId xmlns:p14="http://schemas.microsoft.com/office/powerpoint/2010/main" val="1292201590"/>
              </p:ext>
            </p:extLst>
          </p:nvPr>
        </p:nvGraphicFramePr>
        <p:xfrm>
          <a:off x="908806" y="2859286"/>
          <a:ext cx="7071003" cy="1854200"/>
        </p:xfrm>
        <a:graphic>
          <a:graphicData uri="http://schemas.openxmlformats.org/drawingml/2006/table">
            <a:tbl>
              <a:tblPr firstRow="1" bandRow="1">
                <a:tableStyleId>{B301B821-A1FF-4177-AEE7-76D212191A09}</a:tableStyleId>
              </a:tblPr>
              <a:tblGrid>
                <a:gridCol w="1962000"/>
                <a:gridCol w="1398678"/>
                <a:gridCol w="1904930"/>
                <a:gridCol w="1805395"/>
              </a:tblGrid>
              <a:tr h="370840">
                <a:tc>
                  <a:txBody>
                    <a:bodyPr/>
                    <a:lstStyle/>
                    <a:p>
                      <a:pPr algn="l"/>
                      <a:r>
                        <a:rPr lang="en-US" altLang="zh-CN" dirty="0" smtClean="0"/>
                        <a:t>Entity Pair </a:t>
                      </a:r>
                      <a:endParaRPr lang="zh-CN" altLang="en-US" dirty="0"/>
                    </a:p>
                  </a:txBody>
                  <a:tcPr/>
                </a:tc>
                <a:tc gridSpan="3">
                  <a:txBody>
                    <a:bodyPr/>
                    <a:lstStyle/>
                    <a:p>
                      <a:pPr algn="ctr"/>
                      <a:r>
                        <a:rPr lang="en-US" altLang="zh-CN" dirty="0" smtClean="0"/>
                        <a:t>Top-3</a:t>
                      </a:r>
                      <a:r>
                        <a:rPr lang="en-US" altLang="zh-CN" baseline="0" dirty="0" smtClean="0"/>
                        <a:t> Candidate Relations</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deathPlace</a:t>
                      </a:r>
                      <a:r>
                        <a:rPr lang="en-US" altLang="zh-CN" i="1" dirty="0" smtClean="0"/>
                        <a:t> : 0.07</a:t>
                      </a:r>
                      <a:endParaRPr lang="zh-CN" altLang="en-US" i="1" dirty="0"/>
                    </a:p>
                  </a:txBody>
                  <a:tcPr/>
                </a:tc>
              </a:tr>
              <a:tr h="370840">
                <a:tc>
                  <a:txBody>
                    <a:bodyPr/>
                    <a:lstStyle/>
                    <a:p>
                      <a:r>
                        <a:rPr lang="en-US" altLang="zh-CN" smtClean="0"/>
                        <a:t>…</a:t>
                      </a:r>
                      <a:endParaRPr lang="zh-CN" altLang="en-US" dirty="0"/>
                    </a:p>
                  </a:txBody>
                  <a:tcPr/>
                </a:tc>
                <a:tc>
                  <a:txBody>
                    <a:bodyPr/>
                    <a:lstStyle/>
                    <a:p>
                      <a:pPr algn="ctr"/>
                      <a:r>
                        <a:rPr lang="en-US" altLang="zh-CN" i="1" smtClean="0"/>
                        <a:t>…</a:t>
                      </a:r>
                      <a:endParaRPr lang="zh-CN" altLang="en-US" i="1" dirty="0"/>
                    </a:p>
                  </a:txBody>
                  <a:tcPr/>
                </a:tc>
                <a:tc>
                  <a:txBody>
                    <a:bodyPr/>
                    <a:lstStyle/>
                    <a:p>
                      <a:pPr algn="ctr"/>
                      <a:r>
                        <a:rPr lang="en-US" altLang="zh-CN" i="1" dirty="0" smtClean="0"/>
                        <a:t>…</a:t>
                      </a:r>
                      <a:endParaRPr lang="zh-CN" altLang="en-US" i="1" dirty="0"/>
                    </a:p>
                  </a:txBody>
                  <a:tcPr/>
                </a:tc>
                <a:tc>
                  <a:txBody>
                    <a:bodyPr/>
                    <a:lstStyle/>
                    <a:p>
                      <a:pPr algn="ctr"/>
                      <a:r>
                        <a:rPr lang="en-US" altLang="zh-CN" i="1" dirty="0" smtClean="0"/>
                        <a:t>…</a:t>
                      </a:r>
                      <a:endParaRPr lang="zh-CN" altLang="en-US" i="1" dirty="0"/>
                    </a:p>
                  </a:txBody>
                  <a:tcPr/>
                </a:tc>
              </a:tr>
              <a:tr h="370840">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smtClean="0">
                          <a:solidFill>
                            <a:schemeClr val="tx1"/>
                          </a:solidFill>
                        </a:rPr>
                        <a:t>country : 0.03</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0.01</a:t>
                      </a:r>
                      <a:endParaRPr lang="zh-CN" altLang="en-US" i="1" dirty="0">
                        <a:solidFill>
                          <a:schemeClr val="tx1"/>
                        </a:solidFill>
                      </a:endParaRPr>
                    </a:p>
                  </a:txBody>
                  <a:tcPr/>
                </a:tc>
              </a:tr>
            </a:tbl>
          </a:graphicData>
        </a:graphic>
      </p:graphicFrame>
      <p:sp>
        <p:nvSpPr>
          <p:cNvPr id="17" name="内容占位符 2"/>
          <p:cNvSpPr txBox="1">
            <a:spLocks/>
          </p:cNvSpPr>
          <p:nvPr/>
        </p:nvSpPr>
        <p:spPr>
          <a:xfrm>
            <a:off x="982384" y="4776531"/>
            <a:ext cx="7252932" cy="1270862"/>
          </a:xfrm>
          <a:prstGeom prst="rect">
            <a:avLst/>
          </a:prstGeom>
        </p:spPr>
        <p:txBody>
          <a:bodyPr vert="horz" lIns="91440" tIns="45720" rIns="91440" bIns="45720" rtlCol="0" anchor="ctr">
            <a:normAutofit fontScale="925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000080"/>
                </a:solidFill>
                <a:latin typeface="Arial" panose="020B0604020202020204" pitchFamily="34" charset="0"/>
              </a:rPr>
              <a:t>Simple statistical methods </a:t>
            </a:r>
            <a:r>
              <a:rPr lang="en-US" altLang="zh-CN" sz="2000" dirty="0" smtClean="0">
                <a:solidFill>
                  <a:srgbClr val="000080"/>
                </a:solidFill>
                <a:latin typeface="Arial" panose="020B0604020202020204" pitchFamily="34" charset="0"/>
              </a:rPr>
              <a:t>fail: </a:t>
            </a:r>
          </a:p>
          <a:p>
            <a:pPr>
              <a:buFont typeface="Wingdings" panose="05000000000000000000" pitchFamily="2" charset="2"/>
              <a:buChar char="ü"/>
            </a:pPr>
            <a:r>
              <a:rPr lang="en-US" altLang="zh-CN" sz="2000" dirty="0" smtClean="0">
                <a:latin typeface="Arial" panose="020B0604020202020204" pitchFamily="34" charset="0"/>
              </a:rPr>
              <a:t>Confidence summation: </a:t>
            </a:r>
            <a:r>
              <a:rPr lang="zh-CN" altLang="en-US" sz="2000" dirty="0" smtClean="0">
                <a:latin typeface="Arial" panose="020B0604020202020204" pitchFamily="34" charset="0"/>
              </a:rPr>
              <a:t> </a:t>
            </a:r>
            <a:endParaRPr lang="en-US" altLang="zh-CN" sz="2000" dirty="0" smtClean="0">
              <a:latin typeface="Arial" panose="020B0604020202020204" pitchFamily="34" charset="0"/>
            </a:endParaRPr>
          </a:p>
          <a:p>
            <a:pPr marL="0" indent="0">
              <a:buNone/>
            </a:pPr>
            <a:r>
              <a:rPr lang="en-US" altLang="zh-CN" sz="1800" dirty="0">
                <a:latin typeface="Arial" panose="020B0604020202020204" pitchFamily="34" charset="0"/>
              </a:rPr>
              <a:t> </a:t>
            </a:r>
            <a:r>
              <a:rPr lang="en-US" altLang="zh-CN" sz="1800" dirty="0" smtClean="0">
                <a:latin typeface="Arial" panose="020B0604020202020204" pitchFamily="34" charset="0"/>
              </a:rPr>
              <a:t>   &lt;Australia</a:t>
            </a:r>
            <a:r>
              <a:rPr lang="en-US" altLang="zh-CN" sz="1800" dirty="0">
                <a:latin typeface="Arial" panose="020B0604020202020204" pitchFamily="34" charset="0"/>
              </a:rPr>
              <a:t>, </a:t>
            </a:r>
            <a:r>
              <a:rPr lang="en-US" altLang="zh-CN" sz="1800" i="1" dirty="0">
                <a:latin typeface="Arial" panose="020B0604020202020204" pitchFamily="34" charset="0"/>
              </a:rPr>
              <a:t>capital : </a:t>
            </a:r>
            <a:r>
              <a:rPr lang="en-US" altLang="zh-CN" sz="1800" i="1" dirty="0" smtClean="0">
                <a:latin typeface="Arial" panose="020B0604020202020204" pitchFamily="34" charset="0"/>
              </a:rPr>
              <a:t>1.3</a:t>
            </a:r>
            <a:r>
              <a:rPr lang="en-US" altLang="zh-CN" sz="1800" dirty="0" smtClean="0">
                <a:latin typeface="Arial" panose="020B0604020202020204" pitchFamily="34" charset="0"/>
              </a:rPr>
              <a:t>, Sydney&gt;, </a:t>
            </a:r>
            <a:r>
              <a:rPr lang="en-US" altLang="zh-CN" sz="1800" dirty="0">
                <a:latin typeface="Arial" panose="020B0604020202020204" pitchFamily="34" charset="0"/>
              </a:rPr>
              <a:t>&lt;Australia, </a:t>
            </a:r>
            <a:r>
              <a:rPr lang="en-US" altLang="zh-CN" sz="1800" i="1" dirty="0">
                <a:latin typeface="Arial" panose="020B0604020202020204" pitchFamily="34" charset="0"/>
              </a:rPr>
              <a:t>capital : </a:t>
            </a:r>
            <a:r>
              <a:rPr lang="en-US" altLang="zh-CN" sz="1800" i="1" dirty="0" smtClean="0">
                <a:latin typeface="Arial" panose="020B0604020202020204" pitchFamily="34" charset="0"/>
              </a:rPr>
              <a:t>0.96</a:t>
            </a:r>
            <a:r>
              <a:rPr lang="en-US" altLang="zh-CN" sz="1800" dirty="0">
                <a:latin typeface="Arial" panose="020B0604020202020204" pitchFamily="34" charset="0"/>
              </a:rPr>
              <a:t>, </a:t>
            </a:r>
            <a:r>
              <a:rPr lang="en-US" altLang="zh-CN" sz="1800" dirty="0" smtClean="0">
                <a:latin typeface="Arial" panose="020B0604020202020204" pitchFamily="34" charset="0"/>
              </a:rPr>
              <a:t>Canberra&gt;</a:t>
            </a:r>
            <a:endParaRPr lang="en-US" altLang="zh-CN" sz="1800" dirty="0">
              <a:latin typeface="Arial" panose="020B0604020202020204" pitchFamily="34" charset="0"/>
            </a:endParaRPr>
          </a:p>
        </p:txBody>
      </p:sp>
      <p:sp>
        <p:nvSpPr>
          <p:cNvPr id="18" name="内容占位符 2"/>
          <p:cNvSpPr txBox="1">
            <a:spLocks/>
          </p:cNvSpPr>
          <p:nvPr/>
        </p:nvSpPr>
        <p:spPr>
          <a:xfrm>
            <a:off x="421818" y="6121138"/>
            <a:ext cx="8374063" cy="489231"/>
          </a:xfrm>
          <a:prstGeom prst="rect">
            <a:avLst/>
          </a:prstGeom>
          <a:solidFill>
            <a:schemeClr val="bg1"/>
          </a:solidFill>
          <a:ln w="28575">
            <a:solidFill>
              <a:srgbClr val="FF0000"/>
            </a:solidFill>
          </a:ln>
        </p:spPr>
        <p:txBody>
          <a:bodyPr vert="horz" lIns="91440" tIns="45720" rIns="91440" bIns="45720" rtlCol="0" anchor="ctr">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SzPct val="70000"/>
              <a:buNone/>
            </a:pPr>
            <a:r>
              <a:rPr lang="en-US" altLang="zh-CN" sz="2800" dirty="0" smtClean="0">
                <a:solidFill>
                  <a:srgbClr val="FF0000"/>
                </a:solidFill>
              </a:rPr>
              <a:t>A efficient and effective relation extractor is needed</a:t>
            </a:r>
            <a:endParaRPr lang="en-US" altLang="zh-CN" sz="2800" dirty="0">
              <a:solidFill>
                <a:srgbClr val="FF0000"/>
              </a:solidFill>
              <a:latin typeface="Arial" panose="020B0604020202020204" pitchFamily="34" charset="0"/>
            </a:endParaRPr>
          </a:p>
        </p:txBody>
      </p:sp>
      <p:sp>
        <p:nvSpPr>
          <p:cNvPr id="12" name="圆角矩形 11"/>
          <p:cNvSpPr/>
          <p:nvPr/>
        </p:nvSpPr>
        <p:spPr>
          <a:xfrm>
            <a:off x="2915587" y="3245383"/>
            <a:ext cx="1311639" cy="14574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250"/>
                                        <p:tgtEl>
                                          <p:spTgt spid="10">
                                            <p:txEl>
                                              <p:pRg st="2" end="2"/>
                                            </p:txEl>
                                          </p:spTgt>
                                        </p:tgtEl>
                                      </p:cBhvr>
                                    </p:animEffect>
                                    <p:anim calcmode="lin" valueType="num">
                                      <p:cBhvr>
                                        <p:cTn id="8" dur="2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250" fill="hold"/>
                                        <p:tgtEl>
                                          <p:spTgt spid="1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50"/>
                                        <p:tgtEl>
                                          <p:spTgt spid="12"/>
                                        </p:tgtEl>
                                      </p:cBhvr>
                                    </p:animEffect>
                                    <p:anim calcmode="lin" valueType="num">
                                      <p:cBhvr>
                                        <p:cTn id="18" dur="250" fill="hold"/>
                                        <p:tgtEl>
                                          <p:spTgt spid="12"/>
                                        </p:tgtEl>
                                        <p:attrNameLst>
                                          <p:attrName>ppt_x</p:attrName>
                                        </p:attrNameLst>
                                      </p:cBhvr>
                                      <p:tavLst>
                                        <p:tav tm="0">
                                          <p:val>
                                            <p:strVal val="#ppt_x"/>
                                          </p:val>
                                        </p:tav>
                                        <p:tav tm="100000">
                                          <p:val>
                                            <p:strVal val="#ppt_x"/>
                                          </p:val>
                                        </p:tav>
                                      </p:tavLst>
                                    </p:anim>
                                    <p:anim calcmode="lin" valueType="num">
                                      <p:cBhvr>
                                        <p:cTn id="19" dur="25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fontScale="92500" lnSpcReduction="20000"/>
          </a:bodyPr>
          <a:lstStyle/>
          <a:p>
            <a:pPr>
              <a:lnSpc>
                <a:spcPct val="200000"/>
              </a:lnSpc>
            </a:pPr>
            <a:r>
              <a:rPr lang="en-US" altLang="zh-CN" b="1" dirty="0" smtClean="0"/>
              <a:t>Related Concepts</a:t>
            </a:r>
          </a:p>
          <a:p>
            <a:pPr lvl="1">
              <a:lnSpc>
                <a:spcPct val="200000"/>
              </a:lnSpc>
            </a:pPr>
            <a:r>
              <a:rPr lang="en-US" altLang="zh-CN" b="1" dirty="0"/>
              <a:t>Easy First </a:t>
            </a:r>
            <a:r>
              <a:rPr lang="en-US" altLang="zh-CN" b="1" dirty="0" smtClean="0"/>
              <a:t>Strategy</a:t>
            </a:r>
          </a:p>
          <a:p>
            <a:pPr lvl="1">
              <a:lnSpc>
                <a:spcPct val="200000"/>
              </a:lnSpc>
            </a:pPr>
            <a:r>
              <a:rPr lang="en-US" altLang="zh-CN" b="1" dirty="0"/>
              <a:t>Constraints </a:t>
            </a:r>
            <a:endParaRPr lang="en-US" altLang="zh-CN" b="1" dirty="0" smtClean="0"/>
          </a:p>
          <a:p>
            <a:pPr lvl="1">
              <a:lnSpc>
                <a:spcPct val="200000"/>
              </a:lnSpc>
            </a:pPr>
            <a:r>
              <a:rPr lang="en-US" altLang="zh-CN" b="1" dirty="0"/>
              <a:t>Information Redundancies</a:t>
            </a:r>
            <a:endParaRPr lang="en-US" altLang="zh-CN" b="1" dirty="0" smtClean="0"/>
          </a:p>
          <a:p>
            <a:pPr>
              <a:lnSpc>
                <a:spcPct val="200000"/>
              </a:lnSpc>
            </a:pPr>
            <a:r>
              <a:rPr lang="en-US" altLang="zh-CN" dirty="0"/>
              <a:t>Easy First Relation </a:t>
            </a:r>
            <a:r>
              <a:rPr lang="en-US" altLang="zh-CN" dirty="0" smtClean="0"/>
              <a:t>Extraction Framework </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4</a:t>
            </a:fld>
            <a:endParaRPr lang="zh-CN" altLang="en-US" dirty="0"/>
          </a:p>
        </p:txBody>
      </p:sp>
    </p:spTree>
    <p:extLst>
      <p:ext uri="{BB962C8B-B14F-4D97-AF65-F5344CB8AC3E}">
        <p14:creationId xmlns:p14="http://schemas.microsoft.com/office/powerpoint/2010/main" val="221924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788807" cy="904874"/>
          </a:xfrm>
        </p:spPr>
        <p:txBody>
          <a:bodyPr>
            <a:normAutofit/>
          </a:bodyPr>
          <a:lstStyle/>
          <a:p>
            <a:r>
              <a:rPr lang="en-US" altLang="zh-CN" b="1" dirty="0" smtClean="0"/>
              <a:t>Easy First Strategy for Relation Extraction</a:t>
            </a:r>
            <a:endParaRPr lang="en-US" altLang="zh-CN"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5</a:t>
            </a:fld>
            <a:endParaRPr lang="zh-CN" altLang="en-US" dirty="0"/>
          </a:p>
        </p:txBody>
      </p:sp>
      <p:sp>
        <p:nvSpPr>
          <p:cNvPr id="17" name="内容占位符 2"/>
          <p:cNvSpPr txBox="1">
            <a:spLocks/>
          </p:cNvSpPr>
          <p:nvPr/>
        </p:nvSpPr>
        <p:spPr>
          <a:xfrm>
            <a:off x="324196" y="1134983"/>
            <a:ext cx="8388003" cy="123346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What is the Easy </a:t>
            </a:r>
            <a:r>
              <a:rPr lang="en-US" altLang="zh-CN" sz="2400" b="1" dirty="0">
                <a:latin typeface="Arial" panose="020B0604020202020204" pitchFamily="34" charset="0"/>
              </a:rPr>
              <a:t>First </a:t>
            </a:r>
            <a:r>
              <a:rPr lang="en-US" altLang="zh-CN" sz="2400" b="1" dirty="0" smtClean="0">
                <a:latin typeface="Arial" panose="020B0604020202020204" pitchFamily="34" charset="0"/>
              </a:rPr>
              <a:t>Strategy </a:t>
            </a:r>
          </a:p>
          <a:p>
            <a:pPr marL="594900" lvl="1" indent="-342900">
              <a:lnSpc>
                <a:spcPct val="120000"/>
              </a:lnSpc>
            </a:pPr>
            <a:r>
              <a:rPr lang="en-US" altLang="zh-CN" sz="2000" dirty="0" smtClean="0">
                <a:latin typeface="Arial" panose="020B0604020202020204" pitchFamily="34" charset="0"/>
              </a:rPr>
              <a:t>Easy </a:t>
            </a:r>
            <a:r>
              <a:rPr lang="en-US" altLang="zh-CN" sz="2000" dirty="0">
                <a:latin typeface="Arial" panose="020B0604020202020204" pitchFamily="34" charset="0"/>
              </a:rPr>
              <a:t>(most confident) decisions should be </a:t>
            </a:r>
            <a:r>
              <a:rPr lang="en-US" altLang="zh-CN" sz="2000" dirty="0" smtClean="0">
                <a:latin typeface="Arial" panose="020B0604020202020204" pitchFamily="34" charset="0"/>
              </a:rPr>
              <a:t>made early</a:t>
            </a:r>
            <a:r>
              <a:rPr lang="en-US" altLang="zh-CN" sz="2000" dirty="0">
                <a:latin typeface="Arial" panose="020B0604020202020204" pitchFamily="34" charset="0"/>
              </a:rPr>
              <a:t>, and eliminating conflicts with </a:t>
            </a:r>
            <a:r>
              <a:rPr lang="en-US" altLang="zh-CN" sz="2000" dirty="0" smtClean="0">
                <a:latin typeface="Arial" panose="020B0604020202020204" pitchFamily="34" charset="0"/>
              </a:rPr>
              <a:t>constraints aids </a:t>
            </a:r>
            <a:r>
              <a:rPr lang="en-US" altLang="zh-CN" sz="2000" dirty="0">
                <a:latin typeface="Arial" panose="020B0604020202020204" pitchFamily="34" charset="0"/>
              </a:rPr>
              <a:t>hard </a:t>
            </a:r>
            <a:r>
              <a:rPr lang="en-US" altLang="zh-CN" sz="2000" dirty="0" smtClean="0">
                <a:latin typeface="Arial" panose="020B0604020202020204" pitchFamily="34" charset="0"/>
              </a:rPr>
              <a:t>decisions</a:t>
            </a:r>
            <a:endParaRPr lang="en-US" altLang="zh-CN" sz="2000" dirty="0" smtClean="0">
              <a:latin typeface="Arial" panose="020B0604020202020204" pitchFamily="34" charset="0"/>
            </a:endParaRPr>
          </a:p>
        </p:txBody>
      </p:sp>
      <p:sp>
        <p:nvSpPr>
          <p:cNvPr id="6" name="内容占位符 2"/>
          <p:cNvSpPr txBox="1">
            <a:spLocks/>
          </p:cNvSpPr>
          <p:nvPr/>
        </p:nvSpPr>
        <p:spPr>
          <a:xfrm>
            <a:off x="338171" y="2452535"/>
            <a:ext cx="8246838" cy="137175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Two keys </a:t>
            </a:r>
            <a:endParaRPr lang="en-US" altLang="zh-CN" sz="2400" b="1" dirty="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Constraints ---- eliminate conflicts</a:t>
            </a:r>
          </a:p>
          <a:p>
            <a:pPr marL="594900" lvl="1" indent="-342900">
              <a:lnSpc>
                <a:spcPct val="120000"/>
              </a:lnSpc>
            </a:pPr>
            <a:r>
              <a:rPr lang="en-US" altLang="zh-CN" sz="2000" dirty="0">
                <a:latin typeface="Arial" panose="020B0604020202020204" pitchFamily="34" charset="0"/>
              </a:rPr>
              <a:t>Redundancies ---- increase information </a:t>
            </a:r>
            <a:endParaRPr lang="en-US" altLang="zh-CN" sz="1800" dirty="0">
              <a:latin typeface="Arial" panose="020B0604020202020204" pitchFamily="34" charset="0"/>
            </a:endParaRPr>
          </a:p>
        </p:txBody>
      </p:sp>
      <p:sp>
        <p:nvSpPr>
          <p:cNvPr id="9" name="内容占位符 2"/>
          <p:cNvSpPr txBox="1">
            <a:spLocks/>
          </p:cNvSpPr>
          <p:nvPr/>
        </p:nvSpPr>
        <p:spPr>
          <a:xfrm>
            <a:off x="324197" y="3858452"/>
            <a:ext cx="8388003" cy="85147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Mention Format produced by Local Extractors</a:t>
            </a:r>
          </a:p>
          <a:p>
            <a:pPr marL="594900" lvl="1" indent="-342900">
              <a:lnSpc>
                <a:spcPct val="120000"/>
              </a:lnSpc>
            </a:pPr>
            <a:r>
              <a:rPr lang="en-US" altLang="zh-CN" sz="2000" dirty="0" smtClean="0">
                <a:latin typeface="Arial" panose="020B0604020202020204" pitchFamily="34" charset="0"/>
              </a:rPr>
              <a:t>Entity pair. </a:t>
            </a:r>
            <a:r>
              <a:rPr lang="en-US" altLang="zh-CN" sz="2000" dirty="0" smtClean="0">
                <a:latin typeface="Arial" panose="020B0604020202020204" pitchFamily="34" charset="0"/>
              </a:rPr>
              <a:t>K candidate </a:t>
            </a:r>
            <a:r>
              <a:rPr lang="en-US" altLang="zh-CN" sz="2000" dirty="0" smtClean="0">
                <a:latin typeface="Arial" panose="020B0604020202020204" pitchFamily="34" charset="0"/>
              </a:rPr>
              <a:t>relations and their confidence scores </a:t>
            </a:r>
          </a:p>
        </p:txBody>
      </p:sp>
      <p:graphicFrame>
        <p:nvGraphicFramePr>
          <p:cNvPr id="10" name="表格 9"/>
          <p:cNvGraphicFramePr>
            <a:graphicFrameLocks noGrp="1"/>
          </p:cNvGraphicFramePr>
          <p:nvPr>
            <p:extLst>
              <p:ext uri="{D42A27DB-BD31-4B8C-83A1-F6EECF244321}">
                <p14:modId xmlns:p14="http://schemas.microsoft.com/office/powerpoint/2010/main" val="2402021718"/>
              </p:ext>
            </p:extLst>
          </p:nvPr>
        </p:nvGraphicFramePr>
        <p:xfrm>
          <a:off x="814645" y="4881306"/>
          <a:ext cx="5400000" cy="396240"/>
        </p:xfrm>
        <a:graphic>
          <a:graphicData uri="http://schemas.openxmlformats.org/drawingml/2006/table">
            <a:tbl>
              <a:tblPr firstRow="1" bandRow="1">
                <a:tableStyleId>{9DCAF9ED-07DC-4A11-8D7F-57B35C25682E}</a:tableStyleId>
              </a:tblPr>
              <a:tblGrid>
                <a:gridCol w="1080000"/>
                <a:gridCol w="1080000"/>
                <a:gridCol w="1080000"/>
                <a:gridCol w="1080000"/>
                <a:gridCol w="1080000"/>
              </a:tblGrid>
              <a:tr h="0">
                <a:tc>
                  <a:txBody>
                    <a:bodyPr/>
                    <a:lstStyle/>
                    <a:p>
                      <a:pPr algn="ctr"/>
                      <a:r>
                        <a:rPr lang="en-US" altLang="zh-CN" sz="2000" dirty="0" smtClean="0"/>
                        <a:t>s, o</a:t>
                      </a:r>
                      <a:endParaRPr lang="zh-CN" altLang="en-US" sz="200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smtClean="0"/>
                        <a:t>r</a:t>
                      </a:r>
                      <a:r>
                        <a:rPr lang="en-US" altLang="zh-CN" sz="2000" baseline="-25000" dirty="0" smtClean="0"/>
                        <a:t>1</a:t>
                      </a:r>
                      <a:r>
                        <a:rPr lang="en-US" altLang="zh-CN" sz="2000" baseline="0" dirty="0" smtClean="0"/>
                        <a:t>: c</a:t>
                      </a:r>
                      <a:r>
                        <a:rPr lang="en-US" altLang="zh-CN" sz="2000" baseline="-25000" dirty="0" smtClean="0"/>
                        <a:t>1</a:t>
                      </a:r>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2000" dirty="0" smtClean="0"/>
                        <a:t>r</a:t>
                      </a:r>
                      <a:r>
                        <a:rPr lang="en-US" altLang="zh-CN" sz="2000" baseline="-25000" dirty="0" smtClean="0"/>
                        <a:t>2</a:t>
                      </a:r>
                      <a:r>
                        <a:rPr lang="en-US" altLang="zh-CN" sz="2000" baseline="0" dirty="0" smtClean="0"/>
                        <a:t>: c</a:t>
                      </a:r>
                      <a:r>
                        <a:rPr lang="en-US" altLang="zh-CN" sz="2000" baseline="-25000" dirty="0" smtClean="0"/>
                        <a:t>2</a:t>
                      </a:r>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2000" dirty="0" err="1" smtClean="0"/>
                        <a:t>r</a:t>
                      </a:r>
                      <a:r>
                        <a:rPr lang="en-US" altLang="zh-CN" sz="2000" baseline="-25000" dirty="0" err="1" smtClean="0"/>
                        <a:t>k</a:t>
                      </a:r>
                      <a:r>
                        <a:rPr lang="en-US" altLang="zh-CN" sz="2000" baseline="0" dirty="0" smtClean="0"/>
                        <a:t>: </a:t>
                      </a:r>
                      <a:r>
                        <a:rPr lang="en-US" altLang="zh-CN" sz="2000" baseline="0" dirty="0" err="1" smtClean="0"/>
                        <a:t>c</a:t>
                      </a:r>
                      <a:r>
                        <a:rPr lang="en-US" altLang="zh-CN" sz="2000" baseline="-25000" dirty="0" err="1" smtClean="0"/>
                        <a:t>k</a:t>
                      </a:r>
                      <a:endParaRPr lang="zh-CN" altLang="en-US" sz="2000" dirty="0"/>
                    </a:p>
                  </a:txBody>
                  <a:tcPr>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accent1"/>
                    </a:solidFill>
                  </a:tcPr>
                </a:tc>
              </a:tr>
            </a:tbl>
          </a:graphicData>
        </a:graphic>
      </p:graphicFrame>
      <p:cxnSp>
        <p:nvCxnSpPr>
          <p:cNvPr id="5" name="直接箭头连接符 4"/>
          <p:cNvCxnSpPr/>
          <p:nvPr/>
        </p:nvCxnSpPr>
        <p:spPr>
          <a:xfrm flipH="1">
            <a:off x="1299046" y="4660614"/>
            <a:ext cx="1729" cy="203189"/>
          </a:xfrm>
          <a:prstGeom prst="straightConnector1">
            <a:avLst/>
          </a:prstGeom>
          <a:ln w="190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左大括号 10"/>
          <p:cNvSpPr/>
          <p:nvPr/>
        </p:nvSpPr>
        <p:spPr>
          <a:xfrm rot="5400000">
            <a:off x="3976628" y="3125607"/>
            <a:ext cx="164574" cy="3311818"/>
          </a:xfrm>
          <a:prstGeom prst="leftBrace">
            <a:avLst>
              <a:gd name="adj1" fmla="val 111840"/>
              <a:gd name="adj2" fmla="val 5053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内容占位符 2"/>
              <p:cNvSpPr txBox="1">
                <a:spLocks/>
              </p:cNvSpPr>
              <p:nvPr/>
            </p:nvSpPr>
            <p:spPr>
              <a:xfrm>
                <a:off x="355193" y="5373780"/>
                <a:ext cx="8388003" cy="431894"/>
              </a:xfrm>
              <a:prstGeom prst="rect">
                <a:avLst/>
              </a:prstGeom>
              <a:ln w="19050">
                <a:noFill/>
              </a:ln>
            </p:spPr>
            <p:txBody>
              <a:bodyPr vert="horz" lIns="91440" tIns="45720" rIns="91440" bIns="45720" rtlCol="0">
                <a:normAutofit fontScale="925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900" lvl="1" indent="-342900">
                  <a:lnSpc>
                    <a:spcPct val="120000"/>
                  </a:lnSpc>
                </a:pPr>
                <a14:m>
                  <m:oMath xmlns:m="http://schemas.openxmlformats.org/officeDocument/2006/math">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𝑘</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e>
                    </m:nary>
                  </m:oMath>
                </a14:m>
                <a:r>
                  <a:rPr lang="en-US" altLang="zh-CN" sz="2000" dirty="0" smtClean="0">
                    <a:latin typeface="Arial" panose="020B0604020202020204" pitchFamily="34" charset="0"/>
                  </a:rPr>
                  <a:t>, and an NA (unknown) relation is included </a:t>
                </a:r>
                <a:endParaRPr lang="en-US" altLang="zh-CN" sz="2000" dirty="0" smtClean="0">
                  <a:latin typeface="Arial" panose="020B0604020202020204" pitchFamily="34" charset="0"/>
                </a:endParaRPr>
              </a:p>
            </p:txBody>
          </p:sp>
        </mc:Choice>
        <mc:Fallback>
          <p:sp>
            <p:nvSpPr>
              <p:cNvPr id="14" name="内容占位符 2"/>
              <p:cNvSpPr txBox="1">
                <a:spLocks noRot="1" noChangeAspect="1" noMove="1" noResize="1" noEditPoints="1" noAdjustHandles="1" noChangeArrowheads="1" noChangeShapeType="1" noTextEdit="1"/>
              </p:cNvSpPr>
              <p:nvPr/>
            </p:nvSpPr>
            <p:spPr>
              <a:xfrm>
                <a:off x="355193" y="5373780"/>
                <a:ext cx="8388003" cy="431894"/>
              </a:xfrm>
              <a:prstGeom prst="rect">
                <a:avLst/>
              </a:prstGeom>
              <a:blipFill rotWithShape="0">
                <a:blip r:embed="rId3"/>
                <a:stretch>
                  <a:fillRect t="-101429" b="-160000"/>
                </a:stretch>
              </a:blipFill>
              <a:ln w="19050">
                <a:noFill/>
              </a:ln>
            </p:spPr>
            <p:txBody>
              <a:bodyPr/>
              <a:lstStyle/>
              <a:p>
                <a:r>
                  <a:rPr lang="zh-CN" altLang="en-US">
                    <a:noFill/>
                  </a:rPr>
                  <a:t> </a:t>
                </a:r>
              </a:p>
            </p:txBody>
          </p:sp>
        </mc:Fallback>
      </mc:AlternateContent>
      <p:sp>
        <p:nvSpPr>
          <p:cNvPr id="3" name="文本框 2"/>
          <p:cNvSpPr txBox="1"/>
          <p:nvPr/>
        </p:nvSpPr>
        <p:spPr>
          <a:xfrm>
            <a:off x="6216596" y="4863803"/>
            <a:ext cx="2595582" cy="369332"/>
          </a:xfrm>
          <a:prstGeom prst="rect">
            <a:avLst/>
          </a:prstGeom>
          <a:noFill/>
        </p:spPr>
        <p:txBody>
          <a:bodyPr wrap="none" rtlCol="0">
            <a:spAutoFit/>
          </a:bodyPr>
          <a:lstStyle/>
          <a:p>
            <a:r>
              <a:rPr lang="pt-BR" altLang="zh-CN" dirty="0"/>
              <a:t>m = (s; o; r</a:t>
            </a:r>
            <a:r>
              <a:rPr lang="pt-BR" altLang="zh-CN" baseline="-25000" dirty="0"/>
              <a:t>1</a:t>
            </a:r>
            <a:r>
              <a:rPr lang="pt-BR" altLang="zh-CN" dirty="0"/>
              <a:t> : c</a:t>
            </a:r>
            <a:r>
              <a:rPr lang="pt-BR" altLang="zh-CN" baseline="-25000" dirty="0"/>
              <a:t>1</a:t>
            </a:r>
            <a:r>
              <a:rPr lang="pt-BR" altLang="zh-CN" dirty="0"/>
              <a:t>; </a:t>
            </a:r>
            <a:r>
              <a:rPr lang="pt-BR" altLang="zh-CN" dirty="0" smtClean="0"/>
              <a:t>…; </a:t>
            </a:r>
            <a:r>
              <a:rPr lang="pt-BR" altLang="zh-CN" dirty="0"/>
              <a:t>r</a:t>
            </a:r>
            <a:r>
              <a:rPr lang="pt-BR" altLang="zh-CN" baseline="-25000" dirty="0"/>
              <a:t>k</a:t>
            </a:r>
            <a:r>
              <a:rPr lang="pt-BR" altLang="zh-CN" dirty="0"/>
              <a:t> : c</a:t>
            </a:r>
            <a:r>
              <a:rPr lang="pt-BR" altLang="zh-CN" baseline="-25000" dirty="0"/>
              <a:t>k</a:t>
            </a:r>
            <a:r>
              <a:rPr lang="pt-BR" altLang="zh-CN" dirty="0"/>
              <a:t>) </a:t>
            </a:r>
            <a:endParaRPr lang="zh-CN" altLang="en-US" dirty="0"/>
          </a:p>
        </p:txBody>
      </p:sp>
    </p:spTree>
    <p:extLst>
      <p:ext uri="{BB962C8B-B14F-4D97-AF65-F5344CB8AC3E}">
        <p14:creationId xmlns:p14="http://schemas.microsoft.com/office/powerpoint/2010/main" val="131191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50"/>
                                        <p:tgtEl>
                                          <p:spTgt spid="9"/>
                                        </p:tgtEl>
                                      </p:cBhvr>
                                    </p:animEffect>
                                    <p:anim calcmode="lin" valueType="num">
                                      <p:cBhvr>
                                        <p:cTn id="15" dur="250" fill="hold"/>
                                        <p:tgtEl>
                                          <p:spTgt spid="9"/>
                                        </p:tgtEl>
                                        <p:attrNameLst>
                                          <p:attrName>ppt_x</p:attrName>
                                        </p:attrNameLst>
                                      </p:cBhvr>
                                      <p:tavLst>
                                        <p:tav tm="0">
                                          <p:val>
                                            <p:strVal val="#ppt_x"/>
                                          </p:val>
                                        </p:tav>
                                        <p:tav tm="100000">
                                          <p:val>
                                            <p:strVal val="#ppt_x"/>
                                          </p:val>
                                        </p:tav>
                                      </p:tavLst>
                                    </p:anim>
                                    <p:anim calcmode="lin" valueType="num">
                                      <p:cBhvr>
                                        <p:cTn id="16" dur="25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anim calcmode="lin" valueType="num">
                                      <p:cBhvr>
                                        <p:cTn id="20" dur="250" fill="hold"/>
                                        <p:tgtEl>
                                          <p:spTgt spid="14"/>
                                        </p:tgtEl>
                                        <p:attrNameLst>
                                          <p:attrName>ppt_x</p:attrName>
                                        </p:attrNameLst>
                                      </p:cBhvr>
                                      <p:tavLst>
                                        <p:tav tm="0">
                                          <p:val>
                                            <p:strVal val="#ppt_x"/>
                                          </p:val>
                                        </p:tav>
                                        <p:tav tm="100000">
                                          <p:val>
                                            <p:strVal val="#ppt_x"/>
                                          </p:val>
                                        </p:tav>
                                      </p:tavLst>
                                    </p:anim>
                                    <p:anim calcmode="lin" valueType="num">
                                      <p:cBhvr>
                                        <p:cTn id="21" dur="25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anim calcmode="lin" valueType="num">
                                      <p:cBhvr>
                                        <p:cTn id="25" dur="250" fill="hold"/>
                                        <p:tgtEl>
                                          <p:spTgt spid="10"/>
                                        </p:tgtEl>
                                        <p:attrNameLst>
                                          <p:attrName>ppt_x</p:attrName>
                                        </p:attrNameLst>
                                      </p:cBhvr>
                                      <p:tavLst>
                                        <p:tav tm="0">
                                          <p:val>
                                            <p:strVal val="#ppt_x"/>
                                          </p:val>
                                        </p:tav>
                                        <p:tav tm="100000">
                                          <p:val>
                                            <p:strVal val="#ppt_x"/>
                                          </p:val>
                                        </p:tav>
                                      </p:tavLst>
                                    </p:anim>
                                    <p:anim calcmode="lin" valueType="num">
                                      <p:cBhvr>
                                        <p:cTn id="26" dur="25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250"/>
                                        <p:tgtEl>
                                          <p:spTgt spid="5"/>
                                        </p:tgtEl>
                                      </p:cBhvr>
                                    </p:animEffect>
                                    <p:anim calcmode="lin" valueType="num">
                                      <p:cBhvr>
                                        <p:cTn id="30" dur="250" fill="hold"/>
                                        <p:tgtEl>
                                          <p:spTgt spid="5"/>
                                        </p:tgtEl>
                                        <p:attrNameLst>
                                          <p:attrName>ppt_x</p:attrName>
                                        </p:attrNameLst>
                                      </p:cBhvr>
                                      <p:tavLst>
                                        <p:tav tm="0">
                                          <p:val>
                                            <p:strVal val="#ppt_x"/>
                                          </p:val>
                                        </p:tav>
                                        <p:tav tm="100000">
                                          <p:val>
                                            <p:strVal val="#ppt_x"/>
                                          </p:val>
                                        </p:tav>
                                      </p:tavLst>
                                    </p:anim>
                                    <p:anim calcmode="lin" valueType="num">
                                      <p:cBhvr>
                                        <p:cTn id="31" dur="25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anim calcmode="lin" valueType="num">
                                      <p:cBhvr>
                                        <p:cTn id="35" dur="250" fill="hold"/>
                                        <p:tgtEl>
                                          <p:spTgt spid="11"/>
                                        </p:tgtEl>
                                        <p:attrNameLst>
                                          <p:attrName>ppt_x</p:attrName>
                                        </p:attrNameLst>
                                      </p:cBhvr>
                                      <p:tavLst>
                                        <p:tav tm="0">
                                          <p:val>
                                            <p:strVal val="#ppt_x"/>
                                          </p:val>
                                        </p:tav>
                                        <p:tav tm="100000">
                                          <p:val>
                                            <p:strVal val="#ppt_x"/>
                                          </p:val>
                                        </p:tav>
                                      </p:tavLst>
                                    </p:anim>
                                    <p:anim calcmode="lin" valueType="num">
                                      <p:cBhvr>
                                        <p:cTn id="36" dur="25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250"/>
                                        <p:tgtEl>
                                          <p:spTgt spid="3"/>
                                        </p:tgtEl>
                                      </p:cBhvr>
                                    </p:animEffect>
                                    <p:anim calcmode="lin" valueType="num">
                                      <p:cBhvr>
                                        <p:cTn id="40" dur="250" fill="hold"/>
                                        <p:tgtEl>
                                          <p:spTgt spid="3"/>
                                        </p:tgtEl>
                                        <p:attrNameLst>
                                          <p:attrName>ppt_x</p:attrName>
                                        </p:attrNameLst>
                                      </p:cBhvr>
                                      <p:tavLst>
                                        <p:tav tm="0">
                                          <p:val>
                                            <p:strVal val="#ppt_x"/>
                                          </p:val>
                                        </p:tav>
                                        <p:tav tm="100000">
                                          <p:val>
                                            <p:strVal val="#ppt_x"/>
                                          </p:val>
                                        </p:tav>
                                      </p:tavLst>
                                    </p:anim>
                                    <p:anim calcmode="lin" valueType="num">
                                      <p:cBhvr>
                                        <p:cTn id="41"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animBg="1"/>
      <p:bldP spid="1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6</a:t>
            </a:fld>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2068588372"/>
              </p:ext>
            </p:extLst>
          </p:nvPr>
        </p:nvGraphicFramePr>
        <p:xfrm>
          <a:off x="1875473" y="4237051"/>
          <a:ext cx="4777389" cy="2102869"/>
        </p:xfrm>
        <a:graphic>
          <a:graphicData uri="http://schemas.openxmlformats.org/drawingml/2006/table">
            <a:tbl>
              <a:tblPr firstRow="1" bandRow="1">
                <a:tableStyleId>{B301B821-A1FF-4177-AEE7-76D212191A09}</a:tableStyleId>
              </a:tblPr>
              <a:tblGrid>
                <a:gridCol w="1685692"/>
                <a:gridCol w="1472759"/>
                <a:gridCol w="1618938"/>
              </a:tblGrid>
              <a:tr h="437177">
                <a:tc>
                  <a:txBody>
                    <a:bodyPr/>
                    <a:lstStyle/>
                    <a:p>
                      <a:pPr algn="ctr"/>
                      <a:r>
                        <a:rPr lang="en-US" altLang="zh-CN" dirty="0" smtClean="0"/>
                        <a:t>Subject Domain </a:t>
                      </a:r>
                      <a:endParaRPr lang="zh-CN" altLang="en-US" dirty="0"/>
                    </a:p>
                  </a:txBody>
                  <a:tcPr/>
                </a:tc>
                <a:tc>
                  <a:txBody>
                    <a:bodyPr/>
                    <a:lstStyle/>
                    <a:p>
                      <a:pPr algn="ctr"/>
                      <a:r>
                        <a:rPr lang="en-US" altLang="zh-CN" dirty="0" smtClean="0"/>
                        <a:t>Relation </a:t>
                      </a:r>
                      <a:endParaRPr lang="zh-CN" altLang="en-US" dirty="0"/>
                    </a:p>
                  </a:txBody>
                  <a:tcPr/>
                </a:tc>
                <a:tc>
                  <a:txBody>
                    <a:bodyPr/>
                    <a:lstStyle/>
                    <a:p>
                      <a:pPr algn="ctr"/>
                      <a:r>
                        <a:rPr lang="en-US" altLang="zh-CN" dirty="0" smtClean="0"/>
                        <a:t>Object Domain </a:t>
                      </a:r>
                      <a:endParaRPr lang="zh-CN" altLang="en-US" dirty="0"/>
                    </a:p>
                  </a:txBody>
                  <a:tcPr/>
                </a:tc>
              </a:tr>
              <a:tr h="416423">
                <a:tc>
                  <a:txBody>
                    <a:bodyPr/>
                    <a:lstStyle/>
                    <a:p>
                      <a:pPr algn="ctr"/>
                      <a:r>
                        <a:rPr lang="en-US" altLang="zh-CN" sz="2000" dirty="0" smtClean="0"/>
                        <a:t>Countries </a:t>
                      </a:r>
                      <a:endParaRPr lang="zh-CN" altLang="en-US" sz="2000" dirty="0"/>
                    </a:p>
                  </a:txBody>
                  <a:tcPr/>
                </a:tc>
                <a:tc>
                  <a:txBody>
                    <a:bodyPr/>
                    <a:lstStyle/>
                    <a:p>
                      <a:pPr algn="ctr"/>
                      <a:r>
                        <a:rPr lang="en-US" altLang="zh-CN" sz="2000" i="1" dirty="0" err="1" smtClean="0"/>
                        <a:t>largestCity</a:t>
                      </a:r>
                      <a:endParaRPr lang="zh-CN" altLang="en-US" sz="2000" i="1" dirty="0"/>
                    </a:p>
                  </a:txBody>
                  <a:tcPr/>
                </a:tc>
                <a:tc>
                  <a:txBody>
                    <a:bodyPr/>
                    <a:lstStyle/>
                    <a:p>
                      <a:pPr algn="ctr"/>
                      <a:r>
                        <a:rPr lang="en-US" altLang="zh-CN" sz="2000" dirty="0" smtClean="0"/>
                        <a:t>Cities</a:t>
                      </a:r>
                      <a:endParaRPr lang="zh-CN" altLang="en-US" sz="2000" dirty="0"/>
                    </a:p>
                  </a:txBody>
                  <a:tcPr/>
                </a:tc>
              </a:tr>
              <a:tr h="416423">
                <a:tc>
                  <a:txBody>
                    <a:bodyPr/>
                    <a:lstStyle/>
                    <a:p>
                      <a:pPr algn="ctr"/>
                      <a:r>
                        <a:rPr lang="en-US" altLang="zh-CN" sz="2000" dirty="0" smtClean="0"/>
                        <a:t>Organizations </a:t>
                      </a:r>
                      <a:endParaRPr lang="zh-CN" altLang="en-US" sz="2000" dirty="0"/>
                    </a:p>
                  </a:txBody>
                  <a:tcPr/>
                </a:tc>
                <a:tc>
                  <a:txBody>
                    <a:bodyPr/>
                    <a:lstStyle/>
                    <a:p>
                      <a:pPr algn="ctr"/>
                      <a:r>
                        <a:rPr lang="en-US" altLang="zh-CN" sz="2000" i="1" dirty="0" err="1" smtClean="0"/>
                        <a:t>locationCity</a:t>
                      </a:r>
                      <a:endParaRPr lang="zh-CN" altLang="en-US" sz="2000" i="1" dirty="0"/>
                    </a:p>
                  </a:txBody>
                  <a:tcPr/>
                </a:tc>
                <a:tc>
                  <a:txBody>
                    <a:bodyPr/>
                    <a:lstStyle/>
                    <a:p>
                      <a:pPr algn="ctr"/>
                      <a:r>
                        <a:rPr lang="en-US" altLang="zh-CN" sz="2000" dirty="0" smtClean="0"/>
                        <a:t>Cities </a:t>
                      </a:r>
                      <a:endParaRPr lang="zh-CN" altLang="en-US" sz="2000" dirty="0"/>
                    </a:p>
                  </a:txBody>
                  <a:tcPr/>
                </a:tc>
              </a:tr>
              <a:tr h="416423">
                <a:tc>
                  <a:txBody>
                    <a:bodyPr/>
                    <a:lstStyle/>
                    <a:p>
                      <a:pPr algn="ctr"/>
                      <a:r>
                        <a:rPr lang="en-US" altLang="zh-CN" sz="2000" dirty="0" smtClean="0"/>
                        <a:t>Persons </a:t>
                      </a:r>
                      <a:endParaRPr lang="zh-CN" altLang="en-US" sz="2000" dirty="0"/>
                    </a:p>
                  </a:txBody>
                  <a:tcPr/>
                </a:tc>
                <a:tc>
                  <a:txBody>
                    <a:bodyPr/>
                    <a:lstStyle/>
                    <a:p>
                      <a:pPr algn="ctr"/>
                      <a:r>
                        <a:rPr lang="en-US" altLang="zh-CN" sz="2000" i="1" dirty="0" smtClean="0"/>
                        <a:t>nationality</a:t>
                      </a:r>
                      <a:endParaRPr lang="zh-CN" altLang="en-US" sz="2000" i="1" dirty="0"/>
                    </a:p>
                  </a:txBody>
                  <a:tcPr/>
                </a:tc>
                <a:tc>
                  <a:txBody>
                    <a:bodyPr/>
                    <a:lstStyle/>
                    <a:p>
                      <a:pPr algn="ctr"/>
                      <a:r>
                        <a:rPr lang="en-US" altLang="zh-CN" sz="2000" dirty="0" smtClean="0"/>
                        <a:t>Countries </a:t>
                      </a:r>
                      <a:endParaRPr lang="zh-CN" altLang="en-US" sz="2000" dirty="0"/>
                    </a:p>
                  </a:txBody>
                  <a:tcPr/>
                </a:tc>
              </a:tr>
              <a:tr h="416423">
                <a:tc>
                  <a:txBody>
                    <a:bodyPr/>
                    <a:lstStyle/>
                    <a:p>
                      <a:pPr algn="ctr"/>
                      <a:r>
                        <a:rPr lang="en-US" altLang="zh-CN" sz="2000" dirty="0" smtClean="0"/>
                        <a:t>…</a:t>
                      </a:r>
                      <a:endParaRPr lang="zh-CN" altLang="en-US" sz="2000" dirty="0"/>
                    </a:p>
                  </a:txBody>
                  <a:tcPr/>
                </a:tc>
                <a:tc>
                  <a:txBody>
                    <a:bodyPr/>
                    <a:lstStyle/>
                    <a:p>
                      <a:pPr algn="ctr"/>
                      <a:r>
                        <a:rPr lang="en-US" altLang="zh-CN" sz="2000" dirty="0" smtClean="0"/>
                        <a:t>…</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tc>
              </a:tr>
            </a:tbl>
          </a:graphicData>
        </a:graphic>
      </p:graphicFrame>
      <mc:AlternateContent xmlns:mc="http://schemas.openxmlformats.org/markup-compatibility/2006" xmlns:a14="http://schemas.microsoft.com/office/drawing/2010/main">
        <mc:Choice Requires="a14">
          <p:sp>
            <p:nvSpPr>
              <p:cNvPr id="15" name="内容占位符 2"/>
              <p:cNvSpPr txBox="1">
                <a:spLocks/>
              </p:cNvSpPr>
              <p:nvPr/>
            </p:nvSpPr>
            <p:spPr>
              <a:xfrm>
                <a:off x="331106" y="1118534"/>
                <a:ext cx="8246838" cy="304198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Domain Constraints</a:t>
                </a:r>
                <a:endParaRPr lang="en-US" altLang="zh-CN" sz="900" dirty="0" smtClean="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Enforce </a:t>
                </a:r>
                <a:r>
                  <a:rPr lang="en-US" altLang="zh-CN" sz="2000" dirty="0">
                    <a:latin typeface="Arial" panose="020B0604020202020204" pitchFamily="34" charset="0"/>
                  </a:rPr>
                  <a:t>constraints among the subject and </a:t>
                </a:r>
                <a:r>
                  <a:rPr lang="en-US" altLang="zh-CN" sz="2000" dirty="0" smtClean="0">
                    <a:latin typeface="Arial" panose="020B0604020202020204" pitchFamily="34" charset="0"/>
                  </a:rPr>
                  <a:t>object domains </a:t>
                </a:r>
                <a:r>
                  <a:rPr lang="en-US" altLang="zh-CN" sz="2000" dirty="0">
                    <a:latin typeface="Arial" panose="020B0604020202020204" pitchFamily="34" charset="0"/>
                  </a:rPr>
                  <a:t>of relations. </a:t>
                </a:r>
                <a:endParaRPr lang="en-US" altLang="zh-CN" sz="2000" dirty="0" smtClean="0">
                  <a:latin typeface="Arial" panose="020B0604020202020204" pitchFamily="34" charset="0"/>
                </a:endParaRPr>
              </a:p>
              <a:p>
                <a:pPr marL="709200" lvl="1" indent="-457200">
                  <a:lnSpc>
                    <a:spcPct val="120000"/>
                  </a:lnSpc>
                  <a:buClrTx/>
                  <a:buFont typeface="+mj-ea"/>
                  <a:buAutoNum type="circleNumDbPlain"/>
                </a:pPr>
                <a:r>
                  <a:rPr lang="en-US" altLang="zh-CN" sz="2000" dirty="0">
                    <a:solidFill>
                      <a:srgbClr val="00B050"/>
                    </a:solidFill>
                    <a:latin typeface="Arial" panose="020B0604020202020204" pitchFamily="34" charset="0"/>
                  </a:rPr>
                  <a:t>S-S domain </a:t>
                </a:r>
                <a:r>
                  <a:rPr lang="en-US" altLang="zh-CN" sz="2000" dirty="0" smtClean="0">
                    <a:solidFill>
                      <a:srgbClr val="00B050"/>
                    </a:solidFill>
                    <a:latin typeface="Arial" panose="020B0604020202020204" pitchFamily="34" charset="0"/>
                  </a:rPr>
                  <a:t>constraint</a:t>
                </a:r>
                <a:r>
                  <a:rPr lang="en-US" altLang="zh-CN" sz="2000" dirty="0" smtClean="0">
                    <a:latin typeface="Arial" panose="020B0604020202020204" pitchFamily="34" charset="0"/>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subject</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b="0" i="1" smtClean="0">
                            <a:latin typeface="Cambria Math" panose="02040503050406030204" pitchFamily="18" charset="0"/>
                          </a:rPr>
                          <m:t>𝑗</m:t>
                        </m:r>
                      </m:sub>
                    </m:sSub>
                    <m:r>
                      <a:rPr lang="en-US" altLang="zh-CN" sz="2000" i="1">
                        <a:latin typeface="Cambria Math" panose="02040503050406030204" pitchFamily="18" charset="0"/>
                      </a:rPr>
                      <m:t>.</m:t>
                    </m:r>
                    <m:r>
                      <m:rPr>
                        <m:sty m:val="p"/>
                      </m:rPr>
                      <a:rPr lang="en-US" altLang="zh-CN" sz="2000" i="1">
                        <a:latin typeface="Cambria Math" panose="02040503050406030204" pitchFamily="18" charset="0"/>
                      </a:rPr>
                      <m:t>subject</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smtClean="0">
                  <a:latin typeface="Arial" panose="020B0604020202020204" pitchFamily="34" charset="0"/>
                </a:endParaRPr>
              </a:p>
              <a:p>
                <a:pPr marL="709200" lvl="1" indent="-457200">
                  <a:lnSpc>
                    <a:spcPct val="120000"/>
                  </a:lnSpc>
                  <a:buFont typeface="+mj-ea"/>
                  <a:buAutoNum type="circleNumDbPlain"/>
                </a:pPr>
                <a:r>
                  <a:rPr lang="en-US" altLang="zh-CN" sz="2000" dirty="0" smtClean="0">
                    <a:solidFill>
                      <a:srgbClr val="FFC000"/>
                    </a:solidFill>
                    <a:latin typeface="Arial" panose="020B0604020202020204" pitchFamily="34" charset="0"/>
                  </a:rPr>
                  <a:t>O-O </a:t>
                </a:r>
                <a:r>
                  <a:rPr lang="en-US" altLang="zh-CN" sz="2000" dirty="0">
                    <a:solidFill>
                      <a:srgbClr val="FFC000"/>
                    </a:solidFill>
                    <a:latin typeface="Arial" panose="020B0604020202020204" pitchFamily="34" charset="0"/>
                  </a:rPr>
                  <a:t>domain constraint</a:t>
                </a:r>
                <a:r>
                  <a:rPr lang="en-US" altLang="zh-CN" sz="2000" dirty="0">
                    <a:latin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m:rPr>
                        <m:sty m:val="p"/>
                      </m:rPr>
                      <a:rPr lang="en-US" altLang="zh-CN" sz="2000" b="0" i="0" smtClean="0">
                        <a:latin typeface="Cambria Math" panose="02040503050406030204" pitchFamily="18" charset="0"/>
                      </a:rPr>
                      <m:t>o</m:t>
                    </m:r>
                    <m:r>
                      <m:rPr>
                        <m:sty m:val="p"/>
                      </m:rPr>
                      <a:rPr lang="en-US" altLang="zh-CN" sz="2000" i="1">
                        <a:latin typeface="Cambria Math" panose="02040503050406030204" pitchFamily="18" charset="0"/>
                      </a:rPr>
                      <m:t>bject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m:rPr>
                        <m:sty m:val="p"/>
                      </m:rPr>
                      <a:rPr lang="en-US" altLang="zh-CN" sz="2000" b="0" i="0" smtClean="0">
                        <a:latin typeface="Cambria Math" panose="02040503050406030204" pitchFamily="18" charset="0"/>
                      </a:rPr>
                      <m:t>o</m:t>
                    </m:r>
                    <m:r>
                      <m:rPr>
                        <m:sty m:val="p"/>
                      </m:rPr>
                      <a:rPr lang="en-US" altLang="zh-CN" sz="2000" i="0">
                        <a:latin typeface="Cambria Math" panose="02040503050406030204" pitchFamily="18" charset="0"/>
                      </a:rPr>
                      <m:t>bject</m:t>
                    </m:r>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endParaRPr lang="en-US" altLang="zh-CN" sz="2000" dirty="0">
                  <a:latin typeface="Arial" panose="020B0604020202020204" pitchFamily="34" charset="0"/>
                </a:endParaRPr>
              </a:p>
              <a:p>
                <a:pPr marL="709200" lvl="1" indent="-457200">
                  <a:lnSpc>
                    <a:spcPct val="120000"/>
                  </a:lnSpc>
                  <a:buFont typeface="+mj-ea"/>
                  <a:buAutoNum type="circleNumDbPlain"/>
                </a:pPr>
                <a:r>
                  <a:rPr lang="en-US" altLang="zh-CN" sz="2000" dirty="0" smtClean="0">
                    <a:solidFill>
                      <a:srgbClr val="FF0000"/>
                    </a:solidFill>
                    <a:latin typeface="Arial" panose="020B0604020202020204" pitchFamily="34" charset="0"/>
                  </a:rPr>
                  <a:t>S-O </a:t>
                </a:r>
                <a:r>
                  <a:rPr lang="en-US" altLang="zh-CN" sz="2000" dirty="0">
                    <a:solidFill>
                      <a:srgbClr val="FF0000"/>
                    </a:solidFill>
                    <a:latin typeface="Arial" panose="020B0604020202020204" pitchFamily="34" charset="0"/>
                  </a:rPr>
                  <a:t>domain constraint</a:t>
                </a:r>
                <a:r>
                  <a:rPr lang="en-US" altLang="zh-CN" sz="2000" dirty="0">
                    <a:latin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m:rPr>
                        <m:sty m:val="p"/>
                      </m:rPr>
                      <a:rPr lang="en-US" altLang="zh-CN" sz="2000" i="1">
                        <a:latin typeface="Cambria Math" panose="02040503050406030204" pitchFamily="18" charset="0"/>
                      </a:rPr>
                      <m:t>subject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m:rPr>
                        <m:sty m:val="p"/>
                      </m:rPr>
                      <a:rPr lang="en-US" altLang="zh-CN" sz="2000">
                        <a:latin typeface="Cambria Math" panose="02040503050406030204" pitchFamily="18" charset="0"/>
                      </a:rPr>
                      <m:t>o</m:t>
                    </m:r>
                    <m:r>
                      <m:rPr>
                        <m:sty m:val="p"/>
                      </m:rPr>
                      <a:rPr lang="en-US" altLang="zh-CN" sz="2000" i="1">
                        <a:latin typeface="Cambria Math" panose="02040503050406030204" pitchFamily="18" charset="0"/>
                      </a:rPr>
                      <m:t>bject</m:t>
                    </m:r>
                    <m:r>
                      <a:rPr lang="en-US" altLang="zh-CN" sz="2000" i="1">
                        <a:latin typeface="Cambria Math" panose="02040503050406030204" pitchFamily="18" charset="0"/>
                      </a:rPr>
                      <m:t>=∅</m:t>
                    </m:r>
                  </m:oMath>
                </a14:m>
                <a:endParaRPr lang="en-US" altLang="zh-CN" sz="2000" dirty="0" smtClean="0">
                  <a:latin typeface="Arial" panose="020B0604020202020204" pitchFamily="34" charset="0"/>
                </a:endParaRPr>
              </a:p>
              <a:p>
                <a:pPr lvl="1">
                  <a:lnSpc>
                    <a:spcPct val="120000"/>
                  </a:lnSpc>
                </a:pPr>
                <a:r>
                  <a:rPr lang="en-US" altLang="zh-CN" sz="2000" dirty="0" smtClean="0">
                    <a:latin typeface="Arial" panose="020B0604020202020204" pitchFamily="34" charset="0"/>
                  </a:rPr>
                  <a:t>Example</a:t>
                </a:r>
                <a:endParaRPr lang="en-US" altLang="zh-CN" sz="2000" dirty="0">
                  <a:latin typeface="Arial" panose="020B0604020202020204" pitchFamily="34" charset="0"/>
                </a:endParaRPr>
              </a:p>
            </p:txBody>
          </p:sp>
        </mc:Choice>
        <mc:Fallback xmlns="">
          <p:sp>
            <p:nvSpPr>
              <p:cNvPr id="15" name="内容占位符 2"/>
              <p:cNvSpPr txBox="1">
                <a:spLocks noRot="1" noChangeAspect="1" noMove="1" noResize="1" noEditPoints="1" noAdjustHandles="1" noChangeArrowheads="1" noChangeShapeType="1" noTextEdit="1"/>
              </p:cNvSpPr>
              <p:nvPr/>
            </p:nvSpPr>
            <p:spPr>
              <a:xfrm>
                <a:off x="331106" y="1118534"/>
                <a:ext cx="8246838" cy="3041986"/>
              </a:xfrm>
              <a:prstGeom prst="rect">
                <a:avLst/>
              </a:prstGeom>
              <a:blipFill rotWithShape="0">
                <a:blip r:embed="rId3"/>
                <a:stretch>
                  <a:fillRect t="-2600" b="-1800"/>
                </a:stretch>
              </a:blipFill>
              <a:ln w="19050">
                <a:noFill/>
              </a:ln>
            </p:spPr>
            <p:txBody>
              <a:bodyPr/>
              <a:lstStyle/>
              <a:p>
                <a:r>
                  <a:rPr lang="zh-CN" altLang="en-US">
                    <a:noFill/>
                  </a:rPr>
                  <a:t> </a:t>
                </a:r>
              </a:p>
            </p:txBody>
          </p:sp>
        </mc:Fallback>
      </mc:AlternateContent>
      <p:sp>
        <p:nvSpPr>
          <p:cNvPr id="10" name="标题 1"/>
          <p:cNvSpPr>
            <a:spLocks noGrp="1"/>
          </p:cNvSpPr>
          <p:nvPr>
            <p:ph type="title"/>
          </p:nvPr>
        </p:nvSpPr>
        <p:spPr>
          <a:xfrm>
            <a:off x="355193" y="190469"/>
            <a:ext cx="8633859" cy="904874"/>
          </a:xfrm>
        </p:spPr>
        <p:txBody>
          <a:bodyPr>
            <a:normAutofit/>
          </a:bodyPr>
          <a:lstStyle/>
          <a:p>
            <a:r>
              <a:rPr lang="en-US" altLang="zh-CN" b="1" dirty="0" smtClean="0"/>
              <a:t>Constraints</a:t>
            </a:r>
            <a:endParaRPr lang="en-US" altLang="zh-CN" b="1" dirty="0"/>
          </a:p>
        </p:txBody>
      </p:sp>
      <p:sp>
        <p:nvSpPr>
          <p:cNvPr id="8" name="圆角矩形 7"/>
          <p:cNvSpPr/>
          <p:nvPr/>
        </p:nvSpPr>
        <p:spPr>
          <a:xfrm>
            <a:off x="1988820" y="4726625"/>
            <a:ext cx="1464946" cy="74348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33428" y="5129112"/>
            <a:ext cx="1464946" cy="75628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988820" y="5542497"/>
            <a:ext cx="1464946" cy="342900"/>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33428" y="4709745"/>
            <a:ext cx="1464946" cy="3429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93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anim calcmode="lin" valueType="num">
                                      <p:cBhvr>
                                        <p:cTn id="13" dur="250" fill="hold"/>
                                        <p:tgtEl>
                                          <p:spTgt spid="9"/>
                                        </p:tgtEl>
                                        <p:attrNameLst>
                                          <p:attrName>ppt_x</p:attrName>
                                        </p:attrNameLst>
                                      </p:cBhvr>
                                      <p:tavLst>
                                        <p:tav tm="0">
                                          <p:val>
                                            <p:strVal val="#ppt_x"/>
                                          </p:val>
                                        </p:tav>
                                        <p:tav tm="100000">
                                          <p:val>
                                            <p:strVal val="#ppt_x"/>
                                          </p:val>
                                        </p:tav>
                                      </p:tavLst>
                                    </p:anim>
                                    <p:anim calcmode="lin" valueType="num">
                                      <p:cBhvr>
                                        <p:cTn id="14" dur="25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anim calcmode="lin" valueType="num">
                                      <p:cBhvr>
                                        <p:cTn id="23" dur="250" fill="hold"/>
                                        <p:tgtEl>
                                          <p:spTgt spid="12"/>
                                        </p:tgtEl>
                                        <p:attrNameLst>
                                          <p:attrName>ppt_x</p:attrName>
                                        </p:attrNameLst>
                                      </p:cBhvr>
                                      <p:tavLst>
                                        <p:tav tm="0">
                                          <p:val>
                                            <p:strVal val="#ppt_x"/>
                                          </p:val>
                                        </p:tav>
                                        <p:tav tm="100000">
                                          <p:val>
                                            <p:strVal val="#ppt_x"/>
                                          </p:val>
                                        </p:tav>
                                      </p:tavLst>
                                    </p:anim>
                                    <p:anim calcmode="lin" valueType="num">
                                      <p:cBhvr>
                                        <p:cTn id="24" dur="2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250"/>
                                        <p:tgtEl>
                                          <p:spTgt spid="15">
                                            <p:txEl>
                                              <p:pRg st="5" end="5"/>
                                            </p:txEl>
                                          </p:spTgt>
                                        </p:tgtEl>
                                      </p:cBhvr>
                                    </p:animEffect>
                                    <p:anim calcmode="lin" valueType="num">
                                      <p:cBhvr>
                                        <p:cTn id="28" dur="25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29" dur="250" fill="hold"/>
                                        <p:tgtEl>
                                          <p:spTgt spid="1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anim calcmode="lin" valueType="num">
                                      <p:cBhvr>
                                        <p:cTn id="33" dur="250" fill="hold"/>
                                        <p:tgtEl>
                                          <p:spTgt spid="20"/>
                                        </p:tgtEl>
                                        <p:attrNameLst>
                                          <p:attrName>ppt_x</p:attrName>
                                        </p:attrNameLst>
                                      </p:cBhvr>
                                      <p:tavLst>
                                        <p:tav tm="0">
                                          <p:val>
                                            <p:strVal val="#ppt_x"/>
                                          </p:val>
                                        </p:tav>
                                        <p:tav tm="100000">
                                          <p:val>
                                            <p:strVal val="#ppt_x"/>
                                          </p:val>
                                        </p:tav>
                                      </p:tavLst>
                                    </p:anim>
                                    <p:anim calcmode="lin" valueType="num">
                                      <p:cBhvr>
                                        <p:cTn id="34"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7</a:t>
            </a:fld>
            <a:endParaRPr lang="zh-CN" altLang="en-US" dirty="0"/>
          </a:p>
        </p:txBody>
      </p:sp>
      <mc:AlternateContent xmlns:mc="http://schemas.openxmlformats.org/markup-compatibility/2006" xmlns:a14="http://schemas.microsoft.com/office/drawing/2010/main">
        <mc:Choice Requires="a14">
          <p:sp>
            <p:nvSpPr>
              <p:cNvPr id="15" name="内容占位符 2"/>
              <p:cNvSpPr txBox="1">
                <a:spLocks/>
              </p:cNvSpPr>
              <p:nvPr/>
            </p:nvSpPr>
            <p:spPr>
              <a:xfrm>
                <a:off x="331106" y="1118534"/>
                <a:ext cx="8246838" cy="439072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Uniqueness Constraints</a:t>
                </a:r>
                <a:endParaRPr lang="en-US" altLang="zh-CN" sz="900" dirty="0" smtClean="0">
                  <a:latin typeface="Arial" panose="020B0604020202020204" pitchFamily="34" charset="0"/>
                </a:endParaRPr>
              </a:p>
              <a:p>
                <a:pPr marL="594900" lvl="1" indent="-342900">
                  <a:lnSpc>
                    <a:spcPct val="120000"/>
                  </a:lnSpc>
                </a:pPr>
                <a:r>
                  <a:rPr lang="en-US" altLang="zh-CN" sz="2000" dirty="0">
                    <a:latin typeface="Arial" panose="020B0604020202020204" pitchFamily="34" charset="0"/>
                  </a:rPr>
                  <a:t>Enforce the uniqueness of the subjects and </a:t>
                </a:r>
                <a:r>
                  <a:rPr lang="en-US" altLang="zh-CN" sz="2000" dirty="0" smtClean="0">
                    <a:latin typeface="Arial" panose="020B0604020202020204" pitchFamily="34" charset="0"/>
                  </a:rPr>
                  <a:t>objects of </a:t>
                </a:r>
                <a:r>
                  <a:rPr lang="en-US" altLang="zh-CN" sz="2000" dirty="0">
                    <a:latin typeface="Arial" panose="020B0604020202020204" pitchFamily="34" charset="0"/>
                  </a:rPr>
                  <a:t>relations. </a:t>
                </a:r>
                <a:endParaRPr lang="en-US" altLang="zh-CN" sz="2000" dirty="0" smtClean="0">
                  <a:latin typeface="Arial" panose="020B0604020202020204" pitchFamily="34" charset="0"/>
                </a:endParaRPr>
              </a:p>
              <a:p>
                <a:pPr marL="709200" lvl="1" indent="-457200">
                  <a:lnSpc>
                    <a:spcPct val="120000"/>
                  </a:lnSpc>
                  <a:buClrTx/>
                  <a:buFont typeface="+mj-ea"/>
                  <a:buAutoNum type="circleNumDbPlain"/>
                </a:pPr>
                <a:r>
                  <a:rPr lang="en-US" altLang="zh-CN" sz="2000" dirty="0">
                    <a:solidFill>
                      <a:srgbClr val="00B050"/>
                    </a:solidFill>
                    <a:latin typeface="Arial" panose="020B0604020202020204" pitchFamily="34" charset="0"/>
                  </a:rPr>
                  <a:t>S uniqueness </a:t>
                </a:r>
                <a:r>
                  <a:rPr lang="en-US" altLang="zh-CN" sz="2000" dirty="0" smtClean="0">
                    <a:solidFill>
                      <a:srgbClr val="00B050"/>
                    </a:solidFill>
                    <a:latin typeface="Arial" panose="020B0604020202020204" pitchFamily="34" charset="0"/>
                  </a:rPr>
                  <a:t>constraint</a:t>
                </a:r>
                <a:r>
                  <a:rPr lang="en-US" altLang="zh-CN" sz="2000" dirty="0" smtClean="0">
                    <a:latin typeface="Arial" panose="020B0604020202020204" pitchFamily="34" charset="0"/>
                  </a:rPr>
                  <a:t>: </a:t>
                </a:r>
                <a:r>
                  <a:rPr lang="en-US" altLang="zh-CN" sz="2100" dirty="0">
                    <a:latin typeface="Arial" panose="020B0604020202020204" pitchFamily="34" charset="0"/>
                  </a:rPr>
                  <a:t>there exist no subject s and objects </a:t>
                </a:r>
                <a14:m>
                  <m:oMath xmlns:m="http://schemas.openxmlformats.org/officeDocument/2006/math">
                    <m:sSub>
                      <m:sSubPr>
                        <m:ctrlPr>
                          <a:rPr lang="en-US" altLang="zh-CN" sz="2100" i="1" smtClean="0">
                            <a:latin typeface="Cambria Math" panose="02040503050406030204" pitchFamily="18" charset="0"/>
                          </a:rPr>
                        </m:ctrlPr>
                      </m:sSubPr>
                      <m:e>
                        <m:r>
                          <a:rPr lang="en-US" altLang="zh-CN" sz="2100" b="0" i="1" smtClean="0">
                            <a:latin typeface="Cambria Math" panose="02040503050406030204" pitchFamily="18" charset="0"/>
                          </a:rPr>
                          <m:t>𝑜</m:t>
                        </m:r>
                      </m:e>
                      <m:sub>
                        <m:r>
                          <a:rPr lang="en-US" altLang="zh-CN" sz="2100" b="0" i="1" smtClean="0">
                            <a:latin typeface="Cambria Math" panose="02040503050406030204" pitchFamily="18" charset="0"/>
                          </a:rPr>
                          <m:t>h</m:t>
                        </m:r>
                      </m:sub>
                    </m:sSub>
                    <m:r>
                      <a:rPr lang="en-US" altLang="zh-CN" sz="2100" i="1" smtClean="0">
                        <a:latin typeface="Cambria Math" panose="02040503050406030204" pitchFamily="18" charset="0"/>
                        <a:ea typeface="Cambria Math" panose="02040503050406030204" pitchFamily="18" charset="0"/>
                      </a:rPr>
                      <m:t>≠</m:t>
                    </m:r>
                    <m:sSub>
                      <m:sSubPr>
                        <m:ctrlPr>
                          <a:rPr lang="en-US" altLang="zh-CN" sz="2100" i="1" smtClean="0">
                            <a:latin typeface="Cambria Math" panose="02040503050406030204" pitchFamily="18" charset="0"/>
                            <a:ea typeface="Cambria Math" panose="02040503050406030204" pitchFamily="18" charset="0"/>
                          </a:rPr>
                        </m:ctrlPr>
                      </m:sSubPr>
                      <m:e>
                        <m:r>
                          <a:rPr lang="en-US" altLang="zh-CN" sz="2100" b="0" i="1" smtClean="0">
                            <a:latin typeface="Cambria Math" panose="02040503050406030204" pitchFamily="18" charset="0"/>
                            <a:ea typeface="Cambria Math" panose="02040503050406030204" pitchFamily="18" charset="0"/>
                          </a:rPr>
                          <m:t>𝑜</m:t>
                        </m:r>
                      </m:e>
                      <m:sub>
                        <m:r>
                          <a:rPr lang="en-US" altLang="zh-CN" sz="2100" b="0" i="1" smtClean="0">
                            <a:latin typeface="Cambria Math" panose="02040503050406030204" pitchFamily="18" charset="0"/>
                            <a:ea typeface="Cambria Math" panose="02040503050406030204" pitchFamily="18" charset="0"/>
                          </a:rPr>
                          <m:t>𝑙</m:t>
                        </m:r>
                      </m:sub>
                    </m:sSub>
                  </m:oMath>
                </a14:m>
                <a:r>
                  <a:rPr lang="en-US" altLang="zh-CN" sz="2100" dirty="0" smtClean="0">
                    <a:latin typeface="Arial" panose="020B0604020202020204" pitchFamily="34" charset="0"/>
                  </a:rPr>
                  <a:t> such </a:t>
                </a:r>
                <a:r>
                  <a:rPr lang="en-US" altLang="zh-CN" sz="2100" dirty="0">
                    <a:latin typeface="Arial" panose="020B0604020202020204" pitchFamily="34" charset="0"/>
                  </a:rPr>
                  <a:t>that </a:t>
                </a:r>
                <a:r>
                  <a:rPr lang="en-US" altLang="zh-CN" sz="2100" dirty="0" smtClean="0">
                    <a:latin typeface="Arial" panose="020B0604020202020204" pitchFamily="34" charset="0"/>
                  </a:rPr>
                  <a:t>both </a:t>
                </a:r>
                <a14:m>
                  <m:oMath xmlns:m="http://schemas.openxmlformats.org/officeDocument/2006/math">
                    <m:r>
                      <a:rPr lang="en-US" altLang="zh-CN" sz="2100" i="1" dirty="0" smtClean="0">
                        <a:latin typeface="Cambria Math" panose="02040503050406030204" pitchFamily="18" charset="0"/>
                      </a:rPr>
                      <m:t>(</m:t>
                    </m:r>
                    <m:r>
                      <a:rPr lang="en-US" altLang="zh-CN" sz="2100" i="1" dirty="0">
                        <a:latin typeface="Cambria Math" panose="02040503050406030204" pitchFamily="18" charset="0"/>
                      </a:rPr>
                      <m:t>𝑠</m:t>
                    </m:r>
                    <m:r>
                      <a:rPr lang="en-US" altLang="zh-CN" sz="2100" i="1" dirty="0">
                        <a:latin typeface="Cambria Math" panose="02040503050406030204" pitchFamily="18" charset="0"/>
                      </a:rPr>
                      <m:t>; </m:t>
                    </m:r>
                    <m:sSub>
                      <m:sSubPr>
                        <m:ctrlPr>
                          <a:rPr lang="en-US" altLang="zh-CN" sz="2100" i="1" dirty="0" smtClean="0">
                            <a:latin typeface="Cambria Math" panose="02040503050406030204" pitchFamily="18" charset="0"/>
                          </a:rPr>
                        </m:ctrlPr>
                      </m:sSubPr>
                      <m:e>
                        <m:r>
                          <a:rPr lang="en-US" altLang="zh-CN" sz="2100" b="0" i="1" dirty="0" smtClean="0">
                            <a:latin typeface="Cambria Math" panose="02040503050406030204" pitchFamily="18" charset="0"/>
                          </a:rPr>
                          <m:t>𝑟</m:t>
                        </m:r>
                      </m:e>
                      <m:sub>
                        <m:r>
                          <a:rPr lang="en-US" altLang="zh-CN" sz="2100" b="0" i="1" dirty="0" smtClean="0">
                            <a:latin typeface="Cambria Math" panose="02040503050406030204" pitchFamily="18" charset="0"/>
                          </a:rPr>
                          <m:t>𝑖</m:t>
                        </m:r>
                      </m:sub>
                    </m:sSub>
                    <m:r>
                      <a:rPr lang="en-US" altLang="zh-CN" sz="2100" i="1" dirty="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𝑜</m:t>
                        </m:r>
                      </m:e>
                      <m:sub>
                        <m:r>
                          <a:rPr lang="en-US" altLang="zh-CN" sz="2100" i="1">
                            <a:latin typeface="Cambria Math" panose="02040503050406030204" pitchFamily="18" charset="0"/>
                          </a:rPr>
                          <m:t>h</m:t>
                        </m:r>
                      </m:sub>
                    </m:sSub>
                    <m:r>
                      <a:rPr lang="en-US" altLang="zh-CN" sz="2100" i="1" dirty="0">
                        <a:latin typeface="Cambria Math" panose="02040503050406030204" pitchFamily="18" charset="0"/>
                      </a:rPr>
                      <m:t>) </m:t>
                    </m:r>
                  </m:oMath>
                </a14:m>
                <a:r>
                  <a:rPr lang="en-US" altLang="zh-CN" sz="2100" dirty="0">
                    <a:latin typeface="Arial" panose="020B0604020202020204" pitchFamily="34" charset="0"/>
                  </a:rPr>
                  <a:t>and </a:t>
                </a:r>
                <a14:m>
                  <m:oMath xmlns:m="http://schemas.openxmlformats.org/officeDocument/2006/math">
                    <m:r>
                      <a:rPr lang="en-US" altLang="zh-CN" sz="2100" i="1" dirty="0" smtClean="0">
                        <a:latin typeface="Cambria Math" panose="02040503050406030204" pitchFamily="18" charset="0"/>
                      </a:rPr>
                      <m:t>(</m:t>
                    </m:r>
                    <m:r>
                      <a:rPr lang="en-US" altLang="zh-CN" sz="2100" i="1" dirty="0" smtClean="0">
                        <a:latin typeface="Cambria Math" panose="02040503050406030204" pitchFamily="18" charset="0"/>
                      </a:rPr>
                      <m:t>𝑠</m:t>
                    </m:r>
                    <m:r>
                      <a:rPr lang="en-US" altLang="zh-CN" sz="2100" i="1" dirty="0" smtClean="0">
                        <a:latin typeface="Cambria Math" panose="02040503050406030204" pitchFamily="18" charset="0"/>
                      </a:rPr>
                      <m:t>; </m:t>
                    </m:r>
                    <m:sSub>
                      <m:sSubPr>
                        <m:ctrlPr>
                          <a:rPr lang="en-US" altLang="zh-CN" sz="2100" i="1" dirty="0">
                            <a:latin typeface="Cambria Math" panose="02040503050406030204" pitchFamily="18" charset="0"/>
                          </a:rPr>
                        </m:ctrlPr>
                      </m:sSubPr>
                      <m:e>
                        <m:r>
                          <a:rPr lang="en-US" altLang="zh-CN" sz="2100" i="1" dirty="0">
                            <a:latin typeface="Cambria Math" panose="02040503050406030204" pitchFamily="18" charset="0"/>
                          </a:rPr>
                          <m:t>𝑟</m:t>
                        </m:r>
                      </m:e>
                      <m:sub>
                        <m:r>
                          <a:rPr lang="en-US" altLang="zh-CN" sz="2100" i="1" dirty="0">
                            <a:latin typeface="Cambria Math" panose="02040503050406030204" pitchFamily="18" charset="0"/>
                          </a:rPr>
                          <m:t>𝑖</m:t>
                        </m:r>
                      </m:sub>
                    </m:sSub>
                    <m:r>
                      <a:rPr lang="en-US" altLang="zh-CN" sz="2100" i="1" dirty="0">
                        <a:latin typeface="Cambria Math" panose="02040503050406030204" pitchFamily="18" charset="0"/>
                      </a:rPr>
                      <m:t>;</m:t>
                    </m:r>
                    <m:r>
                      <a:rPr lang="en-US" altLang="zh-CN" sz="2100" b="0" i="1" dirty="0" smtClean="0">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𝑜</m:t>
                        </m:r>
                      </m:e>
                      <m:sub>
                        <m:r>
                          <a:rPr lang="en-US" altLang="zh-CN" sz="2100" b="0" i="1" smtClean="0">
                            <a:latin typeface="Cambria Math" panose="02040503050406030204" pitchFamily="18" charset="0"/>
                          </a:rPr>
                          <m:t>𝑙</m:t>
                        </m:r>
                      </m:sub>
                    </m:sSub>
                    <m:r>
                      <a:rPr lang="en-US" altLang="zh-CN" sz="2100" i="1" dirty="0">
                        <a:latin typeface="Cambria Math" panose="02040503050406030204" pitchFamily="18" charset="0"/>
                      </a:rPr>
                      <m:t>)</m:t>
                    </m:r>
                  </m:oMath>
                </a14:m>
                <a:r>
                  <a:rPr lang="en-US" altLang="zh-CN" sz="2100" dirty="0">
                    <a:latin typeface="Arial" panose="020B0604020202020204" pitchFamily="34" charset="0"/>
                  </a:rPr>
                  <a:t> hold </a:t>
                </a:r>
              </a:p>
              <a:p>
                <a:pPr marL="709200" lvl="1" indent="-457200">
                  <a:lnSpc>
                    <a:spcPct val="120000"/>
                  </a:lnSpc>
                  <a:buClrTx/>
                  <a:buFont typeface="+mj-ea"/>
                  <a:buAutoNum type="circleNumDbPlain"/>
                </a:pPr>
                <a:r>
                  <a:rPr lang="en-US" altLang="zh-CN" sz="2000" dirty="0">
                    <a:solidFill>
                      <a:srgbClr val="FFC000"/>
                    </a:solidFill>
                    <a:latin typeface="Arial" panose="020B0604020202020204" pitchFamily="34" charset="0"/>
                  </a:rPr>
                  <a:t>O uniqueness </a:t>
                </a:r>
                <a:r>
                  <a:rPr lang="en-US" altLang="zh-CN" sz="2000" dirty="0" smtClean="0">
                    <a:solidFill>
                      <a:srgbClr val="FFC000"/>
                    </a:solidFill>
                    <a:latin typeface="Arial" panose="020B0604020202020204" pitchFamily="34" charset="0"/>
                  </a:rPr>
                  <a:t>constraint</a:t>
                </a:r>
                <a:r>
                  <a:rPr lang="en-US" altLang="zh-CN" sz="2000" dirty="0" smtClean="0">
                    <a:latin typeface="Arial" panose="020B0604020202020204" pitchFamily="34" charset="0"/>
                  </a:rPr>
                  <a:t>: there </a:t>
                </a:r>
                <a:r>
                  <a:rPr lang="en-US" altLang="zh-CN" sz="2000" dirty="0">
                    <a:latin typeface="Arial" panose="020B0604020202020204" pitchFamily="34" charset="0"/>
                  </a:rPr>
                  <a:t>exist no object </a:t>
                </a:r>
                <a:r>
                  <a:rPr lang="en-US" altLang="zh-CN" sz="2000" dirty="0" smtClean="0">
                    <a:latin typeface="Arial" panose="020B0604020202020204" pitchFamily="34" charset="0"/>
                  </a:rPr>
                  <a:t>o and </a:t>
                </a:r>
                <a:r>
                  <a:rPr lang="en-US" altLang="zh-CN" sz="2000" dirty="0">
                    <a:latin typeface="Arial" panose="020B0604020202020204" pitchFamily="34" charset="0"/>
                  </a:rPr>
                  <a:t>subjects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h</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𝑙</m:t>
                        </m:r>
                      </m:sub>
                    </m:sSub>
                  </m:oMath>
                </a14:m>
                <a:r>
                  <a:rPr lang="en-US" altLang="zh-CN" sz="2000" dirty="0">
                    <a:latin typeface="Arial" panose="020B0604020202020204" pitchFamily="34" charset="0"/>
                  </a:rPr>
                  <a:t> such that both </a:t>
                </a:r>
                <a14:m>
                  <m:oMath xmlns:m="http://schemas.openxmlformats.org/officeDocument/2006/math">
                    <m:r>
                      <a:rPr lang="en-US" altLang="zh-CN" sz="2100" i="1" dirty="0"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b="0" i="1" smtClean="0">
                            <a:latin typeface="Cambria Math" panose="02040503050406030204" pitchFamily="18" charset="0"/>
                          </a:rPr>
                          <m:t>𝑠</m:t>
                        </m:r>
                      </m:e>
                      <m:sub>
                        <m:r>
                          <a:rPr lang="en-US" altLang="zh-CN" sz="2100" i="1">
                            <a:latin typeface="Cambria Math" panose="02040503050406030204" pitchFamily="18" charset="0"/>
                          </a:rPr>
                          <m:t>h</m:t>
                        </m:r>
                      </m:sub>
                    </m:sSub>
                    <m:r>
                      <a:rPr lang="en-US" altLang="zh-CN" sz="2100" i="1" dirty="0">
                        <a:latin typeface="Cambria Math" panose="02040503050406030204" pitchFamily="18" charset="0"/>
                      </a:rPr>
                      <m:t>;</m:t>
                    </m:r>
                    <m:r>
                      <a:rPr lang="en-US" altLang="zh-CN" sz="2100" b="0" i="1" dirty="0" smtClean="0">
                        <a:latin typeface="Cambria Math" panose="02040503050406030204" pitchFamily="18" charset="0"/>
                      </a:rPr>
                      <m:t> </m:t>
                    </m:r>
                    <m:sSub>
                      <m:sSubPr>
                        <m:ctrlPr>
                          <a:rPr lang="en-US" altLang="zh-CN" sz="2100" i="1" dirty="0">
                            <a:latin typeface="Cambria Math" panose="02040503050406030204" pitchFamily="18" charset="0"/>
                          </a:rPr>
                        </m:ctrlPr>
                      </m:sSubPr>
                      <m:e>
                        <m:r>
                          <a:rPr lang="en-US" altLang="zh-CN" sz="2100" i="1" dirty="0">
                            <a:latin typeface="Cambria Math" panose="02040503050406030204" pitchFamily="18" charset="0"/>
                          </a:rPr>
                          <m:t>𝑟</m:t>
                        </m:r>
                      </m:e>
                      <m:sub>
                        <m:r>
                          <a:rPr lang="en-US" altLang="zh-CN" sz="2100" i="1" dirty="0">
                            <a:latin typeface="Cambria Math" panose="02040503050406030204" pitchFamily="18" charset="0"/>
                          </a:rPr>
                          <m:t>𝑖</m:t>
                        </m:r>
                      </m:sub>
                    </m:sSub>
                    <m:r>
                      <a:rPr lang="en-US" altLang="zh-CN" sz="2100" i="1" dirty="0">
                        <a:latin typeface="Cambria Math" panose="02040503050406030204" pitchFamily="18" charset="0"/>
                      </a:rPr>
                      <m:t>; </m:t>
                    </m:r>
                    <m:r>
                      <a:rPr lang="en-US" altLang="zh-CN" sz="2100" i="1" dirty="0">
                        <a:latin typeface="Cambria Math" panose="02040503050406030204" pitchFamily="18" charset="0"/>
                      </a:rPr>
                      <m:t>𝑜</m:t>
                    </m:r>
                    <m:r>
                      <a:rPr lang="en-US" altLang="zh-CN" sz="2100" i="1" dirty="0">
                        <a:latin typeface="Cambria Math" panose="02040503050406030204" pitchFamily="18" charset="0"/>
                      </a:rPr>
                      <m:t>) </m:t>
                    </m:r>
                  </m:oMath>
                </a14:m>
                <a:r>
                  <a:rPr lang="en-US" altLang="zh-CN" sz="2000" dirty="0" smtClean="0">
                    <a:latin typeface="Arial" panose="020B0604020202020204" pitchFamily="34" charset="0"/>
                  </a:rPr>
                  <a:t>and </a:t>
                </a:r>
                <a14:m>
                  <m:oMath xmlns:m="http://schemas.openxmlformats.org/officeDocument/2006/math">
                    <m:r>
                      <a:rPr lang="en-US" altLang="zh-CN" sz="2100" i="1" dirty="0"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𝑠</m:t>
                        </m:r>
                      </m:e>
                      <m:sub>
                        <m:r>
                          <a:rPr lang="en-US" altLang="zh-CN" sz="2100" b="0" i="1" smtClean="0">
                            <a:latin typeface="Cambria Math" panose="02040503050406030204" pitchFamily="18" charset="0"/>
                          </a:rPr>
                          <m:t>𝑙</m:t>
                        </m:r>
                      </m:sub>
                    </m:sSub>
                    <m:r>
                      <a:rPr lang="en-US" altLang="zh-CN" sz="2100" i="1" dirty="0">
                        <a:latin typeface="Cambria Math" panose="02040503050406030204" pitchFamily="18" charset="0"/>
                      </a:rPr>
                      <m:t>;</m:t>
                    </m:r>
                    <m:r>
                      <a:rPr lang="en-US" altLang="zh-CN" sz="2100" b="0" i="1" dirty="0" smtClean="0">
                        <a:latin typeface="Cambria Math" panose="02040503050406030204" pitchFamily="18" charset="0"/>
                      </a:rPr>
                      <m:t> </m:t>
                    </m:r>
                    <m:sSub>
                      <m:sSubPr>
                        <m:ctrlPr>
                          <a:rPr lang="en-US" altLang="zh-CN" sz="2100" i="1" dirty="0">
                            <a:latin typeface="Cambria Math" panose="02040503050406030204" pitchFamily="18" charset="0"/>
                          </a:rPr>
                        </m:ctrlPr>
                      </m:sSubPr>
                      <m:e>
                        <m:r>
                          <a:rPr lang="en-US" altLang="zh-CN" sz="2100" i="1" dirty="0">
                            <a:latin typeface="Cambria Math" panose="02040503050406030204" pitchFamily="18" charset="0"/>
                          </a:rPr>
                          <m:t>𝑟</m:t>
                        </m:r>
                      </m:e>
                      <m:sub>
                        <m:r>
                          <a:rPr lang="en-US" altLang="zh-CN" sz="2100" i="1" dirty="0">
                            <a:latin typeface="Cambria Math" panose="02040503050406030204" pitchFamily="18" charset="0"/>
                          </a:rPr>
                          <m:t>𝑖</m:t>
                        </m:r>
                      </m:sub>
                    </m:sSub>
                    <m:r>
                      <a:rPr lang="en-US" altLang="zh-CN" sz="2100" i="1" dirty="0">
                        <a:latin typeface="Cambria Math" panose="02040503050406030204" pitchFamily="18" charset="0"/>
                      </a:rPr>
                      <m:t>; </m:t>
                    </m:r>
                    <m:r>
                      <a:rPr lang="en-US" altLang="zh-CN" sz="2100" i="1" dirty="0">
                        <a:latin typeface="Cambria Math" panose="02040503050406030204" pitchFamily="18" charset="0"/>
                      </a:rPr>
                      <m:t>𝑜</m:t>
                    </m:r>
                    <m:r>
                      <a:rPr lang="en-US" altLang="zh-CN" sz="2100" i="1" dirty="0">
                        <a:latin typeface="Cambria Math" panose="02040503050406030204" pitchFamily="18" charset="0"/>
                      </a:rPr>
                      <m:t>)</m:t>
                    </m:r>
                  </m:oMath>
                </a14:m>
                <a:r>
                  <a:rPr lang="en-US" altLang="zh-CN" sz="2100" dirty="0" smtClean="0">
                    <a:latin typeface="Arial" panose="020B0604020202020204" pitchFamily="34" charset="0"/>
                  </a:rPr>
                  <a:t> </a:t>
                </a:r>
                <a:r>
                  <a:rPr lang="en-US" altLang="zh-CN" sz="2000" dirty="0" smtClean="0">
                    <a:latin typeface="Arial" panose="020B0604020202020204" pitchFamily="34" charset="0"/>
                  </a:rPr>
                  <a:t>hold</a:t>
                </a:r>
                <a:endParaRPr lang="en-US" altLang="zh-CN" sz="2000" dirty="0">
                  <a:latin typeface="Arial" panose="020B0604020202020204" pitchFamily="34" charset="0"/>
                </a:endParaRPr>
              </a:p>
              <a:p>
                <a:pPr lvl="1">
                  <a:lnSpc>
                    <a:spcPct val="120000"/>
                  </a:lnSpc>
                  <a:buClrTx/>
                </a:pPr>
                <a:r>
                  <a:rPr lang="en-US" altLang="zh-CN" sz="2000" dirty="0" smtClean="0">
                    <a:latin typeface="Arial" panose="020B0604020202020204" pitchFamily="34" charset="0"/>
                  </a:rPr>
                  <a:t>Example: </a:t>
                </a:r>
              </a:p>
              <a:p>
                <a:pPr lvl="2">
                  <a:lnSpc>
                    <a:spcPct val="120000"/>
                  </a:lnSpc>
                  <a:buClrTx/>
                </a:pPr>
                <a:r>
                  <a:rPr lang="en-US" altLang="zh-CN" sz="2000" dirty="0" err="1" smtClean="0">
                    <a:solidFill>
                      <a:srgbClr val="00B050"/>
                    </a:solidFill>
                    <a:latin typeface="Arial" panose="020B0604020202020204" pitchFamily="34" charset="0"/>
                  </a:rPr>
                  <a:t>birthPlace</a:t>
                </a:r>
                <a:r>
                  <a:rPr lang="en-US" altLang="zh-CN" sz="2000" dirty="0">
                    <a:latin typeface="Arial" panose="020B0604020202020204" pitchFamily="34" charset="0"/>
                  </a:rPr>
                  <a:t>: A person can only be born in one </a:t>
                </a:r>
                <a:r>
                  <a:rPr lang="en-US" altLang="zh-CN" sz="2000" dirty="0" smtClean="0">
                    <a:latin typeface="Arial" panose="020B0604020202020204" pitchFamily="34" charset="0"/>
                  </a:rPr>
                  <a:t>city</a:t>
                </a:r>
              </a:p>
              <a:p>
                <a:pPr lvl="2">
                  <a:lnSpc>
                    <a:spcPct val="120000"/>
                  </a:lnSpc>
                  <a:buClrTx/>
                </a:pPr>
                <a:r>
                  <a:rPr lang="en-US" altLang="zh-CN" sz="2000" dirty="0">
                    <a:solidFill>
                      <a:srgbClr val="FFC000"/>
                    </a:solidFill>
                    <a:latin typeface="Arial" panose="020B0604020202020204" pitchFamily="34" charset="0"/>
                  </a:rPr>
                  <a:t>c</a:t>
                </a:r>
                <a:r>
                  <a:rPr lang="en-US" altLang="zh-CN" sz="2000" dirty="0" smtClean="0">
                    <a:solidFill>
                      <a:srgbClr val="FFC000"/>
                    </a:solidFill>
                    <a:latin typeface="Arial" panose="020B0604020202020204" pitchFamily="34" charset="0"/>
                  </a:rPr>
                  <a:t>apital</a:t>
                </a:r>
                <a:r>
                  <a:rPr lang="en-US" altLang="zh-CN" sz="2000" dirty="0" smtClean="0">
                    <a:latin typeface="Arial" panose="020B0604020202020204" pitchFamily="34" charset="0"/>
                  </a:rPr>
                  <a:t>: A city can only be the capital of one country</a:t>
                </a:r>
              </a:p>
            </p:txBody>
          </p:sp>
        </mc:Choice>
        <mc:Fallback xmlns="">
          <p:sp>
            <p:nvSpPr>
              <p:cNvPr id="15" name="内容占位符 2"/>
              <p:cNvSpPr txBox="1">
                <a:spLocks noRot="1" noChangeAspect="1" noMove="1" noResize="1" noEditPoints="1" noAdjustHandles="1" noChangeArrowheads="1" noChangeShapeType="1" noTextEdit="1"/>
              </p:cNvSpPr>
              <p:nvPr/>
            </p:nvSpPr>
            <p:spPr>
              <a:xfrm>
                <a:off x="331106" y="1118534"/>
                <a:ext cx="8246838" cy="4390726"/>
              </a:xfrm>
              <a:prstGeom prst="rect">
                <a:avLst/>
              </a:prstGeom>
              <a:blipFill rotWithShape="0">
                <a:blip r:embed="rId3"/>
                <a:stretch>
                  <a:fillRect t="-1803"/>
                </a:stretch>
              </a:blipFill>
              <a:ln w="19050">
                <a:noFill/>
              </a:ln>
            </p:spPr>
            <p:txBody>
              <a:bodyPr/>
              <a:lstStyle/>
              <a:p>
                <a:r>
                  <a:rPr lang="zh-CN" altLang="en-US">
                    <a:noFill/>
                  </a:rPr>
                  <a:t> </a:t>
                </a:r>
              </a:p>
            </p:txBody>
          </p:sp>
        </mc:Fallback>
      </mc:AlternateContent>
      <p:sp>
        <p:nvSpPr>
          <p:cNvPr id="10" name="标题 1"/>
          <p:cNvSpPr>
            <a:spLocks noGrp="1"/>
          </p:cNvSpPr>
          <p:nvPr>
            <p:ph type="title"/>
          </p:nvPr>
        </p:nvSpPr>
        <p:spPr>
          <a:xfrm>
            <a:off x="355193" y="190469"/>
            <a:ext cx="8633859" cy="904874"/>
          </a:xfrm>
        </p:spPr>
        <p:txBody>
          <a:bodyPr>
            <a:normAutofit/>
          </a:bodyPr>
          <a:lstStyle/>
          <a:p>
            <a:r>
              <a:rPr lang="en-US" altLang="zh-CN" b="1" dirty="0" smtClean="0"/>
              <a:t>Constraints</a:t>
            </a:r>
            <a:endParaRPr lang="en-US" altLang="zh-CN" b="1" dirty="0"/>
          </a:p>
        </p:txBody>
      </p:sp>
      <p:graphicFrame>
        <p:nvGraphicFramePr>
          <p:cNvPr id="13" name="表格 12"/>
          <p:cNvGraphicFramePr>
            <a:graphicFrameLocks noGrp="1"/>
          </p:cNvGraphicFramePr>
          <p:nvPr>
            <p:extLst>
              <p:ext uri="{D42A27DB-BD31-4B8C-83A1-F6EECF244321}">
                <p14:modId xmlns:p14="http://schemas.microsoft.com/office/powerpoint/2010/main" val="3143049078"/>
              </p:ext>
            </p:extLst>
          </p:nvPr>
        </p:nvGraphicFramePr>
        <p:xfrm>
          <a:off x="1944053" y="4996517"/>
          <a:ext cx="4777389" cy="1270023"/>
        </p:xfrm>
        <a:graphic>
          <a:graphicData uri="http://schemas.openxmlformats.org/drawingml/2006/table">
            <a:tbl>
              <a:tblPr firstRow="1" bandRow="1">
                <a:tableStyleId>{B301B821-A1FF-4177-AEE7-76D212191A09}</a:tableStyleId>
              </a:tblPr>
              <a:tblGrid>
                <a:gridCol w="1685692"/>
                <a:gridCol w="1472759"/>
                <a:gridCol w="1618938"/>
              </a:tblGrid>
              <a:tr h="437177">
                <a:tc>
                  <a:txBody>
                    <a:bodyPr/>
                    <a:lstStyle/>
                    <a:p>
                      <a:pPr algn="ctr"/>
                      <a:r>
                        <a:rPr lang="en-US" altLang="zh-CN" dirty="0" smtClean="0"/>
                        <a:t>Subject Domain </a:t>
                      </a:r>
                      <a:endParaRPr lang="zh-CN" altLang="en-US" dirty="0"/>
                    </a:p>
                  </a:txBody>
                  <a:tcPr/>
                </a:tc>
                <a:tc>
                  <a:txBody>
                    <a:bodyPr/>
                    <a:lstStyle/>
                    <a:p>
                      <a:pPr algn="ctr"/>
                      <a:r>
                        <a:rPr lang="en-US" altLang="zh-CN" dirty="0" smtClean="0"/>
                        <a:t>Relation </a:t>
                      </a:r>
                      <a:endParaRPr lang="zh-CN" altLang="en-US" dirty="0"/>
                    </a:p>
                  </a:txBody>
                  <a:tcPr/>
                </a:tc>
                <a:tc>
                  <a:txBody>
                    <a:bodyPr/>
                    <a:lstStyle/>
                    <a:p>
                      <a:pPr algn="ctr"/>
                      <a:r>
                        <a:rPr lang="en-US" altLang="zh-CN" dirty="0" smtClean="0"/>
                        <a:t>Object Domain </a:t>
                      </a:r>
                      <a:endParaRPr lang="zh-CN" altLang="en-US" dirty="0"/>
                    </a:p>
                  </a:txBody>
                  <a:tcPr/>
                </a:tc>
              </a:tr>
              <a:tr h="416423">
                <a:tc>
                  <a:txBody>
                    <a:bodyPr/>
                    <a:lstStyle/>
                    <a:p>
                      <a:pPr algn="ctr"/>
                      <a:r>
                        <a:rPr lang="en-US" altLang="zh-CN" sz="2000" dirty="0" smtClean="0"/>
                        <a:t>Persons </a:t>
                      </a:r>
                      <a:endParaRPr lang="zh-CN" altLang="en-US" sz="2000" dirty="0"/>
                    </a:p>
                  </a:txBody>
                  <a:tcPr/>
                </a:tc>
                <a:tc>
                  <a:txBody>
                    <a:bodyPr/>
                    <a:lstStyle/>
                    <a:p>
                      <a:pPr algn="ctr"/>
                      <a:r>
                        <a:rPr lang="en-US" altLang="zh-CN" sz="2000" i="1" dirty="0" err="1" smtClean="0"/>
                        <a:t>birthPlace</a:t>
                      </a:r>
                      <a:endParaRPr lang="zh-CN" altLang="en-US" sz="2000" i="1" dirty="0"/>
                    </a:p>
                  </a:txBody>
                  <a:tcPr/>
                </a:tc>
                <a:tc>
                  <a:txBody>
                    <a:bodyPr/>
                    <a:lstStyle/>
                    <a:p>
                      <a:pPr algn="ctr"/>
                      <a:r>
                        <a:rPr lang="en-US" altLang="zh-CN" sz="2000" dirty="0" smtClean="0"/>
                        <a:t>Cities</a:t>
                      </a:r>
                      <a:endParaRPr lang="zh-CN" altLang="en-US" sz="2000" dirty="0"/>
                    </a:p>
                  </a:txBody>
                  <a:tcPr/>
                </a:tc>
              </a:tr>
              <a:tr h="416423">
                <a:tc>
                  <a:txBody>
                    <a:bodyPr/>
                    <a:lstStyle/>
                    <a:p>
                      <a:pPr algn="ctr"/>
                      <a:r>
                        <a:rPr lang="en-US" altLang="zh-CN" sz="2000" dirty="0" smtClean="0"/>
                        <a:t>Countries </a:t>
                      </a:r>
                      <a:endParaRPr lang="zh-CN" altLang="en-US" sz="2000" dirty="0"/>
                    </a:p>
                  </a:txBody>
                  <a:tcPr/>
                </a:tc>
                <a:tc>
                  <a:txBody>
                    <a:bodyPr/>
                    <a:lstStyle/>
                    <a:p>
                      <a:pPr algn="ctr"/>
                      <a:r>
                        <a:rPr lang="en-US" altLang="zh-CN" sz="2000" i="1" dirty="0" smtClean="0"/>
                        <a:t>capital</a:t>
                      </a:r>
                      <a:endParaRPr lang="zh-CN" altLang="en-US" sz="2000" i="1" dirty="0"/>
                    </a:p>
                  </a:txBody>
                  <a:tcPr/>
                </a:tc>
                <a:tc>
                  <a:txBody>
                    <a:bodyPr/>
                    <a:lstStyle/>
                    <a:p>
                      <a:pPr algn="ctr"/>
                      <a:r>
                        <a:rPr lang="en-US" altLang="zh-CN" sz="2000" dirty="0" smtClean="0"/>
                        <a:t>Cities </a:t>
                      </a:r>
                      <a:endParaRPr lang="zh-CN" altLang="en-US" sz="2000" dirty="0"/>
                    </a:p>
                  </a:txBody>
                  <a:tcPr/>
                </a:tc>
              </a:tr>
            </a:tbl>
          </a:graphicData>
        </a:graphic>
      </p:graphicFrame>
      <p:sp>
        <p:nvSpPr>
          <p:cNvPr id="14" name="圆角矩形 13"/>
          <p:cNvSpPr/>
          <p:nvPr/>
        </p:nvSpPr>
        <p:spPr>
          <a:xfrm>
            <a:off x="5212080" y="5479625"/>
            <a:ext cx="1464946" cy="31940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106840" y="5901055"/>
            <a:ext cx="1464946" cy="32448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44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anim calcmode="lin" valueType="num">
                                      <p:cBhvr>
                                        <p:cTn id="13" dur="250" fill="hold"/>
                                        <p:tgtEl>
                                          <p:spTgt spid="14"/>
                                        </p:tgtEl>
                                        <p:attrNameLst>
                                          <p:attrName>ppt_x</p:attrName>
                                        </p:attrNameLst>
                                      </p:cBhvr>
                                      <p:tavLst>
                                        <p:tav tm="0">
                                          <p:val>
                                            <p:strVal val="#ppt_x"/>
                                          </p:val>
                                        </p:tav>
                                        <p:tav tm="100000">
                                          <p:val>
                                            <p:strVal val="#ppt_x"/>
                                          </p:val>
                                        </p:tav>
                                      </p:tavLst>
                                    </p:anim>
                                    <p:anim calcmode="lin" valueType="num">
                                      <p:cBhvr>
                                        <p:cTn id="14" dur="25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50"/>
                                        <p:tgtEl>
                                          <p:spTgt spid="16"/>
                                        </p:tgtEl>
                                      </p:cBhvr>
                                    </p:animEffect>
                                    <p:anim calcmode="lin" valueType="num">
                                      <p:cBhvr>
                                        <p:cTn id="18" dur="250" fill="hold"/>
                                        <p:tgtEl>
                                          <p:spTgt spid="16"/>
                                        </p:tgtEl>
                                        <p:attrNameLst>
                                          <p:attrName>ppt_x</p:attrName>
                                        </p:attrNameLst>
                                      </p:cBhvr>
                                      <p:tavLst>
                                        <p:tav tm="0">
                                          <p:val>
                                            <p:strVal val="#ppt_x"/>
                                          </p:val>
                                        </p:tav>
                                        <p:tav tm="100000">
                                          <p:val>
                                            <p:strVal val="#ppt_x"/>
                                          </p:val>
                                        </p:tav>
                                      </p:tavLst>
                                    </p:anim>
                                    <p:anim calcmode="lin" valueType="num">
                                      <p:cBhvr>
                                        <p:cTn id="19" dur="25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250"/>
                                        <p:tgtEl>
                                          <p:spTgt spid="15">
                                            <p:txEl>
                                              <p:pRg st="4" end="4"/>
                                            </p:txEl>
                                          </p:spTgt>
                                        </p:tgtEl>
                                      </p:cBhvr>
                                    </p:animEffect>
                                    <p:anim calcmode="lin" valueType="num">
                                      <p:cBhvr>
                                        <p:cTn id="23" dur="25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4" dur="250" fill="hold"/>
                                        <p:tgtEl>
                                          <p:spTgt spid="1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250"/>
                                        <p:tgtEl>
                                          <p:spTgt spid="15">
                                            <p:txEl>
                                              <p:pRg st="5" end="5"/>
                                            </p:txEl>
                                          </p:spTgt>
                                        </p:tgtEl>
                                      </p:cBhvr>
                                    </p:animEffect>
                                    <p:anim calcmode="lin" valueType="num">
                                      <p:cBhvr>
                                        <p:cTn id="28" dur="25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29" dur="250" fill="hold"/>
                                        <p:tgtEl>
                                          <p:spTgt spid="15">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xEl>
                                              <p:pRg st="6" end="6"/>
                                            </p:txEl>
                                          </p:spTgt>
                                        </p:tgtEl>
                                        <p:attrNameLst>
                                          <p:attrName>style.visibility</p:attrName>
                                        </p:attrNameLst>
                                      </p:cBhvr>
                                      <p:to>
                                        <p:strVal val="visible"/>
                                      </p:to>
                                    </p:set>
                                    <p:animEffect transition="in" filter="fade">
                                      <p:cBhvr>
                                        <p:cTn id="32" dur="250"/>
                                        <p:tgtEl>
                                          <p:spTgt spid="15">
                                            <p:txEl>
                                              <p:pRg st="6" end="6"/>
                                            </p:txEl>
                                          </p:spTgt>
                                        </p:tgtEl>
                                      </p:cBhvr>
                                    </p:animEffect>
                                    <p:anim calcmode="lin" valueType="num">
                                      <p:cBhvr>
                                        <p:cTn id="33" dur="25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4" dur="25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8</a:t>
            </a:fld>
            <a:endParaRPr lang="zh-CN" altLang="en-US" dirty="0"/>
          </a:p>
        </p:txBody>
      </p:sp>
      <p:sp>
        <p:nvSpPr>
          <p:cNvPr id="15" name="内容占位符 2"/>
          <p:cNvSpPr txBox="1">
            <a:spLocks/>
          </p:cNvSpPr>
          <p:nvPr/>
        </p:nvSpPr>
        <p:spPr>
          <a:xfrm>
            <a:off x="331106" y="1118534"/>
            <a:ext cx="8246838" cy="462928"/>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a:latin typeface="Arial" panose="020B0604020202020204" pitchFamily="34" charset="0"/>
              </a:rPr>
              <a:t>Redundancies </a:t>
            </a:r>
            <a:r>
              <a:rPr lang="en-US" altLang="zh-CN" sz="2400" b="1" dirty="0" smtClean="0">
                <a:latin typeface="Arial" panose="020B0604020202020204" pitchFamily="34" charset="0"/>
              </a:rPr>
              <a:t>are Common</a:t>
            </a:r>
            <a:endParaRPr lang="en-US" altLang="zh-CN" sz="900" dirty="0" smtClean="0">
              <a:latin typeface="Arial" panose="020B0604020202020204" pitchFamily="34" charset="0"/>
            </a:endParaRPr>
          </a:p>
        </p:txBody>
      </p:sp>
      <p:sp>
        <p:nvSpPr>
          <p:cNvPr id="10" name="标题 1"/>
          <p:cNvSpPr>
            <a:spLocks noGrp="1"/>
          </p:cNvSpPr>
          <p:nvPr>
            <p:ph type="title"/>
          </p:nvPr>
        </p:nvSpPr>
        <p:spPr>
          <a:xfrm>
            <a:off x="355193" y="190469"/>
            <a:ext cx="8633859" cy="904874"/>
          </a:xfrm>
        </p:spPr>
        <p:txBody>
          <a:bodyPr>
            <a:normAutofit/>
          </a:bodyPr>
          <a:lstStyle/>
          <a:p>
            <a:r>
              <a:rPr lang="en-US" altLang="zh-CN" b="1" dirty="0" smtClean="0"/>
              <a:t>Information </a:t>
            </a:r>
            <a:r>
              <a:rPr lang="en-US" altLang="zh-CN" b="1" dirty="0"/>
              <a:t>Redundancies</a:t>
            </a:r>
          </a:p>
        </p:txBody>
      </p:sp>
      <p:graphicFrame>
        <p:nvGraphicFramePr>
          <p:cNvPr id="13" name="表格 12"/>
          <p:cNvGraphicFramePr>
            <a:graphicFrameLocks noGrp="1"/>
          </p:cNvGraphicFramePr>
          <p:nvPr>
            <p:extLst>
              <p:ext uri="{D42A27DB-BD31-4B8C-83A1-F6EECF244321}">
                <p14:modId xmlns:p14="http://schemas.microsoft.com/office/powerpoint/2010/main" val="700404596"/>
              </p:ext>
            </p:extLst>
          </p:nvPr>
        </p:nvGraphicFramePr>
        <p:xfrm>
          <a:off x="900113" y="1631227"/>
          <a:ext cx="7351973" cy="853600"/>
        </p:xfrm>
        <a:graphic>
          <a:graphicData uri="http://schemas.openxmlformats.org/drawingml/2006/table">
            <a:tbl>
              <a:tblPr firstRow="1" bandRow="1">
                <a:tableStyleId>{B301B821-A1FF-4177-AEE7-76D212191A09}</a:tableStyleId>
              </a:tblPr>
              <a:tblGrid>
                <a:gridCol w="1937544"/>
                <a:gridCol w="1692797"/>
                <a:gridCol w="1860816"/>
                <a:gridCol w="1860816"/>
              </a:tblGrid>
              <a:tr h="437177">
                <a:tc>
                  <a:txBody>
                    <a:bodyPr/>
                    <a:lstStyle/>
                    <a:p>
                      <a:pPr algn="ctr"/>
                      <a:r>
                        <a:rPr lang="en-US" altLang="zh-CN" dirty="0" smtClean="0"/>
                        <a:t>#Mentions </a:t>
                      </a:r>
                      <a:endParaRPr lang="zh-CN" altLang="en-US" dirty="0"/>
                    </a:p>
                  </a:txBody>
                  <a:tcPr/>
                </a:tc>
                <a:tc>
                  <a:txBody>
                    <a:bodyPr/>
                    <a:lstStyle/>
                    <a:p>
                      <a:pPr algn="ctr"/>
                      <a:r>
                        <a:rPr lang="en-US" altLang="zh-CN" dirty="0" smtClean="0"/>
                        <a:t>#Entity Pairs </a:t>
                      </a:r>
                      <a:endParaRPr lang="zh-CN" altLang="en-US" dirty="0"/>
                    </a:p>
                  </a:txBody>
                  <a:tcPr/>
                </a:tc>
                <a:tc>
                  <a:txBody>
                    <a:bodyPr/>
                    <a:lstStyle/>
                    <a:p>
                      <a:pPr algn="ctr"/>
                      <a:r>
                        <a:rPr lang="en-US" altLang="zh-CN" dirty="0" smtClean="0"/>
                        <a:t>#Subjects </a:t>
                      </a:r>
                      <a:endParaRPr lang="zh-CN" altLang="en-US" dirty="0"/>
                    </a:p>
                  </a:txBody>
                  <a:tcPr/>
                </a:tc>
                <a:tc>
                  <a:txBody>
                    <a:bodyPr/>
                    <a:lstStyle/>
                    <a:p>
                      <a:pPr algn="ctr"/>
                      <a:r>
                        <a:rPr lang="en-US" altLang="zh-CN" dirty="0" smtClean="0"/>
                        <a:t>#Objects </a:t>
                      </a:r>
                      <a:endParaRPr lang="zh-CN" altLang="en-US" dirty="0"/>
                    </a:p>
                  </a:txBody>
                  <a:tcPr/>
                </a:tc>
              </a:tr>
              <a:tr h="416423">
                <a:tc>
                  <a:txBody>
                    <a:bodyPr/>
                    <a:lstStyle/>
                    <a:p>
                      <a:pPr algn="ctr"/>
                      <a:r>
                        <a:rPr lang="en-US" altLang="zh-CN" sz="2000" dirty="0" smtClean="0"/>
                        <a:t>53162</a:t>
                      </a:r>
                      <a:endParaRPr lang="zh-CN" altLang="en-US" sz="2000" dirty="0"/>
                    </a:p>
                  </a:txBody>
                  <a:tcPr/>
                </a:tc>
                <a:tc>
                  <a:txBody>
                    <a:bodyPr/>
                    <a:lstStyle/>
                    <a:p>
                      <a:pPr algn="ctr"/>
                      <a:r>
                        <a:rPr lang="en-US" altLang="zh-CN" sz="2000" i="0" dirty="0" smtClean="0"/>
                        <a:t>30864</a:t>
                      </a:r>
                      <a:endParaRPr lang="zh-CN" altLang="en-US" sz="2000" i="0" dirty="0"/>
                    </a:p>
                  </a:txBody>
                  <a:tcPr/>
                </a:tc>
                <a:tc>
                  <a:txBody>
                    <a:bodyPr/>
                    <a:lstStyle/>
                    <a:p>
                      <a:pPr algn="ctr"/>
                      <a:r>
                        <a:rPr lang="en-US" altLang="zh-CN" sz="2000" dirty="0" smtClean="0"/>
                        <a:t>11360</a:t>
                      </a:r>
                      <a:endParaRPr lang="zh-CN" altLang="en-US" sz="2000" dirty="0"/>
                    </a:p>
                  </a:txBody>
                  <a:tcPr/>
                </a:tc>
                <a:tc>
                  <a:txBody>
                    <a:bodyPr/>
                    <a:lstStyle/>
                    <a:p>
                      <a:pPr algn="ctr"/>
                      <a:r>
                        <a:rPr lang="en-US" altLang="zh-CN" sz="2000" dirty="0" smtClean="0"/>
                        <a:t>9709</a:t>
                      </a:r>
                      <a:endParaRPr lang="zh-CN" altLang="en-US" sz="2000" dirty="0"/>
                    </a:p>
                  </a:txBody>
                  <a:tcPr/>
                </a:tc>
              </a:tr>
            </a:tbl>
          </a:graphicData>
        </a:graphic>
      </p:graphicFrame>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490147658"/>
                  </p:ext>
                </p:extLst>
              </p:nvPr>
            </p:nvGraphicFramePr>
            <p:xfrm>
              <a:off x="900113" y="2683041"/>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437177">
                    <a:tc gridSpan="2">
                      <a:txBody>
                        <a:bodyPr/>
                        <a:lstStyle/>
                        <a:p>
                          <a:pPr algn="ctr"/>
                          <a:r>
                            <a:rPr lang="en-US" altLang="zh-CN" dirty="0" smtClean="0"/>
                            <a:t>Ratio of Entity</a:t>
                          </a:r>
                        </a:p>
                        <a:p>
                          <a:pPr algn="ctr"/>
                          <a:r>
                            <a:rPr lang="en-US" altLang="zh-CN" dirty="0" smtClean="0"/>
                            <a:t>Pairs mentioned</a:t>
                          </a:r>
                        </a:p>
                        <a:p>
                          <a:pPr algn="ctr"/>
                          <a:r>
                            <a:rPr lang="en-US" altLang="zh-CN" dirty="0" smtClean="0"/>
                            <a:t>multiple times</a:t>
                          </a: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dirty="0" smtClean="0"/>
                            <a:t>Ratio of Subjects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dirty="0" smtClean="0"/>
                            <a:t>Ratio of Objects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tr>
                  <a:tr h="416423">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tcPr>
                    </a:tc>
                  </a:tr>
                  <a:tr h="416423">
                    <a:tc>
                      <a:txBody>
                        <a:bodyPr/>
                        <a:lstStyle/>
                        <a:p>
                          <a:pPr algn="ctr"/>
                          <a:r>
                            <a:rPr lang="en-US" altLang="zh-CN" sz="2000" dirty="0" smtClean="0"/>
                            <a:t>8.92%</a:t>
                          </a:r>
                          <a:endParaRPr lang="zh-CN" altLang="en-US" sz="2000" dirty="0"/>
                        </a:p>
                      </a:txBody>
                      <a:tcPr/>
                    </a:tc>
                    <a:tc>
                      <a:txBody>
                        <a:bodyPr/>
                        <a:lstStyle/>
                        <a:p>
                          <a:pPr algn="ctr"/>
                          <a:r>
                            <a:rPr lang="en-US" altLang="zh-CN" sz="2000" dirty="0" smtClean="0"/>
                            <a:t>3.97%</a:t>
                          </a:r>
                          <a:endParaRPr lang="zh-CN" altLang="en-US" sz="2000" dirty="0"/>
                        </a:p>
                      </a:txBody>
                      <a:tcPr/>
                    </a:tc>
                    <a:tc>
                      <a:txBody>
                        <a:bodyPr/>
                        <a:lstStyle/>
                        <a:p>
                          <a:pPr algn="ctr"/>
                          <a:r>
                            <a:rPr lang="en-US" altLang="zh-CN" sz="2000" i="0" dirty="0" smtClean="0"/>
                            <a:t>25.62%</a:t>
                          </a:r>
                          <a:endParaRPr lang="zh-CN" altLang="en-US" sz="2000" i="0" dirty="0"/>
                        </a:p>
                      </a:txBody>
                      <a:tcPr/>
                    </a:tc>
                    <a:tc>
                      <a:txBody>
                        <a:bodyPr/>
                        <a:lstStyle/>
                        <a:p>
                          <a:pPr algn="ctr"/>
                          <a:r>
                            <a:rPr lang="en-US" altLang="zh-CN" sz="2000" i="0" dirty="0" smtClean="0"/>
                            <a:t>14.01%</a:t>
                          </a:r>
                          <a:endParaRPr lang="zh-CN" altLang="en-US" sz="2000" i="0" dirty="0"/>
                        </a:p>
                      </a:txBody>
                      <a:tcPr/>
                    </a:tc>
                    <a:tc>
                      <a:txBody>
                        <a:bodyPr/>
                        <a:lstStyle/>
                        <a:p>
                          <a:pPr algn="ctr"/>
                          <a:r>
                            <a:rPr lang="en-US" altLang="zh-CN" sz="2000" dirty="0" smtClean="0"/>
                            <a:t>25.15%</a:t>
                          </a:r>
                          <a:endParaRPr lang="zh-CN" altLang="en-US" sz="2000" dirty="0"/>
                        </a:p>
                      </a:txBody>
                      <a:tcPr/>
                    </a:tc>
                    <a:tc>
                      <a:txBody>
                        <a:bodyPr/>
                        <a:lstStyle/>
                        <a:p>
                          <a:pPr algn="ctr"/>
                          <a:r>
                            <a:rPr lang="en-US" altLang="zh-CN" sz="2000" dirty="0" smtClean="0"/>
                            <a:t>13.91%</a:t>
                          </a:r>
                          <a:endParaRPr lang="zh-CN" altLang="en-US" sz="2000" dirty="0"/>
                        </a:p>
                      </a:txBody>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490147658"/>
                  </p:ext>
                </p:extLst>
              </p:nvPr>
            </p:nvGraphicFramePr>
            <p:xfrm>
              <a:off x="900113" y="2683041"/>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914400">
                    <a:tc gridSpan="2">
                      <a:txBody>
                        <a:bodyPr/>
                        <a:lstStyle/>
                        <a:p>
                          <a:pPr algn="ctr"/>
                          <a:r>
                            <a:rPr lang="en-US" altLang="zh-CN" dirty="0" smtClean="0"/>
                            <a:t>Ratio of Entity</a:t>
                          </a:r>
                        </a:p>
                        <a:p>
                          <a:pPr algn="ctr"/>
                          <a:r>
                            <a:rPr lang="en-US" altLang="zh-CN" dirty="0" smtClean="0"/>
                            <a:t>Pairs mentioned</a:t>
                          </a:r>
                        </a:p>
                        <a:p>
                          <a:pPr algn="ctr"/>
                          <a:r>
                            <a:rPr lang="en-US" altLang="zh-CN" dirty="0" smtClean="0"/>
                            <a:t>multiple times</a:t>
                          </a: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dirty="0" smtClean="0"/>
                            <a:t>Ratio of Subjects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dirty="0" smtClean="0"/>
                            <a:t>Ratio of Objects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tr>
                  <a:tr h="416423">
                    <a:tc>
                      <a:txBody>
                        <a:bodyPr/>
                        <a:lstStyle/>
                        <a:p>
                          <a:endParaRPr lang="zh-CN"/>
                        </a:p>
                      </a:txBody>
                      <a:tcPr>
                        <a:lnR w="12700" cap="flat" cmpd="sng" algn="ctr">
                          <a:solidFill>
                            <a:schemeClr val="bg1"/>
                          </a:solidFill>
                          <a:prstDash val="solid"/>
                          <a:round/>
                          <a:headEnd type="none" w="med" len="med"/>
                          <a:tailEnd type="none" w="med" len="med"/>
                        </a:lnR>
                        <a:blipFill rotWithShape="0">
                          <a:blip r:embed="rId3"/>
                          <a:stretch>
                            <a:fillRect l="-467" t="-224638" r="-466822"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100939" t="-224638" r="-369014"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228877" t="-224638" r="-3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28877" t="-224638" r="-2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91220" t="-224638" r="-100976" b="-118841"/>
                          </a:stretch>
                        </a:blipFill>
                      </a:tcPr>
                    </a:tc>
                    <a:tc>
                      <a:txBody>
                        <a:bodyPr/>
                        <a:lstStyle/>
                        <a:p>
                          <a:endParaRPr lang="zh-CN"/>
                        </a:p>
                      </a:txBody>
                      <a:tcPr>
                        <a:lnL w="12700" cap="flat" cmpd="sng" algn="ctr">
                          <a:solidFill>
                            <a:schemeClr val="bg1"/>
                          </a:solidFill>
                          <a:prstDash val="solid"/>
                          <a:round/>
                          <a:headEnd type="none" w="med" len="med"/>
                          <a:tailEnd type="none" w="med" len="med"/>
                        </a:lnL>
                        <a:blipFill rotWithShape="0">
                          <a:blip r:embed="rId3"/>
                          <a:stretch>
                            <a:fillRect l="-491220" t="-224638" r="-976" b="-118841"/>
                          </a:stretch>
                        </a:blipFill>
                      </a:tcPr>
                    </a:tc>
                  </a:tr>
                  <a:tr h="416423">
                    <a:tc>
                      <a:txBody>
                        <a:bodyPr/>
                        <a:lstStyle/>
                        <a:p>
                          <a:pPr algn="ctr"/>
                          <a:r>
                            <a:rPr lang="en-US" altLang="zh-CN" sz="2000" dirty="0" smtClean="0"/>
                            <a:t>8.92%</a:t>
                          </a:r>
                          <a:endParaRPr lang="zh-CN" altLang="en-US" sz="2000" dirty="0"/>
                        </a:p>
                      </a:txBody>
                      <a:tcPr/>
                    </a:tc>
                    <a:tc>
                      <a:txBody>
                        <a:bodyPr/>
                        <a:lstStyle/>
                        <a:p>
                          <a:pPr algn="ctr"/>
                          <a:r>
                            <a:rPr lang="en-US" altLang="zh-CN" sz="2000" dirty="0" smtClean="0"/>
                            <a:t>3.97%</a:t>
                          </a:r>
                          <a:endParaRPr lang="zh-CN" altLang="en-US" sz="2000" dirty="0"/>
                        </a:p>
                      </a:txBody>
                      <a:tcPr/>
                    </a:tc>
                    <a:tc>
                      <a:txBody>
                        <a:bodyPr/>
                        <a:lstStyle/>
                        <a:p>
                          <a:pPr algn="ctr"/>
                          <a:r>
                            <a:rPr lang="en-US" altLang="zh-CN" sz="2000" i="0" dirty="0" smtClean="0"/>
                            <a:t>25.62%</a:t>
                          </a:r>
                          <a:endParaRPr lang="zh-CN" altLang="en-US" sz="2000" i="0" dirty="0"/>
                        </a:p>
                      </a:txBody>
                      <a:tcPr/>
                    </a:tc>
                    <a:tc>
                      <a:txBody>
                        <a:bodyPr/>
                        <a:lstStyle/>
                        <a:p>
                          <a:pPr algn="ctr"/>
                          <a:r>
                            <a:rPr lang="en-US" altLang="zh-CN" sz="2000" i="0" dirty="0" smtClean="0"/>
                            <a:t>14.01%</a:t>
                          </a:r>
                          <a:endParaRPr lang="zh-CN" altLang="en-US" sz="2000" i="0" dirty="0"/>
                        </a:p>
                      </a:txBody>
                      <a:tcPr/>
                    </a:tc>
                    <a:tc>
                      <a:txBody>
                        <a:bodyPr/>
                        <a:lstStyle/>
                        <a:p>
                          <a:pPr algn="ctr"/>
                          <a:r>
                            <a:rPr lang="en-US" altLang="zh-CN" sz="2000" dirty="0" smtClean="0"/>
                            <a:t>25.15%</a:t>
                          </a:r>
                          <a:endParaRPr lang="zh-CN" altLang="en-US" sz="2000" dirty="0"/>
                        </a:p>
                      </a:txBody>
                      <a:tcPr/>
                    </a:tc>
                    <a:tc>
                      <a:txBody>
                        <a:bodyPr/>
                        <a:lstStyle/>
                        <a:p>
                          <a:pPr algn="ctr"/>
                          <a:r>
                            <a:rPr lang="en-US" altLang="zh-CN" sz="2000" dirty="0" smtClean="0"/>
                            <a:t>13.91%</a:t>
                          </a:r>
                          <a:endParaRPr lang="zh-CN" altLang="en-US" sz="2000" dirty="0"/>
                        </a:p>
                      </a:txBody>
                      <a:tcPr/>
                    </a:tc>
                  </a:tr>
                </a:tbl>
              </a:graphicData>
            </a:graphic>
          </p:graphicFrame>
        </mc:Fallback>
      </mc:AlternateContent>
      <p:sp>
        <p:nvSpPr>
          <p:cNvPr id="12" name="内容占位符 2"/>
          <p:cNvSpPr txBox="1">
            <a:spLocks/>
          </p:cNvSpPr>
          <p:nvPr/>
        </p:nvSpPr>
        <p:spPr>
          <a:xfrm>
            <a:off x="331106" y="4688693"/>
            <a:ext cx="8246838" cy="182453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Redundancies Types</a:t>
            </a:r>
            <a:endParaRPr lang="en-US" altLang="zh-CN" sz="900" dirty="0">
              <a:latin typeface="Arial" panose="020B0604020202020204" pitchFamily="34" charset="0"/>
            </a:endParaRPr>
          </a:p>
          <a:p>
            <a:pPr marL="594900" lvl="1" indent="-342900"/>
            <a:r>
              <a:rPr lang="en-US" altLang="zh-CN" sz="2000" dirty="0">
                <a:latin typeface="Arial" panose="020B0604020202020204" pitchFamily="34" charset="0"/>
              </a:rPr>
              <a:t>S-O </a:t>
            </a:r>
            <a:r>
              <a:rPr lang="en-US" altLang="zh-CN" sz="2000" dirty="0" smtClean="0">
                <a:latin typeface="Arial" panose="020B0604020202020204" pitchFamily="34" charset="0"/>
              </a:rPr>
              <a:t>redundancies</a:t>
            </a:r>
          </a:p>
          <a:p>
            <a:pPr marL="594900" lvl="1" indent="-342900"/>
            <a:r>
              <a:rPr lang="en-US" altLang="zh-CN" sz="2000" dirty="0">
                <a:latin typeface="Arial" panose="020B0604020202020204" pitchFamily="34" charset="0"/>
              </a:rPr>
              <a:t>S-R redundancies </a:t>
            </a:r>
            <a:endParaRPr lang="en-US" altLang="zh-CN" sz="2000" dirty="0" smtClean="0">
              <a:latin typeface="Arial" panose="020B0604020202020204" pitchFamily="34" charset="0"/>
            </a:endParaRPr>
          </a:p>
          <a:p>
            <a:pPr marL="594900" lvl="1" indent="-342900"/>
            <a:r>
              <a:rPr lang="en-US" altLang="zh-CN" sz="2000" dirty="0">
                <a:latin typeface="Arial" panose="020B0604020202020204" pitchFamily="34" charset="0"/>
              </a:rPr>
              <a:t>O-R </a:t>
            </a:r>
            <a:r>
              <a:rPr lang="en-US" altLang="zh-CN" sz="2000" dirty="0" smtClean="0">
                <a:latin typeface="Arial" panose="020B0604020202020204" pitchFamily="34" charset="0"/>
              </a:rPr>
              <a:t>redundancies</a:t>
            </a:r>
          </a:p>
          <a:p>
            <a:pPr marL="594900" lvl="1" indent="-342900"/>
            <a:r>
              <a:rPr lang="en-US" altLang="zh-CN" sz="2000" dirty="0">
                <a:latin typeface="Arial" panose="020B0604020202020204" pitchFamily="34" charset="0"/>
              </a:rPr>
              <a:t>R redundancies</a:t>
            </a:r>
            <a:endParaRPr lang="en-US" altLang="zh-CN" sz="2000" dirty="0" smtClean="0">
              <a:latin typeface="Arial" panose="020B0604020202020204" pitchFamily="34" charset="0"/>
            </a:endParaRPr>
          </a:p>
        </p:txBody>
      </p:sp>
    </p:spTree>
    <p:extLst>
      <p:ext uri="{BB962C8B-B14F-4D97-AF65-F5344CB8AC3E}">
        <p14:creationId xmlns:p14="http://schemas.microsoft.com/office/powerpoint/2010/main" val="40790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9</a:t>
            </a:fld>
            <a:endParaRPr lang="zh-CN" altLang="en-US" dirty="0"/>
          </a:p>
        </p:txBody>
      </p:sp>
      <p:sp>
        <p:nvSpPr>
          <p:cNvPr id="15" name="内容占位符 2"/>
          <p:cNvSpPr txBox="1">
            <a:spLocks/>
          </p:cNvSpPr>
          <p:nvPr/>
        </p:nvSpPr>
        <p:spPr>
          <a:xfrm>
            <a:off x="331106" y="1118532"/>
            <a:ext cx="8246838" cy="167713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smtClean="0">
                <a:latin typeface="Arial" panose="020B0604020202020204" pitchFamily="34" charset="0"/>
              </a:rPr>
              <a:t>(1</a:t>
            </a:r>
            <a:r>
              <a:rPr lang="en-US" altLang="zh-CN" sz="2400" b="1" dirty="0">
                <a:latin typeface="Arial" panose="020B0604020202020204" pitchFamily="34" charset="0"/>
              </a:rPr>
              <a:t>) S-O </a:t>
            </a:r>
            <a:r>
              <a:rPr lang="en-US" altLang="zh-CN" sz="2400" b="1" dirty="0" smtClean="0">
                <a:latin typeface="Arial" panose="020B0604020202020204" pitchFamily="34" charset="0"/>
              </a:rPr>
              <a:t>redundancies</a:t>
            </a:r>
            <a:endParaRPr lang="en-US" altLang="zh-CN" sz="2000" dirty="0" smtClean="0">
              <a:latin typeface="Arial" panose="020B0604020202020204" pitchFamily="34" charset="0"/>
            </a:endParaRPr>
          </a:p>
          <a:p>
            <a:pPr marL="594900" lvl="1" indent="-342900">
              <a:lnSpc>
                <a:spcPct val="120000"/>
              </a:lnSpc>
            </a:pPr>
            <a:r>
              <a:rPr lang="en-US" altLang="zh-CN" sz="2000" dirty="0" smtClean="0">
                <a:latin typeface="Arial" panose="020B0604020202020204" pitchFamily="34" charset="0"/>
              </a:rPr>
              <a:t>Aid </a:t>
            </a:r>
            <a:r>
              <a:rPr lang="en-US" altLang="zh-CN" sz="2000" dirty="0">
                <a:latin typeface="Arial" panose="020B0604020202020204" pitchFamily="34" charset="0"/>
              </a:rPr>
              <a:t>the decision making of the top-one relations of </a:t>
            </a:r>
            <a:r>
              <a:rPr lang="en-US" altLang="zh-CN" sz="2000" dirty="0" smtClean="0">
                <a:latin typeface="Arial" panose="020B0604020202020204" pitchFamily="34" charset="0"/>
              </a:rPr>
              <a:t>mentions with </a:t>
            </a:r>
            <a:r>
              <a:rPr lang="en-US" altLang="zh-CN" sz="2000" dirty="0">
                <a:latin typeface="Arial" panose="020B0604020202020204" pitchFamily="34" charset="0"/>
              </a:rPr>
              <a:t>the same subjects and </a:t>
            </a:r>
            <a:r>
              <a:rPr lang="en-US" altLang="zh-CN" sz="2000" dirty="0" smtClean="0">
                <a:latin typeface="Arial" panose="020B0604020202020204" pitchFamily="34" charset="0"/>
              </a:rPr>
              <a:t>objects</a:t>
            </a:r>
          </a:p>
          <a:p>
            <a:pPr marL="594900" lvl="1" indent="-342900">
              <a:lnSpc>
                <a:spcPct val="120000"/>
              </a:lnSpc>
            </a:pPr>
            <a:r>
              <a:rPr lang="en-US" altLang="zh-CN" sz="2000" dirty="0" smtClean="0">
                <a:latin typeface="Arial" panose="020B0604020202020204" pitchFamily="34" charset="0"/>
              </a:rPr>
              <a:t>Top-one relation </a:t>
            </a:r>
            <a:r>
              <a:rPr lang="en-US" altLang="zh-CN" sz="2000" dirty="0">
                <a:latin typeface="Arial" panose="020B0604020202020204" pitchFamily="34" charset="0"/>
              </a:rPr>
              <a:t>has </a:t>
            </a:r>
            <a:r>
              <a:rPr lang="en-US" altLang="zh-CN" sz="2000" dirty="0" smtClean="0">
                <a:latin typeface="Arial" panose="020B0604020202020204" pitchFamily="34" charset="0"/>
              </a:rPr>
              <a:t>the highest score in a mention</a:t>
            </a:r>
          </a:p>
        </p:txBody>
      </p:sp>
      <p:sp>
        <p:nvSpPr>
          <p:cNvPr id="20" name="标题 1"/>
          <p:cNvSpPr txBox="1">
            <a:spLocks/>
          </p:cNvSpPr>
          <p:nvPr/>
        </p:nvSpPr>
        <p:spPr>
          <a:xfrm>
            <a:off x="355193" y="19046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a:t>Information Redundancies</a:t>
            </a:r>
          </a:p>
        </p:txBody>
      </p:sp>
      <mc:AlternateContent xmlns:mc="http://schemas.openxmlformats.org/markup-compatibility/2006">
        <mc:Choice xmlns:a14="http://schemas.microsoft.com/office/drawing/2010/main" Requires="a14">
          <p:sp>
            <p:nvSpPr>
              <p:cNvPr id="16" name="内容占位符 2"/>
              <p:cNvSpPr txBox="1">
                <a:spLocks/>
              </p:cNvSpPr>
              <p:nvPr/>
            </p:nvSpPr>
            <p:spPr>
              <a:xfrm>
                <a:off x="331106" y="2984041"/>
                <a:ext cx="8246838" cy="359681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6900" lvl="2" indent="-342900">
                  <a:lnSpc>
                    <a:spcPct val="120000"/>
                  </a:lnSpc>
                </a:pPr>
                <a:r>
                  <a:rPr lang="en-US" altLang="zh-CN" sz="2000" dirty="0" smtClean="0">
                    <a:latin typeface="Arial" panose="020B0604020202020204" pitchFamily="34" charset="0"/>
                  </a:rPr>
                  <a:t>Redundancy </a:t>
                </a:r>
                <a:r>
                  <a:rPr lang="en-US" altLang="zh-CN" sz="2000" dirty="0">
                    <a:latin typeface="Arial" panose="020B0604020202020204" pitchFamily="34" charset="0"/>
                  </a:rPr>
                  <a:t>score of the </a:t>
                </a:r>
                <a:r>
                  <a:rPr lang="en-US" altLang="zh-CN" sz="2000" dirty="0" smtClean="0">
                    <a:latin typeface="Arial" panose="020B0604020202020204" pitchFamily="34" charset="0"/>
                  </a:rPr>
                  <a:t>top-one relation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𝑟</m:t>
                        </m:r>
                      </m:e>
                      <m:sub>
                        <m:r>
                          <a:rPr lang="en-US" altLang="zh-CN" sz="2000" i="1" dirty="0">
                            <a:latin typeface="Cambria Math" panose="02040503050406030204" pitchFamily="18" charset="0"/>
                          </a:rPr>
                          <m:t>1</m:t>
                        </m:r>
                      </m:sub>
                    </m:sSub>
                  </m:oMath>
                </a14:m>
                <a:r>
                  <a:rPr lang="en-US" altLang="zh-CN" sz="2000" dirty="0">
                    <a:latin typeface="Arial" panose="020B0604020202020204" pitchFamily="34" charset="0"/>
                  </a:rPr>
                  <a:t> for subject </a:t>
                </a:r>
                <a14:m>
                  <m:oMath xmlns:m="http://schemas.openxmlformats.org/officeDocument/2006/math">
                    <m:r>
                      <a:rPr lang="en-US" altLang="zh-CN" sz="2000" i="1" dirty="0">
                        <a:latin typeface="Cambria Math" panose="02040503050406030204" pitchFamily="18" charset="0"/>
                      </a:rPr>
                      <m:t>𝑠</m:t>
                    </m:r>
                  </m:oMath>
                </a14:m>
                <a:r>
                  <a:rPr lang="en-US" altLang="zh-CN" sz="2000" dirty="0">
                    <a:latin typeface="Arial" panose="020B0604020202020204" pitchFamily="34" charset="0"/>
                  </a:rPr>
                  <a:t> and object </a:t>
                </a:r>
                <a14:m>
                  <m:oMath xmlns:m="http://schemas.openxmlformats.org/officeDocument/2006/math">
                    <m:r>
                      <a:rPr lang="en-US" altLang="zh-CN" sz="2000" i="1" dirty="0">
                        <a:latin typeface="Cambria Math" panose="02040503050406030204" pitchFamily="18" charset="0"/>
                      </a:rPr>
                      <m:t>𝑜</m:t>
                    </m:r>
                  </m:oMath>
                </a14:m>
                <a:r>
                  <a:rPr lang="en-US" altLang="zh-CN" sz="2000" dirty="0">
                    <a:latin typeface="Arial" panose="020B0604020202020204" pitchFamily="34" charset="0"/>
                  </a:rPr>
                  <a:t> in </a:t>
                </a:r>
                <a14:m>
                  <m:oMath xmlns:m="http://schemas.openxmlformats.org/officeDocument/2006/math">
                    <m:r>
                      <a:rPr lang="en-US" altLang="zh-CN" sz="2000" i="1" dirty="0">
                        <a:latin typeface="Cambria Math" panose="02040503050406030204" pitchFamily="18" charset="0"/>
                      </a:rPr>
                      <m:t>𝑚</m:t>
                    </m:r>
                  </m:oMath>
                </a14:m>
                <a:r>
                  <a:rPr lang="en-US" altLang="zh-CN" sz="2000" dirty="0">
                    <a:latin typeface="Arial" panose="020B0604020202020204" pitchFamily="34" charset="0"/>
                  </a:rPr>
                  <a:t>,</a:t>
                </a:r>
                <a:r>
                  <a:rPr lang="en-US" altLang="zh-CN" sz="2000" dirty="0" smtClean="0">
                    <a:latin typeface="Arial" panose="020B0604020202020204" pitchFamily="34" charset="0"/>
                  </a:rPr>
                  <a:t> based on S-O redundancies:</a:t>
                </a:r>
              </a:p>
              <a:p>
                <a:pPr marL="252000" lvl="1" indent="0" algn="ctr">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2000" dirty="0">
                          <a:latin typeface="Cambria Math" panose="02040503050406030204" pitchFamily="18" charset="0"/>
                        </a:rPr>
                        <m:t>RC</m:t>
                      </m:r>
                      <m:d>
                        <m:dPr>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𝑜</m:t>
                          </m:r>
                        </m:e>
                      </m:d>
                      <m:r>
                        <a:rPr lang="en-US" altLang="zh-CN" sz="2000" b="0" i="1" dirty="0" smtClean="0">
                          <a:latin typeface="Cambria Math" panose="02040503050406030204" pitchFamily="18" charset="0"/>
                        </a:rPr>
                        <m:t>=</m:t>
                      </m:r>
                      <m:nary>
                        <m:naryPr>
                          <m:chr m:val="∑"/>
                          <m:supHide m:val="on"/>
                          <m:ctrlPr>
                            <a:rPr lang="en-US" altLang="zh-CN" sz="2000" b="0" i="1" dirty="0" smtClean="0">
                              <a:latin typeface="Cambria Math" panose="02040503050406030204" pitchFamily="18" charset="0"/>
                            </a:rPr>
                          </m:ctrlPr>
                        </m:naryPr>
                        <m:sub>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𝑚</m:t>
                              </m:r>
                            </m:e>
                            <m:sup>
                              <m:r>
                                <a:rPr lang="en-US" altLang="zh-CN" sz="2000" b="0" i="1" dirty="0" smtClean="0">
                                  <a:latin typeface="Cambria Math" panose="02040503050406030204" pitchFamily="18" charset="0"/>
                                </a:rPr>
                                <m:t>′</m:t>
                              </m:r>
                            </m:sup>
                          </m:sSup>
                          <m:r>
                            <m:rPr>
                              <m:brk m:alnAt="7"/>
                            </m:rP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𝑀</m:t>
                              </m:r>
                            </m:e>
                            <m:sub>
                              <m:r>
                                <a:rPr lang="en-US" altLang="zh-CN" sz="2000" b="0" i="1" dirty="0" smtClean="0">
                                  <a:latin typeface="Cambria Math" panose="02040503050406030204" pitchFamily="18" charset="0"/>
                                  <a:ea typeface="Cambria Math" panose="02040503050406030204" pitchFamily="18" charset="0"/>
                                </a:rPr>
                                <m:t>𝑠</m:t>
                              </m:r>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𝑜</m:t>
                              </m:r>
                              <m:r>
                                <a:rPr lang="en-US" altLang="zh-CN" sz="2000" b="0" i="1" dirty="0" smtClean="0">
                                  <a:latin typeface="Cambria Math" panose="02040503050406030204" pitchFamily="18" charset="0"/>
                                  <a:ea typeface="Cambria Math" panose="02040503050406030204" pitchFamily="18" charset="0"/>
                                </a:rPr>
                                <m:t>, </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𝑟</m:t>
                                  </m:r>
                                </m:e>
                                <m:sub>
                                  <m:r>
                                    <a:rPr lang="en-US" altLang="zh-CN" sz="2000" b="0" i="1" dirty="0" smtClean="0">
                                      <a:latin typeface="Cambria Math" panose="02040503050406030204" pitchFamily="18" charset="0"/>
                                      <a:ea typeface="Cambria Math" panose="02040503050406030204" pitchFamily="18" charset="0"/>
                                    </a:rPr>
                                    <m:t>1</m:t>
                                  </m:r>
                                </m:sub>
                              </m:sSub>
                            </m:sub>
                          </m:sSub>
                        </m:sub>
                        <m:sup/>
                        <m:e>
                          <m:sSup>
                            <m:sSupPr>
                              <m:ctrlPr>
                                <a:rPr lang="en-US" altLang="zh-CN" sz="2000" b="0" i="1" dirty="0" smtClean="0">
                                  <a:latin typeface="Cambria Math" panose="02040503050406030204" pitchFamily="18" charset="0"/>
                                </a:rPr>
                              </m:ctrlPr>
                            </m:sSupPr>
                            <m:e>
                              <m:r>
                                <a:rPr lang="zh-CN" altLang="en-US" sz="2000" b="0" i="1" dirty="0" smtClean="0">
                                  <a:latin typeface="Cambria Math" panose="02040503050406030204" pitchFamily="18" charset="0"/>
                                </a:rPr>
                                <m:t>𝛼</m:t>
                              </m:r>
                            </m:e>
                            <m:sup>
                              <m:r>
                                <m:rPr>
                                  <m:sty m:val="p"/>
                                </m:rPr>
                                <a:rPr lang="en-US" altLang="zh-CN" sz="2000" i="1" dirty="0">
                                  <a:latin typeface="Cambria Math" panose="02040503050406030204" pitchFamily="18" charset="0"/>
                                </a:rPr>
                                <m:t>ent</m:t>
                              </m:r>
                              <m:d>
                                <m:dPr>
                                  <m:ctrlPr>
                                    <a:rPr lang="en-US" altLang="zh-CN" sz="2000" i="1" dirty="0" smtClean="0">
                                      <a:latin typeface="Cambria Math" panose="02040503050406030204" pitchFamily="18" charset="0"/>
                                    </a:rPr>
                                  </m:ctrlPr>
                                </m:d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𝑚</m:t>
                                      </m:r>
                                    </m:e>
                                    <m:sup>
                                      <m:r>
                                        <a:rPr lang="en-US" altLang="zh-CN" sz="2000" i="1" dirty="0">
                                          <a:latin typeface="Cambria Math" panose="02040503050406030204" pitchFamily="18" charset="0"/>
                                        </a:rPr>
                                        <m:t>′</m:t>
                                      </m:r>
                                    </m:sup>
                                  </m:sSup>
                                </m:e>
                              </m:d>
                            </m:sup>
                          </m:sSup>
                        </m:e>
                      </m:nary>
                    </m:oMath>
                  </m:oMathPara>
                </a14:m>
                <a:endParaRPr lang="en-US" altLang="zh-CN" sz="2000" dirty="0" smtClean="0">
                  <a:latin typeface="Arial" panose="020B0604020202020204" pitchFamily="34" charset="0"/>
                </a:endParaRPr>
              </a:p>
              <a:p>
                <a:pPr marL="252000" lvl="1" indent="0">
                  <a:lnSpc>
                    <a:spcPct val="120000"/>
                  </a:lnSpc>
                  <a:buNone/>
                </a:pPr>
                <a:r>
                  <a:rPr lang="en-US" altLang="zh-CN" sz="1800" dirty="0" smtClean="0">
                    <a:ea typeface="Cambria Math" panose="02040503050406030204" pitchFamily="18" charset="0"/>
                  </a:rPr>
                  <a:t>    </a:t>
                </a:r>
                <a14:m>
                  <m:oMath xmlns:m="http://schemas.openxmlformats.org/officeDocument/2006/math">
                    <m:sSub>
                      <m:sSubPr>
                        <m:ctrlPr>
                          <a:rPr lang="en-US" altLang="zh-CN" sz="1800" i="1" dirty="0">
                            <a:latin typeface="Cambria Math" panose="02040503050406030204" pitchFamily="18" charset="0"/>
                            <a:ea typeface="Cambria Math" panose="02040503050406030204" pitchFamily="18" charset="0"/>
                          </a:rPr>
                        </m:ctrlPr>
                      </m:sSubPr>
                      <m:e>
                        <m:r>
                          <a:rPr lang="en-US" altLang="zh-CN" sz="1800" i="1" dirty="0">
                            <a:latin typeface="Cambria Math" panose="02040503050406030204" pitchFamily="18" charset="0"/>
                            <a:ea typeface="Cambria Math" panose="02040503050406030204" pitchFamily="18" charset="0"/>
                          </a:rPr>
                          <m:t>𝑀</m:t>
                        </m:r>
                      </m:e>
                      <m:sub>
                        <m:r>
                          <a:rPr lang="en-US" altLang="zh-CN" sz="1800" i="1" dirty="0">
                            <a:latin typeface="Cambria Math" panose="02040503050406030204" pitchFamily="18" charset="0"/>
                            <a:ea typeface="Cambria Math" panose="02040503050406030204" pitchFamily="18" charset="0"/>
                          </a:rPr>
                          <m:t>𝑠</m:t>
                        </m:r>
                        <m:r>
                          <a:rPr lang="en-US" altLang="zh-CN" sz="1800" i="1" dirty="0">
                            <a:latin typeface="Cambria Math" panose="02040503050406030204" pitchFamily="18" charset="0"/>
                            <a:ea typeface="Cambria Math" panose="02040503050406030204" pitchFamily="18" charset="0"/>
                          </a:rPr>
                          <m:t>, </m:t>
                        </m:r>
                        <m:r>
                          <a:rPr lang="en-US" altLang="zh-CN" sz="1800" i="1" dirty="0">
                            <a:latin typeface="Cambria Math" panose="02040503050406030204" pitchFamily="18" charset="0"/>
                            <a:ea typeface="Cambria Math" panose="02040503050406030204" pitchFamily="18" charset="0"/>
                          </a:rPr>
                          <m:t>𝑜</m:t>
                        </m:r>
                        <m:r>
                          <a:rPr lang="en-US" altLang="zh-CN" sz="1800" i="1" dirty="0">
                            <a:latin typeface="Cambria Math" panose="02040503050406030204" pitchFamily="18" charset="0"/>
                            <a:ea typeface="Cambria Math" panose="02040503050406030204" pitchFamily="18" charset="0"/>
                          </a:rPr>
                          <m:t>, </m:t>
                        </m:r>
                        <m:sSub>
                          <m:sSubPr>
                            <m:ctrlPr>
                              <a:rPr lang="en-US" altLang="zh-CN" sz="1800" i="1" dirty="0">
                                <a:latin typeface="Cambria Math" panose="02040503050406030204" pitchFamily="18" charset="0"/>
                                <a:ea typeface="Cambria Math" panose="02040503050406030204" pitchFamily="18" charset="0"/>
                              </a:rPr>
                            </m:ctrlPr>
                          </m:sSubPr>
                          <m:e>
                            <m:r>
                              <a:rPr lang="en-US" altLang="zh-CN" sz="1800" i="1" dirty="0">
                                <a:latin typeface="Cambria Math" panose="02040503050406030204" pitchFamily="18" charset="0"/>
                                <a:ea typeface="Cambria Math" panose="02040503050406030204" pitchFamily="18" charset="0"/>
                              </a:rPr>
                              <m:t>𝑟</m:t>
                            </m:r>
                          </m:e>
                          <m:sub>
                            <m:r>
                              <a:rPr lang="en-US" altLang="zh-CN" sz="1800" i="1" dirty="0">
                                <a:latin typeface="Cambria Math" panose="02040503050406030204" pitchFamily="18" charset="0"/>
                                <a:ea typeface="Cambria Math" panose="02040503050406030204" pitchFamily="18" charset="0"/>
                              </a:rPr>
                              <m:t>1</m:t>
                            </m:r>
                          </m:sub>
                        </m:sSub>
                      </m:sub>
                    </m:sSub>
                  </m:oMath>
                </a14:m>
                <a:r>
                  <a:rPr lang="en-US" altLang="zh-CN" sz="1800" dirty="0" smtClean="0">
                    <a:latin typeface="Arial" panose="020B0604020202020204" pitchFamily="34" charset="0"/>
                  </a:rPr>
                  <a:t>: mentions with the same subjects </a:t>
                </a:r>
                <a14:m>
                  <m:oMath xmlns:m="http://schemas.openxmlformats.org/officeDocument/2006/math">
                    <m:r>
                      <a:rPr lang="en-US" altLang="zh-CN" sz="1800" i="1" dirty="0">
                        <a:latin typeface="Cambria Math" panose="02040503050406030204" pitchFamily="18" charset="0"/>
                      </a:rPr>
                      <m:t>𝑠</m:t>
                    </m:r>
                  </m:oMath>
                </a14:m>
                <a:r>
                  <a:rPr lang="en-US" altLang="zh-CN" sz="1800" dirty="0">
                    <a:latin typeface="Arial" panose="020B0604020202020204" pitchFamily="34" charset="0"/>
                  </a:rPr>
                  <a:t>, objects </a:t>
                </a:r>
                <a14:m>
                  <m:oMath xmlns:m="http://schemas.openxmlformats.org/officeDocument/2006/math">
                    <m:r>
                      <a:rPr lang="en-US" altLang="zh-CN" sz="1800" i="1" dirty="0">
                        <a:latin typeface="Cambria Math" panose="02040503050406030204" pitchFamily="18" charset="0"/>
                      </a:rPr>
                      <m:t>𝑜</m:t>
                    </m:r>
                  </m:oMath>
                </a14:m>
                <a:r>
                  <a:rPr lang="en-US" altLang="zh-CN" sz="1800" dirty="0" smtClean="0">
                    <a:latin typeface="Arial" panose="020B0604020202020204" pitchFamily="34" charset="0"/>
                  </a:rPr>
                  <a:t> and top-one relation </a:t>
                </a:r>
                <a14:m>
                  <m:oMath xmlns:m="http://schemas.openxmlformats.org/officeDocument/2006/math">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𝑟</m:t>
                        </m:r>
                      </m:e>
                      <m:sub>
                        <m:r>
                          <a:rPr lang="en-US" altLang="zh-CN" sz="1800" i="1" dirty="0">
                            <a:latin typeface="Cambria Math" panose="02040503050406030204" pitchFamily="18" charset="0"/>
                          </a:rPr>
                          <m:t>1</m:t>
                        </m:r>
                      </m:sub>
                    </m:sSub>
                  </m:oMath>
                </a14:m>
                <a:endParaRPr lang="en-US" altLang="zh-CN" sz="1800" dirty="0" smtClean="0">
                  <a:latin typeface="Arial" panose="020B0604020202020204" pitchFamily="34" charset="0"/>
                </a:endParaRPr>
              </a:p>
              <a:p>
                <a:pPr marL="252000" lvl="1" indent="0">
                  <a:lnSpc>
                    <a:spcPct val="120000"/>
                  </a:lnSpc>
                  <a:buNone/>
                </a:pPr>
                <a:r>
                  <a:rPr lang="zh-CN" altLang="en-US" sz="1800" dirty="0" smtClean="0"/>
                  <a:t>  </a:t>
                </a:r>
                <a:r>
                  <a:rPr lang="zh-CN" altLang="en-US" sz="1800" dirty="0" smtClean="0"/>
                  <a:t>  </a:t>
                </a:r>
                <a14:m>
                  <m:oMath xmlns:m="http://schemas.openxmlformats.org/officeDocument/2006/math">
                    <m:r>
                      <a:rPr lang="zh-CN" altLang="en-US" sz="1800" i="1" dirty="0">
                        <a:latin typeface="Cambria Math" panose="02040503050406030204" pitchFamily="18" charset="0"/>
                      </a:rPr>
                      <m:t>𝛼</m:t>
                    </m:r>
                  </m:oMath>
                </a14:m>
                <a:r>
                  <a:rPr lang="en-US" altLang="zh-CN" sz="1800" dirty="0" smtClean="0">
                    <a:latin typeface="Arial" panose="020B0604020202020204" pitchFamily="34" charset="0"/>
                  </a:rPr>
                  <a:t>: </a:t>
                </a:r>
                <a:r>
                  <a:rPr lang="en-US" altLang="zh-CN" sz="1800" dirty="0">
                    <a:latin typeface="Arial" panose="020B0604020202020204" pitchFamily="34" charset="0"/>
                  </a:rPr>
                  <a:t>a small positive number in </a:t>
                </a:r>
                <a14:m>
                  <m:oMath xmlns:m="http://schemas.openxmlformats.org/officeDocument/2006/math">
                    <m:d>
                      <m:dPr>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0,1</m:t>
                        </m:r>
                      </m:e>
                    </m:d>
                  </m:oMath>
                </a14:m>
                <a:r>
                  <a:rPr lang="en-US" altLang="zh-CN" sz="1800" dirty="0" smtClean="0">
                    <a:latin typeface="Arial" panose="020B0604020202020204" pitchFamily="34" charset="0"/>
                  </a:rPr>
                  <a:t> to </a:t>
                </a:r>
                <a:r>
                  <a:rPr lang="en-US" altLang="zh-CN" sz="1800" dirty="0">
                    <a:latin typeface="Arial" panose="020B0604020202020204" pitchFamily="34" charset="0"/>
                  </a:rPr>
                  <a:t>enforce that </a:t>
                </a:r>
                <a14:m>
                  <m:oMath xmlns:m="http://schemas.openxmlformats.org/officeDocument/2006/math">
                    <m:sSup>
                      <m:sSupPr>
                        <m:ctrlPr>
                          <a:rPr lang="en-US" altLang="zh-CN" sz="1800" i="1" dirty="0">
                            <a:latin typeface="Cambria Math" panose="02040503050406030204" pitchFamily="18" charset="0"/>
                          </a:rPr>
                        </m:ctrlPr>
                      </m:sSupPr>
                      <m:e>
                        <m:r>
                          <a:rPr lang="zh-CN" altLang="en-US" sz="1800" i="1" dirty="0">
                            <a:latin typeface="Cambria Math" panose="02040503050406030204" pitchFamily="18" charset="0"/>
                          </a:rPr>
                          <m:t>𝛼</m:t>
                        </m:r>
                      </m:e>
                      <m:sup>
                        <m:r>
                          <m:rPr>
                            <m:sty m:val="p"/>
                          </m:rPr>
                          <a:rPr lang="en-US" altLang="zh-CN" sz="1800" i="1" dirty="0">
                            <a:latin typeface="Cambria Math" panose="02040503050406030204" pitchFamily="18" charset="0"/>
                          </a:rPr>
                          <m:t>ent</m:t>
                        </m:r>
                        <m:d>
                          <m:dPr>
                            <m:ctrlPr>
                              <a:rPr lang="en-US" altLang="zh-CN" sz="1800" i="1" dirty="0">
                                <a:latin typeface="Cambria Math" panose="02040503050406030204" pitchFamily="18" charset="0"/>
                              </a:rPr>
                            </m:ctrlPr>
                          </m:dPr>
                          <m:e>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𝑚</m:t>
                                </m:r>
                              </m:e>
                              <m:sup>
                                <m:r>
                                  <a:rPr lang="en-US" altLang="zh-CN" sz="1800" i="1" dirty="0">
                                    <a:latin typeface="Cambria Math" panose="02040503050406030204" pitchFamily="18" charset="0"/>
                                  </a:rPr>
                                  <m:t>′</m:t>
                                </m:r>
                              </m:sup>
                            </m:sSup>
                          </m:e>
                        </m:d>
                      </m:sup>
                    </m:sSup>
                  </m:oMath>
                </a14:m>
                <a:r>
                  <a:rPr lang="en-US" altLang="zh-CN" sz="1800" dirty="0" smtClean="0">
                    <a:latin typeface="Arial" panose="020B0604020202020204" pitchFamily="34" charset="0"/>
                  </a:rPr>
                  <a:t> falls </a:t>
                </a:r>
                <a:r>
                  <a:rPr lang="en-US" altLang="zh-CN" sz="1800" dirty="0">
                    <a:latin typeface="Arial" panose="020B0604020202020204" pitchFamily="34" charset="0"/>
                  </a:rPr>
                  <a:t>into </a:t>
                </a:r>
                <a14:m>
                  <m:oMath xmlns:m="http://schemas.openxmlformats.org/officeDocument/2006/math">
                    <m:d>
                      <m:dPr>
                        <m:ctrlPr>
                          <a:rPr lang="en-US" altLang="zh-CN" sz="1800" i="1">
                            <a:latin typeface="Cambria Math" panose="02040503050406030204" pitchFamily="18" charset="0"/>
                          </a:rPr>
                        </m:ctrlPr>
                      </m:dPr>
                      <m:e>
                        <m:r>
                          <a:rPr lang="en-US" altLang="zh-CN" sz="1800" i="1">
                            <a:latin typeface="Cambria Math" panose="02040503050406030204" pitchFamily="18" charset="0"/>
                          </a:rPr>
                          <m:t>0,1</m:t>
                        </m:r>
                      </m:e>
                    </m:d>
                  </m:oMath>
                </a14:m>
                <a:endParaRPr lang="en-US" altLang="zh-CN" sz="1800" dirty="0" smtClean="0">
                  <a:latin typeface="Arial" panose="020B0604020202020204" pitchFamily="34" charset="0"/>
                </a:endParaRPr>
              </a:p>
              <a:p>
                <a:pPr marL="252000" lvl="1" indent="0">
                  <a:lnSpc>
                    <a:spcPct val="120000"/>
                  </a:lnSpc>
                  <a:buNone/>
                </a:pPr>
                <a:r>
                  <a:rPr lang="en-US" altLang="zh-CN" sz="1800" dirty="0" smtClean="0">
                    <a:latin typeface="Arial" panose="020B0604020202020204" pitchFamily="34" charset="0"/>
                  </a:rPr>
                  <a:t>   Certainty </a:t>
                </a:r>
                <a:r>
                  <a:rPr lang="en-US" altLang="zh-CN" sz="1800" dirty="0">
                    <a:latin typeface="Arial" panose="020B0604020202020204" pitchFamily="34" charset="0"/>
                  </a:rPr>
                  <a:t>degree</a:t>
                </a:r>
                <a:r>
                  <a:rPr lang="en-US" altLang="zh-CN" sz="1800" dirty="0" smtClean="0">
                    <a:latin typeface="Arial" panose="020B0604020202020204" pitchFamily="34" charset="0"/>
                  </a:rPr>
                  <a:t>: </a:t>
                </a:r>
                <a14:m>
                  <m:oMath xmlns:m="http://schemas.openxmlformats.org/officeDocument/2006/math">
                    <m:r>
                      <m:rPr>
                        <m:sty m:val="p"/>
                      </m:rPr>
                      <a:rPr lang="en-US" altLang="zh-CN" sz="1800" dirty="0">
                        <a:latin typeface="Cambria Math" panose="02040503050406030204" pitchFamily="18" charset="0"/>
                      </a:rPr>
                      <m:t>ent</m:t>
                    </m:r>
                    <m:d>
                      <m:dPr>
                        <m:ctrlPr>
                          <a:rPr lang="en-US" altLang="zh-CN" sz="1800" i="1" dirty="0">
                            <a:latin typeface="Cambria Math" panose="02040503050406030204" pitchFamily="18" charset="0"/>
                          </a:rPr>
                        </m:ctrlPr>
                      </m:dPr>
                      <m:e>
                        <m:r>
                          <a:rPr lang="en-US" altLang="zh-CN" sz="1800" i="1" dirty="0">
                            <a:latin typeface="Cambria Math" panose="02040503050406030204" pitchFamily="18" charset="0"/>
                          </a:rPr>
                          <m:t>𝑚</m:t>
                        </m:r>
                      </m:e>
                    </m:d>
                    <m:r>
                      <a:rPr lang="en-US" altLang="zh-CN" sz="1800" i="1" dirty="0">
                        <a:latin typeface="Cambria Math" panose="02040503050406030204" pitchFamily="18" charset="0"/>
                      </a:rPr>
                      <m:t>=−</m:t>
                    </m:r>
                    <m:nary>
                      <m:naryPr>
                        <m:chr m:val="∑"/>
                        <m:ctrlPr>
                          <a:rPr lang="en-US" altLang="zh-CN" sz="1800" i="1" dirty="0">
                            <a:latin typeface="Cambria Math" panose="02040503050406030204" pitchFamily="18" charset="0"/>
                          </a:rPr>
                        </m:ctrlPr>
                      </m:naryPr>
                      <m:sub>
                        <m:r>
                          <m:rPr>
                            <m:brk m:alnAt="23"/>
                          </m:rPr>
                          <a:rPr lang="en-US" altLang="zh-CN" sz="1800" i="1" dirty="0">
                            <a:latin typeface="Cambria Math" panose="02040503050406030204" pitchFamily="18" charset="0"/>
                          </a:rPr>
                          <m:t>𝑖</m:t>
                        </m:r>
                        <m:r>
                          <a:rPr lang="en-US" altLang="zh-CN" sz="1800" i="1" dirty="0">
                            <a:latin typeface="Cambria Math" panose="02040503050406030204" pitchFamily="18" charset="0"/>
                          </a:rPr>
                          <m:t>=1</m:t>
                        </m:r>
                      </m:sub>
                      <m:sup>
                        <m:r>
                          <a:rPr lang="en-US" altLang="zh-CN" sz="1800" i="1" dirty="0">
                            <a:latin typeface="Cambria Math" panose="02040503050406030204" pitchFamily="18" charset="0"/>
                          </a:rPr>
                          <m:t>𝑘</m:t>
                        </m:r>
                      </m:sup>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𝑐</m:t>
                            </m:r>
                          </m:e>
                          <m:sub>
                            <m:r>
                              <a:rPr lang="en-US" altLang="zh-CN" sz="1800" i="1" dirty="0">
                                <a:latin typeface="Cambria Math" panose="02040503050406030204" pitchFamily="18" charset="0"/>
                              </a:rPr>
                              <m:t>𝑖</m:t>
                            </m:r>
                          </m:sub>
                        </m:sSub>
                        <m:func>
                          <m:funcPr>
                            <m:ctrlPr>
                              <a:rPr lang="en-US" altLang="zh-CN" sz="1800" i="1" dirty="0">
                                <a:latin typeface="Cambria Math" panose="02040503050406030204" pitchFamily="18" charset="0"/>
                              </a:rPr>
                            </m:ctrlPr>
                          </m:funcPr>
                          <m:fName>
                            <m:r>
                              <m:rPr>
                                <m:sty m:val="p"/>
                              </m:rPr>
                              <a:rPr lang="en-US" altLang="zh-CN" sz="1800" dirty="0">
                                <a:latin typeface="Cambria Math" panose="02040503050406030204" pitchFamily="18" charset="0"/>
                              </a:rPr>
                              <m:t>ln</m:t>
                            </m:r>
                          </m:fName>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𝑐</m:t>
                                </m:r>
                              </m:e>
                              <m:sub>
                                <m:r>
                                  <a:rPr lang="en-US" altLang="zh-CN" sz="1800" i="1" dirty="0">
                                    <a:latin typeface="Cambria Math" panose="02040503050406030204" pitchFamily="18" charset="0"/>
                                  </a:rPr>
                                  <m:t>𝑖</m:t>
                                </m:r>
                              </m:sub>
                            </m:sSub>
                          </m:e>
                        </m:func>
                      </m:e>
                    </m:nary>
                  </m:oMath>
                </a14:m>
                <a:endParaRPr lang="en-US" altLang="zh-CN" sz="1800" dirty="0">
                  <a:latin typeface="Arial" panose="020B0604020202020204" pitchFamily="34" charset="0"/>
                </a:endParaRPr>
              </a:p>
              <a:p>
                <a:pPr marL="594900" lvl="1" indent="-342900">
                  <a:lnSpc>
                    <a:spcPct val="120000"/>
                  </a:lnSpc>
                </a:pPr>
                <a:endParaRPr lang="zh-CN" altLang="en-US" sz="2000" dirty="0">
                  <a:latin typeface="Arial" panose="020B0604020202020204" pitchFamily="34" charset="0"/>
                </a:endParaRPr>
              </a:p>
            </p:txBody>
          </p:sp>
        </mc:Choice>
        <mc:Fallback>
          <p:sp>
            <p:nvSpPr>
              <p:cNvPr id="16" name="内容占位符 2"/>
              <p:cNvSpPr txBox="1">
                <a:spLocks noRot="1" noChangeAspect="1" noMove="1" noResize="1" noEditPoints="1" noAdjustHandles="1" noChangeArrowheads="1" noChangeShapeType="1" noTextEdit="1"/>
              </p:cNvSpPr>
              <p:nvPr/>
            </p:nvSpPr>
            <p:spPr>
              <a:xfrm>
                <a:off x="331106" y="2984041"/>
                <a:ext cx="8246838" cy="3596811"/>
              </a:xfrm>
              <a:prstGeom prst="rect">
                <a:avLst/>
              </a:prstGeom>
              <a:blipFill rotWithShape="0">
                <a:blip r:embed="rId3"/>
                <a:stretch>
                  <a:fillRect t="-169" b="-4407"/>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40694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59223</TotalTime>
  <Words>3067</Words>
  <Application>Microsoft Office PowerPoint</Application>
  <PresentationFormat>全屏显示(4:3)</PresentationFormat>
  <Paragraphs>556</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 Unicode MS</vt:lpstr>
      <vt:lpstr>黑体</vt:lpstr>
      <vt:lpstr>宋体</vt:lpstr>
      <vt:lpstr>Arial</vt:lpstr>
      <vt:lpstr>Calibri</vt:lpstr>
      <vt:lpstr>Calibri Light</vt:lpstr>
      <vt:lpstr>Cambria Math</vt:lpstr>
      <vt:lpstr>Wingdings</vt:lpstr>
      <vt:lpstr>Office 主题</vt:lpstr>
      <vt:lpstr>Easy First Relation Extraction with Information Redundancy</vt:lpstr>
      <vt:lpstr>Motivation</vt:lpstr>
      <vt:lpstr>Motivation</vt:lpstr>
      <vt:lpstr>Outline</vt:lpstr>
      <vt:lpstr>Easy First Strategy for Relation Extraction</vt:lpstr>
      <vt:lpstr>Constraints</vt:lpstr>
      <vt:lpstr>Constraints</vt:lpstr>
      <vt:lpstr>Information Redundancies</vt:lpstr>
      <vt:lpstr>PowerPoint 演示文稿</vt:lpstr>
      <vt:lpstr>PowerPoint 演示文稿</vt:lpstr>
      <vt:lpstr>Outline</vt:lpstr>
      <vt:lpstr>Easy First Relation Extraction Framework </vt:lpstr>
      <vt:lpstr>Easy First Collective Inference</vt:lpstr>
      <vt:lpstr>Easy First Collective Inference</vt:lpstr>
      <vt:lpstr>Easy First Collective Inference</vt:lpstr>
      <vt:lpstr>Easy First Collective Inference</vt:lpstr>
      <vt:lpstr>Integer Linear Programming</vt:lpstr>
      <vt:lpstr>Constraints Encoded in ILP</vt:lpstr>
      <vt:lpstr>Outline</vt:lpstr>
      <vt:lpstr>Experimental Setups</vt:lpstr>
      <vt:lpstr>Overall performance: Effectiveness </vt:lpstr>
      <vt:lpstr>Overall performance: Efficiency </vt:lpstr>
      <vt:lpstr>Improvement By Each Stage: Effectiveness </vt:lpstr>
      <vt:lpstr>Improvement By Each Stage: Efficiency </vt:lpstr>
      <vt:lpstr>Setting verification of threshold ϵ: Effectiveness </vt:lpstr>
      <vt:lpstr>Setting verification of threshold ϵ: Efficiency </vt:lpstr>
      <vt:lpstr>Outline</vt:lpstr>
      <vt:lpstr>Summary</vt:lpstr>
      <vt:lpstr>Thanks!  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Gang Wang</dc:creator>
  <cp:lastModifiedBy>王罡</cp:lastModifiedBy>
  <cp:revision>4686</cp:revision>
  <dcterms:created xsi:type="dcterms:W3CDTF">2015-07-30T08:59:51Z</dcterms:created>
  <dcterms:modified xsi:type="dcterms:W3CDTF">2019-10-05T12:43:24Z</dcterms:modified>
</cp:coreProperties>
</file>