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96" r:id="rId2"/>
    <p:sldId id="829" r:id="rId3"/>
    <p:sldId id="830" r:id="rId4"/>
    <p:sldId id="831" r:id="rId5"/>
    <p:sldId id="832" r:id="rId6"/>
    <p:sldId id="834" r:id="rId7"/>
    <p:sldId id="825" r:id="rId8"/>
    <p:sldId id="843" r:id="rId9"/>
    <p:sldId id="827" r:id="rId10"/>
    <p:sldId id="842" r:id="rId11"/>
    <p:sldId id="841" r:id="rId12"/>
    <p:sldId id="838" r:id="rId13"/>
    <p:sldId id="840" r:id="rId14"/>
    <p:sldId id="839" r:id="rId15"/>
    <p:sldId id="828" r:id="rId16"/>
    <p:sldId id="815"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26" autoAdjust="0"/>
    <p:restoredTop sz="72914" autoAdjust="0"/>
  </p:normalViewPr>
  <p:slideViewPr>
    <p:cSldViewPr>
      <p:cViewPr>
        <p:scale>
          <a:sx n="65" d="100"/>
          <a:sy n="65" d="100"/>
        </p:scale>
        <p:origin x="-930" y="-138"/>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0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000" b="1" dirty="0">
              <a:solidFill>
                <a:srgbClr val="000099"/>
              </a:solidFill>
              <a:latin typeface="Times New Roman" pitchFamily="18" charset="0"/>
              <a:ea typeface="黑体" pitchFamily="2" charset="-122"/>
              <a:cs typeface="Times New Roman" pitchFamily="18" charset="0"/>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69332"/>
          </a:xfrm>
          <a:prstGeom prst="rect">
            <a:avLst/>
          </a:prstGeom>
        </p:spPr>
        <p:txBody>
          <a:bodyPr wrap="square">
            <a:spAutoFit/>
          </a:bodyPr>
          <a:lstStyle/>
          <a:p>
            <a:pPr algn="ctr"/>
            <a:r>
              <a:rPr lang="zh-CN" altLang="en-US" b="1" dirty="0" smtClean="0">
                <a:solidFill>
                  <a:srgbClr val="C00000"/>
                </a:solidFill>
                <a:latin typeface="+mj-ea"/>
                <a:ea typeface="+mj-ea"/>
              </a:rPr>
              <a:t>第</a:t>
            </a:r>
            <a:r>
              <a:rPr lang="en-US" altLang="zh-CN" b="1" dirty="0" smtClean="0">
                <a:solidFill>
                  <a:srgbClr val="C00000"/>
                </a:solidFill>
                <a:latin typeface="+mj-ea"/>
                <a:ea typeface="+mj-ea"/>
              </a:rPr>
              <a:t>265</a:t>
            </a:r>
            <a:r>
              <a:rPr lang="zh-CN" altLang="en-US" b="1" dirty="0" smtClean="0">
                <a:solidFill>
                  <a:srgbClr val="C00000"/>
                </a:solidFill>
                <a:latin typeface="+mj-ea"/>
                <a:ea typeface="+mj-ea"/>
              </a:rPr>
              <a:t>期</a:t>
            </a:r>
            <a:r>
              <a:rPr lang="zh-TW" altLang="en-US" b="1" dirty="0" smtClean="0">
                <a:solidFill>
                  <a:srgbClr val="C00000"/>
                </a:solidFill>
                <a:latin typeface="+mj-ea"/>
                <a:ea typeface="+mj-ea"/>
              </a:rPr>
              <a:t>双清论坛</a:t>
            </a:r>
            <a:r>
              <a:rPr lang="zh-CN" altLang="en-US" b="1" dirty="0" smtClean="0">
                <a:solidFill>
                  <a:srgbClr val="C00000"/>
                </a:solidFill>
                <a:latin typeface="+mj-ea"/>
                <a:ea typeface="+mj-ea"/>
              </a:rPr>
              <a:t>“全景信息感知及智慧电网”</a:t>
            </a:r>
            <a:endParaRPr lang="zh-CN" altLang="en-US" b="1" dirty="0">
              <a:solidFill>
                <a:srgbClr val="C00000"/>
              </a:solidFill>
              <a:latin typeface="+mj-ea"/>
              <a:ea typeface="+mj-ea"/>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369332"/>
          </a:xfrm>
          <a:prstGeom prst="rect">
            <a:avLst/>
          </a:prstGeom>
        </p:spPr>
        <p:txBody>
          <a:bodyPr wrap="square">
            <a:spAutoFit/>
          </a:bodyPr>
          <a:lstStyle/>
          <a:p>
            <a:r>
              <a:rPr lang="en-US" dirty="0" smtClean="0"/>
              <a:t>Data Quality Problems in the Smart Grid context</a:t>
            </a:r>
            <a:endParaRPr lang="zh-CN" altLang="en-US" dirty="0"/>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data…</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214679" y="1643050"/>
            <a:ext cx="5857916" cy="584200"/>
          </a:xfrm>
          <a:prstGeom prst="rect">
            <a:avLst/>
          </a:prstGeom>
          <a:noFill/>
          <a:ln w="12700" cmpd="thickThin">
            <a:noFill/>
            <a:miter lim="800000"/>
            <a:headEnd/>
            <a:tailEnd/>
          </a:ln>
        </p:spPr>
        <p:txBody>
          <a:bodyPr lIns="36000" rIns="36000"/>
          <a:lstStyle/>
          <a:p>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400" b="1" dirty="0">
                <a:latin typeface="黑体" pitchFamily="49" charset="-122"/>
                <a:ea typeface="Arial Unicode MS" pitchFamily="34" charset="-122"/>
                <a:cs typeface="Arial Unicode MS" pitchFamily="34" charset="-122"/>
                <a:sym typeface="Wingdings" pitchFamily="2" charset="2"/>
              </a:rPr>
              <a:t>：如何</a:t>
            </a:r>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定义和发现</a:t>
            </a:r>
            <a:r>
              <a:rPr lang="zh-CN" altLang="en-US" sz="2400" b="1" dirty="0">
                <a:latin typeface="黑体" pitchFamily="49" charset="-122"/>
                <a:ea typeface="Arial Unicode MS" pitchFamily="34" charset="-122"/>
                <a:cs typeface="Arial Unicode MS" pitchFamily="34" charset="-122"/>
                <a:sym typeface="Wingdings" pitchFamily="2" charset="2"/>
              </a:rPr>
              <a:t>并数据中的错误</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2751125"/>
            <a:ext cx="5857916" cy="582612"/>
          </a:xfrm>
          <a:prstGeom prst="rect">
            <a:avLst/>
          </a:prstGeom>
          <a:noFill/>
          <a:ln w="12700" cmpd="thickThin">
            <a:noFill/>
            <a:miter lim="800000"/>
            <a:headEnd/>
            <a:tailEnd/>
          </a:ln>
        </p:spPr>
        <p:txBody>
          <a:bodyPr lIns="36000" rIns="36000"/>
          <a:lstStyle/>
          <a:p>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400" b="1" dirty="0">
                <a:latin typeface="黑体" pitchFamily="49" charset="-122"/>
                <a:ea typeface="Arial Unicode MS" pitchFamily="34" charset="-122"/>
                <a:cs typeface="Arial Unicode MS" pitchFamily="34" charset="-122"/>
                <a:sym typeface="Wingdings" pitchFamily="2" charset="2"/>
              </a:rPr>
              <a:t>：如何</a:t>
            </a:r>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（有效）修复</a:t>
            </a:r>
            <a:r>
              <a:rPr lang="zh-CN" altLang="en-US" sz="2400" b="1" dirty="0">
                <a:latin typeface="黑体" pitchFamily="49" charset="-122"/>
                <a:ea typeface="Arial Unicode MS" pitchFamily="34" charset="-122"/>
                <a:cs typeface="Arial Unicode MS" pitchFamily="34" charset="-122"/>
                <a:sym typeface="Wingdings" pitchFamily="2" charset="2"/>
              </a:rPr>
              <a:t>数据中的错误</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1" name="Rectangle 9"/>
          <p:cNvSpPr>
            <a:spLocks noChangeArrowheads="1"/>
          </p:cNvSpPr>
          <p:nvPr/>
        </p:nvSpPr>
        <p:spPr bwMode="auto">
          <a:xfrm>
            <a:off x="3214679" y="3857612"/>
            <a:ext cx="5857916" cy="584200"/>
          </a:xfrm>
          <a:prstGeom prst="rect">
            <a:avLst/>
          </a:prstGeom>
          <a:noFill/>
          <a:ln w="12700" cmpd="thickThin">
            <a:noFill/>
            <a:miter lim="800000"/>
            <a:headEnd/>
            <a:tailEnd/>
          </a:ln>
        </p:spPr>
        <p:txBody>
          <a:bodyPr lIns="36000" rIns="36000"/>
          <a:lstStyle/>
          <a:p>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400" b="1" dirty="0">
                <a:latin typeface="黑体" pitchFamily="49" charset="-122"/>
                <a:ea typeface="Arial Unicode MS" pitchFamily="34" charset="-122"/>
                <a:cs typeface="Arial Unicode MS" pitchFamily="34" charset="-122"/>
                <a:sym typeface="Wingdings" pitchFamily="2" charset="2"/>
              </a:rPr>
              <a:t>：如何</a:t>
            </a:r>
            <a:r>
              <a:rPr lang="zh-CN" altLang="en-US" sz="2400" b="1" dirty="0">
                <a:solidFill>
                  <a:srgbClr val="FF0000"/>
                </a:solidFill>
                <a:latin typeface="黑体" pitchFamily="49" charset="-122"/>
                <a:ea typeface="Arial Unicode MS" pitchFamily="34" charset="-122"/>
                <a:cs typeface="Arial Unicode MS" pitchFamily="34" charset="-122"/>
                <a:sym typeface="Wingdings" pitchFamily="2" charset="2"/>
              </a:rPr>
              <a:t>（有效）发现</a:t>
            </a:r>
            <a:r>
              <a:rPr lang="zh-CN" altLang="en-US" sz="2400" b="1" dirty="0">
                <a:latin typeface="黑体" pitchFamily="49" charset="-122"/>
                <a:ea typeface="Arial Unicode MS" pitchFamily="34" charset="-122"/>
                <a:cs typeface="Arial Unicode MS" pitchFamily="34" charset="-122"/>
                <a:sym typeface="Wingdings" pitchFamily="2" charset="2"/>
              </a:rPr>
              <a:t>数据中的重复</a:t>
            </a:r>
            <a:r>
              <a:rPr lang="zh-CN" altLang="en-US" sz="24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12" name="Rectangle 9"/>
          <p:cNvSpPr>
            <a:spLocks noChangeArrowheads="1"/>
          </p:cNvSpPr>
          <p:nvPr/>
        </p:nvSpPr>
        <p:spPr bwMode="auto">
          <a:xfrm>
            <a:off x="3214679" y="4965687"/>
            <a:ext cx="5857916" cy="584200"/>
          </a:xfrm>
          <a:prstGeom prst="rect">
            <a:avLst/>
          </a:prstGeom>
          <a:noFill/>
          <a:ln w="12700" cmpd="thickThin">
            <a:noFill/>
            <a:miter lim="800000"/>
            <a:headEnd/>
            <a:tailEnd/>
          </a:ln>
        </p:spPr>
        <p:txBody>
          <a:bodyPr lIns="36000" rIns="36000"/>
          <a:lstStyle/>
          <a:p>
            <a:r>
              <a:rPr lang="zh-CN" altLang="en-US" sz="2400" b="1">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a:solidFill>
                  <a:srgbClr val="FF0000"/>
                </a:solidFill>
                <a:latin typeface="黑体" pitchFamily="49" charset="-122"/>
                <a:ea typeface="Arial Unicode MS" pitchFamily="34" charset="-122"/>
                <a:cs typeface="Arial Unicode MS" pitchFamily="34" charset="-122"/>
                <a:sym typeface="Wingdings" pitchFamily="2" charset="2"/>
              </a:rPr>
              <a:t>4</a:t>
            </a:r>
            <a:r>
              <a:rPr lang="zh-CN" altLang="en-US" sz="2400" b="1">
                <a:latin typeface="黑体" pitchFamily="49" charset="-122"/>
                <a:ea typeface="Arial Unicode MS" pitchFamily="34" charset="-122"/>
                <a:cs typeface="Arial Unicode MS" pitchFamily="34" charset="-122"/>
                <a:sym typeface="Wingdings" pitchFamily="2" charset="2"/>
              </a:rPr>
              <a:t>：如何</a:t>
            </a:r>
            <a:r>
              <a:rPr lang="zh-CN" altLang="en-US" sz="2400" b="1">
                <a:solidFill>
                  <a:srgbClr val="FF0000"/>
                </a:solidFill>
                <a:latin typeface="黑体" pitchFamily="49" charset="-122"/>
                <a:ea typeface="Arial Unicode MS" pitchFamily="34" charset="-122"/>
                <a:cs typeface="Arial Unicode MS" pitchFamily="34" charset="-122"/>
                <a:sym typeface="Wingdings" pitchFamily="2" charset="2"/>
              </a:rPr>
              <a:t>（有效）发现</a:t>
            </a:r>
            <a:r>
              <a:rPr lang="zh-CN" altLang="en-US" sz="2400" b="1">
                <a:latin typeface="黑体" pitchFamily="49" charset="-122"/>
                <a:ea typeface="Arial Unicode MS" pitchFamily="34" charset="-122"/>
                <a:cs typeface="Arial Unicode MS" pitchFamily="34" charset="-122"/>
                <a:sym typeface="Wingdings" pitchFamily="2" charset="2"/>
              </a:rPr>
              <a:t>数据中的异常</a:t>
            </a:r>
            <a:r>
              <a:rPr lang="zh-CN" altLang="en-US" sz="2400" b="1">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a:solidFill>
                <a:srgbClr val="000000"/>
              </a:solidFill>
              <a:latin typeface="黑体" pitchFamily="49" charset="-122"/>
              <a:ea typeface="Arial Unicode MS" pitchFamily="34" charset="-122"/>
              <a:cs typeface="Arial Unicode MS"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黑体" panose="02010609060101010101" pitchFamily="49" charset="-122"/>
              </a:rPr>
              <a:t>乌克兰电网攻击事件推演</a:t>
            </a:r>
            <a:endParaRPr lang="zh-CN" altLang="en-US" sz="2400" dirty="0">
              <a:solidFill>
                <a:srgbClr val="000099"/>
              </a:solidFill>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20916"/>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928670"/>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42939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6" name="矩形 25"/>
          <p:cNvSpPr/>
          <p:nvPr/>
        </p:nvSpPr>
        <p:spPr>
          <a:xfrm>
            <a:off x="142844" y="3571876"/>
            <a:ext cx="8786874" cy="646331"/>
          </a:xfrm>
          <a:prstGeom prst="rect">
            <a:avLst/>
          </a:prstGeom>
        </p:spPr>
        <p:txBody>
          <a:bodyPr wrap="square">
            <a:spAutoFit/>
          </a:bodyPr>
          <a:lstStyle/>
          <a:p>
            <a:pPr algn="just">
              <a:buFont typeface="Arial" pitchFamily="34" charset="0"/>
              <a:buChar char="•"/>
            </a:pPr>
            <a:r>
              <a:rPr lang="en-US" altLang="zh-CN" b="1" dirty="0" smtClean="0"/>
              <a:t>Financial traces</a:t>
            </a:r>
            <a:r>
              <a:rPr lang="en-US" altLang="zh-CN" dirty="0" smtClean="0"/>
              <a:t> in a simply </a:t>
            </a:r>
            <a:r>
              <a:rPr lang="en-US" altLang="zh-CN" dirty="0" err="1" smtClean="0"/>
              <a:t>anonymized</a:t>
            </a:r>
            <a:r>
              <a:rPr lang="en-US" altLang="zh-CN" dirty="0" smtClean="0"/>
              <a:t> data set such as the one we use for this work. Arrows represent the </a:t>
            </a:r>
            <a:r>
              <a:rPr lang="en-US" altLang="zh-CN" b="1" dirty="0" smtClean="0"/>
              <a:t>temporal sequence</a:t>
            </a:r>
            <a:r>
              <a:rPr lang="en-US" altLang="zh-CN" dirty="0" smtClean="0"/>
              <a:t> of transactions for </a:t>
            </a:r>
            <a:r>
              <a:rPr lang="en-US" altLang="zh-CN" b="1" dirty="0" smtClean="0"/>
              <a:t>user 7abc1a23.</a:t>
            </a:r>
            <a:endParaRPr lang="en-US" altLang="zh-CN" dirty="0" smtClean="0"/>
          </a:p>
        </p:txBody>
      </p:sp>
      <p:sp>
        <p:nvSpPr>
          <p:cNvPr id="28" name="矩形 27"/>
          <p:cNvSpPr/>
          <p:nvPr/>
        </p:nvSpPr>
        <p:spPr>
          <a:xfrm>
            <a:off x="214346" y="4244974"/>
            <a:ext cx="8643934" cy="1123384"/>
          </a:xfrm>
          <a:prstGeom prst="rect">
            <a:avLst/>
          </a:prstGeom>
        </p:spPr>
        <p:txBody>
          <a:bodyPr wrap="square">
            <a:spAutoFit/>
          </a:bodyPr>
          <a:lstStyle/>
          <a:p>
            <a:pPr>
              <a:buFont typeface="Arial" pitchFamily="34" charset="0"/>
              <a:buChar char="•"/>
            </a:pPr>
            <a:r>
              <a:rPr lang="en-US" altLang="zh-CN" sz="2400" dirty="0" smtClean="0">
                <a:latin typeface="+mn-ea"/>
                <a:ea typeface="+mn-ea"/>
              </a:rPr>
              <a:t> </a:t>
            </a:r>
            <a:r>
              <a:rPr lang="zh-CN" altLang="en-US" sz="2000" dirty="0" smtClean="0">
                <a:latin typeface="+mn-ea"/>
                <a:ea typeface="+mn-ea"/>
              </a:rPr>
              <a:t>用户行为大数据很可能包含敏感数据</a:t>
            </a:r>
            <a:r>
              <a:rPr lang="en-US" altLang="zh-CN" sz="2000" dirty="0" smtClean="0">
                <a:latin typeface="+mn-ea"/>
                <a:ea typeface="+mn-ea"/>
              </a:rPr>
              <a:t>.</a:t>
            </a:r>
          </a:p>
          <a:p>
            <a:pPr>
              <a:buFont typeface="Arial" pitchFamily="34" charset="0"/>
              <a:buChar char="•"/>
            </a:pPr>
            <a:r>
              <a:rPr lang="en-US" altLang="zh-CN" sz="2000" dirty="0" smtClean="0">
                <a:latin typeface="+mn-ea"/>
                <a:ea typeface="+mn-ea"/>
              </a:rPr>
              <a:t> </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rPr>
              <a:t>3</a:t>
            </a:r>
            <a:r>
              <a:rPr lang="zh-CN" altLang="en-US" sz="2000" dirty="0" smtClean="0">
                <a:latin typeface="+mn-ea"/>
              </a:rPr>
              <a:t>个月</a:t>
            </a:r>
            <a:r>
              <a:rPr lang="zh-CN" altLang="en-US" sz="2000" dirty="0" smtClean="0">
                <a:latin typeface="+mn-ea"/>
                <a:ea typeface="+mn-ea"/>
              </a:rPr>
              <a:t>）分析表明：</a:t>
            </a:r>
            <a:endParaRPr lang="en-US" altLang="zh-CN" sz="2000" dirty="0" smtClean="0">
              <a:latin typeface="+mn-ea"/>
              <a:ea typeface="+mn-ea"/>
            </a:endParaRPr>
          </a:p>
          <a:p>
            <a:pPr marL="742950" lvl="1" indent="-285750" eaLnBrk="0" hangingPunct="0">
              <a:lnSpc>
                <a:spcPct val="95000"/>
              </a:lnSpc>
              <a:spcBef>
                <a:spcPct val="20000"/>
              </a:spcBef>
              <a:buFontTx/>
              <a:buChar char="–"/>
            </a:pPr>
            <a:r>
              <a:rPr lang="en-US" altLang="zh-CN" kern="0" dirty="0" smtClean="0">
                <a:latin typeface="+mn-ea"/>
                <a:ea typeface="+mn-ea"/>
              </a:rPr>
              <a:t> </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429264"/>
            <a:ext cx="8429684" cy="785818"/>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dirty="0" smtClean="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400" b="1" dirty="0" smtClean="0">
                <a:latin typeface="黑体" pitchFamily="49" charset="-122"/>
                <a:ea typeface="Arial Unicode MS" pitchFamily="34" charset="-122"/>
                <a:cs typeface="Arial Unicode MS" pitchFamily="34" charset="-122"/>
                <a:sym typeface="Wingdings" pitchFamily="2" charset="2"/>
              </a:rPr>
              <a:t>：如何从数据中发现系统的漏洞，提高系统安全性</a:t>
            </a:r>
            <a:r>
              <a:rPr lang="zh-CN" altLang="en-US" sz="2400" b="1" dirty="0" smtClean="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400" b="1" dirty="0" smtClean="0">
              <a:solidFill>
                <a:srgbClr val="FF0000"/>
              </a:solidFill>
              <a:latin typeface="黑体" pitchFamily="49" charset="-122"/>
              <a:ea typeface="Arial Unicode MS" pitchFamily="34" charset="-122"/>
              <a:cs typeface="Arial Unicode MS" pitchFamily="34" charset="-122"/>
              <a:sym typeface="Wingdings" pitchFamily="2" charset="2"/>
            </a:endParaRPr>
          </a:p>
          <a:p>
            <a:pPr algn="ct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400" b="1" dirty="0" smtClean="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400" b="1" smtClean="0">
                <a:latin typeface="黑体" pitchFamily="49" charset="-122"/>
                <a:ea typeface="Arial Unicode MS" pitchFamily="34" charset="-122"/>
                <a:cs typeface="Arial Unicode MS" pitchFamily="34" charset="-122"/>
                <a:sym typeface="Wingdings" pitchFamily="2" charset="2"/>
              </a:rPr>
              <a:t>：</a:t>
            </a:r>
            <a:r>
              <a:rPr lang="zh-CN" altLang="en-US" sz="2400" b="1" dirty="0" smtClean="0">
                <a:latin typeface="黑体" pitchFamily="49" charset="-122"/>
                <a:ea typeface="Arial Unicode MS" pitchFamily="34" charset="-122"/>
                <a:cs typeface="Arial Unicode MS" pitchFamily="34" charset="-122"/>
                <a:sym typeface="Wingdings" pitchFamily="2" charset="2"/>
              </a:rPr>
              <a:t>如何</a:t>
            </a:r>
            <a:r>
              <a:rPr lang="zh-CN" altLang="en-US" sz="2400" b="1" dirty="0" smtClean="0">
                <a:solidFill>
                  <a:srgbClr val="FF0000"/>
                </a:solidFill>
                <a:latin typeface="黑体" pitchFamily="49" charset="-122"/>
                <a:ea typeface="Arial Unicode MS" pitchFamily="34" charset="-122"/>
                <a:cs typeface="Arial Unicode MS" pitchFamily="34" charset="-122"/>
                <a:sym typeface="Wingdings" pitchFamily="2" charset="2"/>
              </a:rPr>
              <a:t>有效保护</a:t>
            </a:r>
            <a:r>
              <a:rPr lang="zh-CN" altLang="en-US" sz="2400" b="1" dirty="0" smtClean="0">
                <a:latin typeface="黑体" pitchFamily="49" charset="-122"/>
                <a:ea typeface="Arial Unicode MS" pitchFamily="34" charset="-122"/>
                <a:cs typeface="Arial Unicode MS" pitchFamily="34" charset="-122"/>
                <a:sym typeface="Wingdings" pitchFamily="2" charset="2"/>
              </a:rPr>
              <a:t>数据隐私同时，保证数据的可用性</a:t>
            </a:r>
            <a:r>
              <a:rPr lang="zh-CN" altLang="en-US" sz="2400" b="1" dirty="0" smtClean="0">
                <a:solidFill>
                  <a:srgbClr val="000000"/>
                </a:solidFill>
                <a:latin typeface="黑体" pitchFamily="49" charset="-122"/>
                <a:ea typeface="Arial Unicode MS" pitchFamily="34" charset="-122"/>
                <a:cs typeface="Arial Unicode MS" pitchFamily="34" charset="-122"/>
                <a:sym typeface="Wingdings" pitchFamily="2" charset="2"/>
              </a:rPr>
              <a:t>？</a:t>
            </a:r>
            <a:endParaRPr lang="zh-CN" altLang="en-US" sz="24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问题四</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cs typeface="+mj-cs"/>
                <a:sym typeface="黑体" panose="02010609060101010101" pitchFamily="49" charset="-122"/>
              </a:rPr>
              <a:t>电力数据的近似计算？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3241705" y="1363648"/>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2678937" y="1494617"/>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54030" y="2843222"/>
            <a:ext cx="2797175" cy="1871662"/>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119468" y="2843222"/>
            <a:ext cx="2897187" cy="1871662"/>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084918" y="2843222"/>
            <a:ext cx="2773362" cy="1871662"/>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560418" y="1604948"/>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2"/>
          <p:cNvGrpSpPr>
            <a:grpSpLocks/>
          </p:cNvGrpSpPr>
          <p:nvPr/>
        </p:nvGrpSpPr>
        <p:grpSpPr bwMode="auto">
          <a:xfrm>
            <a:off x="6029355" y="1363648"/>
            <a:ext cx="2828925" cy="765175"/>
            <a:chOff x="0" y="0"/>
            <a:chExt cx="2828954" cy="763954"/>
          </a:xfrm>
        </p:grpSpPr>
        <p:grpSp>
          <p:nvGrpSpPr>
            <p:cNvPr id="5" name="组合 6"/>
            <p:cNvGrpSpPr>
              <a:grpSpLocks/>
            </p:cNvGrpSpPr>
            <p:nvPr/>
          </p:nvGrpSpPr>
          <p:grpSpPr bwMode="auto">
            <a:xfrm>
              <a:off x="596706" y="0"/>
              <a:ext cx="2232248" cy="763954"/>
              <a:chOff x="0" y="0"/>
              <a:chExt cx="2232248" cy="763954"/>
            </a:xfrm>
          </p:grpSpPr>
          <p:sp>
            <p:nvSpPr>
              <p:cNvPr id="57" name="圆角矩形 29"/>
              <p:cNvSpPr>
                <a:spLocks noChangeArrowheads="1"/>
              </p:cNvSpPr>
              <p:nvPr/>
            </p:nvSpPr>
            <p:spPr bwMode="auto">
              <a:xfrm>
                <a:off x="0" y="0"/>
                <a:ext cx="2232248" cy="763954"/>
              </a:xfrm>
              <a:prstGeom prst="roundRect">
                <a:avLst>
                  <a:gd name="adj" fmla="val 7190"/>
                </a:avLst>
              </a:prstGeom>
              <a:blipFill dpi="0" rotWithShape="1">
                <a:blip r:embed="rId3"/>
                <a:srcRect/>
                <a:tile tx="0" ty="0" sx="100000" sy="100000" flip="none" algn="tl"/>
              </a:blipFill>
              <a:ln w="57150" cmpd="thickThin">
                <a:solidFill>
                  <a:srgbClr val="632523"/>
                </a:solidFill>
                <a:round/>
                <a:headEnd/>
                <a:tailEnd/>
              </a:ln>
            </p:spPr>
            <p:txBody>
              <a:bodyPr anchor="ctr"/>
              <a:lstStyle/>
              <a:p>
                <a:pPr algn="ctr">
                  <a:buFont typeface="Arial" pitchFamily="34" charset="0"/>
                  <a:buNone/>
                </a:pPr>
                <a:r>
                  <a:rPr lang="zh-CN" altLang="en-US" sz="2400" dirty="0">
                    <a:solidFill>
                      <a:srgbClr val="000000"/>
                    </a:solidFill>
                    <a:latin typeface="黑体" pitchFamily="49" charset="-122"/>
                    <a:ea typeface="黑体" pitchFamily="49" charset="-122"/>
                    <a:sym typeface="宋体" pitchFamily="2" charset="-122"/>
                  </a:rPr>
                  <a:t>  </a:t>
                </a:r>
                <a:r>
                  <a:rPr lang="zh-CN" altLang="en-US" sz="2000" dirty="0">
                    <a:solidFill>
                      <a:srgbClr val="000000"/>
                    </a:solidFill>
                    <a:latin typeface="黑体" pitchFamily="49" charset="-122"/>
                    <a:ea typeface="黑体" pitchFamily="49" charset="-122"/>
                    <a:sym typeface="宋体" pitchFamily="2" charset="-122"/>
                  </a:rPr>
                  <a:t>大数据处理</a:t>
                </a:r>
                <a:endParaRPr lang="en-US" altLang="zh-CN" sz="2000" dirty="0">
                  <a:solidFill>
                    <a:srgbClr val="000000"/>
                  </a:solidFill>
                  <a:latin typeface="黑体" pitchFamily="49" charset="-122"/>
                  <a:ea typeface="黑体" pitchFamily="49" charset="-122"/>
                  <a:sym typeface="宋体" pitchFamily="2" charset="-122"/>
                </a:endParaRPr>
              </a:p>
              <a:p>
                <a:pPr algn="ctr">
                  <a:buFont typeface="Arial" pitchFamily="34" charset="0"/>
                  <a:buNone/>
                </a:pPr>
                <a:r>
                  <a:rPr lang="zh-CN" altLang="en-US" sz="2000" dirty="0">
                    <a:solidFill>
                      <a:srgbClr val="000000"/>
                    </a:solidFill>
                    <a:latin typeface="黑体" pitchFamily="49" charset="-122"/>
                    <a:ea typeface="黑体" pitchFamily="49" charset="-122"/>
                    <a:sym typeface="宋体" pitchFamily="2" charset="-122"/>
                  </a:rPr>
                  <a:t>   影响计算理论</a:t>
                </a:r>
                <a:endParaRPr lang="en-US" altLang="zh-CN" sz="2000" dirty="0">
                  <a:solidFill>
                    <a:srgbClr val="000000"/>
                  </a:solidFill>
                  <a:latin typeface="黑体" pitchFamily="49" charset="-122"/>
                  <a:ea typeface="黑体" pitchFamily="49" charset="-122"/>
                  <a:sym typeface="宋体" pitchFamily="2" charset="-122"/>
                </a:endParaRPr>
              </a:p>
            </p:txBody>
          </p:sp>
          <p:pic>
            <p:nvPicPr>
              <p:cNvPr id="58" name="Picture 2" descr="http://t1.gstatic.com/images?q=tbn:ANd9GcT_4p5NiV6CgqqF-eo7NDdq4of5U5S-A9kGc3WGB-LCMJYUROFj8Q"/>
              <p:cNvPicPr>
                <a:picLocks noChangeAspect="1" noChangeArrowheads="1"/>
              </p:cNvPicPr>
              <p:nvPr/>
            </p:nvPicPr>
            <p:blipFill>
              <a:blip r:embed="rId5"/>
              <a:srcRect l="19124" r="22803"/>
              <a:stretch>
                <a:fillRect/>
              </a:stretch>
            </p:blipFill>
            <p:spPr bwMode="auto">
              <a:xfrm flipH="1">
                <a:off x="72008" y="87110"/>
                <a:ext cx="432048" cy="565151"/>
              </a:xfrm>
              <a:prstGeom prst="rect">
                <a:avLst/>
              </a:prstGeom>
              <a:solidFill>
                <a:srgbClr val="FFFF99"/>
              </a:solidFill>
              <a:ln w="9525">
                <a:noFill/>
                <a:miter lim="800000"/>
                <a:headEnd/>
                <a:tailEnd/>
              </a:ln>
            </p:spPr>
          </p:pic>
        </p:grpSp>
        <p:sp>
          <p:nvSpPr>
            <p:cNvPr id="56" name="下箭头 28"/>
            <p:cNvSpPr>
              <a:spLocks noChangeArrowheads="1"/>
            </p:cNvSpPr>
            <p:nvPr/>
          </p:nvSpPr>
          <p:spPr bwMode="auto">
            <a:xfrm rot="-5400000">
              <a:off x="13238" y="149009"/>
              <a:ext cx="504056" cy="530532"/>
            </a:xfrm>
            <a:prstGeom prst="downArrow">
              <a:avLst>
                <a:gd name="adj1" fmla="val 50000"/>
                <a:gd name="adj2" fmla="val 50000"/>
              </a:avLst>
            </a:prstGeom>
            <a:solidFill>
              <a:srgbClr val="FFFF99"/>
            </a:solidFill>
            <a:ln w="9525">
              <a:solidFill>
                <a:srgbClr val="292989"/>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宋体" pitchFamily="2" charset="-122"/>
              </a:endParaRPr>
            </a:p>
          </p:txBody>
        </p:sp>
      </p:grpSp>
      <p:grpSp>
        <p:nvGrpSpPr>
          <p:cNvPr id="6" name="组合 21"/>
          <p:cNvGrpSpPr>
            <a:grpSpLocks/>
          </p:cNvGrpSpPr>
          <p:nvPr/>
        </p:nvGrpSpPr>
        <p:grpSpPr bwMode="auto">
          <a:xfrm>
            <a:off x="254030" y="1357298"/>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互联网改变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交流方式</a:t>
              </a:r>
              <a:endParaRPr lang="zh-CN" altLang="en-US" sz="2800" b="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sp>
        <p:nvSpPr>
          <p:cNvPr id="98" name="圆角矩形 52"/>
          <p:cNvSpPr>
            <a:spLocks noChangeArrowheads="1"/>
          </p:cNvSpPr>
          <p:nvPr/>
        </p:nvSpPr>
        <p:spPr bwMode="auto">
          <a:xfrm>
            <a:off x="285721" y="5286388"/>
            <a:ext cx="8643998" cy="928694"/>
          </a:xfrm>
          <a:prstGeom prst="roundRect">
            <a:avLst>
              <a:gd name="adj" fmla="val 5815"/>
            </a:avLst>
          </a:prstGeom>
          <a:blipFill dpi="0" rotWithShape="1">
            <a:blip r:embed="rId3"/>
            <a:srcRect/>
            <a:tile tx="0" ty="0" sx="100000" sy="100000" flip="none" algn="tl"/>
          </a:blipFill>
          <a:ln w="38100">
            <a:solidFill>
              <a:srgbClr val="C00000"/>
            </a:solidFill>
            <a:miter lim="800000"/>
            <a:headEnd/>
            <a:tailEnd/>
          </a:ln>
        </p:spPr>
        <p:txBody>
          <a:bodyPr anchor="ctr"/>
          <a:lstStyle/>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算法是一切计算问题的核心</a:t>
            </a:r>
            <a:r>
              <a:rPr lang="en-US" altLang="zh-CN" sz="2400" dirty="0" smtClean="0">
                <a:solidFill>
                  <a:srgbClr val="FF0000"/>
                </a:solidFill>
                <a:latin typeface="黑体" pitchFamily="49" charset="-122"/>
                <a:ea typeface="黑体" pitchFamily="49" charset="-122"/>
                <a:sym typeface="Wingdings" pitchFamily="2" charset="2"/>
              </a:rPr>
              <a:t>,</a:t>
            </a:r>
          </a:p>
          <a:p>
            <a:pPr marL="0" lvl="2" algn="ctr">
              <a:lnSpc>
                <a:spcPct val="110000"/>
              </a:lnSpc>
            </a:pPr>
            <a:r>
              <a:rPr lang="zh-CN" altLang="en-US" sz="2400" dirty="0" smtClean="0">
                <a:solidFill>
                  <a:srgbClr val="FF0000"/>
                </a:solidFill>
                <a:latin typeface="黑体" pitchFamily="49" charset="-122"/>
                <a:ea typeface="黑体" pitchFamily="49" charset="-122"/>
                <a:sym typeface="Wingdings" pitchFamily="2" charset="2"/>
              </a:rPr>
              <a:t>大</a:t>
            </a:r>
            <a:r>
              <a:rPr lang="zh-CN" altLang="en-US" sz="2400" dirty="0">
                <a:solidFill>
                  <a:srgbClr val="FF0000"/>
                </a:solidFill>
                <a:latin typeface="黑体" pitchFamily="49" charset="-122"/>
                <a:ea typeface="黑体" pitchFamily="49" charset="-122"/>
                <a:sym typeface="Wingdings" pitchFamily="2" charset="2"/>
              </a:rPr>
              <a:t>数据时代</a:t>
            </a:r>
            <a:r>
              <a:rPr lang="zh-CN" altLang="en-US" sz="2400" dirty="0" smtClean="0">
                <a:solidFill>
                  <a:srgbClr val="FF0000"/>
                </a:solidFill>
                <a:latin typeface="黑体" pitchFamily="49" charset="-122"/>
                <a:ea typeface="黑体" pitchFamily="49" charset="-122"/>
                <a:sym typeface="Wingdings" pitchFamily="2" charset="2"/>
              </a:rPr>
              <a:t>：复杂性与算法是否</a:t>
            </a:r>
            <a:r>
              <a:rPr lang="zh-CN" altLang="en-US" sz="2400" dirty="0">
                <a:solidFill>
                  <a:srgbClr val="FF0000"/>
                </a:solidFill>
                <a:latin typeface="黑体" pitchFamily="49" charset="-122"/>
                <a:ea typeface="黑体" pitchFamily="49" charset="-122"/>
                <a:sym typeface="Wingdings" pitchFamily="2" charset="2"/>
              </a:rPr>
              <a:t>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edge">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edg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ppt_w/2"/>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par>
                                <p:cTn id="26" presetID="4" presetClass="entr" presetSubtype="32" fill="hold" grpId="0"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ox(out)">
                                      <p:cBhvr>
                                        <p:cTn id="28"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142976" y="1985990"/>
            <a:ext cx="452624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主页</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邮件</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地址</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北京航空</a:t>
            </a:r>
            <a:r>
              <a:rPr lang="zh-CN" altLang="en-US" sz="2000" kern="0" dirty="0" smtClean="0">
                <a:latin typeface="+mn-lt"/>
                <a:ea typeface="+mn-ea"/>
              </a:rPr>
              <a:t>航天大学新主楼</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G1122	</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273972" y="1700808"/>
            <a:ext cx="1584176" cy="206933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58" name="Picture 2" descr="战略计划"/>
          <p:cNvPicPr>
            <a:picLocks noChangeAspect="1" noChangeArrowheads="1"/>
          </p:cNvPicPr>
          <p:nvPr/>
        </p:nvPicPr>
        <p:blipFill>
          <a:blip r:embed="rId3"/>
          <a:srcRect/>
          <a:stretch>
            <a:fillRect/>
          </a:stretch>
        </p:blipFill>
        <p:spPr bwMode="auto">
          <a:xfrm>
            <a:off x="0" y="5072094"/>
            <a:ext cx="5267325" cy="1785930"/>
          </a:xfrm>
          <a:prstGeom prst="rect">
            <a:avLst/>
          </a:prstGeom>
          <a:noFill/>
        </p:spPr>
      </p:pic>
      <p:pic>
        <p:nvPicPr>
          <p:cNvPr id="96260" name="Picture 4" descr="大数据"/>
          <p:cNvPicPr>
            <a:picLocks noChangeAspect="1" noChangeArrowheads="1"/>
          </p:cNvPicPr>
          <p:nvPr/>
        </p:nvPicPr>
        <p:blipFill>
          <a:blip r:embed="rId4"/>
          <a:srcRect/>
          <a:stretch>
            <a:fillRect/>
          </a:stretch>
        </p:blipFill>
        <p:spPr bwMode="auto">
          <a:xfrm>
            <a:off x="5357818" y="5072074"/>
            <a:ext cx="3571900"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285720" y="5143512"/>
            <a:ext cx="2000264" cy="1643074"/>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1000100" y="5855511"/>
            <a:ext cx="1214446" cy="931075"/>
          </a:xfrm>
          <a:prstGeom prst="rect">
            <a:avLst/>
          </a:prstGeom>
          <a:solidFill>
            <a:schemeClr val="accent1">
              <a:alpha val="0"/>
            </a:schemeClr>
          </a:solidFill>
          <a:ln w="9525">
            <a:noFill/>
            <a:miter lim="800000"/>
            <a:headEnd/>
            <a:tailEnd/>
          </a:ln>
          <a:effectLst/>
        </p:spPr>
      </p:pic>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8"/>
                                        </p:tgtEl>
                                        <p:attrNameLst>
                                          <p:attrName>style.visibility</p:attrName>
                                        </p:attrNameLst>
                                      </p:cBhvr>
                                      <p:to>
                                        <p:strVal val="visible"/>
                                      </p:to>
                                    </p:set>
                                    <p:anim calcmode="lin" valueType="num">
                                      <p:cBhvr additive="base">
                                        <p:cTn id="23" dur="500" fill="hold"/>
                                        <p:tgtEl>
                                          <p:spTgt spid="96258"/>
                                        </p:tgtEl>
                                        <p:attrNameLst>
                                          <p:attrName>ppt_x</p:attrName>
                                        </p:attrNameLst>
                                      </p:cBhvr>
                                      <p:tavLst>
                                        <p:tav tm="0">
                                          <p:val>
                                            <p:strVal val="#ppt_x"/>
                                          </p:val>
                                        </p:tav>
                                        <p:tav tm="100000">
                                          <p:val>
                                            <p:strVal val="#ppt_x"/>
                                          </p:val>
                                        </p:tav>
                                      </p:tavLst>
                                    </p:anim>
                                    <p:anim calcmode="lin" valueType="num">
                                      <p:cBhvr additive="base">
                                        <p:cTn id="24" dur="500" fill="hold"/>
                                        <p:tgtEl>
                                          <p:spTgt spid="9625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260"/>
                                        </p:tgtEl>
                                        <p:attrNameLst>
                                          <p:attrName>style.visibility</p:attrName>
                                        </p:attrNameLst>
                                      </p:cBhvr>
                                      <p:to>
                                        <p:strVal val="visible"/>
                                      </p:to>
                                    </p:set>
                                    <p:anim calcmode="lin" valueType="num">
                                      <p:cBhvr additive="base">
                                        <p:cTn id="27" dur="500" fill="hold"/>
                                        <p:tgtEl>
                                          <p:spTgt spid="96260"/>
                                        </p:tgtEl>
                                        <p:attrNameLst>
                                          <p:attrName>ppt_x</p:attrName>
                                        </p:attrNameLst>
                                      </p:cBhvr>
                                      <p:tavLst>
                                        <p:tav tm="0">
                                          <p:val>
                                            <p:strVal val="#ppt_x"/>
                                          </p:val>
                                        </p:tav>
                                        <p:tav tm="100000">
                                          <p:val>
                                            <p:strVal val="#ppt_x"/>
                                          </p:val>
                                        </p:tav>
                                      </p:tavLst>
                                    </p:anim>
                                    <p:anim calcmode="lin" valueType="num">
                                      <p:cBhvr additive="base">
                                        <p:cTn id="28" dur="500" fill="hold"/>
                                        <p:tgtEl>
                                          <p:spTgt spid="9626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bg/>
                                          </p:spTgt>
                                        </p:tgtEl>
                                        <p:attrNameLst>
                                          <p:attrName>style.visibility</p:attrName>
                                        </p:attrNameLst>
                                      </p:cBhvr>
                                      <p:to>
                                        <p:strVal val="visible"/>
                                      </p:to>
                                    </p:set>
                                    <p:anim calcmode="lin" valueType="num">
                                      <p:cBhvr additive="base">
                                        <p:cTn id="31"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3">
                                            <p:bg/>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 calcmode="lin" valueType="num">
                                      <p:cBhvr additive="base">
                                        <p:cTn id="3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258"/>
                                        </p:tgtEl>
                                        <p:attrNameLst>
                                          <p:attrName>style.visibility</p:attrName>
                                        </p:attrNameLst>
                                      </p:cBhvr>
                                      <p:to>
                                        <p:strVal val="visible"/>
                                      </p:to>
                                    </p:set>
                                    <p:anim calcmode="lin" valueType="num">
                                      <p:cBhvr additive="base">
                                        <p:cTn id="47" dur="500" fill="hold"/>
                                        <p:tgtEl>
                                          <p:spTgt spid="96258"/>
                                        </p:tgtEl>
                                        <p:attrNameLst>
                                          <p:attrName>ppt_x</p:attrName>
                                        </p:attrNameLst>
                                      </p:cBhvr>
                                      <p:tavLst>
                                        <p:tav tm="0">
                                          <p:val>
                                            <p:strVal val="#ppt_x"/>
                                          </p:val>
                                        </p:tav>
                                        <p:tav tm="100000">
                                          <p:val>
                                            <p:strVal val="#ppt_x"/>
                                          </p:val>
                                        </p:tav>
                                      </p:tavLst>
                                    </p:anim>
                                    <p:anim calcmode="lin" valueType="num">
                                      <p:cBhvr additive="base">
                                        <p:cTn id="48" dur="500" fill="hold"/>
                                        <p:tgtEl>
                                          <p:spTgt spid="9625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6260"/>
                                        </p:tgtEl>
                                        <p:attrNameLst>
                                          <p:attrName>style.visibility</p:attrName>
                                        </p:attrNameLst>
                                      </p:cBhvr>
                                      <p:to>
                                        <p:strVal val="visible"/>
                                      </p:to>
                                    </p:set>
                                    <p:anim calcmode="lin" valueType="num">
                                      <p:cBhvr additive="base">
                                        <p:cTn id="51" dur="500" fill="hold"/>
                                        <p:tgtEl>
                                          <p:spTgt spid="96260"/>
                                        </p:tgtEl>
                                        <p:attrNameLst>
                                          <p:attrName>ppt_x</p:attrName>
                                        </p:attrNameLst>
                                      </p:cBhvr>
                                      <p:tavLst>
                                        <p:tav tm="0">
                                          <p:val>
                                            <p:strVal val="#ppt_x"/>
                                          </p:val>
                                        </p:tav>
                                        <p:tav tm="100000">
                                          <p:val>
                                            <p:strVal val="#ppt_x"/>
                                          </p:val>
                                        </p:tav>
                                      </p:tavLst>
                                    </p:anim>
                                    <p:anim calcmode="lin" valueType="num">
                                      <p:cBhvr additive="base">
                                        <p:cTn id="52"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2"/>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2"/>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2"/>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2"/>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2"/>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2"/>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2"/>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3"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4"/>
          <a:srcRect/>
          <a:stretch>
            <a:fillRect/>
          </a:stretch>
        </p:blipFill>
        <p:spPr bwMode="auto">
          <a:xfrm>
            <a:off x="142844" y="4030605"/>
            <a:ext cx="3643338" cy="2684543"/>
          </a:xfrm>
          <a:prstGeom prst="rect">
            <a:avLst/>
          </a:prstGeom>
          <a:noFill/>
        </p:spPr>
      </p:pic>
      <p:pic>
        <p:nvPicPr>
          <p:cNvPr id="14" name="Picture 2"/>
          <p:cNvPicPr>
            <a:picLocks noChangeAspect="1" noChangeArrowheads="1"/>
          </p:cNvPicPr>
          <p:nvPr/>
        </p:nvPicPr>
        <p:blipFill>
          <a:blip r:embed="rId5"/>
          <a:srcRect/>
          <a:stretch>
            <a:fillRect/>
          </a:stretch>
        </p:blipFill>
        <p:spPr bwMode="auto">
          <a:xfrm>
            <a:off x="3786182" y="4030604"/>
            <a:ext cx="5286413" cy="2684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857224" y="2857496"/>
            <a:ext cx="728667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1000108"/>
            <a:ext cx="8643998" cy="5429288"/>
          </a:xfrm>
        </p:spPr>
        <p:txBody>
          <a:bodyPr/>
          <a:lstStyle/>
          <a:p>
            <a:r>
              <a:rPr lang="en-US" altLang="zh-CN" dirty="0" smtClean="0"/>
              <a:t>2015</a:t>
            </a:r>
            <a:r>
              <a:rPr lang="zh-CN" altLang="en-US" dirty="0" smtClean="0"/>
              <a:t>年</a:t>
            </a:r>
            <a:r>
              <a:rPr lang="en-US" altLang="zh-CN" dirty="0" smtClean="0"/>
              <a:t>11</a:t>
            </a:r>
            <a:r>
              <a:rPr lang="zh-CN" altLang="en-US" dirty="0" smtClean="0"/>
              <a:t>月，国家能源局，江苏省政府和国际能源署在苏州举办了“国际能源变革论坛”，并联合发表了</a:t>
            </a:r>
            <a:r>
              <a:rPr lang="en-US" altLang="zh-CN" dirty="0" smtClean="0"/>
              <a:t>《</a:t>
            </a:r>
            <a:r>
              <a:rPr lang="zh-CN" altLang="en-US" dirty="0" smtClean="0"/>
              <a:t>苏州宣言</a:t>
            </a:r>
            <a:r>
              <a:rPr lang="en-US" altLang="zh-CN" dirty="0" smtClean="0"/>
              <a:t>》</a:t>
            </a:r>
            <a:r>
              <a:rPr lang="zh-CN" altLang="en-US" dirty="0" smtClean="0"/>
              <a:t>。</a:t>
            </a:r>
            <a:endParaRPr lang="en-US" altLang="zh-CN" dirty="0" smtClean="0"/>
          </a:p>
          <a:p>
            <a:pPr lvl="1"/>
            <a:r>
              <a:rPr lang="zh-CN" altLang="en-US" dirty="0" smtClean="0"/>
              <a:t> 探索能源互联网发展对能源变革的作用，推进两者之间的协同发展，对能源大数据的管理与利用进行前瞻性研究</a:t>
            </a:r>
            <a:endParaRPr lang="en-US" altLang="zh-CN"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1202" name="Picture 2" descr="preview"/>
          <p:cNvPicPr>
            <a:picLocks noChangeAspect="1" noChangeArrowheads="1"/>
          </p:cNvPicPr>
          <p:nvPr/>
        </p:nvPicPr>
        <p:blipFill>
          <a:blip r:embed="rId3"/>
          <a:srcRect/>
          <a:stretch>
            <a:fillRect/>
          </a:stretch>
        </p:blipFill>
        <p:spPr bwMode="auto">
          <a:xfrm>
            <a:off x="1142976" y="3429000"/>
            <a:ext cx="7430461" cy="31519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电力大数据及应用现状</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214283" y="1142984"/>
            <a:ext cx="8358246" cy="3857652"/>
          </a:xfrm>
          <a:prstGeom prst="rect">
            <a:avLst/>
          </a:prstGeom>
          <a:noFill/>
          <a:ln w="9525">
            <a:noFill/>
            <a:miter lim="800000"/>
            <a:headEnd/>
            <a:tailEnd/>
          </a:ln>
          <a:effectLst/>
        </p:spPr>
      </p:pic>
      <p:sp>
        <p:nvSpPr>
          <p:cNvPr id="6" name="矩形 5"/>
          <p:cNvSpPr/>
          <p:nvPr/>
        </p:nvSpPr>
        <p:spPr>
          <a:xfrm>
            <a:off x="6357950" y="3286124"/>
            <a:ext cx="1988045" cy="369332"/>
          </a:xfrm>
          <a:prstGeom prst="rect">
            <a:avLst/>
          </a:prstGeom>
        </p:spPr>
        <p:txBody>
          <a:bodyPr wrap="none">
            <a:spAutoFit/>
          </a:bodyPr>
          <a:lstStyle/>
          <a:p>
            <a:r>
              <a:rPr lang="zh-CN" altLang="en-US" b="1" dirty="0" smtClean="0">
                <a:solidFill>
                  <a:srgbClr val="FF0000"/>
                </a:solidFill>
                <a:latin typeface="+mn-ea"/>
                <a:ea typeface="+mn-ea"/>
              </a:rPr>
              <a:t>智能电力 </a:t>
            </a:r>
            <a:r>
              <a:rPr lang="en-US" b="1" dirty="0" err="1" smtClean="0">
                <a:solidFill>
                  <a:srgbClr val="FF0000"/>
                </a:solidFill>
                <a:latin typeface="+mn-ea"/>
                <a:ea typeface="+mn-ea"/>
              </a:rPr>
              <a:t>iPower</a:t>
            </a:r>
            <a:endParaRPr lang="zh-CN" altLang="en-US" b="1" dirty="0">
              <a:solidFill>
                <a:srgbClr val="FF0000"/>
              </a:solidFill>
              <a:latin typeface="+mn-ea"/>
              <a:ea typeface="+mn-ea"/>
            </a:endParaRPr>
          </a:p>
        </p:txBody>
      </p:sp>
      <p:pic>
        <p:nvPicPr>
          <p:cNvPr id="53252" name="Picture 4" descr="https://res.hc-cdn.com/cnpm-common-resource/2.0.2/base/header/components/images/logo.png"/>
          <p:cNvPicPr>
            <a:picLocks noChangeAspect="1" noChangeArrowheads="1"/>
          </p:cNvPicPr>
          <p:nvPr/>
        </p:nvPicPr>
        <p:blipFill>
          <a:blip r:embed="rId3"/>
          <a:srcRect/>
          <a:stretch>
            <a:fillRect/>
          </a:stretch>
        </p:blipFill>
        <p:spPr bwMode="auto">
          <a:xfrm>
            <a:off x="6357950" y="3714752"/>
            <a:ext cx="1981200" cy="609600"/>
          </a:xfrm>
          <a:prstGeom prst="rect">
            <a:avLst/>
          </a:prstGeom>
          <a:noFill/>
        </p:spPr>
      </p:pic>
      <p:sp>
        <p:nvSpPr>
          <p:cNvPr id="8" name="矩形 7"/>
          <p:cNvSpPr/>
          <p:nvPr/>
        </p:nvSpPr>
        <p:spPr>
          <a:xfrm>
            <a:off x="214282" y="5643578"/>
            <a:ext cx="8604472" cy="954107"/>
          </a:xfrm>
          <a:prstGeom prst="rect">
            <a:avLst/>
          </a:prstGeom>
        </p:spPr>
        <p:txBody>
          <a:bodyPr wrap="square">
            <a:spAutoFit/>
          </a:bodyPr>
          <a:lstStyle/>
          <a:p>
            <a:pPr algn="ctr"/>
            <a:r>
              <a:rPr lang="zh-CN" altLang="en-US" sz="2800" b="1" dirty="0" smtClean="0">
                <a:latin typeface="+mn-ea"/>
                <a:ea typeface="+mn-ea"/>
              </a:rPr>
              <a:t>电网大数据分析的主要目的：电网监测及维护、提升运营效率、改善客户体验</a:t>
            </a:r>
            <a:endParaRPr lang="zh-CN" altLang="en-US" sz="2800" b="1" dirty="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2214554"/>
            <a:ext cx="3857652" cy="4071966"/>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2214554"/>
            <a:ext cx="3214710" cy="4049952"/>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：电力数据的数据质量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r>
              <a:rPr kumimoji="0" lang="zh-CN" altLang="en-US" sz="2400" b="1" u="none" strike="noStrike" kern="0" cap="none" spc="0" normalizeH="0" baseline="0" noProof="0" dirty="0" smtClean="0">
                <a:ln>
                  <a:noFill/>
                </a:ln>
                <a:solidFill>
                  <a:srgbClr val="CD3333"/>
                </a:solidFill>
                <a:effectLst/>
                <a:uLnTx/>
                <a:uFillTx/>
                <a:latin typeface="+mn-ea"/>
                <a:ea typeface="+mn-ea"/>
              </a:rPr>
              <a:t>不一致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不精确</a:t>
            </a:r>
            <a:r>
              <a:rPr kumimoji="0" lang="en-US" altLang="zh-CN" sz="2400" b="1" u="none" strike="noStrike" kern="0" cap="none" spc="0" normalizeH="0" baseline="0" noProof="0" dirty="0" smtClean="0">
                <a:ln>
                  <a:noFill/>
                </a:ln>
                <a:solidFill>
                  <a:srgbClr val="CD3333"/>
                </a:solidFill>
                <a:effectLst/>
                <a:uLnTx/>
                <a:uFillTx/>
                <a:latin typeface="+mn-ea"/>
                <a:ea typeface="+mn-ea"/>
              </a:rPr>
              <a:t>,</a:t>
            </a:r>
            <a:r>
              <a:rPr kumimoji="0" lang="zh-CN" altLang="en-US" sz="2400" b="1" u="none" strike="noStrike" kern="0" cap="none" spc="0" normalizeH="0" baseline="0" noProof="0" dirty="0" smtClean="0">
                <a:ln>
                  <a:noFill/>
                </a:ln>
                <a:solidFill>
                  <a:srgbClr val="CD3333"/>
                </a:solidFill>
                <a:effectLst/>
                <a:uLnTx/>
                <a:uFillTx/>
                <a:latin typeface="+mn-ea"/>
                <a:ea typeface="+mn-ea"/>
              </a:rPr>
              <a:t> 不完整</a:t>
            </a:r>
            <a:r>
              <a:rPr kumimoji="0" lang="en-US" altLang="zh-CN" sz="2400" b="1" u="none" strike="noStrike" kern="0" cap="none" spc="0" normalizeH="0" baseline="0" noProof="0" dirty="0" smtClean="0">
                <a:ln>
                  <a:noFill/>
                </a:ln>
                <a:solidFill>
                  <a:srgbClr val="CD3333"/>
                </a:solidFill>
                <a:effectLst/>
                <a:uLnTx/>
                <a:uFillTx/>
                <a:latin typeface="+mn-ea"/>
                <a:ea typeface="+mn-ea"/>
              </a:rPr>
              <a:t>, </a:t>
            </a:r>
            <a:r>
              <a:rPr kumimoji="0" lang="zh-CN" altLang="en-US" sz="2400" b="1" u="none" strike="noStrike" kern="0" cap="none" spc="0" normalizeH="0" baseline="0" noProof="0" dirty="0" smtClean="0">
                <a:ln>
                  <a:noFill/>
                </a:ln>
                <a:solidFill>
                  <a:srgbClr val="CD3333"/>
                </a:solidFill>
                <a:effectLst/>
                <a:uLnTx/>
                <a:uFillTx/>
                <a:latin typeface="+mn-ea"/>
                <a:ea typeface="+mn-ea"/>
              </a:rPr>
              <a:t>过期的数据</a:t>
            </a:r>
            <a:endParaRPr kumimoji="0" lang="en-US" altLang="zh-CN" sz="2400" b="1" u="none" strike="noStrike" kern="0" cap="none" spc="0" normalizeH="0" baseline="0" noProof="0" dirty="0" smtClean="0">
              <a:ln>
                <a:noFill/>
              </a:ln>
              <a:solidFill>
                <a:srgbClr val="CD3333"/>
              </a:solidFill>
              <a:effectLst/>
              <a:uLnTx/>
              <a:uFillTx/>
              <a:latin typeface="+mn-ea"/>
              <a:ea typeface="+mn-ea"/>
            </a:endParaRPr>
          </a:p>
          <a:p>
            <a:pPr marL="365125" indent="-365125" algn="ctr" defTabSz="971550" fontAlgn="auto">
              <a:lnSpc>
                <a:spcPct val="120000"/>
              </a:lnSpc>
              <a:spcBef>
                <a:spcPct val="20000"/>
              </a:spcBef>
              <a:spcAft>
                <a:spcPts val="0"/>
              </a:spcAft>
              <a:buClr>
                <a:srgbClr val="CE9964"/>
              </a:buClr>
              <a:buSzPct val="90000"/>
            </a:pPr>
            <a:r>
              <a:rPr lang="zh-CN" altLang="en-US" sz="2400" b="1" kern="0" dirty="0" smtClean="0">
                <a:solidFill>
                  <a:srgbClr val="CD3333"/>
                </a:solidFill>
                <a:latin typeface="+mn-ea"/>
                <a:ea typeface="+mn-ea"/>
              </a:rPr>
              <a:t>事实上，数据质量问题在任何信息社会都普遍存在</a:t>
            </a:r>
            <a:endParaRPr kumimoji="0" lang="zh-CN" altLang="en-US" sz="2400" b="1" u="none" strike="noStrike" kern="0" cap="none" spc="0" normalizeH="0" baseline="0" noProof="0" dirty="0" smtClean="0">
              <a:ln>
                <a:noFill/>
              </a:ln>
              <a:solidFill>
                <a:srgbClr val="CD3333"/>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：电力数据的数据质量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5857892"/>
            <a:ext cx="9144000" cy="785794"/>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1012-1014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1203-1205 (policy forum).</a:t>
            </a:r>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1144042"/>
            <a:ext cx="3857652" cy="4205683"/>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1071546"/>
            <a:ext cx="3214710" cy="4256165"/>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46445</TotalTime>
  <Words>2357</Words>
  <Application>Microsoft Office PowerPoint</Application>
  <PresentationFormat>全屏显示(4:3)</PresentationFormat>
  <Paragraphs>287</Paragraphs>
  <Slides>16</Slides>
  <Notes>12</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默认设计模板</vt:lpstr>
      <vt:lpstr>幻灯片 1</vt:lpstr>
      <vt:lpstr>大数据的政策与引导：国家大力支持</vt:lpstr>
      <vt:lpstr>幻灯片 3</vt:lpstr>
      <vt:lpstr>电网大数据及应用现状</vt:lpstr>
      <vt:lpstr>电网大数据及应用现状</vt:lpstr>
      <vt:lpstr>电力大数据及应用现状</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4372</cp:revision>
  <dcterms:created xsi:type="dcterms:W3CDTF">2010-07-14T15:56:11Z</dcterms:created>
  <dcterms:modified xsi:type="dcterms:W3CDTF">2020-10-23T06:50:58Z</dcterms:modified>
</cp:coreProperties>
</file>