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96" r:id="rId2"/>
    <p:sldId id="829" r:id="rId3"/>
    <p:sldId id="830" r:id="rId4"/>
    <p:sldId id="831" r:id="rId5"/>
    <p:sldId id="832" r:id="rId6"/>
    <p:sldId id="843" r:id="rId7"/>
    <p:sldId id="827" r:id="rId8"/>
    <p:sldId id="842" r:id="rId9"/>
    <p:sldId id="841" r:id="rId10"/>
    <p:sldId id="838" r:id="rId11"/>
    <p:sldId id="840" r:id="rId12"/>
    <p:sldId id="839" r:id="rId13"/>
    <p:sldId id="847" r:id="rId14"/>
    <p:sldId id="850" r:id="rId15"/>
    <p:sldId id="851" r:id="rId16"/>
    <p:sldId id="852" r:id="rId17"/>
    <p:sldId id="853" r:id="rId18"/>
    <p:sldId id="815" r:id="rId19"/>
    <p:sldId id="846" r:id="rId20"/>
    <p:sldId id="849" r:id="rId21"/>
    <p:sldId id="848" r:id="rId22"/>
    <p:sldId id="84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26" autoAdjust="0"/>
    <p:restoredTop sz="72843" autoAdjust="0"/>
  </p:normalViewPr>
  <p:slideViewPr>
    <p:cSldViewPr>
      <p:cViewPr>
        <p:scale>
          <a:sx n="65" d="100"/>
          <a:sy n="65" d="100"/>
        </p:scale>
        <p:origin x="-930" y="-138"/>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实际工作中，若日冻结有功示值出现缺失但尾端示值存在时，还通常采用缺失区间内前后时间点的区间电量算术平均值做为电量拟合值</a:t>
            </a:r>
          </a:p>
          <a:p>
            <a:endParaRPr lang="en-US" altLang="zh-CN" dirty="0" smtClean="0"/>
          </a:p>
          <a:p>
            <a:endParaRPr lang="en-US" altLang="zh-CN" dirty="0" smtClean="0"/>
          </a:p>
          <a:p>
            <a:r>
              <a:rPr lang="zh-CN" altLang="en-US" dirty="0" smtClean="0"/>
              <a:t>将复工复产分析的时间范围分为春节前、春节前过渡期、春节假日、春节后过渡期、春节后五个时间阶段，并根据各时间段特征，智能选择相应电量基数</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STL</a:t>
            </a:r>
            <a:r>
              <a:rPr kumimoji="1" lang="zh-CN" altLang="en-US"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时间序列分解算法</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是通用且稳健性强的时间序列分解算法，适用于符合任何周期类型的时间序列，可将</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原始时间序列</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分解为</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趋势项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周期项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和</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余项</a:t>
            </a:r>
          </a:p>
          <a:p>
            <a:endParaRPr lang="zh-CN" altLang="en-US" b="1" dirty="0" smtClean="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reader.epubee.com/books/mobile/98/98687423de0691cefb27250947914da8/text00004.html" TargetMode="External"/><Relationship Id="rId5" Type="http://schemas.openxmlformats.org/officeDocument/2006/relationships/image" Target="../media/image38.jpeg"/><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0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000" b="1" dirty="0">
              <a:solidFill>
                <a:srgbClr val="000099"/>
              </a:solidFill>
              <a:latin typeface="Times New Roman" pitchFamily="18" charset="0"/>
              <a:ea typeface="黑体" pitchFamily="2" charset="-122"/>
              <a:cs typeface="Times New Roman" pitchFamily="18" charset="0"/>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69332"/>
          </a:xfrm>
          <a:prstGeom prst="rect">
            <a:avLst/>
          </a:prstGeom>
        </p:spPr>
        <p:txBody>
          <a:bodyPr wrap="square">
            <a:spAutoFit/>
          </a:bodyPr>
          <a:lstStyle/>
          <a:p>
            <a:pPr algn="ctr"/>
            <a:r>
              <a:rPr lang="zh-CN" altLang="en-US" b="1" dirty="0" smtClean="0">
                <a:solidFill>
                  <a:srgbClr val="C00000"/>
                </a:solidFill>
                <a:latin typeface="+mj-ea"/>
                <a:ea typeface="+mj-ea"/>
              </a:rPr>
              <a:t>第</a:t>
            </a:r>
            <a:r>
              <a:rPr lang="en-US" altLang="zh-CN" b="1" dirty="0" smtClean="0">
                <a:solidFill>
                  <a:srgbClr val="C00000"/>
                </a:solidFill>
                <a:latin typeface="+mj-ea"/>
                <a:ea typeface="+mj-ea"/>
              </a:rPr>
              <a:t>265</a:t>
            </a:r>
            <a:r>
              <a:rPr lang="zh-CN" altLang="en-US" b="1" dirty="0" smtClean="0">
                <a:solidFill>
                  <a:srgbClr val="C00000"/>
                </a:solidFill>
                <a:latin typeface="+mj-ea"/>
                <a:ea typeface="+mj-ea"/>
              </a:rPr>
              <a:t>期</a:t>
            </a:r>
            <a:r>
              <a:rPr lang="zh-TW" altLang="en-US" b="1" dirty="0" smtClean="0">
                <a:solidFill>
                  <a:srgbClr val="C00000"/>
                </a:solidFill>
                <a:latin typeface="+mj-ea"/>
                <a:ea typeface="+mj-ea"/>
              </a:rPr>
              <a:t>双清论坛</a:t>
            </a:r>
            <a:r>
              <a:rPr lang="zh-CN" altLang="en-US" b="1" dirty="0" smtClean="0">
                <a:solidFill>
                  <a:srgbClr val="C00000"/>
                </a:solidFill>
                <a:latin typeface="+mj-ea"/>
                <a:ea typeface="+mj-ea"/>
              </a:rPr>
              <a:t>“全景信息感知及智慧电网”</a:t>
            </a:r>
            <a:endParaRPr lang="zh-CN" altLang="en-US" b="1" dirty="0">
              <a:solidFill>
                <a:srgbClr val="C00000"/>
              </a:solidFill>
              <a:latin typeface="+mj-ea"/>
              <a:ea typeface="+mj-ea"/>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cstate="print"/>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
        <p:nvSpPr>
          <p:cNvPr id="1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10</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黑体" panose="02010609060101010101" pitchFamily="49" charset="-122"/>
              </a:rPr>
              <a:t>乌克兰电网攻击事件推演</a:t>
            </a:r>
            <a:endParaRPr lang="zh-CN" altLang="en-US" sz="2400" dirty="0">
              <a:solidFill>
                <a:srgbClr val="000099"/>
              </a:solidFill>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20916"/>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11</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928670"/>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42939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6" name="矩形 25"/>
          <p:cNvSpPr/>
          <p:nvPr/>
        </p:nvSpPr>
        <p:spPr>
          <a:xfrm>
            <a:off x="142844" y="3571876"/>
            <a:ext cx="8786874" cy="646331"/>
          </a:xfrm>
          <a:prstGeom prst="rect">
            <a:avLst/>
          </a:prstGeom>
        </p:spPr>
        <p:txBody>
          <a:bodyPr wrap="square">
            <a:spAutoFit/>
          </a:bodyPr>
          <a:lstStyle/>
          <a:p>
            <a:pPr algn="just">
              <a:buFont typeface="Arial" pitchFamily="34" charset="0"/>
              <a:buChar char="•"/>
            </a:pPr>
            <a:r>
              <a:rPr lang="en-US" altLang="zh-CN" b="1" dirty="0" smtClean="0"/>
              <a:t>Financial traces</a:t>
            </a:r>
            <a:r>
              <a:rPr lang="en-US" altLang="zh-CN" dirty="0" smtClean="0"/>
              <a:t> in a simply </a:t>
            </a:r>
            <a:r>
              <a:rPr lang="en-US" altLang="zh-CN" dirty="0" err="1" smtClean="0"/>
              <a:t>anonymized</a:t>
            </a:r>
            <a:r>
              <a:rPr lang="en-US" altLang="zh-CN" dirty="0" smtClean="0"/>
              <a:t> data set such as the one we use for this work. Arrows represent the </a:t>
            </a:r>
            <a:r>
              <a:rPr lang="en-US" altLang="zh-CN" b="1" dirty="0" smtClean="0"/>
              <a:t>temporal sequence</a:t>
            </a:r>
            <a:r>
              <a:rPr lang="en-US" altLang="zh-CN" dirty="0" smtClean="0"/>
              <a:t> of transactions for </a:t>
            </a:r>
            <a:r>
              <a:rPr lang="en-US" altLang="zh-CN" b="1" dirty="0" smtClean="0"/>
              <a:t>user 7abc1a23.</a:t>
            </a:r>
            <a:endParaRPr lang="en-US" altLang="zh-CN" dirty="0" smtClean="0"/>
          </a:p>
        </p:txBody>
      </p:sp>
      <p:sp>
        <p:nvSpPr>
          <p:cNvPr id="28" name="矩形 27"/>
          <p:cNvSpPr/>
          <p:nvPr/>
        </p:nvSpPr>
        <p:spPr>
          <a:xfrm>
            <a:off x="214346" y="4244974"/>
            <a:ext cx="8643934" cy="1123384"/>
          </a:xfrm>
          <a:prstGeom prst="rect">
            <a:avLst/>
          </a:prstGeom>
        </p:spPr>
        <p:txBody>
          <a:bodyPr wrap="square">
            <a:spAutoFit/>
          </a:bodyPr>
          <a:lstStyle/>
          <a:p>
            <a:pPr>
              <a:buFont typeface="Arial" pitchFamily="34" charset="0"/>
              <a:buChar char="•"/>
            </a:pPr>
            <a:r>
              <a:rPr lang="en-US" altLang="zh-CN" sz="2400" dirty="0" smtClean="0">
                <a:latin typeface="+mn-ea"/>
                <a:ea typeface="+mn-ea"/>
              </a:rPr>
              <a:t> </a:t>
            </a:r>
            <a:r>
              <a:rPr lang="zh-CN" altLang="en-US" sz="2000" dirty="0" smtClean="0">
                <a:latin typeface="+mn-ea"/>
                <a:ea typeface="+mn-ea"/>
              </a:rPr>
              <a:t>用户行为大数据很可能包含敏感数据</a:t>
            </a:r>
            <a:r>
              <a:rPr lang="en-US" altLang="zh-CN" sz="2000" dirty="0" smtClean="0">
                <a:latin typeface="+mn-ea"/>
                <a:ea typeface="+mn-ea"/>
              </a:rPr>
              <a:t>.</a:t>
            </a:r>
          </a:p>
          <a:p>
            <a:pPr>
              <a:buFont typeface="Arial" pitchFamily="34" charset="0"/>
              <a:buChar char="•"/>
            </a:pPr>
            <a:r>
              <a:rPr lang="en-US" altLang="zh-CN" sz="2000" dirty="0" smtClean="0">
                <a:latin typeface="+mn-ea"/>
                <a:ea typeface="+mn-ea"/>
              </a:rPr>
              <a:t> </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rPr>
              <a:t>3</a:t>
            </a:r>
            <a:r>
              <a:rPr lang="zh-CN" altLang="en-US" sz="2000" dirty="0" smtClean="0">
                <a:latin typeface="+mn-ea"/>
              </a:rPr>
              <a:t>个月</a:t>
            </a:r>
            <a:r>
              <a:rPr lang="zh-CN" altLang="en-US" sz="2000" dirty="0" smtClean="0">
                <a:latin typeface="+mn-ea"/>
                <a:ea typeface="+mn-ea"/>
              </a:rPr>
              <a:t>）分析表明：</a:t>
            </a:r>
            <a:endParaRPr lang="en-US" altLang="zh-CN" sz="2000" dirty="0" smtClean="0">
              <a:latin typeface="+mn-ea"/>
              <a:ea typeface="+mn-ea"/>
            </a:endParaRPr>
          </a:p>
          <a:p>
            <a:pPr marL="742950" lvl="1" indent="-285750" eaLnBrk="0" hangingPunct="0">
              <a:lnSpc>
                <a:spcPct val="95000"/>
              </a:lnSpc>
              <a:spcBef>
                <a:spcPct val="20000"/>
              </a:spcBef>
              <a:buFontTx/>
              <a:buChar char="–"/>
            </a:pPr>
            <a:r>
              <a:rPr lang="en-US" altLang="zh-CN" kern="0" dirty="0" smtClean="0">
                <a:latin typeface="+mn-ea"/>
                <a:ea typeface="+mn-ea"/>
              </a:rPr>
              <a:t> </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630882"/>
            <a:ext cx="8429684" cy="584200"/>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问题</a:t>
            </a:r>
            <a:r>
              <a:rPr lang="zh-CN" altLang="en-US" sz="2400" b="1" dirty="0" smtClean="0">
                <a:latin typeface="黑体" pitchFamily="49" charset="-122"/>
                <a:ea typeface="Arial Unicode MS" pitchFamily="34" charset="-122"/>
                <a:cs typeface="Arial Unicode MS" pitchFamily="34" charset="-122"/>
                <a:sym typeface="Wingdings" pitchFamily="2" charset="2"/>
              </a:rPr>
              <a:t>：</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有效保护</a:t>
            </a:r>
            <a:r>
              <a:rPr lang="zh-CN" altLang="en-US" sz="2400" b="1" dirty="0" smtClean="0">
                <a:latin typeface="黑体" pitchFamily="49" charset="-122"/>
                <a:ea typeface="Arial Unicode MS" pitchFamily="34" charset="-122"/>
                <a:cs typeface="Arial Unicode MS" pitchFamily="34" charset="-122"/>
                <a:sym typeface="Wingdings" pitchFamily="2" charset="2"/>
              </a:rPr>
              <a:t>数据隐私同时，保证数据的可用性</a:t>
            </a:r>
            <a:r>
              <a:rPr lang="zh-CN" altLang="en-US" sz="2400" b="1" dirty="0" smtClean="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400" b="1" dirty="0" smtClean="0">
              <a:solidFill>
                <a:srgbClr val="FF0000"/>
              </a:solidFill>
              <a:latin typeface="黑体" pitchFamily="49" charset="-122"/>
              <a:ea typeface="Arial Unicode MS" pitchFamily="34" charset="-122"/>
              <a:cs typeface="Arial Unicode MS" pitchFamily="34" charset="-122"/>
              <a:sym typeface="Wingdings" pitchFamily="2" charset="2"/>
            </a:endParaRPr>
          </a:p>
        </p:txBody>
      </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a:t>
            </a:r>
            <a:r>
              <a:rPr lang="zh-CN" altLang="en-US" sz="4000" b="1" dirty="0" smtClean="0">
                <a:latin typeface="Arial Unicode MS" pitchFamily="34" charset="-122"/>
                <a:ea typeface="黑体" pitchFamily="49" charset="-122"/>
                <a:sym typeface="黑体" panose="02010609060101010101" pitchFamily="49" charset="-122"/>
              </a:rPr>
              <a:t>计算</a:t>
            </a:r>
            <a:endParaRPr lang="zh-CN" altLang="en-US" dirty="0"/>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latin typeface="+mn-ea"/>
                <a:ea typeface="+mn-ea"/>
                <a:sym typeface="Wingdings" panose="05000000000000000000" pitchFamily="2" charset="2"/>
              </a:rPr>
              <a:t>基于</a:t>
            </a:r>
            <a:r>
              <a:rPr lang="zh-CN" altLang="en-US" sz="2800" b="1" dirty="0" smtClean="0">
                <a:latin typeface="+mn-ea"/>
                <a:ea typeface="+mn-ea"/>
                <a:sym typeface="Wingdings" panose="05000000000000000000" pitchFamily="2" charset="2"/>
              </a:rPr>
              <a:t>大</a:t>
            </a:r>
            <a:r>
              <a:rPr lang="zh-CN" altLang="en-US" sz="2800" b="1" dirty="0" smtClean="0">
                <a:latin typeface="+mn-ea"/>
                <a:ea typeface="+mn-ea"/>
                <a:sym typeface="Wingdings" panose="05000000000000000000" pitchFamily="2" charset="2"/>
              </a:rPr>
              <a:t>数据的复工复产分析</a:t>
            </a:r>
            <a:r>
              <a:rPr lang="zh-CN" altLang="en-US" sz="2800" b="1" dirty="0" smtClean="0">
                <a:latin typeface="+mn-ea"/>
                <a:ea typeface="+mn-ea"/>
                <a:sym typeface="Wingdings" panose="05000000000000000000" pitchFamily="2" charset="2"/>
              </a:rPr>
              <a:t>：</a:t>
            </a:r>
            <a:r>
              <a:rPr lang="zh-CN" altLang="en-US" sz="2800" b="1" dirty="0">
                <a:latin typeface="+mn-ea"/>
                <a:ea typeface="+mn-ea"/>
                <a:sym typeface="Wingdings" panose="05000000000000000000" pitchFamily="2" charset="2"/>
              </a:rPr>
              <a:t>找不到</a:t>
            </a:r>
            <a:r>
              <a:rPr lang="zh-CN" altLang="en-US" sz="2800" b="1" dirty="0" smtClean="0">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a:t>
            </a:r>
            <a:r>
              <a:rPr lang="zh-CN" altLang="en-US" sz="1100" dirty="0" smtClean="0"/>
              <a:t>复工复产情况</a:t>
            </a:r>
            <a:r>
              <a:rPr lang="zh-CN" altLang="en-US" sz="1100" dirty="0" smtClean="0"/>
              <a:t>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2" name="流程图: 摘录 11"/>
          <p:cNvSpPr/>
          <p:nvPr/>
        </p:nvSpPr>
        <p:spPr>
          <a:xfrm rot="16200000">
            <a:off x="3358613" y="161499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B</a:t>
            </a:r>
            <a:endParaRPr kumimoji="0" lang="zh-CN" altLang="en-US" sz="3600" b="0" i="0" u="none" strike="noStrike" kern="1200" cap="none" spc="0" normalizeH="0" baseline="0" noProof="0" dirty="0">
              <a:ln>
                <a:noFill/>
              </a:ln>
              <a:solidFill>
                <a:prstClr val="white"/>
              </a:solidFill>
              <a:effectLst/>
              <a:uLnTx/>
              <a:uFillTx/>
              <a:latin typeface="方正楷体_GBK" panose="03000509000000000000" pitchFamily="65" charset="-122"/>
              <a:ea typeface="方正楷体_GBK" panose="03000509000000000000" pitchFamily="65" charset="-122"/>
              <a:cs typeface="+mn-ea"/>
              <a:sym typeface="+mn-lt"/>
            </a:endParaRPr>
          </a:p>
        </p:txBody>
      </p:sp>
      <p:sp>
        <p:nvSpPr>
          <p:cNvPr id="13" name="流程图: 摘录 12"/>
          <p:cNvSpPr/>
          <p:nvPr/>
        </p:nvSpPr>
        <p:spPr>
          <a:xfrm rot="5400000">
            <a:off x="3377672" y="2859080"/>
            <a:ext cx="1407583" cy="1266825"/>
          </a:xfrm>
          <a:prstGeom prst="flowChartExtract">
            <a:avLst/>
          </a:prstGeom>
          <a:solidFill>
            <a:srgbClr val="00544A"/>
          </a:solidFill>
          <a:ln w="25400" cap="flat" cmpd="sng" algn="ctr">
            <a:noFill/>
            <a:prstDash val="solid"/>
          </a:ln>
          <a:effectLst/>
        </p:spPr>
        <p:txBody>
          <a:bodyPr vert="vert270"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A</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4" name="流程图: 摘录 13"/>
          <p:cNvSpPr/>
          <p:nvPr/>
        </p:nvSpPr>
        <p:spPr>
          <a:xfrm rot="16200000">
            <a:off x="3395087" y="410317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C</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5" name="TextBox 5"/>
          <p:cNvSpPr txBox="1"/>
          <p:nvPr/>
        </p:nvSpPr>
        <p:spPr>
          <a:xfrm>
            <a:off x="142844" y="3140773"/>
            <a:ext cx="3286148" cy="2012859"/>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由于系统或网络等原因，用电信息采集系统可能出现有功日冻结示值缺失，主要参照</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现货市场交易用户缺失数据补全规则</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或用算数平均值补全数据，但表码反超、精度低等问题比较普遍</a:t>
            </a:r>
          </a:p>
        </p:txBody>
      </p:sp>
      <p:sp>
        <p:nvSpPr>
          <p:cNvPr id="16" name="TextBox 7"/>
          <p:cNvSpPr txBox="1"/>
          <p:nvPr/>
        </p:nvSpPr>
        <p:spPr>
          <a:xfrm>
            <a:off x="142844" y="2739744"/>
            <a:ext cx="2912449"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数据缺失问题较普遍</a:t>
            </a:r>
          </a:p>
        </p:txBody>
      </p:sp>
      <p:cxnSp>
        <p:nvCxnSpPr>
          <p:cNvPr id="19" name="直接连接符 18"/>
          <p:cNvCxnSpPr/>
          <p:nvPr/>
        </p:nvCxnSpPr>
        <p:spPr>
          <a:xfrm flipV="1">
            <a:off x="716430" y="3132545"/>
            <a:ext cx="2914033" cy="17281"/>
          </a:xfrm>
          <a:prstGeom prst="line">
            <a:avLst/>
          </a:prstGeom>
          <a:noFill/>
          <a:ln w="19050" cap="flat" cmpd="sng" algn="ctr">
            <a:solidFill>
              <a:srgbClr val="00544A"/>
            </a:solidFill>
            <a:prstDash val="sysDash"/>
          </a:ln>
          <a:effectLst/>
        </p:spPr>
      </p:cxnSp>
      <p:sp>
        <p:nvSpPr>
          <p:cNvPr id="20" name="文本框 24"/>
          <p:cNvSpPr txBox="1"/>
          <p:nvPr/>
        </p:nvSpPr>
        <p:spPr>
          <a:xfrm>
            <a:off x="142844" y="2338715"/>
            <a:ext cx="2435376"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数据</a:t>
            </a:r>
            <a:r>
              <a:rPr lang="zh-CN" altLang="en-US" dirty="0">
                <a:highlight>
                  <a:srgbClr val="FFFF00"/>
                </a:highlight>
              </a:rPr>
              <a:t>智能补全</a:t>
            </a:r>
          </a:p>
        </p:txBody>
      </p:sp>
      <p:sp>
        <p:nvSpPr>
          <p:cNvPr id="21" name="TextBox 13"/>
          <p:cNvSpPr txBox="1"/>
          <p:nvPr/>
        </p:nvSpPr>
        <p:spPr>
          <a:xfrm>
            <a:off x="4766493" y="1862913"/>
            <a:ext cx="4163225"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以</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月日均电量作为复工复产度量基准不合理，因用电量有明显季节特征；从全行业用电量来看，迎峰度冬和迎峰度夏期间为用电高峰，其他时段相对为用电低峰，且不同地区、行业等，均有不同特征</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2" name="TextBox 15"/>
          <p:cNvSpPr txBox="1"/>
          <p:nvPr/>
        </p:nvSpPr>
        <p:spPr>
          <a:xfrm>
            <a:off x="4895826" y="1457319"/>
            <a:ext cx="2914033"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电量基数选择不合理</a:t>
            </a:r>
          </a:p>
        </p:txBody>
      </p:sp>
      <p:cxnSp>
        <p:nvCxnSpPr>
          <p:cNvPr id="23" name="直接连接符 22"/>
          <p:cNvCxnSpPr/>
          <p:nvPr/>
        </p:nvCxnSpPr>
        <p:spPr>
          <a:xfrm flipV="1">
            <a:off x="4585653" y="1854467"/>
            <a:ext cx="2914033" cy="17281"/>
          </a:xfrm>
          <a:prstGeom prst="line">
            <a:avLst/>
          </a:prstGeom>
          <a:noFill/>
          <a:ln w="19050" cap="flat" cmpd="sng" algn="ctr">
            <a:solidFill>
              <a:srgbClr val="00544A"/>
            </a:solidFill>
            <a:prstDash val="sysDash"/>
          </a:ln>
          <a:effectLst/>
        </p:spPr>
      </p:cxnSp>
      <p:sp>
        <p:nvSpPr>
          <p:cNvPr id="24" name="文本框 28"/>
          <p:cNvSpPr txBox="1"/>
          <p:nvPr/>
        </p:nvSpPr>
        <p:spPr>
          <a:xfrm>
            <a:off x="4895826" y="1051724"/>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基数</a:t>
            </a:r>
            <a:r>
              <a:rPr lang="zh-CN" altLang="en-US" dirty="0">
                <a:highlight>
                  <a:srgbClr val="FFFF00"/>
                </a:highlight>
              </a:rPr>
              <a:t>智能选择</a:t>
            </a:r>
          </a:p>
        </p:txBody>
      </p:sp>
      <p:sp>
        <p:nvSpPr>
          <p:cNvPr id="25" name="TextBox 9"/>
          <p:cNvSpPr txBox="1"/>
          <p:nvPr/>
        </p:nvSpPr>
        <p:spPr>
          <a:xfrm>
            <a:off x="4802967" y="4377398"/>
            <a:ext cx="4055313"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企业复工评判阈值，先期定为当日电量与去年</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月日均电量比超过</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30%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，后来调整为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50%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，我们还计算了阈值为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70%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时的复工率曲线，但不同阈值的优劣难以区分，原则上不同企业应有差异化的复工阈值</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6" name="TextBox 11"/>
          <p:cNvSpPr txBox="1"/>
          <p:nvPr/>
        </p:nvSpPr>
        <p:spPr>
          <a:xfrm>
            <a:off x="4932300" y="3981995"/>
            <a:ext cx="291997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复工阈值确定是难题</a:t>
            </a:r>
          </a:p>
        </p:txBody>
      </p:sp>
      <p:cxnSp>
        <p:nvCxnSpPr>
          <p:cNvPr id="27" name="直接连接符 26"/>
          <p:cNvCxnSpPr/>
          <p:nvPr/>
        </p:nvCxnSpPr>
        <p:spPr>
          <a:xfrm flipV="1">
            <a:off x="4681171" y="4367544"/>
            <a:ext cx="2914033" cy="17281"/>
          </a:xfrm>
          <a:prstGeom prst="line">
            <a:avLst/>
          </a:prstGeom>
          <a:noFill/>
          <a:ln w="19050" cap="flat" cmpd="sng" algn="ctr">
            <a:solidFill>
              <a:srgbClr val="00544A"/>
            </a:solidFill>
            <a:prstDash val="sysDash"/>
          </a:ln>
          <a:effectLst/>
        </p:spPr>
      </p:cxnSp>
      <p:sp>
        <p:nvSpPr>
          <p:cNvPr id="28" name="文本框 32"/>
          <p:cNvSpPr txBox="1"/>
          <p:nvPr/>
        </p:nvSpPr>
        <p:spPr>
          <a:xfrm>
            <a:off x="4932300" y="3586592"/>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阈值</a:t>
            </a:r>
            <a:r>
              <a:rPr lang="zh-CN" altLang="en-US" dirty="0">
                <a:highlight>
                  <a:srgbClr val="FFFF00"/>
                </a:highlight>
              </a:rPr>
              <a:t>智能确定</a:t>
            </a:r>
          </a:p>
        </p:txBody>
      </p:sp>
      <p:pic>
        <p:nvPicPr>
          <p:cNvPr id="29" name="图片 28"/>
          <p:cNvPicPr>
            <a:picLocks noChangeAspect="1"/>
          </p:cNvPicPr>
          <p:nvPr/>
        </p:nvPicPr>
        <p:blipFill>
          <a:blip r:embed="rId3"/>
          <a:stretch>
            <a:fillRect/>
          </a:stretch>
        </p:blipFill>
        <p:spPr>
          <a:xfrm>
            <a:off x="142844" y="857232"/>
            <a:ext cx="2647103" cy="1313210"/>
          </a:xfrm>
          <a:prstGeom prst="rect">
            <a:avLst/>
          </a:prstGeom>
        </p:spPr>
      </p:pic>
      <p:pic>
        <p:nvPicPr>
          <p:cNvPr id="30" name="图片 29"/>
          <p:cNvPicPr>
            <a:picLocks noChangeAspect="1"/>
          </p:cNvPicPr>
          <p:nvPr/>
        </p:nvPicPr>
        <p:blipFill>
          <a:blip r:embed="rId3"/>
          <a:stretch>
            <a:fillRect/>
          </a:stretch>
        </p:blipFill>
        <p:spPr>
          <a:xfrm>
            <a:off x="142844" y="5072074"/>
            <a:ext cx="2647103" cy="1313210"/>
          </a:xfrm>
          <a:prstGeom prst="rect">
            <a:avLst/>
          </a:prstGeom>
        </p:spPr>
      </p:pic>
      <p:sp>
        <p:nvSpPr>
          <p:cNvPr id="3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r>
              <a:rPr lang="zh-CN" altLang="en-US" sz="4000" b="1" dirty="0" smtClean="0">
                <a:latin typeface="Arial Unicode MS" pitchFamily="34" charset="-122"/>
                <a:ea typeface="黑体" pitchFamily="49" charset="-122"/>
                <a:sym typeface="黑体" panose="02010609060101010101" pitchFamily="49" charset="-122"/>
              </a:rPr>
              <a:t>？</a:t>
            </a:r>
            <a:endParaRPr lang="zh-CN" altLang="en-US" dirty="0"/>
          </a:p>
        </p:txBody>
      </p:sp>
      <p:pic>
        <p:nvPicPr>
          <p:cNvPr id="7" name="图片 6"/>
          <p:cNvPicPr>
            <a:picLocks noChangeAspect="1"/>
          </p:cNvPicPr>
          <p:nvPr/>
        </p:nvPicPr>
        <p:blipFill>
          <a:blip r:embed="rId2"/>
          <a:stretch>
            <a:fillRect/>
          </a:stretch>
        </p:blipFill>
        <p:spPr>
          <a:xfrm>
            <a:off x="181067" y="928670"/>
            <a:ext cx="8879803" cy="2741821"/>
          </a:xfrm>
          <a:prstGeom prst="rect">
            <a:avLst/>
          </a:prstGeom>
          <a:noFill/>
          <a:ln w="12700">
            <a:solidFill>
              <a:srgbClr val="00B0F0"/>
            </a:solidFill>
          </a:ln>
        </p:spPr>
      </p:pic>
      <p:pic>
        <p:nvPicPr>
          <p:cNvPr id="8" name="图片 7"/>
          <p:cNvPicPr>
            <a:picLocks noChangeAspect="1"/>
          </p:cNvPicPr>
          <p:nvPr/>
        </p:nvPicPr>
        <p:blipFill>
          <a:blip r:embed="rId3"/>
          <a:stretch>
            <a:fillRect/>
          </a:stretch>
        </p:blipFill>
        <p:spPr>
          <a:xfrm>
            <a:off x="181067" y="3741929"/>
            <a:ext cx="8879803" cy="2741822"/>
          </a:xfrm>
          <a:prstGeom prst="rect">
            <a:avLst/>
          </a:prstGeom>
          <a:noFill/>
          <a:ln w="12700">
            <a:solidFill>
              <a:srgbClr val="00B0F0"/>
            </a:solidFill>
          </a:ln>
        </p:spPr>
      </p:pic>
      <p:sp>
        <p:nvSpPr>
          <p:cNvPr id="9" name="内容占位符 2"/>
          <p:cNvSpPr>
            <a:spLocks noGrp="1"/>
          </p:cNvSpPr>
          <p:nvPr>
            <p:ph idx="1"/>
          </p:nvPr>
        </p:nvSpPr>
        <p:spPr>
          <a:xfrm>
            <a:off x="142844" y="6500834"/>
            <a:ext cx="8643998" cy="285752"/>
          </a:xfrm>
        </p:spPr>
        <p:txBody>
          <a:bodyPr/>
          <a:lstStyle/>
          <a:p>
            <a:pPr marL="0" indent="0">
              <a:buNone/>
            </a:pPr>
            <a:r>
              <a:rPr lang="zh-CN" altLang="en-US" sz="1100" dirty="0" smtClean="0"/>
              <a:t>一种企业</a:t>
            </a:r>
            <a:r>
              <a:rPr lang="zh-CN" altLang="en-US" sz="1100" dirty="0" smtClean="0"/>
              <a:t>复工复产情况</a:t>
            </a:r>
            <a:r>
              <a:rPr lang="zh-CN" altLang="en-US" sz="1100" dirty="0" smtClean="0"/>
              <a:t>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31" name="Rectangle 9">
            <a:extLst>
              <a:ext uri="{FF2B5EF4-FFF2-40B4-BE49-F238E27FC236}"/>
            </a:extLst>
          </p:cNvPr>
          <p:cNvSpPr>
            <a:spLocks noChangeArrowheads="1"/>
          </p:cNvSpPr>
          <p:nvPr/>
        </p:nvSpPr>
        <p:spPr bwMode="auto">
          <a:xfrm>
            <a:off x="785786" y="1071546"/>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sp>
        <p:nvSpPr>
          <p:cNvPr id="27" name="Rectangle 9"/>
          <p:cNvSpPr>
            <a:spLocks noChangeArrowheads="1"/>
          </p:cNvSpPr>
          <p:nvPr/>
        </p:nvSpPr>
        <p:spPr bwMode="auto">
          <a:xfrm>
            <a:off x="714411" y="2559086"/>
            <a:ext cx="8215307" cy="10128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800" b="1" dirty="0">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发现</a:t>
            </a:r>
            <a:r>
              <a:rPr lang="zh-CN" altLang="en-US" sz="2800" b="1" dirty="0">
                <a:latin typeface="黑体" pitchFamily="49" charset="-122"/>
                <a:ea typeface="Arial Unicode MS" pitchFamily="34" charset="-122"/>
                <a:cs typeface="Arial Unicode MS" pitchFamily="34" charset="-122"/>
                <a:sym typeface="Wingdings" pitchFamily="2" charset="2"/>
              </a:rPr>
              <a:t>并描述任务</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特征</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及</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3" name="Rectangle 9"/>
          <p:cNvSpPr>
            <a:spLocks noChangeArrowheads="1"/>
          </p:cNvSpPr>
          <p:nvPr/>
        </p:nvSpPr>
        <p:spPr bwMode="auto">
          <a:xfrm>
            <a:off x="714411" y="3786200"/>
            <a:ext cx="8215307" cy="10001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800" b="1" dirty="0">
                <a:latin typeface="黑体" pitchFamily="49" charset="-122"/>
                <a:ea typeface="Arial Unicode MS" pitchFamily="34" charset="-122"/>
                <a:cs typeface="Arial Unicode MS" pitchFamily="34" charset="-122"/>
                <a:sym typeface="Wingdings" pitchFamily="2" charset="2"/>
              </a:rPr>
              <a:t>：如何发现并描述</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数据</a:t>
            </a:r>
            <a:r>
              <a:rPr lang="zh-CN" altLang="en-US" sz="2800" b="1" dirty="0">
                <a:latin typeface="黑体" pitchFamily="49" charset="-122"/>
                <a:ea typeface="Arial Unicode MS" pitchFamily="34" charset="-122"/>
                <a:cs typeface="Arial Unicode MS" pitchFamily="34" charset="-122"/>
                <a:sym typeface="Wingdings" pitchFamily="2" charset="2"/>
              </a:rPr>
              <a:t>感知特征及规律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4" name="Rectangle 9"/>
          <p:cNvSpPr>
            <a:spLocks noChangeArrowheads="1"/>
          </p:cNvSpPr>
          <p:nvPr/>
        </p:nvSpPr>
        <p:spPr bwMode="auto">
          <a:xfrm>
            <a:off x="714411" y="5072084"/>
            <a:ext cx="8215307" cy="1357312"/>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800" b="1" dirty="0">
                <a:latin typeface="黑体" pitchFamily="49" charset="-122"/>
                <a:ea typeface="Arial Unicode MS" pitchFamily="34" charset="-122"/>
                <a:cs typeface="Arial Unicode MS" pitchFamily="34" charset="-122"/>
                <a:sym typeface="Wingdings" pitchFamily="2" charset="2"/>
              </a:rPr>
              <a:t>：如何借助深度学习实现算法的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latin typeface="黑体" pitchFamily="49" charset="-122"/>
                <a:ea typeface="Arial Unicode MS" pitchFamily="34" charset="-122"/>
                <a:cs typeface="Arial Unicode MS" pitchFamily="34" charset="-122"/>
                <a:sym typeface="Wingdings" pitchFamily="2" charset="2"/>
              </a:rPr>
              <a:t>	  </a:t>
            </a:r>
            <a:r>
              <a:rPr lang="zh-CN" altLang="en-US" sz="2800" b="1" dirty="0">
                <a:latin typeface="黑体" pitchFamily="49" charset="-122"/>
                <a:ea typeface="Arial Unicode MS" pitchFamily="34" charset="-122"/>
                <a:cs typeface="Arial Unicode MS" pitchFamily="34" charset="-122"/>
                <a:sym typeface="Wingdings" pitchFamily="2" charset="2"/>
              </a:rPr>
              <a:t>如何借助算法实现深度学习的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深度融合</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深度学习与算法设计？</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5"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142976" y="1985990"/>
            <a:ext cx="452624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主页</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邮件</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地址</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北京航空</a:t>
            </a:r>
            <a:r>
              <a:rPr lang="zh-CN" altLang="en-US" sz="2000" kern="0" dirty="0" smtClean="0">
                <a:latin typeface="+mn-lt"/>
                <a:ea typeface="+mn-ea"/>
              </a:rPr>
              <a:t>航天大学新主楼</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G1122	</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273972" y="1700808"/>
            <a:ext cx="1584176" cy="206933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3241705" y="1363648"/>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2678937" y="1494617"/>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54030" y="2843222"/>
            <a:ext cx="2797175" cy="1871662"/>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119468" y="2843222"/>
            <a:ext cx="2897187" cy="1871662"/>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084918" y="2843222"/>
            <a:ext cx="2773362" cy="1871662"/>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560418" y="1604948"/>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2"/>
          <p:cNvGrpSpPr>
            <a:grpSpLocks/>
          </p:cNvGrpSpPr>
          <p:nvPr/>
        </p:nvGrpSpPr>
        <p:grpSpPr bwMode="auto">
          <a:xfrm>
            <a:off x="6029355" y="1363648"/>
            <a:ext cx="2828925" cy="765175"/>
            <a:chOff x="0" y="0"/>
            <a:chExt cx="2828954" cy="763954"/>
          </a:xfrm>
        </p:grpSpPr>
        <p:grpSp>
          <p:nvGrpSpPr>
            <p:cNvPr id="5" name="组合 6"/>
            <p:cNvGrpSpPr>
              <a:grpSpLocks/>
            </p:cNvGrpSpPr>
            <p:nvPr/>
          </p:nvGrpSpPr>
          <p:grpSpPr bwMode="auto">
            <a:xfrm>
              <a:off x="596706" y="0"/>
              <a:ext cx="2232248" cy="763954"/>
              <a:chOff x="0" y="0"/>
              <a:chExt cx="2232248" cy="763954"/>
            </a:xfrm>
          </p:grpSpPr>
          <p:sp>
            <p:nvSpPr>
              <p:cNvPr id="57" name="圆角矩形 29"/>
              <p:cNvSpPr>
                <a:spLocks noChangeArrowheads="1"/>
              </p:cNvSpPr>
              <p:nvPr/>
            </p:nvSpPr>
            <p:spPr bwMode="auto">
              <a:xfrm>
                <a:off x="0" y="0"/>
                <a:ext cx="2232248" cy="763954"/>
              </a:xfrm>
              <a:prstGeom prst="roundRect">
                <a:avLst>
                  <a:gd name="adj" fmla="val 7190"/>
                </a:avLst>
              </a:prstGeom>
              <a:blipFill dpi="0" rotWithShape="1">
                <a:blip r:embed="rId3"/>
                <a:srcRect/>
                <a:tile tx="0" ty="0" sx="100000" sy="100000" flip="none" algn="tl"/>
              </a:blipFill>
              <a:ln w="57150" cmpd="thickThin">
                <a:solidFill>
                  <a:srgbClr val="632523"/>
                </a:solidFill>
                <a:round/>
                <a:headEnd/>
                <a:tailEnd/>
              </a:ln>
            </p:spPr>
            <p:txBody>
              <a:bodyPr anchor="ctr"/>
              <a:lstStyle/>
              <a:p>
                <a:pPr algn="ctr">
                  <a:buFont typeface="Arial" pitchFamily="34" charset="0"/>
                  <a:buNone/>
                </a:pPr>
                <a:r>
                  <a:rPr lang="zh-CN" altLang="en-US" sz="2400" dirty="0">
                    <a:solidFill>
                      <a:srgbClr val="000000"/>
                    </a:solidFill>
                    <a:latin typeface="黑体" pitchFamily="49" charset="-122"/>
                    <a:ea typeface="黑体" pitchFamily="49" charset="-122"/>
                    <a:sym typeface="宋体" pitchFamily="2" charset="-122"/>
                  </a:rPr>
                  <a:t>  </a:t>
                </a:r>
                <a:r>
                  <a:rPr lang="zh-CN" altLang="en-US" sz="2000" dirty="0">
                    <a:solidFill>
                      <a:srgbClr val="000000"/>
                    </a:solidFill>
                    <a:latin typeface="黑体" pitchFamily="49" charset="-122"/>
                    <a:ea typeface="黑体" pitchFamily="49" charset="-122"/>
                    <a:sym typeface="宋体" pitchFamily="2" charset="-122"/>
                  </a:rPr>
                  <a:t>大数据处理</a:t>
                </a:r>
                <a:endParaRPr lang="en-US" altLang="zh-CN" sz="2000" dirty="0">
                  <a:solidFill>
                    <a:srgbClr val="000000"/>
                  </a:solidFill>
                  <a:latin typeface="黑体" pitchFamily="49" charset="-122"/>
                  <a:ea typeface="黑体" pitchFamily="49" charset="-122"/>
                  <a:sym typeface="宋体" pitchFamily="2" charset="-122"/>
                </a:endParaRPr>
              </a:p>
              <a:p>
                <a:pPr algn="ctr">
                  <a:buFont typeface="Arial" pitchFamily="34" charset="0"/>
                  <a:buNone/>
                </a:pPr>
                <a:r>
                  <a:rPr lang="zh-CN" altLang="en-US" sz="2000" dirty="0">
                    <a:solidFill>
                      <a:srgbClr val="000000"/>
                    </a:solidFill>
                    <a:latin typeface="黑体" pitchFamily="49" charset="-122"/>
                    <a:ea typeface="黑体" pitchFamily="49" charset="-122"/>
                    <a:sym typeface="宋体" pitchFamily="2" charset="-122"/>
                  </a:rPr>
                  <a:t>   </a:t>
                </a:r>
                <a:r>
                  <a:rPr lang="zh-CN" altLang="en-US" sz="2000" dirty="0" smtClean="0">
                    <a:solidFill>
                      <a:srgbClr val="000000"/>
                    </a:solidFill>
                    <a:latin typeface="黑体" pitchFamily="49" charset="-122"/>
                    <a:ea typeface="黑体" pitchFamily="49" charset="-122"/>
                    <a:sym typeface="宋体" pitchFamily="2" charset="-122"/>
                  </a:rPr>
                  <a:t>近似计算</a:t>
                </a:r>
                <a:r>
                  <a:rPr lang="zh-CN" altLang="en-US" sz="2000" dirty="0">
                    <a:solidFill>
                      <a:srgbClr val="000000"/>
                    </a:solidFill>
                    <a:latin typeface="黑体" pitchFamily="49" charset="-122"/>
                    <a:ea typeface="黑体" pitchFamily="49" charset="-122"/>
                    <a:sym typeface="宋体" pitchFamily="2" charset="-122"/>
                  </a:rPr>
                  <a:t>理论</a:t>
                </a:r>
                <a:endParaRPr lang="en-US" altLang="zh-CN" sz="2000" dirty="0">
                  <a:solidFill>
                    <a:srgbClr val="000000"/>
                  </a:solidFill>
                  <a:latin typeface="黑体" pitchFamily="49" charset="-122"/>
                  <a:ea typeface="黑体" pitchFamily="49" charset="-122"/>
                  <a:sym typeface="宋体" pitchFamily="2" charset="-122"/>
                </a:endParaRPr>
              </a:p>
            </p:txBody>
          </p:sp>
          <p:pic>
            <p:nvPicPr>
              <p:cNvPr id="58" name="Picture 2" descr="http://t1.gstatic.com/images?q=tbn:ANd9GcT_4p5NiV6CgqqF-eo7NDdq4of5U5S-A9kGc3WGB-LCMJYUROFj8Q"/>
              <p:cNvPicPr>
                <a:picLocks noChangeAspect="1" noChangeArrowheads="1"/>
              </p:cNvPicPr>
              <p:nvPr/>
            </p:nvPicPr>
            <p:blipFill>
              <a:blip r:embed="rId5"/>
              <a:srcRect l="19124" r="22803"/>
              <a:stretch>
                <a:fillRect/>
              </a:stretch>
            </p:blipFill>
            <p:spPr bwMode="auto">
              <a:xfrm flipH="1">
                <a:off x="72008" y="87110"/>
                <a:ext cx="432048" cy="565151"/>
              </a:xfrm>
              <a:prstGeom prst="rect">
                <a:avLst/>
              </a:prstGeom>
              <a:solidFill>
                <a:srgbClr val="FFFF99"/>
              </a:solidFill>
              <a:ln w="9525">
                <a:noFill/>
                <a:miter lim="800000"/>
                <a:headEnd/>
                <a:tailEnd/>
              </a:ln>
            </p:spPr>
          </p:pic>
        </p:grpSp>
        <p:sp>
          <p:nvSpPr>
            <p:cNvPr id="56" name="下箭头 28"/>
            <p:cNvSpPr>
              <a:spLocks noChangeArrowheads="1"/>
            </p:cNvSpPr>
            <p:nvPr/>
          </p:nvSpPr>
          <p:spPr bwMode="auto">
            <a:xfrm rot="-5400000">
              <a:off x="13238" y="149009"/>
              <a:ext cx="504056" cy="530532"/>
            </a:xfrm>
            <a:prstGeom prst="downArrow">
              <a:avLst>
                <a:gd name="adj1" fmla="val 50000"/>
                <a:gd name="adj2" fmla="val 50000"/>
              </a:avLst>
            </a:prstGeom>
            <a:solidFill>
              <a:srgbClr val="FFFF99"/>
            </a:solidFill>
            <a:ln w="9525">
              <a:solidFill>
                <a:srgbClr val="292989"/>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宋体" pitchFamily="2" charset="-122"/>
              </a:endParaRPr>
            </a:p>
          </p:txBody>
        </p:sp>
      </p:grpSp>
      <p:grpSp>
        <p:nvGrpSpPr>
          <p:cNvPr id="6" name="组合 21"/>
          <p:cNvGrpSpPr>
            <a:grpSpLocks/>
          </p:cNvGrpSpPr>
          <p:nvPr/>
        </p:nvGrpSpPr>
        <p:grpSpPr bwMode="auto">
          <a:xfrm>
            <a:off x="254030" y="1357298"/>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互联网改变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交流方式</a:t>
              </a:r>
              <a:endParaRPr lang="zh-CN" altLang="en-US" sz="2800" b="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sp>
        <p:nvSpPr>
          <p:cNvPr id="98" name="圆角矩形 52"/>
          <p:cNvSpPr>
            <a:spLocks noChangeArrowheads="1"/>
          </p:cNvSpPr>
          <p:nvPr/>
        </p:nvSpPr>
        <p:spPr bwMode="auto">
          <a:xfrm>
            <a:off x="285721" y="5286388"/>
            <a:ext cx="8643998" cy="928694"/>
          </a:xfrm>
          <a:prstGeom prst="roundRect">
            <a:avLst>
              <a:gd name="adj" fmla="val 5815"/>
            </a:avLst>
          </a:prstGeom>
          <a:blipFill dpi="0" rotWithShape="1">
            <a:blip r:embed="rId3"/>
            <a:srcRect/>
            <a:tile tx="0" ty="0" sx="100000" sy="100000" flip="none" algn="tl"/>
          </a:blipFill>
          <a:ln w="38100">
            <a:solidFill>
              <a:srgbClr val="C00000"/>
            </a:solidFill>
            <a:miter lim="800000"/>
            <a:headEnd/>
            <a:tailEnd/>
          </a:ln>
        </p:spPr>
        <p:txBody>
          <a:bodyPr anchor="ctr"/>
          <a:lstStyle/>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算法是一切计算问题的核心</a:t>
            </a:r>
            <a:r>
              <a:rPr lang="en-US" altLang="zh-CN" sz="2400" dirty="0" smtClean="0">
                <a:solidFill>
                  <a:srgbClr val="FF0000"/>
                </a:solidFill>
                <a:latin typeface="黑体" pitchFamily="49" charset="-122"/>
                <a:ea typeface="黑体" pitchFamily="49" charset="-122"/>
                <a:sym typeface="Wingdings" pitchFamily="2" charset="2"/>
              </a:rPr>
              <a:t>,</a:t>
            </a:r>
          </a:p>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大</a:t>
            </a:r>
            <a:r>
              <a:rPr lang="zh-CN" altLang="en-US" sz="2400" dirty="0">
                <a:solidFill>
                  <a:srgbClr val="FF0000"/>
                </a:solidFill>
                <a:latin typeface="黑体" pitchFamily="49" charset="-122"/>
                <a:ea typeface="黑体" pitchFamily="49" charset="-122"/>
                <a:sym typeface="Wingdings" pitchFamily="2" charset="2"/>
              </a:rPr>
              <a:t>数据时代</a:t>
            </a:r>
            <a:r>
              <a:rPr lang="zh-CN" altLang="en-US" sz="2400" dirty="0" smtClean="0">
                <a:solidFill>
                  <a:srgbClr val="FF0000"/>
                </a:solidFill>
                <a:latin typeface="黑体" pitchFamily="49" charset="-122"/>
                <a:ea typeface="黑体" pitchFamily="49" charset="-122"/>
                <a:sym typeface="Wingdings" pitchFamily="2" charset="2"/>
              </a:rPr>
              <a:t>：复杂性与算法是否</a:t>
            </a:r>
            <a:r>
              <a:rPr lang="zh-CN" altLang="en-US" sz="2400" dirty="0">
                <a:solidFill>
                  <a:srgbClr val="FF0000"/>
                </a:solidFill>
                <a:latin typeface="黑体" pitchFamily="49" charset="-122"/>
                <a:ea typeface="黑体" pitchFamily="49" charset="-122"/>
                <a:sym typeface="Wingdings" pitchFamily="2" charset="2"/>
              </a:rPr>
              <a:t>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edge">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edg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ppt_w/2"/>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par>
                                <p:cTn id="26" presetID="4" presetClass="entr" presetSubtype="32"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ox(out)">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60" name="Picture 4" descr="大数据"/>
          <p:cNvPicPr>
            <a:picLocks noChangeAspect="1" noChangeArrowheads="1"/>
          </p:cNvPicPr>
          <p:nvPr/>
        </p:nvPicPr>
        <p:blipFill>
          <a:blip r:embed="rId3"/>
          <a:srcRect/>
          <a:stretch>
            <a:fillRect/>
          </a:stretch>
        </p:blipFill>
        <p:spPr bwMode="auto">
          <a:xfrm>
            <a:off x="5357818" y="5072074"/>
            <a:ext cx="3571900"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0" y="5072094"/>
            <a:ext cx="5267325" cy="1785930"/>
            <a:chOff x="0" y="5072094"/>
            <a:chExt cx="5267325" cy="1785930"/>
          </a:xfrm>
        </p:grpSpPr>
        <p:pic>
          <p:nvPicPr>
            <p:cNvPr id="96258" name="Picture 2" descr="战略计划"/>
            <p:cNvPicPr>
              <a:picLocks noChangeAspect="1" noChangeArrowheads="1"/>
            </p:cNvPicPr>
            <p:nvPr/>
          </p:nvPicPr>
          <p:blipFill>
            <a:blip r:embed="rId4"/>
            <a:srcRect/>
            <a:stretch>
              <a:fillRect/>
            </a:stretch>
          </p:blipFill>
          <p:spPr bwMode="auto">
            <a:xfrm>
              <a:off x="0" y="5072094"/>
              <a:ext cx="5267325" cy="1785930"/>
            </a:xfrm>
            <a:prstGeom prst="rect">
              <a:avLst/>
            </a:prstGeom>
            <a:noFill/>
          </p:spPr>
        </p:pic>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285720" y="5143512"/>
              <a:ext cx="2000264" cy="1643074"/>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1000100" y="5855511"/>
              <a:ext cx="1214446" cy="931075"/>
            </a:xfrm>
            <a:prstGeom prst="rect">
              <a:avLst/>
            </a:prstGeom>
            <a:solidFill>
              <a:schemeClr val="accent1">
                <a:alpha val="0"/>
              </a:schemeClr>
            </a:solidFill>
            <a:ln w="9525">
              <a:noFill/>
              <a:miter lim="800000"/>
              <a:headEnd/>
              <a:tailEnd/>
            </a:ln>
            <a:effectLst/>
          </p:spPr>
        </p:pic>
      </p:grpSp>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
        <p:nvSpPr>
          <p:cNvPr id="12"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60"/>
                                        </p:tgtEl>
                                        <p:attrNameLst>
                                          <p:attrName>style.visibility</p:attrName>
                                        </p:attrNameLst>
                                      </p:cBhvr>
                                      <p:to>
                                        <p:strVal val="visible"/>
                                      </p:to>
                                    </p:set>
                                    <p:anim calcmode="lin" valueType="num">
                                      <p:cBhvr additive="base">
                                        <p:cTn id="23" dur="500" fill="hold"/>
                                        <p:tgtEl>
                                          <p:spTgt spid="96260"/>
                                        </p:tgtEl>
                                        <p:attrNameLst>
                                          <p:attrName>ppt_x</p:attrName>
                                        </p:attrNameLst>
                                      </p:cBhvr>
                                      <p:tavLst>
                                        <p:tav tm="0">
                                          <p:val>
                                            <p:strVal val="#ppt_x"/>
                                          </p:val>
                                        </p:tav>
                                        <p:tav tm="100000">
                                          <p:val>
                                            <p:strVal val="#ppt_x"/>
                                          </p:val>
                                        </p:tav>
                                      </p:tavLst>
                                    </p:anim>
                                    <p:anim calcmode="lin" valueType="num">
                                      <p:cBhvr additive="base">
                                        <p:cTn id="24" dur="500" fill="hold"/>
                                        <p:tgtEl>
                                          <p:spTgt spid="96260"/>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60"/>
                                        </p:tgtEl>
                                        <p:attrNameLst>
                                          <p:attrName>style.visibility</p:attrName>
                                        </p:attrNameLst>
                                      </p:cBhvr>
                                      <p:to>
                                        <p:strVal val="visible"/>
                                      </p:to>
                                    </p:set>
                                    <p:anim calcmode="lin" valueType="num">
                                      <p:cBhvr additive="base">
                                        <p:cTn id="43" dur="500" fill="hold"/>
                                        <p:tgtEl>
                                          <p:spTgt spid="96260"/>
                                        </p:tgtEl>
                                        <p:attrNameLst>
                                          <p:attrName>ppt_x</p:attrName>
                                        </p:attrNameLst>
                                      </p:cBhvr>
                                      <p:tavLst>
                                        <p:tav tm="0">
                                          <p:val>
                                            <p:strVal val="#ppt_x"/>
                                          </p:val>
                                        </p:tav>
                                        <p:tav tm="100000">
                                          <p:val>
                                            <p:strVal val="#ppt_x"/>
                                          </p:val>
                                        </p:tav>
                                      </p:tavLst>
                                    </p:anim>
                                    <p:anim calcmode="lin" valueType="num">
                                      <p:cBhvr additive="base">
                                        <p:cTn id="44" dur="500" fill="hold"/>
                                        <p:tgtEl>
                                          <p:spTgt spid="962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uiExpand="1" build="p" animBg="1"/>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pic>
        <p:nvPicPr>
          <p:cNvPr id="2054" name="Picture 6" descr="国网新疆电力首次运用无人机巡检特高压换流站【2】"/>
          <p:cNvPicPr>
            <a:picLocks noChangeAspect="1" noChangeArrowheads="1"/>
          </p:cNvPicPr>
          <p:nvPr/>
        </p:nvPicPr>
        <p:blipFill>
          <a:blip r:embed="rId3"/>
          <a:srcRect/>
          <a:stretch>
            <a:fillRect/>
          </a:stretch>
        </p:blipFill>
        <p:spPr bwMode="auto">
          <a:xfrm>
            <a:off x="71406" y="1000108"/>
            <a:ext cx="2714644" cy="2500330"/>
          </a:xfrm>
          <a:prstGeom prst="rect">
            <a:avLst/>
          </a:prstGeom>
          <a:noFill/>
        </p:spPr>
      </p:pic>
      <p:pic>
        <p:nvPicPr>
          <p:cNvPr id="2056" name="Picture 8" descr="国网新疆电力首次运用无人机巡检特高压换流站【4】"/>
          <p:cNvPicPr>
            <a:picLocks noChangeAspect="1" noChangeArrowheads="1"/>
          </p:cNvPicPr>
          <p:nvPr/>
        </p:nvPicPr>
        <p:blipFill>
          <a:blip r:embed="rId4"/>
          <a:srcRect/>
          <a:stretch>
            <a:fillRect/>
          </a:stretch>
        </p:blipFill>
        <p:spPr bwMode="auto">
          <a:xfrm>
            <a:off x="2928926" y="1000108"/>
            <a:ext cx="3071834" cy="2500330"/>
          </a:xfrm>
          <a:prstGeom prst="rect">
            <a:avLst/>
          </a:prstGeom>
          <a:noFill/>
        </p:spPr>
      </p:pic>
      <p:pic>
        <p:nvPicPr>
          <p:cNvPr id="2058" name="Picture 10" descr="http://03imgmini.eastday.com/mobile/20200212/20200212173652_4d0428c9cf8548082b5f88ec1fe10709_1.jpeg"/>
          <p:cNvPicPr>
            <a:picLocks noChangeAspect="1" noChangeArrowheads="1"/>
          </p:cNvPicPr>
          <p:nvPr/>
        </p:nvPicPr>
        <p:blipFill>
          <a:blip r:embed="rId5"/>
          <a:srcRect/>
          <a:stretch>
            <a:fillRect/>
          </a:stretch>
        </p:blipFill>
        <p:spPr bwMode="auto">
          <a:xfrm>
            <a:off x="6143636" y="1000108"/>
            <a:ext cx="2857520" cy="2500330"/>
          </a:xfrm>
          <a:prstGeom prst="rect">
            <a:avLst/>
          </a:prstGeom>
          <a:noFill/>
        </p:spPr>
      </p:pic>
      <p:sp>
        <p:nvSpPr>
          <p:cNvPr id="11" name="内容占位符 2"/>
          <p:cNvSpPr>
            <a:spLocks noGrp="1"/>
          </p:cNvSpPr>
          <p:nvPr>
            <p:ph idx="1"/>
          </p:nvPr>
        </p:nvSpPr>
        <p:spPr>
          <a:xfrm>
            <a:off x="142844" y="6429396"/>
            <a:ext cx="8643998" cy="428628"/>
          </a:xfrm>
        </p:spPr>
        <p:txBody>
          <a:bodyPr/>
          <a:lstStyle/>
          <a:p>
            <a:pPr marL="0" indent="0">
              <a:buNone/>
            </a:pPr>
            <a:r>
              <a:rPr lang="zh-CN" altLang="en-US" sz="1100" dirty="0" smtClean="0"/>
              <a:t>人民网，</a:t>
            </a:r>
            <a:r>
              <a:rPr lang="en-US" altLang="zh-CN" sz="1100" dirty="0" smtClean="0"/>
              <a:t>http://xj.people.com.cn/n2/2020/0509/c394722-34005928-4.html</a:t>
            </a:r>
          </a:p>
          <a:p>
            <a:pPr marL="0" indent="0">
              <a:buNone/>
            </a:pPr>
            <a:r>
              <a:rPr lang="zh-CN" altLang="en-US" sz="1100" dirty="0" smtClean="0"/>
              <a:t>电力机器人技术</a:t>
            </a:r>
            <a:r>
              <a:rPr lang="en-US" altLang="zh-CN" sz="1100" dirty="0" smtClean="0"/>
              <a:t>/</a:t>
            </a:r>
            <a:r>
              <a:rPr lang="zh-CN" altLang="en-US" sz="1100" dirty="0" smtClean="0"/>
              <a:t>苏建军编著</a:t>
            </a:r>
            <a:r>
              <a:rPr lang="en-US" altLang="zh-CN" sz="1100" dirty="0" smtClean="0"/>
              <a:t>.—</a:t>
            </a:r>
            <a:r>
              <a:rPr lang="zh-CN" altLang="en-US" sz="1100" dirty="0" smtClean="0"/>
              <a:t>北京：中国电力出版社，</a:t>
            </a:r>
            <a:r>
              <a:rPr lang="en-US" altLang="zh-CN" sz="1100" dirty="0" smtClean="0"/>
              <a:t>2015.4</a:t>
            </a:r>
          </a:p>
          <a:p>
            <a:pPr marL="0" indent="0">
              <a:buNone/>
            </a:pPr>
            <a:endParaRPr lang="en-US" altLang="zh-CN" sz="1100" dirty="0" smtClean="0"/>
          </a:p>
        </p:txBody>
      </p:sp>
      <p:sp>
        <p:nvSpPr>
          <p:cNvPr id="12" name="矩形 11"/>
          <p:cNvSpPr/>
          <p:nvPr/>
        </p:nvSpPr>
        <p:spPr>
          <a:xfrm>
            <a:off x="71406" y="3610839"/>
            <a:ext cx="8929750" cy="1754326"/>
          </a:xfrm>
          <a:prstGeom prst="rect">
            <a:avLst/>
          </a:prstGeom>
        </p:spPr>
        <p:txBody>
          <a:bodyPr wrap="square">
            <a:spAutoFit/>
          </a:bodyPr>
          <a:lstStyle/>
          <a:p>
            <a:r>
              <a:rPr lang="zh-CN" altLang="en-US" dirty="0" smtClean="0">
                <a:latin typeface="+mn-ea"/>
                <a:ea typeface="+mn-ea"/>
              </a:rPr>
              <a:t>（</a:t>
            </a:r>
            <a:r>
              <a:rPr lang="en-US" altLang="zh-CN" dirty="0" smtClean="0">
                <a:latin typeface="+mn-ea"/>
                <a:ea typeface="+mn-ea"/>
              </a:rPr>
              <a:t>1</a:t>
            </a:r>
            <a:r>
              <a:rPr lang="zh-CN" altLang="en-US" dirty="0" smtClean="0">
                <a:latin typeface="+mn-ea"/>
                <a:ea typeface="+mn-ea"/>
              </a:rPr>
              <a:t>）</a:t>
            </a:r>
            <a:r>
              <a:rPr lang="zh-CN" altLang="en-US" dirty="0" smtClean="0">
                <a:solidFill>
                  <a:srgbClr val="FF0000"/>
                </a:solidFill>
                <a:latin typeface="+mn-ea"/>
                <a:ea typeface="+mn-ea"/>
              </a:rPr>
              <a:t>正常巡检：</a:t>
            </a:r>
            <a:r>
              <a:rPr lang="zh-CN" altLang="en-US" dirty="0" smtClean="0">
                <a:latin typeface="+mn-ea"/>
                <a:ea typeface="+mn-ea"/>
              </a:rPr>
              <a:t>主要对输电线路导线、地线和杆塔上部的塔材、金具、绝缘子、附属设施、线路走廊等进行常规性检查：可见光巡检和红外巡检</a:t>
            </a:r>
            <a:endParaRPr lang="en-US" altLang="zh-CN" dirty="0" smtClean="0">
              <a:latin typeface="+mn-ea"/>
              <a:ea typeface="+mn-ea"/>
            </a:endParaRPr>
          </a:p>
          <a:p>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a:t>
            </a:r>
            <a:r>
              <a:rPr lang="zh-CN" altLang="en-US" dirty="0" smtClean="0">
                <a:solidFill>
                  <a:srgbClr val="FF0000"/>
                </a:solidFill>
                <a:latin typeface="+mn-ea"/>
                <a:ea typeface="+mn-ea"/>
              </a:rPr>
              <a:t>故障巡检：</a:t>
            </a:r>
            <a:r>
              <a:rPr lang="zh-CN" altLang="en-US" dirty="0" smtClean="0">
                <a:latin typeface="+mn-ea"/>
                <a:ea typeface="+mn-ea"/>
              </a:rPr>
              <a:t>线路故障后，根据故障信息，确定重点巡检区段和部位，查找故障点及其他异常情况。</a:t>
            </a:r>
          </a:p>
          <a:p>
            <a:r>
              <a:rPr lang="zh-CN" altLang="en-US" dirty="0" smtClean="0">
                <a:latin typeface="+mn-ea"/>
                <a:ea typeface="+mn-ea"/>
              </a:rPr>
              <a:t>（</a:t>
            </a:r>
            <a:r>
              <a:rPr lang="en-US" altLang="zh-CN" dirty="0" smtClean="0">
                <a:latin typeface="+mn-ea"/>
                <a:ea typeface="+mn-ea"/>
              </a:rPr>
              <a:t>3</a:t>
            </a:r>
            <a:r>
              <a:rPr lang="zh-CN" altLang="en-US" dirty="0" smtClean="0">
                <a:latin typeface="+mn-ea"/>
                <a:ea typeface="+mn-ea"/>
              </a:rPr>
              <a:t>）</a:t>
            </a:r>
            <a:r>
              <a:rPr lang="zh-CN" altLang="en-US" dirty="0" smtClean="0">
                <a:solidFill>
                  <a:srgbClr val="FF0000"/>
                </a:solidFill>
                <a:latin typeface="+mn-ea"/>
                <a:ea typeface="+mn-ea"/>
              </a:rPr>
              <a:t>特殊巡检：</a:t>
            </a:r>
            <a:r>
              <a:rPr lang="zh-CN" altLang="en-US" dirty="0" smtClean="0">
                <a:latin typeface="+mn-ea"/>
                <a:ea typeface="+mn-ea"/>
              </a:rPr>
              <a:t>根据季节特点、设备内外部环境及特殊生产需要做出的加强性、防范性及针对性巡检，如鸟害巡检、树竹巡检、防火烧山巡检、外破巡检、灾后巡检等。</a:t>
            </a:r>
            <a:endParaRPr lang="zh-CN" altLang="en-US" dirty="0">
              <a:latin typeface="+mn-ea"/>
              <a:ea typeface="+mn-ea"/>
            </a:endParaRPr>
          </a:p>
        </p:txBody>
      </p:sp>
      <p:sp>
        <p:nvSpPr>
          <p:cNvPr id="13" name="矩形 12"/>
          <p:cNvSpPr/>
          <p:nvPr/>
        </p:nvSpPr>
        <p:spPr>
          <a:xfrm>
            <a:off x="285720" y="5715016"/>
            <a:ext cx="4136069" cy="369332"/>
          </a:xfrm>
          <a:prstGeom prst="rect">
            <a:avLst/>
          </a:prstGeom>
        </p:spPr>
        <p:txBody>
          <a:bodyPr wrap="none">
            <a:spAutoFit/>
          </a:bodyPr>
          <a:lstStyle/>
          <a:p>
            <a:r>
              <a:rPr lang="zh-CN" altLang="en-US" b="1" dirty="0" smtClean="0">
                <a:hlinkClick r:id="rId6"/>
              </a:rPr>
              <a:t>输电线路关键部件识别与缺陷诊断技术</a:t>
            </a:r>
            <a:endParaRPr lang="zh-CN" altLang="en-US" b="1" dirty="0"/>
          </a:p>
        </p:txBody>
      </p:sp>
      <p:sp>
        <p:nvSpPr>
          <p:cNvPr id="14" name="矩形 13"/>
          <p:cNvSpPr/>
          <p:nvPr/>
        </p:nvSpPr>
        <p:spPr>
          <a:xfrm>
            <a:off x="4643438" y="5286388"/>
            <a:ext cx="4572000" cy="923330"/>
          </a:xfrm>
          <a:prstGeom prst="rect">
            <a:avLst/>
          </a:prstGeom>
        </p:spPr>
        <p:txBody>
          <a:bodyPr>
            <a:spAutoFit/>
          </a:bodyPr>
          <a:lstStyle/>
          <a:p>
            <a:r>
              <a:rPr lang="zh-CN" altLang="en-US" dirty="0" smtClean="0"/>
              <a:t>关键部件隐患和故障的种类繁多，包括杆塔与导线上的异物、导线的断股、绝缘子串的破损和防振锤的缺失等</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5" name="矩形 4"/>
          <p:cNvSpPr/>
          <p:nvPr/>
        </p:nvSpPr>
        <p:spPr>
          <a:xfrm>
            <a:off x="285752" y="1571612"/>
            <a:ext cx="4572000" cy="1477328"/>
          </a:xfrm>
          <a:prstGeom prst="rect">
            <a:avLst/>
          </a:prstGeom>
        </p:spPr>
        <p:txBody>
          <a:bodyPr>
            <a:spAutoFit/>
          </a:bodyPr>
          <a:lstStyle/>
          <a:p>
            <a:r>
              <a:rPr lang="zh-CN" altLang="en-US" dirty="0" smtClean="0"/>
              <a:t>对同一输电线路设备，由于不同光照条件、不同角度拍摄的图像不一致，输电线路设备辐射值存在波动，形状上也可能存在差别，而且光学传感器本身的电磁噪声以及相机运动、抖动容易导致图像质量下降</a:t>
            </a:r>
            <a:endParaRPr lang="zh-CN" altLang="en-US" dirty="0"/>
          </a:p>
        </p:txBody>
      </p:sp>
      <p:sp>
        <p:nvSpPr>
          <p:cNvPr id="6" name="矩形 5"/>
          <p:cNvSpPr/>
          <p:nvPr/>
        </p:nvSpPr>
        <p:spPr>
          <a:xfrm>
            <a:off x="214314" y="3286124"/>
            <a:ext cx="4572000" cy="3416320"/>
          </a:xfrm>
          <a:prstGeom prst="rect">
            <a:avLst/>
          </a:prstGeom>
        </p:spPr>
        <p:txBody>
          <a:bodyPr>
            <a:spAutoFit/>
          </a:bodyPr>
          <a:lstStyle/>
          <a:p>
            <a:r>
              <a:rPr lang="zh-CN" altLang="en-US" dirty="0" smtClean="0"/>
              <a:t>目标定位是目标识别的基础，而目标识别又必须通过目标的本身特征来进行定位。目前对图像中目标定位的研究多集中于室内特定环境、特定光源、特定部件的目标定位与识别。而输电线路地处室外环境，由于背景的复杂性及其变化的多样性，使得目标图像和背景图像之间的差异很小，所以，目标图像的提取与背景的去除是巡检图像处理中的一个瓶颈问题，同时目前对这些关键部件的定位与识别的研究还较少，因此，如何确定这些部件的图像特征，是实现对输电线路异常和缺陷诊断的基础与关键。</a:t>
            </a:r>
            <a:endParaRPr lang="zh-CN" altLang="en-US" dirty="0"/>
          </a:p>
        </p:txBody>
      </p:sp>
      <p:sp>
        <p:nvSpPr>
          <p:cNvPr id="7" name="矩形 6"/>
          <p:cNvSpPr/>
          <p:nvPr/>
        </p:nvSpPr>
        <p:spPr>
          <a:xfrm>
            <a:off x="4857752" y="2857496"/>
            <a:ext cx="4572000" cy="1754326"/>
          </a:xfrm>
          <a:prstGeom prst="rect">
            <a:avLst/>
          </a:prstGeom>
        </p:spPr>
        <p:txBody>
          <a:bodyPr>
            <a:spAutoFit/>
          </a:bodyPr>
          <a:lstStyle/>
          <a:p>
            <a:r>
              <a:rPr lang="zh-CN" altLang="en-US" dirty="0" smtClean="0"/>
              <a:t>复杂背景的非结构环境下，对输电线路各设备的提取和识别都极为困难，且输电线路设备种类和数量繁多，在目前的研究水平下，还没有一种通用的算法来实现全部电力设备的提取和识别，只通过分析杆塔、绝缘子、导线的特点来实现对这些设备的识别。</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电力大数据及应用现状</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214283" y="1142984"/>
            <a:ext cx="8358246" cy="3857652"/>
          </a:xfrm>
          <a:prstGeom prst="rect">
            <a:avLst/>
          </a:prstGeom>
          <a:noFill/>
          <a:ln w="9525">
            <a:noFill/>
            <a:miter lim="800000"/>
            <a:headEnd/>
            <a:tailEnd/>
          </a:ln>
          <a:effectLst/>
        </p:spPr>
      </p:pic>
      <p:sp>
        <p:nvSpPr>
          <p:cNvPr id="6" name="矩形 5"/>
          <p:cNvSpPr/>
          <p:nvPr/>
        </p:nvSpPr>
        <p:spPr>
          <a:xfrm>
            <a:off x="6357950" y="3286124"/>
            <a:ext cx="1988045" cy="369332"/>
          </a:xfrm>
          <a:prstGeom prst="rect">
            <a:avLst/>
          </a:prstGeom>
        </p:spPr>
        <p:txBody>
          <a:bodyPr wrap="none">
            <a:spAutoFit/>
          </a:bodyPr>
          <a:lstStyle/>
          <a:p>
            <a:r>
              <a:rPr lang="zh-CN" altLang="en-US" b="1" dirty="0" smtClean="0">
                <a:solidFill>
                  <a:srgbClr val="FF0000"/>
                </a:solidFill>
                <a:latin typeface="+mn-ea"/>
                <a:ea typeface="+mn-ea"/>
              </a:rPr>
              <a:t>智能电力 </a:t>
            </a:r>
            <a:r>
              <a:rPr lang="en-US" b="1" dirty="0" err="1" smtClean="0">
                <a:solidFill>
                  <a:srgbClr val="FF0000"/>
                </a:solidFill>
                <a:latin typeface="+mn-ea"/>
                <a:ea typeface="+mn-ea"/>
              </a:rPr>
              <a:t>iPower</a:t>
            </a:r>
            <a:endParaRPr lang="zh-CN" altLang="en-US" b="1" dirty="0">
              <a:solidFill>
                <a:srgbClr val="FF0000"/>
              </a:solidFill>
              <a:latin typeface="+mn-ea"/>
              <a:ea typeface="+mn-ea"/>
            </a:endParaRPr>
          </a:p>
        </p:txBody>
      </p:sp>
      <p:pic>
        <p:nvPicPr>
          <p:cNvPr id="53252" name="Picture 4" descr="https://res.hc-cdn.com/cnpm-common-resource/2.0.2/base/header/components/images/logo.png"/>
          <p:cNvPicPr>
            <a:picLocks noChangeAspect="1" noChangeArrowheads="1"/>
          </p:cNvPicPr>
          <p:nvPr/>
        </p:nvPicPr>
        <p:blipFill>
          <a:blip r:embed="rId3"/>
          <a:srcRect/>
          <a:stretch>
            <a:fillRect/>
          </a:stretch>
        </p:blipFill>
        <p:spPr bwMode="auto">
          <a:xfrm>
            <a:off x="6357950" y="3714752"/>
            <a:ext cx="1981200" cy="609600"/>
          </a:xfrm>
          <a:prstGeom prst="rect">
            <a:avLst/>
          </a:prstGeom>
          <a:noFill/>
        </p:spPr>
      </p:pic>
      <p:sp>
        <p:nvSpPr>
          <p:cNvPr id="8" name="矩形 7"/>
          <p:cNvSpPr/>
          <p:nvPr/>
        </p:nvSpPr>
        <p:spPr>
          <a:xfrm>
            <a:off x="214282" y="5643578"/>
            <a:ext cx="8604472" cy="954107"/>
          </a:xfrm>
          <a:prstGeom prst="rect">
            <a:avLst/>
          </a:prstGeom>
        </p:spPr>
        <p:txBody>
          <a:bodyPr wrap="square">
            <a:spAutoFit/>
          </a:bodyPr>
          <a:lstStyle/>
          <a:p>
            <a:pPr algn="ctr"/>
            <a:r>
              <a:rPr lang="zh-CN" altLang="en-US" sz="2800" b="1" dirty="0" smtClean="0">
                <a:latin typeface="+mn-ea"/>
                <a:ea typeface="+mn-ea"/>
              </a:rPr>
              <a:t>电网大数据分析的主要目的：电网监测及维护、提升运营效率、改善客户体验</a:t>
            </a:r>
            <a:endParaRPr lang="zh-CN" altLang="en-US" sz="2800" b="1"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srcRect/>
          <a:stretch>
            <a:fillRect/>
          </a:stretch>
        </p:blipFill>
        <p:spPr bwMode="auto">
          <a:xfrm>
            <a:off x="3786182" y="4030604"/>
            <a:ext cx="5286413" cy="2684543"/>
          </a:xfrm>
          <a:prstGeom prst="rect">
            <a:avLst/>
          </a:prstGeom>
          <a:noFill/>
          <a:ln w="9525">
            <a:noFill/>
            <a:miter lim="800000"/>
            <a:headEnd/>
            <a:tailEnd/>
          </a:ln>
          <a:effectLst/>
        </p:spPr>
      </p:pic>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4"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5"/>
          <a:srcRect/>
          <a:stretch>
            <a:fillRect/>
          </a:stretch>
        </p:blipFill>
        <p:spPr bwMode="auto">
          <a:xfrm>
            <a:off x="142844" y="4030605"/>
            <a:ext cx="3643338" cy="2684543"/>
          </a:xfrm>
          <a:prstGeom prst="rect">
            <a:avLst/>
          </a:prstGeom>
          <a:noFill/>
        </p:spPr>
      </p:pic>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857224" y="2857496"/>
            <a:ext cx="728667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1000108"/>
            <a:ext cx="8643998" cy="5429288"/>
          </a:xfrm>
        </p:spPr>
        <p:txBody>
          <a:bodyPr/>
          <a:lstStyle/>
          <a:p>
            <a:r>
              <a:rPr lang="en-US" altLang="zh-CN" dirty="0" smtClean="0"/>
              <a:t>2015</a:t>
            </a:r>
            <a:r>
              <a:rPr lang="zh-CN" altLang="en-US" dirty="0" smtClean="0"/>
              <a:t>年</a:t>
            </a:r>
            <a:r>
              <a:rPr lang="en-US" altLang="zh-CN" dirty="0" smtClean="0"/>
              <a:t>11</a:t>
            </a:r>
            <a:r>
              <a:rPr lang="zh-CN" altLang="en-US" dirty="0" smtClean="0"/>
              <a:t>月，国家能源局，江苏省政府和国际能源署在苏州举办了“国际能源变革论坛”，并联合发表了</a:t>
            </a:r>
            <a:r>
              <a:rPr lang="en-US" altLang="zh-CN" dirty="0" smtClean="0"/>
              <a:t>《</a:t>
            </a:r>
            <a:r>
              <a:rPr lang="zh-CN" altLang="en-US" dirty="0" smtClean="0"/>
              <a:t>苏州宣言</a:t>
            </a:r>
            <a:r>
              <a:rPr lang="en-US" altLang="zh-CN" dirty="0" smtClean="0"/>
              <a:t>》</a:t>
            </a:r>
            <a:r>
              <a:rPr lang="zh-CN" altLang="en-US" dirty="0" smtClean="0"/>
              <a:t>。</a:t>
            </a:r>
            <a:endParaRPr lang="en-US" altLang="zh-CN" dirty="0" smtClean="0"/>
          </a:p>
          <a:p>
            <a:pPr lvl="1"/>
            <a:r>
              <a:rPr lang="zh-CN" altLang="en-US" dirty="0" smtClean="0"/>
              <a:t> 探索能源互联网发展对能源变革的作用，推进两者之间的协同发展，对能源大数据的管理与利用进行前瞻性研究</a:t>
            </a:r>
            <a:endParaRPr lang="en-US" altLang="zh-CN" dirty="0" smtClean="0"/>
          </a:p>
        </p:txBody>
      </p:sp>
      <p:pic>
        <p:nvPicPr>
          <p:cNvPr id="51202" name="Picture 2" descr="preview"/>
          <p:cNvPicPr>
            <a:picLocks noChangeAspect="1" noChangeArrowheads="1"/>
          </p:cNvPicPr>
          <p:nvPr/>
        </p:nvPicPr>
        <p:blipFill>
          <a:blip r:embed="rId3"/>
          <a:srcRect/>
          <a:stretch>
            <a:fillRect/>
          </a:stretch>
        </p:blipFill>
        <p:spPr bwMode="auto">
          <a:xfrm>
            <a:off x="1142976" y="3429000"/>
            <a:ext cx="7430461" cy="3151912"/>
          </a:xfrm>
          <a:prstGeom prst="rect">
            <a:avLst/>
          </a:prstGeom>
          <a:noFill/>
        </p:spPr>
      </p:pic>
      <p:sp>
        <p:nvSpPr>
          <p:cNvPr id="6" name="矩形 5"/>
          <p:cNvSpPr/>
          <p:nvPr/>
        </p:nvSpPr>
        <p:spPr>
          <a:xfrm>
            <a:off x="357158" y="4357695"/>
            <a:ext cx="8604472" cy="1384995"/>
          </a:xfrm>
          <a:prstGeom prst="rect">
            <a:avLst/>
          </a:prstGeom>
          <a:solidFill>
            <a:schemeClr val="accent5"/>
          </a:solidFill>
        </p:spPr>
        <p:txBody>
          <a:bodyPr wrap="square">
            <a:spAutoFit/>
          </a:bodyPr>
          <a:lstStyle/>
          <a:p>
            <a:pPr algn="ctr"/>
            <a:r>
              <a:rPr lang="zh-CN" altLang="en-US" sz="2800" b="1" dirty="0" smtClean="0">
                <a:solidFill>
                  <a:srgbClr val="FF0000"/>
                </a:solidFill>
                <a:latin typeface="+mn-ea"/>
                <a:ea typeface="+mn-ea"/>
              </a:rPr>
              <a:t>电网大数据分析的主要目的：</a:t>
            </a:r>
            <a:endParaRPr lang="en-US" altLang="zh-CN" sz="2800" b="1" dirty="0" smtClean="0">
              <a:solidFill>
                <a:srgbClr val="FF0000"/>
              </a:solidFill>
              <a:latin typeface="+mn-ea"/>
              <a:ea typeface="+mn-ea"/>
            </a:endParaRPr>
          </a:p>
          <a:p>
            <a:pPr algn="ctr"/>
            <a:r>
              <a:rPr lang="zh-CN" altLang="en-US" sz="2800" b="1" dirty="0" smtClean="0">
                <a:solidFill>
                  <a:srgbClr val="FF0000"/>
                </a:solidFill>
                <a:latin typeface="+mn-ea"/>
                <a:ea typeface="+mn-ea"/>
              </a:rPr>
              <a:t>电网监测及维护、提升运营效率、改善客户体验</a:t>
            </a:r>
            <a:endParaRPr lang="en-US" altLang="zh-CN" sz="2800" b="1" dirty="0" smtClean="0">
              <a:solidFill>
                <a:srgbClr val="FF0000"/>
              </a:solidFill>
              <a:latin typeface="+mn-ea"/>
              <a:ea typeface="+mn-ea"/>
            </a:endParaRPr>
          </a:p>
          <a:p>
            <a:pPr algn="ctr"/>
            <a:endParaRPr lang="zh-CN" altLang="en-US" sz="2800" b="1" dirty="0">
              <a:solidFill>
                <a:srgbClr val="FF0000"/>
              </a:solidFill>
              <a:latin typeface="+mn-ea"/>
              <a:ea typeface="+mn-ea"/>
            </a:endParaRPr>
          </a:p>
        </p:txBody>
      </p:sp>
      <p:sp>
        <p:nvSpPr>
          <p:cNvPr id="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51202"/>
                                        </p:tgtEl>
                                        <p:attrNameLst>
                                          <p:attrName>ppt_x</p:attrName>
                                        </p:attrNameLst>
                                      </p:cBhvr>
                                      <p:tavLst>
                                        <p:tav tm="0">
                                          <p:val>
                                            <p:strVal val="ppt_x"/>
                                          </p:val>
                                        </p:tav>
                                        <p:tav tm="100000">
                                          <p:val>
                                            <p:strVal val="ppt_x"/>
                                          </p:val>
                                        </p:tav>
                                      </p:tavLst>
                                    </p:anim>
                                    <p:anim calcmode="lin" valueType="num">
                                      <p:cBhvr additive="base">
                                        <p:cTn id="11" dur="500"/>
                                        <p:tgtEl>
                                          <p:spTgt spid="51202"/>
                                        </p:tgtEl>
                                        <p:attrNameLst>
                                          <p:attrName>ppt_y</p:attrName>
                                        </p:attrNameLst>
                                      </p:cBhvr>
                                      <p:tavLst>
                                        <p:tav tm="0">
                                          <p:val>
                                            <p:strVal val="ppt_y"/>
                                          </p:val>
                                        </p:tav>
                                        <p:tav tm="100000">
                                          <p:val>
                                            <p:strVal val="1+ppt_h/2"/>
                                          </p:val>
                                        </p:tav>
                                      </p:tavLst>
                                    </p:anim>
                                    <p:set>
                                      <p:cBhvr>
                                        <p:cTn id="12" dur="1" fill="hold">
                                          <p:stCondLst>
                                            <p:cond delay="499"/>
                                          </p:stCondLst>
                                        </p:cTn>
                                        <p:tgtEl>
                                          <p:spTgt spid="51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r>
              <a:rPr kumimoji="0" lang="zh-CN" altLang="en-US" sz="2400" b="1" u="none" strike="noStrike" kern="0" cap="none" spc="0" normalizeH="0" baseline="0" noProof="0" dirty="0" smtClean="0">
                <a:ln>
                  <a:noFill/>
                </a:ln>
                <a:solidFill>
                  <a:srgbClr val="CD3333"/>
                </a:solidFill>
                <a:effectLst/>
                <a:uLnTx/>
                <a:uFillTx/>
                <a:latin typeface="+mn-ea"/>
                <a:ea typeface="+mn-ea"/>
              </a:rPr>
              <a:t>不一致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不精确</a:t>
            </a:r>
            <a:r>
              <a:rPr kumimoji="0" lang="en-US" altLang="zh-CN" sz="2400" b="1" u="none" strike="noStrike" kern="0" cap="none" spc="0" normalizeH="0" baseline="0" noProof="0" dirty="0" smtClean="0">
                <a:ln>
                  <a:noFill/>
                </a:ln>
                <a:solidFill>
                  <a:srgbClr val="CD3333"/>
                </a:solidFill>
                <a:effectLst/>
                <a:uLnTx/>
                <a:uFillTx/>
                <a:latin typeface="+mn-ea"/>
                <a:ea typeface="+mn-ea"/>
              </a:rPr>
              <a:t>,</a:t>
            </a:r>
            <a:r>
              <a:rPr kumimoji="0" lang="zh-CN" altLang="en-US" sz="2400" b="1" u="none" strike="noStrike" kern="0" cap="none" spc="0" normalizeH="0" baseline="0" noProof="0" dirty="0" smtClean="0">
                <a:ln>
                  <a:noFill/>
                </a:ln>
                <a:solidFill>
                  <a:srgbClr val="CD3333"/>
                </a:solidFill>
                <a:effectLst/>
                <a:uLnTx/>
                <a:uFillTx/>
                <a:latin typeface="+mn-ea"/>
                <a:ea typeface="+mn-ea"/>
              </a:rPr>
              <a:t> 不完整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过期的数据</a:t>
            </a:r>
            <a:endParaRPr kumimoji="0" lang="en-US" altLang="zh-CN" sz="2400" b="1" u="none" strike="noStrike" kern="0" cap="none" spc="0" normalizeH="0" baseline="0" noProof="0" dirty="0" smtClean="0">
              <a:ln>
                <a:noFill/>
              </a:ln>
              <a:solidFill>
                <a:srgbClr val="CD3333"/>
              </a:solidFill>
              <a:effectLst/>
              <a:uLnTx/>
              <a:uFillTx/>
              <a:latin typeface="+mn-ea"/>
              <a:ea typeface="+mn-ea"/>
            </a:endParaRPr>
          </a:p>
          <a:p>
            <a:pPr marL="365125" indent="-365125" algn="ctr" defTabSz="971550" fontAlgn="auto">
              <a:lnSpc>
                <a:spcPct val="120000"/>
              </a:lnSpc>
              <a:spcBef>
                <a:spcPct val="20000"/>
              </a:spcBef>
              <a:spcAft>
                <a:spcPts val="0"/>
              </a:spcAft>
              <a:buClr>
                <a:srgbClr val="CE9964"/>
              </a:buClr>
              <a:buSzPct val="90000"/>
            </a:pPr>
            <a:r>
              <a:rPr lang="zh-CN" altLang="en-US" sz="2400" b="1" kern="0" dirty="0" smtClean="0">
                <a:solidFill>
                  <a:srgbClr val="CD3333"/>
                </a:solidFill>
                <a:latin typeface="+mn-ea"/>
                <a:ea typeface="+mn-ea"/>
              </a:rPr>
              <a:t>事实上，数据质量问题在任何信息社会都普遍存在</a:t>
            </a:r>
            <a:endParaRPr kumimoji="0" lang="zh-CN" altLang="en-US" sz="2400" b="1" u="none" strike="noStrike" kern="0" cap="none" spc="0" normalizeH="0" baseline="0" noProof="0" dirty="0" smtClean="0">
              <a:ln>
                <a:noFill/>
              </a:ln>
              <a:solidFill>
                <a:srgbClr val="CD3333"/>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
        <p:nvSpPr>
          <p:cNvPr id="1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：电力数据的数据质量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5929330"/>
            <a:ext cx="9144000" cy="571480"/>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1144042"/>
            <a:ext cx="3857652" cy="4205683"/>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1142984"/>
            <a:ext cx="3214710" cy="4184727"/>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369332"/>
          </a:xfrm>
          <a:prstGeom prst="rect">
            <a:avLst/>
          </a:prstGeom>
        </p:spPr>
        <p:txBody>
          <a:bodyPr wrap="square">
            <a:spAutoFit/>
          </a:bodyPr>
          <a:lstStyle/>
          <a:p>
            <a:r>
              <a:rPr lang="en-US" dirty="0" smtClean="0"/>
              <a:t>Data Quality Problems in the Smart Grid context</a:t>
            </a:r>
            <a:endParaRPr lang="zh-CN" altLang="en-US" dirty="0"/>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data…</a:t>
                      </a:r>
                      <a:endParaRPr lang="zh-CN" altLang="en-US" sz="1600" dirty="0"/>
                    </a:p>
                  </a:txBody>
                  <a:tcPr/>
                </a:tc>
              </a:tr>
            </a:tbl>
          </a:graphicData>
        </a:graphic>
      </p:graphicFrame>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786182" y="5202254"/>
            <a:ext cx="4000528"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结合领域知识提高数据质量</a:t>
            </a:r>
            <a:endParaRPr lang="zh-CN" altLang="en-US" sz="2400" b="1" dirty="0">
              <a:solidFill>
                <a:srgbClr val="FF0000"/>
              </a:solidFill>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1738297"/>
            <a:ext cx="5857916" cy="582612"/>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1</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有效修复</a:t>
            </a:r>
            <a:r>
              <a:rPr lang="zh-CN" altLang="en-US" sz="2400" b="1" dirty="0">
                <a:latin typeface="黑体" pitchFamily="49" charset="-122"/>
                <a:ea typeface="Arial Unicode MS" pitchFamily="34" charset="-122"/>
                <a:cs typeface="Arial Unicode MS" pitchFamily="34" charset="-122"/>
                <a:sym typeface="Wingdings" pitchFamily="2" charset="2"/>
              </a:rPr>
              <a:t>数据中的错误</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1" name="Rectangle 9"/>
          <p:cNvSpPr>
            <a:spLocks noChangeArrowheads="1"/>
          </p:cNvSpPr>
          <p:nvPr/>
        </p:nvSpPr>
        <p:spPr bwMode="auto">
          <a:xfrm>
            <a:off x="3214679" y="2844784"/>
            <a:ext cx="5857916"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2</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有效检测</a:t>
            </a:r>
            <a:r>
              <a:rPr lang="zh-CN" altLang="en-US" sz="2400" b="1" dirty="0" smtClean="0">
                <a:latin typeface="黑体" pitchFamily="49" charset="-122"/>
                <a:ea typeface="Arial Unicode MS" pitchFamily="34" charset="-122"/>
                <a:cs typeface="Arial Unicode MS" pitchFamily="34" charset="-122"/>
                <a:sym typeface="Wingdings" pitchFamily="2" charset="2"/>
              </a:rPr>
              <a:t>数据</a:t>
            </a:r>
            <a:r>
              <a:rPr lang="zh-CN" altLang="en-US" sz="2400" b="1" dirty="0">
                <a:latin typeface="黑体" pitchFamily="49" charset="-122"/>
                <a:ea typeface="Arial Unicode MS" pitchFamily="34" charset="-122"/>
                <a:cs typeface="Arial Unicode MS" pitchFamily="34" charset="-122"/>
                <a:sym typeface="Wingdings" pitchFamily="2" charset="2"/>
              </a:rPr>
              <a:t>中的重复</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2" name="Rectangle 9"/>
          <p:cNvSpPr>
            <a:spLocks noChangeArrowheads="1"/>
          </p:cNvSpPr>
          <p:nvPr/>
        </p:nvSpPr>
        <p:spPr bwMode="auto">
          <a:xfrm>
            <a:off x="3214679" y="3952859"/>
            <a:ext cx="5857916"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3</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有效检测</a:t>
            </a:r>
            <a:r>
              <a:rPr lang="zh-CN" altLang="en-US" sz="2400" b="1" dirty="0" smtClean="0">
                <a:latin typeface="黑体" pitchFamily="49" charset="-122"/>
                <a:ea typeface="Arial Unicode MS" pitchFamily="34" charset="-122"/>
                <a:cs typeface="Arial Unicode MS" pitchFamily="34" charset="-122"/>
                <a:sym typeface="Wingdings" pitchFamily="2" charset="2"/>
              </a:rPr>
              <a:t>数据</a:t>
            </a:r>
            <a:r>
              <a:rPr lang="zh-CN" altLang="en-US" sz="2400" b="1" dirty="0">
                <a:latin typeface="黑体" pitchFamily="49" charset="-122"/>
                <a:ea typeface="Arial Unicode MS" pitchFamily="34" charset="-122"/>
                <a:cs typeface="Arial Unicode MS" pitchFamily="34" charset="-122"/>
                <a:sym typeface="Wingdings" pitchFamily="2" charset="2"/>
              </a:rPr>
              <a:t>中的异常</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4"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9</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46892</TotalTime>
  <Words>3524</Words>
  <Application>Microsoft Office PowerPoint</Application>
  <PresentationFormat>全屏显示(4:3)</PresentationFormat>
  <Paragraphs>348</Paragraphs>
  <Slides>22</Slides>
  <Notes>14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默认设计模板</vt:lpstr>
      <vt:lpstr>幻灯片 1</vt:lpstr>
      <vt:lpstr>大数据的政策与引导：国家大力支持</vt:lpstr>
      <vt:lpstr>幻灯片 3</vt:lpstr>
      <vt:lpstr>电网大数据及应用现状</vt:lpstr>
      <vt:lpstr>电网大数据及应用现状</vt:lpstr>
      <vt:lpstr>幻灯片 6</vt:lpstr>
      <vt:lpstr>幻灯片 7</vt:lpstr>
      <vt:lpstr>幻灯片 8</vt:lpstr>
      <vt:lpstr>幻灯片 9</vt:lpstr>
      <vt:lpstr>幻灯片 10</vt:lpstr>
      <vt:lpstr>幻灯片 11</vt:lpstr>
      <vt:lpstr>幻灯片 12</vt:lpstr>
      <vt:lpstr>问题三：电力数据的近似计算</vt:lpstr>
      <vt:lpstr>问题三：电力数据的近似计算？</vt:lpstr>
      <vt:lpstr>问题三：电力数据的近似计算？</vt:lpstr>
      <vt:lpstr>幻灯片 16</vt:lpstr>
      <vt:lpstr>幻灯片 17</vt:lpstr>
      <vt:lpstr>幻灯片 18</vt:lpstr>
      <vt:lpstr>幻灯片 19</vt:lpstr>
      <vt:lpstr>问题三：电力数据的近似计算？</vt:lpstr>
      <vt:lpstr>幻灯片 21</vt:lpstr>
      <vt:lpstr>电力大数据及应用现状</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4407</cp:revision>
  <dcterms:created xsi:type="dcterms:W3CDTF">2010-07-14T15:56:11Z</dcterms:created>
  <dcterms:modified xsi:type="dcterms:W3CDTF">2020-10-23T14:23:17Z</dcterms:modified>
</cp:coreProperties>
</file>