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96" r:id="rId2"/>
    <p:sldId id="829" r:id="rId3"/>
    <p:sldId id="830" r:id="rId4"/>
    <p:sldId id="831" r:id="rId5"/>
    <p:sldId id="832" r:id="rId6"/>
    <p:sldId id="843" r:id="rId7"/>
    <p:sldId id="827" r:id="rId8"/>
    <p:sldId id="842" r:id="rId9"/>
    <p:sldId id="841" r:id="rId10"/>
    <p:sldId id="838" r:id="rId11"/>
    <p:sldId id="840" r:id="rId12"/>
    <p:sldId id="839" r:id="rId13"/>
    <p:sldId id="847" r:id="rId14"/>
    <p:sldId id="851" r:id="rId15"/>
    <p:sldId id="852" r:id="rId16"/>
    <p:sldId id="853" r:id="rId17"/>
    <p:sldId id="815" r:id="rId18"/>
    <p:sldId id="854" r:id="rId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FF0000"/>
    <a:srgbClr val="0066CC"/>
    <a:srgbClr val="FFFF66"/>
    <a:srgbClr val="EAEAEA"/>
    <a:srgbClr val="3366CC"/>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826" autoAdjust="0"/>
    <p:restoredTop sz="71287" autoAdjust="0"/>
  </p:normalViewPr>
  <p:slideViewPr>
    <p:cSldViewPr>
      <p:cViewPr>
        <p:scale>
          <a:sx n="65" d="100"/>
          <a:sy n="65" d="100"/>
        </p:scale>
        <p:origin x="-1479" y="-105"/>
      </p:cViewPr>
      <p:guideLst>
        <p:guide orient="horz" pos="2160"/>
        <p:guide pos="2880"/>
      </p:guideLst>
    </p:cSldViewPr>
  </p:slideViewPr>
  <p:outlineViewPr>
    <p:cViewPr>
      <p:scale>
        <a:sx n="33" d="100"/>
        <a:sy n="33" d="100"/>
      </p:scale>
      <p:origin x="33" y="284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2020/10/31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aike.baidu.com/item/%E5%9B%BD%E5%AE%B6%E7%94%B5%E7%BD%9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aike.baidu.com/item/%E5%9B%BD%E5%AE%B6%E7%94%B5%E7%BD%91"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r>
              <a:rPr lang="zh-CN" altLang="en-US" dirty="0" smtClean="0"/>
              <a:t>文件，如果</a:t>
            </a:r>
            <a:r>
              <a:rPr lang="en-US" altLang="zh-CN" dirty="0" smtClean="0"/>
              <a:t>EDP</a:t>
            </a:r>
            <a:r>
              <a:rPr lang="zh-CN" altLang="en-US" dirty="0" smtClean="0"/>
              <a:t>不支付赎金，那么他们将公开泄露这些数据。根据</a:t>
            </a:r>
            <a:r>
              <a:rPr lang="en-US" altLang="zh-CN" dirty="0" smtClean="0"/>
              <a:t>EDP</a:t>
            </a:r>
            <a:r>
              <a:rPr lang="zh-CN" altLang="en-US" dirty="0" smtClean="0"/>
              <a:t>加密系统上的赎金记录，攻击者能够窃取有关账单、合同、交易、客户和合作伙伴的机密信息。目前针对</a:t>
            </a:r>
            <a:r>
              <a:rPr lang="en-US" altLang="zh-CN" dirty="0" err="1" smtClean="0"/>
              <a:t>Ragnar</a:t>
            </a:r>
            <a:r>
              <a:rPr lang="en-US" altLang="zh-CN" dirty="0" smtClean="0"/>
              <a:t> Locker</a:t>
            </a:r>
            <a:r>
              <a:rPr lang="zh-CN" altLang="en-US" dirty="0" smtClean="0"/>
              <a:t>勒索软件加密文件尚无法解密。</a:t>
            </a: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r>
              <a:rPr lang="zh-CN" altLang="en-US" sz="1200" b="0" i="0" kern="1200" dirty="0" smtClean="0">
                <a:solidFill>
                  <a:schemeClr val="tx1"/>
                </a:solidFill>
                <a:latin typeface="Arial" pitchFamily="34" charset="0"/>
                <a:ea typeface="宋体" pitchFamily="2" charset="-122"/>
                <a:cs typeface="+mn-cs"/>
              </a:rPr>
              <a:t>国家电网数据泄露事件是指，</a:t>
            </a:r>
            <a:r>
              <a:rPr lang="en-US" altLang="zh-CN" sz="1200" b="0" i="0" kern="1200" dirty="0" smtClean="0">
                <a:solidFill>
                  <a:schemeClr val="tx1"/>
                </a:solidFill>
                <a:latin typeface="Arial" pitchFamily="34" charset="0"/>
                <a:ea typeface="宋体" pitchFamily="2" charset="-122"/>
                <a:cs typeface="+mn-cs"/>
              </a:rPr>
              <a:t>2016</a:t>
            </a:r>
            <a:r>
              <a:rPr lang="zh-CN" altLang="en-US" sz="1200" b="0" i="0" kern="1200" dirty="0" smtClean="0">
                <a:solidFill>
                  <a:schemeClr val="tx1"/>
                </a:solidFill>
                <a:latin typeface="Arial" pitchFamily="34" charset="0"/>
                <a:ea typeface="宋体" pitchFamily="2" charset="-122"/>
                <a:cs typeface="+mn-cs"/>
              </a:rPr>
              <a:t>年</a:t>
            </a:r>
            <a:r>
              <a:rPr lang="en-US" altLang="zh-CN" sz="1200" b="0" i="0" kern="1200" dirty="0" smtClean="0">
                <a:solidFill>
                  <a:schemeClr val="tx1"/>
                </a:solidFill>
                <a:latin typeface="Arial" pitchFamily="34" charset="0"/>
                <a:ea typeface="宋体" pitchFamily="2" charset="-122"/>
                <a:cs typeface="+mn-cs"/>
              </a:rPr>
              <a:t>12</a:t>
            </a:r>
            <a:r>
              <a:rPr lang="zh-CN" altLang="en-US" sz="1200" b="0" i="0" kern="1200" dirty="0" smtClean="0">
                <a:solidFill>
                  <a:schemeClr val="tx1"/>
                </a:solidFill>
                <a:latin typeface="Arial" pitchFamily="34" charset="0"/>
                <a:ea typeface="宋体" pitchFamily="2" charset="-122"/>
                <a:cs typeface="+mn-cs"/>
              </a:rPr>
              <a:t>月有媒体报道，</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面向</a:t>
            </a:r>
            <a:r>
              <a:rPr lang="en-US" altLang="zh-CN" sz="1200" b="0" i="0" kern="1200" dirty="0" smtClean="0">
                <a:solidFill>
                  <a:schemeClr val="tx1"/>
                </a:solidFill>
                <a:latin typeface="Arial" pitchFamily="34" charset="0"/>
                <a:ea typeface="宋体" pitchFamily="2" charset="-122"/>
                <a:cs typeface="+mn-cs"/>
              </a:rPr>
              <a:t>4</a:t>
            </a:r>
            <a:r>
              <a:rPr lang="zh-CN" altLang="en-US" sz="1200" b="0" i="0" kern="1200" dirty="0" smtClean="0">
                <a:solidFill>
                  <a:schemeClr val="tx1"/>
                </a:solidFill>
                <a:latin typeface="Arial" pitchFamily="34" charset="0"/>
                <a:ea typeface="宋体" pitchFamily="2" charset="-122"/>
                <a:cs typeface="+mn-cs"/>
              </a:rPr>
              <a:t>亿用户推出的掌上电力、电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出现的数据泄露，涉及用户规模已经超过千万级，而且部分数据可能已经流入黑产，危害持续扩大；而</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官方微博回应，在推广掌上电力、电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过程中不存在泄漏大量客户信息的情况。</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r>
              <a:rPr lang="zh-CN" altLang="en-US" dirty="0" smtClean="0"/>
              <a:t>文件，如果</a:t>
            </a:r>
            <a:r>
              <a:rPr lang="en-US" altLang="zh-CN" dirty="0" smtClean="0"/>
              <a:t>EDP</a:t>
            </a:r>
            <a:r>
              <a:rPr lang="zh-CN" altLang="en-US" dirty="0" smtClean="0"/>
              <a:t>不支付赎金，那么他们将公开泄露这些数据。根据</a:t>
            </a:r>
            <a:r>
              <a:rPr lang="en-US" altLang="zh-CN" dirty="0" smtClean="0"/>
              <a:t>EDP</a:t>
            </a:r>
            <a:r>
              <a:rPr lang="zh-CN" altLang="en-US" dirty="0" smtClean="0"/>
              <a:t>加密系统上的赎金记录，攻击者能够窃取有关账单、合同、交易、客户和合作伙伴的机密信息。目前针对</a:t>
            </a:r>
            <a:r>
              <a:rPr lang="en-US" altLang="zh-CN" dirty="0" err="1" smtClean="0"/>
              <a:t>Ragnar</a:t>
            </a:r>
            <a:r>
              <a:rPr lang="en-US" altLang="zh-CN" dirty="0" smtClean="0"/>
              <a:t> Locker</a:t>
            </a:r>
            <a:r>
              <a:rPr lang="zh-CN" altLang="en-US" dirty="0" smtClean="0"/>
              <a:t>勒索软件加密文件尚无法解密。</a:t>
            </a: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r>
              <a:rPr lang="zh-CN" altLang="en-US" sz="1200" b="0" i="0" kern="1200" dirty="0" smtClean="0">
                <a:solidFill>
                  <a:schemeClr val="tx1"/>
                </a:solidFill>
                <a:latin typeface="Arial" pitchFamily="34" charset="0"/>
                <a:ea typeface="宋体" pitchFamily="2" charset="-122"/>
                <a:cs typeface="+mn-cs"/>
              </a:rPr>
              <a:t>国家电网数据泄露事件是指，</a:t>
            </a:r>
            <a:r>
              <a:rPr lang="en-US" altLang="zh-CN" sz="1200" b="0" i="0" kern="1200" dirty="0" smtClean="0">
                <a:solidFill>
                  <a:schemeClr val="tx1"/>
                </a:solidFill>
                <a:latin typeface="Arial" pitchFamily="34" charset="0"/>
                <a:ea typeface="宋体" pitchFamily="2" charset="-122"/>
                <a:cs typeface="+mn-cs"/>
              </a:rPr>
              <a:t>2016</a:t>
            </a:r>
            <a:r>
              <a:rPr lang="zh-CN" altLang="en-US" sz="1200" b="0" i="0" kern="1200" dirty="0" smtClean="0">
                <a:solidFill>
                  <a:schemeClr val="tx1"/>
                </a:solidFill>
                <a:latin typeface="Arial" pitchFamily="34" charset="0"/>
                <a:ea typeface="宋体" pitchFamily="2" charset="-122"/>
                <a:cs typeface="+mn-cs"/>
              </a:rPr>
              <a:t>年</a:t>
            </a:r>
            <a:r>
              <a:rPr lang="en-US" altLang="zh-CN" sz="1200" b="0" i="0" kern="1200" dirty="0" smtClean="0">
                <a:solidFill>
                  <a:schemeClr val="tx1"/>
                </a:solidFill>
                <a:latin typeface="Arial" pitchFamily="34" charset="0"/>
                <a:ea typeface="宋体" pitchFamily="2" charset="-122"/>
                <a:cs typeface="+mn-cs"/>
              </a:rPr>
              <a:t>12</a:t>
            </a:r>
            <a:r>
              <a:rPr lang="zh-CN" altLang="en-US" sz="1200" b="0" i="0" kern="1200" dirty="0" smtClean="0">
                <a:solidFill>
                  <a:schemeClr val="tx1"/>
                </a:solidFill>
                <a:latin typeface="Arial" pitchFamily="34" charset="0"/>
                <a:ea typeface="宋体" pitchFamily="2" charset="-122"/>
                <a:cs typeface="+mn-cs"/>
              </a:rPr>
              <a:t>月有媒体报道，</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面向</a:t>
            </a:r>
            <a:r>
              <a:rPr lang="en-US" altLang="zh-CN" sz="1200" b="0" i="0" kern="1200" dirty="0" smtClean="0">
                <a:solidFill>
                  <a:schemeClr val="tx1"/>
                </a:solidFill>
                <a:latin typeface="Arial" pitchFamily="34" charset="0"/>
                <a:ea typeface="宋体" pitchFamily="2" charset="-122"/>
                <a:cs typeface="+mn-cs"/>
              </a:rPr>
              <a:t>4</a:t>
            </a:r>
            <a:r>
              <a:rPr lang="zh-CN" altLang="en-US" sz="1200" b="0" i="0" kern="1200" dirty="0" smtClean="0">
                <a:solidFill>
                  <a:schemeClr val="tx1"/>
                </a:solidFill>
                <a:latin typeface="Arial" pitchFamily="34" charset="0"/>
                <a:ea typeface="宋体" pitchFamily="2" charset="-122"/>
                <a:cs typeface="+mn-cs"/>
              </a:rPr>
              <a:t>亿用户推出的掌上电力、电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出现的数据泄露，涉及用户规模已经超过千万级，而且部分数据可能已经流入黑产，危害持续扩大；而</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官方微博回应，在推广掌上电力、电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过程中不存在泄漏大量客户信息的情况。</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r>
              <a:rPr lang="en-US" altLang="zh-CN" sz="1200" dirty="0" smtClean="0"/>
              <a:t> The </a:t>
            </a:r>
            <a:r>
              <a:rPr lang="en-US" altLang="zh-CN" sz="1200" dirty="0" err="1" smtClean="0"/>
              <a:t>unicity</a:t>
            </a:r>
            <a:r>
              <a:rPr lang="en-US" altLang="zh-CN" sz="1200" dirty="0" smtClean="0"/>
              <a:t> of the credit card data set given p points.</a:t>
            </a:r>
          </a:p>
          <a:p>
            <a:pPr>
              <a:buFont typeface="Arial" pitchFamily="34" charset="0"/>
              <a:buChar char="•"/>
            </a:pPr>
            <a:r>
              <a:rPr lang="en-US" altLang="zh-CN" sz="1200" dirty="0" smtClean="0"/>
              <a:t> The green bars represent </a:t>
            </a:r>
            <a:r>
              <a:rPr lang="en-US" altLang="zh-CN" sz="1200" dirty="0" err="1" smtClean="0"/>
              <a:t>unicity</a:t>
            </a:r>
            <a:r>
              <a:rPr lang="en-US" altLang="zh-CN" sz="1200" dirty="0" smtClean="0"/>
              <a:t> when </a:t>
            </a:r>
            <a:r>
              <a:rPr lang="en-US" altLang="zh-CN" sz="1200" dirty="0" err="1" smtClean="0"/>
              <a:t>spatio</a:t>
            </a:r>
            <a:r>
              <a:rPr lang="en-US" altLang="zh-CN" sz="1200" dirty="0" smtClean="0"/>
              <a:t>-temporal </a:t>
            </a:r>
            <a:r>
              <a:rPr lang="en-US" altLang="zh-CN" sz="1200" dirty="0" err="1" smtClean="0"/>
              <a:t>tuples</a:t>
            </a:r>
            <a:r>
              <a:rPr lang="en-US" altLang="zh-CN" sz="1200" dirty="0" smtClean="0"/>
              <a:t> are known.</a:t>
            </a:r>
          </a:p>
          <a:p>
            <a:pPr>
              <a:buFont typeface="Arial" pitchFamily="34" charset="0"/>
              <a:buChar char="•"/>
            </a:pPr>
            <a:r>
              <a:rPr lang="en-US" altLang="zh-CN" sz="1200" dirty="0" smtClean="0"/>
              <a:t> The blue bars represent </a:t>
            </a:r>
            <a:r>
              <a:rPr lang="en-US" altLang="zh-CN" sz="1200" dirty="0" err="1" smtClean="0"/>
              <a:t>unicity</a:t>
            </a:r>
            <a:r>
              <a:rPr lang="en-US" altLang="zh-CN" sz="1200" dirty="0" smtClean="0"/>
              <a:t> when using spatial-temporal-price triples</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人力</a:t>
            </a:r>
            <a:r>
              <a:rPr lang="en-US" altLang="zh-CN" dirty="0" smtClean="0"/>
              <a:t>-》</a:t>
            </a:r>
            <a:r>
              <a:rPr lang="zh-CN" altLang="en-US" dirty="0" smtClean="0"/>
              <a:t>直升机</a:t>
            </a:r>
            <a:r>
              <a:rPr lang="en-US" altLang="zh-CN" dirty="0" smtClean="0"/>
              <a:t>-》</a:t>
            </a:r>
            <a:r>
              <a:rPr lang="zh-CN" altLang="en-US" dirty="0" smtClean="0"/>
              <a:t>无人机</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 实际工作中，若日冻结有功示值出现缺失但尾端示值存在时，还通常采用缺失区间内前后时间点的区间电量算术平均值做为电量拟合值</a:t>
            </a:r>
          </a:p>
          <a:p>
            <a:endParaRPr lang="en-US" altLang="zh-CN" dirty="0" smtClean="0"/>
          </a:p>
          <a:p>
            <a:endParaRPr lang="en-US" altLang="zh-CN" dirty="0" smtClean="0"/>
          </a:p>
          <a:p>
            <a:r>
              <a:rPr lang="zh-CN" altLang="en-US" dirty="0" smtClean="0"/>
              <a:t>将复工复产分析的时间范围分为春节前、春节前过渡期、春节假日、春节后过渡期、春节后五个时间阶段，并根据各时间段特征，智能选择相应电量基数</a:t>
            </a:r>
            <a:endParaRPr lang="en-US" altLang="zh-CN" dirty="0" smtClean="0"/>
          </a:p>
          <a:p>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1" i="0" u="none" strike="noStrike" kern="120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STL</a:t>
            </a:r>
            <a:r>
              <a:rPr kumimoji="1" lang="zh-CN" altLang="en-US" sz="1200" b="1" i="0" u="none" strike="noStrike" kern="120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时间序列分解算法</a:t>
            </a:r>
            <a:r>
              <a:rPr kumimoji="1" lang="zh-CN" altLang="en-US" sz="1200" b="1" i="0" u="none" strike="noStrike" kern="0" cap="none" spc="200" normalizeH="0" baseline="0" noProof="0" dirty="0" smtClean="0">
                <a:ln>
                  <a:noFill/>
                </a:ln>
                <a:solidFill>
                  <a:prstClr val="black"/>
                </a:solidFill>
                <a:effectLst/>
                <a:uLnTx/>
                <a:uFillTx/>
                <a:latin typeface="方正仿宋_GBK" panose="03000509000000000000" pitchFamily="65" charset="-122"/>
                <a:ea typeface="方正仿宋_GBK" panose="03000509000000000000" pitchFamily="65" charset="-122"/>
                <a:cs typeface="+mn-ea"/>
                <a:sym typeface="+mn-lt"/>
              </a:rPr>
              <a:t>是通用且稳健性强的时间序列分解算法，适用于符合任何周期类型的时间序列，可将</a:t>
            </a:r>
            <a:r>
              <a:rPr kumimoji="1" lang="zh-CN" altLang="en-US" sz="1200" b="1" i="0" u="none" strike="noStrike" kern="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原始时间序列</a:t>
            </a:r>
            <a:r>
              <a:rPr kumimoji="1" lang="zh-CN" altLang="en-US" sz="1200" b="1" i="0" u="none" strike="noStrike" kern="0" cap="none" spc="200" normalizeH="0" baseline="0" noProof="0" dirty="0" smtClean="0">
                <a:ln>
                  <a:noFill/>
                </a:ln>
                <a:solidFill>
                  <a:prstClr val="black"/>
                </a:solidFill>
                <a:effectLst/>
                <a:uLnTx/>
                <a:uFillTx/>
                <a:latin typeface="方正仿宋_GBK" panose="03000509000000000000" pitchFamily="65" charset="-122"/>
                <a:ea typeface="方正仿宋_GBK" panose="03000509000000000000" pitchFamily="65" charset="-122"/>
                <a:cs typeface="+mn-ea"/>
                <a:sym typeface="+mn-lt"/>
              </a:rPr>
              <a:t>分解为</a:t>
            </a:r>
            <a:r>
              <a:rPr kumimoji="1" lang="zh-CN" altLang="en-US" sz="1200" b="1" i="0" u="none" strike="noStrike" kern="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趋势项</a:t>
            </a:r>
            <a:r>
              <a:rPr kumimoji="1" lang="zh-CN" altLang="en-US" sz="1200" b="1" i="0" u="none" strike="noStrike" kern="0" cap="none" spc="200" normalizeH="0" baseline="0" noProof="0" dirty="0" smtClean="0">
                <a:ln>
                  <a:noFill/>
                </a:ln>
                <a:solidFill>
                  <a:prstClr val="black"/>
                </a:solidFill>
                <a:effectLst/>
                <a:uLnTx/>
                <a:uFillTx/>
                <a:latin typeface="方正仿宋_GBK" panose="03000509000000000000" pitchFamily="65" charset="-122"/>
                <a:ea typeface="方正仿宋_GBK" panose="03000509000000000000" pitchFamily="65" charset="-122"/>
                <a:cs typeface="+mn-ea"/>
                <a:sym typeface="+mn-lt"/>
              </a:rPr>
              <a:t>、</a:t>
            </a:r>
            <a:r>
              <a:rPr kumimoji="1" lang="zh-CN" altLang="en-US" sz="1200" b="1" i="0" u="none" strike="noStrike" kern="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周期项</a:t>
            </a:r>
            <a:r>
              <a:rPr kumimoji="1" lang="zh-CN" altLang="en-US" sz="1200" b="1" i="0" u="none" strike="noStrike" kern="0" cap="none" spc="200" normalizeH="0" baseline="0" noProof="0" dirty="0" smtClean="0">
                <a:ln>
                  <a:noFill/>
                </a:ln>
                <a:solidFill>
                  <a:prstClr val="black"/>
                </a:solidFill>
                <a:effectLst/>
                <a:uLnTx/>
                <a:uFillTx/>
                <a:latin typeface="方正仿宋_GBK" panose="03000509000000000000" pitchFamily="65" charset="-122"/>
                <a:ea typeface="方正仿宋_GBK" panose="03000509000000000000" pitchFamily="65" charset="-122"/>
                <a:cs typeface="+mn-ea"/>
                <a:sym typeface="+mn-lt"/>
              </a:rPr>
              <a:t>和</a:t>
            </a:r>
            <a:r>
              <a:rPr kumimoji="1" lang="zh-CN" altLang="en-US" sz="1200" b="1" i="0" u="none" strike="noStrike" kern="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余项</a:t>
            </a:r>
          </a:p>
          <a:p>
            <a:endParaRPr lang="zh-CN" altLang="en-US" b="1" dirty="0" smtClean="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18</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kern="1200" dirty="0" smtClean="0">
                <a:solidFill>
                  <a:schemeClr val="tx1"/>
                </a:solidFill>
                <a:latin typeface="Arial" pitchFamily="34" charset="0"/>
                <a:ea typeface="宋体" pitchFamily="2" charset="-122"/>
                <a:cs typeface="+mn-cs"/>
              </a:rPr>
              <a:t>战略指出，未来美军将发挥数据优势，提高作战效率，具体表现在以下</a:t>
            </a:r>
            <a:r>
              <a:rPr lang="en-US" altLang="zh-CN" sz="1200" b="0" kern="1200" dirty="0" smtClean="0">
                <a:solidFill>
                  <a:schemeClr val="tx1"/>
                </a:solidFill>
                <a:latin typeface="Arial" pitchFamily="34" charset="0"/>
                <a:ea typeface="宋体" pitchFamily="2" charset="-122"/>
                <a:cs typeface="+mn-cs"/>
              </a:rPr>
              <a:t>3</a:t>
            </a:r>
            <a:r>
              <a:rPr lang="zh-CN" altLang="en-US" sz="1200" b="0" kern="1200" dirty="0" smtClean="0">
                <a:solidFill>
                  <a:schemeClr val="tx1"/>
                </a:solidFill>
                <a:latin typeface="Arial" pitchFamily="34" charset="0"/>
                <a:ea typeface="宋体" pitchFamily="2" charset="-122"/>
                <a:cs typeface="+mn-cs"/>
              </a:rPr>
              <a:t>个方面：一是服务联合全域作战，在战场上形成数据优势。二是服务高级领导决策，用数据改进国防部管理工作。三是服务业务分析，使用数据推动所有层级快速有效决策。战略还提出包括数据管理原则、数据伦理原则、数据采集原则在内的</a:t>
            </a:r>
            <a:r>
              <a:rPr lang="en-US" altLang="zh-CN" sz="1200" b="0" kern="1200" dirty="0" smtClean="0">
                <a:solidFill>
                  <a:schemeClr val="tx1"/>
                </a:solidFill>
                <a:latin typeface="Arial" pitchFamily="34" charset="0"/>
                <a:ea typeface="宋体" pitchFamily="2" charset="-122"/>
                <a:cs typeface="+mn-cs"/>
              </a:rPr>
              <a:t>8</a:t>
            </a:r>
            <a:r>
              <a:rPr lang="zh-CN" altLang="en-US" sz="1200" b="0" kern="1200" dirty="0" smtClean="0">
                <a:solidFill>
                  <a:schemeClr val="tx1"/>
                </a:solidFill>
                <a:latin typeface="Arial" pitchFamily="34" charset="0"/>
                <a:ea typeface="宋体" pitchFamily="2" charset="-122"/>
                <a:cs typeface="+mn-cs"/>
              </a:rPr>
              <a:t>项指导原则。</a:t>
            </a:r>
          </a:p>
          <a:p>
            <a:r>
              <a:rPr lang="zh-CN" altLang="en-US" sz="1200" b="0" kern="1200" dirty="0" smtClean="0">
                <a:solidFill>
                  <a:schemeClr val="tx1"/>
                </a:solidFill>
                <a:latin typeface="Arial" pitchFamily="34" charset="0"/>
                <a:ea typeface="宋体" pitchFamily="2" charset="-122"/>
                <a:cs typeface="+mn-cs"/>
              </a:rPr>
              <a:t>战略强调，美军必须具备</a:t>
            </a:r>
            <a:r>
              <a:rPr lang="en-US" altLang="zh-CN" sz="1200" b="0" kern="1200" dirty="0" smtClean="0">
                <a:solidFill>
                  <a:schemeClr val="tx1"/>
                </a:solidFill>
                <a:latin typeface="Arial" pitchFamily="34" charset="0"/>
                <a:ea typeface="宋体" pitchFamily="2" charset="-122"/>
                <a:cs typeface="+mn-cs"/>
              </a:rPr>
              <a:t>4</a:t>
            </a:r>
            <a:r>
              <a:rPr lang="zh-CN" altLang="en-US" sz="1200" b="0" kern="1200" dirty="0" smtClean="0">
                <a:solidFill>
                  <a:schemeClr val="tx1"/>
                </a:solidFill>
                <a:latin typeface="Arial" pitchFamily="34" charset="0"/>
                <a:ea typeface="宋体" pitchFamily="2" charset="-122"/>
                <a:cs typeface="+mn-cs"/>
              </a:rPr>
              <a:t>项基本能力：一是体系架构能力，由企业云和其他技术支持的美国防部架构必须确保数据转换速度高于对手能够适应的速度。二是标准制定能力，包括数据资产管理、利用的公认方法和用于表示、共享数据的有效方法。三是数据治理能力，包括从创建到处理各类数据所需的原则、政策、流程、框架、工具、度量和监督等。四是人才培养和文化建设，确保美国防部人员有能力处理数据、作出基于数据的决策、制定基于数据的政策等。</a:t>
            </a:r>
          </a:p>
          <a:p>
            <a:endParaRPr lang="en-US" altLang="zh-CN" dirty="0" smtClean="0"/>
          </a:p>
          <a:p>
            <a:endParaRPr lang="en-US" altLang="zh-CN" dirty="0" smtClean="0"/>
          </a:p>
          <a:p>
            <a:r>
              <a:rPr lang="zh-CN" altLang="en-US" sz="1200" b="0" i="0" kern="1200" dirty="0" smtClean="0">
                <a:solidFill>
                  <a:schemeClr val="tx1"/>
                </a:solidFill>
                <a:latin typeface="Arial" pitchFamily="34" charset="0"/>
                <a:ea typeface="宋体" pitchFamily="2" charset="-122"/>
                <a:cs typeface="+mn-cs"/>
              </a:rPr>
              <a:t>战略还对美军使用数据提出具体要求：一是使数据可见，确保用户可以查找所需数据。二是使数据可访问，确保用户可以检索数据。三是使数据易于理解，确保用户可以识别内容、语境和适用性。四是使数据可链接，确保用户可以通过固有关系利用数据元素。五是使数据可信，确保用户对数据信任，从而进行决策。六是使数据可互操作，确保用户对数据有共同的理解。七是确保数据安全，防止未经授权的使用或操作。</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在电网运行过程中通过各类传感器实时或定期获取设备状态信息，仅涵盖主网设备的情况数量级可以达到</a:t>
            </a:r>
            <a:r>
              <a:rPr lang="en-US" altLang="zh-CN" dirty="0" smtClean="0"/>
              <a:t>TB</a:t>
            </a:r>
            <a:r>
              <a:rPr lang="zh-CN" altLang="en-US" dirty="0" smtClean="0"/>
              <a:t>级。配网设备数据量更大，种类繁多，随着配网设备逐步集成到设备生产管理系统，数据规模将达到</a:t>
            </a:r>
            <a:r>
              <a:rPr lang="en-US" altLang="zh-CN" dirty="0" smtClean="0"/>
              <a:t>PB</a:t>
            </a:r>
            <a:r>
              <a:rPr lang="zh-CN" altLang="en-US" dirty="0" smtClean="0"/>
              <a:t>级；在营销客服领域目前仅用电信息采集一项，每年新增数据约</a:t>
            </a:r>
            <a:r>
              <a:rPr lang="en-US" altLang="zh-CN" dirty="0" smtClean="0"/>
              <a:t>90TB</a:t>
            </a:r>
            <a:r>
              <a:rPr lang="zh-CN" altLang="en-US" dirty="0" smtClean="0"/>
              <a:t>， 客户服务数据全年预增</a:t>
            </a:r>
            <a:r>
              <a:rPr lang="en-US" altLang="zh-CN" dirty="0" smtClean="0"/>
              <a:t>7TB</a:t>
            </a:r>
            <a:r>
              <a:rPr lang="zh-CN" altLang="en-US" dirty="0" smtClean="0"/>
              <a:t>。</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362476" y="4165053"/>
            <a:ext cx="8352928" cy="1785937"/>
          </a:xfrm>
          <a:prstGeom prst="rect">
            <a:avLst/>
          </a:prstGeom>
          <a:noFill/>
          <a:ln w="9525">
            <a:noFill/>
            <a:miter lim="800000"/>
            <a:headEnd/>
            <a:tailEnd/>
          </a:ln>
        </p:spPr>
        <p:txBody>
          <a:bodyPr/>
          <a:lstStyle/>
          <a:p>
            <a:pPr marL="342900" indent="-342900" algn="ctr">
              <a:spcBef>
                <a:spcPct val="20000"/>
              </a:spcBef>
            </a:pPr>
            <a:r>
              <a:rPr lang="zh-CN" altLang="en-US" sz="3600" b="1" dirty="0" smtClean="0">
                <a:solidFill>
                  <a:srgbClr val="000099"/>
                </a:solidFill>
                <a:latin typeface="+mn-lt"/>
                <a:ea typeface="+mn-ea"/>
              </a:rPr>
              <a:t>马 帅</a:t>
            </a:r>
            <a:endParaRPr lang="en-US" altLang="zh-CN" sz="3600" b="1" dirty="0" smtClean="0">
              <a:solidFill>
                <a:srgbClr val="000099"/>
              </a:solidFill>
              <a:latin typeface="+mn-lt"/>
              <a:ea typeface="+mn-ea"/>
            </a:endParaRPr>
          </a:p>
        </p:txBody>
      </p:sp>
      <p:sp>
        <p:nvSpPr>
          <p:cNvPr id="15363" name="Rectangle 15"/>
          <p:cNvSpPr>
            <a:spLocks noRot="1" noChangeArrowheads="1"/>
          </p:cNvSpPr>
          <p:nvPr/>
        </p:nvSpPr>
        <p:spPr bwMode="auto">
          <a:xfrm>
            <a:off x="107504" y="2285992"/>
            <a:ext cx="8964488" cy="806787"/>
          </a:xfrm>
          <a:prstGeom prst="rect">
            <a:avLst/>
          </a:prstGeom>
          <a:noFill/>
          <a:ln w="9525">
            <a:noFill/>
            <a:miter lim="800000"/>
            <a:headEnd/>
            <a:tailEnd/>
          </a:ln>
        </p:spPr>
        <p:txBody>
          <a:bodyPr anchor="ctr"/>
          <a:lstStyle/>
          <a:p>
            <a:pPr algn="ctr">
              <a:lnSpc>
                <a:spcPct val="140000"/>
              </a:lnSpc>
            </a:pPr>
            <a:r>
              <a:rPr lang="zh-CN" altLang="en-US" sz="4400" b="1" dirty="0" smtClean="0">
                <a:solidFill>
                  <a:srgbClr val="000099"/>
                </a:solidFill>
                <a:latin typeface="Times New Roman" pitchFamily="18" charset="0"/>
                <a:ea typeface="黑体" pitchFamily="2" charset="-122"/>
                <a:cs typeface="Times New Roman" pitchFamily="18" charset="0"/>
              </a:rPr>
              <a:t>电网大数据智能分析的若干问题</a:t>
            </a:r>
            <a:endParaRPr lang="zh-CN" altLang="en-US" sz="4400" b="1" dirty="0">
              <a:solidFill>
                <a:srgbClr val="000099"/>
              </a:solidFill>
              <a:latin typeface="Times New Roman" pitchFamily="18" charset="0"/>
              <a:ea typeface="黑体" pitchFamily="2" charset="-122"/>
              <a:cs typeface="Times New Roman" pitchFamily="18" charset="0"/>
            </a:endParaRPr>
          </a:p>
        </p:txBody>
      </p:sp>
      <p:pic>
        <p:nvPicPr>
          <p:cNvPr id="5" name="图片 4" descr="beihang-logo.png"/>
          <p:cNvPicPr>
            <a:picLocks noChangeAspect="1"/>
          </p:cNvPicPr>
          <p:nvPr/>
        </p:nvPicPr>
        <p:blipFill>
          <a:blip r:embed="rId3" cstate="print"/>
          <a:stretch>
            <a:fillRect/>
          </a:stretch>
        </p:blipFill>
        <p:spPr>
          <a:xfrm>
            <a:off x="4429124" y="5429264"/>
            <a:ext cx="4427099" cy="914400"/>
          </a:xfrm>
          <a:prstGeom prst="rect">
            <a:avLst/>
          </a:prstGeom>
        </p:spPr>
      </p:pic>
      <p:sp>
        <p:nvSpPr>
          <p:cNvPr id="6" name="矩形 5"/>
          <p:cNvSpPr/>
          <p:nvPr/>
        </p:nvSpPr>
        <p:spPr>
          <a:xfrm>
            <a:off x="0" y="609881"/>
            <a:ext cx="8858280" cy="523220"/>
          </a:xfrm>
          <a:prstGeom prst="rect">
            <a:avLst/>
          </a:prstGeom>
        </p:spPr>
        <p:txBody>
          <a:bodyPr wrap="square">
            <a:spAutoFit/>
          </a:bodyPr>
          <a:lstStyle/>
          <a:p>
            <a:pPr algn="ctr"/>
            <a:r>
              <a:rPr lang="zh-CN" altLang="en-US" sz="2800" b="1" dirty="0" smtClean="0">
                <a:solidFill>
                  <a:srgbClr val="C00000"/>
                </a:solidFill>
                <a:latin typeface="+mj-ea"/>
                <a:ea typeface="+mj-ea"/>
              </a:rPr>
              <a:t>第</a:t>
            </a:r>
            <a:r>
              <a:rPr lang="en-US" altLang="zh-CN" sz="2800" b="1" dirty="0" smtClean="0">
                <a:solidFill>
                  <a:srgbClr val="C00000"/>
                </a:solidFill>
                <a:latin typeface="+mj-ea"/>
                <a:ea typeface="+mj-ea"/>
              </a:rPr>
              <a:t>265</a:t>
            </a:r>
            <a:r>
              <a:rPr lang="zh-CN" altLang="en-US" sz="2800" b="1" dirty="0" smtClean="0">
                <a:solidFill>
                  <a:srgbClr val="C00000"/>
                </a:solidFill>
                <a:latin typeface="+mj-ea"/>
                <a:ea typeface="+mj-ea"/>
              </a:rPr>
              <a:t>期</a:t>
            </a:r>
            <a:r>
              <a:rPr lang="zh-TW" altLang="en-US" sz="2800" b="1" dirty="0" smtClean="0">
                <a:solidFill>
                  <a:srgbClr val="C00000"/>
                </a:solidFill>
                <a:latin typeface="+mj-ea"/>
                <a:ea typeface="+mj-ea"/>
              </a:rPr>
              <a:t>双清论坛</a:t>
            </a:r>
            <a:r>
              <a:rPr lang="zh-CN" altLang="en-US" sz="2800" b="1" dirty="0" smtClean="0">
                <a:solidFill>
                  <a:srgbClr val="C00000"/>
                </a:solidFill>
                <a:latin typeface="+mj-ea"/>
                <a:ea typeface="+mj-ea"/>
              </a:rPr>
              <a:t>“全景信息感知及智慧电网”</a:t>
            </a:r>
            <a:endParaRPr lang="zh-CN" altLang="en-US" sz="2800" b="1" dirty="0">
              <a:solidFill>
                <a:srgbClr val="C00000"/>
              </a:solidFill>
              <a:latin typeface="+mj-ea"/>
              <a:ea typeface="+mj-ea"/>
            </a:endParaRPr>
          </a:p>
        </p:txBody>
      </p:sp>
      <p:pic>
        <p:nvPicPr>
          <p:cNvPr id="9" name="图片 2"/>
          <p:cNvPicPr>
            <a:picLocks noChangeAspect="1"/>
          </p:cNvPicPr>
          <p:nvPr/>
        </p:nvPicPr>
        <p:blipFill>
          <a:blip r:embed="rId4"/>
          <a:srcRect/>
          <a:stretch>
            <a:fillRect/>
          </a:stretch>
        </p:blipFill>
        <p:spPr bwMode="auto">
          <a:xfrm>
            <a:off x="984952" y="5429264"/>
            <a:ext cx="3444172" cy="839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问题二</a:t>
            </a:r>
            <a:r>
              <a:rPr lang="zh-CN" altLang="en-US" sz="4000" b="1" dirty="0" smtClean="0">
                <a:latin typeface="Arial Unicode MS" pitchFamily="34" charset="-122"/>
                <a:ea typeface="黑体" pitchFamily="49" charset="-122"/>
                <a:cs typeface="+mj-cs"/>
                <a:sym typeface="Wingdings" pitchFamily="2" charset="2"/>
              </a:rPr>
              <a:t>：电网大数据的安全隐私</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2" name="TextBox 11"/>
          <p:cNvSpPr txBox="1"/>
          <p:nvPr/>
        </p:nvSpPr>
        <p:spPr>
          <a:xfrm>
            <a:off x="214282" y="2857496"/>
            <a:ext cx="4000528" cy="646331"/>
          </a:xfrm>
          <a:prstGeom prst="rect">
            <a:avLst/>
          </a:prstGeom>
          <a:noFill/>
          <a:ln>
            <a:noFill/>
          </a:ln>
        </p:spPr>
        <p:txBody>
          <a:bodyPr wrap="square" rtlCol="0">
            <a:spAutoFit/>
          </a:bodyPr>
          <a:lstStyle/>
          <a:p>
            <a:pPr marL="0" lvl="1" algn="ctr"/>
            <a:r>
              <a:rPr lang="en-US" altLang="zh-CN" b="1" dirty="0" smtClean="0">
                <a:solidFill>
                  <a:schemeClr val="tx1"/>
                </a:solidFill>
                <a:latin typeface="黑体" pitchFamily="49" charset="-122"/>
                <a:ea typeface="黑体" pitchFamily="49" charset="-122"/>
              </a:rPr>
              <a:t>2015</a:t>
            </a:r>
            <a:r>
              <a:rPr lang="zh-CN" altLang="en-US" b="1" dirty="0" smtClean="0">
                <a:solidFill>
                  <a:schemeClr val="tx1"/>
                </a:solidFill>
                <a:latin typeface="黑体" pitchFamily="49" charset="-122"/>
                <a:ea typeface="黑体" pitchFamily="49" charset="-122"/>
              </a:rPr>
              <a:t>年俄罗斯黑客用黑色能量病毒攻击乌克兰</a:t>
            </a:r>
            <a:r>
              <a:rPr lang="zh-CN" altLang="en-US" b="1" dirty="0" smtClean="0">
                <a:solidFill>
                  <a:srgbClr val="FF0000"/>
                </a:solidFill>
                <a:latin typeface="黑体" pitchFamily="49" charset="-122"/>
                <a:ea typeface="黑体" pitchFamily="49" charset="-122"/>
              </a:rPr>
              <a:t>电力系统</a:t>
            </a:r>
            <a:r>
              <a:rPr lang="zh-CN" altLang="en-US" b="1" dirty="0" smtClean="0">
                <a:solidFill>
                  <a:schemeClr val="tx1"/>
                </a:solidFill>
                <a:latin typeface="黑体" pitchFamily="49" charset="-122"/>
                <a:ea typeface="黑体" pitchFamily="49" charset="-122"/>
              </a:rPr>
              <a:t>，</a:t>
            </a:r>
            <a:r>
              <a:rPr lang="zh-CN" altLang="en-US" b="1" dirty="0" smtClean="0">
                <a:latin typeface="黑体" pitchFamily="49" charset="-122"/>
                <a:ea typeface="黑体" pitchFamily="49" charset="-122"/>
              </a:rPr>
              <a:t>导致大停电</a:t>
            </a:r>
            <a:endParaRPr lang="zh-CN" altLang="en-US" b="1" dirty="0" smtClean="0">
              <a:solidFill>
                <a:schemeClr val="tx1"/>
              </a:solidFill>
              <a:latin typeface="黑体" pitchFamily="49" charset="-122"/>
              <a:ea typeface="黑体" pitchFamily="49" charset="-122"/>
            </a:endParaRPr>
          </a:p>
        </p:txBody>
      </p:sp>
      <p:pic>
        <p:nvPicPr>
          <p:cNvPr id="14" name="Picture 2"/>
          <p:cNvPicPr>
            <a:picLocks noChangeArrowheads="1"/>
          </p:cNvPicPr>
          <p:nvPr/>
        </p:nvPicPr>
        <p:blipFill>
          <a:blip r:embed="rId3" cstate="print"/>
          <a:srcRect/>
          <a:stretch>
            <a:fillRect/>
          </a:stretch>
        </p:blipFill>
        <p:spPr bwMode="auto">
          <a:xfrm>
            <a:off x="785786" y="928670"/>
            <a:ext cx="2858400" cy="1929600"/>
          </a:xfrm>
          <a:prstGeom prst="rect">
            <a:avLst/>
          </a:prstGeom>
          <a:noFill/>
          <a:ln w="9525">
            <a:noFill/>
            <a:miter lim="800000"/>
            <a:headEnd/>
            <a:tailEnd/>
          </a:ln>
          <a:effectLst/>
        </p:spPr>
      </p:pic>
      <p:pic>
        <p:nvPicPr>
          <p:cNvPr id="1026" name="Picture 2"/>
          <p:cNvPicPr>
            <a:picLocks noChangeArrowheads="1"/>
          </p:cNvPicPr>
          <p:nvPr/>
        </p:nvPicPr>
        <p:blipFill>
          <a:blip r:embed="rId4" cstate="print"/>
          <a:srcRect/>
          <a:stretch>
            <a:fillRect/>
          </a:stretch>
        </p:blipFill>
        <p:spPr bwMode="auto">
          <a:xfrm>
            <a:off x="5214942" y="3648678"/>
            <a:ext cx="2696400" cy="1928826"/>
          </a:xfrm>
          <a:prstGeom prst="rect">
            <a:avLst/>
          </a:prstGeom>
          <a:noFill/>
          <a:ln w="9525">
            <a:noFill/>
            <a:miter lim="800000"/>
            <a:headEnd/>
            <a:tailEnd/>
          </a:ln>
          <a:effectLst/>
        </p:spPr>
      </p:pic>
      <p:sp>
        <p:nvSpPr>
          <p:cNvPr id="33" name="内容占位符 2"/>
          <p:cNvSpPr txBox="1">
            <a:spLocks/>
          </p:cNvSpPr>
          <p:nvPr/>
        </p:nvSpPr>
        <p:spPr bwMode="auto">
          <a:xfrm>
            <a:off x="142844" y="6572296"/>
            <a:ext cx="8858312" cy="2857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spcBef>
                <a:spcPct val="20000"/>
              </a:spcBef>
            </a:pPr>
            <a:r>
              <a:rPr lang="zh-CN" altLang="en-US" sz="1100" dirty="0" smtClean="0"/>
              <a:t>全球电力行业十大网络安全攻击事件</a:t>
            </a:r>
            <a:r>
              <a:rPr lang="en-US" altLang="zh-CN" sz="1100" dirty="0" smtClean="0"/>
              <a:t>,</a:t>
            </a:r>
            <a:r>
              <a:rPr lang="zh-CN" altLang="en-US" sz="1100" dirty="0" smtClean="0"/>
              <a:t>互联网安全内参</a:t>
            </a:r>
            <a:r>
              <a:rPr lang="en-US" altLang="zh-CN" sz="1100" dirty="0" smtClean="0"/>
              <a:t>, </a:t>
            </a:r>
            <a:r>
              <a:rPr lang="en-US" altLang="zh-CN" sz="1100" kern="0" dirty="0" smtClean="0">
                <a:latin typeface="Arial Unicode MS" pitchFamily="34" charset="-122"/>
                <a:ea typeface="+mn-ea"/>
              </a:rPr>
              <a:t>https://www.ershicimi.com/p/fad99050102aa95d352541b297042d2e, 2020</a:t>
            </a:r>
            <a:r>
              <a:rPr kumimoji="0" lang="en-US" altLang="zh-CN" sz="11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p>
        </p:txBody>
      </p:sp>
      <p:pic>
        <p:nvPicPr>
          <p:cNvPr id="1028" name="Picture 4" descr="https://pic3.zhimg.com/80/v2-e5f70a9c745a7d7fc599324a3fedcd8e_1440w.jpg"/>
          <p:cNvPicPr>
            <a:picLocks noChangeArrowheads="1"/>
          </p:cNvPicPr>
          <p:nvPr/>
        </p:nvPicPr>
        <p:blipFill>
          <a:blip r:embed="rId5"/>
          <a:srcRect/>
          <a:stretch>
            <a:fillRect/>
          </a:stretch>
        </p:blipFill>
        <p:spPr bwMode="auto">
          <a:xfrm>
            <a:off x="5214942" y="928670"/>
            <a:ext cx="2696400" cy="1929600"/>
          </a:xfrm>
          <a:prstGeom prst="rect">
            <a:avLst/>
          </a:prstGeom>
          <a:noFill/>
        </p:spPr>
      </p:pic>
      <p:pic>
        <p:nvPicPr>
          <p:cNvPr id="1029" name="Picture 5"/>
          <p:cNvPicPr>
            <a:picLocks noChangeAspect="1" noChangeArrowheads="1"/>
          </p:cNvPicPr>
          <p:nvPr/>
        </p:nvPicPr>
        <p:blipFill>
          <a:blip r:embed="rId6" cstate="print"/>
          <a:srcRect/>
          <a:stretch>
            <a:fillRect/>
          </a:stretch>
        </p:blipFill>
        <p:spPr bwMode="auto">
          <a:xfrm>
            <a:off x="785786" y="3648678"/>
            <a:ext cx="2857871" cy="1928826"/>
          </a:xfrm>
          <a:prstGeom prst="rect">
            <a:avLst/>
          </a:prstGeom>
          <a:noFill/>
          <a:ln w="9525">
            <a:noFill/>
            <a:miter lim="800000"/>
            <a:headEnd/>
            <a:tailEnd/>
          </a:ln>
          <a:effectLst/>
        </p:spPr>
      </p:pic>
      <p:sp>
        <p:nvSpPr>
          <p:cNvPr id="36" name="TextBox 35"/>
          <p:cNvSpPr txBox="1"/>
          <p:nvPr/>
        </p:nvSpPr>
        <p:spPr>
          <a:xfrm>
            <a:off x="4929190" y="2857496"/>
            <a:ext cx="4000528" cy="646331"/>
          </a:xfrm>
          <a:prstGeom prst="rect">
            <a:avLst/>
          </a:prstGeom>
          <a:noFill/>
          <a:ln>
            <a:noFill/>
          </a:ln>
        </p:spPr>
        <p:txBody>
          <a:bodyPr wrap="square" rtlCol="0">
            <a:spAutoFit/>
          </a:bodyPr>
          <a:lstStyle/>
          <a:p>
            <a:pPr marL="0" lvl="1" algn="ctr"/>
            <a:r>
              <a:rPr lang="en-US" altLang="zh-CN" b="1" dirty="0" smtClean="0">
                <a:latin typeface="+mn-ea"/>
                <a:ea typeface="+mn-ea"/>
              </a:rPr>
              <a:t>2019</a:t>
            </a:r>
            <a:r>
              <a:rPr lang="zh-CN" altLang="en-US" b="1" dirty="0" smtClean="0">
                <a:latin typeface="+mn-ea"/>
                <a:ea typeface="+mn-ea"/>
              </a:rPr>
              <a:t>、</a:t>
            </a:r>
            <a:r>
              <a:rPr lang="en-US" altLang="zh-CN" b="1" dirty="0" smtClean="0">
                <a:latin typeface="+mn-ea"/>
                <a:ea typeface="+mn-ea"/>
              </a:rPr>
              <a:t>2020</a:t>
            </a:r>
            <a:r>
              <a:rPr lang="zh-CN" altLang="en-US" b="1" dirty="0" smtClean="0">
                <a:latin typeface="+mn-ea"/>
                <a:ea typeface="+mn-ea"/>
              </a:rPr>
              <a:t>两年委内瑞拉</a:t>
            </a:r>
            <a:r>
              <a:rPr lang="zh-CN" altLang="en-US" b="1" dirty="0" smtClean="0">
                <a:solidFill>
                  <a:srgbClr val="FF0000"/>
                </a:solidFill>
                <a:latin typeface="+mn-ea"/>
                <a:ea typeface="+mn-ea"/>
              </a:rPr>
              <a:t>电力系统</a:t>
            </a:r>
            <a:r>
              <a:rPr lang="zh-CN" altLang="en-US" b="1" dirty="0" smtClean="0">
                <a:latin typeface="+mn-ea"/>
                <a:ea typeface="+mn-ea"/>
              </a:rPr>
              <a:t>遭遇多次网络攻击导致大规模停电事故</a:t>
            </a:r>
            <a:endParaRPr lang="zh-CN" altLang="en-US" dirty="0" smtClean="0">
              <a:latin typeface="+mn-ea"/>
              <a:ea typeface="+mn-ea"/>
            </a:endParaRPr>
          </a:p>
        </p:txBody>
      </p:sp>
      <p:sp>
        <p:nvSpPr>
          <p:cNvPr id="37" name="TextBox 36"/>
          <p:cNvSpPr txBox="1"/>
          <p:nvPr/>
        </p:nvSpPr>
        <p:spPr>
          <a:xfrm>
            <a:off x="366682" y="5577504"/>
            <a:ext cx="4000528" cy="646331"/>
          </a:xfrm>
          <a:prstGeom prst="rect">
            <a:avLst/>
          </a:prstGeom>
          <a:noFill/>
          <a:ln>
            <a:noFill/>
          </a:ln>
        </p:spPr>
        <p:txBody>
          <a:bodyPr wrap="square" rtlCol="0">
            <a:spAutoFit/>
          </a:bodyPr>
          <a:lstStyle/>
          <a:p>
            <a:pPr algn="ctr"/>
            <a:r>
              <a:rPr lang="en-US" altLang="zh-CN" b="1" dirty="0" smtClean="0">
                <a:latin typeface="+mn-ea"/>
                <a:ea typeface="+mn-ea"/>
              </a:rPr>
              <a:t>2018</a:t>
            </a:r>
            <a:r>
              <a:rPr lang="zh-CN" altLang="en-US" b="1" dirty="0" smtClean="0">
                <a:latin typeface="+mn-ea"/>
                <a:ea typeface="+mn-ea"/>
              </a:rPr>
              <a:t>年法国公司</a:t>
            </a:r>
            <a:r>
              <a:rPr lang="en-US" altLang="zh-CN" b="1" dirty="0" err="1" smtClean="0">
                <a:latin typeface="+mn-ea"/>
                <a:ea typeface="+mn-ea"/>
              </a:rPr>
              <a:t>Ingerop</a:t>
            </a:r>
            <a:r>
              <a:rPr lang="zh-CN" altLang="en-US" b="1" dirty="0" smtClean="0">
                <a:latin typeface="+mn-ea"/>
                <a:ea typeface="+mn-ea"/>
              </a:rPr>
              <a:t>遭网络攻击导致费森海姆核电站敏感数据泄露</a:t>
            </a:r>
            <a:endParaRPr lang="zh-CN" altLang="en-US" dirty="0">
              <a:latin typeface="+mn-ea"/>
              <a:ea typeface="+mn-ea"/>
            </a:endParaRPr>
          </a:p>
        </p:txBody>
      </p:sp>
      <p:sp>
        <p:nvSpPr>
          <p:cNvPr id="38" name="TextBox 37"/>
          <p:cNvSpPr txBox="1"/>
          <p:nvPr/>
        </p:nvSpPr>
        <p:spPr>
          <a:xfrm>
            <a:off x="4929190" y="5577504"/>
            <a:ext cx="4000528" cy="923330"/>
          </a:xfrm>
          <a:prstGeom prst="rect">
            <a:avLst/>
          </a:prstGeom>
          <a:noFill/>
          <a:ln>
            <a:noFill/>
          </a:ln>
        </p:spPr>
        <p:txBody>
          <a:bodyPr wrap="square" rtlCol="0">
            <a:spAutoFit/>
          </a:bodyPr>
          <a:lstStyle/>
          <a:p>
            <a:r>
              <a:rPr lang="en-US" altLang="zh-CN" b="1" dirty="0" smtClean="0">
                <a:latin typeface="+mn-ea"/>
                <a:ea typeface="+mn-ea"/>
              </a:rPr>
              <a:t>2020</a:t>
            </a:r>
            <a:r>
              <a:rPr lang="zh-CN" altLang="en-US" b="1" dirty="0" smtClean="0">
                <a:latin typeface="+mn-ea"/>
                <a:ea typeface="+mn-ea"/>
              </a:rPr>
              <a:t>年欧洲天然气和</a:t>
            </a:r>
            <a:r>
              <a:rPr lang="zh-CN" altLang="en-US" b="1" dirty="0" smtClean="0">
                <a:solidFill>
                  <a:srgbClr val="FF0000"/>
                </a:solidFill>
                <a:latin typeface="+mn-ea"/>
                <a:ea typeface="+mn-ea"/>
              </a:rPr>
              <a:t>电力</a:t>
            </a:r>
            <a:r>
              <a:rPr lang="zh-CN" altLang="en-US" b="1" dirty="0" smtClean="0">
                <a:latin typeface="+mn-ea"/>
                <a:ea typeface="+mn-ea"/>
              </a:rPr>
              <a:t>巨头</a:t>
            </a:r>
            <a:r>
              <a:rPr lang="en-US" altLang="zh-CN" b="1" dirty="0" smtClean="0">
                <a:latin typeface="+mn-ea"/>
                <a:ea typeface="+mn-ea"/>
              </a:rPr>
              <a:t>EDP</a:t>
            </a:r>
            <a:r>
              <a:rPr lang="zh-CN" altLang="en-US" b="1" dirty="0" smtClean="0">
                <a:latin typeface="+mn-ea"/>
                <a:ea typeface="+mn-ea"/>
              </a:rPr>
              <a:t>公司遭勒索软件</a:t>
            </a:r>
            <a:r>
              <a:rPr lang="en-US" altLang="zh-CN" b="1" dirty="0" err="1" smtClean="0">
                <a:latin typeface="+mn-ea"/>
                <a:ea typeface="+mn-ea"/>
              </a:rPr>
              <a:t>Ragnar</a:t>
            </a:r>
            <a:r>
              <a:rPr lang="en-US" altLang="zh-CN" b="1" dirty="0" smtClean="0">
                <a:latin typeface="+mn-ea"/>
                <a:ea typeface="+mn-ea"/>
              </a:rPr>
              <a:t> Locker</a:t>
            </a:r>
            <a:r>
              <a:rPr lang="zh-CN" altLang="en-US" b="1" dirty="0" smtClean="0">
                <a:latin typeface="+mn-ea"/>
                <a:ea typeface="+mn-ea"/>
              </a:rPr>
              <a:t>攻击声称获取了</a:t>
            </a:r>
            <a:r>
              <a:rPr lang="en-US" altLang="zh-CN" b="1" dirty="0" smtClean="0">
                <a:latin typeface="+mn-ea"/>
                <a:ea typeface="+mn-ea"/>
              </a:rPr>
              <a:t>10TB</a:t>
            </a:r>
            <a:r>
              <a:rPr lang="zh-CN" altLang="en-US" b="1" dirty="0" smtClean="0">
                <a:latin typeface="+mn-ea"/>
                <a:ea typeface="+mn-ea"/>
              </a:rPr>
              <a:t>的敏感数据</a:t>
            </a:r>
            <a:endParaRPr lang="zh-CN" altLang="en-US" b="1" dirty="0">
              <a:latin typeface="+mn-ea"/>
              <a:ea typeface="+mn-ea"/>
            </a:endParaRPr>
          </a:p>
        </p:txBody>
      </p:sp>
      <p:sp>
        <p:nvSpPr>
          <p:cNvPr id="13"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10</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问题二</a:t>
            </a:r>
            <a:r>
              <a:rPr lang="zh-CN" altLang="en-US" sz="4000" b="1" dirty="0" smtClean="0">
                <a:latin typeface="Arial Unicode MS" pitchFamily="34" charset="-122"/>
                <a:ea typeface="黑体" pitchFamily="49" charset="-122"/>
                <a:cs typeface="+mj-cs"/>
                <a:sym typeface="Wingdings" pitchFamily="2" charset="2"/>
              </a:rPr>
              <a:t>：电网大数据的安全隐私</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3" name="矩形 12"/>
          <p:cNvSpPr/>
          <p:nvPr/>
        </p:nvSpPr>
        <p:spPr>
          <a:xfrm>
            <a:off x="3000364" y="857232"/>
            <a:ext cx="3587842" cy="461665"/>
          </a:xfrm>
          <a:prstGeom prst="rect">
            <a:avLst/>
          </a:prstGeom>
        </p:spPr>
        <p:txBody>
          <a:bodyPr wrap="none">
            <a:spAutoFit/>
          </a:bodyPr>
          <a:lstStyle/>
          <a:p>
            <a:r>
              <a:rPr lang="zh-CN" altLang="en-US" sz="2400" b="1" dirty="0" smtClean="0">
                <a:solidFill>
                  <a:srgbClr val="000099"/>
                </a:solidFill>
                <a:latin typeface="+mn-ea"/>
                <a:ea typeface="+mn-ea"/>
              </a:rPr>
              <a:t>乌克兰电网攻击事件推演</a:t>
            </a:r>
            <a:endParaRPr lang="zh-CN" altLang="en-US" sz="2400" dirty="0">
              <a:solidFill>
                <a:srgbClr val="000099"/>
              </a:solidFill>
              <a:latin typeface="+mn-ea"/>
              <a:ea typeface="+mn-ea"/>
            </a:endParaRPr>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28927" y="2248008"/>
            <a:ext cx="5891428" cy="38713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 name="TextBox 15"/>
          <p:cNvSpPr txBox="1"/>
          <p:nvPr/>
        </p:nvSpPr>
        <p:spPr>
          <a:xfrm>
            <a:off x="3714744" y="6468782"/>
            <a:ext cx="5301451" cy="307777"/>
          </a:xfrm>
          <a:prstGeom prst="rect">
            <a:avLst/>
          </a:prstGeom>
          <a:noFill/>
        </p:spPr>
        <p:txBody>
          <a:bodyPr wrap="none" rtlCol="0">
            <a:spAutoFit/>
          </a:bodyPr>
          <a:lstStyle/>
          <a:p>
            <a:r>
              <a:rPr lang="zh-CN" altLang="en-US" sz="1400" dirty="0" smtClean="0">
                <a:latin typeface="+mn-ea"/>
                <a:ea typeface="+mn-ea"/>
              </a:rPr>
              <a:t>案例来自：网络</a:t>
            </a:r>
            <a:r>
              <a:rPr lang="zh-CN" altLang="en-US" sz="1400" dirty="0">
                <a:latin typeface="+mn-ea"/>
                <a:ea typeface="+mn-ea"/>
              </a:rPr>
              <a:t>协同攻击</a:t>
            </a:r>
            <a:r>
              <a:rPr lang="en-US" altLang="zh-CN" sz="1400" dirty="0">
                <a:latin typeface="+mn-ea"/>
                <a:ea typeface="+mn-ea"/>
              </a:rPr>
              <a:t>:</a:t>
            </a:r>
            <a:r>
              <a:rPr lang="zh-CN" altLang="en-US" sz="1400" dirty="0">
                <a:latin typeface="+mn-ea"/>
                <a:ea typeface="+mn-ea"/>
              </a:rPr>
              <a:t>乌克兰停电事件的推演与</a:t>
            </a:r>
            <a:r>
              <a:rPr lang="zh-CN" altLang="en-US" sz="1400" dirty="0" smtClean="0">
                <a:latin typeface="+mn-ea"/>
                <a:ea typeface="+mn-ea"/>
              </a:rPr>
              <a:t>启示，刘念等</a:t>
            </a:r>
            <a:endParaRPr lang="zh-CN" altLang="en-US" sz="1400" dirty="0">
              <a:latin typeface="+mn-ea"/>
              <a:ea typeface="+mn-ea"/>
            </a:endParaRPr>
          </a:p>
        </p:txBody>
      </p:sp>
      <p:sp>
        <p:nvSpPr>
          <p:cNvPr id="17" name="TextBox 16"/>
          <p:cNvSpPr txBox="1"/>
          <p:nvPr/>
        </p:nvSpPr>
        <p:spPr>
          <a:xfrm>
            <a:off x="323646" y="1292354"/>
            <a:ext cx="8136678"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sz="2000" dirty="0" smtClean="0">
                <a:latin typeface="+mn-ea"/>
              </a:rPr>
              <a:t>电力系统是由信息网和物理网组成的相互依存的</a:t>
            </a:r>
            <a:r>
              <a:rPr lang="zh-CN" altLang="en-US" sz="2000" dirty="0" smtClean="0">
                <a:solidFill>
                  <a:srgbClr val="FF0000"/>
                </a:solidFill>
                <a:latin typeface="+mn-ea"/>
              </a:rPr>
              <a:t>超大规模二元复合网络</a:t>
            </a:r>
            <a:endParaRPr lang="en-US" altLang="zh-CN" sz="2000" dirty="0" smtClean="0">
              <a:solidFill>
                <a:srgbClr val="FF0000"/>
              </a:solidFill>
              <a:latin typeface="+mn-ea"/>
            </a:endParaRPr>
          </a:p>
          <a:p>
            <a:pPr algn="ctr"/>
            <a:r>
              <a:rPr lang="zh-CN" altLang="en-US" sz="2000" dirty="0" smtClean="0">
                <a:latin typeface="+mn-ea"/>
              </a:rPr>
              <a:t>乌克兰停电事件是一起典型的由</a:t>
            </a:r>
            <a:r>
              <a:rPr lang="zh-CN" altLang="en-US" sz="2000" dirty="0" smtClean="0">
                <a:solidFill>
                  <a:srgbClr val="FF0000"/>
                </a:solidFill>
                <a:latin typeface="+mn-ea"/>
              </a:rPr>
              <a:t>信息域攻击物理域</a:t>
            </a:r>
            <a:r>
              <a:rPr lang="zh-CN" altLang="en-US" sz="2000" dirty="0" smtClean="0">
                <a:latin typeface="+mn-ea"/>
              </a:rPr>
              <a:t>的安全事件</a:t>
            </a:r>
            <a:endParaRPr lang="zh-CN" altLang="en-US" sz="2000" dirty="0">
              <a:latin typeface="+mn-ea"/>
            </a:endParaRPr>
          </a:p>
        </p:txBody>
      </p:sp>
      <p:sp>
        <p:nvSpPr>
          <p:cNvPr id="18" name="TextBox 17"/>
          <p:cNvSpPr txBox="1"/>
          <p:nvPr/>
        </p:nvSpPr>
        <p:spPr>
          <a:xfrm>
            <a:off x="133890" y="2335504"/>
            <a:ext cx="2152094"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smtClean="0">
                <a:latin typeface="+mn-ea"/>
              </a:rPr>
              <a:t>a.</a:t>
            </a:r>
            <a:r>
              <a:rPr lang="zh-CN" altLang="en-US" dirty="0" smtClean="0">
                <a:latin typeface="+mn-ea"/>
              </a:rPr>
              <a:t>电网正常运行</a:t>
            </a:r>
            <a:endParaRPr lang="zh-CN" altLang="en-US" dirty="0">
              <a:latin typeface="+mn-ea"/>
            </a:endParaRPr>
          </a:p>
        </p:txBody>
      </p:sp>
      <p:sp>
        <p:nvSpPr>
          <p:cNvPr id="19" name="TextBox 18"/>
          <p:cNvSpPr txBox="1"/>
          <p:nvPr/>
        </p:nvSpPr>
        <p:spPr>
          <a:xfrm>
            <a:off x="133890" y="3343588"/>
            <a:ext cx="2152094"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a:latin typeface="+mn-ea"/>
              </a:rPr>
              <a:t>b</a:t>
            </a:r>
            <a:r>
              <a:rPr lang="en-US" altLang="zh-CN" dirty="0" smtClean="0">
                <a:latin typeface="+mn-ea"/>
              </a:rPr>
              <a:t>.</a:t>
            </a:r>
            <a:r>
              <a:rPr lang="zh-CN" altLang="en-US" dirty="0" smtClean="0">
                <a:latin typeface="+mn-ea"/>
              </a:rPr>
              <a:t>调度中心监控异常，局部节点下线</a:t>
            </a:r>
            <a:endParaRPr lang="zh-CN" altLang="en-US" dirty="0">
              <a:latin typeface="+mn-ea"/>
            </a:endParaRPr>
          </a:p>
        </p:txBody>
      </p:sp>
      <p:sp>
        <p:nvSpPr>
          <p:cNvPr id="20" name="TextBox 19"/>
          <p:cNvSpPr txBox="1"/>
          <p:nvPr/>
        </p:nvSpPr>
        <p:spPr>
          <a:xfrm>
            <a:off x="133890" y="4558963"/>
            <a:ext cx="222353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smtClean="0">
                <a:latin typeface="+mn-ea"/>
              </a:rPr>
              <a:t>c.</a:t>
            </a:r>
            <a:r>
              <a:rPr lang="zh-CN" altLang="en-US" dirty="0" smtClean="0">
                <a:latin typeface="+mn-ea"/>
              </a:rPr>
              <a:t>局部节点断电，</a:t>
            </a:r>
            <a:endParaRPr lang="en-US" altLang="zh-CN" dirty="0" smtClean="0">
              <a:latin typeface="+mn-ea"/>
            </a:endParaRPr>
          </a:p>
          <a:p>
            <a:r>
              <a:rPr lang="en-US" altLang="zh-CN" dirty="0" smtClean="0">
                <a:latin typeface="+mn-ea"/>
              </a:rPr>
              <a:t> </a:t>
            </a:r>
            <a:r>
              <a:rPr lang="zh-CN" altLang="en-US" dirty="0" smtClean="0">
                <a:latin typeface="+mn-ea"/>
              </a:rPr>
              <a:t>客服系统无响应</a:t>
            </a:r>
            <a:endParaRPr lang="zh-CN" altLang="en-US" dirty="0">
              <a:latin typeface="+mn-ea"/>
            </a:endParaRPr>
          </a:p>
        </p:txBody>
      </p:sp>
      <p:sp>
        <p:nvSpPr>
          <p:cNvPr id="21" name="TextBox 20"/>
          <p:cNvSpPr txBox="1"/>
          <p:nvPr/>
        </p:nvSpPr>
        <p:spPr>
          <a:xfrm>
            <a:off x="133890" y="5783065"/>
            <a:ext cx="222353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a:latin typeface="+mn-ea"/>
              </a:rPr>
              <a:t>d</a:t>
            </a:r>
            <a:r>
              <a:rPr lang="en-US" altLang="zh-CN" dirty="0" smtClean="0">
                <a:latin typeface="+mn-ea"/>
              </a:rPr>
              <a:t>.</a:t>
            </a:r>
            <a:r>
              <a:rPr lang="zh-CN" altLang="en-US" dirty="0" smtClean="0">
                <a:latin typeface="+mn-ea"/>
              </a:rPr>
              <a:t>手动恢复供电后，</a:t>
            </a:r>
            <a:endParaRPr lang="en-US" altLang="zh-CN" dirty="0" smtClean="0">
              <a:latin typeface="+mn-ea"/>
            </a:endParaRPr>
          </a:p>
          <a:p>
            <a:r>
              <a:rPr lang="zh-CN" altLang="en-US" dirty="0" smtClean="0">
                <a:latin typeface="+mn-ea"/>
              </a:rPr>
              <a:t> 监控系统仍不可用</a:t>
            </a:r>
            <a:endParaRPr lang="en-US" altLang="zh-CN" dirty="0" smtClean="0">
              <a:latin typeface="+mn-ea"/>
            </a:endParaRPr>
          </a:p>
        </p:txBody>
      </p:sp>
      <p:sp>
        <p:nvSpPr>
          <p:cNvPr id="22" name="下箭头 21"/>
          <p:cNvSpPr/>
          <p:nvPr/>
        </p:nvSpPr>
        <p:spPr>
          <a:xfrm>
            <a:off x="1115712" y="2767540"/>
            <a:ext cx="172300" cy="52551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000">
              <a:latin typeface="+mn-ea"/>
            </a:endParaRPr>
          </a:p>
        </p:txBody>
      </p:sp>
      <p:sp>
        <p:nvSpPr>
          <p:cNvPr id="23" name="下箭头 22"/>
          <p:cNvSpPr/>
          <p:nvPr/>
        </p:nvSpPr>
        <p:spPr>
          <a:xfrm>
            <a:off x="1087424" y="3970166"/>
            <a:ext cx="172300" cy="52551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000">
              <a:latin typeface="+mn-ea"/>
            </a:endParaRPr>
          </a:p>
        </p:txBody>
      </p:sp>
      <p:sp>
        <p:nvSpPr>
          <p:cNvPr id="24" name="下箭头 23"/>
          <p:cNvSpPr/>
          <p:nvPr/>
        </p:nvSpPr>
        <p:spPr>
          <a:xfrm>
            <a:off x="1087424" y="5213318"/>
            <a:ext cx="172300" cy="52551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000">
              <a:latin typeface="+mn-ea"/>
            </a:endParaRPr>
          </a:p>
        </p:txBody>
      </p:sp>
      <p:sp>
        <p:nvSpPr>
          <p:cNvPr id="25" name="TextBox 24"/>
          <p:cNvSpPr txBox="1"/>
          <p:nvPr/>
        </p:nvSpPr>
        <p:spPr>
          <a:xfrm>
            <a:off x="2337515" y="2357430"/>
            <a:ext cx="877163" cy="369332"/>
          </a:xfrm>
          <a:prstGeom prst="rect">
            <a:avLst/>
          </a:prstGeom>
          <a:noFill/>
        </p:spPr>
        <p:txBody>
          <a:bodyPr wrap="none" rtlCol="0">
            <a:spAutoFit/>
          </a:bodyPr>
          <a:lstStyle/>
          <a:p>
            <a:r>
              <a:rPr lang="zh-CN" altLang="en-US" dirty="0" smtClean="0">
                <a:latin typeface="+mn-ea"/>
                <a:ea typeface="+mn-ea"/>
              </a:rPr>
              <a:t>信息网</a:t>
            </a:r>
            <a:endParaRPr lang="zh-CN" altLang="en-US" dirty="0">
              <a:latin typeface="+mn-ea"/>
              <a:ea typeface="+mn-ea"/>
            </a:endParaRPr>
          </a:p>
        </p:txBody>
      </p:sp>
      <p:sp>
        <p:nvSpPr>
          <p:cNvPr id="26" name="TextBox 25"/>
          <p:cNvSpPr txBox="1"/>
          <p:nvPr/>
        </p:nvSpPr>
        <p:spPr>
          <a:xfrm>
            <a:off x="2266077" y="3286124"/>
            <a:ext cx="877163" cy="369332"/>
          </a:xfrm>
          <a:prstGeom prst="rect">
            <a:avLst/>
          </a:prstGeom>
          <a:noFill/>
        </p:spPr>
        <p:txBody>
          <a:bodyPr wrap="none" rtlCol="0">
            <a:spAutoFit/>
          </a:bodyPr>
          <a:lstStyle/>
          <a:p>
            <a:r>
              <a:rPr lang="zh-CN" altLang="en-US" dirty="0">
                <a:latin typeface="+mn-ea"/>
                <a:ea typeface="+mn-ea"/>
              </a:rPr>
              <a:t>物理</a:t>
            </a:r>
            <a:r>
              <a:rPr lang="zh-CN" altLang="en-US" dirty="0" smtClean="0">
                <a:latin typeface="+mn-ea"/>
                <a:ea typeface="+mn-ea"/>
              </a:rPr>
              <a:t>网</a:t>
            </a:r>
            <a:endParaRPr lang="zh-CN" altLang="en-US" dirty="0">
              <a:latin typeface="+mn-ea"/>
              <a:ea typeface="+mn-ea"/>
            </a:endParaRPr>
          </a:p>
        </p:txBody>
      </p:sp>
      <p:sp>
        <p:nvSpPr>
          <p:cNvPr id="27"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11</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p:cNvPicPr>
            <a:picLocks noChangeAspect="1" noChangeArrowheads="1"/>
          </p:cNvPicPr>
          <p:nvPr/>
        </p:nvPicPr>
        <p:blipFill>
          <a:blip r:embed="rId3" cstate="print"/>
          <a:srcRect/>
          <a:stretch>
            <a:fillRect/>
          </a:stretch>
        </p:blipFill>
        <p:spPr bwMode="auto">
          <a:xfrm>
            <a:off x="5286380" y="785794"/>
            <a:ext cx="3500462" cy="2693243"/>
          </a:xfrm>
          <a:prstGeom prst="rect">
            <a:avLst/>
          </a:prstGeom>
          <a:noFill/>
          <a:ln w="9525">
            <a:noFill/>
            <a:miter lim="800000"/>
            <a:headEnd/>
            <a:tailEnd/>
          </a:ln>
        </p:spPr>
      </p:pic>
      <p:sp>
        <p:nvSpPr>
          <p:cNvPr id="45" name="TextBox 3"/>
          <p:cNvSpPr txBox="1">
            <a:spLocks noChangeArrowheads="1"/>
          </p:cNvSpPr>
          <p:nvPr/>
        </p:nvSpPr>
        <p:spPr bwMode="auto">
          <a:xfrm>
            <a:off x="354013" y="142852"/>
            <a:ext cx="8394700" cy="1323439"/>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问题二</a:t>
            </a:r>
            <a:r>
              <a:rPr lang="zh-CN" altLang="en-US" sz="4000" b="1" dirty="0" smtClean="0">
                <a:latin typeface="Arial Unicode MS" pitchFamily="34" charset="-122"/>
                <a:ea typeface="黑体" pitchFamily="49" charset="-122"/>
                <a:cs typeface="+mj-cs"/>
                <a:sym typeface="Wingdings" pitchFamily="2" charset="2"/>
              </a:rPr>
              <a:t>：</a:t>
            </a:r>
            <a:r>
              <a:rPr lang="zh-CN" altLang="en-US" sz="4000" b="1" dirty="0" smtClean="0">
                <a:latin typeface="Arial Unicode MS" pitchFamily="34" charset="-122"/>
                <a:ea typeface="黑体" pitchFamily="49" charset="-122"/>
                <a:sym typeface="Wingdings" pitchFamily="2" charset="2"/>
              </a:rPr>
              <a:t>电网大数据的安全隐私</a:t>
            </a:r>
            <a:endParaRPr lang="zh-CN" altLang="en-US" sz="4000" b="1" dirty="0" smtClean="0">
              <a:latin typeface="Arial Unicode MS" pitchFamily="34" charset="-122"/>
              <a:ea typeface="黑体" pitchFamily="49" charset="-122"/>
              <a:sym typeface="黑体" panose="02010609060101010101" pitchFamily="49" charset="-122"/>
            </a:endParaRPr>
          </a:p>
          <a:p>
            <a:pPr marL="914400" lvl="1" indent="-914400" eaLnBrk="0" hangingPunct="0">
              <a:defRPr/>
            </a:pP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24" name="内容占位符 2"/>
          <p:cNvSpPr>
            <a:spLocks noGrp="1"/>
          </p:cNvSpPr>
          <p:nvPr>
            <p:ph idx="1"/>
          </p:nvPr>
        </p:nvSpPr>
        <p:spPr>
          <a:xfrm>
            <a:off x="142844" y="6072206"/>
            <a:ext cx="8643998" cy="428628"/>
          </a:xfrm>
        </p:spPr>
        <p:txBody>
          <a:bodyPr/>
          <a:lstStyle/>
          <a:p>
            <a:pPr marL="0" indent="0">
              <a:buNone/>
            </a:pPr>
            <a:r>
              <a:rPr lang="en-US" altLang="zh-CN" sz="1100" dirty="0" smtClean="0"/>
              <a:t>Yves-</a:t>
            </a:r>
            <a:r>
              <a:rPr lang="en-US" altLang="zh-CN" sz="1100" dirty="0" err="1" smtClean="0"/>
              <a:t>Alexandre</a:t>
            </a:r>
            <a:r>
              <a:rPr lang="en-US" altLang="zh-CN" sz="1100" dirty="0" smtClean="0"/>
              <a:t> de </a:t>
            </a:r>
            <a:r>
              <a:rPr lang="en-US" altLang="zh-CN" sz="1100" dirty="0" err="1" smtClean="0"/>
              <a:t>Montjoye</a:t>
            </a:r>
            <a:r>
              <a:rPr lang="en-US" altLang="zh-CN" sz="1100" dirty="0" smtClean="0"/>
              <a:t>, Laura </a:t>
            </a:r>
            <a:r>
              <a:rPr lang="en-US" altLang="zh-CN" sz="1100" dirty="0" err="1" smtClean="0"/>
              <a:t>Radaelli</a:t>
            </a:r>
            <a:r>
              <a:rPr lang="en-US" altLang="zh-CN" sz="1100" dirty="0" smtClean="0"/>
              <a:t>, </a:t>
            </a:r>
            <a:r>
              <a:rPr lang="en-US" altLang="zh-CN" sz="1100" dirty="0" err="1" smtClean="0"/>
              <a:t>Vivek</a:t>
            </a:r>
            <a:r>
              <a:rPr lang="en-US" altLang="zh-CN" sz="1100" dirty="0" smtClean="0"/>
              <a:t> Kumar Singh, Alex </a:t>
            </a:r>
            <a:r>
              <a:rPr lang="en-US" altLang="zh-CN" sz="1100" dirty="0" err="1" smtClean="0"/>
              <a:t>Pentland</a:t>
            </a:r>
            <a:r>
              <a:rPr lang="en-US" altLang="zh-CN" sz="1100" dirty="0" smtClean="0"/>
              <a:t>, Unique in the shopping mall: On the </a:t>
            </a:r>
            <a:r>
              <a:rPr lang="en-US" altLang="zh-CN" sz="1100" dirty="0" err="1" smtClean="0"/>
              <a:t>reidentifiability</a:t>
            </a:r>
            <a:r>
              <a:rPr lang="en-US" altLang="zh-CN" sz="1100" dirty="0" smtClean="0"/>
              <a:t> of credit card metadata, </a:t>
            </a:r>
            <a:r>
              <a:rPr lang="en-US" altLang="zh-CN" sz="1100" dirty="0" smtClean="0">
                <a:solidFill>
                  <a:srgbClr val="FF0000"/>
                </a:solidFill>
              </a:rPr>
              <a:t>Science</a:t>
            </a:r>
            <a:r>
              <a:rPr lang="en-US" altLang="zh-CN" sz="1100" dirty="0" smtClean="0"/>
              <a:t>, Vol. 347, Issue 6221, pp. 536-539, 2015 (report).</a:t>
            </a:r>
          </a:p>
          <a:p>
            <a:pPr marL="0" indent="0">
              <a:buNone/>
            </a:pPr>
            <a:r>
              <a:rPr lang="en-US" altLang="zh-CN" sz="1100" dirty="0" smtClean="0"/>
              <a:t>https://www.census.gov/content/dam/Census/newsroom/press-kits/2019/jsm/presentation-deploying-differential-privacy-for-the-2020-census-of-pop-and-housing.pdf</a:t>
            </a:r>
          </a:p>
        </p:txBody>
      </p:sp>
      <p:pic>
        <p:nvPicPr>
          <p:cNvPr id="25" name="Picture 2"/>
          <p:cNvPicPr>
            <a:picLocks noChangeAspect="1" noChangeArrowheads="1"/>
          </p:cNvPicPr>
          <p:nvPr/>
        </p:nvPicPr>
        <p:blipFill>
          <a:blip r:embed="rId4" cstate="print"/>
          <a:srcRect/>
          <a:stretch>
            <a:fillRect/>
          </a:stretch>
        </p:blipFill>
        <p:spPr bwMode="auto">
          <a:xfrm>
            <a:off x="402376" y="857232"/>
            <a:ext cx="4669690" cy="2607193"/>
          </a:xfrm>
          <a:prstGeom prst="rect">
            <a:avLst/>
          </a:prstGeom>
          <a:noFill/>
          <a:ln w="9525">
            <a:noFill/>
            <a:miter lim="800000"/>
            <a:headEnd/>
            <a:tailEnd/>
          </a:ln>
        </p:spPr>
      </p:pic>
      <p:sp>
        <p:nvSpPr>
          <p:cNvPr id="28" name="矩形 27"/>
          <p:cNvSpPr/>
          <p:nvPr/>
        </p:nvSpPr>
        <p:spPr>
          <a:xfrm>
            <a:off x="285720" y="3526556"/>
            <a:ext cx="8643998" cy="707886"/>
          </a:xfrm>
          <a:prstGeom prst="rect">
            <a:avLst/>
          </a:prstGeom>
          <a:ln w="25400">
            <a:solidFill>
              <a:schemeClr val="tx1"/>
            </a:solidFill>
          </a:ln>
        </p:spPr>
        <p:txBody>
          <a:bodyPr wrap="square">
            <a:spAutoFit/>
          </a:bodyPr>
          <a:lstStyle/>
          <a:p>
            <a:pPr>
              <a:buFont typeface="Arial" pitchFamily="34" charset="0"/>
              <a:buChar char="•"/>
            </a:pPr>
            <a:r>
              <a:rPr lang="zh-CN" altLang="en-US" sz="2000" dirty="0" smtClean="0">
                <a:latin typeface="+mn-ea"/>
                <a:ea typeface="+mn-ea"/>
              </a:rPr>
              <a:t>用户行为大数据很可能包含敏感数据</a:t>
            </a:r>
            <a:r>
              <a:rPr lang="en-US" altLang="zh-CN" sz="2000" dirty="0" smtClean="0">
                <a:latin typeface="+mn-ea"/>
                <a:ea typeface="+mn-ea"/>
              </a:rPr>
              <a:t>,</a:t>
            </a:r>
            <a:r>
              <a:rPr lang="zh-CN" altLang="en-US" sz="2000" dirty="0" smtClean="0">
                <a:latin typeface="+mn-ea"/>
                <a:ea typeface="+mn-ea"/>
              </a:rPr>
              <a:t>对信用卡数据（</a:t>
            </a:r>
            <a:r>
              <a:rPr lang="en-US" altLang="zh-CN" sz="2000" dirty="0" smtClean="0">
                <a:latin typeface="+mn-ea"/>
                <a:ea typeface="+mn-ea"/>
              </a:rPr>
              <a:t>1.1</a:t>
            </a:r>
            <a:r>
              <a:rPr lang="zh-CN" altLang="en-US" sz="2000" dirty="0" smtClean="0">
                <a:latin typeface="+mn-ea"/>
                <a:ea typeface="+mn-ea"/>
              </a:rPr>
              <a:t>百万人，</a:t>
            </a:r>
            <a:r>
              <a:rPr lang="en-US" altLang="zh-CN" sz="2000" dirty="0" smtClean="0">
                <a:latin typeface="+mn-ea"/>
                <a:ea typeface="+mn-ea"/>
              </a:rPr>
              <a:t>3</a:t>
            </a:r>
            <a:r>
              <a:rPr lang="zh-CN" altLang="en-US" sz="2000" dirty="0" smtClean="0">
                <a:latin typeface="+mn-ea"/>
                <a:ea typeface="+mn-ea"/>
              </a:rPr>
              <a:t>个月）分析表明：</a:t>
            </a:r>
            <a:r>
              <a:rPr lang="en-US" altLang="zh-CN" kern="0" dirty="0" smtClean="0">
                <a:solidFill>
                  <a:srgbClr val="FF0000"/>
                </a:solidFill>
                <a:latin typeface="+mn-ea"/>
                <a:ea typeface="+mn-ea"/>
              </a:rPr>
              <a:t>4</a:t>
            </a:r>
            <a:r>
              <a:rPr lang="zh-CN" altLang="en-US" kern="0" dirty="0" smtClean="0">
                <a:solidFill>
                  <a:srgbClr val="FF0000"/>
                </a:solidFill>
                <a:latin typeface="+mn-ea"/>
                <a:ea typeface="+mn-ea"/>
              </a:rPr>
              <a:t>个时空的采样点足够识别出</a:t>
            </a:r>
            <a:r>
              <a:rPr lang="en-US" altLang="zh-CN" kern="0" dirty="0" smtClean="0">
                <a:solidFill>
                  <a:srgbClr val="FF0000"/>
                </a:solidFill>
                <a:latin typeface="+mn-ea"/>
                <a:ea typeface="+mn-ea"/>
              </a:rPr>
              <a:t>90%</a:t>
            </a:r>
            <a:r>
              <a:rPr lang="zh-CN" altLang="en-US" kern="0" dirty="0" smtClean="0">
                <a:solidFill>
                  <a:srgbClr val="FF0000"/>
                </a:solidFill>
                <a:latin typeface="+mn-ea"/>
                <a:ea typeface="+mn-ea"/>
              </a:rPr>
              <a:t>的个体</a:t>
            </a:r>
            <a:endParaRPr lang="en-US" altLang="zh-CN" kern="0" dirty="0" smtClean="0">
              <a:solidFill>
                <a:srgbClr val="FF0000"/>
              </a:solidFill>
              <a:latin typeface="+mn-ea"/>
              <a:ea typeface="+mn-ea"/>
            </a:endParaRPr>
          </a:p>
        </p:txBody>
      </p:sp>
      <p:sp>
        <p:nvSpPr>
          <p:cNvPr id="11" name="Rectangle 9"/>
          <p:cNvSpPr>
            <a:spLocks noChangeArrowheads="1"/>
          </p:cNvSpPr>
          <p:nvPr/>
        </p:nvSpPr>
        <p:spPr bwMode="auto">
          <a:xfrm>
            <a:off x="357158" y="5429264"/>
            <a:ext cx="8429684" cy="584200"/>
          </a:xfrm>
          <a:prstGeom prst="rect">
            <a:avLst/>
          </a:prstGeom>
          <a:noFill/>
          <a:ln w="12700" cmpd="thickThin">
            <a:noFill/>
            <a:miter lim="800000"/>
            <a:headEnd/>
            <a:tailEnd/>
          </a:ln>
        </p:spPr>
        <p:txBody>
          <a:bodyPr lIns="36000" rIns="36000"/>
          <a:lstStyle/>
          <a:p>
            <a:pPr algn="ctr"/>
            <a:r>
              <a:rPr lang="zh-CN" altLang="en-US" sz="2400" b="1" dirty="0" smtClean="0">
                <a:solidFill>
                  <a:srgbClr val="FF0000"/>
                </a:solidFill>
                <a:latin typeface="+mn-ea"/>
                <a:ea typeface="+mn-ea"/>
                <a:cs typeface="Arial Unicode MS" pitchFamily="34" charset="-122"/>
                <a:sym typeface="Wingdings" pitchFamily="2" charset="2"/>
              </a:rPr>
              <a:t>问题</a:t>
            </a:r>
            <a:r>
              <a:rPr lang="zh-CN" altLang="en-US" sz="2400" b="1" dirty="0" smtClean="0">
                <a:latin typeface="+mn-ea"/>
                <a:ea typeface="+mn-ea"/>
                <a:cs typeface="Arial Unicode MS" pitchFamily="34" charset="-122"/>
                <a:sym typeface="Wingdings" pitchFamily="2" charset="2"/>
              </a:rPr>
              <a:t>：如何</a:t>
            </a:r>
            <a:r>
              <a:rPr lang="zh-CN" altLang="en-US" sz="2400" b="1" dirty="0" smtClean="0">
                <a:solidFill>
                  <a:srgbClr val="FF0000"/>
                </a:solidFill>
                <a:latin typeface="+mn-ea"/>
                <a:ea typeface="+mn-ea"/>
                <a:cs typeface="Arial Unicode MS" pitchFamily="34" charset="-122"/>
                <a:sym typeface="Wingdings" pitchFamily="2" charset="2"/>
              </a:rPr>
              <a:t>有效保护</a:t>
            </a:r>
            <a:r>
              <a:rPr lang="zh-CN" altLang="en-US" sz="2400" b="1" dirty="0" smtClean="0">
                <a:latin typeface="+mn-ea"/>
                <a:ea typeface="+mn-ea"/>
                <a:cs typeface="Arial Unicode MS" pitchFamily="34" charset="-122"/>
                <a:sym typeface="Wingdings" pitchFamily="2" charset="2"/>
              </a:rPr>
              <a:t>数据隐私同时，保证数据的</a:t>
            </a:r>
            <a:r>
              <a:rPr lang="zh-CN" altLang="en-US" sz="2400" b="1" dirty="0" smtClean="0">
                <a:solidFill>
                  <a:srgbClr val="FF0000"/>
                </a:solidFill>
                <a:latin typeface="+mn-ea"/>
                <a:ea typeface="+mn-ea"/>
                <a:cs typeface="Arial Unicode MS" pitchFamily="34" charset="-122"/>
                <a:sym typeface="Wingdings" pitchFamily="2" charset="2"/>
              </a:rPr>
              <a:t>可用性</a:t>
            </a:r>
            <a:r>
              <a:rPr lang="zh-CN" altLang="en-US" sz="2400" b="1" dirty="0" smtClean="0">
                <a:solidFill>
                  <a:srgbClr val="000000"/>
                </a:solidFill>
                <a:latin typeface="+mn-ea"/>
                <a:ea typeface="+mn-ea"/>
                <a:cs typeface="Arial Unicode MS" pitchFamily="34" charset="-122"/>
                <a:sym typeface="Wingdings" pitchFamily="2" charset="2"/>
              </a:rPr>
              <a:t>？</a:t>
            </a:r>
            <a:endParaRPr lang="en-US" altLang="zh-CN" sz="2400" b="1" dirty="0" smtClean="0">
              <a:solidFill>
                <a:srgbClr val="FF0000"/>
              </a:solidFill>
              <a:latin typeface="+mn-ea"/>
              <a:ea typeface="+mn-ea"/>
              <a:cs typeface="Arial Unicode MS" pitchFamily="34" charset="-122"/>
              <a:sym typeface="Wingdings" pitchFamily="2" charset="2"/>
            </a:endParaRPr>
          </a:p>
        </p:txBody>
      </p:sp>
      <p:sp>
        <p:nvSpPr>
          <p:cNvPr id="9"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12</a:t>
            </a:fld>
            <a:endParaRPr lang="zh-CN" altLang="en-US" sz="2000" dirty="0">
              <a:latin typeface="Arial Unicode MS" pitchFamily="34" charset="-122"/>
              <a:ea typeface="Arial Unicode MS" pitchFamily="34" charset="-122"/>
              <a:cs typeface="Arial Unicode MS" pitchFamily="34" charset="-122"/>
            </a:endParaRPr>
          </a:p>
        </p:txBody>
      </p:sp>
      <p:sp>
        <p:nvSpPr>
          <p:cNvPr id="10" name="矩形 9"/>
          <p:cNvSpPr/>
          <p:nvPr/>
        </p:nvSpPr>
        <p:spPr>
          <a:xfrm>
            <a:off x="285720" y="4364188"/>
            <a:ext cx="8643998" cy="707886"/>
          </a:xfrm>
          <a:prstGeom prst="rect">
            <a:avLst/>
          </a:prstGeom>
          <a:ln w="25400">
            <a:solidFill>
              <a:schemeClr val="tx1"/>
            </a:solidFill>
          </a:ln>
        </p:spPr>
        <p:txBody>
          <a:bodyPr wrap="square">
            <a:spAutoFit/>
          </a:bodyPr>
          <a:lstStyle/>
          <a:p>
            <a:pPr>
              <a:spcBef>
                <a:spcPts val="600"/>
              </a:spcBef>
            </a:pPr>
            <a:r>
              <a:rPr lang="zh-CN" altLang="en-US" sz="2000" dirty="0" smtClean="0">
                <a:solidFill>
                  <a:srgbClr val="FF0000"/>
                </a:solidFill>
                <a:latin typeface="+mn-ea"/>
                <a:ea typeface="+mn-ea"/>
              </a:rPr>
              <a:t>美国普查局</a:t>
            </a:r>
            <a:r>
              <a:rPr lang="en-US" altLang="zh-CN" sz="2000" dirty="0" smtClean="0">
                <a:latin typeface="+mn-ea"/>
                <a:ea typeface="+mn-ea"/>
              </a:rPr>
              <a:t>,</a:t>
            </a:r>
            <a:r>
              <a:rPr lang="zh-CN" altLang="en-US" sz="2000" dirty="0" smtClean="0">
                <a:latin typeface="+mn-ea"/>
                <a:ea typeface="+mn-ea"/>
              </a:rPr>
              <a:t>用</a:t>
            </a:r>
            <a:r>
              <a:rPr lang="en-US" altLang="zh-CN" sz="2000" dirty="0" smtClean="0">
                <a:latin typeface="+mn-ea"/>
                <a:ea typeface="+mn-ea"/>
              </a:rPr>
              <a:t>2010</a:t>
            </a:r>
            <a:r>
              <a:rPr lang="zh-CN" altLang="en-US" sz="2000" dirty="0" smtClean="0">
                <a:latin typeface="+mn-ea"/>
                <a:ea typeface="+mn-ea"/>
              </a:rPr>
              <a:t>年发布的一组统计数据试验数据重构攻击</a:t>
            </a:r>
            <a:r>
              <a:rPr lang="en-US" altLang="zh-CN" sz="2000" dirty="0" smtClean="0">
                <a:latin typeface="+mn-ea"/>
                <a:ea typeface="+mn-ea"/>
              </a:rPr>
              <a:t>,</a:t>
            </a:r>
            <a:r>
              <a:rPr lang="zh-CN" altLang="en-US" sz="2000" dirty="0" smtClean="0">
                <a:latin typeface="+mn-ea"/>
                <a:ea typeface="+mn-ea"/>
              </a:rPr>
              <a:t>结果表明，能重构</a:t>
            </a:r>
            <a:r>
              <a:rPr lang="en-SG" sz="2000" dirty="0" smtClean="0">
                <a:solidFill>
                  <a:srgbClr val="FF0000"/>
                </a:solidFill>
                <a:latin typeface="+mn-ea"/>
                <a:ea typeface="+mn-ea"/>
              </a:rPr>
              <a:t>17%</a:t>
            </a:r>
            <a:r>
              <a:rPr lang="zh-CN" altLang="en-US" sz="2000" dirty="0" smtClean="0">
                <a:latin typeface="+mn-ea"/>
                <a:ea typeface="+mn-ea"/>
              </a:rPr>
              <a:t>美国人口的数据</a:t>
            </a:r>
            <a:r>
              <a:rPr lang="en-US" altLang="zh-CN" sz="2000" dirty="0" smtClean="0">
                <a:latin typeface="+mn-ea"/>
                <a:ea typeface="+mn-ea"/>
              </a:rPr>
              <a:t>,</a:t>
            </a:r>
            <a:r>
              <a:rPr lang="zh-CN" altLang="en-US" sz="2000" dirty="0" smtClean="0">
                <a:latin typeface="+mn-ea"/>
                <a:ea typeface="+mn-ea"/>
              </a:rPr>
              <a:t>宣布将于</a:t>
            </a:r>
            <a:r>
              <a:rPr lang="en-US" altLang="zh-CN" sz="2000" dirty="0" smtClean="0">
                <a:latin typeface="+mn-ea"/>
                <a:ea typeface="+mn-ea"/>
              </a:rPr>
              <a:t>2020</a:t>
            </a:r>
            <a:r>
              <a:rPr lang="zh-CN" altLang="en-US" sz="2000" dirty="0" smtClean="0">
                <a:latin typeface="+mn-ea"/>
                <a:ea typeface="+mn-ea"/>
              </a:rPr>
              <a:t>年的统计数据发布中使用</a:t>
            </a:r>
            <a:r>
              <a:rPr lang="zh-CN" altLang="en-US" sz="2000" dirty="0" smtClean="0">
                <a:solidFill>
                  <a:srgbClr val="FF0000"/>
                </a:solidFill>
                <a:latin typeface="+mn-ea"/>
                <a:ea typeface="+mn-ea"/>
              </a:rPr>
              <a:t>差分隐私</a:t>
            </a:r>
            <a:endParaRPr lang="en-SG" sz="2000" dirty="0">
              <a:solidFill>
                <a:srgbClr val="FF0000"/>
              </a:solidFill>
              <a:latin typeface="+mn-ea"/>
              <a:ea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a:r>
              <a:rPr lang="zh-CN" altLang="en-US" sz="4000" b="1" dirty="0" smtClean="0">
                <a:latin typeface="Arial Unicode MS" pitchFamily="34" charset="-122"/>
                <a:ea typeface="黑体" pitchFamily="49" charset="-122"/>
                <a:sym typeface="黑体" panose="02010609060101010101" pitchFamily="49" charset="-122"/>
              </a:rPr>
              <a:t>问题三</a:t>
            </a:r>
            <a:r>
              <a:rPr lang="zh-CN" altLang="en-US" sz="4000" b="1" dirty="0" smtClean="0">
                <a:latin typeface="Arial Unicode MS" pitchFamily="34" charset="-122"/>
                <a:ea typeface="黑体" pitchFamily="49" charset="-122"/>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a:t>
            </a:r>
            <a:r>
              <a:rPr lang="zh-CN" altLang="en-US" sz="4000" b="1" dirty="0" smtClean="0">
                <a:latin typeface="Arial Unicode MS" pitchFamily="34" charset="-122"/>
                <a:ea typeface="黑体" pitchFamily="49" charset="-122"/>
                <a:sym typeface="Wingdings" pitchFamily="2" charset="2"/>
              </a:rPr>
              <a:t>网大</a:t>
            </a:r>
            <a:r>
              <a:rPr lang="zh-CN" altLang="en-US" sz="4000" b="1" dirty="0" smtClean="0">
                <a:latin typeface="Arial Unicode MS" pitchFamily="34" charset="-122"/>
                <a:ea typeface="黑体" pitchFamily="49" charset="-122"/>
                <a:sym typeface="黑体" panose="02010609060101010101" pitchFamily="49" charset="-122"/>
              </a:rPr>
              <a:t>数据的近似计算</a:t>
            </a:r>
            <a:endParaRPr lang="zh-CN" altLang="en-US" dirty="0"/>
          </a:p>
        </p:txBody>
      </p:sp>
      <p:pic>
        <p:nvPicPr>
          <p:cNvPr id="2059" name="Picture 11"/>
          <p:cNvPicPr>
            <a:picLocks noChangeAspect="1" noChangeArrowheads="1"/>
          </p:cNvPicPr>
          <p:nvPr/>
        </p:nvPicPr>
        <p:blipFill>
          <a:blip r:embed="rId3"/>
          <a:srcRect/>
          <a:stretch>
            <a:fillRect/>
          </a:stretch>
        </p:blipFill>
        <p:spPr bwMode="auto">
          <a:xfrm>
            <a:off x="142844" y="4071942"/>
            <a:ext cx="3429024" cy="1357322"/>
          </a:xfrm>
          <a:prstGeom prst="rect">
            <a:avLst/>
          </a:prstGeom>
          <a:noFill/>
          <a:ln w="9525">
            <a:noFill/>
            <a:miter lim="800000"/>
            <a:headEnd/>
            <a:tailEnd/>
          </a:ln>
          <a:effectLst/>
        </p:spPr>
      </p:pic>
      <p:sp>
        <p:nvSpPr>
          <p:cNvPr id="17" name="内容占位符 2"/>
          <p:cNvSpPr>
            <a:spLocks noGrp="1"/>
          </p:cNvSpPr>
          <p:nvPr>
            <p:ph idx="1"/>
          </p:nvPr>
        </p:nvSpPr>
        <p:spPr>
          <a:xfrm>
            <a:off x="142844" y="6429396"/>
            <a:ext cx="8643998" cy="428628"/>
          </a:xfrm>
        </p:spPr>
        <p:txBody>
          <a:bodyPr/>
          <a:lstStyle/>
          <a:p>
            <a:pPr marL="0" indent="0">
              <a:buNone/>
            </a:pPr>
            <a:r>
              <a:rPr lang="zh-CN" altLang="en-US" sz="1100" dirty="0" smtClean="0"/>
              <a:t>一种企业复工复产情况智能分析方法</a:t>
            </a:r>
            <a:r>
              <a:rPr lang="en-US" altLang="zh-CN" sz="1100" dirty="0" smtClean="0"/>
              <a:t>, </a:t>
            </a:r>
            <a:r>
              <a:rPr lang="zh-CN" altLang="en-US" sz="1100" dirty="0" smtClean="0"/>
              <a:t>国网大数据中心内部资料</a:t>
            </a:r>
            <a:r>
              <a:rPr lang="en-US" altLang="zh-CN" sz="1100" smtClean="0"/>
              <a:t>, 2020</a:t>
            </a:r>
            <a:r>
              <a:rPr lang="zh-CN" altLang="en-US" sz="1100" dirty="0" smtClean="0"/>
              <a:t>年</a:t>
            </a:r>
            <a:r>
              <a:rPr lang="en-US" altLang="zh-CN" sz="1100" dirty="0" smtClean="0"/>
              <a:t>7</a:t>
            </a:r>
            <a:r>
              <a:rPr lang="zh-CN" altLang="en-US" sz="1100" dirty="0" smtClean="0"/>
              <a:t>月</a:t>
            </a:r>
            <a:endParaRPr lang="en-US" altLang="zh-CN" sz="1100" dirty="0" smtClean="0"/>
          </a:p>
        </p:txBody>
      </p:sp>
      <p:sp>
        <p:nvSpPr>
          <p:cNvPr id="10" name="矩形 9"/>
          <p:cNvSpPr/>
          <p:nvPr/>
        </p:nvSpPr>
        <p:spPr>
          <a:xfrm>
            <a:off x="187868" y="1071546"/>
            <a:ext cx="3384000" cy="460375"/>
          </a:xfrm>
          <a:prstGeom prst="rect">
            <a:avLst/>
          </a:prstGeom>
          <a:solidFill>
            <a:srgbClr val="029676"/>
          </a:soli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 lastClr="FFFFFF"/>
                </a:solidFill>
                <a:effectLst/>
                <a:uLnTx/>
                <a:uFillTx/>
                <a:latin typeface="方正楷体_GBK" panose="03000509000000000000" pitchFamily="65" charset="-122"/>
                <a:ea typeface="方正楷体_GBK" panose="03000509000000000000" pitchFamily="65" charset="-122"/>
                <a:cs typeface="Times New Roman" panose="02020603050405020304" pitchFamily="18" charset="0"/>
                <a:sym typeface="+mn-ea"/>
              </a:rPr>
              <a:t>分析背景</a:t>
            </a:r>
          </a:p>
        </p:txBody>
      </p:sp>
      <p:sp>
        <p:nvSpPr>
          <p:cNvPr id="11" name="矩形 10"/>
          <p:cNvSpPr/>
          <p:nvPr/>
        </p:nvSpPr>
        <p:spPr>
          <a:xfrm>
            <a:off x="171451" y="1657349"/>
            <a:ext cx="3400418" cy="2343155"/>
          </a:xfrm>
          <a:prstGeom prst="rect">
            <a:avLst/>
          </a:prstGeom>
          <a:solidFill>
            <a:schemeClr val="accent5">
              <a:lumMod val="20000"/>
              <a:lumOff val="80000"/>
            </a:schemeClr>
          </a:solidFill>
          <a:ln w="12700" cap="flat" cmpd="sng" algn="ctr">
            <a:solidFill>
              <a:srgbClr val="007572"/>
            </a:solidFill>
            <a:prstDash val="lgDash"/>
            <a:miter lim="800000"/>
          </a:ln>
          <a:effectLst/>
        </p:spPr>
        <p:txBody>
          <a:bodyPr rtlCol="0" anchor="ctr"/>
          <a:lstStyle/>
          <a:p>
            <a:pPr algn="just">
              <a:lnSpc>
                <a:spcPts val="3000"/>
              </a:lnSpc>
            </a:pPr>
            <a:r>
              <a:rPr lang="zh-CN" altLang="en-US" b="1" dirty="0">
                <a:solidFill>
                  <a:schemeClr val="tx1"/>
                </a:solidFill>
                <a:latin typeface="方正仿宋_GBK" panose="03000509000000000000" pitchFamily="65" charset="-122"/>
                <a:ea typeface="方正仿宋_GBK" panose="03000509000000000000" pitchFamily="65" charset="-122"/>
              </a:rPr>
              <a:t> </a:t>
            </a:r>
            <a:r>
              <a:rPr lang="en-US" altLang="zh-CN" b="1" dirty="0" smtClean="0">
                <a:solidFill>
                  <a:schemeClr val="tx1"/>
                </a:solidFill>
                <a:latin typeface="方正仿宋_GBK" panose="03000509000000000000" pitchFamily="65" charset="-122"/>
                <a:ea typeface="方正仿宋_GBK" panose="03000509000000000000" pitchFamily="65" charset="-122"/>
              </a:rPr>
              <a:t>2020</a:t>
            </a:r>
            <a:r>
              <a:rPr lang="zh-CN" altLang="en-US" b="1" dirty="0">
                <a:solidFill>
                  <a:schemeClr val="tx1"/>
                </a:solidFill>
                <a:latin typeface="方正仿宋_GBK" panose="03000509000000000000" pitchFamily="65" charset="-122"/>
                <a:ea typeface="方正仿宋_GBK" panose="03000509000000000000" pitchFamily="65" charset="-122"/>
              </a:rPr>
              <a:t>年</a:t>
            </a:r>
            <a:r>
              <a:rPr lang="zh-CN" altLang="en-US" b="1" dirty="0">
                <a:solidFill>
                  <a:srgbClr val="FF0000"/>
                </a:solidFill>
                <a:latin typeface="方正仿宋_GBK" panose="03000509000000000000" pitchFamily="65" charset="-122"/>
                <a:ea typeface="方正仿宋_GBK" panose="03000509000000000000" pitchFamily="65" charset="-122"/>
              </a:rPr>
              <a:t>新冠肺炎疫情期间</a:t>
            </a:r>
            <a:r>
              <a:rPr lang="zh-CN" altLang="en-US" b="1" dirty="0">
                <a:solidFill>
                  <a:schemeClr val="tx1"/>
                </a:solidFill>
                <a:latin typeface="方正仿宋_GBK" panose="03000509000000000000" pitchFamily="65" charset="-122"/>
                <a:ea typeface="方正仿宋_GBK" panose="03000509000000000000" pitchFamily="65" charset="-122"/>
              </a:rPr>
              <a:t>，受国家发改委委托，国家电网公司利用用电信息采集数据开展</a:t>
            </a:r>
            <a:r>
              <a:rPr lang="zh-CN" altLang="en-US" b="1" dirty="0">
                <a:solidFill>
                  <a:srgbClr val="FF0000"/>
                </a:solidFill>
                <a:latin typeface="方正仿宋_GBK" panose="03000509000000000000" pitchFamily="65" charset="-122"/>
                <a:ea typeface="方正仿宋_GBK" panose="03000509000000000000" pitchFamily="65" charset="-122"/>
              </a:rPr>
              <a:t>企业复工复产分析</a:t>
            </a:r>
            <a:r>
              <a:rPr lang="zh-CN" altLang="en-US" b="1" dirty="0">
                <a:solidFill>
                  <a:schemeClr val="tx1"/>
                </a:solidFill>
                <a:latin typeface="方正仿宋_GBK" panose="03000509000000000000" pitchFamily="65" charset="-122"/>
                <a:ea typeface="方正仿宋_GBK" panose="03000509000000000000" pitchFamily="65" charset="-122"/>
              </a:rPr>
              <a:t>，按日提交分析报告，服务政府治理体系和治理能力</a:t>
            </a:r>
            <a:r>
              <a:rPr lang="zh-CN" altLang="en-US" b="1" dirty="0" smtClean="0">
                <a:solidFill>
                  <a:schemeClr val="tx1"/>
                </a:solidFill>
                <a:latin typeface="方正仿宋_GBK" panose="03000509000000000000" pitchFamily="65" charset="-122"/>
                <a:ea typeface="方正仿宋_GBK" panose="03000509000000000000" pitchFamily="65" charset="-122"/>
              </a:rPr>
              <a:t>现代化</a:t>
            </a:r>
            <a:endParaRPr lang="zh-CN" altLang="en-US" b="1" dirty="0">
              <a:solidFill>
                <a:schemeClr val="tx1"/>
              </a:solidFill>
              <a:latin typeface="方正仿宋_GBK" panose="03000509000000000000" pitchFamily="65" charset="-122"/>
              <a:ea typeface="方正仿宋_GBK" panose="03000509000000000000" pitchFamily="65" charset="-122"/>
            </a:endParaRPr>
          </a:p>
        </p:txBody>
      </p:sp>
      <p:sp>
        <p:nvSpPr>
          <p:cNvPr id="18" name="矩形 17"/>
          <p:cNvSpPr/>
          <p:nvPr/>
        </p:nvSpPr>
        <p:spPr>
          <a:xfrm>
            <a:off x="3643306" y="1071546"/>
            <a:ext cx="5357850" cy="460375"/>
          </a:xfrm>
          <a:prstGeom prst="rect">
            <a:avLst/>
          </a:prstGeom>
          <a:solidFill>
            <a:srgbClr val="029676"/>
          </a:soli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 lastClr="FFFFFF"/>
                </a:solidFill>
                <a:effectLst/>
                <a:uLnTx/>
                <a:uFillTx/>
                <a:latin typeface="方正楷体_GBK" panose="03000509000000000000" pitchFamily="65" charset="-122"/>
                <a:ea typeface="方正楷体_GBK" panose="03000509000000000000" pitchFamily="65" charset="-122"/>
                <a:cs typeface="Times New Roman" panose="02020603050405020304" pitchFamily="18" charset="0"/>
                <a:sym typeface="+mn-ea"/>
              </a:rPr>
              <a:t>分析逻辑</a:t>
            </a:r>
          </a:p>
        </p:txBody>
      </p:sp>
      <p:pic>
        <p:nvPicPr>
          <p:cNvPr id="1026" name="Picture 2"/>
          <p:cNvPicPr>
            <a:picLocks noChangeAspect="1" noChangeArrowheads="1"/>
          </p:cNvPicPr>
          <p:nvPr/>
        </p:nvPicPr>
        <p:blipFill>
          <a:blip r:embed="rId4"/>
          <a:srcRect/>
          <a:stretch>
            <a:fillRect/>
          </a:stretch>
        </p:blipFill>
        <p:spPr bwMode="auto">
          <a:xfrm>
            <a:off x="3643306" y="1643050"/>
            <a:ext cx="5351778" cy="3786214"/>
          </a:xfrm>
          <a:prstGeom prst="rect">
            <a:avLst/>
          </a:prstGeom>
          <a:noFill/>
          <a:ln w="9525">
            <a:noFill/>
            <a:miter lim="800000"/>
            <a:headEnd/>
            <a:tailEnd/>
          </a:ln>
          <a:effectLst/>
        </p:spPr>
      </p:pic>
      <p:sp>
        <p:nvSpPr>
          <p:cNvPr id="40" name="Rectangle 9">
            <a:extLst>
              <a:ext uri="{FF2B5EF4-FFF2-40B4-BE49-F238E27FC236}"/>
            </a:extLst>
          </p:cNvPr>
          <p:cNvSpPr>
            <a:spLocks noChangeArrowheads="1"/>
          </p:cNvSpPr>
          <p:nvPr/>
        </p:nvSpPr>
        <p:spPr bwMode="auto">
          <a:xfrm>
            <a:off x="642910" y="5572140"/>
            <a:ext cx="7991477" cy="571504"/>
          </a:xfrm>
          <a:prstGeom prst="roundRect">
            <a:avLst>
              <a:gd name="adj" fmla="val 9248"/>
            </a:avLst>
          </a:prstGeom>
          <a:solidFill>
            <a:srgbClr val="E2FBFE"/>
          </a:solidFill>
          <a:ln w="12700" cmpd="thickThin">
            <a:no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a:spcBef>
                <a:spcPts val="400"/>
              </a:spcBef>
              <a:buNone/>
              <a:defRPr/>
            </a:pPr>
            <a:r>
              <a:rPr lang="zh-CN" altLang="en-US" sz="2800" b="1" dirty="0" smtClean="0">
                <a:solidFill>
                  <a:srgbClr val="FF0000"/>
                </a:solidFill>
                <a:latin typeface="+mn-ea"/>
                <a:ea typeface="+mn-ea"/>
                <a:sym typeface="Wingdings" panose="05000000000000000000" pitchFamily="2" charset="2"/>
              </a:rPr>
              <a:t>基于大数据的复工复产分析</a:t>
            </a:r>
            <a:r>
              <a:rPr lang="zh-CN" altLang="en-US" sz="2800" b="1" dirty="0" smtClean="0">
                <a:solidFill>
                  <a:srgbClr val="FF0000"/>
                </a:solidFill>
                <a:latin typeface="+mn-ea"/>
                <a:sym typeface="Wingdings" panose="05000000000000000000" pitchFamily="2" charset="2"/>
              </a:rPr>
              <a:t>案例</a:t>
            </a:r>
            <a:r>
              <a:rPr lang="zh-CN" altLang="en-US" sz="2800" b="1" dirty="0" smtClean="0">
                <a:solidFill>
                  <a:srgbClr val="FF0000"/>
                </a:solidFill>
                <a:latin typeface="+mn-ea"/>
                <a:ea typeface="+mn-ea"/>
                <a:sym typeface="Wingdings" panose="05000000000000000000" pitchFamily="2" charset="2"/>
              </a:rPr>
              <a:t>：</a:t>
            </a:r>
            <a:r>
              <a:rPr lang="zh-CN" altLang="en-US" sz="2800" b="1" dirty="0">
                <a:solidFill>
                  <a:srgbClr val="FF0000"/>
                </a:solidFill>
                <a:latin typeface="+mn-ea"/>
                <a:ea typeface="+mn-ea"/>
                <a:sym typeface="Wingdings" panose="05000000000000000000" pitchFamily="2" charset="2"/>
              </a:rPr>
              <a:t>找不到</a:t>
            </a:r>
            <a:r>
              <a:rPr lang="zh-CN" altLang="en-US" sz="2800" b="1" dirty="0" smtClean="0">
                <a:solidFill>
                  <a:srgbClr val="FF0000"/>
                </a:solidFill>
                <a:latin typeface="+mn-ea"/>
                <a:ea typeface="+mn-ea"/>
                <a:sym typeface="Wingdings" panose="05000000000000000000" pitchFamily="2" charset="2"/>
              </a:rPr>
              <a:t>最优解</a:t>
            </a:r>
            <a:endParaRPr lang="en-US" altLang="zh-CN" sz="2800" b="1" dirty="0">
              <a:solidFill>
                <a:srgbClr val="FF0000"/>
              </a:solidFill>
              <a:latin typeface="+mn-ea"/>
              <a:ea typeface="+mn-ea"/>
              <a:sym typeface="Wingdings" panose="05000000000000000000" pitchFamily="2" charset="2"/>
            </a:endParaRPr>
          </a:p>
        </p:txBody>
      </p:sp>
      <p:sp>
        <p:nvSpPr>
          <p:cNvPr id="41"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13</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a:r>
              <a:rPr lang="zh-CN" altLang="en-US" sz="4000" b="1" dirty="0" smtClean="0">
                <a:latin typeface="Arial Unicode MS" pitchFamily="34" charset="-122"/>
                <a:ea typeface="黑体" pitchFamily="49" charset="-122"/>
                <a:sym typeface="黑体" panose="02010609060101010101" pitchFamily="49" charset="-122"/>
              </a:rPr>
              <a:t>问题三</a:t>
            </a:r>
            <a:r>
              <a:rPr lang="zh-CN" altLang="en-US" sz="4000" b="1" dirty="0" smtClean="0">
                <a:latin typeface="Arial Unicode MS" pitchFamily="34" charset="-122"/>
                <a:ea typeface="黑体" pitchFamily="49" charset="-122"/>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a:t>
            </a:r>
            <a:r>
              <a:rPr lang="zh-CN" altLang="en-US" sz="4000" b="1" dirty="0" smtClean="0">
                <a:latin typeface="Arial Unicode MS" pitchFamily="34" charset="-122"/>
                <a:ea typeface="黑体" pitchFamily="49" charset="-122"/>
                <a:sym typeface="Wingdings" pitchFamily="2" charset="2"/>
              </a:rPr>
              <a:t>网大</a:t>
            </a:r>
            <a:r>
              <a:rPr lang="zh-CN" altLang="en-US" sz="4000" b="1" dirty="0" smtClean="0">
                <a:latin typeface="Arial Unicode MS" pitchFamily="34" charset="-122"/>
                <a:ea typeface="黑体" pitchFamily="49" charset="-122"/>
                <a:sym typeface="黑体" panose="02010609060101010101" pitchFamily="49" charset="-122"/>
              </a:rPr>
              <a:t>数据的近似计算？</a:t>
            </a:r>
            <a:endParaRPr lang="zh-CN" altLang="en-US" dirty="0"/>
          </a:p>
        </p:txBody>
      </p:sp>
      <p:pic>
        <p:nvPicPr>
          <p:cNvPr id="7" name="图片 6"/>
          <p:cNvPicPr>
            <a:picLocks noChangeAspect="1"/>
          </p:cNvPicPr>
          <p:nvPr/>
        </p:nvPicPr>
        <p:blipFill>
          <a:blip r:embed="rId2"/>
          <a:stretch>
            <a:fillRect/>
          </a:stretch>
        </p:blipFill>
        <p:spPr>
          <a:xfrm>
            <a:off x="181067" y="928670"/>
            <a:ext cx="8879803" cy="2741821"/>
          </a:xfrm>
          <a:prstGeom prst="rect">
            <a:avLst/>
          </a:prstGeom>
          <a:noFill/>
          <a:ln w="12700">
            <a:solidFill>
              <a:srgbClr val="00B0F0"/>
            </a:solidFill>
          </a:ln>
        </p:spPr>
      </p:pic>
      <p:pic>
        <p:nvPicPr>
          <p:cNvPr id="8" name="图片 7"/>
          <p:cNvPicPr>
            <a:picLocks noChangeAspect="1"/>
          </p:cNvPicPr>
          <p:nvPr/>
        </p:nvPicPr>
        <p:blipFill>
          <a:blip r:embed="rId3"/>
          <a:stretch>
            <a:fillRect/>
          </a:stretch>
        </p:blipFill>
        <p:spPr>
          <a:xfrm>
            <a:off x="181067" y="3741929"/>
            <a:ext cx="8879803" cy="2741822"/>
          </a:xfrm>
          <a:prstGeom prst="rect">
            <a:avLst/>
          </a:prstGeom>
          <a:noFill/>
          <a:ln w="12700">
            <a:solidFill>
              <a:srgbClr val="00B0F0"/>
            </a:solidFill>
          </a:ln>
        </p:spPr>
      </p:pic>
      <p:sp>
        <p:nvSpPr>
          <p:cNvPr id="9" name="内容占位符 2"/>
          <p:cNvSpPr>
            <a:spLocks noGrp="1"/>
          </p:cNvSpPr>
          <p:nvPr>
            <p:ph idx="1"/>
          </p:nvPr>
        </p:nvSpPr>
        <p:spPr>
          <a:xfrm>
            <a:off x="142844" y="6500834"/>
            <a:ext cx="8643998" cy="285752"/>
          </a:xfrm>
        </p:spPr>
        <p:txBody>
          <a:bodyPr/>
          <a:lstStyle/>
          <a:p>
            <a:pPr marL="0" indent="0">
              <a:buNone/>
            </a:pPr>
            <a:r>
              <a:rPr lang="zh-CN" altLang="en-US" sz="1100" dirty="0" smtClean="0"/>
              <a:t>一种企业复工复产情况智能分析方法</a:t>
            </a:r>
            <a:r>
              <a:rPr lang="en-US" altLang="zh-CN" sz="1100" dirty="0" smtClean="0"/>
              <a:t>, </a:t>
            </a:r>
            <a:r>
              <a:rPr lang="zh-CN" altLang="en-US" sz="1100" dirty="0" smtClean="0"/>
              <a:t>国网大数据中心内部资料</a:t>
            </a:r>
            <a:r>
              <a:rPr lang="en-US" altLang="zh-CN" sz="1100" dirty="0" smtClean="0"/>
              <a:t>, 2020</a:t>
            </a:r>
            <a:r>
              <a:rPr lang="zh-CN" altLang="en-US" sz="1100" dirty="0" smtClean="0"/>
              <a:t>年</a:t>
            </a:r>
            <a:r>
              <a:rPr lang="en-US" altLang="zh-CN" sz="1100" dirty="0" smtClean="0"/>
              <a:t>7</a:t>
            </a:r>
            <a:r>
              <a:rPr lang="zh-CN" altLang="en-US" sz="1100" dirty="0" smtClean="0"/>
              <a:t>月</a:t>
            </a:r>
            <a:endParaRPr lang="en-US" altLang="zh-CN" sz="1100" dirty="0" smtClean="0"/>
          </a:p>
        </p:txBody>
      </p:sp>
      <p:sp>
        <p:nvSpPr>
          <p:cNvPr id="10"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14</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问题三</a:t>
            </a:r>
            <a:r>
              <a:rPr lang="zh-CN" altLang="en-US" sz="4000" b="1" dirty="0" smtClean="0">
                <a:latin typeface="Arial Unicode MS" pitchFamily="34" charset="-122"/>
                <a:ea typeface="黑体" pitchFamily="49" charset="-122"/>
                <a:cs typeface="+mj-cs"/>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a:t>
            </a:r>
            <a:r>
              <a:rPr lang="zh-CN" altLang="en-US" sz="4000" b="1" dirty="0" smtClean="0">
                <a:latin typeface="Arial Unicode MS" pitchFamily="34" charset="-122"/>
                <a:ea typeface="黑体" pitchFamily="49" charset="-122"/>
                <a:sym typeface="Wingdings" pitchFamily="2" charset="2"/>
              </a:rPr>
              <a:t>网大</a:t>
            </a:r>
            <a:r>
              <a:rPr lang="zh-CN" altLang="en-US" sz="4000" b="1" dirty="0" smtClean="0">
                <a:latin typeface="Arial Unicode MS" pitchFamily="34" charset="-122"/>
                <a:ea typeface="黑体" pitchFamily="49" charset="-122"/>
                <a:cs typeface="+mj-cs"/>
                <a:sym typeface="黑体" panose="02010609060101010101" pitchFamily="49" charset="-122"/>
              </a:rPr>
              <a:t>数据的近似计算？</a:t>
            </a:r>
            <a:endParaRPr lang="zh-CN" altLang="en-US" sz="4000" b="1" dirty="0">
              <a:latin typeface="Arial Unicode MS" pitchFamily="34" charset="-122"/>
              <a:ea typeface="黑体" pitchFamily="49" charset="-122"/>
              <a:cs typeface="+mj-cs"/>
              <a:sym typeface="黑体" panose="02010609060101010101" pitchFamily="49" charset="-122"/>
            </a:endParaRPr>
          </a:p>
        </p:txBody>
      </p:sp>
      <p:grpSp>
        <p:nvGrpSpPr>
          <p:cNvPr id="2" name="组合 9"/>
          <p:cNvGrpSpPr>
            <a:grpSpLocks/>
          </p:cNvGrpSpPr>
          <p:nvPr/>
        </p:nvGrpSpPr>
        <p:grpSpPr bwMode="auto">
          <a:xfrm>
            <a:off x="4478356" y="935020"/>
            <a:ext cx="2736850" cy="763588"/>
            <a:chOff x="0" y="0"/>
            <a:chExt cx="2736304" cy="763954"/>
          </a:xfrm>
        </p:grpSpPr>
        <p:sp>
          <p:nvSpPr>
            <p:cNvPr id="47" name="圆角矩形 10"/>
            <p:cNvSpPr>
              <a:spLocks noChangeArrowheads="1"/>
            </p:cNvSpPr>
            <p:nvPr/>
          </p:nvSpPr>
          <p:spPr bwMode="auto">
            <a:xfrm>
              <a:off x="0" y="0"/>
              <a:ext cx="2736304" cy="763954"/>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大数据处理改变</a:t>
              </a:r>
              <a:endParaRPr lang="en-US" altLang="zh-CN" sz="2000">
                <a:solidFill>
                  <a:srgbClr val="000000"/>
                </a:solidFill>
                <a:latin typeface="黑体" pitchFamily="49" charset="-122"/>
                <a:ea typeface="黑体" pitchFamily="49" charset="-122"/>
                <a:sym typeface="黑体" pitchFamily="49" charset="-122"/>
              </a:endParaRPr>
            </a:p>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经济和社会方式</a:t>
              </a:r>
              <a:endParaRPr lang="en-US" altLang="zh-CN" sz="2000">
                <a:solidFill>
                  <a:srgbClr val="000000"/>
                </a:solidFill>
                <a:latin typeface="黑体" pitchFamily="49" charset="-122"/>
                <a:ea typeface="黑体" pitchFamily="49" charset="-122"/>
                <a:sym typeface="黑体" pitchFamily="49" charset="-122"/>
              </a:endParaRPr>
            </a:p>
          </p:txBody>
        </p:sp>
        <p:pic>
          <p:nvPicPr>
            <p:cNvPr id="48" name="Picture 3"/>
            <p:cNvPicPr>
              <a:picLocks noChangeAspect="1" noChangeArrowheads="1"/>
            </p:cNvPicPr>
            <p:nvPr/>
          </p:nvPicPr>
          <p:blipFill>
            <a:blip r:embed="rId2"/>
            <a:srcRect/>
            <a:stretch>
              <a:fillRect/>
            </a:stretch>
          </p:blipFill>
          <p:spPr bwMode="auto">
            <a:xfrm>
              <a:off x="56148" y="134124"/>
              <a:ext cx="612068" cy="527512"/>
            </a:xfrm>
            <a:prstGeom prst="rect">
              <a:avLst/>
            </a:prstGeom>
            <a:noFill/>
            <a:ln w="9525">
              <a:noFill/>
              <a:miter lim="800000"/>
              <a:headEnd/>
              <a:tailEnd/>
            </a:ln>
          </p:spPr>
        </p:pic>
      </p:grpSp>
      <p:sp>
        <p:nvSpPr>
          <p:cNvPr id="49" name="下箭头 12"/>
          <p:cNvSpPr>
            <a:spLocks noChangeArrowheads="1"/>
          </p:cNvSpPr>
          <p:nvPr/>
        </p:nvSpPr>
        <p:spPr bwMode="auto">
          <a:xfrm rot="-5400000">
            <a:off x="3915588" y="1065989"/>
            <a:ext cx="503237" cy="530225"/>
          </a:xfrm>
          <a:prstGeom prst="downArrow">
            <a:avLst>
              <a:gd name="adj1" fmla="val 50000"/>
              <a:gd name="adj2" fmla="val 50028"/>
            </a:avLst>
          </a:prstGeom>
          <a:solidFill>
            <a:srgbClr val="E46C0A"/>
          </a:solidFill>
          <a:ln w="9525">
            <a:solidFill>
              <a:srgbClr val="292989"/>
            </a:solidFill>
            <a:miter lim="800000"/>
            <a:headEnd/>
            <a:tailEnd/>
          </a:ln>
        </p:spPr>
        <p:txBody>
          <a:bodyPr rot="10800000"/>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sp>
        <p:nvSpPr>
          <p:cNvPr id="50" name="圆角矩形 18"/>
          <p:cNvSpPr>
            <a:spLocks noChangeArrowheads="1"/>
          </p:cNvSpPr>
          <p:nvPr/>
        </p:nvSpPr>
        <p:spPr bwMode="auto">
          <a:xfrm>
            <a:off x="285720" y="3643314"/>
            <a:ext cx="2836923" cy="1785950"/>
          </a:xfrm>
          <a:prstGeom prst="roundRect">
            <a:avLst>
              <a:gd name="adj" fmla="val 7190"/>
            </a:avLst>
          </a:prstGeom>
          <a:solidFill>
            <a:srgbClr val="FFFF99"/>
          </a:solidFill>
          <a:ln w="38100">
            <a:solidFill>
              <a:srgbClr val="E36C09"/>
            </a:solidFill>
            <a:miter lim="800000"/>
            <a:headEnd/>
            <a:tailEnd/>
          </a:ln>
        </p:spPr>
        <p:txBody>
          <a:bodyPr/>
          <a:lstStyle/>
          <a:p>
            <a:pPr algn="ctr">
              <a:lnSpc>
                <a:spcPct val="150000"/>
              </a:lnSpc>
              <a:spcBef>
                <a:spcPts val="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1:</a:t>
            </a:r>
            <a:r>
              <a:rPr lang="zh-CN" altLang="en-US" sz="2000" dirty="0">
                <a:solidFill>
                  <a:srgbClr val="FF0000"/>
                </a:solidFill>
                <a:latin typeface="黑体" pitchFamily="49" charset="-122"/>
                <a:ea typeface="黑体" pitchFamily="49" charset="-122"/>
                <a:sym typeface="Calibri" pitchFamily="34" charset="0"/>
              </a:rPr>
              <a:t>抽样与全样</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Calibri" pitchFamily="34" charset="0"/>
                <a:ea typeface="黑体" pitchFamily="49" charset="-122"/>
                <a:sym typeface="Calibri" pitchFamily="34" charset="0"/>
              </a:rPr>
              <a:t>量大、快变，数据统计特征分布不均匀，传统方法不适用－ “尝菜”</a:t>
            </a:r>
          </a:p>
          <a:p>
            <a:pPr marL="179388" lvl="1" indent="-179388">
              <a:buFont typeface="Arial" pitchFamily="34" charset="0"/>
              <a:buChar char="•"/>
            </a:pPr>
            <a:r>
              <a:rPr lang="zh-CN" altLang="en-US" dirty="0">
                <a:solidFill>
                  <a:srgbClr val="000000"/>
                </a:solidFill>
                <a:latin typeface="Calibri" pitchFamily="34" charset="0"/>
                <a:ea typeface="黑体" pitchFamily="49" charset="-122"/>
                <a:sym typeface="Calibri" pitchFamily="34" charset="0"/>
              </a:rPr>
              <a:t>从无序数据到信息关联</a:t>
            </a:r>
          </a:p>
        </p:txBody>
      </p:sp>
      <p:sp>
        <p:nvSpPr>
          <p:cNvPr id="51" name="圆角矩形 19"/>
          <p:cNvSpPr>
            <a:spLocks noChangeArrowheads="1"/>
          </p:cNvSpPr>
          <p:nvPr/>
        </p:nvSpPr>
        <p:spPr bwMode="auto">
          <a:xfrm>
            <a:off x="3246449" y="3643314"/>
            <a:ext cx="2897187" cy="1785950"/>
          </a:xfrm>
          <a:prstGeom prst="roundRect">
            <a:avLst>
              <a:gd name="adj" fmla="val 7190"/>
            </a:avLst>
          </a:prstGeom>
          <a:solidFill>
            <a:srgbClr val="FFFFCC"/>
          </a:solidFill>
          <a:ln w="38100">
            <a:solidFill>
              <a:srgbClr val="E46C0A"/>
            </a:solidFill>
            <a:miter lim="800000"/>
            <a:headEnd/>
            <a:tailEnd/>
          </a:ln>
        </p:spPr>
        <p:txBody>
          <a:bodyPr/>
          <a:lstStyle/>
          <a:p>
            <a:pPr marL="179388" lvl="1" indent="-179388" algn="ctr">
              <a:lnSpc>
                <a:spcPct val="150000"/>
              </a:lnSpc>
              <a:spcBef>
                <a:spcPct val="200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2:</a:t>
            </a:r>
            <a:r>
              <a:rPr lang="zh-CN" altLang="en-US" sz="2000" dirty="0">
                <a:solidFill>
                  <a:srgbClr val="FF0000"/>
                </a:solidFill>
                <a:latin typeface="黑体" pitchFamily="49" charset="-122"/>
                <a:ea typeface="黑体" pitchFamily="49" charset="-122"/>
                <a:sym typeface="Calibri" pitchFamily="34" charset="0"/>
              </a:rPr>
              <a:t>精确与非精确</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Calibri" pitchFamily="34" charset="0"/>
                <a:ea typeface="黑体" pitchFamily="49" charset="-122"/>
                <a:sym typeface="Calibri" pitchFamily="34" charset="0"/>
              </a:rPr>
              <a:t>精确性不再是绝对追求目标，需对宏观趋势给出快速预测－买</a:t>
            </a:r>
            <a:r>
              <a:rPr lang="zh-CN" altLang="en-US" b="0" dirty="0" smtClean="0">
                <a:solidFill>
                  <a:srgbClr val="000000"/>
                </a:solidFill>
                <a:latin typeface="Calibri" pitchFamily="34" charset="0"/>
                <a:ea typeface="黑体" pitchFamily="49" charset="-122"/>
                <a:sym typeface="Calibri" pitchFamily="34" charset="0"/>
              </a:rPr>
              <a:t>鞋</a:t>
            </a:r>
          </a:p>
          <a:p>
            <a:pPr marL="179388" lvl="1" indent="-179388">
              <a:buFont typeface="Arial" pitchFamily="34" charset="0"/>
              <a:buChar char="•"/>
            </a:pPr>
            <a:r>
              <a:rPr lang="zh-CN" altLang="en-US" dirty="0" smtClean="0">
                <a:solidFill>
                  <a:srgbClr val="000000"/>
                </a:solidFill>
                <a:latin typeface="Calibri" pitchFamily="34" charset="0"/>
                <a:ea typeface="黑体" pitchFamily="49" charset="-122"/>
                <a:sym typeface="Calibri" pitchFamily="34" charset="0"/>
              </a:rPr>
              <a:t>从信息关联到知识图谱</a:t>
            </a:r>
            <a:endParaRPr lang="zh-CN" altLang="en-US" dirty="0">
              <a:solidFill>
                <a:srgbClr val="000000"/>
              </a:solidFill>
              <a:latin typeface="Calibri" pitchFamily="34" charset="0"/>
              <a:ea typeface="黑体" pitchFamily="49" charset="-122"/>
              <a:sym typeface="Calibri" pitchFamily="34" charset="0"/>
            </a:endParaRPr>
          </a:p>
        </p:txBody>
      </p:sp>
      <p:sp>
        <p:nvSpPr>
          <p:cNvPr id="52" name="圆角矩形 20" descr="羊皮纸"/>
          <p:cNvSpPr>
            <a:spLocks noChangeArrowheads="1"/>
          </p:cNvSpPr>
          <p:nvPr/>
        </p:nvSpPr>
        <p:spPr bwMode="auto">
          <a:xfrm>
            <a:off x="6286512" y="3643314"/>
            <a:ext cx="2773362" cy="1785950"/>
          </a:xfrm>
          <a:prstGeom prst="roundRect">
            <a:avLst>
              <a:gd name="adj" fmla="val 7190"/>
            </a:avLst>
          </a:prstGeom>
          <a:blipFill dpi="0" rotWithShape="1">
            <a:blip r:embed="rId3"/>
            <a:srcRect/>
            <a:tile tx="0" ty="0" sx="100000" sy="100000" flip="none" algn="tl"/>
          </a:blipFill>
          <a:ln w="38100">
            <a:solidFill>
              <a:srgbClr val="E46C0A"/>
            </a:solidFill>
            <a:miter lim="800000"/>
            <a:headEnd/>
            <a:tailEnd/>
          </a:ln>
        </p:spPr>
        <p:txBody>
          <a:bodyPr/>
          <a:lstStyle/>
          <a:p>
            <a:pPr marL="179388" lvl="1" indent="-179388" algn="ctr">
              <a:lnSpc>
                <a:spcPct val="150000"/>
              </a:lnSpc>
              <a:spcBef>
                <a:spcPts val="8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3:</a:t>
            </a:r>
            <a:r>
              <a:rPr lang="zh-CN" altLang="en-US" sz="2000" dirty="0">
                <a:solidFill>
                  <a:srgbClr val="FF0000"/>
                </a:solidFill>
                <a:latin typeface="黑体" pitchFamily="49" charset="-122"/>
                <a:ea typeface="黑体" pitchFamily="49" charset="-122"/>
                <a:sym typeface="Calibri" pitchFamily="34" charset="0"/>
              </a:rPr>
              <a:t>因果与关联</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黑体" pitchFamily="49" charset="-122"/>
                <a:ea typeface="黑体" pitchFamily="49" charset="-122"/>
                <a:sym typeface="Calibri" pitchFamily="34" charset="0"/>
              </a:rPr>
              <a:t>仅需知其然，有时无需知其所有然，用于发现事实、预测未来－医学</a:t>
            </a:r>
          </a:p>
          <a:p>
            <a:pPr marL="179388" lvl="1" indent="-179388">
              <a:buFont typeface="Arial" pitchFamily="34" charset="0"/>
              <a:buChar char="•"/>
            </a:pPr>
            <a:r>
              <a:rPr lang="zh-CN" altLang="en-US" dirty="0">
                <a:solidFill>
                  <a:srgbClr val="000000"/>
                </a:solidFill>
                <a:latin typeface="黑体" pitchFamily="49" charset="-122"/>
                <a:ea typeface="黑体" pitchFamily="49" charset="-122"/>
                <a:sym typeface="Calibri" pitchFamily="34" charset="0"/>
              </a:rPr>
              <a:t>形成关联网谱</a:t>
            </a:r>
          </a:p>
        </p:txBody>
      </p:sp>
      <p:sp>
        <p:nvSpPr>
          <p:cNvPr id="53" name="圆角矩形 24"/>
          <p:cNvSpPr>
            <a:spLocks noChangeArrowheads="1"/>
          </p:cNvSpPr>
          <p:nvPr/>
        </p:nvSpPr>
        <p:spPr bwMode="auto">
          <a:xfrm>
            <a:off x="1797069" y="1176320"/>
            <a:ext cx="615950" cy="554038"/>
          </a:xfrm>
          <a:prstGeom prst="roundRect">
            <a:avLst>
              <a:gd name="adj" fmla="val 10000"/>
            </a:avLst>
          </a:prstGeom>
          <a:blipFill dpi="0" rotWithShape="0">
            <a:blip r:embed="rId4"/>
            <a:srcRect/>
            <a:stretch>
              <a:fillRect/>
            </a:stretch>
          </a:blipFill>
          <a:ln w="25400">
            <a:solidFill>
              <a:srgbClr val="FFFFFF"/>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grpSp>
        <p:nvGrpSpPr>
          <p:cNvPr id="3" name="组合 21"/>
          <p:cNvGrpSpPr>
            <a:grpSpLocks/>
          </p:cNvGrpSpPr>
          <p:nvPr/>
        </p:nvGrpSpPr>
        <p:grpSpPr bwMode="auto">
          <a:xfrm>
            <a:off x="1490681" y="928670"/>
            <a:ext cx="2339975" cy="763588"/>
            <a:chOff x="0" y="0"/>
            <a:chExt cx="2016224" cy="763954"/>
          </a:xfrm>
        </p:grpSpPr>
        <p:sp>
          <p:nvSpPr>
            <p:cNvPr id="60" name="圆角矩形 31"/>
            <p:cNvSpPr>
              <a:spLocks noChangeArrowheads="1"/>
            </p:cNvSpPr>
            <p:nvPr/>
          </p:nvSpPr>
          <p:spPr bwMode="auto">
            <a:xfrm>
              <a:off x="0" y="0"/>
              <a:ext cx="2016224" cy="763954"/>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dirty="0">
                  <a:solidFill>
                    <a:srgbClr val="000000"/>
                  </a:solidFill>
                  <a:latin typeface="黑体" pitchFamily="49" charset="-122"/>
                  <a:ea typeface="黑体" pitchFamily="49" charset="-122"/>
                  <a:sym typeface="黑体" pitchFamily="49" charset="-122"/>
                </a:rPr>
                <a:t>    互联网改变</a:t>
              </a:r>
              <a:endParaRPr lang="en-US" altLang="zh-CN" sz="2000" dirty="0">
                <a:solidFill>
                  <a:srgbClr val="000000"/>
                </a:solidFill>
                <a:latin typeface="黑体" pitchFamily="49" charset="-122"/>
                <a:ea typeface="黑体" pitchFamily="49" charset="-122"/>
                <a:sym typeface="黑体" pitchFamily="49" charset="-122"/>
              </a:endParaRPr>
            </a:p>
            <a:p>
              <a:pPr algn="ctr">
                <a:lnSpc>
                  <a:spcPct val="80000"/>
                </a:lnSpc>
                <a:spcBef>
                  <a:spcPts val="600"/>
                </a:spcBef>
                <a:buFont typeface="Arial" pitchFamily="34" charset="0"/>
                <a:buNone/>
              </a:pPr>
              <a:r>
                <a:rPr lang="zh-CN" altLang="en-US" sz="2000" dirty="0">
                  <a:solidFill>
                    <a:srgbClr val="000000"/>
                  </a:solidFill>
                  <a:latin typeface="黑体" pitchFamily="49" charset="-122"/>
                  <a:ea typeface="黑体" pitchFamily="49" charset="-122"/>
                  <a:sym typeface="黑体" pitchFamily="49" charset="-122"/>
                </a:rPr>
                <a:t>、  交流方式</a:t>
              </a:r>
              <a:endParaRPr lang="zh-CN" altLang="en-US" sz="2800" b="0" dirty="0">
                <a:latin typeface="Arial" pitchFamily="34" charset="0"/>
                <a:ea typeface="宋体" pitchFamily="2" charset="-122"/>
                <a:sym typeface="Calibri" pitchFamily="34" charset="0"/>
              </a:endParaRPr>
            </a:p>
          </p:txBody>
        </p:sp>
        <p:sp>
          <p:nvSpPr>
            <p:cNvPr id="61" name="圆角矩形 33"/>
            <p:cNvSpPr>
              <a:spLocks noChangeArrowheads="1"/>
            </p:cNvSpPr>
            <p:nvPr/>
          </p:nvSpPr>
          <p:spPr bwMode="auto">
            <a:xfrm>
              <a:off x="83899" y="105428"/>
              <a:ext cx="564173" cy="553097"/>
            </a:xfrm>
            <a:prstGeom prst="roundRect">
              <a:avLst>
                <a:gd name="adj" fmla="val 10000"/>
              </a:avLst>
            </a:prstGeom>
            <a:blipFill dpi="0" rotWithShape="0">
              <a:blip r:embed="rId4"/>
              <a:srcRect/>
              <a:stretch>
                <a:fillRect/>
              </a:stretch>
            </a:blipFill>
            <a:ln w="25400">
              <a:solidFill>
                <a:srgbClr val="FFFFFF"/>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grpSp>
      <p:grpSp>
        <p:nvGrpSpPr>
          <p:cNvPr id="4" name="组合 22"/>
          <p:cNvGrpSpPr>
            <a:grpSpLocks/>
          </p:cNvGrpSpPr>
          <p:nvPr/>
        </p:nvGrpSpPr>
        <p:grpSpPr bwMode="auto">
          <a:xfrm>
            <a:off x="3214719" y="1928813"/>
            <a:ext cx="2879725" cy="1565287"/>
            <a:chOff x="3143240" y="4000499"/>
            <a:chExt cx="2879725" cy="1565165"/>
          </a:xfrm>
        </p:grpSpPr>
        <p:sp>
          <p:nvSpPr>
            <p:cNvPr id="22" name="圆角矩形 76">
              <a:extLst>
                <a:ext uri="{FF2B5EF4-FFF2-40B4-BE49-F238E27FC236}"/>
              </a:extLst>
            </p:cNvPr>
            <p:cNvSpPr>
              <a:spLocks noChangeArrowheads="1"/>
            </p:cNvSpPr>
            <p:nvPr/>
          </p:nvSpPr>
          <p:spPr bwMode="auto">
            <a:xfrm>
              <a:off x="3230553" y="4349721"/>
              <a:ext cx="2700337" cy="1214342"/>
            </a:xfrm>
            <a:prstGeom prst="roundRect">
              <a:avLst>
                <a:gd name="adj" fmla="val 2125"/>
              </a:avLst>
            </a:prstGeom>
            <a:noFill/>
            <a:ln>
              <a:no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rIns="0"/>
            <a:lstStyle>
              <a:lvl1pPr marL="342900" indent="-342900" eaLnBrk="0" hangingPunct="0">
                <a:defRPr kumimoji="1" sz="2400">
                  <a:solidFill>
                    <a:schemeClr val="tx1"/>
                  </a:solidFill>
                  <a:latin typeface="Calibri" pitchFamily="34" charset="0"/>
                  <a:ea typeface="宋体" pitchFamily="2" charset="-122"/>
                </a:defRPr>
              </a:lvl1pPr>
              <a:lvl2pPr eaLnBrk="0" hangingPunct="0">
                <a:defRPr kumimoji="1" sz="2400">
                  <a:solidFill>
                    <a:schemeClr val="tx1"/>
                  </a:solidFill>
                  <a:latin typeface="Calibri" pitchFamily="34" charset="0"/>
                  <a:ea typeface="宋体" pitchFamily="2" charset="-122"/>
                </a:defRPr>
              </a:lvl2pPr>
              <a:lvl3pPr marL="71438" eaLnBrk="0" hangingPunct="0">
                <a:defRPr kumimoji="1" sz="2400">
                  <a:solidFill>
                    <a:schemeClr val="tx1"/>
                  </a:solidFill>
                  <a:latin typeface="Calibri" pitchFamily="34" charset="0"/>
                  <a:ea typeface="宋体" pitchFamily="2" charset="-122"/>
                </a:defRPr>
              </a:lvl3pPr>
              <a:lvl4pPr marL="1600200" indent="-228600" eaLnBrk="0" hangingPunct="0">
                <a:defRPr kumimoji="1" sz="2400">
                  <a:solidFill>
                    <a:schemeClr val="tx1"/>
                  </a:solidFill>
                  <a:latin typeface="Calibri" pitchFamily="34" charset="0"/>
                  <a:ea typeface="宋体" pitchFamily="2" charset="-122"/>
                </a:defRPr>
              </a:lvl4pPr>
              <a:lvl5pPr marL="2057400" indent="-228600" eaLnBrk="0" hangingPunct="0">
                <a:defRPr kumimoji="1" sz="24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Calibri" pitchFamily="34" charset="0"/>
                  <a:ea typeface="宋体" pitchFamily="2" charset="-122"/>
                </a:defRPr>
              </a:lvl9pPr>
            </a:lstStyle>
            <a:p>
              <a:pPr marL="0" lvl="2" algn="just" eaLnBrk="1" fontAlgn="auto" hangingPunct="1">
                <a:lnSpc>
                  <a:spcPct val="90000"/>
                </a:lnSpc>
                <a:spcBef>
                  <a:spcPct val="20000"/>
                </a:spcBef>
                <a:spcAft>
                  <a:spcPts val="0"/>
                </a:spcAft>
                <a:defRPr/>
              </a:pPr>
              <a:r>
                <a:rPr lang="zh-CN" altLang="en-US" sz="2000" dirty="0">
                  <a:solidFill>
                    <a:srgbClr val="000000"/>
                  </a:solidFill>
                  <a:latin typeface="+mn-ea"/>
                  <a:ea typeface="+mn-ea"/>
                </a:rPr>
                <a:t>发现危及国家安全的特定群体</a:t>
              </a:r>
              <a:r>
                <a:rPr lang="en-US" altLang="zh-CN" sz="2000" dirty="0">
                  <a:solidFill>
                    <a:srgbClr val="000000"/>
                  </a:solidFill>
                  <a:latin typeface="+mn-ea"/>
                  <a:ea typeface="+mn-ea"/>
                </a:rPr>
                <a:t>(</a:t>
              </a:r>
              <a:r>
                <a:rPr lang="zh-CN" altLang="en-US" sz="2000" dirty="0">
                  <a:solidFill>
                    <a:srgbClr val="000000"/>
                  </a:solidFill>
                  <a:latin typeface="+mn-ea"/>
                  <a:ea typeface="+mn-ea"/>
                </a:rPr>
                <a:t>若</a:t>
              </a:r>
              <a:r>
                <a:rPr lang="en-US" altLang="zh-CN" sz="2000" dirty="0">
                  <a:solidFill>
                    <a:srgbClr val="000000"/>
                  </a:solidFill>
                  <a:latin typeface="+mn-ea"/>
                  <a:ea typeface="+mn-ea"/>
                </a:rPr>
                <a:t>1</a:t>
              </a:r>
              <a:r>
                <a:rPr lang="zh-CN" altLang="en-US" sz="2000" dirty="0">
                  <a:solidFill>
                    <a:srgbClr val="000000"/>
                  </a:solidFill>
                  <a:latin typeface="+mn-ea"/>
                  <a:ea typeface="+mn-ea"/>
                </a:rPr>
                <a:t>个机器时钟处理</a:t>
              </a:r>
              <a:r>
                <a:rPr lang="en-US" altLang="zh-CN" sz="2000" dirty="0">
                  <a:solidFill>
                    <a:srgbClr val="000000"/>
                  </a:solidFill>
                  <a:latin typeface="+mn-ea"/>
                  <a:ea typeface="+mn-ea"/>
                </a:rPr>
                <a:t>1</a:t>
              </a:r>
              <a:r>
                <a:rPr lang="zh-CN" altLang="en-US" sz="2000" dirty="0">
                  <a:solidFill>
                    <a:srgbClr val="000000"/>
                  </a:solidFill>
                  <a:latin typeface="+mn-ea"/>
                  <a:ea typeface="+mn-ea"/>
                </a:rPr>
                <a:t>个顶点对，链接预测</a:t>
              </a:r>
              <a:r>
                <a:rPr lang="en-US" altLang="zh-CN" sz="2000" dirty="0">
                  <a:solidFill>
                    <a:srgbClr val="000000"/>
                  </a:solidFill>
                  <a:latin typeface="+mn-ea"/>
                  <a:ea typeface="+mn-ea"/>
                </a:rPr>
                <a:t>10</a:t>
              </a:r>
              <a:r>
                <a:rPr lang="en-US" altLang="zh-CN" sz="2000" baseline="30000" dirty="0">
                  <a:solidFill>
                    <a:srgbClr val="000000"/>
                  </a:solidFill>
                  <a:latin typeface="+mn-ea"/>
                  <a:ea typeface="+mn-ea"/>
                </a:rPr>
                <a:t>8</a:t>
              </a:r>
              <a:r>
                <a:rPr lang="zh-CN" altLang="en-US" sz="2000" dirty="0">
                  <a:solidFill>
                    <a:srgbClr val="000000"/>
                  </a:solidFill>
                  <a:latin typeface="+mn-ea"/>
                  <a:ea typeface="+mn-ea"/>
                </a:rPr>
                <a:t>顶点网络需</a:t>
              </a:r>
              <a:r>
                <a:rPr lang="en-US" altLang="zh-CN" sz="2000" dirty="0">
                  <a:solidFill>
                    <a:srgbClr val="FF0000"/>
                  </a:solidFill>
                  <a:latin typeface="+mn-ea"/>
                  <a:ea typeface="+mn-ea"/>
                </a:rPr>
                <a:t>100</a:t>
              </a:r>
              <a:r>
                <a:rPr lang="zh-CN" altLang="en-US" sz="2000" dirty="0">
                  <a:solidFill>
                    <a:srgbClr val="FF0000"/>
                  </a:solidFill>
                  <a:latin typeface="+mn-ea"/>
                  <a:ea typeface="+mn-ea"/>
                </a:rPr>
                <a:t>天</a:t>
              </a:r>
              <a:r>
                <a:rPr lang="en-US" altLang="zh-CN" sz="2000" dirty="0">
                  <a:latin typeface="+mn-ea"/>
                  <a:ea typeface="+mn-ea"/>
                </a:rPr>
                <a:t>)</a:t>
              </a:r>
            </a:p>
            <a:p>
              <a:pPr marL="0" lvl="2" algn="just" eaLnBrk="1" fontAlgn="auto" hangingPunct="1">
                <a:lnSpc>
                  <a:spcPct val="90000"/>
                </a:lnSpc>
                <a:spcBef>
                  <a:spcPct val="20000"/>
                </a:spcBef>
                <a:spcAft>
                  <a:spcPts val="0"/>
                </a:spcAft>
                <a:defRPr/>
              </a:pPr>
              <a:endParaRPr lang="en-US" altLang="zh-CN" sz="2000" dirty="0">
                <a:solidFill>
                  <a:srgbClr val="000000"/>
                </a:solidFill>
                <a:latin typeface="+mn-ea"/>
                <a:ea typeface="+mn-ea"/>
              </a:endParaRPr>
            </a:p>
          </p:txBody>
        </p:sp>
        <p:sp>
          <p:nvSpPr>
            <p:cNvPr id="23" name="圆角矩形 82"/>
            <p:cNvSpPr>
              <a:spLocks noChangeArrowheads="1"/>
            </p:cNvSpPr>
            <p:nvPr/>
          </p:nvSpPr>
          <p:spPr bwMode="auto">
            <a:xfrm>
              <a:off x="3143240" y="4000499"/>
              <a:ext cx="2879725" cy="1565165"/>
            </a:xfrm>
            <a:prstGeom prst="roundRect">
              <a:avLst>
                <a:gd name="adj" fmla="val 16667"/>
              </a:avLst>
            </a:prstGeom>
            <a:noFill/>
            <a:ln w="19050">
              <a:solidFill>
                <a:schemeClr val="tx1"/>
              </a:solidFill>
              <a:round/>
              <a:headEnd/>
              <a:tailEnd/>
            </a:ln>
          </p:spPr>
          <p:txBody>
            <a:bodyPr tIns="36000" bIns="36000"/>
            <a:lstStyle/>
            <a:p>
              <a:pPr marL="92075" lvl="2" indent="-92075" algn="ctr" eaLnBrk="1" hangingPunct="1">
                <a:lnSpc>
                  <a:spcPct val="90000"/>
                </a:lnSpc>
              </a:pPr>
              <a:r>
                <a:rPr lang="zh-CN" altLang="en-US" sz="2000" b="1" dirty="0">
                  <a:solidFill>
                    <a:srgbClr val="FF0000"/>
                  </a:solidFill>
                  <a:latin typeface="+mn-ea"/>
                  <a:ea typeface="+mn-ea"/>
                </a:rPr>
                <a:t>计算复杂度高</a:t>
              </a:r>
            </a:p>
          </p:txBody>
        </p:sp>
      </p:grpSp>
      <p:grpSp>
        <p:nvGrpSpPr>
          <p:cNvPr id="5" name="组合 19"/>
          <p:cNvGrpSpPr>
            <a:grpSpLocks/>
          </p:cNvGrpSpPr>
          <p:nvPr/>
        </p:nvGrpSpPr>
        <p:grpSpPr bwMode="auto">
          <a:xfrm>
            <a:off x="249269" y="1920874"/>
            <a:ext cx="2879725" cy="1579564"/>
            <a:chOff x="178223" y="4013789"/>
            <a:chExt cx="2879725" cy="1579007"/>
          </a:xfrm>
        </p:grpSpPr>
        <p:sp>
          <p:nvSpPr>
            <p:cNvPr id="25" name="圆角矩形 76">
              <a:extLst>
                <a:ext uri="{FF2B5EF4-FFF2-40B4-BE49-F238E27FC236}"/>
              </a:extLst>
            </p:cNvPr>
            <p:cNvSpPr>
              <a:spLocks noChangeArrowheads="1"/>
            </p:cNvSpPr>
            <p:nvPr/>
          </p:nvSpPr>
          <p:spPr bwMode="auto">
            <a:xfrm>
              <a:off x="294111" y="4378786"/>
              <a:ext cx="2663825" cy="1214010"/>
            </a:xfrm>
            <a:prstGeom prst="roundRect">
              <a:avLst>
                <a:gd name="adj" fmla="val 2125"/>
              </a:avLst>
            </a:prstGeom>
            <a:noFill/>
            <a:ln>
              <a:no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rIns="0"/>
            <a:lstStyle>
              <a:lvl1pPr marL="342900" indent="-342900" eaLnBrk="0" hangingPunct="0">
                <a:defRPr kumimoji="1" sz="2400">
                  <a:solidFill>
                    <a:schemeClr val="tx1"/>
                  </a:solidFill>
                  <a:latin typeface="Calibri" pitchFamily="34" charset="0"/>
                  <a:ea typeface="宋体" pitchFamily="2" charset="-122"/>
                </a:defRPr>
              </a:lvl1pPr>
              <a:lvl2pPr eaLnBrk="0" hangingPunct="0">
                <a:defRPr kumimoji="1" sz="2400">
                  <a:solidFill>
                    <a:schemeClr val="tx1"/>
                  </a:solidFill>
                  <a:latin typeface="Calibri" pitchFamily="34" charset="0"/>
                  <a:ea typeface="宋体" pitchFamily="2" charset="-122"/>
                </a:defRPr>
              </a:lvl2pPr>
              <a:lvl3pPr marL="71438" eaLnBrk="0" hangingPunct="0">
                <a:defRPr kumimoji="1" sz="2400">
                  <a:solidFill>
                    <a:schemeClr val="tx1"/>
                  </a:solidFill>
                  <a:latin typeface="Calibri" pitchFamily="34" charset="0"/>
                  <a:ea typeface="宋体" pitchFamily="2" charset="-122"/>
                </a:defRPr>
              </a:lvl3pPr>
              <a:lvl4pPr marL="1600200" indent="-228600" eaLnBrk="0" hangingPunct="0">
                <a:defRPr kumimoji="1" sz="2400">
                  <a:solidFill>
                    <a:schemeClr val="tx1"/>
                  </a:solidFill>
                  <a:latin typeface="Calibri" pitchFamily="34" charset="0"/>
                  <a:ea typeface="宋体" pitchFamily="2" charset="-122"/>
                </a:defRPr>
              </a:lvl4pPr>
              <a:lvl5pPr marL="2057400" indent="-228600" eaLnBrk="0" hangingPunct="0">
                <a:defRPr kumimoji="1" sz="24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Calibri" pitchFamily="34" charset="0"/>
                  <a:ea typeface="宋体" pitchFamily="2" charset="-122"/>
                </a:defRPr>
              </a:lvl9pPr>
            </a:lstStyle>
            <a:p>
              <a:pPr marL="0" lvl="2" algn="just" eaLnBrk="1" fontAlgn="auto" hangingPunct="1">
                <a:lnSpc>
                  <a:spcPct val="90000"/>
                </a:lnSpc>
                <a:spcBef>
                  <a:spcPct val="20000"/>
                </a:spcBef>
                <a:spcAft>
                  <a:spcPts val="0"/>
                </a:spcAft>
                <a:defRPr/>
              </a:pPr>
              <a:r>
                <a:rPr lang="zh-CN" altLang="en-US" sz="2000" dirty="0">
                  <a:solidFill>
                    <a:srgbClr val="000000"/>
                  </a:solidFill>
                  <a:latin typeface="+mn-ea"/>
                  <a:ea typeface="+mn-ea"/>
                </a:rPr>
                <a:t>政治选举预测需要同时处理各种社交网络大数据</a:t>
              </a:r>
              <a:r>
                <a:rPr lang="en-US" altLang="zh-CN" sz="2000" dirty="0">
                  <a:solidFill>
                    <a:srgbClr val="000000"/>
                  </a:solidFill>
                  <a:latin typeface="+mn-ea"/>
                  <a:ea typeface="+mn-ea"/>
                </a:rPr>
                <a:t>(</a:t>
              </a:r>
              <a:r>
                <a:rPr lang="en-US" altLang="zh-CN" sz="2000" dirty="0" err="1">
                  <a:solidFill>
                    <a:srgbClr val="000000"/>
                  </a:solidFill>
                  <a:latin typeface="+mn-ea"/>
                  <a:ea typeface="+mn-ea"/>
                </a:rPr>
                <a:t>Facebook</a:t>
              </a:r>
              <a:r>
                <a:rPr lang="zh-CN" altLang="en-US" sz="2000" dirty="0">
                  <a:latin typeface="+mn-ea"/>
                  <a:ea typeface="+mn-ea"/>
                </a:rPr>
                <a:t>每天新增数据</a:t>
              </a:r>
              <a:r>
                <a:rPr lang="en-US" altLang="zh-CN" sz="2000" dirty="0">
                  <a:solidFill>
                    <a:srgbClr val="FF0000"/>
                  </a:solidFill>
                  <a:latin typeface="+mn-ea"/>
                  <a:ea typeface="+mn-ea"/>
                </a:rPr>
                <a:t>10TB </a:t>
              </a:r>
              <a:r>
                <a:rPr lang="en-US" altLang="zh-CN" sz="2000" dirty="0">
                  <a:solidFill>
                    <a:srgbClr val="000000"/>
                  </a:solidFill>
                  <a:latin typeface="+mn-ea"/>
                  <a:ea typeface="+mn-ea"/>
                </a:rPr>
                <a:t>)</a:t>
              </a:r>
            </a:p>
            <a:p>
              <a:pPr marL="0" lvl="2" algn="just" eaLnBrk="1" fontAlgn="auto" hangingPunct="1">
                <a:lnSpc>
                  <a:spcPct val="90000"/>
                </a:lnSpc>
                <a:spcBef>
                  <a:spcPct val="20000"/>
                </a:spcBef>
                <a:spcAft>
                  <a:spcPts val="0"/>
                </a:spcAft>
                <a:defRPr/>
              </a:pPr>
              <a:endParaRPr lang="zh-CN" altLang="en-US" sz="2000" dirty="0">
                <a:solidFill>
                  <a:srgbClr val="FF0000"/>
                </a:solidFill>
                <a:latin typeface="+mn-ea"/>
                <a:ea typeface="+mn-ea"/>
              </a:endParaRPr>
            </a:p>
          </p:txBody>
        </p:sp>
        <p:sp>
          <p:nvSpPr>
            <p:cNvPr id="26" name="圆角矩形 25">
              <a:extLst>
                <a:ext uri="{FF2B5EF4-FFF2-40B4-BE49-F238E27FC236}"/>
              </a:extLst>
            </p:cNvPr>
            <p:cNvSpPr>
              <a:spLocks noChangeArrowheads="1"/>
            </p:cNvSpPr>
            <p:nvPr/>
          </p:nvSpPr>
          <p:spPr bwMode="auto">
            <a:xfrm>
              <a:off x="178223" y="4013789"/>
              <a:ext cx="2879725" cy="1572669"/>
            </a:xfrm>
            <a:prstGeom prst="roundRect">
              <a:avLst>
                <a:gd name="adj" fmla="val 16667"/>
              </a:avLst>
            </a:prstGeom>
            <a:noFill/>
            <a:ln w="19050">
              <a:solidFill>
                <a:schemeClr val="tx1"/>
              </a:solid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tIns="36000" rIns="0" bIns="36000"/>
            <a:lstStyle/>
            <a:p>
              <a:pPr marL="92075" lvl="2" indent="-92075" algn="ctr" eaLnBrk="1" fontAlgn="auto" hangingPunct="1">
                <a:lnSpc>
                  <a:spcPct val="90000"/>
                </a:lnSpc>
                <a:spcBef>
                  <a:spcPts val="0"/>
                </a:spcBef>
                <a:spcAft>
                  <a:spcPts val="0"/>
                </a:spcAft>
                <a:defRPr/>
              </a:pPr>
              <a:r>
                <a:rPr lang="zh-CN" altLang="en-US" sz="2000" b="1" dirty="0">
                  <a:solidFill>
                    <a:srgbClr val="FF0000"/>
                  </a:solidFill>
                  <a:latin typeface="+mn-ea"/>
                </a:rPr>
                <a:t>计算数据量大</a:t>
              </a:r>
            </a:p>
          </p:txBody>
        </p:sp>
      </p:grpSp>
      <p:grpSp>
        <p:nvGrpSpPr>
          <p:cNvPr id="6" name="组合 20"/>
          <p:cNvGrpSpPr>
            <a:grpSpLocks/>
          </p:cNvGrpSpPr>
          <p:nvPr/>
        </p:nvGrpSpPr>
        <p:grpSpPr bwMode="auto">
          <a:xfrm>
            <a:off x="6192869" y="1920876"/>
            <a:ext cx="2879725" cy="1579562"/>
            <a:chOff x="6121432" y="4013791"/>
            <a:chExt cx="2879725" cy="1579005"/>
          </a:xfrm>
        </p:grpSpPr>
        <p:sp>
          <p:nvSpPr>
            <p:cNvPr id="28" name="圆角矩形 76">
              <a:extLst>
                <a:ext uri="{FF2B5EF4-FFF2-40B4-BE49-F238E27FC236}"/>
              </a:extLst>
            </p:cNvPr>
            <p:cNvSpPr>
              <a:spLocks noChangeArrowheads="1"/>
            </p:cNvSpPr>
            <p:nvPr/>
          </p:nvSpPr>
          <p:spPr bwMode="auto">
            <a:xfrm>
              <a:off x="6208745" y="4378786"/>
              <a:ext cx="2700337" cy="1214010"/>
            </a:xfrm>
            <a:prstGeom prst="roundRect">
              <a:avLst>
                <a:gd name="adj" fmla="val 2125"/>
              </a:avLst>
            </a:prstGeom>
            <a:noFill/>
            <a:ln>
              <a:no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rIns="0"/>
            <a:lstStyle>
              <a:lvl1pPr marL="342900" indent="-342900" eaLnBrk="0" hangingPunct="0">
                <a:defRPr kumimoji="1" sz="2400">
                  <a:solidFill>
                    <a:schemeClr val="tx1"/>
                  </a:solidFill>
                  <a:latin typeface="Calibri" pitchFamily="34" charset="0"/>
                  <a:ea typeface="宋体" pitchFamily="2" charset="-122"/>
                </a:defRPr>
              </a:lvl1pPr>
              <a:lvl2pPr eaLnBrk="0" hangingPunct="0">
                <a:defRPr kumimoji="1" sz="2400">
                  <a:solidFill>
                    <a:schemeClr val="tx1"/>
                  </a:solidFill>
                  <a:latin typeface="Calibri" pitchFamily="34" charset="0"/>
                  <a:ea typeface="宋体" pitchFamily="2" charset="-122"/>
                </a:defRPr>
              </a:lvl2pPr>
              <a:lvl3pPr marL="71438" eaLnBrk="0" hangingPunct="0">
                <a:defRPr kumimoji="1" sz="2400">
                  <a:solidFill>
                    <a:schemeClr val="tx1"/>
                  </a:solidFill>
                  <a:latin typeface="Calibri" pitchFamily="34" charset="0"/>
                  <a:ea typeface="宋体" pitchFamily="2" charset="-122"/>
                </a:defRPr>
              </a:lvl3pPr>
              <a:lvl4pPr marL="1600200" indent="-228600" eaLnBrk="0" hangingPunct="0">
                <a:defRPr kumimoji="1" sz="2400">
                  <a:solidFill>
                    <a:schemeClr val="tx1"/>
                  </a:solidFill>
                  <a:latin typeface="Calibri" pitchFamily="34" charset="0"/>
                  <a:ea typeface="宋体" pitchFamily="2" charset="-122"/>
                </a:defRPr>
              </a:lvl4pPr>
              <a:lvl5pPr marL="2057400" indent="-228600" eaLnBrk="0" hangingPunct="0">
                <a:defRPr kumimoji="1" sz="24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Calibri" pitchFamily="34" charset="0"/>
                  <a:ea typeface="宋体" pitchFamily="2" charset="-122"/>
                </a:defRPr>
              </a:lvl9pPr>
            </a:lstStyle>
            <a:p>
              <a:pPr marL="0" lvl="2" algn="just" eaLnBrk="1" fontAlgn="auto" hangingPunct="1">
                <a:lnSpc>
                  <a:spcPct val="90000"/>
                </a:lnSpc>
                <a:spcBef>
                  <a:spcPct val="20000"/>
                </a:spcBef>
                <a:spcAft>
                  <a:spcPts val="0"/>
                </a:spcAft>
                <a:defRPr/>
              </a:pPr>
              <a:r>
                <a:rPr lang="zh-CN" altLang="en-US" sz="2000" dirty="0">
                  <a:latin typeface="+mn-ea"/>
                  <a:ea typeface="+mn-ea"/>
                </a:rPr>
                <a:t>数据质量低严重制约许多企业的健康发展</a:t>
              </a:r>
              <a:r>
                <a:rPr lang="en-US" altLang="zh-CN" sz="2000" dirty="0">
                  <a:latin typeface="+mn-ea"/>
                  <a:ea typeface="+mn-ea"/>
                </a:rPr>
                <a:t>(</a:t>
              </a:r>
              <a:r>
                <a:rPr lang="zh-CN" altLang="en-US" sz="2000" dirty="0">
                  <a:latin typeface="+mn-ea"/>
                  <a:ea typeface="+mn-ea"/>
                </a:rPr>
                <a:t>全球</a:t>
              </a:r>
              <a:r>
                <a:rPr lang="en-US" altLang="zh-CN" sz="2000" dirty="0">
                  <a:solidFill>
                    <a:srgbClr val="FF0000"/>
                  </a:solidFill>
                  <a:latin typeface="+mn-ea"/>
                  <a:ea typeface="+mn-ea"/>
                </a:rPr>
                <a:t>1000</a:t>
              </a:r>
              <a:r>
                <a:rPr lang="zh-CN" altLang="en-US" sz="2000" dirty="0">
                  <a:solidFill>
                    <a:srgbClr val="FF0000"/>
                  </a:solidFill>
                  <a:latin typeface="+mn-ea"/>
                  <a:ea typeface="+mn-ea"/>
                </a:rPr>
                <a:t>强</a:t>
              </a:r>
              <a:r>
                <a:rPr lang="zh-CN" altLang="en-US" sz="2000" dirty="0">
                  <a:latin typeface="+mn-ea"/>
                  <a:ea typeface="+mn-ea"/>
                </a:rPr>
                <a:t>企业约</a:t>
              </a:r>
              <a:r>
                <a:rPr lang="en-US" altLang="zh-CN" sz="2000" dirty="0">
                  <a:solidFill>
                    <a:srgbClr val="FF0000"/>
                  </a:solidFill>
                  <a:latin typeface="+mn-ea"/>
                  <a:ea typeface="+mn-ea"/>
                </a:rPr>
                <a:t>25%</a:t>
              </a:r>
              <a:r>
                <a:rPr lang="zh-CN" altLang="en-US" sz="2000" dirty="0">
                  <a:latin typeface="+mn-ea"/>
                  <a:ea typeface="+mn-ea"/>
                </a:rPr>
                <a:t>的关键数据存在错误</a:t>
              </a:r>
              <a:r>
                <a:rPr lang="en-US" altLang="zh-CN" sz="2000" dirty="0">
                  <a:latin typeface="+mn-ea"/>
                  <a:ea typeface="+mn-ea"/>
                </a:rPr>
                <a:t>)</a:t>
              </a:r>
            </a:p>
          </p:txBody>
        </p:sp>
        <p:sp>
          <p:nvSpPr>
            <p:cNvPr id="29" name="圆角矩形 28">
              <a:extLst>
                <a:ext uri="{FF2B5EF4-FFF2-40B4-BE49-F238E27FC236}"/>
              </a:extLst>
            </p:cNvPr>
            <p:cNvSpPr>
              <a:spLocks noChangeArrowheads="1"/>
            </p:cNvSpPr>
            <p:nvPr/>
          </p:nvSpPr>
          <p:spPr bwMode="auto">
            <a:xfrm>
              <a:off x="6121432" y="4013791"/>
              <a:ext cx="2879725" cy="1572669"/>
            </a:xfrm>
            <a:prstGeom prst="roundRect">
              <a:avLst>
                <a:gd name="adj" fmla="val 16667"/>
              </a:avLst>
            </a:prstGeom>
            <a:noFill/>
            <a:ln w="19050">
              <a:solidFill>
                <a:schemeClr val="tx1"/>
              </a:solid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tIns="28800" rIns="0" bIns="0"/>
            <a:lstStyle/>
            <a:p>
              <a:pPr marL="92075" lvl="2" indent="-92075" algn="ctr" eaLnBrk="1" fontAlgn="auto" hangingPunct="1">
                <a:lnSpc>
                  <a:spcPct val="90000"/>
                </a:lnSpc>
                <a:spcBef>
                  <a:spcPts val="300"/>
                </a:spcBef>
                <a:spcAft>
                  <a:spcPts val="0"/>
                </a:spcAft>
                <a:defRPr/>
              </a:pPr>
              <a:r>
                <a:rPr lang="zh-CN" altLang="en-US" sz="2000" b="1" dirty="0">
                  <a:solidFill>
                    <a:srgbClr val="FF0000"/>
                  </a:solidFill>
                  <a:latin typeface="+mn-ea"/>
                </a:rPr>
                <a:t>数据价值密度低</a:t>
              </a:r>
            </a:p>
          </p:txBody>
        </p:sp>
      </p:grpSp>
      <p:cxnSp>
        <p:nvCxnSpPr>
          <p:cNvPr id="30" name="直接连接符 29">
            <a:extLst>
              <a:ext uri="{FF2B5EF4-FFF2-40B4-BE49-F238E27FC236}"/>
            </a:extLst>
          </p:cNvPr>
          <p:cNvCxnSpPr/>
          <p:nvPr/>
        </p:nvCxnSpPr>
        <p:spPr>
          <a:xfrm>
            <a:off x="-30163" y="1849436"/>
            <a:ext cx="9180513" cy="1588"/>
          </a:xfrm>
          <a:prstGeom prst="line">
            <a:avLst/>
          </a:prstGeom>
          <a:ln w="25400">
            <a:solidFill>
              <a:srgbClr val="000099"/>
            </a:solidFill>
          </a:ln>
        </p:spPr>
        <p:style>
          <a:lnRef idx="1">
            <a:schemeClr val="accent1"/>
          </a:lnRef>
          <a:fillRef idx="0">
            <a:schemeClr val="accent1"/>
          </a:fillRef>
          <a:effectRef idx="0">
            <a:schemeClr val="accent1"/>
          </a:effectRef>
          <a:fontRef idx="minor">
            <a:schemeClr val="tx1"/>
          </a:fontRef>
        </p:style>
      </p:cxnSp>
      <p:sp>
        <p:nvSpPr>
          <p:cNvPr id="31" name="Rectangle 9">
            <a:extLst>
              <a:ext uri="{FF2B5EF4-FFF2-40B4-BE49-F238E27FC236}"/>
            </a:extLst>
          </p:cNvPr>
          <p:cNvSpPr>
            <a:spLocks noChangeArrowheads="1"/>
          </p:cNvSpPr>
          <p:nvPr/>
        </p:nvSpPr>
        <p:spPr bwMode="auto">
          <a:xfrm>
            <a:off x="1000100" y="5643578"/>
            <a:ext cx="7705725" cy="1071570"/>
          </a:xfrm>
          <a:prstGeom prst="roundRect">
            <a:avLst>
              <a:gd name="adj" fmla="val 9248"/>
            </a:avLst>
          </a:prstGeom>
          <a:solidFill>
            <a:srgbClr val="E2FBFE"/>
          </a:solidFill>
          <a:ln w="12700" cmpd="thickThin">
            <a:solidFill>
              <a:schemeClr val="tx1"/>
            </a:solid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ts val="400"/>
              </a:spcBef>
              <a:buFontTx/>
              <a:buNone/>
              <a:defRPr/>
            </a:pPr>
            <a:r>
              <a:rPr lang="zh-CN" altLang="en-US" sz="2800" b="1" dirty="0">
                <a:solidFill>
                  <a:srgbClr val="FF0000"/>
                </a:solidFill>
                <a:latin typeface="+mn-ea"/>
                <a:ea typeface="+mn-ea"/>
                <a:sym typeface="Wingdings" panose="05000000000000000000" pitchFamily="2" charset="2"/>
              </a:rPr>
              <a:t>大数据：找不到最优解、最优解成本高</a:t>
            </a:r>
            <a:endParaRPr lang="en-US" altLang="zh-CN" sz="2800" b="1" dirty="0">
              <a:solidFill>
                <a:srgbClr val="FF0000"/>
              </a:solidFill>
              <a:latin typeface="+mn-ea"/>
              <a:ea typeface="+mn-ea"/>
              <a:sym typeface="Wingdings" panose="05000000000000000000" pitchFamily="2" charset="2"/>
            </a:endParaRPr>
          </a:p>
          <a:p>
            <a:pPr algn="ctr" eaLnBrk="1" hangingPunct="1">
              <a:spcBef>
                <a:spcPts val="400"/>
              </a:spcBef>
              <a:buFontTx/>
              <a:buNone/>
              <a:defRPr/>
            </a:pPr>
            <a:r>
              <a:rPr lang="zh-CN" altLang="en-US" sz="2800" b="1" dirty="0">
                <a:solidFill>
                  <a:srgbClr val="FF0000"/>
                </a:solidFill>
                <a:latin typeface="+mn-ea"/>
                <a:ea typeface="+mn-ea"/>
                <a:sym typeface="Wingdings" panose="05000000000000000000" pitchFamily="2" charset="2"/>
              </a:rPr>
              <a:t>大数据近似计算：高效处理大数据问题</a:t>
            </a:r>
            <a:endParaRPr lang="en-US" altLang="zh-CN" sz="2800" b="1" dirty="0">
              <a:solidFill>
                <a:srgbClr val="FF0000"/>
              </a:solidFill>
              <a:latin typeface="+mn-ea"/>
              <a:ea typeface="+mn-ea"/>
              <a:sym typeface="Wingdings" panose="05000000000000000000" pitchFamily="2" charset="2"/>
            </a:endParaRPr>
          </a:p>
        </p:txBody>
      </p:sp>
      <p:cxnSp>
        <p:nvCxnSpPr>
          <p:cNvPr id="32" name="直接连接符 31">
            <a:extLst>
              <a:ext uri="{FF2B5EF4-FFF2-40B4-BE49-F238E27FC236}"/>
            </a:extLst>
          </p:cNvPr>
          <p:cNvCxnSpPr/>
          <p:nvPr/>
        </p:nvCxnSpPr>
        <p:spPr>
          <a:xfrm>
            <a:off x="-36481" y="5499114"/>
            <a:ext cx="9180513" cy="1588"/>
          </a:xfrm>
          <a:prstGeom prst="line">
            <a:avLst/>
          </a:prstGeom>
          <a:ln w="25400">
            <a:solidFill>
              <a:srgbClr val="000099"/>
            </a:solidFill>
          </a:ln>
        </p:spPr>
        <p:style>
          <a:lnRef idx="1">
            <a:schemeClr val="accent1"/>
          </a:lnRef>
          <a:fillRef idx="0">
            <a:schemeClr val="accent1"/>
          </a:fillRef>
          <a:effectRef idx="0">
            <a:schemeClr val="accent1"/>
          </a:effectRef>
          <a:fontRef idx="minor">
            <a:schemeClr val="tx1"/>
          </a:fontRef>
        </p:style>
      </p:cxnSp>
      <p:sp>
        <p:nvSpPr>
          <p:cNvPr id="27"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15</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edge">
                                      <p:cBhvr>
                                        <p:cTn id="7" dur="2000"/>
                                        <p:tgtEl>
                                          <p:spTgt spid="50"/>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edge">
                                      <p:cBhvr>
                                        <p:cTn id="10" dur="2000"/>
                                        <p:tgtEl>
                                          <p:spTgt spid="51"/>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edge">
                                      <p:cBhvr>
                                        <p:cTn id="13" dur="1000"/>
                                        <p:tgtEl>
                                          <p:spTgt spid="5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500" fill="hold"/>
                                        <p:tgtEl>
                                          <p:spTgt spid="31"/>
                                        </p:tgtEl>
                                        <p:attrNameLst>
                                          <p:attrName>ppt_x</p:attrName>
                                        </p:attrNameLst>
                                      </p:cBhvr>
                                      <p:tavLst>
                                        <p:tav tm="0">
                                          <p:val>
                                            <p:strVal val="#ppt_x"/>
                                          </p:val>
                                        </p:tav>
                                        <p:tav tm="100000">
                                          <p:val>
                                            <p:strVal val="#ppt_x"/>
                                          </p:val>
                                        </p:tav>
                                      </p:tavLst>
                                    </p:anim>
                                    <p:anim calcmode="lin" valueType="num">
                                      <p:cBhvr additive="base">
                                        <p:cTn id="1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autoUpdateAnimBg="0"/>
      <p:bldP spid="51" grpId="0" bldLvl="0" animBg="1" autoUpdateAnimBg="0"/>
      <p:bldP spid="52" grpId="0" bldLvl="0" animBg="1" autoUpdateAnimBg="0"/>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问题三</a:t>
            </a:r>
            <a:r>
              <a:rPr lang="zh-CN" altLang="en-US" sz="4000" b="1" dirty="0" smtClean="0">
                <a:latin typeface="Arial Unicode MS" pitchFamily="34" charset="-122"/>
                <a:ea typeface="黑体" pitchFamily="49" charset="-122"/>
                <a:cs typeface="+mj-cs"/>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a:t>
            </a:r>
            <a:r>
              <a:rPr lang="zh-CN" altLang="en-US" sz="4000" b="1" dirty="0" smtClean="0">
                <a:latin typeface="Arial Unicode MS" pitchFamily="34" charset="-122"/>
                <a:ea typeface="黑体" pitchFamily="49" charset="-122"/>
                <a:sym typeface="Wingdings" pitchFamily="2" charset="2"/>
              </a:rPr>
              <a:t>网大</a:t>
            </a:r>
            <a:r>
              <a:rPr lang="zh-CN" altLang="en-US" sz="4000" b="1" dirty="0" smtClean="0">
                <a:latin typeface="Arial Unicode MS" pitchFamily="34" charset="-122"/>
                <a:ea typeface="黑体" pitchFamily="49" charset="-122"/>
                <a:cs typeface="+mj-cs"/>
                <a:sym typeface="黑体" panose="02010609060101010101" pitchFamily="49" charset="-122"/>
              </a:rPr>
              <a:t>数据的近似计算？</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31" name="Rectangle 9">
            <a:extLst>
              <a:ext uri="{FF2B5EF4-FFF2-40B4-BE49-F238E27FC236}"/>
            </a:extLst>
          </p:cNvPr>
          <p:cNvSpPr>
            <a:spLocks noChangeArrowheads="1"/>
          </p:cNvSpPr>
          <p:nvPr/>
        </p:nvSpPr>
        <p:spPr bwMode="auto">
          <a:xfrm>
            <a:off x="785786" y="1071546"/>
            <a:ext cx="7705725" cy="1071570"/>
          </a:xfrm>
          <a:prstGeom prst="roundRect">
            <a:avLst>
              <a:gd name="adj" fmla="val 9248"/>
            </a:avLst>
          </a:prstGeom>
          <a:solidFill>
            <a:srgbClr val="E2FBFE"/>
          </a:solidFill>
          <a:ln w="12700" cmpd="thickThin">
            <a:solidFill>
              <a:schemeClr val="tx1"/>
            </a:solid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ts val="400"/>
              </a:spcBef>
              <a:buFontTx/>
              <a:buNone/>
              <a:defRPr/>
            </a:pPr>
            <a:r>
              <a:rPr lang="zh-CN" altLang="en-US" sz="2800" b="1">
                <a:latin typeface="+mn-ea"/>
                <a:ea typeface="+mn-ea"/>
                <a:sym typeface="Wingdings" panose="05000000000000000000" pitchFamily="2" charset="2"/>
              </a:rPr>
              <a:t>大数据：找不到最优解、最优解成本高</a:t>
            </a:r>
            <a:endParaRPr lang="en-US" altLang="zh-CN" sz="2800" b="1">
              <a:latin typeface="+mn-ea"/>
              <a:ea typeface="+mn-ea"/>
              <a:sym typeface="Wingdings" panose="05000000000000000000" pitchFamily="2" charset="2"/>
            </a:endParaRPr>
          </a:p>
          <a:p>
            <a:pPr algn="ctr" eaLnBrk="1" hangingPunct="1">
              <a:spcBef>
                <a:spcPts val="400"/>
              </a:spcBef>
              <a:buFontTx/>
              <a:buNone/>
              <a:defRPr/>
            </a:pPr>
            <a:r>
              <a:rPr lang="zh-CN" altLang="en-US" sz="2800" b="1">
                <a:solidFill>
                  <a:srgbClr val="FF0000"/>
                </a:solidFill>
                <a:latin typeface="+mn-ea"/>
                <a:ea typeface="+mn-ea"/>
                <a:sym typeface="Wingdings" panose="05000000000000000000" pitchFamily="2" charset="2"/>
              </a:rPr>
              <a:t>大数据近似计算：高效处理大数据问题</a:t>
            </a:r>
            <a:endParaRPr lang="en-US" altLang="zh-CN" sz="2800" b="1">
              <a:solidFill>
                <a:srgbClr val="FF0000"/>
              </a:solidFill>
              <a:latin typeface="+mn-ea"/>
              <a:ea typeface="+mn-ea"/>
              <a:sym typeface="Wingdings" panose="05000000000000000000" pitchFamily="2" charset="2"/>
            </a:endParaRPr>
          </a:p>
        </p:txBody>
      </p:sp>
      <p:sp>
        <p:nvSpPr>
          <p:cNvPr id="27" name="Rectangle 9"/>
          <p:cNvSpPr>
            <a:spLocks noChangeArrowheads="1"/>
          </p:cNvSpPr>
          <p:nvPr/>
        </p:nvSpPr>
        <p:spPr bwMode="auto">
          <a:xfrm>
            <a:off x="714411" y="2559086"/>
            <a:ext cx="8215307" cy="1012825"/>
          </a:xfrm>
          <a:prstGeom prst="rect">
            <a:avLst/>
          </a:prstGeom>
          <a:noFill/>
          <a:ln w="12700" cmpd="thickThin">
            <a:noFill/>
            <a:miter lim="800000"/>
            <a:headEnd/>
            <a:tailEnd/>
          </a:ln>
        </p:spPr>
        <p:txBody>
          <a:bodyPr lIns="36000" rIns="36000"/>
          <a:lstStyle/>
          <a:p>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问题</a:t>
            </a:r>
            <a:r>
              <a:rPr lang="en-US" altLang="zh-CN" sz="2800" b="1" dirty="0">
                <a:solidFill>
                  <a:srgbClr val="FF0000"/>
                </a:solidFill>
                <a:latin typeface="黑体" pitchFamily="49" charset="-122"/>
                <a:ea typeface="Arial Unicode MS" pitchFamily="34" charset="-122"/>
                <a:cs typeface="Arial Unicode MS" pitchFamily="34" charset="-122"/>
                <a:sym typeface="Wingdings" pitchFamily="2" charset="2"/>
              </a:rPr>
              <a:t>1</a:t>
            </a:r>
            <a:r>
              <a:rPr lang="zh-CN" altLang="en-US" sz="2800" b="1" dirty="0">
                <a:latin typeface="黑体" pitchFamily="49" charset="-122"/>
                <a:ea typeface="Arial Unicode MS" pitchFamily="34" charset="-122"/>
                <a:cs typeface="Arial Unicode MS" pitchFamily="34" charset="-122"/>
                <a:sym typeface="Wingdings" pitchFamily="2" charset="2"/>
              </a:rPr>
              <a:t>：如何</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发现</a:t>
            </a:r>
            <a:r>
              <a:rPr lang="zh-CN" altLang="en-US" sz="2800" b="1" dirty="0">
                <a:latin typeface="黑体" pitchFamily="49" charset="-122"/>
                <a:ea typeface="Arial Unicode MS" pitchFamily="34" charset="-122"/>
                <a:cs typeface="Arial Unicode MS" pitchFamily="34" charset="-122"/>
                <a:sym typeface="Wingdings" pitchFamily="2" charset="2"/>
              </a:rPr>
              <a:t>并描述任务</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感知</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特征</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及</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规律</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如何</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建立</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感知特征与近似计算的</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关联</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pPr algn="ctr"/>
            <a:endParaRPr lang="zh-CN" altLang="en-US" sz="28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33" name="Rectangle 9"/>
          <p:cNvSpPr>
            <a:spLocks noChangeArrowheads="1"/>
          </p:cNvSpPr>
          <p:nvPr/>
        </p:nvSpPr>
        <p:spPr bwMode="auto">
          <a:xfrm>
            <a:off x="714411" y="3786200"/>
            <a:ext cx="8215307" cy="1000125"/>
          </a:xfrm>
          <a:prstGeom prst="rect">
            <a:avLst/>
          </a:prstGeom>
          <a:noFill/>
          <a:ln w="12700" cmpd="thickThin">
            <a:noFill/>
            <a:miter lim="800000"/>
            <a:headEnd/>
            <a:tailEnd/>
          </a:ln>
        </p:spPr>
        <p:txBody>
          <a:bodyPr lIns="36000" rIns="36000"/>
          <a:lstStyle/>
          <a:p>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问题</a:t>
            </a:r>
            <a:r>
              <a:rPr lang="en-US" altLang="zh-CN" sz="2800" b="1" dirty="0">
                <a:solidFill>
                  <a:srgbClr val="FF0000"/>
                </a:solidFill>
                <a:latin typeface="黑体" pitchFamily="49" charset="-122"/>
                <a:ea typeface="Arial Unicode MS" pitchFamily="34" charset="-122"/>
                <a:cs typeface="Arial Unicode MS" pitchFamily="34" charset="-122"/>
                <a:sym typeface="Wingdings" pitchFamily="2" charset="2"/>
              </a:rPr>
              <a:t>2</a:t>
            </a:r>
            <a:r>
              <a:rPr lang="zh-CN" altLang="en-US" sz="2800" b="1" dirty="0">
                <a:latin typeface="黑体" pitchFamily="49" charset="-122"/>
                <a:ea typeface="Arial Unicode MS" pitchFamily="34" charset="-122"/>
                <a:cs typeface="Arial Unicode MS" pitchFamily="34" charset="-122"/>
                <a:sym typeface="Wingdings" pitchFamily="2" charset="2"/>
              </a:rPr>
              <a:t>：如何发现并描述</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数据</a:t>
            </a:r>
            <a:r>
              <a:rPr lang="zh-CN" altLang="en-US" sz="2800" b="1" dirty="0">
                <a:latin typeface="黑体" pitchFamily="49" charset="-122"/>
                <a:ea typeface="Arial Unicode MS" pitchFamily="34" charset="-122"/>
                <a:cs typeface="Arial Unicode MS" pitchFamily="34" charset="-122"/>
                <a:sym typeface="Wingdings" pitchFamily="2" charset="2"/>
              </a:rPr>
              <a:t>感知特征及规律</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如何</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建立</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感知特征与近似计算的</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关联</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pPr algn="ctr"/>
            <a:endParaRPr lang="zh-CN" altLang="en-US" sz="28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34" name="Rectangle 9"/>
          <p:cNvSpPr>
            <a:spLocks noChangeArrowheads="1"/>
          </p:cNvSpPr>
          <p:nvPr/>
        </p:nvSpPr>
        <p:spPr bwMode="auto">
          <a:xfrm>
            <a:off x="714411" y="5072084"/>
            <a:ext cx="8215307" cy="1357312"/>
          </a:xfrm>
          <a:prstGeom prst="rect">
            <a:avLst/>
          </a:prstGeom>
          <a:noFill/>
          <a:ln w="12700" cmpd="thickThin">
            <a:noFill/>
            <a:miter lim="800000"/>
            <a:headEnd/>
            <a:tailEnd/>
          </a:ln>
        </p:spPr>
        <p:txBody>
          <a:bodyPr lIns="36000" rIns="36000"/>
          <a:lstStyle/>
          <a:p>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问题</a:t>
            </a:r>
            <a:r>
              <a:rPr lang="en-US" altLang="zh-CN" sz="2800" b="1" dirty="0">
                <a:solidFill>
                  <a:srgbClr val="FF0000"/>
                </a:solidFill>
                <a:latin typeface="黑体" pitchFamily="49" charset="-122"/>
                <a:ea typeface="Arial Unicode MS" pitchFamily="34" charset="-122"/>
                <a:cs typeface="Arial Unicode MS" pitchFamily="34" charset="-122"/>
                <a:sym typeface="Wingdings" pitchFamily="2" charset="2"/>
              </a:rPr>
              <a:t>3</a:t>
            </a:r>
            <a:r>
              <a:rPr lang="zh-CN" altLang="en-US" sz="2800" b="1" dirty="0">
                <a:latin typeface="黑体" pitchFamily="49" charset="-122"/>
                <a:ea typeface="Arial Unicode MS" pitchFamily="34" charset="-122"/>
                <a:cs typeface="Arial Unicode MS" pitchFamily="34" charset="-122"/>
                <a:sym typeface="Wingdings" pitchFamily="2" charset="2"/>
              </a:rPr>
              <a:t>：如何借助深度学习实现算法的</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优化</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p>
          <a:p>
            <a:r>
              <a:rPr lang="en-US" altLang="zh-CN" sz="2800" b="1" dirty="0">
                <a:latin typeface="黑体" pitchFamily="49" charset="-122"/>
                <a:ea typeface="Arial Unicode MS" pitchFamily="34" charset="-122"/>
                <a:cs typeface="Arial Unicode MS" pitchFamily="34" charset="-122"/>
                <a:sym typeface="Wingdings" pitchFamily="2" charset="2"/>
              </a:rPr>
              <a:t>	  </a:t>
            </a:r>
            <a:r>
              <a:rPr lang="zh-CN" altLang="en-US" sz="2800" b="1" dirty="0">
                <a:latin typeface="黑体" pitchFamily="49" charset="-122"/>
                <a:ea typeface="Arial Unicode MS" pitchFamily="34" charset="-122"/>
                <a:cs typeface="Arial Unicode MS" pitchFamily="34" charset="-122"/>
                <a:sym typeface="Wingdings" pitchFamily="2" charset="2"/>
              </a:rPr>
              <a:t>如何借助算法实现深度学习的</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优化</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p>
          <a:p>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如何</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深度融合</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深度学习与算法设计？</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pPr algn="ctr"/>
            <a:endParaRPr lang="zh-CN" altLang="en-US" sz="28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35"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16</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357158" y="3714752"/>
            <a:ext cx="8501122" cy="1143008"/>
          </a:xfrm>
          <a:prstGeom prst="rect">
            <a:avLst/>
          </a:prstGeom>
        </p:spPr>
        <p: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r>
              <a:rPr lang="zh-CN" altLang="en-US" sz="4800" b="1" kern="0" dirty="0" smtClean="0">
                <a:solidFill>
                  <a:srgbClr val="FF0000"/>
                </a:solidFill>
                <a:latin typeface="Arial Unicode MS" pitchFamily="34" charset="-122"/>
                <a:ea typeface="+mn-ea"/>
              </a:rPr>
              <a:t>谢谢</a:t>
            </a:r>
            <a:r>
              <a:rPr lang="en-US" altLang="zh-CN" sz="4800" b="1" kern="0" dirty="0" smtClean="0">
                <a:solidFill>
                  <a:srgbClr val="FF0000"/>
                </a:solidFill>
                <a:latin typeface="Arial Unicode MS" pitchFamily="34" charset="-122"/>
                <a:ea typeface="+mn-ea"/>
              </a:rPr>
              <a:t>!</a:t>
            </a:r>
            <a:endParaRPr kumimoji="0" lang="zh-CN" altLang="en-US" sz="48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571472" y="1643050"/>
            <a:ext cx="5929354" cy="1585886"/>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smtClean="0">
                <a:ln>
                  <a:noFill/>
                </a:ln>
                <a:solidFill>
                  <a:schemeClr val="tx1"/>
                </a:solidFill>
                <a:effectLst/>
                <a:uLnTx/>
                <a:uFillTx/>
                <a:latin typeface="Arial Unicode MS" pitchFamily="34" charset="-122"/>
                <a:ea typeface="+mn-ea"/>
                <a:cs typeface="+mn-cs"/>
              </a:rPr>
              <a:t>主页</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cs typeface="+mn-cs"/>
              </a:rPr>
              <a:t>: http://mashuai.buaa.edu.cn</a:t>
            </a: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zh-CN" altLang="en-US" sz="2400" b="1" i="0" u="none" strike="noStrike" kern="0" cap="none" spc="0" normalizeH="0" baseline="0" noProof="0" dirty="0" smtClean="0">
                <a:ln>
                  <a:noFill/>
                </a:ln>
                <a:solidFill>
                  <a:schemeClr val="tx1"/>
                </a:solidFill>
                <a:effectLst/>
                <a:uLnTx/>
                <a:uFillTx/>
                <a:latin typeface="Arial Unicode MS" pitchFamily="34" charset="-122"/>
                <a:ea typeface="+mn-ea"/>
                <a:cs typeface="+mn-cs"/>
              </a:rPr>
              <a:t>邮件</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cs typeface="+mn-cs"/>
              </a:rPr>
              <a:t>: mashuai@buaa.edu.cn</a:t>
            </a: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zh-CN" altLang="en-US" sz="2400" b="1" i="0" u="none" strike="noStrike" kern="0" cap="none" spc="0" normalizeH="0" baseline="0" noProof="0" dirty="0" smtClean="0">
                <a:ln>
                  <a:noFill/>
                </a:ln>
                <a:solidFill>
                  <a:schemeClr val="tx1"/>
                </a:solidFill>
                <a:effectLst/>
                <a:uLnTx/>
                <a:uFillTx/>
                <a:latin typeface="Arial Unicode MS" pitchFamily="34" charset="-122"/>
                <a:ea typeface="+mn-ea"/>
                <a:cs typeface="+mn-cs"/>
              </a:rPr>
              <a:t>地址</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cs typeface="+mn-cs"/>
              </a:rPr>
              <a:t>北京航空</a:t>
            </a:r>
            <a:r>
              <a:rPr lang="zh-CN" altLang="en-US" sz="2400" kern="0" dirty="0" smtClean="0">
                <a:latin typeface="Arial Unicode MS" pitchFamily="34" charset="-122"/>
                <a:ea typeface="+mn-ea"/>
              </a:rPr>
              <a:t>航天大学新主楼</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cs typeface="+mn-cs"/>
              </a:rPr>
              <a:t>G1122	</a:t>
            </a:r>
            <a:endParaRPr kumimoji="0" lang="zh-CN" altLang="en-US" sz="24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pic>
        <p:nvPicPr>
          <p:cNvPr id="4" name="Picture 2" descr="http://www.ccf.org.cn/resources/1190201776262/adl/12012-10-22-11_00_39.jpg"/>
          <p:cNvPicPr>
            <a:picLocks noChangeAspect="1" noChangeArrowheads="1"/>
          </p:cNvPicPr>
          <p:nvPr/>
        </p:nvPicPr>
        <p:blipFill>
          <a:blip r:embed="rId2" cstate="print"/>
          <a:srcRect/>
          <a:stretch>
            <a:fillRect/>
          </a:stretch>
        </p:blipFill>
        <p:spPr bwMode="auto">
          <a:xfrm>
            <a:off x="7000892" y="1500174"/>
            <a:ext cx="1584176" cy="1855016"/>
          </a:xfrm>
          <a:prstGeom prst="rect">
            <a:avLst/>
          </a:prstGeom>
          <a:noFill/>
        </p:spPr>
      </p:pic>
      <p:pic>
        <p:nvPicPr>
          <p:cNvPr id="5" name="Picture 23" descr="20100914173821095744"/>
          <p:cNvPicPr>
            <a:picLocks noChangeAspect="1" noChangeArrowheads="1"/>
          </p:cNvPicPr>
          <p:nvPr/>
        </p:nvPicPr>
        <p:blipFill>
          <a:blip r:embed="rId3" cstate="print"/>
          <a:srcRect/>
          <a:stretch>
            <a:fillRect/>
          </a:stretch>
        </p:blipFill>
        <p:spPr bwMode="auto">
          <a:xfrm>
            <a:off x="0" y="5181624"/>
            <a:ext cx="91440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a:r>
              <a:rPr lang="zh-CN" altLang="en-US" sz="4000" b="1" dirty="0" smtClean="0">
                <a:latin typeface="Arial Unicode MS" pitchFamily="34" charset="-122"/>
                <a:ea typeface="黑体" pitchFamily="49" charset="-122"/>
                <a:sym typeface="黑体" panose="02010609060101010101" pitchFamily="49" charset="-122"/>
              </a:rPr>
              <a:t>问题三</a:t>
            </a:r>
            <a:r>
              <a:rPr lang="zh-CN" altLang="en-US" sz="4000" b="1" dirty="0" smtClean="0">
                <a:latin typeface="Arial Unicode MS" pitchFamily="34" charset="-122"/>
                <a:ea typeface="黑体" pitchFamily="49" charset="-122"/>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a:t>
            </a:r>
            <a:r>
              <a:rPr lang="zh-CN" altLang="en-US" sz="4000" b="1" dirty="0" smtClean="0">
                <a:latin typeface="Arial Unicode MS" pitchFamily="34" charset="-122"/>
                <a:ea typeface="黑体" pitchFamily="49" charset="-122"/>
                <a:sym typeface="Wingdings" pitchFamily="2" charset="2"/>
              </a:rPr>
              <a:t>网大</a:t>
            </a:r>
            <a:r>
              <a:rPr lang="zh-CN" altLang="en-US" sz="4000" b="1" dirty="0" smtClean="0">
                <a:latin typeface="Arial Unicode MS" pitchFamily="34" charset="-122"/>
                <a:ea typeface="黑体" pitchFamily="49" charset="-122"/>
                <a:sym typeface="黑体" panose="02010609060101010101" pitchFamily="49" charset="-122"/>
              </a:rPr>
              <a:t>数据的近似计算？</a:t>
            </a:r>
            <a:endParaRPr lang="zh-CN" altLang="en-US" dirty="0"/>
          </a:p>
        </p:txBody>
      </p:sp>
      <p:sp>
        <p:nvSpPr>
          <p:cNvPr id="17" name="内容占位符 2"/>
          <p:cNvSpPr>
            <a:spLocks noGrp="1"/>
          </p:cNvSpPr>
          <p:nvPr>
            <p:ph idx="1"/>
          </p:nvPr>
        </p:nvSpPr>
        <p:spPr>
          <a:xfrm>
            <a:off x="142844" y="6429396"/>
            <a:ext cx="8643998" cy="428628"/>
          </a:xfrm>
        </p:spPr>
        <p:txBody>
          <a:bodyPr/>
          <a:lstStyle/>
          <a:p>
            <a:pPr marL="0" indent="0">
              <a:buNone/>
            </a:pPr>
            <a:r>
              <a:rPr lang="zh-CN" altLang="en-US" sz="1100" dirty="0" smtClean="0"/>
              <a:t>一种企业复工复产情况智能分析方法</a:t>
            </a:r>
            <a:r>
              <a:rPr lang="en-US" altLang="zh-CN" sz="1100" dirty="0" smtClean="0"/>
              <a:t>, </a:t>
            </a:r>
            <a:r>
              <a:rPr lang="zh-CN" altLang="en-US" sz="1100" dirty="0" smtClean="0"/>
              <a:t>国网大数据中心内部资料</a:t>
            </a:r>
            <a:r>
              <a:rPr lang="en-US" altLang="zh-CN" sz="1100" dirty="0" smtClean="0"/>
              <a:t>, 2020</a:t>
            </a:r>
            <a:r>
              <a:rPr lang="zh-CN" altLang="en-US" sz="1100" dirty="0" smtClean="0"/>
              <a:t>年</a:t>
            </a:r>
            <a:r>
              <a:rPr lang="en-US" altLang="zh-CN" sz="1100" dirty="0" smtClean="0"/>
              <a:t>7</a:t>
            </a:r>
            <a:r>
              <a:rPr lang="zh-CN" altLang="en-US" sz="1100" dirty="0" smtClean="0"/>
              <a:t>月</a:t>
            </a:r>
            <a:endParaRPr lang="en-US" altLang="zh-CN" sz="1100" dirty="0" smtClean="0"/>
          </a:p>
        </p:txBody>
      </p:sp>
      <p:sp>
        <p:nvSpPr>
          <p:cNvPr id="12" name="流程图: 摘录 11"/>
          <p:cNvSpPr/>
          <p:nvPr/>
        </p:nvSpPr>
        <p:spPr>
          <a:xfrm rot="16200000">
            <a:off x="3358613" y="1614990"/>
            <a:ext cx="1407583" cy="1266825"/>
          </a:xfrm>
          <a:prstGeom prst="flowChartExtract">
            <a:avLst/>
          </a:prstGeom>
          <a:solidFill>
            <a:srgbClr val="00544A"/>
          </a:solidFill>
          <a:ln w="25400" cap="flat" cmpd="sng" algn="ctr">
            <a:noFill/>
            <a:prstDash val="solid"/>
          </a:ln>
          <a:effectLst/>
        </p:spPr>
        <p:txBody>
          <a:bodyPr vert="eaVert" rtlCol="0" anchor="ctr"/>
          <a:lstStyle/>
          <a:p>
            <a:pPr lvl="0" algn="ctr" hangingPunct="1">
              <a:defRPr/>
            </a:pPr>
            <a:r>
              <a:rPr lang="en-US" altLang="zh-CN" sz="3600" kern="1200" dirty="0">
                <a:solidFill>
                  <a:prstClr val="white"/>
                </a:solidFill>
                <a:latin typeface="方正楷体_GBK" panose="03000509000000000000" pitchFamily="65" charset="-122"/>
                <a:ea typeface="方正楷体_GBK" panose="03000509000000000000" pitchFamily="65" charset="-122"/>
                <a:cs typeface="+mn-ea"/>
                <a:sym typeface="+mn-lt"/>
              </a:rPr>
              <a:t>B</a:t>
            </a:r>
            <a:endParaRPr kumimoji="0" lang="zh-CN" altLang="en-US" sz="3600" b="0" i="0" u="none" strike="noStrike" kern="1200" cap="none" spc="0" normalizeH="0" baseline="0" noProof="0" dirty="0">
              <a:ln>
                <a:noFill/>
              </a:ln>
              <a:solidFill>
                <a:prstClr val="white"/>
              </a:solidFill>
              <a:effectLst/>
              <a:uLnTx/>
              <a:uFillTx/>
              <a:latin typeface="方正楷体_GBK" panose="03000509000000000000" pitchFamily="65" charset="-122"/>
              <a:ea typeface="方正楷体_GBK" panose="03000509000000000000" pitchFamily="65" charset="-122"/>
              <a:cs typeface="+mn-ea"/>
              <a:sym typeface="+mn-lt"/>
            </a:endParaRPr>
          </a:p>
        </p:txBody>
      </p:sp>
      <p:sp>
        <p:nvSpPr>
          <p:cNvPr id="13" name="流程图: 摘录 12"/>
          <p:cNvSpPr/>
          <p:nvPr/>
        </p:nvSpPr>
        <p:spPr>
          <a:xfrm rot="5400000">
            <a:off x="3377672" y="2859080"/>
            <a:ext cx="1407583" cy="1266825"/>
          </a:xfrm>
          <a:prstGeom prst="flowChartExtract">
            <a:avLst/>
          </a:prstGeom>
          <a:solidFill>
            <a:srgbClr val="00544A"/>
          </a:solidFill>
          <a:ln w="25400" cap="flat" cmpd="sng" algn="ctr">
            <a:noFill/>
            <a:prstDash val="solid"/>
          </a:ln>
          <a:effectLst/>
        </p:spPr>
        <p:txBody>
          <a:bodyPr vert="vert270" rtlCol="0" anchor="ctr"/>
          <a:lstStyle/>
          <a:p>
            <a:pPr lvl="0" algn="ctr" hangingPunct="1">
              <a:defRPr/>
            </a:pPr>
            <a:r>
              <a:rPr lang="en-US" altLang="zh-CN" sz="3600" kern="1200" dirty="0">
                <a:solidFill>
                  <a:prstClr val="white"/>
                </a:solidFill>
                <a:latin typeface="方正楷体_GBK" panose="03000509000000000000" pitchFamily="65" charset="-122"/>
                <a:ea typeface="方正楷体_GBK" panose="03000509000000000000" pitchFamily="65" charset="-122"/>
                <a:cs typeface="+mn-ea"/>
                <a:sym typeface="+mn-lt"/>
              </a:rPr>
              <a:t>A</a:t>
            </a:r>
            <a:endParaRPr lang="zh-CN" altLang="en-US" sz="3600" kern="1200" dirty="0">
              <a:solidFill>
                <a:prstClr val="white"/>
              </a:solidFill>
              <a:latin typeface="方正楷体_GBK" panose="03000509000000000000" pitchFamily="65" charset="-122"/>
              <a:ea typeface="方正楷体_GBK" panose="03000509000000000000" pitchFamily="65" charset="-122"/>
              <a:cs typeface="+mn-ea"/>
              <a:sym typeface="+mn-lt"/>
            </a:endParaRPr>
          </a:p>
        </p:txBody>
      </p:sp>
      <p:sp>
        <p:nvSpPr>
          <p:cNvPr id="14" name="流程图: 摘录 13"/>
          <p:cNvSpPr/>
          <p:nvPr/>
        </p:nvSpPr>
        <p:spPr>
          <a:xfrm rot="16200000">
            <a:off x="3395087" y="4103170"/>
            <a:ext cx="1407583" cy="1266825"/>
          </a:xfrm>
          <a:prstGeom prst="flowChartExtract">
            <a:avLst/>
          </a:prstGeom>
          <a:solidFill>
            <a:srgbClr val="00544A"/>
          </a:solidFill>
          <a:ln w="25400" cap="flat" cmpd="sng" algn="ctr">
            <a:noFill/>
            <a:prstDash val="solid"/>
          </a:ln>
          <a:effectLst/>
        </p:spPr>
        <p:txBody>
          <a:bodyPr vert="eaVert" rtlCol="0" anchor="ctr"/>
          <a:lstStyle/>
          <a:p>
            <a:pPr lvl="0" algn="ctr" hangingPunct="1">
              <a:defRPr/>
            </a:pPr>
            <a:r>
              <a:rPr lang="en-US" altLang="zh-CN" sz="3600" kern="1200" dirty="0">
                <a:solidFill>
                  <a:prstClr val="white"/>
                </a:solidFill>
                <a:latin typeface="方正楷体_GBK" panose="03000509000000000000" pitchFamily="65" charset="-122"/>
                <a:ea typeface="方正楷体_GBK" panose="03000509000000000000" pitchFamily="65" charset="-122"/>
                <a:cs typeface="+mn-ea"/>
                <a:sym typeface="+mn-lt"/>
              </a:rPr>
              <a:t>C</a:t>
            </a:r>
            <a:endParaRPr lang="zh-CN" altLang="en-US" sz="3600" kern="1200" dirty="0">
              <a:solidFill>
                <a:prstClr val="white"/>
              </a:solidFill>
              <a:latin typeface="方正楷体_GBK" panose="03000509000000000000" pitchFamily="65" charset="-122"/>
              <a:ea typeface="方正楷体_GBK" panose="03000509000000000000" pitchFamily="65" charset="-122"/>
              <a:cs typeface="+mn-ea"/>
              <a:sym typeface="+mn-lt"/>
            </a:endParaRPr>
          </a:p>
        </p:txBody>
      </p:sp>
      <p:sp>
        <p:nvSpPr>
          <p:cNvPr id="15" name="TextBox 5"/>
          <p:cNvSpPr txBox="1"/>
          <p:nvPr/>
        </p:nvSpPr>
        <p:spPr>
          <a:xfrm>
            <a:off x="142844" y="3140773"/>
            <a:ext cx="3286148" cy="2012859"/>
          </a:xfrm>
          <a:prstGeom prst="rect">
            <a:avLst/>
          </a:prstGeom>
          <a:noFill/>
        </p:spPr>
        <p:txBody>
          <a:bodyPr wrap="square" rtlCol="0">
            <a:spAutoFit/>
          </a:bodyPr>
          <a:lstStyle/>
          <a:p>
            <a:pPr algn="just" hangingPunct="1">
              <a:lnSpc>
                <a:spcPct val="130000"/>
              </a:lnSpc>
            </a:pP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由于系统或网络等原因，用电信息采集系统可能出现有功日冻结示值缺失，主要参照</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现货市场交易用户缺失数据补全规则</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或用算数平均值补全数据，但表码反超、精度低等问题比较普遍</a:t>
            </a:r>
          </a:p>
        </p:txBody>
      </p:sp>
      <p:sp>
        <p:nvSpPr>
          <p:cNvPr id="16" name="TextBox 7"/>
          <p:cNvSpPr txBox="1"/>
          <p:nvPr/>
        </p:nvSpPr>
        <p:spPr>
          <a:xfrm>
            <a:off x="142844" y="2739744"/>
            <a:ext cx="2912449"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0070C0"/>
                </a:solidFill>
                <a:latin typeface="方正楷体_GBK" panose="03000509000000000000" pitchFamily="65" charset="-122"/>
                <a:ea typeface="方正楷体_GBK" panose="03000509000000000000" pitchFamily="65" charset="-122"/>
                <a:cs typeface="+mn-ea"/>
              </a:defRPr>
            </a:lvl1pPr>
          </a:lstStyle>
          <a:p>
            <a:r>
              <a:rPr lang="zh-CN" altLang="en-US" dirty="0">
                <a:sym typeface="+mn-lt"/>
              </a:rPr>
              <a:t>数据缺失问题较普遍</a:t>
            </a:r>
          </a:p>
        </p:txBody>
      </p:sp>
      <p:cxnSp>
        <p:nvCxnSpPr>
          <p:cNvPr id="19" name="直接连接符 18"/>
          <p:cNvCxnSpPr/>
          <p:nvPr/>
        </p:nvCxnSpPr>
        <p:spPr>
          <a:xfrm flipV="1">
            <a:off x="716430" y="3132545"/>
            <a:ext cx="2914033" cy="17281"/>
          </a:xfrm>
          <a:prstGeom prst="line">
            <a:avLst/>
          </a:prstGeom>
          <a:noFill/>
          <a:ln w="19050" cap="flat" cmpd="sng" algn="ctr">
            <a:solidFill>
              <a:srgbClr val="00544A"/>
            </a:solidFill>
            <a:prstDash val="sysDash"/>
          </a:ln>
          <a:effectLst/>
        </p:spPr>
      </p:cxnSp>
      <p:sp>
        <p:nvSpPr>
          <p:cNvPr id="20" name="文本框 24"/>
          <p:cNvSpPr txBox="1"/>
          <p:nvPr/>
        </p:nvSpPr>
        <p:spPr>
          <a:xfrm>
            <a:off x="142844" y="2338715"/>
            <a:ext cx="2435376"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FF0000"/>
                </a:solidFill>
                <a:latin typeface="方正楷体_GBK" panose="03000509000000000000" pitchFamily="65" charset="-122"/>
                <a:ea typeface="方正楷体_GBK" panose="03000509000000000000" pitchFamily="65" charset="-122"/>
                <a:cs typeface="+mn-ea"/>
              </a:defRPr>
            </a:lvl1pPr>
          </a:lstStyle>
          <a:p>
            <a:pPr algn="dist"/>
            <a:r>
              <a:rPr lang="zh-CN" altLang="en-US" dirty="0" smtClean="0">
                <a:highlight>
                  <a:srgbClr val="FFFF00"/>
                </a:highlight>
              </a:rPr>
              <a:t>数据</a:t>
            </a:r>
            <a:r>
              <a:rPr lang="zh-CN" altLang="en-US" dirty="0">
                <a:highlight>
                  <a:srgbClr val="FFFF00"/>
                </a:highlight>
              </a:rPr>
              <a:t>智能补全</a:t>
            </a:r>
          </a:p>
        </p:txBody>
      </p:sp>
      <p:sp>
        <p:nvSpPr>
          <p:cNvPr id="21" name="TextBox 13"/>
          <p:cNvSpPr txBox="1"/>
          <p:nvPr/>
        </p:nvSpPr>
        <p:spPr>
          <a:xfrm>
            <a:off x="4766493" y="1862913"/>
            <a:ext cx="4163225" cy="1692771"/>
          </a:xfrm>
          <a:prstGeom prst="rect">
            <a:avLst/>
          </a:prstGeom>
          <a:noFill/>
        </p:spPr>
        <p:txBody>
          <a:bodyPr wrap="square" rtlCol="0">
            <a:spAutoFit/>
          </a:bodyPr>
          <a:lstStyle/>
          <a:p>
            <a:pPr algn="just" hangingPunct="1">
              <a:lnSpc>
                <a:spcPct val="130000"/>
              </a:lnSpc>
            </a:pP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以</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12</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月日均电量作为复工复产度量基准不合理，因用电量有明显季节特征；从全行业用电量来看，迎峰度冬和迎峰度夏期间为用电高峰，其他时段相对为用电低峰，且不同地区、行业等，均有不同特征</a:t>
            </a:r>
            <a:endPar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endParaRPr>
          </a:p>
        </p:txBody>
      </p:sp>
      <p:sp>
        <p:nvSpPr>
          <p:cNvPr id="22" name="TextBox 15"/>
          <p:cNvSpPr txBox="1"/>
          <p:nvPr/>
        </p:nvSpPr>
        <p:spPr>
          <a:xfrm>
            <a:off x="4895826" y="1457319"/>
            <a:ext cx="2914033"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0070C0"/>
                </a:solidFill>
                <a:latin typeface="方正楷体_GBK" panose="03000509000000000000" pitchFamily="65" charset="-122"/>
                <a:ea typeface="方正楷体_GBK" panose="03000509000000000000" pitchFamily="65" charset="-122"/>
                <a:cs typeface="+mn-ea"/>
              </a:defRPr>
            </a:lvl1pPr>
          </a:lstStyle>
          <a:p>
            <a:r>
              <a:rPr lang="zh-CN" altLang="en-US" dirty="0">
                <a:sym typeface="+mn-lt"/>
              </a:rPr>
              <a:t>电量基数选择不合理</a:t>
            </a:r>
          </a:p>
        </p:txBody>
      </p:sp>
      <p:cxnSp>
        <p:nvCxnSpPr>
          <p:cNvPr id="23" name="直接连接符 22"/>
          <p:cNvCxnSpPr/>
          <p:nvPr/>
        </p:nvCxnSpPr>
        <p:spPr>
          <a:xfrm flipV="1">
            <a:off x="4585653" y="1854467"/>
            <a:ext cx="2914033" cy="17281"/>
          </a:xfrm>
          <a:prstGeom prst="line">
            <a:avLst/>
          </a:prstGeom>
          <a:noFill/>
          <a:ln w="19050" cap="flat" cmpd="sng" algn="ctr">
            <a:solidFill>
              <a:srgbClr val="00544A"/>
            </a:solidFill>
            <a:prstDash val="sysDash"/>
          </a:ln>
          <a:effectLst/>
        </p:spPr>
      </p:cxnSp>
      <p:sp>
        <p:nvSpPr>
          <p:cNvPr id="24" name="文本框 28"/>
          <p:cNvSpPr txBox="1"/>
          <p:nvPr/>
        </p:nvSpPr>
        <p:spPr>
          <a:xfrm>
            <a:off x="4895826" y="1051724"/>
            <a:ext cx="2460520"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FF0000"/>
                </a:solidFill>
                <a:latin typeface="方正楷体_GBK" panose="03000509000000000000" pitchFamily="65" charset="-122"/>
                <a:ea typeface="方正楷体_GBK" panose="03000509000000000000" pitchFamily="65" charset="-122"/>
                <a:cs typeface="+mn-ea"/>
              </a:defRPr>
            </a:lvl1pPr>
          </a:lstStyle>
          <a:p>
            <a:pPr algn="dist"/>
            <a:r>
              <a:rPr lang="zh-CN" altLang="en-US" dirty="0" smtClean="0">
                <a:highlight>
                  <a:srgbClr val="FFFF00"/>
                </a:highlight>
              </a:rPr>
              <a:t>基数</a:t>
            </a:r>
            <a:r>
              <a:rPr lang="zh-CN" altLang="en-US" dirty="0">
                <a:highlight>
                  <a:srgbClr val="FFFF00"/>
                </a:highlight>
              </a:rPr>
              <a:t>智能选择</a:t>
            </a:r>
          </a:p>
        </p:txBody>
      </p:sp>
      <p:sp>
        <p:nvSpPr>
          <p:cNvPr id="25" name="TextBox 9"/>
          <p:cNvSpPr txBox="1"/>
          <p:nvPr/>
        </p:nvSpPr>
        <p:spPr>
          <a:xfrm>
            <a:off x="4802967" y="4377398"/>
            <a:ext cx="4055313" cy="1692771"/>
          </a:xfrm>
          <a:prstGeom prst="rect">
            <a:avLst/>
          </a:prstGeom>
          <a:noFill/>
        </p:spPr>
        <p:txBody>
          <a:bodyPr wrap="square" rtlCol="0">
            <a:spAutoFit/>
          </a:bodyPr>
          <a:lstStyle/>
          <a:p>
            <a:pPr algn="just" hangingPunct="1">
              <a:lnSpc>
                <a:spcPct val="130000"/>
              </a:lnSpc>
            </a:pP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企业复工评判阈值，先期定为当日电量与去年</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12</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月日均电量比超过</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30%</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，后来调整为</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50%</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，我们还计算了阈值为</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70%</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时的复工率曲线，但不同阈值的优劣难以区分，原则上不同企业应有差异化的复工阈值</a:t>
            </a:r>
            <a:endPar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endParaRPr>
          </a:p>
        </p:txBody>
      </p:sp>
      <p:sp>
        <p:nvSpPr>
          <p:cNvPr id="26" name="TextBox 11"/>
          <p:cNvSpPr txBox="1"/>
          <p:nvPr/>
        </p:nvSpPr>
        <p:spPr>
          <a:xfrm>
            <a:off x="4932300" y="3981995"/>
            <a:ext cx="2919970"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0070C0"/>
                </a:solidFill>
                <a:latin typeface="方正楷体_GBK" panose="03000509000000000000" pitchFamily="65" charset="-122"/>
                <a:ea typeface="方正楷体_GBK" panose="03000509000000000000" pitchFamily="65" charset="-122"/>
                <a:cs typeface="+mn-ea"/>
              </a:defRPr>
            </a:lvl1pPr>
          </a:lstStyle>
          <a:p>
            <a:r>
              <a:rPr lang="zh-CN" altLang="en-US" dirty="0">
                <a:sym typeface="+mn-lt"/>
              </a:rPr>
              <a:t>复工阈值确定是难题</a:t>
            </a:r>
          </a:p>
        </p:txBody>
      </p:sp>
      <p:cxnSp>
        <p:nvCxnSpPr>
          <p:cNvPr id="27" name="直接连接符 26"/>
          <p:cNvCxnSpPr/>
          <p:nvPr/>
        </p:nvCxnSpPr>
        <p:spPr>
          <a:xfrm flipV="1">
            <a:off x="4681171" y="4367544"/>
            <a:ext cx="2914033" cy="17281"/>
          </a:xfrm>
          <a:prstGeom prst="line">
            <a:avLst/>
          </a:prstGeom>
          <a:noFill/>
          <a:ln w="19050" cap="flat" cmpd="sng" algn="ctr">
            <a:solidFill>
              <a:srgbClr val="00544A"/>
            </a:solidFill>
            <a:prstDash val="sysDash"/>
          </a:ln>
          <a:effectLst/>
        </p:spPr>
      </p:cxnSp>
      <p:sp>
        <p:nvSpPr>
          <p:cNvPr id="28" name="文本框 32"/>
          <p:cNvSpPr txBox="1"/>
          <p:nvPr/>
        </p:nvSpPr>
        <p:spPr>
          <a:xfrm>
            <a:off x="4932300" y="3586592"/>
            <a:ext cx="2460520"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FF0000"/>
                </a:solidFill>
                <a:latin typeface="方正楷体_GBK" panose="03000509000000000000" pitchFamily="65" charset="-122"/>
                <a:ea typeface="方正楷体_GBK" panose="03000509000000000000" pitchFamily="65" charset="-122"/>
                <a:cs typeface="+mn-ea"/>
              </a:defRPr>
            </a:lvl1pPr>
          </a:lstStyle>
          <a:p>
            <a:pPr algn="dist"/>
            <a:r>
              <a:rPr lang="zh-CN" altLang="en-US" dirty="0" smtClean="0">
                <a:highlight>
                  <a:srgbClr val="FFFF00"/>
                </a:highlight>
              </a:rPr>
              <a:t>阈值</a:t>
            </a:r>
            <a:r>
              <a:rPr lang="zh-CN" altLang="en-US" dirty="0">
                <a:highlight>
                  <a:srgbClr val="FFFF00"/>
                </a:highlight>
              </a:rPr>
              <a:t>智能确定</a:t>
            </a:r>
          </a:p>
        </p:txBody>
      </p:sp>
      <p:pic>
        <p:nvPicPr>
          <p:cNvPr id="29" name="图片 28"/>
          <p:cNvPicPr>
            <a:picLocks noChangeAspect="1"/>
          </p:cNvPicPr>
          <p:nvPr/>
        </p:nvPicPr>
        <p:blipFill>
          <a:blip r:embed="rId3"/>
          <a:stretch>
            <a:fillRect/>
          </a:stretch>
        </p:blipFill>
        <p:spPr>
          <a:xfrm>
            <a:off x="142844" y="857232"/>
            <a:ext cx="2647103" cy="1313210"/>
          </a:xfrm>
          <a:prstGeom prst="rect">
            <a:avLst/>
          </a:prstGeom>
        </p:spPr>
      </p:pic>
      <p:pic>
        <p:nvPicPr>
          <p:cNvPr id="30" name="图片 29"/>
          <p:cNvPicPr>
            <a:picLocks noChangeAspect="1"/>
          </p:cNvPicPr>
          <p:nvPr/>
        </p:nvPicPr>
        <p:blipFill>
          <a:blip r:embed="rId3"/>
          <a:stretch>
            <a:fillRect/>
          </a:stretch>
        </p:blipFill>
        <p:spPr>
          <a:xfrm>
            <a:off x="142844" y="5072074"/>
            <a:ext cx="2647103" cy="1313210"/>
          </a:xfrm>
          <a:prstGeom prst="rect">
            <a:avLst/>
          </a:prstGeom>
        </p:spPr>
      </p:pic>
      <p:sp>
        <p:nvSpPr>
          <p:cNvPr id="33"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18</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1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solidFill>
                  <a:schemeClr val="tx1"/>
                </a:solidFill>
                <a:latin typeface="Arial Unicode MS" pitchFamily="34" charset="-122"/>
                <a:ea typeface="黑体" pitchFamily="49" charset="-122"/>
                <a:sym typeface="黑体" panose="02010609060101010101" pitchFamily="49" charset="-122"/>
              </a:rPr>
              <a:t>大数据的政策与引导：国家大力支持</a:t>
            </a:r>
            <a:endParaRPr lang="zh-CN" altLang="en-US" sz="4000" dirty="0">
              <a:solidFill>
                <a:schemeClr val="tx1"/>
              </a:solidFill>
            </a:endParaRPr>
          </a:p>
        </p:txBody>
      </p:sp>
      <p:sp>
        <p:nvSpPr>
          <p:cNvPr id="3" name="内容占位符 2"/>
          <p:cNvSpPr>
            <a:spLocks noGrp="1"/>
          </p:cNvSpPr>
          <p:nvPr>
            <p:ph idx="1"/>
          </p:nvPr>
        </p:nvSpPr>
        <p:spPr>
          <a:xfrm>
            <a:off x="285720" y="2571744"/>
            <a:ext cx="8501122" cy="1714512"/>
          </a:xfrm>
          <a:solidFill>
            <a:schemeClr val="accent1"/>
          </a:solidFill>
          <a:ln>
            <a:solidFill>
              <a:schemeClr val="accent1">
                <a:shade val="50000"/>
              </a:schemeClr>
            </a:solidFill>
          </a:ln>
        </p:spPr>
        <p:txBody>
          <a:bodyPr/>
          <a:lstStyle/>
          <a:p>
            <a:r>
              <a:rPr lang="zh-CN" altLang="en-US" sz="2000" dirty="0" smtClean="0"/>
              <a:t>美国</a:t>
            </a:r>
            <a:r>
              <a:rPr lang="en-US" altLang="zh-CN" sz="2000" dirty="0" smtClean="0"/>
              <a:t>2016</a:t>
            </a:r>
            <a:r>
              <a:rPr lang="zh-CN" altLang="en-US" sz="2000" dirty="0" smtClean="0"/>
              <a:t>年</a:t>
            </a:r>
            <a:r>
              <a:rPr lang="en-US" altLang="zh-CN" sz="2000" dirty="0" smtClean="0"/>
              <a:t>5</a:t>
            </a:r>
            <a:r>
              <a:rPr lang="zh-CN" altLang="en-US" sz="2000" dirty="0" smtClean="0"/>
              <a:t>月发布</a:t>
            </a:r>
            <a:r>
              <a:rPr lang="en-US" altLang="zh-CN" sz="2000" dirty="0" smtClean="0"/>
              <a:t>《</a:t>
            </a:r>
            <a:r>
              <a:rPr lang="zh-CN" altLang="en-US" sz="2000" dirty="0" smtClean="0"/>
              <a:t>联邦大数据研究与开发战略计划</a:t>
            </a:r>
            <a:r>
              <a:rPr lang="en-US" altLang="zh-CN" sz="2000" dirty="0" smtClean="0"/>
              <a:t>》</a:t>
            </a:r>
          </a:p>
          <a:p>
            <a:r>
              <a:rPr lang="zh-CN" altLang="en-US" sz="2000" dirty="0" smtClean="0"/>
              <a:t>其目标是对联邦机构的大数据相关项目和投资进行指导</a:t>
            </a:r>
            <a:r>
              <a:rPr lang="en-US" altLang="zh-CN" sz="2000" dirty="0" smtClean="0"/>
              <a:t>,</a:t>
            </a:r>
            <a:r>
              <a:rPr lang="zh-CN" altLang="en-US" sz="2000" dirty="0" smtClean="0"/>
              <a:t>主要围绕代表大数据研发关键领域的七个战略进行，包括促进人类对科学、医学和安全所有分支的认识；</a:t>
            </a:r>
            <a:r>
              <a:rPr lang="zh-CN" altLang="en-US" sz="2000" dirty="0" smtClean="0">
                <a:solidFill>
                  <a:srgbClr val="FF0000"/>
                </a:solidFill>
              </a:rPr>
              <a:t>确保美国在研发领域继续发挥领导作用；通过研发来提高美国和世界解决紧迫社会和环境问题的能力</a:t>
            </a:r>
            <a:r>
              <a:rPr lang="zh-CN" altLang="en-US" sz="2000" dirty="0" smtClean="0"/>
              <a:t>。</a:t>
            </a:r>
            <a:endParaRPr lang="en-US" altLang="zh-CN" sz="2000" dirty="0" smtClean="0"/>
          </a:p>
          <a:p>
            <a:endParaRPr lang="en-US" altLang="zh-CN" sz="2000" dirty="0" smtClean="0">
              <a:ea typeface="黑体" pitchFamily="49" charset="-122"/>
            </a:endParaRPr>
          </a:p>
          <a:p>
            <a:endParaRPr lang="zh-CN" altLang="en-US" sz="2000" dirty="0" smtClean="0">
              <a:ea typeface="黑体" pitchFamily="49" charset="-122"/>
            </a:endParaRPr>
          </a:p>
          <a:p>
            <a:pPr lvl="1"/>
            <a:endParaRPr lang="en-US" altLang="zh-CN" sz="1100" dirty="0" smtClean="0">
              <a:ea typeface="黑体" pitchFamily="49" charset="-122"/>
            </a:endParaRPr>
          </a:p>
        </p:txBody>
      </p:sp>
      <p:pic>
        <p:nvPicPr>
          <p:cNvPr id="96260" name="Picture 4" descr="大数据"/>
          <p:cNvPicPr>
            <a:picLocks noChangeAspect="1" noChangeArrowheads="1"/>
          </p:cNvPicPr>
          <p:nvPr/>
        </p:nvPicPr>
        <p:blipFill>
          <a:blip r:embed="rId3" cstate="print"/>
          <a:srcRect/>
          <a:stretch>
            <a:fillRect/>
          </a:stretch>
        </p:blipFill>
        <p:spPr bwMode="auto">
          <a:xfrm>
            <a:off x="5072066" y="5072074"/>
            <a:ext cx="2071702" cy="1785950"/>
          </a:xfrm>
          <a:prstGeom prst="rect">
            <a:avLst/>
          </a:prstGeom>
          <a:noFill/>
        </p:spPr>
      </p:pic>
      <p:sp>
        <p:nvSpPr>
          <p:cNvPr id="7" name="矩形 6"/>
          <p:cNvSpPr/>
          <p:nvPr/>
        </p:nvSpPr>
        <p:spPr>
          <a:xfrm>
            <a:off x="285720" y="4286256"/>
            <a:ext cx="8501122" cy="707886"/>
          </a:xfrm>
          <a:prstGeom prst="rect">
            <a:avLst/>
          </a:prstGeom>
          <a:ln>
            <a:solidFill>
              <a:schemeClr val="accent1"/>
            </a:solidFill>
          </a:ln>
        </p:spPr>
        <p:txBody>
          <a:bodyPr wrap="square">
            <a:spAutoFit/>
          </a:bodyPr>
          <a:lstStyle/>
          <a:p>
            <a:pPr marL="342900" indent="-342900" eaLnBrk="0" hangingPunct="0">
              <a:spcBef>
                <a:spcPct val="20000"/>
              </a:spcBef>
              <a:buFontTx/>
              <a:buChar char="•"/>
              <a:defRPr/>
            </a:pPr>
            <a:r>
              <a:rPr lang="en-US" altLang="zh-CN" sz="2000" kern="0" dirty="0" smtClean="0">
                <a:latin typeface="Arial Unicode MS" pitchFamily="34" charset="-122"/>
              </a:rPr>
              <a:t>2020</a:t>
            </a:r>
            <a:r>
              <a:rPr lang="zh-CN" altLang="en-US" sz="2000" kern="0" dirty="0" smtClean="0">
                <a:latin typeface="Arial Unicode MS" pitchFamily="34" charset="-122"/>
              </a:rPr>
              <a:t>年</a:t>
            </a:r>
            <a:r>
              <a:rPr lang="en-US" altLang="zh-CN" sz="2000" kern="0" dirty="0" smtClean="0">
                <a:latin typeface="Arial Unicode MS" pitchFamily="34" charset="-122"/>
              </a:rPr>
              <a:t>10</a:t>
            </a:r>
            <a:r>
              <a:rPr lang="zh-CN" altLang="en-US" sz="2000" kern="0" dirty="0" smtClean="0">
                <a:latin typeface="Arial Unicode MS" pitchFamily="34" charset="-122"/>
              </a:rPr>
              <a:t>月</a:t>
            </a:r>
            <a:r>
              <a:rPr lang="en-US" altLang="zh-CN" sz="2000" kern="0" dirty="0" smtClean="0">
                <a:latin typeface="Arial Unicode MS" pitchFamily="34" charset="-122"/>
              </a:rPr>
              <a:t>8</a:t>
            </a:r>
            <a:r>
              <a:rPr lang="zh-CN" altLang="en-US" sz="2000" kern="0" dirty="0" smtClean="0">
                <a:latin typeface="Arial Unicode MS" pitchFamily="34" charset="-122"/>
              </a:rPr>
              <a:t>日，</a:t>
            </a:r>
            <a:r>
              <a:rPr lang="zh-CN" altLang="en-US" sz="2000" kern="0" dirty="0" smtClean="0">
                <a:latin typeface="Arial Unicode MS" pitchFamily="34" charset="-122"/>
                <a:ea typeface="+mn-ea"/>
              </a:rPr>
              <a:t>美国国防部</a:t>
            </a:r>
            <a:r>
              <a:rPr lang="en-US" altLang="zh-CN" sz="2000" kern="0" dirty="0" err="1" smtClean="0">
                <a:solidFill>
                  <a:srgbClr val="FF0000"/>
                </a:solidFill>
                <a:latin typeface="Arial Unicode MS" pitchFamily="34" charset="-122"/>
                <a:ea typeface="+mn-ea"/>
              </a:rPr>
              <a:t>DoD</a:t>
            </a:r>
            <a:r>
              <a:rPr lang="zh-CN" altLang="en-US" sz="2000" kern="0" dirty="0" smtClean="0">
                <a:latin typeface="Arial Unicode MS" pitchFamily="34" charset="-122"/>
                <a:ea typeface="+mn-ea"/>
              </a:rPr>
              <a:t>发布了首部</a:t>
            </a:r>
            <a:r>
              <a:rPr lang="en-US" altLang="zh-CN" sz="2000" kern="0" dirty="0" smtClean="0">
                <a:latin typeface="Arial Unicode MS" pitchFamily="34" charset="-122"/>
                <a:ea typeface="+mn-ea"/>
              </a:rPr>
              <a:t>《</a:t>
            </a:r>
            <a:r>
              <a:rPr lang="zh-CN" altLang="en-US" sz="2000" kern="0" dirty="0" smtClean="0">
                <a:latin typeface="Arial Unicode MS" pitchFamily="34" charset="-122"/>
                <a:ea typeface="+mn-ea"/>
              </a:rPr>
              <a:t>数据战略</a:t>
            </a:r>
            <a:r>
              <a:rPr lang="en-US" altLang="zh-CN" sz="2000" kern="0" dirty="0" smtClean="0">
                <a:latin typeface="Arial Unicode MS" pitchFamily="34" charset="-122"/>
                <a:ea typeface="+mn-ea"/>
              </a:rPr>
              <a:t>》</a:t>
            </a:r>
            <a:r>
              <a:rPr lang="zh-CN" altLang="en-US" sz="2000" kern="0" dirty="0" smtClean="0">
                <a:latin typeface="Arial Unicode MS" pitchFamily="34" charset="-122"/>
                <a:ea typeface="+mn-ea"/>
              </a:rPr>
              <a:t>，概述了打造“</a:t>
            </a:r>
            <a:r>
              <a:rPr lang="zh-CN" altLang="en-US" sz="2000" kern="0" dirty="0" smtClean="0">
                <a:solidFill>
                  <a:srgbClr val="FF0000"/>
                </a:solidFill>
                <a:latin typeface="Arial Unicode MS" pitchFamily="34" charset="-122"/>
                <a:ea typeface="+mn-ea"/>
              </a:rPr>
              <a:t>以数据为中心</a:t>
            </a:r>
            <a:r>
              <a:rPr lang="zh-CN" altLang="en-US" sz="2000" kern="0" dirty="0" smtClean="0">
                <a:latin typeface="Arial Unicode MS" pitchFamily="34" charset="-122"/>
                <a:ea typeface="+mn-ea"/>
              </a:rPr>
              <a:t>” 所需的八项指导原则，四个基本能力和七大目标。</a:t>
            </a:r>
          </a:p>
        </p:txBody>
      </p:sp>
      <p:sp>
        <p:nvSpPr>
          <p:cNvPr id="9" name="内容占位符 2"/>
          <p:cNvSpPr txBox="1">
            <a:spLocks/>
          </p:cNvSpPr>
          <p:nvPr/>
        </p:nvSpPr>
        <p:spPr bwMode="auto">
          <a:xfrm>
            <a:off x="285720" y="857232"/>
            <a:ext cx="8501122" cy="1714512"/>
          </a:xfrm>
          <a:prstGeom prst="rect">
            <a:avLst/>
          </a:prstGeom>
          <a:noFill/>
          <a:ln w="9525">
            <a:solidFill>
              <a:schemeClr val="accent1">
                <a:shade val="50000"/>
              </a:schemeClr>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2012</a:t>
            </a: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年</a:t>
            </a: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3</a:t>
            </a: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月</a:t>
            </a: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29</a:t>
            </a: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日</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，美国总统科技政策办公室</a:t>
            </a: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OSTP</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Office of Science and Technology Policy</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）宣布了每年投资两亿美元的“大数据研究计划”</a:t>
            </a:r>
            <a:r>
              <a:rPr kumimoji="0" lang="zh-CN" altLang="en-US"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Big Data R&amp;D Initiative</a:t>
            </a:r>
            <a:r>
              <a:rPr kumimoji="0" lang="zh-CN" altLang="en-US"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同天</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，我国科技部发布的“</a:t>
            </a:r>
            <a:r>
              <a:rPr kumimoji="0" lang="zh-CN"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‘十二五’国家科技计划信息技术领域</a:t>
            </a: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2013</a:t>
            </a:r>
            <a:r>
              <a:rPr kumimoji="0" lang="zh-CN"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年度备选项目</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征集指南”把“大数据研究”列在首位</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p:txBody>
      </p:sp>
      <p:sp>
        <p:nvSpPr>
          <p:cNvPr id="44034" name="AutoShape 2" descr="https://bkimg.cdn.bcebos.com/pic/78310a55b319ebc4b7455e00446fd8fc1e178a82b85b?x-bce-process=image/resize,m_lfit,w_268,limit_1/format,f_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grpSp>
        <p:nvGrpSpPr>
          <p:cNvPr id="13" name="组合 12"/>
          <p:cNvGrpSpPr/>
          <p:nvPr/>
        </p:nvGrpSpPr>
        <p:grpSpPr>
          <a:xfrm>
            <a:off x="-214346" y="5072074"/>
            <a:ext cx="9358378" cy="1785950"/>
            <a:chOff x="-214346" y="5072074"/>
            <a:chExt cx="9358378" cy="1785950"/>
          </a:xfrm>
        </p:grpSpPr>
        <p:pic>
          <p:nvPicPr>
            <p:cNvPr id="96258" name="Picture 2" descr="战略计划"/>
            <p:cNvPicPr>
              <a:picLocks noChangeAspect="1" noChangeArrowheads="1"/>
            </p:cNvPicPr>
            <p:nvPr/>
          </p:nvPicPr>
          <p:blipFill>
            <a:blip r:embed="rId4"/>
            <a:srcRect/>
            <a:stretch>
              <a:fillRect/>
            </a:stretch>
          </p:blipFill>
          <p:spPr bwMode="auto">
            <a:xfrm>
              <a:off x="-214346" y="5072094"/>
              <a:ext cx="5267325" cy="1785930"/>
            </a:xfrm>
            <a:prstGeom prst="rect">
              <a:avLst/>
            </a:prstGeom>
            <a:noFill/>
          </p:spPr>
        </p:pic>
        <p:pic>
          <p:nvPicPr>
            <p:cNvPr id="44037" name="Picture 5" descr="https://mmbiz.qpic.cn/mmbiz_png/QmbJGbR2j6wYMgynCmQlsiabokePqMho8UBda1KNfHNDIlTe1CI6W6355fY8dD3w2Y4aJicKz0jvLgzP70pJ1bQQ/640?wx_fmt=png&amp;tp=webp&amp;wxfrom=5&amp;wx_lazy=1&amp;wx_co=1"/>
            <p:cNvPicPr>
              <a:picLocks noChangeAspect="1" noChangeArrowheads="1"/>
            </p:cNvPicPr>
            <p:nvPr/>
          </p:nvPicPr>
          <p:blipFill>
            <a:blip r:embed="rId5"/>
            <a:srcRect/>
            <a:stretch>
              <a:fillRect/>
            </a:stretch>
          </p:blipFill>
          <p:spPr bwMode="auto">
            <a:xfrm>
              <a:off x="7143768" y="5072074"/>
              <a:ext cx="2000264" cy="1785926"/>
            </a:xfrm>
            <a:prstGeom prst="rect">
              <a:avLst/>
            </a:prstGeom>
            <a:noFill/>
          </p:spPr>
        </p:pic>
        <p:pic>
          <p:nvPicPr>
            <p:cNvPr id="44035" name="Picture 3"/>
            <p:cNvPicPr>
              <a:picLocks noChangeAspect="1" noChangeArrowheads="1"/>
            </p:cNvPicPr>
            <p:nvPr/>
          </p:nvPicPr>
          <p:blipFill>
            <a:blip r:embed="rId6" cstate="print"/>
            <a:srcRect/>
            <a:stretch>
              <a:fillRect/>
            </a:stretch>
          </p:blipFill>
          <p:spPr bwMode="auto">
            <a:xfrm>
              <a:off x="7858148" y="5926949"/>
              <a:ext cx="1214446" cy="931075"/>
            </a:xfrm>
            <a:prstGeom prst="rect">
              <a:avLst/>
            </a:prstGeom>
            <a:solidFill>
              <a:schemeClr val="accent1">
                <a:alpha val="0"/>
              </a:schemeClr>
            </a:solidFill>
            <a:ln w="9525">
              <a:noFill/>
              <a:miter lim="800000"/>
              <a:headEnd/>
              <a:tailEnd/>
            </a:ln>
            <a:effectLst/>
          </p:spPr>
        </p:pic>
      </p:grpSp>
      <p:sp>
        <p:nvSpPr>
          <p:cNvPr id="8" name="矩形 7"/>
          <p:cNvSpPr/>
          <p:nvPr/>
        </p:nvSpPr>
        <p:spPr>
          <a:xfrm>
            <a:off x="142844" y="6357958"/>
            <a:ext cx="5357850" cy="523220"/>
          </a:xfrm>
          <a:prstGeom prst="rect">
            <a:avLst/>
          </a:prstGeom>
        </p:spPr>
        <p:txBody>
          <a:bodyPr wrap="square">
            <a:spAutoFit/>
          </a:bodyPr>
          <a:lstStyle/>
          <a:p>
            <a:r>
              <a:rPr lang="en-US" altLang="zh-CN" sz="1400" dirty="0" smtClean="0"/>
              <a:t>http://www.thebigdata.cn/YeJieDongTai/30500.html</a:t>
            </a:r>
          </a:p>
          <a:p>
            <a:r>
              <a:rPr lang="en-US" altLang="zh-CN" sz="1400" dirty="0" smtClean="0"/>
              <a:t>http://military.people.com.cn/n1/2020/1019/c1011-31897102.html</a:t>
            </a:r>
            <a:endParaRPr lang="zh-CN" altLang="en-US" sz="1400" dirty="0"/>
          </a:p>
        </p:txBody>
      </p:sp>
      <p:sp>
        <p:nvSpPr>
          <p:cNvPr id="12"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2</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6260"/>
                                        </p:tgtEl>
                                        <p:attrNameLst>
                                          <p:attrName>style.visibility</p:attrName>
                                        </p:attrNameLst>
                                      </p:cBhvr>
                                      <p:to>
                                        <p:strVal val="visible"/>
                                      </p:to>
                                    </p:set>
                                    <p:anim calcmode="lin" valueType="num">
                                      <p:cBhvr additive="base">
                                        <p:cTn id="23" dur="500" fill="hold"/>
                                        <p:tgtEl>
                                          <p:spTgt spid="96260"/>
                                        </p:tgtEl>
                                        <p:attrNameLst>
                                          <p:attrName>ppt_x</p:attrName>
                                        </p:attrNameLst>
                                      </p:cBhvr>
                                      <p:tavLst>
                                        <p:tav tm="0">
                                          <p:val>
                                            <p:strVal val="#ppt_x"/>
                                          </p:val>
                                        </p:tav>
                                        <p:tav tm="100000">
                                          <p:val>
                                            <p:strVal val="#ppt_x"/>
                                          </p:val>
                                        </p:tav>
                                      </p:tavLst>
                                    </p:anim>
                                    <p:anim calcmode="lin" valueType="num">
                                      <p:cBhvr additive="base">
                                        <p:cTn id="24" dur="500" fill="hold"/>
                                        <p:tgtEl>
                                          <p:spTgt spid="96260"/>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3">
                                            <p:bg/>
                                          </p:spTgt>
                                        </p:tgtEl>
                                        <p:attrNameLst>
                                          <p:attrName>style.visibility</p:attrName>
                                        </p:attrNameLst>
                                      </p:cBhvr>
                                      <p:to>
                                        <p:strVal val="visible"/>
                                      </p:to>
                                    </p:set>
                                    <p:anim calcmode="lin" valueType="num">
                                      <p:cBhvr additive="base">
                                        <p:cTn id="2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3">
                                            <p:bg/>
                                          </p:spTgt>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 calcmode="lin" valueType="num">
                                      <p:cBhvr additive="base">
                                        <p:cTn id="3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1"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6260"/>
                                        </p:tgtEl>
                                        <p:attrNameLst>
                                          <p:attrName>style.visibility</p:attrName>
                                        </p:attrNameLst>
                                      </p:cBhvr>
                                      <p:to>
                                        <p:strVal val="visible"/>
                                      </p:to>
                                    </p:set>
                                    <p:anim calcmode="lin" valueType="num">
                                      <p:cBhvr additive="base">
                                        <p:cTn id="43" dur="500" fill="hold"/>
                                        <p:tgtEl>
                                          <p:spTgt spid="96260"/>
                                        </p:tgtEl>
                                        <p:attrNameLst>
                                          <p:attrName>ppt_x</p:attrName>
                                        </p:attrNameLst>
                                      </p:cBhvr>
                                      <p:tavLst>
                                        <p:tav tm="0">
                                          <p:val>
                                            <p:strVal val="#ppt_x"/>
                                          </p:val>
                                        </p:tav>
                                        <p:tav tm="100000">
                                          <p:val>
                                            <p:strVal val="#ppt_x"/>
                                          </p:val>
                                        </p:tav>
                                      </p:tavLst>
                                    </p:anim>
                                    <p:anim calcmode="lin" valueType="num">
                                      <p:cBhvr additive="base">
                                        <p:cTn id="44" dur="500" fill="hold"/>
                                        <p:tgtEl>
                                          <p:spTgt spid="9626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uiExpand="1" build="p" animBg="1"/>
      <p:bldP spid="7" grpId="0" animBg="1"/>
      <p:bldP spid="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3"/>
          <a:srcRect/>
          <a:stretch>
            <a:fillRect/>
          </a:stretch>
        </p:blipFill>
        <p:spPr bwMode="auto">
          <a:xfrm>
            <a:off x="3786182" y="4030604"/>
            <a:ext cx="5286413" cy="2684543"/>
          </a:xfrm>
          <a:prstGeom prst="rect">
            <a:avLst/>
          </a:prstGeom>
          <a:noFill/>
          <a:ln w="9525">
            <a:noFill/>
            <a:miter lim="800000"/>
            <a:headEnd/>
            <a:tailEnd/>
          </a:ln>
          <a:effectLst/>
        </p:spPr>
      </p:pic>
      <p:sp>
        <p:nvSpPr>
          <p:cNvPr id="6" name="TextBox 3"/>
          <p:cNvSpPr txBox="1">
            <a:spLocks noChangeArrowheads="1"/>
          </p:cNvSpPr>
          <p:nvPr/>
        </p:nvSpPr>
        <p:spPr bwMode="auto">
          <a:xfrm>
            <a:off x="354013" y="928670"/>
            <a:ext cx="8394700" cy="3120854"/>
          </a:xfrm>
          <a:prstGeom prst="rect">
            <a:avLst/>
          </a:prstGeom>
          <a:noFill/>
          <a:ln w="9525">
            <a:noFill/>
            <a:miter lim="800000"/>
            <a:headEnd/>
            <a:tailEnd/>
          </a:ln>
        </p:spPr>
        <p:txBody>
          <a:bodyPr>
            <a:spAutoFit/>
          </a:bodyPr>
          <a:lstStyle/>
          <a:p>
            <a:pPr marL="342900" indent="-342900">
              <a:spcBef>
                <a:spcPct val="20000"/>
              </a:spcBef>
              <a:buFont typeface="Wingdings" pitchFamily="2" charset="2"/>
              <a:buBlip>
                <a:blip r:embed="rId4"/>
              </a:buBlip>
            </a:pPr>
            <a:r>
              <a:rPr lang="zh-CN" altLang="en-US" sz="2400" dirty="0" smtClean="0">
                <a:latin typeface="黑体" pitchFamily="49" charset="-122"/>
                <a:ea typeface="黑体" pitchFamily="49" charset="-122"/>
              </a:rPr>
              <a:t>过去近</a:t>
            </a:r>
            <a:r>
              <a:rPr lang="en-US" altLang="zh-CN" sz="2400" dirty="0" smtClean="0">
                <a:latin typeface="黑体" pitchFamily="49" charset="-122"/>
                <a:ea typeface="黑体" pitchFamily="49" charset="-122"/>
              </a:rPr>
              <a:t>10</a:t>
            </a:r>
            <a:r>
              <a:rPr lang="zh-CN" altLang="en-US" sz="2400" dirty="0" smtClean="0">
                <a:latin typeface="黑体" pitchFamily="49" charset="-122"/>
                <a:ea typeface="黑体" pitchFamily="49" charset="-122"/>
              </a:rPr>
              <a:t>年</a:t>
            </a:r>
            <a:r>
              <a:rPr lang="zh-CN" altLang="en-US" sz="2400" dirty="0">
                <a:latin typeface="黑体" pitchFamily="49" charset="-122"/>
                <a:ea typeface="黑体" pitchFamily="49" charset="-122"/>
              </a:rPr>
              <a:t>大</a:t>
            </a:r>
            <a:r>
              <a:rPr lang="zh-CN" altLang="en-US" sz="2400" dirty="0" smtClean="0">
                <a:latin typeface="黑体" pitchFamily="49" charset="-122"/>
                <a:ea typeface="黑体" pitchFamily="49" charset="-122"/>
              </a:rPr>
              <a:t>数据和人工智能的</a:t>
            </a:r>
            <a:r>
              <a:rPr lang="zh-CN" altLang="en-US" sz="2400" dirty="0">
                <a:latin typeface="黑体" pitchFamily="49" charset="-122"/>
                <a:ea typeface="黑体" pitchFamily="49" charset="-122"/>
              </a:rPr>
              <a:t>研究，已经产生了重大突破，并在部分领域取得良好的应用</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4"/>
              </a:buBlip>
            </a:pPr>
            <a:r>
              <a:rPr lang="zh-CN" altLang="en-US" sz="2000" dirty="0">
                <a:latin typeface="黑体" pitchFamily="49" charset="-122"/>
                <a:ea typeface="黑体" pitchFamily="49" charset="-122"/>
              </a:rPr>
              <a:t>计算基础：大规模云计算、大规模深度学习</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4"/>
              </a:buBlip>
            </a:pPr>
            <a:r>
              <a:rPr lang="zh-CN" altLang="en-US" sz="2000" dirty="0">
                <a:latin typeface="黑体" pitchFamily="49" charset="-122"/>
                <a:ea typeface="黑体" pitchFamily="49" charset="-122"/>
              </a:rPr>
              <a:t>感知处理的角度：大规模深度学习，</a:t>
            </a:r>
            <a:r>
              <a:rPr lang="en-US" altLang="zh-CN" sz="2000" dirty="0" err="1">
                <a:latin typeface="黑体" pitchFamily="49" charset="-122"/>
                <a:ea typeface="黑体" pitchFamily="49" charset="-122"/>
              </a:rPr>
              <a:t>imageNet</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4"/>
              </a:buBlip>
            </a:pPr>
            <a:r>
              <a:rPr lang="zh-CN" altLang="en-US" sz="2000" dirty="0">
                <a:latin typeface="黑体" pitchFamily="49" charset="-122"/>
                <a:ea typeface="黑体" pitchFamily="49" charset="-122"/>
              </a:rPr>
              <a:t>知识组织与管理角度：大规模知识图谱</a:t>
            </a: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4"/>
              </a:buBlip>
            </a:pPr>
            <a:r>
              <a:rPr lang="zh-CN" altLang="en-US" sz="2400" dirty="0">
                <a:latin typeface="黑体" pitchFamily="49" charset="-122"/>
                <a:ea typeface="黑体" pitchFamily="49" charset="-122"/>
              </a:rPr>
              <a:t>基于数据产生知识的问答系统与个人辅助系统</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4"/>
              </a:buBlip>
            </a:pPr>
            <a:r>
              <a:rPr lang="en-US" altLang="zh-CN" sz="2000" dirty="0">
                <a:latin typeface="黑体" pitchFamily="49" charset="-122"/>
                <a:ea typeface="黑体" pitchFamily="49" charset="-122"/>
              </a:rPr>
              <a:t>Watson </a:t>
            </a:r>
            <a:r>
              <a:rPr lang="en-US" altLang="zh-CN" sz="2000" dirty="0" err="1">
                <a:latin typeface="黑体" pitchFamily="49" charset="-122"/>
                <a:ea typeface="黑体" pitchFamily="49" charset="-122"/>
              </a:rPr>
              <a:t>DeepQA</a:t>
            </a:r>
            <a:r>
              <a:rPr lang="zh-CN" altLang="en-US" sz="2000" dirty="0">
                <a:latin typeface="黑体" pitchFamily="49" charset="-122"/>
                <a:ea typeface="黑体" pitchFamily="49" charset="-122"/>
              </a:rPr>
              <a:t>：智能搜索</a:t>
            </a:r>
            <a:r>
              <a:rPr lang="en-US" altLang="zh-CN" sz="2000" dirty="0">
                <a:latin typeface="黑体" pitchFamily="49" charset="-122"/>
                <a:ea typeface="黑体" pitchFamily="49" charset="-122"/>
                <a:sym typeface="Wingdings" pitchFamily="2" charset="2"/>
              </a:rPr>
              <a:t></a:t>
            </a:r>
            <a:r>
              <a:rPr lang="zh-CN" altLang="en-US" sz="2000" dirty="0">
                <a:latin typeface="黑体" pitchFamily="49" charset="-122"/>
                <a:ea typeface="黑体" pitchFamily="49" charset="-122"/>
              </a:rPr>
              <a:t>知识</a:t>
            </a:r>
            <a:r>
              <a:rPr lang="zh-CN" altLang="en-US" sz="2000" dirty="0" smtClean="0">
                <a:latin typeface="黑体" pitchFamily="49" charset="-122"/>
                <a:ea typeface="黑体" pitchFamily="49" charset="-122"/>
              </a:rPr>
              <a:t>引擎</a:t>
            </a:r>
            <a:endParaRPr lang="en-US" altLang="zh-CN" sz="2000" dirty="0" smtClean="0">
              <a:latin typeface="黑体" pitchFamily="49" charset="-122"/>
              <a:ea typeface="黑体" pitchFamily="49" charset="-122"/>
            </a:endParaRPr>
          </a:p>
          <a:p>
            <a:pPr marL="1085850" lvl="1" indent="-342900">
              <a:spcBef>
                <a:spcPct val="20000"/>
              </a:spcBef>
              <a:buFont typeface="Wingdings" pitchFamily="2" charset="2"/>
              <a:buBlip>
                <a:blip r:embed="rId4"/>
              </a:buBlip>
            </a:pPr>
            <a:r>
              <a:rPr lang="en-US" altLang="zh-CN" sz="2000" dirty="0" smtClean="0">
                <a:latin typeface="黑体" pitchFamily="49" charset="-122"/>
                <a:ea typeface="黑体" pitchFamily="49" charset="-122"/>
              </a:rPr>
              <a:t>Google </a:t>
            </a:r>
            <a:r>
              <a:rPr lang="en-US" altLang="zh-CN" sz="2000" dirty="0" err="1" smtClean="0">
                <a:latin typeface="黑体" pitchFamily="49" charset="-122"/>
                <a:ea typeface="黑体" pitchFamily="49" charset="-122"/>
              </a:rPr>
              <a:t>AlphaGo</a:t>
            </a:r>
            <a:r>
              <a:rPr lang="zh-CN" altLang="en-US" sz="2000" dirty="0" smtClean="0">
                <a:latin typeface="黑体" pitchFamily="49" charset="-122"/>
                <a:ea typeface="黑体" pitchFamily="49" charset="-122"/>
              </a:rPr>
              <a:t>：大数据</a:t>
            </a:r>
            <a:r>
              <a:rPr lang="en-US" altLang="zh-CN" sz="2000" dirty="0" smtClean="0">
                <a:latin typeface="黑体" pitchFamily="49" charset="-122"/>
                <a:ea typeface="黑体" pitchFamily="49" charset="-122"/>
                <a:sym typeface="Wingdings" pitchFamily="2" charset="2"/>
              </a:rPr>
              <a:t></a:t>
            </a:r>
            <a:r>
              <a:rPr lang="zh-CN" altLang="en-US" sz="2000" dirty="0" smtClean="0">
                <a:latin typeface="黑体" pitchFamily="49" charset="-122"/>
                <a:ea typeface="黑体" pitchFamily="49" charset="-122"/>
              </a:rPr>
              <a:t>专业智能</a:t>
            </a:r>
            <a:endParaRPr lang="en-US" altLang="zh-CN" sz="2000" dirty="0">
              <a:latin typeface="黑体" pitchFamily="49" charset="-122"/>
              <a:ea typeface="黑体" pitchFamily="49" charset="-122"/>
            </a:endParaRPr>
          </a:p>
        </p:txBody>
      </p:sp>
      <p:pic>
        <p:nvPicPr>
          <p:cNvPr id="10" name="Picture 4" descr="Image result for alphago"/>
          <p:cNvPicPr>
            <a:picLocks noChangeAspect="1" noChangeArrowheads="1"/>
          </p:cNvPicPr>
          <p:nvPr/>
        </p:nvPicPr>
        <p:blipFill>
          <a:blip r:embed="rId5" cstate="print"/>
          <a:srcRect/>
          <a:stretch>
            <a:fillRect/>
          </a:stretch>
        </p:blipFill>
        <p:spPr bwMode="auto">
          <a:xfrm>
            <a:off x="7286644" y="1357298"/>
            <a:ext cx="1571636" cy="2082418"/>
          </a:xfrm>
          <a:prstGeom prst="rect">
            <a:avLst/>
          </a:prstGeom>
          <a:noFill/>
        </p:spPr>
      </p:pic>
      <p:sp>
        <p:nvSpPr>
          <p:cNvPr id="12" name="标题 1"/>
          <p:cNvSpPr>
            <a:spLocks noChangeArrowheads="1"/>
          </p:cNvSpPr>
          <p:nvPr/>
        </p:nvSpPr>
        <p:spPr bwMode="auto">
          <a:xfrm>
            <a:off x="179388" y="66694"/>
            <a:ext cx="8686800" cy="774700"/>
          </a:xfrm>
          <a:prstGeom prst="rect">
            <a:avLst/>
          </a:prstGeom>
          <a:noFill/>
          <a:ln>
            <a:noFill/>
            <a:miter lim="800000"/>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marL="914400" indent="-914400" eaLnBrk="0" hangingPunct="0">
              <a:defRPr/>
            </a:pPr>
            <a:r>
              <a:rPr lang="zh-CN" altLang="en-US" sz="4000" b="1" dirty="0">
                <a:latin typeface="Arial Unicode MS" pitchFamily="34" charset="-122"/>
                <a:ea typeface="黑体" pitchFamily="49" charset="-122"/>
                <a:cs typeface="+mj-cs"/>
                <a:sym typeface="黑体" panose="02010609060101010101" pitchFamily="49" charset="-122"/>
              </a:rPr>
              <a:t>大</a:t>
            </a:r>
            <a:r>
              <a:rPr lang="zh-CN" altLang="en-US" sz="4000" b="1" dirty="0" smtClean="0">
                <a:latin typeface="Arial Unicode MS" pitchFamily="34" charset="-122"/>
                <a:ea typeface="黑体" pitchFamily="49" charset="-122"/>
                <a:cs typeface="+mj-cs"/>
                <a:sym typeface="黑体" panose="02010609060101010101" pitchFamily="49" charset="-122"/>
              </a:rPr>
              <a:t>数据和人工智能：取得重大突破</a:t>
            </a:r>
            <a:endParaRPr lang="en-US" altLang="zh-CN" sz="4000" b="1" dirty="0">
              <a:latin typeface="Arial Unicode MS" pitchFamily="34" charset="-122"/>
              <a:ea typeface="黑体" pitchFamily="49" charset="-122"/>
              <a:cs typeface="+mj-cs"/>
              <a:sym typeface="黑体" panose="02010609060101010101" pitchFamily="49" charset="-122"/>
            </a:endParaRPr>
          </a:p>
        </p:txBody>
      </p:sp>
      <p:pic>
        <p:nvPicPr>
          <p:cNvPr id="13" name="Picture 8" descr="Image result for Google AlphaGo 比赛"/>
          <p:cNvPicPr>
            <a:picLocks noChangeAspect="1" noChangeArrowheads="1"/>
          </p:cNvPicPr>
          <p:nvPr/>
        </p:nvPicPr>
        <p:blipFill>
          <a:blip r:embed="rId6"/>
          <a:srcRect/>
          <a:stretch>
            <a:fillRect/>
          </a:stretch>
        </p:blipFill>
        <p:spPr bwMode="auto">
          <a:xfrm>
            <a:off x="142844" y="4030605"/>
            <a:ext cx="3643338" cy="2684543"/>
          </a:xfrm>
          <a:prstGeom prst="rect">
            <a:avLst/>
          </a:prstGeom>
          <a:noFill/>
        </p:spPr>
      </p:pic>
      <p:sp>
        <p:nvSpPr>
          <p:cNvPr id="8"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3</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t>电网大数据及应用现状</a:t>
            </a:r>
            <a:endParaRPr lang="zh-CN" altLang="en-US" sz="4000" b="1" dirty="0"/>
          </a:p>
        </p:txBody>
      </p:sp>
      <p:sp>
        <p:nvSpPr>
          <p:cNvPr id="3" name="内容占位符 2"/>
          <p:cNvSpPr>
            <a:spLocks noGrp="1"/>
          </p:cNvSpPr>
          <p:nvPr>
            <p:ph idx="1"/>
          </p:nvPr>
        </p:nvSpPr>
        <p:spPr>
          <a:xfrm>
            <a:off x="285720" y="857232"/>
            <a:ext cx="8501122" cy="2286016"/>
          </a:xfrm>
        </p:spPr>
        <p:txBody>
          <a:bodyPr/>
          <a:lstStyle/>
          <a:p>
            <a:r>
              <a:rPr lang="en-US" altLang="zh-CN" sz="2400" dirty="0" smtClean="0">
                <a:latin typeface="+mn-ea"/>
              </a:rPr>
              <a:t>2013</a:t>
            </a:r>
            <a:r>
              <a:rPr lang="zh-CN" altLang="en-US" sz="2400" dirty="0" smtClean="0">
                <a:latin typeface="+mn-ea"/>
              </a:rPr>
              <a:t>年</a:t>
            </a:r>
            <a:r>
              <a:rPr lang="en-US" altLang="zh-CN" sz="2400" dirty="0" smtClean="0">
                <a:latin typeface="+mn-ea"/>
              </a:rPr>
              <a:t>3</a:t>
            </a:r>
            <a:r>
              <a:rPr lang="zh-CN" altLang="en-US" sz="2400" dirty="0" smtClean="0">
                <a:latin typeface="+mn-ea"/>
              </a:rPr>
              <a:t>月中国电机工程学会信息化专委会发布</a:t>
            </a:r>
            <a:r>
              <a:rPr lang="en-US" altLang="zh-CN" sz="2400" dirty="0" smtClean="0">
                <a:latin typeface="+mn-ea"/>
              </a:rPr>
              <a:t>《</a:t>
            </a:r>
            <a:r>
              <a:rPr lang="zh-CN" altLang="en-US" sz="2400" dirty="0" smtClean="0">
                <a:latin typeface="+mn-ea"/>
              </a:rPr>
              <a:t>中国电力大数据发展白皮书</a:t>
            </a:r>
            <a:r>
              <a:rPr lang="en-US" altLang="zh-CN" sz="2400" dirty="0" smtClean="0">
                <a:latin typeface="+mn-ea"/>
              </a:rPr>
              <a:t>》</a:t>
            </a:r>
          </a:p>
          <a:p>
            <a:r>
              <a:rPr lang="en-US" altLang="zh-CN" sz="2400" dirty="0" smtClean="0">
                <a:latin typeface="+mn-ea"/>
              </a:rPr>
              <a:t>2016</a:t>
            </a:r>
            <a:r>
              <a:rPr lang="zh-CN" altLang="en-US" sz="2400" dirty="0" smtClean="0">
                <a:latin typeface="+mn-ea"/>
              </a:rPr>
              <a:t>年</a:t>
            </a:r>
            <a:r>
              <a:rPr lang="en-US" altLang="zh-CN" sz="2400" dirty="0" smtClean="0">
                <a:latin typeface="+mn-ea"/>
              </a:rPr>
              <a:t>2</a:t>
            </a:r>
            <a:r>
              <a:rPr lang="zh-CN" altLang="en-US" sz="2400" dirty="0" smtClean="0">
                <a:latin typeface="+mn-ea"/>
              </a:rPr>
              <a:t>月国家发改委、能源局以及工信部联合下发</a:t>
            </a:r>
            <a:r>
              <a:rPr lang="en-US" altLang="zh-CN" sz="2400" dirty="0" smtClean="0">
                <a:latin typeface="+mn-ea"/>
              </a:rPr>
              <a:t>《</a:t>
            </a:r>
            <a:r>
              <a:rPr lang="zh-CN" altLang="en-US" sz="2400" dirty="0" smtClean="0">
                <a:latin typeface="+mn-ea"/>
              </a:rPr>
              <a:t>关于推进“互联网</a:t>
            </a:r>
            <a:r>
              <a:rPr lang="en-US" altLang="zh-CN" sz="2400" dirty="0" smtClean="0">
                <a:latin typeface="+mn-ea"/>
              </a:rPr>
              <a:t>+”</a:t>
            </a:r>
            <a:r>
              <a:rPr lang="zh-CN" altLang="en-US" sz="2400" dirty="0" smtClean="0">
                <a:latin typeface="+mn-ea"/>
              </a:rPr>
              <a:t>智慧能源发展的指导意见</a:t>
            </a:r>
            <a:r>
              <a:rPr lang="en-US" altLang="zh-CN" sz="2400" dirty="0" smtClean="0">
                <a:latin typeface="+mn-ea"/>
              </a:rPr>
              <a:t>》</a:t>
            </a:r>
            <a:r>
              <a:rPr lang="zh-CN" altLang="en-US" sz="2400" dirty="0" smtClean="0">
                <a:latin typeface="+mn-ea"/>
              </a:rPr>
              <a:t>，以促进能源和信息深度融</a:t>
            </a:r>
            <a:endParaRPr lang="en-US" altLang="zh-CN" sz="2400" dirty="0" smtClean="0">
              <a:latin typeface="+mn-ea"/>
            </a:endParaRPr>
          </a:p>
        </p:txBody>
      </p:sp>
      <p:pic>
        <p:nvPicPr>
          <p:cNvPr id="30722" name="Picture 2" descr="https://pic4.zhimg.com/80/6f6f1f50ecce0ed40477db157b3d280d_1440w.jpg?source=1940ef5c"/>
          <p:cNvPicPr>
            <a:picLocks noChangeAspect="1" noChangeArrowheads="1"/>
          </p:cNvPicPr>
          <p:nvPr/>
        </p:nvPicPr>
        <p:blipFill>
          <a:blip r:embed="rId3"/>
          <a:srcRect/>
          <a:stretch>
            <a:fillRect/>
          </a:stretch>
        </p:blipFill>
        <p:spPr bwMode="auto">
          <a:xfrm>
            <a:off x="1071538" y="2857496"/>
            <a:ext cx="6929486" cy="2980913"/>
          </a:xfrm>
          <a:prstGeom prst="rect">
            <a:avLst/>
          </a:prstGeom>
          <a:noFill/>
        </p:spPr>
      </p:pic>
      <p:grpSp>
        <p:nvGrpSpPr>
          <p:cNvPr id="8" name="组合 7"/>
          <p:cNvGrpSpPr/>
          <p:nvPr/>
        </p:nvGrpSpPr>
        <p:grpSpPr>
          <a:xfrm>
            <a:off x="1571604" y="5842361"/>
            <a:ext cx="6286544" cy="1015663"/>
            <a:chOff x="-3500494" y="2071678"/>
            <a:chExt cx="6286544" cy="1015663"/>
          </a:xfrm>
        </p:grpSpPr>
        <p:sp>
          <p:nvSpPr>
            <p:cNvPr id="6" name="矩形 5"/>
            <p:cNvSpPr/>
            <p:nvPr/>
          </p:nvSpPr>
          <p:spPr>
            <a:xfrm>
              <a:off x="-3500494" y="2071678"/>
              <a:ext cx="2357454" cy="1015663"/>
            </a:xfrm>
            <a:prstGeom prst="rect">
              <a:avLst/>
            </a:prstGeom>
          </p:spPr>
          <p:txBody>
            <a:bodyPr wrap="square">
              <a:spAutoFit/>
            </a:bodyPr>
            <a:lstStyle/>
            <a:p>
              <a:r>
                <a:rPr lang="zh-CN" altLang="en-US" sz="2400" dirty="0" smtClean="0">
                  <a:latin typeface="+mn-ea"/>
                  <a:ea typeface="+mn-ea"/>
                </a:rPr>
                <a:t>设备状态数据</a:t>
              </a:r>
              <a:endParaRPr lang="en-US" altLang="zh-CN" sz="2400" dirty="0" smtClean="0">
                <a:latin typeface="+mn-ea"/>
                <a:ea typeface="+mn-ea"/>
              </a:endParaRPr>
            </a:p>
            <a:p>
              <a:pPr>
                <a:buFont typeface="Wingdings" pitchFamily="2" charset="2"/>
                <a:buChar char="Ø"/>
              </a:pPr>
              <a:r>
                <a:rPr lang="zh-CN" altLang="en-US" dirty="0" smtClean="0">
                  <a:latin typeface="+mn-ea"/>
                  <a:ea typeface="+mn-ea"/>
                </a:rPr>
                <a:t>主网数据级达</a:t>
              </a:r>
              <a:r>
                <a:rPr lang="en-US" altLang="zh-CN" dirty="0" smtClean="0">
                  <a:latin typeface="+mn-ea"/>
                  <a:ea typeface="+mn-ea"/>
                </a:rPr>
                <a:t>TB</a:t>
              </a:r>
              <a:r>
                <a:rPr lang="zh-CN" altLang="en-US" dirty="0" smtClean="0">
                  <a:latin typeface="+mn-ea"/>
                  <a:ea typeface="+mn-ea"/>
                </a:rPr>
                <a:t>级</a:t>
              </a:r>
              <a:endParaRPr lang="en-US" altLang="zh-CN" dirty="0" smtClean="0">
                <a:latin typeface="+mn-ea"/>
                <a:ea typeface="+mn-ea"/>
              </a:endParaRPr>
            </a:p>
            <a:p>
              <a:pPr>
                <a:buFont typeface="Wingdings" pitchFamily="2" charset="2"/>
                <a:buChar char="Ø"/>
              </a:pPr>
              <a:r>
                <a:rPr lang="zh-CN" altLang="en-US" dirty="0" smtClean="0">
                  <a:latin typeface="+mn-ea"/>
                  <a:ea typeface="+mn-ea"/>
                </a:rPr>
                <a:t>配网数据达</a:t>
              </a:r>
              <a:r>
                <a:rPr lang="en-US" altLang="zh-CN" dirty="0" smtClean="0">
                  <a:latin typeface="+mn-ea"/>
                  <a:ea typeface="+mn-ea"/>
                </a:rPr>
                <a:t>PB</a:t>
              </a:r>
              <a:r>
                <a:rPr lang="zh-CN" altLang="en-US" dirty="0" smtClean="0">
                  <a:latin typeface="+mn-ea"/>
                  <a:ea typeface="+mn-ea"/>
                </a:rPr>
                <a:t>级</a:t>
              </a:r>
            </a:p>
          </p:txBody>
        </p:sp>
        <p:sp>
          <p:nvSpPr>
            <p:cNvPr id="7" name="矩形 6"/>
            <p:cNvSpPr/>
            <p:nvPr/>
          </p:nvSpPr>
          <p:spPr>
            <a:xfrm>
              <a:off x="-642974" y="2071678"/>
              <a:ext cx="3429024" cy="1015663"/>
            </a:xfrm>
            <a:prstGeom prst="rect">
              <a:avLst/>
            </a:prstGeom>
          </p:spPr>
          <p:txBody>
            <a:bodyPr wrap="square">
              <a:spAutoFit/>
            </a:bodyPr>
            <a:lstStyle/>
            <a:p>
              <a:r>
                <a:rPr lang="zh-CN" altLang="en-US" sz="2400" dirty="0" smtClean="0">
                  <a:latin typeface="+mn-ea"/>
                  <a:ea typeface="+mn-ea"/>
                </a:rPr>
                <a:t>营销客服数据</a:t>
              </a:r>
              <a:endParaRPr lang="en-US" altLang="zh-CN" sz="2400" dirty="0" smtClean="0">
                <a:latin typeface="+mn-ea"/>
                <a:ea typeface="+mn-ea"/>
              </a:endParaRPr>
            </a:p>
            <a:p>
              <a:pPr>
                <a:buFont typeface="Wingdings" pitchFamily="2" charset="2"/>
                <a:buChar char="Ø"/>
              </a:pPr>
              <a:r>
                <a:rPr lang="zh-CN" altLang="en-US" dirty="0" smtClean="0">
                  <a:latin typeface="+mn-ea"/>
                  <a:ea typeface="+mn-ea"/>
                </a:rPr>
                <a:t>电信息采集每年新增约</a:t>
              </a:r>
              <a:r>
                <a:rPr lang="en-US" altLang="zh-CN" dirty="0" smtClean="0">
                  <a:latin typeface="+mn-ea"/>
                  <a:ea typeface="+mn-ea"/>
                </a:rPr>
                <a:t>90TB</a:t>
              </a:r>
            </a:p>
            <a:p>
              <a:pPr>
                <a:buFont typeface="Wingdings" pitchFamily="2" charset="2"/>
                <a:buChar char="Ø"/>
              </a:pPr>
              <a:r>
                <a:rPr lang="zh-CN" altLang="en-US" dirty="0" smtClean="0">
                  <a:latin typeface="+mn-ea"/>
                  <a:ea typeface="+mn-ea"/>
                </a:rPr>
                <a:t>客户服务数据</a:t>
              </a:r>
              <a:r>
                <a:rPr lang="zh-CN" altLang="en-US" dirty="0" smtClean="0">
                  <a:solidFill>
                    <a:srgbClr val="000000"/>
                  </a:solidFill>
                  <a:latin typeface="黑体"/>
                  <a:ea typeface="黑体"/>
                </a:rPr>
                <a:t>每年新增约</a:t>
              </a:r>
              <a:r>
                <a:rPr lang="en-US" altLang="zh-CN" dirty="0" smtClean="0">
                  <a:latin typeface="+mn-ea"/>
                  <a:ea typeface="+mn-ea"/>
                </a:rPr>
                <a:t>7TB</a:t>
              </a:r>
            </a:p>
          </p:txBody>
        </p:sp>
      </p:grpSp>
      <p:sp>
        <p:nvSpPr>
          <p:cNvPr id="9"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4</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t>电网大数据及应用现状</a:t>
            </a:r>
            <a:endParaRPr lang="zh-CN" altLang="en-US" sz="4000" b="1" dirty="0"/>
          </a:p>
        </p:txBody>
      </p:sp>
      <p:sp>
        <p:nvSpPr>
          <p:cNvPr id="3" name="内容占位符 2"/>
          <p:cNvSpPr>
            <a:spLocks noGrp="1"/>
          </p:cNvSpPr>
          <p:nvPr>
            <p:ph idx="1"/>
          </p:nvPr>
        </p:nvSpPr>
        <p:spPr>
          <a:xfrm>
            <a:off x="285720" y="928670"/>
            <a:ext cx="8643998" cy="1714512"/>
          </a:xfrm>
        </p:spPr>
        <p:txBody>
          <a:bodyPr/>
          <a:lstStyle/>
          <a:p>
            <a:r>
              <a:rPr lang="en-US" altLang="zh-CN" sz="2400" dirty="0" smtClean="0"/>
              <a:t>2015</a:t>
            </a:r>
            <a:r>
              <a:rPr lang="zh-CN" altLang="en-US" sz="2400" dirty="0" smtClean="0"/>
              <a:t>年</a:t>
            </a:r>
            <a:r>
              <a:rPr lang="en-US" altLang="zh-CN" sz="2400" dirty="0" smtClean="0"/>
              <a:t>11</a:t>
            </a:r>
            <a:r>
              <a:rPr lang="zh-CN" altLang="en-US" sz="2400" dirty="0" smtClean="0"/>
              <a:t>月，国家能源局，江苏省政府和国际能源署在苏州举办了“国际能源变革论坛”，并联合发表了</a:t>
            </a:r>
            <a:r>
              <a:rPr lang="en-US" altLang="zh-CN" sz="2400" dirty="0" smtClean="0"/>
              <a:t>《</a:t>
            </a:r>
            <a:r>
              <a:rPr lang="zh-CN" altLang="en-US" sz="2400" dirty="0" smtClean="0"/>
              <a:t>苏州宣言</a:t>
            </a:r>
            <a:r>
              <a:rPr lang="en-US" altLang="zh-CN" sz="2400" dirty="0" smtClean="0"/>
              <a:t>》</a:t>
            </a:r>
          </a:p>
          <a:p>
            <a:pPr lvl="1"/>
            <a:r>
              <a:rPr lang="zh-CN" altLang="en-US" dirty="0" smtClean="0"/>
              <a:t> 探索能源互联网发展对能源变革的作用，推进两者之间的协同发展，对能源大数据的管理与利用进行前瞻性研究</a:t>
            </a:r>
            <a:endParaRPr lang="en-US" altLang="zh-CN" dirty="0" smtClean="0"/>
          </a:p>
        </p:txBody>
      </p:sp>
      <p:pic>
        <p:nvPicPr>
          <p:cNvPr id="51202" name="Picture 2" descr="preview"/>
          <p:cNvPicPr>
            <a:picLocks noChangeAspect="1" noChangeArrowheads="1"/>
          </p:cNvPicPr>
          <p:nvPr/>
        </p:nvPicPr>
        <p:blipFill>
          <a:blip r:embed="rId3"/>
          <a:srcRect/>
          <a:stretch>
            <a:fillRect/>
          </a:stretch>
        </p:blipFill>
        <p:spPr bwMode="auto">
          <a:xfrm>
            <a:off x="1000100" y="2643182"/>
            <a:ext cx="7430461" cy="3151912"/>
          </a:xfrm>
          <a:prstGeom prst="rect">
            <a:avLst/>
          </a:prstGeom>
          <a:noFill/>
        </p:spPr>
      </p:pic>
      <p:sp>
        <p:nvSpPr>
          <p:cNvPr id="6" name="矩形 5"/>
          <p:cNvSpPr/>
          <p:nvPr/>
        </p:nvSpPr>
        <p:spPr>
          <a:xfrm>
            <a:off x="357158" y="5955589"/>
            <a:ext cx="8604472" cy="830997"/>
          </a:xfrm>
          <a:prstGeom prst="rect">
            <a:avLst/>
          </a:prstGeom>
          <a:solidFill>
            <a:schemeClr val="accent5"/>
          </a:solidFill>
        </p:spPr>
        <p:txBody>
          <a:bodyPr wrap="square">
            <a:spAutoFit/>
          </a:bodyPr>
          <a:lstStyle/>
          <a:p>
            <a:pPr algn="ctr"/>
            <a:r>
              <a:rPr lang="zh-CN" altLang="en-US" sz="2400" b="1" dirty="0" smtClean="0">
                <a:solidFill>
                  <a:srgbClr val="FF0000"/>
                </a:solidFill>
                <a:latin typeface="+mn-ea"/>
                <a:ea typeface="+mn-ea"/>
              </a:rPr>
              <a:t>电网大数据分析的主要目的：</a:t>
            </a:r>
            <a:endParaRPr lang="en-US" altLang="zh-CN" sz="2400" b="1" dirty="0" smtClean="0">
              <a:solidFill>
                <a:srgbClr val="FF0000"/>
              </a:solidFill>
              <a:latin typeface="+mn-ea"/>
              <a:ea typeface="+mn-ea"/>
            </a:endParaRPr>
          </a:p>
          <a:p>
            <a:pPr algn="ctr"/>
            <a:r>
              <a:rPr lang="zh-CN" altLang="en-US" sz="2400" b="1" dirty="0" smtClean="0">
                <a:solidFill>
                  <a:srgbClr val="FF0000"/>
                </a:solidFill>
                <a:latin typeface="+mn-ea"/>
                <a:ea typeface="+mn-ea"/>
              </a:rPr>
              <a:t>电网监测及维护、提升运营效率、改善客户体验</a:t>
            </a:r>
            <a:endParaRPr lang="zh-CN" altLang="en-US" sz="2400" b="1" dirty="0">
              <a:solidFill>
                <a:srgbClr val="FF0000"/>
              </a:solidFill>
              <a:latin typeface="+mn-ea"/>
              <a:ea typeface="+mn-ea"/>
            </a:endParaRPr>
          </a:p>
        </p:txBody>
      </p:sp>
      <p:sp>
        <p:nvSpPr>
          <p:cNvPr id="7"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5</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问题一</a:t>
            </a:r>
            <a:r>
              <a:rPr lang="zh-CN" altLang="en-US" sz="4000" b="1" dirty="0" smtClean="0">
                <a:latin typeface="Arial Unicode MS" pitchFamily="34" charset="-122"/>
                <a:ea typeface="黑体" pitchFamily="49" charset="-122"/>
                <a:cs typeface="+mj-cs"/>
                <a:sym typeface="Wingdings" pitchFamily="2" charset="2"/>
              </a:rPr>
              <a:t>：电网大数据的数据质量</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0" name="Picture 10"/>
          <p:cNvPicPr>
            <a:picLocks noChangeAspect="1" noChangeArrowheads="1"/>
          </p:cNvPicPr>
          <p:nvPr/>
        </p:nvPicPr>
        <p:blipFill>
          <a:blip r:embed="rId3"/>
          <a:srcRect/>
          <a:stretch>
            <a:fillRect/>
          </a:stretch>
        </p:blipFill>
        <p:spPr bwMode="auto">
          <a:xfrm>
            <a:off x="684213" y="1227153"/>
            <a:ext cx="8072437" cy="4416425"/>
          </a:xfrm>
          <a:prstGeom prst="rect">
            <a:avLst/>
          </a:prstGeom>
          <a:noFill/>
          <a:ln w="9525">
            <a:noFill/>
            <a:miter lim="800000"/>
            <a:headEnd/>
            <a:tailEnd/>
          </a:ln>
        </p:spPr>
      </p:pic>
      <p:sp>
        <p:nvSpPr>
          <p:cNvPr id="21" name="AutoShape 8"/>
          <p:cNvSpPr>
            <a:spLocks noChangeArrowheads="1"/>
          </p:cNvSpPr>
          <p:nvPr/>
        </p:nvSpPr>
        <p:spPr bwMode="auto">
          <a:xfrm>
            <a:off x="5429250" y="1101740"/>
            <a:ext cx="3463925" cy="857250"/>
          </a:xfrm>
          <a:prstGeom prst="wedgeRoundRectCallout">
            <a:avLst>
              <a:gd name="adj1" fmla="val -70806"/>
              <a:gd name="adj2" fmla="val 74259"/>
              <a:gd name="adj3" fmla="val 16667"/>
            </a:avLst>
          </a:prstGeom>
          <a:solidFill>
            <a:srgbClr val="FFFF99"/>
          </a:solidFill>
          <a:ln w="9525">
            <a:solidFill>
              <a:srgbClr val="402000"/>
            </a:solidFill>
            <a:miter lim="800000"/>
            <a:headEnd/>
            <a:tailEnd/>
          </a:ln>
        </p:spPr>
        <p:txBody>
          <a:bodyPr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地址写错</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而退回的邮件造成每个企业每年</a:t>
            </a:r>
            <a:r>
              <a:rPr kumimoji="0" lang="en-US" altLang="zh-CN" sz="1800" b="0" i="0" u="none" strike="noStrike" kern="0" cap="none" spc="0" normalizeH="0" baseline="0" noProof="0" smtClean="0">
                <a:ln>
                  <a:noFill/>
                </a:ln>
                <a:solidFill>
                  <a:srgbClr val="FF0000"/>
                </a:solidFill>
                <a:effectLst/>
                <a:uLnTx/>
                <a:uFillTx/>
                <a:latin typeface="+mn-ea"/>
                <a:ea typeface="+mn-ea"/>
              </a:rPr>
              <a:t>5000-10</a:t>
            </a:r>
            <a:r>
              <a:rPr kumimoji="0" lang="zh-CN" altLang="en-US" sz="1800" b="0" i="0" u="none" strike="noStrike" kern="0" cap="none" spc="0" normalizeH="0" baseline="0" noProof="0" smtClean="0">
                <a:ln>
                  <a:noFill/>
                </a:ln>
                <a:solidFill>
                  <a:srgbClr val="FF0000"/>
                </a:solidFill>
                <a:effectLst/>
                <a:uLnTx/>
                <a:uFillTx/>
                <a:latin typeface="+mn-ea"/>
                <a:ea typeface="+mn-ea"/>
              </a:rPr>
              <a:t>万英镑</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的</a:t>
            </a:r>
            <a:br>
              <a:rPr kumimoji="0" lang="zh-CN" altLang="en-US" sz="1800" b="0" i="0" u="none" strike="noStrike" kern="0" cap="none" spc="0" normalizeH="0" baseline="0" noProof="0" smtClean="0">
                <a:ln>
                  <a:noFill/>
                </a:ln>
                <a:solidFill>
                  <a:sysClr val="windowText" lastClr="000000"/>
                </a:solidFill>
                <a:effectLst/>
                <a:uLnTx/>
                <a:uFillTx/>
                <a:latin typeface="+mn-ea"/>
                <a:ea typeface="+mn-ea"/>
              </a:rPr>
            </a:b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经济损失</a:t>
            </a:r>
            <a:endParaRPr kumimoji="1" lang="zh-CN" altLang="en-US" sz="1800" b="0" i="0" u="none" strike="noStrike" kern="0" cap="none" spc="0" normalizeH="0" baseline="0" noProof="0" smtClean="0">
              <a:ln>
                <a:noFill/>
              </a:ln>
              <a:solidFill>
                <a:sysClr val="windowText" lastClr="000000"/>
              </a:solidFill>
              <a:effectLst/>
              <a:uLnTx/>
              <a:uFillTx/>
              <a:latin typeface="+mn-ea"/>
              <a:ea typeface="+mn-ea"/>
            </a:endParaRPr>
          </a:p>
        </p:txBody>
      </p:sp>
      <p:sp>
        <p:nvSpPr>
          <p:cNvPr id="22" name="AutoShape 12"/>
          <p:cNvSpPr>
            <a:spLocks noChangeArrowheads="1"/>
          </p:cNvSpPr>
          <p:nvPr/>
        </p:nvSpPr>
        <p:spPr bwMode="auto">
          <a:xfrm>
            <a:off x="1403350" y="4035440"/>
            <a:ext cx="6280150" cy="1479085"/>
          </a:xfrm>
          <a:prstGeom prst="roundRect">
            <a:avLst>
              <a:gd name="adj" fmla="val 16667"/>
            </a:avLst>
          </a:prstGeom>
          <a:solidFill>
            <a:srgbClr val="FFFF99"/>
          </a:solidFill>
          <a:ln w="9525">
            <a:solidFill>
              <a:srgbClr val="402000"/>
            </a:solidFill>
            <a:round/>
            <a:headEnd/>
            <a:tailEnd/>
          </a:ln>
        </p:spPr>
        <p:txBody>
          <a:bodyPr lIns="3600" tIns="3600" rIns="3600" bIns="3600" anchor="ctr">
            <a:spAutoFit/>
          </a:bodyPr>
          <a:lstStyle/>
          <a:p>
            <a:pPr marL="177800" marR="0" lvl="0" indent="-177800" algn="l" defTabSz="914400" eaLnBrk="1" fontAlgn="auto" latinLnBrk="0" hangingPunct="1">
              <a:lnSpc>
                <a:spcPct val="120000"/>
              </a:lnSpc>
              <a:spcBef>
                <a:spcPts val="0"/>
              </a:spcBef>
              <a:spcAft>
                <a:spcPts val="0"/>
              </a:spcAft>
              <a:buClrTx/>
              <a:buSzTx/>
              <a:buFontTx/>
              <a:buChar char="•"/>
              <a:tabLst/>
              <a:defRPr/>
            </a:pP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全球</a:t>
            </a: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财富</a:t>
            </a:r>
            <a:r>
              <a:rPr kumimoji="0" lang="en-GB" altLang="en-US" sz="1800" b="1" i="0" u="none" strike="noStrike" kern="0" cap="none" spc="0" normalizeH="0" baseline="0" noProof="0" smtClean="0">
                <a:ln>
                  <a:noFill/>
                </a:ln>
                <a:solidFill>
                  <a:sysClr val="windowText" lastClr="000000"/>
                </a:solidFill>
                <a:effectLst/>
                <a:uLnTx/>
                <a:uFillTx/>
                <a:latin typeface="+mn-ea"/>
                <a:ea typeface="+mn-ea"/>
              </a:rPr>
              <a:t>1000</a:t>
            </a: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强公司</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中超过</a:t>
            </a:r>
            <a:r>
              <a:rPr kumimoji="0" lang="en-GB" altLang="en-US" sz="1800" b="0" i="0" u="none" strike="noStrike" kern="0" cap="none" spc="0" normalizeH="0" baseline="0" noProof="0" smtClean="0">
                <a:ln>
                  <a:noFill/>
                </a:ln>
                <a:solidFill>
                  <a:srgbClr val="FF0000"/>
                </a:solidFill>
                <a:effectLst/>
                <a:uLnTx/>
                <a:uFillTx/>
                <a:latin typeface="+mn-ea"/>
                <a:ea typeface="+mn-ea"/>
              </a:rPr>
              <a:t>25%</a:t>
            </a:r>
            <a:r>
              <a:rPr kumimoji="0" lang="zh-CN" altLang="en-US" sz="1800" b="0" i="0" u="none" strike="noStrike" kern="0" cap="none" spc="0" normalizeH="0" baseline="0" noProof="0" smtClean="0">
                <a:ln>
                  <a:noFill/>
                </a:ln>
                <a:solidFill>
                  <a:srgbClr val="FF0000"/>
                </a:solidFill>
                <a:effectLst/>
                <a:uLnTx/>
                <a:uFillTx/>
                <a:latin typeface="+mn-ea"/>
                <a:ea typeface="+mn-ea"/>
              </a:rPr>
              <a:t>的关键数据</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存在错误</a:t>
            </a:r>
          </a:p>
          <a:p>
            <a:pPr marL="177800" marR="0" lvl="0" indent="-177800" algn="l" defTabSz="914400" eaLnBrk="1" fontAlgn="auto" latinLnBrk="0" hangingPunct="1">
              <a:lnSpc>
                <a:spcPct val="120000"/>
              </a:lnSpc>
              <a:spcBef>
                <a:spcPts val="0"/>
              </a:spcBef>
              <a:spcAft>
                <a:spcPts val="0"/>
              </a:spcAft>
              <a:buClrTx/>
              <a:buSzTx/>
              <a:buFontTx/>
              <a:buChar char="•"/>
              <a:tabLst/>
              <a:defRPr/>
            </a:pP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在一个有</a:t>
            </a:r>
            <a:r>
              <a:rPr kumimoji="1" lang="en-US" altLang="zh-CN" sz="1800" b="0" i="0" u="none" strike="noStrike" kern="0" cap="none" spc="0" normalizeH="0" baseline="0" noProof="0" smtClean="0">
                <a:ln>
                  <a:noFill/>
                </a:ln>
                <a:solidFill>
                  <a:sysClr val="windowText" lastClr="000000"/>
                </a:solidFill>
                <a:effectLst/>
                <a:uLnTx/>
                <a:uFillTx/>
                <a:latin typeface="+mn-ea"/>
                <a:ea typeface="+mn-ea"/>
              </a:rPr>
              <a:t>500,000 </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条用户记录的数据库中，平均</a:t>
            </a:r>
            <a:r>
              <a:rPr kumimoji="1" lang="en-US" altLang="zh-CN" sz="1800" b="0" i="0" u="none" strike="noStrike" kern="0" cap="none" spc="0" normalizeH="0" baseline="0" noProof="0" smtClean="0">
                <a:ln>
                  <a:noFill/>
                </a:ln>
                <a:solidFill>
                  <a:srgbClr val="CD3333"/>
                </a:solidFill>
                <a:effectLst/>
                <a:uLnTx/>
                <a:uFillTx/>
                <a:latin typeface="+mn-ea"/>
                <a:ea typeface="+mn-ea"/>
              </a:rPr>
              <a:t>120,000</a:t>
            </a:r>
            <a:r>
              <a:rPr kumimoji="1" lang="en-US" altLang="zh-CN" sz="1800" b="0" i="0" u="none" strike="noStrike" kern="0" cap="none" spc="0" normalizeH="0" baseline="0" noProof="0" smtClean="0">
                <a:ln>
                  <a:noFill/>
                </a:ln>
                <a:solidFill>
                  <a:sysClr val="windowText" lastClr="000000"/>
                </a:solidFill>
                <a:effectLst/>
                <a:uLnTx/>
                <a:uFillTx/>
                <a:latin typeface="+mn-ea"/>
                <a:ea typeface="+mn-ea"/>
              </a:rPr>
              <a:t> </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记录在一年内变为陈旧或不再正确 </a:t>
            </a:r>
          </a:p>
          <a:p>
            <a:pPr marL="177800" marR="0" lvl="0" indent="-177800" algn="l" defTabSz="914400" eaLnBrk="1" fontAlgn="auto" latinLnBrk="0" hangingPunct="1">
              <a:lnSpc>
                <a:spcPct val="120000"/>
              </a:lnSpc>
              <a:spcBef>
                <a:spcPts val="0"/>
              </a:spcBef>
              <a:spcAft>
                <a:spcPts val="0"/>
              </a:spcAft>
              <a:buClrTx/>
              <a:buSzTx/>
              <a:buFontTx/>
              <a:buChar char="•"/>
              <a:tabLst/>
              <a:defRPr/>
            </a:pP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工业界的</a:t>
            </a: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数据出错率</a:t>
            </a:r>
            <a:r>
              <a:rPr kumimoji="0" lang="en-US" altLang="zh-CN" sz="1800" b="0" i="0" u="none" strike="noStrike" kern="0" cap="none" spc="0" normalizeH="0" baseline="0" noProof="0" smtClean="0">
                <a:ln>
                  <a:noFill/>
                </a:ln>
                <a:solidFill>
                  <a:sysClr val="windowText" lastClr="000000"/>
                </a:solidFill>
                <a:effectLst/>
                <a:uLnTx/>
                <a:uFillTx/>
                <a:latin typeface="+mn-ea"/>
                <a:ea typeface="+mn-ea"/>
              </a:rPr>
              <a:t>: </a:t>
            </a:r>
            <a:r>
              <a:rPr kumimoji="0" lang="en-US" altLang="zh-CN" sz="1800" b="0" i="0" u="none" strike="noStrike" kern="0" cap="none" spc="0" normalizeH="0" baseline="0" noProof="0" smtClean="0">
                <a:ln>
                  <a:noFill/>
                </a:ln>
                <a:solidFill>
                  <a:srgbClr val="FF0000"/>
                </a:solidFill>
                <a:effectLst/>
                <a:uLnTx/>
                <a:uFillTx/>
                <a:latin typeface="+mn-ea"/>
                <a:ea typeface="+mn-ea"/>
              </a:rPr>
              <a:t>1% </a:t>
            </a:r>
            <a:r>
              <a:rPr kumimoji="0" lang="en-US" altLang="zh-CN" sz="1800" b="0" i="0" u="none" strike="noStrike" kern="0" cap="none" spc="0" normalizeH="0" baseline="0" noProof="0" smtClean="0">
                <a:ln>
                  <a:noFill/>
                </a:ln>
                <a:solidFill>
                  <a:srgbClr val="FF0000"/>
                </a:solidFill>
                <a:effectLst/>
                <a:uLnTx/>
                <a:uFillTx/>
                <a:latin typeface="+mn-ea"/>
                <a:ea typeface="+mn-ea"/>
                <a:sym typeface="Symbol" pitchFamily="18" charset="2"/>
              </a:rPr>
              <a:t></a:t>
            </a:r>
            <a:r>
              <a:rPr kumimoji="0" lang="en-US" altLang="zh-CN" sz="1800" b="0" i="0" u="none" strike="noStrike" kern="0" cap="none" spc="0" normalizeH="0" baseline="0" noProof="0" smtClean="0">
                <a:ln>
                  <a:noFill/>
                </a:ln>
                <a:solidFill>
                  <a:srgbClr val="402000"/>
                </a:solidFill>
                <a:effectLst/>
                <a:uLnTx/>
                <a:uFillTx/>
                <a:latin typeface="+mn-ea"/>
                <a:ea typeface="+mn-ea"/>
              </a:rPr>
              <a:t> </a:t>
            </a:r>
            <a:r>
              <a:rPr kumimoji="0" lang="en-US" altLang="zh-CN" sz="1800" b="0" i="0" u="none" strike="noStrike" kern="0" cap="none" spc="0" normalizeH="0" baseline="0" noProof="0" smtClean="0">
                <a:ln>
                  <a:noFill/>
                </a:ln>
                <a:solidFill>
                  <a:srgbClr val="FF0000"/>
                </a:solidFill>
                <a:effectLst/>
                <a:uLnTx/>
                <a:uFillTx/>
                <a:latin typeface="+mn-ea"/>
                <a:ea typeface="+mn-ea"/>
              </a:rPr>
              <a:t>30% </a:t>
            </a:r>
            <a:r>
              <a:rPr kumimoji="0" lang="en-US" altLang="zh-CN" sz="1800" b="0" i="0" u="none" strike="noStrike" kern="0" cap="none" spc="0" normalizeH="0" baseline="0" noProof="0" smtClean="0">
                <a:ln>
                  <a:noFill/>
                </a:ln>
                <a:solidFill>
                  <a:sysClr val="windowText" lastClr="000000"/>
                </a:solidFill>
                <a:effectLst/>
                <a:uLnTx/>
                <a:uFillTx/>
                <a:latin typeface="+mn-ea"/>
                <a:ea typeface="+mn-ea"/>
              </a:rPr>
              <a:t>(Redman, 1998)</a:t>
            </a:r>
            <a:endParaRPr kumimoji="0" lang="zh-CN" altLang="en-US" sz="1800" b="0" i="0" u="none" strike="noStrike" kern="0" cap="none" spc="0" normalizeH="0" baseline="0" noProof="0" smtClean="0">
              <a:ln>
                <a:noFill/>
              </a:ln>
              <a:solidFill>
                <a:sysClr val="windowText" lastClr="000000"/>
              </a:solidFill>
              <a:effectLst/>
              <a:uLnTx/>
              <a:uFillTx/>
              <a:latin typeface="+mn-ea"/>
              <a:ea typeface="+mn-ea"/>
            </a:endParaRPr>
          </a:p>
        </p:txBody>
      </p:sp>
      <p:sp>
        <p:nvSpPr>
          <p:cNvPr id="23" name="AutoShape 7"/>
          <p:cNvSpPr>
            <a:spLocks noChangeArrowheads="1"/>
          </p:cNvSpPr>
          <p:nvPr/>
        </p:nvSpPr>
        <p:spPr bwMode="auto">
          <a:xfrm>
            <a:off x="323850" y="2889265"/>
            <a:ext cx="3384550" cy="785813"/>
          </a:xfrm>
          <a:prstGeom prst="wedgeRoundRectCallout">
            <a:avLst>
              <a:gd name="adj1" fmla="val 23079"/>
              <a:gd name="adj2" fmla="val -81111"/>
              <a:gd name="adj3" fmla="val 16667"/>
            </a:avLst>
          </a:prstGeom>
          <a:solidFill>
            <a:srgbClr val="FFFF99"/>
          </a:solidFill>
          <a:ln w="9525">
            <a:solidFill>
              <a:srgbClr val="402000"/>
            </a:solidFill>
            <a:miter lim="800000"/>
            <a:headEnd/>
            <a:tailEnd/>
          </a:ln>
        </p:spPr>
        <p:txBody>
          <a:bodyPr tIns="10800" bIns="1080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五角大楼通知</a:t>
            </a:r>
            <a:r>
              <a:rPr kumimoji="1" lang="en-US" altLang="zh-CN" sz="1800" b="0" i="0" u="none" strike="noStrike" kern="0" cap="none" spc="0" normalizeH="0" baseline="0" noProof="0" smtClean="0">
                <a:ln>
                  <a:noFill/>
                </a:ln>
                <a:solidFill>
                  <a:srgbClr val="FF0000"/>
                </a:solidFill>
                <a:effectLst/>
                <a:uLnTx/>
                <a:uFillTx/>
                <a:latin typeface="+mn-ea"/>
                <a:ea typeface="+mn-ea"/>
              </a:rPr>
              <a:t>200</a:t>
            </a:r>
            <a:r>
              <a:rPr kumimoji="1" lang="zh-CN" altLang="en-US" sz="1800" b="0" i="0" u="none" strike="noStrike" kern="0" cap="none" spc="0" normalizeH="0" baseline="0" noProof="0" smtClean="0">
                <a:ln>
                  <a:noFill/>
                </a:ln>
                <a:solidFill>
                  <a:srgbClr val="FF0000"/>
                </a:solidFill>
                <a:effectLst/>
                <a:uLnTx/>
                <a:uFillTx/>
                <a:latin typeface="+mn-ea"/>
                <a:ea typeface="+mn-ea"/>
              </a:rPr>
              <a:t>多名</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已经</a:t>
            </a:r>
            <a:br>
              <a:rPr kumimoji="1" lang="zh-CN" altLang="en-US" sz="1800" b="0" i="0" u="none" strike="noStrike" kern="0" cap="none" spc="0" normalizeH="0" baseline="0" noProof="0" smtClean="0">
                <a:ln>
                  <a:noFill/>
                </a:ln>
                <a:solidFill>
                  <a:sysClr val="windowText" lastClr="000000"/>
                </a:solidFill>
                <a:effectLst/>
                <a:uLnTx/>
                <a:uFillTx/>
                <a:latin typeface="+mn-ea"/>
                <a:ea typeface="+mn-ea"/>
              </a:rPr>
            </a:br>
            <a:r>
              <a:rPr kumimoji="1" lang="zh-CN" altLang="en-US" sz="1800" b="1" i="0" u="none" strike="noStrike" kern="0" cap="none" spc="0" normalizeH="0" baseline="0" noProof="0" smtClean="0">
                <a:ln>
                  <a:noFill/>
                </a:ln>
                <a:solidFill>
                  <a:sysClr val="windowText" lastClr="000000"/>
                </a:solidFill>
                <a:effectLst/>
                <a:uLnTx/>
                <a:uFillTx/>
                <a:latin typeface="+mn-ea"/>
                <a:ea typeface="+mn-ea"/>
              </a:rPr>
              <a:t>去世的军官</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继续服役</a:t>
            </a:r>
          </a:p>
        </p:txBody>
      </p:sp>
      <p:sp>
        <p:nvSpPr>
          <p:cNvPr id="25" name="Rectangle 9"/>
          <p:cNvSpPr>
            <a:spLocks noChangeArrowheads="1"/>
          </p:cNvSpPr>
          <p:nvPr/>
        </p:nvSpPr>
        <p:spPr bwMode="auto">
          <a:xfrm>
            <a:off x="571472" y="5715016"/>
            <a:ext cx="8143931" cy="1142984"/>
          </a:xfrm>
          <a:prstGeom prst="rect">
            <a:avLst/>
          </a:prstGeom>
          <a:noFill/>
          <a:ln w="9525">
            <a:noFill/>
            <a:miter lim="800000"/>
            <a:headEnd/>
            <a:tailEnd/>
          </a:ln>
        </p:spPr>
        <p:txBody>
          <a:bodyPr/>
          <a:lstStyle/>
          <a:p>
            <a:pPr marL="365125" marR="0" lvl="0" indent="-365125" algn="ctr" defTabSz="971550" eaLnBrk="1" fontAlgn="auto" latinLnBrk="0" hangingPunct="1">
              <a:lnSpc>
                <a:spcPct val="120000"/>
              </a:lnSpc>
              <a:spcBef>
                <a:spcPct val="20000"/>
              </a:spcBef>
              <a:spcAft>
                <a:spcPts val="0"/>
              </a:spcAft>
              <a:buClr>
                <a:srgbClr val="CE9964"/>
              </a:buClr>
              <a:buSzPct val="90000"/>
              <a:buFont typeface="Wingdings" pitchFamily="2" charset="2"/>
              <a:buNone/>
              <a:tabLst/>
              <a:defRPr/>
            </a:pPr>
            <a:endParaRPr kumimoji="0" lang="zh-CN" altLang="en-US" sz="2400" b="1" u="none" strike="noStrike" kern="0" cap="none" spc="0" normalizeH="0" baseline="0" noProof="0" dirty="0" smtClean="0">
              <a:ln>
                <a:noFill/>
              </a:ln>
              <a:solidFill>
                <a:srgbClr val="FF0000"/>
              </a:solidFill>
              <a:effectLst/>
              <a:uLnTx/>
              <a:uFillTx/>
              <a:latin typeface="+mn-ea"/>
              <a:ea typeface="+mn-ea"/>
            </a:endParaRPr>
          </a:p>
        </p:txBody>
      </p:sp>
      <p:sp>
        <p:nvSpPr>
          <p:cNvPr id="26" name="AutoShape 7"/>
          <p:cNvSpPr>
            <a:spLocks noChangeArrowheads="1"/>
          </p:cNvSpPr>
          <p:nvPr/>
        </p:nvSpPr>
        <p:spPr bwMode="auto">
          <a:xfrm>
            <a:off x="1042988" y="1011253"/>
            <a:ext cx="3816350" cy="1217612"/>
          </a:xfrm>
          <a:prstGeom prst="wedgeRoundRectCallout">
            <a:avLst>
              <a:gd name="adj1" fmla="val -11440"/>
              <a:gd name="adj2" fmla="val 63296"/>
              <a:gd name="adj3" fmla="val 16667"/>
            </a:avLst>
          </a:prstGeom>
          <a:solidFill>
            <a:srgbClr val="FFFF99"/>
          </a:solidFill>
          <a:ln w="9525">
            <a:solidFill>
              <a:srgbClr val="402000"/>
            </a:solidFill>
            <a:miter lim="800000"/>
            <a:headEnd/>
            <a:tailEnd/>
          </a:ln>
        </p:spPr>
        <p:txBody>
          <a:bodyPr tIns="10800" bIns="1080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数据错误引发的</a:t>
            </a:r>
            <a:r>
              <a:rPr kumimoji="1" lang="zh-CN" altLang="en-US" sz="1800" b="1" i="0" u="none" strike="noStrike" kern="0" cap="none" spc="0" normalizeH="0" baseline="0" noProof="0" smtClean="0">
                <a:ln>
                  <a:noFill/>
                </a:ln>
                <a:solidFill>
                  <a:sysClr val="windowText" lastClr="000000"/>
                </a:solidFill>
                <a:effectLst/>
                <a:uLnTx/>
                <a:uFillTx/>
                <a:latin typeface="+mn-ea"/>
                <a:ea typeface="+mn-ea"/>
              </a:rPr>
              <a:t>医疗事故</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每年导致</a:t>
            </a:r>
            <a:r>
              <a:rPr kumimoji="1" lang="en-US" altLang="zh-CN" sz="1800" b="0" i="0" u="none" strike="noStrike" kern="0" cap="none" spc="0" normalizeH="0" baseline="0" noProof="0" smtClean="0">
                <a:ln>
                  <a:noFill/>
                </a:ln>
                <a:solidFill>
                  <a:srgbClr val="FF0000"/>
                </a:solidFill>
                <a:effectLst/>
                <a:uLnTx/>
                <a:uFillTx/>
                <a:latin typeface="+mn-ea"/>
                <a:ea typeface="+mn-ea"/>
              </a:rPr>
              <a:t>98000</a:t>
            </a:r>
            <a:r>
              <a:rPr kumimoji="1" lang="zh-CN" altLang="en-US" sz="1800" b="0" i="0" u="none" strike="noStrike" kern="0" cap="none" spc="0" normalizeH="0" baseline="0" noProof="0" smtClean="0">
                <a:ln>
                  <a:noFill/>
                </a:ln>
                <a:solidFill>
                  <a:srgbClr val="FF0000"/>
                </a:solidFill>
                <a:effectLst/>
                <a:uLnTx/>
                <a:uFillTx/>
                <a:latin typeface="+mn-ea"/>
                <a:ea typeface="+mn-ea"/>
              </a:rPr>
              <a:t>名患者</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的死亡 </a:t>
            </a:r>
            <a:r>
              <a:rPr kumimoji="1" lang="en-US" altLang="zh-CN" sz="1800" b="0" i="0" u="none" strike="noStrike" kern="0" cap="none" spc="0" normalizeH="0" baseline="0" noProof="0" smtClean="0">
                <a:ln>
                  <a:noFill/>
                </a:ln>
                <a:solidFill>
                  <a:sysClr val="windowText" lastClr="000000"/>
                </a:solidFill>
                <a:effectLst/>
                <a:uLnTx/>
                <a:uFillTx/>
                <a:latin typeface="+mn-ea"/>
                <a:ea typeface="+mn-ea"/>
              </a:rPr>
              <a:t>–13%--81%</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的医疗数据存在错误</a:t>
            </a:r>
          </a:p>
        </p:txBody>
      </p:sp>
      <p:sp>
        <p:nvSpPr>
          <p:cNvPr id="11"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6</a:t>
            </a:fld>
            <a:endParaRPr lang="zh-CN" altLang="en-US" sz="2000" dirty="0">
              <a:latin typeface="Arial Unicode MS" pitchFamily="34" charset="-122"/>
              <a:ea typeface="Arial Unicode MS" pitchFamily="34" charset="-122"/>
              <a:cs typeface="Arial Unicode MS" pitchFamily="34" charset="-122"/>
            </a:endParaRPr>
          </a:p>
        </p:txBody>
      </p:sp>
      <p:sp>
        <p:nvSpPr>
          <p:cNvPr id="12" name="矩形 11"/>
          <p:cNvSpPr/>
          <p:nvPr/>
        </p:nvSpPr>
        <p:spPr>
          <a:xfrm>
            <a:off x="357158" y="5738847"/>
            <a:ext cx="8604472" cy="904863"/>
          </a:xfrm>
          <a:prstGeom prst="rect">
            <a:avLst/>
          </a:prstGeom>
          <a:solidFill>
            <a:schemeClr val="accent5"/>
          </a:solidFill>
        </p:spPr>
        <p:txBody>
          <a:bodyPr wrap="square">
            <a:spAutoFit/>
          </a:bodyPr>
          <a:lstStyle/>
          <a:p>
            <a:pPr marL="365125" marR="0" lvl="0" indent="-365125" algn="ctr" defTabSz="971550" eaLnBrk="1" fontAlgn="auto" latinLnBrk="0" hangingPunct="1">
              <a:spcBef>
                <a:spcPct val="20000"/>
              </a:spcBef>
              <a:spcAft>
                <a:spcPts val="0"/>
              </a:spcAft>
              <a:buClr>
                <a:srgbClr val="CE9964"/>
              </a:buClr>
              <a:buSzPct val="90000"/>
              <a:buFont typeface="Wingdings" pitchFamily="2" charset="2"/>
              <a:buNone/>
              <a:tabLst/>
              <a:defRPr/>
            </a:pPr>
            <a:r>
              <a:rPr lang="zh-CN" altLang="en-US" sz="2400" b="1" kern="0" dirty="0" smtClean="0">
                <a:solidFill>
                  <a:srgbClr val="FF0000"/>
                </a:solidFill>
                <a:latin typeface="+mn-ea"/>
                <a:ea typeface="+mn-ea"/>
              </a:rPr>
              <a:t>不一致</a:t>
            </a:r>
            <a:r>
              <a:rPr lang="en-US" altLang="zh-CN" sz="2400" b="1" kern="0" dirty="0" smtClean="0">
                <a:solidFill>
                  <a:srgbClr val="FF0000"/>
                </a:solidFill>
                <a:latin typeface="+mn-ea"/>
                <a:ea typeface="+mn-ea"/>
              </a:rPr>
              <a:t>, </a:t>
            </a:r>
            <a:r>
              <a:rPr lang="zh-CN" altLang="en-US" sz="2400" b="1" kern="0" dirty="0" smtClean="0">
                <a:solidFill>
                  <a:srgbClr val="FF0000"/>
                </a:solidFill>
                <a:latin typeface="+mn-ea"/>
                <a:ea typeface="+mn-ea"/>
              </a:rPr>
              <a:t>不精确</a:t>
            </a:r>
            <a:r>
              <a:rPr lang="en-US" altLang="zh-CN" sz="2400" b="1" kern="0" dirty="0" smtClean="0">
                <a:solidFill>
                  <a:srgbClr val="FF0000"/>
                </a:solidFill>
                <a:latin typeface="+mn-ea"/>
                <a:ea typeface="+mn-ea"/>
              </a:rPr>
              <a:t>,</a:t>
            </a:r>
            <a:r>
              <a:rPr lang="zh-CN" altLang="en-US" sz="2400" b="1" kern="0" dirty="0" smtClean="0">
                <a:solidFill>
                  <a:srgbClr val="FF0000"/>
                </a:solidFill>
                <a:latin typeface="+mn-ea"/>
                <a:ea typeface="+mn-ea"/>
              </a:rPr>
              <a:t> 不完整</a:t>
            </a:r>
            <a:r>
              <a:rPr lang="en-US" altLang="zh-CN" sz="2400" b="1" kern="0" dirty="0" smtClean="0">
                <a:solidFill>
                  <a:srgbClr val="FF0000"/>
                </a:solidFill>
                <a:latin typeface="+mn-ea"/>
                <a:ea typeface="+mn-ea"/>
              </a:rPr>
              <a:t>, </a:t>
            </a:r>
            <a:r>
              <a:rPr lang="zh-CN" altLang="en-US" sz="2400" b="1" kern="0" dirty="0" smtClean="0">
                <a:solidFill>
                  <a:srgbClr val="FF0000"/>
                </a:solidFill>
                <a:latin typeface="+mn-ea"/>
                <a:ea typeface="+mn-ea"/>
              </a:rPr>
              <a:t>过期的数据</a:t>
            </a:r>
            <a:endParaRPr lang="en-US" altLang="zh-CN" sz="2400" b="1" kern="0" dirty="0" smtClean="0">
              <a:solidFill>
                <a:srgbClr val="FF0000"/>
              </a:solidFill>
              <a:latin typeface="+mn-ea"/>
              <a:ea typeface="+mn-ea"/>
            </a:endParaRPr>
          </a:p>
          <a:p>
            <a:pPr marL="365125" indent="-365125" algn="ctr" defTabSz="971550" fontAlgn="auto">
              <a:spcBef>
                <a:spcPct val="20000"/>
              </a:spcBef>
              <a:spcAft>
                <a:spcPts val="0"/>
              </a:spcAft>
              <a:buClr>
                <a:srgbClr val="CE9964"/>
              </a:buClr>
              <a:buSzPct val="90000"/>
            </a:pPr>
            <a:r>
              <a:rPr lang="zh-CN" altLang="en-US" sz="2400" b="1" kern="0" dirty="0" smtClean="0">
                <a:solidFill>
                  <a:srgbClr val="FF0000"/>
                </a:solidFill>
                <a:latin typeface="+mn-ea"/>
                <a:ea typeface="+mn-ea"/>
              </a:rPr>
              <a:t>事实上，数据质量问题在任何信息社会都普遍存在</a:t>
            </a:r>
            <a:endParaRPr lang="zh-CN" altLang="en-US" sz="2400" b="1" dirty="0">
              <a:solidFill>
                <a:srgbClr val="FF0000"/>
              </a:solidFill>
              <a:latin typeface="+mn-ea"/>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sym typeface="黑体" panose="02010609060101010101" pitchFamily="49" charset="-122"/>
              </a:rPr>
              <a:t>问题一</a:t>
            </a:r>
            <a:r>
              <a:rPr lang="zh-CN" altLang="en-US" sz="4000" b="1" dirty="0" smtClean="0">
                <a:latin typeface="Arial Unicode MS" pitchFamily="34" charset="-122"/>
                <a:ea typeface="黑体" pitchFamily="49" charset="-122"/>
                <a:sym typeface="Wingdings" pitchFamily="2" charset="2"/>
              </a:rPr>
              <a:t>：电网大数据的数据质量</a:t>
            </a:r>
            <a:endParaRPr lang="zh-CN" altLang="en-US" sz="4000" b="1" dirty="0">
              <a:latin typeface="Arial Unicode MS" pitchFamily="34" charset="-122"/>
              <a:ea typeface="黑体" pitchFamily="49" charset="-122"/>
              <a:sym typeface="黑体" panose="02010609060101010101" pitchFamily="49" charset="-122"/>
            </a:endParaRPr>
          </a:p>
        </p:txBody>
      </p:sp>
      <p:sp>
        <p:nvSpPr>
          <p:cNvPr id="13" name="内容占位符 2"/>
          <p:cNvSpPr>
            <a:spLocks noGrp="1"/>
          </p:cNvSpPr>
          <p:nvPr>
            <p:ph idx="1"/>
          </p:nvPr>
        </p:nvSpPr>
        <p:spPr>
          <a:xfrm>
            <a:off x="0" y="6215082"/>
            <a:ext cx="9144000" cy="500066"/>
          </a:xfrm>
        </p:spPr>
        <p:txBody>
          <a:bodyPr/>
          <a:lstStyle/>
          <a:p>
            <a:pPr marL="0" indent="0">
              <a:buNone/>
            </a:pPr>
            <a:r>
              <a:rPr lang="en-US" altLang="zh-CN" sz="1100" dirty="0" smtClean="0"/>
              <a:t>Ginsberg J, </a:t>
            </a:r>
            <a:r>
              <a:rPr lang="en-US" altLang="zh-CN" sz="1100" dirty="0" err="1" smtClean="0"/>
              <a:t>Mohebbi</a:t>
            </a:r>
            <a:r>
              <a:rPr lang="en-US" altLang="zh-CN" sz="1100" dirty="0" smtClean="0"/>
              <a:t> M H, Patel R S, et al. Detecting influenza epidemics using search engine query data. </a:t>
            </a:r>
            <a:r>
              <a:rPr lang="en-US" altLang="zh-CN" sz="1100" dirty="0" smtClean="0">
                <a:solidFill>
                  <a:srgbClr val="FF0000"/>
                </a:solidFill>
              </a:rPr>
              <a:t>Nature</a:t>
            </a:r>
            <a:r>
              <a:rPr lang="en-US" altLang="zh-CN" sz="1100" dirty="0" smtClean="0"/>
              <a:t>, 2009, 457(7232)  (letter). </a:t>
            </a:r>
          </a:p>
          <a:p>
            <a:pPr marL="0" indent="0">
              <a:buNone/>
            </a:pPr>
            <a:r>
              <a:rPr lang="en-US" altLang="zh-CN" sz="1100" dirty="0" err="1" smtClean="0"/>
              <a:t>Lazer</a:t>
            </a:r>
            <a:r>
              <a:rPr lang="en-US" altLang="zh-CN" sz="1100" dirty="0" smtClean="0"/>
              <a:t> D, Kennedy R, King G, et al. The Parable of Google Flu: Traps in Big Data Analysis. </a:t>
            </a:r>
            <a:r>
              <a:rPr lang="en-US" altLang="zh-CN" sz="1100" dirty="0" smtClean="0">
                <a:solidFill>
                  <a:srgbClr val="FF0000"/>
                </a:solidFill>
              </a:rPr>
              <a:t>Science</a:t>
            </a:r>
            <a:r>
              <a:rPr lang="en-US" altLang="zh-CN" sz="1100" dirty="0" smtClean="0"/>
              <a:t>, 2014, 343(6176) (policy forum)</a:t>
            </a:r>
          </a:p>
        </p:txBody>
      </p:sp>
      <p:pic>
        <p:nvPicPr>
          <p:cNvPr id="14" name="Picture 2" descr="http://img0.tuicool.com/Are2Mr.bmp!web"/>
          <p:cNvPicPr>
            <a:picLocks noChangeAspect="1" noChangeArrowheads="1"/>
          </p:cNvPicPr>
          <p:nvPr/>
        </p:nvPicPr>
        <p:blipFill>
          <a:blip r:embed="rId3" cstate="print"/>
          <a:srcRect/>
          <a:stretch>
            <a:fillRect/>
          </a:stretch>
        </p:blipFill>
        <p:spPr bwMode="auto">
          <a:xfrm>
            <a:off x="357158" y="1072604"/>
            <a:ext cx="4214842" cy="4999602"/>
          </a:xfrm>
          <a:prstGeom prst="rect">
            <a:avLst/>
          </a:prstGeom>
          <a:noFill/>
          <a:ln>
            <a:solidFill>
              <a:srgbClr val="FF0000"/>
            </a:solidFill>
          </a:ln>
        </p:spPr>
      </p:pic>
      <p:pic>
        <p:nvPicPr>
          <p:cNvPr id="15" name="Picture 4" descr="http://img0.tuicool.com/uQFnuq.bmp!web"/>
          <p:cNvPicPr>
            <a:picLocks noChangeAspect="1" noChangeArrowheads="1"/>
          </p:cNvPicPr>
          <p:nvPr/>
        </p:nvPicPr>
        <p:blipFill>
          <a:blip r:embed="rId4" cstate="print"/>
          <a:srcRect/>
          <a:stretch>
            <a:fillRect/>
          </a:stretch>
        </p:blipFill>
        <p:spPr bwMode="auto">
          <a:xfrm>
            <a:off x="4857752" y="1071546"/>
            <a:ext cx="3929090" cy="5000660"/>
          </a:xfrm>
          <a:prstGeom prst="rect">
            <a:avLst/>
          </a:prstGeom>
          <a:noFill/>
          <a:ln>
            <a:solidFill>
              <a:srgbClr val="FF0000"/>
            </a:solidFill>
          </a:ln>
        </p:spPr>
      </p:pic>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7</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问题一</a:t>
            </a:r>
            <a:r>
              <a:rPr lang="zh-CN" altLang="en-US" sz="4000" b="1" dirty="0" smtClean="0">
                <a:latin typeface="Arial Unicode MS" pitchFamily="34" charset="-122"/>
                <a:ea typeface="黑体" pitchFamily="49" charset="-122"/>
                <a:cs typeface="+mj-cs"/>
                <a:sym typeface="Wingdings" pitchFamily="2" charset="2"/>
              </a:rPr>
              <a:t>：电</a:t>
            </a:r>
            <a:r>
              <a:rPr lang="zh-CN" altLang="en-US" sz="4000" b="1" dirty="0" smtClean="0">
                <a:latin typeface="Arial Unicode MS" pitchFamily="34" charset="-122"/>
                <a:ea typeface="黑体" pitchFamily="49" charset="-122"/>
                <a:sym typeface="Wingdings" pitchFamily="2" charset="2"/>
              </a:rPr>
              <a:t>网大</a:t>
            </a:r>
            <a:r>
              <a:rPr lang="zh-CN" altLang="en-US" sz="4000" b="1" dirty="0" smtClean="0">
                <a:latin typeface="Arial Unicode MS" pitchFamily="34" charset="-122"/>
                <a:ea typeface="黑体" pitchFamily="49" charset="-122"/>
                <a:cs typeface="+mj-cs"/>
                <a:sym typeface="Wingdings" pitchFamily="2" charset="2"/>
              </a:rPr>
              <a:t>数据的数据质量</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3" name="内容占位符 2"/>
          <p:cNvSpPr>
            <a:spLocks noGrp="1"/>
          </p:cNvSpPr>
          <p:nvPr>
            <p:ph idx="1"/>
          </p:nvPr>
        </p:nvSpPr>
        <p:spPr>
          <a:xfrm>
            <a:off x="0" y="6357958"/>
            <a:ext cx="9144000" cy="500066"/>
          </a:xfrm>
        </p:spPr>
        <p:txBody>
          <a:bodyPr/>
          <a:lstStyle/>
          <a:p>
            <a:pPr marL="0" indent="0">
              <a:buNone/>
            </a:pPr>
            <a:r>
              <a:rPr lang="en-US" sz="1050" dirty="0" err="1" smtClean="0"/>
              <a:t>Ge</a:t>
            </a:r>
            <a:r>
              <a:rPr lang="en-US" sz="1050" dirty="0" smtClean="0"/>
              <a:t>, M., </a:t>
            </a:r>
            <a:r>
              <a:rPr lang="en-US" sz="1050" dirty="0" err="1" smtClean="0"/>
              <a:t>Chren</a:t>
            </a:r>
            <a:r>
              <a:rPr lang="en-US" sz="1050" dirty="0" smtClean="0"/>
              <a:t>, S., Rossi, B., </a:t>
            </a:r>
            <a:r>
              <a:rPr lang="en-US" sz="1050" dirty="0" err="1" smtClean="0"/>
              <a:t>Pitner</a:t>
            </a:r>
            <a:r>
              <a:rPr lang="en-US" sz="1050" dirty="0" smtClean="0"/>
              <a:t>, T. Data Quality Management Framework for Smart Grid Systems. The 22nd International Conference on Business Information Systems, 2019.</a:t>
            </a:r>
            <a:endParaRPr lang="en-US" altLang="zh-CN" sz="1050" dirty="0" smtClean="0">
              <a:ea typeface="Arial Unicode MS" pitchFamily="34" charset="-122"/>
              <a:cs typeface="Arial Unicode MS" pitchFamily="34" charset="-122"/>
            </a:endParaRPr>
          </a:p>
        </p:txBody>
      </p:sp>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1643042" y="857232"/>
            <a:ext cx="5286396" cy="461665"/>
          </a:xfrm>
          <a:prstGeom prst="rect">
            <a:avLst/>
          </a:prstGeom>
        </p:spPr>
        <p:txBody>
          <a:bodyPr wrap="square">
            <a:spAutoFit/>
          </a:bodyPr>
          <a:lstStyle/>
          <a:p>
            <a:pPr algn="ctr"/>
            <a:r>
              <a:rPr lang="zh-CN" altLang="en-US" sz="2400" b="1" dirty="0" smtClean="0">
                <a:solidFill>
                  <a:srgbClr val="FF0000"/>
                </a:solidFill>
                <a:latin typeface="黑体" pitchFamily="49" charset="-122"/>
                <a:ea typeface="黑体" pitchFamily="49" charset="-122"/>
              </a:rPr>
              <a:t>智慧电网的数据质量问题</a:t>
            </a:r>
            <a:endParaRPr lang="zh-CN" altLang="en-US" sz="2400" b="1" dirty="0">
              <a:solidFill>
                <a:srgbClr val="FF0000"/>
              </a:solidFill>
              <a:latin typeface="黑体" pitchFamily="49" charset="-122"/>
              <a:ea typeface="黑体" pitchFamily="49" charset="-122"/>
            </a:endParaRPr>
          </a:p>
        </p:txBody>
      </p:sp>
      <p:graphicFrame>
        <p:nvGraphicFramePr>
          <p:cNvPr id="11" name="表格 10"/>
          <p:cNvGraphicFramePr>
            <a:graphicFrameLocks noGrp="1"/>
          </p:cNvGraphicFramePr>
          <p:nvPr/>
        </p:nvGraphicFramePr>
        <p:xfrm>
          <a:off x="142844" y="1285860"/>
          <a:ext cx="8786873" cy="5003800"/>
        </p:xfrm>
        <a:graphic>
          <a:graphicData uri="http://schemas.openxmlformats.org/drawingml/2006/table">
            <a:tbl>
              <a:tblPr firstRow="1" bandRow="1">
                <a:tableStyleId>{5C22544A-7EE6-4342-B048-85BDC9FD1C3A}</a:tableStyleId>
              </a:tblPr>
              <a:tblGrid>
                <a:gridCol w="2071702"/>
                <a:gridCol w="6715171"/>
              </a:tblGrid>
              <a:tr h="370840">
                <a:tc>
                  <a:txBody>
                    <a:bodyPr/>
                    <a:lstStyle/>
                    <a:p>
                      <a:pPr algn="ctr"/>
                      <a:r>
                        <a:rPr lang="en-US" altLang="zh-CN" sz="1600" dirty="0" smtClean="0">
                          <a:solidFill>
                            <a:schemeClr val="tx1"/>
                          </a:solidFill>
                        </a:rPr>
                        <a:t>DQ</a:t>
                      </a:r>
                      <a:r>
                        <a:rPr lang="en-US" altLang="zh-CN" sz="1600" baseline="0" dirty="0" smtClean="0">
                          <a:solidFill>
                            <a:schemeClr val="tx1"/>
                          </a:solidFill>
                        </a:rPr>
                        <a:t> Problem</a:t>
                      </a:r>
                      <a:endParaRPr lang="zh-CN" altLang="en-US" sz="1600" dirty="0">
                        <a:solidFill>
                          <a:schemeClr val="tx1"/>
                        </a:solidFill>
                      </a:endParaRPr>
                    </a:p>
                  </a:txBody>
                  <a:tcPr/>
                </a:tc>
                <a:tc>
                  <a:txBody>
                    <a:bodyPr/>
                    <a:lstStyle/>
                    <a:p>
                      <a:pPr algn="ctr"/>
                      <a:r>
                        <a:rPr lang="en-US" altLang="zh-CN" sz="1600" dirty="0" smtClean="0">
                          <a:solidFill>
                            <a:schemeClr val="tx1"/>
                          </a:solidFill>
                        </a:rPr>
                        <a:t>Description</a:t>
                      </a:r>
                      <a:endParaRPr lang="zh-CN" altLang="en-US" sz="1600" dirty="0">
                        <a:solidFill>
                          <a:schemeClr val="tx1"/>
                        </a:solidFill>
                      </a:endParaRPr>
                    </a:p>
                  </a:txBody>
                  <a:tcPr/>
                </a:tc>
              </a:tr>
              <a:tr h="370840">
                <a:tc>
                  <a:txBody>
                    <a:bodyPr/>
                    <a:lstStyle/>
                    <a:p>
                      <a:r>
                        <a:rPr lang="en-US" sz="1600" b="0" dirty="0" smtClean="0"/>
                        <a:t>DQP1. Duplicate data</a:t>
                      </a:r>
                      <a:endParaRPr lang="zh-CN" altLang="en-US" sz="1600" b="0" dirty="0"/>
                    </a:p>
                  </a:txBody>
                  <a:tcPr/>
                </a:tc>
                <a:tc>
                  <a:txBody>
                    <a:bodyPr/>
                    <a:lstStyle/>
                    <a:p>
                      <a:r>
                        <a:rPr lang="en-US" sz="1600" dirty="0" smtClean="0"/>
                        <a:t>Duplicate records from Smart Meter reading, can be caused by </a:t>
                      </a:r>
                      <a:r>
                        <a:rPr lang="en-US" altLang="zh-CN" sz="1600" baseline="0" dirty="0" smtClean="0"/>
                        <a:t>c</a:t>
                      </a:r>
                      <a:r>
                        <a:rPr lang="en-US" sz="1600" dirty="0" smtClean="0"/>
                        <a:t>ross-linking data from multiple devices and examining repeating sequences</a:t>
                      </a:r>
                      <a:endParaRPr lang="zh-CN" altLang="en-US" sz="1600" dirty="0"/>
                    </a:p>
                  </a:txBody>
                  <a:tcPr/>
                </a:tc>
              </a:tr>
              <a:tr h="370840">
                <a:tc>
                  <a:txBody>
                    <a:bodyPr/>
                    <a:lstStyle/>
                    <a:p>
                      <a:r>
                        <a:rPr lang="en-US" sz="1600" b="0" dirty="0" smtClean="0"/>
                        <a:t>DQP2. Missing/ incomplete data</a:t>
                      </a:r>
                      <a:endParaRPr lang="zh-CN" altLang="en-US" sz="1600" b="0" dirty="0"/>
                    </a:p>
                  </a:txBody>
                  <a:tcPr/>
                </a:tc>
                <a:tc>
                  <a:txBody>
                    <a:bodyPr/>
                    <a:lstStyle/>
                    <a:p>
                      <a:r>
                        <a:rPr lang="en-US" sz="1600" dirty="0" smtClean="0"/>
                        <a:t>Some data can be expected to be available (e.g. regular smart meter reading) but due to some reasons (e.g. technical failure) they are not</a:t>
                      </a:r>
                      <a:endParaRPr lang="zh-CN" altLang="en-US" sz="1600" dirty="0"/>
                    </a:p>
                  </a:txBody>
                  <a:tcPr/>
                </a:tc>
              </a:tr>
              <a:tr h="370840">
                <a:tc>
                  <a:txBody>
                    <a:bodyPr/>
                    <a:lstStyle/>
                    <a:p>
                      <a:r>
                        <a:rPr lang="en-US" sz="1600" b="0" dirty="0" smtClean="0"/>
                        <a:t>DQP3. Zero Records Semantics</a:t>
                      </a:r>
                      <a:endParaRPr lang="zh-CN" altLang="en-US" sz="1600" b="0" dirty="0"/>
                    </a:p>
                  </a:txBody>
                  <a:tcPr/>
                </a:tc>
                <a:tc>
                  <a:txBody>
                    <a:bodyPr/>
                    <a:lstStyle/>
                    <a:p>
                      <a:r>
                        <a:rPr lang="en-US" sz="1600" dirty="0" smtClean="0"/>
                        <a:t>Detecting differences between data that was not transmitted/recorded by sensors and stand-by periods</a:t>
                      </a:r>
                      <a:r>
                        <a:rPr lang="en-US" sz="1600" baseline="0" dirty="0" smtClean="0"/>
                        <a:t> - </a:t>
                      </a:r>
                      <a:r>
                        <a:rPr lang="en-US" sz="1600" dirty="0" smtClean="0"/>
                        <a:t>difficulties in interpreting zero-values</a:t>
                      </a:r>
                      <a:endParaRPr lang="zh-CN" altLang="en-US" sz="1600" dirty="0"/>
                    </a:p>
                  </a:txBody>
                  <a:tcPr/>
                </a:tc>
              </a:tr>
              <a:tr h="370840">
                <a:tc>
                  <a:txBody>
                    <a:bodyPr/>
                    <a:lstStyle/>
                    <a:p>
                      <a:r>
                        <a:rPr lang="en-US" sz="1600" b="0" dirty="0" smtClean="0"/>
                        <a:t>DQP4. Data Outliers</a:t>
                      </a:r>
                      <a:endParaRPr lang="zh-CN" altLang="en-US" sz="1600" b="0" dirty="0"/>
                    </a:p>
                  </a:txBody>
                  <a:tcPr/>
                </a:tc>
                <a:tc>
                  <a:txBody>
                    <a:bodyPr/>
                    <a:lstStyle/>
                    <a:p>
                      <a:r>
                        <a:rPr lang="en-US" altLang="zh-CN" sz="1600" dirty="0" smtClean="0"/>
                        <a:t> Data Outliers (out-of-range) Large bursts (spikes), or low values compared to the average over a period of time</a:t>
                      </a:r>
                      <a:endParaRPr lang="zh-CN" altLang="en-US" sz="1600" dirty="0"/>
                    </a:p>
                  </a:txBody>
                  <a:tcPr/>
                </a:tc>
              </a:tr>
              <a:tr h="370840">
                <a:tc>
                  <a:txBody>
                    <a:bodyPr/>
                    <a:lstStyle/>
                    <a:p>
                      <a:r>
                        <a:rPr lang="en-US" sz="1600" b="0" dirty="0" smtClean="0"/>
                        <a:t>DQP5.  Measurement Errors</a:t>
                      </a:r>
                      <a:endParaRPr lang="zh-CN" altLang="en-US" sz="1600" b="0" dirty="0"/>
                    </a:p>
                  </a:txBody>
                  <a:tcPr/>
                </a:tc>
                <a:tc>
                  <a:txBody>
                    <a:bodyPr/>
                    <a:lstStyle/>
                    <a:p>
                      <a:r>
                        <a:rPr lang="en-US" sz="1600" dirty="0" smtClean="0"/>
                        <a:t>Data points that represent measurement errors due to hardware failures, signal interference, etc...</a:t>
                      </a:r>
                      <a:endParaRPr lang="zh-CN" altLang="en-US" sz="1600" dirty="0"/>
                    </a:p>
                  </a:txBody>
                  <a:tcPr/>
                </a:tc>
              </a:tr>
              <a:tr h="370840">
                <a:tc>
                  <a:txBody>
                    <a:bodyPr/>
                    <a:lstStyle/>
                    <a:p>
                      <a:r>
                        <a:rPr lang="en-US" sz="1600" b="0" dirty="0" smtClean="0"/>
                        <a:t>DQP6. Non-trustful data points </a:t>
                      </a:r>
                      <a:endParaRPr lang="zh-CN" altLang="en-US" sz="1600" b="0" dirty="0"/>
                    </a:p>
                  </a:txBody>
                  <a:tcPr/>
                </a:tc>
                <a:tc>
                  <a:txBody>
                    <a:bodyPr/>
                    <a:lstStyle/>
                    <a:p>
                      <a:r>
                        <a:rPr lang="en-US" sz="1600" dirty="0" smtClean="0"/>
                        <a:t>Data points that were manipulated intentionally,</a:t>
                      </a:r>
                      <a:r>
                        <a:rPr lang="en-US" sz="1600" baseline="0" dirty="0" smtClean="0"/>
                        <a:t> </a:t>
                      </a:r>
                      <a:r>
                        <a:rPr lang="en-US" sz="1600" dirty="0" smtClean="0"/>
                        <a:t>e.g. data injection attacks: alter the measurements of SMs to manipulate the operations</a:t>
                      </a:r>
                      <a:endParaRPr lang="zh-CN" altLang="en-US" sz="1600" dirty="0"/>
                    </a:p>
                  </a:txBody>
                  <a:tcPr/>
                </a:tc>
              </a:tr>
              <a:tr h="370840">
                <a:tc>
                  <a:txBody>
                    <a:bodyPr/>
                    <a:lstStyle/>
                    <a:p>
                      <a:r>
                        <a:rPr lang="en-US" sz="1600" b="0" dirty="0" smtClean="0"/>
                        <a:t>DQP7. Data </a:t>
                      </a:r>
                      <a:r>
                        <a:rPr lang="en-US" sz="1600" b="0" dirty="0" err="1" smtClean="0"/>
                        <a:t>anonimization</a:t>
                      </a:r>
                      <a:endParaRPr lang="zh-CN" altLang="en-US" sz="1600" b="0" dirty="0"/>
                    </a:p>
                  </a:txBody>
                  <a:tcPr/>
                </a:tc>
                <a:tc>
                  <a:txBody>
                    <a:bodyPr/>
                    <a:lstStyle/>
                    <a:p>
                      <a:r>
                        <a:rPr lang="en-US" sz="1600" dirty="0" smtClean="0"/>
                        <a:t>Aggregation of attributes/features for privacy preservation / </a:t>
                      </a:r>
                      <a:r>
                        <a:rPr lang="en-US" sz="1600" dirty="0" err="1" smtClean="0"/>
                        <a:t>anonimization</a:t>
                      </a:r>
                      <a:r>
                        <a:rPr lang="en-US" sz="1600" dirty="0" smtClean="0"/>
                        <a:t> can lead to issues for data analysis</a:t>
                      </a:r>
                      <a:endParaRPr lang="zh-CN" altLang="en-US" sz="1600" dirty="0"/>
                    </a:p>
                  </a:txBody>
                  <a:tcPr/>
                </a:tc>
              </a:tr>
              <a:tr h="370840">
                <a:tc>
                  <a:txBody>
                    <a:bodyPr/>
                    <a:lstStyle/>
                    <a:p>
                      <a:r>
                        <a:rPr lang="en-US" sz="1600" b="0" dirty="0" smtClean="0"/>
                        <a:t>DQP8. Timing issues </a:t>
                      </a:r>
                      <a:endParaRPr lang="zh-CN" altLang="en-US" sz="1600" b="0" dirty="0"/>
                    </a:p>
                  </a:txBody>
                  <a:tcPr/>
                </a:tc>
                <a:tc>
                  <a:txBody>
                    <a:bodyPr/>
                    <a:lstStyle/>
                    <a:p>
                      <a:r>
                        <a:rPr lang="en-US" sz="1600" dirty="0" smtClean="0"/>
                        <a:t>Timing in which an event is recorded by Smart Meters is not precise, causing difficulties in the integration of dat</a:t>
                      </a:r>
                      <a:r>
                        <a:rPr lang="en-US" altLang="zh-CN" sz="1600" dirty="0" smtClean="0"/>
                        <a:t>a.</a:t>
                      </a:r>
                      <a:endParaRPr lang="zh-CN" altLang="en-US" sz="1600" dirty="0"/>
                    </a:p>
                  </a:txBody>
                  <a:tcPr/>
                </a:tc>
              </a:tr>
            </a:tbl>
          </a:graphicData>
        </a:graphic>
      </p:graphicFrame>
      <p:sp>
        <p:nvSpPr>
          <p:cNvPr id="8"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8</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idx="1"/>
          </p:nvPr>
        </p:nvSpPr>
        <p:spPr>
          <a:xfrm>
            <a:off x="0" y="6286520"/>
            <a:ext cx="9144000" cy="500066"/>
          </a:xfrm>
        </p:spPr>
        <p:txBody>
          <a:bodyPr/>
          <a:lstStyle/>
          <a:p>
            <a:pPr marL="0" indent="0">
              <a:buNone/>
            </a:pPr>
            <a:r>
              <a:rPr lang="en-US" altLang="zh-CN" sz="1050" dirty="0" smtClean="0">
                <a:ea typeface="Arial Unicode MS" pitchFamily="34" charset="-122"/>
                <a:cs typeface="Arial Unicode MS" pitchFamily="34" charset="-122"/>
              </a:rPr>
              <a:t>Ginsberg J, </a:t>
            </a:r>
            <a:r>
              <a:rPr lang="en-US" altLang="zh-CN" sz="1050" dirty="0" err="1" smtClean="0">
                <a:ea typeface="Arial Unicode MS" pitchFamily="34" charset="-122"/>
                <a:cs typeface="Arial Unicode MS" pitchFamily="34" charset="-122"/>
              </a:rPr>
              <a:t>Mohebbi</a:t>
            </a:r>
            <a:r>
              <a:rPr lang="en-US" altLang="zh-CN" sz="1050" dirty="0" smtClean="0">
                <a:ea typeface="Arial Unicode MS" pitchFamily="34" charset="-122"/>
                <a:cs typeface="Arial Unicode MS" pitchFamily="34" charset="-122"/>
              </a:rPr>
              <a:t> M H, Patel R S, et al. Detecting influenza epidemics using search engine query data. </a:t>
            </a:r>
            <a:r>
              <a:rPr lang="en-US" altLang="zh-CN" sz="1050" dirty="0" smtClean="0">
                <a:solidFill>
                  <a:srgbClr val="FF0000"/>
                </a:solidFill>
                <a:ea typeface="Arial Unicode MS" pitchFamily="34" charset="-122"/>
                <a:cs typeface="Arial Unicode MS" pitchFamily="34" charset="-122"/>
              </a:rPr>
              <a:t>Nature</a:t>
            </a:r>
            <a:r>
              <a:rPr lang="en-US" altLang="zh-CN" sz="1050" dirty="0" smtClean="0">
                <a:ea typeface="Arial Unicode MS" pitchFamily="34" charset="-122"/>
                <a:cs typeface="Arial Unicode MS" pitchFamily="34" charset="-122"/>
              </a:rPr>
              <a:t>, 2009, 457(7232): 1012-1014(letter). </a:t>
            </a:r>
          </a:p>
          <a:p>
            <a:pPr marL="0" indent="0">
              <a:buNone/>
            </a:pPr>
            <a:r>
              <a:rPr lang="en-US" altLang="zh-CN" sz="1050" dirty="0" err="1" smtClean="0">
                <a:ea typeface="Arial Unicode MS" pitchFamily="34" charset="-122"/>
                <a:cs typeface="Arial Unicode MS" pitchFamily="34" charset="-122"/>
              </a:rPr>
              <a:t>Lazer</a:t>
            </a:r>
            <a:r>
              <a:rPr lang="en-US" altLang="zh-CN" sz="1050" dirty="0" smtClean="0">
                <a:ea typeface="Arial Unicode MS" pitchFamily="34" charset="-122"/>
                <a:cs typeface="Arial Unicode MS" pitchFamily="34" charset="-122"/>
              </a:rPr>
              <a:t> D, Kennedy R, King G, et al. The Parable of Google Flu: Traps in Big Data Analysis. </a:t>
            </a:r>
            <a:r>
              <a:rPr lang="en-US" altLang="zh-CN" sz="1050" dirty="0" smtClean="0">
                <a:solidFill>
                  <a:srgbClr val="FF0000"/>
                </a:solidFill>
                <a:ea typeface="Arial Unicode MS" pitchFamily="34" charset="-122"/>
                <a:cs typeface="Arial Unicode MS" pitchFamily="34" charset="-122"/>
              </a:rPr>
              <a:t>Science</a:t>
            </a:r>
            <a:r>
              <a:rPr lang="en-US" altLang="zh-CN" sz="1050" dirty="0" smtClean="0">
                <a:ea typeface="Arial Unicode MS" pitchFamily="34" charset="-122"/>
                <a:cs typeface="Arial Unicode MS" pitchFamily="34" charset="-122"/>
              </a:rPr>
              <a:t>, 2014, 343(6176): 1203-1205 (policy forum).</a:t>
            </a:r>
          </a:p>
        </p:txBody>
      </p:sp>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问题一</a:t>
            </a:r>
            <a:r>
              <a:rPr lang="zh-CN" altLang="en-US" sz="4000" b="1" dirty="0" smtClean="0">
                <a:latin typeface="Arial Unicode MS" pitchFamily="34" charset="-122"/>
                <a:ea typeface="黑体" pitchFamily="49" charset="-122"/>
                <a:cs typeface="+mj-cs"/>
                <a:sym typeface="Wingdings" pitchFamily="2" charset="2"/>
              </a:rPr>
              <a:t>：电</a:t>
            </a:r>
            <a:r>
              <a:rPr lang="zh-CN" altLang="en-US" sz="4000" b="1" dirty="0" smtClean="0">
                <a:latin typeface="Arial Unicode MS" pitchFamily="34" charset="-122"/>
                <a:ea typeface="黑体" pitchFamily="49" charset="-122"/>
                <a:sym typeface="Wingdings" pitchFamily="2" charset="2"/>
              </a:rPr>
              <a:t>网大</a:t>
            </a:r>
            <a:r>
              <a:rPr lang="zh-CN" altLang="en-US" sz="4000" b="1" dirty="0" smtClean="0">
                <a:latin typeface="Arial Unicode MS" pitchFamily="34" charset="-122"/>
                <a:ea typeface="黑体" pitchFamily="49" charset="-122"/>
                <a:cs typeface="+mj-cs"/>
                <a:sym typeface="Wingdings" pitchFamily="2" charset="2"/>
              </a:rPr>
              <a:t>数据的数据质量</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6562" name="AutoShape 2" descr="Amazon.com: Foundations of Data Quality Management (Synthesis Lectures on Data  Management) (9781608457779): Fan, Wenfei, Geerts, Floris: Boo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66564" name="Picture 4" descr="Amazon.com: Foundations of Data Quality Management (Synthesis Lectures on Data  Management) (9781608457779): Fan, Wenfei, Geerts, Floris: Books"/>
          <p:cNvPicPr>
            <a:picLocks noChangeAspect="1" noChangeArrowheads="1"/>
          </p:cNvPicPr>
          <p:nvPr/>
        </p:nvPicPr>
        <p:blipFill>
          <a:blip r:embed="rId3"/>
          <a:srcRect/>
          <a:stretch>
            <a:fillRect/>
          </a:stretch>
        </p:blipFill>
        <p:spPr bwMode="auto">
          <a:xfrm>
            <a:off x="142844" y="1142984"/>
            <a:ext cx="3000396" cy="4762500"/>
          </a:xfrm>
          <a:prstGeom prst="rect">
            <a:avLst/>
          </a:prstGeom>
          <a:noFill/>
        </p:spPr>
      </p:pic>
      <p:sp>
        <p:nvSpPr>
          <p:cNvPr id="9" name="Rectangle 9"/>
          <p:cNvSpPr>
            <a:spLocks noChangeArrowheads="1"/>
          </p:cNvSpPr>
          <p:nvPr/>
        </p:nvSpPr>
        <p:spPr bwMode="auto">
          <a:xfrm>
            <a:off x="3214678" y="5202254"/>
            <a:ext cx="5715040" cy="584200"/>
          </a:xfrm>
          <a:prstGeom prst="rect">
            <a:avLst/>
          </a:prstGeom>
          <a:noFill/>
          <a:ln w="12700" cmpd="thickThin">
            <a:noFill/>
            <a:miter lim="800000"/>
            <a:headEnd/>
            <a:tailEnd/>
          </a:ln>
        </p:spPr>
        <p:txBody>
          <a:bodyPr lIns="36000" rIns="36000"/>
          <a:lstStyle/>
          <a:p>
            <a:r>
              <a:rPr lang="zh-CN" altLang="en-US" sz="2400" b="1" dirty="0" smtClean="0">
                <a:latin typeface="黑体" pitchFamily="49" charset="-122"/>
                <a:ea typeface="Arial Unicode MS" pitchFamily="34" charset="-122"/>
                <a:cs typeface="Arial Unicode MS" pitchFamily="34" charset="-122"/>
                <a:sym typeface="Wingdings" pitchFamily="2" charset="2"/>
              </a:rPr>
              <a:t>结合电力领域知识（图谱）提高数据质量</a:t>
            </a:r>
            <a:endParaRPr lang="zh-CN" altLang="en-US" sz="2400" b="1" dirty="0">
              <a:latin typeface="黑体" pitchFamily="49" charset="-122"/>
              <a:ea typeface="Arial Unicode MS" pitchFamily="34" charset="-122"/>
              <a:cs typeface="Arial Unicode MS" pitchFamily="34" charset="-122"/>
              <a:sym typeface="微软雅黑" pitchFamily="34" charset="-122"/>
            </a:endParaRPr>
          </a:p>
        </p:txBody>
      </p:sp>
      <p:sp>
        <p:nvSpPr>
          <p:cNvPr id="10" name="Rectangle 9"/>
          <p:cNvSpPr>
            <a:spLocks noChangeArrowheads="1"/>
          </p:cNvSpPr>
          <p:nvPr/>
        </p:nvSpPr>
        <p:spPr bwMode="auto">
          <a:xfrm>
            <a:off x="3214679" y="1738297"/>
            <a:ext cx="5857916" cy="582612"/>
          </a:xfrm>
          <a:prstGeom prst="rect">
            <a:avLst/>
          </a:prstGeom>
          <a:noFill/>
          <a:ln w="12700" cmpd="thickThin">
            <a:noFill/>
            <a:miter lim="800000"/>
            <a:headEnd/>
            <a:tailEnd/>
          </a:ln>
        </p:spPr>
        <p:txBody>
          <a:bodyPr lIns="36000" rIns="36000"/>
          <a:lstStyle/>
          <a:p>
            <a:r>
              <a:rPr lang="zh-CN" altLang="en-US" sz="2400" b="1" dirty="0" smtClean="0">
                <a:solidFill>
                  <a:srgbClr val="FF0000"/>
                </a:solidFill>
                <a:latin typeface="+mn-ea"/>
                <a:ea typeface="+mn-ea"/>
                <a:cs typeface="Arial Unicode MS" pitchFamily="34" charset="-122"/>
                <a:sym typeface="Wingdings" pitchFamily="2" charset="2"/>
              </a:rPr>
              <a:t>问题</a:t>
            </a:r>
            <a:r>
              <a:rPr lang="en-US" altLang="zh-CN" sz="2400" b="1" dirty="0" smtClean="0">
                <a:solidFill>
                  <a:srgbClr val="FF0000"/>
                </a:solidFill>
                <a:latin typeface="+mn-ea"/>
                <a:ea typeface="+mn-ea"/>
                <a:cs typeface="Arial Unicode MS" pitchFamily="34" charset="-122"/>
                <a:sym typeface="Wingdings" pitchFamily="2" charset="2"/>
              </a:rPr>
              <a:t>1</a:t>
            </a:r>
            <a:r>
              <a:rPr lang="zh-CN" altLang="en-US" sz="2400" b="1" dirty="0" smtClean="0">
                <a:solidFill>
                  <a:srgbClr val="FF0000"/>
                </a:solidFill>
                <a:latin typeface="+mn-ea"/>
                <a:ea typeface="+mn-ea"/>
                <a:cs typeface="Arial Unicode MS" pitchFamily="34" charset="-122"/>
                <a:sym typeface="Wingdings" pitchFamily="2" charset="2"/>
              </a:rPr>
              <a:t>：</a:t>
            </a:r>
            <a:r>
              <a:rPr lang="zh-CN" altLang="en-US" sz="2400" b="1" dirty="0" smtClean="0">
                <a:latin typeface="+mn-ea"/>
                <a:ea typeface="+mn-ea"/>
                <a:cs typeface="Arial Unicode MS" pitchFamily="34" charset="-122"/>
                <a:sym typeface="Wingdings" pitchFamily="2" charset="2"/>
              </a:rPr>
              <a:t>如何</a:t>
            </a:r>
            <a:r>
              <a:rPr lang="zh-CN" altLang="en-US" sz="2400" b="1" dirty="0" smtClean="0">
                <a:solidFill>
                  <a:srgbClr val="FF0000"/>
                </a:solidFill>
                <a:latin typeface="+mn-ea"/>
                <a:ea typeface="+mn-ea"/>
                <a:cs typeface="Arial Unicode MS" pitchFamily="34" charset="-122"/>
                <a:sym typeface="Wingdings" pitchFamily="2" charset="2"/>
              </a:rPr>
              <a:t>有效修复</a:t>
            </a:r>
            <a:r>
              <a:rPr lang="zh-CN" altLang="en-US" sz="2400" b="1" dirty="0">
                <a:latin typeface="+mn-ea"/>
                <a:ea typeface="+mn-ea"/>
                <a:cs typeface="Arial Unicode MS" pitchFamily="34" charset="-122"/>
                <a:sym typeface="Wingdings" pitchFamily="2" charset="2"/>
              </a:rPr>
              <a:t>数据中的</a:t>
            </a:r>
            <a:r>
              <a:rPr lang="zh-CN" altLang="en-US" sz="2400" b="1" dirty="0">
                <a:solidFill>
                  <a:srgbClr val="FF0000"/>
                </a:solidFill>
                <a:latin typeface="+mn-ea"/>
                <a:ea typeface="+mn-ea"/>
                <a:cs typeface="Arial Unicode MS" pitchFamily="34" charset="-122"/>
                <a:sym typeface="Wingdings" pitchFamily="2" charset="2"/>
              </a:rPr>
              <a:t>错误</a:t>
            </a:r>
            <a:r>
              <a:rPr lang="zh-CN" altLang="en-US" sz="2400" b="1" dirty="0">
                <a:latin typeface="+mn-ea"/>
                <a:ea typeface="+mn-ea"/>
                <a:cs typeface="Arial Unicode MS" pitchFamily="34" charset="-122"/>
                <a:sym typeface="Wingdings" pitchFamily="2" charset="2"/>
              </a:rPr>
              <a:t>？</a:t>
            </a:r>
            <a:endParaRPr lang="zh-CN" altLang="en-US" sz="2400" b="1" dirty="0">
              <a:latin typeface="+mn-ea"/>
              <a:ea typeface="+mn-ea"/>
              <a:cs typeface="Arial Unicode MS" pitchFamily="34" charset="-122"/>
              <a:sym typeface="微软雅黑" pitchFamily="34" charset="-122"/>
            </a:endParaRPr>
          </a:p>
        </p:txBody>
      </p:sp>
      <p:sp>
        <p:nvSpPr>
          <p:cNvPr id="11" name="Rectangle 9"/>
          <p:cNvSpPr>
            <a:spLocks noChangeArrowheads="1"/>
          </p:cNvSpPr>
          <p:nvPr/>
        </p:nvSpPr>
        <p:spPr bwMode="auto">
          <a:xfrm>
            <a:off x="3214679" y="2844784"/>
            <a:ext cx="5857916" cy="584200"/>
          </a:xfrm>
          <a:prstGeom prst="rect">
            <a:avLst/>
          </a:prstGeom>
          <a:noFill/>
          <a:ln w="12700" cmpd="thickThin">
            <a:noFill/>
            <a:miter lim="800000"/>
            <a:headEnd/>
            <a:tailEnd/>
          </a:ln>
        </p:spPr>
        <p:txBody>
          <a:bodyPr lIns="36000" rIns="36000"/>
          <a:lstStyle/>
          <a:p>
            <a:r>
              <a:rPr lang="zh-CN" altLang="en-US" sz="2400" b="1" dirty="0" smtClean="0">
                <a:solidFill>
                  <a:srgbClr val="FF0000"/>
                </a:solidFill>
                <a:latin typeface="+mn-ea"/>
                <a:ea typeface="+mn-ea"/>
                <a:cs typeface="Arial Unicode MS" pitchFamily="34" charset="-122"/>
                <a:sym typeface="Wingdings" pitchFamily="2" charset="2"/>
              </a:rPr>
              <a:t>问题</a:t>
            </a:r>
            <a:r>
              <a:rPr lang="en-US" altLang="zh-CN" sz="2400" b="1" dirty="0" smtClean="0">
                <a:solidFill>
                  <a:srgbClr val="FF0000"/>
                </a:solidFill>
                <a:latin typeface="+mn-ea"/>
                <a:ea typeface="+mn-ea"/>
                <a:cs typeface="Arial Unicode MS" pitchFamily="34" charset="-122"/>
                <a:sym typeface="Wingdings" pitchFamily="2" charset="2"/>
              </a:rPr>
              <a:t>2</a:t>
            </a:r>
            <a:r>
              <a:rPr lang="zh-CN" altLang="en-US" sz="2400" b="1" dirty="0" smtClean="0">
                <a:solidFill>
                  <a:srgbClr val="FF0000"/>
                </a:solidFill>
                <a:latin typeface="+mn-ea"/>
                <a:ea typeface="+mn-ea"/>
                <a:cs typeface="Arial Unicode MS" pitchFamily="34" charset="-122"/>
                <a:sym typeface="Wingdings" pitchFamily="2" charset="2"/>
              </a:rPr>
              <a:t>：</a:t>
            </a:r>
            <a:r>
              <a:rPr lang="zh-CN" altLang="en-US" sz="2400" b="1" dirty="0" smtClean="0">
                <a:latin typeface="+mn-ea"/>
                <a:ea typeface="+mn-ea"/>
                <a:cs typeface="Arial Unicode MS" pitchFamily="34" charset="-122"/>
                <a:sym typeface="Wingdings" pitchFamily="2" charset="2"/>
              </a:rPr>
              <a:t>如何</a:t>
            </a:r>
            <a:r>
              <a:rPr lang="zh-CN" altLang="en-US" sz="2400" b="1" dirty="0" smtClean="0">
                <a:solidFill>
                  <a:srgbClr val="FF0000"/>
                </a:solidFill>
                <a:latin typeface="+mn-ea"/>
                <a:ea typeface="+mn-ea"/>
                <a:cs typeface="Arial Unicode MS" pitchFamily="34" charset="-122"/>
                <a:sym typeface="Wingdings" pitchFamily="2" charset="2"/>
              </a:rPr>
              <a:t>有效检测</a:t>
            </a:r>
            <a:r>
              <a:rPr lang="zh-CN" altLang="en-US" sz="2400" b="1" dirty="0" smtClean="0">
                <a:latin typeface="+mn-ea"/>
                <a:ea typeface="+mn-ea"/>
                <a:cs typeface="Arial Unicode MS" pitchFamily="34" charset="-122"/>
                <a:sym typeface="Wingdings" pitchFamily="2" charset="2"/>
              </a:rPr>
              <a:t>数据</a:t>
            </a:r>
            <a:r>
              <a:rPr lang="zh-CN" altLang="en-US" sz="2400" b="1" dirty="0">
                <a:latin typeface="+mn-ea"/>
                <a:ea typeface="+mn-ea"/>
                <a:cs typeface="Arial Unicode MS" pitchFamily="34" charset="-122"/>
                <a:sym typeface="Wingdings" pitchFamily="2" charset="2"/>
              </a:rPr>
              <a:t>中的</a:t>
            </a:r>
            <a:r>
              <a:rPr lang="zh-CN" altLang="en-US" sz="2400" b="1" dirty="0">
                <a:solidFill>
                  <a:srgbClr val="FF0000"/>
                </a:solidFill>
                <a:latin typeface="+mn-ea"/>
                <a:ea typeface="+mn-ea"/>
                <a:cs typeface="Arial Unicode MS" pitchFamily="34" charset="-122"/>
                <a:sym typeface="Wingdings" pitchFamily="2" charset="2"/>
              </a:rPr>
              <a:t>重复</a:t>
            </a:r>
            <a:r>
              <a:rPr lang="zh-CN" altLang="en-US" sz="2400" b="1" dirty="0">
                <a:latin typeface="+mn-ea"/>
                <a:ea typeface="+mn-ea"/>
                <a:cs typeface="Arial Unicode MS" pitchFamily="34" charset="-122"/>
                <a:sym typeface="Wingdings" pitchFamily="2" charset="2"/>
              </a:rPr>
              <a:t>？</a:t>
            </a:r>
            <a:endParaRPr lang="zh-CN" altLang="en-US" sz="2400" b="1" dirty="0">
              <a:latin typeface="+mn-ea"/>
              <a:ea typeface="+mn-ea"/>
              <a:cs typeface="Arial Unicode MS" pitchFamily="34" charset="-122"/>
              <a:sym typeface="微软雅黑" pitchFamily="34" charset="-122"/>
            </a:endParaRPr>
          </a:p>
        </p:txBody>
      </p:sp>
      <p:sp>
        <p:nvSpPr>
          <p:cNvPr id="12" name="Rectangle 9"/>
          <p:cNvSpPr>
            <a:spLocks noChangeArrowheads="1"/>
          </p:cNvSpPr>
          <p:nvPr/>
        </p:nvSpPr>
        <p:spPr bwMode="auto">
          <a:xfrm>
            <a:off x="3214679" y="3952859"/>
            <a:ext cx="5857916" cy="584200"/>
          </a:xfrm>
          <a:prstGeom prst="rect">
            <a:avLst/>
          </a:prstGeom>
          <a:noFill/>
          <a:ln w="12700" cmpd="thickThin">
            <a:noFill/>
            <a:miter lim="800000"/>
            <a:headEnd/>
            <a:tailEnd/>
          </a:ln>
        </p:spPr>
        <p:txBody>
          <a:bodyPr lIns="36000" rIns="36000"/>
          <a:lstStyle/>
          <a:p>
            <a:r>
              <a:rPr lang="zh-CN" altLang="en-US" sz="2400" b="1" dirty="0" smtClean="0">
                <a:solidFill>
                  <a:srgbClr val="FF0000"/>
                </a:solidFill>
                <a:latin typeface="+mn-ea"/>
                <a:ea typeface="+mn-ea"/>
                <a:cs typeface="Arial Unicode MS" pitchFamily="34" charset="-122"/>
                <a:sym typeface="Wingdings" pitchFamily="2" charset="2"/>
              </a:rPr>
              <a:t>问题</a:t>
            </a:r>
            <a:r>
              <a:rPr lang="en-US" altLang="zh-CN" sz="2400" b="1" dirty="0" smtClean="0">
                <a:solidFill>
                  <a:srgbClr val="FF0000"/>
                </a:solidFill>
                <a:latin typeface="+mn-ea"/>
                <a:ea typeface="+mn-ea"/>
                <a:cs typeface="Arial Unicode MS" pitchFamily="34" charset="-122"/>
                <a:sym typeface="Wingdings" pitchFamily="2" charset="2"/>
              </a:rPr>
              <a:t>3</a:t>
            </a:r>
            <a:r>
              <a:rPr lang="zh-CN" altLang="en-US" sz="2400" b="1" dirty="0" smtClean="0">
                <a:solidFill>
                  <a:srgbClr val="FF0000"/>
                </a:solidFill>
                <a:latin typeface="+mn-ea"/>
                <a:ea typeface="+mn-ea"/>
                <a:cs typeface="Arial Unicode MS" pitchFamily="34" charset="-122"/>
                <a:sym typeface="Wingdings" pitchFamily="2" charset="2"/>
              </a:rPr>
              <a:t>：</a:t>
            </a:r>
            <a:r>
              <a:rPr lang="zh-CN" altLang="en-US" sz="2400" b="1" dirty="0" smtClean="0">
                <a:latin typeface="+mn-ea"/>
                <a:ea typeface="+mn-ea"/>
                <a:cs typeface="Arial Unicode MS" pitchFamily="34" charset="-122"/>
                <a:sym typeface="Wingdings" pitchFamily="2" charset="2"/>
              </a:rPr>
              <a:t>如何</a:t>
            </a:r>
            <a:r>
              <a:rPr lang="zh-CN" altLang="en-US" sz="2400" b="1" dirty="0" smtClean="0">
                <a:solidFill>
                  <a:srgbClr val="FF0000"/>
                </a:solidFill>
                <a:latin typeface="+mn-ea"/>
                <a:ea typeface="+mn-ea"/>
                <a:cs typeface="Arial Unicode MS" pitchFamily="34" charset="-122"/>
                <a:sym typeface="Wingdings" pitchFamily="2" charset="2"/>
              </a:rPr>
              <a:t>有效检测</a:t>
            </a:r>
            <a:r>
              <a:rPr lang="zh-CN" altLang="en-US" sz="2400" b="1" dirty="0" smtClean="0">
                <a:latin typeface="+mn-ea"/>
                <a:ea typeface="+mn-ea"/>
                <a:cs typeface="Arial Unicode MS" pitchFamily="34" charset="-122"/>
                <a:sym typeface="Wingdings" pitchFamily="2" charset="2"/>
              </a:rPr>
              <a:t>数据</a:t>
            </a:r>
            <a:r>
              <a:rPr lang="zh-CN" altLang="en-US" sz="2400" b="1" dirty="0">
                <a:latin typeface="+mn-ea"/>
                <a:ea typeface="+mn-ea"/>
                <a:cs typeface="Arial Unicode MS" pitchFamily="34" charset="-122"/>
                <a:sym typeface="Wingdings" pitchFamily="2" charset="2"/>
              </a:rPr>
              <a:t>中的</a:t>
            </a:r>
            <a:r>
              <a:rPr lang="zh-CN" altLang="en-US" sz="2400" b="1" dirty="0">
                <a:solidFill>
                  <a:srgbClr val="FF0000"/>
                </a:solidFill>
                <a:latin typeface="+mn-ea"/>
                <a:ea typeface="+mn-ea"/>
                <a:cs typeface="Arial Unicode MS" pitchFamily="34" charset="-122"/>
                <a:sym typeface="Wingdings" pitchFamily="2" charset="2"/>
              </a:rPr>
              <a:t>异常</a:t>
            </a:r>
            <a:r>
              <a:rPr lang="zh-CN" altLang="en-US" sz="2400" b="1" dirty="0">
                <a:latin typeface="+mn-ea"/>
                <a:ea typeface="+mn-ea"/>
                <a:cs typeface="Arial Unicode MS" pitchFamily="34" charset="-122"/>
                <a:sym typeface="Wingdings" pitchFamily="2" charset="2"/>
              </a:rPr>
              <a:t>？</a:t>
            </a:r>
            <a:endParaRPr lang="zh-CN" altLang="en-US" sz="2400" b="1" dirty="0">
              <a:latin typeface="+mn-ea"/>
              <a:ea typeface="+mn-ea"/>
              <a:cs typeface="Arial Unicode MS" pitchFamily="34" charset="-122"/>
              <a:sym typeface="微软雅黑" pitchFamily="34" charset="-122"/>
            </a:endParaRPr>
          </a:p>
        </p:txBody>
      </p:sp>
      <p:sp>
        <p:nvSpPr>
          <p:cNvPr id="14"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9</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48150</TotalTime>
  <Words>2922</Words>
  <Application>Microsoft Office PowerPoint</Application>
  <PresentationFormat>全屏显示(4:3)</PresentationFormat>
  <Paragraphs>309</Paragraphs>
  <Slides>18</Slides>
  <Notes>14</Notes>
  <HiddenSlides>1</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默认设计模板</vt:lpstr>
      <vt:lpstr>幻灯片 1</vt:lpstr>
      <vt:lpstr>大数据的政策与引导：国家大力支持</vt:lpstr>
      <vt:lpstr>幻灯片 3</vt:lpstr>
      <vt:lpstr>电网大数据及应用现状</vt:lpstr>
      <vt:lpstr>电网大数据及应用现状</vt:lpstr>
      <vt:lpstr>幻灯片 6</vt:lpstr>
      <vt:lpstr>幻灯片 7</vt:lpstr>
      <vt:lpstr>幻灯片 8</vt:lpstr>
      <vt:lpstr>幻灯片 9</vt:lpstr>
      <vt:lpstr>幻灯片 10</vt:lpstr>
      <vt:lpstr>幻灯片 11</vt:lpstr>
      <vt:lpstr>幻灯片 12</vt:lpstr>
      <vt:lpstr>问题三：电网大数据的近似计算</vt:lpstr>
      <vt:lpstr>问题三：电网大数据的近似计算？</vt:lpstr>
      <vt:lpstr>幻灯片 15</vt:lpstr>
      <vt:lpstr>幻灯片 16</vt:lpstr>
      <vt:lpstr>幻灯片 17</vt:lpstr>
      <vt:lpstr>问题三：电网大数据的近似计算？</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shuai.ma@gmail.com</cp:lastModifiedBy>
  <cp:revision>4436</cp:revision>
  <dcterms:created xsi:type="dcterms:W3CDTF">2010-07-14T15:56:11Z</dcterms:created>
  <dcterms:modified xsi:type="dcterms:W3CDTF">2020-10-31T03:14:36Z</dcterms:modified>
</cp:coreProperties>
</file>