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09" r:id="rId2"/>
    <p:sldId id="1112" r:id="rId3"/>
    <p:sldId id="1141" r:id="rId4"/>
    <p:sldId id="1139" r:id="rId5"/>
    <p:sldId id="1140" r:id="rId6"/>
    <p:sldId id="1137" r:id="rId7"/>
    <p:sldId id="1138" r:id="rId8"/>
    <p:sldId id="1008" r:id="rId9"/>
    <p:sldId id="1146" r:id="rId10"/>
    <p:sldId id="1144" r:id="rId11"/>
    <p:sldId id="1145" r:id="rId12"/>
    <p:sldId id="1143" r:id="rId13"/>
    <p:sldId id="114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-8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A87E-4C66-497B-8CCF-1889F52BBFDC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8DF9-08A0-4B6A-B4E1-B15B5D92A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405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xmlns="" id="{60BD1B99-9313-40B6-A535-469BA6065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xmlns="" id="{4E8CBD1C-E760-4E05-828A-712758D9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日期占位符 3">
            <a:extLst>
              <a:ext uri="{FF2B5EF4-FFF2-40B4-BE49-F238E27FC236}">
                <a16:creationId xmlns:a16="http://schemas.microsoft.com/office/drawing/2014/main" xmlns="" id="{C4F53DD8-57BC-494E-B8F6-418B652BE3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8677" name="页脚占位符 4">
            <a:extLst>
              <a:ext uri="{FF2B5EF4-FFF2-40B4-BE49-F238E27FC236}">
                <a16:creationId xmlns:a16="http://schemas.microsoft.com/office/drawing/2014/main" xmlns="" id="{CDFD4654-200F-475C-BCFA-FAC2B5D6A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8678" name="灯片编号占位符 5">
            <a:extLst>
              <a:ext uri="{FF2B5EF4-FFF2-40B4-BE49-F238E27FC236}">
                <a16:creationId xmlns:a16="http://schemas.microsoft.com/office/drawing/2014/main" xmlns="" id="{54059E0C-1199-4243-B247-CA9F8D74B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B5AFEF-2724-43E8-AA1B-E9285CEC8199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备注占位符 1">
            <a:extLst>
              <a:ext uri="{FF2B5EF4-FFF2-40B4-BE49-F238E27FC236}">
                <a16:creationId xmlns:a16="http://schemas.microsoft.com/office/drawing/2014/main" xmlns="" id="{6DD54E8A-8EE4-4F98-999B-5EDE4E8F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近</a:t>
            </a:r>
            <a:r>
              <a:rPr lang="en-US" altLang="zh-CN"/>
              <a:t>5</a:t>
            </a:r>
            <a:r>
              <a:rPr lang="zh-CN" altLang="zh-CN"/>
              <a:t>年</a:t>
            </a:r>
            <a:r>
              <a:rPr lang="zh-CN" altLang="en-US"/>
              <a:t>，</a:t>
            </a:r>
            <a:r>
              <a:rPr lang="zh-CN" altLang="zh-CN"/>
              <a:t>主持</a:t>
            </a:r>
            <a:r>
              <a:rPr lang="zh-CN" altLang="en-US"/>
              <a:t>了</a:t>
            </a:r>
            <a:r>
              <a:rPr lang="zh-CN" altLang="zh-CN"/>
              <a:t>基金</a:t>
            </a:r>
            <a:r>
              <a:rPr lang="zh-CN" altLang="en-US"/>
              <a:t>委</a:t>
            </a:r>
            <a:r>
              <a:rPr lang="zh-CN" altLang="zh-CN"/>
              <a:t>重点项目，这是与国家安全部的联合项目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zh-CN"/>
              <a:t>以及三年前结题的优青项目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zh-CN"/>
              <a:t>这些</a:t>
            </a:r>
            <a:r>
              <a:rPr lang="zh-CN" altLang="en-US"/>
              <a:t>项目</a:t>
            </a:r>
            <a:r>
              <a:rPr lang="zh-CN" altLang="zh-CN"/>
              <a:t>都</a:t>
            </a:r>
            <a:r>
              <a:rPr lang="zh-CN" altLang="en-US"/>
              <a:t>是</a:t>
            </a:r>
            <a:r>
              <a:rPr lang="zh-CN" altLang="zh-CN"/>
              <a:t>围绕</a:t>
            </a:r>
            <a:r>
              <a:rPr lang="zh-CN" altLang="en-US"/>
              <a:t>：</a:t>
            </a:r>
            <a:r>
              <a:rPr lang="zh-CN" altLang="zh-CN"/>
              <a:t>大数据近似计算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xmlns="" id="{B11ED0A4-8925-4570-B89E-B0AE2922E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xmlns="" id="{9483ADDB-156F-4E8C-9447-8440EDFC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/>
              <a:t>近</a:t>
            </a:r>
            <a:r>
              <a:rPr lang="en-US" altLang="zh-CN"/>
              <a:t>5</a:t>
            </a:r>
            <a:r>
              <a:rPr lang="zh-CN" altLang="zh-CN"/>
              <a:t>年</a:t>
            </a:r>
            <a:r>
              <a:rPr lang="zh-CN" altLang="en-US"/>
              <a:t>，</a:t>
            </a:r>
            <a:r>
              <a:rPr lang="zh-CN" altLang="zh-CN"/>
              <a:t>发表</a:t>
            </a:r>
            <a:r>
              <a:rPr lang="en-US" altLang="zh-CN"/>
              <a:t>A</a:t>
            </a:r>
            <a:r>
              <a:rPr lang="zh-CN" altLang="zh-CN"/>
              <a:t>类论文</a:t>
            </a:r>
            <a:r>
              <a:rPr lang="en-US" altLang="zh-CN"/>
              <a:t>22</a:t>
            </a:r>
            <a:r>
              <a:rPr lang="zh-CN" altLang="zh-CN"/>
              <a:t>篇，其中</a:t>
            </a:r>
            <a:r>
              <a:rPr lang="zh-CN" altLang="en-US"/>
              <a:t>第</a:t>
            </a:r>
            <a:r>
              <a:rPr lang="zh-CN" altLang="zh-CN"/>
              <a:t>一作</a:t>
            </a:r>
            <a:r>
              <a:rPr lang="zh-CN" altLang="en-US"/>
              <a:t>者或</a:t>
            </a:r>
            <a:r>
              <a:rPr lang="zh-CN" altLang="zh-CN"/>
              <a:t>通讯作者</a:t>
            </a:r>
            <a:r>
              <a:rPr lang="en-US" altLang="zh-CN"/>
              <a:t>14</a:t>
            </a:r>
            <a:r>
              <a:rPr lang="zh-CN" altLang="zh-CN"/>
              <a:t>篇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(</a:t>
            </a:r>
            <a:r>
              <a:rPr lang="zh-CN" altLang="en-US"/>
              <a:t>单击）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由于大数据近似计算的特点，论文主要分布在数据库，以及与网络通信数据、人工智能等领域的，交叉方向的，</a:t>
            </a:r>
            <a:r>
              <a:rPr lang="zh-CN" altLang="en-US">
                <a:solidFill>
                  <a:srgbClr val="FF0000"/>
                </a:solidFill>
              </a:rPr>
              <a:t>顶级</a:t>
            </a:r>
            <a:r>
              <a:rPr lang="zh-CN" altLang="en-US"/>
              <a:t>期刊和会议。</a:t>
            </a:r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xmlns="" id="{F34FD13A-F271-43FF-94EB-56BABD7C0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xmlns="" id="{8F5560DE-07EB-48F4-8471-50FE70875D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xmlns="" id="{0E4FD1AC-F50D-4DCA-8CA4-8DD714B22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48E722-182B-4AB8-9084-2350D1B4B942}" type="slidenum"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AA2EAB48-5ECB-4544-95CD-4EBA1BAA4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xmlns="" id="{54827D9E-2B51-496A-97E0-2FEE7078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从发展历程和国际前沿来看，</a:t>
            </a:r>
            <a:r>
              <a:rPr lang="zh-CN" altLang="zh-CN"/>
              <a:t>大数据近似计算</a:t>
            </a:r>
            <a:r>
              <a:rPr lang="zh-CN" altLang="en-US"/>
              <a:t>，</a:t>
            </a:r>
            <a:r>
              <a:rPr lang="zh-CN" altLang="zh-CN"/>
              <a:t>正在</a:t>
            </a:r>
            <a:r>
              <a:rPr lang="zh-CN" altLang="en-US"/>
              <a:t>成为，</a:t>
            </a:r>
            <a:r>
              <a:rPr lang="zh-CN" altLang="zh-CN"/>
              <a:t>新</a:t>
            </a:r>
            <a:r>
              <a:rPr lang="zh-CN" altLang="en-US"/>
              <a:t>的</a:t>
            </a:r>
            <a:r>
              <a:rPr lang="zh-CN" altLang="zh-CN"/>
              <a:t>方向</a:t>
            </a:r>
            <a:r>
              <a:rPr lang="zh-CN" altLang="en-US"/>
              <a:t>，</a:t>
            </a:r>
            <a:r>
              <a:rPr lang="zh-CN" altLang="zh-CN"/>
              <a:t>和</a:t>
            </a:r>
            <a:r>
              <a:rPr lang="zh-CN" altLang="en-US"/>
              <a:t>新的</a:t>
            </a:r>
            <a:r>
              <a:rPr lang="zh-CN" altLang="zh-CN"/>
              <a:t>热点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我们在这个方向，做出了一定的贡献，相关论文，获得了</a:t>
            </a:r>
            <a:r>
              <a:rPr lang="en-US" altLang="zh-CN"/>
              <a:t>20</a:t>
            </a:r>
            <a:r>
              <a:rPr lang="zh-CN" altLang="zh-CN"/>
              <a:t>余位图灵奖得主、院士</a:t>
            </a:r>
            <a:r>
              <a:rPr lang="zh-CN" altLang="en-US"/>
              <a:t>、</a:t>
            </a:r>
            <a:r>
              <a:rPr lang="en-US" altLang="zh-CN"/>
              <a:t>Fellow</a:t>
            </a:r>
            <a:r>
              <a:rPr lang="zh-CN" altLang="zh-CN"/>
              <a:t>的</a:t>
            </a:r>
            <a:r>
              <a:rPr lang="zh-CN" altLang="en-US"/>
              <a:t>正面</a:t>
            </a:r>
            <a:r>
              <a:rPr lang="zh-CN" altLang="zh-CN"/>
              <a:t>评价</a:t>
            </a:r>
            <a:r>
              <a:rPr lang="zh-CN" altLang="en-US"/>
              <a:t>；被</a:t>
            </a:r>
            <a:r>
              <a:rPr lang="en-US" altLang="zh-CN"/>
              <a:t>50</a:t>
            </a:r>
            <a:r>
              <a:rPr lang="zh-CN" altLang="zh-CN"/>
              <a:t>篇</a:t>
            </a:r>
            <a:r>
              <a:rPr lang="zh-CN" altLang="en-US"/>
              <a:t>高水平</a:t>
            </a:r>
            <a:r>
              <a:rPr lang="zh-CN" altLang="zh-CN"/>
              <a:t>论文</a:t>
            </a:r>
            <a:r>
              <a:rPr lang="zh-CN" altLang="en-US"/>
              <a:t>，</a:t>
            </a:r>
            <a:r>
              <a:rPr lang="zh-CN" altLang="zh-CN"/>
              <a:t>跟踪</a:t>
            </a:r>
            <a:r>
              <a:rPr lang="zh-CN" altLang="en-US"/>
              <a:t>或</a:t>
            </a:r>
            <a:r>
              <a:rPr lang="zh-CN" altLang="zh-CN"/>
              <a:t>使用；</a:t>
            </a:r>
            <a:r>
              <a:rPr lang="zh-CN" altLang="en-US"/>
              <a:t>还有</a:t>
            </a:r>
            <a:r>
              <a:rPr lang="en-US" altLang="zh-CN"/>
              <a:t>10</a:t>
            </a:r>
            <a:r>
              <a:rPr lang="zh-CN" altLang="zh-CN"/>
              <a:t>个著名学术会议</a:t>
            </a:r>
            <a:r>
              <a:rPr lang="zh-CN" altLang="en-US"/>
              <a:t>，</a:t>
            </a:r>
            <a:r>
              <a:rPr lang="en-US" altLang="zh-CN"/>
              <a:t>Tutorial</a:t>
            </a:r>
            <a:r>
              <a:rPr lang="zh-CN" altLang="en-US"/>
              <a:t>的</a:t>
            </a:r>
            <a:r>
              <a:rPr lang="zh-CN" altLang="zh-CN"/>
              <a:t>全面介绍。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xmlns="" id="{2AE9A07B-67F3-4F75-A2B0-1D5EE99D5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xmlns="" id="{9C8AC322-8485-4682-998D-DF31303CE3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xmlns="" id="{261BED92-DA32-4B17-BD3C-F2357A990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F86E9-D3E4-4A3E-BF6F-70EC8C1DEDBF}" type="slidenum"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xmlns="" id="{D1C57C86-EF93-4F90-B5EA-C5E32266C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xmlns="" id="{4805E171-B330-477F-8399-63F2A719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模拟现有信用评分、离线图数据分析等业务场景</a:t>
            </a:r>
            <a:endParaRPr lang="zh-CN" altLang="en-US"/>
          </a:p>
        </p:txBody>
      </p:sp>
      <p:sp>
        <p:nvSpPr>
          <p:cNvPr id="32772" name="日期占位符 3">
            <a:extLst>
              <a:ext uri="{FF2B5EF4-FFF2-40B4-BE49-F238E27FC236}">
                <a16:creationId xmlns:a16="http://schemas.microsoft.com/office/drawing/2014/main" xmlns="" id="{6741A924-D50E-4FFB-8141-D983BB2922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2773" name="页脚占位符 4">
            <a:extLst>
              <a:ext uri="{FF2B5EF4-FFF2-40B4-BE49-F238E27FC236}">
                <a16:creationId xmlns:a16="http://schemas.microsoft.com/office/drawing/2014/main" xmlns="" id="{D7BFB755-96D3-4E00-8A51-987C7BE50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2774" name="灯片编号占位符 5">
            <a:extLst>
              <a:ext uri="{FF2B5EF4-FFF2-40B4-BE49-F238E27FC236}">
                <a16:creationId xmlns:a16="http://schemas.microsoft.com/office/drawing/2014/main" xmlns="" id="{93D394F8-701A-4F83-8355-E4D5D8475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159B91-3408-408C-856A-1CA608C74705}" type="slidenum">
              <a:rPr lang="en-US" altLang="zh-CN">
                <a:ea typeface="黑体" panose="02010609060101010101" pitchFamily="49" charset="-122"/>
              </a:rPr>
              <a:pPr eaLnBrk="1" hangingPunct="1"/>
              <a:t>7</a:t>
            </a:fld>
            <a:endParaRPr lang="en-US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xmlns="" id="{061E9483-1C11-4066-81F4-26E14F16F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xmlns="" id="{E0007F81-31EE-4D34-9916-8CBB0E8B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大数据</a:t>
            </a:r>
            <a:r>
              <a:rPr lang="zh-CN" altLang="en-US"/>
              <a:t>已经成为，国家战略；正在推动，全球经济发展。</a:t>
            </a:r>
            <a:endParaRPr lang="en-US" altLang="zh-CN"/>
          </a:p>
          <a:p>
            <a:r>
              <a:rPr lang="zh-CN" altLang="en-US"/>
              <a:t>大数据近似计算，主要针对：找不到最优解，或者最优解成本高等问题。</a:t>
            </a:r>
            <a:endParaRPr lang="en-US" altLang="zh-CN"/>
          </a:p>
          <a:p>
            <a:r>
              <a:rPr lang="zh-CN" altLang="en-US"/>
              <a:t>其中，难点是：计算数据量大，计算复杂度高，数据价值密度低。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也是政治选举及时预测，发现危及国家安全群体，等重大应用需求的，技术瓶颈。</a:t>
            </a:r>
            <a:endParaRPr lang="en-US" altLang="zh-CN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xmlns="" id="{8BDE231C-9E6D-46A0-ADD0-FAAEBD9DB3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xmlns="" id="{D6E92A77-8F19-49BE-B232-1F17A175C7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xmlns="" id="{1907BBDE-B8F6-44CD-8C5F-D1A6DE8C4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BBAB64-8BB4-41D1-9771-DAF802EECA37}" type="slidenum">
              <a:rPr lang="en-US" altLang="zh-CN">
                <a:ea typeface="黑体" panose="02010609060101010101" pitchFamily="49" charset="-122"/>
              </a:rPr>
              <a:pPr eaLnBrk="1" hangingPunct="1"/>
              <a:t>8</a:t>
            </a:fld>
            <a:endParaRPr lang="en-US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xmlns="" id="{BD69EE6E-95D8-414E-96AB-25D84EB19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xmlns="" id="{33F09611-25B9-48B6-A8C2-49F4D711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大数据</a:t>
            </a:r>
            <a:r>
              <a:rPr lang="zh-CN" altLang="en-US"/>
              <a:t>已经成为，国家战略；正在推动，全球经济发展。</a:t>
            </a:r>
            <a:endParaRPr lang="en-US" altLang="zh-CN"/>
          </a:p>
          <a:p>
            <a:r>
              <a:rPr lang="zh-CN" altLang="en-US"/>
              <a:t>大数据近似计算，主要针对：找不到最优解，或者最优解成本高等问题。</a:t>
            </a:r>
            <a:endParaRPr lang="en-US" altLang="zh-CN"/>
          </a:p>
          <a:p>
            <a:r>
              <a:rPr lang="zh-CN" altLang="en-US"/>
              <a:t>其中，难点是：计算数据量大，计算复杂度高，数据价值密度低。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也是政治选举及时预测，发现危及国家安全群体，等重大应用需求的，技术瓶颈。</a:t>
            </a:r>
            <a:endParaRPr lang="en-US" altLang="zh-CN"/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xmlns="" id="{C25CC7AB-3733-4595-A5D9-5A67B401B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xmlns="" id="{315110F6-7C37-4FE9-B89B-4527826A12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4822" name="灯片编号占位符 5">
            <a:extLst>
              <a:ext uri="{FF2B5EF4-FFF2-40B4-BE49-F238E27FC236}">
                <a16:creationId xmlns:a16="http://schemas.microsoft.com/office/drawing/2014/main" xmlns="" id="{E8FD0FF3-C8A2-4CFB-AB83-F0A255910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D2AEE8-7486-49B9-907C-35C63AF2B600}" type="slidenum">
              <a:rPr lang="en-US" altLang="zh-CN">
                <a:ea typeface="黑体" panose="02010609060101010101" pitchFamily="49" charset="-122"/>
              </a:rPr>
              <a:pPr eaLnBrk="1" hangingPunct="1"/>
              <a:t>9</a:t>
            </a:fld>
            <a:endParaRPr lang="en-US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xmlns="" id="{7C73C1AF-543A-4AB5-A5C6-7F4C9AEA7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xmlns="" id="{E82466E3-7A01-41F7-BD5D-4F12170A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在已有研究基础上，我们针对普便存在的以难解易现象，深入分析了难解实例和易解实例的特性，猜想：在难易之间可能存在分离线，并思考了近似计算难解实例的可能性。</a:t>
            </a:r>
            <a:endParaRPr lang="en-US" altLang="zh-CN"/>
          </a:p>
          <a:p>
            <a:r>
              <a:rPr lang="zh-CN" altLang="en-US"/>
              <a:t>例如：结合任务感知、数据感知、新型存储，开展大数据近似计算研究。</a:t>
            </a:r>
          </a:p>
        </p:txBody>
      </p:sp>
      <p:sp>
        <p:nvSpPr>
          <p:cNvPr id="35844" name="日期占位符 3">
            <a:extLst>
              <a:ext uri="{FF2B5EF4-FFF2-40B4-BE49-F238E27FC236}">
                <a16:creationId xmlns:a16="http://schemas.microsoft.com/office/drawing/2014/main" xmlns="" id="{F79FEC1C-2B86-4DDA-B7B9-914D4C2FC3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5845" name="页脚占位符 4">
            <a:extLst>
              <a:ext uri="{FF2B5EF4-FFF2-40B4-BE49-F238E27FC236}">
                <a16:creationId xmlns:a16="http://schemas.microsoft.com/office/drawing/2014/main" xmlns="" id="{0CDD95FB-85C2-4A33-91C0-177D58C12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xmlns="" id="{9124888B-1E92-478C-ADDA-91B5B444C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AE20C7-E290-4880-AB53-4A3B52E21C43}" type="slidenum">
              <a:rPr lang="en-US" altLang="zh-CN">
                <a:ea typeface="黑体" panose="02010609060101010101" pitchFamily="49" charset="-122"/>
              </a:rPr>
              <a:pPr eaLnBrk="1" hangingPunct="1"/>
              <a:t>10</a:t>
            </a:fld>
            <a:endParaRPr lang="en-US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xmlns="" id="{EB45AD64-FB92-43E8-B198-728903934B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xmlns="" id="{AC5B2A0B-AD1A-4005-811E-A20F3DC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日期占位符 3">
            <a:extLst>
              <a:ext uri="{FF2B5EF4-FFF2-40B4-BE49-F238E27FC236}">
                <a16:creationId xmlns:a16="http://schemas.microsoft.com/office/drawing/2014/main" xmlns="" id="{E607274A-66E0-4CC4-A8D2-3F0E2C14A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6869" name="页脚占位符 4">
            <a:extLst>
              <a:ext uri="{FF2B5EF4-FFF2-40B4-BE49-F238E27FC236}">
                <a16:creationId xmlns:a16="http://schemas.microsoft.com/office/drawing/2014/main" xmlns="" id="{CC84714C-D6BF-4C55-AAD8-423A03769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xmlns="" id="{D326B5E0-8A89-4B95-A41E-4F3505468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45C910-8AC3-41BD-AEA7-C8DAD55961BD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922364-6DC7-493C-9643-D557E42E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FDC5257-EE88-4D9E-9EC1-B1D1209C4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94A640-3FCC-4D0E-902D-9E7B593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BA0B6D-475A-4AB8-AE12-DD2E7757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B4C6CD-3FAF-4BE3-B9D1-7742122D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68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AE7A06-15BB-499C-A195-B0F4C19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92F138A-B9DB-49B0-A669-7C465B33A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D632C9-89DF-43DD-8FD1-B703176F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E0D9E95-CA44-40AD-B8B0-377AE47C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A04CD8-19A5-47A8-84C6-4165D3CD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71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CD43759-644E-4024-8EC1-395CA77B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4233BA8-F91B-4149-B0CC-01DC3DF83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80A03E-8325-45A3-A2B5-28E66B77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6A8868-9FBD-4F9E-99C9-03C99B97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AFA02F-3573-497E-932B-8AB5929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548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F673FA-B0B3-4619-B83B-D0E09A47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8656BE7-3725-41B3-A06B-E26531B3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255A55-395C-4460-81A2-91239488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3C705C-C387-4114-A5C9-826E5784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3F50CC-39EF-4C39-B3E1-0224E90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07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15B152-54D0-4B79-A9D4-00C59194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97871FD-4088-4320-B4C6-F50A5BE1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D8A9EE-3DF3-42AF-9200-615198AC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40ED99-09D4-46DB-B1B6-5C4679AD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5F524F-10EB-4FAD-A778-F624936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835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276756-6D15-4CC1-A1FA-9F9F55C4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FA497A-196E-46AF-ADC8-9B362654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5A22610-389A-4A7A-8726-BC9A6F6C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CFDF6A-6DD7-4AFE-8B41-288C5C7B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7BFC579-8890-4551-880E-505CB465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9837D62-5A60-4829-89C0-895094C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531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066DCE-820F-4D70-A8B3-E4707577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576048A-55E3-453B-95EB-04EC0831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0D15A15-0E13-4D0F-8979-833C7235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9077051-B15C-4B86-9CC1-ECFA6E2F9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57B0887-96B2-427C-9ABF-491D7C121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F69DEA5-FA80-4CE3-AA5D-87C65017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B30484-8C70-4BF1-81AF-C22AC96A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2B918A6-A01C-43F7-BA25-12EAE90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37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BE469E-E54E-492F-80C9-8D01A14E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8CA6B82-B980-4282-9FE0-FF327FB7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FBF6A4F-9D5D-4836-89DE-9400853B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3517CF8-E438-4BC8-B514-C3A70B12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86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652DB31-2C4D-4DFB-BFA6-B3C5CAA8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E64CACC-4D80-4E26-B3F4-4E71966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719D26-4747-4C98-952B-7FFBFBDD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1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C0EB2A-01B6-42CD-B8AD-671CA6F2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E0B8B5-A68C-49FF-852A-4BDD8CA7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6E1F093-37C5-4CF9-903E-6017A73A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A5442A-3FDD-4ECB-A9AA-6D5DF3ED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9558C85-C7F0-477D-9324-604C45E3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7FD3B91-F48C-4CDE-8D85-52F78905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14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8A8C8D-D04D-457B-8B93-45538A47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02286C6-C812-47C5-842C-D9D45DBDC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B8990C7-E036-42E0-9355-B62A9ED5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8E3C044-82C2-4212-898B-B944AE42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2B9F2FF-83B8-4207-A1C3-CECE4DA8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96AC5FA-5852-431F-9EE7-6F88CC29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17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BAF1E37-E172-41D1-9460-49436052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434357-556C-4855-A503-53DA80A8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EB5ADB-1288-4589-9529-358E6E3B0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82C8-9919-4053-BF06-CD762D2BE50F}" type="datetimeFigureOut">
              <a:rPr lang="zh-CN" altLang="en-US" smtClean="0"/>
              <a:pPr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694647-486B-4458-A4EF-7221EF797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3CA3A9-21DF-45A1-8111-51929BA2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269D-1873-40A7-837E-FCA787D73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495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8EADF646-D669-4C19-91BA-FE8AB66F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4589578"/>
            <a:ext cx="835342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0099"/>
                </a:solidFill>
              </a:rPr>
              <a:t>马 帅</a:t>
            </a:r>
            <a:endParaRPr lang="en-US" altLang="zh-CN" sz="3200" b="1" dirty="0">
              <a:solidFill>
                <a:srgbClr val="000099"/>
              </a:solidFill>
            </a:endParaRP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46A7798-BF72-459E-B5D1-BF643610934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31951" y="404814"/>
            <a:ext cx="8964613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defRPr/>
            </a:pPr>
            <a:r>
              <a:rPr lang="zh-CN" altLang="en-US" sz="4400" b="1" dirty="0">
                <a:solidFill>
                  <a:srgbClr val="000099"/>
                </a:solidFill>
                <a:latin typeface="+mn-ea"/>
              </a:rPr>
              <a:t>大数据近似计算方法与系统</a:t>
            </a:r>
            <a:endParaRPr lang="en-US" altLang="zh-CN" sz="4400" b="1" dirty="0">
              <a:solidFill>
                <a:srgbClr val="000099"/>
              </a:solidFill>
              <a:latin typeface="+mn-ea"/>
            </a:endParaRPr>
          </a:p>
        </p:txBody>
      </p:sp>
      <p:pic>
        <p:nvPicPr>
          <p:cNvPr id="14340" name="Picture 23" descr="20100914173821095744">
            <a:extLst>
              <a:ext uri="{FF2B5EF4-FFF2-40B4-BE49-F238E27FC236}">
                <a16:creationId xmlns:a16="http://schemas.microsoft.com/office/drawing/2014/main" xmlns="" id="{D1AD08BE-5B22-43BB-AB53-122C16F2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98691"/>
            <a:ext cx="12192000" cy="252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 descr="beihang-logo.png">
            <a:extLst>
              <a:ext uri="{FF2B5EF4-FFF2-40B4-BE49-F238E27FC236}">
                <a16:creationId xmlns:a16="http://schemas.microsoft.com/office/drawing/2014/main" xmlns="" id="{D1255538-25E7-441E-AF8E-F3759AE3F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25" y="5429250"/>
            <a:ext cx="44275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2">
            <a:extLst>
              <a:ext uri="{FF2B5EF4-FFF2-40B4-BE49-F238E27FC236}">
                <a16:creationId xmlns:a16="http://schemas.microsoft.com/office/drawing/2014/main" xmlns="" id="{CF7B9EC0-02EC-4301-B1B9-E9ABCEE66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1" y="5429250"/>
            <a:ext cx="34448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7">
            <a:extLst>
              <a:ext uri="{FF2B5EF4-FFF2-40B4-BE49-F238E27FC236}">
                <a16:creationId xmlns:a16="http://schemas.microsoft.com/office/drawing/2014/main" xmlns="" id="{9482808B-A8D1-4660-8122-128DB4659E6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37001"/>
            <a:ext cx="4300538" cy="2143125"/>
            <a:chOff x="4572000" y="3401220"/>
            <a:chExt cx="4300554" cy="214312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731A0BEC-A0C4-40DB-A506-456ADC14230B}"/>
                </a:ext>
              </a:extLst>
            </p:cNvPr>
            <p:cNvCxnSpPr>
              <a:endCxn id="49" idx="2"/>
            </p:cNvCxnSpPr>
            <p:nvPr/>
          </p:nvCxnSpPr>
          <p:spPr>
            <a:xfrm>
              <a:off x="4572000" y="4502945"/>
              <a:ext cx="2428884" cy="684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5AAA3D4A-0592-40D4-AD87-7D0358185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1050" y="4496595"/>
              <a:ext cx="24098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A636BAA3-E260-41D5-9A9C-4C3B26C6C7B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572000" y="3758408"/>
              <a:ext cx="2428884" cy="744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84" name="组合 21">
              <a:extLst>
                <a:ext uri="{FF2B5EF4-FFF2-40B4-BE49-F238E27FC236}">
                  <a16:creationId xmlns:a16="http://schemas.microsoft.com/office/drawing/2014/main" xmlns="" id="{2359C7FA-5BF1-4436-A4AF-942194A98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0892" y="3401220"/>
              <a:ext cx="1871662" cy="2143125"/>
              <a:chOff x="2143125" y="1000113"/>
              <a:chExt cx="2571751" cy="2143137"/>
            </a:xfrm>
          </p:grpSpPr>
          <p:sp>
            <p:nvSpPr>
              <p:cNvPr id="47" name="椭圆 4">
                <a:extLst>
                  <a:ext uri="{FF2B5EF4-FFF2-40B4-BE49-F238E27FC236}">
                    <a16:creationId xmlns:a16="http://schemas.microsoft.com/office/drawing/2014/main" xmlns="" id="{A22C4213-B445-43B3-87BD-D96529A3A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14" y="1000113"/>
                <a:ext cx="2571762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00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查询近似</a:t>
                </a:r>
                <a:endParaRPr lang="zh-CN" altLang="zh-CN" sz="2500" b="1" kern="0" dirty="0">
                  <a:solidFill>
                    <a:srgbClr val="000000"/>
                  </a:solidFill>
                  <a:latin typeface="Arial Unicode MS" panose="020B0604020202020204" pitchFamily="34" charset="-122"/>
                  <a:ea typeface="黑体" pitchFamily="49" charset="-122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58FEFAFE-8AAB-4594-9CB7-FE1A52BD3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14" y="1714492"/>
                <a:ext cx="2567399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00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数据近似</a:t>
                </a:r>
              </a:p>
            </p:txBody>
          </p:sp>
          <p:sp>
            <p:nvSpPr>
              <p:cNvPr id="49" name="椭圆 36">
                <a:extLst>
                  <a:ext uri="{FF2B5EF4-FFF2-40B4-BE49-F238E27FC236}">
                    <a16:creationId xmlns:a16="http://schemas.microsoft.com/office/drawing/2014/main" xmlns="" id="{CC297303-F6CC-484F-8DA9-1BD4D1F4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14" y="2428871"/>
                <a:ext cx="2554312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00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数据质量</a:t>
                </a:r>
              </a:p>
            </p:txBody>
          </p:sp>
        </p:grpSp>
      </p:grpSp>
      <p:pic>
        <p:nvPicPr>
          <p:cNvPr id="32" name="Picture 19">
            <a:extLst>
              <a:ext uri="{FF2B5EF4-FFF2-40B4-BE49-F238E27FC236}">
                <a16:creationId xmlns:a16="http://schemas.microsoft.com/office/drawing/2014/main" xmlns="" id="{94CFDC15-44F0-4733-95EC-9B071340DE8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799374" y="989915"/>
            <a:ext cx="2403648" cy="972000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2B96103-2C17-4BD3-A058-2899095399E3}"/>
              </a:ext>
            </a:extLst>
          </p:cNvPr>
          <p:cNvSpPr/>
          <p:nvPr/>
        </p:nvSpPr>
        <p:spPr bwMode="auto">
          <a:xfrm>
            <a:off x="4646614" y="1971676"/>
            <a:ext cx="2771775" cy="954107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kern="0" dirty="0">
                <a:latin typeface="Arial Unicode MS" panose="020B0604020202020204" pitchFamily="34" charset="-122"/>
                <a:ea typeface="黑体" pitchFamily="49" charset="-122"/>
              </a:rPr>
              <a:t>联邦大数据战略</a:t>
            </a:r>
            <a:endParaRPr lang="en-US" altLang="zh-CN" sz="2800" kern="0" dirty="0">
              <a:latin typeface="Arial Unicode MS" panose="020B0604020202020204" pitchFamily="34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2800" kern="0" dirty="0">
                <a:latin typeface="Arial Unicode MS" panose="020B0604020202020204" pitchFamily="34" charset="-122"/>
                <a:ea typeface="黑体" pitchFamily="49" charset="-122"/>
              </a:rPr>
              <a:t>与美国情报战略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43204C5-0167-4730-B5DA-DCD107BF483F}"/>
              </a:ext>
            </a:extLst>
          </p:cNvPr>
          <p:cNvSpPr/>
          <p:nvPr/>
        </p:nvSpPr>
        <p:spPr bwMode="auto">
          <a:xfrm>
            <a:off x="7642226" y="1971675"/>
            <a:ext cx="2771775" cy="95408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Arial Unicode MS" panose="020B0604020202020204" pitchFamily="34" charset="-122"/>
                <a:ea typeface="黑体" pitchFamily="49" charset="-122"/>
              </a:rPr>
              <a:t>大数据产业推动</a:t>
            </a:r>
            <a:endParaRPr lang="en-US" altLang="zh-CN" sz="2800" kern="0" dirty="0">
              <a:solidFill>
                <a:sysClr val="windowText" lastClr="000000"/>
              </a:solidFill>
              <a:latin typeface="Arial Unicode MS" panose="020B0604020202020204" pitchFamily="34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Arial Unicode MS" panose="020B0604020202020204" pitchFamily="34" charset="-122"/>
                <a:ea typeface="黑体" pitchFamily="49" charset="-122"/>
              </a:rPr>
              <a:t>全球经济发展</a:t>
            </a:r>
            <a:endParaRPr lang="en-US" altLang="zh-CN" sz="2800" kern="0" dirty="0">
              <a:solidFill>
                <a:sysClr val="windowText" lastClr="000000"/>
              </a:solidFill>
              <a:latin typeface="Arial Unicode MS" panose="020B0604020202020204" pitchFamily="34" charset="-122"/>
              <a:ea typeface="黑体" pitchFamily="49" charset="-122"/>
            </a:endParaRPr>
          </a:p>
        </p:txBody>
      </p:sp>
      <p:sp>
        <p:nvSpPr>
          <p:cNvPr id="23558" name="灯片编号占位符 3">
            <a:extLst>
              <a:ext uri="{FF2B5EF4-FFF2-40B4-BE49-F238E27FC236}">
                <a16:creationId xmlns:a16="http://schemas.microsoft.com/office/drawing/2014/main" xmlns="" id="{2D596692-392E-40B1-A83D-10C888C5D2CF}"/>
              </a:ext>
            </a:extLst>
          </p:cNvPr>
          <p:cNvSpPr txBox="1">
            <a:spLocks/>
          </p:cNvSpPr>
          <p:nvPr/>
        </p:nvSpPr>
        <p:spPr bwMode="auto">
          <a:xfrm>
            <a:off x="10152064" y="357189"/>
            <a:ext cx="490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381FBC7-4696-4234-AD15-A69F11183AC9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10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DE2CCA3-968B-46EA-8155-58DB1A62F2A1}"/>
              </a:ext>
            </a:extLst>
          </p:cNvPr>
          <p:cNvSpPr/>
          <p:nvPr/>
        </p:nvSpPr>
        <p:spPr bwMode="auto">
          <a:xfrm>
            <a:off x="1649414" y="1985964"/>
            <a:ext cx="2771775" cy="954107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kern="0" dirty="0">
                <a:latin typeface="Arial Unicode MS" pitchFamily="34" charset="-122"/>
                <a:ea typeface="黑体" pitchFamily="49" charset="-122"/>
                <a:cs typeface="Arial" pitchFamily="34" charset="0"/>
              </a:rPr>
              <a:t>国家大数据战略</a:t>
            </a:r>
            <a:endParaRPr lang="en-US" altLang="zh-CN" sz="2800" kern="0" dirty="0">
              <a:latin typeface="Arial Unicode MS" pitchFamily="34" charset="-122"/>
              <a:ea typeface="黑体" pitchFamily="49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2800" kern="0" dirty="0">
                <a:latin typeface="Arial Unicode MS" pitchFamily="34" charset="-122"/>
                <a:ea typeface="黑体" pitchFamily="49" charset="-122"/>
                <a:cs typeface="Arial" pitchFamily="34" charset="0"/>
              </a:rPr>
              <a:t>与网络强国建设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28AC999E-56F5-4C21-A57E-F08E0BC5DC6A}"/>
              </a:ext>
            </a:extLst>
          </p:cNvPr>
          <p:cNvCxnSpPr/>
          <p:nvPr/>
        </p:nvCxnSpPr>
        <p:spPr>
          <a:xfrm>
            <a:off x="1493838" y="2892425"/>
            <a:ext cx="9180513" cy="1588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5C217D2-C982-4495-85F5-FBC51B56F7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5000" contrast="30000"/>
          </a:blip>
          <a:stretch>
            <a:fillRect/>
          </a:stretch>
        </p:blipFill>
        <p:spPr>
          <a:xfrm>
            <a:off x="1667738" y="989915"/>
            <a:ext cx="2739394" cy="9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6903CC6-B6B7-4D7B-A354-11FB116419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7595265" y="975742"/>
            <a:ext cx="2959333" cy="9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xmlns="" id="{118FB8A1-998D-4070-842B-96725E3DD7E4}"/>
              </a:ext>
            </a:extLst>
          </p:cNvPr>
          <p:cNvSpPr txBox="1">
            <a:spLocks/>
          </p:cNvSpPr>
          <p:nvPr/>
        </p:nvSpPr>
        <p:spPr bwMode="auto">
          <a:xfrm>
            <a:off x="1809750" y="71439"/>
            <a:ext cx="83581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j-cs"/>
              </a:rPr>
              <a:t>研究方向面临的机遇与挑战</a:t>
            </a:r>
          </a:p>
        </p:txBody>
      </p:sp>
      <p:grpSp>
        <p:nvGrpSpPr>
          <p:cNvPr id="6" name="组合 75">
            <a:extLst>
              <a:ext uri="{FF2B5EF4-FFF2-40B4-BE49-F238E27FC236}">
                <a16:creationId xmlns:a16="http://schemas.microsoft.com/office/drawing/2014/main" xmlns="" id="{70535115-653D-4B63-A1CB-2DBAA69E043A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937001"/>
            <a:ext cx="4357687" cy="2143125"/>
            <a:chOff x="214282" y="3401220"/>
            <a:chExt cx="4357718" cy="214312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8C4ABCA4-F64C-4506-8BCB-FD929B5DE36D}"/>
                </a:ext>
              </a:extLst>
            </p:cNvPr>
            <p:cNvCxnSpPr>
              <a:endCxn id="43" idx="6"/>
            </p:cNvCxnSpPr>
            <p:nvPr/>
          </p:nvCxnSpPr>
          <p:spPr>
            <a:xfrm rot="10800000" flipV="1">
              <a:off x="2073257" y="4501358"/>
              <a:ext cx="2498743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xmlns="" id="{D8C485F3-85B1-407B-9370-BBDA0D5ECC0E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rot="10800000">
              <a:off x="2082782" y="4501358"/>
              <a:ext cx="24892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xmlns="" id="{3B624758-C1F5-4759-851C-226B5021C598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rot="10800000">
              <a:off x="2085957" y="3758408"/>
              <a:ext cx="2486043" cy="742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577" name="组合 21">
              <a:extLst>
                <a:ext uri="{FF2B5EF4-FFF2-40B4-BE49-F238E27FC236}">
                  <a16:creationId xmlns:a16="http://schemas.microsoft.com/office/drawing/2014/main" xmlns="" id="{157BFDB8-F415-4504-8632-530ADC5F6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82" y="3401220"/>
              <a:ext cx="1871664" cy="2143125"/>
              <a:chOff x="2143125" y="1000113"/>
              <a:chExt cx="2571752" cy="2143137"/>
            </a:xfrm>
          </p:grpSpPr>
          <p:sp>
            <p:nvSpPr>
              <p:cNvPr id="41" name="椭圆 4">
                <a:extLst>
                  <a:ext uri="{FF2B5EF4-FFF2-40B4-BE49-F238E27FC236}">
                    <a16:creationId xmlns:a16="http://schemas.microsoft.com/office/drawing/2014/main" xmlns="" id="{63987D0B-111B-4A70-92CF-0BE2F2A0F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25" y="1000113"/>
                <a:ext cx="2571767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FF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任务感知</a:t>
                </a:r>
                <a:endParaRPr lang="zh-CN" altLang="zh-CN" sz="2500" b="1" kern="0" dirty="0">
                  <a:solidFill>
                    <a:srgbClr val="FF0000"/>
                  </a:solidFill>
                  <a:latin typeface="Arial Unicode MS" panose="020B0604020202020204" pitchFamily="34" charset="-122"/>
                  <a:ea typeface="黑体" pitchFamily="49" charset="-122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9E4CD824-7B70-4664-BE5F-6C7A18DC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25" y="1714492"/>
                <a:ext cx="2567404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FF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数据感知</a:t>
                </a:r>
              </a:p>
            </p:txBody>
          </p:sp>
          <p:sp>
            <p:nvSpPr>
              <p:cNvPr id="43" name="椭圆 36">
                <a:extLst>
                  <a:ext uri="{FF2B5EF4-FFF2-40B4-BE49-F238E27FC236}">
                    <a16:creationId xmlns:a16="http://schemas.microsoft.com/office/drawing/2014/main" xmlns="" id="{9C81767E-6967-44BB-A17B-123A7EE55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25" y="2428871"/>
                <a:ext cx="2554317" cy="714379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2500" b="1" kern="0" dirty="0">
                    <a:solidFill>
                      <a:srgbClr val="FF0000"/>
                    </a:solidFill>
                    <a:latin typeface="Arial Unicode MS" panose="020B0604020202020204" pitchFamily="34" charset="-122"/>
                    <a:ea typeface="黑体" pitchFamily="49" charset="-122"/>
                  </a:rPr>
                  <a:t>深度学习</a:t>
                </a:r>
              </a:p>
            </p:txBody>
          </p:sp>
        </p:grp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7F3CD739-CD6D-4DF9-95D1-B987533F6FEE}"/>
              </a:ext>
            </a:extLst>
          </p:cNvPr>
          <p:cNvSpPr/>
          <p:nvPr/>
        </p:nvSpPr>
        <p:spPr>
          <a:xfrm>
            <a:off x="5167314" y="4108450"/>
            <a:ext cx="1800225" cy="1798638"/>
          </a:xfrm>
          <a:prstGeom prst="ellipse">
            <a:avLst/>
          </a:prstGeom>
          <a:solidFill>
            <a:srgbClr val="E2FBF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大数据</a:t>
            </a:r>
          </a:p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近似</a:t>
            </a:r>
            <a:endParaRPr lang="en-US" altLang="zh-CN" sz="2500" b="1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计算</a:t>
            </a:r>
          </a:p>
        </p:txBody>
      </p:sp>
      <p:grpSp>
        <p:nvGrpSpPr>
          <p:cNvPr id="8" name="组合 90">
            <a:extLst>
              <a:ext uri="{FF2B5EF4-FFF2-40B4-BE49-F238E27FC236}">
                <a16:creationId xmlns:a16="http://schemas.microsoft.com/office/drawing/2014/main" xmlns="" id="{E6EDB277-4249-4BB3-8DEB-B94602C02E03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2976564"/>
            <a:ext cx="9023350" cy="3830637"/>
            <a:chOff x="64206" y="2969432"/>
            <a:chExt cx="9022756" cy="3830992"/>
          </a:xfrm>
        </p:grpSpPr>
        <p:grpSp>
          <p:nvGrpSpPr>
            <p:cNvPr id="23567" name="组合 85">
              <a:extLst>
                <a:ext uri="{FF2B5EF4-FFF2-40B4-BE49-F238E27FC236}">
                  <a16:creationId xmlns:a16="http://schemas.microsoft.com/office/drawing/2014/main" xmlns="" id="{56F013BF-ADDC-4E8F-BD1C-AA94FE659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8" y="3657714"/>
              <a:ext cx="2962296" cy="3142710"/>
              <a:chOff x="415896" y="3142848"/>
              <a:chExt cx="2962296" cy="3142710"/>
            </a:xfrm>
          </p:grpSpPr>
          <p:sp>
            <p:nvSpPr>
              <p:cNvPr id="23569" name="矩形 60">
                <a:extLst>
                  <a:ext uri="{FF2B5EF4-FFF2-40B4-BE49-F238E27FC236}">
                    <a16:creationId xmlns:a16="http://schemas.microsoft.com/office/drawing/2014/main" xmlns="" id="{48673D90-3CC4-4148-9B96-1FC1E8A11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152" y="3142848"/>
                <a:ext cx="1441460" cy="477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r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5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难</a:t>
                </a:r>
                <a:r>
                  <a:rPr lang="zh-CN" altLang="en-US" sz="2500" b="1">
                    <a:latin typeface="Arial Unicode MS" pitchFamily="34" charset="-122"/>
                    <a:ea typeface="黑体" panose="02010609060101010101" pitchFamily="49" charset="-122"/>
                  </a:rPr>
                  <a:t>解实例</a:t>
                </a:r>
                <a:endParaRPr lang="en-US" altLang="zh-CN" sz="2500" b="1">
                  <a:latin typeface="Arial Unicode MS" pitchFamily="34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3570" name="Picture 4">
                <a:extLst>
                  <a:ext uri="{FF2B5EF4-FFF2-40B4-BE49-F238E27FC236}">
                    <a16:creationId xmlns:a16="http://schemas.microsoft.com/office/drawing/2014/main" xmlns="" id="{99E31E26-ED4F-4288-A1AB-978B9C725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490" y="3578226"/>
                <a:ext cx="2571750" cy="1862138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xmlns="" id="{196FD3C9-730C-4B55-BCE5-6830B1F1B51D}"/>
                  </a:ext>
                </a:extLst>
              </p:cNvPr>
              <p:cNvSpPr/>
              <p:nvPr/>
            </p:nvSpPr>
            <p:spPr>
              <a:xfrm>
                <a:off x="1265479" y="3623074"/>
                <a:ext cx="1449292" cy="17638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500" dirty="0">
                  <a:solidFill>
                    <a:srgbClr val="FFFFFF"/>
                  </a:solidFill>
                  <a:latin typeface="Arial Unicode MS" panose="020B0604020202020204" pitchFamily="34" charset="-122"/>
                </a:endParaRPr>
              </a:p>
            </p:txBody>
          </p:sp>
          <p:sp>
            <p:nvSpPr>
              <p:cNvPr id="23572" name="矩形 71">
                <a:extLst>
                  <a:ext uri="{FF2B5EF4-FFF2-40B4-BE49-F238E27FC236}">
                    <a16:creationId xmlns:a16="http://schemas.microsoft.com/office/drawing/2014/main" xmlns="" id="{469B745A-DA9F-4E36-8930-6C1101591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498" y="5423784"/>
                <a:ext cx="928694" cy="86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5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易</a:t>
                </a:r>
                <a:r>
                  <a:rPr lang="zh-CN" altLang="en-US" sz="2500" b="1">
                    <a:solidFill>
                      <a:srgbClr val="00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解</a:t>
                </a:r>
                <a:endParaRPr lang="en-US" altLang="zh-CN" sz="2500" b="1">
                  <a:solidFill>
                    <a:srgbClr val="000000"/>
                  </a:solidFill>
                  <a:latin typeface="Arial Unicode MS" pitchFamily="34" charset="-122"/>
                  <a:ea typeface="黑体" panose="02010609060101010101" pitchFamily="49" charset="-122"/>
                </a:endParaRPr>
              </a:p>
              <a:p>
                <a:pPr algn="ctr" eaLnBrk="1" hangingPunct="1"/>
                <a:r>
                  <a:rPr lang="zh-CN" altLang="en-US" sz="2500" b="1">
                    <a:solidFill>
                      <a:srgbClr val="00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实例</a:t>
                </a:r>
                <a:endParaRPr lang="en-US" altLang="zh-CN" sz="2500" b="1">
                  <a:solidFill>
                    <a:srgbClr val="000000"/>
                  </a:solidFill>
                  <a:latin typeface="Arial Unicode MS" pitchFamily="34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573" name="矩形 71">
                <a:extLst>
                  <a:ext uri="{FF2B5EF4-FFF2-40B4-BE49-F238E27FC236}">
                    <a16:creationId xmlns:a16="http://schemas.microsoft.com/office/drawing/2014/main" xmlns="" id="{AB43A336-A570-4AF0-B4AF-D8BBECB61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96" y="5423784"/>
                <a:ext cx="928694" cy="86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5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易</a:t>
                </a:r>
                <a:r>
                  <a:rPr lang="zh-CN" altLang="en-US" sz="2500" b="1">
                    <a:solidFill>
                      <a:srgbClr val="00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解</a:t>
                </a:r>
                <a:endParaRPr lang="en-US" altLang="zh-CN" sz="2500" b="1">
                  <a:solidFill>
                    <a:srgbClr val="000000"/>
                  </a:solidFill>
                  <a:latin typeface="Arial Unicode MS" pitchFamily="34" charset="-122"/>
                  <a:ea typeface="黑体" panose="02010609060101010101" pitchFamily="49" charset="-122"/>
                </a:endParaRPr>
              </a:p>
              <a:p>
                <a:pPr algn="ctr" eaLnBrk="1" hangingPunct="1"/>
                <a:r>
                  <a:rPr lang="zh-CN" altLang="en-US" sz="2500" b="1">
                    <a:solidFill>
                      <a:srgbClr val="00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实例</a:t>
                </a:r>
                <a:endParaRPr lang="en-US" altLang="zh-CN" sz="2500" b="1">
                  <a:solidFill>
                    <a:srgbClr val="000000"/>
                  </a:solidFill>
                  <a:latin typeface="Arial Unicode MS" pitchFamily="34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0" name="Rectangle 9">
              <a:extLst>
                <a:ext uri="{FF2B5EF4-FFF2-40B4-BE49-F238E27FC236}">
                  <a16:creationId xmlns:a16="http://schemas.microsoft.com/office/drawing/2014/main" xmlns="" id="{B4633893-6F08-4857-8DEC-69FD8E89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6" y="2969432"/>
              <a:ext cx="9022756" cy="616007"/>
            </a:xfrm>
            <a:prstGeom prst="roundRect">
              <a:avLst>
                <a:gd name="adj" fmla="val 28372"/>
              </a:avLst>
            </a:prstGeom>
            <a:solidFill>
              <a:srgbClr val="E2FBFE"/>
            </a:solidFill>
            <a:ln w="12700" cmpd="thickThin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marL="342900" indent="-342900" algn="ctr">
                <a:lnSpc>
                  <a:spcPct val="110000"/>
                </a:lnSpc>
                <a:spcBef>
                  <a:spcPts val="600"/>
                </a:spcBef>
                <a:defRPr/>
              </a:pPr>
              <a:r>
                <a:rPr lang="zh-CN" altLang="en-US" sz="2500" b="1" kern="0" dirty="0">
                  <a:latin typeface="Arial Unicode MS" pitchFamily="34" charset="-122"/>
                </a:rPr>
                <a:t>普遍存在以难解易？难易实例的分离线？近似计算难解实例？</a:t>
              </a:r>
            </a:p>
          </p:txBody>
        </p:sp>
      </p:grpSp>
    </p:spTree>
  </p:cSld>
  <p:clrMapOvr>
    <a:masterClrMapping/>
  </p:clrMapOvr>
  <p:transition advTm="1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xmlns="" id="{F4DB5B40-9FAB-404E-BE0E-AB1603FB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1439"/>
            <a:ext cx="8358188" cy="796925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研究方向面临的机遇与挑战</a:t>
            </a:r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xmlns="" id="{72CC9BCA-48CD-4B93-829F-BA8FD0BA4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AF35BF-B026-4607-8026-CB723F7A6F2F}" type="slidenum">
              <a:rPr lang="zh-CN" altLang="en-US">
                <a:solidFill>
                  <a:srgbClr val="898989"/>
                </a:solidFill>
                <a:ea typeface="黑体" panose="02010609060101010101" pitchFamily="49" charset="-122"/>
              </a:rPr>
              <a:pPr eaLnBrk="1" hangingPunct="1"/>
              <a:t>11</a:t>
            </a:fld>
            <a:endParaRPr lang="zh-CN" altLang="en-US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xmlns="" id="{EBFC8216-2B10-4F18-873B-8F4A7413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1201739"/>
            <a:ext cx="90011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：如何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发现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并描述任务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感知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特征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及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规律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如何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建立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感知特征与近似计算的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关联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Wingdings" panose="05000000000000000000" pitchFamily="2" charset="2"/>
            </a:endParaRPr>
          </a:p>
          <a:p>
            <a:pPr algn="ctr" eaLnBrk="1" hangingPunct="1"/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1" name="Rectangle 9">
            <a:extLst>
              <a:ext uri="{FF2B5EF4-FFF2-40B4-BE49-F238E27FC236}">
                <a16:creationId xmlns:a16="http://schemas.microsoft.com/office/drawing/2014/main" xmlns="" id="{8CE6B415-9313-48FB-B332-E7190CCE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786064"/>
            <a:ext cx="9001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：如何发现并描述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数据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感知特征及规律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如何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建立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感知特征与近似计算的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关联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Wingdings" panose="05000000000000000000" pitchFamily="2" charset="2"/>
            </a:endParaRPr>
          </a:p>
          <a:p>
            <a:pPr algn="ctr" eaLnBrk="1" hangingPunct="1"/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2" name="Rectangle 9">
            <a:extLst>
              <a:ext uri="{FF2B5EF4-FFF2-40B4-BE49-F238E27FC236}">
                <a16:creationId xmlns:a16="http://schemas.microsoft.com/office/drawing/2014/main" xmlns="" id="{50465083-C8A9-433D-8EDE-5268D490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4357688"/>
            <a:ext cx="90011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：如何借助深度学习实现算法的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优化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 </a:t>
            </a:r>
          </a:p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	  </a:t>
            </a:r>
            <a:r>
              <a:rPr lang="zh-CN" altLang="en-US" sz="2800" b="1"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如何借助算法实现深度学习的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优化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？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 	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	 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如何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深度融合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Arial Unicode MS" pitchFamily="34" charset="-122"/>
                <a:sym typeface="Wingdings" panose="05000000000000000000" pitchFamily="2" charset="2"/>
              </a:rPr>
              <a:t>深度学习与算法设计？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Wingdings" panose="05000000000000000000" pitchFamily="2" charset="2"/>
            </a:endParaRPr>
          </a:p>
          <a:p>
            <a:pPr algn="ctr" eaLnBrk="1" hangingPunct="1"/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Arial Unicode MS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3" name="灯片编号占位符 3">
            <a:extLst>
              <a:ext uri="{FF2B5EF4-FFF2-40B4-BE49-F238E27FC236}">
                <a16:creationId xmlns:a16="http://schemas.microsoft.com/office/drawing/2014/main" xmlns="" id="{4F680CF8-E88A-44AE-B67F-D5FEABDCD26F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18856D-8A81-46FA-AA46-48148052B965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11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xmlns="" id="{F1D2E72E-3947-4BBD-AFE8-B350BA3E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1439"/>
            <a:ext cx="8358188" cy="796925"/>
          </a:xfrm>
        </p:spPr>
        <p:txBody>
          <a:bodyPr/>
          <a:lstStyle/>
          <a:p>
            <a:r>
              <a:rPr lang="zh-CN" altLang="en-US"/>
              <a:t>时态图数据库管理系统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BED16FC5-ECE3-48AC-AF91-41DE86599B95}"/>
              </a:ext>
            </a:extLst>
          </p:cNvPr>
          <p:cNvSpPr txBox="1">
            <a:spLocks/>
          </p:cNvSpPr>
          <p:nvPr/>
        </p:nvSpPr>
        <p:spPr bwMode="auto">
          <a:xfrm>
            <a:off x="1800225" y="946150"/>
            <a:ext cx="5005388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Arial Unicode MS" pitchFamily="34" charset="-122"/>
              </a:rPr>
              <a:t>数据库基础软件列在美国“卡脖子”的技术清单，在各类重要领域发挥着重要作用</a:t>
            </a:r>
            <a:endParaRPr lang="en-US" altLang="zh-CN" sz="2400" kern="0" dirty="0">
              <a:latin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Arial Unicode MS" pitchFamily="34" charset="-122"/>
              </a:rPr>
              <a:t>图数据库是目前国际上的研究热点之一</a:t>
            </a:r>
            <a:endParaRPr lang="en-US" altLang="zh-CN" sz="2400" kern="0" dirty="0"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>
                <a:latin typeface="Arial Unicode MS" pitchFamily="34" charset="-122"/>
              </a:rPr>
              <a:t>现实世界中有大量系统可以通过图</a:t>
            </a:r>
            <a:r>
              <a:rPr lang="en-US" altLang="zh-CN" sz="2000" kern="0" dirty="0">
                <a:latin typeface="Arial Unicode MS" pitchFamily="34" charset="-122"/>
              </a:rPr>
              <a:t>(graph)</a:t>
            </a:r>
            <a:r>
              <a:rPr lang="zh-CN" altLang="en-US" sz="2000" kern="0" dirty="0">
                <a:latin typeface="Arial Unicode MS" pitchFamily="34" charset="-122"/>
              </a:rPr>
              <a:t>来建模，如生态网络、</a:t>
            </a:r>
            <a:r>
              <a:rPr lang="zh-CN" altLang="zh-CN" sz="2000" kern="0" dirty="0">
                <a:latin typeface="Arial Unicode MS" pitchFamily="34" charset="-122"/>
              </a:rPr>
              <a:t>社交网络</a:t>
            </a:r>
            <a:r>
              <a:rPr lang="zh-CN" altLang="en-US" sz="2000" kern="0" dirty="0">
                <a:latin typeface="Arial Unicode MS" pitchFamily="34" charset="-122"/>
              </a:rPr>
              <a:t>、道路</a:t>
            </a:r>
            <a:r>
              <a:rPr lang="zh-CN" altLang="zh-CN" sz="2000" kern="0" dirty="0">
                <a:latin typeface="Arial Unicode MS" pitchFamily="34" charset="-122"/>
              </a:rPr>
              <a:t>交通</a:t>
            </a:r>
            <a:r>
              <a:rPr lang="zh-CN" altLang="en-US" sz="2000" kern="0" dirty="0">
                <a:latin typeface="Arial Unicode MS" pitchFamily="34" charset="-122"/>
              </a:rPr>
              <a:t>网络、生物</a:t>
            </a:r>
            <a:r>
              <a:rPr lang="zh-CN" altLang="zh-CN" sz="2000" kern="0" dirty="0">
                <a:latin typeface="Arial Unicode MS" pitchFamily="34" charset="-122"/>
              </a:rPr>
              <a:t>医药</a:t>
            </a:r>
            <a:r>
              <a:rPr lang="zh-CN" altLang="en-US" sz="2000" kern="0" dirty="0">
                <a:latin typeface="Arial Unicode MS" pitchFamily="34" charset="-122"/>
              </a:rPr>
              <a:t>等</a:t>
            </a:r>
            <a:endParaRPr lang="en-US" altLang="zh-CN" sz="2000" kern="0" dirty="0"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>
                <a:latin typeface="Arial Unicode MS" pitchFamily="34" charset="-122"/>
              </a:rPr>
              <a:t>图数据是动态变化的</a:t>
            </a:r>
            <a:endParaRPr lang="en-US" altLang="zh-CN" sz="2000" kern="0" dirty="0">
              <a:latin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Arial Unicode MS" pitchFamily="34" charset="-122"/>
              </a:rPr>
              <a:t>正在研发的时态图数据库</a:t>
            </a:r>
            <a:r>
              <a:rPr lang="en-US" altLang="zh-CN" sz="2400" kern="0" dirty="0" err="1">
                <a:latin typeface="Arial Unicode MS" pitchFamily="34" charset="-122"/>
              </a:rPr>
              <a:t>TGraph</a:t>
            </a:r>
            <a:r>
              <a:rPr lang="zh-CN" altLang="en-US" sz="2400" kern="0" dirty="0">
                <a:latin typeface="Arial Unicode MS" pitchFamily="34" charset="-122"/>
              </a:rPr>
              <a:t>是一种应对图数据动态变化的管理系统，包括结构和点边数据随时间动态变化的场景</a:t>
            </a:r>
            <a:endParaRPr lang="en-US" altLang="zh-CN" sz="2400" kern="0" dirty="0">
              <a:latin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Arial Unicode MS" pitchFamily="34" charset="-122"/>
            </a:endParaRPr>
          </a:p>
        </p:txBody>
      </p:sp>
      <p:grpSp>
        <p:nvGrpSpPr>
          <p:cNvPr id="25604" name="组合 6">
            <a:extLst>
              <a:ext uri="{FF2B5EF4-FFF2-40B4-BE49-F238E27FC236}">
                <a16:creationId xmlns:a16="http://schemas.microsoft.com/office/drawing/2014/main" xmlns="" id="{367E5144-ED66-475D-B86C-CC8E1AA6FB45}"/>
              </a:ext>
            </a:extLst>
          </p:cNvPr>
          <p:cNvGrpSpPr>
            <a:grpSpLocks/>
          </p:cNvGrpSpPr>
          <p:nvPr/>
        </p:nvGrpSpPr>
        <p:grpSpPr bwMode="auto">
          <a:xfrm>
            <a:off x="6665914" y="1068389"/>
            <a:ext cx="4002087" cy="4689475"/>
            <a:chOff x="-121652" y="1160653"/>
            <a:chExt cx="4001989" cy="46903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DB19C9E-ED4C-4D43-98AA-AE8DA98B2C72}"/>
                </a:ext>
              </a:extLst>
            </p:cNvPr>
            <p:cNvSpPr/>
            <p:nvPr/>
          </p:nvSpPr>
          <p:spPr>
            <a:xfrm>
              <a:off x="1302300" y="1160653"/>
              <a:ext cx="2533588" cy="14702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TCypher</a:t>
              </a: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语言编译器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FEADC02-6C70-4925-8922-74F2C3050C36}"/>
                </a:ext>
              </a:extLst>
            </p:cNvPr>
            <p:cNvSpPr/>
            <p:nvPr/>
          </p:nvSpPr>
          <p:spPr>
            <a:xfrm>
              <a:off x="1880136" y="3653489"/>
              <a:ext cx="1952577" cy="219750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 dirty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ABC92FA4-E983-4CB4-8BC7-0CED4FB3AB0C}"/>
                </a:ext>
              </a:extLst>
            </p:cNvPr>
            <p:cNvSpPr/>
            <p:nvPr/>
          </p:nvSpPr>
          <p:spPr>
            <a:xfrm>
              <a:off x="1299125" y="3653489"/>
              <a:ext cx="479413" cy="219433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日志系统</a:t>
              </a:r>
            </a:p>
          </p:txBody>
        </p:sp>
        <p:sp>
          <p:nvSpPr>
            <p:cNvPr id="11" name="矩形: 圓角 5">
              <a:extLst>
                <a:ext uri="{FF2B5EF4-FFF2-40B4-BE49-F238E27FC236}">
                  <a16:creationId xmlns:a16="http://schemas.microsoft.com/office/drawing/2014/main" xmlns="" id="{3BD46FFF-574D-40FB-A70C-3C9FD63D33AA}"/>
                </a:ext>
              </a:extLst>
            </p:cNvPr>
            <p:cNvSpPr/>
            <p:nvPr/>
          </p:nvSpPr>
          <p:spPr>
            <a:xfrm>
              <a:off x="2196041" y="4987236"/>
              <a:ext cx="1154084" cy="342963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时态属性存储</a:t>
              </a:r>
            </a:p>
          </p:txBody>
        </p:sp>
        <p:sp>
          <p:nvSpPr>
            <p:cNvPr id="12" name="矩形: 圓角 6">
              <a:extLst>
                <a:ext uri="{FF2B5EF4-FFF2-40B4-BE49-F238E27FC236}">
                  <a16:creationId xmlns:a16="http://schemas.microsoft.com/office/drawing/2014/main" xmlns="" id="{6E894DDC-2A93-4A4A-8DDB-4803C16D0762}"/>
                </a:ext>
              </a:extLst>
            </p:cNvPr>
            <p:cNvSpPr/>
            <p:nvPr/>
          </p:nvSpPr>
          <p:spPr>
            <a:xfrm>
              <a:off x="2196041" y="3777337"/>
              <a:ext cx="1003275" cy="342963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图结构存储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20FA959-DD5E-4806-B0A7-A375EC4FC823}"/>
                </a:ext>
              </a:extLst>
            </p:cNvPr>
            <p:cNvSpPr/>
            <p:nvPr/>
          </p:nvSpPr>
          <p:spPr>
            <a:xfrm>
              <a:off x="1299125" y="1900565"/>
              <a:ext cx="1495388" cy="73038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/>
          </p:spPr>
          <p:txBody>
            <a:bodyPr anchor="b"/>
            <a:lstStyle/>
            <a:p>
              <a:pPr algn="ctr">
                <a:defRPr/>
              </a:pPr>
              <a:r>
                <a:rPr lang="en-US" altLang="zh-CN" sz="1200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TCypher</a:t>
              </a:r>
              <a:r>
                <a:rPr lang="zh-CN" altLang="en-US" sz="1200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函数库</a:t>
              </a:r>
            </a:p>
          </p:txBody>
        </p:sp>
        <p:sp>
          <p:nvSpPr>
            <p:cNvPr id="14" name="矩形: 圓角 8">
              <a:extLst>
                <a:ext uri="{FF2B5EF4-FFF2-40B4-BE49-F238E27FC236}">
                  <a16:creationId xmlns:a16="http://schemas.microsoft.com/office/drawing/2014/main" xmlns="" id="{6DB14394-A633-4F14-B0DA-7295DEA911C8}"/>
                </a:ext>
              </a:extLst>
            </p:cNvPr>
            <p:cNvSpPr/>
            <p:nvPr/>
          </p:nvSpPr>
          <p:spPr>
            <a:xfrm>
              <a:off x="2196041" y="4180637"/>
              <a:ext cx="1154084" cy="342963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静态属性存储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C52A805-6601-4DDF-952A-B703A7453EBC}"/>
                </a:ext>
              </a:extLst>
            </p:cNvPr>
            <p:cNvSpPr/>
            <p:nvPr/>
          </p:nvSpPr>
          <p:spPr>
            <a:xfrm>
              <a:off x="1299125" y="3204143"/>
              <a:ext cx="2533588" cy="342963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事务管理器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1F6B7FF-D7D1-4B37-8CEE-AACFC9A138CD}"/>
                </a:ext>
              </a:extLst>
            </p:cNvPr>
            <p:cNvSpPr/>
            <p:nvPr/>
          </p:nvSpPr>
          <p:spPr>
            <a:xfrm>
              <a:off x="1302300" y="2718278"/>
              <a:ext cx="2533588" cy="39853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核心</a:t>
              </a:r>
              <a:r>
                <a:rPr lang="en-US" altLang="zh-CN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API</a:t>
              </a: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（事务、读写、索引）</a:t>
              </a:r>
            </a:p>
          </p:txBody>
        </p:sp>
        <p:sp>
          <p:nvSpPr>
            <p:cNvPr id="17" name="矩形: 圓角 12">
              <a:extLst>
                <a:ext uri="{FF2B5EF4-FFF2-40B4-BE49-F238E27FC236}">
                  <a16:creationId xmlns:a16="http://schemas.microsoft.com/office/drawing/2014/main" xmlns="" id="{2123A991-492C-4F2B-BBA5-5D1552625913}"/>
                </a:ext>
              </a:extLst>
            </p:cNvPr>
            <p:cNvSpPr/>
            <p:nvPr/>
          </p:nvSpPr>
          <p:spPr>
            <a:xfrm>
              <a:off x="2196041" y="5388947"/>
              <a:ext cx="1154084" cy="344552"/>
            </a:xfrm>
            <a:prstGeom prst="round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时态属性索引</a:t>
              </a:r>
            </a:p>
          </p:txBody>
        </p:sp>
        <p:sp>
          <p:nvSpPr>
            <p:cNvPr id="18" name="矩形: 圓角 14">
              <a:extLst>
                <a:ext uri="{FF2B5EF4-FFF2-40B4-BE49-F238E27FC236}">
                  <a16:creationId xmlns:a16="http://schemas.microsoft.com/office/drawing/2014/main" xmlns="" id="{3BEBE65E-F180-4F7F-8F7B-CB45FCD5F8FF}"/>
                </a:ext>
              </a:extLst>
            </p:cNvPr>
            <p:cNvSpPr/>
            <p:nvPr/>
          </p:nvSpPr>
          <p:spPr>
            <a:xfrm>
              <a:off x="2189691" y="4585524"/>
              <a:ext cx="1152497" cy="342963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静态属性索引</a:t>
              </a:r>
            </a:p>
          </p:txBody>
        </p:sp>
        <p:sp>
          <p:nvSpPr>
            <p:cNvPr id="19" name="矩形: 圓角 16">
              <a:extLst>
                <a:ext uri="{FF2B5EF4-FFF2-40B4-BE49-F238E27FC236}">
                  <a16:creationId xmlns:a16="http://schemas.microsoft.com/office/drawing/2014/main" xmlns="" id="{60AFD104-8D85-4D22-B104-D6E70190C005}"/>
                </a:ext>
              </a:extLst>
            </p:cNvPr>
            <p:cNvSpPr/>
            <p:nvPr/>
          </p:nvSpPr>
          <p:spPr>
            <a:xfrm>
              <a:off x="1334049" y="1945023"/>
              <a:ext cx="1331880" cy="347726"/>
            </a:xfrm>
            <a:prstGeom prst="roundRect">
              <a:avLst/>
            </a:prstGeom>
            <a:solidFill>
              <a:srgbClr val="4472C4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ysClr val="window" lastClr="FFFFFF"/>
                  </a:solidFill>
                  <a:latin typeface="Calibri"/>
                  <a:ea typeface="宋体" charset="-122"/>
                </a:rPr>
                <a:t>用户自定义函数</a:t>
              </a:r>
            </a:p>
          </p:txBody>
        </p:sp>
        <p:sp>
          <p:nvSpPr>
            <p:cNvPr id="20" name="文字方塊 13">
              <a:extLst>
                <a:ext uri="{FF2B5EF4-FFF2-40B4-BE49-F238E27FC236}">
                  <a16:creationId xmlns:a16="http://schemas.microsoft.com/office/drawing/2014/main" xmlns="" id="{52C63FD1-688C-4557-AAA3-B1799CF453B0}"/>
                </a:ext>
              </a:extLst>
            </p:cNvPr>
            <p:cNvSpPr txBox="1"/>
            <p:nvPr/>
          </p:nvSpPr>
          <p:spPr>
            <a:xfrm>
              <a:off x="3350423" y="4212393"/>
              <a:ext cx="461654" cy="123069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存储管理器</a:t>
              </a:r>
            </a:p>
          </p:txBody>
        </p:sp>
        <p:pic>
          <p:nvPicPr>
            <p:cNvPr id="25620" name="圖片 18">
              <a:extLst>
                <a:ext uri="{FF2B5EF4-FFF2-40B4-BE49-F238E27FC236}">
                  <a16:creationId xmlns:a16="http://schemas.microsoft.com/office/drawing/2014/main" xmlns="" id="{E03DAC42-10F4-4C11-99D6-1C17B969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652" y="1792973"/>
              <a:ext cx="871287" cy="87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xmlns="" id="{86DF1CC8-EFCC-4A27-AA65-120644377C83}"/>
                </a:ext>
              </a:extLst>
            </p:cNvPr>
            <p:cNvSpPr/>
            <p:nvPr/>
          </p:nvSpPr>
          <p:spPr>
            <a:xfrm>
              <a:off x="772088" y="1913267"/>
              <a:ext cx="641334" cy="416002"/>
            </a:xfrm>
            <a:prstGeom prst="right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solidFill>
                    <a:srgbClr val="002060"/>
                  </a:solidFill>
                  <a:latin typeface="Calibri"/>
                  <a:ea typeface="宋体" charset="-122"/>
                </a:rPr>
                <a:t>扩展</a:t>
              </a:r>
            </a:p>
          </p:txBody>
        </p:sp>
        <p:sp>
          <p:nvSpPr>
            <p:cNvPr id="23" name="箭號: 向右 23">
              <a:extLst>
                <a:ext uri="{FF2B5EF4-FFF2-40B4-BE49-F238E27FC236}">
                  <a16:creationId xmlns:a16="http://schemas.microsoft.com/office/drawing/2014/main" xmlns="" id="{810DCDE7-40B6-41DC-A00E-5ABCC9E838D8}"/>
                </a:ext>
              </a:extLst>
            </p:cNvPr>
            <p:cNvSpPr/>
            <p:nvPr/>
          </p:nvSpPr>
          <p:spPr>
            <a:xfrm>
              <a:off x="59319" y="2681759"/>
              <a:ext cx="1354104" cy="416002"/>
            </a:xfrm>
            <a:prstGeom prst="right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200" b="1" kern="0" dirty="0">
                  <a:solidFill>
                    <a:srgbClr val="FFFF00"/>
                  </a:solidFill>
                  <a:latin typeface="Calibri"/>
                  <a:ea typeface="宋体" charset="-122"/>
                </a:rPr>
                <a:t>Java</a:t>
              </a:r>
              <a:r>
                <a:rPr lang="zh-CN" altLang="en-US" sz="1200" b="1" kern="0" dirty="0">
                  <a:solidFill>
                    <a:srgbClr val="FFFF00"/>
                  </a:solidFill>
                  <a:latin typeface="Calibri"/>
                  <a:ea typeface="宋体" charset="-122"/>
                </a:rPr>
                <a:t>直接调用</a:t>
              </a:r>
            </a:p>
          </p:txBody>
        </p:sp>
        <p:sp>
          <p:nvSpPr>
            <p:cNvPr id="24" name="文字方塊 24">
              <a:extLst>
                <a:ext uri="{FF2B5EF4-FFF2-40B4-BE49-F238E27FC236}">
                  <a16:creationId xmlns:a16="http://schemas.microsoft.com/office/drawing/2014/main" xmlns="" id="{0BBD8FF8-FAA2-4D29-AFEB-FBA62D4DA421}"/>
                </a:ext>
              </a:extLst>
            </p:cNvPr>
            <p:cNvSpPr txBox="1"/>
            <p:nvPr/>
          </p:nvSpPr>
          <p:spPr>
            <a:xfrm>
              <a:off x="1413422" y="1395646"/>
              <a:ext cx="674671" cy="57898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Parser</a:t>
              </a:r>
              <a:endParaRPr lang="zh-CN" altLang="en-US" sz="14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25" name="文字方塊 25">
              <a:extLst>
                <a:ext uri="{FF2B5EF4-FFF2-40B4-BE49-F238E27FC236}">
                  <a16:creationId xmlns:a16="http://schemas.microsoft.com/office/drawing/2014/main" xmlns="" id="{CE5758D6-C43D-4B10-A60F-BD24569F159D}"/>
                </a:ext>
              </a:extLst>
            </p:cNvPr>
            <p:cNvSpPr txBox="1"/>
            <p:nvPr/>
          </p:nvSpPr>
          <p:spPr>
            <a:xfrm>
              <a:off x="2199216" y="1392471"/>
              <a:ext cx="569898" cy="339788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Plan</a:t>
              </a:r>
              <a:endParaRPr lang="zh-CN" altLang="en-US" sz="14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26" name="文字方塊 26">
              <a:extLst>
                <a:ext uri="{FF2B5EF4-FFF2-40B4-BE49-F238E27FC236}">
                  <a16:creationId xmlns:a16="http://schemas.microsoft.com/office/drawing/2014/main" xmlns="" id="{FAD5C56D-169C-407C-9FC0-9E185464E049}"/>
                </a:ext>
              </a:extLst>
            </p:cNvPr>
            <p:cNvSpPr txBox="1"/>
            <p:nvPr/>
          </p:nvSpPr>
          <p:spPr>
            <a:xfrm>
              <a:off x="2862775" y="1832289"/>
              <a:ext cx="1017562" cy="57954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Execution</a:t>
              </a:r>
            </a:p>
            <a:p>
              <a:pPr algn="ctr"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Engine</a:t>
              </a:r>
              <a:endParaRPr lang="zh-CN" altLang="en-US" sz="14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27" name="箭號: 向右 20">
              <a:extLst>
                <a:ext uri="{FF2B5EF4-FFF2-40B4-BE49-F238E27FC236}">
                  <a16:creationId xmlns:a16="http://schemas.microsoft.com/office/drawing/2014/main" xmlns="" id="{8DB5BAAD-DF1F-4C10-8A69-87B59506B432}"/>
                </a:ext>
              </a:extLst>
            </p:cNvPr>
            <p:cNvSpPr/>
            <p:nvPr/>
          </p:nvSpPr>
          <p:spPr>
            <a:xfrm>
              <a:off x="582" y="1325784"/>
              <a:ext cx="1493801" cy="522384"/>
            </a:xfrm>
            <a:prstGeom prst="right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200" b="1" kern="0" dirty="0">
                  <a:solidFill>
                    <a:srgbClr val="FFFF00"/>
                  </a:solidFill>
                  <a:latin typeface="Calibri"/>
                  <a:ea typeface="宋体" charset="-122"/>
                </a:rPr>
                <a:t>TCypher</a:t>
              </a:r>
              <a:r>
                <a:rPr lang="zh-CN" altLang="en-US" sz="1200" b="1" kern="0" dirty="0">
                  <a:solidFill>
                    <a:srgbClr val="FFFF00"/>
                  </a:solidFill>
                  <a:latin typeface="Calibri"/>
                  <a:ea typeface="宋体" charset="-122"/>
                </a:rPr>
                <a:t>查询语句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B9A91A25-BFD6-491F-BA2B-6EBCA029E497}"/>
                </a:ext>
              </a:extLst>
            </p:cNvPr>
            <p:cNvSpPr txBox="1"/>
            <p:nvPr/>
          </p:nvSpPr>
          <p:spPr>
            <a:xfrm>
              <a:off x="2862775" y="1389295"/>
              <a:ext cx="973113" cy="3413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Calibri"/>
                  <a:ea typeface="宋体" charset="-122"/>
                </a:rPr>
                <a:t>Optimizer</a:t>
              </a:r>
              <a:endParaRPr lang="zh-CN" altLang="en-US" sz="14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xmlns="" id="{D714BBD1-CEC8-4A83-8412-AF42FA292B68}"/>
                </a:ext>
              </a:extLst>
            </p:cNvPr>
            <p:cNvSpPr/>
            <p:nvPr/>
          </p:nvSpPr>
          <p:spPr>
            <a:xfrm>
              <a:off x="3089781" y="1663983"/>
              <a:ext cx="561961" cy="249284"/>
            </a:xfrm>
            <a:prstGeom prst="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0" name="箭號: 向右 29">
              <a:extLst>
                <a:ext uri="{FF2B5EF4-FFF2-40B4-BE49-F238E27FC236}">
                  <a16:creationId xmlns:a16="http://schemas.microsoft.com/office/drawing/2014/main" xmlns="" id="{E2476545-3B51-4392-A24E-747122A1DD3F}"/>
                </a:ext>
              </a:extLst>
            </p:cNvPr>
            <p:cNvSpPr/>
            <p:nvPr/>
          </p:nvSpPr>
          <p:spPr>
            <a:xfrm>
              <a:off x="2705616" y="1390883"/>
              <a:ext cx="247644" cy="336612"/>
            </a:xfrm>
            <a:prstGeom prst="right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xmlns="" id="{D3F2A430-69D3-4141-AE7F-E09462F9E8FB}"/>
                </a:ext>
              </a:extLst>
            </p:cNvPr>
            <p:cNvSpPr/>
            <p:nvPr/>
          </p:nvSpPr>
          <p:spPr>
            <a:xfrm>
              <a:off x="2024595" y="1398822"/>
              <a:ext cx="249231" cy="336612"/>
            </a:xfrm>
            <a:prstGeom prst="right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2" name="箭號: 上-下雙向 31">
              <a:extLst>
                <a:ext uri="{FF2B5EF4-FFF2-40B4-BE49-F238E27FC236}">
                  <a16:creationId xmlns:a16="http://schemas.microsoft.com/office/drawing/2014/main" xmlns="" id="{FD274275-D461-4BF6-8739-788048DDB7AD}"/>
                </a:ext>
              </a:extLst>
            </p:cNvPr>
            <p:cNvSpPr/>
            <p:nvPr/>
          </p:nvSpPr>
          <p:spPr>
            <a:xfrm>
              <a:off x="1402311" y="3340693"/>
              <a:ext cx="284155" cy="517621"/>
            </a:xfrm>
            <a:prstGeom prst="up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3" name="箭號: 向下 22">
              <a:extLst>
                <a:ext uri="{FF2B5EF4-FFF2-40B4-BE49-F238E27FC236}">
                  <a16:creationId xmlns:a16="http://schemas.microsoft.com/office/drawing/2014/main" xmlns="" id="{07756D3B-AD33-4829-BCFD-8C6A36C1595F}"/>
                </a:ext>
              </a:extLst>
            </p:cNvPr>
            <p:cNvSpPr/>
            <p:nvPr/>
          </p:nvSpPr>
          <p:spPr>
            <a:xfrm>
              <a:off x="3089781" y="2359437"/>
              <a:ext cx="561961" cy="500156"/>
            </a:xfrm>
            <a:prstGeom prst="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4" name="箭號: 上-下雙向 32">
              <a:extLst>
                <a:ext uri="{FF2B5EF4-FFF2-40B4-BE49-F238E27FC236}">
                  <a16:creationId xmlns:a16="http://schemas.microsoft.com/office/drawing/2014/main" xmlns="" id="{241227D4-1713-4304-9ECC-627B59959F98}"/>
                </a:ext>
              </a:extLst>
            </p:cNvPr>
            <p:cNvSpPr/>
            <p:nvPr/>
          </p:nvSpPr>
          <p:spPr>
            <a:xfrm>
              <a:off x="3370762" y="3348633"/>
              <a:ext cx="284155" cy="517621"/>
            </a:xfrm>
            <a:prstGeom prst="up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5" name="箭號: 左-右雙向 34">
              <a:extLst>
                <a:ext uri="{FF2B5EF4-FFF2-40B4-BE49-F238E27FC236}">
                  <a16:creationId xmlns:a16="http://schemas.microsoft.com/office/drawing/2014/main" xmlns="" id="{19A72698-5E6D-49D3-B786-658DE91F0A3A}"/>
                </a:ext>
              </a:extLst>
            </p:cNvPr>
            <p:cNvSpPr/>
            <p:nvPr/>
          </p:nvSpPr>
          <p:spPr>
            <a:xfrm>
              <a:off x="1667416" y="4595051"/>
              <a:ext cx="423853" cy="311208"/>
            </a:xfrm>
            <a:prstGeom prst="leftRight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xmlns="" id="{6CD74928-89A4-43C8-8A73-78EA3859B803}"/>
                </a:ext>
              </a:extLst>
            </p:cNvPr>
            <p:cNvSpPr/>
            <p:nvPr/>
          </p:nvSpPr>
          <p:spPr>
            <a:xfrm>
              <a:off x="1680116" y="2575377"/>
              <a:ext cx="561961" cy="228642"/>
            </a:xfrm>
            <a:prstGeom prst="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xmlns="" id="{EE961B10-A2DD-42D3-8090-7298E7028242}"/>
                </a:ext>
              </a:extLst>
            </p:cNvPr>
            <p:cNvSpPr/>
            <p:nvPr/>
          </p:nvSpPr>
          <p:spPr>
            <a:xfrm>
              <a:off x="2332563" y="3046952"/>
              <a:ext cx="561961" cy="228642"/>
            </a:xfrm>
            <a:prstGeom prst="downArrow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25605" name="矩形 37">
            <a:extLst>
              <a:ext uri="{FF2B5EF4-FFF2-40B4-BE49-F238E27FC236}">
                <a16:creationId xmlns:a16="http://schemas.microsoft.com/office/drawing/2014/main" xmlns="" id="{83F900E5-E7A0-4AA5-BA1A-5BEA7D16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6376989"/>
            <a:ext cx="8580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2020</a:t>
            </a:r>
            <a:r>
              <a:rPr lang="zh-CN" altLang="en-US" sz="1600" b="1">
                <a:solidFill>
                  <a:srgbClr val="FF0000"/>
                </a:solidFill>
              </a:rPr>
              <a:t>年</a:t>
            </a:r>
            <a:r>
              <a:rPr lang="en-US" altLang="zh-CN" sz="1600" b="1">
                <a:solidFill>
                  <a:srgbClr val="FF0000"/>
                </a:solidFill>
              </a:rPr>
              <a:t>CCF-</a:t>
            </a:r>
            <a:r>
              <a:rPr lang="zh-CN" altLang="en-US" sz="1600" b="1">
                <a:solidFill>
                  <a:srgbClr val="FF0000"/>
                </a:solidFill>
              </a:rPr>
              <a:t>华为数据库创新研究计划</a:t>
            </a:r>
            <a:r>
              <a:rPr lang="en-US" altLang="zh-CN" sz="1600" b="1">
                <a:solidFill>
                  <a:srgbClr val="FF0000"/>
                </a:solidFill>
              </a:rPr>
              <a:t>《</a:t>
            </a:r>
            <a:r>
              <a:rPr lang="zh-CN" altLang="en-US" sz="1600" b="1">
                <a:solidFill>
                  <a:srgbClr val="FF0000"/>
                </a:solidFill>
              </a:rPr>
              <a:t>时态图数据管理技术研究</a:t>
            </a:r>
            <a:r>
              <a:rPr lang="en-US" altLang="zh-CN" sz="16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25606" name="灯片编号占位符 3">
            <a:extLst>
              <a:ext uri="{FF2B5EF4-FFF2-40B4-BE49-F238E27FC236}">
                <a16:creationId xmlns:a16="http://schemas.microsoft.com/office/drawing/2014/main" xmlns="" id="{22A65332-FC14-4587-A323-C7A36B70A470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403478A-0EA3-4C93-80AF-0E90CF84C893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12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ED19BAB4-B681-4825-8345-85D2AC4F5A6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03388" y="2286000"/>
            <a:ext cx="8964612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defRPr/>
            </a:pPr>
            <a:r>
              <a:rPr lang="zh-CN" altLang="en-US" sz="7200" b="1" dirty="0">
                <a:solidFill>
                  <a:srgbClr val="FF0000"/>
                </a:solidFill>
                <a:latin typeface="+mn-ea"/>
              </a:rPr>
              <a:t>谢谢！</a:t>
            </a:r>
            <a:endParaRPr lang="en-US" altLang="zh-CN" sz="7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1953DCD5-FF25-4F0F-9965-5839AC45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921001"/>
            <a:ext cx="12858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标题 1">
            <a:extLst>
              <a:ext uri="{FF2B5EF4-FFF2-40B4-BE49-F238E27FC236}">
                <a16:creationId xmlns:a16="http://schemas.microsoft.com/office/drawing/2014/main" xmlns="" id="{949FA2C7-D713-45BA-90A0-AF90937BE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5301" y="214314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>
                <a:latin typeface="Arial Unicode MS" pitchFamily="34" charset="-122"/>
              </a:rPr>
              <a:t>研究方向与机构设置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562ED3BE-A67A-4E97-BB15-8D9ADEA9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1042989"/>
            <a:ext cx="3714750" cy="54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：计算有效性遇到障碍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认识数据的内在特征，复杂 网络、数学（统计）方法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ts val="1200"/>
              </a:spcBef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随着规模增大，调度复杂， 计算系统功耗问题日益突出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传统存算分离的结构，产生 大量的数据搬移开销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传统的计算和存储器件“功 耗”不友好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ts val="1200"/>
              </a:spcBef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学习效率：需要大量的输入 数据及标定数据，学习效率低</a:t>
            </a:r>
          </a:p>
          <a:p>
            <a:pPr marL="628650" indent="-342900" eaLnBrk="0" hangingPunct="0">
              <a:spcBef>
                <a:spcPct val="20000"/>
              </a:spcBef>
              <a:buBlip>
                <a:blip r:embed="rId3"/>
              </a:buBlip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灵活性：普遍缺乏“类比、 联想”等学习功能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xmlns="" id="{C462F792-205E-4CD0-98D7-36D273FC97E7}"/>
              </a:ext>
            </a:extLst>
          </p:cNvPr>
          <p:cNvSpPr/>
          <p:nvPr/>
        </p:nvSpPr>
        <p:spPr bwMode="auto">
          <a:xfrm>
            <a:off x="6245226" y="1331913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xmlns="" id="{EC889B0D-3335-41F1-A5A2-0968BA40ABD3}"/>
              </a:ext>
            </a:extLst>
          </p:cNvPr>
          <p:cNvSpPr/>
          <p:nvPr/>
        </p:nvSpPr>
        <p:spPr bwMode="auto">
          <a:xfrm>
            <a:off x="6245226" y="3275014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xmlns="" id="{C33761B6-17FB-4785-AB55-C2BFA5F3DAC0}"/>
              </a:ext>
            </a:extLst>
          </p:cNvPr>
          <p:cNvSpPr/>
          <p:nvPr/>
        </p:nvSpPr>
        <p:spPr bwMode="auto">
          <a:xfrm>
            <a:off x="6275389" y="5075239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xmlns="" id="{85C3ABC4-ECE3-4C35-AB11-6A966A520A9A}"/>
              </a:ext>
            </a:extLst>
          </p:cNvPr>
          <p:cNvSpPr/>
          <p:nvPr/>
        </p:nvSpPr>
        <p:spPr bwMode="auto">
          <a:xfrm>
            <a:off x="6713586" y="1186920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xmlns="" id="{DB202181-FB9B-48DF-BA29-3CAAFB6477C6}"/>
              </a:ext>
            </a:extLst>
          </p:cNvPr>
          <p:cNvSpPr/>
          <p:nvPr/>
        </p:nvSpPr>
        <p:spPr bwMode="auto">
          <a:xfrm>
            <a:off x="6713586" y="3059128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defRPr/>
            </a:pPr>
            <a:r>
              <a:rPr lang="zh-CN" altLang="en-US" sz="2000" b="1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xmlns="" id="{0DA28A85-3A0B-4EBD-80FA-B655FAFA9CFB}"/>
              </a:ext>
            </a:extLst>
          </p:cNvPr>
          <p:cNvSpPr/>
          <p:nvPr/>
        </p:nvSpPr>
        <p:spPr bwMode="auto">
          <a:xfrm>
            <a:off x="6713586" y="4859328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xmlns="" id="{6B9DF9B8-1F9F-4783-932C-DEE0ECEB129A}"/>
              </a:ext>
            </a:extLst>
          </p:cNvPr>
          <p:cNvSpPr/>
          <p:nvPr/>
        </p:nvSpPr>
        <p:spPr bwMode="auto">
          <a:xfrm>
            <a:off x="7542213" y="2411414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xmlns="" id="{35CAB9C4-444F-47CC-8F26-015DB6F1DDA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08889" y="4151313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xmlns="" id="{55FB91D9-583E-40AA-AFD9-FA65B33E4F60}"/>
              </a:ext>
            </a:extLst>
          </p:cNvPr>
          <p:cNvSpPr/>
          <p:nvPr/>
        </p:nvSpPr>
        <p:spPr bwMode="auto">
          <a:xfrm>
            <a:off x="9264650" y="3309939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E7FF5A81-B39D-41A0-A033-E3D4B7092B03}"/>
              </a:ext>
            </a:extLst>
          </p:cNvPr>
          <p:cNvSpPr/>
          <p:nvPr/>
        </p:nvSpPr>
        <p:spPr bwMode="auto">
          <a:xfrm>
            <a:off x="9696400" y="1186920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eaLnBrk="0" hangingPunct="0">
              <a:defRPr/>
            </a:pPr>
            <a:r>
              <a:rPr lang="zh-CN" altLang="en-US" sz="2000" b="1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b="1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eaLnBrk="0" hangingPunct="0">
              <a:defRPr/>
            </a:pPr>
            <a:r>
              <a:rPr lang="zh-CN" altLang="en-US" sz="2000" b="1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pic>
        <p:nvPicPr>
          <p:cNvPr id="15375" name="图片 2">
            <a:extLst>
              <a:ext uri="{FF2B5EF4-FFF2-40B4-BE49-F238E27FC236}">
                <a16:creationId xmlns:a16="http://schemas.microsoft.com/office/drawing/2014/main" xmlns="" id="{EC636EFF-53FB-4156-BE81-7B57FED1D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3189" y="0"/>
            <a:ext cx="31511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6" name="灯片编号占位符 3">
            <a:extLst>
              <a:ext uri="{FF2B5EF4-FFF2-40B4-BE49-F238E27FC236}">
                <a16:creationId xmlns:a16="http://schemas.microsoft.com/office/drawing/2014/main" xmlns="" id="{708A5037-2870-4CDA-AC5A-7718D438A0D0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1357F78-E983-406D-9119-96A0A591F38A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2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xmlns="" id="{7907A0B4-5229-4627-B3AA-4BFCAF09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1439"/>
            <a:ext cx="8358188" cy="7969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Arial Unicode MS" pitchFamily="34" charset="-122"/>
              </a:rPr>
              <a:t>主要研究项目</a:t>
            </a:r>
            <a:endParaRPr lang="zh-CN" altLang="en-US" sz="1800">
              <a:latin typeface="Arial Unicode MS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607D6D76-F881-4164-960D-70A86B3E01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928688"/>
          <a:ext cx="9144000" cy="488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6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432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2020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2024</a:t>
                      </a:r>
                      <a:endParaRPr lang="zh-CN" altLang="en-US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国家自然科学基金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杰青项目</a:t>
                      </a: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,  400</a:t>
                      </a: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万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0000FF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主持</a:t>
                      </a:r>
                      <a:endParaRPr lang="en-US" altLang="zh-CN" sz="2200" b="1" baseline="0" dirty="0">
                        <a:solidFill>
                          <a:srgbClr val="0000FF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在研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大数据近似计算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2017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2020</a:t>
                      </a:r>
                      <a:endParaRPr lang="zh-CN" altLang="en-US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国家自然科学基金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重点项目</a:t>
                      </a: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-</a:t>
                      </a: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通用联合</a:t>
                      </a:r>
                      <a:r>
                        <a:rPr lang="en-US" altLang="zh-CN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,  253</a:t>
                      </a: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万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0000FF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主持</a:t>
                      </a:r>
                      <a:endParaRPr lang="en-US" altLang="zh-CN" sz="2200" b="1" baseline="0" dirty="0">
                        <a:solidFill>
                          <a:srgbClr val="0000FF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在研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社会媒体大数据感知</a:t>
                      </a:r>
                      <a:endParaRPr lang="en-US" altLang="zh-CN" sz="2200" b="1" kern="0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与分析关键技术研究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latin typeface="Arial Unicode MS" pitchFamily="34" charset="-122"/>
                          <a:ea typeface="黑体" pitchFamily="49" charset="-122"/>
                        </a:rPr>
                        <a:t>2014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baseline="0" dirty="0">
                          <a:latin typeface="Arial Unicode MS" pitchFamily="34" charset="-122"/>
                          <a:ea typeface="黑体" pitchFamily="49" charset="-122"/>
                        </a:rPr>
                        <a:t>2016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国家自然科学基金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2200" b="1" kern="0" baseline="0" dirty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优青项目</a:t>
                      </a:r>
                      <a:r>
                        <a:rPr lang="en-US" altLang="zh-CN" sz="2200" b="1" kern="0" baseline="0" dirty="0">
                          <a:latin typeface="Arial Unicode MS" pitchFamily="34" charset="-122"/>
                          <a:ea typeface="黑体" pitchFamily="49" charset="-122"/>
                        </a:rPr>
                        <a:t>,  100</a:t>
                      </a:r>
                      <a:r>
                        <a:rPr lang="zh-CN" altLang="en-US" sz="2200" b="1" kern="0" baseline="0" dirty="0">
                          <a:latin typeface="Arial Unicode MS" pitchFamily="34" charset="-122"/>
                          <a:ea typeface="黑体" pitchFamily="49" charset="-122"/>
                        </a:rPr>
                        <a:t>万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0000FF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主持</a:t>
                      </a:r>
                      <a:endParaRPr lang="en-US" altLang="zh-CN" sz="2200" b="1" baseline="0" dirty="0">
                        <a:solidFill>
                          <a:srgbClr val="0000FF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结题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数据库理论与系统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2019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2022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kern="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国家重点研发计划</a:t>
                      </a:r>
                      <a:endParaRPr lang="en-US" altLang="zh-CN" sz="2200" b="1" kern="0" dirty="0">
                        <a:solidFill>
                          <a:schemeClr val="dk1"/>
                        </a:solidFill>
                        <a:latin typeface="Arial Unicode MS" pitchFamily="34" charset="-122"/>
                        <a:ea typeface="黑体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200" b="1" kern="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课题三</a:t>
                      </a:r>
                      <a:r>
                        <a:rPr lang="en-US" altLang="zh-CN" sz="2200" b="1" kern="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,  415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万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rgbClr val="0000FF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主持</a:t>
                      </a:r>
                      <a:endParaRPr lang="en-US" altLang="zh-CN" sz="2200" b="1" baseline="0" dirty="0">
                        <a:solidFill>
                          <a:srgbClr val="0000FF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在研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制造大数据智能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治理方法研究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Arial Unicode MS" pitchFamily="34" charset="-122"/>
                          <a:ea typeface="黑体" pitchFamily="49" charset="-122"/>
                        </a:rPr>
                        <a:t>2015</a:t>
                      </a:r>
                    </a:p>
                    <a:p>
                      <a:pPr algn="ctr"/>
                      <a:r>
                        <a:rPr lang="en-US" altLang="zh-CN" sz="2200" b="1" dirty="0">
                          <a:latin typeface="Arial Unicode MS" pitchFamily="34" charset="-122"/>
                          <a:ea typeface="黑体" pitchFamily="49" charset="-122"/>
                        </a:rPr>
                        <a:t>2019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latin typeface="Arial Unicode MS" pitchFamily="34" charset="-122"/>
                          <a:ea typeface="黑体" pitchFamily="49" charset="-122"/>
                        </a:rPr>
                        <a:t>国家自然科学基金</a:t>
                      </a:r>
                      <a:endParaRPr lang="en-US" altLang="zh-CN" sz="2200" b="1" dirty="0"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2200" b="1" dirty="0">
                          <a:latin typeface="Arial Unicode MS" pitchFamily="34" charset="-122"/>
                          <a:ea typeface="黑体" pitchFamily="49" charset="-122"/>
                        </a:rPr>
                        <a:t>创新群体项目</a:t>
                      </a:r>
                      <a:endParaRPr lang="en-US" altLang="zh-CN" sz="2200" b="1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骨干</a:t>
                      </a:r>
                      <a:endParaRPr lang="en-US" altLang="zh-CN" sz="2200" b="1" kern="1200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在研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大数据计算理论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与软件技术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4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Arial Unicode MS" pitchFamily="34" charset="-122"/>
                          <a:ea typeface="黑体" pitchFamily="49" charset="-122"/>
                        </a:rPr>
                        <a:t>2014</a:t>
                      </a:r>
                    </a:p>
                    <a:p>
                      <a:pPr algn="ctr"/>
                      <a:r>
                        <a:rPr lang="en-US" altLang="zh-CN" sz="2200" b="1" dirty="0">
                          <a:latin typeface="Arial Unicode MS" pitchFamily="34" charset="-122"/>
                          <a:ea typeface="黑体" pitchFamily="49" charset="-122"/>
                        </a:rPr>
                        <a:t>2018</a:t>
                      </a:r>
                      <a:endParaRPr lang="zh-CN" altLang="en-US" sz="2200" b="1" baseline="0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latin typeface="Arial Unicode MS" pitchFamily="34" charset="-122"/>
                          <a:ea typeface="黑体" pitchFamily="49" charset="-122"/>
                        </a:rPr>
                        <a:t>国家</a:t>
                      </a:r>
                      <a:r>
                        <a:rPr lang="en-US" altLang="zh-CN" sz="2200" b="1" dirty="0">
                          <a:latin typeface="Arial Unicode MS" pitchFamily="34" charset="-122"/>
                          <a:ea typeface="黑体" pitchFamily="49" charset="-122"/>
                        </a:rPr>
                        <a:t>973</a:t>
                      </a:r>
                      <a:r>
                        <a:rPr lang="zh-CN" altLang="en-US" sz="2200" b="1" dirty="0">
                          <a:latin typeface="Arial Unicode MS" pitchFamily="34" charset="-122"/>
                          <a:ea typeface="黑体" pitchFamily="49" charset="-122"/>
                        </a:rPr>
                        <a:t>计划项目</a:t>
                      </a:r>
                      <a:endParaRPr lang="en-US" altLang="zh-CN" sz="2200" b="1" dirty="0"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骨干</a:t>
                      </a:r>
                      <a:endParaRPr lang="en-US" altLang="zh-CN" sz="2200" b="1" kern="1200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  <a:cs typeface="+mn-cs"/>
                        </a:rPr>
                        <a:t>结题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网络信息空间</a:t>
                      </a:r>
                      <a:endParaRPr lang="en-US" altLang="zh-CN" sz="22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黑体" pitchFamily="49" charset="-122"/>
                      </a:endParaRPr>
                    </a:p>
                    <a:p>
                      <a:pPr algn="ctr"/>
                      <a:r>
                        <a:rPr lang="zh-CN" altLang="en-US" sz="22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黑体" pitchFamily="49" charset="-122"/>
                        </a:rPr>
                        <a:t>大数据计算理论</a:t>
                      </a:r>
                    </a:p>
                  </a:txBody>
                  <a:tcPr marT="72005" marB="7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DF584FB1-99E6-44C4-BFE3-ECFEDF05C1F1}"/>
              </a:ext>
            </a:extLst>
          </p:cNvPr>
          <p:cNvCxnSpPr/>
          <p:nvPr/>
        </p:nvCxnSpPr>
        <p:spPr>
          <a:xfrm>
            <a:off x="1595439" y="928689"/>
            <a:ext cx="8999537" cy="1587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">
            <a:extLst>
              <a:ext uri="{FF2B5EF4-FFF2-40B4-BE49-F238E27FC236}">
                <a16:creationId xmlns:a16="http://schemas.microsoft.com/office/drawing/2014/main" xmlns="" id="{010A8AAB-6B8C-4251-B897-54F80C57CC1B}"/>
              </a:ext>
            </a:extLst>
          </p:cNvPr>
          <p:cNvGrpSpPr>
            <a:grpSpLocks/>
          </p:cNvGrpSpPr>
          <p:nvPr/>
        </p:nvGrpSpPr>
        <p:grpSpPr bwMode="auto">
          <a:xfrm>
            <a:off x="1666845" y="993766"/>
            <a:ext cx="8886825" cy="5792821"/>
            <a:chOff x="214282" y="1000113"/>
            <a:chExt cx="8887415" cy="5792687"/>
          </a:xfrm>
          <a:solidFill>
            <a:srgbClr val="A0F1FC">
              <a:alpha val="30000"/>
            </a:srgb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C1C7073-C8AF-4861-9C41-D6CC3987B77D}"/>
                </a:ext>
              </a:extLst>
            </p:cNvPr>
            <p:cNvSpPr/>
            <p:nvPr/>
          </p:nvSpPr>
          <p:spPr>
            <a:xfrm>
              <a:off x="6072546" y="1000113"/>
              <a:ext cx="3029151" cy="479258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sp>
          <p:nvSpPr>
            <p:cNvPr id="11" name="圆角矩形标注 10">
              <a:extLst>
                <a:ext uri="{FF2B5EF4-FFF2-40B4-BE49-F238E27FC236}">
                  <a16:creationId xmlns:a16="http://schemas.microsoft.com/office/drawing/2014/main" xmlns="" id="{5222FBB8-8F07-4B03-88A6-2F573733A1A6}"/>
                </a:ext>
              </a:extLst>
            </p:cNvPr>
            <p:cNvSpPr/>
            <p:nvPr/>
          </p:nvSpPr>
          <p:spPr>
            <a:xfrm>
              <a:off x="214282" y="6000656"/>
              <a:ext cx="8715954" cy="792144"/>
            </a:xfrm>
            <a:prstGeom prst="wedgeRoundRectCallout">
              <a:avLst>
                <a:gd name="adj1" fmla="val 51973"/>
                <a:gd name="adj2" fmla="val -75312"/>
                <a:gd name="adj3" fmla="val 16667"/>
              </a:avLst>
            </a:prstGeom>
            <a:grp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algn="ctr" eaLnBrk="0" hangingPunct="0">
                <a:spcBef>
                  <a:spcPts val="600"/>
                </a:spcBef>
                <a:defRPr/>
              </a:pPr>
              <a:r>
                <a:rPr lang="zh-CN" altLang="en-US" sz="3200" b="1" kern="0" dirty="0">
                  <a:solidFill>
                    <a:schemeClr val="tx1"/>
                  </a:solidFill>
                  <a:latin typeface="Arial Unicode MS" pitchFamily="34" charset="-122"/>
                </a:rPr>
                <a:t>近年来主要开展“</a:t>
              </a:r>
              <a:r>
                <a:rPr lang="zh-CN" altLang="en-US" sz="3200" b="1" kern="0" dirty="0">
                  <a:solidFill>
                    <a:srgbClr val="FF0000"/>
                  </a:solidFill>
                  <a:latin typeface="Arial Unicode MS" pitchFamily="34" charset="-122"/>
                </a:rPr>
                <a:t>大数据近似计算</a:t>
              </a:r>
              <a:r>
                <a:rPr lang="zh-CN" altLang="en-US" sz="3200" b="1" kern="0" dirty="0">
                  <a:solidFill>
                    <a:schemeClr val="tx1"/>
                  </a:solidFill>
                  <a:latin typeface="Arial Unicode MS" pitchFamily="34" charset="-122"/>
                </a:rPr>
                <a:t>”研究</a:t>
              </a:r>
              <a:endParaRPr lang="zh-CN" altLang="en-US" b="1" dirty="0"/>
            </a:p>
          </p:txBody>
        </p:sp>
      </p:grpSp>
      <p:sp>
        <p:nvSpPr>
          <p:cNvPr id="16424" name="灯片编号占位符 3">
            <a:extLst>
              <a:ext uri="{FF2B5EF4-FFF2-40B4-BE49-F238E27FC236}">
                <a16:creationId xmlns:a16="http://schemas.microsoft.com/office/drawing/2014/main" xmlns="" id="{BF980583-D4A0-4A6D-8574-9BC360A02043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7CDDF5-1814-4D7E-A6E7-EEE673C08FBD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3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xmlns="" id="{DDA4C000-C083-401D-B904-58C68B9B514A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B22F46F-3743-4A85-BCE7-33D645BE5515}" type="slidenum">
              <a:rPr lang="zh-CN" altLang="en-US" sz="20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4</a:t>
            </a:fld>
            <a:endParaRPr lang="zh-CN" altLang="en-US" sz="200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35893" name="标题 1">
            <a:extLst>
              <a:ext uri="{FF2B5EF4-FFF2-40B4-BE49-F238E27FC236}">
                <a16:creationId xmlns:a16="http://schemas.microsoft.com/office/drawing/2014/main" xmlns="" id="{7A503B96-8030-4FD4-8AB2-485E1E70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71439"/>
            <a:ext cx="8358188" cy="7969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主要学术论文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0D05C5E9-A31F-46AD-9175-53BD0C1584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53438" y="6784976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BABAE3-2E38-49C8-B2BB-4F5CA6441510}" type="slidenum">
              <a:rPr lang="zh-CN" altLang="en-US">
                <a:solidFill>
                  <a:srgbClr val="898989"/>
                </a:solidFill>
                <a:latin typeface="Arial Unicode MS" pitchFamily="34" charset="-122"/>
                <a:ea typeface="Arial Unicode MS" pitchFamily="34" charset="-122"/>
              </a:rPr>
              <a:pPr eaLnBrk="1" hangingPunct="1"/>
              <a:t>4</a:t>
            </a:fld>
            <a:endParaRPr lang="zh-CN" altLang="en-US">
              <a:solidFill>
                <a:srgbClr val="898989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7413" name="灯片编号占位符 3">
            <a:extLst>
              <a:ext uri="{FF2B5EF4-FFF2-40B4-BE49-F238E27FC236}">
                <a16:creationId xmlns:a16="http://schemas.microsoft.com/office/drawing/2014/main" xmlns="" id="{BBBE87CA-43AD-4C64-85FE-0D6E6C9FD226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A309C65-B227-4B77-82FF-C35E169865DF}" type="slidenum">
              <a:rPr lang="zh-CN" altLang="en-US" sz="20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4</a:t>
            </a:fld>
            <a:endParaRPr lang="zh-CN" altLang="en-US" sz="200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AFAB0EC3-62C9-4BB3-8B5D-E3D33FD16F39}"/>
              </a:ext>
            </a:extLst>
          </p:cNvPr>
          <p:cNvGraphicFramePr>
            <a:graphicFrameLocks noGrp="1"/>
          </p:cNvGraphicFramePr>
          <p:nvPr/>
        </p:nvGraphicFramePr>
        <p:xfrm>
          <a:off x="1450975" y="1987550"/>
          <a:ext cx="9144000" cy="482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6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ACM Transactions on Database Systems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TODS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A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数据库等</a:t>
                      </a:r>
                      <a:endParaRPr lang="en-US" altLang="zh-CN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30697" marB="3069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IEEE Transactions on Knowledge and Data Engineering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TKDE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VLDB Journal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"/>
                        </a:spcBef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VLDBJ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77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ACM International Conference on Management of Data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SIGMOD 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51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International Conference on Very Large Data Bases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VLDB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51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IEEE International Conference on Data Engineering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ICDE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51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International World Wide Web Conference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WWW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A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网络通信</a:t>
                      </a:r>
                      <a:endParaRPr lang="en-US" altLang="zh-CN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A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数据分析</a:t>
                      </a:r>
                      <a:endParaRPr lang="en-US" altLang="zh-CN" sz="24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30697" marB="3069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USENIX Annual Technical Conference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USENIX ATC</a:t>
                      </a:r>
                      <a:endParaRPr lang="zh-CN" altLang="en-US" sz="18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77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ACM Conference on Mobile Computing &amp; Networking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MobiCom</a:t>
                      </a:r>
                      <a:endParaRPr lang="en-US" altLang="zh-CN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77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Meeting of the Association for Computational Linguistics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ACL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A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人工智能</a:t>
                      </a:r>
                    </a:p>
                  </a:txBody>
                  <a:tcPr marL="91439" marR="91439" marT="30697" marB="3069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777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en-US" altLang="zh-CN" sz="15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International Joint Conference on Artificial Intelligence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IJCAI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4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baseline="0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AAAI Conference on Artificial Intelligence </a:t>
                      </a:r>
                      <a:endParaRPr lang="zh-CN" altLang="en-US" sz="1500" b="1" baseline="0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64"/>
                          </a:solidFill>
                          <a:latin typeface="Times New Roman" panose="02020603050405020304" pitchFamily="18" charset="0"/>
                          <a:ea typeface="Arial Unicode MS" pitchFamily="34" charset="-122"/>
                          <a:cs typeface="Times New Roman" panose="02020603050405020304" pitchFamily="18" charset="0"/>
                        </a:rPr>
                        <a:t>AAAI </a:t>
                      </a:r>
                      <a:endParaRPr lang="zh-CN" altLang="en-US" sz="2000" b="1" kern="1200" dirty="0">
                        <a:solidFill>
                          <a:srgbClr val="000064"/>
                        </a:solidFill>
                        <a:latin typeface="Times New Roman" panose="02020603050405020304" pitchFamily="18" charset="0"/>
                        <a:ea typeface="Arial Unicode MS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rgbClr val="000064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36004" marB="36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851934AA-C6ED-4C21-B860-6D01E4B98DC9}"/>
              </a:ext>
            </a:extLst>
          </p:cNvPr>
          <p:cNvCxnSpPr/>
          <p:nvPr/>
        </p:nvCxnSpPr>
        <p:spPr>
          <a:xfrm>
            <a:off x="1227138" y="928689"/>
            <a:ext cx="9720263" cy="1587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68391685-8A1D-4607-BA99-2577066205F2}"/>
              </a:ext>
            </a:extLst>
          </p:cNvPr>
          <p:cNvCxnSpPr/>
          <p:nvPr/>
        </p:nvCxnSpPr>
        <p:spPr>
          <a:xfrm>
            <a:off x="1200151" y="1987550"/>
            <a:ext cx="9718675" cy="1588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xmlns="" id="{C987B0D4-EB23-4006-9224-463C409CF3F6}"/>
              </a:ext>
            </a:extLst>
          </p:cNvPr>
          <p:cNvSpPr txBox="1">
            <a:spLocks/>
          </p:cNvSpPr>
          <p:nvPr/>
        </p:nvSpPr>
        <p:spPr bwMode="auto">
          <a:xfrm>
            <a:off x="1504951" y="928688"/>
            <a:ext cx="9288463" cy="10715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tIns="72000"/>
          <a:lstStyle/>
          <a:p>
            <a:pPr marL="179388" indent="-179388" algn="just">
              <a:lnSpc>
                <a:spcPts val="3300"/>
              </a:lnSpc>
              <a:spcBef>
                <a:spcPts val="300"/>
              </a:spcBef>
              <a:buClr>
                <a:srgbClr val="0000AC"/>
              </a:buClr>
              <a:buFont typeface="Wingdings" pitchFamily="2" charset="2"/>
              <a:buChar char="l"/>
              <a:defRPr/>
            </a:pP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发表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CCF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推荐的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类期刊、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类会议论文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46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篇，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</a:t>
            </a:r>
          </a:p>
          <a:p>
            <a:pPr marL="179388" indent="-179388" algn="just">
              <a:lnSpc>
                <a:spcPts val="3300"/>
              </a:lnSpc>
              <a:spcBef>
                <a:spcPts val="600"/>
              </a:spcBef>
              <a:buClr>
                <a:srgbClr val="0000AC"/>
              </a:buClr>
              <a:buFont typeface="Wingdings" pitchFamily="2" charset="2"/>
              <a:buChar char="l"/>
              <a:defRPr/>
            </a:pP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近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年：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 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一作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通讯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SCI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他引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301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次</a:t>
            </a:r>
          </a:p>
        </p:txBody>
      </p:sp>
      <p:sp>
        <p:nvSpPr>
          <p:cNvPr id="17460" name="灯片编号占位符 3">
            <a:extLst>
              <a:ext uri="{FF2B5EF4-FFF2-40B4-BE49-F238E27FC236}">
                <a16:creationId xmlns:a16="http://schemas.microsoft.com/office/drawing/2014/main" xmlns="" id="{1FAE5C22-8D97-4F23-A9EB-9831755B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67849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0C70042-F4B8-4074-8CAD-91F659FED506}" type="slidenum">
              <a:rPr lang="zh-CN" altLang="en-US" sz="1200">
                <a:solidFill>
                  <a:srgbClr val="898989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4</a:t>
            </a:fld>
            <a:endParaRPr lang="zh-CN" altLang="en-US" sz="1200">
              <a:solidFill>
                <a:srgbClr val="898989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032ABFC-517D-4A90-A414-037FEE19B9F1}"/>
              </a:ext>
            </a:extLst>
          </p:cNvPr>
          <p:cNvGrpSpPr>
            <a:grpSpLocks/>
          </p:cNvGrpSpPr>
          <p:nvPr/>
        </p:nvGrpSpPr>
        <p:grpSpPr bwMode="auto">
          <a:xfrm>
            <a:off x="-5903913" y="2003425"/>
            <a:ext cx="5867400" cy="4787900"/>
            <a:chOff x="-5903913" y="2003425"/>
            <a:chExt cx="5867400" cy="47879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AF787C43-A341-442A-A9CC-242658806C1A}"/>
                </a:ext>
              </a:extLst>
            </p:cNvPr>
            <p:cNvSpPr/>
            <p:nvPr/>
          </p:nvSpPr>
          <p:spPr>
            <a:xfrm>
              <a:off x="-5903913" y="2003425"/>
              <a:ext cx="5867400" cy="4787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 Unicode MS" panose="020B0604020202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123F01A2-284B-4078-8D03-9EE58485641D}"/>
                </a:ext>
              </a:extLst>
            </p:cNvPr>
            <p:cNvSpPr/>
            <p:nvPr/>
          </p:nvSpPr>
          <p:spPr>
            <a:xfrm>
              <a:off x="-3879850" y="3522663"/>
              <a:ext cx="1822450" cy="1781175"/>
            </a:xfrm>
            <a:prstGeom prst="ellipse">
              <a:avLst/>
            </a:prstGeom>
            <a:solidFill>
              <a:srgbClr val="E2FB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500" b="1" dirty="0">
                  <a:solidFill>
                    <a:srgbClr val="FF0000"/>
                  </a:solidFill>
                  <a:latin typeface="+mj-ea"/>
                  <a:ea typeface="+mj-ea"/>
                </a:rPr>
                <a:t>大数据</a:t>
              </a:r>
              <a:endParaRPr lang="en-US" altLang="zh-CN" sz="2500" b="1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500" b="1" dirty="0">
                  <a:solidFill>
                    <a:srgbClr val="FF0000"/>
                  </a:solidFill>
                  <a:latin typeface="+mj-ea"/>
                  <a:ea typeface="+mj-ea"/>
                </a:rPr>
                <a:t>近似</a:t>
              </a:r>
              <a:endParaRPr lang="en-US" altLang="zh-CN" sz="2500" b="1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500" b="1" dirty="0">
                  <a:solidFill>
                    <a:srgbClr val="FF0000"/>
                  </a:solidFill>
                  <a:latin typeface="+mj-ea"/>
                  <a:ea typeface="+mj-ea"/>
                </a:rPr>
                <a:t>计算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5BB87B7-1498-4DAD-8C36-0D98439669D8}"/>
                </a:ext>
              </a:extLst>
            </p:cNvPr>
            <p:cNvSpPr/>
            <p:nvPr/>
          </p:nvSpPr>
          <p:spPr>
            <a:xfrm>
              <a:off x="-5237163" y="3573463"/>
              <a:ext cx="1619250" cy="161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通信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数据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交叉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8784BB08-2FCD-4AFC-8F1B-3CDE07FCDE05}"/>
                </a:ext>
              </a:extLst>
            </p:cNvPr>
            <p:cNvSpPr/>
            <p:nvPr/>
          </p:nvSpPr>
          <p:spPr>
            <a:xfrm>
              <a:off x="-2328863" y="3578225"/>
              <a:ext cx="1620838" cy="161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人工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智能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交叉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A61C24CB-85C4-42BA-BCC4-8B5300AE6929}"/>
                </a:ext>
              </a:extLst>
            </p:cNvPr>
            <p:cNvSpPr/>
            <p:nvPr/>
          </p:nvSpPr>
          <p:spPr>
            <a:xfrm>
              <a:off x="-3776663" y="2168525"/>
              <a:ext cx="1620838" cy="16208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行业应用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交叉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A937B8F-B273-4752-9C10-349544B0D24B}"/>
                </a:ext>
              </a:extLst>
            </p:cNvPr>
            <p:cNvSpPr/>
            <p:nvPr/>
          </p:nvSpPr>
          <p:spPr>
            <a:xfrm>
              <a:off x="-3767138" y="5046663"/>
              <a:ext cx="1619250" cy="161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数据库及</a:t>
              </a:r>
              <a:endParaRPr lang="en-US" altLang="zh-CN" sz="22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rgbClr val="000000"/>
                  </a:solidFill>
                  <a:latin typeface="+mj-ea"/>
                  <a:ea typeface="+mj-ea"/>
                </a:rPr>
                <a:t>相关领域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046 L 0.64566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xmlns="" id="{466B81F8-32C9-4367-B566-DE1E99EC6A84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3A4B139-1275-4DAB-9533-5B73D48A522D}" type="slidenum">
              <a:rPr lang="zh-CN" altLang="en-US" sz="20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5</a:t>
            </a:fld>
            <a:endParaRPr lang="zh-CN" altLang="en-US" sz="200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xmlns="" id="{384847C8-2935-476F-AC4E-65184DB7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71439"/>
            <a:ext cx="8358188" cy="796925"/>
          </a:xfrm>
        </p:spPr>
        <p:txBody>
          <a:bodyPr/>
          <a:lstStyle/>
          <a:p>
            <a:r>
              <a:rPr lang="zh-CN" altLang="en-US">
                <a:latin typeface="Arial Unicode MS" pitchFamily="34" charset="-122"/>
              </a:rPr>
              <a:t>主要学术论文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xmlns="" id="{2DFD2638-1617-4AF8-A631-BBF7885674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53438" y="6784976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285ED2-682D-4B1F-9AF0-BC103825CC96}" type="slidenum">
              <a:rPr lang="zh-CN" altLang="en-US">
                <a:solidFill>
                  <a:srgbClr val="898989"/>
                </a:solidFill>
                <a:latin typeface="Arial Unicode MS" pitchFamily="34" charset="-122"/>
                <a:ea typeface="Arial Unicode MS" pitchFamily="34" charset="-122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xmlns="" id="{0268550E-55F4-4045-AE5A-9ADB7C14E118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1AE7E2-1871-462A-8130-6C1D3578C0D1}" type="slidenum">
              <a:rPr lang="zh-CN" altLang="en-US" sz="20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5</a:t>
            </a:fld>
            <a:endParaRPr lang="zh-CN" altLang="en-US" sz="200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018E56A7-C9B3-457D-B508-D48D3995BCB2}"/>
              </a:ext>
            </a:extLst>
          </p:cNvPr>
          <p:cNvCxnSpPr/>
          <p:nvPr/>
        </p:nvCxnSpPr>
        <p:spPr>
          <a:xfrm>
            <a:off x="1227138" y="928689"/>
            <a:ext cx="9720263" cy="1587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6E4B8F5C-5228-4970-A391-22C9374A792E}"/>
              </a:ext>
            </a:extLst>
          </p:cNvPr>
          <p:cNvCxnSpPr/>
          <p:nvPr/>
        </p:nvCxnSpPr>
        <p:spPr>
          <a:xfrm>
            <a:off x="1200151" y="1987550"/>
            <a:ext cx="9718675" cy="1588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xmlns="" id="{4D0CE4AD-A396-459E-A0BC-C893E7DCA719}"/>
              </a:ext>
            </a:extLst>
          </p:cNvPr>
          <p:cNvSpPr txBox="1">
            <a:spLocks/>
          </p:cNvSpPr>
          <p:nvPr/>
        </p:nvSpPr>
        <p:spPr bwMode="auto">
          <a:xfrm>
            <a:off x="1504951" y="928688"/>
            <a:ext cx="9288463" cy="10715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tIns="72000"/>
          <a:lstStyle/>
          <a:p>
            <a:pPr marL="179388" indent="-179388" algn="just">
              <a:lnSpc>
                <a:spcPts val="3300"/>
              </a:lnSpc>
              <a:spcBef>
                <a:spcPts val="300"/>
              </a:spcBef>
              <a:buClr>
                <a:srgbClr val="0000AC"/>
              </a:buClr>
              <a:buFont typeface="Wingdings" pitchFamily="2" charset="2"/>
              <a:buChar char="l"/>
              <a:defRPr/>
            </a:pP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发表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CCF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推荐的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类期刊、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类会议论文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46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篇，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</a:t>
            </a:r>
            <a:r>
              <a:rPr lang="en-US" altLang="zh-CN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</a:t>
            </a:r>
            <a:r>
              <a:rPr lang="zh-CN" altLang="en-US" sz="27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</a:t>
            </a:r>
            <a:endParaRPr lang="en-US" altLang="zh-CN" sz="2700" b="1" kern="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79388" indent="-179388" algn="just">
              <a:lnSpc>
                <a:spcPts val="3300"/>
              </a:lnSpc>
              <a:spcBef>
                <a:spcPts val="600"/>
              </a:spcBef>
              <a:buClr>
                <a:srgbClr val="0000AC"/>
              </a:buClr>
              <a:buFont typeface="Wingdings" pitchFamily="2" charset="2"/>
              <a:buChar char="l"/>
              <a:defRPr/>
            </a:pP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近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年：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一作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通讯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 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SCI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他引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301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次</a:t>
            </a:r>
          </a:p>
        </p:txBody>
      </p:sp>
      <p:sp>
        <p:nvSpPr>
          <p:cNvPr id="18441" name="灯片编号占位符 3">
            <a:extLst>
              <a:ext uri="{FF2B5EF4-FFF2-40B4-BE49-F238E27FC236}">
                <a16:creationId xmlns:a16="http://schemas.microsoft.com/office/drawing/2014/main" xmlns="" id="{7C1CE054-A219-49E7-96F8-E88492CA9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67849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B956ED7-DBAD-4265-B253-667AF49325FA}" type="slidenum">
              <a:rPr lang="zh-CN" altLang="en-US" sz="1200">
                <a:solidFill>
                  <a:srgbClr val="898989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5</a:t>
            </a:fld>
            <a:endParaRPr lang="zh-CN" altLang="en-US" sz="1200">
              <a:solidFill>
                <a:srgbClr val="898989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8442" name="灯片编号占位符 3">
            <a:extLst>
              <a:ext uri="{FF2B5EF4-FFF2-40B4-BE49-F238E27FC236}">
                <a16:creationId xmlns:a16="http://schemas.microsoft.com/office/drawing/2014/main" xmlns="" id="{922CFAA3-C069-4373-9895-5ADC97DC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67849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353123-18CE-4039-95D5-B5F4D5C93184}" type="slidenum">
              <a:rPr lang="zh-CN" altLang="en-US" sz="1200">
                <a:solidFill>
                  <a:srgbClr val="898989"/>
                </a:solidFill>
                <a:latin typeface="Arial Unicode MS" pitchFamily="34" charset="-122"/>
                <a:ea typeface="Arial Unicode MS" pitchFamily="34" charset="-122"/>
              </a:rPr>
              <a:pPr algn="r" eaLnBrk="1" hangingPunct="1"/>
              <a:t>5</a:t>
            </a:fld>
            <a:endParaRPr lang="zh-CN" altLang="en-US" sz="1200">
              <a:solidFill>
                <a:srgbClr val="898989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8443" name="文本框 30">
            <a:extLst>
              <a:ext uri="{FF2B5EF4-FFF2-40B4-BE49-F238E27FC236}">
                <a16:creationId xmlns:a16="http://schemas.microsoft.com/office/drawing/2014/main" xmlns="" id="{6CB02C99-710F-4EFE-BE27-14F25CBB1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4285556"/>
            <a:ext cx="5256213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2000" rIns="72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1400" b="1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104290F9-C5E8-456A-9340-DD985A697E60}"/>
              </a:ext>
            </a:extLst>
          </p:cNvPr>
          <p:cNvSpPr txBox="1"/>
          <p:nvPr/>
        </p:nvSpPr>
        <p:spPr bwMode="auto">
          <a:xfrm>
            <a:off x="5453063" y="2182814"/>
            <a:ext cx="5111750" cy="155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tIns="108000" rIns="72000" bIns="108000" anchor="b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余位图灵奖得主、院士、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</a:rPr>
              <a:t>Fellow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正面评价</a:t>
            </a:r>
            <a:endParaRPr lang="en-US" altLang="zh-CN" b="1" dirty="0">
              <a:solidFill>
                <a:srgbClr val="000000"/>
              </a:solidFill>
              <a:latin typeface="Arial Unicode MS" pitchFamily="34" charset="-122"/>
            </a:endParaRPr>
          </a:p>
          <a:p>
            <a:pPr indent="342000" algn="just">
              <a:spcBef>
                <a:spcPts val="600"/>
              </a:spcBef>
              <a:buClr>
                <a:srgbClr val="0000AC"/>
              </a:buClr>
              <a:defRPr/>
            </a:pP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来自美、英、德、奥、以、荷等多个国家和地区，包括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图灵奖、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Gödel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奖获得者、美国科学院、美国工程院、欧洲科学院、加拿大皇家科学院院士、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ACM/IEEE/ AAAS/AAAI/IBM Fellow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等著名学者正面评价</a:t>
            </a:r>
            <a:endParaRPr lang="zh-CN" altLang="en-US" sz="1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F471351-00CA-4FD8-BB77-676FF4FB56DD}"/>
              </a:ext>
            </a:extLst>
          </p:cNvPr>
          <p:cNvSpPr txBox="1"/>
          <p:nvPr/>
        </p:nvSpPr>
        <p:spPr bwMode="auto">
          <a:xfrm>
            <a:off x="5448300" y="3924301"/>
            <a:ext cx="5111750" cy="131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tIns="108000" rIns="72000" bIns="108000" anchor="ctr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近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</a:rPr>
              <a:t>50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篇论文跟踪或使用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  <a:ea typeface="宋体" charset="-122"/>
              </a:rPr>
              <a:t>CCF  A/B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  <a:ea typeface="宋体" charset="-122"/>
              </a:rPr>
              <a:t>类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  <a:ea typeface="宋体" charset="-122"/>
              </a:rPr>
              <a:t>30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  <a:ea typeface="宋体" charset="-122"/>
              </a:rPr>
              <a:t>篇）</a:t>
            </a:r>
            <a:endParaRPr lang="en-US" altLang="zh-CN" b="1" dirty="0">
              <a:solidFill>
                <a:srgbClr val="000000"/>
              </a:solidFill>
              <a:latin typeface="Arial Unicode MS" pitchFamily="34" charset="-122"/>
            </a:endParaRPr>
          </a:p>
          <a:p>
            <a:pPr indent="342000" algn="just">
              <a:spcBef>
                <a:spcPts val="600"/>
              </a:spcBef>
              <a:buClr>
                <a:srgbClr val="0000AC"/>
              </a:buClr>
              <a:defRPr/>
            </a:pP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来自美、德、法、意等国家和地区的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48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篇高水平论文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跟踪或使用，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CCF A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类和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篇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CCF B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类论文，论文作者包括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ACM/IEEE/AAAS Fellow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等研究人员</a:t>
            </a:r>
            <a:endParaRPr lang="en-US" altLang="zh-CN" sz="1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D1C5943-3ED0-44CE-98D5-EAF8BF1AD400}"/>
              </a:ext>
            </a:extLst>
          </p:cNvPr>
          <p:cNvSpPr txBox="1"/>
          <p:nvPr/>
        </p:nvSpPr>
        <p:spPr bwMode="auto">
          <a:xfrm>
            <a:off x="5448300" y="5397501"/>
            <a:ext cx="5111750" cy="131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tIns="108000" rIns="72000" bIns="108000" anchor="ctr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近期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个著名学术会议</a:t>
            </a:r>
            <a:r>
              <a:rPr lang="en-US" altLang="zh-CN" b="1" dirty="0">
                <a:solidFill>
                  <a:srgbClr val="000000"/>
                </a:solidFill>
                <a:latin typeface="Arial Unicode MS" pitchFamily="34" charset="-122"/>
              </a:rPr>
              <a:t>Tutorial</a:t>
            </a:r>
            <a:r>
              <a:rPr lang="zh-CN" altLang="en-US" b="1" dirty="0">
                <a:solidFill>
                  <a:srgbClr val="000000"/>
                </a:solidFill>
                <a:latin typeface="Arial Unicode MS" pitchFamily="34" charset="-122"/>
              </a:rPr>
              <a:t>全面介绍</a:t>
            </a:r>
            <a:endParaRPr lang="en-US" altLang="zh-CN" b="1" dirty="0">
              <a:solidFill>
                <a:srgbClr val="000000"/>
              </a:solidFill>
              <a:latin typeface="Arial Unicode MS" pitchFamily="34" charset="-122"/>
            </a:endParaRPr>
          </a:p>
          <a:p>
            <a:pPr indent="342000" algn="just">
              <a:spcBef>
                <a:spcPts val="600"/>
              </a:spcBef>
              <a:buClr>
                <a:srgbClr val="0000AC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个国际著名学术会议的</a:t>
            </a:r>
            <a:r>
              <a:rPr lang="en-US" altLang="zh-CN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Tutorial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系统性讲解我们的工作，包括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SIGMOD 2017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ICDE 2012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2014 &amp; 2016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WWW 2015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CIKM 2016</a:t>
            </a:r>
            <a:r>
              <a:rPr lang="zh-CN" altLang="en-US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ICDT 2017</a:t>
            </a:r>
            <a:endParaRPr lang="zh-CN" altLang="en-US" sz="1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39295A3-0BA0-4633-A285-E6FA85AC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4" y="4284762"/>
            <a:ext cx="5292725" cy="307777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1400" b="1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2B8F7BF5-B13A-4755-87A0-39440E2009AD}"/>
              </a:ext>
            </a:extLst>
          </p:cNvPr>
          <p:cNvSpPr/>
          <p:nvPr/>
        </p:nvSpPr>
        <p:spPr>
          <a:xfrm>
            <a:off x="2325689" y="2314575"/>
            <a:ext cx="1366837" cy="1366838"/>
          </a:xfrm>
          <a:prstGeom prst="ellipse">
            <a:avLst/>
          </a:prstGeom>
          <a:solidFill>
            <a:srgbClr val="E2FBF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j-ea"/>
                <a:ea typeface="+mj-ea"/>
              </a:rPr>
              <a:t>大数据</a:t>
            </a:r>
          </a:p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j-ea"/>
                <a:ea typeface="+mj-ea"/>
              </a:rPr>
              <a:t>近似</a:t>
            </a:r>
            <a:endParaRPr lang="en-US" altLang="zh-CN" sz="25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j-ea"/>
                <a:ea typeface="+mj-ea"/>
              </a:rPr>
              <a:t>计算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xmlns="" id="{26FEBED5-77CC-4F38-BA1B-E8C35C53536A}"/>
              </a:ext>
            </a:extLst>
          </p:cNvPr>
          <p:cNvSpPr/>
          <p:nvPr/>
        </p:nvSpPr>
        <p:spPr>
          <a:xfrm>
            <a:off x="3792538" y="2060575"/>
            <a:ext cx="1535112" cy="1873250"/>
          </a:xfrm>
          <a:prstGeom prst="rightArrow">
            <a:avLst>
              <a:gd name="adj1" fmla="val 69482"/>
              <a:gd name="adj2" fmla="val 19975"/>
            </a:avLst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26C58DA-2C78-4F3A-A104-F02029C0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2324100"/>
            <a:ext cx="1619250" cy="13462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j-ea"/>
                <a:ea typeface="+mj-ea"/>
              </a:rPr>
              <a:t>促进</a:t>
            </a:r>
            <a:endParaRPr lang="en-US" altLang="zh-CN" sz="23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j-ea"/>
                <a:ea typeface="+mj-ea"/>
              </a:rPr>
              <a:t>新方向</a:t>
            </a:r>
            <a:endParaRPr lang="en-US" altLang="zh-CN" sz="23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j-ea"/>
                <a:ea typeface="+mj-ea"/>
              </a:rPr>
              <a:t>新热点</a:t>
            </a:r>
            <a:endParaRPr lang="en-US" altLang="zh-CN" sz="23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j-ea"/>
                <a:ea typeface="+mj-ea"/>
              </a:rPr>
              <a:t>形成</a:t>
            </a:r>
            <a:endParaRPr lang="en-US" altLang="zh-CN" sz="23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xmlns="" id="{349BB133-3497-4FF6-8349-F5FC647197CE}"/>
              </a:ext>
            </a:extLst>
          </p:cNvPr>
          <p:cNvGrpSpPr>
            <a:grpSpLocks/>
          </p:cNvGrpSpPr>
          <p:nvPr/>
        </p:nvGrpSpPr>
        <p:grpSpPr bwMode="auto">
          <a:xfrm>
            <a:off x="1473201" y="2784475"/>
            <a:ext cx="2290763" cy="3917950"/>
            <a:chOff x="-50800" y="2784475"/>
            <a:chExt cx="2290763" cy="3917950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xmlns="" id="{EFA2D577-6E8F-40B1-B7F7-52F64731E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63" y="5362575"/>
              <a:ext cx="0" cy="720725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headEnd w="lg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ED2054A5-A20A-44D1-A847-41ED4C1C3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63" y="4311650"/>
              <a:ext cx="0" cy="68421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headEnd w="lg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4" name="组合 1">
              <a:extLst>
                <a:ext uri="{FF2B5EF4-FFF2-40B4-BE49-F238E27FC236}">
                  <a16:creationId xmlns:a16="http://schemas.microsoft.com/office/drawing/2014/main" xmlns="" id="{8D61E17F-F7C9-47C1-8029-23DE2FD27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0800" y="2784475"/>
              <a:ext cx="2290763" cy="3917950"/>
              <a:chOff x="-50800" y="2784475"/>
              <a:chExt cx="2290763" cy="391795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0D5CE069-0470-4EC8-8E3B-4460110BCFF5}"/>
                  </a:ext>
                </a:extLst>
              </p:cNvPr>
              <p:cNvSpPr/>
              <p:nvPr/>
            </p:nvSpPr>
            <p:spPr>
              <a:xfrm>
                <a:off x="1138238" y="5802313"/>
                <a:ext cx="728662" cy="90011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经典近似算法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9FF3512-D918-4D52-A73B-E117B7F8595A}"/>
                  </a:ext>
                </a:extLst>
              </p:cNvPr>
              <p:cNvSpPr/>
              <p:nvPr/>
            </p:nvSpPr>
            <p:spPr>
              <a:xfrm>
                <a:off x="1143000" y="4705350"/>
                <a:ext cx="727075" cy="90011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SQL</a:t>
                </a:r>
                <a:r>
                  <a: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近似查询</a:t>
                </a:r>
              </a:p>
            </p:txBody>
          </p:sp>
          <p:sp>
            <p:nvSpPr>
              <p:cNvPr id="18457" name="文本框 20">
                <a:extLst>
                  <a:ext uri="{FF2B5EF4-FFF2-40B4-BE49-F238E27FC236}">
                    <a16:creationId xmlns:a16="http://schemas.microsoft.com/office/drawing/2014/main" xmlns="" id="{D65B2AFC-44FF-4E37-A51A-9570B16DE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8575" y="3946525"/>
                <a:ext cx="8048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2000s</a:t>
                </a: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8" name="文本框 21">
                <a:extLst>
                  <a:ext uri="{FF2B5EF4-FFF2-40B4-BE49-F238E27FC236}">
                    <a16:creationId xmlns:a16="http://schemas.microsoft.com/office/drawing/2014/main" xmlns="" id="{C3D36F64-C859-43AF-9B59-EE93F7109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6038" y="5013325"/>
                <a:ext cx="8048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1990s</a:t>
                </a: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9" name="文本框 22">
                <a:extLst>
                  <a:ext uri="{FF2B5EF4-FFF2-40B4-BE49-F238E27FC236}">
                    <a16:creationId xmlns:a16="http://schemas.microsoft.com/office/drawing/2014/main" xmlns="" id="{8BF6D149-6BF3-44CF-BDD9-1BD2EDE5F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0800" y="6115050"/>
                <a:ext cx="8048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1970s</a:t>
                </a: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0" name="文本框 20">
                <a:extLst>
                  <a:ext uri="{FF2B5EF4-FFF2-40B4-BE49-F238E27FC236}">
                    <a16:creationId xmlns:a16="http://schemas.microsoft.com/office/drawing/2014/main" xmlns="" id="{D5E38A35-A4DF-4541-8E6C-EB4EA4556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050" y="2784475"/>
                <a:ext cx="80486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2010s</a:t>
                </a: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xmlns="" id="{362269F8-9DA9-4228-9E70-74DCEBFD0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963" y="3116263"/>
                <a:ext cx="0" cy="827087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prstDash val="sysDot"/>
                <a:headEnd w="lg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95090825-12B2-4EE2-942F-63B9D0D3F238}"/>
                  </a:ext>
                </a:extLst>
              </p:cNvPr>
              <p:cNvSpPr/>
              <p:nvPr/>
            </p:nvSpPr>
            <p:spPr>
              <a:xfrm>
                <a:off x="747713" y="3848100"/>
                <a:ext cx="1492250" cy="5921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系统近似计算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xmlns="" id="{294CA75E-9C53-465E-BAD5-34B33C45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1439"/>
            <a:ext cx="8358188" cy="79692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系统研发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xmlns="" id="{953C028A-EA53-4E5F-BDD7-E59CD4E20813}"/>
              </a:ext>
            </a:extLst>
          </p:cNvPr>
          <p:cNvSpPr txBox="1">
            <a:spLocks/>
          </p:cNvSpPr>
          <p:nvPr/>
        </p:nvSpPr>
        <p:spPr bwMode="auto">
          <a:xfrm>
            <a:off x="7010400" y="1044576"/>
            <a:ext cx="4046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GRAPE</a:t>
            </a: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：并发图数据查询引擎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460" name="图片 60">
            <a:extLst>
              <a:ext uri="{FF2B5EF4-FFF2-40B4-BE49-F238E27FC236}">
                <a16:creationId xmlns:a16="http://schemas.microsoft.com/office/drawing/2014/main" xmlns="" id="{924E8E10-2173-4616-9DE1-775C6DC2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3989" y="1047750"/>
            <a:ext cx="60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E0D2F99-A7F3-4C48-B1DC-E012D200C7E9}"/>
              </a:ext>
            </a:extLst>
          </p:cNvPr>
          <p:cNvSpPr/>
          <p:nvPr/>
        </p:nvSpPr>
        <p:spPr>
          <a:xfrm>
            <a:off x="1631950" y="4021138"/>
            <a:ext cx="8928100" cy="2279650"/>
          </a:xfrm>
          <a:prstGeom prst="rect">
            <a:avLst/>
          </a:prstGeom>
          <a:noFill/>
          <a:ln w="222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xmlns="" id="{B12D1665-8836-4111-B78E-CC3BF1BE5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26463" y="6589713"/>
            <a:ext cx="2133600" cy="1968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2906D7-4FD3-4AF0-A49B-473D8D0A8A47}" type="slidenum">
              <a:rPr lang="zh-CN" altLang="en-US" b="1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eaLnBrk="1" hangingPunct="1"/>
              <a:t>6</a:t>
            </a:fld>
            <a:endParaRPr lang="zh-CN" altLang="en-US" b="1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463" name="组合 4">
            <a:extLst>
              <a:ext uri="{FF2B5EF4-FFF2-40B4-BE49-F238E27FC236}">
                <a16:creationId xmlns:a16="http://schemas.microsoft.com/office/drawing/2014/main" xmlns="" id="{69FFADA1-33E2-4592-9D94-4C416EB14391}"/>
              </a:ext>
            </a:extLst>
          </p:cNvPr>
          <p:cNvGrpSpPr>
            <a:grpSpLocks/>
          </p:cNvGrpSpPr>
          <p:nvPr/>
        </p:nvGrpSpPr>
        <p:grpSpPr bwMode="auto">
          <a:xfrm>
            <a:off x="1847851" y="4084639"/>
            <a:ext cx="2568575" cy="1946275"/>
            <a:chOff x="209444" y="4166515"/>
            <a:chExt cx="2568997" cy="194556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0CAE5998-6F77-4A63-A5EE-311F78132DAA}"/>
                </a:ext>
              </a:extLst>
            </p:cNvPr>
            <p:cNvSpPr/>
            <p:nvPr/>
          </p:nvSpPr>
          <p:spPr>
            <a:xfrm>
              <a:off x="290420" y="4475964"/>
              <a:ext cx="1011403" cy="6823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有界查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询理论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E8DF2F9F-EA78-42D1-A455-9259F7D90E67}"/>
                </a:ext>
              </a:extLst>
            </p:cNvPr>
            <p:cNvSpPr/>
            <p:nvPr/>
          </p:nvSpPr>
          <p:spPr>
            <a:xfrm>
              <a:off x="299947" y="5424944"/>
              <a:ext cx="995526" cy="615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有界查询评估算法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下箭头 66">
              <a:extLst>
                <a:ext uri="{FF2B5EF4-FFF2-40B4-BE49-F238E27FC236}">
                  <a16:creationId xmlns:a16="http://schemas.microsoft.com/office/drawing/2014/main" xmlns="" id="{835FAE81-2858-46AB-8636-2949903AB6F3}"/>
                </a:ext>
              </a:extLst>
            </p:cNvPr>
            <p:cNvSpPr/>
            <p:nvPr/>
          </p:nvSpPr>
          <p:spPr>
            <a:xfrm>
              <a:off x="723879" y="5174210"/>
              <a:ext cx="249279" cy="2110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58817FAF-13EB-4E5C-9BB7-7357033B2A98}"/>
                </a:ext>
              </a:extLst>
            </p:cNvPr>
            <p:cNvSpPr/>
            <p:nvPr/>
          </p:nvSpPr>
          <p:spPr>
            <a:xfrm>
              <a:off x="1449486" y="4466443"/>
              <a:ext cx="1240041" cy="6538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近似有界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查询理论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下箭头 68">
              <a:extLst>
                <a:ext uri="{FF2B5EF4-FFF2-40B4-BE49-F238E27FC236}">
                  <a16:creationId xmlns:a16="http://schemas.microsoft.com/office/drawing/2014/main" xmlns="" id="{0A9B3D97-D513-40EE-8FA4-0C3417E3847B}"/>
                </a:ext>
              </a:extLst>
            </p:cNvPr>
            <p:cNvSpPr/>
            <p:nvPr/>
          </p:nvSpPr>
          <p:spPr>
            <a:xfrm>
              <a:off x="1944867" y="5144059"/>
              <a:ext cx="250866" cy="2126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21B2885D-6A29-4EDD-A6DF-A055F5BD90B7}"/>
                </a:ext>
              </a:extLst>
            </p:cNvPr>
            <p:cNvSpPr/>
            <p:nvPr/>
          </p:nvSpPr>
          <p:spPr>
            <a:xfrm>
              <a:off x="1452661" y="5418596"/>
              <a:ext cx="1246392" cy="6141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近似有界查询评估算法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BFABDAF0-93CC-4BBD-AAB3-EF5A43439AEC}"/>
                </a:ext>
              </a:extLst>
            </p:cNvPr>
            <p:cNvSpPr/>
            <p:nvPr/>
          </p:nvSpPr>
          <p:spPr>
            <a:xfrm>
              <a:off x="209444" y="4334729"/>
              <a:ext cx="2568997" cy="1777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xmlns="" id="{86247D9C-FE4C-465A-80E8-B46B874D7212}"/>
                </a:ext>
              </a:extLst>
            </p:cNvPr>
            <p:cNvSpPr txBox="1"/>
            <p:nvPr/>
          </p:nvSpPr>
          <p:spPr>
            <a:xfrm>
              <a:off x="873128" y="4166515"/>
              <a:ext cx="1338483" cy="27771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anchor="ctr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大数据变小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64" name="组合 63">
            <a:extLst>
              <a:ext uri="{FF2B5EF4-FFF2-40B4-BE49-F238E27FC236}">
                <a16:creationId xmlns:a16="http://schemas.microsoft.com/office/drawing/2014/main" xmlns="" id="{F985CD99-011D-4A35-9C32-1937083A5437}"/>
              </a:ext>
            </a:extLst>
          </p:cNvPr>
          <p:cNvGrpSpPr>
            <a:grpSpLocks/>
          </p:cNvGrpSpPr>
          <p:nvPr/>
        </p:nvGrpSpPr>
        <p:grpSpPr bwMode="auto">
          <a:xfrm>
            <a:off x="7308851" y="4075113"/>
            <a:ext cx="3108325" cy="1954212"/>
            <a:chOff x="3215513" y="3898756"/>
            <a:chExt cx="3107603" cy="1955477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45FCC78F-755D-4968-89E8-C169AA827A4B}"/>
                </a:ext>
              </a:extLst>
            </p:cNvPr>
            <p:cNvSpPr/>
            <p:nvPr/>
          </p:nvSpPr>
          <p:spPr>
            <a:xfrm>
              <a:off x="3290109" y="4218050"/>
              <a:ext cx="1333190" cy="6655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并发可扩展理论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E37D71FB-9D19-484D-9C7D-97449AFCB61F}"/>
                </a:ext>
              </a:extLst>
            </p:cNvPr>
            <p:cNvSpPr/>
            <p:nvPr/>
          </p:nvSpPr>
          <p:spPr>
            <a:xfrm>
              <a:off x="3290109" y="5163224"/>
              <a:ext cx="1358584" cy="6227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并发可扩展算法与应用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下箭头 75">
              <a:extLst>
                <a:ext uri="{FF2B5EF4-FFF2-40B4-BE49-F238E27FC236}">
                  <a16:creationId xmlns:a16="http://schemas.microsoft.com/office/drawing/2014/main" xmlns="" id="{3F595133-814A-403D-82E1-5EB07F3EF637}"/>
                </a:ext>
              </a:extLst>
            </p:cNvPr>
            <p:cNvSpPr/>
            <p:nvPr/>
          </p:nvSpPr>
          <p:spPr>
            <a:xfrm>
              <a:off x="3777357" y="4915414"/>
              <a:ext cx="250767" cy="2112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395AF4F2-D276-4450-A592-9487EC2FCE64}"/>
                </a:ext>
              </a:extLst>
            </p:cNvPr>
            <p:cNvSpPr/>
            <p:nvPr/>
          </p:nvSpPr>
          <p:spPr>
            <a:xfrm>
              <a:off x="4709004" y="4208518"/>
              <a:ext cx="1542692" cy="6989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基于不动点计算的新型并行计算模型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下箭头 77">
              <a:extLst>
                <a:ext uri="{FF2B5EF4-FFF2-40B4-BE49-F238E27FC236}">
                  <a16:creationId xmlns:a16="http://schemas.microsoft.com/office/drawing/2014/main" xmlns="" id="{57A3A6B6-78B6-478E-AF40-5C90BBEB2B35}"/>
                </a:ext>
              </a:extLst>
            </p:cNvPr>
            <p:cNvSpPr/>
            <p:nvPr/>
          </p:nvSpPr>
          <p:spPr>
            <a:xfrm>
              <a:off x="5329572" y="4936064"/>
              <a:ext cx="250767" cy="2112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4F2D47BD-11B6-4E82-B210-D1B0EEB9AFE1}"/>
                </a:ext>
              </a:extLst>
            </p:cNvPr>
            <p:cNvSpPr/>
            <p:nvPr/>
          </p:nvSpPr>
          <p:spPr>
            <a:xfrm>
              <a:off x="4723288" y="5160047"/>
              <a:ext cx="1528408" cy="6338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顺序图算法的自动并行化框架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87340699-817D-4BA4-8DB4-BF782E7097D0}"/>
                </a:ext>
              </a:extLst>
            </p:cNvPr>
            <p:cNvSpPr/>
            <p:nvPr/>
          </p:nvSpPr>
          <p:spPr>
            <a:xfrm>
              <a:off x="3215513" y="4076671"/>
              <a:ext cx="3107603" cy="17775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47">
              <a:extLst>
                <a:ext uri="{FF2B5EF4-FFF2-40B4-BE49-F238E27FC236}">
                  <a16:creationId xmlns:a16="http://schemas.microsoft.com/office/drawing/2014/main" xmlns="" id="{33B9D4FE-A072-4D3F-8F2E-E6B8FB0267BD}"/>
                </a:ext>
              </a:extLst>
            </p:cNvPr>
            <p:cNvSpPr txBox="1"/>
            <p:nvPr/>
          </p:nvSpPr>
          <p:spPr>
            <a:xfrm>
              <a:off x="4183663" y="3898756"/>
              <a:ext cx="1107818" cy="27640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anchor="ctr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并行计算</a:t>
              </a:r>
              <a:endPara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65" name="组合 73">
            <a:extLst>
              <a:ext uri="{FF2B5EF4-FFF2-40B4-BE49-F238E27FC236}">
                <a16:creationId xmlns:a16="http://schemas.microsoft.com/office/drawing/2014/main" xmlns="" id="{A6B6369E-94F1-4B56-BAEA-C689788E6101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4044950"/>
            <a:ext cx="2519362" cy="1982788"/>
            <a:chOff x="6419802" y="3875491"/>
            <a:chExt cx="2520000" cy="198256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F61BC622-D0FC-486F-AB21-56E896EBE738}"/>
                </a:ext>
              </a:extLst>
            </p:cNvPr>
            <p:cNvSpPr/>
            <p:nvPr/>
          </p:nvSpPr>
          <p:spPr>
            <a:xfrm>
              <a:off x="6497609" y="4219940"/>
              <a:ext cx="1148054" cy="709531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有界增量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问题规约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下箭头 83">
              <a:extLst>
                <a:ext uri="{FF2B5EF4-FFF2-40B4-BE49-F238E27FC236}">
                  <a16:creationId xmlns:a16="http://schemas.microsoft.com/office/drawing/2014/main" xmlns="" id="{10DC7C78-A6A3-4F74-92E6-D76451591938}"/>
                </a:ext>
              </a:extLst>
            </p:cNvPr>
            <p:cNvSpPr/>
            <p:nvPr/>
          </p:nvSpPr>
          <p:spPr>
            <a:xfrm>
              <a:off x="7002562" y="4967567"/>
              <a:ext cx="250889" cy="1809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A042670C-A07C-41E7-AF6F-0C275C4994A4}"/>
                </a:ext>
              </a:extLst>
            </p:cNvPr>
            <p:cNvSpPr/>
            <p:nvPr/>
          </p:nvSpPr>
          <p:spPr>
            <a:xfrm>
              <a:off x="6507136" y="5181856"/>
              <a:ext cx="1138526" cy="587308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可局部计算增量算法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D32AD614-4769-4EC5-808D-59BBA06A8CD0}"/>
                </a:ext>
              </a:extLst>
            </p:cNvPr>
            <p:cNvSpPr/>
            <p:nvPr/>
          </p:nvSpPr>
          <p:spPr>
            <a:xfrm>
              <a:off x="7731409" y="5181856"/>
              <a:ext cx="1154404" cy="587308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关于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算法相对有界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F73D3D22-B7B3-4E57-8071-B6A9FA1E3B2F}"/>
                </a:ext>
              </a:extLst>
            </p:cNvPr>
            <p:cNvSpPr/>
            <p:nvPr/>
          </p:nvSpPr>
          <p:spPr>
            <a:xfrm>
              <a:off x="6419802" y="4081843"/>
              <a:ext cx="2520000" cy="177621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下箭头 87">
              <a:extLst>
                <a:ext uri="{FF2B5EF4-FFF2-40B4-BE49-F238E27FC236}">
                  <a16:creationId xmlns:a16="http://schemas.microsoft.com/office/drawing/2014/main" xmlns="" id="{25969055-8C82-4EF5-B1F2-CF1CD9EDE88E}"/>
                </a:ext>
              </a:extLst>
            </p:cNvPr>
            <p:cNvSpPr/>
            <p:nvPr/>
          </p:nvSpPr>
          <p:spPr>
            <a:xfrm>
              <a:off x="8168082" y="4958043"/>
              <a:ext cx="250889" cy="1793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50B0D8B8-C76C-4B27-A06A-65560B0654B6}"/>
                </a:ext>
              </a:extLst>
            </p:cNvPr>
            <p:cNvSpPr/>
            <p:nvPr/>
          </p:nvSpPr>
          <p:spPr>
            <a:xfrm>
              <a:off x="7740936" y="4227876"/>
              <a:ext cx="1132174" cy="719056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非有界增量问题判断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47">
              <a:extLst>
                <a:ext uri="{FF2B5EF4-FFF2-40B4-BE49-F238E27FC236}">
                  <a16:creationId xmlns:a16="http://schemas.microsoft.com/office/drawing/2014/main" xmlns="" id="{D288A926-ACC4-47F7-B088-4C533E85BF08}"/>
                </a:ext>
              </a:extLst>
            </p:cNvPr>
            <p:cNvSpPr txBox="1"/>
            <p:nvPr/>
          </p:nvSpPr>
          <p:spPr>
            <a:xfrm>
              <a:off x="7137534" y="3875491"/>
              <a:ext cx="1108356" cy="27778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anchor="ctr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增量计算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9466" name="图片 90">
            <a:extLst>
              <a:ext uri="{FF2B5EF4-FFF2-40B4-BE49-F238E27FC236}">
                <a16:creationId xmlns:a16="http://schemas.microsoft.com/office/drawing/2014/main" xmlns="" id="{399B6A67-6993-479E-8280-AAB85D771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003300"/>
            <a:ext cx="4381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内容占位符 2">
            <a:extLst>
              <a:ext uri="{FF2B5EF4-FFF2-40B4-BE49-F238E27FC236}">
                <a16:creationId xmlns:a16="http://schemas.microsoft.com/office/drawing/2014/main" xmlns="" id="{81FFC276-2600-446E-A178-4ABD21EDCC3E}"/>
              </a:ext>
            </a:extLst>
          </p:cNvPr>
          <p:cNvSpPr txBox="1">
            <a:spLocks/>
          </p:cNvSpPr>
          <p:nvPr/>
        </p:nvSpPr>
        <p:spPr bwMode="auto">
          <a:xfrm>
            <a:off x="2335213" y="1087438"/>
            <a:ext cx="367506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BEAS:</a:t>
            </a: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关系数据有界查询引擎</a:t>
            </a:r>
            <a:endParaRPr lang="en-US" altLang="zh-CN" sz="2000" b="1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468" name="图片 92">
            <a:extLst>
              <a:ext uri="{FF2B5EF4-FFF2-40B4-BE49-F238E27FC236}">
                <a16:creationId xmlns:a16="http://schemas.microsoft.com/office/drawing/2014/main" xmlns="" id="{EF5414B3-8114-4F50-B972-5C572EAF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2238" y="1484314"/>
            <a:ext cx="375285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9" name="组合 27">
            <a:extLst>
              <a:ext uri="{FF2B5EF4-FFF2-40B4-BE49-F238E27FC236}">
                <a16:creationId xmlns:a16="http://schemas.microsoft.com/office/drawing/2014/main" xmlns="" id="{E21EFBBD-FCCC-4130-A03C-BCBEF0919676}"/>
              </a:ext>
            </a:extLst>
          </p:cNvPr>
          <p:cNvGrpSpPr>
            <a:grpSpLocks/>
          </p:cNvGrpSpPr>
          <p:nvPr/>
        </p:nvGrpSpPr>
        <p:grpSpPr bwMode="auto">
          <a:xfrm>
            <a:off x="1843089" y="1655763"/>
            <a:ext cx="4181475" cy="1865312"/>
            <a:chOff x="373764" y="1609525"/>
            <a:chExt cx="5692598" cy="3763691"/>
          </a:xfrm>
        </p:grpSpPr>
        <p:grpSp>
          <p:nvGrpSpPr>
            <p:cNvPr id="19477" name="组合 28">
              <a:extLst>
                <a:ext uri="{FF2B5EF4-FFF2-40B4-BE49-F238E27FC236}">
                  <a16:creationId xmlns:a16="http://schemas.microsoft.com/office/drawing/2014/main" xmlns="" id="{1ED4EB51-5AD8-4D4B-B069-79962CDB7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91" y="1609525"/>
              <a:ext cx="5589571" cy="3148277"/>
              <a:chOff x="1927817" y="1072811"/>
              <a:chExt cx="5589571" cy="3148277"/>
            </a:xfrm>
          </p:grpSpPr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xmlns="" id="{2B6C9282-2C50-4F6A-A3CF-2B4C344A71D9}"/>
                  </a:ext>
                </a:extLst>
              </p:cNvPr>
              <p:cNvSpPr/>
              <p:nvPr/>
            </p:nvSpPr>
            <p:spPr>
              <a:xfrm>
                <a:off x="5436153" y="1988910"/>
                <a:ext cx="1945079" cy="576566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Metadata</a:t>
                </a:r>
              </a:p>
            </p:txBody>
          </p:sp>
          <p:sp>
            <p:nvSpPr>
              <p:cNvPr id="106" name="圆角矩形 105">
                <a:extLst>
                  <a:ext uri="{FF2B5EF4-FFF2-40B4-BE49-F238E27FC236}">
                    <a16:creationId xmlns:a16="http://schemas.microsoft.com/office/drawing/2014/main" xmlns="" id="{287A6BA1-D8DE-4129-BEDB-3D005642F30E}"/>
                  </a:ext>
                </a:extLst>
              </p:cNvPr>
              <p:cNvSpPr/>
              <p:nvPr/>
            </p:nvSpPr>
            <p:spPr>
              <a:xfrm>
                <a:off x="5436153" y="2709616"/>
                <a:ext cx="1945079" cy="576566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Discovery</a:t>
                </a:r>
              </a:p>
            </p:txBody>
          </p:sp>
          <p:sp>
            <p:nvSpPr>
              <p:cNvPr id="107" name="圆角矩形 106">
                <a:extLst>
                  <a:ext uri="{FF2B5EF4-FFF2-40B4-BE49-F238E27FC236}">
                    <a16:creationId xmlns:a16="http://schemas.microsoft.com/office/drawing/2014/main" xmlns="" id="{44711CC1-634B-4D61-861E-9A0467920C94}"/>
                  </a:ext>
                </a:extLst>
              </p:cNvPr>
              <p:cNvSpPr/>
              <p:nvPr/>
            </p:nvSpPr>
            <p:spPr>
              <a:xfrm>
                <a:off x="5436153" y="3430324"/>
                <a:ext cx="1945079" cy="576566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Maintenance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xmlns="" id="{C2A88CF8-F82C-4722-9D53-A529FD801EFB}"/>
                  </a:ext>
                </a:extLst>
              </p:cNvPr>
              <p:cNvSpPr/>
              <p:nvPr/>
            </p:nvSpPr>
            <p:spPr>
              <a:xfrm>
                <a:off x="5284869" y="1207343"/>
                <a:ext cx="2232519" cy="301415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43">
                <a:extLst>
                  <a:ext uri="{FF2B5EF4-FFF2-40B4-BE49-F238E27FC236}">
                    <a16:creationId xmlns:a16="http://schemas.microsoft.com/office/drawing/2014/main" xmlns="" id="{AE4EB6C7-6CA9-4AE1-A23C-DA8444217566}"/>
                  </a:ext>
                </a:extLst>
              </p:cNvPr>
              <p:cNvSpPr txBox="1"/>
              <p:nvPr/>
            </p:nvSpPr>
            <p:spPr>
              <a:xfrm>
                <a:off x="5667402" y="1470001"/>
                <a:ext cx="1437197" cy="62141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AS Catalog</a:t>
                </a:r>
              </a:p>
            </p:txBody>
          </p:sp>
          <p:sp>
            <p:nvSpPr>
              <p:cNvPr id="110" name="TextBox 44">
                <a:extLst>
                  <a:ext uri="{FF2B5EF4-FFF2-40B4-BE49-F238E27FC236}">
                    <a16:creationId xmlns:a16="http://schemas.microsoft.com/office/drawing/2014/main" xmlns="" id="{E719ED90-0863-4EB3-AE50-6A97492236DA}"/>
                  </a:ext>
                </a:extLst>
              </p:cNvPr>
              <p:cNvSpPr txBox="1"/>
              <p:nvPr/>
            </p:nvSpPr>
            <p:spPr>
              <a:xfrm>
                <a:off x="1928528" y="1072811"/>
                <a:ext cx="957410" cy="62141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Online</a:t>
                </a:r>
              </a:p>
            </p:txBody>
          </p:sp>
        </p:grpSp>
        <p:grpSp>
          <p:nvGrpSpPr>
            <p:cNvPr id="19478" name="组合 29">
              <a:extLst>
                <a:ext uri="{FF2B5EF4-FFF2-40B4-BE49-F238E27FC236}">
                  <a16:creationId xmlns:a16="http://schemas.microsoft.com/office/drawing/2014/main" xmlns="" id="{6A3365D0-329C-4B94-8FA1-E962EDEE4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64" y="1744352"/>
              <a:ext cx="3312368" cy="3024336"/>
              <a:chOff x="1885932" y="1412776"/>
              <a:chExt cx="3312368" cy="3024336"/>
            </a:xfrm>
          </p:grpSpPr>
          <p:sp>
            <p:nvSpPr>
              <p:cNvPr id="99" name="圆角矩形 98">
                <a:extLst>
                  <a:ext uri="{FF2B5EF4-FFF2-40B4-BE49-F238E27FC236}">
                    <a16:creationId xmlns:a16="http://schemas.microsoft.com/office/drawing/2014/main" xmlns="" id="{39FF1A31-4059-406F-9C1E-C998A8C57818}"/>
                  </a:ext>
                </a:extLst>
              </p:cNvPr>
              <p:cNvSpPr/>
              <p:nvPr/>
            </p:nvSpPr>
            <p:spPr>
              <a:xfrm>
                <a:off x="2194983" y="1989047"/>
                <a:ext cx="2664759" cy="41961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BE Checker</a:t>
                </a:r>
              </a:p>
            </p:txBody>
          </p:sp>
          <p:sp>
            <p:nvSpPr>
              <p:cNvPr id="100" name="圆角矩形 99">
                <a:extLst>
                  <a:ext uri="{FF2B5EF4-FFF2-40B4-BE49-F238E27FC236}">
                    <a16:creationId xmlns:a16="http://schemas.microsoft.com/office/drawing/2014/main" xmlns="" id="{CF174E1B-0340-442E-BEB3-16E7CD4E0900}"/>
                  </a:ext>
                </a:extLst>
              </p:cNvPr>
              <p:cNvSpPr/>
              <p:nvPr/>
            </p:nvSpPr>
            <p:spPr>
              <a:xfrm>
                <a:off x="2205789" y="2533581"/>
                <a:ext cx="2653952" cy="41961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BE Plan Generator</a:t>
                </a:r>
              </a:p>
            </p:txBody>
          </p:sp>
          <p:sp>
            <p:nvSpPr>
              <p:cNvPr id="101" name="圆角矩形 100">
                <a:extLst>
                  <a:ext uri="{FF2B5EF4-FFF2-40B4-BE49-F238E27FC236}">
                    <a16:creationId xmlns:a16="http://schemas.microsoft.com/office/drawing/2014/main" xmlns="" id="{B53852DF-3BD3-4DC2-A9BE-0657B9F73043}"/>
                  </a:ext>
                </a:extLst>
              </p:cNvPr>
              <p:cNvSpPr/>
              <p:nvPr/>
            </p:nvSpPr>
            <p:spPr>
              <a:xfrm>
                <a:off x="2205789" y="3074912"/>
                <a:ext cx="2653952" cy="41961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BE Plan Optimizer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xmlns="" id="{3471AADE-38FE-4ED5-8E57-B86F1819C6CC}"/>
                  </a:ext>
                </a:extLst>
              </p:cNvPr>
              <p:cNvSpPr/>
              <p:nvPr/>
            </p:nvSpPr>
            <p:spPr>
              <a:xfrm>
                <a:off x="2052344" y="1787248"/>
                <a:ext cx="2952197" cy="1928292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xmlns="" id="{EF153368-80F5-41C8-81EA-61221F79E9F8}"/>
                  </a:ext>
                </a:extLst>
              </p:cNvPr>
              <p:cNvSpPr/>
              <p:nvPr/>
            </p:nvSpPr>
            <p:spPr>
              <a:xfrm>
                <a:off x="2026409" y="3808432"/>
                <a:ext cx="2978132" cy="41961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BE Plan Executor</a:t>
                </a: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xmlns="" id="{C8EF519A-4693-4A51-B9B9-E47860C6F0F3}"/>
                  </a:ext>
                </a:extLst>
              </p:cNvPr>
              <p:cNvSpPr/>
              <p:nvPr/>
            </p:nvSpPr>
            <p:spPr>
              <a:xfrm>
                <a:off x="1885932" y="1412481"/>
                <a:ext cx="3313117" cy="3023767"/>
              </a:xfrm>
              <a:prstGeom prst="rect">
                <a:avLst/>
              </a:prstGeom>
              <a:noFill/>
              <a:ln w="19050">
                <a:solidFill>
                  <a:srgbClr val="00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xmlns="" id="{F085B388-C8E3-4ACB-BA1A-A7DE29B3BDD2}"/>
                </a:ext>
              </a:extLst>
            </p:cNvPr>
            <p:cNvSpPr/>
            <p:nvPr/>
          </p:nvSpPr>
          <p:spPr>
            <a:xfrm>
              <a:off x="373764" y="4870324"/>
              <a:ext cx="5692598" cy="5028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DBMS</a:t>
              </a:r>
            </a:p>
          </p:txBody>
        </p:sp>
        <p:sp>
          <p:nvSpPr>
            <p:cNvPr id="98" name="TextBox 31">
              <a:extLst>
                <a:ext uri="{FF2B5EF4-FFF2-40B4-BE49-F238E27FC236}">
                  <a16:creationId xmlns:a16="http://schemas.microsoft.com/office/drawing/2014/main" xmlns="" id="{821ED5F6-B12E-43D0-A7EA-C39E4B2C572F}"/>
                </a:ext>
              </a:extLst>
            </p:cNvPr>
            <p:cNvSpPr txBox="1"/>
            <p:nvPr/>
          </p:nvSpPr>
          <p:spPr>
            <a:xfrm>
              <a:off x="3769007" y="1660775"/>
              <a:ext cx="983346" cy="62141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Offline</a:t>
              </a:r>
            </a:p>
          </p:txBody>
        </p:sp>
      </p:grpSp>
      <p:sp>
        <p:nvSpPr>
          <p:cNvPr id="111" name="上箭头 110">
            <a:extLst>
              <a:ext uri="{FF2B5EF4-FFF2-40B4-BE49-F238E27FC236}">
                <a16:creationId xmlns:a16="http://schemas.microsoft.com/office/drawing/2014/main" xmlns="" id="{45C2E6FC-2278-424E-853E-5A92F483F9E9}"/>
              </a:ext>
            </a:extLst>
          </p:cNvPr>
          <p:cNvSpPr/>
          <p:nvPr/>
        </p:nvSpPr>
        <p:spPr>
          <a:xfrm>
            <a:off x="2932114" y="3492500"/>
            <a:ext cx="441325" cy="482600"/>
          </a:xfrm>
          <a:prstGeom prst="up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上箭头 111">
            <a:extLst>
              <a:ext uri="{FF2B5EF4-FFF2-40B4-BE49-F238E27FC236}">
                <a16:creationId xmlns:a16="http://schemas.microsoft.com/office/drawing/2014/main" xmlns="" id="{551E301D-D414-4827-B270-108AB7124D7A}"/>
              </a:ext>
            </a:extLst>
          </p:cNvPr>
          <p:cNvSpPr/>
          <p:nvPr/>
        </p:nvSpPr>
        <p:spPr>
          <a:xfrm>
            <a:off x="8288339" y="3467100"/>
            <a:ext cx="441325" cy="533400"/>
          </a:xfrm>
          <a:prstGeom prst="up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BD5EB5CB-E367-4D5E-95B0-FEDFB20A1847}"/>
              </a:ext>
            </a:extLst>
          </p:cNvPr>
          <p:cNvSpPr/>
          <p:nvPr/>
        </p:nvSpPr>
        <p:spPr>
          <a:xfrm>
            <a:off x="4598989" y="4121151"/>
            <a:ext cx="5888037" cy="203517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E0FE0BA5-5103-45CA-9E56-89121E2FC34B}"/>
              </a:ext>
            </a:extLst>
          </p:cNvPr>
          <p:cNvSpPr/>
          <p:nvPr/>
        </p:nvSpPr>
        <p:spPr>
          <a:xfrm>
            <a:off x="1749426" y="4121151"/>
            <a:ext cx="2746375" cy="2035175"/>
          </a:xfrm>
          <a:prstGeom prst="rect">
            <a:avLst/>
          </a:prstGeom>
          <a:solidFill>
            <a:srgbClr val="00FF99">
              <a:alpha val="18000"/>
            </a:srgb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4">
            <a:extLst>
              <a:ext uri="{FF2B5EF4-FFF2-40B4-BE49-F238E27FC236}">
                <a16:creationId xmlns:a16="http://schemas.microsoft.com/office/drawing/2014/main" xmlns="" id="{58D9B4EC-942B-432E-BEDE-89395082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6051551"/>
            <a:ext cx="9126538" cy="714375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tIns="108000" bIns="10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理论落地，大数据计算的基础软件</a:t>
            </a:r>
            <a:endParaRPr lang="en-GB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上箭头 72">
            <a:extLst>
              <a:ext uri="{FF2B5EF4-FFF2-40B4-BE49-F238E27FC236}">
                <a16:creationId xmlns:a16="http://schemas.microsoft.com/office/drawing/2014/main" xmlns="" id="{76F9F61C-68D0-4C52-88AE-C34881F028AB}"/>
              </a:ext>
            </a:extLst>
          </p:cNvPr>
          <p:cNvSpPr/>
          <p:nvPr/>
        </p:nvSpPr>
        <p:spPr>
          <a:xfrm rot="2894137">
            <a:off x="6244432" y="3301207"/>
            <a:ext cx="441325" cy="588962"/>
          </a:xfrm>
          <a:prstGeom prst="up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6" name="灯片编号占位符 3">
            <a:extLst>
              <a:ext uri="{FF2B5EF4-FFF2-40B4-BE49-F238E27FC236}">
                <a16:creationId xmlns:a16="http://schemas.microsoft.com/office/drawing/2014/main" xmlns="" id="{CC6B766A-E01B-4F83-939F-6221AEFB93AE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088F78-DF59-4659-8197-7D872619E5DC}" type="slidenum"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r" eaLnBrk="1" hangingPunct="1"/>
              <a:t>6</a:t>
            </a:fld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xmlns="" id="{D61CFEE0-4536-48F2-BC7D-A430D31F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1439"/>
            <a:ext cx="8358188" cy="79692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系统研发</a:t>
            </a:r>
            <a:endParaRPr lang="zh-CN" altLang="en-US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B319D2D6-6A4B-4DC6-BADB-EDEF31D42C7C}"/>
              </a:ext>
            </a:extLst>
          </p:cNvPr>
          <p:cNvSpPr txBox="1"/>
          <p:nvPr/>
        </p:nvSpPr>
        <p:spPr>
          <a:xfrm>
            <a:off x="1597026" y="855664"/>
            <a:ext cx="4570413" cy="336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defRPr/>
            </a:pP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华为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PoC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移动数据的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CDR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11950" indent="-342900">
              <a:spcBef>
                <a:spcPts val="3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传统计算模式：简单查询无法在几十亿条记录上完成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11950" indent="-342900">
              <a:spcBef>
                <a:spcPts val="3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有界计算：</a:t>
            </a:r>
            <a:r>
              <a:rPr lang="en-GB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的华为测试案例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效率提高</a:t>
            </a:r>
            <a:r>
              <a:rPr lang="en-GB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11950" indent="-342900">
              <a:spcBef>
                <a:spcPts val="3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采用为大数据查询平台的基础，“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high potential” 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很大潜力）的突破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11950" indent="-342900">
              <a:spcBef>
                <a:spcPts val="300"/>
              </a:spcBef>
              <a:buFont typeface="Arial" panose="020B0604020202020204" pitchFamily="34" charset="0"/>
              <a:buChar char="−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Edinburgh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Huawei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Research Lab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，华为年资助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万英镑（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1500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万元）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，开放式基础研究 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2017-2020-2030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4" name="组合 13">
            <a:extLst>
              <a:ext uri="{FF2B5EF4-FFF2-40B4-BE49-F238E27FC236}">
                <a16:creationId xmlns:a16="http://schemas.microsoft.com/office/drawing/2014/main" xmlns="" id="{2C2131EC-4682-4AB3-B6F4-3E2CAC880923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4130675"/>
            <a:ext cx="4214812" cy="2655888"/>
            <a:chOff x="3616864" y="3255900"/>
            <a:chExt cx="5280025" cy="2870200"/>
          </a:xfrm>
        </p:grpSpPr>
        <p:pic>
          <p:nvPicPr>
            <p:cNvPr id="20491" name="Picture 19">
              <a:extLst>
                <a:ext uri="{FF2B5EF4-FFF2-40B4-BE49-F238E27FC236}">
                  <a16:creationId xmlns:a16="http://schemas.microsoft.com/office/drawing/2014/main" xmlns="" id="{8F330BC8-0373-4DCE-9528-5834A567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69" t="8186" r="8765"/>
            <a:stretch>
              <a:fillRect/>
            </a:stretch>
          </p:blipFill>
          <p:spPr bwMode="auto">
            <a:xfrm>
              <a:off x="3616864" y="3255900"/>
              <a:ext cx="5280025" cy="28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20">
              <a:extLst>
                <a:ext uri="{FF2B5EF4-FFF2-40B4-BE49-F238E27FC236}">
                  <a16:creationId xmlns:a16="http://schemas.microsoft.com/office/drawing/2014/main" xmlns="" id="{651AB158-107F-453E-BAE0-10C26392740B}"/>
                </a:ext>
              </a:extLst>
            </p:cNvPr>
            <p:cNvSpPr/>
            <p:nvPr/>
          </p:nvSpPr>
          <p:spPr>
            <a:xfrm>
              <a:off x="4169725" y="5801851"/>
              <a:ext cx="288362" cy="1492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xmlns="" id="{0EA3FF1E-F105-49DA-8071-1CF9754E8803}"/>
                </a:ext>
              </a:extLst>
            </p:cNvPr>
            <p:cNvSpPr/>
            <p:nvPr/>
          </p:nvSpPr>
          <p:spPr>
            <a:xfrm>
              <a:off x="5104419" y="5801851"/>
              <a:ext cx="288362" cy="1492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23">
              <a:extLst>
                <a:ext uri="{FF2B5EF4-FFF2-40B4-BE49-F238E27FC236}">
                  <a16:creationId xmlns:a16="http://schemas.microsoft.com/office/drawing/2014/main" xmlns="" id="{D17D5B4F-0162-4BBC-A924-65EA236BEA7C}"/>
                </a:ext>
              </a:extLst>
            </p:cNvPr>
            <p:cNvSpPr/>
            <p:nvPr/>
          </p:nvSpPr>
          <p:spPr>
            <a:xfrm>
              <a:off x="6041101" y="5806998"/>
              <a:ext cx="288364" cy="14925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xmlns="" id="{789819BF-5492-4D0B-A475-D7986446FA9A}"/>
                </a:ext>
              </a:extLst>
            </p:cNvPr>
            <p:cNvSpPr/>
            <p:nvPr/>
          </p:nvSpPr>
          <p:spPr>
            <a:xfrm>
              <a:off x="6906191" y="5806998"/>
              <a:ext cx="286374" cy="14925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25">
              <a:extLst>
                <a:ext uri="{FF2B5EF4-FFF2-40B4-BE49-F238E27FC236}">
                  <a16:creationId xmlns:a16="http://schemas.microsoft.com/office/drawing/2014/main" xmlns="" id="{1554F1D3-96A8-4194-842E-C98F02BAF5E7}"/>
                </a:ext>
              </a:extLst>
            </p:cNvPr>
            <p:cNvSpPr/>
            <p:nvPr/>
          </p:nvSpPr>
          <p:spPr>
            <a:xfrm>
              <a:off x="7842873" y="5801851"/>
              <a:ext cx="286374" cy="1492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Curved Connector 26">
              <a:extLst>
                <a:ext uri="{FF2B5EF4-FFF2-40B4-BE49-F238E27FC236}">
                  <a16:creationId xmlns:a16="http://schemas.microsoft.com/office/drawing/2014/main" xmlns="" id="{11AA84D6-E1A9-4A92-A94F-A047C5C61790}"/>
                </a:ext>
              </a:extLst>
            </p:cNvPr>
            <p:cNvCxnSpPr/>
            <p:nvPr/>
          </p:nvCxnSpPr>
          <p:spPr>
            <a:xfrm rot="16200000" flipV="1">
              <a:off x="5470304" y="3286096"/>
              <a:ext cx="2273170" cy="2758340"/>
            </a:xfrm>
            <a:prstGeom prst="curvedConnector2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5" name="组合 16">
            <a:extLst>
              <a:ext uri="{FF2B5EF4-FFF2-40B4-BE49-F238E27FC236}">
                <a16:creationId xmlns:a16="http://schemas.microsoft.com/office/drawing/2014/main" xmlns="" id="{F1D604A3-600E-4EDA-A5D1-C75EE6837FE2}"/>
              </a:ext>
            </a:extLst>
          </p:cNvPr>
          <p:cNvGrpSpPr>
            <a:grpSpLocks/>
          </p:cNvGrpSpPr>
          <p:nvPr/>
        </p:nvGrpSpPr>
        <p:grpSpPr bwMode="auto">
          <a:xfrm>
            <a:off x="6024564" y="857250"/>
            <a:ext cx="4643437" cy="5786438"/>
            <a:chOff x="4500594" y="857232"/>
            <a:chExt cx="4643438" cy="5786476"/>
          </a:xfrm>
        </p:grpSpPr>
        <p:pic>
          <p:nvPicPr>
            <p:cNvPr id="20488" name="Picture 2">
              <a:extLst>
                <a:ext uri="{FF2B5EF4-FFF2-40B4-BE49-F238E27FC236}">
                  <a16:creationId xmlns:a16="http://schemas.microsoft.com/office/drawing/2014/main" xmlns="" id="{9191795D-27E0-437D-91E7-91CDA4DB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1" y="3724292"/>
              <a:ext cx="405645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占位符 2">
              <a:extLst>
                <a:ext uri="{FF2B5EF4-FFF2-40B4-BE49-F238E27FC236}">
                  <a16:creationId xmlns:a16="http://schemas.microsoft.com/office/drawing/2014/main" xmlns="" id="{8030CBF2-03E0-4A12-BB36-88312AB64A9D}"/>
                </a:ext>
              </a:extLst>
            </p:cNvPr>
            <p:cNvSpPr txBox="1">
              <a:spLocks/>
            </p:cNvSpPr>
            <p:nvPr/>
          </p:nvSpPr>
          <p:spPr>
            <a:xfrm>
              <a:off x="4500594" y="857232"/>
              <a:ext cx="4643438" cy="3714774"/>
            </a:xfrm>
            <a:prstGeom prst="rect">
              <a:avLst/>
            </a:prstGeom>
          </p:spPr>
          <p:txBody>
            <a:bodyPr/>
            <a:lstStyle>
              <a:lvl1pPr marL="342902" indent="-3429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6" indent="-28575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9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13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18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21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25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28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32" indent="-228602" algn="l" defTabSz="91440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10000"/>
                </a:lnSpc>
                <a:spcBef>
                  <a:spcPts val="300"/>
                </a:spcBef>
                <a:buNone/>
                <a:defRPr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拉卡拉金融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11950" indent="-342900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−"/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国内第三大消费金融服务公司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11950" indent="-342900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−"/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针对用户进行评级打分的整个流程，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毫秒，性能提高</a:t>
              </a: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个数量级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spcBef>
                  <a:spcPts val="300"/>
                </a:spcBef>
                <a:buNone/>
                <a:defRPr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移动互联网大数据平台</a:t>
              </a:r>
              <a:r>
                <a:rPr lang="en-US" altLang="zh-CN" sz="2000" dirty="0" err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TalkingData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11950" lvl="1" indent="-342900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−"/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在数据网络中进行关联关系查找速度快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3.3-9.7</a:t>
              </a: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倍</a:t>
              </a: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spcBef>
                  <a:spcPts val="300"/>
                </a:spcBef>
                <a:buNone/>
                <a:defRPr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华为</a:t>
              </a:r>
              <a:endPara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11950" lvl="1" indent="-342900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−"/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符合条件的点边查询、图关系离线分析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11950" lvl="1" indent="-342900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−"/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全面碾压国外同类系统，多达几个数量级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  <a:spcBef>
                  <a:spcPts val="0"/>
                </a:spcBef>
                <a:defRPr/>
              </a:pPr>
              <a:endPara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90" name="矩形 15">
              <a:extLst>
                <a:ext uri="{FF2B5EF4-FFF2-40B4-BE49-F238E27FC236}">
                  <a16:creationId xmlns:a16="http://schemas.microsoft.com/office/drawing/2014/main" xmlns="" id="{F6F4BEE9-5C68-4A02-ADAF-CF278BCA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999" y="5941977"/>
              <a:ext cx="4572000" cy="701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阿里、华为、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Neo4j</a:t>
              </a:r>
              <a:r>
                <a:rPr lang="zh-CN" altLang="en-US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提出收购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; </a:t>
              </a:r>
              <a:r>
                <a:rPr lang="zh-CN" altLang="en-US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已移交给阿里巴巴，已经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建设开源社区，打造国际品牌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！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18127227-D6E8-43E2-A5C6-A99AD3D91F5B}"/>
              </a:ext>
            </a:extLst>
          </p:cNvPr>
          <p:cNvCxnSpPr/>
          <p:nvPr/>
        </p:nvCxnSpPr>
        <p:spPr>
          <a:xfrm rot="16200000" flipH="1">
            <a:off x="3167064" y="3786189"/>
            <a:ext cx="5786437" cy="71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7" name="灯片编号占位符 3">
            <a:extLst>
              <a:ext uri="{FF2B5EF4-FFF2-40B4-BE49-F238E27FC236}">
                <a16:creationId xmlns:a16="http://schemas.microsoft.com/office/drawing/2014/main" xmlns="" id="{4731326F-FFAD-4F8E-9E1D-18EEF18CA4E1}"/>
              </a:ext>
            </a:extLst>
          </p:cNvPr>
          <p:cNvSpPr txBox="1">
            <a:spLocks/>
          </p:cNvSpPr>
          <p:nvPr/>
        </p:nvSpPr>
        <p:spPr bwMode="auto">
          <a:xfrm>
            <a:off x="10096500" y="357189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D0961CA-16E0-4389-9B84-AB652B166311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7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2">
            <a:extLst>
              <a:ext uri="{FF2B5EF4-FFF2-40B4-BE49-F238E27FC236}">
                <a16:creationId xmlns:a16="http://schemas.microsoft.com/office/drawing/2014/main" xmlns="" id="{FFAF3FC7-DE14-401C-8324-56AD3DCA0578}"/>
              </a:ext>
            </a:extLst>
          </p:cNvPr>
          <p:cNvGrpSpPr>
            <a:grpSpLocks/>
          </p:cNvGrpSpPr>
          <p:nvPr/>
        </p:nvGrpSpPr>
        <p:grpSpPr bwMode="auto">
          <a:xfrm>
            <a:off x="4667251" y="4689476"/>
            <a:ext cx="2879725" cy="1693863"/>
            <a:chOff x="3143240" y="3929066"/>
            <a:chExt cx="2879725" cy="1693731"/>
          </a:xfrm>
        </p:grpSpPr>
        <p:sp>
          <p:nvSpPr>
            <p:cNvPr id="79" name="圆角矩形 76">
              <a:extLst>
                <a:ext uri="{FF2B5EF4-FFF2-40B4-BE49-F238E27FC236}">
                  <a16:creationId xmlns:a16="http://schemas.microsoft.com/office/drawing/2014/main" xmlns="" id="{1765BD17-28BF-4C94-9F86-93E81D41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553" y="4349721"/>
              <a:ext cx="2700337" cy="1214342"/>
            </a:xfrm>
            <a:prstGeom prst="roundRect">
              <a:avLst>
                <a:gd name="adj" fmla="val 2125"/>
              </a:avLst>
            </a:prstGeom>
            <a:noFill/>
            <a:ln>
              <a:noFill/>
              <a:headEnd/>
              <a:tailEnd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71438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lvl="2"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发现危及国家安全的特定群体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若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个机器时钟处理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个顶点对，链接预测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10</a:t>
              </a:r>
              <a:r>
                <a:rPr lang="en-US" altLang="zh-CN" sz="2000" baseline="30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顶点网络需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anose="02010609060101010101" pitchFamily="49" charset="-122"/>
                </a:rPr>
                <a:t>100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anose="02010609060101010101" pitchFamily="49" charset="-122"/>
                </a:rPr>
                <a:t>天</a:t>
              </a:r>
              <a:r>
                <a:rPr lang="en-US" altLang="zh-CN" sz="2000" dirty="0">
                  <a:latin typeface="楷体" pitchFamily="49" charset="-122"/>
                  <a:ea typeface="楷体" panose="02010609060101010101" pitchFamily="49" charset="-122"/>
                </a:rPr>
                <a:t>)</a:t>
              </a:r>
            </a:p>
            <a:p>
              <a:pPr marL="0" lvl="2"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2000" dirty="0">
                <a:solidFill>
                  <a:srgbClr val="000000"/>
                </a:solidFill>
                <a:latin typeface="楷体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24" name="圆角矩形 82">
              <a:extLst>
                <a:ext uri="{FF2B5EF4-FFF2-40B4-BE49-F238E27FC236}">
                  <a16:creationId xmlns:a16="http://schemas.microsoft.com/office/drawing/2014/main" xmlns="" id="{3623CB78-B9C8-4D79-A5E8-AD838A13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40" y="3929066"/>
              <a:ext cx="2879725" cy="169373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36000" bIns="3600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2075" indent="-920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algn="ctr" eaLnBrk="1" hangingPunct="1">
                <a:lnSpc>
                  <a:spcPct val="9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Arial Unicode MS" pitchFamily="34" charset="-122"/>
                  <a:ea typeface="黑体" panose="02010609060101010101" pitchFamily="49" charset="-122"/>
                </a:rPr>
                <a:t>计算复杂度高</a:t>
              </a:r>
            </a:p>
          </p:txBody>
        </p:sp>
      </p:grpSp>
      <p:grpSp>
        <p:nvGrpSpPr>
          <p:cNvPr id="21507" name="组合 19">
            <a:extLst>
              <a:ext uri="{FF2B5EF4-FFF2-40B4-BE49-F238E27FC236}">
                <a16:creationId xmlns:a16="http://schemas.microsoft.com/office/drawing/2014/main" xmlns="" id="{DC36B9A1-AE27-4433-A2D4-31294BAA03C4}"/>
              </a:ext>
            </a:extLst>
          </p:cNvPr>
          <p:cNvGrpSpPr>
            <a:grpSpLocks/>
          </p:cNvGrpSpPr>
          <p:nvPr/>
        </p:nvGrpSpPr>
        <p:grpSpPr bwMode="auto">
          <a:xfrm>
            <a:off x="1701801" y="4681538"/>
            <a:ext cx="2879725" cy="1701800"/>
            <a:chOff x="178223" y="3942378"/>
            <a:chExt cx="2879725" cy="1701200"/>
          </a:xfrm>
        </p:grpSpPr>
        <p:sp>
          <p:nvSpPr>
            <p:cNvPr id="22" name="圆角矩形 76">
              <a:extLst>
                <a:ext uri="{FF2B5EF4-FFF2-40B4-BE49-F238E27FC236}">
                  <a16:creationId xmlns:a16="http://schemas.microsoft.com/office/drawing/2014/main" xmlns="" id="{3D74555A-F295-4E4F-B8A0-FCFC2688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11" y="4378786"/>
              <a:ext cx="2663825" cy="1214010"/>
            </a:xfrm>
            <a:prstGeom prst="roundRect">
              <a:avLst>
                <a:gd name="adj" fmla="val 2125"/>
              </a:avLst>
            </a:prstGeom>
            <a:noFill/>
            <a:ln>
              <a:noFill/>
              <a:headEnd/>
              <a:tailEnd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71438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lvl="2"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政治选举预测需要同时处理各种社交网络大数据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(</a:t>
              </a:r>
              <a:r>
                <a:rPr lang="en-US" altLang="zh-CN" sz="2000" dirty="0" err="1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Facebook</a:t>
              </a:r>
              <a:r>
                <a:rPr lang="zh-CN" altLang="en-US" sz="2000" dirty="0">
                  <a:latin typeface="楷体" pitchFamily="49" charset="-122"/>
                  <a:ea typeface="楷体" panose="02010609060101010101" pitchFamily="49" charset="-122"/>
                </a:rPr>
                <a:t>每天新增数据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anose="02010609060101010101" pitchFamily="49" charset="-122"/>
                </a:rPr>
                <a:t>10TB </a:t>
              </a:r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anose="02010609060101010101" pitchFamily="49" charset="-122"/>
                </a:rPr>
                <a:t>)</a:t>
              </a:r>
            </a:p>
            <a:p>
              <a:pPr marL="0" lvl="2"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xmlns="" id="{9D3438C3-C5E0-4C5C-BAB2-7B3F863C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" y="3942378"/>
              <a:ext cx="2879725" cy="1701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headEnd/>
              <a:tailEnd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36000" rIns="0" bIns="36000"/>
            <a:lstStyle/>
            <a:p>
              <a:pPr marL="92075" lvl="2" indent="-92075" algn="ctr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Arial Unicode MS" pitchFamily="34" charset="-122"/>
                </a:rPr>
                <a:t>计算数据量大</a:t>
              </a:r>
            </a:p>
          </p:txBody>
        </p:sp>
      </p:grpSp>
      <p:grpSp>
        <p:nvGrpSpPr>
          <p:cNvPr id="21508" name="组合 20">
            <a:extLst>
              <a:ext uri="{FF2B5EF4-FFF2-40B4-BE49-F238E27FC236}">
                <a16:creationId xmlns:a16="http://schemas.microsoft.com/office/drawing/2014/main" xmlns="" id="{0E10D587-4E02-4ED6-93BE-298F153308E3}"/>
              </a:ext>
            </a:extLst>
          </p:cNvPr>
          <p:cNvGrpSpPr>
            <a:grpSpLocks/>
          </p:cNvGrpSpPr>
          <p:nvPr/>
        </p:nvGrpSpPr>
        <p:grpSpPr bwMode="auto">
          <a:xfrm>
            <a:off x="7645401" y="4681538"/>
            <a:ext cx="2879725" cy="1701800"/>
            <a:chOff x="6121432" y="3942378"/>
            <a:chExt cx="2879725" cy="1701200"/>
          </a:xfrm>
        </p:grpSpPr>
        <p:sp>
          <p:nvSpPr>
            <p:cNvPr id="24" name="圆角矩形 76">
              <a:extLst>
                <a:ext uri="{FF2B5EF4-FFF2-40B4-BE49-F238E27FC236}">
                  <a16:creationId xmlns:a16="http://schemas.microsoft.com/office/drawing/2014/main" xmlns="" id="{57A7E9B2-553C-4E99-BB72-10CCD049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745" y="4378786"/>
              <a:ext cx="2700337" cy="1214010"/>
            </a:xfrm>
            <a:prstGeom prst="roundRect">
              <a:avLst>
                <a:gd name="adj" fmla="val 2125"/>
              </a:avLst>
            </a:prstGeom>
            <a:noFill/>
            <a:ln>
              <a:noFill/>
              <a:headEnd/>
              <a:tailEnd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71438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lvl="2"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数据质量低严重制约许多企业的健康发展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全球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1000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强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企业约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25%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的关键数据存在错误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xmlns="" id="{AA868BCE-23B4-4409-B81E-B93A0BB9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1432" y="3942378"/>
              <a:ext cx="2879725" cy="1701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headEnd/>
              <a:tailEnd/>
            </a:ln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28800" rIns="0" bIns="0"/>
            <a:lstStyle/>
            <a:p>
              <a:pPr marL="92075" lvl="2" indent="-92075" algn="ctr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Arial Unicode MS" pitchFamily="34" charset="-122"/>
                </a:rPr>
                <a:t>数据价值密度低</a:t>
              </a:r>
            </a:p>
          </p:txBody>
        </p:sp>
      </p:grpSp>
      <p:pic>
        <p:nvPicPr>
          <p:cNvPr id="32" name="Picture 19">
            <a:extLst>
              <a:ext uri="{FF2B5EF4-FFF2-40B4-BE49-F238E27FC236}">
                <a16:creationId xmlns:a16="http://schemas.microsoft.com/office/drawing/2014/main" xmlns="" id="{B240B5EF-55E1-49B6-8DB4-D29855CA2E9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lum bright="12000" contrast="47000"/>
          </a:blip>
          <a:stretch>
            <a:fillRect/>
          </a:stretch>
        </p:blipFill>
        <p:spPr bwMode="auto">
          <a:xfrm>
            <a:off x="4801496" y="989915"/>
            <a:ext cx="2399404" cy="972000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E19631F-8324-40E1-8503-66B85B97C7A3}"/>
              </a:ext>
            </a:extLst>
          </p:cNvPr>
          <p:cNvSpPr/>
          <p:nvPr/>
        </p:nvSpPr>
        <p:spPr bwMode="auto">
          <a:xfrm>
            <a:off x="4646614" y="1971675"/>
            <a:ext cx="2771775" cy="95408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+mn-ea"/>
              </a:rPr>
              <a:t>联邦大数据战略</a:t>
            </a:r>
            <a:endParaRPr lang="en-US" altLang="zh-CN" sz="2800" b="1" kern="0" dirty="0">
              <a:latin typeface="+mn-ea"/>
            </a:endParaRPr>
          </a:p>
          <a:p>
            <a:pPr algn="ctr">
              <a:defRPr/>
            </a:pPr>
            <a:r>
              <a:rPr lang="zh-CN" altLang="en-US" sz="2800" b="1" kern="0" dirty="0">
                <a:latin typeface="+mn-ea"/>
              </a:rPr>
              <a:t>与美国情报战略</a:t>
            </a:r>
            <a:endParaRPr lang="zh-CN" altLang="en-US" sz="2800" b="1" dirty="0">
              <a:latin typeface="+mn-ea"/>
              <a:cs typeface="Arial Unicode MS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9566B97-3608-446B-9B28-4B7DAEE779F1}"/>
              </a:ext>
            </a:extLst>
          </p:cNvPr>
          <p:cNvSpPr/>
          <p:nvPr/>
        </p:nvSpPr>
        <p:spPr bwMode="auto">
          <a:xfrm>
            <a:off x="7642226" y="1971675"/>
            <a:ext cx="2771775" cy="954088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+mn-ea"/>
              </a:rPr>
              <a:t>大数据产业推动</a:t>
            </a:r>
            <a:endParaRPr lang="en-US" altLang="zh-CN" sz="2800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+mn-ea"/>
              </a:rPr>
              <a:t>全球经济发展</a:t>
            </a:r>
            <a:endParaRPr lang="en-US" altLang="zh-CN" sz="28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512" name="灯片编号占位符 3">
            <a:extLst>
              <a:ext uri="{FF2B5EF4-FFF2-40B4-BE49-F238E27FC236}">
                <a16:creationId xmlns:a16="http://schemas.microsoft.com/office/drawing/2014/main" xmlns="" id="{8444B64F-7003-4DBE-AC2E-48A4EB142352}"/>
              </a:ext>
            </a:extLst>
          </p:cNvPr>
          <p:cNvSpPr txBox="1">
            <a:spLocks/>
          </p:cNvSpPr>
          <p:nvPr/>
        </p:nvSpPr>
        <p:spPr bwMode="auto">
          <a:xfrm>
            <a:off x="10152064" y="357189"/>
            <a:ext cx="490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25880D-05E5-4020-97CB-99E65D0D51BF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8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D27BF1B-7414-4669-91C4-6DDFDA04D54B}"/>
              </a:ext>
            </a:extLst>
          </p:cNvPr>
          <p:cNvSpPr/>
          <p:nvPr/>
        </p:nvSpPr>
        <p:spPr bwMode="auto">
          <a:xfrm>
            <a:off x="1649414" y="1985964"/>
            <a:ext cx="2771775" cy="954087"/>
          </a:xfrm>
          <a:prstGeom prst="rect">
            <a:avLst/>
          </a:prstGeom>
        </p:spPr>
        <p:txBody>
          <a:bodyPr lIns="36000" rIns="36000">
            <a:spAutoFit/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+mn-ea"/>
                <a:cs typeface="Arial" pitchFamily="34" charset="0"/>
              </a:rPr>
              <a:t>国家大数据战略</a:t>
            </a:r>
            <a:endParaRPr lang="en-US" altLang="zh-CN" sz="2800" b="1" kern="0" dirty="0">
              <a:latin typeface="+mn-ea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2800" b="1" kern="0" dirty="0">
                <a:latin typeface="+mn-ea"/>
                <a:cs typeface="Arial" pitchFamily="34" charset="0"/>
              </a:rPr>
              <a:t>与网络强国建设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B47F7D39-8C71-4D40-8AF6-5B43B51A74E9}"/>
              </a:ext>
            </a:extLst>
          </p:cNvPr>
          <p:cNvCxnSpPr/>
          <p:nvPr/>
        </p:nvCxnSpPr>
        <p:spPr>
          <a:xfrm>
            <a:off x="1493838" y="2987675"/>
            <a:ext cx="9180513" cy="1588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BFC40E7-64A8-4893-A84D-3166509824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5000" contrast="30000"/>
          </a:blip>
          <a:stretch>
            <a:fillRect/>
          </a:stretch>
        </p:blipFill>
        <p:spPr>
          <a:xfrm>
            <a:off x="1667738" y="989915"/>
            <a:ext cx="2739394" cy="9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11257AA-27C6-444F-A135-3353E1A3CA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7595265" y="975742"/>
            <a:ext cx="2959333" cy="9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2237" name="Rectangle 9">
            <a:extLst>
              <a:ext uri="{FF2B5EF4-FFF2-40B4-BE49-F238E27FC236}">
                <a16:creationId xmlns:a16="http://schemas.microsoft.com/office/drawing/2014/main" xmlns="" id="{B842A3C8-205D-4923-9E91-10D04B75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9" y="3222625"/>
            <a:ext cx="7705725" cy="1214438"/>
          </a:xfrm>
          <a:prstGeom prst="roundRect">
            <a:avLst>
              <a:gd name="adj" fmla="val 9248"/>
            </a:avLst>
          </a:prstGeom>
          <a:solidFill>
            <a:srgbClr val="E2FBFE"/>
          </a:solidFill>
          <a:ln w="1270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400"/>
              </a:spcBef>
              <a:buNone/>
              <a:defRPr/>
            </a:pPr>
            <a:r>
              <a:rPr lang="zh-CN" altLang="en-US" b="1">
                <a:latin typeface="+mn-ea"/>
                <a:ea typeface="+mn-ea"/>
                <a:sym typeface="Wingdings" panose="05000000000000000000" pitchFamily="2" charset="2"/>
              </a:rPr>
              <a:t>大数据：找不到最优解、最优解成本高</a:t>
            </a:r>
            <a:endParaRPr lang="en-US" altLang="zh-CN" b="1">
              <a:latin typeface="+mn-ea"/>
              <a:ea typeface="+mn-ea"/>
              <a:sym typeface="Wingdings" panose="05000000000000000000" pitchFamily="2" charset="2"/>
            </a:endParaRPr>
          </a:p>
          <a:p>
            <a:pPr algn="ctr">
              <a:spcBef>
                <a:spcPts val="400"/>
              </a:spcBef>
              <a:buNone/>
              <a:defRPr/>
            </a:pP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大数据近似计算：高效处理大数据问题</a:t>
            </a:r>
            <a:endParaRPr lang="en-US" altLang="zh-CN" b="1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xmlns="" id="{E6E49F77-E63E-4DFE-8608-1BE7BF4E4D24}"/>
              </a:ext>
            </a:extLst>
          </p:cNvPr>
          <p:cNvSpPr txBox="1">
            <a:spLocks/>
          </p:cNvSpPr>
          <p:nvPr/>
        </p:nvSpPr>
        <p:spPr bwMode="auto">
          <a:xfrm>
            <a:off x="1809750" y="71439"/>
            <a:ext cx="83581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+mn-ea"/>
                <a:cs typeface="+mj-cs"/>
              </a:rPr>
              <a:t>研究方向面临的机遇与挑战</a:t>
            </a:r>
          </a:p>
        </p:txBody>
      </p:sp>
    </p:spTree>
  </p:cSld>
  <p:clrMapOvr>
    <a:masterClrMapping/>
  </p:clrMapOvr>
  <p:transition advTm="193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xmlns="" id="{95CD2A9B-6503-4684-8A5F-D632D774B07C}"/>
              </a:ext>
            </a:extLst>
          </p:cNvPr>
          <p:cNvSpPr txBox="1">
            <a:spLocks/>
          </p:cNvSpPr>
          <p:nvPr/>
        </p:nvSpPr>
        <p:spPr bwMode="auto">
          <a:xfrm>
            <a:off x="10152064" y="357189"/>
            <a:ext cx="490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E1BEB9C-6A4E-45C4-84CE-BCF743AC55DF}" type="slidenum">
              <a:rPr lang="zh-CN" altLang="en-US" sz="2000">
                <a:latin typeface="Arial Unicode MS" pitchFamily="34" charset="-122"/>
                <a:ea typeface="Arial Unicode MS" pitchFamily="34" charset="-122"/>
              </a:rPr>
              <a:pPr algn="r" eaLnBrk="1" hangingPunct="1"/>
              <a:t>9</a:t>
            </a:fld>
            <a:endParaRPr lang="zh-CN" altLang="en-US" sz="200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xmlns="" id="{757A3D78-3781-407F-A9EC-6C092EA17D49}"/>
              </a:ext>
            </a:extLst>
          </p:cNvPr>
          <p:cNvSpPr txBox="1">
            <a:spLocks/>
          </p:cNvSpPr>
          <p:nvPr/>
        </p:nvSpPr>
        <p:spPr bwMode="auto">
          <a:xfrm>
            <a:off x="1809750" y="71439"/>
            <a:ext cx="83581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+mn-ea"/>
                <a:cs typeface="+mj-cs"/>
              </a:rPr>
              <a:t>研究方向面临的机遇与挑战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xmlns="" id="{CB88FB16-DFA3-4E26-BF0A-29CC7637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928688"/>
            <a:ext cx="8713788" cy="857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查询近似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sz="2400" dirty="0">
                <a:latin typeface="+mj-lt"/>
                <a:ea typeface="黑体" pitchFamily="49" charset="-122"/>
                <a:cs typeface="Times New Roman" pitchFamily="18" charset="0"/>
              </a:rPr>
              <a:t>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2533" name="Picture 9">
            <a:extLst>
              <a:ext uri="{FF2B5EF4-FFF2-40B4-BE49-F238E27FC236}">
                <a16:creationId xmlns:a16="http://schemas.microsoft.com/office/drawing/2014/main" xmlns="" id="{FA7AB8A2-2B12-418B-AEC2-6A6293E5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4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8013"/>
            <a:ext cx="2586038" cy="1928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Box 9">
            <a:extLst>
              <a:ext uri="{FF2B5EF4-FFF2-40B4-BE49-F238E27FC236}">
                <a16:creationId xmlns:a16="http://schemas.microsoft.com/office/drawing/2014/main" xmlns="" id="{163D4576-21EA-47FB-BC77-17093B65C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63" y="1870075"/>
            <a:ext cx="1447800" cy="16319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2000" rIns="72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买鞋</a:t>
            </a:r>
            <a:endParaRPr lang="en-US" altLang="zh-CN" sz="2000" b="1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algn="ctr" eaLnBrk="1" hangingPunct="1"/>
            <a:r>
              <a:rPr lang="zh-CN" altLang="en-US" sz="2000" b="1">
                <a:latin typeface="Arial Unicode MS" pitchFamily="34" charset="-122"/>
                <a:ea typeface="Arial Unicode MS" pitchFamily="34" charset="-122"/>
              </a:rPr>
              <a:t>不用跑遍全部商场只在附近商场选购</a:t>
            </a:r>
            <a:endParaRPr lang="en-US" altLang="zh-CN" sz="2000" b="1">
              <a:latin typeface="Arial Unicode MS" pitchFamily="34" charset="-122"/>
              <a:ea typeface="Arial Unicode MS" pitchFamily="34" charset="-122"/>
            </a:endParaRPr>
          </a:p>
        </p:txBody>
      </p:sp>
      <p:grpSp>
        <p:nvGrpSpPr>
          <p:cNvPr id="22535" name="组合 34">
            <a:extLst>
              <a:ext uri="{FF2B5EF4-FFF2-40B4-BE49-F238E27FC236}">
                <a16:creationId xmlns:a16="http://schemas.microsoft.com/office/drawing/2014/main" xmlns="" id="{038DA336-9F81-4F91-9202-74EC4E3DD845}"/>
              </a:ext>
            </a:extLst>
          </p:cNvPr>
          <p:cNvGrpSpPr>
            <a:grpSpLocks/>
          </p:cNvGrpSpPr>
          <p:nvPr/>
        </p:nvGrpSpPr>
        <p:grpSpPr bwMode="auto">
          <a:xfrm>
            <a:off x="1595439" y="1857376"/>
            <a:ext cx="4808537" cy="1916113"/>
            <a:chOff x="88307" y="2235001"/>
            <a:chExt cx="4856232" cy="1972676"/>
          </a:xfrm>
        </p:grpSpPr>
        <p:grpSp>
          <p:nvGrpSpPr>
            <p:cNvPr id="22562" name="组合 35">
              <a:extLst>
                <a:ext uri="{FF2B5EF4-FFF2-40B4-BE49-F238E27FC236}">
                  <a16:creationId xmlns:a16="http://schemas.microsoft.com/office/drawing/2014/main" xmlns="" id="{1191BCC4-4658-442A-8A84-1885B450F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580" y="2238837"/>
              <a:ext cx="3279534" cy="1955058"/>
              <a:chOff x="7277967" y="1801735"/>
              <a:chExt cx="4045772" cy="1016912"/>
            </a:xfrm>
          </p:grpSpPr>
          <p:sp>
            <p:nvSpPr>
              <p:cNvPr id="22575" name="矩形 55">
                <a:extLst>
                  <a:ext uri="{FF2B5EF4-FFF2-40B4-BE49-F238E27FC236}">
                    <a16:creationId xmlns:a16="http://schemas.microsoft.com/office/drawing/2014/main" xmlns="" id="{23D6278F-BA5B-473D-B652-D78F95360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9955" y="2571487"/>
                <a:ext cx="1000912" cy="24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结果</a:t>
                </a:r>
              </a:p>
            </p:txBody>
          </p:sp>
          <p:sp>
            <p:nvSpPr>
              <p:cNvPr id="22576" name="矩形 56">
                <a:extLst>
                  <a:ext uri="{FF2B5EF4-FFF2-40B4-BE49-F238E27FC236}">
                    <a16:creationId xmlns:a16="http://schemas.microsoft.com/office/drawing/2014/main" xmlns="" id="{649E3A84-F748-4F24-A727-4CDC84D2A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3049" y="2564643"/>
                <a:ext cx="1150690" cy="24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结果*</a:t>
                </a:r>
              </a:p>
            </p:txBody>
          </p:sp>
          <p:sp>
            <p:nvSpPr>
              <p:cNvPr id="22577" name="矩形 57">
                <a:extLst>
                  <a:ext uri="{FF2B5EF4-FFF2-40B4-BE49-F238E27FC236}">
                    <a16:creationId xmlns:a16="http://schemas.microsoft.com/office/drawing/2014/main" xmlns="" id="{0914C490-0914-4042-BDEB-613ED0554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967" y="1834876"/>
                <a:ext cx="1302564" cy="197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solidFill>
                    <a:srgbClr val="FF0000"/>
                  </a:solidFill>
                  <a:ea typeface="Arial Unicode MS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578" name="矩形 58">
                <a:extLst>
                  <a:ext uri="{FF2B5EF4-FFF2-40B4-BE49-F238E27FC236}">
                    <a16:creationId xmlns:a16="http://schemas.microsoft.com/office/drawing/2014/main" xmlns="" id="{CB890341-0364-4DDB-ABB1-A12423F4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4830" y="1801735"/>
                <a:ext cx="1150689" cy="24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查询*</a:t>
                </a:r>
              </a:p>
            </p:txBody>
          </p:sp>
          <p:sp>
            <p:nvSpPr>
              <p:cNvPr id="22579" name="文本框 59">
                <a:extLst>
                  <a:ext uri="{FF2B5EF4-FFF2-40B4-BE49-F238E27FC236}">
                    <a16:creationId xmlns:a16="http://schemas.microsoft.com/office/drawing/2014/main" xmlns="" id="{5A703E8D-7C46-4912-A84B-9CDB2AF90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2939" y="1929541"/>
                <a:ext cx="1227326" cy="24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近似</a:t>
                </a:r>
              </a:p>
            </p:txBody>
          </p:sp>
        </p:grpSp>
        <p:grpSp>
          <p:nvGrpSpPr>
            <p:cNvPr id="22563" name="组合 36">
              <a:extLst>
                <a:ext uri="{FF2B5EF4-FFF2-40B4-BE49-F238E27FC236}">
                  <a16:creationId xmlns:a16="http://schemas.microsoft.com/office/drawing/2014/main" xmlns="" id="{9401BBCB-10C0-4FAF-A496-F2EE2AC32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07" y="2235001"/>
              <a:ext cx="4856232" cy="1972676"/>
              <a:chOff x="88307" y="2235001"/>
              <a:chExt cx="4856232" cy="1972676"/>
            </a:xfrm>
          </p:grpSpPr>
          <p:grpSp>
            <p:nvGrpSpPr>
              <p:cNvPr id="22564" name="组合 37">
                <a:extLst>
                  <a:ext uri="{FF2B5EF4-FFF2-40B4-BE49-F238E27FC236}">
                    <a16:creationId xmlns:a16="http://schemas.microsoft.com/office/drawing/2014/main" xmlns="" id="{3D4FB54F-6344-4A9A-A839-EDA93B4E7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9633" y="2498068"/>
                <a:ext cx="1264888" cy="1457490"/>
                <a:chOff x="1666972" y="2498068"/>
                <a:chExt cx="1466665" cy="145749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xmlns="" id="{E8271F44-1849-494C-B523-EA2B68E23047}"/>
                    </a:ext>
                  </a:extLst>
                </p:cNvPr>
                <p:cNvCxnSpPr/>
                <p:nvPr/>
              </p:nvCxnSpPr>
              <p:spPr>
                <a:xfrm>
                  <a:off x="1667086" y="2498134"/>
                  <a:ext cx="146303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xmlns="" id="{43A451BF-F98F-43FE-8584-41F34C46C9B6}"/>
                    </a:ext>
                  </a:extLst>
                </p:cNvPr>
                <p:cNvCxnSpPr/>
                <p:nvPr/>
              </p:nvCxnSpPr>
              <p:spPr>
                <a:xfrm>
                  <a:off x="1670804" y="3955985"/>
                  <a:ext cx="146303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65" name="组合 38">
                <a:extLst>
                  <a:ext uri="{FF2B5EF4-FFF2-40B4-BE49-F238E27FC236}">
                    <a16:creationId xmlns:a16="http://schemas.microsoft.com/office/drawing/2014/main" xmlns="" id="{440C2B29-18D3-48B0-9C37-A7A7C968C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0449" y="2741528"/>
                <a:ext cx="2064862" cy="1021223"/>
                <a:chOff x="1380449" y="2696338"/>
                <a:chExt cx="2064862" cy="1079090"/>
              </a:xfrm>
            </p:grpSpPr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xmlns="" id="{4C68160A-43A6-4480-8704-CD65F458699E}"/>
                    </a:ext>
                  </a:extLst>
                </p:cNvPr>
                <p:cNvCxnSpPr/>
                <p:nvPr/>
              </p:nvCxnSpPr>
              <p:spPr>
                <a:xfrm>
                  <a:off x="1380524" y="2696471"/>
                  <a:ext cx="0" cy="10793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xmlns="" id="{258B429B-12D6-4C9B-BE6A-7EB05A3194F9}"/>
                    </a:ext>
                  </a:extLst>
                </p:cNvPr>
                <p:cNvCxnSpPr/>
                <p:nvPr/>
              </p:nvCxnSpPr>
              <p:spPr>
                <a:xfrm>
                  <a:off x="3445505" y="2696471"/>
                  <a:ext cx="0" cy="10793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66" name="矩形 39">
                <a:extLst>
                  <a:ext uri="{FF2B5EF4-FFF2-40B4-BE49-F238E27FC236}">
                    <a16:creationId xmlns:a16="http://schemas.microsoft.com/office/drawing/2014/main" xmlns="" id="{CD798919-5EB1-459C-A94D-C160B0C1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35" y="2245920"/>
                <a:ext cx="461408" cy="47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Q</a:t>
                </a:r>
                <a:r>
                  <a:rPr lang="en-US" altLang="zh-CN" sz="2400" b="1">
                    <a:ea typeface="Arial Unicode MS" pitchFamily="34" charset="-122"/>
                    <a:cs typeface="Arial" panose="020B0604020202020204" pitchFamily="34" charset="0"/>
                  </a:rPr>
                  <a:t>  </a:t>
                </a:r>
                <a:endParaRPr lang="zh-CN" altLang="en-US" sz="2400" b="1">
                  <a:ea typeface="Arial Unicode MS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567" name="矩形 40">
                <a:extLst>
                  <a:ext uri="{FF2B5EF4-FFF2-40B4-BE49-F238E27FC236}">
                    <a16:creationId xmlns:a16="http://schemas.microsoft.com/office/drawing/2014/main" xmlns="" id="{61F994E1-A834-4DED-B755-85A1B94CA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591" y="2242714"/>
                <a:ext cx="549101" cy="47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Q</a:t>
                </a:r>
                <a:r>
                  <a:rPr lang="zh-CN" altLang="en-US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22568" name="矩形 41">
                <a:extLst>
                  <a:ext uri="{FF2B5EF4-FFF2-40B4-BE49-F238E27FC236}">
                    <a16:creationId xmlns:a16="http://schemas.microsoft.com/office/drawing/2014/main" xmlns="" id="{AF9E01F7-4A94-4E5C-8110-130DD614A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07" y="3732502"/>
                <a:ext cx="859911" cy="47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Q(D)</a:t>
                </a:r>
                <a:endParaRPr lang="zh-CN" altLang="en-US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569" name="矩形 42">
                <a:extLst>
                  <a:ext uri="{FF2B5EF4-FFF2-40B4-BE49-F238E27FC236}">
                    <a16:creationId xmlns:a16="http://schemas.microsoft.com/office/drawing/2014/main" xmlns="" id="{7F712DBD-1A0C-4E36-BB12-3B8755DC2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216" y="3698939"/>
                <a:ext cx="981323" cy="47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Q</a:t>
                </a:r>
                <a:r>
                  <a:rPr lang="zh-CN" altLang="en-US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*</a:t>
                </a:r>
                <a:r>
                  <a:rPr lang="en-US" altLang="zh-CN" sz="2400" b="1"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(D)</a:t>
                </a:r>
                <a:endParaRPr lang="zh-CN" altLang="en-US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570" name="矩形 43">
                <a:extLst>
                  <a:ext uri="{FF2B5EF4-FFF2-40B4-BE49-F238E27FC236}">
                    <a16:creationId xmlns:a16="http://schemas.microsoft.com/office/drawing/2014/main" xmlns="" id="{13D10AA3-2078-471B-8A83-6111D2CB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74" y="2235001"/>
                <a:ext cx="811347" cy="47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查询</a:t>
                </a:r>
              </a:p>
            </p:txBody>
          </p:sp>
        </p:grpSp>
      </p:grpSp>
      <p:sp>
        <p:nvSpPr>
          <p:cNvPr id="51" name="内容占位符 2">
            <a:extLst>
              <a:ext uri="{FF2B5EF4-FFF2-40B4-BE49-F238E27FC236}">
                <a16:creationId xmlns:a16="http://schemas.microsoft.com/office/drawing/2014/main" xmlns="" id="{51A2773D-7446-476B-9102-9653F332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929064"/>
            <a:ext cx="8713788" cy="928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数据近似：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对一类查询复杂性高的查询语言</a:t>
            </a:r>
            <a:r>
              <a:rPr lang="en-US" altLang="zh-CN" sz="2400" dirty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变换能够高效处理的较小量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>
                <a:latin typeface="+mj-lt"/>
                <a:ea typeface="黑体" pitchFamily="49" charset="-122"/>
                <a:cs typeface="Times New Roman" pitchFamily="18" charset="0"/>
              </a:rPr>
              <a:t>，尽量不影响查询结果的准确性。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2537" name="组合 39">
            <a:extLst>
              <a:ext uri="{FF2B5EF4-FFF2-40B4-BE49-F238E27FC236}">
                <a16:creationId xmlns:a16="http://schemas.microsoft.com/office/drawing/2014/main" xmlns="" id="{B2CAA788-4E7B-4D86-98A3-70CC93BE9E06}"/>
              </a:ext>
            </a:extLst>
          </p:cNvPr>
          <p:cNvGrpSpPr>
            <a:grpSpLocks/>
          </p:cNvGrpSpPr>
          <p:nvPr/>
        </p:nvGrpSpPr>
        <p:grpSpPr bwMode="auto">
          <a:xfrm>
            <a:off x="6310314" y="4929188"/>
            <a:ext cx="1595437" cy="1943100"/>
            <a:chOff x="4862513" y="2332038"/>
            <a:chExt cx="1595437" cy="1943100"/>
          </a:xfrm>
        </p:grpSpPr>
        <p:pic>
          <p:nvPicPr>
            <p:cNvPr id="22560" name="Picture 12">
              <a:extLst>
                <a:ext uri="{FF2B5EF4-FFF2-40B4-BE49-F238E27FC236}">
                  <a16:creationId xmlns:a16="http://schemas.microsoft.com/office/drawing/2014/main" xmlns="" id="{1F28243F-3ADD-4D8B-A43C-3631B149E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813" y="2354263"/>
              <a:ext cx="846137" cy="19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1" name="Picture 11">
              <a:extLst>
                <a:ext uri="{FF2B5EF4-FFF2-40B4-BE49-F238E27FC236}">
                  <a16:creationId xmlns:a16="http://schemas.microsoft.com/office/drawing/2014/main" xmlns="" id="{6AA4116E-28CF-4B46-AD4F-79450664B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513" y="2332038"/>
              <a:ext cx="935037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8" name="矩形 16">
            <a:extLst>
              <a:ext uri="{FF2B5EF4-FFF2-40B4-BE49-F238E27FC236}">
                <a16:creationId xmlns:a16="http://schemas.microsoft.com/office/drawing/2014/main" xmlns="" id="{4942B68D-F32D-4ACE-BB9C-4F3C1095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4987926"/>
            <a:ext cx="263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Arial Unicode MS" pitchFamily="34" charset="-122"/>
                <a:ea typeface="黑体" panose="02010609060101010101" pitchFamily="49" charset="-122"/>
              </a:rPr>
              <a:t>基于特征的预测</a:t>
            </a:r>
            <a:endParaRPr lang="zh-CN" altLang="en-US" sz="2400">
              <a:solidFill>
                <a:srgbClr val="FF0000"/>
              </a:solidFill>
              <a:latin typeface="Arial Unicode MS" pitchFamily="34" charset="-122"/>
              <a:ea typeface="黑体" panose="02010609060101010101" pitchFamily="49" charset="-122"/>
            </a:endParaRPr>
          </a:p>
        </p:txBody>
      </p:sp>
      <p:grpSp>
        <p:nvGrpSpPr>
          <p:cNvPr id="22539" name="组合 38">
            <a:extLst>
              <a:ext uri="{FF2B5EF4-FFF2-40B4-BE49-F238E27FC236}">
                <a16:creationId xmlns:a16="http://schemas.microsoft.com/office/drawing/2014/main" xmlns="" id="{EFFE8314-D6D7-4479-877E-A4826BC4D36E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4975225"/>
            <a:ext cx="4533900" cy="1830388"/>
            <a:chOff x="52388" y="2266950"/>
            <a:chExt cx="4903701" cy="1990046"/>
          </a:xfrm>
        </p:grpSpPr>
        <p:grpSp>
          <p:nvGrpSpPr>
            <p:cNvPr id="22543" name="组合 31">
              <a:extLst>
                <a:ext uri="{FF2B5EF4-FFF2-40B4-BE49-F238E27FC236}">
                  <a16:creationId xmlns:a16="http://schemas.microsoft.com/office/drawing/2014/main" xmlns="" id="{0C8B45DA-0760-47CC-B8FE-F103B77F9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764" y="2268537"/>
              <a:ext cx="3293574" cy="1988459"/>
              <a:chOff x="7277968" y="1806957"/>
              <a:chExt cx="4246863" cy="1034430"/>
            </a:xfrm>
          </p:grpSpPr>
          <p:sp>
            <p:nvSpPr>
              <p:cNvPr id="22555" name="矩形 32">
                <a:extLst>
                  <a:ext uri="{FF2B5EF4-FFF2-40B4-BE49-F238E27FC236}">
                    <a16:creationId xmlns:a16="http://schemas.microsoft.com/office/drawing/2014/main" xmlns="" id="{5D41CBC3-3E7C-490E-BF2C-2B700CBB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3091" y="2580294"/>
                <a:ext cx="1120449" cy="261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结果</a:t>
                </a:r>
              </a:p>
            </p:txBody>
          </p:sp>
          <p:sp>
            <p:nvSpPr>
              <p:cNvPr id="22556" name="矩形 33">
                <a:extLst>
                  <a:ext uri="{FF2B5EF4-FFF2-40B4-BE49-F238E27FC236}">
                    <a16:creationId xmlns:a16="http://schemas.microsoft.com/office/drawing/2014/main" xmlns="" id="{B867157B-5928-486D-8E93-0CAA9C2D6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5100" y="2569047"/>
                <a:ext cx="1288113" cy="261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结果*</a:t>
                </a:r>
              </a:p>
            </p:txBody>
          </p:sp>
          <p:sp>
            <p:nvSpPr>
              <p:cNvPr id="22557" name="矩形 34">
                <a:extLst>
                  <a:ext uri="{FF2B5EF4-FFF2-40B4-BE49-F238E27FC236}">
                    <a16:creationId xmlns:a16="http://schemas.microsoft.com/office/drawing/2014/main" xmlns="" id="{763DC34B-D831-4DCC-AA1F-8F7A3965C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968" y="1834878"/>
                <a:ext cx="1302566" cy="208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558" name="矩形 46">
                <a:extLst>
                  <a:ext uri="{FF2B5EF4-FFF2-40B4-BE49-F238E27FC236}">
                    <a16:creationId xmlns:a16="http://schemas.microsoft.com/office/drawing/2014/main" xmlns="" id="{EE82E96E-5E1F-43B1-BCA6-149E9E30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6718" y="1806957"/>
                <a:ext cx="1288113" cy="261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数据*</a:t>
                </a:r>
              </a:p>
            </p:txBody>
          </p:sp>
          <p:sp>
            <p:nvSpPr>
              <p:cNvPr id="22559" name="文本框 47">
                <a:extLst>
                  <a:ext uri="{FF2B5EF4-FFF2-40B4-BE49-F238E27FC236}">
                    <a16:creationId xmlns:a16="http://schemas.microsoft.com/office/drawing/2014/main" xmlns="" id="{093A531D-366C-4C1A-B693-48E66F98F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9975" y="1936305"/>
                <a:ext cx="1266090" cy="261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0000"/>
                    </a:solidFill>
                    <a:latin typeface="Arial Unicode MS" pitchFamily="34" charset="-122"/>
                    <a:ea typeface="黑体" panose="02010609060101010101" pitchFamily="49" charset="-122"/>
                  </a:rPr>
                  <a:t>近似</a:t>
                </a:r>
              </a:p>
            </p:txBody>
          </p:sp>
        </p:grpSp>
        <p:grpSp>
          <p:nvGrpSpPr>
            <p:cNvPr id="22544" name="组合 48">
              <a:extLst>
                <a:ext uri="{FF2B5EF4-FFF2-40B4-BE49-F238E27FC236}">
                  <a16:creationId xmlns:a16="http://schemas.microsoft.com/office/drawing/2014/main" xmlns="" id="{348C41AA-75F3-47F6-B3A4-87C57AB59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403" y="2514647"/>
              <a:ext cx="1217322" cy="1459574"/>
              <a:chOff x="1604143" y="2515885"/>
              <a:chExt cx="1492707" cy="1459574"/>
            </a:xfrm>
          </p:grpSpPr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xmlns="" id="{F3D21911-579C-469C-BEEA-7D7772A21CAD}"/>
                  </a:ext>
                </a:extLst>
              </p:cNvPr>
              <p:cNvCxnSpPr/>
              <p:nvPr/>
            </p:nvCxnSpPr>
            <p:spPr>
              <a:xfrm>
                <a:off x="1696810" y="2516728"/>
                <a:ext cx="14000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xmlns="" id="{D80C656F-9C3E-4A97-8F48-666CDFE04142}"/>
                  </a:ext>
                </a:extLst>
              </p:cNvPr>
              <p:cNvCxnSpPr/>
              <p:nvPr/>
            </p:nvCxnSpPr>
            <p:spPr>
              <a:xfrm>
                <a:off x="1604172" y="3975174"/>
                <a:ext cx="14000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5" name="组合 51">
              <a:extLst>
                <a:ext uri="{FF2B5EF4-FFF2-40B4-BE49-F238E27FC236}">
                  <a16:creationId xmlns:a16="http://schemas.microsoft.com/office/drawing/2014/main" xmlns="" id="{A52ECA07-93A3-418F-9BD8-DE9524EBF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431" y="2791602"/>
              <a:ext cx="2073274" cy="1004432"/>
              <a:chOff x="1262609" y="2692015"/>
              <a:chExt cx="2073274" cy="1079510"/>
            </a:xfrm>
          </p:grpSpPr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xmlns="" id="{15700C77-6C84-4CC7-93F2-6648FB05E3DE}"/>
                  </a:ext>
                </a:extLst>
              </p:cNvPr>
              <p:cNvCxnSpPr/>
              <p:nvPr/>
            </p:nvCxnSpPr>
            <p:spPr>
              <a:xfrm>
                <a:off x="1262944" y="2692062"/>
                <a:ext cx="0" cy="1079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xmlns="" id="{2E7B2A81-BF97-45A6-BEED-2A63C0A2AF5B}"/>
                  </a:ext>
                </a:extLst>
              </p:cNvPr>
              <p:cNvCxnSpPr/>
              <p:nvPr/>
            </p:nvCxnSpPr>
            <p:spPr>
              <a:xfrm>
                <a:off x="3335341" y="2692062"/>
                <a:ext cx="0" cy="1079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46" name="矩形 54">
              <a:extLst>
                <a:ext uri="{FF2B5EF4-FFF2-40B4-BE49-F238E27FC236}">
                  <a16:creationId xmlns:a16="http://schemas.microsoft.com/office/drawing/2014/main" xmlns="" id="{B2EC4769-9A6C-4765-AF81-9ED0BC92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" y="2270126"/>
              <a:ext cx="441325" cy="50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D  </a:t>
              </a:r>
              <a:endParaRPr lang="zh-CN" altLang="en-US" sz="2400" b="1">
                <a:latin typeface="Arial Unicode MS" pitchFamily="34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547" name="矩形 55">
              <a:extLst>
                <a:ext uri="{FF2B5EF4-FFF2-40B4-BE49-F238E27FC236}">
                  <a16:creationId xmlns:a16="http://schemas.microsoft.com/office/drawing/2014/main" xmlns="" id="{B363649B-4B8D-4A45-8557-03595438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2282825"/>
              <a:ext cx="570743" cy="50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D</a:t>
              </a:r>
              <a:r>
                <a:rPr lang="zh-CN" altLang="en-US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22548" name="矩形 56">
              <a:extLst>
                <a:ext uri="{FF2B5EF4-FFF2-40B4-BE49-F238E27FC236}">
                  <a16:creationId xmlns:a16="http://schemas.microsoft.com/office/drawing/2014/main" xmlns="" id="{629D0631-B709-4B24-998B-F5F910EF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8" y="3740150"/>
              <a:ext cx="920954" cy="50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Q(D)</a:t>
              </a:r>
              <a:endParaRPr lang="zh-CN" altLang="en-US" sz="2400" b="1">
                <a:latin typeface="Arial Unicode MS" pitchFamily="34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549" name="矩形 57">
              <a:extLst>
                <a:ext uri="{FF2B5EF4-FFF2-40B4-BE49-F238E27FC236}">
                  <a16:creationId xmlns:a16="http://schemas.microsoft.com/office/drawing/2014/main" xmlns="" id="{D43518AB-2164-4B08-AB49-BC6A4BF2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075" y="3724275"/>
              <a:ext cx="1181014" cy="50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Q</a:t>
              </a:r>
              <a:r>
                <a:rPr lang="zh-CN" altLang="en-US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*</a:t>
              </a:r>
              <a:r>
                <a:rPr lang="en-US" altLang="zh-CN" sz="2400" b="1"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(D*)</a:t>
              </a:r>
              <a:endParaRPr lang="zh-CN" altLang="en-US" sz="2400" b="1">
                <a:latin typeface="Arial Unicode MS" pitchFamily="34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550" name="矩形 58">
              <a:extLst>
                <a:ext uri="{FF2B5EF4-FFF2-40B4-BE49-F238E27FC236}">
                  <a16:creationId xmlns:a16="http://schemas.microsoft.com/office/drawing/2014/main" xmlns="" id="{CFBFF789-27BC-40F7-A1CF-E1A8229C4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9" y="2266950"/>
              <a:ext cx="868943" cy="50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0000"/>
                  </a:solidFill>
                  <a:latin typeface="Arial Unicode MS" pitchFamily="34" charset="-122"/>
                  <a:ea typeface="黑体" panose="02010609060101010101" pitchFamily="49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sp>
        <p:nvSpPr>
          <p:cNvPr id="22540" name="TextBox 21">
            <a:extLst>
              <a:ext uri="{FF2B5EF4-FFF2-40B4-BE49-F238E27FC236}">
                <a16:creationId xmlns:a16="http://schemas.microsoft.com/office/drawing/2014/main" xmlns="" id="{E13A9838-E70F-4D0D-ABD0-BAAB7E6F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9" y="5384801"/>
            <a:ext cx="26431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预测</a:t>
            </a:r>
            <a:r>
              <a:rPr lang="zh-CN" altLang="en-US" sz="2000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剃须刀</a:t>
            </a:r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：只需要</a:t>
            </a:r>
            <a:r>
              <a:rPr lang="zh-CN" altLang="en-US" sz="2000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男性</a:t>
            </a:r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顾客数据</a:t>
            </a:r>
            <a:endParaRPr lang="en-US" altLang="zh-CN" sz="2000" b="1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algn="just" eaLnBrk="1" hangingPunct="1"/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预测</a:t>
            </a:r>
            <a:r>
              <a:rPr lang="zh-CN" altLang="en-US" sz="2000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口红</a:t>
            </a:r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：只需要</a:t>
            </a:r>
            <a:r>
              <a:rPr lang="zh-CN" altLang="en-US" sz="2000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女性</a:t>
            </a:r>
            <a:r>
              <a:rPr lang="zh-CN" altLang="en-US" sz="20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顾客数据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C16B4299-7F1A-4B1D-9B4C-F1D6B5B2DD26}"/>
              </a:ext>
            </a:extLst>
          </p:cNvPr>
          <p:cNvSpPr/>
          <p:nvPr/>
        </p:nvSpPr>
        <p:spPr>
          <a:xfrm>
            <a:off x="6238876" y="4929188"/>
            <a:ext cx="1643063" cy="20002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1C0EAAA7-7875-4B3B-905C-99FFD10B4263}"/>
              </a:ext>
            </a:extLst>
          </p:cNvPr>
          <p:cNvSpPr/>
          <p:nvPr/>
        </p:nvSpPr>
        <p:spPr>
          <a:xfrm>
            <a:off x="7897813" y="4929188"/>
            <a:ext cx="2601912" cy="20002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</p:spTree>
  </p:cSld>
  <p:clrMapOvr>
    <a:masterClrMapping/>
  </p:clrMapOvr>
  <p:transition advTm="193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1914</Words>
  <Application>Microsoft Office PowerPoint</Application>
  <PresentationFormat>自定义</PresentationFormat>
  <Paragraphs>331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研究方向与机构设置</vt:lpstr>
      <vt:lpstr>主要研究项目</vt:lpstr>
      <vt:lpstr>主要学术论文</vt:lpstr>
      <vt:lpstr>主要学术论文</vt:lpstr>
      <vt:lpstr>系统研发</vt:lpstr>
      <vt:lpstr>系统研发</vt:lpstr>
      <vt:lpstr>幻灯片 8</vt:lpstr>
      <vt:lpstr>幻灯片 9</vt:lpstr>
      <vt:lpstr>幻灯片 10</vt:lpstr>
      <vt:lpstr>研究方向面临的机遇与挑战</vt:lpstr>
      <vt:lpstr>时态图数据库管理系统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Chunming Hu</dc:creator>
  <cp:lastModifiedBy>shuai.ma@gmail.com</cp:lastModifiedBy>
  <cp:revision>3</cp:revision>
  <dcterms:created xsi:type="dcterms:W3CDTF">2020-10-10T02:02:29Z</dcterms:created>
  <dcterms:modified xsi:type="dcterms:W3CDTF">2020-10-10T02:38:53Z</dcterms:modified>
</cp:coreProperties>
</file>