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6" r:id="rId2"/>
    <p:sldId id="715" r:id="rId3"/>
    <p:sldId id="703" r:id="rId4"/>
    <p:sldId id="704" r:id="rId5"/>
    <p:sldId id="721" r:id="rId6"/>
    <p:sldId id="706" r:id="rId7"/>
    <p:sldId id="718" r:id="rId8"/>
    <p:sldId id="719" r:id="rId9"/>
    <p:sldId id="716" r:id="rId10"/>
    <p:sldId id="709" r:id="rId11"/>
    <p:sldId id="707" r:id="rId12"/>
    <p:sldId id="708" r:id="rId13"/>
    <p:sldId id="710" r:id="rId14"/>
    <p:sldId id="711" r:id="rId15"/>
    <p:sldId id="712" r:id="rId16"/>
    <p:sldId id="713" r:id="rId17"/>
    <p:sldId id="714" r:id="rId18"/>
    <p:sldId id="717" r:id="rId19"/>
    <p:sldId id="623" r:id="rId20"/>
    <p:sldId id="625" r:id="rId21"/>
    <p:sldId id="624" r:id="rId22"/>
    <p:sldId id="627" r:id="rId23"/>
    <p:sldId id="656" r:id="rId24"/>
    <p:sldId id="659" r:id="rId25"/>
    <p:sldId id="660" r:id="rId26"/>
    <p:sldId id="670" r:id="rId27"/>
    <p:sldId id="669" r:id="rId28"/>
    <p:sldId id="636" r:id="rId29"/>
    <p:sldId id="637" r:id="rId30"/>
    <p:sldId id="724" r:id="rId31"/>
    <p:sldId id="64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0066CC"/>
    <a:srgbClr val="FF0000"/>
    <a:srgbClr val="FFFF66"/>
    <a:srgbClr val="EAEAEA"/>
    <a:srgbClr val="3366CC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8887" autoAdjust="0"/>
  </p:normalViewPr>
  <p:slideViewPr>
    <p:cSldViewPr>
      <p:cViewPr>
        <p:scale>
          <a:sx n="75" d="100"/>
          <a:sy n="75" d="100"/>
        </p:scale>
        <p:origin x="-11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7.3819621582498593E-2"/>
          <c:y val="0.16629513237585999"/>
          <c:w val="0.89103127249312986"/>
          <c:h val="0.624998444649757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SIGMOD + VLDB + ICDE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Sheet1!$A$2:$A$14</c:f>
              <c:numCache>
                <c:formatCode>General</c:formatCode>
                <c:ptCount val="1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10</c:v>
                </c:pt>
                <c:pt idx="6">
                  <c:v>8</c:v>
                </c:pt>
                <c:pt idx="7">
                  <c:v>11</c:v>
                </c:pt>
                <c:pt idx="8">
                  <c:v>25</c:v>
                </c:pt>
                <c:pt idx="9">
                  <c:v>17</c:v>
                </c:pt>
                <c:pt idx="10">
                  <c:v>27</c:v>
                </c:pt>
                <c:pt idx="11">
                  <c:v>32</c:v>
                </c:pt>
                <c:pt idx="12">
                  <c:v>34</c:v>
                </c:pt>
              </c:numCache>
            </c:numRef>
          </c:val>
        </c:ser>
        <c:axId val="112917888"/>
        <c:axId val="113185920"/>
      </c:barChart>
      <c:catAx>
        <c:axId val="112917888"/>
        <c:scaling>
          <c:orientation val="minMax"/>
        </c:scaling>
        <c:axPos val="b"/>
        <c:numFmt formatCode="@" sourceLinked="0"/>
        <c:tickLblPos val="nextTo"/>
        <c:txPr>
          <a:bodyPr/>
          <a:lstStyle/>
          <a:p>
            <a:pPr>
              <a:defRPr sz="1000" b="1" baseline="0"/>
            </a:pPr>
            <a:endParaRPr lang="zh-CN"/>
          </a:p>
        </c:txPr>
        <c:crossAx val="113185920"/>
        <c:crosses val="autoZero"/>
        <c:auto val="1"/>
        <c:lblAlgn val="ctr"/>
        <c:lblOffset val="100"/>
      </c:catAx>
      <c:valAx>
        <c:axId val="1131859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="1"/>
            </a:pPr>
            <a:endParaRPr lang="zh-CN"/>
          </a:p>
        </c:txPr>
        <c:crossAx val="112917888"/>
        <c:crosses val="autoZero"/>
        <c:crossBetween val="between"/>
      </c:valAx>
      <c:spPr>
        <a:noFill/>
        <a:effectLst>
          <a:outerShdw blurRad="50800" dist="50800" dir="5400000" algn="ctr" rotWithShape="0">
            <a:srgbClr val="000099"/>
          </a:outerShdw>
        </a:effectLst>
      </c:spPr>
    </c:plotArea>
    <c:legend>
      <c:legendPos val="r"/>
      <c:legendEntry>
        <c:idx val="0"/>
        <c:txPr>
          <a:bodyPr/>
          <a:lstStyle/>
          <a:p>
            <a:pPr>
              <a:defRPr sz="1200" b="1"/>
            </a:pPr>
            <a:endParaRPr lang="zh-CN"/>
          </a:p>
        </c:txPr>
      </c:legendEntry>
      <c:layout>
        <c:manualLayout>
          <c:xMode val="edge"/>
          <c:yMode val="edge"/>
          <c:x val="0.28224714797771011"/>
          <c:y val="3.9933864186030614E-2"/>
          <c:w val="0.42575016909815688"/>
          <c:h val="8.2922333458009548E-2"/>
        </c:manualLayout>
      </c:layout>
      <c:txPr>
        <a:bodyPr/>
        <a:lstStyle/>
        <a:p>
          <a:pPr>
            <a:defRPr b="1"/>
          </a:pPr>
          <a:endParaRPr lang="zh-CN"/>
        </a:p>
      </c:txPr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2013/5/31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Mark, a driver in the U.S. who wants to go from Irvine to Riverside in California 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Then the task is to choose the correct route, and whether the route is convenient depends on the requirements and constraints of Mark.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1236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《</a:t>
            </a:r>
            <a:r>
              <a:rPr lang="zh-CN" altLang="en-US" sz="1200" u="sng" dirty="0" smtClean="0">
                <a:solidFill>
                  <a:srgbClr val="000099"/>
                </a:solidFill>
              </a:rPr>
              <a:t>福布斯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日前评选出十位最年轻的亿万富翁，</a:t>
            </a:r>
            <a:r>
              <a:rPr lang="en-US" altLang="zh-CN" sz="1200" dirty="0" smtClean="0"/>
              <a:t>26</a:t>
            </a:r>
            <a:r>
              <a:rPr lang="zh-CN" altLang="en-US" sz="1200" dirty="0" smtClean="0"/>
              <a:t>岁的马克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扎克伯格以</a:t>
            </a:r>
            <a:r>
              <a:rPr lang="en-US" altLang="zh-CN" sz="1200" dirty="0" smtClean="0"/>
              <a:t>69</a:t>
            </a:r>
            <a:r>
              <a:rPr lang="zh-CN" altLang="en-US" sz="1200" dirty="0" smtClean="0"/>
              <a:t>亿美元的身价排在首位，他也因此成为世界上最年轻的亿万富翁。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200" b="1" dirty="0" smtClean="0"/>
              <a:t>Yelp</a:t>
            </a:r>
            <a:r>
              <a:rPr lang="zh-CN" altLang="en-US" sz="1200" dirty="0" smtClean="0"/>
              <a:t>躺着中枪，股价大跌</a:t>
            </a:r>
            <a:r>
              <a:rPr lang="en-US" altLang="zh-CN" sz="1200" dirty="0" smtClean="0"/>
              <a:t>7%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person.name index to find the row in person table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."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person row returned by the index, get the identifier for that row.[O(1)]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friend.person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index to find all the rows in friend with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from previous. [O(log2x) : x&lt;&lt;m]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each of the k rows returned, get the person b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for those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rows.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5. For each k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person.identifier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index for the row with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[O(k 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6. Given the k person rows, get the name value for those rows. [O(k)]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vertex.name index to find all the vertices in G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vertex returned, get the k friend edges emanating from this vertex. [O(k + x)]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Given the k friend edges retrieved, get the k vertices on the heads of those edges.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these k vertices, get the k name properties of these vertices. [O(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ky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2013/5/31</a:t>
            </a:fld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5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w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wmf"/><Relationship Id="rId9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engineland.com/interview-andrew-goodman-and-matt-van-wagner-on-keywords-and-search-in-2013-139831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800" b="1" dirty="0" err="1" smtClean="0">
                <a:solidFill>
                  <a:srgbClr val="000099"/>
                </a:solidFill>
                <a:latin typeface="+mn-lt"/>
                <a:ea typeface="+mn-ea"/>
              </a:rPr>
              <a:t>Shuai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+mn-ea"/>
              </a:rPr>
              <a:t> Ma</a:t>
            </a: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214313"/>
            <a:ext cx="896448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Big Graph Search for 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2" charset="-122"/>
              </a:rPr>
              <a:t>Social Networks</a:t>
            </a:r>
            <a:endParaRPr lang="zh-CN" altLang="en-US" sz="3600" b="1" dirty="0">
              <a:solidFill>
                <a:srgbClr val="C00000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2292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Social Networks are the New Media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9" name="Picture 2" descr="事故现场航拍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268760"/>
            <a:ext cx="5254634" cy="3240360"/>
          </a:xfrm>
          <a:prstGeom prst="rect">
            <a:avLst/>
          </a:prstGeom>
          <a:noFill/>
        </p:spPr>
      </p:pic>
      <p:pic>
        <p:nvPicPr>
          <p:cNvPr id="10" name="Picture 2" descr="http://s14.sinaimg.cn/middle/4caedc7agb8e6b8b13f0d&amp;69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096345" cy="232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4"/>
          <p:cNvSpPr txBox="1">
            <a:spLocks noChangeArrowheads="1"/>
          </p:cNvSpPr>
          <p:nvPr/>
        </p:nvSpPr>
        <p:spPr bwMode="auto">
          <a:xfrm>
            <a:off x="323528" y="5589240"/>
            <a:ext cx="8496944" cy="864096"/>
          </a:xfrm>
          <a:prstGeom prst="rect">
            <a:avLst/>
          </a:prstGeom>
          <a:blipFill dpi="0" rotWithShape="1">
            <a:blip r:embed="rId5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Social networks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are becoming an important way to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get information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in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everyday life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！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6" name="Picture 2" descr="http://img.jrjimg.cn/2011/03/2011031806443852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2296102" cy="1500121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4427984" y="4869160"/>
            <a:ext cx="25202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金庸“被逝世”</a:t>
            </a:r>
            <a:endParaRPr lang="zh-CN" alt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1414"/>
            <a:ext cx="8640960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+mn-lt"/>
                <a:ea typeface="+mn-ea"/>
              </a:rPr>
              <a:t>Social Networks are “Big Data”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090211"/>
            <a:ext cx="6086450" cy="25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log-apr-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559195"/>
            <a:ext cx="2438400" cy="1475232"/>
          </a:xfrm>
          <a:prstGeom prst="rect">
            <a:avLst/>
          </a:prstGeom>
        </p:spPr>
      </p:pic>
      <p:grpSp>
        <p:nvGrpSpPr>
          <p:cNvPr id="3" name="组合 11"/>
          <p:cNvGrpSpPr/>
          <p:nvPr/>
        </p:nvGrpSpPr>
        <p:grpSpPr>
          <a:xfrm>
            <a:off x="144016" y="3573016"/>
            <a:ext cx="8820472" cy="3096344"/>
            <a:chOff x="323528" y="3573016"/>
            <a:chExt cx="8820472" cy="3096344"/>
          </a:xfrm>
        </p:grpSpPr>
        <p:sp>
          <p:nvSpPr>
            <p:cNvPr id="6" name="内容占位符 4"/>
            <p:cNvSpPr txBox="1">
              <a:spLocks/>
            </p:cNvSpPr>
            <p:nvPr/>
          </p:nvSpPr>
          <p:spPr bwMode="auto">
            <a:xfrm>
              <a:off x="323528" y="4005064"/>
              <a:ext cx="8820472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Volume</a:t>
              </a:r>
              <a:r>
                <a:rPr lang="zh-CN" altLang="en-US" sz="2000" dirty="0" smtClean="0"/>
                <a:t>：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users,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2400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photos,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4</a:t>
              </a:r>
              <a:r>
                <a:rPr lang="en-US" altLang="zh-CN" sz="2000" dirty="0" smtClean="0"/>
                <a:t>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/>
                <a:t>page visits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endParaRPr>
            </a:p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Velocity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：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7.9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new users per second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, over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60</a:t>
              </a:r>
              <a:r>
                <a:rPr kumimoji="0" lang="en-US" altLang="zh-CN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 thousands per day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endParaRPr>
            </a:p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kern="0" dirty="0" smtClean="0">
                  <a:solidFill>
                    <a:srgbClr val="FF0000"/>
                  </a:solidFill>
                  <a:latin typeface="Arial Unicode MS" pitchFamily="34" charset="-122"/>
                  <a:ea typeface="+mn-ea"/>
                </a:rPr>
                <a:t>Variety</a:t>
              </a:r>
              <a:r>
                <a:rPr lang="zh-CN" altLang="en-US" sz="2000" kern="0" dirty="0" smtClean="0">
                  <a:latin typeface="Arial Unicode MS" pitchFamily="34" charset="-122"/>
                  <a:ea typeface="+mn-ea"/>
                </a:rPr>
                <a:t>：  </a:t>
              </a:r>
              <a:r>
                <a:rPr lang="en-US" altLang="zh-CN" sz="2000" kern="0" dirty="0" smtClean="0">
                  <a:latin typeface="Arial Unicode MS" pitchFamily="34" charset="-122"/>
                  <a:ea typeface="+mn-ea"/>
                </a:rPr>
                <a:t>text (</a:t>
              </a:r>
              <a:r>
                <a:rPr lang="en-US" altLang="zh-CN" sz="2000" kern="0" dirty="0" err="1" smtClean="0">
                  <a:latin typeface="Arial Unicode MS" pitchFamily="34" charset="-122"/>
                  <a:ea typeface="+mn-ea"/>
                </a:rPr>
                <a:t>weibo</a:t>
              </a:r>
              <a:r>
                <a:rPr lang="en-US" altLang="zh-CN" sz="2000" kern="0" dirty="0" smtClean="0">
                  <a:latin typeface="Arial Unicode MS" pitchFamily="34" charset="-122"/>
                  <a:ea typeface="+mn-ea"/>
                </a:rPr>
                <a:t>, blogs)</a:t>
              </a:r>
              <a:r>
                <a:rPr lang="zh-CN" altLang="en-US" sz="2000" kern="0" dirty="0" smtClean="0">
                  <a:latin typeface="Arial Unicode MS" pitchFamily="34" charset="-122"/>
                  <a:ea typeface="+mn-ea"/>
                </a:rPr>
                <a:t> </a:t>
              </a:r>
              <a:r>
                <a:rPr lang="en-US" altLang="zh-CN" sz="2000" kern="0" dirty="0" smtClean="0">
                  <a:latin typeface="Arial Unicode MS" pitchFamily="34" charset="-122"/>
                  <a:ea typeface="+mn-ea"/>
                </a:rPr>
                <a:t>, figures, videos, relationships (topology)</a:t>
              </a:r>
            </a:p>
            <a:p>
              <a:pPr marL="285750" lvl="1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Value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：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1.5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in </a:t>
              </a:r>
              <a:r>
                <a:rPr lang="en-US" altLang="zh-CN" sz="2000" dirty="0" smtClean="0"/>
                <a:t>2007,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3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in </a:t>
              </a:r>
              <a:r>
                <a:rPr lang="en-US" altLang="zh-CN" sz="2000" dirty="0" smtClean="0"/>
                <a:t>2008,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6 ~</a:t>
              </a:r>
              <a:r>
                <a:rPr lang="zh-CN" altLang="en-US" sz="2000" dirty="0" smtClean="0">
                  <a:solidFill>
                    <a:srgbClr val="000099"/>
                  </a:solidFill>
                </a:rPr>
                <a:t>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7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in </a:t>
              </a:r>
              <a:r>
                <a:rPr lang="en-US" altLang="zh-CN" sz="2000" dirty="0" smtClean="0"/>
                <a:t>2009,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</a:t>
              </a:r>
              <a:r>
                <a:rPr lang="en-US" altLang="zh-CN" sz="2000" smtClean="0">
                  <a:solidFill>
                    <a:srgbClr val="000099"/>
                  </a:solidFill>
                </a:rPr>
                <a:t>in </a:t>
              </a:r>
              <a:r>
                <a:rPr lang="en-US" altLang="zh-CN" sz="2000" smtClean="0"/>
                <a:t>2010. </a:t>
              </a:r>
              <a:endParaRPr lang="en-US" altLang="zh-CN" sz="2000" dirty="0" smtClean="0"/>
            </a:p>
            <a:p>
              <a:pPr marL="285750" lvl="1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dirty="0" smtClean="0"/>
                <a:t>Further, data are often dirty due to data missing and data uncertainty </a:t>
              </a:r>
              <a:r>
                <a:rPr lang="en-US" altLang="zh-CN" sz="2000" baseline="30000" dirty="0" smtClean="0">
                  <a:solidFill>
                    <a:srgbClr val="FF0000"/>
                  </a:solidFill>
                </a:rPr>
                <a:t>[1, 2]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sym typeface="Wingdings" pitchFamily="2" charset="2"/>
              </a:endParaRP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sym typeface="Wingdings" pitchFamily="2" charset="2"/>
              </a:endParaRP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sym typeface="Wingdings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3528" y="3573016"/>
              <a:ext cx="17075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 err="1" smtClean="0">
                  <a:solidFill>
                    <a:srgbClr val="000099"/>
                  </a:solidFill>
                  <a:latin typeface="Arial Unicode MS" pitchFamily="34" charset="-122"/>
                </a:rPr>
                <a:t>Facebook</a:t>
              </a:r>
              <a:r>
                <a:rPr lang="en-US" altLang="zh-CN" sz="2400" b="1" kern="0" dirty="0" smtClean="0">
                  <a:solidFill>
                    <a:srgbClr val="000099"/>
                  </a:solidFill>
                  <a:latin typeface="Arial Unicode MS" pitchFamily="34" charset="-122"/>
                </a:rPr>
                <a:t>: </a:t>
              </a:r>
              <a:endParaRPr lang="zh-CN" altLang="en-US" sz="2400" b="1" dirty="0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Social Networks are Big Graphs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79912" y="4175249"/>
            <a:ext cx="5292080" cy="206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kern="0" dirty="0" smtClean="0">
                <a:latin typeface="Arial Unicode MS" pitchFamily="34" charset="-122"/>
              </a:rPr>
              <a:t>Social networks are 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graphs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Arial Unicode MS" pitchFamily="34" charset="-122"/>
              <a:ea typeface="宋体" charset="-122"/>
              <a:cs typeface="+mn-cs"/>
            </a:endParaRPr>
          </a:p>
          <a:p>
            <a:pPr marL="800100" lvl="1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宋体" charset="-122"/>
                <a:cs typeface="+mn-cs"/>
              </a:rPr>
              <a:t>The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宋体" charset="-122"/>
                <a:cs typeface="+mn-cs"/>
              </a:rPr>
              <a:t>nodes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宋体" charset="-122"/>
                <a:cs typeface="+mn-cs"/>
              </a:rPr>
              <a:t> are the people and groups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kern="0" dirty="0" smtClean="0">
                <a:latin typeface="Arial Unicode MS" pitchFamily="34" charset="-122"/>
              </a:rPr>
              <a:t>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宋体" charset="-122"/>
                <a:cs typeface="+mn-cs"/>
              </a:rPr>
              <a:t>he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宋体" charset="-122"/>
                <a:cs typeface="+mn-cs"/>
              </a:rPr>
              <a:t>links</a:t>
            </a:r>
            <a:r>
              <a:rPr lang="en-US" altLang="zh-CN" sz="2000" kern="0" dirty="0" smtClean="0">
                <a:solidFill>
                  <a:srgbClr val="0066CC"/>
                </a:solidFill>
                <a:latin typeface="Arial Unicode MS" pitchFamily="34" charset="-122"/>
              </a:rPr>
              <a:t>/edges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宋体" charset="-122"/>
                <a:cs typeface="+mn-cs"/>
              </a:rPr>
              <a:t> show relationships or flows between the nodes.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宋体" charset="-122"/>
              <a:cs typeface="+mn-cs"/>
            </a:endParaRPr>
          </a:p>
        </p:txBody>
      </p:sp>
      <p:pic>
        <p:nvPicPr>
          <p:cNvPr id="6" name="Picture 4" descr="Social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933056"/>
            <a:ext cx="3908305" cy="2378968"/>
          </a:xfrm>
          <a:prstGeom prst="rect">
            <a:avLst/>
          </a:prstGeom>
          <a:noFill/>
        </p:spPr>
      </p:pic>
      <p:pic>
        <p:nvPicPr>
          <p:cNvPr id="7" name="图片 6" descr="Social Netwo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1268760"/>
            <a:ext cx="2304256" cy="2304256"/>
          </a:xfrm>
          <a:prstGeom prst="rect">
            <a:avLst/>
          </a:prstGeom>
        </p:spPr>
      </p:pic>
      <p:pic>
        <p:nvPicPr>
          <p:cNvPr id="8" name="图片 7" descr="social-network-icon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6056" y="1124744"/>
            <a:ext cx="3238128" cy="2571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ea typeface="+mn-ea"/>
              </a:rPr>
              <a:t>The Need for a Social Search Engine</a:t>
            </a:r>
            <a:endParaRPr lang="en-US" altLang="zh-CN" sz="36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000" y="2780928"/>
            <a:ext cx="9001000" cy="1584176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000099"/>
                </a:solidFill>
              </a:rPr>
              <a:t>File systems </a:t>
            </a:r>
            <a:r>
              <a:rPr lang="en-US" altLang="zh-CN" sz="2000" dirty="0" smtClean="0"/>
              <a:t>- </a:t>
            </a:r>
            <a:r>
              <a:rPr lang="en-US" altLang="zh-CN" sz="2000" dirty="0" smtClean="0">
                <a:solidFill>
                  <a:srgbClr val="C00000"/>
                </a:solidFill>
              </a:rPr>
              <a:t>1960’s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very simple search functionalities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Databases</a:t>
            </a:r>
            <a:r>
              <a:rPr lang="en-US" altLang="zh-CN" sz="2000" dirty="0" smtClean="0"/>
              <a:t> - </a:t>
            </a:r>
            <a:r>
              <a:rPr lang="en-US" altLang="zh-CN" sz="2000" dirty="0" smtClean="0">
                <a:solidFill>
                  <a:srgbClr val="C00000"/>
                </a:solidFill>
              </a:rPr>
              <a:t>mid 1960’s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SQL language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World Wide Web </a:t>
            </a:r>
            <a:r>
              <a:rPr lang="en-US" altLang="zh-CN" sz="2000" dirty="0" smtClean="0"/>
              <a:t> - </a:t>
            </a:r>
            <a:r>
              <a:rPr lang="en-US" altLang="zh-CN" sz="2000" dirty="0" smtClean="0">
                <a:solidFill>
                  <a:srgbClr val="C00000"/>
                </a:solidFill>
              </a:rPr>
              <a:t>1990’s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keyword</a:t>
            </a:r>
            <a:r>
              <a:rPr lang="en-US" altLang="zh-CN" sz="2000" dirty="0" smtClean="0"/>
              <a:t> search engines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Social networks - </a:t>
            </a:r>
            <a:r>
              <a:rPr lang="en-US" altLang="zh-CN" sz="2000" dirty="0" smtClean="0">
                <a:solidFill>
                  <a:srgbClr val="C00000"/>
                </a:solidFill>
              </a:rPr>
              <a:t>late 1990’s</a:t>
            </a:r>
            <a:r>
              <a:rPr lang="en-US" altLang="zh-CN" sz="2000" dirty="0" smtClean="0">
                <a:solidFill>
                  <a:srgbClr val="3366CC"/>
                </a:solidFill>
              </a:rPr>
              <a:t>:         </a:t>
            </a:r>
            <a:r>
              <a:rPr lang="en-US" altLang="zh-CN" sz="2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grpSp>
        <p:nvGrpSpPr>
          <p:cNvPr id="3" name="组合 46"/>
          <p:cNvGrpSpPr/>
          <p:nvPr/>
        </p:nvGrpSpPr>
        <p:grpSpPr>
          <a:xfrm>
            <a:off x="174079" y="1003529"/>
            <a:ext cx="8100962" cy="1777399"/>
            <a:chOff x="71438" y="4315897"/>
            <a:chExt cx="8100962" cy="1777399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>
            <a:xfrm>
              <a:off x="71438" y="5754742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lt"/>
                </a:rPr>
                <a:t>File systems</a:t>
              </a:r>
              <a:endParaRPr lang="zh-CN" altLang="en-US" sz="1600" b="1" dirty="0">
                <a:latin typeface="+mn-lt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691680" y="5755158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j-lt"/>
                  <a:ea typeface="+mn-ea"/>
                </a:rPr>
                <a:t>Databases</a:t>
              </a:r>
              <a:endParaRPr lang="zh-CN" altLang="en-US" sz="1600" b="1" dirty="0">
                <a:latin typeface="+mj-lt"/>
                <a:ea typeface="+mn-ea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4143375" y="5733256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lt"/>
                  <a:ea typeface="+mn-ea"/>
                </a:rPr>
                <a:t>World Wide Web</a:t>
              </a:r>
              <a:endParaRPr lang="zh-CN" altLang="en-US" sz="1600" b="1" dirty="0">
                <a:latin typeface="+mn-lt"/>
                <a:ea typeface="+mn-ea"/>
              </a:endParaRPr>
            </a:p>
          </p:txBody>
        </p:sp>
        <p:grpSp>
          <p:nvGrpSpPr>
            <p:cNvPr id="6" name="组合 53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55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56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图片 56" descr="logo_sql.gi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 descr="Keyword-Search1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0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1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48" name="Rectangle 14"/>
          <p:cNvSpPr txBox="1">
            <a:spLocks noChangeArrowheads="1"/>
          </p:cNvSpPr>
          <p:nvPr/>
        </p:nvSpPr>
        <p:spPr bwMode="auto">
          <a:xfrm>
            <a:off x="251520" y="6145907"/>
            <a:ext cx="8496944" cy="451445"/>
          </a:xfrm>
          <a:prstGeom prst="rect">
            <a:avLst/>
          </a:prstGeom>
          <a:blipFill dpi="0" rotWithShape="1">
            <a:blip r:embed="rId7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is a new paradigm for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social computing!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787045" y="2442374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1600" b="1" dirty="0" smtClean="0">
                <a:latin typeface="+mn-lt"/>
                <a:ea typeface="+mn-ea"/>
              </a:rPr>
              <a:t>Social Networks</a:t>
            </a:r>
            <a:endParaRPr lang="zh-CN" altLang="en-US" sz="1600" b="1" dirty="0">
              <a:latin typeface="+mn-lt"/>
              <a:ea typeface="+mn-ea"/>
            </a:endParaRPr>
          </a:p>
        </p:txBody>
      </p:sp>
      <p:pic>
        <p:nvPicPr>
          <p:cNvPr id="50" name="图片 49" descr="socialgraphPlateform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1" y="836712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Documents and Settings\act\Local Settings\Temporary Internet Files\Content.IE5\D73KB41Z\MC900356213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3861048"/>
            <a:ext cx="457793" cy="576064"/>
          </a:xfrm>
          <a:prstGeom prst="rect">
            <a:avLst/>
          </a:prstGeom>
          <a:noFill/>
        </p:spPr>
      </p:pic>
      <p:sp>
        <p:nvSpPr>
          <p:cNvPr id="23" name="Rectangle 14"/>
          <p:cNvSpPr txBox="1">
            <a:spLocks noChangeArrowheads="1"/>
          </p:cNvSpPr>
          <p:nvPr/>
        </p:nvSpPr>
        <p:spPr bwMode="auto">
          <a:xfrm>
            <a:off x="179512" y="4365104"/>
            <a:ext cx="8784976" cy="576064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 smtClean="0">
                <a:ea typeface="黑体" pitchFamily="49" charset="-122"/>
                <a:sym typeface="Wingdings" pitchFamily="2" charset="2"/>
              </a:rPr>
              <a:t>Facebook</a:t>
            </a:r>
            <a:r>
              <a:rPr lang="en-US" altLang="zh-CN" sz="2400" dirty="0" smtClean="0">
                <a:ea typeface="黑体" pitchFamily="49" charset="-122"/>
                <a:sym typeface="Wingdings" pitchFamily="2" charset="2"/>
              </a:rPr>
              <a:t> launched “</a:t>
            </a:r>
            <a:r>
              <a:rPr lang="en-US" altLang="zh-CN" sz="24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</a:t>
            </a:r>
            <a:r>
              <a:rPr lang="en-US" altLang="zh-CN" sz="2400" dirty="0" smtClean="0">
                <a:ea typeface="黑体" pitchFamily="49" charset="-122"/>
                <a:sym typeface="Wingdings" pitchFamily="2" charset="2"/>
              </a:rPr>
              <a:t>” on 16</a:t>
            </a:r>
            <a:r>
              <a:rPr lang="en-US" altLang="zh-CN" sz="2400" baseline="30000" dirty="0" smtClean="0">
                <a:ea typeface="黑体" pitchFamily="49" charset="-122"/>
                <a:sym typeface="Wingdings" pitchFamily="2" charset="2"/>
              </a:rPr>
              <a:t>th</a:t>
            </a:r>
            <a:r>
              <a:rPr lang="en-US" altLang="zh-CN" sz="2400" dirty="0" smtClean="0">
                <a:ea typeface="黑体" pitchFamily="49" charset="-122"/>
                <a:sym typeface="Wingdings" pitchFamily="2" charset="2"/>
              </a:rPr>
              <a:t> January, 2013</a:t>
            </a:r>
            <a:endParaRPr lang="zh-CN" altLang="en-US" sz="2400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179512" y="5013176"/>
            <a:ext cx="8784976" cy="792088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Assault</a:t>
            </a:r>
            <a:r>
              <a:rPr lang="en-US" altLang="zh-CN" sz="2000" dirty="0" smtClean="0"/>
              <a:t> on </a:t>
            </a:r>
            <a:r>
              <a:rPr lang="en-US" altLang="zh-CN" sz="2000" dirty="0" smtClean="0">
                <a:solidFill>
                  <a:srgbClr val="000099"/>
                </a:solidFill>
              </a:rPr>
              <a:t>Google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000099"/>
                </a:solidFill>
              </a:rPr>
              <a:t>Yelp</a:t>
            </a:r>
            <a:r>
              <a:rPr lang="en-US" altLang="zh-CN" sz="2000" dirty="0" smtClean="0"/>
              <a:t>, and </a:t>
            </a:r>
            <a:r>
              <a:rPr lang="en-US" altLang="zh-CN" sz="2000" dirty="0" smtClean="0">
                <a:solidFill>
                  <a:srgbClr val="000099"/>
                </a:solidFill>
              </a:rPr>
              <a:t>LinkedIn</a:t>
            </a:r>
            <a:r>
              <a:rPr lang="en-US" altLang="zh-CN" sz="2000" dirty="0" smtClean="0"/>
              <a:t> with new graph search;</a:t>
            </a:r>
          </a:p>
          <a:p>
            <a:pPr eaLnBrk="1" hangingPunct="1"/>
            <a:r>
              <a:rPr lang="en-US" altLang="zh-CN" sz="2000" b="1" dirty="0" smtClean="0"/>
              <a:t>Yelp</a:t>
            </a:r>
            <a:r>
              <a:rPr lang="en-US" altLang="zh-CN" sz="2000" dirty="0" smtClean="0"/>
              <a:t> was down more than </a:t>
            </a:r>
            <a:r>
              <a:rPr lang="en-US" altLang="zh-CN" sz="2000" dirty="0" smtClean="0">
                <a:solidFill>
                  <a:srgbClr val="FF0000"/>
                </a:solidFill>
              </a:rPr>
              <a:t>7%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Graph Search vs. RDBMS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[3]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052736"/>
            <a:ext cx="60585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84168" y="184482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F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ind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 the name of all of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Pepe's</a:t>
            </a: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friends.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439994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The person.name index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identifier of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[O(log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n)]</a:t>
            </a:r>
          </a:p>
          <a:p>
            <a:pPr marL="342900" indent="-342900"/>
            <a:endParaRPr lang="en-US" altLang="zh-CN" dirty="0" smtClean="0">
              <a:solidFill>
                <a:srgbClr val="0066CC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friend.person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index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identifiers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                 [O(log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x) : x&lt;&lt;m]</a:t>
            </a: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3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k friend identifiers  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[O(k log2n)]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Graph Search vs. RDBMS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[3]</a:t>
            </a:r>
            <a:endParaRPr lang="zh-CN" altLang="en-US" sz="3600" baseline="30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2040"/>
            <a:ext cx="4824536" cy="295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7504" y="4737918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vertex.name index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with the name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[O(log2n)]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returned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-&gt;   the 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[O(k + x)]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652120" y="1916832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F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ind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 the name of all of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Pepe's</a:t>
            </a: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friends.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Social Search vs. Web Search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1196752"/>
            <a:ext cx="4896544" cy="2088232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Phrases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short sentences </a:t>
            </a:r>
            <a:r>
              <a:rPr lang="en-US" altLang="zh-CN" sz="2400" dirty="0" smtClean="0"/>
              <a:t>vs. </a:t>
            </a:r>
            <a:r>
              <a:rPr lang="en-US" altLang="zh-CN" sz="2400" dirty="0" smtClean="0">
                <a:solidFill>
                  <a:srgbClr val="FF0000"/>
                </a:solidFill>
              </a:rPr>
              <a:t>key words</a:t>
            </a:r>
            <a:r>
              <a:rPr lang="en-US" altLang="zh-CN" sz="2400" dirty="0" smtClean="0"/>
              <a:t> only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(Simple Web) pages vs. </a:t>
            </a:r>
            <a:r>
              <a:rPr lang="en-US" altLang="zh-CN" sz="2400" dirty="0" smtClean="0">
                <a:solidFill>
                  <a:srgbClr val="FF0000"/>
                </a:solidFill>
              </a:rPr>
              <a:t>Entities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Lifeless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vs. </a:t>
            </a:r>
            <a:r>
              <a:rPr lang="en-US" altLang="zh-CN" sz="2400" dirty="0" smtClean="0">
                <a:solidFill>
                  <a:srgbClr val="FF0000"/>
                </a:solidFill>
              </a:rPr>
              <a:t>Full of life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History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vs. </a:t>
            </a:r>
            <a:r>
              <a:rPr lang="en-US" altLang="zh-CN" sz="2400" dirty="0" smtClean="0">
                <a:solidFill>
                  <a:srgbClr val="FF0000"/>
                </a:solidFill>
              </a:rPr>
              <a:t>Future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 descr="Google-Search-Vs-Graph-Search-Infographic-infographicsma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851251"/>
            <a:ext cx="3995936" cy="5962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11960" y="5025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International Conference on Application of Natural Language to Information Systems (NLDB)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started from 1995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1960" y="3391832"/>
            <a:ext cx="4716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it’s interesting, and </a:t>
            </a:r>
            <a:r>
              <a:rPr lang="en-US" altLang="zh-CN" dirty="0" smtClean="0">
                <a:solidFill>
                  <a:srgbClr val="FF0000"/>
                </a:solidFill>
              </a:rPr>
              <a:t>over the last 10 years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people have been trained </a:t>
            </a:r>
            <a:r>
              <a:rPr lang="en-US" altLang="zh-CN" dirty="0" smtClean="0"/>
              <a:t>on how to use search engines more effectively.</a:t>
            </a:r>
          </a:p>
          <a:p>
            <a:r>
              <a:rPr lang="en-US" altLang="zh-CN" b="1" dirty="0" smtClean="0">
                <a:hlinkClick r:id="rId3"/>
              </a:rPr>
              <a:t>Keywords &amp; Search In 2013: Interview With A. Goodman &amp; M. Wagner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Interesting Coincidence!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6021288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DB people started working on graphs at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around the same time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！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graphicFrame>
        <p:nvGraphicFramePr>
          <p:cNvPr id="6" name="内容占位符 4"/>
          <p:cNvGraphicFramePr/>
          <p:nvPr/>
        </p:nvGraphicFramePr>
        <p:xfrm>
          <a:off x="1187624" y="980728"/>
          <a:ext cx="684076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云形标注 7"/>
          <p:cNvSpPr/>
          <p:nvPr/>
        </p:nvSpPr>
        <p:spPr>
          <a:xfrm>
            <a:off x="35496" y="4725144"/>
            <a:ext cx="3240360" cy="1296144"/>
          </a:xfrm>
          <a:prstGeom prst="cloudCallout">
            <a:avLst>
              <a:gd name="adj1" fmla="val 2447"/>
              <a:gd name="adj2" fmla="val -107152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Social computing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&amp;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Web 2.0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2636912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 of Graph</a:t>
            </a:r>
            <a:r>
              <a:rPr kumimoji="0" lang="en-US" altLang="zh-CN" sz="40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Search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84784"/>
            <a:ext cx="8429114" cy="4896544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Traditional plagiarism detection tools may not be applicable for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serious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software plagiarism problems.</a:t>
            </a:r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  <a:p>
            <a:pPr marL="342900" lvl="1" indent="-342900">
              <a:buChar char="•"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new 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tool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based on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graph pattern matching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Represent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source codes as </a:t>
            </a:r>
            <a:r>
              <a:rPr lang="en-US" altLang="zh-CN" sz="2000" dirty="0" smtClean="0">
                <a:solidFill>
                  <a:srgbClr val="FF0000"/>
                </a:solidFill>
              </a:rPr>
              <a:t>program </a:t>
            </a:r>
            <a:r>
              <a:rPr lang="en-US" altLang="zh-CN" sz="2000" dirty="0">
                <a:solidFill>
                  <a:srgbClr val="FF0000"/>
                </a:solidFill>
              </a:rPr>
              <a:t>dependence </a:t>
            </a:r>
            <a:r>
              <a:rPr lang="en-US" altLang="zh-CN" sz="2000" dirty="0" smtClean="0">
                <a:solidFill>
                  <a:srgbClr val="FF0000"/>
                </a:solidFill>
              </a:rPr>
              <a:t>graphs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[5]</a:t>
            </a:r>
            <a:r>
              <a:rPr lang="en-US" altLang="zh-CN" sz="2000" dirty="0" smtClean="0"/>
              <a:t>. 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smtClean="0">
                <a:solidFill>
                  <a:srgbClr val="FF0000"/>
                </a:solidFill>
              </a:rPr>
              <a:t>graph pattern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matching </a:t>
            </a:r>
            <a:r>
              <a:rPr lang="en-US" altLang="zh-CN" sz="2000" dirty="0" smtClean="0">
                <a:cs typeface="Arial Unicode MS" pitchFamily="34" charset="-122"/>
              </a:rPr>
              <a:t>to detect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plagiarism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CC"/>
                </a:solidFill>
              </a:rPr>
              <a:t>Software plagiarism </a:t>
            </a:r>
            <a:r>
              <a:rPr lang="en-US" altLang="zh-CN" sz="2400" dirty="0" smtClean="0">
                <a:solidFill>
                  <a:srgbClr val="0066CC"/>
                </a:solidFill>
              </a:rPr>
              <a:t>detection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[4]</a:t>
            </a:r>
            <a:endParaRPr lang="en-US" altLang="zh-CN" sz="2400" baseline="300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674356"/>
            <a:ext cx="8136904" cy="313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429000"/>
            <a:ext cx="291370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638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2636912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Big Data is a Big Deal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1180816"/>
          </a:xfrm>
        </p:spPr>
        <p:txBody>
          <a:bodyPr/>
          <a:lstStyle/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 Recommendations</a:t>
            </a:r>
            <a:r>
              <a:rPr lang="en-US" altLang="zh-CN" dirty="0" smtClean="0"/>
              <a:t> have found its usage in many emerging specific applications, such as </a:t>
            </a:r>
            <a:r>
              <a:rPr lang="en-US" altLang="zh-CN" dirty="0">
                <a:solidFill>
                  <a:srgbClr val="0066CC"/>
                </a:solidFill>
              </a:rPr>
              <a:t>social matching systems</a:t>
            </a:r>
            <a:r>
              <a:rPr lang="en-US" altLang="zh-CN" dirty="0" smtClean="0"/>
              <a:t>. </a:t>
            </a:r>
          </a:p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/>
              <a:t> Graph search is a useful tool for recommendations.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003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CC"/>
                </a:solidFill>
              </a:rPr>
              <a:t>Recommender </a:t>
            </a:r>
            <a:r>
              <a:rPr lang="en-US" altLang="zh-CN" sz="2400" dirty="0" smtClean="0">
                <a:solidFill>
                  <a:srgbClr val="0066CC"/>
                </a:solidFill>
              </a:rPr>
              <a:t>systems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[6]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4098" name="Picture 2" descr="C:\Users\LiJia\AppData\Roaming\Tencent\Users\784971087\QQ\WinTemp\RichOle\1RCJ`H][78W_D~VN6]`UGS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2183" y="3007000"/>
            <a:ext cx="4079809" cy="344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4"/>
          <p:cNvSpPr txBox="1">
            <a:spLocks/>
          </p:cNvSpPr>
          <p:nvPr/>
        </p:nvSpPr>
        <p:spPr bwMode="auto">
          <a:xfrm>
            <a:off x="179512" y="2924944"/>
            <a:ext cx="496855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A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headhunter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wants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to find a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biologist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(Bio) to help a group of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software engineers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(SEs) analyze genetic data. 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To do this, (s)he uses an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expertise recommendation network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G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as depicted in G, where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a node denotes a person labeled with expertise, and 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an edge indicates recommendation, e.g., HR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recommends Bio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and AI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recommends DM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3293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857576"/>
            <a:ext cx="3328046" cy="273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266429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Graph search 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is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a common practice in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transportation networks,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due to the wide application 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of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Location-Based </a:t>
            </a:r>
            <a:r>
              <a:rPr lang="en-US" altLang="zh-CN" sz="20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ervices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marL="342900" lvl="1" indent="-342900">
              <a:buChar char="•"/>
            </a:pPr>
            <a:r>
              <a:rPr lang="en-US" altLang="zh-CN" sz="2000" b="1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Example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: Mark, a driver in the U.S. who wants to go from Irvine to Riverside in California. </a:t>
            </a:r>
          </a:p>
          <a:p>
            <a:pPr lvl="1">
              <a:spcBef>
                <a:spcPts val="1200"/>
              </a:spcBef>
            </a:pPr>
            <a:r>
              <a:rPr lang="en-US" altLang="zh-CN" sz="1800" kern="1200" dirty="0" smtClean="0">
                <a:cs typeface="+mn-cs"/>
              </a:rPr>
              <a:t>If </a:t>
            </a:r>
            <a:r>
              <a:rPr lang="en-US" altLang="zh-CN" sz="1800" kern="1200" dirty="0">
                <a:cs typeface="+mn-cs"/>
              </a:rPr>
              <a:t>Mark wants to reach </a:t>
            </a:r>
            <a:r>
              <a:rPr lang="en-US" altLang="zh-CN" sz="1800" kern="1200" dirty="0" smtClean="0">
                <a:cs typeface="+mn-cs"/>
              </a:rPr>
              <a:t>Riverside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by 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his </a:t>
            </a:r>
            <a:r>
              <a:rPr lang="en-US" altLang="zh-CN" sz="1800" b="1" kern="1200" dirty="0">
                <a:solidFill>
                  <a:srgbClr val="FF0000"/>
                </a:solidFill>
                <a:cs typeface="+mn-cs"/>
              </a:rPr>
              <a:t>car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altLang="zh-CN" sz="1800" kern="1200" dirty="0">
                <a:solidFill>
                  <a:srgbClr val="3366CC"/>
                </a:solidFill>
                <a:cs typeface="+mn-cs"/>
              </a:rPr>
              <a:t>in the shortest time</a:t>
            </a:r>
            <a:r>
              <a:rPr lang="en-US" altLang="zh-CN" sz="1800" kern="1200" dirty="0">
                <a:cs typeface="+mn-cs"/>
              </a:rPr>
              <a:t>, the problem can be expressed as </a:t>
            </a:r>
            <a:r>
              <a:rPr lang="en-US" altLang="zh-CN" sz="1800" kern="1200" dirty="0" smtClean="0">
                <a:cs typeface="+mn-cs"/>
              </a:rPr>
              <a:t>the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shortest 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path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problem</a:t>
            </a:r>
            <a:r>
              <a:rPr lang="en-US" altLang="zh-CN" sz="1800" kern="1200" dirty="0" smtClean="0">
                <a:cs typeface="+mn-cs"/>
              </a:rPr>
              <a:t>. Then </a:t>
            </a:r>
            <a:r>
              <a:rPr lang="en-US" altLang="zh-CN" sz="1800" kern="1200" dirty="0">
                <a:cs typeface="+mn-cs"/>
              </a:rPr>
              <a:t>by using existing methods, we can get the shortest path from </a:t>
            </a:r>
            <a:r>
              <a:rPr lang="en-US" altLang="zh-CN" sz="1800" i="1" kern="1200" dirty="0">
                <a:solidFill>
                  <a:srgbClr val="0066CC"/>
                </a:solidFill>
                <a:cs typeface="+mn-cs"/>
              </a:rPr>
              <a:t>Irvine, CA </a:t>
            </a:r>
            <a:r>
              <a:rPr lang="en-US" altLang="zh-CN" sz="1800" kern="1200" dirty="0">
                <a:cs typeface="+mn-cs"/>
              </a:rPr>
              <a:t>to </a:t>
            </a:r>
            <a:r>
              <a:rPr lang="en-US" altLang="zh-CN" sz="1800" i="1" kern="1200" dirty="0">
                <a:solidFill>
                  <a:srgbClr val="0066CC"/>
                </a:solidFill>
                <a:cs typeface="+mn-cs"/>
              </a:rPr>
              <a:t>Riverside, CA </a:t>
            </a:r>
            <a:r>
              <a:rPr lang="en-US" altLang="zh-CN" sz="1800" kern="1200" dirty="0" smtClean="0">
                <a:cs typeface="+mn-cs"/>
              </a:rPr>
              <a:t>traveling </a:t>
            </a:r>
            <a:r>
              <a:rPr lang="en-US" altLang="zh-CN" sz="1800" kern="1200" dirty="0">
                <a:cs typeface="+mn-cs"/>
              </a:rPr>
              <a:t>along State Route 261</a:t>
            </a:r>
            <a:r>
              <a:rPr lang="en-US" altLang="zh-CN" sz="1800" kern="1200" dirty="0" smtClean="0">
                <a:cs typeface="+mn-cs"/>
              </a:rPr>
              <a:t>.</a:t>
            </a:r>
          </a:p>
          <a:p>
            <a:pPr lvl="1"/>
            <a:endParaRPr lang="en-US" altLang="zh-CN" sz="2000" kern="1200" dirty="0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09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Transport routing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[7,10]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4194954"/>
            <a:ext cx="54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dirty="0" smtClean="0">
                <a:latin typeface="Arial Unicode MS" pitchFamily="34" charset="-122"/>
                <a:ea typeface="+mn-ea"/>
              </a:rPr>
              <a:t>If Mark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drives a 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truck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delivering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hazardous materials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may not be allowed  to cross over some bridges or railroad crossings. This time we can use a 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+mn-ea"/>
              </a:rPr>
              <a:t>pattern graph containing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specific route constraints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(such as regular expressions) to find the optimal transport routes.</a:t>
            </a:r>
            <a:endParaRPr lang="en-US" altLang="zh-CN" dirty="0">
              <a:latin typeface="Arial Unicode MS" pitchFamily="34" charset="-122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84168" y="60932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386476" y="3933056"/>
            <a:ext cx="432048" cy="432048"/>
          </a:xfrm>
          <a:prstGeom prst="ellipse">
            <a:avLst/>
          </a:prstGeom>
          <a:noFill/>
          <a:ln w="28575">
            <a:solidFill>
              <a:srgbClr val="0000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5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226093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large amount </a:t>
            </a:r>
            <a:r>
              <a:rPr lang="en-US" altLang="zh-CN" dirty="0"/>
              <a:t>of biological data can be </a:t>
            </a:r>
            <a:r>
              <a:rPr lang="en-US" altLang="zh-CN" dirty="0">
                <a:solidFill>
                  <a:srgbClr val="FF0000"/>
                </a:solidFill>
              </a:rPr>
              <a:t>represented</a:t>
            </a:r>
            <a:r>
              <a:rPr lang="en-US" altLang="zh-CN" dirty="0"/>
              <a:t> by </a:t>
            </a:r>
            <a:r>
              <a:rPr lang="en-US" altLang="zh-CN" dirty="0">
                <a:solidFill>
                  <a:srgbClr val="3366CC"/>
                </a:solidFill>
              </a:rPr>
              <a:t>graphs</a:t>
            </a:r>
            <a:r>
              <a:rPr lang="en-US" altLang="zh-CN" dirty="0"/>
              <a:t>, and it is </a:t>
            </a:r>
            <a:r>
              <a:rPr lang="en-US" altLang="zh-CN" dirty="0" smtClean="0"/>
              <a:t>significant to </a:t>
            </a:r>
            <a:r>
              <a:rPr lang="en-US" altLang="zh-CN" dirty="0" smtClean="0">
                <a:solidFill>
                  <a:srgbClr val="FF0000"/>
                </a:solidFill>
              </a:rPr>
              <a:t>analyze </a:t>
            </a:r>
            <a:r>
              <a:rPr lang="en-US" altLang="zh-CN" dirty="0">
                <a:solidFill>
                  <a:srgbClr val="FF0000"/>
                </a:solidFill>
              </a:rPr>
              <a:t>biological data </a:t>
            </a:r>
            <a:r>
              <a:rPr lang="en-US" altLang="zh-CN" dirty="0" smtClean="0"/>
              <a:t>with graph search techniques.</a:t>
            </a:r>
            <a:endParaRPr lang="en-US" altLang="zh-CN" dirty="0"/>
          </a:p>
          <a:p>
            <a:pPr lvl="1"/>
            <a:r>
              <a:rPr lang="en-US" altLang="zh-CN" sz="2000" dirty="0" smtClean="0">
                <a:solidFill>
                  <a:srgbClr val="3366CC"/>
                </a:solidFill>
              </a:rPr>
              <a:t>“Protein-interaction </a:t>
            </a:r>
            <a:r>
              <a:rPr lang="en-US" altLang="zh-CN" sz="2000" dirty="0">
                <a:solidFill>
                  <a:srgbClr val="3366CC"/>
                </a:solidFill>
              </a:rPr>
              <a:t>network (PIN) </a:t>
            </a:r>
            <a:r>
              <a:rPr lang="en-US" altLang="zh-CN" sz="2000" dirty="0"/>
              <a:t>analysis </a:t>
            </a:r>
            <a:r>
              <a:rPr lang="en-US" altLang="zh-CN" sz="2000" dirty="0" smtClean="0"/>
              <a:t>provides valuable </a:t>
            </a:r>
            <a:r>
              <a:rPr lang="en-US" altLang="zh-CN" sz="2000" dirty="0"/>
              <a:t>insight into an organism’s functional </a:t>
            </a:r>
            <a:r>
              <a:rPr lang="en-US" altLang="zh-CN" sz="2000" dirty="0" smtClean="0"/>
              <a:t>organization and evolutionary behavior.”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009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Biological data analysis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[8]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8" name="Picture 2" descr="Image:8-1-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84984"/>
            <a:ext cx="2869533" cy="268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3669992"/>
            <a:ext cx="5688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sz="2000" dirty="0" smtClean="0">
                <a:latin typeface="Arial Unicode MS" pitchFamily="34" charset="-122"/>
                <a:ea typeface="+mn-ea"/>
              </a:rPr>
              <a:t>For example, one can </a:t>
            </a:r>
            <a:r>
              <a:rPr lang="en-US" altLang="zh-CN" sz="2000" dirty="0">
                <a:latin typeface="Arial Unicode MS" pitchFamily="34" charset="-122"/>
                <a:ea typeface="+mn-ea"/>
              </a:rPr>
              <a:t>get the </a:t>
            </a:r>
            <a:r>
              <a:rPr lang="en-US" altLang="zh-CN" sz="2000" dirty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topological properties of a PIN </a:t>
            </a:r>
            <a:r>
              <a:rPr lang="en-US" altLang="zh-CN" sz="2000" dirty="0">
                <a:latin typeface="Arial Unicode MS" pitchFamily="34" charset="-122"/>
                <a:ea typeface="+mn-ea"/>
              </a:rPr>
              <a:t>formed by high-confidence human protein interactions obtained from various public interaction databases by PIN </a:t>
            </a:r>
            <a:r>
              <a:rPr lang="en-US" altLang="zh-CN" sz="2000" dirty="0" smtClean="0">
                <a:latin typeface="Arial Unicode MS" pitchFamily="34" charset="-122"/>
                <a:ea typeface="+mn-ea"/>
              </a:rPr>
              <a:t>analysis.</a:t>
            </a:r>
            <a:endParaRPr lang="en-US" altLang="zh-CN" sz="2000" dirty="0">
              <a:latin typeface="Arial Unicode MS" pitchFamily="34" charset="-122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16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86866" y="2740496"/>
            <a:ext cx="7829550" cy="760512"/>
          </a:xfrm>
        </p:spPr>
        <p:txBody>
          <a:bodyPr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Challenges &amp; Related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6457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Challenges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5429288"/>
          </a:xfrm>
        </p:spPr>
        <p:txBody>
          <a:bodyPr/>
          <a:lstStyle/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amount of data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has </a:t>
            </a:r>
            <a:r>
              <a:rPr lang="en-US" altLang="zh-CN" sz="2000" dirty="0"/>
              <a:t>reached </a:t>
            </a:r>
            <a:r>
              <a:rPr lang="en-US" altLang="zh-CN" sz="2000" dirty="0" smtClean="0"/>
              <a:t>hundred millions orders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magnitude.</a:t>
            </a:r>
            <a:endParaRPr lang="en-US" altLang="zh-CN" sz="2000" dirty="0"/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r>
              <a:rPr lang="en-US" altLang="zh-CN" sz="2000" dirty="0" smtClean="0">
                <a:sym typeface="Wingdings" pitchFamily="2" charset="2"/>
              </a:rPr>
              <a:t>The data are </a:t>
            </a:r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updated </a:t>
            </a:r>
            <a:r>
              <a:rPr lang="en-US" altLang="zh-CN" sz="2000" dirty="0" smtClean="0">
                <a:sym typeface="Wingdings" pitchFamily="2" charset="2"/>
              </a:rPr>
              <a:t>all the time, and the updated amount of data daily reaches </a:t>
            </a:r>
            <a:r>
              <a:rPr lang="en-US" altLang="zh-CN" sz="2000" dirty="0"/>
              <a:t>hundred </a:t>
            </a:r>
            <a:r>
              <a:rPr lang="en-US" altLang="zh-CN" sz="2000" dirty="0" smtClean="0"/>
              <a:t>thousands </a:t>
            </a:r>
            <a:r>
              <a:rPr lang="en-US" altLang="zh-CN" sz="2000" dirty="0" smtClean="0">
                <a:sym typeface="Wingdings" pitchFamily="2" charset="2"/>
              </a:rPr>
              <a:t>orders of magnitude.</a:t>
            </a: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sz="2000" dirty="0" smtClean="0">
                <a:sym typeface="Wingdings" pitchFamily="2" charset="2"/>
              </a:rPr>
              <a:t>Same with </a:t>
            </a:r>
            <a:r>
              <a:rPr lang="en-US" altLang="zh-CN" sz="2000" dirty="0" smtClean="0"/>
              <a:t>traditional </a:t>
            </a:r>
            <a:r>
              <a:rPr lang="en-US" altLang="zh-CN" sz="2000" dirty="0"/>
              <a:t>relational </a:t>
            </a:r>
            <a:r>
              <a:rPr lang="en-US" altLang="zh-CN" sz="2000" dirty="0" smtClean="0"/>
              <a:t>data, there exists </a:t>
            </a:r>
            <a:r>
              <a:rPr lang="en-US" altLang="zh-CN" sz="2000" dirty="0" smtClean="0">
                <a:solidFill>
                  <a:srgbClr val="FF0000"/>
                </a:solidFill>
              </a:rPr>
              <a:t>data quality problems</a:t>
            </a:r>
            <a:r>
              <a:rPr lang="en-US" altLang="zh-CN" sz="2000" dirty="0" smtClean="0"/>
              <a:t> such as </a:t>
            </a:r>
            <a:r>
              <a:rPr lang="en-US" altLang="zh-CN" sz="2000" dirty="0" smtClean="0">
                <a:solidFill>
                  <a:srgbClr val="0066CC"/>
                </a:solidFill>
              </a:rPr>
              <a:t>data uncertainty</a:t>
            </a:r>
            <a:r>
              <a:rPr lang="en-US" altLang="zh-CN" sz="2000" dirty="0" smtClean="0"/>
              <a:t> and </a:t>
            </a:r>
            <a:r>
              <a:rPr lang="en-US" altLang="zh-CN" sz="2000" dirty="0" smtClean="0">
                <a:solidFill>
                  <a:srgbClr val="0066CC"/>
                </a:solidFill>
              </a:rPr>
              <a:t>data missing </a:t>
            </a:r>
            <a:r>
              <a:rPr lang="en-US" altLang="zh-CN" sz="2000" dirty="0" smtClean="0"/>
              <a:t>in the new applications</a:t>
            </a:r>
            <a:r>
              <a:rPr lang="en-US" altLang="zh-CN" sz="2000" dirty="0"/>
              <a:t>.</a:t>
            </a:r>
            <a:endParaRPr lang="en-US" altLang="zh-CN" sz="2000" dirty="0" smtClean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844824"/>
            <a:ext cx="8064896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>
                <a:sym typeface="Wingdings" pitchFamily="2" charset="2"/>
              </a:rPr>
              <a:t>Graph search </a:t>
            </a:r>
            <a:r>
              <a:rPr lang="en-US" altLang="zh-CN" sz="2000" dirty="0">
                <a:sym typeface="Wingdings" pitchFamily="2" charset="2"/>
              </a:rPr>
              <a:t>with high </a:t>
            </a:r>
            <a:r>
              <a:rPr lang="en-US" altLang="zh-CN" sz="2000" dirty="0" smtClean="0">
                <a:sym typeface="Wingdings" pitchFamily="2" charset="2"/>
              </a:rPr>
              <a:t>efficiency, striking a balance </a:t>
            </a:r>
            <a:r>
              <a:rPr lang="en-US" altLang="zh-CN" sz="2000" dirty="0">
                <a:sym typeface="Wingdings" pitchFamily="2" charset="2"/>
              </a:rPr>
              <a:t>between </a:t>
            </a:r>
            <a:r>
              <a:rPr lang="en-US" altLang="zh-CN" sz="2000" dirty="0" smtClean="0">
                <a:sym typeface="Wingdings" pitchFamily="2" charset="2"/>
              </a:rPr>
              <a:t>its </a:t>
            </a:r>
            <a:r>
              <a:rPr lang="en-US" altLang="zh-CN" sz="2000" dirty="0">
                <a:sym typeface="Wingdings" pitchFamily="2" charset="2"/>
              </a:rPr>
              <a:t>performance and </a:t>
            </a:r>
            <a:r>
              <a:rPr lang="en-US" altLang="zh-CN" sz="2000" dirty="0" smtClean="0">
                <a:sym typeface="Wingdings" pitchFamily="2" charset="2"/>
              </a:rPr>
              <a:t>accuracy.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71703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Consider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dynamic changes and </a:t>
            </a:r>
            <a:r>
              <a:rPr lang="en-US" altLang="zh-CN" sz="2000" dirty="0"/>
              <a:t>timing </a:t>
            </a:r>
            <a:r>
              <a:rPr lang="en-US" altLang="zh-CN" sz="2000" dirty="0" smtClean="0"/>
              <a:t>characteristics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data.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562117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Solve the data quality problems</a:t>
            </a:r>
            <a:r>
              <a:rPr lang="en-US" altLang="zh-CN" sz="2000" dirty="0"/>
              <a:t>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8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Real-life graphs </a:t>
            </a:r>
            <a:r>
              <a:rPr lang="en-US" altLang="zh-CN" sz="2400" dirty="0" smtClean="0"/>
              <a:t>are </a:t>
            </a:r>
            <a:r>
              <a:rPr lang="en-US" altLang="zh-CN" sz="2400" dirty="0" smtClean="0">
                <a:solidFill>
                  <a:srgbClr val="3366CC"/>
                </a:solidFill>
              </a:rPr>
              <a:t>typically way too large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de-DE" altLang="zh-CN" sz="2000" dirty="0" smtClean="0"/>
              <a:t>Yahoo! web graph: 14 billion nodes</a:t>
            </a:r>
          </a:p>
          <a:p>
            <a:pPr lvl="1"/>
            <a:r>
              <a:rPr lang="en-US" altLang="zh-CN" sz="2000" dirty="0" err="1" smtClean="0"/>
              <a:t>Facebook</a:t>
            </a:r>
            <a:r>
              <a:rPr lang="en-US" altLang="zh-CN" sz="2000" dirty="0" smtClean="0"/>
              <a:t>: over 0.8 billion users</a:t>
            </a:r>
            <a:endParaRPr lang="en-US" altLang="zh-CN" sz="5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Real-life graphs </a:t>
            </a:r>
            <a:r>
              <a:rPr lang="en-US" altLang="zh-CN" sz="2400" dirty="0" smtClean="0"/>
              <a:t>are </a:t>
            </a:r>
            <a:r>
              <a:rPr lang="en-US" altLang="zh-CN" sz="2400" dirty="0" smtClean="0">
                <a:solidFill>
                  <a:srgbClr val="3366CC"/>
                </a:solidFill>
              </a:rPr>
              <a:t>naturally distributed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000" dirty="0" smtClean="0"/>
              <a:t>Google, Yahoo! and </a:t>
            </a:r>
            <a:r>
              <a:rPr lang="en-US" altLang="zh-CN" sz="2000" dirty="0" err="1" smtClean="0"/>
              <a:t>Facebook</a:t>
            </a:r>
            <a:r>
              <a:rPr lang="en-US" altLang="zh-CN" sz="2000" dirty="0" smtClean="0"/>
              <a:t> have large-scale data centers</a:t>
            </a: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323528" y="5517232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It is nature to study “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distributed graph search</a:t>
            </a:r>
            <a:r>
              <a:rPr lang="en-US" altLang="zh-CN" sz="2000" b="1" dirty="0" smtClean="0"/>
              <a:t>”!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42088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/>
              <a:t>It is </a:t>
            </a:r>
            <a:r>
              <a:rPr lang="en-US" altLang="zh-CN" sz="2000" dirty="0" smtClean="0">
                <a:solidFill>
                  <a:srgbClr val="FF0000"/>
                </a:solidFill>
              </a:rPr>
              <a:t>NOT</a:t>
            </a:r>
            <a:r>
              <a:rPr lang="en-US" altLang="zh-CN" sz="2000" dirty="0" smtClean="0"/>
              <a:t> practical to handle large graphs on single machines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4109010"/>
            <a:ext cx="81003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/>
              <a:t>Distributed graph processing is inevitable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Distributed Processing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Distributed Processing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1728192"/>
          </a:xfrm>
        </p:spPr>
        <p:txBody>
          <a:bodyPr/>
          <a:lstStyle/>
          <a:p>
            <a:r>
              <a:rPr lang="en-US" altLang="zh-CN" sz="2000" dirty="0" smtClean="0"/>
              <a:t>A cluster of </a:t>
            </a:r>
            <a:r>
              <a:rPr lang="en-US" altLang="zh-CN" sz="2000" dirty="0" smtClean="0">
                <a:solidFill>
                  <a:srgbClr val="FF0000"/>
                </a:solidFill>
              </a:rPr>
              <a:t>identical</a:t>
            </a:r>
            <a:r>
              <a:rPr lang="en-US" altLang="zh-CN" sz="2000" dirty="0" smtClean="0"/>
              <a:t> machines (with one acted as coordinator);</a:t>
            </a:r>
          </a:p>
          <a:p>
            <a:r>
              <a:rPr lang="en-US" altLang="zh-CN" sz="2000" dirty="0" smtClean="0"/>
              <a:t>Each machine can </a:t>
            </a:r>
            <a:r>
              <a:rPr lang="en-US" altLang="zh-CN" sz="2000" dirty="0" smtClean="0">
                <a:solidFill>
                  <a:srgbClr val="FF0000"/>
                </a:solidFill>
              </a:rPr>
              <a:t>directly</a:t>
            </a:r>
            <a:r>
              <a:rPr lang="en-US" altLang="zh-CN" sz="2000" dirty="0" smtClean="0"/>
              <a:t> send arbitrary number of </a:t>
            </a:r>
            <a:r>
              <a:rPr lang="en-US" altLang="zh-CN" sz="2000" dirty="0" smtClean="0">
                <a:solidFill>
                  <a:srgbClr val="FF0000"/>
                </a:solidFill>
              </a:rPr>
              <a:t>messages</a:t>
            </a:r>
            <a:r>
              <a:rPr lang="en-US" altLang="zh-CN" sz="2000" dirty="0" smtClean="0"/>
              <a:t> to another one;</a:t>
            </a:r>
          </a:p>
          <a:p>
            <a:r>
              <a:rPr lang="en-US" altLang="zh-CN" sz="2000" dirty="0" smtClean="0"/>
              <a:t>All machines </a:t>
            </a:r>
            <a:r>
              <a:rPr lang="en-US" altLang="zh-CN" sz="2000" dirty="0" smtClean="0">
                <a:solidFill>
                  <a:srgbClr val="FF0000"/>
                </a:solidFill>
              </a:rPr>
              <a:t>co-work</a:t>
            </a:r>
            <a:r>
              <a:rPr lang="en-US" altLang="zh-CN" sz="2000" dirty="0" smtClean="0"/>
              <a:t> with each other by </a:t>
            </a:r>
            <a:r>
              <a:rPr lang="en-US" altLang="zh-CN" sz="2000" dirty="0" smtClean="0">
                <a:solidFill>
                  <a:srgbClr val="FF0000"/>
                </a:solidFill>
              </a:rPr>
              <a:t>local computations</a:t>
            </a:r>
            <a:r>
              <a:rPr lang="en-US" altLang="zh-CN" sz="2000" dirty="0" smtClean="0"/>
              <a:t> and </a:t>
            </a:r>
            <a:r>
              <a:rPr lang="en-US" altLang="zh-CN" sz="2000" dirty="0" smtClean="0">
                <a:solidFill>
                  <a:srgbClr val="FF0000"/>
                </a:solidFill>
              </a:rPr>
              <a:t>message-passing</a:t>
            </a:r>
            <a:r>
              <a:rPr lang="en-US" altLang="zh-CN" sz="2000" dirty="0" smtClean="0"/>
              <a:t>.</a:t>
            </a:r>
            <a:endParaRPr lang="zh-CN" altLang="en-US" sz="2000" b="1" dirty="0"/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224E6-15A8-4E74-8987-281A30D56C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Model of Computation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[3]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068960"/>
            <a:ext cx="4320480" cy="14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8032" y="4653136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Complexity measures: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85720" y="5229200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/>
              <a:t>1.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Visit times</a:t>
            </a:r>
            <a:r>
              <a:rPr lang="en-US" altLang="zh-CN" sz="2000" dirty="0" smtClean="0"/>
              <a:t>: the maximum visiting times of a machine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interactions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2.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Makespan</a:t>
            </a:r>
            <a:r>
              <a:rPr lang="en-US" altLang="zh-CN" sz="2000" dirty="0" smtClean="0"/>
              <a:t>: the evaluation completion time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efficiency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3.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Data shipment</a:t>
            </a:r>
            <a:r>
              <a:rPr lang="en-US" altLang="zh-CN" sz="2000" dirty="0" smtClean="0"/>
              <a:t>: the size of the total messages shipped among distinct</a:t>
            </a:r>
          </a:p>
          <a:p>
            <a:r>
              <a:rPr lang="en-US" altLang="zh-CN" sz="2000" dirty="0" smtClean="0"/>
              <a:t>machines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network band consumption</a:t>
            </a:r>
            <a:r>
              <a:rPr lang="en-US" altLang="zh-CN" sz="2000" dirty="0" smtClean="0"/>
              <a:t>)</a:t>
            </a:r>
            <a:endParaRPr kumimoji="0" lang="en-US" altLang="zh-CN" sz="200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Incremental Techniques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0" y="1648180"/>
            <a:ext cx="8501122" cy="2500900"/>
          </a:xfrm>
        </p:spPr>
        <p:txBody>
          <a:bodyPr/>
          <a:lstStyle/>
          <a:p>
            <a:r>
              <a:rPr lang="en-US" altLang="zh-CN" sz="2400" dirty="0" smtClean="0"/>
              <a:t>Converting the indexing system to an </a:t>
            </a:r>
            <a:r>
              <a:rPr lang="en-US" altLang="zh-CN" sz="2400" dirty="0" smtClean="0">
                <a:solidFill>
                  <a:srgbClr val="FF0000"/>
                </a:solidFill>
              </a:rPr>
              <a:t>incremental</a:t>
            </a:r>
            <a:r>
              <a:rPr lang="en-US" altLang="zh-CN" sz="2400" dirty="0" smtClean="0"/>
              <a:t> system,</a:t>
            </a:r>
          </a:p>
          <a:p>
            <a:r>
              <a:rPr lang="en-US" altLang="zh-CN" sz="2400" dirty="0" smtClean="0"/>
              <a:t>Reduce the average document processing latency by </a:t>
            </a:r>
            <a:r>
              <a:rPr lang="en-US" altLang="zh-CN" sz="2400" dirty="0" smtClean="0">
                <a:solidFill>
                  <a:srgbClr val="FF0000"/>
                </a:solidFill>
              </a:rPr>
              <a:t>a factor of 100</a:t>
            </a:r>
          </a:p>
          <a:p>
            <a:r>
              <a:rPr lang="en-US" altLang="zh-CN" sz="2400" dirty="0" smtClean="0"/>
              <a:t>Process the same number of documents per day, while 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reducing</a:t>
            </a:r>
            <a:r>
              <a:rPr lang="en-US" altLang="zh-CN" sz="2400" dirty="0" smtClean="0"/>
              <a:t> the average age of documents in Google search results </a:t>
            </a:r>
            <a:r>
              <a:rPr lang="en-US" altLang="zh-CN" sz="2400" dirty="0" smtClean="0">
                <a:solidFill>
                  <a:srgbClr val="FF0000"/>
                </a:solidFill>
              </a:rPr>
              <a:t>by 50%.</a:t>
            </a:r>
            <a:endParaRPr lang="en-US" altLang="zh-CN" sz="5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251520" y="5517232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It is a great waste to compute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everything from scratch</a:t>
            </a:r>
            <a:r>
              <a:rPr lang="en-US" altLang="zh-CN" sz="2000" b="1" dirty="0" smtClean="0"/>
              <a:t>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048" y="1052736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Google 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Percolator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[9]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Data Preprocessing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08720"/>
            <a:ext cx="8712968" cy="5256584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Data Sampling 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Instead of dealing with the entire </a:t>
            </a:r>
            <a:r>
              <a:rPr lang="en-US" altLang="zh-CN" sz="2000" dirty="0" smtClean="0"/>
              <a:t>data graphs, it</a:t>
            </a:r>
            <a:r>
              <a:rPr lang="en-US" altLang="zh-CN" sz="2000" dirty="0" smtClean="0">
                <a:solidFill>
                  <a:srgbClr val="0066CC"/>
                </a:solidFill>
              </a:rPr>
              <a:t> reduces the size </a:t>
            </a:r>
            <a:r>
              <a:rPr lang="en-US" altLang="zh-CN" sz="2000" dirty="0" smtClean="0"/>
              <a:t>of data graphs by </a:t>
            </a:r>
            <a:r>
              <a:rPr lang="en-US" altLang="zh-CN" sz="2000" dirty="0"/>
              <a:t>sampling </a:t>
            </a:r>
            <a:r>
              <a:rPr lang="en-US" altLang="zh-CN" sz="2000" dirty="0" smtClean="0"/>
              <a:t>and allows </a:t>
            </a:r>
            <a:r>
              <a:rPr lang="en-US" altLang="zh-CN" sz="2000" dirty="0"/>
              <a:t>a certain loss of </a:t>
            </a:r>
            <a:r>
              <a:rPr lang="en-US" altLang="zh-CN" sz="2000" dirty="0" smtClean="0"/>
              <a:t>precision.</a:t>
            </a:r>
          </a:p>
          <a:p>
            <a:pPr lvl="1"/>
            <a:r>
              <a:rPr lang="en-US" altLang="zh-CN" sz="2000" dirty="0" smtClean="0"/>
              <a:t>In the sampling process, ensure that </a:t>
            </a:r>
            <a:r>
              <a:rPr lang="en-US" altLang="zh-CN" sz="2000" dirty="0"/>
              <a:t>the sampling data </a:t>
            </a:r>
            <a:r>
              <a:rPr lang="en-US" altLang="zh-CN" sz="2000" dirty="0" smtClean="0"/>
              <a:t>obtained can </a:t>
            </a:r>
            <a:r>
              <a:rPr lang="en-US" altLang="zh-CN" sz="2000" dirty="0">
                <a:solidFill>
                  <a:srgbClr val="0066CC"/>
                </a:solidFill>
              </a:rPr>
              <a:t>reflect </a:t>
            </a:r>
            <a:r>
              <a:rPr lang="en-US" altLang="zh-CN" sz="2000" dirty="0" smtClean="0">
                <a:solidFill>
                  <a:srgbClr val="0066CC"/>
                </a:solidFill>
              </a:rPr>
              <a:t>the</a:t>
            </a:r>
            <a:r>
              <a:rPr lang="en-US" altLang="zh-CN" sz="2000" dirty="0">
                <a:solidFill>
                  <a:srgbClr val="0066CC"/>
                </a:solidFill>
              </a:rPr>
              <a:t> </a:t>
            </a:r>
            <a:r>
              <a:rPr lang="en-US" altLang="zh-CN" sz="2000" dirty="0" smtClean="0">
                <a:solidFill>
                  <a:srgbClr val="0066CC"/>
                </a:solidFill>
              </a:rPr>
              <a:t>characteristics </a:t>
            </a:r>
            <a:r>
              <a:rPr lang="en-US" altLang="zh-CN" sz="2000" dirty="0">
                <a:solidFill>
                  <a:srgbClr val="0066CC"/>
                </a:solidFill>
              </a:rPr>
              <a:t>and </a:t>
            </a:r>
            <a:r>
              <a:rPr lang="en-US" altLang="zh-CN" sz="2000" dirty="0" smtClean="0">
                <a:solidFill>
                  <a:srgbClr val="0066CC"/>
                </a:solidFill>
              </a:rPr>
              <a:t>information </a:t>
            </a:r>
            <a:r>
              <a:rPr lang="en-US" altLang="zh-CN" sz="2000" dirty="0" smtClean="0"/>
              <a:t>of the original </a:t>
            </a:r>
            <a:r>
              <a:rPr lang="en-US" altLang="zh-CN" sz="2000" dirty="0"/>
              <a:t>data </a:t>
            </a:r>
            <a:r>
              <a:rPr lang="en-US" altLang="zh-CN" sz="2000" dirty="0" smtClean="0"/>
              <a:t>graphs as </a:t>
            </a:r>
            <a:r>
              <a:rPr lang="en-US" altLang="zh-CN" sz="2000" dirty="0"/>
              <a:t>much as </a:t>
            </a:r>
            <a:r>
              <a:rPr lang="en-US" altLang="zh-CN" sz="2000" dirty="0" smtClean="0"/>
              <a:t>possible.</a:t>
            </a:r>
          </a:p>
          <a:p>
            <a:pPr marL="342900" lvl="1" indent="-342900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Data Compression</a:t>
            </a:r>
          </a:p>
          <a:p>
            <a:pPr lvl="1"/>
            <a:r>
              <a:rPr lang="en-US" altLang="zh-CN" sz="2000" dirty="0" smtClean="0"/>
              <a:t>It </a:t>
            </a:r>
            <a:r>
              <a:rPr lang="en-US" altLang="zh-CN" sz="2000" dirty="0" smtClean="0">
                <a:solidFill>
                  <a:srgbClr val="0066CC"/>
                </a:solidFill>
              </a:rPr>
              <a:t>generates small graphs from original data graphs </a:t>
            </a:r>
            <a:r>
              <a:rPr lang="en-US" altLang="zh-CN" sz="2000" dirty="0" smtClean="0"/>
              <a:t>that preserve the information only relevant to queries.</a:t>
            </a:r>
          </a:p>
          <a:p>
            <a:pPr lvl="1"/>
            <a:r>
              <a:rPr lang="en-US" altLang="zh-CN" sz="2000" dirty="0" smtClean="0"/>
              <a:t>A specific compression method is applied to a specific query application, such that data graph compression is not universal for all query applications.</a:t>
            </a:r>
          </a:p>
          <a:p>
            <a:pPr lvl="1"/>
            <a:r>
              <a:rPr lang="en-US" altLang="zh-CN" sz="2000" dirty="0" err="1" smtClean="0"/>
              <a:t>Reachability</a:t>
            </a:r>
            <a:r>
              <a:rPr lang="en-US" altLang="zh-CN" sz="2000" dirty="0" smtClean="0"/>
              <a:t> query, Neighbor query</a:t>
            </a:r>
          </a:p>
        </p:txBody>
      </p:sp>
    </p:spTree>
    <p:extLst>
      <p:ext uri="{BB962C8B-B14F-4D97-AF65-F5344CB8AC3E}">
        <p14:creationId xmlns:p14="http://schemas.microsoft.com/office/powerpoint/2010/main" xmlns="" val="14053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Data Preprocessing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08720"/>
            <a:ext cx="8712968" cy="499724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Indexing</a:t>
            </a:r>
          </a:p>
          <a:p>
            <a:pPr marL="342900" lvl="1" indent="-342900">
              <a:buFontTx/>
              <a:buChar char="•"/>
            </a:pPr>
            <a:r>
              <a:rPr lang="en-US" altLang="zh-CN" sz="2000" dirty="0" smtClean="0"/>
              <a:t>There are mainly </a:t>
            </a:r>
            <a:r>
              <a:rPr lang="en-US" altLang="zh-CN" sz="2000" dirty="0" smtClean="0">
                <a:solidFill>
                  <a:srgbClr val="FF0000"/>
                </a:solidFill>
              </a:rPr>
              <a:t>three standards </a:t>
            </a:r>
            <a:r>
              <a:rPr lang="en-US" altLang="zh-CN" sz="2000" dirty="0" smtClean="0"/>
              <a:t>for measuring the goodness of an indexing method.</a:t>
            </a:r>
          </a:p>
          <a:p>
            <a:pPr lvl="1"/>
            <a:r>
              <a:rPr lang="en-US" altLang="zh-CN" sz="2000" dirty="0" smtClean="0"/>
              <a:t>The</a:t>
            </a:r>
            <a:r>
              <a:rPr lang="en-US" altLang="zh-CN" sz="2000" dirty="0" smtClean="0">
                <a:solidFill>
                  <a:srgbClr val="0066CC"/>
                </a:solidFill>
              </a:rPr>
              <a:t> space </a:t>
            </a:r>
            <a:r>
              <a:rPr lang="en-US" altLang="zh-CN" sz="2000" dirty="0" smtClean="0"/>
              <a:t>of a graph index</a:t>
            </a:r>
          </a:p>
          <a:p>
            <a:pPr lvl="1"/>
            <a:r>
              <a:rPr lang="en-US" altLang="zh-CN" sz="2000" dirty="0" smtClean="0">
                <a:solidFill>
                  <a:srgbClr val="0066CC"/>
                </a:solidFill>
              </a:rPr>
              <a:t>Establishing time </a:t>
            </a:r>
            <a:r>
              <a:rPr lang="en-US" altLang="zh-CN" sz="2000" dirty="0" smtClean="0"/>
              <a:t>for a graph index</a:t>
            </a:r>
            <a:endParaRPr lang="en-US" altLang="zh-CN" sz="2000" dirty="0" smtClean="0">
              <a:solidFill>
                <a:srgbClr val="0066CC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0066CC"/>
                </a:solidFill>
              </a:rPr>
              <a:t>Query time </a:t>
            </a:r>
            <a:r>
              <a:rPr lang="en-US" altLang="zh-CN" sz="2000" dirty="0" smtClean="0"/>
              <a:t>with a graph index</a:t>
            </a:r>
          </a:p>
          <a:p>
            <a:pPr marL="342900" lvl="1" indent="-342900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Data Partitioning</a:t>
            </a:r>
          </a:p>
          <a:p>
            <a:pPr lvl="1"/>
            <a:r>
              <a:rPr lang="en-US" altLang="zh-CN" sz="2000" dirty="0" smtClean="0"/>
              <a:t>Partition a data graph to relatively “small” graphs</a:t>
            </a:r>
          </a:p>
          <a:p>
            <a:pPr lvl="1"/>
            <a:r>
              <a:rPr lang="en-US" altLang="zh-CN" sz="2000" dirty="0" smtClean="0"/>
              <a:t>Hash function is a simple approach for random partitioning.</a:t>
            </a:r>
          </a:p>
          <a:p>
            <a:pPr lvl="1"/>
            <a:r>
              <a:rPr lang="en-US" altLang="zh-CN" sz="2000" dirty="0" smtClean="0"/>
              <a:t>There are well established tools, e.g. </a:t>
            </a:r>
            <a:r>
              <a:rPr lang="en-US" altLang="zh-CN" sz="2000" dirty="0" err="1" smtClean="0"/>
              <a:t>Metis</a:t>
            </a:r>
            <a:r>
              <a:rPr lang="en-US" altLang="zh-CN" sz="2000" dirty="0" smtClean="0"/>
              <a:t> [11].</a:t>
            </a:r>
          </a:p>
        </p:txBody>
      </p:sp>
    </p:spTree>
    <p:extLst>
      <p:ext uri="{BB962C8B-B14F-4D97-AF65-F5344CB8AC3E}">
        <p14:creationId xmlns:p14="http://schemas.microsoft.com/office/powerpoint/2010/main" xmlns="" val="20589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40868"/>
            <a:ext cx="5040560" cy="378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What is Big Data?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501122" cy="1224136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Big Data </a:t>
            </a:r>
            <a:r>
              <a:rPr lang="en-US" altLang="zh-CN" sz="2400" b="1" dirty="0" smtClean="0"/>
              <a:t>refers to datasets that grow so large that it is difficult to capture, store, manage, share, analyze and visualize with those traditional (database) software tools</a:t>
            </a:r>
          </a:p>
          <a:p>
            <a:pPr lvl="1"/>
            <a:r>
              <a:rPr lang="en-US" altLang="zh-CN" sz="1600" b="1" dirty="0" smtClean="0">
                <a:solidFill>
                  <a:srgbClr val="000099"/>
                </a:solidFill>
              </a:rPr>
              <a:t>Wikipedia </a:t>
            </a:r>
            <a:endParaRPr lang="zh-CN" altLang="en-US" sz="1600" dirty="0">
              <a:solidFill>
                <a:srgbClr val="000099"/>
              </a:solidFill>
            </a:endParaRPr>
          </a:p>
        </p:txBody>
      </p:sp>
      <p:sp>
        <p:nvSpPr>
          <p:cNvPr id="5" name="Rectangle 14"/>
          <p:cNvSpPr txBox="1">
            <a:spLocks noChangeArrowheads="1"/>
          </p:cNvSpPr>
          <p:nvPr/>
        </p:nvSpPr>
        <p:spPr bwMode="auto">
          <a:xfrm>
            <a:off x="251520" y="5976664"/>
            <a:ext cx="8712968" cy="836712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/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黑体"/>
              </a:rPr>
              <a:t>“Big data” becomes </a:t>
            </a:r>
            <a:r>
              <a:rPr lang="en-US" altLang="zh-CN" sz="2000" dirty="0" smtClean="0">
                <a:solidFill>
                  <a:srgbClr val="FF0000"/>
                </a:solidFill>
                <a:latin typeface="Arial"/>
                <a:ea typeface="黑体"/>
              </a:rPr>
              <a:t>a buzz word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黑体"/>
              </a:rPr>
              <a:t>, and the focus of both industrial and academic communities!</a:t>
            </a:r>
            <a:endParaRPr lang="zh-CN" altLang="en-US" sz="2000" dirty="0" smtClean="0">
              <a:solidFill>
                <a:srgbClr val="000000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sz="1600" dirty="0" smtClean="0">
                <a:solidFill>
                  <a:srgbClr val="000000"/>
                </a:solidFill>
              </a:rPr>
              <a:t>[1] 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Eytan</a:t>
            </a:r>
            <a:r>
              <a:rPr lang="en-US" altLang="zh-CN" sz="1600" dirty="0" smtClean="0">
                <a:solidFill>
                  <a:srgbClr val="000000"/>
                </a:solidFill>
              </a:rPr>
              <a:t> Adar and Christopher Re, Managing Uncertainty in Social Networks, IEEE Data Eng. Bull., pp.15-22, 30(2), 2007.</a:t>
            </a:r>
          </a:p>
          <a:p>
            <a:pPr lvl="0">
              <a:buNone/>
            </a:pPr>
            <a:r>
              <a:rPr lang="en-US" altLang="zh-CN" sz="1600" dirty="0" smtClean="0">
                <a:solidFill>
                  <a:srgbClr val="000000"/>
                </a:solidFill>
              </a:rPr>
              <a:t>[2] 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Gueorgi</a:t>
            </a:r>
            <a:r>
              <a:rPr lang="en-US" altLang="zh-CN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Kossinets</a:t>
            </a:r>
            <a:r>
              <a:rPr lang="en-US" altLang="zh-CN" sz="1600" dirty="0" smtClean="0">
                <a:solidFill>
                  <a:srgbClr val="000000"/>
                </a:solidFill>
              </a:rPr>
              <a:t>, Effects of missing data in social networks. Social Networks 28:247-268, 2006.</a:t>
            </a:r>
          </a:p>
          <a:p>
            <a:pPr>
              <a:buNone/>
            </a:pPr>
            <a:r>
              <a:rPr lang="en-US" altLang="zh-CN" sz="1600" dirty="0" smtClean="0"/>
              <a:t>[3] Marko A. Rodriguez, Peter </a:t>
            </a:r>
            <a:r>
              <a:rPr lang="en-US" altLang="zh-CN" sz="1600" dirty="0" err="1" smtClean="0"/>
              <a:t>Neubauer</a:t>
            </a:r>
            <a:r>
              <a:rPr lang="en-US" altLang="zh-CN" sz="1600" dirty="0" smtClean="0"/>
              <a:t>: The Graph Traversal Pattern. Graph Data Management 2011: 29-46.</a:t>
            </a:r>
          </a:p>
          <a:p>
            <a:pPr>
              <a:buNone/>
            </a:pPr>
            <a:r>
              <a:rPr lang="en-US" altLang="zh-CN" sz="1600" dirty="0" smtClean="0"/>
              <a:t>[4] Chao Liu, Chen </a:t>
            </a:r>
            <a:r>
              <a:rPr lang="en-US" altLang="zh-CN" sz="1600" dirty="0" err="1" smtClean="0"/>
              <a:t>Chen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Jiawei</a:t>
            </a:r>
            <a:r>
              <a:rPr lang="en-US" altLang="zh-CN" sz="1600" dirty="0" smtClean="0"/>
              <a:t> Han and Philip S. Yu, GPLAG: detection of software plagiarism by program dependence graph analysis. KDD 2006.</a:t>
            </a:r>
          </a:p>
          <a:p>
            <a:pPr>
              <a:buNone/>
            </a:pPr>
            <a:r>
              <a:rPr lang="en-US" altLang="zh-CN" sz="1600" dirty="0" smtClean="0"/>
              <a:t>[5] J. </a:t>
            </a:r>
            <a:r>
              <a:rPr lang="en-US" altLang="zh-CN" sz="1600" dirty="0" err="1" smtClean="0"/>
              <a:t>Ferrante</a:t>
            </a:r>
            <a:r>
              <a:rPr lang="en-US" altLang="zh-CN" sz="1600" dirty="0" smtClean="0"/>
              <a:t>, K. J. </a:t>
            </a:r>
            <a:r>
              <a:rPr lang="en-US" altLang="zh-CN" sz="1600" dirty="0" err="1" smtClean="0"/>
              <a:t>Ottenstein</a:t>
            </a:r>
            <a:r>
              <a:rPr lang="en-US" altLang="zh-CN" sz="1600" dirty="0" smtClean="0"/>
              <a:t>, and J. D. Warren. The program dependence graph and its use in optimization. ACM Trans. Program. Lang. Syst., 9(3):319–349, 1987.</a:t>
            </a:r>
          </a:p>
          <a:p>
            <a:pPr>
              <a:buNone/>
            </a:pPr>
            <a:r>
              <a:rPr lang="en-US" altLang="zh-CN" sz="1600" dirty="0" smtClean="0"/>
              <a:t>[6]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Yang Cao, </a:t>
            </a:r>
            <a:r>
              <a:rPr lang="en-US" altLang="zh-CN" sz="1600" dirty="0" err="1" smtClean="0"/>
              <a:t>Jinpeng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Huai</a:t>
            </a:r>
            <a:r>
              <a:rPr lang="en-US" altLang="zh-CN" sz="1600" dirty="0" smtClean="0"/>
              <a:t>, and </a:t>
            </a:r>
            <a:r>
              <a:rPr lang="en-US" altLang="zh-CN" sz="1600" dirty="0" err="1" smtClean="0"/>
              <a:t>Tianyu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Wo</a:t>
            </a:r>
            <a:r>
              <a:rPr lang="en-US" altLang="zh-CN" sz="1600" dirty="0" smtClean="0"/>
              <a:t>, Distributed Graph Pattern Matching, WWW 2012.</a:t>
            </a:r>
          </a:p>
          <a:p>
            <a:pPr>
              <a:buNone/>
            </a:pPr>
            <a:r>
              <a:rPr lang="en-US" altLang="zh-CN" sz="1600" dirty="0" smtClean="0"/>
              <a:t>[7] Rice, M. and </a:t>
            </a:r>
            <a:r>
              <a:rPr lang="en-US" altLang="zh-CN" sz="1600" dirty="0" err="1" smtClean="0"/>
              <a:t>Tsotras</a:t>
            </a:r>
            <a:r>
              <a:rPr lang="en-US" altLang="zh-CN" sz="1600" dirty="0" smtClean="0"/>
              <a:t>, V.J., Graph indexing of road networks for shortest path queries with label </a:t>
            </a:r>
            <a:r>
              <a:rPr lang="en-US" altLang="zh-CN" sz="1600" dirty="0" err="1" smtClean="0"/>
              <a:t>restrictions,VLDB</a:t>
            </a:r>
            <a:r>
              <a:rPr lang="en-US" altLang="zh-CN" sz="1600" dirty="0" smtClean="0"/>
              <a:t> 2010.</a:t>
            </a:r>
          </a:p>
          <a:p>
            <a:pPr>
              <a:buNone/>
            </a:pPr>
            <a:r>
              <a:rPr lang="en-US" altLang="zh-CN" sz="1600" dirty="0" smtClean="0"/>
              <a:t>[8] David A. Bader and </a:t>
            </a:r>
            <a:r>
              <a:rPr lang="en-US" altLang="zh-CN" sz="1600" dirty="0" err="1" smtClean="0"/>
              <a:t>Kamesh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Madduri</a:t>
            </a:r>
            <a:r>
              <a:rPr lang="en-US" altLang="zh-CN" sz="1600" dirty="0" smtClean="0"/>
              <a:t>, A graph-theoretic analysis of the human protein-interaction network using </a:t>
            </a:r>
            <a:r>
              <a:rPr lang="en-US" altLang="zh-CN" sz="1600" dirty="0" err="1" smtClean="0"/>
              <a:t>multicore</a:t>
            </a:r>
            <a:r>
              <a:rPr lang="en-US" altLang="zh-CN" sz="1600" dirty="0" smtClean="0"/>
              <a:t> parallel algorithms. Parallel Computing 2008.</a:t>
            </a:r>
          </a:p>
          <a:p>
            <a:pPr>
              <a:buNone/>
            </a:pPr>
            <a:r>
              <a:rPr lang="en-US" altLang="zh-CN" sz="1600" dirty="0" smtClean="0"/>
              <a:t>[9] Daniel </a:t>
            </a:r>
            <a:r>
              <a:rPr lang="en-US" altLang="zh-CN" sz="1600" dirty="0" err="1" smtClean="0"/>
              <a:t>Peng</a:t>
            </a:r>
            <a:r>
              <a:rPr lang="en-US" altLang="zh-CN" sz="1600" dirty="0" smtClean="0"/>
              <a:t>, Frank </a:t>
            </a:r>
            <a:r>
              <a:rPr lang="en-US" altLang="zh-CN" sz="1600" dirty="0" err="1" smtClean="0"/>
              <a:t>Dabek</a:t>
            </a:r>
            <a:r>
              <a:rPr lang="en-US" altLang="zh-CN" sz="1600" dirty="0" smtClean="0"/>
              <a:t>: Large-scale Incremental Processing Using Distributed Transactions and Notifications. OSDI 2010.</a:t>
            </a:r>
          </a:p>
          <a:p>
            <a:pPr>
              <a:buNone/>
            </a:pPr>
            <a:r>
              <a:rPr lang="en-US" altLang="zh-CN" sz="1600" dirty="0" smtClean="0"/>
              <a:t>[10] C. C. </a:t>
            </a:r>
            <a:r>
              <a:rPr lang="en-US" altLang="zh-CN" sz="1600" dirty="0" err="1" smtClean="0"/>
              <a:t>Aggarwal</a:t>
            </a:r>
            <a:r>
              <a:rPr lang="en-US" altLang="zh-CN" sz="1600" dirty="0" smtClean="0"/>
              <a:t> and H. Wang. Managing and Mining Graph Data. Springer, 2010.</a:t>
            </a:r>
          </a:p>
          <a:p>
            <a:pPr>
              <a:buNone/>
            </a:pPr>
            <a:r>
              <a:rPr lang="en-US" altLang="zh-CN" sz="1600" dirty="0" smtClean="0">
                <a:latin typeface="CMR8"/>
              </a:rPr>
              <a:t>[11] </a:t>
            </a:r>
            <a:r>
              <a:rPr lang="en-US" altLang="zh-CN" sz="1600" dirty="0" err="1" smtClean="0">
                <a:latin typeface="CMR8"/>
              </a:rPr>
              <a:t>Metis</a:t>
            </a:r>
            <a:r>
              <a:rPr lang="en-US" altLang="zh-CN" sz="1600" dirty="0" smtClean="0">
                <a:latin typeface="CMR8"/>
              </a:rPr>
              <a:t>. </a:t>
            </a:r>
            <a:r>
              <a:rPr lang="en-US" altLang="zh-CN" sz="1600" i="1" dirty="0" smtClean="0">
                <a:latin typeface="CMSL8"/>
              </a:rPr>
              <a:t>http://glaros.dtc.umn.edu/gkhome/views/metis</a:t>
            </a:r>
            <a:r>
              <a:rPr lang="en-US" altLang="zh-CN" sz="1600" i="1" dirty="0" smtClean="0">
                <a:latin typeface="CMR8"/>
              </a:rPr>
              <a:t>.</a:t>
            </a:r>
            <a:endParaRPr lang="en-US" altLang="zh-CN" sz="2000" i="1" dirty="0" smtClean="0">
              <a:latin typeface="CMR8"/>
            </a:endParaRP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 lvl="0">
              <a:buNone/>
            </a:pPr>
            <a:endParaRPr lang="en-US" altLang="zh-CN" sz="1600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870323"/>
            <a:ext cx="5078938" cy="2016224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Homepage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2"/>
              </a:rPr>
              <a:t>http://mashuai.buaa.edu.cn</a:t>
            </a:r>
            <a:endParaRPr lang="en-US" altLang="zh-CN" sz="2000" dirty="0" smtClean="0"/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Email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3"/>
              </a:rPr>
              <a:t>mashuai@buaa.edu.cn</a:t>
            </a:r>
            <a:endParaRPr lang="en-US" altLang="zh-CN" sz="2000" dirty="0" smtClean="0"/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Address</a:t>
            </a:r>
            <a:r>
              <a:rPr lang="en-US" altLang="zh-CN" sz="2000" dirty="0" smtClean="0"/>
              <a:t>:   Room G1122,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 smtClean="0"/>
              <a:t>		    New Main Building,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dirty="0" err="1" smtClean="0"/>
              <a:t>Beihang</a:t>
            </a:r>
            <a:r>
              <a:rPr lang="en-US" altLang="zh-CN" sz="2000" dirty="0" smtClean="0"/>
              <a:t> University</a:t>
            </a: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pic>
        <p:nvPicPr>
          <p:cNvPr id="1026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942331"/>
            <a:ext cx="1524000" cy="1990725"/>
          </a:xfrm>
          <a:prstGeom prst="rect">
            <a:avLst/>
          </a:prstGeom>
          <a:noFill/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19350" y="4365104"/>
            <a:ext cx="850112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+mn-lt"/>
              </a:rPr>
              <a:t>Human</a:t>
            </a:r>
            <a:r>
              <a:rPr lang="zh-CN" altLang="en-US" sz="40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4000" b="1" dirty="0" smtClean="0">
                <a:solidFill>
                  <a:srgbClr val="C00000"/>
                </a:solidFill>
                <a:latin typeface="+mn-lt"/>
              </a:rPr>
              <a:t>vs. Computer</a:t>
            </a:r>
            <a:r>
              <a:rPr lang="zh-CN" altLang="en-US" sz="40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4000" b="1" dirty="0" smtClean="0">
                <a:solidFill>
                  <a:srgbClr val="C00000"/>
                </a:solidFill>
                <a:latin typeface="+mn-lt"/>
              </a:rPr>
              <a:t>+ Big Data</a:t>
            </a:r>
            <a:endParaRPr lang="zh-CN" alt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IBM  “Watson” system challenges humans at </a:t>
            </a:r>
            <a:r>
              <a:rPr lang="en-US" altLang="zh-CN" sz="2400" dirty="0" smtClean="0">
                <a:solidFill>
                  <a:srgbClr val="C00000"/>
                </a:solidFill>
              </a:rPr>
              <a:t>Jeopardy</a:t>
            </a:r>
            <a:r>
              <a:rPr lang="en-US" altLang="zh-CN" sz="2400" dirty="0" smtClean="0"/>
              <a:t>!</a:t>
            </a:r>
          </a:p>
          <a:p>
            <a:pPr lvl="1"/>
            <a:r>
              <a:rPr lang="en-US" altLang="zh-CN" sz="2000" dirty="0" smtClean="0"/>
              <a:t>In </a:t>
            </a:r>
            <a:r>
              <a:rPr kumimoji="1" lang="en-US" altLang="zh-CN" sz="2000" dirty="0" smtClean="0"/>
              <a:t>2011, </a:t>
            </a:r>
            <a:r>
              <a:rPr lang="en-US" altLang="zh-CN" sz="2000" dirty="0" smtClean="0"/>
              <a:t>Watson beat former winners Brad </a:t>
            </a:r>
            <a:r>
              <a:rPr lang="en-US" altLang="zh-CN" sz="2000" dirty="0" err="1" smtClean="0"/>
              <a:t>Rutter</a:t>
            </a:r>
            <a:r>
              <a:rPr lang="en-US" altLang="zh-CN" sz="2000" dirty="0" smtClean="0"/>
              <a:t> and Ken Jennings. Watson received the </a:t>
            </a:r>
            <a:r>
              <a:rPr lang="en-US" altLang="zh-CN" sz="2000" dirty="0" smtClean="0">
                <a:solidFill>
                  <a:srgbClr val="000099"/>
                </a:solidFill>
              </a:rPr>
              <a:t>first prize </a:t>
            </a:r>
            <a:r>
              <a:rPr lang="en-US" altLang="zh-CN" sz="2000" dirty="0" smtClean="0"/>
              <a:t>of $1 million.</a:t>
            </a:r>
            <a:endParaRPr kumimoji="1" lang="en-US" altLang="zh-CN" sz="2000" dirty="0" smtClean="0"/>
          </a:p>
          <a:p>
            <a:pPr lvl="1"/>
            <a:r>
              <a:rPr lang="en-US" altLang="zh-CN" sz="2000" dirty="0" smtClean="0"/>
              <a:t>Compared with “Deep Blue”, </a:t>
            </a:r>
            <a:r>
              <a:rPr lang="zh-CN" altLang="zh-CN" sz="2000" dirty="0" smtClean="0"/>
              <a:t>“</a:t>
            </a:r>
            <a:r>
              <a:rPr lang="en-US" altLang="zh-CN" sz="2000" dirty="0" smtClean="0"/>
              <a:t>“Watson” is equipped with </a:t>
            </a:r>
            <a:r>
              <a:rPr lang="en-US" altLang="zh-CN" sz="2000" dirty="0" smtClean="0">
                <a:solidFill>
                  <a:srgbClr val="000099"/>
                </a:solidFill>
              </a:rPr>
              <a:t>Big Data</a:t>
            </a:r>
            <a:r>
              <a:rPr lang="en-US" altLang="zh-CN" sz="2000" dirty="0" smtClean="0"/>
              <a:t>!</a:t>
            </a:r>
            <a:endParaRPr lang="zh-CN" altLang="zh-CN" sz="2000" dirty="0"/>
          </a:p>
        </p:txBody>
      </p:sp>
      <p:pic>
        <p:nvPicPr>
          <p:cNvPr id="4" name="图片 3" descr="Watson_Jeopar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780928"/>
            <a:ext cx="613559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1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06760" cy="796908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More Data Beats Better Algorithms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658" y="1047328"/>
            <a:ext cx="75247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551163"/>
            <a:ext cx="7939127" cy="454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88032" y="183820"/>
            <a:ext cx="8892480" cy="796908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Kepler's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Third Law of Planetary Motion</a:t>
            </a:r>
          </a:p>
          <a:p>
            <a:pPr marL="457200" indent="-457200" eaLnBrk="0" hangingPunct="0">
              <a:buFont typeface="Arial" pitchFamily="34" charset="0"/>
              <a:buChar char="•"/>
            </a:pPr>
            <a:r>
              <a:rPr lang="en-US" altLang="zh-CN" sz="2000" dirty="0" smtClean="0">
                <a:latin typeface="+mn-lt"/>
                <a:ea typeface="黑体" pitchFamily="2" charset="-122"/>
              </a:rPr>
              <a:t>The </a:t>
            </a:r>
            <a:r>
              <a:rPr lang="en-US" altLang="zh-CN" sz="2000" dirty="0" smtClean="0">
                <a:solidFill>
                  <a:srgbClr val="0066CC"/>
                </a:solidFill>
                <a:latin typeface="+mn-lt"/>
                <a:ea typeface="黑体" pitchFamily="2" charset="-122"/>
              </a:rPr>
              <a:t>square</a:t>
            </a:r>
            <a:r>
              <a:rPr lang="en-US" altLang="zh-CN" sz="2000" dirty="0" smtClean="0">
                <a:latin typeface="+mn-lt"/>
                <a:ea typeface="黑体" pitchFamily="2" charset="-122"/>
              </a:rPr>
              <a:t> of </a:t>
            </a:r>
            <a:r>
              <a:rPr lang="en-US" altLang="zh-CN" sz="2000" dirty="0" smtClean="0">
                <a:solidFill>
                  <a:srgbClr val="0066CC"/>
                </a:solidFill>
                <a:latin typeface="+mn-lt"/>
                <a:ea typeface="黑体" pitchFamily="2" charset="-122"/>
              </a:rPr>
              <a:t>the orbital period</a:t>
            </a:r>
            <a:r>
              <a:rPr lang="en-US" altLang="zh-CN" sz="2000" dirty="0" smtClean="0">
                <a:latin typeface="+mn-lt"/>
                <a:ea typeface="黑体" pitchFamily="2" charset="-122"/>
              </a:rPr>
              <a:t> of a planet is </a:t>
            </a: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directly proportional to </a:t>
            </a:r>
            <a:r>
              <a:rPr lang="en-US" altLang="zh-CN" sz="2000" dirty="0" smtClean="0">
                <a:latin typeface="+mn-lt"/>
                <a:ea typeface="黑体" pitchFamily="2" charset="-122"/>
              </a:rPr>
              <a:t>the </a:t>
            </a:r>
            <a:r>
              <a:rPr lang="en-US" altLang="zh-CN" sz="2000" dirty="0" smtClean="0">
                <a:solidFill>
                  <a:srgbClr val="0066CC"/>
                </a:solidFill>
                <a:latin typeface="+mn-lt"/>
                <a:ea typeface="黑体" pitchFamily="2" charset="-122"/>
              </a:rPr>
              <a:t>cube</a:t>
            </a:r>
            <a:r>
              <a:rPr lang="en-US" altLang="zh-CN" sz="2000" dirty="0" smtClean="0">
                <a:latin typeface="+mn-lt"/>
                <a:ea typeface="黑体" pitchFamily="2" charset="-122"/>
              </a:rPr>
              <a:t> of </a:t>
            </a:r>
            <a:r>
              <a:rPr lang="en-US" altLang="zh-CN" sz="2000" dirty="0" smtClean="0">
                <a:solidFill>
                  <a:srgbClr val="0066CC"/>
                </a:solidFill>
                <a:latin typeface="+mn-lt"/>
                <a:ea typeface="黑体" pitchFamily="2" charset="-122"/>
              </a:rPr>
              <a:t>the semi-major axis</a:t>
            </a:r>
            <a:r>
              <a:rPr lang="en-US" altLang="zh-CN" sz="2000" dirty="0" smtClean="0">
                <a:latin typeface="+mn-lt"/>
                <a:ea typeface="黑体" pitchFamily="2" charset="-122"/>
              </a:rPr>
              <a:t> of its orbit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Challenges and Opportunities with Big Data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- A community white paper developed by leading researchers across US</a:t>
            </a:r>
            <a:endParaRPr lang="zh-CN" altLang="en-US" sz="2000" dirty="0" smtClean="0">
              <a:ea typeface="黑体" pitchFamily="49" charset="-122"/>
              <a:sym typeface="Wingdings" pitchFamily="2" charset="2"/>
            </a:endParaRPr>
          </a:p>
          <a:p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708353"/>
            <a:ext cx="4032448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 smtClean="0"/>
              <a:t>Divyakant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Agrawal</a:t>
            </a:r>
            <a:r>
              <a:rPr lang="en-US" altLang="zh-CN" sz="1600" dirty="0" smtClean="0"/>
              <a:t>, UC Santa Barbara </a:t>
            </a:r>
          </a:p>
          <a:p>
            <a:r>
              <a:rPr lang="en-US" altLang="zh-CN" sz="1600" dirty="0" smtClean="0"/>
              <a:t>Philip Bernstein, Microsoft </a:t>
            </a:r>
          </a:p>
          <a:p>
            <a:r>
              <a:rPr lang="en-US" altLang="zh-CN" sz="1600" dirty="0" smtClean="0"/>
              <a:t>Elisa </a:t>
            </a:r>
            <a:r>
              <a:rPr lang="en-US" altLang="zh-CN" sz="1600" dirty="0" err="1" smtClean="0"/>
              <a:t>Bertino</a:t>
            </a:r>
            <a:r>
              <a:rPr lang="en-US" altLang="zh-CN" sz="1600" dirty="0" smtClean="0"/>
              <a:t>, Purdue Univ. </a:t>
            </a:r>
          </a:p>
          <a:p>
            <a:r>
              <a:rPr lang="en-US" altLang="zh-CN" sz="1600" dirty="0" smtClean="0"/>
              <a:t>Susan Davidson, Univ. of Pennsylvania </a:t>
            </a:r>
          </a:p>
          <a:p>
            <a:r>
              <a:rPr lang="en-US" altLang="zh-CN" sz="1600" dirty="0" err="1" smtClean="0"/>
              <a:t>Umeshwar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Dayal</a:t>
            </a:r>
            <a:r>
              <a:rPr lang="en-US" altLang="zh-CN" sz="1600" dirty="0" smtClean="0"/>
              <a:t>, HP </a:t>
            </a:r>
          </a:p>
          <a:p>
            <a:r>
              <a:rPr lang="en-US" altLang="zh-CN" sz="1600" dirty="0" smtClean="0"/>
              <a:t>Michael Franklin, UC Berkeley </a:t>
            </a:r>
          </a:p>
          <a:p>
            <a:r>
              <a:rPr lang="en-US" altLang="zh-CN" sz="1600" dirty="0" smtClean="0"/>
              <a:t>Johannes </a:t>
            </a:r>
            <a:r>
              <a:rPr lang="en-US" altLang="zh-CN" sz="1600" dirty="0" err="1" smtClean="0"/>
              <a:t>Gehrke</a:t>
            </a:r>
            <a:r>
              <a:rPr lang="en-US" altLang="zh-CN" sz="1600" dirty="0" smtClean="0"/>
              <a:t>, Cornell Univ. </a:t>
            </a:r>
          </a:p>
          <a:p>
            <a:r>
              <a:rPr lang="en-US" altLang="zh-CN" sz="1600" dirty="0" smtClean="0"/>
              <a:t>Laura Haas, IBM </a:t>
            </a:r>
          </a:p>
          <a:p>
            <a:r>
              <a:rPr lang="en-US" altLang="zh-CN" sz="1600" dirty="0" err="1" smtClean="0"/>
              <a:t>Alon</a:t>
            </a:r>
            <a:r>
              <a:rPr lang="en-US" altLang="zh-CN" sz="1600" dirty="0" smtClean="0"/>
              <a:t> Halevy, Google </a:t>
            </a:r>
          </a:p>
          <a:p>
            <a:r>
              <a:rPr lang="en-US" altLang="zh-CN" sz="1600" dirty="0" err="1" smtClean="0"/>
              <a:t>Jiawei</a:t>
            </a:r>
            <a:r>
              <a:rPr lang="en-US" altLang="zh-CN" sz="1600" dirty="0" smtClean="0"/>
              <a:t> Han, UIUC</a:t>
            </a:r>
          </a:p>
          <a:p>
            <a:r>
              <a:rPr lang="en-US" altLang="zh-CN" sz="1600" dirty="0" err="1" smtClean="0"/>
              <a:t>Alexandros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Labrinidis</a:t>
            </a:r>
            <a:r>
              <a:rPr lang="en-US" altLang="zh-CN" sz="1600" dirty="0" smtClean="0"/>
              <a:t>, Univ. of Pittsburgh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972920"/>
            <a:ext cx="432048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/>
              <a:t>Sam Madden, MIT </a:t>
            </a:r>
          </a:p>
          <a:p>
            <a:r>
              <a:rPr lang="en-US" altLang="zh-CN" sz="1600" dirty="0" err="1" smtClean="0"/>
              <a:t>Yannis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Papakonstantinou</a:t>
            </a:r>
            <a:r>
              <a:rPr lang="en-US" altLang="zh-CN" sz="1600" dirty="0" smtClean="0"/>
              <a:t>, UC San Diego </a:t>
            </a:r>
          </a:p>
          <a:p>
            <a:r>
              <a:rPr lang="en-US" altLang="zh-CN" sz="1600" dirty="0" err="1" smtClean="0"/>
              <a:t>Jignesh</a:t>
            </a:r>
            <a:r>
              <a:rPr lang="en-US" altLang="zh-CN" sz="1600" dirty="0" smtClean="0"/>
              <a:t> M. Patel, Univ. of Wisconsin </a:t>
            </a:r>
          </a:p>
          <a:p>
            <a:r>
              <a:rPr lang="en-US" altLang="zh-CN" sz="1600" dirty="0" err="1" smtClean="0"/>
              <a:t>Raghu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Ramakrishnan</a:t>
            </a:r>
            <a:r>
              <a:rPr lang="en-US" altLang="zh-CN" sz="1600" dirty="0" smtClean="0"/>
              <a:t>, Yahoo! </a:t>
            </a:r>
          </a:p>
          <a:p>
            <a:r>
              <a:rPr lang="en-US" altLang="zh-CN" sz="1600" dirty="0" smtClean="0"/>
              <a:t>Kenneth Ross, Columbia Univ. </a:t>
            </a:r>
          </a:p>
          <a:p>
            <a:r>
              <a:rPr lang="en-US" altLang="zh-CN" sz="1600" dirty="0" smtClean="0"/>
              <a:t>Cyrus </a:t>
            </a:r>
            <a:r>
              <a:rPr lang="en-US" altLang="zh-CN" sz="1600" dirty="0" err="1" smtClean="0"/>
              <a:t>Shahabi</a:t>
            </a:r>
            <a:r>
              <a:rPr lang="en-US" altLang="zh-CN" sz="1600" dirty="0" smtClean="0"/>
              <a:t>, Univ. of Southern California </a:t>
            </a:r>
          </a:p>
          <a:p>
            <a:r>
              <a:rPr lang="en-US" altLang="zh-CN" sz="1600" dirty="0" smtClean="0"/>
              <a:t>Dan </a:t>
            </a:r>
            <a:r>
              <a:rPr lang="en-US" altLang="zh-CN" sz="1600" dirty="0" err="1" smtClean="0"/>
              <a:t>Suciu</a:t>
            </a:r>
            <a:r>
              <a:rPr lang="en-US" altLang="zh-CN" sz="1600" dirty="0" smtClean="0"/>
              <a:t>, Univ. of Washington </a:t>
            </a:r>
          </a:p>
          <a:p>
            <a:r>
              <a:rPr lang="en-US" altLang="zh-CN" sz="1600" dirty="0" err="1" smtClean="0"/>
              <a:t>Shiv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Vaithyanathan</a:t>
            </a:r>
            <a:r>
              <a:rPr lang="en-US" altLang="zh-CN" sz="1600" dirty="0" smtClean="0"/>
              <a:t>, IBM </a:t>
            </a:r>
          </a:p>
          <a:p>
            <a:r>
              <a:rPr lang="en-US" altLang="zh-CN" sz="1600" dirty="0" smtClean="0"/>
              <a:t>Jennifer </a:t>
            </a:r>
            <a:r>
              <a:rPr lang="en-US" altLang="zh-CN" sz="1600" dirty="0" err="1" smtClean="0"/>
              <a:t>Widom</a:t>
            </a:r>
            <a:r>
              <a:rPr lang="en-US" altLang="zh-CN" sz="1600" dirty="0" smtClean="0"/>
              <a:t>, Stanford </a:t>
            </a:r>
            <a:r>
              <a:rPr lang="en-US" altLang="zh-CN" sz="1600" dirty="0" err="1" smtClean="0"/>
              <a:t>Univ</a:t>
            </a:r>
            <a:endParaRPr lang="en-US" altLang="zh-CN" sz="1600" dirty="0" smtClean="0"/>
          </a:p>
        </p:txBody>
      </p:sp>
      <p:sp>
        <p:nvSpPr>
          <p:cNvPr id="7" name="Rectangle 14"/>
          <p:cNvSpPr txBox="1">
            <a:spLocks noChangeArrowheads="1"/>
          </p:cNvSpPr>
          <p:nvPr/>
        </p:nvSpPr>
        <p:spPr bwMode="auto">
          <a:xfrm>
            <a:off x="323528" y="5373216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A result of conversation lasted about 3 months (Nov. 2011 ~ Feb. 2012)</a:t>
            </a:r>
            <a:endParaRPr lang="zh-CN" altLang="en-US" sz="2000" dirty="0"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150"/>
            <a:ext cx="8820472" cy="636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6"/>
          <p:cNvGrpSpPr/>
          <p:nvPr/>
        </p:nvGrpSpPr>
        <p:grpSpPr>
          <a:xfrm>
            <a:off x="2483768" y="3933056"/>
            <a:ext cx="5976664" cy="2232248"/>
            <a:chOff x="2411760" y="3789040"/>
            <a:chExt cx="5976664" cy="2232248"/>
          </a:xfrm>
        </p:grpSpPr>
        <p:sp>
          <p:nvSpPr>
            <p:cNvPr id="4" name="圆角矩形 3"/>
            <p:cNvSpPr/>
            <p:nvPr/>
          </p:nvSpPr>
          <p:spPr>
            <a:xfrm>
              <a:off x="2411760" y="3789040"/>
              <a:ext cx="3960440" cy="22322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>
              <a:off x="6372200" y="4581128"/>
              <a:ext cx="504056" cy="36004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资料带 5"/>
            <p:cNvSpPr/>
            <p:nvPr/>
          </p:nvSpPr>
          <p:spPr>
            <a:xfrm>
              <a:off x="6876256" y="4365104"/>
              <a:ext cx="1512168" cy="792088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000099"/>
                  </a:solidFill>
                </a:rPr>
                <a:t>Challenges</a:t>
              </a:r>
              <a:endParaRPr lang="zh-CN" altLang="en-US" b="1" dirty="0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2636912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Social Networks are Big Graphs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27930</TotalTime>
  <Words>1982</Words>
  <Application>Microsoft Office PowerPoint</Application>
  <PresentationFormat>全屏显示(4:3)</PresentationFormat>
  <Paragraphs>264</Paragraphs>
  <Slides>31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默认设计模板</vt:lpstr>
      <vt:lpstr>幻灯片 1</vt:lpstr>
      <vt:lpstr>幻灯片 2</vt:lpstr>
      <vt:lpstr>What is Big Data?</vt:lpstr>
      <vt:lpstr>Human vs. Computer + Big Data</vt:lpstr>
      <vt:lpstr>More Data Beats Better Algorithms</vt:lpstr>
      <vt:lpstr>幻灯片 6</vt:lpstr>
      <vt:lpstr>幻灯片 7</vt:lpstr>
      <vt:lpstr>幻灯片 8</vt:lpstr>
      <vt:lpstr>幻灯片 9</vt:lpstr>
      <vt:lpstr>Social Networks are the New Media</vt:lpstr>
      <vt:lpstr>Social Networks are “Big Data”</vt:lpstr>
      <vt:lpstr>Social Networks are Big Graphs</vt:lpstr>
      <vt:lpstr>The Need for a Social Search Engine</vt:lpstr>
      <vt:lpstr>Graph Search vs. RDBMS[3]</vt:lpstr>
      <vt:lpstr>Graph Search vs. RDBMS[3]</vt:lpstr>
      <vt:lpstr>Social Search vs. Web Search</vt:lpstr>
      <vt:lpstr>Interesting Coincidence!</vt:lpstr>
      <vt:lpstr>幻灯片 18</vt:lpstr>
      <vt:lpstr>Application Scenarios</vt:lpstr>
      <vt:lpstr>Application Scenarios</vt:lpstr>
      <vt:lpstr>Application Scenarios</vt:lpstr>
      <vt:lpstr>Application Scenarios</vt:lpstr>
      <vt:lpstr>Challenges &amp; Related techniques</vt:lpstr>
      <vt:lpstr>Challenges</vt:lpstr>
      <vt:lpstr>Distributed Processing</vt:lpstr>
      <vt:lpstr>Distributed Processing</vt:lpstr>
      <vt:lpstr>Incremental Techniques</vt:lpstr>
      <vt:lpstr>Data Preprocessing</vt:lpstr>
      <vt:lpstr>Data Preprocessing</vt:lpstr>
      <vt:lpstr>References</vt:lpstr>
      <vt:lpstr>幻灯片 31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3025</cp:revision>
  <dcterms:created xsi:type="dcterms:W3CDTF">2010-07-14T15:56:11Z</dcterms:created>
  <dcterms:modified xsi:type="dcterms:W3CDTF">2013-05-31T08:57:37Z</dcterms:modified>
</cp:coreProperties>
</file>