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96" r:id="rId2"/>
    <p:sldId id="874" r:id="rId3"/>
    <p:sldId id="861" r:id="rId4"/>
    <p:sldId id="772" r:id="rId5"/>
    <p:sldId id="773" r:id="rId6"/>
    <p:sldId id="866" r:id="rId7"/>
    <p:sldId id="769" r:id="rId8"/>
    <p:sldId id="770" r:id="rId9"/>
    <p:sldId id="862" r:id="rId10"/>
    <p:sldId id="863" r:id="rId11"/>
    <p:sldId id="865" r:id="rId12"/>
    <p:sldId id="867" r:id="rId13"/>
    <p:sldId id="855" r:id="rId14"/>
    <p:sldId id="856" r:id="rId15"/>
    <p:sldId id="857" r:id="rId16"/>
    <p:sldId id="904" r:id="rId17"/>
    <p:sldId id="905" r:id="rId18"/>
    <p:sldId id="906" r:id="rId19"/>
    <p:sldId id="871" r:id="rId20"/>
    <p:sldId id="897" r:id="rId21"/>
    <p:sldId id="898" r:id="rId22"/>
    <p:sldId id="899" r:id="rId23"/>
    <p:sldId id="879" r:id="rId24"/>
    <p:sldId id="880" r:id="rId25"/>
    <p:sldId id="900" r:id="rId26"/>
    <p:sldId id="882" r:id="rId27"/>
    <p:sldId id="883" r:id="rId28"/>
    <p:sldId id="884" r:id="rId29"/>
    <p:sldId id="885" r:id="rId30"/>
    <p:sldId id="886" r:id="rId31"/>
    <p:sldId id="887" r:id="rId32"/>
    <p:sldId id="901" r:id="rId33"/>
    <p:sldId id="902" r:id="rId34"/>
    <p:sldId id="888" r:id="rId35"/>
    <p:sldId id="889" r:id="rId36"/>
    <p:sldId id="890" r:id="rId37"/>
    <p:sldId id="891" r:id="rId38"/>
    <p:sldId id="892" r:id="rId39"/>
    <p:sldId id="893" r:id="rId40"/>
    <p:sldId id="894" r:id="rId41"/>
    <p:sldId id="903" r:id="rId42"/>
    <p:sldId id="907" r:id="rId43"/>
    <p:sldId id="873"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3300"/>
    <a:srgbClr val="EAEAEA"/>
    <a:srgbClr val="33CC33"/>
    <a:srgbClr val="3366CC"/>
    <a:srgbClr val="FF0000"/>
    <a:srgbClr val="FFFF66"/>
    <a:srgbClr val="00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8" autoAdjust="0"/>
    <p:restoredTop sz="94620" autoAdjust="0"/>
  </p:normalViewPr>
  <p:slideViewPr>
    <p:cSldViewPr>
      <p:cViewPr>
        <p:scale>
          <a:sx n="70" d="100"/>
          <a:sy n="70" d="100"/>
        </p:scale>
        <p:origin x="-1152" y="-102"/>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2014/3/21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31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4.jpeg"/><Relationship Id="rId12" Type="http://schemas.openxmlformats.org/officeDocument/2006/relationships/image" Target="../media/image17.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13.png"/><Relationship Id="rId10" Type="http://schemas.openxmlformats.org/officeDocument/2006/relationships/image" Target="../media/image16.jpeg"/><Relationship Id="rId4" Type="http://schemas.openxmlformats.org/officeDocument/2006/relationships/image" Target="../media/image12.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6.jpeg"/><Relationship Id="rId13" Type="http://schemas.openxmlformats.org/officeDocument/2006/relationships/image" Target="../media/image191.jpeg"/><Relationship Id="rId18" Type="http://schemas.openxmlformats.org/officeDocument/2006/relationships/image" Target="../media/image53.jpeg"/><Relationship Id="rId3" Type="http://schemas.openxmlformats.org/officeDocument/2006/relationships/image" Target="../media/image41.jpeg"/><Relationship Id="rId21" Type="http://schemas.openxmlformats.org/officeDocument/2006/relationships/image" Target="../media/image56.jpeg"/><Relationship Id="rId7" Type="http://schemas.openxmlformats.org/officeDocument/2006/relationships/image" Target="../media/image45.png"/><Relationship Id="rId17" Type="http://schemas.openxmlformats.org/officeDocument/2006/relationships/image" Target="../media/image52.jpeg"/><Relationship Id="rId2" Type="http://schemas.openxmlformats.org/officeDocument/2006/relationships/image" Target="../media/image40.png"/><Relationship Id="rId16" Type="http://schemas.openxmlformats.org/officeDocument/2006/relationships/image" Target="../media/image51.png"/><Relationship Id="rId20"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15" Type="http://schemas.openxmlformats.org/officeDocument/2006/relationships/image" Target="../media/image50.png"/><Relationship Id="rId10" Type="http://schemas.openxmlformats.org/officeDocument/2006/relationships/image" Target="../media/image48.jpeg"/><Relationship Id="rId19" Type="http://schemas.openxmlformats.org/officeDocument/2006/relationships/image" Target="../media/image54.jpeg"/><Relationship Id="rId4" Type="http://schemas.openxmlformats.org/officeDocument/2006/relationships/image" Target="../media/image42.jpeg"/><Relationship Id="rId9" Type="http://schemas.openxmlformats.org/officeDocument/2006/relationships/image" Target="../media/image47.jpeg"/><Relationship Id="rId14" Type="http://schemas.openxmlformats.org/officeDocument/2006/relationships/image" Target="../media/image4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a:t>
            </a:r>
            <a:r>
              <a:rPr lang="zh-CN" altLang="en-US" sz="5400" b="1" dirty="0" smtClean="0">
                <a:solidFill>
                  <a:srgbClr val="000099"/>
                </a:solidFill>
                <a:latin typeface="+mn-ea"/>
                <a:ea typeface="+mn-ea"/>
              </a:rPr>
              <a:t>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t>科技部国家重点基础研究发展计划：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t>国家自然科学基金委：</a:t>
            </a:r>
            <a:endParaRPr lang="en-US" altLang="zh-CN" sz="2400" b="1" dirty="0" smtClean="0"/>
          </a:p>
          <a:p>
            <a:pPr lvl="1"/>
            <a:r>
              <a:rPr lang="zh-CN" altLang="zh-CN" sz="1600" b="1" dirty="0" smtClean="0"/>
              <a:t>大数据技术和应用中的挑战性科学问题研究</a:t>
            </a:r>
            <a:endParaRPr lang="zh-CN" altLang="zh-CN" sz="1600" dirty="0" smtClean="0"/>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13</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315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709298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300325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16</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a:solidFill>
                    <a:srgbClr val="000000"/>
                  </a:solidFill>
                  <a:ea typeface="黑体" pitchFamily="2" charset="-122"/>
                </a:rPr>
                <a:t>Facebook</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用户规模超过</a:t>
              </a:r>
              <a:r>
                <a:rPr kumimoji="1" lang="en-US" altLang="zh-CN" sz="1800">
                  <a:solidFill>
                    <a:srgbClr val="000000"/>
                  </a:solidFill>
                  <a:ea typeface="黑体" pitchFamily="2" charset="-122"/>
                </a:rPr>
                <a:t>10</a:t>
              </a:r>
              <a:r>
                <a:rPr kumimoji="1" lang="zh-CN" altLang="en-US" sz="1800">
                  <a:solidFill>
                    <a:srgbClr val="000000"/>
                  </a:solidFill>
                  <a:ea typeface="黑体" pitchFamily="2" charset="-122"/>
                </a:rPr>
                <a:t>亿，</a:t>
              </a:r>
              <a:endParaRPr kumimoji="1" lang="en-US" altLang="zh-CN" sz="1800">
                <a:solidFill>
                  <a:srgbClr val="000000"/>
                </a:solidFill>
                <a:ea typeface="黑体" pitchFamily="2" charset="-122"/>
              </a:endParaRPr>
            </a:p>
            <a:p>
              <a:pPr marL="92075" lvl="2" indent="-92075" algn="l">
                <a:lnSpc>
                  <a:spcPct val="90000"/>
                </a:lnSpc>
                <a:spcBef>
                  <a:spcPct val="20000"/>
                </a:spcBef>
                <a:defRPr/>
              </a:pPr>
              <a:r>
                <a:rPr kumimoji="1" lang="en-US" altLang="zh-CN" sz="1800">
                  <a:solidFill>
                    <a:srgbClr val="000000"/>
                  </a:solidFill>
                  <a:ea typeface="黑体" pitchFamily="2" charset="-122"/>
                </a:rPr>
                <a:t>  </a:t>
              </a:r>
              <a:r>
                <a:rPr kumimoji="1" lang="zh-CN" altLang="en-US" sz="1800">
                  <a:solidFill>
                    <a:srgbClr val="000000"/>
                  </a:solidFill>
                  <a:ea typeface="黑体" pitchFamily="2" charset="-122"/>
                </a:rPr>
                <a:t>每天新增数据量</a:t>
              </a:r>
              <a:r>
                <a:rPr kumimoji="1" lang="en-US" altLang="zh-CN" sz="180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a:solidFill>
                    <a:srgbClr val="000000"/>
                  </a:solidFill>
                  <a:ea typeface="黑体" pitchFamily="2" charset="-122"/>
                </a:rPr>
                <a:t>四大微博</a:t>
              </a:r>
              <a:r>
                <a:rPr kumimoji="1" lang="en-US" altLang="zh-CN" sz="1800" b="1">
                  <a:solidFill>
                    <a:srgbClr val="000000"/>
                  </a:solidFill>
                  <a:ea typeface="黑体" pitchFamily="2" charset="-122"/>
                </a:rPr>
                <a:t>(</a:t>
              </a:r>
              <a:r>
                <a:rPr kumimoji="1" lang="zh-CN" altLang="en-US" sz="1800" b="1">
                  <a:solidFill>
                    <a:srgbClr val="000000"/>
                  </a:solidFill>
                  <a:ea typeface="黑体" pitchFamily="2" charset="-122"/>
                </a:rPr>
                <a:t>新浪，腾讯、搜狐和网易</a:t>
              </a:r>
              <a:r>
                <a:rPr kumimoji="1" lang="en-US" altLang="zh-CN" sz="1800" b="1">
                  <a:solidFill>
                    <a:srgbClr val="000000"/>
                  </a:solidFill>
                  <a:ea typeface="黑体" pitchFamily="2" charset="-122"/>
                </a:rPr>
                <a:t>)</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用户</a:t>
              </a:r>
              <a:r>
                <a:rPr kumimoji="1" lang="en-US" altLang="zh-CN" sz="1800">
                  <a:solidFill>
                    <a:srgbClr val="000000"/>
                  </a:solidFill>
                  <a:ea typeface="黑体" pitchFamily="2" charset="-122"/>
                </a:rPr>
                <a:t>8</a:t>
              </a:r>
              <a:r>
                <a:rPr kumimoji="1" lang="zh-CN" altLang="en-US" sz="1800">
                  <a:solidFill>
                    <a:srgbClr val="000000"/>
                  </a:solidFill>
                  <a:ea typeface="黑体" pitchFamily="2" charset="-122"/>
                </a:rPr>
                <a:t>亿多，每天新增微博超过</a:t>
              </a:r>
              <a:r>
                <a:rPr kumimoji="1" lang="en-US" altLang="zh-CN" sz="1800">
                  <a:solidFill>
                    <a:srgbClr val="000000"/>
                  </a:solidFill>
                  <a:ea typeface="黑体" pitchFamily="2" charset="-122"/>
                </a:rPr>
                <a:t>2</a:t>
              </a:r>
              <a:r>
                <a:rPr kumimoji="1" lang="zh-CN" altLang="en-US" sz="1800">
                  <a:solidFill>
                    <a:srgbClr val="000000"/>
                  </a:solidFill>
                  <a:ea typeface="黑体" pitchFamily="2" charset="-122"/>
                </a:rPr>
                <a:t>亿条， 图片</a:t>
              </a:r>
              <a:r>
                <a:rPr kumimoji="1" lang="en-US" altLang="zh-CN" sz="1800">
                  <a:solidFill>
                    <a:srgbClr val="000000"/>
                  </a:solidFill>
                  <a:ea typeface="黑体" pitchFamily="2" charset="-122"/>
                </a:rPr>
                <a:t>2000</a:t>
              </a:r>
              <a:r>
                <a:rPr kumimoji="1" lang="zh-CN" altLang="en-US" sz="1800">
                  <a:solidFill>
                    <a:srgbClr val="000000"/>
                  </a:solidFill>
                  <a:ea typeface="黑体" pitchFamily="2" charset="-122"/>
                </a:rPr>
                <a:t>万张</a:t>
              </a:r>
              <a:endParaRPr kumimoji="1" lang="zh-CN" altLang="en-US" sz="180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a:solidFill>
                    <a:srgbClr val="000000"/>
                  </a:solidFill>
                  <a:ea typeface="黑体" pitchFamily="2" charset="-122"/>
                </a:rPr>
                <a:t>百度：</a:t>
              </a:r>
              <a:r>
                <a:rPr kumimoji="1" lang="zh-CN" altLang="en-US" sz="1800">
                  <a:solidFill>
                    <a:srgbClr val="000000"/>
                  </a:solidFill>
                  <a:ea typeface="黑体" pitchFamily="2" charset="-122"/>
                </a:rPr>
                <a:t>每天新增日志数据量近</a:t>
              </a:r>
              <a:r>
                <a:rPr kumimoji="1" lang="en-US" altLang="zh-CN" sz="1800">
                  <a:solidFill>
                    <a:srgbClr val="000000"/>
                  </a:solidFill>
                  <a:ea typeface="黑体" pitchFamily="2" charset="-122"/>
                </a:rPr>
                <a:t>1PB</a:t>
              </a:r>
              <a:r>
                <a:rPr kumimoji="1" lang="zh-CN" altLang="en-US" sz="1800">
                  <a:solidFill>
                    <a:srgbClr val="000000"/>
                  </a:solidFill>
                  <a:ea typeface="黑体" pitchFamily="2" charset="-122"/>
                </a:rPr>
                <a:t>，数据总量近</a:t>
              </a:r>
              <a:r>
                <a:rPr kumimoji="1" lang="en-US" altLang="zh-CN" sz="180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a:solidFill>
                    <a:srgbClr val="000000"/>
                  </a:solidFill>
                  <a:ea typeface="黑体" pitchFamily="2" charset="-122"/>
                </a:rPr>
                <a:t>Google</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每天新处理数据总量</a:t>
              </a:r>
              <a:endParaRPr kumimoji="1" lang="en-US" altLang="zh-CN" sz="1800">
                <a:solidFill>
                  <a:srgbClr val="000000"/>
                </a:solidFill>
                <a:ea typeface="黑体" pitchFamily="2" charset="-122"/>
              </a:endParaRPr>
            </a:p>
            <a:p>
              <a:pPr marL="92075" lvl="2" indent="-92075" algn="l">
                <a:lnSpc>
                  <a:spcPct val="90000"/>
                </a:lnSpc>
                <a:spcBef>
                  <a:spcPct val="20000"/>
                </a:spcBef>
                <a:defRPr/>
              </a:pPr>
              <a:r>
                <a:rPr kumimoji="1" lang="en-US" altLang="zh-CN" sz="1800">
                  <a:solidFill>
                    <a:srgbClr val="000000"/>
                  </a:solidFill>
                  <a:ea typeface="黑体" pitchFamily="2" charset="-122"/>
                </a:rPr>
                <a:t>  </a:t>
              </a:r>
              <a:r>
                <a:rPr kumimoji="1" lang="zh-CN" altLang="en-US" sz="1800">
                  <a:solidFill>
                    <a:srgbClr val="000000"/>
                  </a:solidFill>
                  <a:ea typeface="黑体" pitchFamily="2" charset="-122"/>
                </a:rPr>
                <a:t>已超过</a:t>
              </a:r>
              <a:r>
                <a:rPr kumimoji="1" lang="en-US" altLang="zh-CN" sz="180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r>
              <a:rPr kumimoji="1" lang="zh-CN" altLang="en-US" b="1" dirty="0" smtClean="0">
                <a:solidFill>
                  <a:srgbClr val="000099"/>
                </a:solidFill>
                <a:latin typeface="黑体" pitchFamily="49" charset="-122"/>
                <a:ea typeface="黑体" pitchFamily="49" charset="-122"/>
              </a:rPr>
              <a:t>？</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17</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a:t>
            </a:r>
            <a:r>
              <a:rPr lang="zh-CN" altLang="en-US" sz="2400" dirty="0" smtClean="0"/>
              <a:t>；数据库</a:t>
            </a:r>
            <a:r>
              <a:rPr lang="zh-CN" altLang="en-US" sz="2400" dirty="0" smtClean="0"/>
              <a:t>专业委员会委员，大数据专家委员会委员</a:t>
            </a:r>
            <a:r>
              <a:rPr lang="zh-CN" altLang="en-US" sz="2400" dirty="0" smtClean="0"/>
              <a:t>。</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a:t>
            </a:r>
            <a:r>
              <a:rPr lang="zh-CN" altLang="en-US" sz="2400" dirty="0" smtClean="0"/>
              <a:t>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20</a:t>
            </a:fld>
            <a:endParaRPr lang="zh-CN" altLang="en-US"/>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21</a:t>
            </a:fld>
            <a:endParaRPr lang="zh-CN" altLang="en-US"/>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22</a:t>
            </a:fld>
            <a:endParaRPr lang="zh-CN" altLang="en-US"/>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23</a:t>
            </a:fld>
            <a:endParaRPr lang="zh-CN" altLang="en-US"/>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24</a:t>
            </a:fld>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2838435"/>
            <a:ext cx="3754388" cy="262807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26</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133680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27</a:t>
            </a:fld>
            <a:endParaRPr lang="zh-CN" altLang="en-US"/>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1740" y="3355301"/>
            <a:ext cx="4176464" cy="281000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 xmlns:p14="http://schemas.microsoft.com/office/powerpoint/2010/main" val="92889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28</a:t>
            </a:fld>
            <a:endParaRPr lang="zh-CN" altLang="en-US"/>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46326" y="2636912"/>
            <a:ext cx="6686550" cy="350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50339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29</a:t>
            </a:fld>
            <a:endParaRPr lang="zh-CN" altLang="en-US"/>
          </a:p>
        </p:txBody>
      </p:sp>
    </p:spTree>
    <p:extLst>
      <p:ext uri="{BB962C8B-B14F-4D97-AF65-F5344CB8AC3E}">
        <p14:creationId xmlns="" xmlns:p14="http://schemas.microsoft.com/office/powerpoint/2010/main" val="233247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0256" y="692696"/>
            <a:ext cx="3294112" cy="22947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5305" y="2756101"/>
            <a:ext cx="2466975" cy="1857376"/>
          </a:xfrm>
          <a:prstGeom prst="rect">
            <a:avLst/>
          </a:prstGeom>
          <a:noFill/>
          <a:extLst>
            <a:ext uri="{909E8E84-426E-40DD-AFC4-6F175D3DCCD1}">
              <a14:hiddenFill xmlns="" xmlns:a14="http://schemas.microsoft.com/office/drawing/2010/main">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9512" y="4653136"/>
            <a:ext cx="2590800" cy="16859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22418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31</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945966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32</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5740053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4596341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08104" y="2924944"/>
            <a:ext cx="3514725" cy="3438526"/>
          </a:xfrm>
          <a:prstGeom prst="rect">
            <a:avLst/>
          </a:prstGeom>
          <a:noFill/>
          <a:extLst>
            <a:ext uri="{909E8E84-426E-40DD-AFC4-6F175D3DCCD1}">
              <a14:hiddenFill xmlns="" xmlns:a14="http://schemas.microsoft.com/office/drawing/2010/main">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916459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2" cstate="print"/>
          <a:stretch>
            <a:fillRect/>
          </a:stretch>
        </p:blipFill>
        <p:spPr>
          <a:xfrm>
            <a:off x="7020272" y="1628800"/>
            <a:ext cx="1656184" cy="2478643"/>
          </a:xfrm>
          <a:prstGeom prst="rect">
            <a:avLst/>
          </a:prstGeom>
        </p:spPr>
      </p:pic>
      <p:sp>
        <p:nvSpPr>
          <p:cNvPr id="5" name="TextBox 4"/>
          <p:cNvSpPr txBox="1"/>
          <p:nvPr/>
        </p:nvSpPr>
        <p:spPr>
          <a:xfrm>
            <a:off x="6516216"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35</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4136057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37</a:t>
            </a:fld>
            <a:endParaRPr lang="zh-CN" altLang="en-US"/>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38</a:t>
            </a:fld>
            <a:endParaRPr lang="zh-CN" altLang="en-US"/>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r>
              <a:rPr lang="zh-CN" altLang="en-US" b="1" dirty="0" smtClean="0">
                <a:solidFill>
                  <a:srgbClr val="000099"/>
                </a:solidFill>
              </a:rPr>
              <a:t>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pPr algn="ctr" eaLnBrk="1" hangingPunct="1">
              <a:spcBef>
                <a:spcPct val="0"/>
              </a:spcBef>
              <a:buFontTx/>
              <a:buNone/>
            </a:pPr>
            <a:r>
              <a:rPr lang="zh-CN" altLang="en-US" sz="3200" b="0" dirty="0" smtClean="0">
                <a:ea typeface="黑体" pitchFamily="49" charset="-122"/>
              </a:rPr>
              <a:t>计算模式变迁成就了时代智者</a:t>
            </a:r>
          </a:p>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lnSpc>
                <a:spcPct val="90000"/>
              </a:lnSpc>
            </a:pPr>
            <a:r>
              <a:rPr lang="zh-CN" altLang="en-US" sz="4000" b="1" dirty="0" smtClean="0">
                <a:solidFill>
                  <a:srgbClr val="000099"/>
                </a:solidFill>
                <a:latin typeface="+mn-ea"/>
                <a:ea typeface="+mn-ea"/>
              </a:rPr>
              <a:t>北航计算机学院</a:t>
            </a:r>
            <a:r>
              <a:rPr lang="en-US" altLang="zh-CN" sz="3600" b="1" dirty="0" smtClean="0">
                <a:solidFill>
                  <a:srgbClr val="000099"/>
                </a:solidFill>
                <a:latin typeface="+mn-ea"/>
                <a:ea typeface="+mn-ea"/>
              </a:rPr>
              <a:t>-</a:t>
            </a:r>
            <a:r>
              <a:rPr lang="zh-CN" altLang="en-US" sz="3600" b="1" dirty="0" smtClean="0">
                <a:solidFill>
                  <a:srgbClr val="000099"/>
                </a:solidFill>
                <a:latin typeface="+mn-ea"/>
                <a:ea typeface="+mn-ea"/>
              </a:rPr>
              <a:t>计算机新技术研究所</a:t>
            </a:r>
            <a:endParaRPr lang="zh-CN" altLang="en-US" b="1" dirty="0">
              <a:solidFill>
                <a:srgbClr val="000099"/>
              </a:solidFill>
              <a:latin typeface="+mn-ea"/>
              <a:ea typeface="+mn-ea"/>
            </a:endParaRPr>
          </a:p>
        </p:txBody>
      </p:sp>
      <p:pic>
        <p:nvPicPr>
          <p:cNvPr id="8" name="Picture 4" descr="H:\异性内真5拷贝.TIF"/>
          <p:cNvPicPr>
            <a:picLocks noChangeAspect="1" noChangeArrowheads="1"/>
          </p:cNvPicPr>
          <p:nvPr/>
        </p:nvPicPr>
        <p:blipFill>
          <a:blip r:embed="rId2" cstate="print">
            <a:extLst>
              <a:ext uri="{28A0092B-C50C-407E-A947-70E740481C1C}">
                <a14:useLocalDpi xmlns:a14="http://schemas.microsoft.com/office/drawing/2010/main" xmlns="" val="0"/>
              </a:ext>
            </a:extLst>
          </a:blip>
          <a:srcRect l="2991" r="4570"/>
          <a:stretch>
            <a:fillRect/>
          </a:stretch>
        </p:blipFill>
        <p:spPr bwMode="auto">
          <a:xfrm>
            <a:off x="1439862" y="1000124"/>
            <a:ext cx="1204913"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 descr="布鲁塞尔中心公园"/>
          <p:cNvPicPr>
            <a:picLocks noChangeAspect="1" noChangeArrowheads="1"/>
          </p:cNvPicPr>
          <p:nvPr/>
        </p:nvPicPr>
        <p:blipFill>
          <a:blip r:embed="rId3" cstate="print">
            <a:extLst>
              <a:ext uri="{28A0092B-C50C-407E-A947-70E740481C1C}">
                <a14:useLocalDpi xmlns:a14="http://schemas.microsoft.com/office/drawing/2010/main" xmlns="" val="0"/>
              </a:ext>
            </a:extLst>
          </a:blip>
          <a:srcRect l="20518" t="20747" r="33989" b="11394"/>
          <a:stretch>
            <a:fillRect/>
          </a:stretch>
        </p:blipFill>
        <p:spPr bwMode="auto">
          <a:xfrm>
            <a:off x="2876549" y="1000124"/>
            <a:ext cx="1285875" cy="1439863"/>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6" descr="韩老师"/>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08100" y="2971800"/>
            <a:ext cx="1109663" cy="143986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7" descr="李欢"/>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743200" y="2971800"/>
            <a:ext cx="1195388" cy="1439862"/>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5" descr="auth_hucm_200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81500" y="2971800"/>
            <a:ext cx="1138237" cy="1439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9"/>
          <p:cNvPicPr>
            <a:picLocks noChangeAspect="1" noChangeArrowheads="1"/>
          </p:cNvPicPr>
          <p:nvPr/>
        </p:nvPicPr>
        <p:blipFill>
          <a:blip r:embed="rId7" cstate="print">
            <a:extLst>
              <a:ext uri="{28A0092B-C50C-407E-A947-70E740481C1C}">
                <a14:useLocalDpi xmlns:a14="http://schemas.microsoft.com/office/drawing/2010/main" xmlns="" val="0"/>
              </a:ext>
            </a:extLst>
          </a:blip>
          <a:srcRect l="12297" t="3151" r="8409"/>
          <a:stretch>
            <a:fillRect/>
          </a:stretch>
        </p:blipFill>
        <p:spPr bwMode="auto">
          <a:xfrm>
            <a:off x="1211262" y="5036264"/>
            <a:ext cx="1300163" cy="1366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0" descr="Hailong2"/>
          <p:cNvPicPr>
            <a:picLocks noChangeAspect="1" noChangeArrowheads="1"/>
          </p:cNvPicPr>
          <p:nvPr/>
        </p:nvPicPr>
        <p:blipFill>
          <a:blip r:embed="rId8" cstate="print">
            <a:extLst>
              <a:ext uri="{28A0092B-C50C-407E-A947-70E740481C1C}">
                <a14:useLocalDpi xmlns:a14="http://schemas.microsoft.com/office/drawing/2010/main" xmlns="" val="0"/>
              </a:ext>
            </a:extLst>
          </a:blip>
          <a:srcRect l="3998" t="7010" b="6989"/>
          <a:stretch>
            <a:fillRect/>
          </a:stretch>
        </p:blipFill>
        <p:spPr bwMode="auto">
          <a:xfrm>
            <a:off x="7848600" y="2971799"/>
            <a:ext cx="1204913" cy="143986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2" descr="DSCN1549"/>
          <p:cNvPicPr>
            <a:picLocks noChangeAspect="1" noChangeArrowheads="1"/>
          </p:cNvPicPr>
          <p:nvPr/>
        </p:nvPicPr>
        <p:blipFill>
          <a:blip r:embed="rId9" cstate="print">
            <a:extLst>
              <a:ext uri="{28A0092B-C50C-407E-A947-70E740481C1C}">
                <a14:useLocalDpi xmlns:a14="http://schemas.microsoft.com/office/drawing/2010/main" xmlns="" val="0"/>
              </a:ext>
            </a:extLst>
          </a:blip>
          <a:srcRect r="29903"/>
          <a:stretch>
            <a:fillRect/>
          </a:stretch>
        </p:blipFill>
        <p:spPr bwMode="auto">
          <a:xfrm>
            <a:off x="2586037" y="5034676"/>
            <a:ext cx="1279525" cy="136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3" descr="20071222单人照（1寸）"/>
          <p:cNvPicPr>
            <a:picLocks noChangeAspect="1" noChangeArrowheads="1"/>
          </p:cNvPicPr>
          <p:nvPr/>
        </p:nvPicPr>
        <p:blipFill>
          <a:blip r:embed="rId10" cstate="print">
            <a:extLst>
              <a:ext uri="{28A0092B-C50C-407E-A947-70E740481C1C}">
                <a14:useLocalDpi xmlns:a14="http://schemas.microsoft.com/office/drawing/2010/main" xmlns="" val="0"/>
              </a:ext>
            </a:extLst>
          </a:blip>
          <a:srcRect b="4543"/>
          <a:stretch>
            <a:fillRect/>
          </a:stretch>
        </p:blipFill>
        <p:spPr bwMode="auto">
          <a:xfrm>
            <a:off x="6019800" y="2971800"/>
            <a:ext cx="1150937" cy="1439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14" descr="蓝色面巾纸"/>
          <p:cNvSpPr txBox="1">
            <a:spLocks noChangeArrowheads="1"/>
          </p:cNvSpPr>
          <p:nvPr/>
        </p:nvSpPr>
        <p:spPr bwMode="auto">
          <a:xfrm>
            <a:off x="-63500" y="2472532"/>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怀进鹏教授</a:t>
            </a:r>
          </a:p>
        </p:txBody>
      </p:sp>
      <p:sp>
        <p:nvSpPr>
          <p:cNvPr id="20" name="Text Box 15" descr="蓝色面巾纸"/>
          <p:cNvSpPr txBox="1">
            <a:spLocks noChangeArrowheads="1"/>
          </p:cNvSpPr>
          <p:nvPr/>
        </p:nvSpPr>
        <p:spPr bwMode="auto">
          <a:xfrm>
            <a:off x="1371600" y="2472532"/>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仿宋_GB2312" pitchFamily="49" charset="-122"/>
                <a:ea typeface="仿宋_GB2312" pitchFamily="49" charset="-122"/>
              </a:rPr>
              <a:t>马殿富教授</a:t>
            </a:r>
          </a:p>
        </p:txBody>
      </p:sp>
      <p:sp>
        <p:nvSpPr>
          <p:cNvPr id="21" name="Text Box 16" descr="蓝色面巾纸"/>
          <p:cNvSpPr txBox="1">
            <a:spLocks noChangeArrowheads="1"/>
          </p:cNvSpPr>
          <p:nvPr/>
        </p:nvSpPr>
        <p:spPr bwMode="auto">
          <a:xfrm>
            <a:off x="2732087" y="2472532"/>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仿宋_GB2312" pitchFamily="49" charset="-122"/>
                <a:ea typeface="仿宋_GB2312" pitchFamily="49" charset="-122"/>
              </a:rPr>
              <a:t>刘旭东教授</a:t>
            </a:r>
          </a:p>
        </p:txBody>
      </p:sp>
      <p:sp>
        <p:nvSpPr>
          <p:cNvPr id="22" name="Text Box 17" descr="蓝色面巾纸"/>
          <p:cNvSpPr txBox="1">
            <a:spLocks noChangeArrowheads="1"/>
          </p:cNvSpPr>
          <p:nvPr/>
        </p:nvSpPr>
        <p:spPr bwMode="auto">
          <a:xfrm>
            <a:off x="4676774" y="2472532"/>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樊文飞</a:t>
            </a:r>
            <a:r>
              <a:rPr lang="zh-CN" altLang="en-US" sz="2000" b="1" dirty="0" smtClean="0">
                <a:latin typeface="仿宋_GB2312" pitchFamily="49" charset="-122"/>
                <a:ea typeface="仿宋_GB2312" pitchFamily="49" charset="-122"/>
              </a:rPr>
              <a:t>教授</a:t>
            </a:r>
            <a:endParaRPr lang="zh-CN" altLang="en-US" sz="2000" b="1" dirty="0">
              <a:latin typeface="仿宋_GB2312" pitchFamily="49" charset="-122"/>
              <a:ea typeface="仿宋_GB2312" pitchFamily="49" charset="-122"/>
            </a:endParaRPr>
          </a:p>
        </p:txBody>
      </p:sp>
      <p:sp>
        <p:nvSpPr>
          <p:cNvPr id="23" name="Text Box 18" descr="蓝色面巾纸"/>
          <p:cNvSpPr txBox="1">
            <a:spLocks noChangeArrowheads="1"/>
          </p:cNvSpPr>
          <p:nvPr/>
        </p:nvSpPr>
        <p:spPr bwMode="auto">
          <a:xfrm>
            <a:off x="1231900" y="4472226"/>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仿宋_GB2312" pitchFamily="49" charset="-122"/>
                <a:ea typeface="仿宋_GB2312" pitchFamily="49" charset="-122"/>
              </a:rPr>
              <a:t>韩军教授</a:t>
            </a:r>
            <a:endParaRPr lang="zh-CN" altLang="en-US" sz="2000" b="1" dirty="0">
              <a:latin typeface="仿宋_GB2312" pitchFamily="49" charset="-122"/>
              <a:ea typeface="仿宋_GB2312" pitchFamily="49" charset="-122"/>
            </a:endParaRPr>
          </a:p>
        </p:txBody>
      </p:sp>
      <p:sp>
        <p:nvSpPr>
          <p:cNvPr id="24" name="Text Box 19" descr="蓝色面巾纸"/>
          <p:cNvSpPr txBox="1">
            <a:spLocks noChangeArrowheads="1"/>
          </p:cNvSpPr>
          <p:nvPr/>
        </p:nvSpPr>
        <p:spPr bwMode="auto">
          <a:xfrm>
            <a:off x="2767013" y="4472226"/>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李欢副教授</a:t>
            </a:r>
          </a:p>
        </p:txBody>
      </p:sp>
      <p:sp>
        <p:nvSpPr>
          <p:cNvPr id="25" name="Text Box 20" descr="蓝色面巾纸"/>
          <p:cNvSpPr txBox="1">
            <a:spLocks noChangeArrowheads="1"/>
          </p:cNvSpPr>
          <p:nvPr/>
        </p:nvSpPr>
        <p:spPr bwMode="auto">
          <a:xfrm>
            <a:off x="4229100" y="4472226"/>
            <a:ext cx="19431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胡春明副教授</a:t>
            </a:r>
          </a:p>
        </p:txBody>
      </p:sp>
      <p:sp>
        <p:nvSpPr>
          <p:cNvPr id="26" name="Text Box 21" descr="蓝色面巾纸"/>
          <p:cNvSpPr txBox="1">
            <a:spLocks noChangeArrowheads="1"/>
          </p:cNvSpPr>
          <p:nvPr/>
        </p:nvSpPr>
        <p:spPr bwMode="auto">
          <a:xfrm>
            <a:off x="1143000" y="6461125"/>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林学练博士</a:t>
            </a:r>
          </a:p>
        </p:txBody>
      </p:sp>
      <p:sp>
        <p:nvSpPr>
          <p:cNvPr id="27" name="Text Box 22" descr="蓝色面巾纸"/>
          <p:cNvSpPr txBox="1">
            <a:spLocks noChangeArrowheads="1"/>
          </p:cNvSpPr>
          <p:nvPr/>
        </p:nvSpPr>
        <p:spPr bwMode="auto">
          <a:xfrm>
            <a:off x="5181600" y="6461125"/>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仿宋_GB2312" pitchFamily="49" charset="-122"/>
                <a:ea typeface="仿宋_GB2312" pitchFamily="49" charset="-122"/>
              </a:rPr>
              <a:t>张日崇博士</a:t>
            </a:r>
            <a:endParaRPr lang="zh-CN" altLang="en-US" sz="2000" b="1" dirty="0">
              <a:latin typeface="仿宋_GB2312" pitchFamily="49" charset="-122"/>
              <a:ea typeface="仿宋_GB2312" pitchFamily="49" charset="-122"/>
            </a:endParaRPr>
          </a:p>
        </p:txBody>
      </p:sp>
      <p:sp>
        <p:nvSpPr>
          <p:cNvPr id="28" name="Text Box 23" descr="蓝色面巾纸"/>
          <p:cNvSpPr txBox="1">
            <a:spLocks noChangeArrowheads="1"/>
          </p:cNvSpPr>
          <p:nvPr/>
        </p:nvSpPr>
        <p:spPr bwMode="auto">
          <a:xfrm>
            <a:off x="7467600" y="4472226"/>
            <a:ext cx="1828800" cy="400110"/>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仿宋_GB2312" pitchFamily="49" charset="-122"/>
                <a:ea typeface="仿宋_GB2312" pitchFamily="49" charset="-122"/>
              </a:rPr>
              <a:t>孙</a:t>
            </a:r>
            <a:r>
              <a:rPr lang="zh-CN" altLang="en-US" sz="2000" b="1" dirty="0" smtClean="0">
                <a:latin typeface="仿宋_GB2312" pitchFamily="49" charset="-122"/>
                <a:ea typeface="仿宋_GB2312" pitchFamily="49" charset="-122"/>
              </a:rPr>
              <a:t>海龙副教授</a:t>
            </a:r>
            <a:endParaRPr lang="zh-CN" altLang="en-US" sz="2000" b="1" dirty="0">
              <a:latin typeface="仿宋_GB2312" pitchFamily="49" charset="-122"/>
              <a:ea typeface="仿宋_GB2312" pitchFamily="49" charset="-122"/>
            </a:endParaRPr>
          </a:p>
        </p:txBody>
      </p:sp>
      <p:sp>
        <p:nvSpPr>
          <p:cNvPr id="29" name="Text Box 24" descr="蓝色面巾纸"/>
          <p:cNvSpPr txBox="1">
            <a:spLocks noChangeArrowheads="1"/>
          </p:cNvSpPr>
          <p:nvPr/>
        </p:nvSpPr>
        <p:spPr bwMode="auto">
          <a:xfrm>
            <a:off x="5867400" y="4472226"/>
            <a:ext cx="1779588" cy="400110"/>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李建欣</a:t>
            </a:r>
            <a:r>
              <a:rPr lang="zh-CN" altLang="en-US" sz="2000" b="1" dirty="0" smtClean="0">
                <a:latin typeface="仿宋_GB2312" pitchFamily="49" charset="-122"/>
                <a:ea typeface="仿宋_GB2312" pitchFamily="49" charset="-122"/>
              </a:rPr>
              <a:t>副教授</a:t>
            </a:r>
            <a:endParaRPr lang="zh-CN" altLang="en-US" sz="2000" b="1" dirty="0" smtClean="0">
              <a:latin typeface="仿宋_GB2312" pitchFamily="49" charset="-122"/>
              <a:ea typeface="仿宋_GB2312" pitchFamily="49" charset="-122"/>
            </a:endParaRPr>
          </a:p>
        </p:txBody>
      </p:sp>
      <p:sp>
        <p:nvSpPr>
          <p:cNvPr id="30" name="Text Box 25" descr="蓝色面巾纸"/>
          <p:cNvSpPr txBox="1">
            <a:spLocks noChangeArrowheads="1"/>
          </p:cNvSpPr>
          <p:nvPr/>
        </p:nvSpPr>
        <p:spPr bwMode="auto">
          <a:xfrm>
            <a:off x="2514600" y="6461125"/>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仿宋_GB2312" pitchFamily="49" charset="-122"/>
                <a:ea typeface="仿宋_GB2312" pitchFamily="49" charset="-122"/>
              </a:rPr>
              <a:t>沃天宇博士</a:t>
            </a:r>
          </a:p>
        </p:txBody>
      </p:sp>
      <p:pic>
        <p:nvPicPr>
          <p:cNvPr id="31" name="Picture 26" descr="IMG_8694"/>
          <p:cNvPicPr>
            <a:picLocks noChangeAspect="1" noChangeArrowheads="1"/>
          </p:cNvPicPr>
          <p:nvPr/>
        </p:nvPicPr>
        <p:blipFill>
          <a:blip r:embed="rId14" cstate="print">
            <a:extLst>
              <a:ext uri="{28A0092B-C50C-407E-A947-70E740481C1C}">
                <a14:useLocalDpi xmlns:a14="http://schemas.microsoft.com/office/drawing/2010/main" xmlns="" val="0"/>
              </a:ext>
            </a:extLst>
          </a:blip>
          <a:srcRect b="8374"/>
          <a:stretch>
            <a:fillRect/>
          </a:stretch>
        </p:blipFill>
        <p:spPr bwMode="auto">
          <a:xfrm>
            <a:off x="76200" y="928687"/>
            <a:ext cx="1223963" cy="1511300"/>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Text Box 28" descr="蓝色面巾纸"/>
          <p:cNvSpPr txBox="1">
            <a:spLocks noChangeArrowheads="1"/>
          </p:cNvSpPr>
          <p:nvPr/>
        </p:nvSpPr>
        <p:spPr bwMode="auto">
          <a:xfrm>
            <a:off x="3886200" y="6461125"/>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仿宋_GB2312" pitchFamily="49" charset="-122"/>
                <a:ea typeface="仿宋_GB2312" pitchFamily="49" charset="-122"/>
              </a:rPr>
              <a:t>赵永望博士</a:t>
            </a:r>
          </a:p>
        </p:txBody>
      </p:sp>
      <p:pic>
        <p:nvPicPr>
          <p:cNvPr id="33" name="Picture 29"/>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003675" y="5036264"/>
            <a:ext cx="1214438" cy="1366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30"/>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6476999" y="1020762"/>
            <a:ext cx="1266825" cy="1419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5" name="Text Box 31" descr="蓝色面巾纸"/>
          <p:cNvSpPr txBox="1">
            <a:spLocks noChangeArrowheads="1"/>
          </p:cNvSpPr>
          <p:nvPr/>
        </p:nvSpPr>
        <p:spPr bwMode="auto">
          <a:xfrm>
            <a:off x="6405562" y="2472532"/>
            <a:ext cx="15113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仿宋_GB2312" pitchFamily="49" charset="-122"/>
                <a:ea typeface="仿宋_GB2312" pitchFamily="49" charset="-122"/>
              </a:rPr>
              <a:t>徐洁教授</a:t>
            </a:r>
            <a:endParaRPr lang="zh-CN" altLang="en-US" sz="2000" b="1" dirty="0">
              <a:latin typeface="仿宋_GB2312" pitchFamily="49" charset="-122"/>
              <a:ea typeface="仿宋_GB2312" pitchFamily="49" charset="-122"/>
            </a:endParaRPr>
          </a:p>
        </p:txBody>
      </p:sp>
      <p:pic>
        <p:nvPicPr>
          <p:cNvPr id="36" name="图片 35" descr="wenfei-edi.jpg"/>
          <p:cNvPicPr>
            <a:picLocks noChangeAspect="1"/>
          </p:cNvPicPr>
          <p:nvPr/>
        </p:nvPicPr>
        <p:blipFill>
          <a:blip r:embed="rId17" cstate="print"/>
          <a:stretch>
            <a:fillRect/>
          </a:stretch>
        </p:blipFill>
        <p:spPr>
          <a:xfrm>
            <a:off x="4362449" y="1068387"/>
            <a:ext cx="2051538" cy="1371600"/>
          </a:xfrm>
          <a:prstGeom prst="rect">
            <a:avLst/>
          </a:prstGeom>
        </p:spPr>
      </p:pic>
      <p:pic>
        <p:nvPicPr>
          <p:cNvPr id="37" name="图片 36" descr="richard.JPG"/>
          <p:cNvPicPr>
            <a:picLocks noChangeAspect="1"/>
          </p:cNvPicPr>
          <p:nvPr/>
        </p:nvPicPr>
        <p:blipFill>
          <a:blip r:embed="rId18" cstate="print"/>
          <a:stretch>
            <a:fillRect/>
          </a:stretch>
        </p:blipFill>
        <p:spPr>
          <a:xfrm>
            <a:off x="5472112" y="4998003"/>
            <a:ext cx="838200" cy="1405098"/>
          </a:xfrm>
          <a:prstGeom prst="rect">
            <a:avLst/>
          </a:prstGeom>
        </p:spPr>
      </p:pic>
      <p:pic>
        <p:nvPicPr>
          <p:cNvPr id="38" name="图片 37" descr="shuai.jpg"/>
          <p:cNvPicPr>
            <a:picLocks noChangeAspect="1"/>
          </p:cNvPicPr>
          <p:nvPr/>
        </p:nvPicPr>
        <p:blipFill>
          <a:blip r:embed="rId19" cstate="print"/>
          <a:stretch>
            <a:fillRect/>
          </a:stretch>
        </p:blipFill>
        <p:spPr>
          <a:xfrm>
            <a:off x="8001000" y="1144587"/>
            <a:ext cx="991694" cy="1295400"/>
          </a:xfrm>
          <a:prstGeom prst="rect">
            <a:avLst/>
          </a:prstGeom>
        </p:spPr>
      </p:pic>
      <p:sp>
        <p:nvSpPr>
          <p:cNvPr id="39" name="Text Box 31" descr="蓝色面巾纸"/>
          <p:cNvSpPr txBox="1">
            <a:spLocks noChangeArrowheads="1"/>
          </p:cNvSpPr>
          <p:nvPr/>
        </p:nvSpPr>
        <p:spPr bwMode="auto">
          <a:xfrm>
            <a:off x="7785100" y="2472532"/>
            <a:ext cx="13589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马帅教授</a:t>
            </a:r>
            <a:endParaRPr lang="zh-CN" altLang="en-US" sz="2000" b="1" dirty="0">
              <a:latin typeface="仿宋_GB2312" pitchFamily="49" charset="-122"/>
              <a:ea typeface="仿宋_GB2312" pitchFamily="49" charset="-122"/>
            </a:endParaRPr>
          </a:p>
        </p:txBody>
      </p:sp>
      <p:sp>
        <p:nvSpPr>
          <p:cNvPr id="40" name="Text Box 22" descr="蓝色面巾纸"/>
          <p:cNvSpPr txBox="1">
            <a:spLocks noChangeArrowheads="1"/>
          </p:cNvSpPr>
          <p:nvPr/>
        </p:nvSpPr>
        <p:spPr bwMode="auto">
          <a:xfrm>
            <a:off x="6553200" y="6461125"/>
            <a:ext cx="12065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李博博士</a:t>
            </a:r>
            <a:endParaRPr lang="zh-CN" altLang="en-US" sz="2000" b="1" dirty="0">
              <a:latin typeface="仿宋_GB2312" pitchFamily="49" charset="-122"/>
              <a:ea typeface="仿宋_GB2312" pitchFamily="49" charset="-122"/>
            </a:endParaRPr>
          </a:p>
        </p:txBody>
      </p:sp>
      <p:pic>
        <p:nvPicPr>
          <p:cNvPr id="41" name="图片 40" descr="BY0506205.jpg"/>
          <p:cNvPicPr>
            <a:picLocks noChangeAspect="1"/>
          </p:cNvPicPr>
          <p:nvPr/>
        </p:nvPicPr>
        <p:blipFill>
          <a:blip r:embed="rId20" cstate="print"/>
          <a:stretch>
            <a:fillRect/>
          </a:stretch>
        </p:blipFill>
        <p:spPr>
          <a:xfrm>
            <a:off x="6629400" y="4936251"/>
            <a:ext cx="1047750" cy="1466850"/>
          </a:xfrm>
          <a:prstGeom prst="rect">
            <a:avLst/>
          </a:prstGeom>
        </p:spPr>
      </p:pic>
      <p:pic>
        <p:nvPicPr>
          <p:cNvPr id="42" name="图片 41" descr="3cd132c.jpg"/>
          <p:cNvPicPr>
            <a:picLocks noChangeAspect="1"/>
          </p:cNvPicPr>
          <p:nvPr/>
        </p:nvPicPr>
        <p:blipFill>
          <a:blip r:embed="rId21" cstate="print"/>
          <a:stretch>
            <a:fillRect/>
          </a:stretch>
        </p:blipFill>
        <p:spPr>
          <a:xfrm>
            <a:off x="7772400" y="5222001"/>
            <a:ext cx="1181100" cy="1181100"/>
          </a:xfrm>
          <a:prstGeom prst="rect">
            <a:avLst/>
          </a:prstGeom>
        </p:spPr>
      </p:pic>
      <p:sp>
        <p:nvSpPr>
          <p:cNvPr id="43" name="Text Box 22" descr="蓝色面巾纸"/>
          <p:cNvSpPr txBox="1">
            <a:spLocks noChangeArrowheads="1"/>
          </p:cNvSpPr>
          <p:nvPr/>
        </p:nvSpPr>
        <p:spPr bwMode="auto">
          <a:xfrm>
            <a:off x="7785100" y="6461125"/>
            <a:ext cx="1206500" cy="396875"/>
          </a:xfrm>
          <a:prstGeom prst="rect">
            <a:avLst/>
          </a:prstGeom>
          <a:noFill/>
          <a:ln>
            <a:noFill/>
          </a:ln>
          <a:effectLst/>
          <a:extLst>
            <a:ext uri="{909E8E84-426E-40DD-AFC4-6F175D3DCCD1}">
              <a14:hiddenFill xmlns:a14="http://schemas.microsoft.com/office/drawing/2010/main" xmlns="">
                <a:blipFill dpi="0" rotWithShape="0">
                  <a:blip r:embed="rId13">
                    <a:alphaModFix amt="90000"/>
                  </a:blip>
                  <a:srcRect/>
                  <a:tile tx="0" ty="0" sx="100000" sy="100000" flip="none" algn="tl"/>
                </a:blipFill>
              </a14:hiddenFill>
            </a:ext>
            <a:ext uri="{91240B29-F687-4F45-9708-019B960494DF}">
              <a14:hiddenLine xmlns:a14="http://schemas.microsoft.com/office/drawing/2010/main" xmlns="" w="9525">
                <a:solidFill>
                  <a:schemeClr val="tx1"/>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smtClean="0">
                <a:latin typeface="仿宋_GB2312" pitchFamily="49" charset="-122"/>
                <a:ea typeface="仿宋_GB2312" pitchFamily="49" charset="-122"/>
              </a:rPr>
              <a:t>邓婷博士</a:t>
            </a:r>
            <a:endParaRPr lang="zh-CN" altLang="en-US" sz="2000" b="1" dirty="0">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2780928"/>
            <a:ext cx="8501122"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5750" y="874187"/>
            <a:ext cx="8501063" cy="3778949"/>
          </a:xfrm>
          <a:prstGeom prst="rect">
            <a:avLst/>
          </a:prstGeom>
          <a:noFill/>
          <a:ln w="9525">
            <a:noFill/>
            <a:miter lim="800000"/>
            <a:headEnd/>
            <a:tailEnd/>
          </a:ln>
        </p:spPr>
      </p:pic>
      <p:sp>
        <p:nvSpPr>
          <p:cNvPr id="8" name="内容占位符 2"/>
          <p:cNvSpPr txBox="1">
            <a:spLocks/>
          </p:cNvSpPr>
          <p:nvPr/>
        </p:nvSpPr>
        <p:spPr bwMode="auto">
          <a:xfrm>
            <a:off x="285720" y="5112568"/>
            <a:ext cx="8501122" cy="14127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99"/>
                </a:solidFill>
                <a:effectLst/>
                <a:uLnTx/>
                <a:uFillTx/>
                <a:latin typeface="Arial Unicode MS" pitchFamily="34" charset="-122"/>
                <a:ea typeface="+mn-ea"/>
              </a:rPr>
              <a:t>时效性比正确性重要</a:t>
            </a:r>
            <a:endParaRPr kumimoji="0" lang="en-US" altLang="zh-CN" sz="2400" b="1" i="0" u="none" strike="noStrike" kern="0" cap="none" spc="0" normalizeH="0" baseline="0" noProof="0" dirty="0" smtClean="0">
              <a:ln>
                <a:noFill/>
              </a:ln>
              <a:solidFill>
                <a:srgbClr val="000099"/>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99"/>
                </a:solidFill>
                <a:effectLst/>
                <a:uLnTx/>
                <a:uFillTx/>
                <a:latin typeface="Arial Unicode MS" pitchFamily="34" charset="-122"/>
                <a:ea typeface="+mn-ea"/>
              </a:rPr>
              <a:t>技术创新比问题重要</a:t>
            </a:r>
            <a:endParaRPr kumimoji="0" lang="en-US" altLang="zh-CN" sz="2400" b="1" i="0" u="none" strike="noStrike" kern="0" cap="none" spc="0" normalizeH="0" baseline="0" noProof="0" dirty="0" smtClean="0">
              <a:ln>
                <a:noFill/>
              </a:ln>
              <a:solidFill>
                <a:srgbClr val="000099"/>
              </a:solidFill>
              <a:effectLst/>
              <a:uLnTx/>
              <a:uFillTx/>
              <a:latin typeface="Arial Unicode MS" pitchFamily="34" charset="-122"/>
              <a:ea typeface="+mn-ea"/>
            </a:endParaRPr>
          </a:p>
          <a:p>
            <a:pPr marL="742950" lvl="1" indent="-285750" eaLnBrk="0" hangingPunct="0">
              <a:spcBef>
                <a:spcPct val="20000"/>
              </a:spcBef>
              <a:buFontTx/>
              <a:buChar char="–"/>
            </a:pPr>
            <a:r>
              <a:rPr lang="zh-CN" altLang="en-US" sz="2400" b="1" kern="0" dirty="0" smtClean="0">
                <a:solidFill>
                  <a:srgbClr val="000099"/>
                </a:solidFill>
                <a:latin typeface="+mn-ea"/>
                <a:ea typeface="+mn-ea"/>
              </a:rPr>
              <a:t>大数据价值密度较低</a:t>
            </a:r>
            <a:endParaRPr kumimoji="0" lang="en-US" altLang="zh-CN" sz="2400" b="1" i="0" u="none" strike="noStrike" kern="0" cap="none" spc="0" normalizeH="0" baseline="0" noProof="0" dirty="0" smtClean="0">
              <a:ln>
                <a:noFill/>
              </a:ln>
              <a:solidFill>
                <a:srgbClr val="000099"/>
              </a:solidFill>
              <a:effectLst/>
              <a:uLnTx/>
              <a:uFillTx/>
              <a:latin typeface="+mn-ea"/>
              <a:ea typeface="+mn-ea"/>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endParaRPr>
          </a:p>
        </p:txBody>
      </p:sp>
      <p:sp>
        <p:nvSpPr>
          <p:cNvPr id="5" name="矩形 4"/>
          <p:cNvSpPr/>
          <p:nvPr/>
        </p:nvSpPr>
        <p:spPr bwMode="auto">
          <a:xfrm>
            <a:off x="755576" y="4473116"/>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59832" y="4473116"/>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20072" y="4473116"/>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164288" y="4473116"/>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2008</a:t>
            </a:r>
            <a:r>
              <a:rPr lang="zh-CN" altLang="zh-CN" sz="2800" dirty="0" smtClean="0">
                <a:solidFill>
                  <a:srgbClr val="000099"/>
                </a:solidFill>
              </a:rPr>
              <a:t>年</a:t>
            </a:r>
            <a:r>
              <a:rPr lang="en-US" altLang="zh-CN" sz="2800" dirty="0" smtClean="0">
                <a:solidFill>
                  <a:srgbClr val="000099"/>
                </a:solidFill>
              </a:rPr>
              <a:t>9</a:t>
            </a:r>
            <a:r>
              <a:rPr lang="zh-CN" altLang="zh-CN" sz="2800" dirty="0" smtClean="0">
                <a:solidFill>
                  <a:srgbClr val="000099"/>
                </a:solidFill>
              </a:rPr>
              <a:t>月</a:t>
            </a:r>
            <a:r>
              <a:rPr lang="en-US" altLang="zh-CN" sz="2800" dirty="0" smtClean="0">
                <a:solidFill>
                  <a:srgbClr val="000099"/>
                </a:solidFill>
              </a:rPr>
              <a:t>4</a:t>
            </a:r>
            <a:r>
              <a:rPr lang="zh-CN" altLang="zh-CN" sz="2800" dirty="0" smtClean="0">
                <a:solidFill>
                  <a:srgbClr val="000099"/>
                </a:solidFill>
              </a:rPr>
              <a:t>日</a:t>
            </a:r>
            <a:r>
              <a:rPr lang="zh-CN" altLang="zh-CN" sz="2800" dirty="0" smtClean="0"/>
              <a:t>《</a:t>
            </a:r>
            <a:r>
              <a:rPr lang="en-US" altLang="zh-CN" sz="2800" dirty="0" smtClean="0"/>
              <a:t>Nature</a:t>
            </a:r>
            <a:r>
              <a:rPr lang="zh-CN" altLang="zh-CN" sz="2800" dirty="0" smtClean="0"/>
              <a:t>》刊登了一个名为“</a:t>
            </a:r>
            <a:r>
              <a:rPr lang="en-US" altLang="zh-CN" sz="2800" dirty="0" smtClean="0">
                <a:solidFill>
                  <a:srgbClr val="FF0000"/>
                </a:solidFill>
              </a:rPr>
              <a:t>Big Data</a:t>
            </a:r>
            <a:r>
              <a:rPr lang="zh-CN" altLang="zh-CN" sz="2800" dirty="0" smtClean="0"/>
              <a:t>”</a:t>
            </a:r>
            <a:r>
              <a:rPr lang="zh-CN" altLang="en-US" sz="2800" dirty="0" smtClean="0"/>
              <a:t>的专辑</a:t>
            </a:r>
            <a:endParaRPr lang="en-US" altLang="zh-CN" sz="2800" dirty="0" smtClean="0"/>
          </a:p>
          <a:p>
            <a:pPr lvl="1"/>
            <a:r>
              <a:rPr lang="en-US" altLang="zh-CN" b="1" dirty="0" smtClean="0"/>
              <a:t>Researchers need to adapt their institutions and practices in response to torrents of new data — and need to complement smart science with smart searching.  </a:t>
            </a:r>
            <a:r>
              <a:rPr lang="en-US" altLang="zh-CN" b="1" dirty="0" smtClean="0">
                <a:solidFill>
                  <a:srgbClr val="C00000"/>
                </a:solidFill>
              </a:rPr>
              <a:t>http://www.nature.com/news/specials/bigdata/</a:t>
            </a:r>
            <a:endParaRPr lang="en-US" altLang="zh-CN" dirty="0" smtClean="0">
              <a:solidFill>
                <a:srgbClr val="C00000"/>
              </a:solidFill>
            </a:endParaRPr>
          </a:p>
          <a:p>
            <a:r>
              <a:rPr lang="en-US" altLang="zh-CN" sz="2800" dirty="0" smtClean="0">
                <a:solidFill>
                  <a:srgbClr val="000099"/>
                </a:solidFill>
              </a:rPr>
              <a:t>2009</a:t>
            </a:r>
            <a:r>
              <a:rPr lang="zh-CN" altLang="zh-CN" sz="2800" dirty="0" smtClean="0">
                <a:solidFill>
                  <a:srgbClr val="000099"/>
                </a:solidFill>
              </a:rPr>
              <a:t>年</a:t>
            </a:r>
            <a:r>
              <a:rPr lang="en-US" altLang="zh-CN" sz="2800" dirty="0" smtClean="0">
                <a:solidFill>
                  <a:srgbClr val="000099"/>
                </a:solidFill>
              </a:rPr>
              <a:t>10</a:t>
            </a:r>
            <a:r>
              <a:rPr lang="zh-CN" altLang="zh-CN" sz="2800" dirty="0" smtClean="0">
                <a:solidFill>
                  <a:srgbClr val="000099"/>
                </a:solidFill>
              </a:rPr>
              <a:t>月</a:t>
            </a:r>
            <a:r>
              <a:rPr lang="zh-CN" altLang="zh-CN" sz="2800" dirty="0" smtClean="0"/>
              <a:t>微软为纪念</a:t>
            </a:r>
            <a:r>
              <a:rPr lang="en-US" altLang="zh-CN" sz="2800" dirty="0" smtClean="0"/>
              <a:t>Jim Gray, </a:t>
            </a:r>
            <a:r>
              <a:rPr lang="zh-CN" altLang="zh-CN" sz="2800" dirty="0" smtClean="0"/>
              <a:t>出版了“第四范式—数据密集的科学发现</a:t>
            </a:r>
            <a:r>
              <a:rPr lang="en-US" altLang="zh-CN" sz="2800" dirty="0" smtClean="0"/>
              <a:t>   (</a:t>
            </a:r>
            <a:r>
              <a:rPr lang="en-US" altLang="zh-CN" sz="2800" dirty="0" smtClean="0">
                <a:solidFill>
                  <a:srgbClr val="FF0000"/>
                </a:solidFill>
              </a:rPr>
              <a:t>The Fourth Paradigm </a:t>
            </a:r>
            <a:r>
              <a:rPr lang="zh-CN" altLang="zh-CN" sz="2800" dirty="0" smtClean="0"/>
              <a:t>—</a:t>
            </a:r>
            <a:r>
              <a:rPr lang="en-US" altLang="zh-CN" sz="2800" dirty="0" smtClean="0"/>
              <a:t> Data Intensive Scientific Discovery)</a:t>
            </a:r>
            <a:endParaRPr lang="zh-CN" altLang="en-US" sz="28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solidFill>
                  <a:srgbClr val="000099"/>
                </a:solidFill>
              </a:rPr>
              <a:t>2011</a:t>
            </a:r>
            <a:r>
              <a:rPr kumimoji="1" lang="zh-CN" altLang="en-US" sz="2800" dirty="0" smtClean="0">
                <a:solidFill>
                  <a:srgbClr val="000099"/>
                </a:solidFill>
              </a:rPr>
              <a:t>年</a:t>
            </a:r>
            <a:r>
              <a:rPr kumimoji="1" lang="en-US" altLang="zh-CN" sz="2800" dirty="0" smtClean="0">
                <a:solidFill>
                  <a:srgbClr val="000099"/>
                </a:solidFill>
              </a:rPr>
              <a:t>2</a:t>
            </a:r>
            <a:r>
              <a:rPr kumimoji="1" lang="zh-CN" altLang="en-US" sz="2800" dirty="0" smtClean="0">
                <a:solidFill>
                  <a:srgbClr val="000099"/>
                </a:solidFill>
              </a:rPr>
              <a:t>月</a:t>
            </a:r>
            <a:r>
              <a:rPr kumimoji="1" lang="en-US" altLang="zh-CN" sz="2800" dirty="0" smtClean="0">
                <a:solidFill>
                  <a:srgbClr val="000099"/>
                </a:solidFill>
              </a:rPr>
              <a:t>11</a:t>
            </a:r>
            <a:r>
              <a:rPr kumimoji="1" lang="zh-CN" altLang="en-US" sz="2800" dirty="0" smtClean="0">
                <a:solidFill>
                  <a:srgbClr val="000099"/>
                </a:solidFill>
              </a:rPr>
              <a:t>日</a:t>
            </a:r>
            <a:r>
              <a:rPr kumimoji="1" lang="zh-CN" altLang="en-US" sz="2800" dirty="0" smtClean="0"/>
              <a:t>：</a:t>
            </a:r>
            <a:r>
              <a:rPr kumimoji="1" lang="en-US" altLang="zh-CN" sz="2800" dirty="0" smtClean="0"/>
              <a:t>Science</a:t>
            </a:r>
            <a:r>
              <a:rPr kumimoji="1" lang="zh-CN" altLang="en-US" sz="2800" dirty="0" smtClean="0"/>
              <a:t>刊登了名为</a:t>
            </a:r>
            <a:r>
              <a:rPr kumimoji="1" lang="en-US" altLang="zh-CN" sz="2800" dirty="0" smtClean="0">
                <a:solidFill>
                  <a:srgbClr val="FF0000"/>
                </a:solidFill>
              </a:rPr>
              <a:t>Dealing with Data</a:t>
            </a:r>
            <a:r>
              <a:rPr kumimoji="1" lang="zh-CN" altLang="en-US" sz="2800" dirty="0" smtClean="0"/>
              <a:t>的专辑，</a:t>
            </a:r>
            <a:r>
              <a:rPr lang="zh-CN" altLang="zh-CN" sz="2800" dirty="0" smtClean="0"/>
              <a:t>联合</a:t>
            </a:r>
            <a:r>
              <a:rPr lang="en-US" altLang="zh-CN" sz="2800" dirty="0" smtClean="0"/>
              <a:t>Science: Signaling</a:t>
            </a:r>
            <a:r>
              <a:rPr lang="zh-CN" altLang="zh-CN" sz="2800" dirty="0" smtClean="0"/>
              <a:t>、</a:t>
            </a:r>
            <a:r>
              <a:rPr lang="en-US" altLang="zh-CN" sz="2800" dirty="0" smtClean="0"/>
              <a:t>Science: Translational Medicine</a:t>
            </a:r>
            <a:r>
              <a:rPr lang="zh-CN" altLang="zh-CN" sz="2800" dirty="0" smtClean="0"/>
              <a:t>和</a:t>
            </a:r>
            <a:r>
              <a:rPr lang="en-US" altLang="zh-CN" sz="2800" dirty="0" smtClean="0"/>
              <a:t>Science Careers</a:t>
            </a:r>
            <a:r>
              <a:rPr lang="zh-CN" altLang="zh-CN" sz="2800" dirty="0" smtClean="0"/>
              <a:t>推出相关专题，讨论数据对科学研究的重要性</a:t>
            </a:r>
            <a:endParaRPr lang="en-US" altLang="zh-CN" sz="2800" dirty="0" smtClean="0"/>
          </a:p>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t>科技部关于发布国家重点基础研究发展计划：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25205</TotalTime>
  <Words>2852</Words>
  <Application>Microsoft Office PowerPoint</Application>
  <PresentationFormat>全屏显示(4:3)</PresentationFormat>
  <Paragraphs>372</Paragraphs>
  <Slides>43</Slides>
  <Notes>8</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默认设计模板</vt:lpstr>
      <vt:lpstr>幻灯片 1</vt:lpstr>
      <vt:lpstr>个人简介</vt:lpstr>
      <vt:lpstr>提纲</vt:lpstr>
      <vt:lpstr> 大数据(维基百科)</vt:lpstr>
      <vt:lpstr>“大数据”特征 – 4V</vt:lpstr>
      <vt:lpstr>提纲</vt:lpstr>
      <vt:lpstr>“大数据”溯源 </vt:lpstr>
      <vt:lpstr>“大数据”溯源</vt:lpstr>
      <vt:lpstr>“大数据”溯源</vt:lpstr>
      <vt:lpstr>“大数据”溯源</vt:lpstr>
      <vt:lpstr>“大数据”溯源</vt:lpstr>
      <vt:lpstr>提纲</vt:lpstr>
      <vt:lpstr>人类 vs. 计算机 + 数据</vt:lpstr>
      <vt:lpstr>幻灯片 14</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24</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大数据可视化</vt:lpstr>
      <vt:lpstr>大数据类别</vt:lpstr>
      <vt:lpstr>小结</vt:lpstr>
      <vt:lpstr>北航计算机学院-计算机新技术研究所</vt:lpstr>
      <vt:lpstr>幻灯片 43</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2458</cp:revision>
  <dcterms:created xsi:type="dcterms:W3CDTF">2010-07-14T15:56:11Z</dcterms:created>
  <dcterms:modified xsi:type="dcterms:W3CDTF">2014-03-21T04:06:11Z</dcterms:modified>
</cp:coreProperties>
</file>