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62"/>
  </p:notesMasterIdLst>
  <p:handoutMasterIdLst>
    <p:handoutMasterId r:id="rId63"/>
  </p:handoutMasterIdLst>
  <p:sldIdLst>
    <p:sldId id="1075" r:id="rId2"/>
    <p:sldId id="1171" r:id="rId3"/>
    <p:sldId id="1437" r:id="rId4"/>
    <p:sldId id="1438" r:id="rId5"/>
    <p:sldId id="1439" r:id="rId6"/>
    <p:sldId id="1440" r:id="rId7"/>
    <p:sldId id="1441" r:id="rId8"/>
    <p:sldId id="1442" r:id="rId9"/>
    <p:sldId id="1443" r:id="rId10"/>
    <p:sldId id="1444" r:id="rId11"/>
    <p:sldId id="1445" r:id="rId12"/>
    <p:sldId id="1446" r:id="rId13"/>
    <p:sldId id="1448" r:id="rId14"/>
    <p:sldId id="1449" r:id="rId15"/>
    <p:sldId id="1450" r:id="rId16"/>
    <p:sldId id="1451" r:id="rId17"/>
    <p:sldId id="1452" r:id="rId18"/>
    <p:sldId id="1411" r:id="rId19"/>
    <p:sldId id="1412" r:id="rId20"/>
    <p:sldId id="1413" r:id="rId21"/>
    <p:sldId id="1430" r:id="rId22"/>
    <p:sldId id="1431" r:id="rId23"/>
    <p:sldId id="1447" r:id="rId24"/>
    <p:sldId id="1172" r:id="rId25"/>
    <p:sldId id="1453" r:id="rId26"/>
    <p:sldId id="1176" r:id="rId27"/>
    <p:sldId id="1177" r:id="rId28"/>
    <p:sldId id="1358" r:id="rId29"/>
    <p:sldId id="1359" r:id="rId30"/>
    <p:sldId id="1180" r:id="rId31"/>
    <p:sldId id="1182" r:id="rId32"/>
    <p:sldId id="1432" r:id="rId33"/>
    <p:sldId id="1433" r:id="rId34"/>
    <p:sldId id="1454" r:id="rId35"/>
    <p:sldId id="1455" r:id="rId36"/>
    <p:sldId id="1456" r:id="rId37"/>
    <p:sldId id="1457" r:id="rId38"/>
    <p:sldId id="1458" r:id="rId39"/>
    <p:sldId id="1459" r:id="rId40"/>
    <p:sldId id="1460" r:id="rId41"/>
    <p:sldId id="1173" r:id="rId42"/>
    <p:sldId id="1461" r:id="rId43"/>
    <p:sldId id="1462" r:id="rId44"/>
    <p:sldId id="1434" r:id="rId45"/>
    <p:sldId id="1435" r:id="rId46"/>
    <p:sldId id="1436" r:id="rId47"/>
    <p:sldId id="1174" r:id="rId48"/>
    <p:sldId id="1398" r:id="rId49"/>
    <p:sldId id="1399" r:id="rId50"/>
    <p:sldId id="1400" r:id="rId51"/>
    <p:sldId id="1401" r:id="rId52"/>
    <p:sldId id="1402" r:id="rId53"/>
    <p:sldId id="1403" r:id="rId54"/>
    <p:sldId id="1404" r:id="rId55"/>
    <p:sldId id="1405" r:id="rId56"/>
    <p:sldId id="1406" r:id="rId57"/>
    <p:sldId id="1407" r:id="rId58"/>
    <p:sldId id="1408" r:id="rId59"/>
    <p:sldId id="1409" r:id="rId60"/>
    <p:sldId id="1410" r:id="rId61"/>
  </p:sldIdLst>
  <p:sldSz cx="9144000" cy="6858000" type="screen4x3"/>
  <p:notesSz cx="6797675" cy="9928225"/>
  <p:defaultTex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E5F517"/>
    <a:srgbClr val="FF0000"/>
    <a:srgbClr val="0000FF"/>
    <a:srgbClr val="B8E4F2"/>
    <a:srgbClr val="5C040C"/>
    <a:srgbClr val="E9EFF7"/>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804" y="-78"/>
      </p:cViewPr>
      <p:guideLst>
        <p:guide orient="horz" pos="2160"/>
        <p:guide pos="2880"/>
      </p:guideLst>
    </p:cSldViewPr>
  </p:slideViewPr>
  <p:outlineViewPr>
    <p:cViewPr>
      <p:scale>
        <a:sx n="33" d="100"/>
        <a:sy n="33" d="100"/>
      </p:scale>
      <p:origin x="0" y="12036"/>
    </p:cViewPr>
  </p:outlineViewPr>
  <p:notesTextViewPr>
    <p:cViewPr>
      <p:scale>
        <a:sx n="100" d="100"/>
        <a:sy n="100" d="100"/>
      </p:scale>
      <p:origin x="0" y="0"/>
    </p:cViewPr>
  </p:notesTextViewPr>
  <p:notesViewPr>
    <p:cSldViewPr>
      <p:cViewPr varScale="1">
        <p:scale>
          <a:sx n="44" d="100"/>
          <a:sy n="44" d="100"/>
        </p:scale>
        <p:origin x="-2064"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0907D-6CE7-EF40-A77A-EDB0829F6401}" type="doc">
      <dgm:prSet loTypeId="urn:microsoft.com/office/officeart/2005/8/layout/venn1" loCatId="" qsTypeId="urn:microsoft.com/office/officeart/2005/8/quickstyle/simple4" qsCatId="simple" csTypeId="urn:microsoft.com/office/officeart/2005/8/colors/accent1_2" csCatId="accent1" phldr="1"/>
      <dgm:spPr/>
    </dgm:pt>
    <dgm:pt modelId="{D28E2FC3-0776-7443-857A-EFB1C3655582}">
      <dgm:prSet phldrT="[文本]"/>
      <dgm:spPr/>
      <dgm:t>
        <a:bodyPr/>
        <a:lstStyle/>
        <a:p>
          <a:r>
            <a:rPr lang="zh-CN" altLang="en-US" dirty="0" smtClean="0">
              <a:latin typeface="黑体"/>
              <a:ea typeface="黑体"/>
              <a:cs typeface="黑体"/>
            </a:rPr>
            <a:t>产</a:t>
          </a:r>
          <a:endParaRPr lang="zh-CN" altLang="en-US" dirty="0">
            <a:latin typeface="黑体"/>
            <a:ea typeface="黑体"/>
            <a:cs typeface="黑体"/>
          </a:endParaRPr>
        </a:p>
      </dgm:t>
    </dgm:pt>
    <dgm:pt modelId="{3B5C7DD9-B896-714E-BDA6-8124050D8126}" type="parTrans" cxnId="{B4B1A67E-F881-DE49-9EA8-0BC5C2271342}">
      <dgm:prSet/>
      <dgm:spPr/>
      <dgm:t>
        <a:bodyPr/>
        <a:lstStyle/>
        <a:p>
          <a:endParaRPr lang="zh-CN" altLang="en-US"/>
        </a:p>
      </dgm:t>
    </dgm:pt>
    <dgm:pt modelId="{5C90DF94-9CB3-5843-8D10-B6EF5BC1B90A}" type="sibTrans" cxnId="{B4B1A67E-F881-DE49-9EA8-0BC5C2271342}">
      <dgm:prSet/>
      <dgm:spPr/>
      <dgm:t>
        <a:bodyPr/>
        <a:lstStyle/>
        <a:p>
          <a:endParaRPr lang="zh-CN" altLang="en-US"/>
        </a:p>
      </dgm:t>
    </dgm:pt>
    <dgm:pt modelId="{017B06D9-CF53-124E-8B6B-2CCF6BE30CD5}">
      <dgm:prSet phldrT="[文本]"/>
      <dgm:spPr/>
      <dgm:t>
        <a:bodyPr/>
        <a:lstStyle/>
        <a:p>
          <a:r>
            <a:rPr lang="zh-CN" altLang="en-US" dirty="0" smtClean="0">
              <a:latin typeface="黑体"/>
              <a:ea typeface="黑体"/>
              <a:cs typeface="黑体"/>
            </a:rPr>
            <a:t>研</a:t>
          </a:r>
          <a:endParaRPr lang="zh-CN" altLang="en-US" dirty="0">
            <a:latin typeface="黑体"/>
            <a:ea typeface="黑体"/>
            <a:cs typeface="黑体"/>
          </a:endParaRPr>
        </a:p>
      </dgm:t>
    </dgm:pt>
    <dgm:pt modelId="{A0AECFB9-403D-D64D-AEE8-BF6765EC2214}" type="parTrans" cxnId="{B9C37A47-09CA-8441-B093-087A1B15F29B}">
      <dgm:prSet/>
      <dgm:spPr/>
      <dgm:t>
        <a:bodyPr/>
        <a:lstStyle/>
        <a:p>
          <a:endParaRPr lang="zh-CN" altLang="en-US"/>
        </a:p>
      </dgm:t>
    </dgm:pt>
    <dgm:pt modelId="{0B4EACB0-A75F-C94C-A2B8-350A7823C62D}" type="sibTrans" cxnId="{B9C37A47-09CA-8441-B093-087A1B15F29B}">
      <dgm:prSet/>
      <dgm:spPr/>
      <dgm:t>
        <a:bodyPr/>
        <a:lstStyle/>
        <a:p>
          <a:endParaRPr lang="zh-CN" altLang="en-US"/>
        </a:p>
      </dgm:t>
    </dgm:pt>
    <dgm:pt modelId="{04494DF3-8EC6-B84D-AA01-6AF2D3925541}">
      <dgm:prSet phldrT="[文本]"/>
      <dgm:spPr/>
      <dgm:t>
        <a:bodyPr/>
        <a:lstStyle/>
        <a:p>
          <a:r>
            <a:rPr lang="zh-CN" altLang="en-US" dirty="0" smtClean="0">
              <a:latin typeface="黑体"/>
              <a:ea typeface="黑体"/>
              <a:cs typeface="黑体"/>
            </a:rPr>
            <a:t>学</a:t>
          </a:r>
          <a:endParaRPr lang="zh-CN" altLang="en-US" dirty="0">
            <a:latin typeface="黑体"/>
            <a:ea typeface="黑体"/>
            <a:cs typeface="黑体"/>
          </a:endParaRPr>
        </a:p>
      </dgm:t>
    </dgm:pt>
    <dgm:pt modelId="{81CFE4B4-8D23-C149-A8CA-910B0E7E9B28}" type="parTrans" cxnId="{28D29FA5-3054-354F-8CA2-6089A549BF46}">
      <dgm:prSet/>
      <dgm:spPr/>
      <dgm:t>
        <a:bodyPr/>
        <a:lstStyle/>
        <a:p>
          <a:endParaRPr lang="zh-CN" altLang="en-US"/>
        </a:p>
      </dgm:t>
    </dgm:pt>
    <dgm:pt modelId="{168DE4A6-F899-CC41-B893-1F7B0789F1BC}" type="sibTrans" cxnId="{28D29FA5-3054-354F-8CA2-6089A549BF46}">
      <dgm:prSet/>
      <dgm:spPr/>
      <dgm:t>
        <a:bodyPr/>
        <a:lstStyle/>
        <a:p>
          <a:endParaRPr lang="zh-CN" altLang="en-US"/>
        </a:p>
      </dgm:t>
    </dgm:pt>
    <dgm:pt modelId="{CFB78F71-5BC7-3C4F-90DF-80146E8FDB6D}" type="pres">
      <dgm:prSet presAssocID="{A420907D-6CE7-EF40-A77A-EDB0829F6401}" presName="compositeShape" presStyleCnt="0">
        <dgm:presLayoutVars>
          <dgm:chMax val="7"/>
          <dgm:dir/>
          <dgm:resizeHandles val="exact"/>
        </dgm:presLayoutVars>
      </dgm:prSet>
      <dgm:spPr/>
    </dgm:pt>
    <dgm:pt modelId="{33FAB346-7DF4-F245-96BE-EAC7E12E472D}" type="pres">
      <dgm:prSet presAssocID="{D28E2FC3-0776-7443-857A-EFB1C3655582}" presName="circ1" presStyleLbl="vennNode1" presStyleIdx="0" presStyleCnt="3"/>
      <dgm:spPr/>
      <dgm:t>
        <a:bodyPr/>
        <a:lstStyle/>
        <a:p>
          <a:endParaRPr lang="zh-CN" altLang="en-US"/>
        </a:p>
      </dgm:t>
    </dgm:pt>
    <dgm:pt modelId="{EE58BE87-F632-0F41-B895-27273BD42027}" type="pres">
      <dgm:prSet presAssocID="{D28E2FC3-0776-7443-857A-EFB1C3655582}" presName="circ1Tx" presStyleLbl="revTx" presStyleIdx="0" presStyleCnt="0">
        <dgm:presLayoutVars>
          <dgm:chMax val="0"/>
          <dgm:chPref val="0"/>
          <dgm:bulletEnabled val="1"/>
        </dgm:presLayoutVars>
      </dgm:prSet>
      <dgm:spPr/>
      <dgm:t>
        <a:bodyPr/>
        <a:lstStyle/>
        <a:p>
          <a:endParaRPr lang="zh-CN" altLang="en-US"/>
        </a:p>
      </dgm:t>
    </dgm:pt>
    <dgm:pt modelId="{CA43BF3A-E706-8847-BCF3-B2A2F70ACF21}" type="pres">
      <dgm:prSet presAssocID="{017B06D9-CF53-124E-8B6B-2CCF6BE30CD5}" presName="circ2" presStyleLbl="vennNode1" presStyleIdx="1" presStyleCnt="3"/>
      <dgm:spPr/>
      <dgm:t>
        <a:bodyPr/>
        <a:lstStyle/>
        <a:p>
          <a:endParaRPr lang="zh-CN" altLang="en-US"/>
        </a:p>
      </dgm:t>
    </dgm:pt>
    <dgm:pt modelId="{C42018C3-F29C-214D-9256-ABAD01282381}" type="pres">
      <dgm:prSet presAssocID="{017B06D9-CF53-124E-8B6B-2CCF6BE30CD5}" presName="circ2Tx" presStyleLbl="revTx" presStyleIdx="0" presStyleCnt="0">
        <dgm:presLayoutVars>
          <dgm:chMax val="0"/>
          <dgm:chPref val="0"/>
          <dgm:bulletEnabled val="1"/>
        </dgm:presLayoutVars>
      </dgm:prSet>
      <dgm:spPr/>
      <dgm:t>
        <a:bodyPr/>
        <a:lstStyle/>
        <a:p>
          <a:endParaRPr lang="zh-CN" altLang="en-US"/>
        </a:p>
      </dgm:t>
    </dgm:pt>
    <dgm:pt modelId="{00E9E086-9CB5-004C-BE60-353512BA6D3F}" type="pres">
      <dgm:prSet presAssocID="{04494DF3-8EC6-B84D-AA01-6AF2D3925541}" presName="circ3" presStyleLbl="vennNode1" presStyleIdx="2" presStyleCnt="3"/>
      <dgm:spPr/>
      <dgm:t>
        <a:bodyPr/>
        <a:lstStyle/>
        <a:p>
          <a:endParaRPr lang="zh-CN" altLang="en-US"/>
        </a:p>
      </dgm:t>
    </dgm:pt>
    <dgm:pt modelId="{825466A5-749D-FF4C-A645-FD11451B09CD}" type="pres">
      <dgm:prSet presAssocID="{04494DF3-8EC6-B84D-AA01-6AF2D3925541}" presName="circ3Tx" presStyleLbl="revTx" presStyleIdx="0" presStyleCnt="0">
        <dgm:presLayoutVars>
          <dgm:chMax val="0"/>
          <dgm:chPref val="0"/>
          <dgm:bulletEnabled val="1"/>
        </dgm:presLayoutVars>
      </dgm:prSet>
      <dgm:spPr/>
      <dgm:t>
        <a:bodyPr/>
        <a:lstStyle/>
        <a:p>
          <a:endParaRPr lang="zh-CN" altLang="en-US"/>
        </a:p>
      </dgm:t>
    </dgm:pt>
  </dgm:ptLst>
  <dgm:cxnLst>
    <dgm:cxn modelId="{B9C37A47-09CA-8441-B093-087A1B15F29B}" srcId="{A420907D-6CE7-EF40-A77A-EDB0829F6401}" destId="{017B06D9-CF53-124E-8B6B-2CCF6BE30CD5}" srcOrd="1" destOrd="0" parTransId="{A0AECFB9-403D-D64D-AEE8-BF6765EC2214}" sibTransId="{0B4EACB0-A75F-C94C-A2B8-350A7823C62D}"/>
    <dgm:cxn modelId="{08342317-8DCB-6744-80D3-082D307A873A}" type="presOf" srcId="{A420907D-6CE7-EF40-A77A-EDB0829F6401}" destId="{CFB78F71-5BC7-3C4F-90DF-80146E8FDB6D}" srcOrd="0" destOrd="0" presId="urn:microsoft.com/office/officeart/2005/8/layout/venn1"/>
    <dgm:cxn modelId="{D1A4BE64-37F0-734F-9C48-39865B14D2AB}" type="presOf" srcId="{D28E2FC3-0776-7443-857A-EFB1C3655582}" destId="{EE58BE87-F632-0F41-B895-27273BD42027}" srcOrd="1" destOrd="0" presId="urn:microsoft.com/office/officeart/2005/8/layout/venn1"/>
    <dgm:cxn modelId="{118A3F45-32ED-3D46-8855-613F61736BA3}" type="presOf" srcId="{017B06D9-CF53-124E-8B6B-2CCF6BE30CD5}" destId="{C42018C3-F29C-214D-9256-ABAD01282381}" srcOrd="1" destOrd="0" presId="urn:microsoft.com/office/officeart/2005/8/layout/venn1"/>
    <dgm:cxn modelId="{B4B1A67E-F881-DE49-9EA8-0BC5C2271342}" srcId="{A420907D-6CE7-EF40-A77A-EDB0829F6401}" destId="{D28E2FC3-0776-7443-857A-EFB1C3655582}" srcOrd="0" destOrd="0" parTransId="{3B5C7DD9-B896-714E-BDA6-8124050D8126}" sibTransId="{5C90DF94-9CB3-5843-8D10-B6EF5BC1B90A}"/>
    <dgm:cxn modelId="{2BA96FF5-165A-AD43-8884-27F09DAA3AB3}" type="presOf" srcId="{017B06D9-CF53-124E-8B6B-2CCF6BE30CD5}" destId="{CA43BF3A-E706-8847-BCF3-B2A2F70ACF21}" srcOrd="0" destOrd="0" presId="urn:microsoft.com/office/officeart/2005/8/layout/venn1"/>
    <dgm:cxn modelId="{E853CF19-C8FE-D24C-940C-F079CA7F899F}" type="presOf" srcId="{04494DF3-8EC6-B84D-AA01-6AF2D3925541}" destId="{00E9E086-9CB5-004C-BE60-353512BA6D3F}" srcOrd="0" destOrd="0" presId="urn:microsoft.com/office/officeart/2005/8/layout/venn1"/>
    <dgm:cxn modelId="{906D8EE7-B9A2-3A40-8047-7307F150794A}" type="presOf" srcId="{D28E2FC3-0776-7443-857A-EFB1C3655582}" destId="{33FAB346-7DF4-F245-96BE-EAC7E12E472D}" srcOrd="0" destOrd="0" presId="urn:microsoft.com/office/officeart/2005/8/layout/venn1"/>
    <dgm:cxn modelId="{28D29FA5-3054-354F-8CA2-6089A549BF46}" srcId="{A420907D-6CE7-EF40-A77A-EDB0829F6401}" destId="{04494DF3-8EC6-B84D-AA01-6AF2D3925541}" srcOrd="2" destOrd="0" parTransId="{81CFE4B4-8D23-C149-A8CA-910B0E7E9B28}" sibTransId="{168DE4A6-F899-CC41-B893-1F7B0789F1BC}"/>
    <dgm:cxn modelId="{F6822A9F-7171-A843-A185-EE501B4D4153}" type="presOf" srcId="{04494DF3-8EC6-B84D-AA01-6AF2D3925541}" destId="{825466A5-749D-FF4C-A645-FD11451B09CD}" srcOrd="1" destOrd="0" presId="urn:microsoft.com/office/officeart/2005/8/layout/venn1"/>
    <dgm:cxn modelId="{57E2ADE7-519A-E941-AACF-98C282606172}" type="presParOf" srcId="{CFB78F71-5BC7-3C4F-90DF-80146E8FDB6D}" destId="{33FAB346-7DF4-F245-96BE-EAC7E12E472D}" srcOrd="0" destOrd="0" presId="urn:microsoft.com/office/officeart/2005/8/layout/venn1"/>
    <dgm:cxn modelId="{AD2E3789-A8F5-3648-B78A-6B5B904F90C5}" type="presParOf" srcId="{CFB78F71-5BC7-3C4F-90DF-80146E8FDB6D}" destId="{EE58BE87-F632-0F41-B895-27273BD42027}" srcOrd="1" destOrd="0" presId="urn:microsoft.com/office/officeart/2005/8/layout/venn1"/>
    <dgm:cxn modelId="{AB935C9F-78A8-3F47-B66D-73381D67278B}" type="presParOf" srcId="{CFB78F71-5BC7-3C4F-90DF-80146E8FDB6D}" destId="{CA43BF3A-E706-8847-BCF3-B2A2F70ACF21}" srcOrd="2" destOrd="0" presId="urn:microsoft.com/office/officeart/2005/8/layout/venn1"/>
    <dgm:cxn modelId="{E91FAC18-0EAA-214D-B47F-B033D5DF37B1}" type="presParOf" srcId="{CFB78F71-5BC7-3C4F-90DF-80146E8FDB6D}" destId="{C42018C3-F29C-214D-9256-ABAD01282381}" srcOrd="3" destOrd="0" presId="urn:microsoft.com/office/officeart/2005/8/layout/venn1"/>
    <dgm:cxn modelId="{5689EA2B-BCC3-AC47-84E6-9FF8E8D491C7}" type="presParOf" srcId="{CFB78F71-5BC7-3C4F-90DF-80146E8FDB6D}" destId="{00E9E086-9CB5-004C-BE60-353512BA6D3F}" srcOrd="4" destOrd="0" presId="urn:microsoft.com/office/officeart/2005/8/layout/venn1"/>
    <dgm:cxn modelId="{0FECC335-FEE5-3A47-93B5-AA08A180A45B}" type="presParOf" srcId="{CFB78F71-5BC7-3C4F-90DF-80146E8FDB6D}" destId="{825466A5-749D-FF4C-A645-FD11451B09CD}" srcOrd="5" destOrd="0" presId="urn:microsoft.com/office/officeart/2005/8/layout/venn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AB346-7DF4-F245-96BE-EAC7E12E472D}">
      <dsp:nvSpPr>
        <dsp:cNvPr id="0" name=""/>
        <dsp:cNvSpPr/>
      </dsp:nvSpPr>
      <dsp:spPr>
        <a:xfrm>
          <a:off x="463197" y="91563"/>
          <a:ext cx="1283687" cy="1283687"/>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zh-CN" altLang="en-US" sz="3800" kern="1200" dirty="0" smtClean="0">
              <a:latin typeface="黑体"/>
              <a:ea typeface="黑体"/>
              <a:cs typeface="黑体"/>
            </a:rPr>
            <a:t>产</a:t>
          </a:r>
          <a:endParaRPr lang="zh-CN" altLang="en-US" sz="3800" kern="1200" dirty="0">
            <a:latin typeface="黑体"/>
            <a:ea typeface="黑体"/>
            <a:cs typeface="黑体"/>
          </a:endParaRPr>
        </a:p>
      </dsp:txBody>
      <dsp:txXfrm>
        <a:off x="634355" y="316209"/>
        <a:ext cx="941370" cy="577659"/>
      </dsp:txXfrm>
    </dsp:sp>
    <dsp:sp modelId="{CA43BF3A-E706-8847-BCF3-B2A2F70ACF21}">
      <dsp:nvSpPr>
        <dsp:cNvPr id="0" name=""/>
        <dsp:cNvSpPr/>
      </dsp:nvSpPr>
      <dsp:spPr>
        <a:xfrm>
          <a:off x="926394" y="893868"/>
          <a:ext cx="1283687" cy="1283687"/>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zh-CN" altLang="en-US" sz="3800" kern="1200" dirty="0" smtClean="0">
              <a:latin typeface="黑体"/>
              <a:ea typeface="黑体"/>
              <a:cs typeface="黑体"/>
            </a:rPr>
            <a:t>研</a:t>
          </a:r>
          <a:endParaRPr lang="zh-CN" altLang="en-US" sz="3800" kern="1200" dirty="0">
            <a:latin typeface="黑体"/>
            <a:ea typeface="黑体"/>
            <a:cs typeface="黑体"/>
          </a:endParaRPr>
        </a:p>
      </dsp:txBody>
      <dsp:txXfrm>
        <a:off x="1318988" y="1225487"/>
        <a:ext cx="770212" cy="706028"/>
      </dsp:txXfrm>
    </dsp:sp>
    <dsp:sp modelId="{00E9E086-9CB5-004C-BE60-353512BA6D3F}">
      <dsp:nvSpPr>
        <dsp:cNvPr id="0" name=""/>
        <dsp:cNvSpPr/>
      </dsp:nvSpPr>
      <dsp:spPr>
        <a:xfrm>
          <a:off x="0" y="893868"/>
          <a:ext cx="1283687" cy="1283687"/>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zh-CN" altLang="en-US" sz="3800" kern="1200" dirty="0" smtClean="0">
              <a:latin typeface="黑体"/>
              <a:ea typeface="黑体"/>
              <a:cs typeface="黑体"/>
            </a:rPr>
            <a:t>学</a:t>
          </a:r>
          <a:endParaRPr lang="zh-CN" altLang="en-US" sz="3800" kern="1200" dirty="0">
            <a:latin typeface="黑体"/>
            <a:ea typeface="黑体"/>
            <a:cs typeface="黑体"/>
          </a:endParaRPr>
        </a:p>
      </dsp:txBody>
      <dsp:txXfrm>
        <a:off x="120880" y="1225487"/>
        <a:ext cx="770212" cy="70602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9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kumimoji="0" sz="1200"/>
            </a:lvl1pPr>
          </a:lstStyle>
          <a:p>
            <a:fld id="{B3D5D70E-7F5E-4FD2-A0C4-6C89374F08E6}" type="datetimeFigureOut">
              <a:rPr lang="zh-CN" altLang="en-US"/>
              <a:pPr/>
              <a:t>2013/5/8</a:t>
            </a:fld>
            <a:endParaRPr lang="zh-CN" altLang="en-US"/>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zh-CN" altLang="en-US"/>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a:defRPr kumimoji="0" sz="1200"/>
            </a:lvl1pPr>
          </a:lstStyle>
          <a:p>
            <a:fld id="{50C446C2-3699-443C-A2AD-2DE06656FE2E}" type="slidenum">
              <a:rPr lang="zh-CN" altLang="en-US"/>
              <a:pPr/>
              <a:t>‹#›</a:t>
            </a:fld>
            <a:endParaRPr lang="zh-CN" altLang="en-US"/>
          </a:p>
        </p:txBody>
      </p:sp>
    </p:spTree>
    <p:extLst>
      <p:ext uri="{BB962C8B-B14F-4D97-AF65-F5344CB8AC3E}">
        <p14:creationId xmlns:p14="http://schemas.microsoft.com/office/powerpoint/2010/main" val="1674347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kumimoji="0" sz="1200"/>
            </a:lvl1pPr>
          </a:lstStyle>
          <a:p>
            <a:fld id="{8DB2F509-5152-4C54-810D-C25AC85FD6E6}" type="datetimeFigureOut">
              <a:rPr lang="zh-CN" altLang="en-US"/>
              <a:pPr/>
              <a:t>2013/5/8</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16463"/>
            <a:ext cx="5438775" cy="4467225"/>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a:defRPr kumimoji="0" sz="1200"/>
            </a:lvl1pPr>
          </a:lstStyle>
          <a:p>
            <a:fld id="{E23DC902-9983-40BA-917A-405405285F51}" type="slidenum">
              <a:rPr lang="zh-CN" altLang="en-US"/>
              <a:pPr/>
              <a:t>‹#›</a:t>
            </a:fld>
            <a:endParaRPr lang="zh-CN" altLang="en-US"/>
          </a:p>
        </p:txBody>
      </p:sp>
    </p:spTree>
    <p:extLst>
      <p:ext uri="{BB962C8B-B14F-4D97-AF65-F5344CB8AC3E}">
        <p14:creationId xmlns:p14="http://schemas.microsoft.com/office/powerpoint/2010/main" val="39882917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0" lang="zh-CN" altLang="en-US" smtClean="0"/>
          </a:p>
        </p:txBody>
      </p:sp>
      <p:sp>
        <p:nvSpPr>
          <p:cNvPr id="1843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D1987533-0692-470B-B610-BF6B7B65AB2E}" type="slidenum">
              <a:rPr kumimoji="0" lang="zh-CN" altLang="en-US" sz="1200"/>
              <a:pPr/>
              <a:t>1</a:t>
            </a:fld>
            <a:endParaRPr kumimoji="0"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宋体" pitchFamily="2" charset="-122"/>
            </a:endParaRPr>
          </a:p>
        </p:txBody>
      </p:sp>
      <p:sp>
        <p:nvSpPr>
          <p:cNvPr id="9216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9B5EF632-6B81-448D-A87C-4D5FFF961ED8}" type="slidenum">
              <a:rPr kumimoji="0" lang="zh-CN" altLang="en-US" sz="1200"/>
              <a:pPr/>
              <a:t>22</a:t>
            </a:fld>
            <a:endParaRPr kumimoji="0"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b="1" smtClean="0">
                <a:solidFill>
                  <a:srgbClr val="002060"/>
                </a:solidFill>
                <a:latin typeface="Arial" pitchFamily="34" charset="0"/>
                <a:ea typeface="黑体" pitchFamily="49" charset="-122"/>
                <a:cs typeface="Arial" pitchFamily="34" charset="0"/>
              </a:rPr>
              <a:t>1.</a:t>
            </a:r>
            <a:r>
              <a:rPr kumimoji="0" lang="zh-CN" altLang="en-US" b="1" smtClean="0">
                <a:solidFill>
                  <a:srgbClr val="002060"/>
                </a:solidFill>
                <a:latin typeface="Arial" pitchFamily="34" charset="0"/>
                <a:ea typeface="黑体" pitchFamily="49" charset="-122"/>
              </a:rPr>
              <a:t>多源异构数据的表示、度量与理解</a:t>
            </a:r>
            <a:endParaRPr kumimoji="0" lang="en-US" altLang="zh-CN" b="1" smtClean="0">
              <a:solidFill>
                <a:srgbClr val="002060"/>
              </a:solidFill>
              <a:latin typeface="Arial" pitchFamily="34" charset="0"/>
              <a:ea typeface="黑体" pitchFamily="49" charset="-122"/>
              <a:cs typeface="Arial" pitchFamily="34" charset="0"/>
            </a:endParaRPr>
          </a:p>
          <a:p>
            <a:r>
              <a:rPr kumimoji="0" lang="en-US" altLang="zh-CN" b="1" smtClean="0">
                <a:solidFill>
                  <a:srgbClr val="002060"/>
                </a:solidFill>
                <a:latin typeface="Arial" pitchFamily="34" charset="0"/>
                <a:ea typeface="黑体" pitchFamily="49" charset="-122"/>
                <a:cs typeface="Arial" pitchFamily="34" charset="0"/>
              </a:rPr>
              <a:t>2.</a:t>
            </a:r>
            <a:r>
              <a:rPr kumimoji="0" lang="zh-CN" altLang="en-US" b="1" smtClean="0">
                <a:solidFill>
                  <a:srgbClr val="002060"/>
                </a:solidFill>
                <a:latin typeface="Arial" pitchFamily="34" charset="0"/>
                <a:ea typeface="黑体" pitchFamily="49" charset="-122"/>
              </a:rPr>
              <a:t>大数据计算的复杂性理论与算法理论</a:t>
            </a:r>
            <a:endParaRPr kumimoji="0" lang="en-US" altLang="zh-CN" b="1" smtClean="0">
              <a:solidFill>
                <a:srgbClr val="002060"/>
              </a:solidFill>
              <a:latin typeface="Arial" pitchFamily="34" charset="0"/>
              <a:ea typeface="黑体" pitchFamily="49" charset="-122"/>
              <a:cs typeface="Arial" pitchFamily="34" charset="0"/>
            </a:endParaRPr>
          </a:p>
          <a:p>
            <a:r>
              <a:rPr kumimoji="0" lang="en-US" altLang="zh-CN" sz="1800" b="1" smtClean="0">
                <a:solidFill>
                  <a:srgbClr val="002060"/>
                </a:solidFill>
                <a:latin typeface="Arial" pitchFamily="34" charset="0"/>
                <a:ea typeface="黑体" pitchFamily="49" charset="-122"/>
                <a:cs typeface="Arial" pitchFamily="34" charset="0"/>
              </a:rPr>
              <a:t>3.</a:t>
            </a:r>
            <a:r>
              <a:rPr kumimoji="0" lang="zh-CN" altLang="en-US" sz="1800" b="1" smtClean="0">
                <a:solidFill>
                  <a:srgbClr val="002060"/>
                </a:solidFill>
                <a:latin typeface="Arial" pitchFamily="34" charset="0"/>
                <a:ea typeface="黑体" pitchFamily="49" charset="-122"/>
              </a:rPr>
              <a:t>能效优化的分布式系统架构与机制</a:t>
            </a:r>
            <a:endParaRPr kumimoji="0" lang="en-US" altLang="zh-CN" sz="1800" b="1" smtClean="0">
              <a:solidFill>
                <a:srgbClr val="002060"/>
              </a:solidFill>
              <a:latin typeface="Arial" pitchFamily="34" charset="0"/>
              <a:ea typeface="黑体" pitchFamily="49" charset="-122"/>
              <a:cs typeface="Arial" pitchFamily="34" charset="0"/>
            </a:endParaRPr>
          </a:p>
          <a:p>
            <a:r>
              <a:rPr kumimoji="0" lang="en-US" altLang="zh-CN" sz="1800" b="1" smtClean="0">
                <a:solidFill>
                  <a:srgbClr val="002060"/>
                </a:solidFill>
                <a:latin typeface="Arial" pitchFamily="34" charset="0"/>
                <a:ea typeface="黑体" pitchFamily="49" charset="-122"/>
                <a:cs typeface="Arial" pitchFamily="34" charset="0"/>
              </a:rPr>
              <a:t>4.</a:t>
            </a:r>
            <a:r>
              <a:rPr kumimoji="0" lang="zh-CN" altLang="en-US" sz="1800" b="1" smtClean="0">
                <a:solidFill>
                  <a:srgbClr val="002060"/>
                </a:solidFill>
                <a:latin typeface="Arial" pitchFamily="34" charset="0"/>
                <a:ea typeface="黑体" pitchFamily="49" charset="-122"/>
              </a:rPr>
              <a:t>大数据分析与挖掘处理系统</a:t>
            </a:r>
            <a:endParaRPr kumimoji="0" lang="en-US" altLang="zh-CN" sz="1800" b="1" smtClean="0">
              <a:solidFill>
                <a:srgbClr val="002060"/>
              </a:solidFill>
              <a:latin typeface="Arial" pitchFamily="34" charset="0"/>
              <a:ea typeface="黑体" pitchFamily="49" charset="-122"/>
              <a:cs typeface="Arial" pitchFamily="34" charset="0"/>
            </a:endParaRPr>
          </a:p>
          <a:p>
            <a:r>
              <a:rPr kumimoji="0" lang="en-US" altLang="zh-CN" sz="1800" b="1" smtClean="0">
                <a:solidFill>
                  <a:srgbClr val="002060"/>
                </a:solidFill>
                <a:latin typeface="Arial" pitchFamily="34" charset="0"/>
                <a:ea typeface="黑体" pitchFamily="49" charset="-122"/>
                <a:cs typeface="Arial" pitchFamily="34" charset="0"/>
              </a:rPr>
              <a:t>5.</a:t>
            </a:r>
            <a:r>
              <a:rPr kumimoji="0" lang="zh-CN" altLang="en-US" sz="1800" b="1" smtClean="0">
                <a:solidFill>
                  <a:srgbClr val="002060"/>
                </a:solidFill>
                <a:latin typeface="Arial" pitchFamily="34" charset="0"/>
                <a:ea typeface="黑体" pitchFamily="49" charset="-122"/>
              </a:rPr>
              <a:t>实验验证及示范应用</a:t>
            </a:r>
            <a:endParaRPr kumimoji="0" lang="en-US" altLang="zh-CN" sz="1800" b="1" smtClean="0">
              <a:solidFill>
                <a:srgbClr val="002060"/>
              </a:solidFill>
              <a:latin typeface="Arial" pitchFamily="34" charset="0"/>
              <a:ea typeface="黑体" pitchFamily="49" charset="-122"/>
              <a:cs typeface="Arial" pitchFamily="34" charset="0"/>
            </a:endParaRPr>
          </a:p>
          <a:p>
            <a:pPr eaLnBrk="1" hangingPunct="1"/>
            <a:r>
              <a:rPr kumimoji="0" lang="zh-CN" altLang="en-US" sz="1800" b="1" smtClean="0">
                <a:solidFill>
                  <a:srgbClr val="002060"/>
                </a:solidFill>
                <a:latin typeface="Arial" pitchFamily="34" charset="0"/>
                <a:ea typeface="黑体" pitchFamily="49" charset="-122"/>
              </a:rPr>
              <a:t>课题</a:t>
            </a:r>
            <a:r>
              <a:rPr kumimoji="0" lang="en-US" altLang="zh-CN" sz="1800" b="1" smtClean="0">
                <a:solidFill>
                  <a:srgbClr val="002060"/>
                </a:solidFill>
                <a:latin typeface="Arial" pitchFamily="34" charset="0"/>
                <a:ea typeface="黑体" pitchFamily="49" charset="-122"/>
                <a:cs typeface="Arial" pitchFamily="34" charset="0"/>
              </a:rPr>
              <a:t>4: </a:t>
            </a:r>
            <a:r>
              <a:rPr kumimoji="0" lang="zh-CN" altLang="en-US" sz="1800" b="1" smtClean="0">
                <a:solidFill>
                  <a:srgbClr val="002060"/>
                </a:solidFill>
                <a:latin typeface="Arial" pitchFamily="34" charset="0"/>
                <a:ea typeface="黑体" pitchFamily="49" charset="-122"/>
              </a:rPr>
              <a:t>大数据分析与挖掘处理系统 </a:t>
            </a:r>
          </a:p>
          <a:p>
            <a:endParaRPr kumimoji="0" lang="en-US" altLang="zh-CN" sz="1800" b="1" smtClean="0">
              <a:solidFill>
                <a:srgbClr val="002060"/>
              </a:solidFill>
              <a:latin typeface="Arial" pitchFamily="34" charset="0"/>
              <a:ea typeface="黑体" pitchFamily="49" charset="-122"/>
              <a:cs typeface="Arial" pitchFamily="34" charset="0"/>
            </a:endParaRPr>
          </a:p>
          <a:p>
            <a:pPr eaLnBrk="1" hangingPunct="1"/>
            <a:r>
              <a:rPr kumimoji="0" lang="zh-CN" altLang="en-US" sz="1800" b="1" smtClean="0">
                <a:solidFill>
                  <a:srgbClr val="002060"/>
                </a:solidFill>
                <a:latin typeface="Arial" pitchFamily="34" charset="0"/>
                <a:ea typeface="黑体" pitchFamily="49" charset="-122"/>
              </a:rPr>
              <a:t>课题</a:t>
            </a:r>
            <a:r>
              <a:rPr kumimoji="0" lang="en-US" altLang="zh-CN" sz="1800" b="1" smtClean="0">
                <a:solidFill>
                  <a:srgbClr val="002060"/>
                </a:solidFill>
                <a:latin typeface="Arial" pitchFamily="34" charset="0"/>
                <a:ea typeface="黑体" pitchFamily="49" charset="-122"/>
                <a:cs typeface="Arial" pitchFamily="34" charset="0"/>
              </a:rPr>
              <a:t>5: </a:t>
            </a:r>
            <a:r>
              <a:rPr kumimoji="0" lang="zh-CN" altLang="en-US" sz="1800" b="1" smtClean="0">
                <a:solidFill>
                  <a:srgbClr val="002060"/>
                </a:solidFill>
                <a:latin typeface="Arial" pitchFamily="34" charset="0"/>
                <a:ea typeface="黑体" pitchFamily="49" charset="-122"/>
              </a:rPr>
              <a:t>大数据计算的示范应用</a:t>
            </a:r>
          </a:p>
          <a:p>
            <a:endParaRPr kumimoji="0" lang="zh-CN" altLang="en-US" sz="1800" b="1" smtClean="0">
              <a:solidFill>
                <a:srgbClr val="002060"/>
              </a:solidFill>
              <a:latin typeface="Arial" pitchFamily="34" charset="0"/>
              <a:ea typeface="黑体" pitchFamily="49" charset="-122"/>
            </a:endParaRPr>
          </a:p>
          <a:p>
            <a:endParaRPr kumimoji="0" lang="en-US" altLang="zh-CN" sz="1800" b="1" smtClean="0">
              <a:solidFill>
                <a:srgbClr val="002060"/>
              </a:solidFill>
              <a:latin typeface="Arial" pitchFamily="34" charset="0"/>
              <a:ea typeface="黑体" pitchFamily="49" charset="-122"/>
              <a:cs typeface="Arial" pitchFamily="34" charset="0"/>
            </a:endParaRPr>
          </a:p>
          <a:p>
            <a:endParaRPr kumimoji="0" lang="zh-CN" altLang="en-US" sz="1800" b="1" smtClean="0">
              <a:solidFill>
                <a:srgbClr val="002060"/>
              </a:solidFill>
              <a:latin typeface="Arial" pitchFamily="34" charset="0"/>
              <a:ea typeface="黑体" pitchFamily="49" charset="-122"/>
            </a:endParaRPr>
          </a:p>
          <a:p>
            <a:endParaRPr kumimoji="0" lang="zh-CN" altLang="en-US" b="1" smtClean="0">
              <a:solidFill>
                <a:srgbClr val="002060"/>
              </a:solidFill>
              <a:latin typeface="Arial" pitchFamily="34" charset="0"/>
              <a:ea typeface="黑体" pitchFamily="49" charset="-122"/>
            </a:endParaRPr>
          </a:p>
          <a:p>
            <a:endParaRPr lang="zh-CN" altLang="en-US" smtClean="0"/>
          </a:p>
        </p:txBody>
      </p:sp>
      <p:sp>
        <p:nvSpPr>
          <p:cNvPr id="9318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F4AEC0D8-64B0-4CBD-A2B9-4EF277E6D83F}" type="slidenum">
              <a:rPr kumimoji="0" lang="zh-CN" altLang="en-US" sz="1200"/>
              <a:pPr/>
              <a:t>25</a:t>
            </a:fld>
            <a:endParaRPr kumimoji="0"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大数据计算的</a:t>
            </a:r>
            <a:r>
              <a:rPr lang="en-US" altLang="zh-CN" smtClean="0"/>
              <a:t>3I</a:t>
            </a:r>
            <a:r>
              <a:rPr lang="zh-CN" altLang="en-US" smtClean="0"/>
              <a:t>特点，对直陈该大数据计算的分布式系统架构提出了很多挑战。其中，核心问题是能效优化，系统的可扩展性。针对这一问题，我们将从三个方面开展研究。</a:t>
            </a:r>
            <a:endParaRPr lang="en-US" altLang="zh-CN" smtClean="0"/>
          </a:p>
        </p:txBody>
      </p:sp>
      <p:sp>
        <p:nvSpPr>
          <p:cNvPr id="3379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6A88FF33-17DF-4D58-9AAB-0DC838FFE7E4}" type="slidenum">
              <a:rPr kumimoji="0" lang="zh-CN" altLang="en-US" sz="1200"/>
              <a:pPr/>
              <a:t>30</a:t>
            </a:fld>
            <a:endParaRPr kumimoji="0"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421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2A42F042-66A7-4F79-990B-5B9F7690CCBD}" type="slidenum">
              <a:rPr kumimoji="0" lang="zh-CN" altLang="en-US" sz="1200"/>
              <a:pPr/>
              <a:t>32</a:t>
            </a:fld>
            <a:endParaRPr kumimoji="0"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523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AD46D1E9-E2A0-4E75-8655-0220A2D006E1}" type="slidenum">
              <a:rPr kumimoji="0" lang="zh-CN" altLang="en-US" sz="1200"/>
              <a:pPr/>
              <a:t>34</a:t>
            </a:fld>
            <a:endParaRPr kumimoji="0"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62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A8B1AF52-826A-431A-9FE9-186E0439654D}" type="slidenum">
              <a:rPr kumimoji="0" lang="zh-CN" altLang="en-US" sz="1200"/>
              <a:pPr/>
              <a:t>35</a:t>
            </a:fld>
            <a:endParaRPr kumimoji="0"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宋体" pitchFamily="2" charset="-122"/>
            </a:endParaRPr>
          </a:p>
        </p:txBody>
      </p:sp>
      <p:sp>
        <p:nvSpPr>
          <p:cNvPr id="972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AABBE153-4D11-418B-8A39-3B0599F75D58}" type="slidenum">
              <a:rPr kumimoji="0" lang="zh-CN" altLang="en-US" sz="1200"/>
              <a:pPr/>
              <a:t>42</a:t>
            </a:fld>
            <a:endParaRPr kumimoji="0"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在</a:t>
            </a:r>
            <a:r>
              <a:rPr lang="en-US" altLang="zh-CN" smtClean="0">
                <a:solidFill>
                  <a:srgbClr val="FF3300"/>
                </a:solidFill>
              </a:rPr>
              <a:t>ACM/IEEE Transactions</a:t>
            </a:r>
            <a:r>
              <a:rPr lang="en-US" altLang="zh-CN" smtClean="0"/>
              <a:t> </a:t>
            </a:r>
            <a:r>
              <a:rPr lang="zh-CN" altLang="en-US" smtClean="0"/>
              <a:t>上发表论文</a:t>
            </a:r>
            <a:r>
              <a:rPr lang="en-US" altLang="zh-CN" smtClean="0"/>
              <a:t>30-40</a:t>
            </a:r>
            <a:r>
              <a:rPr lang="zh-CN" altLang="en-US" smtClean="0"/>
              <a:t>篇</a:t>
            </a:r>
          </a:p>
          <a:p>
            <a:r>
              <a:rPr lang="zh-CN" altLang="en-US" smtClean="0"/>
              <a:t>发表</a:t>
            </a:r>
            <a:r>
              <a:rPr lang="en-US" altLang="zh-CN" smtClean="0"/>
              <a:t>SCI</a:t>
            </a:r>
            <a:r>
              <a:rPr lang="zh-CN" altLang="en-US" smtClean="0"/>
              <a:t>论文 </a:t>
            </a:r>
            <a:r>
              <a:rPr lang="en-US" altLang="zh-CN" smtClean="0"/>
              <a:t>200-300</a:t>
            </a:r>
            <a:r>
              <a:rPr lang="zh-CN" altLang="en-US" smtClean="0"/>
              <a:t>篇，学术著作 </a:t>
            </a:r>
            <a:r>
              <a:rPr lang="en-US" altLang="zh-CN" smtClean="0"/>
              <a:t>5-8 </a:t>
            </a:r>
            <a:r>
              <a:rPr lang="zh-CN" altLang="en-US" smtClean="0"/>
              <a:t>部，博士论文</a:t>
            </a:r>
            <a:r>
              <a:rPr lang="en-US" altLang="zh-CN" smtClean="0"/>
              <a:t>50</a:t>
            </a:r>
            <a:r>
              <a:rPr lang="zh-CN" altLang="en-US" smtClean="0"/>
              <a:t>篇以上</a:t>
            </a:r>
          </a:p>
          <a:p>
            <a:endParaRPr lang="zh-CN" altLang="en-US" smtClean="0"/>
          </a:p>
        </p:txBody>
      </p:sp>
      <p:sp>
        <p:nvSpPr>
          <p:cNvPr id="9830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42725EED-F1DD-4303-A5C9-E180CBC0D63A}" type="slidenum">
              <a:rPr kumimoji="0" lang="zh-CN" altLang="en-US" sz="1200"/>
              <a:pPr/>
              <a:t>43</a:t>
            </a:fld>
            <a:endParaRPr kumimoji="0"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23DC902-9983-40BA-917A-405405285F51}" type="slidenum">
              <a:rPr lang="zh-CN" altLang="en-US" smtClean="0"/>
              <a:pPr/>
              <a:t>44</a:t>
            </a:fld>
            <a:endParaRPr lang="zh-CN" altLang="en-US"/>
          </a:p>
        </p:txBody>
      </p:sp>
    </p:spTree>
    <p:extLst>
      <p:ext uri="{BB962C8B-B14F-4D97-AF65-F5344CB8AC3E}">
        <p14:creationId xmlns:p14="http://schemas.microsoft.com/office/powerpoint/2010/main" val="176293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017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3FDF9300-AB5E-4521-8E87-AF5564012BAE}" type="slidenum">
              <a:rPr kumimoji="0" lang="zh-CN" altLang="en-US" sz="1200"/>
              <a:pPr/>
              <a:t>59</a:t>
            </a:fld>
            <a:endParaRPr kumimoji="0"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计算的特征：</a:t>
            </a:r>
            <a:r>
              <a:rPr lang="en-US" altLang="zh-CN" smtClean="0"/>
              <a:t>3I</a:t>
            </a:r>
          </a:p>
          <a:p>
            <a:pPr eaLnBrk="1" hangingPunct="1"/>
            <a:r>
              <a:rPr lang="zh-CN" altLang="en-US" smtClean="0"/>
              <a:t>科学计算</a:t>
            </a:r>
            <a:r>
              <a:rPr lang="en-US" altLang="zh-CN" smtClean="0"/>
              <a:t>xxx</a:t>
            </a:r>
            <a:r>
              <a:rPr lang="zh-CN" altLang="en-US" smtClean="0"/>
              <a:t>？</a:t>
            </a:r>
            <a:endParaRPr lang="en-US" altLang="zh-CN" smtClean="0"/>
          </a:p>
          <a:p>
            <a:pPr eaLnBrk="1" hangingPunct="1"/>
            <a:endParaRPr lang="zh-CN" altLang="en-US" smtClean="0"/>
          </a:p>
        </p:txBody>
      </p:sp>
      <p:sp>
        <p:nvSpPr>
          <p:cNvPr id="8704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A9DE8530-B136-417E-9F3A-C92910B54EA5}" type="slidenum">
              <a:rPr kumimoji="0" lang="zh-CN" altLang="en-US" sz="1200"/>
              <a:pPr/>
              <a:t>9</a:t>
            </a:fld>
            <a:endParaRPr kumimoji="0"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传统的计算理论是在有了大量算法以后，的重要贡献找到了算法复杂性的分析方法和分类。</a:t>
            </a:r>
            <a:endParaRPr lang="en-US" altLang="zh-CN" smtClean="0"/>
          </a:p>
          <a:p>
            <a:r>
              <a:rPr lang="zh-CN" altLang="en-US" smtClean="0"/>
              <a:t>大数据的算法的规律怎么认识，</a:t>
            </a:r>
          </a:p>
        </p:txBody>
      </p:sp>
      <p:sp>
        <p:nvSpPr>
          <p:cNvPr id="8806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F8060351-B6D8-4F1A-A47D-502CB425D0AB}" type="slidenum">
              <a:rPr kumimoji="0" lang="zh-CN" altLang="en-US" sz="1200"/>
              <a:pPr/>
              <a:t>13</a:t>
            </a:fld>
            <a:endParaRPr kumimoji="0"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8909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03672C37-EB84-45F0-858E-27677A81D6D4}" type="slidenum">
              <a:rPr kumimoji="0" lang="zh-CN" altLang="en-US" sz="1200"/>
              <a:pPr/>
              <a:t>14</a:t>
            </a:fld>
            <a:endParaRPr kumimoji="0"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9011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9279B63E-E9EE-4358-BA8D-A1B11EF66F4C}" type="slidenum">
              <a:rPr kumimoji="0" lang="zh-CN" altLang="en-US" sz="1200"/>
              <a:pPr/>
              <a:t>16</a:t>
            </a:fld>
            <a:endParaRPr kumimoji="0"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150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0F3F425D-0DEB-4CDD-87D9-9EC52743348D}" type="slidenum">
              <a:rPr kumimoji="0" lang="zh-CN" altLang="en-US" sz="1200"/>
              <a:pPr/>
              <a:t>18</a:t>
            </a:fld>
            <a:endParaRPr kumimoji="0"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D7BC449C-0C92-4960-95A8-7BE55B36C763}" type="slidenum">
              <a:rPr kumimoji="0" lang="zh-CN" altLang="en-US" sz="1200"/>
              <a:pPr/>
              <a:t>19</a:t>
            </a:fld>
            <a:endParaRPr kumimoji="0"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560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87753B10-C013-4E04-994C-A33A9C5CAC92}" type="slidenum">
              <a:rPr kumimoji="0" lang="zh-CN" altLang="en-US" sz="1200"/>
              <a:pPr/>
              <a:t>20</a:t>
            </a:fld>
            <a:endParaRPr kumimoji="0"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宋体" pitchFamily="2" charset="-122"/>
            </a:endParaRPr>
          </a:p>
        </p:txBody>
      </p:sp>
      <p:sp>
        <p:nvSpPr>
          <p:cNvPr id="9113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C4164FB0-D122-441A-BEC1-15226A038F29}" type="slidenum">
              <a:rPr kumimoji="0" lang="zh-CN" altLang="en-US" sz="1200"/>
              <a:pPr/>
              <a:t>21</a:t>
            </a:fld>
            <a:endParaRPr kumimoji="0"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lang="zh-CN" altLang="en-US" dirty="0">
                <a:effectLst/>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76340887-E759-4281-A483-70E6273AA462}" type="datetime1">
              <a:rPr lang="zh-CN" altLang="en-US"/>
              <a:pPr/>
              <a:t>2013/5/8</a:t>
            </a:fld>
            <a:endParaRPr lang="zh-CN" altLang="en-US"/>
          </a:p>
        </p:txBody>
      </p:sp>
      <p:sp>
        <p:nvSpPr>
          <p:cNvPr id="5" name="页脚占位符 4"/>
          <p:cNvSpPr>
            <a:spLocks noGrp="1"/>
          </p:cNvSpPr>
          <p:nvPr>
            <p:ph type="ftr" sz="quarter" idx="11"/>
          </p:nvPr>
        </p:nvSpPr>
        <p:spPr/>
        <p:txBody>
          <a:bodyPr/>
          <a:lstStyle>
            <a:lvl1pPr>
              <a:defRPr/>
            </a:lvl1pPr>
          </a:lstStyle>
          <a:p>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fld id="{BF151226-7B33-4EA1-B179-0CD0DA040078}" type="slidenum">
              <a:rPr lang="zh-CN" altLang="en-US"/>
              <a:pPr/>
              <a:t>‹#›</a:t>
            </a:fld>
            <a:endParaRPr lang="zh-CN" altLang="en-US"/>
          </a:p>
        </p:txBody>
      </p:sp>
    </p:spTree>
    <p:extLst>
      <p:ext uri="{BB962C8B-B14F-4D97-AF65-F5344CB8AC3E}">
        <p14:creationId xmlns:p14="http://schemas.microsoft.com/office/powerpoint/2010/main" val="59801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AA3D523-6442-4EF3-9DB6-2A28A526A40D}" type="datetime1">
              <a:rPr lang="zh-CN" altLang="en-US"/>
              <a:pPr/>
              <a:t>2013/5/8</a:t>
            </a:fld>
            <a:endParaRPr lang="zh-CN" altLang="en-US"/>
          </a:p>
        </p:txBody>
      </p:sp>
      <p:sp>
        <p:nvSpPr>
          <p:cNvPr id="5" name="页脚占位符 4"/>
          <p:cNvSpPr>
            <a:spLocks noGrp="1"/>
          </p:cNvSpPr>
          <p:nvPr>
            <p:ph type="ftr" sz="quarter" idx="11"/>
          </p:nvPr>
        </p:nvSpPr>
        <p:spPr/>
        <p:txBody>
          <a:bodyPr/>
          <a:lstStyle>
            <a:lvl1pPr>
              <a:defRPr/>
            </a:lvl1pPr>
          </a:lstStyle>
          <a:p>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fld id="{2C232070-9870-476A-8381-2BA2F25BBB60}" type="slidenum">
              <a:rPr lang="zh-CN" altLang="en-US"/>
              <a:pPr/>
              <a:t>‹#›</a:t>
            </a:fld>
            <a:endParaRPr lang="zh-CN" altLang="en-US"/>
          </a:p>
        </p:txBody>
      </p:sp>
    </p:spTree>
    <p:extLst>
      <p:ext uri="{BB962C8B-B14F-4D97-AF65-F5344CB8AC3E}">
        <p14:creationId xmlns:p14="http://schemas.microsoft.com/office/powerpoint/2010/main" val="309377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1FEF262-704A-4D52-915B-F8F709107CD2}" type="datetime1">
              <a:rPr lang="zh-CN" altLang="en-US"/>
              <a:pPr/>
              <a:t>2013/5/8</a:t>
            </a:fld>
            <a:endParaRPr lang="zh-CN" altLang="en-US"/>
          </a:p>
        </p:txBody>
      </p:sp>
      <p:sp>
        <p:nvSpPr>
          <p:cNvPr id="5" name="页脚占位符 4"/>
          <p:cNvSpPr>
            <a:spLocks noGrp="1"/>
          </p:cNvSpPr>
          <p:nvPr>
            <p:ph type="ftr" sz="quarter" idx="11"/>
          </p:nvPr>
        </p:nvSpPr>
        <p:spPr/>
        <p:txBody>
          <a:bodyPr/>
          <a:lstStyle>
            <a:lvl1pPr>
              <a:defRPr/>
            </a:lvl1pPr>
          </a:lstStyle>
          <a:p>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fld id="{712ACA8A-2E4D-4904-97FC-FD7A68A3755B}" type="slidenum">
              <a:rPr lang="zh-CN" altLang="en-US"/>
              <a:pPr/>
              <a:t>‹#›</a:t>
            </a:fld>
            <a:endParaRPr lang="zh-CN" altLang="en-US"/>
          </a:p>
        </p:txBody>
      </p:sp>
    </p:spTree>
    <p:extLst>
      <p:ext uri="{BB962C8B-B14F-4D97-AF65-F5344CB8AC3E}">
        <p14:creationId xmlns:p14="http://schemas.microsoft.com/office/powerpoint/2010/main" val="17995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标题和文本">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标题 9"/>
          <p:cNvSpPr>
            <a:spLocks noGrp="1"/>
          </p:cNvSpPr>
          <p:nvPr>
            <p:ph type="title"/>
          </p:nvPr>
        </p:nvSpPr>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fld id="{C1217A34-0E01-465B-A242-5EFC245261C6}" type="datetime1">
              <a:rPr lang="zh-CN" altLang="en-US"/>
              <a:pPr/>
              <a:t>2013/5/8</a:t>
            </a:fld>
            <a:endParaRPr lang="zh-CN" altLang="en-US"/>
          </a:p>
        </p:txBody>
      </p:sp>
      <p:sp>
        <p:nvSpPr>
          <p:cNvPr id="5" name="页脚占位符 4"/>
          <p:cNvSpPr>
            <a:spLocks noGrp="1"/>
          </p:cNvSpPr>
          <p:nvPr>
            <p:ph type="ftr" sz="quarter" idx="11"/>
          </p:nvPr>
        </p:nvSpPr>
        <p:spPr/>
        <p:txBody>
          <a:bodyPr/>
          <a:lstStyle>
            <a:lvl1pPr>
              <a:defRPr/>
            </a:lvl1pPr>
          </a:lstStyle>
          <a:p>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fld id="{BFF5B051-B2E7-452E-8158-0BEE315FD860}" type="slidenum">
              <a:rPr lang="zh-CN" altLang="en-US"/>
              <a:pPr/>
              <a:t>‹#›</a:t>
            </a:fld>
            <a:endParaRPr lang="zh-CN" altLang="en-US"/>
          </a:p>
        </p:txBody>
      </p:sp>
    </p:spTree>
    <p:extLst>
      <p:ext uri="{BB962C8B-B14F-4D97-AF65-F5344CB8AC3E}">
        <p14:creationId xmlns:p14="http://schemas.microsoft.com/office/powerpoint/2010/main" val="1293021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150"/>
            <a:ext cx="8229600" cy="7254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852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600200"/>
            <a:ext cx="4038600" cy="4852988"/>
          </a:xfrm>
        </p:spPr>
        <p:txBody>
          <a:bodyPr/>
          <a:lstStyle/>
          <a:p>
            <a:pPr lvl="0"/>
            <a:r>
              <a:rPr lang="zh-CN" altLang="en-US" noProof="0" smtClean="0"/>
              <a:t>单击图标添加剪 贴画</a:t>
            </a:r>
            <a:endParaRPr lang="zh-CN" altLang="en-US" noProof="0"/>
          </a:p>
        </p:txBody>
      </p:sp>
      <p:sp>
        <p:nvSpPr>
          <p:cNvPr id="5" name="日期占位符 4"/>
          <p:cNvSpPr>
            <a:spLocks noGrp="1"/>
          </p:cNvSpPr>
          <p:nvPr>
            <p:ph type="dt" sz="half" idx="10"/>
          </p:nvPr>
        </p:nvSpPr>
        <p:spPr>
          <a:xfrm>
            <a:off x="179388" y="6616700"/>
            <a:ext cx="2133600" cy="268288"/>
          </a:xfrm>
        </p:spPr>
        <p:txBody>
          <a:bodyPr/>
          <a:lstStyle>
            <a:lvl1pPr>
              <a:defRPr/>
            </a:lvl1pPr>
          </a:lstStyle>
          <a:p>
            <a:fld id="{6D8463C1-2C59-4429-B9E4-FA9541E7B8B6}" type="datetime1">
              <a:rPr lang="zh-CN" altLang="en-US"/>
              <a:pPr/>
              <a:t>2013/5/8</a:t>
            </a:fld>
            <a:endParaRPr lang="zh-CN" altLang="en-US"/>
          </a:p>
        </p:txBody>
      </p:sp>
      <p:sp>
        <p:nvSpPr>
          <p:cNvPr id="6" name="页脚占位符 5"/>
          <p:cNvSpPr>
            <a:spLocks noGrp="1"/>
          </p:cNvSpPr>
          <p:nvPr>
            <p:ph type="ftr" sz="quarter" idx="11"/>
          </p:nvPr>
        </p:nvSpPr>
        <p:spPr>
          <a:xfrm>
            <a:off x="2411413" y="6597650"/>
            <a:ext cx="5400675" cy="260350"/>
          </a:xfrm>
        </p:spPr>
        <p:txBody>
          <a:bodyPr/>
          <a:lstStyle>
            <a:lvl1pPr>
              <a:defRPr/>
            </a:lvl1pPr>
          </a:lstStyle>
          <a:p>
            <a:r>
              <a:rPr lang="en-US" altLang="zh-CN"/>
              <a:t>973</a:t>
            </a:r>
            <a:endParaRPr lang="zh-CN" altLang="en-US"/>
          </a:p>
        </p:txBody>
      </p:sp>
      <p:sp>
        <p:nvSpPr>
          <p:cNvPr id="7" name="灯片编号占位符 6"/>
          <p:cNvSpPr>
            <a:spLocks noGrp="1"/>
          </p:cNvSpPr>
          <p:nvPr>
            <p:ph type="sldNum" sz="quarter" idx="12"/>
          </p:nvPr>
        </p:nvSpPr>
        <p:spPr>
          <a:xfrm>
            <a:off x="7885113" y="6642100"/>
            <a:ext cx="1150937" cy="215900"/>
          </a:xfrm>
        </p:spPr>
        <p:txBody>
          <a:bodyPr/>
          <a:lstStyle>
            <a:lvl1pPr>
              <a:defRPr/>
            </a:lvl1pPr>
          </a:lstStyle>
          <a:p>
            <a:fld id="{AD5A2A6A-C34A-4625-8687-E9EDAB4B5FE0}" type="slidenum">
              <a:rPr lang="zh-CN" altLang="en-US"/>
              <a:pPr/>
              <a:t>‹#›</a:t>
            </a:fld>
            <a:endParaRPr lang="zh-CN" altLang="en-US"/>
          </a:p>
        </p:txBody>
      </p:sp>
    </p:spTree>
    <p:extLst>
      <p:ext uri="{BB962C8B-B14F-4D97-AF65-F5344CB8AC3E}">
        <p14:creationId xmlns:p14="http://schemas.microsoft.com/office/powerpoint/2010/main" val="367806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lang="zh-CN" altLang="en-US" sz="4000" b="0" dirty="0">
                <a:effectLst/>
                <a:latin typeface="黑体" pitchFamily="49" charset="-122"/>
                <a:ea typeface="黑体"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1B504CAC-0995-4335-9B57-51497C3237DB}" type="datetime1">
              <a:rPr lang="zh-CN" altLang="en-US"/>
              <a:pPr/>
              <a:t>2013/5/8</a:t>
            </a:fld>
            <a:endParaRPr lang="zh-CN" altLang="en-US"/>
          </a:p>
        </p:txBody>
      </p:sp>
      <p:sp>
        <p:nvSpPr>
          <p:cNvPr id="5" name="页脚占位符 4"/>
          <p:cNvSpPr>
            <a:spLocks noGrp="1"/>
          </p:cNvSpPr>
          <p:nvPr>
            <p:ph type="ftr" sz="quarter" idx="11"/>
          </p:nvPr>
        </p:nvSpPr>
        <p:spPr/>
        <p:txBody>
          <a:bodyPr/>
          <a:lstStyle>
            <a:lvl1pPr>
              <a:defRPr/>
            </a:lvl1pPr>
          </a:lstStyle>
          <a:p>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fld id="{AA288403-55FA-4D59-AECD-3975BF139F9F}" type="slidenum">
              <a:rPr lang="zh-CN" altLang="en-US"/>
              <a:pPr/>
              <a:t>‹#›</a:t>
            </a:fld>
            <a:endParaRPr lang="zh-CN" altLang="en-US"/>
          </a:p>
        </p:txBody>
      </p:sp>
    </p:spTree>
    <p:extLst>
      <p:ext uri="{BB962C8B-B14F-4D97-AF65-F5344CB8AC3E}">
        <p14:creationId xmlns:p14="http://schemas.microsoft.com/office/powerpoint/2010/main" val="65507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5E46130-9772-4BD1-BF7E-DB327AC7A50B}" type="datetime1">
              <a:rPr lang="zh-CN" altLang="en-US"/>
              <a:pPr/>
              <a:t>2013/5/8</a:t>
            </a:fld>
            <a:endParaRPr lang="zh-CN" altLang="en-US"/>
          </a:p>
        </p:txBody>
      </p:sp>
      <p:sp>
        <p:nvSpPr>
          <p:cNvPr id="5" name="页脚占位符 4"/>
          <p:cNvSpPr>
            <a:spLocks noGrp="1"/>
          </p:cNvSpPr>
          <p:nvPr>
            <p:ph type="ftr" sz="quarter" idx="11"/>
          </p:nvPr>
        </p:nvSpPr>
        <p:spPr/>
        <p:txBody>
          <a:bodyPr/>
          <a:lstStyle>
            <a:lvl1pPr>
              <a:defRPr/>
            </a:lvl1pPr>
          </a:lstStyle>
          <a:p>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fld id="{7999C612-F575-4556-93C8-D696C8F34FE8}" type="slidenum">
              <a:rPr lang="zh-CN" altLang="en-US"/>
              <a:pPr/>
              <a:t>‹#›</a:t>
            </a:fld>
            <a:endParaRPr lang="zh-CN" altLang="en-US"/>
          </a:p>
        </p:txBody>
      </p:sp>
    </p:spTree>
    <p:extLst>
      <p:ext uri="{BB962C8B-B14F-4D97-AF65-F5344CB8AC3E}">
        <p14:creationId xmlns:p14="http://schemas.microsoft.com/office/powerpoint/2010/main" val="382445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fld id="{F47105A5-A2D9-4B31-8190-2769D68EC83C}" type="datetime1">
              <a:rPr lang="zh-CN" altLang="en-US"/>
              <a:pPr/>
              <a:t>2013/5/8</a:t>
            </a:fld>
            <a:endParaRPr lang="zh-CN" altLang="en-US"/>
          </a:p>
        </p:txBody>
      </p:sp>
      <p:sp>
        <p:nvSpPr>
          <p:cNvPr id="6" name="页脚占位符 4"/>
          <p:cNvSpPr>
            <a:spLocks noGrp="1"/>
          </p:cNvSpPr>
          <p:nvPr>
            <p:ph type="ftr" sz="quarter" idx="11"/>
          </p:nvPr>
        </p:nvSpPr>
        <p:spPr/>
        <p:txBody>
          <a:bodyPr/>
          <a:lstStyle>
            <a:lvl1pPr>
              <a:defRPr/>
            </a:lvl1pPr>
          </a:lstStyle>
          <a:p>
            <a:r>
              <a:rPr lang="en-US" altLang="zh-CN"/>
              <a:t>973</a:t>
            </a:r>
            <a:endParaRPr lang="zh-CN" altLang="en-US"/>
          </a:p>
        </p:txBody>
      </p:sp>
      <p:sp>
        <p:nvSpPr>
          <p:cNvPr id="7" name="灯片编号占位符 5"/>
          <p:cNvSpPr>
            <a:spLocks noGrp="1"/>
          </p:cNvSpPr>
          <p:nvPr>
            <p:ph type="sldNum" sz="quarter" idx="12"/>
          </p:nvPr>
        </p:nvSpPr>
        <p:spPr/>
        <p:txBody>
          <a:bodyPr/>
          <a:lstStyle>
            <a:lvl1pPr>
              <a:defRPr/>
            </a:lvl1pPr>
          </a:lstStyle>
          <a:p>
            <a:fld id="{78A2A4C5-D9CF-419A-A5F0-D30C806F25B8}" type="slidenum">
              <a:rPr lang="zh-CN" altLang="en-US"/>
              <a:pPr/>
              <a:t>‹#›</a:t>
            </a:fld>
            <a:endParaRPr lang="zh-CN" altLang="en-US"/>
          </a:p>
        </p:txBody>
      </p:sp>
    </p:spTree>
    <p:extLst>
      <p:ext uri="{BB962C8B-B14F-4D97-AF65-F5344CB8AC3E}">
        <p14:creationId xmlns:p14="http://schemas.microsoft.com/office/powerpoint/2010/main" val="229973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24625"/>
            <a:ext cx="91805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3"/>
          <p:cNvSpPr>
            <a:spLocks noGrp="1"/>
          </p:cNvSpPr>
          <p:nvPr>
            <p:ph type="dt" sz="half" idx="10"/>
          </p:nvPr>
        </p:nvSpPr>
        <p:spPr/>
        <p:txBody>
          <a:bodyPr/>
          <a:lstStyle>
            <a:lvl1pPr>
              <a:defRPr/>
            </a:lvl1pPr>
          </a:lstStyle>
          <a:p>
            <a:fld id="{236F2AEC-6A44-4674-9384-131B3B3DC179}" type="datetime1">
              <a:rPr lang="zh-CN" altLang="en-US"/>
              <a:pPr/>
              <a:t>2013/5/8</a:t>
            </a:fld>
            <a:endParaRPr lang="zh-CN" altLang="en-US"/>
          </a:p>
        </p:txBody>
      </p:sp>
      <p:sp>
        <p:nvSpPr>
          <p:cNvPr id="9" name="页脚占位符 4"/>
          <p:cNvSpPr>
            <a:spLocks noGrp="1"/>
          </p:cNvSpPr>
          <p:nvPr>
            <p:ph type="ftr" sz="quarter" idx="11"/>
          </p:nvPr>
        </p:nvSpPr>
        <p:spPr/>
        <p:txBody>
          <a:bodyPr/>
          <a:lstStyle>
            <a:lvl1pPr>
              <a:defRPr/>
            </a:lvl1pPr>
          </a:lstStyle>
          <a:p>
            <a:r>
              <a:rPr lang="en-US" altLang="zh-CN"/>
              <a:t>973</a:t>
            </a:r>
            <a:endParaRPr lang="zh-CN" altLang="en-US"/>
          </a:p>
        </p:txBody>
      </p:sp>
      <p:sp>
        <p:nvSpPr>
          <p:cNvPr id="10" name="灯片编号占位符 5"/>
          <p:cNvSpPr>
            <a:spLocks noGrp="1"/>
          </p:cNvSpPr>
          <p:nvPr>
            <p:ph type="sldNum" sz="quarter" idx="12"/>
          </p:nvPr>
        </p:nvSpPr>
        <p:spPr/>
        <p:txBody>
          <a:bodyPr/>
          <a:lstStyle>
            <a:lvl1pPr>
              <a:defRPr/>
            </a:lvl1pPr>
          </a:lstStyle>
          <a:p>
            <a:fld id="{FA56477A-C17E-494B-BFCD-8B6740C335F2}" type="slidenum">
              <a:rPr lang="zh-CN" altLang="en-US"/>
              <a:pPr/>
              <a:t>‹#›</a:t>
            </a:fld>
            <a:endParaRPr lang="zh-CN" altLang="en-US"/>
          </a:p>
        </p:txBody>
      </p:sp>
    </p:spTree>
    <p:extLst>
      <p:ext uri="{BB962C8B-B14F-4D97-AF65-F5344CB8AC3E}">
        <p14:creationId xmlns:p14="http://schemas.microsoft.com/office/powerpoint/2010/main" val="155633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CE16BD7C-7B1E-4313-8ECA-1DD8322BE1DB}" type="datetime1">
              <a:rPr lang="zh-CN" altLang="en-US"/>
              <a:pPr/>
              <a:t>2013/5/8</a:t>
            </a:fld>
            <a:endParaRPr lang="zh-CN" altLang="en-US"/>
          </a:p>
        </p:txBody>
      </p:sp>
      <p:sp>
        <p:nvSpPr>
          <p:cNvPr id="4" name="页脚占位符 4"/>
          <p:cNvSpPr>
            <a:spLocks noGrp="1"/>
          </p:cNvSpPr>
          <p:nvPr>
            <p:ph type="ftr" sz="quarter" idx="11"/>
          </p:nvPr>
        </p:nvSpPr>
        <p:spPr/>
        <p:txBody>
          <a:bodyPr/>
          <a:lstStyle>
            <a:lvl1pPr>
              <a:defRPr/>
            </a:lvl1pPr>
          </a:lstStyle>
          <a:p>
            <a:r>
              <a:rPr lang="en-US" altLang="zh-CN"/>
              <a:t>973</a:t>
            </a:r>
            <a:endParaRPr lang="zh-CN" altLang="en-US"/>
          </a:p>
        </p:txBody>
      </p:sp>
      <p:sp>
        <p:nvSpPr>
          <p:cNvPr id="5" name="灯片编号占位符 5"/>
          <p:cNvSpPr>
            <a:spLocks noGrp="1"/>
          </p:cNvSpPr>
          <p:nvPr>
            <p:ph type="sldNum" sz="quarter" idx="12"/>
          </p:nvPr>
        </p:nvSpPr>
        <p:spPr/>
        <p:txBody>
          <a:bodyPr/>
          <a:lstStyle>
            <a:lvl1pPr>
              <a:defRPr/>
            </a:lvl1pPr>
          </a:lstStyle>
          <a:p>
            <a:fld id="{4AFC47C2-0131-485F-A273-FCE0E1055D47}" type="slidenum">
              <a:rPr lang="zh-CN" altLang="en-US"/>
              <a:pPr/>
              <a:t>‹#›</a:t>
            </a:fld>
            <a:endParaRPr lang="zh-CN" altLang="en-US"/>
          </a:p>
        </p:txBody>
      </p:sp>
    </p:spTree>
    <p:extLst>
      <p:ext uri="{BB962C8B-B14F-4D97-AF65-F5344CB8AC3E}">
        <p14:creationId xmlns:p14="http://schemas.microsoft.com/office/powerpoint/2010/main" val="238998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5698A521-B201-45AC-ADC7-FCCBED5DFCCA}" type="datetime1">
              <a:rPr lang="zh-CN" altLang="en-US"/>
              <a:pPr/>
              <a:t>2013/5/8</a:t>
            </a:fld>
            <a:endParaRPr lang="zh-CN" altLang="en-US"/>
          </a:p>
        </p:txBody>
      </p:sp>
      <p:sp>
        <p:nvSpPr>
          <p:cNvPr id="3" name="页脚占位符 4"/>
          <p:cNvSpPr>
            <a:spLocks noGrp="1"/>
          </p:cNvSpPr>
          <p:nvPr>
            <p:ph type="ftr" sz="quarter" idx="11"/>
          </p:nvPr>
        </p:nvSpPr>
        <p:spPr/>
        <p:txBody>
          <a:bodyPr/>
          <a:lstStyle>
            <a:lvl1pPr>
              <a:defRPr/>
            </a:lvl1pPr>
          </a:lstStyle>
          <a:p>
            <a:r>
              <a:rPr lang="en-US" altLang="zh-CN"/>
              <a:t>973</a:t>
            </a:r>
            <a:endParaRPr lang="zh-CN" altLang="en-US"/>
          </a:p>
        </p:txBody>
      </p:sp>
      <p:sp>
        <p:nvSpPr>
          <p:cNvPr id="4" name="灯片编号占位符 5"/>
          <p:cNvSpPr>
            <a:spLocks noGrp="1"/>
          </p:cNvSpPr>
          <p:nvPr>
            <p:ph type="sldNum" sz="quarter" idx="12"/>
          </p:nvPr>
        </p:nvSpPr>
        <p:spPr/>
        <p:txBody>
          <a:bodyPr/>
          <a:lstStyle>
            <a:lvl1pPr>
              <a:defRPr/>
            </a:lvl1pPr>
          </a:lstStyle>
          <a:p>
            <a:fld id="{E0F96819-DE67-4731-A122-FC9F5F455709}" type="slidenum">
              <a:rPr lang="zh-CN" altLang="en-US"/>
              <a:pPr/>
              <a:t>‹#›</a:t>
            </a:fld>
            <a:endParaRPr lang="zh-CN" altLang="en-US"/>
          </a:p>
        </p:txBody>
      </p:sp>
    </p:spTree>
    <p:extLst>
      <p:ext uri="{BB962C8B-B14F-4D97-AF65-F5344CB8AC3E}">
        <p14:creationId xmlns:p14="http://schemas.microsoft.com/office/powerpoint/2010/main" val="352098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4D871074-70C0-40C1-B57C-90DA883BF31D}" type="datetime1">
              <a:rPr lang="zh-CN" altLang="en-US"/>
              <a:pPr/>
              <a:t>2013/5/8</a:t>
            </a:fld>
            <a:endParaRPr lang="zh-CN" altLang="en-US"/>
          </a:p>
        </p:txBody>
      </p:sp>
      <p:sp>
        <p:nvSpPr>
          <p:cNvPr id="6" name="页脚占位符 4"/>
          <p:cNvSpPr>
            <a:spLocks noGrp="1"/>
          </p:cNvSpPr>
          <p:nvPr>
            <p:ph type="ftr" sz="quarter" idx="11"/>
          </p:nvPr>
        </p:nvSpPr>
        <p:spPr/>
        <p:txBody>
          <a:bodyPr/>
          <a:lstStyle>
            <a:lvl1pPr>
              <a:defRPr/>
            </a:lvl1pPr>
          </a:lstStyle>
          <a:p>
            <a:r>
              <a:rPr lang="en-US" altLang="zh-CN"/>
              <a:t>973</a:t>
            </a:r>
            <a:endParaRPr lang="zh-CN" altLang="en-US"/>
          </a:p>
        </p:txBody>
      </p:sp>
      <p:sp>
        <p:nvSpPr>
          <p:cNvPr id="7" name="灯片编号占位符 5"/>
          <p:cNvSpPr>
            <a:spLocks noGrp="1"/>
          </p:cNvSpPr>
          <p:nvPr>
            <p:ph type="sldNum" sz="quarter" idx="12"/>
          </p:nvPr>
        </p:nvSpPr>
        <p:spPr/>
        <p:txBody>
          <a:bodyPr/>
          <a:lstStyle>
            <a:lvl1pPr>
              <a:defRPr/>
            </a:lvl1pPr>
          </a:lstStyle>
          <a:p>
            <a:fld id="{AD10EC68-13DC-41CF-B6A1-02A592D375F8}" type="slidenum">
              <a:rPr lang="zh-CN" altLang="en-US"/>
              <a:pPr/>
              <a:t>‹#›</a:t>
            </a:fld>
            <a:endParaRPr lang="zh-CN" altLang="en-US"/>
          </a:p>
        </p:txBody>
      </p:sp>
    </p:spTree>
    <p:extLst>
      <p:ext uri="{BB962C8B-B14F-4D97-AF65-F5344CB8AC3E}">
        <p14:creationId xmlns:p14="http://schemas.microsoft.com/office/powerpoint/2010/main" val="10729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104036A1-159A-4E8C-9210-4BF4D0029580}" type="datetime1">
              <a:rPr lang="zh-CN" altLang="en-US"/>
              <a:pPr/>
              <a:t>2013/5/8</a:t>
            </a:fld>
            <a:endParaRPr lang="zh-CN" altLang="en-US"/>
          </a:p>
        </p:txBody>
      </p:sp>
      <p:sp>
        <p:nvSpPr>
          <p:cNvPr id="6" name="页脚占位符 4"/>
          <p:cNvSpPr>
            <a:spLocks noGrp="1"/>
          </p:cNvSpPr>
          <p:nvPr>
            <p:ph type="ftr" sz="quarter" idx="11"/>
          </p:nvPr>
        </p:nvSpPr>
        <p:spPr/>
        <p:txBody>
          <a:bodyPr/>
          <a:lstStyle>
            <a:lvl1pPr>
              <a:defRPr/>
            </a:lvl1pPr>
          </a:lstStyle>
          <a:p>
            <a:r>
              <a:rPr lang="en-US" altLang="zh-CN"/>
              <a:t>973</a:t>
            </a:r>
            <a:endParaRPr lang="zh-CN" altLang="en-US"/>
          </a:p>
        </p:txBody>
      </p:sp>
      <p:sp>
        <p:nvSpPr>
          <p:cNvPr id="7" name="灯片编号占位符 5"/>
          <p:cNvSpPr>
            <a:spLocks noGrp="1"/>
          </p:cNvSpPr>
          <p:nvPr>
            <p:ph type="sldNum" sz="quarter" idx="12"/>
          </p:nvPr>
        </p:nvSpPr>
        <p:spPr/>
        <p:txBody>
          <a:bodyPr/>
          <a:lstStyle>
            <a:lvl1pPr>
              <a:defRPr/>
            </a:lvl1pPr>
          </a:lstStyle>
          <a:p>
            <a:fld id="{F8D1EB93-2C30-4DCF-9A70-42772B5FDF00}" type="slidenum">
              <a:rPr lang="zh-CN" altLang="en-US"/>
              <a:pPr/>
              <a:t>‹#›</a:t>
            </a:fld>
            <a:endParaRPr lang="zh-CN" altLang="en-US"/>
          </a:p>
        </p:txBody>
      </p:sp>
    </p:spTree>
    <p:extLst>
      <p:ext uri="{BB962C8B-B14F-4D97-AF65-F5344CB8AC3E}">
        <p14:creationId xmlns:p14="http://schemas.microsoft.com/office/powerpoint/2010/main" val="2295735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矩形 2"/>
          <p:cNvSpPr/>
          <p:nvPr userDrawn="1"/>
        </p:nvSpPr>
        <p:spPr>
          <a:xfrm>
            <a:off x="-14288" y="0"/>
            <a:ext cx="9158288" cy="576263"/>
          </a:xfrm>
          <a:prstGeom prst="rect">
            <a:avLst/>
          </a:prstGeom>
          <a:gradFill flip="none" rotWithShape="1">
            <a:gsLst>
              <a:gs pos="0">
                <a:srgbClr val="002060"/>
              </a:gs>
              <a:gs pos="100000">
                <a:srgbClr val="0070C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027" name="Picture 183" descr="未标题-1 拷贝"/>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657350"/>
            <a:ext cx="91440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标题占位符 1"/>
          <p:cNvSpPr>
            <a:spLocks noGrp="1"/>
          </p:cNvSpPr>
          <p:nvPr>
            <p:ph type="title"/>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9" name="文本占位符 2"/>
          <p:cNvSpPr>
            <a:spLocks noGrp="1"/>
          </p:cNvSpPr>
          <p:nvPr>
            <p:ph type="body" idx="1"/>
          </p:nvPr>
        </p:nvSpPr>
        <p:spPr bwMode="auto">
          <a:xfrm>
            <a:off x="457200" y="16002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1913" y="6448425"/>
            <a:ext cx="21336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898989"/>
                </a:solidFill>
              </a:defRPr>
            </a:lvl1pPr>
          </a:lstStyle>
          <a:p>
            <a:fld id="{6F00A237-12D1-43DD-AC1E-77B0F4EADAE1}" type="datetime1">
              <a:rPr lang="zh-CN" altLang="en-US"/>
              <a:pPr/>
              <a:t>2013/5/8</a:t>
            </a:fld>
            <a:endParaRPr lang="zh-CN" altLang="en-US"/>
          </a:p>
        </p:txBody>
      </p:sp>
      <p:sp>
        <p:nvSpPr>
          <p:cNvPr id="5" name="页脚占位符 4"/>
          <p:cNvSpPr>
            <a:spLocks noGrp="1"/>
          </p:cNvSpPr>
          <p:nvPr>
            <p:ph type="ftr" sz="quarter" idx="3"/>
          </p:nvPr>
        </p:nvSpPr>
        <p:spPr>
          <a:xfrm>
            <a:off x="3124200" y="644842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kumimoji="0" sz="1200">
                <a:solidFill>
                  <a:srgbClr val="898989"/>
                </a:solidFill>
              </a:defRPr>
            </a:lvl1pPr>
          </a:lstStyle>
          <a:p>
            <a:r>
              <a:rPr lang="en-US" altLang="zh-CN"/>
              <a:t>973</a:t>
            </a:r>
            <a:endParaRPr lang="zh-CN" altLang="en-US"/>
          </a:p>
        </p:txBody>
      </p:sp>
      <p:sp>
        <p:nvSpPr>
          <p:cNvPr id="6" name="灯片编号占位符 5"/>
          <p:cNvSpPr>
            <a:spLocks noGrp="1"/>
          </p:cNvSpPr>
          <p:nvPr>
            <p:ph type="sldNum" sz="quarter" idx="4"/>
          </p:nvPr>
        </p:nvSpPr>
        <p:spPr>
          <a:xfrm>
            <a:off x="6948488" y="644842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b="1">
                <a:solidFill>
                  <a:srgbClr val="898989"/>
                </a:solidFill>
              </a:defRPr>
            </a:lvl1pPr>
          </a:lstStyle>
          <a:p>
            <a:fld id="{863B53F2-658F-4C88-8546-F8230D677D54}" type="slidenum">
              <a:rPr lang="zh-CN" altLang="en-US"/>
              <a:pPr/>
              <a:t>‹#›</a:t>
            </a:fld>
            <a:endParaRPr lang="zh-CN" altLang="en-US"/>
          </a:p>
        </p:txBody>
      </p:sp>
      <p:sp>
        <p:nvSpPr>
          <p:cNvPr id="15" name="Title Placeholder 1"/>
          <p:cNvSpPr txBox="1">
            <a:spLocks/>
          </p:cNvSpPr>
          <p:nvPr userDrawn="1"/>
        </p:nvSpPr>
        <p:spPr>
          <a:xfrm>
            <a:off x="-55563" y="44450"/>
            <a:ext cx="4818063" cy="504825"/>
          </a:xfrm>
          <a:prstGeom prst="rect">
            <a:avLst/>
          </a:prstGeom>
        </p:spPr>
        <p:txBody>
          <a:bodyPr/>
          <a:lstStyle>
            <a:lvl1pPr defTabSz="957263">
              <a:defRPr kumimoji="1" sz="2400">
                <a:solidFill>
                  <a:schemeClr val="tx1"/>
                </a:solidFill>
                <a:latin typeface="Calibri" pitchFamily="34" charset="0"/>
                <a:ea typeface="宋体" pitchFamily="2" charset="-122"/>
              </a:defRPr>
            </a:lvl1pPr>
            <a:lvl2pPr marL="742950" indent="-285750" defTabSz="957263">
              <a:defRPr kumimoji="1" sz="2400">
                <a:solidFill>
                  <a:schemeClr val="tx1"/>
                </a:solidFill>
                <a:latin typeface="Calibri" pitchFamily="34" charset="0"/>
                <a:ea typeface="宋体" pitchFamily="2" charset="-122"/>
              </a:defRPr>
            </a:lvl2pPr>
            <a:lvl3pPr marL="1143000" indent="-228600" defTabSz="957263">
              <a:defRPr kumimoji="1" sz="2400">
                <a:solidFill>
                  <a:schemeClr val="tx1"/>
                </a:solidFill>
                <a:latin typeface="Calibri" pitchFamily="34" charset="0"/>
                <a:ea typeface="宋体" pitchFamily="2" charset="-122"/>
              </a:defRPr>
            </a:lvl3pPr>
            <a:lvl4pPr marL="1600200" indent="-228600" defTabSz="957263">
              <a:defRPr kumimoji="1" sz="2400">
                <a:solidFill>
                  <a:schemeClr val="tx1"/>
                </a:solidFill>
                <a:latin typeface="Calibri" pitchFamily="34" charset="0"/>
                <a:ea typeface="宋体" pitchFamily="2" charset="-122"/>
              </a:defRPr>
            </a:lvl4pPr>
            <a:lvl5pPr marL="2057400" indent="-228600" defTabSz="957263">
              <a:defRPr kumimoji="1" sz="2400">
                <a:solidFill>
                  <a:schemeClr val="tx1"/>
                </a:solidFill>
                <a:latin typeface="Calibri" pitchFamily="34" charset="0"/>
                <a:ea typeface="宋体" pitchFamily="2" charset="-122"/>
              </a:defRPr>
            </a:lvl5pPr>
            <a:lvl6pPr marL="2514600" indent="-228600" defTabSz="957263" fontAlgn="base">
              <a:spcBef>
                <a:spcPct val="0"/>
              </a:spcBef>
              <a:spcAft>
                <a:spcPct val="0"/>
              </a:spcAft>
              <a:defRPr kumimoji="1" sz="2400">
                <a:solidFill>
                  <a:schemeClr val="tx1"/>
                </a:solidFill>
                <a:latin typeface="Calibri" pitchFamily="34" charset="0"/>
                <a:ea typeface="宋体" pitchFamily="2" charset="-122"/>
              </a:defRPr>
            </a:lvl6pPr>
            <a:lvl7pPr marL="2971800" indent="-228600" defTabSz="957263" fontAlgn="base">
              <a:spcBef>
                <a:spcPct val="0"/>
              </a:spcBef>
              <a:spcAft>
                <a:spcPct val="0"/>
              </a:spcAft>
              <a:defRPr kumimoji="1" sz="2400">
                <a:solidFill>
                  <a:schemeClr val="tx1"/>
                </a:solidFill>
                <a:latin typeface="Calibri" pitchFamily="34" charset="0"/>
                <a:ea typeface="宋体" pitchFamily="2" charset="-122"/>
              </a:defRPr>
            </a:lvl7pPr>
            <a:lvl8pPr marL="3429000" indent="-228600" defTabSz="957263" fontAlgn="base">
              <a:spcBef>
                <a:spcPct val="0"/>
              </a:spcBef>
              <a:spcAft>
                <a:spcPct val="0"/>
              </a:spcAft>
              <a:defRPr kumimoji="1" sz="2400">
                <a:solidFill>
                  <a:schemeClr val="tx1"/>
                </a:solidFill>
                <a:latin typeface="Calibri" pitchFamily="34" charset="0"/>
                <a:ea typeface="宋体" pitchFamily="2" charset="-122"/>
              </a:defRPr>
            </a:lvl8pPr>
            <a:lvl9pPr marL="3886200" indent="-228600" defTabSz="957263" fontAlgn="base">
              <a:spcBef>
                <a:spcPct val="0"/>
              </a:spcBef>
              <a:spcAft>
                <a:spcPct val="0"/>
              </a:spcAft>
              <a:defRPr kumimoji="1" sz="2400">
                <a:solidFill>
                  <a:schemeClr val="tx1"/>
                </a:solidFill>
                <a:latin typeface="Calibri" pitchFamily="34" charset="0"/>
                <a:ea typeface="宋体" pitchFamily="2" charset="-122"/>
              </a:defRPr>
            </a:lvl9pPr>
          </a:lstStyle>
          <a:p>
            <a:pPr eaLnBrk="0" hangingPunct="0">
              <a:lnSpc>
                <a:spcPts val="2800"/>
              </a:lnSpc>
            </a:pPr>
            <a:r>
              <a:rPr kumimoji="0" lang="en-US" altLang="zh-CN" sz="1600" b="1">
                <a:solidFill>
                  <a:srgbClr val="DCE6F2"/>
                </a:solidFill>
                <a:latin typeface="黑体" pitchFamily="49" charset="-122"/>
                <a:ea typeface="黑体" pitchFamily="49" charset="-122"/>
              </a:rPr>
              <a:t> </a:t>
            </a:r>
            <a:r>
              <a:rPr kumimoji="0" lang="zh-CN" altLang="en-US" sz="1600" b="1">
                <a:solidFill>
                  <a:srgbClr val="DCE6F2"/>
                </a:solidFill>
                <a:latin typeface="黑体" pitchFamily="49" charset="-122"/>
                <a:ea typeface="黑体" pitchFamily="49" charset="-122"/>
              </a:rPr>
              <a:t>国家重点基础研究发展计划</a:t>
            </a:r>
            <a:r>
              <a:rPr kumimoji="0" lang="en-US" altLang="zh-CN" sz="1600" b="1">
                <a:solidFill>
                  <a:srgbClr val="DCE6F2"/>
                </a:solidFill>
                <a:latin typeface="黑体" pitchFamily="49" charset="-122"/>
                <a:ea typeface="黑体" pitchFamily="49" charset="-122"/>
              </a:rPr>
              <a:t>(973</a:t>
            </a:r>
            <a:r>
              <a:rPr kumimoji="0" lang="zh-CN" altLang="en-US" sz="1600" b="1">
                <a:solidFill>
                  <a:srgbClr val="DCE6F2"/>
                </a:solidFill>
                <a:latin typeface="黑体" pitchFamily="49" charset="-122"/>
                <a:ea typeface="黑体" pitchFamily="49" charset="-122"/>
              </a:rPr>
              <a:t>计划</a:t>
            </a:r>
            <a:r>
              <a:rPr kumimoji="0" lang="en-US" altLang="zh-CN" sz="1600" b="1">
                <a:solidFill>
                  <a:srgbClr val="DCE6F2"/>
                </a:solidFill>
                <a:latin typeface="黑体" pitchFamily="49" charset="-122"/>
                <a:ea typeface="黑体" pitchFamily="49" charset="-122"/>
              </a:rPr>
              <a:t>)</a:t>
            </a:r>
            <a:endParaRPr kumimoji="0" lang="zh-CN" altLang="en-US" sz="1600" b="1">
              <a:solidFill>
                <a:srgbClr val="DCE6F2"/>
              </a:solidFill>
              <a:latin typeface="黑体" pitchFamily="49" charset="-122"/>
              <a:ea typeface="黑体" pitchFamily="49" charset="-122"/>
            </a:endParaRPr>
          </a:p>
        </p:txBody>
      </p:sp>
      <p:pic>
        <p:nvPicPr>
          <p:cNvPr id="1034" name="Picture 5" descr="未标题-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316913" y="6350"/>
            <a:ext cx="7096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63" r:id="rId5"/>
    <p:sldLayoutId id="2147483756" r:id="rId6"/>
    <p:sldLayoutId id="2147483757" r:id="rId7"/>
    <p:sldLayoutId id="2147483758" r:id="rId8"/>
    <p:sldLayoutId id="2147483759" r:id="rId9"/>
    <p:sldLayoutId id="2147483760" r:id="rId10"/>
    <p:sldLayoutId id="2147483761" r:id="rId11"/>
    <p:sldLayoutId id="2147483762" r:id="rId12"/>
    <p:sldLayoutId id="2147483764" r:id="rId13"/>
  </p:sldLayoutIdLst>
  <p:timing>
    <p:tnLst>
      <p:par>
        <p:cTn id="1" dur="indefinite" restart="never" nodeType="tmRoot"/>
      </p:par>
    </p:tnLst>
  </p:timing>
  <p:hf hdr="0" dt="0"/>
  <p:txStyles>
    <p:titleStyle>
      <a:lvl1pPr algn="ctr" rtl="0" eaLnBrk="0" fontAlgn="base" hangingPunct="0">
        <a:spcBef>
          <a:spcPct val="0"/>
        </a:spcBef>
        <a:spcAft>
          <a:spcPct val="0"/>
        </a:spcAft>
        <a:defRPr kumimoji="1" lang="zh-CN" altLang="en-US" sz="4400" b="1" kern="1200" dirty="0">
          <a:solidFill>
            <a:schemeClr val="tx1"/>
          </a:solidFill>
          <a:latin typeface="黑体" pitchFamily="49" charset="-122"/>
          <a:ea typeface="黑体" pitchFamily="49" charset="-122"/>
          <a:cs typeface="黑体" charset="0"/>
        </a:defRPr>
      </a:lvl1pPr>
      <a:lvl2pPr algn="ctr" rtl="0" eaLnBrk="0" fontAlgn="base" hangingPunct="0">
        <a:spcBef>
          <a:spcPct val="0"/>
        </a:spcBef>
        <a:spcAft>
          <a:spcPct val="0"/>
        </a:spcAft>
        <a:defRPr kumimoji="1" sz="4400" b="1">
          <a:solidFill>
            <a:schemeClr val="tx1"/>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4400" b="1">
          <a:solidFill>
            <a:schemeClr val="tx1"/>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4400" b="1">
          <a:solidFill>
            <a:schemeClr val="tx1"/>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4400" b="1">
          <a:solidFill>
            <a:schemeClr val="tx1"/>
          </a:solidFill>
          <a:latin typeface="黑体" pitchFamily="49" charset="-122"/>
          <a:ea typeface="黑体" pitchFamily="49" charset="-122"/>
          <a:cs typeface="黑体" charset="0"/>
        </a:defRPr>
      </a:lvl5pPr>
      <a:lvl6pPr marL="457200" algn="ctr" rtl="0" eaLnBrk="1" fontAlgn="base" hangingPunct="1">
        <a:spcBef>
          <a:spcPct val="0"/>
        </a:spcBef>
        <a:spcAft>
          <a:spcPct val="0"/>
        </a:spcAft>
        <a:defRPr sz="4400" b="1">
          <a:solidFill>
            <a:srgbClr val="404040"/>
          </a:solidFill>
          <a:latin typeface="Calibri" pitchFamily="34" charset="0"/>
          <a:ea typeface="宋体" charset="-122"/>
        </a:defRPr>
      </a:lvl6pPr>
      <a:lvl7pPr marL="914400" algn="ctr" rtl="0" eaLnBrk="1" fontAlgn="base" hangingPunct="1">
        <a:spcBef>
          <a:spcPct val="0"/>
        </a:spcBef>
        <a:spcAft>
          <a:spcPct val="0"/>
        </a:spcAft>
        <a:defRPr sz="4400" b="1">
          <a:solidFill>
            <a:srgbClr val="404040"/>
          </a:solidFill>
          <a:latin typeface="Calibri" pitchFamily="34" charset="0"/>
          <a:ea typeface="宋体" charset="-122"/>
        </a:defRPr>
      </a:lvl7pPr>
      <a:lvl8pPr marL="1371600" algn="ctr" rtl="0" eaLnBrk="1" fontAlgn="base" hangingPunct="1">
        <a:spcBef>
          <a:spcPct val="0"/>
        </a:spcBef>
        <a:spcAft>
          <a:spcPct val="0"/>
        </a:spcAft>
        <a:defRPr sz="4400" b="1">
          <a:solidFill>
            <a:srgbClr val="404040"/>
          </a:solidFill>
          <a:latin typeface="Calibri" pitchFamily="34" charset="0"/>
          <a:ea typeface="宋体" charset="-122"/>
        </a:defRPr>
      </a:lvl8pPr>
      <a:lvl9pPr marL="1828800" algn="ctr" rtl="0" eaLnBrk="1" fontAlgn="base" hangingPunct="1">
        <a:spcBef>
          <a:spcPct val="0"/>
        </a:spcBef>
        <a:spcAft>
          <a:spcPct val="0"/>
        </a:spcAft>
        <a:defRPr sz="4400" b="1">
          <a:solidFill>
            <a:srgbClr val="404040"/>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黑体" pitchFamily="49" charset="-122"/>
          <a:ea typeface="黑体" pitchFamily="49" charset="-122"/>
          <a:cs typeface="黑体" pitchFamily="49" charset="-122"/>
        </a:defRPr>
      </a:lvl1pPr>
      <a:lvl2pPr marL="742950" indent="-285750" algn="l" rtl="0" eaLnBrk="0" fontAlgn="base" hangingPunct="0">
        <a:spcBef>
          <a:spcPct val="20000"/>
        </a:spcBef>
        <a:spcAft>
          <a:spcPct val="0"/>
        </a:spcAft>
        <a:buFont typeface="Arial" pitchFamily="34" charset="0"/>
        <a:buChar char="–"/>
        <a:defRPr kumimoji="1" sz="2400" kern="1200">
          <a:solidFill>
            <a:schemeClr val="tx1"/>
          </a:solidFill>
          <a:latin typeface="黑体" pitchFamily="49" charset="-122"/>
          <a:ea typeface="黑体" pitchFamily="49" charset="-122"/>
          <a:cs typeface="黑体" charset="0"/>
        </a:defRPr>
      </a:lvl2pPr>
      <a:lvl3pPr marL="11430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宋体" charset="0"/>
        </a:defRPr>
      </a:lvl3pPr>
      <a:lvl4pPr marL="16002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2.png"/><Relationship Id="rId3" Type="http://schemas.openxmlformats.org/officeDocument/2006/relationships/notesSlide" Target="../notesSlides/notesSlide1.xml"/><Relationship Id="rId7" Type="http://schemas.openxmlformats.org/officeDocument/2006/relationships/image" Target="../media/image8.jpeg"/><Relationship Id="rId12"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jpeg"/><Relationship Id="rId11" Type="http://schemas.openxmlformats.org/officeDocument/2006/relationships/image" Target="../media/image4.png"/><Relationship Id="rId5" Type="http://schemas.openxmlformats.org/officeDocument/2006/relationships/image" Target="../media/image6.jpeg"/><Relationship Id="rId10" Type="http://schemas.openxmlformats.org/officeDocument/2006/relationships/oleObject" Target="../embeddings/oleObject1.bin"/><Relationship Id="rId4" Type="http://schemas.openxmlformats.org/officeDocument/2006/relationships/image" Target="../media/image5.png"/><Relationship Id="rId9" Type="http://schemas.openxmlformats.org/officeDocument/2006/relationships/image" Target="../media/image10.jpe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9.jpe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jpe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jpeg"/></Relationships>
</file>

<file path=ppt/slides/_rels/slide1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8" Type="http://schemas.openxmlformats.org/officeDocument/2006/relationships/image" Target="../media/image56.jpeg"/><Relationship Id="rId13" Type="http://schemas.openxmlformats.org/officeDocument/2006/relationships/image" Target="../media/image61.jpeg"/><Relationship Id="rId3" Type="http://schemas.openxmlformats.org/officeDocument/2006/relationships/image" Target="../media/image51.png"/><Relationship Id="rId7" Type="http://schemas.openxmlformats.org/officeDocument/2006/relationships/image" Target="../media/image55.jpeg"/><Relationship Id="rId12" Type="http://schemas.openxmlformats.org/officeDocument/2006/relationships/image" Target="../media/image60.jpeg"/><Relationship Id="rId2" Type="http://schemas.openxmlformats.org/officeDocument/2006/relationships/notesSlide" Target="../notesSlides/notesSlide3.xml"/><Relationship Id="rId16"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54.jpeg"/><Relationship Id="rId11" Type="http://schemas.openxmlformats.org/officeDocument/2006/relationships/image" Target="../media/image59.jpeg"/><Relationship Id="rId5" Type="http://schemas.openxmlformats.org/officeDocument/2006/relationships/image" Target="../media/image53.jpeg"/><Relationship Id="rId15" Type="http://schemas.openxmlformats.org/officeDocument/2006/relationships/image" Target="../media/image63.png"/><Relationship Id="rId10" Type="http://schemas.openxmlformats.org/officeDocument/2006/relationships/image" Target="../media/image58.jpeg"/><Relationship Id="rId4" Type="http://schemas.openxmlformats.org/officeDocument/2006/relationships/image" Target="../media/image52.png"/><Relationship Id="rId9" Type="http://schemas.openxmlformats.org/officeDocument/2006/relationships/image" Target="../media/image57.jpeg"/><Relationship Id="rId14" Type="http://schemas.openxmlformats.org/officeDocument/2006/relationships/image" Target="../media/image62.jpe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64.jpeg"/></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6.jpeg"/><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67.png"/><Relationship Id="rId7" Type="http://schemas.openxmlformats.org/officeDocument/2006/relationships/image" Target="../media/image6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51.png"/><Relationship Id="rId4" Type="http://schemas.openxmlformats.org/officeDocument/2006/relationships/image" Target="../media/image66.jpeg"/></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51.png"/><Relationship Id="rId4" Type="http://schemas.openxmlformats.org/officeDocument/2006/relationships/image" Target="../media/image6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70.png"/><Relationship Id="rId7"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6.jpeg"/><Relationship Id="rId5" Type="http://schemas.openxmlformats.org/officeDocument/2006/relationships/image" Target="../media/image67.png"/><Relationship Id="rId4" Type="http://schemas.openxmlformats.org/officeDocument/2006/relationships/image" Target="../media/image71.png"/></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15.jpeg"/><Relationship Id="rId7" Type="http://schemas.openxmlformats.org/officeDocument/2006/relationships/image" Target="../media/image7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23.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jpe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80.jpeg"/><Relationship Id="rId5" Type="http://schemas.openxmlformats.org/officeDocument/2006/relationships/image" Target="../media/image79.jpeg"/><Relationship Id="rId4" Type="http://schemas.openxmlformats.org/officeDocument/2006/relationships/image" Target="../media/image7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5.jpeg"/><Relationship Id="rId5" Type="http://schemas.openxmlformats.org/officeDocument/2006/relationships/image" Target="../media/image84.png"/><Relationship Id="rId4" Type="http://schemas.openxmlformats.org/officeDocument/2006/relationships/image" Target="../media/image8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8.jpeg"/><Relationship Id="rId4" Type="http://schemas.openxmlformats.org/officeDocument/2006/relationships/image" Target="../media/image8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3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10" Type="http://schemas.openxmlformats.org/officeDocument/2006/relationships/image" Target="../media/image26.png"/><Relationship Id="rId4" Type="http://schemas.openxmlformats.org/officeDocument/2006/relationships/image" Target="../media/image20.jpeg"/><Relationship Id="rId9" Type="http://schemas.openxmlformats.org/officeDocument/2006/relationships/image" Target="../media/image25.png"/></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2.jpeg"/><Relationship Id="rId13" Type="http://schemas.openxmlformats.org/officeDocument/2006/relationships/image" Target="../media/image35.png"/><Relationship Id="rId3" Type="http://schemas.openxmlformats.org/officeDocument/2006/relationships/image" Target="../media/image28.png"/><Relationship Id="rId7" Type="http://schemas.openxmlformats.org/officeDocument/2006/relationships/image" Target="../media/image31.jpeg"/><Relationship Id="rId12" Type="http://schemas.openxmlformats.org/officeDocument/2006/relationships/image" Target="../media/image34.jpe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hyperlink" Target="http://www.google.com.hk/url?sa=i&amp;rct=j&amp;q=%E6%B7%98%E5%AE%9D%20logo&amp;source=images&amp;cd=&amp;cad=rja&amp;docid=ZinucZgkXTdMSM&amp;tbnid=EV2nM55fiPahxM:&amp;ved=0CAUQjRw&amp;url=http://tupian.baike.com/a1_06_03_20300000329092134772034754832_jpg.html&amp;ei=IqWJUZThAcWAkQXasIGIDg&amp;psig=AFQjCNGgN_5MumIw3Yit9vg0j7Z8LfMc-Q&amp;ust=1368061585875605" TargetMode="External"/><Relationship Id="rId11" Type="http://schemas.openxmlformats.org/officeDocument/2006/relationships/hyperlink" Target="http://www.google.com.hk/url?sa=i&amp;rct=j&amp;q=%E7%A4%BE%E4%BA%A4%E7%BD%91%E7%BB%9C&amp;source=images&amp;cd=&amp;cad=rja&amp;docid=SF5crkd0KM96SM&amp;tbnid=JoEtZrXlwj99PM:&amp;ved=0CAUQjRw&amp;url=http://www.newhua.com/2013/0422/210918.shtml&amp;ei=ZaSJUc2HM8mnkQX5xIGQAQ&amp;psig=AFQjCNHvrxmmz7stlUbXde8CsbNTPP6OiA&amp;ust=1368061378878710" TargetMode="External"/><Relationship Id="rId5" Type="http://schemas.openxmlformats.org/officeDocument/2006/relationships/image" Target="../media/image30.png"/><Relationship Id="rId10" Type="http://schemas.openxmlformats.org/officeDocument/2006/relationships/image" Target="../media/image33.jpeg"/><Relationship Id="rId4" Type="http://schemas.openxmlformats.org/officeDocument/2006/relationships/image" Target="../media/image29.jpeg"/><Relationship Id="rId9" Type="http://schemas.openxmlformats.org/officeDocument/2006/relationships/hyperlink" Target="http://www.google.com.hk/url?sa=i&amp;rct=j&amp;q=google+baidu+log&amp;source=images&amp;cd=&amp;cad=rja&amp;docid=RyzLWr_m-23J_M&amp;tbnid=RnGbtKMlNS9KzM:&amp;ved=0CAUQjRw&amp;url=http://blogs.voanews.com/china-wangre/2011/11/01/baidu-pulls-further-ahead-of-google/&amp;ei=j7WJUdChFI-EkgWvuIGgDA&amp;psig=AFQjCNG3CHIhs9fQMRC8dcPdjeJnXWBzdQ&amp;ust=1368065799616596" TargetMode="External"/><Relationship Id="rId14" Type="http://schemas.openxmlformats.org/officeDocument/2006/relationships/image" Target="../media/image36.jpeg"/></Relationships>
</file>

<file path=ppt/slides/_rels/slide5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99.jpeg"/><Relationship Id="rId13" Type="http://schemas.openxmlformats.org/officeDocument/2006/relationships/image" Target="../media/image102.png"/><Relationship Id="rId3" Type="http://schemas.openxmlformats.org/officeDocument/2006/relationships/oleObject" Target="../embeddings/oleObject2.bin"/><Relationship Id="rId7" Type="http://schemas.openxmlformats.org/officeDocument/2006/relationships/image" Target="../media/image98.png"/><Relationship Id="rId12" Type="http://schemas.openxmlformats.org/officeDocument/2006/relationships/image" Target="../media/image101.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7.png"/><Relationship Id="rId11" Type="http://schemas.openxmlformats.org/officeDocument/2006/relationships/image" Target="../media/image100.jpeg"/><Relationship Id="rId5" Type="http://schemas.openxmlformats.org/officeDocument/2006/relationships/image" Target="../media/image96.png"/><Relationship Id="rId15" Type="http://schemas.openxmlformats.org/officeDocument/2006/relationships/image" Target="../media/image12.png"/><Relationship Id="rId10" Type="http://schemas.openxmlformats.org/officeDocument/2006/relationships/image" Target="../media/image4.png"/><Relationship Id="rId4" Type="http://schemas.openxmlformats.org/officeDocument/2006/relationships/oleObject" Target="../embeddings/Microsoft_Excel_97-2003____1.xls"/><Relationship Id="rId9" Type="http://schemas.openxmlformats.org/officeDocument/2006/relationships/oleObject" Target="../embeddings/oleObject3.bin"/><Relationship Id="rId14" Type="http://schemas.openxmlformats.org/officeDocument/2006/relationships/image" Target="../media/image103.jpeg"/></Relationships>
</file>

<file path=ppt/slides/_rels/slide52.xml.rels><?xml version="1.0" encoding="UTF-8" standalone="yes"?>
<Relationships xmlns="http://schemas.openxmlformats.org/package/2006/relationships"><Relationship Id="rId8" Type="http://schemas.openxmlformats.org/officeDocument/2006/relationships/image" Target="../media/image104.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6.jpeg"/><Relationship Id="rId7" Type="http://schemas.openxmlformats.org/officeDocument/2006/relationships/image" Target="../media/image109.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8.png"/><Relationship Id="rId4" Type="http://schemas.openxmlformats.org/officeDocument/2006/relationships/image" Target="../media/image107.png"/></Relationships>
</file>

<file path=ppt/slides/_rels/slide5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2.jpeg"/><Relationship Id="rId18" Type="http://schemas.microsoft.com/office/2007/relationships/diagramDrawing" Target="../diagrams/drawing1.xml"/><Relationship Id="rId3" Type="http://schemas.openxmlformats.org/officeDocument/2006/relationships/image" Target="../media/image107.png"/><Relationship Id="rId7" Type="http://schemas.openxmlformats.org/officeDocument/2006/relationships/oleObject" Target="../embeddings/oleObject4.bin"/><Relationship Id="rId12" Type="http://schemas.openxmlformats.org/officeDocument/2006/relationships/image" Target="../media/image12.png"/><Relationship Id="rId17" Type="http://schemas.openxmlformats.org/officeDocument/2006/relationships/diagramColors" Target="../diagrams/colors1.xml"/><Relationship Id="rId2" Type="http://schemas.openxmlformats.org/officeDocument/2006/relationships/slideLayout" Target="../slideLayouts/slideLayout2.xml"/><Relationship Id="rId16" Type="http://schemas.openxmlformats.org/officeDocument/2006/relationships/diagramQuickStyle" Target="../diagrams/quickStyle1.xml"/><Relationship Id="rId1" Type="http://schemas.openxmlformats.org/officeDocument/2006/relationships/vmlDrawing" Target="../drawings/vmlDrawing3.vml"/><Relationship Id="rId6" Type="http://schemas.openxmlformats.org/officeDocument/2006/relationships/image" Target="../media/image99.jpeg"/><Relationship Id="rId11" Type="http://schemas.openxmlformats.org/officeDocument/2006/relationships/image" Target="../media/image111.jpeg"/><Relationship Id="rId5" Type="http://schemas.openxmlformats.org/officeDocument/2006/relationships/image" Target="../media/image98.png"/><Relationship Id="rId15" Type="http://schemas.openxmlformats.org/officeDocument/2006/relationships/diagramLayout" Target="../diagrams/layout1.xml"/><Relationship Id="rId10" Type="http://schemas.openxmlformats.org/officeDocument/2006/relationships/image" Target="../media/image102.png"/><Relationship Id="rId4" Type="http://schemas.openxmlformats.org/officeDocument/2006/relationships/image" Target="../media/image97.png"/><Relationship Id="rId9" Type="http://schemas.openxmlformats.org/officeDocument/2006/relationships/image" Target="../media/image110.jpeg"/><Relationship Id="rId14" Type="http://schemas.openxmlformats.org/officeDocument/2006/relationships/diagramData" Target="../diagrams/data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3.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s>
</file>

<file path=ppt/slides/_rels/slide6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jpeg"/><Relationship Id="rId11" Type="http://schemas.openxmlformats.org/officeDocument/2006/relationships/image" Target="../media/image12.png"/><Relationship Id="rId5" Type="http://schemas.openxmlformats.org/officeDocument/2006/relationships/image" Target="../media/image7.jpeg"/><Relationship Id="rId10" Type="http://schemas.openxmlformats.org/officeDocument/2006/relationships/image" Target="../media/image4.png"/><Relationship Id="rId4" Type="http://schemas.openxmlformats.org/officeDocument/2006/relationships/image" Target="../media/image6.jpeg"/><Relationship Id="rId9"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42.jpeg"/><Relationship Id="rId5" Type="http://schemas.openxmlformats.org/officeDocument/2006/relationships/image" Target="../media/image15.jpe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7.jpeg"/><Relationship Id="rId5" Type="http://schemas.openxmlformats.org/officeDocument/2006/relationships/image" Target="../media/image18.png"/><Relationship Id="rId4" Type="http://schemas.openxmlformats.org/officeDocument/2006/relationships/image" Target="../media/image4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ctrTitle"/>
          </p:nvPr>
        </p:nvSpPr>
        <p:spPr>
          <a:xfrm>
            <a:off x="0" y="1990576"/>
            <a:ext cx="9144000" cy="1470025"/>
          </a:xfrm>
        </p:spPr>
        <p:txBody>
          <a:bodyPr/>
          <a:lstStyle/>
          <a:p>
            <a:pPr eaLnBrk="1" hangingPunct="1"/>
            <a:r>
              <a:rPr kumimoji="0" sz="4000" dirty="0" smtClean="0"/>
              <a:t>网络信息空间大数据计算的基础研究</a:t>
            </a:r>
            <a:endParaRPr kumimoji="0" dirty="0" smtClean="0"/>
          </a:p>
        </p:txBody>
      </p:sp>
      <p:sp>
        <p:nvSpPr>
          <p:cNvPr id="3" name="副标题 2"/>
          <p:cNvSpPr>
            <a:spLocks noGrp="1"/>
          </p:cNvSpPr>
          <p:nvPr>
            <p:ph type="subTitle" idx="1"/>
          </p:nvPr>
        </p:nvSpPr>
        <p:spPr/>
        <p:txBody>
          <a:bodyPr/>
          <a:lstStyle/>
          <a:p>
            <a:pPr eaLnBrk="1" hangingPunct="1">
              <a:defRPr/>
            </a:pPr>
            <a:endParaRPr lang="en-US" altLang="zh-CN" dirty="0" smtClean="0">
              <a:cs typeface="+mn-cs"/>
            </a:endParaRPr>
          </a:p>
          <a:p>
            <a:pPr eaLnBrk="1" hangingPunct="1">
              <a:defRPr/>
            </a:pPr>
            <a:endParaRPr lang="en-US" altLang="zh-CN" dirty="0">
              <a:cs typeface="+mn-cs"/>
            </a:endParaRPr>
          </a:p>
          <a:p>
            <a:pPr eaLnBrk="1" hangingPunct="1">
              <a:defRPr/>
            </a:pPr>
            <a:endParaRPr lang="en-US" altLang="zh-CN" dirty="0" smtClean="0">
              <a:cs typeface="+mn-cs"/>
            </a:endParaRPr>
          </a:p>
        </p:txBody>
      </p:sp>
      <p:sp>
        <p:nvSpPr>
          <p:cNvPr id="17412" name="标题 1"/>
          <p:cNvSpPr txBox="1">
            <a:spLocks/>
          </p:cNvSpPr>
          <p:nvPr/>
        </p:nvSpPr>
        <p:spPr bwMode="auto">
          <a:xfrm>
            <a:off x="1306513" y="590823"/>
            <a:ext cx="695642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a:r>
              <a:rPr kumimoji="0" lang="zh-CN" altLang="en-US" sz="1800" b="1" dirty="0">
                <a:latin typeface="黑体" pitchFamily="49" charset="-122"/>
                <a:ea typeface="黑体" pitchFamily="49" charset="-122"/>
              </a:rPr>
              <a:t>国家重点基础研究发展计划</a:t>
            </a:r>
            <a:r>
              <a:rPr kumimoji="0" lang="en-US" altLang="zh-CN" sz="1800" b="1" dirty="0">
                <a:latin typeface="黑体" pitchFamily="49" charset="-122"/>
                <a:ea typeface="黑体" pitchFamily="49" charset="-122"/>
              </a:rPr>
              <a:t>(973</a:t>
            </a:r>
            <a:r>
              <a:rPr kumimoji="0" lang="zh-CN" altLang="en-US" sz="1800" b="1" dirty="0">
                <a:latin typeface="黑体" pitchFamily="49" charset="-122"/>
                <a:ea typeface="黑体" pitchFamily="49" charset="-122"/>
              </a:rPr>
              <a:t>计划</a:t>
            </a:r>
            <a:r>
              <a:rPr kumimoji="0" lang="en-US" altLang="zh-CN" sz="1800" b="1" dirty="0">
                <a:latin typeface="黑体" pitchFamily="49" charset="-122"/>
                <a:ea typeface="黑体" pitchFamily="49" charset="-122"/>
              </a:rPr>
              <a:t>)</a:t>
            </a:r>
          </a:p>
          <a:p>
            <a:pPr algn="ctr"/>
            <a:r>
              <a:rPr kumimoji="0" lang="zh-CN" altLang="en-US" sz="1800" b="1" dirty="0">
                <a:latin typeface="黑体" pitchFamily="49" charset="-122"/>
                <a:ea typeface="黑体" pitchFamily="49" charset="-122"/>
              </a:rPr>
              <a:t>项目复评答辩（信息科学领域）</a:t>
            </a:r>
            <a:endParaRPr kumimoji="0" lang="zh-CN" altLang="en-US" sz="2000" b="1" dirty="0">
              <a:latin typeface="黑体" pitchFamily="49" charset="-122"/>
              <a:ea typeface="黑体" pitchFamily="49" charset="-122"/>
            </a:endParaRPr>
          </a:p>
        </p:txBody>
      </p:sp>
      <p:sp>
        <p:nvSpPr>
          <p:cNvPr id="17413" name="副标题 4"/>
          <p:cNvSpPr txBox="1">
            <a:spLocks/>
          </p:cNvSpPr>
          <p:nvPr/>
        </p:nvSpPr>
        <p:spPr bwMode="auto">
          <a:xfrm>
            <a:off x="611188" y="3501876"/>
            <a:ext cx="800417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20000"/>
              </a:spcBef>
              <a:buFont typeface="Arial" pitchFamily="34" charset="0"/>
              <a:buNone/>
            </a:pPr>
            <a:r>
              <a:rPr kumimoji="0" lang="zh-CN" altLang="en-US" sz="2800" b="1" dirty="0">
                <a:latin typeface="黑体" pitchFamily="49" charset="-122"/>
                <a:ea typeface="黑体" pitchFamily="49" charset="-122"/>
              </a:rPr>
              <a:t>        </a:t>
            </a:r>
            <a:r>
              <a:rPr kumimoji="0" lang="zh-CN" altLang="en-US" sz="2800" b="1" dirty="0">
                <a:solidFill>
                  <a:schemeClr val="tx1">
                    <a:lumMod val="75000"/>
                    <a:lumOff val="25000"/>
                  </a:schemeClr>
                </a:solidFill>
                <a:latin typeface="黑体" pitchFamily="49" charset="-122"/>
                <a:ea typeface="黑体" pitchFamily="49" charset="-122"/>
              </a:rPr>
              <a:t>申报单位：      北京航空航天大学</a:t>
            </a:r>
            <a:endParaRPr kumimoji="0" lang="en-US" altLang="zh-CN" sz="2800" b="1" dirty="0">
              <a:solidFill>
                <a:schemeClr val="tx1">
                  <a:lumMod val="75000"/>
                  <a:lumOff val="25000"/>
                </a:schemeClr>
              </a:solidFill>
              <a:latin typeface="黑体" pitchFamily="49" charset="-122"/>
              <a:ea typeface="黑体" pitchFamily="49" charset="-122"/>
            </a:endParaRPr>
          </a:p>
          <a:p>
            <a:pPr>
              <a:spcBef>
                <a:spcPct val="20000"/>
              </a:spcBef>
              <a:buFont typeface="Arial" pitchFamily="34" charset="0"/>
              <a:buNone/>
            </a:pPr>
            <a:r>
              <a:rPr kumimoji="0" lang="en-US" altLang="zh-CN" sz="2800" b="1" dirty="0">
                <a:solidFill>
                  <a:schemeClr val="tx1">
                    <a:lumMod val="75000"/>
                    <a:lumOff val="25000"/>
                  </a:schemeClr>
                </a:solidFill>
                <a:latin typeface="黑体" pitchFamily="49" charset="-122"/>
                <a:ea typeface="黑体" pitchFamily="49" charset="-122"/>
              </a:rPr>
              <a:t>        </a:t>
            </a:r>
            <a:r>
              <a:rPr kumimoji="0" lang="en-US" altLang="en-US" sz="2800" b="1" dirty="0" err="1">
                <a:solidFill>
                  <a:schemeClr val="tx1">
                    <a:lumMod val="75000"/>
                    <a:lumOff val="25000"/>
                  </a:schemeClr>
                </a:solidFill>
                <a:latin typeface="黑体" pitchFamily="49" charset="-122"/>
                <a:ea typeface="黑体" pitchFamily="49" charset="-122"/>
              </a:rPr>
              <a:t>推荐</a:t>
            </a:r>
            <a:r>
              <a:rPr kumimoji="0" lang="zh-CN" altLang="en-US" sz="2800" b="1" dirty="0">
                <a:solidFill>
                  <a:schemeClr val="tx1">
                    <a:lumMod val="75000"/>
                    <a:lumOff val="25000"/>
                  </a:schemeClr>
                </a:solidFill>
                <a:latin typeface="黑体" pitchFamily="49" charset="-122"/>
                <a:ea typeface="黑体" pitchFamily="49" charset="-122"/>
              </a:rPr>
              <a:t>首席科学家：怀进鹏</a:t>
            </a:r>
            <a:endParaRPr kumimoji="0" lang="en-US" altLang="zh-CN" sz="2800" b="1" dirty="0">
              <a:solidFill>
                <a:schemeClr val="tx1">
                  <a:lumMod val="75000"/>
                  <a:lumOff val="25000"/>
                </a:schemeClr>
              </a:solidFill>
              <a:latin typeface="黑体" pitchFamily="49" charset="-122"/>
              <a:ea typeface="黑体" pitchFamily="49" charset="-122"/>
            </a:endParaRPr>
          </a:p>
          <a:p>
            <a:pPr lvl="2">
              <a:spcBef>
                <a:spcPct val="20000"/>
              </a:spcBef>
              <a:buFont typeface="Arial" pitchFamily="34" charset="0"/>
              <a:buNone/>
            </a:pPr>
            <a:endParaRPr kumimoji="0" lang="en-US" altLang="zh-CN" sz="900" b="1" dirty="0">
              <a:solidFill>
                <a:schemeClr val="tx1">
                  <a:lumMod val="75000"/>
                  <a:lumOff val="25000"/>
                </a:schemeClr>
              </a:solidFill>
              <a:latin typeface="黑体" pitchFamily="49" charset="-122"/>
              <a:ea typeface="黑体" pitchFamily="49" charset="-122"/>
            </a:endParaRPr>
          </a:p>
          <a:p>
            <a:pPr algn="ctr">
              <a:spcBef>
                <a:spcPct val="20000"/>
              </a:spcBef>
              <a:buFont typeface="Arial" pitchFamily="34" charset="0"/>
              <a:buNone/>
            </a:pPr>
            <a:r>
              <a:rPr kumimoji="0" lang="en-US" altLang="zh-CN" sz="2800" b="1" dirty="0">
                <a:solidFill>
                  <a:schemeClr val="tx1">
                    <a:lumMod val="75000"/>
                    <a:lumOff val="25000"/>
                  </a:schemeClr>
                </a:solidFill>
                <a:latin typeface="黑体" pitchFamily="49" charset="-122"/>
                <a:ea typeface="黑体" pitchFamily="49" charset="-122"/>
              </a:rPr>
              <a:t>2013</a:t>
            </a:r>
            <a:r>
              <a:rPr kumimoji="0" lang="zh-CN" altLang="en-US" sz="2800" b="1" dirty="0">
                <a:solidFill>
                  <a:schemeClr val="tx1">
                    <a:lumMod val="75000"/>
                    <a:lumOff val="25000"/>
                  </a:schemeClr>
                </a:solidFill>
                <a:latin typeface="黑体" pitchFamily="49" charset="-122"/>
                <a:ea typeface="黑体" pitchFamily="49" charset="-122"/>
              </a:rPr>
              <a:t>年</a:t>
            </a:r>
            <a:r>
              <a:rPr kumimoji="0" lang="en-US" altLang="zh-CN" sz="2800" b="1" dirty="0">
                <a:solidFill>
                  <a:schemeClr val="tx1">
                    <a:lumMod val="75000"/>
                    <a:lumOff val="25000"/>
                  </a:schemeClr>
                </a:solidFill>
                <a:latin typeface="黑体" pitchFamily="49" charset="-122"/>
                <a:ea typeface="黑体" pitchFamily="49" charset="-122"/>
              </a:rPr>
              <a:t>5</a:t>
            </a:r>
            <a:r>
              <a:rPr kumimoji="0" lang="zh-CN" altLang="en-US" sz="2800" b="1" dirty="0">
                <a:solidFill>
                  <a:schemeClr val="tx1">
                    <a:lumMod val="75000"/>
                    <a:lumOff val="25000"/>
                  </a:schemeClr>
                </a:solidFill>
                <a:latin typeface="黑体" pitchFamily="49" charset="-122"/>
                <a:ea typeface="黑体" pitchFamily="49" charset="-122"/>
              </a:rPr>
              <a:t>月</a:t>
            </a:r>
            <a:r>
              <a:rPr kumimoji="0" lang="en-US" altLang="zh-CN" sz="2800" b="1" dirty="0">
                <a:solidFill>
                  <a:schemeClr val="tx1">
                    <a:lumMod val="75000"/>
                    <a:lumOff val="25000"/>
                  </a:schemeClr>
                </a:solidFill>
                <a:latin typeface="黑体" pitchFamily="49" charset="-122"/>
                <a:ea typeface="黑体" pitchFamily="49" charset="-122"/>
              </a:rPr>
              <a:t>9</a:t>
            </a:r>
            <a:r>
              <a:rPr kumimoji="0" lang="zh-CN" altLang="en-US" sz="2800" b="1" dirty="0">
                <a:solidFill>
                  <a:schemeClr val="tx1">
                    <a:lumMod val="75000"/>
                    <a:lumOff val="25000"/>
                  </a:schemeClr>
                </a:solidFill>
                <a:latin typeface="黑体" pitchFamily="49" charset="-122"/>
                <a:ea typeface="黑体" pitchFamily="49" charset="-122"/>
              </a:rPr>
              <a:t>日</a:t>
            </a:r>
            <a:endParaRPr kumimoji="0" lang="en-US" altLang="zh-CN" sz="3200" b="1" dirty="0">
              <a:solidFill>
                <a:schemeClr val="tx1">
                  <a:lumMod val="75000"/>
                  <a:lumOff val="25000"/>
                </a:schemeClr>
              </a:solidFill>
              <a:latin typeface="黑体" pitchFamily="49" charset="-122"/>
              <a:ea typeface="黑体" pitchFamily="49" charset="-122"/>
            </a:endParaRPr>
          </a:p>
        </p:txBody>
      </p:sp>
      <p:pic>
        <p:nvPicPr>
          <p:cNvPr id="17414" name="Picture 5" descr="C:\Users\Chris\Desktop\nudt_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675" y="5597525"/>
            <a:ext cx="928688"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图片 34" descr="u=4268984070,1291414760&amp;fm=21&amp;gp=0.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60700" y="5662613"/>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图片 35" descr="5417766_141239585192_2.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52663" y="5589588"/>
            <a:ext cx="59055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图片 37" descr="u=1126567588,558830956&amp;fm=21&amp;gp=0.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5614988"/>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图片 38" descr="20300000688565135046921366925.jpe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831138" y="5619750"/>
            <a:ext cx="1277937"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9" name="组合 90"/>
          <p:cNvGrpSpPr>
            <a:grpSpLocks/>
          </p:cNvGrpSpPr>
          <p:nvPr/>
        </p:nvGrpSpPr>
        <p:grpSpPr bwMode="auto">
          <a:xfrm>
            <a:off x="6157913" y="5827713"/>
            <a:ext cx="1582737" cy="436562"/>
            <a:chOff x="6156176" y="5445224"/>
            <a:chExt cx="2076253" cy="579811"/>
          </a:xfrm>
        </p:grpSpPr>
        <p:pic>
          <p:nvPicPr>
            <p:cNvPr id="17423" name="Picture 10" descr="p1_L17lY3"/>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56176" y="5445224"/>
              <a:ext cx="2076253" cy="41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24" name="Object 299"/>
            <p:cNvGraphicFramePr>
              <a:graphicFrameLocks noChangeAspect="1"/>
            </p:cNvGraphicFramePr>
            <p:nvPr/>
          </p:nvGraphicFramePr>
          <p:xfrm>
            <a:off x="6216205" y="5876391"/>
            <a:ext cx="1924947" cy="148644"/>
          </p:xfrm>
          <a:graphic>
            <a:graphicData uri="http://schemas.openxmlformats.org/presentationml/2006/ole">
              <mc:AlternateContent xmlns:mc="http://schemas.openxmlformats.org/markup-compatibility/2006">
                <mc:Choice xmlns:v="urn:schemas-microsoft-com:vml" Requires="v">
                  <p:oleObj spid="_x0000_s17432" name="位图图像" r:id="rId10" imgW="2572109" imgH="200159" progId="PBrush">
                    <p:embed/>
                  </p:oleObj>
                </mc:Choice>
                <mc:Fallback>
                  <p:oleObj name="位图图像" r:id="rId10" imgW="2572109" imgH="200159" progId="PBrush">
                    <p:embed/>
                    <p:pic>
                      <p:nvPicPr>
                        <p:cNvPr id="0" name="Object 2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16205" y="5876391"/>
                          <a:ext cx="1924947" cy="148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grpSp>
      <p:pic>
        <p:nvPicPr>
          <p:cNvPr id="17420" name="Picture 5" descr="未标题-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836712"/>
            <a:ext cx="115252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1" name="图片 17" descr="logo2011.gi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042988" y="5962650"/>
            <a:ext cx="1081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2" name="Picture 9" descr="buaalogo.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7950" y="5616575"/>
            <a:ext cx="8572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a:spLocks noChangeArrowheads="1"/>
          </p:cNvSpPr>
          <p:nvPr/>
        </p:nvSpPr>
        <p:spPr bwMode="auto">
          <a:xfrm>
            <a:off x="246063" y="1844675"/>
            <a:ext cx="2525712" cy="4321175"/>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808080">
                <a:alpha val="37999"/>
              </a:srgbClr>
            </a:outerShdw>
          </a:effectLst>
        </p:spPr>
        <p:txBody>
          <a:bodyPr anchor="ctr"/>
          <a:lstStyle/>
          <a:p>
            <a:pPr algn="ctr">
              <a:spcBef>
                <a:spcPct val="20000"/>
              </a:spcBef>
              <a:defRPr/>
            </a:pPr>
            <a:endParaRPr kumimoji="0" lang="en-US" altLang="zh-CN" sz="2800" b="1" dirty="0">
              <a:solidFill>
                <a:srgbClr val="000000"/>
              </a:solidFill>
              <a:latin typeface="黑体" pitchFamily="49" charset="-122"/>
              <a:ea typeface="黑体" pitchFamily="49" charset="-122"/>
              <a:cs typeface="宋体" charset="0"/>
            </a:endParaRPr>
          </a:p>
          <a:p>
            <a:pPr algn="ctr">
              <a:spcBef>
                <a:spcPct val="20000"/>
              </a:spcBef>
              <a:defRPr/>
            </a:pPr>
            <a:endParaRPr kumimoji="0" lang="en-US" altLang="zh-CN" sz="2800" b="1" dirty="0">
              <a:solidFill>
                <a:srgbClr val="000000"/>
              </a:solidFill>
              <a:latin typeface="黑体" pitchFamily="49" charset="-122"/>
              <a:ea typeface="黑体" pitchFamily="49" charset="-122"/>
              <a:cs typeface="宋体" charset="0"/>
            </a:endParaRPr>
          </a:p>
        </p:txBody>
      </p:sp>
      <p:sp>
        <p:nvSpPr>
          <p:cNvPr id="60" name="矩形 59"/>
          <p:cNvSpPr/>
          <p:nvPr/>
        </p:nvSpPr>
        <p:spPr bwMode="auto">
          <a:xfrm>
            <a:off x="2987675" y="1838325"/>
            <a:ext cx="5905500" cy="4327525"/>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sp>
        <p:nvSpPr>
          <p:cNvPr id="61443" name="标题 1"/>
          <p:cNvSpPr>
            <a:spLocks noGrp="1"/>
          </p:cNvSpPr>
          <p:nvPr>
            <p:ph type="title"/>
          </p:nvPr>
        </p:nvSpPr>
        <p:spPr/>
        <p:txBody>
          <a:bodyPr/>
          <a:lstStyle/>
          <a:p>
            <a:r>
              <a:rPr kumimoji="0" b="1" smtClean="0">
                <a:latin typeface="Arial" pitchFamily="34" charset="0"/>
                <a:cs typeface="Arial" pitchFamily="34" charset="0"/>
              </a:rPr>
              <a:t>从大数据到大数据计算</a:t>
            </a:r>
            <a:endParaRPr smtClean="0"/>
          </a:p>
        </p:txBody>
      </p:sp>
      <p:sp>
        <p:nvSpPr>
          <p:cNvPr id="61444" name="AutoShape 2" descr="data:image/jpeg;base64,/9j/4AAQSkZJRgABAQAAAQABAAD/2wCEAAkGBhIREBUUEBQVFBUVFhgWGBUXGBgdHRgXFxYXGBgUFxccHSchGhojGRcXHy8gIycpLC0tHB4xNTArNSYrLCkBCQoKDgwOGg8PGjUkHyQsLCowLy8sNCopKiwtNCwvLiwqLCwsKiwsMjAsLywsKSwqLC8sLDAsLCwpLCwtKS8sKf/AABEIAOEA4AMBIgACEQEDEQH/xAAcAAEAAgIDAQAAAAAAAAAAAAAABgcEBQIDCAH/xABFEAACAQMCAwYDBAgEBQIHAAABAgMABBESIQUxQQYHEyJRYTJxgUJSkaEUI2JygrHB0QgVkqIzQ7Lw8VOzFiQlVHPC4f/EABoBAQADAQEBAAAAAAAAAAAAAAADBAUBAgb/xAAzEQACAQIEAwUIAgIDAAAAAAAAAQIDEQQSITETQVEFYXGh8CIygZGxwdHhFEIj8VJiov/aAAwDAQACEQMRAD8AvGlKUApWPYcQjnjEkTBkbOCPUEggjoQQQQdwQRWRQClKUApSlAKUpQClKUApSlAKUpQClKUApSlAKUpQClKUApSlAKUpQClKUBRR7btwPj13BLk2c83isvPwzMA/ioPYsQwHMD1Aq8be4WRFeNgysAyspyCpGQQeoIqgv8SHCdN3bXA5SxNGf3omzv8ASQfhWL3N96n6G62d4/8A8s5/Vuf+SxPInpGTz+6d+RNAei6V8Br7QClKUApWs472igs4nlnYhUGW0qzED1KqCQPc4HvXfwjiS3MEcyfBKiyLnGdLAEZxtnB3G9AZldc06oMuwUepIH867KjXeRwtbjhV2rKrEQSOuQDhkUuCPQ5UUBIYLhXUMjBlPIqQQfkRXZWi7C3Qk4ZZuOttD+IjUEfiDW9oBXFpAMZIGeWTz+VcqgHfc5PC/BX4ri4ghX94vqGPfyUBP80quu8CDwDwy2s3e3aW7SImFihMKriQHSRnYqd88qsONMAAZ29SSfqTuaA5UpXzNAfaUpQClKUApSlAKUpQClKUBWP+IPhPi8KEoG8EyNn9l8xkf6mT8K8117G7b8J/SuHXUOMl4XC/vhdSf7gteOaHUXj3Kd6vwWF6/otvKx/CBj/0n+H0q8a8YdmIw17bKeRnhB+RkUV7NdAQQeRocZ1peIzsispdACygglQ2dOodM4OM88GtRbXE1xcXMT4SGLQimNmDszprbL7acKyYC+vOo7xfuw8KY3XBpjZ3J+JN2hm3zpkQ5xn1Gflnetf2M7y1R2j4qn6JPPI0iykEQS4Cxjw5DkAARgbnB9d8V0GV3fr4Ut/wq7JlZHaVWkOTPbTjGWJ3YjOlj+1jpXLuvuWtJbnhMxJa1cyQE83tpDqU++ktv+9jpTvPia2e14tbjU1q6xyhf+bbTMFK+5DMNPu2elZ3Guzcl3fWV/ZOImiDLI0iONcLjaMxnSxOWbGcYznmBQE1rH4hAHikRuTIynPoVIP86715b18dARggEehrgIL3J8RWXg0C6gWi1xsM7jEjFf8AaVqeV8C45V9oBVe9v51m4rwi11KT+kPcsuRt4KakyPchgPkasKuuW3RsalVsHIyAcH1GaAgXHj4/aTh8XMW1vPcEe8mYh+airBrXL2dthcfpCxKs+NJlGzFdvKxHxDYbH0rY0AqveNX0t7xuG1tJXiSzQy3U0ZGSXA0W+4IOdiQQRueq1Ju2XahOHWctw4LFFOlQCdTnZVJA8ozjJPTNRLgRHBeDS3t55rmfNxLnm80v/Dh+mQDjl5zQEgte2gbictgsbymKNZHmTThNX2JASPNgqRpznPIYJqSW9ysgyjBhkjIOdwcEH0IIwR0qvOzyf5Lwie+vfNdT5uJs7FpZP+FB7YLAY6Ev0rZ913ZV7W2ae5ybu7Yzzk52Mh1CPTyBGd9uZI5AV0E1pSlcApSlAKUpQClKUANeSO3fYW6sbmYvBItv4r+HLpyhQsdHmGwOnGxwa9Y3dyI0ZyGIUE4RSzHHRVUZY+wqESd51m8LpxCG4stYdCtzBJpKnIHmCFTlcHB9cb8yB5isLsxSxyDmjq4+asG/pXsrgXHIby3Se3cPG4yD1HqrDowOxFeUO1vBbaFbeWzmSWOaFC6BwWhmCL4kbrnUBk5BPuOlT3udvZ0RG4fh38YRXdq7kK6Plo7xCc6GUAo2AchRtk0Ol6cc4h+j20svMpGzAdWYA6VA6ktgADmSK10fZmCfh0drPGsiCFExIh+JUC68HDK2d87Gt9ivtDhoey3Yy34fCsUPiOF3zK7Pv6qp8qfwgVvqV8JoD7QmtbxDiwQSgFVeNPE8+wK/e5jbO2ehqB8Y72rZZMxB50kgw8Z8oRydviG+zMGxnpUUqsUSRpSkWU1yoYIWGpgSq53IXGSB1xqH41injEWkMCSDL4Oyn49ZQgjGwDA78sb8qo9+8m9xAIgieACqsFzkEacNnY4XA2A5VhSdqr8gr4z48TxdsDz5zkHGcZ3xnFQPE9xZWF6sv6Xi8a+LqJHgqGfynkVLeXbzHA5Cu5L1CyrnzOpdV6lRpycfxD8a8+f/ABTf5cmZ/wBZjVuN8culbmx7yryNg76XOgIMrjbntjrXlYrqjrwnRl3pIGGQQR6j2OD+dcqrbgHbuF/AQhoxESxAPxEqw6YBGWzg/OpdZ8eyAWw7STaURcZVCcam35ABnJ98CpKeKpzdr2fT5fmxDUw04a20Ny6AgggEEYIPUHoajXaTsNHeSWzM7hbaVZRAcGJyvRlxkHoN8AZGN6kcVyjFgrAlDpYA/CcBsH0OCD9RXZVorle9obCa/wCMW0E8Tx2dsDc5bGm4mXAVQQSMLqzpOCRr2xirCpisbiF+sEbSSatCAsxVWYhQMk6VBY/QGgOV7exwxtJKyoiAszMcBQOZJqLdi+3LX3iuYZI7Yy6ba4fAEq7DGOYOrIU4wRgZ1A5j1pazdopRNcBouFxtmKA5DXTKf+JJjlHnkPw6mszvNYzNZcKtj4ZuZVZ9G3hW8BDkrj4d1BX9zFAWLSum3j8NFUsWwANTHJPQZPU+/Wu6gFKUoBSlKAVxdARgjIPMH+1cqUBXd73XWN5w+SNIIY5gZkSZUCsHjmkVSxUeYZXBz0zVN913Hm4XxhVnGhWY20wb7OWxk+mmQKSfTNenrDhkcAcRDHiSPK25OXkOpjvy36DaqJ/xB9jPCnW+iXyTYSXHSUDysf3lGPmvvQHoClQ3un7Wf5hw2J2OZYv1MueZZAMOf3l0tn1J9KmJNAcLibQpYgnG+Bz+lQztd21jtwVOJ1mQ6VUgFGGAC3UAnJ9QR+HX217ZC2A8IlLo4BQjKhN/Meh64xv9KrnhHCJr6fTGNTMSzueQ33Zj9azqtdyeWPr106l+jQSWaR08W4ncXroJWaVlGhRgcvkBuTtvzqT9nu6KSXD3R8Jfu7Fj9OS/Xf2rcp2aPCJYrkHxowCkvl3QN9tOfL+467WJDMrqGQhlYAgjkQRkEH0xXqjSUm8+65CtWypZNupH+G931jANoQ59X8x/t+VbePhEC/DDGPki/wBqzKVcVOK2RTdST3ZiScJgbZooz80X+1au97C2UvOFVPqnl/ltW/qEd4fenBwkojRtNNIpcICFAXOAzsc4BIOMA8jyrkqcJboRqTWzNfxTuqK+a1kyR9l9v9wrU2tzPayCO4DIQfKd/wAmH/fzrI7N9+qzq7z2cyRxjLyxZlVeZGoaVI2B3GfoN6sme2huohrAkjcBhkdCMhh1BxVGvgIVF7Ds/XxRdpYycPfV0RPh3EmUIgbw0M3iSSAZZt9RVj6EgKW56dvepTw3iwmTXpKKXKxliAZAOTgdATqwOZAz1qLX/ZtrXePLw+h+JPn6j3rDW68F1lKeMIlcxoWwEdvtgHblkZ6AnFU6GLqYefBxHwfr11Jq2HhWjxKRYlK13CuIZCxzSRNcBA7pGdgGOxCkk6emTz51sa3jJZ1QwrGulQFVRsBsAPQDoKrDsldz3XE7ziC20smoC3tWf9XGIFO8niNuQ5AbyKxGW9atSlAR+57Oy3S4vZ20Eg+DbkxrscjMufFYggbhkG3w1vYk0qBknAAyeZx1J9a50oBSlKAUpSgFKUoBWr7TcBS9tJraX4ZUK5+63NXHurAN9K2lKA8290PHX4Xxd7S58izN+juOizKxEbfItlc+j5q9O1PFkt4WeZCyDBQqd9fID2361Vffn2IT9LhvdfgxzERTSaWYJIqnw5Cq74ZRpJHLSPWuHarjbypbxFg2iJGdkYlJHKgiVAehUhtx9o+mTTxVSyydfXS3nfYs4enmlc1LvNd3G5Z5JGAGdySdgKvHsp2bSygEa4LnBd/vN/YdP/7UI7puz2Wa5cfB5Ez94jc/RSB/EfSrRphqdlnZ7xVS7yI6bu1WRGRhkMMGoZ2c4i1ldGymz4bn9Sx+yx38PPo3T3+e05qE96tkosXuftQDV7kZAAz0OSN69V4yTVSG6370RUpJpwls/Jmx7R943D7CTw7qcJJpDaArs2DyyFU4z74qKXv+IThqg+GlxKegCKoP1Zv6VRlha3PFuIKhYyTXEnmc74H2nOOSqo6dBiurtZ2ck4fdPbTPHI6Yy0ZJHmGQDkAg4I2Iq2QFkv8A4jbszArbQCHVuhLlyP8A8mQAf4PpWG99/nHGGvBEDHEkf6mTB8gRlO+66g5LhTz9qqnNWN3XcXW1tuIXEqlwIUjVRsWcl3G/TAjJz7da8TV4tLckptRmm9i2OzfCIIYgLRREryBzhdRIJyVAOTjp7CrCFRTsHwq3NvFcW7zPHIgeNZtBMeobjIUbjccz1xUi4jxSK3QvM6oo6k8/YDmT7CoqUHBPMS16kaklkMkioRxDwVuHiiYEAZZRyRj9jPr1x0rv/wA0uuINptw1vb8jKdpHH7P3B/u+Vb207OwxQGJFwCNz1J+9n1zvVPFUljIZY8uf4+/Ikoz/AI7vL5fkivCJJIJPChMEKyP4jSuN9KAaowNgWxnBJ2Go4OKm9nexzIJInV0bOGUgg4JBwRz3BqDcTsdSsjhSyncMMglTkZHVTt9DUj7N8TeRAZTBGHH6mGMnUEUYOonGT7Ko0469I+y8Q5wdOe8dD3jKaT4i5m9pSla5nilKUApSlAKUpQClKUApSlAaXtNBBJEyXMXiIAWwVDLkZ5g8ztVEzuJJjgHGrAHLYbKAOmAAMVdPbG60205WU50ldHoeWOVUrJcGJXlU4aKN3U45MB5Tj94isavLNWfy9a/s1cNG1O5f/Z3hYtrWOLG6r5v3zu3+4mtlWj7F9pk4hYw3KYBdcOo+zIuzr9Gzj2IPWt5WwlZWRlt3d2Kpb/EJ2zZESwj1DxAJZWwQCgPkjB6gsMnH3QPWrpque33CI7m+iS6tvFjMYSJsnGtnwyggjBOV65wK8znkVz3ThnlYpuySXhMENyCUmmRZYyOeDnQPddPmI5EMAah15evNI8krF3kYszHmWY5JP1qwu/XiCm+itY8BbS3jiwOjEBiPonhj6VW1chFxu3zEpXsuh9BrZw35FsyA4V3GV9SBzz7Db+I+ta0nNTjsZ2PS5VmuQwiKlIsHBLE+aUfyGdj9K5WrRowzS2PVKlKpLLHcsTsX3nk8Nt7e0iUTRRrE5cjSCuQGVcgsWA1b4Gc88Vu7CyheVZeJXUZd9OgSSINRY7LEmeRP3Rv09arWz7hbyfU0M0HhBsK0msFvXyhGGx251ueFf4d7pJo3kuYMI6sQqyHIVgcbgemKgdLjtTcrx3S2+ZJxOEsiVnzfMtocXbP6kKIgCo8pzqBO/PkcHpW9hYlQSMEgZHofSuMNqifCqr8gBXbViEWlqyGpKL91EZ7UW2HDj7YwfmvL8j+VajsuhW4cQ20TuWVnnZgrJG22ANJLHytgDAPUjnUo7SRZhz91gfx8v9ags8EZmXxYZpwQwEcDEMWBBGcMuVA1dfSsSX+HtDT+y9eaNKD4mFa6evoWfSuu3fKKdJXIB0tjK5HwnBIyOWxNdlb5kilKUApSlAKUpQClKUApSlARTt2HNpIMpz2xzxnIzVZcA4Al7K9tISBNG66h0OklW98MAffGKtTtNZaoZAseM5JbPxHny6b1AeyH6riEXoTp/EY/rWFUlbEtPqvr4I16CvQdu/6Gl7juOSWPEJ+GXPl1s2AeQniyGA9mQc+ulfWr8qjO/bs49tcwcUtvK2pFkI+zKm8Uh+YXSf3V9at3sr2gS+s4bmPlKgJH3WGzp/CwI+lbpkG2r4RX2uE0oRSzHAAJJPQDrQHkHvCt5E4reLMdT+PIS2MZDNqUgdBpK4Hpio+DVo9/ECPcQ3KjDTK6sNtxFoCE/tYbB+Q9Kq2oqVWNWOeO3pEk4ODys23BbVWydmYckJxseb7/AHdvxq1+Ho728RHxNpA+Z8o/mKp3hd94MqPp1BTuucBh1Un3FX1a30UiW08GDFriYewDrqUjoV3BFZfaN88E9m9/saeBksslzsWrYWYiiSNeSKB88dfmTvWRSlbCVtEZLd9RSlK6cMDjn/Af6f8AUKgd9IqSRM0z24DNmZBkqCjdMHOSANwedTrjzfqcerAfgc/0qFtKwuIvDlihcayrS7oTp06SMjJIbbBHI18/jHfH00ui+rNTC6UJX7/oTrhUyvBGyyGUFARIQAX2+IgAAE+wFZdQHtB3y8Psl0tKLmcABktxldWN/OTpUZ6aiR6VEOzfedxDjfEY7eAC1twfEl0eZ/CQjIMp5ajpXKhT5q+gMsu2lKUApSlAKUpQClKUApSlAa3icQOQdZJGy/ZGNieVVdxGAwz5A3VwV+hyDVuXi+X49AG5Pt136fOoP2n4aGyy79OXMetfP9pR4dRVFz9eJrYCa1gyTcX4bFxKwaJ/+HcRDB+7qAZHHurYPzFVV3G8Zks7u54VdeVg7MgP/qJtIq+oZQHHspPWp33dcU8j2z/FH50z1jc5I/hckewZKiveB2cjbikPELa4jgMODcSN8IMZGjfkzFcoVzyA9a2FiIcNVJPRlCVGSqOCWxa9zdJGpZ2CqOZP/e59qjt3LJekKFZYhvp5M56F/ur6Lz9fQdvBI1vY47lpBKjjVGRsMH0H2fT73qa6O33bWHhNmZCAZGysMX33xzP7I5sfkOZFV5xq4lWfsx/9P8fU9RlGi7rWXkvyVF/iBiWOW0iBGpY5GIHRWZQv/Q1QTsj2HueJGYWwB8GIyHOdz9mJf22wcZ22NY7y3fFLwamee4nfSMnqTyHRUG+2wAHoK9S9gOxUfC7NYUwznzyyffkI3x+yBsB6D1Jq3SpRpQUIbIhlJyd3ueQyKmndfxp1u1tmP6q4yhX0cqdLr6HIA9wfYVn9+PZX9D4m0iKFiuR4q4GwfYSr89WG/jFRXsSxHErPH/3MI/GRR/WvNenxKcodV58j1Tm4SUkevOEXniwqx+LGG9mGzfmM/hWZWg4c5hmKnZXOD7N0P1G3+mtrxDiUcCF5WCqOp/p6n2G9RYXEKpSzS0a0fc0dq07TtHnsZVcS49ahQ7WXF02m1TSnLWRkn1IHTffJ+orYx8Em0lppcbEnJJwNzyGAOZqOWNcnalBy8l82S/xsqvUkl3bsyOP3IYqoOcbn5kDH5Zqku9ziimRIRM0ZA1MoBIIbbfH12q0ZZNCEsfViT0/8AD8KruKbh3FpGhkcCbJ0OCBrUv8AAoYDzBRjG/MkZ6YVKu6uJliJLRdNbcjQ4ahSyJ6spxjk+teku4Xsl+i2BuXGJLohhnmIVyEH8WWf3BX0qsE7pJv8wggO8csgDOoOAgAaQg74AB0jUck78q9NQQKiKiAKqgKqjkABgAewFfU0qkKsc0HdGPODg7SOylKVIeBSlKAUpSgFKUoBSlKA+EZrT8Ut8/GQSc4UD7O9bKe9VGVWyNXL0+v41ruIX7JOFJVVZcAkct9zn8qoYzhzpuMnzS8G9r6r4X0J6KkpXXiQninDAjq+CQD9kkHSdmXbnkZGDsal1z2etL2xeJQPCnj0hgOQO6kA8irAHHqN6wZpEZ2Qsp3On3A6n03zWFZ3Ulk7MgaSJslohjIb78ecDJ6gkA89jnOLgMRChUyVfg+n+zSxEZVoJrfp1IX3Y9uU4TFeWPE20G0Z3jHVvNhoox1JYhlHUOTyFVX217YTcTumnm2Hwxxg7RpnZR6nqT1OfkOXbztBLfX8s88QhckL4eMFVUYUMcZZsAZY8/YYAsHuo7nJJJ1ueIx4hQI8cZKsJiyh1YkEgxgEHHU7HYEV9RuY9rEk7iu7w20X6bcriWZcRKRukR31+zP/ANOPvEVblKV04Vv398GWbhLS4Gq3kSQHrhmEbAfPWD/CK89dlWxf2pHS4h/91a9M98g/+h3eN/LH/wC/HXlvht6YJ45QATHIkgB5EowbB9tqHT2Hx+NBEXY40gkn9kbn8BvUP/y2fiF2RM36mMKRjkwIOHI6nOofiBtvUC453vXHFGFrawaQz/EDkuoOQdLDEfTJJON+fI21wvhstpbQMcO6RqsirsDkDIXPLflnr6A7ZOJo/wCbP/XTNb6+uV+hdo1MsO/kSCxsEhQLGMD+fzrXccvP+Wvzb+YX+p+nrXK448jIPBOonrj4PUMDuG/ZP1943xXiaxLqcnzNpHUknJ3+gJzUHaOMjCHAo7vTTkjuHoynLPMjHbzjTBRa2rKbqb4YypYsucEAYIydxv71m9lO4u2VVl4kBLMRkxRkpGh548pBdh65x7bZMh7FcLikk/SZEZblA0RJxgodPmXbOliMg8xuKmlWuzKEadFNbs8Yuo3PLyRG+J8DEaAx50AYIJJIHLOSSSOhyaz+B8SMilX+JeZ9c9c6Qoyc+UZwBW0ZQRg7g1Epk/RrlWOMKcZOPgb3KnHvjc4rk4/xaynH3JOzXR8n+RF8aDi91qiXUr4DX2tQpilKUApSlAKUpQCum7D6D4ZAbpn513VrOJQMG8RZCuB8OdvoPU1FWk4wbtfw3PcFeRg3t0ZE0OuGB3P9AKxMZ3/M13ZyTnfqT8667y6SJC8jBVUZZmOAAOpNfH1qsq0rt39aXtzNSKUVZGFdQOfhOD6gbjPpvsffBr5Becw4KhQuXbABJ2PuNyBvjNdNlx9JnChJV1DKM8ToHHPMZYebbf1xWbdWQYAsAcb7/wA/mPWoZ05R9masTqae5pu0vYi1vlxKmH6SLsw+vX5Gs3u+4fPYI0NzctNCoAgBQeRR0LDJ9schj6V2RNMpwoMrMQAoACoBjPqcBQdt8mtjLIEi8WQhIwMlmIAAAyST6D1q5hsRiKK9jWPzX6IK1OEve/ZI4blH+Flb5EH+VduaiYSOVQwCOpAKsMHIO4IbqPcVyFvj4WkX2EsmPw1Y/KtOHbEf7wt4ekVHhujJSar7tD3L2d7xBruZ3CsF1wphQzqMai/MAqFBAwcgnO9bzU//AKkn+o/zr44z8RZv3mY/kTivcu2KS2i/I4sK+pG5uAW9tfIlrbhY0jXIiQbks2db5wWx1cg1K5+IyOCDhQfsjfb9pv6D8TWDc3aRqS2wHtsMYz7dai172jnmn8G1UeG0L/rjqXTIX0JiTBAXGXzgnbpWXLEVqrlk0Ut/9l1U01G/I3/FeIiKKRwNRjUtpzjp1ODiofcI0skkk+oR+GjPhjsI/NiME4A1YYHmc4zU77KcGgtIHVpGuGRFWSaQ6i48zkDOfLqdgBk9BvitlxbhilCVAG26+o64+Wam/gSo03ODUnz8O75HmGJjmytWKn4d29m/SyE0KUBKlSSGUAeVgcFlODvgHb1q0eF9rxIgMkZUkfZII/PBqD8C7CRS3bKoKKFy7bZ0lvLGm2FyQenIfKrPseEwwqFiRVA+p+rHc1ewkKkoqVB5Y96v9/uecVKmnlmry7tDrTjMZ+9/pP8AStN2iuVfDJnYc8MORBGOR9eRqT4qNdqpwWVPbH+o43JBA29alxyqcBqTT1XK2t13sr4bLxFZdef6JFbk6FzzwOhHT0JJH1JrsrrtowqKBsAAMbentt+FdlahTFKUoBSlKAUpSgFaTiFjGpZtfmJDaTjOc/jit3Wtv7OFcu4OT0ydyBtgZ9qqYynnptWXx0t3k1GWWX4NZERv/wB8qiXetayvZKY0aRUmR5UXcmNc526jP4c+lSNGI82+D0/r7/8AmstJhgYr5ajU4clK2xozizV8T7Y2l9AkdjMsszvEyhQcxhZFZnkGP1YCBufM7DOcVtpBsfrXGCBEB0Iq53OFA+pxXyV9qsYvFcd5rWIqcMuiOqzRy/6o4YdfoM86zeK9nRe2skF3jzqygrny5GzYGxIOCPkK6bHh5cakk0sp5f3xyFb+3VgoDnJxufWtLsyk1C8k7PXfT5dSLFTTdl+yvu629eS2lsrgKlxYyrC4A2MagBGUehCtv9etTSXhuS5AXdfINxg46/XH51DO2Ef+W8Ut+JrtDNi0u/QBseFOf3SACfRQOtWIK1JYenLdetfyyqpyXM1q8L8yZA0hTq3OS22Me3P8Bt6Yd1beGqeIAQH1FlG53YhSDuNsbg9K3crYHIn2GP61EeKGScotiFIkYZdiSkcf238rZJPwqFPM52AOKWJhCkkqUVmei8vwTUpOT9p6I0lpxeG4u5rYFpyP1kucskZ8oVS2NIbKg423B3J2En4FweAal0kEsz41NjzHJ0jOBgnkPavnAOCwcMh8COLShJJkGSXY/akPxFsbdeW1J7uIONEq5J8oBGc4JxjmNs8/eqEqUMPJT97/AJJ7+NvXiWM86iaWnSxnX/AotJbJXG/qPz3rDS+kjLeMrMzKFQHAG/QnpkkZPtXdBxB5JwsoVYlUMG1fHJnkR9nA3x+Z6bHiliJYyOvMf2+tW1ShNOrhdLcltLxX0I87i1Crr9vXMxOARBfE5ai24HooA/DJNbio92XvQylUXJUjxHJxuUUjI5ltJHOt1c3qRjLHHt1/CrWElGGHi3okvAhrRbqNHO4nCKWbkKidgpubvUeSHUcE7H7IyGBG2T1Bxg865cS4m9w4jiGd+XpkEgseQJCnAOMnapDwnhiwJpByeZJ6k4yd84yd8ZxkmoIyeLqqa9yO3/Z9fBE1uBBp+8/JGbSlK1CkKUpQClKUApSlAK4SQq3xAHHqM1zpXGrg095aPLLpxpRRs2Oe3T13/DFaf9EfW2gEhTzHL5/zqYVjrZKFZRkagRn51l4js6NWWbxbfPuS5FuniXBWI8gbTkg4HM42/Gu94Ciq7AFTjPy9K20HDwIvDY5znJ5bn0rvgtwqBeYAxVal2Xa2Z8l32l4c0epYlcuvkdMfD1D6129hy39qy6UrbhCMPdVim5N7mj7bxW7cOuRd7Q+C+s9RgZBUfeDAEe+K8+WffrxSJIkVoisSKnmjyXCjALtnJOBzGKuDvzZhwSfTyLxBv3fFX/8AbTXlyvYR6Q4R3gz8ajjitoREmMXsspbQgOR4MJRlZ2Yb8xgc+dTns9bpGGSMAIgRFAGAFXIUAdBgCqh/w26s32BkAQbHlqJl/pmrhtnMc5DY8/pyzuR/UfhVDEezXpze17fNad2/cTQ1hJGynhDqVPI/95qoe10ulJfE5qzrqAQkLsAihtvMpyfXJHQVb8soVSTyAzWgTsusuWm21b4HPnnc/XlUOOourUhkjdq9/DvJ8JVVNSzPQi3YS/muWdJWBxHGwO+8jlmkXJ3wAVIXoMCpYLWZNlDAexPv6ew/MV3R9mY4zmIsjDfOc7+tZpvtAxKMEDYjk3y9/aoYYOMdavsvqnp+jtWspSvT1XRoi8Hkkk0B1dsFwC/mICjkuQTjH4GtgvZ+ST430g/d5/aHM8vsHl6jas7hMb7uCuGO43zsfWttXcJgoVIKdS76JvS3Ln0OVcQ4u0dDFseGxxDCKB6n5nJ354zk4rKpStlJJWRSbvqxSlK6cFKUoBSlKAUpSgFKUoBSlKAUpSgFKUoDXdoeBx3trLbS50SoVJHMdQw9wwB+lebOJ9yPFYp/Djh8ZScLKjIFI9W1MCnyP516kpQER7tOwo4VZCIkNK51yuOWrAAVeulRsPXc7ZxW9vbHVgKNyclz/f8ApWxr4wzUVWlGrHLI9Rk4u6NJBxLLKJuS9QNiwOMn1x7VtkvIzydfxFdctip0DA0rnb6YFYUvBhpYgHOrYfs5/tVKMcTRTStPxdn9/gTN059xmzcTjX7QPsN61zl7hsbKAMgHO/8AesqPhCBjtlSNs9D1rNjiwBncjkfy/lXXRrV9KtlHoufi9PFW+IzQh7u5xt4QBnSFPXGP6c67qUrQSsrFd6ilKV0ClKUApSlAKUpQClKUApSlAKUpQClKUApSlAKUpQClKUApSlAKUpQClKUApSlAKUpQClKUB//Z"/>
          <p:cNvSpPr>
            <a:spLocks noChangeAspect="1" noChangeArrowheads="1"/>
          </p:cNvSpPr>
          <p:nvPr/>
        </p:nvSpPr>
        <p:spPr bwMode="auto">
          <a:xfrm>
            <a:off x="6350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 name="组合 2"/>
          <p:cNvGrpSpPr>
            <a:grpSpLocks/>
          </p:cNvGrpSpPr>
          <p:nvPr/>
        </p:nvGrpSpPr>
        <p:grpSpPr bwMode="auto">
          <a:xfrm>
            <a:off x="3173413" y="3860800"/>
            <a:ext cx="5646737" cy="2197100"/>
            <a:chOff x="3532732" y="4192080"/>
            <a:chExt cx="4855692" cy="1613183"/>
          </a:xfrm>
        </p:grpSpPr>
        <p:grpSp>
          <p:nvGrpSpPr>
            <p:cNvPr id="61458" name="组合 67"/>
            <p:cNvGrpSpPr>
              <a:grpSpLocks/>
            </p:cNvGrpSpPr>
            <p:nvPr/>
          </p:nvGrpSpPr>
          <p:grpSpPr bwMode="auto">
            <a:xfrm>
              <a:off x="3532732" y="4293096"/>
              <a:ext cx="4855692" cy="1512167"/>
              <a:chOff x="-1586680" y="1996108"/>
              <a:chExt cx="5222364" cy="1637351"/>
            </a:xfrm>
          </p:grpSpPr>
          <p:cxnSp>
            <p:nvCxnSpPr>
              <p:cNvPr id="69" name="直接箭头连接符 68"/>
              <p:cNvCxnSpPr>
                <a:cxnSpLocks noChangeShapeType="1"/>
              </p:cNvCxnSpPr>
              <p:nvPr/>
            </p:nvCxnSpPr>
            <p:spPr bwMode="auto">
              <a:xfrm>
                <a:off x="2198323" y="2312054"/>
                <a:ext cx="1208323" cy="0"/>
              </a:xfrm>
              <a:prstGeom prst="straightConnector1">
                <a:avLst/>
              </a:prstGeom>
              <a:noFill/>
              <a:ln w="38100">
                <a:solidFill>
                  <a:schemeClr val="accent1"/>
                </a:solidFill>
                <a:round/>
                <a:headEnd/>
                <a:tailEnd type="arrow" w="med" len="me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cxnSp>
          <p:sp>
            <p:nvSpPr>
              <p:cNvPr id="70" name="矩形 69"/>
              <p:cNvSpPr>
                <a:spLocks noChangeArrowheads="1"/>
              </p:cNvSpPr>
              <p:nvPr/>
            </p:nvSpPr>
            <p:spPr bwMode="auto">
              <a:xfrm>
                <a:off x="-1586680" y="2088664"/>
                <a:ext cx="5222364" cy="1544795"/>
              </a:xfrm>
              <a:prstGeom prst="rect">
                <a:avLst/>
              </a:prstGeom>
              <a:gradFill rotWithShape="1">
                <a:gsLst>
                  <a:gs pos="0">
                    <a:srgbClr val="E4F9FF"/>
                  </a:gs>
                  <a:gs pos="64999">
                    <a:srgbClr val="BBEFFF"/>
                  </a:gs>
                  <a:gs pos="100000">
                    <a:srgbClr val="9EEAFF"/>
                  </a:gs>
                </a:gsLst>
                <a:lin ang="5400000" scaled="1"/>
              </a:gradFill>
              <a:ln w="9525">
                <a:solidFill>
                  <a:schemeClr val="tx1"/>
                </a:solidFill>
                <a:prstDash val="dash"/>
                <a:miter lim="800000"/>
                <a:headEnd/>
                <a:tailEnd/>
              </a:ln>
              <a:effectLst>
                <a:outerShdw blurRad="40000" dist="20000" dir="5400000" rotWithShape="0">
                  <a:srgbClr val="808080">
                    <a:alpha val="37999"/>
                  </a:srgbClr>
                </a:outerShdw>
              </a:effectLst>
            </p:spPr>
            <p:txBody>
              <a:bodyPr anchor="ctr"/>
              <a:lstStyle/>
              <a:p>
                <a:pPr algn="ctr">
                  <a:defRPr/>
                </a:pPr>
                <a:endParaRPr lang="zh-CN" altLang="en-US">
                  <a:solidFill>
                    <a:schemeClr val="dk1"/>
                  </a:solidFill>
                  <a:latin typeface="黑体" pitchFamily="49" charset="-122"/>
                  <a:ea typeface="黑体" pitchFamily="49" charset="-122"/>
                  <a:cs typeface="宋体" charset="0"/>
                </a:endParaRPr>
              </a:p>
            </p:txBody>
          </p:sp>
          <p:grpSp>
            <p:nvGrpSpPr>
              <p:cNvPr id="61462" name="组合 70"/>
              <p:cNvGrpSpPr>
                <a:grpSpLocks/>
              </p:cNvGrpSpPr>
              <p:nvPr/>
            </p:nvGrpSpPr>
            <p:grpSpPr bwMode="auto">
              <a:xfrm>
                <a:off x="-1495163" y="1996108"/>
                <a:ext cx="954595" cy="989973"/>
                <a:chOff x="-1393370" y="1740086"/>
                <a:chExt cx="1034984" cy="1303302"/>
              </a:xfrm>
            </p:grpSpPr>
            <p:grpSp>
              <p:nvGrpSpPr>
                <p:cNvPr id="61475" name="组合 83"/>
                <p:cNvGrpSpPr>
                  <a:grpSpLocks/>
                </p:cNvGrpSpPr>
                <p:nvPr/>
              </p:nvGrpSpPr>
              <p:grpSpPr bwMode="auto">
                <a:xfrm>
                  <a:off x="-1393370" y="1740086"/>
                  <a:ext cx="1034984" cy="1303302"/>
                  <a:chOff x="234823" y="3408595"/>
                  <a:chExt cx="1034984" cy="1303302"/>
                </a:xfrm>
              </p:grpSpPr>
              <p:sp>
                <p:nvSpPr>
                  <p:cNvPr id="88" name="椭圆 87"/>
                  <p:cNvSpPr/>
                  <p:nvPr/>
                </p:nvSpPr>
                <p:spPr>
                  <a:xfrm>
                    <a:off x="234293" y="3528784"/>
                    <a:ext cx="1036284" cy="1063387"/>
                  </a:xfrm>
                  <a:prstGeom prst="ellipse">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89" name="矩形 88"/>
                  <p:cNvSpPr/>
                  <p:nvPr/>
                </p:nvSpPr>
                <p:spPr>
                  <a:xfrm>
                    <a:off x="710047" y="3684847"/>
                    <a:ext cx="412292" cy="584775"/>
                  </a:xfrm>
                  <a:prstGeom prst="rect">
                    <a:avLst/>
                  </a:prstGeom>
                </p:spPr>
                <p:txBody>
                  <a:bodyPr wrap="none">
                    <a:spAutoFit/>
                  </a:bodyPr>
                  <a:lstStyle/>
                  <a:p>
                    <a:pPr>
                      <a:defRPr/>
                    </a:pP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3200" dirty="0">
                      <a:latin typeface="Calibri" charset="0"/>
                      <a:ea typeface="宋体" charset="-122"/>
                      <a:cs typeface="宋体" charset="0"/>
                    </a:endParaRPr>
                  </a:p>
                </p:txBody>
              </p:sp>
              <p:sp>
                <p:nvSpPr>
                  <p:cNvPr id="90" name="矩形 89"/>
                  <p:cNvSpPr/>
                  <p:nvPr/>
                </p:nvSpPr>
                <p:spPr>
                  <a:xfrm>
                    <a:off x="591011" y="4127123"/>
                    <a:ext cx="458780" cy="584774"/>
                  </a:xfrm>
                  <a:prstGeom prst="rect">
                    <a:avLst/>
                  </a:prstGeom>
                </p:spPr>
                <p:txBody>
                  <a:bodyPr wrap="none">
                    <a:spAutoFit/>
                  </a:bodyPr>
                  <a:lstStyle/>
                  <a:p>
                    <a:pPr>
                      <a:defRPr/>
                    </a:pP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Y</a:t>
                    </a:r>
                    <a:endParaRPr lang="en-US" sz="3200" dirty="0">
                      <a:latin typeface="Calibri" charset="0"/>
                      <a:ea typeface="宋体" charset="-122"/>
                      <a:cs typeface="宋体" charset="0"/>
                    </a:endParaRPr>
                  </a:p>
                </p:txBody>
              </p:sp>
              <p:sp>
                <p:nvSpPr>
                  <p:cNvPr id="91" name="矩形 90"/>
                  <p:cNvSpPr/>
                  <p:nvPr/>
                </p:nvSpPr>
                <p:spPr>
                  <a:xfrm>
                    <a:off x="252137" y="3671779"/>
                    <a:ext cx="650758" cy="584775"/>
                  </a:xfrm>
                  <a:prstGeom prst="rect">
                    <a:avLst/>
                  </a:prstGeom>
                </p:spPr>
                <p:txBody>
                  <a:bodyPr>
                    <a:spAutoFit/>
                  </a:bodyPr>
                  <a:lstStyle/>
                  <a:p>
                    <a:pPr>
                      <a:defRPr/>
                    </a:pP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3200" dirty="0">
                      <a:latin typeface="Calibri" charset="0"/>
                      <a:ea typeface="宋体" charset="-122"/>
                      <a:cs typeface="宋体" charset="0"/>
                    </a:endParaRPr>
                  </a:p>
                </p:txBody>
              </p:sp>
              <p:sp>
                <p:nvSpPr>
                  <p:cNvPr id="92" name="矩形 91"/>
                  <p:cNvSpPr/>
                  <p:nvPr/>
                </p:nvSpPr>
                <p:spPr>
                  <a:xfrm>
                    <a:off x="591768" y="3408595"/>
                    <a:ext cx="434734" cy="584775"/>
                  </a:xfrm>
                  <a:prstGeom prst="rect">
                    <a:avLst/>
                  </a:prstGeom>
                </p:spPr>
                <p:txBody>
                  <a:bodyPr wrap="none">
                    <a:spAutoFit/>
                  </a:bodyPr>
                  <a:lstStyle/>
                  <a:p>
                    <a:pPr>
                      <a:defRPr/>
                    </a:pP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Z</a:t>
                    </a:r>
                    <a:endParaRPr lang="en-US" sz="3200" dirty="0">
                      <a:latin typeface="Calibri" charset="0"/>
                      <a:ea typeface="宋体" charset="-122"/>
                      <a:cs typeface="宋体" charset="0"/>
                    </a:endParaRPr>
                  </a:p>
                </p:txBody>
              </p:sp>
            </p:grpSp>
            <p:sp>
              <p:nvSpPr>
                <p:cNvPr id="85" name="椭圆 84"/>
                <p:cNvSpPr/>
                <p:nvPr/>
              </p:nvSpPr>
              <p:spPr>
                <a:xfrm>
                  <a:off x="-1072350" y="2386983"/>
                  <a:ext cx="216489" cy="22763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 name="椭圆 85"/>
                <p:cNvSpPr/>
                <p:nvPr/>
              </p:nvSpPr>
              <p:spPr>
                <a:xfrm>
                  <a:off x="-1072350" y="1918428"/>
                  <a:ext cx="216489" cy="225970"/>
                </a:xfrm>
                <a:prstGeom prst="ellipse">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7" name="椭圆 86"/>
                <p:cNvSpPr/>
                <p:nvPr/>
              </p:nvSpPr>
              <p:spPr>
                <a:xfrm>
                  <a:off x="-699861" y="2129445"/>
                  <a:ext cx="216489" cy="225970"/>
                </a:xfrm>
                <a:prstGeom prst="ellipse">
                  <a:avLst/>
                </a:prstGeom>
                <a:solidFill>
                  <a:srgbClr val="00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61463" name="组合 71"/>
              <p:cNvGrpSpPr>
                <a:grpSpLocks/>
              </p:cNvGrpSpPr>
              <p:nvPr/>
            </p:nvGrpSpPr>
            <p:grpSpPr bwMode="auto">
              <a:xfrm>
                <a:off x="-1492724" y="2775799"/>
                <a:ext cx="916842" cy="797222"/>
                <a:chOff x="2479133" y="3071466"/>
                <a:chExt cx="1156763" cy="1479183"/>
              </a:xfrm>
            </p:grpSpPr>
            <p:sp>
              <p:nvSpPr>
                <p:cNvPr id="78" name="矩形 77"/>
                <p:cNvSpPr/>
                <p:nvPr/>
              </p:nvSpPr>
              <p:spPr>
                <a:xfrm>
                  <a:off x="2555091" y="3431050"/>
                  <a:ext cx="1079946" cy="1119335"/>
                </a:xfrm>
                <a:prstGeom prst="rect">
                  <a:avLst/>
                </a:prstGeom>
                <a:solidFill>
                  <a:schemeClr val="bg1"/>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黑体" pitchFamily="49" charset="-122"/>
                    <a:ea typeface="黑体" pitchFamily="49" charset="-122"/>
                  </a:endParaRPr>
                </a:p>
              </p:txBody>
            </p:sp>
            <p:pic>
              <p:nvPicPr>
                <p:cNvPr id="61470" name="Picture 6" descr="http://t3.gstatic.com/images?q=tbn:ANd9GcQbzC2cBoI9SEaQXeh49ZixpDpXMtshHN_Y_aWNx4mXbi9dhoI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788" y="3549179"/>
                  <a:ext cx="908100" cy="100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71" name="组合 79"/>
                <p:cNvGrpSpPr>
                  <a:grpSpLocks/>
                </p:cNvGrpSpPr>
                <p:nvPr/>
              </p:nvGrpSpPr>
              <p:grpSpPr bwMode="auto">
                <a:xfrm>
                  <a:off x="2479133" y="3071466"/>
                  <a:ext cx="1156763" cy="723329"/>
                  <a:chOff x="273617" y="6167810"/>
                  <a:chExt cx="1156763" cy="723329"/>
                </a:xfrm>
              </p:grpSpPr>
              <p:sp>
                <p:nvSpPr>
                  <p:cNvPr id="81" name="矩形 80"/>
                  <p:cNvSpPr/>
                  <p:nvPr/>
                </p:nvSpPr>
                <p:spPr>
                  <a:xfrm>
                    <a:off x="273617" y="6167810"/>
                    <a:ext cx="412293" cy="584775"/>
                  </a:xfrm>
                  <a:prstGeom prst="rect">
                    <a:avLst/>
                  </a:prstGeom>
                </p:spPr>
                <p:txBody>
                  <a:bodyPr wrap="none">
                    <a:spAutoFit/>
                  </a:bodyPr>
                  <a:lstStyle/>
                  <a:p>
                    <a:pPr>
                      <a:defRPr/>
                    </a:pP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3200" dirty="0">
                      <a:latin typeface="Calibri" charset="0"/>
                      <a:ea typeface="宋体" charset="-122"/>
                      <a:cs typeface="宋体" charset="0"/>
                    </a:endParaRPr>
                  </a:p>
                </p:txBody>
              </p:sp>
              <p:sp>
                <p:nvSpPr>
                  <p:cNvPr id="82" name="矩形 81"/>
                  <p:cNvSpPr/>
                  <p:nvPr/>
                </p:nvSpPr>
                <p:spPr>
                  <a:xfrm>
                    <a:off x="971600" y="6306364"/>
                    <a:ext cx="458780" cy="584775"/>
                  </a:xfrm>
                  <a:prstGeom prst="rect">
                    <a:avLst/>
                  </a:prstGeom>
                </p:spPr>
                <p:txBody>
                  <a:bodyPr wrap="none">
                    <a:spAutoFit/>
                  </a:bodyPr>
                  <a:lstStyle/>
                  <a:p>
                    <a:pPr>
                      <a:defRPr/>
                    </a:pP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Y</a:t>
                    </a:r>
                    <a:endParaRPr lang="en-US" sz="3200" dirty="0">
                      <a:latin typeface="Calibri" charset="0"/>
                      <a:ea typeface="宋体" charset="-122"/>
                      <a:cs typeface="宋体" charset="0"/>
                    </a:endParaRPr>
                  </a:p>
                </p:txBody>
              </p:sp>
              <p:cxnSp>
                <p:nvCxnSpPr>
                  <p:cNvPr id="83" name="直接箭头连接符 82"/>
                  <p:cNvCxnSpPr>
                    <a:cxnSpLocks noChangeShapeType="1"/>
                  </p:cNvCxnSpPr>
                  <p:nvPr/>
                </p:nvCxnSpPr>
                <p:spPr bwMode="auto">
                  <a:xfrm>
                    <a:off x="755250" y="6726439"/>
                    <a:ext cx="368626" cy="2341"/>
                  </a:xfrm>
                  <a:prstGeom prst="straightConnector1">
                    <a:avLst/>
                  </a:prstGeom>
                  <a:noFill/>
                  <a:ln w="25400">
                    <a:solidFill>
                      <a:schemeClr val="accent1"/>
                    </a:solidFill>
                    <a:prstDash val="dash"/>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73" name="矩形 72"/>
              <p:cNvSpPr>
                <a:spLocks noChangeArrowheads="1"/>
              </p:cNvSpPr>
              <p:nvPr/>
            </p:nvSpPr>
            <p:spPr bwMode="auto">
              <a:xfrm>
                <a:off x="-467917" y="2288074"/>
                <a:ext cx="1795600" cy="513670"/>
              </a:xfrm>
              <a:prstGeom prst="rect">
                <a:avLst/>
              </a:prstGeom>
              <a:solidFill>
                <a:srgbClr val="FFFFCC"/>
              </a:solidFill>
              <a:ln w="9525">
                <a:solidFill>
                  <a:srgbClr val="46AAC5"/>
                </a:solidFill>
                <a:miter lim="800000"/>
                <a:headEnd/>
                <a:tailEnd/>
              </a:ln>
              <a:effectLst>
                <a:outerShdw blurRad="40000" dist="20000" dir="5400000" rotWithShape="0">
                  <a:srgbClr val="808080">
                    <a:alpha val="37999"/>
                  </a:srgbClr>
                </a:outerShdw>
              </a:effectLst>
            </p:spPr>
            <p:txBody>
              <a:bodyPr anchor="ctr">
                <a:spAutoFit/>
              </a:bodyPr>
              <a:lstStyle/>
              <a:p>
                <a:pPr algn="ctr"/>
                <a:r>
                  <a:rPr lang="zh-CN" altLang="en-US" sz="1800">
                    <a:latin typeface="黑体" pitchFamily="49" charset="-122"/>
                    <a:ea typeface="黑体" pitchFamily="49" charset="-122"/>
                  </a:rPr>
                  <a:t>数据</a:t>
                </a:r>
                <a:r>
                  <a:rPr lang="zh-CN" altLang="en-US" sz="1800">
                    <a:solidFill>
                      <a:srgbClr val="FF0000"/>
                    </a:solidFill>
                    <a:latin typeface="黑体" pitchFamily="49" charset="-122"/>
                    <a:ea typeface="黑体" pitchFamily="49" charset="-122"/>
                  </a:rPr>
                  <a:t>异构多源，多噪声</a:t>
                </a:r>
              </a:p>
            </p:txBody>
          </p:sp>
          <p:sp>
            <p:nvSpPr>
              <p:cNvPr id="74" name="矩形 73"/>
              <p:cNvSpPr>
                <a:spLocks noChangeArrowheads="1"/>
              </p:cNvSpPr>
              <p:nvPr/>
            </p:nvSpPr>
            <p:spPr bwMode="auto">
              <a:xfrm>
                <a:off x="-487003" y="2982222"/>
                <a:ext cx="1830838" cy="513670"/>
              </a:xfrm>
              <a:prstGeom prst="rect">
                <a:avLst/>
              </a:prstGeom>
              <a:solidFill>
                <a:srgbClr val="FFFFCC"/>
              </a:solidFill>
              <a:ln w="9525">
                <a:solidFill>
                  <a:srgbClr val="46AAC5"/>
                </a:solidFill>
                <a:miter lim="800000"/>
                <a:headEnd/>
                <a:tailEnd/>
              </a:ln>
              <a:effectLst>
                <a:outerShdw blurRad="40000" dist="20000" dir="5400000" rotWithShape="0">
                  <a:srgbClr val="808080">
                    <a:alpha val="37999"/>
                  </a:srgbClr>
                </a:outerShdw>
              </a:effectLst>
            </p:spPr>
            <p:txBody>
              <a:bodyPr anchor="ctr">
                <a:spAutoFit/>
              </a:bodyPr>
              <a:lstStyle/>
              <a:p>
                <a:pPr algn="ctr"/>
                <a:r>
                  <a:rPr lang="zh-CN" altLang="en-US" sz="1800">
                    <a:solidFill>
                      <a:srgbClr val="000000"/>
                    </a:solidFill>
                    <a:latin typeface="黑体" pitchFamily="49" charset="-122"/>
                    <a:ea typeface="黑体" pitchFamily="49" charset="-122"/>
                  </a:rPr>
                  <a:t>目</a:t>
                </a:r>
                <a:r>
                  <a:rPr lang="zh-CN" altLang="en-US" sz="1800">
                    <a:latin typeface="黑体" pitchFamily="49" charset="-122"/>
                    <a:ea typeface="黑体" pitchFamily="49" charset="-122"/>
                  </a:rPr>
                  <a:t>标</a:t>
                </a:r>
                <a:r>
                  <a:rPr lang="en-US" altLang="zh-CN" sz="1800">
                    <a:latin typeface="黑体" pitchFamily="49" charset="-122"/>
                    <a:ea typeface="黑体" pitchFamily="49" charset="-122"/>
                  </a:rPr>
                  <a:t>:</a:t>
                </a:r>
                <a:r>
                  <a:rPr lang="zh-CN" altLang="en-US" sz="1800">
                    <a:latin typeface="黑体" pitchFamily="49" charset="-122"/>
                    <a:ea typeface="黑体" pitchFamily="49" charset="-122"/>
                  </a:rPr>
                  <a:t>寻找</a:t>
                </a:r>
                <a:r>
                  <a:rPr lang="zh-CN" altLang="en-US" sz="1800">
                    <a:solidFill>
                      <a:srgbClr val="FF0000"/>
                    </a:solidFill>
                    <a:latin typeface="黑体" pitchFamily="49" charset="-122"/>
                    <a:ea typeface="黑体" pitchFamily="49" charset="-122"/>
                  </a:rPr>
                  <a:t>数据关联趋势宏观</a:t>
                </a:r>
                <a:r>
                  <a:rPr lang="zh-CN" altLang="en-US" sz="1800">
                    <a:latin typeface="黑体" pitchFamily="49" charset="-122"/>
                    <a:ea typeface="黑体" pitchFamily="49" charset="-122"/>
                  </a:rPr>
                  <a:t>特征</a:t>
                </a:r>
              </a:p>
            </p:txBody>
          </p:sp>
          <p:sp>
            <p:nvSpPr>
              <p:cNvPr id="75" name="AutoShape 25"/>
              <p:cNvSpPr>
                <a:spLocks noChangeArrowheads="1"/>
              </p:cNvSpPr>
              <p:nvPr/>
            </p:nvSpPr>
            <p:spPr bwMode="auto">
              <a:xfrm>
                <a:off x="1362920" y="2160603"/>
                <a:ext cx="229038" cy="764825"/>
              </a:xfrm>
              <a:prstGeom prst="rightArrow">
                <a:avLst>
                  <a:gd name="adj1" fmla="val 50000"/>
                  <a:gd name="adj2" fmla="val 35022"/>
                </a:avLst>
              </a:prstGeom>
              <a:solidFill>
                <a:srgbClr val="BBE0E3"/>
              </a:solidFill>
              <a:ln w="9525">
                <a:solidFill>
                  <a:srgbClr val="000000"/>
                </a:solidFill>
                <a:miter lim="800000"/>
                <a:headEnd/>
                <a:tailEnd/>
              </a:ln>
            </p:spPr>
            <p:txBody>
              <a:bodyPr wrap="none" anchor="ctr"/>
              <a:lstStyle/>
              <a:p>
                <a:pPr fontAlgn="auto">
                  <a:spcBef>
                    <a:spcPts val="0"/>
                  </a:spcBef>
                  <a:spcAft>
                    <a:spcPts val="0"/>
                  </a:spcAft>
                  <a:defRPr/>
                </a:pPr>
                <a:endParaRPr kumimoji="0" lang="zh-CN" altLang="zh-CN" sz="1800" kern="0">
                  <a:solidFill>
                    <a:sysClr val="windowText" lastClr="000000"/>
                  </a:solidFill>
                  <a:latin typeface="黑体" pitchFamily="49" charset="-122"/>
                  <a:ea typeface="宋体" charset="-122"/>
                  <a:cs typeface="宋体" charset="0"/>
                </a:endParaRPr>
              </a:p>
            </p:txBody>
          </p:sp>
          <p:sp>
            <p:nvSpPr>
              <p:cNvPr id="76" name="AutoShape 25"/>
              <p:cNvSpPr>
                <a:spLocks noChangeArrowheads="1"/>
              </p:cNvSpPr>
              <p:nvPr/>
            </p:nvSpPr>
            <p:spPr bwMode="auto">
              <a:xfrm>
                <a:off x="1362920" y="2842130"/>
                <a:ext cx="229038" cy="764825"/>
              </a:xfrm>
              <a:prstGeom prst="rightArrow">
                <a:avLst>
                  <a:gd name="adj1" fmla="val 50000"/>
                  <a:gd name="adj2" fmla="val 35022"/>
                </a:avLst>
              </a:prstGeom>
              <a:solidFill>
                <a:srgbClr val="BBE0E3"/>
              </a:solidFill>
              <a:ln w="9525">
                <a:solidFill>
                  <a:srgbClr val="000000"/>
                </a:solidFill>
                <a:miter lim="800000"/>
                <a:headEnd/>
                <a:tailEnd/>
              </a:ln>
            </p:spPr>
            <p:txBody>
              <a:bodyPr wrap="none" anchor="ctr"/>
              <a:lstStyle/>
              <a:p>
                <a:pPr fontAlgn="auto">
                  <a:spcBef>
                    <a:spcPts val="0"/>
                  </a:spcBef>
                  <a:spcAft>
                    <a:spcPts val="0"/>
                  </a:spcAft>
                  <a:defRPr/>
                </a:pPr>
                <a:endParaRPr kumimoji="0" lang="zh-CN" altLang="zh-CN" sz="1800" kern="0">
                  <a:solidFill>
                    <a:sysClr val="windowText" lastClr="000000"/>
                  </a:solidFill>
                  <a:latin typeface="黑体" pitchFamily="49" charset="-122"/>
                  <a:ea typeface="宋体" charset="-122"/>
                  <a:cs typeface="宋体" charset="0"/>
                </a:endParaRPr>
              </a:p>
            </p:txBody>
          </p:sp>
          <p:sp>
            <p:nvSpPr>
              <p:cNvPr id="77" name="矩形 76"/>
              <p:cNvSpPr/>
              <p:nvPr/>
            </p:nvSpPr>
            <p:spPr>
              <a:xfrm>
                <a:off x="1636004" y="2132837"/>
                <a:ext cx="1855797" cy="1440042"/>
              </a:xfrm>
              <a:prstGeom prst="rect">
                <a:avLst/>
              </a:prstGeom>
              <a:ln w="38100"/>
            </p:spPr>
            <p:style>
              <a:lnRef idx="2">
                <a:schemeClr val="accent2"/>
              </a:lnRef>
              <a:fillRef idx="1">
                <a:schemeClr val="lt1"/>
              </a:fillRef>
              <a:effectRef idx="0">
                <a:schemeClr val="accent2"/>
              </a:effectRef>
              <a:fontRef idx="minor">
                <a:schemeClr val="dk1"/>
              </a:fontRef>
            </p:style>
            <p:txBody>
              <a:bodyPr anchor="ctr"/>
              <a:lstStyle/>
              <a:p>
                <a:pPr marL="82550" indent="-82550">
                  <a:buFont typeface="Arial" pitchFamily="34" charset="0"/>
                  <a:buChar char="•"/>
                </a:pPr>
                <a:r>
                  <a:rPr kumimoji="0" lang="zh-CN" altLang="en-US" sz="2000">
                    <a:solidFill>
                      <a:srgbClr val="000000"/>
                    </a:solidFill>
                    <a:latin typeface="黑体" pitchFamily="49" charset="-122"/>
                    <a:ea typeface="黑体" pitchFamily="49" charset="-122"/>
                  </a:rPr>
                  <a:t>传统精确处理思路不适用</a:t>
                </a:r>
                <a:endParaRPr kumimoji="0" lang="en-US" altLang="zh-CN" sz="2000">
                  <a:solidFill>
                    <a:srgbClr val="000000"/>
                  </a:solidFill>
                  <a:latin typeface="黑体" pitchFamily="49" charset="-122"/>
                  <a:ea typeface="黑体" pitchFamily="49" charset="-122"/>
                </a:endParaRPr>
              </a:p>
              <a:p>
                <a:pPr marL="82550" indent="-82550">
                  <a:spcBef>
                    <a:spcPts val="600"/>
                  </a:spcBef>
                  <a:spcAft>
                    <a:spcPts val="600"/>
                  </a:spcAft>
                  <a:buFont typeface="Arial" pitchFamily="34" charset="0"/>
                  <a:buChar char="•"/>
                </a:pPr>
                <a:r>
                  <a:rPr kumimoji="0" lang="zh-CN" altLang="en-US" sz="2000">
                    <a:solidFill>
                      <a:srgbClr val="000000"/>
                    </a:solidFill>
                    <a:latin typeface="黑体" pitchFamily="49" charset="-122"/>
                    <a:ea typeface="黑体" pitchFamily="49" charset="-122"/>
                  </a:rPr>
                  <a:t>允许解的一定范围区间近似</a:t>
                </a:r>
              </a:p>
            </p:txBody>
          </p:sp>
        </p:grpSp>
        <p:sp>
          <p:nvSpPr>
            <p:cNvPr id="97" name="AutoShape 25"/>
            <p:cNvSpPr>
              <a:spLocks noChangeArrowheads="1"/>
            </p:cNvSpPr>
            <p:nvPr/>
          </p:nvSpPr>
          <p:spPr bwMode="auto">
            <a:xfrm rot="16200000">
              <a:off x="5250884" y="3901832"/>
              <a:ext cx="185330" cy="765826"/>
            </a:xfrm>
            <a:prstGeom prst="rightArrow">
              <a:avLst>
                <a:gd name="adj1" fmla="val 50000"/>
                <a:gd name="adj2" fmla="val 35022"/>
              </a:avLst>
            </a:prstGeom>
            <a:solidFill>
              <a:srgbClr val="BBE0E3"/>
            </a:solidFill>
            <a:ln w="9525">
              <a:solidFill>
                <a:srgbClr val="000000"/>
              </a:solidFill>
              <a:miter lim="800000"/>
              <a:headEnd/>
              <a:tailEnd/>
            </a:ln>
          </p:spPr>
          <p:txBody>
            <a:bodyPr wrap="none" anchor="ctr"/>
            <a:lstStyle/>
            <a:p>
              <a:pPr fontAlgn="auto">
                <a:spcBef>
                  <a:spcPts val="0"/>
                </a:spcBef>
                <a:spcAft>
                  <a:spcPts val="0"/>
                </a:spcAft>
                <a:defRPr/>
              </a:pPr>
              <a:endParaRPr kumimoji="0" lang="zh-CN" altLang="zh-CN" sz="1800" kern="0">
                <a:solidFill>
                  <a:sysClr val="windowText" lastClr="000000"/>
                </a:solidFill>
                <a:latin typeface="黑体" pitchFamily="49" charset="-122"/>
                <a:ea typeface="宋体" charset="-122"/>
                <a:cs typeface="宋体" charset="0"/>
              </a:endParaRPr>
            </a:p>
          </p:txBody>
        </p:sp>
      </p:grpSp>
      <p:sp>
        <p:nvSpPr>
          <p:cNvPr id="44" name="Oval 18"/>
          <p:cNvSpPr>
            <a:spLocks noChangeArrowheads="1"/>
          </p:cNvSpPr>
          <p:nvPr/>
        </p:nvSpPr>
        <p:spPr bwMode="auto">
          <a:xfrm>
            <a:off x="4410075" y="2420938"/>
            <a:ext cx="1530350"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8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grpSp>
        <p:nvGrpSpPr>
          <p:cNvPr id="61447" name="组合 48"/>
          <p:cNvGrpSpPr>
            <a:grpSpLocks/>
          </p:cNvGrpSpPr>
          <p:nvPr/>
        </p:nvGrpSpPr>
        <p:grpSpPr bwMode="auto">
          <a:xfrm>
            <a:off x="498475" y="2973388"/>
            <a:ext cx="1911350" cy="3048000"/>
            <a:chOff x="302016" y="2852936"/>
            <a:chExt cx="4367838" cy="3890478"/>
          </a:xfrm>
        </p:grpSpPr>
        <p:pic>
          <p:nvPicPr>
            <p:cNvPr id="50" name="Picture 2"/>
            <p:cNvPicPr>
              <a:picLocks noChangeAspect="1" noChangeArrowheads="1"/>
            </p:cNvPicPr>
            <p:nvPr/>
          </p:nvPicPr>
          <p:blipFill rotWithShape="1">
            <a:blip r:embed="rId3"/>
            <a:srcRect r="50028"/>
            <a:stretch/>
          </p:blipFill>
          <p:spPr bwMode="auto">
            <a:xfrm>
              <a:off x="349178" y="2852936"/>
              <a:ext cx="4248120" cy="1584559"/>
            </a:xfrm>
            <a:prstGeom prst="rect">
              <a:avLst/>
            </a:prstGeom>
            <a:ln w="9525">
              <a:headEnd/>
              <a:tailEnd/>
            </a:ln>
          </p:spPr>
          <p:style>
            <a:lnRef idx="2">
              <a:schemeClr val="accent1"/>
            </a:lnRef>
            <a:fillRef idx="1">
              <a:schemeClr val="lt1"/>
            </a:fillRef>
            <a:effectRef idx="0">
              <a:schemeClr val="accent1"/>
            </a:effectRef>
            <a:fontRef idx="minor">
              <a:schemeClr val="dk1"/>
            </a:fontRef>
          </p:style>
        </p:pic>
        <p:sp>
          <p:nvSpPr>
            <p:cNvPr id="51" name="矩形 50"/>
            <p:cNvSpPr/>
            <p:nvPr/>
          </p:nvSpPr>
          <p:spPr bwMode="auto">
            <a:xfrm>
              <a:off x="323783" y="4431416"/>
              <a:ext cx="2114992" cy="437679"/>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600">
                  <a:latin typeface="黑体" pitchFamily="49" charset="-122"/>
                  <a:ea typeface="黑体" pitchFamily="49" charset="-122"/>
                </a:rPr>
                <a:t>规模大</a:t>
              </a:r>
              <a:endParaRPr lang="en-US" altLang="zh-CN" sz="1600">
                <a:latin typeface="微软雅黑" pitchFamily="34" charset="-122"/>
                <a:ea typeface="微软雅黑" pitchFamily="34" charset="-122"/>
              </a:endParaRPr>
            </a:p>
          </p:txBody>
        </p:sp>
        <p:sp>
          <p:nvSpPr>
            <p:cNvPr id="52" name="矩形 51"/>
            <p:cNvSpPr/>
            <p:nvPr/>
          </p:nvSpPr>
          <p:spPr bwMode="auto">
            <a:xfrm>
              <a:off x="2438775" y="4431416"/>
              <a:ext cx="2158523" cy="437679"/>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600">
                  <a:latin typeface="黑体" pitchFamily="49" charset="-122"/>
                  <a:ea typeface="黑体" pitchFamily="49" charset="-122"/>
                </a:rPr>
                <a:t>变化快</a:t>
              </a:r>
              <a:endParaRPr lang="en-US" altLang="zh-CN" sz="1600">
                <a:latin typeface="微软雅黑" pitchFamily="34" charset="-122"/>
                <a:ea typeface="微软雅黑" pitchFamily="34" charset="-122"/>
              </a:endParaRPr>
            </a:p>
          </p:txBody>
        </p:sp>
        <p:pic>
          <p:nvPicPr>
            <p:cNvPr id="61453" name="Picture 40" descr="C:\Users\char\AppData\Local\Microsoft\Windows\Temporary Internet Files\Content.IE5\2BMYROB6\MC910221007[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4091" y="4919089"/>
              <a:ext cx="1011238" cy="813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4" name="TextBox 34"/>
            <p:cNvSpPr txBox="1">
              <a:spLocks noChangeArrowheads="1"/>
            </p:cNvSpPr>
            <p:nvPr/>
          </p:nvSpPr>
          <p:spPr bwMode="auto">
            <a:xfrm>
              <a:off x="2653729" y="5661247"/>
              <a:ext cx="2016125" cy="83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buFont typeface="Arial" pitchFamily="34" charset="0"/>
                <a:buChar char="•"/>
              </a:pPr>
              <a:r>
                <a:rPr lang="zh-CN" altLang="en-US" sz="1100">
                  <a:latin typeface="黑体" pitchFamily="49" charset="-122"/>
                  <a:ea typeface="黑体" pitchFamily="49" charset="-122"/>
                </a:rPr>
                <a:t>用户强交互性</a:t>
              </a:r>
              <a:endParaRPr lang="en-US" altLang="zh-CN" sz="1100">
                <a:latin typeface="黑体" pitchFamily="49" charset="-122"/>
                <a:ea typeface="黑体" pitchFamily="49" charset="-122"/>
              </a:endParaRPr>
            </a:p>
            <a:p>
              <a:pPr>
                <a:buFont typeface="Arial" pitchFamily="34" charset="0"/>
                <a:buChar char="•"/>
              </a:pPr>
              <a:r>
                <a:rPr lang="zh-CN" altLang="en-US" sz="1100">
                  <a:latin typeface="黑体" pitchFamily="49" charset="-122"/>
                  <a:ea typeface="黑体" pitchFamily="49" charset="-122"/>
                </a:rPr>
                <a:t>跨多通道快</a:t>
              </a:r>
              <a:endParaRPr lang="en-US" altLang="zh-CN" sz="1100">
                <a:latin typeface="黑体" pitchFamily="49" charset="-122"/>
                <a:ea typeface="黑体" pitchFamily="49" charset="-122"/>
              </a:endParaRPr>
            </a:p>
          </p:txBody>
        </p:sp>
        <p:pic>
          <p:nvPicPr>
            <p:cNvPr id="61455" name="Picture 2"/>
            <p:cNvPicPr>
              <a:picLocks noChangeAspect="1" noChangeArrowheads="1"/>
            </p:cNvPicPr>
            <p:nvPr/>
          </p:nvPicPr>
          <p:blipFill>
            <a:blip r:embed="rId5">
              <a:extLst>
                <a:ext uri="{28A0092B-C50C-407E-A947-70E740481C1C}">
                  <a14:useLocalDpi xmlns:a14="http://schemas.microsoft.com/office/drawing/2010/main" val="0"/>
                </a:ext>
              </a:extLst>
            </a:blip>
            <a:srcRect l="50000"/>
            <a:stretch>
              <a:fillRect/>
            </a:stretch>
          </p:blipFill>
          <p:spPr bwMode="auto">
            <a:xfrm>
              <a:off x="323528" y="4869160"/>
              <a:ext cx="4250532" cy="1584176"/>
            </a:xfrm>
            <a:prstGeom prst="rect">
              <a:avLst/>
            </a:prstGeom>
            <a:solidFill>
              <a:srgbClr val="B8E4F2"/>
            </a:solidFill>
            <a:ln w="9525">
              <a:solidFill>
                <a:schemeClr val="accent1"/>
              </a:solidFill>
              <a:miter lim="800000"/>
              <a:headEnd/>
              <a:tailEnd/>
            </a:ln>
          </p:spPr>
        </p:pic>
        <p:sp>
          <p:nvSpPr>
            <p:cNvPr id="56" name="矩形 55"/>
            <p:cNvSpPr/>
            <p:nvPr/>
          </p:nvSpPr>
          <p:spPr bwMode="auto">
            <a:xfrm>
              <a:off x="302016" y="6305735"/>
              <a:ext cx="2147641" cy="437679"/>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600" dirty="0">
                  <a:latin typeface="黑体" pitchFamily="49" charset="-122"/>
                  <a:ea typeface="黑体" pitchFamily="49" charset="-122"/>
                </a:rPr>
                <a:t>种类杂</a:t>
              </a:r>
              <a:endParaRPr lang="en-US" altLang="zh-CN" sz="1600" dirty="0">
                <a:latin typeface="黑体" pitchFamily="49" charset="-122"/>
                <a:ea typeface="黑体" pitchFamily="49" charset="-122"/>
              </a:endParaRPr>
            </a:p>
          </p:txBody>
        </p:sp>
        <p:sp>
          <p:nvSpPr>
            <p:cNvPr id="57" name="矩形 56"/>
            <p:cNvSpPr/>
            <p:nvPr/>
          </p:nvSpPr>
          <p:spPr bwMode="auto">
            <a:xfrm>
              <a:off x="2420635" y="6305735"/>
              <a:ext cx="2162152" cy="437679"/>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400">
                  <a:latin typeface="黑体" pitchFamily="49" charset="-122"/>
                  <a:ea typeface="黑体" pitchFamily="49" charset="-122"/>
                </a:rPr>
                <a:t>价值密度低</a:t>
              </a:r>
            </a:p>
          </p:txBody>
        </p:sp>
      </p:grpSp>
      <p:sp>
        <p:nvSpPr>
          <p:cNvPr id="58" name="矩形 57"/>
          <p:cNvSpPr/>
          <p:nvPr/>
        </p:nvSpPr>
        <p:spPr>
          <a:xfrm>
            <a:off x="401638" y="1916113"/>
            <a:ext cx="2247900" cy="719137"/>
          </a:xfrm>
          <a:prstGeom prst="rect">
            <a:avLst/>
          </a:prstGeom>
          <a:solidFill>
            <a:schemeClr val="bg1">
              <a:lumMod val="95000"/>
            </a:schemeClr>
          </a:solidFill>
          <a:ln w="57150" cmpd="thickThin">
            <a:solidFill>
              <a:schemeClr val="accent2">
                <a:lumMod val="50000"/>
              </a:schemeClr>
            </a:solidFill>
            <a:miter lim="800000"/>
            <a:headEnd/>
            <a:tailEnd/>
          </a:ln>
        </p:spPr>
        <p:txBody>
          <a:bodyPr anchor="ctr"/>
          <a:lstStyle/>
          <a:p>
            <a:pPr algn="ctr">
              <a:spcBef>
                <a:spcPct val="20000"/>
              </a:spcBef>
              <a:defRPr/>
            </a:pPr>
            <a:r>
              <a:rPr kumimoji="0" lang="zh-CN" altLang="en-US" sz="2300" b="1" dirty="0">
                <a:latin typeface="Arial" pitchFamily="34" charset="0"/>
                <a:ea typeface="黑体" pitchFamily="49" charset="-122"/>
                <a:cs typeface="Arial" pitchFamily="34" charset="0"/>
              </a:rPr>
              <a:t>大数据特征</a:t>
            </a:r>
            <a:r>
              <a:rPr kumimoji="0" lang="en-US" altLang="zh-CN" sz="2300" b="1" dirty="0">
                <a:latin typeface="Arial" pitchFamily="34" charset="0"/>
                <a:ea typeface="黑体" pitchFamily="49" charset="-122"/>
                <a:cs typeface="Arial" pitchFamily="34" charset="0"/>
              </a:rPr>
              <a:t>:</a:t>
            </a:r>
            <a:r>
              <a:rPr kumimoji="0" lang="en-US" altLang="zh-CN" sz="2300" b="1" dirty="0">
                <a:latin typeface="+mn-lt"/>
                <a:ea typeface="黑体" pitchFamily="49" charset="-122"/>
                <a:cs typeface="Arial" pitchFamily="34" charset="0"/>
              </a:rPr>
              <a:t>4V</a:t>
            </a:r>
          </a:p>
        </p:txBody>
      </p:sp>
      <p:sp>
        <p:nvSpPr>
          <p:cNvPr id="62" name="AutoShape 25"/>
          <p:cNvSpPr>
            <a:spLocks noChangeArrowheads="1"/>
          </p:cNvSpPr>
          <p:nvPr/>
        </p:nvSpPr>
        <p:spPr bwMode="auto">
          <a:xfrm>
            <a:off x="2700338" y="3462338"/>
            <a:ext cx="358775" cy="1090612"/>
          </a:xfrm>
          <a:prstGeom prst="rightArrow">
            <a:avLst>
              <a:gd name="adj1" fmla="val 50000"/>
              <a:gd name="adj2" fmla="val 3502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a:latin typeface="黑体" pitchFamily="49" charset="-122"/>
              <a:ea typeface="黑体" pitchFamily="49" charset="-122"/>
            </a:endParaRPr>
          </a:p>
        </p:txBody>
      </p:sp>
      <p:sp>
        <p:nvSpPr>
          <p:cNvPr id="45" name="灯片编号占位符 2"/>
          <p:cNvSpPr>
            <a:spLocks noGrp="1"/>
          </p:cNvSpPr>
          <p:nvPr>
            <p:ph type="sldNum" sz="quarter" idx="12"/>
          </p:nvPr>
        </p:nvSpPr>
        <p:spPr bwMode="auto">
          <a:xfrm>
            <a:off x="6948488" y="644842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7BD15B69-D833-44D8-99DF-6BD7C5A6FABC}" type="slidenum">
              <a:rPr kumimoji="0" lang="zh-CN" altLang="en-US" sz="1200">
                <a:solidFill>
                  <a:srgbClr val="898989"/>
                </a:solidFill>
              </a:rPr>
              <a:pPr/>
              <a:t>10</a:t>
            </a:fld>
            <a:endParaRPr kumimoji="0"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矩形 184"/>
          <p:cNvSpPr>
            <a:spLocks noChangeArrowheads="1"/>
          </p:cNvSpPr>
          <p:nvPr/>
        </p:nvSpPr>
        <p:spPr bwMode="auto">
          <a:xfrm>
            <a:off x="246063" y="1844675"/>
            <a:ext cx="2525712" cy="4321175"/>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808080">
                <a:alpha val="37999"/>
              </a:srgbClr>
            </a:outerShdw>
          </a:effectLst>
        </p:spPr>
        <p:txBody>
          <a:bodyPr anchor="ctr"/>
          <a:lstStyle/>
          <a:p>
            <a:pPr algn="ctr">
              <a:spcBef>
                <a:spcPct val="20000"/>
              </a:spcBef>
              <a:defRPr/>
            </a:pPr>
            <a:endParaRPr kumimoji="0" lang="en-US" altLang="zh-CN" sz="2800" b="1" dirty="0">
              <a:solidFill>
                <a:srgbClr val="000000"/>
              </a:solidFill>
              <a:latin typeface="黑体" pitchFamily="49" charset="-122"/>
              <a:ea typeface="黑体" pitchFamily="49" charset="-122"/>
              <a:cs typeface="宋体" charset="0"/>
            </a:endParaRPr>
          </a:p>
          <a:p>
            <a:pPr algn="ctr">
              <a:spcBef>
                <a:spcPct val="20000"/>
              </a:spcBef>
              <a:defRPr/>
            </a:pPr>
            <a:endParaRPr kumimoji="0" lang="en-US" altLang="zh-CN" sz="2800" b="1" dirty="0">
              <a:solidFill>
                <a:srgbClr val="000000"/>
              </a:solidFill>
              <a:latin typeface="黑体" pitchFamily="49" charset="-122"/>
              <a:ea typeface="黑体" pitchFamily="49" charset="-122"/>
              <a:cs typeface="宋体" charset="0"/>
            </a:endParaRPr>
          </a:p>
        </p:txBody>
      </p:sp>
      <p:sp>
        <p:nvSpPr>
          <p:cNvPr id="184" name="矩形 183"/>
          <p:cNvSpPr/>
          <p:nvPr/>
        </p:nvSpPr>
        <p:spPr bwMode="auto">
          <a:xfrm>
            <a:off x="2987675" y="1838325"/>
            <a:ext cx="5905500" cy="4327525"/>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sp>
        <p:nvSpPr>
          <p:cNvPr id="62467" name="标题 1"/>
          <p:cNvSpPr>
            <a:spLocks noGrp="1"/>
          </p:cNvSpPr>
          <p:nvPr>
            <p:ph type="title"/>
          </p:nvPr>
        </p:nvSpPr>
        <p:spPr/>
        <p:txBody>
          <a:bodyPr/>
          <a:lstStyle/>
          <a:p>
            <a:r>
              <a:rPr kumimoji="0" b="1" smtClean="0">
                <a:latin typeface="Arial" pitchFamily="34" charset="0"/>
                <a:cs typeface="Arial" pitchFamily="34" charset="0"/>
              </a:rPr>
              <a:t>从大数据到大数据计算</a:t>
            </a:r>
            <a:endParaRPr smtClean="0"/>
          </a:p>
        </p:txBody>
      </p:sp>
      <p:sp>
        <p:nvSpPr>
          <p:cNvPr id="62468" name="AutoShape 2" descr="data:image/jpeg;base64,/9j/4AAQSkZJRgABAQAAAQABAAD/2wCEAAkGBhIREBUUEBQVFBUVFhgWGBUXGBgdHRgXFxYXGBgUFxccHSchGhojGRcXHy8gIycpLC0tHB4xNTArNSYrLCkBCQoKDgwOGg8PGjUkHyQsLCowLy8sNCopKiwtNCwvLiwqLCwsKiwsMjAsLywsKSwqLC8sLDAsLCwpLCwtKS8sKf/AABEIAOEA4AMBIgACEQEDEQH/xAAcAAEAAgIDAQAAAAAAAAAAAAAABgcEBQIDCAH/xABFEAACAQMCAwYDBAgEBQIHAAABAgMABBESIQUxQQYHEyJRYTJxgUJSkaEUI2JygrHB0QgVkqIzQ7Lw8VOzFiQlVHPC4f/EABoBAQADAQEBAAAAAAAAAAAAAAADBAUBAgb/xAAzEQACAQIEAwUIAgIDAAAAAAAAAQIDEQQSITETQVEFYXGh8CIygZGxwdHhFEIj8VJiov/aAAwDAQACEQMRAD8AvGlKUApWPYcQjnjEkTBkbOCPUEggjoQQQQdwQRWRQClKUApSlAKUpQClKUApSlAKUpQClKUApSlAKUpQClKUApSlAKUpQClKUBRR7btwPj13BLk2c83isvPwzMA/ioPYsQwHMD1Aq8be4WRFeNgysAyspyCpGQQeoIqgv8SHCdN3bXA5SxNGf3omzv8ASQfhWL3N96n6G62d4/8A8s5/Vuf+SxPInpGTz+6d+RNAei6V8Br7QClKUApWs472igs4nlnYhUGW0qzED1KqCQPc4HvXfwjiS3MEcyfBKiyLnGdLAEZxtnB3G9AZldc06oMuwUepIH867KjXeRwtbjhV2rKrEQSOuQDhkUuCPQ5UUBIYLhXUMjBlPIqQQfkRXZWi7C3Qk4ZZuOttD+IjUEfiDW9oBXFpAMZIGeWTz+VcqgHfc5PC/BX4ri4ghX94vqGPfyUBP80quu8CDwDwy2s3e3aW7SImFihMKriQHSRnYqd88qsONMAAZ29SSfqTuaA5UpXzNAfaUpQClKUApSlAKUpQClKUBWP+IPhPi8KEoG8EyNn9l8xkf6mT8K8117G7b8J/SuHXUOMl4XC/vhdSf7gteOaHUXj3Kd6vwWF6/otvKx/CBj/0n+H0q8a8YdmIw17bKeRnhB+RkUV7NdAQQeRocZ1peIzsispdACygglQ2dOodM4OM88GtRbXE1xcXMT4SGLQimNmDszprbL7acKyYC+vOo7xfuw8KY3XBpjZ3J+JN2hm3zpkQ5xn1Gflnetf2M7y1R2j4qn6JPPI0iykEQS4Cxjw5DkAARgbnB9d8V0GV3fr4Ut/wq7JlZHaVWkOTPbTjGWJ3YjOlj+1jpXLuvuWtJbnhMxJa1cyQE83tpDqU++ktv+9jpTvPia2e14tbjU1q6xyhf+bbTMFK+5DMNPu2elZ3Guzcl3fWV/ZOImiDLI0iONcLjaMxnSxOWbGcYznmBQE1rH4hAHikRuTIynPoVIP86715b18dARggEehrgIL3J8RWXg0C6gWi1xsM7jEjFf8AaVqeV8C45V9oBVe9v51m4rwi11KT+kPcsuRt4KakyPchgPkasKuuW3RsalVsHIyAcH1GaAgXHj4/aTh8XMW1vPcEe8mYh+airBrXL2dthcfpCxKs+NJlGzFdvKxHxDYbH0rY0AqveNX0t7xuG1tJXiSzQy3U0ZGSXA0W+4IOdiQQRueq1Ju2XahOHWctw4LFFOlQCdTnZVJA8ozjJPTNRLgRHBeDS3t55rmfNxLnm80v/Dh+mQDjl5zQEgte2gbictgsbymKNZHmTThNX2JASPNgqRpznPIYJqSW9ysgyjBhkjIOdwcEH0IIwR0qvOzyf5Lwie+vfNdT5uJs7FpZP+FB7YLAY6Ev0rZ913ZV7W2ae5ybu7Yzzk52Mh1CPTyBGd9uZI5AV0E1pSlcApSlAKUpQClKUANeSO3fYW6sbmYvBItv4r+HLpyhQsdHmGwOnGxwa9Y3dyI0ZyGIUE4RSzHHRVUZY+wqESd51m8LpxCG4stYdCtzBJpKnIHmCFTlcHB9cb8yB5isLsxSxyDmjq4+asG/pXsrgXHIby3Se3cPG4yD1HqrDowOxFeUO1vBbaFbeWzmSWOaFC6BwWhmCL4kbrnUBk5BPuOlT3udvZ0RG4fh38YRXdq7kK6Plo7xCc6GUAo2AchRtk0Ol6cc4h+j20svMpGzAdWYA6VA6ktgADmSK10fZmCfh0drPGsiCFExIh+JUC68HDK2d87Gt9ivtDhoey3Yy34fCsUPiOF3zK7Pv6qp8qfwgVvqV8JoD7QmtbxDiwQSgFVeNPE8+wK/e5jbO2ehqB8Y72rZZMxB50kgw8Z8oRydviG+zMGxnpUUqsUSRpSkWU1yoYIWGpgSq53IXGSB1xqH41injEWkMCSDL4Oyn49ZQgjGwDA78sb8qo9+8m9xAIgieACqsFzkEacNnY4XA2A5VhSdqr8gr4z48TxdsDz5zkHGcZ3xnFQPE9xZWF6sv6Xi8a+LqJHgqGfynkVLeXbzHA5Cu5L1CyrnzOpdV6lRpycfxD8a8+f/ABTf5cmZ/wBZjVuN8culbmx7yryNg76XOgIMrjbntjrXlYrqjrwnRl3pIGGQQR6j2OD+dcqrbgHbuF/AQhoxESxAPxEqw6YBGWzg/OpdZ8eyAWw7STaURcZVCcam35ABnJ98CpKeKpzdr2fT5fmxDUw04a20Ny6AgggEEYIPUHoajXaTsNHeSWzM7hbaVZRAcGJyvRlxkHoN8AZGN6kcVyjFgrAlDpYA/CcBsH0OCD9RXZVorle9obCa/wCMW0E8Tx2dsDc5bGm4mXAVQQSMLqzpOCRr2xirCpisbiF+sEbSSatCAsxVWYhQMk6VBY/QGgOV7exwxtJKyoiAszMcBQOZJqLdi+3LX3iuYZI7Yy6ba4fAEq7DGOYOrIU4wRgZ1A5j1pazdopRNcBouFxtmKA5DXTKf+JJjlHnkPw6mszvNYzNZcKtj4ZuZVZ9G3hW8BDkrj4d1BX9zFAWLSum3j8NFUsWwANTHJPQZPU+/Wu6gFKUoBSlKAVxdARgjIPMH+1cqUBXd73XWN5w+SNIIY5gZkSZUCsHjmkVSxUeYZXBz0zVN913Hm4XxhVnGhWY20wb7OWxk+mmQKSfTNenrDhkcAcRDHiSPK25OXkOpjvy36DaqJ/xB9jPCnW+iXyTYSXHSUDysf3lGPmvvQHoClQ3un7Wf5hw2J2OZYv1MueZZAMOf3l0tn1J9KmJNAcLibQpYgnG+Bz+lQztd21jtwVOJ1mQ6VUgFGGAC3UAnJ9QR+HX217ZC2A8IlLo4BQjKhN/Meh64xv9KrnhHCJr6fTGNTMSzueQ33Zj9azqtdyeWPr106l+jQSWaR08W4ncXroJWaVlGhRgcvkBuTtvzqT9nu6KSXD3R8Jfu7Fj9OS/Xf2rcp2aPCJYrkHxowCkvl3QN9tOfL+467WJDMrqGQhlYAgjkQRkEH0xXqjSUm8+65CtWypZNupH+G931jANoQ59X8x/t+VbePhEC/DDGPki/wBqzKVcVOK2RTdST3ZiScJgbZooz80X+1au97C2UvOFVPqnl/ltW/qEd4fenBwkojRtNNIpcICFAXOAzsc4BIOMA8jyrkqcJboRqTWzNfxTuqK+a1kyR9l9v9wrU2tzPayCO4DIQfKd/wAmH/fzrI7N9+qzq7z2cyRxjLyxZlVeZGoaVI2B3GfoN6sme2huohrAkjcBhkdCMhh1BxVGvgIVF7Ds/XxRdpYycPfV0RPh3EmUIgbw0M3iSSAZZt9RVj6EgKW56dvepTw3iwmTXpKKXKxliAZAOTgdATqwOZAz1qLX/ZtrXePLw+h+JPn6j3rDW68F1lKeMIlcxoWwEdvtgHblkZ6AnFU6GLqYefBxHwfr11Jq2HhWjxKRYlK13CuIZCxzSRNcBA7pGdgGOxCkk6emTz51sa3jJZ1QwrGulQFVRsBsAPQDoKrDsldz3XE7ziC20smoC3tWf9XGIFO8niNuQ5AbyKxGW9atSlAR+57Oy3S4vZ20Eg+DbkxrscjMufFYggbhkG3w1vYk0qBknAAyeZx1J9a50oBSlKAUpSgFKUoBWr7TcBS9tJraX4ZUK5+63NXHurAN9K2lKA8290PHX4Xxd7S58izN+juOizKxEbfItlc+j5q9O1PFkt4WeZCyDBQqd9fID2361Vffn2IT9LhvdfgxzERTSaWYJIqnw5Cq74ZRpJHLSPWuHarjbypbxFg2iJGdkYlJHKgiVAehUhtx9o+mTTxVSyydfXS3nfYs4enmlc1LvNd3G5Z5JGAGdySdgKvHsp2bSygEa4LnBd/vN/YdP/7UI7puz2Wa5cfB5Ez94jc/RSB/EfSrRphqdlnZ7xVS7yI6bu1WRGRhkMMGoZ2c4i1ldGymz4bn9Sx+yx38PPo3T3+e05qE96tkosXuftQDV7kZAAz0OSN69V4yTVSG6370RUpJpwls/Jmx7R943D7CTw7qcJJpDaArs2DyyFU4z74qKXv+IThqg+GlxKegCKoP1Zv6VRlha3PFuIKhYyTXEnmc74H2nOOSqo6dBiurtZ2ck4fdPbTPHI6Yy0ZJHmGQDkAg4I2Iq2QFkv8A4jbszArbQCHVuhLlyP8A8mQAf4PpWG99/nHGGvBEDHEkf6mTB8gRlO+66g5LhTz9qqnNWN3XcXW1tuIXEqlwIUjVRsWcl3G/TAjJz7da8TV4tLckptRmm9i2OzfCIIYgLRREryBzhdRIJyVAOTjp7CrCFRTsHwq3NvFcW7zPHIgeNZtBMeobjIUbjccz1xUi4jxSK3QvM6oo6k8/YDmT7CoqUHBPMS16kaklkMkioRxDwVuHiiYEAZZRyRj9jPr1x0rv/wA0uuINptw1vb8jKdpHH7P3B/u+Vb207OwxQGJFwCNz1J+9n1zvVPFUljIZY8uf4+/Ikoz/AI7vL5fkivCJJIJPChMEKyP4jSuN9KAaowNgWxnBJ2Go4OKm9nexzIJInV0bOGUgg4JBwRz3BqDcTsdSsjhSyncMMglTkZHVTt9DUj7N8TeRAZTBGHH6mGMnUEUYOonGT7Ko0469I+y8Q5wdOe8dD3jKaT4i5m9pSla5nilKUApSlAKUpQClKUApSlAaXtNBBJEyXMXiIAWwVDLkZ5g8ztVEzuJJjgHGrAHLYbKAOmAAMVdPbG60205WU50ldHoeWOVUrJcGJXlU4aKN3U45MB5Tj94isavLNWfy9a/s1cNG1O5f/Z3hYtrWOLG6r5v3zu3+4mtlWj7F9pk4hYw3KYBdcOo+zIuzr9Gzj2IPWt5WwlZWRlt3d2Kpb/EJ2zZESwj1DxAJZWwQCgPkjB6gsMnH3QPWrpque33CI7m+iS6tvFjMYSJsnGtnwyggjBOV65wK8znkVz3ThnlYpuySXhMENyCUmmRZYyOeDnQPddPmI5EMAah15evNI8krF3kYszHmWY5JP1qwu/XiCm+itY8BbS3jiwOjEBiPonhj6VW1chFxu3zEpXsuh9BrZw35FsyA4V3GV9SBzz7Db+I+ta0nNTjsZ2PS5VmuQwiKlIsHBLE+aUfyGdj9K5WrRowzS2PVKlKpLLHcsTsX3nk8Nt7e0iUTRRrE5cjSCuQGVcgsWA1b4Gc88Vu7CyheVZeJXUZd9OgSSINRY7LEmeRP3Rv09arWz7hbyfU0M0HhBsK0msFvXyhGGx251ueFf4d7pJo3kuYMI6sQqyHIVgcbgemKgdLjtTcrx3S2+ZJxOEsiVnzfMtocXbP6kKIgCo8pzqBO/PkcHpW9hYlQSMEgZHofSuMNqifCqr8gBXbViEWlqyGpKL91EZ7UW2HDj7YwfmvL8j+VajsuhW4cQ20TuWVnnZgrJG22ANJLHytgDAPUjnUo7SRZhz91gfx8v9ags8EZmXxYZpwQwEcDEMWBBGcMuVA1dfSsSX+HtDT+y9eaNKD4mFa6evoWfSuu3fKKdJXIB0tjK5HwnBIyOWxNdlb5kilKUApSlAKUpQClKUApSlARTt2HNpIMpz2xzxnIzVZcA4Al7K9tISBNG66h0OklW98MAffGKtTtNZaoZAseM5JbPxHny6b1AeyH6riEXoTp/EY/rWFUlbEtPqvr4I16CvQdu/6Gl7juOSWPEJ+GXPl1s2AeQniyGA9mQc+ulfWr8qjO/bs49tcwcUtvK2pFkI+zKm8Uh+YXSf3V9at3sr2gS+s4bmPlKgJH3WGzp/CwI+lbpkG2r4RX2uE0oRSzHAAJJPQDrQHkHvCt5E4reLMdT+PIS2MZDNqUgdBpK4Hpio+DVo9/ECPcQ3KjDTK6sNtxFoCE/tYbB+Q9Kq2oqVWNWOeO3pEk4ODys23BbVWydmYckJxseb7/AHdvxq1+Ho728RHxNpA+Z8o/mKp3hd94MqPp1BTuucBh1Un3FX1a30UiW08GDFriYewDrqUjoV3BFZfaN88E9m9/saeBksslzsWrYWYiiSNeSKB88dfmTvWRSlbCVtEZLd9RSlK6cMDjn/Af6f8AUKgd9IqSRM0z24DNmZBkqCjdMHOSANwedTrjzfqcerAfgc/0qFtKwuIvDlihcayrS7oTp06SMjJIbbBHI18/jHfH00ui+rNTC6UJX7/oTrhUyvBGyyGUFARIQAX2+IgAAE+wFZdQHtB3y8Psl0tKLmcABktxldWN/OTpUZ6aiR6VEOzfedxDjfEY7eAC1twfEl0eZ/CQjIMp5ajpXKhT5q+gMsu2lKUApSlAKUpQClKUApSlAa3icQOQdZJGy/ZGNieVVdxGAwz5A3VwV+hyDVuXi+X49AG5Pt136fOoP2n4aGyy79OXMetfP9pR4dRVFz9eJrYCa1gyTcX4bFxKwaJ/+HcRDB+7qAZHHurYPzFVV3G8Zks7u54VdeVg7MgP/qJtIq+oZQHHspPWp33dcU8j2z/FH50z1jc5I/hckewZKiveB2cjbikPELa4jgMODcSN8IMZGjfkzFcoVzyA9a2FiIcNVJPRlCVGSqOCWxa9zdJGpZ2CqOZP/e59qjt3LJekKFZYhvp5M56F/ur6Lz9fQdvBI1vY47lpBKjjVGRsMH0H2fT73qa6O33bWHhNmZCAZGysMX33xzP7I5sfkOZFV5xq4lWfsx/9P8fU9RlGi7rWXkvyVF/iBiWOW0iBGpY5GIHRWZQv/Q1QTsj2HueJGYWwB8GIyHOdz9mJf22wcZ22NY7y3fFLwamee4nfSMnqTyHRUG+2wAHoK9S9gOxUfC7NYUwznzyyffkI3x+yBsB6D1Jq3SpRpQUIbIhlJyd3ueQyKmndfxp1u1tmP6q4yhX0cqdLr6HIA9wfYVn9+PZX9D4m0iKFiuR4q4GwfYSr89WG/jFRXsSxHErPH/3MI/GRR/WvNenxKcodV58j1Tm4SUkevOEXniwqx+LGG9mGzfmM/hWZWg4c5hmKnZXOD7N0P1G3+mtrxDiUcCF5WCqOp/p6n2G9RYXEKpSzS0a0fc0dq07TtHnsZVcS49ahQ7WXF02m1TSnLWRkn1IHTffJ+orYx8Em0lppcbEnJJwNzyGAOZqOWNcnalBy8l82S/xsqvUkl3bsyOP3IYqoOcbn5kDH5Zqku9ziimRIRM0ZA1MoBIIbbfH12q0ZZNCEsfViT0/8AD8KruKbh3FpGhkcCbJ0OCBrUv8AAoYDzBRjG/MkZ6YVKu6uJliJLRdNbcjQ4ahSyJ6spxjk+teku4Xsl+i2BuXGJLohhnmIVyEH8WWf3BX0qsE7pJv8wggO8csgDOoOAgAaQg74AB0jUck78q9NQQKiKiAKqgKqjkABgAewFfU0qkKsc0HdGPODg7SOylKVIeBSlKAUpSgFKUoBSlKA+EZrT8Ut8/GQSc4UD7O9bKe9VGVWyNXL0+v41ruIX7JOFJVVZcAkct9zn8qoYzhzpuMnzS8G9r6r4X0J6KkpXXiQninDAjq+CQD9kkHSdmXbnkZGDsal1z2etL2xeJQPCnj0hgOQO6kA8irAHHqN6wZpEZ2Qsp3On3A6n03zWFZ3Ulk7MgaSJslohjIb78ecDJ6gkA89jnOLgMRChUyVfg+n+zSxEZVoJrfp1IX3Y9uU4TFeWPE20G0Z3jHVvNhoox1JYhlHUOTyFVX217YTcTumnm2Hwxxg7RpnZR6nqT1OfkOXbztBLfX8s88QhckL4eMFVUYUMcZZsAZY8/YYAsHuo7nJJJ1ueIx4hQI8cZKsJiyh1YkEgxgEHHU7HYEV9RuY9rEk7iu7w20X6bcriWZcRKRukR31+zP/ANOPvEVblKV04Vv398GWbhLS4Gq3kSQHrhmEbAfPWD/CK89dlWxf2pHS4h/91a9M98g/+h3eN/LH/wC/HXlvht6YJ45QATHIkgB5EowbB9tqHT2Hx+NBEXY40gkn9kbn8BvUP/y2fiF2RM36mMKRjkwIOHI6nOofiBtvUC453vXHFGFrawaQz/EDkuoOQdLDEfTJJON+fI21wvhstpbQMcO6RqsirsDkDIXPLflnr6A7ZOJo/wCbP/XTNb6+uV+hdo1MsO/kSCxsEhQLGMD+fzrXccvP+Wvzb+YX+p+nrXK448jIPBOonrj4PUMDuG/ZP1943xXiaxLqcnzNpHUknJ3+gJzUHaOMjCHAo7vTTkjuHoynLPMjHbzjTBRa2rKbqb4YypYsucEAYIydxv71m9lO4u2VVl4kBLMRkxRkpGh548pBdh65x7bZMh7FcLikk/SZEZblA0RJxgodPmXbOliMg8xuKmlWuzKEadFNbs8Yuo3PLyRG+J8DEaAx50AYIJJIHLOSSSOhyaz+B8SMilX+JeZ9c9c6Qoyc+UZwBW0ZQRg7g1Epk/RrlWOMKcZOPgb3KnHvjc4rk4/xaynH3JOzXR8n+RF8aDi91qiXUr4DX2tQpilKUApSlAKUpQCum7D6D4ZAbpn513VrOJQMG8RZCuB8OdvoPU1FWk4wbtfw3PcFeRg3t0ZE0OuGB3P9AKxMZ3/M13ZyTnfqT8667y6SJC8jBVUZZmOAAOpNfH1qsq0rt39aXtzNSKUVZGFdQOfhOD6gbjPpvsffBr5Becw4KhQuXbABJ2PuNyBvjNdNlx9JnChJV1DKM8ToHHPMZYebbf1xWbdWQYAsAcb7/wA/mPWoZ05R9masTqae5pu0vYi1vlxKmH6SLsw+vX5Gs3u+4fPYI0NzctNCoAgBQeRR0LDJ9schj6V2RNMpwoMrMQAoACoBjPqcBQdt8mtjLIEi8WQhIwMlmIAAAyST6D1q5hsRiKK9jWPzX6IK1OEve/ZI4blH+Flb5EH+VduaiYSOVQwCOpAKsMHIO4IbqPcVyFvj4WkX2EsmPw1Y/KtOHbEf7wt4ekVHhujJSar7tD3L2d7xBruZ3CsF1wphQzqMai/MAqFBAwcgnO9bzU//AKkn+o/zr44z8RZv3mY/kTivcu2KS2i/I4sK+pG5uAW9tfIlrbhY0jXIiQbks2db5wWx1cg1K5+IyOCDhQfsjfb9pv6D8TWDc3aRqS2wHtsMYz7dai172jnmn8G1UeG0L/rjqXTIX0JiTBAXGXzgnbpWXLEVqrlk0Ut/9l1U01G/I3/FeIiKKRwNRjUtpzjp1ODiofcI0skkk+oR+GjPhjsI/NiME4A1YYHmc4zU77KcGgtIHVpGuGRFWSaQ6i48zkDOfLqdgBk9BvitlxbhilCVAG26+o64+Wam/gSo03ODUnz8O75HmGJjmytWKn4d29m/SyE0KUBKlSSGUAeVgcFlODvgHb1q0eF9rxIgMkZUkfZII/PBqD8C7CRS3bKoKKFy7bZ0lvLGm2FyQenIfKrPseEwwqFiRVA+p+rHc1ewkKkoqVB5Y96v9/uecVKmnlmry7tDrTjMZ+9/pP8AStN2iuVfDJnYc8MORBGOR9eRqT4qNdqpwWVPbH+o43JBA29alxyqcBqTT1XK2t13sr4bLxFZdef6JFbk6FzzwOhHT0JJH1JrsrrtowqKBsAAMbentt+FdlahTFKUoBSlKAUpSgFaTiFjGpZtfmJDaTjOc/jit3Wtv7OFcu4OT0ydyBtgZ9qqYynnptWXx0t3k1GWWX4NZERv/wB8qiXetayvZKY0aRUmR5UXcmNc526jP4c+lSNGI82+D0/r7/8AmstJhgYr5ajU4clK2xozizV8T7Y2l9AkdjMsszvEyhQcxhZFZnkGP1YCBufM7DOcVtpBsfrXGCBEB0Iq53OFA+pxXyV9qsYvFcd5rWIqcMuiOqzRy/6o4YdfoM86zeK9nRe2skF3jzqygrny5GzYGxIOCPkK6bHh5cakk0sp5f3xyFb+3VgoDnJxufWtLsyk1C8k7PXfT5dSLFTTdl+yvu629eS2lsrgKlxYyrC4A2MagBGUehCtv9etTSXhuS5AXdfINxg46/XH51DO2Ef+W8Ut+JrtDNi0u/QBseFOf3SACfRQOtWIK1JYenLdetfyyqpyXM1q8L8yZA0hTq3OS22Me3P8Bt6Yd1beGqeIAQH1FlG53YhSDuNsbg9K3crYHIn2GP61EeKGScotiFIkYZdiSkcf238rZJPwqFPM52AOKWJhCkkqUVmei8vwTUpOT9p6I0lpxeG4u5rYFpyP1kucskZ8oVS2NIbKg423B3J2En4FweAal0kEsz41NjzHJ0jOBgnkPavnAOCwcMh8COLShJJkGSXY/akPxFsbdeW1J7uIONEq5J8oBGc4JxjmNs8/eqEqUMPJT97/AJJ7+NvXiWM86iaWnSxnX/AotJbJXG/qPz3rDS+kjLeMrMzKFQHAG/QnpkkZPtXdBxB5JwsoVYlUMG1fHJnkR9nA3x+Z6bHiliJYyOvMf2+tW1ShNOrhdLcltLxX0I87i1Crr9vXMxOARBfE5ai24HooA/DJNbio92XvQylUXJUjxHJxuUUjI5ltJHOt1c3qRjLHHt1/CrWElGGHi3okvAhrRbqNHO4nCKWbkKidgpubvUeSHUcE7H7IyGBG2T1Bxg865cS4m9w4jiGd+XpkEgseQJCnAOMnapDwnhiwJpByeZJ6k4yd84yd8ZxkmoIyeLqqa9yO3/Z9fBE1uBBp+8/JGbSlK1CkKUpQClKUApSlAK4SQq3xAHHqM1zpXGrg095aPLLpxpRRs2Oe3T13/DFaf9EfW2gEhTzHL5/zqYVjrZKFZRkagRn51l4js6NWWbxbfPuS5FuniXBWI8gbTkg4HM42/Gu94Ciq7AFTjPy9K20HDwIvDY5znJ5bn0rvgtwqBeYAxVal2Xa2Z8l32l4c0epYlcuvkdMfD1D6129hy39qy6UrbhCMPdVim5N7mj7bxW7cOuRd7Q+C+s9RgZBUfeDAEe+K8+WffrxSJIkVoisSKnmjyXCjALtnJOBzGKuDvzZhwSfTyLxBv3fFX/8AbTXlyvYR6Q4R3gz8ajjitoREmMXsspbQgOR4MJRlZ2Yb8xgc+dTns9bpGGSMAIgRFAGAFXIUAdBgCqh/w26s32BkAQbHlqJl/pmrhtnMc5DY8/pyzuR/UfhVDEezXpze17fNad2/cTQ1hJGynhDqVPI/95qoe10ulJfE5qzrqAQkLsAihtvMpyfXJHQVb8soVSTyAzWgTsusuWm21b4HPnnc/XlUOOourUhkjdq9/DvJ8JVVNSzPQi3YS/muWdJWBxHGwO+8jlmkXJ3wAVIXoMCpYLWZNlDAexPv6ew/MV3R9mY4zmIsjDfOc7+tZpvtAxKMEDYjk3y9/aoYYOMdavsvqnp+jtWspSvT1XRoi8Hkkk0B1dsFwC/mICjkuQTjH4GtgvZ+ST430g/d5/aHM8vsHl6jas7hMb7uCuGO43zsfWttXcJgoVIKdS76JvS3Ln0OVcQ4u0dDFseGxxDCKB6n5nJ354zk4rKpStlJJWRSbvqxSlK6cFKUoBSlKAUpSgFKUoBSlKAUpSgFKUoDXdoeBx3trLbS50SoVJHMdQw9wwB+lebOJ9yPFYp/Djh8ZScLKjIFI9W1MCnyP516kpQER7tOwo4VZCIkNK51yuOWrAAVeulRsPXc7ZxW9vbHVgKNyclz/f8ApWxr4wzUVWlGrHLI9Rk4u6NJBxLLKJuS9QNiwOMn1x7VtkvIzydfxFdctip0DA0rnb6YFYUvBhpYgHOrYfs5/tVKMcTRTStPxdn9/gTN059xmzcTjX7QPsN61zl7hsbKAMgHO/8AesqPhCBjtlSNs9D1rNjiwBncjkfy/lXXRrV9KtlHoufi9PFW+IzQh7u5xt4QBnSFPXGP6c67qUrQSsrFd6ilKV0ClKUApSlAKUpQClKUApSlAKUpQClKUApSlAKUpQClKUApSlAKUpQClKUApSlAKUpQClKUB//Z"/>
          <p:cNvSpPr>
            <a:spLocks noChangeAspect="1" noChangeArrowheads="1"/>
          </p:cNvSpPr>
          <p:nvPr/>
        </p:nvSpPr>
        <p:spPr bwMode="auto">
          <a:xfrm>
            <a:off x="6350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 name="组合 2"/>
          <p:cNvGrpSpPr>
            <a:grpSpLocks/>
          </p:cNvGrpSpPr>
          <p:nvPr/>
        </p:nvGrpSpPr>
        <p:grpSpPr bwMode="auto">
          <a:xfrm>
            <a:off x="3173413" y="3924302"/>
            <a:ext cx="5646737" cy="2093912"/>
            <a:chOff x="3532732" y="4241964"/>
            <a:chExt cx="4855692" cy="1591730"/>
          </a:xfrm>
        </p:grpSpPr>
        <p:grpSp>
          <p:nvGrpSpPr>
            <p:cNvPr id="62483" name="组合 43"/>
            <p:cNvGrpSpPr>
              <a:grpSpLocks/>
            </p:cNvGrpSpPr>
            <p:nvPr/>
          </p:nvGrpSpPr>
          <p:grpSpPr bwMode="auto">
            <a:xfrm>
              <a:off x="3532732" y="4365054"/>
              <a:ext cx="4855692" cy="1468640"/>
              <a:chOff x="2123728" y="3786779"/>
              <a:chExt cx="4855692" cy="1468640"/>
            </a:xfrm>
          </p:grpSpPr>
          <p:cxnSp>
            <p:nvCxnSpPr>
              <p:cNvPr id="45" name="直接箭头连接符 44"/>
              <p:cNvCxnSpPr>
                <a:cxnSpLocks noChangeShapeType="1"/>
              </p:cNvCxnSpPr>
              <p:nvPr/>
            </p:nvCxnSpPr>
            <p:spPr bwMode="auto">
              <a:xfrm>
                <a:off x="5663455" y="4018479"/>
                <a:ext cx="1123485" cy="0"/>
              </a:xfrm>
              <a:prstGeom prst="straightConnector1">
                <a:avLst/>
              </a:prstGeom>
              <a:noFill/>
              <a:ln w="38100">
                <a:solidFill>
                  <a:schemeClr val="accent1"/>
                </a:solidFill>
                <a:round/>
                <a:headEnd/>
                <a:tailEnd type="arrow" w="med" len="me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cxnSp>
          <p:sp>
            <p:nvSpPr>
              <p:cNvPr id="46" name="矩形 45"/>
              <p:cNvSpPr>
                <a:spLocks noChangeArrowheads="1"/>
              </p:cNvSpPr>
              <p:nvPr/>
            </p:nvSpPr>
            <p:spPr bwMode="auto">
              <a:xfrm>
                <a:off x="2123728" y="3789192"/>
                <a:ext cx="4855692" cy="1466227"/>
              </a:xfrm>
              <a:prstGeom prst="rect">
                <a:avLst/>
              </a:prstGeom>
              <a:gradFill rotWithShape="1">
                <a:gsLst>
                  <a:gs pos="0">
                    <a:srgbClr val="FFE5E5"/>
                  </a:gs>
                  <a:gs pos="64999">
                    <a:srgbClr val="FFBEBD"/>
                  </a:gs>
                  <a:gs pos="100000">
                    <a:srgbClr val="FFA2A1"/>
                  </a:gs>
                </a:gsLst>
                <a:lin ang="5400000" scaled="1"/>
              </a:gradFill>
              <a:ln w="9525">
                <a:solidFill>
                  <a:schemeClr val="tx1"/>
                </a:solidFill>
                <a:prstDash val="dash"/>
                <a:miter lim="800000"/>
                <a:headEnd/>
                <a:tailEnd/>
              </a:ln>
              <a:effectLst>
                <a:outerShdw blurRad="40000" dist="20000" dir="5400000" rotWithShape="0">
                  <a:srgbClr val="808080">
                    <a:alpha val="37999"/>
                  </a:srgbClr>
                </a:outerShdw>
              </a:effectLst>
            </p:spPr>
            <p:txBody>
              <a:bodyPr anchor="ctr"/>
              <a:lstStyle/>
              <a:p>
                <a:pPr algn="ctr">
                  <a:defRPr/>
                </a:pPr>
                <a:endParaRPr lang="zh-CN" altLang="en-US">
                  <a:solidFill>
                    <a:schemeClr val="dk1"/>
                  </a:solidFill>
                  <a:latin typeface="黑体" pitchFamily="49" charset="-122"/>
                  <a:ea typeface="黑体" pitchFamily="49" charset="-122"/>
                  <a:cs typeface="宋体" charset="0"/>
                </a:endParaRPr>
              </a:p>
            </p:txBody>
          </p:sp>
          <p:sp>
            <p:nvSpPr>
              <p:cNvPr id="47" name="椭圆 46"/>
              <p:cNvSpPr/>
              <p:nvPr/>
            </p:nvSpPr>
            <p:spPr>
              <a:xfrm>
                <a:off x="2228841" y="3786779"/>
                <a:ext cx="887321" cy="745784"/>
              </a:xfrm>
              <a:prstGeom prst="ellipse">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48" name="矩形 47"/>
              <p:cNvSpPr>
                <a:spLocks noChangeArrowheads="1"/>
              </p:cNvSpPr>
              <p:nvPr/>
            </p:nvSpPr>
            <p:spPr bwMode="auto">
              <a:xfrm>
                <a:off x="3184417" y="3988310"/>
                <a:ext cx="1669529" cy="491155"/>
              </a:xfrm>
              <a:prstGeom prst="rect">
                <a:avLst/>
              </a:prstGeom>
              <a:solidFill>
                <a:srgbClr val="FFFFCC"/>
              </a:solidFill>
              <a:ln w="9525">
                <a:solidFill>
                  <a:srgbClr val="46AAC5"/>
                </a:solidFill>
                <a:miter lim="800000"/>
                <a:headEnd/>
                <a:tailEnd/>
              </a:ln>
              <a:effectLst>
                <a:outerShdw blurRad="40000" dist="20000" dir="5400000" rotWithShape="0">
                  <a:srgbClr val="808080">
                    <a:alpha val="37999"/>
                  </a:srgbClr>
                </a:outerShdw>
              </a:effectLst>
            </p:spPr>
            <p:txBody>
              <a:bodyPr anchor="ctr">
                <a:spAutoFit/>
              </a:bodyPr>
              <a:lstStyle/>
              <a:p>
                <a:pPr algn="ctr"/>
                <a:r>
                  <a:rPr lang="zh-CN" altLang="en-US" sz="1800">
                    <a:solidFill>
                      <a:srgbClr val="000000"/>
                    </a:solidFill>
                    <a:latin typeface="黑体" pitchFamily="49" charset="-122"/>
                    <a:ea typeface="黑体" pitchFamily="49" charset="-122"/>
                  </a:rPr>
                  <a:t>数据</a:t>
                </a:r>
                <a:r>
                  <a:rPr kumimoji="0" lang="zh-CN" altLang="en-US" sz="1800">
                    <a:solidFill>
                      <a:srgbClr val="FF0000"/>
                    </a:solidFill>
                    <a:latin typeface="黑体" pitchFamily="49" charset="-122"/>
                    <a:ea typeface="黑体" pitchFamily="49" charset="-122"/>
                  </a:rPr>
                  <a:t>持续产生，且不断更新</a:t>
                </a:r>
                <a:endParaRPr lang="zh-CN" altLang="en-US" sz="1800">
                  <a:solidFill>
                    <a:srgbClr val="FF0000"/>
                  </a:solidFill>
                  <a:latin typeface="黑体" pitchFamily="49" charset="-122"/>
                  <a:ea typeface="黑体" pitchFamily="49" charset="-122"/>
                </a:endParaRPr>
              </a:p>
            </p:txBody>
          </p:sp>
          <p:sp>
            <p:nvSpPr>
              <p:cNvPr id="49" name="矩形 48"/>
              <p:cNvSpPr>
                <a:spLocks noChangeArrowheads="1"/>
              </p:cNvSpPr>
              <p:nvPr/>
            </p:nvSpPr>
            <p:spPr bwMode="auto">
              <a:xfrm>
                <a:off x="3184417" y="4662894"/>
                <a:ext cx="1669529" cy="491156"/>
              </a:xfrm>
              <a:prstGeom prst="rect">
                <a:avLst/>
              </a:prstGeom>
              <a:solidFill>
                <a:srgbClr val="FFFFCC"/>
              </a:solidFill>
              <a:ln w="9525">
                <a:solidFill>
                  <a:srgbClr val="46AAC5"/>
                </a:solidFill>
                <a:miter lim="800000"/>
                <a:headEnd/>
                <a:tailEnd/>
              </a:ln>
              <a:effectLst>
                <a:outerShdw blurRad="40000" dist="20000" dir="5400000" rotWithShape="0">
                  <a:srgbClr val="808080">
                    <a:alpha val="37999"/>
                  </a:srgbClr>
                </a:outerShdw>
              </a:effectLst>
            </p:spPr>
            <p:txBody>
              <a:bodyPr anchor="ctr">
                <a:spAutoFit/>
              </a:bodyPr>
              <a:lstStyle/>
              <a:p>
                <a:pPr algn="ctr"/>
                <a:r>
                  <a:rPr lang="zh-CN" altLang="en-US" sz="1800">
                    <a:solidFill>
                      <a:srgbClr val="000000"/>
                    </a:solidFill>
                    <a:latin typeface="黑体" pitchFamily="49" charset="-122"/>
                    <a:ea typeface="黑体" pitchFamily="49" charset="-122"/>
                  </a:rPr>
                  <a:t>数据处理</a:t>
                </a:r>
                <a:r>
                  <a:rPr lang="zh-CN" altLang="en-US" sz="1800">
                    <a:solidFill>
                      <a:srgbClr val="FF0000"/>
                    </a:solidFill>
                    <a:latin typeface="黑体" pitchFamily="49" charset="-122"/>
                    <a:ea typeface="黑体" pitchFamily="49" charset="-122"/>
                  </a:rPr>
                  <a:t>实时性要求高</a:t>
                </a:r>
              </a:p>
            </p:txBody>
          </p:sp>
          <p:sp>
            <p:nvSpPr>
              <p:cNvPr id="50" name="AutoShape 25"/>
              <p:cNvSpPr>
                <a:spLocks noChangeArrowheads="1"/>
              </p:cNvSpPr>
              <p:nvPr/>
            </p:nvSpPr>
            <p:spPr bwMode="auto">
              <a:xfrm>
                <a:off x="4886708" y="3878493"/>
                <a:ext cx="212957" cy="705961"/>
              </a:xfrm>
              <a:prstGeom prst="rightArrow">
                <a:avLst>
                  <a:gd name="adj1" fmla="val 50000"/>
                  <a:gd name="adj2" fmla="val 35022"/>
                </a:avLst>
              </a:prstGeom>
              <a:solidFill>
                <a:srgbClr val="BBE0E3"/>
              </a:solidFill>
              <a:ln w="9525">
                <a:solidFill>
                  <a:srgbClr val="000000"/>
                </a:solidFill>
                <a:miter lim="800000"/>
                <a:headEnd/>
                <a:tailEnd/>
              </a:ln>
            </p:spPr>
            <p:txBody>
              <a:bodyPr wrap="none" anchor="ctr"/>
              <a:lstStyle/>
              <a:p>
                <a:pPr fontAlgn="auto">
                  <a:spcBef>
                    <a:spcPts val="0"/>
                  </a:spcBef>
                  <a:spcAft>
                    <a:spcPts val="0"/>
                  </a:spcAft>
                  <a:defRPr/>
                </a:pPr>
                <a:endParaRPr kumimoji="0" lang="zh-CN" altLang="zh-CN" sz="1800" kern="0">
                  <a:solidFill>
                    <a:sysClr val="windowText" lastClr="000000"/>
                  </a:solidFill>
                  <a:latin typeface="黑体" pitchFamily="49" charset="-122"/>
                  <a:ea typeface="宋体" charset="-122"/>
                  <a:cs typeface="宋体" charset="0"/>
                </a:endParaRPr>
              </a:p>
            </p:txBody>
          </p:sp>
          <p:sp>
            <p:nvSpPr>
              <p:cNvPr id="51" name="AutoShape 25"/>
              <p:cNvSpPr>
                <a:spLocks noChangeArrowheads="1"/>
              </p:cNvSpPr>
              <p:nvPr/>
            </p:nvSpPr>
            <p:spPr bwMode="auto">
              <a:xfrm>
                <a:off x="4886708" y="4507221"/>
                <a:ext cx="212957" cy="707168"/>
              </a:xfrm>
              <a:prstGeom prst="rightArrow">
                <a:avLst>
                  <a:gd name="adj1" fmla="val 50000"/>
                  <a:gd name="adj2" fmla="val 35022"/>
                </a:avLst>
              </a:prstGeom>
              <a:solidFill>
                <a:srgbClr val="BBE0E3"/>
              </a:solidFill>
              <a:ln w="9525">
                <a:solidFill>
                  <a:srgbClr val="000000"/>
                </a:solidFill>
                <a:miter lim="800000"/>
                <a:headEnd/>
                <a:tailEnd/>
              </a:ln>
            </p:spPr>
            <p:txBody>
              <a:bodyPr wrap="none" anchor="ctr"/>
              <a:lstStyle/>
              <a:p>
                <a:pPr fontAlgn="auto">
                  <a:spcBef>
                    <a:spcPts val="0"/>
                  </a:spcBef>
                  <a:spcAft>
                    <a:spcPts val="0"/>
                  </a:spcAft>
                  <a:defRPr/>
                </a:pPr>
                <a:endParaRPr kumimoji="0" lang="zh-CN" altLang="zh-CN" sz="1800" kern="0">
                  <a:solidFill>
                    <a:sysClr val="windowText" lastClr="000000"/>
                  </a:solidFill>
                  <a:latin typeface="黑体" pitchFamily="49" charset="-122"/>
                  <a:ea typeface="宋体" charset="-122"/>
                  <a:cs typeface="宋体" charset="0"/>
                </a:endParaRPr>
              </a:p>
            </p:txBody>
          </p:sp>
          <p:sp>
            <p:nvSpPr>
              <p:cNvPr id="52" name="矩形 51"/>
              <p:cNvSpPr/>
              <p:nvPr/>
            </p:nvSpPr>
            <p:spPr>
              <a:xfrm>
                <a:off x="5140619" y="3853152"/>
                <a:ext cx="1725498" cy="1329861"/>
              </a:xfrm>
              <a:prstGeom prst="rect">
                <a:avLst/>
              </a:prstGeom>
              <a:ln w="38100"/>
            </p:spPr>
            <p:style>
              <a:lnRef idx="2">
                <a:schemeClr val="accent2"/>
              </a:lnRef>
              <a:fillRef idx="1">
                <a:schemeClr val="lt1"/>
              </a:fillRef>
              <a:effectRef idx="0">
                <a:schemeClr val="accent2"/>
              </a:effectRef>
              <a:fontRef idx="minor">
                <a:schemeClr val="dk1"/>
              </a:fontRef>
            </p:style>
            <p:txBody>
              <a:bodyPr anchor="ctr"/>
              <a:lstStyle/>
              <a:p>
                <a:pPr marL="82550" indent="-82550">
                  <a:buFont typeface="Arial" pitchFamily="34" charset="0"/>
                  <a:buChar char="•"/>
                </a:pPr>
                <a:r>
                  <a:rPr kumimoji="0" lang="zh-CN" altLang="en-US" sz="2000">
                    <a:solidFill>
                      <a:srgbClr val="000000"/>
                    </a:solidFill>
                    <a:latin typeface="黑体" pitchFamily="49" charset="-122"/>
                    <a:ea typeface="黑体" pitchFamily="49" charset="-122"/>
                  </a:rPr>
                  <a:t>难以形成大数据统一视图</a:t>
                </a:r>
                <a:endParaRPr kumimoji="0" lang="en-US" altLang="zh-CN" sz="2000">
                  <a:solidFill>
                    <a:srgbClr val="000000"/>
                  </a:solidFill>
                  <a:latin typeface="黑体" pitchFamily="49" charset="-122"/>
                  <a:ea typeface="黑体" pitchFamily="49" charset="-122"/>
                </a:endParaRPr>
              </a:p>
              <a:p>
                <a:pPr marL="82550" indent="-82550">
                  <a:spcBef>
                    <a:spcPts val="600"/>
                  </a:spcBef>
                  <a:buFont typeface="Arial" pitchFamily="34" charset="0"/>
                  <a:buChar char="•"/>
                </a:pPr>
                <a:r>
                  <a:rPr kumimoji="0" lang="zh-CN" altLang="en-US" sz="2000">
                    <a:solidFill>
                      <a:srgbClr val="000000"/>
                    </a:solidFill>
                    <a:latin typeface="黑体" pitchFamily="49" charset="-122"/>
                    <a:ea typeface="黑体" pitchFamily="49" charset="-122"/>
                  </a:rPr>
                  <a:t>全量式批处理难以满足要求</a:t>
                </a:r>
                <a:endParaRPr kumimoji="0" lang="en-US" altLang="zh-CN" sz="2000">
                  <a:solidFill>
                    <a:srgbClr val="000000"/>
                  </a:solidFill>
                  <a:latin typeface="黑体" pitchFamily="49" charset="-122"/>
                  <a:ea typeface="黑体" pitchFamily="49" charset="-122"/>
                </a:endParaRPr>
              </a:p>
            </p:txBody>
          </p:sp>
          <p:pic>
            <p:nvPicPr>
              <p:cNvPr id="153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222" y="4532563"/>
                <a:ext cx="742619" cy="72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4" name="Picture 2"/>
              <p:cNvPicPr>
                <a:picLocks noChangeAspect="1" noChangeArrowheads="1"/>
              </p:cNvPicPr>
              <p:nvPr/>
            </p:nvPicPr>
            <p:blipFill rotWithShape="1">
              <a:blip r:embed="rId3"/>
              <a:srcRect l="24986" r="50028"/>
              <a:stretch/>
            </p:blipFill>
            <p:spPr bwMode="auto">
              <a:xfrm>
                <a:off x="2340780" y="3894182"/>
                <a:ext cx="428644" cy="450125"/>
              </a:xfrm>
              <a:prstGeom prst="rect">
                <a:avLst/>
              </a:prstGeom>
              <a:ln w="9525">
                <a:headEnd/>
                <a:tailEnd/>
              </a:ln>
            </p:spPr>
            <p:style>
              <a:lnRef idx="2">
                <a:schemeClr val="accent1"/>
              </a:lnRef>
              <a:fillRef idx="1">
                <a:schemeClr val="lt1"/>
              </a:fillRef>
              <a:effectRef idx="0">
                <a:schemeClr val="accent1"/>
              </a:effectRef>
              <a:fontRef idx="minor">
                <a:schemeClr val="dk1"/>
              </a:fontRef>
            </p:style>
          </p:pic>
          <p:sp>
            <p:nvSpPr>
              <p:cNvPr id="55" name="矩形 54"/>
              <p:cNvSpPr/>
              <p:nvPr/>
            </p:nvSpPr>
            <p:spPr>
              <a:xfrm>
                <a:off x="2171585" y="3843889"/>
                <a:ext cx="907122" cy="538054"/>
              </a:xfrm>
              <a:prstGeom prst="rect">
                <a:avLst/>
              </a:prstGeom>
            </p:spPr>
            <p:txBody>
              <a:bodyPr wrap="none">
                <a:spAutoFit/>
              </a:bodyPr>
              <a:lstStyle/>
              <a:p>
                <a:pPr>
                  <a:defRPr/>
                </a:pPr>
                <a:r>
                  <a:rPr lang="en-US" altLang="zh-CN" sz="40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Symbol"/>
                  </a:rPr>
                  <a:t> </a:t>
                </a:r>
                <a:r>
                  <a:rPr lang="en-US" altLang="zh-CN" sz="4000" b="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Symbol"/>
                  </a:rPr>
                  <a:t></a:t>
                </a:r>
                <a:r>
                  <a:rPr lang="en-US" altLang="zh-CN" sz="40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4000" dirty="0">
                  <a:latin typeface="Calibri" charset="0"/>
                  <a:ea typeface="宋体" charset="-122"/>
                  <a:cs typeface="宋体" charset="0"/>
                </a:endParaRPr>
              </a:p>
            </p:txBody>
          </p:sp>
        </p:grpSp>
        <p:sp>
          <p:nvSpPr>
            <p:cNvPr id="58" name="AutoShape 25"/>
            <p:cNvSpPr>
              <a:spLocks noChangeArrowheads="1"/>
            </p:cNvSpPr>
            <p:nvPr/>
          </p:nvSpPr>
          <p:spPr bwMode="auto">
            <a:xfrm rot="16200000">
              <a:off x="6496021" y="3944731"/>
              <a:ext cx="171361" cy="765827"/>
            </a:xfrm>
            <a:prstGeom prst="rightArrow">
              <a:avLst>
                <a:gd name="adj1" fmla="val 50000"/>
                <a:gd name="adj2" fmla="val 35022"/>
              </a:avLst>
            </a:prstGeom>
            <a:solidFill>
              <a:srgbClr val="BBE0E3"/>
            </a:solidFill>
            <a:ln w="9525">
              <a:solidFill>
                <a:srgbClr val="000000"/>
              </a:solidFill>
              <a:miter lim="800000"/>
              <a:headEnd/>
              <a:tailEnd/>
            </a:ln>
          </p:spPr>
          <p:txBody>
            <a:bodyPr wrap="none" anchor="ctr"/>
            <a:lstStyle/>
            <a:p>
              <a:pPr fontAlgn="auto">
                <a:spcBef>
                  <a:spcPts val="0"/>
                </a:spcBef>
                <a:spcAft>
                  <a:spcPts val="0"/>
                </a:spcAft>
                <a:defRPr/>
              </a:pPr>
              <a:endParaRPr kumimoji="0" lang="zh-CN" altLang="zh-CN" sz="1800" kern="0">
                <a:solidFill>
                  <a:sysClr val="windowText" lastClr="000000"/>
                </a:solidFill>
                <a:latin typeface="黑体" pitchFamily="49" charset="-122"/>
                <a:ea typeface="宋体" charset="-122"/>
                <a:cs typeface="宋体" charset="0"/>
              </a:endParaRPr>
            </a:p>
          </p:txBody>
        </p:sp>
      </p:grpSp>
      <p:sp>
        <p:nvSpPr>
          <p:cNvPr id="74" name="Oval 18"/>
          <p:cNvSpPr>
            <a:spLocks noChangeArrowheads="1"/>
          </p:cNvSpPr>
          <p:nvPr/>
        </p:nvSpPr>
        <p:spPr bwMode="auto">
          <a:xfrm>
            <a:off x="4411663" y="2420938"/>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8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75" name="Oval 21"/>
          <p:cNvSpPr>
            <a:spLocks noChangeArrowheads="1"/>
          </p:cNvSpPr>
          <p:nvPr/>
        </p:nvSpPr>
        <p:spPr bwMode="auto">
          <a:xfrm>
            <a:off x="5797550" y="2420938"/>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grpSp>
        <p:nvGrpSpPr>
          <p:cNvPr id="62472" name="组合 172"/>
          <p:cNvGrpSpPr>
            <a:grpSpLocks/>
          </p:cNvGrpSpPr>
          <p:nvPr/>
        </p:nvGrpSpPr>
        <p:grpSpPr bwMode="auto">
          <a:xfrm>
            <a:off x="498475" y="2973388"/>
            <a:ext cx="1911350" cy="3048000"/>
            <a:chOff x="302016" y="2852936"/>
            <a:chExt cx="4367838" cy="3890478"/>
          </a:xfrm>
        </p:grpSpPr>
        <p:pic>
          <p:nvPicPr>
            <p:cNvPr id="174" name="Picture 2"/>
            <p:cNvPicPr>
              <a:picLocks noChangeAspect="1" noChangeArrowheads="1"/>
            </p:cNvPicPr>
            <p:nvPr/>
          </p:nvPicPr>
          <p:blipFill rotWithShape="1">
            <a:blip r:embed="rId3"/>
            <a:srcRect r="50028"/>
            <a:stretch/>
          </p:blipFill>
          <p:spPr bwMode="auto">
            <a:xfrm>
              <a:off x="349178" y="2852936"/>
              <a:ext cx="4248120" cy="1584559"/>
            </a:xfrm>
            <a:prstGeom prst="rect">
              <a:avLst/>
            </a:prstGeom>
            <a:ln w="9525">
              <a:headEnd/>
              <a:tailEnd/>
            </a:ln>
          </p:spPr>
          <p:style>
            <a:lnRef idx="2">
              <a:schemeClr val="accent1"/>
            </a:lnRef>
            <a:fillRef idx="1">
              <a:schemeClr val="lt1"/>
            </a:fillRef>
            <a:effectRef idx="0">
              <a:schemeClr val="accent1"/>
            </a:effectRef>
            <a:fontRef idx="minor">
              <a:schemeClr val="dk1"/>
            </a:fontRef>
          </p:style>
        </p:pic>
        <p:sp>
          <p:nvSpPr>
            <p:cNvPr id="175" name="矩形 174"/>
            <p:cNvSpPr/>
            <p:nvPr/>
          </p:nvSpPr>
          <p:spPr bwMode="auto">
            <a:xfrm>
              <a:off x="323783" y="4431416"/>
              <a:ext cx="2114992" cy="437679"/>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600">
                  <a:latin typeface="黑体" pitchFamily="49" charset="-122"/>
                  <a:ea typeface="黑体" pitchFamily="49" charset="-122"/>
                </a:rPr>
                <a:t>规模大</a:t>
              </a:r>
              <a:endParaRPr lang="en-US" altLang="zh-CN" sz="1600">
                <a:latin typeface="微软雅黑" pitchFamily="34" charset="-122"/>
                <a:ea typeface="微软雅黑" pitchFamily="34" charset="-122"/>
              </a:endParaRPr>
            </a:p>
          </p:txBody>
        </p:sp>
        <p:sp>
          <p:nvSpPr>
            <p:cNvPr id="176" name="矩形 175"/>
            <p:cNvSpPr/>
            <p:nvPr/>
          </p:nvSpPr>
          <p:spPr bwMode="auto">
            <a:xfrm>
              <a:off x="2438775" y="4431416"/>
              <a:ext cx="2158523" cy="437679"/>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600">
                  <a:latin typeface="黑体" pitchFamily="49" charset="-122"/>
                  <a:ea typeface="黑体" pitchFamily="49" charset="-122"/>
                </a:rPr>
                <a:t>变化快</a:t>
              </a:r>
              <a:endParaRPr lang="en-US" altLang="zh-CN" sz="1600">
                <a:latin typeface="微软雅黑" pitchFamily="34" charset="-122"/>
                <a:ea typeface="微软雅黑" pitchFamily="34" charset="-122"/>
              </a:endParaRPr>
            </a:p>
          </p:txBody>
        </p:sp>
        <p:pic>
          <p:nvPicPr>
            <p:cNvPr id="62478" name="Picture 40" descr="C:\Users\char\AppData\Local\Microsoft\Windows\Temporary Internet Files\Content.IE5\2BMYROB6\MC910221007[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4091" y="4919089"/>
              <a:ext cx="1011238" cy="813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9" name="TextBox 34"/>
            <p:cNvSpPr txBox="1">
              <a:spLocks noChangeArrowheads="1"/>
            </p:cNvSpPr>
            <p:nvPr/>
          </p:nvSpPr>
          <p:spPr bwMode="auto">
            <a:xfrm>
              <a:off x="2653729" y="5661247"/>
              <a:ext cx="2016125" cy="83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buFont typeface="Arial" pitchFamily="34" charset="0"/>
                <a:buChar char="•"/>
              </a:pPr>
              <a:r>
                <a:rPr lang="zh-CN" altLang="en-US" sz="1100">
                  <a:latin typeface="黑体" pitchFamily="49" charset="-122"/>
                  <a:ea typeface="黑体" pitchFamily="49" charset="-122"/>
                </a:rPr>
                <a:t>用户强交互性</a:t>
              </a:r>
              <a:endParaRPr lang="en-US" altLang="zh-CN" sz="1100">
                <a:latin typeface="黑体" pitchFamily="49" charset="-122"/>
                <a:ea typeface="黑体" pitchFamily="49" charset="-122"/>
              </a:endParaRPr>
            </a:p>
            <a:p>
              <a:pPr>
                <a:buFont typeface="Arial" pitchFamily="34" charset="0"/>
                <a:buChar char="•"/>
              </a:pPr>
              <a:r>
                <a:rPr lang="zh-CN" altLang="en-US" sz="1100">
                  <a:latin typeface="黑体" pitchFamily="49" charset="-122"/>
                  <a:ea typeface="黑体" pitchFamily="49" charset="-122"/>
                </a:rPr>
                <a:t>跨多通道快</a:t>
              </a:r>
              <a:endParaRPr lang="en-US" altLang="zh-CN" sz="1100">
                <a:latin typeface="黑体" pitchFamily="49" charset="-122"/>
                <a:ea typeface="黑体" pitchFamily="49" charset="-122"/>
              </a:endParaRPr>
            </a:p>
          </p:txBody>
        </p:sp>
        <p:pic>
          <p:nvPicPr>
            <p:cNvPr id="62480" name="Picture 2"/>
            <p:cNvPicPr>
              <a:picLocks noChangeAspect="1" noChangeArrowheads="1"/>
            </p:cNvPicPr>
            <p:nvPr/>
          </p:nvPicPr>
          <p:blipFill>
            <a:blip r:embed="rId5">
              <a:extLst>
                <a:ext uri="{28A0092B-C50C-407E-A947-70E740481C1C}">
                  <a14:useLocalDpi xmlns:a14="http://schemas.microsoft.com/office/drawing/2010/main" val="0"/>
                </a:ext>
              </a:extLst>
            </a:blip>
            <a:srcRect l="50000"/>
            <a:stretch>
              <a:fillRect/>
            </a:stretch>
          </p:blipFill>
          <p:spPr bwMode="auto">
            <a:xfrm>
              <a:off x="323528" y="4869160"/>
              <a:ext cx="4250532" cy="1584176"/>
            </a:xfrm>
            <a:prstGeom prst="rect">
              <a:avLst/>
            </a:prstGeom>
            <a:solidFill>
              <a:srgbClr val="B8E4F2"/>
            </a:solidFill>
            <a:ln w="9525">
              <a:solidFill>
                <a:schemeClr val="accent1"/>
              </a:solidFill>
              <a:miter lim="800000"/>
              <a:headEnd/>
              <a:tailEnd/>
            </a:ln>
          </p:spPr>
        </p:pic>
        <p:sp>
          <p:nvSpPr>
            <p:cNvPr id="180" name="矩形 179"/>
            <p:cNvSpPr/>
            <p:nvPr/>
          </p:nvSpPr>
          <p:spPr bwMode="auto">
            <a:xfrm>
              <a:off x="302016" y="6305735"/>
              <a:ext cx="2147641" cy="437679"/>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600" dirty="0">
                  <a:latin typeface="黑体" pitchFamily="49" charset="-122"/>
                  <a:ea typeface="黑体" pitchFamily="49" charset="-122"/>
                </a:rPr>
                <a:t>种类杂</a:t>
              </a:r>
              <a:endParaRPr lang="en-US" altLang="zh-CN" sz="1600" dirty="0">
                <a:latin typeface="黑体" pitchFamily="49" charset="-122"/>
                <a:ea typeface="黑体" pitchFamily="49" charset="-122"/>
              </a:endParaRPr>
            </a:p>
          </p:txBody>
        </p:sp>
        <p:sp>
          <p:nvSpPr>
            <p:cNvPr id="181" name="矩形 180"/>
            <p:cNvSpPr/>
            <p:nvPr/>
          </p:nvSpPr>
          <p:spPr bwMode="auto">
            <a:xfrm>
              <a:off x="2420635" y="6305735"/>
              <a:ext cx="2162152" cy="437679"/>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400">
                  <a:latin typeface="黑体" pitchFamily="49" charset="-122"/>
                  <a:ea typeface="黑体" pitchFamily="49" charset="-122"/>
                </a:rPr>
                <a:t>价值密度低</a:t>
              </a:r>
            </a:p>
          </p:txBody>
        </p:sp>
      </p:grpSp>
      <p:sp>
        <p:nvSpPr>
          <p:cNvPr id="182" name="矩形 181"/>
          <p:cNvSpPr/>
          <p:nvPr/>
        </p:nvSpPr>
        <p:spPr>
          <a:xfrm>
            <a:off x="401638" y="1916113"/>
            <a:ext cx="2247900" cy="719137"/>
          </a:xfrm>
          <a:prstGeom prst="rect">
            <a:avLst/>
          </a:prstGeom>
          <a:solidFill>
            <a:schemeClr val="bg1">
              <a:lumMod val="95000"/>
            </a:schemeClr>
          </a:solidFill>
          <a:ln w="57150" cmpd="thickThin">
            <a:solidFill>
              <a:schemeClr val="accent2">
                <a:lumMod val="50000"/>
              </a:schemeClr>
            </a:solidFill>
            <a:miter lim="800000"/>
            <a:headEnd/>
            <a:tailEnd/>
          </a:ln>
        </p:spPr>
        <p:txBody>
          <a:bodyPr anchor="ctr"/>
          <a:lstStyle/>
          <a:p>
            <a:pPr algn="ctr">
              <a:spcBef>
                <a:spcPct val="20000"/>
              </a:spcBef>
              <a:defRPr/>
            </a:pPr>
            <a:r>
              <a:rPr kumimoji="0" lang="zh-CN" altLang="en-US" sz="2300" b="1" dirty="0">
                <a:latin typeface="Arial" pitchFamily="34" charset="0"/>
                <a:ea typeface="黑体" pitchFamily="49" charset="-122"/>
                <a:cs typeface="Arial" pitchFamily="34" charset="0"/>
              </a:rPr>
              <a:t>大数据特征</a:t>
            </a:r>
            <a:r>
              <a:rPr kumimoji="0" lang="en-US" altLang="zh-CN" sz="2300" b="1" dirty="0">
                <a:latin typeface="Arial" pitchFamily="34" charset="0"/>
                <a:ea typeface="黑体" pitchFamily="49" charset="-122"/>
                <a:cs typeface="Arial" pitchFamily="34" charset="0"/>
              </a:rPr>
              <a:t>:</a:t>
            </a:r>
            <a:r>
              <a:rPr kumimoji="0" lang="en-US" altLang="zh-CN" sz="2300" b="1" dirty="0">
                <a:latin typeface="+mn-lt"/>
                <a:ea typeface="黑体" pitchFamily="49" charset="-122"/>
                <a:cs typeface="Arial" pitchFamily="34" charset="0"/>
              </a:rPr>
              <a:t>4V</a:t>
            </a:r>
          </a:p>
        </p:txBody>
      </p:sp>
      <p:sp>
        <p:nvSpPr>
          <p:cNvPr id="186" name="AutoShape 25"/>
          <p:cNvSpPr>
            <a:spLocks noChangeArrowheads="1"/>
          </p:cNvSpPr>
          <p:nvPr/>
        </p:nvSpPr>
        <p:spPr bwMode="auto">
          <a:xfrm>
            <a:off x="2700338" y="3462338"/>
            <a:ext cx="358775" cy="1090612"/>
          </a:xfrm>
          <a:prstGeom prst="rightArrow">
            <a:avLst>
              <a:gd name="adj1" fmla="val 50000"/>
              <a:gd name="adj2" fmla="val 3502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矩形 130"/>
          <p:cNvSpPr>
            <a:spLocks noChangeArrowheads="1"/>
          </p:cNvSpPr>
          <p:nvPr/>
        </p:nvSpPr>
        <p:spPr bwMode="auto">
          <a:xfrm>
            <a:off x="246063" y="1844675"/>
            <a:ext cx="2525712" cy="4321175"/>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808080">
                <a:alpha val="37999"/>
              </a:srgbClr>
            </a:outerShdw>
          </a:effectLst>
        </p:spPr>
        <p:txBody>
          <a:bodyPr anchor="ctr"/>
          <a:lstStyle/>
          <a:p>
            <a:pPr algn="ctr">
              <a:spcBef>
                <a:spcPct val="20000"/>
              </a:spcBef>
              <a:defRPr/>
            </a:pPr>
            <a:endParaRPr kumimoji="0" lang="en-US" altLang="zh-CN" sz="2800" b="1" dirty="0">
              <a:solidFill>
                <a:srgbClr val="000000"/>
              </a:solidFill>
              <a:latin typeface="黑体" pitchFamily="49" charset="-122"/>
              <a:ea typeface="黑体" pitchFamily="49" charset="-122"/>
              <a:cs typeface="宋体" charset="0"/>
            </a:endParaRPr>
          </a:p>
          <a:p>
            <a:pPr algn="ctr">
              <a:spcBef>
                <a:spcPct val="20000"/>
              </a:spcBef>
              <a:defRPr/>
            </a:pPr>
            <a:endParaRPr kumimoji="0" lang="en-US" altLang="zh-CN" sz="2800" b="1" dirty="0">
              <a:solidFill>
                <a:srgbClr val="000000"/>
              </a:solidFill>
              <a:latin typeface="黑体" pitchFamily="49" charset="-122"/>
              <a:ea typeface="黑体" pitchFamily="49" charset="-122"/>
              <a:cs typeface="宋体" charset="0"/>
            </a:endParaRPr>
          </a:p>
        </p:txBody>
      </p:sp>
      <p:sp>
        <p:nvSpPr>
          <p:cNvPr id="130" name="矩形 129"/>
          <p:cNvSpPr/>
          <p:nvPr/>
        </p:nvSpPr>
        <p:spPr bwMode="auto">
          <a:xfrm>
            <a:off x="2987675" y="1484313"/>
            <a:ext cx="5905500" cy="5349875"/>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sp>
        <p:nvSpPr>
          <p:cNvPr id="63491" name="标题 1"/>
          <p:cNvSpPr>
            <a:spLocks noGrp="1"/>
          </p:cNvSpPr>
          <p:nvPr>
            <p:ph type="title"/>
          </p:nvPr>
        </p:nvSpPr>
        <p:spPr/>
        <p:txBody>
          <a:bodyPr/>
          <a:lstStyle/>
          <a:p>
            <a:r>
              <a:rPr kumimoji="0" b="1" smtClean="0">
                <a:latin typeface="Arial" pitchFamily="34" charset="0"/>
                <a:cs typeface="Arial" pitchFamily="34" charset="0"/>
              </a:rPr>
              <a:t>从大数据到大数据计算</a:t>
            </a:r>
            <a:endParaRPr smtClean="0"/>
          </a:p>
        </p:txBody>
      </p:sp>
      <p:sp>
        <p:nvSpPr>
          <p:cNvPr id="63492" name="页脚占位符 3"/>
          <p:cNvSpPr>
            <a:spLocks noGrp="1"/>
          </p:cNvSpPr>
          <p:nvPr>
            <p:ph type="ftr" sz="quarter" idx="11"/>
          </p:nvPr>
        </p:nvSpPr>
        <p:spPr bwMode="auto">
          <a:xfrm>
            <a:off x="3557588" y="644842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200">
                <a:solidFill>
                  <a:srgbClr val="898989"/>
                </a:solidFill>
              </a:rPr>
              <a:t>973</a:t>
            </a:r>
            <a:endParaRPr kumimoji="0" lang="zh-CN" altLang="en-US" sz="1200">
              <a:solidFill>
                <a:srgbClr val="898989"/>
              </a:solidFill>
            </a:endParaRPr>
          </a:p>
        </p:txBody>
      </p:sp>
      <p:sp>
        <p:nvSpPr>
          <p:cNvPr id="63493" name="AutoShape 2" descr="data:image/jpeg;base64,/9j/4AAQSkZJRgABAQAAAQABAAD/2wCEAAkGBhIREBUUEBQVFBUVFhgWGBUXGBgdHRgXFxYXGBgUFxccHSchGhojGRcXHy8gIycpLC0tHB4xNTArNSYrLCkBCQoKDgwOGg8PGjUkHyQsLCowLy8sNCopKiwtNCwvLiwqLCwsKiwsMjAsLywsKSwqLC8sLDAsLCwpLCwtKS8sKf/AABEIAOEA4AMBIgACEQEDEQH/xAAcAAEAAgIDAQAAAAAAAAAAAAAABgcEBQIDCAH/xABFEAACAQMCAwYDBAgEBQIHAAABAgMABBESIQUxQQYHEyJRYTJxgUJSkaEUI2JygrHB0QgVkqIzQ7Lw8VOzFiQlVHPC4f/EABoBAQADAQEBAAAAAAAAAAAAAAADBAUBAgb/xAAzEQACAQIEAwUIAgIDAAAAAAAAAQIDEQQSITETQVEFYXGh8CIygZGxwdHhFEIj8VJiov/aAAwDAQACEQMRAD8AvGlKUApWPYcQjnjEkTBkbOCPUEggjoQQQQdwQRWRQClKUApSlAKUpQClKUApSlAKUpQClKUApSlAKUpQClKUApSlAKUpQClKUBRR7btwPj13BLk2c83isvPwzMA/ioPYsQwHMD1Aq8be4WRFeNgysAyspyCpGQQeoIqgv8SHCdN3bXA5SxNGf3omzv8ASQfhWL3N96n6G62d4/8A8s5/Vuf+SxPInpGTz+6d+RNAei6V8Br7QClKUApWs472igs4nlnYhUGW0qzED1KqCQPc4HvXfwjiS3MEcyfBKiyLnGdLAEZxtnB3G9AZldc06oMuwUepIH867KjXeRwtbjhV2rKrEQSOuQDhkUuCPQ5UUBIYLhXUMjBlPIqQQfkRXZWi7C3Qk4ZZuOttD+IjUEfiDW9oBXFpAMZIGeWTz+VcqgHfc5PC/BX4ri4ghX94vqGPfyUBP80quu8CDwDwy2s3e3aW7SImFihMKriQHSRnYqd88qsONMAAZ29SSfqTuaA5UpXzNAfaUpQClKUApSlAKUpQClKUBWP+IPhPi8KEoG8EyNn9l8xkf6mT8K8117G7b8J/SuHXUOMl4XC/vhdSf7gteOaHUXj3Kd6vwWF6/otvKx/CBj/0n+H0q8a8YdmIw17bKeRnhB+RkUV7NdAQQeRocZ1peIzsispdACygglQ2dOodM4OM88GtRbXE1xcXMT4SGLQimNmDszprbL7acKyYC+vOo7xfuw8KY3XBpjZ3J+JN2hm3zpkQ5xn1Gflnetf2M7y1R2j4qn6JPPI0iykEQS4Cxjw5DkAARgbnB9d8V0GV3fr4Ut/wq7JlZHaVWkOTPbTjGWJ3YjOlj+1jpXLuvuWtJbnhMxJa1cyQE83tpDqU++ktv+9jpTvPia2e14tbjU1q6xyhf+bbTMFK+5DMNPu2elZ3Guzcl3fWV/ZOImiDLI0iONcLjaMxnSxOWbGcYznmBQE1rH4hAHikRuTIynPoVIP86715b18dARggEehrgIL3J8RWXg0C6gWi1xsM7jEjFf8AaVqeV8C45V9oBVe9v51m4rwi11KT+kPcsuRt4KakyPchgPkasKuuW3RsalVsHIyAcH1GaAgXHj4/aTh8XMW1vPcEe8mYh+airBrXL2dthcfpCxKs+NJlGzFdvKxHxDYbH0rY0AqveNX0t7xuG1tJXiSzQy3U0ZGSXA0W+4IOdiQQRueq1Ju2XahOHWctw4LFFOlQCdTnZVJA8ozjJPTNRLgRHBeDS3t55rmfNxLnm80v/Dh+mQDjl5zQEgte2gbictgsbymKNZHmTThNX2JASPNgqRpznPIYJqSW9ysgyjBhkjIOdwcEH0IIwR0qvOzyf5Lwie+vfNdT5uJs7FpZP+FB7YLAY6Ev0rZ913ZV7W2ae5ybu7Yzzk52Mh1CPTyBGd9uZI5AV0E1pSlcApSlAKUpQClKUANeSO3fYW6sbmYvBItv4r+HLpyhQsdHmGwOnGxwa9Y3dyI0ZyGIUE4RSzHHRVUZY+wqESd51m8LpxCG4stYdCtzBJpKnIHmCFTlcHB9cb8yB5isLsxSxyDmjq4+asG/pXsrgXHIby3Se3cPG4yD1HqrDowOxFeUO1vBbaFbeWzmSWOaFC6BwWhmCL4kbrnUBk5BPuOlT3udvZ0RG4fh38YRXdq7kK6Plo7xCc6GUAo2AchRtk0Ol6cc4h+j20svMpGzAdWYA6VA6ktgADmSK10fZmCfh0drPGsiCFExIh+JUC68HDK2d87Gt9ivtDhoey3Yy34fCsUPiOF3zK7Pv6qp8qfwgVvqV8JoD7QmtbxDiwQSgFVeNPE8+wK/e5jbO2ehqB8Y72rZZMxB50kgw8Z8oRydviG+zMGxnpUUqsUSRpSkWU1yoYIWGpgSq53IXGSB1xqH41injEWkMCSDL4Oyn49ZQgjGwDA78sb8qo9+8m9xAIgieACqsFzkEacNnY4XA2A5VhSdqr8gr4z48TxdsDz5zkHGcZ3xnFQPE9xZWF6sv6Xi8a+LqJHgqGfynkVLeXbzHA5Cu5L1CyrnzOpdV6lRpycfxD8a8+f/ABTf5cmZ/wBZjVuN8culbmx7yryNg76XOgIMrjbntjrXlYrqjrwnRl3pIGGQQR6j2OD+dcqrbgHbuF/AQhoxESxAPxEqw6YBGWzg/OpdZ8eyAWw7STaURcZVCcam35ABnJ98CpKeKpzdr2fT5fmxDUw04a20Ny6AgggEEYIPUHoajXaTsNHeSWzM7hbaVZRAcGJyvRlxkHoN8AZGN6kcVyjFgrAlDpYA/CcBsH0OCD9RXZVorle9obCa/wCMW0E8Tx2dsDc5bGm4mXAVQQSMLqzpOCRr2xirCpisbiF+sEbSSatCAsxVWYhQMk6VBY/QGgOV7exwxtJKyoiAszMcBQOZJqLdi+3LX3iuYZI7Yy6ba4fAEq7DGOYOrIU4wRgZ1A5j1pazdopRNcBouFxtmKA5DXTKf+JJjlHnkPw6mszvNYzNZcKtj4ZuZVZ9G3hW8BDkrj4d1BX9zFAWLSum3j8NFUsWwANTHJPQZPU+/Wu6gFKUoBSlKAVxdARgjIPMH+1cqUBXd73XWN5w+SNIIY5gZkSZUCsHjmkVSxUeYZXBz0zVN913Hm4XxhVnGhWY20wb7OWxk+mmQKSfTNenrDhkcAcRDHiSPK25OXkOpjvy36DaqJ/xB9jPCnW+iXyTYSXHSUDysf3lGPmvvQHoClQ3un7Wf5hw2J2OZYv1MueZZAMOf3l0tn1J9KmJNAcLibQpYgnG+Bz+lQztd21jtwVOJ1mQ6VUgFGGAC3UAnJ9QR+HX217ZC2A8IlLo4BQjKhN/Meh64xv9KrnhHCJr6fTGNTMSzueQ33Zj9azqtdyeWPr106l+jQSWaR08W4ncXroJWaVlGhRgcvkBuTtvzqT9nu6KSXD3R8Jfu7Fj9OS/Xf2rcp2aPCJYrkHxowCkvl3QN9tOfL+467WJDMrqGQhlYAgjkQRkEH0xXqjSUm8+65CtWypZNupH+G931jANoQ59X8x/t+VbePhEC/DDGPki/wBqzKVcVOK2RTdST3ZiScJgbZooz80X+1au97C2UvOFVPqnl/ltW/qEd4fenBwkojRtNNIpcICFAXOAzsc4BIOMA8jyrkqcJboRqTWzNfxTuqK+a1kyR9l9v9wrU2tzPayCO4DIQfKd/wAmH/fzrI7N9+qzq7z2cyRxjLyxZlVeZGoaVI2B3GfoN6sme2huohrAkjcBhkdCMhh1BxVGvgIVF7Ds/XxRdpYycPfV0RPh3EmUIgbw0M3iSSAZZt9RVj6EgKW56dvepTw3iwmTXpKKXKxliAZAOTgdATqwOZAz1qLX/ZtrXePLw+h+JPn6j3rDW68F1lKeMIlcxoWwEdvtgHblkZ6AnFU6GLqYefBxHwfr11Jq2HhWjxKRYlK13CuIZCxzSRNcBA7pGdgGOxCkk6emTz51sa3jJZ1QwrGulQFVRsBsAPQDoKrDsldz3XE7ziC20smoC3tWf9XGIFO8niNuQ5AbyKxGW9atSlAR+57Oy3S4vZ20Eg+DbkxrscjMufFYggbhkG3w1vYk0qBknAAyeZx1J9a50oBSlKAUpSgFKUoBWr7TcBS9tJraX4ZUK5+63NXHurAN9K2lKA8290PHX4Xxd7S58izN+juOizKxEbfItlc+j5q9O1PFkt4WeZCyDBQqd9fID2361Vffn2IT9LhvdfgxzERTSaWYJIqnw5Cq74ZRpJHLSPWuHarjbypbxFg2iJGdkYlJHKgiVAehUhtx9o+mTTxVSyydfXS3nfYs4enmlc1LvNd3G5Z5JGAGdySdgKvHsp2bSygEa4LnBd/vN/YdP/7UI7puz2Wa5cfB5Ez94jc/RSB/EfSrRphqdlnZ7xVS7yI6bu1WRGRhkMMGoZ2c4i1ldGymz4bn9Sx+yx38PPo3T3+e05qE96tkosXuftQDV7kZAAz0OSN69V4yTVSG6370RUpJpwls/Jmx7R943D7CTw7qcJJpDaArs2DyyFU4z74qKXv+IThqg+GlxKegCKoP1Zv6VRlha3PFuIKhYyTXEnmc74H2nOOSqo6dBiurtZ2ck4fdPbTPHI6Yy0ZJHmGQDkAg4I2Iq2QFkv8A4jbszArbQCHVuhLlyP8A8mQAf4PpWG99/nHGGvBEDHEkf6mTB8gRlO+66g5LhTz9qqnNWN3XcXW1tuIXEqlwIUjVRsWcl3G/TAjJz7da8TV4tLckptRmm9i2OzfCIIYgLRREryBzhdRIJyVAOTjp7CrCFRTsHwq3NvFcW7zPHIgeNZtBMeobjIUbjccz1xUi4jxSK3QvM6oo6k8/YDmT7CoqUHBPMS16kaklkMkioRxDwVuHiiYEAZZRyRj9jPr1x0rv/wA0uuINptw1vb8jKdpHH7P3B/u+Vb207OwxQGJFwCNz1J+9n1zvVPFUljIZY8uf4+/Ikoz/AI7vL5fkivCJJIJPChMEKyP4jSuN9KAaowNgWxnBJ2Go4OKm9nexzIJInV0bOGUgg4JBwRz3BqDcTsdSsjhSyncMMglTkZHVTt9DUj7N8TeRAZTBGHH6mGMnUEUYOonGT7Ko0469I+y8Q5wdOe8dD3jKaT4i5m9pSla5nilKUApSlAKUpQClKUApSlAaXtNBBJEyXMXiIAWwVDLkZ5g8ztVEzuJJjgHGrAHLYbKAOmAAMVdPbG60205WU50ldHoeWOVUrJcGJXlU4aKN3U45MB5Tj94isavLNWfy9a/s1cNG1O5f/Z3hYtrWOLG6r5v3zu3+4mtlWj7F9pk4hYw3KYBdcOo+zIuzr9Gzj2IPWt5WwlZWRlt3d2Kpb/EJ2zZESwj1DxAJZWwQCgPkjB6gsMnH3QPWrpque33CI7m+iS6tvFjMYSJsnGtnwyggjBOV65wK8znkVz3ThnlYpuySXhMENyCUmmRZYyOeDnQPddPmI5EMAah15evNI8krF3kYszHmWY5JP1qwu/XiCm+itY8BbS3jiwOjEBiPonhj6VW1chFxu3zEpXsuh9BrZw35FsyA4V3GV9SBzz7Db+I+ta0nNTjsZ2PS5VmuQwiKlIsHBLE+aUfyGdj9K5WrRowzS2PVKlKpLLHcsTsX3nk8Nt7e0iUTRRrE5cjSCuQGVcgsWA1b4Gc88Vu7CyheVZeJXUZd9OgSSINRY7LEmeRP3Rv09arWz7hbyfU0M0HhBsK0msFvXyhGGx251ueFf4d7pJo3kuYMI6sQqyHIVgcbgemKgdLjtTcrx3S2+ZJxOEsiVnzfMtocXbP6kKIgCo8pzqBO/PkcHpW9hYlQSMEgZHofSuMNqifCqr8gBXbViEWlqyGpKL91EZ7UW2HDj7YwfmvL8j+VajsuhW4cQ20TuWVnnZgrJG22ANJLHytgDAPUjnUo7SRZhz91gfx8v9ags8EZmXxYZpwQwEcDEMWBBGcMuVA1dfSsSX+HtDT+y9eaNKD4mFa6evoWfSuu3fKKdJXIB0tjK5HwnBIyOWxNdlb5kilKUApSlAKUpQClKUApSlARTt2HNpIMpz2xzxnIzVZcA4Al7K9tISBNG66h0OklW98MAffGKtTtNZaoZAseM5JbPxHny6b1AeyH6riEXoTp/EY/rWFUlbEtPqvr4I16CvQdu/6Gl7juOSWPEJ+GXPl1s2AeQniyGA9mQc+ulfWr8qjO/bs49tcwcUtvK2pFkI+zKm8Uh+YXSf3V9at3sr2gS+s4bmPlKgJH3WGzp/CwI+lbpkG2r4RX2uE0oRSzHAAJJPQDrQHkHvCt5E4reLMdT+PIS2MZDNqUgdBpK4Hpio+DVo9/ECPcQ3KjDTK6sNtxFoCE/tYbB+Q9Kq2oqVWNWOeO3pEk4ODys23BbVWydmYckJxseb7/AHdvxq1+Ho728RHxNpA+Z8o/mKp3hd94MqPp1BTuucBh1Un3FX1a30UiW08GDFriYewDrqUjoV3BFZfaN88E9m9/saeBksslzsWrYWYiiSNeSKB88dfmTvWRSlbCVtEZLd9RSlK6cMDjn/Af6f8AUKgd9IqSRM0z24DNmZBkqCjdMHOSANwedTrjzfqcerAfgc/0qFtKwuIvDlihcayrS7oTp06SMjJIbbBHI18/jHfH00ui+rNTC6UJX7/oTrhUyvBGyyGUFARIQAX2+IgAAE+wFZdQHtB3y8Psl0tKLmcABktxldWN/OTpUZ6aiR6VEOzfedxDjfEY7eAC1twfEl0eZ/CQjIMp5ajpXKhT5q+gMsu2lKUApSlAKUpQClKUApSlAa3icQOQdZJGy/ZGNieVVdxGAwz5A3VwV+hyDVuXi+X49AG5Pt136fOoP2n4aGyy79OXMetfP9pR4dRVFz9eJrYCa1gyTcX4bFxKwaJ/+HcRDB+7qAZHHurYPzFVV3G8Zks7u54VdeVg7MgP/qJtIq+oZQHHspPWp33dcU8j2z/FH50z1jc5I/hckewZKiveB2cjbikPELa4jgMODcSN8IMZGjfkzFcoVzyA9a2FiIcNVJPRlCVGSqOCWxa9zdJGpZ2CqOZP/e59qjt3LJekKFZYhvp5M56F/ur6Lz9fQdvBI1vY47lpBKjjVGRsMH0H2fT73qa6O33bWHhNmZCAZGysMX33xzP7I5sfkOZFV5xq4lWfsx/9P8fU9RlGi7rWXkvyVF/iBiWOW0iBGpY5GIHRWZQv/Q1QTsj2HueJGYWwB8GIyHOdz9mJf22wcZ22NY7y3fFLwamee4nfSMnqTyHRUG+2wAHoK9S9gOxUfC7NYUwznzyyffkI3x+yBsB6D1Jq3SpRpQUIbIhlJyd3ueQyKmndfxp1u1tmP6q4yhX0cqdLr6HIA9wfYVn9+PZX9D4m0iKFiuR4q4GwfYSr89WG/jFRXsSxHErPH/3MI/GRR/WvNenxKcodV58j1Tm4SUkevOEXniwqx+LGG9mGzfmM/hWZWg4c5hmKnZXOD7N0P1G3+mtrxDiUcCF5WCqOp/p6n2G9RYXEKpSzS0a0fc0dq07TtHnsZVcS49ahQ7WXF02m1TSnLWRkn1IHTffJ+orYx8Em0lppcbEnJJwNzyGAOZqOWNcnalBy8l82S/xsqvUkl3bsyOP3IYqoOcbn5kDH5Zqku9ziimRIRM0ZA1MoBIIbbfH12q0ZZNCEsfViT0/8AD8KruKbh3FpGhkcCbJ0OCBrUv8AAoYDzBRjG/MkZ6YVKu6uJliJLRdNbcjQ4ahSyJ6spxjk+teku4Xsl+i2BuXGJLohhnmIVyEH8WWf3BX0qsE7pJv8wggO8csgDOoOAgAaQg74AB0jUck78q9NQQKiKiAKqgKqjkABgAewFfU0qkKsc0HdGPODg7SOylKVIeBSlKAUpSgFKUoBSlKA+EZrT8Ut8/GQSc4UD7O9bKe9VGVWyNXL0+v41ruIX7JOFJVVZcAkct9zn8qoYzhzpuMnzS8G9r6r4X0J6KkpXXiQninDAjq+CQD9kkHSdmXbnkZGDsal1z2etL2xeJQPCnj0hgOQO6kA8irAHHqN6wZpEZ2Qsp3On3A6n03zWFZ3Ulk7MgaSJslohjIb78ecDJ6gkA89jnOLgMRChUyVfg+n+zSxEZVoJrfp1IX3Y9uU4TFeWPE20G0Z3jHVvNhoox1JYhlHUOTyFVX217YTcTumnm2Hwxxg7RpnZR6nqT1OfkOXbztBLfX8s88QhckL4eMFVUYUMcZZsAZY8/YYAsHuo7nJJJ1ueIx4hQI8cZKsJiyh1YkEgxgEHHU7HYEV9RuY9rEk7iu7w20X6bcriWZcRKRukR31+zP/ANOPvEVblKV04Vv398GWbhLS4Gq3kSQHrhmEbAfPWD/CK89dlWxf2pHS4h/91a9M98g/+h3eN/LH/wC/HXlvht6YJ45QATHIkgB5EowbB9tqHT2Hx+NBEXY40gkn9kbn8BvUP/y2fiF2RM36mMKRjkwIOHI6nOofiBtvUC453vXHFGFrawaQz/EDkuoOQdLDEfTJJON+fI21wvhstpbQMcO6RqsirsDkDIXPLflnr6A7ZOJo/wCbP/XTNb6+uV+hdo1MsO/kSCxsEhQLGMD+fzrXccvP+Wvzb+YX+p+nrXK448jIPBOonrj4PUMDuG/ZP1943xXiaxLqcnzNpHUknJ3+gJzUHaOMjCHAo7vTTkjuHoynLPMjHbzjTBRa2rKbqb4YypYsucEAYIydxv71m9lO4u2VVl4kBLMRkxRkpGh548pBdh65x7bZMh7FcLikk/SZEZblA0RJxgodPmXbOliMg8xuKmlWuzKEadFNbs8Yuo3PLyRG+J8DEaAx50AYIJJIHLOSSSOhyaz+B8SMilX+JeZ9c9c6Qoyc+UZwBW0ZQRg7g1Epk/RrlWOMKcZOPgb3KnHvjc4rk4/xaynH3JOzXR8n+RF8aDi91qiXUr4DX2tQpilKUApSlAKUpQCum7D6D4ZAbpn513VrOJQMG8RZCuB8OdvoPU1FWk4wbtfw3PcFeRg3t0ZE0OuGB3P9AKxMZ3/M13ZyTnfqT8667y6SJC8jBVUZZmOAAOpNfH1qsq0rt39aXtzNSKUVZGFdQOfhOD6gbjPpvsffBr5Becw4KhQuXbABJ2PuNyBvjNdNlx9JnChJV1DKM8ToHHPMZYebbf1xWbdWQYAsAcb7/wA/mPWoZ05R9masTqae5pu0vYi1vlxKmH6SLsw+vX5Gs3u+4fPYI0NzctNCoAgBQeRR0LDJ9schj6V2RNMpwoMrMQAoACoBjPqcBQdt8mtjLIEi8WQhIwMlmIAAAyST6D1q5hsRiKK9jWPzX6IK1OEve/ZI4blH+Flb5EH+VduaiYSOVQwCOpAKsMHIO4IbqPcVyFvj4WkX2EsmPw1Y/KtOHbEf7wt4ekVHhujJSar7tD3L2d7xBruZ3CsF1wphQzqMai/MAqFBAwcgnO9bzU//AKkn+o/zr44z8RZv3mY/kTivcu2KS2i/I4sK+pG5uAW9tfIlrbhY0jXIiQbks2db5wWx1cg1K5+IyOCDhQfsjfb9pv6D8TWDc3aRqS2wHtsMYz7dai172jnmn8G1UeG0L/rjqXTIX0JiTBAXGXzgnbpWXLEVqrlk0Ut/9l1U01G/I3/FeIiKKRwNRjUtpzjp1ODiofcI0skkk+oR+GjPhjsI/NiME4A1YYHmc4zU77KcGgtIHVpGuGRFWSaQ6i48zkDOfLqdgBk9BvitlxbhilCVAG26+o64+Wam/gSo03ODUnz8O75HmGJjmytWKn4d29m/SyE0KUBKlSSGUAeVgcFlODvgHb1q0eF9rxIgMkZUkfZII/PBqD8C7CRS3bKoKKFy7bZ0lvLGm2FyQenIfKrPseEwwqFiRVA+p+rHc1ewkKkoqVB5Y96v9/uecVKmnlmry7tDrTjMZ+9/pP8AStN2iuVfDJnYc8MORBGOR9eRqT4qNdqpwWVPbH+o43JBA29alxyqcBqTT1XK2t13sr4bLxFZdef6JFbk6FzzwOhHT0JJH1JrsrrtowqKBsAAMbentt+FdlahTFKUoBSlKAUpSgFaTiFjGpZtfmJDaTjOc/jit3Wtv7OFcu4OT0ydyBtgZ9qqYynnptWXx0t3k1GWWX4NZERv/wB8qiXetayvZKY0aRUmR5UXcmNc526jP4c+lSNGI82+D0/r7/8AmstJhgYr5ajU4clK2xozizV8T7Y2l9AkdjMsszvEyhQcxhZFZnkGP1YCBufM7DOcVtpBsfrXGCBEB0Iq53OFA+pxXyV9qsYvFcd5rWIqcMuiOqzRy/6o4YdfoM86zeK9nRe2skF3jzqygrny5GzYGxIOCPkK6bHh5cakk0sp5f3xyFb+3VgoDnJxufWtLsyk1C8k7PXfT5dSLFTTdl+yvu629eS2lsrgKlxYyrC4A2MagBGUehCtv9etTSXhuS5AXdfINxg46/XH51DO2Ef+W8Ut+JrtDNi0u/QBseFOf3SACfRQOtWIK1JYenLdetfyyqpyXM1q8L8yZA0hTq3OS22Me3P8Bt6Yd1beGqeIAQH1FlG53YhSDuNsbg9K3crYHIn2GP61EeKGScotiFIkYZdiSkcf238rZJPwqFPM52AOKWJhCkkqUVmei8vwTUpOT9p6I0lpxeG4u5rYFpyP1kucskZ8oVS2NIbKg423B3J2En4FweAal0kEsz41NjzHJ0jOBgnkPavnAOCwcMh8COLShJJkGSXY/akPxFsbdeW1J7uIONEq5J8oBGc4JxjmNs8/eqEqUMPJT97/AJJ7+NvXiWM86iaWnSxnX/AotJbJXG/qPz3rDS+kjLeMrMzKFQHAG/QnpkkZPtXdBxB5JwsoVYlUMG1fHJnkR9nA3x+Z6bHiliJYyOvMf2+tW1ShNOrhdLcltLxX0I87i1Crr9vXMxOARBfE5ai24HooA/DJNbio92XvQylUXJUjxHJxuUUjI5ltJHOt1c3qRjLHHt1/CrWElGGHi3okvAhrRbqNHO4nCKWbkKidgpubvUeSHUcE7H7IyGBG2T1Bxg865cS4m9w4jiGd+XpkEgseQJCnAOMnapDwnhiwJpByeZJ6k4yd84yd8ZxkmoIyeLqqa9yO3/Z9fBE1uBBp+8/JGbSlK1CkKUpQClKUApSlAK4SQq3xAHHqM1zpXGrg095aPLLpxpRRs2Oe3T13/DFaf9EfW2gEhTzHL5/zqYVjrZKFZRkagRn51l4js6NWWbxbfPuS5FuniXBWI8gbTkg4HM42/Gu94Ciq7AFTjPy9K20HDwIvDY5znJ5bn0rvgtwqBeYAxVal2Xa2Z8l32l4c0epYlcuvkdMfD1D6129hy39qy6UrbhCMPdVim5N7mj7bxW7cOuRd7Q+C+s9RgZBUfeDAEe+K8+WffrxSJIkVoisSKnmjyXCjALtnJOBzGKuDvzZhwSfTyLxBv3fFX/8AbTXlyvYR6Q4R3gz8ajjitoREmMXsspbQgOR4MJRlZ2Yb8xgc+dTns9bpGGSMAIgRFAGAFXIUAdBgCqh/w26s32BkAQbHlqJl/pmrhtnMc5DY8/pyzuR/UfhVDEezXpze17fNad2/cTQ1hJGynhDqVPI/95qoe10ulJfE5qzrqAQkLsAihtvMpyfXJHQVb8soVSTyAzWgTsusuWm21b4HPnnc/XlUOOourUhkjdq9/DvJ8JVVNSzPQi3YS/muWdJWBxHGwO+8jlmkXJ3wAVIXoMCpYLWZNlDAexPv6ew/MV3R9mY4zmIsjDfOc7+tZpvtAxKMEDYjk3y9/aoYYOMdavsvqnp+jtWspSvT1XRoi8Hkkk0B1dsFwC/mICjkuQTjH4GtgvZ+ST430g/d5/aHM8vsHl6jas7hMb7uCuGO43zsfWttXcJgoVIKdS76JvS3Ln0OVcQ4u0dDFseGxxDCKB6n5nJ354zk4rKpStlJJWRSbvqxSlK6cFKUoBSlKAUpSgFKUoBSlKAUpSgFKUoDXdoeBx3trLbS50SoVJHMdQw9wwB+lebOJ9yPFYp/Djh8ZScLKjIFI9W1MCnyP516kpQER7tOwo4VZCIkNK51yuOWrAAVeulRsPXc7ZxW9vbHVgKNyclz/f8ApWxr4wzUVWlGrHLI9Rk4u6NJBxLLKJuS9QNiwOMn1x7VtkvIzydfxFdctip0DA0rnb6YFYUvBhpYgHOrYfs5/tVKMcTRTStPxdn9/gTN059xmzcTjX7QPsN61zl7hsbKAMgHO/8AesqPhCBjtlSNs9D1rNjiwBncjkfy/lXXRrV9KtlHoufi9PFW+IzQh7u5xt4QBnSFPXGP6c67qUrQSsrFd6ilKV0ClKUApSlAKUpQClKUApSlAKUpQClKUApSlAKUpQClKUApSlAKUpQClKUApSlAKUpQClKUB//Z"/>
          <p:cNvSpPr>
            <a:spLocks noChangeAspect="1" noChangeArrowheads="1"/>
          </p:cNvSpPr>
          <p:nvPr/>
        </p:nvSpPr>
        <p:spPr bwMode="auto">
          <a:xfrm>
            <a:off x="6350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 name="矩形 109"/>
          <p:cNvSpPr/>
          <p:nvPr/>
        </p:nvSpPr>
        <p:spPr>
          <a:xfrm>
            <a:off x="3094038" y="1628775"/>
            <a:ext cx="5581650" cy="719138"/>
          </a:xfrm>
          <a:prstGeom prst="rect">
            <a:avLst/>
          </a:prstGeom>
          <a:solidFill>
            <a:schemeClr val="bg1">
              <a:lumMod val="95000"/>
            </a:schemeClr>
          </a:solidFill>
          <a:ln w="57150" cmpd="thickThin">
            <a:solidFill>
              <a:schemeClr val="accent2">
                <a:lumMod val="50000"/>
              </a:schemeClr>
            </a:solidFill>
            <a:miter lim="800000"/>
            <a:headEnd/>
            <a:tailEnd/>
          </a:ln>
        </p:spPr>
        <p:txBody>
          <a:bodyPr anchor="ctr"/>
          <a:lstStyle/>
          <a:p>
            <a:pPr algn="ctr">
              <a:spcBef>
                <a:spcPct val="20000"/>
              </a:spcBef>
            </a:pPr>
            <a:r>
              <a:rPr kumimoji="0" lang="zh-CN" altLang="en-US" b="1">
                <a:latin typeface="Arial" pitchFamily="34" charset="0"/>
                <a:ea typeface="黑体" pitchFamily="49" charset="-122"/>
              </a:rPr>
              <a:t>大数据的计算特征 </a:t>
            </a:r>
            <a:r>
              <a:rPr kumimoji="0" lang="en-US" altLang="zh-CN" b="1">
                <a:latin typeface="Arial" pitchFamily="34" charset="0"/>
                <a:ea typeface="黑体" pitchFamily="49" charset="-122"/>
                <a:cs typeface="Arial" pitchFamily="34" charset="0"/>
              </a:rPr>
              <a:t>= </a:t>
            </a:r>
            <a:r>
              <a:rPr kumimoji="0" lang="en-US" altLang="zh-CN" b="1">
                <a:latin typeface="宋体" pitchFamily="2" charset="-122"/>
                <a:cs typeface="Arial" pitchFamily="34" charset="0"/>
              </a:rPr>
              <a:t>3I</a:t>
            </a:r>
          </a:p>
        </p:txBody>
      </p:sp>
      <p:sp>
        <p:nvSpPr>
          <p:cNvPr id="57" name="Oval 18"/>
          <p:cNvSpPr>
            <a:spLocks noChangeArrowheads="1"/>
          </p:cNvSpPr>
          <p:nvPr/>
        </p:nvSpPr>
        <p:spPr bwMode="auto">
          <a:xfrm>
            <a:off x="4411663" y="2420938"/>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8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58" name="Oval 21"/>
          <p:cNvSpPr>
            <a:spLocks noChangeArrowheads="1"/>
          </p:cNvSpPr>
          <p:nvPr/>
        </p:nvSpPr>
        <p:spPr bwMode="auto">
          <a:xfrm>
            <a:off x="5797550" y="2420888"/>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59" name="Oval 22"/>
          <p:cNvSpPr>
            <a:spLocks noChangeArrowheads="1"/>
          </p:cNvSpPr>
          <p:nvPr/>
        </p:nvSpPr>
        <p:spPr bwMode="auto">
          <a:xfrm>
            <a:off x="5132388" y="3429000"/>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endParaRPr kumimoji="0" lang="en-US" altLang="zh-CN" sz="2000">
              <a:solidFill>
                <a:srgbClr val="000000"/>
              </a:solidFill>
              <a:effectLst>
                <a:outerShdw blurRad="38100" dist="38100" dir="2700000" algn="tl">
                  <a:srgbClr val="FFFFFF"/>
                </a:outerShdw>
              </a:effectLst>
            </a:endParaRPr>
          </a:p>
          <a:p>
            <a:endParaRPr kumimoji="0" lang="en-US" altLang="zh-CN" b="1">
              <a:solidFill>
                <a:srgbClr val="000000"/>
              </a:solidFill>
              <a:ea typeface="黑体" pitchFamily="49" charset="-122"/>
            </a:endParaRPr>
          </a:p>
          <a:p>
            <a:pPr eaLnBrk="0" hangingPunct="0"/>
            <a:r>
              <a:rPr kumimoji="0" lang="en-US" altLang="zh-CN" b="1">
                <a:solidFill>
                  <a:srgbClr val="000000"/>
                </a:solidFill>
                <a:ea typeface="黑体" pitchFamily="49" charset="-122"/>
              </a:rPr>
              <a:t> Inductive</a:t>
            </a:r>
          </a:p>
          <a:p>
            <a:pPr eaLnBrk="0" hangingPunct="0"/>
            <a:r>
              <a:rPr kumimoji="0" lang="zh-CN" altLang="en-US" b="1">
                <a:solidFill>
                  <a:srgbClr val="000000"/>
                </a:solidFill>
                <a:ea typeface="黑体" pitchFamily="49" charset="-122"/>
              </a:rPr>
              <a:t>归纳性</a:t>
            </a:r>
            <a:endParaRPr kumimoji="0" lang="en-US" altLang="zh-CN" b="1">
              <a:solidFill>
                <a:srgbClr val="000000"/>
              </a:solidFill>
              <a:ea typeface="黑体" pitchFamily="49" charset="-122"/>
            </a:endParaRPr>
          </a:p>
          <a:p>
            <a:pPr eaLnBrk="0" hangingPunct="0"/>
            <a:endParaRPr kumimoji="0" lang="zh-CN" altLang="en-US" b="1">
              <a:solidFill>
                <a:srgbClr val="000000"/>
              </a:solidFill>
              <a:ea typeface="黑体" pitchFamily="49" charset="-122"/>
            </a:endParaRPr>
          </a:p>
          <a:p>
            <a:endParaRPr kumimoji="0" lang="en-US" altLang="zh-CN" sz="1800">
              <a:solidFill>
                <a:srgbClr val="EA0000"/>
              </a:solidFill>
              <a:effectLst>
                <a:outerShdw blurRad="38100" dist="38100" dir="2700000" algn="tl">
                  <a:srgbClr val="000000"/>
                </a:outerShdw>
              </a:effectLst>
            </a:endParaRPr>
          </a:p>
        </p:txBody>
      </p:sp>
      <p:grpSp>
        <p:nvGrpSpPr>
          <p:cNvPr id="63498" name="组合 2"/>
          <p:cNvGrpSpPr>
            <a:grpSpLocks/>
          </p:cNvGrpSpPr>
          <p:nvPr/>
        </p:nvGrpSpPr>
        <p:grpSpPr bwMode="auto">
          <a:xfrm>
            <a:off x="3132138" y="4724400"/>
            <a:ext cx="5646737" cy="2089150"/>
            <a:chOff x="3203848" y="4770000"/>
            <a:chExt cx="5647780" cy="2115385"/>
          </a:xfrm>
        </p:grpSpPr>
        <p:grpSp>
          <p:nvGrpSpPr>
            <p:cNvPr id="63510" name="组合 47"/>
            <p:cNvGrpSpPr>
              <a:grpSpLocks/>
            </p:cNvGrpSpPr>
            <p:nvPr/>
          </p:nvGrpSpPr>
          <p:grpSpPr bwMode="auto">
            <a:xfrm>
              <a:off x="3203848" y="4943604"/>
              <a:ext cx="5647780" cy="1941781"/>
              <a:chOff x="1987971" y="4436625"/>
              <a:chExt cx="4855692" cy="1466866"/>
            </a:xfrm>
          </p:grpSpPr>
          <p:grpSp>
            <p:nvGrpSpPr>
              <p:cNvPr id="63512" name="组合 48"/>
              <p:cNvGrpSpPr>
                <a:grpSpLocks/>
              </p:cNvGrpSpPr>
              <p:nvPr/>
            </p:nvGrpSpPr>
            <p:grpSpPr bwMode="auto">
              <a:xfrm>
                <a:off x="1987971" y="4436625"/>
                <a:ext cx="4855692" cy="1466866"/>
                <a:chOff x="2123728" y="3786342"/>
                <a:chExt cx="4855692" cy="1466866"/>
              </a:xfrm>
            </p:grpSpPr>
            <p:cxnSp>
              <p:nvCxnSpPr>
                <p:cNvPr id="79" name="直接箭头连接符 78"/>
                <p:cNvCxnSpPr>
                  <a:cxnSpLocks noChangeShapeType="1"/>
                </p:cNvCxnSpPr>
                <p:nvPr/>
              </p:nvCxnSpPr>
              <p:spPr bwMode="auto">
                <a:xfrm>
                  <a:off x="5663455" y="4017057"/>
                  <a:ext cx="1123485" cy="0"/>
                </a:xfrm>
                <a:prstGeom prst="straightConnector1">
                  <a:avLst/>
                </a:prstGeom>
                <a:noFill/>
                <a:ln w="38100">
                  <a:solidFill>
                    <a:schemeClr val="accent1"/>
                  </a:solidFill>
                  <a:round/>
                  <a:headEnd/>
                  <a:tailEnd type="arrow" w="med" len="me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cxnSp>
            <p:sp>
              <p:nvSpPr>
                <p:cNvPr id="80" name="矩形 79"/>
                <p:cNvSpPr/>
                <p:nvPr/>
              </p:nvSpPr>
              <p:spPr>
                <a:xfrm>
                  <a:off x="2123728" y="3786341"/>
                  <a:ext cx="4855692" cy="1466867"/>
                </a:xfrm>
                <a:prstGeom prst="rect">
                  <a:avLst/>
                </a:prstGeom>
                <a:solidFill>
                  <a:srgbClr val="00FF00"/>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黑体" pitchFamily="49" charset="-122"/>
                    <a:ea typeface="黑体" pitchFamily="49" charset="-122"/>
                  </a:endParaRPr>
                </a:p>
              </p:txBody>
            </p:sp>
            <p:sp>
              <p:nvSpPr>
                <p:cNvPr id="81" name="矩形 80"/>
                <p:cNvSpPr>
                  <a:spLocks noChangeArrowheads="1"/>
                </p:cNvSpPr>
                <p:nvPr/>
              </p:nvSpPr>
              <p:spPr bwMode="auto">
                <a:xfrm>
                  <a:off x="3114797" y="3910200"/>
                  <a:ext cx="1670893" cy="494384"/>
                </a:xfrm>
                <a:prstGeom prst="rect">
                  <a:avLst/>
                </a:prstGeom>
                <a:solidFill>
                  <a:srgbClr val="FFFFCC"/>
                </a:solidFill>
                <a:ln w="9525">
                  <a:solidFill>
                    <a:srgbClr val="46AAC5"/>
                  </a:solidFill>
                  <a:miter lim="800000"/>
                  <a:headEnd/>
                  <a:tailEnd/>
                </a:ln>
                <a:effectLst>
                  <a:outerShdw blurRad="40000" dist="20000" dir="5400000" rotWithShape="0">
                    <a:srgbClr val="808080">
                      <a:alpha val="37999"/>
                    </a:srgbClr>
                  </a:outerShdw>
                </a:effectLst>
              </p:spPr>
              <p:txBody>
                <a:bodyPr>
                  <a:spAutoFit/>
                </a:bodyPr>
                <a:lstStyle/>
                <a:p>
                  <a:pPr algn="ctr">
                    <a:defRPr/>
                  </a:pPr>
                  <a:r>
                    <a:rPr lang="zh-CN" altLang="en-US" sz="1800" dirty="0">
                      <a:latin typeface="黑体" pitchFamily="49" charset="-122"/>
                      <a:ea typeface="黑体" pitchFamily="49" charset="-122"/>
                      <a:cs typeface="宋体" charset="0"/>
                    </a:rPr>
                    <a:t>数据分布在</a:t>
                  </a:r>
                  <a:r>
                    <a:rPr lang="zh-CN" altLang="en-US" sz="1800" dirty="0">
                      <a:solidFill>
                        <a:srgbClr val="FF0000"/>
                      </a:solidFill>
                      <a:latin typeface="黑体" pitchFamily="49" charset="-122"/>
                      <a:ea typeface="黑体" pitchFamily="49" charset="-122"/>
                      <a:cs typeface="宋体" charset="0"/>
                    </a:rPr>
                    <a:t>多源数据集</a:t>
                  </a:r>
                  <a:r>
                    <a:rPr lang="zh-CN" altLang="en-US" sz="1800" dirty="0">
                      <a:latin typeface="黑体" pitchFamily="49" charset="-122"/>
                      <a:ea typeface="黑体" pitchFamily="49" charset="-122"/>
                      <a:cs typeface="宋体" charset="0"/>
                    </a:rPr>
                    <a:t>中</a:t>
                  </a:r>
                </a:p>
              </p:txBody>
            </p:sp>
            <p:sp>
              <p:nvSpPr>
                <p:cNvPr id="82" name="矩形 81"/>
                <p:cNvSpPr>
                  <a:spLocks noChangeArrowheads="1"/>
                </p:cNvSpPr>
                <p:nvPr/>
              </p:nvSpPr>
              <p:spPr bwMode="auto">
                <a:xfrm>
                  <a:off x="3114797" y="4584133"/>
                  <a:ext cx="1670893" cy="494384"/>
                </a:xfrm>
                <a:prstGeom prst="rect">
                  <a:avLst/>
                </a:prstGeom>
                <a:solidFill>
                  <a:srgbClr val="FFFFCC"/>
                </a:solidFill>
                <a:ln w="9525">
                  <a:solidFill>
                    <a:srgbClr val="46AAC5"/>
                  </a:solidFill>
                  <a:miter lim="800000"/>
                  <a:headEnd/>
                  <a:tailEnd/>
                </a:ln>
                <a:effectLst>
                  <a:outerShdw blurRad="40000" dist="20000" dir="5400000" rotWithShape="0">
                    <a:srgbClr val="808080">
                      <a:alpha val="37999"/>
                    </a:srgbClr>
                  </a:outerShdw>
                </a:effectLst>
              </p:spPr>
              <p:txBody>
                <a:bodyPr>
                  <a:spAutoFit/>
                </a:bodyPr>
                <a:lstStyle/>
                <a:p>
                  <a:pPr algn="ctr"/>
                  <a:r>
                    <a:rPr lang="zh-CN" altLang="en-US" sz="1800">
                      <a:latin typeface="黑体" pitchFamily="49" charset="-122"/>
                      <a:ea typeface="黑体" pitchFamily="49" charset="-122"/>
                    </a:rPr>
                    <a:t>多源数据间</a:t>
                  </a:r>
                  <a:endParaRPr lang="en-US" altLang="zh-CN" sz="1800">
                    <a:latin typeface="黑体" pitchFamily="49" charset="-122"/>
                    <a:ea typeface="黑体" pitchFamily="49" charset="-122"/>
                  </a:endParaRPr>
                </a:p>
                <a:p>
                  <a:pPr algn="ctr"/>
                  <a:r>
                    <a:rPr lang="zh-CN" altLang="en-US" sz="1800">
                      <a:solidFill>
                        <a:srgbClr val="FF0000"/>
                      </a:solidFill>
                      <a:latin typeface="黑体" pitchFamily="49" charset="-122"/>
                      <a:ea typeface="黑体" pitchFamily="49" charset="-122"/>
                    </a:rPr>
                    <a:t>隐含关联</a:t>
                  </a:r>
                  <a:r>
                    <a:rPr lang="zh-CN" altLang="en-US" sz="1800">
                      <a:latin typeface="黑体" pitchFamily="49" charset="-122"/>
                      <a:ea typeface="黑体" pitchFamily="49" charset="-122"/>
                    </a:rPr>
                    <a:t>特性</a:t>
                  </a:r>
                </a:p>
              </p:txBody>
            </p:sp>
            <p:sp>
              <p:nvSpPr>
                <p:cNvPr id="83" name="AutoShape 25"/>
                <p:cNvSpPr>
                  <a:spLocks noChangeArrowheads="1"/>
                </p:cNvSpPr>
                <p:nvPr/>
              </p:nvSpPr>
              <p:spPr bwMode="auto">
                <a:xfrm>
                  <a:off x="4785690" y="3877414"/>
                  <a:ext cx="212957" cy="706719"/>
                </a:xfrm>
                <a:prstGeom prst="rightArrow">
                  <a:avLst>
                    <a:gd name="adj1" fmla="val 50000"/>
                    <a:gd name="adj2" fmla="val 35022"/>
                  </a:avLst>
                </a:prstGeom>
                <a:solidFill>
                  <a:srgbClr val="BBE0E3"/>
                </a:solidFill>
                <a:ln w="9525">
                  <a:solidFill>
                    <a:srgbClr val="000000"/>
                  </a:solidFill>
                  <a:miter lim="800000"/>
                  <a:headEnd/>
                  <a:tailEnd/>
                </a:ln>
              </p:spPr>
              <p:txBody>
                <a:bodyPr wrap="none" anchor="ctr"/>
                <a:lstStyle/>
                <a:p>
                  <a:pPr fontAlgn="auto">
                    <a:spcBef>
                      <a:spcPts val="0"/>
                    </a:spcBef>
                    <a:spcAft>
                      <a:spcPts val="0"/>
                    </a:spcAft>
                    <a:defRPr/>
                  </a:pPr>
                  <a:endParaRPr kumimoji="0" lang="zh-CN" altLang="zh-CN" sz="1800" kern="0">
                    <a:solidFill>
                      <a:sysClr val="windowText" lastClr="000000"/>
                    </a:solidFill>
                    <a:latin typeface="黑体" pitchFamily="49" charset="-122"/>
                    <a:ea typeface="宋体" charset="-122"/>
                    <a:cs typeface="宋体" charset="0"/>
                  </a:endParaRPr>
                </a:p>
              </p:txBody>
            </p:sp>
            <p:sp>
              <p:nvSpPr>
                <p:cNvPr id="84" name="AutoShape 25"/>
                <p:cNvSpPr>
                  <a:spLocks noChangeArrowheads="1"/>
                </p:cNvSpPr>
                <p:nvPr/>
              </p:nvSpPr>
              <p:spPr bwMode="auto">
                <a:xfrm>
                  <a:off x="4785690" y="4507632"/>
                  <a:ext cx="212957" cy="706719"/>
                </a:xfrm>
                <a:prstGeom prst="rightArrow">
                  <a:avLst>
                    <a:gd name="adj1" fmla="val 50000"/>
                    <a:gd name="adj2" fmla="val 35022"/>
                  </a:avLst>
                </a:prstGeom>
                <a:solidFill>
                  <a:srgbClr val="BBE0E3"/>
                </a:solidFill>
                <a:ln w="9525">
                  <a:solidFill>
                    <a:srgbClr val="000000"/>
                  </a:solidFill>
                  <a:miter lim="800000"/>
                  <a:headEnd/>
                  <a:tailEnd/>
                </a:ln>
              </p:spPr>
              <p:txBody>
                <a:bodyPr wrap="none" anchor="ctr"/>
                <a:lstStyle/>
                <a:p>
                  <a:pPr fontAlgn="auto">
                    <a:spcBef>
                      <a:spcPts val="0"/>
                    </a:spcBef>
                    <a:spcAft>
                      <a:spcPts val="0"/>
                    </a:spcAft>
                    <a:defRPr/>
                  </a:pPr>
                  <a:endParaRPr kumimoji="0" lang="zh-CN" altLang="zh-CN" sz="1800" kern="0">
                    <a:solidFill>
                      <a:sysClr val="windowText" lastClr="000000"/>
                    </a:solidFill>
                    <a:latin typeface="黑体" pitchFamily="49" charset="-122"/>
                    <a:ea typeface="宋体" charset="-122"/>
                    <a:cs typeface="宋体" charset="0"/>
                  </a:endParaRPr>
                </a:p>
              </p:txBody>
            </p:sp>
            <p:sp>
              <p:nvSpPr>
                <p:cNvPr id="85" name="矩形 84"/>
                <p:cNvSpPr/>
                <p:nvPr/>
              </p:nvSpPr>
              <p:spPr>
                <a:xfrm>
                  <a:off x="5032775" y="3853128"/>
                  <a:ext cx="1857914" cy="1329651"/>
                </a:xfrm>
                <a:prstGeom prst="rect">
                  <a:avLst/>
                </a:prstGeom>
                <a:ln w="38100"/>
              </p:spPr>
              <p:style>
                <a:lnRef idx="2">
                  <a:schemeClr val="accent2"/>
                </a:lnRef>
                <a:fillRef idx="1">
                  <a:schemeClr val="lt1"/>
                </a:fillRef>
                <a:effectRef idx="0">
                  <a:schemeClr val="accent2"/>
                </a:effectRef>
                <a:fontRef idx="minor">
                  <a:schemeClr val="dk1"/>
                </a:fontRef>
              </p:style>
              <p:txBody>
                <a:bodyPr anchor="ctr"/>
                <a:lstStyle/>
                <a:p>
                  <a:pPr marL="82550" indent="-82550">
                    <a:buFont typeface="Arial" pitchFamily="34" charset="0"/>
                    <a:buChar char="•"/>
                  </a:pPr>
                  <a:r>
                    <a:rPr kumimoji="0" lang="zh-CN" altLang="en-US" sz="2000">
                      <a:solidFill>
                        <a:srgbClr val="000000"/>
                      </a:solidFill>
                      <a:latin typeface="黑体" pitchFamily="49" charset="-122"/>
                      <a:ea typeface="黑体" pitchFamily="49" charset="-122"/>
                    </a:rPr>
                    <a:t>单源数据不足，需修正处理偏差</a:t>
                  </a:r>
                  <a:endParaRPr kumimoji="0" lang="en-US" altLang="zh-CN" sz="2000">
                    <a:solidFill>
                      <a:srgbClr val="000000"/>
                    </a:solidFill>
                    <a:latin typeface="黑体" pitchFamily="49" charset="-122"/>
                    <a:ea typeface="黑体" pitchFamily="49" charset="-122"/>
                  </a:endParaRPr>
                </a:p>
                <a:p>
                  <a:pPr marL="82550" indent="-82550">
                    <a:spcBef>
                      <a:spcPts val="600"/>
                    </a:spcBef>
                    <a:buFont typeface="Arial" pitchFamily="34" charset="0"/>
                    <a:buChar char="•"/>
                  </a:pPr>
                  <a:r>
                    <a:rPr kumimoji="0" lang="zh-CN" altLang="en-US" sz="2000">
                      <a:solidFill>
                        <a:srgbClr val="000000"/>
                      </a:solidFill>
                      <a:latin typeface="黑体" pitchFamily="49" charset="-122"/>
                      <a:ea typeface="黑体" pitchFamily="49" charset="-122"/>
                    </a:rPr>
                    <a:t>从传统还原法到归纳法</a:t>
                  </a:r>
                  <a:endParaRPr kumimoji="0" lang="en-US" altLang="zh-CN" sz="2000">
                    <a:solidFill>
                      <a:srgbClr val="000000"/>
                    </a:solidFill>
                    <a:latin typeface="黑体" pitchFamily="49" charset="-122"/>
                    <a:ea typeface="黑体" pitchFamily="49" charset="-122"/>
                  </a:endParaRPr>
                </a:p>
              </p:txBody>
            </p:sp>
          </p:grpSp>
          <p:grpSp>
            <p:nvGrpSpPr>
              <p:cNvPr id="63513" name="组合 49"/>
              <p:cNvGrpSpPr>
                <a:grpSpLocks/>
              </p:cNvGrpSpPr>
              <p:nvPr/>
            </p:nvGrpSpPr>
            <p:grpSpPr bwMode="auto">
              <a:xfrm>
                <a:off x="2315597" y="4537846"/>
                <a:ext cx="560130" cy="569706"/>
                <a:chOff x="234292" y="3382006"/>
                <a:chExt cx="1315828" cy="1193703"/>
              </a:xfrm>
            </p:grpSpPr>
            <p:sp>
              <p:nvSpPr>
                <p:cNvPr id="74" name="椭圆 73"/>
                <p:cNvSpPr/>
                <p:nvPr/>
              </p:nvSpPr>
              <p:spPr>
                <a:xfrm>
                  <a:off x="234292" y="3493043"/>
                  <a:ext cx="1314806" cy="1058431"/>
                </a:xfrm>
                <a:prstGeom prst="ellipse">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sz="1600"/>
                </a:p>
              </p:txBody>
            </p:sp>
            <p:sp>
              <p:nvSpPr>
                <p:cNvPr id="75" name="矩形 74"/>
                <p:cNvSpPr/>
                <p:nvPr/>
              </p:nvSpPr>
              <p:spPr>
                <a:xfrm>
                  <a:off x="710048" y="3684848"/>
                  <a:ext cx="602463" cy="615898"/>
                </a:xfrm>
                <a:prstGeom prst="rect">
                  <a:avLst/>
                </a:prstGeom>
              </p:spPr>
              <p:txBody>
                <a:bodyPr wrap="none">
                  <a:spAutoFit/>
                </a:bodyPr>
                <a:lstStyle/>
                <a:p>
                  <a:pPr>
                    <a:defRPr/>
                  </a:pPr>
                  <a:r>
                    <a:rPr lang="en-US" altLang="zh-CN" sz="20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2000" dirty="0">
                    <a:latin typeface="Calibri" charset="0"/>
                    <a:ea typeface="宋体" charset="-122"/>
                    <a:cs typeface="宋体" charset="0"/>
                  </a:endParaRPr>
                </a:p>
              </p:txBody>
            </p:sp>
            <p:sp>
              <p:nvSpPr>
                <p:cNvPr id="76" name="矩形 75"/>
                <p:cNvSpPr/>
                <p:nvPr/>
              </p:nvSpPr>
              <p:spPr>
                <a:xfrm>
                  <a:off x="591011" y="3959811"/>
                  <a:ext cx="602463" cy="615898"/>
                </a:xfrm>
                <a:prstGeom prst="rect">
                  <a:avLst/>
                </a:prstGeom>
              </p:spPr>
              <p:txBody>
                <a:bodyPr wrap="none">
                  <a:spAutoFit/>
                </a:bodyPr>
                <a:lstStyle/>
                <a:p>
                  <a:pPr>
                    <a:defRPr/>
                  </a:pPr>
                  <a:r>
                    <a:rPr lang="en-US" altLang="zh-CN" sz="20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2000" dirty="0">
                    <a:latin typeface="Calibri" charset="0"/>
                    <a:ea typeface="宋体" charset="-122"/>
                    <a:cs typeface="宋体" charset="0"/>
                  </a:endParaRPr>
                </a:p>
              </p:txBody>
            </p:sp>
            <p:sp>
              <p:nvSpPr>
                <p:cNvPr id="77" name="矩形 76"/>
                <p:cNvSpPr/>
                <p:nvPr/>
              </p:nvSpPr>
              <p:spPr>
                <a:xfrm>
                  <a:off x="252137" y="3671779"/>
                  <a:ext cx="602463" cy="615898"/>
                </a:xfrm>
                <a:prstGeom prst="rect">
                  <a:avLst/>
                </a:prstGeom>
              </p:spPr>
              <p:txBody>
                <a:bodyPr wrap="none">
                  <a:spAutoFit/>
                </a:bodyPr>
                <a:lstStyle/>
                <a:p>
                  <a:pPr>
                    <a:defRPr/>
                  </a:pPr>
                  <a:r>
                    <a:rPr lang="en-US" altLang="zh-CN" sz="20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2000" dirty="0">
                    <a:latin typeface="Calibri" charset="0"/>
                    <a:ea typeface="宋体" charset="-122"/>
                    <a:cs typeface="宋体" charset="0"/>
                  </a:endParaRPr>
                </a:p>
              </p:txBody>
            </p:sp>
            <p:sp>
              <p:nvSpPr>
                <p:cNvPr id="78" name="矩形 77"/>
                <p:cNvSpPr/>
                <p:nvPr/>
              </p:nvSpPr>
              <p:spPr>
                <a:xfrm>
                  <a:off x="468162" y="3382006"/>
                  <a:ext cx="602463" cy="615898"/>
                </a:xfrm>
                <a:prstGeom prst="rect">
                  <a:avLst/>
                </a:prstGeom>
              </p:spPr>
              <p:txBody>
                <a:bodyPr wrap="none">
                  <a:spAutoFit/>
                </a:bodyPr>
                <a:lstStyle/>
                <a:p>
                  <a:pPr>
                    <a:defRPr/>
                  </a:pPr>
                  <a:r>
                    <a:rPr lang="en-US" altLang="zh-CN" sz="20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2000" dirty="0">
                    <a:latin typeface="Calibri" charset="0"/>
                    <a:ea typeface="宋体" charset="-122"/>
                    <a:cs typeface="宋体" charset="0"/>
                  </a:endParaRPr>
                </a:p>
              </p:txBody>
            </p:sp>
          </p:grpSp>
          <p:grpSp>
            <p:nvGrpSpPr>
              <p:cNvPr id="63514" name="组合 50"/>
              <p:cNvGrpSpPr>
                <a:grpSpLocks/>
              </p:cNvGrpSpPr>
              <p:nvPr/>
            </p:nvGrpSpPr>
            <p:grpSpPr bwMode="auto">
              <a:xfrm>
                <a:off x="2052131" y="5095695"/>
                <a:ext cx="592399" cy="569706"/>
                <a:chOff x="235789" y="3382006"/>
                <a:chExt cx="1391633" cy="1193703"/>
              </a:xfrm>
            </p:grpSpPr>
            <p:sp>
              <p:nvSpPr>
                <p:cNvPr id="69" name="椭圆 68"/>
                <p:cNvSpPr/>
                <p:nvPr/>
              </p:nvSpPr>
              <p:spPr>
                <a:xfrm>
                  <a:off x="235789" y="3494566"/>
                  <a:ext cx="1391770" cy="1063520"/>
                </a:xfrm>
                <a:prstGeom prst="ellipse">
                  <a:avLst/>
                </a:prstGeom>
                <a:solidFill>
                  <a:schemeClr val="accent5">
                    <a:lumMod val="60000"/>
                    <a:lumOff val="40000"/>
                  </a:schemeClr>
                </a:solidFill>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sz="1600"/>
                </a:p>
              </p:txBody>
            </p:sp>
            <p:sp>
              <p:nvSpPr>
                <p:cNvPr id="70" name="矩形 69"/>
                <p:cNvSpPr/>
                <p:nvPr/>
              </p:nvSpPr>
              <p:spPr>
                <a:xfrm>
                  <a:off x="710048" y="3684848"/>
                  <a:ext cx="602463" cy="615898"/>
                </a:xfrm>
                <a:prstGeom prst="rect">
                  <a:avLst/>
                </a:prstGeom>
              </p:spPr>
              <p:txBody>
                <a:bodyPr wrap="none">
                  <a:spAutoFit/>
                </a:bodyPr>
                <a:lstStyle/>
                <a:p>
                  <a:pPr>
                    <a:defRPr/>
                  </a:pPr>
                  <a:r>
                    <a:rPr lang="en-US" altLang="zh-CN" sz="20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2000" dirty="0">
                    <a:latin typeface="Calibri" charset="0"/>
                    <a:ea typeface="宋体" charset="-122"/>
                    <a:cs typeface="宋体" charset="0"/>
                  </a:endParaRPr>
                </a:p>
              </p:txBody>
            </p:sp>
            <p:sp>
              <p:nvSpPr>
                <p:cNvPr id="71" name="矩形 70"/>
                <p:cNvSpPr/>
                <p:nvPr/>
              </p:nvSpPr>
              <p:spPr>
                <a:xfrm>
                  <a:off x="591011" y="3959811"/>
                  <a:ext cx="602463" cy="615898"/>
                </a:xfrm>
                <a:prstGeom prst="rect">
                  <a:avLst/>
                </a:prstGeom>
              </p:spPr>
              <p:txBody>
                <a:bodyPr wrap="none">
                  <a:spAutoFit/>
                </a:bodyPr>
                <a:lstStyle/>
                <a:p>
                  <a:pPr>
                    <a:defRPr/>
                  </a:pPr>
                  <a:r>
                    <a:rPr lang="en-US" altLang="zh-CN" sz="20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2000" dirty="0">
                    <a:latin typeface="Calibri" charset="0"/>
                    <a:ea typeface="宋体" charset="-122"/>
                    <a:cs typeface="宋体" charset="0"/>
                  </a:endParaRPr>
                </a:p>
              </p:txBody>
            </p:sp>
            <p:sp>
              <p:nvSpPr>
                <p:cNvPr id="72" name="矩形 71"/>
                <p:cNvSpPr/>
                <p:nvPr/>
              </p:nvSpPr>
              <p:spPr>
                <a:xfrm>
                  <a:off x="252137" y="3671779"/>
                  <a:ext cx="602463" cy="615898"/>
                </a:xfrm>
                <a:prstGeom prst="rect">
                  <a:avLst/>
                </a:prstGeom>
              </p:spPr>
              <p:txBody>
                <a:bodyPr wrap="none">
                  <a:spAutoFit/>
                </a:bodyPr>
                <a:lstStyle/>
                <a:p>
                  <a:pPr>
                    <a:defRPr/>
                  </a:pPr>
                  <a:r>
                    <a:rPr lang="en-US" altLang="zh-CN" sz="20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2000" dirty="0">
                    <a:latin typeface="Calibri" charset="0"/>
                    <a:ea typeface="宋体" charset="-122"/>
                    <a:cs typeface="宋体" charset="0"/>
                  </a:endParaRPr>
                </a:p>
              </p:txBody>
            </p:sp>
            <p:sp>
              <p:nvSpPr>
                <p:cNvPr id="73" name="矩形 72"/>
                <p:cNvSpPr/>
                <p:nvPr/>
              </p:nvSpPr>
              <p:spPr>
                <a:xfrm>
                  <a:off x="468161" y="3382006"/>
                  <a:ext cx="661112" cy="633308"/>
                </a:xfrm>
                <a:prstGeom prst="rect">
                  <a:avLst/>
                </a:prstGeom>
              </p:spPr>
              <p:txBody>
                <a:bodyPr wrap="none">
                  <a:spAutoFit/>
                </a:bodyPr>
                <a:lstStyle/>
                <a:p>
                  <a:pPr>
                    <a:defRPr/>
                  </a:pPr>
                  <a:r>
                    <a:rPr lang="en-US" altLang="zh-CN" sz="2000" b="1" i="1" dirty="0">
                      <a:ln w="10541" cmpd="sng">
                        <a:solidFill>
                          <a:schemeClr val="accent1">
                            <a:shade val="88000"/>
                            <a:satMod val="110000"/>
                          </a:schemeClr>
                        </a:solidFill>
                        <a:prstDash val="solid"/>
                      </a:ln>
                      <a:solidFill>
                        <a:schemeClr val="tx2">
                          <a:lumMod val="60000"/>
                          <a:lumOff val="40000"/>
                        </a:schemeClr>
                      </a:solidFill>
                      <a:latin typeface="Arial" pitchFamily="34" charset="0"/>
                      <a:ea typeface="黑体" pitchFamily="49" charset="-122"/>
                      <a:cs typeface="Arial" pitchFamily="34" charset="0"/>
                    </a:rPr>
                    <a:t>x</a:t>
                  </a:r>
                  <a:endParaRPr lang="en-US" sz="2000" dirty="0">
                    <a:solidFill>
                      <a:schemeClr val="tx2">
                        <a:lumMod val="60000"/>
                        <a:lumOff val="40000"/>
                      </a:schemeClr>
                    </a:solidFill>
                    <a:latin typeface="Calibri" charset="0"/>
                    <a:ea typeface="宋体" charset="-122"/>
                    <a:cs typeface="宋体" charset="0"/>
                  </a:endParaRPr>
                </a:p>
              </p:txBody>
            </p:sp>
          </p:grpSp>
          <p:grpSp>
            <p:nvGrpSpPr>
              <p:cNvPr id="63515" name="组合 51"/>
              <p:cNvGrpSpPr>
                <a:grpSpLocks/>
              </p:cNvGrpSpPr>
              <p:nvPr/>
            </p:nvGrpSpPr>
            <p:grpSpPr bwMode="auto">
              <a:xfrm>
                <a:off x="2486973" y="5172512"/>
                <a:ext cx="553390" cy="569706"/>
                <a:chOff x="98035" y="3382006"/>
                <a:chExt cx="1299995" cy="1193703"/>
              </a:xfrm>
            </p:grpSpPr>
            <p:sp>
              <p:nvSpPr>
                <p:cNvPr id="53" name="椭圆 52"/>
                <p:cNvSpPr/>
                <p:nvPr/>
              </p:nvSpPr>
              <p:spPr>
                <a:xfrm>
                  <a:off x="99510" y="3493901"/>
                  <a:ext cx="1298771" cy="1063520"/>
                </a:xfrm>
                <a:prstGeom prst="ellipse">
                  <a:avLst/>
                </a:prstGeom>
                <a:solidFill>
                  <a:schemeClr val="accent2">
                    <a:lumMod val="60000"/>
                    <a:lumOff val="40000"/>
                  </a:schemeClr>
                </a:solidFill>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sz="1600"/>
                </a:p>
              </p:txBody>
            </p:sp>
            <p:sp>
              <p:nvSpPr>
                <p:cNvPr id="54" name="矩形 53"/>
                <p:cNvSpPr/>
                <p:nvPr/>
              </p:nvSpPr>
              <p:spPr>
                <a:xfrm>
                  <a:off x="710048" y="3684848"/>
                  <a:ext cx="602463" cy="615898"/>
                </a:xfrm>
                <a:prstGeom prst="rect">
                  <a:avLst/>
                </a:prstGeom>
              </p:spPr>
              <p:txBody>
                <a:bodyPr wrap="none">
                  <a:spAutoFit/>
                </a:bodyPr>
                <a:lstStyle/>
                <a:p>
                  <a:pPr>
                    <a:defRPr/>
                  </a:pPr>
                  <a:r>
                    <a:rPr lang="en-US" altLang="zh-CN" sz="20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2000" dirty="0">
                    <a:latin typeface="Calibri" charset="0"/>
                    <a:ea typeface="宋体" charset="-122"/>
                    <a:cs typeface="宋体" charset="0"/>
                  </a:endParaRPr>
                </a:p>
              </p:txBody>
            </p:sp>
            <p:sp>
              <p:nvSpPr>
                <p:cNvPr id="55" name="矩形 54"/>
                <p:cNvSpPr/>
                <p:nvPr/>
              </p:nvSpPr>
              <p:spPr>
                <a:xfrm>
                  <a:off x="591011" y="3959811"/>
                  <a:ext cx="602463" cy="615898"/>
                </a:xfrm>
                <a:prstGeom prst="rect">
                  <a:avLst/>
                </a:prstGeom>
              </p:spPr>
              <p:txBody>
                <a:bodyPr wrap="none">
                  <a:spAutoFit/>
                </a:bodyPr>
                <a:lstStyle/>
                <a:p>
                  <a:pPr>
                    <a:defRPr/>
                  </a:pPr>
                  <a:r>
                    <a:rPr lang="en-US" altLang="zh-CN" sz="20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2000" dirty="0">
                    <a:latin typeface="Calibri" charset="0"/>
                    <a:ea typeface="宋体" charset="-122"/>
                    <a:cs typeface="宋体" charset="0"/>
                  </a:endParaRPr>
                </a:p>
              </p:txBody>
            </p:sp>
            <p:sp>
              <p:nvSpPr>
                <p:cNvPr id="56" name="矩形 55"/>
                <p:cNvSpPr/>
                <p:nvPr/>
              </p:nvSpPr>
              <p:spPr>
                <a:xfrm>
                  <a:off x="252137" y="3671779"/>
                  <a:ext cx="602463" cy="615898"/>
                </a:xfrm>
                <a:prstGeom prst="rect">
                  <a:avLst/>
                </a:prstGeom>
              </p:spPr>
              <p:txBody>
                <a:bodyPr wrap="none">
                  <a:spAutoFit/>
                </a:bodyPr>
                <a:lstStyle/>
                <a:p>
                  <a:pPr>
                    <a:defRPr/>
                  </a:pPr>
                  <a:r>
                    <a:rPr lang="en-US" altLang="zh-CN" sz="20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2000" dirty="0">
                    <a:latin typeface="Calibri" charset="0"/>
                    <a:ea typeface="宋体" charset="-122"/>
                    <a:cs typeface="宋体" charset="0"/>
                  </a:endParaRPr>
                </a:p>
              </p:txBody>
            </p:sp>
            <p:sp>
              <p:nvSpPr>
                <p:cNvPr id="68" name="矩形 67"/>
                <p:cNvSpPr/>
                <p:nvPr/>
              </p:nvSpPr>
              <p:spPr>
                <a:xfrm>
                  <a:off x="468162" y="3382006"/>
                  <a:ext cx="602463" cy="615898"/>
                </a:xfrm>
                <a:prstGeom prst="rect">
                  <a:avLst/>
                </a:prstGeom>
              </p:spPr>
              <p:txBody>
                <a:bodyPr wrap="none">
                  <a:spAutoFit/>
                </a:bodyPr>
                <a:lstStyle/>
                <a:p>
                  <a:pPr>
                    <a:defRPr/>
                  </a:pPr>
                  <a:r>
                    <a:rPr lang="en-US" altLang="zh-CN" sz="20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2000" dirty="0">
                    <a:latin typeface="Calibri" charset="0"/>
                    <a:ea typeface="宋体" charset="-122"/>
                    <a:cs typeface="宋体" charset="0"/>
                  </a:endParaRPr>
                </a:p>
              </p:txBody>
            </p:sp>
          </p:grpSp>
        </p:grpSp>
        <p:sp>
          <p:nvSpPr>
            <p:cNvPr id="86" name="AutoShape 25"/>
            <p:cNvSpPr>
              <a:spLocks noChangeArrowheads="1"/>
            </p:cNvSpPr>
            <p:nvPr/>
          </p:nvSpPr>
          <p:spPr bwMode="auto">
            <a:xfrm rot="16200000">
              <a:off x="5895478" y="4428304"/>
              <a:ext cx="207360" cy="890751"/>
            </a:xfrm>
            <a:prstGeom prst="rightArrow">
              <a:avLst>
                <a:gd name="adj1" fmla="val 50000"/>
                <a:gd name="adj2" fmla="val 35022"/>
              </a:avLst>
            </a:prstGeom>
            <a:solidFill>
              <a:srgbClr val="BBE0E3"/>
            </a:solidFill>
            <a:ln w="9525">
              <a:solidFill>
                <a:srgbClr val="000000"/>
              </a:solidFill>
              <a:miter lim="800000"/>
              <a:headEnd/>
              <a:tailEnd/>
            </a:ln>
          </p:spPr>
          <p:txBody>
            <a:bodyPr wrap="none" anchor="ctr"/>
            <a:lstStyle/>
            <a:p>
              <a:pPr fontAlgn="auto">
                <a:spcBef>
                  <a:spcPts val="0"/>
                </a:spcBef>
                <a:spcAft>
                  <a:spcPts val="0"/>
                </a:spcAft>
                <a:defRPr/>
              </a:pPr>
              <a:endParaRPr kumimoji="0" lang="zh-CN" altLang="zh-CN" sz="1800" kern="0">
                <a:solidFill>
                  <a:sysClr val="windowText" lastClr="000000"/>
                </a:solidFill>
                <a:latin typeface="黑体" pitchFamily="49" charset="-122"/>
                <a:ea typeface="宋体" charset="-122"/>
                <a:cs typeface="宋体" charset="0"/>
              </a:endParaRPr>
            </a:p>
          </p:txBody>
        </p:sp>
      </p:grpSp>
      <p:grpSp>
        <p:nvGrpSpPr>
          <p:cNvPr id="63499" name="组合 87"/>
          <p:cNvGrpSpPr>
            <a:grpSpLocks/>
          </p:cNvGrpSpPr>
          <p:nvPr/>
        </p:nvGrpSpPr>
        <p:grpSpPr bwMode="auto">
          <a:xfrm>
            <a:off x="498475" y="2973388"/>
            <a:ext cx="1911350" cy="3048000"/>
            <a:chOff x="302016" y="2852936"/>
            <a:chExt cx="4367838" cy="3890478"/>
          </a:xfrm>
        </p:grpSpPr>
        <p:pic>
          <p:nvPicPr>
            <p:cNvPr id="89" name="Picture 2"/>
            <p:cNvPicPr>
              <a:picLocks noChangeAspect="1" noChangeArrowheads="1"/>
            </p:cNvPicPr>
            <p:nvPr/>
          </p:nvPicPr>
          <p:blipFill rotWithShape="1">
            <a:blip r:embed="rId2"/>
            <a:srcRect r="50028"/>
            <a:stretch/>
          </p:blipFill>
          <p:spPr bwMode="auto">
            <a:xfrm>
              <a:off x="349178" y="2852936"/>
              <a:ext cx="4248120" cy="1584559"/>
            </a:xfrm>
            <a:prstGeom prst="rect">
              <a:avLst/>
            </a:prstGeom>
            <a:ln w="9525">
              <a:headEnd/>
              <a:tailEnd/>
            </a:ln>
          </p:spPr>
          <p:style>
            <a:lnRef idx="2">
              <a:schemeClr val="accent1"/>
            </a:lnRef>
            <a:fillRef idx="1">
              <a:schemeClr val="lt1"/>
            </a:fillRef>
            <a:effectRef idx="0">
              <a:schemeClr val="accent1"/>
            </a:effectRef>
            <a:fontRef idx="minor">
              <a:schemeClr val="dk1"/>
            </a:fontRef>
          </p:style>
        </p:pic>
        <p:sp>
          <p:nvSpPr>
            <p:cNvPr id="90" name="矩形 89"/>
            <p:cNvSpPr/>
            <p:nvPr/>
          </p:nvSpPr>
          <p:spPr bwMode="auto">
            <a:xfrm>
              <a:off x="323783" y="4431416"/>
              <a:ext cx="2114992" cy="437679"/>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600">
                  <a:latin typeface="黑体" pitchFamily="49" charset="-122"/>
                  <a:ea typeface="黑体" pitchFamily="49" charset="-122"/>
                </a:rPr>
                <a:t>规模大</a:t>
              </a:r>
              <a:endParaRPr lang="en-US" altLang="zh-CN" sz="1600">
                <a:latin typeface="微软雅黑" pitchFamily="34" charset="-122"/>
                <a:ea typeface="微软雅黑" pitchFamily="34" charset="-122"/>
              </a:endParaRPr>
            </a:p>
          </p:txBody>
        </p:sp>
        <p:sp>
          <p:nvSpPr>
            <p:cNvPr id="91" name="矩形 90"/>
            <p:cNvSpPr/>
            <p:nvPr/>
          </p:nvSpPr>
          <p:spPr bwMode="auto">
            <a:xfrm>
              <a:off x="2438775" y="4431416"/>
              <a:ext cx="2158523" cy="437679"/>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600">
                  <a:latin typeface="黑体" pitchFamily="49" charset="-122"/>
                  <a:ea typeface="黑体" pitchFamily="49" charset="-122"/>
                </a:rPr>
                <a:t>变化快</a:t>
              </a:r>
              <a:endParaRPr lang="en-US" altLang="zh-CN" sz="1600">
                <a:latin typeface="微软雅黑" pitchFamily="34" charset="-122"/>
                <a:ea typeface="微软雅黑" pitchFamily="34" charset="-122"/>
              </a:endParaRPr>
            </a:p>
          </p:txBody>
        </p:sp>
        <p:pic>
          <p:nvPicPr>
            <p:cNvPr id="63505" name="Picture 40" descr="C:\Users\char\AppData\Local\Microsoft\Windows\Temporary Internet Files\Content.IE5\2BMYROB6\MC910221007[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4091" y="4919089"/>
              <a:ext cx="1011238" cy="813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6" name="TextBox 34"/>
            <p:cNvSpPr txBox="1">
              <a:spLocks noChangeArrowheads="1"/>
            </p:cNvSpPr>
            <p:nvPr/>
          </p:nvSpPr>
          <p:spPr bwMode="auto">
            <a:xfrm>
              <a:off x="2653729" y="5661247"/>
              <a:ext cx="2016125" cy="83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buFont typeface="Arial" pitchFamily="34" charset="0"/>
                <a:buChar char="•"/>
              </a:pPr>
              <a:r>
                <a:rPr lang="zh-CN" altLang="en-US" sz="1100">
                  <a:latin typeface="黑体" pitchFamily="49" charset="-122"/>
                  <a:ea typeface="黑体" pitchFamily="49" charset="-122"/>
                </a:rPr>
                <a:t>用户强交互性</a:t>
              </a:r>
              <a:endParaRPr lang="en-US" altLang="zh-CN" sz="1100">
                <a:latin typeface="黑体" pitchFamily="49" charset="-122"/>
                <a:ea typeface="黑体" pitchFamily="49" charset="-122"/>
              </a:endParaRPr>
            </a:p>
            <a:p>
              <a:pPr>
                <a:buFont typeface="Arial" pitchFamily="34" charset="0"/>
                <a:buChar char="•"/>
              </a:pPr>
              <a:r>
                <a:rPr lang="zh-CN" altLang="en-US" sz="1100">
                  <a:latin typeface="黑体" pitchFamily="49" charset="-122"/>
                  <a:ea typeface="黑体" pitchFamily="49" charset="-122"/>
                </a:rPr>
                <a:t>跨多通道快</a:t>
              </a:r>
              <a:endParaRPr lang="en-US" altLang="zh-CN" sz="1100">
                <a:latin typeface="黑体" pitchFamily="49" charset="-122"/>
                <a:ea typeface="黑体" pitchFamily="49" charset="-122"/>
              </a:endParaRPr>
            </a:p>
          </p:txBody>
        </p:sp>
        <p:pic>
          <p:nvPicPr>
            <p:cNvPr id="63507" name="Picture 2"/>
            <p:cNvPicPr>
              <a:picLocks noChangeAspect="1" noChangeArrowheads="1"/>
            </p:cNvPicPr>
            <p:nvPr/>
          </p:nvPicPr>
          <p:blipFill>
            <a:blip r:embed="rId4">
              <a:extLst>
                <a:ext uri="{28A0092B-C50C-407E-A947-70E740481C1C}">
                  <a14:useLocalDpi xmlns:a14="http://schemas.microsoft.com/office/drawing/2010/main" val="0"/>
                </a:ext>
              </a:extLst>
            </a:blip>
            <a:srcRect l="50000"/>
            <a:stretch>
              <a:fillRect/>
            </a:stretch>
          </p:blipFill>
          <p:spPr bwMode="auto">
            <a:xfrm>
              <a:off x="323528" y="4869160"/>
              <a:ext cx="4250532" cy="1584176"/>
            </a:xfrm>
            <a:prstGeom prst="rect">
              <a:avLst/>
            </a:prstGeom>
            <a:solidFill>
              <a:srgbClr val="B8E4F2"/>
            </a:solidFill>
            <a:ln w="9525">
              <a:solidFill>
                <a:schemeClr val="accent1"/>
              </a:solidFill>
              <a:miter lim="800000"/>
              <a:headEnd/>
              <a:tailEnd/>
            </a:ln>
          </p:spPr>
        </p:pic>
        <p:sp>
          <p:nvSpPr>
            <p:cNvPr id="95" name="矩形 94"/>
            <p:cNvSpPr/>
            <p:nvPr/>
          </p:nvSpPr>
          <p:spPr bwMode="auto">
            <a:xfrm>
              <a:off x="302016" y="6305735"/>
              <a:ext cx="2147641" cy="437679"/>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600" dirty="0">
                  <a:latin typeface="黑体" pitchFamily="49" charset="-122"/>
                  <a:ea typeface="黑体" pitchFamily="49" charset="-122"/>
                </a:rPr>
                <a:t>种类杂</a:t>
              </a:r>
              <a:endParaRPr lang="en-US" altLang="zh-CN" sz="1600" dirty="0">
                <a:latin typeface="黑体" pitchFamily="49" charset="-122"/>
                <a:ea typeface="黑体" pitchFamily="49" charset="-122"/>
              </a:endParaRPr>
            </a:p>
          </p:txBody>
        </p:sp>
        <p:sp>
          <p:nvSpPr>
            <p:cNvPr id="127" name="矩形 126"/>
            <p:cNvSpPr/>
            <p:nvPr/>
          </p:nvSpPr>
          <p:spPr bwMode="auto">
            <a:xfrm>
              <a:off x="2420635" y="6305735"/>
              <a:ext cx="2162152" cy="437679"/>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400">
                  <a:latin typeface="黑体" pitchFamily="49" charset="-122"/>
                  <a:ea typeface="黑体" pitchFamily="49" charset="-122"/>
                </a:rPr>
                <a:t>价值密度低</a:t>
              </a:r>
            </a:p>
          </p:txBody>
        </p:sp>
      </p:grpSp>
      <p:sp>
        <p:nvSpPr>
          <p:cNvPr id="128" name="矩形 127"/>
          <p:cNvSpPr/>
          <p:nvPr/>
        </p:nvSpPr>
        <p:spPr>
          <a:xfrm>
            <a:off x="401638" y="1916113"/>
            <a:ext cx="2247900" cy="719137"/>
          </a:xfrm>
          <a:prstGeom prst="rect">
            <a:avLst/>
          </a:prstGeom>
          <a:solidFill>
            <a:schemeClr val="bg1">
              <a:lumMod val="95000"/>
            </a:schemeClr>
          </a:solidFill>
          <a:ln w="57150" cmpd="thickThin">
            <a:solidFill>
              <a:schemeClr val="accent2">
                <a:lumMod val="50000"/>
              </a:schemeClr>
            </a:solidFill>
            <a:miter lim="800000"/>
            <a:headEnd/>
            <a:tailEnd/>
          </a:ln>
        </p:spPr>
        <p:txBody>
          <a:bodyPr anchor="ctr"/>
          <a:lstStyle/>
          <a:p>
            <a:pPr algn="ctr">
              <a:spcBef>
                <a:spcPct val="20000"/>
              </a:spcBef>
              <a:defRPr/>
            </a:pPr>
            <a:r>
              <a:rPr kumimoji="0" lang="zh-CN" altLang="en-US" sz="2300" b="1" dirty="0">
                <a:latin typeface="Arial" pitchFamily="34" charset="0"/>
                <a:ea typeface="黑体" pitchFamily="49" charset="-122"/>
                <a:cs typeface="Arial" pitchFamily="34" charset="0"/>
              </a:rPr>
              <a:t>大数据特征</a:t>
            </a:r>
            <a:r>
              <a:rPr kumimoji="0" lang="en-US" altLang="zh-CN" sz="2300" b="1" dirty="0">
                <a:latin typeface="Arial" pitchFamily="34" charset="0"/>
                <a:ea typeface="黑体" pitchFamily="49" charset="-122"/>
                <a:cs typeface="Arial" pitchFamily="34" charset="0"/>
              </a:rPr>
              <a:t>:</a:t>
            </a:r>
            <a:r>
              <a:rPr kumimoji="0" lang="en-US" altLang="zh-CN" sz="2300" b="1" dirty="0">
                <a:latin typeface="+mn-lt"/>
                <a:ea typeface="黑体" pitchFamily="49" charset="-122"/>
                <a:cs typeface="Arial" pitchFamily="34" charset="0"/>
              </a:rPr>
              <a:t>4V</a:t>
            </a:r>
          </a:p>
        </p:txBody>
      </p:sp>
      <p:sp>
        <p:nvSpPr>
          <p:cNvPr id="129" name="AutoShape 25"/>
          <p:cNvSpPr>
            <a:spLocks noChangeArrowheads="1"/>
          </p:cNvSpPr>
          <p:nvPr/>
        </p:nvSpPr>
        <p:spPr bwMode="auto">
          <a:xfrm>
            <a:off x="2700338" y="3462338"/>
            <a:ext cx="358775" cy="1090612"/>
          </a:xfrm>
          <a:prstGeom prst="rightArrow">
            <a:avLst>
              <a:gd name="adj1" fmla="val 50000"/>
              <a:gd name="adj2" fmla="val 3502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5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内容占位符 37"/>
          <p:cNvSpPr>
            <a:spLocks noGrp="1"/>
          </p:cNvSpPr>
          <p:nvPr>
            <p:ph idx="1"/>
          </p:nvPr>
        </p:nvSpPr>
        <p:spPr>
          <a:xfrm>
            <a:off x="250824" y="1341438"/>
            <a:ext cx="8497917" cy="792162"/>
          </a:xfrm>
        </p:spPr>
        <p:txBody>
          <a:bodyPr/>
          <a:lstStyle/>
          <a:p>
            <a:pPr eaLnBrk="1" hangingPunct="1"/>
            <a:r>
              <a:rPr lang="zh-CN" altLang="en-US" dirty="0" smtClean="0">
                <a:latin typeface="Times New Roman" pitchFamily="18" charset="0"/>
                <a:cs typeface="Times New Roman" pitchFamily="18" charset="0"/>
              </a:rPr>
              <a:t>计算问题是计算机科学的本质问题，而</a:t>
            </a:r>
            <a:r>
              <a:rPr lang="zh-CN" altLang="en-US" dirty="0" smtClean="0"/>
              <a:t>算法是一切计算问题的核心</a:t>
            </a:r>
          </a:p>
        </p:txBody>
      </p:sp>
      <p:sp>
        <p:nvSpPr>
          <p:cNvPr id="64514" name="页脚占位符 3"/>
          <p:cNvSpPr>
            <a:spLocks noGrp="1"/>
          </p:cNvSpPr>
          <p:nvPr>
            <p:ph type="ftr" sz="quarter" idx="11"/>
          </p:nvPr>
        </p:nvSpPr>
        <p:spPr bwMode="auto">
          <a:xfrm>
            <a:off x="3222625" y="6497638"/>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200">
                <a:solidFill>
                  <a:srgbClr val="898989"/>
                </a:solidFill>
                <a:latin typeface="Times New Roman" pitchFamily="18" charset="0"/>
                <a:ea typeface="黑体" pitchFamily="49" charset="-122"/>
                <a:cs typeface="Times New Roman" pitchFamily="18" charset="0"/>
              </a:rPr>
              <a:t>973</a:t>
            </a:r>
            <a:endParaRPr kumimoji="0" lang="zh-CN" altLang="en-US" sz="1200">
              <a:solidFill>
                <a:srgbClr val="898989"/>
              </a:solidFill>
              <a:latin typeface="Times New Roman" pitchFamily="18" charset="0"/>
              <a:ea typeface="黑体" pitchFamily="49" charset="-122"/>
            </a:endParaRPr>
          </a:p>
        </p:txBody>
      </p:sp>
      <p:sp>
        <p:nvSpPr>
          <p:cNvPr id="30" name="矩形 29"/>
          <p:cNvSpPr/>
          <p:nvPr/>
        </p:nvSpPr>
        <p:spPr>
          <a:xfrm>
            <a:off x="899592" y="2780928"/>
            <a:ext cx="1988045" cy="769441"/>
          </a:xfrm>
          <a:prstGeom prst="rect">
            <a:avLst/>
          </a:prstGeom>
        </p:spPr>
        <p:txBody>
          <a:bodyPr wrap="none">
            <a:spAutoFit/>
          </a:body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cxnSp>
        <p:nvCxnSpPr>
          <p:cNvPr id="33" name="直接箭头连接符 32"/>
          <p:cNvCxnSpPr/>
          <p:nvPr/>
        </p:nvCxnSpPr>
        <p:spPr>
          <a:xfrm flipH="1">
            <a:off x="2555875" y="3213100"/>
            <a:ext cx="863600" cy="144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517" name="内容占位符 2"/>
          <p:cNvSpPr txBox="1">
            <a:spLocks/>
          </p:cNvSpPr>
          <p:nvPr/>
        </p:nvSpPr>
        <p:spPr bwMode="auto">
          <a:xfrm>
            <a:off x="3419475" y="3068638"/>
            <a:ext cx="865188" cy="57626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nchorCtr="0"/>
          <a:lstStyle>
            <a:lvl1pPr marL="342900" indent="-342900">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a:spcBef>
                <a:spcPct val="20000"/>
              </a:spcBef>
              <a:buFont typeface="Arial" pitchFamily="34" charset="0"/>
              <a:buNone/>
            </a:pPr>
            <a:r>
              <a:rPr kumimoji="0" lang="zh-CN" altLang="en-US" dirty="0">
                <a:latin typeface="Times New Roman" pitchFamily="18" charset="0"/>
                <a:ea typeface="黑体" pitchFamily="49" charset="-122"/>
              </a:rPr>
              <a:t>数据</a:t>
            </a:r>
          </a:p>
        </p:txBody>
      </p:sp>
      <p:graphicFrame>
        <p:nvGraphicFramePr>
          <p:cNvPr id="53" name="内容占位符 6"/>
          <p:cNvGraphicFramePr>
            <a:graphicFrameLocks noGrp="1"/>
          </p:cNvGraphicFramePr>
          <p:nvPr>
            <p:extLst>
              <p:ext uri="{D42A27DB-BD31-4B8C-83A1-F6EECF244321}">
                <p14:modId xmlns:p14="http://schemas.microsoft.com/office/powerpoint/2010/main" val="2183923873"/>
              </p:ext>
            </p:extLst>
          </p:nvPr>
        </p:nvGraphicFramePr>
        <p:xfrm>
          <a:off x="107950" y="3792538"/>
          <a:ext cx="3887788" cy="2733358"/>
        </p:xfrm>
        <a:graphic>
          <a:graphicData uri="http://schemas.openxmlformats.org/drawingml/2006/table">
            <a:tbl>
              <a:tblPr/>
              <a:tblGrid>
                <a:gridCol w="1036638"/>
                <a:gridCol w="2851150"/>
              </a:tblGrid>
              <a:tr h="630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黑体" pitchFamily="49" charset="-122"/>
                          <a:ea typeface="黑体" pitchFamily="49" charset="-122"/>
                        </a:rPr>
                        <a:t>70</a:t>
                      </a: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年代前</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795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算法研究</a:t>
                      </a:r>
                    </a:p>
                  </a:txBody>
                  <a:tcPr marL="0" marR="0" marT="14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49" charset="-122"/>
                          <a:ea typeface="黑体" pitchFamily="49" charset="-122"/>
                        </a:rPr>
                        <a:t>70</a:t>
                      </a:r>
                      <a:r>
                        <a:rPr kumimoji="0" lang="zh-CN" altLang="en-US" sz="2000" b="1" i="0" u="none" strike="noStrike" cap="none" normalizeH="0" baseline="0" smtClean="0">
                          <a:ln>
                            <a:noFill/>
                          </a:ln>
                          <a:solidFill>
                            <a:schemeClr val="tx1"/>
                          </a:solidFill>
                          <a:effectLst/>
                          <a:latin typeface="黑体" pitchFamily="49" charset="-122"/>
                          <a:ea typeface="黑体" pitchFamily="49" charset="-122"/>
                        </a:rPr>
                        <a:t>年代</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795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确定性多项式时间算法</a:t>
                      </a:r>
                      <a:endParaRPr kumimoji="0" lang="en-US" altLang="zh-CN" sz="2000" b="0" i="0" u="none" strike="noStrike" cap="none" normalizeH="0" baseline="0" smtClean="0">
                        <a:ln>
                          <a:noFill/>
                        </a:ln>
                        <a:solidFill>
                          <a:schemeClr val="tx1"/>
                        </a:solidFill>
                        <a:effectLst/>
                        <a:latin typeface="黑体" pitchFamily="49" charset="-122"/>
                        <a:ea typeface="黑体" pitchFamily="49" charset="-122"/>
                      </a:endParaRPr>
                    </a:p>
                    <a:p>
                      <a:pPr marL="10795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发现</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NP</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困难性</a:t>
                      </a:r>
                      <a:endParaRPr kumimoji="0" lang="en-US" altLang="zh-CN" sz="2000" b="0" i="0" u="none" strike="noStrike" cap="none" normalizeH="0" baseline="0" smtClean="0">
                        <a:ln>
                          <a:noFill/>
                        </a:ln>
                        <a:solidFill>
                          <a:schemeClr val="tx1"/>
                        </a:solidFill>
                        <a:effectLst/>
                        <a:latin typeface="黑体" pitchFamily="49" charset="-122"/>
                        <a:ea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49" charset="-122"/>
                          <a:ea typeface="黑体" pitchFamily="49" charset="-122"/>
                        </a:rPr>
                        <a:t>80</a:t>
                      </a:r>
                      <a:r>
                        <a:rPr kumimoji="0" lang="zh-CN" altLang="en-US" sz="2000" b="1" i="0" u="none" strike="noStrike" cap="none" normalizeH="0" baseline="0" smtClean="0">
                          <a:ln>
                            <a:noFill/>
                          </a:ln>
                          <a:solidFill>
                            <a:schemeClr val="tx1"/>
                          </a:solidFill>
                          <a:effectLst/>
                          <a:latin typeface="黑体" pitchFamily="49" charset="-122"/>
                          <a:ea typeface="黑体" pitchFamily="49" charset="-122"/>
                        </a:rPr>
                        <a:t>年代</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795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随机化算法</a:t>
                      </a:r>
                      <a:endParaRPr kumimoji="0" lang="en-US" altLang="zh-CN" sz="2000" b="0" i="0" u="none" strike="noStrike" cap="none" normalizeH="0" baseline="0" dirty="0" smtClean="0">
                        <a:ln>
                          <a:noFill/>
                        </a:ln>
                        <a:solidFill>
                          <a:schemeClr val="tx1"/>
                        </a:solidFill>
                        <a:effectLst/>
                        <a:latin typeface="黑体" pitchFamily="49" charset="-122"/>
                        <a:ea typeface="黑体" pitchFamily="49" charset="-122"/>
                      </a:endParaRPr>
                    </a:p>
                    <a:p>
                      <a:pPr marL="10795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zh-CN" altLang="en-US" sz="2000" b="0" i="0" u="none" strike="noStrike" cap="none" normalizeH="0" baseline="0" dirty="0" smtClean="0">
                          <a:ln>
                            <a:noFill/>
                          </a:ln>
                          <a:solidFill>
                            <a:schemeClr val="tx1"/>
                          </a:solidFill>
                          <a:effectLst/>
                          <a:latin typeface="黑体" pitchFamily="49" charset="-122"/>
                          <a:ea typeface="黑体" pitchFamily="49" charset="-122"/>
                        </a:rPr>
                        <a:t>随机性能加速算法</a:t>
                      </a:r>
                      <a:endParaRPr kumimoji="0" lang="zh-CN" altLang="en-US" sz="2000" b="0" i="0" u="none" strike="noStrike" cap="none" normalizeH="0" baseline="0" dirty="0" smtClean="0">
                        <a:ln>
                          <a:noFill/>
                        </a:ln>
                        <a:solidFill>
                          <a:srgbClr val="000000"/>
                        </a:solidFill>
                        <a:effectLst/>
                        <a:latin typeface="黑体" pitchFamily="49" charset="-122"/>
                        <a:ea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黑体" pitchFamily="49" charset="-122"/>
                          <a:ea typeface="黑体" pitchFamily="49" charset="-122"/>
                        </a:rPr>
                        <a:t>90</a:t>
                      </a:r>
                      <a:r>
                        <a:rPr kumimoji="0" lang="zh-CN" altLang="en-US" sz="2000" b="1" i="0" u="none" strike="noStrike" cap="none" normalizeH="0" baseline="0" smtClean="0">
                          <a:ln>
                            <a:noFill/>
                          </a:ln>
                          <a:solidFill>
                            <a:schemeClr val="tx1"/>
                          </a:solidFill>
                          <a:effectLst/>
                          <a:latin typeface="黑体" pitchFamily="49" charset="-122"/>
                          <a:ea typeface="黑体" pitchFamily="49" charset="-122"/>
                        </a:rPr>
                        <a:t>年代</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795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近似算法</a:t>
                      </a:r>
                      <a:endParaRPr kumimoji="0" lang="en-US" altLang="zh-CN" sz="2000" b="0" i="0" u="none" strike="noStrike" cap="none" normalizeH="0" baseline="0" smtClean="0">
                        <a:ln>
                          <a:noFill/>
                        </a:ln>
                        <a:solidFill>
                          <a:schemeClr val="tx1"/>
                        </a:solidFill>
                        <a:effectLst/>
                        <a:latin typeface="黑体" pitchFamily="49" charset="-122"/>
                        <a:ea typeface="黑体" pitchFamily="49" charset="-122"/>
                      </a:endParaRPr>
                    </a:p>
                    <a:p>
                      <a:pPr marL="10795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后期发现近似困难性</a:t>
                      </a:r>
                      <a:endParaRPr kumimoji="0" lang="zh-CN" altLang="en-US" sz="2000" b="0" i="0" u="none" strike="noStrike" cap="none" normalizeH="0" baseline="0" smtClean="0">
                        <a:ln>
                          <a:noFill/>
                        </a:ln>
                        <a:solidFill>
                          <a:srgbClr val="000000"/>
                        </a:solidFill>
                        <a:effectLst/>
                        <a:latin typeface="黑体" pitchFamily="49" charset="-122"/>
                        <a:ea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5" name="直接箭头连接符 54"/>
          <p:cNvCxnSpPr/>
          <p:nvPr/>
        </p:nvCxnSpPr>
        <p:spPr>
          <a:xfrm flipH="1">
            <a:off x="2051050" y="2420938"/>
            <a:ext cx="1368425" cy="5032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36" name="内容占位符 2"/>
          <p:cNvSpPr txBox="1">
            <a:spLocks/>
          </p:cNvSpPr>
          <p:nvPr/>
        </p:nvSpPr>
        <p:spPr bwMode="auto">
          <a:xfrm>
            <a:off x="3419475" y="2420938"/>
            <a:ext cx="865188" cy="576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0"/>
          <a:lstStyle>
            <a:lvl1pPr marL="342900" indent="-342900">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a:spcBef>
                <a:spcPct val="20000"/>
              </a:spcBef>
              <a:buFont typeface="Arial" pitchFamily="34" charset="0"/>
              <a:buNone/>
            </a:pPr>
            <a:r>
              <a:rPr kumimoji="0" lang="zh-CN" altLang="en-US" dirty="0">
                <a:latin typeface="Times New Roman" pitchFamily="18" charset="0"/>
                <a:ea typeface="黑体" pitchFamily="49" charset="-122"/>
              </a:rPr>
              <a:t>算法</a:t>
            </a:r>
          </a:p>
        </p:txBody>
      </p:sp>
      <p:sp>
        <p:nvSpPr>
          <p:cNvPr id="64537" name="标题 2"/>
          <p:cNvSpPr>
            <a:spLocks noGrp="1"/>
          </p:cNvSpPr>
          <p:nvPr>
            <p:ph type="title"/>
          </p:nvPr>
        </p:nvSpPr>
        <p:spPr/>
        <p:txBody>
          <a:bodyPr/>
          <a:lstStyle/>
          <a:p>
            <a:r>
              <a:rPr b="1" smtClean="0">
                <a:latin typeface="Arial" pitchFamily="34" charset="0"/>
                <a:cs typeface="Arial" pitchFamily="34" charset="0"/>
              </a:rPr>
              <a:t>科学问题一：可计算 </a:t>
            </a:r>
            <a:r>
              <a:rPr lang="en-US" altLang="zh-CN" b="1" smtClean="0">
                <a:latin typeface="Arial" pitchFamily="34" charset="0"/>
                <a:cs typeface="Arial" pitchFamily="34" charset="0"/>
              </a:rPr>
              <a:t>(1)</a:t>
            </a:r>
            <a:endParaRPr lang="en-US" smtClean="0"/>
          </a:p>
        </p:txBody>
      </p:sp>
      <p:sp>
        <p:nvSpPr>
          <p:cNvPr id="64538" name="灯片编号占位符 4"/>
          <p:cNvSpPr>
            <a:spLocks noGrp="1"/>
          </p:cNvSpPr>
          <p:nvPr>
            <p:ph type="sldNum" sz="quarter" idx="12"/>
          </p:nvPr>
        </p:nvSpPr>
        <p:spPr bwMode="auto">
          <a:xfrm>
            <a:off x="6948488" y="6453188"/>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E95A365E-0ED6-4A8D-879C-4664F4D5DD60}" type="slidenum">
              <a:rPr kumimoji="0" lang="zh-CN" altLang="en-US" sz="1200">
                <a:solidFill>
                  <a:srgbClr val="898989"/>
                </a:solidFill>
                <a:latin typeface="Times New Roman" pitchFamily="18" charset="0"/>
                <a:ea typeface="黑体" pitchFamily="49" charset="-122"/>
              </a:rPr>
              <a:pPr/>
              <a:t>13</a:t>
            </a:fld>
            <a:endParaRPr kumimoji="0" lang="zh-CN" altLang="en-US" sz="1200">
              <a:solidFill>
                <a:srgbClr val="898989"/>
              </a:solidFill>
              <a:latin typeface="Times New Roman" pitchFamily="18" charset="0"/>
              <a:ea typeface="黑体" pitchFamily="49" charset="-122"/>
            </a:endParaRPr>
          </a:p>
        </p:txBody>
      </p:sp>
      <p:grpSp>
        <p:nvGrpSpPr>
          <p:cNvPr id="39" name="Group 26"/>
          <p:cNvGrpSpPr>
            <a:grpSpLocks/>
          </p:cNvGrpSpPr>
          <p:nvPr/>
        </p:nvGrpSpPr>
        <p:grpSpPr bwMode="auto">
          <a:xfrm rot="1185080">
            <a:off x="3505200" y="5858271"/>
            <a:ext cx="958850" cy="668338"/>
            <a:chOff x="-423" y="336"/>
            <a:chExt cx="6327" cy="2514"/>
          </a:xfrm>
        </p:grpSpPr>
        <p:pic>
          <p:nvPicPr>
            <p:cNvPr id="64567" name="Picture 27" descr="green-blue-purple-scaling-2"/>
            <p:cNvPicPr>
              <a:picLocks noChangeAspect="1" noChangeArrowheads="1"/>
            </p:cNvPicPr>
            <p:nvPr/>
          </p:nvPicPr>
          <p:blipFill>
            <a:blip r:embed="rId3">
              <a:lum bright="-6000"/>
              <a:extLst>
                <a:ext uri="{28A0092B-C50C-407E-A947-70E740481C1C}">
                  <a14:useLocalDpi xmlns:a14="http://schemas.microsoft.com/office/drawing/2010/main" val="0"/>
                </a:ext>
              </a:extLst>
            </a:blip>
            <a:srcRect/>
            <a:stretch>
              <a:fillRect/>
            </a:stretch>
          </p:blipFill>
          <p:spPr bwMode="auto">
            <a:xfrm rot="-1110297">
              <a:off x="-423" y="336"/>
              <a:ext cx="6327" cy="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68" name="Picture 28" descr="win-internet-standar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 y="1258"/>
              <a:ext cx="3408"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 name="组合 82"/>
          <p:cNvGrpSpPr>
            <a:grpSpLocks/>
          </p:cNvGrpSpPr>
          <p:nvPr/>
        </p:nvGrpSpPr>
        <p:grpSpPr bwMode="auto">
          <a:xfrm>
            <a:off x="5220072" y="1916832"/>
            <a:ext cx="3689350" cy="3654425"/>
            <a:chOff x="5454257" y="1916832"/>
            <a:chExt cx="3689743" cy="3654942"/>
          </a:xfrm>
        </p:grpSpPr>
        <p:grpSp>
          <p:nvGrpSpPr>
            <p:cNvPr id="64542" name="组合 21"/>
            <p:cNvGrpSpPr>
              <a:grpSpLocks/>
            </p:cNvGrpSpPr>
            <p:nvPr/>
          </p:nvGrpSpPr>
          <p:grpSpPr bwMode="auto">
            <a:xfrm>
              <a:off x="7280165" y="3114226"/>
              <a:ext cx="1863835" cy="1211963"/>
              <a:chOff x="3271291" y="2648819"/>
              <a:chExt cx="1804764" cy="1211963"/>
            </a:xfrm>
          </p:grpSpPr>
          <p:sp>
            <p:nvSpPr>
              <p:cNvPr id="64564" name="矩形 11"/>
              <p:cNvSpPr>
                <a:spLocks noChangeArrowheads="1"/>
              </p:cNvSpPr>
              <p:nvPr/>
            </p:nvSpPr>
            <p:spPr bwMode="auto">
              <a:xfrm>
                <a:off x="3271291" y="3297551"/>
                <a:ext cx="1804764"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p>
                <a:pPr algn="ctr">
                  <a:lnSpc>
                    <a:spcPct val="80000"/>
                  </a:lnSpc>
                </a:pPr>
                <a:r>
                  <a:rPr lang="en-US" altLang="zh-CN" sz="1400">
                    <a:latin typeface="Times New Roman" pitchFamily="18" charset="0"/>
                    <a:ea typeface="黑体" pitchFamily="49" charset="-122"/>
                    <a:cs typeface="Times New Roman" pitchFamily="18" charset="0"/>
                  </a:rPr>
                  <a:t>Juris Hartmanis ,</a:t>
                </a:r>
              </a:p>
              <a:p>
                <a:pPr algn="ctr">
                  <a:lnSpc>
                    <a:spcPct val="80000"/>
                  </a:lnSpc>
                </a:pPr>
                <a:r>
                  <a:rPr lang="en-US" altLang="zh-CN" sz="1400">
                    <a:latin typeface="Times New Roman" pitchFamily="18" charset="0"/>
                    <a:ea typeface="黑体" pitchFamily="49" charset="-122"/>
                    <a:cs typeface="Times New Roman" pitchFamily="18" charset="0"/>
                  </a:rPr>
                  <a:t>Richard Edwin Stearns</a:t>
                </a:r>
              </a:p>
              <a:p>
                <a:pPr algn="ctr">
                  <a:lnSpc>
                    <a:spcPct val="80000"/>
                  </a:lnSpc>
                </a:pPr>
                <a:r>
                  <a:rPr lang="zh-CN" altLang="en-US" sz="1400">
                    <a:latin typeface="Times New Roman" pitchFamily="18" charset="0"/>
                    <a:ea typeface="黑体" pitchFamily="49" charset="-122"/>
                  </a:rPr>
                  <a:t>（</a:t>
                </a:r>
                <a:r>
                  <a:rPr lang="en-US" altLang="zh-CN" sz="1400">
                    <a:latin typeface="Times New Roman" pitchFamily="18" charset="0"/>
                    <a:ea typeface="黑体" pitchFamily="49" charset="-122"/>
                    <a:cs typeface="Times New Roman" pitchFamily="18" charset="0"/>
                  </a:rPr>
                  <a:t>1993</a:t>
                </a:r>
                <a:r>
                  <a:rPr lang="zh-CN" altLang="en-US" sz="1400">
                    <a:latin typeface="Times New Roman" pitchFamily="18" charset="0"/>
                    <a:ea typeface="黑体" pitchFamily="49" charset="-122"/>
                  </a:rPr>
                  <a:t>）</a:t>
                </a:r>
                <a:endParaRPr lang="en-US" altLang="zh-CN" sz="1400">
                  <a:latin typeface="Times New Roman" pitchFamily="18" charset="0"/>
                  <a:ea typeface="黑体" pitchFamily="49" charset="-122"/>
                  <a:cs typeface="Times New Roman" pitchFamily="18" charset="0"/>
                </a:endParaRPr>
              </a:p>
            </p:txBody>
          </p:sp>
          <p:pic>
            <p:nvPicPr>
              <p:cNvPr id="64565" name="Picture 2" descr="C:\Users\Ting\Desktop\Hartmani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2649587"/>
                <a:ext cx="760045" cy="6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66" name="Picture 3" descr="C:\Users\Ting\Desktop\richar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1063" y="2648819"/>
                <a:ext cx="760046" cy="6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4543" name="组合 66"/>
            <p:cNvGrpSpPr>
              <a:grpSpLocks/>
            </p:cNvGrpSpPr>
            <p:nvPr/>
          </p:nvGrpSpPr>
          <p:grpSpPr bwMode="auto">
            <a:xfrm>
              <a:off x="7956376" y="1924766"/>
              <a:ext cx="1157369" cy="1086037"/>
              <a:chOff x="3087911" y="5525740"/>
              <a:chExt cx="1157369" cy="1086035"/>
            </a:xfrm>
          </p:grpSpPr>
          <p:pic>
            <p:nvPicPr>
              <p:cNvPr id="64562" name="Picture 3" descr="C:\Users\Ting\Desktop\donal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1927" y="5525740"/>
                <a:ext cx="864096" cy="68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63" name="矩形 69"/>
              <p:cNvSpPr>
                <a:spLocks noChangeArrowheads="1"/>
              </p:cNvSpPr>
              <p:nvPr/>
            </p:nvSpPr>
            <p:spPr bwMode="auto">
              <a:xfrm>
                <a:off x="3087911" y="6174732"/>
                <a:ext cx="1157369"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p>
                <a:pPr algn="ctr">
                  <a:lnSpc>
                    <a:spcPct val="80000"/>
                  </a:lnSpc>
                </a:pPr>
                <a:r>
                  <a:rPr lang="en-US" altLang="zh-CN" sz="1400">
                    <a:latin typeface="Times New Roman" pitchFamily="18" charset="0"/>
                    <a:ea typeface="黑体" pitchFamily="49" charset="-122"/>
                    <a:cs typeface="Times New Roman" pitchFamily="18" charset="0"/>
                  </a:rPr>
                  <a:t>   Donald Knuth</a:t>
                </a:r>
              </a:p>
              <a:p>
                <a:pPr algn="ctr">
                  <a:lnSpc>
                    <a:spcPct val="80000"/>
                  </a:lnSpc>
                </a:pPr>
                <a:r>
                  <a:rPr lang="zh-CN" altLang="en-US" sz="1400">
                    <a:latin typeface="Times New Roman" pitchFamily="18" charset="0"/>
                    <a:ea typeface="黑体" pitchFamily="49" charset="-122"/>
                  </a:rPr>
                  <a:t>（</a:t>
                </a:r>
                <a:r>
                  <a:rPr lang="en-US" altLang="zh-CN" sz="1400">
                    <a:latin typeface="Times New Roman" pitchFamily="18" charset="0"/>
                    <a:ea typeface="黑体" pitchFamily="49" charset="-122"/>
                    <a:cs typeface="Times New Roman" pitchFamily="18" charset="0"/>
                  </a:rPr>
                  <a:t>1974</a:t>
                </a:r>
                <a:r>
                  <a:rPr lang="zh-CN" altLang="en-US" sz="1400">
                    <a:latin typeface="Times New Roman" pitchFamily="18" charset="0"/>
                    <a:ea typeface="黑体" pitchFamily="49" charset="-122"/>
                  </a:rPr>
                  <a:t>）</a:t>
                </a:r>
                <a:endParaRPr lang="en-US" altLang="zh-CN" sz="1400">
                  <a:latin typeface="Times New Roman" pitchFamily="18" charset="0"/>
                  <a:ea typeface="黑体" pitchFamily="49" charset="-122"/>
                  <a:cs typeface="Times New Roman" pitchFamily="18" charset="0"/>
                </a:endParaRPr>
              </a:p>
            </p:txBody>
          </p:sp>
        </p:grpSp>
        <p:grpSp>
          <p:nvGrpSpPr>
            <p:cNvPr id="64544" name="组合 20"/>
            <p:cNvGrpSpPr>
              <a:grpSpLocks/>
            </p:cNvGrpSpPr>
            <p:nvPr/>
          </p:nvGrpSpPr>
          <p:grpSpPr bwMode="auto">
            <a:xfrm>
              <a:off x="6757640" y="1928958"/>
              <a:ext cx="1431548" cy="1081676"/>
              <a:chOff x="970603" y="2603813"/>
              <a:chExt cx="1431548" cy="1081676"/>
            </a:xfrm>
          </p:grpSpPr>
          <p:pic>
            <p:nvPicPr>
              <p:cNvPr id="64560" name="Picture 5" descr="C:\Users\Ting\Desktop\c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9495" y="2603813"/>
                <a:ext cx="863860" cy="68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61" name="矩形 8"/>
              <p:cNvSpPr>
                <a:spLocks noChangeArrowheads="1"/>
              </p:cNvSpPr>
              <p:nvPr/>
            </p:nvSpPr>
            <p:spPr bwMode="auto">
              <a:xfrm>
                <a:off x="970603" y="3248446"/>
                <a:ext cx="1431548"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pPr>
                <a:r>
                  <a:rPr lang="en-US" altLang="zh-CN" sz="1400">
                    <a:latin typeface="Times New Roman" pitchFamily="18" charset="0"/>
                    <a:ea typeface="黑体" pitchFamily="49" charset="-122"/>
                    <a:cs typeface="Times New Roman" pitchFamily="18" charset="0"/>
                  </a:rPr>
                  <a:t>    Stephen Cook</a:t>
                </a:r>
              </a:p>
              <a:p>
                <a:pPr algn="ctr">
                  <a:lnSpc>
                    <a:spcPct val="80000"/>
                  </a:lnSpc>
                </a:pPr>
                <a:r>
                  <a:rPr lang="zh-CN" altLang="en-US" sz="1400">
                    <a:latin typeface="Times New Roman" pitchFamily="18" charset="0"/>
                    <a:ea typeface="黑体" pitchFamily="49" charset="-122"/>
                  </a:rPr>
                  <a:t>（</a:t>
                </a:r>
                <a:r>
                  <a:rPr lang="en-US" altLang="zh-CN" sz="1400">
                    <a:latin typeface="Times New Roman" pitchFamily="18" charset="0"/>
                    <a:ea typeface="黑体" pitchFamily="49" charset="-122"/>
                    <a:cs typeface="Times New Roman" pitchFamily="18" charset="0"/>
                  </a:rPr>
                  <a:t>1982</a:t>
                </a:r>
                <a:r>
                  <a:rPr lang="zh-CN" altLang="en-US" sz="1400">
                    <a:latin typeface="Times New Roman" pitchFamily="18" charset="0"/>
                    <a:ea typeface="黑体" pitchFamily="49" charset="-122"/>
                  </a:rPr>
                  <a:t>）</a:t>
                </a:r>
                <a:endParaRPr lang="en-US" altLang="zh-CN" sz="1400">
                  <a:latin typeface="Times New Roman" pitchFamily="18" charset="0"/>
                  <a:ea typeface="黑体" pitchFamily="49" charset="-122"/>
                  <a:cs typeface="Times New Roman" pitchFamily="18" charset="0"/>
                </a:endParaRPr>
              </a:p>
            </p:txBody>
          </p:sp>
        </p:grpSp>
        <p:grpSp>
          <p:nvGrpSpPr>
            <p:cNvPr id="64545" name="组合 44"/>
            <p:cNvGrpSpPr>
              <a:grpSpLocks/>
            </p:cNvGrpSpPr>
            <p:nvPr/>
          </p:nvGrpSpPr>
          <p:grpSpPr bwMode="auto">
            <a:xfrm>
              <a:off x="6320400" y="3166661"/>
              <a:ext cx="1178528" cy="1063907"/>
              <a:chOff x="3455646" y="2221630"/>
              <a:chExt cx="1178528" cy="1063907"/>
            </a:xfrm>
          </p:grpSpPr>
          <p:pic>
            <p:nvPicPr>
              <p:cNvPr id="64558" name="Picture 4" descr="C:\Users\Ting\Desktop\manuel.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84370" y="2221630"/>
                <a:ext cx="792088" cy="6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59" name="矩形 64"/>
              <p:cNvSpPr>
                <a:spLocks noChangeArrowheads="1"/>
              </p:cNvSpPr>
              <p:nvPr/>
            </p:nvSpPr>
            <p:spPr bwMode="auto">
              <a:xfrm>
                <a:off x="3455646" y="2848494"/>
                <a:ext cx="1178528"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80000"/>
                  </a:lnSpc>
                </a:pPr>
                <a:r>
                  <a:rPr lang="en-US" altLang="zh-CN" sz="1400">
                    <a:latin typeface="Times New Roman" pitchFamily="18" charset="0"/>
                    <a:ea typeface="黑体" pitchFamily="49" charset="-122"/>
                    <a:cs typeface="Times New Roman" pitchFamily="18" charset="0"/>
                  </a:rPr>
                  <a:t>Manuel Blum</a:t>
                </a:r>
              </a:p>
              <a:p>
                <a:pPr algn="ctr">
                  <a:lnSpc>
                    <a:spcPct val="80000"/>
                  </a:lnSpc>
                </a:pPr>
                <a:r>
                  <a:rPr lang="zh-CN" altLang="en-US" sz="1400">
                    <a:latin typeface="Times New Roman" pitchFamily="18" charset="0"/>
                    <a:ea typeface="黑体" pitchFamily="49" charset="-122"/>
                  </a:rPr>
                  <a:t>（</a:t>
                </a:r>
                <a:r>
                  <a:rPr lang="en-US" altLang="zh-CN" sz="1400">
                    <a:latin typeface="Times New Roman" pitchFamily="18" charset="0"/>
                    <a:ea typeface="黑体" pitchFamily="49" charset="-122"/>
                    <a:cs typeface="Times New Roman" pitchFamily="18" charset="0"/>
                  </a:rPr>
                  <a:t>1995</a:t>
                </a:r>
                <a:r>
                  <a:rPr lang="zh-CN" altLang="en-US" sz="1400">
                    <a:latin typeface="Times New Roman" pitchFamily="18" charset="0"/>
                    <a:ea typeface="黑体" pitchFamily="49" charset="-122"/>
                  </a:rPr>
                  <a:t>）</a:t>
                </a:r>
                <a:endParaRPr lang="en-US" altLang="zh-CN" sz="1400">
                  <a:latin typeface="Times New Roman" pitchFamily="18" charset="0"/>
                  <a:ea typeface="黑体" pitchFamily="49" charset="-122"/>
                  <a:cs typeface="Times New Roman" pitchFamily="18" charset="0"/>
                </a:endParaRPr>
              </a:p>
            </p:txBody>
          </p:sp>
        </p:grpSp>
        <p:grpSp>
          <p:nvGrpSpPr>
            <p:cNvPr id="64546" name="组合 45"/>
            <p:cNvGrpSpPr>
              <a:grpSpLocks/>
            </p:cNvGrpSpPr>
            <p:nvPr/>
          </p:nvGrpSpPr>
          <p:grpSpPr bwMode="auto">
            <a:xfrm>
              <a:off x="5454257" y="3166661"/>
              <a:ext cx="1087359" cy="1088335"/>
              <a:chOff x="1427431" y="5135100"/>
              <a:chExt cx="1087359" cy="1088335"/>
            </a:xfrm>
          </p:grpSpPr>
          <p:sp>
            <p:nvSpPr>
              <p:cNvPr id="64556" name="矩形 61"/>
              <p:cNvSpPr>
                <a:spLocks noChangeArrowheads="1"/>
              </p:cNvSpPr>
              <p:nvPr/>
            </p:nvSpPr>
            <p:spPr bwMode="auto">
              <a:xfrm>
                <a:off x="1427431" y="5700215"/>
                <a:ext cx="989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p>
                <a:pPr algn="ctr"/>
                <a:r>
                  <a:rPr lang="en-US" altLang="zh-CN" sz="1400">
                    <a:latin typeface="Times New Roman" pitchFamily="18" charset="0"/>
                    <a:ea typeface="黑体" pitchFamily="49" charset="-122"/>
                    <a:cs typeface="Times New Roman" pitchFamily="18" charset="0"/>
                  </a:rPr>
                  <a:t>Leslie Valiant</a:t>
                </a:r>
              </a:p>
              <a:p>
                <a:pPr algn="ctr"/>
                <a:r>
                  <a:rPr lang="zh-CN" altLang="en-US" sz="1400">
                    <a:latin typeface="Times New Roman" pitchFamily="18" charset="0"/>
                    <a:ea typeface="黑体" pitchFamily="49" charset="-122"/>
                  </a:rPr>
                  <a:t>（</a:t>
                </a:r>
                <a:r>
                  <a:rPr lang="en-US" altLang="zh-CN" sz="1400">
                    <a:latin typeface="Times New Roman" pitchFamily="18" charset="0"/>
                    <a:ea typeface="黑体" pitchFamily="49" charset="-122"/>
                    <a:cs typeface="Times New Roman" pitchFamily="18" charset="0"/>
                  </a:rPr>
                  <a:t>2010</a:t>
                </a:r>
                <a:r>
                  <a:rPr lang="zh-CN" altLang="en-US" sz="1400">
                    <a:latin typeface="Times New Roman" pitchFamily="18" charset="0"/>
                    <a:ea typeface="黑体" pitchFamily="49" charset="-122"/>
                  </a:rPr>
                  <a:t>）</a:t>
                </a:r>
                <a:endParaRPr lang="en-US" altLang="zh-CN" sz="1400">
                  <a:latin typeface="Times New Roman" pitchFamily="18" charset="0"/>
                  <a:ea typeface="黑体" pitchFamily="49" charset="-122"/>
                  <a:cs typeface="Times New Roman" pitchFamily="18" charset="0"/>
                </a:endParaRPr>
              </a:p>
            </p:txBody>
          </p:sp>
          <p:pic>
            <p:nvPicPr>
              <p:cNvPr id="64557" name="Picture 6" descr="C:\Users\Ting\Desktop\leslie.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8686" y="5135100"/>
                <a:ext cx="936104" cy="6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4547" name="组合 46"/>
            <p:cNvGrpSpPr>
              <a:grpSpLocks/>
            </p:cNvGrpSpPr>
            <p:nvPr/>
          </p:nvGrpSpPr>
          <p:grpSpPr bwMode="auto">
            <a:xfrm>
              <a:off x="7470481" y="4356922"/>
              <a:ext cx="1440161" cy="1214852"/>
              <a:chOff x="6665940" y="4191698"/>
              <a:chExt cx="1520171" cy="1214852"/>
            </a:xfrm>
          </p:grpSpPr>
          <p:sp>
            <p:nvSpPr>
              <p:cNvPr id="58" name="矩形 57"/>
              <p:cNvSpPr/>
              <p:nvPr/>
            </p:nvSpPr>
            <p:spPr>
              <a:xfrm>
                <a:off x="6666062" y="4796864"/>
                <a:ext cx="1520018" cy="609686"/>
              </a:xfrm>
              <a:prstGeom prst="rect">
                <a:avLst/>
              </a:prstGeom>
            </p:spPr>
            <p:txBody>
              <a:bodyPr lIns="0" rIns="0">
                <a:spAutoFit/>
              </a:bodyPr>
              <a:lstStyle/>
              <a:p>
                <a:pPr algn="ctr">
                  <a:lnSpc>
                    <a:spcPct val="80000"/>
                  </a:lnSpc>
                  <a:defRPr/>
                </a:pPr>
                <a:r>
                  <a:rPr lang="en-US" altLang="zh-CN" sz="1400" dirty="0" err="1">
                    <a:latin typeface="Times New Roman" pitchFamily="18" charset="0"/>
                    <a:ea typeface="黑体" pitchFamily="49" charset="-122"/>
                    <a:cs typeface="Times New Roman" pitchFamily="18" charset="0"/>
                  </a:rPr>
                  <a:t>Shafi</a:t>
                </a:r>
                <a:r>
                  <a:rPr lang="en-US" altLang="zh-CN" sz="1400" dirty="0">
                    <a:latin typeface="Times New Roman" pitchFamily="18" charset="0"/>
                    <a:ea typeface="黑体" pitchFamily="49" charset="-122"/>
                    <a:cs typeface="Times New Roman" pitchFamily="18" charset="0"/>
                  </a:rPr>
                  <a:t> </a:t>
                </a:r>
                <a:r>
                  <a:rPr lang="en-US" altLang="zh-CN" sz="1400" dirty="0" err="1">
                    <a:latin typeface="Times New Roman" pitchFamily="18" charset="0"/>
                    <a:ea typeface="黑体" pitchFamily="49" charset="-122"/>
                    <a:cs typeface="Times New Roman" pitchFamily="18" charset="0"/>
                  </a:rPr>
                  <a:t>Goldwasser</a:t>
                </a:r>
                <a:endParaRPr lang="en-US" altLang="zh-CN" sz="1400" dirty="0">
                  <a:latin typeface="Times New Roman" pitchFamily="18" charset="0"/>
                  <a:ea typeface="黑体" pitchFamily="49" charset="-122"/>
                  <a:cs typeface="Times New Roman" pitchFamily="18" charset="0"/>
                </a:endParaRPr>
              </a:p>
              <a:p>
                <a:pPr algn="ctr">
                  <a:lnSpc>
                    <a:spcPct val="80000"/>
                  </a:lnSpc>
                  <a:defRPr/>
                </a:pPr>
                <a:r>
                  <a:rPr lang="en-US" altLang="zh-CN" sz="1400" dirty="0">
                    <a:latin typeface="Times New Roman" pitchFamily="18" charset="0"/>
                    <a:ea typeface="黑体" pitchFamily="49" charset="-122"/>
                    <a:cs typeface="Times New Roman" pitchFamily="18" charset="0"/>
                  </a:rPr>
                  <a:t> </a:t>
                </a:r>
                <a:r>
                  <a:rPr lang="en-US" altLang="zh-CN" sz="1400" dirty="0" err="1">
                    <a:latin typeface="Times New Roman" pitchFamily="18" charset="0"/>
                    <a:ea typeface="黑体" pitchFamily="49" charset="-122"/>
                    <a:cs typeface="Times New Roman" pitchFamily="18" charset="0"/>
                  </a:rPr>
                  <a:t>Silvio</a:t>
                </a:r>
                <a:r>
                  <a:rPr lang="en-US" altLang="zh-CN" sz="1400" dirty="0">
                    <a:latin typeface="Times New Roman" pitchFamily="18" charset="0"/>
                    <a:ea typeface="黑体" pitchFamily="49" charset="-122"/>
                    <a:cs typeface="Times New Roman" pitchFamily="18" charset="0"/>
                  </a:rPr>
                  <a:t> </a:t>
                </a:r>
                <a:r>
                  <a:rPr lang="en-US" altLang="zh-CN" sz="1400" dirty="0" err="1">
                    <a:latin typeface="Times New Roman" pitchFamily="18" charset="0"/>
                    <a:ea typeface="黑体" pitchFamily="49" charset="-122"/>
                    <a:cs typeface="Times New Roman" pitchFamily="18" charset="0"/>
                  </a:rPr>
                  <a:t>Micali</a:t>
                </a:r>
                <a:endParaRPr lang="en-US" altLang="zh-CN" sz="1400" dirty="0">
                  <a:latin typeface="Times New Roman" pitchFamily="18" charset="0"/>
                  <a:ea typeface="黑体" pitchFamily="49" charset="-122"/>
                  <a:cs typeface="Times New Roman" pitchFamily="18" charset="0"/>
                </a:endParaRPr>
              </a:p>
              <a:p>
                <a:pPr algn="ctr">
                  <a:lnSpc>
                    <a:spcPct val="80000"/>
                  </a:lnSpc>
                  <a:defRPr/>
                </a:pPr>
                <a:r>
                  <a:rPr lang="zh-CN" altLang="en-US" sz="1400" cap="all" dirty="0">
                    <a:latin typeface="Times New Roman" pitchFamily="18" charset="0"/>
                    <a:ea typeface="黑体" pitchFamily="49" charset="-122"/>
                    <a:cs typeface="Times New Roman" pitchFamily="18" charset="0"/>
                  </a:rPr>
                  <a:t>（</a:t>
                </a:r>
                <a:r>
                  <a:rPr lang="en-US" altLang="zh-CN" sz="1400" cap="all" dirty="0">
                    <a:latin typeface="Times New Roman" pitchFamily="18" charset="0"/>
                    <a:ea typeface="黑体" pitchFamily="49" charset="-122"/>
                    <a:cs typeface="Times New Roman" pitchFamily="18" charset="0"/>
                  </a:rPr>
                  <a:t>2012</a:t>
                </a:r>
                <a:r>
                  <a:rPr lang="zh-CN" altLang="en-US" sz="1400" cap="all" dirty="0">
                    <a:latin typeface="Times New Roman" pitchFamily="18" charset="0"/>
                    <a:ea typeface="黑体" pitchFamily="49" charset="-122"/>
                    <a:cs typeface="Times New Roman" pitchFamily="18" charset="0"/>
                  </a:rPr>
                  <a:t>）</a:t>
                </a:r>
                <a:endParaRPr lang="en-US" altLang="zh-CN" sz="1400" cap="all" dirty="0">
                  <a:latin typeface="Times New Roman" pitchFamily="18" charset="0"/>
                  <a:ea typeface="黑体" pitchFamily="49" charset="-122"/>
                  <a:cs typeface="Times New Roman" pitchFamily="18" charset="0"/>
                </a:endParaRPr>
              </a:p>
            </p:txBody>
          </p:sp>
          <p:pic>
            <p:nvPicPr>
              <p:cNvPr id="64554" name="Picture 7" descr="C:\Users\Ting\Desktop\shafi.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41949" y="4191698"/>
                <a:ext cx="760085" cy="634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55" name="Picture 8" descr="C:\Users\Ting\Desktop\silvio.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02034" y="4191698"/>
                <a:ext cx="684077" cy="634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4548" name="组合 63"/>
            <p:cNvGrpSpPr>
              <a:grpSpLocks/>
            </p:cNvGrpSpPr>
            <p:nvPr/>
          </p:nvGrpSpPr>
          <p:grpSpPr bwMode="auto">
            <a:xfrm>
              <a:off x="5690220" y="1916832"/>
              <a:ext cx="1546076" cy="1257470"/>
              <a:chOff x="827584" y="5333759"/>
              <a:chExt cx="1546076" cy="1257470"/>
            </a:xfrm>
          </p:grpSpPr>
          <p:sp>
            <p:nvSpPr>
              <p:cNvPr id="64550" name="矩形 50"/>
              <p:cNvSpPr>
                <a:spLocks noChangeArrowheads="1"/>
              </p:cNvSpPr>
              <p:nvPr/>
            </p:nvSpPr>
            <p:spPr bwMode="auto">
              <a:xfrm>
                <a:off x="880610" y="5981831"/>
                <a:ext cx="1370888"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80000"/>
                  </a:lnSpc>
                </a:pPr>
                <a:r>
                  <a:rPr lang="en-US" altLang="zh-CN" sz="1400">
                    <a:latin typeface="Times New Roman" pitchFamily="18" charset="0"/>
                    <a:ea typeface="黑体" pitchFamily="49" charset="-122"/>
                    <a:cs typeface="Times New Roman" pitchFamily="18" charset="0"/>
                  </a:rPr>
                  <a:t>John E Hopcroft</a:t>
                </a:r>
              </a:p>
              <a:p>
                <a:pPr algn="ctr">
                  <a:lnSpc>
                    <a:spcPct val="80000"/>
                  </a:lnSpc>
                </a:pPr>
                <a:r>
                  <a:rPr lang="en-US" altLang="zh-CN" sz="1400">
                    <a:latin typeface="Times New Roman" pitchFamily="18" charset="0"/>
                    <a:ea typeface="黑体" pitchFamily="49" charset="-122"/>
                    <a:cs typeface="Times New Roman" pitchFamily="18" charset="0"/>
                  </a:rPr>
                  <a:t>Robert Tarjan </a:t>
                </a:r>
              </a:p>
              <a:p>
                <a:pPr algn="ctr">
                  <a:lnSpc>
                    <a:spcPct val="80000"/>
                  </a:lnSpc>
                </a:pPr>
                <a:r>
                  <a:rPr lang="en-US" altLang="zh-CN" sz="1400">
                    <a:latin typeface="Times New Roman" pitchFamily="18" charset="0"/>
                    <a:ea typeface="黑体" pitchFamily="49" charset="-122"/>
                    <a:cs typeface="Times New Roman" pitchFamily="18" charset="0"/>
                  </a:rPr>
                  <a:t>(1986</a:t>
                </a:r>
                <a:r>
                  <a:rPr lang="zh-CN" altLang="en-US" sz="1400">
                    <a:latin typeface="Times New Roman" pitchFamily="18" charset="0"/>
                    <a:ea typeface="黑体" pitchFamily="49" charset="-122"/>
                  </a:rPr>
                  <a:t>）</a:t>
                </a:r>
                <a:endParaRPr lang="en-US" altLang="zh-CN" sz="1400">
                  <a:latin typeface="Times New Roman" pitchFamily="18" charset="0"/>
                  <a:ea typeface="黑体" pitchFamily="49" charset="-122"/>
                  <a:cs typeface="Times New Roman" pitchFamily="18" charset="0"/>
                </a:endParaRPr>
              </a:p>
            </p:txBody>
          </p:sp>
          <p:pic>
            <p:nvPicPr>
              <p:cNvPr id="64551" name="Picture 2" descr="C:\Users\Ting\Desktop\jone.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7584" y="5333759"/>
                <a:ext cx="72008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52" name="Picture 4" descr="C:\Users\Ting\Desktop\robert.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7664" y="5333759"/>
                <a:ext cx="825996" cy="64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4549" name="Picture 2" descr="C:\Users\Ting\Desktop\logo_turing.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10973" y="4331196"/>
              <a:ext cx="1872208"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圆角矩形 53"/>
          <p:cNvSpPr>
            <a:spLocks noChangeArrowheads="1"/>
          </p:cNvSpPr>
          <p:nvPr/>
        </p:nvSpPr>
        <p:spPr bwMode="auto">
          <a:xfrm>
            <a:off x="4500563" y="5516959"/>
            <a:ext cx="4535933" cy="1224409"/>
          </a:xfrm>
          <a:prstGeom prst="roundRect">
            <a:avLst>
              <a:gd name="adj" fmla="val 5815"/>
            </a:avLst>
          </a:prstGeom>
          <a:blipFill dpi="0" rotWithShape="1">
            <a:blip r:embed="rId16"/>
            <a:srcRect/>
            <a:tile tx="0" ty="0" sx="100000" sy="100000" flip="none" algn="tl"/>
          </a:blipFill>
          <a:ln w="38100">
            <a:solidFill>
              <a:srgbClr val="C00000"/>
            </a:solidFill>
            <a:miter lim="800000"/>
            <a:headEnd/>
            <a:tailEnd/>
          </a:ln>
        </p:spPr>
        <p:txBody>
          <a:bodyPr anchor="ctr"/>
          <a:lstStyle/>
          <a:p>
            <a:pPr>
              <a:lnSpc>
                <a:spcPct val="110000"/>
              </a:lnSpc>
            </a:pPr>
            <a:r>
              <a:rPr lang="zh-CN" altLang="en-US" sz="2800" b="1">
                <a:solidFill>
                  <a:srgbClr val="FF0000"/>
                </a:solidFill>
                <a:latin typeface="黑体" pitchFamily="49" charset="-122"/>
                <a:ea typeface="黑体" pitchFamily="49" charset="-122"/>
                <a:sym typeface="Wingdings" pitchFamily="2" charset="2"/>
              </a:rPr>
              <a:t>大数据时代：计算复杂度与算法理论是否有新的问题？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left)">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a:lstStyle/>
          <a:p>
            <a:pPr eaLnBrk="1" hangingPunct="1"/>
            <a:r>
              <a:rPr b="1" smtClean="0">
                <a:latin typeface="Arial" pitchFamily="34" charset="0"/>
                <a:cs typeface="Arial" pitchFamily="34" charset="0"/>
              </a:rPr>
              <a:t>科学问题一：可计算 </a:t>
            </a:r>
            <a:r>
              <a:rPr lang="en-US" altLang="zh-CN" b="1" smtClean="0">
                <a:latin typeface="Arial" pitchFamily="34" charset="0"/>
                <a:cs typeface="Arial" pitchFamily="34" charset="0"/>
              </a:rPr>
              <a:t>(2)</a:t>
            </a:r>
            <a:endParaRPr b="1" smtClean="0">
              <a:latin typeface="Arial" pitchFamily="34" charset="0"/>
              <a:cs typeface="Arial" pitchFamily="34" charset="0"/>
            </a:endParaRPr>
          </a:p>
        </p:txBody>
      </p:sp>
      <p:grpSp>
        <p:nvGrpSpPr>
          <p:cNvPr id="70" name="组合 69"/>
          <p:cNvGrpSpPr>
            <a:grpSpLocks/>
          </p:cNvGrpSpPr>
          <p:nvPr/>
        </p:nvGrpSpPr>
        <p:grpSpPr bwMode="auto">
          <a:xfrm>
            <a:off x="2124075" y="4375150"/>
            <a:ext cx="2160588" cy="1020763"/>
            <a:chOff x="2123975" y="4581129"/>
            <a:chExt cx="2159526" cy="1021174"/>
          </a:xfrm>
        </p:grpSpPr>
        <p:sp>
          <p:nvSpPr>
            <p:cNvPr id="65551"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w 560063"/>
                <a:gd name="T9" fmla="*/ 0 h 373648"/>
                <a:gd name="T10" fmla="*/ 560063 w 560063"/>
                <a:gd name="T11" fmla="*/ 373648 h 373648"/>
              </a:gdLst>
              <a:ahLst/>
              <a:cxnLst>
                <a:cxn ang="0">
                  <a:pos x="T0" y="T1"/>
                </a:cxn>
                <a:cxn ang="0">
                  <a:pos x="T2" y="T3"/>
                </a:cxn>
                <a:cxn ang="0">
                  <a:pos x="T4" y="T5"/>
                </a:cxn>
                <a:cxn ang="0">
                  <a:pos x="T6" y="T7"/>
                </a:cxn>
              </a:cxnLst>
              <a:rect l="T8" t="T9" r="T10" b="T11"/>
              <a:pathLst>
                <a:path w="560063" h="373648">
                  <a:moveTo>
                    <a:pt x="0" y="0"/>
                  </a:moveTo>
                  <a:lnTo>
                    <a:pt x="0" y="254630"/>
                  </a:lnTo>
                  <a:lnTo>
                    <a:pt x="560063" y="254630"/>
                  </a:lnTo>
                  <a:lnTo>
                    <a:pt x="560063" y="373648"/>
                  </a:ln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52"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w 596158"/>
                <a:gd name="T9" fmla="*/ 0 h 373648"/>
                <a:gd name="T10" fmla="*/ 596158 w 596158"/>
                <a:gd name="T11" fmla="*/ 373648 h 373648"/>
              </a:gdLst>
              <a:ahLst/>
              <a:cxnLst>
                <a:cxn ang="0">
                  <a:pos x="T0" y="T1"/>
                </a:cxn>
                <a:cxn ang="0">
                  <a:pos x="T2" y="T3"/>
                </a:cxn>
                <a:cxn ang="0">
                  <a:pos x="T4" y="T5"/>
                </a:cxn>
                <a:cxn ang="0">
                  <a:pos x="T6" y="T7"/>
                </a:cxn>
              </a:cxnLst>
              <a:rect l="T8" t="T9" r="T10" b="T11"/>
              <a:pathLst>
                <a:path w="596158" h="373648">
                  <a:moveTo>
                    <a:pt x="596158" y="0"/>
                  </a:moveTo>
                  <a:lnTo>
                    <a:pt x="596158" y="254630"/>
                  </a:lnTo>
                  <a:lnTo>
                    <a:pt x="0" y="254630"/>
                  </a:lnTo>
                  <a:lnTo>
                    <a:pt x="0" y="373648"/>
                  </a:ln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圆角矩形 55"/>
            <p:cNvSpPr/>
            <p:nvPr/>
          </p:nvSpPr>
          <p:spPr>
            <a:xfrm>
              <a:off x="2123975" y="4941637"/>
              <a:ext cx="998047" cy="647961"/>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p>
              <a:pPr algn="ctr" defTabSz="666750">
                <a:lnSpc>
                  <a:spcPct val="90000"/>
                </a:lnSpc>
              </a:pPr>
              <a:r>
                <a:rPr lang="zh-CN" altLang="en-US" sz="1800" dirty="0">
                  <a:solidFill>
                    <a:srgbClr val="000000"/>
                  </a:solidFill>
                  <a:latin typeface="黑体" pitchFamily="49" charset="-122"/>
                  <a:ea typeface="黑体" pitchFamily="49" charset="-122"/>
                </a:rPr>
                <a:t>大</a:t>
              </a:r>
              <a:r>
                <a:rPr lang="zh-CN" altLang="en-US" sz="1800" dirty="0" smtClean="0">
                  <a:solidFill>
                    <a:srgbClr val="000000"/>
                  </a:solidFill>
                  <a:latin typeface="黑体" pitchFamily="49" charset="-122"/>
                  <a:ea typeface="黑体" pitchFamily="49" charset="-122"/>
                </a:rPr>
                <a:t>数据</a:t>
              </a:r>
              <a:r>
                <a:rPr lang="en-US" altLang="zh-CN" sz="1800" dirty="0" smtClean="0">
                  <a:solidFill>
                    <a:srgbClr val="000000"/>
                  </a:solidFill>
                  <a:latin typeface="黑体" pitchFamily="49" charset="-122"/>
                  <a:ea typeface="黑体" pitchFamily="49" charset="-122"/>
                </a:rPr>
                <a:t/>
              </a:r>
              <a:br>
                <a:rPr lang="en-US" altLang="zh-CN" sz="1800" dirty="0" smtClean="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难</a:t>
              </a:r>
              <a:r>
                <a:rPr lang="zh-CN" altLang="en-US" sz="1800" dirty="0">
                  <a:solidFill>
                    <a:srgbClr val="000000"/>
                  </a:solidFill>
                  <a:latin typeface="黑体" pitchFamily="49" charset="-122"/>
                  <a:ea typeface="黑体" pitchFamily="49" charset="-122"/>
                </a:rPr>
                <a:t>解问题</a:t>
              </a:r>
              <a:endParaRPr lang="en-US" altLang="zh-CN" sz="1800" dirty="0">
                <a:solidFill>
                  <a:srgbClr val="000000"/>
                </a:solidFill>
                <a:latin typeface="黑体" pitchFamily="49" charset="-122"/>
                <a:ea typeface="黑体" pitchFamily="49" charset="-122"/>
              </a:endParaRPr>
            </a:p>
            <a:p>
              <a:pPr defTabSz="666750"/>
              <a:endParaRPr lang="zh-CN" altLang="en-US" sz="2000" dirty="0">
                <a:solidFill>
                  <a:srgbClr val="000000"/>
                </a:solidFill>
                <a:latin typeface="黑体" pitchFamily="49" charset="-122"/>
                <a:ea typeface="黑体" pitchFamily="49" charset="-122"/>
              </a:endParaRPr>
            </a:p>
          </p:txBody>
        </p:sp>
        <p:sp>
          <p:nvSpPr>
            <p:cNvPr id="62" name="圆角矩形 61"/>
            <p:cNvSpPr/>
            <p:nvPr/>
          </p:nvSpPr>
          <p:spPr>
            <a:xfrm>
              <a:off x="3202944" y="4954342"/>
              <a:ext cx="1080557" cy="647961"/>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p>
              <a:pPr algn="ctr">
                <a:lnSpc>
                  <a:spcPct val="90000"/>
                </a:lnSpc>
              </a:pPr>
              <a:r>
                <a:rPr lang="zh-CN" altLang="en-US" sz="1800" dirty="0">
                  <a:solidFill>
                    <a:srgbClr val="000000"/>
                  </a:solidFill>
                  <a:latin typeface="黑体" pitchFamily="49" charset="-122"/>
                  <a:ea typeface="黑体" pitchFamily="49" charset="-122"/>
                </a:rPr>
                <a:t>大</a:t>
              </a:r>
              <a:r>
                <a:rPr lang="zh-CN" altLang="en-US" sz="1800" dirty="0" smtClean="0">
                  <a:solidFill>
                    <a:srgbClr val="000000"/>
                  </a:solidFill>
                  <a:latin typeface="黑体" pitchFamily="49" charset="-122"/>
                  <a:ea typeface="黑体" pitchFamily="49" charset="-122"/>
                </a:rPr>
                <a:t>数据</a:t>
              </a:r>
              <a:r>
                <a:rPr lang="en-US" altLang="zh-CN" sz="1800" dirty="0" smtClean="0">
                  <a:solidFill>
                    <a:srgbClr val="000000"/>
                  </a:solidFill>
                  <a:latin typeface="黑体" pitchFamily="49" charset="-122"/>
                  <a:ea typeface="黑体" pitchFamily="49" charset="-122"/>
                </a:rPr>
                <a:t/>
              </a:r>
              <a:br>
                <a:rPr lang="en-US" altLang="zh-CN" sz="1800" dirty="0" smtClean="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a:t>
              </a:r>
              <a:r>
                <a:rPr lang="zh-CN" altLang="en-US" sz="1800" dirty="0">
                  <a:solidFill>
                    <a:srgbClr val="000000"/>
                  </a:solidFill>
                  <a:latin typeface="黑体" pitchFamily="49" charset="-122"/>
                  <a:ea typeface="黑体" pitchFamily="49" charset="-122"/>
                </a:rPr>
                <a:t>问题</a:t>
              </a:r>
            </a:p>
          </p:txBody>
        </p:sp>
      </p:grpSp>
      <p:sp>
        <p:nvSpPr>
          <p:cNvPr id="50" name="矩形 7" descr="羊皮纸"/>
          <p:cNvSpPr>
            <a:spLocks noChangeArrowheads="1"/>
          </p:cNvSpPr>
          <p:nvPr/>
        </p:nvSpPr>
        <p:spPr bwMode="auto">
          <a:xfrm>
            <a:off x="2598738" y="5732463"/>
            <a:ext cx="6510337" cy="1054100"/>
          </a:xfrm>
          <a:prstGeom prst="rect">
            <a:avLst/>
          </a:prstGeom>
          <a:blipFill dpi="0" rotWithShape="1">
            <a:blip r:embed="rId3"/>
            <a:srcRect/>
            <a:tile tx="0" ty="0" sx="100000" sy="100000" flip="none" algn="tl"/>
          </a:blipFill>
          <a:ln w="38100">
            <a:solidFill>
              <a:srgbClr val="C00000"/>
            </a:solidFill>
            <a:miter lim="800000"/>
            <a:headEnd/>
            <a:tailEnd/>
          </a:ln>
        </p:spPr>
        <p:txBody>
          <a:bodyPr lIns="0" rIns="0" anchor="ctr"/>
          <a:lstStyle/>
          <a:p>
            <a:pPr algn="ctr"/>
            <a:r>
              <a:rPr lang="zh-CN" altLang="en-US" sz="2800" b="1">
                <a:latin typeface="黑体" pitchFamily="49" charset="-122"/>
                <a:ea typeface="黑体" pitchFamily="49" charset="-122"/>
              </a:rPr>
              <a:t>已</a:t>
            </a:r>
            <a:r>
              <a:rPr lang="zh-CN" altLang="zh-CN" sz="2800" b="1">
                <a:latin typeface="黑体" pitchFamily="49" charset="-122"/>
                <a:ea typeface="黑体" pitchFamily="49" charset="-122"/>
              </a:rPr>
              <a:t>延续</a:t>
            </a:r>
            <a:r>
              <a:rPr lang="en-US" altLang="zh-CN" sz="2800" b="1">
                <a:latin typeface="黑体" pitchFamily="49" charset="-122"/>
                <a:ea typeface="黑体" pitchFamily="49" charset="-122"/>
                <a:cs typeface="Times New Roman" pitchFamily="18" charset="0"/>
              </a:rPr>
              <a:t>50</a:t>
            </a:r>
            <a:r>
              <a:rPr lang="zh-CN" altLang="zh-CN" sz="2800" b="1">
                <a:latin typeface="黑体" pitchFamily="49" charset="-122"/>
                <a:ea typeface="黑体" pitchFamily="49" charset="-122"/>
              </a:rPr>
              <a:t>年的复杂性理论，</a:t>
            </a:r>
            <a:r>
              <a:rPr lang="zh-CN" altLang="en-US" sz="2800" b="1">
                <a:latin typeface="黑体" pitchFamily="49" charset="-122"/>
                <a:ea typeface="黑体" pitchFamily="49" charset="-122"/>
              </a:rPr>
              <a:t>将</a:t>
            </a:r>
            <a:r>
              <a:rPr lang="zh-CN" altLang="zh-CN" sz="2800" b="1">
                <a:latin typeface="黑体" pitchFamily="49" charset="-122"/>
                <a:ea typeface="黑体" pitchFamily="49" charset="-122"/>
              </a:rPr>
              <a:t>遇到大数据</a:t>
            </a:r>
            <a:r>
              <a:rPr lang="zh-CN" altLang="en-US" sz="2800" b="1">
                <a:latin typeface="黑体" pitchFamily="49" charset="-122"/>
                <a:ea typeface="黑体" pitchFamily="49" charset="-122"/>
              </a:rPr>
              <a:t>的挑战，急需新的理论和思想！</a:t>
            </a:r>
            <a:endParaRPr lang="en-US" altLang="zh-CN" sz="2800" b="1">
              <a:latin typeface="黑体" pitchFamily="49" charset="-122"/>
              <a:ea typeface="黑体" pitchFamily="49" charset="-122"/>
              <a:cs typeface="Times New Roman" pitchFamily="18" charset="0"/>
            </a:endParaRPr>
          </a:p>
        </p:txBody>
      </p:sp>
      <p:sp>
        <p:nvSpPr>
          <p:cNvPr id="61" name="TextBox 60"/>
          <p:cNvSpPr txBox="1"/>
          <p:nvPr/>
        </p:nvSpPr>
        <p:spPr>
          <a:xfrm>
            <a:off x="4329113" y="4017963"/>
            <a:ext cx="4741862" cy="1571625"/>
          </a:xfrm>
          <a:prstGeom prst="rect">
            <a:avLst/>
          </a:prstGeom>
          <a:solidFill>
            <a:srgbClr val="FFFF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buFont typeface="Arial" pitchFamily="34" charset="0"/>
              <a:buChar char="•"/>
            </a:pPr>
            <a:r>
              <a:rPr kumimoji="0" lang="zh-CN" altLang="en-US" sz="2000" b="1" dirty="0">
                <a:latin typeface="黑体" pitchFamily="49" charset="-122"/>
                <a:ea typeface="黑体" pitchFamily="49" charset="-122"/>
              </a:rPr>
              <a:t> 什么是大数据计算中的</a:t>
            </a:r>
            <a:r>
              <a:rPr kumimoji="0" lang="zh-CN" altLang="en-US" sz="2000" b="1" dirty="0">
                <a:solidFill>
                  <a:srgbClr val="FF0000"/>
                </a:solidFill>
                <a:latin typeface="黑体" pitchFamily="49" charset="-122"/>
                <a:ea typeface="黑体" pitchFamily="49" charset="-122"/>
              </a:rPr>
              <a:t>易解问题</a:t>
            </a:r>
            <a:r>
              <a:rPr kumimoji="0" lang="zh-CN" altLang="en-US" sz="2000" b="1" dirty="0">
                <a:latin typeface="黑体" pitchFamily="49" charset="-122"/>
                <a:ea typeface="黑体" pitchFamily="49" charset="-122"/>
              </a:rPr>
              <a:t>？</a:t>
            </a:r>
            <a:endParaRPr kumimoji="0" lang="en-US" altLang="zh-CN" sz="2000" b="1" dirty="0">
              <a:latin typeface="黑体" pitchFamily="49" charset="-122"/>
              <a:ea typeface="黑体" pitchFamily="49" charset="-122"/>
            </a:endParaRPr>
          </a:p>
          <a:p>
            <a:pPr>
              <a:buFont typeface="Arial" pitchFamily="34" charset="0"/>
              <a:buChar char="•"/>
            </a:pPr>
            <a:r>
              <a:rPr kumimoji="0" lang="zh-CN" altLang="en-US" sz="2000" b="1" dirty="0">
                <a:latin typeface="黑体" pitchFamily="49" charset="-122"/>
                <a:ea typeface="黑体" pitchFamily="49" charset="-122"/>
              </a:rPr>
              <a:t> 是否存在大数据易解问题的复杂度类</a:t>
            </a:r>
            <a:endParaRPr kumimoji="0" lang="en-US" altLang="zh-CN" sz="2000" b="1" dirty="0">
              <a:latin typeface="黑体" pitchFamily="49" charset="-122"/>
              <a:ea typeface="黑体" pitchFamily="49" charset="-122"/>
            </a:endParaRPr>
          </a:p>
          <a:p>
            <a:r>
              <a:rPr kumimoji="0" lang="en-US" altLang="zh-CN" sz="2000" b="1" dirty="0">
                <a:latin typeface="黑体" pitchFamily="49" charset="-122"/>
                <a:ea typeface="黑体" pitchFamily="49" charset="-122"/>
              </a:rPr>
              <a:t>  </a:t>
            </a:r>
            <a:r>
              <a:rPr kumimoji="0" lang="zh-CN" altLang="en-US" sz="2000" b="1" dirty="0">
                <a:latin typeface="黑体" pitchFamily="49" charset="-122"/>
                <a:ea typeface="黑体" pitchFamily="49" charset="-122"/>
              </a:rPr>
              <a:t>的</a:t>
            </a:r>
            <a:r>
              <a:rPr kumimoji="0" lang="zh-CN" altLang="en-US" sz="2000" b="1" dirty="0">
                <a:solidFill>
                  <a:srgbClr val="FF0000"/>
                </a:solidFill>
                <a:latin typeface="黑体" pitchFamily="49" charset="-122"/>
                <a:ea typeface="黑体" pitchFamily="49" charset="-122"/>
              </a:rPr>
              <a:t>完全问题</a:t>
            </a:r>
            <a:r>
              <a:rPr kumimoji="0" lang="zh-CN" altLang="en-US" sz="2000" b="1" dirty="0">
                <a:latin typeface="黑体" pitchFamily="49" charset="-122"/>
                <a:ea typeface="黑体" pitchFamily="49" charset="-122"/>
              </a:rPr>
              <a:t>（类似</a:t>
            </a:r>
            <a:r>
              <a:rPr kumimoji="0" lang="en-US" altLang="zh-CN" sz="2000" b="1" dirty="0" smtClean="0">
                <a:latin typeface="黑体" pitchFamily="49" charset="-122"/>
                <a:ea typeface="黑体" pitchFamily="49" charset="-122"/>
              </a:rPr>
              <a:t>NP</a:t>
            </a:r>
            <a:r>
              <a:rPr kumimoji="0" lang="zh-CN" altLang="en-US" sz="2000" b="1" dirty="0" smtClean="0">
                <a:latin typeface="黑体" pitchFamily="49" charset="-122"/>
                <a:ea typeface="黑体" pitchFamily="49" charset="-122"/>
              </a:rPr>
              <a:t>完全</a:t>
            </a:r>
            <a:r>
              <a:rPr kumimoji="0" lang="zh-CN" altLang="en-US" sz="2000" b="1" dirty="0">
                <a:latin typeface="黑体" pitchFamily="49" charset="-122"/>
                <a:ea typeface="黑体" pitchFamily="49" charset="-122"/>
              </a:rPr>
              <a:t>问题）？</a:t>
            </a:r>
            <a:endParaRPr kumimoji="0" lang="en-US" altLang="zh-CN" sz="2000" b="1" dirty="0">
              <a:latin typeface="黑体" pitchFamily="49" charset="-122"/>
              <a:ea typeface="黑体" pitchFamily="49" charset="-122"/>
            </a:endParaRPr>
          </a:p>
          <a:p>
            <a:pPr>
              <a:buFont typeface="Arial" pitchFamily="34" charset="0"/>
              <a:buChar char="•"/>
            </a:pPr>
            <a:r>
              <a:rPr kumimoji="0" lang="zh-CN" altLang="en-US" sz="2000" b="1" dirty="0">
                <a:latin typeface="黑体" pitchFamily="49" charset="-122"/>
                <a:ea typeface="黑体" pitchFamily="49" charset="-122"/>
              </a:rPr>
              <a:t> 采用何种大数据计算问题的</a:t>
            </a:r>
            <a:r>
              <a:rPr kumimoji="0" lang="zh-CN" altLang="en-US" sz="2000" b="1" dirty="0">
                <a:solidFill>
                  <a:srgbClr val="FF0000"/>
                </a:solidFill>
                <a:latin typeface="黑体" pitchFamily="49" charset="-122"/>
                <a:ea typeface="黑体" pitchFamily="49" charset="-122"/>
              </a:rPr>
              <a:t>归约关系</a:t>
            </a:r>
            <a:r>
              <a:rPr kumimoji="0" lang="zh-CN" altLang="en-US" sz="2000" b="1" dirty="0">
                <a:latin typeface="黑体" pitchFamily="49" charset="-122"/>
                <a:ea typeface="黑体" pitchFamily="49" charset="-122"/>
              </a:rPr>
              <a:t>？</a:t>
            </a:r>
          </a:p>
        </p:txBody>
      </p:sp>
      <p:grpSp>
        <p:nvGrpSpPr>
          <p:cNvPr id="7" name="组合 6"/>
          <p:cNvGrpSpPr>
            <a:grpSpLocks/>
          </p:cNvGrpSpPr>
          <p:nvPr/>
        </p:nvGrpSpPr>
        <p:grpSpPr bwMode="auto">
          <a:xfrm>
            <a:off x="3306763" y="1628775"/>
            <a:ext cx="5792787" cy="974725"/>
            <a:chOff x="3402840" y="2128451"/>
            <a:chExt cx="5792604" cy="915454"/>
          </a:xfrm>
        </p:grpSpPr>
        <p:sp>
          <p:nvSpPr>
            <p:cNvPr id="65549" name="矩形 19"/>
            <p:cNvSpPr>
              <a:spLocks noChangeArrowheads="1"/>
            </p:cNvSpPr>
            <p:nvPr/>
          </p:nvSpPr>
          <p:spPr bwMode="auto">
            <a:xfrm>
              <a:off x="4571999" y="2369120"/>
              <a:ext cx="46234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endParaRPr kumimoji="0" lang="en-US" altLang="zh-CN" sz="2000">
                <a:latin typeface="黑体" pitchFamily="49" charset="-122"/>
                <a:ea typeface="华文中宋" pitchFamily="2" charset="-122"/>
              </a:endParaRPr>
            </a:p>
          </p:txBody>
        </p:sp>
        <p:pic>
          <p:nvPicPr>
            <p:cNvPr id="65550"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840" y="2128451"/>
              <a:ext cx="936104" cy="91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26"/>
          <p:cNvGrpSpPr>
            <a:grpSpLocks/>
          </p:cNvGrpSpPr>
          <p:nvPr/>
        </p:nvGrpSpPr>
        <p:grpSpPr bwMode="auto">
          <a:xfrm rot="-2899200">
            <a:off x="3084513" y="2946400"/>
            <a:ext cx="1439862" cy="820738"/>
            <a:chOff x="-423" y="336"/>
            <a:chExt cx="6327" cy="2514"/>
          </a:xfrm>
        </p:grpSpPr>
        <p:pic>
          <p:nvPicPr>
            <p:cNvPr id="65547" name="Picture 27" descr="green-blue-purple-scaling-2"/>
            <p:cNvPicPr>
              <a:picLocks noChangeAspect="1" noChangeArrowheads="1"/>
            </p:cNvPicPr>
            <p:nvPr/>
          </p:nvPicPr>
          <p:blipFill>
            <a:blip r:embed="rId5">
              <a:lum bright="-6000"/>
              <a:extLst>
                <a:ext uri="{28A0092B-C50C-407E-A947-70E740481C1C}">
                  <a14:useLocalDpi xmlns:a14="http://schemas.microsoft.com/office/drawing/2010/main" val="0"/>
                </a:ext>
              </a:extLst>
            </a:blip>
            <a:srcRect/>
            <a:stretch>
              <a:fillRect/>
            </a:stretch>
          </p:blipFill>
          <p:spPr bwMode="auto">
            <a:xfrm rot="-1110297">
              <a:off x="-423" y="336"/>
              <a:ext cx="6327" cy="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28" descr="win-internet-standard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2" y="960"/>
              <a:ext cx="3408"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3" name="圆角矩形 76"/>
          <p:cNvSpPr>
            <a:spLocks noChangeArrowheads="1"/>
          </p:cNvSpPr>
          <p:nvPr/>
        </p:nvSpPr>
        <p:spPr bwMode="auto">
          <a:xfrm>
            <a:off x="4329113" y="1412875"/>
            <a:ext cx="4681537" cy="1368425"/>
          </a:xfrm>
          <a:prstGeom prst="roundRect">
            <a:avLst>
              <a:gd name="adj" fmla="val 212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rIns="0" anchor="ctr"/>
          <a:lstStyle/>
          <a:p>
            <a:pPr marL="0" lvl="1"/>
            <a:r>
              <a:rPr kumimoji="0" lang="zh-CN" altLang="en-US" sz="2000">
                <a:latin typeface="黑体" pitchFamily="49" charset="-122"/>
                <a:ea typeface="黑体" pitchFamily="49" charset="-122"/>
              </a:rPr>
              <a:t>采用最快硬盘读取速度</a:t>
            </a:r>
            <a:r>
              <a:rPr kumimoji="0" lang="en-US" altLang="zh-CN" sz="2000">
                <a:solidFill>
                  <a:srgbClr val="0000FF"/>
                </a:solidFill>
                <a:latin typeface="黑体" pitchFamily="49" charset="-122"/>
                <a:ea typeface="华文中宋" pitchFamily="2" charset="-122"/>
              </a:rPr>
              <a:t>6Gbps</a:t>
            </a:r>
            <a:r>
              <a:rPr kumimoji="0" lang="en-US" altLang="zh-CN" sz="2000">
                <a:latin typeface="黑体" pitchFamily="49" charset="-122"/>
                <a:ea typeface="华文中宋" pitchFamily="2" charset="-122"/>
              </a:rPr>
              <a:t>,</a:t>
            </a:r>
            <a:r>
              <a:rPr kumimoji="0" lang="zh-CN" altLang="en-US" sz="2000">
                <a:latin typeface="黑体" pitchFamily="49" charset="-122"/>
                <a:ea typeface="华文中宋" pitchFamily="2" charset="-122"/>
              </a:rPr>
              <a:t>仅</a:t>
            </a:r>
            <a:r>
              <a:rPr kumimoji="0" lang="zh-CN" altLang="en-US" sz="2000">
                <a:solidFill>
                  <a:srgbClr val="FF0000"/>
                </a:solidFill>
                <a:latin typeface="黑体" pitchFamily="49" charset="-122"/>
                <a:ea typeface="黑体" pitchFamily="49" charset="-122"/>
              </a:rPr>
              <a:t>线性</a:t>
            </a:r>
            <a:r>
              <a:rPr kumimoji="0" lang="zh-CN" altLang="en-US" sz="2000">
                <a:latin typeface="黑体" pitchFamily="49" charset="-122"/>
                <a:ea typeface="黑体" pitchFamily="49" charset="-122"/>
              </a:rPr>
              <a:t>扫描</a:t>
            </a:r>
            <a:endParaRPr kumimoji="0" lang="en-US" altLang="zh-CN" sz="2000">
              <a:latin typeface="黑体" pitchFamily="49" charset="-122"/>
              <a:ea typeface="黑体" pitchFamily="49" charset="-122"/>
            </a:endParaRPr>
          </a:p>
          <a:p>
            <a:pPr marL="358775" lvl="2">
              <a:buFont typeface="Arial" pitchFamily="34" charset="0"/>
              <a:buChar char="•"/>
            </a:pPr>
            <a:r>
              <a:rPr kumimoji="0" lang="en-US" altLang="zh-CN" sz="2000">
                <a:solidFill>
                  <a:srgbClr val="FF0000"/>
                </a:solidFill>
                <a:latin typeface="黑体" pitchFamily="49" charset="-122"/>
                <a:ea typeface="黑体" pitchFamily="49" charset="-122"/>
              </a:rPr>
              <a:t> </a:t>
            </a:r>
            <a:r>
              <a:rPr kumimoji="0" lang="en-US" altLang="zh-CN" sz="2000">
                <a:solidFill>
                  <a:srgbClr val="FF0000"/>
                </a:solidFill>
                <a:latin typeface="黑体" pitchFamily="49" charset="-122"/>
                <a:ea typeface="华文中宋" pitchFamily="2" charset="-122"/>
              </a:rPr>
              <a:t>1PB(10</a:t>
            </a:r>
            <a:r>
              <a:rPr kumimoji="0" lang="en-US" altLang="zh-CN" sz="2000" baseline="30000">
                <a:solidFill>
                  <a:srgbClr val="FF0000"/>
                </a:solidFill>
                <a:latin typeface="黑体" pitchFamily="49" charset="-122"/>
                <a:ea typeface="华文中宋" pitchFamily="2" charset="-122"/>
              </a:rPr>
              <a:t>15 </a:t>
            </a:r>
            <a:r>
              <a:rPr kumimoji="0" lang="zh-CN" altLang="en-US" sz="2000">
                <a:solidFill>
                  <a:srgbClr val="FF0000"/>
                </a:solidFill>
                <a:latin typeface="黑体" pitchFamily="49" charset="-122"/>
                <a:ea typeface="华文中宋" pitchFamily="2" charset="-122"/>
              </a:rPr>
              <a:t>字节</a:t>
            </a:r>
            <a:r>
              <a:rPr kumimoji="0" lang="en-US" altLang="zh-CN" sz="2000">
                <a:solidFill>
                  <a:srgbClr val="FF0000"/>
                </a:solidFill>
                <a:latin typeface="黑体" pitchFamily="49" charset="-122"/>
                <a:ea typeface="华文中宋" pitchFamily="2" charset="-122"/>
              </a:rPr>
              <a:t>)</a:t>
            </a:r>
            <a:r>
              <a:rPr kumimoji="0" lang="zh-CN" altLang="en-US" sz="2000">
                <a:latin typeface="黑体" pitchFamily="49" charset="-122"/>
                <a:ea typeface="黑体" pitchFamily="49" charset="-122"/>
              </a:rPr>
              <a:t>数据，需</a:t>
            </a:r>
            <a:r>
              <a:rPr kumimoji="0" lang="en-US" altLang="zh-CN" sz="2000">
                <a:solidFill>
                  <a:srgbClr val="FF0000"/>
                </a:solidFill>
                <a:latin typeface="Times New Roman" pitchFamily="18" charset="0"/>
                <a:ea typeface="华文中宋" pitchFamily="2" charset="-122"/>
                <a:cs typeface="Times New Roman" pitchFamily="18" charset="0"/>
              </a:rPr>
              <a:t>1.9</a:t>
            </a:r>
            <a:r>
              <a:rPr kumimoji="0" lang="zh-CN" altLang="en-US" sz="2000">
                <a:solidFill>
                  <a:srgbClr val="FF0000"/>
                </a:solidFill>
                <a:latin typeface="黑体" pitchFamily="49" charset="-122"/>
                <a:ea typeface="黑体" pitchFamily="49" charset="-122"/>
              </a:rPr>
              <a:t>天</a:t>
            </a:r>
            <a:endParaRPr kumimoji="0" lang="en-US" altLang="zh-CN" sz="2000">
              <a:solidFill>
                <a:srgbClr val="FF0000"/>
              </a:solidFill>
              <a:latin typeface="黑体" pitchFamily="49" charset="-122"/>
              <a:ea typeface="黑体" pitchFamily="49" charset="-122"/>
            </a:endParaRPr>
          </a:p>
          <a:p>
            <a:pPr marL="358775" lvl="2">
              <a:buFont typeface="Arial" pitchFamily="34" charset="0"/>
              <a:buChar char="•"/>
            </a:pPr>
            <a:r>
              <a:rPr kumimoji="0" lang="en-US" altLang="zh-CN" sz="2000">
                <a:solidFill>
                  <a:srgbClr val="FF0000"/>
                </a:solidFill>
                <a:latin typeface="黑体" pitchFamily="49" charset="-122"/>
                <a:ea typeface="黑体" pitchFamily="49" charset="-122"/>
              </a:rPr>
              <a:t> 1EB(</a:t>
            </a:r>
            <a:r>
              <a:rPr kumimoji="0" lang="en-US" altLang="zh-CN" sz="2000">
                <a:solidFill>
                  <a:srgbClr val="FF0000"/>
                </a:solidFill>
                <a:latin typeface="黑体" pitchFamily="49" charset="-122"/>
                <a:ea typeface="华文中宋" pitchFamily="2" charset="-122"/>
              </a:rPr>
              <a:t>10</a:t>
            </a:r>
            <a:r>
              <a:rPr kumimoji="0" lang="en-US" altLang="zh-CN" sz="2000" baseline="30000">
                <a:solidFill>
                  <a:srgbClr val="FF0000"/>
                </a:solidFill>
                <a:latin typeface="黑体" pitchFamily="49" charset="-122"/>
                <a:ea typeface="华文中宋" pitchFamily="2" charset="-122"/>
              </a:rPr>
              <a:t>18 </a:t>
            </a:r>
            <a:r>
              <a:rPr kumimoji="0" lang="zh-CN" altLang="en-US" sz="2000">
                <a:solidFill>
                  <a:srgbClr val="FF0000"/>
                </a:solidFill>
                <a:latin typeface="黑体" pitchFamily="49" charset="-122"/>
                <a:ea typeface="华文中宋" pitchFamily="2" charset="-122"/>
              </a:rPr>
              <a:t>字节</a:t>
            </a:r>
            <a:r>
              <a:rPr kumimoji="0" lang="en-US" altLang="zh-CN" sz="2000">
                <a:solidFill>
                  <a:srgbClr val="FF0000"/>
                </a:solidFill>
                <a:latin typeface="黑体" pitchFamily="49" charset="-122"/>
                <a:ea typeface="黑体" pitchFamily="49" charset="-122"/>
              </a:rPr>
              <a:t>)</a:t>
            </a:r>
            <a:r>
              <a:rPr kumimoji="0" lang="zh-CN" altLang="en-US" sz="2000">
                <a:latin typeface="黑体" pitchFamily="49" charset="-122"/>
                <a:ea typeface="黑体" pitchFamily="49" charset="-122"/>
              </a:rPr>
              <a:t>数据，需</a:t>
            </a:r>
            <a:r>
              <a:rPr kumimoji="0" lang="en-US" altLang="zh-CN" sz="2000">
                <a:solidFill>
                  <a:srgbClr val="FF0000"/>
                </a:solidFill>
                <a:latin typeface="黑体" pitchFamily="49" charset="-122"/>
                <a:ea typeface="黑体" pitchFamily="49" charset="-122"/>
              </a:rPr>
              <a:t>5.28</a:t>
            </a:r>
            <a:r>
              <a:rPr kumimoji="0" lang="zh-CN" altLang="en-US" sz="2000">
                <a:solidFill>
                  <a:srgbClr val="FF0000"/>
                </a:solidFill>
                <a:latin typeface="黑体" pitchFamily="49" charset="-122"/>
                <a:ea typeface="黑体" pitchFamily="49" charset="-122"/>
              </a:rPr>
              <a:t>年</a:t>
            </a:r>
            <a:endParaRPr kumimoji="0" lang="en-US" altLang="zh-CN" sz="2000">
              <a:solidFill>
                <a:srgbClr val="FF0000"/>
              </a:solidFill>
              <a:latin typeface="黑体" pitchFamily="49" charset="-122"/>
              <a:ea typeface="黑体" pitchFamily="49" charset="-122"/>
            </a:endParaRPr>
          </a:p>
          <a:p>
            <a:pPr marL="0" lvl="1"/>
            <a:r>
              <a:rPr kumimoji="0" lang="zh-CN" altLang="en-US" sz="2200">
                <a:latin typeface="黑体" pitchFamily="49" charset="-122"/>
                <a:ea typeface="黑体" pitchFamily="49" charset="-122"/>
              </a:rPr>
              <a:t>但，百度一天处理网页数据超</a:t>
            </a:r>
            <a:r>
              <a:rPr lang="en-US" altLang="zh-CN" sz="2200">
                <a:solidFill>
                  <a:srgbClr val="FF0000"/>
                </a:solidFill>
              </a:rPr>
              <a:t>10PB</a:t>
            </a:r>
            <a:r>
              <a:rPr lang="zh-CN" altLang="en-US" sz="2200"/>
              <a:t>！</a:t>
            </a:r>
            <a:endParaRPr kumimoji="0" lang="en-US" altLang="zh-CN" sz="2200">
              <a:latin typeface="黑体" pitchFamily="49" charset="-122"/>
              <a:ea typeface="华文中宋" pitchFamily="2" charset="-122"/>
            </a:endParaRPr>
          </a:p>
        </p:txBody>
      </p:sp>
      <p:sp>
        <p:nvSpPr>
          <p:cNvPr id="64" name="矩形 63" descr="羊皮纸"/>
          <p:cNvSpPr>
            <a:spLocks noChangeArrowheads="1"/>
          </p:cNvSpPr>
          <p:nvPr/>
        </p:nvSpPr>
        <p:spPr bwMode="auto">
          <a:xfrm>
            <a:off x="4314825" y="2895600"/>
            <a:ext cx="4746625" cy="965200"/>
          </a:xfrm>
          <a:prstGeom prst="rect">
            <a:avLst/>
          </a:prstGeom>
          <a:blipFill dpi="0" rotWithShape="1">
            <a:blip r:embed="rId3"/>
            <a:srcRect/>
            <a:tile tx="0" ty="0" sx="100000" sy="100000" flip="none" algn="tl"/>
          </a:blipFill>
          <a:ln w="38100">
            <a:solidFill>
              <a:schemeClr val="tx1"/>
            </a:solidFill>
            <a:miter lim="800000"/>
            <a:headEnd/>
            <a:tailEnd/>
          </a:ln>
        </p:spPr>
        <p:txBody>
          <a:bodyPr anchor="ctr"/>
          <a:lstStyle/>
          <a:p>
            <a:pPr algn="ctr"/>
            <a:r>
              <a:rPr kumimoji="0" lang="zh-CN" altLang="en-US" b="1">
                <a:solidFill>
                  <a:srgbClr val="000000"/>
                </a:solidFill>
                <a:latin typeface="黑体" pitchFamily="49" charset="-122"/>
                <a:ea typeface="黑体" pitchFamily="49" charset="-122"/>
              </a:rPr>
              <a:t>因此，大数据下，传统认为易解问题可能成为“</a:t>
            </a:r>
            <a:r>
              <a:rPr kumimoji="0" lang="zh-CN" altLang="en-US" b="1">
                <a:solidFill>
                  <a:srgbClr val="FF0000"/>
                </a:solidFill>
                <a:latin typeface="黑体" pitchFamily="49" charset="-122"/>
                <a:ea typeface="黑体" pitchFamily="49" charset="-122"/>
              </a:rPr>
              <a:t>难解</a:t>
            </a:r>
            <a:r>
              <a:rPr kumimoji="0" lang="zh-CN" altLang="en-US" b="1">
                <a:solidFill>
                  <a:srgbClr val="000000"/>
                </a:solidFill>
                <a:latin typeface="黑体" pitchFamily="49" charset="-122"/>
                <a:ea typeface="黑体" pitchFamily="49" charset="-122"/>
              </a:rPr>
              <a:t>”问题！</a:t>
            </a:r>
            <a:endParaRPr lang="zh-CN" altLang="en-US" b="1">
              <a:solidFill>
                <a:srgbClr val="C00000"/>
              </a:solidFill>
              <a:latin typeface="黑体" pitchFamily="49" charset="-122"/>
              <a:ea typeface="黑体" pitchFamily="49" charset="-122"/>
            </a:endParaRPr>
          </a:p>
        </p:txBody>
      </p:sp>
      <p:sp>
        <p:nvSpPr>
          <p:cNvPr id="47" name="矩形 46"/>
          <p:cNvSpPr/>
          <p:nvPr/>
        </p:nvSpPr>
        <p:spPr>
          <a:xfrm>
            <a:off x="-36512" y="1052736"/>
            <a:ext cx="1988045" cy="769441"/>
          </a:xfrm>
          <a:prstGeom prst="rect">
            <a:avLst/>
          </a:prstGeom>
        </p:spPr>
        <p:txBody>
          <a:bodyPr wrap="none">
            <a:spAutoFit/>
          </a:body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60" name="组合 13"/>
          <p:cNvGrpSpPr>
            <a:grpSpLocks/>
          </p:cNvGrpSpPr>
          <p:nvPr/>
        </p:nvGrpSpPr>
        <p:grpSpPr bwMode="auto">
          <a:xfrm>
            <a:off x="24033" y="1844675"/>
            <a:ext cx="4104592" cy="4537075"/>
            <a:chOff x="35157" y="1772816"/>
            <a:chExt cx="4104795" cy="4536503"/>
          </a:xfrm>
          <a:solidFill>
            <a:schemeClr val="bg1"/>
          </a:solidFill>
        </p:grpSpPr>
        <p:grpSp>
          <p:nvGrpSpPr>
            <p:cNvPr id="66" name="组合 8"/>
            <p:cNvGrpSpPr>
              <a:grpSpLocks/>
            </p:cNvGrpSpPr>
            <p:nvPr/>
          </p:nvGrpSpPr>
          <p:grpSpPr bwMode="auto">
            <a:xfrm>
              <a:off x="107504" y="1772816"/>
              <a:ext cx="4032448" cy="2520111"/>
              <a:chOff x="107504" y="1772816"/>
              <a:chExt cx="4032448" cy="2520111"/>
            </a:xfrm>
            <a:grpFill/>
          </p:grpSpPr>
          <p:grpSp>
            <p:nvGrpSpPr>
              <p:cNvPr id="75" name="组合 23"/>
              <p:cNvGrpSpPr>
                <a:grpSpLocks/>
              </p:cNvGrpSpPr>
              <p:nvPr/>
            </p:nvGrpSpPr>
            <p:grpSpPr bwMode="auto">
              <a:xfrm>
                <a:off x="540024" y="2276872"/>
                <a:ext cx="1727248" cy="373648"/>
                <a:chOff x="5652592" y="3284984"/>
                <a:chExt cx="1727248" cy="373648"/>
              </a:xfrm>
              <a:grpFill/>
            </p:grpSpPr>
            <p:sp>
              <p:nvSpPr>
                <p:cNvPr id="84"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5"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sp>
            <p:nvSpPr>
              <p:cNvPr id="76" name="圆角矩形 75"/>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77" name="圆角矩形 2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78" name="圆角矩形 77"/>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79" name="圆角矩形 78"/>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80" name="圆角矩形 79"/>
              <p:cNvSpPr/>
              <p:nvPr/>
            </p:nvSpPr>
            <p:spPr>
              <a:xfrm>
                <a:off x="2195170" y="3656941"/>
                <a:ext cx="1944782" cy="63598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tIns="72000" bIns="0"/>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a:solidFill>
                      <a:srgbClr val="0000FF"/>
                    </a:solidFill>
                    <a:latin typeface="黑体" pitchFamily="49" charset="-122"/>
                    <a:ea typeface="黑体" pitchFamily="49" charset="-122"/>
                  </a:rPr>
                  <a:t>(</a:t>
                </a:r>
                <a:r>
                  <a:rPr lang="zh-CN" altLang="en-US" sz="2000" dirty="0">
                    <a:solidFill>
                      <a:srgbClr val="0000FF"/>
                    </a:solidFill>
                    <a:latin typeface="黑体" pitchFamily="49" charset="-122"/>
                    <a:ea typeface="黑体" pitchFamily="49" charset="-122"/>
                  </a:rPr>
                  <a:t>有多项式算法</a:t>
                </a:r>
                <a:r>
                  <a:rPr lang="en-US" altLang="zh-CN" sz="2000" dirty="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81" name="组合 41"/>
              <p:cNvGrpSpPr>
                <a:grpSpLocks/>
              </p:cNvGrpSpPr>
              <p:nvPr/>
            </p:nvGrpSpPr>
            <p:grpSpPr bwMode="auto">
              <a:xfrm>
                <a:off x="1331640" y="3284984"/>
                <a:ext cx="1727248" cy="373648"/>
                <a:chOff x="5652592" y="3284984"/>
                <a:chExt cx="1727248" cy="373648"/>
              </a:xfrm>
              <a:grpFill/>
            </p:grpSpPr>
            <p:sp>
              <p:nvSpPr>
                <p:cNvPr id="82"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3"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grpSp>
        <p:grpSp>
          <p:nvGrpSpPr>
            <p:cNvPr id="67" name="组合 12"/>
            <p:cNvGrpSpPr>
              <a:grpSpLocks/>
            </p:cNvGrpSpPr>
            <p:nvPr/>
          </p:nvGrpSpPr>
          <p:grpSpPr bwMode="auto">
            <a:xfrm>
              <a:off x="35157" y="4271293"/>
              <a:ext cx="2378097" cy="2038026"/>
              <a:chOff x="35157" y="4271293"/>
              <a:chExt cx="2378097" cy="2038026"/>
            </a:xfrm>
            <a:grpFill/>
          </p:grpSpPr>
          <p:sp>
            <p:nvSpPr>
              <p:cNvPr id="68"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9"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1" name="圆角矩形 70"/>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72"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73" name="直接箭头连接符 72"/>
              <p:cNvCxnSpPr>
                <a:stCxn id="72" idx="0"/>
                <a:endCxn id="74"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74" name="圆角矩形 73"/>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up)">
                                      <p:cBhvr>
                                        <p:cTn id="25" dur="500"/>
                                        <p:tgtEl>
                                          <p:spTgt spid="7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1" grpId="0" animBg="1"/>
      <p:bldP spid="63" grpId="0" animBg="1"/>
      <p:bldP spid="6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a:lstStyle/>
          <a:p>
            <a:pPr eaLnBrk="1" hangingPunct="1"/>
            <a:r>
              <a:rPr b="1" smtClean="0">
                <a:latin typeface="Arial" pitchFamily="34" charset="0"/>
                <a:cs typeface="Arial" pitchFamily="34" charset="0"/>
              </a:rPr>
              <a:t>科学问题一：可计算 </a:t>
            </a:r>
            <a:r>
              <a:rPr lang="en-US" altLang="zh-CN" b="1" smtClean="0">
                <a:latin typeface="Arial" pitchFamily="34" charset="0"/>
                <a:cs typeface="Arial" pitchFamily="34" charset="0"/>
              </a:rPr>
              <a:t>(3)</a:t>
            </a:r>
            <a:endParaRPr b="1" smtClean="0">
              <a:latin typeface="Arial" pitchFamily="34" charset="0"/>
              <a:cs typeface="Arial" pitchFamily="34" charset="0"/>
            </a:endParaRPr>
          </a:p>
        </p:txBody>
      </p:sp>
      <p:sp>
        <p:nvSpPr>
          <p:cNvPr id="66562"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200">
                <a:solidFill>
                  <a:srgbClr val="898989"/>
                </a:solidFill>
              </a:rPr>
              <a:t>973</a:t>
            </a:r>
            <a:endParaRPr kumimoji="0" lang="zh-CN" altLang="en-US" sz="1200">
              <a:solidFill>
                <a:srgbClr val="898989"/>
              </a:solidFill>
            </a:endParaRPr>
          </a:p>
        </p:txBody>
      </p:sp>
      <p:sp>
        <p:nvSpPr>
          <p:cNvPr id="6656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5E21C38C-6A80-4997-8F6E-23867928847A}" type="slidenum">
              <a:rPr kumimoji="0" lang="zh-CN" altLang="en-US" sz="1200">
                <a:solidFill>
                  <a:srgbClr val="898989"/>
                </a:solidFill>
              </a:rPr>
              <a:pPr/>
              <a:t>15</a:t>
            </a:fld>
            <a:endParaRPr kumimoji="0" lang="zh-CN" altLang="en-US" sz="1200">
              <a:solidFill>
                <a:srgbClr val="898989"/>
              </a:solidFill>
            </a:endParaRPr>
          </a:p>
        </p:txBody>
      </p:sp>
      <p:sp>
        <p:nvSpPr>
          <p:cNvPr id="46" name="TextBox 45" descr="羊皮纸"/>
          <p:cNvSpPr txBox="1">
            <a:spLocks noChangeArrowheads="1"/>
          </p:cNvSpPr>
          <p:nvPr/>
        </p:nvSpPr>
        <p:spPr bwMode="auto">
          <a:xfrm>
            <a:off x="4427538" y="4168775"/>
            <a:ext cx="4625975" cy="1060450"/>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lvl1pPr marL="342900" indent="-215900">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buFont typeface="Arial" pitchFamily="34" charset="0"/>
              <a:buChar char="•"/>
            </a:pPr>
            <a:r>
              <a:rPr kumimoji="0" lang="zh-CN" altLang="en-US" sz="2000" b="1">
                <a:latin typeface="黑体" pitchFamily="49" charset="-122"/>
                <a:ea typeface="黑体" pitchFamily="49" charset="-122"/>
              </a:rPr>
              <a:t>什么是大数据计算中可近似问题？</a:t>
            </a:r>
            <a:endParaRPr kumimoji="0" lang="en-US" altLang="zh-CN" sz="2000" b="1">
              <a:latin typeface="黑体" pitchFamily="49" charset="-122"/>
              <a:ea typeface="黑体" pitchFamily="49" charset="-122"/>
            </a:endParaRPr>
          </a:p>
          <a:p>
            <a:pPr>
              <a:buFont typeface="Arial" pitchFamily="34" charset="0"/>
              <a:buChar char="•"/>
            </a:pPr>
            <a:r>
              <a:rPr kumimoji="0" lang="zh-CN" altLang="en-US" sz="2000" b="1">
                <a:latin typeface="黑体" pitchFamily="49" charset="-122"/>
                <a:ea typeface="黑体" pitchFamily="49" charset="-122"/>
              </a:rPr>
              <a:t>如何衡量数据量与近似效果的关系</a:t>
            </a:r>
            <a:r>
              <a:rPr kumimoji="0" lang="en-US" altLang="zh-CN" sz="2000" b="1">
                <a:latin typeface="黑体" pitchFamily="49" charset="-122"/>
                <a:ea typeface="黑体" pitchFamily="49" charset="-122"/>
              </a:rPr>
              <a:t>?</a:t>
            </a:r>
            <a:endParaRPr kumimoji="0" lang="zh-CN" altLang="en-US" sz="2000" b="1">
              <a:latin typeface="黑体" pitchFamily="49" charset="-122"/>
              <a:ea typeface="黑体" pitchFamily="49" charset="-122"/>
            </a:endParaRPr>
          </a:p>
        </p:txBody>
      </p:sp>
      <p:sp>
        <p:nvSpPr>
          <p:cNvPr id="53" name="矩形 52"/>
          <p:cNvSpPr/>
          <p:nvPr/>
        </p:nvSpPr>
        <p:spPr>
          <a:xfrm>
            <a:off x="-36512" y="1052736"/>
            <a:ext cx="1988045" cy="769441"/>
          </a:xfrm>
          <a:prstGeom prst="rect">
            <a:avLst/>
          </a:prstGeom>
        </p:spPr>
        <p:txBody>
          <a:bodyPr wrap="none">
            <a:spAutoFit/>
          </a:body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sp>
        <p:nvSpPr>
          <p:cNvPr id="85" name="圆角矩形 84"/>
          <p:cNvSpPr/>
          <p:nvPr/>
        </p:nvSpPr>
        <p:spPr>
          <a:xfrm>
            <a:off x="4335463" y="1341438"/>
            <a:ext cx="4679950" cy="1800225"/>
          </a:xfrm>
          <a:prstGeom prst="roundRect">
            <a:avLst>
              <a:gd name="adj" fmla="val 410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pPr>
            <a:r>
              <a:rPr lang="zh-CN" altLang="en-US">
                <a:solidFill>
                  <a:schemeClr val="tx1"/>
                </a:solidFill>
                <a:latin typeface="黑体" pitchFamily="49" charset="-122"/>
                <a:ea typeface="黑体" pitchFamily="49" charset="-122"/>
              </a:rPr>
              <a:t>大数据背景下，传统可近似算法理论存在局限性：</a:t>
            </a:r>
            <a:endParaRPr lang="en-US" altLang="zh-CN">
              <a:solidFill>
                <a:schemeClr val="tx1"/>
              </a:solidFill>
              <a:latin typeface="黑体" pitchFamily="49" charset="-122"/>
              <a:ea typeface="黑体" pitchFamily="49" charset="-122"/>
            </a:endParaRPr>
          </a:p>
          <a:p>
            <a:pPr>
              <a:lnSpc>
                <a:spcPct val="90000"/>
              </a:lnSpc>
              <a:buFont typeface="Arial" pitchFamily="34" charset="0"/>
              <a:buChar char="•"/>
            </a:pPr>
            <a:r>
              <a:rPr lang="en-US" altLang="zh-CN">
                <a:solidFill>
                  <a:schemeClr val="tx1"/>
                </a:solidFill>
                <a:latin typeface="黑体" pitchFamily="49" charset="-122"/>
                <a:ea typeface="黑体" pitchFamily="49" charset="-122"/>
              </a:rPr>
              <a:t> </a:t>
            </a:r>
            <a:r>
              <a:rPr lang="zh-CN" altLang="en-US" sz="2000">
                <a:solidFill>
                  <a:schemeClr val="tx1"/>
                </a:solidFill>
                <a:latin typeface="黑体" pitchFamily="49" charset="-122"/>
                <a:ea typeface="黑体" pitchFamily="49" charset="-122"/>
              </a:rPr>
              <a:t>可近似问题不再可近似</a:t>
            </a:r>
            <a:endParaRPr lang="en-US" altLang="zh-CN" sz="2000">
              <a:solidFill>
                <a:schemeClr val="tx1"/>
              </a:solidFill>
              <a:latin typeface="黑体" pitchFamily="49" charset="-122"/>
              <a:ea typeface="黑体" pitchFamily="49" charset="-122"/>
            </a:endParaRPr>
          </a:p>
          <a:p>
            <a:pPr>
              <a:lnSpc>
                <a:spcPct val="90000"/>
              </a:lnSpc>
              <a:buFont typeface="Arial" pitchFamily="34" charset="0"/>
              <a:buChar char="•"/>
            </a:pPr>
            <a:r>
              <a:rPr lang="zh-CN" altLang="en-US" sz="2000">
                <a:solidFill>
                  <a:schemeClr val="tx1"/>
                </a:solidFill>
                <a:latin typeface="黑体" pitchFamily="49" charset="-122"/>
                <a:ea typeface="黑体" pitchFamily="49" charset="-122"/>
              </a:rPr>
              <a:t> 仅追求时间复杂度更低的算法：已不是最优选择</a:t>
            </a:r>
            <a:r>
              <a:rPr lang="en-US" altLang="zh-CN" sz="2000">
                <a:solidFill>
                  <a:schemeClr val="tx1"/>
                </a:solidFill>
                <a:latin typeface="黑体" pitchFamily="49" charset="-122"/>
                <a:ea typeface="黑体" pitchFamily="49" charset="-122"/>
              </a:rPr>
              <a:t> </a:t>
            </a:r>
          </a:p>
        </p:txBody>
      </p:sp>
      <p:sp>
        <p:nvSpPr>
          <p:cNvPr id="52" name="矩形 7" descr="羊皮纸"/>
          <p:cNvSpPr>
            <a:spLocks noChangeArrowheads="1"/>
          </p:cNvSpPr>
          <p:nvPr/>
        </p:nvSpPr>
        <p:spPr bwMode="auto">
          <a:xfrm>
            <a:off x="3995738" y="5445125"/>
            <a:ext cx="5113337" cy="1296988"/>
          </a:xfrm>
          <a:prstGeom prst="rect">
            <a:avLst/>
          </a:prstGeom>
          <a:blipFill dpi="0" rotWithShape="1">
            <a:blip r:embed="rId2"/>
            <a:srcRect/>
            <a:tile tx="0" ty="0" sx="100000" sy="100000" flip="none" algn="tl"/>
          </a:blipFill>
          <a:ln w="38100">
            <a:solidFill>
              <a:srgbClr val="C00000"/>
            </a:solidFill>
            <a:miter lim="800000"/>
            <a:headEnd/>
            <a:tailEnd/>
          </a:ln>
        </p:spPr>
        <p:txBody>
          <a:bodyPr anchor="ctr"/>
          <a:lstStyle/>
          <a:p>
            <a:r>
              <a:rPr lang="zh-CN" altLang="en-US" b="1">
                <a:latin typeface="黑体" pitchFamily="49" charset="-122"/>
                <a:ea typeface="黑体" pitchFamily="49" charset="-122"/>
                <a:sym typeface="Wingdings" pitchFamily="2" charset="2"/>
              </a:rPr>
              <a:t>不同于传统近似算法理论，大数据的近似算法理论，需要研究</a:t>
            </a:r>
            <a:r>
              <a:rPr lang="zh-CN" altLang="en-US" b="1">
                <a:solidFill>
                  <a:srgbClr val="FF0000"/>
                </a:solidFill>
                <a:latin typeface="黑体" pitchFamily="49" charset="-122"/>
                <a:ea typeface="黑体" pitchFamily="49" charset="-122"/>
                <a:sym typeface="Wingdings" pitchFamily="2" charset="2"/>
              </a:rPr>
              <a:t>数据量</a:t>
            </a:r>
            <a:r>
              <a:rPr lang="zh-CN" altLang="en-US" b="1">
                <a:latin typeface="黑体" pitchFamily="49" charset="-122"/>
                <a:ea typeface="黑体" pitchFamily="49" charset="-122"/>
                <a:sym typeface="Wingdings" pitchFamily="2" charset="2"/>
              </a:rPr>
              <a:t>、</a:t>
            </a:r>
            <a:r>
              <a:rPr lang="zh-CN" altLang="en-US" b="1">
                <a:solidFill>
                  <a:srgbClr val="FF0000"/>
                </a:solidFill>
                <a:latin typeface="黑体" pitchFamily="49" charset="-122"/>
                <a:ea typeface="黑体" pitchFamily="49" charset="-122"/>
                <a:sym typeface="Wingdings" pitchFamily="2" charset="2"/>
              </a:rPr>
              <a:t>算法效率</a:t>
            </a:r>
            <a:r>
              <a:rPr lang="zh-CN" altLang="en-US" b="1">
                <a:latin typeface="黑体" pitchFamily="49" charset="-122"/>
                <a:ea typeface="黑体" pitchFamily="49" charset="-122"/>
                <a:sym typeface="Wingdings" pitchFamily="2" charset="2"/>
              </a:rPr>
              <a:t>、</a:t>
            </a:r>
            <a:r>
              <a:rPr lang="zh-CN" altLang="en-US" b="1">
                <a:solidFill>
                  <a:srgbClr val="FF0000"/>
                </a:solidFill>
                <a:latin typeface="黑体" pitchFamily="49" charset="-122"/>
                <a:ea typeface="黑体" pitchFamily="49" charset="-122"/>
                <a:sym typeface="Wingdings" pitchFamily="2" charset="2"/>
              </a:rPr>
              <a:t>计算结果精确性</a:t>
            </a:r>
            <a:r>
              <a:rPr lang="zh-CN" altLang="en-US" b="1">
                <a:latin typeface="黑体" pitchFamily="49" charset="-122"/>
                <a:ea typeface="黑体" pitchFamily="49" charset="-122"/>
                <a:sym typeface="Wingdings" pitchFamily="2" charset="2"/>
              </a:rPr>
              <a:t>之间均衡</a:t>
            </a:r>
            <a:endParaRPr lang="en-US" altLang="zh-CN" b="1">
              <a:latin typeface="黑体" pitchFamily="49" charset="-122"/>
              <a:ea typeface="黑体" pitchFamily="49" charset="-122"/>
              <a:sym typeface="Wingdings" pitchFamily="2" charset="2"/>
            </a:endParaRPr>
          </a:p>
        </p:txBody>
      </p:sp>
      <p:sp>
        <p:nvSpPr>
          <p:cNvPr id="56" name="圆角矩形 55"/>
          <p:cNvSpPr/>
          <p:nvPr/>
        </p:nvSpPr>
        <p:spPr>
          <a:xfrm>
            <a:off x="4356100" y="3284538"/>
            <a:ext cx="4679950" cy="576262"/>
          </a:xfrm>
          <a:prstGeom prst="roundRect">
            <a:avLst/>
          </a:prstGeom>
          <a:solidFill>
            <a:srgbClr val="FFFFCC"/>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TextBox 56"/>
          <p:cNvSpPr txBox="1">
            <a:spLocks noChangeArrowheads="1"/>
          </p:cNvSpPr>
          <p:nvPr/>
        </p:nvSpPr>
        <p:spPr bwMode="auto">
          <a:xfrm>
            <a:off x="4367213" y="3357563"/>
            <a:ext cx="23510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en-US" b="1">
                <a:solidFill>
                  <a:srgbClr val="C00000"/>
                </a:solidFill>
                <a:latin typeface="黑体" pitchFamily="49" charset="-122"/>
                <a:ea typeface="黑体" pitchFamily="49" charset="-122"/>
              </a:rPr>
              <a:t>近似的新挑战：</a:t>
            </a:r>
          </a:p>
        </p:txBody>
      </p:sp>
      <p:sp>
        <p:nvSpPr>
          <p:cNvPr id="60" name="矩形 59"/>
          <p:cNvSpPr/>
          <p:nvPr/>
        </p:nvSpPr>
        <p:spPr>
          <a:xfrm>
            <a:off x="6475643" y="3399383"/>
            <a:ext cx="1048685" cy="46166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sym typeface="Wingdings" pitchFamily="2" charset="2"/>
              </a:rPr>
              <a:t>F </a:t>
            </a:r>
            <a:r>
              <a:rPr lang="en-US" altLang="zh-CN" dirty="0">
                <a:ln w="10541" cmpd="sng">
                  <a:solidFill>
                    <a:schemeClr val="accent1">
                      <a:shade val="88000"/>
                      <a:satMod val="110000"/>
                    </a:schemeClr>
                  </a:solidFill>
                  <a:prstDash val="solid"/>
                </a:ln>
                <a:latin typeface="Times New Roman" pitchFamily="18" charset="0"/>
                <a:ea typeface="黑体" pitchFamily="49" charset="-122"/>
                <a:cs typeface="Times New Roman" pitchFamily="18"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F</a:t>
            </a:r>
            <a:r>
              <a:rPr lang="en-US" altLang="zh-CN" b="1" i="1" dirty="0">
                <a:ln w="10541" cmpd="sng">
                  <a:solidFill>
                    <a:schemeClr val="accent1">
                      <a:shade val="88000"/>
                      <a:satMod val="110000"/>
                    </a:schemeClr>
                  </a:solidFill>
                  <a:prstDash val="solid"/>
                </a:ln>
                <a:solidFill>
                  <a:srgbClr val="FF0000"/>
                </a:solidFill>
                <a:latin typeface="Times New Roman" pitchFamily="18" charset="0"/>
                <a:ea typeface="黑体" pitchFamily="49" charset="-122"/>
                <a:cs typeface="Times New Roman" pitchFamily="18" charset="0"/>
                <a:sym typeface="Wingdings" pitchFamily="2" charset="2"/>
              </a:rPr>
              <a:t>’</a:t>
            </a:r>
            <a:endParaRPr lang="zh-CN" altLang="en-US" dirty="0">
              <a:solidFill>
                <a:srgbClr val="FF0000"/>
              </a:solidFill>
              <a:latin typeface="Times New Roman" pitchFamily="18" charset="0"/>
              <a:ea typeface="宋体" charset="0"/>
              <a:cs typeface="Times New Roman" pitchFamily="18" charset="0"/>
            </a:endParaRPr>
          </a:p>
        </p:txBody>
      </p:sp>
      <p:grpSp>
        <p:nvGrpSpPr>
          <p:cNvPr id="64" name="组合 63"/>
          <p:cNvGrpSpPr>
            <a:grpSpLocks/>
          </p:cNvGrpSpPr>
          <p:nvPr/>
        </p:nvGrpSpPr>
        <p:grpSpPr bwMode="auto">
          <a:xfrm>
            <a:off x="7448550" y="3297238"/>
            <a:ext cx="1592263" cy="585787"/>
            <a:chOff x="6372200" y="3297684"/>
            <a:chExt cx="1591838" cy="584775"/>
          </a:xfrm>
        </p:grpSpPr>
        <p:sp>
          <p:nvSpPr>
            <p:cNvPr id="66" name="矩形 65"/>
            <p:cNvSpPr/>
            <p:nvPr/>
          </p:nvSpPr>
          <p:spPr>
            <a:xfrm>
              <a:off x="6880087" y="3399383"/>
              <a:ext cx="1083951" cy="46166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 </a:t>
              </a:r>
              <a:r>
                <a:rPr lang="en-US" altLang="zh-CN" dirty="0">
                  <a:ln w="10541" cmpd="sng">
                    <a:solidFill>
                      <a:schemeClr val="accent1">
                        <a:shade val="88000"/>
                        <a:satMod val="110000"/>
                      </a:schemeClr>
                    </a:solidFill>
                    <a:prstDash val="solid"/>
                  </a:ln>
                  <a:latin typeface="Times New Roman" pitchFamily="18" charset="0"/>
                  <a:ea typeface="黑体" pitchFamily="49" charset="-122"/>
                  <a:cs typeface="Times New Roman" pitchFamily="18"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X</a:t>
              </a:r>
              <a:r>
                <a:rPr lang="en-US" altLang="zh-CN" b="1" i="1" dirty="0">
                  <a:ln w="10541" cmpd="sng">
                    <a:solidFill>
                      <a:schemeClr val="accent1">
                        <a:shade val="88000"/>
                        <a:satMod val="110000"/>
                      </a:schemeClr>
                    </a:solidFill>
                    <a:prstDash val="solid"/>
                  </a:ln>
                  <a:solidFill>
                    <a:srgbClr val="FF0000"/>
                  </a:solidFill>
                  <a:latin typeface="Times New Roman" pitchFamily="18" charset="0"/>
                  <a:ea typeface="黑体" pitchFamily="49" charset="-122"/>
                  <a:cs typeface="Times New Roman" pitchFamily="18" charset="0"/>
                  <a:sym typeface="Wingdings" pitchFamily="2" charset="2"/>
                </a:rPr>
                <a:t>’</a:t>
              </a:r>
              <a:endParaRPr lang="zh-CN" altLang="en-US" dirty="0">
                <a:solidFill>
                  <a:srgbClr val="FF0000"/>
                </a:solidFill>
                <a:latin typeface="Times New Roman" pitchFamily="18" charset="0"/>
                <a:ea typeface="宋体" charset="0"/>
                <a:cs typeface="Times New Roman" pitchFamily="18" charset="0"/>
              </a:endParaRPr>
            </a:p>
          </p:txBody>
        </p:sp>
        <p:sp>
          <p:nvSpPr>
            <p:cNvPr id="66595" name="矩形 67"/>
            <p:cNvSpPr>
              <a:spLocks noChangeArrowheads="1"/>
            </p:cNvSpPr>
            <p:nvPr/>
          </p:nvSpPr>
          <p:spPr bwMode="auto">
            <a:xfrm>
              <a:off x="6372200" y="3297684"/>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a:t>⊕</a:t>
              </a:r>
            </a:p>
          </p:txBody>
        </p:sp>
      </p:grpSp>
      <p:sp>
        <p:nvSpPr>
          <p:cNvPr id="70" name="TextBox 69"/>
          <p:cNvSpPr txBox="1">
            <a:spLocks noChangeArrowheads="1"/>
          </p:cNvSpPr>
          <p:nvPr/>
        </p:nvSpPr>
        <p:spPr bwMode="auto">
          <a:xfrm>
            <a:off x="4364038" y="3357563"/>
            <a:ext cx="1112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en-US" b="1">
                <a:solidFill>
                  <a:srgbClr val="C00000"/>
                </a:solidFill>
                <a:latin typeface="黑体" pitchFamily="49" charset="-122"/>
                <a:ea typeface="黑体" pitchFamily="49" charset="-122"/>
              </a:rPr>
              <a:t>近似：</a:t>
            </a:r>
          </a:p>
        </p:txBody>
      </p:sp>
      <p:grpSp>
        <p:nvGrpSpPr>
          <p:cNvPr id="84" name="组合 8"/>
          <p:cNvGrpSpPr>
            <a:grpSpLocks/>
          </p:cNvGrpSpPr>
          <p:nvPr/>
        </p:nvGrpSpPr>
        <p:grpSpPr bwMode="auto">
          <a:xfrm>
            <a:off x="96376" y="1844675"/>
            <a:ext cx="4032249" cy="2520429"/>
            <a:chOff x="107504" y="1772816"/>
            <a:chExt cx="4032448" cy="2520111"/>
          </a:xfrm>
          <a:solidFill>
            <a:schemeClr val="bg1"/>
          </a:solidFill>
        </p:grpSpPr>
        <p:grpSp>
          <p:nvGrpSpPr>
            <p:cNvPr id="99" name="组合 23"/>
            <p:cNvGrpSpPr>
              <a:grpSpLocks/>
            </p:cNvGrpSpPr>
            <p:nvPr/>
          </p:nvGrpSpPr>
          <p:grpSpPr bwMode="auto">
            <a:xfrm>
              <a:off x="540024" y="2276872"/>
              <a:ext cx="1727248" cy="373648"/>
              <a:chOff x="5652592" y="3284984"/>
              <a:chExt cx="1727248" cy="373648"/>
            </a:xfrm>
            <a:grpFill/>
          </p:grpSpPr>
          <p:sp>
            <p:nvSpPr>
              <p:cNvPr id="108"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9"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sp>
          <p:nvSpPr>
            <p:cNvPr id="100" name="圆角矩形 99"/>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101" name="圆角矩形 2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102" name="圆角矩形 101"/>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103" name="圆角矩形 102"/>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104" name="圆角矩形 103"/>
            <p:cNvSpPr/>
            <p:nvPr/>
          </p:nvSpPr>
          <p:spPr>
            <a:xfrm>
              <a:off x="2195170" y="3656941"/>
              <a:ext cx="1944782" cy="63598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tIns="72000" bIns="0"/>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a:solidFill>
                    <a:srgbClr val="0000FF"/>
                  </a:solidFill>
                  <a:latin typeface="黑体" pitchFamily="49" charset="-122"/>
                  <a:ea typeface="黑体" pitchFamily="49" charset="-122"/>
                </a:rPr>
                <a:t>(</a:t>
              </a:r>
              <a:r>
                <a:rPr lang="zh-CN" altLang="en-US" sz="2000" dirty="0">
                  <a:solidFill>
                    <a:srgbClr val="0000FF"/>
                  </a:solidFill>
                  <a:latin typeface="黑体" pitchFamily="49" charset="-122"/>
                  <a:ea typeface="黑体" pitchFamily="49" charset="-122"/>
                </a:rPr>
                <a:t>有多项式算法</a:t>
              </a:r>
              <a:r>
                <a:rPr lang="en-US" altLang="zh-CN" sz="2000" dirty="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105" name="组合 41"/>
            <p:cNvGrpSpPr>
              <a:grpSpLocks/>
            </p:cNvGrpSpPr>
            <p:nvPr/>
          </p:nvGrpSpPr>
          <p:grpSpPr bwMode="auto">
            <a:xfrm>
              <a:off x="1331640" y="3284984"/>
              <a:ext cx="1727248" cy="373648"/>
              <a:chOff x="5652592" y="3284984"/>
              <a:chExt cx="1727248" cy="373648"/>
            </a:xfrm>
            <a:grpFill/>
          </p:grpSpPr>
          <p:sp>
            <p:nvSpPr>
              <p:cNvPr id="106"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7"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grpSp>
      <p:sp>
        <p:nvSpPr>
          <p:cNvPr id="90" name="直接连接符 3"/>
          <p:cNvSpPr/>
          <p:nvPr/>
        </p:nvSpPr>
        <p:spPr bwMode="auto">
          <a:xfrm>
            <a:off x="1087438" y="4338638"/>
            <a:ext cx="360362" cy="373062"/>
          </a:xfrm>
          <a:custGeom>
            <a:avLst/>
            <a:gdLst/>
            <a:ahLst/>
            <a:cxnLst/>
            <a:rect l="0" t="0" r="0" b="0"/>
            <a:pathLst>
              <a:path>
                <a:moveTo>
                  <a:pt x="0" y="0"/>
                </a:moveTo>
                <a:lnTo>
                  <a:pt x="0" y="254630"/>
                </a:lnTo>
                <a:lnTo>
                  <a:pt x="560063" y="254630"/>
                </a:lnTo>
                <a:lnTo>
                  <a:pt x="560063" y="373648"/>
                </a:lnTo>
              </a:path>
            </a:pathLst>
          </a:custGeom>
          <a:solidFill>
            <a:schemeClr val="bg1"/>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1" name="直接连接符 4"/>
          <p:cNvSpPr/>
          <p:nvPr/>
        </p:nvSpPr>
        <p:spPr bwMode="auto">
          <a:xfrm>
            <a:off x="492125" y="4337050"/>
            <a:ext cx="595313" cy="373063"/>
          </a:xfrm>
          <a:custGeom>
            <a:avLst/>
            <a:gdLst/>
            <a:ahLst/>
            <a:cxnLst/>
            <a:rect l="0" t="0" r="0" b="0"/>
            <a:pathLst>
              <a:path>
                <a:moveTo>
                  <a:pt x="596158" y="0"/>
                </a:moveTo>
                <a:lnTo>
                  <a:pt x="596158" y="254630"/>
                </a:lnTo>
                <a:lnTo>
                  <a:pt x="0" y="254630"/>
                </a:lnTo>
                <a:lnTo>
                  <a:pt x="0" y="373648"/>
                </a:lnTo>
              </a:path>
            </a:pathLst>
          </a:custGeom>
          <a:solidFill>
            <a:schemeClr val="bg1"/>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2" name="圆角矩形 91"/>
          <p:cNvSpPr/>
          <p:nvPr/>
        </p:nvSpPr>
        <p:spPr bwMode="auto">
          <a:xfrm>
            <a:off x="23813" y="4695825"/>
            <a:ext cx="1008062" cy="681038"/>
          </a:xfrm>
          <a:prstGeom prst="roundRect">
            <a:avLst>
              <a:gd name="adj" fmla="val 10000"/>
            </a:avLst>
          </a:prstGeom>
          <a:solidFill>
            <a:schemeClr val="bg1"/>
          </a:solid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p>
            <a:pPr algn="ctr" defTabSz="711200">
              <a:lnSpc>
                <a:spcPct val="90000"/>
              </a:lnSpc>
            </a:pPr>
            <a:r>
              <a:rPr lang="zh-CN" altLang="en-US" sz="2000">
                <a:solidFill>
                  <a:srgbClr val="000000"/>
                </a:solidFill>
                <a:latin typeface="黑体" pitchFamily="49" charset="-122"/>
                <a:ea typeface="黑体" pitchFamily="49" charset="-122"/>
              </a:rPr>
              <a:t>不可近</a:t>
            </a:r>
            <a:endParaRPr lang="en-US" altLang="zh-CN" sz="2000">
              <a:solidFill>
                <a:srgbClr val="000000"/>
              </a:solidFill>
              <a:latin typeface="黑体" pitchFamily="49" charset="-122"/>
              <a:ea typeface="黑体" pitchFamily="49" charset="-122"/>
            </a:endParaRPr>
          </a:p>
          <a:p>
            <a:pPr algn="ctr" defTabSz="711200">
              <a:lnSpc>
                <a:spcPct val="90000"/>
              </a:lnSpc>
            </a:pPr>
            <a:r>
              <a:rPr lang="zh-CN" altLang="en-US" sz="2000">
                <a:solidFill>
                  <a:srgbClr val="000000"/>
                </a:solidFill>
                <a:latin typeface="黑体" pitchFamily="49" charset="-122"/>
                <a:ea typeface="黑体" pitchFamily="49" charset="-122"/>
              </a:rPr>
              <a:t>似问题</a:t>
            </a:r>
          </a:p>
          <a:p>
            <a:pPr defTabSz="711200"/>
            <a:endParaRPr lang="zh-CN" altLang="en-US">
              <a:solidFill>
                <a:srgbClr val="000000"/>
              </a:solidFill>
            </a:endParaRPr>
          </a:p>
        </p:txBody>
      </p:sp>
      <p:grpSp>
        <p:nvGrpSpPr>
          <p:cNvPr id="115" name="组合 114"/>
          <p:cNvGrpSpPr>
            <a:grpSpLocks/>
          </p:cNvGrpSpPr>
          <p:nvPr/>
        </p:nvGrpSpPr>
        <p:grpSpPr bwMode="auto">
          <a:xfrm>
            <a:off x="720725" y="5413375"/>
            <a:ext cx="1681163" cy="979488"/>
            <a:chOff x="720850" y="5413540"/>
            <a:chExt cx="1681162" cy="979882"/>
          </a:xfrm>
        </p:grpSpPr>
        <p:sp>
          <p:nvSpPr>
            <p:cNvPr id="95" name="圆角矩形 4"/>
            <p:cNvSpPr/>
            <p:nvPr/>
          </p:nvSpPr>
          <p:spPr bwMode="auto">
            <a:xfrm>
              <a:off x="720850" y="5705757"/>
              <a:ext cx="1681162" cy="687665"/>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anchor="ctr"/>
            <a:lstStyle/>
            <a:p>
              <a:pPr algn="ctr" defTabSz="711200">
                <a:lnSpc>
                  <a:spcPct val="90000"/>
                </a:lnSpc>
              </a:pPr>
              <a:r>
                <a:rPr lang="zh-CN" altLang="en-US" sz="2000">
                  <a:solidFill>
                    <a:srgbClr val="000000"/>
                  </a:solidFill>
                  <a:latin typeface="黑体" pitchFamily="49" charset="-122"/>
                  <a:ea typeface="黑体" pitchFamily="49" charset="-122"/>
                </a:rPr>
                <a:t>近似算法</a:t>
              </a:r>
              <a:endParaRPr lang="en-US" altLang="zh-CN" sz="2000">
                <a:solidFill>
                  <a:srgbClr val="000000"/>
                </a:solidFill>
                <a:latin typeface="黑体" pitchFamily="49" charset="-122"/>
                <a:ea typeface="黑体" pitchFamily="49" charset="-122"/>
              </a:endParaRPr>
            </a:p>
            <a:p>
              <a:pPr algn="ctr" defTabSz="711200">
                <a:lnSpc>
                  <a:spcPct val="90000"/>
                </a:lnSpc>
              </a:pPr>
              <a:r>
                <a:rPr lang="zh-CN" altLang="en-US" sz="2000">
                  <a:solidFill>
                    <a:srgbClr val="0000FF"/>
                  </a:solidFill>
                  <a:latin typeface="黑体" pitchFamily="49" charset="-122"/>
                  <a:ea typeface="黑体" pitchFamily="49" charset="-122"/>
                </a:rPr>
                <a:t>（多项式算法）</a:t>
              </a:r>
            </a:p>
          </p:txBody>
        </p:sp>
        <p:cxnSp>
          <p:nvCxnSpPr>
            <p:cNvPr id="96" name="直接箭头连接符 95"/>
            <p:cNvCxnSpPr>
              <a:stCxn id="95" idx="0"/>
              <a:endCxn id="98" idx="2"/>
            </p:cNvCxnSpPr>
            <p:nvPr/>
          </p:nvCxnSpPr>
          <p:spPr bwMode="auto">
            <a:xfrm flipV="1">
              <a:off x="1562224" y="5413540"/>
              <a:ext cx="4763" cy="292217"/>
            </a:xfrm>
            <a:prstGeom prst="straightConnector1">
              <a:avLst/>
            </a:prstGeom>
            <a:solidFill>
              <a:schemeClr val="bg1"/>
            </a:solidFill>
            <a:ln w="25400">
              <a:tailEnd type="arrow"/>
            </a:ln>
          </p:spPr>
          <p:style>
            <a:lnRef idx="1">
              <a:schemeClr val="accent1"/>
            </a:lnRef>
            <a:fillRef idx="0">
              <a:schemeClr val="accent1"/>
            </a:fillRef>
            <a:effectRef idx="0">
              <a:schemeClr val="accent1"/>
            </a:effectRef>
            <a:fontRef idx="minor">
              <a:schemeClr val="tx1"/>
            </a:fontRef>
          </p:style>
        </p:cxnSp>
      </p:grpSp>
      <p:sp>
        <p:nvSpPr>
          <p:cNvPr id="98" name="圆角矩形 97"/>
          <p:cNvSpPr/>
          <p:nvPr/>
        </p:nvSpPr>
        <p:spPr bwMode="auto">
          <a:xfrm>
            <a:off x="1081088" y="4729163"/>
            <a:ext cx="971550" cy="684212"/>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nvGrpSpPr>
          <p:cNvPr id="66579" name="组合 109"/>
          <p:cNvGrpSpPr>
            <a:grpSpLocks/>
          </p:cNvGrpSpPr>
          <p:nvPr/>
        </p:nvGrpSpPr>
        <p:grpSpPr bwMode="auto">
          <a:xfrm>
            <a:off x="2124075" y="4375150"/>
            <a:ext cx="2160588" cy="1020763"/>
            <a:chOff x="2123975" y="4581129"/>
            <a:chExt cx="2159527" cy="1021174"/>
          </a:xfrm>
        </p:grpSpPr>
        <p:sp>
          <p:nvSpPr>
            <p:cNvPr id="66588"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w 560063"/>
                <a:gd name="T9" fmla="*/ 0 h 373648"/>
                <a:gd name="T10" fmla="*/ 560063 w 560063"/>
                <a:gd name="T11" fmla="*/ 373648 h 373648"/>
              </a:gdLst>
              <a:ahLst/>
              <a:cxnLst>
                <a:cxn ang="0">
                  <a:pos x="T0" y="T1"/>
                </a:cxn>
                <a:cxn ang="0">
                  <a:pos x="T2" y="T3"/>
                </a:cxn>
                <a:cxn ang="0">
                  <a:pos x="T4" y="T5"/>
                </a:cxn>
                <a:cxn ang="0">
                  <a:pos x="T6" y="T7"/>
                </a:cxn>
              </a:cxnLst>
              <a:rect l="T8" t="T9" r="T10" b="T11"/>
              <a:pathLst>
                <a:path w="560063" h="373648">
                  <a:moveTo>
                    <a:pt x="0" y="0"/>
                  </a:moveTo>
                  <a:lnTo>
                    <a:pt x="0" y="254630"/>
                  </a:lnTo>
                  <a:lnTo>
                    <a:pt x="560063" y="254630"/>
                  </a:lnTo>
                  <a:lnTo>
                    <a:pt x="560063" y="373648"/>
                  </a:ln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89"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w 596158"/>
                <a:gd name="T9" fmla="*/ 0 h 373648"/>
                <a:gd name="T10" fmla="*/ 596158 w 596158"/>
                <a:gd name="T11" fmla="*/ 373648 h 373648"/>
              </a:gdLst>
              <a:ahLst/>
              <a:cxnLst>
                <a:cxn ang="0">
                  <a:pos x="T0" y="T1"/>
                </a:cxn>
                <a:cxn ang="0">
                  <a:pos x="T2" y="T3"/>
                </a:cxn>
                <a:cxn ang="0">
                  <a:pos x="T4" y="T5"/>
                </a:cxn>
                <a:cxn ang="0">
                  <a:pos x="T6" y="T7"/>
                </a:cxn>
              </a:cxnLst>
              <a:rect l="T8" t="T9" r="T10" b="T11"/>
              <a:pathLst>
                <a:path w="596158" h="373648">
                  <a:moveTo>
                    <a:pt x="596158" y="0"/>
                  </a:moveTo>
                  <a:lnTo>
                    <a:pt x="596158" y="254630"/>
                  </a:lnTo>
                  <a:lnTo>
                    <a:pt x="0" y="254630"/>
                  </a:lnTo>
                  <a:lnTo>
                    <a:pt x="0" y="373648"/>
                  </a:ln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 name="圆角矩形 112"/>
            <p:cNvSpPr/>
            <p:nvPr/>
          </p:nvSpPr>
          <p:spPr>
            <a:xfrm>
              <a:off x="2123975" y="4941637"/>
              <a:ext cx="998048" cy="647961"/>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p>
              <a:pPr algn="ctr" defTabSz="666750">
                <a:lnSpc>
                  <a:spcPct val="90000"/>
                </a:lnSpc>
              </a:pPr>
              <a:r>
                <a:rPr lang="zh-CN" altLang="en-US" sz="1800" dirty="0">
                  <a:solidFill>
                    <a:srgbClr val="000000"/>
                  </a:solidFill>
                  <a:latin typeface="黑体" pitchFamily="49" charset="-122"/>
                  <a:ea typeface="黑体" pitchFamily="49" charset="-122"/>
                </a:rPr>
                <a:t>大</a:t>
              </a:r>
              <a:r>
                <a:rPr lang="zh-CN" altLang="en-US" sz="1800" dirty="0" smtClean="0">
                  <a:solidFill>
                    <a:srgbClr val="000000"/>
                  </a:solidFill>
                  <a:latin typeface="黑体" pitchFamily="49" charset="-122"/>
                  <a:ea typeface="黑体" pitchFamily="49" charset="-122"/>
                </a:rPr>
                <a:t>数据</a:t>
              </a:r>
              <a:endParaRPr lang="en-US" altLang="zh-CN" sz="1800" dirty="0" smtClean="0">
                <a:solidFill>
                  <a:srgbClr val="000000"/>
                </a:solidFill>
                <a:latin typeface="黑体" pitchFamily="49" charset="-122"/>
                <a:ea typeface="黑体" pitchFamily="49" charset="-122"/>
              </a:endParaRPr>
            </a:p>
            <a:p>
              <a:pPr algn="ctr" defTabSz="666750">
                <a:lnSpc>
                  <a:spcPct val="90000"/>
                </a:lnSpc>
              </a:pPr>
              <a:r>
                <a:rPr lang="zh-CN" altLang="en-US" sz="1800" dirty="0" smtClean="0">
                  <a:solidFill>
                    <a:srgbClr val="000000"/>
                  </a:solidFill>
                  <a:latin typeface="黑体" pitchFamily="49" charset="-122"/>
                  <a:ea typeface="黑体" pitchFamily="49" charset="-122"/>
                </a:rPr>
                <a:t>难</a:t>
              </a:r>
              <a:r>
                <a:rPr lang="zh-CN" altLang="en-US" sz="1800" dirty="0">
                  <a:solidFill>
                    <a:srgbClr val="000000"/>
                  </a:solidFill>
                  <a:latin typeface="黑体" pitchFamily="49" charset="-122"/>
                  <a:ea typeface="黑体" pitchFamily="49" charset="-122"/>
                </a:rPr>
                <a:t>解问题</a:t>
              </a:r>
              <a:endParaRPr lang="en-US" altLang="zh-CN" sz="1800" dirty="0">
                <a:solidFill>
                  <a:srgbClr val="000000"/>
                </a:solidFill>
                <a:latin typeface="黑体" pitchFamily="49" charset="-122"/>
                <a:ea typeface="黑体" pitchFamily="49" charset="-122"/>
              </a:endParaRPr>
            </a:p>
            <a:p>
              <a:pPr defTabSz="666750"/>
              <a:endParaRPr lang="zh-CN" altLang="en-US" sz="2000" dirty="0">
                <a:solidFill>
                  <a:srgbClr val="000000"/>
                </a:solidFill>
                <a:latin typeface="黑体" pitchFamily="49" charset="-122"/>
                <a:ea typeface="黑体" pitchFamily="49" charset="-122"/>
              </a:endParaRPr>
            </a:p>
          </p:txBody>
        </p:sp>
        <p:sp>
          <p:nvSpPr>
            <p:cNvPr id="114" name="圆角矩形 113"/>
            <p:cNvSpPr/>
            <p:nvPr/>
          </p:nvSpPr>
          <p:spPr>
            <a:xfrm>
              <a:off x="3202945" y="4954342"/>
              <a:ext cx="1080557" cy="647961"/>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p>
              <a:pPr algn="ctr">
                <a:lnSpc>
                  <a:spcPct val="90000"/>
                </a:lnSpc>
              </a:pPr>
              <a:r>
                <a:rPr lang="zh-CN" altLang="en-US" sz="1800" dirty="0">
                  <a:solidFill>
                    <a:srgbClr val="000000"/>
                  </a:solidFill>
                  <a:latin typeface="黑体" pitchFamily="49" charset="-122"/>
                  <a:ea typeface="黑体" pitchFamily="49" charset="-122"/>
                </a:rPr>
                <a:t>大</a:t>
              </a:r>
              <a:r>
                <a:rPr lang="zh-CN" altLang="en-US" sz="1800" dirty="0" smtClean="0">
                  <a:solidFill>
                    <a:srgbClr val="000000"/>
                  </a:solidFill>
                  <a:latin typeface="黑体" pitchFamily="49" charset="-122"/>
                  <a:ea typeface="黑体" pitchFamily="49" charset="-122"/>
                </a:rPr>
                <a:t>数据</a:t>
              </a:r>
              <a:endParaRPr lang="en-US" altLang="zh-CN" sz="1800" dirty="0" smtClean="0">
                <a:solidFill>
                  <a:srgbClr val="000000"/>
                </a:solidFill>
                <a:latin typeface="黑体" pitchFamily="49" charset="-122"/>
                <a:ea typeface="黑体" pitchFamily="49" charset="-122"/>
              </a:endParaRPr>
            </a:p>
            <a:p>
              <a:pPr algn="ctr">
                <a:lnSpc>
                  <a:spcPct val="90000"/>
                </a:lnSpc>
              </a:pPr>
              <a:r>
                <a:rPr lang="zh-CN" altLang="en-US" sz="1800" dirty="0" smtClean="0">
                  <a:solidFill>
                    <a:srgbClr val="000000"/>
                  </a:solidFill>
                  <a:latin typeface="黑体" pitchFamily="49" charset="-122"/>
                  <a:ea typeface="黑体" pitchFamily="49" charset="-122"/>
                </a:rPr>
                <a:t>易解</a:t>
              </a:r>
              <a:r>
                <a:rPr lang="zh-CN" altLang="en-US" sz="1800" dirty="0">
                  <a:solidFill>
                    <a:srgbClr val="000000"/>
                  </a:solidFill>
                  <a:latin typeface="黑体" pitchFamily="49" charset="-122"/>
                  <a:ea typeface="黑体" pitchFamily="49" charset="-122"/>
                </a:rPr>
                <a:t>问题</a:t>
              </a:r>
            </a:p>
          </p:txBody>
        </p:sp>
      </p:grpSp>
      <p:grpSp>
        <p:nvGrpSpPr>
          <p:cNvPr id="116" name="组合 115"/>
          <p:cNvGrpSpPr>
            <a:grpSpLocks/>
          </p:cNvGrpSpPr>
          <p:nvPr/>
        </p:nvGrpSpPr>
        <p:grpSpPr bwMode="auto">
          <a:xfrm>
            <a:off x="684213" y="4652963"/>
            <a:ext cx="2951162" cy="1871662"/>
            <a:chOff x="683568" y="4653632"/>
            <a:chExt cx="2952328" cy="1871712"/>
          </a:xfrm>
        </p:grpSpPr>
        <p:grpSp>
          <p:nvGrpSpPr>
            <p:cNvPr id="66582" name="组合 92"/>
            <p:cNvGrpSpPr>
              <a:grpSpLocks/>
            </p:cNvGrpSpPr>
            <p:nvPr/>
          </p:nvGrpSpPr>
          <p:grpSpPr bwMode="auto">
            <a:xfrm>
              <a:off x="683568" y="5501406"/>
              <a:ext cx="2952328" cy="1023938"/>
              <a:chOff x="1691737" y="4581129"/>
              <a:chExt cx="2951544" cy="1023351"/>
            </a:xfrm>
          </p:grpSpPr>
          <p:sp>
            <p:nvSpPr>
              <p:cNvPr id="94" name="圆角矩形 93"/>
              <p:cNvSpPr/>
              <p:nvPr/>
            </p:nvSpPr>
            <p:spPr>
              <a:xfrm>
                <a:off x="1691737" y="4957134"/>
                <a:ext cx="1503557" cy="647346"/>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defTabSz="666750">
                  <a:lnSpc>
                    <a:spcPct val="90000"/>
                  </a:lnSpc>
                </a:pPr>
                <a:r>
                  <a:rPr lang="zh-CN" altLang="en-US" sz="2000">
                    <a:solidFill>
                      <a:srgbClr val="000000"/>
                    </a:solidFill>
                    <a:latin typeface="黑体" pitchFamily="49" charset="-122"/>
                    <a:ea typeface="黑体" pitchFamily="49" charset="-122"/>
                  </a:rPr>
                  <a:t>大数据不可近似问题</a:t>
                </a:r>
                <a:endParaRPr lang="en-US" altLang="zh-CN" sz="2000">
                  <a:solidFill>
                    <a:srgbClr val="000000"/>
                  </a:solidFill>
                  <a:latin typeface="黑体" pitchFamily="49" charset="-122"/>
                  <a:ea typeface="黑体" pitchFamily="49" charset="-122"/>
                </a:endParaRPr>
              </a:p>
              <a:p>
                <a:pPr defTabSz="666750"/>
                <a:endParaRPr lang="zh-CN" altLang="en-US" sz="2000">
                  <a:solidFill>
                    <a:srgbClr val="000000"/>
                  </a:solidFill>
                  <a:latin typeface="黑体" pitchFamily="49" charset="-122"/>
                  <a:ea typeface="黑体" pitchFamily="49" charset="-122"/>
                </a:endParaRPr>
              </a:p>
            </p:txBody>
          </p:sp>
          <p:sp>
            <p:nvSpPr>
              <p:cNvPr id="66585"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w 560063"/>
                  <a:gd name="T9" fmla="*/ 0 h 373648"/>
                  <a:gd name="T10" fmla="*/ 560063 w 560063"/>
                  <a:gd name="T11" fmla="*/ 373648 h 373648"/>
                </a:gdLst>
                <a:ahLst/>
                <a:cxnLst>
                  <a:cxn ang="0">
                    <a:pos x="T0" y="T1"/>
                  </a:cxn>
                  <a:cxn ang="0">
                    <a:pos x="T2" y="T3"/>
                  </a:cxn>
                  <a:cxn ang="0">
                    <a:pos x="T4" y="T5"/>
                  </a:cxn>
                  <a:cxn ang="0">
                    <a:pos x="T6" y="T7"/>
                  </a:cxn>
                </a:cxnLst>
                <a:rect l="T8" t="T9" r="T10" b="T11"/>
                <a:pathLst>
                  <a:path w="560063" h="373648">
                    <a:moveTo>
                      <a:pt x="0" y="0"/>
                    </a:moveTo>
                    <a:lnTo>
                      <a:pt x="0" y="254630"/>
                    </a:lnTo>
                    <a:lnTo>
                      <a:pt x="560063" y="254630"/>
                    </a:lnTo>
                    <a:lnTo>
                      <a:pt x="560063" y="373648"/>
                    </a:ln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586"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w 596158"/>
                  <a:gd name="T9" fmla="*/ 0 h 373648"/>
                  <a:gd name="T10" fmla="*/ 596158 w 596158"/>
                  <a:gd name="T11" fmla="*/ 373648 h 373648"/>
                </a:gdLst>
                <a:ahLst/>
                <a:cxnLst>
                  <a:cxn ang="0">
                    <a:pos x="T0" y="T1"/>
                  </a:cxn>
                  <a:cxn ang="0">
                    <a:pos x="T2" y="T3"/>
                  </a:cxn>
                  <a:cxn ang="0">
                    <a:pos x="T4" y="T5"/>
                  </a:cxn>
                  <a:cxn ang="0">
                    <a:pos x="T6" y="T7"/>
                  </a:cxn>
                </a:cxnLst>
                <a:rect l="T8" t="T9" r="T10" b="T11"/>
                <a:pathLst>
                  <a:path w="596158" h="373648">
                    <a:moveTo>
                      <a:pt x="596158" y="0"/>
                    </a:moveTo>
                    <a:lnTo>
                      <a:pt x="596158" y="254630"/>
                    </a:lnTo>
                    <a:lnTo>
                      <a:pt x="0" y="254630"/>
                    </a:lnTo>
                    <a:lnTo>
                      <a:pt x="0" y="373648"/>
                    </a:lnTo>
                  </a:path>
                </a:pathLst>
              </a:cu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 name="圆角矩形 96"/>
              <p:cNvSpPr/>
              <p:nvPr/>
            </p:nvSpPr>
            <p:spPr>
              <a:xfrm>
                <a:off x="3276267" y="4953961"/>
                <a:ext cx="1367014" cy="648933"/>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lnSpc>
                    <a:spcPct val="90000"/>
                  </a:lnSpc>
                </a:pPr>
                <a:r>
                  <a:rPr lang="zh-CN" altLang="en-US" sz="2000">
                    <a:solidFill>
                      <a:srgbClr val="000000"/>
                    </a:solidFill>
                    <a:latin typeface="黑体" pitchFamily="49" charset="-122"/>
                    <a:ea typeface="黑体" pitchFamily="49" charset="-122"/>
                  </a:rPr>
                  <a:t>大数据可近似问题</a:t>
                </a:r>
              </a:p>
            </p:txBody>
          </p:sp>
        </p:grpSp>
        <p:sp>
          <p:nvSpPr>
            <p:cNvPr id="88" name="矩形 87"/>
            <p:cNvSpPr/>
            <p:nvPr/>
          </p:nvSpPr>
          <p:spPr>
            <a:xfrm>
              <a:off x="1020251" y="4653632"/>
              <a:ext cx="2159853" cy="863623"/>
            </a:xfrm>
            <a:prstGeom prst="rect">
              <a:avLst/>
            </a:prstGeom>
            <a:noFill/>
            <a:ln w="50800">
              <a:solidFill>
                <a:srgbClr val="00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黑体" pitchFamily="49" charset="-122"/>
                <a:ea typeface="黑体" pitchFamily="49" charset="-122"/>
              </a:endParaRPr>
            </a:p>
          </p:txBody>
        </p:sp>
      </p:grpSp>
      <p:pic>
        <p:nvPicPr>
          <p:cNvPr id="47" name="Picture 27" descr="green-blue-purple-scaling-2"/>
          <p:cNvPicPr>
            <a:picLocks noChangeAspect="1" noChangeArrowheads="1"/>
          </p:cNvPicPr>
          <p:nvPr/>
        </p:nvPicPr>
        <p:blipFill>
          <a:blip r:embed="rId3">
            <a:lum bright="-6000"/>
            <a:extLst>
              <a:ext uri="{28A0092B-C50C-407E-A947-70E740481C1C}">
                <a14:useLocalDpi xmlns:a14="http://schemas.microsoft.com/office/drawing/2010/main" val="0"/>
              </a:ext>
            </a:extLst>
          </a:blip>
          <a:srcRect/>
          <a:stretch>
            <a:fillRect/>
          </a:stretch>
        </p:blipFill>
        <p:spPr bwMode="auto">
          <a:xfrm rot="-2889351">
            <a:off x="1033463" y="2620962"/>
            <a:ext cx="3887788"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3" presetClass="entr" presetSubtype="1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blinds(horizontal)">
                                      <p:cBhvr>
                                        <p:cTn id="19" dur="500"/>
                                        <p:tgtEl>
                                          <p:spTgt spid="6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par>
                                <p:cTn id="24" presetID="1" presetClass="exit"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6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nodeType="clickEffect">
                                  <p:stCondLst>
                                    <p:cond delay="0"/>
                                  </p:stCondLst>
                                  <p:childTnLst>
                                    <p:set>
                                      <p:cBhvr>
                                        <p:cTn id="35" dur="1" fill="hold">
                                          <p:stCondLst>
                                            <p:cond delay="0"/>
                                          </p:stCondLst>
                                        </p:cTn>
                                        <p:tgtEl>
                                          <p:spTgt spid="115"/>
                                        </p:tgtEl>
                                        <p:attrNameLst>
                                          <p:attrName>style.visibility</p:attrName>
                                        </p:attrNameLst>
                                      </p:cBhvr>
                                      <p:to>
                                        <p:strVal val="hidden"/>
                                      </p:to>
                                    </p:set>
                                  </p:childTnLst>
                                </p:cTn>
                              </p:par>
                              <p:par>
                                <p:cTn id="36" presetID="53" presetClass="entr" presetSubtype="0" fill="hold" nodeType="withEffect">
                                  <p:stCondLst>
                                    <p:cond delay="0"/>
                                  </p:stCondLst>
                                  <p:childTnLst>
                                    <p:set>
                                      <p:cBhvr>
                                        <p:cTn id="37" dur="1" fill="hold">
                                          <p:stCondLst>
                                            <p:cond delay="0"/>
                                          </p:stCondLst>
                                        </p:cTn>
                                        <p:tgtEl>
                                          <p:spTgt spid="116"/>
                                        </p:tgtEl>
                                        <p:attrNameLst>
                                          <p:attrName>style.visibility</p:attrName>
                                        </p:attrNameLst>
                                      </p:cBhvr>
                                      <p:to>
                                        <p:strVal val="visible"/>
                                      </p:to>
                                    </p:set>
                                    <p:anim calcmode="lin" valueType="num">
                                      <p:cBhvr>
                                        <p:cTn id="38" dur="500" fill="hold"/>
                                        <p:tgtEl>
                                          <p:spTgt spid="116"/>
                                        </p:tgtEl>
                                        <p:attrNameLst>
                                          <p:attrName>ppt_w</p:attrName>
                                        </p:attrNameLst>
                                      </p:cBhvr>
                                      <p:tavLst>
                                        <p:tav tm="0">
                                          <p:val>
                                            <p:fltVal val="0"/>
                                          </p:val>
                                        </p:tav>
                                        <p:tav tm="100000">
                                          <p:val>
                                            <p:strVal val="#ppt_w"/>
                                          </p:val>
                                        </p:tav>
                                      </p:tavLst>
                                    </p:anim>
                                    <p:anim calcmode="lin" valueType="num">
                                      <p:cBhvr>
                                        <p:cTn id="39" dur="500" fill="hold"/>
                                        <p:tgtEl>
                                          <p:spTgt spid="116"/>
                                        </p:tgtEl>
                                        <p:attrNameLst>
                                          <p:attrName>ppt_h</p:attrName>
                                        </p:attrNameLst>
                                      </p:cBhvr>
                                      <p:tavLst>
                                        <p:tav tm="0">
                                          <p:val>
                                            <p:fltVal val="0"/>
                                          </p:val>
                                        </p:tav>
                                        <p:tav tm="100000">
                                          <p:val>
                                            <p:strVal val="#ppt_h"/>
                                          </p:val>
                                        </p:tav>
                                      </p:tavLst>
                                    </p:anim>
                                    <p:animEffect transition="in" filter="fade">
                                      <p:cBhvr>
                                        <p:cTn id="40" dur="500"/>
                                        <p:tgtEl>
                                          <p:spTgt spid="11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blinds(horizontal)">
                                      <p:cBhvr>
                                        <p:cTn id="4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85" grpId="0" animBg="1"/>
      <p:bldP spid="52" grpId="0" animBg="1"/>
      <p:bldP spid="56" grpId="0" animBg="1"/>
      <p:bldP spid="57"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51520" y="1899327"/>
            <a:ext cx="3672407" cy="347388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zh-CN"/>
            </a:defPPr>
            <a:lvl1pPr marL="342900" indent="-342900">
              <a:buFont typeface="Arial" pitchFamily="34" charset="0"/>
              <a:buChar char="•"/>
              <a:defRPr kumimoji="0" sz="2000" b="1">
                <a:solidFill>
                  <a:srgbClr val="FF0000"/>
                </a:solidFill>
                <a:latin typeface="黑体" pitchFamily="49" charset="-122"/>
                <a:ea typeface="黑体" pitchFamily="49"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buFont typeface="Arial" pitchFamily="34" charset="0"/>
              <a:buNone/>
              <a:defRPr/>
            </a:pPr>
            <a:r>
              <a:rPr lang="zh-CN" altLang="en-US" sz="2400" dirty="0" smtClean="0">
                <a:solidFill>
                  <a:schemeClr val="tx1"/>
                </a:solidFill>
                <a:latin typeface="Arial" pitchFamily="34" charset="0"/>
                <a:cs typeface="Arial" pitchFamily="34" charset="0"/>
              </a:rPr>
              <a:t>算法</a:t>
            </a:r>
            <a:r>
              <a:rPr lang="zh-CN" altLang="en-US" sz="2400" dirty="0">
                <a:solidFill>
                  <a:schemeClr val="tx1"/>
                </a:solidFill>
                <a:latin typeface="Arial" pitchFamily="34" charset="0"/>
                <a:cs typeface="Arial" pitchFamily="34" charset="0"/>
              </a:rPr>
              <a:t>是否有新的突破</a:t>
            </a:r>
            <a:r>
              <a:rPr lang="zh-CN" altLang="en-US" sz="2400" dirty="0" smtClean="0">
                <a:solidFill>
                  <a:schemeClr val="tx1"/>
                </a:solidFill>
                <a:latin typeface="Arial" pitchFamily="34" charset="0"/>
                <a:cs typeface="Arial" pitchFamily="34" charset="0"/>
              </a:rPr>
              <a:t>？</a:t>
            </a:r>
            <a:endParaRPr lang="en-US" altLang="zh-CN" sz="2400" dirty="0" smtClean="0">
              <a:solidFill>
                <a:schemeClr val="tx1"/>
              </a:solidFill>
              <a:latin typeface="Arial" pitchFamily="34" charset="0"/>
              <a:cs typeface="Arial" pitchFamily="34" charset="0"/>
            </a:endParaRPr>
          </a:p>
          <a:p>
            <a:pPr marL="180000" indent="0">
              <a:defRPr/>
            </a:pPr>
            <a:r>
              <a:rPr lang="en-US" altLang="zh-CN" sz="2200" b="0" dirty="0" err="1" smtClean="0">
                <a:solidFill>
                  <a:schemeClr val="tx1"/>
                </a:solidFill>
                <a:latin typeface="Arial" pitchFamily="34" charset="0"/>
                <a:cs typeface="Arial" pitchFamily="34" charset="0"/>
              </a:rPr>
              <a:t>MapReduce</a:t>
            </a:r>
            <a:r>
              <a:rPr lang="en-US" altLang="zh-CN" sz="2200" b="0" dirty="0" smtClean="0">
                <a:solidFill>
                  <a:schemeClr val="tx1"/>
                </a:solidFill>
                <a:latin typeface="Arial" pitchFamily="34" charset="0"/>
                <a:cs typeface="Arial" pitchFamily="34" charset="0"/>
              </a:rPr>
              <a:t> </a:t>
            </a:r>
            <a:r>
              <a:rPr lang="en-US" altLang="zh-CN" sz="1400" b="0" dirty="0" smtClean="0">
                <a:solidFill>
                  <a:schemeClr val="tx1"/>
                </a:solidFill>
                <a:latin typeface="Arial" pitchFamily="34" charset="0"/>
                <a:cs typeface="Arial" pitchFamily="34" charset="0"/>
              </a:rPr>
              <a:t>(OSDI 2004)</a:t>
            </a:r>
          </a:p>
          <a:p>
            <a:pPr marL="180000" indent="0">
              <a:buFont typeface="Arial" pitchFamily="34" charset="0"/>
              <a:buNone/>
              <a:defRPr/>
            </a:pPr>
            <a:r>
              <a:rPr lang="en-US" altLang="zh-CN" sz="2400"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cs typeface="Arial" pitchFamily="34" charset="0"/>
              </a:rPr>
              <a:t>    x </a:t>
            </a:r>
            <a:r>
              <a:rPr lang="en-US" altLang="zh-CN" sz="2400"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cs typeface="Arial" pitchFamily="34" charset="0"/>
                <a:sym typeface="Wingdings" pitchFamily="2" charset="2"/>
              </a:rPr>
              <a:t> x</a:t>
            </a:r>
            <a:r>
              <a:rPr lang="en-US" altLang="zh-CN" sz="2400" i="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cs typeface="Arial" pitchFamily="34" charset="0"/>
                <a:sym typeface="Wingdings" pitchFamily="2" charset="2"/>
              </a:rPr>
              <a:t>1</a:t>
            </a:r>
            <a:r>
              <a:rPr lang="en-US" altLang="zh-CN" sz="2400"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cs typeface="Arial" pitchFamily="34" charset="0"/>
                <a:sym typeface="Wingdings" pitchFamily="2" charset="2"/>
              </a:rPr>
              <a:t>, x</a:t>
            </a:r>
            <a:r>
              <a:rPr lang="en-US" altLang="zh-CN" sz="2400" i="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cs typeface="Arial" pitchFamily="34" charset="0"/>
                <a:sym typeface="Wingdings" pitchFamily="2" charset="2"/>
              </a:rPr>
              <a:t>2</a:t>
            </a:r>
            <a:r>
              <a:rPr lang="en-US" altLang="zh-CN" sz="2400"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cs typeface="Arial" pitchFamily="34" charset="0"/>
                <a:sym typeface="Wingdings" pitchFamily="2" charset="2"/>
              </a:rPr>
              <a:t>, x</a:t>
            </a:r>
            <a:r>
              <a:rPr lang="en-US" altLang="zh-CN" sz="2400" i="1" baseline="-25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cs typeface="Arial" pitchFamily="34" charset="0"/>
                <a:sym typeface="Wingdings" pitchFamily="2" charset="2"/>
              </a:rPr>
              <a:t>3</a:t>
            </a:r>
            <a:r>
              <a:rPr lang="en-US" altLang="zh-CN" sz="2400"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cs typeface="Arial" pitchFamily="34" charset="0"/>
                <a:sym typeface="Wingdings" pitchFamily="2" charset="2"/>
              </a:rPr>
              <a:t>… </a:t>
            </a:r>
            <a:r>
              <a:rPr lang="en-US" altLang="zh-CN" sz="2400" i="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cs typeface="Arial" pitchFamily="34" charset="0"/>
                <a:sym typeface="Wingdings" pitchFamily="2" charset="2"/>
              </a:rPr>
              <a:t>x</a:t>
            </a:r>
            <a:r>
              <a:rPr lang="en-US" altLang="zh-CN" sz="2400" i="1" baseline="-2500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cs typeface="Arial" pitchFamily="34" charset="0"/>
                <a:sym typeface="Wingdings" pitchFamily="2" charset="2"/>
              </a:rPr>
              <a:t>n</a:t>
            </a:r>
            <a:endParaRPr lang="en-US" altLang="zh-CN" sz="2200" b="0" baseline="-25000" dirty="0" smtClean="0">
              <a:solidFill>
                <a:schemeClr val="tx1"/>
              </a:solidFill>
              <a:latin typeface="Arial" pitchFamily="34" charset="0"/>
              <a:cs typeface="Arial" pitchFamily="34" charset="0"/>
            </a:endParaRPr>
          </a:p>
          <a:p>
            <a:pPr marL="180000" indent="0">
              <a:defRPr/>
            </a:pPr>
            <a:r>
              <a:rPr lang="zh-CN" altLang="en-US" sz="2200" b="0" dirty="0" smtClean="0">
                <a:solidFill>
                  <a:schemeClr val="tx1"/>
                </a:solidFill>
                <a:latin typeface="Arial" pitchFamily="34" charset="0"/>
                <a:cs typeface="Arial" pitchFamily="34" charset="0"/>
              </a:rPr>
              <a:t>有效分布处理全量数据</a:t>
            </a:r>
            <a:r>
              <a:rPr lang="zh-CN" altLang="en-US" dirty="0" smtClean="0">
                <a:solidFill>
                  <a:schemeClr val="tx1"/>
                </a:solidFill>
                <a:latin typeface="Arial" pitchFamily="34" charset="0"/>
                <a:cs typeface="Arial" pitchFamily="34" charset="0"/>
              </a:rPr>
              <a:t> </a:t>
            </a:r>
            <a:endParaRPr lang="zh-CN" altLang="en-US" b="0" dirty="0">
              <a:solidFill>
                <a:schemeClr val="tx1"/>
              </a:solidFill>
              <a:latin typeface="Arial" pitchFamily="34" charset="0"/>
              <a:cs typeface="Arial" pitchFamily="34" charset="0"/>
            </a:endParaRPr>
          </a:p>
        </p:txBody>
      </p:sp>
      <p:sp>
        <p:nvSpPr>
          <p:cNvPr id="7" name="矩形 7" descr="羊皮纸"/>
          <p:cNvSpPr>
            <a:spLocks noChangeArrowheads="1"/>
          </p:cNvSpPr>
          <p:nvPr/>
        </p:nvSpPr>
        <p:spPr bwMode="auto">
          <a:xfrm>
            <a:off x="467544" y="5589588"/>
            <a:ext cx="8208962" cy="936625"/>
          </a:xfrm>
          <a:prstGeom prst="rect">
            <a:avLst/>
          </a:prstGeom>
          <a:blipFill dpi="0" rotWithShape="1">
            <a:blip r:embed="rId3"/>
            <a:srcRect/>
            <a:tile tx="0" ty="0" sx="100000" sy="100000" flip="none" algn="tl"/>
          </a:blipFill>
          <a:ln w="57150">
            <a:solidFill>
              <a:srgbClr val="C00000"/>
            </a:solidFill>
            <a:miter lim="800000"/>
            <a:headEnd/>
            <a:tailEnd/>
          </a:ln>
        </p:spPr>
        <p:txBody>
          <a:bodyPr anchor="ctr"/>
          <a:lstStyle/>
          <a:p>
            <a:pPr algn="ctr"/>
            <a:r>
              <a:rPr lang="zh-CN" altLang="en-US" sz="2800" b="1">
                <a:latin typeface="黑体" pitchFamily="49" charset="-122"/>
                <a:ea typeface="黑体" pitchFamily="49" charset="-122"/>
                <a:sym typeface="Wingdings" pitchFamily="2" charset="2"/>
              </a:rPr>
              <a:t>大数据计算的理论和算法均面临新挑战：</a:t>
            </a:r>
            <a:endParaRPr lang="en-US" altLang="zh-CN" sz="2800" b="1">
              <a:latin typeface="黑体" pitchFamily="49" charset="-122"/>
              <a:ea typeface="黑体" pitchFamily="49" charset="-122"/>
              <a:sym typeface="Wingdings" pitchFamily="2" charset="2"/>
            </a:endParaRPr>
          </a:p>
          <a:p>
            <a:pPr algn="ctr"/>
            <a:r>
              <a:rPr lang="zh-CN" altLang="en-US" sz="2800" b="1">
                <a:latin typeface="黑体" pitchFamily="49" charset="-122"/>
                <a:ea typeface="黑体" pitchFamily="49" charset="-122"/>
                <a:sym typeface="Wingdings" pitchFamily="2" charset="2"/>
              </a:rPr>
              <a:t>不仅仅是从小到大的量变，而将发生根本性变化</a:t>
            </a:r>
            <a:r>
              <a:rPr lang="en-US" altLang="zh-CN" sz="2800" b="1">
                <a:latin typeface="黑体" pitchFamily="49" charset="-122"/>
                <a:ea typeface="黑体" pitchFamily="49" charset="-122"/>
                <a:sym typeface="Wingdings" pitchFamily="2" charset="2"/>
              </a:rPr>
              <a:t>!</a:t>
            </a:r>
          </a:p>
        </p:txBody>
      </p:sp>
      <p:sp>
        <p:nvSpPr>
          <p:cNvPr id="8" name="矩形 7"/>
          <p:cNvSpPr/>
          <p:nvPr/>
        </p:nvSpPr>
        <p:spPr>
          <a:xfrm>
            <a:off x="-36512" y="1052736"/>
            <a:ext cx="1988045" cy="769441"/>
          </a:xfrm>
          <a:prstGeom prst="rect">
            <a:avLst/>
          </a:prstGeom>
        </p:spPr>
        <p:txBody>
          <a:bodyPr wrap="none">
            <a:spAutoFit/>
          </a:body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pic>
        <p:nvPicPr>
          <p:cNvPr id="6758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75" y="3536950"/>
            <a:ext cx="1712913"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5003800" y="1898650"/>
            <a:ext cx="3889375" cy="12430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342900" indent="-342900">
              <a:defRPr kumimoji="1" sz="2400">
                <a:solidFill>
                  <a:schemeClr val="tx1"/>
                </a:solidFill>
                <a:latin typeface="Calibri" pitchFamily="34" charset="0"/>
                <a:ea typeface="宋体" pitchFamily="2" charset="-122"/>
              </a:defRPr>
            </a:lvl1pPr>
            <a:lvl2pPr marL="179388">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buFont typeface="Arial" pitchFamily="34" charset="0"/>
              <a:buNone/>
            </a:pPr>
            <a:r>
              <a:rPr kumimoji="0" lang="en-US" altLang="zh-CN" b="1" dirty="0">
                <a:latin typeface="Arial" pitchFamily="34" charset="0"/>
                <a:ea typeface="黑体" pitchFamily="49" charset="-122"/>
                <a:cs typeface="Arial" pitchFamily="34" charset="0"/>
              </a:rPr>
              <a:t>MR</a:t>
            </a:r>
            <a:r>
              <a:rPr kumimoji="0" lang="zh-CN" altLang="en-US" b="1" dirty="0">
                <a:latin typeface="Arial" pitchFamily="34" charset="0"/>
                <a:ea typeface="黑体" pitchFamily="49" charset="-122"/>
              </a:rPr>
              <a:t>并非唯一，更非最好</a:t>
            </a:r>
            <a:r>
              <a:rPr kumimoji="0" lang="en-US" altLang="zh-CN" b="1" dirty="0">
                <a:latin typeface="Arial" pitchFamily="34" charset="0"/>
                <a:ea typeface="黑体" pitchFamily="49" charset="-122"/>
                <a:cs typeface="Arial" pitchFamily="34" charset="0"/>
              </a:rPr>
              <a:t>:</a:t>
            </a:r>
          </a:p>
          <a:p>
            <a:pPr lvl="1">
              <a:buFont typeface="Arial" pitchFamily="34" charset="0"/>
              <a:buChar char="•"/>
            </a:pPr>
            <a:r>
              <a:rPr kumimoji="0" lang="zh-CN" altLang="en-US" sz="2000" dirty="0">
                <a:latin typeface="Arial" pitchFamily="34" charset="0"/>
                <a:ea typeface="黑体" pitchFamily="49" charset="-122"/>
              </a:rPr>
              <a:t>增量处理 </a:t>
            </a:r>
            <a:r>
              <a:rPr kumimoji="0" lang="en-US" altLang="zh-CN" sz="2000" dirty="0">
                <a:latin typeface="Arial" pitchFamily="34" charset="0"/>
                <a:ea typeface="黑体" pitchFamily="49" charset="-122"/>
                <a:cs typeface="Arial" pitchFamily="34" charset="0"/>
              </a:rPr>
              <a:t>Percolator, </a:t>
            </a:r>
            <a:r>
              <a:rPr kumimoji="0" lang="zh-CN" altLang="en-US" sz="2000" dirty="0">
                <a:latin typeface="Arial" pitchFamily="34" charset="0"/>
                <a:ea typeface="黑体" pitchFamily="49" charset="-122"/>
              </a:rPr>
              <a:t>获得比</a:t>
            </a:r>
            <a:r>
              <a:rPr kumimoji="0" lang="en-US" altLang="zh-CN" sz="2000" dirty="0">
                <a:latin typeface="Arial" pitchFamily="34" charset="0"/>
                <a:ea typeface="黑体" pitchFamily="49" charset="-122"/>
                <a:cs typeface="Arial" pitchFamily="34" charset="0"/>
              </a:rPr>
              <a:t>MR 100x</a:t>
            </a:r>
            <a:r>
              <a:rPr kumimoji="0" lang="zh-CN" altLang="en-US" sz="2000" dirty="0">
                <a:latin typeface="Arial" pitchFamily="34" charset="0"/>
                <a:ea typeface="黑体" pitchFamily="49" charset="-122"/>
              </a:rPr>
              <a:t>的处理速度 </a:t>
            </a:r>
            <a:r>
              <a:rPr kumimoji="0" lang="en-US" altLang="zh-CN" sz="1400" dirty="0" smtClean="0">
                <a:latin typeface="Arial" pitchFamily="34" charset="0"/>
                <a:ea typeface="黑体" pitchFamily="49" charset="-122"/>
                <a:cs typeface="Arial" pitchFamily="34" charset="0"/>
              </a:rPr>
              <a:t>(OSDI 2010</a:t>
            </a:r>
            <a:r>
              <a:rPr kumimoji="0" lang="en-US" altLang="zh-CN" sz="1400" dirty="0">
                <a:latin typeface="Arial" pitchFamily="34" charset="0"/>
                <a:ea typeface="黑体" pitchFamily="49" charset="-122"/>
                <a:cs typeface="Arial" pitchFamily="34" charset="0"/>
              </a:rPr>
              <a:t>)</a:t>
            </a:r>
            <a:endParaRPr kumimoji="0" lang="zh-CN" altLang="en-US" sz="2000" dirty="0">
              <a:latin typeface="Arial" pitchFamily="34" charset="0"/>
              <a:ea typeface="黑体" pitchFamily="49" charset="-122"/>
            </a:endParaRPr>
          </a:p>
          <a:p>
            <a:pPr>
              <a:buFont typeface="Arial" pitchFamily="34" charset="0"/>
              <a:buNone/>
            </a:pPr>
            <a:endParaRPr kumimoji="0" lang="en-US" altLang="zh-CN" b="1" dirty="0">
              <a:latin typeface="Arial" pitchFamily="34" charset="0"/>
              <a:ea typeface="黑体" pitchFamily="49" charset="-122"/>
              <a:cs typeface="Arial" pitchFamily="34" charset="0"/>
            </a:endParaRPr>
          </a:p>
        </p:txBody>
      </p:sp>
      <p:sp>
        <p:nvSpPr>
          <p:cNvPr id="67590" name="标题 2"/>
          <p:cNvSpPr>
            <a:spLocks noGrp="1"/>
          </p:cNvSpPr>
          <p:nvPr>
            <p:ph type="title"/>
          </p:nvPr>
        </p:nvSpPr>
        <p:spPr/>
        <p:txBody>
          <a:bodyPr/>
          <a:lstStyle/>
          <a:p>
            <a:pPr eaLnBrk="1" hangingPunct="1"/>
            <a:r>
              <a:rPr b="1" smtClean="0">
                <a:latin typeface="Arial" pitchFamily="34" charset="0"/>
                <a:cs typeface="Arial" pitchFamily="34" charset="0"/>
              </a:rPr>
              <a:t>科学问题一：可计算 </a:t>
            </a:r>
            <a:r>
              <a:rPr lang="en-US" altLang="zh-CN" b="1" smtClean="0">
                <a:latin typeface="Arial" pitchFamily="34" charset="0"/>
                <a:cs typeface="Arial" pitchFamily="34" charset="0"/>
              </a:rPr>
              <a:t>(4)</a:t>
            </a:r>
            <a:endParaRPr lang="en-US" smtClean="0"/>
          </a:p>
        </p:txBody>
      </p:sp>
      <p:grpSp>
        <p:nvGrpSpPr>
          <p:cNvPr id="17" name="组合 16"/>
          <p:cNvGrpSpPr>
            <a:grpSpLocks/>
          </p:cNvGrpSpPr>
          <p:nvPr/>
        </p:nvGrpSpPr>
        <p:grpSpPr bwMode="auto">
          <a:xfrm>
            <a:off x="3968750" y="2787650"/>
            <a:ext cx="4932363" cy="2586038"/>
            <a:chOff x="3968858" y="2787879"/>
            <a:chExt cx="4932711" cy="2585337"/>
          </a:xfrm>
        </p:grpSpPr>
        <p:grpSp>
          <p:nvGrpSpPr>
            <p:cNvPr id="67597" name="组合 5"/>
            <p:cNvGrpSpPr>
              <a:grpSpLocks/>
            </p:cNvGrpSpPr>
            <p:nvPr/>
          </p:nvGrpSpPr>
          <p:grpSpPr bwMode="auto">
            <a:xfrm>
              <a:off x="4627313" y="2787879"/>
              <a:ext cx="4274256" cy="2585337"/>
              <a:chOff x="4627313" y="2787879"/>
              <a:chExt cx="4274256" cy="2585337"/>
            </a:xfrm>
          </p:grpSpPr>
          <p:sp>
            <p:nvSpPr>
              <p:cNvPr id="16" name="TextBox 15"/>
              <p:cNvSpPr txBox="1"/>
              <p:nvPr/>
            </p:nvSpPr>
            <p:spPr>
              <a:xfrm>
                <a:off x="5013506" y="3284632"/>
                <a:ext cx="3888063" cy="208858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342900" indent="-342900">
                  <a:defRPr kumimoji="1" sz="2400">
                    <a:solidFill>
                      <a:schemeClr val="tx1"/>
                    </a:solidFill>
                    <a:latin typeface="Calibri" pitchFamily="34" charset="0"/>
                    <a:ea typeface="宋体" pitchFamily="2" charset="-122"/>
                  </a:defRPr>
                </a:lvl1pPr>
                <a:lvl2pPr marL="179388">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buFont typeface="Arial" pitchFamily="34" charset="0"/>
                  <a:buNone/>
                </a:pPr>
                <a:r>
                  <a:rPr kumimoji="0" lang="zh-CN" altLang="en-US" b="1" dirty="0" smtClean="0">
                    <a:latin typeface="Arial" pitchFamily="34" charset="0"/>
                    <a:ea typeface="黑体" pitchFamily="49" charset="-122"/>
                  </a:rPr>
                  <a:t>   如何</a:t>
                </a:r>
                <a:r>
                  <a:rPr kumimoji="0" lang="zh-CN" altLang="en-US" b="1" dirty="0">
                    <a:latin typeface="Arial" pitchFamily="34" charset="0"/>
                    <a:ea typeface="黑体" pitchFamily="49" charset="-122"/>
                  </a:rPr>
                  <a:t>设计更有效的算法</a:t>
                </a:r>
                <a:endParaRPr kumimoji="0" lang="en-US" altLang="zh-CN" b="1" dirty="0">
                  <a:latin typeface="Arial" pitchFamily="34" charset="0"/>
                  <a:ea typeface="黑体" pitchFamily="49" charset="-122"/>
                  <a:cs typeface="Arial" pitchFamily="34" charset="0"/>
                </a:endParaRPr>
              </a:p>
              <a:p>
                <a:pPr lvl="1">
                  <a:buFont typeface="Arial" pitchFamily="34" charset="0"/>
                  <a:buChar char="•"/>
                </a:pPr>
                <a:r>
                  <a:rPr lang="zh-CN" altLang="en-US" sz="2000" dirty="0" smtClean="0">
                    <a:latin typeface="黑体" pitchFamily="49" charset="-122"/>
                    <a:ea typeface="黑体" pitchFamily="49" charset="-122"/>
                  </a:rPr>
                  <a:t> 基于</a:t>
                </a:r>
                <a:r>
                  <a:rPr lang="zh-CN" altLang="en-US" sz="2000" dirty="0">
                    <a:latin typeface="黑体" pitchFamily="49" charset="-122"/>
                    <a:ea typeface="黑体" pitchFamily="49" charset="-122"/>
                  </a:rPr>
                  <a:t>部分计算的分布式处理</a:t>
                </a:r>
                <a:endParaRPr kumimoji="0" lang="en-US" altLang="zh-CN" sz="2000" dirty="0">
                  <a:latin typeface="Arial" pitchFamily="34" charset="0"/>
                  <a:cs typeface="Arial" pitchFamily="34" charset="0"/>
                </a:endParaRPr>
              </a:p>
              <a:p>
                <a:pPr lvl="1">
                  <a:buFont typeface="Arial" pitchFamily="34" charset="0"/>
                  <a:buChar char="•"/>
                </a:pPr>
                <a:r>
                  <a:rPr kumimoji="0" lang="zh-CN" altLang="en-US" sz="2000" dirty="0">
                    <a:latin typeface="Arial" pitchFamily="34" charset="0"/>
                    <a:ea typeface="黑体" pitchFamily="49" charset="-122"/>
                  </a:rPr>
                  <a:t> 保持特定计算结果的压缩</a:t>
                </a:r>
                <a:endParaRPr kumimoji="0" lang="en-US" altLang="zh-CN" sz="2000" dirty="0">
                  <a:latin typeface="Arial" pitchFamily="34" charset="0"/>
                  <a:cs typeface="Arial" pitchFamily="34" charset="0"/>
                </a:endParaRPr>
              </a:p>
              <a:p>
                <a:pPr lvl="1">
                  <a:buFont typeface="Arial" pitchFamily="34" charset="0"/>
                  <a:buChar char="•"/>
                </a:pPr>
                <a:r>
                  <a:rPr kumimoji="0" lang="zh-CN" altLang="en-US" sz="2000" dirty="0">
                    <a:latin typeface="Arial" pitchFamily="34" charset="0"/>
                    <a:ea typeface="黑体" pitchFamily="49" charset="-122"/>
                    <a:sym typeface="Wingdings" pitchFamily="2" charset="2"/>
                  </a:rPr>
                  <a:t> 最优</a:t>
                </a:r>
                <a:r>
                  <a:rPr kumimoji="0" lang="en-US" altLang="zh-CN" sz="2000" dirty="0">
                    <a:latin typeface="Arial" pitchFamily="34" charset="0"/>
                    <a:cs typeface="Arial" pitchFamily="34" charset="0"/>
                    <a:sym typeface="Wingdings" pitchFamily="2" charset="2"/>
                  </a:rPr>
                  <a:t>k</a:t>
                </a:r>
                <a:r>
                  <a:rPr kumimoji="0" lang="zh-CN" altLang="en-US" sz="2000" dirty="0">
                    <a:latin typeface="Arial" pitchFamily="34" charset="0"/>
                    <a:ea typeface="黑体" pitchFamily="49" charset="-122"/>
                    <a:sym typeface="Wingdings" pitchFamily="2" charset="2"/>
                  </a:rPr>
                  <a:t>个结果及提前终止</a:t>
                </a:r>
                <a:endParaRPr kumimoji="0" lang="en-US" altLang="zh-CN" sz="2000" dirty="0">
                  <a:latin typeface="Arial" pitchFamily="34" charset="0"/>
                  <a:cs typeface="Arial" pitchFamily="34" charset="0"/>
                  <a:sym typeface="Wingdings" pitchFamily="2" charset="2"/>
                </a:endParaRPr>
              </a:p>
              <a:p>
                <a:pPr lvl="1">
                  <a:buFont typeface="Arial" pitchFamily="34" charset="0"/>
                  <a:buChar char="•"/>
                </a:pPr>
                <a:r>
                  <a:rPr kumimoji="0" lang="zh-CN" altLang="en-US" sz="2000" dirty="0">
                    <a:latin typeface="Arial" pitchFamily="34" charset="0"/>
                    <a:ea typeface="黑体" pitchFamily="49" charset="-122"/>
                    <a:sym typeface="Wingdings" pitchFamily="2" charset="2"/>
                  </a:rPr>
                  <a:t> 有界增量计算</a:t>
                </a:r>
                <a:endParaRPr kumimoji="0" lang="en-US" altLang="zh-CN" sz="2000" dirty="0">
                  <a:latin typeface="Arial" pitchFamily="34" charset="0"/>
                  <a:cs typeface="Arial" pitchFamily="34" charset="0"/>
                  <a:sym typeface="Wingdings" pitchFamily="2" charset="2"/>
                </a:endParaRPr>
              </a:p>
              <a:p>
                <a:pPr lvl="1">
                  <a:buFont typeface="Arial" pitchFamily="34" charset="0"/>
                  <a:buChar char="•"/>
                </a:pPr>
                <a:r>
                  <a:rPr lang="en-US" altLang="zh-CN" sz="2000" dirty="0">
                    <a:latin typeface="黑体" pitchFamily="49" charset="-122"/>
                    <a:cs typeface="Arial" pitchFamily="34" charset="0"/>
                  </a:rPr>
                  <a:t> … … </a:t>
                </a:r>
                <a:endParaRPr lang="zh-CN" altLang="en-US" sz="2000" dirty="0">
                  <a:latin typeface="黑体" pitchFamily="49" charset="-122"/>
                  <a:ea typeface="黑体" pitchFamily="49" charset="-122"/>
                </a:endParaRPr>
              </a:p>
            </p:txBody>
          </p:sp>
          <p:pic>
            <p:nvPicPr>
              <p:cNvPr id="67601" name="Picture 4" descr="http://t0.gstatic.com/images?q=tbn:ANd9GcRFFtu68rvmIdyA3tMBNEwuW_xy1rQAX7pYkDHM383wDs36lA2Jd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868295">
                <a:off x="4627313" y="2787879"/>
                <a:ext cx="773775" cy="111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 name="下箭头 17"/>
            <p:cNvSpPr/>
            <p:nvPr/>
          </p:nvSpPr>
          <p:spPr>
            <a:xfrm rot="16200000">
              <a:off x="4200736" y="4112923"/>
              <a:ext cx="504688" cy="9366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黑体" pitchFamily="49" charset="-122"/>
                <a:ea typeface="黑体" pitchFamily="49" charset="-122"/>
              </a:endParaRPr>
            </a:p>
          </p:txBody>
        </p:sp>
        <p:sp>
          <p:nvSpPr>
            <p:cNvPr id="67599" name="矩形 18" descr="羊皮纸"/>
            <p:cNvSpPr>
              <a:spLocks noChangeArrowheads="1"/>
            </p:cNvSpPr>
            <p:nvPr/>
          </p:nvSpPr>
          <p:spPr bwMode="auto">
            <a:xfrm>
              <a:off x="3968858" y="3692509"/>
              <a:ext cx="971619" cy="534843"/>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57150" cmpd="thickThin">
                  <a:solidFill>
                    <a:srgbClr val="000000"/>
                  </a:solidFill>
                  <a:miter lim="800000"/>
                  <a:headEnd/>
                  <a:tailEnd/>
                </a14:hiddenLine>
              </a:ext>
            </a:extLst>
          </p:spPr>
          <p:txBody>
            <a:bodyPr anchor="ctr"/>
            <a:lstStyle/>
            <a:p>
              <a:pPr algn="ctr">
                <a:spcBef>
                  <a:spcPct val="20000"/>
                </a:spcBef>
              </a:pPr>
              <a:r>
                <a:rPr kumimoji="0" lang="en-US" altLang="zh-CN" sz="1800" b="1">
                  <a:latin typeface="宋体" pitchFamily="2" charset="-122"/>
                  <a:cs typeface="Arial" pitchFamily="34" charset="0"/>
                </a:rPr>
                <a:t>3I</a:t>
              </a:r>
              <a:r>
                <a:rPr kumimoji="0" lang="zh-CN" altLang="en-US" sz="1800" b="1">
                  <a:latin typeface="Arial" pitchFamily="34" charset="0"/>
                  <a:ea typeface="黑体" pitchFamily="49" charset="-122"/>
                </a:rPr>
                <a:t>特征</a:t>
              </a:r>
              <a:endParaRPr kumimoji="0" lang="en-US" altLang="zh-CN" sz="1800" b="1">
                <a:latin typeface="宋体" pitchFamily="2" charset="-122"/>
                <a:cs typeface="Arial" pitchFamily="34" charset="0"/>
              </a:endParaRPr>
            </a:p>
          </p:txBody>
        </p:sp>
      </p:grpSp>
      <p:grpSp>
        <p:nvGrpSpPr>
          <p:cNvPr id="20" name="组合 19"/>
          <p:cNvGrpSpPr>
            <a:grpSpLocks/>
          </p:cNvGrpSpPr>
          <p:nvPr/>
        </p:nvGrpSpPr>
        <p:grpSpPr bwMode="auto">
          <a:xfrm>
            <a:off x="3978275" y="1916113"/>
            <a:ext cx="971550" cy="1044575"/>
            <a:chOff x="3977933" y="1916832"/>
            <a:chExt cx="972108" cy="1044115"/>
          </a:xfrm>
        </p:grpSpPr>
        <p:sp>
          <p:nvSpPr>
            <p:cNvPr id="21" name="下箭头 20"/>
            <p:cNvSpPr/>
            <p:nvPr/>
          </p:nvSpPr>
          <p:spPr>
            <a:xfrm rot="16200000">
              <a:off x="4210892" y="2240859"/>
              <a:ext cx="504603" cy="9355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黑体" pitchFamily="49" charset="-122"/>
                <a:ea typeface="黑体" pitchFamily="49" charset="-122"/>
              </a:endParaRPr>
            </a:p>
          </p:txBody>
        </p:sp>
        <p:sp>
          <p:nvSpPr>
            <p:cNvPr id="22" name="矩形 21"/>
            <p:cNvSpPr/>
            <p:nvPr/>
          </p:nvSpPr>
          <p:spPr>
            <a:xfrm>
              <a:off x="3977933" y="1916832"/>
              <a:ext cx="972108" cy="534751"/>
            </a:xfrm>
            <a:prstGeom prst="rect">
              <a:avLst/>
            </a:prstGeom>
            <a:solidFill>
              <a:schemeClr val="bg1">
                <a:lumMod val="95000"/>
              </a:schemeClr>
            </a:solidFill>
            <a:ln w="57150" cmpd="thickThin">
              <a:noFill/>
              <a:miter lim="800000"/>
              <a:headEnd/>
              <a:tailEnd/>
            </a:ln>
          </p:spPr>
          <p:txBody>
            <a:bodyPr anchor="ctr"/>
            <a:lstStyle/>
            <a:p>
              <a:pPr algn="ctr">
                <a:spcBef>
                  <a:spcPct val="20000"/>
                </a:spcBef>
                <a:defRPr/>
              </a:pPr>
              <a:r>
                <a:rPr kumimoji="0" lang="zh-CN" altLang="en-US" sz="1800" b="1" dirty="0">
                  <a:latin typeface="宋体" pitchFamily="2" charset="-122"/>
                  <a:cs typeface="Arial" pitchFamily="34" charset="0"/>
                </a:rPr>
                <a:t>增量性</a:t>
              </a:r>
              <a:endParaRPr kumimoji="0" lang="en-US" altLang="zh-CN" sz="1800" b="1" dirty="0">
                <a:latin typeface="宋体" pitchFamily="2" charset="-122"/>
                <a:cs typeface="Arial" pitchFamily="34" charset="0"/>
              </a:endParaRPr>
            </a:p>
          </p:txBody>
        </p:sp>
      </p:grpSp>
      <p:sp>
        <p:nvSpPr>
          <p:cNvPr id="67594"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5804DEEF-BE4F-4273-8619-754BBBD8DB2D}" type="slidenum">
              <a:rPr kumimoji="0" lang="zh-CN" altLang="en-US" sz="1200">
                <a:solidFill>
                  <a:srgbClr val="898989"/>
                </a:solidFill>
              </a:rPr>
              <a:pPr/>
              <a:t>16</a:t>
            </a:fld>
            <a:endParaRPr kumimoji="0"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4F9D973C-7855-4B29-B11A-64E0EA4E86DC}" type="slidenum">
              <a:rPr kumimoji="0" lang="zh-CN" altLang="en-US" sz="1200">
                <a:solidFill>
                  <a:srgbClr val="898989"/>
                </a:solidFill>
              </a:rPr>
              <a:pPr/>
              <a:t>17</a:t>
            </a:fld>
            <a:endParaRPr kumimoji="0" lang="zh-CN" altLang="en-US" sz="1200">
              <a:solidFill>
                <a:srgbClr val="898989"/>
              </a:solidFill>
            </a:endParaRPr>
          </a:p>
        </p:txBody>
      </p:sp>
      <p:sp>
        <p:nvSpPr>
          <p:cNvPr id="68611" name="标题 2"/>
          <p:cNvSpPr>
            <a:spLocks noGrp="1"/>
          </p:cNvSpPr>
          <p:nvPr>
            <p:ph type="title"/>
          </p:nvPr>
        </p:nvSpPr>
        <p:spPr/>
        <p:txBody>
          <a:bodyPr/>
          <a:lstStyle/>
          <a:p>
            <a:pPr eaLnBrk="1" hangingPunct="1"/>
            <a:r>
              <a:rPr b="1" smtClean="0">
                <a:latin typeface="Arial" pitchFamily="34" charset="0"/>
                <a:cs typeface="Arial" pitchFamily="34" charset="0"/>
              </a:rPr>
              <a:t>科学问题一：可计算 </a:t>
            </a:r>
            <a:r>
              <a:rPr lang="en-US" altLang="zh-CN" b="1" smtClean="0">
                <a:latin typeface="Arial" pitchFamily="34" charset="0"/>
                <a:cs typeface="Arial" pitchFamily="34" charset="0"/>
              </a:rPr>
              <a:t>(5)</a:t>
            </a:r>
            <a:endParaRPr lang="en-US" smtClean="0"/>
          </a:p>
        </p:txBody>
      </p:sp>
      <p:sp>
        <p:nvSpPr>
          <p:cNvPr id="10" name="矩形 7" descr="羊皮纸"/>
          <p:cNvSpPr>
            <a:spLocks noChangeArrowheads="1"/>
          </p:cNvSpPr>
          <p:nvPr/>
        </p:nvSpPr>
        <p:spPr bwMode="auto">
          <a:xfrm>
            <a:off x="287338" y="4868863"/>
            <a:ext cx="8532812" cy="1655762"/>
          </a:xfrm>
          <a:prstGeom prst="rect">
            <a:avLst/>
          </a:prstGeom>
          <a:blipFill dpi="0" rotWithShape="1">
            <a:blip r:embed="rId2"/>
            <a:srcRect/>
            <a:tile tx="0" ty="0" sx="100000" sy="100000" flip="none" algn="tl"/>
          </a:blipFill>
          <a:ln w="57150">
            <a:solidFill>
              <a:srgbClr val="C00000"/>
            </a:solidFill>
            <a:miter lim="800000"/>
            <a:headEnd/>
            <a:tailEnd/>
          </a:ln>
        </p:spPr>
        <p:txBody>
          <a:bodyPr anchor="ctr"/>
          <a:lstStyle/>
          <a:p>
            <a:pPr>
              <a:lnSpc>
                <a:spcPct val="110000"/>
              </a:lnSpc>
            </a:pPr>
            <a:r>
              <a:rPr lang="zh-CN" altLang="en-US" b="1" dirty="0">
                <a:latin typeface="黑体" pitchFamily="49" charset="-122"/>
                <a:ea typeface="黑体" pitchFamily="49" charset="-122"/>
                <a:sym typeface="Wingdings" pitchFamily="2" charset="2"/>
              </a:rPr>
              <a:t>    动态数据处理算法的</a:t>
            </a:r>
            <a:r>
              <a:rPr lang="zh-CN" altLang="en-US" b="1" dirty="0">
                <a:solidFill>
                  <a:srgbClr val="FF0000"/>
                </a:solidFill>
                <a:latin typeface="黑体" pitchFamily="49" charset="-122"/>
                <a:ea typeface="黑体" pitchFamily="49" charset="-122"/>
                <a:sym typeface="Wingdings" pitchFamily="2" charset="2"/>
              </a:rPr>
              <a:t>量效均衡：</a:t>
            </a:r>
            <a:r>
              <a:rPr lang="zh-CN" altLang="en-US" b="1" dirty="0">
                <a:latin typeface="黑体" pitchFamily="49" charset="-122"/>
                <a:ea typeface="黑体" pitchFamily="49" charset="-122"/>
                <a:sym typeface="Wingdings" pitchFamily="2" charset="2"/>
              </a:rPr>
              <a:t>从数据量与计算有效性间的均衡角度重新审视计算复杂性和算法理论，突破传统计算复杂性和算法设计思想的局限。</a:t>
            </a:r>
            <a:endParaRPr lang="en-US" altLang="zh-CN" b="1" dirty="0">
              <a:latin typeface="黑体" pitchFamily="49" charset="-122"/>
              <a:ea typeface="黑体" pitchFamily="49" charset="-122"/>
              <a:sym typeface="Wingdings" pitchFamily="2" charset="2"/>
            </a:endParaRPr>
          </a:p>
        </p:txBody>
      </p:sp>
      <p:sp>
        <p:nvSpPr>
          <p:cNvPr id="11" name="圆角矩形 10"/>
          <p:cNvSpPr/>
          <p:nvPr/>
        </p:nvSpPr>
        <p:spPr>
          <a:xfrm>
            <a:off x="179388" y="1557338"/>
            <a:ext cx="8782050" cy="935037"/>
          </a:xfrm>
          <a:prstGeom prst="roundRect">
            <a:avLst>
              <a:gd name="adj" fmla="val 3400"/>
            </a:avLst>
          </a:prstGeom>
          <a:ln w="57150"/>
        </p:spPr>
        <p:style>
          <a:lnRef idx="2">
            <a:schemeClr val="accent2"/>
          </a:lnRef>
          <a:fillRef idx="1">
            <a:schemeClr val="lt1"/>
          </a:fillRef>
          <a:effectRef idx="0">
            <a:schemeClr val="accent2"/>
          </a:effectRef>
          <a:fontRef idx="minor">
            <a:schemeClr val="dk1"/>
          </a:fontRef>
        </p:style>
        <p:txBody>
          <a:bodyPr anchor="ctr"/>
          <a:lstStyle/>
          <a:p>
            <a:r>
              <a:rPr kumimoji="0" lang="zh-CN" altLang="en-US" sz="2800">
                <a:solidFill>
                  <a:srgbClr val="000000"/>
                </a:solidFill>
                <a:latin typeface="黑体" pitchFamily="49" charset="-122"/>
                <a:ea typeface="黑体" pitchFamily="49" charset="-122"/>
              </a:rPr>
              <a:t>            可计算问题是大数据计算的本质问题</a:t>
            </a:r>
          </a:p>
        </p:txBody>
      </p:sp>
      <p:sp>
        <p:nvSpPr>
          <p:cNvPr id="12" name="矩形 11"/>
          <p:cNvSpPr/>
          <p:nvPr/>
        </p:nvSpPr>
        <p:spPr>
          <a:xfrm>
            <a:off x="279699" y="1651447"/>
            <a:ext cx="1988045" cy="769441"/>
          </a:xfrm>
          <a:prstGeom prst="rect">
            <a:avLst/>
          </a:prstGeom>
        </p:spPr>
        <p:txBody>
          <a:bodyPr wrap="none">
            <a:spAutoFit/>
          </a:body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sp>
        <p:nvSpPr>
          <p:cNvPr id="53" name="TextBox 52"/>
          <p:cNvSpPr txBox="1"/>
          <p:nvPr/>
        </p:nvSpPr>
        <p:spPr>
          <a:xfrm>
            <a:off x="755650" y="3141663"/>
            <a:ext cx="2263775" cy="143986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144000"/>
          <a:lstStyle>
            <a:lvl1pPr marL="342900" indent="-342900">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buFont typeface="Arial" pitchFamily="34" charset="0"/>
              <a:buNone/>
            </a:pPr>
            <a:r>
              <a:rPr kumimoji="0" lang="zh-CN" altLang="en-US" b="1" dirty="0">
                <a:latin typeface="Arial" pitchFamily="34" charset="0"/>
                <a:ea typeface="黑体" pitchFamily="49" charset="-122"/>
              </a:rPr>
              <a:t>　 什么是大</a:t>
            </a:r>
            <a:r>
              <a:rPr kumimoji="0" lang="zh-CN" altLang="en-US" b="1" dirty="0" smtClean="0">
                <a:latin typeface="Arial" pitchFamily="34" charset="0"/>
                <a:ea typeface="黑体" pitchFamily="49" charset="-122"/>
              </a:rPr>
              <a:t>数据计算的</a:t>
            </a:r>
            <a:r>
              <a:rPr kumimoji="0" lang="zh-CN" altLang="en-US" b="1" dirty="0">
                <a:latin typeface="Arial" pitchFamily="34" charset="0"/>
                <a:ea typeface="黑体" pitchFamily="49" charset="-122"/>
              </a:rPr>
              <a:t>易解问题</a:t>
            </a:r>
            <a:r>
              <a:rPr kumimoji="0" lang="en-US" altLang="zh-CN" b="1" dirty="0">
                <a:latin typeface="Arial" pitchFamily="34" charset="0"/>
                <a:ea typeface="黑体" pitchFamily="49" charset="-122"/>
                <a:cs typeface="Arial" pitchFamily="34" charset="0"/>
              </a:rPr>
              <a:t>?</a:t>
            </a:r>
          </a:p>
        </p:txBody>
      </p:sp>
      <p:pic>
        <p:nvPicPr>
          <p:cNvPr id="68616" name="Picture 4" descr="http://t0.gstatic.com/images?q=tbn:ANd9GcRFFtu68rvmIdyA3tMBNEwuW_xy1rQAX7pYkDHM383wDs36lA2Jd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868295">
            <a:off x="369888" y="2622550"/>
            <a:ext cx="7747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54"/>
          <p:cNvSpPr txBox="1"/>
          <p:nvPr/>
        </p:nvSpPr>
        <p:spPr>
          <a:xfrm>
            <a:off x="3513138" y="3141663"/>
            <a:ext cx="2262187" cy="143986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144000"/>
          <a:lstStyle>
            <a:lvl1pPr marL="342900" indent="-342900">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buFont typeface="Arial" pitchFamily="34" charset="0"/>
              <a:buNone/>
            </a:pPr>
            <a:r>
              <a:rPr kumimoji="0" lang="zh-CN" altLang="en-US" b="1">
                <a:latin typeface="Arial" pitchFamily="34" charset="0"/>
                <a:ea typeface="黑体" pitchFamily="49" charset="-122"/>
              </a:rPr>
              <a:t>　什么是大数据计算的可近似问题</a:t>
            </a:r>
            <a:r>
              <a:rPr kumimoji="0" lang="en-US" altLang="zh-CN" b="1">
                <a:latin typeface="Arial" pitchFamily="34" charset="0"/>
                <a:ea typeface="黑体" pitchFamily="49" charset="-122"/>
                <a:cs typeface="Arial" pitchFamily="34" charset="0"/>
              </a:rPr>
              <a:t>?</a:t>
            </a:r>
          </a:p>
        </p:txBody>
      </p:sp>
      <p:pic>
        <p:nvPicPr>
          <p:cNvPr id="68618" name="Picture 4" descr="http://t0.gstatic.com/images?q=tbn:ANd9GcRFFtu68rvmIdyA3tMBNEwuW_xy1rQAX7pYkDHM383wDs36lA2Jd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868295">
            <a:off x="3127375" y="2622550"/>
            <a:ext cx="7731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56"/>
          <p:cNvSpPr txBox="1"/>
          <p:nvPr/>
        </p:nvSpPr>
        <p:spPr>
          <a:xfrm>
            <a:off x="6269038" y="3141663"/>
            <a:ext cx="2263775" cy="143986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tIns="144000"/>
          <a:lstStyle>
            <a:lvl1pPr marL="342900" indent="-342900">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buFont typeface="Arial" pitchFamily="34" charset="0"/>
              <a:buNone/>
            </a:pPr>
            <a:r>
              <a:rPr kumimoji="0" lang="zh-CN" altLang="en-US" b="1" dirty="0">
                <a:latin typeface="Arial" pitchFamily="34" charset="0"/>
                <a:ea typeface="黑体" pitchFamily="49" charset="-122"/>
              </a:rPr>
              <a:t>　如何设计更有效的大数据计算算法</a:t>
            </a:r>
            <a:r>
              <a:rPr kumimoji="0" lang="en-US" altLang="zh-CN" b="1" dirty="0">
                <a:latin typeface="Arial" pitchFamily="34" charset="0"/>
                <a:ea typeface="黑体" pitchFamily="49" charset="-122"/>
                <a:cs typeface="Arial" pitchFamily="34" charset="0"/>
              </a:rPr>
              <a:t>?</a:t>
            </a:r>
          </a:p>
        </p:txBody>
      </p:sp>
      <p:pic>
        <p:nvPicPr>
          <p:cNvPr id="68620" name="Picture 4" descr="http://t0.gstatic.com/images?q=tbn:ANd9GcRFFtu68rvmIdyA3tMBNEwuW_xy1rQAX7pYkDHM383wDs36lA2Jd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868295">
            <a:off x="5883275" y="2622550"/>
            <a:ext cx="7731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a:grpSpLocks/>
          </p:cNvGrpSpPr>
          <p:nvPr/>
        </p:nvGrpSpPr>
        <p:grpSpPr bwMode="auto">
          <a:xfrm>
            <a:off x="160338" y="1825625"/>
            <a:ext cx="3546475" cy="2876550"/>
            <a:chOff x="160372" y="1826138"/>
            <a:chExt cx="3547059" cy="2875326"/>
          </a:xfrm>
        </p:grpSpPr>
        <p:grpSp>
          <p:nvGrpSpPr>
            <p:cNvPr id="20515" name="组合 11"/>
            <p:cNvGrpSpPr>
              <a:grpSpLocks/>
            </p:cNvGrpSpPr>
            <p:nvPr/>
          </p:nvGrpSpPr>
          <p:grpSpPr bwMode="auto">
            <a:xfrm>
              <a:off x="160372" y="2564904"/>
              <a:ext cx="3276203" cy="2136560"/>
              <a:chOff x="160372" y="2564904"/>
              <a:chExt cx="3276203" cy="2136560"/>
            </a:xfrm>
          </p:grpSpPr>
          <p:sp>
            <p:nvSpPr>
              <p:cNvPr id="35" name="矩形 34"/>
              <p:cNvSpPr/>
              <p:nvPr/>
            </p:nvSpPr>
            <p:spPr>
              <a:xfrm>
                <a:off x="168310" y="3201916"/>
                <a:ext cx="3254910" cy="1499548"/>
              </a:xfrm>
              <a:prstGeom prst="rect">
                <a:avLst/>
              </a:prstGeom>
              <a:solidFill>
                <a:schemeClr val="bg1"/>
              </a:solid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黑体" pitchFamily="49" charset="-122"/>
                  <a:ea typeface="黑体" pitchFamily="49" charset="-122"/>
                </a:endParaRPr>
              </a:p>
            </p:txBody>
          </p:sp>
          <p:sp>
            <p:nvSpPr>
              <p:cNvPr id="37" name="矩形 36"/>
              <p:cNvSpPr/>
              <p:nvPr/>
            </p:nvSpPr>
            <p:spPr>
              <a:xfrm>
                <a:off x="1122555" y="3579580"/>
                <a:ext cx="1433748" cy="41892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抽样</a:t>
                </a:r>
                <a:r>
                  <a:rPr lang="en-US" altLang="zh-CN" sz="2000">
                    <a:solidFill>
                      <a:schemeClr val="tx1"/>
                    </a:solidFill>
                    <a:latin typeface="黑体" pitchFamily="49" charset="-122"/>
                    <a:ea typeface="黑体" pitchFamily="49" charset="-122"/>
                  </a:rPr>
                  <a:t>,</a:t>
                </a:r>
                <a:r>
                  <a:rPr lang="zh-CN" altLang="en-US" sz="2000">
                    <a:solidFill>
                      <a:schemeClr val="tx1"/>
                    </a:solidFill>
                    <a:latin typeface="黑体" pitchFamily="49" charset="-122"/>
                    <a:ea typeface="黑体" pitchFamily="49" charset="-122"/>
                  </a:rPr>
                  <a:t>抽象</a:t>
                </a:r>
              </a:p>
            </p:txBody>
          </p:sp>
          <p:sp>
            <p:nvSpPr>
              <p:cNvPr id="38" name="矩形 37"/>
              <p:cNvSpPr/>
              <p:nvPr/>
            </p:nvSpPr>
            <p:spPr>
              <a:xfrm>
                <a:off x="2608700" y="3419310"/>
                <a:ext cx="725606" cy="12123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统计</a:t>
                </a:r>
                <a:endParaRPr lang="en-US" altLang="zh-CN" sz="2000">
                  <a:solidFill>
                    <a:schemeClr val="tx1"/>
                  </a:solidFill>
                  <a:latin typeface="黑体" pitchFamily="49" charset="-122"/>
                  <a:ea typeface="黑体" pitchFamily="49" charset="-122"/>
                </a:endParaRPr>
              </a:p>
              <a:p>
                <a:pPr algn="ctr"/>
                <a:r>
                  <a:rPr lang="zh-CN" altLang="en-US" sz="2000">
                    <a:solidFill>
                      <a:schemeClr val="tx1"/>
                    </a:solidFill>
                    <a:latin typeface="黑体" pitchFamily="49" charset="-122"/>
                    <a:ea typeface="黑体" pitchFamily="49" charset="-122"/>
                  </a:rPr>
                  <a:t>逻辑特征</a:t>
                </a:r>
              </a:p>
            </p:txBody>
          </p:sp>
          <p:sp>
            <p:nvSpPr>
              <p:cNvPr id="39" name="圆角矩形 38"/>
              <p:cNvSpPr>
                <a:spLocks noChangeArrowheads="1"/>
              </p:cNvSpPr>
              <p:nvPr/>
            </p:nvSpPr>
            <p:spPr bwMode="auto">
              <a:xfrm>
                <a:off x="160372" y="2565599"/>
                <a:ext cx="3275551" cy="636317"/>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lgn="ctr">
                  <a:defRPr/>
                </a:pPr>
                <a:r>
                  <a:rPr lang="zh-CN" altLang="en-US" b="1" dirty="0">
                    <a:solidFill>
                      <a:schemeClr val="dk1"/>
                    </a:solidFill>
                    <a:latin typeface="黑体" pitchFamily="49" charset="-122"/>
                    <a:ea typeface="黑体" pitchFamily="49" charset="-122"/>
                  </a:rPr>
                  <a:t>表示</a:t>
                </a:r>
              </a:p>
            </p:txBody>
          </p:sp>
          <p:grpSp>
            <p:nvGrpSpPr>
              <p:cNvPr id="20522" name="组合 10"/>
              <p:cNvGrpSpPr>
                <a:grpSpLocks/>
              </p:cNvGrpSpPr>
              <p:nvPr/>
            </p:nvGrpSpPr>
            <p:grpSpPr bwMode="auto">
              <a:xfrm>
                <a:off x="234823" y="3382006"/>
                <a:ext cx="1034984" cy="1175442"/>
                <a:chOff x="234823" y="3382006"/>
                <a:chExt cx="1034984" cy="1175442"/>
              </a:xfrm>
            </p:grpSpPr>
            <p:sp>
              <p:nvSpPr>
                <p:cNvPr id="36" name="椭圆 35"/>
                <p:cNvSpPr/>
                <p:nvPr/>
              </p:nvSpPr>
              <p:spPr>
                <a:xfrm>
                  <a:off x="234996" y="3493891"/>
                  <a:ext cx="1035220" cy="1063172"/>
                </a:xfrm>
                <a:prstGeom prst="ellipse">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40" name="矩形 39"/>
                <p:cNvSpPr/>
                <p:nvPr/>
              </p:nvSpPr>
              <p:spPr>
                <a:xfrm>
                  <a:off x="710047" y="3684847"/>
                  <a:ext cx="412292" cy="584775"/>
                </a:xfrm>
                <a:prstGeom prst="rect">
                  <a:avLst/>
                </a:prstGeom>
              </p:spPr>
              <p:txBody>
                <a:bodyPr wrap="none">
                  <a:spAutoFit/>
                </a:bodyPr>
                <a:lstStyle/>
                <a:p>
                  <a:pPr>
                    <a:defRPr/>
                  </a:pP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3200" dirty="0">
                    <a:ea typeface="宋体" charset="-122"/>
                  </a:endParaRPr>
                </a:p>
              </p:txBody>
            </p:sp>
            <p:sp>
              <p:nvSpPr>
                <p:cNvPr id="41" name="矩形 40"/>
                <p:cNvSpPr/>
                <p:nvPr/>
              </p:nvSpPr>
              <p:spPr>
                <a:xfrm>
                  <a:off x="591011" y="3959811"/>
                  <a:ext cx="412292" cy="584775"/>
                </a:xfrm>
                <a:prstGeom prst="rect">
                  <a:avLst/>
                </a:prstGeom>
              </p:spPr>
              <p:txBody>
                <a:bodyPr wrap="none">
                  <a:spAutoFit/>
                </a:bodyPr>
                <a:lstStyle/>
                <a:p>
                  <a:pPr>
                    <a:defRPr/>
                  </a:pP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3200" dirty="0">
                    <a:ea typeface="宋体" charset="-122"/>
                  </a:endParaRPr>
                </a:p>
              </p:txBody>
            </p:sp>
            <p:sp>
              <p:nvSpPr>
                <p:cNvPr id="42" name="矩形 41"/>
                <p:cNvSpPr/>
                <p:nvPr/>
              </p:nvSpPr>
              <p:spPr>
                <a:xfrm>
                  <a:off x="252137" y="3671779"/>
                  <a:ext cx="412292" cy="584775"/>
                </a:xfrm>
                <a:prstGeom prst="rect">
                  <a:avLst/>
                </a:prstGeom>
              </p:spPr>
              <p:txBody>
                <a:bodyPr wrap="none">
                  <a:spAutoFit/>
                </a:bodyPr>
                <a:lstStyle/>
                <a:p>
                  <a:pPr>
                    <a:defRPr/>
                  </a:pP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3200" dirty="0">
                    <a:ea typeface="宋体" charset="-122"/>
                  </a:endParaRPr>
                </a:p>
              </p:txBody>
            </p:sp>
            <p:sp>
              <p:nvSpPr>
                <p:cNvPr id="43" name="矩形 42"/>
                <p:cNvSpPr/>
                <p:nvPr/>
              </p:nvSpPr>
              <p:spPr>
                <a:xfrm>
                  <a:off x="468161" y="3382006"/>
                  <a:ext cx="412292" cy="584775"/>
                </a:xfrm>
                <a:prstGeom prst="rect">
                  <a:avLst/>
                </a:prstGeom>
              </p:spPr>
              <p:txBody>
                <a:bodyPr wrap="none">
                  <a:spAutoFit/>
                </a:bodyPr>
                <a:lstStyle/>
                <a:p>
                  <a:pPr>
                    <a:defRPr/>
                  </a:pP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3200" dirty="0">
                    <a:ea typeface="宋体" charset="-122"/>
                  </a:endParaRPr>
                </a:p>
              </p:txBody>
            </p:sp>
          </p:grpSp>
          <p:cxnSp>
            <p:nvCxnSpPr>
              <p:cNvPr id="44" name="直接箭头连接符 43"/>
              <p:cNvCxnSpPr>
                <a:cxnSpLocks noChangeShapeType="1"/>
                <a:stCxn id="36" idx="6"/>
              </p:cNvCxnSpPr>
              <p:nvPr/>
            </p:nvCxnSpPr>
            <p:spPr bwMode="auto">
              <a:xfrm>
                <a:off x="1270217" y="4025477"/>
                <a:ext cx="1338483" cy="0"/>
              </a:xfrm>
              <a:prstGeom prst="straightConnector1">
                <a:avLst/>
              </a:prstGeom>
              <a:noFill/>
              <a:ln w="38100">
                <a:solidFill>
                  <a:schemeClr val="accent1"/>
                </a:solidFill>
                <a:round/>
                <a:headEnd/>
                <a:tailEnd type="arrow" w="med" len="me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cxnSp>
          <p:sp>
            <p:nvSpPr>
              <p:cNvPr id="47" name="矩形 46"/>
              <p:cNvSpPr/>
              <p:nvPr/>
            </p:nvSpPr>
            <p:spPr>
              <a:xfrm>
                <a:off x="1168600" y="3981046"/>
                <a:ext cx="1308315" cy="41892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特征选取</a:t>
                </a:r>
              </a:p>
            </p:txBody>
          </p:sp>
        </p:grpSp>
        <p:sp>
          <p:nvSpPr>
            <p:cNvPr id="76" name="圆角矩形 75"/>
            <p:cNvSpPr>
              <a:spLocks noChangeArrowheads="1"/>
            </p:cNvSpPr>
            <p:nvPr/>
          </p:nvSpPr>
          <p:spPr bwMode="auto">
            <a:xfrm>
              <a:off x="2954832" y="1826138"/>
              <a:ext cx="752599" cy="396706"/>
            </a:xfrm>
            <a:prstGeom prst="roundRect">
              <a:avLst>
                <a:gd name="adj" fmla="val 16667"/>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mn-lt"/>
                <a:ea typeface="+mn-ea"/>
              </a:endParaRPr>
            </a:p>
          </p:txBody>
        </p:sp>
        <p:sp>
          <p:nvSpPr>
            <p:cNvPr id="20517" name="AutoShape 31"/>
            <p:cNvSpPr>
              <a:spLocks noChangeArrowheads="1"/>
            </p:cNvSpPr>
            <p:nvPr/>
          </p:nvSpPr>
          <p:spPr bwMode="auto">
            <a:xfrm>
              <a:off x="2857072" y="2236885"/>
              <a:ext cx="513233" cy="341356"/>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en-US">
                <a:solidFill>
                  <a:srgbClr val="000000"/>
                </a:solidFill>
              </a:endParaRPr>
            </a:p>
          </p:txBody>
        </p:sp>
      </p:grpSp>
      <p:sp>
        <p:nvSpPr>
          <p:cNvPr id="20482" name="标题 1"/>
          <p:cNvSpPr>
            <a:spLocks noGrp="1"/>
          </p:cNvSpPr>
          <p:nvPr>
            <p:ph type="title"/>
          </p:nvPr>
        </p:nvSpPr>
        <p:spPr/>
        <p:txBody>
          <a:bodyPr/>
          <a:lstStyle/>
          <a:p>
            <a:r>
              <a:rPr kumimoji="0" b="1" smtClean="0">
                <a:latin typeface="Arial" pitchFamily="34" charset="0"/>
                <a:cs typeface="Arial" pitchFamily="34" charset="0"/>
              </a:rPr>
              <a:t>科学问题二：可表示 </a:t>
            </a:r>
            <a:r>
              <a:rPr kumimoji="0" lang="en-US" altLang="zh-CN" b="1" smtClean="0">
                <a:latin typeface="Arial" pitchFamily="34" charset="0"/>
                <a:cs typeface="Arial" pitchFamily="34" charset="0"/>
              </a:rPr>
              <a:t>(1)</a:t>
            </a:r>
            <a:endParaRPr kumimoji="0" lang="en-US" b="1" smtClean="0">
              <a:latin typeface="Arial" pitchFamily="34" charset="0"/>
              <a:cs typeface="Arial" pitchFamily="34" charset="0"/>
            </a:endParaRPr>
          </a:p>
        </p:txBody>
      </p:sp>
      <p:sp>
        <p:nvSpPr>
          <p:cNvPr id="21" name="矩形 20"/>
          <p:cNvSpPr/>
          <p:nvPr/>
        </p:nvSpPr>
        <p:spPr>
          <a:xfrm>
            <a:off x="279699" y="1651447"/>
            <a:ext cx="1988045" cy="769441"/>
          </a:xfrm>
          <a:prstGeom prst="rect">
            <a:avLst/>
          </a:prstGeom>
        </p:spPr>
        <p:txBody>
          <a:bodyPr wrap="none">
            <a:spAutoFit/>
          </a:body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chemeClr val="accent5">
                    <a:lumMod val="75000"/>
                  </a:schemeClr>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122"/>
              <a:cs typeface="Arial" pitchFamily="34" charset="0"/>
            </a:endParaRPr>
          </a:p>
        </p:txBody>
      </p:sp>
      <p:grpSp>
        <p:nvGrpSpPr>
          <p:cNvPr id="9" name="组合 8"/>
          <p:cNvGrpSpPr>
            <a:grpSpLocks/>
          </p:cNvGrpSpPr>
          <p:nvPr/>
        </p:nvGrpSpPr>
        <p:grpSpPr bwMode="auto">
          <a:xfrm>
            <a:off x="127000" y="5332413"/>
            <a:ext cx="1265238" cy="976312"/>
            <a:chOff x="139244" y="2903252"/>
            <a:chExt cx="1264420" cy="977463"/>
          </a:xfrm>
        </p:grpSpPr>
        <p:sp>
          <p:nvSpPr>
            <p:cNvPr id="49" name="矩形 48"/>
            <p:cNvSpPr/>
            <p:nvPr/>
          </p:nvSpPr>
          <p:spPr>
            <a:xfrm>
              <a:off x="192768" y="2903252"/>
              <a:ext cx="1101584" cy="58477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solidFill>
                    <a:srgbClr val="0070C0"/>
                  </a:solidFill>
                  <a:latin typeface="Arial" pitchFamily="34" charset="0"/>
                  <a:ea typeface="黑体" pitchFamily="49" charset="-122"/>
                  <a:cs typeface="Arial" pitchFamily="34" charset="0"/>
                </a:rPr>
                <a:t>x</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 </a:t>
              </a:r>
              <a:r>
                <a:rPr lang="en-US" altLang="zh-CN" b="1" i="1" dirty="0">
                  <a:ln w="10541" cmpd="sng">
                    <a:solidFill>
                      <a:schemeClr val="accent1">
                        <a:shade val="88000"/>
                        <a:satMod val="110000"/>
                      </a:schemeClr>
                    </a:solidFill>
                    <a:prstDash val="solid"/>
                  </a:ln>
                  <a:solidFill>
                    <a:srgbClr val="0000FF"/>
                  </a:solidFill>
                  <a:latin typeface="Arial" pitchFamily="34" charset="0"/>
                  <a:ea typeface="黑体" pitchFamily="49" charset="-122"/>
                  <a:cs typeface="Arial" pitchFamily="34"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 </a:t>
              </a: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X</a:t>
              </a:r>
              <a:endParaRPr lang="en-US" dirty="0">
                <a:ea typeface="宋体" charset="-122"/>
              </a:endParaRPr>
            </a:p>
          </p:txBody>
        </p:sp>
        <p:sp>
          <p:nvSpPr>
            <p:cNvPr id="64" name="圆角矩形 63"/>
            <p:cNvSpPr>
              <a:spLocks noChangeArrowheads="1"/>
            </p:cNvSpPr>
            <p:nvPr/>
          </p:nvSpPr>
          <p:spPr bwMode="auto">
            <a:xfrm>
              <a:off x="139244" y="3454763"/>
              <a:ext cx="1264420" cy="425952"/>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lgn="ctr"/>
              <a:r>
                <a:rPr lang="zh-CN" altLang="en-US" sz="1800" b="1">
                  <a:solidFill>
                    <a:srgbClr val="000000"/>
                  </a:solidFill>
                  <a:latin typeface="黑体" pitchFamily="49" charset="-122"/>
                  <a:ea typeface="黑体" pitchFamily="49" charset="-122"/>
                </a:rPr>
                <a:t>大杂快散</a:t>
              </a:r>
            </a:p>
          </p:txBody>
        </p:sp>
      </p:grpSp>
      <p:sp>
        <p:nvSpPr>
          <p:cNvPr id="48" name="内容占位符 2"/>
          <p:cNvSpPr>
            <a:spLocks noGrp="1"/>
          </p:cNvSpPr>
          <p:nvPr>
            <p:ph idx="1"/>
          </p:nvPr>
        </p:nvSpPr>
        <p:spPr>
          <a:xfrm>
            <a:off x="3502025" y="2549525"/>
            <a:ext cx="5641975" cy="2082800"/>
          </a:xfrm>
          <a:solidFill>
            <a:schemeClr val="bg1"/>
          </a:solidFill>
        </p:spPr>
        <p:txBody>
          <a:bodyPr/>
          <a:lstStyle/>
          <a:p>
            <a:r>
              <a:rPr lang="zh-CN" altLang="en-US" sz="2400" smtClean="0"/>
              <a:t>现有方法</a:t>
            </a:r>
            <a:endParaRPr lang="en-US" altLang="zh-CN" sz="2400" smtClean="0"/>
          </a:p>
          <a:p>
            <a:pPr lvl="1"/>
            <a:r>
              <a:rPr lang="zh-CN" altLang="en-US" sz="2000" smtClean="0"/>
              <a:t>统计抽样：通过样本评估总体的统计特征</a:t>
            </a:r>
            <a:endParaRPr lang="en-US" altLang="zh-CN" sz="2000" smtClean="0"/>
          </a:p>
          <a:p>
            <a:pPr lvl="1"/>
            <a:r>
              <a:rPr lang="zh-CN" altLang="en-US" sz="2000" smtClean="0"/>
              <a:t>层次抽象：通过层次分类和聚类</a:t>
            </a:r>
            <a:endParaRPr lang="en-US" altLang="zh-CN" sz="2000" smtClean="0"/>
          </a:p>
          <a:p>
            <a:pPr lvl="1"/>
            <a:r>
              <a:rPr lang="zh-CN" altLang="en-US" sz="2000" smtClean="0"/>
              <a:t>特征选取：从高维空间选择重要特征</a:t>
            </a:r>
            <a:endParaRPr lang="en-US" altLang="zh-CN" sz="2000" smtClean="0"/>
          </a:p>
          <a:p>
            <a:pPr lvl="1"/>
            <a:endParaRPr lang="en-US" altLang="zh-CN" sz="2000" smtClean="0"/>
          </a:p>
        </p:txBody>
      </p:sp>
      <p:grpSp>
        <p:nvGrpSpPr>
          <p:cNvPr id="16" name="组合 15"/>
          <p:cNvGrpSpPr>
            <a:grpSpLocks/>
          </p:cNvGrpSpPr>
          <p:nvPr/>
        </p:nvGrpSpPr>
        <p:grpSpPr bwMode="auto">
          <a:xfrm>
            <a:off x="1160463" y="3579813"/>
            <a:ext cx="3998912" cy="2997200"/>
            <a:chOff x="1160777" y="3579823"/>
            <a:chExt cx="3998102" cy="2997228"/>
          </a:xfrm>
        </p:grpSpPr>
        <p:sp>
          <p:nvSpPr>
            <p:cNvPr id="13" name="圆角矩形 12"/>
            <p:cNvSpPr/>
            <p:nvPr/>
          </p:nvSpPr>
          <p:spPr>
            <a:xfrm>
              <a:off x="1168712" y="3579823"/>
              <a:ext cx="1309423" cy="396879"/>
            </a:xfrm>
            <a:prstGeom prst="roundRect">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grpSp>
          <p:nvGrpSpPr>
            <p:cNvPr id="20504" name="组合 14"/>
            <p:cNvGrpSpPr>
              <a:grpSpLocks/>
            </p:cNvGrpSpPr>
            <p:nvPr/>
          </p:nvGrpSpPr>
          <p:grpSpPr bwMode="auto">
            <a:xfrm>
              <a:off x="1160777" y="3833636"/>
              <a:ext cx="3998102" cy="2743415"/>
              <a:chOff x="1160777" y="3833636"/>
              <a:chExt cx="3998102" cy="2743415"/>
            </a:xfrm>
          </p:grpSpPr>
          <p:grpSp>
            <p:nvGrpSpPr>
              <p:cNvPr id="20505" name="组合 13"/>
              <p:cNvGrpSpPr>
                <a:grpSpLocks/>
              </p:cNvGrpSpPr>
              <p:nvPr/>
            </p:nvGrpSpPr>
            <p:grpSpPr bwMode="auto">
              <a:xfrm>
                <a:off x="1160777" y="4613026"/>
                <a:ext cx="3998102" cy="1964025"/>
                <a:chOff x="1160777" y="4613026"/>
                <a:chExt cx="3998102" cy="1964025"/>
              </a:xfrm>
            </p:grpSpPr>
            <p:grpSp>
              <p:nvGrpSpPr>
                <p:cNvPr id="20507" name="组合 7"/>
                <p:cNvGrpSpPr>
                  <a:grpSpLocks/>
                </p:cNvGrpSpPr>
                <p:nvPr/>
              </p:nvGrpSpPr>
              <p:grpSpPr bwMode="auto">
                <a:xfrm>
                  <a:off x="1547663" y="5013176"/>
                  <a:ext cx="3611216" cy="1563875"/>
                  <a:chOff x="1547663" y="2657214"/>
                  <a:chExt cx="3611216" cy="1563875"/>
                </a:xfrm>
              </p:grpSpPr>
              <p:sp>
                <p:nvSpPr>
                  <p:cNvPr id="66" name="矩形 65"/>
                  <p:cNvSpPr/>
                  <p:nvPr/>
                </p:nvSpPr>
                <p:spPr>
                  <a:xfrm>
                    <a:off x="1548049" y="3114590"/>
                    <a:ext cx="3421956" cy="1106499"/>
                  </a:xfrm>
                  <a:prstGeom prst="rect">
                    <a:avLst/>
                  </a:prstGeom>
                  <a:solidFill>
                    <a:schemeClr val="bg1"/>
                  </a:solid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黑体" pitchFamily="49" charset="-122"/>
                      <a:ea typeface="黑体" pitchFamily="49" charset="-122"/>
                    </a:endParaRPr>
                  </a:p>
                </p:txBody>
              </p:sp>
              <p:sp>
                <p:nvSpPr>
                  <p:cNvPr id="51" name="圆角矩形 50"/>
                  <p:cNvSpPr>
                    <a:spLocks noChangeArrowheads="1"/>
                  </p:cNvSpPr>
                  <p:nvPr/>
                </p:nvSpPr>
                <p:spPr bwMode="auto">
                  <a:xfrm>
                    <a:off x="1548049" y="2657386"/>
                    <a:ext cx="3421956" cy="425454"/>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lgn="ctr"/>
                    <a:r>
                      <a:rPr lang="zh-CN" altLang="en-US" sz="2000" b="1">
                        <a:solidFill>
                          <a:srgbClr val="000000"/>
                        </a:solidFill>
                        <a:latin typeface="黑体" pitchFamily="49" charset="-122"/>
                        <a:ea typeface="黑体" pitchFamily="49" charset="-122"/>
                      </a:rPr>
                      <a:t>“独立同分布假设” 不适用</a:t>
                    </a:r>
                  </a:p>
                </p:txBody>
              </p:sp>
              <p:sp>
                <p:nvSpPr>
                  <p:cNvPr id="53" name="矩形 52"/>
                  <p:cNvSpPr/>
                  <p:nvPr/>
                </p:nvSpPr>
                <p:spPr>
                  <a:xfrm>
                    <a:off x="3370130" y="3373356"/>
                    <a:ext cx="1788749" cy="41751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800" b="1">
                        <a:solidFill>
                          <a:schemeClr val="tx1"/>
                        </a:solidFill>
                        <a:latin typeface="黑体" pitchFamily="49" charset="-122"/>
                        <a:ea typeface="黑体" pitchFamily="49" charset="-122"/>
                      </a:rPr>
                      <a:t>数据</a:t>
                    </a:r>
                    <a:endParaRPr lang="en-US" altLang="zh-CN" sz="1800" b="1">
                      <a:solidFill>
                        <a:schemeClr val="tx1"/>
                      </a:solidFill>
                      <a:latin typeface="黑体" pitchFamily="49" charset="-122"/>
                      <a:ea typeface="黑体" pitchFamily="49" charset="-122"/>
                    </a:endParaRPr>
                  </a:p>
                  <a:p>
                    <a:pPr algn="ctr"/>
                    <a:r>
                      <a:rPr lang="zh-CN" altLang="en-US" sz="1800" b="1">
                        <a:solidFill>
                          <a:schemeClr val="tx1"/>
                        </a:solidFill>
                        <a:latin typeface="黑体" pitchFamily="49" charset="-122"/>
                        <a:ea typeface="黑体" pitchFamily="49" charset="-122"/>
                      </a:rPr>
                      <a:t>相互参照</a:t>
                    </a:r>
                    <a:endParaRPr lang="en-US" altLang="zh-CN" sz="1800" b="1">
                      <a:solidFill>
                        <a:schemeClr val="tx1"/>
                      </a:solidFill>
                      <a:latin typeface="黑体" pitchFamily="49" charset="-122"/>
                      <a:ea typeface="黑体" pitchFamily="49" charset="-122"/>
                    </a:endParaRPr>
                  </a:p>
                  <a:p>
                    <a:pPr algn="ctr"/>
                    <a:r>
                      <a:rPr lang="zh-CN" altLang="en-US" sz="1800" b="1">
                        <a:solidFill>
                          <a:schemeClr val="tx1"/>
                        </a:solidFill>
                        <a:latin typeface="黑体" pitchFamily="49" charset="-122"/>
                        <a:ea typeface="黑体" pitchFamily="49" charset="-122"/>
                      </a:rPr>
                      <a:t>关系复杂</a:t>
                    </a:r>
                  </a:p>
                </p:txBody>
              </p:sp>
              <p:pic>
                <p:nvPicPr>
                  <p:cNvPr id="225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317" y="3168566"/>
                    <a:ext cx="1741135" cy="89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pic>
              <p:nvPicPr>
                <p:cNvPr id="20508" name="Picture 4" descr="http://t0.gstatic.com/images?q=tbn:ANd9GcRFFtu68rvmIdyA3tMBNEwuW_xy1rQAX7pYkDHM383wDs36lA2Jd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868295">
                  <a:off x="1160777" y="4613026"/>
                  <a:ext cx="773775" cy="111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06" name="Picture 27" descr="green-blue-purple-scaling-2"/>
              <p:cNvPicPr>
                <a:picLocks noChangeAspect="1" noChangeArrowheads="1"/>
              </p:cNvPicPr>
              <p:nvPr/>
            </p:nvPicPr>
            <p:blipFill>
              <a:blip r:embed="rId5">
                <a:lum bright="-6000"/>
                <a:extLst>
                  <a:ext uri="{28A0092B-C50C-407E-A947-70E740481C1C}">
                    <a14:useLocalDpi xmlns:a14="http://schemas.microsoft.com/office/drawing/2010/main" val="0"/>
                  </a:ext>
                </a:extLst>
              </a:blip>
              <a:srcRect/>
              <a:stretch>
                <a:fillRect/>
              </a:stretch>
            </p:blipFill>
            <p:spPr bwMode="auto">
              <a:xfrm rot="3203597">
                <a:off x="1622653" y="4015829"/>
                <a:ext cx="1290181" cy="925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72" name="内容占位符 2"/>
          <p:cNvSpPr txBox="1">
            <a:spLocks/>
          </p:cNvSpPr>
          <p:nvPr/>
        </p:nvSpPr>
        <p:spPr bwMode="auto">
          <a:xfrm>
            <a:off x="3492500" y="2565400"/>
            <a:ext cx="5640388" cy="1625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20000"/>
              </a:spcBef>
              <a:buFont typeface="Arial" pitchFamily="34" charset="0"/>
              <a:buChar char="•"/>
            </a:pPr>
            <a:r>
              <a:rPr lang="zh-CN" altLang="en-US" b="1">
                <a:latin typeface="黑体" pitchFamily="49" charset="-122"/>
                <a:ea typeface="黑体" pitchFamily="49" charset="-122"/>
              </a:rPr>
              <a:t>如何量化特征规模、质量与计算问题之间的关系？</a:t>
            </a:r>
            <a:endParaRPr lang="en-US" altLang="zh-CN" b="1">
              <a:latin typeface="黑体" pitchFamily="49" charset="-122"/>
              <a:ea typeface="黑体" pitchFamily="49" charset="-122"/>
            </a:endParaRPr>
          </a:p>
          <a:p>
            <a:pPr lvl="1">
              <a:spcBef>
                <a:spcPct val="20000"/>
              </a:spcBef>
              <a:buFont typeface="Arial" pitchFamily="34" charset="0"/>
              <a:buChar char="–"/>
            </a:pPr>
            <a:endParaRPr lang="en-US" altLang="zh-CN" sz="2000">
              <a:latin typeface="黑体" pitchFamily="49" charset="-122"/>
              <a:ea typeface="黑体" pitchFamily="49" charset="-122"/>
            </a:endParaRPr>
          </a:p>
        </p:txBody>
      </p:sp>
      <p:sp>
        <p:nvSpPr>
          <p:cNvPr id="74" name="内容占位符 2"/>
          <p:cNvSpPr txBox="1">
            <a:spLocks/>
          </p:cNvSpPr>
          <p:nvPr/>
        </p:nvSpPr>
        <p:spPr bwMode="auto">
          <a:xfrm>
            <a:off x="3492500" y="3727450"/>
            <a:ext cx="5640388" cy="1214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20000"/>
              </a:spcBef>
              <a:buFont typeface="Arial" pitchFamily="34" charset="0"/>
              <a:buChar char="•"/>
            </a:pPr>
            <a:r>
              <a:rPr lang="zh-CN" altLang="en-US" b="1" dirty="0">
                <a:latin typeface="黑体" pitchFamily="49" charset="-122"/>
                <a:ea typeface="黑体" pitchFamily="49" charset="-122"/>
              </a:rPr>
              <a:t>如何从高维</a:t>
            </a:r>
            <a:r>
              <a:rPr lang="zh-CN" altLang="en-US" b="1" dirty="0" smtClean="0">
                <a:latin typeface="黑体" pitchFamily="49" charset="-122"/>
                <a:ea typeface="黑体" pitchFamily="49" charset="-122"/>
              </a:rPr>
              <a:t>空间抽取重要</a:t>
            </a:r>
            <a:r>
              <a:rPr lang="zh-CN" altLang="en-US" b="1" dirty="0">
                <a:latin typeface="黑体" pitchFamily="49" charset="-122"/>
                <a:ea typeface="黑体" pitchFamily="49" charset="-122"/>
              </a:rPr>
              <a:t>特征？</a:t>
            </a:r>
            <a:endParaRPr lang="en-US" altLang="zh-CN" sz="2000" b="1" dirty="0">
              <a:latin typeface="黑体" pitchFamily="49" charset="-122"/>
              <a:ea typeface="黑体" pitchFamily="49" charset="-122"/>
            </a:endParaRPr>
          </a:p>
          <a:p>
            <a:pPr lvl="1">
              <a:spcBef>
                <a:spcPct val="20000"/>
              </a:spcBef>
              <a:buFont typeface="Arial" pitchFamily="34" charset="0"/>
              <a:buChar char="–"/>
            </a:pPr>
            <a:endParaRPr lang="en-US" altLang="zh-CN" sz="2000" dirty="0">
              <a:latin typeface="黑体" pitchFamily="49" charset="-122"/>
              <a:ea typeface="黑体" pitchFamily="49" charset="-122"/>
            </a:endParaRPr>
          </a:p>
        </p:txBody>
      </p:sp>
      <p:grpSp>
        <p:nvGrpSpPr>
          <p:cNvPr id="17" name="组合 16"/>
          <p:cNvGrpSpPr>
            <a:grpSpLocks/>
          </p:cNvGrpSpPr>
          <p:nvPr/>
        </p:nvGrpSpPr>
        <p:grpSpPr bwMode="auto">
          <a:xfrm>
            <a:off x="1168400" y="3987800"/>
            <a:ext cx="7913688" cy="2589213"/>
            <a:chOff x="1168485" y="3988032"/>
            <a:chExt cx="7914322" cy="2589018"/>
          </a:xfrm>
        </p:grpSpPr>
        <p:grpSp>
          <p:nvGrpSpPr>
            <p:cNvPr id="20492" name="组合 4"/>
            <p:cNvGrpSpPr>
              <a:grpSpLocks/>
            </p:cNvGrpSpPr>
            <p:nvPr/>
          </p:nvGrpSpPr>
          <p:grpSpPr bwMode="auto">
            <a:xfrm>
              <a:off x="5364088" y="5013176"/>
              <a:ext cx="3718719" cy="1563874"/>
              <a:chOff x="5364088" y="2657214"/>
              <a:chExt cx="3718719" cy="1563874"/>
            </a:xfrm>
          </p:grpSpPr>
          <p:sp>
            <p:nvSpPr>
              <p:cNvPr id="67" name="矩形 66"/>
              <p:cNvSpPr/>
              <p:nvPr/>
            </p:nvSpPr>
            <p:spPr>
              <a:xfrm>
                <a:off x="5364584" y="3114683"/>
                <a:ext cx="3595975" cy="1106405"/>
              </a:xfrm>
              <a:prstGeom prst="rect">
                <a:avLst/>
              </a:prstGeom>
              <a:solidFill>
                <a:schemeClr val="bg1"/>
              </a:solid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黑体" pitchFamily="49" charset="-122"/>
                  <a:ea typeface="黑体" pitchFamily="49" charset="-122"/>
                </a:endParaRPr>
              </a:p>
            </p:txBody>
          </p:sp>
          <p:sp>
            <p:nvSpPr>
              <p:cNvPr id="52" name="圆角矩形 51"/>
              <p:cNvSpPr>
                <a:spLocks noChangeArrowheads="1"/>
              </p:cNvSpPr>
              <p:nvPr/>
            </p:nvSpPr>
            <p:spPr bwMode="auto">
              <a:xfrm>
                <a:off x="5364584" y="2657518"/>
                <a:ext cx="3595975" cy="425418"/>
              </a:xfrm>
              <a:prstGeom prst="roundRect">
                <a:avLst>
                  <a:gd name="adj" fmla="val 16667"/>
                </a:avLst>
              </a:prstGeom>
              <a:solidFill>
                <a:srgbClr val="FDEADA"/>
              </a:solidFill>
              <a:ln w="38100">
                <a:solidFill>
                  <a:srgbClr val="254061"/>
                </a:solidFill>
                <a:round/>
                <a:headEnd/>
                <a:tailEnd/>
              </a:ln>
              <a:effectLst>
                <a:outerShdw blurRad="40000" dist="20000" dir="5400000" rotWithShape="0">
                  <a:srgbClr val="808080">
                    <a:alpha val="37999"/>
                  </a:srgbClr>
                </a:outerShdw>
              </a:effectLst>
            </p:spPr>
            <p:txBody>
              <a:bodyPr anchor="ctr"/>
              <a:lstStyle/>
              <a:p>
                <a:pPr algn="ctr">
                  <a:lnSpc>
                    <a:spcPct val="80000"/>
                  </a:lnSpc>
                </a:pPr>
                <a:r>
                  <a:rPr lang="zh-CN" altLang="en-US" sz="2000" b="1" dirty="0">
                    <a:solidFill>
                      <a:srgbClr val="000000"/>
                    </a:solidFill>
                    <a:latin typeface="黑体" pitchFamily="49" charset="-122"/>
                    <a:ea typeface="黑体" pitchFamily="49" charset="-122"/>
                  </a:rPr>
                  <a:t>“维灾难”：特征矩阵稀疏</a:t>
                </a:r>
              </a:p>
            </p:txBody>
          </p:sp>
          <p:sp>
            <p:nvSpPr>
              <p:cNvPr id="22547" name="矩形 56"/>
              <p:cNvSpPr>
                <a:spLocks noChangeArrowheads="1"/>
              </p:cNvSpPr>
              <p:nvPr/>
            </p:nvSpPr>
            <p:spPr bwMode="auto">
              <a:xfrm>
                <a:off x="5386811" y="3746461"/>
                <a:ext cx="860494" cy="333350"/>
              </a:xfrm>
              <a:prstGeom prst="rect">
                <a:avLst/>
              </a:prstGeom>
              <a:blipFill dpi="0" rotWithShape="1">
                <a:blip r:embed="rId6"/>
                <a:srcRect/>
                <a:stretch>
                  <a:fillRect/>
                </a:stretch>
              </a:blip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a:latin typeface="Calibri" charset="0"/>
                  <a:ea typeface="宋体" charset="0"/>
                  <a:cs typeface="宋体" charset="0"/>
                </a:endParaRPr>
              </a:p>
            </p:txBody>
          </p:sp>
          <p:sp>
            <p:nvSpPr>
              <p:cNvPr id="60" name="矩形 59"/>
              <p:cNvSpPr/>
              <p:nvPr/>
            </p:nvSpPr>
            <p:spPr>
              <a:xfrm>
                <a:off x="6394954" y="3260722"/>
                <a:ext cx="1108164" cy="41748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800">
                    <a:solidFill>
                      <a:schemeClr val="tx1"/>
                    </a:solidFill>
                    <a:latin typeface="黑体" pitchFamily="49" charset="-122"/>
                    <a:ea typeface="黑体" pitchFamily="49" charset="-122"/>
                  </a:rPr>
                  <a:t>3000</a:t>
                </a:r>
                <a:r>
                  <a:rPr lang="zh-CN" altLang="en-US" sz="1800">
                    <a:solidFill>
                      <a:schemeClr val="tx1"/>
                    </a:solidFill>
                    <a:latin typeface="黑体" pitchFamily="49" charset="-122"/>
                    <a:ea typeface="黑体" pitchFamily="49" charset="-122"/>
                  </a:rPr>
                  <a:t>万维</a:t>
                </a:r>
              </a:p>
            </p:txBody>
          </p:sp>
          <p:pic>
            <p:nvPicPr>
              <p:cNvPr id="225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5697" y="3127383"/>
                <a:ext cx="1038308" cy="67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2" name="矩形 61"/>
              <p:cNvSpPr/>
              <p:nvPr/>
            </p:nvSpPr>
            <p:spPr>
              <a:xfrm>
                <a:off x="6247305" y="3730587"/>
                <a:ext cx="1432040" cy="41906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800" dirty="0">
                    <a:solidFill>
                      <a:schemeClr val="tx1"/>
                    </a:solidFill>
                    <a:latin typeface="黑体" pitchFamily="49" charset="-122"/>
                    <a:ea typeface="黑体" pitchFamily="49" charset="-122"/>
                  </a:rPr>
                  <a:t>搜索</a:t>
                </a:r>
                <a:r>
                  <a:rPr lang="en-US" altLang="zh-CN" sz="1800" dirty="0">
                    <a:solidFill>
                      <a:schemeClr val="tx1"/>
                    </a:solidFill>
                    <a:latin typeface="黑体" pitchFamily="49" charset="-122"/>
                    <a:ea typeface="黑体" pitchFamily="49" charset="-122"/>
                  </a:rPr>
                  <a:t>:10</a:t>
                </a:r>
                <a:r>
                  <a:rPr lang="en-US" altLang="zh-CN" sz="1800" baseline="30000" dirty="0">
                    <a:solidFill>
                      <a:schemeClr val="tx1"/>
                    </a:solidFill>
                    <a:latin typeface="黑体" pitchFamily="49" charset="-122"/>
                    <a:ea typeface="黑体" pitchFamily="49" charset="-122"/>
                  </a:rPr>
                  <a:t>10</a:t>
                </a:r>
                <a:r>
                  <a:rPr lang="zh-CN" altLang="en-US" sz="1800" dirty="0">
                    <a:solidFill>
                      <a:schemeClr val="tx1"/>
                    </a:solidFill>
                    <a:latin typeface="黑体" pitchFamily="49" charset="-122"/>
                    <a:ea typeface="黑体" pitchFamily="49" charset="-122"/>
                  </a:rPr>
                  <a:t>维</a:t>
                </a:r>
              </a:p>
            </p:txBody>
          </p:sp>
          <p:sp>
            <p:nvSpPr>
              <p:cNvPr id="63" name="矩形 62"/>
              <p:cNvSpPr/>
              <p:nvPr/>
            </p:nvSpPr>
            <p:spPr>
              <a:xfrm>
                <a:off x="7391984" y="3128970"/>
                <a:ext cx="1690823" cy="8175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800" b="1">
                    <a:solidFill>
                      <a:schemeClr val="tx1"/>
                    </a:solidFill>
                    <a:latin typeface="黑体" pitchFamily="49" charset="-122"/>
                    <a:ea typeface="黑体" pitchFamily="49" charset="-122"/>
                  </a:rPr>
                  <a:t>特征维度高</a:t>
                </a:r>
                <a:endParaRPr lang="en-US" altLang="zh-CN" sz="1800" b="1">
                  <a:solidFill>
                    <a:schemeClr val="tx1"/>
                  </a:solidFill>
                  <a:latin typeface="黑体" pitchFamily="49" charset="-122"/>
                  <a:ea typeface="黑体" pitchFamily="49" charset="-122"/>
                </a:endParaRPr>
              </a:p>
              <a:p>
                <a:pPr algn="ctr"/>
                <a:r>
                  <a:rPr lang="zh-CN" altLang="en-US" sz="1800" b="1">
                    <a:solidFill>
                      <a:schemeClr val="tx1"/>
                    </a:solidFill>
                    <a:latin typeface="黑体" pitchFamily="49" charset="-122"/>
                    <a:ea typeface="黑体" pitchFamily="49" charset="-122"/>
                  </a:rPr>
                  <a:t>特征矩阵稀疏</a:t>
                </a:r>
                <a:endParaRPr lang="en-US" altLang="zh-CN" sz="1800" b="1">
                  <a:solidFill>
                    <a:schemeClr val="tx1"/>
                  </a:solidFill>
                  <a:latin typeface="黑体" pitchFamily="49" charset="-122"/>
                  <a:ea typeface="黑体" pitchFamily="49" charset="-122"/>
                </a:endParaRPr>
              </a:p>
            </p:txBody>
          </p:sp>
        </p:grpSp>
        <p:pic>
          <p:nvPicPr>
            <p:cNvPr id="20493" name="Picture 4" descr="http://t0.gstatic.com/images?q=tbn:ANd9GcRFFtu68rvmIdyA3tMBNEwuW_xy1rQAX7pYkDHM383wDs36lA2Jd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868295">
              <a:off x="5097228" y="4570724"/>
              <a:ext cx="773775" cy="111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27" descr="green-blue-purple-scaling-2"/>
            <p:cNvPicPr>
              <a:picLocks noChangeAspect="1" noChangeArrowheads="1"/>
            </p:cNvPicPr>
            <p:nvPr/>
          </p:nvPicPr>
          <p:blipFill>
            <a:blip r:embed="rId5">
              <a:lum bright="-6000"/>
              <a:extLst>
                <a:ext uri="{28A0092B-C50C-407E-A947-70E740481C1C}">
                  <a14:useLocalDpi xmlns:a14="http://schemas.microsoft.com/office/drawing/2010/main" val="0"/>
                </a:ext>
              </a:extLst>
            </a:blip>
            <a:srcRect/>
            <a:stretch>
              <a:fillRect/>
            </a:stretch>
          </p:blipFill>
          <p:spPr bwMode="auto">
            <a:xfrm rot="705603">
              <a:off x="2235388" y="3988032"/>
              <a:ext cx="2944087" cy="925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圆角矩形 68"/>
            <p:cNvSpPr/>
            <p:nvPr/>
          </p:nvSpPr>
          <p:spPr>
            <a:xfrm>
              <a:off x="1168485" y="3988032"/>
              <a:ext cx="1309793" cy="411132"/>
            </a:xfrm>
            <a:prstGeom prst="roundRect">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grpSp>
      <p:sp>
        <p:nvSpPr>
          <p:cNvPr id="71" name="矩形 7" descr="羊皮纸"/>
          <p:cNvSpPr>
            <a:spLocks noChangeArrowheads="1"/>
          </p:cNvSpPr>
          <p:nvPr/>
        </p:nvSpPr>
        <p:spPr bwMode="auto">
          <a:xfrm>
            <a:off x="1908175" y="6045200"/>
            <a:ext cx="6551613" cy="768350"/>
          </a:xfrm>
          <a:prstGeom prst="rect">
            <a:avLst/>
          </a:prstGeom>
          <a:blipFill dpi="0" rotWithShape="1">
            <a:blip r:embed="rId8"/>
            <a:srcRect/>
            <a:tile tx="0" ty="0" sx="100000" sy="100000" flip="none" algn="tl"/>
          </a:blipFill>
          <a:ln w="57150">
            <a:solidFill>
              <a:srgbClr val="C00000"/>
            </a:solidFill>
            <a:miter lim="800000"/>
            <a:headEnd/>
            <a:tailEnd/>
          </a:ln>
        </p:spPr>
        <p:txBody>
          <a:bodyPr anchor="ctr"/>
          <a:lstStyle/>
          <a:p>
            <a:pPr algn="ctr">
              <a:lnSpc>
                <a:spcPct val="110000"/>
              </a:lnSpc>
            </a:pPr>
            <a:r>
              <a:rPr lang="zh-CN" altLang="en-US" sz="2800" b="1" dirty="0">
                <a:latin typeface="黑体" pitchFamily="49" charset="-122"/>
                <a:ea typeface="黑体" pitchFamily="49" charset="-122"/>
                <a:sym typeface="Wingdings" pitchFamily="2" charset="2"/>
              </a:rPr>
              <a:t>如何建立异构高维数据的表示方法？</a:t>
            </a:r>
            <a:endParaRPr lang="en-US" altLang="zh-CN" sz="2800" b="1" dirty="0">
              <a:latin typeface="黑体" pitchFamily="49" charset="-122"/>
              <a:ea typeface="黑体" pitchFamily="49" charset="-122"/>
              <a:sym typeface="Wingdings" pitchFamily="2" charset="2"/>
            </a:endParaRPr>
          </a:p>
        </p:txBody>
      </p:sp>
      <p:sp>
        <p:nvSpPr>
          <p:cNvPr id="7" name="圆角矩形 6"/>
          <p:cNvSpPr/>
          <p:nvPr/>
        </p:nvSpPr>
        <p:spPr>
          <a:xfrm>
            <a:off x="179388" y="1557338"/>
            <a:ext cx="8782050" cy="935037"/>
          </a:xfrm>
          <a:prstGeom prst="roundRect">
            <a:avLst>
              <a:gd name="adj" fmla="val 3400"/>
            </a:avLst>
          </a:prstGeom>
          <a:noFill/>
          <a:ln w="57150"/>
        </p:spPr>
        <p:style>
          <a:lnRef idx="2">
            <a:schemeClr val="accent2"/>
          </a:lnRef>
          <a:fillRef idx="1">
            <a:schemeClr val="lt1"/>
          </a:fillRef>
          <a:effectRef idx="0">
            <a:schemeClr val="accent2"/>
          </a:effectRef>
          <a:fontRef idx="minor">
            <a:schemeClr val="dk1"/>
          </a:fontRef>
        </p:style>
        <p:txBody>
          <a:bodyPr anchor="ctr"/>
          <a:lstStyle/>
          <a:p>
            <a:r>
              <a:rPr kumimoji="0" lang="zh-CN" altLang="en-US" sz="2800">
                <a:solidFill>
                  <a:srgbClr val="000000"/>
                </a:solidFill>
                <a:latin typeface="黑体" pitchFamily="49" charset="-122"/>
                <a:ea typeface="黑体" pitchFamily="49" charset="-122"/>
              </a:rPr>
              <a:t>           数据</a:t>
            </a:r>
            <a:r>
              <a:rPr kumimoji="0" lang="zh-CN" altLang="en-US" sz="2800">
                <a:solidFill>
                  <a:srgbClr val="FF0000"/>
                </a:solidFill>
                <a:latin typeface="黑体" pitchFamily="49" charset="-122"/>
                <a:ea typeface="黑体" pitchFamily="49" charset="-122"/>
              </a:rPr>
              <a:t>表示、度量和理解</a:t>
            </a:r>
            <a:r>
              <a:rPr kumimoji="0" lang="zh-CN" altLang="en-US" sz="2800">
                <a:solidFill>
                  <a:schemeClr val="tx1"/>
                </a:solidFill>
                <a:latin typeface="黑体" pitchFamily="49" charset="-122"/>
                <a:ea typeface="黑体" pitchFamily="49" charset="-122"/>
              </a:rPr>
              <a:t>是大</a:t>
            </a:r>
            <a:r>
              <a:rPr kumimoji="0" lang="zh-CN" altLang="en-US" sz="2800">
                <a:solidFill>
                  <a:srgbClr val="000000"/>
                </a:solidFill>
                <a:latin typeface="黑体" pitchFamily="49" charset="-122"/>
                <a:ea typeface="黑体" pitchFamily="49" charset="-122"/>
              </a:rPr>
              <a:t>数据计算基础</a:t>
            </a:r>
          </a:p>
        </p:txBody>
      </p:sp>
      <p:sp>
        <p:nvSpPr>
          <p:cNvPr id="54" name="灯片编号占位符 4"/>
          <p:cNvSpPr>
            <a:spLocks noGrp="1"/>
          </p:cNvSpPr>
          <p:nvPr>
            <p:ph type="sldNum" sz="quarter" idx="12"/>
          </p:nvPr>
        </p:nvSpPr>
        <p:spPr bwMode="auto">
          <a:xfrm>
            <a:off x="6948488" y="644842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4F9D973C-7855-4B29-B11A-64E0EA4E86DC}" type="slidenum">
              <a:rPr kumimoji="0" lang="zh-CN" altLang="en-US" sz="1200">
                <a:solidFill>
                  <a:srgbClr val="898989"/>
                </a:solidFill>
              </a:rPr>
              <a:pPr/>
              <a:t>18</a:t>
            </a:fld>
            <a:endParaRPr kumimoji="0" lang="zh-CN" altLang="en-US" sz="1200"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8">
                                            <p:bg/>
                                          </p:spTgt>
                                        </p:tgtEl>
                                        <p:attrNameLst>
                                          <p:attrName>style.visibility</p:attrName>
                                        </p:attrNameLst>
                                      </p:cBhvr>
                                      <p:to>
                                        <p:strVal val="visible"/>
                                      </p:to>
                                    </p:set>
                                    <p:animEffect transition="in" filter="wipe(left)">
                                      <p:cBhvr>
                                        <p:cTn id="10" dur="500"/>
                                        <p:tgtEl>
                                          <p:spTgt spid="48">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xEl>
                                              <p:pRg st="0" end="0"/>
                                            </p:txEl>
                                          </p:spTgt>
                                        </p:tgtEl>
                                        <p:attrNameLst>
                                          <p:attrName>style.visibility</p:attrName>
                                        </p:attrNameLst>
                                      </p:cBhvr>
                                      <p:to>
                                        <p:strVal val="visible"/>
                                      </p:to>
                                    </p:set>
                                    <p:animEffect transition="in" filter="fade">
                                      <p:cBhvr>
                                        <p:cTn id="13" dur="500"/>
                                        <p:tgtEl>
                                          <p:spTgt spid="48">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xEl>
                                              <p:pRg st="1" end="1"/>
                                            </p:txEl>
                                          </p:spTgt>
                                        </p:tgtEl>
                                        <p:attrNameLst>
                                          <p:attrName>style.visibility</p:attrName>
                                        </p:attrNameLst>
                                      </p:cBhvr>
                                      <p:to>
                                        <p:strVal val="visible"/>
                                      </p:to>
                                    </p:set>
                                    <p:animEffect transition="in" filter="fade">
                                      <p:cBhvr>
                                        <p:cTn id="16" dur="500"/>
                                        <p:tgtEl>
                                          <p:spTgt spid="48">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8">
                                            <p:txEl>
                                              <p:pRg st="2" end="2"/>
                                            </p:txEl>
                                          </p:spTgt>
                                        </p:tgtEl>
                                        <p:attrNameLst>
                                          <p:attrName>style.visibility</p:attrName>
                                        </p:attrNameLst>
                                      </p:cBhvr>
                                      <p:to>
                                        <p:strVal val="visible"/>
                                      </p:to>
                                    </p:set>
                                    <p:animEffect transition="in" filter="fade">
                                      <p:cBhvr>
                                        <p:cTn id="19" dur="500"/>
                                        <p:tgtEl>
                                          <p:spTgt spid="48">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xEl>
                                              <p:pRg st="3" end="3"/>
                                            </p:txEl>
                                          </p:spTgt>
                                        </p:tgtEl>
                                        <p:attrNameLst>
                                          <p:attrName>style.visibility</p:attrName>
                                        </p:attrNameLst>
                                      </p:cBhvr>
                                      <p:to>
                                        <p:strVal val="visible"/>
                                      </p:to>
                                    </p:set>
                                    <p:animEffect transition="in" filter="fade">
                                      <p:cBhvr>
                                        <p:cTn id="22" dur="500"/>
                                        <p:tgtEl>
                                          <p:spTgt spid="4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fade">
                                      <p:cBhvr>
                                        <p:cTn id="36" dur="500"/>
                                        <p:tgtEl>
                                          <p:spTgt spid="7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fade">
                                      <p:cBhvr>
                                        <p:cTn id="44" dur="500"/>
                                        <p:tgtEl>
                                          <p:spTgt spid="7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fade">
                                      <p:cBhvr>
                                        <p:cTn id="4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p" animBg="1"/>
      <p:bldP spid="72" grpId="0" animBg="1"/>
      <p:bldP spid="74" grpId="0" animBg="1"/>
      <p:bldP spid="7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r>
              <a:rPr kumimoji="0" b="1" smtClean="0">
                <a:latin typeface="Arial" pitchFamily="34" charset="0"/>
                <a:cs typeface="Arial" pitchFamily="34" charset="0"/>
              </a:rPr>
              <a:t>科学问题二：可表示 </a:t>
            </a:r>
            <a:r>
              <a:rPr kumimoji="0" lang="en-US" altLang="zh-CN" b="1" smtClean="0">
                <a:latin typeface="Arial" pitchFamily="34" charset="0"/>
                <a:cs typeface="Arial" pitchFamily="34" charset="0"/>
              </a:rPr>
              <a:t>(2)</a:t>
            </a:r>
            <a:endParaRPr kumimoji="0" lang="en-US" b="1" smtClean="0">
              <a:latin typeface="Arial" pitchFamily="34" charset="0"/>
              <a:cs typeface="Arial" pitchFamily="34" charset="0"/>
            </a:endParaRPr>
          </a:p>
        </p:txBody>
      </p:sp>
      <p:sp>
        <p:nvSpPr>
          <p:cNvPr id="21" name="矩形 20"/>
          <p:cNvSpPr/>
          <p:nvPr/>
        </p:nvSpPr>
        <p:spPr>
          <a:xfrm>
            <a:off x="279699" y="1651447"/>
            <a:ext cx="1988045" cy="769441"/>
          </a:xfrm>
          <a:prstGeom prst="rect">
            <a:avLst/>
          </a:prstGeom>
        </p:spPr>
        <p:txBody>
          <a:bodyPr wrap="none">
            <a:spAutoFit/>
          </a:body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chemeClr val="accent5">
                    <a:lumMod val="75000"/>
                  </a:schemeClr>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122"/>
              <a:cs typeface="Arial" pitchFamily="34" charset="0"/>
            </a:endParaRPr>
          </a:p>
        </p:txBody>
      </p:sp>
      <p:grpSp>
        <p:nvGrpSpPr>
          <p:cNvPr id="9" name="组合 8"/>
          <p:cNvGrpSpPr>
            <a:grpSpLocks/>
          </p:cNvGrpSpPr>
          <p:nvPr/>
        </p:nvGrpSpPr>
        <p:grpSpPr bwMode="auto">
          <a:xfrm>
            <a:off x="127000" y="5332413"/>
            <a:ext cx="1265238" cy="976312"/>
            <a:chOff x="139244" y="2903252"/>
            <a:chExt cx="1264420" cy="977463"/>
          </a:xfrm>
        </p:grpSpPr>
        <p:sp>
          <p:nvSpPr>
            <p:cNvPr id="49" name="矩形 48"/>
            <p:cNvSpPr/>
            <p:nvPr/>
          </p:nvSpPr>
          <p:spPr>
            <a:xfrm>
              <a:off x="192768" y="2903252"/>
              <a:ext cx="1101584" cy="58477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solidFill>
                    <a:srgbClr val="0070C0"/>
                  </a:solidFill>
                  <a:latin typeface="Arial" pitchFamily="34" charset="0"/>
                  <a:ea typeface="黑体" pitchFamily="49" charset="-122"/>
                  <a:cs typeface="Arial" pitchFamily="34" charset="0"/>
                </a:rPr>
                <a:t>x</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 </a:t>
              </a:r>
              <a:r>
                <a:rPr lang="en-US" altLang="zh-CN" b="1" i="1" dirty="0">
                  <a:ln w="10541" cmpd="sng">
                    <a:solidFill>
                      <a:schemeClr val="accent1">
                        <a:shade val="88000"/>
                        <a:satMod val="110000"/>
                      </a:schemeClr>
                    </a:solidFill>
                    <a:prstDash val="solid"/>
                  </a:ln>
                  <a:solidFill>
                    <a:srgbClr val="0000FF"/>
                  </a:solidFill>
                  <a:latin typeface="Arial" pitchFamily="34" charset="0"/>
                  <a:ea typeface="黑体" pitchFamily="49" charset="-122"/>
                  <a:cs typeface="Arial" pitchFamily="34"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 </a:t>
              </a: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X</a:t>
              </a:r>
              <a:endParaRPr lang="en-US" dirty="0">
                <a:ea typeface="宋体" charset="-122"/>
              </a:endParaRPr>
            </a:p>
          </p:txBody>
        </p:sp>
        <p:sp>
          <p:nvSpPr>
            <p:cNvPr id="64" name="圆角矩形 63"/>
            <p:cNvSpPr>
              <a:spLocks noChangeArrowheads="1"/>
            </p:cNvSpPr>
            <p:nvPr/>
          </p:nvSpPr>
          <p:spPr bwMode="auto">
            <a:xfrm>
              <a:off x="139244" y="3454763"/>
              <a:ext cx="1264420" cy="425952"/>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lgn="ctr"/>
              <a:r>
                <a:rPr lang="zh-CN" altLang="en-US" sz="1800" b="1">
                  <a:solidFill>
                    <a:srgbClr val="000000"/>
                  </a:solidFill>
                  <a:latin typeface="黑体" pitchFamily="49" charset="-122"/>
                  <a:ea typeface="黑体" pitchFamily="49" charset="-122"/>
                </a:rPr>
                <a:t>大杂快散</a:t>
              </a:r>
            </a:p>
          </p:txBody>
        </p:sp>
      </p:grpSp>
      <p:sp>
        <p:nvSpPr>
          <p:cNvPr id="48" name="内容占位符 2"/>
          <p:cNvSpPr>
            <a:spLocks noGrp="1"/>
          </p:cNvSpPr>
          <p:nvPr>
            <p:ph idx="1"/>
          </p:nvPr>
        </p:nvSpPr>
        <p:spPr>
          <a:xfrm>
            <a:off x="3502025" y="2549525"/>
            <a:ext cx="5641975" cy="2082800"/>
          </a:xfrm>
          <a:solidFill>
            <a:schemeClr val="bg1"/>
          </a:solidFill>
        </p:spPr>
        <p:txBody>
          <a:bodyPr/>
          <a:lstStyle/>
          <a:p>
            <a:r>
              <a:rPr lang="zh-CN" altLang="en-US" sz="2400" smtClean="0"/>
              <a:t>通过计算语义距离，定义数据间关系</a:t>
            </a:r>
            <a:endParaRPr lang="en-US" altLang="zh-CN" sz="2400" smtClean="0"/>
          </a:p>
          <a:p>
            <a:pPr lvl="1"/>
            <a:r>
              <a:rPr lang="zh-CN" altLang="en-US" sz="2000" smtClean="0"/>
              <a:t>固定测度函数（欧氏距离、内积等）</a:t>
            </a:r>
            <a:endParaRPr lang="en-US" altLang="zh-CN" sz="2000" smtClean="0"/>
          </a:p>
          <a:p>
            <a:pPr lvl="1"/>
            <a:r>
              <a:rPr lang="zh-CN" altLang="en-US" sz="2000" smtClean="0"/>
              <a:t>基于机器学习建立度量模型</a:t>
            </a:r>
            <a:endParaRPr lang="en-US" altLang="zh-CN" sz="2000" smtClean="0"/>
          </a:p>
          <a:p>
            <a:r>
              <a:rPr lang="zh-CN" altLang="en-US" sz="2400" smtClean="0"/>
              <a:t>现有模型</a:t>
            </a:r>
            <a:endParaRPr lang="en-US" altLang="zh-CN" sz="2400" smtClean="0"/>
          </a:p>
          <a:p>
            <a:pPr lvl="1"/>
            <a:r>
              <a:rPr lang="zh-CN" altLang="en-US" sz="2000" smtClean="0"/>
              <a:t>大间隔度量学习模型</a:t>
            </a:r>
            <a:endParaRPr lang="en-US" altLang="zh-CN" sz="2000" smtClean="0"/>
          </a:p>
          <a:p>
            <a:pPr lvl="1"/>
            <a:r>
              <a:rPr lang="zh-CN" altLang="en-US" sz="2000" smtClean="0"/>
              <a:t>局部保持投影算法</a:t>
            </a:r>
            <a:endParaRPr lang="en-US" altLang="zh-CN" sz="2000" smtClean="0"/>
          </a:p>
        </p:txBody>
      </p:sp>
      <p:grpSp>
        <p:nvGrpSpPr>
          <p:cNvPr id="6" name="组合 5"/>
          <p:cNvGrpSpPr>
            <a:grpSpLocks/>
          </p:cNvGrpSpPr>
          <p:nvPr/>
        </p:nvGrpSpPr>
        <p:grpSpPr bwMode="auto">
          <a:xfrm>
            <a:off x="168275" y="1825625"/>
            <a:ext cx="4579938" cy="2876550"/>
            <a:chOff x="168061" y="1826138"/>
            <a:chExt cx="4579962" cy="2875326"/>
          </a:xfrm>
        </p:grpSpPr>
        <p:sp>
          <p:nvSpPr>
            <p:cNvPr id="76" name="圆角矩形 75"/>
            <p:cNvSpPr>
              <a:spLocks noChangeArrowheads="1"/>
            </p:cNvSpPr>
            <p:nvPr/>
          </p:nvSpPr>
          <p:spPr bwMode="auto">
            <a:xfrm>
              <a:off x="3995544" y="1826138"/>
              <a:ext cx="752479" cy="396706"/>
            </a:xfrm>
            <a:prstGeom prst="roundRect">
              <a:avLst>
                <a:gd name="adj" fmla="val 16667"/>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mn-lt"/>
                <a:ea typeface="+mn-ea"/>
              </a:endParaRPr>
            </a:p>
          </p:txBody>
        </p:sp>
        <p:sp>
          <p:nvSpPr>
            <p:cNvPr id="22547" name="AutoShape 31"/>
            <p:cNvSpPr>
              <a:spLocks noChangeArrowheads="1"/>
            </p:cNvSpPr>
            <p:nvPr/>
          </p:nvSpPr>
          <p:spPr bwMode="auto">
            <a:xfrm rot="2889544">
              <a:off x="3502693" y="2236885"/>
              <a:ext cx="513233" cy="341356"/>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en-US">
                <a:solidFill>
                  <a:srgbClr val="000000"/>
                </a:solidFill>
              </a:endParaRPr>
            </a:p>
          </p:txBody>
        </p:sp>
        <p:grpSp>
          <p:nvGrpSpPr>
            <p:cNvPr id="22548" name="组合 3"/>
            <p:cNvGrpSpPr>
              <a:grpSpLocks/>
            </p:cNvGrpSpPr>
            <p:nvPr/>
          </p:nvGrpSpPr>
          <p:grpSpPr bwMode="auto">
            <a:xfrm>
              <a:off x="168061" y="2564904"/>
              <a:ext cx="3268514" cy="2136560"/>
              <a:chOff x="168061" y="2564904"/>
              <a:chExt cx="3268514" cy="2136560"/>
            </a:xfrm>
          </p:grpSpPr>
          <p:sp>
            <p:nvSpPr>
              <p:cNvPr id="35" name="矩形 34"/>
              <p:cNvSpPr/>
              <p:nvPr/>
            </p:nvSpPr>
            <p:spPr>
              <a:xfrm>
                <a:off x="168061" y="3201916"/>
                <a:ext cx="3255980" cy="1499548"/>
              </a:xfrm>
              <a:prstGeom prst="rect">
                <a:avLst/>
              </a:prstGeom>
              <a:solidFill>
                <a:schemeClr val="bg1"/>
              </a:solid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黑体" pitchFamily="49" charset="-122"/>
                  <a:ea typeface="黑体" pitchFamily="49" charset="-122"/>
                </a:endParaRPr>
              </a:p>
            </p:txBody>
          </p:sp>
          <p:sp>
            <p:nvSpPr>
              <p:cNvPr id="39" name="圆角矩形 38"/>
              <p:cNvSpPr>
                <a:spLocks noChangeArrowheads="1"/>
              </p:cNvSpPr>
              <p:nvPr/>
            </p:nvSpPr>
            <p:spPr bwMode="auto">
              <a:xfrm>
                <a:off x="180761" y="2565599"/>
                <a:ext cx="3255980" cy="636317"/>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lgn="ctr">
                  <a:defRPr/>
                </a:pPr>
                <a:r>
                  <a:rPr lang="zh-CN" altLang="en-US" b="1" dirty="0">
                    <a:solidFill>
                      <a:schemeClr val="dk1"/>
                    </a:solidFill>
                    <a:latin typeface="黑体" pitchFamily="49" charset="-122"/>
                    <a:ea typeface="黑体" pitchFamily="49" charset="-122"/>
                  </a:rPr>
                  <a:t>度量</a:t>
                </a:r>
              </a:p>
            </p:txBody>
          </p:sp>
          <p:sp>
            <p:nvSpPr>
              <p:cNvPr id="68" name="矩形 67"/>
              <p:cNvSpPr/>
              <p:nvPr/>
            </p:nvSpPr>
            <p:spPr>
              <a:xfrm>
                <a:off x="657007" y="3284588"/>
                <a:ext cx="412292" cy="584775"/>
              </a:xfrm>
              <a:prstGeom prst="rect">
                <a:avLst/>
              </a:prstGeom>
            </p:spPr>
            <p:txBody>
              <a:bodyPr wrap="none">
                <a:spAutoFit/>
              </a:bodyPr>
              <a:lstStyle/>
              <a:p>
                <a:pPr>
                  <a:defRPr/>
                </a:pP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3200" dirty="0">
                  <a:ea typeface="宋体" charset="-122"/>
                </a:endParaRPr>
              </a:p>
            </p:txBody>
          </p:sp>
          <p:sp>
            <p:nvSpPr>
              <p:cNvPr id="70" name="矩形 69"/>
              <p:cNvSpPr/>
              <p:nvPr/>
            </p:nvSpPr>
            <p:spPr>
              <a:xfrm>
                <a:off x="2313191" y="3261866"/>
                <a:ext cx="412292" cy="584775"/>
              </a:xfrm>
              <a:prstGeom prst="rect">
                <a:avLst/>
              </a:prstGeom>
            </p:spPr>
            <p:txBody>
              <a:bodyPr wrap="none">
                <a:spAutoFit/>
              </a:bodyPr>
              <a:lstStyle/>
              <a:p>
                <a:pPr>
                  <a:defRPr/>
                </a:pP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3200" dirty="0">
                  <a:ea typeface="宋体" charset="-122"/>
                </a:endParaRPr>
              </a:p>
            </p:txBody>
          </p:sp>
          <p:sp>
            <p:nvSpPr>
              <p:cNvPr id="73" name="矩形 72"/>
              <p:cNvSpPr/>
              <p:nvPr/>
            </p:nvSpPr>
            <p:spPr>
              <a:xfrm>
                <a:off x="618913" y="4004849"/>
                <a:ext cx="2124086" cy="65059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测度函数</a:t>
                </a:r>
                <a:endParaRPr lang="en-US" altLang="zh-CN" sz="2000">
                  <a:solidFill>
                    <a:schemeClr val="tx1"/>
                  </a:solidFill>
                  <a:latin typeface="黑体" pitchFamily="49" charset="-122"/>
                  <a:ea typeface="黑体" pitchFamily="49" charset="-122"/>
                </a:endParaRPr>
              </a:p>
              <a:p>
                <a:pPr algn="ctr"/>
                <a:r>
                  <a:rPr lang="zh-CN" altLang="en-US" sz="1800">
                    <a:solidFill>
                      <a:schemeClr val="tx1"/>
                    </a:solidFill>
                    <a:latin typeface="黑体" pitchFamily="49" charset="-122"/>
                    <a:ea typeface="黑体" pitchFamily="49" charset="-122"/>
                  </a:rPr>
                  <a:t>（固定</a:t>
                </a:r>
                <a:r>
                  <a:rPr lang="en-US" altLang="zh-CN" sz="1800">
                    <a:solidFill>
                      <a:schemeClr val="tx1"/>
                    </a:solidFill>
                    <a:latin typeface="黑体" pitchFamily="49" charset="-122"/>
                    <a:ea typeface="黑体" pitchFamily="49" charset="-122"/>
                  </a:rPr>
                  <a:t>/</a:t>
                </a:r>
                <a:r>
                  <a:rPr lang="zh-CN" altLang="en-US" sz="1800">
                    <a:solidFill>
                      <a:schemeClr val="tx1"/>
                    </a:solidFill>
                    <a:latin typeface="黑体" pitchFamily="49" charset="-122"/>
                    <a:ea typeface="黑体" pitchFamily="49" charset="-122"/>
                  </a:rPr>
                  <a:t>基于学习）</a:t>
                </a:r>
              </a:p>
            </p:txBody>
          </p:sp>
          <p:cxnSp>
            <p:nvCxnSpPr>
              <p:cNvPr id="75" name="直接箭头连接符 74"/>
              <p:cNvCxnSpPr>
                <a:cxnSpLocks noChangeShapeType="1"/>
                <a:stCxn id="73" idx="0"/>
              </p:cNvCxnSpPr>
              <p:nvPr/>
            </p:nvCxnSpPr>
            <p:spPr bwMode="auto">
              <a:xfrm flipV="1">
                <a:off x="1680957" y="3603382"/>
                <a:ext cx="0" cy="401467"/>
              </a:xfrm>
              <a:prstGeom prst="straightConnector1">
                <a:avLst/>
              </a:prstGeom>
              <a:noFill/>
              <a:ln w="38100">
                <a:solidFill>
                  <a:schemeClr val="accent1"/>
                </a:solidFill>
                <a:round/>
                <a:headEnd/>
                <a:tailEnd type="arrow" w="med" len="me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cxnSp>
          <p:sp>
            <p:nvSpPr>
              <p:cNvPr id="78" name="矩形 77"/>
              <p:cNvSpPr/>
              <p:nvPr/>
            </p:nvSpPr>
            <p:spPr>
              <a:xfrm>
                <a:off x="980865" y="3189221"/>
                <a:ext cx="1435107" cy="41733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语义距离</a:t>
                </a:r>
              </a:p>
            </p:txBody>
          </p:sp>
          <p:sp>
            <p:nvSpPr>
              <p:cNvPr id="79" name="矩形 78"/>
              <p:cNvSpPr/>
              <p:nvPr/>
            </p:nvSpPr>
            <p:spPr>
              <a:xfrm>
                <a:off x="1771444" y="3631945"/>
                <a:ext cx="768354" cy="4173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dirty="0">
                    <a:solidFill>
                      <a:schemeClr val="tx1"/>
                    </a:solidFill>
                    <a:latin typeface="黑体" pitchFamily="49" charset="-122"/>
                    <a:ea typeface="黑体" pitchFamily="49" charset="-122"/>
                  </a:rPr>
                  <a:t>度量</a:t>
                </a:r>
              </a:p>
            </p:txBody>
          </p:sp>
          <p:cxnSp>
            <p:nvCxnSpPr>
              <p:cNvPr id="80" name="直接箭头连接符 79"/>
              <p:cNvCxnSpPr>
                <a:cxnSpLocks noChangeShapeType="1"/>
              </p:cNvCxnSpPr>
              <p:nvPr/>
            </p:nvCxnSpPr>
            <p:spPr bwMode="auto">
              <a:xfrm flipV="1">
                <a:off x="1115804" y="3566885"/>
                <a:ext cx="1263657" cy="9521"/>
              </a:xfrm>
              <a:prstGeom prst="straightConnector1">
                <a:avLst/>
              </a:prstGeom>
              <a:noFill/>
              <a:ln w="25400">
                <a:solidFill>
                  <a:schemeClr val="accent1"/>
                </a:solidFill>
                <a:prstDash val="dash"/>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18" name="爆炸形 1 17"/>
          <p:cNvSpPr>
            <a:spLocks noChangeArrowheads="1"/>
          </p:cNvSpPr>
          <p:nvPr/>
        </p:nvSpPr>
        <p:spPr bwMode="auto">
          <a:xfrm>
            <a:off x="6605588" y="3517900"/>
            <a:ext cx="2355850" cy="1566863"/>
          </a:xfrm>
          <a:prstGeom prst="irregularSeal1">
            <a:avLst/>
          </a:prstGeom>
          <a:solidFill>
            <a:srgbClr val="FDEADA"/>
          </a:solidFill>
          <a:ln w="38100">
            <a:solidFill>
              <a:srgbClr val="C00000"/>
            </a:solidFill>
            <a:miter lim="800000"/>
            <a:headEnd/>
            <a:tailEnd/>
          </a:ln>
          <a:effectLst>
            <a:outerShdw blurRad="40000" dist="20000" dir="5400000" rotWithShape="0">
              <a:srgbClr val="808080">
                <a:alpha val="37999"/>
              </a:srgbClr>
            </a:outerShdw>
          </a:effectLst>
        </p:spPr>
        <p:txBody>
          <a:bodyPr anchor="ctr"/>
          <a:lstStyle/>
          <a:p>
            <a:pPr algn="ctr"/>
            <a:r>
              <a:rPr lang="zh-CN" altLang="en-US" sz="2000" b="1">
                <a:solidFill>
                  <a:srgbClr val="000000"/>
                </a:solidFill>
                <a:latin typeface="黑体" pitchFamily="49" charset="-122"/>
                <a:ea typeface="黑体" pitchFamily="49" charset="-122"/>
              </a:rPr>
              <a:t>局限于同构数据</a:t>
            </a:r>
            <a:endParaRPr lang="en-US" altLang="en-US" sz="2000" b="1">
              <a:solidFill>
                <a:srgbClr val="000000"/>
              </a:solidFill>
              <a:latin typeface="黑体" pitchFamily="49" charset="-122"/>
              <a:ea typeface="黑体" pitchFamily="49" charset="-122"/>
            </a:endParaRPr>
          </a:p>
        </p:txBody>
      </p:sp>
      <p:grpSp>
        <p:nvGrpSpPr>
          <p:cNvPr id="20" name="组合 19"/>
          <p:cNvGrpSpPr>
            <a:grpSpLocks/>
          </p:cNvGrpSpPr>
          <p:nvPr/>
        </p:nvGrpSpPr>
        <p:grpSpPr bwMode="auto">
          <a:xfrm>
            <a:off x="2308225" y="3878263"/>
            <a:ext cx="4452938" cy="2719387"/>
            <a:chOff x="2308259" y="3877828"/>
            <a:chExt cx="4452110" cy="2719524"/>
          </a:xfrm>
        </p:grpSpPr>
        <p:grpSp>
          <p:nvGrpSpPr>
            <p:cNvPr id="22538" name="组合 9"/>
            <p:cNvGrpSpPr>
              <a:grpSpLocks/>
            </p:cNvGrpSpPr>
            <p:nvPr/>
          </p:nvGrpSpPr>
          <p:grpSpPr bwMode="auto">
            <a:xfrm>
              <a:off x="2699792" y="4612592"/>
              <a:ext cx="4060577" cy="1984760"/>
              <a:chOff x="2379124" y="4680762"/>
              <a:chExt cx="4060577" cy="1984760"/>
            </a:xfrm>
          </p:grpSpPr>
          <p:grpSp>
            <p:nvGrpSpPr>
              <p:cNvPr id="22540" name="组合 81"/>
              <p:cNvGrpSpPr>
                <a:grpSpLocks/>
              </p:cNvGrpSpPr>
              <p:nvPr/>
            </p:nvGrpSpPr>
            <p:grpSpPr bwMode="auto">
              <a:xfrm>
                <a:off x="2828485" y="5101647"/>
                <a:ext cx="3611216" cy="1563875"/>
                <a:chOff x="1547663" y="2657214"/>
                <a:chExt cx="3611216" cy="1563875"/>
              </a:xfrm>
            </p:grpSpPr>
            <p:sp>
              <p:nvSpPr>
                <p:cNvPr id="83" name="矩形 82"/>
                <p:cNvSpPr/>
                <p:nvPr/>
              </p:nvSpPr>
              <p:spPr>
                <a:xfrm>
                  <a:off x="1547987" y="3114546"/>
                  <a:ext cx="3422014" cy="1106543"/>
                </a:xfrm>
                <a:prstGeom prst="rect">
                  <a:avLst/>
                </a:prstGeom>
                <a:solidFill>
                  <a:schemeClr val="bg1"/>
                </a:solid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黑体" pitchFamily="49" charset="-122"/>
                    <a:ea typeface="黑体" pitchFamily="49" charset="-122"/>
                  </a:endParaRPr>
                </a:p>
              </p:txBody>
            </p:sp>
            <p:sp>
              <p:nvSpPr>
                <p:cNvPr id="84" name="圆角矩形 83"/>
                <p:cNvSpPr>
                  <a:spLocks noChangeArrowheads="1"/>
                </p:cNvSpPr>
                <p:nvPr/>
              </p:nvSpPr>
              <p:spPr bwMode="auto">
                <a:xfrm>
                  <a:off x="1547987" y="2657323"/>
                  <a:ext cx="3422014" cy="425471"/>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lgn="ctr"/>
                  <a:r>
                    <a:rPr lang="zh-CN" altLang="en-US" sz="2000" b="1">
                      <a:solidFill>
                        <a:srgbClr val="000000"/>
                      </a:solidFill>
                      <a:latin typeface="黑体" pitchFamily="49" charset="-122"/>
                      <a:ea typeface="黑体" pitchFamily="49" charset="-122"/>
                    </a:rPr>
                    <a:t>数据多源异构</a:t>
                  </a:r>
                </a:p>
              </p:txBody>
            </p:sp>
            <p:sp>
              <p:nvSpPr>
                <p:cNvPr id="85" name="矩形 84"/>
                <p:cNvSpPr/>
                <p:nvPr/>
              </p:nvSpPr>
              <p:spPr>
                <a:xfrm>
                  <a:off x="3370098" y="3373321"/>
                  <a:ext cx="1788781" cy="41753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800" b="1">
                      <a:solidFill>
                        <a:schemeClr val="tx1"/>
                      </a:solidFill>
                      <a:latin typeface="黑体" pitchFamily="49" charset="-122"/>
                      <a:ea typeface="黑体" pitchFamily="49" charset="-122"/>
                    </a:rPr>
                    <a:t>异构数据混合</a:t>
                  </a:r>
                  <a:endParaRPr lang="en-US" altLang="zh-CN" sz="1800" b="1">
                    <a:solidFill>
                      <a:schemeClr val="tx1"/>
                    </a:solidFill>
                    <a:latin typeface="黑体" pitchFamily="49" charset="-122"/>
                    <a:ea typeface="黑体" pitchFamily="49" charset="-122"/>
                  </a:endParaRPr>
                </a:p>
                <a:p>
                  <a:pPr algn="ctr"/>
                  <a:r>
                    <a:rPr lang="zh-CN" altLang="en-US" sz="1800" b="1">
                      <a:solidFill>
                        <a:schemeClr val="tx1"/>
                      </a:solidFill>
                      <a:latin typeface="黑体" pitchFamily="49" charset="-122"/>
                      <a:ea typeface="黑体" pitchFamily="49" charset="-122"/>
                    </a:rPr>
                    <a:t>关联相互参照</a:t>
                  </a:r>
                </a:p>
              </p:txBody>
            </p:sp>
            <p:pic>
              <p:nvPicPr>
                <p:cNvPr id="235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260" y="3168524"/>
                  <a:ext cx="1741163" cy="89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pic>
            <p:nvPicPr>
              <p:cNvPr id="22541" name="Picture 4" descr="http://t0.gstatic.com/images?q=tbn:ANd9GcRFFtu68rvmIdyA3tMBNEwuW_xy1rQAX7pYkDHM383wDs36lA2Jd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868295">
                <a:off x="2379124" y="4680762"/>
                <a:ext cx="773775" cy="111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39" name="Picture 27" descr="green-blue-purple-scaling-2"/>
            <p:cNvPicPr>
              <a:picLocks noChangeAspect="1" noChangeArrowheads="1"/>
            </p:cNvPicPr>
            <p:nvPr/>
          </p:nvPicPr>
          <p:blipFill>
            <a:blip r:embed="rId5">
              <a:lum bright="-6000"/>
              <a:extLst>
                <a:ext uri="{28A0092B-C50C-407E-A947-70E740481C1C}">
                  <a14:useLocalDpi xmlns:a14="http://schemas.microsoft.com/office/drawing/2010/main" val="0"/>
                </a:ext>
              </a:extLst>
            </a:blip>
            <a:srcRect/>
            <a:stretch>
              <a:fillRect/>
            </a:stretch>
          </p:blipFill>
          <p:spPr bwMode="auto">
            <a:xfrm rot="1886622">
              <a:off x="2308259" y="3877828"/>
              <a:ext cx="1830021" cy="8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 name="矩形 7" descr="羊皮纸"/>
          <p:cNvSpPr>
            <a:spLocks noChangeArrowheads="1"/>
          </p:cNvSpPr>
          <p:nvPr/>
        </p:nvSpPr>
        <p:spPr bwMode="auto">
          <a:xfrm>
            <a:off x="1908175" y="6045200"/>
            <a:ext cx="6551613" cy="768350"/>
          </a:xfrm>
          <a:prstGeom prst="rect">
            <a:avLst/>
          </a:prstGeom>
          <a:blipFill dpi="0" rotWithShape="1">
            <a:blip r:embed="rId6"/>
            <a:srcRect/>
            <a:tile tx="0" ty="0" sx="100000" sy="100000" flip="none" algn="tl"/>
          </a:blipFill>
          <a:ln w="57150">
            <a:solidFill>
              <a:srgbClr val="C00000"/>
            </a:solidFill>
            <a:miter lim="800000"/>
            <a:headEnd/>
            <a:tailEnd/>
          </a:ln>
        </p:spPr>
        <p:txBody>
          <a:bodyPr anchor="ctr"/>
          <a:lstStyle/>
          <a:p>
            <a:pPr algn="ctr">
              <a:lnSpc>
                <a:spcPct val="110000"/>
              </a:lnSpc>
            </a:pPr>
            <a:r>
              <a:rPr lang="zh-CN" altLang="en-US" sz="2800" b="1">
                <a:latin typeface="黑体" pitchFamily="49" charset="-122"/>
                <a:ea typeface="黑体" pitchFamily="49" charset="-122"/>
                <a:sym typeface="Wingdings" pitchFamily="2" charset="2"/>
              </a:rPr>
              <a:t>如何建立多源异构数据的度量模型？</a:t>
            </a:r>
            <a:endParaRPr lang="en-US" altLang="zh-CN" sz="2800" b="1">
              <a:latin typeface="黑体" pitchFamily="49" charset="-122"/>
              <a:ea typeface="黑体" pitchFamily="49" charset="-122"/>
              <a:sym typeface="Wingdings" pitchFamily="2" charset="2"/>
            </a:endParaRPr>
          </a:p>
        </p:txBody>
      </p:sp>
      <p:sp>
        <p:nvSpPr>
          <p:cNvPr id="7" name="圆角矩形 6"/>
          <p:cNvSpPr/>
          <p:nvPr/>
        </p:nvSpPr>
        <p:spPr>
          <a:xfrm>
            <a:off x="179388" y="1557338"/>
            <a:ext cx="8782050" cy="935037"/>
          </a:xfrm>
          <a:prstGeom prst="roundRect">
            <a:avLst>
              <a:gd name="adj" fmla="val 3400"/>
            </a:avLst>
          </a:prstGeom>
          <a:noFill/>
          <a:ln w="57150"/>
        </p:spPr>
        <p:style>
          <a:lnRef idx="2">
            <a:schemeClr val="accent2"/>
          </a:lnRef>
          <a:fillRef idx="1">
            <a:schemeClr val="lt1"/>
          </a:fillRef>
          <a:effectRef idx="0">
            <a:schemeClr val="accent2"/>
          </a:effectRef>
          <a:fontRef idx="minor">
            <a:schemeClr val="dk1"/>
          </a:fontRef>
        </p:style>
        <p:txBody>
          <a:bodyPr anchor="ctr"/>
          <a:lstStyle/>
          <a:p>
            <a:r>
              <a:rPr kumimoji="0" lang="zh-CN" altLang="en-US" sz="2800">
                <a:solidFill>
                  <a:srgbClr val="000000"/>
                </a:solidFill>
                <a:latin typeface="黑体" pitchFamily="49" charset="-122"/>
                <a:ea typeface="黑体" pitchFamily="49" charset="-122"/>
              </a:rPr>
              <a:t>           数据</a:t>
            </a:r>
            <a:r>
              <a:rPr kumimoji="0" lang="zh-CN" altLang="en-US" sz="2800">
                <a:solidFill>
                  <a:srgbClr val="FF0000"/>
                </a:solidFill>
                <a:latin typeface="黑体" pitchFamily="49" charset="-122"/>
                <a:ea typeface="黑体" pitchFamily="49" charset="-122"/>
              </a:rPr>
              <a:t>表示、度量和理解</a:t>
            </a:r>
            <a:r>
              <a:rPr kumimoji="0" lang="zh-CN" altLang="en-US" sz="2800">
                <a:solidFill>
                  <a:schemeClr val="tx1"/>
                </a:solidFill>
                <a:latin typeface="黑体" pitchFamily="49" charset="-122"/>
                <a:ea typeface="黑体" pitchFamily="49" charset="-122"/>
              </a:rPr>
              <a:t>是大</a:t>
            </a:r>
            <a:r>
              <a:rPr kumimoji="0" lang="zh-CN" altLang="en-US" sz="2800">
                <a:solidFill>
                  <a:srgbClr val="000000"/>
                </a:solidFill>
                <a:latin typeface="黑体" pitchFamily="49" charset="-122"/>
                <a:ea typeface="黑体" pitchFamily="49" charset="-122"/>
              </a:rPr>
              <a:t>数据计算基础</a:t>
            </a:r>
          </a:p>
        </p:txBody>
      </p:sp>
      <p:sp>
        <p:nvSpPr>
          <p:cNvPr id="34" name="灯片编号占位符 4"/>
          <p:cNvSpPr>
            <a:spLocks noGrp="1"/>
          </p:cNvSpPr>
          <p:nvPr>
            <p:ph type="sldNum" sz="quarter" idx="12"/>
          </p:nvPr>
        </p:nvSpPr>
        <p:spPr bwMode="auto">
          <a:xfrm>
            <a:off x="6948488" y="644842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4F9D973C-7855-4B29-B11A-64E0EA4E86DC}" type="slidenum">
              <a:rPr kumimoji="0" lang="zh-CN" altLang="en-US" sz="1200">
                <a:solidFill>
                  <a:srgbClr val="898989"/>
                </a:solidFill>
              </a:rPr>
              <a:pPr/>
              <a:t>19</a:t>
            </a:fld>
            <a:endParaRPr kumimoji="0" lang="zh-CN" altLang="en-US" sz="1200"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bg/>
                                          </p:spTgt>
                                        </p:tgtEl>
                                        <p:attrNameLst>
                                          <p:attrName>style.visibility</p:attrName>
                                        </p:attrNameLst>
                                      </p:cBhvr>
                                      <p:to>
                                        <p:strVal val="visible"/>
                                      </p:to>
                                    </p:set>
                                    <p:animEffect transition="in" filter="fade">
                                      <p:cBhvr>
                                        <p:cTn id="10" dur="500"/>
                                        <p:tgtEl>
                                          <p:spTgt spid="48">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xEl>
                                              <p:pRg st="0" end="0"/>
                                            </p:txEl>
                                          </p:spTgt>
                                        </p:tgtEl>
                                        <p:attrNameLst>
                                          <p:attrName>style.visibility</p:attrName>
                                        </p:attrNameLst>
                                      </p:cBhvr>
                                      <p:to>
                                        <p:strVal val="visible"/>
                                      </p:to>
                                    </p:set>
                                    <p:animEffect transition="in" filter="fade">
                                      <p:cBhvr>
                                        <p:cTn id="13" dur="500"/>
                                        <p:tgtEl>
                                          <p:spTgt spid="48">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xEl>
                                              <p:pRg st="1" end="1"/>
                                            </p:txEl>
                                          </p:spTgt>
                                        </p:tgtEl>
                                        <p:attrNameLst>
                                          <p:attrName>style.visibility</p:attrName>
                                        </p:attrNameLst>
                                      </p:cBhvr>
                                      <p:to>
                                        <p:strVal val="visible"/>
                                      </p:to>
                                    </p:set>
                                    <p:animEffect transition="in" filter="fade">
                                      <p:cBhvr>
                                        <p:cTn id="16" dur="500"/>
                                        <p:tgtEl>
                                          <p:spTgt spid="48">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8">
                                            <p:txEl>
                                              <p:pRg st="2" end="2"/>
                                            </p:txEl>
                                          </p:spTgt>
                                        </p:tgtEl>
                                        <p:attrNameLst>
                                          <p:attrName>style.visibility</p:attrName>
                                        </p:attrNameLst>
                                      </p:cBhvr>
                                      <p:to>
                                        <p:strVal val="visible"/>
                                      </p:to>
                                    </p:set>
                                    <p:animEffect transition="in" filter="fade">
                                      <p:cBhvr>
                                        <p:cTn id="19" dur="500"/>
                                        <p:tgtEl>
                                          <p:spTgt spid="48">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xEl>
                                              <p:pRg st="3" end="3"/>
                                            </p:txEl>
                                          </p:spTgt>
                                        </p:tgtEl>
                                        <p:attrNameLst>
                                          <p:attrName>style.visibility</p:attrName>
                                        </p:attrNameLst>
                                      </p:cBhvr>
                                      <p:to>
                                        <p:strVal val="visible"/>
                                      </p:to>
                                    </p:set>
                                    <p:animEffect transition="in" filter="fade">
                                      <p:cBhvr>
                                        <p:cTn id="22" dur="500"/>
                                        <p:tgtEl>
                                          <p:spTgt spid="48">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xEl>
                                              <p:pRg st="4" end="4"/>
                                            </p:txEl>
                                          </p:spTgt>
                                        </p:tgtEl>
                                        <p:attrNameLst>
                                          <p:attrName>style.visibility</p:attrName>
                                        </p:attrNameLst>
                                      </p:cBhvr>
                                      <p:to>
                                        <p:strVal val="visible"/>
                                      </p:to>
                                    </p:set>
                                    <p:animEffect transition="in" filter="fade">
                                      <p:cBhvr>
                                        <p:cTn id="25" dur="500"/>
                                        <p:tgtEl>
                                          <p:spTgt spid="48">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8">
                                            <p:txEl>
                                              <p:pRg st="5" end="5"/>
                                            </p:txEl>
                                          </p:spTgt>
                                        </p:tgtEl>
                                        <p:attrNameLst>
                                          <p:attrName>style.visibility</p:attrName>
                                        </p:attrNameLst>
                                      </p:cBhvr>
                                      <p:to>
                                        <p:strVal val="visible"/>
                                      </p:to>
                                    </p:set>
                                    <p:animEffect transition="in" filter="fade">
                                      <p:cBhvr>
                                        <p:cTn id="28" dur="500"/>
                                        <p:tgtEl>
                                          <p:spTgt spid="48">
                                            <p:txEl>
                                              <p:pRg st="5" end="5"/>
                                            </p:txEl>
                                          </p:spTgt>
                                        </p:tgtEl>
                                      </p:cBhvr>
                                    </p:animEffect>
                                  </p:childTnLst>
                                </p:cTn>
                              </p:par>
                            </p:childTnLst>
                          </p:cTn>
                        </p:par>
                        <p:par>
                          <p:cTn id="29" fill="hold" nodeType="afterGroup">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3" presetClass="entr" presetSubtype="16"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nodeType="afterGroup">
                            <p:stCondLst>
                              <p:cond delay="500"/>
                            </p:stCondLst>
                            <p:childTnLst>
                              <p:par>
                                <p:cTn id="41" presetID="22" presetClass="entr" presetSubtype="1"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p" animBg="1"/>
      <p:bldP spid="18" grpId="0" animBg="1"/>
      <p:bldP spid="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pPr eaLnBrk="1" hangingPunct="1"/>
            <a:r>
              <a:rPr b="1" smtClean="0"/>
              <a:t>汇报提纲</a:t>
            </a:r>
            <a:endParaRPr lang="en-US" b="1" smtClean="0"/>
          </a:p>
        </p:txBody>
      </p:sp>
      <p:sp>
        <p:nvSpPr>
          <p:cNvPr id="19459"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D574F2A9-8B44-4488-8F53-EEB539D56235}" type="slidenum">
              <a:rPr kumimoji="0" lang="zh-CN" altLang="en-US" sz="1200">
                <a:solidFill>
                  <a:srgbClr val="898989"/>
                </a:solidFill>
              </a:rPr>
              <a:pPr/>
              <a:t>2</a:t>
            </a:fld>
            <a:endParaRPr kumimoji="0" lang="zh-CN" altLang="en-US" sz="1200">
              <a:solidFill>
                <a:srgbClr val="898989"/>
              </a:solidFill>
            </a:endParaRPr>
          </a:p>
        </p:txBody>
      </p:sp>
      <p:grpSp>
        <p:nvGrpSpPr>
          <p:cNvPr id="19460" name="组合 54"/>
          <p:cNvGrpSpPr>
            <a:grpSpLocks/>
          </p:cNvGrpSpPr>
          <p:nvPr/>
        </p:nvGrpSpPr>
        <p:grpSpPr bwMode="auto">
          <a:xfrm>
            <a:off x="1736725" y="1927225"/>
            <a:ext cx="5192713" cy="2997200"/>
            <a:chOff x="1736725" y="1927917"/>
            <a:chExt cx="5192239" cy="2997209"/>
          </a:xfrm>
        </p:grpSpPr>
        <p:sp>
          <p:nvSpPr>
            <p:cNvPr id="19461" name="Line 11"/>
            <p:cNvSpPr>
              <a:spLocks noChangeShapeType="1"/>
            </p:cNvSpPr>
            <p:nvPr/>
          </p:nvSpPr>
          <p:spPr bwMode="auto">
            <a:xfrm>
              <a:off x="2224044" y="2550159"/>
              <a:ext cx="4704920" cy="0"/>
            </a:xfrm>
            <a:prstGeom prst="line">
              <a:avLst/>
            </a:prstGeom>
            <a:noFill/>
            <a:ln w="25400">
              <a:solidFill>
                <a:srgbClr val="365164"/>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2" name="Text Box 12"/>
            <p:cNvSpPr txBox="1">
              <a:spLocks noChangeArrowheads="1"/>
            </p:cNvSpPr>
            <p:nvPr/>
          </p:nvSpPr>
          <p:spPr bwMode="auto">
            <a:xfrm>
              <a:off x="2650892" y="1997118"/>
              <a:ext cx="3892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eaLnBrk="0" hangingPunct="0"/>
              <a:r>
                <a:rPr lang="zh-CN" altLang="en-US" sz="3200" b="1">
                  <a:solidFill>
                    <a:srgbClr val="FF0000"/>
                  </a:solidFill>
                  <a:latin typeface="黑体" pitchFamily="49" charset="-122"/>
                  <a:ea typeface="黑体" pitchFamily="49" charset="-122"/>
                </a:rPr>
                <a:t>立项依据与科学问题</a:t>
              </a:r>
            </a:p>
          </p:txBody>
        </p:sp>
        <p:grpSp>
          <p:nvGrpSpPr>
            <p:cNvPr id="19463" name="组合 92"/>
            <p:cNvGrpSpPr>
              <a:grpSpLocks noChangeAspect="1"/>
            </p:cNvGrpSpPr>
            <p:nvPr/>
          </p:nvGrpSpPr>
          <p:grpSpPr bwMode="auto">
            <a:xfrm>
              <a:off x="1736725" y="1927917"/>
              <a:ext cx="731329" cy="657477"/>
              <a:chOff x="1428728" y="2546586"/>
              <a:chExt cx="762000" cy="684856"/>
            </a:xfrm>
          </p:grpSpPr>
          <p:grpSp>
            <p:nvGrpSpPr>
              <p:cNvPr id="19488" name="Group 3"/>
              <p:cNvGrpSpPr>
                <a:grpSpLocks/>
              </p:cNvGrpSpPr>
              <p:nvPr/>
            </p:nvGrpSpPr>
            <p:grpSpPr bwMode="auto">
              <a:xfrm>
                <a:off x="1428728" y="2546586"/>
                <a:ext cx="762000" cy="684856"/>
                <a:chOff x="1110" y="2750"/>
                <a:chExt cx="1549" cy="1391"/>
              </a:xfrm>
            </p:grpSpPr>
            <p:sp>
              <p:nvSpPr>
                <p:cNvPr id="19490" name="AutoShape 4"/>
                <p:cNvSpPr>
                  <a:spLocks noChangeArrowheads="1"/>
                </p:cNvSpPr>
                <p:nvPr/>
              </p:nvSpPr>
              <p:spPr bwMode="gray">
                <a:xfrm>
                  <a:off x="1123" y="2750"/>
                  <a:ext cx="1536"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365164"/>
                    </a:solidFill>
                    <a:latin typeface="黑体" pitchFamily="49" charset="-122"/>
                    <a:ea typeface="黑体" pitchFamily="49" charset="-122"/>
                  </a:endParaRPr>
                </a:p>
              </p:txBody>
            </p:sp>
            <p:sp>
              <p:nvSpPr>
                <p:cNvPr id="19491" name="AutoShape 5"/>
                <p:cNvSpPr>
                  <a:spLocks noChangeArrowheads="1"/>
                </p:cNvSpPr>
                <p:nvPr/>
              </p:nvSpPr>
              <p:spPr bwMode="gray">
                <a:xfrm>
                  <a:off x="1110" y="2814"/>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sp>
              <p:nvSpPr>
                <p:cNvPr id="19492" name="AutoShape 6"/>
                <p:cNvSpPr>
                  <a:spLocks noChangeArrowheads="1"/>
                </p:cNvSpPr>
                <p:nvPr/>
              </p:nvSpPr>
              <p:spPr bwMode="gray">
                <a:xfrm>
                  <a:off x="1197" y="2868"/>
                  <a:ext cx="1352" cy="1165"/>
                </a:xfrm>
                <a:prstGeom prst="hexagon">
                  <a:avLst>
                    <a:gd name="adj" fmla="val 28895"/>
                    <a:gd name="vf" fmla="val 115470"/>
                  </a:avLst>
                </a:prstGeom>
                <a:gradFill rotWithShape="1">
                  <a:gsLst>
                    <a:gs pos="0">
                      <a:srgbClr val="133E65"/>
                    </a:gs>
                    <a:gs pos="100000">
                      <a:srgbClr val="2885DA"/>
                    </a:gs>
                  </a:gsLst>
                  <a:lin ang="2700000" scaled="1"/>
                </a:gradFill>
                <a:ln w="9525">
                  <a:solidFill>
                    <a:srgbClr val="365164"/>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grpSp>
          <p:sp>
            <p:nvSpPr>
              <p:cNvPr id="19489" name="Text Box 13"/>
              <p:cNvSpPr txBox="1">
                <a:spLocks noChangeArrowheads="1"/>
              </p:cNvSpPr>
              <p:nvPr/>
            </p:nvSpPr>
            <p:spPr bwMode="gray">
              <a:xfrm>
                <a:off x="1625578" y="2664971"/>
                <a:ext cx="354392" cy="480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eaLnBrk="0" hangingPunct="0"/>
                <a:r>
                  <a:rPr lang="en-US" altLang="zh-CN" b="1">
                    <a:solidFill>
                      <a:srgbClr val="FFFFFF"/>
                    </a:solidFill>
                    <a:latin typeface="黑体" pitchFamily="49" charset="-122"/>
                    <a:ea typeface="黑体" pitchFamily="49" charset="-122"/>
                  </a:rPr>
                  <a:t>1</a:t>
                </a:r>
              </a:p>
            </p:txBody>
          </p:sp>
        </p:grpSp>
        <p:sp>
          <p:nvSpPr>
            <p:cNvPr id="19464" name="Line 14"/>
            <p:cNvSpPr>
              <a:spLocks noChangeShapeType="1"/>
            </p:cNvSpPr>
            <p:nvPr/>
          </p:nvSpPr>
          <p:spPr bwMode="auto">
            <a:xfrm>
              <a:off x="2224044" y="3332718"/>
              <a:ext cx="4704920" cy="0"/>
            </a:xfrm>
            <a:prstGeom prst="line">
              <a:avLst/>
            </a:prstGeom>
            <a:noFill/>
            <a:ln w="25400">
              <a:solidFill>
                <a:srgbClr val="365164"/>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5" name="Text Box 15"/>
            <p:cNvSpPr txBox="1">
              <a:spLocks noChangeArrowheads="1"/>
            </p:cNvSpPr>
            <p:nvPr/>
          </p:nvSpPr>
          <p:spPr bwMode="auto">
            <a:xfrm>
              <a:off x="2650892" y="2786233"/>
              <a:ext cx="3892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eaLnBrk="0" hangingPunct="0"/>
              <a:r>
                <a:rPr lang="zh-CN" altLang="en-US" sz="3200" b="1">
                  <a:solidFill>
                    <a:srgbClr val="000000"/>
                  </a:solidFill>
                  <a:latin typeface="黑体" pitchFamily="49" charset="-122"/>
                  <a:ea typeface="黑体" pitchFamily="49" charset="-122"/>
                </a:rPr>
                <a:t>研究内容与研究方案</a:t>
              </a:r>
            </a:p>
          </p:txBody>
        </p:sp>
        <p:grpSp>
          <p:nvGrpSpPr>
            <p:cNvPr id="19466" name="组合 93"/>
            <p:cNvGrpSpPr>
              <a:grpSpLocks noChangeAspect="1"/>
            </p:cNvGrpSpPr>
            <p:nvPr/>
          </p:nvGrpSpPr>
          <p:grpSpPr bwMode="auto">
            <a:xfrm>
              <a:off x="1736725" y="2729337"/>
              <a:ext cx="731329" cy="638573"/>
              <a:chOff x="1428728" y="3414706"/>
              <a:chExt cx="762000" cy="665162"/>
            </a:xfrm>
          </p:grpSpPr>
          <p:grpSp>
            <p:nvGrpSpPr>
              <p:cNvPr id="19483" name="Group 7"/>
              <p:cNvGrpSpPr>
                <a:grpSpLocks/>
              </p:cNvGrpSpPr>
              <p:nvPr/>
            </p:nvGrpSpPr>
            <p:grpSpPr bwMode="auto">
              <a:xfrm>
                <a:off x="1428728" y="3414706"/>
                <a:ext cx="762000" cy="665162"/>
                <a:chOff x="3174" y="2656"/>
                <a:chExt cx="1549" cy="1351"/>
              </a:xfrm>
            </p:grpSpPr>
            <p:sp>
              <p:nvSpPr>
                <p:cNvPr id="19485" name="AutoShape 8"/>
                <p:cNvSpPr>
                  <a:spLocks noChangeArrowheads="1"/>
                </p:cNvSpPr>
                <p:nvPr/>
              </p:nvSpPr>
              <p:spPr bwMode="gray">
                <a:xfrm>
                  <a:off x="3187" y="2680"/>
                  <a:ext cx="1536"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365164"/>
                    </a:solidFill>
                    <a:latin typeface="黑体" pitchFamily="49" charset="-122"/>
                    <a:ea typeface="黑体" pitchFamily="49" charset="-122"/>
                  </a:endParaRPr>
                </a:p>
              </p:txBody>
            </p:sp>
            <p:sp>
              <p:nvSpPr>
                <p:cNvPr id="19486" name="AutoShape 9"/>
                <p:cNvSpPr>
                  <a:spLocks noChangeArrowheads="1"/>
                </p:cNvSpPr>
                <p:nvPr/>
              </p:nvSpPr>
              <p:spPr bwMode="gray">
                <a:xfrm>
                  <a:off x="3174" y="2656"/>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sp>
              <p:nvSpPr>
                <p:cNvPr id="19487" name="AutoShape 10"/>
                <p:cNvSpPr>
                  <a:spLocks noChangeArrowheads="1"/>
                </p:cNvSpPr>
                <p:nvPr/>
              </p:nvSpPr>
              <p:spPr bwMode="gray">
                <a:xfrm>
                  <a:off x="3261" y="2737"/>
                  <a:ext cx="1352" cy="1169"/>
                </a:xfrm>
                <a:prstGeom prst="hexagon">
                  <a:avLst>
                    <a:gd name="adj" fmla="val 28898"/>
                    <a:gd name="vf" fmla="val 115470"/>
                  </a:avLst>
                </a:prstGeom>
                <a:gradFill rotWithShape="1">
                  <a:gsLst>
                    <a:gs pos="0">
                      <a:srgbClr val="3D356E"/>
                    </a:gs>
                    <a:gs pos="100000">
                      <a:srgbClr val="8472EE"/>
                    </a:gs>
                  </a:gsLst>
                  <a:lin ang="2700000" scaled="1"/>
                </a:gradFill>
                <a:ln w="9525">
                  <a:solidFill>
                    <a:srgbClr val="365164"/>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grpSp>
          <p:sp>
            <p:nvSpPr>
              <p:cNvPr id="19484" name="Text Box 16"/>
              <p:cNvSpPr txBox="1">
                <a:spLocks noChangeArrowheads="1"/>
              </p:cNvSpPr>
              <p:nvPr/>
            </p:nvSpPr>
            <p:spPr bwMode="gray">
              <a:xfrm>
                <a:off x="1625578" y="3513131"/>
                <a:ext cx="354392" cy="48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eaLnBrk="0" hangingPunct="0"/>
                <a:r>
                  <a:rPr lang="en-US" altLang="zh-CN" b="1">
                    <a:solidFill>
                      <a:srgbClr val="FFFFFF"/>
                    </a:solidFill>
                    <a:latin typeface="黑体" pitchFamily="49" charset="-122"/>
                    <a:ea typeface="黑体" pitchFamily="49" charset="-122"/>
                  </a:rPr>
                  <a:t>2</a:t>
                </a:r>
              </a:p>
            </p:txBody>
          </p:sp>
        </p:grpSp>
        <p:sp>
          <p:nvSpPr>
            <p:cNvPr id="19467" name="Line 25"/>
            <p:cNvSpPr>
              <a:spLocks noChangeShapeType="1"/>
            </p:cNvSpPr>
            <p:nvPr/>
          </p:nvSpPr>
          <p:spPr bwMode="auto">
            <a:xfrm>
              <a:off x="2224044" y="4150200"/>
              <a:ext cx="4704919" cy="0"/>
            </a:xfrm>
            <a:prstGeom prst="line">
              <a:avLst/>
            </a:prstGeom>
            <a:noFill/>
            <a:ln w="25400">
              <a:solidFill>
                <a:srgbClr val="365164"/>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8" name="Text Box 26"/>
            <p:cNvSpPr txBox="1">
              <a:spLocks noChangeArrowheads="1"/>
            </p:cNvSpPr>
            <p:nvPr/>
          </p:nvSpPr>
          <p:spPr bwMode="auto">
            <a:xfrm>
              <a:off x="2650892" y="3609678"/>
              <a:ext cx="3892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eaLnBrk="0" hangingPunct="0"/>
              <a:r>
                <a:rPr lang="zh-CN" altLang="en-US" sz="3200" b="1">
                  <a:solidFill>
                    <a:srgbClr val="000000"/>
                  </a:solidFill>
                  <a:latin typeface="黑体" pitchFamily="49" charset="-122"/>
                  <a:ea typeface="黑体" pitchFamily="49" charset="-122"/>
                </a:rPr>
                <a:t>预期目标与特色创新</a:t>
              </a:r>
            </a:p>
          </p:txBody>
        </p:sp>
        <p:grpSp>
          <p:nvGrpSpPr>
            <p:cNvPr id="19469" name="组合 94"/>
            <p:cNvGrpSpPr>
              <a:grpSpLocks noChangeAspect="1"/>
            </p:cNvGrpSpPr>
            <p:nvPr/>
          </p:nvGrpSpPr>
          <p:grpSpPr bwMode="auto">
            <a:xfrm>
              <a:off x="1736725" y="3531197"/>
              <a:ext cx="731329" cy="638100"/>
              <a:chOff x="1428728" y="4307374"/>
              <a:chExt cx="762000" cy="664670"/>
            </a:xfrm>
          </p:grpSpPr>
          <p:grpSp>
            <p:nvGrpSpPr>
              <p:cNvPr id="19478" name="Group 17"/>
              <p:cNvGrpSpPr>
                <a:grpSpLocks/>
              </p:cNvGrpSpPr>
              <p:nvPr/>
            </p:nvGrpSpPr>
            <p:grpSpPr bwMode="auto">
              <a:xfrm>
                <a:off x="1428728" y="4307374"/>
                <a:ext cx="762000" cy="664670"/>
                <a:chOff x="1110" y="2657"/>
                <a:chExt cx="1549" cy="1350"/>
              </a:xfrm>
            </p:grpSpPr>
            <p:sp>
              <p:nvSpPr>
                <p:cNvPr id="19480" name="AutoShape 18"/>
                <p:cNvSpPr>
                  <a:spLocks noChangeArrowheads="1"/>
                </p:cNvSpPr>
                <p:nvPr/>
              </p:nvSpPr>
              <p:spPr bwMode="gray">
                <a:xfrm>
                  <a:off x="1123" y="2680"/>
                  <a:ext cx="1536"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365164"/>
                    </a:solidFill>
                    <a:latin typeface="黑体" pitchFamily="49" charset="-122"/>
                    <a:ea typeface="黑体" pitchFamily="49" charset="-122"/>
                  </a:endParaRPr>
                </a:p>
              </p:txBody>
            </p:sp>
            <p:sp>
              <p:nvSpPr>
                <p:cNvPr id="19481" name="AutoShape 19"/>
                <p:cNvSpPr>
                  <a:spLocks noChangeArrowheads="1"/>
                </p:cNvSpPr>
                <p:nvPr/>
              </p:nvSpPr>
              <p:spPr bwMode="gray">
                <a:xfrm>
                  <a:off x="1110" y="2657"/>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sp>
              <p:nvSpPr>
                <p:cNvPr id="19482" name="AutoShape 20"/>
                <p:cNvSpPr>
                  <a:spLocks noChangeArrowheads="1"/>
                </p:cNvSpPr>
                <p:nvPr/>
              </p:nvSpPr>
              <p:spPr bwMode="gray">
                <a:xfrm>
                  <a:off x="1197" y="2737"/>
                  <a:ext cx="1352" cy="1169"/>
                </a:xfrm>
                <a:prstGeom prst="hexagon">
                  <a:avLst>
                    <a:gd name="adj" fmla="val 28898"/>
                    <a:gd name="vf" fmla="val 115470"/>
                  </a:avLst>
                </a:prstGeom>
                <a:gradFill rotWithShape="1">
                  <a:gsLst>
                    <a:gs pos="0">
                      <a:srgbClr val="133E65"/>
                    </a:gs>
                    <a:gs pos="100000">
                      <a:srgbClr val="2885DA"/>
                    </a:gs>
                  </a:gsLst>
                  <a:lin ang="2700000" scaled="1"/>
                </a:gradFill>
                <a:ln w="9525">
                  <a:solidFill>
                    <a:srgbClr val="365164"/>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grpSp>
          <p:sp>
            <p:nvSpPr>
              <p:cNvPr id="19479" name="Text Box 27"/>
              <p:cNvSpPr txBox="1">
                <a:spLocks noChangeArrowheads="1"/>
              </p:cNvSpPr>
              <p:nvPr/>
            </p:nvSpPr>
            <p:spPr bwMode="gray">
              <a:xfrm>
                <a:off x="1625578" y="4405306"/>
                <a:ext cx="354392" cy="480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eaLnBrk="0" hangingPunct="0"/>
                <a:r>
                  <a:rPr lang="en-US" altLang="zh-CN" b="1">
                    <a:solidFill>
                      <a:srgbClr val="FFFFFF"/>
                    </a:solidFill>
                    <a:latin typeface="黑体" pitchFamily="49" charset="-122"/>
                    <a:ea typeface="黑体" pitchFamily="49" charset="-122"/>
                  </a:rPr>
                  <a:t>3</a:t>
                </a:r>
              </a:p>
            </p:txBody>
          </p:sp>
        </p:grpSp>
        <p:sp>
          <p:nvSpPr>
            <p:cNvPr id="19470" name="Text Box 12"/>
            <p:cNvSpPr txBox="1">
              <a:spLocks noChangeArrowheads="1"/>
            </p:cNvSpPr>
            <p:nvPr/>
          </p:nvSpPr>
          <p:spPr bwMode="auto">
            <a:xfrm>
              <a:off x="2650892" y="4340351"/>
              <a:ext cx="3892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eaLnBrk="0" hangingPunct="0"/>
              <a:r>
                <a:rPr lang="zh-CN" altLang="en-US" sz="3200" b="1">
                  <a:solidFill>
                    <a:srgbClr val="000000"/>
                  </a:solidFill>
                  <a:latin typeface="黑体" pitchFamily="49" charset="-122"/>
                  <a:ea typeface="黑体" pitchFamily="49" charset="-122"/>
                </a:rPr>
                <a:t>研究队伍与工作基础</a:t>
              </a:r>
            </a:p>
          </p:txBody>
        </p:sp>
        <p:sp>
          <p:nvSpPr>
            <p:cNvPr id="19471" name="Line 25"/>
            <p:cNvSpPr>
              <a:spLocks noChangeShapeType="1"/>
            </p:cNvSpPr>
            <p:nvPr/>
          </p:nvSpPr>
          <p:spPr bwMode="auto">
            <a:xfrm>
              <a:off x="2195736" y="4885202"/>
              <a:ext cx="4704919" cy="0"/>
            </a:xfrm>
            <a:prstGeom prst="line">
              <a:avLst/>
            </a:prstGeom>
            <a:noFill/>
            <a:ln w="25400">
              <a:solidFill>
                <a:srgbClr val="365164"/>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9472" name="组合 93"/>
            <p:cNvGrpSpPr>
              <a:grpSpLocks noChangeAspect="1"/>
            </p:cNvGrpSpPr>
            <p:nvPr/>
          </p:nvGrpSpPr>
          <p:grpSpPr bwMode="auto">
            <a:xfrm>
              <a:off x="1743286" y="4281915"/>
              <a:ext cx="731329" cy="638573"/>
              <a:chOff x="1428236" y="3415198"/>
              <a:chExt cx="762000" cy="665162"/>
            </a:xfrm>
          </p:grpSpPr>
          <p:grpSp>
            <p:nvGrpSpPr>
              <p:cNvPr id="19473" name="Group 7"/>
              <p:cNvGrpSpPr>
                <a:grpSpLocks/>
              </p:cNvGrpSpPr>
              <p:nvPr/>
            </p:nvGrpSpPr>
            <p:grpSpPr bwMode="auto">
              <a:xfrm>
                <a:off x="1428236" y="3415198"/>
                <a:ext cx="762000" cy="665162"/>
                <a:chOff x="3173" y="2657"/>
                <a:chExt cx="1549" cy="1351"/>
              </a:xfrm>
            </p:grpSpPr>
            <p:sp>
              <p:nvSpPr>
                <p:cNvPr id="19475" name="AutoShape 8"/>
                <p:cNvSpPr>
                  <a:spLocks noChangeArrowheads="1"/>
                </p:cNvSpPr>
                <p:nvPr/>
              </p:nvSpPr>
              <p:spPr bwMode="gray">
                <a:xfrm>
                  <a:off x="3186" y="2681"/>
                  <a:ext cx="1536"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365164"/>
                    </a:solidFill>
                    <a:latin typeface="黑体" pitchFamily="49" charset="-122"/>
                    <a:ea typeface="黑体" pitchFamily="49" charset="-122"/>
                  </a:endParaRPr>
                </a:p>
              </p:txBody>
            </p:sp>
            <p:sp>
              <p:nvSpPr>
                <p:cNvPr id="19476" name="AutoShape 9"/>
                <p:cNvSpPr>
                  <a:spLocks noChangeArrowheads="1"/>
                </p:cNvSpPr>
                <p:nvPr/>
              </p:nvSpPr>
              <p:spPr bwMode="gray">
                <a:xfrm>
                  <a:off x="3173" y="2657"/>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sp>
              <p:nvSpPr>
                <p:cNvPr id="19477" name="AutoShape 10"/>
                <p:cNvSpPr>
                  <a:spLocks noChangeArrowheads="1"/>
                </p:cNvSpPr>
                <p:nvPr/>
              </p:nvSpPr>
              <p:spPr bwMode="gray">
                <a:xfrm>
                  <a:off x="3260" y="2738"/>
                  <a:ext cx="1352" cy="1169"/>
                </a:xfrm>
                <a:prstGeom prst="hexagon">
                  <a:avLst>
                    <a:gd name="adj" fmla="val 28898"/>
                    <a:gd name="vf" fmla="val 115470"/>
                  </a:avLst>
                </a:prstGeom>
                <a:gradFill rotWithShape="1">
                  <a:gsLst>
                    <a:gs pos="0">
                      <a:srgbClr val="3D356E"/>
                    </a:gs>
                    <a:gs pos="100000">
                      <a:srgbClr val="8472EE"/>
                    </a:gs>
                  </a:gsLst>
                  <a:lin ang="2700000" scaled="1"/>
                </a:gradFill>
                <a:ln w="9525">
                  <a:solidFill>
                    <a:srgbClr val="365164"/>
                  </a:solidFill>
                  <a:miter lim="800000"/>
                  <a:headEnd/>
                  <a:tailEnd/>
                </a:ln>
              </p:spPr>
              <p:txBody>
                <a:bodyPr wrap="none" anchor="ctr"/>
                <a:lstStyle/>
                <a:p>
                  <a:endParaRPr lang="zh-CN" altLang="en-US" b="1">
                    <a:solidFill>
                      <a:srgbClr val="365164"/>
                    </a:solidFill>
                    <a:latin typeface="黑体" pitchFamily="49" charset="-122"/>
                    <a:ea typeface="黑体" pitchFamily="49" charset="-122"/>
                  </a:endParaRPr>
                </a:p>
              </p:txBody>
            </p:sp>
          </p:grpSp>
          <p:sp>
            <p:nvSpPr>
              <p:cNvPr id="19474" name="Text Box 16"/>
              <p:cNvSpPr txBox="1">
                <a:spLocks noChangeArrowheads="1"/>
              </p:cNvSpPr>
              <p:nvPr/>
            </p:nvSpPr>
            <p:spPr bwMode="gray">
              <a:xfrm>
                <a:off x="1625578" y="3513131"/>
                <a:ext cx="354392" cy="48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eaLnBrk="0" hangingPunct="0"/>
                <a:r>
                  <a:rPr lang="en-US" altLang="zh-CN" b="1">
                    <a:solidFill>
                      <a:srgbClr val="FFFFFF"/>
                    </a:solidFill>
                    <a:latin typeface="黑体" pitchFamily="49" charset="-122"/>
                    <a:ea typeface="黑体" pitchFamily="49" charset="-122"/>
                  </a:rPr>
                  <a:t>4</a:t>
                </a:r>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kumimoji="0" b="1" smtClean="0">
                <a:latin typeface="Arial" pitchFamily="34" charset="0"/>
                <a:cs typeface="Arial" pitchFamily="34" charset="0"/>
              </a:rPr>
              <a:t>科学问题二：可表示 </a:t>
            </a:r>
            <a:r>
              <a:rPr kumimoji="0" lang="en-US" altLang="zh-CN" b="1" smtClean="0">
                <a:latin typeface="Arial" pitchFamily="34" charset="0"/>
                <a:cs typeface="Arial" pitchFamily="34" charset="0"/>
              </a:rPr>
              <a:t>(3)</a:t>
            </a:r>
            <a:endParaRPr kumimoji="0" lang="en-US" b="1" smtClean="0">
              <a:latin typeface="Arial" pitchFamily="34" charset="0"/>
              <a:cs typeface="Arial" pitchFamily="34" charset="0"/>
            </a:endParaRPr>
          </a:p>
        </p:txBody>
      </p:sp>
      <p:sp>
        <p:nvSpPr>
          <p:cNvPr id="21" name="矩形 20"/>
          <p:cNvSpPr/>
          <p:nvPr/>
        </p:nvSpPr>
        <p:spPr>
          <a:xfrm>
            <a:off x="279699" y="1651447"/>
            <a:ext cx="1988045" cy="769441"/>
          </a:xfrm>
          <a:prstGeom prst="rect">
            <a:avLst/>
          </a:prstGeom>
        </p:spPr>
        <p:txBody>
          <a:bodyPr wrap="none">
            <a:spAutoFit/>
          </a:body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chemeClr val="accent5">
                    <a:lumMod val="75000"/>
                  </a:schemeClr>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122"/>
              <a:cs typeface="Arial" pitchFamily="34" charset="0"/>
            </a:endParaRPr>
          </a:p>
        </p:txBody>
      </p:sp>
      <p:grpSp>
        <p:nvGrpSpPr>
          <p:cNvPr id="9" name="组合 8"/>
          <p:cNvGrpSpPr>
            <a:grpSpLocks/>
          </p:cNvGrpSpPr>
          <p:nvPr/>
        </p:nvGrpSpPr>
        <p:grpSpPr bwMode="auto">
          <a:xfrm>
            <a:off x="127000" y="5332413"/>
            <a:ext cx="1265238" cy="976312"/>
            <a:chOff x="139244" y="2903252"/>
            <a:chExt cx="1264420" cy="977463"/>
          </a:xfrm>
        </p:grpSpPr>
        <p:sp>
          <p:nvSpPr>
            <p:cNvPr id="49" name="矩形 48"/>
            <p:cNvSpPr/>
            <p:nvPr/>
          </p:nvSpPr>
          <p:spPr>
            <a:xfrm>
              <a:off x="192768" y="2903252"/>
              <a:ext cx="1101584" cy="58477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solidFill>
                    <a:srgbClr val="0070C0"/>
                  </a:solidFill>
                  <a:latin typeface="Arial" pitchFamily="34" charset="0"/>
                  <a:ea typeface="黑体" pitchFamily="49" charset="-122"/>
                  <a:cs typeface="Arial" pitchFamily="34" charset="0"/>
                </a:rPr>
                <a:t>x</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 </a:t>
              </a:r>
              <a:r>
                <a:rPr lang="en-US" altLang="zh-CN" b="1" i="1" dirty="0">
                  <a:ln w="10541" cmpd="sng">
                    <a:solidFill>
                      <a:schemeClr val="accent1">
                        <a:shade val="88000"/>
                        <a:satMod val="110000"/>
                      </a:schemeClr>
                    </a:solidFill>
                    <a:prstDash val="solid"/>
                  </a:ln>
                  <a:solidFill>
                    <a:srgbClr val="0000FF"/>
                  </a:solidFill>
                  <a:latin typeface="Arial" pitchFamily="34" charset="0"/>
                  <a:ea typeface="黑体" pitchFamily="49" charset="-122"/>
                  <a:cs typeface="Arial" pitchFamily="34"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 </a:t>
              </a: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X</a:t>
              </a:r>
              <a:endParaRPr lang="en-US" dirty="0">
                <a:ea typeface="宋体" charset="-122"/>
              </a:endParaRPr>
            </a:p>
          </p:txBody>
        </p:sp>
        <p:sp>
          <p:nvSpPr>
            <p:cNvPr id="64" name="圆角矩形 63"/>
            <p:cNvSpPr>
              <a:spLocks noChangeArrowheads="1"/>
            </p:cNvSpPr>
            <p:nvPr/>
          </p:nvSpPr>
          <p:spPr bwMode="auto">
            <a:xfrm>
              <a:off x="139244" y="3454763"/>
              <a:ext cx="1264420" cy="425952"/>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lgn="ctr"/>
              <a:r>
                <a:rPr lang="zh-CN" altLang="en-US" sz="1800" b="1">
                  <a:solidFill>
                    <a:srgbClr val="000000"/>
                  </a:solidFill>
                  <a:latin typeface="黑体" pitchFamily="49" charset="-122"/>
                  <a:ea typeface="黑体" pitchFamily="49" charset="-122"/>
                </a:rPr>
                <a:t>大杂快散</a:t>
              </a:r>
            </a:p>
          </p:txBody>
        </p:sp>
      </p:grpSp>
      <p:sp>
        <p:nvSpPr>
          <p:cNvPr id="48" name="内容占位符 2"/>
          <p:cNvSpPr>
            <a:spLocks noGrp="1"/>
          </p:cNvSpPr>
          <p:nvPr>
            <p:ph idx="1"/>
          </p:nvPr>
        </p:nvSpPr>
        <p:spPr>
          <a:xfrm>
            <a:off x="3502024" y="2549525"/>
            <a:ext cx="5894511" cy="2082800"/>
          </a:xfrm>
          <a:solidFill>
            <a:schemeClr val="bg1"/>
          </a:solidFill>
        </p:spPr>
        <p:txBody>
          <a:bodyPr/>
          <a:lstStyle/>
          <a:p>
            <a:r>
              <a:rPr lang="zh-CN" altLang="en-US" sz="2400" dirty="0" smtClean="0"/>
              <a:t>建立统计语义模型或逻辑关系模型</a:t>
            </a:r>
            <a:endParaRPr lang="en-US" altLang="zh-CN" sz="2400" dirty="0" smtClean="0"/>
          </a:p>
          <a:p>
            <a:pPr lvl="1"/>
            <a:r>
              <a:rPr lang="zh-CN" altLang="en-US" sz="2000" dirty="0" smtClean="0"/>
              <a:t>统计模型：关联规则、分类、聚类等</a:t>
            </a:r>
          </a:p>
          <a:p>
            <a:pPr lvl="1"/>
            <a:r>
              <a:rPr lang="zh-CN" altLang="en-US" sz="2000" dirty="0" smtClean="0"/>
              <a:t>逻辑模型：语义和本体模型（</a:t>
            </a:r>
            <a:r>
              <a:rPr lang="en-US" altLang="zh-CN" sz="2000" dirty="0" smtClean="0"/>
              <a:t>RDF</a:t>
            </a:r>
            <a:r>
              <a:rPr lang="zh-CN" altLang="en-US" sz="2000" dirty="0" smtClean="0"/>
              <a:t>、</a:t>
            </a:r>
            <a:r>
              <a:rPr lang="en-US" altLang="zh-CN" sz="2000" dirty="0" smtClean="0"/>
              <a:t>OWL</a:t>
            </a:r>
            <a:r>
              <a:rPr lang="zh-CN" altLang="en-US" sz="2000" dirty="0" smtClean="0"/>
              <a:t>等）</a:t>
            </a:r>
            <a:endParaRPr lang="en-US" altLang="zh-CN" sz="2000" dirty="0" smtClean="0"/>
          </a:p>
          <a:p>
            <a:pPr lvl="1"/>
            <a:endParaRPr lang="zh-CN" altLang="en-US" sz="2000" dirty="0" smtClean="0"/>
          </a:p>
          <a:p>
            <a:r>
              <a:rPr lang="zh-CN" altLang="en-US" sz="2400" dirty="0" smtClean="0"/>
              <a:t>交互式可视分析</a:t>
            </a:r>
            <a:endParaRPr lang="en-US" altLang="zh-CN" sz="2400" dirty="0" smtClean="0"/>
          </a:p>
          <a:p>
            <a:pPr lvl="1"/>
            <a:r>
              <a:rPr lang="zh-CN" altLang="en-US" sz="2000" dirty="0" smtClean="0"/>
              <a:t>特定数据、特定场景的可视化方法和工具</a:t>
            </a:r>
            <a:endParaRPr lang="en-US" altLang="zh-CN" sz="2000" dirty="0" smtClean="0"/>
          </a:p>
        </p:txBody>
      </p:sp>
      <p:sp>
        <p:nvSpPr>
          <p:cNvPr id="18" name="爆炸形 1 17"/>
          <p:cNvSpPr>
            <a:spLocks noChangeArrowheads="1"/>
          </p:cNvSpPr>
          <p:nvPr/>
        </p:nvSpPr>
        <p:spPr bwMode="auto">
          <a:xfrm>
            <a:off x="6443663" y="3429000"/>
            <a:ext cx="2736850" cy="1568450"/>
          </a:xfrm>
          <a:prstGeom prst="irregularSeal1">
            <a:avLst/>
          </a:prstGeom>
          <a:solidFill>
            <a:srgbClr val="FDEADA"/>
          </a:solidFill>
          <a:ln w="38100">
            <a:solidFill>
              <a:srgbClr val="C00000"/>
            </a:solidFill>
            <a:miter lim="800000"/>
            <a:headEnd/>
            <a:tailEnd/>
          </a:ln>
          <a:effectLst>
            <a:outerShdw blurRad="40000" dist="20000" dir="5400000" rotWithShape="0">
              <a:srgbClr val="808080">
                <a:alpha val="37999"/>
              </a:srgbClr>
            </a:outerShdw>
          </a:effectLst>
        </p:spPr>
        <p:txBody>
          <a:bodyPr anchor="ctr"/>
          <a:lstStyle/>
          <a:p>
            <a:pPr algn="ctr"/>
            <a:r>
              <a:rPr lang="zh-CN" altLang="en-US" sz="2000" b="1">
                <a:solidFill>
                  <a:srgbClr val="000000"/>
                </a:solidFill>
                <a:latin typeface="黑体" pitchFamily="49" charset="-122"/>
                <a:ea typeface="黑体" pitchFamily="49" charset="-122"/>
              </a:rPr>
              <a:t>局限于</a:t>
            </a:r>
            <a:endParaRPr lang="en-US" altLang="zh-CN" sz="2000" b="1">
              <a:solidFill>
                <a:srgbClr val="000000"/>
              </a:solidFill>
              <a:latin typeface="黑体" pitchFamily="49" charset="-122"/>
              <a:ea typeface="黑体" pitchFamily="49" charset="-122"/>
            </a:endParaRPr>
          </a:p>
          <a:p>
            <a:pPr algn="ctr"/>
            <a:r>
              <a:rPr lang="zh-CN" altLang="en-US" sz="2000" b="1">
                <a:solidFill>
                  <a:srgbClr val="000000"/>
                </a:solidFill>
                <a:latin typeface="黑体" pitchFamily="49" charset="-122"/>
                <a:ea typeface="黑体" pitchFamily="49" charset="-122"/>
              </a:rPr>
              <a:t>单一数据源</a:t>
            </a:r>
            <a:endParaRPr lang="en-US" altLang="en-US" sz="2000" b="1">
              <a:solidFill>
                <a:srgbClr val="000000"/>
              </a:solidFill>
              <a:latin typeface="黑体" pitchFamily="49" charset="-122"/>
              <a:ea typeface="黑体" pitchFamily="49" charset="-122"/>
            </a:endParaRPr>
          </a:p>
        </p:txBody>
      </p:sp>
      <p:grpSp>
        <p:nvGrpSpPr>
          <p:cNvPr id="23" name="组合 22"/>
          <p:cNvGrpSpPr>
            <a:grpSpLocks/>
          </p:cNvGrpSpPr>
          <p:nvPr/>
        </p:nvGrpSpPr>
        <p:grpSpPr bwMode="auto">
          <a:xfrm>
            <a:off x="112713" y="1825625"/>
            <a:ext cx="5715000" cy="2898775"/>
            <a:chOff x="112722" y="1826138"/>
            <a:chExt cx="5715421" cy="2898720"/>
          </a:xfrm>
        </p:grpSpPr>
        <p:sp>
          <p:nvSpPr>
            <p:cNvPr id="76" name="圆角矩形 75"/>
            <p:cNvSpPr>
              <a:spLocks noChangeArrowheads="1"/>
            </p:cNvSpPr>
            <p:nvPr/>
          </p:nvSpPr>
          <p:spPr bwMode="auto">
            <a:xfrm>
              <a:off x="5075613" y="1826138"/>
              <a:ext cx="752530" cy="396867"/>
            </a:xfrm>
            <a:prstGeom prst="roundRect">
              <a:avLst>
                <a:gd name="adj" fmla="val 16667"/>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blurRad="40000" dist="20000" dir="5400000" rotWithShape="0">
                <a:srgbClr val="808080">
                  <a:alpha val="37999"/>
                </a:srgbClr>
              </a:outerShdw>
            </a:effectLst>
          </p:spPr>
          <p:txBody>
            <a:bodyPr anchor="ctr"/>
            <a:lstStyle/>
            <a:p>
              <a:pPr algn="ctr">
                <a:defRPr/>
              </a:pPr>
              <a:endParaRPr lang="en-US">
                <a:solidFill>
                  <a:schemeClr val="dk1"/>
                </a:solidFill>
                <a:latin typeface="+mn-lt"/>
                <a:ea typeface="+mn-ea"/>
              </a:endParaRPr>
            </a:p>
          </p:txBody>
        </p:sp>
        <p:sp>
          <p:nvSpPr>
            <p:cNvPr id="24595" name="AutoShape 31"/>
            <p:cNvSpPr>
              <a:spLocks noChangeArrowheads="1"/>
            </p:cNvSpPr>
            <p:nvPr/>
          </p:nvSpPr>
          <p:spPr bwMode="auto">
            <a:xfrm rot="5133586">
              <a:off x="4021386" y="1828709"/>
              <a:ext cx="513233" cy="1159000"/>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en-US">
                <a:solidFill>
                  <a:srgbClr val="000000"/>
                </a:solidFill>
              </a:endParaRPr>
            </a:p>
          </p:txBody>
        </p:sp>
        <p:grpSp>
          <p:nvGrpSpPr>
            <p:cNvPr id="24596" name="组合 21"/>
            <p:cNvGrpSpPr>
              <a:grpSpLocks/>
            </p:cNvGrpSpPr>
            <p:nvPr/>
          </p:nvGrpSpPr>
          <p:grpSpPr bwMode="auto">
            <a:xfrm>
              <a:off x="112722" y="2564904"/>
              <a:ext cx="3323853" cy="2159954"/>
              <a:chOff x="112722" y="2564904"/>
              <a:chExt cx="3323853" cy="2159954"/>
            </a:xfrm>
          </p:grpSpPr>
          <p:sp>
            <p:nvSpPr>
              <p:cNvPr id="39" name="圆角矩形 38"/>
              <p:cNvSpPr>
                <a:spLocks noChangeArrowheads="1"/>
              </p:cNvSpPr>
              <p:nvPr/>
            </p:nvSpPr>
            <p:spPr bwMode="auto">
              <a:xfrm>
                <a:off x="180989" y="2564312"/>
                <a:ext cx="3256203" cy="636575"/>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lgn="ctr"/>
                <a:r>
                  <a:rPr lang="zh-CN" altLang="en-US" b="1">
                    <a:solidFill>
                      <a:srgbClr val="000000"/>
                    </a:solidFill>
                    <a:latin typeface="黑体" pitchFamily="49" charset="-122"/>
                    <a:ea typeface="黑体" pitchFamily="49" charset="-122"/>
                  </a:rPr>
                  <a:t>语义理解</a:t>
                </a:r>
              </a:p>
            </p:txBody>
          </p:sp>
          <p:sp>
            <p:nvSpPr>
              <p:cNvPr id="33" name="矩形 32"/>
              <p:cNvSpPr/>
              <p:nvPr/>
            </p:nvSpPr>
            <p:spPr>
              <a:xfrm>
                <a:off x="171463" y="3224699"/>
                <a:ext cx="3265729" cy="1500159"/>
              </a:xfrm>
              <a:prstGeom prst="rect">
                <a:avLst/>
              </a:prstGeom>
              <a:solidFill>
                <a:schemeClr val="bg1"/>
              </a:solid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黑体" pitchFamily="49" charset="-122"/>
                  <a:ea typeface="黑体" pitchFamily="49" charset="-122"/>
                </a:endParaRPr>
              </a:p>
            </p:txBody>
          </p:sp>
          <p:grpSp>
            <p:nvGrpSpPr>
              <p:cNvPr id="24599" name="组合 18"/>
              <p:cNvGrpSpPr>
                <a:grpSpLocks/>
              </p:cNvGrpSpPr>
              <p:nvPr/>
            </p:nvGrpSpPr>
            <p:grpSpPr bwMode="auto">
              <a:xfrm>
                <a:off x="112722" y="3356992"/>
                <a:ext cx="1155821" cy="1017771"/>
                <a:chOff x="1926959" y="4839493"/>
                <a:chExt cx="1155821" cy="1017771"/>
              </a:xfrm>
            </p:grpSpPr>
            <p:sp>
              <p:nvSpPr>
                <p:cNvPr id="34" name="矩形 33"/>
                <p:cNvSpPr/>
                <p:nvPr/>
              </p:nvSpPr>
              <p:spPr>
                <a:xfrm>
                  <a:off x="1926959" y="4862080"/>
                  <a:ext cx="332705" cy="471893"/>
                </a:xfrm>
                <a:prstGeom prst="rect">
                  <a:avLst/>
                </a:prstGeom>
              </p:spPr>
              <p:txBody>
                <a:bodyPr wrap="none">
                  <a:spAutoFit/>
                </a:bodyPr>
                <a:lstStyle/>
                <a:p>
                  <a:pPr>
                    <a:defRPr/>
                  </a:pP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3200" dirty="0">
                    <a:ea typeface="宋体" charset="-122"/>
                  </a:endParaRPr>
                </a:p>
              </p:txBody>
            </p:sp>
            <p:sp>
              <p:nvSpPr>
                <p:cNvPr id="36" name="矩形 35"/>
                <p:cNvSpPr/>
                <p:nvPr/>
              </p:nvSpPr>
              <p:spPr>
                <a:xfrm>
                  <a:off x="2750075" y="4839493"/>
                  <a:ext cx="332705" cy="471893"/>
                </a:xfrm>
                <a:prstGeom prst="rect">
                  <a:avLst/>
                </a:prstGeom>
              </p:spPr>
              <p:txBody>
                <a:bodyPr wrap="none">
                  <a:spAutoFit/>
                </a:bodyPr>
                <a:lstStyle/>
                <a:p>
                  <a:pPr>
                    <a:defRPr/>
                  </a:pP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3200" dirty="0">
                    <a:ea typeface="宋体" charset="-122"/>
                  </a:endParaRPr>
                </a:p>
              </p:txBody>
            </p:sp>
            <p:cxnSp>
              <p:nvCxnSpPr>
                <p:cNvPr id="37" name="直接箭头连接符 36"/>
                <p:cNvCxnSpPr>
                  <a:cxnSpLocks noChangeShapeType="1"/>
                </p:cNvCxnSpPr>
                <p:nvPr/>
              </p:nvCxnSpPr>
              <p:spPr bwMode="auto">
                <a:xfrm>
                  <a:off x="2296873" y="5096130"/>
                  <a:ext cx="404843" cy="14288"/>
                </a:xfrm>
                <a:prstGeom prst="straightConnector1">
                  <a:avLst/>
                </a:prstGeom>
                <a:noFill/>
                <a:ln w="25400">
                  <a:solidFill>
                    <a:schemeClr val="accent1"/>
                  </a:solidFill>
                  <a:prstDash val="dash"/>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8" name="矩形 37"/>
                <p:cNvSpPr/>
                <p:nvPr/>
              </p:nvSpPr>
              <p:spPr>
                <a:xfrm>
                  <a:off x="2313487" y="5385371"/>
                  <a:ext cx="332705" cy="471893"/>
                </a:xfrm>
                <a:prstGeom prst="rect">
                  <a:avLst/>
                </a:prstGeom>
              </p:spPr>
              <p:txBody>
                <a:bodyPr wrap="none">
                  <a:spAutoFit/>
                </a:bodyPr>
                <a:lstStyle/>
                <a:p>
                  <a:pPr>
                    <a:defRPr/>
                  </a:pPr>
                  <a:r>
                    <a:rPr lang="en-US" altLang="zh-CN" sz="32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endParaRPr lang="en-US" sz="3200" dirty="0">
                    <a:ea typeface="宋体" charset="-122"/>
                  </a:endParaRPr>
                </a:p>
              </p:txBody>
            </p:sp>
            <p:cxnSp>
              <p:nvCxnSpPr>
                <p:cNvPr id="40" name="直接箭头连接符 39"/>
                <p:cNvCxnSpPr>
                  <a:cxnSpLocks noChangeShapeType="1"/>
                </p:cNvCxnSpPr>
                <p:nvPr/>
              </p:nvCxnSpPr>
              <p:spPr bwMode="auto">
                <a:xfrm>
                  <a:off x="2260359" y="5219953"/>
                  <a:ext cx="163524" cy="225421"/>
                </a:xfrm>
                <a:prstGeom prst="straightConnector1">
                  <a:avLst/>
                </a:prstGeom>
                <a:noFill/>
                <a:ln w="25400">
                  <a:solidFill>
                    <a:schemeClr val="accent1"/>
                  </a:solidFill>
                  <a:prstDash val="dash"/>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2" name="直接箭头连接符 41"/>
                <p:cNvCxnSpPr>
                  <a:cxnSpLocks noChangeShapeType="1"/>
                </p:cNvCxnSpPr>
                <p:nvPr/>
              </p:nvCxnSpPr>
              <p:spPr bwMode="auto">
                <a:xfrm flipH="1">
                  <a:off x="2552480" y="5219953"/>
                  <a:ext cx="254019" cy="225421"/>
                </a:xfrm>
                <a:prstGeom prst="straightConnector1">
                  <a:avLst/>
                </a:prstGeom>
                <a:noFill/>
                <a:ln w="25400">
                  <a:solidFill>
                    <a:schemeClr val="accent1"/>
                  </a:solidFill>
                  <a:prstDash val="dash"/>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pic>
            <p:nvPicPr>
              <p:cNvPr id="246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393" y="3281848"/>
                <a:ext cx="825561" cy="595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1" name="矩形 50"/>
              <p:cNvSpPr/>
              <p:nvPr/>
            </p:nvSpPr>
            <p:spPr>
              <a:xfrm>
                <a:off x="2159160" y="4037484"/>
                <a:ext cx="1230404" cy="5635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可视分析</a:t>
                </a:r>
              </a:p>
            </p:txBody>
          </p:sp>
          <p:pic>
            <p:nvPicPr>
              <p:cNvPr id="24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1393" y="3997797"/>
                <a:ext cx="682675" cy="600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3" name="矩形 52"/>
              <p:cNvSpPr/>
              <p:nvPr/>
            </p:nvSpPr>
            <p:spPr>
              <a:xfrm>
                <a:off x="2159160" y="3304073"/>
                <a:ext cx="1230404" cy="62705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语义模型</a:t>
                </a:r>
              </a:p>
            </p:txBody>
          </p:sp>
          <p:sp>
            <p:nvSpPr>
              <p:cNvPr id="54" name="下箭头 53"/>
              <p:cNvSpPr/>
              <p:nvPr/>
            </p:nvSpPr>
            <p:spPr>
              <a:xfrm rot="16200000">
                <a:off x="1140727" y="3816015"/>
                <a:ext cx="503227" cy="3619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黑体" pitchFamily="49" charset="-122"/>
                  <a:ea typeface="黑体" pitchFamily="49" charset="-122"/>
                </a:endParaRPr>
              </a:p>
            </p:txBody>
          </p:sp>
        </p:grpSp>
      </p:grpSp>
      <p:grpSp>
        <p:nvGrpSpPr>
          <p:cNvPr id="69" name="组合 68"/>
          <p:cNvGrpSpPr>
            <a:grpSpLocks/>
          </p:cNvGrpSpPr>
          <p:nvPr/>
        </p:nvGrpSpPr>
        <p:grpSpPr bwMode="auto">
          <a:xfrm>
            <a:off x="2308225" y="3878263"/>
            <a:ext cx="4452938" cy="2719387"/>
            <a:chOff x="2308259" y="3877828"/>
            <a:chExt cx="4452110" cy="2719524"/>
          </a:xfrm>
        </p:grpSpPr>
        <p:grpSp>
          <p:nvGrpSpPr>
            <p:cNvPr id="24586" name="组合 71"/>
            <p:cNvGrpSpPr>
              <a:grpSpLocks/>
            </p:cNvGrpSpPr>
            <p:nvPr/>
          </p:nvGrpSpPr>
          <p:grpSpPr bwMode="auto">
            <a:xfrm>
              <a:off x="2699792" y="4612592"/>
              <a:ext cx="4060577" cy="1984760"/>
              <a:chOff x="2379124" y="4680762"/>
              <a:chExt cx="4060577" cy="1984760"/>
            </a:xfrm>
          </p:grpSpPr>
          <p:grpSp>
            <p:nvGrpSpPr>
              <p:cNvPr id="24588" name="组合 86"/>
              <p:cNvGrpSpPr>
                <a:grpSpLocks/>
              </p:cNvGrpSpPr>
              <p:nvPr/>
            </p:nvGrpSpPr>
            <p:grpSpPr bwMode="auto">
              <a:xfrm>
                <a:off x="2828485" y="5101647"/>
                <a:ext cx="3611216" cy="1563875"/>
                <a:chOff x="1547663" y="2657214"/>
                <a:chExt cx="3611216" cy="1563875"/>
              </a:xfrm>
            </p:grpSpPr>
            <p:sp>
              <p:nvSpPr>
                <p:cNvPr id="89" name="矩形 88"/>
                <p:cNvSpPr/>
                <p:nvPr/>
              </p:nvSpPr>
              <p:spPr>
                <a:xfrm>
                  <a:off x="1547987" y="3114546"/>
                  <a:ext cx="3422014" cy="1106543"/>
                </a:xfrm>
                <a:prstGeom prst="rect">
                  <a:avLst/>
                </a:prstGeom>
                <a:solidFill>
                  <a:schemeClr val="bg1"/>
                </a:solid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黑体" pitchFamily="49" charset="-122"/>
                    <a:ea typeface="黑体" pitchFamily="49" charset="-122"/>
                  </a:endParaRPr>
                </a:p>
              </p:txBody>
            </p:sp>
            <p:sp>
              <p:nvSpPr>
                <p:cNvPr id="91" name="圆角矩形 90"/>
                <p:cNvSpPr>
                  <a:spLocks noChangeArrowheads="1"/>
                </p:cNvSpPr>
                <p:nvPr/>
              </p:nvSpPr>
              <p:spPr bwMode="auto">
                <a:xfrm>
                  <a:off x="1547987" y="2657323"/>
                  <a:ext cx="3422014" cy="425471"/>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lgn="ctr"/>
                  <a:r>
                    <a:rPr lang="zh-CN" altLang="en-US" sz="2000" b="1">
                      <a:solidFill>
                        <a:srgbClr val="000000"/>
                      </a:solidFill>
                      <a:latin typeface="黑体" pitchFamily="49" charset="-122"/>
                      <a:ea typeface="黑体" pitchFamily="49" charset="-122"/>
                    </a:rPr>
                    <a:t>数据多源异构</a:t>
                  </a:r>
                </a:p>
              </p:txBody>
            </p:sp>
            <p:sp>
              <p:nvSpPr>
                <p:cNvPr id="92" name="矩形 91"/>
                <p:cNvSpPr/>
                <p:nvPr/>
              </p:nvSpPr>
              <p:spPr>
                <a:xfrm>
                  <a:off x="3370098" y="3373321"/>
                  <a:ext cx="1788781" cy="41753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800" b="1">
                      <a:solidFill>
                        <a:schemeClr val="tx1"/>
                      </a:solidFill>
                      <a:latin typeface="黑体" pitchFamily="49" charset="-122"/>
                      <a:ea typeface="黑体" pitchFamily="49" charset="-122"/>
                    </a:rPr>
                    <a:t>别名、冗余、</a:t>
                  </a:r>
                  <a:endParaRPr lang="en-US" altLang="zh-CN" sz="1800" b="1">
                    <a:solidFill>
                      <a:schemeClr val="tx1"/>
                    </a:solidFill>
                    <a:latin typeface="黑体" pitchFamily="49" charset="-122"/>
                    <a:ea typeface="黑体" pitchFamily="49" charset="-122"/>
                  </a:endParaRPr>
                </a:p>
                <a:p>
                  <a:pPr algn="ctr"/>
                  <a:r>
                    <a:rPr lang="zh-CN" altLang="en-US" sz="1800" b="1">
                      <a:solidFill>
                        <a:schemeClr val="tx1"/>
                      </a:solidFill>
                      <a:latin typeface="黑体" pitchFamily="49" charset="-122"/>
                      <a:ea typeface="黑体" pitchFamily="49" charset="-122"/>
                    </a:rPr>
                    <a:t>不一致关系等</a:t>
                  </a:r>
                </a:p>
              </p:txBody>
            </p:sp>
            <p:pic>
              <p:nvPicPr>
                <p:cNvPr id="2459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260" y="3168524"/>
                  <a:ext cx="1741163" cy="89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pic>
            <p:nvPicPr>
              <p:cNvPr id="24589" name="Picture 4" descr="http://t0.gstatic.com/images?q=tbn:ANd9GcRFFtu68rvmIdyA3tMBNEwuW_xy1rQAX7pYkDHM383wDs36lA2Jd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868295">
                <a:off x="2379124" y="4680762"/>
                <a:ext cx="773775" cy="111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587" name="Picture 27" descr="green-blue-purple-scaling-2"/>
            <p:cNvPicPr>
              <a:picLocks noChangeAspect="1" noChangeArrowheads="1"/>
            </p:cNvPicPr>
            <p:nvPr/>
          </p:nvPicPr>
          <p:blipFill>
            <a:blip r:embed="rId7">
              <a:lum bright="-6000"/>
              <a:extLst>
                <a:ext uri="{28A0092B-C50C-407E-A947-70E740481C1C}">
                  <a14:useLocalDpi xmlns:a14="http://schemas.microsoft.com/office/drawing/2010/main" val="0"/>
                </a:ext>
              </a:extLst>
            </a:blip>
            <a:srcRect/>
            <a:stretch>
              <a:fillRect/>
            </a:stretch>
          </p:blipFill>
          <p:spPr bwMode="auto">
            <a:xfrm rot="1886622">
              <a:off x="2308259" y="3877828"/>
              <a:ext cx="1830021" cy="88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 name="矩形 7" descr="羊皮纸"/>
          <p:cNvSpPr>
            <a:spLocks noChangeArrowheads="1"/>
          </p:cNvSpPr>
          <p:nvPr/>
        </p:nvSpPr>
        <p:spPr bwMode="auto">
          <a:xfrm>
            <a:off x="1908175" y="6045200"/>
            <a:ext cx="6551613" cy="768350"/>
          </a:xfrm>
          <a:prstGeom prst="rect">
            <a:avLst/>
          </a:prstGeom>
          <a:blipFill dpi="0" rotWithShape="1">
            <a:blip r:embed="rId8"/>
            <a:srcRect/>
            <a:tile tx="0" ty="0" sx="100000" sy="100000" flip="none" algn="tl"/>
          </a:blipFill>
          <a:ln w="57150">
            <a:solidFill>
              <a:srgbClr val="C00000"/>
            </a:solidFill>
            <a:miter lim="800000"/>
            <a:headEnd/>
            <a:tailEnd/>
          </a:ln>
        </p:spPr>
        <p:txBody>
          <a:bodyPr anchor="ctr"/>
          <a:lstStyle/>
          <a:p>
            <a:pPr algn="ctr">
              <a:lnSpc>
                <a:spcPct val="110000"/>
              </a:lnSpc>
            </a:pPr>
            <a:r>
              <a:rPr lang="zh-CN" altLang="en-US" sz="2800" b="1" dirty="0">
                <a:latin typeface="黑体" pitchFamily="49" charset="-122"/>
                <a:ea typeface="黑体" pitchFamily="49" charset="-122"/>
                <a:sym typeface="Wingdings" pitchFamily="2" charset="2"/>
              </a:rPr>
              <a:t>如何理解多源</a:t>
            </a:r>
            <a:r>
              <a:rPr lang="zh-CN" altLang="en-US" sz="2800" b="1" dirty="0" smtClean="0">
                <a:latin typeface="黑体" pitchFamily="49" charset="-122"/>
                <a:ea typeface="黑体" pitchFamily="49" charset="-122"/>
                <a:sym typeface="Wingdings" pitchFamily="2" charset="2"/>
              </a:rPr>
              <a:t>数据</a:t>
            </a:r>
            <a:r>
              <a:rPr lang="en-US" altLang="zh-CN" sz="2800" b="1" dirty="0" smtClean="0">
                <a:latin typeface="黑体" pitchFamily="49" charset="-122"/>
                <a:ea typeface="黑体" pitchFamily="49" charset="-122"/>
                <a:sym typeface="Wingdings" pitchFamily="2" charset="2"/>
              </a:rPr>
              <a:t>,</a:t>
            </a:r>
            <a:r>
              <a:rPr lang="zh-CN" altLang="en-US" sz="2800" b="1" dirty="0" smtClean="0">
                <a:latin typeface="黑体" pitchFamily="49" charset="-122"/>
                <a:ea typeface="黑体" pitchFamily="49" charset="-122"/>
                <a:sym typeface="Wingdings" pitchFamily="2" charset="2"/>
              </a:rPr>
              <a:t>并</a:t>
            </a:r>
            <a:r>
              <a:rPr lang="zh-CN" altLang="en-US" sz="2800" b="1" dirty="0">
                <a:latin typeface="黑体" pitchFamily="49" charset="-122"/>
                <a:ea typeface="黑体" pitchFamily="49" charset="-122"/>
                <a:sym typeface="Wingdings" pitchFamily="2" charset="2"/>
              </a:rPr>
              <a:t>给出可视结果？</a:t>
            </a:r>
            <a:endParaRPr lang="en-US" altLang="zh-CN" sz="2800" b="1" dirty="0">
              <a:latin typeface="黑体" pitchFamily="49" charset="-122"/>
              <a:ea typeface="黑体" pitchFamily="49" charset="-122"/>
              <a:sym typeface="Wingdings" pitchFamily="2" charset="2"/>
            </a:endParaRPr>
          </a:p>
        </p:txBody>
      </p:sp>
      <p:sp>
        <p:nvSpPr>
          <p:cNvPr id="7" name="圆角矩形 6"/>
          <p:cNvSpPr/>
          <p:nvPr/>
        </p:nvSpPr>
        <p:spPr>
          <a:xfrm>
            <a:off x="179388" y="1557338"/>
            <a:ext cx="8782050" cy="935037"/>
          </a:xfrm>
          <a:prstGeom prst="roundRect">
            <a:avLst>
              <a:gd name="adj" fmla="val 3400"/>
            </a:avLst>
          </a:prstGeom>
          <a:noFill/>
          <a:ln w="57150"/>
        </p:spPr>
        <p:style>
          <a:lnRef idx="2">
            <a:schemeClr val="accent2"/>
          </a:lnRef>
          <a:fillRef idx="1">
            <a:schemeClr val="lt1"/>
          </a:fillRef>
          <a:effectRef idx="0">
            <a:schemeClr val="accent2"/>
          </a:effectRef>
          <a:fontRef idx="minor">
            <a:schemeClr val="dk1"/>
          </a:fontRef>
        </p:style>
        <p:txBody>
          <a:bodyPr anchor="ctr"/>
          <a:lstStyle/>
          <a:p>
            <a:r>
              <a:rPr kumimoji="0" lang="zh-CN" altLang="en-US" sz="2800">
                <a:solidFill>
                  <a:srgbClr val="000000"/>
                </a:solidFill>
                <a:latin typeface="黑体" pitchFamily="49" charset="-122"/>
                <a:ea typeface="黑体" pitchFamily="49" charset="-122"/>
              </a:rPr>
              <a:t>           数据</a:t>
            </a:r>
            <a:r>
              <a:rPr kumimoji="0" lang="zh-CN" altLang="en-US" sz="2800">
                <a:solidFill>
                  <a:srgbClr val="FF0000"/>
                </a:solidFill>
                <a:latin typeface="黑体" pitchFamily="49" charset="-122"/>
                <a:ea typeface="黑体" pitchFamily="49" charset="-122"/>
              </a:rPr>
              <a:t>表示、度量和理解</a:t>
            </a:r>
            <a:r>
              <a:rPr kumimoji="0" lang="zh-CN" altLang="en-US" sz="2800">
                <a:solidFill>
                  <a:schemeClr val="tx1"/>
                </a:solidFill>
                <a:latin typeface="黑体" pitchFamily="49" charset="-122"/>
                <a:ea typeface="黑体" pitchFamily="49" charset="-122"/>
              </a:rPr>
              <a:t>是大</a:t>
            </a:r>
            <a:r>
              <a:rPr kumimoji="0" lang="zh-CN" altLang="en-US" sz="2800">
                <a:solidFill>
                  <a:srgbClr val="000000"/>
                </a:solidFill>
                <a:latin typeface="黑体" pitchFamily="49" charset="-122"/>
                <a:ea typeface="黑体" pitchFamily="49" charset="-122"/>
              </a:rPr>
              <a:t>数据计算基础</a:t>
            </a:r>
          </a:p>
        </p:txBody>
      </p:sp>
      <p:sp>
        <p:nvSpPr>
          <p:cNvPr id="41" name="灯片编号占位符 4"/>
          <p:cNvSpPr>
            <a:spLocks noGrp="1"/>
          </p:cNvSpPr>
          <p:nvPr>
            <p:ph type="sldNum" sz="quarter" idx="12"/>
          </p:nvPr>
        </p:nvSpPr>
        <p:spPr bwMode="auto">
          <a:xfrm>
            <a:off x="6948488" y="644842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4F9D973C-7855-4B29-B11A-64E0EA4E86DC}" type="slidenum">
              <a:rPr kumimoji="0" lang="zh-CN" altLang="en-US" sz="1200">
                <a:solidFill>
                  <a:srgbClr val="898989"/>
                </a:solidFill>
              </a:rPr>
              <a:pPr/>
              <a:t>20</a:t>
            </a:fld>
            <a:endParaRPr kumimoji="0" lang="zh-CN" altLang="en-US" sz="1200"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bg/>
                                          </p:spTgt>
                                        </p:tgtEl>
                                        <p:attrNameLst>
                                          <p:attrName>style.visibility</p:attrName>
                                        </p:attrNameLst>
                                      </p:cBhvr>
                                      <p:to>
                                        <p:strVal val="visible"/>
                                      </p:to>
                                    </p:set>
                                    <p:animEffect transition="in" filter="fade">
                                      <p:cBhvr>
                                        <p:cTn id="10" dur="500"/>
                                        <p:tgtEl>
                                          <p:spTgt spid="48">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xEl>
                                              <p:pRg st="0" end="0"/>
                                            </p:txEl>
                                          </p:spTgt>
                                        </p:tgtEl>
                                        <p:attrNameLst>
                                          <p:attrName>style.visibility</p:attrName>
                                        </p:attrNameLst>
                                      </p:cBhvr>
                                      <p:to>
                                        <p:strVal val="visible"/>
                                      </p:to>
                                    </p:set>
                                    <p:animEffect transition="in" filter="fade">
                                      <p:cBhvr>
                                        <p:cTn id="13" dur="500"/>
                                        <p:tgtEl>
                                          <p:spTgt spid="48">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xEl>
                                              <p:pRg st="1" end="1"/>
                                            </p:txEl>
                                          </p:spTgt>
                                        </p:tgtEl>
                                        <p:attrNameLst>
                                          <p:attrName>style.visibility</p:attrName>
                                        </p:attrNameLst>
                                      </p:cBhvr>
                                      <p:to>
                                        <p:strVal val="visible"/>
                                      </p:to>
                                    </p:set>
                                    <p:animEffect transition="in" filter="fade">
                                      <p:cBhvr>
                                        <p:cTn id="16" dur="500"/>
                                        <p:tgtEl>
                                          <p:spTgt spid="48">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8">
                                            <p:txEl>
                                              <p:pRg st="2" end="2"/>
                                            </p:txEl>
                                          </p:spTgt>
                                        </p:tgtEl>
                                        <p:attrNameLst>
                                          <p:attrName>style.visibility</p:attrName>
                                        </p:attrNameLst>
                                      </p:cBhvr>
                                      <p:to>
                                        <p:strVal val="visible"/>
                                      </p:to>
                                    </p:set>
                                    <p:animEffect transition="in" filter="fade">
                                      <p:cBhvr>
                                        <p:cTn id="19" dur="500"/>
                                        <p:tgtEl>
                                          <p:spTgt spid="48">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xEl>
                                              <p:pRg st="4" end="4"/>
                                            </p:txEl>
                                          </p:spTgt>
                                        </p:tgtEl>
                                        <p:attrNameLst>
                                          <p:attrName>style.visibility</p:attrName>
                                        </p:attrNameLst>
                                      </p:cBhvr>
                                      <p:to>
                                        <p:strVal val="visible"/>
                                      </p:to>
                                    </p:set>
                                    <p:animEffect transition="in" filter="fade">
                                      <p:cBhvr>
                                        <p:cTn id="22" dur="500"/>
                                        <p:tgtEl>
                                          <p:spTgt spid="4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xEl>
                                              <p:pRg st="5" end="5"/>
                                            </p:txEl>
                                          </p:spTgt>
                                        </p:tgtEl>
                                        <p:attrNameLst>
                                          <p:attrName>style.visibility</p:attrName>
                                        </p:attrNameLst>
                                      </p:cBhvr>
                                      <p:to>
                                        <p:strVal val="visible"/>
                                      </p:to>
                                    </p:set>
                                    <p:animEffect transition="in" filter="fade">
                                      <p:cBhvr>
                                        <p:cTn id="25" dur="500"/>
                                        <p:tgtEl>
                                          <p:spTgt spid="48">
                                            <p:txEl>
                                              <p:pRg st="5" end="5"/>
                                            </p:txEl>
                                          </p:spTgt>
                                        </p:tgtEl>
                                      </p:cBhvr>
                                    </p:animEffect>
                                  </p:childTnLst>
                                </p:cTn>
                              </p:par>
                            </p:childTnLst>
                          </p:cTn>
                        </p:par>
                        <p:par>
                          <p:cTn id="26" fill="hold" nodeType="afterGroup">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16"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par>
                          <p:cTn id="37" fill="hold" nodeType="afterGroup">
                            <p:stCondLst>
                              <p:cond delay="500"/>
                            </p:stCondLst>
                            <p:childTnLst>
                              <p:par>
                                <p:cTn id="38" presetID="22" presetClass="entr" presetSubtype="1" fill="hold" nodeType="after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wipe(up)">
                                      <p:cBhvr>
                                        <p:cTn id="40" dur="500"/>
                                        <p:tgtEl>
                                          <p:spTgt spid="6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p" animBg="1"/>
      <p:bldP spid="18" grpId="0" animBg="1"/>
      <p:bldP spid="7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388" y="1557338"/>
            <a:ext cx="8848725" cy="935037"/>
          </a:xfrm>
          <a:prstGeom prst="roundRect">
            <a:avLst>
              <a:gd name="adj" fmla="val 3400"/>
            </a:avLst>
          </a:prstGeom>
          <a:ln w="57150"/>
        </p:spPr>
        <p:style>
          <a:lnRef idx="2">
            <a:schemeClr val="accent2"/>
          </a:lnRef>
          <a:fillRef idx="1">
            <a:schemeClr val="lt1"/>
          </a:fillRef>
          <a:effectRef idx="0">
            <a:schemeClr val="accent2"/>
          </a:effectRef>
          <a:fontRef idx="minor">
            <a:schemeClr val="dk1"/>
          </a:fontRef>
        </p:style>
        <p:txBody>
          <a:bodyPr anchor="ctr"/>
          <a:lstStyle/>
          <a:p>
            <a:pPr algn="ctr"/>
            <a:r>
              <a:rPr kumimoji="0" lang="zh-CN" altLang="en-US" sz="2800" dirty="0" smtClean="0">
                <a:solidFill>
                  <a:srgbClr val="FF0000"/>
                </a:solidFill>
                <a:latin typeface="黑体" pitchFamily="49" charset="-122"/>
                <a:ea typeface="黑体" pitchFamily="49" charset="-122"/>
              </a:rPr>
              <a:t>       大规模</a:t>
            </a:r>
            <a:r>
              <a:rPr kumimoji="0" lang="zh-CN" altLang="en-US" sz="2800" dirty="0">
                <a:solidFill>
                  <a:srgbClr val="FF0000"/>
                </a:solidFill>
                <a:latin typeface="黑体" pitchFamily="49" charset="-122"/>
                <a:ea typeface="黑体" pitchFamily="49" charset="-122"/>
              </a:rPr>
              <a:t>分布式处理</a:t>
            </a:r>
            <a:r>
              <a:rPr kumimoji="0" lang="zh-CN" altLang="en-US" sz="2800" dirty="0">
                <a:solidFill>
                  <a:srgbClr val="000000"/>
                </a:solidFill>
                <a:latin typeface="黑体" pitchFamily="49" charset="-122"/>
                <a:ea typeface="黑体" pitchFamily="49" charset="-122"/>
              </a:rPr>
              <a:t>是大数据计算的支撑</a:t>
            </a:r>
          </a:p>
        </p:txBody>
      </p:sp>
      <p:sp>
        <p:nvSpPr>
          <p:cNvPr id="69634" name="标题 1"/>
          <p:cNvSpPr>
            <a:spLocks noGrp="1"/>
          </p:cNvSpPr>
          <p:nvPr>
            <p:ph type="title"/>
          </p:nvPr>
        </p:nvSpPr>
        <p:spPr/>
        <p:txBody>
          <a:bodyPr/>
          <a:lstStyle/>
          <a:p>
            <a:r>
              <a:rPr kumimoji="0" b="1" smtClean="0">
                <a:latin typeface="Arial" pitchFamily="34" charset="0"/>
                <a:cs typeface="Arial" pitchFamily="34" charset="0"/>
              </a:rPr>
              <a:t>科学问题三：</a:t>
            </a:r>
            <a:r>
              <a:rPr kumimoji="0" lang="en-US" b="1" smtClean="0">
                <a:latin typeface="Arial" pitchFamily="34" charset="0"/>
                <a:cs typeface="Arial" pitchFamily="34" charset="0"/>
              </a:rPr>
              <a:t>可操作 (1)</a:t>
            </a:r>
            <a:r>
              <a:rPr kumimoji="0" b="1" smtClean="0">
                <a:latin typeface="Arial" pitchFamily="34" charset="0"/>
                <a:cs typeface="Arial" pitchFamily="34" charset="0"/>
              </a:rPr>
              <a:t> </a:t>
            </a:r>
          </a:p>
        </p:txBody>
      </p:sp>
      <p:sp>
        <p:nvSpPr>
          <p:cNvPr id="3" name="矩形 2"/>
          <p:cNvSpPr/>
          <p:nvPr/>
        </p:nvSpPr>
        <p:spPr>
          <a:xfrm>
            <a:off x="179388" y="2636838"/>
            <a:ext cx="3960812" cy="41052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a:spLocks noChangeArrowheads="1"/>
          </p:cNvSpPr>
          <p:nvPr/>
        </p:nvSpPr>
        <p:spPr bwMode="auto">
          <a:xfrm>
            <a:off x="250825" y="4030663"/>
            <a:ext cx="3786188" cy="2663825"/>
          </a:xfrm>
          <a:prstGeom prst="rect">
            <a:avLst/>
          </a:prstGeom>
          <a:gradFill rotWithShape="1">
            <a:gsLst>
              <a:gs pos="0">
                <a:srgbClr val="E4F9FF"/>
              </a:gs>
              <a:gs pos="64999">
                <a:srgbClr val="BBEFFF"/>
              </a:gs>
              <a:gs pos="100000">
                <a:srgbClr val="9EEAFF"/>
              </a:gs>
            </a:gsLst>
            <a:lin ang="5400000" scaled="1"/>
          </a:gradFill>
          <a:ln w="9525">
            <a:solidFill>
              <a:srgbClr val="46AAC5"/>
            </a:solidFill>
            <a:miter lim="800000"/>
            <a:headEnd/>
            <a:tailEnd/>
          </a:ln>
          <a:effectLst>
            <a:outerShdw blurRad="40000" dist="20000" dir="5400000" rotWithShape="0">
              <a:srgbClr val="808080">
                <a:alpha val="37999"/>
              </a:srgbClr>
            </a:outerShdw>
          </a:effectLst>
        </p:spPr>
        <p:txBody>
          <a:bodyPr anchor="ctr"/>
          <a:lstStyle/>
          <a:p>
            <a:pPr algn="ctr">
              <a:defRPr/>
            </a:pPr>
            <a:endParaRPr lang="zh-CN" altLang="en-US">
              <a:solidFill>
                <a:schemeClr val="dk1"/>
              </a:solidFill>
              <a:latin typeface="+mn-lt"/>
              <a:ea typeface="+mn-ea"/>
            </a:endParaRPr>
          </a:p>
        </p:txBody>
      </p:sp>
      <p:sp>
        <p:nvSpPr>
          <p:cNvPr id="45" name="圆角矩形 44"/>
          <p:cNvSpPr>
            <a:spLocks noChangeArrowheads="1"/>
          </p:cNvSpPr>
          <p:nvPr/>
        </p:nvSpPr>
        <p:spPr bwMode="auto">
          <a:xfrm>
            <a:off x="323850" y="4214813"/>
            <a:ext cx="3683000" cy="881062"/>
          </a:xfrm>
          <a:prstGeom prst="roundRect">
            <a:avLst>
              <a:gd name="adj" fmla="val 8866"/>
            </a:avLst>
          </a:prstGeom>
          <a:gradFill rotWithShape="1">
            <a:gsLst>
              <a:gs pos="0">
                <a:srgbClr val="F5FFE6"/>
              </a:gs>
              <a:gs pos="64999">
                <a:srgbClr val="E4FDC2"/>
              </a:gs>
              <a:gs pos="100000">
                <a:srgbClr val="DAFDA7"/>
              </a:gs>
            </a:gsLst>
            <a:lin ang="5400000" scaled="1"/>
          </a:gradFill>
          <a:ln w="9525">
            <a:solidFill>
              <a:srgbClr val="98B954"/>
            </a:solidFill>
            <a:round/>
            <a:headEnd/>
            <a:tailEnd/>
          </a:ln>
          <a:effectLst>
            <a:outerShdw blurRad="40000" dist="20000" dir="5400000" rotWithShape="0">
              <a:srgbClr val="808080">
                <a:alpha val="37999"/>
              </a:srgbClr>
            </a:outerShdw>
          </a:effectLst>
        </p:spPr>
        <p:txBody>
          <a:bodyPr anchor="ctr"/>
          <a:lstStyle/>
          <a:p>
            <a:pPr algn="ctr"/>
            <a:r>
              <a:rPr lang="zh-CN" altLang="en-US" sz="2800" b="1">
                <a:solidFill>
                  <a:srgbClr val="000000"/>
                </a:solidFill>
                <a:latin typeface="黑体" pitchFamily="49" charset="-122"/>
                <a:ea typeface="黑体" pitchFamily="49" charset="-122"/>
              </a:rPr>
              <a:t>分布式系统架构</a:t>
            </a:r>
          </a:p>
        </p:txBody>
      </p:sp>
      <p:sp>
        <p:nvSpPr>
          <p:cNvPr id="58" name="圆角矩形 57"/>
          <p:cNvSpPr>
            <a:spLocks noChangeArrowheads="1"/>
          </p:cNvSpPr>
          <p:nvPr/>
        </p:nvSpPr>
        <p:spPr bwMode="auto">
          <a:xfrm>
            <a:off x="323850" y="5649913"/>
            <a:ext cx="3683000" cy="882650"/>
          </a:xfrm>
          <a:prstGeom prst="roundRect">
            <a:avLst>
              <a:gd name="adj" fmla="val 8866"/>
            </a:avLst>
          </a:prstGeom>
          <a:gradFill rotWithShape="1">
            <a:gsLst>
              <a:gs pos="0">
                <a:srgbClr val="E5EEFF"/>
              </a:gs>
              <a:gs pos="64999">
                <a:srgbClr val="BFD5FF"/>
              </a:gs>
              <a:gs pos="100000">
                <a:srgbClr val="A3C4FF"/>
              </a:gs>
            </a:gsLst>
            <a:lin ang="5400000" scaled="1"/>
          </a:gradFill>
          <a:ln w="9525">
            <a:solidFill>
              <a:srgbClr val="4A7EBB"/>
            </a:solidFill>
            <a:round/>
            <a:headEnd/>
            <a:tailEnd/>
          </a:ln>
          <a:effectLst>
            <a:outerShdw blurRad="40000" dist="20000" dir="5400000" rotWithShape="0">
              <a:srgbClr val="808080">
                <a:alpha val="37999"/>
              </a:srgbClr>
            </a:outerShdw>
          </a:effectLst>
        </p:spPr>
        <p:txBody>
          <a:bodyPr anchor="ctr"/>
          <a:lstStyle/>
          <a:p>
            <a:pPr algn="ctr"/>
            <a:r>
              <a:rPr lang="zh-CN" altLang="en-US" sz="2800" b="1">
                <a:solidFill>
                  <a:srgbClr val="000000"/>
                </a:solidFill>
                <a:latin typeface="黑体" pitchFamily="49" charset="-122"/>
                <a:ea typeface="黑体" pitchFamily="49" charset="-122"/>
              </a:rPr>
              <a:t>大数据计算模型</a:t>
            </a:r>
          </a:p>
        </p:txBody>
      </p:sp>
      <p:sp>
        <p:nvSpPr>
          <p:cNvPr id="59" name="圆角矩形 58"/>
          <p:cNvSpPr>
            <a:spLocks noChangeArrowheads="1"/>
          </p:cNvSpPr>
          <p:nvPr/>
        </p:nvSpPr>
        <p:spPr bwMode="auto">
          <a:xfrm>
            <a:off x="354013" y="2763838"/>
            <a:ext cx="3654425" cy="881062"/>
          </a:xfrm>
          <a:prstGeom prst="roundRect">
            <a:avLst>
              <a:gd name="adj" fmla="val 8866"/>
            </a:avLst>
          </a:prstGeom>
          <a:gradFill rotWithShape="1">
            <a:gsLst>
              <a:gs pos="0">
                <a:srgbClr val="F0EAF9"/>
              </a:gs>
              <a:gs pos="64999">
                <a:srgbClr val="D9CBEE"/>
              </a:gs>
              <a:gs pos="100000">
                <a:srgbClr val="C9B5E8"/>
              </a:gs>
            </a:gsLst>
            <a:lin ang="5400000" scaled="1"/>
          </a:gradFill>
          <a:ln w="9525">
            <a:solidFill>
              <a:srgbClr val="7D60A0"/>
            </a:solidFill>
            <a:round/>
            <a:headEnd/>
            <a:tailEnd/>
          </a:ln>
          <a:effectLst>
            <a:outerShdw blurRad="40000" dist="20000" dir="5400000" rotWithShape="0">
              <a:srgbClr val="808080">
                <a:alpha val="37999"/>
              </a:srgbClr>
            </a:outerShdw>
          </a:effectLst>
        </p:spPr>
        <p:txBody>
          <a:bodyPr anchor="ctr"/>
          <a:lstStyle/>
          <a:p>
            <a:pPr algn="ctr"/>
            <a:r>
              <a:rPr lang="zh-CN" altLang="en-US" sz="2800" b="1">
                <a:solidFill>
                  <a:srgbClr val="000000"/>
                </a:solidFill>
                <a:latin typeface="黑体" pitchFamily="49" charset="-122"/>
                <a:ea typeface="黑体" pitchFamily="49" charset="-122"/>
              </a:rPr>
              <a:t>大数据挖掘系统</a:t>
            </a:r>
          </a:p>
        </p:txBody>
      </p:sp>
      <p:sp>
        <p:nvSpPr>
          <p:cNvPr id="60" name="AutoShape 31"/>
          <p:cNvSpPr>
            <a:spLocks noChangeArrowheads="1"/>
          </p:cNvSpPr>
          <p:nvPr/>
        </p:nvSpPr>
        <p:spPr bwMode="auto">
          <a:xfrm rot="10800000">
            <a:off x="1668463" y="3644900"/>
            <a:ext cx="1025525" cy="563563"/>
          </a:xfrm>
          <a:prstGeom prst="downArrow">
            <a:avLst>
              <a:gd name="adj1" fmla="val 50000"/>
              <a:gd name="adj2" fmla="val 55139"/>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zh-CN">
              <a:solidFill>
                <a:srgbClr val="000000"/>
              </a:solidFill>
              <a:latin typeface="+mn-lt"/>
              <a:ea typeface="+mn-ea"/>
            </a:endParaRPr>
          </a:p>
        </p:txBody>
      </p:sp>
      <p:sp>
        <p:nvSpPr>
          <p:cNvPr id="61" name="AutoShape 31"/>
          <p:cNvSpPr>
            <a:spLocks noChangeArrowheads="1"/>
          </p:cNvSpPr>
          <p:nvPr/>
        </p:nvSpPr>
        <p:spPr bwMode="auto">
          <a:xfrm rot="10800000">
            <a:off x="1651000" y="5095875"/>
            <a:ext cx="1027113" cy="554038"/>
          </a:xfrm>
          <a:prstGeom prst="downArrow">
            <a:avLst>
              <a:gd name="adj1" fmla="val 50000"/>
              <a:gd name="adj2" fmla="val 55139"/>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zh-CN">
              <a:solidFill>
                <a:srgbClr val="000000"/>
              </a:solidFill>
              <a:latin typeface="+mn-lt"/>
              <a:ea typeface="+mn-ea"/>
            </a:endParaRPr>
          </a:p>
        </p:txBody>
      </p:sp>
      <p:sp>
        <p:nvSpPr>
          <p:cNvPr id="62" name="AutoShape 19"/>
          <p:cNvSpPr>
            <a:spLocks noChangeArrowheads="1"/>
          </p:cNvSpPr>
          <p:nvPr/>
        </p:nvSpPr>
        <p:spPr bwMode="auto">
          <a:xfrm>
            <a:off x="4787900" y="5278438"/>
            <a:ext cx="4248150" cy="1416050"/>
          </a:xfrm>
          <a:prstGeom prst="wedgeRectCallout">
            <a:avLst>
              <a:gd name="adj1" fmla="val -68869"/>
              <a:gd name="adj2" fmla="val -9522"/>
            </a:avLst>
          </a:prstGeom>
          <a:blipFill>
            <a:blip r:embed="rId3"/>
            <a:tile tx="0" ty="0" sx="100000" sy="100000" flip="none" algn="tl"/>
          </a:blipFill>
          <a:ln w="12700" cap="sq">
            <a:solidFill>
              <a:schemeClr val="tx1"/>
            </a:solidFill>
            <a:miter lim="800000"/>
            <a:headEnd/>
            <a:tailEnd/>
          </a:ln>
          <a:effectLst>
            <a:outerShdw blurRad="63500" dist="38100" dir="2700000" algn="tl" rotWithShape="0">
              <a:srgbClr val="000000">
                <a:alpha val="39998"/>
              </a:srgbClr>
            </a:outerShdw>
          </a:effectLst>
        </p:spPr>
        <p:txBody>
          <a:bodyPr lIns="36000" tIns="36000" rIns="36000" bIns="36000" anchor="ctr"/>
          <a:lstStyle/>
          <a:p>
            <a:pPr marL="3175" lvl="1"/>
            <a:r>
              <a:rPr kumimoji="0" lang="en-US" altLang="zh-CN">
                <a:solidFill>
                  <a:srgbClr val="000000"/>
                </a:solidFill>
                <a:latin typeface="黑体" pitchFamily="49" charset="-122"/>
                <a:ea typeface="黑体" pitchFamily="49" charset="-122"/>
              </a:rPr>
              <a:t>MapReduce</a:t>
            </a:r>
            <a:r>
              <a:rPr kumimoji="0" lang="zh-CN" altLang="en-US">
                <a:solidFill>
                  <a:srgbClr val="000000"/>
                </a:solidFill>
                <a:latin typeface="黑体" pitchFamily="49" charset="-122"/>
                <a:ea typeface="黑体" pitchFamily="49" charset="-122"/>
              </a:rPr>
              <a:t>模型：</a:t>
            </a:r>
            <a:r>
              <a:rPr kumimoji="0" lang="zh-CN" altLang="en-US" b="1">
                <a:solidFill>
                  <a:srgbClr val="FF0000"/>
                </a:solidFill>
                <a:latin typeface="黑体" pitchFamily="49" charset="-122"/>
                <a:ea typeface="黑体" pitchFamily="49" charset="-122"/>
              </a:rPr>
              <a:t>静态、离线、全量批</a:t>
            </a:r>
            <a:r>
              <a:rPr kumimoji="0" lang="zh-CN" altLang="en-US">
                <a:solidFill>
                  <a:srgbClr val="000000"/>
                </a:solidFill>
                <a:latin typeface="黑体" pitchFamily="49" charset="-122"/>
                <a:ea typeface="黑体" pitchFamily="49" charset="-122"/>
              </a:rPr>
              <a:t>处理，无法支持增量、迭代和交互的大数据处理。</a:t>
            </a:r>
            <a:endParaRPr kumimoji="0" lang="en-US" altLang="zh-CN">
              <a:solidFill>
                <a:srgbClr val="000000"/>
              </a:solidFill>
              <a:latin typeface="黑体" pitchFamily="49" charset="-122"/>
              <a:ea typeface="黑体" pitchFamily="49" charset="-122"/>
            </a:endParaRPr>
          </a:p>
        </p:txBody>
      </p:sp>
      <p:sp>
        <p:nvSpPr>
          <p:cNvPr id="63" name="AutoShape 19"/>
          <p:cNvSpPr>
            <a:spLocks noChangeArrowheads="1"/>
          </p:cNvSpPr>
          <p:nvPr/>
        </p:nvSpPr>
        <p:spPr bwMode="auto">
          <a:xfrm>
            <a:off x="4787900" y="4067175"/>
            <a:ext cx="4248150" cy="1090613"/>
          </a:xfrm>
          <a:prstGeom prst="wedgeRectCallout">
            <a:avLst>
              <a:gd name="adj1" fmla="val -68609"/>
              <a:gd name="adj2" fmla="val -7054"/>
            </a:avLst>
          </a:prstGeom>
          <a:blipFill>
            <a:blip r:embed="rId3"/>
            <a:tile tx="0" ty="0" sx="100000" sy="100000" flip="none" algn="tl"/>
          </a:blipFill>
          <a:ln w="12700" cap="sq">
            <a:solidFill>
              <a:schemeClr val="tx1"/>
            </a:solidFill>
            <a:miter lim="800000"/>
            <a:headEnd/>
            <a:tailEnd/>
          </a:ln>
          <a:effectLst>
            <a:outerShdw blurRad="63500" dist="38100" dir="2700000" algn="tl" rotWithShape="0">
              <a:srgbClr val="000000">
                <a:alpha val="39998"/>
              </a:srgbClr>
            </a:outerShdw>
          </a:effectLst>
        </p:spPr>
        <p:txBody>
          <a:bodyPr lIns="36000" tIns="36000" rIns="36000" bIns="36000" anchor="ctr"/>
          <a:lstStyle/>
          <a:p>
            <a:pPr marL="3175" lvl="1"/>
            <a:r>
              <a:rPr kumimoji="0" lang="zh-CN" altLang="en-US">
                <a:solidFill>
                  <a:srgbClr val="000000"/>
                </a:solidFill>
                <a:latin typeface="黑体" pitchFamily="49" charset="-122"/>
                <a:ea typeface="黑体" pitchFamily="49" charset="-122"/>
              </a:rPr>
              <a:t>现有系统架构多为</a:t>
            </a:r>
            <a:r>
              <a:rPr kumimoji="0" lang="zh-CN" altLang="en-US" b="1">
                <a:solidFill>
                  <a:srgbClr val="FF0000"/>
                </a:solidFill>
                <a:latin typeface="黑体" pitchFamily="49" charset="-122"/>
                <a:ea typeface="黑体" pitchFamily="49" charset="-122"/>
              </a:rPr>
              <a:t>计算密集型</a:t>
            </a:r>
            <a:r>
              <a:rPr kumimoji="0" lang="zh-CN" altLang="en-US">
                <a:solidFill>
                  <a:srgbClr val="000000"/>
                </a:solidFill>
                <a:latin typeface="黑体" pitchFamily="49" charset="-122"/>
                <a:ea typeface="黑体" pitchFamily="49" charset="-122"/>
              </a:rPr>
              <a:t>，面临扩展失度、处理失效和能耗失控的问题。</a:t>
            </a:r>
            <a:endParaRPr kumimoji="0" lang="en-US" altLang="zh-CN" sz="2600">
              <a:solidFill>
                <a:srgbClr val="000000"/>
              </a:solidFill>
              <a:latin typeface="黑体" pitchFamily="49" charset="-122"/>
              <a:ea typeface="黑体" pitchFamily="49" charset="-122"/>
            </a:endParaRPr>
          </a:p>
        </p:txBody>
      </p:sp>
      <p:sp>
        <p:nvSpPr>
          <p:cNvPr id="64" name="AutoShape 19"/>
          <p:cNvSpPr>
            <a:spLocks noChangeArrowheads="1"/>
          </p:cNvSpPr>
          <p:nvPr/>
        </p:nvSpPr>
        <p:spPr bwMode="auto">
          <a:xfrm>
            <a:off x="4787900" y="2598738"/>
            <a:ext cx="4248150" cy="1406525"/>
          </a:xfrm>
          <a:prstGeom prst="wedgeRectCallout">
            <a:avLst>
              <a:gd name="adj1" fmla="val -71111"/>
              <a:gd name="adj2" fmla="val -6561"/>
            </a:avLst>
          </a:prstGeom>
          <a:blipFill>
            <a:blip r:embed="rId3"/>
            <a:tile tx="0" ty="0" sx="100000" sy="100000" flip="none" algn="tl"/>
          </a:blipFill>
          <a:ln w="12700" cap="sq">
            <a:solidFill>
              <a:schemeClr val="tx1"/>
            </a:solidFill>
            <a:miter lim="800000"/>
            <a:headEnd/>
            <a:tailEnd/>
          </a:ln>
          <a:effectLst>
            <a:outerShdw blurRad="63500" dist="38100" dir="2700000" algn="tl" rotWithShape="0">
              <a:srgbClr val="000000">
                <a:alpha val="39998"/>
              </a:srgbClr>
            </a:outerShdw>
          </a:effectLst>
        </p:spPr>
        <p:txBody>
          <a:bodyPr lIns="36000" tIns="36000" rIns="36000" bIns="36000" anchor="ctr"/>
          <a:lstStyle/>
          <a:p>
            <a:pPr marL="3175" lvl="1"/>
            <a:r>
              <a:rPr kumimoji="0" lang="zh-CN" altLang="en-US">
                <a:solidFill>
                  <a:srgbClr val="000000"/>
                </a:solidFill>
                <a:latin typeface="黑体" pitchFamily="49" charset="-122"/>
                <a:ea typeface="黑体" pitchFamily="49" charset="-122"/>
              </a:rPr>
              <a:t>现有数据挖掘与机器学习面向</a:t>
            </a:r>
            <a:r>
              <a:rPr kumimoji="0" lang="zh-CN" altLang="en-US" b="1">
                <a:solidFill>
                  <a:srgbClr val="FF0000"/>
                </a:solidFill>
                <a:latin typeface="黑体" pitchFamily="49" charset="-122"/>
                <a:ea typeface="黑体" pitchFamily="49" charset="-122"/>
              </a:rPr>
              <a:t>单一领域简单的</a:t>
            </a:r>
            <a:r>
              <a:rPr kumimoji="0" lang="zh-CN" altLang="en-US">
                <a:latin typeface="黑体" pitchFamily="49" charset="-122"/>
                <a:ea typeface="黑体" pitchFamily="49" charset="-122"/>
              </a:rPr>
              <a:t>数据</a:t>
            </a:r>
            <a:r>
              <a:rPr kumimoji="0" lang="zh-CN" altLang="en-US">
                <a:solidFill>
                  <a:srgbClr val="000000"/>
                </a:solidFill>
                <a:latin typeface="黑体" pitchFamily="49" charset="-122"/>
                <a:ea typeface="黑体" pitchFamily="49" charset="-122"/>
              </a:rPr>
              <a:t>，难以支持多源异构动态的大数据挖掘。</a:t>
            </a:r>
            <a:endParaRPr kumimoji="0" lang="en-US" altLang="zh-CN">
              <a:solidFill>
                <a:srgbClr val="000000"/>
              </a:solidFill>
              <a:latin typeface="黑体" pitchFamily="49" charset="-122"/>
              <a:ea typeface="黑体" pitchFamily="49" charset="-122"/>
            </a:endParaRPr>
          </a:p>
        </p:txBody>
      </p:sp>
      <p:sp>
        <p:nvSpPr>
          <p:cNvPr id="16" name="AutoShape 19"/>
          <p:cNvSpPr>
            <a:spLocks noChangeArrowheads="1"/>
          </p:cNvSpPr>
          <p:nvPr/>
        </p:nvSpPr>
        <p:spPr bwMode="auto">
          <a:xfrm>
            <a:off x="4787900" y="4183063"/>
            <a:ext cx="4248150" cy="1798637"/>
          </a:xfrm>
          <a:prstGeom prst="wedgeRectCallout">
            <a:avLst>
              <a:gd name="adj1" fmla="val -68869"/>
              <a:gd name="adj2" fmla="val -9522"/>
            </a:avLst>
          </a:prstGeom>
          <a:blipFill>
            <a:blip r:embed="rId3"/>
            <a:tile tx="0" ty="0" sx="100000" sy="100000" flip="none" algn="tl"/>
          </a:blipFill>
          <a:ln w="12700" cap="sq">
            <a:solidFill>
              <a:schemeClr val="tx1"/>
            </a:solidFill>
            <a:miter lim="800000"/>
            <a:headEnd/>
            <a:tailEnd/>
          </a:ln>
          <a:effectLst>
            <a:outerShdw blurRad="63500" dist="38100" dir="2700000" algn="tl" rotWithShape="0">
              <a:srgbClr val="000000">
                <a:alpha val="39998"/>
              </a:srgbClr>
            </a:outerShdw>
          </a:effectLst>
        </p:spPr>
        <p:txBody>
          <a:bodyPr lIns="36000" tIns="36000" rIns="36000" bIns="36000" anchor="ctr"/>
          <a:lstStyle/>
          <a:p>
            <a:pPr marL="3175" lvl="1"/>
            <a:r>
              <a:rPr kumimoji="0" lang="zh-CN" altLang="en-US" sz="3200" b="1">
                <a:solidFill>
                  <a:srgbClr val="FF0000"/>
                </a:solidFill>
                <a:latin typeface="黑体" pitchFamily="49" charset="-122"/>
                <a:ea typeface="黑体" pitchFamily="49" charset="-122"/>
              </a:rPr>
              <a:t>如何设计大数据的计算模型与系统架构？</a:t>
            </a:r>
          </a:p>
        </p:txBody>
      </p:sp>
      <p:sp>
        <p:nvSpPr>
          <p:cNvPr id="6964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975CCE77-20C3-48EF-A6C3-BE16C39A1CAD}" type="slidenum">
              <a:rPr kumimoji="0" lang="zh-CN" altLang="en-US" sz="1200">
                <a:solidFill>
                  <a:srgbClr val="898989"/>
                </a:solidFill>
              </a:rPr>
              <a:pPr/>
              <a:t>21</a:t>
            </a:fld>
            <a:endParaRPr kumimoji="0" lang="zh-CN" altLang="en-US" sz="1200">
              <a:solidFill>
                <a:srgbClr val="898989"/>
              </a:solidFill>
            </a:endParaRPr>
          </a:p>
        </p:txBody>
      </p:sp>
      <p:sp>
        <p:nvSpPr>
          <p:cNvPr id="19" name="矩形 18"/>
          <p:cNvSpPr/>
          <p:nvPr/>
        </p:nvSpPr>
        <p:spPr>
          <a:xfrm>
            <a:off x="279699" y="1651447"/>
            <a:ext cx="1988045" cy="769441"/>
          </a:xfrm>
          <a:prstGeom prst="rect">
            <a:avLst/>
          </a:prstGeom>
        </p:spPr>
        <p:txBody>
          <a:bodyPr wrap="none">
            <a:spAutoFit/>
          </a:bodyPr>
          <a:lstStyle/>
          <a:p>
            <a:pPr>
              <a:defRPr/>
            </a:pP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solidFill>
                <a:srgbClr val="FF0000"/>
              </a:solidFill>
              <a:latin typeface="Arial" pitchFamily="34" charset="0"/>
              <a:ea typeface="宋体"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22" presetClass="entr" presetSubtype="1"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animEffect transition="in" filter="wipe(up)">
                                      <p:cBhvr>
                                        <p:cTn id="9" dur="500"/>
                                        <p:tgtEl>
                                          <p:spTgt spid="6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down)">
                                      <p:cBhvr>
                                        <p:cTn id="14" dur="500"/>
                                        <p:tgtEl>
                                          <p:spTgt spid="61"/>
                                        </p:tgtEl>
                                      </p:cBhvr>
                                    </p:animEffec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5"/>
                                        </p:tgtEl>
                                        <p:attrNameLst>
                                          <p:attrName>style.visibility</p:attrName>
                                        </p:attrNameLst>
                                      </p:cBhvr>
                                      <p:to>
                                        <p:strVal val="visible"/>
                                      </p:to>
                                    </p:se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wipe(up)">
                                      <p:cBhvr>
                                        <p:cTn id="21" dur="500"/>
                                        <p:tgtEl>
                                          <p:spTgt spid="6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63"/>
                                        </p:tgtEl>
                                        <p:attrNameLst>
                                          <p:attrName>style.visibility</p:attrName>
                                        </p:attrNameLst>
                                      </p:cBhvr>
                                      <p:to>
                                        <p:strVal val="hidden"/>
                                      </p:to>
                                    </p:set>
                                  </p:childTnLst>
                                </p:cTn>
                              </p:par>
                            </p:childTnLst>
                          </p:cTn>
                        </p:par>
                        <p:par>
                          <p:cTn id="26" fill="hold" nodeType="afterGroup">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par>
                                <p:cTn id="32" presetID="1" presetClass="exit" presetSubtype="0" fill="hold" grpId="1" nodeType="withEffect">
                                  <p:stCondLst>
                                    <p:cond delay="0"/>
                                  </p:stCondLst>
                                  <p:childTnLst>
                                    <p:set>
                                      <p:cBhvr>
                                        <p:cTn id="33" dur="1" fill="hold">
                                          <p:stCondLst>
                                            <p:cond delay="0"/>
                                          </p:stCondLst>
                                        </p:cTn>
                                        <p:tgtEl>
                                          <p:spTgt spid="62"/>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wipe(down)">
                                      <p:cBhvr>
                                        <p:cTn id="38" dur="500"/>
                                        <p:tgtEl>
                                          <p:spTgt spid="60"/>
                                        </p:tgtEl>
                                      </p:cBhvr>
                                    </p:animEffect>
                                  </p:childTnLst>
                                </p:cTn>
                              </p:par>
                            </p:childTnLst>
                          </p:cTn>
                        </p:par>
                        <p:par>
                          <p:cTn id="39" fill="hold" nodeType="afterGroup">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59"/>
                                        </p:tgtEl>
                                        <p:attrNameLst>
                                          <p:attrName>style.visibility</p:attrName>
                                        </p:attrNameLst>
                                      </p:cBhvr>
                                      <p:to>
                                        <p:strVal val="visible"/>
                                      </p:to>
                                    </p:se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wipe(left)">
                                      <p:cBhvr>
                                        <p:cTn id="45" dur="500"/>
                                        <p:tgtEl>
                                          <p:spTgt spid="64"/>
                                        </p:tgtEl>
                                      </p:cBhvr>
                                    </p:animEffect>
                                  </p:childTnLst>
                                </p:cTn>
                              </p:par>
                            </p:childTnLst>
                          </p:cTn>
                        </p:par>
                        <p:par>
                          <p:cTn id="46" fill="hold" nodeType="afterGroup">
                            <p:stCondLst>
                              <p:cond delay="1000"/>
                            </p:stCondLst>
                            <p:childTnLst>
                              <p:par>
                                <p:cTn id="47" presetID="16" presetClass="entr" presetSubtype="21" fill="hold" grpId="0" nodeType="after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barn(inVertical)">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45" grpId="0" animBg="1"/>
      <p:bldP spid="58" grpId="0" animBg="1"/>
      <p:bldP spid="59" grpId="0" animBg="1"/>
      <p:bldP spid="60" grpId="0" animBg="1"/>
      <p:bldP spid="61" grpId="0" animBg="1"/>
      <p:bldP spid="62" grpId="0" animBg="1"/>
      <p:bldP spid="62" grpId="1" animBg="1"/>
      <p:bldP spid="63" grpId="0" animBg="1"/>
      <p:bldP spid="63" grpId="1" animBg="1"/>
      <p:bldP spid="64"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7451725" y="3732213"/>
            <a:ext cx="1593850" cy="225425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72000" rIns="0" anchor="ctr"/>
          <a:lstStyle/>
          <a:p>
            <a:r>
              <a:rPr lang="zh-CN" altLang="en-US" sz="2600" b="1">
                <a:solidFill>
                  <a:srgbClr val="FF0000"/>
                </a:solidFill>
                <a:latin typeface="黑体" pitchFamily="49" charset="-122"/>
                <a:ea typeface="黑体" pitchFamily="49" charset="-122"/>
              </a:rPr>
              <a:t>如何支撑多源融合、交互扩展的分析与挖掘？</a:t>
            </a:r>
          </a:p>
        </p:txBody>
      </p:sp>
      <p:grpSp>
        <p:nvGrpSpPr>
          <p:cNvPr id="6" name="组合 5"/>
          <p:cNvGrpSpPr>
            <a:grpSpLocks/>
          </p:cNvGrpSpPr>
          <p:nvPr/>
        </p:nvGrpSpPr>
        <p:grpSpPr bwMode="auto">
          <a:xfrm>
            <a:off x="107950" y="2568575"/>
            <a:ext cx="1927225" cy="4027488"/>
            <a:chOff x="107504" y="2204864"/>
            <a:chExt cx="1927798" cy="4028176"/>
          </a:xfrm>
        </p:grpSpPr>
        <p:sp>
          <p:nvSpPr>
            <p:cNvPr id="150" name="矩形 149"/>
            <p:cNvSpPr>
              <a:spLocks noChangeArrowheads="1"/>
            </p:cNvSpPr>
            <p:nvPr/>
          </p:nvSpPr>
          <p:spPr bwMode="auto">
            <a:xfrm>
              <a:off x="107504" y="2666530"/>
              <a:ext cx="1570086" cy="3566510"/>
            </a:xfrm>
            <a:prstGeom prst="rect">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anchor="ctr"/>
            <a:lstStyle/>
            <a:p>
              <a:pPr algn="ctr">
                <a:defRPr/>
              </a:pPr>
              <a:endParaRPr lang="zh-CN" altLang="en-US">
                <a:solidFill>
                  <a:schemeClr val="dk1"/>
                </a:solidFill>
                <a:latin typeface="+mn-lt"/>
                <a:ea typeface="+mn-ea"/>
              </a:endParaRPr>
            </a:p>
          </p:txBody>
        </p:sp>
        <p:sp>
          <p:nvSpPr>
            <p:cNvPr id="153" name="圆角矩形 152"/>
            <p:cNvSpPr/>
            <p:nvPr/>
          </p:nvSpPr>
          <p:spPr>
            <a:xfrm>
              <a:off x="188491" y="2797103"/>
              <a:ext cx="1384712" cy="714497"/>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lIns="0" rIns="0" anchor="ctr"/>
            <a:lstStyle/>
            <a:p>
              <a:pPr algn="ctr"/>
              <a:r>
                <a:rPr lang="zh-CN" altLang="en-US" sz="2000" b="1">
                  <a:solidFill>
                    <a:srgbClr val="000000"/>
                  </a:solidFill>
                  <a:latin typeface="黑体" pitchFamily="49" charset="-122"/>
                  <a:ea typeface="黑体" pitchFamily="49" charset="-122"/>
                </a:rPr>
                <a:t>规模：大</a:t>
              </a:r>
            </a:p>
          </p:txBody>
        </p:sp>
        <p:sp>
          <p:nvSpPr>
            <p:cNvPr id="154" name="圆角矩形 153"/>
            <p:cNvSpPr/>
            <p:nvPr/>
          </p:nvSpPr>
          <p:spPr>
            <a:xfrm>
              <a:off x="188491" y="4043503"/>
              <a:ext cx="1384712" cy="714497"/>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2000" b="1">
                  <a:solidFill>
                    <a:srgbClr val="000000"/>
                  </a:solidFill>
                  <a:latin typeface="黑体" pitchFamily="49" charset="-122"/>
                  <a:ea typeface="黑体" pitchFamily="49" charset="-122"/>
                </a:rPr>
                <a:t>种类：杂</a:t>
              </a:r>
            </a:p>
          </p:txBody>
        </p:sp>
        <p:sp>
          <p:nvSpPr>
            <p:cNvPr id="155" name="圆角矩形 154"/>
            <p:cNvSpPr/>
            <p:nvPr/>
          </p:nvSpPr>
          <p:spPr>
            <a:xfrm>
              <a:off x="188491" y="5124776"/>
              <a:ext cx="1384712" cy="712909"/>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2000" b="1">
                  <a:solidFill>
                    <a:srgbClr val="000000"/>
                  </a:solidFill>
                  <a:latin typeface="黑体" pitchFamily="49" charset="-122"/>
                  <a:ea typeface="黑体" pitchFamily="49" charset="-122"/>
                </a:rPr>
                <a:t>变化：快</a:t>
              </a:r>
            </a:p>
          </p:txBody>
        </p:sp>
        <p:sp>
          <p:nvSpPr>
            <p:cNvPr id="152" name="TextBox 151"/>
            <p:cNvSpPr txBox="1"/>
            <p:nvPr/>
          </p:nvSpPr>
          <p:spPr>
            <a:xfrm>
              <a:off x="107504" y="2204864"/>
              <a:ext cx="1927798" cy="462042"/>
            </a:xfrm>
            <a:prstGeom prst="rect">
              <a:avLst/>
            </a:prstGeom>
            <a:noFill/>
          </p:spPr>
          <p:txBody>
            <a:bodyPr>
              <a:spAutoFit/>
            </a:bodyPr>
            <a:lstStyle/>
            <a:p>
              <a:pPr>
                <a:defRPr/>
              </a:pPr>
              <a:r>
                <a:rPr lang="zh-CN" altLang="en-US" b="1" dirty="0">
                  <a:solidFill>
                    <a:schemeClr val="tx2">
                      <a:lumMod val="75000"/>
                    </a:schemeClr>
                  </a:solidFill>
                  <a:latin typeface="黑体" pitchFamily="49" charset="-122"/>
                  <a:ea typeface="黑体" pitchFamily="49" charset="-122"/>
                  <a:cs typeface="宋体" charset="0"/>
                </a:rPr>
                <a:t>数据特征</a:t>
              </a:r>
            </a:p>
          </p:txBody>
        </p:sp>
      </p:grpSp>
      <p:sp>
        <p:nvSpPr>
          <p:cNvPr id="164" name="右箭头 163"/>
          <p:cNvSpPr/>
          <p:nvPr/>
        </p:nvSpPr>
        <p:spPr>
          <a:xfrm>
            <a:off x="6980238" y="4525963"/>
            <a:ext cx="471487" cy="830262"/>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grpSp>
        <p:nvGrpSpPr>
          <p:cNvPr id="21" name="组合 20"/>
          <p:cNvGrpSpPr>
            <a:grpSpLocks/>
          </p:cNvGrpSpPr>
          <p:nvPr/>
        </p:nvGrpSpPr>
        <p:grpSpPr bwMode="auto">
          <a:xfrm>
            <a:off x="1908175" y="2492375"/>
            <a:ext cx="5146675" cy="4105275"/>
            <a:chOff x="1907703" y="2023115"/>
            <a:chExt cx="5146609" cy="4105598"/>
          </a:xfrm>
        </p:grpSpPr>
        <p:grpSp>
          <p:nvGrpSpPr>
            <p:cNvPr id="70667" name="组合 6"/>
            <p:cNvGrpSpPr>
              <a:grpSpLocks/>
            </p:cNvGrpSpPr>
            <p:nvPr/>
          </p:nvGrpSpPr>
          <p:grpSpPr bwMode="auto">
            <a:xfrm>
              <a:off x="1907703" y="2023115"/>
              <a:ext cx="5030397" cy="4067225"/>
              <a:chOff x="2051719" y="2165815"/>
              <a:chExt cx="5099931" cy="4067225"/>
            </a:xfrm>
          </p:grpSpPr>
          <p:sp>
            <p:nvSpPr>
              <p:cNvPr id="157" name="矩形 156"/>
              <p:cNvSpPr>
                <a:spLocks noChangeArrowheads="1"/>
              </p:cNvSpPr>
              <p:nvPr/>
            </p:nvSpPr>
            <p:spPr bwMode="auto">
              <a:xfrm>
                <a:off x="2051719" y="2666530"/>
                <a:ext cx="5099931" cy="3566510"/>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808080">
                    <a:alpha val="37999"/>
                  </a:srgbClr>
                </a:outerShdw>
              </a:effectLst>
            </p:spPr>
            <p:txBody>
              <a:bodyPr anchor="ctr"/>
              <a:lstStyle/>
              <a:p>
                <a:pPr algn="ctr">
                  <a:defRPr/>
                </a:pPr>
                <a:endParaRPr lang="zh-CN" altLang="en-US">
                  <a:solidFill>
                    <a:schemeClr val="dk1"/>
                  </a:solidFill>
                  <a:latin typeface="+mn-lt"/>
                  <a:ea typeface="+mn-ea"/>
                </a:endParaRPr>
              </a:p>
            </p:txBody>
          </p:sp>
          <p:sp>
            <p:nvSpPr>
              <p:cNvPr id="160" name="圆角矩形 159"/>
              <p:cNvSpPr/>
              <p:nvPr/>
            </p:nvSpPr>
            <p:spPr>
              <a:xfrm>
                <a:off x="2183692" y="2780226"/>
                <a:ext cx="3395882" cy="728719"/>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r>
                  <a:rPr lang="zh-CN" altLang="en-US" sz="2000" b="1">
                    <a:solidFill>
                      <a:schemeClr val="tx1"/>
                    </a:solidFill>
                    <a:latin typeface="黑体" pitchFamily="49" charset="-122"/>
                    <a:ea typeface="黑体" pitchFamily="49" charset="-122"/>
                  </a:rPr>
                  <a:t>针对单一数据，挖掘效果差</a:t>
                </a:r>
                <a:endParaRPr lang="en-US" altLang="zh-CN" sz="2000" b="1">
                  <a:solidFill>
                    <a:schemeClr val="tx1"/>
                  </a:solidFill>
                  <a:latin typeface="黑体" pitchFamily="49" charset="-122"/>
                  <a:ea typeface="黑体" pitchFamily="49" charset="-122"/>
                </a:endParaRPr>
              </a:p>
              <a:p>
                <a:pPr algn="ctr"/>
                <a:r>
                  <a:rPr lang="zh-CN" altLang="en-US" sz="2000" b="1">
                    <a:solidFill>
                      <a:srgbClr val="FF0000"/>
                    </a:solidFill>
                    <a:latin typeface="黑体" pitchFamily="49" charset="-122"/>
                    <a:ea typeface="黑体" pitchFamily="49" charset="-122"/>
                  </a:rPr>
                  <a:t>跨领域间增量、迁移学习？</a:t>
                </a:r>
                <a:endParaRPr lang="en-US" altLang="zh-CN" sz="2000" b="1">
                  <a:solidFill>
                    <a:srgbClr val="FF0000"/>
                  </a:solidFill>
                  <a:latin typeface="黑体" pitchFamily="49" charset="-122"/>
                  <a:ea typeface="黑体" pitchFamily="49" charset="-122"/>
                </a:endParaRPr>
              </a:p>
            </p:txBody>
          </p:sp>
          <p:sp>
            <p:nvSpPr>
              <p:cNvPr id="161" name="圆角矩形 160"/>
              <p:cNvSpPr/>
              <p:nvPr/>
            </p:nvSpPr>
            <p:spPr>
              <a:xfrm>
                <a:off x="2180473" y="4509149"/>
                <a:ext cx="3397492" cy="712844"/>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r>
                  <a:rPr lang="zh-CN" altLang="en-US" sz="2000" b="1">
                    <a:solidFill>
                      <a:schemeClr val="tx1"/>
                    </a:solidFill>
                    <a:latin typeface="黑体" pitchFamily="49" charset="-122"/>
                    <a:ea typeface="黑体" pitchFamily="49" charset="-122"/>
                  </a:rPr>
                  <a:t>关键字查询，难以满足需求</a:t>
                </a:r>
                <a:r>
                  <a:rPr lang="en-US" altLang="zh-CN" sz="2000" b="1">
                    <a:solidFill>
                      <a:schemeClr val="tx1"/>
                    </a:solidFill>
                    <a:latin typeface="黑体" pitchFamily="49" charset="-122"/>
                    <a:ea typeface="黑体" pitchFamily="49" charset="-122"/>
                  </a:rPr>
                  <a:t/>
                </a:r>
                <a:br>
                  <a:rPr lang="en-US" altLang="zh-CN" sz="2000" b="1">
                    <a:solidFill>
                      <a:schemeClr val="tx1"/>
                    </a:solidFill>
                    <a:latin typeface="黑体" pitchFamily="49" charset="-122"/>
                    <a:ea typeface="黑体" pitchFamily="49" charset="-122"/>
                  </a:rPr>
                </a:br>
                <a:r>
                  <a:rPr lang="zh-CN" altLang="en-US" sz="2000" b="1">
                    <a:solidFill>
                      <a:srgbClr val="FF0000"/>
                    </a:solidFill>
                    <a:latin typeface="黑体" pitchFamily="49" charset="-122"/>
                    <a:ea typeface="黑体" pitchFamily="49" charset="-122"/>
                  </a:rPr>
                  <a:t>如何支持新型搜索？</a:t>
                </a:r>
                <a:endParaRPr lang="en-US" altLang="zh-CN" sz="2000" b="1">
                  <a:solidFill>
                    <a:srgbClr val="FF0000"/>
                  </a:solidFill>
                  <a:latin typeface="黑体" pitchFamily="49" charset="-122"/>
                  <a:ea typeface="黑体" pitchFamily="49" charset="-122"/>
                </a:endParaRPr>
              </a:p>
            </p:txBody>
          </p:sp>
          <p:sp>
            <p:nvSpPr>
              <p:cNvPr id="162" name="圆角矩形 161"/>
              <p:cNvSpPr/>
              <p:nvPr/>
            </p:nvSpPr>
            <p:spPr>
              <a:xfrm>
                <a:off x="2151503" y="5372817"/>
                <a:ext cx="3395882" cy="72872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r>
                  <a:rPr lang="zh-CN" altLang="en-US" sz="2000" b="1">
                    <a:solidFill>
                      <a:schemeClr val="tx1"/>
                    </a:solidFill>
                    <a:latin typeface="黑体" pitchFamily="49" charset="-122"/>
                    <a:ea typeface="黑体" pitchFamily="49" charset="-122"/>
                  </a:rPr>
                  <a:t>复杂异构多维，挖掘效率低</a:t>
                </a:r>
                <a:r>
                  <a:rPr lang="en-US" altLang="zh-CN" sz="2000" b="1">
                    <a:solidFill>
                      <a:schemeClr val="tx1"/>
                    </a:solidFill>
                    <a:latin typeface="黑体" pitchFamily="49" charset="-122"/>
                    <a:ea typeface="黑体" pitchFamily="49" charset="-122"/>
                  </a:rPr>
                  <a:t/>
                </a:r>
                <a:br>
                  <a:rPr lang="en-US" altLang="zh-CN" sz="2000" b="1">
                    <a:solidFill>
                      <a:schemeClr val="tx1"/>
                    </a:solidFill>
                    <a:latin typeface="黑体" pitchFamily="49" charset="-122"/>
                    <a:ea typeface="黑体" pitchFamily="49" charset="-122"/>
                  </a:rPr>
                </a:br>
                <a:r>
                  <a:rPr lang="zh-CN" altLang="en-US" sz="2000" b="1">
                    <a:solidFill>
                      <a:srgbClr val="FF0000"/>
                    </a:solidFill>
                    <a:latin typeface="黑体" pitchFamily="49" charset="-122"/>
                    <a:ea typeface="黑体" pitchFamily="49" charset="-122"/>
                  </a:rPr>
                  <a:t>高效可扩展的大数据引擎？</a:t>
                </a:r>
              </a:p>
            </p:txBody>
          </p:sp>
          <p:sp>
            <p:nvSpPr>
              <p:cNvPr id="70680" name="TextBox 158"/>
              <p:cNvSpPr txBox="1">
                <a:spLocks noChangeArrowheads="1"/>
              </p:cNvSpPr>
              <p:nvPr/>
            </p:nvSpPr>
            <p:spPr bwMode="auto">
              <a:xfrm>
                <a:off x="2710078" y="2165815"/>
                <a:ext cx="23717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a:r>
                  <a:rPr lang="zh-CN" altLang="en-US" b="1">
                    <a:latin typeface="黑体" pitchFamily="49" charset="-122"/>
                    <a:ea typeface="黑体" pitchFamily="49" charset="-122"/>
                  </a:rPr>
                  <a:t>分析挖掘的挑战</a:t>
                </a:r>
              </a:p>
            </p:txBody>
          </p:sp>
          <p:sp>
            <p:nvSpPr>
              <p:cNvPr id="24" name="圆角矩形 23"/>
              <p:cNvSpPr/>
              <p:nvPr/>
            </p:nvSpPr>
            <p:spPr>
              <a:xfrm>
                <a:off x="2198177" y="3645481"/>
                <a:ext cx="3395882" cy="735071"/>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r>
                  <a:rPr lang="zh-CN" altLang="en-US" sz="2000" b="1">
                    <a:solidFill>
                      <a:schemeClr val="tx1"/>
                    </a:solidFill>
                    <a:latin typeface="黑体" pitchFamily="49" charset="-122"/>
                    <a:ea typeface="黑体" pitchFamily="49" charset="-122"/>
                  </a:rPr>
                  <a:t>单一算法处理，准确性低</a:t>
                </a:r>
                <a:r>
                  <a:rPr lang="en-US" altLang="zh-CN" sz="2000" b="1">
                    <a:solidFill>
                      <a:schemeClr val="tx1"/>
                    </a:solidFill>
                    <a:latin typeface="黑体" pitchFamily="49" charset="-122"/>
                    <a:ea typeface="黑体" pitchFamily="49" charset="-122"/>
                  </a:rPr>
                  <a:t/>
                </a:r>
                <a:br>
                  <a:rPr lang="en-US" altLang="zh-CN" sz="2000" b="1">
                    <a:solidFill>
                      <a:schemeClr val="tx1"/>
                    </a:solidFill>
                    <a:latin typeface="黑体" pitchFamily="49" charset="-122"/>
                    <a:ea typeface="黑体" pitchFamily="49" charset="-122"/>
                  </a:rPr>
                </a:br>
                <a:r>
                  <a:rPr lang="zh-CN" altLang="en-US" sz="2000" b="1">
                    <a:solidFill>
                      <a:srgbClr val="FF0000"/>
                    </a:solidFill>
                    <a:latin typeface="黑体" pitchFamily="49" charset="-122"/>
                    <a:ea typeface="黑体" pitchFamily="49" charset="-122"/>
                  </a:rPr>
                  <a:t>如何归纳、群体交互挖掘？</a:t>
                </a:r>
                <a:endParaRPr lang="en-US" altLang="zh-CN" sz="2000" b="1">
                  <a:solidFill>
                    <a:srgbClr val="FF0000"/>
                  </a:solidFill>
                  <a:latin typeface="黑体" pitchFamily="49" charset="-122"/>
                  <a:ea typeface="黑体" pitchFamily="49" charset="-122"/>
                </a:endParaRPr>
              </a:p>
            </p:txBody>
          </p:sp>
        </p:grpSp>
        <p:grpSp>
          <p:nvGrpSpPr>
            <p:cNvPr id="70668" name="组合 18"/>
            <p:cNvGrpSpPr>
              <a:grpSpLocks/>
            </p:cNvGrpSpPr>
            <p:nvPr/>
          </p:nvGrpSpPr>
          <p:grpSpPr bwMode="auto">
            <a:xfrm>
              <a:off x="5607146" y="4317781"/>
              <a:ext cx="1108762" cy="1055435"/>
              <a:chOff x="6012160" y="5541917"/>
              <a:chExt cx="1108762" cy="1055435"/>
            </a:xfrm>
          </p:grpSpPr>
          <p:pic>
            <p:nvPicPr>
              <p:cNvPr id="706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032" y="5541917"/>
                <a:ext cx="711523" cy="711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675" name="TextBox 7"/>
              <p:cNvSpPr txBox="1">
                <a:spLocks noChangeArrowheads="1"/>
              </p:cNvSpPr>
              <p:nvPr/>
            </p:nvSpPr>
            <p:spPr bwMode="auto">
              <a:xfrm>
                <a:off x="6012160" y="6197242"/>
                <a:ext cx="11087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en-US" sz="2000" b="1">
                    <a:latin typeface="黑体" pitchFamily="49" charset="-122"/>
                    <a:ea typeface="黑体" pitchFamily="49" charset="-122"/>
                  </a:rPr>
                  <a:t>图搜索</a:t>
                </a:r>
              </a:p>
            </p:txBody>
          </p:sp>
        </p:grpSp>
        <p:pic>
          <p:nvPicPr>
            <p:cNvPr id="7066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4954" y="2695467"/>
              <a:ext cx="1553147" cy="632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0670" name="组合 17"/>
            <p:cNvGrpSpPr>
              <a:grpSpLocks/>
            </p:cNvGrpSpPr>
            <p:nvPr/>
          </p:nvGrpSpPr>
          <p:grpSpPr bwMode="auto">
            <a:xfrm>
              <a:off x="5468934" y="3466586"/>
              <a:ext cx="1585378" cy="875219"/>
              <a:chOff x="6049065" y="5938157"/>
              <a:chExt cx="1585378" cy="875219"/>
            </a:xfrm>
          </p:grpSpPr>
          <p:pic>
            <p:nvPicPr>
              <p:cNvPr id="7067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9065" y="5938157"/>
                <a:ext cx="1420192" cy="683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673" name="TextBox 15"/>
              <p:cNvSpPr txBox="1">
                <a:spLocks noChangeArrowheads="1"/>
              </p:cNvSpPr>
              <p:nvPr/>
            </p:nvSpPr>
            <p:spPr bwMode="auto">
              <a:xfrm>
                <a:off x="6156176" y="6413266"/>
                <a:ext cx="1478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en-US" sz="2000" b="1">
                    <a:latin typeface="黑体" pitchFamily="49" charset="-122"/>
                    <a:ea typeface="黑体" pitchFamily="49" charset="-122"/>
                  </a:rPr>
                  <a:t>群体计算</a:t>
                </a:r>
              </a:p>
            </p:txBody>
          </p:sp>
        </p:grpSp>
        <p:pic>
          <p:nvPicPr>
            <p:cNvPr id="7067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4204" y="5230516"/>
              <a:ext cx="1774645" cy="898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0661" name="标题 2"/>
          <p:cNvSpPr>
            <a:spLocks noGrp="1"/>
          </p:cNvSpPr>
          <p:nvPr>
            <p:ph type="title"/>
          </p:nvPr>
        </p:nvSpPr>
        <p:spPr/>
        <p:txBody>
          <a:bodyPr/>
          <a:lstStyle/>
          <a:p>
            <a:r>
              <a:rPr kumimoji="0" b="1" smtClean="0">
                <a:latin typeface="Arial" pitchFamily="34" charset="0"/>
                <a:cs typeface="Arial" pitchFamily="34" charset="0"/>
              </a:rPr>
              <a:t>科学问题三：</a:t>
            </a:r>
            <a:r>
              <a:rPr kumimoji="0" lang="en-US" b="1" smtClean="0">
                <a:latin typeface="Arial" pitchFamily="34" charset="0"/>
                <a:cs typeface="Arial" pitchFamily="34" charset="0"/>
              </a:rPr>
              <a:t>可操作 (2)</a:t>
            </a:r>
            <a:r>
              <a:rPr kumimoji="0" b="1" smtClean="0">
                <a:latin typeface="Arial" pitchFamily="34" charset="0"/>
                <a:cs typeface="Arial" pitchFamily="34" charset="0"/>
              </a:rPr>
              <a:t> </a:t>
            </a:r>
            <a:endParaRPr lang="en-US" smtClean="0"/>
          </a:p>
        </p:txBody>
      </p:sp>
      <p:sp>
        <p:nvSpPr>
          <p:cNvPr id="32" name="圆角矩形 31"/>
          <p:cNvSpPr/>
          <p:nvPr/>
        </p:nvSpPr>
        <p:spPr>
          <a:xfrm>
            <a:off x="179388" y="1557338"/>
            <a:ext cx="8782050" cy="935037"/>
          </a:xfrm>
          <a:prstGeom prst="roundRect">
            <a:avLst>
              <a:gd name="adj" fmla="val 3400"/>
            </a:avLst>
          </a:prstGeom>
          <a:ln w="57150"/>
        </p:spPr>
        <p:style>
          <a:lnRef idx="2">
            <a:schemeClr val="accent2"/>
          </a:lnRef>
          <a:fillRef idx="1">
            <a:schemeClr val="lt1"/>
          </a:fillRef>
          <a:effectRef idx="0">
            <a:schemeClr val="accent2"/>
          </a:effectRef>
          <a:fontRef idx="minor">
            <a:schemeClr val="dk1"/>
          </a:fontRef>
        </p:style>
        <p:txBody>
          <a:bodyPr anchor="ctr"/>
          <a:lstStyle/>
          <a:p>
            <a:r>
              <a:rPr kumimoji="0" lang="zh-CN" altLang="en-US" sz="2800" dirty="0">
                <a:solidFill>
                  <a:srgbClr val="000000"/>
                </a:solidFill>
                <a:latin typeface="黑体" pitchFamily="49" charset="-122"/>
                <a:ea typeface="黑体" pitchFamily="49" charset="-122"/>
              </a:rPr>
              <a:t>           </a:t>
            </a:r>
            <a:r>
              <a:rPr kumimoji="0" lang="zh-CN" altLang="en-US" sz="2800" dirty="0">
                <a:solidFill>
                  <a:srgbClr val="FF0000"/>
                </a:solidFill>
                <a:latin typeface="黑体" pitchFamily="49" charset="-122"/>
                <a:ea typeface="黑体" pitchFamily="49" charset="-122"/>
              </a:rPr>
              <a:t>大数据分析与挖掘</a:t>
            </a:r>
            <a:r>
              <a:rPr kumimoji="0" lang="zh-CN" altLang="en-US" sz="2800" dirty="0">
                <a:solidFill>
                  <a:srgbClr val="000000"/>
                </a:solidFill>
                <a:latin typeface="黑体" pitchFamily="49" charset="-122"/>
                <a:ea typeface="黑体" pitchFamily="49" charset="-122"/>
              </a:rPr>
              <a:t>是大数据计算的目标</a:t>
            </a:r>
          </a:p>
        </p:txBody>
      </p:sp>
      <p:sp>
        <p:nvSpPr>
          <p:cNvPr id="33" name="矩形 32"/>
          <p:cNvSpPr/>
          <p:nvPr/>
        </p:nvSpPr>
        <p:spPr>
          <a:xfrm>
            <a:off x="279699" y="1651447"/>
            <a:ext cx="1988045" cy="769441"/>
          </a:xfrm>
          <a:prstGeom prst="rect">
            <a:avLst/>
          </a:prstGeom>
        </p:spPr>
        <p:txBody>
          <a:bodyPr wrap="none">
            <a:spAutoFit/>
          </a:bodyPr>
          <a:lstStyle/>
          <a:p>
            <a:pPr>
              <a:defRPr/>
            </a:pP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solidFill>
                <a:srgbClr val="FF0000"/>
              </a:solidFill>
              <a:latin typeface="Arial" pitchFamily="34" charset="0"/>
              <a:ea typeface="宋体" charset="0"/>
              <a:cs typeface="Arial" pitchFamily="34" charset="0"/>
            </a:endParaRPr>
          </a:p>
        </p:txBody>
      </p:sp>
      <p:sp>
        <p:nvSpPr>
          <p:cNvPr id="70664"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6E0B48FB-AA77-4CB3-AC75-D7970556347B}" type="slidenum">
              <a:rPr kumimoji="0" lang="zh-CN" altLang="en-US" sz="1200">
                <a:solidFill>
                  <a:srgbClr val="898989"/>
                </a:solidFill>
              </a:rPr>
              <a:pPr/>
              <a:t>22</a:t>
            </a:fld>
            <a:endParaRPr kumimoji="0" lang="zh-CN" altLang="en-US" sz="1200">
              <a:solidFill>
                <a:srgbClr val="898989"/>
              </a:solidFill>
            </a:endParaRPr>
          </a:p>
        </p:txBody>
      </p:sp>
      <p:sp>
        <p:nvSpPr>
          <p:cNvPr id="163" name="右箭头 162"/>
          <p:cNvSpPr/>
          <p:nvPr/>
        </p:nvSpPr>
        <p:spPr>
          <a:xfrm>
            <a:off x="1573213" y="4384675"/>
            <a:ext cx="461962" cy="831850"/>
          </a:xfrm>
          <a:prstGeom prst="rightArrow">
            <a:avLst>
              <a:gd name="adj1" fmla="val 50000"/>
              <a:gd name="adj2" fmla="val 55020"/>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641177">
            <a:off x="6700838" y="3235325"/>
            <a:ext cx="1030287"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63"/>
                                        </p:tgtEl>
                                        <p:attrNameLst>
                                          <p:attrName>style.visibility</p:attrName>
                                        </p:attrNameLst>
                                      </p:cBhvr>
                                      <p:to>
                                        <p:strVal val="visible"/>
                                      </p:to>
                                    </p:set>
                                    <p:animEffect transition="in" filter="wipe(left)">
                                      <p:cBhvr>
                                        <p:cTn id="11" dur="500"/>
                                        <p:tgtEl>
                                          <p:spTgt spid="163"/>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64"/>
                                        </p:tgtEl>
                                        <p:attrNameLst>
                                          <p:attrName>style.visibility</p:attrName>
                                        </p:attrNameLst>
                                      </p:cBhvr>
                                      <p:to>
                                        <p:strVal val="visible"/>
                                      </p:to>
                                    </p:set>
                                    <p:animEffect transition="in" filter="wipe(left)">
                                      <p:cBhvr>
                                        <p:cTn id="19" dur="500"/>
                                        <p:tgtEl>
                                          <p:spTgt spid="164"/>
                                        </p:tgtEl>
                                      </p:cBhvr>
                                    </p:animEffect>
                                  </p:childTnLst>
                                </p:cTn>
                              </p:par>
                              <p:par>
                                <p:cTn id="20" presetID="1" presetClass="entr" presetSubtype="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64" grpId="0" animBg="1"/>
      <p:bldP spid="16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6"/>
          <p:cNvGrpSpPr>
            <a:grpSpLocks/>
          </p:cNvGrpSpPr>
          <p:nvPr/>
        </p:nvGrpSpPr>
        <p:grpSpPr bwMode="auto">
          <a:xfrm>
            <a:off x="6227763" y="1484313"/>
            <a:ext cx="2924175" cy="4903787"/>
            <a:chOff x="6228184" y="1483668"/>
            <a:chExt cx="2923157" cy="4903909"/>
          </a:xfrm>
        </p:grpSpPr>
        <p:sp>
          <p:nvSpPr>
            <p:cNvPr id="30" name="矩形 29"/>
            <p:cNvSpPr/>
            <p:nvPr/>
          </p:nvSpPr>
          <p:spPr>
            <a:xfrm>
              <a:off x="6250401" y="2207586"/>
              <a:ext cx="2900940" cy="417999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sp>
          <p:nvSpPr>
            <p:cNvPr id="71707" name="Oval 9" descr="再生纸"/>
            <p:cNvSpPr>
              <a:spLocks noChangeArrowheads="1"/>
            </p:cNvSpPr>
            <p:nvPr/>
          </p:nvSpPr>
          <p:spPr bwMode="auto">
            <a:xfrm>
              <a:off x="6228184" y="1483668"/>
              <a:ext cx="2851150" cy="649188"/>
            </a:xfrm>
            <a:prstGeom prst="ellipse">
              <a:avLst/>
            </a:prstGeom>
            <a:solidFill>
              <a:srgbClr val="FFFFFF"/>
            </a:solidFill>
            <a:ln>
              <a:noFill/>
            </a:ln>
            <a:extLst>
              <a:ext uri="{91240B29-F687-4F45-9708-019B960494DF}">
                <a14:hiddenLine xmlns:a14="http://schemas.microsoft.com/office/drawing/2010/main" w="28575">
                  <a:solidFill>
                    <a:srgbClr val="000000"/>
                  </a:solidFill>
                  <a:round/>
                  <a:headEnd/>
                  <a:tailEnd/>
                </a14:hiddenLine>
              </a:ext>
            </a:extLst>
          </p:spPr>
          <p:txBody>
            <a:bodyPr lIns="0" rIns="0">
              <a:spAutoFit/>
            </a:bodyPr>
            <a:lstStyle/>
            <a:p>
              <a:pPr algn="ctr">
                <a:buClr>
                  <a:srgbClr val="FF0000"/>
                </a:buClr>
                <a:buSzPct val="110000"/>
              </a:pPr>
              <a:r>
                <a:rPr kumimoji="0" lang="zh-CN" altLang="en-US" b="1">
                  <a:latin typeface="黑体" pitchFamily="49" charset="-122"/>
                  <a:ea typeface="黑体" pitchFamily="49" charset="-122"/>
                </a:rPr>
                <a:t>科学问题</a:t>
              </a:r>
            </a:p>
          </p:txBody>
        </p:sp>
      </p:grpSp>
      <p:sp>
        <p:nvSpPr>
          <p:cNvPr id="71682" name="标题 1"/>
          <p:cNvSpPr>
            <a:spLocks noGrp="1"/>
          </p:cNvSpPr>
          <p:nvPr>
            <p:ph type="title"/>
          </p:nvPr>
        </p:nvSpPr>
        <p:spPr/>
        <p:txBody>
          <a:bodyPr/>
          <a:lstStyle/>
          <a:p>
            <a:pPr eaLnBrk="1" hangingPunct="1"/>
            <a:r>
              <a:rPr kumimoji="0" b="1" smtClean="0">
                <a:latin typeface="Arial" pitchFamily="34" charset="0"/>
                <a:cs typeface="Arial" pitchFamily="34" charset="0"/>
              </a:rPr>
              <a:t>大数据计算：科学问题</a:t>
            </a:r>
          </a:p>
        </p:txBody>
      </p:sp>
      <p:sp>
        <p:nvSpPr>
          <p:cNvPr id="17" name="Rectangle 12" descr="再生纸"/>
          <p:cNvSpPr>
            <a:spLocks noChangeArrowheads="1"/>
          </p:cNvSpPr>
          <p:nvPr/>
        </p:nvSpPr>
        <p:spPr bwMode="auto">
          <a:xfrm>
            <a:off x="6346825" y="3733800"/>
            <a:ext cx="2728913" cy="1035050"/>
          </a:xfrm>
          <a:prstGeom prst="rect">
            <a:avLst/>
          </a:prstGeom>
          <a:blipFill dpi="0" rotWithShape="1">
            <a:blip r:embed="rId2">
              <a:alphaModFix amt="84000"/>
            </a:blip>
            <a:srcRect/>
            <a:tile tx="0" ty="0" sx="100000" sy="100000" flip="none" algn="tl"/>
          </a:blipFill>
          <a:ln w="57150" cmpd="thickThin">
            <a:solidFill>
              <a:srgbClr val="632523"/>
            </a:solidFill>
            <a:miter lim="800000"/>
            <a:headEnd/>
            <a:tailEnd/>
          </a:ln>
        </p:spPr>
        <p:txBody>
          <a:bodyPr anchor="ctr"/>
          <a:lstStyle/>
          <a:p>
            <a:pPr algn="ctr"/>
            <a:r>
              <a:rPr kumimoji="0" lang="zh-CN" altLang="en-US" sz="2800" b="1">
                <a:solidFill>
                  <a:srgbClr val="000000"/>
                </a:solidFill>
                <a:latin typeface="黑体" pitchFamily="49" charset="-122"/>
                <a:ea typeface="黑体" pitchFamily="49" charset="-122"/>
              </a:rPr>
              <a:t>可计算</a:t>
            </a:r>
            <a:endParaRPr kumimoji="0" lang="en-US" altLang="zh-CN" sz="2800" b="1">
              <a:solidFill>
                <a:srgbClr val="000000"/>
              </a:solidFill>
              <a:latin typeface="黑体" pitchFamily="49" charset="-122"/>
              <a:ea typeface="黑体" pitchFamily="49" charset="-122"/>
            </a:endParaRPr>
          </a:p>
          <a:p>
            <a:pPr algn="ctr"/>
            <a:r>
              <a:rPr kumimoji="0" lang="zh-CN" altLang="en-US" sz="2800">
                <a:solidFill>
                  <a:srgbClr val="000000"/>
                </a:solidFill>
                <a:latin typeface="黑体" pitchFamily="49" charset="-122"/>
                <a:ea typeface="黑体" pitchFamily="49" charset="-122"/>
              </a:rPr>
              <a:t>（量效均衡）</a:t>
            </a:r>
            <a:endParaRPr kumimoji="0" lang="en-US" altLang="zh-CN" sz="2800">
              <a:solidFill>
                <a:srgbClr val="000000"/>
              </a:solidFill>
              <a:latin typeface="黑体" pitchFamily="49" charset="-122"/>
              <a:ea typeface="黑体" pitchFamily="49" charset="-122"/>
            </a:endParaRPr>
          </a:p>
        </p:txBody>
      </p:sp>
      <p:grpSp>
        <p:nvGrpSpPr>
          <p:cNvPr id="5" name="组合 30"/>
          <p:cNvGrpSpPr>
            <a:grpSpLocks/>
          </p:cNvGrpSpPr>
          <p:nvPr/>
        </p:nvGrpSpPr>
        <p:grpSpPr bwMode="auto">
          <a:xfrm>
            <a:off x="6369050" y="2286000"/>
            <a:ext cx="2668588" cy="1554163"/>
            <a:chOff x="6361113" y="2286000"/>
            <a:chExt cx="2668587" cy="1554872"/>
          </a:xfrm>
        </p:grpSpPr>
        <p:sp>
          <p:nvSpPr>
            <p:cNvPr id="71704" name="Rectangle 10" descr="再生纸"/>
            <p:cNvSpPr>
              <a:spLocks noChangeArrowheads="1"/>
            </p:cNvSpPr>
            <p:nvPr/>
          </p:nvSpPr>
          <p:spPr bwMode="auto">
            <a:xfrm>
              <a:off x="6361113" y="2286000"/>
              <a:ext cx="2668587" cy="1035522"/>
            </a:xfrm>
            <a:prstGeom prst="rect">
              <a:avLst/>
            </a:prstGeom>
            <a:blipFill dpi="0" rotWithShape="1">
              <a:blip r:embed="rId2">
                <a:alphaModFix amt="84000"/>
              </a:blip>
              <a:srcRect/>
              <a:tile tx="0" ty="0" sx="100000" sy="100000" flip="none" algn="tl"/>
            </a:blipFill>
            <a:ln w="57150" cmpd="thickThin">
              <a:solidFill>
                <a:srgbClr val="632523"/>
              </a:solidFill>
              <a:miter lim="800000"/>
              <a:headEnd/>
              <a:tailEnd/>
            </a:ln>
          </p:spPr>
          <p:txBody>
            <a:bodyPr anchor="ctr"/>
            <a:lstStyle/>
            <a:p>
              <a:pPr algn="ctr"/>
              <a:r>
                <a:rPr kumimoji="0" lang="zh-CN" altLang="en-US" sz="2800" b="1">
                  <a:solidFill>
                    <a:srgbClr val="000000"/>
                  </a:solidFill>
                  <a:latin typeface="黑体" pitchFamily="49" charset="-122"/>
                  <a:ea typeface="黑体" pitchFamily="49" charset="-122"/>
                </a:rPr>
                <a:t>可表示</a:t>
              </a:r>
              <a:endParaRPr kumimoji="0" lang="en-US" altLang="zh-CN" sz="2800" b="1">
                <a:solidFill>
                  <a:srgbClr val="000000"/>
                </a:solidFill>
                <a:latin typeface="黑体" pitchFamily="49" charset="-122"/>
                <a:cs typeface="Times New Roman" pitchFamily="18" charset="0"/>
              </a:endParaRPr>
            </a:p>
            <a:p>
              <a:pPr algn="ctr"/>
              <a:r>
                <a:rPr kumimoji="0" lang="zh-CN" altLang="en-US" sz="2800">
                  <a:solidFill>
                    <a:srgbClr val="000000"/>
                  </a:solidFill>
                  <a:latin typeface="黑体" pitchFamily="49" charset="-122"/>
                  <a:ea typeface="黑体" pitchFamily="49" charset="-122"/>
                </a:rPr>
                <a:t>（量化表示）</a:t>
              </a:r>
            </a:p>
          </p:txBody>
        </p:sp>
        <p:pic>
          <p:nvPicPr>
            <p:cNvPr id="71705" name="Picture 59" descr="arrow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079754" y="3321050"/>
              <a:ext cx="1236662" cy="51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31"/>
          <p:cNvGrpSpPr>
            <a:grpSpLocks/>
          </p:cNvGrpSpPr>
          <p:nvPr/>
        </p:nvGrpSpPr>
        <p:grpSpPr bwMode="auto">
          <a:xfrm>
            <a:off x="6369050" y="4768850"/>
            <a:ext cx="2719388" cy="1539875"/>
            <a:chOff x="6361113" y="4768850"/>
            <a:chExt cx="2719387" cy="1540503"/>
          </a:xfrm>
        </p:grpSpPr>
        <p:sp>
          <p:nvSpPr>
            <p:cNvPr id="71702" name="Rectangle 12" descr="再生纸"/>
            <p:cNvSpPr>
              <a:spLocks noChangeArrowheads="1"/>
            </p:cNvSpPr>
            <p:nvPr/>
          </p:nvSpPr>
          <p:spPr bwMode="auto">
            <a:xfrm>
              <a:off x="6361113" y="5300880"/>
              <a:ext cx="2719387" cy="1008473"/>
            </a:xfrm>
            <a:prstGeom prst="rect">
              <a:avLst/>
            </a:prstGeom>
            <a:blipFill dpi="0" rotWithShape="1">
              <a:blip r:embed="rId2">
                <a:alphaModFix amt="84000"/>
              </a:blip>
              <a:srcRect/>
              <a:tile tx="0" ty="0" sx="100000" sy="100000" flip="none" algn="tl"/>
            </a:blipFill>
            <a:ln w="57150" cmpd="thickThin">
              <a:solidFill>
                <a:srgbClr val="632523"/>
              </a:solidFill>
              <a:miter lim="800000"/>
              <a:headEnd/>
              <a:tailEnd/>
            </a:ln>
          </p:spPr>
          <p:txBody>
            <a:bodyPr anchor="ctr"/>
            <a:lstStyle/>
            <a:p>
              <a:pPr algn="ctr"/>
              <a:r>
                <a:rPr kumimoji="0" lang="zh-CN" altLang="en-US" sz="2800" b="1">
                  <a:solidFill>
                    <a:srgbClr val="000000"/>
                  </a:solidFill>
                  <a:latin typeface="黑体" pitchFamily="49" charset="-122"/>
                  <a:ea typeface="黑体" pitchFamily="49" charset="-122"/>
                </a:rPr>
                <a:t>可操作</a:t>
              </a:r>
              <a:endParaRPr kumimoji="0" lang="en-US" altLang="zh-CN" sz="2800" b="1">
                <a:solidFill>
                  <a:srgbClr val="000000"/>
                </a:solidFill>
                <a:latin typeface="黑体" pitchFamily="49" charset="-122"/>
                <a:cs typeface="Times New Roman" pitchFamily="18" charset="0"/>
              </a:endParaRPr>
            </a:p>
            <a:p>
              <a:pPr algn="ctr"/>
              <a:r>
                <a:rPr kumimoji="0" lang="zh-CN" altLang="en-US" sz="2800">
                  <a:solidFill>
                    <a:srgbClr val="000000"/>
                  </a:solidFill>
                  <a:latin typeface="黑体" pitchFamily="49" charset="-122"/>
                  <a:ea typeface="黑体" pitchFamily="49" charset="-122"/>
                </a:rPr>
                <a:t>（存算联动）</a:t>
              </a:r>
            </a:p>
          </p:txBody>
        </p:sp>
        <p:pic>
          <p:nvPicPr>
            <p:cNvPr id="71703" name="Picture 59" descr="arrow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013" y="4768850"/>
              <a:ext cx="1236662" cy="51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5"/>
          <p:cNvGrpSpPr>
            <a:grpSpLocks/>
          </p:cNvGrpSpPr>
          <p:nvPr/>
        </p:nvGrpSpPr>
        <p:grpSpPr bwMode="auto">
          <a:xfrm>
            <a:off x="1685925" y="1557338"/>
            <a:ext cx="4181475" cy="4830762"/>
            <a:chOff x="1686644" y="742013"/>
            <a:chExt cx="4181500" cy="5645564"/>
          </a:xfrm>
        </p:grpSpPr>
        <p:sp>
          <p:nvSpPr>
            <p:cNvPr id="2" name="矩形 1"/>
            <p:cNvSpPr/>
            <p:nvPr/>
          </p:nvSpPr>
          <p:spPr>
            <a:xfrm>
              <a:off x="1686644" y="1498960"/>
              <a:ext cx="4181500" cy="488861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sp>
          <p:nvSpPr>
            <p:cNvPr id="25" name="Oval 18"/>
            <p:cNvSpPr>
              <a:spLocks noChangeArrowheads="1"/>
            </p:cNvSpPr>
            <p:nvPr/>
          </p:nvSpPr>
          <p:spPr bwMode="auto">
            <a:xfrm>
              <a:off x="1835870" y="2172420"/>
              <a:ext cx="1955812" cy="2215184"/>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32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sz="2800" b="1" dirty="0">
                  <a:solidFill>
                    <a:schemeClr val="dk1"/>
                  </a:solidFill>
                  <a:latin typeface="Rockwell" pitchFamily="18" charset="0"/>
                  <a:ea typeface="黑体" pitchFamily="2" charset="-122"/>
                  <a:cs typeface="宋体" charset="0"/>
                </a:rPr>
                <a:t>近似性</a:t>
              </a:r>
              <a:endParaRPr kumimoji="0" lang="en-US" altLang="zh-CN" sz="2800" b="1" dirty="0">
                <a:solidFill>
                  <a:schemeClr val="dk1"/>
                </a:solidFill>
                <a:latin typeface="Rockwell" pitchFamily="18" charset="0"/>
                <a:ea typeface="黑体" pitchFamily="2" charset="-122"/>
                <a:cs typeface="宋体" charset="0"/>
              </a:endParaRPr>
            </a:p>
          </p:txBody>
        </p:sp>
        <p:sp>
          <p:nvSpPr>
            <p:cNvPr id="26" name="Oval 21"/>
            <p:cNvSpPr>
              <a:spLocks noChangeArrowheads="1"/>
            </p:cNvSpPr>
            <p:nvPr/>
          </p:nvSpPr>
          <p:spPr bwMode="auto">
            <a:xfrm>
              <a:off x="3715481" y="2255907"/>
              <a:ext cx="2006612" cy="2157670"/>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800"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sz="2800" b="1" dirty="0">
                  <a:solidFill>
                    <a:schemeClr val="dk1"/>
                  </a:solidFill>
                  <a:latin typeface="+mn-lt"/>
                  <a:ea typeface="黑体" pitchFamily="2" charset="-122"/>
                  <a:cs typeface="宋体" charset="0"/>
                </a:rPr>
                <a:t>增量性</a:t>
              </a:r>
              <a:endParaRPr kumimoji="0" lang="en-US" altLang="zh-CN" sz="2800" b="1" dirty="0">
                <a:solidFill>
                  <a:schemeClr val="dk1"/>
                </a:solidFill>
                <a:latin typeface="+mn-lt"/>
                <a:ea typeface="黑体" pitchFamily="2" charset="-122"/>
                <a:cs typeface="宋体" charset="0"/>
              </a:endParaRPr>
            </a:p>
          </p:txBody>
        </p:sp>
        <p:sp>
          <p:nvSpPr>
            <p:cNvPr id="27" name="Oval 22"/>
            <p:cNvSpPr>
              <a:spLocks noChangeArrowheads="1"/>
            </p:cNvSpPr>
            <p:nvPr/>
          </p:nvSpPr>
          <p:spPr bwMode="auto">
            <a:xfrm>
              <a:off x="2699475" y="3855144"/>
              <a:ext cx="2024075" cy="2211473"/>
            </a:xfrm>
            <a:prstGeom prst="ellipse">
              <a:avLst/>
            </a:prstGeom>
            <a:solidFill>
              <a:srgbClr val="00FF00"/>
            </a:solidFill>
            <a:ln w="25400" algn="ctr">
              <a:solidFill>
                <a:srgbClr val="000000"/>
              </a:solidFill>
              <a:round/>
              <a:headEnd/>
              <a:tailEnd/>
            </a:ln>
            <a:effectLst/>
          </p:spPr>
          <p:txBody>
            <a:bodyPr wrap="none" lIns="0" tIns="0" rIns="0" bIns="0" anchor="ctr"/>
            <a:lstStyle/>
            <a:p>
              <a:endParaRPr kumimoji="0" lang="en-US" altLang="zh-CN" sz="2200" dirty="0">
                <a:solidFill>
                  <a:srgbClr val="000000"/>
                </a:solidFill>
                <a:effectLst>
                  <a:outerShdw blurRad="38100" dist="38100" dir="2700000" algn="tl">
                    <a:srgbClr val="FFFFFF"/>
                  </a:outerShdw>
                </a:effectLst>
              </a:endParaRPr>
            </a:p>
            <a:p>
              <a:endParaRPr kumimoji="0" lang="en-US" altLang="zh-CN" sz="2800" b="1" dirty="0">
                <a:solidFill>
                  <a:srgbClr val="000000"/>
                </a:solidFill>
                <a:ea typeface="黑体" pitchFamily="49" charset="-122"/>
              </a:endParaRPr>
            </a:p>
            <a:p>
              <a:pPr eaLnBrk="0" hangingPunct="0"/>
              <a:r>
                <a:rPr kumimoji="0" lang="en-US" altLang="zh-CN" sz="2800" b="1" dirty="0">
                  <a:solidFill>
                    <a:srgbClr val="000000"/>
                  </a:solidFill>
                  <a:ea typeface="黑体" pitchFamily="49" charset="-122"/>
                </a:rPr>
                <a:t> Inductive</a:t>
              </a:r>
            </a:p>
            <a:p>
              <a:pPr algn="ctr" eaLnBrk="0" hangingPunct="0"/>
              <a:r>
                <a:rPr kumimoji="0" lang="zh-CN" altLang="en-US" sz="2800" b="1" dirty="0">
                  <a:solidFill>
                    <a:srgbClr val="000000"/>
                  </a:solidFill>
                  <a:ea typeface="黑体" pitchFamily="49" charset="-122"/>
                </a:rPr>
                <a:t>归纳</a:t>
              </a:r>
              <a:r>
                <a:rPr kumimoji="0" lang="zh-CN" altLang="en-US" sz="2800" b="1" dirty="0" smtClean="0">
                  <a:solidFill>
                    <a:srgbClr val="000000"/>
                  </a:solidFill>
                  <a:ea typeface="黑体" pitchFamily="49" charset="-122"/>
                </a:rPr>
                <a:t>性</a:t>
              </a:r>
              <a:endParaRPr kumimoji="0" lang="en-US" altLang="zh-CN" sz="2800" b="1" dirty="0" smtClean="0">
                <a:solidFill>
                  <a:srgbClr val="000000"/>
                </a:solidFill>
                <a:ea typeface="黑体" pitchFamily="49" charset="-122"/>
              </a:endParaRPr>
            </a:p>
            <a:p>
              <a:pPr eaLnBrk="0" hangingPunct="0"/>
              <a:endParaRPr kumimoji="0" lang="zh-CN" altLang="en-US" sz="2800" b="1" dirty="0" smtClean="0">
                <a:solidFill>
                  <a:srgbClr val="000000"/>
                </a:solidFill>
                <a:ea typeface="黑体" pitchFamily="49" charset="-122"/>
              </a:endParaRPr>
            </a:p>
            <a:p>
              <a:endParaRPr kumimoji="0" lang="en-US" altLang="zh-CN" sz="2000" dirty="0">
                <a:solidFill>
                  <a:srgbClr val="EA0000"/>
                </a:solidFill>
                <a:effectLst>
                  <a:outerShdw blurRad="38100" dist="38100" dir="2700000" algn="tl">
                    <a:srgbClr val="000000"/>
                  </a:outerShdw>
                </a:effectLst>
              </a:endParaRPr>
            </a:p>
          </p:txBody>
        </p:sp>
        <p:sp>
          <p:nvSpPr>
            <p:cNvPr id="71701" name="矩形 28"/>
            <p:cNvSpPr>
              <a:spLocks noChangeArrowheads="1"/>
            </p:cNvSpPr>
            <p:nvPr/>
          </p:nvSpPr>
          <p:spPr bwMode="auto">
            <a:xfrm>
              <a:off x="1729507" y="742013"/>
              <a:ext cx="4138637" cy="539881"/>
            </a:xfrm>
            <a:prstGeom prst="rect">
              <a:avLst/>
            </a:prstGeom>
            <a:solidFill>
              <a:srgbClr val="FFFFFF"/>
            </a:solidFill>
            <a:ln>
              <a:noFill/>
            </a:ln>
            <a:extLst>
              <a:ext uri="{91240B29-F687-4F45-9708-019B960494DF}">
                <a14:hiddenLine xmlns:a14="http://schemas.microsoft.com/office/drawing/2010/main" w="28575">
                  <a:solidFill>
                    <a:srgbClr val="000000"/>
                  </a:solidFill>
                  <a:round/>
                  <a:headEnd/>
                  <a:tailEnd/>
                </a14:hiddenLine>
              </a:ext>
            </a:extLst>
          </p:spPr>
          <p:txBody>
            <a:bodyPr lIns="0" rIns="0">
              <a:spAutoFit/>
            </a:bodyPr>
            <a:lstStyle/>
            <a:p>
              <a:pPr algn="ctr">
                <a:buClr>
                  <a:srgbClr val="FF0000"/>
                </a:buClr>
                <a:buSzPct val="110000"/>
              </a:pPr>
              <a:r>
                <a:rPr kumimoji="0" lang="zh-CN" altLang="en-US" b="1">
                  <a:latin typeface="黑体" pitchFamily="49" charset="-122"/>
                  <a:ea typeface="黑体" pitchFamily="49" charset="-122"/>
                </a:rPr>
                <a:t>大数据计算特征 </a:t>
              </a:r>
              <a:r>
                <a:rPr kumimoji="0" lang="en-US" altLang="zh-CN" b="1">
                  <a:latin typeface="黑体" pitchFamily="49" charset="-122"/>
                  <a:ea typeface="黑体" pitchFamily="49" charset="-122"/>
                </a:rPr>
                <a:t>= </a:t>
              </a:r>
              <a:r>
                <a:rPr kumimoji="0" lang="en-US" altLang="zh-CN" b="1">
                  <a:latin typeface="宋体" pitchFamily="2" charset="-122"/>
                  <a:ea typeface="黑体" pitchFamily="49" charset="-122"/>
                </a:rPr>
                <a:t>3I</a:t>
              </a:r>
            </a:p>
          </p:txBody>
        </p:sp>
      </p:grpSp>
      <p:sp>
        <p:nvSpPr>
          <p:cNvPr id="71687" name="Oval 9" descr="再生纸"/>
          <p:cNvSpPr>
            <a:spLocks noChangeArrowheads="1"/>
          </p:cNvSpPr>
          <p:nvPr/>
        </p:nvSpPr>
        <p:spPr bwMode="auto">
          <a:xfrm>
            <a:off x="-180975" y="1484313"/>
            <a:ext cx="1836738" cy="649287"/>
          </a:xfrm>
          <a:prstGeom prst="ellipse">
            <a:avLst/>
          </a:prstGeom>
          <a:solidFill>
            <a:srgbClr val="FFFFFF"/>
          </a:solidFill>
          <a:ln>
            <a:noFill/>
          </a:ln>
          <a:extLst>
            <a:ext uri="{91240B29-F687-4F45-9708-019B960494DF}">
              <a14:hiddenLine xmlns:a14="http://schemas.microsoft.com/office/drawing/2010/main" w="28575">
                <a:solidFill>
                  <a:srgbClr val="000000"/>
                </a:solidFill>
                <a:round/>
                <a:headEnd/>
                <a:tailEnd/>
              </a14:hiddenLine>
            </a:ext>
          </a:extLst>
        </p:spPr>
        <p:txBody>
          <a:bodyPr lIns="0" rIns="0">
            <a:spAutoFit/>
          </a:bodyPr>
          <a:lstStyle/>
          <a:p>
            <a:pPr algn="ctr">
              <a:buClr>
                <a:srgbClr val="FF0000"/>
              </a:buClr>
              <a:buSzPct val="110000"/>
            </a:pPr>
            <a:r>
              <a:rPr kumimoji="0" lang="zh-CN" altLang="en-US" b="1">
                <a:latin typeface="黑体" pitchFamily="49" charset="-122"/>
                <a:ea typeface="黑体" pitchFamily="49" charset="-122"/>
              </a:rPr>
              <a:t>数据特征</a:t>
            </a:r>
          </a:p>
        </p:txBody>
      </p:sp>
      <p:sp>
        <p:nvSpPr>
          <p:cNvPr id="32" name="下箭头 31"/>
          <p:cNvSpPr/>
          <p:nvPr/>
        </p:nvSpPr>
        <p:spPr>
          <a:xfrm rot="16200000">
            <a:off x="1087438" y="3967163"/>
            <a:ext cx="836612" cy="360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黑体" pitchFamily="49" charset="-122"/>
              <a:ea typeface="黑体" pitchFamily="49" charset="-122"/>
            </a:endParaRPr>
          </a:p>
        </p:txBody>
      </p:sp>
      <p:sp>
        <p:nvSpPr>
          <p:cNvPr id="33" name="下箭头 32"/>
          <p:cNvSpPr/>
          <p:nvPr/>
        </p:nvSpPr>
        <p:spPr>
          <a:xfrm rot="16200000">
            <a:off x="5681663" y="3935413"/>
            <a:ext cx="774700" cy="361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黑体" pitchFamily="49" charset="-122"/>
              <a:ea typeface="黑体" pitchFamily="49" charset="-122"/>
            </a:endParaRPr>
          </a:p>
        </p:txBody>
      </p:sp>
      <p:sp>
        <p:nvSpPr>
          <p:cNvPr id="71690"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07281D4A-0F00-431A-AEFE-331E8A3E652F}" type="slidenum">
              <a:rPr kumimoji="0" lang="zh-CN" altLang="en-US" sz="1200">
                <a:solidFill>
                  <a:srgbClr val="898989"/>
                </a:solidFill>
              </a:rPr>
              <a:pPr/>
              <a:t>23</a:t>
            </a:fld>
            <a:endParaRPr kumimoji="0" lang="zh-CN" altLang="en-US" sz="1200">
              <a:solidFill>
                <a:srgbClr val="898989"/>
              </a:solidFill>
            </a:endParaRPr>
          </a:p>
        </p:txBody>
      </p:sp>
      <p:grpSp>
        <p:nvGrpSpPr>
          <p:cNvPr id="71691" name="组合 3"/>
          <p:cNvGrpSpPr>
            <a:grpSpLocks/>
          </p:cNvGrpSpPr>
          <p:nvPr/>
        </p:nvGrpSpPr>
        <p:grpSpPr bwMode="auto">
          <a:xfrm>
            <a:off x="123825" y="2205038"/>
            <a:ext cx="1147763" cy="4103687"/>
            <a:chOff x="123825" y="2205038"/>
            <a:chExt cx="1147763" cy="4103687"/>
          </a:xfrm>
        </p:grpSpPr>
        <p:sp>
          <p:nvSpPr>
            <p:cNvPr id="28" name="矩形 27"/>
            <p:cNvSpPr>
              <a:spLocks noChangeArrowheads="1"/>
            </p:cNvSpPr>
            <p:nvPr/>
          </p:nvSpPr>
          <p:spPr bwMode="auto">
            <a:xfrm>
              <a:off x="123825" y="2205038"/>
              <a:ext cx="1147763" cy="4103687"/>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808080">
                  <a:alpha val="37999"/>
                </a:srgbClr>
              </a:outerShdw>
            </a:effectLst>
          </p:spPr>
          <p:txBody>
            <a:bodyPr anchor="ctr"/>
            <a:lstStyle/>
            <a:p>
              <a:pPr algn="ctr">
                <a:spcBef>
                  <a:spcPct val="20000"/>
                </a:spcBef>
                <a:defRPr/>
              </a:pPr>
              <a:endParaRPr kumimoji="0" lang="en-US" altLang="zh-CN" sz="2800" b="1" dirty="0">
                <a:solidFill>
                  <a:srgbClr val="000000"/>
                </a:solidFill>
                <a:latin typeface="黑体" pitchFamily="49" charset="-122"/>
                <a:ea typeface="黑体" pitchFamily="49" charset="-122"/>
                <a:cs typeface="宋体" charset="0"/>
              </a:endParaRPr>
            </a:p>
            <a:p>
              <a:pPr algn="ctr">
                <a:spcBef>
                  <a:spcPct val="20000"/>
                </a:spcBef>
                <a:defRPr/>
              </a:pPr>
              <a:endParaRPr kumimoji="0" lang="en-US" altLang="zh-CN" sz="2800" b="1" dirty="0">
                <a:solidFill>
                  <a:srgbClr val="000000"/>
                </a:solidFill>
                <a:latin typeface="黑体" pitchFamily="49" charset="-122"/>
                <a:ea typeface="黑体" pitchFamily="49" charset="-122"/>
                <a:cs typeface="宋体" charset="0"/>
              </a:endParaRPr>
            </a:p>
          </p:txBody>
        </p:sp>
        <p:pic>
          <p:nvPicPr>
            <p:cNvPr id="71693" name="Picture 3" descr="C:\Users\lijx\AppData\Roaming\Fetion\temp\8240cd54a8cfa73d3c9074cfb267108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4379618"/>
              <a:ext cx="866775" cy="94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4" name="Picture 4" descr="C:\Users\lijx\AppData\Roaming\Fetion\temp\736eb7c1b967bda0a435ca3a3570f48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3299498"/>
              <a:ext cx="8953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5" name="Picture 2" descr="C:\Users\lijx\AppData\Roaming\Fetion\temp\193b06ac53c3c6319da004b76d00cdd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238" y="2219378"/>
              <a:ext cx="895350" cy="104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6" name="Picture 27" descr="C:\Users\lijx\AppData\Roaming\Fetion\temp\6961043364e2ac5877327f1e752db74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520" y="5315722"/>
              <a:ext cx="855725" cy="97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3"/>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7"/>
                                        </p:tgtEl>
                                        <p:attrNameLst>
                                          <p:attrName>style.visibility</p:attrName>
                                        </p:attrNameLst>
                                      </p:cBhvr>
                                      <p:to>
                                        <p:strVal val="visible"/>
                                      </p:to>
                                    </p:set>
                                  </p:childTnLst>
                                </p:cTn>
                              </p:par>
                            </p:childTnLst>
                          </p:cTn>
                        </p:par>
                        <p:par>
                          <p:cTn id="17" fill="hold" nodeType="afterGroup">
                            <p:stCondLst>
                              <p:cond delay="2000"/>
                            </p:stCondLst>
                            <p:childTnLst>
                              <p:par>
                                <p:cTn id="18" presetID="2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par>
                          <p:cTn id="21" fill="hold" nodeType="afterGroup">
                            <p:stCondLst>
                              <p:cond delay="2500"/>
                            </p:stCondLst>
                            <p:childTnLst>
                              <p:par>
                                <p:cTn id="22" presetID="22" presetClass="entr" presetSubtype="1"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33"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pPr eaLnBrk="1" hangingPunct="1"/>
            <a:r>
              <a:rPr b="1" smtClean="0"/>
              <a:t>汇报提纲</a:t>
            </a:r>
            <a:endParaRPr lang="en-US" b="1" smtClean="0"/>
          </a:p>
        </p:txBody>
      </p:sp>
      <p:sp>
        <p:nvSpPr>
          <p:cNvPr id="2662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0BE41C75-E50A-4563-964A-A11A683EBEB3}" type="slidenum">
              <a:rPr kumimoji="0" lang="zh-CN" altLang="en-US" sz="1200">
                <a:solidFill>
                  <a:srgbClr val="898989"/>
                </a:solidFill>
              </a:rPr>
              <a:pPr/>
              <a:t>24</a:t>
            </a:fld>
            <a:endParaRPr kumimoji="0" lang="zh-CN" altLang="en-US" sz="1200">
              <a:solidFill>
                <a:srgbClr val="898989"/>
              </a:solidFill>
            </a:endParaRPr>
          </a:p>
        </p:txBody>
      </p:sp>
      <p:grpSp>
        <p:nvGrpSpPr>
          <p:cNvPr id="26628" name="组合 54"/>
          <p:cNvGrpSpPr>
            <a:grpSpLocks/>
          </p:cNvGrpSpPr>
          <p:nvPr/>
        </p:nvGrpSpPr>
        <p:grpSpPr bwMode="auto">
          <a:xfrm>
            <a:off x="1736725" y="1927225"/>
            <a:ext cx="5192713" cy="2997200"/>
            <a:chOff x="1736725" y="1927917"/>
            <a:chExt cx="5192239" cy="2997209"/>
          </a:xfrm>
        </p:grpSpPr>
        <p:sp>
          <p:nvSpPr>
            <p:cNvPr id="26629" name="Line 11"/>
            <p:cNvSpPr>
              <a:spLocks noChangeShapeType="1"/>
            </p:cNvSpPr>
            <p:nvPr/>
          </p:nvSpPr>
          <p:spPr bwMode="auto">
            <a:xfrm>
              <a:off x="2224044" y="2550159"/>
              <a:ext cx="4704920" cy="0"/>
            </a:xfrm>
            <a:prstGeom prst="line">
              <a:avLst/>
            </a:prstGeom>
            <a:noFill/>
            <a:ln w="25400">
              <a:solidFill>
                <a:srgbClr val="365164"/>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0" name="Text Box 12"/>
            <p:cNvSpPr txBox="1">
              <a:spLocks noChangeArrowheads="1"/>
            </p:cNvSpPr>
            <p:nvPr/>
          </p:nvSpPr>
          <p:spPr bwMode="auto">
            <a:xfrm>
              <a:off x="2651042" y="1997767"/>
              <a:ext cx="3892195" cy="58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eaLnBrk="0" hangingPunct="0"/>
              <a:r>
                <a:rPr lang="zh-CN" altLang="en-US" sz="3200" b="1">
                  <a:solidFill>
                    <a:srgbClr val="A6A6A6"/>
                  </a:solidFill>
                  <a:latin typeface="黑体" pitchFamily="49" charset="-122"/>
                  <a:ea typeface="黑体" pitchFamily="49" charset="-122"/>
                </a:rPr>
                <a:t>立项依据与科学问题</a:t>
              </a:r>
            </a:p>
          </p:txBody>
        </p:sp>
        <p:grpSp>
          <p:nvGrpSpPr>
            <p:cNvPr id="26631" name="组合 92"/>
            <p:cNvGrpSpPr>
              <a:grpSpLocks noChangeAspect="1"/>
            </p:cNvGrpSpPr>
            <p:nvPr/>
          </p:nvGrpSpPr>
          <p:grpSpPr bwMode="auto">
            <a:xfrm>
              <a:off x="1736725" y="1927917"/>
              <a:ext cx="731329" cy="657477"/>
              <a:chOff x="1428728" y="2546586"/>
              <a:chExt cx="762000" cy="684856"/>
            </a:xfrm>
          </p:grpSpPr>
          <p:grpSp>
            <p:nvGrpSpPr>
              <p:cNvPr id="26656" name="Group 3"/>
              <p:cNvGrpSpPr>
                <a:grpSpLocks/>
              </p:cNvGrpSpPr>
              <p:nvPr/>
            </p:nvGrpSpPr>
            <p:grpSpPr bwMode="auto">
              <a:xfrm>
                <a:off x="1428728" y="2546586"/>
                <a:ext cx="762000" cy="684856"/>
                <a:chOff x="1110" y="2750"/>
                <a:chExt cx="1549" cy="1391"/>
              </a:xfrm>
            </p:grpSpPr>
            <p:sp>
              <p:nvSpPr>
                <p:cNvPr id="26658" name="AutoShape 4"/>
                <p:cNvSpPr>
                  <a:spLocks noChangeArrowheads="1"/>
                </p:cNvSpPr>
                <p:nvPr/>
              </p:nvSpPr>
              <p:spPr bwMode="gray">
                <a:xfrm>
                  <a:off x="1123" y="2750"/>
                  <a:ext cx="1536"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365164"/>
                    </a:solidFill>
                    <a:latin typeface="黑体" pitchFamily="49" charset="-122"/>
                    <a:ea typeface="黑体" pitchFamily="49" charset="-122"/>
                  </a:endParaRPr>
                </a:p>
              </p:txBody>
            </p:sp>
            <p:sp>
              <p:nvSpPr>
                <p:cNvPr id="26659" name="AutoShape 5"/>
                <p:cNvSpPr>
                  <a:spLocks noChangeArrowheads="1"/>
                </p:cNvSpPr>
                <p:nvPr/>
              </p:nvSpPr>
              <p:spPr bwMode="gray">
                <a:xfrm>
                  <a:off x="1110" y="2814"/>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sp>
              <p:nvSpPr>
                <p:cNvPr id="26660" name="AutoShape 6"/>
                <p:cNvSpPr>
                  <a:spLocks noChangeArrowheads="1"/>
                </p:cNvSpPr>
                <p:nvPr/>
              </p:nvSpPr>
              <p:spPr bwMode="gray">
                <a:xfrm>
                  <a:off x="1197" y="2868"/>
                  <a:ext cx="1352" cy="1165"/>
                </a:xfrm>
                <a:prstGeom prst="hexagon">
                  <a:avLst>
                    <a:gd name="adj" fmla="val 28895"/>
                    <a:gd name="vf" fmla="val 115470"/>
                  </a:avLst>
                </a:prstGeom>
                <a:gradFill rotWithShape="1">
                  <a:gsLst>
                    <a:gs pos="0">
                      <a:srgbClr val="133E65"/>
                    </a:gs>
                    <a:gs pos="100000">
                      <a:srgbClr val="2885DA"/>
                    </a:gs>
                  </a:gsLst>
                  <a:lin ang="2700000" scaled="1"/>
                </a:gradFill>
                <a:ln w="9525">
                  <a:solidFill>
                    <a:srgbClr val="365164"/>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grpSp>
          <p:sp>
            <p:nvSpPr>
              <p:cNvPr id="26657" name="Text Box 13"/>
              <p:cNvSpPr txBox="1">
                <a:spLocks noChangeArrowheads="1"/>
              </p:cNvSpPr>
              <p:nvPr/>
            </p:nvSpPr>
            <p:spPr bwMode="gray">
              <a:xfrm>
                <a:off x="1625578" y="2664971"/>
                <a:ext cx="354392" cy="480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eaLnBrk="0" hangingPunct="0"/>
                <a:r>
                  <a:rPr lang="en-US" altLang="zh-CN" b="1">
                    <a:solidFill>
                      <a:srgbClr val="FFFFFF"/>
                    </a:solidFill>
                    <a:latin typeface="黑体" pitchFamily="49" charset="-122"/>
                    <a:ea typeface="黑体" pitchFamily="49" charset="-122"/>
                  </a:rPr>
                  <a:t>1</a:t>
                </a:r>
              </a:p>
            </p:txBody>
          </p:sp>
        </p:grpSp>
        <p:sp>
          <p:nvSpPr>
            <p:cNvPr id="26632" name="Line 14"/>
            <p:cNvSpPr>
              <a:spLocks noChangeShapeType="1"/>
            </p:cNvSpPr>
            <p:nvPr/>
          </p:nvSpPr>
          <p:spPr bwMode="auto">
            <a:xfrm>
              <a:off x="2224044" y="3332718"/>
              <a:ext cx="4704920" cy="0"/>
            </a:xfrm>
            <a:prstGeom prst="line">
              <a:avLst/>
            </a:prstGeom>
            <a:noFill/>
            <a:ln w="25400">
              <a:solidFill>
                <a:srgbClr val="365164"/>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3" name="Text Box 15"/>
            <p:cNvSpPr txBox="1">
              <a:spLocks noChangeArrowheads="1"/>
            </p:cNvSpPr>
            <p:nvPr/>
          </p:nvSpPr>
          <p:spPr bwMode="auto">
            <a:xfrm>
              <a:off x="2650892" y="2786233"/>
              <a:ext cx="3892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eaLnBrk="0" hangingPunct="0"/>
              <a:r>
                <a:rPr lang="zh-CN" altLang="en-US" sz="3200" b="1">
                  <a:solidFill>
                    <a:srgbClr val="FF0000"/>
                  </a:solidFill>
                  <a:latin typeface="黑体" pitchFamily="49" charset="-122"/>
                  <a:ea typeface="黑体" pitchFamily="49" charset="-122"/>
                </a:rPr>
                <a:t>研究内容与研究方案</a:t>
              </a:r>
            </a:p>
          </p:txBody>
        </p:sp>
        <p:grpSp>
          <p:nvGrpSpPr>
            <p:cNvPr id="26634" name="组合 93"/>
            <p:cNvGrpSpPr>
              <a:grpSpLocks noChangeAspect="1"/>
            </p:cNvGrpSpPr>
            <p:nvPr/>
          </p:nvGrpSpPr>
          <p:grpSpPr bwMode="auto">
            <a:xfrm>
              <a:off x="1736725" y="2729337"/>
              <a:ext cx="731329" cy="638573"/>
              <a:chOff x="1428728" y="3414706"/>
              <a:chExt cx="762000" cy="665162"/>
            </a:xfrm>
          </p:grpSpPr>
          <p:grpSp>
            <p:nvGrpSpPr>
              <p:cNvPr id="26651" name="Group 7"/>
              <p:cNvGrpSpPr>
                <a:grpSpLocks/>
              </p:cNvGrpSpPr>
              <p:nvPr/>
            </p:nvGrpSpPr>
            <p:grpSpPr bwMode="auto">
              <a:xfrm>
                <a:off x="1428728" y="3414706"/>
                <a:ext cx="762000" cy="665162"/>
                <a:chOff x="3174" y="2656"/>
                <a:chExt cx="1549" cy="1351"/>
              </a:xfrm>
            </p:grpSpPr>
            <p:sp>
              <p:nvSpPr>
                <p:cNvPr id="26653" name="AutoShape 8"/>
                <p:cNvSpPr>
                  <a:spLocks noChangeArrowheads="1"/>
                </p:cNvSpPr>
                <p:nvPr/>
              </p:nvSpPr>
              <p:spPr bwMode="gray">
                <a:xfrm>
                  <a:off x="3187" y="2680"/>
                  <a:ext cx="1536"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365164"/>
                    </a:solidFill>
                    <a:latin typeface="黑体" pitchFamily="49" charset="-122"/>
                    <a:ea typeface="黑体" pitchFamily="49" charset="-122"/>
                  </a:endParaRPr>
                </a:p>
              </p:txBody>
            </p:sp>
            <p:sp>
              <p:nvSpPr>
                <p:cNvPr id="26654" name="AutoShape 9"/>
                <p:cNvSpPr>
                  <a:spLocks noChangeArrowheads="1"/>
                </p:cNvSpPr>
                <p:nvPr/>
              </p:nvSpPr>
              <p:spPr bwMode="gray">
                <a:xfrm>
                  <a:off x="3174" y="2656"/>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sp>
              <p:nvSpPr>
                <p:cNvPr id="26655" name="AutoShape 10"/>
                <p:cNvSpPr>
                  <a:spLocks noChangeArrowheads="1"/>
                </p:cNvSpPr>
                <p:nvPr/>
              </p:nvSpPr>
              <p:spPr bwMode="gray">
                <a:xfrm>
                  <a:off x="3261" y="2737"/>
                  <a:ext cx="1352" cy="1169"/>
                </a:xfrm>
                <a:prstGeom prst="hexagon">
                  <a:avLst>
                    <a:gd name="adj" fmla="val 28898"/>
                    <a:gd name="vf" fmla="val 115470"/>
                  </a:avLst>
                </a:prstGeom>
                <a:gradFill rotWithShape="1">
                  <a:gsLst>
                    <a:gs pos="0">
                      <a:srgbClr val="3D356E"/>
                    </a:gs>
                    <a:gs pos="100000">
                      <a:srgbClr val="8472EE"/>
                    </a:gs>
                  </a:gsLst>
                  <a:lin ang="2700000" scaled="1"/>
                </a:gradFill>
                <a:ln w="9525">
                  <a:solidFill>
                    <a:srgbClr val="365164"/>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grpSp>
          <p:sp>
            <p:nvSpPr>
              <p:cNvPr id="26652" name="Text Box 16"/>
              <p:cNvSpPr txBox="1">
                <a:spLocks noChangeArrowheads="1"/>
              </p:cNvSpPr>
              <p:nvPr/>
            </p:nvSpPr>
            <p:spPr bwMode="gray">
              <a:xfrm>
                <a:off x="1625578" y="3513131"/>
                <a:ext cx="354392" cy="48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eaLnBrk="0" hangingPunct="0"/>
                <a:r>
                  <a:rPr lang="en-US" altLang="zh-CN" b="1">
                    <a:solidFill>
                      <a:srgbClr val="FFFFFF"/>
                    </a:solidFill>
                    <a:latin typeface="黑体" pitchFamily="49" charset="-122"/>
                    <a:ea typeface="黑体" pitchFamily="49" charset="-122"/>
                  </a:rPr>
                  <a:t>2</a:t>
                </a:r>
              </a:p>
            </p:txBody>
          </p:sp>
        </p:grpSp>
        <p:sp>
          <p:nvSpPr>
            <p:cNvPr id="26635" name="Line 25"/>
            <p:cNvSpPr>
              <a:spLocks noChangeShapeType="1"/>
            </p:cNvSpPr>
            <p:nvPr/>
          </p:nvSpPr>
          <p:spPr bwMode="auto">
            <a:xfrm>
              <a:off x="2224044" y="4150200"/>
              <a:ext cx="4704919" cy="0"/>
            </a:xfrm>
            <a:prstGeom prst="line">
              <a:avLst/>
            </a:prstGeom>
            <a:noFill/>
            <a:ln w="25400">
              <a:solidFill>
                <a:srgbClr val="365164"/>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6" name="Text Box 26"/>
            <p:cNvSpPr txBox="1">
              <a:spLocks noChangeArrowheads="1"/>
            </p:cNvSpPr>
            <p:nvPr/>
          </p:nvSpPr>
          <p:spPr bwMode="auto">
            <a:xfrm>
              <a:off x="2650892" y="3609678"/>
              <a:ext cx="3892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eaLnBrk="0" hangingPunct="0"/>
              <a:r>
                <a:rPr lang="zh-CN" altLang="en-US" sz="3200" b="1">
                  <a:solidFill>
                    <a:srgbClr val="000000"/>
                  </a:solidFill>
                  <a:latin typeface="黑体" pitchFamily="49" charset="-122"/>
                  <a:ea typeface="黑体" pitchFamily="49" charset="-122"/>
                </a:rPr>
                <a:t>预期目标与特色创新</a:t>
              </a:r>
            </a:p>
          </p:txBody>
        </p:sp>
        <p:grpSp>
          <p:nvGrpSpPr>
            <p:cNvPr id="26637" name="组合 94"/>
            <p:cNvGrpSpPr>
              <a:grpSpLocks noChangeAspect="1"/>
            </p:cNvGrpSpPr>
            <p:nvPr/>
          </p:nvGrpSpPr>
          <p:grpSpPr bwMode="auto">
            <a:xfrm>
              <a:off x="1736725" y="3531197"/>
              <a:ext cx="731329" cy="638100"/>
              <a:chOff x="1428728" y="4307374"/>
              <a:chExt cx="762000" cy="664670"/>
            </a:xfrm>
          </p:grpSpPr>
          <p:grpSp>
            <p:nvGrpSpPr>
              <p:cNvPr id="26646" name="Group 17"/>
              <p:cNvGrpSpPr>
                <a:grpSpLocks/>
              </p:cNvGrpSpPr>
              <p:nvPr/>
            </p:nvGrpSpPr>
            <p:grpSpPr bwMode="auto">
              <a:xfrm>
                <a:off x="1428728" y="4307374"/>
                <a:ext cx="762000" cy="664670"/>
                <a:chOff x="1110" y="2657"/>
                <a:chExt cx="1549" cy="1350"/>
              </a:xfrm>
            </p:grpSpPr>
            <p:sp>
              <p:nvSpPr>
                <p:cNvPr id="26648" name="AutoShape 18"/>
                <p:cNvSpPr>
                  <a:spLocks noChangeArrowheads="1"/>
                </p:cNvSpPr>
                <p:nvPr/>
              </p:nvSpPr>
              <p:spPr bwMode="gray">
                <a:xfrm>
                  <a:off x="1123" y="2680"/>
                  <a:ext cx="1536"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365164"/>
                    </a:solidFill>
                    <a:latin typeface="黑体" pitchFamily="49" charset="-122"/>
                    <a:ea typeface="黑体" pitchFamily="49" charset="-122"/>
                  </a:endParaRPr>
                </a:p>
              </p:txBody>
            </p:sp>
            <p:sp>
              <p:nvSpPr>
                <p:cNvPr id="26649" name="AutoShape 19"/>
                <p:cNvSpPr>
                  <a:spLocks noChangeArrowheads="1"/>
                </p:cNvSpPr>
                <p:nvPr/>
              </p:nvSpPr>
              <p:spPr bwMode="gray">
                <a:xfrm>
                  <a:off x="1110" y="2657"/>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sp>
              <p:nvSpPr>
                <p:cNvPr id="26650" name="AutoShape 20"/>
                <p:cNvSpPr>
                  <a:spLocks noChangeArrowheads="1"/>
                </p:cNvSpPr>
                <p:nvPr/>
              </p:nvSpPr>
              <p:spPr bwMode="gray">
                <a:xfrm>
                  <a:off x="1197" y="2737"/>
                  <a:ext cx="1352" cy="1169"/>
                </a:xfrm>
                <a:prstGeom prst="hexagon">
                  <a:avLst>
                    <a:gd name="adj" fmla="val 28898"/>
                    <a:gd name="vf" fmla="val 115470"/>
                  </a:avLst>
                </a:prstGeom>
                <a:gradFill rotWithShape="1">
                  <a:gsLst>
                    <a:gs pos="0">
                      <a:srgbClr val="133E65"/>
                    </a:gs>
                    <a:gs pos="100000">
                      <a:srgbClr val="2885DA"/>
                    </a:gs>
                  </a:gsLst>
                  <a:lin ang="2700000" scaled="1"/>
                </a:gradFill>
                <a:ln w="9525">
                  <a:solidFill>
                    <a:srgbClr val="365164"/>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grpSp>
          <p:sp>
            <p:nvSpPr>
              <p:cNvPr id="26647" name="Text Box 27"/>
              <p:cNvSpPr txBox="1">
                <a:spLocks noChangeArrowheads="1"/>
              </p:cNvSpPr>
              <p:nvPr/>
            </p:nvSpPr>
            <p:spPr bwMode="gray">
              <a:xfrm>
                <a:off x="1625578" y="4405306"/>
                <a:ext cx="354392" cy="480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eaLnBrk="0" hangingPunct="0"/>
                <a:r>
                  <a:rPr lang="en-US" altLang="zh-CN" b="1">
                    <a:solidFill>
                      <a:srgbClr val="FFFFFF"/>
                    </a:solidFill>
                    <a:latin typeface="黑体" pitchFamily="49" charset="-122"/>
                    <a:ea typeface="黑体" pitchFamily="49" charset="-122"/>
                  </a:rPr>
                  <a:t>3</a:t>
                </a:r>
              </a:p>
            </p:txBody>
          </p:sp>
        </p:grpSp>
        <p:sp>
          <p:nvSpPr>
            <p:cNvPr id="26638" name="Text Box 12"/>
            <p:cNvSpPr txBox="1">
              <a:spLocks noChangeArrowheads="1"/>
            </p:cNvSpPr>
            <p:nvPr/>
          </p:nvSpPr>
          <p:spPr bwMode="auto">
            <a:xfrm>
              <a:off x="2650892" y="4340351"/>
              <a:ext cx="3892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eaLnBrk="0" hangingPunct="0"/>
              <a:r>
                <a:rPr lang="zh-CN" altLang="en-US" sz="3200" b="1">
                  <a:solidFill>
                    <a:srgbClr val="000000"/>
                  </a:solidFill>
                  <a:latin typeface="黑体" pitchFamily="49" charset="-122"/>
                  <a:ea typeface="黑体" pitchFamily="49" charset="-122"/>
                </a:rPr>
                <a:t>研究队伍与工作基础</a:t>
              </a:r>
            </a:p>
          </p:txBody>
        </p:sp>
        <p:sp>
          <p:nvSpPr>
            <p:cNvPr id="26639" name="Line 25"/>
            <p:cNvSpPr>
              <a:spLocks noChangeShapeType="1"/>
            </p:cNvSpPr>
            <p:nvPr/>
          </p:nvSpPr>
          <p:spPr bwMode="auto">
            <a:xfrm>
              <a:off x="2195736" y="4885202"/>
              <a:ext cx="4704919" cy="0"/>
            </a:xfrm>
            <a:prstGeom prst="line">
              <a:avLst/>
            </a:prstGeom>
            <a:noFill/>
            <a:ln w="25400">
              <a:solidFill>
                <a:srgbClr val="365164"/>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6640" name="组合 93"/>
            <p:cNvGrpSpPr>
              <a:grpSpLocks noChangeAspect="1"/>
            </p:cNvGrpSpPr>
            <p:nvPr/>
          </p:nvGrpSpPr>
          <p:grpSpPr bwMode="auto">
            <a:xfrm>
              <a:off x="1743286" y="4281915"/>
              <a:ext cx="731329" cy="638573"/>
              <a:chOff x="1428236" y="3415198"/>
              <a:chExt cx="762000" cy="665162"/>
            </a:xfrm>
          </p:grpSpPr>
          <p:grpSp>
            <p:nvGrpSpPr>
              <p:cNvPr id="26641" name="Group 7"/>
              <p:cNvGrpSpPr>
                <a:grpSpLocks/>
              </p:cNvGrpSpPr>
              <p:nvPr/>
            </p:nvGrpSpPr>
            <p:grpSpPr bwMode="auto">
              <a:xfrm>
                <a:off x="1428236" y="3415198"/>
                <a:ext cx="762000" cy="665162"/>
                <a:chOff x="3173" y="2657"/>
                <a:chExt cx="1549" cy="1351"/>
              </a:xfrm>
            </p:grpSpPr>
            <p:sp>
              <p:nvSpPr>
                <p:cNvPr id="26643" name="AutoShape 8"/>
                <p:cNvSpPr>
                  <a:spLocks noChangeArrowheads="1"/>
                </p:cNvSpPr>
                <p:nvPr/>
              </p:nvSpPr>
              <p:spPr bwMode="gray">
                <a:xfrm>
                  <a:off x="3186" y="2681"/>
                  <a:ext cx="1536"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365164"/>
                    </a:solidFill>
                    <a:latin typeface="黑体" pitchFamily="49" charset="-122"/>
                    <a:ea typeface="黑体" pitchFamily="49" charset="-122"/>
                  </a:endParaRPr>
                </a:p>
              </p:txBody>
            </p:sp>
            <p:sp>
              <p:nvSpPr>
                <p:cNvPr id="26644" name="AutoShape 9"/>
                <p:cNvSpPr>
                  <a:spLocks noChangeArrowheads="1"/>
                </p:cNvSpPr>
                <p:nvPr/>
              </p:nvSpPr>
              <p:spPr bwMode="gray">
                <a:xfrm>
                  <a:off x="3173" y="2657"/>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sp>
              <p:nvSpPr>
                <p:cNvPr id="26645" name="AutoShape 10"/>
                <p:cNvSpPr>
                  <a:spLocks noChangeArrowheads="1"/>
                </p:cNvSpPr>
                <p:nvPr/>
              </p:nvSpPr>
              <p:spPr bwMode="gray">
                <a:xfrm>
                  <a:off x="3260" y="2738"/>
                  <a:ext cx="1352" cy="1169"/>
                </a:xfrm>
                <a:prstGeom prst="hexagon">
                  <a:avLst>
                    <a:gd name="adj" fmla="val 28898"/>
                    <a:gd name="vf" fmla="val 115470"/>
                  </a:avLst>
                </a:prstGeom>
                <a:gradFill rotWithShape="1">
                  <a:gsLst>
                    <a:gs pos="0">
                      <a:srgbClr val="3D356E"/>
                    </a:gs>
                    <a:gs pos="100000">
                      <a:srgbClr val="8472EE"/>
                    </a:gs>
                  </a:gsLst>
                  <a:lin ang="2700000" scaled="1"/>
                </a:gradFill>
                <a:ln w="9525">
                  <a:solidFill>
                    <a:srgbClr val="365164"/>
                  </a:solidFill>
                  <a:miter lim="800000"/>
                  <a:headEnd/>
                  <a:tailEnd/>
                </a:ln>
              </p:spPr>
              <p:txBody>
                <a:bodyPr wrap="none" anchor="ctr"/>
                <a:lstStyle/>
                <a:p>
                  <a:endParaRPr lang="zh-CN" altLang="en-US" b="1">
                    <a:solidFill>
                      <a:srgbClr val="365164"/>
                    </a:solidFill>
                    <a:latin typeface="黑体" pitchFamily="49" charset="-122"/>
                    <a:ea typeface="黑体" pitchFamily="49" charset="-122"/>
                  </a:endParaRPr>
                </a:p>
              </p:txBody>
            </p:sp>
          </p:grpSp>
          <p:sp>
            <p:nvSpPr>
              <p:cNvPr id="26642" name="Text Box 16"/>
              <p:cNvSpPr txBox="1">
                <a:spLocks noChangeArrowheads="1"/>
              </p:cNvSpPr>
              <p:nvPr/>
            </p:nvSpPr>
            <p:spPr bwMode="gray">
              <a:xfrm>
                <a:off x="1625578" y="3513131"/>
                <a:ext cx="354392" cy="48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eaLnBrk="0" hangingPunct="0"/>
                <a:r>
                  <a:rPr lang="en-US" altLang="zh-CN" b="1">
                    <a:solidFill>
                      <a:srgbClr val="FFFFFF"/>
                    </a:solidFill>
                    <a:latin typeface="黑体" pitchFamily="49" charset="-122"/>
                    <a:ea typeface="黑体" pitchFamily="49" charset="-122"/>
                  </a:rPr>
                  <a:t>4</a:t>
                </a:r>
              </a:p>
            </p:txBody>
          </p:sp>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a:grpSpLocks/>
          </p:cNvGrpSpPr>
          <p:nvPr/>
        </p:nvGrpSpPr>
        <p:grpSpPr bwMode="auto">
          <a:xfrm>
            <a:off x="2619375" y="1773238"/>
            <a:ext cx="6416675" cy="4711700"/>
            <a:chOff x="2618930" y="1772816"/>
            <a:chExt cx="6417566" cy="4712846"/>
          </a:xfrm>
        </p:grpSpPr>
        <p:sp>
          <p:nvSpPr>
            <p:cNvPr id="27661" name="AutoShape 31"/>
            <p:cNvSpPr>
              <a:spLocks noChangeArrowheads="1"/>
            </p:cNvSpPr>
            <p:nvPr/>
          </p:nvSpPr>
          <p:spPr bwMode="auto">
            <a:xfrm rot="10800000">
              <a:off x="7866526" y="4264961"/>
              <a:ext cx="7292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p>
          </p:txBody>
        </p:sp>
        <p:sp>
          <p:nvSpPr>
            <p:cNvPr id="26" name="矩形 25"/>
            <p:cNvSpPr>
              <a:spLocks noChangeArrowheads="1"/>
            </p:cNvSpPr>
            <p:nvPr/>
          </p:nvSpPr>
          <p:spPr bwMode="auto">
            <a:xfrm>
              <a:off x="2673994" y="5440507"/>
              <a:ext cx="2674456" cy="977571"/>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latin typeface="Arial" pitchFamily="34" charset="0"/>
                  <a:ea typeface="黑体" pitchFamily="49" charset="-122"/>
                  <a:cs typeface="Arial" pitchFamily="34" charset="0"/>
                </a:rPr>
                <a:t>1.</a:t>
              </a:r>
              <a:r>
                <a:rPr kumimoji="0" lang="zh-CN" altLang="en-US" sz="2000" b="1">
                  <a:latin typeface="Arial" pitchFamily="34" charset="0"/>
                  <a:ea typeface="黑体" pitchFamily="49" charset="-122"/>
                </a:rPr>
                <a:t>多源异构数据的</a:t>
              </a:r>
              <a:endParaRPr kumimoji="0" lang="en-US" altLang="zh-CN" sz="2000" b="1">
                <a:latin typeface="Arial" pitchFamily="34" charset="0"/>
                <a:ea typeface="黑体" pitchFamily="49" charset="-122"/>
                <a:cs typeface="Arial" pitchFamily="34" charset="0"/>
              </a:endParaRPr>
            </a:p>
            <a:p>
              <a:pPr algn="ctr"/>
              <a:r>
                <a:rPr kumimoji="0" lang="zh-CN" altLang="en-US" sz="2000" b="1">
                  <a:latin typeface="Arial" pitchFamily="34" charset="0"/>
                  <a:ea typeface="黑体" pitchFamily="49" charset="-122"/>
                </a:rPr>
                <a:t>表示、度量与理解</a:t>
              </a:r>
              <a:endParaRPr lang="zh-CN" altLang="en-US" sz="2000">
                <a:latin typeface="黑体" pitchFamily="49" charset="-122"/>
                <a:ea typeface="黑体" pitchFamily="49" charset="-122"/>
              </a:endParaRPr>
            </a:p>
          </p:txBody>
        </p:sp>
        <p:sp>
          <p:nvSpPr>
            <p:cNvPr id="27" name="矩形 26"/>
            <p:cNvSpPr>
              <a:spLocks noChangeArrowheads="1"/>
            </p:cNvSpPr>
            <p:nvPr/>
          </p:nvSpPr>
          <p:spPr bwMode="auto">
            <a:xfrm>
              <a:off x="2676869" y="4032169"/>
              <a:ext cx="6269776" cy="908999"/>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latin typeface="Arial" pitchFamily="34" charset="0"/>
                  <a:ea typeface="黑体" pitchFamily="49" charset="-122"/>
                  <a:cs typeface="Arial" pitchFamily="34" charset="0"/>
                </a:rPr>
                <a:t>3.</a:t>
              </a:r>
              <a:r>
                <a:rPr kumimoji="0" lang="zh-CN" altLang="en-US" sz="2000" b="1">
                  <a:latin typeface="Arial" pitchFamily="34" charset="0"/>
                  <a:ea typeface="黑体" pitchFamily="49" charset="-122"/>
                </a:rPr>
                <a:t>能效优化的分布式系统架构与机制</a:t>
              </a:r>
              <a:endParaRPr lang="zh-CN" altLang="en-US" sz="2000">
                <a:latin typeface="黑体" pitchFamily="49" charset="-122"/>
                <a:ea typeface="黑体" pitchFamily="49" charset="-122"/>
              </a:endParaRPr>
            </a:p>
          </p:txBody>
        </p:sp>
        <p:sp>
          <p:nvSpPr>
            <p:cNvPr id="32" name="矩形 31"/>
            <p:cNvSpPr>
              <a:spLocks noChangeArrowheads="1"/>
            </p:cNvSpPr>
            <p:nvPr/>
          </p:nvSpPr>
          <p:spPr bwMode="auto">
            <a:xfrm>
              <a:off x="6174656" y="5445225"/>
              <a:ext cx="2771989" cy="972854"/>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latin typeface="Arial" pitchFamily="34" charset="0"/>
                  <a:ea typeface="黑体" pitchFamily="49" charset="-122"/>
                  <a:cs typeface="Arial" pitchFamily="34" charset="0"/>
                </a:rPr>
                <a:t>2.</a:t>
              </a:r>
              <a:r>
                <a:rPr kumimoji="0" lang="zh-CN" altLang="en-US" sz="2000" b="1">
                  <a:latin typeface="Arial" pitchFamily="34" charset="0"/>
                  <a:ea typeface="黑体" pitchFamily="49" charset="-122"/>
                </a:rPr>
                <a:t>大数据计算的复杂性理论与算法理论</a:t>
              </a:r>
              <a:endParaRPr lang="zh-CN" altLang="en-US" sz="2000">
                <a:latin typeface="黑体" pitchFamily="49" charset="-122"/>
                <a:ea typeface="黑体" pitchFamily="49" charset="-122"/>
              </a:endParaRPr>
            </a:p>
          </p:txBody>
        </p:sp>
        <p:sp>
          <p:nvSpPr>
            <p:cNvPr id="12" name="左右箭头 11"/>
            <p:cNvSpPr>
              <a:spLocks noChangeArrowheads="1"/>
            </p:cNvSpPr>
            <p:nvPr/>
          </p:nvSpPr>
          <p:spPr bwMode="auto">
            <a:xfrm>
              <a:off x="5418790" y="5733256"/>
              <a:ext cx="675672" cy="341699"/>
            </a:xfrm>
            <a:prstGeom prst="leftRightArrow">
              <a:avLst>
                <a:gd name="adj1" fmla="val 50000"/>
                <a:gd name="adj2" fmla="val 50002"/>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en-US">
                <a:latin typeface="Calibri" charset="0"/>
                <a:ea typeface="宋体" charset="0"/>
                <a:cs typeface="宋体" charset="0"/>
              </a:endParaRPr>
            </a:p>
          </p:txBody>
        </p:sp>
        <p:sp>
          <p:nvSpPr>
            <p:cNvPr id="30" name="矩形 29"/>
            <p:cNvSpPr>
              <a:spLocks noChangeArrowheads="1"/>
            </p:cNvSpPr>
            <p:nvPr/>
          </p:nvSpPr>
          <p:spPr bwMode="auto">
            <a:xfrm>
              <a:off x="2681950" y="2996952"/>
              <a:ext cx="6269776" cy="989853"/>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dirty="0">
                  <a:latin typeface="Arial" pitchFamily="34" charset="0"/>
                  <a:ea typeface="黑体" pitchFamily="49" charset="-122"/>
                  <a:cs typeface="Arial" pitchFamily="34" charset="0"/>
                </a:rPr>
                <a:t>4.</a:t>
              </a:r>
              <a:r>
                <a:rPr kumimoji="0" lang="zh-CN" altLang="en-US" sz="2000" b="1" dirty="0">
                  <a:latin typeface="Arial" pitchFamily="34" charset="0"/>
                  <a:ea typeface="黑体" pitchFamily="49" charset="-122"/>
                </a:rPr>
                <a:t>大数据分析与挖掘处理系统 </a:t>
              </a:r>
            </a:p>
          </p:txBody>
        </p:sp>
        <p:sp>
          <p:nvSpPr>
            <p:cNvPr id="31" name="矩形 30"/>
            <p:cNvSpPr>
              <a:spLocks noChangeArrowheads="1"/>
            </p:cNvSpPr>
            <p:nvPr/>
          </p:nvSpPr>
          <p:spPr bwMode="auto">
            <a:xfrm>
              <a:off x="2681950" y="1772816"/>
              <a:ext cx="6269776" cy="748459"/>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dirty="0">
                  <a:latin typeface="Arial" pitchFamily="34" charset="0"/>
                  <a:ea typeface="黑体" pitchFamily="49" charset="-122"/>
                  <a:cs typeface="Arial" pitchFamily="34" charset="0"/>
                </a:rPr>
                <a:t>5.</a:t>
              </a:r>
              <a:r>
                <a:rPr kumimoji="0" lang="zh-CN" altLang="en-US" sz="2000" b="1" dirty="0">
                  <a:latin typeface="Arial" pitchFamily="34" charset="0"/>
                  <a:ea typeface="黑体" pitchFamily="49" charset="-122"/>
                </a:rPr>
                <a:t>实验验证及示范应用</a:t>
              </a:r>
            </a:p>
          </p:txBody>
        </p:sp>
        <p:sp>
          <p:nvSpPr>
            <p:cNvPr id="11" name="矩形 10"/>
            <p:cNvSpPr/>
            <p:nvPr/>
          </p:nvSpPr>
          <p:spPr>
            <a:xfrm>
              <a:off x="2618930" y="2897039"/>
              <a:ext cx="6414391" cy="218016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左右箭头 24"/>
            <p:cNvSpPr>
              <a:spLocks noChangeArrowheads="1"/>
            </p:cNvSpPr>
            <p:nvPr/>
          </p:nvSpPr>
          <p:spPr bwMode="auto">
            <a:xfrm rot="5400000">
              <a:off x="5441680" y="2542352"/>
              <a:ext cx="574491" cy="478725"/>
            </a:xfrm>
            <a:prstGeom prst="leftRightArrow">
              <a:avLst>
                <a:gd name="adj1" fmla="val 50000"/>
                <a:gd name="adj2" fmla="val 50002"/>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en-US">
                <a:latin typeface="Calibri" charset="0"/>
                <a:ea typeface="宋体" charset="0"/>
                <a:cs typeface="宋体" charset="0"/>
              </a:endParaRPr>
            </a:p>
          </p:txBody>
        </p:sp>
        <p:sp>
          <p:nvSpPr>
            <p:cNvPr id="29" name="矩形 28"/>
            <p:cNvSpPr/>
            <p:nvPr/>
          </p:nvSpPr>
          <p:spPr>
            <a:xfrm>
              <a:off x="2622105" y="5396372"/>
              <a:ext cx="6414391" cy="108929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7671" name="AutoShape 31"/>
            <p:cNvSpPr>
              <a:spLocks noChangeArrowheads="1"/>
            </p:cNvSpPr>
            <p:nvPr/>
          </p:nvSpPr>
          <p:spPr bwMode="auto">
            <a:xfrm rot="10800000">
              <a:off x="7290463" y="5001801"/>
              <a:ext cx="5040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p>
          </p:txBody>
        </p:sp>
        <p:sp>
          <p:nvSpPr>
            <p:cNvPr id="27672" name="AutoShape 31"/>
            <p:cNvSpPr>
              <a:spLocks noChangeArrowheads="1"/>
            </p:cNvSpPr>
            <p:nvPr/>
          </p:nvSpPr>
          <p:spPr bwMode="auto">
            <a:xfrm rot="10800000">
              <a:off x="3834078" y="5001801"/>
              <a:ext cx="5040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p>
          </p:txBody>
        </p:sp>
      </p:grpSp>
      <p:sp>
        <p:nvSpPr>
          <p:cNvPr id="27650" name="标题 1"/>
          <p:cNvSpPr>
            <a:spLocks noGrp="1"/>
          </p:cNvSpPr>
          <p:nvPr>
            <p:ph type="title"/>
          </p:nvPr>
        </p:nvSpPr>
        <p:spPr/>
        <p:txBody>
          <a:bodyPr/>
          <a:lstStyle/>
          <a:p>
            <a:r>
              <a:rPr b="1" dirty="0" smtClean="0"/>
              <a:t>主要研究内容</a:t>
            </a:r>
            <a:endParaRPr lang="en-US" b="1" dirty="0" smtClean="0"/>
          </a:p>
        </p:txBody>
      </p:sp>
      <p:sp>
        <p:nvSpPr>
          <p:cNvPr id="3" name="右箭头 2"/>
          <p:cNvSpPr>
            <a:spLocks noChangeArrowheads="1"/>
          </p:cNvSpPr>
          <p:nvPr/>
        </p:nvSpPr>
        <p:spPr bwMode="auto">
          <a:xfrm>
            <a:off x="2124075" y="3789363"/>
            <a:ext cx="549275" cy="368300"/>
          </a:xfrm>
          <a:prstGeom prst="rightArrow">
            <a:avLst>
              <a:gd name="adj1" fmla="val 50000"/>
              <a:gd name="adj2" fmla="val 49906"/>
            </a:avLst>
          </a:prstGeom>
          <a:solidFill>
            <a:srgbClr val="D7E4BD"/>
          </a:solidFill>
          <a:ln w="9525">
            <a:solidFill>
              <a:schemeClr val="tx1"/>
            </a:solidFill>
            <a:miter lim="800000"/>
            <a:headEnd/>
            <a:tailEnd/>
          </a:ln>
          <a:effectLst>
            <a:outerShdw blurRad="40000" dist="20000" dir="5400000" rotWithShape="0">
              <a:srgbClr val="808080">
                <a:alpha val="37999"/>
              </a:srgbClr>
            </a:outerShdw>
          </a:effectLst>
        </p:spPr>
        <p:txBody>
          <a:bodyPr anchor="ctr"/>
          <a:lstStyle/>
          <a:p>
            <a:pPr algn="ctr">
              <a:defRPr/>
            </a:pPr>
            <a:endParaRPr lang="zh-CN" altLang="en-US">
              <a:latin typeface="+mn-lt"/>
              <a:ea typeface="+mn-ea"/>
            </a:endParaRPr>
          </a:p>
        </p:txBody>
      </p:sp>
      <p:sp>
        <p:nvSpPr>
          <p:cNvPr id="28" name="Rectangle 12" descr="再生纸"/>
          <p:cNvSpPr>
            <a:spLocks noChangeArrowheads="1"/>
          </p:cNvSpPr>
          <p:nvPr/>
        </p:nvSpPr>
        <p:spPr bwMode="auto">
          <a:xfrm>
            <a:off x="34925" y="3652838"/>
            <a:ext cx="2089150" cy="504825"/>
          </a:xfrm>
          <a:prstGeom prst="rect">
            <a:avLst/>
          </a:prstGeom>
          <a:blipFill dpi="0" rotWithShape="1">
            <a:blip r:embed="rId3"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a:r>
              <a:rPr kumimoji="0" lang="zh-CN" altLang="en-US" sz="2800">
                <a:latin typeface="黑体" pitchFamily="49" charset="-122"/>
                <a:ea typeface="黑体" pitchFamily="49" charset="-122"/>
              </a:rPr>
              <a:t>可计算</a:t>
            </a:r>
            <a:endParaRPr kumimoji="0" lang="en-US" altLang="zh-CN" sz="2800">
              <a:latin typeface="黑体" pitchFamily="49" charset="-122"/>
              <a:ea typeface="黑体" pitchFamily="49" charset="-122"/>
            </a:endParaRPr>
          </a:p>
        </p:txBody>
      </p:sp>
      <p:sp>
        <p:nvSpPr>
          <p:cNvPr id="33" name="Rectangle 10" descr="再生纸"/>
          <p:cNvSpPr>
            <a:spLocks noChangeArrowheads="1"/>
          </p:cNvSpPr>
          <p:nvPr/>
        </p:nvSpPr>
        <p:spPr bwMode="auto">
          <a:xfrm>
            <a:off x="57150" y="2708275"/>
            <a:ext cx="2066925" cy="446088"/>
          </a:xfrm>
          <a:prstGeom prst="rect">
            <a:avLst/>
          </a:prstGeom>
          <a:blipFill dpi="0" rotWithShape="1">
            <a:blip r:embed="rId3"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fontAlgn="auto">
              <a:spcBef>
                <a:spcPts val="0"/>
              </a:spcBef>
              <a:spcAft>
                <a:spcPts val="0"/>
              </a:spcAft>
              <a:defRPr/>
            </a:pPr>
            <a:r>
              <a:rPr kumimoji="0" lang="zh-CN" altLang="en-US" sz="2800" kern="0" dirty="0">
                <a:latin typeface="黑体" pitchFamily="49" charset="-122"/>
                <a:ea typeface="黑体" pitchFamily="49" charset="-122"/>
                <a:cs typeface="Times New Roman" pitchFamily="18" charset="0"/>
              </a:rPr>
              <a:t>可表示</a:t>
            </a:r>
            <a:endParaRPr kumimoji="0" lang="en-US" altLang="zh-CN" sz="2800" kern="0" dirty="0">
              <a:latin typeface="黑体" pitchFamily="49" charset="-122"/>
              <a:ea typeface="黑体" pitchFamily="49" charset="-122"/>
              <a:cs typeface="Times New Roman" pitchFamily="18" charset="0"/>
            </a:endParaRPr>
          </a:p>
        </p:txBody>
      </p:sp>
      <p:pic>
        <p:nvPicPr>
          <p:cNvPr id="27654" name="Picture 59" descr="arrow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614363" y="3221038"/>
            <a:ext cx="957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59" descr="arrow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3" y="4221163"/>
            <a:ext cx="93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Box 3"/>
          <p:cNvSpPr txBox="1">
            <a:spLocks noChangeArrowheads="1"/>
          </p:cNvSpPr>
          <p:nvPr/>
        </p:nvSpPr>
        <p:spPr bwMode="auto">
          <a:xfrm>
            <a:off x="287338" y="1970088"/>
            <a:ext cx="16208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en-US" sz="2800">
                <a:latin typeface="黑体" pitchFamily="49" charset="-122"/>
                <a:ea typeface="黑体" pitchFamily="49" charset="-122"/>
              </a:rPr>
              <a:t>科学问题</a:t>
            </a:r>
          </a:p>
        </p:txBody>
      </p:sp>
      <p:sp>
        <p:nvSpPr>
          <p:cNvPr id="40" name="Rectangle 12" descr="再生纸"/>
          <p:cNvSpPr>
            <a:spLocks noChangeArrowheads="1"/>
          </p:cNvSpPr>
          <p:nvPr/>
        </p:nvSpPr>
        <p:spPr bwMode="auto">
          <a:xfrm>
            <a:off x="84138" y="4652963"/>
            <a:ext cx="2065337" cy="495300"/>
          </a:xfrm>
          <a:prstGeom prst="rect">
            <a:avLst/>
          </a:prstGeom>
          <a:blipFill dpi="0" rotWithShape="1">
            <a:blip r:embed="rId3"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fontAlgn="auto">
              <a:spcBef>
                <a:spcPts val="0"/>
              </a:spcBef>
              <a:spcAft>
                <a:spcPts val="0"/>
              </a:spcAft>
              <a:defRPr/>
            </a:pPr>
            <a:r>
              <a:rPr kumimoji="0" lang="zh-CN" altLang="en-US" sz="2800" kern="0" dirty="0">
                <a:latin typeface="黑体" pitchFamily="49" charset="-122"/>
                <a:ea typeface="黑体" pitchFamily="49" charset="-122"/>
                <a:cs typeface="Times New Roman" pitchFamily="18" charset="0"/>
              </a:rPr>
              <a:t>可操作</a:t>
            </a:r>
            <a:endParaRPr kumimoji="0" lang="en-US" altLang="zh-CN" sz="2800" kern="0" dirty="0">
              <a:latin typeface="黑体" pitchFamily="49" charset="-122"/>
              <a:ea typeface="黑体" pitchFamily="49" charset="-122"/>
              <a:cs typeface="Times New Roman" pitchFamily="18" charset="0"/>
            </a:endParaRPr>
          </a:p>
        </p:txBody>
      </p:sp>
      <p:sp>
        <p:nvSpPr>
          <p:cNvPr id="43" name="Rectangle 10" descr="再生纸"/>
          <p:cNvSpPr>
            <a:spLocks noChangeArrowheads="1"/>
          </p:cNvSpPr>
          <p:nvPr/>
        </p:nvSpPr>
        <p:spPr bwMode="auto">
          <a:xfrm>
            <a:off x="34925" y="2708275"/>
            <a:ext cx="2066925" cy="446088"/>
          </a:xfrm>
          <a:prstGeom prst="rect">
            <a:avLst/>
          </a:prstGeom>
          <a:blipFill dpi="0" rotWithShape="1">
            <a:blip r:embed="rId3"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fontAlgn="auto">
              <a:spcBef>
                <a:spcPts val="0"/>
              </a:spcBef>
              <a:spcAft>
                <a:spcPts val="0"/>
              </a:spcAft>
              <a:defRPr/>
            </a:pPr>
            <a:r>
              <a:rPr kumimoji="0" lang="zh-CN" altLang="en-US" sz="2800" kern="0" dirty="0">
                <a:latin typeface="黑体" pitchFamily="49" charset="-122"/>
                <a:ea typeface="黑体" pitchFamily="49" charset="-122"/>
                <a:cs typeface="Times New Roman" pitchFamily="18" charset="0"/>
              </a:rPr>
              <a:t>可表示</a:t>
            </a:r>
            <a:endParaRPr kumimoji="0" lang="en-US" altLang="zh-CN" sz="2800" kern="0" dirty="0">
              <a:latin typeface="黑体" pitchFamily="49" charset="-122"/>
              <a:ea typeface="黑体" pitchFamily="49" charset="-122"/>
              <a:cs typeface="Times New Roman" pitchFamily="18" charset="0"/>
            </a:endParaRPr>
          </a:p>
        </p:txBody>
      </p:sp>
      <p:sp>
        <p:nvSpPr>
          <p:cNvPr id="45" name="Rectangle 12" descr="再生纸"/>
          <p:cNvSpPr>
            <a:spLocks noChangeArrowheads="1"/>
          </p:cNvSpPr>
          <p:nvPr/>
        </p:nvSpPr>
        <p:spPr bwMode="auto">
          <a:xfrm>
            <a:off x="34925" y="3659188"/>
            <a:ext cx="2089150" cy="504825"/>
          </a:xfrm>
          <a:prstGeom prst="rect">
            <a:avLst/>
          </a:prstGeom>
          <a:blipFill dpi="0" rotWithShape="1">
            <a:blip r:embed="rId3"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a:r>
              <a:rPr kumimoji="0" lang="zh-CN" altLang="en-US" sz="2800">
                <a:latin typeface="黑体" pitchFamily="49" charset="-122"/>
                <a:ea typeface="黑体" pitchFamily="49" charset="-122"/>
              </a:rPr>
              <a:t>可计算</a:t>
            </a:r>
            <a:endParaRPr kumimoji="0" lang="en-US" altLang="zh-CN" sz="2800">
              <a:latin typeface="黑体" pitchFamily="49" charset="-122"/>
              <a:ea typeface="黑体" pitchFamily="49" charset="-122"/>
            </a:endParaRPr>
          </a:p>
        </p:txBody>
      </p:sp>
      <p:sp>
        <p:nvSpPr>
          <p:cNvPr id="46" name="Rectangle 12" descr="再生纸"/>
          <p:cNvSpPr>
            <a:spLocks noChangeArrowheads="1"/>
          </p:cNvSpPr>
          <p:nvPr/>
        </p:nvSpPr>
        <p:spPr bwMode="auto">
          <a:xfrm>
            <a:off x="79375" y="4652963"/>
            <a:ext cx="2065338" cy="495300"/>
          </a:xfrm>
          <a:prstGeom prst="rect">
            <a:avLst/>
          </a:prstGeom>
          <a:blipFill dpi="0" rotWithShape="1">
            <a:blip r:embed="rId3"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fontAlgn="auto">
              <a:spcBef>
                <a:spcPts val="0"/>
              </a:spcBef>
              <a:spcAft>
                <a:spcPts val="0"/>
              </a:spcAft>
              <a:defRPr/>
            </a:pPr>
            <a:r>
              <a:rPr kumimoji="0" lang="zh-CN" altLang="en-US" sz="2800" kern="0" dirty="0">
                <a:latin typeface="黑体" pitchFamily="49" charset="-122"/>
                <a:ea typeface="黑体" pitchFamily="49" charset="-122"/>
                <a:cs typeface="Times New Roman" pitchFamily="18" charset="0"/>
              </a:rPr>
              <a:t>可操作</a:t>
            </a:r>
            <a:endParaRPr kumimoji="0" lang="en-US" altLang="zh-CN" sz="2800" kern="0" dirty="0">
              <a:latin typeface="黑体" pitchFamily="49" charset="-122"/>
              <a:ea typeface="黑体" pitchFamily="49" charset="-122"/>
              <a:cs typeface="Times New Roman" pitchFamily="18" charset="0"/>
            </a:endParaRPr>
          </a:p>
        </p:txBody>
      </p:sp>
      <p:sp>
        <p:nvSpPr>
          <p:cNvPr id="34" name="灯片编号占位符 4"/>
          <p:cNvSpPr>
            <a:spLocks noGrp="1"/>
          </p:cNvSpPr>
          <p:nvPr>
            <p:ph type="sldNum" sz="quarter" idx="12"/>
          </p:nvPr>
        </p:nvSpPr>
        <p:spPr bwMode="auto">
          <a:xfrm>
            <a:off x="6948488" y="644842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4F9D973C-7855-4B29-B11A-64E0EA4E86DC}" type="slidenum">
              <a:rPr kumimoji="0" lang="zh-CN" altLang="en-US" sz="1200">
                <a:solidFill>
                  <a:srgbClr val="898989"/>
                </a:solidFill>
              </a:rPr>
              <a:pPr/>
              <a:t>25</a:t>
            </a:fld>
            <a:endParaRPr kumimoji="0" lang="zh-CN" altLang="en-US" sz="1200" dirty="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nodeType="afterGroup">
                            <p:stCondLst>
                              <p:cond delay="2000"/>
                            </p:stCondLst>
                            <p:childTnLst>
                              <p:par>
                                <p:cTn id="13" presetID="42" presetClass="path" presetSubtype="0" accel="50000" decel="50000" fill="hold" grpId="0" nodeType="afterEffect">
                                  <p:stCondLst>
                                    <p:cond delay="0"/>
                                  </p:stCondLst>
                                  <p:childTnLst>
                                    <p:animMotion origin="layout" path="M -2.77778E-7 4.81036E-7 L 0.32014 0.53423 " pathEditMode="relative" rAng="0" ptsTypes="AA">
                                      <p:cBhvr>
                                        <p:cTn id="14" dur="2000" fill="hold"/>
                                        <p:tgtEl>
                                          <p:spTgt spid="43"/>
                                        </p:tgtEl>
                                        <p:attrNameLst>
                                          <p:attrName>ppt_x</p:attrName>
                                          <p:attrName>ppt_y</p:attrName>
                                        </p:attrNameLst>
                                      </p:cBhvr>
                                      <p:rCtr x="16007" y="26711"/>
                                    </p:animMotion>
                                  </p:childTnLst>
                                </p:cTn>
                              </p:par>
                              <p:par>
                                <p:cTn id="15" presetID="42" presetClass="path" presetSubtype="0" accel="50000" decel="50000" fill="hold" grpId="0" nodeType="withEffect">
                                  <p:stCondLst>
                                    <p:cond delay="0"/>
                                  </p:stCondLst>
                                  <p:childTnLst>
                                    <p:animMotion origin="layout" path="M 4.44444E-6 -2.73821E-6 L 0.71267 0.39131 " pathEditMode="relative" rAng="0" ptsTypes="AA">
                                      <p:cBhvr>
                                        <p:cTn id="16" dur="2000" fill="hold"/>
                                        <p:tgtEl>
                                          <p:spTgt spid="45"/>
                                        </p:tgtEl>
                                        <p:attrNameLst>
                                          <p:attrName>ppt_x</p:attrName>
                                          <p:attrName>ppt_y</p:attrName>
                                        </p:attrNameLst>
                                      </p:cBhvr>
                                      <p:rCtr x="35625" y="19565"/>
                                    </p:animMotion>
                                  </p:childTnLst>
                                </p:cTn>
                              </p:par>
                              <p:par>
                                <p:cTn id="17" presetID="42" presetClass="path" presetSubtype="0" accel="50000" decel="50000" fill="hold" grpId="0" nodeType="withEffect">
                                  <p:stCondLst>
                                    <p:cond delay="0"/>
                                  </p:stCondLst>
                                  <p:childTnLst>
                                    <p:animMotion origin="layout" path="M 2.22222E-6 -2.29417E-6 L 0.50451 -0.13043 " pathEditMode="relative" rAng="0" ptsTypes="AA">
                                      <p:cBhvr>
                                        <p:cTn id="18" dur="2000" fill="hold"/>
                                        <p:tgtEl>
                                          <p:spTgt spid="46"/>
                                        </p:tgtEl>
                                        <p:attrNameLst>
                                          <p:attrName>ppt_x</p:attrName>
                                          <p:attrName>ppt_y</p:attrName>
                                        </p:attrNameLst>
                                      </p:cBhvr>
                                      <p:rCtr x="25226" y="-65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3" grpId="0" animBg="1"/>
      <p:bldP spid="45" grpId="0" animBg="1"/>
      <p:bldP spid="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标题 1"/>
          <p:cNvSpPr>
            <a:spLocks noGrp="1"/>
          </p:cNvSpPr>
          <p:nvPr>
            <p:ph type="title"/>
          </p:nvPr>
        </p:nvSpPr>
        <p:spPr/>
        <p:txBody>
          <a:bodyPr>
            <a:noAutofit/>
          </a:bodyPr>
          <a:lstStyle/>
          <a:p>
            <a:pPr eaLnBrk="1" hangingPunct="1"/>
            <a:r>
              <a:rPr sz="2800" b="1" dirty="0" smtClean="0"/>
              <a:t>研究内容</a:t>
            </a:r>
            <a:r>
              <a:rPr lang="en-US" altLang="zh-CN" sz="2800" b="1" dirty="0" smtClean="0"/>
              <a:t>1</a:t>
            </a:r>
            <a:r>
              <a:rPr sz="2800" b="1" dirty="0" smtClean="0"/>
              <a:t>：多源异构大数据的表示、</a:t>
            </a:r>
            <a:r>
              <a:rPr lang="en-US" altLang="zh-CN" sz="2800" b="1" dirty="0" smtClean="0"/>
              <a:t/>
            </a:r>
            <a:br>
              <a:rPr lang="en-US" altLang="zh-CN" sz="2800" b="1" dirty="0" smtClean="0"/>
            </a:br>
            <a:r>
              <a:rPr sz="2800" b="1" dirty="0" smtClean="0"/>
              <a:t>度量与语义理解</a:t>
            </a:r>
            <a:endParaRPr lang="en-US" sz="2800" b="1" dirty="0" smtClean="0"/>
          </a:p>
        </p:txBody>
      </p:sp>
      <p:sp>
        <p:nvSpPr>
          <p:cNvPr id="2867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010D499D-9636-4CAB-9EA6-149CA5B467B7}" type="slidenum">
              <a:rPr kumimoji="0" lang="zh-CN" altLang="en-US" sz="1200">
                <a:solidFill>
                  <a:srgbClr val="898989"/>
                </a:solidFill>
              </a:rPr>
              <a:pPr/>
              <a:t>26</a:t>
            </a:fld>
            <a:endParaRPr kumimoji="0" lang="zh-CN" altLang="en-US" sz="1200">
              <a:solidFill>
                <a:srgbClr val="898989"/>
              </a:solidFill>
            </a:endParaRPr>
          </a:p>
        </p:txBody>
      </p:sp>
      <p:sp>
        <p:nvSpPr>
          <p:cNvPr id="7" name="圆角矩形 6"/>
          <p:cNvSpPr/>
          <p:nvPr/>
        </p:nvSpPr>
        <p:spPr bwMode="auto">
          <a:xfrm>
            <a:off x="2484438" y="4449763"/>
            <a:ext cx="1930400" cy="509587"/>
          </a:xfrm>
          <a:prstGeom prst="roundRect">
            <a:avLst/>
          </a:prstGeom>
          <a:solidFill>
            <a:schemeClr val="accent6">
              <a:lumMod val="20000"/>
              <a:lumOff val="80000"/>
            </a:schemeClr>
          </a:solidFill>
          <a:ln w="38100">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200">
                <a:solidFill>
                  <a:srgbClr val="000000"/>
                </a:solidFill>
                <a:latin typeface="黑体" pitchFamily="49" charset="-122"/>
                <a:ea typeface="黑体" pitchFamily="49" charset="-122"/>
              </a:rPr>
              <a:t>异构特征选择</a:t>
            </a:r>
            <a:endParaRPr lang="zh-CN" altLang="en-US" sz="2200" b="1">
              <a:solidFill>
                <a:srgbClr val="FF0000"/>
              </a:solidFill>
              <a:latin typeface="黑体" pitchFamily="49" charset="-122"/>
              <a:ea typeface="黑体" pitchFamily="49" charset="-122"/>
            </a:endParaRPr>
          </a:p>
        </p:txBody>
      </p:sp>
      <p:sp>
        <p:nvSpPr>
          <p:cNvPr id="8" name="圆角矩形 7"/>
          <p:cNvSpPr/>
          <p:nvPr/>
        </p:nvSpPr>
        <p:spPr bwMode="auto">
          <a:xfrm>
            <a:off x="3563938" y="3311525"/>
            <a:ext cx="1920875" cy="501650"/>
          </a:xfrm>
          <a:prstGeom prst="roundRect">
            <a:avLst/>
          </a:prstGeom>
          <a:solidFill>
            <a:srgbClr val="FFFFCC"/>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200">
                <a:solidFill>
                  <a:srgbClr val="000000"/>
                </a:solidFill>
                <a:latin typeface="黑体" pitchFamily="49" charset="-122"/>
                <a:ea typeface="黑体" pitchFamily="49" charset="-122"/>
              </a:rPr>
              <a:t>约束关系</a:t>
            </a:r>
          </a:p>
        </p:txBody>
      </p:sp>
      <p:sp>
        <p:nvSpPr>
          <p:cNvPr id="9" name="矩形 8"/>
          <p:cNvSpPr/>
          <p:nvPr/>
        </p:nvSpPr>
        <p:spPr bwMode="auto">
          <a:xfrm>
            <a:off x="209550" y="3068638"/>
            <a:ext cx="1806575" cy="216693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00">
              <a:solidFill>
                <a:prstClr val="white"/>
              </a:solidFill>
              <a:latin typeface="黑体" pitchFamily="49" charset="-122"/>
              <a:ea typeface="黑体" pitchFamily="49" charset="-122"/>
            </a:endParaRPr>
          </a:p>
        </p:txBody>
      </p:sp>
      <p:grpSp>
        <p:nvGrpSpPr>
          <p:cNvPr id="28679" name="组合 12"/>
          <p:cNvGrpSpPr>
            <a:grpSpLocks/>
          </p:cNvGrpSpPr>
          <p:nvPr/>
        </p:nvGrpSpPr>
        <p:grpSpPr bwMode="auto">
          <a:xfrm>
            <a:off x="720725" y="3254375"/>
            <a:ext cx="1152525" cy="1195388"/>
            <a:chOff x="1053441" y="2676984"/>
            <a:chExt cx="1111592" cy="1039815"/>
          </a:xfrm>
        </p:grpSpPr>
        <p:sp>
          <p:nvSpPr>
            <p:cNvPr id="11" name="圆角矩形 10"/>
            <p:cNvSpPr/>
            <p:nvPr/>
          </p:nvSpPr>
          <p:spPr>
            <a:xfrm>
              <a:off x="1081001" y="2676984"/>
              <a:ext cx="1084032" cy="468124"/>
            </a:xfrm>
            <a:prstGeom prst="roundRect">
              <a:avLst>
                <a:gd name="adj" fmla="val 8183"/>
              </a:avLst>
            </a:prstGeom>
            <a:solidFill>
              <a:schemeClr val="accent4">
                <a:lumMod val="20000"/>
                <a:lumOff val="8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200" dirty="0">
                  <a:solidFill>
                    <a:prstClr val="black"/>
                  </a:solidFill>
                  <a:latin typeface="黑体" pitchFamily="49" charset="-122"/>
                  <a:ea typeface="黑体" pitchFamily="49" charset="-122"/>
                </a:rPr>
                <a:t>文档</a:t>
              </a:r>
            </a:p>
          </p:txBody>
        </p:sp>
        <p:sp>
          <p:nvSpPr>
            <p:cNvPr id="12" name="圆角矩形 11"/>
            <p:cNvSpPr/>
            <p:nvPr/>
          </p:nvSpPr>
          <p:spPr>
            <a:xfrm>
              <a:off x="1053441" y="3240390"/>
              <a:ext cx="1111592" cy="476409"/>
            </a:xfrm>
            <a:prstGeom prst="roundRect">
              <a:avLst>
                <a:gd name="adj" fmla="val 13459"/>
              </a:avLst>
            </a:prstGeom>
            <a:solidFill>
              <a:schemeClr val="accent4">
                <a:lumMod val="20000"/>
                <a:lumOff val="80000"/>
              </a:scheme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200" dirty="0">
                  <a:solidFill>
                    <a:prstClr val="black"/>
                  </a:solidFill>
                  <a:latin typeface="黑体" pitchFamily="49" charset="-122"/>
                  <a:ea typeface="黑体" pitchFamily="49" charset="-122"/>
                </a:rPr>
                <a:t>视频</a:t>
              </a:r>
            </a:p>
          </p:txBody>
        </p:sp>
      </p:grpSp>
      <p:sp>
        <p:nvSpPr>
          <p:cNvPr id="28680" name="TextBox 24"/>
          <p:cNvSpPr txBox="1">
            <a:spLocks noChangeArrowheads="1"/>
          </p:cNvSpPr>
          <p:nvPr/>
        </p:nvSpPr>
        <p:spPr bwMode="auto">
          <a:xfrm>
            <a:off x="184150" y="3163888"/>
            <a:ext cx="519113" cy="206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en-US" sz="2200">
                <a:solidFill>
                  <a:srgbClr val="FF0000"/>
                </a:solidFill>
                <a:latin typeface="黑体" pitchFamily="49" charset="-122"/>
                <a:ea typeface="黑体" pitchFamily="49" charset="-122"/>
              </a:rPr>
              <a:t>多源异构大数据</a:t>
            </a:r>
          </a:p>
        </p:txBody>
      </p:sp>
      <p:sp>
        <p:nvSpPr>
          <p:cNvPr id="14" name="圆角矩形 13"/>
          <p:cNvSpPr/>
          <p:nvPr/>
        </p:nvSpPr>
        <p:spPr bwMode="auto">
          <a:xfrm>
            <a:off x="4727575" y="4464050"/>
            <a:ext cx="1919288" cy="495300"/>
          </a:xfrm>
          <a:prstGeom prst="roundRect">
            <a:avLst/>
          </a:prstGeom>
          <a:solidFill>
            <a:schemeClr val="accent6">
              <a:lumMod val="20000"/>
              <a:lumOff val="80000"/>
            </a:schemeClr>
          </a:solidFill>
          <a:ln w="38100">
            <a:solidFill>
              <a:srgbClr val="5C040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200" dirty="0">
                <a:solidFill>
                  <a:prstClr val="black"/>
                </a:solidFill>
                <a:latin typeface="黑体" pitchFamily="49" charset="-122"/>
                <a:ea typeface="黑体" pitchFamily="49" charset="-122"/>
              </a:rPr>
              <a:t>异构</a:t>
            </a:r>
            <a:r>
              <a:rPr lang="zh-CN" altLang="en-US" sz="2200" dirty="0">
                <a:solidFill>
                  <a:schemeClr val="tx1"/>
                </a:solidFill>
                <a:latin typeface="黑体" pitchFamily="49" charset="-122"/>
                <a:ea typeface="黑体" pitchFamily="49" charset="-122"/>
              </a:rPr>
              <a:t>度量</a:t>
            </a:r>
          </a:p>
        </p:txBody>
      </p:sp>
      <p:sp>
        <p:nvSpPr>
          <p:cNvPr id="28682" name="TextBox 26"/>
          <p:cNvSpPr txBox="1">
            <a:spLocks noChangeArrowheads="1"/>
          </p:cNvSpPr>
          <p:nvPr/>
        </p:nvSpPr>
        <p:spPr bwMode="auto">
          <a:xfrm>
            <a:off x="8172450" y="1597025"/>
            <a:ext cx="479425"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nSpc>
                <a:spcPct val="80000"/>
              </a:lnSpc>
            </a:pPr>
            <a:r>
              <a:rPr lang="zh-CN" altLang="en-US" sz="2200">
                <a:solidFill>
                  <a:srgbClr val="0000FF"/>
                </a:solidFill>
                <a:latin typeface="黑体" pitchFamily="49" charset="-122"/>
                <a:ea typeface="黑体" pitchFamily="49" charset="-122"/>
              </a:rPr>
              <a:t>多</a:t>
            </a:r>
            <a:endParaRPr lang="en-US" altLang="zh-CN" sz="2200">
              <a:solidFill>
                <a:srgbClr val="0000FF"/>
              </a:solidFill>
              <a:latin typeface="黑体" pitchFamily="49" charset="-122"/>
              <a:ea typeface="黑体" pitchFamily="49" charset="-122"/>
            </a:endParaRPr>
          </a:p>
          <a:p>
            <a:pPr>
              <a:lnSpc>
                <a:spcPct val="80000"/>
              </a:lnSpc>
            </a:pPr>
            <a:r>
              <a:rPr lang="zh-CN" altLang="en-US" sz="2200">
                <a:solidFill>
                  <a:srgbClr val="0000FF"/>
                </a:solidFill>
                <a:latin typeface="黑体" pitchFamily="49" charset="-122"/>
                <a:ea typeface="黑体" pitchFamily="49" charset="-122"/>
              </a:rPr>
              <a:t>知</a:t>
            </a:r>
            <a:endParaRPr lang="en-US" altLang="zh-CN" sz="2200">
              <a:solidFill>
                <a:srgbClr val="0000FF"/>
              </a:solidFill>
              <a:latin typeface="黑体" pitchFamily="49" charset="-122"/>
              <a:ea typeface="黑体" pitchFamily="49" charset="-122"/>
            </a:endParaRPr>
          </a:p>
          <a:p>
            <a:pPr>
              <a:lnSpc>
                <a:spcPct val="80000"/>
              </a:lnSpc>
            </a:pPr>
            <a:r>
              <a:rPr lang="zh-CN" altLang="en-US" sz="2200">
                <a:solidFill>
                  <a:srgbClr val="0000FF"/>
                </a:solidFill>
                <a:latin typeface="黑体" pitchFamily="49" charset="-122"/>
                <a:ea typeface="黑体" pitchFamily="49" charset="-122"/>
              </a:rPr>
              <a:t>识</a:t>
            </a:r>
            <a:endParaRPr lang="en-US" altLang="zh-CN" sz="2200">
              <a:solidFill>
                <a:srgbClr val="0000FF"/>
              </a:solidFill>
              <a:latin typeface="黑体" pitchFamily="49" charset="-122"/>
              <a:ea typeface="黑体" pitchFamily="49" charset="-122"/>
            </a:endParaRPr>
          </a:p>
          <a:p>
            <a:pPr>
              <a:lnSpc>
                <a:spcPct val="80000"/>
              </a:lnSpc>
            </a:pPr>
            <a:r>
              <a:rPr lang="zh-CN" altLang="en-US" sz="2200">
                <a:solidFill>
                  <a:srgbClr val="0000FF"/>
                </a:solidFill>
                <a:latin typeface="黑体" pitchFamily="49" charset="-122"/>
                <a:ea typeface="黑体" pitchFamily="49" charset="-122"/>
              </a:rPr>
              <a:t>源</a:t>
            </a:r>
          </a:p>
        </p:txBody>
      </p:sp>
      <p:sp>
        <p:nvSpPr>
          <p:cNvPr id="16" name="圆角矩形 15"/>
          <p:cNvSpPr/>
          <p:nvPr/>
        </p:nvSpPr>
        <p:spPr bwMode="auto">
          <a:xfrm rot="5400000">
            <a:off x="4285457" y="2251869"/>
            <a:ext cx="915987" cy="7775575"/>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00">
              <a:solidFill>
                <a:prstClr val="white"/>
              </a:solidFill>
              <a:latin typeface="黑体" pitchFamily="49" charset="-122"/>
              <a:ea typeface="黑体" pitchFamily="49" charset="-122"/>
            </a:endParaRPr>
          </a:p>
        </p:txBody>
      </p:sp>
      <p:sp>
        <p:nvSpPr>
          <p:cNvPr id="17" name="圆角矩形 16"/>
          <p:cNvSpPr/>
          <p:nvPr/>
        </p:nvSpPr>
        <p:spPr bwMode="auto">
          <a:xfrm>
            <a:off x="5148263" y="5797550"/>
            <a:ext cx="1506537" cy="673100"/>
          </a:xfrm>
          <a:prstGeom prst="roundRect">
            <a:avLst>
              <a:gd name="adj" fmla="val 4513"/>
            </a:avLst>
          </a:prstGeom>
          <a:solidFill>
            <a:schemeClr val="bg1">
              <a:lumMod val="95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zh-CN" altLang="en-US" sz="2200" dirty="0">
                <a:solidFill>
                  <a:prstClr val="black"/>
                </a:solidFill>
                <a:latin typeface="黑体" pitchFamily="49" charset="-122"/>
                <a:ea typeface="黑体" pitchFamily="49" charset="-122"/>
              </a:rPr>
              <a:t>本体集成</a:t>
            </a:r>
            <a:endParaRPr lang="en-US" altLang="zh-CN" sz="2200" dirty="0">
              <a:solidFill>
                <a:prstClr val="black"/>
              </a:solidFill>
              <a:latin typeface="黑体" pitchFamily="49" charset="-122"/>
              <a:ea typeface="黑体" pitchFamily="49" charset="-122"/>
            </a:endParaRPr>
          </a:p>
        </p:txBody>
      </p:sp>
      <p:sp>
        <p:nvSpPr>
          <p:cNvPr id="18" name="圆角矩形 17"/>
          <p:cNvSpPr/>
          <p:nvPr/>
        </p:nvSpPr>
        <p:spPr bwMode="auto">
          <a:xfrm>
            <a:off x="971550" y="5802313"/>
            <a:ext cx="2362200" cy="673100"/>
          </a:xfrm>
          <a:prstGeom prst="roundRect">
            <a:avLst>
              <a:gd name="adj" fmla="val 8564"/>
            </a:avLst>
          </a:prstGeom>
          <a:solidFill>
            <a:schemeClr val="bg1">
              <a:lumMod val="9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200">
                <a:solidFill>
                  <a:srgbClr val="000000"/>
                </a:solidFill>
                <a:latin typeface="黑体" pitchFamily="49" charset="-122"/>
                <a:ea typeface="黑体" pitchFamily="49" charset="-122"/>
              </a:rPr>
              <a:t>异构分类、排序</a:t>
            </a:r>
            <a:endParaRPr lang="en-US" altLang="zh-CN" sz="2200">
              <a:solidFill>
                <a:srgbClr val="000000"/>
              </a:solidFill>
              <a:latin typeface="黑体" pitchFamily="49" charset="-122"/>
              <a:ea typeface="黑体" pitchFamily="49" charset="-122"/>
            </a:endParaRPr>
          </a:p>
        </p:txBody>
      </p:sp>
      <p:sp>
        <p:nvSpPr>
          <p:cNvPr id="19" name="圆角矩形 18"/>
          <p:cNvSpPr/>
          <p:nvPr/>
        </p:nvSpPr>
        <p:spPr bwMode="auto">
          <a:xfrm>
            <a:off x="3489325" y="5815013"/>
            <a:ext cx="1512888" cy="674687"/>
          </a:xfrm>
          <a:prstGeom prst="roundRect">
            <a:avLst>
              <a:gd name="adj" fmla="val 6539"/>
            </a:avLst>
          </a:prstGeom>
          <a:solidFill>
            <a:schemeClr val="bg1">
              <a:lumMod val="95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200">
                <a:solidFill>
                  <a:srgbClr val="000000"/>
                </a:solidFill>
                <a:latin typeface="黑体" pitchFamily="49" charset="-122"/>
                <a:ea typeface="黑体" pitchFamily="49" charset="-122"/>
              </a:rPr>
              <a:t>异构摘要</a:t>
            </a:r>
            <a:endParaRPr lang="en-US" altLang="zh-CN" sz="2200">
              <a:solidFill>
                <a:srgbClr val="000000"/>
              </a:solidFill>
              <a:latin typeface="黑体" pitchFamily="49" charset="-122"/>
              <a:ea typeface="黑体" pitchFamily="49" charset="-122"/>
            </a:endParaRPr>
          </a:p>
        </p:txBody>
      </p:sp>
      <p:sp>
        <p:nvSpPr>
          <p:cNvPr id="20" name="圆角矩形 19"/>
          <p:cNvSpPr/>
          <p:nvPr/>
        </p:nvSpPr>
        <p:spPr bwMode="auto">
          <a:xfrm>
            <a:off x="6821488" y="5780088"/>
            <a:ext cx="1655762" cy="673100"/>
          </a:xfrm>
          <a:prstGeom prst="roundRect">
            <a:avLst>
              <a:gd name="adj" fmla="val 6539"/>
            </a:avLst>
          </a:prstGeom>
          <a:solidFill>
            <a:schemeClr val="bg1">
              <a:lumMod val="95000"/>
            </a:schemeClr>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200">
                <a:solidFill>
                  <a:srgbClr val="000000"/>
                </a:solidFill>
                <a:latin typeface="黑体" pitchFamily="49" charset="-122"/>
                <a:ea typeface="黑体" pitchFamily="49" charset="-122"/>
              </a:rPr>
              <a:t>可视化分析</a:t>
            </a:r>
            <a:endParaRPr lang="en-US" altLang="zh-CN" sz="2200">
              <a:solidFill>
                <a:srgbClr val="000000"/>
              </a:solidFill>
              <a:latin typeface="黑体" pitchFamily="49" charset="-122"/>
              <a:ea typeface="黑体" pitchFamily="49" charset="-122"/>
            </a:endParaRPr>
          </a:p>
        </p:txBody>
      </p:sp>
      <p:sp>
        <p:nvSpPr>
          <p:cNvPr id="21" name="圆角矩形 20"/>
          <p:cNvSpPr/>
          <p:nvPr/>
        </p:nvSpPr>
        <p:spPr bwMode="auto">
          <a:xfrm>
            <a:off x="720725" y="4584700"/>
            <a:ext cx="1152525" cy="504825"/>
          </a:xfrm>
          <a:prstGeom prst="roundRect">
            <a:avLst>
              <a:gd name="adj" fmla="val 12831"/>
            </a:avLst>
          </a:prstGeom>
          <a:solidFill>
            <a:schemeClr val="accent4">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200">
                <a:solidFill>
                  <a:srgbClr val="000000"/>
                </a:solidFill>
                <a:latin typeface="黑体" pitchFamily="49" charset="-122"/>
                <a:ea typeface="黑体" pitchFamily="49" charset="-122"/>
              </a:rPr>
              <a:t>图像</a:t>
            </a:r>
          </a:p>
        </p:txBody>
      </p:sp>
      <p:sp>
        <p:nvSpPr>
          <p:cNvPr id="22" name="圆角矩形 21"/>
          <p:cNvSpPr/>
          <p:nvPr/>
        </p:nvSpPr>
        <p:spPr bwMode="auto">
          <a:xfrm rot="5400000">
            <a:off x="4199732" y="-1702594"/>
            <a:ext cx="1176338" cy="7775575"/>
          </a:xfrm>
          <a:prstGeom prst="roundRect">
            <a:avLst>
              <a:gd name="adj" fmla="val 5518"/>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00">
              <a:solidFill>
                <a:prstClr val="white"/>
              </a:solidFill>
              <a:latin typeface="黑体" pitchFamily="49" charset="-122"/>
              <a:ea typeface="黑体" pitchFamily="49" charset="-122"/>
            </a:endParaRPr>
          </a:p>
        </p:txBody>
      </p:sp>
      <p:sp>
        <p:nvSpPr>
          <p:cNvPr id="23" name="圆角矩形 22"/>
          <p:cNvSpPr/>
          <p:nvPr/>
        </p:nvSpPr>
        <p:spPr bwMode="auto">
          <a:xfrm>
            <a:off x="1187450" y="1844675"/>
            <a:ext cx="1296988" cy="673100"/>
          </a:xfrm>
          <a:prstGeom prst="roundRect">
            <a:avLst>
              <a:gd name="adj" fmla="val 8564"/>
            </a:avLst>
          </a:prstGeom>
          <a:solidFill>
            <a:schemeClr val="accent6">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200" dirty="0">
                <a:solidFill>
                  <a:prstClr val="black"/>
                </a:solidFill>
                <a:latin typeface="黑体" pitchFamily="49" charset="-122"/>
                <a:ea typeface="黑体" pitchFamily="49" charset="-122"/>
              </a:rPr>
              <a:t>本体</a:t>
            </a:r>
            <a:endParaRPr lang="en-US" altLang="zh-CN" sz="2200" dirty="0">
              <a:solidFill>
                <a:prstClr val="black"/>
              </a:solidFill>
              <a:latin typeface="黑体" pitchFamily="49" charset="-122"/>
              <a:ea typeface="黑体" pitchFamily="49" charset="-122"/>
            </a:endParaRPr>
          </a:p>
        </p:txBody>
      </p:sp>
      <p:sp>
        <p:nvSpPr>
          <p:cNvPr id="24" name="圆角矩形 23"/>
          <p:cNvSpPr/>
          <p:nvPr/>
        </p:nvSpPr>
        <p:spPr bwMode="auto">
          <a:xfrm>
            <a:off x="2627313" y="1844675"/>
            <a:ext cx="1944687" cy="673100"/>
          </a:xfrm>
          <a:prstGeom prst="roundRect">
            <a:avLst>
              <a:gd name="adj" fmla="val 6539"/>
            </a:avLst>
          </a:prstGeom>
          <a:solidFill>
            <a:schemeClr val="accent5">
              <a:lumMod val="20000"/>
              <a:lumOff val="80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200">
                <a:solidFill>
                  <a:srgbClr val="000000"/>
                </a:solidFill>
                <a:latin typeface="黑体" pitchFamily="49" charset="-122"/>
                <a:ea typeface="黑体" pitchFamily="49" charset="-122"/>
              </a:rPr>
              <a:t>专业数据库</a:t>
            </a:r>
            <a:endParaRPr lang="en-US" altLang="zh-CN" sz="2200">
              <a:solidFill>
                <a:srgbClr val="000000"/>
              </a:solidFill>
              <a:latin typeface="黑体" pitchFamily="49" charset="-122"/>
              <a:ea typeface="黑体" pitchFamily="49" charset="-122"/>
            </a:endParaRPr>
          </a:p>
        </p:txBody>
      </p:sp>
      <p:sp>
        <p:nvSpPr>
          <p:cNvPr id="25" name="圆角矩形 24"/>
          <p:cNvSpPr/>
          <p:nvPr/>
        </p:nvSpPr>
        <p:spPr bwMode="auto">
          <a:xfrm>
            <a:off x="4716463" y="1844675"/>
            <a:ext cx="1506537" cy="673100"/>
          </a:xfrm>
          <a:prstGeom prst="roundRect">
            <a:avLst>
              <a:gd name="adj" fmla="val 4513"/>
            </a:avLst>
          </a:prstGeom>
          <a:solidFill>
            <a:schemeClr val="accent3">
              <a:lumMod val="20000"/>
              <a:lumOff val="80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zh-CN" altLang="en-US" sz="2200">
                <a:solidFill>
                  <a:srgbClr val="000000"/>
                </a:solidFill>
                <a:latin typeface="黑体" pitchFamily="49" charset="-122"/>
                <a:ea typeface="黑体" pitchFamily="49" charset="-122"/>
              </a:rPr>
              <a:t>维基百科</a:t>
            </a:r>
            <a:endParaRPr lang="en-US" altLang="zh-CN" sz="2200">
              <a:solidFill>
                <a:srgbClr val="000000"/>
              </a:solidFill>
              <a:latin typeface="黑体" pitchFamily="49" charset="-122"/>
              <a:ea typeface="黑体" pitchFamily="49" charset="-122"/>
            </a:endParaRPr>
          </a:p>
        </p:txBody>
      </p:sp>
      <p:sp>
        <p:nvSpPr>
          <p:cNvPr id="26" name="圆角矩形 25"/>
          <p:cNvSpPr/>
          <p:nvPr/>
        </p:nvSpPr>
        <p:spPr bwMode="auto">
          <a:xfrm>
            <a:off x="6443663" y="1844675"/>
            <a:ext cx="1657350" cy="673100"/>
          </a:xfrm>
          <a:prstGeom prst="roundRect">
            <a:avLst>
              <a:gd name="adj" fmla="val 6539"/>
            </a:avLst>
          </a:prstGeom>
          <a:solidFill>
            <a:srgbClr val="FFCCFF"/>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200">
                <a:solidFill>
                  <a:srgbClr val="000000"/>
                </a:solidFill>
                <a:latin typeface="黑体" pitchFamily="49" charset="-122"/>
                <a:ea typeface="黑体" pitchFamily="49" charset="-122"/>
              </a:rPr>
              <a:t>标注</a:t>
            </a:r>
            <a:endParaRPr lang="en-US" altLang="zh-CN" sz="2200">
              <a:solidFill>
                <a:srgbClr val="000000"/>
              </a:solidFill>
              <a:latin typeface="黑体" pitchFamily="49" charset="-122"/>
              <a:ea typeface="黑体" pitchFamily="49" charset="-122"/>
            </a:endParaRPr>
          </a:p>
        </p:txBody>
      </p:sp>
      <p:sp>
        <p:nvSpPr>
          <p:cNvPr id="28694" name="AutoShape 31"/>
          <p:cNvSpPr>
            <a:spLocks noChangeArrowheads="1"/>
          </p:cNvSpPr>
          <p:nvPr/>
        </p:nvSpPr>
        <p:spPr bwMode="auto">
          <a:xfrm>
            <a:off x="4284663" y="2784475"/>
            <a:ext cx="503237" cy="500063"/>
          </a:xfrm>
          <a:prstGeom prst="downArrow">
            <a:avLst>
              <a:gd name="adj1" fmla="val 50000"/>
              <a:gd name="adj2" fmla="val 55139"/>
            </a:avLst>
          </a:prstGeom>
          <a:solidFill>
            <a:schemeClr val="accent1"/>
          </a:solidFill>
          <a:ln w="9525">
            <a:solidFill>
              <a:schemeClr val="tx1"/>
            </a:solidFill>
            <a:miter lim="800000"/>
            <a:headEnd/>
            <a:tailEnd/>
          </a:ln>
        </p:spPr>
        <p:txBody>
          <a:bodyPr wrap="none" anchor="ctr"/>
          <a:lstStyle/>
          <a:p>
            <a:endParaRPr lang="zh-CN" altLang="en-US">
              <a:solidFill>
                <a:srgbClr val="000000"/>
              </a:solidFill>
            </a:endParaRPr>
          </a:p>
        </p:txBody>
      </p:sp>
      <p:sp>
        <p:nvSpPr>
          <p:cNvPr id="28" name="AutoShape 18"/>
          <p:cNvSpPr>
            <a:spLocks noChangeArrowheads="1"/>
          </p:cNvSpPr>
          <p:nvPr/>
        </p:nvSpPr>
        <p:spPr bwMode="auto">
          <a:xfrm rot="5400000">
            <a:off x="4355306" y="3820319"/>
            <a:ext cx="433388" cy="431800"/>
          </a:xfrm>
          <a:prstGeom prst="rightArrow">
            <a:avLst>
              <a:gd name="adj1" fmla="val 50000"/>
              <a:gd name="adj2" fmla="val 61795"/>
            </a:avLst>
          </a:prstGeom>
          <a:solidFill>
            <a:schemeClr val="tx2">
              <a:lumMod val="60000"/>
              <a:lumOff val="40000"/>
            </a:schemeClr>
          </a:solidFill>
          <a:ln w="9525" cmpd="sng">
            <a:solidFill>
              <a:schemeClr val="tx1"/>
            </a:solidFill>
            <a:miter lim="800000"/>
            <a:headEnd/>
            <a:tailEnd/>
          </a:ln>
        </p:spPr>
        <p:txBody>
          <a:bodyPr wrap="none" anchor="ctr"/>
          <a:lstStyle/>
          <a:p>
            <a:pPr>
              <a:defRPr/>
            </a:pPr>
            <a:endParaRPr lang="zh-CN" altLang="zh-CN" b="1">
              <a:solidFill>
                <a:srgbClr val="000000"/>
              </a:solidFill>
              <a:latin typeface="Calibri" charset="0"/>
              <a:ea typeface="黑体" pitchFamily="49" charset="-122"/>
              <a:cs typeface="宋体" charset="0"/>
              <a:sym typeface="宋体" pitchFamily="2" charset="-122"/>
            </a:endParaRPr>
          </a:p>
        </p:txBody>
      </p:sp>
      <p:sp>
        <p:nvSpPr>
          <p:cNvPr id="29" name="圆角矩形 28"/>
          <p:cNvSpPr/>
          <p:nvPr/>
        </p:nvSpPr>
        <p:spPr bwMode="auto">
          <a:xfrm rot="5400000">
            <a:off x="4139406" y="2493169"/>
            <a:ext cx="865188" cy="4464050"/>
          </a:xfrm>
          <a:prstGeom prst="roundRect">
            <a:avLst>
              <a:gd name="adj" fmla="val 5518"/>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200">
              <a:solidFill>
                <a:prstClr val="white"/>
              </a:solidFill>
              <a:latin typeface="黑体" pitchFamily="49" charset="-122"/>
              <a:ea typeface="黑体" pitchFamily="49" charset="-122"/>
            </a:endParaRPr>
          </a:p>
        </p:txBody>
      </p:sp>
      <p:sp>
        <p:nvSpPr>
          <p:cNvPr id="30" name="AutoShape 18"/>
          <p:cNvSpPr>
            <a:spLocks noChangeArrowheads="1"/>
          </p:cNvSpPr>
          <p:nvPr/>
        </p:nvSpPr>
        <p:spPr bwMode="auto">
          <a:xfrm rot="2769987">
            <a:off x="1986757" y="3912394"/>
            <a:ext cx="671512" cy="304800"/>
          </a:xfrm>
          <a:prstGeom prst="rightArrow">
            <a:avLst>
              <a:gd name="adj1" fmla="val 50000"/>
              <a:gd name="adj2" fmla="val 61795"/>
            </a:avLst>
          </a:prstGeom>
          <a:solidFill>
            <a:schemeClr val="tx2">
              <a:lumMod val="60000"/>
              <a:lumOff val="40000"/>
            </a:schemeClr>
          </a:solidFill>
          <a:ln w="9525" cmpd="sng">
            <a:solidFill>
              <a:schemeClr val="tx1"/>
            </a:solidFill>
            <a:miter lim="800000"/>
            <a:headEnd/>
            <a:tailEnd/>
          </a:ln>
        </p:spPr>
        <p:txBody>
          <a:bodyPr wrap="none" anchor="ctr"/>
          <a:lstStyle/>
          <a:p>
            <a:pPr>
              <a:defRPr/>
            </a:pPr>
            <a:endParaRPr lang="zh-CN" altLang="zh-CN" b="1">
              <a:solidFill>
                <a:srgbClr val="000000"/>
              </a:solidFill>
              <a:latin typeface="Calibri" charset="0"/>
              <a:ea typeface="黑体" pitchFamily="49" charset="-122"/>
              <a:cs typeface="宋体" charset="0"/>
              <a:sym typeface="宋体" pitchFamily="2" charset="-122"/>
            </a:endParaRPr>
          </a:p>
        </p:txBody>
      </p:sp>
      <p:sp>
        <p:nvSpPr>
          <p:cNvPr id="31" name="AutoShape 18"/>
          <p:cNvSpPr>
            <a:spLocks noChangeArrowheads="1"/>
          </p:cNvSpPr>
          <p:nvPr/>
        </p:nvSpPr>
        <p:spPr bwMode="auto">
          <a:xfrm rot="5400000">
            <a:off x="4356100" y="5157788"/>
            <a:ext cx="503237" cy="503238"/>
          </a:xfrm>
          <a:prstGeom prst="rightArrow">
            <a:avLst>
              <a:gd name="adj1" fmla="val 50000"/>
              <a:gd name="adj2" fmla="val 61795"/>
            </a:avLst>
          </a:prstGeom>
          <a:solidFill>
            <a:schemeClr val="tx2">
              <a:lumMod val="60000"/>
              <a:lumOff val="40000"/>
            </a:schemeClr>
          </a:solidFill>
          <a:ln w="9525" cmpd="sng">
            <a:solidFill>
              <a:schemeClr val="tx1"/>
            </a:solidFill>
            <a:miter lim="800000"/>
            <a:headEnd/>
            <a:tailEnd/>
          </a:ln>
        </p:spPr>
        <p:txBody>
          <a:bodyPr wrap="none" anchor="ctr"/>
          <a:lstStyle/>
          <a:p>
            <a:pPr>
              <a:defRPr/>
            </a:pPr>
            <a:endParaRPr lang="zh-CN" altLang="zh-CN" b="1">
              <a:solidFill>
                <a:srgbClr val="000000"/>
              </a:solidFill>
              <a:latin typeface="Calibri" charset="0"/>
              <a:ea typeface="黑体" pitchFamily="49" charset="-122"/>
              <a:cs typeface="宋体" charset="0"/>
              <a:sym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a:normAutofit fontScale="90000"/>
          </a:bodyPr>
          <a:lstStyle/>
          <a:p>
            <a:pPr eaLnBrk="1" hangingPunct="1"/>
            <a:r>
              <a:rPr sz="2900" b="1" dirty="0" smtClean="0"/>
              <a:t>研究内容</a:t>
            </a:r>
            <a:r>
              <a:rPr lang="en-US" altLang="zh-CN" sz="2900" b="1" dirty="0" smtClean="0"/>
              <a:t>1</a:t>
            </a:r>
            <a:r>
              <a:rPr sz="2900" b="1" dirty="0" smtClean="0"/>
              <a:t>：多源异构大数据的表示、</a:t>
            </a:r>
            <a:r>
              <a:rPr lang="en-US" altLang="zh-CN" sz="2900" b="1" dirty="0" smtClean="0"/>
              <a:t/>
            </a:r>
            <a:br>
              <a:rPr lang="en-US" altLang="zh-CN" sz="2900" b="1" dirty="0" smtClean="0"/>
            </a:br>
            <a:r>
              <a:rPr sz="2900" b="1" dirty="0" smtClean="0"/>
              <a:t>度量与语义理解</a:t>
            </a:r>
            <a:endParaRPr lang="en-US" sz="3200" dirty="0" smtClean="0"/>
          </a:p>
        </p:txBody>
      </p:sp>
      <p:sp>
        <p:nvSpPr>
          <p:cNvPr id="29698" name="内容占位符 2"/>
          <p:cNvSpPr>
            <a:spLocks noGrp="1"/>
          </p:cNvSpPr>
          <p:nvPr>
            <p:ph idx="1"/>
          </p:nvPr>
        </p:nvSpPr>
        <p:spPr>
          <a:xfrm>
            <a:off x="457200" y="1600200"/>
            <a:ext cx="8507413" cy="4724400"/>
          </a:xfrm>
        </p:spPr>
        <p:txBody>
          <a:bodyPr/>
          <a:lstStyle/>
          <a:p>
            <a:pPr eaLnBrk="1" hangingPunct="1"/>
            <a:r>
              <a:rPr lang="zh-CN" altLang="en-US" smtClean="0">
                <a:solidFill>
                  <a:srgbClr val="0000FF"/>
                </a:solidFill>
              </a:rPr>
              <a:t>多源异构大数据的表示</a:t>
            </a:r>
            <a:endParaRPr lang="en-US" altLang="zh-CN" smtClean="0">
              <a:solidFill>
                <a:srgbClr val="0000FF"/>
              </a:solidFill>
            </a:endParaRPr>
          </a:p>
          <a:p>
            <a:pPr lvl="1" eaLnBrk="1" hangingPunct="1">
              <a:spcBef>
                <a:spcPts val="300"/>
              </a:spcBef>
              <a:buFont typeface="Calibri" pitchFamily="34" charset="0"/>
              <a:buChar char="―"/>
            </a:pPr>
            <a:r>
              <a:rPr lang="zh-CN" altLang="en-US" smtClean="0"/>
              <a:t>增量式层次化分类体系</a:t>
            </a:r>
            <a:endParaRPr lang="en-US" altLang="zh-CN" smtClean="0"/>
          </a:p>
          <a:p>
            <a:pPr lvl="1" eaLnBrk="1" hangingPunct="1">
              <a:spcBef>
                <a:spcPts val="300"/>
              </a:spcBef>
              <a:buFont typeface="Calibri" pitchFamily="34" charset="0"/>
              <a:buChar char="―"/>
            </a:pPr>
            <a:r>
              <a:rPr lang="zh-CN" altLang="en-US" smtClean="0"/>
              <a:t>特征集间约束关联关系抽取方法</a:t>
            </a:r>
            <a:endParaRPr lang="en-US" altLang="zh-CN" smtClean="0"/>
          </a:p>
          <a:p>
            <a:pPr lvl="1" eaLnBrk="1" hangingPunct="1">
              <a:spcBef>
                <a:spcPts val="300"/>
              </a:spcBef>
              <a:buFont typeface="Calibri" pitchFamily="34" charset="0"/>
              <a:buChar char="―"/>
            </a:pPr>
            <a:r>
              <a:rPr lang="zh-CN" altLang="en-US" smtClean="0"/>
              <a:t>异构特征融合模型</a:t>
            </a:r>
            <a:endParaRPr lang="en-US" altLang="zh-CN" smtClean="0"/>
          </a:p>
          <a:p>
            <a:pPr eaLnBrk="1" hangingPunct="1"/>
            <a:r>
              <a:rPr lang="zh-CN" altLang="en-US" smtClean="0">
                <a:solidFill>
                  <a:srgbClr val="0000FF"/>
                </a:solidFill>
              </a:rPr>
              <a:t>多源异构大数据的度量</a:t>
            </a:r>
            <a:endParaRPr lang="en-US" altLang="zh-CN" smtClean="0">
              <a:solidFill>
                <a:srgbClr val="0000FF"/>
              </a:solidFill>
            </a:endParaRPr>
          </a:p>
          <a:p>
            <a:pPr lvl="1" eaLnBrk="1" hangingPunct="1">
              <a:spcBef>
                <a:spcPts val="300"/>
              </a:spcBef>
              <a:buFont typeface="Calibri" pitchFamily="34" charset="0"/>
              <a:buChar char="―"/>
            </a:pPr>
            <a:r>
              <a:rPr lang="zh-CN" altLang="en-US" smtClean="0"/>
              <a:t>数据间关联关系的获取方法</a:t>
            </a:r>
            <a:endParaRPr lang="en-US" altLang="zh-CN" smtClean="0"/>
          </a:p>
          <a:p>
            <a:pPr lvl="1" eaLnBrk="1" hangingPunct="1">
              <a:spcBef>
                <a:spcPts val="300"/>
              </a:spcBef>
              <a:buFont typeface="Calibri" pitchFamily="34" charset="0"/>
              <a:buChar char="―"/>
            </a:pPr>
            <a:r>
              <a:rPr lang="zh-CN" altLang="en-US" smtClean="0"/>
              <a:t>语义相似性及距离计算方法</a:t>
            </a:r>
            <a:endParaRPr lang="en-US" altLang="zh-CN" smtClean="0"/>
          </a:p>
          <a:p>
            <a:pPr lvl="1" eaLnBrk="1" hangingPunct="1">
              <a:spcBef>
                <a:spcPts val="300"/>
              </a:spcBef>
              <a:buFont typeface="Calibri" pitchFamily="34" charset="0"/>
              <a:buChar char="―"/>
            </a:pPr>
            <a:r>
              <a:rPr lang="zh-CN" altLang="en-US" smtClean="0"/>
              <a:t>保持数据关联关系的异构度量模型</a:t>
            </a:r>
            <a:endParaRPr lang="en-US" altLang="zh-CN" smtClean="0"/>
          </a:p>
          <a:p>
            <a:pPr eaLnBrk="1" hangingPunct="1">
              <a:spcBef>
                <a:spcPts val="300"/>
              </a:spcBef>
            </a:pPr>
            <a:r>
              <a:rPr lang="en-US" altLang="zh-CN" sz="2000" smtClean="0"/>
              <a:t> </a:t>
            </a:r>
            <a:r>
              <a:rPr lang="zh-CN" altLang="en-US" smtClean="0">
                <a:solidFill>
                  <a:srgbClr val="0000FF"/>
                </a:solidFill>
              </a:rPr>
              <a:t>多源异构大数据的语义理解</a:t>
            </a:r>
            <a:endParaRPr lang="en-US" altLang="zh-CN" smtClean="0">
              <a:solidFill>
                <a:srgbClr val="0000FF"/>
              </a:solidFill>
            </a:endParaRPr>
          </a:p>
          <a:p>
            <a:pPr lvl="1" eaLnBrk="1" hangingPunct="1">
              <a:spcBef>
                <a:spcPts val="300"/>
              </a:spcBef>
              <a:buFont typeface="Calibri" pitchFamily="34" charset="0"/>
              <a:buChar char="―"/>
            </a:pPr>
            <a:r>
              <a:rPr lang="zh-CN" altLang="en-US" smtClean="0"/>
              <a:t>面向异构大数据的语义知识模型</a:t>
            </a:r>
            <a:endParaRPr lang="en-US" altLang="zh-CN" smtClean="0"/>
          </a:p>
          <a:p>
            <a:pPr lvl="1" eaLnBrk="1" hangingPunct="1">
              <a:spcBef>
                <a:spcPts val="300"/>
              </a:spcBef>
              <a:buFont typeface="Calibri" pitchFamily="34" charset="0"/>
              <a:buChar char="―"/>
            </a:pPr>
            <a:r>
              <a:rPr lang="zh-CN" altLang="en-US" smtClean="0"/>
              <a:t>可视摘要生成方法与多人协作场景共享大数据可视界面</a:t>
            </a:r>
            <a:endParaRPr lang="en-US" altLang="zh-CN" smtClean="0"/>
          </a:p>
        </p:txBody>
      </p:sp>
      <p:sp>
        <p:nvSpPr>
          <p:cNvPr id="29700"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7EDC7CC8-ED0D-49BA-A71A-9C7863987043}" type="slidenum">
              <a:rPr kumimoji="0" lang="zh-CN" altLang="en-US" sz="1200">
                <a:solidFill>
                  <a:srgbClr val="898989"/>
                </a:solidFill>
              </a:rPr>
              <a:pPr/>
              <a:t>27</a:t>
            </a:fld>
            <a:endParaRPr kumimoji="0" lang="zh-CN" altLang="en-US" sz="1200">
              <a:solidFill>
                <a:srgbClr val="898989"/>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a:normAutofit fontScale="90000"/>
          </a:bodyPr>
          <a:lstStyle/>
          <a:p>
            <a:pPr eaLnBrk="1" hangingPunct="1"/>
            <a:r>
              <a:rPr sz="2900" b="1" smtClean="0"/>
              <a:t>研究内容</a:t>
            </a:r>
            <a:r>
              <a:rPr lang="en-US" altLang="zh-CN" sz="2900" b="1" smtClean="0"/>
              <a:t>2</a:t>
            </a:r>
            <a:r>
              <a:rPr sz="2900" b="1" smtClean="0"/>
              <a:t>：</a:t>
            </a:r>
            <a:r>
              <a:rPr kumimoji="0" sz="2900" b="1" smtClean="0"/>
              <a:t>大数据计算的复杂性理论</a:t>
            </a:r>
            <a:r>
              <a:rPr kumimoji="0" lang="en-US" altLang="zh-CN" sz="2900" b="1" smtClean="0"/>
              <a:t/>
            </a:r>
            <a:br>
              <a:rPr kumimoji="0" lang="en-US" altLang="zh-CN" sz="2900" b="1" smtClean="0"/>
            </a:br>
            <a:r>
              <a:rPr kumimoji="0" sz="2900" b="1" smtClean="0"/>
              <a:t>与算法理论</a:t>
            </a:r>
            <a:endParaRPr lang="en-US" sz="3200" smtClean="0"/>
          </a:p>
        </p:txBody>
      </p:sp>
      <p:sp>
        <p:nvSpPr>
          <p:cNvPr id="30723" name="灯片编号占位符 4"/>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BDC4083D-6A5C-45A3-8182-5D5223A71E2A}" type="slidenum">
              <a:rPr kumimoji="0" lang="zh-CN" altLang="en-US" sz="1200">
                <a:solidFill>
                  <a:srgbClr val="898989"/>
                </a:solidFill>
              </a:rPr>
              <a:pPr/>
              <a:t>28</a:t>
            </a:fld>
            <a:endParaRPr kumimoji="0" lang="zh-CN" altLang="en-US" sz="1200">
              <a:solidFill>
                <a:srgbClr val="898989"/>
              </a:solidFill>
            </a:endParaRPr>
          </a:p>
        </p:txBody>
      </p:sp>
      <p:sp>
        <p:nvSpPr>
          <p:cNvPr id="8" name="矩形 7"/>
          <p:cNvSpPr/>
          <p:nvPr/>
        </p:nvSpPr>
        <p:spPr>
          <a:xfrm>
            <a:off x="684213" y="5764213"/>
            <a:ext cx="7848600" cy="66198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kumimoji="0" lang="zh-CN" altLang="en-US" sz="3600" b="1">
                <a:solidFill>
                  <a:srgbClr val="FF0000"/>
                </a:solidFill>
                <a:latin typeface="黑体" pitchFamily="49" charset="-122"/>
                <a:ea typeface="黑体" pitchFamily="49" charset="-122"/>
              </a:rPr>
              <a:t>可计算性问题</a:t>
            </a:r>
          </a:p>
        </p:txBody>
      </p:sp>
      <p:sp>
        <p:nvSpPr>
          <p:cNvPr id="28" name="矩形 27"/>
          <p:cNvSpPr/>
          <p:nvPr/>
        </p:nvSpPr>
        <p:spPr>
          <a:xfrm>
            <a:off x="395288" y="3573463"/>
            <a:ext cx="8280400" cy="1584325"/>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5" name="组合 24"/>
          <p:cNvGrpSpPr>
            <a:grpSpLocks/>
          </p:cNvGrpSpPr>
          <p:nvPr/>
        </p:nvGrpSpPr>
        <p:grpSpPr bwMode="auto">
          <a:xfrm>
            <a:off x="647700" y="3716338"/>
            <a:ext cx="7848600" cy="1296987"/>
            <a:chOff x="647564" y="3717032"/>
            <a:chExt cx="7848872" cy="1296144"/>
          </a:xfrm>
        </p:grpSpPr>
        <p:sp>
          <p:nvSpPr>
            <p:cNvPr id="14" name="圆角矩形 13"/>
            <p:cNvSpPr/>
            <p:nvPr/>
          </p:nvSpPr>
          <p:spPr>
            <a:xfrm>
              <a:off x="647564" y="3717032"/>
              <a:ext cx="2232102" cy="1296144"/>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kumimoji="0" lang="zh-CN" altLang="en-US" b="1">
                  <a:solidFill>
                    <a:schemeClr val="tx1"/>
                  </a:solidFill>
                  <a:latin typeface="黑体" pitchFamily="49" charset="-122"/>
                  <a:ea typeface="黑体" pitchFamily="49" charset="-122"/>
                </a:rPr>
                <a:t>问题易解性</a:t>
              </a:r>
              <a:endParaRPr kumimoji="0" lang="en-US" altLang="zh-CN" b="1">
                <a:solidFill>
                  <a:schemeClr val="tx1"/>
                </a:solidFill>
                <a:latin typeface="黑体" pitchFamily="49" charset="-122"/>
                <a:ea typeface="黑体" pitchFamily="49" charset="-122"/>
              </a:endParaRPr>
            </a:p>
            <a:p>
              <a:pPr algn="ctr"/>
              <a:r>
                <a:rPr kumimoji="0" lang="en-US" altLang="zh-CN" b="1">
                  <a:solidFill>
                    <a:srgbClr val="0000FF"/>
                  </a:solidFill>
                  <a:latin typeface="黑体" pitchFamily="49" charset="-122"/>
                  <a:ea typeface="黑体" pitchFamily="49" charset="-122"/>
                </a:rPr>
                <a:t>(</a:t>
              </a:r>
              <a:r>
                <a:rPr kumimoji="0" lang="zh-CN" altLang="en-US" b="1">
                  <a:solidFill>
                    <a:srgbClr val="0000FF"/>
                  </a:solidFill>
                  <a:latin typeface="黑体" pitchFamily="49" charset="-122"/>
                  <a:ea typeface="黑体" pitchFamily="49" charset="-122"/>
                </a:rPr>
                <a:t>多项式复杂性</a:t>
              </a:r>
              <a:r>
                <a:rPr kumimoji="0" lang="en-US" altLang="zh-CN" b="1">
                  <a:solidFill>
                    <a:srgbClr val="0000FF"/>
                  </a:solidFill>
                  <a:latin typeface="黑体" pitchFamily="49" charset="-122"/>
                  <a:ea typeface="黑体" pitchFamily="49" charset="-122"/>
                </a:rPr>
                <a:t> </a:t>
              </a:r>
              <a:r>
                <a:rPr kumimoji="0" lang="en-US" altLang="zh-CN" b="1">
                  <a:solidFill>
                    <a:srgbClr val="FF0000"/>
                  </a:solidFill>
                  <a:latin typeface="黑体" pitchFamily="49" charset="-122"/>
                  <a:ea typeface="黑体" pitchFamily="49" charset="-122"/>
                </a:rPr>
                <a:t>≠</a:t>
              </a:r>
              <a:r>
                <a:rPr kumimoji="0" lang="zh-CN" altLang="en-US" b="1">
                  <a:solidFill>
                    <a:srgbClr val="0000FF"/>
                  </a:solidFill>
                  <a:latin typeface="黑体" pitchFamily="49" charset="-122"/>
                  <a:ea typeface="黑体" pitchFamily="49" charset="-122"/>
                </a:rPr>
                <a:t>易解）</a:t>
              </a:r>
              <a:endParaRPr kumimoji="0" lang="zh-CN" altLang="en-US" b="1">
                <a:solidFill>
                  <a:schemeClr val="tx1"/>
                </a:solidFill>
                <a:latin typeface="黑体" pitchFamily="49" charset="-122"/>
                <a:ea typeface="黑体" pitchFamily="49" charset="-122"/>
              </a:endParaRPr>
            </a:p>
          </p:txBody>
        </p:sp>
        <p:sp>
          <p:nvSpPr>
            <p:cNvPr id="15" name="圆角矩形 14"/>
            <p:cNvSpPr/>
            <p:nvPr/>
          </p:nvSpPr>
          <p:spPr>
            <a:xfrm>
              <a:off x="3455949" y="3717032"/>
              <a:ext cx="2232102" cy="1296144"/>
            </a:xfrm>
            <a:prstGeom prst="roundRect">
              <a:avLst>
                <a:gd name="adj" fmla="val 7190"/>
              </a:avLst>
            </a:prstGeom>
            <a:solidFill>
              <a:schemeClr val="bg1">
                <a:lumMod val="95000"/>
              </a:schemeClr>
            </a:solidFill>
            <a:ln w="38100">
              <a:solidFill>
                <a:srgbClr val="00B050"/>
              </a:solidFill>
            </a:ln>
          </p:spPr>
          <p:style>
            <a:lnRef idx="2">
              <a:schemeClr val="accent1"/>
            </a:lnRef>
            <a:fillRef idx="1">
              <a:schemeClr val="lt1"/>
            </a:fillRef>
            <a:effectRef idx="0">
              <a:schemeClr val="accent1"/>
            </a:effectRef>
            <a:fontRef idx="minor">
              <a:schemeClr val="dk1"/>
            </a:fontRef>
          </p:style>
          <p:txBody>
            <a:bodyPr anchor="ctr"/>
            <a:lstStyle/>
            <a:p>
              <a:pPr algn="ctr"/>
              <a:r>
                <a:rPr kumimoji="0" lang="zh-CN" altLang="en-US" b="1">
                  <a:solidFill>
                    <a:schemeClr val="tx1"/>
                  </a:solidFill>
                  <a:latin typeface="黑体" pitchFamily="49" charset="-122"/>
                  <a:ea typeface="黑体" pitchFamily="49" charset="-122"/>
                </a:rPr>
                <a:t>可近似性</a:t>
              </a:r>
              <a:endParaRPr kumimoji="0" lang="en-US" altLang="zh-CN" b="1">
                <a:solidFill>
                  <a:schemeClr val="tx1"/>
                </a:solidFill>
                <a:latin typeface="黑体" pitchFamily="49" charset="-122"/>
                <a:ea typeface="黑体" pitchFamily="49" charset="-122"/>
              </a:endParaRPr>
            </a:p>
            <a:p>
              <a:pPr algn="ctr"/>
              <a:r>
                <a:rPr kumimoji="0" lang="en-US" altLang="zh-CN" b="1">
                  <a:solidFill>
                    <a:srgbClr val="0000FF"/>
                  </a:solidFill>
                  <a:latin typeface="黑体" pitchFamily="49" charset="-122"/>
                  <a:ea typeface="黑体" pitchFamily="49" charset="-122"/>
                </a:rPr>
                <a:t>(</a:t>
              </a:r>
              <a:r>
                <a:rPr kumimoji="0" lang="zh-CN" altLang="en-US" b="1">
                  <a:solidFill>
                    <a:srgbClr val="0000FF"/>
                  </a:solidFill>
                  <a:latin typeface="黑体" pitchFamily="49" charset="-122"/>
                  <a:ea typeface="黑体" pitchFamily="49" charset="-122"/>
                </a:rPr>
                <a:t>多项式近似算法不可用</a:t>
              </a:r>
              <a:r>
                <a:rPr kumimoji="0" lang="en-US" altLang="zh-CN" b="1">
                  <a:solidFill>
                    <a:srgbClr val="0000FF"/>
                  </a:solidFill>
                  <a:latin typeface="黑体" pitchFamily="49" charset="-122"/>
                  <a:ea typeface="黑体" pitchFamily="49" charset="-122"/>
                </a:rPr>
                <a:t>)</a:t>
              </a:r>
              <a:endParaRPr kumimoji="0" lang="zh-CN" altLang="en-US" b="1">
                <a:solidFill>
                  <a:srgbClr val="0000FF"/>
                </a:solidFill>
                <a:latin typeface="黑体" pitchFamily="49" charset="-122"/>
                <a:ea typeface="黑体" pitchFamily="49" charset="-122"/>
              </a:endParaRPr>
            </a:p>
          </p:txBody>
        </p:sp>
        <p:sp>
          <p:nvSpPr>
            <p:cNvPr id="16" name="圆角矩形 15"/>
            <p:cNvSpPr/>
            <p:nvPr/>
          </p:nvSpPr>
          <p:spPr>
            <a:xfrm>
              <a:off x="6264334" y="3717032"/>
              <a:ext cx="2232102" cy="1296144"/>
            </a:xfrm>
            <a:prstGeom prst="roundRect">
              <a:avLst>
                <a:gd name="adj" fmla="val 7190"/>
              </a:avLst>
            </a:prstGeom>
            <a:solidFill>
              <a:schemeClr val="bg1">
                <a:lumMod val="95000"/>
              </a:schemeClr>
            </a:solidFill>
            <a:ln w="38100">
              <a:solidFill>
                <a:srgbClr val="7030A0"/>
              </a:solidFill>
            </a:ln>
          </p:spPr>
          <p:style>
            <a:lnRef idx="2">
              <a:schemeClr val="accent1"/>
            </a:lnRef>
            <a:fillRef idx="1">
              <a:schemeClr val="lt1"/>
            </a:fillRef>
            <a:effectRef idx="0">
              <a:schemeClr val="accent1"/>
            </a:effectRef>
            <a:fontRef idx="minor">
              <a:schemeClr val="dk1"/>
            </a:fontRef>
          </p:style>
          <p:txBody>
            <a:bodyPr anchor="ctr"/>
            <a:lstStyle/>
            <a:p>
              <a:pPr algn="ctr"/>
              <a:r>
                <a:rPr kumimoji="0" lang="zh-CN" altLang="en-US" b="1">
                  <a:solidFill>
                    <a:schemeClr val="tx1"/>
                  </a:solidFill>
                  <a:latin typeface="黑体" pitchFamily="49" charset="-122"/>
                  <a:ea typeface="黑体" pitchFamily="49" charset="-122"/>
                </a:rPr>
                <a:t>算法高效性</a:t>
              </a:r>
              <a:endParaRPr kumimoji="0" lang="en-US" altLang="zh-CN" b="1">
                <a:solidFill>
                  <a:schemeClr val="tx1"/>
                </a:solidFill>
                <a:latin typeface="黑体" pitchFamily="49" charset="-122"/>
                <a:ea typeface="黑体" pitchFamily="49" charset="-122"/>
              </a:endParaRPr>
            </a:p>
            <a:p>
              <a:pPr algn="ctr"/>
              <a:r>
                <a:rPr kumimoji="0" lang="en-US" altLang="zh-CN" b="1">
                  <a:solidFill>
                    <a:srgbClr val="0000FF"/>
                  </a:solidFill>
                  <a:latin typeface="黑体" pitchFamily="49" charset="-122"/>
                  <a:ea typeface="黑体" pitchFamily="49" charset="-122"/>
                </a:rPr>
                <a:t>(</a:t>
              </a:r>
              <a:r>
                <a:rPr kumimoji="0" lang="zh-CN" altLang="en-US" b="1">
                  <a:solidFill>
                    <a:srgbClr val="0000FF"/>
                  </a:solidFill>
                  <a:latin typeface="黑体" pitchFamily="49" charset="-122"/>
                  <a:ea typeface="黑体" pitchFamily="49" charset="-122"/>
                </a:rPr>
                <a:t>以局部观全局</a:t>
              </a:r>
              <a:r>
                <a:rPr kumimoji="0" lang="en-US" altLang="zh-CN" b="1">
                  <a:solidFill>
                    <a:srgbClr val="0000FF"/>
                  </a:solidFill>
                  <a:latin typeface="黑体" pitchFamily="49" charset="-122"/>
                  <a:ea typeface="黑体" pitchFamily="49" charset="-122"/>
                </a:rPr>
                <a:t>)</a:t>
              </a:r>
              <a:endParaRPr kumimoji="0" lang="zh-CN" altLang="en-US" b="1">
                <a:solidFill>
                  <a:srgbClr val="0000FF"/>
                </a:solidFill>
                <a:latin typeface="黑体" pitchFamily="49" charset="-122"/>
                <a:ea typeface="黑体" pitchFamily="49" charset="-122"/>
              </a:endParaRPr>
            </a:p>
          </p:txBody>
        </p:sp>
        <p:sp>
          <p:nvSpPr>
            <p:cNvPr id="21" name="AutoShape 18"/>
            <p:cNvSpPr>
              <a:spLocks noChangeArrowheads="1"/>
            </p:cNvSpPr>
            <p:nvPr/>
          </p:nvSpPr>
          <p:spPr bwMode="auto">
            <a:xfrm>
              <a:off x="2943169" y="4148551"/>
              <a:ext cx="446103" cy="468008"/>
            </a:xfrm>
            <a:prstGeom prst="rightArrow">
              <a:avLst>
                <a:gd name="adj1" fmla="val 50000"/>
                <a:gd name="adj2" fmla="val 61795"/>
              </a:avLst>
            </a:prstGeom>
            <a:solidFill>
              <a:schemeClr val="bg1">
                <a:lumMod val="95000"/>
              </a:schemeClr>
            </a:solidFill>
            <a:ln w="9525" cmpd="sng">
              <a:solidFill>
                <a:schemeClr val="tx1"/>
              </a:solidFill>
              <a:miter lim="800000"/>
              <a:headEnd/>
              <a:tailEnd/>
            </a:ln>
          </p:spPr>
          <p:txBody>
            <a:bodyPr wrap="none" anchor="ctr"/>
            <a:lstStyle/>
            <a:p>
              <a:pPr>
                <a:defRPr/>
              </a:pPr>
              <a:endParaRPr lang="zh-CN" altLang="zh-CN" b="1">
                <a:solidFill>
                  <a:srgbClr val="000000"/>
                </a:solidFill>
                <a:latin typeface="Calibri" charset="0"/>
                <a:ea typeface="黑体" pitchFamily="49" charset="-122"/>
                <a:cs typeface="宋体" charset="0"/>
                <a:sym typeface="宋体" pitchFamily="2" charset="-122"/>
              </a:endParaRPr>
            </a:p>
          </p:txBody>
        </p:sp>
        <p:sp>
          <p:nvSpPr>
            <p:cNvPr id="22" name="AutoShape 18"/>
            <p:cNvSpPr>
              <a:spLocks noChangeArrowheads="1"/>
            </p:cNvSpPr>
            <p:nvPr/>
          </p:nvSpPr>
          <p:spPr bwMode="auto">
            <a:xfrm>
              <a:off x="5754729" y="4148551"/>
              <a:ext cx="446102" cy="468008"/>
            </a:xfrm>
            <a:prstGeom prst="rightArrow">
              <a:avLst>
                <a:gd name="adj1" fmla="val 50000"/>
                <a:gd name="adj2" fmla="val 61795"/>
              </a:avLst>
            </a:prstGeom>
            <a:solidFill>
              <a:schemeClr val="bg1">
                <a:lumMod val="95000"/>
              </a:schemeClr>
            </a:solidFill>
            <a:ln w="9525" cmpd="sng">
              <a:solidFill>
                <a:schemeClr val="tx1"/>
              </a:solidFill>
              <a:miter lim="800000"/>
              <a:headEnd/>
              <a:tailEnd/>
            </a:ln>
          </p:spPr>
          <p:txBody>
            <a:bodyPr wrap="none" anchor="ctr"/>
            <a:lstStyle/>
            <a:p>
              <a:pPr>
                <a:defRPr/>
              </a:pPr>
              <a:endParaRPr lang="zh-CN" altLang="zh-CN" b="1">
                <a:solidFill>
                  <a:srgbClr val="000000"/>
                </a:solidFill>
                <a:latin typeface="Calibri" charset="0"/>
                <a:ea typeface="黑体" pitchFamily="49" charset="-122"/>
                <a:cs typeface="宋体" charset="0"/>
                <a:sym typeface="宋体" pitchFamily="2" charset="-122"/>
              </a:endParaRPr>
            </a:p>
          </p:txBody>
        </p:sp>
      </p:grpSp>
      <p:sp>
        <p:nvSpPr>
          <p:cNvPr id="10" name="矩形 9"/>
          <p:cNvSpPr/>
          <p:nvPr/>
        </p:nvSpPr>
        <p:spPr>
          <a:xfrm>
            <a:off x="431800" y="1700213"/>
            <a:ext cx="8280400" cy="1584325"/>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6" name="组合 25"/>
          <p:cNvGrpSpPr>
            <a:grpSpLocks/>
          </p:cNvGrpSpPr>
          <p:nvPr/>
        </p:nvGrpSpPr>
        <p:grpSpPr bwMode="auto">
          <a:xfrm>
            <a:off x="647700" y="1825625"/>
            <a:ext cx="7848600" cy="1890713"/>
            <a:chOff x="647564" y="1825392"/>
            <a:chExt cx="7848872" cy="1891641"/>
          </a:xfrm>
        </p:grpSpPr>
        <p:sp>
          <p:nvSpPr>
            <p:cNvPr id="11" name="圆角矩形 10"/>
            <p:cNvSpPr/>
            <p:nvPr/>
          </p:nvSpPr>
          <p:spPr>
            <a:xfrm>
              <a:off x="647564" y="1825392"/>
              <a:ext cx="2232102" cy="1296036"/>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r>
                <a:rPr kumimoji="0" lang="zh-CN" altLang="en-US" b="1">
                  <a:solidFill>
                    <a:schemeClr val="tx1"/>
                  </a:solidFill>
                  <a:latin typeface="黑体" pitchFamily="49" charset="-122"/>
                  <a:ea typeface="黑体" pitchFamily="49" charset="-122"/>
                </a:rPr>
                <a:t>易解类</a:t>
              </a:r>
              <a:endParaRPr kumimoji="0" lang="en-US" altLang="zh-CN" b="1">
                <a:solidFill>
                  <a:schemeClr val="tx1"/>
                </a:solidFill>
                <a:latin typeface="黑体" pitchFamily="49" charset="-122"/>
                <a:ea typeface="黑体" pitchFamily="49" charset="-122"/>
              </a:endParaRPr>
            </a:p>
            <a:p>
              <a:pPr algn="ctr"/>
              <a:r>
                <a:rPr kumimoji="0" lang="zh-CN" altLang="en-US" b="1">
                  <a:solidFill>
                    <a:schemeClr val="tx1"/>
                  </a:solidFill>
                  <a:latin typeface="黑体" pitchFamily="49" charset="-122"/>
                  <a:ea typeface="黑体" pitchFamily="49" charset="-122"/>
                </a:rPr>
                <a:t>复杂性理论</a:t>
              </a:r>
            </a:p>
          </p:txBody>
        </p:sp>
        <p:sp>
          <p:nvSpPr>
            <p:cNvPr id="12" name="圆角矩形 11"/>
            <p:cNvSpPr/>
            <p:nvPr/>
          </p:nvSpPr>
          <p:spPr>
            <a:xfrm>
              <a:off x="3455949" y="1825392"/>
              <a:ext cx="2232102" cy="1296036"/>
            </a:xfrm>
            <a:prstGeom prst="roundRect">
              <a:avLst>
                <a:gd name="adj" fmla="val 7190"/>
              </a:avLst>
            </a:prstGeom>
            <a:solidFill>
              <a:schemeClr val="bg1">
                <a:lumMod val="95000"/>
              </a:schemeClr>
            </a:solidFill>
            <a:ln w="38100">
              <a:solidFill>
                <a:srgbClr val="00B050"/>
              </a:solidFill>
            </a:ln>
          </p:spPr>
          <p:style>
            <a:lnRef idx="2">
              <a:schemeClr val="accent1"/>
            </a:lnRef>
            <a:fillRef idx="1">
              <a:schemeClr val="lt1"/>
            </a:fillRef>
            <a:effectRef idx="0">
              <a:schemeClr val="accent1"/>
            </a:effectRef>
            <a:fontRef idx="minor">
              <a:schemeClr val="dk1"/>
            </a:fontRef>
          </p:style>
          <p:txBody>
            <a:bodyPr anchor="ctr"/>
            <a:lstStyle/>
            <a:p>
              <a:pPr algn="ctr"/>
              <a:r>
                <a:rPr kumimoji="0" lang="zh-CN" altLang="en-US" b="1">
                  <a:solidFill>
                    <a:schemeClr val="tx1"/>
                  </a:solidFill>
                  <a:latin typeface="黑体" pitchFamily="49" charset="-122"/>
                  <a:ea typeface="黑体" pitchFamily="49" charset="-122"/>
                </a:rPr>
                <a:t>数据驱动的近似算法理论</a:t>
              </a:r>
            </a:p>
          </p:txBody>
        </p:sp>
        <p:sp>
          <p:nvSpPr>
            <p:cNvPr id="13" name="圆角矩形 12"/>
            <p:cNvSpPr/>
            <p:nvPr/>
          </p:nvSpPr>
          <p:spPr>
            <a:xfrm>
              <a:off x="6264334" y="1825392"/>
              <a:ext cx="2232102" cy="1296036"/>
            </a:xfrm>
            <a:prstGeom prst="roundRect">
              <a:avLst>
                <a:gd name="adj" fmla="val 7190"/>
              </a:avLst>
            </a:prstGeom>
            <a:solidFill>
              <a:schemeClr val="bg1">
                <a:lumMod val="95000"/>
              </a:schemeClr>
            </a:solidFill>
            <a:ln w="38100">
              <a:solidFill>
                <a:srgbClr val="7030A0"/>
              </a:solidFill>
            </a:ln>
          </p:spPr>
          <p:style>
            <a:lnRef idx="2">
              <a:schemeClr val="accent1"/>
            </a:lnRef>
            <a:fillRef idx="1">
              <a:schemeClr val="lt1"/>
            </a:fillRef>
            <a:effectRef idx="0">
              <a:schemeClr val="accent1"/>
            </a:effectRef>
            <a:fontRef idx="minor">
              <a:schemeClr val="dk1"/>
            </a:fontRef>
          </p:style>
          <p:txBody>
            <a:bodyPr anchor="ctr"/>
            <a:lstStyle/>
            <a:p>
              <a:pPr algn="ctr"/>
              <a:r>
                <a:rPr kumimoji="0" lang="zh-CN" altLang="en-US" b="1">
                  <a:solidFill>
                    <a:schemeClr val="tx1"/>
                  </a:solidFill>
                  <a:latin typeface="黑体" pitchFamily="49" charset="-122"/>
                  <a:ea typeface="黑体" pitchFamily="49" charset="-122"/>
                </a:rPr>
                <a:t>大数据高效</a:t>
              </a:r>
              <a:endParaRPr kumimoji="0" lang="en-US" altLang="zh-CN" b="1">
                <a:solidFill>
                  <a:schemeClr val="tx1"/>
                </a:solidFill>
                <a:latin typeface="黑体" pitchFamily="49" charset="-122"/>
                <a:ea typeface="黑体" pitchFamily="49" charset="-122"/>
              </a:endParaRPr>
            </a:p>
            <a:p>
              <a:pPr algn="ctr"/>
              <a:r>
                <a:rPr kumimoji="0" lang="zh-CN" altLang="en-US" b="1">
                  <a:solidFill>
                    <a:schemeClr val="tx1"/>
                  </a:solidFill>
                  <a:latin typeface="黑体" pitchFamily="49" charset="-122"/>
                  <a:ea typeface="黑体" pitchFamily="49" charset="-122"/>
                </a:rPr>
                <a:t>算法理论</a:t>
              </a:r>
            </a:p>
          </p:txBody>
        </p:sp>
        <p:sp>
          <p:nvSpPr>
            <p:cNvPr id="30735" name="AutoShape 18"/>
            <p:cNvSpPr>
              <a:spLocks noChangeArrowheads="1"/>
            </p:cNvSpPr>
            <p:nvPr/>
          </p:nvSpPr>
          <p:spPr bwMode="auto">
            <a:xfrm rot="-5400000">
              <a:off x="4301970" y="3230977"/>
              <a:ext cx="576064" cy="396044"/>
            </a:xfrm>
            <a:prstGeom prst="rightArrow">
              <a:avLst>
                <a:gd name="adj1" fmla="val 50000"/>
                <a:gd name="adj2" fmla="val 61798"/>
              </a:avLst>
            </a:prstGeom>
            <a:solidFill>
              <a:srgbClr val="92D050"/>
            </a:solidFill>
            <a:ln w="9525">
              <a:solidFill>
                <a:schemeClr val="tx1"/>
              </a:solidFill>
              <a:miter lim="800000"/>
              <a:headEnd/>
              <a:tailEnd/>
            </a:ln>
          </p:spPr>
          <p:txBody>
            <a:bodyPr wrap="none" anchor="ctr"/>
            <a:lstStyle/>
            <a:p>
              <a:endParaRPr lang="zh-CN" altLang="en-US" b="1">
                <a:solidFill>
                  <a:srgbClr val="000000"/>
                </a:solidFill>
                <a:ea typeface="黑体" pitchFamily="49" charset="-122"/>
                <a:sym typeface="宋体" pitchFamily="2" charset="-122"/>
              </a:endParaRPr>
            </a:p>
          </p:txBody>
        </p:sp>
        <p:sp>
          <p:nvSpPr>
            <p:cNvPr id="19" name="AutoShape 18"/>
            <p:cNvSpPr>
              <a:spLocks noChangeArrowheads="1"/>
            </p:cNvSpPr>
            <p:nvPr/>
          </p:nvSpPr>
          <p:spPr bwMode="auto">
            <a:xfrm rot="16200000">
              <a:off x="1488837" y="3226347"/>
              <a:ext cx="576546" cy="404827"/>
            </a:xfrm>
            <a:prstGeom prst="rightArrow">
              <a:avLst>
                <a:gd name="adj1" fmla="val 50000"/>
                <a:gd name="adj2" fmla="val 61795"/>
              </a:avLst>
            </a:prstGeom>
            <a:solidFill>
              <a:schemeClr val="accent6"/>
            </a:solidFill>
            <a:ln w="9525" cmpd="sng">
              <a:solidFill>
                <a:schemeClr val="tx1"/>
              </a:solidFill>
              <a:miter lim="800000"/>
              <a:headEnd/>
              <a:tailEnd/>
            </a:ln>
          </p:spPr>
          <p:txBody>
            <a:bodyPr wrap="none" anchor="ctr"/>
            <a:lstStyle/>
            <a:p>
              <a:pPr>
                <a:defRPr/>
              </a:pPr>
              <a:endParaRPr lang="zh-CN" altLang="zh-CN" b="1">
                <a:solidFill>
                  <a:srgbClr val="000000"/>
                </a:solidFill>
                <a:latin typeface="Calibri" charset="0"/>
                <a:ea typeface="黑体" pitchFamily="49" charset="-122"/>
                <a:cs typeface="宋体" charset="0"/>
                <a:sym typeface="宋体" pitchFamily="2" charset="-122"/>
              </a:endParaRPr>
            </a:p>
          </p:txBody>
        </p:sp>
        <p:sp>
          <p:nvSpPr>
            <p:cNvPr id="30737" name="AutoShape 18"/>
            <p:cNvSpPr>
              <a:spLocks noChangeArrowheads="1"/>
            </p:cNvSpPr>
            <p:nvPr/>
          </p:nvSpPr>
          <p:spPr bwMode="auto">
            <a:xfrm rot="-5400000">
              <a:off x="7150640" y="3226624"/>
              <a:ext cx="576063" cy="404751"/>
            </a:xfrm>
            <a:prstGeom prst="rightArrow">
              <a:avLst>
                <a:gd name="adj1" fmla="val 50000"/>
                <a:gd name="adj2" fmla="val 61793"/>
              </a:avLst>
            </a:prstGeom>
            <a:solidFill>
              <a:srgbClr val="7030A0"/>
            </a:solidFill>
            <a:ln w="9525">
              <a:solidFill>
                <a:schemeClr val="tx1"/>
              </a:solidFill>
              <a:miter lim="800000"/>
              <a:headEnd/>
              <a:tailEnd/>
            </a:ln>
          </p:spPr>
          <p:txBody>
            <a:bodyPr wrap="none" anchor="ctr"/>
            <a:lstStyle/>
            <a:p>
              <a:endParaRPr lang="zh-CN" altLang="en-US" b="1">
                <a:solidFill>
                  <a:srgbClr val="000000"/>
                </a:solidFill>
                <a:ea typeface="黑体" pitchFamily="49" charset="-122"/>
                <a:sym typeface="宋体" pitchFamily="2" charset="-122"/>
              </a:endParaRPr>
            </a:p>
          </p:txBody>
        </p:sp>
      </p:grpSp>
      <p:sp>
        <p:nvSpPr>
          <p:cNvPr id="17" name="AutoShape 31"/>
          <p:cNvSpPr>
            <a:spLocks noChangeArrowheads="1"/>
          </p:cNvSpPr>
          <p:nvPr/>
        </p:nvSpPr>
        <p:spPr bwMode="auto">
          <a:xfrm rot="10800000">
            <a:off x="1619250" y="5013325"/>
            <a:ext cx="431800" cy="747713"/>
          </a:xfrm>
          <a:prstGeom prst="downArrow">
            <a:avLst>
              <a:gd name="adj1" fmla="val 50000"/>
              <a:gd name="adj2" fmla="val 55195"/>
            </a:avLst>
          </a:prstGeom>
          <a:solidFill>
            <a:srgbClr val="D6E3BC"/>
          </a:solidFill>
          <a:ln w="9525">
            <a:solidFill>
              <a:schemeClr val="tx1"/>
            </a:solidFill>
            <a:miter lim="800000"/>
            <a:headEnd/>
            <a:tailEnd/>
          </a:ln>
        </p:spPr>
        <p:txBody>
          <a:bodyPr wrap="none" anchor="ctr"/>
          <a:lstStyle/>
          <a:p>
            <a:endParaRPr lang="zh-CN" altLang="en-US">
              <a:solidFill>
                <a:srgbClr val="000000"/>
              </a:solidFill>
            </a:endParaRPr>
          </a:p>
        </p:txBody>
      </p:sp>
      <p:sp>
        <p:nvSpPr>
          <p:cNvPr id="23" name="AutoShape 31"/>
          <p:cNvSpPr>
            <a:spLocks noChangeArrowheads="1"/>
          </p:cNvSpPr>
          <p:nvPr/>
        </p:nvSpPr>
        <p:spPr bwMode="auto">
          <a:xfrm rot="10800000">
            <a:off x="4427538" y="5013325"/>
            <a:ext cx="431800" cy="747713"/>
          </a:xfrm>
          <a:prstGeom prst="downArrow">
            <a:avLst>
              <a:gd name="adj1" fmla="val 50000"/>
              <a:gd name="adj2" fmla="val 55195"/>
            </a:avLst>
          </a:prstGeom>
          <a:solidFill>
            <a:srgbClr val="D6E3BC"/>
          </a:solidFill>
          <a:ln w="9525">
            <a:solidFill>
              <a:schemeClr val="tx1"/>
            </a:solidFill>
            <a:miter lim="800000"/>
            <a:headEnd/>
            <a:tailEnd/>
          </a:ln>
        </p:spPr>
        <p:txBody>
          <a:bodyPr wrap="none" anchor="ctr"/>
          <a:lstStyle/>
          <a:p>
            <a:endParaRPr lang="zh-CN" altLang="en-US">
              <a:solidFill>
                <a:srgbClr val="000000"/>
              </a:solidFill>
            </a:endParaRPr>
          </a:p>
        </p:txBody>
      </p:sp>
      <p:sp>
        <p:nvSpPr>
          <p:cNvPr id="24" name="AutoShape 31"/>
          <p:cNvSpPr>
            <a:spLocks noChangeArrowheads="1"/>
          </p:cNvSpPr>
          <p:nvPr/>
        </p:nvSpPr>
        <p:spPr bwMode="auto">
          <a:xfrm rot="10800000">
            <a:off x="7164388" y="5013325"/>
            <a:ext cx="431800" cy="747713"/>
          </a:xfrm>
          <a:prstGeom prst="downArrow">
            <a:avLst>
              <a:gd name="adj1" fmla="val 50000"/>
              <a:gd name="adj2" fmla="val 55195"/>
            </a:avLst>
          </a:prstGeom>
          <a:solidFill>
            <a:srgbClr val="D6E3BC"/>
          </a:solidFill>
          <a:ln w="9525">
            <a:solidFill>
              <a:schemeClr val="tx1"/>
            </a:solidFill>
            <a:miter lim="800000"/>
            <a:headEnd/>
            <a:tailEnd/>
          </a:ln>
        </p:spPr>
        <p:txBody>
          <a:bodyPr wrap="none" anchor="ctr"/>
          <a:lstStyle/>
          <a:p>
            <a:endParaRPr lang="zh-CN" altLang="en-US">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linds(horizontal)">
                                      <p:cBhvr>
                                        <p:cTn id="20" dur="500"/>
                                        <p:tgtEl>
                                          <p:spTgt spid="2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down)">
                                      <p:cBhvr>
                                        <p:cTn id="25" dur="500"/>
                                        <p:tgtEl>
                                          <p:spTgt spid="26"/>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0" grpId="0" animBg="1"/>
      <p:bldP spid="17" grpId="0" animBg="1"/>
      <p:bldP spid="23"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a:normAutofit fontScale="90000"/>
          </a:bodyPr>
          <a:lstStyle/>
          <a:p>
            <a:pPr eaLnBrk="1" hangingPunct="1"/>
            <a:r>
              <a:rPr sz="2900" b="1" smtClean="0"/>
              <a:t>研究内容</a:t>
            </a:r>
            <a:r>
              <a:rPr lang="en-US" altLang="zh-CN" sz="2900" b="1" smtClean="0"/>
              <a:t>2</a:t>
            </a:r>
            <a:r>
              <a:rPr sz="2900" b="1" smtClean="0"/>
              <a:t>：</a:t>
            </a:r>
            <a:r>
              <a:rPr kumimoji="0" sz="2900" b="1" smtClean="0"/>
              <a:t>大数据计算的复杂性理论</a:t>
            </a:r>
            <a:r>
              <a:rPr kumimoji="0" lang="en-US" altLang="zh-CN" sz="2900" b="1" smtClean="0"/>
              <a:t/>
            </a:r>
            <a:br>
              <a:rPr kumimoji="0" lang="en-US" altLang="zh-CN" sz="2900" b="1" smtClean="0"/>
            </a:br>
            <a:r>
              <a:rPr kumimoji="0" sz="2900" b="1" smtClean="0"/>
              <a:t>与算法理论</a:t>
            </a:r>
            <a:endParaRPr lang="en-US" sz="3200" smtClean="0"/>
          </a:p>
        </p:txBody>
      </p:sp>
      <p:sp>
        <p:nvSpPr>
          <p:cNvPr id="31746" name="内容占位符 2"/>
          <p:cNvSpPr>
            <a:spLocks noGrp="1"/>
          </p:cNvSpPr>
          <p:nvPr>
            <p:ph idx="1"/>
          </p:nvPr>
        </p:nvSpPr>
        <p:spPr/>
        <p:txBody>
          <a:bodyPr/>
          <a:lstStyle/>
          <a:p>
            <a:pPr eaLnBrk="1" hangingPunct="1">
              <a:spcBef>
                <a:spcPts val="300"/>
              </a:spcBef>
            </a:pPr>
            <a:r>
              <a:rPr lang="zh-CN" altLang="en-US" dirty="0" smtClean="0">
                <a:solidFill>
                  <a:srgbClr val="0000FF"/>
                </a:solidFill>
              </a:rPr>
              <a:t>大数据计算的易解类复杂性理论</a:t>
            </a:r>
            <a:endParaRPr lang="en-US" altLang="zh-CN" dirty="0" smtClean="0">
              <a:solidFill>
                <a:srgbClr val="0000FF"/>
              </a:solidFill>
            </a:endParaRPr>
          </a:p>
          <a:p>
            <a:pPr lvl="1" eaLnBrk="1" hangingPunct="1">
              <a:spcBef>
                <a:spcPts val="300"/>
              </a:spcBef>
              <a:buFont typeface="黑体" pitchFamily="49" charset="-122"/>
              <a:buChar char="-"/>
            </a:pPr>
            <a:r>
              <a:rPr lang="zh-CN" altLang="en-US" sz="2200" dirty="0" smtClean="0"/>
              <a:t>易解问题复杂度、易解类完全理论</a:t>
            </a:r>
            <a:endParaRPr lang="en-US" altLang="zh-CN" sz="2200" dirty="0" smtClean="0"/>
          </a:p>
          <a:p>
            <a:pPr lvl="1" eaLnBrk="1" hangingPunct="1">
              <a:spcBef>
                <a:spcPts val="300"/>
              </a:spcBef>
              <a:buFont typeface="黑体" pitchFamily="49" charset="-122"/>
              <a:buChar char="-"/>
            </a:pPr>
            <a:r>
              <a:rPr lang="zh-CN" altLang="en-US" sz="2200" dirty="0" smtClean="0"/>
              <a:t>保持计算结果的数据转换</a:t>
            </a:r>
          </a:p>
          <a:p>
            <a:pPr eaLnBrk="1" hangingPunct="1">
              <a:spcBef>
                <a:spcPts val="300"/>
              </a:spcBef>
            </a:pPr>
            <a:r>
              <a:rPr lang="zh-CN" altLang="en-US" dirty="0" smtClean="0">
                <a:solidFill>
                  <a:srgbClr val="0000FF"/>
                </a:solidFill>
              </a:rPr>
              <a:t>数据驱动的近似算法理论</a:t>
            </a:r>
            <a:endParaRPr lang="en-US" altLang="zh-CN" dirty="0" smtClean="0">
              <a:solidFill>
                <a:srgbClr val="0000FF"/>
              </a:solidFill>
            </a:endParaRPr>
          </a:p>
          <a:p>
            <a:pPr lvl="1" eaLnBrk="1" hangingPunct="1">
              <a:spcBef>
                <a:spcPts val="300"/>
              </a:spcBef>
              <a:buFontTx/>
              <a:buChar char="−"/>
            </a:pPr>
            <a:r>
              <a:rPr lang="zh-CN" altLang="en-US" sz="2200" dirty="0" smtClean="0"/>
              <a:t>数据驱动近似率</a:t>
            </a:r>
            <a:endParaRPr lang="en-US" altLang="zh-CN" sz="2200" dirty="0" smtClean="0"/>
          </a:p>
          <a:p>
            <a:pPr lvl="1" eaLnBrk="1" hangingPunct="1">
              <a:spcBef>
                <a:spcPts val="300"/>
              </a:spcBef>
              <a:buFontTx/>
              <a:buChar char="−"/>
            </a:pPr>
            <a:r>
              <a:rPr lang="zh-CN" altLang="en-US" sz="2200" dirty="0" smtClean="0"/>
              <a:t>数据量、计算时间与计算结果精确性的均衡</a:t>
            </a:r>
            <a:endParaRPr lang="en-US" altLang="zh-CN" sz="2200" dirty="0" smtClean="0"/>
          </a:p>
          <a:p>
            <a:pPr lvl="1" eaLnBrk="1" hangingPunct="1">
              <a:spcBef>
                <a:spcPts val="300"/>
              </a:spcBef>
              <a:buFontTx/>
              <a:buChar char="−"/>
            </a:pPr>
            <a:r>
              <a:rPr lang="zh-CN" altLang="en-US" sz="2200" dirty="0" smtClean="0"/>
              <a:t>基于语义相似性聚类、索引、数据层次化建模的近似算法</a:t>
            </a:r>
            <a:endParaRPr lang="en-US" altLang="zh-CN" sz="2200" dirty="0" smtClean="0"/>
          </a:p>
          <a:p>
            <a:pPr eaLnBrk="1" hangingPunct="1">
              <a:spcBef>
                <a:spcPts val="300"/>
              </a:spcBef>
            </a:pPr>
            <a:r>
              <a:rPr lang="zh-CN" altLang="en-US" dirty="0" smtClean="0">
                <a:solidFill>
                  <a:srgbClr val="0000FF"/>
                </a:solidFill>
              </a:rPr>
              <a:t>大数据高效算法理论研究</a:t>
            </a:r>
            <a:endParaRPr lang="en-US" altLang="zh-CN" dirty="0" smtClean="0">
              <a:solidFill>
                <a:srgbClr val="0000FF"/>
              </a:solidFill>
            </a:endParaRPr>
          </a:p>
          <a:p>
            <a:pPr lvl="1" eaLnBrk="1" hangingPunct="1">
              <a:spcBef>
                <a:spcPts val="300"/>
              </a:spcBef>
              <a:buFontTx/>
              <a:buChar char="−"/>
            </a:pPr>
            <a:r>
              <a:rPr lang="zh-CN" altLang="en-US" sz="2200" dirty="0" smtClean="0"/>
              <a:t>局部数据理论</a:t>
            </a:r>
            <a:endParaRPr lang="en-US" altLang="zh-CN" sz="2200" dirty="0" smtClean="0"/>
          </a:p>
          <a:p>
            <a:pPr lvl="1" eaLnBrk="1" hangingPunct="1">
              <a:spcBef>
                <a:spcPts val="300"/>
              </a:spcBef>
              <a:buFontTx/>
              <a:buChar char="−"/>
            </a:pPr>
            <a:r>
              <a:rPr lang="zh-CN" altLang="en-US" sz="2200" dirty="0" smtClean="0"/>
              <a:t>基于部分计算的分布式处理</a:t>
            </a:r>
            <a:endParaRPr lang="en-US" altLang="zh-CN" sz="2200" dirty="0" smtClean="0"/>
          </a:p>
          <a:p>
            <a:pPr lvl="1" eaLnBrk="1" hangingPunct="1">
              <a:spcBef>
                <a:spcPts val="300"/>
              </a:spcBef>
              <a:buFontTx/>
              <a:buChar char="−"/>
            </a:pPr>
            <a:r>
              <a:rPr lang="zh-CN" altLang="en-US" sz="2200" dirty="0" smtClean="0"/>
              <a:t>保持特定计算结果的压缩</a:t>
            </a:r>
            <a:endParaRPr lang="en-US" altLang="zh-CN" sz="2200" dirty="0" smtClean="0"/>
          </a:p>
          <a:p>
            <a:pPr lvl="1" eaLnBrk="1" hangingPunct="1">
              <a:spcBef>
                <a:spcPts val="300"/>
              </a:spcBef>
              <a:buFontTx/>
              <a:buChar char="−"/>
            </a:pPr>
            <a:r>
              <a:rPr lang="zh-CN" altLang="en-US" sz="2200" dirty="0" smtClean="0">
                <a:sym typeface="Wingdings" pitchFamily="2" charset="2"/>
              </a:rPr>
              <a:t>最优</a:t>
            </a:r>
            <a:r>
              <a:rPr lang="en-US" altLang="zh-CN" sz="2200" dirty="0" smtClean="0">
                <a:sym typeface="Wingdings" pitchFamily="2" charset="2"/>
              </a:rPr>
              <a:t>k</a:t>
            </a:r>
            <a:r>
              <a:rPr lang="zh-CN" altLang="en-US" sz="2200" dirty="0" smtClean="0">
                <a:sym typeface="Wingdings" pitchFamily="2" charset="2"/>
              </a:rPr>
              <a:t>个结果及提前终止</a:t>
            </a:r>
            <a:endParaRPr lang="en-US" altLang="zh-CN" sz="2200" dirty="0" smtClean="0">
              <a:sym typeface="Wingdings" pitchFamily="2" charset="2"/>
            </a:endParaRPr>
          </a:p>
          <a:p>
            <a:pPr lvl="1" eaLnBrk="1" hangingPunct="1">
              <a:spcBef>
                <a:spcPts val="300"/>
              </a:spcBef>
              <a:buFontTx/>
              <a:buChar char="−"/>
            </a:pPr>
            <a:r>
              <a:rPr lang="zh-CN" altLang="en-US" sz="2200" dirty="0" smtClean="0">
                <a:sym typeface="Wingdings" pitchFamily="2" charset="2"/>
              </a:rPr>
              <a:t>有界增量计算</a:t>
            </a:r>
            <a:endParaRPr lang="zh-CN" altLang="en-US" dirty="0" smtClean="0"/>
          </a:p>
          <a:p>
            <a:pPr eaLnBrk="1" hangingPunct="1"/>
            <a:endParaRPr lang="en-US" altLang="zh-CN" dirty="0" smtClean="0"/>
          </a:p>
        </p:txBody>
      </p:sp>
      <p:sp>
        <p:nvSpPr>
          <p:cNvPr id="3174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591C8D2C-1ED7-49E4-AB91-A50C0C9AAEDE}" type="slidenum">
              <a:rPr kumimoji="0" lang="zh-CN" altLang="en-US" sz="1200">
                <a:solidFill>
                  <a:srgbClr val="898989"/>
                </a:solidFill>
              </a:rPr>
              <a:pPr/>
              <a:t>29</a:t>
            </a:fld>
            <a:endParaRPr kumimoji="0" lang="zh-CN" altLang="en-US" sz="1200">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a:lstStyle/>
          <a:p>
            <a:pPr eaLnBrk="1" hangingPunct="1"/>
            <a:r>
              <a:rPr b="1" smtClean="0"/>
              <a:t>立项依据：网络信息空间大数据</a:t>
            </a:r>
          </a:p>
        </p:txBody>
      </p:sp>
      <p:sp>
        <p:nvSpPr>
          <p:cNvPr id="54274" name="内容占位符 2"/>
          <p:cNvSpPr>
            <a:spLocks noGrp="1"/>
          </p:cNvSpPr>
          <p:nvPr>
            <p:ph idx="1"/>
          </p:nvPr>
        </p:nvSpPr>
        <p:spPr>
          <a:xfrm>
            <a:off x="457200" y="1600200"/>
            <a:ext cx="7937500" cy="4724400"/>
          </a:xfrm>
        </p:spPr>
        <p:txBody>
          <a:bodyPr/>
          <a:lstStyle/>
          <a:p>
            <a:pPr eaLnBrk="1" hangingPunct="1"/>
            <a:r>
              <a:rPr lang="zh-CN" altLang="en-US" smtClean="0">
                <a:ea typeface="微软雅黑" pitchFamily="34" charset="-122"/>
              </a:rPr>
              <a:t>大数据：规模大、变化快、种类杂</a:t>
            </a:r>
            <a:endParaRPr lang="en-US" altLang="zh-CN" sz="2200" smtClean="0"/>
          </a:p>
          <a:p>
            <a:pPr marL="457200" lvl="1" indent="0" eaLnBrk="1" hangingPunct="1">
              <a:buFont typeface="Arial" pitchFamily="34" charset="0"/>
              <a:buNone/>
            </a:pPr>
            <a:endParaRPr lang="en-US" altLang="zh-CN" smtClean="0">
              <a:latin typeface="Calibri" pitchFamily="34" charset="0"/>
            </a:endParaRPr>
          </a:p>
          <a:p>
            <a:pPr eaLnBrk="1" hangingPunct="1"/>
            <a:endParaRPr lang="zh-CN" altLang="en-US" smtClean="0">
              <a:latin typeface="Calibri" pitchFamily="34" charset="0"/>
            </a:endParaRPr>
          </a:p>
        </p:txBody>
      </p:sp>
      <p:sp>
        <p:nvSpPr>
          <p:cNvPr id="5427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1CEFB615-6B68-4198-B3A2-C351A64A6870}" type="slidenum">
              <a:rPr kumimoji="0" lang="zh-CN" altLang="en-US" sz="1200">
                <a:solidFill>
                  <a:srgbClr val="898989"/>
                </a:solidFill>
              </a:rPr>
              <a:pPr/>
              <a:t>3</a:t>
            </a:fld>
            <a:endParaRPr kumimoji="0" lang="en-US" altLang="zh-CN" sz="1200">
              <a:solidFill>
                <a:srgbClr val="898989"/>
              </a:solidFill>
            </a:endParaRPr>
          </a:p>
        </p:txBody>
      </p:sp>
      <p:grpSp>
        <p:nvGrpSpPr>
          <p:cNvPr id="6" name="组合 6"/>
          <p:cNvGrpSpPr>
            <a:grpSpLocks/>
          </p:cNvGrpSpPr>
          <p:nvPr/>
        </p:nvGrpSpPr>
        <p:grpSpPr bwMode="auto">
          <a:xfrm>
            <a:off x="7200900" y="1484313"/>
            <a:ext cx="1908175" cy="5087937"/>
            <a:chOff x="7236296" y="1484784"/>
            <a:chExt cx="1907702" cy="5087466"/>
          </a:xfrm>
        </p:grpSpPr>
        <p:grpSp>
          <p:nvGrpSpPr>
            <p:cNvPr id="54290" name="组合 28"/>
            <p:cNvGrpSpPr>
              <a:grpSpLocks/>
            </p:cNvGrpSpPr>
            <p:nvPr/>
          </p:nvGrpSpPr>
          <p:grpSpPr bwMode="auto">
            <a:xfrm>
              <a:off x="7271791" y="1628800"/>
              <a:ext cx="1872207" cy="4943450"/>
              <a:chOff x="6707879" y="857232"/>
              <a:chExt cx="2436121" cy="5714807"/>
            </a:xfrm>
          </p:grpSpPr>
          <p:pic>
            <p:nvPicPr>
              <p:cNvPr id="54292" name="Picture 4" descr="E:\Documents and Settings\cheng\My Documents\talks\cd-sta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152" y="857232"/>
                <a:ext cx="2382848" cy="57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9"/>
              <p:cNvSpPr>
                <a:spLocks noChangeArrowheads="1"/>
              </p:cNvSpPr>
              <p:nvPr/>
            </p:nvSpPr>
            <p:spPr bwMode="auto">
              <a:xfrm>
                <a:off x="6707126" y="4428715"/>
                <a:ext cx="1637663" cy="71383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r>
                  <a:rPr lang="zh-CN" altLang="en-US" sz="1600">
                    <a:solidFill>
                      <a:srgbClr val="FFFFFF"/>
                    </a:solidFill>
                    <a:latin typeface="黑体" pitchFamily="49" charset="-122"/>
                    <a:ea typeface="黑体" pitchFamily="49" charset="-122"/>
                  </a:rPr>
                  <a:t>珠穆朗玛峰</a:t>
                </a:r>
                <a:r>
                  <a:rPr lang="en-US" altLang="zh-CN" sz="1600">
                    <a:solidFill>
                      <a:srgbClr val="FFFFFF"/>
                    </a:solidFill>
                    <a:latin typeface="黑体" pitchFamily="49" charset="-122"/>
                    <a:ea typeface="黑体" pitchFamily="49" charset="-122"/>
                  </a:rPr>
                  <a:t>8.8</a:t>
                </a:r>
                <a:r>
                  <a:rPr lang="zh-CN" altLang="en-US" sz="1600">
                    <a:solidFill>
                      <a:srgbClr val="FFFFFF"/>
                    </a:solidFill>
                    <a:latin typeface="黑体" pitchFamily="49" charset="-122"/>
                    <a:ea typeface="黑体" pitchFamily="49" charset="-122"/>
                  </a:rPr>
                  <a:t>公里</a:t>
                </a:r>
              </a:p>
            </p:txBody>
          </p:sp>
          <p:sp>
            <p:nvSpPr>
              <p:cNvPr id="31" name="矩形 30"/>
              <p:cNvSpPr>
                <a:spLocks noChangeArrowheads="1"/>
              </p:cNvSpPr>
              <p:nvPr/>
            </p:nvSpPr>
            <p:spPr bwMode="auto">
              <a:xfrm>
                <a:off x="6713322" y="3001056"/>
                <a:ext cx="1501362" cy="71383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r>
                  <a:rPr lang="zh-CN" altLang="en-US" sz="1600" dirty="0" smtClean="0">
                    <a:solidFill>
                      <a:srgbClr val="FFFFFF"/>
                    </a:solidFill>
                    <a:latin typeface="黑体" pitchFamily="49" charset="-122"/>
                    <a:ea typeface="黑体" pitchFamily="49" charset="-122"/>
                  </a:rPr>
                  <a:t>飞机</a:t>
                </a:r>
                <a:endParaRPr lang="en-US" altLang="zh-CN" sz="1600" dirty="0">
                  <a:solidFill>
                    <a:srgbClr val="FFFFFF"/>
                  </a:solidFill>
                  <a:latin typeface="黑体" pitchFamily="49" charset="-122"/>
                  <a:ea typeface="黑体" pitchFamily="49" charset="-122"/>
                </a:endParaRPr>
              </a:p>
              <a:p>
                <a:pPr algn="ctr"/>
                <a:r>
                  <a:rPr lang="en-US" altLang="zh-CN" sz="1600" dirty="0">
                    <a:solidFill>
                      <a:srgbClr val="FFFFFF"/>
                    </a:solidFill>
                    <a:latin typeface="黑体" pitchFamily="49" charset="-122"/>
                    <a:ea typeface="黑体" pitchFamily="49" charset="-122"/>
                  </a:rPr>
                  <a:t>15</a:t>
                </a:r>
                <a:r>
                  <a:rPr lang="zh-CN" altLang="en-US" sz="1600" dirty="0">
                    <a:solidFill>
                      <a:srgbClr val="FFFFFF"/>
                    </a:solidFill>
                    <a:latin typeface="黑体" pitchFamily="49" charset="-122"/>
                    <a:ea typeface="黑体" pitchFamily="49" charset="-122"/>
                  </a:rPr>
                  <a:t>公里</a:t>
                </a:r>
              </a:p>
            </p:txBody>
          </p:sp>
        </p:grpSp>
        <p:sp>
          <p:nvSpPr>
            <p:cNvPr id="7189" name="矩形 31" descr="新闻纸"/>
            <p:cNvSpPr>
              <a:spLocks noChangeArrowheads="1"/>
            </p:cNvSpPr>
            <p:nvPr/>
          </p:nvSpPr>
          <p:spPr bwMode="auto">
            <a:xfrm>
              <a:off x="7236296" y="1484784"/>
              <a:ext cx="1831521" cy="1007969"/>
            </a:xfrm>
            <a:prstGeom prst="rect">
              <a:avLst/>
            </a:prstGeom>
            <a:blipFill dpi="0" rotWithShape="1">
              <a:blip r:embed="rId3">
                <a:alphaModFix amt="88000"/>
              </a:blip>
              <a:srcRect/>
              <a:tile tx="0" ty="0" sx="100000" sy="100000" flip="none" algn="tl"/>
            </a:blipFill>
            <a:ln w="28575">
              <a:solidFill>
                <a:schemeClr val="tx1"/>
              </a:solidFill>
              <a:miter lim="800000"/>
              <a:headEnd/>
              <a:tailEnd/>
            </a:ln>
            <a:effectLst>
              <a:outerShdw blurRad="63500" dist="38100" dir="5400000" rotWithShape="0">
                <a:srgbClr val="000000">
                  <a:alpha val="34998"/>
                </a:srgbClr>
              </a:outerShdw>
            </a:effectLst>
          </p:spPr>
          <p:txBody>
            <a:bodyPr anchor="ctr"/>
            <a:lstStyle/>
            <a:p>
              <a:pPr algn="ctr"/>
              <a:r>
                <a:rPr lang="en-US" altLang="zh-CN" sz="1800" b="1">
                  <a:solidFill>
                    <a:srgbClr val="000000"/>
                  </a:solidFill>
                  <a:latin typeface="Lucida Sans Unicode" pitchFamily="34" charset="0"/>
                  <a:ea typeface="黑体" pitchFamily="49" charset="-122"/>
                </a:rPr>
                <a:t>1PB</a:t>
              </a:r>
              <a:r>
                <a:rPr lang="zh-CN" altLang="en-US" sz="1800" b="1">
                  <a:solidFill>
                    <a:srgbClr val="000000"/>
                  </a:solidFill>
                  <a:latin typeface="Lucida Sans Unicode" pitchFamily="34" charset="0"/>
                  <a:ea typeface="黑体" pitchFamily="49" charset="-122"/>
                </a:rPr>
                <a:t>数据</a:t>
              </a:r>
              <a:r>
                <a:rPr lang="en-US" altLang="zh-CN" sz="1800" b="1">
                  <a:solidFill>
                    <a:srgbClr val="000000"/>
                  </a:solidFill>
                  <a:latin typeface="Lucida Sans Unicode" pitchFamily="34" charset="0"/>
                  <a:ea typeface="黑体" pitchFamily="49" charset="-122"/>
                </a:rPr>
                <a:t>:DVD</a:t>
              </a:r>
              <a:r>
                <a:rPr lang="zh-CN" altLang="en-US" sz="1800" b="1">
                  <a:solidFill>
                    <a:srgbClr val="000000"/>
                  </a:solidFill>
                  <a:latin typeface="Lucida Sans Unicode" pitchFamily="34" charset="0"/>
                  <a:ea typeface="黑体" pitchFamily="49" charset="-122"/>
                </a:rPr>
                <a:t>存储</a:t>
              </a:r>
              <a:r>
                <a:rPr lang="zh-CN" altLang="en-US" sz="2000" b="1">
                  <a:solidFill>
                    <a:srgbClr val="FF0000"/>
                  </a:solidFill>
                  <a:latin typeface="黑体" pitchFamily="49" charset="-122"/>
                  <a:ea typeface="黑体" pitchFamily="49" charset="-122"/>
                </a:rPr>
                <a:t>约</a:t>
              </a:r>
              <a:r>
                <a:rPr lang="en-US" altLang="zh-CN" sz="2000" b="1">
                  <a:solidFill>
                    <a:srgbClr val="FF0000"/>
                  </a:solidFill>
                  <a:latin typeface="黑体" pitchFamily="49" charset="-122"/>
                  <a:ea typeface="黑体" pitchFamily="49" charset="-122"/>
                </a:rPr>
                <a:t>25</a:t>
              </a:r>
              <a:r>
                <a:rPr lang="zh-CN" altLang="en-US" sz="2000" b="1">
                  <a:solidFill>
                    <a:srgbClr val="FF0000"/>
                  </a:solidFill>
                  <a:latin typeface="黑体" pitchFamily="49" charset="-122"/>
                  <a:ea typeface="黑体" pitchFamily="49" charset="-122"/>
                </a:rPr>
                <a:t>公里</a:t>
              </a:r>
              <a:endParaRPr lang="en-US" altLang="zh-CN" sz="2000" b="1">
                <a:solidFill>
                  <a:srgbClr val="FF0000"/>
                </a:solidFill>
                <a:latin typeface="黑体" pitchFamily="49" charset="-122"/>
                <a:ea typeface="黑体" pitchFamily="49" charset="-122"/>
              </a:endParaRPr>
            </a:p>
            <a:p>
              <a:pPr algn="ctr"/>
              <a:r>
                <a:rPr lang="en-US" altLang="zh-CN" sz="2000">
                  <a:solidFill>
                    <a:srgbClr val="FF0000"/>
                  </a:solidFill>
                  <a:latin typeface="黑体" pitchFamily="49" charset="-122"/>
                  <a:ea typeface="黑体" pitchFamily="49" charset="-122"/>
                </a:rPr>
                <a:t>1ZB=1PB×10</a:t>
              </a:r>
              <a:r>
                <a:rPr lang="en-US" altLang="zh-CN" sz="2000" baseline="30000">
                  <a:solidFill>
                    <a:srgbClr val="FF0000"/>
                  </a:solidFill>
                  <a:latin typeface="黑体" pitchFamily="49" charset="-122"/>
                  <a:ea typeface="黑体" pitchFamily="49" charset="-122"/>
                </a:rPr>
                <a:t>6</a:t>
              </a:r>
              <a:endParaRPr lang="zh-CN" altLang="en-US" sz="2000" baseline="30000">
                <a:solidFill>
                  <a:srgbClr val="FF0000"/>
                </a:solidFill>
                <a:latin typeface="黑体" pitchFamily="49" charset="-122"/>
                <a:ea typeface="黑体" pitchFamily="49" charset="-122"/>
              </a:endParaRPr>
            </a:p>
          </p:txBody>
        </p:sp>
      </p:grpSp>
      <p:grpSp>
        <p:nvGrpSpPr>
          <p:cNvPr id="8" name="组合 12"/>
          <p:cNvGrpSpPr>
            <a:grpSpLocks/>
          </p:cNvGrpSpPr>
          <p:nvPr/>
        </p:nvGrpSpPr>
        <p:grpSpPr bwMode="auto">
          <a:xfrm>
            <a:off x="417513" y="2211388"/>
            <a:ext cx="3362325" cy="1649412"/>
            <a:chOff x="416750" y="2283185"/>
            <a:chExt cx="3362597" cy="1649871"/>
          </a:xfrm>
        </p:grpSpPr>
        <p:sp>
          <p:nvSpPr>
            <p:cNvPr id="17" name="矩形 16"/>
            <p:cNvSpPr/>
            <p:nvPr/>
          </p:nvSpPr>
          <p:spPr>
            <a:xfrm>
              <a:off x="416750" y="2495969"/>
              <a:ext cx="3362597" cy="1437087"/>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lvl="2" indent="-92075">
                <a:lnSpc>
                  <a:spcPct val="90000"/>
                </a:lnSpc>
                <a:spcBef>
                  <a:spcPct val="20000"/>
                </a:spcBef>
                <a:buFont typeface="Arial" pitchFamily="34" charset="0"/>
                <a:buChar char="•"/>
              </a:pPr>
              <a:endParaRPr lang="en-US" altLang="zh-CN" sz="1600" b="1">
                <a:solidFill>
                  <a:srgbClr val="000000"/>
                </a:solidFill>
                <a:ea typeface="黑体" pitchFamily="49" charset="-122"/>
              </a:endParaRPr>
            </a:p>
            <a:p>
              <a:pPr marL="92075" lvl="2" indent="-92075">
                <a:lnSpc>
                  <a:spcPct val="90000"/>
                </a:lnSpc>
                <a:spcBef>
                  <a:spcPct val="20000"/>
                </a:spcBef>
                <a:buFont typeface="Arial" pitchFamily="34" charset="0"/>
                <a:buChar char="•"/>
              </a:pPr>
              <a:r>
                <a:rPr lang="en-US" altLang="zh-CN" sz="1600" b="1">
                  <a:solidFill>
                    <a:srgbClr val="000000"/>
                  </a:solidFill>
                  <a:ea typeface="黑体" pitchFamily="49" charset="-122"/>
                </a:rPr>
                <a:t>Facebook</a:t>
              </a:r>
              <a:r>
                <a:rPr lang="zh-CN" altLang="en-US" sz="1600" b="1">
                  <a:solidFill>
                    <a:srgbClr val="000000"/>
                  </a:solidFill>
                  <a:ea typeface="黑体" pitchFamily="49" charset="-122"/>
                </a:rPr>
                <a:t>：</a:t>
              </a:r>
              <a:r>
                <a:rPr lang="zh-CN" altLang="en-US" sz="1600">
                  <a:solidFill>
                    <a:srgbClr val="000000"/>
                  </a:solidFill>
                  <a:ea typeface="黑体" pitchFamily="49" charset="-122"/>
                </a:rPr>
                <a:t>用户规模超过</a:t>
              </a:r>
              <a:r>
                <a:rPr lang="en-US" altLang="zh-CN" sz="1600">
                  <a:solidFill>
                    <a:srgbClr val="000000"/>
                  </a:solidFill>
                  <a:ea typeface="黑体" pitchFamily="49" charset="-122"/>
                </a:rPr>
                <a:t>10</a:t>
              </a:r>
              <a:r>
                <a:rPr lang="zh-CN" altLang="en-US" sz="1600">
                  <a:solidFill>
                    <a:srgbClr val="000000"/>
                  </a:solidFill>
                  <a:ea typeface="黑体" pitchFamily="49" charset="-122"/>
                </a:rPr>
                <a:t>亿，</a:t>
              </a:r>
              <a:endParaRPr lang="en-US" altLang="zh-CN" sz="1600">
                <a:solidFill>
                  <a:srgbClr val="000000"/>
                </a:solidFill>
                <a:ea typeface="黑体" pitchFamily="49" charset="-122"/>
              </a:endParaRPr>
            </a:p>
            <a:p>
              <a:pPr marL="92075" lvl="2" indent="-92075">
                <a:lnSpc>
                  <a:spcPct val="90000"/>
                </a:lnSpc>
                <a:spcBef>
                  <a:spcPct val="20000"/>
                </a:spcBef>
              </a:pPr>
              <a:r>
                <a:rPr lang="en-US" altLang="zh-CN" sz="1600">
                  <a:solidFill>
                    <a:srgbClr val="000000"/>
                  </a:solidFill>
                  <a:ea typeface="黑体" pitchFamily="49" charset="-122"/>
                </a:rPr>
                <a:t>  </a:t>
              </a:r>
              <a:r>
                <a:rPr lang="zh-CN" altLang="en-US" sz="1600">
                  <a:solidFill>
                    <a:srgbClr val="000000"/>
                  </a:solidFill>
                  <a:ea typeface="黑体" pitchFamily="49" charset="-122"/>
                </a:rPr>
                <a:t>每天新增数据量</a:t>
              </a:r>
              <a:r>
                <a:rPr lang="en-US" altLang="zh-CN" sz="1600">
                  <a:solidFill>
                    <a:srgbClr val="000000"/>
                  </a:solidFill>
                  <a:ea typeface="黑体" pitchFamily="49" charset="-122"/>
                </a:rPr>
                <a:t>10TB</a:t>
              </a:r>
            </a:p>
            <a:p>
              <a:pPr marL="92075" lvl="2" indent="-92075">
                <a:lnSpc>
                  <a:spcPct val="90000"/>
                </a:lnSpc>
                <a:spcBef>
                  <a:spcPct val="20000"/>
                </a:spcBef>
                <a:buFont typeface="Arial" pitchFamily="34" charset="0"/>
                <a:buChar char="•"/>
              </a:pPr>
              <a:r>
                <a:rPr lang="zh-CN" altLang="en-US" sz="1600" b="1">
                  <a:solidFill>
                    <a:srgbClr val="000000"/>
                  </a:solidFill>
                  <a:ea typeface="黑体" pitchFamily="49" charset="-122"/>
                </a:rPr>
                <a:t>四大微博</a:t>
              </a:r>
              <a:r>
                <a:rPr lang="en-US" altLang="zh-CN" sz="1600" b="1">
                  <a:solidFill>
                    <a:srgbClr val="000000"/>
                  </a:solidFill>
                  <a:ea typeface="黑体" pitchFamily="49" charset="-122"/>
                </a:rPr>
                <a:t>(</a:t>
              </a:r>
              <a:r>
                <a:rPr lang="zh-CN" altLang="en-US" sz="1600" b="1">
                  <a:solidFill>
                    <a:srgbClr val="000000"/>
                  </a:solidFill>
                  <a:ea typeface="黑体" pitchFamily="49" charset="-122"/>
                </a:rPr>
                <a:t>新浪，腾讯、搜狐和网易</a:t>
              </a:r>
              <a:r>
                <a:rPr lang="en-US" altLang="zh-CN" sz="1600" b="1">
                  <a:solidFill>
                    <a:srgbClr val="000000"/>
                  </a:solidFill>
                  <a:ea typeface="黑体" pitchFamily="49" charset="-122"/>
                </a:rPr>
                <a:t>)</a:t>
              </a:r>
              <a:r>
                <a:rPr lang="zh-CN" altLang="en-US" sz="1600" b="1">
                  <a:solidFill>
                    <a:srgbClr val="000000"/>
                  </a:solidFill>
                  <a:ea typeface="黑体" pitchFamily="49" charset="-122"/>
                </a:rPr>
                <a:t>：</a:t>
              </a:r>
              <a:r>
                <a:rPr lang="zh-CN" altLang="en-US" sz="1600">
                  <a:solidFill>
                    <a:srgbClr val="000000"/>
                  </a:solidFill>
                  <a:ea typeface="黑体" pitchFamily="49" charset="-122"/>
                </a:rPr>
                <a:t>用户</a:t>
              </a:r>
              <a:r>
                <a:rPr lang="en-US" altLang="zh-CN" sz="1600">
                  <a:solidFill>
                    <a:srgbClr val="000000"/>
                  </a:solidFill>
                  <a:ea typeface="黑体" pitchFamily="49" charset="-122"/>
                </a:rPr>
                <a:t>8</a:t>
              </a:r>
              <a:r>
                <a:rPr lang="zh-CN" altLang="en-US" sz="1600">
                  <a:solidFill>
                    <a:srgbClr val="000000"/>
                  </a:solidFill>
                  <a:ea typeface="黑体" pitchFamily="49" charset="-122"/>
                </a:rPr>
                <a:t>亿多，每天新增微博超过</a:t>
              </a:r>
              <a:r>
                <a:rPr lang="en-US" altLang="zh-CN" sz="1600">
                  <a:solidFill>
                    <a:srgbClr val="000000"/>
                  </a:solidFill>
                  <a:ea typeface="黑体" pitchFamily="49" charset="-122"/>
                </a:rPr>
                <a:t>2</a:t>
              </a:r>
              <a:r>
                <a:rPr lang="zh-CN" altLang="en-US" sz="1600">
                  <a:solidFill>
                    <a:srgbClr val="000000"/>
                  </a:solidFill>
                  <a:ea typeface="黑体" pitchFamily="49" charset="-122"/>
                </a:rPr>
                <a:t>亿条， 图片</a:t>
              </a:r>
              <a:r>
                <a:rPr lang="en-US" altLang="zh-CN" sz="1600">
                  <a:solidFill>
                    <a:srgbClr val="000000"/>
                  </a:solidFill>
                  <a:ea typeface="黑体" pitchFamily="49" charset="-122"/>
                </a:rPr>
                <a:t>2000</a:t>
              </a:r>
              <a:r>
                <a:rPr lang="zh-CN" altLang="en-US" sz="1600">
                  <a:solidFill>
                    <a:srgbClr val="000000"/>
                  </a:solidFill>
                  <a:ea typeface="黑体" pitchFamily="49" charset="-122"/>
                </a:rPr>
                <a:t>万张</a:t>
              </a:r>
              <a:endParaRPr lang="zh-CN" altLang="en-US" sz="1600">
                <a:solidFill>
                  <a:srgbClr val="FFFFFF"/>
                </a:solidFill>
                <a:ea typeface="黑体" pitchFamily="49" charset="-122"/>
              </a:endParaRPr>
            </a:p>
          </p:txBody>
        </p:sp>
        <p:sp>
          <p:nvSpPr>
            <p:cNvPr id="18" name="圆角矩形 17"/>
            <p:cNvSpPr>
              <a:spLocks noChangeArrowheads="1"/>
            </p:cNvSpPr>
            <p:nvPr/>
          </p:nvSpPr>
          <p:spPr bwMode="auto">
            <a:xfrm>
              <a:off x="538997" y="2283185"/>
              <a:ext cx="3037134" cy="425568"/>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lgn="ctr"/>
              <a:r>
                <a:rPr lang="zh-CN" altLang="en-US" sz="2000" b="1">
                  <a:solidFill>
                    <a:srgbClr val="000000"/>
                  </a:solidFill>
                  <a:latin typeface="黑体" pitchFamily="49" charset="-122"/>
                  <a:ea typeface="黑体" pitchFamily="49" charset="-122"/>
                </a:rPr>
                <a:t>社交类应用</a:t>
              </a:r>
            </a:p>
          </p:txBody>
        </p:sp>
      </p:grpSp>
      <p:grpSp>
        <p:nvGrpSpPr>
          <p:cNvPr id="9" name="组合 13"/>
          <p:cNvGrpSpPr>
            <a:grpSpLocks/>
          </p:cNvGrpSpPr>
          <p:nvPr/>
        </p:nvGrpSpPr>
        <p:grpSpPr bwMode="auto">
          <a:xfrm>
            <a:off x="3844925" y="2205038"/>
            <a:ext cx="3319463" cy="1655762"/>
            <a:chOff x="3845119" y="2276872"/>
            <a:chExt cx="3319169" cy="1656184"/>
          </a:xfrm>
        </p:grpSpPr>
        <p:sp>
          <p:nvSpPr>
            <p:cNvPr id="24" name="矩形 23"/>
            <p:cNvSpPr/>
            <p:nvPr/>
          </p:nvSpPr>
          <p:spPr>
            <a:xfrm>
              <a:off x="3845119" y="2492827"/>
              <a:ext cx="3319169" cy="1440229"/>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lvl="2" indent="-92075">
                <a:lnSpc>
                  <a:spcPct val="90000"/>
                </a:lnSpc>
                <a:spcBef>
                  <a:spcPct val="20000"/>
                </a:spcBef>
                <a:buFont typeface="Arial" pitchFamily="34" charset="0"/>
                <a:buChar char="•"/>
              </a:pPr>
              <a:endParaRPr lang="en-US" altLang="zh-CN" sz="1600" b="1">
                <a:solidFill>
                  <a:srgbClr val="000000"/>
                </a:solidFill>
                <a:ea typeface="黑体" pitchFamily="49" charset="-122"/>
              </a:endParaRPr>
            </a:p>
            <a:p>
              <a:pPr marL="92075" lvl="2" indent="-92075">
                <a:lnSpc>
                  <a:spcPct val="90000"/>
                </a:lnSpc>
                <a:spcBef>
                  <a:spcPct val="20000"/>
                </a:spcBef>
                <a:buFont typeface="Arial" pitchFamily="34" charset="0"/>
                <a:buChar char="•"/>
              </a:pPr>
              <a:r>
                <a:rPr lang="zh-CN" altLang="en-US" sz="1600" b="1">
                  <a:solidFill>
                    <a:srgbClr val="000000"/>
                  </a:solidFill>
                  <a:ea typeface="黑体" pitchFamily="49" charset="-122"/>
                </a:rPr>
                <a:t>百度：</a:t>
              </a:r>
              <a:r>
                <a:rPr lang="zh-CN" altLang="en-US" sz="1600">
                  <a:solidFill>
                    <a:srgbClr val="000000"/>
                  </a:solidFill>
                  <a:ea typeface="黑体" pitchFamily="49" charset="-122"/>
                </a:rPr>
                <a:t>每天新增日志数据量近</a:t>
              </a:r>
              <a:r>
                <a:rPr lang="en-US" altLang="zh-CN" sz="1600">
                  <a:solidFill>
                    <a:srgbClr val="000000"/>
                  </a:solidFill>
                  <a:ea typeface="黑体" pitchFamily="49" charset="-122"/>
                </a:rPr>
                <a:t>1PB</a:t>
              </a:r>
              <a:r>
                <a:rPr lang="zh-CN" altLang="en-US" sz="1600">
                  <a:solidFill>
                    <a:srgbClr val="000000"/>
                  </a:solidFill>
                  <a:ea typeface="黑体" pitchFamily="49" charset="-122"/>
                </a:rPr>
                <a:t>，数据总量近</a:t>
              </a:r>
              <a:r>
                <a:rPr lang="en-US" altLang="zh-CN" sz="1600">
                  <a:solidFill>
                    <a:srgbClr val="000000"/>
                  </a:solidFill>
                  <a:ea typeface="黑体" pitchFamily="49" charset="-122"/>
                </a:rPr>
                <a:t>1000PB</a:t>
              </a:r>
            </a:p>
            <a:p>
              <a:pPr marL="92075" lvl="2" indent="-92075">
                <a:lnSpc>
                  <a:spcPct val="90000"/>
                </a:lnSpc>
                <a:spcBef>
                  <a:spcPct val="20000"/>
                </a:spcBef>
                <a:buFont typeface="Arial" pitchFamily="34" charset="0"/>
                <a:buChar char="•"/>
              </a:pPr>
              <a:r>
                <a:rPr lang="en-US" altLang="zh-CN" sz="1600" b="1">
                  <a:solidFill>
                    <a:srgbClr val="000000"/>
                  </a:solidFill>
                  <a:ea typeface="黑体" pitchFamily="49" charset="-122"/>
                </a:rPr>
                <a:t>Google</a:t>
              </a:r>
              <a:r>
                <a:rPr lang="zh-CN" altLang="en-US" sz="1600" b="1">
                  <a:solidFill>
                    <a:srgbClr val="000000"/>
                  </a:solidFill>
                  <a:ea typeface="黑体" pitchFamily="49" charset="-122"/>
                </a:rPr>
                <a:t>：</a:t>
              </a:r>
              <a:r>
                <a:rPr lang="zh-CN" altLang="en-US" sz="1600">
                  <a:solidFill>
                    <a:srgbClr val="000000"/>
                  </a:solidFill>
                  <a:ea typeface="黑体" pitchFamily="49" charset="-122"/>
                </a:rPr>
                <a:t>每天新处理数据总量</a:t>
              </a:r>
              <a:endParaRPr lang="en-US" altLang="zh-CN" sz="1600">
                <a:solidFill>
                  <a:srgbClr val="000000"/>
                </a:solidFill>
                <a:ea typeface="黑体" pitchFamily="49" charset="-122"/>
              </a:endParaRPr>
            </a:p>
            <a:p>
              <a:pPr marL="92075" lvl="2" indent="-92075">
                <a:lnSpc>
                  <a:spcPct val="90000"/>
                </a:lnSpc>
                <a:spcBef>
                  <a:spcPct val="20000"/>
                </a:spcBef>
              </a:pPr>
              <a:r>
                <a:rPr lang="en-US" altLang="zh-CN" sz="1600">
                  <a:solidFill>
                    <a:srgbClr val="000000"/>
                  </a:solidFill>
                  <a:ea typeface="黑体" pitchFamily="49" charset="-122"/>
                </a:rPr>
                <a:t>  </a:t>
              </a:r>
              <a:r>
                <a:rPr lang="zh-CN" altLang="en-US" sz="1600">
                  <a:solidFill>
                    <a:srgbClr val="000000"/>
                  </a:solidFill>
                  <a:ea typeface="黑体" pitchFamily="49" charset="-122"/>
                </a:rPr>
                <a:t>已超过</a:t>
              </a:r>
              <a:r>
                <a:rPr lang="en-US" altLang="zh-CN" sz="1600">
                  <a:solidFill>
                    <a:srgbClr val="000000"/>
                  </a:solidFill>
                  <a:ea typeface="黑体" pitchFamily="49" charset="-122"/>
                </a:rPr>
                <a:t>20PB</a:t>
              </a:r>
            </a:p>
          </p:txBody>
        </p:sp>
        <p:sp>
          <p:nvSpPr>
            <p:cNvPr id="21" name="圆角矩形 20"/>
            <p:cNvSpPr>
              <a:spLocks noChangeArrowheads="1"/>
            </p:cNvSpPr>
            <p:nvPr/>
          </p:nvSpPr>
          <p:spPr bwMode="auto">
            <a:xfrm>
              <a:off x="3995919" y="2276872"/>
              <a:ext cx="2952488" cy="425558"/>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lgn="ctr"/>
              <a:r>
                <a:rPr lang="zh-CN" altLang="en-US" sz="2000" b="1">
                  <a:solidFill>
                    <a:srgbClr val="000000"/>
                  </a:solidFill>
                  <a:latin typeface="黑体" pitchFamily="49" charset="-122"/>
                  <a:ea typeface="黑体" pitchFamily="49" charset="-122"/>
                </a:rPr>
                <a:t>搜索类应用</a:t>
              </a:r>
            </a:p>
          </p:txBody>
        </p:sp>
      </p:grpSp>
      <p:grpSp>
        <p:nvGrpSpPr>
          <p:cNvPr id="10" name="组合 18"/>
          <p:cNvGrpSpPr>
            <a:grpSpLocks/>
          </p:cNvGrpSpPr>
          <p:nvPr/>
        </p:nvGrpSpPr>
        <p:grpSpPr bwMode="auto">
          <a:xfrm>
            <a:off x="417513" y="4011613"/>
            <a:ext cx="6783387" cy="2381250"/>
            <a:chOff x="417567" y="4011377"/>
            <a:chExt cx="6783233" cy="2382229"/>
          </a:xfrm>
        </p:grpSpPr>
        <p:grpSp>
          <p:nvGrpSpPr>
            <p:cNvPr id="54280" name="组合 14"/>
            <p:cNvGrpSpPr>
              <a:grpSpLocks/>
            </p:cNvGrpSpPr>
            <p:nvPr/>
          </p:nvGrpSpPr>
          <p:grpSpPr bwMode="auto">
            <a:xfrm>
              <a:off x="417567" y="4011377"/>
              <a:ext cx="6783233" cy="2382229"/>
              <a:chOff x="416750" y="4011377"/>
              <a:chExt cx="6531514" cy="2382229"/>
            </a:xfrm>
          </p:grpSpPr>
          <p:sp>
            <p:nvSpPr>
              <p:cNvPr id="12" name="矩形 11"/>
              <p:cNvSpPr/>
              <p:nvPr/>
            </p:nvSpPr>
            <p:spPr>
              <a:xfrm>
                <a:off x="416750" y="4349653"/>
                <a:ext cx="6531514" cy="2043953"/>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2550" lvl="1" indent="-82550">
                  <a:buFont typeface="Arial" pitchFamily="34" charset="0"/>
                  <a:buChar char="•"/>
                </a:pPr>
                <a:r>
                  <a:rPr lang="zh-CN" altLang="en-US" sz="1600" dirty="0">
                    <a:solidFill>
                      <a:srgbClr val="000000"/>
                    </a:solidFill>
                    <a:ea typeface="黑体" pitchFamily="49" charset="-122"/>
                  </a:rPr>
                  <a:t>数据每</a:t>
                </a:r>
                <a:r>
                  <a:rPr lang="en-US" altLang="zh-CN" sz="1600" dirty="0">
                    <a:solidFill>
                      <a:srgbClr val="000000"/>
                    </a:solidFill>
                    <a:ea typeface="黑体" pitchFamily="49" charset="-122"/>
                  </a:rPr>
                  <a:t>18</a:t>
                </a:r>
                <a:r>
                  <a:rPr lang="zh-CN" altLang="en-US" sz="1600" dirty="0">
                    <a:solidFill>
                      <a:srgbClr val="000000"/>
                    </a:solidFill>
                    <a:ea typeface="黑体" pitchFamily="49" charset="-122"/>
                  </a:rPr>
                  <a:t>月翻一番，过去数据是确定的，</a:t>
                </a:r>
                <a:endParaRPr lang="en-US" altLang="zh-CN" sz="1600" dirty="0">
                  <a:solidFill>
                    <a:srgbClr val="000000"/>
                  </a:solidFill>
                  <a:ea typeface="黑体" pitchFamily="49" charset="-122"/>
                </a:endParaRPr>
              </a:p>
              <a:p>
                <a:pPr marL="82550" lvl="1" indent="-82550"/>
                <a:r>
                  <a:rPr lang="en-US" altLang="zh-CN" sz="1600" dirty="0">
                    <a:solidFill>
                      <a:srgbClr val="000000"/>
                    </a:solidFill>
                    <a:ea typeface="黑体" pitchFamily="49" charset="-122"/>
                  </a:rPr>
                  <a:t>  </a:t>
                </a:r>
                <a:r>
                  <a:rPr lang="zh-CN" altLang="en-US" sz="1600" dirty="0">
                    <a:solidFill>
                      <a:srgbClr val="000000"/>
                    </a:solidFill>
                    <a:ea typeface="黑体" pitchFamily="49" charset="-122"/>
                  </a:rPr>
                  <a:t>当前伴随人机物融合，</a:t>
                </a:r>
                <a:r>
                  <a:rPr lang="zh-CN" altLang="en-US" sz="1600" b="1" dirty="0">
                    <a:solidFill>
                      <a:srgbClr val="FF0000"/>
                    </a:solidFill>
                    <a:ea typeface="黑体" pitchFamily="49" charset="-122"/>
                  </a:rPr>
                  <a:t> </a:t>
                </a:r>
                <a:r>
                  <a:rPr lang="zh-CN" altLang="en-US" sz="1600" b="1" dirty="0" smtClean="0">
                    <a:solidFill>
                      <a:srgbClr val="FF0000"/>
                    </a:solidFill>
                    <a:ea typeface="黑体" pitchFamily="49" charset="-122"/>
                  </a:rPr>
                  <a:t>网络</a:t>
                </a:r>
                <a:r>
                  <a:rPr lang="zh-CN" altLang="en-US" sz="1600" b="1" dirty="0">
                    <a:solidFill>
                      <a:srgbClr val="FF0000"/>
                    </a:solidFill>
                    <a:ea typeface="黑体" pitchFamily="49" charset="-122"/>
                  </a:rPr>
                  <a:t>信息</a:t>
                </a:r>
                <a:r>
                  <a:rPr lang="zh-CN" altLang="en-US" sz="1600" b="1" dirty="0" smtClean="0">
                    <a:solidFill>
                      <a:srgbClr val="FF0000"/>
                    </a:solidFill>
                    <a:ea typeface="黑体" pitchFamily="49" charset="-122"/>
                  </a:rPr>
                  <a:t>空间</a:t>
                </a:r>
                <a:endParaRPr lang="en-US" altLang="zh-CN" sz="1600" b="1" dirty="0">
                  <a:solidFill>
                    <a:srgbClr val="FF0000"/>
                  </a:solidFill>
                  <a:ea typeface="黑体" pitchFamily="49" charset="-122"/>
                </a:endParaRPr>
              </a:p>
              <a:p>
                <a:pPr marL="82550" lvl="1" indent="-82550"/>
                <a:r>
                  <a:rPr lang="en-US" altLang="zh-CN" sz="1600" b="1" dirty="0">
                    <a:solidFill>
                      <a:srgbClr val="FF0000"/>
                    </a:solidFill>
                    <a:ea typeface="黑体" pitchFamily="49" charset="-122"/>
                  </a:rPr>
                  <a:t>  </a:t>
                </a:r>
                <a:r>
                  <a:rPr lang="zh-CN" altLang="en-US" sz="1600" b="1" dirty="0">
                    <a:solidFill>
                      <a:srgbClr val="FF0000"/>
                    </a:solidFill>
                    <a:ea typeface="黑体" pitchFamily="49" charset="-122"/>
                  </a:rPr>
                  <a:t>大数据呈现</a:t>
                </a:r>
                <a:r>
                  <a:rPr lang="en-US" altLang="zh-CN" sz="1600" b="1" dirty="0">
                    <a:solidFill>
                      <a:srgbClr val="FF0000"/>
                    </a:solidFill>
                    <a:ea typeface="黑体" pitchFamily="49" charset="-122"/>
                  </a:rPr>
                  <a:t> </a:t>
                </a:r>
                <a:r>
                  <a:rPr lang="zh-CN" altLang="en-US" sz="1600" b="1" dirty="0">
                    <a:solidFill>
                      <a:srgbClr val="FF0000"/>
                    </a:solidFill>
                    <a:ea typeface="黑体" pitchFamily="49" charset="-122"/>
                  </a:rPr>
                  <a:t>多样性</a:t>
                </a:r>
                <a:r>
                  <a:rPr lang="en-US" altLang="zh-CN" sz="1600" b="1" dirty="0">
                    <a:solidFill>
                      <a:srgbClr val="FF0000"/>
                    </a:solidFill>
                    <a:ea typeface="黑体" pitchFamily="49" charset="-122"/>
                  </a:rPr>
                  <a:t> </a:t>
                </a:r>
                <a:r>
                  <a:rPr lang="zh-CN" altLang="en-US" sz="1600" b="1" dirty="0">
                    <a:solidFill>
                      <a:srgbClr val="FF0000"/>
                    </a:solidFill>
                    <a:ea typeface="黑体" pitchFamily="49" charset="-122"/>
                  </a:rPr>
                  <a:t>和异构性</a:t>
                </a:r>
                <a:endParaRPr lang="en-US" altLang="zh-CN" sz="1600" b="1" dirty="0">
                  <a:solidFill>
                    <a:srgbClr val="FF0000"/>
                  </a:solidFill>
                  <a:ea typeface="黑体" pitchFamily="49" charset="-122"/>
                </a:endParaRPr>
              </a:p>
              <a:p>
                <a:pPr marL="82550" lvl="1" indent="-82550">
                  <a:buFont typeface="Arial" pitchFamily="34" charset="0"/>
                  <a:buChar char="•"/>
                </a:pPr>
                <a:r>
                  <a:rPr lang="en-US" altLang="zh-CN" sz="1800" b="1" dirty="0">
                    <a:solidFill>
                      <a:srgbClr val="000000"/>
                    </a:solidFill>
                    <a:ea typeface="黑体" pitchFamily="49" charset="-122"/>
                  </a:rPr>
                  <a:t>IDC</a:t>
                </a:r>
                <a:r>
                  <a:rPr lang="zh-CN" altLang="en-US" sz="1800" b="1" dirty="0">
                    <a:solidFill>
                      <a:srgbClr val="000000"/>
                    </a:solidFill>
                    <a:ea typeface="黑体" pitchFamily="49" charset="-122"/>
                  </a:rPr>
                  <a:t>报告：全球数据</a:t>
                </a:r>
                <a:r>
                  <a:rPr lang="en-US" altLang="zh-CN" sz="1800" b="1" dirty="0">
                    <a:solidFill>
                      <a:srgbClr val="000000"/>
                    </a:solidFill>
                    <a:ea typeface="黑体" pitchFamily="49" charset="-122"/>
                  </a:rPr>
                  <a:t>2009</a:t>
                </a:r>
                <a:r>
                  <a:rPr lang="zh-CN" altLang="en-US" sz="1800" b="1" dirty="0">
                    <a:solidFill>
                      <a:srgbClr val="000000"/>
                    </a:solidFill>
                    <a:ea typeface="黑体" pitchFamily="49" charset="-122"/>
                  </a:rPr>
                  <a:t>年</a:t>
                </a:r>
                <a:r>
                  <a:rPr lang="en-US" altLang="zh-CN" sz="1800" b="1" dirty="0">
                    <a:solidFill>
                      <a:srgbClr val="000000"/>
                    </a:solidFill>
                    <a:ea typeface="黑体" pitchFamily="49" charset="-122"/>
                  </a:rPr>
                  <a:t>0.8 ZB</a:t>
                </a:r>
                <a:r>
                  <a:rPr lang="zh-CN" altLang="en-US" sz="1800" b="1" dirty="0">
                    <a:solidFill>
                      <a:srgbClr val="000000"/>
                    </a:solidFill>
                    <a:ea typeface="黑体" pitchFamily="49" charset="-122"/>
                  </a:rPr>
                  <a:t>，</a:t>
                </a:r>
                <a:r>
                  <a:rPr lang="en-US" altLang="zh-CN" sz="1800" b="1" dirty="0">
                    <a:solidFill>
                      <a:srgbClr val="000000"/>
                    </a:solidFill>
                    <a:ea typeface="黑体" pitchFamily="49" charset="-122"/>
                  </a:rPr>
                  <a:t> </a:t>
                </a:r>
              </a:p>
              <a:p>
                <a:pPr marL="82550" lvl="1" indent="-82550"/>
                <a:r>
                  <a:rPr lang="en-US" altLang="zh-CN" sz="1800" b="1" dirty="0">
                    <a:solidFill>
                      <a:srgbClr val="000000"/>
                    </a:solidFill>
                    <a:ea typeface="黑体" pitchFamily="49" charset="-122"/>
                  </a:rPr>
                  <a:t>  2012</a:t>
                </a:r>
                <a:r>
                  <a:rPr lang="zh-CN" altLang="en-US" sz="1800" b="1" dirty="0">
                    <a:solidFill>
                      <a:srgbClr val="000000"/>
                    </a:solidFill>
                    <a:ea typeface="黑体" pitchFamily="49" charset="-122"/>
                  </a:rPr>
                  <a:t>年 </a:t>
                </a:r>
                <a:r>
                  <a:rPr lang="en-US" altLang="zh-CN" sz="1800" b="1" dirty="0">
                    <a:solidFill>
                      <a:srgbClr val="000000"/>
                    </a:solidFill>
                    <a:ea typeface="黑体" pitchFamily="49" charset="-122"/>
                  </a:rPr>
                  <a:t>2.7 ZB</a:t>
                </a:r>
                <a:r>
                  <a:rPr lang="zh-CN" altLang="en-US" sz="1800" b="1" dirty="0">
                    <a:solidFill>
                      <a:srgbClr val="000000"/>
                    </a:solidFill>
                    <a:ea typeface="黑体" pitchFamily="49" charset="-122"/>
                  </a:rPr>
                  <a:t>，预计</a:t>
                </a:r>
                <a:r>
                  <a:rPr lang="en-US" altLang="zh-CN" sz="1800" b="1" dirty="0">
                    <a:solidFill>
                      <a:srgbClr val="000000"/>
                    </a:solidFill>
                    <a:ea typeface="黑体" pitchFamily="49" charset="-122"/>
                  </a:rPr>
                  <a:t>2020</a:t>
                </a:r>
                <a:r>
                  <a:rPr lang="zh-CN" altLang="en-US" sz="1800" b="1" dirty="0">
                    <a:solidFill>
                      <a:srgbClr val="000000"/>
                    </a:solidFill>
                    <a:ea typeface="黑体" pitchFamily="49" charset="-122"/>
                  </a:rPr>
                  <a:t>年达</a:t>
                </a:r>
                <a:r>
                  <a:rPr lang="en-US" altLang="zh-CN" sz="1800" b="1" dirty="0">
                    <a:solidFill>
                      <a:srgbClr val="000000"/>
                    </a:solidFill>
                    <a:ea typeface="黑体" pitchFamily="49" charset="-122"/>
                  </a:rPr>
                  <a:t>35ZB</a:t>
                </a:r>
              </a:p>
            </p:txBody>
          </p:sp>
          <p:sp>
            <p:nvSpPr>
              <p:cNvPr id="27" name="圆角矩形 26"/>
              <p:cNvSpPr>
                <a:spLocks noChangeArrowheads="1"/>
              </p:cNvSpPr>
              <p:nvPr/>
            </p:nvSpPr>
            <p:spPr bwMode="auto">
              <a:xfrm>
                <a:off x="534448" y="4011377"/>
                <a:ext cx="6239561" cy="425625"/>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lgn="ctr"/>
                <a:r>
                  <a:rPr lang="zh-CN" altLang="en-US" sz="2000" b="1">
                    <a:solidFill>
                      <a:srgbClr val="000000"/>
                    </a:solidFill>
                    <a:ea typeface="黑体" pitchFamily="49" charset="-122"/>
                  </a:rPr>
                  <a:t>图灵奖得主</a:t>
                </a:r>
                <a:r>
                  <a:rPr lang="en-US" altLang="zh-CN" sz="2000" b="1">
                    <a:solidFill>
                      <a:srgbClr val="000000"/>
                    </a:solidFill>
                    <a:ea typeface="黑体" pitchFamily="49" charset="-122"/>
                  </a:rPr>
                  <a:t>Jim Gray</a:t>
                </a:r>
                <a:r>
                  <a:rPr lang="zh-CN" altLang="en-US" sz="2000" b="1">
                    <a:solidFill>
                      <a:srgbClr val="000000"/>
                    </a:solidFill>
                    <a:ea typeface="黑体" pitchFamily="49" charset="-122"/>
                  </a:rPr>
                  <a:t>和</a:t>
                </a:r>
                <a:r>
                  <a:rPr lang="en-US" altLang="zh-CN" sz="2000" b="1">
                    <a:solidFill>
                      <a:srgbClr val="000000"/>
                    </a:solidFill>
                    <a:ea typeface="黑体" pitchFamily="49" charset="-122"/>
                  </a:rPr>
                  <a:t>IDC</a:t>
                </a:r>
                <a:r>
                  <a:rPr lang="zh-CN" altLang="en-US" sz="2000" b="1">
                    <a:solidFill>
                      <a:srgbClr val="000000"/>
                    </a:solidFill>
                    <a:ea typeface="黑体" pitchFamily="49" charset="-122"/>
                  </a:rPr>
                  <a:t>报告</a:t>
                </a:r>
                <a:endParaRPr lang="zh-CN" altLang="en-US" sz="2000" b="1">
                  <a:solidFill>
                    <a:srgbClr val="000000"/>
                  </a:solidFill>
                  <a:latin typeface="黑体" pitchFamily="49" charset="-122"/>
                  <a:ea typeface="黑体" pitchFamily="49" charset="-122"/>
                </a:endParaRPr>
              </a:p>
            </p:txBody>
          </p:sp>
        </p:grpSp>
        <p:grpSp>
          <p:nvGrpSpPr>
            <p:cNvPr id="54281" name="组合 15"/>
            <p:cNvGrpSpPr>
              <a:grpSpLocks/>
            </p:cNvGrpSpPr>
            <p:nvPr/>
          </p:nvGrpSpPr>
          <p:grpSpPr bwMode="auto">
            <a:xfrm>
              <a:off x="4223855" y="4509119"/>
              <a:ext cx="2796418" cy="1767530"/>
              <a:chOff x="4183744" y="4288909"/>
              <a:chExt cx="2980544" cy="2059750"/>
            </a:xfrm>
          </p:grpSpPr>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r="3210"/>
              <a:stretch>
                <a:fillRect/>
              </a:stretch>
            </p:blipFill>
            <p:spPr bwMode="auto">
              <a:xfrm>
                <a:off x="4184225" y="4288151"/>
                <a:ext cx="2979591" cy="2059848"/>
              </a:xfrm>
              <a:prstGeom prst="rect">
                <a:avLst/>
              </a:prstGeom>
              <a:gradFill rotWithShape="1">
                <a:gsLst>
                  <a:gs pos="0">
                    <a:srgbClr val="E5EEFF"/>
                  </a:gs>
                  <a:gs pos="64999">
                    <a:srgbClr val="BFD5FF"/>
                  </a:gs>
                  <a:gs pos="100000">
                    <a:srgbClr val="A3C4FF"/>
                  </a:gs>
                </a:gsLst>
                <a:lin ang="5400000" scaled="1"/>
              </a:gra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54283" name="圆角矩形 33"/>
              <p:cNvSpPr>
                <a:spLocks noChangeArrowheads="1"/>
              </p:cNvSpPr>
              <p:nvPr/>
            </p:nvSpPr>
            <p:spPr bwMode="auto">
              <a:xfrm>
                <a:off x="4820412" y="4288151"/>
                <a:ext cx="732630" cy="458978"/>
              </a:xfrm>
              <a:prstGeom prst="roundRect">
                <a:avLst>
                  <a:gd name="adj" fmla="val 10000"/>
                </a:avLst>
              </a:prstGeom>
              <a:blipFill dpi="0" rotWithShape="1">
                <a:blip r:embed="rId5"/>
                <a:srcRect/>
                <a:stretch>
                  <a:fillRect/>
                </a:stretch>
              </a:blipFill>
              <a:ln w="25400">
                <a:solidFill>
                  <a:srgbClr val="FFFFFF"/>
                </a:solid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p:txBody>
          <a:bodyPr>
            <a:normAutofit fontScale="90000"/>
          </a:bodyPr>
          <a:lstStyle/>
          <a:p>
            <a:pPr eaLnBrk="1" hangingPunct="1"/>
            <a:r>
              <a:rPr sz="2900" b="1" smtClean="0"/>
              <a:t>研究内容</a:t>
            </a:r>
            <a:r>
              <a:rPr lang="en-US" altLang="zh-CN" sz="2900" b="1" smtClean="0"/>
              <a:t>3</a:t>
            </a:r>
            <a:r>
              <a:rPr sz="2900" b="1" smtClean="0"/>
              <a:t>：能效优化的分布式系统架构</a:t>
            </a:r>
            <a:r>
              <a:rPr lang="en-US" altLang="zh-CN" sz="2900" b="1" smtClean="0"/>
              <a:t/>
            </a:r>
            <a:br>
              <a:rPr lang="en-US" altLang="zh-CN" sz="2900" b="1" smtClean="0"/>
            </a:br>
            <a:r>
              <a:rPr sz="2900" b="1" smtClean="0"/>
              <a:t>与机制</a:t>
            </a:r>
            <a:endParaRPr lang="en-US" sz="3200" smtClean="0"/>
          </a:p>
        </p:txBody>
      </p:sp>
      <p:sp>
        <p:nvSpPr>
          <p:cNvPr id="3277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F5E0F5AC-FAD5-426D-809A-F372CC2A3AF0}" type="slidenum">
              <a:rPr kumimoji="0" lang="zh-CN" altLang="en-US" sz="1200">
                <a:solidFill>
                  <a:srgbClr val="898989"/>
                </a:solidFill>
              </a:rPr>
              <a:pPr/>
              <a:t>30</a:t>
            </a:fld>
            <a:endParaRPr kumimoji="0" lang="en-US" altLang="zh-CN" sz="1200">
              <a:solidFill>
                <a:srgbClr val="898989"/>
              </a:solidFill>
            </a:endParaRPr>
          </a:p>
        </p:txBody>
      </p:sp>
      <p:grpSp>
        <p:nvGrpSpPr>
          <p:cNvPr id="32772" name="组合 34"/>
          <p:cNvGrpSpPr>
            <a:grpSpLocks/>
          </p:cNvGrpSpPr>
          <p:nvPr/>
        </p:nvGrpSpPr>
        <p:grpSpPr bwMode="auto">
          <a:xfrm>
            <a:off x="2214563" y="4484688"/>
            <a:ext cx="4786312" cy="1919287"/>
            <a:chOff x="1010944" y="3357557"/>
            <a:chExt cx="2667361" cy="2218153"/>
          </a:xfrm>
        </p:grpSpPr>
        <p:sp>
          <p:nvSpPr>
            <p:cNvPr id="9" name="云形标注 8"/>
            <p:cNvSpPr/>
            <p:nvPr/>
          </p:nvSpPr>
          <p:spPr>
            <a:xfrm>
              <a:off x="1010944" y="3357557"/>
              <a:ext cx="2667361" cy="1585182"/>
            </a:xfrm>
            <a:prstGeom prst="cloudCallou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a:latin typeface="黑体"/>
                <a:ea typeface="黑体"/>
                <a:cs typeface="黑体"/>
              </a:endParaRPr>
            </a:p>
          </p:txBody>
        </p:sp>
        <p:grpSp>
          <p:nvGrpSpPr>
            <p:cNvPr id="32801" name="组合 52"/>
            <p:cNvGrpSpPr>
              <a:grpSpLocks/>
            </p:cNvGrpSpPr>
            <p:nvPr/>
          </p:nvGrpSpPr>
          <p:grpSpPr bwMode="auto">
            <a:xfrm>
              <a:off x="1090567" y="3357557"/>
              <a:ext cx="2296461" cy="2218153"/>
              <a:chOff x="2317403" y="3789044"/>
              <a:chExt cx="2044757" cy="1830879"/>
            </a:xfrm>
          </p:grpSpPr>
          <p:sp>
            <p:nvSpPr>
              <p:cNvPr id="32802" name="矩形 20"/>
              <p:cNvSpPr>
                <a:spLocks noChangeArrowheads="1"/>
              </p:cNvSpPr>
              <p:nvPr/>
            </p:nvSpPr>
            <p:spPr bwMode="auto">
              <a:xfrm>
                <a:off x="2317403" y="5267542"/>
                <a:ext cx="2044757" cy="35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kumimoji="0" lang="zh-CN" altLang="en-US" sz="1800">
                  <a:latin typeface="黑体" pitchFamily="49" charset="-122"/>
                  <a:ea typeface="黑体" pitchFamily="49" charset="-122"/>
                </a:endParaRPr>
              </a:p>
            </p:txBody>
          </p:sp>
          <p:grpSp>
            <p:nvGrpSpPr>
              <p:cNvPr id="32803" name="组合 45"/>
              <p:cNvGrpSpPr>
                <a:grpSpLocks/>
              </p:cNvGrpSpPr>
              <p:nvPr/>
            </p:nvGrpSpPr>
            <p:grpSpPr bwMode="auto">
              <a:xfrm>
                <a:off x="2547252" y="3789044"/>
                <a:ext cx="1584179" cy="1123860"/>
                <a:chOff x="1485534" y="2780928"/>
                <a:chExt cx="1799381" cy="1771931"/>
              </a:xfrm>
            </p:grpSpPr>
            <p:pic>
              <p:nvPicPr>
                <p:cNvPr id="32804" name="Picture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582" y="2996952"/>
                  <a:ext cx="215205" cy="547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5" name="Picture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9710" y="3645024"/>
                  <a:ext cx="215205" cy="547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6" name="Picture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534" y="3861048"/>
                  <a:ext cx="215205" cy="547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7"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1638" y="4005064"/>
                  <a:ext cx="215205" cy="547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8"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9670" y="2780928"/>
                  <a:ext cx="215205" cy="547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p:cNvCxnSpPr/>
                <p:nvPr/>
              </p:nvCxnSpPr>
              <p:spPr>
                <a:xfrm flipV="1">
                  <a:off x="2133516" y="3053118"/>
                  <a:ext cx="576211" cy="217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33516" y="3270393"/>
                  <a:ext cx="289000" cy="1009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700462" y="4134717"/>
                  <a:ext cx="722054" cy="145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637253" y="3917443"/>
                  <a:ext cx="433053" cy="362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700462" y="3053118"/>
                  <a:ext cx="1009265" cy="1081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2709727" y="3053118"/>
                  <a:ext cx="360579" cy="864324"/>
                </a:xfrm>
                <a:prstGeom prst="line">
                  <a:avLst/>
                </a:prstGeom>
              </p:spPr>
              <p:style>
                <a:lnRef idx="1">
                  <a:schemeClr val="accent1"/>
                </a:lnRef>
                <a:fillRef idx="0">
                  <a:schemeClr val="accent1"/>
                </a:fillRef>
                <a:effectRef idx="0">
                  <a:schemeClr val="accent1"/>
                </a:effectRef>
                <a:fontRef idx="minor">
                  <a:schemeClr val="tx1"/>
                </a:fontRef>
              </p:style>
            </p:cxnSp>
          </p:grpSp>
        </p:grpSp>
      </p:grpSp>
      <p:sp>
        <p:nvSpPr>
          <p:cNvPr id="24" name="圆角矩形 23"/>
          <p:cNvSpPr/>
          <p:nvPr/>
        </p:nvSpPr>
        <p:spPr bwMode="auto">
          <a:xfrm>
            <a:off x="714375" y="3912169"/>
            <a:ext cx="1285875" cy="2307107"/>
          </a:xfrm>
          <a:prstGeom prst="round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800" b="1">
              <a:solidFill>
                <a:srgbClr val="0070C0"/>
              </a:solidFill>
              <a:latin typeface="黑体" pitchFamily="49" charset="-122"/>
              <a:ea typeface="黑体" pitchFamily="49" charset="-122"/>
            </a:endParaRPr>
          </a:p>
        </p:txBody>
      </p:sp>
      <p:sp>
        <p:nvSpPr>
          <p:cNvPr id="25" name="矩形 24"/>
          <p:cNvSpPr/>
          <p:nvPr/>
        </p:nvSpPr>
        <p:spPr bwMode="auto">
          <a:xfrm>
            <a:off x="857250" y="4077072"/>
            <a:ext cx="1000125" cy="42862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800" b="1" dirty="0">
                <a:solidFill>
                  <a:srgbClr val="0070C0"/>
                </a:solidFill>
                <a:latin typeface="黑体" pitchFamily="49" charset="-122"/>
                <a:ea typeface="黑体" pitchFamily="49" charset="-122"/>
              </a:rPr>
              <a:t>规模大</a:t>
            </a:r>
            <a:endParaRPr lang="en-US" altLang="zh-CN" sz="1800" b="1" dirty="0">
              <a:solidFill>
                <a:srgbClr val="0070C0"/>
              </a:solidFill>
              <a:latin typeface="黑体" pitchFamily="49" charset="-122"/>
              <a:ea typeface="黑体" pitchFamily="49" charset="-122"/>
            </a:endParaRPr>
          </a:p>
        </p:txBody>
      </p:sp>
      <p:sp>
        <p:nvSpPr>
          <p:cNvPr id="32775" name="矩形 14"/>
          <p:cNvSpPr>
            <a:spLocks noChangeArrowheads="1"/>
          </p:cNvSpPr>
          <p:nvPr/>
        </p:nvSpPr>
        <p:spPr bwMode="auto">
          <a:xfrm>
            <a:off x="785813" y="6165304"/>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zh-CN" altLang="en-US" sz="2000" dirty="0">
                <a:latin typeface="黑体" pitchFamily="49" charset="-122"/>
                <a:ea typeface="黑体" pitchFamily="49" charset="-122"/>
              </a:rPr>
              <a:t>数据特性</a:t>
            </a:r>
          </a:p>
        </p:txBody>
      </p:sp>
      <p:sp>
        <p:nvSpPr>
          <p:cNvPr id="32776" name="AutoShape 31"/>
          <p:cNvSpPr>
            <a:spLocks noChangeArrowheads="1"/>
          </p:cNvSpPr>
          <p:nvPr/>
        </p:nvSpPr>
        <p:spPr bwMode="auto">
          <a:xfrm flipV="1">
            <a:off x="4143375" y="3716338"/>
            <a:ext cx="642938" cy="696912"/>
          </a:xfrm>
          <a:prstGeom prst="downArrow">
            <a:avLst>
              <a:gd name="adj1" fmla="val 50000"/>
              <a:gd name="adj2" fmla="val 55201"/>
            </a:avLst>
          </a:prstGeom>
          <a:solidFill>
            <a:srgbClr val="D6E3BC"/>
          </a:solidFill>
          <a:ln w="9525">
            <a:solidFill>
              <a:schemeClr val="tx1"/>
            </a:solidFill>
            <a:miter lim="800000"/>
            <a:headEnd/>
            <a:tailEnd/>
          </a:ln>
        </p:spPr>
        <p:txBody>
          <a:bodyPr wrap="none" anchor="ctr"/>
          <a:lstStyle/>
          <a:p>
            <a:endParaRPr lang="zh-CN" altLang="en-US">
              <a:solidFill>
                <a:srgbClr val="000000"/>
              </a:solidFill>
            </a:endParaRPr>
          </a:p>
        </p:txBody>
      </p:sp>
      <p:sp>
        <p:nvSpPr>
          <p:cNvPr id="32777" name="矩形 27"/>
          <p:cNvSpPr>
            <a:spLocks noChangeArrowheads="1"/>
          </p:cNvSpPr>
          <p:nvPr/>
        </p:nvSpPr>
        <p:spPr bwMode="auto">
          <a:xfrm>
            <a:off x="2022475" y="5876925"/>
            <a:ext cx="52863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solidFill>
                  <a:srgbClr val="FF0000"/>
                </a:solidFill>
                <a:latin typeface="黑体" pitchFamily="49" charset="-122"/>
                <a:ea typeface="黑体" pitchFamily="49" charset="-122"/>
              </a:rPr>
              <a:t>问题：能效优化、可扩展</a:t>
            </a:r>
            <a:r>
              <a:rPr kumimoji="0" lang="zh-CN" altLang="en-US">
                <a:solidFill>
                  <a:srgbClr val="FF0000"/>
                </a:solidFill>
                <a:latin typeface="黑体" pitchFamily="49" charset="-122"/>
                <a:ea typeface="黑体" pitchFamily="49" charset="-122"/>
              </a:rPr>
              <a:t> </a:t>
            </a:r>
            <a:endParaRPr kumimoji="0" lang="en-US" altLang="zh-CN">
              <a:solidFill>
                <a:srgbClr val="FF0000"/>
              </a:solidFill>
              <a:latin typeface="黑体" pitchFamily="49" charset="-122"/>
              <a:ea typeface="黑体" pitchFamily="49" charset="-122"/>
            </a:endParaRPr>
          </a:p>
          <a:p>
            <a:pPr algn="ctr"/>
            <a:r>
              <a:rPr kumimoji="0" lang="zh-CN" altLang="en-US">
                <a:solidFill>
                  <a:srgbClr val="000000"/>
                </a:solidFill>
                <a:latin typeface="黑体" pitchFamily="49" charset="-122"/>
                <a:ea typeface="黑体" pitchFamily="49" charset="-122"/>
              </a:rPr>
              <a:t>支撑大数据计算的分布式系统</a:t>
            </a:r>
            <a:endParaRPr lang="zh-CN" altLang="en-US" sz="2800"/>
          </a:p>
        </p:txBody>
      </p:sp>
      <p:sp>
        <p:nvSpPr>
          <p:cNvPr id="29" name="矩形 28"/>
          <p:cNvSpPr/>
          <p:nvPr/>
        </p:nvSpPr>
        <p:spPr>
          <a:xfrm>
            <a:off x="6215063" y="1793875"/>
            <a:ext cx="2286000" cy="11684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anchor="ctr"/>
          <a:lstStyle/>
          <a:p>
            <a:pPr algn="ctr"/>
            <a:r>
              <a:rPr lang="zh-CN" altLang="en-US" b="1">
                <a:solidFill>
                  <a:srgbClr val="0070C0"/>
                </a:solidFill>
                <a:latin typeface="黑体" pitchFamily="49" charset="-122"/>
                <a:ea typeface="黑体" pitchFamily="49" charset="-122"/>
              </a:rPr>
              <a:t>能效优化的</a:t>
            </a:r>
            <a:endParaRPr lang="en-US" altLang="zh-CN" b="1">
              <a:solidFill>
                <a:srgbClr val="0070C0"/>
              </a:solidFill>
              <a:latin typeface="黑体" pitchFamily="49" charset="-122"/>
              <a:ea typeface="黑体" pitchFamily="49" charset="-122"/>
            </a:endParaRPr>
          </a:p>
          <a:p>
            <a:pPr algn="ctr"/>
            <a:r>
              <a:rPr kumimoji="0" lang="zh-CN" altLang="en-US" b="1">
                <a:solidFill>
                  <a:schemeClr val="tx1"/>
                </a:solidFill>
                <a:latin typeface="黑体" pitchFamily="49" charset="-122"/>
                <a:ea typeface="黑体" pitchFamily="49" charset="-122"/>
              </a:rPr>
              <a:t>多粒度</a:t>
            </a:r>
            <a:endParaRPr kumimoji="0" lang="en-US" altLang="zh-CN" b="1">
              <a:solidFill>
                <a:schemeClr val="tx1"/>
              </a:solidFill>
              <a:latin typeface="黑体" pitchFamily="49" charset="-122"/>
              <a:ea typeface="黑体" pitchFamily="49" charset="-122"/>
            </a:endParaRPr>
          </a:p>
          <a:p>
            <a:pPr algn="ctr"/>
            <a:r>
              <a:rPr kumimoji="0" lang="zh-CN" altLang="en-US" b="1">
                <a:solidFill>
                  <a:schemeClr val="tx1"/>
                </a:solidFill>
                <a:latin typeface="黑体" pitchFamily="49" charset="-122"/>
                <a:ea typeface="黑体" pitchFamily="49" charset="-122"/>
              </a:rPr>
              <a:t>存储机制 </a:t>
            </a:r>
          </a:p>
        </p:txBody>
      </p:sp>
      <p:sp>
        <p:nvSpPr>
          <p:cNvPr id="30" name="圆角矩形 29"/>
          <p:cNvSpPr/>
          <p:nvPr/>
        </p:nvSpPr>
        <p:spPr>
          <a:xfrm>
            <a:off x="500063" y="1557338"/>
            <a:ext cx="8143875" cy="1641475"/>
          </a:xfrm>
          <a:prstGeom prst="round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b="1" dirty="0">
              <a:solidFill>
                <a:srgbClr val="0070C0"/>
              </a:solidFill>
              <a:latin typeface="黑体" pitchFamily="49" charset="-122"/>
              <a:ea typeface="黑体" pitchFamily="49" charset="-122"/>
            </a:endParaRPr>
          </a:p>
        </p:txBody>
      </p:sp>
      <p:sp>
        <p:nvSpPr>
          <p:cNvPr id="31" name="矩形 30"/>
          <p:cNvSpPr/>
          <p:nvPr/>
        </p:nvSpPr>
        <p:spPr>
          <a:xfrm>
            <a:off x="3500438" y="1793875"/>
            <a:ext cx="2286000" cy="11684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anchor="ctr"/>
          <a:lstStyle/>
          <a:p>
            <a:pPr algn="ctr"/>
            <a:r>
              <a:rPr lang="zh-CN" altLang="en-US" b="1">
                <a:solidFill>
                  <a:srgbClr val="0070C0"/>
                </a:solidFill>
                <a:latin typeface="黑体" pitchFamily="49" charset="-122"/>
                <a:ea typeface="黑体" pitchFamily="49" charset="-122"/>
              </a:rPr>
              <a:t>大数据</a:t>
            </a:r>
            <a:endParaRPr lang="en-US" altLang="zh-CN" b="1">
              <a:solidFill>
                <a:srgbClr val="0070C0"/>
              </a:solidFill>
              <a:latin typeface="黑体" pitchFamily="49" charset="-122"/>
              <a:ea typeface="黑体" pitchFamily="49" charset="-122"/>
            </a:endParaRPr>
          </a:p>
          <a:p>
            <a:pPr algn="ctr"/>
            <a:r>
              <a:rPr lang="zh-CN" altLang="en-US" b="1">
                <a:solidFill>
                  <a:srgbClr val="0070C0"/>
                </a:solidFill>
                <a:latin typeface="黑体" pitchFamily="49" charset="-122"/>
                <a:ea typeface="黑体" pitchFamily="49" charset="-122"/>
              </a:rPr>
              <a:t>分布式计算的</a:t>
            </a:r>
            <a:endParaRPr lang="en-US" altLang="zh-CN" b="1">
              <a:solidFill>
                <a:srgbClr val="0070C0"/>
              </a:solidFill>
              <a:latin typeface="黑体" pitchFamily="49" charset="-122"/>
              <a:ea typeface="黑体" pitchFamily="49" charset="-122"/>
            </a:endParaRPr>
          </a:p>
          <a:p>
            <a:pPr algn="ctr"/>
            <a:r>
              <a:rPr kumimoji="0" lang="zh-CN" altLang="en-US" b="1">
                <a:solidFill>
                  <a:schemeClr val="tx1"/>
                </a:solidFill>
                <a:latin typeface="黑体" pitchFamily="49" charset="-122"/>
                <a:ea typeface="黑体" pitchFamily="49" charset="-122"/>
              </a:rPr>
              <a:t>运行机制</a:t>
            </a:r>
          </a:p>
        </p:txBody>
      </p:sp>
      <p:sp>
        <p:nvSpPr>
          <p:cNvPr id="32" name="矩形 31"/>
          <p:cNvSpPr/>
          <p:nvPr/>
        </p:nvSpPr>
        <p:spPr>
          <a:xfrm>
            <a:off x="714375" y="1793875"/>
            <a:ext cx="2286000" cy="116840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anchor="ctr"/>
          <a:lstStyle/>
          <a:p>
            <a:pPr algn="ctr"/>
            <a:r>
              <a:rPr lang="zh-CN" altLang="en-US" b="1">
                <a:solidFill>
                  <a:srgbClr val="0070C0"/>
                </a:solidFill>
                <a:latin typeface="黑体" pitchFamily="49" charset="-122"/>
                <a:ea typeface="黑体" pitchFamily="49" charset="-122"/>
              </a:rPr>
              <a:t>高效可扩展的</a:t>
            </a:r>
          </a:p>
          <a:p>
            <a:pPr algn="ctr"/>
            <a:r>
              <a:rPr lang="zh-CN" altLang="en-US" b="1">
                <a:solidFill>
                  <a:srgbClr val="000000"/>
                </a:solidFill>
                <a:latin typeface="黑体" pitchFamily="49" charset="-122"/>
                <a:ea typeface="黑体" pitchFamily="49" charset="-122"/>
              </a:rPr>
              <a:t>大数据计算</a:t>
            </a:r>
            <a:endParaRPr lang="en-US" altLang="zh-CN" b="1">
              <a:solidFill>
                <a:srgbClr val="000000"/>
              </a:solidFill>
              <a:latin typeface="黑体" pitchFamily="49" charset="-122"/>
              <a:ea typeface="黑体" pitchFamily="49" charset="-122"/>
            </a:endParaRPr>
          </a:p>
          <a:p>
            <a:pPr algn="ctr"/>
            <a:r>
              <a:rPr lang="zh-CN" altLang="en-US" b="1">
                <a:solidFill>
                  <a:srgbClr val="000000"/>
                </a:solidFill>
                <a:latin typeface="黑体" pitchFamily="49" charset="-122"/>
                <a:ea typeface="黑体" pitchFamily="49" charset="-122"/>
              </a:rPr>
              <a:t>体系结构</a:t>
            </a:r>
          </a:p>
        </p:txBody>
      </p:sp>
      <p:sp>
        <p:nvSpPr>
          <p:cNvPr id="33" name="矩形 32"/>
          <p:cNvSpPr/>
          <p:nvPr/>
        </p:nvSpPr>
        <p:spPr bwMode="auto">
          <a:xfrm>
            <a:off x="857250" y="4610472"/>
            <a:ext cx="1000125" cy="42862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800" b="1" dirty="0" smtClean="0">
                <a:solidFill>
                  <a:srgbClr val="0070C0"/>
                </a:solidFill>
                <a:latin typeface="黑体" pitchFamily="49" charset="-122"/>
                <a:ea typeface="黑体" pitchFamily="49" charset="-122"/>
              </a:rPr>
              <a:t>种类杂</a:t>
            </a:r>
            <a:endParaRPr lang="en-US" altLang="zh-CN" sz="1800" b="1" dirty="0">
              <a:solidFill>
                <a:srgbClr val="0070C0"/>
              </a:solidFill>
              <a:latin typeface="黑体" pitchFamily="49" charset="-122"/>
              <a:ea typeface="黑体" pitchFamily="49" charset="-122"/>
            </a:endParaRPr>
          </a:p>
        </p:txBody>
      </p:sp>
      <p:sp>
        <p:nvSpPr>
          <p:cNvPr id="34" name="矩形 33"/>
          <p:cNvSpPr/>
          <p:nvPr/>
        </p:nvSpPr>
        <p:spPr bwMode="auto">
          <a:xfrm>
            <a:off x="857250" y="5148635"/>
            <a:ext cx="1000125" cy="42862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800" b="1">
                <a:solidFill>
                  <a:srgbClr val="0070C0"/>
                </a:solidFill>
                <a:latin typeface="黑体" pitchFamily="49" charset="-122"/>
                <a:ea typeface="黑体" pitchFamily="49" charset="-122"/>
              </a:rPr>
              <a:t>变化快</a:t>
            </a:r>
            <a:endParaRPr lang="en-US" altLang="zh-CN" sz="1800" b="1">
              <a:solidFill>
                <a:srgbClr val="0070C0"/>
              </a:solidFill>
              <a:latin typeface="黑体" pitchFamily="49" charset="-122"/>
              <a:ea typeface="黑体" pitchFamily="49" charset="-122"/>
            </a:endParaRPr>
          </a:p>
        </p:txBody>
      </p:sp>
      <p:sp>
        <p:nvSpPr>
          <p:cNvPr id="35" name="圆角矩形 34"/>
          <p:cNvSpPr/>
          <p:nvPr/>
        </p:nvSpPr>
        <p:spPr bwMode="auto">
          <a:xfrm>
            <a:off x="7286625" y="4048125"/>
            <a:ext cx="1285875" cy="1785938"/>
          </a:xfrm>
          <a:prstGeom prst="round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800" b="1">
              <a:solidFill>
                <a:srgbClr val="0070C0"/>
              </a:solidFill>
              <a:latin typeface="黑体" pitchFamily="49" charset="-122"/>
              <a:ea typeface="黑体" pitchFamily="49" charset="-122"/>
            </a:endParaRPr>
          </a:p>
        </p:txBody>
      </p:sp>
      <p:sp>
        <p:nvSpPr>
          <p:cNvPr id="36" name="矩形 35"/>
          <p:cNvSpPr/>
          <p:nvPr/>
        </p:nvSpPr>
        <p:spPr bwMode="auto">
          <a:xfrm>
            <a:off x="7429500" y="4191000"/>
            <a:ext cx="1000125" cy="42862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zh-CN" altLang="en-US" sz="1800" b="1" dirty="0">
                <a:solidFill>
                  <a:srgbClr val="0070C0"/>
                </a:solidFill>
                <a:latin typeface="黑体" pitchFamily="49" charset="-122"/>
                <a:ea typeface="黑体" pitchFamily="49" charset="-122"/>
              </a:rPr>
              <a:t>近似性</a:t>
            </a:r>
            <a:endParaRPr lang="en-US" altLang="zh-CN" sz="1800" b="1" dirty="0">
              <a:solidFill>
                <a:srgbClr val="0070C0"/>
              </a:solidFill>
              <a:latin typeface="黑体" pitchFamily="49" charset="-122"/>
              <a:ea typeface="黑体" pitchFamily="49" charset="-122"/>
            </a:endParaRPr>
          </a:p>
        </p:txBody>
      </p:sp>
      <p:sp>
        <p:nvSpPr>
          <p:cNvPr id="32786" name="矩形 14"/>
          <p:cNvSpPr>
            <a:spLocks noChangeArrowheads="1"/>
          </p:cNvSpPr>
          <p:nvPr/>
        </p:nvSpPr>
        <p:spPr bwMode="auto">
          <a:xfrm>
            <a:off x="7358063" y="5870575"/>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zh-CN" altLang="en-US" sz="2000">
                <a:latin typeface="黑体" pitchFamily="49" charset="-122"/>
                <a:ea typeface="黑体" pitchFamily="49" charset="-122"/>
              </a:rPr>
              <a:t>计算特性</a:t>
            </a:r>
          </a:p>
        </p:txBody>
      </p:sp>
      <p:sp>
        <p:nvSpPr>
          <p:cNvPr id="38" name="矩形 37"/>
          <p:cNvSpPr/>
          <p:nvPr/>
        </p:nvSpPr>
        <p:spPr bwMode="auto">
          <a:xfrm>
            <a:off x="7429500" y="4722813"/>
            <a:ext cx="1000125" cy="42862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zh-CN" altLang="en-US" sz="1800" b="1" dirty="0">
                <a:solidFill>
                  <a:srgbClr val="0070C0"/>
                </a:solidFill>
                <a:latin typeface="黑体" pitchFamily="49" charset="-122"/>
                <a:ea typeface="黑体" pitchFamily="49" charset="-122"/>
              </a:rPr>
              <a:t>增量性</a:t>
            </a:r>
            <a:endParaRPr lang="en-US" altLang="zh-CN" sz="1800" b="1" dirty="0">
              <a:solidFill>
                <a:srgbClr val="0070C0"/>
              </a:solidFill>
              <a:latin typeface="黑体" pitchFamily="49" charset="-122"/>
              <a:ea typeface="黑体" pitchFamily="49" charset="-122"/>
            </a:endParaRPr>
          </a:p>
        </p:txBody>
      </p:sp>
      <p:sp>
        <p:nvSpPr>
          <p:cNvPr id="39" name="矩形 38"/>
          <p:cNvSpPr/>
          <p:nvPr/>
        </p:nvSpPr>
        <p:spPr bwMode="auto">
          <a:xfrm>
            <a:off x="7429500" y="5262563"/>
            <a:ext cx="1000125" cy="42862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a:r>
              <a:rPr lang="zh-CN" altLang="en-US" sz="1800" b="1">
                <a:solidFill>
                  <a:srgbClr val="0070C0"/>
                </a:solidFill>
                <a:latin typeface="黑体" pitchFamily="49" charset="-122"/>
                <a:ea typeface="黑体" pitchFamily="49" charset="-122"/>
              </a:rPr>
              <a:t>归纳性</a:t>
            </a:r>
            <a:endParaRPr lang="en-US" altLang="zh-CN" sz="1800" b="1">
              <a:solidFill>
                <a:srgbClr val="0070C0"/>
              </a:solidFill>
              <a:latin typeface="黑体" pitchFamily="49" charset="-122"/>
              <a:ea typeface="黑体" pitchFamily="49" charset="-122"/>
            </a:endParaRPr>
          </a:p>
        </p:txBody>
      </p:sp>
      <p:sp>
        <p:nvSpPr>
          <p:cNvPr id="40" name="矩形 39"/>
          <p:cNvSpPr/>
          <p:nvPr/>
        </p:nvSpPr>
        <p:spPr>
          <a:xfrm>
            <a:off x="714375" y="2941638"/>
            <a:ext cx="2286000" cy="93503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a:solidFill>
                  <a:srgbClr val="C00000"/>
                </a:solidFill>
                <a:latin typeface="黑体" pitchFamily="49" charset="-122"/>
                <a:ea typeface="黑体" pitchFamily="49" charset="-122"/>
              </a:rPr>
              <a:t>存算联动思路</a:t>
            </a:r>
          </a:p>
        </p:txBody>
      </p:sp>
      <p:sp>
        <p:nvSpPr>
          <p:cNvPr id="41" name="矩形 40"/>
          <p:cNvSpPr/>
          <p:nvPr/>
        </p:nvSpPr>
        <p:spPr>
          <a:xfrm>
            <a:off x="3500438" y="2924175"/>
            <a:ext cx="2286000" cy="93662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a:solidFill>
                  <a:srgbClr val="C00000"/>
                </a:solidFill>
                <a:latin typeface="黑体" pitchFamily="49" charset="-122"/>
                <a:ea typeface="黑体" pitchFamily="49" charset="-122"/>
              </a:rPr>
              <a:t>近似计算方法</a:t>
            </a:r>
          </a:p>
        </p:txBody>
      </p:sp>
      <p:sp>
        <p:nvSpPr>
          <p:cNvPr id="42" name="矩形 41"/>
          <p:cNvSpPr/>
          <p:nvPr/>
        </p:nvSpPr>
        <p:spPr>
          <a:xfrm>
            <a:off x="6215063" y="2924175"/>
            <a:ext cx="2286000" cy="93662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a:solidFill>
                  <a:srgbClr val="C00000"/>
                </a:solidFill>
                <a:latin typeface="黑体" pitchFamily="49" charset="-122"/>
                <a:ea typeface="黑体" pitchFamily="49" charset="-122"/>
              </a:rPr>
              <a:t>数据感知存储</a:t>
            </a:r>
          </a:p>
        </p:txBody>
      </p:sp>
      <p:sp>
        <p:nvSpPr>
          <p:cNvPr id="32792" name="AutoShape 31"/>
          <p:cNvSpPr>
            <a:spLocks noChangeArrowheads="1"/>
          </p:cNvSpPr>
          <p:nvPr/>
        </p:nvSpPr>
        <p:spPr bwMode="auto">
          <a:xfrm rot="18950396" flipV="1">
            <a:off x="2552700" y="3721100"/>
            <a:ext cx="642938" cy="696913"/>
          </a:xfrm>
          <a:prstGeom prst="downArrow">
            <a:avLst>
              <a:gd name="adj1" fmla="val 50000"/>
              <a:gd name="adj2" fmla="val 55201"/>
            </a:avLst>
          </a:prstGeom>
          <a:solidFill>
            <a:srgbClr val="D6E3BC"/>
          </a:solidFill>
          <a:ln w="9525">
            <a:solidFill>
              <a:schemeClr val="tx1"/>
            </a:solidFill>
            <a:miter lim="800000"/>
            <a:headEnd/>
            <a:tailEnd/>
          </a:ln>
        </p:spPr>
        <p:txBody>
          <a:bodyPr wrap="none" anchor="ctr"/>
          <a:lstStyle/>
          <a:p>
            <a:endParaRPr lang="zh-CN" altLang="en-US">
              <a:solidFill>
                <a:srgbClr val="000000"/>
              </a:solidFill>
            </a:endParaRPr>
          </a:p>
        </p:txBody>
      </p:sp>
      <p:sp>
        <p:nvSpPr>
          <p:cNvPr id="32793" name="AutoShape 31"/>
          <p:cNvSpPr>
            <a:spLocks noChangeArrowheads="1"/>
          </p:cNvSpPr>
          <p:nvPr/>
        </p:nvSpPr>
        <p:spPr bwMode="auto">
          <a:xfrm rot="2344925" flipV="1">
            <a:off x="5799138" y="3738563"/>
            <a:ext cx="642937" cy="696912"/>
          </a:xfrm>
          <a:prstGeom prst="downArrow">
            <a:avLst>
              <a:gd name="adj1" fmla="val 50000"/>
              <a:gd name="adj2" fmla="val 55201"/>
            </a:avLst>
          </a:prstGeom>
          <a:solidFill>
            <a:srgbClr val="D6E3BC"/>
          </a:solidFill>
          <a:ln w="9525">
            <a:solidFill>
              <a:schemeClr val="tx1"/>
            </a:solidFill>
            <a:miter lim="800000"/>
            <a:headEnd/>
            <a:tailEnd/>
          </a:ln>
        </p:spPr>
        <p:txBody>
          <a:bodyPr wrap="none" anchor="ctr"/>
          <a:lstStyle/>
          <a:p>
            <a:endParaRPr lang="zh-CN" altLang="en-US">
              <a:solidFill>
                <a:srgbClr val="000000"/>
              </a:solidFill>
            </a:endParaRPr>
          </a:p>
        </p:txBody>
      </p:sp>
      <p:grpSp>
        <p:nvGrpSpPr>
          <p:cNvPr id="32794" name="组合 44"/>
          <p:cNvGrpSpPr>
            <a:grpSpLocks/>
          </p:cNvGrpSpPr>
          <p:nvPr/>
        </p:nvGrpSpPr>
        <p:grpSpPr bwMode="auto">
          <a:xfrm>
            <a:off x="7954963" y="3614738"/>
            <a:ext cx="1157287" cy="593725"/>
            <a:chOff x="348780" y="203741"/>
            <a:chExt cx="1157210" cy="594659"/>
          </a:xfrm>
        </p:grpSpPr>
        <p:sp>
          <p:nvSpPr>
            <p:cNvPr id="36895" name="椭圆 45"/>
            <p:cNvSpPr>
              <a:spLocks noChangeArrowheads="1"/>
            </p:cNvSpPr>
            <p:nvPr/>
          </p:nvSpPr>
          <p:spPr bwMode="auto">
            <a:xfrm>
              <a:off x="348780" y="203741"/>
              <a:ext cx="1157210" cy="594659"/>
            </a:xfrm>
            <a:prstGeom prst="ellipse">
              <a:avLst/>
            </a:prstGeom>
            <a:solidFill>
              <a:srgbClr val="FFFF99"/>
            </a:solidFill>
            <a:ln w="9525">
              <a:solidFill>
                <a:srgbClr val="4A7EBB"/>
              </a:solidFill>
              <a:round/>
              <a:headEnd/>
              <a:tailEnd/>
            </a:ln>
            <a:effectLst>
              <a:outerShdw blurRad="63500" dist="23000" dir="5400000" rotWithShape="0">
                <a:srgbClr val="000000">
                  <a:alpha val="34998"/>
                </a:srgbClr>
              </a:outerShdw>
            </a:effectLst>
          </p:spPr>
          <p:txBody>
            <a:bodyPr/>
            <a:lstStyle/>
            <a:p>
              <a:pPr>
                <a:defRPr/>
              </a:pPr>
              <a:endParaRPr lang="zh-CN" altLang="en-US">
                <a:latin typeface="Calibri" charset="0"/>
                <a:ea typeface="宋体" charset="0"/>
                <a:cs typeface="宋体" charset="0"/>
              </a:endParaRPr>
            </a:p>
          </p:txBody>
        </p:sp>
        <p:sp>
          <p:nvSpPr>
            <p:cNvPr id="47" name="椭圆 4"/>
            <p:cNvSpPr/>
            <p:nvPr/>
          </p:nvSpPr>
          <p:spPr>
            <a:xfrm>
              <a:off x="518631" y="291190"/>
              <a:ext cx="817509" cy="419759"/>
            </a:xfrm>
            <a:prstGeom prst="rect">
              <a:avLst/>
            </a:prstGeom>
          </p:spPr>
          <p:style>
            <a:lnRef idx="0">
              <a:scrgbClr r="0" g="0" b="0"/>
            </a:lnRef>
            <a:fillRef idx="0">
              <a:scrgbClr r="0" g="0" b="0"/>
            </a:fillRef>
            <a:effectRef idx="0">
              <a:scrgbClr r="0" g="0" b="0"/>
            </a:effectRef>
            <a:fontRef idx="minor">
              <a:schemeClr val="lt1"/>
            </a:fontRef>
          </p:style>
          <p:txBody>
            <a:bodyPr lIns="22860" tIns="22860" rIns="22860" bIns="22860" anchor="ctr"/>
            <a:lstStyle/>
            <a:p>
              <a:pPr algn="ctr" defTabSz="800100">
                <a:lnSpc>
                  <a:spcPct val="90000"/>
                </a:lnSpc>
                <a:spcAft>
                  <a:spcPct val="35000"/>
                </a:spcAft>
                <a:defRPr/>
              </a:pPr>
              <a:r>
                <a:rPr lang="en-US" altLang="zh-CN" sz="2000" b="1">
                  <a:solidFill>
                    <a:schemeClr val="tx1"/>
                  </a:solidFill>
                  <a:latin typeface="黑体" pitchFamily="2" charset="-122"/>
                  <a:ea typeface="黑体" pitchFamily="2" charset="-122"/>
                </a:rPr>
                <a:t>3I</a:t>
              </a:r>
              <a:r>
                <a:rPr lang="zh-CN" altLang="en-US" sz="2000" b="1">
                  <a:solidFill>
                    <a:schemeClr val="tx1"/>
                  </a:solidFill>
                  <a:latin typeface="黑体" pitchFamily="2" charset="-122"/>
                  <a:ea typeface="黑体" pitchFamily="2" charset="-122"/>
                </a:rPr>
                <a:t>特征</a:t>
              </a:r>
            </a:p>
          </p:txBody>
        </p:sp>
      </p:grpSp>
      <p:grpSp>
        <p:nvGrpSpPr>
          <p:cNvPr id="32795" name="组合 47"/>
          <p:cNvGrpSpPr>
            <a:grpSpLocks/>
          </p:cNvGrpSpPr>
          <p:nvPr/>
        </p:nvGrpSpPr>
        <p:grpSpPr bwMode="auto">
          <a:xfrm>
            <a:off x="166688" y="3501008"/>
            <a:ext cx="1157287" cy="595312"/>
            <a:chOff x="348780" y="203741"/>
            <a:chExt cx="1157210" cy="594659"/>
          </a:xfrm>
        </p:grpSpPr>
        <p:sp>
          <p:nvSpPr>
            <p:cNvPr id="49" name="椭圆 48"/>
            <p:cNvSpPr>
              <a:spLocks noChangeArrowheads="1"/>
            </p:cNvSpPr>
            <p:nvPr/>
          </p:nvSpPr>
          <p:spPr bwMode="auto">
            <a:xfrm>
              <a:off x="348780" y="203741"/>
              <a:ext cx="1157210" cy="594659"/>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8"/>
                </a:srgbClr>
              </a:outerShdw>
            </a:effectLst>
          </p:spPr>
          <p:txBody>
            <a:bodyPr/>
            <a:lstStyle/>
            <a:p>
              <a:pPr>
                <a:defRPr/>
              </a:pPr>
              <a:endParaRPr lang="zh-CN" altLang="en-US">
                <a:latin typeface="Calibri" charset="0"/>
                <a:ea typeface="宋体" charset="0"/>
                <a:cs typeface="宋体" charset="0"/>
              </a:endParaRPr>
            </a:p>
          </p:txBody>
        </p:sp>
        <p:sp>
          <p:nvSpPr>
            <p:cNvPr id="50" name="椭圆 4"/>
            <p:cNvSpPr/>
            <p:nvPr/>
          </p:nvSpPr>
          <p:spPr>
            <a:xfrm>
              <a:off x="518631" y="290957"/>
              <a:ext cx="817509" cy="420227"/>
            </a:xfrm>
            <a:prstGeom prst="rect">
              <a:avLst/>
            </a:prstGeom>
          </p:spPr>
          <p:style>
            <a:lnRef idx="0">
              <a:scrgbClr r="0" g="0" b="0"/>
            </a:lnRef>
            <a:fillRef idx="0">
              <a:scrgbClr r="0" g="0" b="0"/>
            </a:fillRef>
            <a:effectRef idx="0">
              <a:scrgbClr r="0" g="0" b="0"/>
            </a:effectRef>
            <a:fontRef idx="minor">
              <a:schemeClr val="lt1"/>
            </a:fontRef>
          </p:style>
          <p:txBody>
            <a:bodyPr lIns="22860" tIns="22860" rIns="22860" bIns="22860" spcCol="1270" anchor="ctr"/>
            <a:lstStyle/>
            <a:p>
              <a:pPr algn="ctr" defTabSz="800100">
                <a:lnSpc>
                  <a:spcPct val="90000"/>
                </a:lnSpc>
                <a:spcAft>
                  <a:spcPct val="35000"/>
                </a:spcAft>
                <a:defRPr/>
              </a:pPr>
              <a:r>
                <a:rPr lang="en-US" altLang="zh-CN" sz="1800" b="1" dirty="0"/>
                <a:t>4</a:t>
              </a:r>
              <a:r>
                <a:rPr lang="en-US" altLang="zh-CN" sz="1800" b="1" dirty="0">
                  <a:latin typeface="+mj-ea"/>
                  <a:ea typeface="+mj-ea"/>
                </a:rPr>
                <a:t>V</a:t>
              </a:r>
              <a:r>
                <a:rPr lang="zh-CN" altLang="en-US" sz="1800" b="1" dirty="0">
                  <a:latin typeface="+mj-ea"/>
                  <a:ea typeface="+mj-ea"/>
                </a:rPr>
                <a:t>特征</a:t>
              </a:r>
            </a:p>
          </p:txBody>
        </p:sp>
      </p:grpSp>
      <p:sp>
        <p:nvSpPr>
          <p:cNvPr id="48" name="矩形 47"/>
          <p:cNvSpPr/>
          <p:nvPr/>
        </p:nvSpPr>
        <p:spPr bwMode="auto">
          <a:xfrm>
            <a:off x="856612" y="5661248"/>
            <a:ext cx="1000125" cy="42862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anchor="ctr"/>
          <a:lstStyle/>
          <a:p>
            <a:pPr algn="ctr"/>
            <a:r>
              <a:rPr lang="zh-CN" altLang="en-US" sz="1800" b="1" dirty="0" smtClean="0">
                <a:solidFill>
                  <a:srgbClr val="0070C0"/>
                </a:solidFill>
                <a:latin typeface="黑体" pitchFamily="49" charset="-122"/>
                <a:ea typeface="黑体" pitchFamily="49" charset="-122"/>
              </a:rPr>
              <a:t>价值散</a:t>
            </a:r>
            <a:endParaRPr lang="en-US" altLang="zh-CN" sz="1800" b="1" dirty="0">
              <a:solidFill>
                <a:srgbClr val="0070C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a:normAutofit fontScale="90000"/>
          </a:bodyPr>
          <a:lstStyle/>
          <a:p>
            <a:pPr eaLnBrk="1" hangingPunct="1"/>
            <a:r>
              <a:rPr sz="2900" b="1" smtClean="0"/>
              <a:t>研究内容</a:t>
            </a:r>
            <a:r>
              <a:rPr lang="en-US" altLang="zh-CN" sz="2900" b="1" smtClean="0"/>
              <a:t>3</a:t>
            </a:r>
            <a:r>
              <a:rPr sz="2900" b="1" smtClean="0"/>
              <a:t>：能效优化的分布式系统架构</a:t>
            </a:r>
            <a:r>
              <a:rPr lang="en-US" altLang="zh-CN" sz="2900" b="1" smtClean="0"/>
              <a:t/>
            </a:r>
            <a:br>
              <a:rPr lang="en-US" altLang="zh-CN" sz="2900" b="1" smtClean="0"/>
            </a:br>
            <a:r>
              <a:rPr sz="2900" b="1" smtClean="0"/>
              <a:t>与机制</a:t>
            </a:r>
            <a:endParaRPr lang="en-US" sz="3200" smtClean="0"/>
          </a:p>
        </p:txBody>
      </p:sp>
      <p:sp>
        <p:nvSpPr>
          <p:cNvPr id="34818" name="内容占位符 2"/>
          <p:cNvSpPr>
            <a:spLocks noGrp="1"/>
          </p:cNvSpPr>
          <p:nvPr>
            <p:ph idx="1"/>
          </p:nvPr>
        </p:nvSpPr>
        <p:spPr/>
        <p:txBody>
          <a:bodyPr/>
          <a:lstStyle/>
          <a:p>
            <a:pPr eaLnBrk="1" hangingPunct="1"/>
            <a:r>
              <a:rPr lang="zh-CN" altLang="en-US" sz="2400" smtClean="0">
                <a:solidFill>
                  <a:srgbClr val="0000FF"/>
                </a:solidFill>
              </a:rPr>
              <a:t>高效可扩展的大数据计算体系结构 </a:t>
            </a:r>
          </a:p>
          <a:p>
            <a:pPr lvl="1" eaLnBrk="1" hangingPunct="1"/>
            <a:r>
              <a:rPr lang="zh-CN" altLang="en-US" sz="2000" smtClean="0"/>
              <a:t>存算联动的大数据计算体系结构</a:t>
            </a:r>
          </a:p>
          <a:p>
            <a:pPr lvl="1" eaLnBrk="1" hangingPunct="1"/>
            <a:r>
              <a:rPr lang="zh-CN" altLang="en-US" sz="2000" smtClean="0"/>
              <a:t>大数据计算系统的高效互连架构</a:t>
            </a:r>
          </a:p>
          <a:p>
            <a:pPr lvl="1" eaLnBrk="1" hangingPunct="1"/>
            <a:r>
              <a:rPr lang="zh-CN" altLang="en-US" sz="2000" smtClean="0"/>
              <a:t>大数据计算系统的可扩展模型和能效模型</a:t>
            </a:r>
            <a:endParaRPr lang="en-US" altLang="zh-CN" sz="2000" smtClean="0"/>
          </a:p>
          <a:p>
            <a:pPr eaLnBrk="1" hangingPunct="1"/>
            <a:r>
              <a:rPr lang="zh-CN" altLang="en-US" sz="2400" smtClean="0">
                <a:solidFill>
                  <a:srgbClr val="0000FF"/>
                </a:solidFill>
              </a:rPr>
              <a:t>大数据分布式计算的运行机制 </a:t>
            </a:r>
          </a:p>
          <a:p>
            <a:pPr lvl="1" eaLnBrk="1" hangingPunct="1"/>
            <a:r>
              <a:rPr kumimoji="0" lang="zh-CN" altLang="en-US" sz="2000" smtClean="0"/>
              <a:t>能效优化的资源调度与分配机制</a:t>
            </a:r>
            <a:endParaRPr kumimoji="0" lang="en-US" altLang="zh-CN" sz="2000" smtClean="0"/>
          </a:p>
          <a:p>
            <a:pPr lvl="1" eaLnBrk="1" hangingPunct="1"/>
            <a:r>
              <a:rPr kumimoji="0" lang="zh-CN" altLang="en-US" sz="2000" smtClean="0"/>
              <a:t>运行时监测与优化机制</a:t>
            </a:r>
            <a:endParaRPr kumimoji="0" lang="en-US" altLang="zh-CN" sz="2000" smtClean="0"/>
          </a:p>
          <a:p>
            <a:pPr lvl="1" eaLnBrk="1" hangingPunct="1"/>
            <a:r>
              <a:rPr kumimoji="0" lang="zh-CN" altLang="en-US" sz="2000" smtClean="0"/>
              <a:t>大数据计算的非精确运行机制</a:t>
            </a:r>
            <a:endParaRPr kumimoji="0" lang="en-US" altLang="zh-CN" sz="2000" smtClean="0"/>
          </a:p>
          <a:p>
            <a:pPr eaLnBrk="1" hangingPunct="1"/>
            <a:r>
              <a:rPr lang="zh-CN" altLang="en-US" sz="2400" smtClean="0">
                <a:solidFill>
                  <a:srgbClr val="0000FF"/>
                </a:solidFill>
              </a:rPr>
              <a:t>能效优化的多粒度存储机制 </a:t>
            </a:r>
            <a:endParaRPr lang="en-US" altLang="zh-CN" sz="2400" smtClean="0">
              <a:solidFill>
                <a:srgbClr val="0000FF"/>
              </a:solidFill>
            </a:endParaRPr>
          </a:p>
          <a:p>
            <a:pPr lvl="1" eaLnBrk="1" hangingPunct="1"/>
            <a:r>
              <a:rPr kumimoji="0" lang="zh-CN" altLang="en-US" sz="2000" smtClean="0"/>
              <a:t>能效优化的多粒度存储架构</a:t>
            </a:r>
            <a:endParaRPr kumimoji="0" lang="en-US" altLang="zh-CN" sz="2000" smtClean="0"/>
          </a:p>
          <a:p>
            <a:pPr lvl="1" eaLnBrk="1" hangingPunct="1"/>
            <a:r>
              <a:rPr kumimoji="0" lang="zh-CN" altLang="en-US" sz="2000" smtClean="0"/>
              <a:t>低能耗可扩展的分布式键</a:t>
            </a:r>
            <a:r>
              <a:rPr kumimoji="0" lang="en-US" altLang="zh-CN" sz="2000" smtClean="0"/>
              <a:t>/</a:t>
            </a:r>
            <a:r>
              <a:rPr kumimoji="0" lang="zh-CN" altLang="en-US" sz="2000" smtClean="0"/>
              <a:t>值存储技术</a:t>
            </a:r>
            <a:endParaRPr kumimoji="0" lang="en-US" altLang="zh-CN" sz="2000" smtClean="0"/>
          </a:p>
          <a:p>
            <a:pPr lvl="1" eaLnBrk="1" hangingPunct="1"/>
            <a:r>
              <a:rPr kumimoji="0" lang="zh-CN" altLang="en-US" sz="2000" smtClean="0"/>
              <a:t>数据高效冗余存储机制</a:t>
            </a:r>
          </a:p>
        </p:txBody>
      </p:sp>
      <p:sp>
        <p:nvSpPr>
          <p:cNvPr id="34820"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E6D1C2FC-3806-43C7-AFC2-DB1295B09EBC}" type="slidenum">
              <a:rPr kumimoji="0" lang="zh-CN" altLang="en-US" sz="1200">
                <a:solidFill>
                  <a:srgbClr val="898989"/>
                </a:solidFill>
              </a:rPr>
              <a:pPr/>
              <a:t>31</a:t>
            </a:fld>
            <a:endParaRPr kumimoji="0" lang="zh-CN" altLang="en-US" sz="1200">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31"/>
          <p:cNvSpPr>
            <a:spLocks noChangeArrowheads="1"/>
          </p:cNvSpPr>
          <p:nvPr/>
        </p:nvSpPr>
        <p:spPr bwMode="auto">
          <a:xfrm rot="10800000">
            <a:off x="4013993" y="5575188"/>
            <a:ext cx="1079500" cy="287337"/>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solidFill>
                <a:srgbClr val="000000"/>
              </a:solidFill>
            </a:endParaRPr>
          </a:p>
        </p:txBody>
      </p:sp>
      <p:sp>
        <p:nvSpPr>
          <p:cNvPr id="72706" name="标题 1"/>
          <p:cNvSpPr>
            <a:spLocks noGrp="1"/>
          </p:cNvSpPr>
          <p:nvPr>
            <p:ph type="title"/>
          </p:nvPr>
        </p:nvSpPr>
        <p:spPr/>
        <p:txBody>
          <a:bodyPr/>
          <a:lstStyle/>
          <a:p>
            <a:r>
              <a:rPr sz="3600" b="1" smtClean="0"/>
              <a:t>研究内容</a:t>
            </a:r>
            <a:r>
              <a:rPr lang="en-US" altLang="zh-CN" sz="3600" b="1" smtClean="0"/>
              <a:t>4</a:t>
            </a:r>
            <a:r>
              <a:rPr sz="3600" b="1" smtClean="0"/>
              <a:t>：大数据分析与挖掘处理系统</a:t>
            </a:r>
            <a:endParaRPr lang="en-US" smtClean="0"/>
          </a:p>
        </p:txBody>
      </p:sp>
      <p:sp>
        <p:nvSpPr>
          <p:cNvPr id="7270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1EB1D49C-9BB1-45BD-B1B7-F05EA377E323}" type="slidenum">
              <a:rPr kumimoji="0" lang="zh-CN" altLang="en-US" sz="1200">
                <a:solidFill>
                  <a:srgbClr val="898989"/>
                </a:solidFill>
              </a:rPr>
              <a:pPr/>
              <a:t>32</a:t>
            </a:fld>
            <a:endParaRPr kumimoji="0" lang="zh-CN" altLang="en-US" sz="1200">
              <a:solidFill>
                <a:srgbClr val="898989"/>
              </a:solidFill>
            </a:endParaRPr>
          </a:p>
        </p:txBody>
      </p:sp>
      <p:sp>
        <p:nvSpPr>
          <p:cNvPr id="36" name="下箭头 35"/>
          <p:cNvSpPr>
            <a:spLocks noChangeArrowheads="1"/>
          </p:cNvSpPr>
          <p:nvPr/>
        </p:nvSpPr>
        <p:spPr bwMode="auto">
          <a:xfrm rot="10800000">
            <a:off x="4038598" y="2790824"/>
            <a:ext cx="1071563" cy="476046"/>
          </a:xfrm>
          <a:prstGeom prst="downArrow">
            <a:avLst>
              <a:gd name="adj1" fmla="val 50000"/>
              <a:gd name="adj2" fmla="val 50000"/>
            </a:avLst>
          </a:prstGeom>
          <a:gradFill rotWithShape="1">
            <a:gsLst>
              <a:gs pos="0">
                <a:srgbClr val="E4F9FF"/>
              </a:gs>
              <a:gs pos="64999">
                <a:srgbClr val="BBEFFF"/>
              </a:gs>
              <a:gs pos="100000">
                <a:srgbClr val="9EEAFF"/>
              </a:gs>
            </a:gsLst>
            <a:lin ang="5400000" scaled="1"/>
          </a:gradFill>
          <a:ln w="9525">
            <a:solidFill>
              <a:srgbClr val="46AAC5"/>
            </a:solidFill>
            <a:miter lim="800000"/>
            <a:headEnd/>
            <a:tailEnd/>
          </a:ln>
          <a:effectLst>
            <a:outerShdw blurRad="40000" dist="20000" dir="5400000" rotWithShape="0">
              <a:srgbClr val="808080">
                <a:alpha val="37999"/>
              </a:srgbClr>
            </a:outerShdw>
          </a:effectLst>
        </p:spPr>
        <p:txBody>
          <a:bodyPr anchor="ctr"/>
          <a:lstStyle/>
          <a:p>
            <a:pPr algn="ctr">
              <a:defRPr/>
            </a:pPr>
            <a:endParaRPr kumimoji="0" lang="zh-CN" altLang="en-US" sz="1800">
              <a:solidFill>
                <a:prstClr val="black"/>
              </a:solidFill>
              <a:latin typeface="黑体"/>
              <a:ea typeface="黑体"/>
              <a:cs typeface="黑体"/>
            </a:endParaRPr>
          </a:p>
        </p:txBody>
      </p:sp>
      <p:sp>
        <p:nvSpPr>
          <p:cNvPr id="38" name="矩形 37"/>
          <p:cNvSpPr/>
          <p:nvPr/>
        </p:nvSpPr>
        <p:spPr>
          <a:xfrm>
            <a:off x="2697163" y="1773238"/>
            <a:ext cx="3816350" cy="863600"/>
          </a:xfrm>
          <a:prstGeom prst="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zh-CN" altLang="en-US" sz="2000">
                <a:solidFill>
                  <a:srgbClr val="C00000"/>
                </a:solidFill>
                <a:latin typeface="黑体" pitchFamily="49" charset="-122"/>
                <a:ea typeface="黑体" pitchFamily="49" charset="-122"/>
              </a:rPr>
              <a:t>高效可扩展的挖掘引擎</a:t>
            </a:r>
          </a:p>
        </p:txBody>
      </p:sp>
      <p:sp>
        <p:nvSpPr>
          <p:cNvPr id="39" name="矩形 38"/>
          <p:cNvSpPr/>
          <p:nvPr/>
        </p:nvSpPr>
        <p:spPr>
          <a:xfrm>
            <a:off x="1403350" y="3573463"/>
            <a:ext cx="1878013" cy="714375"/>
          </a:xfrm>
          <a:prstGeom prst="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rgbClr val="C00000"/>
                </a:solidFill>
                <a:latin typeface="黑体" pitchFamily="49" charset="-122"/>
                <a:ea typeface="黑体" pitchFamily="49" charset="-122"/>
              </a:rPr>
              <a:t>动态迁移学习</a:t>
            </a:r>
          </a:p>
        </p:txBody>
      </p:sp>
      <p:sp>
        <p:nvSpPr>
          <p:cNvPr id="40" name="矩形 39"/>
          <p:cNvSpPr/>
          <p:nvPr/>
        </p:nvSpPr>
        <p:spPr>
          <a:xfrm>
            <a:off x="3635375" y="3575050"/>
            <a:ext cx="1878013" cy="714375"/>
          </a:xfrm>
          <a:prstGeom prst="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rgbClr val="C00000"/>
                </a:solidFill>
                <a:latin typeface="黑体" pitchFamily="49" charset="-122"/>
                <a:ea typeface="黑体" pitchFamily="49" charset="-122"/>
              </a:rPr>
              <a:t>群体计算技术</a:t>
            </a:r>
          </a:p>
        </p:txBody>
      </p:sp>
      <p:sp>
        <p:nvSpPr>
          <p:cNvPr id="42" name="矩形 41"/>
          <p:cNvSpPr/>
          <p:nvPr/>
        </p:nvSpPr>
        <p:spPr>
          <a:xfrm>
            <a:off x="2697163" y="2205038"/>
            <a:ext cx="1871662" cy="431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kumimoji="0" lang="zh-CN" altLang="en-US" sz="1800">
                <a:solidFill>
                  <a:srgbClr val="0000FF"/>
                </a:solidFill>
                <a:latin typeface="黑体" pitchFamily="49" charset="-122"/>
                <a:ea typeface="黑体" pitchFamily="49" charset="-122"/>
              </a:rPr>
              <a:t>多维向量</a:t>
            </a:r>
            <a:endParaRPr kumimoji="0" lang="en-US" altLang="zh-CN" sz="1800">
              <a:solidFill>
                <a:srgbClr val="0000FF"/>
              </a:solidFill>
              <a:latin typeface="黑体" pitchFamily="49" charset="-122"/>
              <a:ea typeface="黑体" pitchFamily="49" charset="-122"/>
            </a:endParaRPr>
          </a:p>
        </p:txBody>
      </p:sp>
      <p:sp>
        <p:nvSpPr>
          <p:cNvPr id="43" name="矩形 42"/>
          <p:cNvSpPr/>
          <p:nvPr/>
        </p:nvSpPr>
        <p:spPr>
          <a:xfrm>
            <a:off x="4568825" y="2205038"/>
            <a:ext cx="1944688" cy="431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kumimoji="0" lang="zh-CN" altLang="en-US" sz="1800">
                <a:solidFill>
                  <a:srgbClr val="0000FF"/>
                </a:solidFill>
                <a:latin typeface="黑体" pitchFamily="49" charset="-122"/>
                <a:ea typeface="黑体" pitchFamily="49" charset="-122"/>
              </a:rPr>
              <a:t>复杂图数据</a:t>
            </a:r>
            <a:endParaRPr kumimoji="0" lang="en-US" altLang="zh-CN" sz="1800">
              <a:solidFill>
                <a:srgbClr val="0000FF"/>
              </a:solidFill>
              <a:latin typeface="黑体" pitchFamily="49" charset="-122"/>
              <a:ea typeface="黑体" pitchFamily="49" charset="-122"/>
            </a:endParaRPr>
          </a:p>
        </p:txBody>
      </p:sp>
      <p:sp>
        <p:nvSpPr>
          <p:cNvPr id="45" name="矩形 44"/>
          <p:cNvSpPr/>
          <p:nvPr/>
        </p:nvSpPr>
        <p:spPr>
          <a:xfrm>
            <a:off x="755650" y="5976938"/>
            <a:ext cx="7777163" cy="54768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kumimoji="0" lang="zh-CN" altLang="en-US" sz="2800" b="1">
                <a:solidFill>
                  <a:srgbClr val="FF0000"/>
                </a:solidFill>
                <a:latin typeface="黑体" pitchFamily="49" charset="-122"/>
                <a:ea typeface="黑体" pitchFamily="49" charset="-122"/>
              </a:rPr>
              <a:t>可操作性问题</a:t>
            </a:r>
          </a:p>
        </p:txBody>
      </p:sp>
      <p:sp>
        <p:nvSpPr>
          <p:cNvPr id="52" name="圆角矩形 51"/>
          <p:cNvSpPr/>
          <p:nvPr/>
        </p:nvSpPr>
        <p:spPr>
          <a:xfrm>
            <a:off x="1406525" y="4616450"/>
            <a:ext cx="1871663" cy="684213"/>
          </a:xfrm>
          <a:prstGeom prst="round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anchor="ctr"/>
          <a:lstStyle/>
          <a:p>
            <a:pPr algn="ctr"/>
            <a:r>
              <a:rPr lang="zh-CN" altLang="en-US" sz="2000" b="1">
                <a:solidFill>
                  <a:schemeClr val="tx1"/>
                </a:solidFill>
                <a:latin typeface="黑体" pitchFamily="49" charset="-122"/>
                <a:ea typeface="黑体" pitchFamily="49" charset="-122"/>
              </a:rPr>
              <a:t>单一静态</a:t>
            </a:r>
            <a:endParaRPr lang="en-US" altLang="zh-CN" sz="2000" b="1">
              <a:solidFill>
                <a:schemeClr val="tx1"/>
              </a:solidFill>
              <a:latin typeface="黑体" pitchFamily="49" charset="-122"/>
              <a:ea typeface="黑体" pitchFamily="49" charset="-122"/>
            </a:endParaRPr>
          </a:p>
          <a:p>
            <a:pPr algn="ctr"/>
            <a:r>
              <a:rPr lang="zh-CN" altLang="en-US" sz="2000" b="1">
                <a:solidFill>
                  <a:schemeClr val="tx1"/>
                </a:solidFill>
                <a:latin typeface="黑体" pitchFamily="49" charset="-122"/>
                <a:ea typeface="黑体" pitchFamily="49" charset="-122"/>
              </a:rPr>
              <a:t>领域数据</a:t>
            </a:r>
            <a:endParaRPr lang="en-US" altLang="zh-CN" sz="2000" b="1">
              <a:solidFill>
                <a:schemeClr val="tx1"/>
              </a:solidFill>
              <a:latin typeface="黑体" pitchFamily="49" charset="-122"/>
              <a:ea typeface="黑体" pitchFamily="49" charset="-122"/>
            </a:endParaRPr>
          </a:p>
        </p:txBody>
      </p:sp>
      <p:sp>
        <p:nvSpPr>
          <p:cNvPr id="53" name="圆角矩形 52"/>
          <p:cNvSpPr/>
          <p:nvPr/>
        </p:nvSpPr>
        <p:spPr>
          <a:xfrm>
            <a:off x="3638550" y="4618038"/>
            <a:ext cx="1871663" cy="682625"/>
          </a:xfrm>
          <a:prstGeom prst="round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anchor="ctr"/>
          <a:lstStyle/>
          <a:p>
            <a:pPr algn="ctr"/>
            <a:r>
              <a:rPr lang="zh-CN" altLang="en-US" sz="2000" b="1">
                <a:solidFill>
                  <a:schemeClr val="tx1"/>
                </a:solidFill>
                <a:latin typeface="黑体" pitchFamily="49" charset="-122"/>
                <a:ea typeface="黑体" pitchFamily="49" charset="-122"/>
              </a:rPr>
              <a:t>方法单一</a:t>
            </a:r>
            <a:endParaRPr lang="en-US" altLang="zh-CN" sz="2000" b="1">
              <a:solidFill>
                <a:schemeClr val="tx1"/>
              </a:solidFill>
              <a:latin typeface="黑体" pitchFamily="49" charset="-122"/>
              <a:ea typeface="黑体" pitchFamily="49" charset="-122"/>
            </a:endParaRPr>
          </a:p>
          <a:p>
            <a:pPr algn="ctr"/>
            <a:r>
              <a:rPr lang="zh-CN" altLang="en-US" sz="2000" b="1">
                <a:solidFill>
                  <a:schemeClr val="tx1"/>
                </a:solidFill>
                <a:latin typeface="黑体" pitchFamily="49" charset="-122"/>
                <a:ea typeface="黑体" pitchFamily="49" charset="-122"/>
              </a:rPr>
              <a:t>准确度低</a:t>
            </a:r>
            <a:endParaRPr lang="en-US" altLang="zh-CN" sz="2000" b="1">
              <a:solidFill>
                <a:srgbClr val="FF0000"/>
              </a:solidFill>
              <a:latin typeface="黑体" pitchFamily="49" charset="-122"/>
              <a:ea typeface="黑体" pitchFamily="49" charset="-122"/>
            </a:endParaRPr>
          </a:p>
        </p:txBody>
      </p:sp>
      <p:sp>
        <p:nvSpPr>
          <p:cNvPr id="54" name="圆角矩形 53"/>
          <p:cNvSpPr/>
          <p:nvPr/>
        </p:nvSpPr>
        <p:spPr>
          <a:xfrm>
            <a:off x="5940425" y="4600575"/>
            <a:ext cx="2016125" cy="681038"/>
          </a:xfrm>
          <a:prstGeom prst="round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anchor="ctr"/>
          <a:lstStyle/>
          <a:p>
            <a:pPr algn="ctr"/>
            <a:r>
              <a:rPr lang="zh-CN" altLang="en-US" sz="2000" b="1">
                <a:solidFill>
                  <a:schemeClr val="tx1"/>
                </a:solidFill>
                <a:latin typeface="黑体" pitchFamily="49" charset="-122"/>
                <a:ea typeface="黑体" pitchFamily="49" charset="-122"/>
              </a:rPr>
              <a:t>关键字查询</a:t>
            </a:r>
            <a:endParaRPr lang="en-US" altLang="zh-CN" sz="2000" b="1">
              <a:solidFill>
                <a:schemeClr val="tx1"/>
              </a:solidFill>
              <a:latin typeface="黑体" pitchFamily="49" charset="-122"/>
              <a:ea typeface="黑体" pitchFamily="49" charset="-122"/>
            </a:endParaRPr>
          </a:p>
          <a:p>
            <a:pPr algn="ctr"/>
            <a:r>
              <a:rPr lang="zh-CN" altLang="en-US" sz="2000" b="1">
                <a:solidFill>
                  <a:schemeClr val="tx1"/>
                </a:solidFill>
                <a:latin typeface="黑体" pitchFamily="49" charset="-122"/>
                <a:ea typeface="黑体" pitchFamily="49" charset="-122"/>
              </a:rPr>
              <a:t>难满足需求</a:t>
            </a:r>
          </a:p>
        </p:txBody>
      </p:sp>
      <p:sp>
        <p:nvSpPr>
          <p:cNvPr id="55" name="矩形 54"/>
          <p:cNvSpPr/>
          <p:nvPr/>
        </p:nvSpPr>
        <p:spPr>
          <a:xfrm>
            <a:off x="755650" y="3429000"/>
            <a:ext cx="7704138" cy="2016125"/>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矩形 55"/>
          <p:cNvSpPr/>
          <p:nvPr/>
        </p:nvSpPr>
        <p:spPr>
          <a:xfrm>
            <a:off x="5940425" y="3573463"/>
            <a:ext cx="2016125" cy="714375"/>
          </a:xfrm>
          <a:prstGeom prst="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rgbClr val="C00000"/>
                </a:solidFill>
                <a:latin typeface="黑体" pitchFamily="49" charset="-122"/>
                <a:ea typeface="黑体" pitchFamily="49" charset="-122"/>
              </a:rPr>
              <a:t>图查询技术</a:t>
            </a:r>
          </a:p>
        </p:txBody>
      </p:sp>
      <p:sp>
        <p:nvSpPr>
          <p:cNvPr id="57" name="AutoShape 18"/>
          <p:cNvSpPr>
            <a:spLocks noChangeArrowheads="1"/>
          </p:cNvSpPr>
          <p:nvPr/>
        </p:nvSpPr>
        <p:spPr bwMode="auto">
          <a:xfrm rot="-5400000">
            <a:off x="4409281" y="4239419"/>
            <a:ext cx="288925" cy="395288"/>
          </a:xfrm>
          <a:prstGeom prst="rightArrow">
            <a:avLst>
              <a:gd name="adj1" fmla="val 50000"/>
              <a:gd name="adj2" fmla="val 61796"/>
            </a:avLst>
          </a:prstGeom>
          <a:solidFill>
            <a:srgbClr val="92D050"/>
          </a:solidFill>
          <a:ln w="9525">
            <a:solidFill>
              <a:schemeClr val="tx1"/>
            </a:solidFill>
            <a:miter lim="800000"/>
            <a:headEnd/>
            <a:tailEnd/>
          </a:ln>
        </p:spPr>
        <p:txBody>
          <a:bodyPr wrap="none" anchor="ctr"/>
          <a:lstStyle/>
          <a:p>
            <a:endParaRPr lang="zh-CN" altLang="zh-CN" b="1">
              <a:solidFill>
                <a:srgbClr val="000000"/>
              </a:solidFill>
              <a:ea typeface="黑体" pitchFamily="49" charset="-122"/>
              <a:sym typeface="宋体" pitchFamily="2" charset="-122"/>
            </a:endParaRPr>
          </a:p>
        </p:txBody>
      </p:sp>
      <p:sp>
        <p:nvSpPr>
          <p:cNvPr id="58" name="AutoShape 18"/>
          <p:cNvSpPr>
            <a:spLocks noChangeArrowheads="1"/>
          </p:cNvSpPr>
          <p:nvPr/>
        </p:nvSpPr>
        <p:spPr bwMode="auto">
          <a:xfrm rot="16200000">
            <a:off x="2182019" y="4234656"/>
            <a:ext cx="288925" cy="404813"/>
          </a:xfrm>
          <a:prstGeom prst="rightArrow">
            <a:avLst>
              <a:gd name="adj1" fmla="val 50000"/>
              <a:gd name="adj2" fmla="val 61795"/>
            </a:avLst>
          </a:prstGeom>
          <a:solidFill>
            <a:schemeClr val="accent6"/>
          </a:solidFill>
          <a:ln w="9525" cmpd="sng">
            <a:solidFill>
              <a:schemeClr val="tx1"/>
            </a:solidFill>
            <a:miter lim="800000"/>
            <a:headEnd/>
            <a:tailEnd/>
          </a:ln>
        </p:spPr>
        <p:txBody>
          <a:bodyPr wrap="none" anchor="ctr"/>
          <a:lstStyle/>
          <a:p>
            <a:pPr>
              <a:defRPr/>
            </a:pPr>
            <a:endParaRPr lang="zh-CN" altLang="zh-CN" b="1">
              <a:solidFill>
                <a:srgbClr val="000000"/>
              </a:solidFill>
              <a:latin typeface="Calibri" charset="0"/>
              <a:ea typeface="黑体" pitchFamily="49" charset="-122"/>
              <a:cs typeface="宋体" charset="0"/>
              <a:sym typeface="宋体" pitchFamily="2" charset="-122"/>
            </a:endParaRPr>
          </a:p>
        </p:txBody>
      </p:sp>
      <p:sp>
        <p:nvSpPr>
          <p:cNvPr id="59" name="AutoShape 18"/>
          <p:cNvSpPr>
            <a:spLocks noChangeArrowheads="1"/>
          </p:cNvSpPr>
          <p:nvPr/>
        </p:nvSpPr>
        <p:spPr bwMode="auto">
          <a:xfrm rot="-5400000">
            <a:off x="6790531" y="4234657"/>
            <a:ext cx="288925" cy="404812"/>
          </a:xfrm>
          <a:prstGeom prst="rightArrow">
            <a:avLst>
              <a:gd name="adj1" fmla="val 50000"/>
              <a:gd name="adj2" fmla="val 61796"/>
            </a:avLst>
          </a:prstGeom>
          <a:solidFill>
            <a:srgbClr val="7030A0"/>
          </a:solidFill>
          <a:ln w="9525">
            <a:solidFill>
              <a:schemeClr val="tx1"/>
            </a:solidFill>
            <a:miter lim="800000"/>
            <a:headEnd/>
            <a:tailEnd/>
          </a:ln>
        </p:spPr>
        <p:txBody>
          <a:bodyPr wrap="none" anchor="ctr"/>
          <a:lstStyle/>
          <a:p>
            <a:endParaRPr lang="zh-CN" altLang="zh-CN" b="1">
              <a:solidFill>
                <a:srgbClr val="000000"/>
              </a:solidFill>
              <a:ea typeface="黑体" pitchFamily="49" charset="-122"/>
              <a:sym typeface="宋体" pitchFamily="2" charset="-122"/>
            </a:endParaRPr>
          </a:p>
        </p:txBody>
      </p:sp>
      <p:grpSp>
        <p:nvGrpSpPr>
          <p:cNvPr id="60" name="组合 7"/>
          <p:cNvGrpSpPr>
            <a:grpSpLocks/>
          </p:cNvGrpSpPr>
          <p:nvPr/>
        </p:nvGrpSpPr>
        <p:grpSpPr bwMode="auto">
          <a:xfrm>
            <a:off x="107950" y="1662113"/>
            <a:ext cx="1006475" cy="1406525"/>
            <a:chOff x="313543" y="3712386"/>
            <a:chExt cx="1825802" cy="2827944"/>
          </a:xfrm>
        </p:grpSpPr>
        <p:pic>
          <p:nvPicPr>
            <p:cNvPr id="72732" name="Picture 14" descr="C:\Users\hytan\Desktop\Images\social-data-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19" y="3712386"/>
              <a:ext cx="1698526" cy="1099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33" name="TextBox 61"/>
            <p:cNvSpPr txBox="1">
              <a:spLocks noChangeArrowheads="1"/>
            </p:cNvSpPr>
            <p:nvPr/>
          </p:nvSpPr>
          <p:spPr bwMode="auto">
            <a:xfrm>
              <a:off x="313543" y="4869042"/>
              <a:ext cx="1824265" cy="167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a:r>
                <a:rPr lang="zh-CN" altLang="en-US" sz="1600">
                  <a:latin typeface="黑体" pitchFamily="49" charset="-122"/>
                  <a:ea typeface="黑体" pitchFamily="49" charset="-122"/>
                </a:rPr>
                <a:t>社交网络</a:t>
              </a:r>
              <a:endParaRPr lang="en-US" altLang="zh-CN" sz="1600">
                <a:latin typeface="黑体" pitchFamily="49" charset="-122"/>
                <a:ea typeface="黑体" pitchFamily="49" charset="-122"/>
              </a:endParaRPr>
            </a:p>
            <a:p>
              <a:pPr algn="ctr"/>
              <a:r>
                <a:rPr lang="zh-CN" altLang="en-US" sz="1600">
                  <a:latin typeface="黑体" pitchFamily="49" charset="-122"/>
                  <a:ea typeface="黑体" pitchFamily="49" charset="-122"/>
                </a:rPr>
                <a:t>地理信息</a:t>
              </a:r>
              <a:endParaRPr lang="en-US" altLang="zh-CN" sz="1600">
                <a:latin typeface="黑体" pitchFamily="49" charset="-122"/>
                <a:ea typeface="黑体" pitchFamily="49" charset="-122"/>
              </a:endParaRPr>
            </a:p>
            <a:p>
              <a:pPr algn="ctr"/>
              <a:r>
                <a:rPr lang="en-US" altLang="zh-CN" sz="1600">
                  <a:latin typeface="黑体" pitchFamily="49" charset="-122"/>
                  <a:ea typeface="黑体" pitchFamily="49" charset="-122"/>
                </a:rPr>
                <a:t>……</a:t>
              </a:r>
              <a:endParaRPr lang="zh-CN" altLang="en-US" sz="1800">
                <a:latin typeface="黑体" pitchFamily="49" charset="-122"/>
                <a:ea typeface="黑体" pitchFamily="49" charset="-122"/>
              </a:endParaRPr>
            </a:p>
          </p:txBody>
        </p:sp>
      </p:grpSp>
      <p:grpSp>
        <p:nvGrpSpPr>
          <p:cNvPr id="63" name="组合 6"/>
          <p:cNvGrpSpPr>
            <a:grpSpLocks/>
          </p:cNvGrpSpPr>
          <p:nvPr/>
        </p:nvGrpSpPr>
        <p:grpSpPr bwMode="auto">
          <a:xfrm>
            <a:off x="1041400" y="1628775"/>
            <a:ext cx="1044575" cy="1450975"/>
            <a:chOff x="6495168" y="3501008"/>
            <a:chExt cx="2029086" cy="3201947"/>
          </a:xfrm>
        </p:grpSpPr>
        <p:pic>
          <p:nvPicPr>
            <p:cNvPr id="72730" name="Picture 13" descr="C:\Users\hytan\Desktop\Images\data-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5168" y="3501008"/>
              <a:ext cx="2029086" cy="152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31" name="TextBox 64"/>
            <p:cNvSpPr txBox="1">
              <a:spLocks noChangeArrowheads="1"/>
            </p:cNvSpPr>
            <p:nvPr/>
          </p:nvSpPr>
          <p:spPr bwMode="auto">
            <a:xfrm>
              <a:off x="6568035" y="4869043"/>
              <a:ext cx="1954804" cy="183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a:r>
                <a:rPr lang="zh-CN" altLang="en-US" sz="1600">
                  <a:latin typeface="黑体" pitchFamily="49" charset="-122"/>
                  <a:ea typeface="黑体" pitchFamily="49" charset="-122"/>
                </a:rPr>
                <a:t>文本数据</a:t>
              </a:r>
              <a:endParaRPr lang="en-US" altLang="zh-CN" sz="1600">
                <a:latin typeface="黑体" pitchFamily="49" charset="-122"/>
                <a:ea typeface="黑体" pitchFamily="49" charset="-122"/>
              </a:endParaRPr>
            </a:p>
            <a:p>
              <a:pPr algn="ctr"/>
              <a:r>
                <a:rPr lang="zh-CN" altLang="en-US" sz="1600">
                  <a:latin typeface="黑体" pitchFamily="49" charset="-122"/>
                  <a:ea typeface="黑体" pitchFamily="49" charset="-122"/>
                </a:rPr>
                <a:t>图像视频</a:t>
              </a:r>
              <a:endParaRPr lang="en-US" altLang="zh-CN" sz="1600">
                <a:latin typeface="黑体" pitchFamily="49" charset="-122"/>
                <a:ea typeface="黑体" pitchFamily="49" charset="-122"/>
              </a:endParaRPr>
            </a:p>
            <a:p>
              <a:pPr algn="ctr"/>
              <a:r>
                <a:rPr lang="en-US" altLang="zh-CN" sz="1600">
                  <a:latin typeface="黑体" pitchFamily="49" charset="-122"/>
                  <a:ea typeface="黑体" pitchFamily="49" charset="-122"/>
                </a:rPr>
                <a:t>……</a:t>
              </a:r>
              <a:endParaRPr lang="zh-CN" altLang="en-US" sz="1600">
                <a:latin typeface="黑体" pitchFamily="49" charset="-122"/>
                <a:ea typeface="黑体" pitchFamily="49" charset="-122"/>
              </a:endParaRPr>
            </a:p>
          </p:txBody>
        </p:sp>
      </p:grpSp>
      <p:sp>
        <p:nvSpPr>
          <p:cNvPr id="66" name="上箭头 65"/>
          <p:cNvSpPr/>
          <p:nvPr/>
        </p:nvSpPr>
        <p:spPr>
          <a:xfrm rot="5400000">
            <a:off x="6448425" y="1984376"/>
            <a:ext cx="923925" cy="5016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a:solidFill>
                <a:prstClr val="white"/>
              </a:solidFill>
              <a:latin typeface="黑体"/>
              <a:ea typeface="黑体"/>
              <a:cs typeface="黑体"/>
            </a:endParaRPr>
          </a:p>
        </p:txBody>
      </p:sp>
      <p:sp>
        <p:nvSpPr>
          <p:cNvPr id="67" name="上箭头 66"/>
          <p:cNvSpPr/>
          <p:nvPr/>
        </p:nvSpPr>
        <p:spPr>
          <a:xfrm rot="5400000">
            <a:off x="1912937" y="1984376"/>
            <a:ext cx="923925" cy="5016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a:solidFill>
                <a:prstClr val="white"/>
              </a:solidFill>
              <a:latin typeface="黑体"/>
              <a:ea typeface="黑体"/>
              <a:cs typeface="黑体"/>
            </a:endParaRPr>
          </a:p>
        </p:txBody>
      </p:sp>
      <p:grpSp>
        <p:nvGrpSpPr>
          <p:cNvPr id="35" name="组合 34"/>
          <p:cNvGrpSpPr>
            <a:grpSpLocks/>
          </p:cNvGrpSpPr>
          <p:nvPr/>
        </p:nvGrpSpPr>
        <p:grpSpPr bwMode="auto">
          <a:xfrm>
            <a:off x="7243763" y="1484313"/>
            <a:ext cx="1216025" cy="1841500"/>
            <a:chOff x="7470307" y="1124744"/>
            <a:chExt cx="1217000" cy="1840270"/>
          </a:xfrm>
        </p:grpSpPr>
        <p:pic>
          <p:nvPicPr>
            <p:cNvPr id="72728" name="图片 33" descr="9781452547688_p0_v1_s260x420.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1124744"/>
              <a:ext cx="1152128" cy="178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29" name="TextBox 27"/>
            <p:cNvSpPr txBox="1">
              <a:spLocks noChangeArrowheads="1"/>
            </p:cNvSpPr>
            <p:nvPr/>
          </p:nvSpPr>
          <p:spPr bwMode="auto">
            <a:xfrm>
              <a:off x="7470307" y="2564904"/>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en-US" sz="2000" b="1">
                  <a:latin typeface="黑体" pitchFamily="49" charset="-122"/>
                  <a:ea typeface="黑体" pitchFamily="49" charset="-122"/>
                </a:rPr>
                <a:t>关联关系</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par>
                                <p:cTn id="8" presetID="22" presetClass="entr" presetSubtype="4" fill="hold" grpId="1"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ipe(down)">
                                      <p:cBhvr>
                                        <p:cTn id="10" dur="500"/>
                                        <p:tgtEl>
                                          <p:spTgt spid="4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down)">
                                      <p:cBhvr>
                                        <p:cTn id="16" dur="500"/>
                                        <p:tgtEl>
                                          <p:spTgt spid="4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down)">
                                      <p:cBhvr>
                                        <p:cTn id="19" dur="500"/>
                                        <p:tgtEl>
                                          <p:spTgt spid="5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down)">
                                      <p:cBhvr>
                                        <p:cTn id="22" dur="500"/>
                                        <p:tgtEl>
                                          <p:spTgt spid="5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500"/>
                                        <p:tgtEl>
                                          <p:spTgt spid="5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down)">
                                      <p:cBhvr>
                                        <p:cTn id="28" dur="500"/>
                                        <p:tgtEl>
                                          <p:spTgt spid="5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down)">
                                      <p:cBhvr>
                                        <p:cTn id="31" dur="500"/>
                                        <p:tgtEl>
                                          <p:spTgt spid="5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down)">
                                      <p:cBhvr>
                                        <p:cTn id="34" dur="500"/>
                                        <p:tgtEl>
                                          <p:spTgt spid="5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down)">
                                      <p:cBhvr>
                                        <p:cTn id="37" dur="500"/>
                                        <p:tgtEl>
                                          <p:spTgt spid="5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down)">
                                      <p:cBhvr>
                                        <p:cTn id="40" dur="500"/>
                                        <p:tgtEl>
                                          <p:spTgt spid="5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down)">
                                      <p:cBhvr>
                                        <p:cTn id="45" dur="500"/>
                                        <p:tgtEl>
                                          <p:spTgt spid="36"/>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down)">
                                      <p:cBhvr>
                                        <p:cTn id="48" dur="500"/>
                                        <p:tgtEl>
                                          <p:spTgt spid="38"/>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down)">
                                      <p:cBhvr>
                                        <p:cTn id="51" dur="500"/>
                                        <p:tgtEl>
                                          <p:spTgt spid="42"/>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down)">
                                      <p:cBhvr>
                                        <p:cTn id="54" dur="500"/>
                                        <p:tgtEl>
                                          <p:spTgt spid="43"/>
                                        </p:tgtEl>
                                      </p:cBhvr>
                                    </p:animEffect>
                                  </p:childTnLst>
                                </p:cTn>
                              </p:par>
                              <p:par>
                                <p:cTn id="55" presetID="22" presetClass="entr" presetSubtype="4" fill="hold"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wipe(down)">
                                      <p:cBhvr>
                                        <p:cTn id="57" dur="500"/>
                                        <p:tgtEl>
                                          <p:spTgt spid="60"/>
                                        </p:tgtEl>
                                      </p:cBhvr>
                                    </p:animEffect>
                                  </p:childTnLst>
                                </p:cTn>
                              </p:par>
                              <p:par>
                                <p:cTn id="58" presetID="22" presetClass="entr" presetSubtype="4" fill="hold" nodeType="with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wipe(down)">
                                      <p:cBhvr>
                                        <p:cTn id="60" dur="500"/>
                                        <p:tgtEl>
                                          <p:spTgt spid="63"/>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wipe(down)">
                                      <p:cBhvr>
                                        <p:cTn id="63" dur="500"/>
                                        <p:tgtEl>
                                          <p:spTgt spid="67"/>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wipe(down)">
                                      <p:cBhvr>
                                        <p:cTn id="66" dur="500"/>
                                        <p:tgtEl>
                                          <p:spTgt spid="66"/>
                                        </p:tgtEl>
                                      </p:cBhvr>
                                    </p:animEffect>
                                  </p:childTnLst>
                                </p:cTn>
                              </p:par>
                              <p:par>
                                <p:cTn id="67" presetID="22" presetClass="entr" presetSubtype="4"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down)">
                                      <p:cBhvr>
                                        <p:cTn id="6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36" grpId="0" animBg="1"/>
      <p:bldP spid="38" grpId="0" animBg="1"/>
      <p:bldP spid="39" grpId="0" animBg="1"/>
      <p:bldP spid="40" grpId="0" animBg="1"/>
      <p:bldP spid="42" grpId="0" animBg="1"/>
      <p:bldP spid="43" grpId="0" animBg="1"/>
      <p:bldP spid="52" grpId="0" animBg="1"/>
      <p:bldP spid="53" grpId="0" animBg="1"/>
      <p:bldP spid="54" grpId="0" animBg="1"/>
      <p:bldP spid="55" grpId="0" animBg="1"/>
      <p:bldP spid="56" grpId="0" animBg="1"/>
      <p:bldP spid="57" grpId="0" animBg="1"/>
      <p:bldP spid="58" grpId="0" animBg="1"/>
      <p:bldP spid="59" grpId="0" animBg="1"/>
      <p:bldP spid="66" grpId="0" animBg="1"/>
      <p:bldP spid="6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p:txBody>
          <a:bodyPr/>
          <a:lstStyle/>
          <a:p>
            <a:r>
              <a:rPr sz="3600" b="1" smtClean="0"/>
              <a:t>研究内容</a:t>
            </a:r>
            <a:r>
              <a:rPr lang="en-US" altLang="zh-CN" sz="3600" b="1" smtClean="0"/>
              <a:t>4</a:t>
            </a:r>
            <a:r>
              <a:rPr sz="3600" b="1" smtClean="0"/>
              <a:t>：大数据分析与挖掘处理系统</a:t>
            </a:r>
            <a:endParaRPr lang="en-US" smtClean="0"/>
          </a:p>
        </p:txBody>
      </p:sp>
      <p:sp>
        <p:nvSpPr>
          <p:cNvPr id="73730"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F835D366-C27F-44B8-8E6D-7BB6A0641CE8}" type="slidenum">
              <a:rPr kumimoji="0" lang="zh-CN" altLang="en-US" sz="1200">
                <a:solidFill>
                  <a:srgbClr val="898989"/>
                </a:solidFill>
              </a:rPr>
              <a:pPr/>
              <a:t>33</a:t>
            </a:fld>
            <a:endParaRPr kumimoji="0" lang="zh-CN" altLang="en-US" sz="1200">
              <a:solidFill>
                <a:srgbClr val="898989"/>
              </a:solidFill>
            </a:endParaRPr>
          </a:p>
        </p:txBody>
      </p:sp>
      <p:sp>
        <p:nvSpPr>
          <p:cNvPr id="73731" name="内容占位符 5"/>
          <p:cNvSpPr>
            <a:spLocks noGrp="1"/>
          </p:cNvSpPr>
          <p:nvPr>
            <p:ph idx="1"/>
          </p:nvPr>
        </p:nvSpPr>
        <p:spPr/>
        <p:txBody>
          <a:bodyPr/>
          <a:lstStyle/>
          <a:p>
            <a:r>
              <a:rPr lang="zh-CN" altLang="en-US" smtClean="0">
                <a:solidFill>
                  <a:srgbClr val="0000FF"/>
                </a:solidFill>
              </a:rPr>
              <a:t>多源异构动态大数据挖掘算法 </a:t>
            </a:r>
          </a:p>
          <a:p>
            <a:pPr lvl="1"/>
            <a:r>
              <a:rPr lang="zh-CN" altLang="en-US" smtClean="0"/>
              <a:t>多源异构动态迁移学习算法 </a:t>
            </a:r>
          </a:p>
          <a:p>
            <a:pPr lvl="1"/>
            <a:r>
              <a:rPr lang="zh-CN" altLang="en-US" smtClean="0"/>
              <a:t>估计学习稳定性与偏差纠正方法 </a:t>
            </a:r>
          </a:p>
          <a:p>
            <a:pPr lvl="1"/>
            <a:r>
              <a:rPr lang="zh-CN" altLang="en-US" smtClean="0"/>
              <a:t>动态分布式图挖掘算法 </a:t>
            </a:r>
          </a:p>
          <a:p>
            <a:r>
              <a:rPr lang="zh-CN" altLang="en-US" smtClean="0">
                <a:solidFill>
                  <a:srgbClr val="0000FF"/>
                </a:solidFill>
              </a:rPr>
              <a:t>大数据交互挖掘模型与技术 </a:t>
            </a:r>
          </a:p>
          <a:p>
            <a:pPr lvl="1"/>
            <a:r>
              <a:rPr lang="zh-CN" altLang="en-US" smtClean="0"/>
              <a:t>交互式数据挖掘模型与方法 </a:t>
            </a:r>
          </a:p>
          <a:p>
            <a:pPr lvl="1"/>
            <a:r>
              <a:rPr lang="zh-CN" altLang="en-US" smtClean="0"/>
              <a:t>基于多维向量的数据存储与索引 </a:t>
            </a:r>
          </a:p>
          <a:p>
            <a:r>
              <a:rPr lang="zh-CN" altLang="en-US" smtClean="0">
                <a:solidFill>
                  <a:srgbClr val="0000FF"/>
                </a:solidFill>
              </a:rPr>
              <a:t>高效可扩展的挖掘引擎技术 </a:t>
            </a:r>
          </a:p>
          <a:p>
            <a:pPr lvl="1"/>
            <a:r>
              <a:rPr lang="zh-CN" altLang="en-US" smtClean="0"/>
              <a:t>高效可扩展的并行向量计算引擎 </a:t>
            </a:r>
            <a:endParaRPr lang="en-US" altLang="zh-CN" smtClean="0"/>
          </a:p>
          <a:p>
            <a:pPr lvl="1"/>
            <a:r>
              <a:rPr lang="zh-CN" altLang="en-US" smtClean="0"/>
              <a:t>高效可扩展的图计算引擎</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p:txBody>
          <a:bodyPr/>
          <a:lstStyle/>
          <a:p>
            <a:r>
              <a:rPr sz="3200" b="1" smtClean="0"/>
              <a:t>研究内容</a:t>
            </a:r>
            <a:r>
              <a:rPr lang="en-US" altLang="zh-CN" sz="3200" b="1" smtClean="0"/>
              <a:t>5</a:t>
            </a:r>
            <a:r>
              <a:rPr sz="3200" b="1" smtClean="0"/>
              <a:t>：示范应用</a:t>
            </a:r>
            <a:endParaRPr lang="en-US" sz="3200" smtClean="0"/>
          </a:p>
        </p:txBody>
      </p:sp>
      <p:sp>
        <p:nvSpPr>
          <p:cNvPr id="74754"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7C79E882-EED0-4CDF-B2F3-C2431DB16D4E}" type="slidenum">
              <a:rPr kumimoji="0" lang="zh-CN" altLang="en-US" sz="1200">
                <a:solidFill>
                  <a:srgbClr val="898989"/>
                </a:solidFill>
              </a:rPr>
              <a:pPr/>
              <a:t>34</a:t>
            </a:fld>
            <a:endParaRPr kumimoji="0" lang="zh-CN" altLang="en-US" sz="1200">
              <a:solidFill>
                <a:srgbClr val="898989"/>
              </a:solidFill>
            </a:endParaRPr>
          </a:p>
        </p:txBody>
      </p:sp>
      <p:sp>
        <p:nvSpPr>
          <p:cNvPr id="11" name="Rectangle 18"/>
          <p:cNvSpPr>
            <a:spLocks noChangeArrowheads="1"/>
          </p:cNvSpPr>
          <p:nvPr/>
        </p:nvSpPr>
        <p:spPr bwMode="auto">
          <a:xfrm>
            <a:off x="1258888" y="5989638"/>
            <a:ext cx="2203450" cy="608012"/>
          </a:xfrm>
          <a:prstGeom prst="roundRect">
            <a:avLst>
              <a:gd name="adj" fmla="val 16667"/>
            </a:avLst>
          </a:prstGeom>
          <a:gradFill rotWithShape="1">
            <a:gsLst>
              <a:gs pos="0">
                <a:srgbClr val="F5FFE6"/>
              </a:gs>
              <a:gs pos="64999">
                <a:srgbClr val="E4FDC2"/>
              </a:gs>
              <a:gs pos="100000">
                <a:srgbClr val="DAFDA7"/>
              </a:gs>
            </a:gsLst>
            <a:lin ang="5400000" scaled="1"/>
          </a:gradFill>
          <a:ln w="9525">
            <a:solidFill>
              <a:srgbClr val="98B954"/>
            </a:solidFill>
            <a:round/>
            <a:headEnd/>
            <a:tailEnd/>
          </a:ln>
          <a:effectLst>
            <a:outerShdw blurRad="40000" dist="20000" dir="5400000" rotWithShape="0">
              <a:srgbClr val="808080">
                <a:alpha val="37999"/>
              </a:srgbClr>
            </a:outerShdw>
          </a:effectLst>
        </p:spPr>
        <p:txBody>
          <a:bodyPr anchor="ctr"/>
          <a:lstStyle/>
          <a:p>
            <a:pPr algn="ctr"/>
            <a:r>
              <a:rPr lang="zh-CN" altLang="en-US" sz="1600" b="1">
                <a:solidFill>
                  <a:srgbClr val="000000"/>
                </a:solidFill>
                <a:latin typeface="黑体" pitchFamily="49" charset="-122"/>
                <a:ea typeface="黑体" pitchFamily="49" charset="-122"/>
              </a:rPr>
              <a:t>多源异构大数据</a:t>
            </a:r>
            <a:endParaRPr lang="en-US" altLang="zh-CN" sz="1600" b="1">
              <a:solidFill>
                <a:srgbClr val="000000"/>
              </a:solidFill>
              <a:latin typeface="黑体" pitchFamily="49" charset="-122"/>
              <a:ea typeface="黑体" pitchFamily="49" charset="-122"/>
            </a:endParaRPr>
          </a:p>
          <a:p>
            <a:pPr algn="ctr"/>
            <a:r>
              <a:rPr lang="zh-CN" altLang="en-US" sz="1600" b="1">
                <a:solidFill>
                  <a:srgbClr val="000000"/>
                </a:solidFill>
                <a:latin typeface="黑体" pitchFamily="49" charset="-122"/>
                <a:ea typeface="黑体" pitchFamily="49" charset="-122"/>
              </a:rPr>
              <a:t>量化表示与理解方法</a:t>
            </a:r>
          </a:p>
        </p:txBody>
      </p:sp>
      <p:sp>
        <p:nvSpPr>
          <p:cNvPr id="12" name="矩形 11"/>
          <p:cNvSpPr/>
          <p:nvPr/>
        </p:nvSpPr>
        <p:spPr>
          <a:xfrm>
            <a:off x="1158875" y="5507038"/>
            <a:ext cx="6697663" cy="116205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600">
              <a:latin typeface="黑体" pitchFamily="49" charset="-122"/>
              <a:ea typeface="黑体" pitchFamily="49" charset="-122"/>
            </a:endParaRPr>
          </a:p>
        </p:txBody>
      </p:sp>
      <p:sp>
        <p:nvSpPr>
          <p:cNvPr id="14" name="Rectangle 18"/>
          <p:cNvSpPr>
            <a:spLocks noChangeArrowheads="1"/>
          </p:cNvSpPr>
          <p:nvPr/>
        </p:nvSpPr>
        <p:spPr bwMode="auto">
          <a:xfrm>
            <a:off x="3635375" y="5989638"/>
            <a:ext cx="1873250" cy="608012"/>
          </a:xfrm>
          <a:prstGeom prst="roundRect">
            <a:avLst>
              <a:gd name="adj" fmla="val 16667"/>
            </a:avLst>
          </a:prstGeom>
          <a:gradFill rotWithShape="1">
            <a:gsLst>
              <a:gs pos="0">
                <a:srgbClr val="F5FFE6"/>
              </a:gs>
              <a:gs pos="64999">
                <a:srgbClr val="E4FDC2"/>
              </a:gs>
              <a:gs pos="100000">
                <a:srgbClr val="DAFDA7"/>
              </a:gs>
            </a:gsLst>
            <a:lin ang="5400000" scaled="1"/>
          </a:gradFill>
          <a:ln w="9525">
            <a:solidFill>
              <a:srgbClr val="98B954"/>
            </a:solidFill>
            <a:round/>
            <a:headEnd/>
            <a:tailEnd/>
          </a:ln>
          <a:effectLst>
            <a:outerShdw blurRad="40000" dist="20000" dir="5400000" rotWithShape="0">
              <a:srgbClr val="808080">
                <a:alpha val="37999"/>
              </a:srgbClr>
            </a:outerShdw>
          </a:effectLst>
        </p:spPr>
        <p:txBody>
          <a:bodyPr anchor="ctr"/>
          <a:lstStyle/>
          <a:p>
            <a:pPr algn="ctr"/>
            <a:r>
              <a:rPr lang="zh-CN" altLang="en-US" sz="1600" b="1">
                <a:solidFill>
                  <a:srgbClr val="000000"/>
                </a:solidFill>
                <a:latin typeface="黑体" pitchFamily="49" charset="-122"/>
                <a:ea typeface="黑体" pitchFamily="49" charset="-122"/>
              </a:rPr>
              <a:t>大数据驱动的</a:t>
            </a:r>
            <a:endParaRPr lang="en-US" altLang="zh-CN" sz="1600" b="1">
              <a:solidFill>
                <a:srgbClr val="000000"/>
              </a:solidFill>
              <a:latin typeface="黑体" pitchFamily="49" charset="-122"/>
              <a:ea typeface="黑体" pitchFamily="49" charset="-122"/>
            </a:endParaRPr>
          </a:p>
          <a:p>
            <a:pPr algn="ctr"/>
            <a:r>
              <a:rPr lang="zh-CN" altLang="en-US" sz="1600" b="1">
                <a:solidFill>
                  <a:srgbClr val="000000"/>
                </a:solidFill>
                <a:latin typeface="黑体" pitchFamily="49" charset="-122"/>
                <a:ea typeface="黑体" pitchFamily="49" charset="-122"/>
              </a:rPr>
              <a:t>算法理论</a:t>
            </a:r>
          </a:p>
        </p:txBody>
      </p:sp>
      <p:sp>
        <p:nvSpPr>
          <p:cNvPr id="15" name="Rectangle 18"/>
          <p:cNvSpPr>
            <a:spLocks noChangeArrowheads="1"/>
          </p:cNvSpPr>
          <p:nvPr/>
        </p:nvSpPr>
        <p:spPr bwMode="auto">
          <a:xfrm>
            <a:off x="5643563" y="5989638"/>
            <a:ext cx="2085975" cy="608012"/>
          </a:xfrm>
          <a:prstGeom prst="roundRect">
            <a:avLst>
              <a:gd name="adj" fmla="val 16667"/>
            </a:avLst>
          </a:prstGeom>
          <a:gradFill rotWithShape="1">
            <a:gsLst>
              <a:gs pos="0">
                <a:srgbClr val="F5FFE6"/>
              </a:gs>
              <a:gs pos="64999">
                <a:srgbClr val="E4FDC2"/>
              </a:gs>
              <a:gs pos="100000">
                <a:srgbClr val="DAFDA7"/>
              </a:gs>
            </a:gsLst>
            <a:lin ang="5400000" scaled="1"/>
          </a:gradFill>
          <a:ln w="9525">
            <a:solidFill>
              <a:srgbClr val="98B954"/>
            </a:solidFill>
            <a:round/>
            <a:headEnd/>
            <a:tailEnd/>
          </a:ln>
          <a:effectLst>
            <a:outerShdw blurRad="40000" dist="20000" dir="5400000" rotWithShape="0">
              <a:srgbClr val="808080">
                <a:alpha val="37999"/>
              </a:srgbClr>
            </a:outerShdw>
          </a:effectLst>
        </p:spPr>
        <p:txBody>
          <a:bodyPr anchor="ctr"/>
          <a:lstStyle/>
          <a:p>
            <a:pPr algn="ctr"/>
            <a:r>
              <a:rPr lang="zh-CN" altLang="en-US" sz="1600" b="1">
                <a:solidFill>
                  <a:srgbClr val="000000"/>
                </a:solidFill>
                <a:latin typeface="黑体" pitchFamily="49" charset="-122"/>
                <a:ea typeface="黑体" pitchFamily="49" charset="-122"/>
              </a:rPr>
              <a:t>面向数据挖掘的分布式计算存储架构</a:t>
            </a:r>
            <a:endParaRPr lang="en-US" altLang="zh-CN" sz="1600" b="1">
              <a:solidFill>
                <a:srgbClr val="000000"/>
              </a:solidFill>
              <a:latin typeface="黑体" pitchFamily="49" charset="-122"/>
              <a:ea typeface="黑体" pitchFamily="49" charset="-122"/>
            </a:endParaRPr>
          </a:p>
        </p:txBody>
      </p:sp>
      <p:grpSp>
        <p:nvGrpSpPr>
          <p:cNvPr id="3" name="组合 2"/>
          <p:cNvGrpSpPr>
            <a:grpSpLocks/>
          </p:cNvGrpSpPr>
          <p:nvPr/>
        </p:nvGrpSpPr>
        <p:grpSpPr bwMode="auto">
          <a:xfrm>
            <a:off x="1185863" y="2781300"/>
            <a:ext cx="6699250" cy="2725738"/>
            <a:chOff x="1186469" y="2780928"/>
            <a:chExt cx="6697899" cy="2726144"/>
          </a:xfrm>
        </p:grpSpPr>
        <p:sp>
          <p:nvSpPr>
            <p:cNvPr id="10" name="TextBox 11263"/>
            <p:cNvSpPr txBox="1">
              <a:spLocks noChangeArrowheads="1"/>
            </p:cNvSpPr>
            <p:nvPr/>
          </p:nvSpPr>
          <p:spPr bwMode="auto">
            <a:xfrm>
              <a:off x="4593733" y="3523074"/>
              <a:ext cx="3290635" cy="553998"/>
            </a:xfrm>
            <a:prstGeom prst="rect">
              <a:avLst/>
            </a:prstGeom>
            <a:noFill/>
            <a:ln>
              <a:noFill/>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a:r>
                <a:rPr lang="zh-CN" altLang="en-US" sz="1600" b="1">
                  <a:solidFill>
                    <a:srgbClr val="404040"/>
                  </a:solidFill>
                  <a:latin typeface="黑体" pitchFamily="49" charset="-122"/>
                  <a:ea typeface="黑体" pitchFamily="49" charset="-122"/>
                </a:rPr>
                <a:t>四大微博运营商数据</a:t>
              </a:r>
              <a:endParaRPr lang="en-US" altLang="zh-CN" sz="1600" b="1">
                <a:solidFill>
                  <a:srgbClr val="404040"/>
                </a:solidFill>
                <a:latin typeface="黑体" pitchFamily="49" charset="-122"/>
                <a:ea typeface="黑体" pitchFamily="49" charset="-122"/>
              </a:endParaRPr>
            </a:p>
            <a:p>
              <a:pPr algn="ctr"/>
              <a:r>
                <a:rPr lang="en-US" altLang="zh-CN" sz="1400">
                  <a:solidFill>
                    <a:srgbClr val="404040"/>
                  </a:solidFill>
                  <a:latin typeface="黑体" pitchFamily="49" charset="-122"/>
                  <a:ea typeface="黑体" pitchFamily="49" charset="-122"/>
                </a:rPr>
                <a:t>8</a:t>
              </a:r>
              <a:r>
                <a:rPr lang="zh-CN" altLang="en-US" sz="1400">
                  <a:solidFill>
                    <a:srgbClr val="404040"/>
                  </a:solidFill>
                  <a:latin typeface="黑体" pitchFamily="49" charset="-122"/>
                  <a:ea typeface="黑体" pitchFamily="49" charset="-122"/>
                </a:rPr>
                <a:t>亿多微博用户，每天产生信息超</a:t>
              </a:r>
              <a:r>
                <a:rPr lang="en-US" altLang="zh-CN" sz="1400">
                  <a:solidFill>
                    <a:srgbClr val="404040"/>
                  </a:solidFill>
                  <a:latin typeface="黑体" pitchFamily="49" charset="-122"/>
                  <a:ea typeface="黑体" pitchFamily="49" charset="-122"/>
                </a:rPr>
                <a:t>2</a:t>
              </a:r>
              <a:r>
                <a:rPr lang="zh-CN" altLang="en-US" sz="1400">
                  <a:solidFill>
                    <a:srgbClr val="404040"/>
                  </a:solidFill>
                  <a:latin typeface="黑体" pitchFamily="49" charset="-122"/>
                  <a:ea typeface="黑体" pitchFamily="49" charset="-122"/>
                </a:rPr>
                <a:t>亿条</a:t>
              </a:r>
            </a:p>
          </p:txBody>
        </p:sp>
        <p:sp>
          <p:nvSpPr>
            <p:cNvPr id="16" name="Rectangle 18"/>
            <p:cNvSpPr>
              <a:spLocks noChangeArrowheads="1"/>
            </p:cNvSpPr>
            <p:nvPr/>
          </p:nvSpPr>
          <p:spPr bwMode="auto">
            <a:xfrm>
              <a:off x="1186469" y="2780928"/>
              <a:ext cx="6697898" cy="648072"/>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nchor="ctr"/>
            <a:lstStyle/>
            <a:p>
              <a:pPr algn="ctr"/>
              <a:r>
                <a:rPr lang="zh-CN" altLang="en-US" sz="1800" b="1">
                  <a:latin typeface="黑体" pitchFamily="49" charset="-122"/>
                  <a:ea typeface="黑体" pitchFamily="49" charset="-122"/>
                </a:rPr>
                <a:t>面向微博突发事件分析与预警的示范应用系统</a:t>
              </a:r>
            </a:p>
          </p:txBody>
        </p:sp>
        <p:sp>
          <p:nvSpPr>
            <p:cNvPr id="18" name="矩形 17"/>
            <p:cNvSpPr>
              <a:spLocks noChangeArrowheads="1"/>
            </p:cNvSpPr>
            <p:nvPr/>
          </p:nvSpPr>
          <p:spPr bwMode="auto">
            <a:xfrm>
              <a:off x="1186469" y="4221087"/>
              <a:ext cx="6697898" cy="1054923"/>
            </a:xfrm>
            <a:prstGeom prst="rec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p>
          </p:txBody>
        </p:sp>
        <p:sp>
          <p:nvSpPr>
            <p:cNvPr id="19" name="Rectangle 18"/>
            <p:cNvSpPr>
              <a:spLocks noChangeArrowheads="1"/>
            </p:cNvSpPr>
            <p:nvPr/>
          </p:nvSpPr>
          <p:spPr bwMode="auto">
            <a:xfrm>
              <a:off x="1361876" y="4289606"/>
              <a:ext cx="2047836" cy="844589"/>
            </a:xfrm>
            <a:prstGeom prst="roundRect">
              <a:avLst>
                <a:gd name="adj" fmla="val 16667"/>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blurRad="40000" dist="20000" dir="5400000" rotWithShape="0">
                <a:srgbClr val="808080">
                  <a:alpha val="37999"/>
                </a:srgbClr>
              </a:outerShdw>
            </a:effectLst>
          </p:spPr>
          <p:txBody>
            <a:bodyPr anchor="ctr"/>
            <a:lstStyle/>
            <a:p>
              <a:pPr algn="ctr"/>
              <a:r>
                <a:rPr lang="zh-CN" altLang="en-US" sz="1600" b="1">
                  <a:solidFill>
                    <a:srgbClr val="404040"/>
                  </a:solidFill>
                  <a:latin typeface="黑体" pitchFamily="49" charset="-122"/>
                  <a:ea typeface="黑体" pitchFamily="49" charset="-122"/>
                </a:rPr>
                <a:t>微博数据向量空间</a:t>
              </a:r>
              <a:endParaRPr lang="en-US" altLang="zh-CN" sz="1600" b="1">
                <a:solidFill>
                  <a:srgbClr val="404040"/>
                </a:solidFill>
                <a:latin typeface="黑体" pitchFamily="49" charset="-122"/>
                <a:ea typeface="黑体" pitchFamily="49" charset="-122"/>
              </a:endParaRPr>
            </a:p>
            <a:p>
              <a:pPr algn="ctr"/>
              <a:r>
                <a:rPr lang="zh-CN" altLang="en-US" sz="1600" b="1">
                  <a:solidFill>
                    <a:srgbClr val="404040"/>
                  </a:solidFill>
                  <a:latin typeface="黑体" pitchFamily="49" charset="-122"/>
                  <a:ea typeface="黑体" pitchFamily="49" charset="-122"/>
                </a:rPr>
                <a:t>表示、特征选择和语义模型</a:t>
              </a:r>
            </a:p>
          </p:txBody>
        </p:sp>
        <p:sp>
          <p:nvSpPr>
            <p:cNvPr id="24" name="右箭头 23"/>
            <p:cNvSpPr>
              <a:spLocks noChangeArrowheads="1"/>
            </p:cNvSpPr>
            <p:nvPr/>
          </p:nvSpPr>
          <p:spPr bwMode="auto">
            <a:xfrm rot="-5400000">
              <a:off x="4311022" y="5257780"/>
              <a:ext cx="231060" cy="267523"/>
            </a:xfrm>
            <a:prstGeom prst="rightArrow">
              <a:avLst>
                <a:gd name="adj1" fmla="val 50000"/>
                <a:gd name="adj2" fmla="val 50000"/>
              </a:avLst>
            </a:prstGeom>
            <a:gradFill rotWithShape="1">
              <a:gsLst>
                <a:gs pos="0">
                  <a:srgbClr val="CE3B37"/>
                </a:gs>
                <a:gs pos="20000">
                  <a:srgbClr val="CB3D3A"/>
                </a:gs>
                <a:gs pos="100000">
                  <a:srgbClr val="9B2D2A"/>
                </a:gs>
              </a:gsLst>
              <a:lin ang="5400000"/>
            </a:gradFill>
            <a:ln w="9525">
              <a:solidFill>
                <a:srgbClr val="BE4B48"/>
              </a:solidFill>
              <a:miter lim="800000"/>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p>
          </p:txBody>
        </p:sp>
        <p:pic>
          <p:nvPicPr>
            <p:cNvPr id="74767" name="图片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601854"/>
              <a:ext cx="956105" cy="37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13500000" algn="ctr" rotWithShape="0">
                      <a:srgbClr val="5C5C99">
                        <a:alpha val="50000"/>
                      </a:srgbClr>
                    </a:outerShdw>
                  </a:effectLst>
                </a14:hiddenEffects>
              </a:ext>
            </a:extLst>
          </p:spPr>
        </p:pic>
        <p:pic>
          <p:nvPicPr>
            <p:cNvPr id="74768"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4680" y="3717032"/>
              <a:ext cx="877240" cy="299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le 18"/>
            <p:cNvSpPr>
              <a:spLocks noChangeArrowheads="1"/>
            </p:cNvSpPr>
            <p:nvPr/>
          </p:nvSpPr>
          <p:spPr bwMode="auto">
            <a:xfrm>
              <a:off x="3502362" y="4293096"/>
              <a:ext cx="2047836" cy="844589"/>
            </a:xfrm>
            <a:prstGeom prst="roundRect">
              <a:avLst>
                <a:gd name="adj" fmla="val 16667"/>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blurRad="40000" dist="20000" dir="5400000" rotWithShape="0">
                <a:srgbClr val="808080">
                  <a:alpha val="37999"/>
                </a:srgbClr>
              </a:outerShdw>
            </a:effectLst>
          </p:spPr>
          <p:txBody>
            <a:bodyPr anchor="ctr"/>
            <a:lstStyle/>
            <a:p>
              <a:pPr algn="ctr"/>
              <a:r>
                <a:rPr lang="zh-CN" altLang="en-US" sz="1600" b="1">
                  <a:solidFill>
                    <a:srgbClr val="404040"/>
                  </a:solidFill>
                  <a:latin typeface="黑体" pitchFamily="49" charset="-122"/>
                  <a:ea typeface="黑体" pitchFamily="49" charset="-122"/>
                </a:rPr>
                <a:t>面向多源异构微博数据的近似算法和高效算法设计</a:t>
              </a:r>
            </a:p>
          </p:txBody>
        </p:sp>
        <p:sp>
          <p:nvSpPr>
            <p:cNvPr id="34" name="Rectangle 18"/>
            <p:cNvSpPr>
              <a:spLocks noChangeArrowheads="1"/>
            </p:cNvSpPr>
            <p:nvPr/>
          </p:nvSpPr>
          <p:spPr bwMode="auto">
            <a:xfrm>
              <a:off x="5682356" y="4289605"/>
              <a:ext cx="2047836" cy="844589"/>
            </a:xfrm>
            <a:prstGeom prst="roundRect">
              <a:avLst>
                <a:gd name="adj" fmla="val 16667"/>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blurRad="40000" dist="20000" dir="5400000" rotWithShape="0">
                <a:srgbClr val="808080">
                  <a:alpha val="37999"/>
                </a:srgbClr>
              </a:outerShdw>
            </a:effectLst>
          </p:spPr>
          <p:txBody>
            <a:bodyPr anchor="ctr"/>
            <a:lstStyle/>
            <a:p>
              <a:pPr algn="ctr"/>
              <a:r>
                <a:rPr lang="zh-CN" altLang="en-US" sz="1600" b="1">
                  <a:solidFill>
                    <a:srgbClr val="404040"/>
                  </a:solidFill>
                  <a:latin typeface="黑体" pitchFamily="49" charset="-122"/>
                  <a:ea typeface="黑体" pitchFamily="49" charset="-122"/>
                </a:rPr>
                <a:t>面向多源异构数据的分布式存储技术</a:t>
              </a:r>
            </a:p>
          </p:txBody>
        </p:sp>
        <p:sp>
          <p:nvSpPr>
            <p:cNvPr id="35" name="右箭头 34"/>
            <p:cNvSpPr>
              <a:spLocks noChangeArrowheads="1"/>
            </p:cNvSpPr>
            <p:nvPr/>
          </p:nvSpPr>
          <p:spPr bwMode="auto">
            <a:xfrm rot="-5400000">
              <a:off x="4046929" y="3696016"/>
              <a:ext cx="638605" cy="267521"/>
            </a:xfrm>
            <a:prstGeom prst="rightArrow">
              <a:avLst>
                <a:gd name="adj1" fmla="val 50000"/>
                <a:gd name="adj2" fmla="val 49997"/>
              </a:avLst>
            </a:prstGeom>
            <a:gradFill rotWithShape="1">
              <a:gsLst>
                <a:gs pos="0">
                  <a:srgbClr val="CE3B37"/>
                </a:gs>
                <a:gs pos="20000">
                  <a:srgbClr val="CB3D3A"/>
                </a:gs>
                <a:gs pos="100000">
                  <a:srgbClr val="9B2D2A"/>
                </a:gs>
              </a:gsLst>
              <a:lin ang="5400000"/>
            </a:gradFill>
            <a:ln w="9525">
              <a:solidFill>
                <a:srgbClr val="BE4B48"/>
              </a:solidFill>
              <a:miter lim="800000"/>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p>
          </p:txBody>
        </p:sp>
      </p:grpSp>
      <p:sp>
        <p:nvSpPr>
          <p:cNvPr id="36" name="矩形 35" descr="羊皮纸"/>
          <p:cNvSpPr>
            <a:spLocks noChangeArrowheads="1"/>
          </p:cNvSpPr>
          <p:nvPr/>
        </p:nvSpPr>
        <p:spPr bwMode="auto">
          <a:xfrm>
            <a:off x="568325" y="1557339"/>
            <a:ext cx="7775575" cy="863550"/>
          </a:xfrm>
          <a:prstGeom prst="rect">
            <a:avLst/>
          </a:prstGeom>
          <a:ln w="57150"/>
        </p:spPr>
        <p:style>
          <a:lnRef idx="2">
            <a:schemeClr val="accent2"/>
          </a:lnRef>
          <a:fillRef idx="1">
            <a:schemeClr val="lt1"/>
          </a:fillRef>
          <a:effectRef idx="0">
            <a:schemeClr val="accent2"/>
          </a:effectRef>
          <a:fontRef idx="minor">
            <a:schemeClr val="dk1"/>
          </a:fontRef>
        </p:style>
        <p:txBody>
          <a:bodyPr anchor="ctr"/>
          <a:lstStyle/>
          <a:p>
            <a:pPr algn="ctr"/>
            <a:r>
              <a:rPr lang="zh-CN" altLang="en-US" b="1" dirty="0" smtClean="0">
                <a:solidFill>
                  <a:srgbClr val="000000"/>
                </a:solidFill>
                <a:latin typeface="黑体" pitchFamily="49" charset="-122"/>
                <a:ea typeface="黑体" pitchFamily="49" charset="-122"/>
                <a:sym typeface="Wingdings" pitchFamily="2" charset="2"/>
              </a:rPr>
              <a:t>针对</a:t>
            </a:r>
            <a:r>
              <a:rPr lang="zh-CN" altLang="en-US" b="1" dirty="0">
                <a:solidFill>
                  <a:srgbClr val="FF0000"/>
                </a:solidFill>
                <a:latin typeface="黑体" pitchFamily="49" charset="-122"/>
                <a:ea typeface="黑体" pitchFamily="49" charset="-122"/>
                <a:sym typeface="Wingdings" pitchFamily="2" charset="2"/>
              </a:rPr>
              <a:t>微</a:t>
            </a:r>
            <a:r>
              <a:rPr lang="zh-CN" altLang="en-US" b="1" dirty="0" smtClean="0">
                <a:solidFill>
                  <a:srgbClr val="FF0000"/>
                </a:solidFill>
                <a:latin typeface="黑体" pitchFamily="49" charset="-122"/>
                <a:ea typeface="黑体" pitchFamily="49" charset="-122"/>
                <a:sym typeface="Wingdings" pitchFamily="2" charset="2"/>
              </a:rPr>
              <a:t>博</a:t>
            </a:r>
            <a:r>
              <a:rPr lang="zh-CN" altLang="en-US" b="1" dirty="0" smtClean="0">
                <a:solidFill>
                  <a:srgbClr val="000000"/>
                </a:solidFill>
                <a:latin typeface="黑体" pitchFamily="49" charset="-122"/>
                <a:ea typeface="黑体" pitchFamily="49" charset="-122"/>
                <a:sym typeface="Wingdings" pitchFamily="2" charset="2"/>
              </a:rPr>
              <a:t>和</a:t>
            </a:r>
            <a:r>
              <a:rPr lang="zh-CN" altLang="en-US" b="1" dirty="0">
                <a:solidFill>
                  <a:srgbClr val="FF0000"/>
                </a:solidFill>
                <a:latin typeface="黑体" pitchFamily="49" charset="-122"/>
                <a:ea typeface="黑体" pitchFamily="49" charset="-122"/>
                <a:sym typeface="Wingdings" pitchFamily="2" charset="2"/>
              </a:rPr>
              <a:t>互联网智能搜索</a:t>
            </a:r>
            <a:r>
              <a:rPr lang="zh-CN" altLang="en-US" b="1" dirty="0">
                <a:solidFill>
                  <a:srgbClr val="000000"/>
                </a:solidFill>
                <a:latin typeface="黑体" pitchFamily="49" charset="-122"/>
                <a:ea typeface="黑体" pitchFamily="49" charset="-122"/>
                <a:sym typeface="Wingdings" pitchFamily="2" charset="2"/>
              </a:rPr>
              <a:t>两大应用开展示范应用研究</a:t>
            </a:r>
            <a:endParaRPr lang="en-US" altLang="zh-CN" b="1" dirty="0">
              <a:solidFill>
                <a:srgbClr val="000000"/>
              </a:solidFill>
              <a:latin typeface="黑体" pitchFamily="49" charset="-122"/>
              <a:ea typeface="黑体" pitchFamily="49" charset="-122"/>
              <a:sym typeface="Wingdings" pitchFamily="2" charset="2"/>
            </a:endParaRPr>
          </a:p>
        </p:txBody>
      </p:sp>
      <p:sp>
        <p:nvSpPr>
          <p:cNvPr id="21" name="Rectangle 18"/>
          <p:cNvSpPr>
            <a:spLocks noChangeArrowheads="1"/>
          </p:cNvSpPr>
          <p:nvPr/>
        </p:nvSpPr>
        <p:spPr bwMode="auto">
          <a:xfrm>
            <a:off x="1258888" y="5603875"/>
            <a:ext cx="6470650" cy="303213"/>
          </a:xfrm>
          <a:prstGeom prst="roundRect">
            <a:avLst>
              <a:gd name="adj" fmla="val 16667"/>
            </a:avLst>
          </a:prstGeom>
          <a:gradFill rotWithShape="1">
            <a:gsLst>
              <a:gs pos="0">
                <a:srgbClr val="F5FFE6"/>
              </a:gs>
              <a:gs pos="64999">
                <a:srgbClr val="E4FDC2"/>
              </a:gs>
              <a:gs pos="100000">
                <a:srgbClr val="DAFDA7"/>
              </a:gs>
            </a:gsLst>
            <a:lin ang="5400000" scaled="1"/>
          </a:gradFill>
          <a:ln w="9525">
            <a:solidFill>
              <a:srgbClr val="98B954"/>
            </a:solidFill>
            <a:round/>
            <a:headEnd/>
            <a:tailEnd/>
          </a:ln>
          <a:effectLst>
            <a:outerShdw blurRad="40000" dist="20000" dir="5400000" rotWithShape="0">
              <a:srgbClr val="808080">
                <a:alpha val="37999"/>
              </a:srgbClr>
            </a:outerShdw>
          </a:effectLst>
        </p:spPr>
        <p:txBody>
          <a:bodyPr anchor="ctr"/>
          <a:lstStyle/>
          <a:p>
            <a:pPr algn="ctr"/>
            <a:r>
              <a:rPr lang="zh-CN" altLang="en-US" sz="1600" b="1">
                <a:solidFill>
                  <a:srgbClr val="000000"/>
                </a:solidFill>
                <a:latin typeface="黑体" pitchFamily="49" charset="-122"/>
                <a:ea typeface="黑体" pitchFamily="49" charset="-122"/>
              </a:rPr>
              <a:t>大数据分析与挖掘技术及处理系统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p:txBody>
          <a:bodyPr/>
          <a:lstStyle/>
          <a:p>
            <a:r>
              <a:rPr sz="3200" b="1" smtClean="0"/>
              <a:t>研究内容</a:t>
            </a:r>
            <a:r>
              <a:rPr lang="en-US" altLang="zh-CN" sz="3200" b="1" smtClean="0"/>
              <a:t>5</a:t>
            </a:r>
            <a:r>
              <a:rPr sz="3200" b="1" smtClean="0"/>
              <a:t>：示范应用</a:t>
            </a:r>
            <a:endParaRPr lang="en-US" sz="3200" smtClean="0"/>
          </a:p>
        </p:txBody>
      </p:sp>
      <p:sp>
        <p:nvSpPr>
          <p:cNvPr id="7577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A6A5E713-0E66-408B-BAC6-069A180600BF}" type="slidenum">
              <a:rPr kumimoji="0" lang="zh-CN" altLang="en-US" sz="1200">
                <a:solidFill>
                  <a:srgbClr val="898989"/>
                </a:solidFill>
              </a:rPr>
              <a:pPr/>
              <a:t>35</a:t>
            </a:fld>
            <a:endParaRPr kumimoji="0" lang="zh-CN" altLang="en-US" sz="1200">
              <a:solidFill>
                <a:srgbClr val="898989"/>
              </a:solidFill>
            </a:endParaRPr>
          </a:p>
        </p:txBody>
      </p:sp>
      <p:sp>
        <p:nvSpPr>
          <p:cNvPr id="11" name="Rectangle 18"/>
          <p:cNvSpPr>
            <a:spLocks noChangeArrowheads="1"/>
          </p:cNvSpPr>
          <p:nvPr/>
        </p:nvSpPr>
        <p:spPr bwMode="auto">
          <a:xfrm>
            <a:off x="1258888" y="5989638"/>
            <a:ext cx="2203450" cy="608012"/>
          </a:xfrm>
          <a:prstGeom prst="roundRect">
            <a:avLst>
              <a:gd name="adj" fmla="val 16667"/>
            </a:avLst>
          </a:prstGeom>
          <a:gradFill rotWithShape="1">
            <a:gsLst>
              <a:gs pos="0">
                <a:srgbClr val="F5FFE6"/>
              </a:gs>
              <a:gs pos="64999">
                <a:srgbClr val="E4FDC2"/>
              </a:gs>
              <a:gs pos="100000">
                <a:srgbClr val="DAFDA7"/>
              </a:gs>
            </a:gsLst>
            <a:lin ang="5400000" scaled="1"/>
          </a:gradFill>
          <a:ln w="9525">
            <a:solidFill>
              <a:srgbClr val="98B954"/>
            </a:solidFill>
            <a:round/>
            <a:headEnd/>
            <a:tailEnd/>
          </a:ln>
          <a:effectLst>
            <a:outerShdw blurRad="40000" dist="20000" dir="5400000" rotWithShape="0">
              <a:srgbClr val="808080">
                <a:alpha val="37999"/>
              </a:srgbClr>
            </a:outerShdw>
          </a:effectLst>
        </p:spPr>
        <p:txBody>
          <a:bodyPr anchor="ctr"/>
          <a:lstStyle/>
          <a:p>
            <a:pPr algn="ctr"/>
            <a:r>
              <a:rPr lang="zh-CN" altLang="en-US" sz="1600" b="1">
                <a:solidFill>
                  <a:srgbClr val="000000"/>
                </a:solidFill>
                <a:latin typeface="黑体" pitchFamily="49" charset="-122"/>
                <a:ea typeface="黑体" pitchFamily="49" charset="-122"/>
              </a:rPr>
              <a:t>多源异构大数据</a:t>
            </a:r>
            <a:endParaRPr lang="en-US" altLang="zh-CN" sz="1600" b="1">
              <a:solidFill>
                <a:srgbClr val="000000"/>
              </a:solidFill>
              <a:latin typeface="黑体" pitchFamily="49" charset="-122"/>
              <a:ea typeface="黑体" pitchFamily="49" charset="-122"/>
            </a:endParaRPr>
          </a:p>
          <a:p>
            <a:pPr algn="ctr"/>
            <a:r>
              <a:rPr lang="zh-CN" altLang="en-US" sz="1600" b="1">
                <a:solidFill>
                  <a:srgbClr val="000000"/>
                </a:solidFill>
                <a:latin typeface="黑体" pitchFamily="49" charset="-122"/>
                <a:ea typeface="黑体" pitchFamily="49" charset="-122"/>
              </a:rPr>
              <a:t>量化表示与理解方法</a:t>
            </a:r>
          </a:p>
        </p:txBody>
      </p:sp>
      <p:sp>
        <p:nvSpPr>
          <p:cNvPr id="12" name="矩形 11"/>
          <p:cNvSpPr/>
          <p:nvPr/>
        </p:nvSpPr>
        <p:spPr>
          <a:xfrm>
            <a:off x="1130300" y="5507038"/>
            <a:ext cx="6697663" cy="116205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600">
              <a:latin typeface="黑体" pitchFamily="49" charset="-122"/>
              <a:ea typeface="黑体" pitchFamily="49" charset="-122"/>
            </a:endParaRPr>
          </a:p>
        </p:txBody>
      </p:sp>
      <p:sp>
        <p:nvSpPr>
          <p:cNvPr id="14" name="Rectangle 18"/>
          <p:cNvSpPr>
            <a:spLocks noChangeArrowheads="1"/>
          </p:cNvSpPr>
          <p:nvPr/>
        </p:nvSpPr>
        <p:spPr bwMode="auto">
          <a:xfrm>
            <a:off x="3635375" y="5989638"/>
            <a:ext cx="1873250" cy="608012"/>
          </a:xfrm>
          <a:prstGeom prst="roundRect">
            <a:avLst>
              <a:gd name="adj" fmla="val 16667"/>
            </a:avLst>
          </a:prstGeom>
          <a:gradFill rotWithShape="1">
            <a:gsLst>
              <a:gs pos="0">
                <a:srgbClr val="F5FFE6"/>
              </a:gs>
              <a:gs pos="64999">
                <a:srgbClr val="E4FDC2"/>
              </a:gs>
              <a:gs pos="100000">
                <a:srgbClr val="DAFDA7"/>
              </a:gs>
            </a:gsLst>
            <a:lin ang="5400000" scaled="1"/>
          </a:gradFill>
          <a:ln w="9525">
            <a:solidFill>
              <a:srgbClr val="98B954"/>
            </a:solidFill>
            <a:round/>
            <a:headEnd/>
            <a:tailEnd/>
          </a:ln>
          <a:effectLst>
            <a:outerShdw blurRad="40000" dist="20000" dir="5400000" rotWithShape="0">
              <a:srgbClr val="808080">
                <a:alpha val="37999"/>
              </a:srgbClr>
            </a:outerShdw>
          </a:effectLst>
        </p:spPr>
        <p:txBody>
          <a:bodyPr anchor="ctr"/>
          <a:lstStyle/>
          <a:p>
            <a:pPr algn="ctr"/>
            <a:r>
              <a:rPr lang="zh-CN" altLang="en-US" sz="1600" b="1">
                <a:solidFill>
                  <a:srgbClr val="000000"/>
                </a:solidFill>
                <a:latin typeface="黑体" pitchFamily="49" charset="-122"/>
                <a:ea typeface="黑体" pitchFamily="49" charset="-122"/>
              </a:rPr>
              <a:t>大数据驱动的</a:t>
            </a:r>
            <a:endParaRPr lang="en-US" altLang="zh-CN" sz="1600" b="1">
              <a:solidFill>
                <a:srgbClr val="000000"/>
              </a:solidFill>
              <a:latin typeface="黑体" pitchFamily="49" charset="-122"/>
              <a:ea typeface="黑体" pitchFamily="49" charset="-122"/>
            </a:endParaRPr>
          </a:p>
          <a:p>
            <a:pPr algn="ctr"/>
            <a:r>
              <a:rPr lang="zh-CN" altLang="en-US" sz="1600" b="1">
                <a:solidFill>
                  <a:srgbClr val="000000"/>
                </a:solidFill>
                <a:latin typeface="黑体" pitchFamily="49" charset="-122"/>
                <a:ea typeface="黑体" pitchFamily="49" charset="-122"/>
              </a:rPr>
              <a:t>算法理论</a:t>
            </a:r>
          </a:p>
        </p:txBody>
      </p:sp>
      <p:sp>
        <p:nvSpPr>
          <p:cNvPr id="15" name="Rectangle 18"/>
          <p:cNvSpPr>
            <a:spLocks noChangeArrowheads="1"/>
          </p:cNvSpPr>
          <p:nvPr/>
        </p:nvSpPr>
        <p:spPr bwMode="auto">
          <a:xfrm>
            <a:off x="5643563" y="5989638"/>
            <a:ext cx="2085975" cy="608012"/>
          </a:xfrm>
          <a:prstGeom prst="roundRect">
            <a:avLst>
              <a:gd name="adj" fmla="val 16667"/>
            </a:avLst>
          </a:prstGeom>
          <a:gradFill rotWithShape="1">
            <a:gsLst>
              <a:gs pos="0">
                <a:srgbClr val="F5FFE6"/>
              </a:gs>
              <a:gs pos="64999">
                <a:srgbClr val="E4FDC2"/>
              </a:gs>
              <a:gs pos="100000">
                <a:srgbClr val="DAFDA7"/>
              </a:gs>
            </a:gsLst>
            <a:lin ang="5400000" scaled="1"/>
          </a:gradFill>
          <a:ln w="9525">
            <a:solidFill>
              <a:srgbClr val="98B954"/>
            </a:solidFill>
            <a:round/>
            <a:headEnd/>
            <a:tailEnd/>
          </a:ln>
          <a:effectLst>
            <a:outerShdw blurRad="40000" dist="20000" dir="5400000" rotWithShape="0">
              <a:srgbClr val="808080">
                <a:alpha val="37999"/>
              </a:srgbClr>
            </a:outerShdw>
          </a:effectLst>
        </p:spPr>
        <p:txBody>
          <a:bodyPr anchor="ctr"/>
          <a:lstStyle/>
          <a:p>
            <a:pPr algn="ctr"/>
            <a:r>
              <a:rPr lang="zh-CN" altLang="en-US" sz="1600" b="1">
                <a:solidFill>
                  <a:srgbClr val="000000"/>
                </a:solidFill>
                <a:latin typeface="黑体" pitchFamily="49" charset="-122"/>
                <a:ea typeface="黑体" pitchFamily="49" charset="-122"/>
              </a:rPr>
              <a:t>面向数据挖掘的分布式计算存储架构</a:t>
            </a:r>
            <a:endParaRPr lang="en-US" altLang="zh-CN" sz="1600" b="1">
              <a:solidFill>
                <a:srgbClr val="000000"/>
              </a:solidFill>
              <a:latin typeface="黑体" pitchFamily="49" charset="-122"/>
              <a:ea typeface="黑体" pitchFamily="49" charset="-122"/>
            </a:endParaRPr>
          </a:p>
        </p:txBody>
      </p:sp>
      <p:sp>
        <p:nvSpPr>
          <p:cNvPr id="21" name="Rectangle 18"/>
          <p:cNvSpPr>
            <a:spLocks noChangeArrowheads="1"/>
          </p:cNvSpPr>
          <p:nvPr/>
        </p:nvSpPr>
        <p:spPr bwMode="auto">
          <a:xfrm>
            <a:off x="1258888" y="5603875"/>
            <a:ext cx="6470650" cy="303213"/>
          </a:xfrm>
          <a:prstGeom prst="roundRect">
            <a:avLst>
              <a:gd name="adj" fmla="val 16667"/>
            </a:avLst>
          </a:prstGeom>
          <a:gradFill rotWithShape="1">
            <a:gsLst>
              <a:gs pos="0">
                <a:srgbClr val="F5FFE6"/>
              </a:gs>
              <a:gs pos="64999">
                <a:srgbClr val="E4FDC2"/>
              </a:gs>
              <a:gs pos="100000">
                <a:srgbClr val="DAFDA7"/>
              </a:gs>
            </a:gsLst>
            <a:lin ang="5400000" scaled="1"/>
          </a:gradFill>
          <a:ln w="9525">
            <a:solidFill>
              <a:srgbClr val="98B954"/>
            </a:solidFill>
            <a:round/>
            <a:headEnd/>
            <a:tailEnd/>
          </a:ln>
          <a:effectLst>
            <a:outerShdw blurRad="40000" dist="20000" dir="5400000" rotWithShape="0">
              <a:srgbClr val="808080">
                <a:alpha val="37999"/>
              </a:srgbClr>
            </a:outerShdw>
          </a:effectLst>
        </p:spPr>
        <p:txBody>
          <a:bodyPr anchor="ctr"/>
          <a:lstStyle/>
          <a:p>
            <a:pPr algn="ctr"/>
            <a:r>
              <a:rPr lang="zh-CN" altLang="en-US" sz="1600" b="1">
                <a:solidFill>
                  <a:srgbClr val="000000"/>
                </a:solidFill>
                <a:latin typeface="黑体" pitchFamily="49" charset="-122"/>
                <a:ea typeface="黑体" pitchFamily="49" charset="-122"/>
              </a:rPr>
              <a:t>大数据分析与挖掘技术及处理系统</a:t>
            </a:r>
          </a:p>
        </p:txBody>
      </p:sp>
      <p:grpSp>
        <p:nvGrpSpPr>
          <p:cNvPr id="6" name="组合 5"/>
          <p:cNvGrpSpPr>
            <a:grpSpLocks/>
          </p:cNvGrpSpPr>
          <p:nvPr/>
        </p:nvGrpSpPr>
        <p:grpSpPr bwMode="auto">
          <a:xfrm>
            <a:off x="107504" y="2603500"/>
            <a:ext cx="8856985" cy="2903538"/>
            <a:chOff x="107496" y="2602844"/>
            <a:chExt cx="8856431" cy="2904228"/>
          </a:xfrm>
        </p:grpSpPr>
        <p:sp>
          <p:nvSpPr>
            <p:cNvPr id="4" name="矩形 3"/>
            <p:cNvSpPr>
              <a:spLocks noChangeArrowheads="1"/>
            </p:cNvSpPr>
            <p:nvPr/>
          </p:nvSpPr>
          <p:spPr bwMode="auto">
            <a:xfrm>
              <a:off x="2195736" y="2602844"/>
              <a:ext cx="4731642" cy="2757773"/>
            </a:xfrm>
            <a:prstGeom prst="rect">
              <a:avLst/>
            </a:prstGeom>
            <a:noFill/>
            <a:ln w="9525">
              <a:solidFill>
                <a:schemeClr val="tx1"/>
              </a:solidFill>
              <a:miter lim="800000"/>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a:solidFill>
                  <a:schemeClr val="dk1"/>
                </a:solidFill>
                <a:latin typeface="+mn-lt"/>
                <a:ea typeface="+mn-ea"/>
              </a:endParaRPr>
            </a:p>
          </p:txBody>
        </p:sp>
        <p:sp>
          <p:nvSpPr>
            <p:cNvPr id="10" name="TextBox 11263"/>
            <p:cNvSpPr txBox="1">
              <a:spLocks noChangeArrowheads="1"/>
            </p:cNvSpPr>
            <p:nvPr/>
          </p:nvSpPr>
          <p:spPr bwMode="auto">
            <a:xfrm>
              <a:off x="4474325" y="3523074"/>
              <a:ext cx="2282523" cy="553998"/>
            </a:xfrm>
            <a:prstGeom prst="rect">
              <a:avLst/>
            </a:prstGeom>
            <a:noFill/>
            <a:ln>
              <a:noFill/>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a:r>
                <a:rPr lang="zh-CN" altLang="en-US" sz="1600" b="1">
                  <a:solidFill>
                    <a:srgbClr val="404040"/>
                  </a:solidFill>
                  <a:latin typeface="黑体" pitchFamily="49" charset="-122"/>
                  <a:ea typeface="黑体" pitchFamily="49" charset="-122"/>
                </a:rPr>
                <a:t>百度产品线数据源</a:t>
              </a:r>
              <a:endParaRPr lang="en-US" altLang="zh-CN" sz="1600" b="1">
                <a:solidFill>
                  <a:srgbClr val="404040"/>
                </a:solidFill>
                <a:latin typeface="黑体" pitchFamily="49" charset="-122"/>
                <a:ea typeface="黑体" pitchFamily="49" charset="-122"/>
              </a:endParaRPr>
            </a:p>
            <a:p>
              <a:pPr algn="ctr"/>
              <a:r>
                <a:rPr lang="zh-CN" altLang="en-US" sz="1400">
                  <a:solidFill>
                    <a:srgbClr val="404040"/>
                  </a:solidFill>
                  <a:latin typeface="黑体" pitchFamily="49" charset="-122"/>
                  <a:ea typeface="黑体" pitchFamily="49" charset="-122"/>
                </a:rPr>
                <a:t>  百度知道</a:t>
              </a:r>
              <a:r>
                <a:rPr lang="en-US" altLang="zh-CN" sz="1400">
                  <a:solidFill>
                    <a:srgbClr val="404040"/>
                  </a:solidFill>
                  <a:latin typeface="黑体" pitchFamily="49" charset="-122"/>
                  <a:ea typeface="黑体" pitchFamily="49" charset="-122"/>
                </a:rPr>
                <a:t>/</a:t>
              </a:r>
              <a:r>
                <a:rPr lang="zh-CN" altLang="en-US" sz="1400">
                  <a:solidFill>
                    <a:srgbClr val="404040"/>
                  </a:solidFill>
                  <a:latin typeface="黑体" pitchFamily="49" charset="-122"/>
                  <a:ea typeface="黑体" pitchFamily="49" charset="-122"/>
                </a:rPr>
                <a:t>贴吧</a:t>
              </a:r>
              <a:r>
                <a:rPr lang="en-US" altLang="zh-CN" sz="1400">
                  <a:solidFill>
                    <a:srgbClr val="404040"/>
                  </a:solidFill>
                  <a:latin typeface="黑体" pitchFamily="49" charset="-122"/>
                  <a:ea typeface="黑体" pitchFamily="49" charset="-122"/>
                </a:rPr>
                <a:t>/</a:t>
              </a:r>
              <a:r>
                <a:rPr lang="zh-CN" altLang="en-US" sz="1400">
                  <a:solidFill>
                    <a:srgbClr val="404040"/>
                  </a:solidFill>
                  <a:latin typeface="黑体" pitchFamily="49" charset="-122"/>
                  <a:ea typeface="黑体" pitchFamily="49" charset="-122"/>
                </a:rPr>
                <a:t>图片</a:t>
              </a:r>
              <a:r>
                <a:rPr lang="en-US" altLang="zh-CN" sz="1400">
                  <a:solidFill>
                    <a:srgbClr val="404040"/>
                  </a:solidFill>
                  <a:latin typeface="黑体" pitchFamily="49" charset="-122"/>
                  <a:ea typeface="黑体" pitchFamily="49" charset="-122"/>
                </a:rPr>
                <a:t>/…</a:t>
              </a:r>
              <a:endParaRPr lang="zh-CN" altLang="en-US" sz="1400">
                <a:solidFill>
                  <a:srgbClr val="404040"/>
                </a:solidFill>
                <a:latin typeface="黑体" pitchFamily="49" charset="-122"/>
                <a:ea typeface="黑体" pitchFamily="49" charset="-122"/>
              </a:endParaRPr>
            </a:p>
          </p:txBody>
        </p:sp>
        <p:sp>
          <p:nvSpPr>
            <p:cNvPr id="16" name="Rectangle 18"/>
            <p:cNvSpPr>
              <a:spLocks noChangeArrowheads="1"/>
            </p:cNvSpPr>
            <p:nvPr/>
          </p:nvSpPr>
          <p:spPr bwMode="auto">
            <a:xfrm>
              <a:off x="2300017" y="2780928"/>
              <a:ext cx="4483345" cy="648072"/>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nchor="ctr"/>
            <a:lstStyle/>
            <a:p>
              <a:pPr algn="ctr"/>
              <a:r>
                <a:rPr lang="zh-CN" altLang="en-US" sz="1800" b="1">
                  <a:latin typeface="黑体" pitchFamily="49" charset="-122"/>
                  <a:ea typeface="黑体" pitchFamily="49" charset="-122"/>
                </a:rPr>
                <a:t>百度互联网智能搜索引擎</a:t>
              </a:r>
            </a:p>
          </p:txBody>
        </p:sp>
        <p:sp>
          <p:nvSpPr>
            <p:cNvPr id="24" name="右箭头 23"/>
            <p:cNvSpPr>
              <a:spLocks noChangeArrowheads="1"/>
            </p:cNvSpPr>
            <p:nvPr/>
          </p:nvSpPr>
          <p:spPr bwMode="auto">
            <a:xfrm rot="-5400000">
              <a:off x="4346072" y="5257780"/>
              <a:ext cx="231060" cy="267523"/>
            </a:xfrm>
            <a:prstGeom prst="rightArrow">
              <a:avLst>
                <a:gd name="adj1" fmla="val 50000"/>
                <a:gd name="adj2" fmla="val 50000"/>
              </a:avLst>
            </a:prstGeom>
            <a:gradFill rotWithShape="1">
              <a:gsLst>
                <a:gs pos="0">
                  <a:srgbClr val="CE3B37"/>
                </a:gs>
                <a:gs pos="20000">
                  <a:srgbClr val="CB3D3A"/>
                </a:gs>
                <a:gs pos="100000">
                  <a:srgbClr val="9B2D2A"/>
                </a:gs>
              </a:gsLst>
              <a:lin ang="5400000"/>
            </a:gradFill>
            <a:ln w="9525">
              <a:solidFill>
                <a:srgbClr val="BE4B48"/>
              </a:solidFill>
              <a:miter lim="800000"/>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p>
          </p:txBody>
        </p:sp>
        <p:sp>
          <p:nvSpPr>
            <p:cNvPr id="35" name="右箭头 34"/>
            <p:cNvSpPr>
              <a:spLocks noChangeArrowheads="1"/>
            </p:cNvSpPr>
            <p:nvPr/>
          </p:nvSpPr>
          <p:spPr bwMode="auto">
            <a:xfrm rot="-5400000">
              <a:off x="4143545" y="3696016"/>
              <a:ext cx="638605" cy="267521"/>
            </a:xfrm>
            <a:prstGeom prst="rightArrow">
              <a:avLst>
                <a:gd name="adj1" fmla="val 50000"/>
                <a:gd name="adj2" fmla="val 49997"/>
              </a:avLst>
            </a:prstGeom>
            <a:gradFill rotWithShape="1">
              <a:gsLst>
                <a:gs pos="0">
                  <a:srgbClr val="CE3B37"/>
                </a:gs>
                <a:gs pos="20000">
                  <a:srgbClr val="CB3D3A"/>
                </a:gs>
                <a:gs pos="100000">
                  <a:srgbClr val="9B2D2A"/>
                </a:gs>
              </a:gsLst>
              <a:lin ang="5400000"/>
            </a:gradFill>
            <a:ln w="9525">
              <a:solidFill>
                <a:srgbClr val="BE4B48"/>
              </a:solidFill>
              <a:miter lim="800000"/>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p>
          </p:txBody>
        </p:sp>
        <p:grpSp>
          <p:nvGrpSpPr>
            <p:cNvPr id="75791" name="组合 2"/>
            <p:cNvGrpSpPr>
              <a:grpSpLocks/>
            </p:cNvGrpSpPr>
            <p:nvPr/>
          </p:nvGrpSpPr>
          <p:grpSpPr bwMode="auto">
            <a:xfrm>
              <a:off x="2300017" y="4221087"/>
              <a:ext cx="4456831" cy="1054923"/>
              <a:chOff x="1186469" y="4221087"/>
              <a:chExt cx="4456831" cy="1054923"/>
            </a:xfrm>
          </p:grpSpPr>
          <p:sp>
            <p:nvSpPr>
              <p:cNvPr id="18" name="矩形 17"/>
              <p:cNvSpPr>
                <a:spLocks noChangeArrowheads="1"/>
              </p:cNvSpPr>
              <p:nvPr/>
            </p:nvSpPr>
            <p:spPr bwMode="auto">
              <a:xfrm>
                <a:off x="1186469" y="4221087"/>
                <a:ext cx="4456831" cy="1054923"/>
              </a:xfrm>
              <a:prstGeom prst="rec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p>
            </p:txBody>
          </p:sp>
          <p:sp>
            <p:nvSpPr>
              <p:cNvPr id="19" name="Rectangle 18"/>
              <p:cNvSpPr>
                <a:spLocks noChangeArrowheads="1"/>
              </p:cNvSpPr>
              <p:nvPr/>
            </p:nvSpPr>
            <p:spPr bwMode="auto">
              <a:xfrm>
                <a:off x="1361876" y="4289606"/>
                <a:ext cx="2047836" cy="422293"/>
              </a:xfrm>
              <a:prstGeom prst="roundRect">
                <a:avLst>
                  <a:gd name="adj" fmla="val 16667"/>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blurRad="40000" dist="20000" dir="5400000" rotWithShape="0">
                  <a:srgbClr val="808080">
                    <a:alpha val="37999"/>
                  </a:srgbClr>
                </a:outerShdw>
              </a:effectLst>
            </p:spPr>
            <p:txBody>
              <a:bodyPr anchor="ctr"/>
              <a:lstStyle/>
              <a:p>
                <a:pPr algn="ctr"/>
                <a:r>
                  <a:rPr lang="zh-CN" altLang="en-US" sz="1400" b="1">
                    <a:solidFill>
                      <a:srgbClr val="404040"/>
                    </a:solidFill>
                    <a:latin typeface="黑体" pitchFamily="49" charset="-122"/>
                    <a:ea typeface="黑体" pitchFamily="49" charset="-122"/>
                  </a:rPr>
                  <a:t>知识及兴趣图谱</a:t>
                </a:r>
              </a:p>
            </p:txBody>
          </p:sp>
          <p:sp>
            <p:nvSpPr>
              <p:cNvPr id="34" name="Rectangle 18"/>
              <p:cNvSpPr>
                <a:spLocks noChangeArrowheads="1"/>
              </p:cNvSpPr>
              <p:nvPr/>
            </p:nvSpPr>
            <p:spPr bwMode="auto">
              <a:xfrm>
                <a:off x="3491880" y="4748548"/>
                <a:ext cx="2047836" cy="441093"/>
              </a:xfrm>
              <a:prstGeom prst="roundRect">
                <a:avLst>
                  <a:gd name="adj" fmla="val 16667"/>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blurRad="40000" dist="20000" dir="5400000" rotWithShape="0">
                  <a:srgbClr val="808080">
                    <a:alpha val="37999"/>
                  </a:srgbClr>
                </a:outerShdw>
              </a:effectLst>
            </p:spPr>
            <p:txBody>
              <a:bodyPr anchor="ctr"/>
              <a:lstStyle/>
              <a:p>
                <a:pPr algn="ctr"/>
                <a:r>
                  <a:rPr lang="zh-CN" altLang="en-US" sz="1400" b="1">
                    <a:solidFill>
                      <a:srgbClr val="404040"/>
                    </a:solidFill>
                    <a:latin typeface="黑体" pitchFamily="49" charset="-122"/>
                    <a:ea typeface="黑体" pitchFamily="49" charset="-122"/>
                  </a:rPr>
                  <a:t>大规模机器学习</a:t>
                </a:r>
                <a:endParaRPr lang="en-US" altLang="zh-CN" sz="1400" b="1">
                  <a:solidFill>
                    <a:srgbClr val="404040"/>
                  </a:solidFill>
                  <a:latin typeface="黑体" pitchFamily="49" charset="-122"/>
                  <a:ea typeface="黑体" pitchFamily="49" charset="-122"/>
                </a:endParaRPr>
              </a:p>
              <a:p>
                <a:pPr algn="ctr"/>
                <a:r>
                  <a:rPr lang="zh-CN" altLang="en-US" sz="1400" b="1">
                    <a:solidFill>
                      <a:srgbClr val="404040"/>
                    </a:solidFill>
                    <a:latin typeface="黑体" pitchFamily="49" charset="-122"/>
                    <a:ea typeface="黑体" pitchFamily="49" charset="-122"/>
                  </a:rPr>
                  <a:t>计算引擎与算法库</a:t>
                </a:r>
              </a:p>
            </p:txBody>
          </p:sp>
          <p:sp>
            <p:nvSpPr>
              <p:cNvPr id="22" name="Rectangle 18"/>
              <p:cNvSpPr>
                <a:spLocks noChangeArrowheads="1"/>
              </p:cNvSpPr>
              <p:nvPr/>
            </p:nvSpPr>
            <p:spPr bwMode="auto">
              <a:xfrm>
                <a:off x="3491880" y="4293096"/>
                <a:ext cx="2047836" cy="422293"/>
              </a:xfrm>
              <a:prstGeom prst="roundRect">
                <a:avLst>
                  <a:gd name="adj" fmla="val 16667"/>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blurRad="40000" dist="20000" dir="5400000" rotWithShape="0">
                  <a:srgbClr val="808080">
                    <a:alpha val="37999"/>
                  </a:srgbClr>
                </a:outerShdw>
              </a:effectLst>
            </p:spPr>
            <p:txBody>
              <a:bodyPr anchor="ctr"/>
              <a:lstStyle/>
              <a:p>
                <a:pPr algn="ctr"/>
                <a:r>
                  <a:rPr lang="zh-CN" altLang="en-US" sz="1400" b="1">
                    <a:solidFill>
                      <a:srgbClr val="404040"/>
                    </a:solidFill>
                    <a:latin typeface="黑体" pitchFamily="49" charset="-122"/>
                    <a:ea typeface="黑体" pitchFamily="49" charset="-122"/>
                  </a:rPr>
                  <a:t>支持能效优化及实时搜索的网页库</a:t>
                </a:r>
              </a:p>
            </p:txBody>
          </p:sp>
          <p:sp>
            <p:nvSpPr>
              <p:cNvPr id="23" name="Rectangle 18"/>
              <p:cNvSpPr>
                <a:spLocks noChangeArrowheads="1"/>
              </p:cNvSpPr>
              <p:nvPr/>
            </p:nvSpPr>
            <p:spPr bwMode="auto">
              <a:xfrm>
                <a:off x="1372036" y="4767348"/>
                <a:ext cx="2047836" cy="422293"/>
              </a:xfrm>
              <a:prstGeom prst="roundRect">
                <a:avLst>
                  <a:gd name="adj" fmla="val 16667"/>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blurRad="40000" dist="20000" dir="5400000" rotWithShape="0">
                  <a:srgbClr val="808080">
                    <a:alpha val="37999"/>
                  </a:srgbClr>
                </a:outerShdw>
              </a:effectLst>
            </p:spPr>
            <p:txBody>
              <a:bodyPr anchor="ctr"/>
              <a:lstStyle/>
              <a:p>
                <a:pPr algn="ctr"/>
                <a:r>
                  <a:rPr lang="zh-CN" altLang="en-US" sz="1400" b="1">
                    <a:solidFill>
                      <a:srgbClr val="404040"/>
                    </a:solidFill>
                    <a:latin typeface="黑体" pitchFamily="49" charset="-122"/>
                    <a:ea typeface="黑体" pitchFamily="49" charset="-122"/>
                  </a:rPr>
                  <a:t>基于语义的</a:t>
                </a:r>
                <a:endParaRPr lang="en-US" altLang="zh-CN" sz="1400" b="1">
                  <a:solidFill>
                    <a:srgbClr val="404040"/>
                  </a:solidFill>
                  <a:latin typeface="黑体" pitchFamily="49" charset="-122"/>
                  <a:ea typeface="黑体" pitchFamily="49" charset="-122"/>
                </a:endParaRPr>
              </a:p>
              <a:p>
                <a:pPr algn="ctr"/>
                <a:r>
                  <a:rPr lang="en-US" altLang="zh-CN" sz="1400" b="1">
                    <a:solidFill>
                      <a:srgbClr val="404040"/>
                    </a:solidFill>
                    <a:latin typeface="黑体" pitchFamily="49" charset="-122"/>
                    <a:ea typeface="黑体" pitchFamily="49" charset="-122"/>
                  </a:rPr>
                  <a:t>Web</a:t>
                </a:r>
                <a:r>
                  <a:rPr lang="zh-CN" altLang="en-US" sz="1400" b="1">
                    <a:solidFill>
                      <a:srgbClr val="404040"/>
                    </a:solidFill>
                    <a:latin typeface="黑体" pitchFamily="49" charset="-122"/>
                    <a:ea typeface="黑体" pitchFamily="49" charset="-122"/>
                  </a:rPr>
                  <a:t>知识网络</a:t>
                </a:r>
              </a:p>
            </p:txBody>
          </p:sp>
        </p:grpSp>
        <p:pic>
          <p:nvPicPr>
            <p:cNvPr id="75792" name="Picture 20" descr="C:\Users\lee\Desktop\HP\imglog_detailHL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684" y="3681653"/>
              <a:ext cx="9144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3"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7706" y="3674131"/>
              <a:ext cx="894626" cy="302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AutoShape 18"/>
            <p:cNvSpPr>
              <a:spLocks noChangeArrowheads="1"/>
            </p:cNvSpPr>
            <p:nvPr/>
          </p:nvSpPr>
          <p:spPr bwMode="auto">
            <a:xfrm>
              <a:off x="1691156" y="3842441"/>
              <a:ext cx="510227" cy="356167"/>
            </a:xfrm>
            <a:prstGeom prst="rightArrow">
              <a:avLst>
                <a:gd name="adj1" fmla="val 50000"/>
                <a:gd name="adj2" fmla="val 59020"/>
              </a:avLst>
            </a:prstGeom>
            <a:gradFill rotWithShape="1">
              <a:gsLst>
                <a:gs pos="0">
                  <a:srgbClr val="CE3B37"/>
                </a:gs>
                <a:gs pos="20000">
                  <a:srgbClr val="CB3D3A"/>
                </a:gs>
                <a:gs pos="100000">
                  <a:srgbClr val="9B2D2A"/>
                </a:gs>
              </a:gsLst>
              <a:lin ang="5400000"/>
            </a:gradFill>
            <a:ln w="9525">
              <a:solidFill>
                <a:srgbClr val="BE4B48"/>
              </a:solidFill>
              <a:miter lim="800000"/>
              <a:headEnd/>
              <a:tailEnd/>
            </a:ln>
            <a:effectLst>
              <a:outerShdw blurRad="40000" dist="23000" dir="5400000" rotWithShape="0">
                <a:srgbClr val="808080">
                  <a:alpha val="34999"/>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zh-CN" b="1">
                <a:solidFill>
                  <a:srgbClr val="000000"/>
                </a:solidFill>
                <a:ea typeface="黑体" pitchFamily="49" charset="-122"/>
                <a:sym typeface="宋体" pitchFamily="2" charset="-122"/>
              </a:endParaRPr>
            </a:p>
          </p:txBody>
        </p:sp>
        <p:sp>
          <p:nvSpPr>
            <p:cNvPr id="38" name="圆角矩形 37"/>
            <p:cNvSpPr>
              <a:spLocks noChangeArrowheads="1"/>
            </p:cNvSpPr>
            <p:nvPr/>
          </p:nvSpPr>
          <p:spPr bwMode="auto">
            <a:xfrm>
              <a:off x="7417284" y="3212465"/>
              <a:ext cx="1546643" cy="1759541"/>
            </a:xfrm>
            <a:prstGeom prst="roundRect">
              <a:avLst>
                <a:gd name="adj" fmla="val 16667"/>
              </a:avLst>
            </a:prstGeom>
            <a:gradFill rotWithShape="1">
              <a:gsLst>
                <a:gs pos="0">
                  <a:srgbClr val="FFEBDB"/>
                </a:gs>
                <a:gs pos="64999">
                  <a:srgbClr val="FFD0AA"/>
                </a:gs>
                <a:gs pos="100000">
                  <a:srgbClr val="FFBE86"/>
                </a:gs>
              </a:gsLst>
              <a:lin ang="5400000" scaled="1"/>
            </a:gradFill>
            <a:ln w="9525">
              <a:solidFill>
                <a:srgbClr val="F69240"/>
              </a:solidFill>
              <a:round/>
              <a:headEnd/>
              <a:tailEnd/>
            </a:ln>
            <a:effectLst>
              <a:outerShdw blurRad="40000" dist="20000" dir="5400000" rotWithShape="0">
                <a:srgbClr val="808080">
                  <a:alpha val="37999"/>
                </a:srgbClr>
              </a:outerShdw>
            </a:effectLst>
          </p:spPr>
          <p:txBody>
            <a:bodyPr lIns="18000" rIns="18000" anchor="ctr"/>
            <a:lstStyle/>
            <a:p>
              <a:pPr algn="ctr"/>
              <a:endParaRPr lang="en-US" altLang="zh-CN" dirty="0">
                <a:solidFill>
                  <a:srgbClr val="000000"/>
                </a:solidFill>
                <a:latin typeface="黑体" pitchFamily="49" charset="-122"/>
                <a:ea typeface="黑体" pitchFamily="49" charset="-122"/>
              </a:endParaRPr>
            </a:p>
            <a:p>
              <a:pPr algn="ctr"/>
              <a:r>
                <a:rPr lang="zh-CN" altLang="en-US" sz="2000" dirty="0">
                  <a:solidFill>
                    <a:srgbClr val="000000"/>
                  </a:solidFill>
                  <a:latin typeface="黑体" pitchFamily="49" charset="-122"/>
                  <a:ea typeface="黑体" pitchFamily="49" charset="-122"/>
                </a:rPr>
                <a:t>智能搜索</a:t>
              </a:r>
              <a:endParaRPr lang="en-US" altLang="zh-CN" sz="2000" dirty="0">
                <a:solidFill>
                  <a:srgbClr val="000000"/>
                </a:solidFill>
                <a:latin typeface="黑体" pitchFamily="49" charset="-122"/>
                <a:ea typeface="黑体" pitchFamily="49" charset="-122"/>
              </a:endParaRPr>
            </a:p>
            <a:p>
              <a:pPr algn="ctr"/>
              <a:endParaRPr lang="en-US" altLang="zh-CN" sz="1400" dirty="0">
                <a:solidFill>
                  <a:srgbClr val="000000"/>
                </a:solidFill>
                <a:latin typeface="黑体" pitchFamily="49" charset="-122"/>
                <a:ea typeface="黑体" pitchFamily="49" charset="-122"/>
              </a:endParaRPr>
            </a:p>
            <a:p>
              <a:pPr>
                <a:buFont typeface="Arial" pitchFamily="34" charset="0"/>
                <a:buChar char="•"/>
              </a:pPr>
              <a:r>
                <a:rPr lang="zh-CN" altLang="en-US" sz="1600" dirty="0">
                  <a:solidFill>
                    <a:srgbClr val="000000"/>
                  </a:solidFill>
                  <a:latin typeface="黑体" pitchFamily="49" charset="-122"/>
                  <a:ea typeface="黑体" pitchFamily="49" charset="-122"/>
                </a:rPr>
                <a:t>直接提供答案</a:t>
              </a:r>
              <a:endParaRPr lang="en-US" altLang="zh-CN" sz="1600" dirty="0">
                <a:solidFill>
                  <a:srgbClr val="000000"/>
                </a:solidFill>
                <a:latin typeface="黑体" pitchFamily="49" charset="-122"/>
                <a:ea typeface="黑体" pitchFamily="49" charset="-122"/>
              </a:endParaRPr>
            </a:p>
            <a:p>
              <a:pPr>
                <a:buFont typeface="Arial" pitchFamily="34" charset="0"/>
                <a:buChar char="•"/>
              </a:pPr>
              <a:r>
                <a:rPr lang="zh-CN" altLang="en-US" sz="1600" dirty="0">
                  <a:solidFill>
                    <a:srgbClr val="000000"/>
                  </a:solidFill>
                  <a:latin typeface="黑体" pitchFamily="49" charset="-122"/>
                  <a:ea typeface="黑体" pitchFamily="49" charset="-122"/>
                </a:rPr>
                <a:t>知识关联</a:t>
              </a:r>
              <a:endParaRPr lang="en-US" altLang="zh-CN" sz="1600" dirty="0">
                <a:solidFill>
                  <a:srgbClr val="000000"/>
                </a:solidFill>
                <a:latin typeface="黑体" pitchFamily="49" charset="-122"/>
                <a:ea typeface="黑体" pitchFamily="49" charset="-122"/>
              </a:endParaRPr>
            </a:p>
            <a:p>
              <a:pPr>
                <a:buFont typeface="Arial" pitchFamily="34" charset="0"/>
                <a:buChar char="•"/>
              </a:pPr>
              <a:r>
                <a:rPr lang="zh-CN" altLang="en-US" sz="1600" dirty="0">
                  <a:solidFill>
                    <a:srgbClr val="000000"/>
                  </a:solidFill>
                  <a:latin typeface="黑体" pitchFamily="49" charset="-122"/>
                  <a:ea typeface="黑体" pitchFamily="49" charset="-122"/>
                </a:rPr>
                <a:t>实时信息</a:t>
              </a:r>
              <a:endParaRPr lang="en-US" altLang="zh-CN" sz="1600" dirty="0">
                <a:solidFill>
                  <a:srgbClr val="000000"/>
                </a:solidFill>
                <a:latin typeface="黑体" pitchFamily="49" charset="-122"/>
                <a:ea typeface="黑体" pitchFamily="49" charset="-122"/>
              </a:endParaRPr>
            </a:p>
            <a:p>
              <a:pPr>
                <a:buFont typeface="Arial" pitchFamily="34" charset="0"/>
                <a:buChar char="•"/>
              </a:pPr>
              <a:r>
                <a:rPr lang="zh-CN" altLang="en-US" sz="1600" dirty="0">
                  <a:solidFill>
                    <a:srgbClr val="000000"/>
                  </a:solidFill>
                  <a:latin typeface="黑体" pitchFamily="49" charset="-122"/>
                  <a:ea typeface="黑体" pitchFamily="49" charset="-122"/>
                </a:rPr>
                <a:t>个性化搜索</a:t>
              </a:r>
              <a:endParaRPr lang="en-US" altLang="zh-CN" sz="1600" dirty="0">
                <a:solidFill>
                  <a:srgbClr val="000000"/>
                </a:solidFill>
                <a:latin typeface="黑体" pitchFamily="49" charset="-122"/>
                <a:ea typeface="黑体" pitchFamily="49" charset="-122"/>
              </a:endParaRPr>
            </a:p>
            <a:p>
              <a:pPr algn="ctr"/>
              <a:endParaRPr lang="zh-CN" altLang="en-US" dirty="0">
                <a:solidFill>
                  <a:srgbClr val="000000"/>
                </a:solidFill>
                <a:latin typeface="黑体" pitchFamily="49" charset="-122"/>
                <a:ea typeface="黑体" pitchFamily="49" charset="-122"/>
              </a:endParaRPr>
            </a:p>
          </p:txBody>
        </p:sp>
        <p:sp>
          <p:nvSpPr>
            <p:cNvPr id="39" name="圆角矩形 38"/>
            <p:cNvSpPr>
              <a:spLocks noChangeArrowheads="1"/>
            </p:cNvSpPr>
            <p:nvPr/>
          </p:nvSpPr>
          <p:spPr bwMode="auto">
            <a:xfrm>
              <a:off x="107496" y="3167559"/>
              <a:ext cx="1547213" cy="1759541"/>
            </a:xfrm>
            <a:prstGeom prst="roundRect">
              <a:avLst>
                <a:gd name="adj" fmla="val 16667"/>
              </a:avLst>
            </a:prstGeom>
            <a:gradFill rotWithShape="1">
              <a:gsLst>
                <a:gs pos="0">
                  <a:srgbClr val="EDEDED"/>
                </a:gs>
                <a:gs pos="64999">
                  <a:srgbClr val="D0D0D0"/>
                </a:gs>
                <a:gs pos="100000">
                  <a:srgbClr val="BCBCBC"/>
                </a:gs>
              </a:gsLst>
              <a:lin ang="5400000" scaled="1"/>
            </a:gradFill>
            <a:ln w="9525">
              <a:solidFill>
                <a:srgbClr val="000000"/>
              </a:solidFill>
              <a:round/>
              <a:headEnd/>
              <a:tailEnd/>
            </a:ln>
            <a:effectLst>
              <a:outerShdw blurRad="40000" dist="20000" dir="5400000" rotWithShape="0">
                <a:srgbClr val="808080">
                  <a:alpha val="37999"/>
                </a:srgbClr>
              </a:outerShdw>
            </a:effectLst>
          </p:spPr>
          <p:txBody>
            <a:bodyPr anchor="ctr"/>
            <a:lstStyle/>
            <a:p>
              <a:pPr algn="ctr"/>
              <a:endParaRPr lang="en-US" altLang="zh-CN" dirty="0">
                <a:solidFill>
                  <a:srgbClr val="000000"/>
                </a:solidFill>
                <a:latin typeface="黑体" pitchFamily="49" charset="-122"/>
                <a:ea typeface="黑体" pitchFamily="49" charset="-122"/>
              </a:endParaRPr>
            </a:p>
            <a:p>
              <a:pPr algn="ctr"/>
              <a:r>
                <a:rPr lang="zh-CN" altLang="en-US" sz="2000" dirty="0">
                  <a:solidFill>
                    <a:srgbClr val="000000"/>
                  </a:solidFill>
                  <a:latin typeface="黑体" pitchFamily="49" charset="-122"/>
                  <a:ea typeface="黑体" pitchFamily="49" charset="-122"/>
                </a:rPr>
                <a:t>传统搜索</a:t>
              </a:r>
              <a:endParaRPr lang="en-US" altLang="zh-CN" sz="2000" dirty="0">
                <a:solidFill>
                  <a:srgbClr val="000000"/>
                </a:solidFill>
                <a:latin typeface="黑体" pitchFamily="49" charset="-122"/>
                <a:ea typeface="黑体" pitchFamily="49" charset="-122"/>
              </a:endParaRPr>
            </a:p>
            <a:p>
              <a:pPr algn="ctr"/>
              <a:endParaRPr lang="en-US" altLang="zh-CN" sz="1400" dirty="0">
                <a:solidFill>
                  <a:srgbClr val="000000"/>
                </a:solidFill>
                <a:latin typeface="黑体" pitchFamily="49" charset="-122"/>
                <a:ea typeface="黑体" pitchFamily="49" charset="-122"/>
              </a:endParaRPr>
            </a:p>
            <a:p>
              <a:pPr>
                <a:buFont typeface="Arial" pitchFamily="34" charset="0"/>
                <a:buChar char="•"/>
              </a:pPr>
              <a:r>
                <a:rPr lang="zh-CN" altLang="en-US" sz="1600" dirty="0" smtClean="0">
                  <a:solidFill>
                    <a:srgbClr val="000000"/>
                  </a:solidFill>
                  <a:latin typeface="黑体" pitchFamily="49" charset="-122"/>
                  <a:ea typeface="黑体" pitchFamily="49" charset="-122"/>
                </a:rPr>
                <a:t>基于关键词</a:t>
              </a:r>
              <a:endParaRPr lang="en-US" altLang="zh-CN" sz="1600" dirty="0">
                <a:solidFill>
                  <a:srgbClr val="000000"/>
                </a:solidFill>
                <a:latin typeface="黑体" pitchFamily="49" charset="-122"/>
                <a:ea typeface="黑体" pitchFamily="49" charset="-122"/>
              </a:endParaRPr>
            </a:p>
            <a:p>
              <a:pPr>
                <a:buFont typeface="Arial" pitchFamily="34" charset="0"/>
                <a:buChar char="•"/>
              </a:pPr>
              <a:r>
                <a:rPr lang="zh-CN" altLang="en-US" sz="1600" dirty="0">
                  <a:solidFill>
                    <a:srgbClr val="000000"/>
                  </a:solidFill>
                  <a:latin typeface="黑体" pitchFamily="49" charset="-122"/>
                  <a:ea typeface="黑体" pitchFamily="49" charset="-122"/>
                </a:rPr>
                <a:t>仅提供链接</a:t>
              </a:r>
              <a:endParaRPr lang="en-US" altLang="zh-CN" sz="1600" dirty="0">
                <a:solidFill>
                  <a:srgbClr val="000000"/>
                </a:solidFill>
                <a:latin typeface="黑体" pitchFamily="49" charset="-122"/>
                <a:ea typeface="黑体" pitchFamily="49" charset="-122"/>
              </a:endParaRPr>
            </a:p>
            <a:p>
              <a:pPr>
                <a:buFont typeface="Arial" pitchFamily="34" charset="0"/>
                <a:buChar char="•"/>
              </a:pPr>
              <a:r>
                <a:rPr lang="zh-CN" altLang="en-US" sz="1600" dirty="0">
                  <a:solidFill>
                    <a:srgbClr val="000000"/>
                  </a:solidFill>
                  <a:latin typeface="黑体" pitchFamily="49" charset="-122"/>
                  <a:ea typeface="黑体" pitchFamily="49" charset="-122"/>
                </a:rPr>
                <a:t>需人工检索</a:t>
              </a:r>
              <a:endParaRPr lang="en-US" altLang="zh-CN" sz="1600" dirty="0">
                <a:solidFill>
                  <a:srgbClr val="000000"/>
                </a:solidFill>
                <a:latin typeface="黑体" pitchFamily="49" charset="-122"/>
                <a:ea typeface="黑体" pitchFamily="49" charset="-122"/>
              </a:endParaRPr>
            </a:p>
            <a:p>
              <a:pPr algn="ctr"/>
              <a:endParaRPr lang="zh-CN" altLang="en-US" dirty="0">
                <a:solidFill>
                  <a:srgbClr val="000000"/>
                </a:solidFill>
                <a:latin typeface="黑体" pitchFamily="49" charset="-122"/>
                <a:ea typeface="黑体" pitchFamily="49" charset="-122"/>
              </a:endParaRPr>
            </a:p>
          </p:txBody>
        </p:sp>
        <p:sp>
          <p:nvSpPr>
            <p:cNvPr id="40" name="AutoShape 18"/>
            <p:cNvSpPr>
              <a:spLocks noChangeArrowheads="1"/>
            </p:cNvSpPr>
            <p:nvPr/>
          </p:nvSpPr>
          <p:spPr bwMode="auto">
            <a:xfrm>
              <a:off x="6942093" y="3861048"/>
              <a:ext cx="510227" cy="356167"/>
            </a:xfrm>
            <a:prstGeom prst="rightArrow">
              <a:avLst>
                <a:gd name="adj1" fmla="val 50000"/>
                <a:gd name="adj2" fmla="val 59020"/>
              </a:avLst>
            </a:prstGeom>
            <a:gradFill rotWithShape="1">
              <a:gsLst>
                <a:gs pos="0">
                  <a:srgbClr val="CE3B37"/>
                </a:gs>
                <a:gs pos="20000">
                  <a:srgbClr val="CB3D3A"/>
                </a:gs>
                <a:gs pos="100000">
                  <a:srgbClr val="9B2D2A"/>
                </a:gs>
              </a:gsLst>
              <a:lin ang="5400000"/>
            </a:gradFill>
            <a:ln w="9525">
              <a:solidFill>
                <a:srgbClr val="BE4B48"/>
              </a:solidFill>
              <a:miter lim="800000"/>
              <a:headEnd/>
              <a:tailEnd/>
            </a:ln>
            <a:effectLst>
              <a:outerShdw blurRad="40000" dist="23000" dir="5400000" rotWithShape="0">
                <a:srgbClr val="808080">
                  <a:alpha val="34999"/>
                </a:srgbClr>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zh-CN" b="1">
                <a:solidFill>
                  <a:srgbClr val="000000"/>
                </a:solidFill>
                <a:ea typeface="黑体" pitchFamily="49" charset="-122"/>
                <a:sym typeface="宋体" pitchFamily="2" charset="-122"/>
              </a:endParaRPr>
            </a:p>
          </p:txBody>
        </p:sp>
      </p:grpSp>
      <p:sp>
        <p:nvSpPr>
          <p:cNvPr id="29" name="矩形 28" descr="羊皮纸"/>
          <p:cNvSpPr>
            <a:spLocks noChangeArrowheads="1"/>
          </p:cNvSpPr>
          <p:nvPr/>
        </p:nvSpPr>
        <p:spPr bwMode="auto">
          <a:xfrm>
            <a:off x="568325" y="1557339"/>
            <a:ext cx="7775575" cy="863550"/>
          </a:xfrm>
          <a:prstGeom prst="rect">
            <a:avLst/>
          </a:prstGeom>
          <a:ln w="57150"/>
        </p:spPr>
        <p:style>
          <a:lnRef idx="2">
            <a:schemeClr val="accent2"/>
          </a:lnRef>
          <a:fillRef idx="1">
            <a:schemeClr val="lt1"/>
          </a:fillRef>
          <a:effectRef idx="0">
            <a:schemeClr val="accent2"/>
          </a:effectRef>
          <a:fontRef idx="minor">
            <a:schemeClr val="dk1"/>
          </a:fontRef>
        </p:style>
        <p:txBody>
          <a:bodyPr anchor="ctr"/>
          <a:lstStyle/>
          <a:p>
            <a:pPr algn="ctr"/>
            <a:r>
              <a:rPr lang="zh-CN" altLang="en-US" b="1" dirty="0" smtClean="0">
                <a:solidFill>
                  <a:srgbClr val="000000"/>
                </a:solidFill>
                <a:latin typeface="黑体" pitchFamily="49" charset="-122"/>
                <a:ea typeface="黑体" pitchFamily="49" charset="-122"/>
                <a:sym typeface="Wingdings" pitchFamily="2" charset="2"/>
              </a:rPr>
              <a:t>针对</a:t>
            </a:r>
            <a:r>
              <a:rPr lang="zh-CN" altLang="en-US" b="1" dirty="0">
                <a:solidFill>
                  <a:srgbClr val="FF0000"/>
                </a:solidFill>
                <a:latin typeface="黑体" pitchFamily="49" charset="-122"/>
                <a:ea typeface="黑体" pitchFamily="49" charset="-122"/>
                <a:sym typeface="Wingdings" pitchFamily="2" charset="2"/>
              </a:rPr>
              <a:t>微博</a:t>
            </a:r>
            <a:r>
              <a:rPr lang="zh-CN" altLang="en-US" b="1" dirty="0">
                <a:solidFill>
                  <a:srgbClr val="000000"/>
                </a:solidFill>
                <a:latin typeface="黑体" pitchFamily="49" charset="-122"/>
                <a:ea typeface="黑体" pitchFamily="49" charset="-122"/>
                <a:sym typeface="Wingdings" pitchFamily="2" charset="2"/>
              </a:rPr>
              <a:t>和</a:t>
            </a:r>
            <a:r>
              <a:rPr lang="zh-CN" altLang="en-US" b="1" dirty="0">
                <a:solidFill>
                  <a:srgbClr val="FF0000"/>
                </a:solidFill>
                <a:latin typeface="黑体" pitchFamily="49" charset="-122"/>
                <a:ea typeface="黑体" pitchFamily="49" charset="-122"/>
                <a:sym typeface="Wingdings" pitchFamily="2" charset="2"/>
              </a:rPr>
              <a:t>互联网智能搜索</a:t>
            </a:r>
            <a:r>
              <a:rPr lang="zh-CN" altLang="en-US" b="1" dirty="0">
                <a:solidFill>
                  <a:srgbClr val="000000"/>
                </a:solidFill>
                <a:latin typeface="黑体" pitchFamily="49" charset="-122"/>
                <a:ea typeface="黑体" pitchFamily="49" charset="-122"/>
                <a:sym typeface="Wingdings" pitchFamily="2" charset="2"/>
              </a:rPr>
              <a:t>两大应用开展示范应用研究</a:t>
            </a:r>
            <a:endParaRPr lang="en-US" altLang="zh-CN" b="1" dirty="0">
              <a:solidFill>
                <a:srgbClr val="000000"/>
              </a:solidFill>
              <a:latin typeface="黑体" pitchFamily="49" charset="-122"/>
              <a:ea typeface="黑体" pitchFamily="49" charset="-122"/>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331913" y="5395913"/>
            <a:ext cx="6413500" cy="1089025"/>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6802" name="标题 1"/>
          <p:cNvSpPr>
            <a:spLocks noGrp="1"/>
          </p:cNvSpPr>
          <p:nvPr>
            <p:ph type="title"/>
          </p:nvPr>
        </p:nvSpPr>
        <p:spPr/>
        <p:txBody>
          <a:bodyPr/>
          <a:lstStyle/>
          <a:p>
            <a:r>
              <a:rPr smtClean="0"/>
              <a:t>课题设置及相互关系</a:t>
            </a:r>
          </a:p>
        </p:txBody>
      </p:sp>
      <p:sp>
        <p:nvSpPr>
          <p:cNvPr id="7680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B7BB5774-E7F2-49C5-9B5E-658C61835EA4}" type="slidenum">
              <a:rPr kumimoji="0" lang="zh-CN" altLang="en-US" sz="1200">
                <a:solidFill>
                  <a:srgbClr val="898989"/>
                </a:solidFill>
              </a:rPr>
              <a:pPr/>
              <a:t>36</a:t>
            </a:fld>
            <a:endParaRPr kumimoji="0" lang="zh-CN" altLang="en-US" sz="1200">
              <a:solidFill>
                <a:srgbClr val="898989"/>
              </a:solidFill>
            </a:endParaRPr>
          </a:p>
        </p:txBody>
      </p:sp>
      <p:grpSp>
        <p:nvGrpSpPr>
          <p:cNvPr id="76804" name="组合 5"/>
          <p:cNvGrpSpPr>
            <a:grpSpLocks/>
          </p:cNvGrpSpPr>
          <p:nvPr/>
        </p:nvGrpSpPr>
        <p:grpSpPr bwMode="auto">
          <a:xfrm>
            <a:off x="1331913" y="1773238"/>
            <a:ext cx="6413500" cy="4645025"/>
            <a:chOff x="2550696" y="1772816"/>
            <a:chExt cx="6413792" cy="4645263"/>
          </a:xfrm>
        </p:grpSpPr>
        <p:sp>
          <p:nvSpPr>
            <p:cNvPr id="76810" name="AutoShape 31"/>
            <p:cNvSpPr>
              <a:spLocks noChangeArrowheads="1"/>
            </p:cNvSpPr>
            <p:nvPr/>
          </p:nvSpPr>
          <p:spPr bwMode="auto">
            <a:xfrm rot="10800000">
              <a:off x="7798292" y="4264961"/>
              <a:ext cx="7292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solidFill>
                  <a:srgbClr val="000000"/>
                </a:solidFill>
              </a:endParaRPr>
            </a:p>
          </p:txBody>
        </p:sp>
        <p:sp>
          <p:nvSpPr>
            <p:cNvPr id="8" name="矩形 7"/>
            <p:cNvSpPr>
              <a:spLocks noChangeArrowheads="1"/>
            </p:cNvSpPr>
            <p:nvPr/>
          </p:nvSpPr>
          <p:spPr bwMode="auto">
            <a:xfrm>
              <a:off x="2605760" y="5440507"/>
              <a:ext cx="2674456" cy="977571"/>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1.</a:t>
              </a:r>
              <a:r>
                <a:rPr kumimoji="0" lang="zh-CN" altLang="en-US" sz="2000" b="1">
                  <a:solidFill>
                    <a:srgbClr val="002060"/>
                  </a:solidFill>
                  <a:latin typeface="Arial" pitchFamily="34" charset="0"/>
                  <a:ea typeface="黑体" pitchFamily="49" charset="-122"/>
                </a:rPr>
                <a:t>多源异构数据的</a:t>
              </a:r>
              <a:endParaRPr kumimoji="0" lang="en-US" altLang="zh-CN" sz="2000" b="1">
                <a:solidFill>
                  <a:srgbClr val="002060"/>
                </a:solidFill>
                <a:latin typeface="Arial" pitchFamily="34" charset="0"/>
                <a:ea typeface="黑体" pitchFamily="49" charset="-122"/>
                <a:cs typeface="Arial" pitchFamily="34" charset="0"/>
              </a:endParaRPr>
            </a:p>
            <a:p>
              <a:pPr algn="ctr"/>
              <a:r>
                <a:rPr kumimoji="0" lang="zh-CN" altLang="en-US" sz="2000" b="1">
                  <a:solidFill>
                    <a:srgbClr val="002060"/>
                  </a:solidFill>
                  <a:latin typeface="Arial" pitchFamily="34" charset="0"/>
                  <a:ea typeface="黑体" pitchFamily="49" charset="-122"/>
                </a:rPr>
                <a:t>表示、度量与理解</a:t>
              </a:r>
              <a:endParaRPr lang="zh-CN" altLang="en-US" sz="2000">
                <a:solidFill>
                  <a:srgbClr val="FF0000"/>
                </a:solidFill>
                <a:latin typeface="黑体" pitchFamily="49" charset="-122"/>
                <a:ea typeface="黑体" pitchFamily="49" charset="-122"/>
              </a:endParaRPr>
            </a:p>
          </p:txBody>
        </p:sp>
        <p:sp>
          <p:nvSpPr>
            <p:cNvPr id="9" name="矩形 8"/>
            <p:cNvSpPr>
              <a:spLocks noChangeArrowheads="1"/>
            </p:cNvSpPr>
            <p:nvPr/>
          </p:nvSpPr>
          <p:spPr bwMode="auto">
            <a:xfrm>
              <a:off x="2608635" y="4032169"/>
              <a:ext cx="6269776" cy="908999"/>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3.</a:t>
              </a:r>
              <a:r>
                <a:rPr kumimoji="0" lang="zh-CN" altLang="en-US" sz="2000" b="1">
                  <a:solidFill>
                    <a:srgbClr val="002060"/>
                  </a:solidFill>
                  <a:latin typeface="Arial" pitchFamily="34" charset="0"/>
                  <a:ea typeface="黑体" pitchFamily="49" charset="-122"/>
                </a:rPr>
                <a:t>能效优化的分布式系统架构与机制</a:t>
              </a:r>
              <a:endParaRPr lang="zh-CN" altLang="en-US" sz="2000">
                <a:solidFill>
                  <a:srgbClr val="FF0000"/>
                </a:solidFill>
                <a:latin typeface="黑体" pitchFamily="49" charset="-122"/>
                <a:ea typeface="黑体" pitchFamily="49" charset="-122"/>
              </a:endParaRPr>
            </a:p>
          </p:txBody>
        </p:sp>
        <p:sp>
          <p:nvSpPr>
            <p:cNvPr id="10" name="矩形 9"/>
            <p:cNvSpPr>
              <a:spLocks noChangeArrowheads="1"/>
            </p:cNvSpPr>
            <p:nvPr/>
          </p:nvSpPr>
          <p:spPr bwMode="auto">
            <a:xfrm>
              <a:off x="6106422" y="5445225"/>
              <a:ext cx="2771989" cy="972854"/>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2.</a:t>
              </a:r>
              <a:r>
                <a:rPr kumimoji="0" lang="zh-CN" altLang="en-US" sz="2000" b="1">
                  <a:solidFill>
                    <a:srgbClr val="002060"/>
                  </a:solidFill>
                  <a:latin typeface="Arial" pitchFamily="34" charset="0"/>
                  <a:ea typeface="黑体" pitchFamily="49" charset="-122"/>
                </a:rPr>
                <a:t>大数据计算的复杂性理论与算法理论</a:t>
              </a:r>
              <a:endParaRPr lang="zh-CN" altLang="en-US" sz="2000">
                <a:solidFill>
                  <a:srgbClr val="FF0000"/>
                </a:solidFill>
                <a:latin typeface="黑体" pitchFamily="49" charset="-122"/>
                <a:ea typeface="黑体" pitchFamily="49" charset="-122"/>
              </a:endParaRPr>
            </a:p>
          </p:txBody>
        </p:sp>
        <p:sp>
          <p:nvSpPr>
            <p:cNvPr id="11" name="左右箭头 10"/>
            <p:cNvSpPr>
              <a:spLocks noChangeArrowheads="1"/>
            </p:cNvSpPr>
            <p:nvPr/>
          </p:nvSpPr>
          <p:spPr bwMode="auto">
            <a:xfrm>
              <a:off x="5350556" y="5733256"/>
              <a:ext cx="675672" cy="341699"/>
            </a:xfrm>
            <a:prstGeom prst="leftRightArrow">
              <a:avLst>
                <a:gd name="adj1" fmla="val 50000"/>
                <a:gd name="adj2" fmla="val 50002"/>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en-US">
                <a:solidFill>
                  <a:srgbClr val="000000"/>
                </a:solidFill>
                <a:latin typeface="Calibri" charset="0"/>
                <a:ea typeface="宋体" charset="0"/>
                <a:cs typeface="宋体" charset="0"/>
              </a:endParaRPr>
            </a:p>
          </p:txBody>
        </p:sp>
        <p:sp>
          <p:nvSpPr>
            <p:cNvPr id="12" name="矩形 11"/>
            <p:cNvSpPr>
              <a:spLocks noChangeArrowheads="1"/>
            </p:cNvSpPr>
            <p:nvPr/>
          </p:nvSpPr>
          <p:spPr bwMode="auto">
            <a:xfrm>
              <a:off x="2613716" y="2996952"/>
              <a:ext cx="6269776" cy="989853"/>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4.</a:t>
              </a:r>
              <a:r>
                <a:rPr kumimoji="0" lang="zh-CN" altLang="en-US" sz="2000" b="1">
                  <a:solidFill>
                    <a:srgbClr val="002060"/>
                  </a:solidFill>
                  <a:latin typeface="Arial" pitchFamily="34" charset="0"/>
                  <a:ea typeface="黑体" pitchFamily="49" charset="-122"/>
                </a:rPr>
                <a:t>大数据分析与挖掘处理系统 </a:t>
              </a:r>
            </a:p>
          </p:txBody>
        </p:sp>
        <p:sp>
          <p:nvSpPr>
            <p:cNvPr id="13" name="矩形 12"/>
            <p:cNvSpPr>
              <a:spLocks noChangeArrowheads="1"/>
            </p:cNvSpPr>
            <p:nvPr/>
          </p:nvSpPr>
          <p:spPr bwMode="auto">
            <a:xfrm>
              <a:off x="2613716" y="1772816"/>
              <a:ext cx="6269776" cy="748459"/>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5.</a:t>
              </a:r>
              <a:r>
                <a:rPr kumimoji="0" lang="zh-CN" altLang="en-US" sz="2000" b="1">
                  <a:solidFill>
                    <a:srgbClr val="002060"/>
                  </a:solidFill>
                  <a:latin typeface="Arial" pitchFamily="34" charset="0"/>
                  <a:ea typeface="黑体" pitchFamily="49" charset="-122"/>
                </a:rPr>
                <a:t>实验验证及示范应用</a:t>
              </a:r>
            </a:p>
          </p:txBody>
        </p:sp>
        <p:sp>
          <p:nvSpPr>
            <p:cNvPr id="76817" name="AutoShape 31"/>
            <p:cNvSpPr>
              <a:spLocks noChangeArrowheads="1"/>
            </p:cNvSpPr>
            <p:nvPr/>
          </p:nvSpPr>
          <p:spPr bwMode="auto">
            <a:xfrm rot="10800000">
              <a:off x="3765844" y="4959598"/>
              <a:ext cx="5040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solidFill>
                  <a:srgbClr val="000000"/>
                </a:solidFill>
              </a:endParaRPr>
            </a:p>
          </p:txBody>
        </p:sp>
        <p:sp>
          <p:nvSpPr>
            <p:cNvPr id="76818" name="AutoShape 31"/>
            <p:cNvSpPr>
              <a:spLocks noChangeArrowheads="1"/>
            </p:cNvSpPr>
            <p:nvPr/>
          </p:nvSpPr>
          <p:spPr bwMode="auto">
            <a:xfrm rot="10800000">
              <a:off x="7222229" y="4955236"/>
              <a:ext cx="5040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solidFill>
                  <a:srgbClr val="000000"/>
                </a:solidFill>
              </a:endParaRPr>
            </a:p>
          </p:txBody>
        </p:sp>
        <p:sp>
          <p:nvSpPr>
            <p:cNvPr id="17" name="矩形 16"/>
            <p:cNvSpPr/>
            <p:nvPr/>
          </p:nvSpPr>
          <p:spPr>
            <a:xfrm>
              <a:off x="2550696" y="2896824"/>
              <a:ext cx="6413792" cy="217974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AutoShape 19"/>
          <p:cNvSpPr>
            <a:spLocks noChangeArrowheads="1"/>
          </p:cNvSpPr>
          <p:nvPr/>
        </p:nvSpPr>
        <p:spPr bwMode="auto">
          <a:xfrm>
            <a:off x="36513" y="4775200"/>
            <a:ext cx="5584825" cy="811213"/>
          </a:xfrm>
          <a:prstGeom prst="wedgeRectCallout">
            <a:avLst>
              <a:gd name="adj1" fmla="val 8646"/>
              <a:gd name="adj2" fmla="val 64616"/>
            </a:avLst>
          </a:prstGeom>
          <a:solidFill>
            <a:srgbClr val="FFFF99"/>
          </a:solidFill>
          <a:ln w="12700" cap="sq">
            <a:solidFill>
              <a:schemeClr val="tx1"/>
            </a:solidFill>
            <a:miter lim="800000"/>
            <a:headEnd/>
            <a:tailEnd/>
          </a:ln>
          <a:effectLst>
            <a:outerShdw blurRad="63500" dist="38100" dir="2700000" algn="tl" rotWithShape="0">
              <a:srgbClr val="000000">
                <a:alpha val="39998"/>
              </a:srgbClr>
            </a:outerShdw>
          </a:effectLst>
        </p:spPr>
        <p:txBody>
          <a:bodyPr anchor="ctr"/>
          <a:lstStyle/>
          <a:p>
            <a:pPr marL="3175" lvl="1"/>
            <a:endParaRPr lang="en-US" altLang="zh-CN">
              <a:solidFill>
                <a:srgbClr val="000000"/>
              </a:solidFill>
              <a:latin typeface="黑体" pitchFamily="49" charset="-122"/>
              <a:ea typeface="黑体" pitchFamily="49" charset="-122"/>
            </a:endParaRPr>
          </a:p>
          <a:p>
            <a:pPr marL="3175" lvl="1"/>
            <a:r>
              <a:rPr lang="zh-CN" altLang="en-US">
                <a:solidFill>
                  <a:srgbClr val="000000"/>
                </a:solidFill>
                <a:latin typeface="黑体" pitchFamily="49" charset="-122"/>
                <a:ea typeface="黑体" pitchFamily="49" charset="-122"/>
              </a:rPr>
              <a:t>课题</a:t>
            </a:r>
            <a:r>
              <a:rPr lang="en-US" altLang="zh-CN">
                <a:solidFill>
                  <a:srgbClr val="000000"/>
                </a:solidFill>
                <a:latin typeface="黑体" pitchFamily="49" charset="-122"/>
                <a:ea typeface="黑体" pitchFamily="49" charset="-122"/>
              </a:rPr>
              <a:t>1: </a:t>
            </a:r>
            <a:r>
              <a:rPr lang="zh-CN" altLang="en-US">
                <a:solidFill>
                  <a:srgbClr val="000000"/>
                </a:solidFill>
                <a:latin typeface="黑体" pitchFamily="49" charset="-122"/>
                <a:ea typeface="黑体" pitchFamily="49" charset="-122"/>
              </a:rPr>
              <a:t>大数据的表示、度量和语义理解</a:t>
            </a:r>
            <a:endParaRPr lang="en-US" altLang="zh-CN">
              <a:solidFill>
                <a:srgbClr val="000000"/>
              </a:solidFill>
              <a:latin typeface="黑体" pitchFamily="49" charset="-122"/>
              <a:ea typeface="黑体" pitchFamily="49" charset="-122"/>
            </a:endParaRPr>
          </a:p>
          <a:p>
            <a:pPr marL="3175" lvl="1"/>
            <a:r>
              <a:rPr lang="zh-CN" altLang="en-US">
                <a:solidFill>
                  <a:srgbClr val="FF0000"/>
                </a:solidFill>
                <a:latin typeface="黑体" pitchFamily="49" charset="-122"/>
                <a:ea typeface="黑体" pitchFamily="49" charset="-122"/>
              </a:rPr>
              <a:t>沈一栋（中科院软件所）</a:t>
            </a:r>
            <a:endParaRPr lang="en-US" altLang="zh-CN">
              <a:solidFill>
                <a:srgbClr val="FF0000"/>
              </a:solidFill>
              <a:latin typeface="黑体" pitchFamily="49" charset="-122"/>
              <a:ea typeface="黑体" pitchFamily="49" charset="-122"/>
            </a:endParaRPr>
          </a:p>
          <a:p>
            <a:pPr marL="3175" lvl="1"/>
            <a:endParaRPr lang="zh-CN" altLang="en-US">
              <a:solidFill>
                <a:srgbClr val="000000"/>
              </a:solidFill>
              <a:latin typeface="黑体" pitchFamily="49" charset="-122"/>
              <a:ea typeface="黑体" pitchFamily="49" charset="-122"/>
            </a:endParaRPr>
          </a:p>
        </p:txBody>
      </p:sp>
      <p:sp>
        <p:nvSpPr>
          <p:cNvPr id="22" name="Rectangle 10" descr="再生纸"/>
          <p:cNvSpPr>
            <a:spLocks noChangeArrowheads="1"/>
          </p:cNvSpPr>
          <p:nvPr/>
        </p:nvSpPr>
        <p:spPr bwMode="auto">
          <a:xfrm>
            <a:off x="1709738" y="6402388"/>
            <a:ext cx="2065337" cy="444500"/>
          </a:xfrm>
          <a:prstGeom prst="rect">
            <a:avLst/>
          </a:prstGeom>
          <a:blipFill dpi="0" rotWithShape="1">
            <a:blip r:embed="rId2"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fontAlgn="auto">
              <a:spcBef>
                <a:spcPts val="0"/>
              </a:spcBef>
              <a:spcAft>
                <a:spcPts val="0"/>
              </a:spcAft>
              <a:defRPr/>
            </a:pPr>
            <a:r>
              <a:rPr kumimoji="0" lang="zh-CN" altLang="en-US" sz="2800" kern="0" dirty="0">
                <a:solidFill>
                  <a:sysClr val="windowText" lastClr="000000"/>
                </a:solidFill>
                <a:latin typeface="黑体" pitchFamily="49" charset="-122"/>
                <a:ea typeface="黑体" pitchFamily="49" charset="-122"/>
                <a:cs typeface="Times New Roman" pitchFamily="18" charset="0"/>
              </a:rPr>
              <a:t>可表示</a:t>
            </a:r>
            <a:endParaRPr kumimoji="0" lang="en-US" altLang="zh-CN" sz="2800" kern="0" dirty="0">
              <a:solidFill>
                <a:sysClr val="windowText" lastClr="000000"/>
              </a:solidFill>
              <a:latin typeface="黑体" pitchFamily="49" charset="-122"/>
              <a:ea typeface="黑体" pitchFamily="49" charset="-122"/>
              <a:cs typeface="Times New Roman" pitchFamily="18" charset="0"/>
            </a:endParaRPr>
          </a:p>
        </p:txBody>
      </p:sp>
      <p:sp>
        <p:nvSpPr>
          <p:cNvPr id="23" name="Rectangle 10" descr="再生纸"/>
          <p:cNvSpPr>
            <a:spLocks noChangeArrowheads="1"/>
          </p:cNvSpPr>
          <p:nvPr/>
        </p:nvSpPr>
        <p:spPr bwMode="auto">
          <a:xfrm>
            <a:off x="5219700" y="6381750"/>
            <a:ext cx="2066925" cy="446088"/>
          </a:xfrm>
          <a:prstGeom prst="rect">
            <a:avLst/>
          </a:prstGeom>
          <a:blipFill dpi="0" rotWithShape="1">
            <a:blip r:embed="rId2"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a:r>
              <a:rPr kumimoji="0" lang="zh-CN" altLang="en-US" sz="2800">
                <a:solidFill>
                  <a:srgbClr val="000000"/>
                </a:solidFill>
                <a:latin typeface="黑体" pitchFamily="49" charset="-122"/>
                <a:ea typeface="黑体" pitchFamily="49" charset="-122"/>
              </a:rPr>
              <a:t>可计算</a:t>
            </a:r>
            <a:endParaRPr kumimoji="0" lang="en-US" altLang="zh-CN" sz="2800">
              <a:solidFill>
                <a:srgbClr val="000000"/>
              </a:solidFill>
              <a:latin typeface="黑体" pitchFamily="49" charset="-122"/>
              <a:ea typeface="黑体" pitchFamily="49" charset="-122"/>
              <a:cs typeface="Times New Roman" pitchFamily="18" charset="0"/>
            </a:endParaRPr>
          </a:p>
        </p:txBody>
      </p:sp>
      <p:sp>
        <p:nvSpPr>
          <p:cNvPr id="24" name="Rectangle 10" descr="再生纸"/>
          <p:cNvSpPr>
            <a:spLocks noChangeArrowheads="1"/>
          </p:cNvSpPr>
          <p:nvPr/>
        </p:nvSpPr>
        <p:spPr bwMode="auto">
          <a:xfrm>
            <a:off x="3586163" y="3789363"/>
            <a:ext cx="2065337" cy="446087"/>
          </a:xfrm>
          <a:prstGeom prst="rect">
            <a:avLst/>
          </a:prstGeom>
          <a:blipFill dpi="0" rotWithShape="1">
            <a:blip r:embed="rId2"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fontAlgn="auto">
              <a:spcBef>
                <a:spcPts val="0"/>
              </a:spcBef>
              <a:spcAft>
                <a:spcPts val="0"/>
              </a:spcAft>
              <a:defRPr/>
            </a:pPr>
            <a:r>
              <a:rPr kumimoji="0" lang="zh-CN" altLang="en-US" sz="2800" kern="0" dirty="0">
                <a:solidFill>
                  <a:sysClr val="windowText" lastClr="000000"/>
                </a:solidFill>
                <a:latin typeface="黑体" pitchFamily="49" charset="-122"/>
                <a:ea typeface="黑体" pitchFamily="49" charset="-122"/>
                <a:cs typeface="Times New Roman" pitchFamily="18" charset="0"/>
              </a:rPr>
              <a:t>可操作</a:t>
            </a:r>
            <a:endParaRPr kumimoji="0" lang="en-US" altLang="zh-CN" sz="2800" kern="0" dirty="0">
              <a:solidFill>
                <a:sysClr val="windowText" lastClr="000000"/>
              </a:solidFill>
              <a:latin typeface="黑体" pitchFamily="49" charset="-122"/>
              <a:ea typeface="黑体" pitchFamily="49" charset="-122"/>
              <a:cs typeface="Times New Roman" pitchFamily="18" charset="0"/>
            </a:endParaRPr>
          </a:p>
        </p:txBody>
      </p:sp>
      <p:sp>
        <p:nvSpPr>
          <p:cNvPr id="20" name="左右箭头 19"/>
          <p:cNvSpPr>
            <a:spLocks noChangeArrowheads="1"/>
          </p:cNvSpPr>
          <p:nvPr/>
        </p:nvSpPr>
        <p:spPr bwMode="auto">
          <a:xfrm rot="5400000">
            <a:off x="4189413" y="2500313"/>
            <a:ext cx="574675" cy="479425"/>
          </a:xfrm>
          <a:prstGeom prst="leftRightArrow">
            <a:avLst>
              <a:gd name="adj1" fmla="val 50000"/>
              <a:gd name="adj2" fmla="val 4994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en-US">
              <a:solidFill>
                <a:srgbClr val="000000"/>
              </a:solidFill>
              <a:latin typeface="Calibri"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331913" y="5395913"/>
            <a:ext cx="6413500" cy="1089025"/>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7826" name="标题 1"/>
          <p:cNvSpPr>
            <a:spLocks noGrp="1"/>
          </p:cNvSpPr>
          <p:nvPr>
            <p:ph type="title"/>
          </p:nvPr>
        </p:nvSpPr>
        <p:spPr/>
        <p:txBody>
          <a:bodyPr/>
          <a:lstStyle/>
          <a:p>
            <a:r>
              <a:rPr smtClean="0"/>
              <a:t>课题设置及相互关系</a:t>
            </a:r>
          </a:p>
        </p:txBody>
      </p:sp>
      <p:sp>
        <p:nvSpPr>
          <p:cNvPr id="7782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161F4B39-03AF-4682-A994-4D512471AFA4}" type="slidenum">
              <a:rPr kumimoji="0" lang="zh-CN" altLang="en-US" sz="1200">
                <a:solidFill>
                  <a:srgbClr val="898989"/>
                </a:solidFill>
              </a:rPr>
              <a:pPr/>
              <a:t>37</a:t>
            </a:fld>
            <a:endParaRPr kumimoji="0" lang="zh-CN" altLang="en-US" sz="1200">
              <a:solidFill>
                <a:srgbClr val="898989"/>
              </a:solidFill>
            </a:endParaRPr>
          </a:p>
        </p:txBody>
      </p:sp>
      <p:grpSp>
        <p:nvGrpSpPr>
          <p:cNvPr id="77828" name="组合 5"/>
          <p:cNvGrpSpPr>
            <a:grpSpLocks/>
          </p:cNvGrpSpPr>
          <p:nvPr/>
        </p:nvGrpSpPr>
        <p:grpSpPr bwMode="auto">
          <a:xfrm>
            <a:off x="1331913" y="1773238"/>
            <a:ext cx="6413500" cy="4645025"/>
            <a:chOff x="2550696" y="1772816"/>
            <a:chExt cx="6413792" cy="4645263"/>
          </a:xfrm>
        </p:grpSpPr>
        <p:sp>
          <p:nvSpPr>
            <p:cNvPr id="77834" name="AutoShape 31"/>
            <p:cNvSpPr>
              <a:spLocks noChangeArrowheads="1"/>
            </p:cNvSpPr>
            <p:nvPr/>
          </p:nvSpPr>
          <p:spPr bwMode="auto">
            <a:xfrm rot="10800000">
              <a:off x="7798292" y="4264961"/>
              <a:ext cx="7292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solidFill>
                  <a:srgbClr val="000000"/>
                </a:solidFill>
              </a:endParaRPr>
            </a:p>
          </p:txBody>
        </p:sp>
        <p:sp>
          <p:nvSpPr>
            <p:cNvPr id="8" name="矩形 7"/>
            <p:cNvSpPr>
              <a:spLocks noChangeArrowheads="1"/>
            </p:cNvSpPr>
            <p:nvPr/>
          </p:nvSpPr>
          <p:spPr bwMode="auto">
            <a:xfrm>
              <a:off x="2605760" y="5440507"/>
              <a:ext cx="2674456" cy="977571"/>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1.</a:t>
              </a:r>
              <a:r>
                <a:rPr kumimoji="0" lang="zh-CN" altLang="en-US" sz="2000" b="1">
                  <a:solidFill>
                    <a:srgbClr val="002060"/>
                  </a:solidFill>
                  <a:latin typeface="Arial" pitchFamily="34" charset="0"/>
                  <a:ea typeface="黑体" pitchFamily="49" charset="-122"/>
                </a:rPr>
                <a:t>多源异构数据的</a:t>
              </a:r>
              <a:endParaRPr kumimoji="0" lang="en-US" altLang="zh-CN" sz="2000" b="1">
                <a:solidFill>
                  <a:srgbClr val="002060"/>
                </a:solidFill>
                <a:latin typeface="Arial" pitchFamily="34" charset="0"/>
                <a:ea typeface="黑体" pitchFamily="49" charset="-122"/>
                <a:cs typeface="Arial" pitchFamily="34" charset="0"/>
              </a:endParaRPr>
            </a:p>
            <a:p>
              <a:pPr algn="ctr"/>
              <a:r>
                <a:rPr kumimoji="0" lang="zh-CN" altLang="en-US" sz="2000" b="1">
                  <a:solidFill>
                    <a:srgbClr val="002060"/>
                  </a:solidFill>
                  <a:latin typeface="Arial" pitchFamily="34" charset="0"/>
                  <a:ea typeface="黑体" pitchFamily="49" charset="-122"/>
                </a:rPr>
                <a:t>表示、度量与理解</a:t>
              </a:r>
              <a:endParaRPr lang="zh-CN" altLang="en-US" sz="2000">
                <a:solidFill>
                  <a:srgbClr val="FF0000"/>
                </a:solidFill>
                <a:latin typeface="黑体" pitchFamily="49" charset="-122"/>
                <a:ea typeface="黑体" pitchFamily="49" charset="-122"/>
              </a:endParaRPr>
            </a:p>
          </p:txBody>
        </p:sp>
        <p:sp>
          <p:nvSpPr>
            <p:cNvPr id="9" name="矩形 8"/>
            <p:cNvSpPr>
              <a:spLocks noChangeArrowheads="1"/>
            </p:cNvSpPr>
            <p:nvPr/>
          </p:nvSpPr>
          <p:spPr bwMode="auto">
            <a:xfrm>
              <a:off x="2608635" y="4032169"/>
              <a:ext cx="6269776" cy="908999"/>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3.</a:t>
              </a:r>
              <a:r>
                <a:rPr kumimoji="0" lang="zh-CN" altLang="en-US" sz="2000" b="1">
                  <a:solidFill>
                    <a:srgbClr val="002060"/>
                  </a:solidFill>
                  <a:latin typeface="Arial" pitchFamily="34" charset="0"/>
                  <a:ea typeface="黑体" pitchFamily="49" charset="-122"/>
                </a:rPr>
                <a:t>能效优化的分布式系统架构与机制</a:t>
              </a:r>
              <a:endParaRPr lang="zh-CN" altLang="en-US" sz="2000">
                <a:solidFill>
                  <a:srgbClr val="FF0000"/>
                </a:solidFill>
                <a:latin typeface="黑体" pitchFamily="49" charset="-122"/>
                <a:ea typeface="黑体" pitchFamily="49" charset="-122"/>
              </a:endParaRPr>
            </a:p>
          </p:txBody>
        </p:sp>
        <p:sp>
          <p:nvSpPr>
            <p:cNvPr id="10" name="矩形 9"/>
            <p:cNvSpPr>
              <a:spLocks noChangeArrowheads="1"/>
            </p:cNvSpPr>
            <p:nvPr/>
          </p:nvSpPr>
          <p:spPr bwMode="auto">
            <a:xfrm>
              <a:off x="6106422" y="5445225"/>
              <a:ext cx="2771989" cy="972854"/>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2.</a:t>
              </a:r>
              <a:r>
                <a:rPr kumimoji="0" lang="zh-CN" altLang="en-US" sz="2000" b="1">
                  <a:solidFill>
                    <a:srgbClr val="002060"/>
                  </a:solidFill>
                  <a:latin typeface="Arial" pitchFamily="34" charset="0"/>
                  <a:ea typeface="黑体" pitchFamily="49" charset="-122"/>
                </a:rPr>
                <a:t>大数据计算的复杂性理论与算法理论</a:t>
              </a:r>
              <a:endParaRPr lang="zh-CN" altLang="en-US" sz="2000">
                <a:solidFill>
                  <a:srgbClr val="FF0000"/>
                </a:solidFill>
                <a:latin typeface="黑体" pitchFamily="49" charset="-122"/>
                <a:ea typeface="黑体" pitchFamily="49" charset="-122"/>
              </a:endParaRPr>
            </a:p>
          </p:txBody>
        </p:sp>
        <p:sp>
          <p:nvSpPr>
            <p:cNvPr id="11" name="左右箭头 10"/>
            <p:cNvSpPr>
              <a:spLocks noChangeArrowheads="1"/>
            </p:cNvSpPr>
            <p:nvPr/>
          </p:nvSpPr>
          <p:spPr bwMode="auto">
            <a:xfrm>
              <a:off x="5350556" y="5733256"/>
              <a:ext cx="675672" cy="341699"/>
            </a:xfrm>
            <a:prstGeom prst="leftRightArrow">
              <a:avLst>
                <a:gd name="adj1" fmla="val 50000"/>
                <a:gd name="adj2" fmla="val 50002"/>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en-US">
                <a:solidFill>
                  <a:srgbClr val="000000"/>
                </a:solidFill>
                <a:latin typeface="Calibri" charset="0"/>
                <a:ea typeface="宋体" charset="0"/>
                <a:cs typeface="宋体" charset="0"/>
              </a:endParaRPr>
            </a:p>
          </p:txBody>
        </p:sp>
        <p:sp>
          <p:nvSpPr>
            <p:cNvPr id="12" name="矩形 11"/>
            <p:cNvSpPr>
              <a:spLocks noChangeArrowheads="1"/>
            </p:cNvSpPr>
            <p:nvPr/>
          </p:nvSpPr>
          <p:spPr bwMode="auto">
            <a:xfrm>
              <a:off x="2613716" y="2996952"/>
              <a:ext cx="6269776" cy="989853"/>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4.</a:t>
              </a:r>
              <a:r>
                <a:rPr kumimoji="0" lang="zh-CN" altLang="en-US" sz="2000" b="1">
                  <a:solidFill>
                    <a:srgbClr val="002060"/>
                  </a:solidFill>
                  <a:latin typeface="Arial" pitchFamily="34" charset="0"/>
                  <a:ea typeface="黑体" pitchFamily="49" charset="-122"/>
                </a:rPr>
                <a:t>大数据分析与挖掘处理系统 </a:t>
              </a:r>
            </a:p>
          </p:txBody>
        </p:sp>
        <p:sp>
          <p:nvSpPr>
            <p:cNvPr id="13" name="矩形 12"/>
            <p:cNvSpPr>
              <a:spLocks noChangeArrowheads="1"/>
            </p:cNvSpPr>
            <p:nvPr/>
          </p:nvSpPr>
          <p:spPr bwMode="auto">
            <a:xfrm>
              <a:off x="2613716" y="1772816"/>
              <a:ext cx="6269776" cy="748459"/>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5.</a:t>
              </a:r>
              <a:r>
                <a:rPr kumimoji="0" lang="zh-CN" altLang="en-US" sz="2000" b="1">
                  <a:solidFill>
                    <a:srgbClr val="002060"/>
                  </a:solidFill>
                  <a:latin typeface="Arial" pitchFamily="34" charset="0"/>
                  <a:ea typeface="黑体" pitchFamily="49" charset="-122"/>
                </a:rPr>
                <a:t>实验验证及示范应用</a:t>
              </a:r>
            </a:p>
          </p:txBody>
        </p:sp>
        <p:sp>
          <p:nvSpPr>
            <p:cNvPr id="77841" name="AutoShape 31"/>
            <p:cNvSpPr>
              <a:spLocks noChangeArrowheads="1"/>
            </p:cNvSpPr>
            <p:nvPr/>
          </p:nvSpPr>
          <p:spPr bwMode="auto">
            <a:xfrm rot="10800000">
              <a:off x="3765844" y="4959598"/>
              <a:ext cx="5040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solidFill>
                  <a:srgbClr val="000000"/>
                </a:solidFill>
              </a:endParaRPr>
            </a:p>
          </p:txBody>
        </p:sp>
        <p:sp>
          <p:nvSpPr>
            <p:cNvPr id="77842" name="AutoShape 31"/>
            <p:cNvSpPr>
              <a:spLocks noChangeArrowheads="1"/>
            </p:cNvSpPr>
            <p:nvPr/>
          </p:nvSpPr>
          <p:spPr bwMode="auto">
            <a:xfrm rot="10800000">
              <a:off x="7222229" y="4955236"/>
              <a:ext cx="5040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solidFill>
                  <a:srgbClr val="000000"/>
                </a:solidFill>
              </a:endParaRPr>
            </a:p>
          </p:txBody>
        </p:sp>
        <p:sp>
          <p:nvSpPr>
            <p:cNvPr id="17" name="矩形 16"/>
            <p:cNvSpPr/>
            <p:nvPr/>
          </p:nvSpPr>
          <p:spPr>
            <a:xfrm>
              <a:off x="2550696" y="2896824"/>
              <a:ext cx="6413792" cy="217974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AutoShape 19"/>
          <p:cNvSpPr>
            <a:spLocks noChangeArrowheads="1"/>
          </p:cNvSpPr>
          <p:nvPr/>
        </p:nvSpPr>
        <p:spPr bwMode="auto">
          <a:xfrm>
            <a:off x="3081338" y="4670425"/>
            <a:ext cx="5713412" cy="812800"/>
          </a:xfrm>
          <a:prstGeom prst="wedgeRectCallout">
            <a:avLst>
              <a:gd name="adj1" fmla="val 8646"/>
              <a:gd name="adj2" fmla="val 64616"/>
            </a:avLst>
          </a:prstGeom>
          <a:solidFill>
            <a:srgbClr val="FFFF99"/>
          </a:solidFill>
          <a:ln w="12700" cap="sq">
            <a:solidFill>
              <a:schemeClr val="tx1"/>
            </a:solidFill>
            <a:miter lim="800000"/>
            <a:headEnd/>
            <a:tailEnd/>
          </a:ln>
          <a:effectLst>
            <a:outerShdw blurRad="63500" dist="38100" dir="2700000" algn="tl" rotWithShape="0">
              <a:srgbClr val="000000">
                <a:alpha val="39998"/>
              </a:srgbClr>
            </a:outerShdw>
          </a:effectLst>
        </p:spPr>
        <p:txBody>
          <a:bodyPr anchor="ctr"/>
          <a:lstStyle/>
          <a:p>
            <a:pPr marL="3175" lvl="1"/>
            <a:endParaRPr lang="en-US" altLang="zh-CN">
              <a:solidFill>
                <a:srgbClr val="000000"/>
              </a:solidFill>
              <a:latin typeface="黑体" pitchFamily="49" charset="-122"/>
              <a:ea typeface="黑体" pitchFamily="49" charset="-122"/>
            </a:endParaRPr>
          </a:p>
          <a:p>
            <a:pPr marL="3175" lvl="1"/>
            <a:r>
              <a:rPr lang="zh-CN" altLang="en-US">
                <a:solidFill>
                  <a:srgbClr val="000000"/>
                </a:solidFill>
                <a:latin typeface="黑体" pitchFamily="49" charset="-122"/>
                <a:ea typeface="黑体" pitchFamily="49" charset="-122"/>
              </a:rPr>
              <a:t>课题</a:t>
            </a:r>
            <a:r>
              <a:rPr lang="en-US" altLang="zh-CN">
                <a:solidFill>
                  <a:srgbClr val="000000"/>
                </a:solidFill>
                <a:latin typeface="黑体" pitchFamily="49" charset="-122"/>
                <a:ea typeface="黑体" pitchFamily="49" charset="-122"/>
              </a:rPr>
              <a:t>2: </a:t>
            </a:r>
            <a:r>
              <a:rPr lang="zh-CN" altLang="en-US">
                <a:solidFill>
                  <a:srgbClr val="000000"/>
                </a:solidFill>
                <a:latin typeface="黑体" pitchFamily="49" charset="-122"/>
                <a:ea typeface="黑体" pitchFamily="49" charset="-122"/>
              </a:rPr>
              <a:t>大数据的计算复杂性与算法理论</a:t>
            </a:r>
          </a:p>
          <a:p>
            <a:pPr marL="3175" lvl="1"/>
            <a:r>
              <a:rPr lang="zh-CN" altLang="en-US">
                <a:solidFill>
                  <a:srgbClr val="FF0000"/>
                </a:solidFill>
                <a:latin typeface="黑体" pitchFamily="49" charset="-122"/>
                <a:ea typeface="黑体" pitchFamily="49" charset="-122"/>
              </a:rPr>
              <a:t>怀进鹏（北京航空航天大学）</a:t>
            </a:r>
          </a:p>
          <a:p>
            <a:pPr marL="3175" lvl="1"/>
            <a:endParaRPr lang="zh-CN" altLang="en-US">
              <a:solidFill>
                <a:srgbClr val="000000"/>
              </a:solidFill>
              <a:latin typeface="黑体" pitchFamily="49" charset="-122"/>
              <a:ea typeface="黑体" pitchFamily="49" charset="-122"/>
            </a:endParaRPr>
          </a:p>
        </p:txBody>
      </p:sp>
      <p:sp>
        <p:nvSpPr>
          <p:cNvPr id="22" name="Rectangle 10" descr="再生纸"/>
          <p:cNvSpPr>
            <a:spLocks noChangeArrowheads="1"/>
          </p:cNvSpPr>
          <p:nvPr/>
        </p:nvSpPr>
        <p:spPr bwMode="auto">
          <a:xfrm>
            <a:off x="1709738" y="6402388"/>
            <a:ext cx="2065337" cy="444500"/>
          </a:xfrm>
          <a:prstGeom prst="rect">
            <a:avLst/>
          </a:prstGeom>
          <a:blipFill dpi="0" rotWithShape="1">
            <a:blip r:embed="rId2"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fontAlgn="auto">
              <a:spcBef>
                <a:spcPts val="0"/>
              </a:spcBef>
              <a:spcAft>
                <a:spcPts val="0"/>
              </a:spcAft>
              <a:defRPr/>
            </a:pPr>
            <a:r>
              <a:rPr kumimoji="0" lang="zh-CN" altLang="en-US" sz="2800" kern="0" dirty="0">
                <a:solidFill>
                  <a:sysClr val="windowText" lastClr="000000"/>
                </a:solidFill>
                <a:latin typeface="黑体" pitchFamily="49" charset="-122"/>
                <a:ea typeface="黑体" pitchFamily="49" charset="-122"/>
                <a:cs typeface="Times New Roman" pitchFamily="18" charset="0"/>
              </a:rPr>
              <a:t>可表示</a:t>
            </a:r>
            <a:endParaRPr kumimoji="0" lang="en-US" altLang="zh-CN" sz="2800" kern="0" dirty="0">
              <a:solidFill>
                <a:sysClr val="windowText" lastClr="000000"/>
              </a:solidFill>
              <a:latin typeface="黑体" pitchFamily="49" charset="-122"/>
              <a:ea typeface="黑体" pitchFamily="49" charset="-122"/>
              <a:cs typeface="Times New Roman" pitchFamily="18" charset="0"/>
            </a:endParaRPr>
          </a:p>
        </p:txBody>
      </p:sp>
      <p:sp>
        <p:nvSpPr>
          <p:cNvPr id="23" name="Rectangle 10" descr="再生纸"/>
          <p:cNvSpPr>
            <a:spLocks noChangeArrowheads="1"/>
          </p:cNvSpPr>
          <p:nvPr/>
        </p:nvSpPr>
        <p:spPr bwMode="auto">
          <a:xfrm>
            <a:off x="5219700" y="6381750"/>
            <a:ext cx="2066925" cy="446088"/>
          </a:xfrm>
          <a:prstGeom prst="rect">
            <a:avLst/>
          </a:prstGeom>
          <a:blipFill dpi="0" rotWithShape="1">
            <a:blip r:embed="rId2"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a:r>
              <a:rPr kumimoji="0" lang="zh-CN" altLang="en-US" sz="2800">
                <a:solidFill>
                  <a:srgbClr val="000000"/>
                </a:solidFill>
                <a:latin typeface="黑体" pitchFamily="49" charset="-122"/>
                <a:ea typeface="黑体" pitchFamily="49" charset="-122"/>
              </a:rPr>
              <a:t>可计算</a:t>
            </a:r>
            <a:endParaRPr kumimoji="0" lang="en-US" altLang="zh-CN" sz="2800">
              <a:solidFill>
                <a:srgbClr val="000000"/>
              </a:solidFill>
              <a:latin typeface="黑体" pitchFamily="49" charset="-122"/>
              <a:ea typeface="黑体" pitchFamily="49" charset="-122"/>
              <a:cs typeface="Times New Roman" pitchFamily="18" charset="0"/>
            </a:endParaRPr>
          </a:p>
        </p:txBody>
      </p:sp>
      <p:sp>
        <p:nvSpPr>
          <p:cNvPr id="24" name="Rectangle 10" descr="再生纸"/>
          <p:cNvSpPr>
            <a:spLocks noChangeArrowheads="1"/>
          </p:cNvSpPr>
          <p:nvPr/>
        </p:nvSpPr>
        <p:spPr bwMode="auto">
          <a:xfrm>
            <a:off x="3586163" y="3789363"/>
            <a:ext cx="2065337" cy="446087"/>
          </a:xfrm>
          <a:prstGeom prst="rect">
            <a:avLst/>
          </a:prstGeom>
          <a:blipFill dpi="0" rotWithShape="1">
            <a:blip r:embed="rId2"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fontAlgn="auto">
              <a:spcBef>
                <a:spcPts val="0"/>
              </a:spcBef>
              <a:spcAft>
                <a:spcPts val="0"/>
              </a:spcAft>
              <a:defRPr/>
            </a:pPr>
            <a:r>
              <a:rPr kumimoji="0" lang="zh-CN" altLang="en-US" sz="2800" kern="0" dirty="0">
                <a:solidFill>
                  <a:sysClr val="windowText" lastClr="000000"/>
                </a:solidFill>
                <a:latin typeface="黑体" pitchFamily="49" charset="-122"/>
                <a:ea typeface="黑体" pitchFamily="49" charset="-122"/>
                <a:cs typeface="Times New Roman" pitchFamily="18" charset="0"/>
              </a:rPr>
              <a:t>可操作</a:t>
            </a:r>
            <a:endParaRPr kumimoji="0" lang="en-US" altLang="zh-CN" sz="2800" kern="0" dirty="0">
              <a:solidFill>
                <a:sysClr val="windowText" lastClr="000000"/>
              </a:solidFill>
              <a:latin typeface="黑体" pitchFamily="49" charset="-122"/>
              <a:ea typeface="黑体" pitchFamily="49" charset="-122"/>
              <a:cs typeface="Times New Roman" pitchFamily="18" charset="0"/>
            </a:endParaRPr>
          </a:p>
        </p:txBody>
      </p:sp>
      <p:sp>
        <p:nvSpPr>
          <p:cNvPr id="20" name="左右箭头 19"/>
          <p:cNvSpPr>
            <a:spLocks noChangeArrowheads="1"/>
          </p:cNvSpPr>
          <p:nvPr/>
        </p:nvSpPr>
        <p:spPr bwMode="auto">
          <a:xfrm rot="5400000">
            <a:off x="4189413" y="2500313"/>
            <a:ext cx="574675" cy="479425"/>
          </a:xfrm>
          <a:prstGeom prst="leftRightArrow">
            <a:avLst>
              <a:gd name="adj1" fmla="val 50000"/>
              <a:gd name="adj2" fmla="val 4994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en-US">
              <a:solidFill>
                <a:srgbClr val="000000"/>
              </a:solidFill>
              <a:latin typeface="Calibri" charset="0"/>
              <a:ea typeface="宋体" charset="0"/>
              <a:cs typeface="宋体"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331913" y="5395913"/>
            <a:ext cx="6413500" cy="1089025"/>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8850" name="标题 1"/>
          <p:cNvSpPr>
            <a:spLocks noGrp="1"/>
          </p:cNvSpPr>
          <p:nvPr>
            <p:ph type="title"/>
          </p:nvPr>
        </p:nvSpPr>
        <p:spPr/>
        <p:txBody>
          <a:bodyPr/>
          <a:lstStyle/>
          <a:p>
            <a:r>
              <a:rPr smtClean="0"/>
              <a:t>课题设置及相互关系</a:t>
            </a:r>
          </a:p>
        </p:txBody>
      </p:sp>
      <p:sp>
        <p:nvSpPr>
          <p:cNvPr id="7885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EF2E5870-FB94-41FA-8C4F-940E630BA629}" type="slidenum">
              <a:rPr kumimoji="0" lang="zh-CN" altLang="en-US" sz="1200">
                <a:solidFill>
                  <a:srgbClr val="898989"/>
                </a:solidFill>
              </a:rPr>
              <a:pPr/>
              <a:t>38</a:t>
            </a:fld>
            <a:endParaRPr kumimoji="0" lang="zh-CN" altLang="en-US" sz="1200">
              <a:solidFill>
                <a:srgbClr val="898989"/>
              </a:solidFill>
            </a:endParaRPr>
          </a:p>
        </p:txBody>
      </p:sp>
      <p:grpSp>
        <p:nvGrpSpPr>
          <p:cNvPr id="78852" name="组合 5"/>
          <p:cNvGrpSpPr>
            <a:grpSpLocks/>
          </p:cNvGrpSpPr>
          <p:nvPr/>
        </p:nvGrpSpPr>
        <p:grpSpPr bwMode="auto">
          <a:xfrm>
            <a:off x="1331913" y="1773238"/>
            <a:ext cx="6413500" cy="4645025"/>
            <a:chOff x="2550696" y="1772816"/>
            <a:chExt cx="6413792" cy="4645263"/>
          </a:xfrm>
        </p:grpSpPr>
        <p:sp>
          <p:nvSpPr>
            <p:cNvPr id="78858" name="AutoShape 31"/>
            <p:cNvSpPr>
              <a:spLocks noChangeArrowheads="1"/>
            </p:cNvSpPr>
            <p:nvPr/>
          </p:nvSpPr>
          <p:spPr bwMode="auto">
            <a:xfrm rot="10800000">
              <a:off x="7798292" y="4264961"/>
              <a:ext cx="7292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solidFill>
                  <a:srgbClr val="000000"/>
                </a:solidFill>
              </a:endParaRPr>
            </a:p>
          </p:txBody>
        </p:sp>
        <p:sp>
          <p:nvSpPr>
            <p:cNvPr id="8" name="矩形 7"/>
            <p:cNvSpPr>
              <a:spLocks noChangeArrowheads="1"/>
            </p:cNvSpPr>
            <p:nvPr/>
          </p:nvSpPr>
          <p:spPr bwMode="auto">
            <a:xfrm>
              <a:off x="2605760" y="5440507"/>
              <a:ext cx="2674456" cy="977571"/>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1.</a:t>
              </a:r>
              <a:r>
                <a:rPr kumimoji="0" lang="zh-CN" altLang="en-US" sz="2000" b="1">
                  <a:solidFill>
                    <a:srgbClr val="002060"/>
                  </a:solidFill>
                  <a:latin typeface="Arial" pitchFamily="34" charset="0"/>
                  <a:ea typeface="黑体" pitchFamily="49" charset="-122"/>
                </a:rPr>
                <a:t>多源异构数据的</a:t>
              </a:r>
              <a:endParaRPr kumimoji="0" lang="en-US" altLang="zh-CN" sz="2000" b="1">
                <a:solidFill>
                  <a:srgbClr val="002060"/>
                </a:solidFill>
                <a:latin typeface="Arial" pitchFamily="34" charset="0"/>
                <a:ea typeface="黑体" pitchFamily="49" charset="-122"/>
                <a:cs typeface="Arial" pitchFamily="34" charset="0"/>
              </a:endParaRPr>
            </a:p>
            <a:p>
              <a:pPr algn="ctr"/>
              <a:r>
                <a:rPr kumimoji="0" lang="zh-CN" altLang="en-US" sz="2000" b="1">
                  <a:solidFill>
                    <a:srgbClr val="002060"/>
                  </a:solidFill>
                  <a:latin typeface="Arial" pitchFamily="34" charset="0"/>
                  <a:ea typeface="黑体" pitchFamily="49" charset="-122"/>
                </a:rPr>
                <a:t>表示、度量与理解</a:t>
              </a:r>
              <a:endParaRPr lang="zh-CN" altLang="en-US" sz="2000">
                <a:solidFill>
                  <a:srgbClr val="FF0000"/>
                </a:solidFill>
                <a:latin typeface="黑体" pitchFamily="49" charset="-122"/>
                <a:ea typeface="黑体" pitchFamily="49" charset="-122"/>
              </a:endParaRPr>
            </a:p>
          </p:txBody>
        </p:sp>
        <p:sp>
          <p:nvSpPr>
            <p:cNvPr id="9" name="矩形 8"/>
            <p:cNvSpPr>
              <a:spLocks noChangeArrowheads="1"/>
            </p:cNvSpPr>
            <p:nvPr/>
          </p:nvSpPr>
          <p:spPr bwMode="auto">
            <a:xfrm>
              <a:off x="2608635" y="4032169"/>
              <a:ext cx="6269776" cy="908999"/>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3.</a:t>
              </a:r>
              <a:r>
                <a:rPr kumimoji="0" lang="zh-CN" altLang="en-US" sz="2000" b="1">
                  <a:solidFill>
                    <a:srgbClr val="002060"/>
                  </a:solidFill>
                  <a:latin typeface="Arial" pitchFamily="34" charset="0"/>
                  <a:ea typeface="黑体" pitchFamily="49" charset="-122"/>
                </a:rPr>
                <a:t>能效优化的分布式系统架构与机制</a:t>
              </a:r>
              <a:endParaRPr lang="zh-CN" altLang="en-US" sz="2000">
                <a:solidFill>
                  <a:srgbClr val="FF0000"/>
                </a:solidFill>
                <a:latin typeface="黑体" pitchFamily="49" charset="-122"/>
                <a:ea typeface="黑体" pitchFamily="49" charset="-122"/>
              </a:endParaRPr>
            </a:p>
          </p:txBody>
        </p:sp>
        <p:sp>
          <p:nvSpPr>
            <p:cNvPr id="10" name="矩形 9"/>
            <p:cNvSpPr>
              <a:spLocks noChangeArrowheads="1"/>
            </p:cNvSpPr>
            <p:nvPr/>
          </p:nvSpPr>
          <p:spPr bwMode="auto">
            <a:xfrm>
              <a:off x="6106422" y="5445225"/>
              <a:ext cx="2771989" cy="972854"/>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2.</a:t>
              </a:r>
              <a:r>
                <a:rPr kumimoji="0" lang="zh-CN" altLang="en-US" sz="2000" b="1">
                  <a:solidFill>
                    <a:srgbClr val="002060"/>
                  </a:solidFill>
                  <a:latin typeface="Arial" pitchFamily="34" charset="0"/>
                  <a:ea typeface="黑体" pitchFamily="49" charset="-122"/>
                </a:rPr>
                <a:t>大数据计算的复杂性理论与算法理论</a:t>
              </a:r>
              <a:endParaRPr lang="zh-CN" altLang="en-US" sz="2000">
                <a:solidFill>
                  <a:srgbClr val="FF0000"/>
                </a:solidFill>
                <a:latin typeface="黑体" pitchFamily="49" charset="-122"/>
                <a:ea typeface="黑体" pitchFamily="49" charset="-122"/>
              </a:endParaRPr>
            </a:p>
          </p:txBody>
        </p:sp>
        <p:sp>
          <p:nvSpPr>
            <p:cNvPr id="11" name="左右箭头 10"/>
            <p:cNvSpPr>
              <a:spLocks noChangeArrowheads="1"/>
            </p:cNvSpPr>
            <p:nvPr/>
          </p:nvSpPr>
          <p:spPr bwMode="auto">
            <a:xfrm>
              <a:off x="5350556" y="5733256"/>
              <a:ext cx="675672" cy="341699"/>
            </a:xfrm>
            <a:prstGeom prst="leftRightArrow">
              <a:avLst>
                <a:gd name="adj1" fmla="val 50000"/>
                <a:gd name="adj2" fmla="val 50002"/>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en-US">
                <a:solidFill>
                  <a:srgbClr val="000000"/>
                </a:solidFill>
                <a:latin typeface="Calibri" charset="0"/>
                <a:ea typeface="宋体" charset="0"/>
                <a:cs typeface="宋体" charset="0"/>
              </a:endParaRPr>
            </a:p>
          </p:txBody>
        </p:sp>
        <p:sp>
          <p:nvSpPr>
            <p:cNvPr id="12" name="矩形 11"/>
            <p:cNvSpPr>
              <a:spLocks noChangeArrowheads="1"/>
            </p:cNvSpPr>
            <p:nvPr/>
          </p:nvSpPr>
          <p:spPr bwMode="auto">
            <a:xfrm>
              <a:off x="2613716" y="2996952"/>
              <a:ext cx="6269776" cy="989853"/>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4.</a:t>
              </a:r>
              <a:r>
                <a:rPr kumimoji="0" lang="zh-CN" altLang="en-US" sz="2000" b="1">
                  <a:solidFill>
                    <a:srgbClr val="002060"/>
                  </a:solidFill>
                  <a:latin typeface="Arial" pitchFamily="34" charset="0"/>
                  <a:ea typeface="黑体" pitchFamily="49" charset="-122"/>
                </a:rPr>
                <a:t>大数据分析与挖掘处理系统 </a:t>
              </a:r>
            </a:p>
          </p:txBody>
        </p:sp>
        <p:sp>
          <p:nvSpPr>
            <p:cNvPr id="13" name="矩形 12"/>
            <p:cNvSpPr>
              <a:spLocks noChangeArrowheads="1"/>
            </p:cNvSpPr>
            <p:nvPr/>
          </p:nvSpPr>
          <p:spPr bwMode="auto">
            <a:xfrm>
              <a:off x="2613716" y="1772816"/>
              <a:ext cx="6269776" cy="748459"/>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5.</a:t>
              </a:r>
              <a:r>
                <a:rPr kumimoji="0" lang="zh-CN" altLang="en-US" sz="2000" b="1">
                  <a:solidFill>
                    <a:srgbClr val="002060"/>
                  </a:solidFill>
                  <a:latin typeface="Arial" pitchFamily="34" charset="0"/>
                  <a:ea typeface="黑体" pitchFamily="49" charset="-122"/>
                </a:rPr>
                <a:t>实验验证及示范应用</a:t>
              </a:r>
            </a:p>
          </p:txBody>
        </p:sp>
        <p:sp>
          <p:nvSpPr>
            <p:cNvPr id="78865" name="AutoShape 31"/>
            <p:cNvSpPr>
              <a:spLocks noChangeArrowheads="1"/>
            </p:cNvSpPr>
            <p:nvPr/>
          </p:nvSpPr>
          <p:spPr bwMode="auto">
            <a:xfrm rot="10800000">
              <a:off x="3765844" y="4959598"/>
              <a:ext cx="5040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solidFill>
                  <a:srgbClr val="000000"/>
                </a:solidFill>
              </a:endParaRPr>
            </a:p>
          </p:txBody>
        </p:sp>
        <p:sp>
          <p:nvSpPr>
            <p:cNvPr id="78866" name="AutoShape 31"/>
            <p:cNvSpPr>
              <a:spLocks noChangeArrowheads="1"/>
            </p:cNvSpPr>
            <p:nvPr/>
          </p:nvSpPr>
          <p:spPr bwMode="auto">
            <a:xfrm rot="10800000">
              <a:off x="7222229" y="4955236"/>
              <a:ext cx="5040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solidFill>
                  <a:srgbClr val="000000"/>
                </a:solidFill>
              </a:endParaRPr>
            </a:p>
          </p:txBody>
        </p:sp>
        <p:sp>
          <p:nvSpPr>
            <p:cNvPr id="17" name="矩形 16"/>
            <p:cNvSpPr/>
            <p:nvPr/>
          </p:nvSpPr>
          <p:spPr>
            <a:xfrm>
              <a:off x="2550696" y="2896824"/>
              <a:ext cx="6413792" cy="217974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2" name="Rectangle 10" descr="再生纸"/>
          <p:cNvSpPr>
            <a:spLocks noChangeArrowheads="1"/>
          </p:cNvSpPr>
          <p:nvPr/>
        </p:nvSpPr>
        <p:spPr bwMode="auto">
          <a:xfrm>
            <a:off x="1709738" y="6402388"/>
            <a:ext cx="2065337" cy="444500"/>
          </a:xfrm>
          <a:prstGeom prst="rect">
            <a:avLst/>
          </a:prstGeom>
          <a:blipFill dpi="0" rotWithShape="1">
            <a:blip r:embed="rId2"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fontAlgn="auto">
              <a:spcBef>
                <a:spcPts val="0"/>
              </a:spcBef>
              <a:spcAft>
                <a:spcPts val="0"/>
              </a:spcAft>
              <a:defRPr/>
            </a:pPr>
            <a:r>
              <a:rPr kumimoji="0" lang="zh-CN" altLang="en-US" sz="2800" kern="0" dirty="0">
                <a:solidFill>
                  <a:sysClr val="windowText" lastClr="000000"/>
                </a:solidFill>
                <a:latin typeface="黑体" pitchFamily="49" charset="-122"/>
                <a:ea typeface="黑体" pitchFamily="49" charset="-122"/>
                <a:cs typeface="Times New Roman" pitchFamily="18" charset="0"/>
              </a:rPr>
              <a:t>可表示</a:t>
            </a:r>
            <a:endParaRPr kumimoji="0" lang="en-US" altLang="zh-CN" sz="2800" kern="0" dirty="0">
              <a:solidFill>
                <a:sysClr val="windowText" lastClr="000000"/>
              </a:solidFill>
              <a:latin typeface="黑体" pitchFamily="49" charset="-122"/>
              <a:ea typeface="黑体" pitchFamily="49" charset="-122"/>
              <a:cs typeface="Times New Roman" pitchFamily="18" charset="0"/>
            </a:endParaRPr>
          </a:p>
        </p:txBody>
      </p:sp>
      <p:sp>
        <p:nvSpPr>
          <p:cNvPr id="23" name="Rectangle 10" descr="再生纸"/>
          <p:cNvSpPr>
            <a:spLocks noChangeArrowheads="1"/>
          </p:cNvSpPr>
          <p:nvPr/>
        </p:nvSpPr>
        <p:spPr bwMode="auto">
          <a:xfrm>
            <a:off x="5219700" y="6381750"/>
            <a:ext cx="2066925" cy="446088"/>
          </a:xfrm>
          <a:prstGeom prst="rect">
            <a:avLst/>
          </a:prstGeom>
          <a:blipFill dpi="0" rotWithShape="1">
            <a:blip r:embed="rId2"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a:r>
              <a:rPr kumimoji="0" lang="zh-CN" altLang="en-US" sz="2800">
                <a:solidFill>
                  <a:srgbClr val="000000"/>
                </a:solidFill>
                <a:latin typeface="黑体" pitchFamily="49" charset="-122"/>
                <a:ea typeface="黑体" pitchFamily="49" charset="-122"/>
              </a:rPr>
              <a:t>可计算</a:t>
            </a:r>
            <a:endParaRPr kumimoji="0" lang="en-US" altLang="zh-CN" sz="2800">
              <a:solidFill>
                <a:srgbClr val="000000"/>
              </a:solidFill>
              <a:latin typeface="黑体" pitchFamily="49" charset="-122"/>
              <a:ea typeface="黑体" pitchFamily="49" charset="-122"/>
              <a:cs typeface="Times New Roman" pitchFamily="18" charset="0"/>
            </a:endParaRPr>
          </a:p>
        </p:txBody>
      </p:sp>
      <p:sp>
        <p:nvSpPr>
          <p:cNvPr id="24" name="Rectangle 10" descr="再生纸"/>
          <p:cNvSpPr>
            <a:spLocks noChangeArrowheads="1"/>
          </p:cNvSpPr>
          <p:nvPr/>
        </p:nvSpPr>
        <p:spPr bwMode="auto">
          <a:xfrm>
            <a:off x="3586163" y="3789363"/>
            <a:ext cx="2065337" cy="446087"/>
          </a:xfrm>
          <a:prstGeom prst="rect">
            <a:avLst/>
          </a:prstGeom>
          <a:blipFill dpi="0" rotWithShape="1">
            <a:blip r:embed="rId2"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fontAlgn="auto">
              <a:spcBef>
                <a:spcPts val="0"/>
              </a:spcBef>
              <a:spcAft>
                <a:spcPts val="0"/>
              </a:spcAft>
              <a:defRPr/>
            </a:pPr>
            <a:r>
              <a:rPr kumimoji="0" lang="zh-CN" altLang="en-US" sz="2800" kern="0" dirty="0">
                <a:solidFill>
                  <a:sysClr val="windowText" lastClr="000000"/>
                </a:solidFill>
                <a:latin typeface="黑体" pitchFamily="49" charset="-122"/>
                <a:ea typeface="黑体" pitchFamily="49" charset="-122"/>
                <a:cs typeface="Times New Roman" pitchFamily="18" charset="0"/>
              </a:rPr>
              <a:t>可操作</a:t>
            </a:r>
            <a:endParaRPr kumimoji="0" lang="en-US" altLang="zh-CN" sz="2800" kern="0" dirty="0">
              <a:solidFill>
                <a:sysClr val="windowText" lastClr="000000"/>
              </a:solidFill>
              <a:latin typeface="黑体" pitchFamily="49" charset="-122"/>
              <a:ea typeface="黑体" pitchFamily="49" charset="-122"/>
              <a:cs typeface="Times New Roman" pitchFamily="18" charset="0"/>
            </a:endParaRPr>
          </a:p>
        </p:txBody>
      </p:sp>
      <p:sp>
        <p:nvSpPr>
          <p:cNvPr id="21" name="AutoShape 19"/>
          <p:cNvSpPr>
            <a:spLocks noChangeArrowheads="1"/>
          </p:cNvSpPr>
          <p:nvPr/>
        </p:nvSpPr>
        <p:spPr bwMode="auto">
          <a:xfrm>
            <a:off x="2520950" y="3409950"/>
            <a:ext cx="5964238" cy="811213"/>
          </a:xfrm>
          <a:prstGeom prst="wedgeRectCallout">
            <a:avLst>
              <a:gd name="adj1" fmla="val 8646"/>
              <a:gd name="adj2" fmla="val 64616"/>
            </a:avLst>
          </a:prstGeom>
          <a:solidFill>
            <a:srgbClr val="FFFF99"/>
          </a:solidFill>
          <a:ln w="12700" cap="sq">
            <a:solidFill>
              <a:schemeClr val="tx1"/>
            </a:solidFill>
            <a:miter lim="800000"/>
            <a:headEnd/>
            <a:tailEnd/>
          </a:ln>
          <a:effectLst>
            <a:outerShdw blurRad="63500" dist="38100" dir="2700000" algn="tl" rotWithShape="0">
              <a:srgbClr val="000000">
                <a:alpha val="39998"/>
              </a:srgbClr>
            </a:outerShdw>
          </a:effectLst>
        </p:spPr>
        <p:txBody>
          <a:bodyPr anchor="ctr"/>
          <a:lstStyle/>
          <a:p>
            <a:pPr marL="3175" lvl="1"/>
            <a:endParaRPr lang="en-US" altLang="zh-CN">
              <a:solidFill>
                <a:srgbClr val="000000"/>
              </a:solidFill>
              <a:latin typeface="黑体" pitchFamily="49" charset="-122"/>
              <a:ea typeface="黑体" pitchFamily="49" charset="-122"/>
            </a:endParaRPr>
          </a:p>
          <a:p>
            <a:pPr marL="3175" lvl="1"/>
            <a:r>
              <a:rPr lang="zh-CN" altLang="en-US">
                <a:solidFill>
                  <a:srgbClr val="000000"/>
                </a:solidFill>
                <a:latin typeface="黑体" pitchFamily="49" charset="-122"/>
                <a:ea typeface="黑体" pitchFamily="49" charset="-122"/>
              </a:rPr>
              <a:t>课题</a:t>
            </a:r>
            <a:r>
              <a:rPr lang="en-US" altLang="zh-CN">
                <a:solidFill>
                  <a:srgbClr val="000000"/>
                </a:solidFill>
                <a:latin typeface="黑体" pitchFamily="49" charset="-122"/>
                <a:ea typeface="黑体" pitchFamily="49" charset="-122"/>
              </a:rPr>
              <a:t>3: </a:t>
            </a:r>
            <a:r>
              <a:rPr lang="zh-CN" altLang="en-US">
                <a:solidFill>
                  <a:srgbClr val="000000"/>
                </a:solidFill>
                <a:latin typeface="黑体" pitchFamily="49" charset="-122"/>
                <a:ea typeface="黑体" pitchFamily="49" charset="-122"/>
              </a:rPr>
              <a:t>能效优化的大数据分布式系统架构</a:t>
            </a:r>
          </a:p>
          <a:p>
            <a:pPr marL="3175" lvl="1"/>
            <a:r>
              <a:rPr lang="zh-CN" altLang="en-US">
                <a:solidFill>
                  <a:srgbClr val="FF0000"/>
                </a:solidFill>
                <a:latin typeface="黑体" pitchFamily="49" charset="-122"/>
                <a:ea typeface="黑体" pitchFamily="49" charset="-122"/>
              </a:rPr>
              <a:t>倪明选（广州市香港科大霍英东研究院）</a:t>
            </a:r>
          </a:p>
          <a:p>
            <a:pPr marL="3175" lvl="1"/>
            <a:endParaRPr lang="zh-CN" altLang="en-US">
              <a:solidFill>
                <a:srgbClr val="000000"/>
              </a:solidFill>
              <a:latin typeface="黑体" pitchFamily="49" charset="-122"/>
              <a:ea typeface="黑体" pitchFamily="49" charset="-122"/>
            </a:endParaRPr>
          </a:p>
        </p:txBody>
      </p:sp>
      <p:sp>
        <p:nvSpPr>
          <p:cNvPr id="20" name="左右箭头 19"/>
          <p:cNvSpPr>
            <a:spLocks noChangeArrowheads="1"/>
          </p:cNvSpPr>
          <p:nvPr/>
        </p:nvSpPr>
        <p:spPr bwMode="auto">
          <a:xfrm rot="5400000">
            <a:off x="4189413" y="2500313"/>
            <a:ext cx="574675" cy="479425"/>
          </a:xfrm>
          <a:prstGeom prst="leftRightArrow">
            <a:avLst>
              <a:gd name="adj1" fmla="val 50000"/>
              <a:gd name="adj2" fmla="val 4994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en-US">
              <a:solidFill>
                <a:srgbClr val="000000"/>
              </a:solidFill>
              <a:latin typeface="Calibri" charset="0"/>
              <a:ea typeface="宋体" charset="0"/>
              <a:cs typeface="宋体"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331913" y="5395913"/>
            <a:ext cx="6413500" cy="1089025"/>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9874" name="标题 1"/>
          <p:cNvSpPr>
            <a:spLocks noGrp="1"/>
          </p:cNvSpPr>
          <p:nvPr>
            <p:ph type="title"/>
          </p:nvPr>
        </p:nvSpPr>
        <p:spPr/>
        <p:txBody>
          <a:bodyPr/>
          <a:lstStyle/>
          <a:p>
            <a:r>
              <a:rPr smtClean="0"/>
              <a:t>课题设置及相互关系</a:t>
            </a:r>
          </a:p>
        </p:txBody>
      </p:sp>
      <p:sp>
        <p:nvSpPr>
          <p:cNvPr id="7987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8E9A2E86-18A2-4DE1-A089-BBA3BAF6472A}" type="slidenum">
              <a:rPr kumimoji="0" lang="zh-CN" altLang="en-US" sz="1200">
                <a:solidFill>
                  <a:srgbClr val="898989"/>
                </a:solidFill>
              </a:rPr>
              <a:pPr/>
              <a:t>39</a:t>
            </a:fld>
            <a:endParaRPr kumimoji="0" lang="zh-CN" altLang="en-US" sz="1200">
              <a:solidFill>
                <a:srgbClr val="898989"/>
              </a:solidFill>
            </a:endParaRPr>
          </a:p>
        </p:txBody>
      </p:sp>
      <p:grpSp>
        <p:nvGrpSpPr>
          <p:cNvPr id="79876" name="组合 5"/>
          <p:cNvGrpSpPr>
            <a:grpSpLocks/>
          </p:cNvGrpSpPr>
          <p:nvPr/>
        </p:nvGrpSpPr>
        <p:grpSpPr bwMode="auto">
          <a:xfrm>
            <a:off x="1331913" y="1773238"/>
            <a:ext cx="6413500" cy="4645025"/>
            <a:chOff x="2550696" y="1772816"/>
            <a:chExt cx="6413792" cy="4645263"/>
          </a:xfrm>
        </p:grpSpPr>
        <p:sp>
          <p:nvSpPr>
            <p:cNvPr id="79882" name="AutoShape 31"/>
            <p:cNvSpPr>
              <a:spLocks noChangeArrowheads="1"/>
            </p:cNvSpPr>
            <p:nvPr/>
          </p:nvSpPr>
          <p:spPr bwMode="auto">
            <a:xfrm rot="10800000">
              <a:off x="7798292" y="4264961"/>
              <a:ext cx="7292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solidFill>
                  <a:srgbClr val="000000"/>
                </a:solidFill>
              </a:endParaRPr>
            </a:p>
          </p:txBody>
        </p:sp>
        <p:sp>
          <p:nvSpPr>
            <p:cNvPr id="8" name="矩形 7"/>
            <p:cNvSpPr>
              <a:spLocks noChangeArrowheads="1"/>
            </p:cNvSpPr>
            <p:nvPr/>
          </p:nvSpPr>
          <p:spPr bwMode="auto">
            <a:xfrm>
              <a:off x="2605760" y="5440507"/>
              <a:ext cx="2674456" cy="977571"/>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1.</a:t>
              </a:r>
              <a:r>
                <a:rPr kumimoji="0" lang="zh-CN" altLang="en-US" sz="2000" b="1">
                  <a:solidFill>
                    <a:srgbClr val="002060"/>
                  </a:solidFill>
                  <a:latin typeface="Arial" pitchFamily="34" charset="0"/>
                  <a:ea typeface="黑体" pitchFamily="49" charset="-122"/>
                </a:rPr>
                <a:t>多源异构数据的</a:t>
              </a:r>
              <a:endParaRPr kumimoji="0" lang="en-US" altLang="zh-CN" sz="2000" b="1">
                <a:solidFill>
                  <a:srgbClr val="002060"/>
                </a:solidFill>
                <a:latin typeface="Arial" pitchFamily="34" charset="0"/>
                <a:ea typeface="黑体" pitchFamily="49" charset="-122"/>
                <a:cs typeface="Arial" pitchFamily="34" charset="0"/>
              </a:endParaRPr>
            </a:p>
            <a:p>
              <a:pPr algn="ctr"/>
              <a:r>
                <a:rPr kumimoji="0" lang="zh-CN" altLang="en-US" sz="2000" b="1">
                  <a:solidFill>
                    <a:srgbClr val="002060"/>
                  </a:solidFill>
                  <a:latin typeface="Arial" pitchFamily="34" charset="0"/>
                  <a:ea typeface="黑体" pitchFamily="49" charset="-122"/>
                </a:rPr>
                <a:t>表示、度量与理解</a:t>
              </a:r>
              <a:endParaRPr lang="zh-CN" altLang="en-US" sz="2000">
                <a:solidFill>
                  <a:srgbClr val="FF0000"/>
                </a:solidFill>
                <a:latin typeface="黑体" pitchFamily="49" charset="-122"/>
                <a:ea typeface="黑体" pitchFamily="49" charset="-122"/>
              </a:endParaRPr>
            </a:p>
          </p:txBody>
        </p:sp>
        <p:sp>
          <p:nvSpPr>
            <p:cNvPr id="9" name="矩形 8"/>
            <p:cNvSpPr>
              <a:spLocks noChangeArrowheads="1"/>
            </p:cNvSpPr>
            <p:nvPr/>
          </p:nvSpPr>
          <p:spPr bwMode="auto">
            <a:xfrm>
              <a:off x="2608635" y="4032169"/>
              <a:ext cx="6269776" cy="908999"/>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3.</a:t>
              </a:r>
              <a:r>
                <a:rPr kumimoji="0" lang="zh-CN" altLang="en-US" sz="2000" b="1">
                  <a:solidFill>
                    <a:srgbClr val="002060"/>
                  </a:solidFill>
                  <a:latin typeface="Arial" pitchFamily="34" charset="0"/>
                  <a:ea typeface="黑体" pitchFamily="49" charset="-122"/>
                </a:rPr>
                <a:t>能效优化的分布式系统架构与机制</a:t>
              </a:r>
              <a:endParaRPr lang="zh-CN" altLang="en-US" sz="2000">
                <a:solidFill>
                  <a:srgbClr val="FF0000"/>
                </a:solidFill>
                <a:latin typeface="黑体" pitchFamily="49" charset="-122"/>
                <a:ea typeface="黑体" pitchFamily="49" charset="-122"/>
              </a:endParaRPr>
            </a:p>
          </p:txBody>
        </p:sp>
        <p:sp>
          <p:nvSpPr>
            <p:cNvPr id="10" name="矩形 9"/>
            <p:cNvSpPr>
              <a:spLocks noChangeArrowheads="1"/>
            </p:cNvSpPr>
            <p:nvPr/>
          </p:nvSpPr>
          <p:spPr bwMode="auto">
            <a:xfrm>
              <a:off x="6106422" y="5445225"/>
              <a:ext cx="2771989" cy="972854"/>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2.</a:t>
              </a:r>
              <a:r>
                <a:rPr kumimoji="0" lang="zh-CN" altLang="en-US" sz="2000" b="1">
                  <a:solidFill>
                    <a:srgbClr val="002060"/>
                  </a:solidFill>
                  <a:latin typeface="Arial" pitchFamily="34" charset="0"/>
                  <a:ea typeface="黑体" pitchFamily="49" charset="-122"/>
                </a:rPr>
                <a:t>大数据计算的复杂性理论与算法理论</a:t>
              </a:r>
              <a:endParaRPr lang="zh-CN" altLang="en-US" sz="2000">
                <a:solidFill>
                  <a:srgbClr val="FF0000"/>
                </a:solidFill>
                <a:latin typeface="黑体" pitchFamily="49" charset="-122"/>
                <a:ea typeface="黑体" pitchFamily="49" charset="-122"/>
              </a:endParaRPr>
            </a:p>
          </p:txBody>
        </p:sp>
        <p:sp>
          <p:nvSpPr>
            <p:cNvPr id="11" name="左右箭头 10"/>
            <p:cNvSpPr>
              <a:spLocks noChangeArrowheads="1"/>
            </p:cNvSpPr>
            <p:nvPr/>
          </p:nvSpPr>
          <p:spPr bwMode="auto">
            <a:xfrm>
              <a:off x="5350556" y="5733256"/>
              <a:ext cx="675672" cy="341699"/>
            </a:xfrm>
            <a:prstGeom prst="leftRightArrow">
              <a:avLst>
                <a:gd name="adj1" fmla="val 50000"/>
                <a:gd name="adj2" fmla="val 50002"/>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en-US">
                <a:solidFill>
                  <a:srgbClr val="000000"/>
                </a:solidFill>
                <a:latin typeface="Calibri" charset="0"/>
                <a:ea typeface="宋体" charset="0"/>
                <a:cs typeface="宋体" charset="0"/>
              </a:endParaRPr>
            </a:p>
          </p:txBody>
        </p:sp>
        <p:sp>
          <p:nvSpPr>
            <p:cNvPr id="12" name="矩形 11"/>
            <p:cNvSpPr>
              <a:spLocks noChangeArrowheads="1"/>
            </p:cNvSpPr>
            <p:nvPr/>
          </p:nvSpPr>
          <p:spPr bwMode="auto">
            <a:xfrm>
              <a:off x="2613716" y="2996952"/>
              <a:ext cx="6269776" cy="989853"/>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4.</a:t>
              </a:r>
              <a:r>
                <a:rPr kumimoji="0" lang="zh-CN" altLang="en-US" sz="2000" b="1">
                  <a:solidFill>
                    <a:srgbClr val="002060"/>
                  </a:solidFill>
                  <a:latin typeface="Arial" pitchFamily="34" charset="0"/>
                  <a:ea typeface="黑体" pitchFamily="49" charset="-122"/>
                </a:rPr>
                <a:t>大数据分析与挖掘处理系统 </a:t>
              </a:r>
            </a:p>
          </p:txBody>
        </p:sp>
        <p:sp>
          <p:nvSpPr>
            <p:cNvPr id="13" name="矩形 12"/>
            <p:cNvSpPr>
              <a:spLocks noChangeArrowheads="1"/>
            </p:cNvSpPr>
            <p:nvPr/>
          </p:nvSpPr>
          <p:spPr bwMode="auto">
            <a:xfrm>
              <a:off x="2613716" y="1772816"/>
              <a:ext cx="6269776" cy="748459"/>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5.</a:t>
              </a:r>
              <a:r>
                <a:rPr kumimoji="0" lang="zh-CN" altLang="en-US" sz="2000" b="1">
                  <a:solidFill>
                    <a:srgbClr val="002060"/>
                  </a:solidFill>
                  <a:latin typeface="Arial" pitchFamily="34" charset="0"/>
                  <a:ea typeface="黑体" pitchFamily="49" charset="-122"/>
                </a:rPr>
                <a:t>实验验证及示范应用</a:t>
              </a:r>
            </a:p>
          </p:txBody>
        </p:sp>
        <p:sp>
          <p:nvSpPr>
            <p:cNvPr id="79889" name="AutoShape 31"/>
            <p:cNvSpPr>
              <a:spLocks noChangeArrowheads="1"/>
            </p:cNvSpPr>
            <p:nvPr/>
          </p:nvSpPr>
          <p:spPr bwMode="auto">
            <a:xfrm rot="10800000">
              <a:off x="3765844" y="4959598"/>
              <a:ext cx="5040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solidFill>
                  <a:srgbClr val="000000"/>
                </a:solidFill>
              </a:endParaRPr>
            </a:p>
          </p:txBody>
        </p:sp>
        <p:sp>
          <p:nvSpPr>
            <p:cNvPr id="79890" name="AutoShape 31"/>
            <p:cNvSpPr>
              <a:spLocks noChangeArrowheads="1"/>
            </p:cNvSpPr>
            <p:nvPr/>
          </p:nvSpPr>
          <p:spPr bwMode="auto">
            <a:xfrm rot="10800000">
              <a:off x="7222229" y="4955236"/>
              <a:ext cx="5040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solidFill>
                  <a:srgbClr val="000000"/>
                </a:solidFill>
              </a:endParaRPr>
            </a:p>
          </p:txBody>
        </p:sp>
        <p:sp>
          <p:nvSpPr>
            <p:cNvPr id="17" name="矩形 16"/>
            <p:cNvSpPr/>
            <p:nvPr/>
          </p:nvSpPr>
          <p:spPr>
            <a:xfrm>
              <a:off x="2550696" y="2896824"/>
              <a:ext cx="6413792" cy="217974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2" name="Rectangle 10" descr="再生纸"/>
          <p:cNvSpPr>
            <a:spLocks noChangeArrowheads="1"/>
          </p:cNvSpPr>
          <p:nvPr/>
        </p:nvSpPr>
        <p:spPr bwMode="auto">
          <a:xfrm>
            <a:off x="1709738" y="6402388"/>
            <a:ext cx="2065337" cy="444500"/>
          </a:xfrm>
          <a:prstGeom prst="rect">
            <a:avLst/>
          </a:prstGeom>
          <a:blipFill dpi="0" rotWithShape="1">
            <a:blip r:embed="rId2"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fontAlgn="auto">
              <a:spcBef>
                <a:spcPts val="0"/>
              </a:spcBef>
              <a:spcAft>
                <a:spcPts val="0"/>
              </a:spcAft>
              <a:defRPr/>
            </a:pPr>
            <a:r>
              <a:rPr kumimoji="0" lang="zh-CN" altLang="en-US" sz="2800" kern="0" dirty="0">
                <a:solidFill>
                  <a:sysClr val="windowText" lastClr="000000"/>
                </a:solidFill>
                <a:latin typeface="黑体" pitchFamily="49" charset="-122"/>
                <a:ea typeface="黑体" pitchFamily="49" charset="-122"/>
                <a:cs typeface="Times New Roman" pitchFamily="18" charset="0"/>
              </a:rPr>
              <a:t>可表示</a:t>
            </a:r>
            <a:endParaRPr kumimoji="0" lang="en-US" altLang="zh-CN" sz="2800" kern="0" dirty="0">
              <a:solidFill>
                <a:sysClr val="windowText" lastClr="000000"/>
              </a:solidFill>
              <a:latin typeface="黑体" pitchFamily="49" charset="-122"/>
              <a:ea typeface="黑体" pitchFamily="49" charset="-122"/>
              <a:cs typeface="Times New Roman" pitchFamily="18" charset="0"/>
            </a:endParaRPr>
          </a:p>
        </p:txBody>
      </p:sp>
      <p:sp>
        <p:nvSpPr>
          <p:cNvPr id="23" name="Rectangle 10" descr="再生纸"/>
          <p:cNvSpPr>
            <a:spLocks noChangeArrowheads="1"/>
          </p:cNvSpPr>
          <p:nvPr/>
        </p:nvSpPr>
        <p:spPr bwMode="auto">
          <a:xfrm>
            <a:off x="5219700" y="6381750"/>
            <a:ext cx="2066925" cy="446088"/>
          </a:xfrm>
          <a:prstGeom prst="rect">
            <a:avLst/>
          </a:prstGeom>
          <a:blipFill dpi="0" rotWithShape="1">
            <a:blip r:embed="rId2"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a:r>
              <a:rPr kumimoji="0" lang="zh-CN" altLang="en-US" sz="2800">
                <a:solidFill>
                  <a:srgbClr val="000000"/>
                </a:solidFill>
                <a:latin typeface="黑体" pitchFamily="49" charset="-122"/>
                <a:ea typeface="黑体" pitchFamily="49" charset="-122"/>
              </a:rPr>
              <a:t>可计算</a:t>
            </a:r>
            <a:endParaRPr kumimoji="0" lang="en-US" altLang="zh-CN" sz="2800">
              <a:solidFill>
                <a:srgbClr val="000000"/>
              </a:solidFill>
              <a:latin typeface="黑体" pitchFamily="49" charset="-122"/>
              <a:ea typeface="黑体" pitchFamily="49" charset="-122"/>
              <a:cs typeface="Times New Roman" pitchFamily="18" charset="0"/>
            </a:endParaRPr>
          </a:p>
        </p:txBody>
      </p:sp>
      <p:sp>
        <p:nvSpPr>
          <p:cNvPr id="24" name="Rectangle 10" descr="再生纸"/>
          <p:cNvSpPr>
            <a:spLocks noChangeArrowheads="1"/>
          </p:cNvSpPr>
          <p:nvPr/>
        </p:nvSpPr>
        <p:spPr bwMode="auto">
          <a:xfrm>
            <a:off x="3586163" y="3789363"/>
            <a:ext cx="2065337" cy="446087"/>
          </a:xfrm>
          <a:prstGeom prst="rect">
            <a:avLst/>
          </a:prstGeom>
          <a:blipFill dpi="0" rotWithShape="1">
            <a:blip r:embed="rId2"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fontAlgn="auto">
              <a:spcBef>
                <a:spcPts val="0"/>
              </a:spcBef>
              <a:spcAft>
                <a:spcPts val="0"/>
              </a:spcAft>
              <a:defRPr/>
            </a:pPr>
            <a:r>
              <a:rPr kumimoji="0" lang="zh-CN" altLang="en-US" sz="2800" kern="0" dirty="0">
                <a:solidFill>
                  <a:sysClr val="windowText" lastClr="000000"/>
                </a:solidFill>
                <a:latin typeface="黑体" pitchFamily="49" charset="-122"/>
                <a:ea typeface="黑体" pitchFamily="49" charset="-122"/>
                <a:cs typeface="Times New Roman" pitchFamily="18" charset="0"/>
              </a:rPr>
              <a:t>可操作</a:t>
            </a:r>
            <a:endParaRPr kumimoji="0" lang="en-US" altLang="zh-CN" sz="2800" kern="0" dirty="0">
              <a:solidFill>
                <a:sysClr val="windowText" lastClr="000000"/>
              </a:solidFill>
              <a:latin typeface="黑体" pitchFamily="49" charset="-122"/>
              <a:ea typeface="黑体" pitchFamily="49" charset="-122"/>
              <a:cs typeface="Times New Roman" pitchFamily="18" charset="0"/>
            </a:endParaRPr>
          </a:p>
        </p:txBody>
      </p:sp>
      <p:sp>
        <p:nvSpPr>
          <p:cNvPr id="79880" name="左右箭头 19"/>
          <p:cNvSpPr>
            <a:spLocks noChangeArrowheads="1"/>
          </p:cNvSpPr>
          <p:nvPr/>
        </p:nvSpPr>
        <p:spPr bwMode="auto">
          <a:xfrm rot="5400000">
            <a:off x="4189413" y="2500313"/>
            <a:ext cx="574675" cy="479425"/>
          </a:xfrm>
          <a:prstGeom prst="leftRightArrow">
            <a:avLst>
              <a:gd name="adj1" fmla="val 50000"/>
              <a:gd name="adj2" fmla="val 49945"/>
            </a:avLst>
          </a:prstGeom>
          <a:solidFill>
            <a:srgbClr val="D6E3BC"/>
          </a:solidFill>
          <a:ln w="9525">
            <a:solidFill>
              <a:schemeClr val="tx1"/>
            </a:solidFill>
            <a:miter lim="800000"/>
            <a:headEnd/>
            <a:tailEnd/>
          </a:ln>
        </p:spPr>
        <p:txBody>
          <a:bodyPr wrap="none" anchor="ctr"/>
          <a:lstStyle/>
          <a:p>
            <a:endParaRPr lang="zh-CN" altLang="en-US">
              <a:solidFill>
                <a:srgbClr val="000000"/>
              </a:solidFill>
            </a:endParaRPr>
          </a:p>
        </p:txBody>
      </p:sp>
      <p:sp>
        <p:nvSpPr>
          <p:cNvPr id="21" name="AutoShape 19"/>
          <p:cNvSpPr>
            <a:spLocks noChangeArrowheads="1"/>
          </p:cNvSpPr>
          <p:nvPr/>
        </p:nvSpPr>
        <p:spPr bwMode="auto">
          <a:xfrm>
            <a:off x="1835150" y="2185988"/>
            <a:ext cx="5713413" cy="811212"/>
          </a:xfrm>
          <a:prstGeom prst="wedgeRectCallout">
            <a:avLst>
              <a:gd name="adj1" fmla="val 9630"/>
              <a:gd name="adj2" fmla="val 81955"/>
            </a:avLst>
          </a:prstGeom>
          <a:solidFill>
            <a:srgbClr val="FFFF99"/>
          </a:solidFill>
          <a:ln w="12700" cap="sq">
            <a:solidFill>
              <a:schemeClr val="tx1"/>
            </a:solidFill>
            <a:miter lim="800000"/>
            <a:headEnd/>
            <a:tailEnd/>
          </a:ln>
          <a:effectLst>
            <a:outerShdw blurRad="63500" dist="38100" dir="2700000" algn="tl" rotWithShape="0">
              <a:srgbClr val="000000">
                <a:alpha val="39998"/>
              </a:srgbClr>
            </a:outerShdw>
          </a:effectLst>
        </p:spPr>
        <p:txBody>
          <a:bodyPr anchor="ctr"/>
          <a:lstStyle/>
          <a:p>
            <a:pPr marL="3175" lvl="1"/>
            <a:endParaRPr lang="en-US" altLang="zh-CN">
              <a:solidFill>
                <a:srgbClr val="000000"/>
              </a:solidFill>
              <a:latin typeface="黑体" pitchFamily="49" charset="-122"/>
              <a:ea typeface="黑体" pitchFamily="49" charset="-122"/>
            </a:endParaRPr>
          </a:p>
          <a:p>
            <a:r>
              <a:rPr lang="zh-CN" altLang="en-US">
                <a:latin typeface="黑体" pitchFamily="49" charset="-122"/>
                <a:ea typeface="黑体" pitchFamily="49" charset="-122"/>
              </a:rPr>
              <a:t>课题</a:t>
            </a:r>
            <a:r>
              <a:rPr lang="en-US" altLang="zh-CN">
                <a:latin typeface="黑体" pitchFamily="49" charset="-122"/>
                <a:ea typeface="黑体" pitchFamily="49" charset="-122"/>
              </a:rPr>
              <a:t>4: </a:t>
            </a:r>
            <a:r>
              <a:rPr lang="zh-CN" altLang="en-US">
                <a:latin typeface="黑体" pitchFamily="49" charset="-122"/>
                <a:ea typeface="黑体" pitchFamily="49" charset="-122"/>
              </a:rPr>
              <a:t>大数据分析与挖掘处理系统</a:t>
            </a:r>
            <a:endParaRPr lang="en-US" altLang="zh-CN">
              <a:latin typeface="黑体" pitchFamily="49" charset="-122"/>
              <a:ea typeface="黑体" pitchFamily="49" charset="-122"/>
            </a:endParaRPr>
          </a:p>
          <a:p>
            <a:r>
              <a:rPr lang="zh-CN" altLang="en-US">
                <a:solidFill>
                  <a:srgbClr val="FF0000"/>
                </a:solidFill>
                <a:latin typeface="黑体" pitchFamily="49" charset="-122"/>
                <a:ea typeface="黑体" pitchFamily="49" charset="-122"/>
              </a:rPr>
              <a:t>杨强（华为技术有限公司）</a:t>
            </a:r>
            <a:endParaRPr lang="en-US" altLang="zh-CN">
              <a:solidFill>
                <a:srgbClr val="FF0000"/>
              </a:solidFill>
              <a:latin typeface="黑体" pitchFamily="49" charset="-122"/>
              <a:ea typeface="黑体" pitchFamily="49" charset="-122"/>
            </a:endParaRPr>
          </a:p>
          <a:p>
            <a:pPr marL="3175" lvl="1"/>
            <a:endParaRPr lang="zh-CN" altLang="en-US">
              <a:solidFill>
                <a:srgbClr val="00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idx="4294967295"/>
          </p:nvPr>
        </p:nvSpPr>
        <p:spPr/>
        <p:txBody>
          <a:bodyPr/>
          <a:lstStyle/>
          <a:p>
            <a:pPr eaLnBrk="1" hangingPunct="1"/>
            <a:r>
              <a:rPr sz="4000" smtClean="0"/>
              <a:t>立项依据：大数据的</a:t>
            </a:r>
            <a:r>
              <a:rPr lang="en-US" altLang="zh-CN" sz="4000" smtClean="0"/>
              <a:t>4V</a:t>
            </a:r>
            <a:r>
              <a:rPr sz="4000" smtClean="0"/>
              <a:t>特征</a:t>
            </a:r>
            <a:endParaRPr lang="en-US" sz="4000" smtClean="0"/>
          </a:p>
        </p:txBody>
      </p:sp>
      <p:sp>
        <p:nvSpPr>
          <p:cNvPr id="55298" name="灯片编号占位符 3"/>
          <p:cNvSpPr txBox="1">
            <a:spLocks noGrp="1"/>
          </p:cNvSpPr>
          <p:nvPr/>
        </p:nvSpPr>
        <p:spPr bwMode="auto">
          <a:xfrm>
            <a:off x="6948488" y="6615113"/>
            <a:ext cx="2133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r"/>
            <a:fld id="{7B922A40-FF71-4798-8042-138CFB6714C9}" type="slidenum">
              <a:rPr lang="zh-CN" altLang="en-US" sz="1200" b="1">
                <a:solidFill>
                  <a:srgbClr val="898989"/>
                </a:solidFill>
              </a:rPr>
              <a:pPr algn="r"/>
              <a:t>4</a:t>
            </a:fld>
            <a:endParaRPr lang="zh-CN" altLang="en-US" sz="1200" b="1">
              <a:solidFill>
                <a:srgbClr val="898989"/>
              </a:solidFill>
            </a:endParaRPr>
          </a:p>
        </p:txBody>
      </p:sp>
      <p:grpSp>
        <p:nvGrpSpPr>
          <p:cNvPr id="55299" name="组合 1"/>
          <p:cNvGrpSpPr>
            <a:grpSpLocks/>
          </p:cNvGrpSpPr>
          <p:nvPr/>
        </p:nvGrpSpPr>
        <p:grpSpPr bwMode="auto">
          <a:xfrm>
            <a:off x="282575" y="1482725"/>
            <a:ext cx="8713788" cy="3642215"/>
            <a:chOff x="205804" y="2852936"/>
            <a:chExt cx="8713787" cy="3642239"/>
          </a:xfrm>
        </p:grpSpPr>
        <p:pic>
          <p:nvPicPr>
            <p:cNvPr id="553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66" y="2852936"/>
              <a:ext cx="8501063"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bwMode="auto">
            <a:xfrm>
              <a:off x="205804" y="4432509"/>
              <a:ext cx="2232025" cy="20590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a:latin typeface="黑体" pitchFamily="49" charset="-122"/>
                  <a:ea typeface="黑体" pitchFamily="49" charset="-122"/>
                </a:rPr>
                <a:t>规模大</a:t>
              </a:r>
            </a:p>
          </p:txBody>
        </p:sp>
        <p:sp>
          <p:nvSpPr>
            <p:cNvPr id="55313" name="TextBox 34"/>
            <p:cNvSpPr txBox="1">
              <a:spLocks noChangeArrowheads="1"/>
            </p:cNvSpPr>
            <p:nvPr/>
          </p:nvSpPr>
          <p:spPr bwMode="auto">
            <a:xfrm>
              <a:off x="782066" y="5661248"/>
              <a:ext cx="1152525" cy="83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buFont typeface="Arial" pitchFamily="34" charset="0"/>
                <a:buChar char="•"/>
              </a:pPr>
              <a:r>
                <a:rPr lang="zh-CN" altLang="en-US" sz="1600">
                  <a:latin typeface="黑体" pitchFamily="49" charset="-122"/>
                  <a:ea typeface="黑体" pitchFamily="49" charset="-122"/>
                </a:rPr>
                <a:t>用户多</a:t>
              </a:r>
              <a:endParaRPr lang="en-US" altLang="zh-CN" sz="1600">
                <a:latin typeface="黑体" pitchFamily="49" charset="-122"/>
                <a:ea typeface="黑体" pitchFamily="49" charset="-122"/>
              </a:endParaRPr>
            </a:p>
            <a:p>
              <a:pPr>
                <a:buFont typeface="Arial" pitchFamily="34" charset="0"/>
                <a:buChar char="•"/>
              </a:pPr>
              <a:r>
                <a:rPr lang="zh-CN" altLang="en-US" sz="1600">
                  <a:latin typeface="黑体" pitchFamily="49" charset="-122"/>
                  <a:ea typeface="黑体" pitchFamily="49" charset="-122"/>
                </a:rPr>
                <a:t>总量庞大</a:t>
              </a:r>
              <a:endParaRPr lang="en-US" altLang="zh-CN" sz="1600">
                <a:latin typeface="黑体" pitchFamily="49" charset="-122"/>
                <a:ea typeface="黑体" pitchFamily="49" charset="-122"/>
              </a:endParaRPr>
            </a:p>
            <a:p>
              <a:pPr>
                <a:buFont typeface="Arial" pitchFamily="34" charset="0"/>
                <a:buChar char="•"/>
              </a:pPr>
              <a:r>
                <a:rPr lang="zh-CN" altLang="en-US" sz="1600">
                  <a:latin typeface="黑体" pitchFamily="49" charset="-122"/>
                  <a:ea typeface="黑体" pitchFamily="49" charset="-122"/>
                </a:rPr>
                <a:t>分布广</a:t>
              </a:r>
              <a:endParaRPr lang="en-US" altLang="zh-CN" sz="1600">
                <a:latin typeface="黑体" pitchFamily="49" charset="-122"/>
                <a:ea typeface="黑体" pitchFamily="49" charset="-122"/>
              </a:endParaRPr>
            </a:p>
          </p:txBody>
        </p:sp>
        <p:sp>
          <p:nvSpPr>
            <p:cNvPr id="22" name="矩形 21"/>
            <p:cNvSpPr/>
            <p:nvPr/>
          </p:nvSpPr>
          <p:spPr bwMode="auto">
            <a:xfrm>
              <a:off x="2437829" y="4432509"/>
              <a:ext cx="2160588" cy="20590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a:latin typeface="黑体" pitchFamily="49" charset="-122"/>
                  <a:ea typeface="黑体" pitchFamily="49" charset="-122"/>
                </a:rPr>
                <a:t>变化快</a:t>
              </a:r>
              <a:endParaRPr lang="en-US" altLang="zh-CN">
                <a:latin typeface="黑体" pitchFamily="49" charset="-122"/>
                <a:ea typeface="黑体" pitchFamily="49" charset="-122"/>
              </a:endParaRPr>
            </a:p>
            <a:p>
              <a:pPr algn="ctr"/>
              <a:r>
                <a:rPr lang="zh-CN" altLang="en-US">
                  <a:latin typeface="黑体" pitchFamily="49" charset="-122"/>
                  <a:ea typeface="黑体" pitchFamily="49" charset="-122"/>
                </a:rPr>
                <a:t>数</a:t>
              </a:r>
            </a:p>
          </p:txBody>
        </p:sp>
        <p:sp>
          <p:nvSpPr>
            <p:cNvPr id="23" name="矩形 22"/>
            <p:cNvSpPr/>
            <p:nvPr/>
          </p:nvSpPr>
          <p:spPr bwMode="auto">
            <a:xfrm>
              <a:off x="4598416" y="4432509"/>
              <a:ext cx="2160587" cy="20590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a:latin typeface="黑体" pitchFamily="49" charset="-122"/>
                  <a:ea typeface="黑体" pitchFamily="49" charset="-122"/>
                  <a:cs typeface="微软雅黑" pitchFamily="34" charset="-122"/>
                </a:rPr>
                <a:t>种类杂</a:t>
              </a:r>
              <a:endParaRPr lang="en-US" altLang="zh-CN">
                <a:latin typeface="黑体" pitchFamily="49" charset="-122"/>
                <a:ea typeface="黑体" pitchFamily="49" charset="-122"/>
                <a:cs typeface="微软雅黑" pitchFamily="34" charset="-122"/>
              </a:endParaRPr>
            </a:p>
            <a:p>
              <a:pPr algn="ctr"/>
              <a:endParaRPr lang="zh-CN" altLang="en-US">
                <a:latin typeface="黑体" pitchFamily="49" charset="-122"/>
                <a:ea typeface="黑体" pitchFamily="49" charset="-122"/>
                <a:cs typeface="微软雅黑" pitchFamily="34" charset="-122"/>
              </a:endParaRPr>
            </a:p>
          </p:txBody>
        </p:sp>
        <p:sp>
          <p:nvSpPr>
            <p:cNvPr id="55316" name="TextBox 34"/>
            <p:cNvSpPr txBox="1">
              <a:spLocks noChangeArrowheads="1"/>
            </p:cNvSpPr>
            <p:nvPr/>
          </p:nvSpPr>
          <p:spPr bwMode="auto">
            <a:xfrm>
              <a:off x="4885754" y="5661248"/>
              <a:ext cx="16462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buFont typeface="Arial" pitchFamily="34" charset="0"/>
                <a:buChar char="•"/>
              </a:pPr>
              <a:r>
                <a:rPr lang="zh-CN" altLang="en-US" sz="1600">
                  <a:latin typeface="黑体" pitchFamily="49" charset="-122"/>
                  <a:ea typeface="黑体" pitchFamily="49" charset="-122"/>
                </a:rPr>
                <a:t>数据源多样</a:t>
              </a:r>
              <a:endParaRPr lang="en-US" altLang="zh-CN" sz="1600">
                <a:latin typeface="黑体" pitchFamily="49" charset="-122"/>
                <a:ea typeface="黑体" pitchFamily="49" charset="-122"/>
              </a:endParaRPr>
            </a:p>
            <a:p>
              <a:pPr>
                <a:buFont typeface="Arial" pitchFamily="34" charset="0"/>
                <a:buChar char="•"/>
              </a:pPr>
              <a:r>
                <a:rPr lang="zh-CN" altLang="en-US" sz="1600">
                  <a:latin typeface="黑体" pitchFamily="49" charset="-122"/>
                  <a:ea typeface="黑体" pitchFamily="49" charset="-122"/>
                </a:rPr>
                <a:t>数据类型多样</a:t>
              </a:r>
              <a:endParaRPr lang="en-US" altLang="zh-CN" sz="1600">
                <a:latin typeface="黑体" pitchFamily="49" charset="-122"/>
                <a:ea typeface="黑体" pitchFamily="49" charset="-122"/>
              </a:endParaRPr>
            </a:p>
            <a:p>
              <a:pPr>
                <a:buFont typeface="Arial" pitchFamily="34" charset="0"/>
                <a:buChar char="•"/>
              </a:pPr>
              <a:r>
                <a:rPr lang="zh-CN" altLang="en-US" sz="1600">
                  <a:latin typeface="黑体" pitchFamily="49" charset="-122"/>
                  <a:ea typeface="黑体" pitchFamily="49" charset="-122"/>
                </a:rPr>
                <a:t>交互方式多样</a:t>
              </a:r>
              <a:endParaRPr lang="en-US" altLang="zh-CN" sz="1600">
                <a:latin typeface="黑体" pitchFamily="49" charset="-122"/>
                <a:ea typeface="黑体" pitchFamily="49" charset="-122"/>
              </a:endParaRPr>
            </a:p>
          </p:txBody>
        </p:sp>
        <p:pic>
          <p:nvPicPr>
            <p:cNvPr id="55317" name="Picture 2" descr="https://encrypted-tbn0.google.com/images?q=tbn:ANd9GcT8f1koQbNpzoBRe21JtadMyhdefdFcBbFWdJqEN6kav0WeG4x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2141" y="4918654"/>
              <a:ext cx="1049338" cy="78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矩形 25"/>
            <p:cNvSpPr/>
            <p:nvPr/>
          </p:nvSpPr>
          <p:spPr bwMode="auto">
            <a:xfrm>
              <a:off x="6759003" y="4432509"/>
              <a:ext cx="2160588" cy="20590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a:latin typeface="黑体" pitchFamily="49" charset="-122"/>
                  <a:ea typeface="黑体" pitchFamily="49" charset="-122"/>
                </a:rPr>
                <a:t>价值密度低</a:t>
              </a:r>
            </a:p>
          </p:txBody>
        </p:sp>
        <p:sp>
          <p:nvSpPr>
            <p:cNvPr id="55319" name="TextBox 34"/>
            <p:cNvSpPr txBox="1">
              <a:spLocks noChangeArrowheads="1"/>
            </p:cNvSpPr>
            <p:nvPr/>
          </p:nvSpPr>
          <p:spPr bwMode="auto">
            <a:xfrm>
              <a:off x="7262241" y="5663325"/>
              <a:ext cx="13589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buFont typeface="Arial" pitchFamily="34" charset="0"/>
                <a:buChar char="•"/>
              </a:pPr>
              <a:r>
                <a:rPr lang="zh-CN" altLang="en-US" sz="1600" dirty="0">
                  <a:latin typeface="黑体" pitchFamily="49" charset="-122"/>
                  <a:ea typeface="黑体" pitchFamily="49" charset="-122"/>
                </a:rPr>
                <a:t> 商业分析</a:t>
              </a:r>
              <a:endParaRPr lang="en-US" altLang="zh-CN" sz="1600" dirty="0">
                <a:latin typeface="黑体" pitchFamily="49" charset="-122"/>
                <a:ea typeface="黑体" pitchFamily="49" charset="-122"/>
              </a:endParaRPr>
            </a:p>
            <a:p>
              <a:pPr>
                <a:buFont typeface="Arial" pitchFamily="34" charset="0"/>
                <a:buChar char="•"/>
              </a:pPr>
              <a:r>
                <a:rPr lang="zh-CN" altLang="en-US" sz="1600" dirty="0">
                  <a:latin typeface="黑体" pitchFamily="49" charset="-122"/>
                  <a:ea typeface="黑体" pitchFamily="49" charset="-122"/>
                </a:rPr>
                <a:t> 政府决策</a:t>
              </a:r>
              <a:endParaRPr lang="en-US" altLang="zh-CN" sz="1600" dirty="0">
                <a:latin typeface="黑体" pitchFamily="49" charset="-122"/>
                <a:ea typeface="黑体" pitchFamily="49" charset="-122"/>
              </a:endParaRPr>
            </a:p>
            <a:p>
              <a:pPr>
                <a:buFont typeface="Arial" pitchFamily="34" charset="0"/>
                <a:buChar char="•"/>
              </a:pPr>
              <a:r>
                <a:rPr lang="zh-CN" altLang="en-US" sz="1600" dirty="0">
                  <a:latin typeface="黑体" pitchFamily="49" charset="-122"/>
                  <a:ea typeface="黑体" pitchFamily="49" charset="-122"/>
                </a:rPr>
                <a:t> 舆情监控</a:t>
              </a:r>
              <a:endParaRPr lang="en-US" altLang="zh-CN" sz="1600" dirty="0">
                <a:latin typeface="黑体" pitchFamily="49" charset="-122"/>
                <a:ea typeface="黑体" pitchFamily="49" charset="-122"/>
              </a:endParaRPr>
            </a:p>
          </p:txBody>
        </p:sp>
        <p:pic>
          <p:nvPicPr>
            <p:cNvPr id="55320" name="Picture 40" descr="C:\Users\char\AppData\Local\Microsoft\Windows\Temporary Internet Files\Content.IE5\2BMYROB6\MC910221007[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4091" y="4919089"/>
              <a:ext cx="1011238" cy="813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2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529" y="4917572"/>
              <a:ext cx="725487" cy="79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2" name="TextBox 34"/>
            <p:cNvSpPr txBox="1">
              <a:spLocks noChangeArrowheads="1"/>
            </p:cNvSpPr>
            <p:nvPr/>
          </p:nvSpPr>
          <p:spPr bwMode="auto">
            <a:xfrm>
              <a:off x="2653729" y="5661248"/>
              <a:ext cx="2016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buFont typeface="Arial" pitchFamily="34" charset="0"/>
                <a:buChar char="•"/>
              </a:pPr>
              <a:r>
                <a:rPr lang="zh-CN" altLang="en-US" sz="1600">
                  <a:latin typeface="黑体" pitchFamily="49" charset="-122"/>
                  <a:ea typeface="黑体" pitchFamily="49" charset="-122"/>
                </a:rPr>
                <a:t>用户强交互性</a:t>
              </a:r>
              <a:endParaRPr lang="en-US" altLang="zh-CN" sz="1600">
                <a:latin typeface="黑体" pitchFamily="49" charset="-122"/>
                <a:ea typeface="黑体" pitchFamily="49" charset="-122"/>
              </a:endParaRPr>
            </a:p>
            <a:p>
              <a:pPr>
                <a:buFont typeface="Arial" pitchFamily="34" charset="0"/>
                <a:buChar char="•"/>
              </a:pPr>
              <a:r>
                <a:rPr lang="zh-CN" altLang="en-US" sz="1600">
                  <a:latin typeface="黑体" pitchFamily="49" charset="-122"/>
                  <a:ea typeface="黑体" pitchFamily="49" charset="-122"/>
                </a:rPr>
                <a:t>跨多通道快速传播</a:t>
              </a:r>
              <a:endParaRPr lang="en-US" altLang="zh-CN" sz="1600">
                <a:latin typeface="黑体" pitchFamily="49" charset="-122"/>
                <a:ea typeface="黑体" pitchFamily="49" charset="-122"/>
              </a:endParaRPr>
            </a:p>
            <a:p>
              <a:pPr>
                <a:buFont typeface="Arial" pitchFamily="34" charset="0"/>
                <a:buChar char="•"/>
              </a:pPr>
              <a:r>
                <a:rPr lang="zh-CN" altLang="en-US" sz="1600">
                  <a:latin typeface="黑体" pitchFamily="49" charset="-122"/>
                  <a:ea typeface="黑体" pitchFamily="49" charset="-122"/>
                </a:rPr>
                <a:t>传播行为复杂</a:t>
              </a:r>
              <a:endParaRPr lang="en-US" altLang="zh-CN" sz="1600">
                <a:latin typeface="黑体" pitchFamily="49" charset="-122"/>
                <a:ea typeface="黑体" pitchFamily="49" charset="-122"/>
              </a:endParaRPr>
            </a:p>
          </p:txBody>
        </p:sp>
        <p:pic>
          <p:nvPicPr>
            <p:cNvPr id="55323" name="Picture 2" descr="http://pica.nipic.com/2007-10-26/2007102621316256_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8141" y="4964884"/>
              <a:ext cx="842963" cy="62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组合 4"/>
          <p:cNvGrpSpPr>
            <a:grpSpLocks/>
          </p:cNvGrpSpPr>
          <p:nvPr/>
        </p:nvGrpSpPr>
        <p:grpSpPr bwMode="auto">
          <a:xfrm>
            <a:off x="3851275" y="5256213"/>
            <a:ext cx="5073650" cy="1485900"/>
            <a:chOff x="3923573" y="5328126"/>
            <a:chExt cx="5072216" cy="1485250"/>
          </a:xfrm>
        </p:grpSpPr>
        <p:sp>
          <p:nvSpPr>
            <p:cNvPr id="34" name="矩形 33"/>
            <p:cNvSpPr/>
            <p:nvPr/>
          </p:nvSpPr>
          <p:spPr>
            <a:xfrm>
              <a:off x="3923573" y="5328126"/>
              <a:ext cx="5072216" cy="1485250"/>
            </a:xfrm>
            <a:prstGeom prst="rect">
              <a:avLst/>
            </a:prstGeom>
            <a:solidFill>
              <a:schemeClr val="bg1"/>
            </a:solidFill>
            <a:ln w="57150" cmpd="thickThin">
              <a:solidFill>
                <a:schemeClr val="accent2">
                  <a:lumMod val="50000"/>
                </a:schemeClr>
              </a:solidFill>
              <a:miter lim="800000"/>
              <a:headEnd/>
              <a:tailEnd/>
            </a:ln>
          </p:spPr>
          <p:txBody>
            <a:bodyPr anchor="ctr"/>
            <a:lstStyle/>
            <a:p>
              <a:pPr algn="ctr">
                <a:spcBef>
                  <a:spcPct val="20000"/>
                </a:spcBef>
              </a:pPr>
              <a:r>
                <a:rPr kumimoji="0" lang="zh-CN" altLang="en-US" b="1">
                  <a:latin typeface="Arial" pitchFamily="34" charset="0"/>
                  <a:ea typeface="黑体" pitchFamily="49" charset="-122"/>
                </a:rPr>
                <a:t>         </a:t>
              </a:r>
              <a:r>
                <a:rPr kumimoji="0" lang="zh-CN" altLang="en-US" b="1">
                  <a:ea typeface="黑体" pitchFamily="49" charset="-122"/>
                </a:rPr>
                <a:t>维基百科（</a:t>
              </a:r>
              <a:r>
                <a:rPr kumimoji="0" lang="en-US" altLang="zh-CN" b="1">
                  <a:ea typeface="黑体" pitchFamily="49" charset="-122"/>
                  <a:cs typeface="Arial" pitchFamily="34" charset="0"/>
                </a:rPr>
                <a:t>Wikipedia)</a:t>
              </a:r>
            </a:p>
            <a:p>
              <a:pPr algn="ctr">
                <a:spcBef>
                  <a:spcPct val="20000"/>
                </a:spcBef>
              </a:pPr>
              <a:r>
                <a:rPr kumimoji="0" lang="zh-CN" altLang="en-US" b="1">
                  <a:solidFill>
                    <a:srgbClr val="FF0000"/>
                  </a:solidFill>
                  <a:latin typeface="Arial" pitchFamily="34" charset="0"/>
                  <a:ea typeface="黑体" pitchFamily="49" charset="-122"/>
                </a:rPr>
                <a:t>“规模庞大、结构复杂，难以通过现有</a:t>
              </a:r>
              <a:r>
                <a:rPr kumimoji="0" lang="en-US" altLang="zh-CN" b="1">
                  <a:solidFill>
                    <a:srgbClr val="FF0000"/>
                  </a:solidFill>
                  <a:latin typeface="Arial" pitchFamily="34" charset="0"/>
                  <a:cs typeface="Arial" pitchFamily="34" charset="0"/>
                </a:rPr>
                <a:t>IT</a:t>
              </a:r>
              <a:r>
                <a:rPr kumimoji="0" lang="zh-CN" altLang="en-US" b="1">
                  <a:solidFill>
                    <a:srgbClr val="FF0000"/>
                  </a:solidFill>
                  <a:latin typeface="Arial" pitchFamily="34" charset="0"/>
                  <a:ea typeface="黑体" pitchFamily="49" charset="-122"/>
                </a:rPr>
                <a:t>技术与工具处理的数据集</a:t>
              </a:r>
              <a:r>
                <a:rPr kumimoji="0" lang="en-US" altLang="zh-CN" b="1">
                  <a:solidFill>
                    <a:srgbClr val="FF0000"/>
                  </a:solidFill>
                  <a:latin typeface="Arial" pitchFamily="34" charset="0"/>
                  <a:cs typeface="Arial" pitchFamily="34" charset="0"/>
                </a:rPr>
                <a:t>”</a:t>
              </a:r>
              <a:endParaRPr kumimoji="0" lang="zh-CN" altLang="en-US" b="1">
                <a:solidFill>
                  <a:srgbClr val="FF0000"/>
                </a:solidFill>
                <a:latin typeface="Arial" pitchFamily="34" charset="0"/>
                <a:ea typeface="黑体" pitchFamily="49" charset="-122"/>
              </a:endParaRPr>
            </a:p>
          </p:txBody>
        </p:sp>
        <p:pic>
          <p:nvPicPr>
            <p:cNvPr id="5531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952" y="5381351"/>
              <a:ext cx="713853" cy="567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a:grpSpLocks/>
          </p:cNvGrpSpPr>
          <p:nvPr/>
        </p:nvGrpSpPr>
        <p:grpSpPr bwMode="auto">
          <a:xfrm>
            <a:off x="315913" y="5256213"/>
            <a:ext cx="3319462" cy="1485900"/>
            <a:chOff x="315913" y="5256213"/>
            <a:chExt cx="3319462" cy="1485900"/>
          </a:xfrm>
        </p:grpSpPr>
        <p:grpSp>
          <p:nvGrpSpPr>
            <p:cNvPr id="55302" name="组合 2"/>
            <p:cNvGrpSpPr>
              <a:grpSpLocks/>
            </p:cNvGrpSpPr>
            <p:nvPr/>
          </p:nvGrpSpPr>
          <p:grpSpPr bwMode="auto">
            <a:xfrm>
              <a:off x="315913" y="5256213"/>
              <a:ext cx="3319462" cy="1485900"/>
              <a:chOff x="203013" y="5207960"/>
              <a:chExt cx="3216859" cy="1485250"/>
            </a:xfrm>
          </p:grpSpPr>
          <p:sp>
            <p:nvSpPr>
              <p:cNvPr id="47" name="矩形 46"/>
              <p:cNvSpPr/>
              <p:nvPr/>
            </p:nvSpPr>
            <p:spPr>
              <a:xfrm>
                <a:off x="203013" y="5207960"/>
                <a:ext cx="3216859" cy="1485250"/>
              </a:xfrm>
              <a:prstGeom prst="rect">
                <a:avLst/>
              </a:prstGeom>
              <a:solidFill>
                <a:schemeClr val="bg1"/>
              </a:solidFill>
              <a:ln w="57150" cmpd="thickThin">
                <a:solidFill>
                  <a:schemeClr val="accent2">
                    <a:lumMod val="50000"/>
                  </a:schemeClr>
                </a:solidFill>
                <a:miter lim="800000"/>
                <a:headEnd/>
                <a:tailEnd/>
              </a:ln>
            </p:spPr>
            <p:txBody>
              <a:bodyPr anchor="ctr"/>
              <a:lstStyle/>
              <a:p>
                <a:pPr algn="ctr">
                  <a:spcBef>
                    <a:spcPct val="20000"/>
                  </a:spcBef>
                  <a:defRPr/>
                </a:pPr>
                <a:endParaRPr kumimoji="0" lang="zh-CN" altLang="en-US" b="1" dirty="0">
                  <a:latin typeface="Arial" pitchFamily="34" charset="0"/>
                  <a:ea typeface="黑体" pitchFamily="49" charset="-122"/>
                  <a:cs typeface="Arial" pitchFamily="34" charset="0"/>
                </a:endParaRPr>
              </a:p>
            </p:txBody>
          </p:sp>
          <p:pic>
            <p:nvPicPr>
              <p:cNvPr id="5530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942" y="5517232"/>
                <a:ext cx="927682" cy="1169131"/>
              </a:xfrm>
              <a:prstGeom prst="rect">
                <a:avLst/>
              </a:prstGeom>
              <a:solidFill>
                <a:srgbClr val="FFFFFF"/>
              </a:solidFill>
              <a:ln w="25400">
                <a:solidFill>
                  <a:srgbClr val="000000"/>
                </a:solidFill>
                <a:miter lim="800000"/>
                <a:headEnd/>
                <a:tailEnd/>
              </a:ln>
            </p:spPr>
          </p:pic>
          <p:pic>
            <p:nvPicPr>
              <p:cNvPr id="55306" name="Picture 4" descr="The Economis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520" y="5235910"/>
                <a:ext cx="936104" cy="45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2"/>
              <p:cNvPicPr>
                <a:picLocks noChangeAspect="1" noChangeArrowheads="1"/>
              </p:cNvPicPr>
              <p:nvPr/>
            </p:nvPicPr>
            <p:blipFill>
              <a:blip r:embed="rId10"/>
              <a:srcRect/>
              <a:stretch>
                <a:fillRect/>
              </a:stretch>
            </p:blipFill>
            <p:spPr bwMode="auto">
              <a:xfrm>
                <a:off x="1258377" y="5293647"/>
                <a:ext cx="2092266" cy="679153"/>
              </a:xfrm>
              <a:prstGeom prst="rect">
                <a:avLst/>
              </a:prstGeom>
              <a:solidFill>
                <a:schemeClr val="accent1">
                  <a:lumMod val="60000"/>
                  <a:lumOff val="40000"/>
                </a:schemeClr>
              </a:solidFill>
              <a:ln w="12700" cap="flat" cmpd="sng" algn="ctr">
                <a:solidFill>
                  <a:schemeClr val="accent6">
                    <a:lumMod val="50000"/>
                  </a:schemeClr>
                </a:solidFill>
                <a:prstDash val="solid"/>
              </a:ln>
              <a:effectLst/>
            </p:spPr>
          </p:pic>
          <p:sp>
            <p:nvSpPr>
              <p:cNvPr id="55308" name="TextBox 18"/>
              <p:cNvSpPr txBox="1">
                <a:spLocks noChangeArrowheads="1"/>
              </p:cNvSpPr>
              <p:nvPr/>
            </p:nvSpPr>
            <p:spPr bwMode="auto">
              <a:xfrm>
                <a:off x="1268023" y="5900724"/>
                <a:ext cx="2087304" cy="6412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a:r>
                  <a:rPr kumimoji="0" lang="en-US" altLang="zh-CN" b="1">
                    <a:solidFill>
                      <a:srgbClr val="FF0000"/>
                    </a:solidFill>
                    <a:ea typeface="黑体" pitchFamily="49" charset="-122"/>
                  </a:rPr>
                  <a:t>Data Deluge</a:t>
                </a:r>
              </a:p>
              <a:p>
                <a:pPr algn="ctr"/>
                <a:r>
                  <a:rPr kumimoji="0" lang="zh-CN" altLang="en-US" b="1">
                    <a:solidFill>
                      <a:srgbClr val="FF0000"/>
                    </a:solidFill>
                    <a:ea typeface="黑体" pitchFamily="49" charset="-122"/>
                  </a:rPr>
                  <a:t>数据泛滥</a:t>
                </a:r>
                <a:endParaRPr kumimoji="0" lang="zh-CN" altLang="en-US" sz="2000" b="1" i="1"/>
              </a:p>
            </p:txBody>
          </p:sp>
        </p:grpSp>
        <p:sp>
          <p:nvSpPr>
            <p:cNvPr id="55303" name="矩形 5"/>
            <p:cNvSpPr>
              <a:spLocks noChangeArrowheads="1"/>
            </p:cNvSpPr>
            <p:nvPr/>
          </p:nvSpPr>
          <p:spPr bwMode="auto">
            <a:xfrm>
              <a:off x="1835696" y="5651956"/>
              <a:ext cx="136815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b="1">
                  <a:latin typeface="黑体" pitchFamily="49" charset="-122"/>
                  <a:ea typeface="黑体" pitchFamily="49" charset="-122"/>
                </a:rPr>
                <a:t>《</a:t>
              </a:r>
              <a:r>
                <a:rPr lang="zh-CN" altLang="en-US" sz="1800" b="1">
                  <a:latin typeface="黑体" pitchFamily="49" charset="-122"/>
                  <a:ea typeface="黑体" pitchFamily="49" charset="-122"/>
                </a:rPr>
                <a:t>经济学人</a:t>
              </a:r>
              <a:r>
                <a:rPr lang="en-US" altLang="zh-CN" sz="1800" b="1">
                  <a:latin typeface="黑体" pitchFamily="49" charset="-122"/>
                  <a:ea typeface="黑体" pitchFamily="49" charset="-122"/>
                </a:rPr>
                <a:t>》</a:t>
              </a:r>
              <a:endParaRPr lang="zh-CN" altLang="en-US" sz="1800" b="1">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331913" y="5395913"/>
            <a:ext cx="6413500" cy="1089025"/>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898" name="标题 1"/>
          <p:cNvSpPr>
            <a:spLocks noGrp="1"/>
          </p:cNvSpPr>
          <p:nvPr>
            <p:ph type="title"/>
          </p:nvPr>
        </p:nvSpPr>
        <p:spPr/>
        <p:txBody>
          <a:bodyPr/>
          <a:lstStyle/>
          <a:p>
            <a:r>
              <a:rPr smtClean="0"/>
              <a:t>课题设置及相互关系</a:t>
            </a:r>
          </a:p>
        </p:txBody>
      </p:sp>
      <p:sp>
        <p:nvSpPr>
          <p:cNvPr id="80899"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71B16A54-F815-4FCA-9FD9-542FD97B668A}" type="slidenum">
              <a:rPr kumimoji="0" lang="zh-CN" altLang="en-US" sz="1200">
                <a:solidFill>
                  <a:srgbClr val="898989"/>
                </a:solidFill>
              </a:rPr>
              <a:pPr/>
              <a:t>40</a:t>
            </a:fld>
            <a:endParaRPr kumimoji="0" lang="zh-CN" altLang="en-US" sz="1200">
              <a:solidFill>
                <a:srgbClr val="898989"/>
              </a:solidFill>
            </a:endParaRPr>
          </a:p>
        </p:txBody>
      </p:sp>
      <p:grpSp>
        <p:nvGrpSpPr>
          <p:cNvPr id="80900" name="组合 5"/>
          <p:cNvGrpSpPr>
            <a:grpSpLocks/>
          </p:cNvGrpSpPr>
          <p:nvPr/>
        </p:nvGrpSpPr>
        <p:grpSpPr bwMode="auto">
          <a:xfrm>
            <a:off x="1331913" y="1773238"/>
            <a:ext cx="6413500" cy="4645025"/>
            <a:chOff x="2550696" y="1772816"/>
            <a:chExt cx="6413792" cy="4645263"/>
          </a:xfrm>
        </p:grpSpPr>
        <p:sp>
          <p:nvSpPr>
            <p:cNvPr id="80906" name="AutoShape 31"/>
            <p:cNvSpPr>
              <a:spLocks noChangeArrowheads="1"/>
            </p:cNvSpPr>
            <p:nvPr/>
          </p:nvSpPr>
          <p:spPr bwMode="auto">
            <a:xfrm rot="10800000">
              <a:off x="7798292" y="4264961"/>
              <a:ext cx="7292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solidFill>
                  <a:srgbClr val="000000"/>
                </a:solidFill>
              </a:endParaRPr>
            </a:p>
          </p:txBody>
        </p:sp>
        <p:sp>
          <p:nvSpPr>
            <p:cNvPr id="8" name="矩形 7"/>
            <p:cNvSpPr>
              <a:spLocks noChangeArrowheads="1"/>
            </p:cNvSpPr>
            <p:nvPr/>
          </p:nvSpPr>
          <p:spPr bwMode="auto">
            <a:xfrm>
              <a:off x="2605760" y="5440507"/>
              <a:ext cx="2674456" cy="977571"/>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1.</a:t>
              </a:r>
              <a:r>
                <a:rPr kumimoji="0" lang="zh-CN" altLang="en-US" sz="2000" b="1">
                  <a:solidFill>
                    <a:srgbClr val="002060"/>
                  </a:solidFill>
                  <a:latin typeface="Arial" pitchFamily="34" charset="0"/>
                  <a:ea typeface="黑体" pitchFamily="49" charset="-122"/>
                </a:rPr>
                <a:t>多源异构数据的</a:t>
              </a:r>
              <a:endParaRPr kumimoji="0" lang="en-US" altLang="zh-CN" sz="2000" b="1">
                <a:solidFill>
                  <a:srgbClr val="002060"/>
                </a:solidFill>
                <a:latin typeface="Arial" pitchFamily="34" charset="0"/>
                <a:ea typeface="黑体" pitchFamily="49" charset="-122"/>
                <a:cs typeface="Arial" pitchFamily="34" charset="0"/>
              </a:endParaRPr>
            </a:p>
            <a:p>
              <a:pPr algn="ctr"/>
              <a:r>
                <a:rPr kumimoji="0" lang="zh-CN" altLang="en-US" sz="2000" b="1">
                  <a:solidFill>
                    <a:srgbClr val="002060"/>
                  </a:solidFill>
                  <a:latin typeface="Arial" pitchFamily="34" charset="0"/>
                  <a:ea typeface="黑体" pitchFamily="49" charset="-122"/>
                </a:rPr>
                <a:t>表示、度量与理解</a:t>
              </a:r>
              <a:endParaRPr lang="zh-CN" altLang="en-US" sz="2000">
                <a:solidFill>
                  <a:srgbClr val="FF0000"/>
                </a:solidFill>
                <a:latin typeface="黑体" pitchFamily="49" charset="-122"/>
                <a:ea typeface="黑体" pitchFamily="49" charset="-122"/>
              </a:endParaRPr>
            </a:p>
          </p:txBody>
        </p:sp>
        <p:sp>
          <p:nvSpPr>
            <p:cNvPr id="9" name="矩形 8"/>
            <p:cNvSpPr>
              <a:spLocks noChangeArrowheads="1"/>
            </p:cNvSpPr>
            <p:nvPr/>
          </p:nvSpPr>
          <p:spPr bwMode="auto">
            <a:xfrm>
              <a:off x="2608635" y="4032169"/>
              <a:ext cx="6269776" cy="908999"/>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3.</a:t>
              </a:r>
              <a:r>
                <a:rPr kumimoji="0" lang="zh-CN" altLang="en-US" sz="2000" b="1">
                  <a:solidFill>
                    <a:srgbClr val="002060"/>
                  </a:solidFill>
                  <a:latin typeface="Arial" pitchFamily="34" charset="0"/>
                  <a:ea typeface="黑体" pitchFamily="49" charset="-122"/>
                </a:rPr>
                <a:t>能效优化的分布式系统架构与机制</a:t>
              </a:r>
              <a:endParaRPr lang="zh-CN" altLang="en-US" sz="2000">
                <a:solidFill>
                  <a:srgbClr val="FF0000"/>
                </a:solidFill>
                <a:latin typeface="黑体" pitchFamily="49" charset="-122"/>
                <a:ea typeface="黑体" pitchFamily="49" charset="-122"/>
              </a:endParaRPr>
            </a:p>
          </p:txBody>
        </p:sp>
        <p:sp>
          <p:nvSpPr>
            <p:cNvPr id="10" name="矩形 9"/>
            <p:cNvSpPr>
              <a:spLocks noChangeArrowheads="1"/>
            </p:cNvSpPr>
            <p:nvPr/>
          </p:nvSpPr>
          <p:spPr bwMode="auto">
            <a:xfrm>
              <a:off x="6106422" y="5445225"/>
              <a:ext cx="2771989" cy="972854"/>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2.</a:t>
              </a:r>
              <a:r>
                <a:rPr kumimoji="0" lang="zh-CN" altLang="en-US" sz="2000" b="1">
                  <a:solidFill>
                    <a:srgbClr val="002060"/>
                  </a:solidFill>
                  <a:latin typeface="Arial" pitchFamily="34" charset="0"/>
                  <a:ea typeface="黑体" pitchFamily="49" charset="-122"/>
                </a:rPr>
                <a:t>大数据计算的复杂性理论与算法理论</a:t>
              </a:r>
              <a:endParaRPr lang="zh-CN" altLang="en-US" sz="2000">
                <a:solidFill>
                  <a:srgbClr val="FF0000"/>
                </a:solidFill>
                <a:latin typeface="黑体" pitchFamily="49" charset="-122"/>
                <a:ea typeface="黑体" pitchFamily="49" charset="-122"/>
              </a:endParaRPr>
            </a:p>
          </p:txBody>
        </p:sp>
        <p:sp>
          <p:nvSpPr>
            <p:cNvPr id="11" name="左右箭头 10"/>
            <p:cNvSpPr>
              <a:spLocks noChangeArrowheads="1"/>
            </p:cNvSpPr>
            <p:nvPr/>
          </p:nvSpPr>
          <p:spPr bwMode="auto">
            <a:xfrm>
              <a:off x="5350556" y="5733256"/>
              <a:ext cx="675672" cy="341699"/>
            </a:xfrm>
            <a:prstGeom prst="leftRightArrow">
              <a:avLst>
                <a:gd name="adj1" fmla="val 50000"/>
                <a:gd name="adj2" fmla="val 50002"/>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en-US">
                <a:solidFill>
                  <a:srgbClr val="000000"/>
                </a:solidFill>
                <a:latin typeface="Calibri" charset="0"/>
                <a:ea typeface="宋体" charset="0"/>
                <a:cs typeface="宋体" charset="0"/>
              </a:endParaRPr>
            </a:p>
          </p:txBody>
        </p:sp>
        <p:sp>
          <p:nvSpPr>
            <p:cNvPr id="12" name="矩形 11"/>
            <p:cNvSpPr>
              <a:spLocks noChangeArrowheads="1"/>
            </p:cNvSpPr>
            <p:nvPr/>
          </p:nvSpPr>
          <p:spPr bwMode="auto">
            <a:xfrm>
              <a:off x="2613716" y="2996952"/>
              <a:ext cx="6269776" cy="989853"/>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4.</a:t>
              </a:r>
              <a:r>
                <a:rPr kumimoji="0" lang="zh-CN" altLang="en-US" sz="2000" b="1">
                  <a:solidFill>
                    <a:srgbClr val="002060"/>
                  </a:solidFill>
                  <a:latin typeface="Arial" pitchFamily="34" charset="0"/>
                  <a:ea typeface="黑体" pitchFamily="49" charset="-122"/>
                </a:rPr>
                <a:t>大数据分析与挖掘处理系统 </a:t>
              </a:r>
            </a:p>
          </p:txBody>
        </p:sp>
        <p:sp>
          <p:nvSpPr>
            <p:cNvPr id="13" name="矩形 12"/>
            <p:cNvSpPr>
              <a:spLocks noChangeArrowheads="1"/>
            </p:cNvSpPr>
            <p:nvPr/>
          </p:nvSpPr>
          <p:spPr bwMode="auto">
            <a:xfrm>
              <a:off x="2613716" y="1772816"/>
              <a:ext cx="6269776" cy="748459"/>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2000" b="1">
                  <a:solidFill>
                    <a:srgbClr val="002060"/>
                  </a:solidFill>
                  <a:latin typeface="Arial" pitchFamily="34" charset="0"/>
                  <a:ea typeface="黑体" pitchFamily="49" charset="-122"/>
                  <a:cs typeface="Arial" pitchFamily="34" charset="0"/>
                </a:rPr>
                <a:t>5.</a:t>
              </a:r>
              <a:r>
                <a:rPr kumimoji="0" lang="zh-CN" altLang="en-US" sz="2000" b="1">
                  <a:solidFill>
                    <a:srgbClr val="002060"/>
                  </a:solidFill>
                  <a:latin typeface="Arial" pitchFamily="34" charset="0"/>
                  <a:ea typeface="黑体" pitchFamily="49" charset="-122"/>
                </a:rPr>
                <a:t>实验验证及示范应用</a:t>
              </a:r>
            </a:p>
          </p:txBody>
        </p:sp>
        <p:sp>
          <p:nvSpPr>
            <p:cNvPr id="80913" name="AutoShape 31"/>
            <p:cNvSpPr>
              <a:spLocks noChangeArrowheads="1"/>
            </p:cNvSpPr>
            <p:nvPr/>
          </p:nvSpPr>
          <p:spPr bwMode="auto">
            <a:xfrm rot="10800000">
              <a:off x="3765844" y="4959598"/>
              <a:ext cx="5040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solidFill>
                  <a:srgbClr val="000000"/>
                </a:solidFill>
              </a:endParaRPr>
            </a:p>
          </p:txBody>
        </p:sp>
        <p:sp>
          <p:nvSpPr>
            <p:cNvPr id="80914" name="AutoShape 31"/>
            <p:cNvSpPr>
              <a:spLocks noChangeArrowheads="1"/>
            </p:cNvSpPr>
            <p:nvPr/>
          </p:nvSpPr>
          <p:spPr bwMode="auto">
            <a:xfrm rot="10800000">
              <a:off x="7222229" y="4955236"/>
              <a:ext cx="504056" cy="443422"/>
            </a:xfrm>
            <a:prstGeom prst="downArrow">
              <a:avLst>
                <a:gd name="adj1" fmla="val 50000"/>
                <a:gd name="adj2" fmla="val 55139"/>
              </a:avLst>
            </a:prstGeom>
            <a:solidFill>
              <a:srgbClr val="D6E3BC"/>
            </a:solidFill>
            <a:ln w="9525">
              <a:solidFill>
                <a:schemeClr val="tx1"/>
              </a:solidFill>
              <a:miter lim="800000"/>
              <a:headEnd/>
              <a:tailEnd/>
            </a:ln>
          </p:spPr>
          <p:txBody>
            <a:bodyPr wrap="none" anchor="ctr"/>
            <a:lstStyle/>
            <a:p>
              <a:endParaRPr lang="zh-CN" altLang="zh-CN">
                <a:solidFill>
                  <a:srgbClr val="000000"/>
                </a:solidFill>
              </a:endParaRPr>
            </a:p>
          </p:txBody>
        </p:sp>
        <p:sp>
          <p:nvSpPr>
            <p:cNvPr id="17" name="矩形 16"/>
            <p:cNvSpPr/>
            <p:nvPr/>
          </p:nvSpPr>
          <p:spPr>
            <a:xfrm>
              <a:off x="2550696" y="2896824"/>
              <a:ext cx="6413792" cy="217974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2" name="Rectangle 10" descr="再生纸"/>
          <p:cNvSpPr>
            <a:spLocks noChangeArrowheads="1"/>
          </p:cNvSpPr>
          <p:nvPr/>
        </p:nvSpPr>
        <p:spPr bwMode="auto">
          <a:xfrm>
            <a:off x="1709738" y="6402388"/>
            <a:ext cx="2065337" cy="444500"/>
          </a:xfrm>
          <a:prstGeom prst="rect">
            <a:avLst/>
          </a:prstGeom>
          <a:blipFill dpi="0" rotWithShape="1">
            <a:blip r:embed="rId2"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fontAlgn="auto">
              <a:spcBef>
                <a:spcPts val="0"/>
              </a:spcBef>
              <a:spcAft>
                <a:spcPts val="0"/>
              </a:spcAft>
              <a:defRPr/>
            </a:pPr>
            <a:r>
              <a:rPr kumimoji="0" lang="zh-CN" altLang="en-US" sz="2800" kern="0" dirty="0">
                <a:solidFill>
                  <a:sysClr val="windowText" lastClr="000000"/>
                </a:solidFill>
                <a:latin typeface="黑体" pitchFamily="49" charset="-122"/>
                <a:ea typeface="黑体" pitchFamily="49" charset="-122"/>
                <a:cs typeface="Times New Roman" pitchFamily="18" charset="0"/>
              </a:rPr>
              <a:t>可表示</a:t>
            </a:r>
            <a:endParaRPr kumimoji="0" lang="en-US" altLang="zh-CN" sz="2800" kern="0" dirty="0">
              <a:solidFill>
                <a:sysClr val="windowText" lastClr="000000"/>
              </a:solidFill>
              <a:latin typeface="黑体" pitchFamily="49" charset="-122"/>
              <a:ea typeface="黑体" pitchFamily="49" charset="-122"/>
              <a:cs typeface="Times New Roman" pitchFamily="18" charset="0"/>
            </a:endParaRPr>
          </a:p>
        </p:txBody>
      </p:sp>
      <p:sp>
        <p:nvSpPr>
          <p:cNvPr id="23" name="Rectangle 10" descr="再生纸"/>
          <p:cNvSpPr>
            <a:spLocks noChangeArrowheads="1"/>
          </p:cNvSpPr>
          <p:nvPr/>
        </p:nvSpPr>
        <p:spPr bwMode="auto">
          <a:xfrm>
            <a:off x="5219700" y="6381750"/>
            <a:ext cx="2066925" cy="446088"/>
          </a:xfrm>
          <a:prstGeom prst="rect">
            <a:avLst/>
          </a:prstGeom>
          <a:blipFill dpi="0" rotWithShape="1">
            <a:blip r:embed="rId2"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a:r>
              <a:rPr kumimoji="0" lang="zh-CN" altLang="en-US" sz="2800">
                <a:solidFill>
                  <a:srgbClr val="000000"/>
                </a:solidFill>
                <a:latin typeface="黑体" pitchFamily="49" charset="-122"/>
                <a:ea typeface="黑体" pitchFamily="49" charset="-122"/>
              </a:rPr>
              <a:t>可计算</a:t>
            </a:r>
            <a:endParaRPr kumimoji="0" lang="en-US" altLang="zh-CN" sz="2800">
              <a:solidFill>
                <a:srgbClr val="000000"/>
              </a:solidFill>
              <a:latin typeface="黑体" pitchFamily="49" charset="-122"/>
              <a:ea typeface="黑体" pitchFamily="49" charset="-122"/>
              <a:cs typeface="Times New Roman" pitchFamily="18" charset="0"/>
            </a:endParaRPr>
          </a:p>
        </p:txBody>
      </p:sp>
      <p:sp>
        <p:nvSpPr>
          <p:cNvPr id="24" name="Rectangle 10" descr="再生纸"/>
          <p:cNvSpPr>
            <a:spLocks noChangeArrowheads="1"/>
          </p:cNvSpPr>
          <p:nvPr/>
        </p:nvSpPr>
        <p:spPr bwMode="auto">
          <a:xfrm>
            <a:off x="3586163" y="3789363"/>
            <a:ext cx="2065337" cy="446087"/>
          </a:xfrm>
          <a:prstGeom prst="rect">
            <a:avLst/>
          </a:prstGeom>
          <a:blipFill dpi="0" rotWithShape="1">
            <a:blip r:embed="rId2" cstate="print">
              <a:alphaModFix amt="84000"/>
            </a:blip>
            <a:srcRect/>
            <a:tile tx="0" ty="0" sx="100000" sy="100000" flip="none" algn="tl"/>
          </a:blipFill>
          <a:ln w="57150" cmpd="thickThin">
            <a:solidFill>
              <a:schemeClr val="accent2">
                <a:lumMod val="50000"/>
              </a:schemeClr>
            </a:solidFill>
            <a:miter lim="800000"/>
            <a:headEnd/>
            <a:tailEnd/>
          </a:ln>
        </p:spPr>
        <p:txBody>
          <a:bodyPr anchor="ctr"/>
          <a:lstStyle/>
          <a:p>
            <a:pPr algn="ctr" fontAlgn="auto">
              <a:spcBef>
                <a:spcPts val="0"/>
              </a:spcBef>
              <a:spcAft>
                <a:spcPts val="0"/>
              </a:spcAft>
              <a:defRPr/>
            </a:pPr>
            <a:r>
              <a:rPr kumimoji="0" lang="zh-CN" altLang="en-US" sz="2800" kern="0" dirty="0">
                <a:solidFill>
                  <a:sysClr val="windowText" lastClr="000000"/>
                </a:solidFill>
                <a:latin typeface="黑体" pitchFamily="49" charset="-122"/>
                <a:ea typeface="黑体" pitchFamily="49" charset="-122"/>
                <a:cs typeface="Times New Roman" pitchFamily="18" charset="0"/>
              </a:rPr>
              <a:t>可操作</a:t>
            </a:r>
            <a:endParaRPr kumimoji="0" lang="en-US" altLang="zh-CN" sz="2800" kern="0" dirty="0">
              <a:solidFill>
                <a:sysClr val="windowText" lastClr="000000"/>
              </a:solidFill>
              <a:latin typeface="黑体" pitchFamily="49" charset="-122"/>
              <a:ea typeface="黑体" pitchFamily="49" charset="-122"/>
              <a:cs typeface="Times New Roman" pitchFamily="18" charset="0"/>
            </a:endParaRPr>
          </a:p>
        </p:txBody>
      </p:sp>
      <p:sp>
        <p:nvSpPr>
          <p:cNvPr id="20" name="左右箭头 19"/>
          <p:cNvSpPr>
            <a:spLocks noChangeArrowheads="1"/>
          </p:cNvSpPr>
          <p:nvPr/>
        </p:nvSpPr>
        <p:spPr bwMode="auto">
          <a:xfrm rot="5400000">
            <a:off x="4189413" y="2500313"/>
            <a:ext cx="574675" cy="479425"/>
          </a:xfrm>
          <a:prstGeom prst="leftRightArrow">
            <a:avLst>
              <a:gd name="adj1" fmla="val 50000"/>
              <a:gd name="adj2" fmla="val 4994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en-US">
              <a:solidFill>
                <a:srgbClr val="000000"/>
              </a:solidFill>
              <a:latin typeface="Calibri" charset="0"/>
              <a:ea typeface="宋体" charset="0"/>
              <a:cs typeface="宋体" charset="0"/>
            </a:endParaRPr>
          </a:p>
        </p:txBody>
      </p:sp>
      <p:sp>
        <p:nvSpPr>
          <p:cNvPr id="21" name="AutoShape 19"/>
          <p:cNvSpPr>
            <a:spLocks noChangeArrowheads="1"/>
          </p:cNvSpPr>
          <p:nvPr/>
        </p:nvSpPr>
        <p:spPr bwMode="auto">
          <a:xfrm>
            <a:off x="1296988" y="2473325"/>
            <a:ext cx="6448425" cy="1171575"/>
          </a:xfrm>
          <a:prstGeom prst="wedgeRectCallout">
            <a:avLst>
              <a:gd name="adj1" fmla="val -7405"/>
              <a:gd name="adj2" fmla="val -74102"/>
            </a:avLst>
          </a:prstGeom>
          <a:solidFill>
            <a:srgbClr val="FFFF99"/>
          </a:solidFill>
          <a:ln w="12700" cap="sq">
            <a:solidFill>
              <a:schemeClr val="tx1"/>
            </a:solidFill>
            <a:miter lim="800000"/>
            <a:headEnd/>
            <a:tailEnd/>
          </a:ln>
          <a:effectLst>
            <a:outerShdw blurRad="63500" dist="38100" dir="2700000" algn="tl" rotWithShape="0">
              <a:srgbClr val="000000">
                <a:alpha val="39998"/>
              </a:srgbClr>
            </a:outerShdw>
          </a:effectLst>
        </p:spPr>
        <p:txBody>
          <a:bodyPr anchor="ctr"/>
          <a:lstStyle/>
          <a:p>
            <a:pPr marL="3175" lvl="1"/>
            <a:endParaRPr lang="en-US" altLang="zh-CN" dirty="0">
              <a:solidFill>
                <a:srgbClr val="000000"/>
              </a:solidFill>
              <a:latin typeface="黑体" pitchFamily="49" charset="-122"/>
              <a:ea typeface="黑体" pitchFamily="49" charset="-122"/>
            </a:endParaRPr>
          </a:p>
          <a:p>
            <a:pPr marL="3175" lvl="1"/>
            <a:r>
              <a:rPr lang="zh-CN" altLang="en-US" dirty="0">
                <a:solidFill>
                  <a:srgbClr val="000000"/>
                </a:solidFill>
                <a:latin typeface="黑体" pitchFamily="49" charset="-122"/>
                <a:ea typeface="黑体" pitchFamily="49" charset="-122"/>
              </a:rPr>
              <a:t>课题</a:t>
            </a:r>
            <a:r>
              <a:rPr lang="en-US" altLang="zh-CN" dirty="0">
                <a:solidFill>
                  <a:srgbClr val="000000"/>
                </a:solidFill>
                <a:latin typeface="黑体" pitchFamily="49" charset="-122"/>
                <a:ea typeface="黑体" pitchFamily="49" charset="-122"/>
              </a:rPr>
              <a:t>5:</a:t>
            </a:r>
            <a:r>
              <a:rPr lang="zh-CN" altLang="en-US" dirty="0">
                <a:solidFill>
                  <a:srgbClr val="000000"/>
                </a:solidFill>
                <a:latin typeface="黑体" pitchFamily="49" charset="-122"/>
                <a:ea typeface="黑体" pitchFamily="49" charset="-122"/>
              </a:rPr>
              <a:t>大数据计算的示范应用</a:t>
            </a:r>
          </a:p>
          <a:p>
            <a:pPr marL="3175" lvl="1"/>
            <a:r>
              <a:rPr lang="zh-CN" altLang="en-US" dirty="0">
                <a:solidFill>
                  <a:srgbClr val="FF0000"/>
                </a:solidFill>
                <a:latin typeface="黑体" pitchFamily="49" charset="-122"/>
                <a:ea typeface="黑体" pitchFamily="49" charset="-122"/>
              </a:rPr>
              <a:t>云晓春（国家计算机网络与信息安全管理中心）</a:t>
            </a:r>
            <a:endParaRPr lang="en-US" altLang="zh-CN" dirty="0">
              <a:solidFill>
                <a:srgbClr val="FF0000"/>
              </a:solidFill>
              <a:latin typeface="黑体" pitchFamily="49" charset="-122"/>
              <a:ea typeface="黑体" pitchFamily="49" charset="-122"/>
            </a:endParaRPr>
          </a:p>
          <a:p>
            <a:pPr marL="3175" lvl="1"/>
            <a:r>
              <a:rPr lang="zh-CN" altLang="en-US" dirty="0" smtClean="0">
                <a:solidFill>
                  <a:srgbClr val="FF0000"/>
                </a:solidFill>
                <a:latin typeface="黑体" pitchFamily="49" charset="-122"/>
                <a:ea typeface="黑体" pitchFamily="49" charset="-122"/>
              </a:rPr>
              <a:t>林仕鼎</a:t>
            </a:r>
            <a:r>
              <a:rPr lang="zh-CN" altLang="en-US" dirty="0">
                <a:solidFill>
                  <a:srgbClr val="FF0000"/>
                </a:solidFill>
                <a:latin typeface="黑体" pitchFamily="49" charset="-122"/>
                <a:ea typeface="黑体" pitchFamily="49" charset="-122"/>
              </a:rPr>
              <a:t>（百度）</a:t>
            </a:r>
          </a:p>
          <a:p>
            <a:pPr marL="3175" lvl="1"/>
            <a:endParaRPr lang="zh-CN" altLang="en-US" dirty="0">
              <a:solidFill>
                <a:srgbClr val="00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pPr eaLnBrk="1" hangingPunct="1"/>
            <a:r>
              <a:rPr b="1" smtClean="0"/>
              <a:t>汇报提纲</a:t>
            </a:r>
            <a:endParaRPr lang="en-US" b="1" smtClean="0"/>
          </a:p>
        </p:txBody>
      </p:sp>
      <p:sp>
        <p:nvSpPr>
          <p:cNvPr id="3584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0CF38E94-BDA0-439A-943B-DA3235E56024}" type="slidenum">
              <a:rPr kumimoji="0" lang="zh-CN" altLang="en-US" sz="1200">
                <a:solidFill>
                  <a:srgbClr val="898989"/>
                </a:solidFill>
              </a:rPr>
              <a:pPr/>
              <a:t>41</a:t>
            </a:fld>
            <a:endParaRPr kumimoji="0" lang="zh-CN" altLang="en-US" sz="1200">
              <a:solidFill>
                <a:srgbClr val="898989"/>
              </a:solidFill>
            </a:endParaRPr>
          </a:p>
        </p:txBody>
      </p:sp>
      <p:grpSp>
        <p:nvGrpSpPr>
          <p:cNvPr id="35844" name="组合 54"/>
          <p:cNvGrpSpPr>
            <a:grpSpLocks/>
          </p:cNvGrpSpPr>
          <p:nvPr/>
        </p:nvGrpSpPr>
        <p:grpSpPr bwMode="auto">
          <a:xfrm>
            <a:off x="1736725" y="1927225"/>
            <a:ext cx="5192713" cy="2997200"/>
            <a:chOff x="1736725" y="1927917"/>
            <a:chExt cx="5192239" cy="2997209"/>
          </a:xfrm>
        </p:grpSpPr>
        <p:sp>
          <p:nvSpPr>
            <p:cNvPr id="35845" name="Line 11"/>
            <p:cNvSpPr>
              <a:spLocks noChangeShapeType="1"/>
            </p:cNvSpPr>
            <p:nvPr/>
          </p:nvSpPr>
          <p:spPr bwMode="auto">
            <a:xfrm>
              <a:off x="2224044" y="2550159"/>
              <a:ext cx="4704920" cy="0"/>
            </a:xfrm>
            <a:prstGeom prst="line">
              <a:avLst/>
            </a:prstGeom>
            <a:noFill/>
            <a:ln w="25400">
              <a:solidFill>
                <a:srgbClr val="365164"/>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46" name="Text Box 12"/>
            <p:cNvSpPr txBox="1">
              <a:spLocks noChangeArrowheads="1"/>
            </p:cNvSpPr>
            <p:nvPr/>
          </p:nvSpPr>
          <p:spPr bwMode="auto">
            <a:xfrm>
              <a:off x="2651042" y="1997767"/>
              <a:ext cx="3892195" cy="58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eaLnBrk="0" hangingPunct="0"/>
              <a:r>
                <a:rPr lang="zh-CN" altLang="en-US" sz="3200" b="1">
                  <a:solidFill>
                    <a:srgbClr val="A6A6A6"/>
                  </a:solidFill>
                  <a:latin typeface="黑体" pitchFamily="49" charset="-122"/>
                  <a:ea typeface="黑体" pitchFamily="49" charset="-122"/>
                </a:rPr>
                <a:t>立项依据与科学问题</a:t>
              </a:r>
            </a:p>
          </p:txBody>
        </p:sp>
        <p:grpSp>
          <p:nvGrpSpPr>
            <p:cNvPr id="35847" name="组合 92"/>
            <p:cNvGrpSpPr>
              <a:grpSpLocks noChangeAspect="1"/>
            </p:cNvGrpSpPr>
            <p:nvPr/>
          </p:nvGrpSpPr>
          <p:grpSpPr bwMode="auto">
            <a:xfrm>
              <a:off x="1736725" y="1927917"/>
              <a:ext cx="731329" cy="657477"/>
              <a:chOff x="1428728" y="2546586"/>
              <a:chExt cx="762000" cy="684856"/>
            </a:xfrm>
          </p:grpSpPr>
          <p:grpSp>
            <p:nvGrpSpPr>
              <p:cNvPr id="35872" name="Group 3"/>
              <p:cNvGrpSpPr>
                <a:grpSpLocks/>
              </p:cNvGrpSpPr>
              <p:nvPr/>
            </p:nvGrpSpPr>
            <p:grpSpPr bwMode="auto">
              <a:xfrm>
                <a:off x="1428728" y="2546586"/>
                <a:ext cx="762000" cy="684856"/>
                <a:chOff x="1110" y="2750"/>
                <a:chExt cx="1549" cy="1391"/>
              </a:xfrm>
            </p:grpSpPr>
            <p:sp>
              <p:nvSpPr>
                <p:cNvPr id="35874" name="AutoShape 4"/>
                <p:cNvSpPr>
                  <a:spLocks noChangeArrowheads="1"/>
                </p:cNvSpPr>
                <p:nvPr/>
              </p:nvSpPr>
              <p:spPr bwMode="gray">
                <a:xfrm>
                  <a:off x="1123" y="2750"/>
                  <a:ext cx="1536"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365164"/>
                    </a:solidFill>
                    <a:latin typeface="黑体" pitchFamily="49" charset="-122"/>
                    <a:ea typeface="黑体" pitchFamily="49" charset="-122"/>
                  </a:endParaRPr>
                </a:p>
              </p:txBody>
            </p:sp>
            <p:sp>
              <p:nvSpPr>
                <p:cNvPr id="35875" name="AutoShape 5"/>
                <p:cNvSpPr>
                  <a:spLocks noChangeArrowheads="1"/>
                </p:cNvSpPr>
                <p:nvPr/>
              </p:nvSpPr>
              <p:spPr bwMode="gray">
                <a:xfrm>
                  <a:off x="1110" y="2814"/>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sp>
              <p:nvSpPr>
                <p:cNvPr id="35876" name="AutoShape 6"/>
                <p:cNvSpPr>
                  <a:spLocks noChangeArrowheads="1"/>
                </p:cNvSpPr>
                <p:nvPr/>
              </p:nvSpPr>
              <p:spPr bwMode="gray">
                <a:xfrm>
                  <a:off x="1197" y="2868"/>
                  <a:ext cx="1352" cy="1165"/>
                </a:xfrm>
                <a:prstGeom prst="hexagon">
                  <a:avLst>
                    <a:gd name="adj" fmla="val 28895"/>
                    <a:gd name="vf" fmla="val 115470"/>
                  </a:avLst>
                </a:prstGeom>
                <a:gradFill rotWithShape="1">
                  <a:gsLst>
                    <a:gs pos="0">
                      <a:srgbClr val="133E65"/>
                    </a:gs>
                    <a:gs pos="100000">
                      <a:srgbClr val="2885DA"/>
                    </a:gs>
                  </a:gsLst>
                  <a:lin ang="2700000" scaled="1"/>
                </a:gradFill>
                <a:ln w="9525">
                  <a:solidFill>
                    <a:srgbClr val="365164"/>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grpSp>
          <p:sp>
            <p:nvSpPr>
              <p:cNvPr id="35873" name="Text Box 13"/>
              <p:cNvSpPr txBox="1">
                <a:spLocks noChangeArrowheads="1"/>
              </p:cNvSpPr>
              <p:nvPr/>
            </p:nvSpPr>
            <p:spPr bwMode="gray">
              <a:xfrm>
                <a:off x="1625578" y="2664971"/>
                <a:ext cx="354392" cy="480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eaLnBrk="0" hangingPunct="0"/>
                <a:r>
                  <a:rPr lang="en-US" altLang="zh-CN" b="1">
                    <a:solidFill>
                      <a:srgbClr val="FFFFFF"/>
                    </a:solidFill>
                    <a:latin typeface="黑体" pitchFamily="49" charset="-122"/>
                    <a:ea typeface="黑体" pitchFamily="49" charset="-122"/>
                  </a:rPr>
                  <a:t>1</a:t>
                </a:r>
              </a:p>
            </p:txBody>
          </p:sp>
        </p:grpSp>
        <p:sp>
          <p:nvSpPr>
            <p:cNvPr id="35848" name="Line 14"/>
            <p:cNvSpPr>
              <a:spLocks noChangeShapeType="1"/>
            </p:cNvSpPr>
            <p:nvPr/>
          </p:nvSpPr>
          <p:spPr bwMode="auto">
            <a:xfrm>
              <a:off x="2224044" y="3332718"/>
              <a:ext cx="4704920" cy="0"/>
            </a:xfrm>
            <a:prstGeom prst="line">
              <a:avLst/>
            </a:prstGeom>
            <a:noFill/>
            <a:ln w="25400">
              <a:solidFill>
                <a:srgbClr val="365164"/>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Text Box 15"/>
            <p:cNvSpPr txBox="1">
              <a:spLocks noChangeArrowheads="1"/>
            </p:cNvSpPr>
            <p:nvPr/>
          </p:nvSpPr>
          <p:spPr bwMode="auto">
            <a:xfrm>
              <a:off x="2651042" y="2786758"/>
              <a:ext cx="3892195" cy="584202"/>
            </a:xfrm>
            <a:prstGeom prst="rect">
              <a:avLst/>
            </a:prstGeom>
            <a:noFill/>
            <a:ln>
              <a:noFill/>
            </a:ln>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zh-CN" altLang="en-US" sz="3200" b="1" dirty="0" smtClean="0">
                  <a:solidFill>
                    <a:schemeClr val="bg1">
                      <a:lumMod val="65000"/>
                    </a:schemeClr>
                  </a:solidFill>
                  <a:latin typeface="黑体" pitchFamily="49" charset="-122"/>
                  <a:ea typeface="黑体" pitchFamily="49" charset="-122"/>
                  <a:cs typeface="宋体" charset="0"/>
                </a:rPr>
                <a:t>研究内容与研究方案</a:t>
              </a:r>
              <a:endParaRPr lang="zh-CN" altLang="en-US" sz="3200" b="1" dirty="0">
                <a:solidFill>
                  <a:schemeClr val="bg1">
                    <a:lumMod val="65000"/>
                  </a:schemeClr>
                </a:solidFill>
                <a:latin typeface="黑体" pitchFamily="49" charset="-122"/>
                <a:ea typeface="黑体" pitchFamily="49" charset="-122"/>
                <a:cs typeface="宋体" charset="0"/>
              </a:endParaRPr>
            </a:p>
          </p:txBody>
        </p:sp>
        <p:grpSp>
          <p:nvGrpSpPr>
            <p:cNvPr id="35850" name="组合 93"/>
            <p:cNvGrpSpPr>
              <a:grpSpLocks noChangeAspect="1"/>
            </p:cNvGrpSpPr>
            <p:nvPr/>
          </p:nvGrpSpPr>
          <p:grpSpPr bwMode="auto">
            <a:xfrm>
              <a:off x="1736725" y="2729337"/>
              <a:ext cx="731329" cy="638573"/>
              <a:chOff x="1428728" y="3414706"/>
              <a:chExt cx="762000" cy="665162"/>
            </a:xfrm>
          </p:grpSpPr>
          <p:grpSp>
            <p:nvGrpSpPr>
              <p:cNvPr id="35867" name="Group 7"/>
              <p:cNvGrpSpPr>
                <a:grpSpLocks/>
              </p:cNvGrpSpPr>
              <p:nvPr/>
            </p:nvGrpSpPr>
            <p:grpSpPr bwMode="auto">
              <a:xfrm>
                <a:off x="1428728" y="3414706"/>
                <a:ext cx="762000" cy="665162"/>
                <a:chOff x="3174" y="2656"/>
                <a:chExt cx="1549" cy="1351"/>
              </a:xfrm>
            </p:grpSpPr>
            <p:sp>
              <p:nvSpPr>
                <p:cNvPr id="35869" name="AutoShape 8"/>
                <p:cNvSpPr>
                  <a:spLocks noChangeArrowheads="1"/>
                </p:cNvSpPr>
                <p:nvPr/>
              </p:nvSpPr>
              <p:spPr bwMode="gray">
                <a:xfrm>
                  <a:off x="3187" y="2680"/>
                  <a:ext cx="1536"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365164"/>
                    </a:solidFill>
                    <a:latin typeface="黑体" pitchFamily="49" charset="-122"/>
                    <a:ea typeface="黑体" pitchFamily="49" charset="-122"/>
                  </a:endParaRPr>
                </a:p>
              </p:txBody>
            </p:sp>
            <p:sp>
              <p:nvSpPr>
                <p:cNvPr id="35870" name="AutoShape 9"/>
                <p:cNvSpPr>
                  <a:spLocks noChangeArrowheads="1"/>
                </p:cNvSpPr>
                <p:nvPr/>
              </p:nvSpPr>
              <p:spPr bwMode="gray">
                <a:xfrm>
                  <a:off x="3174" y="2656"/>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sp>
              <p:nvSpPr>
                <p:cNvPr id="35871" name="AutoShape 10"/>
                <p:cNvSpPr>
                  <a:spLocks noChangeArrowheads="1"/>
                </p:cNvSpPr>
                <p:nvPr/>
              </p:nvSpPr>
              <p:spPr bwMode="gray">
                <a:xfrm>
                  <a:off x="3261" y="2737"/>
                  <a:ext cx="1352" cy="1169"/>
                </a:xfrm>
                <a:prstGeom prst="hexagon">
                  <a:avLst>
                    <a:gd name="adj" fmla="val 28898"/>
                    <a:gd name="vf" fmla="val 115470"/>
                  </a:avLst>
                </a:prstGeom>
                <a:gradFill rotWithShape="1">
                  <a:gsLst>
                    <a:gs pos="0">
                      <a:srgbClr val="3D356E"/>
                    </a:gs>
                    <a:gs pos="100000">
                      <a:srgbClr val="8472EE"/>
                    </a:gs>
                  </a:gsLst>
                  <a:lin ang="2700000" scaled="1"/>
                </a:gradFill>
                <a:ln w="9525">
                  <a:solidFill>
                    <a:srgbClr val="365164"/>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grpSp>
          <p:sp>
            <p:nvSpPr>
              <p:cNvPr id="35868" name="Text Box 16"/>
              <p:cNvSpPr txBox="1">
                <a:spLocks noChangeArrowheads="1"/>
              </p:cNvSpPr>
              <p:nvPr/>
            </p:nvSpPr>
            <p:spPr bwMode="gray">
              <a:xfrm>
                <a:off x="1625578" y="3513131"/>
                <a:ext cx="354392" cy="48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eaLnBrk="0" hangingPunct="0"/>
                <a:r>
                  <a:rPr lang="en-US" altLang="zh-CN" b="1">
                    <a:solidFill>
                      <a:srgbClr val="FFFFFF"/>
                    </a:solidFill>
                    <a:latin typeface="黑体" pitchFamily="49" charset="-122"/>
                    <a:ea typeface="黑体" pitchFamily="49" charset="-122"/>
                  </a:rPr>
                  <a:t>2</a:t>
                </a:r>
              </a:p>
            </p:txBody>
          </p:sp>
        </p:grpSp>
        <p:sp>
          <p:nvSpPr>
            <p:cNvPr id="35851" name="Line 25"/>
            <p:cNvSpPr>
              <a:spLocks noChangeShapeType="1"/>
            </p:cNvSpPr>
            <p:nvPr/>
          </p:nvSpPr>
          <p:spPr bwMode="auto">
            <a:xfrm>
              <a:off x="2224044" y="4150200"/>
              <a:ext cx="4704919" cy="0"/>
            </a:xfrm>
            <a:prstGeom prst="line">
              <a:avLst/>
            </a:prstGeom>
            <a:noFill/>
            <a:ln w="25400">
              <a:solidFill>
                <a:srgbClr val="365164"/>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52" name="Text Box 26"/>
            <p:cNvSpPr txBox="1">
              <a:spLocks noChangeArrowheads="1"/>
            </p:cNvSpPr>
            <p:nvPr/>
          </p:nvSpPr>
          <p:spPr bwMode="auto">
            <a:xfrm>
              <a:off x="2650892" y="3609678"/>
              <a:ext cx="3892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eaLnBrk="0" hangingPunct="0"/>
              <a:r>
                <a:rPr lang="zh-CN" altLang="en-US" sz="3200" b="1">
                  <a:solidFill>
                    <a:srgbClr val="FF0000"/>
                  </a:solidFill>
                  <a:latin typeface="黑体" pitchFamily="49" charset="-122"/>
                  <a:ea typeface="黑体" pitchFamily="49" charset="-122"/>
                </a:rPr>
                <a:t>预期目标与特色创新</a:t>
              </a:r>
            </a:p>
          </p:txBody>
        </p:sp>
        <p:grpSp>
          <p:nvGrpSpPr>
            <p:cNvPr id="35853" name="组合 94"/>
            <p:cNvGrpSpPr>
              <a:grpSpLocks noChangeAspect="1"/>
            </p:cNvGrpSpPr>
            <p:nvPr/>
          </p:nvGrpSpPr>
          <p:grpSpPr bwMode="auto">
            <a:xfrm>
              <a:off x="1736725" y="3531197"/>
              <a:ext cx="731329" cy="638100"/>
              <a:chOff x="1428728" y="4307374"/>
              <a:chExt cx="762000" cy="664670"/>
            </a:xfrm>
          </p:grpSpPr>
          <p:grpSp>
            <p:nvGrpSpPr>
              <p:cNvPr id="35862" name="Group 17"/>
              <p:cNvGrpSpPr>
                <a:grpSpLocks/>
              </p:cNvGrpSpPr>
              <p:nvPr/>
            </p:nvGrpSpPr>
            <p:grpSpPr bwMode="auto">
              <a:xfrm>
                <a:off x="1428728" y="4307374"/>
                <a:ext cx="762000" cy="664670"/>
                <a:chOff x="1110" y="2657"/>
                <a:chExt cx="1549" cy="1350"/>
              </a:xfrm>
            </p:grpSpPr>
            <p:sp>
              <p:nvSpPr>
                <p:cNvPr id="35864" name="AutoShape 18"/>
                <p:cNvSpPr>
                  <a:spLocks noChangeArrowheads="1"/>
                </p:cNvSpPr>
                <p:nvPr/>
              </p:nvSpPr>
              <p:spPr bwMode="gray">
                <a:xfrm>
                  <a:off x="1123" y="2680"/>
                  <a:ext cx="1536"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365164"/>
                    </a:solidFill>
                    <a:latin typeface="黑体" pitchFamily="49" charset="-122"/>
                    <a:ea typeface="黑体" pitchFamily="49" charset="-122"/>
                  </a:endParaRPr>
                </a:p>
              </p:txBody>
            </p:sp>
            <p:sp>
              <p:nvSpPr>
                <p:cNvPr id="35865" name="AutoShape 19"/>
                <p:cNvSpPr>
                  <a:spLocks noChangeArrowheads="1"/>
                </p:cNvSpPr>
                <p:nvPr/>
              </p:nvSpPr>
              <p:spPr bwMode="gray">
                <a:xfrm>
                  <a:off x="1110" y="2657"/>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sp>
              <p:nvSpPr>
                <p:cNvPr id="35866" name="AutoShape 20"/>
                <p:cNvSpPr>
                  <a:spLocks noChangeArrowheads="1"/>
                </p:cNvSpPr>
                <p:nvPr/>
              </p:nvSpPr>
              <p:spPr bwMode="gray">
                <a:xfrm>
                  <a:off x="1197" y="2737"/>
                  <a:ext cx="1352" cy="1169"/>
                </a:xfrm>
                <a:prstGeom prst="hexagon">
                  <a:avLst>
                    <a:gd name="adj" fmla="val 28898"/>
                    <a:gd name="vf" fmla="val 115470"/>
                  </a:avLst>
                </a:prstGeom>
                <a:gradFill rotWithShape="1">
                  <a:gsLst>
                    <a:gs pos="0">
                      <a:srgbClr val="133E65"/>
                    </a:gs>
                    <a:gs pos="100000">
                      <a:srgbClr val="2885DA"/>
                    </a:gs>
                  </a:gsLst>
                  <a:lin ang="2700000" scaled="1"/>
                </a:gradFill>
                <a:ln w="9525">
                  <a:solidFill>
                    <a:srgbClr val="365164"/>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grpSp>
          <p:sp>
            <p:nvSpPr>
              <p:cNvPr id="35863" name="Text Box 27"/>
              <p:cNvSpPr txBox="1">
                <a:spLocks noChangeArrowheads="1"/>
              </p:cNvSpPr>
              <p:nvPr/>
            </p:nvSpPr>
            <p:spPr bwMode="gray">
              <a:xfrm>
                <a:off x="1625578" y="4405306"/>
                <a:ext cx="354392" cy="480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eaLnBrk="0" hangingPunct="0"/>
                <a:r>
                  <a:rPr lang="en-US" altLang="zh-CN" b="1">
                    <a:solidFill>
                      <a:srgbClr val="FFFFFF"/>
                    </a:solidFill>
                    <a:latin typeface="黑体" pitchFamily="49" charset="-122"/>
                    <a:ea typeface="黑体" pitchFamily="49" charset="-122"/>
                  </a:rPr>
                  <a:t>3</a:t>
                </a:r>
              </a:p>
            </p:txBody>
          </p:sp>
        </p:grpSp>
        <p:sp>
          <p:nvSpPr>
            <p:cNvPr id="35854" name="Text Box 12"/>
            <p:cNvSpPr txBox="1">
              <a:spLocks noChangeArrowheads="1"/>
            </p:cNvSpPr>
            <p:nvPr/>
          </p:nvSpPr>
          <p:spPr bwMode="auto">
            <a:xfrm>
              <a:off x="2650892" y="4340351"/>
              <a:ext cx="3892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eaLnBrk="0" hangingPunct="0"/>
              <a:r>
                <a:rPr lang="zh-CN" altLang="en-US" sz="3200" b="1">
                  <a:solidFill>
                    <a:srgbClr val="000000"/>
                  </a:solidFill>
                  <a:latin typeface="黑体" pitchFamily="49" charset="-122"/>
                  <a:ea typeface="黑体" pitchFamily="49" charset="-122"/>
                </a:rPr>
                <a:t>研究队伍与工作基础</a:t>
              </a:r>
            </a:p>
          </p:txBody>
        </p:sp>
        <p:sp>
          <p:nvSpPr>
            <p:cNvPr id="35855" name="Line 25"/>
            <p:cNvSpPr>
              <a:spLocks noChangeShapeType="1"/>
            </p:cNvSpPr>
            <p:nvPr/>
          </p:nvSpPr>
          <p:spPr bwMode="auto">
            <a:xfrm>
              <a:off x="2195736" y="4885202"/>
              <a:ext cx="4704919" cy="0"/>
            </a:xfrm>
            <a:prstGeom prst="line">
              <a:avLst/>
            </a:prstGeom>
            <a:noFill/>
            <a:ln w="25400">
              <a:solidFill>
                <a:srgbClr val="365164"/>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5856" name="组合 93"/>
            <p:cNvGrpSpPr>
              <a:grpSpLocks noChangeAspect="1"/>
            </p:cNvGrpSpPr>
            <p:nvPr/>
          </p:nvGrpSpPr>
          <p:grpSpPr bwMode="auto">
            <a:xfrm>
              <a:off x="1743286" y="4281915"/>
              <a:ext cx="731329" cy="638573"/>
              <a:chOff x="1428236" y="3415198"/>
              <a:chExt cx="762000" cy="665162"/>
            </a:xfrm>
          </p:grpSpPr>
          <p:grpSp>
            <p:nvGrpSpPr>
              <p:cNvPr id="35857" name="Group 7"/>
              <p:cNvGrpSpPr>
                <a:grpSpLocks/>
              </p:cNvGrpSpPr>
              <p:nvPr/>
            </p:nvGrpSpPr>
            <p:grpSpPr bwMode="auto">
              <a:xfrm>
                <a:off x="1428236" y="3415198"/>
                <a:ext cx="762000" cy="665162"/>
                <a:chOff x="3173" y="2657"/>
                <a:chExt cx="1549" cy="1351"/>
              </a:xfrm>
            </p:grpSpPr>
            <p:sp>
              <p:nvSpPr>
                <p:cNvPr id="35859" name="AutoShape 8"/>
                <p:cNvSpPr>
                  <a:spLocks noChangeArrowheads="1"/>
                </p:cNvSpPr>
                <p:nvPr/>
              </p:nvSpPr>
              <p:spPr bwMode="gray">
                <a:xfrm>
                  <a:off x="3186" y="2681"/>
                  <a:ext cx="1536"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365164"/>
                    </a:solidFill>
                    <a:latin typeface="黑体" pitchFamily="49" charset="-122"/>
                    <a:ea typeface="黑体" pitchFamily="49" charset="-122"/>
                  </a:endParaRPr>
                </a:p>
              </p:txBody>
            </p:sp>
            <p:sp>
              <p:nvSpPr>
                <p:cNvPr id="35860" name="AutoShape 9"/>
                <p:cNvSpPr>
                  <a:spLocks noChangeArrowheads="1"/>
                </p:cNvSpPr>
                <p:nvPr/>
              </p:nvSpPr>
              <p:spPr bwMode="gray">
                <a:xfrm>
                  <a:off x="3173" y="2657"/>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sp>
              <p:nvSpPr>
                <p:cNvPr id="35861" name="AutoShape 10"/>
                <p:cNvSpPr>
                  <a:spLocks noChangeArrowheads="1"/>
                </p:cNvSpPr>
                <p:nvPr/>
              </p:nvSpPr>
              <p:spPr bwMode="gray">
                <a:xfrm>
                  <a:off x="3260" y="2738"/>
                  <a:ext cx="1352" cy="1169"/>
                </a:xfrm>
                <a:prstGeom prst="hexagon">
                  <a:avLst>
                    <a:gd name="adj" fmla="val 28898"/>
                    <a:gd name="vf" fmla="val 115470"/>
                  </a:avLst>
                </a:prstGeom>
                <a:gradFill rotWithShape="1">
                  <a:gsLst>
                    <a:gs pos="0">
                      <a:srgbClr val="3D356E"/>
                    </a:gs>
                    <a:gs pos="100000">
                      <a:srgbClr val="8472EE"/>
                    </a:gs>
                  </a:gsLst>
                  <a:lin ang="2700000" scaled="1"/>
                </a:gradFill>
                <a:ln w="9525">
                  <a:solidFill>
                    <a:srgbClr val="365164"/>
                  </a:solidFill>
                  <a:miter lim="800000"/>
                  <a:headEnd/>
                  <a:tailEnd/>
                </a:ln>
              </p:spPr>
              <p:txBody>
                <a:bodyPr wrap="none" anchor="ctr"/>
                <a:lstStyle/>
                <a:p>
                  <a:endParaRPr lang="zh-CN" altLang="en-US" b="1">
                    <a:solidFill>
                      <a:srgbClr val="365164"/>
                    </a:solidFill>
                    <a:latin typeface="黑体" pitchFamily="49" charset="-122"/>
                    <a:ea typeface="黑体" pitchFamily="49" charset="-122"/>
                  </a:endParaRPr>
                </a:p>
              </p:txBody>
            </p:sp>
          </p:grpSp>
          <p:sp>
            <p:nvSpPr>
              <p:cNvPr id="35858" name="Text Box 16"/>
              <p:cNvSpPr txBox="1">
                <a:spLocks noChangeArrowheads="1"/>
              </p:cNvSpPr>
              <p:nvPr/>
            </p:nvSpPr>
            <p:spPr bwMode="gray">
              <a:xfrm>
                <a:off x="1625578" y="3513131"/>
                <a:ext cx="354392" cy="48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eaLnBrk="0" hangingPunct="0"/>
                <a:r>
                  <a:rPr lang="en-US" altLang="zh-CN" b="1">
                    <a:solidFill>
                      <a:srgbClr val="FFFFFF"/>
                    </a:solidFill>
                    <a:latin typeface="黑体" pitchFamily="49" charset="-122"/>
                    <a:ea typeface="黑体" pitchFamily="49" charset="-122"/>
                  </a:rPr>
                  <a:t>4</a:t>
                </a:r>
              </a:p>
            </p:txBody>
          </p:sp>
        </p:gr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187450" y="4611688"/>
            <a:ext cx="3960813" cy="132556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81922" name="标题 1"/>
          <p:cNvSpPr>
            <a:spLocks noGrp="1"/>
          </p:cNvSpPr>
          <p:nvPr>
            <p:ph type="title"/>
          </p:nvPr>
        </p:nvSpPr>
        <p:spPr/>
        <p:txBody>
          <a:bodyPr/>
          <a:lstStyle/>
          <a:p>
            <a:r>
              <a:rPr b="1" dirty="0" smtClean="0"/>
              <a:t>预期目标</a:t>
            </a:r>
            <a:endParaRPr lang="en-US" b="1" dirty="0" smtClean="0"/>
          </a:p>
        </p:txBody>
      </p:sp>
      <p:sp>
        <p:nvSpPr>
          <p:cNvPr id="81924"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FF1D7A94-DF37-4550-B15D-23C298D9B2E7}" type="slidenum">
              <a:rPr kumimoji="0" lang="zh-CN" altLang="en-US" sz="1200">
                <a:solidFill>
                  <a:srgbClr val="898989"/>
                </a:solidFill>
              </a:rPr>
              <a:pPr/>
              <a:t>42</a:t>
            </a:fld>
            <a:endParaRPr kumimoji="0" lang="zh-CN" altLang="en-US" sz="1200">
              <a:solidFill>
                <a:srgbClr val="898989"/>
              </a:solidFill>
            </a:endParaRPr>
          </a:p>
        </p:txBody>
      </p:sp>
      <p:sp>
        <p:nvSpPr>
          <p:cNvPr id="9" name="右箭头 8"/>
          <p:cNvSpPr>
            <a:spLocks noChangeArrowheads="1"/>
          </p:cNvSpPr>
          <p:nvPr/>
        </p:nvSpPr>
        <p:spPr bwMode="auto">
          <a:xfrm>
            <a:off x="107950" y="4827588"/>
            <a:ext cx="1008063" cy="842962"/>
          </a:xfrm>
          <a:prstGeom prst="rightArrow">
            <a:avLst>
              <a:gd name="adj1" fmla="val 63241"/>
              <a:gd name="adj2" fmla="val 52435"/>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anchor="ctr"/>
          <a:lstStyle/>
          <a:p>
            <a:r>
              <a:rPr kumimoji="0" lang="zh-CN" altLang="en-US" sz="1800" i="1">
                <a:latin typeface="黑体" pitchFamily="49" charset="-122"/>
                <a:ea typeface="黑体" pitchFamily="49" charset="-122"/>
              </a:rPr>
              <a:t>基础理论</a:t>
            </a:r>
          </a:p>
        </p:txBody>
      </p:sp>
      <p:sp>
        <p:nvSpPr>
          <p:cNvPr id="10" name="右箭头 9"/>
          <p:cNvSpPr>
            <a:spLocks noChangeArrowheads="1"/>
          </p:cNvSpPr>
          <p:nvPr/>
        </p:nvSpPr>
        <p:spPr bwMode="auto">
          <a:xfrm>
            <a:off x="107950" y="3068638"/>
            <a:ext cx="1008063" cy="865187"/>
          </a:xfrm>
          <a:prstGeom prst="rightArrow">
            <a:avLst>
              <a:gd name="adj1" fmla="val 63241"/>
              <a:gd name="adj2" fmla="val 52323"/>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r>
              <a:rPr kumimoji="0" lang="zh-CN" altLang="en-US" sz="1800" i="1">
                <a:latin typeface="黑体" pitchFamily="49" charset="-122"/>
                <a:ea typeface="黑体" pitchFamily="49" charset="-122"/>
              </a:rPr>
              <a:t>技术</a:t>
            </a:r>
            <a:endParaRPr kumimoji="0" lang="en-US" altLang="zh-CN" sz="1800" i="1">
              <a:latin typeface="黑体" pitchFamily="49" charset="-122"/>
              <a:ea typeface="黑体" pitchFamily="49" charset="-122"/>
            </a:endParaRPr>
          </a:p>
          <a:p>
            <a:r>
              <a:rPr kumimoji="0" lang="zh-CN" altLang="en-US" sz="1800" i="1">
                <a:latin typeface="黑体" pitchFamily="49" charset="-122"/>
                <a:ea typeface="黑体" pitchFamily="49" charset="-122"/>
              </a:rPr>
              <a:t>方法</a:t>
            </a:r>
          </a:p>
        </p:txBody>
      </p:sp>
      <p:sp>
        <p:nvSpPr>
          <p:cNvPr id="11" name="右箭头 10"/>
          <p:cNvSpPr>
            <a:spLocks noChangeArrowheads="1"/>
          </p:cNvSpPr>
          <p:nvPr/>
        </p:nvSpPr>
        <p:spPr bwMode="auto">
          <a:xfrm>
            <a:off x="107950" y="1470025"/>
            <a:ext cx="1008063" cy="865188"/>
          </a:xfrm>
          <a:prstGeom prst="rightArrow">
            <a:avLst>
              <a:gd name="adj1" fmla="val 63241"/>
              <a:gd name="adj2" fmla="val 52323"/>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r>
              <a:rPr kumimoji="0" lang="zh-CN" altLang="en-US" sz="1800" i="1">
                <a:latin typeface="黑体" pitchFamily="49" charset="-122"/>
                <a:ea typeface="黑体" pitchFamily="49" charset="-122"/>
              </a:rPr>
              <a:t>应用示范</a:t>
            </a:r>
          </a:p>
        </p:txBody>
      </p:sp>
      <p:sp>
        <p:nvSpPr>
          <p:cNvPr id="12" name="矩形 11"/>
          <p:cNvSpPr>
            <a:spLocks noChangeArrowheads="1"/>
          </p:cNvSpPr>
          <p:nvPr/>
        </p:nvSpPr>
        <p:spPr bwMode="auto">
          <a:xfrm>
            <a:off x="5219700" y="1470025"/>
            <a:ext cx="3816350" cy="879475"/>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marL="342900" indent="-342900">
              <a:buFont typeface="Wingdings" pitchFamily="2" charset="2"/>
              <a:buChar char="v"/>
            </a:pPr>
            <a:r>
              <a:rPr lang="zh-CN" altLang="en-US" sz="1600">
                <a:solidFill>
                  <a:srgbClr val="C00000"/>
                </a:solidFill>
                <a:latin typeface="黑体" pitchFamily="49" charset="-122"/>
                <a:ea typeface="黑体" pitchFamily="49" charset="-122"/>
              </a:rPr>
              <a:t>研发微博突发事件分析预警系统</a:t>
            </a:r>
          </a:p>
          <a:p>
            <a:pPr marL="342900" indent="-342900">
              <a:buFont typeface="Wingdings" pitchFamily="2" charset="2"/>
              <a:buChar char="v"/>
            </a:pPr>
            <a:r>
              <a:rPr lang="zh-CN" altLang="en-US" sz="1600">
                <a:solidFill>
                  <a:srgbClr val="C00000"/>
                </a:solidFill>
                <a:latin typeface="黑体" pitchFamily="49" charset="-122"/>
                <a:ea typeface="黑体" pitchFamily="49" charset="-122"/>
              </a:rPr>
              <a:t>研发互联网智能搜索系统</a:t>
            </a:r>
          </a:p>
        </p:txBody>
      </p:sp>
      <p:sp>
        <p:nvSpPr>
          <p:cNvPr id="13" name="矩形 12"/>
          <p:cNvSpPr>
            <a:spLocks noChangeArrowheads="1"/>
          </p:cNvSpPr>
          <p:nvPr/>
        </p:nvSpPr>
        <p:spPr bwMode="auto">
          <a:xfrm>
            <a:off x="5219700" y="2781301"/>
            <a:ext cx="3816350" cy="1439862"/>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marL="342900" indent="-342900">
              <a:buFont typeface="Wingdings" pitchFamily="2" charset="2"/>
              <a:buChar char="v"/>
            </a:pPr>
            <a:r>
              <a:rPr lang="zh-CN" altLang="en-US" sz="1600">
                <a:solidFill>
                  <a:srgbClr val="C00000"/>
                </a:solidFill>
                <a:latin typeface="黑体" pitchFamily="49" charset="-122"/>
                <a:ea typeface="黑体" pitchFamily="49" charset="-122"/>
              </a:rPr>
              <a:t>提出多源异构迁移学习方法</a:t>
            </a:r>
            <a:endParaRPr lang="en-US" altLang="zh-CN" sz="1600">
              <a:solidFill>
                <a:srgbClr val="C00000"/>
              </a:solidFill>
              <a:latin typeface="黑体" pitchFamily="49" charset="-122"/>
              <a:ea typeface="黑体" pitchFamily="49" charset="-122"/>
            </a:endParaRPr>
          </a:p>
          <a:p>
            <a:pPr marL="342900" indent="-342900">
              <a:buFont typeface="Wingdings" pitchFamily="2" charset="2"/>
              <a:buChar char="v"/>
            </a:pPr>
            <a:r>
              <a:rPr lang="zh-CN" altLang="en-US" sz="1600">
                <a:solidFill>
                  <a:srgbClr val="C00000"/>
                </a:solidFill>
                <a:latin typeface="黑体" pitchFamily="49" charset="-122"/>
                <a:ea typeface="黑体" pitchFamily="49" charset="-122"/>
              </a:rPr>
              <a:t>建立大数据计算的系统架构</a:t>
            </a:r>
          </a:p>
          <a:p>
            <a:pPr marL="342900" indent="-342900">
              <a:buFont typeface="Wingdings" pitchFamily="2" charset="2"/>
              <a:buChar char="v"/>
            </a:pPr>
            <a:r>
              <a:rPr lang="zh-CN" altLang="en-US" sz="1600">
                <a:solidFill>
                  <a:srgbClr val="C00000"/>
                </a:solidFill>
                <a:latin typeface="黑体" pitchFamily="49" charset="-122"/>
                <a:ea typeface="黑体" pitchFamily="49" charset="-122"/>
              </a:rPr>
              <a:t>研制大数据分析与挖掘的分布式处理系统</a:t>
            </a:r>
          </a:p>
        </p:txBody>
      </p:sp>
      <p:sp>
        <p:nvSpPr>
          <p:cNvPr id="14" name="矩形 13"/>
          <p:cNvSpPr>
            <a:spLocks noChangeArrowheads="1"/>
          </p:cNvSpPr>
          <p:nvPr/>
        </p:nvSpPr>
        <p:spPr bwMode="auto">
          <a:xfrm>
            <a:off x="5219700" y="4683125"/>
            <a:ext cx="3816350" cy="1152525"/>
          </a:xfrm>
          <a:prstGeom prst="rect">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anchor="ctr"/>
          <a:lstStyle/>
          <a:p>
            <a:pPr marL="342900" indent="-342900">
              <a:buFont typeface="Wingdings" pitchFamily="2" charset="2"/>
              <a:buChar char="v"/>
            </a:pPr>
            <a:r>
              <a:rPr lang="zh-CN" altLang="en-US" sz="1600">
                <a:solidFill>
                  <a:srgbClr val="C00000"/>
                </a:solidFill>
                <a:latin typeface="黑体" pitchFamily="49" charset="-122"/>
                <a:ea typeface="黑体" pitchFamily="49" charset="-122"/>
              </a:rPr>
              <a:t>提出大数据计算的易解复杂性理论</a:t>
            </a:r>
          </a:p>
          <a:p>
            <a:pPr marL="342900" indent="-342900">
              <a:buFont typeface="Wingdings" pitchFamily="2" charset="2"/>
              <a:buChar char="v"/>
            </a:pPr>
            <a:r>
              <a:rPr lang="zh-CN" altLang="en-US" sz="1600">
                <a:solidFill>
                  <a:srgbClr val="C00000"/>
                </a:solidFill>
                <a:latin typeface="黑体" pitchFamily="49" charset="-122"/>
                <a:ea typeface="黑体" pitchFamily="49" charset="-122"/>
              </a:rPr>
              <a:t>提出数据驱动的近似算法理论</a:t>
            </a:r>
          </a:p>
          <a:p>
            <a:pPr marL="342900" indent="-342900">
              <a:buFont typeface="Wingdings" pitchFamily="2" charset="2"/>
              <a:buChar char="v"/>
            </a:pPr>
            <a:r>
              <a:rPr lang="zh-CN" altLang="en-US" sz="1600">
                <a:solidFill>
                  <a:srgbClr val="C00000"/>
                </a:solidFill>
                <a:latin typeface="黑体" pitchFamily="49" charset="-122"/>
                <a:ea typeface="黑体" pitchFamily="49" charset="-122"/>
              </a:rPr>
              <a:t>设计基于局部数据及特征的高效算法</a:t>
            </a:r>
            <a:endParaRPr lang="en-US" altLang="zh-CN" sz="1600">
              <a:solidFill>
                <a:srgbClr val="C00000"/>
              </a:solidFill>
              <a:latin typeface="黑体" pitchFamily="49" charset="-122"/>
              <a:ea typeface="黑体" pitchFamily="49" charset="-122"/>
            </a:endParaRPr>
          </a:p>
          <a:p>
            <a:pPr marL="342900" indent="-342900">
              <a:buFont typeface="Wingdings" pitchFamily="2" charset="2"/>
              <a:buChar char="v"/>
            </a:pPr>
            <a:r>
              <a:rPr lang="zh-CN" altLang="en-US" sz="1600">
                <a:solidFill>
                  <a:srgbClr val="C00000"/>
                </a:solidFill>
                <a:latin typeface="黑体" pitchFamily="49" charset="-122"/>
                <a:ea typeface="黑体" pitchFamily="49" charset="-122"/>
              </a:rPr>
              <a:t>提出多源异构大数据的量化表示理论</a:t>
            </a:r>
            <a:endParaRPr lang="en-US" altLang="zh-CN" sz="1600">
              <a:solidFill>
                <a:srgbClr val="C00000"/>
              </a:solidFill>
              <a:latin typeface="黑体" pitchFamily="49" charset="-122"/>
              <a:ea typeface="黑体" pitchFamily="49" charset="-122"/>
            </a:endParaRPr>
          </a:p>
        </p:txBody>
      </p:sp>
      <p:sp>
        <p:nvSpPr>
          <p:cNvPr id="16" name="圆角矩形 15"/>
          <p:cNvSpPr>
            <a:spLocks noChangeArrowheads="1"/>
          </p:cNvSpPr>
          <p:nvPr/>
        </p:nvSpPr>
        <p:spPr bwMode="auto">
          <a:xfrm>
            <a:off x="611188" y="6092825"/>
            <a:ext cx="8353425" cy="542925"/>
          </a:xfrm>
          <a:prstGeom prst="roundRect">
            <a:avLst>
              <a:gd name="adj" fmla="val 16667"/>
            </a:avLst>
          </a:prstGeom>
          <a:solidFill>
            <a:srgbClr val="FDEADA"/>
          </a:solidFill>
          <a:ln w="9525">
            <a:solidFill>
              <a:srgbClr val="F69240"/>
            </a:solidFill>
            <a:round/>
            <a:headEnd/>
            <a:tailEnd/>
          </a:ln>
          <a:effectLst>
            <a:outerShdw blurRad="40000" dist="20000" dir="5400000" rotWithShape="0">
              <a:srgbClr val="808080">
                <a:alpha val="37999"/>
              </a:srgbClr>
            </a:outerShdw>
          </a:effectLst>
        </p:spPr>
        <p:txBody>
          <a:bodyPr>
            <a:spAutoFit/>
          </a:bodyPr>
          <a:lstStyle/>
          <a:p>
            <a:pPr algn="ctr">
              <a:lnSpc>
                <a:spcPct val="125000"/>
              </a:lnSpc>
              <a:spcAft>
                <a:spcPct val="70000"/>
              </a:spcAft>
            </a:pPr>
            <a:r>
              <a:rPr kumimoji="0" lang="zh-CN" altLang="en-US">
                <a:effectLst>
                  <a:outerShdw blurRad="38100" dist="38100" dir="2700000" algn="tl">
                    <a:srgbClr val="FFFFFF"/>
                  </a:outerShdw>
                </a:effectLst>
                <a:latin typeface="黑体" pitchFamily="49" charset="-122"/>
                <a:ea typeface="黑体" pitchFamily="49" charset="-122"/>
              </a:rPr>
              <a:t>服务于国家大数据科技发展和经济社会安全保障！</a:t>
            </a:r>
          </a:p>
        </p:txBody>
      </p:sp>
      <p:grpSp>
        <p:nvGrpSpPr>
          <p:cNvPr id="29" name="组合 28"/>
          <p:cNvGrpSpPr>
            <a:grpSpLocks/>
          </p:cNvGrpSpPr>
          <p:nvPr/>
        </p:nvGrpSpPr>
        <p:grpSpPr bwMode="auto">
          <a:xfrm>
            <a:off x="1222375" y="4683125"/>
            <a:ext cx="3871913" cy="1152525"/>
            <a:chOff x="5110057" y="4950470"/>
            <a:chExt cx="3873287" cy="891544"/>
          </a:xfrm>
        </p:grpSpPr>
        <p:sp>
          <p:nvSpPr>
            <p:cNvPr id="59" name="矩形 58"/>
            <p:cNvSpPr>
              <a:spLocks noChangeArrowheads="1"/>
            </p:cNvSpPr>
            <p:nvPr/>
          </p:nvSpPr>
          <p:spPr bwMode="auto">
            <a:xfrm>
              <a:off x="5110057" y="4950471"/>
              <a:ext cx="1651445" cy="891543"/>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808080">
                  <a:alpha val="37999"/>
                </a:srgbClr>
              </a:outerShdw>
            </a:effectLst>
          </p:spPr>
          <p:txBody>
            <a:bodyPr anchor="ctr"/>
            <a:lstStyle/>
            <a:p>
              <a:pPr algn="ctr"/>
              <a:r>
                <a:rPr kumimoji="0" lang="zh-CN" altLang="en-US" sz="1600" b="1">
                  <a:solidFill>
                    <a:srgbClr val="002060"/>
                  </a:solidFill>
                  <a:latin typeface="Arial" pitchFamily="34" charset="0"/>
                  <a:ea typeface="黑体" pitchFamily="49" charset="-122"/>
                </a:rPr>
                <a:t>课题</a:t>
              </a:r>
              <a:r>
                <a:rPr kumimoji="0" lang="en-US" altLang="zh-CN" sz="1600" b="1">
                  <a:solidFill>
                    <a:srgbClr val="002060"/>
                  </a:solidFill>
                  <a:latin typeface="Arial" pitchFamily="34" charset="0"/>
                  <a:ea typeface="黑体" pitchFamily="49" charset="-122"/>
                  <a:cs typeface="Arial" pitchFamily="34" charset="0"/>
                </a:rPr>
                <a:t>1:</a:t>
              </a:r>
              <a:r>
                <a:rPr kumimoji="0" lang="zh-CN" altLang="en-US" sz="1600" b="1">
                  <a:solidFill>
                    <a:srgbClr val="002060"/>
                  </a:solidFill>
                  <a:latin typeface="Arial" pitchFamily="34" charset="0"/>
                  <a:ea typeface="黑体" pitchFamily="49" charset="-122"/>
                </a:rPr>
                <a:t>多源异构数据的表示、度量与理解</a:t>
              </a:r>
              <a:endParaRPr lang="zh-CN" altLang="en-US" sz="1600">
                <a:solidFill>
                  <a:srgbClr val="FF0000"/>
                </a:solidFill>
                <a:latin typeface="黑体" pitchFamily="49" charset="-122"/>
                <a:ea typeface="黑体" pitchFamily="49" charset="-122"/>
              </a:endParaRPr>
            </a:p>
          </p:txBody>
        </p:sp>
        <p:sp>
          <p:nvSpPr>
            <p:cNvPr id="61" name="矩形 60"/>
            <p:cNvSpPr>
              <a:spLocks noChangeArrowheads="1"/>
            </p:cNvSpPr>
            <p:nvPr/>
          </p:nvSpPr>
          <p:spPr bwMode="auto">
            <a:xfrm>
              <a:off x="7271674" y="4950470"/>
              <a:ext cx="1711670" cy="891543"/>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nchor="ctr"/>
            <a:lstStyle/>
            <a:p>
              <a:pPr algn="ctr"/>
              <a:r>
                <a:rPr kumimoji="0" lang="zh-CN" altLang="en-US" sz="1600" b="1">
                  <a:solidFill>
                    <a:srgbClr val="002060"/>
                  </a:solidFill>
                  <a:latin typeface="Arial" pitchFamily="34" charset="0"/>
                  <a:ea typeface="黑体" pitchFamily="49" charset="-122"/>
                </a:rPr>
                <a:t>课题</a:t>
              </a:r>
              <a:r>
                <a:rPr kumimoji="0" lang="en-US" altLang="zh-CN" sz="1600" b="1">
                  <a:solidFill>
                    <a:srgbClr val="002060"/>
                  </a:solidFill>
                  <a:latin typeface="Arial" pitchFamily="34" charset="0"/>
                  <a:ea typeface="黑体" pitchFamily="49" charset="-122"/>
                  <a:cs typeface="Arial" pitchFamily="34" charset="0"/>
                </a:rPr>
                <a:t>2:</a:t>
              </a:r>
              <a:r>
                <a:rPr kumimoji="0" lang="zh-CN" altLang="en-US" sz="1600" b="1">
                  <a:solidFill>
                    <a:srgbClr val="002060"/>
                  </a:solidFill>
                  <a:latin typeface="Arial" pitchFamily="34" charset="0"/>
                  <a:ea typeface="黑体" pitchFamily="49" charset="-122"/>
                </a:rPr>
                <a:t>大数据计算的复杂性理论与算法理论</a:t>
              </a:r>
              <a:endParaRPr lang="zh-CN" altLang="en-US" sz="1600">
                <a:solidFill>
                  <a:srgbClr val="FF0000"/>
                </a:solidFill>
                <a:latin typeface="黑体" pitchFamily="49" charset="-122"/>
                <a:ea typeface="黑体" pitchFamily="49" charset="-122"/>
              </a:endParaRPr>
            </a:p>
          </p:txBody>
        </p:sp>
        <p:sp>
          <p:nvSpPr>
            <p:cNvPr id="81945" name="左右箭头 61"/>
            <p:cNvSpPr>
              <a:spLocks noChangeArrowheads="1"/>
            </p:cNvSpPr>
            <p:nvPr/>
          </p:nvSpPr>
          <p:spPr bwMode="auto">
            <a:xfrm>
              <a:off x="6804936" y="5284799"/>
              <a:ext cx="431360" cy="224728"/>
            </a:xfrm>
            <a:prstGeom prst="leftRightArrow">
              <a:avLst>
                <a:gd name="adj1" fmla="val 50000"/>
                <a:gd name="adj2" fmla="val 50004"/>
              </a:avLst>
            </a:prstGeom>
            <a:solidFill>
              <a:srgbClr val="D6E3BC"/>
            </a:solidFill>
            <a:ln w="9525">
              <a:solidFill>
                <a:schemeClr val="tx1"/>
              </a:solidFill>
              <a:miter lim="800000"/>
              <a:headEnd/>
              <a:tailEnd/>
            </a:ln>
          </p:spPr>
          <p:txBody>
            <a:bodyPr wrap="none" anchor="ctr"/>
            <a:lstStyle/>
            <a:p>
              <a:endParaRPr lang="zh-CN" altLang="en-US" sz="1800">
                <a:solidFill>
                  <a:srgbClr val="000000"/>
                </a:solidFill>
              </a:endParaRPr>
            </a:p>
          </p:txBody>
        </p:sp>
      </p:grpSp>
      <p:sp>
        <p:nvSpPr>
          <p:cNvPr id="64" name="矩形 63"/>
          <p:cNvSpPr>
            <a:spLocks noChangeArrowheads="1"/>
          </p:cNvSpPr>
          <p:nvPr/>
        </p:nvSpPr>
        <p:spPr bwMode="auto">
          <a:xfrm>
            <a:off x="1187450" y="1470025"/>
            <a:ext cx="3910013" cy="879475"/>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r>
              <a:rPr kumimoji="0" lang="zh-CN" altLang="en-US" sz="1600" b="1">
                <a:solidFill>
                  <a:srgbClr val="002060"/>
                </a:solidFill>
                <a:latin typeface="Arial" pitchFamily="34" charset="0"/>
                <a:ea typeface="黑体" pitchFamily="49" charset="-122"/>
              </a:rPr>
              <a:t>课题</a:t>
            </a:r>
            <a:r>
              <a:rPr kumimoji="0" lang="en-US" altLang="zh-CN" sz="1600" b="1">
                <a:solidFill>
                  <a:srgbClr val="002060"/>
                </a:solidFill>
                <a:latin typeface="Arial" pitchFamily="34" charset="0"/>
                <a:ea typeface="黑体" pitchFamily="49" charset="-122"/>
                <a:cs typeface="Arial" pitchFamily="34" charset="0"/>
              </a:rPr>
              <a:t>5:</a:t>
            </a:r>
            <a:r>
              <a:rPr kumimoji="0" lang="zh-CN" altLang="en-US" sz="1600" b="1">
                <a:solidFill>
                  <a:srgbClr val="002060"/>
                </a:solidFill>
                <a:latin typeface="Arial" pitchFamily="34" charset="0"/>
                <a:ea typeface="黑体" pitchFamily="49" charset="-122"/>
              </a:rPr>
              <a:t>实验验证及示范应用</a:t>
            </a:r>
          </a:p>
        </p:txBody>
      </p:sp>
      <p:sp>
        <p:nvSpPr>
          <p:cNvPr id="65" name="AutoShape 31"/>
          <p:cNvSpPr>
            <a:spLocks noChangeArrowheads="1"/>
          </p:cNvSpPr>
          <p:nvPr/>
        </p:nvSpPr>
        <p:spPr bwMode="auto">
          <a:xfrm rot="10800000">
            <a:off x="1938338" y="4251325"/>
            <a:ext cx="311150" cy="431800"/>
          </a:xfrm>
          <a:prstGeom prst="downArrow">
            <a:avLst>
              <a:gd name="adj1" fmla="val 50000"/>
              <a:gd name="adj2" fmla="val 55125"/>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zh-CN" sz="1800">
              <a:solidFill>
                <a:srgbClr val="000000"/>
              </a:solidFill>
              <a:latin typeface="+mn-lt"/>
              <a:ea typeface="+mn-ea"/>
            </a:endParaRPr>
          </a:p>
        </p:txBody>
      </p:sp>
      <p:sp>
        <p:nvSpPr>
          <p:cNvPr id="66" name="AutoShape 31"/>
          <p:cNvSpPr>
            <a:spLocks noChangeArrowheads="1"/>
          </p:cNvSpPr>
          <p:nvPr/>
        </p:nvSpPr>
        <p:spPr bwMode="auto">
          <a:xfrm rot="10800000">
            <a:off x="4071938" y="4251325"/>
            <a:ext cx="311150" cy="427038"/>
          </a:xfrm>
          <a:prstGeom prst="downArrow">
            <a:avLst>
              <a:gd name="adj1" fmla="val 50000"/>
              <a:gd name="adj2" fmla="val 55057"/>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zh-CN" sz="1800">
              <a:solidFill>
                <a:srgbClr val="000000"/>
              </a:solidFill>
              <a:latin typeface="+mn-lt"/>
              <a:ea typeface="+mn-ea"/>
            </a:endParaRPr>
          </a:p>
        </p:txBody>
      </p:sp>
      <p:sp>
        <p:nvSpPr>
          <p:cNvPr id="67" name="AutoShape 31"/>
          <p:cNvSpPr>
            <a:spLocks noChangeArrowheads="1"/>
          </p:cNvSpPr>
          <p:nvPr/>
        </p:nvSpPr>
        <p:spPr bwMode="auto">
          <a:xfrm rot="10800000">
            <a:off x="2995613" y="2387600"/>
            <a:ext cx="311150" cy="393700"/>
          </a:xfrm>
          <a:prstGeom prst="downArrow">
            <a:avLst>
              <a:gd name="adj1" fmla="val 50000"/>
              <a:gd name="adj2" fmla="val 55099"/>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zh-CN" sz="1800">
              <a:solidFill>
                <a:srgbClr val="000000"/>
              </a:solidFill>
              <a:latin typeface="+mn-lt"/>
              <a:ea typeface="+mn-ea"/>
            </a:endParaRPr>
          </a:p>
        </p:txBody>
      </p:sp>
      <p:grpSp>
        <p:nvGrpSpPr>
          <p:cNvPr id="30" name="组合 29"/>
          <p:cNvGrpSpPr>
            <a:grpSpLocks/>
          </p:cNvGrpSpPr>
          <p:nvPr/>
        </p:nvGrpSpPr>
        <p:grpSpPr bwMode="auto">
          <a:xfrm>
            <a:off x="1187450" y="2781300"/>
            <a:ext cx="3960813" cy="1439863"/>
            <a:chOff x="5076056" y="2742125"/>
            <a:chExt cx="3960440" cy="1440160"/>
          </a:xfrm>
        </p:grpSpPr>
        <p:sp>
          <p:nvSpPr>
            <p:cNvPr id="63" name="矩形 62"/>
            <p:cNvSpPr>
              <a:spLocks noChangeArrowheads="1"/>
            </p:cNvSpPr>
            <p:nvPr/>
          </p:nvSpPr>
          <p:spPr bwMode="auto">
            <a:xfrm>
              <a:off x="5114970" y="2814130"/>
              <a:ext cx="3871512" cy="599979"/>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algn="ctr"/>
              <a:r>
                <a:rPr kumimoji="0" lang="zh-CN" altLang="en-US" sz="1600" b="1">
                  <a:solidFill>
                    <a:srgbClr val="002060"/>
                  </a:solidFill>
                  <a:latin typeface="Arial" pitchFamily="34" charset="0"/>
                  <a:ea typeface="黑体" pitchFamily="49" charset="-122"/>
                </a:rPr>
                <a:t>课题</a:t>
              </a:r>
              <a:r>
                <a:rPr kumimoji="0" lang="en-US" altLang="zh-CN" sz="1600" b="1">
                  <a:solidFill>
                    <a:srgbClr val="002060"/>
                  </a:solidFill>
                  <a:latin typeface="Arial" pitchFamily="34" charset="0"/>
                  <a:ea typeface="黑体" pitchFamily="49" charset="-122"/>
                  <a:cs typeface="Arial" pitchFamily="34" charset="0"/>
                </a:rPr>
                <a:t>4:</a:t>
              </a:r>
              <a:r>
                <a:rPr kumimoji="0" lang="zh-CN" altLang="en-US" sz="1600" b="1">
                  <a:solidFill>
                    <a:srgbClr val="002060"/>
                  </a:solidFill>
                  <a:latin typeface="Arial" pitchFamily="34" charset="0"/>
                  <a:ea typeface="黑体" pitchFamily="49" charset="-122"/>
                </a:rPr>
                <a:t>大数据分析与挖掘处理系统 </a:t>
              </a:r>
            </a:p>
          </p:txBody>
        </p:sp>
        <p:sp>
          <p:nvSpPr>
            <p:cNvPr id="60" name="矩形 59"/>
            <p:cNvSpPr>
              <a:spLocks noChangeArrowheads="1"/>
            </p:cNvSpPr>
            <p:nvPr/>
          </p:nvSpPr>
          <p:spPr bwMode="auto">
            <a:xfrm>
              <a:off x="5111833" y="3458067"/>
              <a:ext cx="3871512" cy="580199"/>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algn="ctr"/>
              <a:r>
                <a:rPr kumimoji="0" lang="zh-CN" altLang="en-US" sz="1600" b="1">
                  <a:solidFill>
                    <a:srgbClr val="002060"/>
                  </a:solidFill>
                  <a:latin typeface="Arial" pitchFamily="34" charset="0"/>
                  <a:ea typeface="黑体" pitchFamily="49" charset="-122"/>
                </a:rPr>
                <a:t>课题</a:t>
              </a:r>
              <a:r>
                <a:rPr kumimoji="0" lang="en-US" altLang="zh-CN" sz="1600" b="1">
                  <a:solidFill>
                    <a:srgbClr val="002060"/>
                  </a:solidFill>
                  <a:latin typeface="Arial" pitchFamily="34" charset="0"/>
                  <a:ea typeface="黑体" pitchFamily="49" charset="-122"/>
                  <a:cs typeface="Arial" pitchFamily="34" charset="0"/>
                </a:rPr>
                <a:t>3:</a:t>
              </a:r>
              <a:r>
                <a:rPr kumimoji="0" lang="zh-CN" altLang="en-US" sz="1600" b="1">
                  <a:solidFill>
                    <a:srgbClr val="002060"/>
                  </a:solidFill>
                  <a:latin typeface="Arial" pitchFamily="34" charset="0"/>
                  <a:ea typeface="黑体" pitchFamily="49" charset="-122"/>
                </a:rPr>
                <a:t>能效优化的分布式系统架构与机制</a:t>
              </a:r>
              <a:endParaRPr lang="zh-CN" altLang="en-US" sz="1600">
                <a:solidFill>
                  <a:srgbClr val="FF0000"/>
                </a:solidFill>
                <a:latin typeface="黑体" pitchFamily="49" charset="-122"/>
                <a:ea typeface="黑体" pitchFamily="49" charset="-122"/>
              </a:endParaRPr>
            </a:p>
          </p:txBody>
        </p:sp>
        <p:sp>
          <p:nvSpPr>
            <p:cNvPr id="68" name="矩形 67"/>
            <p:cNvSpPr/>
            <p:nvPr/>
          </p:nvSpPr>
          <p:spPr>
            <a:xfrm>
              <a:off x="5076056" y="2742125"/>
              <a:ext cx="3960440" cy="144016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grpSp>
      <p:sp>
        <p:nvSpPr>
          <p:cNvPr id="24" name="AutoShape 31"/>
          <p:cNvSpPr>
            <a:spLocks noChangeArrowheads="1"/>
          </p:cNvSpPr>
          <p:nvPr/>
        </p:nvSpPr>
        <p:spPr bwMode="auto">
          <a:xfrm rot="10800000">
            <a:off x="6948488" y="4221163"/>
            <a:ext cx="311150" cy="427037"/>
          </a:xfrm>
          <a:prstGeom prst="downArrow">
            <a:avLst>
              <a:gd name="adj1" fmla="val 50000"/>
              <a:gd name="adj2" fmla="val 55057"/>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zh-CN" sz="1800">
              <a:solidFill>
                <a:srgbClr val="000000"/>
              </a:solidFill>
              <a:latin typeface="+mn-lt"/>
              <a:ea typeface="+mn-ea"/>
            </a:endParaRPr>
          </a:p>
        </p:txBody>
      </p:sp>
      <p:sp>
        <p:nvSpPr>
          <p:cNvPr id="25" name="AutoShape 31"/>
          <p:cNvSpPr>
            <a:spLocks noChangeArrowheads="1"/>
          </p:cNvSpPr>
          <p:nvPr/>
        </p:nvSpPr>
        <p:spPr bwMode="auto">
          <a:xfrm rot="10800000">
            <a:off x="6948488" y="2387600"/>
            <a:ext cx="311150" cy="393700"/>
          </a:xfrm>
          <a:prstGeom prst="downArrow">
            <a:avLst>
              <a:gd name="adj1" fmla="val 50000"/>
              <a:gd name="adj2" fmla="val 55099"/>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wrap="none" anchor="ctr"/>
          <a:lstStyle/>
          <a:p>
            <a:pPr>
              <a:defRPr/>
            </a:pPr>
            <a:endParaRPr lang="zh-CN" altLang="zh-CN" sz="1800">
              <a:solidFill>
                <a:srgbClr val="000000"/>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par>
                                <p:cTn id="22" presetID="22" presetClass="entr" presetSubtype="4"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down)">
                                      <p:cBhvr>
                                        <p:cTn id="24" dur="500"/>
                                        <p:tgtEl>
                                          <p:spTgt spid="3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wipe(down)">
                                      <p:cBhvr>
                                        <p:cTn id="30" dur="500"/>
                                        <p:tgtEl>
                                          <p:spTgt spid="6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down)">
                                      <p:cBhvr>
                                        <p:cTn id="33" dur="500"/>
                                        <p:tgtEl>
                                          <p:spTgt spid="6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down)">
                                      <p:cBhvr>
                                        <p:cTn id="36" dur="500"/>
                                        <p:tgtEl>
                                          <p:spTgt spid="2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wipe(down)">
                                      <p:cBhvr>
                                        <p:cTn id="47" dur="500"/>
                                        <p:tgtEl>
                                          <p:spTgt spid="6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wipe(down)">
                                      <p:cBhvr>
                                        <p:cTn id="50" dur="500"/>
                                        <p:tgtEl>
                                          <p:spTgt spid="67"/>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down)">
                                      <p:cBhvr>
                                        <p:cTn id="53" dur="500"/>
                                        <p:tgtEl>
                                          <p:spTgt spid="25"/>
                                        </p:tgtEl>
                                      </p:cBhvr>
                                    </p:animEffect>
                                  </p:childTnLst>
                                </p:cTn>
                              </p:par>
                            </p:childTnLst>
                          </p:cTn>
                        </p:par>
                        <p:par>
                          <p:cTn id="54" fill="hold" nodeType="withGroup">
                            <p:stCondLst>
                              <p:cond delay="500"/>
                            </p:stCondLst>
                            <p:childTnLst>
                              <p:par>
                                <p:cTn id="55" presetID="22" presetClass="entr" presetSubtype="4"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9" grpId="0" animBg="1"/>
      <p:bldP spid="10" grpId="0" animBg="1"/>
      <p:bldP spid="11" grpId="0" animBg="1"/>
      <p:bldP spid="12" grpId="0" animBg="1"/>
      <p:bldP spid="13" grpId="0" animBg="1"/>
      <p:bldP spid="14" grpId="0" animBg="1"/>
      <p:bldP spid="16" grpId="0" animBg="1"/>
      <p:bldP spid="64" grpId="0" animBg="1"/>
      <p:bldP spid="65" grpId="0" animBg="1"/>
      <p:bldP spid="66" grpId="0" animBg="1"/>
      <p:bldP spid="67" grpId="0" animBg="1"/>
      <p:bldP spid="24" grpId="0"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p:txBody>
          <a:bodyPr/>
          <a:lstStyle/>
          <a:p>
            <a:r>
              <a:rPr kumimoji="0" lang="zh-CN" altLang="en-US" b="1" dirty="0" smtClean="0"/>
              <a:t>预期目标：</a:t>
            </a:r>
            <a:r>
              <a:rPr kumimoji="0" b="1" dirty="0" smtClean="0"/>
              <a:t>成果形式</a:t>
            </a:r>
          </a:p>
        </p:txBody>
      </p:sp>
      <p:sp>
        <p:nvSpPr>
          <p:cNvPr id="82946" name="内容占位符 2"/>
          <p:cNvSpPr>
            <a:spLocks noGrp="1"/>
          </p:cNvSpPr>
          <p:nvPr>
            <p:ph idx="1"/>
          </p:nvPr>
        </p:nvSpPr>
        <p:spPr>
          <a:xfrm>
            <a:off x="381000" y="1524000"/>
            <a:ext cx="8382000" cy="3733800"/>
          </a:xfrm>
        </p:spPr>
        <p:txBody>
          <a:bodyPr/>
          <a:lstStyle/>
          <a:p>
            <a:r>
              <a:rPr lang="zh-CN" altLang="en-US" smtClean="0"/>
              <a:t>论著、专利、标准</a:t>
            </a:r>
          </a:p>
          <a:p>
            <a:pPr lvl="1"/>
            <a:r>
              <a:rPr kumimoji="0" lang="zh-CN" altLang="en-US" smtClean="0"/>
              <a:t>在</a:t>
            </a:r>
            <a:r>
              <a:rPr kumimoji="0" lang="en-US" altLang="zh-CN" smtClean="0"/>
              <a:t>IEEE/ACM</a:t>
            </a:r>
            <a:r>
              <a:rPr kumimoji="0" lang="zh-CN" altLang="en-US" smtClean="0"/>
              <a:t>系列</a:t>
            </a:r>
            <a:r>
              <a:rPr kumimoji="0" lang="en-US" altLang="zh-CN" smtClean="0"/>
              <a:t>Transactions</a:t>
            </a:r>
            <a:r>
              <a:rPr kumimoji="0" lang="zh-CN" altLang="en-US" smtClean="0"/>
              <a:t>、</a:t>
            </a:r>
            <a:r>
              <a:rPr kumimoji="0" lang="en-US" altLang="zh-CN" smtClean="0"/>
              <a:t>VLDB</a:t>
            </a:r>
            <a:r>
              <a:rPr kumimoji="0" lang="zh-CN" altLang="en-US" smtClean="0"/>
              <a:t>、</a:t>
            </a:r>
            <a:r>
              <a:rPr kumimoji="0" lang="en-US" altLang="zh-CN" smtClean="0"/>
              <a:t>SIGMOD</a:t>
            </a:r>
            <a:r>
              <a:rPr kumimoji="0" lang="zh-CN" altLang="en-US" smtClean="0"/>
              <a:t>、</a:t>
            </a:r>
            <a:r>
              <a:rPr kumimoji="0" lang="en-US" altLang="zh-CN" smtClean="0"/>
              <a:t>SIGKDD</a:t>
            </a:r>
            <a:r>
              <a:rPr kumimoji="0" lang="zh-CN" altLang="en-US" smtClean="0"/>
              <a:t>等国内外重要学术期刊和会议发表论文</a:t>
            </a:r>
            <a:r>
              <a:rPr kumimoji="0" lang="en-US" altLang="zh-CN" smtClean="0">
                <a:solidFill>
                  <a:srgbClr val="FF0000"/>
                </a:solidFill>
              </a:rPr>
              <a:t>300</a:t>
            </a:r>
            <a:r>
              <a:rPr kumimoji="0" lang="zh-CN" altLang="en-US" smtClean="0"/>
              <a:t>篇以上</a:t>
            </a:r>
            <a:endParaRPr kumimoji="0" lang="zh-CN" altLang="en-US" sz="1800" smtClean="0"/>
          </a:p>
          <a:p>
            <a:pPr lvl="1"/>
            <a:r>
              <a:rPr kumimoji="0" lang="zh-CN" altLang="en-US" smtClean="0"/>
              <a:t>国内外发明专利和标准</a:t>
            </a:r>
            <a:r>
              <a:rPr kumimoji="0" lang="en-US" altLang="zh-CN" smtClean="0">
                <a:solidFill>
                  <a:srgbClr val="FF0000"/>
                </a:solidFill>
              </a:rPr>
              <a:t>15</a:t>
            </a:r>
            <a:r>
              <a:rPr kumimoji="0" lang="zh-CN" altLang="en-US" smtClean="0"/>
              <a:t>项以上</a:t>
            </a:r>
            <a:endParaRPr lang="en-US" altLang="zh-CN" smtClean="0"/>
          </a:p>
          <a:p>
            <a:r>
              <a:rPr lang="zh-CN" altLang="en-US" smtClean="0"/>
              <a:t>人才队伍建设</a:t>
            </a:r>
            <a:endParaRPr lang="en-US" altLang="zh-CN" smtClean="0"/>
          </a:p>
          <a:p>
            <a:pPr lvl="1"/>
            <a:r>
              <a:rPr kumimoji="0" lang="zh-CN" altLang="en-US" smtClean="0"/>
              <a:t>形成国际国内具有重要影响力的研究团队</a:t>
            </a:r>
          </a:p>
          <a:p>
            <a:pPr lvl="1"/>
            <a:r>
              <a:rPr kumimoji="0" lang="zh-CN" altLang="en-US" smtClean="0"/>
              <a:t>培养一批中青年学术带头人和学术骨干</a:t>
            </a:r>
          </a:p>
          <a:p>
            <a:endParaRPr lang="zh-CN" altLang="en-US" smtClean="0"/>
          </a:p>
        </p:txBody>
      </p:sp>
      <p:sp>
        <p:nvSpPr>
          <p:cNvPr id="82947" name="矩形 7" descr="羊皮纸"/>
          <p:cNvSpPr>
            <a:spLocks noChangeArrowheads="1"/>
          </p:cNvSpPr>
          <p:nvPr/>
        </p:nvSpPr>
        <p:spPr bwMode="auto">
          <a:xfrm>
            <a:off x="531813" y="5080000"/>
            <a:ext cx="7775575" cy="581025"/>
          </a:xfrm>
          <a:prstGeom prst="rect">
            <a:avLst/>
          </a:prstGeom>
          <a:blipFill dpi="0" rotWithShape="1">
            <a:blip r:embed="rId3"/>
            <a:srcRect/>
            <a:tile tx="0" ty="0" sx="100000" sy="100000" flip="none" algn="tl"/>
          </a:blipFill>
          <a:ln w="25400">
            <a:solidFill>
              <a:schemeClr val="tx1"/>
            </a:solidFill>
            <a:miter lim="800000"/>
            <a:headEnd/>
            <a:tailEnd/>
          </a:ln>
        </p:spPr>
        <p:txBody>
          <a:bodyPr anchor="ctr"/>
          <a:lstStyle/>
          <a:p>
            <a:pPr algn="ctr"/>
            <a:r>
              <a:rPr lang="zh-CN" altLang="en-US" b="1">
                <a:latin typeface="黑体" pitchFamily="49" charset="-122"/>
                <a:ea typeface="黑体" pitchFamily="49" charset="-122"/>
              </a:rPr>
              <a:t>在大数据计算基础研究领域进入国际领先行列</a:t>
            </a:r>
          </a:p>
        </p:txBody>
      </p:sp>
      <p:sp>
        <p:nvSpPr>
          <p:cNvPr id="82948" name="矩形 7" descr="羊皮纸"/>
          <p:cNvSpPr>
            <a:spLocks noChangeArrowheads="1"/>
          </p:cNvSpPr>
          <p:nvPr/>
        </p:nvSpPr>
        <p:spPr bwMode="auto">
          <a:xfrm>
            <a:off x="539750" y="5799138"/>
            <a:ext cx="7775575" cy="582612"/>
          </a:xfrm>
          <a:prstGeom prst="rect">
            <a:avLst/>
          </a:prstGeom>
          <a:blipFill dpi="0" rotWithShape="1">
            <a:blip r:embed="rId3"/>
            <a:srcRect/>
            <a:tile tx="0" ty="0" sx="100000" sy="100000" flip="none" algn="tl"/>
          </a:blipFill>
          <a:ln w="25400">
            <a:solidFill>
              <a:schemeClr val="tx1"/>
            </a:solidFill>
            <a:miter lim="800000"/>
            <a:headEnd/>
            <a:tailEnd/>
          </a:ln>
        </p:spPr>
        <p:txBody>
          <a:bodyPr anchor="ctr"/>
          <a:lstStyle/>
          <a:p>
            <a:pPr algn="ctr"/>
            <a:r>
              <a:rPr lang="zh-CN" altLang="en-US" b="1">
                <a:latin typeface="黑体" pitchFamily="49" charset="-122"/>
                <a:ea typeface="黑体" pitchFamily="49" charset="-122"/>
              </a:rPr>
              <a:t>为国家经济社会发展和安全保障做出实质性贡献</a:t>
            </a:r>
          </a:p>
        </p:txBody>
      </p:sp>
      <p:sp>
        <p:nvSpPr>
          <p:cNvPr id="6" name="灯片编号占位符 4"/>
          <p:cNvSpPr>
            <a:spLocks noGrp="1"/>
          </p:cNvSpPr>
          <p:nvPr>
            <p:ph type="sldNum" sz="quarter" idx="12"/>
          </p:nvPr>
        </p:nvSpPr>
        <p:spPr bwMode="auto">
          <a:xfrm>
            <a:off x="6948488" y="644842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4F9D973C-7855-4B29-B11A-64E0EA4E86DC}" type="slidenum">
              <a:rPr kumimoji="0" lang="zh-CN" altLang="en-US" sz="1200">
                <a:solidFill>
                  <a:srgbClr val="898989"/>
                </a:solidFill>
              </a:rPr>
              <a:pPr/>
              <a:t>43</a:t>
            </a:fld>
            <a:endParaRPr kumimoji="0" lang="zh-CN" altLang="en-US" sz="1200" dirty="0">
              <a:solidFill>
                <a:srgbClr val="898989"/>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圆角矩形 34"/>
          <p:cNvSpPr/>
          <p:nvPr/>
        </p:nvSpPr>
        <p:spPr bwMode="auto">
          <a:xfrm>
            <a:off x="179512" y="2060848"/>
            <a:ext cx="8856984" cy="1440160"/>
          </a:xfrm>
          <a:prstGeom prst="roundRect">
            <a:avLst/>
          </a:prstGeom>
          <a:solidFill>
            <a:srgbClr val="E9EFF7"/>
          </a:solidFill>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0" lang="zh-CN" altLang="en-US" sz="1800" dirty="0">
              <a:solidFill>
                <a:schemeClr val="tx1"/>
              </a:solidFill>
              <a:latin typeface="黑体"/>
              <a:ea typeface="黑体"/>
              <a:cs typeface="黑体"/>
            </a:endParaRPr>
          </a:p>
        </p:txBody>
      </p:sp>
      <p:sp>
        <p:nvSpPr>
          <p:cNvPr id="34" name="圆角矩形 33"/>
          <p:cNvSpPr/>
          <p:nvPr/>
        </p:nvSpPr>
        <p:spPr bwMode="auto">
          <a:xfrm>
            <a:off x="178940" y="1484784"/>
            <a:ext cx="8857555" cy="576064"/>
          </a:xfrm>
          <a:prstGeom prst="roundRect">
            <a:avLst/>
          </a:prstGeom>
          <a:solidFill>
            <a:srgbClr val="E9EFF7"/>
          </a:solidFill>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0" lang="zh-CN" altLang="en-US" sz="1800" dirty="0">
              <a:solidFill>
                <a:schemeClr val="tx1"/>
              </a:solidFill>
              <a:latin typeface="黑体"/>
              <a:ea typeface="黑体"/>
              <a:cs typeface="黑体"/>
            </a:endParaRPr>
          </a:p>
        </p:txBody>
      </p:sp>
      <p:sp>
        <p:nvSpPr>
          <p:cNvPr id="83975" name="标题 1"/>
          <p:cNvSpPr>
            <a:spLocks noGrp="1"/>
          </p:cNvSpPr>
          <p:nvPr>
            <p:ph type="title"/>
          </p:nvPr>
        </p:nvSpPr>
        <p:spPr/>
        <p:txBody>
          <a:bodyPr/>
          <a:lstStyle/>
          <a:p>
            <a:r>
              <a:rPr b="1" smtClean="0">
                <a:latin typeface="Arial" pitchFamily="34" charset="0"/>
                <a:cs typeface="Arial" pitchFamily="34" charset="0"/>
              </a:rPr>
              <a:t>特色与创新 </a:t>
            </a:r>
            <a:r>
              <a:rPr lang="en-US" altLang="zh-CN" b="1" smtClean="0">
                <a:latin typeface="Arial" pitchFamily="34" charset="0"/>
                <a:cs typeface="Arial" pitchFamily="34" charset="0"/>
              </a:rPr>
              <a:t>(1)</a:t>
            </a:r>
            <a:endParaRPr lang="en-US" b="1" smtClean="0">
              <a:latin typeface="Arial" pitchFamily="34" charset="0"/>
              <a:cs typeface="Arial" pitchFamily="34" charset="0"/>
            </a:endParaRPr>
          </a:p>
        </p:txBody>
      </p:sp>
      <p:sp>
        <p:nvSpPr>
          <p:cNvPr id="83976"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43381790-BAC8-46BF-AC10-5B380EA6F3E6}" type="slidenum">
              <a:rPr kumimoji="0" lang="zh-CN" altLang="en-US" sz="1200">
                <a:solidFill>
                  <a:srgbClr val="898989"/>
                </a:solidFill>
              </a:rPr>
              <a:pPr/>
              <a:t>44</a:t>
            </a:fld>
            <a:endParaRPr kumimoji="0" lang="zh-CN" altLang="en-US" sz="1200">
              <a:solidFill>
                <a:srgbClr val="898989"/>
              </a:solidFill>
            </a:endParaRPr>
          </a:p>
        </p:txBody>
      </p:sp>
      <p:sp>
        <p:nvSpPr>
          <p:cNvPr id="7" name="矩形 6"/>
          <p:cNvSpPr/>
          <p:nvPr/>
        </p:nvSpPr>
        <p:spPr>
          <a:xfrm>
            <a:off x="390525" y="2166938"/>
            <a:ext cx="936625" cy="1216025"/>
          </a:xfrm>
          <a:prstGeom prst="rect">
            <a:avLst/>
          </a:prstGeom>
          <a:solidFill>
            <a:schemeClr val="bg1">
              <a:lumMod val="9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a:solidFill>
                  <a:srgbClr val="FF0000"/>
                </a:solidFill>
                <a:latin typeface="黑体" pitchFamily="49" charset="-122"/>
                <a:ea typeface="黑体" pitchFamily="49" charset="-122"/>
              </a:rPr>
              <a:t>思路</a:t>
            </a:r>
            <a:r>
              <a:rPr lang="zh-CN" altLang="en-US" b="1">
                <a:solidFill>
                  <a:schemeClr val="tx1"/>
                </a:solidFill>
                <a:latin typeface="黑体" pitchFamily="49" charset="-122"/>
                <a:ea typeface="黑体" pitchFamily="49" charset="-122"/>
              </a:rPr>
              <a:t>创新</a:t>
            </a:r>
          </a:p>
        </p:txBody>
      </p:sp>
      <p:sp>
        <p:nvSpPr>
          <p:cNvPr id="83978" name="TextBox 28"/>
          <p:cNvSpPr>
            <a:spLocks noChangeArrowheads="1"/>
          </p:cNvSpPr>
          <p:nvPr/>
        </p:nvSpPr>
        <p:spPr bwMode="auto">
          <a:xfrm>
            <a:off x="2009775" y="152717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solidFill>
                  <a:srgbClr val="000000"/>
                </a:solidFill>
                <a:latin typeface="黑体" pitchFamily="49" charset="-122"/>
                <a:ea typeface="黑体" pitchFamily="49" charset="-122"/>
                <a:sym typeface="黑体" pitchFamily="49" charset="-122"/>
              </a:rPr>
              <a:t>针对问题</a:t>
            </a:r>
            <a:endParaRPr lang="zh-CN" altLang="en-US" sz="1600"/>
          </a:p>
        </p:txBody>
      </p:sp>
      <p:sp>
        <p:nvSpPr>
          <p:cNvPr id="83979" name="TextBox 28"/>
          <p:cNvSpPr>
            <a:spLocks noChangeArrowheads="1"/>
          </p:cNvSpPr>
          <p:nvPr/>
        </p:nvSpPr>
        <p:spPr bwMode="auto">
          <a:xfrm>
            <a:off x="284163" y="1527175"/>
            <a:ext cx="1149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solidFill>
                  <a:srgbClr val="000000"/>
                </a:solidFill>
                <a:latin typeface="黑体" pitchFamily="49" charset="-122"/>
                <a:ea typeface="黑体" pitchFamily="49" charset="-122"/>
                <a:sym typeface="黑体" pitchFamily="49" charset="-122"/>
              </a:rPr>
              <a:t>特色</a:t>
            </a:r>
            <a:endParaRPr lang="zh-CN" altLang="en-US" sz="1600"/>
          </a:p>
        </p:txBody>
      </p:sp>
      <p:sp>
        <p:nvSpPr>
          <p:cNvPr id="83980" name="TextBox 28"/>
          <p:cNvSpPr>
            <a:spLocks noChangeArrowheads="1"/>
          </p:cNvSpPr>
          <p:nvPr/>
        </p:nvSpPr>
        <p:spPr bwMode="auto">
          <a:xfrm>
            <a:off x="5834063" y="152717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solidFill>
                  <a:srgbClr val="000000"/>
                </a:solidFill>
                <a:latin typeface="黑体" pitchFamily="49" charset="-122"/>
                <a:ea typeface="黑体" pitchFamily="49" charset="-122"/>
                <a:sym typeface="黑体" pitchFamily="49" charset="-122"/>
              </a:rPr>
              <a:t>创新点</a:t>
            </a:r>
            <a:endParaRPr lang="zh-CN" altLang="en-US" sz="1600"/>
          </a:p>
        </p:txBody>
      </p:sp>
      <p:sp>
        <p:nvSpPr>
          <p:cNvPr id="12" name="圆角矩形 11"/>
          <p:cNvSpPr/>
          <p:nvPr/>
        </p:nvSpPr>
        <p:spPr>
          <a:xfrm>
            <a:off x="2203450" y="2414588"/>
            <a:ext cx="1679575" cy="720725"/>
          </a:xfrm>
          <a:prstGeom prst="round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大数据</a:t>
            </a:r>
            <a:endParaRPr lang="en-US" altLang="zh-CN" sz="2000">
              <a:solidFill>
                <a:schemeClr val="tx1"/>
              </a:solidFill>
              <a:latin typeface="黑体" pitchFamily="49" charset="-122"/>
              <a:ea typeface="黑体" pitchFamily="49" charset="-122"/>
            </a:endParaRPr>
          </a:p>
          <a:p>
            <a:pPr algn="ctr"/>
            <a:r>
              <a:rPr lang="zh-CN" altLang="en-US" sz="2000">
                <a:solidFill>
                  <a:srgbClr val="0070C0"/>
                </a:solidFill>
                <a:latin typeface="黑体" pitchFamily="49" charset="-122"/>
                <a:ea typeface="黑体" pitchFamily="49" charset="-122"/>
              </a:rPr>
              <a:t>“</a:t>
            </a:r>
            <a:r>
              <a:rPr lang="en-US" altLang="zh-CN" sz="2000">
                <a:solidFill>
                  <a:srgbClr val="0070C0"/>
                </a:solidFill>
                <a:latin typeface="黑体" pitchFamily="49" charset="-122"/>
                <a:ea typeface="黑体" pitchFamily="49" charset="-122"/>
              </a:rPr>
              <a:t>4V</a:t>
            </a:r>
            <a:r>
              <a:rPr lang="zh-CN" altLang="en-US" sz="2000">
                <a:solidFill>
                  <a:srgbClr val="0070C0"/>
                </a:solidFill>
                <a:latin typeface="黑体" pitchFamily="49" charset="-122"/>
                <a:ea typeface="黑体" pitchFamily="49" charset="-122"/>
              </a:rPr>
              <a:t>”</a:t>
            </a:r>
            <a:r>
              <a:rPr lang="zh-CN" altLang="en-US" sz="2000">
                <a:solidFill>
                  <a:schemeClr val="tx1"/>
                </a:solidFill>
                <a:latin typeface="黑体" pitchFamily="49" charset="-122"/>
                <a:ea typeface="黑体" pitchFamily="49" charset="-122"/>
              </a:rPr>
              <a:t>特征</a:t>
            </a:r>
          </a:p>
        </p:txBody>
      </p:sp>
      <p:sp>
        <p:nvSpPr>
          <p:cNvPr id="13" name="圆角矩形 12"/>
          <p:cNvSpPr/>
          <p:nvPr/>
        </p:nvSpPr>
        <p:spPr>
          <a:xfrm>
            <a:off x="5186363" y="2166938"/>
            <a:ext cx="3673475" cy="1216025"/>
          </a:xfrm>
          <a:prstGeom prst="roundRect">
            <a:avLst>
              <a:gd name="adj" fmla="val 9724"/>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大数据计算的</a:t>
            </a:r>
            <a:r>
              <a:rPr lang="zh-CN" altLang="en-US" sz="2000" b="1">
                <a:solidFill>
                  <a:srgbClr val="FF0000"/>
                </a:solidFill>
                <a:latin typeface="黑体" pitchFamily="49" charset="-122"/>
                <a:ea typeface="黑体" pitchFamily="49" charset="-122"/>
              </a:rPr>
              <a:t>“</a:t>
            </a:r>
            <a:r>
              <a:rPr lang="en-US" altLang="zh-CN" sz="2000" b="1">
                <a:solidFill>
                  <a:srgbClr val="FF0000"/>
                </a:solidFill>
                <a:latin typeface="黑体" pitchFamily="49" charset="-122"/>
                <a:ea typeface="黑体" pitchFamily="49" charset="-122"/>
              </a:rPr>
              <a:t>3</a:t>
            </a:r>
            <a:r>
              <a:rPr lang="en-US" altLang="zh-CN" sz="2000" b="1">
                <a:solidFill>
                  <a:srgbClr val="FF0000"/>
                </a:solidFill>
                <a:latin typeface="宋体" pitchFamily="2" charset="-122"/>
                <a:cs typeface="Times New Roman" pitchFamily="18" charset="0"/>
              </a:rPr>
              <a:t>I</a:t>
            </a:r>
            <a:r>
              <a:rPr lang="zh-CN" altLang="en-US" sz="2000" b="1">
                <a:solidFill>
                  <a:srgbClr val="FF0000"/>
                </a:solidFill>
                <a:latin typeface="黑体" pitchFamily="49" charset="-122"/>
                <a:ea typeface="黑体" pitchFamily="49" charset="-122"/>
              </a:rPr>
              <a:t>”</a:t>
            </a:r>
            <a:r>
              <a:rPr lang="zh-CN" altLang="en-US" sz="2000">
                <a:solidFill>
                  <a:schemeClr val="tx1"/>
                </a:solidFill>
                <a:latin typeface="黑体" pitchFamily="49" charset="-122"/>
                <a:ea typeface="黑体" pitchFamily="49" charset="-122"/>
              </a:rPr>
              <a:t>特征</a:t>
            </a:r>
            <a:endParaRPr lang="en-US" altLang="zh-CN" sz="2000">
              <a:solidFill>
                <a:schemeClr val="tx1"/>
              </a:solidFill>
              <a:latin typeface="黑体" pitchFamily="49" charset="-122"/>
              <a:ea typeface="黑体" pitchFamily="49" charset="-122"/>
            </a:endParaRPr>
          </a:p>
          <a:p>
            <a:pPr algn="ctr"/>
            <a:endParaRPr lang="en-US" altLang="zh-CN" sz="2000">
              <a:solidFill>
                <a:schemeClr val="tx1"/>
              </a:solidFill>
              <a:latin typeface="黑体" pitchFamily="49" charset="-122"/>
              <a:ea typeface="黑体" pitchFamily="49" charset="-122"/>
            </a:endParaRPr>
          </a:p>
          <a:p>
            <a:pPr algn="ctr"/>
            <a:r>
              <a:rPr lang="zh-CN" altLang="en-US" sz="2800" b="1">
                <a:solidFill>
                  <a:srgbClr val="FF0000"/>
                </a:solidFill>
                <a:latin typeface="黑体" pitchFamily="49" charset="-122"/>
                <a:ea typeface="黑体" pitchFamily="49" charset="-122"/>
              </a:rPr>
              <a:t>三个科学问题</a:t>
            </a:r>
          </a:p>
        </p:txBody>
      </p:sp>
      <p:sp>
        <p:nvSpPr>
          <p:cNvPr id="19" name="AutoShape 16"/>
          <p:cNvSpPr>
            <a:spLocks noChangeArrowheads="1"/>
          </p:cNvSpPr>
          <p:nvPr/>
        </p:nvSpPr>
        <p:spPr bwMode="auto">
          <a:xfrm rot="16200000" flipH="1">
            <a:off x="6872288" y="2487612"/>
            <a:ext cx="268288" cy="461963"/>
          </a:xfrm>
          <a:prstGeom prst="rightArrow">
            <a:avLst>
              <a:gd name="adj1" fmla="val 50000"/>
              <a:gd name="adj2" fmla="val 62230"/>
            </a:avLst>
          </a:prstGeom>
          <a:solidFill>
            <a:schemeClr val="bg1">
              <a:lumMod val="95000"/>
            </a:schemeClr>
          </a:solidFill>
          <a:ln w="28575" cmpd="sng">
            <a:solidFill>
              <a:schemeClr val="accent2"/>
            </a:solidFill>
            <a:miter lim="800000"/>
            <a:headEnd/>
            <a:tailEnd/>
          </a:ln>
        </p:spPr>
        <p:txBody>
          <a:bodyPr wrap="none"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defRPr/>
            </a:pPr>
            <a:endParaRPr lang="zh-CN" altLang="zh-CN" b="1">
              <a:solidFill>
                <a:srgbClr val="000000"/>
              </a:solidFill>
              <a:ea typeface="黑体" pitchFamily="49" charset="-122"/>
              <a:sym typeface="宋体" pitchFamily="2" charset="-122"/>
            </a:endParaRPr>
          </a:p>
        </p:txBody>
      </p:sp>
      <p:sp>
        <p:nvSpPr>
          <p:cNvPr id="21" name="右箭头 20"/>
          <p:cNvSpPr>
            <a:spLocks noChangeArrowheads="1"/>
          </p:cNvSpPr>
          <p:nvPr/>
        </p:nvSpPr>
        <p:spPr bwMode="auto">
          <a:xfrm>
            <a:off x="1550988" y="2503488"/>
            <a:ext cx="458787" cy="542925"/>
          </a:xfrm>
          <a:prstGeom prst="rightArrow">
            <a:avLst>
              <a:gd name="adj1" fmla="val 50000"/>
              <a:gd name="adj2" fmla="val 49983"/>
            </a:avLst>
          </a:prstGeom>
          <a:solidFill>
            <a:schemeClr val="bg1">
              <a:lumMod val="95000"/>
            </a:schemeClr>
          </a:solidFill>
          <a:ln w="28575" cap="flat" cmpd="sng">
            <a:solidFill>
              <a:srgbClr val="C00000"/>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lgn="ctr">
              <a:defRPr/>
            </a:pPr>
            <a:endParaRPr lang="zh-CN" altLang="zh-CN">
              <a:solidFill>
                <a:srgbClr val="FFFFFF"/>
              </a:solidFill>
              <a:latin typeface="PMingLiU" pitchFamily="18" charset="-120"/>
              <a:ea typeface="PMingLiU" pitchFamily="18" charset="-120"/>
              <a:sym typeface="PMingLiU" pitchFamily="18" charset="-120"/>
            </a:endParaRPr>
          </a:p>
        </p:txBody>
      </p:sp>
      <p:sp>
        <p:nvSpPr>
          <p:cNvPr id="23" name="右箭头 22"/>
          <p:cNvSpPr>
            <a:spLocks noChangeArrowheads="1"/>
          </p:cNvSpPr>
          <p:nvPr/>
        </p:nvSpPr>
        <p:spPr bwMode="auto">
          <a:xfrm>
            <a:off x="4211638" y="2528888"/>
            <a:ext cx="458787" cy="542925"/>
          </a:xfrm>
          <a:prstGeom prst="rightArrow">
            <a:avLst>
              <a:gd name="adj1" fmla="val 50000"/>
              <a:gd name="adj2" fmla="val 49983"/>
            </a:avLst>
          </a:prstGeom>
          <a:solidFill>
            <a:schemeClr val="bg1">
              <a:lumMod val="95000"/>
            </a:schemeClr>
          </a:solidFill>
          <a:ln w="28575" cap="flat" cmpd="sng">
            <a:solidFill>
              <a:srgbClr val="C00000"/>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lgn="ctr">
              <a:defRPr/>
            </a:pPr>
            <a:endParaRPr lang="zh-CN" altLang="zh-CN">
              <a:solidFill>
                <a:srgbClr val="FFFFFF"/>
              </a:solidFill>
              <a:latin typeface="PMingLiU" pitchFamily="18" charset="-120"/>
              <a:ea typeface="PMingLiU" pitchFamily="18" charset="-120"/>
              <a:sym typeface="PMingLiU" pitchFamily="18" charset="-120"/>
            </a:endParaRPr>
          </a:p>
        </p:txBody>
      </p:sp>
      <p:grpSp>
        <p:nvGrpSpPr>
          <p:cNvPr id="30" name="组合 29"/>
          <p:cNvGrpSpPr>
            <a:grpSpLocks/>
          </p:cNvGrpSpPr>
          <p:nvPr/>
        </p:nvGrpSpPr>
        <p:grpSpPr bwMode="auto">
          <a:xfrm>
            <a:off x="325438" y="3638550"/>
            <a:ext cx="8710612" cy="2916238"/>
            <a:chOff x="270443" y="3645024"/>
            <a:chExt cx="8710401" cy="2916869"/>
          </a:xfrm>
        </p:grpSpPr>
        <p:sp>
          <p:nvSpPr>
            <p:cNvPr id="8" name="矩形 7"/>
            <p:cNvSpPr/>
            <p:nvPr/>
          </p:nvSpPr>
          <p:spPr>
            <a:xfrm>
              <a:off x="391090" y="3940363"/>
              <a:ext cx="936602" cy="2621530"/>
            </a:xfrm>
            <a:prstGeom prst="rect">
              <a:avLst/>
            </a:prstGeom>
            <a:solidFill>
              <a:schemeClr val="bg1">
                <a:lumMod val="9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a:solidFill>
                    <a:srgbClr val="FF0000"/>
                  </a:solidFill>
                  <a:latin typeface="黑体" pitchFamily="49" charset="-122"/>
                  <a:ea typeface="黑体" pitchFamily="49" charset="-122"/>
                </a:rPr>
                <a:t>理论</a:t>
              </a:r>
              <a:r>
                <a:rPr lang="zh-CN" altLang="en-US" b="1">
                  <a:solidFill>
                    <a:schemeClr val="tx1"/>
                  </a:solidFill>
                  <a:latin typeface="黑体" pitchFamily="49" charset="-122"/>
                  <a:ea typeface="黑体" pitchFamily="49" charset="-122"/>
                </a:rPr>
                <a:t>创新</a:t>
              </a:r>
            </a:p>
          </p:txBody>
        </p:sp>
        <p:sp>
          <p:nvSpPr>
            <p:cNvPr id="14" name="圆角矩形 13"/>
            <p:cNvSpPr/>
            <p:nvPr/>
          </p:nvSpPr>
          <p:spPr>
            <a:xfrm>
              <a:off x="2196033" y="4451648"/>
              <a:ext cx="1677947" cy="568448"/>
            </a:xfrm>
            <a:prstGeom prst="round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可计算问题</a:t>
              </a:r>
            </a:p>
          </p:txBody>
        </p:sp>
        <p:sp>
          <p:nvSpPr>
            <p:cNvPr id="16" name="圆角矩形 15"/>
            <p:cNvSpPr/>
            <p:nvPr/>
          </p:nvSpPr>
          <p:spPr>
            <a:xfrm>
              <a:off x="4845507" y="3940363"/>
              <a:ext cx="4105176" cy="431893"/>
            </a:xfrm>
            <a:prstGeom prst="round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dirty="0" smtClean="0">
                  <a:solidFill>
                    <a:srgbClr val="000000"/>
                  </a:solidFill>
                  <a:latin typeface="黑体" pitchFamily="49" charset="-122"/>
                  <a:ea typeface="黑体" pitchFamily="49" charset="-122"/>
                </a:rPr>
                <a:t>易解类</a:t>
              </a:r>
              <a:r>
                <a:rPr lang="zh-CN" altLang="en-US" sz="2000" dirty="0">
                  <a:solidFill>
                    <a:srgbClr val="000000"/>
                  </a:solidFill>
                  <a:latin typeface="黑体" pitchFamily="49" charset="-122"/>
                  <a:ea typeface="黑体" pitchFamily="49" charset="-122"/>
                </a:rPr>
                <a:t>完全理论</a:t>
              </a:r>
            </a:p>
          </p:txBody>
        </p:sp>
        <p:sp>
          <p:nvSpPr>
            <p:cNvPr id="17" name="圆角矩形 16"/>
            <p:cNvSpPr/>
            <p:nvPr/>
          </p:nvSpPr>
          <p:spPr>
            <a:xfrm>
              <a:off x="4845507" y="4443710"/>
              <a:ext cx="4105176" cy="423954"/>
            </a:xfrm>
            <a:prstGeom prst="round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rgbClr val="000000"/>
                  </a:solidFill>
                  <a:latin typeface="黑体" pitchFamily="49" charset="-122"/>
                  <a:ea typeface="黑体" pitchFamily="49" charset="-122"/>
                </a:rPr>
                <a:t>近似算法理论</a:t>
              </a:r>
            </a:p>
          </p:txBody>
        </p:sp>
        <p:cxnSp>
          <p:nvCxnSpPr>
            <p:cNvPr id="20" name="直接连接符 19"/>
            <p:cNvCxnSpPr/>
            <p:nvPr/>
          </p:nvCxnSpPr>
          <p:spPr>
            <a:xfrm>
              <a:off x="270443" y="3645024"/>
              <a:ext cx="8710401" cy="0"/>
            </a:xfrm>
            <a:prstGeom prst="line">
              <a:avLst/>
            </a:prstGeom>
            <a:ln w="28575">
              <a:prstDash val="dash"/>
            </a:ln>
          </p:spPr>
          <p:style>
            <a:lnRef idx="1">
              <a:schemeClr val="dk1"/>
            </a:lnRef>
            <a:fillRef idx="0">
              <a:schemeClr val="dk1"/>
            </a:fillRef>
            <a:effectRef idx="0">
              <a:schemeClr val="dk1"/>
            </a:effectRef>
            <a:fontRef idx="minor">
              <a:schemeClr val="tx1"/>
            </a:fontRef>
          </p:style>
        </p:cxnSp>
        <p:sp>
          <p:nvSpPr>
            <p:cNvPr id="22" name="右箭头 21"/>
            <p:cNvSpPr>
              <a:spLocks noChangeArrowheads="1"/>
            </p:cNvSpPr>
            <p:nvPr/>
          </p:nvSpPr>
          <p:spPr bwMode="auto">
            <a:xfrm>
              <a:off x="1551524" y="5078847"/>
              <a:ext cx="458777" cy="541454"/>
            </a:xfrm>
            <a:prstGeom prst="rightArrow">
              <a:avLst>
                <a:gd name="adj1" fmla="val 50000"/>
                <a:gd name="adj2" fmla="val 49983"/>
              </a:avLst>
            </a:prstGeom>
            <a:solidFill>
              <a:schemeClr val="bg1">
                <a:lumMod val="95000"/>
              </a:schemeClr>
            </a:solidFill>
            <a:ln w="28575" cap="flat" cmpd="sng">
              <a:solidFill>
                <a:srgbClr val="C00000"/>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lgn="ctr">
                <a:defRPr/>
              </a:pPr>
              <a:endParaRPr lang="zh-CN" altLang="zh-CN">
                <a:solidFill>
                  <a:srgbClr val="FFFFFF"/>
                </a:solidFill>
                <a:latin typeface="PMingLiU" pitchFamily="18" charset="-120"/>
                <a:ea typeface="PMingLiU" pitchFamily="18" charset="-120"/>
                <a:sym typeface="PMingLiU" pitchFamily="18" charset="-120"/>
              </a:endParaRPr>
            </a:p>
          </p:txBody>
        </p:sp>
        <p:sp>
          <p:nvSpPr>
            <p:cNvPr id="24" name="右箭头 23"/>
            <p:cNvSpPr>
              <a:spLocks noChangeArrowheads="1"/>
            </p:cNvSpPr>
            <p:nvPr/>
          </p:nvSpPr>
          <p:spPr bwMode="auto">
            <a:xfrm>
              <a:off x="4156549" y="4405602"/>
              <a:ext cx="458776" cy="543042"/>
            </a:xfrm>
            <a:prstGeom prst="rightArrow">
              <a:avLst>
                <a:gd name="adj1" fmla="val 50000"/>
                <a:gd name="adj2" fmla="val 49983"/>
              </a:avLst>
            </a:prstGeom>
            <a:solidFill>
              <a:schemeClr val="bg1">
                <a:lumMod val="95000"/>
              </a:schemeClr>
            </a:solidFill>
            <a:ln w="28575" cap="flat" cmpd="sng">
              <a:solidFill>
                <a:srgbClr val="C00000"/>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lgn="ctr">
                <a:defRPr/>
              </a:pPr>
              <a:endParaRPr lang="zh-CN" altLang="zh-CN">
                <a:solidFill>
                  <a:srgbClr val="FFFFFF"/>
                </a:solidFill>
                <a:latin typeface="PMingLiU" pitchFamily="18" charset="-120"/>
                <a:ea typeface="PMingLiU" pitchFamily="18" charset="-120"/>
                <a:sym typeface="PMingLiU" pitchFamily="18" charset="-120"/>
              </a:endParaRPr>
            </a:p>
          </p:txBody>
        </p:sp>
        <p:sp>
          <p:nvSpPr>
            <p:cNvPr id="29" name="圆角矩形 28"/>
            <p:cNvSpPr/>
            <p:nvPr/>
          </p:nvSpPr>
          <p:spPr>
            <a:xfrm>
              <a:off x="4845507" y="4948644"/>
              <a:ext cx="4105176" cy="431893"/>
            </a:xfrm>
            <a:prstGeom prst="round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dirty="0" smtClean="0">
                  <a:solidFill>
                    <a:srgbClr val="000000"/>
                  </a:solidFill>
                  <a:latin typeface="黑体" pitchFamily="49" charset="-122"/>
                  <a:ea typeface="黑体" pitchFamily="49" charset="-122"/>
                </a:rPr>
                <a:t>高效算法</a:t>
              </a:r>
              <a:r>
                <a:rPr lang="zh-CN" altLang="en-US" sz="2000" dirty="0">
                  <a:solidFill>
                    <a:srgbClr val="000000"/>
                  </a:solidFill>
                  <a:latin typeface="黑体" pitchFamily="49" charset="-122"/>
                  <a:ea typeface="黑体" pitchFamily="49" charset="-122"/>
                </a:rPr>
                <a:t>理论</a:t>
              </a:r>
            </a:p>
          </p:txBody>
        </p:sp>
      </p:grpSp>
      <p:sp>
        <p:nvSpPr>
          <p:cNvPr id="26" name="圆角矩形 25"/>
          <p:cNvSpPr/>
          <p:nvPr/>
        </p:nvSpPr>
        <p:spPr>
          <a:xfrm>
            <a:off x="2268538" y="5713413"/>
            <a:ext cx="1677987" cy="504825"/>
          </a:xfrm>
          <a:prstGeom prst="round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可表示问题</a:t>
            </a:r>
          </a:p>
        </p:txBody>
      </p:sp>
      <p:sp>
        <p:nvSpPr>
          <p:cNvPr id="27" name="右箭头 26"/>
          <p:cNvSpPr>
            <a:spLocks noChangeArrowheads="1"/>
          </p:cNvSpPr>
          <p:nvPr/>
        </p:nvSpPr>
        <p:spPr bwMode="auto">
          <a:xfrm>
            <a:off x="4211638" y="5694363"/>
            <a:ext cx="458787" cy="542925"/>
          </a:xfrm>
          <a:prstGeom prst="rightArrow">
            <a:avLst>
              <a:gd name="adj1" fmla="val 50000"/>
              <a:gd name="adj2" fmla="val 49983"/>
            </a:avLst>
          </a:prstGeom>
          <a:solidFill>
            <a:schemeClr val="bg1">
              <a:lumMod val="95000"/>
            </a:schemeClr>
          </a:solidFill>
          <a:ln w="28575" cap="flat" cmpd="sng">
            <a:solidFill>
              <a:srgbClr val="C00000"/>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lgn="ctr">
              <a:defRPr/>
            </a:pPr>
            <a:endParaRPr lang="zh-CN" altLang="zh-CN">
              <a:solidFill>
                <a:srgbClr val="FFFFFF"/>
              </a:solidFill>
              <a:latin typeface="PMingLiU" pitchFamily="18" charset="-120"/>
              <a:ea typeface="PMingLiU" pitchFamily="18" charset="-120"/>
              <a:sym typeface="PMingLiU" pitchFamily="18" charset="-120"/>
            </a:endParaRPr>
          </a:p>
        </p:txBody>
      </p:sp>
      <p:sp>
        <p:nvSpPr>
          <p:cNvPr id="28" name="圆角矩形 27"/>
          <p:cNvSpPr/>
          <p:nvPr/>
        </p:nvSpPr>
        <p:spPr>
          <a:xfrm>
            <a:off x="4859338" y="5749925"/>
            <a:ext cx="4105275" cy="4318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rgbClr val="000000"/>
                </a:solidFill>
                <a:latin typeface="黑体" pitchFamily="49" charset="-122"/>
                <a:ea typeface="黑体" pitchFamily="49" charset="-122"/>
              </a:rPr>
              <a:t>量化表示理论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down)">
                                      <p:cBhvr>
                                        <p:cTn id="1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p:txBody>
          <a:bodyPr/>
          <a:lstStyle/>
          <a:p>
            <a:r>
              <a:rPr b="1" smtClean="0">
                <a:latin typeface="Arial" pitchFamily="34" charset="0"/>
                <a:cs typeface="Arial" pitchFamily="34" charset="0"/>
              </a:rPr>
              <a:t>特色与创新 </a:t>
            </a:r>
            <a:r>
              <a:rPr lang="en-US" altLang="zh-CN" b="1" smtClean="0">
                <a:latin typeface="Arial" pitchFamily="34" charset="0"/>
                <a:cs typeface="Arial" pitchFamily="34" charset="0"/>
              </a:rPr>
              <a:t>(2)</a:t>
            </a:r>
            <a:endParaRPr lang="en-US" b="1" smtClean="0">
              <a:latin typeface="Arial" pitchFamily="34" charset="0"/>
              <a:cs typeface="Arial" pitchFamily="34" charset="0"/>
            </a:endParaRPr>
          </a:p>
        </p:txBody>
      </p:sp>
      <p:sp>
        <p:nvSpPr>
          <p:cNvPr id="84994"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7A019458-2E13-4F6A-B3F0-BFBB799595A5}" type="slidenum">
              <a:rPr kumimoji="0" lang="zh-CN" altLang="en-US" sz="1200">
                <a:solidFill>
                  <a:srgbClr val="898989"/>
                </a:solidFill>
              </a:rPr>
              <a:pPr/>
              <a:t>45</a:t>
            </a:fld>
            <a:endParaRPr kumimoji="0" lang="zh-CN" altLang="en-US" sz="1200">
              <a:solidFill>
                <a:srgbClr val="898989"/>
              </a:solidFill>
            </a:endParaRPr>
          </a:p>
        </p:txBody>
      </p:sp>
      <p:sp>
        <p:nvSpPr>
          <p:cNvPr id="26" name="矩形 25"/>
          <p:cNvSpPr/>
          <p:nvPr/>
        </p:nvSpPr>
        <p:spPr>
          <a:xfrm>
            <a:off x="395288" y="3933825"/>
            <a:ext cx="936625" cy="2590800"/>
          </a:xfrm>
          <a:prstGeom prst="rect">
            <a:avLst/>
          </a:prstGeom>
          <a:solidFill>
            <a:schemeClr val="bg1">
              <a:lumMod val="9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a:solidFill>
                  <a:srgbClr val="FF0000"/>
                </a:solidFill>
                <a:latin typeface="黑体" pitchFamily="49" charset="-122"/>
                <a:ea typeface="黑体" pitchFamily="49" charset="-122"/>
              </a:rPr>
              <a:t>方法</a:t>
            </a:r>
            <a:r>
              <a:rPr lang="zh-CN" altLang="en-US" b="1">
                <a:solidFill>
                  <a:schemeClr val="tx1"/>
                </a:solidFill>
                <a:latin typeface="黑体" pitchFamily="49" charset="-122"/>
                <a:ea typeface="黑体" pitchFamily="49" charset="-122"/>
              </a:rPr>
              <a:t>创新</a:t>
            </a:r>
          </a:p>
        </p:txBody>
      </p:sp>
      <p:sp>
        <p:nvSpPr>
          <p:cNvPr id="28" name="右箭头 27"/>
          <p:cNvSpPr>
            <a:spLocks noChangeArrowheads="1"/>
          </p:cNvSpPr>
          <p:nvPr/>
        </p:nvSpPr>
        <p:spPr bwMode="auto">
          <a:xfrm>
            <a:off x="1582738" y="4975225"/>
            <a:ext cx="458787" cy="541338"/>
          </a:xfrm>
          <a:prstGeom prst="rightArrow">
            <a:avLst>
              <a:gd name="adj1" fmla="val 50000"/>
              <a:gd name="adj2" fmla="val 49983"/>
            </a:avLst>
          </a:prstGeom>
          <a:solidFill>
            <a:schemeClr val="bg1">
              <a:lumMod val="95000"/>
            </a:schemeClr>
          </a:solidFill>
          <a:ln w="28575" cap="flat" cmpd="sng">
            <a:solidFill>
              <a:srgbClr val="C00000"/>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lgn="ctr">
              <a:defRPr/>
            </a:pPr>
            <a:endParaRPr lang="zh-CN" altLang="zh-CN">
              <a:solidFill>
                <a:srgbClr val="FFFFFF"/>
              </a:solidFill>
              <a:latin typeface="PMingLiU" pitchFamily="18" charset="-120"/>
              <a:ea typeface="PMingLiU" pitchFamily="18" charset="-120"/>
              <a:sym typeface="PMingLiU" pitchFamily="18" charset="-120"/>
            </a:endParaRPr>
          </a:p>
        </p:txBody>
      </p:sp>
      <p:sp>
        <p:nvSpPr>
          <p:cNvPr id="31" name="圆角矩形 30"/>
          <p:cNvSpPr/>
          <p:nvPr/>
        </p:nvSpPr>
        <p:spPr>
          <a:xfrm>
            <a:off x="2214563" y="5013325"/>
            <a:ext cx="1677987" cy="503238"/>
          </a:xfrm>
          <a:prstGeom prst="roundRect">
            <a:avLst>
              <a:gd name="adj" fmla="val 10180"/>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可操作问题</a:t>
            </a:r>
          </a:p>
        </p:txBody>
      </p:sp>
      <p:sp>
        <p:nvSpPr>
          <p:cNvPr id="33" name="圆角矩形 32"/>
          <p:cNvSpPr/>
          <p:nvPr/>
        </p:nvSpPr>
        <p:spPr>
          <a:xfrm>
            <a:off x="5003800" y="5300663"/>
            <a:ext cx="3960813" cy="51593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dirty="0" smtClean="0">
                <a:solidFill>
                  <a:srgbClr val="000000"/>
                </a:solidFill>
                <a:latin typeface="黑体" pitchFamily="49" charset="-122"/>
                <a:ea typeface="黑体" pitchFamily="49" charset="-122"/>
              </a:rPr>
              <a:t>分布式</a:t>
            </a:r>
            <a:r>
              <a:rPr lang="zh-CN" altLang="en-US" sz="2000" dirty="0">
                <a:solidFill>
                  <a:srgbClr val="000000"/>
                </a:solidFill>
                <a:latin typeface="黑体" pitchFamily="49" charset="-122"/>
                <a:ea typeface="黑体" pitchFamily="49" charset="-122"/>
              </a:rPr>
              <a:t>图挖掘算法</a:t>
            </a:r>
          </a:p>
        </p:txBody>
      </p:sp>
      <p:sp>
        <p:nvSpPr>
          <p:cNvPr id="34" name="圆角矩形 33"/>
          <p:cNvSpPr/>
          <p:nvPr/>
        </p:nvSpPr>
        <p:spPr>
          <a:xfrm>
            <a:off x="5003800" y="5972175"/>
            <a:ext cx="3889375" cy="481013"/>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dirty="0">
                <a:solidFill>
                  <a:srgbClr val="000000"/>
                </a:solidFill>
                <a:latin typeface="黑体" pitchFamily="49" charset="-122"/>
                <a:ea typeface="黑体" pitchFamily="49" charset="-122"/>
              </a:rPr>
              <a:t>高效可扩展分布式挖掘引擎</a:t>
            </a:r>
          </a:p>
        </p:txBody>
      </p:sp>
      <p:sp>
        <p:nvSpPr>
          <p:cNvPr id="35" name="右箭头 34"/>
          <p:cNvSpPr>
            <a:spLocks noChangeArrowheads="1"/>
          </p:cNvSpPr>
          <p:nvPr/>
        </p:nvSpPr>
        <p:spPr bwMode="auto">
          <a:xfrm>
            <a:off x="4257675" y="4975225"/>
            <a:ext cx="458788" cy="541338"/>
          </a:xfrm>
          <a:prstGeom prst="rightArrow">
            <a:avLst>
              <a:gd name="adj1" fmla="val 50000"/>
              <a:gd name="adj2" fmla="val 49983"/>
            </a:avLst>
          </a:prstGeom>
          <a:solidFill>
            <a:schemeClr val="bg1">
              <a:lumMod val="95000"/>
            </a:schemeClr>
          </a:solidFill>
          <a:ln w="28575" cap="flat" cmpd="sng">
            <a:solidFill>
              <a:srgbClr val="C00000"/>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lgn="ctr">
              <a:defRPr/>
            </a:pPr>
            <a:endParaRPr lang="zh-CN" altLang="zh-CN">
              <a:solidFill>
                <a:srgbClr val="FFFFFF"/>
              </a:solidFill>
              <a:latin typeface="PMingLiU" pitchFamily="18" charset="-120"/>
              <a:ea typeface="PMingLiU" pitchFamily="18" charset="-120"/>
              <a:sym typeface="PMingLiU" pitchFamily="18" charset="-120"/>
            </a:endParaRPr>
          </a:p>
        </p:txBody>
      </p:sp>
      <p:cxnSp>
        <p:nvCxnSpPr>
          <p:cNvPr id="37" name="直接连接符 36"/>
          <p:cNvCxnSpPr/>
          <p:nvPr/>
        </p:nvCxnSpPr>
        <p:spPr>
          <a:xfrm>
            <a:off x="274638" y="3644900"/>
            <a:ext cx="8710612" cy="0"/>
          </a:xfrm>
          <a:prstGeom prst="line">
            <a:avLst/>
          </a:prstGeom>
          <a:ln w="28575">
            <a:prstDash val="dash"/>
          </a:ln>
        </p:spPr>
        <p:style>
          <a:lnRef idx="1">
            <a:schemeClr val="dk1"/>
          </a:lnRef>
          <a:fillRef idx="0">
            <a:schemeClr val="dk1"/>
          </a:fillRef>
          <a:effectRef idx="0">
            <a:schemeClr val="dk1"/>
          </a:effectRef>
          <a:fontRef idx="minor">
            <a:schemeClr val="tx1"/>
          </a:fontRef>
        </p:style>
      </p:cxnSp>
      <p:sp>
        <p:nvSpPr>
          <p:cNvPr id="25" name="圆角矩形 24"/>
          <p:cNvSpPr/>
          <p:nvPr/>
        </p:nvSpPr>
        <p:spPr>
          <a:xfrm>
            <a:off x="5003800" y="3994150"/>
            <a:ext cx="3960813" cy="51435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rgbClr val="000000"/>
                </a:solidFill>
                <a:latin typeface="黑体" pitchFamily="49" charset="-122"/>
                <a:ea typeface="黑体" pitchFamily="49" charset="-122"/>
              </a:rPr>
              <a:t>存算联动的系统架构</a:t>
            </a:r>
          </a:p>
        </p:txBody>
      </p:sp>
      <p:sp>
        <p:nvSpPr>
          <p:cNvPr id="27" name="圆角矩形 26"/>
          <p:cNvSpPr/>
          <p:nvPr/>
        </p:nvSpPr>
        <p:spPr bwMode="auto">
          <a:xfrm>
            <a:off x="179512" y="2060848"/>
            <a:ext cx="8856984" cy="1440160"/>
          </a:xfrm>
          <a:prstGeom prst="roundRect">
            <a:avLst/>
          </a:prstGeom>
          <a:solidFill>
            <a:srgbClr val="E9EFF7"/>
          </a:solidFill>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0" lang="zh-CN" altLang="en-US" sz="1800" dirty="0">
              <a:solidFill>
                <a:schemeClr val="tx1"/>
              </a:solidFill>
              <a:latin typeface="黑体"/>
              <a:ea typeface="黑体"/>
              <a:cs typeface="黑体"/>
            </a:endParaRPr>
          </a:p>
        </p:txBody>
      </p:sp>
      <p:sp>
        <p:nvSpPr>
          <p:cNvPr id="29" name="圆角矩形 28"/>
          <p:cNvSpPr/>
          <p:nvPr/>
        </p:nvSpPr>
        <p:spPr bwMode="auto">
          <a:xfrm>
            <a:off x="178940" y="1484784"/>
            <a:ext cx="8857555" cy="576064"/>
          </a:xfrm>
          <a:prstGeom prst="roundRect">
            <a:avLst/>
          </a:prstGeom>
          <a:solidFill>
            <a:srgbClr val="E9EFF7"/>
          </a:solidFill>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0" lang="zh-CN" altLang="en-US" sz="1800" dirty="0">
              <a:solidFill>
                <a:schemeClr val="tx1"/>
              </a:solidFill>
              <a:latin typeface="黑体"/>
              <a:ea typeface="黑体"/>
              <a:cs typeface="黑体"/>
            </a:endParaRPr>
          </a:p>
        </p:txBody>
      </p:sp>
      <p:sp>
        <p:nvSpPr>
          <p:cNvPr id="30" name="矩形 29"/>
          <p:cNvSpPr/>
          <p:nvPr/>
        </p:nvSpPr>
        <p:spPr>
          <a:xfrm>
            <a:off x="390525" y="2166938"/>
            <a:ext cx="936625" cy="1216025"/>
          </a:xfrm>
          <a:prstGeom prst="rect">
            <a:avLst/>
          </a:prstGeom>
          <a:solidFill>
            <a:schemeClr val="bg1">
              <a:lumMod val="9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a:solidFill>
                  <a:srgbClr val="FF0000"/>
                </a:solidFill>
                <a:latin typeface="黑体" pitchFamily="49" charset="-122"/>
                <a:ea typeface="黑体" pitchFamily="49" charset="-122"/>
              </a:rPr>
              <a:t>思路</a:t>
            </a:r>
            <a:r>
              <a:rPr lang="zh-CN" altLang="en-US" b="1">
                <a:solidFill>
                  <a:schemeClr val="tx1"/>
                </a:solidFill>
                <a:latin typeface="黑体" pitchFamily="49" charset="-122"/>
                <a:ea typeface="黑体" pitchFamily="49" charset="-122"/>
              </a:rPr>
              <a:t>创新</a:t>
            </a:r>
          </a:p>
        </p:txBody>
      </p:sp>
      <p:sp>
        <p:nvSpPr>
          <p:cNvPr id="85010" name="TextBox 28"/>
          <p:cNvSpPr>
            <a:spLocks noChangeArrowheads="1"/>
          </p:cNvSpPr>
          <p:nvPr/>
        </p:nvSpPr>
        <p:spPr bwMode="auto">
          <a:xfrm>
            <a:off x="2009775" y="152717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solidFill>
                  <a:srgbClr val="000000"/>
                </a:solidFill>
                <a:latin typeface="黑体" pitchFamily="49" charset="-122"/>
                <a:ea typeface="黑体" pitchFamily="49" charset="-122"/>
                <a:sym typeface="黑体" pitchFamily="49" charset="-122"/>
              </a:rPr>
              <a:t>针对问题</a:t>
            </a:r>
            <a:endParaRPr lang="zh-CN" altLang="en-US" sz="1600"/>
          </a:p>
        </p:txBody>
      </p:sp>
      <p:sp>
        <p:nvSpPr>
          <p:cNvPr id="85011" name="TextBox 28"/>
          <p:cNvSpPr>
            <a:spLocks noChangeArrowheads="1"/>
          </p:cNvSpPr>
          <p:nvPr/>
        </p:nvSpPr>
        <p:spPr bwMode="auto">
          <a:xfrm>
            <a:off x="284163" y="1527175"/>
            <a:ext cx="1149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solidFill>
                  <a:srgbClr val="000000"/>
                </a:solidFill>
                <a:latin typeface="黑体" pitchFamily="49" charset="-122"/>
                <a:ea typeface="黑体" pitchFamily="49" charset="-122"/>
                <a:sym typeface="黑体" pitchFamily="49" charset="-122"/>
              </a:rPr>
              <a:t>特色</a:t>
            </a:r>
            <a:endParaRPr lang="zh-CN" altLang="en-US" sz="1600"/>
          </a:p>
        </p:txBody>
      </p:sp>
      <p:sp>
        <p:nvSpPr>
          <p:cNvPr id="85012" name="TextBox 28"/>
          <p:cNvSpPr>
            <a:spLocks noChangeArrowheads="1"/>
          </p:cNvSpPr>
          <p:nvPr/>
        </p:nvSpPr>
        <p:spPr bwMode="auto">
          <a:xfrm>
            <a:off x="5834063" y="152717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solidFill>
                  <a:srgbClr val="000000"/>
                </a:solidFill>
                <a:latin typeface="黑体" pitchFamily="49" charset="-122"/>
                <a:ea typeface="黑体" pitchFamily="49" charset="-122"/>
                <a:sym typeface="黑体" pitchFamily="49" charset="-122"/>
              </a:rPr>
              <a:t>创新点</a:t>
            </a:r>
            <a:endParaRPr lang="zh-CN" altLang="en-US" sz="1600"/>
          </a:p>
        </p:txBody>
      </p:sp>
      <p:sp>
        <p:nvSpPr>
          <p:cNvPr id="41" name="圆角矩形 40"/>
          <p:cNvSpPr/>
          <p:nvPr/>
        </p:nvSpPr>
        <p:spPr>
          <a:xfrm>
            <a:off x="2203450" y="2414588"/>
            <a:ext cx="1679575" cy="720725"/>
          </a:xfrm>
          <a:prstGeom prst="round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大数据</a:t>
            </a:r>
            <a:endParaRPr lang="en-US" altLang="zh-CN" sz="2000">
              <a:solidFill>
                <a:schemeClr val="tx1"/>
              </a:solidFill>
              <a:latin typeface="黑体" pitchFamily="49" charset="-122"/>
              <a:ea typeface="黑体" pitchFamily="49" charset="-122"/>
            </a:endParaRPr>
          </a:p>
          <a:p>
            <a:pPr algn="ctr"/>
            <a:r>
              <a:rPr lang="zh-CN" altLang="en-US" sz="2000">
                <a:solidFill>
                  <a:srgbClr val="0070C0"/>
                </a:solidFill>
                <a:latin typeface="黑体" pitchFamily="49" charset="-122"/>
                <a:ea typeface="黑体" pitchFamily="49" charset="-122"/>
              </a:rPr>
              <a:t>“</a:t>
            </a:r>
            <a:r>
              <a:rPr lang="en-US" altLang="zh-CN" sz="2000">
                <a:solidFill>
                  <a:srgbClr val="0070C0"/>
                </a:solidFill>
                <a:latin typeface="黑体" pitchFamily="49" charset="-122"/>
                <a:ea typeface="黑体" pitchFamily="49" charset="-122"/>
              </a:rPr>
              <a:t>4V</a:t>
            </a:r>
            <a:r>
              <a:rPr lang="zh-CN" altLang="en-US" sz="2000">
                <a:solidFill>
                  <a:srgbClr val="0070C0"/>
                </a:solidFill>
                <a:latin typeface="黑体" pitchFamily="49" charset="-122"/>
                <a:ea typeface="黑体" pitchFamily="49" charset="-122"/>
              </a:rPr>
              <a:t>”</a:t>
            </a:r>
            <a:r>
              <a:rPr lang="zh-CN" altLang="en-US" sz="2000">
                <a:solidFill>
                  <a:schemeClr val="tx1"/>
                </a:solidFill>
                <a:latin typeface="黑体" pitchFamily="49" charset="-122"/>
                <a:ea typeface="黑体" pitchFamily="49" charset="-122"/>
              </a:rPr>
              <a:t>特征</a:t>
            </a:r>
          </a:p>
        </p:txBody>
      </p:sp>
      <p:sp>
        <p:nvSpPr>
          <p:cNvPr id="42" name="圆角矩形 41"/>
          <p:cNvSpPr/>
          <p:nvPr/>
        </p:nvSpPr>
        <p:spPr>
          <a:xfrm>
            <a:off x="5186363" y="2166938"/>
            <a:ext cx="3673475" cy="1216025"/>
          </a:xfrm>
          <a:prstGeom prst="roundRect">
            <a:avLst>
              <a:gd name="adj" fmla="val 9724"/>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大数据计算的</a:t>
            </a:r>
            <a:r>
              <a:rPr lang="zh-CN" altLang="en-US" sz="2000" b="1">
                <a:solidFill>
                  <a:srgbClr val="FF0000"/>
                </a:solidFill>
                <a:latin typeface="黑体" pitchFamily="49" charset="-122"/>
                <a:ea typeface="黑体" pitchFamily="49" charset="-122"/>
              </a:rPr>
              <a:t>“</a:t>
            </a:r>
            <a:r>
              <a:rPr lang="en-US" altLang="zh-CN" sz="2000" b="1">
                <a:solidFill>
                  <a:srgbClr val="FF0000"/>
                </a:solidFill>
                <a:latin typeface="黑体" pitchFamily="49" charset="-122"/>
                <a:ea typeface="黑体" pitchFamily="49" charset="-122"/>
              </a:rPr>
              <a:t>3</a:t>
            </a:r>
            <a:r>
              <a:rPr lang="en-US" altLang="zh-CN" sz="2000" b="1">
                <a:solidFill>
                  <a:srgbClr val="FF0000"/>
                </a:solidFill>
                <a:latin typeface="宋体" pitchFamily="2" charset="-122"/>
                <a:cs typeface="Times New Roman" pitchFamily="18" charset="0"/>
              </a:rPr>
              <a:t>I</a:t>
            </a:r>
            <a:r>
              <a:rPr lang="zh-CN" altLang="en-US" sz="2000" b="1">
                <a:solidFill>
                  <a:srgbClr val="FF0000"/>
                </a:solidFill>
                <a:latin typeface="黑体" pitchFamily="49" charset="-122"/>
                <a:ea typeface="黑体" pitchFamily="49" charset="-122"/>
              </a:rPr>
              <a:t>”</a:t>
            </a:r>
            <a:r>
              <a:rPr lang="zh-CN" altLang="en-US" sz="2000">
                <a:solidFill>
                  <a:schemeClr val="tx1"/>
                </a:solidFill>
                <a:latin typeface="黑体" pitchFamily="49" charset="-122"/>
                <a:ea typeface="黑体" pitchFamily="49" charset="-122"/>
              </a:rPr>
              <a:t>特征</a:t>
            </a:r>
            <a:endParaRPr lang="en-US" altLang="zh-CN" sz="2000">
              <a:solidFill>
                <a:schemeClr val="tx1"/>
              </a:solidFill>
              <a:latin typeface="黑体" pitchFamily="49" charset="-122"/>
              <a:ea typeface="黑体" pitchFamily="49" charset="-122"/>
            </a:endParaRPr>
          </a:p>
          <a:p>
            <a:pPr algn="ctr"/>
            <a:endParaRPr lang="en-US" altLang="zh-CN" sz="2000">
              <a:solidFill>
                <a:schemeClr val="tx1"/>
              </a:solidFill>
              <a:latin typeface="黑体" pitchFamily="49" charset="-122"/>
              <a:ea typeface="黑体" pitchFamily="49" charset="-122"/>
            </a:endParaRPr>
          </a:p>
          <a:p>
            <a:pPr algn="ctr"/>
            <a:r>
              <a:rPr lang="zh-CN" altLang="en-US" sz="2800" b="1">
                <a:solidFill>
                  <a:srgbClr val="FF0000"/>
                </a:solidFill>
                <a:latin typeface="黑体" pitchFamily="49" charset="-122"/>
                <a:ea typeface="黑体" pitchFamily="49" charset="-122"/>
              </a:rPr>
              <a:t>三个科学问题</a:t>
            </a:r>
          </a:p>
        </p:txBody>
      </p:sp>
      <p:sp>
        <p:nvSpPr>
          <p:cNvPr id="43" name="AutoShape 16"/>
          <p:cNvSpPr>
            <a:spLocks noChangeArrowheads="1"/>
          </p:cNvSpPr>
          <p:nvPr/>
        </p:nvSpPr>
        <p:spPr bwMode="auto">
          <a:xfrm rot="16200000" flipH="1">
            <a:off x="6872288" y="2487612"/>
            <a:ext cx="268288" cy="461963"/>
          </a:xfrm>
          <a:prstGeom prst="rightArrow">
            <a:avLst>
              <a:gd name="adj1" fmla="val 50000"/>
              <a:gd name="adj2" fmla="val 62230"/>
            </a:avLst>
          </a:prstGeom>
          <a:solidFill>
            <a:schemeClr val="bg1">
              <a:lumMod val="95000"/>
            </a:schemeClr>
          </a:solidFill>
          <a:ln w="28575" cmpd="sng">
            <a:solidFill>
              <a:schemeClr val="accent2"/>
            </a:solidFill>
            <a:miter lim="800000"/>
            <a:headEnd/>
            <a:tailEnd/>
          </a:ln>
        </p:spPr>
        <p:txBody>
          <a:bodyPr wrap="none"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defRPr/>
            </a:pPr>
            <a:endParaRPr lang="zh-CN" altLang="zh-CN" b="1">
              <a:solidFill>
                <a:srgbClr val="000000"/>
              </a:solidFill>
              <a:ea typeface="黑体" pitchFamily="49" charset="-122"/>
              <a:sym typeface="宋体" pitchFamily="2" charset="-122"/>
            </a:endParaRPr>
          </a:p>
        </p:txBody>
      </p:sp>
      <p:sp>
        <p:nvSpPr>
          <p:cNvPr id="44" name="右箭头 43"/>
          <p:cNvSpPr>
            <a:spLocks noChangeArrowheads="1"/>
          </p:cNvSpPr>
          <p:nvPr/>
        </p:nvSpPr>
        <p:spPr bwMode="auto">
          <a:xfrm>
            <a:off x="1550988" y="2503488"/>
            <a:ext cx="458787" cy="542925"/>
          </a:xfrm>
          <a:prstGeom prst="rightArrow">
            <a:avLst>
              <a:gd name="adj1" fmla="val 50000"/>
              <a:gd name="adj2" fmla="val 49983"/>
            </a:avLst>
          </a:prstGeom>
          <a:solidFill>
            <a:schemeClr val="bg1">
              <a:lumMod val="95000"/>
            </a:schemeClr>
          </a:solidFill>
          <a:ln w="28575" cap="flat" cmpd="sng">
            <a:solidFill>
              <a:srgbClr val="C00000"/>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lgn="ctr">
              <a:defRPr/>
            </a:pPr>
            <a:endParaRPr lang="zh-CN" altLang="zh-CN">
              <a:solidFill>
                <a:srgbClr val="FFFFFF"/>
              </a:solidFill>
              <a:latin typeface="PMingLiU" pitchFamily="18" charset="-120"/>
              <a:ea typeface="PMingLiU" pitchFamily="18" charset="-120"/>
              <a:sym typeface="PMingLiU" pitchFamily="18" charset="-120"/>
            </a:endParaRPr>
          </a:p>
        </p:txBody>
      </p:sp>
      <p:sp>
        <p:nvSpPr>
          <p:cNvPr id="45" name="右箭头 44"/>
          <p:cNvSpPr>
            <a:spLocks noChangeArrowheads="1"/>
          </p:cNvSpPr>
          <p:nvPr/>
        </p:nvSpPr>
        <p:spPr bwMode="auto">
          <a:xfrm>
            <a:off x="4284663" y="2528888"/>
            <a:ext cx="458787" cy="542925"/>
          </a:xfrm>
          <a:prstGeom prst="rightArrow">
            <a:avLst>
              <a:gd name="adj1" fmla="val 50000"/>
              <a:gd name="adj2" fmla="val 49983"/>
            </a:avLst>
          </a:prstGeom>
          <a:solidFill>
            <a:schemeClr val="bg1">
              <a:lumMod val="95000"/>
            </a:schemeClr>
          </a:solidFill>
          <a:ln w="28575" cap="flat" cmpd="sng">
            <a:solidFill>
              <a:srgbClr val="C00000"/>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lgn="ctr">
              <a:defRPr/>
            </a:pPr>
            <a:endParaRPr lang="zh-CN" altLang="zh-CN">
              <a:solidFill>
                <a:srgbClr val="FFFFFF"/>
              </a:solidFill>
              <a:latin typeface="PMingLiU" pitchFamily="18" charset="-120"/>
              <a:ea typeface="PMingLiU" pitchFamily="18" charset="-120"/>
              <a:sym typeface="PMingLiU" pitchFamily="18" charset="-120"/>
            </a:endParaRPr>
          </a:p>
        </p:txBody>
      </p:sp>
      <p:sp>
        <p:nvSpPr>
          <p:cNvPr id="36" name="圆角矩形 35"/>
          <p:cNvSpPr/>
          <p:nvPr/>
        </p:nvSpPr>
        <p:spPr>
          <a:xfrm>
            <a:off x="5003800" y="4652963"/>
            <a:ext cx="3925888" cy="50482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rgbClr val="000000"/>
                </a:solidFill>
                <a:latin typeface="黑体" pitchFamily="49" charset="-122"/>
                <a:ea typeface="黑体" pitchFamily="49" charset="-122"/>
              </a:rPr>
              <a:t>迁移学习方法</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p:txBody>
          <a:bodyPr/>
          <a:lstStyle/>
          <a:p>
            <a:r>
              <a:rPr b="1" smtClean="0">
                <a:latin typeface="Arial" pitchFamily="34" charset="0"/>
                <a:cs typeface="Arial" pitchFamily="34" charset="0"/>
              </a:rPr>
              <a:t>特色与创新 </a:t>
            </a:r>
            <a:r>
              <a:rPr lang="en-US" altLang="zh-CN" b="1" smtClean="0">
                <a:latin typeface="Arial" pitchFamily="34" charset="0"/>
                <a:cs typeface="Arial" pitchFamily="34" charset="0"/>
              </a:rPr>
              <a:t>(3)</a:t>
            </a:r>
            <a:endParaRPr lang="en-US" b="1" smtClean="0">
              <a:latin typeface="Arial" pitchFamily="34" charset="0"/>
              <a:cs typeface="Arial" pitchFamily="34" charset="0"/>
            </a:endParaRPr>
          </a:p>
        </p:txBody>
      </p:sp>
      <p:sp>
        <p:nvSpPr>
          <p:cNvPr id="8601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973BF74D-F2A2-44E0-BA5C-A6D9BBA82C55}" type="slidenum">
              <a:rPr kumimoji="0" lang="zh-CN" altLang="en-US" sz="1200">
                <a:solidFill>
                  <a:srgbClr val="898989"/>
                </a:solidFill>
              </a:rPr>
              <a:pPr/>
              <a:t>46</a:t>
            </a:fld>
            <a:endParaRPr kumimoji="0" lang="zh-CN" altLang="en-US" sz="1200">
              <a:solidFill>
                <a:srgbClr val="898989"/>
              </a:solidFill>
            </a:endParaRPr>
          </a:p>
        </p:txBody>
      </p:sp>
      <p:grpSp>
        <p:nvGrpSpPr>
          <p:cNvPr id="86019" name="组合 38"/>
          <p:cNvGrpSpPr>
            <a:grpSpLocks/>
          </p:cNvGrpSpPr>
          <p:nvPr/>
        </p:nvGrpSpPr>
        <p:grpSpPr bwMode="auto">
          <a:xfrm>
            <a:off x="274638" y="3644900"/>
            <a:ext cx="8710612" cy="2879725"/>
            <a:chOff x="274740" y="4861188"/>
            <a:chExt cx="8710401" cy="1664156"/>
          </a:xfrm>
        </p:grpSpPr>
        <p:cxnSp>
          <p:nvCxnSpPr>
            <p:cNvPr id="40" name="直接连接符 39"/>
            <p:cNvCxnSpPr/>
            <p:nvPr/>
          </p:nvCxnSpPr>
          <p:spPr>
            <a:xfrm>
              <a:off x="274740" y="4861188"/>
              <a:ext cx="8710401" cy="0"/>
            </a:xfrm>
            <a:prstGeom prst="line">
              <a:avLst/>
            </a:prstGeom>
            <a:ln w="28575">
              <a:prstDash val="dash"/>
            </a:ln>
          </p:spPr>
          <p:style>
            <a:lnRef idx="1">
              <a:schemeClr val="dk1"/>
            </a:lnRef>
            <a:fillRef idx="0">
              <a:schemeClr val="dk1"/>
            </a:fillRef>
            <a:effectRef idx="0">
              <a:schemeClr val="dk1"/>
            </a:effectRef>
            <a:fontRef idx="minor">
              <a:schemeClr val="tx1"/>
            </a:fontRef>
          </p:style>
        </p:cxnSp>
        <p:sp>
          <p:nvSpPr>
            <p:cNvPr id="41" name="矩形 40"/>
            <p:cNvSpPr/>
            <p:nvPr/>
          </p:nvSpPr>
          <p:spPr>
            <a:xfrm>
              <a:off x="395387" y="5027237"/>
              <a:ext cx="936602" cy="1498107"/>
            </a:xfrm>
            <a:prstGeom prst="rect">
              <a:avLst/>
            </a:prstGeom>
            <a:solidFill>
              <a:schemeClr val="bg1">
                <a:lumMod val="9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a:solidFill>
                    <a:srgbClr val="FF0000"/>
                  </a:solidFill>
                  <a:latin typeface="黑体" pitchFamily="49" charset="-122"/>
                  <a:ea typeface="黑体" pitchFamily="49" charset="-122"/>
                </a:rPr>
                <a:t>应用</a:t>
              </a:r>
              <a:r>
                <a:rPr lang="zh-CN" altLang="en-US" b="1">
                  <a:solidFill>
                    <a:schemeClr val="tx1"/>
                  </a:solidFill>
                  <a:latin typeface="黑体" pitchFamily="49" charset="-122"/>
                  <a:ea typeface="黑体" pitchFamily="49" charset="-122"/>
                </a:rPr>
                <a:t>创新</a:t>
              </a:r>
            </a:p>
          </p:txBody>
        </p:sp>
        <p:sp>
          <p:nvSpPr>
            <p:cNvPr id="42" name="圆角矩形 41"/>
            <p:cNvSpPr/>
            <p:nvPr/>
          </p:nvSpPr>
          <p:spPr>
            <a:xfrm>
              <a:off x="2214618" y="5651983"/>
              <a:ext cx="1677946" cy="290815"/>
            </a:xfrm>
            <a:prstGeom prst="round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大数据应用</a:t>
              </a:r>
            </a:p>
          </p:txBody>
        </p:sp>
        <p:sp>
          <p:nvSpPr>
            <p:cNvPr id="43" name="右箭头 42"/>
            <p:cNvSpPr>
              <a:spLocks noChangeArrowheads="1"/>
            </p:cNvSpPr>
            <p:nvPr/>
          </p:nvSpPr>
          <p:spPr bwMode="auto">
            <a:xfrm>
              <a:off x="1582808" y="5609783"/>
              <a:ext cx="468301" cy="374297"/>
            </a:xfrm>
            <a:prstGeom prst="rightArrow">
              <a:avLst>
                <a:gd name="adj1" fmla="val 50000"/>
                <a:gd name="adj2" fmla="val 49983"/>
              </a:avLst>
            </a:prstGeom>
            <a:solidFill>
              <a:schemeClr val="bg1">
                <a:lumMod val="95000"/>
              </a:schemeClr>
            </a:solidFill>
            <a:ln w="28575" cap="flat" cmpd="sng">
              <a:solidFill>
                <a:srgbClr val="C00000"/>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lgn="ctr">
                <a:defRPr/>
              </a:pPr>
              <a:endParaRPr lang="zh-CN" altLang="zh-CN">
                <a:solidFill>
                  <a:srgbClr val="FFFFFF"/>
                </a:solidFill>
                <a:latin typeface="PMingLiU" pitchFamily="18" charset="-120"/>
                <a:ea typeface="PMingLiU" pitchFamily="18" charset="-120"/>
                <a:sym typeface="PMingLiU" pitchFamily="18" charset="-120"/>
              </a:endParaRPr>
            </a:p>
          </p:txBody>
        </p:sp>
        <p:sp>
          <p:nvSpPr>
            <p:cNvPr id="44" name="圆角矩形 43"/>
            <p:cNvSpPr/>
            <p:nvPr/>
          </p:nvSpPr>
          <p:spPr>
            <a:xfrm>
              <a:off x="5183171" y="5152003"/>
              <a:ext cx="3671798" cy="534841"/>
            </a:xfrm>
            <a:prstGeom prst="round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dirty="0">
                  <a:solidFill>
                    <a:srgbClr val="000000"/>
                  </a:solidFill>
                  <a:latin typeface="黑体" pitchFamily="49" charset="-122"/>
                  <a:ea typeface="黑体" pitchFamily="49" charset="-122"/>
                </a:rPr>
                <a:t>微</a:t>
              </a:r>
              <a:r>
                <a:rPr lang="zh-CN" altLang="en-US" sz="2000" dirty="0" smtClean="0">
                  <a:solidFill>
                    <a:srgbClr val="000000"/>
                  </a:solidFill>
                  <a:latin typeface="黑体" pitchFamily="49" charset="-122"/>
                  <a:ea typeface="黑体" pitchFamily="49" charset="-122"/>
                </a:rPr>
                <a:t>博</a:t>
              </a:r>
              <a:r>
                <a:rPr lang="en-US" altLang="zh-CN" sz="2000" dirty="0" smtClean="0">
                  <a:solidFill>
                    <a:srgbClr val="000000"/>
                  </a:solidFill>
                  <a:latin typeface="黑体" pitchFamily="49" charset="-122"/>
                  <a:ea typeface="黑体" pitchFamily="49" charset="-122"/>
                </a:rPr>
                <a:t>:</a:t>
              </a:r>
              <a:r>
                <a:rPr lang="zh-CN" altLang="en-US" sz="2000" dirty="0" smtClean="0">
                  <a:solidFill>
                    <a:srgbClr val="000000"/>
                  </a:solidFill>
                  <a:latin typeface="黑体" pitchFamily="49" charset="-122"/>
                  <a:ea typeface="黑体" pitchFamily="49" charset="-122"/>
                </a:rPr>
                <a:t>突发</a:t>
              </a:r>
              <a:r>
                <a:rPr lang="zh-CN" altLang="en-US" sz="2000" dirty="0">
                  <a:solidFill>
                    <a:srgbClr val="000000"/>
                  </a:solidFill>
                  <a:latin typeface="黑体" pitchFamily="49" charset="-122"/>
                  <a:ea typeface="黑体" pitchFamily="49" charset="-122"/>
                </a:rPr>
                <a:t>事件</a:t>
              </a:r>
              <a:r>
                <a:rPr lang="zh-CN" altLang="en-US" sz="2000" dirty="0" smtClean="0">
                  <a:solidFill>
                    <a:srgbClr val="000000"/>
                  </a:solidFill>
                  <a:latin typeface="黑体" pitchFamily="49" charset="-122"/>
                  <a:ea typeface="黑体" pitchFamily="49" charset="-122"/>
                </a:rPr>
                <a:t>分析预警</a:t>
              </a:r>
              <a:r>
                <a:rPr lang="zh-CN" altLang="en-US" sz="2000" dirty="0">
                  <a:solidFill>
                    <a:srgbClr val="000000"/>
                  </a:solidFill>
                  <a:latin typeface="黑体" pitchFamily="49" charset="-122"/>
                  <a:ea typeface="黑体" pitchFamily="49" charset="-122"/>
                </a:rPr>
                <a:t>系统</a:t>
              </a:r>
            </a:p>
          </p:txBody>
        </p:sp>
        <p:sp>
          <p:nvSpPr>
            <p:cNvPr id="45" name="圆角矩形 44"/>
            <p:cNvSpPr/>
            <p:nvPr/>
          </p:nvSpPr>
          <p:spPr>
            <a:xfrm>
              <a:off x="5183171" y="5848306"/>
              <a:ext cx="3671798" cy="510990"/>
            </a:xfrm>
            <a:prstGeom prst="round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dirty="0" smtClean="0">
                  <a:solidFill>
                    <a:schemeClr val="tx1"/>
                  </a:solidFill>
                  <a:latin typeface="黑体" pitchFamily="49" charset="-122"/>
                  <a:ea typeface="黑体" pitchFamily="49" charset="-122"/>
                </a:rPr>
                <a:t>百度</a:t>
              </a:r>
              <a:r>
                <a:rPr lang="en-US" altLang="zh-CN" sz="2000" dirty="0" smtClean="0">
                  <a:solidFill>
                    <a:schemeClr val="tx1"/>
                  </a:solidFill>
                  <a:latin typeface="黑体" pitchFamily="49" charset="-122"/>
                  <a:ea typeface="黑体" pitchFamily="49" charset="-122"/>
                </a:rPr>
                <a:t>:</a:t>
              </a:r>
              <a:r>
                <a:rPr lang="zh-CN" altLang="en-US" sz="2000" dirty="0" smtClean="0">
                  <a:solidFill>
                    <a:srgbClr val="000000"/>
                  </a:solidFill>
                  <a:latin typeface="黑体" pitchFamily="49" charset="-122"/>
                  <a:ea typeface="黑体" pitchFamily="49" charset="-122"/>
                </a:rPr>
                <a:t>互联网</a:t>
              </a:r>
              <a:r>
                <a:rPr lang="zh-CN" altLang="en-US" sz="2000" dirty="0">
                  <a:solidFill>
                    <a:srgbClr val="000000"/>
                  </a:solidFill>
                  <a:latin typeface="黑体" pitchFamily="49" charset="-122"/>
                  <a:ea typeface="黑体" pitchFamily="49" charset="-122"/>
                </a:rPr>
                <a:t>智能搜索系统</a:t>
              </a:r>
            </a:p>
          </p:txBody>
        </p:sp>
      </p:grpSp>
      <p:sp>
        <p:nvSpPr>
          <p:cNvPr id="24" name="右箭头 23"/>
          <p:cNvSpPr>
            <a:spLocks noChangeArrowheads="1"/>
          </p:cNvSpPr>
          <p:nvPr/>
        </p:nvSpPr>
        <p:spPr bwMode="auto">
          <a:xfrm>
            <a:off x="4357688" y="5013325"/>
            <a:ext cx="458787" cy="542925"/>
          </a:xfrm>
          <a:prstGeom prst="rightArrow">
            <a:avLst>
              <a:gd name="adj1" fmla="val 50000"/>
              <a:gd name="adj2" fmla="val 49983"/>
            </a:avLst>
          </a:prstGeom>
          <a:solidFill>
            <a:schemeClr val="bg1">
              <a:lumMod val="95000"/>
            </a:schemeClr>
          </a:solidFill>
          <a:ln w="28575" cap="flat" cmpd="sng">
            <a:solidFill>
              <a:srgbClr val="C00000"/>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lgn="ctr">
              <a:defRPr/>
            </a:pPr>
            <a:endParaRPr lang="zh-CN" altLang="zh-CN">
              <a:solidFill>
                <a:srgbClr val="FFFFFF"/>
              </a:solidFill>
              <a:latin typeface="PMingLiU" pitchFamily="18" charset="-120"/>
              <a:ea typeface="PMingLiU" pitchFamily="18" charset="-120"/>
              <a:sym typeface="PMingLiU" pitchFamily="18" charset="-120"/>
            </a:endParaRPr>
          </a:p>
        </p:txBody>
      </p:sp>
      <p:sp>
        <p:nvSpPr>
          <p:cNvPr id="25" name="圆角矩形 24"/>
          <p:cNvSpPr/>
          <p:nvPr/>
        </p:nvSpPr>
        <p:spPr bwMode="auto">
          <a:xfrm>
            <a:off x="179512" y="2060848"/>
            <a:ext cx="8856984" cy="1440160"/>
          </a:xfrm>
          <a:prstGeom prst="roundRect">
            <a:avLst/>
          </a:prstGeom>
          <a:solidFill>
            <a:srgbClr val="E9EFF7"/>
          </a:solidFill>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0" lang="zh-CN" altLang="en-US" sz="1800" dirty="0">
              <a:solidFill>
                <a:schemeClr val="tx1"/>
              </a:solidFill>
              <a:latin typeface="黑体"/>
              <a:ea typeface="黑体"/>
              <a:cs typeface="黑体"/>
            </a:endParaRPr>
          </a:p>
        </p:txBody>
      </p:sp>
      <p:sp>
        <p:nvSpPr>
          <p:cNvPr id="26" name="圆角矩形 25"/>
          <p:cNvSpPr/>
          <p:nvPr/>
        </p:nvSpPr>
        <p:spPr bwMode="auto">
          <a:xfrm>
            <a:off x="178940" y="1484784"/>
            <a:ext cx="8857555" cy="576064"/>
          </a:xfrm>
          <a:prstGeom prst="roundRect">
            <a:avLst/>
          </a:prstGeom>
          <a:solidFill>
            <a:srgbClr val="E9EFF7"/>
          </a:solidFill>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0" lang="zh-CN" altLang="en-US" sz="1800" dirty="0">
              <a:solidFill>
                <a:schemeClr val="tx1"/>
              </a:solidFill>
              <a:latin typeface="黑体"/>
              <a:ea typeface="黑体"/>
              <a:cs typeface="黑体"/>
            </a:endParaRPr>
          </a:p>
        </p:txBody>
      </p:sp>
      <p:sp>
        <p:nvSpPr>
          <p:cNvPr id="27" name="矩形 26"/>
          <p:cNvSpPr/>
          <p:nvPr/>
        </p:nvSpPr>
        <p:spPr>
          <a:xfrm>
            <a:off x="390525" y="2166938"/>
            <a:ext cx="936625" cy="1216025"/>
          </a:xfrm>
          <a:prstGeom prst="rect">
            <a:avLst/>
          </a:prstGeom>
          <a:solidFill>
            <a:schemeClr val="bg1">
              <a:lumMod val="9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a:solidFill>
                  <a:srgbClr val="FF0000"/>
                </a:solidFill>
                <a:latin typeface="黑体" pitchFamily="49" charset="-122"/>
                <a:ea typeface="黑体" pitchFamily="49" charset="-122"/>
              </a:rPr>
              <a:t>思路</a:t>
            </a:r>
            <a:r>
              <a:rPr lang="zh-CN" altLang="en-US" b="1">
                <a:solidFill>
                  <a:schemeClr val="tx1"/>
                </a:solidFill>
                <a:latin typeface="黑体" pitchFamily="49" charset="-122"/>
                <a:ea typeface="黑体" pitchFamily="49" charset="-122"/>
              </a:rPr>
              <a:t>创新</a:t>
            </a:r>
          </a:p>
        </p:txBody>
      </p:sp>
      <p:sp>
        <p:nvSpPr>
          <p:cNvPr id="86028" name="TextBox 28"/>
          <p:cNvSpPr>
            <a:spLocks noChangeArrowheads="1"/>
          </p:cNvSpPr>
          <p:nvPr/>
        </p:nvSpPr>
        <p:spPr bwMode="auto">
          <a:xfrm>
            <a:off x="2009775" y="152717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solidFill>
                  <a:srgbClr val="000000"/>
                </a:solidFill>
                <a:latin typeface="黑体" pitchFamily="49" charset="-122"/>
                <a:ea typeface="黑体" pitchFamily="49" charset="-122"/>
                <a:sym typeface="黑体" pitchFamily="49" charset="-122"/>
              </a:rPr>
              <a:t>针对问题</a:t>
            </a:r>
            <a:endParaRPr lang="zh-CN" altLang="en-US" sz="1600"/>
          </a:p>
        </p:txBody>
      </p:sp>
      <p:sp>
        <p:nvSpPr>
          <p:cNvPr id="86029" name="TextBox 28"/>
          <p:cNvSpPr>
            <a:spLocks noChangeArrowheads="1"/>
          </p:cNvSpPr>
          <p:nvPr/>
        </p:nvSpPr>
        <p:spPr bwMode="auto">
          <a:xfrm>
            <a:off x="284163" y="1527175"/>
            <a:ext cx="1149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solidFill>
                  <a:srgbClr val="000000"/>
                </a:solidFill>
                <a:latin typeface="黑体" pitchFamily="49" charset="-122"/>
                <a:ea typeface="黑体" pitchFamily="49" charset="-122"/>
                <a:sym typeface="黑体" pitchFamily="49" charset="-122"/>
              </a:rPr>
              <a:t>特色</a:t>
            </a:r>
            <a:endParaRPr lang="zh-CN" altLang="en-US" sz="1600"/>
          </a:p>
        </p:txBody>
      </p:sp>
      <p:sp>
        <p:nvSpPr>
          <p:cNvPr id="86030" name="TextBox 28"/>
          <p:cNvSpPr>
            <a:spLocks noChangeArrowheads="1"/>
          </p:cNvSpPr>
          <p:nvPr/>
        </p:nvSpPr>
        <p:spPr bwMode="auto">
          <a:xfrm>
            <a:off x="5834063" y="152717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solidFill>
                  <a:srgbClr val="000000"/>
                </a:solidFill>
                <a:latin typeface="黑体" pitchFamily="49" charset="-122"/>
                <a:ea typeface="黑体" pitchFamily="49" charset="-122"/>
                <a:sym typeface="黑体" pitchFamily="49" charset="-122"/>
              </a:rPr>
              <a:t>创新点</a:t>
            </a:r>
            <a:endParaRPr lang="zh-CN" altLang="en-US" sz="1600"/>
          </a:p>
        </p:txBody>
      </p:sp>
      <p:sp>
        <p:nvSpPr>
          <p:cNvPr id="31" name="圆角矩形 30"/>
          <p:cNvSpPr/>
          <p:nvPr/>
        </p:nvSpPr>
        <p:spPr>
          <a:xfrm>
            <a:off x="2203450" y="2414588"/>
            <a:ext cx="1679575" cy="720725"/>
          </a:xfrm>
          <a:prstGeom prst="round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大数据</a:t>
            </a:r>
            <a:endParaRPr lang="en-US" altLang="zh-CN" sz="2000">
              <a:solidFill>
                <a:schemeClr val="tx1"/>
              </a:solidFill>
              <a:latin typeface="黑体" pitchFamily="49" charset="-122"/>
              <a:ea typeface="黑体" pitchFamily="49" charset="-122"/>
            </a:endParaRPr>
          </a:p>
          <a:p>
            <a:pPr algn="ctr"/>
            <a:r>
              <a:rPr lang="zh-CN" altLang="en-US" sz="2000">
                <a:solidFill>
                  <a:srgbClr val="0070C0"/>
                </a:solidFill>
                <a:latin typeface="黑体" pitchFamily="49" charset="-122"/>
                <a:ea typeface="黑体" pitchFamily="49" charset="-122"/>
              </a:rPr>
              <a:t>“</a:t>
            </a:r>
            <a:r>
              <a:rPr lang="en-US" altLang="zh-CN" sz="2000">
                <a:solidFill>
                  <a:srgbClr val="0070C0"/>
                </a:solidFill>
                <a:latin typeface="黑体" pitchFamily="49" charset="-122"/>
                <a:ea typeface="黑体" pitchFamily="49" charset="-122"/>
              </a:rPr>
              <a:t>4V</a:t>
            </a:r>
            <a:r>
              <a:rPr lang="zh-CN" altLang="en-US" sz="2000">
                <a:solidFill>
                  <a:srgbClr val="0070C0"/>
                </a:solidFill>
                <a:latin typeface="黑体" pitchFamily="49" charset="-122"/>
                <a:ea typeface="黑体" pitchFamily="49" charset="-122"/>
              </a:rPr>
              <a:t>”</a:t>
            </a:r>
            <a:r>
              <a:rPr lang="zh-CN" altLang="en-US" sz="2000">
                <a:solidFill>
                  <a:schemeClr val="tx1"/>
                </a:solidFill>
                <a:latin typeface="黑体" pitchFamily="49" charset="-122"/>
                <a:ea typeface="黑体" pitchFamily="49" charset="-122"/>
              </a:rPr>
              <a:t>特征</a:t>
            </a:r>
          </a:p>
        </p:txBody>
      </p:sp>
      <p:sp>
        <p:nvSpPr>
          <p:cNvPr id="32" name="圆角矩形 31"/>
          <p:cNvSpPr/>
          <p:nvPr/>
        </p:nvSpPr>
        <p:spPr>
          <a:xfrm>
            <a:off x="5186363" y="2166938"/>
            <a:ext cx="3673475" cy="1216025"/>
          </a:xfrm>
          <a:prstGeom prst="roundRect">
            <a:avLst>
              <a:gd name="adj" fmla="val 9724"/>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a:solidFill>
                  <a:schemeClr val="tx1"/>
                </a:solidFill>
                <a:latin typeface="黑体" pitchFamily="49" charset="-122"/>
                <a:ea typeface="黑体" pitchFamily="49" charset="-122"/>
              </a:rPr>
              <a:t>大数据计算的</a:t>
            </a:r>
            <a:r>
              <a:rPr lang="zh-CN" altLang="en-US" sz="2000" b="1">
                <a:solidFill>
                  <a:srgbClr val="FF0000"/>
                </a:solidFill>
                <a:latin typeface="黑体" pitchFamily="49" charset="-122"/>
                <a:ea typeface="黑体" pitchFamily="49" charset="-122"/>
              </a:rPr>
              <a:t>“</a:t>
            </a:r>
            <a:r>
              <a:rPr lang="en-US" altLang="zh-CN" sz="2000" b="1">
                <a:solidFill>
                  <a:srgbClr val="FF0000"/>
                </a:solidFill>
                <a:latin typeface="黑体" pitchFamily="49" charset="-122"/>
                <a:ea typeface="黑体" pitchFamily="49" charset="-122"/>
              </a:rPr>
              <a:t>3</a:t>
            </a:r>
            <a:r>
              <a:rPr lang="en-US" altLang="zh-CN" sz="2000" b="1">
                <a:solidFill>
                  <a:srgbClr val="FF0000"/>
                </a:solidFill>
                <a:latin typeface="宋体" pitchFamily="2" charset="-122"/>
                <a:cs typeface="Times New Roman" pitchFamily="18" charset="0"/>
              </a:rPr>
              <a:t>I</a:t>
            </a:r>
            <a:r>
              <a:rPr lang="zh-CN" altLang="en-US" sz="2000" b="1">
                <a:solidFill>
                  <a:srgbClr val="FF0000"/>
                </a:solidFill>
                <a:latin typeface="黑体" pitchFamily="49" charset="-122"/>
                <a:ea typeface="黑体" pitchFamily="49" charset="-122"/>
              </a:rPr>
              <a:t>”</a:t>
            </a:r>
            <a:r>
              <a:rPr lang="zh-CN" altLang="en-US" sz="2000">
                <a:solidFill>
                  <a:schemeClr val="tx1"/>
                </a:solidFill>
                <a:latin typeface="黑体" pitchFamily="49" charset="-122"/>
                <a:ea typeface="黑体" pitchFamily="49" charset="-122"/>
              </a:rPr>
              <a:t>特征</a:t>
            </a:r>
            <a:endParaRPr lang="en-US" altLang="zh-CN" sz="2000">
              <a:solidFill>
                <a:schemeClr val="tx1"/>
              </a:solidFill>
              <a:latin typeface="黑体" pitchFamily="49" charset="-122"/>
              <a:ea typeface="黑体" pitchFamily="49" charset="-122"/>
            </a:endParaRPr>
          </a:p>
          <a:p>
            <a:pPr algn="ctr"/>
            <a:endParaRPr lang="en-US" altLang="zh-CN" sz="2000">
              <a:solidFill>
                <a:schemeClr val="tx1"/>
              </a:solidFill>
              <a:latin typeface="黑体" pitchFamily="49" charset="-122"/>
              <a:ea typeface="黑体" pitchFamily="49" charset="-122"/>
            </a:endParaRPr>
          </a:p>
          <a:p>
            <a:pPr algn="ctr"/>
            <a:r>
              <a:rPr lang="zh-CN" altLang="en-US" sz="2800" b="1">
                <a:solidFill>
                  <a:srgbClr val="FF0000"/>
                </a:solidFill>
                <a:latin typeface="黑体" pitchFamily="49" charset="-122"/>
                <a:ea typeface="黑体" pitchFamily="49" charset="-122"/>
              </a:rPr>
              <a:t>三个科学问题</a:t>
            </a:r>
          </a:p>
        </p:txBody>
      </p:sp>
      <p:sp>
        <p:nvSpPr>
          <p:cNvPr id="33" name="AutoShape 16"/>
          <p:cNvSpPr>
            <a:spLocks noChangeArrowheads="1"/>
          </p:cNvSpPr>
          <p:nvPr/>
        </p:nvSpPr>
        <p:spPr bwMode="auto">
          <a:xfrm rot="16200000" flipH="1">
            <a:off x="6872288" y="2487612"/>
            <a:ext cx="268288" cy="461963"/>
          </a:xfrm>
          <a:prstGeom prst="rightArrow">
            <a:avLst>
              <a:gd name="adj1" fmla="val 50000"/>
              <a:gd name="adj2" fmla="val 62230"/>
            </a:avLst>
          </a:prstGeom>
          <a:solidFill>
            <a:schemeClr val="bg1">
              <a:lumMod val="95000"/>
            </a:schemeClr>
          </a:solidFill>
          <a:ln w="28575" cmpd="sng">
            <a:solidFill>
              <a:schemeClr val="accent2"/>
            </a:solidFill>
            <a:miter lim="800000"/>
            <a:headEnd/>
            <a:tailEnd/>
          </a:ln>
        </p:spPr>
        <p:txBody>
          <a:bodyPr wrap="none"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defRPr/>
            </a:pPr>
            <a:endParaRPr lang="zh-CN" altLang="zh-CN" b="1">
              <a:solidFill>
                <a:srgbClr val="000000"/>
              </a:solidFill>
              <a:ea typeface="黑体" pitchFamily="49" charset="-122"/>
              <a:sym typeface="宋体" pitchFamily="2" charset="-122"/>
            </a:endParaRPr>
          </a:p>
        </p:txBody>
      </p:sp>
      <p:sp>
        <p:nvSpPr>
          <p:cNvPr id="34" name="右箭头 33"/>
          <p:cNvSpPr>
            <a:spLocks noChangeArrowheads="1"/>
          </p:cNvSpPr>
          <p:nvPr/>
        </p:nvSpPr>
        <p:spPr bwMode="auto">
          <a:xfrm>
            <a:off x="1550988" y="2503488"/>
            <a:ext cx="458787" cy="542925"/>
          </a:xfrm>
          <a:prstGeom prst="rightArrow">
            <a:avLst>
              <a:gd name="adj1" fmla="val 50000"/>
              <a:gd name="adj2" fmla="val 49983"/>
            </a:avLst>
          </a:prstGeom>
          <a:solidFill>
            <a:schemeClr val="bg1">
              <a:lumMod val="95000"/>
            </a:schemeClr>
          </a:solidFill>
          <a:ln w="28575" cap="flat" cmpd="sng">
            <a:solidFill>
              <a:srgbClr val="C00000"/>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lgn="ctr">
              <a:defRPr/>
            </a:pPr>
            <a:endParaRPr lang="zh-CN" altLang="zh-CN">
              <a:solidFill>
                <a:srgbClr val="FFFFFF"/>
              </a:solidFill>
              <a:latin typeface="PMingLiU" pitchFamily="18" charset="-120"/>
              <a:ea typeface="PMingLiU" pitchFamily="18" charset="-120"/>
              <a:sym typeface="PMingLiU" pitchFamily="18" charset="-120"/>
            </a:endParaRPr>
          </a:p>
        </p:txBody>
      </p:sp>
      <p:sp>
        <p:nvSpPr>
          <p:cNvPr id="35" name="右箭头 34"/>
          <p:cNvSpPr>
            <a:spLocks noChangeArrowheads="1"/>
          </p:cNvSpPr>
          <p:nvPr/>
        </p:nvSpPr>
        <p:spPr bwMode="auto">
          <a:xfrm>
            <a:off x="4354513" y="2528888"/>
            <a:ext cx="458787" cy="542925"/>
          </a:xfrm>
          <a:prstGeom prst="rightArrow">
            <a:avLst>
              <a:gd name="adj1" fmla="val 50000"/>
              <a:gd name="adj2" fmla="val 49983"/>
            </a:avLst>
          </a:prstGeom>
          <a:solidFill>
            <a:schemeClr val="bg1">
              <a:lumMod val="95000"/>
            </a:schemeClr>
          </a:solidFill>
          <a:ln w="28575" cap="flat" cmpd="sng">
            <a:solidFill>
              <a:srgbClr val="C00000"/>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lgn="ctr">
              <a:defRPr/>
            </a:pPr>
            <a:endParaRPr lang="zh-CN" altLang="zh-CN">
              <a:solidFill>
                <a:srgbClr val="FFFFFF"/>
              </a:solidFill>
              <a:latin typeface="PMingLiU" pitchFamily="18" charset="-120"/>
              <a:ea typeface="PMingLiU" pitchFamily="18" charset="-120"/>
              <a:sym typeface="PMingLiU" pitchFamily="18" charset="-12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pPr eaLnBrk="1" hangingPunct="1"/>
            <a:r>
              <a:rPr b="1" smtClean="0"/>
              <a:t>汇报提纲</a:t>
            </a:r>
            <a:endParaRPr lang="en-US" b="1" smtClean="0"/>
          </a:p>
        </p:txBody>
      </p:sp>
      <p:sp>
        <p:nvSpPr>
          <p:cNvPr id="36866"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200">
                <a:solidFill>
                  <a:srgbClr val="898989"/>
                </a:solidFill>
              </a:rPr>
              <a:t>973</a:t>
            </a:r>
            <a:endParaRPr kumimoji="0" lang="zh-CN" altLang="en-US" sz="1200">
              <a:solidFill>
                <a:srgbClr val="898989"/>
              </a:solidFill>
            </a:endParaRPr>
          </a:p>
        </p:txBody>
      </p:sp>
      <p:sp>
        <p:nvSpPr>
          <p:cNvPr id="3686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A2191F49-5032-4263-AE76-C0D9F53CB0A0}" type="slidenum">
              <a:rPr kumimoji="0" lang="zh-CN" altLang="en-US" sz="1200">
                <a:solidFill>
                  <a:srgbClr val="898989"/>
                </a:solidFill>
              </a:rPr>
              <a:pPr/>
              <a:t>47</a:t>
            </a:fld>
            <a:endParaRPr kumimoji="0" lang="zh-CN" altLang="en-US" sz="1200">
              <a:solidFill>
                <a:srgbClr val="898989"/>
              </a:solidFill>
            </a:endParaRPr>
          </a:p>
        </p:txBody>
      </p:sp>
      <p:grpSp>
        <p:nvGrpSpPr>
          <p:cNvPr id="36868" name="组合 54"/>
          <p:cNvGrpSpPr>
            <a:grpSpLocks/>
          </p:cNvGrpSpPr>
          <p:nvPr/>
        </p:nvGrpSpPr>
        <p:grpSpPr bwMode="auto">
          <a:xfrm>
            <a:off x="1736725" y="1927225"/>
            <a:ext cx="5192713" cy="2997200"/>
            <a:chOff x="1736725" y="1927917"/>
            <a:chExt cx="5192239" cy="2997209"/>
          </a:xfrm>
        </p:grpSpPr>
        <p:sp>
          <p:nvSpPr>
            <p:cNvPr id="36869" name="Line 11"/>
            <p:cNvSpPr>
              <a:spLocks noChangeShapeType="1"/>
            </p:cNvSpPr>
            <p:nvPr/>
          </p:nvSpPr>
          <p:spPr bwMode="auto">
            <a:xfrm>
              <a:off x="2224044" y="2550159"/>
              <a:ext cx="4704920" cy="0"/>
            </a:xfrm>
            <a:prstGeom prst="line">
              <a:avLst/>
            </a:prstGeom>
            <a:noFill/>
            <a:ln w="25400">
              <a:solidFill>
                <a:srgbClr val="365164"/>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0" name="Text Box 12"/>
            <p:cNvSpPr txBox="1">
              <a:spLocks noChangeArrowheads="1"/>
            </p:cNvSpPr>
            <p:nvPr/>
          </p:nvSpPr>
          <p:spPr bwMode="auto">
            <a:xfrm>
              <a:off x="2651042" y="1997767"/>
              <a:ext cx="3892195" cy="58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eaLnBrk="0" hangingPunct="0"/>
              <a:r>
                <a:rPr lang="zh-CN" altLang="en-US" sz="3200" b="1">
                  <a:solidFill>
                    <a:srgbClr val="A6A6A6"/>
                  </a:solidFill>
                  <a:latin typeface="黑体" pitchFamily="49" charset="-122"/>
                  <a:ea typeface="黑体" pitchFamily="49" charset="-122"/>
                </a:rPr>
                <a:t>立项依据与科学问题</a:t>
              </a:r>
            </a:p>
          </p:txBody>
        </p:sp>
        <p:grpSp>
          <p:nvGrpSpPr>
            <p:cNvPr id="36871" name="组合 92"/>
            <p:cNvGrpSpPr>
              <a:grpSpLocks noChangeAspect="1"/>
            </p:cNvGrpSpPr>
            <p:nvPr/>
          </p:nvGrpSpPr>
          <p:grpSpPr bwMode="auto">
            <a:xfrm>
              <a:off x="1736725" y="1927917"/>
              <a:ext cx="731329" cy="657477"/>
              <a:chOff x="1428728" y="2546586"/>
              <a:chExt cx="762000" cy="684856"/>
            </a:xfrm>
          </p:grpSpPr>
          <p:grpSp>
            <p:nvGrpSpPr>
              <p:cNvPr id="36896" name="Group 3"/>
              <p:cNvGrpSpPr>
                <a:grpSpLocks/>
              </p:cNvGrpSpPr>
              <p:nvPr/>
            </p:nvGrpSpPr>
            <p:grpSpPr bwMode="auto">
              <a:xfrm>
                <a:off x="1428728" y="2546586"/>
                <a:ext cx="762000" cy="684856"/>
                <a:chOff x="1110" y="2750"/>
                <a:chExt cx="1549" cy="1391"/>
              </a:xfrm>
            </p:grpSpPr>
            <p:sp>
              <p:nvSpPr>
                <p:cNvPr id="36898" name="AutoShape 4"/>
                <p:cNvSpPr>
                  <a:spLocks noChangeArrowheads="1"/>
                </p:cNvSpPr>
                <p:nvPr/>
              </p:nvSpPr>
              <p:spPr bwMode="gray">
                <a:xfrm>
                  <a:off x="1123" y="2750"/>
                  <a:ext cx="1536"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365164"/>
                    </a:solidFill>
                    <a:latin typeface="黑体" pitchFamily="49" charset="-122"/>
                    <a:ea typeface="黑体" pitchFamily="49" charset="-122"/>
                  </a:endParaRPr>
                </a:p>
              </p:txBody>
            </p:sp>
            <p:sp>
              <p:nvSpPr>
                <p:cNvPr id="36899" name="AutoShape 5"/>
                <p:cNvSpPr>
                  <a:spLocks noChangeArrowheads="1"/>
                </p:cNvSpPr>
                <p:nvPr/>
              </p:nvSpPr>
              <p:spPr bwMode="gray">
                <a:xfrm>
                  <a:off x="1110" y="2814"/>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sp>
              <p:nvSpPr>
                <p:cNvPr id="36900" name="AutoShape 6"/>
                <p:cNvSpPr>
                  <a:spLocks noChangeArrowheads="1"/>
                </p:cNvSpPr>
                <p:nvPr/>
              </p:nvSpPr>
              <p:spPr bwMode="gray">
                <a:xfrm>
                  <a:off x="1197" y="2868"/>
                  <a:ext cx="1352" cy="1165"/>
                </a:xfrm>
                <a:prstGeom prst="hexagon">
                  <a:avLst>
                    <a:gd name="adj" fmla="val 28895"/>
                    <a:gd name="vf" fmla="val 115470"/>
                  </a:avLst>
                </a:prstGeom>
                <a:gradFill rotWithShape="1">
                  <a:gsLst>
                    <a:gs pos="0">
                      <a:srgbClr val="133E65"/>
                    </a:gs>
                    <a:gs pos="100000">
                      <a:srgbClr val="2885DA"/>
                    </a:gs>
                  </a:gsLst>
                  <a:lin ang="2700000" scaled="1"/>
                </a:gradFill>
                <a:ln w="9525">
                  <a:solidFill>
                    <a:srgbClr val="365164"/>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grpSp>
          <p:sp>
            <p:nvSpPr>
              <p:cNvPr id="36897" name="Text Box 13"/>
              <p:cNvSpPr txBox="1">
                <a:spLocks noChangeArrowheads="1"/>
              </p:cNvSpPr>
              <p:nvPr/>
            </p:nvSpPr>
            <p:spPr bwMode="gray">
              <a:xfrm>
                <a:off x="1625578" y="2664971"/>
                <a:ext cx="354392" cy="480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eaLnBrk="0" hangingPunct="0"/>
                <a:r>
                  <a:rPr lang="en-US" altLang="zh-CN" b="1">
                    <a:solidFill>
                      <a:srgbClr val="FFFFFF"/>
                    </a:solidFill>
                    <a:latin typeface="黑体" pitchFamily="49" charset="-122"/>
                    <a:ea typeface="黑体" pitchFamily="49" charset="-122"/>
                  </a:rPr>
                  <a:t>1</a:t>
                </a:r>
              </a:p>
            </p:txBody>
          </p:sp>
        </p:grpSp>
        <p:sp>
          <p:nvSpPr>
            <p:cNvPr id="36872" name="Line 14"/>
            <p:cNvSpPr>
              <a:spLocks noChangeShapeType="1"/>
            </p:cNvSpPr>
            <p:nvPr/>
          </p:nvSpPr>
          <p:spPr bwMode="auto">
            <a:xfrm>
              <a:off x="2224044" y="3332718"/>
              <a:ext cx="4704920" cy="0"/>
            </a:xfrm>
            <a:prstGeom prst="line">
              <a:avLst/>
            </a:prstGeom>
            <a:noFill/>
            <a:ln w="25400">
              <a:solidFill>
                <a:srgbClr val="365164"/>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Text Box 15"/>
            <p:cNvSpPr txBox="1">
              <a:spLocks noChangeArrowheads="1"/>
            </p:cNvSpPr>
            <p:nvPr/>
          </p:nvSpPr>
          <p:spPr bwMode="auto">
            <a:xfrm>
              <a:off x="2651042" y="2786758"/>
              <a:ext cx="3892195" cy="584202"/>
            </a:xfrm>
            <a:prstGeom prst="rect">
              <a:avLst/>
            </a:prstGeom>
            <a:noFill/>
            <a:ln>
              <a:noFill/>
            </a:ln>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zh-CN" altLang="en-US" sz="3200" b="1" dirty="0" smtClean="0">
                  <a:solidFill>
                    <a:schemeClr val="bg1">
                      <a:lumMod val="65000"/>
                    </a:schemeClr>
                  </a:solidFill>
                  <a:latin typeface="黑体" pitchFamily="49" charset="-122"/>
                  <a:ea typeface="黑体" pitchFamily="49" charset="-122"/>
                  <a:cs typeface="宋体" charset="0"/>
                </a:rPr>
                <a:t>研究内容与研究方案</a:t>
              </a:r>
              <a:endParaRPr lang="zh-CN" altLang="en-US" sz="3200" b="1" dirty="0">
                <a:solidFill>
                  <a:schemeClr val="bg1">
                    <a:lumMod val="65000"/>
                  </a:schemeClr>
                </a:solidFill>
                <a:latin typeface="黑体" pitchFamily="49" charset="-122"/>
                <a:ea typeface="黑体" pitchFamily="49" charset="-122"/>
                <a:cs typeface="宋体" charset="0"/>
              </a:endParaRPr>
            </a:p>
          </p:txBody>
        </p:sp>
        <p:grpSp>
          <p:nvGrpSpPr>
            <p:cNvPr id="36874" name="组合 93"/>
            <p:cNvGrpSpPr>
              <a:grpSpLocks noChangeAspect="1"/>
            </p:cNvGrpSpPr>
            <p:nvPr/>
          </p:nvGrpSpPr>
          <p:grpSpPr bwMode="auto">
            <a:xfrm>
              <a:off x="1736725" y="2729337"/>
              <a:ext cx="731329" cy="638573"/>
              <a:chOff x="1428728" y="3414706"/>
              <a:chExt cx="762000" cy="665162"/>
            </a:xfrm>
          </p:grpSpPr>
          <p:grpSp>
            <p:nvGrpSpPr>
              <p:cNvPr id="36891" name="Group 7"/>
              <p:cNvGrpSpPr>
                <a:grpSpLocks/>
              </p:cNvGrpSpPr>
              <p:nvPr/>
            </p:nvGrpSpPr>
            <p:grpSpPr bwMode="auto">
              <a:xfrm>
                <a:off x="1428728" y="3414706"/>
                <a:ext cx="762000" cy="665162"/>
                <a:chOff x="3174" y="2656"/>
                <a:chExt cx="1549" cy="1351"/>
              </a:xfrm>
            </p:grpSpPr>
            <p:sp>
              <p:nvSpPr>
                <p:cNvPr id="36893" name="AutoShape 8"/>
                <p:cNvSpPr>
                  <a:spLocks noChangeArrowheads="1"/>
                </p:cNvSpPr>
                <p:nvPr/>
              </p:nvSpPr>
              <p:spPr bwMode="gray">
                <a:xfrm>
                  <a:off x="3187" y="2680"/>
                  <a:ext cx="1536"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365164"/>
                    </a:solidFill>
                    <a:latin typeface="黑体" pitchFamily="49" charset="-122"/>
                    <a:ea typeface="黑体" pitchFamily="49" charset="-122"/>
                  </a:endParaRPr>
                </a:p>
              </p:txBody>
            </p:sp>
            <p:sp>
              <p:nvSpPr>
                <p:cNvPr id="36894" name="AutoShape 9"/>
                <p:cNvSpPr>
                  <a:spLocks noChangeArrowheads="1"/>
                </p:cNvSpPr>
                <p:nvPr/>
              </p:nvSpPr>
              <p:spPr bwMode="gray">
                <a:xfrm>
                  <a:off x="3174" y="2656"/>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sp>
              <p:nvSpPr>
                <p:cNvPr id="36895" name="AutoShape 10"/>
                <p:cNvSpPr>
                  <a:spLocks noChangeArrowheads="1"/>
                </p:cNvSpPr>
                <p:nvPr/>
              </p:nvSpPr>
              <p:spPr bwMode="gray">
                <a:xfrm>
                  <a:off x="3261" y="2737"/>
                  <a:ext cx="1352" cy="1169"/>
                </a:xfrm>
                <a:prstGeom prst="hexagon">
                  <a:avLst>
                    <a:gd name="adj" fmla="val 28898"/>
                    <a:gd name="vf" fmla="val 115470"/>
                  </a:avLst>
                </a:prstGeom>
                <a:gradFill rotWithShape="1">
                  <a:gsLst>
                    <a:gs pos="0">
                      <a:srgbClr val="3D356E"/>
                    </a:gs>
                    <a:gs pos="100000">
                      <a:srgbClr val="8472EE"/>
                    </a:gs>
                  </a:gsLst>
                  <a:lin ang="2700000" scaled="1"/>
                </a:gradFill>
                <a:ln w="9525">
                  <a:solidFill>
                    <a:srgbClr val="365164"/>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grpSp>
          <p:sp>
            <p:nvSpPr>
              <p:cNvPr id="36892" name="Text Box 16"/>
              <p:cNvSpPr txBox="1">
                <a:spLocks noChangeArrowheads="1"/>
              </p:cNvSpPr>
              <p:nvPr/>
            </p:nvSpPr>
            <p:spPr bwMode="gray">
              <a:xfrm>
                <a:off x="1625578" y="3513131"/>
                <a:ext cx="354392" cy="48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eaLnBrk="0" hangingPunct="0"/>
                <a:r>
                  <a:rPr lang="en-US" altLang="zh-CN" b="1">
                    <a:solidFill>
                      <a:srgbClr val="FFFFFF"/>
                    </a:solidFill>
                    <a:latin typeface="黑体" pitchFamily="49" charset="-122"/>
                    <a:ea typeface="黑体" pitchFamily="49" charset="-122"/>
                  </a:rPr>
                  <a:t>2</a:t>
                </a:r>
              </a:p>
            </p:txBody>
          </p:sp>
        </p:grpSp>
        <p:sp>
          <p:nvSpPr>
            <p:cNvPr id="36875" name="Line 25"/>
            <p:cNvSpPr>
              <a:spLocks noChangeShapeType="1"/>
            </p:cNvSpPr>
            <p:nvPr/>
          </p:nvSpPr>
          <p:spPr bwMode="auto">
            <a:xfrm>
              <a:off x="2224044" y="4150200"/>
              <a:ext cx="4704919" cy="0"/>
            </a:xfrm>
            <a:prstGeom prst="line">
              <a:avLst/>
            </a:prstGeom>
            <a:noFill/>
            <a:ln w="25400">
              <a:solidFill>
                <a:srgbClr val="365164"/>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6" name="Text Box 26"/>
            <p:cNvSpPr txBox="1">
              <a:spLocks noChangeArrowheads="1"/>
            </p:cNvSpPr>
            <p:nvPr/>
          </p:nvSpPr>
          <p:spPr bwMode="auto">
            <a:xfrm>
              <a:off x="2651042" y="3609085"/>
              <a:ext cx="3892195" cy="585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eaLnBrk="0" hangingPunct="0"/>
              <a:r>
                <a:rPr lang="zh-CN" altLang="en-US" sz="3200" b="1">
                  <a:solidFill>
                    <a:srgbClr val="A6A6A6"/>
                  </a:solidFill>
                  <a:latin typeface="黑体" pitchFamily="49" charset="-122"/>
                  <a:ea typeface="黑体" pitchFamily="49" charset="-122"/>
                </a:rPr>
                <a:t>预期目标与特色创新</a:t>
              </a:r>
            </a:p>
          </p:txBody>
        </p:sp>
        <p:grpSp>
          <p:nvGrpSpPr>
            <p:cNvPr id="36877" name="组合 94"/>
            <p:cNvGrpSpPr>
              <a:grpSpLocks noChangeAspect="1"/>
            </p:cNvGrpSpPr>
            <p:nvPr/>
          </p:nvGrpSpPr>
          <p:grpSpPr bwMode="auto">
            <a:xfrm>
              <a:off x="1736725" y="3531197"/>
              <a:ext cx="731329" cy="638100"/>
              <a:chOff x="1428728" y="4307374"/>
              <a:chExt cx="762000" cy="664670"/>
            </a:xfrm>
          </p:grpSpPr>
          <p:grpSp>
            <p:nvGrpSpPr>
              <p:cNvPr id="36886" name="Group 17"/>
              <p:cNvGrpSpPr>
                <a:grpSpLocks/>
              </p:cNvGrpSpPr>
              <p:nvPr/>
            </p:nvGrpSpPr>
            <p:grpSpPr bwMode="auto">
              <a:xfrm>
                <a:off x="1428728" y="4307374"/>
                <a:ext cx="762000" cy="664670"/>
                <a:chOff x="1110" y="2657"/>
                <a:chExt cx="1549" cy="1350"/>
              </a:xfrm>
            </p:grpSpPr>
            <p:sp>
              <p:nvSpPr>
                <p:cNvPr id="36888" name="AutoShape 18"/>
                <p:cNvSpPr>
                  <a:spLocks noChangeArrowheads="1"/>
                </p:cNvSpPr>
                <p:nvPr/>
              </p:nvSpPr>
              <p:spPr bwMode="gray">
                <a:xfrm>
                  <a:off x="1123" y="2680"/>
                  <a:ext cx="1536"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365164"/>
                    </a:solidFill>
                    <a:latin typeface="黑体" pitchFamily="49" charset="-122"/>
                    <a:ea typeface="黑体" pitchFamily="49" charset="-122"/>
                  </a:endParaRPr>
                </a:p>
              </p:txBody>
            </p:sp>
            <p:sp>
              <p:nvSpPr>
                <p:cNvPr id="36889" name="AutoShape 19"/>
                <p:cNvSpPr>
                  <a:spLocks noChangeArrowheads="1"/>
                </p:cNvSpPr>
                <p:nvPr/>
              </p:nvSpPr>
              <p:spPr bwMode="gray">
                <a:xfrm>
                  <a:off x="1110" y="2657"/>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sp>
              <p:nvSpPr>
                <p:cNvPr id="36890" name="AutoShape 20"/>
                <p:cNvSpPr>
                  <a:spLocks noChangeArrowheads="1"/>
                </p:cNvSpPr>
                <p:nvPr/>
              </p:nvSpPr>
              <p:spPr bwMode="gray">
                <a:xfrm>
                  <a:off x="1197" y="2737"/>
                  <a:ext cx="1352" cy="1169"/>
                </a:xfrm>
                <a:prstGeom prst="hexagon">
                  <a:avLst>
                    <a:gd name="adj" fmla="val 28898"/>
                    <a:gd name="vf" fmla="val 115470"/>
                  </a:avLst>
                </a:prstGeom>
                <a:gradFill rotWithShape="1">
                  <a:gsLst>
                    <a:gs pos="0">
                      <a:srgbClr val="133E65"/>
                    </a:gs>
                    <a:gs pos="100000">
                      <a:srgbClr val="2885DA"/>
                    </a:gs>
                  </a:gsLst>
                  <a:lin ang="2700000" scaled="1"/>
                </a:gradFill>
                <a:ln w="9525">
                  <a:solidFill>
                    <a:srgbClr val="365164"/>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grpSp>
          <p:sp>
            <p:nvSpPr>
              <p:cNvPr id="36887" name="Text Box 27"/>
              <p:cNvSpPr txBox="1">
                <a:spLocks noChangeArrowheads="1"/>
              </p:cNvSpPr>
              <p:nvPr/>
            </p:nvSpPr>
            <p:spPr bwMode="gray">
              <a:xfrm>
                <a:off x="1625578" y="4405306"/>
                <a:ext cx="354392" cy="480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eaLnBrk="0" hangingPunct="0"/>
                <a:r>
                  <a:rPr lang="en-US" altLang="zh-CN" b="1">
                    <a:solidFill>
                      <a:srgbClr val="FFFFFF"/>
                    </a:solidFill>
                    <a:latin typeface="黑体" pitchFamily="49" charset="-122"/>
                    <a:ea typeface="黑体" pitchFamily="49" charset="-122"/>
                  </a:rPr>
                  <a:t>3</a:t>
                </a:r>
              </a:p>
            </p:txBody>
          </p:sp>
        </p:grpSp>
        <p:sp>
          <p:nvSpPr>
            <p:cNvPr id="36878" name="Text Box 12"/>
            <p:cNvSpPr txBox="1">
              <a:spLocks noChangeArrowheads="1"/>
            </p:cNvSpPr>
            <p:nvPr/>
          </p:nvSpPr>
          <p:spPr bwMode="auto">
            <a:xfrm>
              <a:off x="2650892" y="4340351"/>
              <a:ext cx="3892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eaLnBrk="0" hangingPunct="0"/>
              <a:r>
                <a:rPr lang="zh-CN" altLang="en-US" sz="3200" b="1">
                  <a:solidFill>
                    <a:srgbClr val="FF0000"/>
                  </a:solidFill>
                  <a:latin typeface="黑体" pitchFamily="49" charset="-122"/>
                  <a:ea typeface="黑体" pitchFamily="49" charset="-122"/>
                </a:rPr>
                <a:t>研究队伍与工作基础</a:t>
              </a:r>
            </a:p>
          </p:txBody>
        </p:sp>
        <p:sp>
          <p:nvSpPr>
            <p:cNvPr id="36879" name="Line 25"/>
            <p:cNvSpPr>
              <a:spLocks noChangeShapeType="1"/>
            </p:cNvSpPr>
            <p:nvPr/>
          </p:nvSpPr>
          <p:spPr bwMode="auto">
            <a:xfrm>
              <a:off x="2195736" y="4885202"/>
              <a:ext cx="4704919" cy="0"/>
            </a:xfrm>
            <a:prstGeom prst="line">
              <a:avLst/>
            </a:prstGeom>
            <a:noFill/>
            <a:ln w="25400">
              <a:solidFill>
                <a:srgbClr val="365164"/>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6880" name="组合 93"/>
            <p:cNvGrpSpPr>
              <a:grpSpLocks noChangeAspect="1"/>
            </p:cNvGrpSpPr>
            <p:nvPr/>
          </p:nvGrpSpPr>
          <p:grpSpPr bwMode="auto">
            <a:xfrm>
              <a:off x="1743286" y="4281915"/>
              <a:ext cx="731329" cy="638573"/>
              <a:chOff x="1428236" y="3415198"/>
              <a:chExt cx="762000" cy="665162"/>
            </a:xfrm>
          </p:grpSpPr>
          <p:grpSp>
            <p:nvGrpSpPr>
              <p:cNvPr id="36881" name="Group 7"/>
              <p:cNvGrpSpPr>
                <a:grpSpLocks/>
              </p:cNvGrpSpPr>
              <p:nvPr/>
            </p:nvGrpSpPr>
            <p:grpSpPr bwMode="auto">
              <a:xfrm>
                <a:off x="1428236" y="3415198"/>
                <a:ext cx="762000" cy="665162"/>
                <a:chOff x="3173" y="2657"/>
                <a:chExt cx="1549" cy="1351"/>
              </a:xfrm>
            </p:grpSpPr>
            <p:sp>
              <p:nvSpPr>
                <p:cNvPr id="36883" name="AutoShape 8"/>
                <p:cNvSpPr>
                  <a:spLocks noChangeArrowheads="1"/>
                </p:cNvSpPr>
                <p:nvPr/>
              </p:nvSpPr>
              <p:spPr bwMode="gray">
                <a:xfrm>
                  <a:off x="3186" y="2681"/>
                  <a:ext cx="1536" cy="1327"/>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365164"/>
                    </a:solidFill>
                    <a:latin typeface="黑体" pitchFamily="49" charset="-122"/>
                    <a:ea typeface="黑体" pitchFamily="49" charset="-122"/>
                  </a:endParaRPr>
                </a:p>
              </p:txBody>
            </p:sp>
            <p:sp>
              <p:nvSpPr>
                <p:cNvPr id="36884" name="AutoShape 9"/>
                <p:cNvSpPr>
                  <a:spLocks noChangeArrowheads="1"/>
                </p:cNvSpPr>
                <p:nvPr/>
              </p:nvSpPr>
              <p:spPr bwMode="gray">
                <a:xfrm>
                  <a:off x="3173" y="2657"/>
                  <a:ext cx="1536" cy="1327"/>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solidFill>
                      <a:srgbClr val="365164"/>
                    </a:solidFill>
                    <a:latin typeface="黑体" pitchFamily="49" charset="-122"/>
                    <a:ea typeface="黑体" pitchFamily="49" charset="-122"/>
                  </a:endParaRPr>
                </a:p>
              </p:txBody>
            </p:sp>
            <p:sp>
              <p:nvSpPr>
                <p:cNvPr id="36885" name="AutoShape 10"/>
                <p:cNvSpPr>
                  <a:spLocks noChangeArrowheads="1"/>
                </p:cNvSpPr>
                <p:nvPr/>
              </p:nvSpPr>
              <p:spPr bwMode="gray">
                <a:xfrm>
                  <a:off x="3260" y="2738"/>
                  <a:ext cx="1352" cy="1169"/>
                </a:xfrm>
                <a:prstGeom prst="hexagon">
                  <a:avLst>
                    <a:gd name="adj" fmla="val 28898"/>
                    <a:gd name="vf" fmla="val 115470"/>
                  </a:avLst>
                </a:prstGeom>
                <a:gradFill rotWithShape="1">
                  <a:gsLst>
                    <a:gs pos="0">
                      <a:srgbClr val="3D356E"/>
                    </a:gs>
                    <a:gs pos="100000">
                      <a:srgbClr val="8472EE"/>
                    </a:gs>
                  </a:gsLst>
                  <a:lin ang="2700000" scaled="1"/>
                </a:gradFill>
                <a:ln w="9525">
                  <a:solidFill>
                    <a:srgbClr val="365164"/>
                  </a:solidFill>
                  <a:miter lim="800000"/>
                  <a:headEnd/>
                  <a:tailEnd/>
                </a:ln>
              </p:spPr>
              <p:txBody>
                <a:bodyPr wrap="none" anchor="ctr"/>
                <a:lstStyle/>
                <a:p>
                  <a:endParaRPr lang="zh-CN" altLang="en-US" b="1">
                    <a:solidFill>
                      <a:srgbClr val="365164"/>
                    </a:solidFill>
                    <a:latin typeface="黑体" pitchFamily="49" charset="-122"/>
                    <a:ea typeface="黑体" pitchFamily="49" charset="-122"/>
                  </a:endParaRPr>
                </a:p>
              </p:txBody>
            </p:sp>
          </p:grpSp>
          <p:sp>
            <p:nvSpPr>
              <p:cNvPr id="36882" name="Text Box 16"/>
              <p:cNvSpPr txBox="1">
                <a:spLocks noChangeArrowheads="1"/>
              </p:cNvSpPr>
              <p:nvPr/>
            </p:nvSpPr>
            <p:spPr bwMode="gray">
              <a:xfrm>
                <a:off x="1625578" y="3513131"/>
                <a:ext cx="354392" cy="48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eaLnBrk="0" hangingPunct="0"/>
                <a:r>
                  <a:rPr lang="en-US" altLang="zh-CN" b="1">
                    <a:solidFill>
                      <a:srgbClr val="FFFFFF"/>
                    </a:solidFill>
                    <a:latin typeface="黑体" pitchFamily="49" charset="-122"/>
                    <a:ea typeface="黑体" pitchFamily="49" charset="-122"/>
                  </a:rPr>
                  <a:t>4</a:t>
                </a:r>
              </a:p>
            </p:txBody>
          </p:sp>
        </p:gr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r>
              <a:rPr b="1" smtClean="0"/>
              <a:t>推荐首席科学家：怀进鹏教授</a:t>
            </a:r>
            <a:endParaRPr lang="en-US" b="1" smtClean="0"/>
          </a:p>
        </p:txBody>
      </p:sp>
      <p:sp>
        <p:nvSpPr>
          <p:cNvPr id="37890"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200">
                <a:solidFill>
                  <a:srgbClr val="898989"/>
                </a:solidFill>
              </a:rPr>
              <a:t>973</a:t>
            </a:r>
            <a:endParaRPr kumimoji="0" lang="zh-CN" altLang="en-US" sz="1200">
              <a:solidFill>
                <a:srgbClr val="898989"/>
              </a:solidFill>
            </a:endParaRPr>
          </a:p>
        </p:txBody>
      </p:sp>
      <p:sp>
        <p:nvSpPr>
          <p:cNvPr id="3789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268FB493-3BF8-4CC1-A7BA-5BD8A16DE2BC}" type="slidenum">
              <a:rPr kumimoji="0" lang="zh-CN" altLang="en-US" sz="1200">
                <a:solidFill>
                  <a:srgbClr val="898989"/>
                </a:solidFill>
              </a:rPr>
              <a:pPr/>
              <a:t>48</a:t>
            </a:fld>
            <a:endParaRPr kumimoji="0" lang="zh-CN" altLang="en-US" sz="1200">
              <a:solidFill>
                <a:srgbClr val="898989"/>
              </a:solidFill>
            </a:endParaRPr>
          </a:p>
        </p:txBody>
      </p:sp>
      <p:sp>
        <p:nvSpPr>
          <p:cNvPr id="37892" name="内容占位符 2"/>
          <p:cNvSpPr>
            <a:spLocks noGrp="1"/>
          </p:cNvSpPr>
          <p:nvPr>
            <p:ph idx="1"/>
          </p:nvPr>
        </p:nvSpPr>
        <p:spPr>
          <a:xfrm>
            <a:off x="2662238" y="1600200"/>
            <a:ext cx="5051425" cy="4525963"/>
          </a:xfrm>
        </p:spPr>
        <p:txBody>
          <a:bodyPr/>
          <a:lstStyle/>
          <a:p>
            <a:pPr lvl="1"/>
            <a:endParaRPr kumimoji="0" lang="en-US" altLang="zh-CN" smtClean="0">
              <a:solidFill>
                <a:srgbClr val="FF0000"/>
              </a:solidFill>
            </a:endParaRPr>
          </a:p>
          <a:p>
            <a:pPr lvl="1"/>
            <a:endParaRPr kumimoji="0" lang="en-US" altLang="zh-CN" b="1" smtClean="0">
              <a:solidFill>
                <a:srgbClr val="FF0000"/>
              </a:solidFill>
            </a:endParaRPr>
          </a:p>
          <a:p>
            <a:pPr lvl="1"/>
            <a:endParaRPr kumimoji="0" lang="en-US" altLang="zh-CN" smtClean="0"/>
          </a:p>
          <a:p>
            <a:pPr lvl="1"/>
            <a:endParaRPr kumimoji="0" lang="en-US" altLang="zh-CN" smtClean="0"/>
          </a:p>
          <a:p>
            <a:pPr lvl="1"/>
            <a:endParaRPr kumimoji="0" lang="en-US" altLang="zh-CN" smtClean="0"/>
          </a:p>
          <a:p>
            <a:pPr lvl="1"/>
            <a:endParaRPr kumimoji="0" lang="zh-CN" altLang="en-US" smtClean="0"/>
          </a:p>
        </p:txBody>
      </p:sp>
      <p:pic>
        <p:nvPicPr>
          <p:cNvPr id="7" name="Picture 6" descr="JPHua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701825"/>
            <a:ext cx="1697038" cy="217805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内容占位符 2"/>
          <p:cNvSpPr txBox="1">
            <a:spLocks/>
          </p:cNvSpPr>
          <p:nvPr/>
        </p:nvSpPr>
        <p:spPr bwMode="auto">
          <a:xfrm>
            <a:off x="2916238" y="1711350"/>
            <a:ext cx="579755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20000"/>
              </a:spcBef>
              <a:buFont typeface="Arial" pitchFamily="34" charset="0"/>
              <a:buChar char="•"/>
            </a:pPr>
            <a:r>
              <a:rPr lang="zh-CN" altLang="en-US" dirty="0">
                <a:latin typeface="黑体" pitchFamily="49" charset="-122"/>
                <a:ea typeface="黑体" pitchFamily="49" charset="-122"/>
              </a:rPr>
              <a:t>中科院院士，北京航空航天大学教授</a:t>
            </a:r>
            <a:endParaRPr lang="en-US" altLang="zh-CN" dirty="0">
              <a:latin typeface="黑体" pitchFamily="49" charset="-122"/>
              <a:ea typeface="黑体" pitchFamily="49" charset="-122"/>
            </a:endParaRPr>
          </a:p>
          <a:p>
            <a:pPr>
              <a:spcBef>
                <a:spcPct val="20000"/>
              </a:spcBef>
              <a:buFont typeface="Arial" pitchFamily="34" charset="0"/>
              <a:buChar char="•"/>
            </a:pPr>
            <a:r>
              <a:rPr lang="zh-CN" altLang="en-US" dirty="0">
                <a:latin typeface="黑体" pitchFamily="49" charset="-122"/>
                <a:ea typeface="黑体" pitchFamily="49" charset="-122"/>
              </a:rPr>
              <a:t>研究方向：网络化软件理论与系统</a:t>
            </a:r>
            <a:endParaRPr lang="en-US" altLang="zh-CN" dirty="0">
              <a:latin typeface="黑体" pitchFamily="49" charset="-122"/>
              <a:ea typeface="黑体" pitchFamily="49" charset="-122"/>
            </a:endParaRPr>
          </a:p>
          <a:p>
            <a:pPr>
              <a:spcBef>
                <a:spcPct val="20000"/>
              </a:spcBef>
              <a:buFont typeface="Arial" pitchFamily="34" charset="0"/>
              <a:buChar char="•"/>
            </a:pPr>
            <a:r>
              <a:rPr lang="zh-CN" altLang="en-US" dirty="0">
                <a:latin typeface="黑体" pitchFamily="49" charset="-122"/>
                <a:ea typeface="黑体" pitchFamily="49" charset="-122"/>
              </a:rPr>
              <a:t>主持的项目</a:t>
            </a:r>
            <a:endParaRPr lang="en-US" altLang="zh-CN" dirty="0">
              <a:latin typeface="黑体" pitchFamily="49" charset="-122"/>
              <a:ea typeface="黑体" pitchFamily="49" charset="-122"/>
            </a:endParaRPr>
          </a:p>
          <a:p>
            <a:pPr lvl="1">
              <a:spcBef>
                <a:spcPct val="20000"/>
              </a:spcBef>
              <a:buFont typeface="Arial" pitchFamily="34" charset="0"/>
              <a:buChar char="–"/>
            </a:pPr>
            <a:r>
              <a:rPr lang="zh-CN" altLang="en-US" sz="2000" dirty="0">
                <a:latin typeface="黑体" pitchFamily="49" charset="-122"/>
                <a:ea typeface="黑体" pitchFamily="49" charset="-122"/>
              </a:rPr>
              <a:t>国家杰出青年基金</a:t>
            </a:r>
            <a:endParaRPr lang="en-US" altLang="zh-CN" sz="2000" dirty="0">
              <a:latin typeface="黑体" pitchFamily="49" charset="-122"/>
              <a:ea typeface="黑体" pitchFamily="49" charset="-122"/>
            </a:endParaRPr>
          </a:p>
          <a:p>
            <a:pPr lvl="1">
              <a:spcBef>
                <a:spcPct val="20000"/>
              </a:spcBef>
              <a:buFont typeface="Arial" pitchFamily="34" charset="0"/>
              <a:buChar char="–"/>
            </a:pPr>
            <a:r>
              <a:rPr lang="zh-CN" altLang="en-US" sz="2000" dirty="0">
                <a:latin typeface="黑体" pitchFamily="49" charset="-122"/>
                <a:ea typeface="黑体" pitchFamily="49" charset="-122"/>
              </a:rPr>
              <a:t>主持自然科学基金重大项目</a:t>
            </a:r>
            <a:r>
              <a:rPr lang="en-US" altLang="zh-CN" sz="2000" dirty="0">
                <a:latin typeface="黑体" pitchFamily="49" charset="-122"/>
                <a:ea typeface="黑体" pitchFamily="49" charset="-122"/>
              </a:rPr>
              <a:t>2</a:t>
            </a:r>
            <a:r>
              <a:rPr lang="zh-CN" altLang="en-US" sz="2000" dirty="0">
                <a:latin typeface="黑体" pitchFamily="49" charset="-122"/>
                <a:ea typeface="黑体" pitchFamily="49" charset="-122"/>
              </a:rPr>
              <a:t>项</a:t>
            </a:r>
            <a:endParaRPr lang="en-US" altLang="zh-CN" sz="2000" dirty="0">
              <a:latin typeface="黑体" pitchFamily="49" charset="-122"/>
              <a:ea typeface="黑体" pitchFamily="49" charset="-122"/>
            </a:endParaRPr>
          </a:p>
          <a:p>
            <a:pPr>
              <a:spcBef>
                <a:spcPct val="20000"/>
              </a:spcBef>
              <a:buFont typeface="Arial" pitchFamily="34" charset="0"/>
              <a:buChar char="•"/>
            </a:pPr>
            <a:r>
              <a:rPr lang="zh-CN" altLang="en-US" dirty="0">
                <a:latin typeface="黑体" pitchFamily="49" charset="-122"/>
                <a:ea typeface="黑体" pitchFamily="49" charset="-122"/>
              </a:rPr>
              <a:t>相关研究领域与学术贡献</a:t>
            </a:r>
            <a:endParaRPr lang="en-US" altLang="zh-CN" dirty="0">
              <a:latin typeface="黑体" pitchFamily="49" charset="-122"/>
              <a:ea typeface="黑体" pitchFamily="49" charset="-122"/>
            </a:endParaRPr>
          </a:p>
          <a:p>
            <a:pPr lvl="1">
              <a:spcBef>
                <a:spcPct val="20000"/>
              </a:spcBef>
              <a:buFont typeface="Arial" pitchFamily="34" charset="0"/>
              <a:buChar char="–"/>
            </a:pPr>
            <a:r>
              <a:rPr lang="zh-CN" altLang="en-US" sz="2000" dirty="0">
                <a:latin typeface="黑体" pitchFamily="49" charset="-122"/>
                <a:ea typeface="黑体" pitchFamily="49" charset="-122"/>
              </a:rPr>
              <a:t>网络资源共享</a:t>
            </a:r>
            <a:r>
              <a:rPr lang="zh-CN" altLang="en-US" sz="2000" dirty="0" smtClean="0">
                <a:latin typeface="黑体" pitchFamily="49" charset="-122"/>
                <a:ea typeface="黑体" pitchFamily="49" charset="-122"/>
              </a:rPr>
              <a:t>与</a:t>
            </a:r>
            <a:r>
              <a:rPr lang="zh-CN" altLang="en-US" sz="2000" dirty="0">
                <a:latin typeface="黑体" pitchFamily="49" charset="-122"/>
                <a:ea typeface="黑体" pitchFamily="49" charset="-122"/>
              </a:rPr>
              <a:t>调度</a:t>
            </a:r>
            <a:r>
              <a:rPr lang="zh-CN" altLang="en-US" sz="2000" dirty="0" smtClean="0">
                <a:latin typeface="黑体" pitchFamily="49" charset="-122"/>
                <a:ea typeface="黑体" pitchFamily="49" charset="-122"/>
              </a:rPr>
              <a:t>，国家</a:t>
            </a:r>
            <a:r>
              <a:rPr lang="zh-CN" altLang="en-US" sz="2000" dirty="0">
                <a:latin typeface="黑体" pitchFamily="49" charset="-122"/>
                <a:ea typeface="黑体" pitchFamily="49" charset="-122"/>
              </a:rPr>
              <a:t>技术发明二等奖</a:t>
            </a:r>
            <a:endParaRPr lang="en-US" altLang="zh-CN" sz="2000" dirty="0">
              <a:latin typeface="黑体" pitchFamily="49" charset="-122"/>
              <a:ea typeface="黑体" pitchFamily="49" charset="-122"/>
            </a:endParaRPr>
          </a:p>
          <a:p>
            <a:pPr>
              <a:spcBef>
                <a:spcPct val="20000"/>
              </a:spcBef>
              <a:buFont typeface="Arial" pitchFamily="34" charset="0"/>
              <a:buChar char="•"/>
            </a:pPr>
            <a:r>
              <a:rPr lang="zh-CN" altLang="en-US" dirty="0">
                <a:latin typeface="黑体" pitchFamily="49" charset="-122"/>
                <a:ea typeface="黑体" pitchFamily="49" charset="-122"/>
              </a:rPr>
              <a:t>主要学术业绩</a:t>
            </a:r>
            <a:endParaRPr lang="en-US" altLang="zh-CN" dirty="0">
              <a:latin typeface="黑体" pitchFamily="49" charset="-122"/>
              <a:ea typeface="黑体" pitchFamily="49" charset="-122"/>
            </a:endParaRPr>
          </a:p>
          <a:p>
            <a:pPr lvl="1">
              <a:spcBef>
                <a:spcPct val="20000"/>
              </a:spcBef>
              <a:buFont typeface="Arial" pitchFamily="34" charset="0"/>
              <a:buChar char="–"/>
            </a:pPr>
            <a:r>
              <a:rPr lang="zh-CN" altLang="en-US" sz="2000" dirty="0">
                <a:latin typeface="黑体" pitchFamily="49" charset="-122"/>
                <a:ea typeface="黑体" pitchFamily="49" charset="-122"/>
              </a:rPr>
              <a:t>获</a:t>
            </a:r>
            <a:r>
              <a:rPr lang="en-US" altLang="zh-CN" sz="2000" dirty="0">
                <a:latin typeface="黑体" pitchFamily="49" charset="-122"/>
                <a:ea typeface="黑体" pitchFamily="49" charset="-122"/>
              </a:rPr>
              <a:t>1</a:t>
            </a:r>
            <a:r>
              <a:rPr lang="zh-CN" altLang="en-US" sz="2000" dirty="0">
                <a:latin typeface="黑体" pitchFamily="49" charset="-122"/>
                <a:ea typeface="黑体" pitchFamily="49" charset="-122"/>
              </a:rPr>
              <a:t>项国家技术发明二等奖</a:t>
            </a:r>
            <a:r>
              <a:rPr lang="en-US" altLang="zh-CN" sz="2000" dirty="0">
                <a:latin typeface="黑体" pitchFamily="49" charset="-122"/>
                <a:ea typeface="黑体" pitchFamily="49" charset="-122"/>
              </a:rPr>
              <a:t>，2</a:t>
            </a:r>
            <a:r>
              <a:rPr lang="zh-CN" altLang="en-US" sz="2000" dirty="0">
                <a:latin typeface="黑体" pitchFamily="49" charset="-122"/>
                <a:ea typeface="黑体" pitchFamily="49" charset="-122"/>
              </a:rPr>
              <a:t>项国家科技进步二等奖、何梁何利科技奖</a:t>
            </a:r>
            <a:endParaRPr lang="en-US" altLang="zh-CN" sz="2000" dirty="0">
              <a:latin typeface="黑体" pitchFamily="49" charset="-122"/>
              <a:ea typeface="黑体" pitchFamily="49" charset="-122"/>
            </a:endParaRPr>
          </a:p>
          <a:p>
            <a:pPr lvl="1">
              <a:spcBef>
                <a:spcPct val="20000"/>
              </a:spcBef>
              <a:buFont typeface="Arial" pitchFamily="34" charset="0"/>
              <a:buChar char="–"/>
            </a:pPr>
            <a:r>
              <a:rPr lang="zh-CN" altLang="en-US" sz="2000" dirty="0">
                <a:latin typeface="黑体" pitchFamily="49" charset="-122"/>
                <a:ea typeface="黑体" pitchFamily="49" charset="-122"/>
              </a:rPr>
              <a:t>授权发明专利</a:t>
            </a:r>
            <a:r>
              <a:rPr lang="en-US" altLang="zh-CN" sz="2000" dirty="0">
                <a:latin typeface="黑体" pitchFamily="49" charset="-122"/>
                <a:ea typeface="黑体" pitchFamily="49" charset="-122"/>
              </a:rPr>
              <a:t>28</a:t>
            </a:r>
            <a:r>
              <a:rPr lang="zh-CN" altLang="en-US" sz="2000" dirty="0">
                <a:latin typeface="黑体" pitchFamily="49" charset="-122"/>
                <a:ea typeface="黑体" pitchFamily="49" charset="-122"/>
              </a:rPr>
              <a:t>项，发表论文</a:t>
            </a:r>
            <a:r>
              <a:rPr lang="en-US" altLang="zh-CN" sz="2000" dirty="0">
                <a:latin typeface="黑体" pitchFamily="49" charset="-122"/>
                <a:ea typeface="黑体" pitchFamily="49" charset="-122"/>
              </a:rPr>
              <a:t>130</a:t>
            </a:r>
            <a:r>
              <a:rPr lang="zh-CN" altLang="en-US" sz="2000" dirty="0">
                <a:latin typeface="黑体" pitchFamily="49" charset="-122"/>
                <a:ea typeface="黑体" pitchFamily="49" charset="-122"/>
              </a:rPr>
              <a:t>余篇。</a:t>
            </a:r>
            <a:endParaRPr lang="en-US" altLang="zh-CN" sz="20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图表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1195388"/>
            <a:ext cx="9004300"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3" name="标题 1"/>
          <p:cNvSpPr>
            <a:spLocks noGrp="1"/>
          </p:cNvSpPr>
          <p:nvPr>
            <p:ph type="title"/>
          </p:nvPr>
        </p:nvSpPr>
        <p:spPr/>
        <p:txBody>
          <a:bodyPr/>
          <a:lstStyle/>
          <a:p>
            <a:r>
              <a:rPr b="1" smtClean="0"/>
              <a:t>主要学术骨干</a:t>
            </a:r>
            <a:endParaRPr lang="en-US" b="1" smtClean="0"/>
          </a:p>
        </p:txBody>
      </p:sp>
      <p:sp>
        <p:nvSpPr>
          <p:cNvPr id="3891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496E1059-570C-4965-B46A-75D4ED6D0254}" type="slidenum">
              <a:rPr kumimoji="0" lang="zh-CN" altLang="en-US" sz="1200">
                <a:solidFill>
                  <a:srgbClr val="898989"/>
                </a:solidFill>
              </a:rPr>
              <a:pPr/>
              <a:t>49</a:t>
            </a:fld>
            <a:endParaRPr kumimoji="0" lang="zh-CN" altLang="en-US" sz="1200">
              <a:solidFill>
                <a:srgbClr val="89898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EF87A673-639A-41CB-815A-ED8F47463641}" type="slidenum">
              <a:rPr kumimoji="0" lang="zh-CN" altLang="en-US" sz="1200">
                <a:solidFill>
                  <a:srgbClr val="898989"/>
                </a:solidFill>
              </a:rPr>
              <a:pPr/>
              <a:t>5</a:t>
            </a:fld>
            <a:endParaRPr kumimoji="0" lang="zh-CN" altLang="en-US" sz="1200">
              <a:solidFill>
                <a:srgbClr val="898989"/>
              </a:solidFill>
            </a:endParaRPr>
          </a:p>
        </p:txBody>
      </p:sp>
      <p:sp>
        <p:nvSpPr>
          <p:cNvPr id="56322" name="标题 1"/>
          <p:cNvSpPr txBox="1">
            <a:spLocks/>
          </p:cNvSpPr>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a:r>
              <a:rPr lang="zh-CN" altLang="en-US" sz="4000" b="1">
                <a:latin typeface="黑体" pitchFamily="49" charset="-122"/>
                <a:ea typeface="黑体" pitchFamily="49" charset="-122"/>
              </a:rPr>
              <a:t>立项依据：大数据的价值</a:t>
            </a:r>
          </a:p>
        </p:txBody>
      </p:sp>
      <p:grpSp>
        <p:nvGrpSpPr>
          <p:cNvPr id="56323" name="组合 16"/>
          <p:cNvGrpSpPr>
            <a:grpSpLocks/>
          </p:cNvGrpSpPr>
          <p:nvPr/>
        </p:nvGrpSpPr>
        <p:grpSpPr bwMode="auto">
          <a:xfrm>
            <a:off x="323850" y="1657350"/>
            <a:ext cx="2016125" cy="763588"/>
            <a:chOff x="755576" y="1607736"/>
            <a:chExt cx="2016224" cy="763954"/>
          </a:xfrm>
        </p:grpSpPr>
        <p:sp>
          <p:nvSpPr>
            <p:cNvPr id="4" name="圆角矩形 3"/>
            <p:cNvSpPr>
              <a:spLocks noChangeArrowheads="1"/>
            </p:cNvSpPr>
            <p:nvPr/>
          </p:nvSpPr>
          <p:spPr bwMode="auto">
            <a:xfrm>
              <a:off x="755576" y="1607736"/>
              <a:ext cx="2016224"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gn="ctr">
                <a:lnSpc>
                  <a:spcPct val="80000"/>
                </a:lnSpc>
                <a:spcBef>
                  <a:spcPts val="600"/>
                </a:spcBef>
              </a:pPr>
              <a:r>
                <a:rPr lang="zh-CN" altLang="en-US" sz="2000" b="1">
                  <a:solidFill>
                    <a:srgbClr val="000000"/>
                  </a:solidFill>
                  <a:latin typeface="黑体" pitchFamily="49" charset="-122"/>
                  <a:ea typeface="黑体" pitchFamily="49" charset="-122"/>
                </a:rPr>
                <a:t>    互联网改变</a:t>
              </a:r>
              <a:endParaRPr lang="en-US" altLang="zh-CN" sz="2000" b="1">
                <a:solidFill>
                  <a:srgbClr val="000000"/>
                </a:solidFill>
                <a:latin typeface="黑体" pitchFamily="49" charset="-122"/>
                <a:ea typeface="黑体" pitchFamily="49" charset="-122"/>
              </a:endParaRPr>
            </a:p>
            <a:p>
              <a:pPr algn="ctr">
                <a:lnSpc>
                  <a:spcPct val="80000"/>
                </a:lnSpc>
                <a:spcBef>
                  <a:spcPts val="600"/>
                </a:spcBef>
              </a:pPr>
              <a:r>
                <a:rPr lang="zh-CN" altLang="en-US" sz="2000" b="1">
                  <a:solidFill>
                    <a:srgbClr val="000000"/>
                  </a:solidFill>
                  <a:latin typeface="黑体" pitchFamily="49" charset="-122"/>
                  <a:ea typeface="黑体" pitchFamily="49" charset="-122"/>
                </a:rPr>
                <a:t>、  交流方式</a:t>
              </a:r>
            </a:p>
          </p:txBody>
        </p:sp>
        <p:sp>
          <p:nvSpPr>
            <p:cNvPr id="56354" name="圆角矩形 14"/>
            <p:cNvSpPr>
              <a:spLocks noChangeArrowheads="1"/>
            </p:cNvSpPr>
            <p:nvPr/>
          </p:nvSpPr>
          <p:spPr bwMode="auto">
            <a:xfrm>
              <a:off x="839475" y="1713164"/>
              <a:ext cx="564173" cy="553097"/>
            </a:xfrm>
            <a:prstGeom prst="roundRect">
              <a:avLst>
                <a:gd name="adj" fmla="val 10000"/>
              </a:avLst>
            </a:prstGeom>
            <a:blipFill dpi="0" rotWithShape="0">
              <a:blip r:embed="rId2"/>
              <a:srcRect/>
              <a:stretch>
                <a:fillRect/>
              </a:stretch>
            </a:blipFill>
            <a:ln w="25400">
              <a:solidFill>
                <a:srgbClr val="FFFFFF"/>
              </a:solidFill>
              <a:round/>
              <a:headEnd/>
              <a:tailEnd/>
            </a:ln>
          </p:spPr>
          <p:txBody>
            <a:bodyPr/>
            <a:lstStyle/>
            <a:p>
              <a:endParaRPr lang="zh-CN" altLang="en-US"/>
            </a:p>
          </p:txBody>
        </p:sp>
      </p:grpSp>
      <p:grpSp>
        <p:nvGrpSpPr>
          <p:cNvPr id="31" name="组合 30"/>
          <p:cNvGrpSpPr>
            <a:grpSpLocks/>
          </p:cNvGrpSpPr>
          <p:nvPr/>
        </p:nvGrpSpPr>
        <p:grpSpPr bwMode="auto">
          <a:xfrm>
            <a:off x="2411413" y="1663700"/>
            <a:ext cx="3313112" cy="763588"/>
            <a:chOff x="2411760" y="1663198"/>
            <a:chExt cx="3312368" cy="763954"/>
          </a:xfrm>
        </p:grpSpPr>
        <p:grpSp>
          <p:nvGrpSpPr>
            <p:cNvPr id="56349" name="组合 19"/>
            <p:cNvGrpSpPr>
              <a:grpSpLocks/>
            </p:cNvGrpSpPr>
            <p:nvPr/>
          </p:nvGrpSpPr>
          <p:grpSpPr bwMode="auto">
            <a:xfrm>
              <a:off x="2987824" y="1663198"/>
              <a:ext cx="2736304" cy="763954"/>
              <a:chOff x="2843808" y="1663198"/>
              <a:chExt cx="2736304" cy="763954"/>
            </a:xfrm>
          </p:grpSpPr>
          <p:sp>
            <p:nvSpPr>
              <p:cNvPr id="16" name="圆角矩形 15"/>
              <p:cNvSpPr>
                <a:spLocks noChangeArrowheads="1"/>
              </p:cNvSpPr>
              <p:nvPr/>
            </p:nvSpPr>
            <p:spPr bwMode="auto">
              <a:xfrm>
                <a:off x="2843877" y="1663198"/>
                <a:ext cx="2736235"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gn="ctr">
                  <a:lnSpc>
                    <a:spcPct val="80000"/>
                  </a:lnSpc>
                  <a:spcBef>
                    <a:spcPts val="600"/>
                  </a:spcBef>
                </a:pPr>
                <a:r>
                  <a:rPr lang="zh-CN" altLang="en-US" sz="2000" b="1">
                    <a:solidFill>
                      <a:srgbClr val="000000"/>
                    </a:solidFill>
                    <a:latin typeface="黑体" pitchFamily="49" charset="-122"/>
                    <a:ea typeface="黑体" pitchFamily="49" charset="-122"/>
                  </a:rPr>
                  <a:t>    大数据处理改变</a:t>
                </a:r>
                <a:endParaRPr lang="en-US" altLang="zh-CN" sz="2000" b="1">
                  <a:solidFill>
                    <a:srgbClr val="000000"/>
                  </a:solidFill>
                  <a:latin typeface="黑体" pitchFamily="49" charset="-122"/>
                  <a:ea typeface="黑体" pitchFamily="49" charset="-122"/>
                </a:endParaRPr>
              </a:p>
              <a:p>
                <a:pPr algn="ctr">
                  <a:lnSpc>
                    <a:spcPct val="80000"/>
                  </a:lnSpc>
                  <a:spcBef>
                    <a:spcPts val="600"/>
                  </a:spcBef>
                </a:pPr>
                <a:r>
                  <a:rPr lang="zh-CN" altLang="en-US" sz="2000" b="1">
                    <a:solidFill>
                      <a:srgbClr val="000000"/>
                    </a:solidFill>
                    <a:latin typeface="黑体" pitchFamily="49" charset="-122"/>
                    <a:ea typeface="黑体" pitchFamily="49" charset="-122"/>
                  </a:rPr>
                  <a:t>    经济和社会生活</a:t>
                </a:r>
                <a:endParaRPr lang="en-US" altLang="zh-CN" sz="2000" b="1">
                  <a:solidFill>
                    <a:srgbClr val="000000"/>
                  </a:solidFill>
                  <a:latin typeface="黑体" pitchFamily="49" charset="-122"/>
                  <a:ea typeface="黑体" pitchFamily="49" charset="-122"/>
                </a:endParaRPr>
              </a:p>
            </p:txBody>
          </p:sp>
          <p:pic>
            <p:nvPicPr>
              <p:cNvPr id="924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9427" y="1796612"/>
                <a:ext cx="612637" cy="528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sp>
          <p:nvSpPr>
            <p:cNvPr id="27" name="下箭头 26"/>
            <p:cNvSpPr>
              <a:spLocks noChangeArrowheads="1"/>
            </p:cNvSpPr>
            <p:nvPr/>
          </p:nvSpPr>
          <p:spPr bwMode="auto">
            <a:xfrm rot="-5400000">
              <a:off x="2425074" y="1796004"/>
              <a:ext cx="503479" cy="530106"/>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defRPr/>
              </a:pPr>
              <a:endParaRPr lang="zh-CN" altLang="en-US">
                <a:latin typeface="Calibri" charset="0"/>
                <a:ea typeface="宋体" charset="0"/>
                <a:cs typeface="宋体" charset="0"/>
              </a:endParaRPr>
            </a:p>
          </p:txBody>
        </p:sp>
      </p:grpSp>
      <p:sp>
        <p:nvSpPr>
          <p:cNvPr id="56325" name="AutoShape 16" descr="data:image/jpeg;base64,/9j/4AAQSkZJRgABAQAAAQABAAD/2wCEAAkGBxQSEhUUEhQVFhQWFxYVFhUVFRUcGBgZFyAYGxYYFhgYHCggGBwlHBcXIzEhJzUrLi4uGB8zOjUsNyguLiwBCgoKDg0OGhAQGiwmICU3NzQ3MzUtNi43NDIsNCwuLi80LjcuNjQsLzg3LTc0LzA0NDcuLjQ3Liw3NS80LC83LP/AABEIAJMBVwMBIgACEQEDEQH/xAAcAAEAAgMBAQEAAAAAAAAAAAAABgcBBAUDCAL/xAA/EAABAwIFAQUGBAQFAwUAAAABAAIDBBEFBhIhMUEHEyJRYRQycYGRoSNCUrFicoLBCBVTktGT0uEWJCVWg//EABsBAQACAwEBAAAAAAAAAAAAAAAEBQEDBgIH/8QALhEBAAIBAgQDCAIDAQAAAAAAAAECAwQRBRIhMUFR8BNhgZGhscHRBiIUMuFx/9oADAMBAAIRAxEAPwC8UREBERAREQEREBERAREQEREBERAREQEREBERAREQEREBERAREQEREBERAREQEREBERAREQEREBERAREQEREBERAREQERfl7gASdgNyUH6RR2bN8ANmh7vUAAfcpDm+A+9rb6lt/2Kh/5+m3254Sv8HUbb8kpEi16SsjkF43hw9D+/kthS62i0bxKNMTE7SIiLLAiIgIiICIiAiIgIiICIiAiIgIiICIiAiIgIiICIiAiIgIiICIiAiIgIteurY4WF8rgxjeXOOyrXMPaa4kto2AD/VkG5/lb0+J+i13y1p3TdHw/UaudsVenn4fNaSL52rccqZTeSeV39ZA+TRYBdXKOaZqedgdI98TnBr2PcSLHa7b8EcrRGrrM7bLnJ/Gc1Mc2i8TMeG35/wCL0XlVQh7HMPDmlp+YsvVFKmImNpc1E7TvCDDJstz+Iy3Q+L9ui8arKU7Rdul/oDY/ddTMuYZIZe7jDRYAkuFyb+W606HODwQJWtc3zaCHD5XsfsubyYuHVvOOd4nz9fp0GPJxC1IyRtMeTgRSSQP2LmPHPIPwI6hTvLmOCobZ1hI3kdD/ABD/AITFcPjrIg9ltVrsf/Y+n7KC0lQ6CUOGzmO3Hw2cD9wvMTk4dljrvjt6+f3ZmMevxT02vX18vstVF5U0wexrm8OAcPgd16rponeN4c9MbTtIiIssCIiAiIgIiICIiAiIgIiICIiAiIgIiICIiAiIgIiICIiAiIgLlZix6KjiMkp9GsHvPPk0f36L2xrFY6WF00ps1o46knhrfMkqh8wY3JWTGWU+jWg7Mb0aP7nqtGfNyRtHdc8I4TbW35rdKR39/uj8vXMeYpq1+qU2aD4Ix7rfh5n1/ZchEVbMzM7y+g4sVMVIpSNogW5g1P3lRCy9tUjBc7WFxff4LSulwsR3er1mazEL4xfOdHTkh8oc4fkj8TvnbYfMqN1HatH+SnkI/ic0fYXVWIpFtVee3RQ4f43pKR/fe0/+7fZbOHZ5o6uRrJ4dDjs1zw1zbngE8j57LfzVgUbI+9iGmxGpo4IO1wOhvZUs7hX3PRSTULGX/EMcRN+pABIJWvJjjUYrxNYm23Tp13V3EtJTQZcV8VpisztMTO8ObkSpP4kZ4FnD0PB/suVmyENqX2/MA75nn7hSLKeDPgL3SWBcAAAb2A3N7fJR3Nc2qpf/AA2b9B/5VdqaWpw+lckdd/2iae9b6+9qT02/SWZSlJpWX6am/QldpcfKkOmmjv1u76k2XUmmawanuDW9S4gD6lX+k39hTfyj7KTVbe3vt5z93jLiMTSQ6WMEcgvaCPiCVGMBz5HUVtXSvDYvZy3S8yNIkBvcg8D8u2/PooRmPLlE7GYg6mimpahr3zSNnl1MkJ8T5H99YAEts0W2cbA2XMzBgGGS1TaPC6aDWxwdUVM085hjaCPAPxfG48G3w8yJDQunEMepoIjNLPG2IENLy4FoJ4Fx1XAn7UcKYN6xh/lbIf2aoPmvA6b2jDMJomsEMkxq5wxz3BwbYE3c5xsQyUbkgWHkrZhwOmb7tPC34RMH9kHFyrn6jxGV8VK57ixmtxcwtba4G1973PkvHG+0KnpK6OjqGyM7xoIncAIrn3Rc8jzdwDb1tIcUr4qWB80nhiiaXu0tJsB5NaFFtOHZjpGk3c1rg61w2aJ3VrrXsCNuoPTi4CYzVkbLa3sbfjU4C/wud1FO0DPbcOp2zRNZPeRrC0StGkEE6rC5PFvmq0zVW0DsbbT1YPsNDAIWsDZXgvsDbwXdtrG56xrp+15W/wBA/wDRrEFtwYzA9rXCaKzgHD8RnBF/NbkUrXC7SHA8EEEfUL53zzUYG6kczDoP/dPcxsZMdQ23iGojvNibC3zV2YTS/wCX4dHG1hkdT048DPee9rbuA9XOv9UGxmjMUFBTuqJ3Wa3YNFtT3dGMB5JXhl3M8dTFqcO5mEYllp3uaZYmndpe0G7QRYi9jYjYKBQgGvpZ8aJfVTOtR0EQ1spmm5EkrR7x23dvY7/l8Mc/zmqEeKkYfXGpr3uayQU79LIbaWAn3g4NLunkgtbLudoKmkZVyFtPHLI6KLvXtGsgkC3G5LXbeiZrzcKSelpo4jNUVL9LYw7TpYPekcbGwH9neSq5+IB3+WsmpaqmocNaZ5nVERYJJYwDGGHhznP4bydRX5jbXSxT5gbVx05cyQRsdC17mxscWMjYX7Auc0C/Um/VBfQUVzZm51JU0dNHEJZKqQtsXFuhgtqfwb8nb0K4eWcXrqai9uxSd87JGRGOnhp4xIwyG/5Q0uOkg26bqFw55hqMc9udBVuip4e5iYyHU9rzcOL2h1m+/J18vJBeUmIRNJa6WNpHIL2gj4glcPOGcIaGklqA6ORzANMYkb4nOIAG1yOfsq2zFSU1ViVXHBgxrZYnMM8vt0kfjeBtp1adrabD9J2UUzDgF6mmpY8G9nme7vTGK10jpYm31N1ONowbO8XOyC4Mw5+dS0cFT3LZS8x9/HFM0uiDwCdIO7yL26b82UvoK+OZodG4G4DrXGoX41D8p9FQWNYbBSNY6oy6GCR4iZ/8lIS57r2aA0k9FdOVcqUtA13ssAhMugyAPkfctBsLvcTYaneXKDvIiICIiAiIgIiICwVlcfNuJezUk0o94Ns3+Z1mt+5CxM7RvL3ixzkvFK95nb5qs7R8w+01BiYfwYSWjyc8bOd6+Q+B81EUVl9m2T2uaKqobe+8LDxbpIR19PqquItlu+j5MuDhekjftHSPfPrrLgZcyDUVQD3/AIMZ6vB1Efws/ubKfYb2dUUVtbHSu85HG3+1tmqUVdSyFjpJHBjGNLnOcbBoG5JKoPOvbVUSvdHh/wCDCCQJSAZXj9QBFox9Txxwp1NPSvhu4zV8b1eeeluWPKOn17yvKnwOmZs2CID0jb/wsz4NTu2dBEfjGz/hfJM2aK1ztTqypLr3v38v2s7b5KUZU7Wa+keO9kdUw7amSm77fwSnxA/G4W7ljyVntsm+/NPzXlifZ7RS30xmJ36onED/AGm7fsq6zRkiejBePxYRy9o3aP429B68K4Mv4zFWU8dRA7VHILjzB4LXDoQbgj0W+9gIIIuDsQeCtN9PS3aNlno+N6rT2je02r5T1+U94fNUTrOBIBAINjwQDwfirhwDtGppiGSgwPOw1EFhP8/T52UD7QMAFHU/hi0Uo1sH6SNnN+ANj81GFCre2G0w7DPpNNxTBXJO/bpPlv393h1fS4I6Lm12AwzP1vZd3WxIvbztyoV2T4+5+qlkJdpbriJ5Db2c2/kLiyslTtqZ6f2jePe4bVafLoc9se/WPGOm8S/MbAAABYAWA8gOFHc+V9JFTtFdE6WJ7w3u2xuku4XcCWt6C3PnZSRV3nPME9VUDDMMdpm2dVVIvamj6gH9Z2/brcbkFAM641hLYGtoKAMqHyNaHS0hsG/mID7hx4FvVSXCpcCmkihbh7zI9zGAuo3tBc6wu48NHU9ALrYxCB1Zj0FOHucMOpjIZHBpPfSBulzhbTq8Ubrfwn1XJizniFLQz01U2R9fLM+CjcQA+TWS1z2i3usd7ptY6mgbAoPzlzLMWJ4nWyMfLBTUmilpzTPMfu6g4NcOmzj/APoF+cqZbNbiNdE2tr/ZaUiJrhUyanSXId4uCAWv49PNTrAMNbgmEOLzd8Uck8rv1SkXIv13s0H0Wt2J4W6LDWyybyVT31DyeTq2b9QL/wBSCT5dwFtHEYhJNMHOLi6eQyO3AFrn8u3HqfNRjLOXMMopqyupJQQ0PEjGSgxw6d5G6WnbdpNncdLBe3armt1HTthp7urKk91A1ttQ1bGS3pew9SPIqJZswtuDYAaZniqKpzY5HAbve/eS3UgNaWj4+qDjdn2PV1PDV4g3DTUsqHvnfP37GBrY9Rc0NLS4gHVx5W6KXYN2h4jVwtmp8G7yJ1w1wq4xfSSDs5gPIKkFFV0WGUMNLUzxN0xCN0dwXvLh47Rtu5xLieB1VXx4pXYHM/DRJHDTzS64KuZjnNYx3JAFxf3bg8EEnY3QSKtpq7EsTw51bRCkgge9+l1RE/vHgB4sBYuN427WO1+immes6R4ewNa0y1UgJhp2e861/G627WCxJPoVz8rZEgEjK2eqkr6geJk7pD3bb/6TGuIA9LkLz7YZI4KGWZjG+1TNbRxPt49MrvE1h6eHXx6IOJ2YU8k1LU4rUyRsrKkyMiqJfdiYLNZZriA1uu+w5AavTucR/wDsdJ/0aVeGcKAGHDsBgN3u7p1Rb8kMQu9zrcFzrkfD1C4va/g2HUzqWmpqVvfSStfIyAEymEXGkC/Lidv5UEhzflKeTDJ5MQrXVToGSzxd2xkcZtG4M1NYPHZxDr+luCb8fB2DEIcLwuLeCKGOrriNxb3mRE+biSSPUHoupj2bKl9LNRSUzfbaxrooKKF4c6CF7NOuoeBZpFybbdOBde/+H8wNo5Y2t01TJXCpB947kR/BoAIt5h3mgsXF65tNTyzO2bFG55+DBe32UA7H4/Z8MmrqjZ1Q+aqkP8Lb2/Zx/qWz24Yg5tA2mjP4tZNHA0Dki4Lvls0f1L2zBgFZFTNhppoW0kNM2N8L6Yzuk0A6vCN3XFvD1380FYZUwr2iOSpqcNrqh9RK+USwSljC1x4A1C9nat/X0WngWEx1FbUyNw6ulgjtE2KOY64pBbX3khdcm4dsP1eim+RMTxCth0UmIUkZiGl1MaMMdEBtbQPy9Lja/qvDP7cTw6hke+spgyZ3dFkFMI3vdIDchzeHaQ4352QcfBMEhnxqkgZS1FMIAamaOomc9x0WMZtqOkatPx1L6ACrjKuVsVp2QA1lOGN06wafVKWk6ntMjjcnci59FY4QZREQEREBERAREQFD+1MH/L32/XHf4av+bKYLn4/hgqaeWF352kA+R5afkQCvGSvNWYSdFljFqMeS3aJifq+eYI9Tmt/U5rfqQP7r6SghDGhrRZrQGgeQGwXzhU074nuY8aXscQR5Oar+y1jLaunZK07kWeP0vHvA/P7EKJpJiJmPF1H8ora1MWSP9ev122+ytP8AEVjbo4IKVhIEznPkt1bHYBp9C5wP9IVd5H7MKrEo++a5kMBuGyPuS8tNjpaOgIIubbhWN/iHwF0tPDVRgu7hzmyW6Mkt4/gHNA/qWx2adpFAzD4IZ5mwSwMEbmvDrHTezmkCxuNyObkqc45Af/RNNhdaGY04uppI3uhfD3lnvaW3DgzxtIDuONxuq/xMxmaXuA4Q94/ug73hHqPdh3rptdTztkzxFiUsTKa5hg12kII7xz9NyGncNAb1tyVXjGFxAaCSSAABcknYADqVkX1/hwqnGmqozfQ2Vjm+he3xW/2hXCoV2S5Vdh1C1kotNK7vZR+kkABn9LQL+t1La6sZFG6SRwaxouSeixMsxEzO0K67ZpW2pm/mvI75eEfv+yrNdjNmOGtqHS7ho8MbT0aOL+p5PxXIY0kgAEkmwA5JPAHqqnLaLXmYfTOF6e2m0lMd+8d/j1TPsmpy6tLh7rInXP8AMQAP3+iuVRXIGXPY4PGPxpbOk9Le6z5XPzJUqVhgpNKbS4fjWrrqdXa1O0dI+Ao1mnKz6pzHQ1c1IRfWafYyXtbWQRe29r35Kkhcl1uVSN5OyZFh/eOa+SaaYgyzzO1SPtwCfIXXjhGR4oq2aulkfPPI4926Wx7lh/JH8LkX8tvMmVAoHBBH8+ZcdiNG+lbN3Ie5hc7Rqu1pDtNtQ5IH0XYw6ibDDHCwWZGxsbR6MAaPsF6vnaCAXNBPAJFz8Av2UESgyO3/ADR2IzTGZ2jRDG5otDz7pvvsTbblzjvda2e+z4YpNA+SpljiiDvwmAbuJBD2k+6bbXseBay9su4pictdOyop2RUTNfcvt+I+zgGXIkI3bc8BcjLefZ6vF6qmAhFHTB5Mha4P8Bazd5fp3dqPHAQd/A+zzD6Uh0dMx0gN+9m/Eff9Wp97H4WXYxvBIKyMxVMTZWHo4cHzaeWn1C2qStjlBMcjHgbEscHAfGxXtdBEModnVLh0z5YHTHVs1j5CWM89LRbUT5uuRb4rbzTlY1tRRyOkAipZTM6LST3jxbR4tQta3keSpDHM13uuBtzYg/svRBwMu5Sgo5JpmanzTvc58srtT7E3DA47ho2FvQXWzjWCiYPfEWxVRidFHUiNrpIwdxYkXtfey6y8++bq06hq/TcX+iCPZNyZBhzHaCZZ5N5aiTeSQ9bk8N9Prc7rxoMiww4lJiEbntdIzS6JpswvPvvdbm9gbcXueeJWvPv2306m6vK4v9EEXx/KDqrEaOqfK3uqTU4Q6CS57vzar2FiGHj8qlZCXWNY8wgjWY8qumBdRTCinfIHyzxRNL5QGkaHm4uLkHe/uriQdmskssUmI4hPWNheJGRFojj1DguAJv8Aby4U/jkDhdpBHmCCPsgmaSW6hcci4uPiEH7REQEREBERAREQEREBERBEM75MbWDvIyGTgWBPuvA6Pt9iq1w3EqrC5yC0tJ9+J/uvA6gjn0cP/CvlamJYbFUM0TRte3ycOPUHkH4KPkwc081ekrvQ8YnDj9hnrz4/Lxj16mEcwjPNHVN0SERucNLo5raTfYgO91wPl9lDcx9iVPO4yUU/c6jfuyNcX9BB1NHpv/Zd3FeyyJ1zTyuj/heNbfkdnD7qOydn+IQEmItPrFKWk/XSse0y1/2ru2zoeHZ53w5+T3Wj89Py41N2CVJP4lXC1vmxkjj9DYKw8odnNDhZ70nvJhxNMWjT0Pdjhnx3O/KhkmDYsNi2q+UpP7PWo7KOISG7qeVx83ubf6ucsTqbeFJe6cCwd7amm3w/aysa7QaSAEMd3z/0x+783nb6XVX5kzPPWuvKQGA3bG33R6nq4+p+y61H2bVr7ahFH/O/f6MBUnwrstibvUSukP6WeBvzO7j9lqtGbL0mNoWOC3CeHf2rbmt595+HhHrqrHDsPlqHiOFjnv8AJo49XHgD1KtvJWRWUtpZrPn6W3bH/L5u9fopVh2HRQM0QxtY3yaP38z8Vtrdi08U6z1lVcS49l1MTjxxy1+s+vJgBZRFJUCpP8SEV6Gnd1FSB/uZJ/2hczP2YpJ8PpqCl3e+jZVVLujII49Viemoj9h+ZTHtpwSasw7u6eN0kjZo3hjebDUCfoVxMj5GlpsKq3TMLq2pgkZoO7msDC2KL47D7Dogj2Ws1uosvQxwb1dTLNDTtFtQLnWLwD5ahb1c1Mx4g/AaODD6Z1q2p/FqZwNTm6tvBbcnkA82aepXQ7GOz2eGU1NfG5hhuynifbwl275AOnJA9SfRbfaflqtbidNidHD7QIhGHRD3gYy48ckEO5FyCEEUr8OwU0kgvXS1hYXCofFUanS2JFwRp03236db7qU5JzJPBl2omqS7VB3kUJffVuGNjG++z32HoPRdGfHsbr9MdLRnD23BfUVBBIA5DGObv9Df05We2PDK2eggpaZklS5zmmaQNYL92Ni4CwBc43sNvCUHJ7JGDDsDqa548T+8lb6tjGiMb+b9X+4Ljdj/AGeR11NJUVj5DFK+wia8tEhj5fIRu6zi4AfEqa51yxO7CqXDKRt9RhilkPusZGNTnvI83gHbndcDAcWxnD6UUEeFufJFrZHUBxMRBLiHHax56ketkHHyJRCizJNT0rnezsEofc38AaHEOPXS+wBW9QTzZlrpmOmkiw2nsO7jNjJckM1G25dpcd+AAAL7qVdm/Z26kinlq3B1ZVNe2RzTfQ1+5aHdXE7k8XA8rmG5KhxTA31EAw59UyRwLXxE6SW3AIcAfCQRsbEINHPuAR4JiFE/DXyMfJywvLuHMFvMtdcgg34X0M1VXl3JdXW4gMTxYMYWae4pWm+jTcs19LNJ1ckl2+3C7eB4rikuJyxzQCKgYZdD3M8Tw3wx2dq6nxccBBH+1HNFTLWw4RQPMckunvZWmzgHXOkEbtAaC4kb8eq8ce7EYhA32KR4q2va7vppCA7fxE6WnSRyLeS085Zfr6PGxidJTOqmOs7S0XIJj7p7SBdzdtw4Ajf5KQYUMYxGqilnDsOpItzC1/4sx2NnbXseNwLDgXN0HGzvmWtdNS4NTSgVT2RMqqhhN9Tmgu0nYgBl3k82IstLtC7MKOgw59THJN7RE5ju9e+5kc54BuANveuCNxYbndbWcsv19HjX+Z0lOaqN9iWM3IOgRuaQLkXAuHAFe+M4bimPOjinpzQUTHB79brySEeTbA3AvYEAC999ggOzVMMq9/M4maRjqdriTqcHPMYcSeToBN+tvVaPZ12aCqw1hrJ5mQSF0zIIXNY06rWllJadbrNbboAB6ro9rWVqiaKgoKGB5poj4nDhtrMZqJ8gXk/FTjNNPJBhcsVHG58jYBBCxg33AjBHo1pv8kFLdj2FT1M1ZBTVMsNEdpJGbSOFyI+7JFo3uAN3W42X4zPlZlBjdHT0Ekut7oXkvcC5jnPIPiAFxpFzfzKtDsTyxJQ0LhOwsmllc9zXctaAGsB+hP8AUuHlrLlVNmGeuqYJI4Wd4YXPtYkaYowN/wBGpyC3kREBERAREQEREBERAREQEREBLIiDFkssogxZZREBERAREQYss2REGLJZZRBiyWWUQYss2REBYssogxZLLKIMWSyyiDFkssogxZZREBLIiAiIgIiICIiAiIgIiICIiAiIgIiICIiAiIgIiICIiAiIgIiICIiAiIgIiICIiAiIgIiICIiAiIgIiICIiAiIgIiICIiAiIgIiICIiAiIgIiICIiAiIgIiICIiAiIgIiICIiAiIgIiICIiAiIgIiICIiAiIgIiICIiD//2Q=="/>
          <p:cNvSpPr>
            <a:spLocks noChangeAspect="1" noChangeArrowheads="1"/>
          </p:cNvSpPr>
          <p:nvPr/>
        </p:nvSpPr>
        <p:spPr bwMode="auto">
          <a:xfrm>
            <a:off x="344488" y="3425825"/>
            <a:ext cx="26987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9" name="组合 18"/>
          <p:cNvGrpSpPr>
            <a:grpSpLocks/>
          </p:cNvGrpSpPr>
          <p:nvPr/>
        </p:nvGrpSpPr>
        <p:grpSpPr bwMode="auto">
          <a:xfrm>
            <a:off x="3109913" y="4859338"/>
            <a:ext cx="2608262" cy="1882775"/>
            <a:chOff x="4185611" y="2797435"/>
            <a:chExt cx="2956874" cy="2160176"/>
          </a:xfrm>
        </p:grpSpPr>
        <p:sp>
          <p:nvSpPr>
            <p:cNvPr id="21" name="圆角矩形 20"/>
            <p:cNvSpPr/>
            <p:nvPr/>
          </p:nvSpPr>
          <p:spPr>
            <a:xfrm>
              <a:off x="4185611" y="2797435"/>
              <a:ext cx="2800302" cy="2160176"/>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defRPr/>
              </a:pPr>
              <a:endParaRPr lang="en-US" altLang="zh-CN" sz="2000" dirty="0">
                <a:latin typeface="微软雅黑" pitchFamily="34" charset="-122"/>
                <a:ea typeface="微软雅黑" pitchFamily="34" charset="-122"/>
              </a:endParaRPr>
            </a:p>
          </p:txBody>
        </p:sp>
        <p:pic>
          <p:nvPicPr>
            <p:cNvPr id="56343" name="Picture 2" descr="http://t3.gstatic.com/images?q=tbn:ANd9GcRucnBpkfKAdSJY-ZCaKi-IrD6F8WWDl3hMb5WTI9gm3tNrrtd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461" y="3877491"/>
              <a:ext cx="1319555"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344" name="组合 23"/>
            <p:cNvGrpSpPr>
              <a:grpSpLocks/>
            </p:cNvGrpSpPr>
            <p:nvPr/>
          </p:nvGrpSpPr>
          <p:grpSpPr bwMode="auto">
            <a:xfrm>
              <a:off x="4260067" y="2814824"/>
              <a:ext cx="1343950" cy="996646"/>
              <a:chOff x="4685452" y="44748"/>
              <a:chExt cx="1379917" cy="1191097"/>
            </a:xfrm>
          </p:grpSpPr>
          <p:pic>
            <p:nvPicPr>
              <p:cNvPr id="924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4764" y="679170"/>
                <a:ext cx="1297186" cy="55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6348" name="Picture 14" descr="http://a1.att.hudong.com/06/03/20300000329092134772034754832.jp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l="8279" t="11311" r="7149" b="22011"/>
              <a:stretch>
                <a:fillRect/>
              </a:stretch>
            </p:blipFill>
            <p:spPr bwMode="auto">
              <a:xfrm>
                <a:off x="4712814" y="44748"/>
                <a:ext cx="1352555" cy="5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6345" name="矩形 24"/>
            <p:cNvSpPr>
              <a:spLocks noChangeArrowheads="1"/>
            </p:cNvSpPr>
            <p:nvPr/>
          </p:nvSpPr>
          <p:spPr bwMode="auto">
            <a:xfrm>
              <a:off x="5271523" y="3083205"/>
              <a:ext cx="1870962" cy="1129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endParaRPr lang="en-US" altLang="zh-CN" sz="1800">
                <a:latin typeface="微软雅黑" pitchFamily="34" charset="-122"/>
                <a:ea typeface="微软雅黑" pitchFamily="34" charset="-122"/>
              </a:endParaRPr>
            </a:p>
            <a:p>
              <a:pPr marL="0" lvl="1" algn="ctr"/>
              <a:r>
                <a:rPr lang="zh-CN" altLang="en-US" sz="2000" b="1">
                  <a:latin typeface="微软雅黑" pitchFamily="34" charset="-122"/>
                  <a:ea typeface="微软雅黑" pitchFamily="34" charset="-122"/>
                </a:rPr>
                <a:t>熟悉用户</a:t>
              </a:r>
              <a:endParaRPr lang="en-US" altLang="zh-CN" sz="2000" b="1">
                <a:latin typeface="微软雅黑" pitchFamily="34" charset="-122"/>
                <a:ea typeface="微软雅黑" pitchFamily="34" charset="-122"/>
              </a:endParaRPr>
            </a:p>
            <a:p>
              <a:pPr marL="0" lvl="1" algn="ctr"/>
              <a:r>
                <a:rPr lang="zh-CN" altLang="en-US" sz="2000" b="1">
                  <a:latin typeface="微软雅黑" pitchFamily="34" charset="-122"/>
                  <a:ea typeface="微软雅黑" pitchFamily="34" charset="-122"/>
                </a:rPr>
                <a:t>购物习惯</a:t>
              </a:r>
            </a:p>
          </p:txBody>
        </p:sp>
        <p:sp>
          <p:nvSpPr>
            <p:cNvPr id="26" name="下箭头 25"/>
            <p:cNvSpPr>
              <a:spLocks noChangeArrowheads="1"/>
            </p:cNvSpPr>
            <p:nvPr/>
          </p:nvSpPr>
          <p:spPr bwMode="auto">
            <a:xfrm>
              <a:off x="4741712" y="3678991"/>
              <a:ext cx="464317" cy="287781"/>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defRPr/>
              </a:pPr>
              <a:endParaRPr lang="zh-CN" altLang="en-US">
                <a:latin typeface="Calibri" charset="0"/>
                <a:ea typeface="宋体" charset="0"/>
                <a:cs typeface="宋体" charset="0"/>
              </a:endParaRPr>
            </a:p>
          </p:txBody>
        </p:sp>
      </p:grpSp>
      <p:grpSp>
        <p:nvGrpSpPr>
          <p:cNvPr id="33" name="组合 32"/>
          <p:cNvGrpSpPr>
            <a:grpSpLocks/>
          </p:cNvGrpSpPr>
          <p:nvPr/>
        </p:nvGrpSpPr>
        <p:grpSpPr bwMode="auto">
          <a:xfrm>
            <a:off x="339725" y="4867275"/>
            <a:ext cx="2719388" cy="1876425"/>
            <a:chOff x="579046" y="548680"/>
            <a:chExt cx="3112346" cy="2308765"/>
          </a:xfrm>
        </p:grpSpPr>
        <p:sp>
          <p:nvSpPr>
            <p:cNvPr id="34" name="圆角矩形 33"/>
            <p:cNvSpPr/>
            <p:nvPr/>
          </p:nvSpPr>
          <p:spPr>
            <a:xfrm>
              <a:off x="579046" y="548680"/>
              <a:ext cx="3025135" cy="2308765"/>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defRPr/>
              </a:pPr>
              <a:endParaRPr lang="en-US" altLang="zh-CN" sz="2000" dirty="0">
                <a:latin typeface="微软雅黑" pitchFamily="34" charset="-122"/>
                <a:ea typeface="微软雅黑" pitchFamily="34" charset="-122"/>
              </a:endParaRPr>
            </a:p>
          </p:txBody>
        </p:sp>
        <p:pic>
          <p:nvPicPr>
            <p:cNvPr id="56338" name="Picture 7" descr="http://t3.gstatic.com/images?q=tbn:ANd9GcRMqc1-nfV1_B_3IOpgAw4cZgMRbkwan1oiOtZQuVvi7k2EkZbLK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678" y="1749109"/>
              <a:ext cx="1368152" cy="102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9" name="Picture 22" descr="http://t3.gstatic.com/images?q=tbn:ANd9GcQWewphzxsgkgHtNOIodYNYVLTpm1IhIO4zyu36PJ6StqUV-nyo">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l="14375" t="7646" r="14024" b="9625"/>
            <a:stretch>
              <a:fillRect/>
            </a:stretch>
          </p:blipFill>
          <p:spPr bwMode="auto">
            <a:xfrm>
              <a:off x="767186" y="596170"/>
              <a:ext cx="1362162" cy="96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0" name="矩形 36"/>
            <p:cNvSpPr>
              <a:spLocks noChangeArrowheads="1"/>
            </p:cNvSpPr>
            <p:nvPr/>
          </p:nvSpPr>
          <p:spPr bwMode="auto">
            <a:xfrm>
              <a:off x="2026067" y="1167347"/>
              <a:ext cx="1665325" cy="87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r>
                <a:rPr lang="zh-CN" altLang="en-US" sz="2000" b="1">
                  <a:latin typeface="微软雅黑" pitchFamily="34" charset="-122"/>
                  <a:ea typeface="微软雅黑" pitchFamily="34" charset="-122"/>
                </a:rPr>
                <a:t>熟悉用户</a:t>
              </a:r>
              <a:endParaRPr lang="en-US" altLang="zh-CN" sz="2000" b="1">
                <a:latin typeface="微软雅黑" pitchFamily="34" charset="-122"/>
                <a:ea typeface="微软雅黑" pitchFamily="34" charset="-122"/>
              </a:endParaRPr>
            </a:p>
            <a:p>
              <a:pPr marL="0" lvl="1" algn="ctr"/>
              <a:r>
                <a:rPr lang="zh-CN" altLang="en-US" sz="2000" b="1">
                  <a:latin typeface="微软雅黑" pitchFamily="34" charset="-122"/>
                  <a:ea typeface="微软雅黑" pitchFamily="34" charset="-122"/>
                </a:rPr>
                <a:t>浏览行为</a:t>
              </a:r>
              <a:endParaRPr lang="en-US" altLang="zh-CN" sz="2000" b="1">
                <a:latin typeface="微软雅黑" pitchFamily="34" charset="-122"/>
                <a:ea typeface="微软雅黑" pitchFamily="34" charset="-122"/>
              </a:endParaRPr>
            </a:p>
          </p:txBody>
        </p:sp>
        <p:sp>
          <p:nvSpPr>
            <p:cNvPr id="38" name="下箭头 37"/>
            <p:cNvSpPr>
              <a:spLocks noChangeArrowheads="1"/>
            </p:cNvSpPr>
            <p:nvPr/>
          </p:nvSpPr>
          <p:spPr bwMode="auto">
            <a:xfrm>
              <a:off x="1234947" y="1505782"/>
              <a:ext cx="463308" cy="287131"/>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defRPr/>
              </a:pPr>
              <a:endParaRPr lang="zh-CN" altLang="en-US">
                <a:latin typeface="Calibri" charset="0"/>
                <a:ea typeface="宋体" charset="0"/>
                <a:cs typeface="宋体" charset="0"/>
              </a:endParaRPr>
            </a:p>
          </p:txBody>
        </p:sp>
      </p:grpSp>
      <p:grpSp>
        <p:nvGrpSpPr>
          <p:cNvPr id="39" name="组合 38"/>
          <p:cNvGrpSpPr>
            <a:grpSpLocks/>
          </p:cNvGrpSpPr>
          <p:nvPr/>
        </p:nvGrpSpPr>
        <p:grpSpPr bwMode="auto">
          <a:xfrm>
            <a:off x="5686425" y="4864100"/>
            <a:ext cx="2744788" cy="1905000"/>
            <a:chOff x="673101" y="1844824"/>
            <a:chExt cx="3558543" cy="2144309"/>
          </a:xfrm>
        </p:grpSpPr>
        <p:sp>
          <p:nvSpPr>
            <p:cNvPr id="40" name="圆角矩形 39"/>
            <p:cNvSpPr/>
            <p:nvPr/>
          </p:nvSpPr>
          <p:spPr>
            <a:xfrm>
              <a:off x="673101" y="1844824"/>
              <a:ext cx="3375367" cy="2144309"/>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defRPr/>
              </a:pPr>
              <a:endParaRPr lang="en-US" altLang="zh-CN" sz="2000" dirty="0">
                <a:latin typeface="微软雅黑" pitchFamily="34" charset="-122"/>
                <a:ea typeface="微软雅黑" pitchFamily="34" charset="-122"/>
              </a:endParaRPr>
            </a:p>
          </p:txBody>
        </p:sp>
        <p:pic>
          <p:nvPicPr>
            <p:cNvPr id="56331" name="Picture 9" descr="http://upload.newhua.com/2013/0422/1366597804427.jpg">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t="12560" b="9644"/>
            <a:stretch>
              <a:fillRect/>
            </a:stretch>
          </p:blipFill>
          <p:spPr bwMode="auto">
            <a:xfrm>
              <a:off x="836282" y="3141901"/>
              <a:ext cx="1368152" cy="832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332" name="组合 41"/>
            <p:cNvGrpSpPr>
              <a:grpSpLocks/>
            </p:cNvGrpSpPr>
            <p:nvPr/>
          </p:nvGrpSpPr>
          <p:grpSpPr bwMode="auto">
            <a:xfrm>
              <a:off x="776746" y="1920629"/>
              <a:ext cx="1532297" cy="1014941"/>
              <a:chOff x="767186" y="1912788"/>
              <a:chExt cx="1290406" cy="835710"/>
            </a:xfrm>
          </p:grpSpPr>
          <p:pic>
            <p:nvPicPr>
              <p:cNvPr id="9232"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8854" y="1912788"/>
                <a:ext cx="1268738" cy="54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6336" name="Picture 19" descr="http://t3.gstatic.com/images?q=tbn:ANd9GcRPBraYasLGdUWcp1ePluU6pEuTzesuyFkMkysE2d2MLhPNvHwhEg"/>
              <p:cNvPicPr>
                <a:picLocks noChangeAspect="1" noChangeArrowheads="1"/>
              </p:cNvPicPr>
              <p:nvPr/>
            </p:nvPicPr>
            <p:blipFill>
              <a:blip r:embed="rId14">
                <a:extLst>
                  <a:ext uri="{28A0092B-C50C-407E-A947-70E740481C1C}">
                    <a14:useLocalDpi xmlns:a14="http://schemas.microsoft.com/office/drawing/2010/main" val="0"/>
                  </a:ext>
                </a:extLst>
              </a:blip>
              <a:srcRect b="69753"/>
              <a:stretch>
                <a:fillRect/>
              </a:stretch>
            </p:blipFill>
            <p:spPr bwMode="auto">
              <a:xfrm>
                <a:off x="767186" y="2384383"/>
                <a:ext cx="1203766" cy="36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6333" name="矩形 42"/>
            <p:cNvSpPr>
              <a:spLocks noChangeArrowheads="1"/>
            </p:cNvSpPr>
            <p:nvPr/>
          </p:nvSpPr>
          <p:spPr bwMode="auto">
            <a:xfrm>
              <a:off x="1807925" y="2379722"/>
              <a:ext cx="2423719" cy="1143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r>
                <a:rPr lang="zh-CN" altLang="en-US" sz="2000" b="1">
                  <a:latin typeface="微软雅黑" pitchFamily="34" charset="-122"/>
                  <a:ea typeface="微软雅黑" pitchFamily="34" charset="-122"/>
                </a:rPr>
                <a:t>了解用户</a:t>
              </a:r>
              <a:endParaRPr lang="en-US" altLang="zh-CN" sz="2000" b="1">
                <a:latin typeface="微软雅黑" pitchFamily="34" charset="-122"/>
                <a:ea typeface="微软雅黑" pitchFamily="34" charset="-122"/>
              </a:endParaRPr>
            </a:p>
            <a:p>
              <a:pPr marL="0" lvl="1" algn="ctr"/>
              <a:r>
                <a:rPr lang="zh-CN" altLang="en-US" sz="2000" b="1">
                  <a:latin typeface="微软雅黑" pitchFamily="34" charset="-122"/>
                  <a:ea typeface="微软雅黑" pitchFamily="34" charset="-122"/>
                </a:rPr>
                <a:t>思维习惯及</a:t>
              </a:r>
              <a:endParaRPr lang="en-US" altLang="zh-CN" sz="2000" b="1">
                <a:latin typeface="微软雅黑" pitchFamily="34" charset="-122"/>
                <a:ea typeface="微软雅黑" pitchFamily="34" charset="-122"/>
              </a:endParaRPr>
            </a:p>
            <a:p>
              <a:pPr marL="0" lvl="1" algn="ctr"/>
              <a:r>
                <a:rPr lang="zh-CN" altLang="en-US" sz="2000" b="1">
                  <a:latin typeface="微软雅黑" pitchFamily="34" charset="-122"/>
                  <a:ea typeface="微软雅黑" pitchFamily="34" charset="-122"/>
                </a:rPr>
                <a:t>社会认知</a:t>
              </a:r>
              <a:endParaRPr lang="en-US" altLang="zh-CN" sz="2000" b="1">
                <a:latin typeface="微软雅黑" pitchFamily="34" charset="-122"/>
                <a:ea typeface="微软雅黑" pitchFamily="34" charset="-122"/>
              </a:endParaRPr>
            </a:p>
          </p:txBody>
        </p:sp>
        <p:sp>
          <p:nvSpPr>
            <p:cNvPr id="44" name="下箭头 43"/>
            <p:cNvSpPr>
              <a:spLocks noChangeArrowheads="1"/>
            </p:cNvSpPr>
            <p:nvPr/>
          </p:nvSpPr>
          <p:spPr bwMode="auto">
            <a:xfrm>
              <a:off x="1282314" y="2974160"/>
              <a:ext cx="465142" cy="287695"/>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defRPr/>
              </a:pPr>
              <a:endParaRPr lang="zh-CN" altLang="en-US">
                <a:latin typeface="Calibri" charset="0"/>
                <a:ea typeface="宋体" charset="0"/>
                <a:cs typeface="宋体" charset="0"/>
              </a:endParaRPr>
            </a:p>
          </p:txBody>
        </p:sp>
      </p:grpSp>
      <p:sp>
        <p:nvSpPr>
          <p:cNvPr id="47" name="圆角矩形 46"/>
          <p:cNvSpPr/>
          <p:nvPr/>
        </p:nvSpPr>
        <p:spPr>
          <a:xfrm>
            <a:off x="1346200" y="2535238"/>
            <a:ext cx="6178550" cy="2262187"/>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spcAft>
                <a:spcPts val="600"/>
              </a:spcAft>
            </a:pPr>
            <a:r>
              <a:rPr lang="en-US" altLang="zh-CN" sz="2000" b="1">
                <a:solidFill>
                  <a:srgbClr val="000000"/>
                </a:solidFill>
                <a:ea typeface="黑体" pitchFamily="49" charset="-122"/>
              </a:rPr>
              <a:t>Google</a:t>
            </a:r>
            <a:r>
              <a:rPr lang="zh-CN" altLang="en-US" sz="2000" b="1">
                <a:solidFill>
                  <a:srgbClr val="000000"/>
                </a:solidFill>
                <a:ea typeface="黑体" pitchFamily="49" charset="-122"/>
              </a:rPr>
              <a:t>：</a:t>
            </a:r>
            <a:r>
              <a:rPr kumimoji="0" lang="en-US" altLang="zh-CN" sz="2000">
                <a:solidFill>
                  <a:srgbClr val="000000"/>
                </a:solidFill>
                <a:cs typeface="Arial" pitchFamily="34" charset="0"/>
              </a:rPr>
              <a:t>2007</a:t>
            </a:r>
            <a:r>
              <a:rPr kumimoji="0" lang="zh-CN" altLang="en-US" sz="2000">
                <a:solidFill>
                  <a:srgbClr val="000000"/>
                </a:solidFill>
                <a:ea typeface="黑体" pitchFamily="49" charset="-122"/>
              </a:rPr>
              <a:t>年，通过</a:t>
            </a:r>
            <a:r>
              <a:rPr kumimoji="0" lang="en-US" altLang="zh-CN" sz="2000">
                <a:solidFill>
                  <a:srgbClr val="000000"/>
                </a:solidFill>
                <a:cs typeface="Arial" pitchFamily="34" charset="0"/>
              </a:rPr>
              <a:t>2</a:t>
            </a:r>
            <a:r>
              <a:rPr kumimoji="0" lang="zh-CN" altLang="en-US" sz="2000">
                <a:solidFill>
                  <a:srgbClr val="000000"/>
                </a:solidFill>
                <a:ea typeface="黑体" pitchFamily="49" charset="-122"/>
              </a:rPr>
              <a:t>万亿单词 训练语言模型，</a:t>
            </a:r>
            <a:endParaRPr kumimoji="0" lang="en-US" altLang="zh-CN" sz="2000">
              <a:solidFill>
                <a:srgbClr val="000000"/>
              </a:solidFill>
              <a:cs typeface="Arial" pitchFamily="34" charset="0"/>
            </a:endParaRPr>
          </a:p>
          <a:p>
            <a:pPr marL="0" lvl="1">
              <a:spcAft>
                <a:spcPts val="600"/>
              </a:spcAft>
            </a:pPr>
            <a:r>
              <a:rPr kumimoji="0" lang="zh-CN" altLang="en-US" sz="2000">
                <a:solidFill>
                  <a:srgbClr val="000000"/>
                </a:solidFill>
                <a:ea typeface="黑体" pitchFamily="49" charset="-122"/>
              </a:rPr>
              <a:t>发现</a:t>
            </a:r>
            <a:r>
              <a:rPr kumimoji="0" lang="zh-CN" altLang="en-US" sz="2000">
                <a:solidFill>
                  <a:srgbClr val="FF0000"/>
                </a:solidFill>
                <a:ea typeface="黑体" pitchFamily="49" charset="-122"/>
              </a:rPr>
              <a:t>简单算法在大数据集时产生更好效果</a:t>
            </a:r>
            <a:endParaRPr kumimoji="0" lang="en-US" altLang="zh-CN" sz="2000">
              <a:solidFill>
                <a:srgbClr val="000000"/>
              </a:solidFill>
              <a:cs typeface="Arial" pitchFamily="34" charset="0"/>
            </a:endParaRPr>
          </a:p>
          <a:p>
            <a:pPr marL="0" lvl="1">
              <a:spcAft>
                <a:spcPts val="600"/>
              </a:spcAft>
            </a:pPr>
            <a:r>
              <a:rPr lang="en-US" altLang="zh-CN" sz="2000">
                <a:solidFill>
                  <a:srgbClr val="000000"/>
                </a:solidFill>
                <a:ea typeface="黑体" pitchFamily="49" charset="-122"/>
              </a:rPr>
              <a:t>2008</a:t>
            </a:r>
            <a:r>
              <a:rPr lang="zh-CN" altLang="en-US" sz="2000">
                <a:solidFill>
                  <a:srgbClr val="000000"/>
                </a:solidFill>
                <a:ea typeface="黑体" pitchFamily="49" charset="-122"/>
              </a:rPr>
              <a:t>年，通过庞大搜索数据训练</a:t>
            </a:r>
            <a:r>
              <a:rPr lang="en-US" altLang="zh-CN" sz="2000">
                <a:solidFill>
                  <a:srgbClr val="000000"/>
                </a:solidFill>
                <a:ea typeface="黑体" pitchFamily="49" charset="-122"/>
              </a:rPr>
              <a:t>4.5</a:t>
            </a:r>
            <a:r>
              <a:rPr lang="zh-CN" altLang="en-US" sz="2000">
                <a:solidFill>
                  <a:srgbClr val="000000"/>
                </a:solidFill>
                <a:ea typeface="黑体" pitchFamily="49" charset="-122"/>
              </a:rPr>
              <a:t>亿个数学模型，提前几周</a:t>
            </a:r>
            <a:r>
              <a:rPr kumimoji="0" lang="zh-CN" altLang="en-US" sz="2000">
                <a:solidFill>
                  <a:srgbClr val="FF0000"/>
                </a:solidFill>
                <a:ea typeface="黑体" pitchFamily="49" charset="-122"/>
              </a:rPr>
              <a:t>预测出</a:t>
            </a:r>
            <a:r>
              <a:rPr kumimoji="0" lang="en-US" altLang="zh-CN" sz="2000">
                <a:solidFill>
                  <a:srgbClr val="FF0000"/>
                </a:solidFill>
                <a:cs typeface="Arial" pitchFamily="34" charset="0"/>
              </a:rPr>
              <a:t>H1N1</a:t>
            </a:r>
            <a:r>
              <a:rPr kumimoji="0" lang="zh-CN" altLang="en-US" sz="2000">
                <a:solidFill>
                  <a:srgbClr val="FF0000"/>
                </a:solidFill>
                <a:ea typeface="黑体" pitchFamily="49" charset="-122"/>
              </a:rPr>
              <a:t>流感的爆发和传播</a:t>
            </a:r>
            <a:endParaRPr kumimoji="0" lang="en-US" altLang="zh-CN" sz="2000">
              <a:solidFill>
                <a:srgbClr val="FF0000"/>
              </a:solidFill>
              <a:cs typeface="Arial" pitchFamily="34" charset="0"/>
            </a:endParaRPr>
          </a:p>
          <a:p>
            <a:pPr marL="0" lvl="1">
              <a:spcAft>
                <a:spcPts val="600"/>
              </a:spcAft>
            </a:pPr>
            <a:r>
              <a:rPr lang="zh-CN" altLang="en-US" sz="2000" b="1">
                <a:solidFill>
                  <a:srgbClr val="000000"/>
                </a:solidFill>
                <a:ea typeface="黑体" pitchFamily="49" charset="-122"/>
              </a:rPr>
              <a:t>阿里巴巴：</a:t>
            </a:r>
            <a:r>
              <a:rPr lang="en-US" altLang="zh-CN" sz="2000">
                <a:solidFill>
                  <a:srgbClr val="000000"/>
                </a:solidFill>
                <a:ea typeface="黑体" pitchFamily="49" charset="-122"/>
              </a:rPr>
              <a:t>2008</a:t>
            </a:r>
            <a:r>
              <a:rPr lang="zh-CN" altLang="en-US" sz="2000">
                <a:solidFill>
                  <a:srgbClr val="000000"/>
                </a:solidFill>
                <a:ea typeface="黑体" pitchFamily="49" charset="-122"/>
              </a:rPr>
              <a:t>年，提前</a:t>
            </a:r>
            <a:r>
              <a:rPr lang="en-US" altLang="zh-CN" sz="2000">
                <a:solidFill>
                  <a:srgbClr val="000000"/>
                </a:solidFill>
                <a:ea typeface="黑体" pitchFamily="49" charset="-122"/>
              </a:rPr>
              <a:t>8-9</a:t>
            </a:r>
            <a:r>
              <a:rPr lang="zh-CN" altLang="en-US" sz="2000">
                <a:solidFill>
                  <a:srgbClr val="000000"/>
                </a:solidFill>
                <a:ea typeface="黑体" pitchFamily="49" charset="-122"/>
              </a:rPr>
              <a:t>个月</a:t>
            </a:r>
            <a:r>
              <a:rPr lang="zh-CN" altLang="en-US" sz="2000">
                <a:solidFill>
                  <a:srgbClr val="FF0000"/>
                </a:solidFill>
                <a:ea typeface="黑体" pitchFamily="49" charset="-122"/>
              </a:rPr>
              <a:t>预测出金融危机</a:t>
            </a:r>
            <a:endParaRPr lang="en-US" altLang="zh-CN" sz="2000">
              <a:solidFill>
                <a:srgbClr val="FF0000"/>
              </a:solidFill>
              <a:ea typeface="黑体" pitchFamily="49" charset="-122"/>
            </a:endParaRPr>
          </a:p>
          <a:p>
            <a:pPr marL="0" lvl="1">
              <a:spcAft>
                <a:spcPts val="600"/>
              </a:spcAft>
            </a:pPr>
            <a:r>
              <a:rPr lang="zh-CN" altLang="en-US" sz="2000" b="1">
                <a:solidFill>
                  <a:srgbClr val="000000"/>
                </a:solidFill>
                <a:ea typeface="黑体" pitchFamily="49" charset="-122"/>
              </a:rPr>
              <a:t>百度：</a:t>
            </a:r>
            <a:r>
              <a:rPr lang="zh-CN" altLang="en-US" sz="2000">
                <a:solidFill>
                  <a:srgbClr val="000000"/>
                </a:solidFill>
                <a:ea typeface="黑体" pitchFamily="49" charset="-122"/>
              </a:rPr>
              <a:t>通过</a:t>
            </a:r>
            <a:r>
              <a:rPr lang="en-US" altLang="zh-CN" sz="2000">
                <a:solidFill>
                  <a:srgbClr val="000000"/>
                </a:solidFill>
                <a:ea typeface="黑体" pitchFamily="49" charset="-122"/>
              </a:rPr>
              <a:t>4</a:t>
            </a:r>
            <a:r>
              <a:rPr lang="zh-CN" altLang="en-US" sz="2000">
                <a:solidFill>
                  <a:srgbClr val="000000"/>
                </a:solidFill>
                <a:ea typeface="黑体" pitchFamily="49" charset="-122"/>
              </a:rPr>
              <a:t>亿用户分析提供</a:t>
            </a:r>
            <a:r>
              <a:rPr lang="zh-CN" altLang="en-US" sz="2000">
                <a:solidFill>
                  <a:srgbClr val="FF0000"/>
                </a:solidFill>
                <a:ea typeface="黑体" pitchFamily="49" charset="-122"/>
              </a:rPr>
              <a:t>个性化搜索服务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b="1" smtClean="0"/>
              <a:t>主要学术骨干</a:t>
            </a:r>
            <a:endParaRPr lang="en-US" b="1" smtClean="0"/>
          </a:p>
        </p:txBody>
      </p:sp>
      <p:sp>
        <p:nvSpPr>
          <p:cNvPr id="39938"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200">
                <a:solidFill>
                  <a:srgbClr val="898989"/>
                </a:solidFill>
              </a:rPr>
              <a:t>973</a:t>
            </a:r>
            <a:endParaRPr kumimoji="0" lang="zh-CN" altLang="en-US" sz="1200">
              <a:solidFill>
                <a:srgbClr val="898989"/>
              </a:solidFill>
            </a:endParaRPr>
          </a:p>
        </p:txBody>
      </p:sp>
      <p:sp>
        <p:nvSpPr>
          <p:cNvPr id="39939"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F9CF1052-0AAF-4CFB-A259-FEBFCABBDD57}" type="slidenum">
              <a:rPr kumimoji="0" lang="zh-CN" altLang="en-US" sz="1200">
                <a:solidFill>
                  <a:srgbClr val="898989"/>
                </a:solidFill>
              </a:rPr>
              <a:pPr/>
              <a:t>50</a:t>
            </a:fld>
            <a:endParaRPr kumimoji="0" lang="zh-CN" altLang="en-US" sz="1200">
              <a:solidFill>
                <a:srgbClr val="898989"/>
              </a:solidFill>
            </a:endParaRPr>
          </a:p>
        </p:txBody>
      </p:sp>
      <p:pic>
        <p:nvPicPr>
          <p:cNvPr id="39940" name="图表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1195388"/>
            <a:ext cx="8924925"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4" name="图表 6"/>
          <p:cNvGraphicFramePr>
            <a:graphicFrameLocks/>
          </p:cNvGraphicFramePr>
          <p:nvPr>
            <p:extLst>
              <p:ext uri="{D42A27DB-BD31-4B8C-83A1-F6EECF244321}">
                <p14:modId xmlns:p14="http://schemas.microsoft.com/office/powerpoint/2010/main" val="2969543406"/>
              </p:ext>
            </p:extLst>
          </p:nvPr>
        </p:nvGraphicFramePr>
        <p:xfrm>
          <a:off x="3059832" y="4379912"/>
          <a:ext cx="5789612" cy="2478088"/>
        </p:xfrm>
        <a:graphic>
          <a:graphicData uri="http://schemas.openxmlformats.org/presentationml/2006/ole">
            <mc:AlternateContent xmlns:mc="http://schemas.openxmlformats.org/markup-compatibility/2006">
              <mc:Choice xmlns:v="urn:schemas-microsoft-com:vml" Requires="v">
                <p:oleObj spid="_x0000_s41009" r:id="rId4" imgW="5791702" imgH="2481287" progId="Excel.Chart.8">
                  <p:embed/>
                </p:oleObj>
              </mc:Choice>
              <mc:Fallback>
                <p:oleObj r:id="rId4" imgW="5791702" imgH="2481287" progId="Excel.Chart.8">
                  <p:embed/>
                  <p:pic>
                    <p:nvPicPr>
                      <p:cNvPr id="0" name="图表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4379912"/>
                        <a:ext cx="5789612"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1" name="标题 1"/>
          <p:cNvSpPr>
            <a:spLocks noGrp="1"/>
          </p:cNvSpPr>
          <p:nvPr>
            <p:ph type="title"/>
          </p:nvPr>
        </p:nvSpPr>
        <p:spPr/>
        <p:txBody>
          <a:bodyPr/>
          <a:lstStyle/>
          <a:p>
            <a:r>
              <a:rPr b="1" smtClean="0"/>
              <a:t>研究队伍构成</a:t>
            </a:r>
            <a:endParaRPr lang="en-US" b="1" smtClean="0"/>
          </a:p>
        </p:txBody>
      </p:sp>
      <p:sp>
        <p:nvSpPr>
          <p:cNvPr id="4096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0517068C-814A-4CDC-943A-FF3C9598631C}" type="slidenum">
              <a:rPr kumimoji="0" lang="zh-CN" altLang="en-US" sz="1200">
                <a:solidFill>
                  <a:srgbClr val="898989"/>
                </a:solidFill>
              </a:rPr>
              <a:pPr/>
              <a:t>51</a:t>
            </a:fld>
            <a:endParaRPr kumimoji="0" lang="zh-CN" altLang="en-US" sz="1200">
              <a:solidFill>
                <a:srgbClr val="898989"/>
              </a:solidFill>
            </a:endParaRPr>
          </a:p>
        </p:txBody>
      </p:sp>
      <p:graphicFrame>
        <p:nvGraphicFramePr>
          <p:cNvPr id="6" name="Table 4"/>
          <p:cNvGraphicFramePr>
            <a:graphicFrameLocks noGrp="1"/>
          </p:cNvGraphicFramePr>
          <p:nvPr>
            <p:extLst>
              <p:ext uri="{D42A27DB-BD31-4B8C-83A1-F6EECF244321}">
                <p14:modId xmlns:p14="http://schemas.microsoft.com/office/powerpoint/2010/main" val="3505332669"/>
              </p:ext>
            </p:extLst>
          </p:nvPr>
        </p:nvGraphicFramePr>
        <p:xfrm>
          <a:off x="3851275" y="1557338"/>
          <a:ext cx="4897438" cy="2925888"/>
        </p:xfrm>
        <a:graphic>
          <a:graphicData uri="http://schemas.openxmlformats.org/drawingml/2006/table">
            <a:tbl>
              <a:tblPr/>
              <a:tblGrid>
                <a:gridCol w="3957638"/>
                <a:gridCol w="939800"/>
              </a:tblGrid>
              <a:tr h="365125">
                <a:tc>
                  <a:txBody>
                    <a:bodyPr/>
                    <a:lstStyle/>
                    <a:p>
                      <a:pPr marL="0" marR="0" lvl="0" indent="0" algn="l"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zh-CN" altLang="en-US" sz="1800" b="1" i="0" u="none" strike="noStrike" cap="none" normalizeH="0" baseline="0" dirty="0" smtClean="0">
                          <a:ln>
                            <a:noFill/>
                          </a:ln>
                          <a:solidFill>
                            <a:srgbClr val="FFFFFF"/>
                          </a:solidFill>
                          <a:effectLst/>
                          <a:latin typeface="黑体" pitchFamily="49" charset="-122"/>
                          <a:ea typeface="黑体" pitchFamily="49" charset="-122"/>
                        </a:rPr>
                        <a:t>人才类型</a:t>
                      </a:r>
                      <a:endParaRPr kumimoji="0" lang="zh-CN" altLang="en-US" sz="1800" b="1" i="0" u="none" strike="noStrike" cap="none" normalizeH="0" baseline="0" dirty="0" smtClean="0">
                        <a:ln>
                          <a:noFill/>
                        </a:ln>
                        <a:solidFill>
                          <a:srgbClr val="FFFF00"/>
                        </a:solidFill>
                        <a:effectLst/>
                        <a:latin typeface="黑体" pitchFamily="49" charset="-122"/>
                        <a:ea typeface="黑体" pitchFamily="49" charset="-122"/>
                      </a:endParaRPr>
                    </a:p>
                  </a:txBody>
                  <a:tcPr marT="45708" marB="45708" anchor="ct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zh-CN" altLang="en-US" sz="1800" b="1" i="0" u="none" strike="noStrike" cap="none" normalizeH="0" baseline="0" smtClean="0">
                          <a:ln>
                            <a:noFill/>
                          </a:ln>
                          <a:solidFill>
                            <a:schemeClr val="bg1"/>
                          </a:solidFill>
                          <a:effectLst/>
                          <a:latin typeface="黑体" pitchFamily="49" charset="-122"/>
                          <a:ea typeface="黑体" pitchFamily="49" charset="-122"/>
                        </a:rPr>
                        <a:t>人数</a:t>
                      </a:r>
                    </a:p>
                  </a:txBody>
                  <a:tcPr marT="45708" marB="45708" anchor="ct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125">
                <a:tc>
                  <a:txBody>
                    <a:bodyPr/>
                    <a:lstStyle/>
                    <a:p>
                      <a:pPr marL="0" marR="0" lvl="0" indent="0" algn="l"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zh-CN" altLang="en-US" sz="1800" b="1" i="0" u="none" strike="noStrike" cap="none" normalizeH="0" baseline="0" dirty="0" smtClean="0">
                          <a:ln>
                            <a:noFill/>
                          </a:ln>
                          <a:solidFill>
                            <a:srgbClr val="000000"/>
                          </a:solidFill>
                          <a:effectLst/>
                          <a:latin typeface="黑体" pitchFamily="49" charset="-122"/>
                          <a:ea typeface="黑体" pitchFamily="49" charset="-122"/>
                        </a:rPr>
                        <a:t>中国科学院院士</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a:txBody>
                  <a:tcPr marT="45708" marB="45708"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en-US" altLang="zh-CN" sz="1800" b="1" i="0" u="none" strike="noStrike" cap="none" normalizeH="0" baseline="0" smtClean="0">
                          <a:ln>
                            <a:noFill/>
                          </a:ln>
                          <a:solidFill>
                            <a:srgbClr val="000000"/>
                          </a:solidFill>
                          <a:effectLst/>
                          <a:latin typeface="黑体" pitchFamily="49" charset="-122"/>
                          <a:ea typeface="黑体" pitchFamily="49" charset="-122"/>
                        </a:rPr>
                        <a:t>1</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endParaRPr>
                    </a:p>
                  </a:txBody>
                  <a:tcPr marT="45708" marB="45708"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365125">
                <a:tc>
                  <a:txBody>
                    <a:bodyPr/>
                    <a:lstStyle/>
                    <a:p>
                      <a:pPr marL="0" marR="0" lvl="0" indent="0" algn="l"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zh-CN" altLang="en-US" sz="1800" b="1" i="0" u="none" strike="noStrike" cap="none" normalizeH="0" baseline="0" smtClean="0">
                          <a:ln>
                            <a:noFill/>
                          </a:ln>
                          <a:solidFill>
                            <a:srgbClr val="000000"/>
                          </a:solidFill>
                          <a:effectLst/>
                          <a:latin typeface="黑体" pitchFamily="49" charset="-122"/>
                          <a:ea typeface="黑体" pitchFamily="49" charset="-122"/>
                        </a:rPr>
                        <a:t>国家“千人计划” 入选者</a:t>
                      </a:r>
                      <a:endParaRPr kumimoji="0" lang="zh-CN" altLang="en-US" sz="1800" b="1" i="0" u="none" strike="noStrike" cap="none" normalizeH="0" baseline="0" smtClean="0">
                        <a:ln>
                          <a:noFill/>
                        </a:ln>
                        <a:solidFill>
                          <a:schemeClr val="tx1"/>
                        </a:solidFill>
                        <a:effectLst/>
                        <a:latin typeface="黑体" pitchFamily="49" charset="-122"/>
                        <a:ea typeface="黑体" pitchFamily="49" charset="-122"/>
                      </a:endParaRPr>
                    </a:p>
                  </a:txBody>
                  <a:tcPr marT="45708" marB="45708" anchor="ct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en-US" altLang="zh-CN" sz="1800" b="1" i="0" u="none" strike="noStrike" cap="none" normalizeH="0" baseline="0" smtClean="0">
                          <a:ln>
                            <a:noFill/>
                          </a:ln>
                          <a:solidFill>
                            <a:srgbClr val="000000"/>
                          </a:solidFill>
                          <a:effectLst/>
                          <a:latin typeface="黑体" pitchFamily="49" charset="-122"/>
                          <a:ea typeface="黑体" pitchFamily="49" charset="-122"/>
                        </a:rPr>
                        <a:t>2</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endParaRPr>
                    </a:p>
                  </a:txBody>
                  <a:tcPr marT="45708" marB="45708" anchor="ctr" horzOverflow="overflow">
                    <a:lnL>
                      <a:noFill/>
                    </a:lnL>
                    <a:lnR>
                      <a:noFill/>
                    </a:lnR>
                    <a:lnT>
                      <a:noFill/>
                    </a:lnT>
                    <a:lnB>
                      <a:noFill/>
                    </a:lnB>
                    <a:lnTlToBr>
                      <a:noFill/>
                    </a:lnTlToBr>
                    <a:lnBlToTr>
                      <a:noFill/>
                    </a:lnBlToTr>
                    <a:solidFill>
                      <a:schemeClr val="bg1"/>
                    </a:solidFill>
                  </a:tcPr>
                </a:tc>
              </a:tr>
              <a:tr h="365125">
                <a:tc>
                  <a:txBody>
                    <a:bodyPr/>
                    <a:lstStyle/>
                    <a:p>
                      <a:pPr marL="0" marR="0" lvl="0" indent="0" algn="l"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zh-CN" altLang="en-US" sz="1800" b="1" i="0" u="none" strike="noStrike" cap="none" normalizeH="0" baseline="0" smtClean="0">
                          <a:ln>
                            <a:noFill/>
                          </a:ln>
                          <a:solidFill>
                            <a:srgbClr val="000000"/>
                          </a:solidFill>
                          <a:effectLst/>
                          <a:latin typeface="黑体" pitchFamily="49" charset="-122"/>
                          <a:ea typeface="黑体" pitchFamily="49" charset="-122"/>
                        </a:rPr>
                        <a:t>长江学者计划讲座</a:t>
                      </a:r>
                      <a:r>
                        <a:rPr kumimoji="0" lang="en-US" altLang="zh-CN" sz="1800" b="1" i="0" u="none" strike="noStrike" cap="none" normalizeH="0" baseline="0" smtClean="0">
                          <a:ln>
                            <a:noFill/>
                          </a:ln>
                          <a:solidFill>
                            <a:srgbClr val="000000"/>
                          </a:solidFill>
                          <a:effectLst/>
                          <a:latin typeface="黑体" pitchFamily="49" charset="-122"/>
                          <a:ea typeface="黑体" pitchFamily="49" charset="-122"/>
                        </a:rPr>
                        <a:t>/</a:t>
                      </a:r>
                      <a:r>
                        <a:rPr kumimoji="0" lang="zh-CN" altLang="en-US" sz="1800" b="1" i="0" u="none" strike="noStrike" cap="none" normalizeH="0" baseline="0" smtClean="0">
                          <a:ln>
                            <a:noFill/>
                          </a:ln>
                          <a:solidFill>
                            <a:srgbClr val="000000"/>
                          </a:solidFill>
                          <a:effectLst/>
                          <a:latin typeface="黑体" pitchFamily="49" charset="-122"/>
                          <a:ea typeface="黑体" pitchFamily="49" charset="-122"/>
                        </a:rPr>
                        <a:t>特聘教授</a:t>
                      </a:r>
                      <a:endParaRPr kumimoji="0" lang="zh-CN" altLang="en-US" sz="1800" b="1" i="0" u="none" strike="noStrike" cap="none" normalizeH="0" baseline="0" smtClean="0">
                        <a:ln>
                          <a:noFill/>
                        </a:ln>
                        <a:solidFill>
                          <a:schemeClr val="tx1"/>
                        </a:solidFill>
                        <a:effectLst/>
                        <a:latin typeface="黑体" pitchFamily="49" charset="-122"/>
                        <a:ea typeface="黑体" pitchFamily="49" charset="-122"/>
                      </a:endParaRPr>
                    </a:p>
                  </a:txBody>
                  <a:tcPr marT="45708" marB="45708" anchor="ct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en-US" altLang="zh-CN" sz="1800" b="1" i="0" u="none" strike="noStrike" cap="none" normalizeH="0" baseline="0" smtClean="0">
                          <a:ln>
                            <a:noFill/>
                          </a:ln>
                          <a:solidFill>
                            <a:srgbClr val="000000"/>
                          </a:solidFill>
                          <a:effectLst/>
                          <a:latin typeface="黑体" pitchFamily="49" charset="-122"/>
                          <a:ea typeface="黑体" pitchFamily="49" charset="-122"/>
                        </a:rPr>
                        <a:t>1</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endParaRPr>
                    </a:p>
                  </a:txBody>
                  <a:tcPr marT="45708" marB="45708" anchor="ctr" horzOverflow="overflow">
                    <a:lnL>
                      <a:noFill/>
                    </a:lnL>
                    <a:lnR>
                      <a:noFill/>
                    </a:lnR>
                    <a:lnT>
                      <a:noFill/>
                    </a:lnT>
                    <a:lnB>
                      <a:noFill/>
                    </a:lnB>
                    <a:lnTlToBr>
                      <a:noFill/>
                    </a:lnTlToBr>
                    <a:lnBlToTr>
                      <a:noFill/>
                    </a:lnBlToTr>
                    <a:solidFill>
                      <a:srgbClr val="E7E7E7"/>
                    </a:solidFill>
                  </a:tcPr>
                </a:tc>
              </a:tr>
              <a:tr h="365125">
                <a:tc>
                  <a:txBody>
                    <a:bodyPr/>
                    <a:lstStyle/>
                    <a:p>
                      <a:pPr marL="0" marR="0" lvl="0" indent="0" algn="l"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zh-CN" altLang="en-US" sz="1800" b="1" i="0" u="none" strike="noStrike" cap="none" normalizeH="0" baseline="0" smtClean="0">
                          <a:ln>
                            <a:noFill/>
                          </a:ln>
                          <a:solidFill>
                            <a:srgbClr val="000000"/>
                          </a:solidFill>
                          <a:effectLst/>
                          <a:latin typeface="黑体" pitchFamily="49" charset="-122"/>
                          <a:ea typeface="黑体" pitchFamily="49" charset="-122"/>
                        </a:rPr>
                        <a:t>国家杰出青年基金获得者</a:t>
                      </a:r>
                      <a:endParaRPr kumimoji="0" lang="zh-CN" altLang="en-US" sz="1800" b="1" i="0" u="none" strike="noStrike" cap="none" normalizeH="0" baseline="0" smtClean="0">
                        <a:ln>
                          <a:noFill/>
                        </a:ln>
                        <a:solidFill>
                          <a:schemeClr val="tx1"/>
                        </a:solidFill>
                        <a:effectLst/>
                        <a:latin typeface="黑体" pitchFamily="49" charset="-122"/>
                        <a:ea typeface="黑体" pitchFamily="49" charset="-122"/>
                      </a:endParaRPr>
                    </a:p>
                  </a:txBody>
                  <a:tcPr marT="45708" marB="45708" anchor="ct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en-US" altLang="zh-CN" sz="1800" b="1" i="0" u="none" strike="noStrike" cap="none" normalizeH="0" baseline="0" smtClean="0">
                          <a:ln>
                            <a:noFill/>
                          </a:ln>
                          <a:solidFill>
                            <a:srgbClr val="000000"/>
                          </a:solidFill>
                          <a:effectLst/>
                          <a:latin typeface="黑体" pitchFamily="49" charset="-122"/>
                          <a:ea typeface="黑体" pitchFamily="49" charset="-122"/>
                        </a:rPr>
                        <a:t>3</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endParaRPr>
                    </a:p>
                  </a:txBody>
                  <a:tcPr marT="45708" marB="45708" anchor="ctr" horzOverflow="overflow">
                    <a:lnL>
                      <a:noFill/>
                    </a:lnL>
                    <a:lnR>
                      <a:noFill/>
                    </a:lnR>
                    <a:lnT>
                      <a:noFill/>
                    </a:lnT>
                    <a:lnB>
                      <a:noFill/>
                    </a:lnB>
                    <a:lnTlToBr>
                      <a:noFill/>
                    </a:lnTlToBr>
                    <a:lnBlToTr>
                      <a:noFill/>
                    </a:lnBlToTr>
                    <a:solidFill>
                      <a:schemeClr val="bg1"/>
                    </a:solidFill>
                  </a:tcPr>
                </a:tc>
              </a:tr>
              <a:tr h="365125">
                <a:tc>
                  <a:txBody>
                    <a:bodyPr/>
                    <a:lstStyle/>
                    <a:p>
                      <a:pPr marL="0" marR="0" lvl="0" indent="0" algn="l"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en-US" altLang="zh-CN" sz="1800" b="1" i="0" u="none" strike="noStrike" cap="none" normalizeH="0" baseline="0" smtClean="0">
                          <a:ln>
                            <a:noFill/>
                          </a:ln>
                          <a:solidFill>
                            <a:srgbClr val="000000"/>
                          </a:solidFill>
                          <a:effectLst/>
                          <a:latin typeface="黑体" pitchFamily="49" charset="-122"/>
                          <a:ea typeface="黑体" pitchFamily="49" charset="-122"/>
                        </a:rPr>
                        <a:t>ACM Fellow</a:t>
                      </a:r>
                      <a:endParaRPr kumimoji="0" lang="zh-CN" altLang="en-US" sz="1800" b="1" i="0" u="none" strike="noStrike" cap="none" normalizeH="0" baseline="0" smtClean="0">
                        <a:ln>
                          <a:noFill/>
                        </a:ln>
                        <a:solidFill>
                          <a:schemeClr val="tx1"/>
                        </a:solidFill>
                        <a:effectLst/>
                        <a:latin typeface="黑体" pitchFamily="49" charset="-122"/>
                        <a:ea typeface="黑体" pitchFamily="49" charset="-122"/>
                      </a:endParaRPr>
                    </a:p>
                  </a:txBody>
                  <a:tcPr marT="45708" marB="45708" anchor="ct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en-US" altLang="zh-CN" sz="1800" b="1" i="0" u="none" strike="noStrike" cap="none" normalizeH="0" baseline="0" smtClean="0">
                          <a:ln>
                            <a:noFill/>
                          </a:ln>
                          <a:solidFill>
                            <a:srgbClr val="000000"/>
                          </a:solidFill>
                          <a:effectLst/>
                          <a:latin typeface="黑体" pitchFamily="49" charset="-122"/>
                          <a:ea typeface="黑体" pitchFamily="49" charset="-122"/>
                        </a:rPr>
                        <a:t>1</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endParaRPr>
                    </a:p>
                  </a:txBody>
                  <a:tcPr marT="45708" marB="45708" anchor="ctr" horzOverflow="overflow">
                    <a:lnL>
                      <a:noFill/>
                    </a:lnL>
                    <a:lnR>
                      <a:noFill/>
                    </a:lnR>
                    <a:lnT>
                      <a:noFill/>
                    </a:lnT>
                    <a:lnB>
                      <a:noFill/>
                    </a:lnB>
                    <a:lnTlToBr>
                      <a:noFill/>
                    </a:lnTlToBr>
                    <a:lnBlToTr>
                      <a:noFill/>
                    </a:lnBlToTr>
                    <a:solidFill>
                      <a:srgbClr val="E7E7E7"/>
                    </a:solidFill>
                  </a:tcPr>
                </a:tc>
              </a:tr>
              <a:tr h="365125">
                <a:tc>
                  <a:txBody>
                    <a:bodyPr/>
                    <a:lstStyle/>
                    <a:p>
                      <a:pPr marL="0" marR="0" lvl="0" indent="0" algn="l"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en-US" altLang="zh-CN" sz="1800" b="1" i="0" u="none" strike="noStrike" cap="none" normalizeH="0" baseline="0" smtClean="0">
                          <a:ln>
                            <a:noFill/>
                          </a:ln>
                          <a:solidFill>
                            <a:srgbClr val="000000"/>
                          </a:solidFill>
                          <a:effectLst/>
                          <a:latin typeface="黑体" pitchFamily="49" charset="-122"/>
                          <a:ea typeface="黑体" pitchFamily="49" charset="-122"/>
                        </a:rPr>
                        <a:t>IEEE Fellow</a:t>
                      </a:r>
                      <a:endParaRPr kumimoji="0" lang="zh-CN" altLang="en-US" sz="1800" b="1" i="0" u="none" strike="noStrike" cap="none" normalizeH="0" baseline="0" smtClean="0">
                        <a:ln>
                          <a:noFill/>
                        </a:ln>
                        <a:solidFill>
                          <a:schemeClr val="tx1"/>
                        </a:solidFill>
                        <a:effectLst/>
                        <a:latin typeface="黑体" pitchFamily="49" charset="-122"/>
                        <a:ea typeface="黑体" pitchFamily="49" charset="-122"/>
                      </a:endParaRPr>
                    </a:p>
                  </a:txBody>
                  <a:tcPr marT="45708" marB="45708" anchor="ct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en-US" altLang="zh-CN" sz="1800" b="1" i="0" u="none" strike="noStrike" cap="none" normalizeH="0" baseline="0" smtClean="0">
                          <a:ln>
                            <a:noFill/>
                          </a:ln>
                          <a:solidFill>
                            <a:srgbClr val="000000"/>
                          </a:solidFill>
                          <a:effectLst/>
                          <a:latin typeface="黑体" pitchFamily="49" charset="-122"/>
                          <a:ea typeface="黑体" pitchFamily="49" charset="-122"/>
                        </a:rPr>
                        <a:t>2</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endParaRPr>
                    </a:p>
                  </a:txBody>
                  <a:tcPr marT="45708" marB="45708" anchor="ctr" horzOverflow="overflow">
                    <a:lnL>
                      <a:noFill/>
                    </a:lnL>
                    <a:lnR>
                      <a:noFill/>
                    </a:lnR>
                    <a:lnT>
                      <a:noFill/>
                    </a:lnT>
                    <a:lnB>
                      <a:noFill/>
                    </a:lnB>
                    <a:lnTlToBr>
                      <a:noFill/>
                    </a:lnTlToBr>
                    <a:lnBlToTr>
                      <a:noFill/>
                    </a:lnBlToTr>
                    <a:solidFill>
                      <a:schemeClr val="bg1"/>
                    </a:solidFill>
                  </a:tcPr>
                </a:tc>
              </a:tr>
              <a:tr h="365125">
                <a:tc>
                  <a:txBody>
                    <a:bodyPr/>
                    <a:lstStyle/>
                    <a:p>
                      <a:pPr marL="0" marR="0" lvl="0" indent="0" algn="l"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zh-CN" altLang="en-US" sz="1800" b="1" i="0" u="none" strike="noStrike" cap="none" normalizeH="0" baseline="0" smtClean="0">
                          <a:ln>
                            <a:noFill/>
                          </a:ln>
                          <a:solidFill>
                            <a:srgbClr val="000000"/>
                          </a:solidFill>
                          <a:effectLst/>
                          <a:latin typeface="黑体" pitchFamily="49" charset="-122"/>
                          <a:ea typeface="黑体" pitchFamily="49" charset="-122"/>
                        </a:rPr>
                        <a:t>海外杰出青年基金</a:t>
                      </a:r>
                      <a:endParaRPr kumimoji="0" lang="zh-CN" altLang="en-US" sz="1800" b="1" i="0" u="none" strike="noStrike" cap="none" normalizeH="0" baseline="0" smtClean="0">
                        <a:ln>
                          <a:noFill/>
                        </a:ln>
                        <a:solidFill>
                          <a:schemeClr val="tx1"/>
                        </a:solidFill>
                        <a:effectLst/>
                        <a:latin typeface="黑体" pitchFamily="49" charset="-122"/>
                        <a:ea typeface="黑体" pitchFamily="49" charset="-122"/>
                      </a:endParaRPr>
                    </a:p>
                  </a:txBody>
                  <a:tcPr marT="45708" marB="45708"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en-US" altLang="zh-CN" sz="1800" b="1" i="0" u="none" strike="noStrike" cap="none" normalizeH="0" baseline="0" smtClean="0">
                          <a:ln>
                            <a:noFill/>
                          </a:ln>
                          <a:solidFill>
                            <a:srgbClr val="000000"/>
                          </a:solidFill>
                          <a:effectLst/>
                          <a:latin typeface="黑体" pitchFamily="49" charset="-122"/>
                          <a:ea typeface="黑体" pitchFamily="49" charset="-122"/>
                        </a:rPr>
                        <a:t>1</a:t>
                      </a:r>
                      <a:endParaRPr kumimoji="0" lang="en-US" altLang="zh-CN" sz="1800" b="1" i="0" u="none" strike="noStrike" cap="none" normalizeH="0" baseline="0" smtClean="0">
                        <a:ln>
                          <a:noFill/>
                        </a:ln>
                        <a:solidFill>
                          <a:schemeClr val="tx1"/>
                        </a:solidFill>
                        <a:effectLst/>
                        <a:latin typeface="黑体" pitchFamily="49" charset="-122"/>
                        <a:ea typeface="黑体" pitchFamily="49" charset="-122"/>
                      </a:endParaRPr>
                    </a:p>
                  </a:txBody>
                  <a:tcPr marT="45708" marB="45708"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pic>
        <p:nvPicPr>
          <p:cNvPr id="40985" name="Picture 3" descr="nudt"/>
          <p:cNvPicPr preferRelativeResize="0">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8163" y="4065588"/>
            <a:ext cx="3313112"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6" name="Picture 7" descr="buaa_1"/>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8163" y="1546225"/>
            <a:ext cx="2667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87" name="组 1"/>
          <p:cNvGrpSpPr>
            <a:grpSpLocks/>
          </p:cNvGrpSpPr>
          <p:nvPr/>
        </p:nvGrpSpPr>
        <p:grpSpPr bwMode="auto">
          <a:xfrm>
            <a:off x="566738" y="5291138"/>
            <a:ext cx="2076450" cy="579437"/>
            <a:chOff x="250825" y="4941168"/>
            <a:chExt cx="2076450" cy="579686"/>
          </a:xfrm>
        </p:grpSpPr>
        <p:pic>
          <p:nvPicPr>
            <p:cNvPr id="40993" name="Picture 10" descr="p1_L17lY3"/>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825" y="4941168"/>
              <a:ext cx="20764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94" name="Object 11"/>
            <p:cNvGraphicFramePr>
              <a:graphicFrameLocks noChangeAspect="1"/>
            </p:cNvGraphicFramePr>
            <p:nvPr/>
          </p:nvGraphicFramePr>
          <p:xfrm>
            <a:off x="323850" y="5373216"/>
            <a:ext cx="1924050" cy="147638"/>
          </p:xfrm>
          <a:graphic>
            <a:graphicData uri="http://schemas.openxmlformats.org/presentationml/2006/ole">
              <mc:AlternateContent xmlns:mc="http://schemas.openxmlformats.org/markup-compatibility/2006">
                <mc:Choice xmlns:v="urn:schemas-microsoft-com:vml" Requires="v">
                  <p:oleObj spid="_x0000_s41010" name="位图图像" r:id="rId9" imgW="2572109" imgH="200159" progId="PBrush">
                    <p:embed/>
                  </p:oleObj>
                </mc:Choice>
                <mc:Fallback>
                  <p:oleObj name="位图图像" r:id="rId9" imgW="2572109" imgH="200159" progId="PBrush">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5373216"/>
                          <a:ext cx="1924050" cy="14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grpSp>
      <p:pic>
        <p:nvPicPr>
          <p:cNvPr id="40988" name="图片 12" descr="images.jpe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66738" y="3490913"/>
            <a:ext cx="19796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9" name="图片 13" descr="FFBBB65E-4B8A-4B9C-975F-BB309A49379F.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66738" y="4714875"/>
            <a:ext cx="23685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0" name="图片 14"/>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84213" y="5938838"/>
            <a:ext cx="18002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1" name="图片 16" descr="科大LOGO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2813050"/>
            <a:ext cx="316865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2" name="图片 17" descr="logo2011.gif"/>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66738" y="2173288"/>
            <a:ext cx="20986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p:txBody>
          <a:bodyPr/>
          <a:lstStyle/>
          <a:p>
            <a:r>
              <a:rPr b="1" smtClean="0"/>
              <a:t>工作基础：科研条件</a:t>
            </a:r>
            <a:endParaRPr lang="en-US" b="1" smtClean="0"/>
          </a:p>
        </p:txBody>
      </p:sp>
      <p:sp>
        <p:nvSpPr>
          <p:cNvPr id="4198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3F2AEECA-EEB9-40EE-BF41-B02F7E3CD3DB}" type="slidenum">
              <a:rPr kumimoji="0" lang="zh-CN" altLang="en-US" sz="1200">
                <a:solidFill>
                  <a:srgbClr val="898989"/>
                </a:solidFill>
              </a:rPr>
              <a:pPr/>
              <a:t>52</a:t>
            </a:fld>
            <a:endParaRPr kumimoji="0" lang="zh-CN" altLang="en-US" sz="1200">
              <a:solidFill>
                <a:srgbClr val="898989"/>
              </a:solidFill>
            </a:endParaRPr>
          </a:p>
        </p:txBody>
      </p:sp>
      <p:sp>
        <p:nvSpPr>
          <p:cNvPr id="6" name="圆角矩形 5"/>
          <p:cNvSpPr/>
          <p:nvPr/>
        </p:nvSpPr>
        <p:spPr>
          <a:xfrm>
            <a:off x="287338" y="2551113"/>
            <a:ext cx="3960812" cy="466725"/>
          </a:xfrm>
          <a:prstGeom prst="round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anchor="ctr"/>
          <a:lstStyle/>
          <a:p>
            <a:r>
              <a:rPr lang="zh-CN" altLang="en-US" b="1">
                <a:solidFill>
                  <a:srgbClr val="002060"/>
                </a:solidFill>
                <a:latin typeface="黑体" pitchFamily="49" charset="-122"/>
                <a:ea typeface="黑体" pitchFamily="49" charset="-122"/>
                <a:sym typeface="黑体" pitchFamily="49" charset="-122"/>
              </a:rPr>
              <a:t>国家重点实验室</a:t>
            </a:r>
            <a:r>
              <a:rPr lang="en-US" altLang="zh-CN" b="1">
                <a:solidFill>
                  <a:srgbClr val="002060"/>
                </a:solidFill>
                <a:latin typeface="黑体" pitchFamily="49" charset="-122"/>
                <a:ea typeface="黑体" pitchFamily="49" charset="-122"/>
                <a:sym typeface="黑体" pitchFamily="49" charset="-122"/>
              </a:rPr>
              <a:t>(5</a:t>
            </a:r>
            <a:r>
              <a:rPr lang="zh-CN" altLang="en-US" b="1">
                <a:solidFill>
                  <a:srgbClr val="002060"/>
                </a:solidFill>
                <a:latin typeface="黑体" pitchFamily="49" charset="-122"/>
                <a:ea typeface="黑体" pitchFamily="49" charset="-122"/>
                <a:sym typeface="黑体" pitchFamily="49" charset="-122"/>
              </a:rPr>
              <a:t>个</a:t>
            </a:r>
            <a:r>
              <a:rPr lang="en-US" altLang="zh-CN" b="1">
                <a:solidFill>
                  <a:srgbClr val="002060"/>
                </a:solidFill>
                <a:latin typeface="黑体" pitchFamily="49" charset="-122"/>
                <a:ea typeface="黑体" pitchFamily="49" charset="-122"/>
                <a:sym typeface="黑体" pitchFamily="49" charset="-122"/>
              </a:rPr>
              <a:t>)</a:t>
            </a:r>
            <a:endParaRPr lang="zh-CN" altLang="en-US" b="1">
              <a:solidFill>
                <a:srgbClr val="002060"/>
              </a:solidFill>
              <a:latin typeface="黑体" pitchFamily="49" charset="-122"/>
              <a:ea typeface="黑体" pitchFamily="49" charset="-122"/>
              <a:sym typeface="黑体" pitchFamily="49" charset="-122"/>
            </a:endParaRPr>
          </a:p>
        </p:txBody>
      </p:sp>
      <p:sp>
        <p:nvSpPr>
          <p:cNvPr id="8" name="AutoShape 17"/>
          <p:cNvSpPr>
            <a:spLocks/>
          </p:cNvSpPr>
          <p:nvPr/>
        </p:nvSpPr>
        <p:spPr bwMode="auto">
          <a:xfrm rot="5400000">
            <a:off x="4223545" y="-1131094"/>
            <a:ext cx="360362" cy="6931025"/>
          </a:xfrm>
          <a:prstGeom prst="rightBrace">
            <a:avLst>
              <a:gd name="adj1" fmla="val 111572"/>
              <a:gd name="adj2" fmla="val 50000"/>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13500000" algn="ctr" rotWithShape="0">
                    <a:srgbClr val="981212">
                      <a:alpha val="50000"/>
                    </a:srgbClr>
                  </a:outerShdw>
                </a:effectLst>
              </a14:hiddenEffects>
            </a:ext>
          </a:extLst>
        </p:spPr>
        <p:txBody>
          <a:bodyPr wrap="none" anchor="ctr"/>
          <a:lstStyle>
            <a:defPPr>
              <a:defRPr lang="zh-CN"/>
            </a:defPPr>
            <a:lvl1pPr algn="l" rtl="0" fontAlgn="base">
              <a:spcBef>
                <a:spcPct val="0"/>
              </a:spcBef>
              <a:spcAft>
                <a:spcPct val="0"/>
              </a:spcAft>
              <a:defRPr kumimoji="1" sz="2400" kern="1200">
                <a:solidFill>
                  <a:schemeClr val="tx1"/>
                </a:solidFill>
                <a:latin typeface="+mn-lt"/>
                <a:ea typeface="+mn-ea"/>
                <a:cs typeface="+mn-cs"/>
              </a:defRPr>
            </a:lvl1pPr>
            <a:lvl2pPr marL="457200" algn="l" rtl="0" fontAlgn="base">
              <a:spcBef>
                <a:spcPct val="0"/>
              </a:spcBef>
              <a:spcAft>
                <a:spcPct val="0"/>
              </a:spcAft>
              <a:defRPr kumimoji="1" sz="2400" kern="1200">
                <a:solidFill>
                  <a:schemeClr val="tx1"/>
                </a:solidFill>
                <a:latin typeface="+mn-lt"/>
                <a:ea typeface="+mn-ea"/>
                <a:cs typeface="+mn-cs"/>
              </a:defRPr>
            </a:lvl2pPr>
            <a:lvl3pPr marL="914400" algn="l" rtl="0" fontAlgn="base">
              <a:spcBef>
                <a:spcPct val="0"/>
              </a:spcBef>
              <a:spcAft>
                <a:spcPct val="0"/>
              </a:spcAft>
              <a:defRPr kumimoji="1" sz="2400" kern="1200">
                <a:solidFill>
                  <a:schemeClr val="tx1"/>
                </a:solidFill>
                <a:latin typeface="+mn-lt"/>
                <a:ea typeface="+mn-ea"/>
                <a:cs typeface="+mn-cs"/>
              </a:defRPr>
            </a:lvl3pPr>
            <a:lvl4pPr marL="1371600" algn="l" rtl="0" fontAlgn="base">
              <a:spcBef>
                <a:spcPct val="0"/>
              </a:spcBef>
              <a:spcAft>
                <a:spcPct val="0"/>
              </a:spcAft>
              <a:defRPr kumimoji="1" sz="2400" kern="1200">
                <a:solidFill>
                  <a:schemeClr val="tx1"/>
                </a:solidFill>
                <a:latin typeface="+mn-lt"/>
                <a:ea typeface="+mn-ea"/>
                <a:cs typeface="+mn-cs"/>
              </a:defRPr>
            </a:lvl4pPr>
            <a:lvl5pPr marL="1828800" algn="l" rtl="0" fontAlgn="base">
              <a:spcBef>
                <a:spcPct val="0"/>
              </a:spcBef>
              <a:spcAft>
                <a:spcPct val="0"/>
              </a:spcAft>
              <a:defRPr kumimoji="1" sz="2400" kern="1200">
                <a:solidFill>
                  <a:schemeClr val="tx1"/>
                </a:solidFill>
                <a:latin typeface="+mn-lt"/>
                <a:ea typeface="+mn-ea"/>
                <a:cs typeface="+mn-cs"/>
              </a:defRPr>
            </a:lvl5pPr>
            <a:lvl6pPr marL="2286000" algn="l" defTabSz="457200" rtl="0" eaLnBrk="1" latinLnBrk="0" hangingPunct="1">
              <a:defRPr kumimoji="1" sz="2400" kern="1200">
                <a:solidFill>
                  <a:schemeClr val="tx1"/>
                </a:solidFill>
                <a:latin typeface="+mn-lt"/>
                <a:ea typeface="+mn-ea"/>
                <a:cs typeface="+mn-cs"/>
              </a:defRPr>
            </a:lvl6pPr>
            <a:lvl7pPr marL="2743200" algn="l" defTabSz="457200" rtl="0" eaLnBrk="1" latinLnBrk="0" hangingPunct="1">
              <a:defRPr kumimoji="1" sz="2400" kern="1200">
                <a:solidFill>
                  <a:schemeClr val="tx1"/>
                </a:solidFill>
                <a:latin typeface="+mn-lt"/>
                <a:ea typeface="+mn-ea"/>
                <a:cs typeface="+mn-cs"/>
              </a:defRPr>
            </a:lvl7pPr>
            <a:lvl8pPr marL="3200400" algn="l" defTabSz="457200" rtl="0" eaLnBrk="1" latinLnBrk="0" hangingPunct="1">
              <a:defRPr kumimoji="1" sz="2400" kern="1200">
                <a:solidFill>
                  <a:schemeClr val="tx1"/>
                </a:solidFill>
                <a:latin typeface="+mn-lt"/>
                <a:ea typeface="+mn-ea"/>
                <a:cs typeface="+mn-cs"/>
              </a:defRPr>
            </a:lvl8pPr>
            <a:lvl9pPr marL="3657600" algn="l" defTabSz="457200" rtl="0" eaLnBrk="1" latinLnBrk="0" hangingPunct="1">
              <a:defRPr kumimoji="1" sz="24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9" name="圆角矩形 8"/>
          <p:cNvSpPr/>
          <p:nvPr/>
        </p:nvSpPr>
        <p:spPr>
          <a:xfrm>
            <a:off x="287338" y="5359400"/>
            <a:ext cx="3960812" cy="466725"/>
          </a:xfrm>
          <a:prstGeom prst="round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anchor="ctr"/>
          <a:lstStyle/>
          <a:p>
            <a:r>
              <a:rPr lang="zh-CN" altLang="en-US" b="1">
                <a:solidFill>
                  <a:srgbClr val="002060"/>
                </a:solidFill>
                <a:latin typeface="黑体" pitchFamily="49" charset="-122"/>
                <a:ea typeface="黑体" pitchFamily="49" charset="-122"/>
                <a:sym typeface="黑体" pitchFamily="49" charset="-122"/>
              </a:rPr>
              <a:t>国家级工程技术中心</a:t>
            </a:r>
            <a:r>
              <a:rPr lang="en-US" altLang="zh-CN" b="1">
                <a:solidFill>
                  <a:srgbClr val="002060"/>
                </a:solidFill>
                <a:latin typeface="黑体" pitchFamily="49" charset="-122"/>
                <a:ea typeface="黑体" pitchFamily="49" charset="-122"/>
                <a:sym typeface="黑体" pitchFamily="49" charset="-122"/>
              </a:rPr>
              <a:t>(2</a:t>
            </a:r>
            <a:r>
              <a:rPr lang="zh-CN" altLang="en-US" b="1">
                <a:solidFill>
                  <a:srgbClr val="002060"/>
                </a:solidFill>
                <a:latin typeface="黑体" pitchFamily="49" charset="-122"/>
                <a:ea typeface="黑体" pitchFamily="49" charset="-122"/>
                <a:sym typeface="黑体" pitchFamily="49" charset="-122"/>
              </a:rPr>
              <a:t>个</a:t>
            </a:r>
            <a:r>
              <a:rPr lang="en-US" altLang="zh-CN" b="1">
                <a:solidFill>
                  <a:srgbClr val="002060"/>
                </a:solidFill>
                <a:latin typeface="黑体" pitchFamily="49" charset="-122"/>
                <a:ea typeface="黑体" pitchFamily="49" charset="-122"/>
                <a:sym typeface="黑体" pitchFamily="49" charset="-122"/>
              </a:rPr>
              <a:t>)</a:t>
            </a:r>
            <a:endParaRPr lang="zh-CN" altLang="en-US" b="1">
              <a:solidFill>
                <a:srgbClr val="002060"/>
              </a:solidFill>
              <a:latin typeface="黑体" pitchFamily="49" charset="-122"/>
              <a:ea typeface="黑体" pitchFamily="49" charset="-122"/>
              <a:sym typeface="黑体" pitchFamily="49" charset="-122"/>
            </a:endParaRPr>
          </a:p>
        </p:txBody>
      </p:sp>
      <p:sp>
        <p:nvSpPr>
          <p:cNvPr id="11" name="圆角矩形 10"/>
          <p:cNvSpPr/>
          <p:nvPr/>
        </p:nvSpPr>
        <p:spPr>
          <a:xfrm>
            <a:off x="4608513" y="2551113"/>
            <a:ext cx="4248150" cy="466725"/>
          </a:xfrm>
          <a:prstGeom prst="round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anchor="ctr"/>
          <a:lstStyle/>
          <a:p>
            <a:r>
              <a:rPr lang="zh-CN" altLang="en-US" b="1" dirty="0">
                <a:solidFill>
                  <a:srgbClr val="002060"/>
                </a:solidFill>
                <a:latin typeface="黑体" pitchFamily="49" charset="-122"/>
                <a:ea typeface="黑体" pitchFamily="49" charset="-122"/>
                <a:sym typeface="黑体" pitchFamily="49" charset="-122"/>
              </a:rPr>
              <a:t>国家级重点学科</a:t>
            </a:r>
            <a:r>
              <a:rPr lang="en-US" altLang="zh-CN" b="1" dirty="0">
                <a:solidFill>
                  <a:srgbClr val="002060"/>
                </a:solidFill>
                <a:latin typeface="黑体" pitchFamily="49" charset="-122"/>
                <a:ea typeface="黑体" pitchFamily="49" charset="-122"/>
                <a:sym typeface="黑体" pitchFamily="49" charset="-122"/>
              </a:rPr>
              <a:t>(3</a:t>
            </a:r>
            <a:r>
              <a:rPr lang="zh-CN" altLang="en-US" b="1" dirty="0">
                <a:solidFill>
                  <a:srgbClr val="002060"/>
                </a:solidFill>
                <a:latin typeface="黑体" pitchFamily="49" charset="-122"/>
                <a:ea typeface="黑体" pitchFamily="49" charset="-122"/>
                <a:sym typeface="黑体" pitchFamily="49" charset="-122"/>
              </a:rPr>
              <a:t>个</a:t>
            </a:r>
            <a:r>
              <a:rPr lang="en-US" altLang="zh-CN" b="1" dirty="0">
                <a:solidFill>
                  <a:srgbClr val="002060"/>
                </a:solidFill>
                <a:latin typeface="黑体" pitchFamily="49" charset="-122"/>
                <a:ea typeface="黑体" pitchFamily="49" charset="-122"/>
                <a:sym typeface="黑体" pitchFamily="49" charset="-122"/>
              </a:rPr>
              <a:t>)</a:t>
            </a:r>
            <a:endParaRPr lang="zh-CN" altLang="en-US" b="1" dirty="0">
              <a:solidFill>
                <a:srgbClr val="002060"/>
              </a:solidFill>
              <a:latin typeface="黑体" pitchFamily="49" charset="-122"/>
              <a:ea typeface="黑体" pitchFamily="49" charset="-122"/>
              <a:sym typeface="黑体" pitchFamily="49" charset="-122"/>
            </a:endParaRPr>
          </a:p>
        </p:txBody>
      </p:sp>
      <p:sp>
        <p:nvSpPr>
          <p:cNvPr id="13" name="圆角矩形 12"/>
          <p:cNvSpPr/>
          <p:nvPr/>
        </p:nvSpPr>
        <p:spPr>
          <a:xfrm>
            <a:off x="4608513" y="4402138"/>
            <a:ext cx="4248150" cy="466725"/>
          </a:xfrm>
          <a:prstGeom prst="round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anchor="ctr"/>
          <a:lstStyle/>
          <a:p>
            <a:r>
              <a:rPr lang="zh-CN" altLang="en-US" b="1">
                <a:solidFill>
                  <a:srgbClr val="002060"/>
                </a:solidFill>
                <a:latin typeface="黑体" pitchFamily="49" charset="-122"/>
                <a:ea typeface="黑体" pitchFamily="49" charset="-122"/>
                <a:sym typeface="黑体" pitchFamily="49" charset="-122"/>
              </a:rPr>
              <a:t>博士后流动站</a:t>
            </a:r>
            <a:r>
              <a:rPr lang="en-US" altLang="zh-CN" b="1">
                <a:solidFill>
                  <a:srgbClr val="002060"/>
                </a:solidFill>
                <a:latin typeface="黑体" pitchFamily="49" charset="-122"/>
                <a:ea typeface="黑体" pitchFamily="49" charset="-122"/>
                <a:sym typeface="黑体" pitchFamily="49" charset="-122"/>
              </a:rPr>
              <a:t>(4</a:t>
            </a:r>
            <a:r>
              <a:rPr lang="zh-CN" altLang="en-US" b="1">
                <a:solidFill>
                  <a:srgbClr val="002060"/>
                </a:solidFill>
                <a:latin typeface="黑体" pitchFamily="49" charset="-122"/>
                <a:ea typeface="黑体" pitchFamily="49" charset="-122"/>
                <a:sym typeface="黑体" pitchFamily="49" charset="-122"/>
              </a:rPr>
              <a:t>个</a:t>
            </a:r>
            <a:r>
              <a:rPr lang="en-US" altLang="zh-CN" b="1">
                <a:solidFill>
                  <a:srgbClr val="002060"/>
                </a:solidFill>
                <a:latin typeface="黑体" pitchFamily="49" charset="-122"/>
                <a:ea typeface="黑体" pitchFamily="49" charset="-122"/>
                <a:sym typeface="黑体" pitchFamily="49" charset="-122"/>
              </a:rPr>
              <a:t>)</a:t>
            </a:r>
            <a:endParaRPr lang="zh-CN" altLang="en-US" b="1">
              <a:solidFill>
                <a:srgbClr val="002060"/>
              </a:solidFill>
              <a:latin typeface="黑体" pitchFamily="49" charset="-122"/>
              <a:ea typeface="黑体" pitchFamily="49" charset="-122"/>
              <a:sym typeface="黑体" pitchFamily="49" charset="-122"/>
            </a:endParaRPr>
          </a:p>
        </p:txBody>
      </p:sp>
      <p:pic>
        <p:nvPicPr>
          <p:cNvPr id="41993" name="Picture 5" descr="C:\Users\Chris\Desktop\nudt_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163" y="1370013"/>
            <a:ext cx="928687"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4" name="图片 14" descr="u=4268984070,1291414760&amp;fm=21&amp;gp=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435100"/>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5" name="图片 15" descr="5417766_141239585192_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16150" y="1362075"/>
            <a:ext cx="5905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6" name="图片 16" descr="u=1126567588,558830956&amp;fm=21&amp;gp=0.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40313" y="1387475"/>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7" name="图片 17" descr="20300000688565135046921366925.jpe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794625" y="1392238"/>
            <a:ext cx="1277938"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98" name="组合 18"/>
          <p:cNvGrpSpPr>
            <a:grpSpLocks/>
          </p:cNvGrpSpPr>
          <p:nvPr/>
        </p:nvGrpSpPr>
        <p:grpSpPr bwMode="auto">
          <a:xfrm>
            <a:off x="6121400" y="1600200"/>
            <a:ext cx="1582738" cy="436563"/>
            <a:chOff x="6156176" y="5445224"/>
            <a:chExt cx="2076253" cy="579811"/>
          </a:xfrm>
        </p:grpSpPr>
        <p:pic>
          <p:nvPicPr>
            <p:cNvPr id="42045" name="Picture 10" descr="p1_L17lY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56176" y="5445224"/>
              <a:ext cx="2076253" cy="41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23"/>
            <p:cNvPicPr>
              <a:picLocks noChangeAspect="1" noChangeArrowheads="1"/>
            </p:cNvPicPr>
            <p:nvPr/>
          </p:nvPicPr>
          <p:blipFill>
            <a:blip r:embed="rId8"/>
            <a:srcRect/>
            <a:stretch>
              <a:fillRect/>
            </a:stretch>
          </p:blipFill>
          <p:spPr bwMode="auto">
            <a:xfrm>
              <a:off x="6216569" y="5875338"/>
              <a:ext cx="1924230" cy="14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grpSp>
      <p:pic>
        <p:nvPicPr>
          <p:cNvPr id="41999" name="图片 19" descr="logo2011.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06475" y="1735138"/>
            <a:ext cx="1081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0" name="Picture 9" descr="buaalogo.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1438" y="1389063"/>
            <a:ext cx="85725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 name="表格 24"/>
          <p:cNvGraphicFramePr>
            <a:graphicFrameLocks noGrp="1"/>
          </p:cNvGraphicFramePr>
          <p:nvPr>
            <p:extLst>
              <p:ext uri="{D42A27DB-BD31-4B8C-83A1-F6EECF244321}">
                <p14:modId xmlns:p14="http://schemas.microsoft.com/office/powerpoint/2010/main" val="1813553019"/>
              </p:ext>
            </p:extLst>
          </p:nvPr>
        </p:nvGraphicFramePr>
        <p:xfrm>
          <a:off x="4643438" y="3141663"/>
          <a:ext cx="4213225" cy="1114425"/>
        </p:xfrm>
        <a:graphic>
          <a:graphicData uri="http://schemas.openxmlformats.org/drawingml/2006/table">
            <a:tbl>
              <a:tblPr/>
              <a:tblGrid>
                <a:gridCol w="4213225"/>
              </a:tblGrid>
              <a:tr h="371475">
                <a:tc>
                  <a:txBody>
                    <a:bodyPr/>
                    <a:lstStyle/>
                    <a:p>
                      <a:pPr marL="0" marR="0" lvl="0" indent="0" algn="l"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zh-CN" altLang="en-US" sz="1800" b="0" i="0" u="none" strike="noStrike" cap="none" normalizeH="0" baseline="0" dirty="0" smtClean="0">
                          <a:ln>
                            <a:noFill/>
                          </a:ln>
                          <a:solidFill>
                            <a:srgbClr val="000000"/>
                          </a:solidFill>
                          <a:effectLst/>
                          <a:latin typeface="黑体" pitchFamily="49" charset="-122"/>
                          <a:ea typeface="黑体" pitchFamily="49" charset="-122"/>
                        </a:rPr>
                        <a:t>北京航空航天大学</a:t>
                      </a:r>
                      <a:r>
                        <a:rPr kumimoji="0" lang="zh-CN" altLang="en-US" sz="1400" b="1" i="0" u="none" strike="noStrike" cap="none" normalizeH="0" baseline="0" dirty="0" smtClean="0">
                          <a:ln>
                            <a:noFill/>
                          </a:ln>
                          <a:solidFill>
                            <a:srgbClr val="000000"/>
                          </a:solidFill>
                          <a:effectLst/>
                          <a:latin typeface="黑体" pitchFamily="49" charset="-122"/>
                          <a:ea typeface="黑体" pitchFamily="49" charset="-122"/>
                        </a:rPr>
                        <a:t>（计算机科学与技术）</a:t>
                      </a:r>
                      <a:endParaRPr kumimoji="0" lang="zh-CN" altLang="en-US" sz="14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l"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zh-CN" altLang="en-US" sz="1800" b="0" i="0" u="none" strike="noStrike" cap="none" normalizeH="0" baseline="0" smtClean="0">
                          <a:ln>
                            <a:noFill/>
                          </a:ln>
                          <a:solidFill>
                            <a:srgbClr val="000000"/>
                          </a:solidFill>
                          <a:effectLst/>
                          <a:latin typeface="黑体" pitchFamily="49" charset="-122"/>
                          <a:ea typeface="黑体" pitchFamily="49" charset="-122"/>
                        </a:rPr>
                        <a:t>国防科技大学</a:t>
                      </a:r>
                      <a:r>
                        <a:rPr kumimoji="0" lang="zh-CN" altLang="en-US" sz="1400" b="1" i="0" u="none" strike="noStrike" cap="none" normalizeH="0" baseline="0" smtClean="0">
                          <a:ln>
                            <a:noFill/>
                          </a:ln>
                          <a:solidFill>
                            <a:srgbClr val="000000"/>
                          </a:solidFill>
                          <a:effectLst/>
                          <a:latin typeface="黑体" pitchFamily="49" charset="-122"/>
                          <a:ea typeface="黑体" pitchFamily="49" charset="-122"/>
                        </a:rPr>
                        <a:t>（计算机科学与技术）</a:t>
                      </a:r>
                      <a:endParaRPr kumimoji="0" lang="zh-CN" altLang="en-US" sz="14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r h="371475">
                <a:tc>
                  <a:txBody>
                    <a:bodyPr/>
                    <a:lstStyle/>
                    <a:p>
                      <a:pPr marL="0" marR="0" lvl="0" indent="0" algn="l" defTabSz="914400" rtl="0" eaLnBrk="0" fontAlgn="base" latinLnBrk="0" hangingPunct="0">
                        <a:lnSpc>
                          <a:spcPct val="100000"/>
                        </a:lnSpc>
                        <a:spcBef>
                          <a:spcPct val="20000"/>
                        </a:spcBef>
                        <a:spcAft>
                          <a:spcPct val="0"/>
                        </a:spcAft>
                        <a:buClr>
                          <a:srgbClr val="003366"/>
                        </a:buClr>
                        <a:buSzPct val="80000"/>
                        <a:buFont typeface="Wingdings" pitchFamily="2" charset="2"/>
                        <a:buNone/>
                        <a:tabLst/>
                      </a:pPr>
                      <a:r>
                        <a:rPr kumimoji="0" lang="zh-CN" altLang="en-US" sz="1800" b="0" i="0" u="none" strike="noStrike" cap="none" normalizeH="0" baseline="0" dirty="0" smtClean="0">
                          <a:ln>
                            <a:noFill/>
                          </a:ln>
                          <a:solidFill>
                            <a:srgbClr val="000000"/>
                          </a:solidFill>
                          <a:effectLst/>
                          <a:latin typeface="黑体" pitchFamily="49" charset="-122"/>
                          <a:ea typeface="黑体" pitchFamily="49" charset="-122"/>
                        </a:rPr>
                        <a:t>上海交通大学</a:t>
                      </a:r>
                      <a:r>
                        <a:rPr kumimoji="0" lang="zh-CN" altLang="en-US" sz="1400" b="1" i="0" u="none" strike="noStrike" cap="none" normalizeH="0" baseline="0" dirty="0" smtClean="0">
                          <a:ln>
                            <a:noFill/>
                          </a:ln>
                          <a:solidFill>
                            <a:srgbClr val="000000"/>
                          </a:solidFill>
                          <a:effectLst/>
                          <a:latin typeface="黑体" pitchFamily="49" charset="-122"/>
                          <a:ea typeface="黑体" pitchFamily="49" charset="-122"/>
                        </a:rPr>
                        <a:t>（计算机科学与技术）</a:t>
                      </a:r>
                      <a:endParaRPr kumimoji="0" lang="zh-CN" altLang="en-US" sz="14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377549144"/>
              </p:ext>
            </p:extLst>
          </p:nvPr>
        </p:nvGraphicFramePr>
        <p:xfrm>
          <a:off x="288925" y="3105150"/>
          <a:ext cx="3959225" cy="2125962"/>
        </p:xfrm>
        <a:graphic>
          <a:graphicData uri="http://schemas.openxmlformats.org/drawingml/2006/table">
            <a:tbl>
              <a:tblPr/>
              <a:tblGrid>
                <a:gridCol w="395922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黑体" pitchFamily="49" charset="-122"/>
                          <a:ea typeface="黑体" pitchFamily="49" charset="-122"/>
                        </a:rPr>
                        <a:t>软件开发环境国家重点实验室</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黑体" pitchFamily="49" charset="-122"/>
                          <a:ea typeface="黑体" pitchFamily="49" charset="-122"/>
                        </a:rPr>
                        <a:t>虚拟现实技术与系统国家重点实验室</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黑体" pitchFamily="49" charset="-122"/>
                          <a:ea typeface="黑体" pitchFamily="49" charset="-122"/>
                        </a:rPr>
                        <a:t>并行与分布处理国防科技重点实验室</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黑体" pitchFamily="49" charset="-122"/>
                          <a:ea typeface="黑体" pitchFamily="49" charset="-122"/>
                        </a:rPr>
                        <a:t>计算机科学国家重点实验室</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r h="63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黑体" pitchFamily="49" charset="-122"/>
                          <a:ea typeface="黑体" pitchFamily="49" charset="-122"/>
                        </a:rPr>
                        <a:t>区域光纤通信网与新型光纤通信系统国家重点实验室</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graphicFrame>
        <p:nvGraphicFramePr>
          <p:cNvPr id="27" name="表格 26"/>
          <p:cNvGraphicFramePr>
            <a:graphicFrameLocks noGrp="1"/>
          </p:cNvGraphicFramePr>
          <p:nvPr/>
        </p:nvGraphicFramePr>
        <p:xfrm>
          <a:off x="250825" y="5876925"/>
          <a:ext cx="3995738" cy="793750"/>
        </p:xfrm>
        <a:graphic>
          <a:graphicData uri="http://schemas.openxmlformats.org/drawingml/2006/table">
            <a:tbl>
              <a:tblPr/>
              <a:tblGrid>
                <a:gridCol w="3995738"/>
              </a:tblGrid>
              <a:tr h="396875">
                <a:tc>
                  <a:txBody>
                    <a:bodyPr/>
                    <a:lstStyle/>
                    <a:p>
                      <a:pPr marL="0" marR="0" lvl="0" indent="0" algn="l"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黑体" pitchFamily="49" charset="-122"/>
                          <a:ea typeface="黑体" pitchFamily="49" charset="-122"/>
                        </a:rPr>
                        <a:t>基础软件国家工程研究中心</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r h="396875">
                <a:tc>
                  <a:txBody>
                    <a:bodyPr/>
                    <a:lstStyle/>
                    <a:p>
                      <a:pPr marL="0" marR="0" lvl="0" indent="0" algn="l"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黑体" pitchFamily="49" charset="-122"/>
                          <a:ea typeface="黑体" pitchFamily="49" charset="-122"/>
                        </a:rPr>
                        <a:t>信息内容分析技术国家工程中心</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2973069474"/>
              </p:ext>
            </p:extLst>
          </p:nvPr>
        </p:nvGraphicFramePr>
        <p:xfrm>
          <a:off x="4643438" y="4970463"/>
          <a:ext cx="4213225" cy="1485900"/>
        </p:xfrm>
        <a:graphic>
          <a:graphicData uri="http://schemas.openxmlformats.org/drawingml/2006/table">
            <a:tbl>
              <a:tblPr/>
              <a:tblGrid>
                <a:gridCol w="4213225"/>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黑体" pitchFamily="49" charset="-122"/>
                          <a:ea typeface="黑体" pitchFamily="49" charset="-122"/>
                        </a:rPr>
                        <a:t>北京航空航天大学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黑体" pitchFamily="49" charset="-122"/>
                          <a:ea typeface="黑体" pitchFamily="49" charset="-122"/>
                        </a:rPr>
                        <a:t>国防科技大学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黑体" pitchFamily="49" charset="-122"/>
                          <a:ea typeface="黑体" pitchFamily="49" charset="-122"/>
                        </a:rPr>
                        <a:t>中科院软件所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黑体" pitchFamily="49" charset="-122"/>
                          <a:ea typeface="黑体" pitchFamily="49" charset="-122"/>
                        </a:rPr>
                        <a:t>上海交通大学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r>
              <a:rPr b="1" smtClean="0"/>
              <a:t>工作基础：研究积累－可计算</a:t>
            </a:r>
            <a:endParaRPr lang="en-US" smtClean="0"/>
          </a:p>
        </p:txBody>
      </p:sp>
      <p:sp>
        <p:nvSpPr>
          <p:cNvPr id="43010" name="内容占位符 2"/>
          <p:cNvSpPr>
            <a:spLocks noGrp="1"/>
          </p:cNvSpPr>
          <p:nvPr>
            <p:ph idx="1"/>
          </p:nvPr>
        </p:nvSpPr>
        <p:spPr>
          <a:xfrm>
            <a:off x="457200" y="1600200"/>
            <a:ext cx="8507288" cy="4724400"/>
          </a:xfrm>
        </p:spPr>
        <p:txBody>
          <a:bodyPr/>
          <a:lstStyle/>
          <a:p>
            <a:r>
              <a:rPr lang="zh-CN" altLang="en-US" dirty="0" smtClean="0"/>
              <a:t>“网络数据管理的理论与应用”的研究成果获得多项国际奖项</a:t>
            </a:r>
          </a:p>
          <a:p>
            <a:pPr lvl="1"/>
            <a:r>
              <a:rPr lang="en-US" altLang="zh-CN" dirty="0" smtClean="0">
                <a:latin typeface="Arial" pitchFamily="34" charset="0"/>
                <a:cs typeface="Arial" pitchFamily="34" charset="0"/>
              </a:rPr>
              <a:t>VLDB(2010)</a:t>
            </a:r>
            <a:r>
              <a:rPr lang="zh-CN" altLang="en-US" dirty="0" smtClean="0">
                <a:latin typeface="Arial" pitchFamily="34" charset="0"/>
                <a:cs typeface="Arial" pitchFamily="34" charset="0"/>
              </a:rPr>
              <a:t>、</a:t>
            </a:r>
            <a:r>
              <a:rPr lang="en-US" altLang="zh-CN" dirty="0" smtClean="0">
                <a:latin typeface="Arial" pitchFamily="34" charset="0"/>
                <a:cs typeface="Arial" pitchFamily="34" charset="0"/>
              </a:rPr>
              <a:t>ICDE(2007)</a:t>
            </a:r>
            <a:r>
              <a:rPr lang="zh-CN" altLang="en-US" dirty="0" smtClean="0">
                <a:latin typeface="Arial" pitchFamily="34" charset="0"/>
                <a:cs typeface="Arial" pitchFamily="34" charset="0"/>
              </a:rPr>
              <a:t>最佳论文</a:t>
            </a:r>
            <a:endParaRPr lang="en-US" altLang="en-US" dirty="0" smtClean="0">
              <a:latin typeface="Arial" pitchFamily="34" charset="0"/>
              <a:cs typeface="Arial" pitchFamily="34" charset="0"/>
            </a:endParaRPr>
          </a:p>
          <a:p>
            <a:pPr lvl="1"/>
            <a:r>
              <a:rPr lang="en-US" altLang="zh-CN" dirty="0" smtClean="0">
                <a:latin typeface="Arial" pitchFamily="34" charset="0"/>
                <a:cs typeface="Arial" pitchFamily="34" charset="0"/>
              </a:rPr>
              <a:t>PODS(</a:t>
            </a:r>
            <a:r>
              <a:rPr lang="zh-CN" altLang="en-US" dirty="0" smtClean="0">
                <a:latin typeface="Arial" pitchFamily="34" charset="0"/>
                <a:cs typeface="Arial" pitchFamily="34" charset="0"/>
              </a:rPr>
              <a:t>十年最佳奖</a:t>
            </a: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、罗杰</a:t>
            </a: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尼达姆奖</a:t>
            </a: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英国计算机最高奖</a:t>
            </a:r>
            <a:r>
              <a:rPr lang="en-US" altLang="zh-CN" dirty="0" smtClean="0">
                <a:latin typeface="Arial" pitchFamily="34" charset="0"/>
                <a:cs typeface="Arial" pitchFamily="34" charset="0"/>
              </a:rPr>
              <a:t>)</a:t>
            </a:r>
          </a:p>
          <a:p>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大规模社交网络数据分析算法”</a:t>
            </a:r>
          </a:p>
          <a:p>
            <a:pPr lvl="1"/>
            <a:r>
              <a:rPr lang="zh-CN" altLang="en-US" dirty="0" smtClean="0">
                <a:latin typeface="Arial" pitchFamily="34" charset="0"/>
                <a:cs typeface="Arial" pitchFamily="34" charset="0"/>
              </a:rPr>
              <a:t>发表在：</a:t>
            </a:r>
            <a:r>
              <a:rPr lang="en-US" altLang="zh-CN" dirty="0" smtClean="0">
                <a:latin typeface="Arial" pitchFamily="34" charset="0"/>
                <a:cs typeface="Arial" pitchFamily="34" charset="0"/>
              </a:rPr>
              <a:t>SIGMOD(2009-2013)</a:t>
            </a:r>
            <a:r>
              <a:rPr lang="en-US" altLang="en-US" dirty="0" smtClean="0">
                <a:latin typeface="Arial" pitchFamily="34" charset="0"/>
                <a:cs typeface="Arial" pitchFamily="34" charset="0"/>
              </a:rPr>
              <a:t>，PODS(2009-2012), </a:t>
            </a:r>
            <a:r>
              <a:rPr lang="en-US" altLang="zh-CN" dirty="0" smtClean="0">
                <a:latin typeface="Arial" pitchFamily="34" charset="0"/>
                <a:cs typeface="Arial" pitchFamily="34" charset="0"/>
              </a:rPr>
              <a:t>VLDB(2009-2013)</a:t>
            </a:r>
            <a:r>
              <a:rPr lang="en-US" altLang="en-US" dirty="0" smtClean="0">
                <a:latin typeface="Arial" pitchFamily="34" charset="0"/>
                <a:cs typeface="Arial" pitchFamily="34" charset="0"/>
              </a:rPr>
              <a:t>，</a:t>
            </a:r>
            <a:r>
              <a:rPr lang="en-US" altLang="zh-CN" dirty="0" smtClean="0">
                <a:latin typeface="Arial" pitchFamily="34" charset="0"/>
                <a:cs typeface="Arial" pitchFamily="34" charset="0"/>
              </a:rPr>
              <a:t>TODS(2009-2013)</a:t>
            </a:r>
          </a:p>
          <a:p>
            <a:r>
              <a:rPr lang="en-US" altLang="en-US" dirty="0" smtClean="0"/>
              <a:t>“</a:t>
            </a:r>
            <a:r>
              <a:rPr lang="zh-CN" altLang="en-US" dirty="0" smtClean="0"/>
              <a:t>大数据下易解查询复杂类及其完全问题”</a:t>
            </a:r>
          </a:p>
          <a:p>
            <a:pPr lvl="1"/>
            <a:r>
              <a:rPr lang="zh-CN" altLang="en-US" dirty="0" smtClean="0"/>
              <a:t>发表在</a:t>
            </a:r>
            <a:r>
              <a:rPr lang="en-US" altLang="zh-CN" dirty="0" smtClean="0"/>
              <a:t>VLDB(2013)</a:t>
            </a:r>
            <a:r>
              <a:rPr lang="zh-CN" altLang="en-US" dirty="0" smtClean="0"/>
              <a:t>，审稿人指出该工作的意义：</a:t>
            </a:r>
            <a:r>
              <a:rPr lang="en-US" altLang="zh-CN" dirty="0" smtClean="0"/>
              <a:t/>
            </a:r>
            <a:br>
              <a:rPr lang="en-US" altLang="zh-CN" dirty="0" smtClean="0"/>
            </a:br>
            <a:r>
              <a:rPr lang="en-US" altLang="zh-CN" i="1" dirty="0" smtClean="0">
                <a:latin typeface="Rockwell" pitchFamily="18" charset="0"/>
              </a:rPr>
              <a:t>The paper is going to start a new line of research and products. </a:t>
            </a:r>
          </a:p>
          <a:p>
            <a:endParaRPr lang="en-US" altLang="zh-CN" dirty="0" smtClean="0"/>
          </a:p>
        </p:txBody>
      </p:sp>
      <p:sp>
        <p:nvSpPr>
          <p:cNvPr id="43012"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1D92B60E-C741-414D-B08F-70169989A3CD}" type="slidenum">
              <a:rPr kumimoji="0" lang="zh-CN" altLang="en-US" sz="1200">
                <a:solidFill>
                  <a:srgbClr val="898989"/>
                </a:solidFill>
              </a:rPr>
              <a:pPr/>
              <a:t>53</a:t>
            </a:fld>
            <a:endParaRPr kumimoji="0" lang="zh-CN" altLang="en-US" sz="1200" dirty="0">
              <a:solidFill>
                <a:srgbClr val="898989"/>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a:lstStyle/>
          <a:p>
            <a:r>
              <a:rPr b="1" smtClean="0"/>
              <a:t>工作基础：研究积累－可表示</a:t>
            </a:r>
            <a:endParaRPr lang="en-US" smtClean="0"/>
          </a:p>
        </p:txBody>
      </p:sp>
      <p:sp>
        <p:nvSpPr>
          <p:cNvPr id="44034" name="内容占位符 2"/>
          <p:cNvSpPr>
            <a:spLocks noGrp="1"/>
          </p:cNvSpPr>
          <p:nvPr>
            <p:ph idx="1"/>
          </p:nvPr>
        </p:nvSpPr>
        <p:spPr/>
        <p:txBody>
          <a:bodyPr/>
          <a:lstStyle/>
          <a:p>
            <a:r>
              <a:rPr lang="zh-CN" altLang="en-US" smtClean="0"/>
              <a:t>中科院软件所团队获得国家自然科学基金委“创新研究群体”</a:t>
            </a:r>
            <a:r>
              <a:rPr lang="en-US" altLang="zh-CN" smtClean="0"/>
              <a:t>(2005-2010)</a:t>
            </a:r>
          </a:p>
          <a:p>
            <a:r>
              <a:rPr lang="zh-CN" altLang="en-US" smtClean="0"/>
              <a:t>在数据表示、度量研究方面有深厚的研究积累：</a:t>
            </a:r>
            <a:endParaRPr lang="en-US" altLang="zh-CN" smtClean="0"/>
          </a:p>
          <a:p>
            <a:pPr lvl="1"/>
            <a:r>
              <a:rPr lang="zh-CN" altLang="en-US" smtClean="0"/>
              <a:t>鲁棒非负矩阵分解的数据表示方法</a:t>
            </a:r>
            <a:r>
              <a:rPr lang="en-US" altLang="zh-CN" smtClean="0"/>
              <a:t>:</a:t>
            </a:r>
            <a:r>
              <a:rPr lang="en-US" altLang="zh-CN" sz="1800" smtClean="0"/>
              <a:t>ICDM(2010), IJCAI(2013)</a:t>
            </a:r>
            <a:endParaRPr lang="en-US" altLang="zh-CN" smtClean="0"/>
          </a:p>
          <a:p>
            <a:pPr lvl="1"/>
            <a:r>
              <a:rPr lang="zh-CN" altLang="en-US" smtClean="0"/>
              <a:t>更新式文档自动摘要方法</a:t>
            </a:r>
            <a:r>
              <a:rPr lang="en-US" altLang="zh-CN" smtClean="0"/>
              <a:t>:</a:t>
            </a:r>
            <a:r>
              <a:rPr lang="en-US" altLang="zh-CN" sz="1800" smtClean="0"/>
              <a:t>SDM(2011),TKDE(2013)</a:t>
            </a:r>
            <a:endParaRPr lang="en-US" altLang="zh-CN" smtClean="0"/>
          </a:p>
          <a:p>
            <a:pPr lvl="1"/>
            <a:r>
              <a:rPr lang="zh-CN" altLang="en-US" smtClean="0"/>
              <a:t>语义</a:t>
            </a:r>
            <a:r>
              <a:rPr lang="en-US" altLang="zh-CN" smtClean="0"/>
              <a:t>Web</a:t>
            </a:r>
            <a:r>
              <a:rPr lang="zh-CN" altLang="en-US" smtClean="0"/>
              <a:t>本体集成模型及推理方法</a:t>
            </a:r>
            <a:r>
              <a:rPr lang="en-US" altLang="zh-CN" smtClean="0"/>
              <a:t>: </a:t>
            </a:r>
            <a:r>
              <a:rPr lang="en-US" altLang="zh-CN" sz="1800" smtClean="0"/>
              <a:t>AAAI(2007,2011,2012),IJCAI(2011),ISWC(2009,2011),WWW(2008)</a:t>
            </a:r>
            <a:endParaRPr lang="en-US" altLang="zh-CN" smtClean="0"/>
          </a:p>
          <a:p>
            <a:r>
              <a:rPr lang="zh-CN" altLang="en-US" smtClean="0"/>
              <a:t>数据可视化研究有较好研究基础：</a:t>
            </a:r>
            <a:endParaRPr lang="en-US" altLang="zh-CN" smtClean="0"/>
          </a:p>
          <a:p>
            <a:pPr lvl="1"/>
            <a:r>
              <a:rPr lang="zh-CN" altLang="en-US" smtClean="0"/>
              <a:t>两次获得</a:t>
            </a:r>
            <a:r>
              <a:rPr lang="en-US" altLang="zh-CN" smtClean="0"/>
              <a:t>IEEE</a:t>
            </a:r>
            <a:r>
              <a:rPr lang="zh-CN" altLang="en-US" smtClean="0"/>
              <a:t>可视分析大会</a:t>
            </a:r>
            <a:r>
              <a:rPr lang="en-US" altLang="zh-CN" smtClean="0"/>
              <a:t>(IEEE Visualization)</a:t>
            </a:r>
            <a:r>
              <a:rPr lang="zh-CN" altLang="en-US" smtClean="0"/>
              <a:t>挑战赛优胜奖</a:t>
            </a:r>
            <a:r>
              <a:rPr lang="en-US" altLang="zh-CN" sz="1800" smtClean="0"/>
              <a:t>(2010,2012)</a:t>
            </a:r>
            <a:endParaRPr lang="en-US" altLang="zh-CN" smtClean="0"/>
          </a:p>
          <a:p>
            <a:pPr lvl="1"/>
            <a:r>
              <a:rPr lang="zh-CN" altLang="en-US" smtClean="0"/>
              <a:t>网络文本可视化分析方法</a:t>
            </a:r>
            <a:r>
              <a:rPr lang="en-US" altLang="zh-CN" smtClean="0"/>
              <a:t>:</a:t>
            </a:r>
            <a:r>
              <a:rPr lang="en-US" altLang="zh-CN" sz="1800" smtClean="0"/>
              <a:t>VAST(2010,2011),TC(2012)</a:t>
            </a:r>
            <a:endParaRPr lang="en-US" altLang="zh-CN" smtClean="0"/>
          </a:p>
          <a:p>
            <a:endParaRPr lang="en-US" altLang="zh-CN" smtClean="0"/>
          </a:p>
        </p:txBody>
      </p:sp>
      <p:sp>
        <p:nvSpPr>
          <p:cNvPr id="44036"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79BFDEF8-42DA-4AE7-A023-357ED78CFF99}" type="slidenum">
              <a:rPr kumimoji="0" lang="zh-CN" altLang="en-US" sz="1200">
                <a:solidFill>
                  <a:srgbClr val="898989"/>
                </a:solidFill>
              </a:rPr>
              <a:pPr/>
              <a:t>54</a:t>
            </a:fld>
            <a:endParaRPr kumimoji="0" lang="zh-CN" altLang="en-US" sz="1200">
              <a:solidFill>
                <a:srgbClr val="898989"/>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r>
              <a:rPr b="1" smtClean="0"/>
              <a:t>工作基础：研究积累－可操作</a:t>
            </a:r>
            <a:endParaRPr lang="en-US" smtClean="0"/>
          </a:p>
        </p:txBody>
      </p:sp>
      <p:sp>
        <p:nvSpPr>
          <p:cNvPr id="45058" name="内容占位符 2"/>
          <p:cNvSpPr>
            <a:spLocks noGrp="1"/>
          </p:cNvSpPr>
          <p:nvPr>
            <p:ph idx="1"/>
          </p:nvPr>
        </p:nvSpPr>
        <p:spPr/>
        <p:txBody>
          <a:bodyPr/>
          <a:lstStyle/>
          <a:p>
            <a:r>
              <a:rPr lang="zh-CN" altLang="en-US" dirty="0" smtClean="0">
                <a:latin typeface="Arial" pitchFamily="34" charset="0"/>
                <a:cs typeface="Arial" pitchFamily="34" charset="0"/>
              </a:rPr>
              <a:t>香港科技大学、上海交大、国防科大、北航在网络资源管理、分布式体系结构、存储系统、数据挖掘等方面有紧密合作和较好研究优势</a:t>
            </a:r>
          </a:p>
          <a:p>
            <a:pPr lvl="1"/>
            <a:r>
              <a:rPr lang="zh-CN" altLang="en-US" dirty="0" smtClean="0">
                <a:latin typeface="Arial" pitchFamily="34" charset="0"/>
                <a:cs typeface="Arial" pitchFamily="34" charset="0"/>
              </a:rPr>
              <a:t>多次最佳论文奖</a:t>
            </a:r>
            <a:r>
              <a:rPr lang="en-US" altLang="zh-CN" dirty="0" smtClean="0">
                <a:latin typeface="Arial" pitchFamily="34" charset="0"/>
                <a:cs typeface="Arial" pitchFamily="34" charset="0"/>
              </a:rPr>
              <a:t>:ISCA(1992), ICDCS 2008</a:t>
            </a:r>
            <a:r>
              <a:rPr lang="zh-CN" altLang="en-US" dirty="0" smtClean="0">
                <a:latin typeface="Arial" pitchFamily="34" charset="0"/>
                <a:cs typeface="Arial" pitchFamily="34" charset="0"/>
              </a:rPr>
              <a:t>，</a:t>
            </a:r>
            <a:r>
              <a:rPr lang="en-US" altLang="zh-CN" dirty="0" smtClean="0">
                <a:latin typeface="Arial" pitchFamily="34" charset="0"/>
                <a:cs typeface="Arial" pitchFamily="34" charset="0"/>
              </a:rPr>
              <a:t>KDD(2008),ICDM(2006),CIKM(2011)</a:t>
            </a:r>
          </a:p>
          <a:p>
            <a:pPr lvl="1"/>
            <a:r>
              <a:rPr lang="zh-CN" altLang="en-US" dirty="0" smtClean="0">
                <a:latin typeface="Arial" pitchFamily="34" charset="0"/>
                <a:cs typeface="Arial" pitchFamily="34" charset="0"/>
              </a:rPr>
              <a:t>数次在数据挖掘相关领域国际比赛中名列前茅</a:t>
            </a:r>
            <a:r>
              <a:rPr lang="en-US" altLang="zh-CN" dirty="0" smtClean="0">
                <a:latin typeface="Arial" pitchFamily="34" charset="0"/>
                <a:cs typeface="Arial" pitchFamily="34" charset="0"/>
              </a:rPr>
              <a:t>: KDD(2004,2005,2011),NOKIA MDC(2012)</a:t>
            </a:r>
          </a:p>
          <a:p>
            <a:r>
              <a:rPr lang="zh-CN" altLang="en-US" dirty="0" smtClean="0">
                <a:latin typeface="Arial" pitchFamily="34" charset="0"/>
                <a:cs typeface="Arial" pitchFamily="34" charset="0"/>
              </a:rPr>
              <a:t>承担“网络科研环境综合试验平台”等基金重大项目</a:t>
            </a:r>
            <a:r>
              <a:rPr lang="en-US" altLang="zh-CN" dirty="0" smtClean="0">
                <a:latin typeface="Arial" pitchFamily="34" charset="0"/>
                <a:cs typeface="Arial" pitchFamily="34" charset="0"/>
              </a:rPr>
              <a:t>2</a:t>
            </a:r>
            <a:r>
              <a:rPr lang="zh-CN" altLang="en-US" dirty="0" smtClean="0">
                <a:latin typeface="Arial" pitchFamily="34" charset="0"/>
                <a:cs typeface="Arial" pitchFamily="34" charset="0"/>
              </a:rPr>
              <a:t>项</a:t>
            </a:r>
          </a:p>
          <a:p>
            <a:r>
              <a:rPr lang="zh-CN" altLang="en-US" dirty="0" smtClean="0">
                <a:latin typeface="Arial" pitchFamily="34" charset="0"/>
                <a:cs typeface="Arial" pitchFamily="34" charset="0"/>
              </a:rPr>
              <a:t>获</a:t>
            </a:r>
            <a:r>
              <a:rPr lang="en-US" altLang="zh-CN" dirty="0" smtClean="0">
                <a:latin typeface="Arial" pitchFamily="34" charset="0"/>
                <a:cs typeface="Arial" pitchFamily="34" charset="0"/>
              </a:rPr>
              <a:t>2008</a:t>
            </a:r>
            <a:r>
              <a:rPr lang="zh-CN" altLang="en-US" dirty="0" smtClean="0">
                <a:latin typeface="Arial" pitchFamily="34" charset="0"/>
                <a:cs typeface="Arial" pitchFamily="34" charset="0"/>
              </a:rPr>
              <a:t>年国家自然科学二等奖</a:t>
            </a:r>
            <a:r>
              <a:rPr lang="en-US" altLang="zh-CN" dirty="0" smtClean="0">
                <a:latin typeface="Arial" pitchFamily="34" charset="0"/>
                <a:cs typeface="Arial" pitchFamily="34" charset="0"/>
              </a:rPr>
              <a:t>1</a:t>
            </a:r>
            <a:r>
              <a:rPr lang="zh-CN" altLang="en-US" dirty="0" smtClean="0">
                <a:latin typeface="Arial" pitchFamily="34" charset="0"/>
                <a:cs typeface="Arial" pitchFamily="34" charset="0"/>
              </a:rPr>
              <a:t>项，国家科技进步二等奖</a:t>
            </a:r>
            <a:r>
              <a:rPr lang="en-US" altLang="zh-CN" dirty="0" smtClean="0">
                <a:latin typeface="Arial" pitchFamily="34" charset="0"/>
                <a:cs typeface="Arial" pitchFamily="34" charset="0"/>
              </a:rPr>
              <a:t>1</a:t>
            </a:r>
            <a:r>
              <a:rPr lang="zh-CN" altLang="en-US" dirty="0" smtClean="0">
                <a:latin typeface="Arial" pitchFamily="34" charset="0"/>
                <a:cs typeface="Arial" pitchFamily="34" charset="0"/>
              </a:rPr>
              <a:t>项</a:t>
            </a:r>
          </a:p>
        </p:txBody>
      </p:sp>
      <p:sp>
        <p:nvSpPr>
          <p:cNvPr id="45060"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4CAE8D2B-D0F4-47B0-A1EA-8D1672EAC3A2}" type="slidenum">
              <a:rPr kumimoji="0" lang="zh-CN" altLang="en-US" sz="1200">
                <a:solidFill>
                  <a:srgbClr val="898989"/>
                </a:solidFill>
              </a:rPr>
              <a:pPr/>
              <a:t>55</a:t>
            </a:fld>
            <a:endParaRPr kumimoji="0" lang="zh-CN" altLang="en-US" sz="1200">
              <a:solidFill>
                <a:srgbClr val="898989"/>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p:txBody>
          <a:bodyPr/>
          <a:lstStyle/>
          <a:p>
            <a:r>
              <a:rPr b="1" smtClean="0"/>
              <a:t>工作基础：国际合作</a:t>
            </a:r>
            <a:endParaRPr lang="en-US" b="1" smtClean="0"/>
          </a:p>
        </p:txBody>
      </p:sp>
      <p:sp>
        <p:nvSpPr>
          <p:cNvPr id="46082" name="页脚占位符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200">
                <a:solidFill>
                  <a:srgbClr val="898989"/>
                </a:solidFill>
              </a:rPr>
              <a:t>973</a:t>
            </a:r>
            <a:endParaRPr kumimoji="0" lang="zh-CN" altLang="en-US" sz="1200">
              <a:solidFill>
                <a:srgbClr val="898989"/>
              </a:solidFill>
            </a:endParaRPr>
          </a:p>
        </p:txBody>
      </p:sp>
      <p:sp>
        <p:nvSpPr>
          <p:cNvPr id="4608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594BE3B5-01C7-4584-91DB-85966B4F4574}" type="slidenum">
              <a:rPr kumimoji="0" lang="zh-CN" altLang="en-US" sz="1200">
                <a:solidFill>
                  <a:srgbClr val="898989"/>
                </a:solidFill>
              </a:rPr>
              <a:pPr/>
              <a:t>56</a:t>
            </a:fld>
            <a:endParaRPr kumimoji="0" lang="zh-CN" altLang="en-US" sz="1200">
              <a:solidFill>
                <a:srgbClr val="898989"/>
              </a:solidFill>
            </a:endParaRPr>
          </a:p>
        </p:txBody>
      </p:sp>
      <p:pic>
        <p:nvPicPr>
          <p:cNvPr id="46084" name="图表 3584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 y="2444750"/>
            <a:ext cx="5205413"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图片 6" descr="91134-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1481138"/>
            <a:ext cx="3600450"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5949950"/>
            <a:ext cx="3660775"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图片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2413" y="5157788"/>
            <a:ext cx="26860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图片 17" descr="logo2011.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5229225"/>
            <a:ext cx="22542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p:nvSpPr>
        <p:spPr>
          <a:xfrm>
            <a:off x="468313" y="1554163"/>
            <a:ext cx="4464050" cy="792162"/>
          </a:xfrm>
          <a:prstGeom prst="round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anchor="ctr"/>
          <a:lstStyle/>
          <a:p>
            <a:pPr algn="ctr" defTabSz="889000">
              <a:lnSpc>
                <a:spcPct val="90000"/>
              </a:lnSpc>
              <a:spcAft>
                <a:spcPct val="35000"/>
              </a:spcAft>
            </a:pPr>
            <a:r>
              <a:rPr kumimoji="0" lang="zh-CN" altLang="en-US" sz="2000">
                <a:solidFill>
                  <a:schemeClr val="tx1"/>
                </a:solidFill>
                <a:latin typeface="黑体" pitchFamily="49" charset="-122"/>
                <a:ea typeface="黑体" pitchFamily="49" charset="-122"/>
              </a:rPr>
              <a:t>大数据科学与工程国际研究中心</a:t>
            </a:r>
            <a:endParaRPr kumimoji="0" lang="en-US" altLang="zh-CN" sz="2000">
              <a:solidFill>
                <a:schemeClr val="tx1"/>
              </a:solidFill>
              <a:latin typeface="黑体" pitchFamily="49" charset="-122"/>
              <a:ea typeface="黑体" pitchFamily="49" charset="-122"/>
            </a:endParaRPr>
          </a:p>
          <a:p>
            <a:pPr algn="ctr" defTabSz="889000">
              <a:lnSpc>
                <a:spcPct val="90000"/>
              </a:lnSpc>
              <a:spcAft>
                <a:spcPct val="35000"/>
              </a:spcAft>
            </a:pPr>
            <a:r>
              <a:rPr kumimoji="0" lang="zh-CN" altLang="en-US" sz="2000">
                <a:solidFill>
                  <a:schemeClr val="tx1"/>
                </a:solidFill>
                <a:latin typeface="黑体" pitchFamily="49" charset="-122"/>
                <a:ea typeface="黑体" pitchFamily="49" charset="-122"/>
              </a:rPr>
              <a:t>于</a:t>
            </a:r>
            <a:r>
              <a:rPr kumimoji="0" lang="en-US" altLang="zh-CN" sz="2000">
                <a:solidFill>
                  <a:schemeClr val="tx1"/>
                </a:solidFill>
                <a:latin typeface="黑体" pitchFamily="49" charset="-122"/>
                <a:ea typeface="黑体" pitchFamily="49" charset="-122"/>
              </a:rPr>
              <a:t>2012</a:t>
            </a:r>
            <a:r>
              <a:rPr kumimoji="0" lang="zh-CN" altLang="en-US" sz="2000">
                <a:solidFill>
                  <a:schemeClr val="tx1"/>
                </a:solidFill>
                <a:latin typeface="黑体" pitchFamily="49" charset="-122"/>
                <a:ea typeface="黑体" pitchFamily="49" charset="-122"/>
              </a:rPr>
              <a:t>年</a:t>
            </a:r>
            <a:r>
              <a:rPr kumimoji="0" lang="en-US" altLang="zh-CN" sz="2000">
                <a:solidFill>
                  <a:schemeClr val="tx1"/>
                </a:solidFill>
                <a:latin typeface="黑体" pitchFamily="49" charset="-122"/>
                <a:ea typeface="黑体" pitchFamily="49" charset="-122"/>
              </a:rPr>
              <a:t>9</a:t>
            </a:r>
            <a:r>
              <a:rPr kumimoji="0" lang="zh-CN" altLang="en-US" sz="2000">
                <a:solidFill>
                  <a:schemeClr val="tx1"/>
                </a:solidFill>
                <a:latin typeface="黑体" pitchFamily="49" charset="-122"/>
                <a:ea typeface="黑体" pitchFamily="49" charset="-122"/>
              </a:rPr>
              <a:t>月成立</a:t>
            </a:r>
            <a:endParaRPr kumimoji="0" lang="en-US" altLang="zh-CN" sz="2000">
              <a:solidFill>
                <a:schemeClr val="tx1"/>
              </a:solidFill>
              <a:latin typeface="黑体" pitchFamily="49" charset="-122"/>
              <a:ea typeface="黑体" pitchFamily="49" charset="-122"/>
            </a:endParaRPr>
          </a:p>
        </p:txBody>
      </p:sp>
      <p:pic>
        <p:nvPicPr>
          <p:cNvPr id="46090" name="图片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80063" y="3714750"/>
            <a:ext cx="324008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r>
              <a:rPr b="1" smtClean="0"/>
              <a:t>工作基础：产学研合作</a:t>
            </a:r>
            <a:endParaRPr lang="en-US" b="1" smtClean="0"/>
          </a:p>
        </p:txBody>
      </p:sp>
      <p:sp>
        <p:nvSpPr>
          <p:cNvPr id="4710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D52047C1-20BD-444F-97F4-BD9A213CFBE8}" type="slidenum">
              <a:rPr kumimoji="0" lang="zh-CN" altLang="en-US" sz="1200">
                <a:solidFill>
                  <a:srgbClr val="898989"/>
                </a:solidFill>
              </a:rPr>
              <a:pPr/>
              <a:t>57</a:t>
            </a:fld>
            <a:endParaRPr kumimoji="0" lang="zh-CN" altLang="en-US" sz="1200">
              <a:solidFill>
                <a:srgbClr val="898989"/>
              </a:solidFill>
            </a:endParaRPr>
          </a:p>
        </p:txBody>
      </p:sp>
      <p:sp>
        <p:nvSpPr>
          <p:cNvPr id="6" name="圆角矩形 5"/>
          <p:cNvSpPr/>
          <p:nvPr/>
        </p:nvSpPr>
        <p:spPr>
          <a:xfrm>
            <a:off x="468313" y="1412875"/>
            <a:ext cx="2879725" cy="2087563"/>
          </a:xfrm>
          <a:prstGeom prst="round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anchor="ctr"/>
          <a:lstStyle/>
          <a:p>
            <a:r>
              <a:rPr lang="zh-CN" altLang="en-US" b="1">
                <a:solidFill>
                  <a:srgbClr val="002060"/>
                </a:solidFill>
                <a:latin typeface="黑体" pitchFamily="49" charset="-122"/>
                <a:ea typeface="黑体" pitchFamily="49" charset="-122"/>
                <a:sym typeface="黑体" pitchFamily="49" charset="-122"/>
              </a:rPr>
              <a:t>大数据的科学研究，不仅仅需要基础理论的突破，必须由工业界真实大数据作为依托。</a:t>
            </a:r>
          </a:p>
        </p:txBody>
      </p:sp>
      <p:sp>
        <p:nvSpPr>
          <p:cNvPr id="7" name="圆角矩形 6"/>
          <p:cNvSpPr/>
          <p:nvPr/>
        </p:nvSpPr>
        <p:spPr>
          <a:xfrm>
            <a:off x="323850" y="5949950"/>
            <a:ext cx="8569325" cy="503238"/>
          </a:xfrm>
          <a:prstGeom prst="round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anchor="ctr"/>
          <a:lstStyle/>
          <a:p>
            <a:pPr algn="ctr"/>
            <a:r>
              <a:rPr lang="en-US" altLang="zh-CN" b="1" dirty="0">
                <a:solidFill>
                  <a:srgbClr val="002060"/>
                </a:solidFill>
                <a:latin typeface="黑体" pitchFamily="49" charset="-122"/>
                <a:ea typeface="黑体" pitchFamily="49" charset="-122"/>
                <a:sym typeface="黑体" pitchFamily="49" charset="-122"/>
              </a:rPr>
              <a:t>2012</a:t>
            </a:r>
            <a:r>
              <a:rPr lang="zh-CN" altLang="en-US" b="1" dirty="0">
                <a:solidFill>
                  <a:srgbClr val="002060"/>
                </a:solidFill>
                <a:latin typeface="黑体" pitchFamily="49" charset="-122"/>
                <a:ea typeface="黑体" pitchFamily="49" charset="-122"/>
                <a:sym typeface="黑体" pitchFamily="49" charset="-122"/>
              </a:rPr>
              <a:t>年</a:t>
            </a:r>
            <a:r>
              <a:rPr lang="en-US" altLang="zh-CN" b="1" dirty="0">
                <a:solidFill>
                  <a:srgbClr val="002060"/>
                </a:solidFill>
                <a:latin typeface="黑体" pitchFamily="49" charset="-122"/>
                <a:ea typeface="黑体" pitchFamily="49" charset="-122"/>
                <a:sym typeface="黑体" pitchFamily="49" charset="-122"/>
              </a:rPr>
              <a:t>4</a:t>
            </a:r>
            <a:r>
              <a:rPr lang="zh-CN" altLang="en-US" b="1" dirty="0" smtClean="0">
                <a:solidFill>
                  <a:srgbClr val="002060"/>
                </a:solidFill>
                <a:latin typeface="黑体" pitchFamily="49" charset="-122"/>
                <a:ea typeface="黑体" pitchFamily="49" charset="-122"/>
                <a:sym typeface="黑体" pitchFamily="49" charset="-122"/>
              </a:rPr>
              <a:t>月中国</a:t>
            </a:r>
            <a:r>
              <a:rPr lang="zh-CN" altLang="en-US" b="1" dirty="0">
                <a:solidFill>
                  <a:srgbClr val="002060"/>
                </a:solidFill>
                <a:latin typeface="黑体" pitchFamily="49" charset="-122"/>
                <a:ea typeface="黑体" pitchFamily="49" charset="-122"/>
                <a:sym typeface="黑体" pitchFamily="49" charset="-122"/>
              </a:rPr>
              <a:t>云产业</a:t>
            </a:r>
            <a:r>
              <a:rPr lang="zh-CN" altLang="en-US" b="1" dirty="0" smtClean="0">
                <a:solidFill>
                  <a:srgbClr val="002060"/>
                </a:solidFill>
                <a:latin typeface="黑体" pitchFamily="49" charset="-122"/>
                <a:ea typeface="黑体" pitchFamily="49" charset="-122"/>
                <a:sym typeface="黑体" pitchFamily="49" charset="-122"/>
              </a:rPr>
              <a:t>联盟（百度、阿里、腾讯、联通等）</a:t>
            </a:r>
            <a:endParaRPr lang="zh-CN" altLang="en-US" b="1" dirty="0">
              <a:solidFill>
                <a:srgbClr val="002060"/>
              </a:solidFill>
              <a:latin typeface="黑体" pitchFamily="49" charset="-122"/>
              <a:ea typeface="黑体" pitchFamily="49" charset="-122"/>
              <a:sym typeface="黑体" pitchFamily="49" charset="-122"/>
            </a:endParaRPr>
          </a:p>
        </p:txBody>
      </p:sp>
      <p:pic>
        <p:nvPicPr>
          <p:cNvPr id="47110"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4005263"/>
            <a:ext cx="223202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3" descr="nudt"/>
          <p:cNvPicPr preferRelativeResize="0">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0263" y="4779963"/>
            <a:ext cx="25781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7" descr="buaa_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088" y="5281613"/>
            <a:ext cx="20923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13" name="组 1"/>
          <p:cNvGrpSpPr>
            <a:grpSpLocks/>
          </p:cNvGrpSpPr>
          <p:nvPr/>
        </p:nvGrpSpPr>
        <p:grpSpPr bwMode="auto">
          <a:xfrm>
            <a:off x="3492500" y="2565400"/>
            <a:ext cx="2076450" cy="579438"/>
            <a:chOff x="250825" y="4941168"/>
            <a:chExt cx="2076450" cy="579686"/>
          </a:xfrm>
        </p:grpSpPr>
        <p:pic>
          <p:nvPicPr>
            <p:cNvPr id="47122" name="Picture 10" descr="p1_L17lY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825" y="4941168"/>
              <a:ext cx="20764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23" name="Object 11"/>
            <p:cNvGraphicFramePr>
              <a:graphicFrameLocks noChangeAspect="1"/>
            </p:cNvGraphicFramePr>
            <p:nvPr/>
          </p:nvGraphicFramePr>
          <p:xfrm>
            <a:off x="323850" y="5373216"/>
            <a:ext cx="1924050" cy="147638"/>
          </p:xfrm>
          <a:graphic>
            <a:graphicData uri="http://schemas.openxmlformats.org/presentationml/2006/ole">
              <mc:AlternateContent xmlns:mc="http://schemas.openxmlformats.org/markup-compatibility/2006">
                <mc:Choice xmlns:v="urn:schemas-microsoft-com:vml" Requires="v">
                  <p:oleObj spid="_x0000_s47131" name="位图图像" r:id="rId7" imgW="2572109" imgH="200159" progId="PBrush">
                    <p:embed/>
                  </p:oleObj>
                </mc:Choice>
                <mc:Fallback>
                  <p:oleObj name="位图图像" r:id="rId7" imgW="2572109" imgH="200159" progId="PBrush">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5373216"/>
                          <a:ext cx="1924050" cy="14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grpSp>
      <p:pic>
        <p:nvPicPr>
          <p:cNvPr id="47114" name="图片 17" descr="images.jpe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8838" y="4271963"/>
            <a:ext cx="1574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5" name="图片 19"/>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563938" y="1628775"/>
            <a:ext cx="180022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6" name="图片 20" descr="科大LOGO2.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58838" y="3686175"/>
            <a:ext cx="25209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图片 21" descr="logo2011.gif"/>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062663" y="4868863"/>
            <a:ext cx="18938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4"/>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002896" y="5289397"/>
            <a:ext cx="865187" cy="55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图表 27"/>
          <p:cNvGraphicFramePr/>
          <p:nvPr/>
        </p:nvGraphicFramePr>
        <p:xfrm>
          <a:off x="3491880" y="3284984"/>
          <a:ext cx="2210082" cy="226912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30" name="右箭头 29"/>
          <p:cNvSpPr>
            <a:spLocks noChangeArrowheads="1"/>
          </p:cNvSpPr>
          <p:nvPr/>
        </p:nvSpPr>
        <p:spPr bwMode="auto">
          <a:xfrm>
            <a:off x="5626100" y="2133600"/>
            <a:ext cx="458788" cy="542925"/>
          </a:xfrm>
          <a:prstGeom prst="rightArrow">
            <a:avLst>
              <a:gd name="adj1" fmla="val 50000"/>
              <a:gd name="adj2" fmla="val 49983"/>
            </a:avLst>
          </a:prstGeom>
          <a:solidFill>
            <a:schemeClr val="bg1">
              <a:lumMod val="95000"/>
            </a:schemeClr>
          </a:solidFill>
          <a:ln w="28575" cap="flat" cmpd="sng">
            <a:solidFill>
              <a:srgbClr val="C00000"/>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lgn="ctr">
              <a:defRPr/>
            </a:pPr>
            <a:endParaRPr lang="zh-CN" altLang="zh-CN">
              <a:solidFill>
                <a:srgbClr val="FFFFFF"/>
              </a:solidFill>
              <a:latin typeface="PMingLiU" pitchFamily="18" charset="-120"/>
              <a:ea typeface="PMingLiU" pitchFamily="18" charset="-120"/>
              <a:sym typeface="PMingLiU" pitchFamily="18" charset="-120"/>
            </a:endParaRPr>
          </a:p>
        </p:txBody>
      </p:sp>
      <p:sp>
        <p:nvSpPr>
          <p:cNvPr id="31" name="圆角矩形 30"/>
          <p:cNvSpPr/>
          <p:nvPr/>
        </p:nvSpPr>
        <p:spPr>
          <a:xfrm>
            <a:off x="6372225" y="1557338"/>
            <a:ext cx="2663825" cy="1727200"/>
          </a:xfrm>
          <a:prstGeom prst="round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b="1">
                <a:solidFill>
                  <a:schemeClr val="tx1"/>
                </a:solidFill>
                <a:latin typeface="黑体" pitchFamily="49" charset="-122"/>
                <a:ea typeface="黑体" pitchFamily="49" charset="-122"/>
              </a:rPr>
              <a:t>10</a:t>
            </a:r>
            <a:r>
              <a:rPr lang="zh-CN" altLang="en-US" sz="2000" b="1">
                <a:solidFill>
                  <a:schemeClr val="tx1"/>
                </a:solidFill>
                <a:latin typeface="黑体" pitchFamily="49" charset="-122"/>
                <a:ea typeface="黑体" pitchFamily="49" charset="-122"/>
              </a:rPr>
              <a:t>万台服务器</a:t>
            </a:r>
            <a:endParaRPr lang="en-US" altLang="zh-CN" sz="2000" b="1">
              <a:solidFill>
                <a:schemeClr val="tx1"/>
              </a:solidFill>
              <a:latin typeface="黑体" pitchFamily="49" charset="-122"/>
              <a:ea typeface="黑体" pitchFamily="49" charset="-122"/>
            </a:endParaRPr>
          </a:p>
          <a:p>
            <a:pPr algn="ctr"/>
            <a:r>
              <a:rPr lang="en-US" altLang="zh-CN" sz="2000" b="1">
                <a:solidFill>
                  <a:schemeClr val="tx1"/>
                </a:solidFill>
                <a:latin typeface="黑体" pitchFamily="49" charset="-122"/>
                <a:ea typeface="黑体" pitchFamily="49" charset="-122"/>
              </a:rPr>
              <a:t>1000PB</a:t>
            </a:r>
            <a:r>
              <a:rPr lang="zh-CN" altLang="en-US" sz="2000" b="1">
                <a:solidFill>
                  <a:schemeClr val="tx1"/>
                </a:solidFill>
                <a:latin typeface="黑体" pitchFamily="49" charset="-122"/>
                <a:ea typeface="黑体" pitchFamily="49" charset="-122"/>
              </a:rPr>
              <a:t>基础数据</a:t>
            </a:r>
            <a:endParaRPr lang="en-US" altLang="zh-CN" sz="2000" b="1">
              <a:solidFill>
                <a:schemeClr val="tx1"/>
              </a:solidFill>
              <a:latin typeface="黑体" pitchFamily="49" charset="-122"/>
              <a:ea typeface="黑体" pitchFamily="49" charset="-122"/>
            </a:endParaRPr>
          </a:p>
          <a:p>
            <a:pPr algn="ctr"/>
            <a:r>
              <a:rPr lang="en-US" altLang="zh-CN" sz="2000" b="1">
                <a:solidFill>
                  <a:schemeClr val="tx1"/>
                </a:solidFill>
                <a:latin typeface="黑体" pitchFamily="49" charset="-122"/>
                <a:ea typeface="黑体" pitchFamily="49" charset="-122"/>
              </a:rPr>
              <a:t>100PB</a:t>
            </a:r>
            <a:r>
              <a:rPr lang="zh-CN" altLang="en-US" sz="2000" b="1">
                <a:solidFill>
                  <a:schemeClr val="tx1"/>
                </a:solidFill>
                <a:latin typeface="黑体" pitchFamily="49" charset="-122"/>
                <a:ea typeface="黑体" pitchFamily="49" charset="-122"/>
              </a:rPr>
              <a:t>数据更新</a:t>
            </a:r>
            <a:r>
              <a:rPr lang="en-US" altLang="zh-CN" sz="2000" b="1">
                <a:solidFill>
                  <a:schemeClr val="tx1"/>
                </a:solidFill>
                <a:latin typeface="黑体" pitchFamily="49" charset="-122"/>
                <a:ea typeface="黑体" pitchFamily="49" charset="-122"/>
              </a:rPr>
              <a:t>/</a:t>
            </a:r>
            <a:r>
              <a:rPr lang="zh-CN" altLang="en-US" sz="2000" b="1">
                <a:solidFill>
                  <a:schemeClr val="tx1"/>
                </a:solidFill>
                <a:latin typeface="黑体" pitchFamily="49" charset="-122"/>
                <a:ea typeface="黑体" pitchFamily="49" charset="-122"/>
              </a:rPr>
              <a:t>天</a:t>
            </a:r>
            <a:endParaRPr lang="en-US" altLang="zh-CN" sz="2000" b="1">
              <a:solidFill>
                <a:schemeClr val="tx1"/>
              </a:solidFill>
              <a:latin typeface="黑体" pitchFamily="49" charset="-122"/>
              <a:ea typeface="黑体" pitchFamily="49" charset="-122"/>
            </a:endParaRPr>
          </a:p>
          <a:p>
            <a:pPr algn="ctr"/>
            <a:r>
              <a:rPr lang="en-US" altLang="zh-CN" sz="2000" b="1">
                <a:solidFill>
                  <a:schemeClr val="tx1"/>
                </a:solidFill>
                <a:latin typeface="黑体" pitchFamily="49" charset="-122"/>
                <a:ea typeface="黑体" pitchFamily="49" charset="-122"/>
              </a:rPr>
              <a:t>2</a:t>
            </a:r>
            <a:r>
              <a:rPr lang="zh-CN" altLang="en-US" sz="2000" b="1">
                <a:solidFill>
                  <a:schemeClr val="tx1"/>
                </a:solidFill>
                <a:latin typeface="黑体" pitchFamily="49" charset="-122"/>
                <a:ea typeface="黑体" pitchFamily="49" charset="-122"/>
              </a:rPr>
              <a:t>亿条微博</a:t>
            </a:r>
            <a:r>
              <a:rPr lang="en-US" altLang="zh-CN" sz="2000" b="1">
                <a:solidFill>
                  <a:schemeClr val="tx1"/>
                </a:solidFill>
                <a:latin typeface="黑体" pitchFamily="49" charset="-122"/>
                <a:ea typeface="黑体" pitchFamily="49" charset="-122"/>
              </a:rPr>
              <a:t>/</a:t>
            </a:r>
            <a:r>
              <a:rPr lang="zh-CN" altLang="en-US" sz="2000" b="1">
                <a:solidFill>
                  <a:schemeClr val="tx1"/>
                </a:solidFill>
                <a:latin typeface="黑体" pitchFamily="49" charset="-122"/>
                <a:ea typeface="黑体" pitchFamily="49" charset="-122"/>
              </a:rPr>
              <a:t>天</a:t>
            </a:r>
            <a:endParaRPr lang="en-US" altLang="zh-CN" sz="2000" b="1">
              <a:solidFill>
                <a:schemeClr val="tx1"/>
              </a:solidFill>
              <a:latin typeface="黑体" pitchFamily="49" charset="-122"/>
              <a:ea typeface="黑体" pitchFamily="49" charset="-122"/>
            </a:endParaRPr>
          </a:p>
          <a:p>
            <a:pPr algn="ctr"/>
            <a:r>
              <a:rPr lang="en-US" altLang="zh-CN" sz="2000" b="1">
                <a:solidFill>
                  <a:schemeClr val="tx1"/>
                </a:solidFill>
                <a:latin typeface="黑体" pitchFamily="49" charset="-122"/>
                <a:ea typeface="黑体" pitchFamily="49" charset="-122"/>
              </a:rPr>
              <a:t>2</a:t>
            </a:r>
            <a:r>
              <a:rPr lang="zh-CN" altLang="en-US" sz="2000" b="1">
                <a:solidFill>
                  <a:schemeClr val="tx1"/>
                </a:solidFill>
                <a:latin typeface="黑体" pitchFamily="49" charset="-122"/>
                <a:ea typeface="黑体" pitchFamily="49" charset="-122"/>
              </a:rPr>
              <a:t>千万个媒体文档</a:t>
            </a:r>
            <a:r>
              <a:rPr lang="en-US" altLang="zh-CN" sz="2000" b="1">
                <a:solidFill>
                  <a:schemeClr val="tx1"/>
                </a:solidFill>
                <a:latin typeface="黑体" pitchFamily="49" charset="-122"/>
                <a:ea typeface="黑体" pitchFamily="49" charset="-122"/>
              </a:rPr>
              <a:t>/</a:t>
            </a:r>
            <a:r>
              <a:rPr lang="zh-CN" altLang="en-US" sz="2000" b="1">
                <a:solidFill>
                  <a:schemeClr val="tx1"/>
                </a:solidFill>
                <a:latin typeface="黑体" pitchFamily="49" charset="-122"/>
                <a:ea typeface="黑体" pitchFamily="49" charset="-122"/>
              </a:rPr>
              <a:t>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a:lstStyle/>
          <a:p>
            <a:r>
              <a:rPr b="1" smtClean="0"/>
              <a:t>经费概算</a:t>
            </a:r>
            <a:endParaRPr lang="en-US" b="1" smtClean="0"/>
          </a:p>
        </p:txBody>
      </p:sp>
      <p:sp>
        <p:nvSpPr>
          <p:cNvPr id="48130" name="内容占位符 2"/>
          <p:cNvSpPr>
            <a:spLocks noGrp="1"/>
          </p:cNvSpPr>
          <p:nvPr>
            <p:ph idx="1"/>
          </p:nvPr>
        </p:nvSpPr>
        <p:spPr/>
        <p:txBody>
          <a:bodyPr/>
          <a:lstStyle/>
          <a:p>
            <a:endParaRPr lang="en-US" altLang="zh-CN" smtClean="0"/>
          </a:p>
        </p:txBody>
      </p:sp>
      <p:sp>
        <p:nvSpPr>
          <p:cNvPr id="48132"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2503B517-CBD2-4724-A966-70C403CF34CF}" type="slidenum">
              <a:rPr kumimoji="0" lang="zh-CN" altLang="en-US" sz="1200">
                <a:solidFill>
                  <a:srgbClr val="898989"/>
                </a:solidFill>
              </a:rPr>
              <a:pPr/>
              <a:t>58</a:t>
            </a:fld>
            <a:endParaRPr kumimoji="0" lang="zh-CN" altLang="en-US" sz="1200">
              <a:solidFill>
                <a:srgbClr val="898989"/>
              </a:solidFill>
            </a:endParaRPr>
          </a:p>
        </p:txBody>
      </p:sp>
      <p:graphicFrame>
        <p:nvGraphicFramePr>
          <p:cNvPr id="6" name="表格 5"/>
          <p:cNvGraphicFramePr>
            <a:graphicFrameLocks noGrp="1"/>
          </p:cNvGraphicFramePr>
          <p:nvPr/>
        </p:nvGraphicFramePr>
        <p:xfrm>
          <a:off x="395288" y="1457325"/>
          <a:ext cx="8280400" cy="5139055"/>
        </p:xfrm>
        <a:graphic>
          <a:graphicData uri="http://schemas.openxmlformats.org/drawingml/2006/table">
            <a:tbl>
              <a:tblPr/>
              <a:tblGrid>
                <a:gridCol w="720725"/>
                <a:gridCol w="3960812"/>
                <a:gridCol w="1511300"/>
                <a:gridCol w="2087563"/>
              </a:tblGrid>
              <a:tr h="692150">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zh-CN" altLang="en-US" sz="2400" b="1" i="0" u="none" strike="noStrike" cap="none" normalizeH="0" baseline="0" smtClean="0">
                          <a:ln>
                            <a:noFill/>
                          </a:ln>
                          <a:solidFill>
                            <a:srgbClr val="FFFFFF"/>
                          </a:solidFill>
                          <a:effectLst/>
                          <a:latin typeface="黑体" pitchFamily="49" charset="-122"/>
                          <a:ea typeface="黑体" pitchFamily="49" charset="-122"/>
                        </a:rPr>
                        <a:t>序号</a:t>
                      </a:r>
                    </a:p>
                  </a:txBody>
                  <a:tcPr marL="19050" marR="19050" marT="0" marB="0" anchor="ct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zh-CN" altLang="en-US" sz="2400" b="1" i="0" u="none" strike="noStrike" cap="none" normalizeH="0" baseline="0" smtClean="0">
                          <a:ln>
                            <a:noFill/>
                          </a:ln>
                          <a:solidFill>
                            <a:srgbClr val="FFFFFF"/>
                          </a:solidFill>
                          <a:effectLst/>
                          <a:latin typeface="黑体" pitchFamily="49" charset="-122"/>
                          <a:ea typeface="黑体" pitchFamily="49" charset="-122"/>
                        </a:rPr>
                        <a:t>研究任务</a:t>
                      </a:r>
                      <a:r>
                        <a:rPr kumimoji="0" lang="en-US" altLang="zh-CN" sz="2400" b="1" i="0" u="none" strike="noStrike" cap="none" normalizeH="0" baseline="0" smtClean="0">
                          <a:ln>
                            <a:noFill/>
                          </a:ln>
                          <a:solidFill>
                            <a:srgbClr val="FFFFFF"/>
                          </a:solidFill>
                          <a:effectLst/>
                          <a:latin typeface="黑体" pitchFamily="49" charset="-122"/>
                          <a:ea typeface="黑体" pitchFamily="49" charset="-122"/>
                        </a:rPr>
                        <a:t>(</a:t>
                      </a:r>
                      <a:r>
                        <a:rPr kumimoji="0" lang="zh-CN" altLang="en-US" sz="2400" b="1" i="0" u="none" strike="noStrike" cap="none" normalizeH="0" baseline="0" smtClean="0">
                          <a:ln>
                            <a:noFill/>
                          </a:ln>
                          <a:solidFill>
                            <a:srgbClr val="FFFFFF"/>
                          </a:solidFill>
                          <a:effectLst/>
                          <a:latin typeface="黑体" pitchFamily="49" charset="-122"/>
                          <a:ea typeface="黑体" pitchFamily="49" charset="-122"/>
                        </a:rPr>
                        <a:t>课题</a:t>
                      </a:r>
                      <a:r>
                        <a:rPr kumimoji="0" lang="en-US" altLang="zh-CN" sz="2400" b="1" i="0" u="none" strike="noStrike" cap="none" normalizeH="0" baseline="0" smtClean="0">
                          <a:ln>
                            <a:noFill/>
                          </a:ln>
                          <a:solidFill>
                            <a:srgbClr val="FFFFFF"/>
                          </a:solidFill>
                          <a:effectLst/>
                          <a:latin typeface="黑体" pitchFamily="49" charset="-122"/>
                          <a:ea typeface="黑体" pitchFamily="49" charset="-122"/>
                        </a:rPr>
                        <a:t>)</a:t>
                      </a:r>
                      <a:r>
                        <a:rPr kumimoji="0" lang="zh-CN" altLang="en-US" sz="2400" b="1" i="0" u="none" strike="noStrike" cap="none" normalizeH="0" baseline="0" smtClean="0">
                          <a:ln>
                            <a:noFill/>
                          </a:ln>
                          <a:solidFill>
                            <a:srgbClr val="FFFFFF"/>
                          </a:solidFill>
                          <a:effectLst/>
                          <a:latin typeface="黑体" pitchFamily="49" charset="-122"/>
                          <a:ea typeface="黑体" pitchFamily="49" charset="-122"/>
                        </a:rPr>
                        <a:t>名称</a:t>
                      </a:r>
                    </a:p>
                  </a:txBody>
                  <a:tcPr marL="19050" marR="19050" marT="0" marB="0" anchor="ct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zh-CN" altLang="en-US" sz="2400" b="1" i="0" u="none" strike="noStrike" cap="none" normalizeH="0" baseline="0" smtClean="0">
                          <a:ln>
                            <a:noFill/>
                          </a:ln>
                          <a:solidFill>
                            <a:srgbClr val="FFFFFF"/>
                          </a:solidFill>
                          <a:effectLst/>
                          <a:latin typeface="黑体" pitchFamily="49" charset="-122"/>
                          <a:ea typeface="黑体" pitchFamily="49" charset="-122"/>
                        </a:rPr>
                        <a:t>合计</a:t>
                      </a:r>
                      <a:r>
                        <a:rPr kumimoji="0" lang="en-US" altLang="zh-CN" sz="2400" b="1" i="0" u="none" strike="noStrike" cap="none" normalizeH="0" baseline="0" smtClean="0">
                          <a:ln>
                            <a:noFill/>
                          </a:ln>
                          <a:solidFill>
                            <a:srgbClr val="FFFFFF"/>
                          </a:solidFill>
                          <a:effectLst/>
                          <a:latin typeface="黑体" pitchFamily="49" charset="-122"/>
                          <a:ea typeface="黑体" pitchFamily="49" charset="-122"/>
                        </a:rPr>
                        <a:t>(</a:t>
                      </a:r>
                      <a:r>
                        <a:rPr kumimoji="0" lang="zh-CN" altLang="en-US" sz="2400" b="1" i="0" u="none" strike="noStrike" cap="none" normalizeH="0" baseline="0" smtClean="0">
                          <a:ln>
                            <a:noFill/>
                          </a:ln>
                          <a:solidFill>
                            <a:srgbClr val="FFFFFF"/>
                          </a:solidFill>
                          <a:effectLst/>
                          <a:latin typeface="黑体" pitchFamily="49" charset="-122"/>
                          <a:ea typeface="黑体" pitchFamily="49" charset="-122"/>
                        </a:rPr>
                        <a:t>万</a:t>
                      </a:r>
                      <a:r>
                        <a:rPr kumimoji="0" lang="en-US" altLang="zh-CN" sz="2400" b="1" i="0" u="none" strike="noStrike" cap="none" normalizeH="0" baseline="0" smtClean="0">
                          <a:ln>
                            <a:noFill/>
                          </a:ln>
                          <a:solidFill>
                            <a:srgbClr val="FFFFFF"/>
                          </a:solidFill>
                          <a:effectLst/>
                          <a:latin typeface="黑体" pitchFamily="49" charset="-122"/>
                          <a:ea typeface="黑体" pitchFamily="49" charset="-122"/>
                        </a:rPr>
                        <a:t>)</a:t>
                      </a:r>
                      <a:endParaRPr kumimoji="0" lang="zh-CN" altLang="zh-CN" sz="2400" b="1" i="0" u="none" strike="noStrike" cap="none" normalizeH="0" baseline="0" smtClean="0">
                        <a:ln>
                          <a:noFill/>
                        </a:ln>
                        <a:solidFill>
                          <a:srgbClr val="FFFFFF"/>
                        </a:solidFill>
                        <a:effectLst/>
                        <a:latin typeface="黑体" pitchFamily="49" charset="-122"/>
                        <a:ea typeface="黑体" pitchFamily="49" charset="-122"/>
                      </a:endParaRPr>
                    </a:p>
                  </a:txBody>
                  <a:tcPr marL="19050" marR="19050" marT="0" marB="0" anchor="ct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zh-CN" altLang="en-US" sz="2400" b="1" i="0" u="none" strike="noStrike" cap="none" normalizeH="0" baseline="0" smtClean="0">
                          <a:ln>
                            <a:noFill/>
                          </a:ln>
                          <a:solidFill>
                            <a:srgbClr val="FFFFFF"/>
                          </a:solidFill>
                          <a:effectLst/>
                          <a:latin typeface="黑体" pitchFamily="49" charset="-122"/>
                          <a:ea typeface="黑体" pitchFamily="49" charset="-122"/>
                        </a:rPr>
                        <a:t>专项经费</a:t>
                      </a:r>
                      <a:r>
                        <a:rPr kumimoji="0" lang="en-US" altLang="zh-CN" sz="2400" b="1" i="0" u="none" strike="noStrike" cap="none" normalizeH="0" baseline="0" smtClean="0">
                          <a:ln>
                            <a:noFill/>
                          </a:ln>
                          <a:solidFill>
                            <a:srgbClr val="FFFFFF"/>
                          </a:solidFill>
                          <a:effectLst/>
                          <a:latin typeface="黑体" pitchFamily="49" charset="-122"/>
                          <a:ea typeface="黑体" pitchFamily="49" charset="-122"/>
                        </a:rPr>
                        <a:t>(</a:t>
                      </a:r>
                      <a:r>
                        <a:rPr kumimoji="0" lang="zh-CN" altLang="en-US" sz="2400" b="1" i="0" u="none" strike="noStrike" cap="none" normalizeH="0" baseline="0" smtClean="0">
                          <a:ln>
                            <a:noFill/>
                          </a:ln>
                          <a:solidFill>
                            <a:srgbClr val="FFFFFF"/>
                          </a:solidFill>
                          <a:effectLst/>
                          <a:latin typeface="黑体" pitchFamily="49" charset="-122"/>
                          <a:ea typeface="黑体" pitchFamily="49" charset="-122"/>
                        </a:rPr>
                        <a:t>万</a:t>
                      </a:r>
                      <a:r>
                        <a:rPr kumimoji="0" lang="en-US" altLang="zh-CN" sz="2400" b="1" i="0" u="none" strike="noStrike" cap="none" normalizeH="0" baseline="0" smtClean="0">
                          <a:ln>
                            <a:noFill/>
                          </a:ln>
                          <a:solidFill>
                            <a:srgbClr val="FFFFFF"/>
                          </a:solidFill>
                          <a:effectLst/>
                          <a:latin typeface="黑体" pitchFamily="49" charset="-122"/>
                          <a:ea typeface="黑体" pitchFamily="49" charset="-122"/>
                        </a:rPr>
                        <a:t>)</a:t>
                      </a:r>
                      <a:endParaRPr kumimoji="0" lang="zh-CN" altLang="zh-CN" sz="2400" b="1" i="0" u="none" strike="noStrike" cap="none" normalizeH="0" baseline="0" smtClean="0">
                        <a:ln>
                          <a:noFill/>
                        </a:ln>
                        <a:solidFill>
                          <a:srgbClr val="FFFFFF"/>
                        </a:solidFill>
                        <a:effectLst/>
                        <a:latin typeface="黑体" pitchFamily="49" charset="-122"/>
                        <a:ea typeface="黑体" pitchFamily="49" charset="-122"/>
                      </a:endParaRPr>
                    </a:p>
                  </a:txBody>
                  <a:tcPr marL="19050" marR="19050" marT="0" marB="0" anchor="ct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chemeClr val="accent1"/>
                    </a:solidFill>
                  </a:tcPr>
                </a:tc>
              </a:tr>
              <a:tr h="692150">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1</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zh-CN" altLang="en-US" sz="2000" b="1" i="0" u="none" strike="noStrike" cap="none" normalizeH="0" baseline="0" smtClean="0">
                          <a:ln>
                            <a:noFill/>
                          </a:ln>
                          <a:solidFill>
                            <a:srgbClr val="000000"/>
                          </a:solidFill>
                          <a:effectLst/>
                          <a:latin typeface="黑体" pitchFamily="49" charset="-122"/>
                          <a:ea typeface="黑体" pitchFamily="49" charset="-122"/>
                        </a:rPr>
                        <a:t>大数据的表示、度量与语义理解</a:t>
                      </a:r>
                    </a:p>
                  </a:txBody>
                  <a:tcPr marL="19050" marR="19050" marT="0" marB="0"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450</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450</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692150">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2</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zh-CN" altLang="en-US" sz="2000" b="1" i="0" u="none" strike="noStrike" cap="none" normalizeH="0" baseline="0" smtClean="0">
                          <a:ln>
                            <a:noFill/>
                          </a:ln>
                          <a:solidFill>
                            <a:srgbClr val="000000"/>
                          </a:solidFill>
                          <a:effectLst/>
                          <a:latin typeface="黑体" pitchFamily="49" charset="-122"/>
                          <a:ea typeface="黑体" pitchFamily="49" charset="-122"/>
                        </a:rPr>
                        <a:t>大数据的计算复杂性与算法理论</a:t>
                      </a:r>
                    </a:p>
                  </a:txBody>
                  <a:tcPr marL="19050" marR="19050" marT="0" marB="0" anchor="ct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500</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500</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a:noFill/>
                    </a:lnT>
                    <a:lnB>
                      <a:noFill/>
                    </a:lnB>
                    <a:lnTlToBr>
                      <a:noFill/>
                    </a:lnTlToBr>
                    <a:lnBlToTr>
                      <a:noFill/>
                    </a:lnBlToTr>
                    <a:solidFill>
                      <a:schemeClr val="bg1"/>
                    </a:solidFill>
                  </a:tcPr>
                </a:tc>
              </a:tr>
              <a:tr h="1038225">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3</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zh-CN" altLang="en-US" sz="2000" b="1" i="0" u="none" strike="noStrike" cap="none" normalizeH="0" baseline="0" smtClean="0">
                          <a:ln>
                            <a:noFill/>
                          </a:ln>
                          <a:solidFill>
                            <a:srgbClr val="000000"/>
                          </a:solidFill>
                          <a:effectLst/>
                          <a:latin typeface="黑体" pitchFamily="49" charset="-122"/>
                          <a:ea typeface="黑体" pitchFamily="49" charset="-122"/>
                        </a:rPr>
                        <a:t>能效优化的大数据分布式系统架构</a:t>
                      </a:r>
                    </a:p>
                  </a:txBody>
                  <a:tcPr marL="19050" marR="19050" marT="0" marB="0" anchor="ct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850</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850</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a:noFill/>
                    </a:lnT>
                    <a:lnB>
                      <a:noFill/>
                    </a:lnB>
                    <a:lnTlToBr>
                      <a:noFill/>
                    </a:lnTlToBr>
                    <a:lnBlToTr>
                      <a:noFill/>
                    </a:lnBlToTr>
                    <a:solidFill>
                      <a:srgbClr val="E7E7E7"/>
                    </a:solidFill>
                  </a:tcPr>
                </a:tc>
              </a:tr>
              <a:tr h="692150">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4</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zh-CN" altLang="en-US" sz="2000" b="1" i="0" u="none" strike="noStrike" cap="none" normalizeH="0" baseline="0" smtClean="0">
                          <a:ln>
                            <a:noFill/>
                          </a:ln>
                          <a:solidFill>
                            <a:srgbClr val="000000"/>
                          </a:solidFill>
                          <a:effectLst/>
                          <a:latin typeface="黑体" pitchFamily="49" charset="-122"/>
                          <a:ea typeface="黑体" pitchFamily="49" charset="-122"/>
                        </a:rPr>
                        <a:t>大数据分析与挖掘处理系统</a:t>
                      </a:r>
                    </a:p>
                  </a:txBody>
                  <a:tcPr marL="19050" marR="19050" marT="0" marB="0" anchor="ct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850</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850</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a:noFill/>
                    </a:lnT>
                    <a:lnB>
                      <a:noFill/>
                    </a:lnB>
                    <a:lnTlToBr>
                      <a:noFill/>
                    </a:lnTlToBr>
                    <a:lnBlToTr>
                      <a:noFill/>
                    </a:lnBlToTr>
                    <a:solidFill>
                      <a:schemeClr val="bg1"/>
                    </a:solidFill>
                  </a:tcPr>
                </a:tc>
              </a:tr>
              <a:tr h="692150">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5</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zh-CN" altLang="en-US" sz="2000" b="1" i="0" u="none" strike="noStrike" cap="none" normalizeH="0" baseline="0" smtClean="0">
                          <a:ln>
                            <a:noFill/>
                          </a:ln>
                          <a:solidFill>
                            <a:srgbClr val="000000"/>
                          </a:solidFill>
                          <a:effectLst/>
                          <a:latin typeface="黑体" pitchFamily="49" charset="-122"/>
                          <a:ea typeface="黑体" pitchFamily="49" charset="-122"/>
                        </a:rPr>
                        <a:t>大数据计算的示范应用</a:t>
                      </a:r>
                    </a:p>
                  </a:txBody>
                  <a:tcPr marL="19050" marR="19050" marT="0" marB="0" anchor="ct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850</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a:noFill/>
                    </a:lnT>
                    <a:lnB>
                      <a:noFill/>
                    </a:lnB>
                    <a:lnTlToBr>
                      <a:noFill/>
                    </a:lnTlToBr>
                    <a:lnBlToTr>
                      <a:noFill/>
                    </a:lnBlToTr>
                    <a:solidFill>
                      <a:srgbClr val="E7E7E7"/>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850</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a:noFill/>
                    </a:lnT>
                    <a:lnB>
                      <a:noFill/>
                    </a:lnB>
                    <a:lnTlToBr>
                      <a:noFill/>
                    </a:lnTlToBr>
                    <a:lnBlToTr>
                      <a:noFill/>
                    </a:lnBlToTr>
                    <a:solidFill>
                      <a:srgbClr val="E7E7E7"/>
                    </a:solidFill>
                  </a:tcPr>
                </a:tc>
              </a:tr>
              <a:tr h="639763">
                <a:tc gridSpan="2">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zh-CN" altLang="en-US" sz="2000" b="1" i="0" u="none" strike="noStrike" cap="none" normalizeH="0" baseline="0" smtClean="0">
                          <a:ln>
                            <a:noFill/>
                          </a:ln>
                          <a:solidFill>
                            <a:srgbClr val="000000"/>
                          </a:solidFill>
                          <a:effectLst/>
                          <a:latin typeface="黑体" pitchFamily="49" charset="-122"/>
                          <a:ea typeface="黑体" pitchFamily="49" charset="-122"/>
                        </a:rPr>
                        <a:t>累计</a:t>
                      </a:r>
                    </a:p>
                  </a:txBody>
                  <a:tcPr marL="19050" marR="19050" marT="0" marB="0"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3,500</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ts val="600"/>
                        </a:spcBef>
                        <a:spcAft>
                          <a:spcPts val="600"/>
                        </a:spcAft>
                        <a:buClrTx/>
                        <a:buSzTx/>
                        <a:buFontTx/>
                        <a:buNone/>
                        <a:tabLst>
                          <a:tab pos="457200" algn="l"/>
                        </a:tabLst>
                      </a:pPr>
                      <a:r>
                        <a:rPr kumimoji="0" lang="en-US" altLang="zh-CN" sz="2800" b="1" i="0" u="none" strike="noStrike" cap="none" normalizeH="0" baseline="0" smtClean="0">
                          <a:ln>
                            <a:noFill/>
                          </a:ln>
                          <a:solidFill>
                            <a:srgbClr val="000000"/>
                          </a:solidFill>
                          <a:effectLst/>
                          <a:latin typeface="黑体" pitchFamily="49" charset="-122"/>
                          <a:ea typeface="黑体" pitchFamily="49" charset="-122"/>
                        </a:rPr>
                        <a:t>3,500</a:t>
                      </a:r>
                      <a:endParaRPr kumimoji="0" lang="zh-CN" altLang="zh-CN" sz="2800" b="1" i="0" u="none" strike="noStrike" cap="none" normalizeH="0" baseline="0" smtClean="0">
                        <a:ln>
                          <a:noFill/>
                        </a:ln>
                        <a:solidFill>
                          <a:srgbClr val="000000"/>
                        </a:solidFill>
                        <a:effectLst/>
                        <a:latin typeface="黑体" pitchFamily="49" charset="-122"/>
                        <a:ea typeface="黑体" pitchFamily="49" charset="-122"/>
                      </a:endParaRPr>
                    </a:p>
                  </a:txBody>
                  <a:tcPr marL="19050" marR="19050" marT="0" marB="0"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457200" y="549275"/>
            <a:ext cx="8229600" cy="774700"/>
          </a:xfrm>
        </p:spPr>
        <p:txBody>
          <a:bodyPr/>
          <a:lstStyle/>
          <a:p>
            <a:r>
              <a:rPr b="1" smtClean="0"/>
              <a:t>小结</a:t>
            </a:r>
            <a:endParaRPr lang="en-US" b="1" smtClean="0"/>
          </a:p>
        </p:txBody>
      </p:sp>
      <p:sp>
        <p:nvSpPr>
          <p:cNvPr id="4915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0ACE6677-2790-489E-90B3-554EE6043061}" type="slidenum">
              <a:rPr kumimoji="0" lang="zh-CN" altLang="en-US" sz="1200">
                <a:solidFill>
                  <a:srgbClr val="898989"/>
                </a:solidFill>
              </a:rPr>
              <a:pPr/>
              <a:t>59</a:t>
            </a:fld>
            <a:endParaRPr kumimoji="0" lang="zh-CN" altLang="en-US" sz="1200">
              <a:solidFill>
                <a:srgbClr val="898989"/>
              </a:solidFill>
            </a:endParaRPr>
          </a:p>
        </p:txBody>
      </p:sp>
      <p:sp>
        <p:nvSpPr>
          <p:cNvPr id="25" name="左右箭头 22"/>
          <p:cNvSpPr/>
          <p:nvPr/>
        </p:nvSpPr>
        <p:spPr>
          <a:xfrm>
            <a:off x="2987675" y="6092825"/>
            <a:ext cx="6048375" cy="720725"/>
          </a:xfrm>
          <a:prstGeom prst="leftRightArrow">
            <a:avLst>
              <a:gd name="adj1" fmla="val 72752"/>
              <a:gd name="adj2" fmla="val 50000"/>
            </a:avLst>
          </a:prstGeom>
          <a:blipFill>
            <a:blip r:embed="rId3"/>
            <a:tile tx="0" ty="0" sx="100000" sy="100000" flip="none" algn="tl"/>
          </a:blipFill>
          <a:ln w="38100">
            <a:solidFill>
              <a:schemeClr val="accent6">
                <a:lumMod val="75000"/>
              </a:schemeClr>
            </a:solidFill>
            <a:round/>
            <a:headEnd/>
            <a:tailEnd/>
          </a:ln>
          <a:effectLst>
            <a:outerShdw blurRad="40000" dist="20000" dir="5400000" rotWithShape="0">
              <a:srgbClr val="808080">
                <a:alpha val="37999"/>
              </a:srgbClr>
            </a:outerShdw>
          </a:effectLst>
        </p:spPr>
        <p:txBody>
          <a:bodyPr anchor="ctr"/>
          <a:lstStyle/>
          <a:p>
            <a:pPr algn="ctr"/>
            <a:r>
              <a:rPr kumimoji="0" lang="zh-CN" altLang="en-US" b="1" dirty="0">
                <a:solidFill>
                  <a:srgbClr val="000000"/>
                </a:solidFill>
                <a:latin typeface="黑体"/>
                <a:ea typeface="黑体"/>
                <a:cs typeface="黑体"/>
              </a:rPr>
              <a:t>网络信息空间大数据计算的基础研究</a:t>
            </a:r>
            <a:endParaRPr kumimoji="0" lang="en-US" altLang="zh-CN" b="1" dirty="0">
              <a:solidFill>
                <a:srgbClr val="000000"/>
              </a:solidFill>
              <a:latin typeface="黑体"/>
              <a:ea typeface="黑体"/>
              <a:cs typeface="黑体"/>
            </a:endParaRPr>
          </a:p>
        </p:txBody>
      </p:sp>
      <p:sp>
        <p:nvSpPr>
          <p:cNvPr id="52" name="左右箭头 22"/>
          <p:cNvSpPr/>
          <p:nvPr/>
        </p:nvSpPr>
        <p:spPr>
          <a:xfrm>
            <a:off x="179388" y="6092825"/>
            <a:ext cx="2160587" cy="720725"/>
          </a:xfrm>
          <a:prstGeom prst="leftRightArrow">
            <a:avLst>
              <a:gd name="adj1" fmla="val 72752"/>
              <a:gd name="adj2" fmla="val 50000"/>
            </a:avLst>
          </a:prstGeom>
          <a:solidFill>
            <a:srgbClr val="FFFFCC"/>
          </a:solidFill>
          <a:ln w="38100">
            <a:solidFill>
              <a:srgbClr val="FFC000"/>
            </a:solidFill>
            <a:miter lim="800000"/>
            <a:headEnd/>
            <a:tailEnd/>
          </a:ln>
        </p:spPr>
        <p:txBody>
          <a:bodyPr anchor="ctr"/>
          <a:lstStyle/>
          <a:p>
            <a:pPr algn="ctr"/>
            <a:r>
              <a:rPr lang="zh-CN" altLang="en-US" b="1" dirty="0">
                <a:solidFill>
                  <a:schemeClr val="tx1"/>
                </a:solidFill>
                <a:latin typeface="黑体" pitchFamily="49" charset="-122"/>
                <a:ea typeface="黑体" pitchFamily="49" charset="-122"/>
              </a:rPr>
              <a:t>应用需求</a:t>
            </a:r>
            <a:endParaRPr lang="en-US" altLang="zh-CN" b="1" dirty="0">
              <a:solidFill>
                <a:schemeClr val="tx1"/>
              </a:solidFill>
              <a:latin typeface="黑体" pitchFamily="49" charset="-122"/>
              <a:ea typeface="黑体" pitchFamily="49" charset="-122"/>
            </a:endParaRPr>
          </a:p>
        </p:txBody>
      </p:sp>
      <p:sp>
        <p:nvSpPr>
          <p:cNvPr id="49158" name="文本框 2"/>
          <p:cNvSpPr txBox="1">
            <a:spLocks noChangeArrowheads="1"/>
          </p:cNvSpPr>
          <p:nvPr/>
        </p:nvSpPr>
        <p:spPr bwMode="auto">
          <a:xfrm>
            <a:off x="-1108075" y="5418138"/>
            <a:ext cx="184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endParaRPr lang="zh-CN" altLang="en-US"/>
          </a:p>
        </p:txBody>
      </p:sp>
      <p:sp>
        <p:nvSpPr>
          <p:cNvPr id="65" name="圆角矩形 64"/>
          <p:cNvSpPr>
            <a:spLocks noChangeArrowheads="1"/>
          </p:cNvSpPr>
          <p:nvPr/>
        </p:nvSpPr>
        <p:spPr bwMode="auto">
          <a:xfrm>
            <a:off x="34925" y="1341438"/>
            <a:ext cx="1152525" cy="792162"/>
          </a:xfrm>
          <a:prstGeom prst="roundRect">
            <a:avLst>
              <a:gd name="adj" fmla="val 16667"/>
            </a:avLst>
          </a:prstGeom>
          <a:solidFill>
            <a:srgbClr val="FFFFCC"/>
          </a:solidFill>
          <a:ln w="38100">
            <a:solidFill>
              <a:srgbClr val="FFC000"/>
            </a:solidFill>
            <a:miter lim="800000"/>
            <a:headEnd/>
            <a:tailEnd/>
          </a:ln>
        </p:spPr>
        <p:txBody>
          <a:bodyPr anchor="ctr"/>
          <a:lstStyle/>
          <a:p>
            <a:pPr algn="ctr"/>
            <a:r>
              <a:rPr lang="zh-CN" altLang="en-US" sz="2000" b="1" dirty="0" smtClean="0">
                <a:latin typeface="黑体" pitchFamily="49" charset="-122"/>
                <a:ea typeface="黑体" pitchFamily="49" charset="-122"/>
              </a:rPr>
              <a:t>数据</a:t>
            </a:r>
            <a:endParaRPr lang="en-US" altLang="zh-CN" sz="2000" b="1" dirty="0" smtClean="0">
              <a:latin typeface="黑体" pitchFamily="49" charset="-122"/>
              <a:ea typeface="黑体" pitchFamily="49" charset="-122"/>
            </a:endParaRPr>
          </a:p>
          <a:p>
            <a:pPr algn="ctr"/>
            <a:r>
              <a:rPr lang="zh-CN" altLang="en-US" sz="2000" b="1" dirty="0" smtClean="0">
                <a:latin typeface="黑体" pitchFamily="49" charset="-122"/>
                <a:ea typeface="黑体" pitchFamily="49" charset="-122"/>
              </a:rPr>
              <a:t>特征</a:t>
            </a:r>
            <a:endParaRPr lang="en-US" altLang="zh-CN" sz="2000" b="1" dirty="0">
              <a:latin typeface="黑体" pitchFamily="49" charset="-122"/>
              <a:ea typeface="黑体" pitchFamily="49" charset="-122"/>
            </a:endParaRPr>
          </a:p>
        </p:txBody>
      </p:sp>
      <p:sp>
        <p:nvSpPr>
          <p:cNvPr id="66" name="圆角矩形 65"/>
          <p:cNvSpPr>
            <a:spLocks noChangeArrowheads="1"/>
          </p:cNvSpPr>
          <p:nvPr/>
        </p:nvSpPr>
        <p:spPr bwMode="auto">
          <a:xfrm>
            <a:off x="1258888" y="1341438"/>
            <a:ext cx="1081087" cy="792162"/>
          </a:xfrm>
          <a:prstGeom prst="roundRect">
            <a:avLst>
              <a:gd name="adj" fmla="val 16667"/>
            </a:avLst>
          </a:prstGeom>
          <a:solidFill>
            <a:srgbClr val="FFFFCC"/>
          </a:solidFill>
          <a:ln w="38100">
            <a:solidFill>
              <a:srgbClr val="FFC000"/>
            </a:solidFill>
            <a:miter lim="800000"/>
            <a:headEnd/>
            <a:tailEnd/>
          </a:ln>
        </p:spPr>
        <p:txBody>
          <a:bodyPr anchor="ctr"/>
          <a:lstStyle/>
          <a:p>
            <a:pPr algn="ctr"/>
            <a:r>
              <a:rPr lang="zh-CN" altLang="en-US" sz="2000" b="1" dirty="0" smtClean="0">
                <a:latin typeface="黑体" pitchFamily="49" charset="-122"/>
                <a:ea typeface="黑体" pitchFamily="49" charset="-122"/>
              </a:rPr>
              <a:t>计算</a:t>
            </a:r>
            <a:endParaRPr lang="en-US" altLang="zh-CN" sz="2000" b="1" dirty="0" smtClean="0">
              <a:latin typeface="黑体" pitchFamily="49" charset="-122"/>
              <a:ea typeface="黑体" pitchFamily="49" charset="-122"/>
            </a:endParaRPr>
          </a:p>
          <a:p>
            <a:pPr algn="ctr"/>
            <a:r>
              <a:rPr lang="zh-CN" altLang="en-US" sz="2000" b="1" dirty="0" smtClean="0">
                <a:latin typeface="黑体" pitchFamily="49" charset="-122"/>
                <a:ea typeface="黑体" pitchFamily="49" charset="-122"/>
              </a:rPr>
              <a:t>特征</a:t>
            </a:r>
            <a:endParaRPr lang="en-US" altLang="zh-CN" sz="2000" b="1" dirty="0">
              <a:latin typeface="黑体" pitchFamily="49" charset="-122"/>
              <a:ea typeface="黑体" pitchFamily="49" charset="-122"/>
            </a:endParaRPr>
          </a:p>
        </p:txBody>
      </p:sp>
      <p:sp>
        <p:nvSpPr>
          <p:cNvPr id="69" name="右箭头 68"/>
          <p:cNvSpPr>
            <a:spLocks noChangeArrowheads="1"/>
          </p:cNvSpPr>
          <p:nvPr/>
        </p:nvSpPr>
        <p:spPr bwMode="auto">
          <a:xfrm>
            <a:off x="2268538" y="3717925"/>
            <a:ext cx="601662" cy="647700"/>
          </a:xfrm>
          <a:prstGeom prst="rightArrow">
            <a:avLst>
              <a:gd name="adj1" fmla="val 50000"/>
              <a:gd name="adj2" fmla="val 49983"/>
            </a:avLst>
          </a:prstGeom>
          <a:solidFill>
            <a:schemeClr val="bg1">
              <a:lumMod val="95000"/>
            </a:schemeClr>
          </a:solidFill>
          <a:ln w="28575" cap="flat" cmpd="sng">
            <a:solidFill>
              <a:srgbClr val="C00000"/>
            </a:solid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Calibri" charset="0"/>
                <a:ea typeface="宋体" charset="0"/>
                <a:cs typeface="宋体" charset="0"/>
              </a:defRPr>
            </a:lvl1pPr>
            <a:lvl2pPr marL="457200" algn="l" rtl="0" fontAlgn="base">
              <a:spcBef>
                <a:spcPct val="0"/>
              </a:spcBef>
              <a:spcAft>
                <a:spcPct val="0"/>
              </a:spcAft>
              <a:defRPr kumimoji="1" sz="2400" kern="1200">
                <a:solidFill>
                  <a:schemeClr val="tx1"/>
                </a:solidFill>
                <a:latin typeface="Calibri" charset="0"/>
                <a:ea typeface="宋体" charset="0"/>
                <a:cs typeface="宋体" charset="0"/>
              </a:defRPr>
            </a:lvl2pPr>
            <a:lvl3pPr marL="914400" algn="l" rtl="0" fontAlgn="base">
              <a:spcBef>
                <a:spcPct val="0"/>
              </a:spcBef>
              <a:spcAft>
                <a:spcPct val="0"/>
              </a:spcAft>
              <a:defRPr kumimoji="1" sz="2400" kern="1200">
                <a:solidFill>
                  <a:schemeClr val="tx1"/>
                </a:solidFill>
                <a:latin typeface="Calibri" charset="0"/>
                <a:ea typeface="宋体" charset="0"/>
                <a:cs typeface="宋体" charset="0"/>
              </a:defRPr>
            </a:lvl3pPr>
            <a:lvl4pPr marL="1371600" algn="l" rtl="0" fontAlgn="base">
              <a:spcBef>
                <a:spcPct val="0"/>
              </a:spcBef>
              <a:spcAft>
                <a:spcPct val="0"/>
              </a:spcAft>
              <a:defRPr kumimoji="1" sz="2400" kern="1200">
                <a:solidFill>
                  <a:schemeClr val="tx1"/>
                </a:solidFill>
                <a:latin typeface="Calibri" charset="0"/>
                <a:ea typeface="宋体" charset="0"/>
                <a:cs typeface="宋体" charset="0"/>
              </a:defRPr>
            </a:lvl4pPr>
            <a:lvl5pPr marL="1828800" algn="l" rtl="0" fontAlgn="base">
              <a:spcBef>
                <a:spcPct val="0"/>
              </a:spcBef>
              <a:spcAft>
                <a:spcPct val="0"/>
              </a:spcAft>
              <a:defRPr kumimoji="1" sz="2400" kern="1200">
                <a:solidFill>
                  <a:schemeClr val="tx1"/>
                </a:solidFill>
                <a:latin typeface="Calibri" charset="0"/>
                <a:ea typeface="宋体" charset="0"/>
                <a:cs typeface="宋体" charset="0"/>
              </a:defRPr>
            </a:lvl5pPr>
            <a:lvl6pPr marL="2286000" algn="l" defTabSz="457200" rtl="0" eaLnBrk="1" latinLnBrk="0" hangingPunct="1">
              <a:defRPr kumimoji="1" sz="2400" kern="1200">
                <a:solidFill>
                  <a:schemeClr val="tx1"/>
                </a:solidFill>
                <a:latin typeface="Calibri" charset="0"/>
                <a:ea typeface="宋体" charset="0"/>
                <a:cs typeface="宋体" charset="0"/>
              </a:defRPr>
            </a:lvl6pPr>
            <a:lvl7pPr marL="2743200" algn="l" defTabSz="457200" rtl="0" eaLnBrk="1" latinLnBrk="0" hangingPunct="1">
              <a:defRPr kumimoji="1" sz="2400" kern="1200">
                <a:solidFill>
                  <a:schemeClr val="tx1"/>
                </a:solidFill>
                <a:latin typeface="Calibri" charset="0"/>
                <a:ea typeface="宋体" charset="0"/>
                <a:cs typeface="宋体" charset="0"/>
              </a:defRPr>
            </a:lvl7pPr>
            <a:lvl8pPr marL="3200400" algn="l" defTabSz="457200" rtl="0" eaLnBrk="1" latinLnBrk="0" hangingPunct="1">
              <a:defRPr kumimoji="1" sz="2400" kern="1200">
                <a:solidFill>
                  <a:schemeClr val="tx1"/>
                </a:solidFill>
                <a:latin typeface="Calibri" charset="0"/>
                <a:ea typeface="宋体" charset="0"/>
                <a:cs typeface="宋体" charset="0"/>
              </a:defRPr>
            </a:lvl8pPr>
            <a:lvl9pPr marL="3657600" algn="l" defTabSz="457200" rtl="0" eaLnBrk="1" latinLnBrk="0" hangingPunct="1">
              <a:defRPr kumimoji="1" sz="2400" kern="1200">
                <a:solidFill>
                  <a:schemeClr val="tx1"/>
                </a:solidFill>
                <a:latin typeface="Calibri" charset="0"/>
                <a:ea typeface="宋体" charset="0"/>
                <a:cs typeface="宋体" charset="0"/>
              </a:defRPr>
            </a:lvl9pPr>
          </a:lstStyle>
          <a:p>
            <a:pPr algn="ctr">
              <a:defRPr/>
            </a:pPr>
            <a:endParaRPr lang="zh-CN" altLang="zh-CN">
              <a:solidFill>
                <a:srgbClr val="FFFFFF"/>
              </a:solidFill>
              <a:latin typeface="PMingLiU" pitchFamily="18" charset="-120"/>
              <a:ea typeface="PMingLiU" pitchFamily="18" charset="-120"/>
              <a:sym typeface="PMingLiU" pitchFamily="18" charset="-120"/>
            </a:endParaRPr>
          </a:p>
        </p:txBody>
      </p:sp>
      <p:sp>
        <p:nvSpPr>
          <p:cNvPr id="70" name="圆角矩形 69"/>
          <p:cNvSpPr>
            <a:spLocks noChangeArrowheads="1"/>
          </p:cNvSpPr>
          <p:nvPr/>
        </p:nvSpPr>
        <p:spPr bwMode="auto">
          <a:xfrm>
            <a:off x="2843213" y="1341438"/>
            <a:ext cx="1152525" cy="792162"/>
          </a:xfrm>
          <a:prstGeom prst="roundRect">
            <a:avLst>
              <a:gd name="adj" fmla="val 16667"/>
            </a:avLst>
          </a:prstGeom>
          <a:blipFill>
            <a:blip r:embed="rId3"/>
            <a:tile tx="0" ty="0" sx="100000" sy="100000" flip="none" algn="tl"/>
          </a:blipFill>
          <a:ln w="38100">
            <a:solidFill>
              <a:schemeClr val="accent6">
                <a:lumMod val="75000"/>
              </a:schemeClr>
            </a:solidFill>
            <a:round/>
            <a:headEnd/>
            <a:tailEnd/>
          </a:ln>
          <a:effectLst>
            <a:outerShdw blurRad="40000" dist="20000" dir="5400000" rotWithShape="0">
              <a:srgbClr val="808080">
                <a:alpha val="37999"/>
              </a:srgbClr>
            </a:outerShdw>
          </a:effectLst>
        </p:spPr>
        <p:txBody>
          <a:bodyPr anchor="ctr"/>
          <a:lstStyle/>
          <a:p>
            <a:pPr algn="ctr"/>
            <a:r>
              <a:rPr kumimoji="0" lang="zh-CN" altLang="en-US" sz="2000" b="1" dirty="0" smtClean="0">
                <a:solidFill>
                  <a:srgbClr val="000000"/>
                </a:solidFill>
                <a:latin typeface="黑体" pitchFamily="49" charset="-122"/>
                <a:ea typeface="黑体" pitchFamily="49" charset="-122"/>
              </a:rPr>
              <a:t>科学</a:t>
            </a:r>
            <a:endParaRPr kumimoji="0" lang="en-US" altLang="zh-CN" sz="2000" b="1" dirty="0" smtClean="0">
              <a:solidFill>
                <a:srgbClr val="000000"/>
              </a:solidFill>
              <a:latin typeface="黑体" pitchFamily="49" charset="-122"/>
              <a:ea typeface="黑体" pitchFamily="49" charset="-122"/>
            </a:endParaRPr>
          </a:p>
          <a:p>
            <a:pPr algn="ctr"/>
            <a:r>
              <a:rPr kumimoji="0" lang="zh-CN" altLang="en-US" sz="2000" b="1" dirty="0" smtClean="0">
                <a:solidFill>
                  <a:srgbClr val="000000"/>
                </a:solidFill>
                <a:latin typeface="黑体" pitchFamily="49" charset="-122"/>
                <a:ea typeface="黑体" pitchFamily="49" charset="-122"/>
              </a:rPr>
              <a:t>问题</a:t>
            </a:r>
            <a:endParaRPr kumimoji="0" lang="en-US" altLang="zh-CN" sz="2000" b="1" dirty="0">
              <a:solidFill>
                <a:srgbClr val="000000"/>
              </a:solidFill>
              <a:latin typeface="黑体" pitchFamily="49" charset="-122"/>
              <a:ea typeface="黑体" pitchFamily="49" charset="-122"/>
            </a:endParaRPr>
          </a:p>
        </p:txBody>
      </p:sp>
      <p:sp>
        <p:nvSpPr>
          <p:cNvPr id="62476" name="Rectangle 10" descr="再生纸"/>
          <p:cNvSpPr>
            <a:spLocks noChangeArrowheads="1"/>
          </p:cNvSpPr>
          <p:nvPr/>
        </p:nvSpPr>
        <p:spPr bwMode="auto">
          <a:xfrm>
            <a:off x="2944813" y="2636838"/>
            <a:ext cx="979487" cy="576262"/>
          </a:xfrm>
          <a:prstGeom prst="rect">
            <a:avLst/>
          </a:prstGeom>
          <a:blipFill dpi="0" rotWithShape="1">
            <a:blip r:embed="rId3">
              <a:alphaModFix amt="84000"/>
            </a:blip>
            <a:srcRect/>
            <a:tile tx="0" ty="0" sx="100000" sy="100000" flip="none" algn="tl"/>
          </a:blipFill>
          <a:ln w="57150" cmpd="thickThin">
            <a:solidFill>
              <a:srgbClr val="632523"/>
            </a:solidFill>
            <a:miter lim="800000"/>
            <a:headEnd/>
            <a:tailEnd/>
          </a:ln>
        </p:spPr>
        <p:txBody>
          <a:bodyPr anchor="ctr"/>
          <a:lstStyle/>
          <a:p>
            <a:pPr algn="ctr"/>
            <a:r>
              <a:rPr kumimoji="0" lang="zh-CN" altLang="en-US" sz="2000">
                <a:solidFill>
                  <a:srgbClr val="000000"/>
                </a:solidFill>
                <a:latin typeface="黑体" pitchFamily="49" charset="-122"/>
                <a:ea typeface="黑体" pitchFamily="49" charset="-122"/>
              </a:rPr>
              <a:t>可表示</a:t>
            </a:r>
            <a:endParaRPr kumimoji="0" lang="en-US" altLang="zh-CN" sz="2000">
              <a:solidFill>
                <a:srgbClr val="000000"/>
              </a:solidFill>
              <a:latin typeface="黑体" pitchFamily="49" charset="-122"/>
              <a:cs typeface="Times New Roman" pitchFamily="18" charset="0"/>
            </a:endParaRPr>
          </a:p>
        </p:txBody>
      </p:sp>
      <p:sp>
        <p:nvSpPr>
          <p:cNvPr id="62477" name="Rectangle 12" descr="再生纸"/>
          <p:cNvSpPr>
            <a:spLocks noChangeArrowheads="1"/>
          </p:cNvSpPr>
          <p:nvPr/>
        </p:nvSpPr>
        <p:spPr bwMode="auto">
          <a:xfrm>
            <a:off x="2944813" y="3716338"/>
            <a:ext cx="990600" cy="569912"/>
          </a:xfrm>
          <a:prstGeom prst="rect">
            <a:avLst/>
          </a:prstGeom>
          <a:blipFill dpi="0" rotWithShape="1">
            <a:blip r:embed="rId3">
              <a:alphaModFix amt="84000"/>
            </a:blip>
            <a:srcRect/>
            <a:tile tx="0" ty="0" sx="100000" sy="100000" flip="none" algn="tl"/>
          </a:blipFill>
          <a:ln w="57150" cmpd="thickThin">
            <a:solidFill>
              <a:srgbClr val="632523"/>
            </a:solidFill>
            <a:miter lim="800000"/>
            <a:headEnd/>
            <a:tailEnd/>
          </a:ln>
        </p:spPr>
        <p:txBody>
          <a:bodyPr anchor="ctr"/>
          <a:lstStyle/>
          <a:p>
            <a:pPr algn="ctr"/>
            <a:r>
              <a:rPr kumimoji="0" lang="zh-CN" altLang="en-US" sz="2000">
                <a:solidFill>
                  <a:srgbClr val="000000"/>
                </a:solidFill>
                <a:latin typeface="黑体" pitchFamily="49" charset="-122"/>
                <a:ea typeface="黑体" pitchFamily="49" charset="-122"/>
              </a:rPr>
              <a:t>可计算</a:t>
            </a:r>
            <a:endParaRPr kumimoji="0" lang="en-US" altLang="zh-CN" sz="2000">
              <a:solidFill>
                <a:srgbClr val="000000"/>
              </a:solidFill>
              <a:latin typeface="黑体" pitchFamily="49" charset="-122"/>
              <a:ea typeface="黑体" pitchFamily="49" charset="-122"/>
            </a:endParaRPr>
          </a:p>
        </p:txBody>
      </p:sp>
      <p:sp>
        <p:nvSpPr>
          <p:cNvPr id="62478" name="Rectangle 12" descr="再生纸"/>
          <p:cNvSpPr>
            <a:spLocks noChangeArrowheads="1"/>
          </p:cNvSpPr>
          <p:nvPr/>
        </p:nvSpPr>
        <p:spPr bwMode="auto">
          <a:xfrm>
            <a:off x="2944813" y="4884738"/>
            <a:ext cx="979487" cy="560387"/>
          </a:xfrm>
          <a:prstGeom prst="rect">
            <a:avLst/>
          </a:prstGeom>
          <a:blipFill dpi="0" rotWithShape="1">
            <a:blip r:embed="rId3">
              <a:alphaModFix amt="84000"/>
            </a:blip>
            <a:srcRect/>
            <a:tile tx="0" ty="0" sx="100000" sy="100000" flip="none" algn="tl"/>
          </a:blipFill>
          <a:ln w="57150" cmpd="thickThin">
            <a:solidFill>
              <a:srgbClr val="632523"/>
            </a:solidFill>
            <a:miter lim="800000"/>
            <a:headEnd/>
            <a:tailEnd/>
          </a:ln>
        </p:spPr>
        <p:txBody>
          <a:bodyPr anchor="ctr"/>
          <a:lstStyle/>
          <a:p>
            <a:pPr algn="ctr"/>
            <a:r>
              <a:rPr kumimoji="0" lang="zh-CN" altLang="en-US" sz="2000">
                <a:solidFill>
                  <a:srgbClr val="000000"/>
                </a:solidFill>
                <a:latin typeface="黑体" pitchFamily="49" charset="-122"/>
                <a:ea typeface="黑体" pitchFamily="49" charset="-122"/>
              </a:rPr>
              <a:t>可操作</a:t>
            </a:r>
            <a:endParaRPr kumimoji="0" lang="en-US" altLang="zh-CN" sz="2000">
              <a:solidFill>
                <a:srgbClr val="000000"/>
              </a:solidFill>
              <a:latin typeface="黑体" pitchFamily="49" charset="-122"/>
              <a:cs typeface="Times New Roman" pitchFamily="18" charset="0"/>
            </a:endParaRPr>
          </a:p>
        </p:txBody>
      </p:sp>
      <p:sp>
        <p:nvSpPr>
          <p:cNvPr id="74" name="圆角矩形 73"/>
          <p:cNvSpPr>
            <a:spLocks noChangeArrowheads="1"/>
          </p:cNvSpPr>
          <p:nvPr/>
        </p:nvSpPr>
        <p:spPr bwMode="auto">
          <a:xfrm>
            <a:off x="4067175" y="1341438"/>
            <a:ext cx="3025775" cy="792162"/>
          </a:xfrm>
          <a:prstGeom prst="roundRect">
            <a:avLst>
              <a:gd name="adj" fmla="val 16667"/>
            </a:avLst>
          </a:prstGeom>
          <a:blipFill>
            <a:blip r:embed="rId3"/>
            <a:tile tx="0" ty="0" sx="100000" sy="100000" flip="none" algn="tl"/>
          </a:blipFill>
          <a:ln w="38100">
            <a:solidFill>
              <a:schemeClr val="accent6">
                <a:lumMod val="75000"/>
              </a:schemeClr>
            </a:solidFill>
            <a:round/>
            <a:headEnd/>
            <a:tailEnd/>
          </a:ln>
          <a:effectLst>
            <a:outerShdw blurRad="40000" dist="20000" dir="5400000" rotWithShape="0">
              <a:srgbClr val="808080">
                <a:alpha val="37999"/>
              </a:srgbClr>
            </a:outerShdw>
          </a:effectLst>
        </p:spPr>
        <p:txBody>
          <a:bodyPr anchor="ctr"/>
          <a:lstStyle/>
          <a:p>
            <a:pPr algn="ctr">
              <a:defRPr/>
            </a:pPr>
            <a:r>
              <a:rPr kumimoji="0" lang="zh-CN" altLang="en-US" sz="2000" b="1" dirty="0">
                <a:solidFill>
                  <a:srgbClr val="000000"/>
                </a:solidFill>
                <a:latin typeface="黑体"/>
                <a:ea typeface="黑体"/>
                <a:cs typeface="黑体"/>
              </a:rPr>
              <a:t>研究内容</a:t>
            </a:r>
            <a:endParaRPr kumimoji="0" lang="en-US" altLang="zh-CN" sz="2000" b="1" dirty="0">
              <a:solidFill>
                <a:srgbClr val="000000"/>
              </a:solidFill>
              <a:latin typeface="黑体"/>
              <a:ea typeface="黑体"/>
              <a:cs typeface="黑体"/>
            </a:endParaRPr>
          </a:p>
        </p:txBody>
      </p:sp>
      <p:sp>
        <p:nvSpPr>
          <p:cNvPr id="76" name="圆角矩形 75"/>
          <p:cNvSpPr>
            <a:spLocks noChangeArrowheads="1"/>
          </p:cNvSpPr>
          <p:nvPr/>
        </p:nvSpPr>
        <p:spPr bwMode="auto">
          <a:xfrm>
            <a:off x="7164388" y="1341438"/>
            <a:ext cx="1908175" cy="792162"/>
          </a:xfrm>
          <a:prstGeom prst="roundRect">
            <a:avLst>
              <a:gd name="adj" fmla="val 16667"/>
            </a:avLst>
          </a:prstGeom>
          <a:blipFill>
            <a:blip r:embed="rId3"/>
            <a:tile tx="0" ty="0" sx="100000" sy="100000" flip="none" algn="tl"/>
          </a:blipFill>
          <a:ln w="38100">
            <a:solidFill>
              <a:schemeClr val="accent6">
                <a:lumMod val="75000"/>
              </a:schemeClr>
            </a:solidFill>
            <a:round/>
            <a:headEnd/>
            <a:tailEnd/>
          </a:ln>
          <a:effectLst>
            <a:outerShdw blurRad="40000" dist="20000" dir="5400000" rotWithShape="0">
              <a:srgbClr val="808080">
                <a:alpha val="37999"/>
              </a:srgbClr>
            </a:outerShdw>
          </a:effectLst>
        </p:spPr>
        <p:txBody>
          <a:bodyPr anchor="ctr"/>
          <a:lstStyle/>
          <a:p>
            <a:pPr algn="ctr"/>
            <a:r>
              <a:rPr kumimoji="0" lang="zh-CN" altLang="en-US" sz="2000" b="1">
                <a:solidFill>
                  <a:srgbClr val="000000"/>
                </a:solidFill>
                <a:latin typeface="黑体" pitchFamily="49" charset="-122"/>
                <a:ea typeface="黑体" pitchFamily="49" charset="-122"/>
              </a:rPr>
              <a:t>特色创新</a:t>
            </a:r>
            <a:endParaRPr kumimoji="0" lang="en-US" altLang="zh-CN" sz="2000" b="1">
              <a:solidFill>
                <a:srgbClr val="000000"/>
              </a:solidFill>
              <a:latin typeface="黑体" pitchFamily="49" charset="-122"/>
              <a:ea typeface="黑体" pitchFamily="49" charset="-122"/>
            </a:endParaRPr>
          </a:p>
        </p:txBody>
      </p:sp>
      <p:sp>
        <p:nvSpPr>
          <p:cNvPr id="77" name="圆角矩形 76"/>
          <p:cNvSpPr/>
          <p:nvPr/>
        </p:nvSpPr>
        <p:spPr>
          <a:xfrm>
            <a:off x="7164388" y="5445125"/>
            <a:ext cx="1908175" cy="576263"/>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r>
              <a:rPr kumimoji="0" lang="zh-CN" altLang="en-US" sz="1600">
                <a:solidFill>
                  <a:srgbClr val="FF0000"/>
                </a:solidFill>
                <a:latin typeface="黑体" pitchFamily="49" charset="-122"/>
                <a:ea typeface="黑体" pitchFamily="49" charset="-122"/>
              </a:rPr>
              <a:t>思路创新</a:t>
            </a:r>
            <a:r>
              <a:rPr kumimoji="0" lang="en-US" altLang="zh-CN" sz="1600">
                <a:solidFill>
                  <a:srgbClr val="2D2D85"/>
                </a:solidFill>
                <a:latin typeface="黑体" pitchFamily="49" charset="-122"/>
                <a:ea typeface="黑体" pitchFamily="49" charset="-122"/>
              </a:rPr>
              <a:t>:</a:t>
            </a:r>
          </a:p>
          <a:p>
            <a:r>
              <a:rPr kumimoji="0" lang="en-US" altLang="zh-CN" sz="1600">
                <a:solidFill>
                  <a:srgbClr val="000000"/>
                </a:solidFill>
                <a:latin typeface="黑体" pitchFamily="49" charset="-122"/>
                <a:ea typeface="黑体" pitchFamily="49" charset="-122"/>
              </a:rPr>
              <a:t>3I</a:t>
            </a:r>
            <a:r>
              <a:rPr kumimoji="0" lang="zh-CN" altLang="en-US" sz="1600">
                <a:solidFill>
                  <a:srgbClr val="000000"/>
                </a:solidFill>
                <a:latin typeface="黑体" pitchFamily="49" charset="-122"/>
                <a:ea typeface="黑体" pitchFamily="49" charset="-122"/>
              </a:rPr>
              <a:t>计算特征</a:t>
            </a:r>
            <a:endParaRPr kumimoji="0" lang="en-US" altLang="zh-CN" sz="1600">
              <a:solidFill>
                <a:srgbClr val="2D2D85"/>
              </a:solidFill>
              <a:latin typeface="黑体" pitchFamily="49" charset="-122"/>
              <a:ea typeface="黑体" pitchFamily="49" charset="-122"/>
            </a:endParaRPr>
          </a:p>
        </p:txBody>
      </p:sp>
      <p:sp>
        <p:nvSpPr>
          <p:cNvPr id="78" name="圆角矩形 77"/>
          <p:cNvSpPr/>
          <p:nvPr/>
        </p:nvSpPr>
        <p:spPr>
          <a:xfrm>
            <a:off x="7164388" y="4149725"/>
            <a:ext cx="1908175" cy="1223963"/>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r>
              <a:rPr kumimoji="0" lang="zh-CN" altLang="en-US" sz="1600" dirty="0">
                <a:solidFill>
                  <a:srgbClr val="FF0000"/>
                </a:solidFill>
                <a:latin typeface="黑体" pitchFamily="49" charset="-122"/>
                <a:ea typeface="黑体" pitchFamily="49" charset="-122"/>
              </a:rPr>
              <a:t>理论创新</a:t>
            </a:r>
            <a:r>
              <a:rPr kumimoji="0" lang="en-US" altLang="zh-CN" sz="1600" dirty="0">
                <a:solidFill>
                  <a:srgbClr val="FF0000"/>
                </a:solidFill>
                <a:latin typeface="黑体" pitchFamily="49" charset="-122"/>
                <a:ea typeface="黑体" pitchFamily="49" charset="-122"/>
              </a:rPr>
              <a:t>:</a:t>
            </a:r>
          </a:p>
          <a:p>
            <a:r>
              <a:rPr lang="zh-CN" altLang="en-US" sz="1600" dirty="0">
                <a:solidFill>
                  <a:srgbClr val="000000"/>
                </a:solidFill>
                <a:latin typeface="黑体" pitchFamily="49" charset="-122"/>
                <a:ea typeface="黑体" pitchFamily="49" charset="-122"/>
              </a:rPr>
              <a:t>易解复杂度类</a:t>
            </a:r>
            <a:endParaRPr lang="en-US" altLang="zh-CN" sz="1600" dirty="0">
              <a:solidFill>
                <a:srgbClr val="000000"/>
              </a:solidFill>
              <a:latin typeface="黑体" pitchFamily="49" charset="-122"/>
              <a:ea typeface="黑体" pitchFamily="49" charset="-122"/>
            </a:endParaRPr>
          </a:p>
          <a:p>
            <a:r>
              <a:rPr lang="zh-CN" altLang="en-US" sz="1600" dirty="0">
                <a:solidFill>
                  <a:srgbClr val="000000"/>
                </a:solidFill>
                <a:latin typeface="黑体" pitchFamily="49" charset="-122"/>
                <a:ea typeface="黑体" pitchFamily="49" charset="-122"/>
              </a:rPr>
              <a:t>近似算法理论</a:t>
            </a:r>
            <a:endParaRPr lang="en-US" altLang="zh-CN" sz="1600" dirty="0">
              <a:solidFill>
                <a:srgbClr val="000000"/>
              </a:solidFill>
              <a:latin typeface="黑体" pitchFamily="49" charset="-122"/>
              <a:ea typeface="黑体" pitchFamily="49" charset="-122"/>
            </a:endParaRPr>
          </a:p>
          <a:p>
            <a:r>
              <a:rPr lang="zh-CN" altLang="en-US" sz="1600" dirty="0">
                <a:solidFill>
                  <a:srgbClr val="000000"/>
                </a:solidFill>
                <a:latin typeface="黑体" pitchFamily="49" charset="-122"/>
                <a:ea typeface="黑体" pitchFamily="49" charset="-122"/>
              </a:rPr>
              <a:t>高效算法</a:t>
            </a:r>
            <a:endParaRPr lang="en-US" altLang="zh-CN" sz="1600" dirty="0">
              <a:solidFill>
                <a:srgbClr val="000000"/>
              </a:solidFill>
              <a:latin typeface="黑体" pitchFamily="49" charset="-122"/>
              <a:ea typeface="黑体" pitchFamily="49" charset="-122"/>
            </a:endParaRPr>
          </a:p>
          <a:p>
            <a:r>
              <a:rPr lang="zh-CN" altLang="en-US" sz="1600" dirty="0">
                <a:solidFill>
                  <a:srgbClr val="000000"/>
                </a:solidFill>
                <a:latin typeface="黑体" pitchFamily="49" charset="-122"/>
                <a:ea typeface="黑体" pitchFamily="49" charset="-122"/>
              </a:rPr>
              <a:t>量化</a:t>
            </a:r>
            <a:r>
              <a:rPr lang="zh-CN" altLang="en-US" sz="1600" dirty="0" smtClean="0">
                <a:solidFill>
                  <a:srgbClr val="000000"/>
                </a:solidFill>
                <a:latin typeface="黑体" pitchFamily="49" charset="-122"/>
                <a:ea typeface="黑体" pitchFamily="49" charset="-122"/>
              </a:rPr>
              <a:t>表示</a:t>
            </a:r>
            <a:endParaRPr lang="en-US" altLang="zh-CN" sz="1600" dirty="0">
              <a:solidFill>
                <a:srgbClr val="000000"/>
              </a:solidFill>
              <a:latin typeface="黑体" pitchFamily="49" charset="-122"/>
              <a:ea typeface="黑体" pitchFamily="49" charset="-122"/>
            </a:endParaRPr>
          </a:p>
        </p:txBody>
      </p:sp>
      <p:sp>
        <p:nvSpPr>
          <p:cNvPr id="79" name="圆角矩形 78"/>
          <p:cNvSpPr/>
          <p:nvPr/>
        </p:nvSpPr>
        <p:spPr>
          <a:xfrm>
            <a:off x="7164388" y="3068638"/>
            <a:ext cx="1908175" cy="1008062"/>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r>
              <a:rPr kumimoji="0" lang="en-US" altLang="en-US" sz="1600">
                <a:solidFill>
                  <a:srgbClr val="FF0000"/>
                </a:solidFill>
                <a:latin typeface="黑体" pitchFamily="49" charset="-122"/>
                <a:ea typeface="黑体" pitchFamily="49" charset="-122"/>
              </a:rPr>
              <a:t>方法</a:t>
            </a:r>
            <a:r>
              <a:rPr kumimoji="0" lang="zh-CN" altLang="en-US" sz="1600">
                <a:solidFill>
                  <a:srgbClr val="FF0000"/>
                </a:solidFill>
                <a:latin typeface="黑体" pitchFamily="49" charset="-122"/>
                <a:ea typeface="黑体" pitchFamily="49" charset="-122"/>
              </a:rPr>
              <a:t>创新</a:t>
            </a:r>
            <a:r>
              <a:rPr kumimoji="0" lang="en-US" altLang="zh-CN" sz="1600">
                <a:solidFill>
                  <a:srgbClr val="FF0000"/>
                </a:solidFill>
                <a:latin typeface="黑体" pitchFamily="49" charset="-122"/>
                <a:ea typeface="黑体" pitchFamily="49" charset="-122"/>
              </a:rPr>
              <a:t>:</a:t>
            </a:r>
          </a:p>
          <a:p>
            <a:r>
              <a:rPr lang="zh-CN" altLang="en-US" sz="1600">
                <a:solidFill>
                  <a:srgbClr val="000000"/>
                </a:solidFill>
                <a:latin typeface="黑体" pitchFamily="49" charset="-122"/>
                <a:ea typeface="黑体" pitchFamily="49" charset="-122"/>
              </a:rPr>
              <a:t>迁移学习理论</a:t>
            </a:r>
            <a:endParaRPr kumimoji="0" lang="en-US" altLang="zh-CN" sz="1600">
              <a:solidFill>
                <a:srgbClr val="000000"/>
              </a:solidFill>
              <a:latin typeface="黑体" pitchFamily="49" charset="-122"/>
              <a:ea typeface="黑体" pitchFamily="49" charset="-122"/>
            </a:endParaRPr>
          </a:p>
          <a:p>
            <a:r>
              <a:rPr lang="zh-CN" altLang="en-US" sz="1600">
                <a:solidFill>
                  <a:srgbClr val="000000"/>
                </a:solidFill>
                <a:latin typeface="黑体" pitchFamily="49" charset="-122"/>
                <a:ea typeface="黑体" pitchFamily="49" charset="-122"/>
              </a:rPr>
              <a:t>存算联动系统架构</a:t>
            </a:r>
            <a:endParaRPr lang="en-US" altLang="zh-CN" sz="1600">
              <a:solidFill>
                <a:srgbClr val="000000"/>
              </a:solidFill>
              <a:latin typeface="黑体" pitchFamily="49" charset="-122"/>
              <a:ea typeface="黑体" pitchFamily="49" charset="-122"/>
            </a:endParaRPr>
          </a:p>
          <a:p>
            <a:r>
              <a:rPr lang="zh-CN" altLang="en-US" sz="1600">
                <a:solidFill>
                  <a:srgbClr val="000000"/>
                </a:solidFill>
                <a:latin typeface="黑体" pitchFamily="49" charset="-122"/>
                <a:ea typeface="黑体" pitchFamily="49" charset="-122"/>
              </a:rPr>
              <a:t>高效挖掘引擎</a:t>
            </a:r>
          </a:p>
        </p:txBody>
      </p:sp>
      <p:sp>
        <p:nvSpPr>
          <p:cNvPr id="80" name="圆角矩形 79"/>
          <p:cNvSpPr/>
          <p:nvPr/>
        </p:nvSpPr>
        <p:spPr>
          <a:xfrm>
            <a:off x="7164388" y="2205038"/>
            <a:ext cx="1908175" cy="792162"/>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r>
              <a:rPr kumimoji="0" lang="zh-CN" altLang="en-US" sz="1600">
                <a:solidFill>
                  <a:srgbClr val="FF0000"/>
                </a:solidFill>
                <a:latin typeface="黑体" pitchFamily="49" charset="-122"/>
                <a:ea typeface="黑体" pitchFamily="49" charset="-122"/>
              </a:rPr>
              <a:t>应用创新</a:t>
            </a:r>
            <a:r>
              <a:rPr kumimoji="0" lang="en-US" altLang="zh-CN" sz="1600">
                <a:solidFill>
                  <a:srgbClr val="FF0000"/>
                </a:solidFill>
                <a:latin typeface="黑体" pitchFamily="49" charset="-122"/>
                <a:ea typeface="黑体" pitchFamily="49" charset="-122"/>
              </a:rPr>
              <a:t>:</a:t>
            </a:r>
          </a:p>
          <a:p>
            <a:r>
              <a:rPr lang="zh-CN" altLang="en-US" sz="1600">
                <a:solidFill>
                  <a:srgbClr val="000000"/>
                </a:solidFill>
                <a:latin typeface="黑体" pitchFamily="49" charset="-122"/>
                <a:ea typeface="黑体" pitchFamily="49" charset="-122"/>
              </a:rPr>
              <a:t>微博分析预警系统</a:t>
            </a:r>
            <a:endParaRPr lang="en-US" altLang="zh-CN" sz="1600">
              <a:solidFill>
                <a:srgbClr val="000000"/>
              </a:solidFill>
              <a:latin typeface="黑体" pitchFamily="49" charset="-122"/>
              <a:ea typeface="黑体" pitchFamily="49" charset="-122"/>
            </a:endParaRPr>
          </a:p>
          <a:p>
            <a:r>
              <a:rPr lang="zh-CN" altLang="en-US" sz="1600">
                <a:solidFill>
                  <a:srgbClr val="000000"/>
                </a:solidFill>
                <a:latin typeface="黑体" pitchFamily="49" charset="-122"/>
                <a:ea typeface="黑体" pitchFamily="49" charset="-122"/>
              </a:rPr>
              <a:t>百度智能搜索系统</a:t>
            </a:r>
          </a:p>
        </p:txBody>
      </p:sp>
      <p:sp>
        <p:nvSpPr>
          <p:cNvPr id="81" name="Oval 18"/>
          <p:cNvSpPr>
            <a:spLocks noChangeArrowheads="1"/>
          </p:cNvSpPr>
          <p:nvPr/>
        </p:nvSpPr>
        <p:spPr bwMode="auto">
          <a:xfrm>
            <a:off x="1331913" y="2522538"/>
            <a:ext cx="890587" cy="835025"/>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blurRad="63500" dist="20000" dir="5400000" rotWithShape="0">
              <a:srgbClr val="000000">
                <a:alpha val="37999"/>
              </a:srgbClr>
            </a:outerShdw>
          </a:effectLst>
        </p:spPr>
        <p:txBody>
          <a:bodyPr wrap="none" lIns="0" tIns="0" rIns="0" bIns="0" anchor="ctr"/>
          <a:lstStyle/>
          <a:p>
            <a:pPr algn="ctr" eaLnBrk="0" hangingPunct="0">
              <a:spcAft>
                <a:spcPts val="600"/>
              </a:spcAft>
              <a:defRPr/>
            </a:pPr>
            <a:r>
              <a:rPr kumimoji="0" lang="zh-CN" altLang="en-US" sz="2000" b="1">
                <a:solidFill>
                  <a:srgbClr val="000000"/>
                </a:solidFill>
                <a:latin typeface="Rockwell" charset="0"/>
                <a:ea typeface="黑体" charset="0"/>
                <a:cs typeface="黑体" charset="0"/>
              </a:rPr>
              <a:t>近似性</a:t>
            </a:r>
            <a:endParaRPr kumimoji="0" lang="en-US" altLang="zh-CN" sz="2000" b="1">
              <a:solidFill>
                <a:srgbClr val="000000"/>
              </a:solidFill>
              <a:latin typeface="Rockwell" charset="0"/>
              <a:ea typeface="黑体" charset="0"/>
              <a:cs typeface="黑体" charset="0"/>
            </a:endParaRPr>
          </a:p>
        </p:txBody>
      </p:sp>
      <p:sp>
        <p:nvSpPr>
          <p:cNvPr id="82" name="Oval 21"/>
          <p:cNvSpPr>
            <a:spLocks noChangeArrowheads="1"/>
          </p:cNvSpPr>
          <p:nvPr/>
        </p:nvSpPr>
        <p:spPr bwMode="auto">
          <a:xfrm>
            <a:off x="1331913" y="3606800"/>
            <a:ext cx="882650" cy="830263"/>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spcAft>
                <a:spcPts val="600"/>
              </a:spcAft>
              <a:defRPr/>
            </a:pPr>
            <a:r>
              <a:rPr kumimoji="0" lang="zh-CN" altLang="en-US" sz="2000" b="1" dirty="0">
                <a:solidFill>
                  <a:schemeClr val="dk1"/>
                </a:solidFill>
                <a:latin typeface="+mn-lt"/>
                <a:ea typeface="黑体" pitchFamily="2" charset="-122"/>
              </a:rPr>
              <a:t>增量性</a:t>
            </a:r>
            <a:endParaRPr kumimoji="0" lang="en-US" altLang="zh-CN" sz="2000" b="1" dirty="0">
              <a:solidFill>
                <a:schemeClr val="dk1"/>
              </a:solidFill>
              <a:latin typeface="+mn-lt"/>
              <a:ea typeface="黑体" pitchFamily="2" charset="-122"/>
            </a:endParaRPr>
          </a:p>
        </p:txBody>
      </p:sp>
      <p:sp>
        <p:nvSpPr>
          <p:cNvPr id="83" name="Oval 22"/>
          <p:cNvSpPr>
            <a:spLocks noChangeArrowheads="1"/>
          </p:cNvSpPr>
          <p:nvPr/>
        </p:nvSpPr>
        <p:spPr bwMode="auto">
          <a:xfrm>
            <a:off x="1331913" y="4724400"/>
            <a:ext cx="914400" cy="863600"/>
          </a:xfrm>
          <a:prstGeom prst="ellipse">
            <a:avLst/>
          </a:prstGeom>
          <a:solidFill>
            <a:srgbClr val="00FF00"/>
          </a:solidFill>
          <a:ln w="25400" algn="ctr">
            <a:solidFill>
              <a:srgbClr val="000000"/>
            </a:solidFill>
            <a:round/>
            <a:headEnd/>
            <a:tailEnd/>
          </a:ln>
          <a:effectLst/>
        </p:spPr>
        <p:txBody>
          <a:bodyPr wrap="none" lIns="0" tIns="0" rIns="0" bIns="0" anchor="ctr"/>
          <a:lstStyle/>
          <a:p>
            <a:endParaRPr kumimoji="0" lang="en-US" altLang="zh-CN" sz="2000">
              <a:solidFill>
                <a:srgbClr val="000000"/>
              </a:solidFill>
              <a:effectLst>
                <a:outerShdw blurRad="38100" dist="38100" dir="2700000" algn="tl">
                  <a:srgbClr val="FFFFFF"/>
                </a:outerShdw>
              </a:effectLst>
            </a:endParaRPr>
          </a:p>
          <a:p>
            <a:pPr eaLnBrk="0" hangingPunct="0"/>
            <a:endParaRPr kumimoji="0" lang="en-US" altLang="zh-CN" b="1">
              <a:solidFill>
                <a:srgbClr val="000000"/>
              </a:solidFill>
              <a:ea typeface="黑体" pitchFamily="49" charset="-122"/>
            </a:endParaRPr>
          </a:p>
          <a:p>
            <a:pPr eaLnBrk="0" hangingPunct="0"/>
            <a:r>
              <a:rPr kumimoji="0" lang="zh-CN" altLang="en-US" sz="2000" b="1">
                <a:solidFill>
                  <a:srgbClr val="000000"/>
                </a:solidFill>
                <a:ea typeface="黑体" pitchFamily="49" charset="-122"/>
              </a:rPr>
              <a:t>归纳性</a:t>
            </a:r>
          </a:p>
          <a:p>
            <a:pPr eaLnBrk="0" hangingPunct="0"/>
            <a:endParaRPr kumimoji="0" lang="zh-CN" altLang="en-US" b="1">
              <a:solidFill>
                <a:srgbClr val="000000"/>
              </a:solidFill>
              <a:ea typeface="黑体" pitchFamily="49" charset="-122"/>
            </a:endParaRPr>
          </a:p>
          <a:p>
            <a:endParaRPr kumimoji="0" lang="en-US" altLang="zh-CN" sz="1800">
              <a:solidFill>
                <a:srgbClr val="EA0000"/>
              </a:solidFill>
              <a:effectLst>
                <a:outerShdw blurRad="38100" dist="38100" dir="2700000" algn="tl">
                  <a:srgbClr val="000000"/>
                </a:outerShdw>
              </a:effectLst>
            </a:endParaRPr>
          </a:p>
        </p:txBody>
      </p:sp>
      <p:grpSp>
        <p:nvGrpSpPr>
          <p:cNvPr id="20" name="组 19"/>
          <p:cNvGrpSpPr>
            <a:grpSpLocks/>
          </p:cNvGrpSpPr>
          <p:nvPr/>
        </p:nvGrpSpPr>
        <p:grpSpPr bwMode="auto">
          <a:xfrm>
            <a:off x="4067175" y="2205038"/>
            <a:ext cx="3025775" cy="3744912"/>
            <a:chOff x="1403649" y="1484784"/>
            <a:chExt cx="4824535" cy="4680520"/>
          </a:xfrm>
        </p:grpSpPr>
        <p:sp>
          <p:nvSpPr>
            <p:cNvPr id="96" name="矩形 95"/>
            <p:cNvSpPr>
              <a:spLocks noChangeArrowheads="1"/>
            </p:cNvSpPr>
            <p:nvPr/>
          </p:nvSpPr>
          <p:spPr bwMode="auto">
            <a:xfrm>
              <a:off x="4010822" y="4869679"/>
              <a:ext cx="2217362" cy="1295625"/>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1600" b="1">
                  <a:solidFill>
                    <a:srgbClr val="002060"/>
                  </a:solidFill>
                  <a:latin typeface="Arial" pitchFamily="34" charset="0"/>
                  <a:ea typeface="黑体" pitchFamily="49" charset="-122"/>
                  <a:cs typeface="Arial" pitchFamily="34" charset="0"/>
                </a:rPr>
                <a:t>2.</a:t>
              </a:r>
              <a:r>
                <a:rPr kumimoji="0" lang="zh-CN" altLang="en-US" sz="1600" b="1">
                  <a:solidFill>
                    <a:srgbClr val="002060"/>
                  </a:solidFill>
                  <a:latin typeface="Arial" pitchFamily="34" charset="0"/>
                  <a:ea typeface="黑体" pitchFamily="49" charset="-122"/>
                </a:rPr>
                <a:t>大数据计算复杂性理论与算法理论</a:t>
              </a:r>
              <a:endParaRPr lang="zh-CN" altLang="en-US" sz="1600">
                <a:solidFill>
                  <a:srgbClr val="FF0000"/>
                </a:solidFill>
                <a:latin typeface="黑体" pitchFamily="49" charset="-122"/>
                <a:ea typeface="黑体" pitchFamily="49" charset="-122"/>
              </a:endParaRPr>
            </a:p>
          </p:txBody>
        </p:sp>
        <p:grpSp>
          <p:nvGrpSpPr>
            <p:cNvPr id="49185" name="组合 5"/>
            <p:cNvGrpSpPr>
              <a:grpSpLocks/>
            </p:cNvGrpSpPr>
            <p:nvPr/>
          </p:nvGrpSpPr>
          <p:grpSpPr bwMode="auto">
            <a:xfrm>
              <a:off x="1403649" y="1484784"/>
              <a:ext cx="4824535" cy="4680520"/>
              <a:chOff x="2605760" y="1772816"/>
              <a:chExt cx="6277732" cy="3600400"/>
            </a:xfrm>
          </p:grpSpPr>
          <p:sp>
            <p:nvSpPr>
              <p:cNvPr id="86" name="矩形 85"/>
              <p:cNvSpPr>
                <a:spLocks noChangeArrowheads="1"/>
              </p:cNvSpPr>
              <p:nvPr/>
            </p:nvSpPr>
            <p:spPr bwMode="auto">
              <a:xfrm>
                <a:off x="2605760" y="4394897"/>
                <a:ext cx="3504463" cy="978319"/>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1600" b="1">
                    <a:solidFill>
                      <a:srgbClr val="002060"/>
                    </a:solidFill>
                    <a:latin typeface="Arial" pitchFamily="34" charset="0"/>
                    <a:cs typeface="Arial" pitchFamily="34" charset="0"/>
                  </a:rPr>
                  <a:t>1.</a:t>
                </a:r>
                <a:r>
                  <a:rPr kumimoji="0" lang="zh-CN" altLang="en-US" sz="1600" b="1">
                    <a:solidFill>
                      <a:srgbClr val="002060"/>
                    </a:solidFill>
                    <a:latin typeface="Arial" pitchFamily="34" charset="0"/>
                    <a:ea typeface="黑体" pitchFamily="49" charset="-122"/>
                  </a:rPr>
                  <a:t>多源异构数据</a:t>
                </a:r>
                <a:endParaRPr kumimoji="0" lang="en-US" altLang="zh-CN" sz="1600" b="1">
                  <a:solidFill>
                    <a:srgbClr val="002060"/>
                  </a:solidFill>
                  <a:latin typeface="Arial" pitchFamily="34" charset="0"/>
                  <a:cs typeface="Arial" pitchFamily="34" charset="0"/>
                </a:endParaRPr>
              </a:p>
              <a:p>
                <a:pPr algn="ctr"/>
                <a:r>
                  <a:rPr kumimoji="0" lang="zh-CN" altLang="en-US" sz="1600" b="1">
                    <a:solidFill>
                      <a:srgbClr val="002060"/>
                    </a:solidFill>
                    <a:latin typeface="Arial" pitchFamily="34" charset="0"/>
                    <a:ea typeface="黑体" pitchFamily="49" charset="-122"/>
                  </a:rPr>
                  <a:t>表示</a:t>
                </a:r>
                <a:r>
                  <a:rPr kumimoji="0" lang="en-US" altLang="zh-CN" sz="1600" b="1">
                    <a:solidFill>
                      <a:srgbClr val="002060"/>
                    </a:solidFill>
                    <a:latin typeface="Arial" pitchFamily="34" charset="0"/>
                    <a:cs typeface="Arial" pitchFamily="34" charset="0"/>
                  </a:rPr>
                  <a:t>,</a:t>
                </a:r>
                <a:r>
                  <a:rPr kumimoji="0" lang="zh-CN" altLang="en-US" sz="1600" b="1">
                    <a:solidFill>
                      <a:srgbClr val="002060"/>
                    </a:solidFill>
                    <a:latin typeface="Arial" pitchFamily="34" charset="0"/>
                    <a:ea typeface="黑体" pitchFamily="49" charset="-122"/>
                  </a:rPr>
                  <a:t>度量与理解</a:t>
                </a:r>
                <a:endParaRPr lang="zh-CN" altLang="en-US" sz="1600">
                  <a:solidFill>
                    <a:srgbClr val="FF0000"/>
                  </a:solidFill>
                  <a:latin typeface="黑体" pitchFamily="49" charset="-122"/>
                  <a:ea typeface="黑体" pitchFamily="49" charset="-122"/>
                </a:endParaRPr>
              </a:p>
            </p:txBody>
          </p:sp>
          <p:sp>
            <p:nvSpPr>
              <p:cNvPr id="87" name="矩形 86"/>
              <p:cNvSpPr>
                <a:spLocks noChangeArrowheads="1"/>
              </p:cNvSpPr>
              <p:nvPr/>
            </p:nvSpPr>
            <p:spPr bwMode="auto">
              <a:xfrm>
                <a:off x="2609055" y="3500520"/>
                <a:ext cx="6267850" cy="909639"/>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1600" b="1">
                    <a:solidFill>
                      <a:srgbClr val="002060"/>
                    </a:solidFill>
                    <a:latin typeface="Arial" pitchFamily="34" charset="0"/>
                    <a:ea typeface="黑体" pitchFamily="49" charset="-122"/>
                    <a:cs typeface="Arial" pitchFamily="34" charset="0"/>
                  </a:rPr>
                  <a:t>3.</a:t>
                </a:r>
                <a:r>
                  <a:rPr kumimoji="0" lang="zh-CN" altLang="en-US" sz="1600" b="1">
                    <a:solidFill>
                      <a:srgbClr val="002060"/>
                    </a:solidFill>
                    <a:latin typeface="Arial" pitchFamily="34" charset="0"/>
                    <a:ea typeface="黑体" pitchFamily="49" charset="-122"/>
                  </a:rPr>
                  <a:t>能效优化的分布式系统架构与机制</a:t>
                </a:r>
                <a:endParaRPr lang="zh-CN" altLang="en-US" sz="1600">
                  <a:solidFill>
                    <a:srgbClr val="FF0000"/>
                  </a:solidFill>
                  <a:latin typeface="黑体" pitchFamily="49" charset="-122"/>
                  <a:ea typeface="黑体" pitchFamily="49" charset="-122"/>
                </a:endParaRPr>
              </a:p>
            </p:txBody>
          </p:sp>
          <p:sp>
            <p:nvSpPr>
              <p:cNvPr id="90" name="矩形 89"/>
              <p:cNvSpPr>
                <a:spLocks noChangeArrowheads="1"/>
              </p:cNvSpPr>
              <p:nvPr/>
            </p:nvSpPr>
            <p:spPr bwMode="auto">
              <a:xfrm>
                <a:off x="2612347" y="2493201"/>
                <a:ext cx="6271145" cy="989004"/>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1600" b="1">
                    <a:solidFill>
                      <a:srgbClr val="002060"/>
                    </a:solidFill>
                    <a:latin typeface="Arial" pitchFamily="34" charset="0"/>
                    <a:ea typeface="黑体" pitchFamily="49" charset="-122"/>
                    <a:cs typeface="Arial" pitchFamily="34" charset="0"/>
                  </a:rPr>
                  <a:t>4.</a:t>
                </a:r>
                <a:r>
                  <a:rPr kumimoji="0" lang="zh-CN" altLang="en-US" sz="1600" b="1">
                    <a:solidFill>
                      <a:srgbClr val="002060"/>
                    </a:solidFill>
                    <a:latin typeface="Arial" pitchFamily="34" charset="0"/>
                    <a:ea typeface="黑体" pitchFamily="49" charset="-122"/>
                  </a:rPr>
                  <a:t>大数据分析与挖掘处理系统 </a:t>
                </a:r>
              </a:p>
            </p:txBody>
          </p:sp>
          <p:sp>
            <p:nvSpPr>
              <p:cNvPr id="91" name="矩形 90"/>
              <p:cNvSpPr>
                <a:spLocks noChangeArrowheads="1"/>
              </p:cNvSpPr>
              <p:nvPr/>
            </p:nvSpPr>
            <p:spPr bwMode="auto">
              <a:xfrm>
                <a:off x="2612347" y="1772816"/>
                <a:ext cx="6271145" cy="747858"/>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r>
                  <a:rPr kumimoji="0" lang="en-US" altLang="zh-CN" sz="1600" b="1">
                    <a:solidFill>
                      <a:srgbClr val="002060"/>
                    </a:solidFill>
                    <a:latin typeface="Arial" pitchFamily="34" charset="0"/>
                    <a:ea typeface="黑体" pitchFamily="49" charset="-122"/>
                    <a:cs typeface="Arial" pitchFamily="34" charset="0"/>
                  </a:rPr>
                  <a:t>5.</a:t>
                </a:r>
                <a:r>
                  <a:rPr kumimoji="0" lang="zh-CN" altLang="en-US" sz="1600" b="1">
                    <a:solidFill>
                      <a:srgbClr val="002060"/>
                    </a:solidFill>
                    <a:latin typeface="Arial" pitchFamily="34" charset="0"/>
                    <a:ea typeface="黑体" pitchFamily="49" charset="-122"/>
                  </a:rPr>
                  <a:t>实验验证及示范应用</a:t>
                </a:r>
              </a:p>
            </p:txBody>
          </p:sp>
        </p:grpSp>
      </p:grpSp>
      <p:sp>
        <p:nvSpPr>
          <p:cNvPr id="99" name="矩形 98"/>
          <p:cNvSpPr/>
          <p:nvPr/>
        </p:nvSpPr>
        <p:spPr>
          <a:xfrm>
            <a:off x="107950" y="2205038"/>
            <a:ext cx="1063625" cy="3803650"/>
          </a:xfrm>
          <a:prstGeom prst="rect">
            <a:avLst/>
          </a:prstGeom>
          <a:solidFill>
            <a:schemeClr val="accent6">
              <a:lumMod val="40000"/>
              <a:lumOff val="60000"/>
            </a:schemeClr>
          </a:solidFill>
          <a:ln w="57150" cmpd="thickThin">
            <a:solidFill>
              <a:schemeClr val="accent2">
                <a:lumMod val="50000"/>
              </a:schemeClr>
            </a:solidFill>
            <a:miter lim="800000"/>
            <a:headEnd/>
            <a:tailEnd/>
          </a:ln>
        </p:spPr>
        <p:txBody>
          <a:bodyPr anchor="ctr"/>
          <a:lstStyle/>
          <a:p>
            <a:pPr algn="ctr">
              <a:spcBef>
                <a:spcPct val="20000"/>
              </a:spcBef>
              <a:defRPr/>
            </a:pPr>
            <a:endParaRPr kumimoji="0" lang="en-US" altLang="zh-CN" sz="2800" b="1" dirty="0">
              <a:solidFill>
                <a:srgbClr val="000000"/>
              </a:solidFill>
              <a:latin typeface="黑体" pitchFamily="49" charset="-122"/>
              <a:ea typeface="黑体" pitchFamily="49" charset="-122"/>
            </a:endParaRPr>
          </a:p>
          <a:p>
            <a:pPr algn="ctr">
              <a:spcBef>
                <a:spcPct val="20000"/>
              </a:spcBef>
              <a:defRPr/>
            </a:pPr>
            <a:endParaRPr kumimoji="0" lang="en-US" altLang="zh-CN" sz="2800" b="1" dirty="0">
              <a:solidFill>
                <a:srgbClr val="000000"/>
              </a:solidFill>
              <a:latin typeface="黑体" pitchFamily="49" charset="-122"/>
              <a:ea typeface="黑体" pitchFamily="49" charset="-122"/>
            </a:endParaRPr>
          </a:p>
        </p:txBody>
      </p:sp>
      <p:grpSp>
        <p:nvGrpSpPr>
          <p:cNvPr id="49177" name="组合 30"/>
          <p:cNvGrpSpPr>
            <a:grpSpLocks/>
          </p:cNvGrpSpPr>
          <p:nvPr/>
        </p:nvGrpSpPr>
        <p:grpSpPr bwMode="auto">
          <a:xfrm>
            <a:off x="179388" y="2289175"/>
            <a:ext cx="881062" cy="3660775"/>
            <a:chOff x="372430" y="1894119"/>
            <a:chExt cx="2171429" cy="5040353"/>
          </a:xfrm>
        </p:grpSpPr>
        <p:pic>
          <p:nvPicPr>
            <p:cNvPr id="101" name="Picture 2"/>
            <p:cNvPicPr>
              <a:picLocks noChangeAspect="1" noChangeArrowheads="1"/>
            </p:cNvPicPr>
            <p:nvPr/>
          </p:nvPicPr>
          <p:blipFill rotWithShape="1">
            <a:blip r:embed="rId4"/>
            <a:srcRect r="75014"/>
            <a:stretch/>
          </p:blipFill>
          <p:spPr bwMode="auto">
            <a:xfrm>
              <a:off x="411555" y="1894119"/>
              <a:ext cx="2124479" cy="1180308"/>
            </a:xfrm>
            <a:prstGeom prst="rect">
              <a:avLst/>
            </a:prstGeom>
            <a:ln w="9525">
              <a:headEnd/>
              <a:tailEnd/>
            </a:ln>
          </p:spPr>
          <p:style>
            <a:lnRef idx="2">
              <a:schemeClr val="accent1"/>
            </a:lnRef>
            <a:fillRef idx="1">
              <a:schemeClr val="lt1"/>
            </a:fillRef>
            <a:effectRef idx="0">
              <a:schemeClr val="accent1"/>
            </a:effectRef>
            <a:fontRef idx="minor">
              <a:schemeClr val="dk1"/>
            </a:fontRef>
          </p:style>
        </p:pic>
        <p:sp>
          <p:nvSpPr>
            <p:cNvPr id="102" name="矩形 101"/>
            <p:cNvSpPr/>
            <p:nvPr/>
          </p:nvSpPr>
          <p:spPr bwMode="auto">
            <a:xfrm>
              <a:off x="380255" y="3074427"/>
              <a:ext cx="2112743" cy="437151"/>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600">
                  <a:latin typeface="黑体" pitchFamily="49" charset="-122"/>
                  <a:ea typeface="黑体" pitchFamily="49" charset="-122"/>
                </a:rPr>
                <a:t>规模大</a:t>
              </a:r>
              <a:endParaRPr lang="en-US" altLang="zh-CN" sz="1600">
                <a:latin typeface="微软雅黑" pitchFamily="34" charset="-122"/>
                <a:ea typeface="微软雅黑" pitchFamily="34" charset="-122"/>
              </a:endParaRPr>
            </a:p>
          </p:txBody>
        </p:sp>
        <p:pic>
          <p:nvPicPr>
            <p:cNvPr id="4918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l="50000" r="24699"/>
            <a:stretch>
              <a:fillRect/>
            </a:stretch>
          </p:blipFill>
          <p:spPr bwMode="auto">
            <a:xfrm>
              <a:off x="393043" y="5186871"/>
              <a:ext cx="2150816" cy="1365610"/>
            </a:xfrm>
            <a:prstGeom prst="rect">
              <a:avLst/>
            </a:prstGeom>
            <a:solidFill>
              <a:srgbClr val="B8E4F2"/>
            </a:solidFill>
            <a:ln w="9525">
              <a:solidFill>
                <a:schemeClr val="accent1"/>
              </a:solidFill>
              <a:miter lim="800000"/>
              <a:headEnd/>
              <a:tailEnd/>
            </a:ln>
          </p:spPr>
        </p:pic>
        <p:sp>
          <p:nvSpPr>
            <p:cNvPr id="104" name="矩形 103"/>
            <p:cNvSpPr/>
            <p:nvPr/>
          </p:nvSpPr>
          <p:spPr bwMode="auto">
            <a:xfrm>
              <a:off x="395905" y="6497321"/>
              <a:ext cx="2147954" cy="437151"/>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600">
                  <a:latin typeface="微软雅黑" pitchFamily="34" charset="-122"/>
                  <a:ea typeface="微软雅黑" pitchFamily="34" charset="-122"/>
                </a:rPr>
                <a:t>种类杂</a:t>
              </a:r>
              <a:endParaRPr lang="en-US" altLang="zh-CN" sz="1600">
                <a:latin typeface="微软雅黑" pitchFamily="34" charset="-122"/>
                <a:ea typeface="微软雅黑" pitchFamily="34" charset="-122"/>
              </a:endParaRPr>
            </a:p>
          </p:txBody>
        </p:sp>
        <p:pic>
          <p:nvPicPr>
            <p:cNvPr id="105" name="Picture 2"/>
            <p:cNvPicPr>
              <a:picLocks noChangeAspect="1" noChangeArrowheads="1"/>
            </p:cNvPicPr>
            <p:nvPr/>
          </p:nvPicPr>
          <p:blipFill rotWithShape="1">
            <a:blip r:embed="rId4"/>
            <a:srcRect l="24665" r="50028"/>
            <a:stretch/>
          </p:blipFill>
          <p:spPr bwMode="auto">
            <a:xfrm>
              <a:off x="391991" y="3485349"/>
              <a:ext cx="2151868" cy="1289596"/>
            </a:xfrm>
            <a:prstGeom prst="rect">
              <a:avLst/>
            </a:prstGeom>
            <a:ln w="9525">
              <a:headEnd/>
              <a:tailEnd/>
            </a:ln>
          </p:spPr>
          <p:style>
            <a:lnRef idx="2">
              <a:schemeClr val="accent1"/>
            </a:lnRef>
            <a:fillRef idx="1">
              <a:schemeClr val="lt1"/>
            </a:fillRef>
            <a:effectRef idx="0">
              <a:schemeClr val="accent1"/>
            </a:effectRef>
            <a:fontRef idx="minor">
              <a:schemeClr val="dk1"/>
            </a:fontRef>
          </p:style>
        </p:pic>
        <p:sp>
          <p:nvSpPr>
            <p:cNvPr id="106" name="矩形 105"/>
            <p:cNvSpPr/>
            <p:nvPr/>
          </p:nvSpPr>
          <p:spPr bwMode="auto">
            <a:xfrm>
              <a:off x="372430" y="4748716"/>
              <a:ext cx="2159693" cy="437151"/>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600">
                  <a:latin typeface="黑体" pitchFamily="49" charset="-122"/>
                  <a:ea typeface="黑体" pitchFamily="49" charset="-122"/>
                </a:rPr>
                <a:t>变化快</a:t>
              </a:r>
              <a:endParaRPr lang="en-US" altLang="zh-CN" sz="1600">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fade">
                                      <p:cBhvr>
                                        <p:cTn id="13" dur="500"/>
                                        <p:tgtEl>
                                          <p:spTgt spid="8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2476"/>
                                        </p:tgtEl>
                                        <p:attrNameLst>
                                          <p:attrName>style.visibility</p:attrName>
                                        </p:attrNameLst>
                                      </p:cBhvr>
                                      <p:to>
                                        <p:strVal val="visible"/>
                                      </p:to>
                                    </p:set>
                                    <p:animEffect transition="in" filter="fade">
                                      <p:cBhvr>
                                        <p:cTn id="30" dur="500"/>
                                        <p:tgtEl>
                                          <p:spTgt spid="6247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2477"/>
                                        </p:tgtEl>
                                        <p:attrNameLst>
                                          <p:attrName>style.visibility</p:attrName>
                                        </p:attrNameLst>
                                      </p:cBhvr>
                                      <p:to>
                                        <p:strVal val="visible"/>
                                      </p:to>
                                    </p:set>
                                    <p:animEffect transition="in" filter="fade">
                                      <p:cBhvr>
                                        <p:cTn id="33" dur="500"/>
                                        <p:tgtEl>
                                          <p:spTgt spid="6247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478"/>
                                        </p:tgtEl>
                                        <p:attrNameLst>
                                          <p:attrName>style.visibility</p:attrName>
                                        </p:attrNameLst>
                                      </p:cBhvr>
                                      <p:to>
                                        <p:strVal val="visible"/>
                                      </p:to>
                                    </p:set>
                                    <p:animEffect transition="in" filter="fade">
                                      <p:cBhvr>
                                        <p:cTn id="36" dur="500"/>
                                        <p:tgtEl>
                                          <p:spTgt spid="6247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fade">
                                      <p:cBhvr>
                                        <p:cTn id="41" dur="500"/>
                                        <p:tgtEl>
                                          <p:spTgt spid="74"/>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500"/>
                                        <p:tgtEl>
                                          <p:spTgt spid="7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fade">
                                      <p:cBhvr>
                                        <p:cTn id="52" dur="500"/>
                                        <p:tgtEl>
                                          <p:spTgt spid="7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fade">
                                      <p:cBhvr>
                                        <p:cTn id="55" dur="500"/>
                                        <p:tgtEl>
                                          <p:spTgt spid="7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2" grpId="0" animBg="1"/>
      <p:bldP spid="66" grpId="0" animBg="1"/>
      <p:bldP spid="69" grpId="0" animBg="1"/>
      <p:bldP spid="70" grpId="0" animBg="1"/>
      <p:bldP spid="62476" grpId="0" animBg="1"/>
      <p:bldP spid="62477" grpId="0" animBg="1"/>
      <p:bldP spid="62478" grpId="0" animBg="1"/>
      <p:bldP spid="74" grpId="0" animBg="1"/>
      <p:bldP spid="76" grpId="0" animBg="1"/>
      <p:bldP spid="77" grpId="0" animBg="1"/>
      <p:bldP spid="78" grpId="0" animBg="1"/>
      <p:bldP spid="79" grpId="0" animBg="1"/>
      <p:bldP spid="80" grpId="0" animBg="1"/>
      <p:bldP spid="81" grpId="0" animBg="1"/>
      <p:bldP spid="82" grpId="0" animBg="1"/>
      <p:bldP spid="8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A13F2BD5-AF6F-4E6D-940F-10CDD41FDC5A}" type="slidenum">
              <a:rPr kumimoji="0" lang="zh-CN" altLang="en-US" sz="1200">
                <a:solidFill>
                  <a:srgbClr val="898989"/>
                </a:solidFill>
              </a:rPr>
              <a:pPr/>
              <a:t>6</a:t>
            </a:fld>
            <a:endParaRPr kumimoji="0" lang="zh-CN" altLang="en-US" sz="1200">
              <a:solidFill>
                <a:srgbClr val="898989"/>
              </a:solidFill>
            </a:endParaRPr>
          </a:p>
        </p:txBody>
      </p:sp>
      <p:sp>
        <p:nvSpPr>
          <p:cNvPr id="57346" name="标题 1"/>
          <p:cNvSpPr txBox="1">
            <a:spLocks/>
          </p:cNvSpPr>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a:r>
              <a:rPr lang="zh-CN" altLang="en-US" sz="4000" b="1">
                <a:latin typeface="黑体" pitchFamily="49" charset="-122"/>
                <a:ea typeface="黑体" pitchFamily="49" charset="-122"/>
              </a:rPr>
              <a:t>立项依据：大数据的价值</a:t>
            </a:r>
          </a:p>
        </p:txBody>
      </p:sp>
      <p:grpSp>
        <p:nvGrpSpPr>
          <p:cNvPr id="57347" name="组合 19"/>
          <p:cNvGrpSpPr>
            <a:grpSpLocks/>
          </p:cNvGrpSpPr>
          <p:nvPr/>
        </p:nvGrpSpPr>
        <p:grpSpPr bwMode="auto">
          <a:xfrm>
            <a:off x="2987675" y="1663700"/>
            <a:ext cx="2736850" cy="763588"/>
            <a:chOff x="2843808" y="1663198"/>
            <a:chExt cx="2736304" cy="763954"/>
          </a:xfrm>
        </p:grpSpPr>
        <p:sp>
          <p:nvSpPr>
            <p:cNvPr id="16" name="圆角矩形 15"/>
            <p:cNvSpPr>
              <a:spLocks noChangeArrowheads="1"/>
            </p:cNvSpPr>
            <p:nvPr/>
          </p:nvSpPr>
          <p:spPr bwMode="auto">
            <a:xfrm>
              <a:off x="2843808" y="1663198"/>
              <a:ext cx="2736304"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gn="ctr">
                <a:lnSpc>
                  <a:spcPct val="80000"/>
                </a:lnSpc>
                <a:spcBef>
                  <a:spcPts val="600"/>
                </a:spcBef>
              </a:pPr>
              <a:r>
                <a:rPr lang="zh-CN" altLang="en-US" sz="2000" b="1">
                  <a:solidFill>
                    <a:srgbClr val="000000"/>
                  </a:solidFill>
                  <a:latin typeface="黑体" pitchFamily="49" charset="-122"/>
                  <a:ea typeface="黑体" pitchFamily="49" charset="-122"/>
                </a:rPr>
                <a:t>    大数据处理改变</a:t>
              </a:r>
              <a:endParaRPr lang="en-US" altLang="zh-CN" sz="2000" b="1">
                <a:solidFill>
                  <a:srgbClr val="000000"/>
                </a:solidFill>
                <a:latin typeface="黑体" pitchFamily="49" charset="-122"/>
                <a:ea typeface="黑体" pitchFamily="49" charset="-122"/>
              </a:endParaRPr>
            </a:p>
            <a:p>
              <a:pPr algn="ctr">
                <a:lnSpc>
                  <a:spcPct val="80000"/>
                </a:lnSpc>
                <a:spcBef>
                  <a:spcPts val="600"/>
                </a:spcBef>
              </a:pPr>
              <a:r>
                <a:rPr lang="zh-CN" altLang="en-US" sz="2000" b="1">
                  <a:solidFill>
                    <a:srgbClr val="000000"/>
                  </a:solidFill>
                  <a:latin typeface="黑体" pitchFamily="49" charset="-122"/>
                  <a:ea typeface="黑体" pitchFamily="49" charset="-122"/>
                </a:rPr>
                <a:t>    经济和社会方式</a:t>
              </a:r>
              <a:endParaRPr lang="en-US" altLang="zh-CN" sz="2000" b="1">
                <a:solidFill>
                  <a:srgbClr val="000000"/>
                </a:solidFill>
                <a:latin typeface="黑体" pitchFamily="49" charset="-122"/>
                <a:ea typeface="黑体" pitchFamily="49" charset="-122"/>
              </a:endParaRPr>
            </a:p>
          </p:txBody>
        </p:sp>
        <p:pic>
          <p:nvPicPr>
            <p:cNvPr id="573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956" y="1797322"/>
              <a:ext cx="612068" cy="52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 name="下箭头 26"/>
          <p:cNvSpPr>
            <a:spLocks noChangeArrowheads="1"/>
          </p:cNvSpPr>
          <p:nvPr/>
        </p:nvSpPr>
        <p:spPr bwMode="auto">
          <a:xfrm rot="-5400000">
            <a:off x="2424907" y="1796256"/>
            <a:ext cx="503238" cy="530225"/>
          </a:xfrm>
          <a:prstGeom prst="downArrow">
            <a:avLst>
              <a:gd name="adj1" fmla="val 50000"/>
              <a:gd name="adj2" fmla="val 49998"/>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defRPr/>
            </a:pPr>
            <a:endParaRPr lang="zh-CN" altLang="en-US">
              <a:latin typeface="Calibri" charset="0"/>
              <a:ea typeface="宋体" charset="0"/>
              <a:cs typeface="宋体" charset="0"/>
            </a:endParaRPr>
          </a:p>
        </p:txBody>
      </p:sp>
      <p:grpSp>
        <p:nvGrpSpPr>
          <p:cNvPr id="7" name="组合 4"/>
          <p:cNvGrpSpPr>
            <a:grpSpLocks/>
          </p:cNvGrpSpPr>
          <p:nvPr/>
        </p:nvGrpSpPr>
        <p:grpSpPr bwMode="auto">
          <a:xfrm>
            <a:off x="539750" y="2784475"/>
            <a:ext cx="6335713" cy="2084388"/>
            <a:chOff x="539552" y="2784226"/>
            <a:chExt cx="6336704" cy="2084934"/>
          </a:xfrm>
        </p:grpSpPr>
        <p:sp>
          <p:nvSpPr>
            <p:cNvPr id="23" name="圆角矩形标注 22"/>
            <p:cNvSpPr/>
            <p:nvPr/>
          </p:nvSpPr>
          <p:spPr>
            <a:xfrm>
              <a:off x="539552" y="2784226"/>
              <a:ext cx="6336704" cy="2084934"/>
            </a:xfrm>
            <a:prstGeom prst="wedgeRoundRectCallout">
              <a:avLst>
                <a:gd name="adj1" fmla="val 37931"/>
                <a:gd name="adj2" fmla="val -71456"/>
                <a:gd name="adj3" fmla="val 16667"/>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nSpc>
                  <a:spcPct val="150000"/>
                </a:lnSpc>
              </a:pPr>
              <a:r>
                <a:rPr lang="zh-CN" altLang="en-US" sz="2000" b="1" dirty="0">
                  <a:solidFill>
                    <a:srgbClr val="000000"/>
                  </a:solidFill>
                  <a:latin typeface="微软雅黑" pitchFamily="34" charset="-122"/>
                  <a:ea typeface="微软雅黑" pitchFamily="34" charset="-122"/>
                </a:rPr>
                <a:t>            </a:t>
              </a:r>
              <a:r>
                <a:rPr lang="zh-CN" altLang="en-US" b="1" dirty="0">
                  <a:solidFill>
                    <a:srgbClr val="000000"/>
                  </a:solidFill>
                  <a:latin typeface="黑体" pitchFamily="49" charset="-122"/>
                  <a:ea typeface="黑体" pitchFamily="49" charset="-122"/>
                  <a:cs typeface="微软雅黑" pitchFamily="34" charset="-122"/>
                </a:rPr>
                <a:t>改变科学研究途径</a:t>
              </a:r>
              <a:r>
                <a:rPr lang="zh-CN" altLang="en-US" sz="2000" b="1" dirty="0">
                  <a:solidFill>
                    <a:srgbClr val="000000"/>
                  </a:solidFill>
                  <a:latin typeface="黑体" pitchFamily="49" charset="-122"/>
                  <a:ea typeface="黑体" pitchFamily="49" charset="-122"/>
                  <a:cs typeface="微软雅黑" pitchFamily="34" charset="-122"/>
                </a:rPr>
                <a:t>  </a:t>
              </a:r>
              <a:endParaRPr lang="en-US" altLang="zh-CN" sz="2000" b="1" dirty="0">
                <a:solidFill>
                  <a:srgbClr val="000000"/>
                </a:solidFill>
                <a:latin typeface="黑体" pitchFamily="49" charset="-122"/>
                <a:ea typeface="黑体" pitchFamily="49" charset="-122"/>
                <a:cs typeface="微软雅黑" pitchFamily="34" charset="-122"/>
              </a:endParaRPr>
            </a:p>
            <a:p>
              <a:pPr marL="177800" lvl="1" indent="-177800">
                <a:buFont typeface="Arial" pitchFamily="34" charset="0"/>
                <a:buChar char="•"/>
              </a:pPr>
              <a:r>
                <a:rPr lang="zh-CN" altLang="en-US" sz="2000" dirty="0">
                  <a:solidFill>
                    <a:srgbClr val="000000"/>
                  </a:solidFill>
                  <a:latin typeface="黑体" pitchFamily="49" charset="-122"/>
                  <a:ea typeface="黑体" pitchFamily="49" charset="-122"/>
                  <a:cs typeface="微软雅黑" pitchFamily="34" charset="-122"/>
                </a:rPr>
                <a:t>三种模式：</a:t>
              </a:r>
              <a:r>
                <a:rPr lang="zh-CN" altLang="en-US" sz="2000" dirty="0">
                  <a:solidFill>
                    <a:srgbClr val="000000"/>
                  </a:solidFill>
                  <a:latin typeface="黑体" pitchFamily="49" charset="-122"/>
                  <a:ea typeface="黑体" pitchFamily="49" charset="-122"/>
                  <a:cs typeface="微软雅黑" pitchFamily="34" charset="-122"/>
                  <a:sym typeface="Wingdings" pitchFamily="2" charset="2"/>
                </a:rPr>
                <a:t>理论、</a:t>
              </a:r>
              <a:r>
                <a:rPr lang="zh-CN" altLang="en-US" sz="2000" dirty="0" smtClean="0">
                  <a:solidFill>
                    <a:srgbClr val="000000"/>
                  </a:solidFill>
                  <a:latin typeface="黑体" pitchFamily="49" charset="-122"/>
                  <a:ea typeface="黑体" pitchFamily="49" charset="-122"/>
                  <a:cs typeface="微软雅黑" pitchFamily="34" charset="-122"/>
                </a:rPr>
                <a:t>实验、</a:t>
              </a:r>
              <a:r>
                <a:rPr lang="zh-CN" altLang="en-US" sz="2000" dirty="0">
                  <a:solidFill>
                    <a:srgbClr val="000000"/>
                  </a:solidFill>
                  <a:latin typeface="黑体" pitchFamily="49" charset="-122"/>
                  <a:ea typeface="黑体" pitchFamily="49" charset="-122"/>
                  <a:cs typeface="微软雅黑" pitchFamily="34" charset="-122"/>
                  <a:sym typeface="Wingdings" pitchFamily="2" charset="2"/>
                </a:rPr>
                <a:t>计算</a:t>
              </a:r>
              <a:endParaRPr lang="en-US" altLang="zh-CN" sz="2000" dirty="0">
                <a:solidFill>
                  <a:srgbClr val="000000"/>
                </a:solidFill>
                <a:latin typeface="黑体" pitchFamily="49" charset="-122"/>
                <a:ea typeface="黑体" pitchFamily="49" charset="-122"/>
                <a:cs typeface="微软雅黑" pitchFamily="34" charset="-122"/>
                <a:sym typeface="Wingdings" pitchFamily="2" charset="2"/>
              </a:endParaRPr>
            </a:p>
            <a:p>
              <a:pPr marL="177800" lvl="1" indent="-177800">
                <a:buFont typeface="Arial" pitchFamily="34" charset="0"/>
                <a:buChar char="•"/>
              </a:pPr>
              <a:r>
                <a:rPr lang="zh-CN" altLang="en-US" sz="2000" dirty="0">
                  <a:solidFill>
                    <a:srgbClr val="000000"/>
                  </a:solidFill>
                  <a:latin typeface="黑体" pitchFamily="49" charset="-122"/>
                  <a:ea typeface="黑体" pitchFamily="49" charset="-122"/>
                  <a:cs typeface="微软雅黑" pitchFamily="34" charset="-122"/>
                  <a:sym typeface="Wingdings" pitchFamily="2" charset="2"/>
                </a:rPr>
                <a:t>第四模式：数据密集型的科学发现</a:t>
              </a:r>
              <a:endParaRPr lang="en-US" altLang="zh-CN" sz="2000" dirty="0">
                <a:solidFill>
                  <a:srgbClr val="000000"/>
                </a:solidFill>
                <a:latin typeface="黑体" pitchFamily="49" charset="-122"/>
                <a:ea typeface="黑体" pitchFamily="49" charset="-122"/>
                <a:cs typeface="微软雅黑" pitchFamily="34" charset="-122"/>
                <a:sym typeface="Wingdings" pitchFamily="2" charset="2"/>
              </a:endParaRPr>
            </a:p>
            <a:p>
              <a:pPr marL="177800" lvl="1" indent="-177800">
                <a:buFont typeface="Arial" pitchFamily="34" charset="0"/>
                <a:buChar char="•"/>
              </a:pPr>
              <a:r>
                <a:rPr lang="zh-CN" altLang="en-US" sz="2000" dirty="0">
                  <a:solidFill>
                    <a:srgbClr val="000000"/>
                  </a:solidFill>
                  <a:latin typeface="黑体" pitchFamily="49" charset="-122"/>
                  <a:ea typeface="黑体" pitchFamily="49" charset="-122"/>
                  <a:cs typeface="微软雅黑" pitchFamily="34" charset="-122"/>
                  <a:sym typeface="Wingdings" pitchFamily="2" charset="2"/>
                </a:rPr>
                <a:t>国际学术界：</a:t>
              </a:r>
              <a:r>
                <a:rPr lang="en-US" altLang="zh-CN" sz="2000" dirty="0">
                  <a:solidFill>
                    <a:srgbClr val="000000"/>
                  </a:solidFill>
                </a:rPr>
                <a:t>Nature(2008): ”</a:t>
              </a:r>
              <a:r>
                <a:rPr lang="en-US" altLang="zh-CN" sz="1800" i="1" u="sng" dirty="0">
                  <a:solidFill>
                    <a:srgbClr val="FF0000"/>
                  </a:solidFill>
                </a:rPr>
                <a:t>Big Data</a:t>
              </a:r>
              <a:r>
                <a:rPr lang="en-US" altLang="zh-CN" sz="2000" dirty="0">
                  <a:solidFill>
                    <a:srgbClr val="000000"/>
                  </a:solidFill>
                </a:rPr>
                <a:t>”,</a:t>
              </a:r>
            </a:p>
            <a:p>
              <a:pPr marL="177800" lvl="1" indent="-177800"/>
              <a:r>
                <a:rPr lang="en-US" altLang="zh-CN" sz="2000" dirty="0">
                  <a:solidFill>
                    <a:srgbClr val="000000"/>
                  </a:solidFill>
                </a:rPr>
                <a:t> Science(2011): ”</a:t>
              </a:r>
              <a:r>
                <a:rPr lang="en-US" altLang="zh-CN" sz="1800" i="1" u="sng" dirty="0">
                  <a:solidFill>
                    <a:srgbClr val="FF0000"/>
                  </a:solidFill>
                </a:rPr>
                <a:t>Dealing with data</a:t>
              </a:r>
              <a:r>
                <a:rPr lang="en-US" altLang="zh-CN" sz="1800" dirty="0">
                  <a:solidFill>
                    <a:srgbClr val="000000"/>
                  </a:solidFill>
                </a:rPr>
                <a:t>”</a:t>
              </a:r>
              <a:endParaRPr lang="en-US" altLang="zh-CN" sz="2000" dirty="0">
                <a:solidFill>
                  <a:srgbClr val="000000"/>
                </a:solidFill>
              </a:endParaRPr>
            </a:p>
          </p:txBody>
        </p:sp>
        <p:grpSp>
          <p:nvGrpSpPr>
            <p:cNvPr id="57355" name="组合 18"/>
            <p:cNvGrpSpPr>
              <a:grpSpLocks/>
            </p:cNvGrpSpPr>
            <p:nvPr/>
          </p:nvGrpSpPr>
          <p:grpSpPr bwMode="auto">
            <a:xfrm>
              <a:off x="5170055" y="2924944"/>
              <a:ext cx="1562185" cy="1872208"/>
              <a:chOff x="5493277" y="4869162"/>
              <a:chExt cx="1603840" cy="1984029"/>
            </a:xfrm>
          </p:grpSpPr>
          <p:grpSp>
            <p:nvGrpSpPr>
              <p:cNvPr id="57356" name="组合 3"/>
              <p:cNvGrpSpPr>
                <a:grpSpLocks/>
              </p:cNvGrpSpPr>
              <p:nvPr/>
            </p:nvGrpSpPr>
            <p:grpSpPr bwMode="auto">
              <a:xfrm>
                <a:off x="5493277" y="4869162"/>
                <a:ext cx="1603840" cy="1984029"/>
                <a:chOff x="-1955838" y="4803788"/>
                <a:chExt cx="2415124" cy="3307860"/>
              </a:xfrm>
            </p:grpSpPr>
            <p:pic>
              <p:nvPicPr>
                <p:cNvPr id="5735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838" y="6495896"/>
                  <a:ext cx="1152614" cy="161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74" y="4803788"/>
                  <a:ext cx="1226060"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2099" y="4816789"/>
                  <a:ext cx="1171202" cy="161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55"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6044" y="5859266"/>
                <a:ext cx="766140" cy="982730"/>
              </a:xfrm>
              <a:prstGeom prst="rect">
                <a:avLst/>
              </a:prstGeom>
              <a:noFill/>
              <a:ln>
                <a:noFill/>
              </a:ln>
              <a:effectLst>
                <a:outerShdw blurRad="63500" dist="17961" dir="2700000" algn="ctr" rotWithShape="0">
                  <a:srgbClr val="2F4D71">
                    <a:alpha val="7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33" name="Picture 4" descr="http://t0.gstatic.com/images?q=tbn:ANd9GcRFFtu68rvmIdyA3tMBNEwuW_xy1rQAX7pYkDHM383wDs36lA2Jd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2788" y="1616075"/>
            <a:ext cx="508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351" name="组合 25"/>
          <p:cNvGrpSpPr>
            <a:grpSpLocks/>
          </p:cNvGrpSpPr>
          <p:nvPr/>
        </p:nvGrpSpPr>
        <p:grpSpPr bwMode="auto">
          <a:xfrm>
            <a:off x="323850" y="1657350"/>
            <a:ext cx="2016125" cy="763588"/>
            <a:chOff x="755576" y="1607736"/>
            <a:chExt cx="2016224" cy="763954"/>
          </a:xfrm>
        </p:grpSpPr>
        <p:sp>
          <p:nvSpPr>
            <p:cNvPr id="28" name="圆角矩形 27"/>
            <p:cNvSpPr>
              <a:spLocks noChangeArrowheads="1"/>
            </p:cNvSpPr>
            <p:nvPr/>
          </p:nvSpPr>
          <p:spPr bwMode="auto">
            <a:xfrm>
              <a:off x="755576" y="1607736"/>
              <a:ext cx="2016224"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gn="ctr">
                <a:lnSpc>
                  <a:spcPct val="80000"/>
                </a:lnSpc>
                <a:spcBef>
                  <a:spcPts val="600"/>
                </a:spcBef>
              </a:pPr>
              <a:r>
                <a:rPr lang="zh-CN" altLang="en-US" sz="2000" b="1">
                  <a:solidFill>
                    <a:srgbClr val="000000"/>
                  </a:solidFill>
                  <a:latin typeface="黑体" pitchFamily="49" charset="-122"/>
                  <a:ea typeface="黑体" pitchFamily="49" charset="-122"/>
                </a:rPr>
                <a:t>    互联网改变</a:t>
              </a:r>
              <a:endParaRPr lang="en-US" altLang="zh-CN" sz="2000" b="1">
                <a:solidFill>
                  <a:srgbClr val="000000"/>
                </a:solidFill>
                <a:latin typeface="黑体" pitchFamily="49" charset="-122"/>
                <a:ea typeface="黑体" pitchFamily="49" charset="-122"/>
              </a:endParaRPr>
            </a:p>
            <a:p>
              <a:pPr algn="ctr">
                <a:lnSpc>
                  <a:spcPct val="80000"/>
                </a:lnSpc>
                <a:spcBef>
                  <a:spcPts val="600"/>
                </a:spcBef>
              </a:pPr>
              <a:r>
                <a:rPr lang="zh-CN" altLang="en-US" sz="2000" b="1">
                  <a:solidFill>
                    <a:srgbClr val="000000"/>
                  </a:solidFill>
                  <a:latin typeface="黑体" pitchFamily="49" charset="-122"/>
                  <a:ea typeface="黑体" pitchFamily="49" charset="-122"/>
                </a:rPr>
                <a:t>、  交流方式</a:t>
              </a:r>
            </a:p>
          </p:txBody>
        </p:sp>
        <p:sp>
          <p:nvSpPr>
            <p:cNvPr id="57353" name="圆角矩形 28"/>
            <p:cNvSpPr>
              <a:spLocks noChangeArrowheads="1"/>
            </p:cNvSpPr>
            <p:nvPr/>
          </p:nvSpPr>
          <p:spPr bwMode="auto">
            <a:xfrm>
              <a:off x="839475" y="1713164"/>
              <a:ext cx="564173" cy="553097"/>
            </a:xfrm>
            <a:prstGeom prst="roundRect">
              <a:avLst>
                <a:gd name="adj" fmla="val 10000"/>
              </a:avLst>
            </a:prstGeom>
            <a:blipFill dpi="0" rotWithShape="0">
              <a:blip r:embed="rId8"/>
              <a:srcRect/>
              <a:stretch>
                <a:fillRect/>
              </a:stretch>
            </a:blipFill>
            <a:ln w="25400">
              <a:solidFill>
                <a:srgbClr val="FFFFFF"/>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标题 1"/>
          <p:cNvSpPr txBox="1">
            <a:spLocks/>
          </p:cNvSpPr>
          <p:nvPr/>
        </p:nvSpPr>
        <p:spPr bwMode="auto">
          <a:xfrm>
            <a:off x="2268538" y="1411288"/>
            <a:ext cx="61404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zh-CN" altLang="en-US" sz="5400" b="1" dirty="0">
                <a:latin typeface="黑体" pitchFamily="49" charset="-122"/>
                <a:ea typeface="黑体" pitchFamily="49" charset="-122"/>
              </a:rPr>
              <a:t>谢谢各位专家</a:t>
            </a:r>
            <a:r>
              <a:rPr kumimoji="0" lang="en-US" altLang="zh-CN" sz="5400" b="1" dirty="0">
                <a:latin typeface="黑体" pitchFamily="49" charset="-122"/>
                <a:ea typeface="黑体" pitchFamily="49" charset="-122"/>
              </a:rPr>
              <a:t>!</a:t>
            </a:r>
            <a:endParaRPr kumimoji="0" lang="zh-CN" altLang="en-US" sz="5400" b="1" dirty="0">
              <a:latin typeface="黑体" pitchFamily="49" charset="-122"/>
              <a:ea typeface="黑体" pitchFamily="49" charset="-122"/>
            </a:endParaRPr>
          </a:p>
        </p:txBody>
      </p:sp>
      <p:pic>
        <p:nvPicPr>
          <p:cNvPr id="51204" name="Picture 5" descr="C:\Users\Chris\Desktop\nudt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675" y="5308600"/>
            <a:ext cx="928688"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图片 34" descr="u=4268984070,1291414760&amp;fm=21&amp;gp=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60700" y="5373688"/>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图片 35" descr="5417766_141239585192_2.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52663" y="5300663"/>
            <a:ext cx="59055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图片 37" descr="u=1126567588,558830956&amp;fm=21&amp;gp=0.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5326063"/>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图片 38" descr="20300000688565135046921366925.jpe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831138" y="5330825"/>
            <a:ext cx="1277937"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09" name="组合 90"/>
          <p:cNvGrpSpPr>
            <a:grpSpLocks/>
          </p:cNvGrpSpPr>
          <p:nvPr/>
        </p:nvGrpSpPr>
        <p:grpSpPr bwMode="auto">
          <a:xfrm>
            <a:off x="6157913" y="5538788"/>
            <a:ext cx="1582737" cy="436562"/>
            <a:chOff x="6156176" y="5445224"/>
            <a:chExt cx="2076253" cy="579811"/>
          </a:xfrm>
        </p:grpSpPr>
        <p:pic>
          <p:nvPicPr>
            <p:cNvPr id="51212" name="Picture 10" descr="p1_L17lY3"/>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56176" y="5445224"/>
              <a:ext cx="2076253" cy="41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13" name="Object 299"/>
            <p:cNvGraphicFramePr>
              <a:graphicFrameLocks noChangeAspect="1"/>
            </p:cNvGraphicFramePr>
            <p:nvPr/>
          </p:nvGraphicFramePr>
          <p:xfrm>
            <a:off x="6216205" y="5876391"/>
            <a:ext cx="1924947" cy="148644"/>
          </p:xfrm>
          <a:graphic>
            <a:graphicData uri="http://schemas.openxmlformats.org/presentationml/2006/ole">
              <mc:AlternateContent xmlns:mc="http://schemas.openxmlformats.org/markup-compatibility/2006">
                <mc:Choice xmlns:v="urn:schemas-microsoft-com:vml" Requires="v">
                  <p:oleObj spid="_x0000_s51221" name="位图图像" r:id="rId9" imgW="2572109" imgH="200159" progId="PBrush">
                    <p:embed/>
                  </p:oleObj>
                </mc:Choice>
                <mc:Fallback>
                  <p:oleObj name="位图图像" r:id="rId9" imgW="2572109" imgH="200159" progId="PBrush">
                    <p:embed/>
                    <p:pic>
                      <p:nvPicPr>
                        <p:cNvPr id="0" name="Object 2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6205" y="5876391"/>
                          <a:ext cx="1924947" cy="148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grpSp>
      <p:pic>
        <p:nvPicPr>
          <p:cNvPr id="51210" name="图片 17" descr="logo2011.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042988" y="5673725"/>
            <a:ext cx="1081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1" name="Picture 9" descr="buaalogo.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07950" y="5327650"/>
            <a:ext cx="8572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7BD15B69-D833-44D8-99DF-6BD7C5A6FABC}" type="slidenum">
              <a:rPr kumimoji="0" lang="zh-CN" altLang="en-US" sz="1200">
                <a:solidFill>
                  <a:srgbClr val="898989"/>
                </a:solidFill>
              </a:rPr>
              <a:pPr/>
              <a:t>7</a:t>
            </a:fld>
            <a:endParaRPr kumimoji="0" lang="en-US" altLang="zh-CN" sz="1200">
              <a:solidFill>
                <a:srgbClr val="898989"/>
              </a:solidFill>
            </a:endParaRPr>
          </a:p>
        </p:txBody>
      </p:sp>
      <p:grpSp>
        <p:nvGrpSpPr>
          <p:cNvPr id="58370" name="组合 9"/>
          <p:cNvGrpSpPr>
            <a:grpSpLocks/>
          </p:cNvGrpSpPr>
          <p:nvPr/>
        </p:nvGrpSpPr>
        <p:grpSpPr bwMode="auto">
          <a:xfrm>
            <a:off x="2987675" y="1663700"/>
            <a:ext cx="2736850" cy="763588"/>
            <a:chOff x="2843808" y="1663198"/>
            <a:chExt cx="2736304" cy="763954"/>
          </a:xfrm>
        </p:grpSpPr>
        <p:sp>
          <p:nvSpPr>
            <p:cNvPr id="11" name="圆角矩形 10"/>
            <p:cNvSpPr>
              <a:spLocks noChangeArrowheads="1"/>
            </p:cNvSpPr>
            <p:nvPr/>
          </p:nvSpPr>
          <p:spPr bwMode="auto">
            <a:xfrm>
              <a:off x="2843808" y="1663198"/>
              <a:ext cx="2736304"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gn="ctr">
                <a:lnSpc>
                  <a:spcPct val="80000"/>
                </a:lnSpc>
                <a:spcBef>
                  <a:spcPts val="600"/>
                </a:spcBef>
              </a:pPr>
              <a:r>
                <a:rPr lang="zh-CN" altLang="en-US" sz="2000" b="1">
                  <a:solidFill>
                    <a:srgbClr val="000000"/>
                  </a:solidFill>
                  <a:latin typeface="黑体" pitchFamily="49" charset="-122"/>
                  <a:ea typeface="黑体" pitchFamily="49" charset="-122"/>
                </a:rPr>
                <a:t>    大数据处理改变</a:t>
              </a:r>
              <a:endParaRPr lang="en-US" altLang="zh-CN" sz="2000" b="1">
                <a:solidFill>
                  <a:srgbClr val="000000"/>
                </a:solidFill>
                <a:latin typeface="黑体" pitchFamily="49" charset="-122"/>
                <a:ea typeface="黑体" pitchFamily="49" charset="-122"/>
              </a:endParaRPr>
            </a:p>
            <a:p>
              <a:pPr algn="ctr">
                <a:lnSpc>
                  <a:spcPct val="80000"/>
                </a:lnSpc>
                <a:spcBef>
                  <a:spcPts val="600"/>
                </a:spcBef>
              </a:pPr>
              <a:r>
                <a:rPr lang="zh-CN" altLang="en-US" sz="2000" b="1">
                  <a:solidFill>
                    <a:srgbClr val="000000"/>
                  </a:solidFill>
                  <a:latin typeface="黑体" pitchFamily="49" charset="-122"/>
                  <a:ea typeface="黑体" pitchFamily="49" charset="-122"/>
                </a:rPr>
                <a:t>    经济和社会方式</a:t>
              </a:r>
              <a:endParaRPr lang="en-US" altLang="zh-CN" sz="2000" b="1">
                <a:solidFill>
                  <a:srgbClr val="000000"/>
                </a:solidFill>
                <a:latin typeface="黑体" pitchFamily="49" charset="-122"/>
                <a:ea typeface="黑体" pitchFamily="49" charset="-122"/>
              </a:endParaRPr>
            </a:p>
          </p:txBody>
        </p:sp>
        <p:pic>
          <p:nvPicPr>
            <p:cNvPr id="583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956" y="1797322"/>
              <a:ext cx="612068" cy="52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下箭头 12"/>
          <p:cNvSpPr>
            <a:spLocks noChangeArrowheads="1"/>
          </p:cNvSpPr>
          <p:nvPr/>
        </p:nvSpPr>
        <p:spPr bwMode="auto">
          <a:xfrm rot="-5400000">
            <a:off x="2424907" y="1796256"/>
            <a:ext cx="503238" cy="530225"/>
          </a:xfrm>
          <a:prstGeom prst="downArrow">
            <a:avLst>
              <a:gd name="adj1" fmla="val 50000"/>
              <a:gd name="adj2" fmla="val 49998"/>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defRPr/>
            </a:pPr>
            <a:endParaRPr lang="zh-CN" altLang="en-US">
              <a:latin typeface="Calibri" charset="0"/>
              <a:ea typeface="宋体" charset="0"/>
              <a:cs typeface="宋体" charset="0"/>
            </a:endParaRPr>
          </a:p>
        </p:txBody>
      </p:sp>
      <p:sp>
        <p:nvSpPr>
          <p:cNvPr id="58372" name="标题 1"/>
          <p:cNvSpPr txBox="1">
            <a:spLocks/>
          </p:cNvSpPr>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a:r>
              <a:rPr lang="zh-CN" altLang="en-US" sz="4000" b="1">
                <a:latin typeface="黑体" pitchFamily="49" charset="-122"/>
                <a:ea typeface="黑体" pitchFamily="49" charset="-122"/>
              </a:rPr>
              <a:t>立项依据：大数据的价值</a:t>
            </a:r>
          </a:p>
        </p:txBody>
      </p:sp>
      <p:sp>
        <p:nvSpPr>
          <p:cNvPr id="19" name="圆角矩形 18"/>
          <p:cNvSpPr/>
          <p:nvPr/>
        </p:nvSpPr>
        <p:spPr>
          <a:xfrm>
            <a:off x="333375" y="2808288"/>
            <a:ext cx="2654300" cy="2349500"/>
          </a:xfrm>
          <a:prstGeom prst="roundRect">
            <a:avLst>
              <a:gd name="adj" fmla="val 7190"/>
            </a:avLst>
          </a:prstGeom>
          <a:solidFill>
            <a:srgbClr val="FFFF99"/>
          </a:solidFill>
          <a:ln w="38100">
            <a:solidFill>
              <a:schemeClr val="accent6">
                <a:lumMod val="75000"/>
              </a:schemeClr>
            </a:solidFill>
          </a:ln>
        </p:spPr>
        <p:txBody>
          <a:bodyPr anchor="t" anchorCtr="0"/>
          <a:lstStyle/>
          <a:p>
            <a:pPr algn="ctr">
              <a:lnSpc>
                <a:spcPct val="150000"/>
              </a:lnSpc>
              <a:spcBef>
                <a:spcPct val="20000"/>
              </a:spcBef>
              <a:spcAft>
                <a:spcPts val="600"/>
              </a:spcAft>
            </a:pPr>
            <a:r>
              <a:rPr lang="zh-CN" altLang="en-US" sz="2000" b="1">
                <a:solidFill>
                  <a:srgbClr val="FF0000"/>
                </a:solidFill>
                <a:latin typeface="黑体" pitchFamily="49" charset="-122"/>
                <a:ea typeface="黑体" pitchFamily="49" charset="-122"/>
              </a:rPr>
              <a:t>转变</a:t>
            </a:r>
            <a:r>
              <a:rPr lang="en-US" altLang="zh-CN" sz="2000" b="1">
                <a:solidFill>
                  <a:srgbClr val="FF0000"/>
                </a:solidFill>
                <a:latin typeface="黑体" pitchFamily="49" charset="-122"/>
                <a:ea typeface="黑体" pitchFamily="49" charset="-122"/>
              </a:rPr>
              <a:t>1:</a:t>
            </a:r>
            <a:r>
              <a:rPr lang="zh-CN" altLang="en-US" sz="2000" b="1">
                <a:solidFill>
                  <a:srgbClr val="FF0000"/>
                </a:solidFill>
                <a:latin typeface="黑体" pitchFamily="49" charset="-122"/>
                <a:ea typeface="黑体" pitchFamily="49" charset="-122"/>
              </a:rPr>
              <a:t>从抽样到全样</a:t>
            </a:r>
            <a:endParaRPr lang="en-US" altLang="zh-CN" sz="2000" b="1">
              <a:solidFill>
                <a:srgbClr val="FF0000"/>
              </a:solidFill>
              <a:latin typeface="黑体" pitchFamily="49" charset="-122"/>
              <a:ea typeface="黑体" pitchFamily="49" charset="-122"/>
            </a:endParaRPr>
          </a:p>
          <a:p>
            <a:pPr marL="182563" lvl="1" indent="-182563">
              <a:buFont typeface="Arial" pitchFamily="34" charset="0"/>
              <a:buChar char="•"/>
            </a:pPr>
            <a:r>
              <a:rPr lang="zh-CN" altLang="en-US" sz="1800">
                <a:latin typeface="黑体" pitchFamily="49" charset="-122"/>
                <a:ea typeface="黑体" pitchFamily="49" charset="-122"/>
              </a:rPr>
              <a:t>大数据数量大，数据统计特征分布不均匀，传统采样方法不适用</a:t>
            </a:r>
            <a:endParaRPr lang="en-US" altLang="zh-CN" sz="1800">
              <a:latin typeface="黑体" pitchFamily="49" charset="-122"/>
              <a:ea typeface="黑体" pitchFamily="49" charset="-122"/>
            </a:endParaRPr>
          </a:p>
          <a:p>
            <a:pPr marL="182563" lvl="1" indent="-182563">
              <a:buFont typeface="Arial" pitchFamily="34" charset="0"/>
              <a:buChar char="•"/>
            </a:pPr>
            <a:endParaRPr lang="en-US" altLang="zh-CN" sz="1600">
              <a:ea typeface="黑体" pitchFamily="49" charset="-122"/>
            </a:endParaRPr>
          </a:p>
          <a:p>
            <a:pPr marL="182563" lvl="1" indent="-182563">
              <a:buFont typeface="Arial" pitchFamily="34" charset="0"/>
              <a:buChar char="•"/>
            </a:pPr>
            <a:r>
              <a:rPr lang="zh-CN" altLang="en-US" sz="1600">
                <a:ea typeface="黑体" pitchFamily="49" charset="-122"/>
              </a:rPr>
              <a:t>案例：</a:t>
            </a:r>
            <a:r>
              <a:rPr lang="en-US" altLang="zh-CN" sz="1600">
                <a:ea typeface="黑体" pitchFamily="49" charset="-122"/>
              </a:rPr>
              <a:t>Google</a:t>
            </a:r>
            <a:r>
              <a:rPr lang="zh-CN" altLang="en-US" sz="1600">
                <a:ea typeface="黑体" pitchFamily="49" charset="-122"/>
              </a:rPr>
              <a:t>流感预测采用搜索数据取代抽样</a:t>
            </a:r>
            <a:endParaRPr lang="en-US" altLang="zh-CN" sz="1600">
              <a:latin typeface="黑体" pitchFamily="49" charset="-122"/>
              <a:ea typeface="黑体" pitchFamily="49" charset="-122"/>
            </a:endParaRPr>
          </a:p>
        </p:txBody>
      </p:sp>
      <p:sp>
        <p:nvSpPr>
          <p:cNvPr id="20" name="圆角矩形 19"/>
          <p:cNvSpPr/>
          <p:nvPr/>
        </p:nvSpPr>
        <p:spPr>
          <a:xfrm>
            <a:off x="3043238" y="2808288"/>
            <a:ext cx="2897187" cy="2349500"/>
          </a:xfrm>
          <a:prstGeom prst="roundRect">
            <a:avLst>
              <a:gd name="adj" fmla="val 7190"/>
            </a:avLst>
          </a:prstGeom>
          <a:solidFill>
            <a:srgbClr val="FFFF99"/>
          </a:solidFill>
          <a:ln w="38100">
            <a:solidFill>
              <a:schemeClr val="accent6">
                <a:lumMod val="75000"/>
              </a:schemeClr>
            </a:solidFill>
          </a:ln>
        </p:spPr>
        <p:txBody>
          <a:bodyPr anchor="t" anchorCtr="0"/>
          <a:lstStyle/>
          <a:p>
            <a:pPr marL="179388" lvl="1" indent="-179388" algn="ctr">
              <a:lnSpc>
                <a:spcPct val="150000"/>
              </a:lnSpc>
              <a:spcBef>
                <a:spcPct val="20000"/>
              </a:spcBef>
              <a:spcAft>
                <a:spcPts val="600"/>
              </a:spcAft>
            </a:pPr>
            <a:r>
              <a:rPr lang="zh-CN" altLang="en-US" sz="2000" b="1" dirty="0">
                <a:solidFill>
                  <a:srgbClr val="FF0000"/>
                </a:solidFill>
                <a:latin typeface="黑体" pitchFamily="49" charset="-122"/>
                <a:ea typeface="黑体" pitchFamily="49" charset="-122"/>
              </a:rPr>
              <a:t>转变</a:t>
            </a:r>
            <a:r>
              <a:rPr lang="en-US" altLang="zh-CN" sz="2000" b="1" dirty="0">
                <a:solidFill>
                  <a:srgbClr val="FF0000"/>
                </a:solidFill>
                <a:latin typeface="黑体" pitchFamily="49" charset="-122"/>
                <a:ea typeface="黑体" pitchFamily="49" charset="-122"/>
              </a:rPr>
              <a:t>2:</a:t>
            </a:r>
            <a:r>
              <a:rPr lang="zh-CN" altLang="en-US" sz="2000" b="1" dirty="0">
                <a:solidFill>
                  <a:srgbClr val="FF0000"/>
                </a:solidFill>
                <a:latin typeface="黑体" pitchFamily="49" charset="-122"/>
                <a:ea typeface="黑体" pitchFamily="49" charset="-122"/>
              </a:rPr>
              <a:t>从精确到非精确</a:t>
            </a:r>
            <a:endParaRPr lang="en-US" altLang="zh-CN" sz="2000" b="1" dirty="0">
              <a:solidFill>
                <a:srgbClr val="FF0000"/>
              </a:solidFill>
              <a:latin typeface="黑体" pitchFamily="49" charset="-122"/>
              <a:ea typeface="黑体" pitchFamily="49" charset="-122"/>
            </a:endParaRPr>
          </a:p>
          <a:p>
            <a:pPr marL="179388" lvl="1" indent="-179388">
              <a:buFont typeface="Arial" pitchFamily="34" charset="0"/>
              <a:buChar char="•"/>
            </a:pPr>
            <a:r>
              <a:rPr lang="zh-CN" altLang="en-US" sz="1800" dirty="0" smtClean="0">
                <a:latin typeface="黑体" pitchFamily="49" charset="-122"/>
                <a:ea typeface="黑体" pitchFamily="49" charset="-122"/>
              </a:rPr>
              <a:t>大</a:t>
            </a:r>
            <a:r>
              <a:rPr lang="zh-CN" altLang="en-US" sz="1800" dirty="0">
                <a:latin typeface="黑体" pitchFamily="49" charset="-122"/>
                <a:ea typeface="黑体" pitchFamily="49" charset="-122"/>
              </a:rPr>
              <a:t>数据下精确性不再是绝对追求目标，需对宏观趋势给出</a:t>
            </a:r>
            <a:r>
              <a:rPr lang="zh-CN" altLang="en-US" sz="1800" dirty="0" smtClean="0">
                <a:latin typeface="黑体" pitchFamily="49" charset="-122"/>
                <a:ea typeface="黑体" pitchFamily="49" charset="-122"/>
              </a:rPr>
              <a:t>快速预测</a:t>
            </a:r>
            <a:endParaRPr lang="en-US" altLang="zh-CN" sz="1800" dirty="0">
              <a:latin typeface="黑体" pitchFamily="49" charset="-122"/>
              <a:ea typeface="黑体" pitchFamily="49" charset="-122"/>
            </a:endParaRPr>
          </a:p>
          <a:p>
            <a:pPr marL="179388" lvl="1" indent="-179388">
              <a:buFont typeface="Arial" pitchFamily="34" charset="0"/>
              <a:buChar char="•"/>
            </a:pPr>
            <a:endParaRPr lang="en-US" altLang="zh-CN" sz="1600" dirty="0">
              <a:latin typeface="黑体" pitchFamily="49" charset="-122"/>
              <a:ea typeface="黑体" pitchFamily="49" charset="-122"/>
            </a:endParaRPr>
          </a:p>
          <a:p>
            <a:pPr marL="179388" lvl="1" indent="-179388">
              <a:buFont typeface="Arial" pitchFamily="34" charset="0"/>
              <a:buChar char="•"/>
            </a:pPr>
            <a:r>
              <a:rPr lang="zh-CN" altLang="en-US" sz="1600" dirty="0">
                <a:latin typeface="黑体" pitchFamily="49" charset="-122"/>
                <a:ea typeface="黑体" pitchFamily="49" charset="-122"/>
              </a:rPr>
              <a:t>案例：搜索与推荐系统只需返回前几项</a:t>
            </a:r>
            <a:endParaRPr lang="en-US" altLang="zh-CN" sz="1600" dirty="0">
              <a:latin typeface="黑体" pitchFamily="49" charset="-122"/>
              <a:ea typeface="黑体" pitchFamily="49" charset="-122"/>
            </a:endParaRPr>
          </a:p>
        </p:txBody>
      </p:sp>
      <p:sp>
        <p:nvSpPr>
          <p:cNvPr id="21" name="圆角矩形 20"/>
          <p:cNvSpPr/>
          <p:nvPr/>
        </p:nvSpPr>
        <p:spPr>
          <a:xfrm>
            <a:off x="6019800" y="2808288"/>
            <a:ext cx="2655888" cy="2349500"/>
          </a:xfrm>
          <a:prstGeom prst="roundRect">
            <a:avLst>
              <a:gd name="adj" fmla="val 7190"/>
            </a:avLst>
          </a:prstGeom>
          <a:solidFill>
            <a:srgbClr val="FFFF99"/>
          </a:solidFill>
          <a:ln w="38100">
            <a:solidFill>
              <a:schemeClr val="accent6">
                <a:lumMod val="75000"/>
              </a:schemeClr>
            </a:solidFill>
          </a:ln>
        </p:spPr>
        <p:txBody>
          <a:bodyPr anchor="t" anchorCtr="0"/>
          <a:lstStyle/>
          <a:p>
            <a:pPr marL="179388" lvl="1" indent="-179388" algn="ctr">
              <a:lnSpc>
                <a:spcPct val="150000"/>
              </a:lnSpc>
              <a:spcBef>
                <a:spcPts val="800"/>
              </a:spcBef>
              <a:spcAft>
                <a:spcPts val="600"/>
              </a:spcAft>
            </a:pPr>
            <a:r>
              <a:rPr lang="zh-CN" altLang="en-US" sz="2000" b="1">
                <a:solidFill>
                  <a:srgbClr val="FF0000"/>
                </a:solidFill>
                <a:latin typeface="黑体" pitchFamily="49" charset="-122"/>
                <a:ea typeface="黑体" pitchFamily="49" charset="-122"/>
              </a:rPr>
              <a:t>转变</a:t>
            </a:r>
            <a:r>
              <a:rPr lang="en-US" altLang="zh-CN" sz="2000" b="1">
                <a:solidFill>
                  <a:srgbClr val="FF0000"/>
                </a:solidFill>
                <a:latin typeface="黑体" pitchFamily="49" charset="-122"/>
                <a:ea typeface="黑体" pitchFamily="49" charset="-122"/>
              </a:rPr>
              <a:t>3:</a:t>
            </a:r>
            <a:r>
              <a:rPr lang="zh-CN" altLang="en-US" sz="2000" b="1">
                <a:solidFill>
                  <a:srgbClr val="FF0000"/>
                </a:solidFill>
                <a:latin typeface="黑体" pitchFamily="49" charset="-122"/>
                <a:ea typeface="黑体" pitchFamily="49" charset="-122"/>
              </a:rPr>
              <a:t>从因果到关联</a:t>
            </a:r>
            <a:endParaRPr lang="en-US" altLang="zh-CN" sz="2000" b="1">
              <a:solidFill>
                <a:srgbClr val="FF0000"/>
              </a:solidFill>
              <a:latin typeface="黑体" pitchFamily="49" charset="-122"/>
              <a:ea typeface="黑体" pitchFamily="49" charset="-122"/>
            </a:endParaRPr>
          </a:p>
          <a:p>
            <a:pPr marL="179388" lvl="1" indent="-179388">
              <a:buFont typeface="Arial" pitchFamily="34" charset="0"/>
              <a:buChar char="•"/>
            </a:pPr>
            <a:r>
              <a:rPr lang="zh-CN" altLang="en-US" sz="1800">
                <a:latin typeface="黑体" pitchFamily="49" charset="-122"/>
                <a:ea typeface="黑体" pitchFamily="49" charset="-122"/>
              </a:rPr>
              <a:t>仅需知其然，无需知其所有然，用于“发现事实、预测未来”</a:t>
            </a:r>
            <a:endParaRPr lang="en-US" altLang="zh-CN" sz="1800">
              <a:latin typeface="黑体" pitchFamily="49" charset="-122"/>
              <a:ea typeface="黑体" pitchFamily="49" charset="-122"/>
            </a:endParaRPr>
          </a:p>
          <a:p>
            <a:pPr marL="179388" lvl="1" indent="-179388">
              <a:buFont typeface="Arial" pitchFamily="34" charset="0"/>
              <a:buChar char="•"/>
            </a:pPr>
            <a:endParaRPr lang="en-US" altLang="zh-CN" sz="1600">
              <a:ea typeface="黑体" pitchFamily="49" charset="-122"/>
            </a:endParaRPr>
          </a:p>
          <a:p>
            <a:pPr marL="179388" lvl="1" indent="-179388">
              <a:buFont typeface="Arial" pitchFamily="34" charset="0"/>
              <a:buChar char="•"/>
            </a:pPr>
            <a:r>
              <a:rPr lang="zh-CN" altLang="en-US" sz="1600">
                <a:ea typeface="黑体" pitchFamily="49" charset="-122"/>
              </a:rPr>
              <a:t>案例：沃尔玛综合商业、</a:t>
            </a:r>
            <a:r>
              <a:rPr lang="en-US" altLang="zh-CN" sz="1600">
                <a:ea typeface="黑体" pitchFamily="49" charset="-122"/>
              </a:rPr>
              <a:t>Twitter</a:t>
            </a:r>
            <a:r>
              <a:rPr lang="zh-CN" altLang="en-US" sz="1600">
                <a:ea typeface="黑体" pitchFamily="49" charset="-122"/>
              </a:rPr>
              <a:t>和</a:t>
            </a:r>
            <a:r>
              <a:rPr lang="en-US" altLang="zh-CN" sz="1600">
                <a:ea typeface="黑体" pitchFamily="49" charset="-122"/>
              </a:rPr>
              <a:t>Facebook</a:t>
            </a:r>
            <a:r>
              <a:rPr lang="zh-CN" altLang="en-US" sz="1600">
                <a:ea typeface="黑体" pitchFamily="49" charset="-122"/>
              </a:rPr>
              <a:t>数据</a:t>
            </a:r>
          </a:p>
        </p:txBody>
      </p:sp>
      <p:pic>
        <p:nvPicPr>
          <p:cNvPr id="33" name="Picture 4" descr="http://t0.gstatic.com/images?q=tbn:ANd9GcRFFtu68rvmIdyA3tMBNEwuW_xy1rQAX7pYkDHM383wDs36lA2Jd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788" y="1196975"/>
            <a:ext cx="508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7" name="圆角矩形 24"/>
          <p:cNvSpPr>
            <a:spLocks noChangeArrowheads="1"/>
          </p:cNvSpPr>
          <p:nvPr/>
        </p:nvSpPr>
        <p:spPr bwMode="auto">
          <a:xfrm>
            <a:off x="306388" y="1762125"/>
            <a:ext cx="615950" cy="554038"/>
          </a:xfrm>
          <a:prstGeom prst="roundRect">
            <a:avLst>
              <a:gd name="adj" fmla="val 10000"/>
            </a:avLst>
          </a:prstGeom>
          <a:blipFill dpi="0" rotWithShape="0">
            <a:blip r:embed="rId4"/>
            <a:srcRect/>
            <a:stretch>
              <a:fillRect/>
            </a:stretch>
          </a:blipFill>
          <a:ln w="25400">
            <a:solidFill>
              <a:srgbClr val="FFFFFF"/>
            </a:solidFill>
            <a:round/>
            <a:headEnd/>
            <a:tailEnd/>
          </a:ln>
        </p:spPr>
        <p:txBody>
          <a:bodyPr/>
          <a:lstStyle/>
          <a:p>
            <a:endParaRPr lang="zh-CN" altLang="en-US"/>
          </a:p>
        </p:txBody>
      </p:sp>
      <p:sp>
        <p:nvSpPr>
          <p:cNvPr id="26" name="矩形 25"/>
          <p:cNvSpPr>
            <a:spLocks noChangeArrowheads="1"/>
          </p:cNvSpPr>
          <p:nvPr/>
        </p:nvSpPr>
        <p:spPr bwMode="auto">
          <a:xfrm>
            <a:off x="720725" y="5445125"/>
            <a:ext cx="7739063" cy="1341438"/>
          </a:xfrm>
          <a:prstGeom prst="rect">
            <a:avLst/>
          </a:prstGeom>
          <a:blipFill dpi="0" rotWithShape="1">
            <a:blip r:embed="rId5"/>
            <a:srcRect/>
            <a:tile tx="0" ty="0" sx="100000" sy="100000" flip="none" algn="tl"/>
          </a:blipFill>
          <a:ln w="38100">
            <a:solidFill>
              <a:srgbClr val="C00000"/>
            </a:solidFill>
            <a:miter lim="800000"/>
            <a:headEnd/>
            <a:tailEnd/>
          </a:ln>
        </p:spPr>
        <p:txBody>
          <a:bodyPr anchor="ctr"/>
          <a:lstStyle/>
          <a:p>
            <a:pPr algn="ctr"/>
            <a:r>
              <a:rPr lang="zh-CN" altLang="en-US" b="1" dirty="0">
                <a:latin typeface="黑体" pitchFamily="49" charset="-122"/>
                <a:ea typeface="黑体" pitchFamily="49" charset="-122"/>
              </a:rPr>
              <a:t>大数据将对经济社会和科学研究发展具有重要意义，</a:t>
            </a:r>
            <a:endParaRPr lang="en-US" altLang="zh-CN" b="1" dirty="0">
              <a:latin typeface="黑体" pitchFamily="49" charset="-122"/>
              <a:ea typeface="黑体" pitchFamily="49" charset="-122"/>
            </a:endParaRPr>
          </a:p>
          <a:p>
            <a:pPr algn="ctr"/>
            <a:r>
              <a:rPr lang="zh-CN" altLang="en-US" b="1" dirty="0" smtClean="0">
                <a:latin typeface="黑体" pitchFamily="49" charset="-122"/>
                <a:ea typeface="黑体" pitchFamily="49" charset="-122"/>
              </a:rPr>
              <a:t>但，</a:t>
            </a:r>
            <a:r>
              <a:rPr lang="zh-CN" altLang="en-US" b="1" dirty="0">
                <a:latin typeface="黑体" pitchFamily="49" charset="-122"/>
                <a:ea typeface="黑体" pitchFamily="49" charset="-122"/>
              </a:rPr>
              <a:t>如何从大、快、杂的数据中快速挖掘关联关系</a:t>
            </a:r>
            <a:endParaRPr lang="en-US" altLang="zh-CN" b="1" dirty="0">
              <a:latin typeface="黑体" pitchFamily="49" charset="-122"/>
              <a:ea typeface="黑体" pitchFamily="49" charset="-122"/>
            </a:endParaRPr>
          </a:p>
          <a:p>
            <a:pPr algn="ctr"/>
            <a:r>
              <a:rPr lang="zh-CN" altLang="en-US" b="1" dirty="0">
                <a:latin typeface="黑体" pitchFamily="49" charset="-122"/>
                <a:ea typeface="黑体" pitchFamily="49" charset="-122"/>
              </a:rPr>
              <a:t>面临诸多挑战！</a:t>
            </a:r>
          </a:p>
        </p:txBody>
      </p:sp>
      <p:grpSp>
        <p:nvGrpSpPr>
          <p:cNvPr id="27" name="组合 22"/>
          <p:cNvGrpSpPr/>
          <p:nvPr/>
        </p:nvGrpSpPr>
        <p:grpSpPr>
          <a:xfrm>
            <a:off x="5775494" y="1663198"/>
            <a:ext cx="2828954" cy="763954"/>
            <a:chOff x="5775494" y="1663198"/>
            <a:chExt cx="2828954" cy="763954"/>
          </a:xfrm>
          <a:solidFill>
            <a:srgbClr val="FFFF99"/>
          </a:solidFill>
        </p:grpSpPr>
        <p:grpSp>
          <p:nvGrpSpPr>
            <p:cNvPr id="28" name="组合 6"/>
            <p:cNvGrpSpPr/>
            <p:nvPr/>
          </p:nvGrpSpPr>
          <p:grpSpPr>
            <a:xfrm>
              <a:off x="6372200" y="1663198"/>
              <a:ext cx="2232248" cy="763954"/>
              <a:chOff x="5940152" y="1663198"/>
              <a:chExt cx="2232248" cy="763954"/>
            </a:xfrm>
            <a:grpFill/>
          </p:grpSpPr>
          <p:sp>
            <p:nvSpPr>
              <p:cNvPr id="30" name="圆角矩形 29"/>
              <p:cNvSpPr/>
              <p:nvPr/>
            </p:nvSpPr>
            <p:spPr>
              <a:xfrm>
                <a:off x="5940152" y="1663198"/>
                <a:ext cx="2232248" cy="763954"/>
              </a:xfrm>
              <a:prstGeom prst="roundRect">
                <a:avLst>
                  <a:gd name="adj" fmla="val 7190"/>
                </a:avLst>
              </a:prstGeom>
              <a:blipFill dpi="0" rotWithShape="1">
                <a:blip r:embed="rId5"/>
                <a:srcRect/>
                <a:tile tx="0" ty="0" sx="100000" sy="100000" flip="none" algn="tl"/>
              </a:blipFill>
              <a:ln w="57150" cmpd="thickThin">
                <a:solidFill>
                  <a:srgbClr val="632523"/>
                </a:solidFill>
                <a:miter lim="800000"/>
                <a:headEnd/>
                <a:tailEnd/>
              </a:ln>
            </p:spPr>
            <p:txBody>
              <a:bodyPr anchor="ctr"/>
              <a:lstStyle/>
              <a:p>
                <a:pPr algn="ctr">
                  <a:defRPr/>
                </a:pPr>
                <a:r>
                  <a:rPr lang="zh-CN" altLang="en-US" b="1" dirty="0">
                    <a:latin typeface="黑体" pitchFamily="2" charset="-122"/>
                    <a:ea typeface="黑体" pitchFamily="2" charset="-122"/>
                    <a:cs typeface="宋体" charset="0"/>
                  </a:rPr>
                  <a:t>  </a:t>
                </a:r>
                <a:r>
                  <a:rPr lang="zh-CN" altLang="en-US" sz="2000" b="1" dirty="0">
                    <a:latin typeface="黑体" pitchFamily="2" charset="-122"/>
                    <a:ea typeface="黑体" pitchFamily="2" charset="-122"/>
                    <a:cs typeface="宋体" charset="0"/>
                  </a:rPr>
                  <a:t>大数据处理</a:t>
                </a:r>
                <a:endParaRPr lang="en-US" altLang="zh-CN" sz="2000" b="1" dirty="0">
                  <a:latin typeface="黑体" pitchFamily="2" charset="-122"/>
                  <a:ea typeface="黑体" pitchFamily="2" charset="-122"/>
                  <a:cs typeface="宋体" charset="0"/>
                </a:endParaRPr>
              </a:p>
              <a:p>
                <a:pPr algn="ctr">
                  <a:defRPr/>
                </a:pPr>
                <a:r>
                  <a:rPr lang="zh-CN" altLang="en-US" sz="2000" b="1" dirty="0">
                    <a:latin typeface="黑体" pitchFamily="2" charset="-122"/>
                    <a:ea typeface="黑体" pitchFamily="2" charset="-122"/>
                    <a:cs typeface="宋体" charset="0"/>
                  </a:rPr>
                  <a:t>   改变思维方式</a:t>
                </a:r>
                <a:endParaRPr lang="en-US" altLang="zh-CN" sz="2000" b="1" dirty="0">
                  <a:latin typeface="黑体" pitchFamily="2" charset="-122"/>
                  <a:ea typeface="黑体" pitchFamily="2" charset="-122"/>
                  <a:cs typeface="宋体" charset="0"/>
                </a:endParaRPr>
              </a:p>
            </p:txBody>
          </p:sp>
          <p:pic>
            <p:nvPicPr>
              <p:cNvPr id="31" name="Picture 2" descr="http://t1.gstatic.com/images?q=tbn:ANd9GcT_4p5NiV6CgqqF-eo7NDdq4of5U5S-A9kGc3WGB-LCMJYUROFj8Q"/>
              <p:cNvPicPr>
                <a:picLocks noChangeAspect="1" noChangeArrowheads="1"/>
              </p:cNvPicPr>
              <p:nvPr/>
            </p:nvPicPr>
            <p:blipFill rotWithShape="1">
              <a:blip r:embed="rId6" cstate="email">
                <a:extLst/>
              </a:blip>
              <a:srcRect l="19125" r="22804"/>
              <a:stretch/>
            </p:blipFill>
            <p:spPr bwMode="auto">
              <a:xfrm flipH="1">
                <a:off x="6012160" y="1750308"/>
                <a:ext cx="432048" cy="565151"/>
              </a:xfrm>
              <a:prstGeom prst="rect">
                <a:avLst/>
              </a:prstGeom>
              <a:grpFill/>
              <a:extLst/>
            </p:spPr>
          </p:pic>
        </p:grpSp>
        <p:sp>
          <p:nvSpPr>
            <p:cNvPr id="29" name="下箭头 28"/>
            <p:cNvSpPr/>
            <p:nvPr/>
          </p:nvSpPr>
          <p:spPr>
            <a:xfrm rot="16200000">
              <a:off x="5788732" y="1812207"/>
              <a:ext cx="504056" cy="530532"/>
            </a:xfrm>
            <a:prstGeom prst="downArrow">
              <a:avLst/>
            </a:prstGeom>
            <a:grpFill/>
            <a:ln w="9525" algn="ctr">
              <a:solidFill>
                <a:srgbClr val="292989"/>
              </a:solidFill>
              <a:miter lim="800000"/>
              <a:headEnd/>
              <a:tailEnd/>
            </a:ln>
            <a:effectLst>
              <a:outerShdw dist="20000" dir="5400000" rotWithShape="0">
                <a:srgbClr val="000000">
                  <a:alpha val="37999"/>
                </a:srgbClr>
              </a:outerShdw>
            </a:effectLst>
          </p:spPr>
          <p:txBody>
            <a:bodyPr>
              <a:normAutofit fontScale="92500" lnSpcReduction="10000"/>
            </a:bodyPr>
            <a:lstStyle/>
            <a:p>
              <a:pPr>
                <a:defRPr/>
              </a:pPr>
              <a:endParaRPr lang="zh-CN" altLang="en-US">
                <a:latin typeface="Calibri" charset="0"/>
                <a:ea typeface="宋体" charset="0"/>
                <a:cs typeface="宋体" charset="0"/>
              </a:endParaRPr>
            </a:p>
          </p:txBody>
        </p:sp>
      </p:grpSp>
      <p:grpSp>
        <p:nvGrpSpPr>
          <p:cNvPr id="58380" name="组合 21"/>
          <p:cNvGrpSpPr>
            <a:grpSpLocks/>
          </p:cNvGrpSpPr>
          <p:nvPr/>
        </p:nvGrpSpPr>
        <p:grpSpPr bwMode="auto">
          <a:xfrm>
            <a:off x="323850" y="1657350"/>
            <a:ext cx="2016125" cy="763588"/>
            <a:chOff x="755576" y="1607736"/>
            <a:chExt cx="2016224" cy="763954"/>
          </a:xfrm>
        </p:grpSpPr>
        <p:sp>
          <p:nvSpPr>
            <p:cNvPr id="32" name="圆角矩形 31"/>
            <p:cNvSpPr>
              <a:spLocks noChangeArrowheads="1"/>
            </p:cNvSpPr>
            <p:nvPr/>
          </p:nvSpPr>
          <p:spPr bwMode="auto">
            <a:xfrm>
              <a:off x="755576" y="1607736"/>
              <a:ext cx="2016224"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gn="ctr">
                <a:lnSpc>
                  <a:spcPct val="80000"/>
                </a:lnSpc>
                <a:spcBef>
                  <a:spcPts val="600"/>
                </a:spcBef>
              </a:pPr>
              <a:r>
                <a:rPr lang="zh-CN" altLang="en-US" sz="2000" b="1">
                  <a:solidFill>
                    <a:srgbClr val="000000"/>
                  </a:solidFill>
                  <a:latin typeface="黑体" pitchFamily="49" charset="-122"/>
                  <a:ea typeface="黑体" pitchFamily="49" charset="-122"/>
                </a:rPr>
                <a:t>    互联网改变</a:t>
              </a:r>
              <a:endParaRPr lang="en-US" altLang="zh-CN" sz="2000" b="1">
                <a:solidFill>
                  <a:srgbClr val="000000"/>
                </a:solidFill>
                <a:latin typeface="黑体" pitchFamily="49" charset="-122"/>
                <a:ea typeface="黑体" pitchFamily="49" charset="-122"/>
              </a:endParaRPr>
            </a:p>
            <a:p>
              <a:pPr algn="ctr">
                <a:lnSpc>
                  <a:spcPct val="80000"/>
                </a:lnSpc>
                <a:spcBef>
                  <a:spcPts val="600"/>
                </a:spcBef>
              </a:pPr>
              <a:r>
                <a:rPr lang="zh-CN" altLang="en-US" sz="2000" b="1">
                  <a:solidFill>
                    <a:srgbClr val="000000"/>
                  </a:solidFill>
                  <a:latin typeface="黑体" pitchFamily="49" charset="-122"/>
                  <a:ea typeface="黑体" pitchFamily="49" charset="-122"/>
                </a:rPr>
                <a:t>、  交流方式</a:t>
              </a:r>
            </a:p>
          </p:txBody>
        </p:sp>
        <p:sp>
          <p:nvSpPr>
            <p:cNvPr id="58382" name="圆角矩形 33"/>
            <p:cNvSpPr>
              <a:spLocks noChangeArrowheads="1"/>
            </p:cNvSpPr>
            <p:nvPr/>
          </p:nvSpPr>
          <p:spPr bwMode="auto">
            <a:xfrm>
              <a:off x="839475" y="1713164"/>
              <a:ext cx="564173" cy="553097"/>
            </a:xfrm>
            <a:prstGeom prst="roundRect">
              <a:avLst>
                <a:gd name="adj" fmla="val 10000"/>
              </a:avLst>
            </a:prstGeom>
            <a:blipFill dpi="0" rotWithShape="0">
              <a:blip r:embed="rId4"/>
              <a:srcRect/>
              <a:stretch>
                <a:fillRect/>
              </a:stretch>
            </a:blipFill>
            <a:ln w="25400">
              <a:solidFill>
                <a:srgbClr val="FFFFFF"/>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p:txBody>
          <a:bodyPr/>
          <a:lstStyle/>
          <a:p>
            <a:pPr eaLnBrk="1" hangingPunct="1"/>
            <a:r>
              <a:rPr b="1" smtClean="0"/>
              <a:t>立项依据：战略意义</a:t>
            </a:r>
          </a:p>
        </p:txBody>
      </p:sp>
      <p:sp>
        <p:nvSpPr>
          <p:cNvPr id="59394" name="内容占位符 2"/>
          <p:cNvSpPr>
            <a:spLocks noGrp="1"/>
          </p:cNvSpPr>
          <p:nvPr>
            <p:ph idx="1"/>
          </p:nvPr>
        </p:nvSpPr>
        <p:spPr/>
        <p:txBody>
          <a:bodyPr/>
          <a:lstStyle/>
          <a:p>
            <a:pPr eaLnBrk="1" hangingPunct="1"/>
            <a:r>
              <a:rPr lang="zh-CN" altLang="en-US" dirty="0" smtClean="0">
                <a:latin typeface="微软雅黑" pitchFamily="34" charset="-122"/>
                <a:ea typeface="微软雅黑" pitchFamily="34" charset="-122"/>
              </a:rPr>
              <a:t>引起广泛关注</a:t>
            </a:r>
            <a:endParaRPr lang="en-US" altLang="zh-CN" dirty="0" smtClean="0">
              <a:latin typeface="微软雅黑" pitchFamily="34" charset="-122"/>
              <a:ea typeface="微软雅黑" pitchFamily="34" charset="-122"/>
            </a:endParaRPr>
          </a:p>
          <a:p>
            <a:pPr lvl="1" eaLnBrk="1" hangingPunct="1"/>
            <a:r>
              <a:rPr lang="zh-CN" altLang="en-US" b="1" dirty="0" smtClean="0">
                <a:latin typeface="Calibri" pitchFamily="34" charset="0"/>
              </a:rPr>
              <a:t>美国</a:t>
            </a:r>
            <a:r>
              <a:rPr lang="zh-CN" altLang="en-US" dirty="0" smtClean="0">
                <a:latin typeface="Calibri" pitchFamily="34" charset="0"/>
              </a:rPr>
              <a:t>：</a:t>
            </a:r>
            <a:r>
              <a:rPr lang="en-US" altLang="zh-CN" dirty="0" smtClean="0">
                <a:latin typeface="Calibri" pitchFamily="34" charset="0"/>
              </a:rPr>
              <a:t>2012</a:t>
            </a:r>
            <a:r>
              <a:rPr lang="zh-CN" altLang="en-US" dirty="0" smtClean="0">
                <a:latin typeface="Calibri" pitchFamily="34" charset="0"/>
              </a:rPr>
              <a:t>年投入</a:t>
            </a:r>
            <a:r>
              <a:rPr lang="en-US" altLang="zh-CN" dirty="0" smtClean="0">
                <a:latin typeface="Calibri" pitchFamily="34" charset="0"/>
              </a:rPr>
              <a:t>2</a:t>
            </a:r>
            <a:r>
              <a:rPr lang="zh-CN" altLang="en-US" dirty="0" smtClean="0">
                <a:latin typeface="Calibri" pitchFamily="34" charset="0"/>
              </a:rPr>
              <a:t>亿美元启动</a:t>
            </a:r>
            <a:endParaRPr lang="en-US" altLang="zh-CN" dirty="0" smtClean="0">
              <a:latin typeface="Calibri" pitchFamily="34" charset="0"/>
            </a:endParaRPr>
          </a:p>
          <a:p>
            <a:pPr lvl="1" eaLnBrk="1" hangingPunct="1">
              <a:buFont typeface="Arial" pitchFamily="34" charset="0"/>
              <a:buNone/>
            </a:pPr>
            <a:r>
              <a:rPr lang="zh-CN" altLang="en-US" dirty="0" smtClean="0">
                <a:latin typeface="Calibri" pitchFamily="34" charset="0"/>
              </a:rPr>
              <a:t>“</a:t>
            </a:r>
            <a:r>
              <a:rPr lang="zh-CN" altLang="en-US" dirty="0" smtClean="0">
                <a:solidFill>
                  <a:srgbClr val="FF0000"/>
                </a:solidFill>
                <a:latin typeface="Calibri" pitchFamily="34" charset="0"/>
              </a:rPr>
              <a:t>大数据研发计划</a:t>
            </a:r>
            <a:r>
              <a:rPr lang="zh-CN" altLang="en-US" dirty="0" smtClean="0">
                <a:latin typeface="Calibri" pitchFamily="34" charset="0"/>
              </a:rPr>
              <a:t>”，提升到其国家战略层面</a:t>
            </a:r>
            <a:endParaRPr lang="en-US" altLang="zh-CN" dirty="0" smtClean="0">
              <a:latin typeface="Calibri" pitchFamily="34" charset="0"/>
            </a:endParaRPr>
          </a:p>
          <a:p>
            <a:pPr lvl="1" eaLnBrk="1" hangingPunct="1"/>
            <a:r>
              <a:rPr lang="zh-CN" altLang="en-US" b="1" dirty="0" smtClean="0">
                <a:latin typeface="Calibri" pitchFamily="34" charset="0"/>
              </a:rPr>
              <a:t>欧盟</a:t>
            </a:r>
            <a:r>
              <a:rPr lang="zh-CN" altLang="en-US" dirty="0" smtClean="0">
                <a:latin typeface="Calibri" pitchFamily="34" charset="0"/>
              </a:rPr>
              <a:t>：</a:t>
            </a:r>
            <a:r>
              <a:rPr lang="en-US" altLang="zh-CN" dirty="0" smtClean="0">
                <a:latin typeface="Calibri" pitchFamily="34" charset="0"/>
              </a:rPr>
              <a:t>2012</a:t>
            </a:r>
            <a:r>
              <a:rPr lang="zh-CN" altLang="en-US" dirty="0" smtClean="0">
                <a:latin typeface="Calibri" pitchFamily="34" charset="0"/>
              </a:rPr>
              <a:t>年斥资</a:t>
            </a:r>
            <a:r>
              <a:rPr lang="en-US" altLang="zh-CN" dirty="0" smtClean="0">
                <a:latin typeface="Calibri" pitchFamily="34" charset="0"/>
              </a:rPr>
              <a:t>10</a:t>
            </a:r>
            <a:r>
              <a:rPr lang="zh-CN" altLang="en-US" dirty="0" smtClean="0">
                <a:latin typeface="Calibri" pitchFamily="34" charset="0"/>
              </a:rPr>
              <a:t>亿欧元启动</a:t>
            </a:r>
            <a:r>
              <a:rPr lang="zh-CN" altLang="en-US" dirty="0" smtClean="0">
                <a:solidFill>
                  <a:srgbClr val="FF0000"/>
                </a:solidFill>
                <a:latin typeface="Calibri" pitchFamily="34" charset="0"/>
              </a:rPr>
              <a:t>大科学</a:t>
            </a:r>
            <a:r>
              <a:rPr lang="en-US" altLang="zh-CN" dirty="0" smtClean="0">
                <a:solidFill>
                  <a:srgbClr val="FF0000"/>
                </a:solidFill>
                <a:latin typeface="Calibri" pitchFamily="34" charset="0"/>
              </a:rPr>
              <a:t>(Big Science)</a:t>
            </a:r>
            <a:r>
              <a:rPr lang="zh-CN" altLang="en-US" dirty="0" smtClean="0">
                <a:latin typeface="Calibri" pitchFamily="34" charset="0"/>
              </a:rPr>
              <a:t>计划，研究社会超级计算和大规模数据挖掘方法</a:t>
            </a:r>
            <a:endParaRPr lang="en-US" altLang="zh-CN" dirty="0" smtClean="0">
              <a:latin typeface="Calibri" pitchFamily="34" charset="0"/>
            </a:endParaRPr>
          </a:p>
          <a:p>
            <a:pPr lvl="1" eaLnBrk="1" hangingPunct="1"/>
            <a:r>
              <a:rPr lang="zh-CN" altLang="en-US" b="1" dirty="0" smtClean="0">
                <a:latin typeface="Calibri" pitchFamily="34" charset="0"/>
              </a:rPr>
              <a:t>国际著名</a:t>
            </a:r>
            <a:r>
              <a:rPr lang="en-US" altLang="zh-CN" b="1" dirty="0" smtClean="0">
                <a:latin typeface="Calibri" pitchFamily="34" charset="0"/>
              </a:rPr>
              <a:t>IT</a:t>
            </a:r>
            <a:r>
              <a:rPr lang="zh-CN" altLang="en-US" b="1" dirty="0" smtClean="0">
                <a:latin typeface="Calibri" pitchFamily="34" charset="0"/>
              </a:rPr>
              <a:t>企业</a:t>
            </a:r>
            <a:r>
              <a:rPr lang="zh-CN" altLang="en-US" dirty="0" smtClean="0">
                <a:latin typeface="Calibri" pitchFamily="34" charset="0"/>
              </a:rPr>
              <a:t>：谷歌、亚马逊、微软、</a:t>
            </a:r>
            <a:r>
              <a:rPr lang="en-US" altLang="zh-CN" dirty="0" smtClean="0">
                <a:latin typeface="Calibri" pitchFamily="34" charset="0"/>
              </a:rPr>
              <a:t>IBM</a:t>
            </a:r>
            <a:r>
              <a:rPr lang="zh-CN" altLang="en-US" dirty="0" smtClean="0">
                <a:latin typeface="Calibri" pitchFamily="34" charset="0"/>
              </a:rPr>
              <a:t>和</a:t>
            </a:r>
            <a:r>
              <a:rPr lang="en-US" altLang="zh-CN" dirty="0" smtClean="0">
                <a:latin typeface="Calibri" pitchFamily="34" charset="0"/>
              </a:rPr>
              <a:t>Facebook</a:t>
            </a:r>
            <a:r>
              <a:rPr lang="zh-CN" altLang="en-US" dirty="0" smtClean="0">
                <a:latin typeface="Calibri" pitchFamily="34" charset="0"/>
              </a:rPr>
              <a:t>等也将大数据列入重点发展计划</a:t>
            </a:r>
            <a:endParaRPr lang="en-US" altLang="zh-CN" dirty="0" smtClean="0">
              <a:latin typeface="Calibri" pitchFamily="34" charset="0"/>
            </a:endParaRPr>
          </a:p>
          <a:p>
            <a:pPr lvl="1" eaLnBrk="1" hangingPunct="1"/>
            <a:r>
              <a:rPr lang="zh-CN" altLang="en-US" b="1" dirty="0" smtClean="0">
                <a:latin typeface="Calibri" pitchFamily="34" charset="0"/>
              </a:rPr>
              <a:t>中国</a:t>
            </a:r>
            <a:endParaRPr lang="en-US" altLang="zh-CN" b="1" dirty="0" smtClean="0">
              <a:latin typeface="Calibri" pitchFamily="34" charset="0"/>
            </a:endParaRPr>
          </a:p>
          <a:p>
            <a:pPr lvl="2" eaLnBrk="1" hangingPunct="1"/>
            <a:r>
              <a:rPr lang="en-US" altLang="zh-CN" dirty="0" smtClean="0">
                <a:ea typeface="黑体" pitchFamily="49" charset="-122"/>
              </a:rPr>
              <a:t>《</a:t>
            </a:r>
            <a:r>
              <a:rPr lang="zh-CN" altLang="en-US" dirty="0" smtClean="0">
                <a:ea typeface="黑体" pitchFamily="49" charset="-122"/>
              </a:rPr>
              <a:t>国家中长期科学和技术发展规划纲要</a:t>
            </a:r>
            <a:r>
              <a:rPr lang="en-US" altLang="zh-CN" dirty="0" smtClean="0">
                <a:ea typeface="黑体" pitchFamily="49" charset="-122"/>
              </a:rPr>
              <a:t>(2006-2020)》</a:t>
            </a:r>
          </a:p>
          <a:p>
            <a:pPr lvl="2" eaLnBrk="1" hangingPunct="1"/>
            <a:r>
              <a:rPr lang="en-US" altLang="zh-CN" dirty="0" smtClean="0">
                <a:ea typeface="黑体" pitchFamily="49" charset="-122"/>
              </a:rPr>
              <a:t>《</a:t>
            </a:r>
            <a:r>
              <a:rPr lang="zh-CN" altLang="en-US" dirty="0" smtClean="0">
                <a:ea typeface="黑体" pitchFamily="49" charset="-122"/>
              </a:rPr>
              <a:t>国家重点基础研究发展计划和重大科学</a:t>
            </a:r>
            <a:r>
              <a:rPr lang="en-US" altLang="zh-CN" dirty="0" smtClean="0">
                <a:ea typeface="黑体" pitchFamily="49" charset="-122"/>
              </a:rPr>
              <a:t>(2014)》</a:t>
            </a:r>
          </a:p>
          <a:p>
            <a:pPr lvl="2" eaLnBrk="1" hangingPunct="1"/>
            <a:r>
              <a:rPr lang="zh-CN" altLang="en-US" dirty="0" smtClean="0">
                <a:ea typeface="黑体" pitchFamily="49" charset="-122"/>
                <a:sym typeface="Wingdings" pitchFamily="2" charset="2"/>
              </a:rPr>
              <a:t>百度、阿里巴巴等积累大量实际运行数据</a:t>
            </a:r>
            <a:endParaRPr lang="en-US" altLang="zh-CN" dirty="0" smtClean="0">
              <a:ea typeface="黑体" pitchFamily="49" charset="-122"/>
              <a:sym typeface="Wingdings" pitchFamily="2" charset="2"/>
            </a:endParaRPr>
          </a:p>
          <a:p>
            <a:pPr lvl="2" eaLnBrk="1" hangingPunct="1"/>
            <a:r>
              <a:rPr lang="zh-CN" altLang="en-US" dirty="0" smtClean="0">
                <a:ea typeface="黑体" pitchFamily="49" charset="-122"/>
                <a:sym typeface="Wingdings" pitchFamily="2" charset="2"/>
              </a:rPr>
              <a:t>国内高校和科研院所提前布局</a:t>
            </a:r>
            <a:endParaRPr lang="en-US" altLang="zh-CN" dirty="0" smtClean="0">
              <a:ea typeface="黑体" pitchFamily="49" charset="-122"/>
              <a:sym typeface="Wingdings" pitchFamily="2" charset="2"/>
            </a:endParaRPr>
          </a:p>
          <a:p>
            <a:pPr lvl="1" eaLnBrk="1" hangingPunct="1"/>
            <a:endParaRPr lang="en-US" altLang="zh-CN" dirty="0" smtClean="0">
              <a:latin typeface="Arial" pitchFamily="34" charset="0"/>
              <a:cs typeface="Arial" pitchFamily="34" charset="0"/>
            </a:endParaRPr>
          </a:p>
        </p:txBody>
      </p:sp>
      <p:sp>
        <p:nvSpPr>
          <p:cNvPr id="59395" name="灯片编号占位符 4"/>
          <p:cNvSpPr>
            <a:spLocks noGrp="1"/>
          </p:cNvSpPr>
          <p:nvPr>
            <p:ph type="sldNum" sz="quarter" idx="12"/>
          </p:nvPr>
        </p:nvSpPr>
        <p:spPr bwMode="auto">
          <a:xfrm>
            <a:off x="7010400" y="6643688"/>
            <a:ext cx="2133600" cy="21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fld id="{DC9C68BF-5AC3-4233-B3CA-6D49EB572849}" type="slidenum">
              <a:rPr kumimoji="0" lang="en-US" altLang="zh-CN" sz="1200">
                <a:solidFill>
                  <a:srgbClr val="898989"/>
                </a:solidFill>
              </a:rPr>
              <a:pPr/>
              <a:t>8</a:t>
            </a:fld>
            <a:endParaRPr kumimoji="0" lang="zh-CN" altLang="zh-CN" sz="1800" b="0">
              <a:latin typeface="Arial" pitchFamily="34" charset="0"/>
            </a:endParaRPr>
          </a:p>
        </p:txBody>
      </p:sp>
      <p:sp>
        <p:nvSpPr>
          <p:cNvPr id="59396" name="AutoShape 2" descr="data:image/jpeg;base64,/9j/4AAQSkZJRgABAQAAAQABAAD/2wCEAAkGBhQSERQUEhQWFRQVFxwVGBgYGBkYFxUYFBcVFRQVHh4gHCgfGhkkGRUUHy8hIycqLCwsFh4xNTAqNSYrLCkBCQoKDgwOGg8PGjUkHyQtLCwtLDApLCotLCwsKS4sLCopNDQvLCwsLCosLCwpLCwsLCosKSktLCwsLCwvLCwsLv/AABEIALABHgMBIgACEQEDEQH/xAAcAAACAwEBAQEAAAAAAAAAAAAABwQFBggDAgH/xABMEAACAQIDBAcEBQoEBAQHAAABAgMAEQQSIQUGBzETIkFRYXGhMoGRsSNCcoLBFDNDUmKSorLC0UST0vAVNIOzJFNjcxYXVHTD4eP/xAAaAQACAwEBAAAAAAAAAAAAAAADBAACBQEG/8QAOxEAAQMCAwMKBQQCAAcAAAAAAQACAwQRBSExEkFRExQiYXGBkaGx0SMyweHwBhVC8TNDFiRSU3KSov/aAAwDAQACEQMRAD8A9uH+8WNzNGk4KIBZJUMi9YkAA5lZBp328K1+z+IsjsytHH1ZTETmZSSn5OGIBB1zThct/q89dFZu3tRcPjAJCBCzFJszOoyAkseqQSRY2GtybWN6+t/N8hJiVkwMirEwEtlQLJ011zmQMCS144iLdWyrbUGteoh2pbAarPpnkR5nRNXBcQ5JMM0/QKFWJ5SA5Osd+pfJpew18eWmvvsTiIJgheEoHy2s+e2dzGmbqra7A8r8je2lI7YW0JGdI2klCMOhslmIWQkFQpIBuXPaDZiL61pd78BBhJYjg5mfRSGUrkVobIxDBjd865yLADOOd65zNl9k6nTVcdUuA2hoNU78JtZJAGQ3U2IP2gGFxzBsQbGxr2/LB3H/AHr+FcyQbYlhfpIpHRx9YMQfG/ePA1vt3uM0iKn5bCHRiQssYCsSls3V9lrZlvYrz5UGWgez5TdFiq2v1Fk3RjAeX+9AfxHxr3FVOw94sLi1zYeRHtzA0dfNTZh7xVvSBBBsU2CDmEUUUVxdRRReqfau92Ew1xNPGpH1b5n/AHVu3pXCQNVdjHPNmi56lcUVgsTxkwYNo1lk8coUfxMD6V4ji2D7OG+MlvkhoZmYN6eZhdW8XDPQepTDorApxVH1sOR5SA/NBVvs7iLhJTZnMTd0gyj965X4kVBKw71WTDaqMXcw92fpdaeivmOUMAVIIOoINwa+qKkEUUUVFEUUUVFEUUUVFEUUUVFEUUUVFEUUUVFEUUUVFEUUUVFEUUUVFFyvvSmTE4hf1ZpF+EjCs8p1rZ8QcMibUxKylghmLMVALBZAJLgEgE9e9ri/eOdTeJO52GwSYdoWd3ZVicjKqK8SKWLrqyyuGU5SRazHWt50o6I4hZrI7Bx4L1xG6+Fj2dFOk7NKTmZOjUOFmAEWdelORB0bkPrm6Qaais4TUXCHT/fh/YfCtbsDc04rDzzLLEvRJchiwyEMGJfqaL0ayEFb6geNMtPJMu8pKQcq+zAqWTdbFNAZ1glKBlGkb3IZXfpBpqgC6ty6wqTtPf18Rg48KUC9HlvIMuaTQ9KGsosC2QixucnWzE3ESfe6ZMK+CUqcO2YMLG7MXDiQE2ItlUZbAEXuLm9UGFXWg7Je679xyTQIYzo96tMJIVIZSQw1BBsR5HmK3mytrbV/JHxMeKPRRkAmR4n0s+YnPcgghBl5npBYGqrczY+FmSX8olMbWyR3KWZ3By5QSCWGU6Hq9ZbkXF6xdsSJG8MTsIXJJUgDPmAHXGtzZRbU5Ty11orwJOiBmLaj0SrTyfSJyPAqxk4vbSX9Kh84k/ACp43322+EOKzhYA1i4jiUWsesCwIIuMumuYgc9KzuE3PxOJikliiZ1QX6ovmOZVKADXMAxa3cp8KpTt+eOBsIGAhLFmTKpzPdDmJIJzDo0AIIsAe83Wkijv0AMtck5FI8t6V1fPtrHYxXvNPKFXOwDNYLmVSco05uvZVSshIKtoy6EHQ93xHKrbdjeDGYKBmiDdFMSLnOU+jsJALEZSekQF9DoLEVnJ2KnMOY9fChVdMKiItAAtp2p7DK40NQHEmxycOr7a/2pML2NX+Al0rb7s8JsJiYIsQMRK6SqHGUIlr81Nw2oNwdeYNavCcLcDH9SRvtSN+Fq8tzZ693+90rcrk9g97JWmq/GmnceH+Ctboj/mSf6qoNscI43BMEzIe5xnX4ixHrUdTvsuxY5SuNjcdo9rpU7M3ixGGb6CZ4/AHqnzU3U+8Vu9jcXcQABNHHJ4i8bH5j4AVm9scM8dASeh6Vf1ojn/h0f0qow8TI2V1KsOxgVPwOtD2pI+pN8lSVlzYO6xr5Zpw4fipCR14ZR5FGHqRX5ieK+HUaRTH3IP6zS0Q6VFxjaUTnD7Jf9lpCdD4la7avGqblBAieLkufgMo+dUp4h46X2pyo7kCp6gX9axuIOtTdnihGV51KaioKaM2bGO/P1utR/wAanb2p5T5yP/evqPbU66rPKP8AqP8A3qDAL6DU9w1NTV2POw6sEx8o3P4VASjOZE3IgDwWg2NxNliYLiPpY+1gAJF8dNG8jY+NMzAY9Jo1kiYMjC4I/wB6Hst2Ug9o7LnQXeGVR3tG4HxIq44d72nCzdG7fQSmzX5Ix0EnlyB8NeyjxTkHZesXEMKjljMtOMxuGh+/qnZRQDRT68eiiiiooiiiiooiiiiooiiiiooufuN2C6PaRcfpYkf3reM/9sUuwxZiSSSxuSTckm5JJ7TqdfGnZx92VeLDYgD2WaJvJwHT1R/3qw3DzchNoGcGYK6RmylWJDMQI5LjRlvmBGh5edbMUg5JrjuySL2HbLRvUnh/uvFjDIJJejKoQAV6paQFIjmzDUSEHJa5tpfW1XisY0LFIpXyqxINjHc2yMxW5tcXFj2XB5kVDKhWZULFAdCwyk2uAxW5sdTpc2vavPEsTc6kn3kn8TWg1pzJNxw4LNc4XDQM+KrXjLOqqLsxCqO8k2A+NaXcfHQYXEs2Mh6QR3soBLrIrZbAZwul2Jz39kW1rwwGLxGysbneNg0TMjKbhHYA5QTazLfK2mthoRzH5tveB8biDO4ylgOqCSqkABsvcpa7W1PWOp50vnI7Z/id902TybL716bQaMyv0KhY8xCAFz1QbKeuS1yLE37+yrLdTds42cRB1TtN75io9orpYkdxI51X7IwiyypG7FA7BcwAOW+mYgsoyjmdRYXNWm9OEiw0xXCTM8cihrropU2IXMGOfrLrcCxXwphx/wBbTnbVItF/iOGV9FCn2lPgxLh1kTK2ZZQlmWS6mNkLWuQAWtbkSSNahbp7lPtGR0jeNWVGazNZiQvU0tqhcopI5X8r/NumlHSOQZG6zkFzdj7RA6zEk62ude01N323d/4c6pFiQ3SIhYJnFymjktbLbp43IUEkZRcAgUCbLojJx6k5Tm/S3BR9ob24h4FwTyLJDCQFYFyWKF+tmaxZeuQARYBVsBa59JNzsQ2DOKygRA2uWQDLa+e5axF+rbnewtVfutsCTH4oRK653JJLsAx5szAE3c8yQLnmamY3G4iBHwZkGRSyuikMhfMCxOlmcMqjN2ZLA86qzIbDLX1Ks+19t2m5X/C3iYuAimgmV5Fv0kIW2hOkikk6LoreebvrTnjLM56kEaD9pmc+mWklnyyA+PpyPpWnwR1tXncS24pMjkV7bAKanqYiZG3cDx3bvqmtg+Kkn6SFGH7LFT65q1ew99MPiSFVskh+o+jHy7G9xvSnwuxMQy3EExHeI3/tULG4dlJDKVYdhBBHuOtItne3VasuE0k1xH0T1G/iP6XQdeOIwaSC0iK47mAYetJDZnEnGYWy5xMg+rLdiPJrhviTWt2ZxpibSbDyIe9GVx65TTDahjtVhS4NVRO6Iv1g/hWun3Nwb88PGPsgp/KRUKbhvgW5xH3SSf6q+IOJeCbmzr5xt+F6+34k4Ec5W/y5P9NdvEeCoGYizIbf/wBLwHCrZ17mAnzll/11ZYLcjBRexhovvLnPxa9UmI4v4FeRlbyjI/mIqFJxlhP5qCU/bKJ8s1c2oRwVhT4lJl0u8kepTAiw6qLKoUdwAA9K9KWM/FKdvYijTzzOfmvyqrxXETG9kijyjT8QahqGBXbgdU/M2Hafa6cNqxu+m4EeIVpYFCTjWwAAl71I5Zu5vcfDCxcVsch1aNx3NGP6StazYHFuOWy4mMxH9ZTmT3i2ZfWq8tHINkogw2uoncrHnbgb+WRKseHW8XTQmCQnpYdNebINAfMeyfId9bClTvvL+R4yHG4UqVlBbQ3RyLBxpzVlZffc86YW7u8UWMhEsR8GU+0jdqnx+fMVeJ/8DqErX0+QqYx0X+R3jx0VpRRRR1lIoooqKIoooqKIoooqKLMcS9l9PszFLbVYzKvnDaT1Cke+ua8Ni3UFVdlVirEAkAlL5Ce+2Ykd1663xEIdGVuTAqfJhY/OuTMJsuR5TEiM7KcpCqWIscpJsNBft8a1KF2RBSdSDkQpuFR5DoGdjroCzE8ye0mrp8Lidm4iOV0lQIyNcZkWQELIYs9rG6nKRrbXTSokmz5sFOBKroyObalCwRipZTzymxsw91fW929UuOZXnC5kzAFQQMrHMFte2hvY8yDre1603Xda3ykZrNaGtJJ+ZQt7975doSpJMArIuSylslsxIIUk5TY2NjrlFRMFEQAxUlb27bErlLLfvsy/vCq4qedtL2v2XFrj1HxFMGPfDDnZy4YQRrPYv0giTKHLBTYNezmJVBkHI2sBa4E3oWDBl6Jh/TBLivreXEYEwQrhU+lQBJCWY2veQ5dAJOu7rmNvZGliDWYNfqKTyF9CfcBcn4An3Vqt3PyD8lmGJBEr2VAZLBmS8gIIjvEpOVCzXHW7LGx/8Ld58ykv8z9wUbGbPwS7PWRJX/KgQ5QMhZQ/UW506gKZtBmHSC4F71iH1sCSFv55b2uQP98qmYh7k2Fh3a6eGutaLdLYuCmw2JbEuySABYwXjQO9+lVY2bk5ERQ3BAEgPbYCf8NpJN801F8QgAWX5t/dOPB4WCeHElnlQI4RGF+mzyqWJYNErQMoylbtlPYTWdExZs0hZ7m7G/Wbv6xB18SD76iqxJJ117zc+Fz21td1Ni4KXDTNiJWSTRIx1FzMPpLISfaITIcwAHSDU3FVb8Jt3ZqzzyjrNyVTv3DgBDD+RlmlVAkuZh1SBnvYIBIxLMhdTYdGBbUGugN291cPhY06KJQ+UZntd2Nhc5jrz7OVcubRUa2BA1tc3PhrYa+4U9MdxijEaDDRl3Krdn6qAkC+ntN6edZNeGxbJceK2cOjnqrshHC9sh3pk2qm24uCmGTEtDpyzOqsvkbgj3Up8bvVicT+dlax+qvVTysOfvvUAisd1SDkAvTwYE9hDnSWPV75ei2G1eESyjPhMQLHkHsw9zr/AGNZbE8NMfEfzPSAdsbK3oSG9KNg7ySYGcSJcoT9Il9HXt8Mw5g/gTTRh4m7PYD/AMQFJ7GVwR4Hq2HxqjWxSDgUxPLiFG4AfEbx2c++yVJ2PPGOvBKvnG4/CoOKiPcfgaf+A23BOLwzRyfZYE/AaiptqtzUHQoH/ED2Gz4s+230XMY2XK5skUjn9lGb5CrzZe5ONa1sLKPtDJ/MRXQNqK6KUbygu/UMn8WDvJPslFhuHeMPNEX7Tj+m9SH4V4ph+chH3nP9FNWiic3YljjlUdLDu+6TmI4O4vmJID4ZnH9FUuO3RxWF1miIX9dbMnvI5e+1PtnA5m1R12hExyiRGPcGUn4XqrqZm5Fix2pBu4Bw7LfngufcXi36Lo7koGzgdgaxBI7rg699hULZe3ZsJJ0kEhRuRtyYdzA6MPOmtvrw4DqZcItm5tENFbxX9VvDkfA88puruXBtCOSNmaHExHnzDKTpmQ21VrqbEfVvrSpieH28FujEKaWnMm7+QtpfiOHWrHZvHRgAJ8MGPa0b2v8AdYH+arVONETezhpL+LqB6A1i9r8IMdESY1Sde9GAb91rG/leqZNlzQG00UkZ/bRl+Y1ojpJW6pSChw+oN22PUCfS6eO5+9D43pWaNY0TKBYliSbk3NgNBl7O2tJWV4a4TJgVbtkZn918g9EB99aqnYyS0ErzNc1jah7YxYA28MkUUUVdJooooqKINcxYnHHB7XmlQG8OKlIFyt7SPYEjXKeRHaLjtrp01y7vaL7Rxn/3Mv8A3GrRoBdzgeCVqnbLQV77a24+MlM0oUSMqhioIDFRlDWJNjYDQaactap8WDa9tOXhpa49R8RUmPStltTamzv+GLGsMYxQUzKjNK6K0hVXs2YXfo0RgjEgWA1Oh1pHck0NA6uxZcTeUeXEqrfefA/8MGHGHjXFdaUNkd4lcsIz7TkiRoUU8igIHLsy+CUmwAuToB3k6AVWAa1sNwtowQYlJMRGrIn0lznzq0YLR5ArAMxcKLMCNb6WNBjHJgkZ70xKduwOStdytt4bDNI2JhEgyFVsCXPSdRl1YJl6NnvcX7AdapNsTq00hjChMxyBVyDL9XTmDa17km99TU3ejGwyzlsMipCQCoClWBYXcNcm7BrjQ5bWtVKWsQSLi/LWx8NNaYY0X5TO53JNzj/j3DerjcrAwzY2JJ8wXNnBGXL9FeRg9/qFUa5B08eyDvxs+CDFNHhrtFYMrl1cSCQZgVKi2QXyjmeqbnsF/vPtLANgYkw8ajEIihrtI2VZc0sqq1wsjK7WOYaBja9rjAAjMM1wt9bAE27SASAT7x50uCXO28xut9U6GhrdjXrWj3FwEE2LjXEMVQHOdFKFY7yOHJYZVKqRcX58qlbz7PghnKYdmeOwYOSpDhhmGXL9UA5dTe4N7cqs959z4MLg8NNHI8hdFU2QICZM86vICxKMY2ChO3Je+mtBsnZjYiVYkZFZyAM7BQSTYAE9vcO3kKvE4O+JfLh9UKYEfDtmp8u5Kts1sb06dVtVAkJygKpW2QdfpHQX9mzDrVT7Kkui+Gnw/wD1apW/OxXwOIaEyhrZsoVmzLE5JUNoApYG5UE8zfmL2PBgYeTH9FiFDZkLRBvZ6RNSCPrdTMRfTqeVZWIRcvFcG+dx2L0OC1ooZruGVrHt1Cv929z8TiQGRMsZ+u/VU+Xa3uFvGtrheFkYH0szsf2Aqj1DGthjNoRQrmldY172IUeQvz8hWXx/E7DppErynv8AYX4nX+GsYRRxjpLbNfX1jvgNsOoepP2VVtrhIrKTh5mzdiyAEHwuoBHwNK3a+xJsM+WeNozfS46reTcm9xpoycWmH+GW3/um/wDJUrBcUsJP9HiYjGG0OYCSM+el/itqE5sLtDZPQzYlALys2x2i/l7JTYQ/GrmHebFRDqYiUDuzlh8DcU0ptwMBOM8aBQ2oaFrKb9oAunpVTi+EMZ/N4h1+0qt8stV5CRuiOMZo5RaUW7Rf3WFbiZtBeWIv5xxH+ivbD8T8eecw/wAuP/TV9PwTc8sUvviP+uvTC8FCp62KHui/vJU2J+vxVDVYVe9m/wDp9lWDfvGsNZyPJIx/TUDHbz4pgb4mb3Oy/K1b7C8KYFHXllbyyKP5T86nx8N8EOcbP9qR/wACKvyMp1PmhfuWHRnos8Gj7JG4zFO567s/2mLfM174NfCnknD/AAA/w0Z87t8ya+m3DwJ/wyD7N1+RFV5q7iiD9QU4yDDbu90vN3N9psKQGJkh7UY3KjvUnl5cvLnWh3wtGke1cERmW3SW9mWNyF6w7w1lPaPNRaRtnhfEyk4dijdiscyHwv7Q87nyrM7rYso82zsTdUxAaOx5xykWFvPT3hT21bpN6Du49aC51PUf8zT6j5221adbjfl+XstbsPirgpwBI/QSdqyaLfwf2SPOx8K1kM6SLdGV1PapDKfhpXNO827U+CmKToRr1XHsSDvU/hzHbRsjEuhvGzIe9WKn4iu85c3JwQzgkU3SgfYbt4XTUcYUAKAAOQGgFfVecC2VQewD5V6U6vLnVFFFFRcRRRRUURXMGJdJcdM8mfI88jHowC9mkYiwOhOvK4rpya+U5bZrG1+V+y/hek9guB2I5yYmJT+yrtr365a0KKRjNovNkpVMc4ANF1X7/wCxsHAiHDsZHAWByrplRoUUXdQCekYA9oF1bt0pd4lqcsfAxfr4tj9mIL82NS4+BWC+tLiG+9GB6R/jTbauJjdnaJ7ktzZ7nbVrJZ8PsFgXaY45mjVYyoa65Pph0QAGUt0gzMwIuBkJNrVW42FFmdYwQisVW7rISAbXzKArX53AtrTrg4L7OXmsrecrfhapq8KNnD9A3+bL/robKyJri7P870SSne9obkkKa22FxGzv+GlWjX8obNMkbyvYvGDGLuoBUMM5EZIvYa6g0w5OFGzz+iYeUsn4tUObg1gG5dMvlJ/qU1eStiktqPztQ4qWSO+hSHZbm1wLnmb2F/ibfGtBvDw9OGwUGKaeIiQEEKzOHZmYxiMhLEGMAnMRaxpkYrgXhj7GInXz6Nvkq1B2jwWxDqVXaBdSEXI8bBbRC0Y0cgZRoLDS57zePq43EWdbuRI4HNBuLpTYd2dtWuzEXLNz7Bck/M6Vptq7qYrBRQ4o/RaXuWUMkmd1RVF7ligVwVBtqbi16tZ+C2Oj9kwyfZcg/wASgetfu8WwtrywJh3wl4YggjVOjYx9GmS4YOWOYc73F+QFhRjO02DHC29BERuS4G+5Lqad53RZJQLDIrSs2VFuSATYkLcnwF+yrvendWXY8+HkWdekISRAuYurKq9Kb5MmTpMwGpJBFxzrzPDraVxbBzXv+qPxNqnf/KvbE35yF9WZ7yTR+09s7auTdrC5trYXpWVzS75hZNxggaZr5G1nnIkkdpGb6zMWPlr8qn4eS9h3+taDdfgniVP/AIqWNI+doyXfxGqhR56+WtNPYm6uHwg+hjANrFz1nP3jr7hYV5x1KRIQDlxXuxjsLYG9HpWzGgB/NLXStwm5WLmF1hZQe17J6Hrele8nCfFkXvDfuztf+S1OGiic2ZvWa7HqknogDu+6Tuz5cdslhnQiNjqpOaJj4MLhW9e8Gtvs/iThHAzs0TdodTb94XFvO1aTGYNJUaORQysLEHtFJrejdCbCs11LxdkgFxbszW9k+endVHB8I6OYTEDqbE3WnGy/iMr+N8/NNiLenCN7OJgP/VS/wvUhdsQHlNEfvr/eua8VXjhxryqnOzwTB/TzL5SHwXTLbbw45zxD/qJ/eo829eEXniYf8xT8jSJwp0qcmzZZR9HFI/2EZvkK7zlx0C4cAibm6Q27gmxLxHwC88QvuV2+S1+4XiJgZDZZwPtK6D4soFJfF7sYtdThpwO/on/tXhh0KmzAqe5gQfgarzl41CI3A6Rw6Lye8ey6Ow+KSRQyMrKeRUgg+8Vk9/tzPypOmg0xEYuLaGQLqFv2MPqn3eIXOzNpywNnico3hyPmOTDzpobpb6Lix0bgJMBcjscfrL+I7PGjtkbKNlyzZqCfD3cvEbgfmY4fmS8N2N6cPtGHoZwnTgZZYZAOsV0LBW5i45c15Hx/MVwtwLG6I0R/YcgfA3A9wFU/Evhz+UXxWFFp11dBp0tvrD/1B6+fNc7O3pxidX8pnAGljI5tbs1OlVe/ZykF+tEpKUz3kpJNni3PL3HDJdGCv2vxTpX7Ta84iiiiooiiiiooiq/au34MMLzSongT1j5KNT7hXxvNjTDhJ5AbFY2ykcwxFlPxIrn7HYgkkkkk8yTcnxJOppeabk8gtrDMMFYC9zrAZJp7T4zYZLiKOSU9+ka+t2/hqik4z4hz9HBEg/aLOfTLS2bU1PwcNJmd53r0cWD0jP437Sf6W7HErGt9aMeSf3Jr6HEPGfrp+4tZeMAV9M476nKP4pjmFN/2x4BakcUMUvMRN5ow+T17RcZmX85h1PijkehU/OsJiZKqcTJXOWeN6o/C6RwzYPMeidGA4x4J9JBLEf2lzL8UJPpWiwu+WCkF1xUPvdVPwNjXNK6mrfAx0UVLhqs44FA/NpI810DNvbhFGuJi9zhj8BeqXHcVMHHy6ST7CWH8ZWlZ2VUbRltUNS7crMwGnbm4k+A+ibsfGbBk6xzr91D8nq5wHEXAy8pwp/bDJ6kW9a54izE8iR5aVb4LWuc5eNV39kpZB0SR3/ZdHYbHxyC8bo471YN8jX3LOqi7EKB2k2HrXOmIj7e2qbFub6knz1onOupKu/TwGYky/wDH7rofH7/YKLniEc90f0h8urcD3kVm9ocWxyghJ/akNv4Vv/MKT2Gmq2w7Xobql50yT0GCUrRd13dp9ltH4jYxjcOi+AQW9bn1q12RxPYELikBU6Z0FiPEr2jyt5GsRhMK7myKznuVSx+AFfONwzIcrqyt3MCp+B1qoleM7piTD6R42NgDsyKcx2BgcUok6CCQOLhwim/vAua8U3AwANxhYveL/M0mdm714nBNeCQhSblG6yN93sPiLHxrabJ43qbDE4dgf1oiGH7rEEfE0w2aN3zBYNRhtZAbROLm9RsfD2TCwu7+Gj/NwRL5RqD8bVPArMYPiVgZB+dKnudHHra3rU//AOMsH/8AUxe9gKOHs3ELIkpqm/TY7vBVzXnNh1cWZQw7iLj1qgxHEPZ6c8VH93M38oNVeJ4u4IaR9LKfBMo+LEH0qGRg1K7HRVLz0WHwIV1tDcnCSjWJUP60fUPpofeDWN2tw/xOGYTYR+kKHMvISKR4cn8tL3tavZ+K0hN0gQL3MxJ+IAA+BqZhuKqfpYGHijBvQ5fnQHOhctmGHE6cabQ3gkH6+i1W7u2xioFktlb2XTtSRdHQjmLHv7CK+Np7p4TEEtNAjMebWysfvLYn41lsdtGLFv02zZxFjQNY2GX8oUfUZW6rEdjC9uVwNRTHi3ilukmHjWReqb5xYjndb39auZWgWdmlI8PqHPLoOieF9lzfS44HemtGlgAOQFvhX1VJubtdsThI5XILnMGsLC6sRy8rVd0dpBFwsmWN0byx2oNkUUUV1DRRRRUUWS4n4rJgGH/mOieuf+ilvsrh1i8VYhBEh1zS3W48F9o/ADxp3z4RHKl1DFDmW4vlNrZh3GxOvjXjj9rwwC80scY/bYLfyudaXfCHu2nFbFJiclPDyMLcySb6+A7vssRsrgvh0sZ5ZJW7haNfS7fxVp8HuTgovZw8f3hnPxa9QJuJ+AU2Exc/sI59ctvWvheJ+EPIS/uD/VUHIt0so4YlNmQ7zA+i0keyoV9mKMeSKPwofZkR5xRnzRT+FUcPETBtzdl+0jfgDVpg95MNLYRzxknszAN8Dr6UUOYdEk+CpZm9rh3FeGL3Owcg62Gi8wgU/FbGqLG8IcBJyWWP7Eh/qzVtb1VbU3rwmH/PYiND+rmBb90Xb0rjmM3hdiqam9o3O7ASVjW4IYcHqzzDzCH+kVIw/CCFec8h8lUfga+sbxeg5QRvJ4taNfW7egqqn4nYpvZWJPulj8S1vSlyYAtuFmKuGth12/tafD8M8IvtdJJ9p7D+ELV3gt3cND+bgiU94Rc3xtc/GlLjt/sb/wCeV+ykY/pvWbxm/OOJ/wCbmHk1vlXBNGNGq0mF10gvJLfqufay6OAqJjNjwyj6WKN/tKCfja4rnzCb7Y+//Nze9yfnWhwG/wDjhznLfaRD/Terc5YciEBuBVA6THjxI+i3W1eFuHkv0TPCf31+B1/irG7R4LYq56OWFh4l0PwyketXGE4pTr+djjcfs3Q/1D0rS7E4i4XEEIWMUh0CyWAJ7g18p8tD4VLQvPBXc7FKVufSb3O+6XmC4J4y/XlgQeBdj8MoHrW02Hwow8NjMzTN3HqJ8Abn3t7q3FFFEDBnZZsmK1Txs7Vh1ZfdeOFwaRqFjRUUdigAfAV57Q2ZFOhSVFdT2EcvEdoPiKkSSBQSxAA1JJsAO+sntniPBFcRAzN4GyfvdvuB86u5zWjNKwQzzP8AhAk8fvuWd3k4PlrthJB9iT5BwPmPfS+2huTjYCekw0lh9ZRnX4rcfGt4eL06tdoIyncCwb943HpTM2djBNFHKoIEiK4B5gOAwB8bGlRHFJ8q35Kyuog3lwCDv3+I+oXOOE6psdD3HQ1OlOldCywK3tKG8wDUV9hYc84Ij5xp/auc1PFEb+oW/wAo/P7LmnFjWrbYO7OJnI6KCRh+tlyr+8bL610DBsWBDdIYlPeqKD6CptdFLxKHJ+oT/rZ4n89UrtncLcQQOlkjj8Bdz+A9TU6ThSbaYgX8YtP56YV6L0YQM4LNdjNWTcOt3BJzavDjFxdZFEgGoMZ6wtyNjY3+zerTd3BxbSzRYxWXFQgfSDqSSJys4I1ZTYXIvYjxpoVW7X2KswzDqTKDklX20Pn2r3qdCKryAabjwRji75W7MmR3OGRHbxB3+i/NgbATBxmOMuVLFuuQSCQAeQGnVFWdYDYG/M64gYXGKubP0ZcdUhuS3HIgm2ot7QNb+ixuaR0Vn1kE0Ul5cyc76360UUUURJooooqKLEcUdvy4eKJYXMZkLXK+1lUDQHmNWGo10pJYyYsxZiWY8ySST5k6mmrxkbrYYfsyH4mP+1KaY61mVBJeQvd4RG1tG1wGZvfxKk4IVdwjSqrZOGZ2sis57lBY/AVs8BuRjJBpCVHe5CehOb0oTWk6BaUs0cQ6bgO02VMa8J+VbvDcLpj+cljT7IZz/TUt+Eikf8w1/sC38340bkXnckDi1I05v8j7JR47GvbLnfL3Zmt8L2qshXWmptHgnKfzeJQ/aRl+TNUTBcEcSG+knhA71DsfgQvzqvIycFz9zoybh/kfZZTAx6VYqhNgASTyA1J8h20ydl8KcPHbpJJJT3aIvwHW/irVbP2NDALRRqniBqfM8z7zRWUzt+SVnx6Bv+MF3kPfySdi3Dxs/swlAe2QhPQ9b0r3Xglim1aaBfLO39Ip0UUYUzBqsiXHKl+lh3e6Tg4KYlfZmhbzzr/SaiYjcLGQe1CXA7YyH9B1vSndRUNMw6KR47Us+axHZ7Ln51tcHQjQjtHhVXjkroHbG7UGJH0qAt2ONHHv/A3FLPefhliI7tB9OncLCQea/W+78BS8kDm6Zreo8Ygm6L+ievTx97LO7v8AEvGYMBAwliGgSS5yjuVr5h5ajwq+fjNinFkihTx6zH5gUvNo4N4mtIjIe51Kn1FfmEeh8o8C10fmNLJJtFgP54LX43eKfE6zSs4/V5KPuiw99qjmvTY+wMRPbooZGHflKr+8bL61u9icMDo2Kf7iH0Lf2+Ndax71aarpqRtiQOoewSzxEZN7Am3drarbZXE7G4dFjDJIiAKodbkKBYC6kE6d96d+B2dHCoSJFRR2KLe8958TWL3w4XJiGMuGKxSnVlI+jc9+nst4gEHu7aMYHsF2lZIxemqncnOyzdxOf9dyp8FxjmPt4eM/Zdl+YapU/Fx7dXDqPOQn+gVk59xsZCbNh3Pig6QH925+NQ8TsyYc4Zf8t/7ULlZRqn20GHPzaAexx91f4vjFi/qpAv3XY/z29KiDiTjpP0wX7KIPmCfWs/FutjJT1MNMfHo2UfFgB61p9kcLca35xY4h+04J+CZvnXAZXcV0x4dD8waO2x91CxG2Z5fzk0j+bG3wvavBcY6+y7r5MR8jTBwHCtAPppnY9yAKPXMT6VYDhphO0SH75/ACi8hIUucXomdFuY6h/SWR3uxcfs4mX3sW/mvUzA8WMah65jlH7SWPxQr8q3svC3BHskHlIaqcbwYhOsU8iHucK49Mp9anJTN0PmhHEMMlyezvLfbNVM22o9qOo6MQYq1kcNdJCNVjbQEHnlOtjp22pnbHxTSQo0ilZLWdT2OujjyuDbvBBpW4jhli4TeMrKBqCjZWFtQbNbXyJpg7rbfMydHMCmJQddGBVmHISAHsPhyPuosJcCdvVIYm2J0TTTkFo3XuW387Hr0Par6iiiml55FFFFRRZbe7cn8vkiZpejWNWBAW7NmKnQk2HLuNeezeF+AhsTF0rd8pzfw6J6VJ333tOBiVlTO7kqtzZRYXue09mg+IpLbw774vFEiWZgn6idRPIge194mlZHxsdmLlego6etqIQGv2Yxp456ZnPinbiN58DhB0fSRJb6kYBI8MqDT32qpxPFKEfm4pG8TlQfMn0pM7Pq6j5UHnLjpktWPA6dubyXHtt+eK378WCP8ADD/N/wD5174Ti5ATaaKSPxFnA+Fm+ANLeSq7FGq84eN6YODUbhbZt3n3K6D2XvJhsR+Zmjc9wYZvep6w94qxvXKc/OpuCxDHQsxHcWJHwooqsswss4AC6zZMuy/1C6B2pvxhYDlL527VjsxHmb5QfAm9V68UML2rMvmqn5MaVMHKiaqGpcnGYFTAWcSTxum9HxJwB5z5ftI49ctqlLv3gD/i4f3wKQGMqCOdQVTuCG/AIL9Fx8vZdCYjiTgE/wAQG8EV29QtvWq5+LOGv1Y5m8cqD5vf0pLRVY4auc5eUZmA0zRnc9/sE69l7/4WYhSxiY8hIAAfvAlfiRWjBrn8Vd7C38nwdlP0sX6jHVfst2eRuPKisqf+pI1eBZbVOe4/Q+/inI8YIsQCO46ivhMIgNwig+AArMbM4n4GUdaXoW7VlGX+L2T8a8tq8VsDDokhnbuiFx+8bL8CaY5Rlr3WDzOo2tjYN+xbG1RdobUigXNK6oviefgBzJ8BSq2lxWxM1xCqwL3jrv8AEiw9y++s9Ji3kbNIzOx7WJY/E0F1SP4rYp8BldnMdkcBmfb1TD2rxQAuMPHm/bk0HuUan3kVlsXvrjZD+eKjuQKo+V/iaphX4zAczalnSvdvW9Dh1NCOiwHrOf53JmcP96WnDQztmkXrKxtdl0BHmpt7iO41tKQWz9tdDKskbgOhuO7xB7wRcHwNMMcV4QgLQy5ragFCL+BLA291MxTACzlg4jhUhl24G3B3DcfZbq1FKXa/G5xpDhlB75HLfwqB/NWXxHEzHznrTlF/ViAT1HW9as6oYNM0rFgtS82dZvafa6fs+JVBd2VR3sQB61U4jfTBpzxCfdu/8oNJWPEF9XJY97Ek/E619yUI1J3Bakf6fYPneT2C3umzJxMwA/St/lSf6a/YeJez20/KAPtJIvqVtSTxQqDfWh86emT+n6bc53iPZdLYHa8M4vDLHJ9llb5HSvLbOyFnTQ5JF60ci+1G3YR4dhHaK5/wT2II0I5Ecx762WyN+8VDYF+lTuk1Pub2vjeitqQ7JwSEuBSRHbgfcjjl9vRM3YW0zNH1xlljPRyr+q687fsnRge4irKsLgN54p5lliPQ4ggI8bmyYhexQ3LOPqk2PZax03INMsdtBYdVAYX5i193D3HA8Ou6/aKKKulEteMjaYYf+4f+0PxpSDDM7hEVmZjYKoJYnwA1NPffHdF8dNCMwSJFbM3NrsV0Ud9l5nQePKrjYO6+Hwa2gjAJ9pzq7ebc/dy8KSfCXyE7l6enxSKlo2RjN2eXDM6pXbucKMVJZpisC9x6z/ug2HvN/Ctvg+GGGQddpJD4tlHwUA+tbCijtgY3cs2bF6qX+Vh1ZffzWQxXDDCt7JlTyYH+YGs/tDg4x/NYkeTxkeoY/KmfRUMLDuVI8Vq49H+Nj6pIz8FcbfSTDn77j/8AHUjA8GsWD15YF8i7f0D505qKrzZiN+9VXEeCwezeFMa26aZn8EAQfE5j8q0sG6OEVcow8RH7Shz8WufWreiiNjY3QJSWvqJjd7z6eiy20eGmBl/RdGe+NmX01X0rPTcEYb3TESAdxVWPxFvlTKorhiYdQusxGqZpIe/P1ul3DwXgHPESnyCD8DVhBwowi/WmbzdR8kFbSioIWDcrOxOrP+w+iwG1uF65ScNIcw+pJYg+AYAW94Pupc7TwjxsySKVdTYg8x/vvroWs3vnuiuMiutlmUdRuw9pRvA+h17wRSwAi7Vp4fjL2PDJzdp37x7hc+4ta8IedXW3NgzwMVlhdPEqcp8mHVPuNQ9n7Gmla0UMjn9lGPyFIWOi9SXsPTBFuN174Zqs8FCzsFRSzHQAC5PurQ7A4U4mSxnIgTuNmkPuBsPefdTO2DuvBhFtCnWIsXbV28z3eAsPCjxwOdrks2sxmCEWYdp3Vp4+yyWweGhIDYprf+mh1+834L8a0u1dzcPLhXw6xqgOqlRqrj2XvzJHidQSO2r6inmxtaLALyc2IVEzw9ztMwBoFzRtHZ7wSvFKMrocpHyI7wRYg9xFe+BjbKb8uz8fdTg353HGLKzRhemQWsdBIvMDuzDWxPeb9lsgu4GMb9EB5un4MaVlY7QBetpMShljDnuDTvBNkvdoxVBw5saaw4PzyfnJYkHgGc/JR61cbK4L4SMhpnkmI7L5E+C9b+KhNgedy5Pi1Kw3DrnqH4PNLbZMLyEKis7dygsfgK2Wz+HOKksXCxA/rG7fur+JFM7Z+yooFyQxpGvcqgX8+8+JqVTLKYD5isiox6R2UTbdZzPt6rB4fhHB+llkc/s5UHyJ9asYuF2z1/QFvEySH+qtXRRhEwbllPxGqfrIe429FmH4bYHshK+Ukn4sRVbjeFsZH0Mrqe5wHHpY/OtzRUMTDuUZiNUw3Eh7zf1ukrt/c/E4YFnTMg+unWUeel194t41e7vcVoocOkeKErSJ1cyhWzKD1SSWBvaw91+2mYRWA3x4WRzgyYW0UvMpyjf4ewfLTw7aAYnMO1GtRmIw1jRFWC3Bw+v5Za3YW8cGMj6SBww5EHRkPcw5g/PsqzrnLDw4rAYgaSQSjlp7Q8PquvxFOPdTeTFTx/TYVhYaOLIH+65B94uPKrxTbWRGaXrsL5AcrG4Fh6xf2Pd4L//Z"/>
          <p:cNvSpPr>
            <a:spLocks noChangeAspect="1" noChangeArrowheads="1"/>
          </p:cNvSpPr>
          <p:nvPr/>
        </p:nvSpPr>
        <p:spPr bwMode="auto">
          <a:xfrm>
            <a:off x="6350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7" name="AutoShape 5" descr="data:image/jpeg;base64,/9j/4AAQSkZJRgABAQAAAQABAAD/2wCEAAkGBg8QEBQQBw4VFA8QFxYQFhUUEhoRFxgVFBgYFxcQFBIYIiYeGRwkGhMSIDAhJDMpLi4sFSAxNTAqQSYrLCkBCQoKDgwOGQ8PGjMkHiMtLSwtNio1MCw1KiwpMDUqNSs2LC41LS8pKiw0LTAsLiwxLCwsKSk1LCwsKyw1MiwwKf/AABEIALQBGQMBIgACEQEDEQH/xAAcAAEAAgMBAQEAAAAAAAAAAAAAAgUBBgcECAP/xAA+EAABAwIDBQcDAgQCCwAAAAABAAIDBBEFEiEGBxMxYRQiMkFRUpFicYFCchUjgqGSsRYzQ1NUc5Oy0dLw/8QAGwEBAAIDAQEAAAAAAAAAAAAAAAMEAQUGAgf/xAAyEQABAgMGAwcFAAMBAAAAAAABAAIDBBEFEiExQVEUYZEGEyJSU4GxM3FyocEVQmLh/9oADAMBAAIRAxEAPwDjEUTS0EhT4LfakPhCmu8lpaCYLCWDIaDZVSTVQ4LfanBb7VNFPwsDyDoFi8d1Dgt9qcFvtU0ThYHkHQJeO6hwW+1OC32qaJwsDyDoEvHdQ4LfanBb7VNE4WB5B0CXjuocFvtTgt9qmicLA8g6BLx3UOC32pwW+1TROFgeQdAl47qHBb7U4LfaponCwPIOgS8d1Dgt9qcBvtU1f/6Jyfwz+I65ePwLW0yZf9Zf0z937qCM2UgXe8a0XiGjAYk5BZF45LXeC32pwW+1TRT8LA8g6BYvHdQ4LfanBb7VNE4WB5B0CXjuocFvtTgt9qmicLA8g6BLx3UOC32pwW+1TROFgeQdAl47qHBb7U4LfaponCwPIOgS8d1Dgt9qcFvtU0ThYHkHQJeO6hwW+1OC32qaJwsDyDoEvHdQ4LfanBb7VNE4WB5B0CXjuvzMLfReNWBVeudtqEyGWXGgZ5Cmymhmq9sPhCmoQ+EKa6KV+gz8R8KF2ZRERWFhERERERERERERERW+z2zM1c8x4e6Pi+THyiNzv2B3i/GqhjRocBhiRDRozJ0QAnAKqjYXEBguToAPMnkFYbQ4HJRVMlNV+OIgXHIggODh+CF0LYvdHXQ10E2MRsEELuKbSB5LmC7BYfVl+Ff71d3NTXzxVGDNaX5DHIHPDNGm7Ha8/E4fgLl4vaeVbPw4LYgMMtNXVwDtMfY9QpxBddJpiuGL9aVjHPaKh5YwmxcG57D1y3F1sGP7AVlBHxMWMLAfC3jNL3fsYNT9+S1pdJAmYU1DLoD6jKox/wDFCQWnFdLwrcx2qMTYZikMkbuTmxuOvtIvcHodV1N2xsf8K/hgIy8HhZrf7TxcXL/zO9Zca3PdpdibG0UrmR2dJMGnR0bB4XN5G7nNF+Yvou8Ox+lFR2R1RH2kjNw8wzW+3r52521svlXaaLPwppsB0XvAzxigALeZoMxv8K9BDS2tKaLjWKbl+yxOmxLFIY4m83OjcPwBe5PQarnFSxge4QPLmAkBxbkuPXLc2W+77BUNxG1TK50DmNkhaT3Wg91zQBpfM0m/PULnq+gWC6ajSrZiYjX74qAAAB0AJO+nyqsW6HUARFZYFgMlZJwaN8YlPhbJII8x9rS7QnpzW34NudxLtMQxKna2nEjeI7ixu7gN3WAdfUAjl5q5N2rKSlRGiAECtCaE/bdeWsc7ILUMdwGWjexlYLGSKOceXdkbex6g5mnq1Vq77va2Enr2QSYPGHTxExuGZrLxu1BzOIHdcOX1lcrxXdtX0kJmxZsUTB752XJ9rWtJzHoFq7I7QS83LMMaIBEOBFca12zxXuJCLSaDBasiIunUKIiIiIiIiIiIiIiIiFV6sCq9cxbucP3/AIpoWq9sPhCmoQ+EKa38r9Bn4j4UTsyiIisLCIiIiIiIiIinFE57g2IEucQ0AcyToAPysEgCpRQUmPIILDYjUEaEEeYK9uO4PJR1MlNV2zwuykjkfMOHQgg/leALxDiMisD2mrSKjmChFDRfQ26DFq2poTJjEpka15jic4d8taBcuf8Aq1NrnXQ3JWz4vWyOo5pcCex0oje6JwtI0vaDpobHUEfdfPuI7fzmjiw/Cbw0sbAx9jZ8rjq9znDk0uLu6PXUleXZLbirw196B94nG74nasd1t+l31D+/JfNJjsnMTD4k0y60l1Wsphd2OgJ2y3I0uCOBRqqcTxSepkM2Iyukldzc43PQD0HQaLyL1YpPHJNI+jYWRPe57Wm12hxvkuOdr2v08l5V9KggCG0Bt0UGG3L2VM5q72f2rnoY5hhdmTThrDLzcxguS2McgSSNfpFrc1UGoeX8QvdnvnzXObNe+bNzvfW6/NF4ZLQmPdEDfE7M70w6cslmpyV7ju189bBFFiv8ySnLskx0eWOAux/u1a0g8+d73VEiLMCXhy7bkIUGJoMscfZCSc1kH0XetzGP1tVTy/xSTiRQubHG9wu8mxLmuf8AqAGTnr3ua4Itwpt4ctLh7KHAQYicz5pv1ue8+GP2gNDRm56aW89F2js99oSzYEJoLi4Yn/UZk1/VBnVSQX3DUr6KllLmP7G5peA5oubgPA0DrdbXC+WtpMeq6ydz8Zkc6RpLcp0DLHVjWcmi4/8AN16NmNtKzD5TJh8pIebvjddzH9XD1+oa9V5tpsSiqaqSoo4zG2c8UsJByvcLvAI5jNmIOmh5LXWDYL7Kmn3wHtcPC6mIIzHKtfsaey9xYoe1VaIFZbQYFLRTmnrRZ7Wsf0s9od/a5H3BXYGKwPEMnxEEgchSvyFXphVVqIilRERERERERERERCq9WBVeuYt3OH7/AMU0LVe2HwhTUIfCFNb+V+gz8R8KJ2ZRERWFhERERERERXWzuyVTXktwrhue3mx0rWPt7g1xBI6hb7sHunrYa+KfGomthhJl0ka+72+AWafdZ39K5ZBO9jg+Bxa9pu1zSWkEciCNQV9GbrMbrKygE2MkOdncxj7Wc5jLDM+2hObMLi3hXE9qpqelJdzob292/wAORvCo0NaHXQEKxAa1xxzWt71N3FVW1TKjBI2uLmZJAXtZqw913e53abf0LmuP7B1tAwSYsI2A6NHGY5zv2sBubeZX0Zj9ZKyjmmwnK6ZkbpI795pLRfy58jbqvl3FcWnqpXTYlK6SV3Nzj5eQA5AdBoqPZGbnpmH3V5ohw8MiXGuNM6Ac/wBL3MNa011K8aIi+iKoiIiIiIiIiIiIiIiIitcA2bnrnmLDjGZfJj5Wxud+wOIzfhVSlHIWkOjJDgQQQbEEciD5FQxmxHMIhGjtCRUdMPlBSuK6VsrugxBlZA/F4WCnjeJH/wAxr7hneDcoNzcgD8ra97O76or3wz4OxrpWgxSAuDLtvmYbn0JeP6gvfuix+srKNz8XeHiN/CY8iz3ANBOc8nWzNF+fO91t+IzyCCV2G5XTNY8xg6tMjQbNNj7hZfHbQtm0IVph8Qtvw6twrdxz+f1yWxZDYWYZFfOGN7u66iiMuKtijZ5XnYXOPtY0G7j9lrKsMcx6prJTNisrnyHTXQNHta0aNHQKvX1uSbMiEOKcC/8A5FAOta/fD7Kg6lfCiIiuryiIiIiIiIhVerAqvXMW7nD9/wCKaFqvbD4QpqEPhCmt/K/QZ+I+FE7MoiIrCwiIiIiIiIi3LGN4sxpY8PwO8NJEwRucNJJT+tziPC0uLjlHrqTyWsYThr6meKng8cz2xjoXEC56C9/woYjQvglkhqBZ8T3Ru+7SQf8AJa+YgS0zGY2KKuZ4gDzwvU1ppsvQJAwWx7G7xavDTliPFpibuhedNeZY79B/t6grXsTfEZpDQAiFz3OYHCxDCbtabXFwDb8LyopIclBhRnR4baOcKOprzI3G/VYLiRQoiIriwiIiIiIiIiIiIiIiIiIiItzfvFmhoIsPwG8LGt/my3tI97yXPDSPA25IuNSAOS8GyO3tZhr70j88Ljd8LySx3qR7XfUPzda2i1gsmUEJ8IwwQ8kuriXE41J3220ovfeOrWq9+OVMMtTLLQNLYpHmRrXWu3P3izTyBJAPoF4FY47gU1HKIq5tnuZHL+JGh1vuCS09WlVytyxhmCwwjVtBQ7heXVriiIisLCIiIiIiIiFV6sCq9cxbucP3/imhar2w+EKahD4Qprfyv0GfiPhROzKIiKwsIiIiIr/ZzYqpxAH+FOic5vNjpQx4HuyHUjqFQL96OtkhkbLRyOZIw3a5pykHoQq0y2M6GRAcGu0qKj3yWW0riuvbtd19XR1oqcaYwNiY7JleHniO7t7D0aX/ANlHePusq6qudU4KxhZK1peHPDLSDumwPqA0/e63vYbF6ifDoanG3NEj2ueXWyDICcr3eQu0B1xYarG3OL1EOGy1OBPaXta2QOsJBwyRmkZ5GzTmBNxovj/+YtD/ACveXm95Xuv+c6dK4rYd2y5TTNcB2j2LqcPA/iromvdyY2UPeR7sg1A6lUC/esrJJpHSVkjnyPN3OccxJ9SSvwX2CWbGbDAjuDna0FB7ZrXupXBERFZWERERERERERERERERERERFZYFs/PWycLDQx0vMNdKyMu/bnIzfYLdNmd0GI9rhOMU4bTNeHyHixvu1veyZWuJ71g38rnbHlpBYSCDcEaEEciCu/7ntpK2tppDizg9sLmxMkI77ja7g88nWBZrz11uuR7TTc9Jy7osFzbhwNQbwrhUGtD0w5qeC1rjQ5r8N7ewdRX8CbB4w+ePNE8FzWXjPeabuIGjs2n1rlWM7vMQo4jNisTI4x5meK5Pta0Ou49AvpOomc6N5oC0yAODbm7eIAQGusfda4Xy1j+O1VZMZMXlc+QXFjoG/Q1nJo6BaPshOT0dnDtc0Q4edQS7xEmgxA3x02KlmGtGOpVYiIvpSpoiIiIiIiIVXqwKr1zFu5w/f+KaFqvbD4QpqEPhCmt/K/QZ+I+FE7MoiIrCwiIiIiy21+9y+VhFgott2s3gzVcbaWhBhoImtjZEDq5rAA0yuHM6Du8h15qOyO389E11PUjjUMocySFx5NeLOMTv0mxOnI/3WqIFrf8AEyfD8NcFzPnXeud7nmvfeOrWqlIBc8MktvoSLEjyJHkoq0xbAJaaKmlqB3auMzM+wcRb/Dkd9nhVauwYrIrLzDUYiv2ND+wvBFM0REUyIiIiIiIiIiIiIiIiIiIiItwi3hzU+Hx0GBXiFnOmm5SOe8kkMI8AAs2/M5RyVDhGATVTJ30ouKWIzv8A2hwFh1sXH7MKrVQjwJacdcieLuyDTY0wqNcDhovQJbiNVf7Lba1mHSZ8Pkuxxu+N1yx/UjyP1DVeLaPEIqiqlnooyxkzuLkJByufq9oI5jMXWOmltAq1FI2TgsjmYa2jyKEjUc96aHNYvGlEREVtYREREREREQqvVgVXrmLdzh+/8U0LVe2HwhTUIfCFNb+V+gz8R8KJ2ZRERWFhERERERERezCcNNRKImSxxudyMr+G0n25+QJ6rb4tzGLcQNkiYGEgF4mYQGm13AXubD/JaIuzbjsbrZjLBUyF9JAxuXP3nNe491jX88uVr9De1ha3nzXaCZnZKA6Zl3tujMOG+FQRryKmhBrjQrYt5Gwzq2hihwhg4tKW8JpIb/LtkczMdBoGn+hcnrt1mIU8TpsUMMMTebpJ2/Ay3ueg1K+jWztcXNY4FzLBwBBLSRcBw8tNdV8y7d41Wz1krMblLnQPfGGDusblJHcZ5XsNdSdLkrkOyU3PRiZWG9oY3xGoq7HbGnXKtcVPHa0eIrXCiIvqapIiIsoiIiIiIiIiIiIi2zDN2OI1MYmw5kUkTuTm1EZH2OtwR5g6hamrzZLaOto6hpwR5zyOawxnvMkJNg1zPPU8+YvoVr7Q4oQi6Vc0OGPiGB9wRT74r0y7XxLte7DYd9DSSsxZjeNUuPEaCHDhgZWsJGh5vP8AUubV+5nFBK8UcLXRBzgxxlY0ll+64gm4NrLv4fYDikAmw9AT6C65rvrx+tpo4mYdJw4KjO17m6PzNt3M/wCkEHy1NjqvlNjWvaEa0Hd05t6Mcb1aYY4Y6DAdFeiQ2BmOi4zi+ESUsphqywyN8QZI2QA+0uaSL9PJeJEX2KGHBoDzU6nL9Y06rXlERFIiIiIiIiIiFV6sCq9cxbucP3/imhar2w+EKahD4Qprfyv0GfiPhROzKIiKwsIiIiIiIiItswTb2WgonU2CtyTzPL5ZjYkC2VrIx5aAnMfcbDzWpoqszKQppoZGFQDWmhpvuOSy1xbkrXBtp6ukn7RQTuErjd5JzB99SJAfFfqv32v2gZX1HamxcOSRreK0G7eI0ZS9h52LQ3Q8jfnzVGv2o6R0r2xwWzvNhme2MX9MzyGj8leHSsuyLxJADgKVy8Ox5Cnss3jS6vxXumweVlNHVPb/ACZnviaesYaT/wBxt+0q/G6nGf8AgHf9WL/3XWMf2BL8DZQUjAZ6djJGWIF5m6vsTp3s0o19y0dodpJWXfBbDiNcHOo6hBo3c0yxIP2BUjILiDUL56RbY/dZjDQS+iIaBckzRAADmSc+gWrSxlri11rtJBsQ4aejhcEdQt9LzsvMkiDEa6md0g06KItIzCgiKccLnXMbSQ0ZjYXsLgZj0uR8q0SBiVhQREWURe7CcGlqnPbRtuYopKh37Ixc/nkB1IVthu7zE6mNs2HUvEidyc2aIj7Hv6HodQuqbodhp6Js8uNQ5JpcsTWktceGNXG7SRZxI0+hc3a9vy0nLPfCiNdEGAAIJrWmXJTQ4RccRguDq32VxSKlq46mtjL2wEytYDbNI0HhguPIZspJ15clsmN7o8TbUytwykL6cPdw3CSMXYTdujnA3AIGvotUxnAqijk4WJsDJbXy8RjyB5ZshOX7FXmT0laEPumRQb7cgRWhGOAxHPZeLrmGpC9+0+21ZiEokrpSAw5o42EtZGRyLR7vqOqsq/eDJWYe6ix4GSRhbJDOPEHN0LZR+q7HOGbne1781pyKQ2XKXYbQwC4QW0wII589d9Vi+7HHNERFsl5REREREREREREQqvVgVXrmLdzh+/8AFNC1Xth8IU1CHwhTW/lfoM/EfCidmUREVhYREREREREREREREREXWNzW11c+obQyO4lM1jn9+5dG1o0yO9MxaLHlfS3n2fOOV9edv/vsV83bGbZswyGeSmjz1s+WJhcO5GwauefcS4t7v0anyNXT7ZV7Krtrap5qTzcTcOH+7c3kW/TyHlZfN7U7LxbQnIsWCBDaBh/27U0GQ0ryrQ5q2yOGNAOK2fextbXSVc1FUu4dPC6wjZcB7SA5kkh5uuCDbkPTS658tn242ojxJ8VSI+HU5OFM0asJYbtkY7qHEWOoyjnzWsLsbGl+HkocMw7jgKOH/QwJ51pWuyrxDVxNUXWNzeyLKimrJqwd2dpomn6SA57h+TF/hKqth968lLlgxtnHp9Gh1gZYx0J8Y6HX0Pku9Q2ygxiwOtrZefqPJcf2pticgwzKvhXLxBDg6tQ01wwFDlVWIENpN6q+SsQonwSyQ1ItJE50bh9TSQf7hedfRm8XbqPC2NDKcSVEwcWZm2YMtgXPdzNiR3R8hcBxnGp6uUzYjJnedOQAA8mtaNGjoF0th2pM2jDEV8G6ze9W8RhgKZV59VDFYGGlV7NmNq6uglz4VJbNYOjPeY/0Dmef3Fj6FfUFNK4xsNWA2QtbmANwHkC7QTz1uF8s7M1cENXFNiIJihdxS1ouXFneaz01cGgk+V1Y7W7e1mIyh9Q8sjYc0cTCQ1hHJ1+bnfUfxbktVb9gutSbYITQwAVc+mdchzIp7A56KSFFuNxXXd7+09bQ00ZwkhjZnOjfLzc02u1rPIEjPrzGXT1Xz/JIXEukJLnEkkm5JPMk+ZW6zbxX1eHyUO0V3vAD4Z7XcHx6hsg87i7c3Pva35rSFsOzdnOs+A6DFYA8OPiH+4zBr+qabYrxGffNQiIi6dQoiIiIiIiIiIiIiIiIVXqwKr1zFu5w/f8Aimhar2w+EKahD4Qprfyv0GfiPhROzKIiKwsIiIiIiIiIiIiIiIiIiIiIiIiK42RpIpK2EV72sgY4SyOebNEcffcD9w233cFvW1W+2odMBs2BHBG6+Z7A50tvVp8LD6DvdRyXLUWomrIl5uYEeYF66KAHIVzPMn9L22IWigXTtsNsqXGcOBcOFXUjhLw3HR7DZsnCd582uynXuedrrmKIprPs+HIQzChE3KkgH/WuldtVh7y41KIiLYryiIiIiIiIiIiIiIiIiIiIiIiIhVerAqvXMW7nD9/4poWq/Vs5AsFntLunwsItKJ2YaKB5oOalujZZ7S7p8J2l3T4WEXrj5n1D1S43ZZ7S7p8J2l3T4WETj5n1D1S43ZZ7S7p8J2l3T4WETj5n1D1S43ZZ7S7p8J2l3T4WETj5n1D1S43ZZ7S7p8J2l3T4WETj5n1D1S43ZZ7S7p8J2l3T4WETj5n1D1S43ZZ7S7p8J2l3T4WETj5n1D1S43ZZ7S7p8J2l3T4WETj5n1D1S43ZZ7S7p8J2l3T4WETj5n1D1S43ZZ7S7p8J2l3T4WETj5n1D1S43ZZ7S7p8J2l3T4WETj5n1D1S43ZZ7S7p8J2l3T4WETj5n1D1S43ZZ7S7p8J2l3T4WETj5n1D1S43ZZ7S7p8J2l3T4WETj5n1D1S43ZZ7S7p8J2l3T4WETj5n1D1S43ZZ7S7p8J2l3T4WETj5n1D1S43ZO0u6fC/K6IoYkeJFp3jiabrIAGS//9k="/>
          <p:cNvSpPr>
            <a:spLocks noChangeAspect="1" noChangeArrowheads="1"/>
          </p:cNvSpPr>
          <p:nvPr/>
        </p:nvSpPr>
        <p:spPr bwMode="auto">
          <a:xfrm>
            <a:off x="215900"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8" name="AutoShape 8" descr="data:image/jpeg;base64,/9j/4AAQSkZJRgABAQAAAQABAAD/2wCEAAkGBwgHEBUIBwgUEBMVDRYRERYVDRsSFBQVFREiFxcYGRoZHCksIhsxGxUfIj0tJSo3LzIuGCszODMsPygtOisBCgoKDQ0NGhAQGjQkICYsNDQzNyw3NjQ4NTQzNy02MDc0NS43NzAyNzQsNDcyNzgtLTc3LzA3NDQ3LCwsNDQsNP/AABEIALEBHAMBEQACEQEDEQH/xAAcAAEBAAMAAwEAAAAAAAAAAAAABwQGCAEDBQL/xAA/EAABAgMCCgkCBAQHAAAAAAAAAQIDBBEFFwYSITFUVZKU0tMHE0FEUWGBg8MUcSJCkaEWUoKxFSMyYnLR8P/EABsBAQACAwEBAAAAAAAAAAAAAAAEBgEDBQcC/8QAOBEBAAECAQgHBwQDAAMAAAAAAAECAwQREhQWMVFSoQUhQVOB0eEGE0NxgsHCImGx8BWR8SMycv/aAAwDAQACEQMRAD8AuIACfXtWNoMxss4yLpdO6Vj1ZxXHTz8i9qxtAmNlnGNLp3Sas4rjp5+Re1Y2gTGyzjGl07pNWcVx08/IvasbQJjZZxjS6d0mrOK46efkXtWNoExss4xpdO6TVnFcdPPyL2rG0CY2WcY0undJqziuOnn5F7VjaBMbLOMaXTuk1ZxXHTz8i9qxtAmNlnGNLp3Sas4rjp5+Re1Y2gTGyzjGl07pNWcVx08/IvasbQJjZZxjS6d0mrOK46efkXtWNoExss4xpdO6TVnFcdPPyL2rG0CY2WcY0undJqziuOnn5F7VjaBMbLOMaXTuk1ZxXHTz8i9qxtAmNlnGNLp3Sas4rjp5+Re1Y2gTGyzjGl07pNWcVx08/IvasbQJjZZxjS6d0mrOK46efkXtWNoExss4xpdO6TVnFcdPPyL2rG0CY2WcY0undJqziuOnn5F7VjaBMbLOMaXTuk1ZxXHTz8i9qxtAmNlnGNLp3Sas4rjp5+Re1Y2gTGyzjGl07pNWcVx08/IvasbQJjZZxjS6d0mrOK46efkXtWNoExss4xpdO6TVnFcdPPyL2rG0CY2WcY0undJqziuOnn5F7VjaBMbLOMaXTuk1ZxXHTz8i9qxtAmNlnGNLp3Sas4rjp5+Re1Y2gTGyzjGl07pNWcVx08/IvasbQJjZZxjS6d0mrOK46efkXtWNoExss4xpdO6TVnFcdPPyL2rG0CY2WcY0undJqziuOnn5F7VjaBMbLOMaXTuk1ZxXHTz8mwYJ4WyWFPWfRQIjOqxMbHRqVx8alMVy/wAim21ei5lyQ5vSHRl3BZvvJic7Ls/bJ5thNrnAAABy2hxo2PWQyAAAAAAAAAD2S8CLMuSFAYrnLWiJ5JVfSiV9D5rrpojOqnJD4rrpopzqpyQ9Z9PsAAAAAAAAAAAAAAAAAAAAAAqXQh3v2PkJeE21eH3VP2o+F9X4qkTVSAAADltDjRseshkAAADJnZKNJYiR0pjwWxW+bXpkNdu7Tcy5vZMx4w1Wr1F3OzeyZifnDGNjaAAMiz4seBFZElW4z0emK3FxsZVWmLTtRa0p5mu9TTVbmK9mRqv0UVW6or6oyf6/fwVxlg2fAhxYstKtlokaXVj1zpDxmUWmWiIir2URaFNnGXqq6aaqprimcsfv9/8AajTjr9ddFNdU1001ZY/fJP8Av/exKrXs3/DX9Uk5CjJlo6FFR+bxTsUt2Hv++py5s0/OMi64bE+/pzs2af8A6jIwCQkgAAAAAAAAAAAAAAAAAAAAKl0Id79j5CXhNtXh91T9qPhfV+KpE1UgAAA5bQ40bHrIZAABlWXJutCPDk2fniI37Iq5V9Eqvoar92LVqq5PZDTiL0WbNVyeyG89JtnNSFBnYLKIxepWiflVKt9EVFT+o4HQd+c+u3Pb1+Parfs/iJ95Xbqnb1+PanhZFqAAHvk5uPJO6+ViKxyIqI5M6VSi0XsX7Hxct0XKc2uMsNd21Rdpza4yw+tJYRzTIExJTkZ8VI0KjVc5XK19U7VXMra/ohDu4C3N23coiIzZ7N3/AFBu9HW5vW7luIjNns6ur/r4RPdJ5c1zcjmqmRFypTIqVRf0UxExOxiJidjwZZAAAAAAAAAAAAAAAAAAAAqXQh3v2PkJeE21eH3VP2o+F9X4qkTVSAAADltDjRseshkfTs6wbTtNnXyEr1ja0VUiNyL4KirVPUi3sbYs1ZtyrJPih38dh7FWbcqyT8p8mT/CFv6udts4jV/lMJx/z5NP+XwXecp8mx4DYNT8jMrOWlLYiNhqkOqotXOydir+Wv6nM6V6QtXbPu7VWXLPX8v+uV0x0lZu2Pd2qsuWev5R6tuwhkP8TlYsmiVV0NcTLT8bfxN/dEOPg73ub9Ne6ev5dvJwsFf9xiKLnZE9fy7eSXfwhb+rnbbOItf+UwnH/PkuX+XwXecp8j+ELf1a7bbxD/KYTj/k/wAvgu8/nyfHjwXy7lgxUTGatFo5HJX7otCbTVFVMVRsdCiuK6YqjZL1n0+gDIkJGatF6S8lBWI9exP7qq5k+5ru3rdqnOrnJDVev27NGfcnJCny+CMtNy8CFbML/NhMxXKx9MZtVo1y0ypRU9cylVr6Trt3rlVif01b/wCVOr6WuW71yrDz+mqcvXv3/wB/0nOEDkWZiMZKdQ1rsRsPForWtyJXxVc9fMsuEj/w0zNWdM9eVa8FH/gpmas6Z65l84kpYAAAAAAAAAAAAAAAAAAKl0Id79j5CXhNtXh91T9qPhfV+KpE1UgAAA5bQ40bHrIZGZZdpTdlREmZGMrHJn8HJ4OTtQ038Pbv0ZlyMsNGIw1rEUZlyMsf3YqGDOFkpbSJBi0hRv5FXI7zYvb9s/3zlUx3RtzDfqjrp37vmpvSHRV3CznR10b93z82xHNcoA9E7Ny8ixZmbioxjUyqv9vNfJD7t2q7tUUURllstWq7tcUURlmU0wowzmLTrK2fWFBzKuZ8RPPwb5J6+BaMD0VRZyV3OurlC3dH9DUWMld3rq5R5tTOw7gAAAbLKYUTUlI/RS8dyRVmVXGrVWwka1URFXxdX0RTmXOjrdzFe8qj9Obs3z1/ZyLnRdu7jPeVU/pzdm+ev7PjWlac3ajkiz0RHuRKY2I1rlTsRVaiV9fEm2MPbsxMW4yR/d6fh8NasRNNuMkfOfuwzckAAAAAAAAAAAAAAAAAAAqXQh3v2PkJeE21eH3VP2o+F9X4qkTVSAAADltDjRseshkAMiz5eJNxocvAWjnRWtaqdiq6lfTOa71dNu3VXVsiGq/cpt2qq6tkRK6tbiojUVVolMq1XJ4qUCZyzlebzOWcryGGh9KUrEVsGbRy4qOdDclclVTGatPHIv6IWDoK5GdXR27Vl9nbtOdXb7dvn9k9LGtIAAAAPNFz0yf+/wCgxleAyAAAAAAAAAAAAAAAAAAABUuhDvfsfIS8Jtq8PuqftR8L6vxVImqkAAAHLaHGjY9ZDIAbb0byP1E0s29PwwYau/qd+FP2xl9Dj9NXszDxRG2qeUf2HD6ev5mGi3G2qeUf2H2cJ8OYcCsrYrke7M6Lna3/AIfzL55vuQsD0PNX67/VG7z3f3YgdH9CVV5LmI6o3dvju/n5NZsLCy0bKerokVYzHOq9j3VVVXO5FXMv7HUxfRtm/TkiM2Y2TDr4zoqxiKMkRmzGyYbzaUzJ4VSEVJCJjKkPHRuZ7Xt/EiKnnSnhlznAs0XcDi6feR1Zcn7TE9SuWLd3o/G0e9jJGXJl7Jier1SYuC7gAABkSEqk49IDpmHCrmdEcrWV8FVEWnrkNd25NunOzZn5bWq9dm3RnZs1ftG1v8ngRFbJRJKPFh9c+M2Ix6KqtRGJRMtEXM5/Z+YrtzpemcVTcpic2ImJj5/2FYu9NUzi6btMTmxExMdvX/YaTbVmw7Lf9M2dZGclUfiItGqnYqr2/bMd3DX5vU5+bNMdmXtWLCYmq/Rn5k0x2Ze184kpQAAAAAAAAAAAAAAAAAAKl0Id79j5CXhNtXh91T9qPhfV+KpE1UgAAA5bQ40bHrIZADLhWhNQYTpKDExWPdjRKZFfRKIjl8Ey5PM1VWLdVyLlUZZjZ+zRVh7dV2LlUZZjZ+zENreAZNnz0zZ0RJmSjKxydqdqeCp2p5Kar1mi9RmVxlhqvWLd6iaLkZYeiI7HVX4qJVVWiJREquZPI2RGSMjZTGSMj8mWQAAA3mDhxCs3qpKSlusgw4TWPctWueqJRXNTsStVy569hwKuiKr2fcrqyVTOWN0fP05q3V0JVfz7tyrJXVOWI7I+fps/dp0/9P1r/o1VYeOqsqlFRqrVEXzTN6HbtZ+ZGft7Xfs5/u6fef8Atk6/mxzY2gAAAAAAAAAAAAAAAAAAqXQh3v2PkJeE21eH3VP2o+F9X4qkTVSAAADltDjRseshkAAAAAAAAMiQZLRIjWTsRzGKtHOalVbXM6i50Rf2Nd2a4omaIyy1XpuRbmbcZZ3T2t2l8BlkoceYixEmF+meksjGrlc5i0cqeOXJRV8ThV9Me8ropiM3rjOy/P8AuVXq+m/e126KYzf1RnZfns82iRYUSCqw4zFa5MioqUVPuilgpqiqMsTlhZKaqaoy0zlh+DL6AAAAAAAAAAAAAAAAAAAAAVLoQ737HyEvCbavD7qn7UfC+r8VSJqpAAABy2hxo2PWQyAAAAAAAAGTZ0SVgxEiz0JYjG5VYi0x1TM1V7E8TVepuVUTFuck79zTfpuVW5ptzkme3c3yWw2Wdl5hIcJIEWHBx4KJ+JKZE7UpVK+Gb7Ffr6I93et5ZzqZnr/v7q1c6F91ft5ZzqZnJPZ/crRbRtKdtNyRZ+ZdEVEolVyJ9kzJ6Hfs4e1ZjJbpyLJYw1qxTm26cjENzeAAAAAAAAAAAAAAAAAAAAAqXQh3v2PkJeE21eH3VP2o+F9X4qkTVSAAADltDjRseshkAAAAAAAAAAAAAAAAAAAAAAAAAAAAAAAAAAqXQh3v2PkJeE21eH3VP2o+F9X4qkTVSAAADltDjRseshkAAAAAAAAAAAAAAAAAAAAAAAAAAAAAAAAAAqXQh3v2PkJeE21eH3VP2o+F9X4qkTVSAAADltDjRseshkAAAAAAAAAAAAAAAAAAAAAAAAAAAAAAAAAAqXQh3v2PkJeE21eH3VP2o+F9X4qkTVSAAADltDjRseshkAAAAAAAAAAAAAAAAAAAAAAAAAAAAAAAAAAqXQh3v2PkJeE21eH3VP2o+F9X4qkTVSAAADltDjRseshkAAAAAAAAAAAAAAAAAAAAAAAAAAAAAAAAAAqXQh3v2PkJeE21eH3VP2o+F9X4qkTVSAAADltDjRseshkAAAAAAAAAAAAAAAAAAAAAAAAAAAAAAAAAAqXQh3v2PkJeE21eH3VP2o+F9X4qkTVSAAADltDjRseshkAAAAAAAAAAAAAAAAAAAAAAAAAAAAAAAAAAqXQh3v2PkJeE21eH3VP2o+F9X4qkTVSAAADltDjRseshkAAAAAAAAAAAAAAAAAAAAAAAAAAAAAAAAAAqXQh3v2PkJeE21eH3VP2o+F9X4qkTVSAAADltDjRseshkAAAAAAAAAAAAAAAAAAAAAAAAAAAAAAAAAAqXQh3v2PkJeE21eH3VP2o+F9X4qkTVSAAADltDjRseshkAAAAAAAAAAAAAAAAAAAAAAAAAAAAAAAAAAqXQh3v2PkJeE21eH3VP2o+F9X4qkTVSAAACU3QRddt3VeYQdEniW7Winuufo83Qxddt3VeYZ0SeI1op7rn6F0MXXbd1XmDRJ4jWinuufoXQxddt3VeYNEniNaKe65+hdDF123dV5g0SeI1op7rn6F0MXXbd1XmDRJ4jWinuufoXQxddt3VeYNEniNaKe65+hdDF123dV5g0SeI1op7rn6F0MXXbd1XmDRJ4jWinuufoXQxddt3VeYNEniNaKe65+hdDF123dV5g0SeI1op7rn6F0MXXbd1XmDRJ4jWinuufoXQxddt3VeYNEniNaKe65+hdDF123dV5g0SeI1op7rn6F0MXXbd1XmDRJ4jWinuufoXQxddt3VeYNEniNaKe65+hdDF123dV5g0SeI1op7rn6F0MXXbd1XmDRJ4jWinuufoXQxddt3VeYNEniNaKe65+hdDF123dV5g0SeI1op7rn6F0MXXbd1XmDRJ4jWinuufoXQxddt3VeYNEniNaKe65+hdDF123dV5g0SeI1op7rn6F0MXXbd1XmDRJ4jWinuufoXQxddt3VeYNEniNaKe65+hdDF123dV5g0SeI1op7rn6F0MXXbd1XmDRJ4jWinuufoXQxddt3VeYNEniNaKe65+hdDF123dV5g0SeI1op7rn6F0MXXbd1XmDRJ4jWinuufoXQxddt3VeYNEniNaKe65+jasBcEHYKddjzqRut6vNCxMXExv9y1/1/sbrNmbeXrcjpXpSMdmZKc3Ny9uXbk/b9m1m9yAAAAAAAAAAAAAAAAAAAAAAAAAAAAAAAAAAAAAAAAAAAD//2Q=="/>
          <p:cNvSpPr>
            <a:spLocks noChangeAspect="1" noChangeArrowheads="1"/>
          </p:cNvSpPr>
          <p:nvPr/>
        </p:nvSpPr>
        <p:spPr bwMode="auto">
          <a:xfrm>
            <a:off x="368300"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593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1700" y="1590675"/>
            <a:ext cx="18573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Picture 3"/>
          <p:cNvPicPr>
            <a:picLocks noChangeAspect="1" noChangeArrowheads="1"/>
          </p:cNvPicPr>
          <p:nvPr/>
        </p:nvPicPr>
        <p:blipFill>
          <a:blip r:embed="rId3">
            <a:extLst>
              <a:ext uri="{28A0092B-C50C-407E-A947-70E740481C1C}">
                <a14:useLocalDpi xmlns:a14="http://schemas.microsoft.com/office/drawing/2010/main" val="0"/>
              </a:ext>
            </a:extLst>
          </a:blip>
          <a:srcRect l="29004" t="7933"/>
          <a:stretch>
            <a:fillRect/>
          </a:stretch>
        </p:blipFill>
        <p:spPr bwMode="auto">
          <a:xfrm>
            <a:off x="6011863" y="1609725"/>
            <a:ext cx="115252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Picture 7" descr="国家中长期规划-face"/>
          <p:cNvPicPr>
            <a:picLocks noChangeAspect="1" noChangeArrowheads="1"/>
          </p:cNvPicPr>
          <p:nvPr/>
        </p:nvPicPr>
        <p:blipFill>
          <a:blip r:embed="rId4">
            <a:extLst>
              <a:ext uri="{28A0092B-C50C-407E-A947-70E740481C1C}">
                <a14:useLocalDpi xmlns:a14="http://schemas.microsoft.com/office/drawing/2010/main" val="0"/>
              </a:ext>
            </a:extLst>
          </a:blip>
          <a:srcRect b="79570"/>
          <a:stretch>
            <a:fillRect/>
          </a:stretch>
        </p:blipFill>
        <p:spPr bwMode="auto">
          <a:xfrm>
            <a:off x="6326188" y="5805488"/>
            <a:ext cx="2768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a:spLocks noChangeArrowheads="1"/>
          </p:cNvSpPr>
          <p:nvPr/>
        </p:nvSpPr>
        <p:spPr bwMode="auto">
          <a:xfrm>
            <a:off x="246063" y="1844675"/>
            <a:ext cx="2525712" cy="4321175"/>
          </a:xfrm>
          <a:prstGeom prst="rect">
            <a:avLst/>
          </a:prstGeom>
          <a:gradFill rotWithShape="1">
            <a:gsLst>
              <a:gs pos="0">
                <a:srgbClr val="F0EAF9"/>
              </a:gs>
              <a:gs pos="64999">
                <a:srgbClr val="D9CBEE"/>
              </a:gs>
              <a:gs pos="100000">
                <a:srgbClr val="C9B5E8"/>
              </a:gs>
            </a:gsLst>
            <a:lin ang="5400000" scaled="1"/>
          </a:gradFill>
          <a:ln w="9525">
            <a:solidFill>
              <a:srgbClr val="7D60A0"/>
            </a:solidFill>
            <a:miter lim="800000"/>
            <a:headEnd/>
            <a:tailEnd/>
          </a:ln>
          <a:effectLst>
            <a:outerShdw blurRad="40000" dist="20000" dir="5400000" rotWithShape="0">
              <a:srgbClr val="808080">
                <a:alpha val="37999"/>
              </a:srgbClr>
            </a:outerShdw>
          </a:effectLst>
        </p:spPr>
        <p:txBody>
          <a:bodyPr anchor="ctr"/>
          <a:lstStyle/>
          <a:p>
            <a:pPr algn="ctr">
              <a:spcBef>
                <a:spcPct val="20000"/>
              </a:spcBef>
              <a:defRPr/>
            </a:pPr>
            <a:endParaRPr kumimoji="0" lang="en-US" altLang="zh-CN" sz="2800" b="1" dirty="0">
              <a:solidFill>
                <a:srgbClr val="000000"/>
              </a:solidFill>
              <a:latin typeface="黑体" pitchFamily="49" charset="-122"/>
              <a:ea typeface="黑体" pitchFamily="49" charset="-122"/>
              <a:cs typeface="宋体" charset="0"/>
            </a:endParaRPr>
          </a:p>
          <a:p>
            <a:pPr algn="ctr">
              <a:spcBef>
                <a:spcPct val="20000"/>
              </a:spcBef>
              <a:defRPr/>
            </a:pPr>
            <a:endParaRPr kumimoji="0" lang="en-US" altLang="zh-CN" sz="2800" b="1" dirty="0">
              <a:solidFill>
                <a:srgbClr val="000000"/>
              </a:solidFill>
              <a:latin typeface="黑体" pitchFamily="49" charset="-122"/>
              <a:ea typeface="黑体" pitchFamily="49" charset="-122"/>
              <a:cs typeface="宋体" charset="0"/>
            </a:endParaRPr>
          </a:p>
        </p:txBody>
      </p:sp>
      <p:sp>
        <p:nvSpPr>
          <p:cNvPr id="54" name="矩形 53"/>
          <p:cNvSpPr/>
          <p:nvPr/>
        </p:nvSpPr>
        <p:spPr bwMode="auto">
          <a:xfrm>
            <a:off x="5795963" y="1838325"/>
            <a:ext cx="3097212" cy="4327525"/>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sp>
        <p:nvSpPr>
          <p:cNvPr id="60419" name="标题 1"/>
          <p:cNvSpPr>
            <a:spLocks noGrp="1"/>
          </p:cNvSpPr>
          <p:nvPr>
            <p:ph type="title"/>
          </p:nvPr>
        </p:nvSpPr>
        <p:spPr/>
        <p:txBody>
          <a:bodyPr/>
          <a:lstStyle/>
          <a:p>
            <a:pPr eaLnBrk="1" hangingPunct="1"/>
            <a:r>
              <a:rPr kumimoji="0" b="1" smtClean="0">
                <a:latin typeface="Arial" pitchFamily="34" charset="0"/>
                <a:cs typeface="Arial" pitchFamily="34" charset="0"/>
              </a:rPr>
              <a:t>从大数据到大数据计算</a:t>
            </a:r>
            <a:endParaRPr kumimoji="0" lang="en-US" b="1" smtClean="0">
              <a:latin typeface="Arial" pitchFamily="34" charset="0"/>
              <a:cs typeface="Arial" pitchFamily="34" charset="0"/>
            </a:endParaRPr>
          </a:p>
        </p:txBody>
      </p:sp>
      <p:sp>
        <p:nvSpPr>
          <p:cNvPr id="60421" name="圆角矩形 32" descr="羊皮纸"/>
          <p:cNvSpPr>
            <a:spLocks noChangeArrowheads="1"/>
          </p:cNvSpPr>
          <p:nvPr/>
        </p:nvSpPr>
        <p:spPr bwMode="auto">
          <a:xfrm>
            <a:off x="6092825" y="3068638"/>
            <a:ext cx="2592388" cy="2952750"/>
          </a:xfrm>
          <a:prstGeom prst="roundRect">
            <a:avLst>
              <a:gd name="adj" fmla="val 7190"/>
            </a:avLst>
          </a:prstGeom>
          <a:blipFill dpi="0" rotWithShape="1">
            <a:blip r:embed="rId3"/>
            <a:srcRect/>
            <a:tile tx="0" ty="0" sx="100000" sy="100000" flip="none" algn="tl"/>
          </a:blipFill>
          <a:ln w="38100" cmpd="thickThin">
            <a:solidFill>
              <a:srgbClr val="632523"/>
            </a:solidFill>
            <a:miter lim="800000"/>
            <a:headEnd/>
            <a:tailEnd/>
          </a:ln>
        </p:spPr>
        <p:txBody>
          <a:bodyPr anchor="ctr"/>
          <a:lstStyle/>
          <a:p>
            <a:pPr algn="ctr"/>
            <a:endParaRPr lang="en-US" altLang="zh-CN" sz="2000" b="1">
              <a:latin typeface="黑体" pitchFamily="49" charset="-122"/>
              <a:ea typeface="黑体" pitchFamily="49" charset="-122"/>
            </a:endParaRPr>
          </a:p>
        </p:txBody>
      </p:sp>
      <p:grpSp>
        <p:nvGrpSpPr>
          <p:cNvPr id="136201" name="组合 14"/>
          <p:cNvGrpSpPr>
            <a:grpSpLocks/>
          </p:cNvGrpSpPr>
          <p:nvPr/>
        </p:nvGrpSpPr>
        <p:grpSpPr bwMode="auto">
          <a:xfrm>
            <a:off x="3125788" y="2312988"/>
            <a:ext cx="2382837" cy="3348037"/>
            <a:chOff x="2602179" y="2583003"/>
            <a:chExt cx="2500790" cy="3350151"/>
          </a:xfrm>
        </p:grpSpPr>
        <p:pic>
          <p:nvPicPr>
            <p:cNvPr id="60439" name="Picture 4" descr="http://t0.gstatic.com/images?q=tbn:ANd9GcRFFtu68rvmIdyA3tMBNEwuW_xy1rQAX7pYkDHM383wDs36lA2Jd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046" y="2583003"/>
              <a:ext cx="907049" cy="1274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2602179" y="3987239"/>
              <a:ext cx="2500790" cy="1945915"/>
            </a:xfrm>
            <a:prstGeom prst="rect">
              <a:avLst/>
            </a:prstGeom>
            <a:solidFill>
              <a:schemeClr val="accent6">
                <a:lumMod val="60000"/>
                <a:lumOff val="40000"/>
              </a:schemeClr>
            </a:solidFill>
            <a:ln>
              <a:headEnd/>
              <a:tailEnd/>
            </a:ln>
          </p:spPr>
          <p:style>
            <a:lnRef idx="2">
              <a:schemeClr val="accent1"/>
            </a:lnRef>
            <a:fillRef idx="1">
              <a:schemeClr val="lt1"/>
            </a:fillRef>
            <a:effectRef idx="0">
              <a:schemeClr val="accent1"/>
            </a:effectRef>
            <a:fontRef idx="minor">
              <a:schemeClr val="dk1"/>
            </a:fontRef>
          </p:style>
          <p:txBody>
            <a:bodyPr anchor="ctr">
              <a:normAutofit/>
            </a:bodyPr>
            <a:lstStyle/>
            <a:p>
              <a:pPr algn="ctr">
                <a:spcBef>
                  <a:spcPts val="600"/>
                </a:spcBef>
              </a:pPr>
              <a:r>
                <a:rPr kumimoji="0" lang="zh-CN" altLang="en-US" b="1" dirty="0">
                  <a:solidFill>
                    <a:srgbClr val="000000"/>
                  </a:solidFill>
                  <a:latin typeface="Arial" pitchFamily="34" charset="0"/>
                  <a:ea typeface="黑体" pitchFamily="49" charset="-122"/>
                </a:rPr>
                <a:t>大</a:t>
              </a:r>
              <a:r>
                <a:rPr kumimoji="0" lang="zh-CN" altLang="en-US" b="1" dirty="0" smtClean="0">
                  <a:solidFill>
                    <a:srgbClr val="000000"/>
                  </a:solidFill>
                  <a:latin typeface="Arial" pitchFamily="34" charset="0"/>
                  <a:ea typeface="黑体" pitchFamily="49" charset="-122"/>
                </a:rPr>
                <a:t>数据对计算</a:t>
              </a:r>
              <a:endParaRPr kumimoji="0" lang="en-US" altLang="zh-CN" b="1" dirty="0" smtClean="0">
                <a:solidFill>
                  <a:srgbClr val="000000"/>
                </a:solidFill>
                <a:latin typeface="Arial" pitchFamily="34" charset="0"/>
                <a:cs typeface="Arial" pitchFamily="34" charset="0"/>
              </a:endParaRPr>
            </a:p>
            <a:p>
              <a:pPr algn="ctr">
                <a:spcBef>
                  <a:spcPts val="600"/>
                </a:spcBef>
              </a:pPr>
              <a:r>
                <a:rPr kumimoji="0" lang="zh-CN" altLang="en-US" b="1" dirty="0" smtClean="0">
                  <a:solidFill>
                    <a:srgbClr val="000000"/>
                  </a:solidFill>
                  <a:latin typeface="Arial" pitchFamily="34" charset="0"/>
                  <a:ea typeface="黑体" pitchFamily="49" charset="-122"/>
                </a:rPr>
                <a:t>产生什么影响？</a:t>
              </a:r>
              <a:endParaRPr kumimoji="0" lang="zh-CN" altLang="en-US" b="1" dirty="0">
                <a:solidFill>
                  <a:srgbClr val="000000"/>
                </a:solidFill>
                <a:latin typeface="Arial" pitchFamily="34" charset="0"/>
                <a:ea typeface="黑体" pitchFamily="49" charset="-122"/>
              </a:endParaRPr>
            </a:p>
          </p:txBody>
        </p:sp>
      </p:grpSp>
      <p:sp>
        <p:nvSpPr>
          <p:cNvPr id="60423" name="矩形 12" descr="羊皮纸"/>
          <p:cNvSpPr>
            <a:spLocks noChangeArrowheads="1"/>
          </p:cNvSpPr>
          <p:nvPr/>
        </p:nvSpPr>
        <p:spPr bwMode="auto">
          <a:xfrm>
            <a:off x="6021388" y="1916113"/>
            <a:ext cx="2727325" cy="792162"/>
          </a:xfrm>
          <a:prstGeom prst="rect">
            <a:avLst/>
          </a:prstGeom>
          <a:blipFill dpi="0" rotWithShape="1">
            <a:blip r:embed="rId3"/>
            <a:srcRect/>
            <a:tile tx="0" ty="0" sx="100000" sy="100000" flip="none" algn="tl"/>
          </a:blipFill>
          <a:ln w="57150" cmpd="thickThin">
            <a:solidFill>
              <a:srgbClr val="632523"/>
            </a:solidFill>
            <a:miter lim="800000"/>
            <a:headEnd/>
            <a:tailEnd/>
          </a:ln>
        </p:spPr>
        <p:txBody>
          <a:bodyPr anchor="ctr"/>
          <a:lstStyle/>
          <a:p>
            <a:pPr algn="ctr"/>
            <a:r>
              <a:rPr lang="zh-CN" altLang="en-US" b="1">
                <a:latin typeface="黑体" pitchFamily="49" charset="-122"/>
                <a:ea typeface="黑体" pitchFamily="49" charset="-122"/>
              </a:rPr>
              <a:t>大数据处理是否</a:t>
            </a:r>
            <a:endParaRPr lang="en-US" altLang="zh-CN" b="1">
              <a:latin typeface="黑体" pitchFamily="49" charset="-122"/>
              <a:ea typeface="黑体" pitchFamily="49" charset="-122"/>
            </a:endParaRPr>
          </a:p>
          <a:p>
            <a:pPr algn="ctr"/>
            <a:r>
              <a:rPr lang="zh-CN" altLang="en-US" b="1">
                <a:latin typeface="黑体" pitchFamily="49" charset="-122"/>
                <a:ea typeface="黑体" pitchFamily="49" charset="-122"/>
              </a:rPr>
              <a:t>改变传统思维方式？</a:t>
            </a:r>
            <a:endParaRPr lang="en-US" altLang="zh-CN" b="1">
              <a:latin typeface="黑体" pitchFamily="49" charset="-122"/>
              <a:ea typeface="黑体" pitchFamily="49" charset="-122"/>
            </a:endParaRPr>
          </a:p>
        </p:txBody>
      </p:sp>
      <p:grpSp>
        <p:nvGrpSpPr>
          <p:cNvPr id="60424" name="组合 35"/>
          <p:cNvGrpSpPr>
            <a:grpSpLocks/>
          </p:cNvGrpSpPr>
          <p:nvPr/>
        </p:nvGrpSpPr>
        <p:grpSpPr bwMode="auto">
          <a:xfrm>
            <a:off x="498475" y="2973388"/>
            <a:ext cx="1911350" cy="3048000"/>
            <a:chOff x="302016" y="2852936"/>
            <a:chExt cx="4367838" cy="3890478"/>
          </a:xfrm>
        </p:grpSpPr>
        <p:pic>
          <p:nvPicPr>
            <p:cNvPr id="37" name="Picture 2"/>
            <p:cNvPicPr>
              <a:picLocks noChangeAspect="1" noChangeArrowheads="1"/>
            </p:cNvPicPr>
            <p:nvPr/>
          </p:nvPicPr>
          <p:blipFill rotWithShape="1">
            <a:blip r:embed="rId5"/>
            <a:srcRect r="50028"/>
            <a:stretch/>
          </p:blipFill>
          <p:spPr bwMode="auto">
            <a:xfrm>
              <a:off x="349178" y="2852936"/>
              <a:ext cx="4248120" cy="1584559"/>
            </a:xfrm>
            <a:prstGeom prst="rect">
              <a:avLst/>
            </a:prstGeom>
            <a:ln w="9525">
              <a:headEnd/>
              <a:tailEnd/>
            </a:ln>
          </p:spPr>
          <p:style>
            <a:lnRef idx="2">
              <a:schemeClr val="accent1"/>
            </a:lnRef>
            <a:fillRef idx="1">
              <a:schemeClr val="lt1"/>
            </a:fillRef>
            <a:effectRef idx="0">
              <a:schemeClr val="accent1"/>
            </a:effectRef>
            <a:fontRef idx="minor">
              <a:schemeClr val="dk1"/>
            </a:fontRef>
          </p:style>
        </p:pic>
        <p:sp>
          <p:nvSpPr>
            <p:cNvPr id="38" name="矩形 37"/>
            <p:cNvSpPr/>
            <p:nvPr/>
          </p:nvSpPr>
          <p:spPr bwMode="auto">
            <a:xfrm>
              <a:off x="323783" y="4431416"/>
              <a:ext cx="2114992" cy="437679"/>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600">
                  <a:latin typeface="黑体" pitchFamily="49" charset="-122"/>
                  <a:ea typeface="黑体" pitchFamily="49" charset="-122"/>
                </a:rPr>
                <a:t>规模大</a:t>
              </a:r>
              <a:endParaRPr lang="en-US" altLang="zh-CN" sz="1600">
                <a:latin typeface="微软雅黑" pitchFamily="34" charset="-122"/>
                <a:ea typeface="微软雅黑" pitchFamily="34" charset="-122"/>
              </a:endParaRPr>
            </a:p>
          </p:txBody>
        </p:sp>
        <p:sp>
          <p:nvSpPr>
            <p:cNvPr id="39" name="矩形 38"/>
            <p:cNvSpPr/>
            <p:nvPr/>
          </p:nvSpPr>
          <p:spPr bwMode="auto">
            <a:xfrm>
              <a:off x="2438775" y="4431416"/>
              <a:ext cx="2158523" cy="437679"/>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600">
                  <a:latin typeface="黑体" pitchFamily="49" charset="-122"/>
                  <a:ea typeface="黑体" pitchFamily="49" charset="-122"/>
                </a:rPr>
                <a:t>变化快</a:t>
              </a:r>
              <a:endParaRPr lang="en-US" altLang="zh-CN" sz="1600">
                <a:latin typeface="微软雅黑" pitchFamily="34" charset="-122"/>
                <a:ea typeface="微软雅黑" pitchFamily="34" charset="-122"/>
              </a:endParaRPr>
            </a:p>
          </p:txBody>
        </p:sp>
        <p:pic>
          <p:nvPicPr>
            <p:cNvPr id="60434" name="Picture 40" descr="C:\Users\char\AppData\Local\Microsoft\Windows\Temporary Internet Files\Content.IE5\2BMYROB6\MC910221007[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4091" y="4919089"/>
              <a:ext cx="1011238" cy="813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5" name="TextBox 34"/>
            <p:cNvSpPr txBox="1">
              <a:spLocks noChangeArrowheads="1"/>
            </p:cNvSpPr>
            <p:nvPr/>
          </p:nvSpPr>
          <p:spPr bwMode="auto">
            <a:xfrm>
              <a:off x="2653729" y="5661247"/>
              <a:ext cx="2016125" cy="83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buFont typeface="Arial" pitchFamily="34" charset="0"/>
                <a:buChar char="•"/>
              </a:pPr>
              <a:r>
                <a:rPr lang="zh-CN" altLang="en-US" sz="1100">
                  <a:latin typeface="黑体" pitchFamily="49" charset="-122"/>
                  <a:ea typeface="黑体" pitchFamily="49" charset="-122"/>
                </a:rPr>
                <a:t>用户强交互性</a:t>
              </a:r>
              <a:endParaRPr lang="en-US" altLang="zh-CN" sz="1100">
                <a:latin typeface="黑体" pitchFamily="49" charset="-122"/>
                <a:ea typeface="黑体" pitchFamily="49" charset="-122"/>
              </a:endParaRPr>
            </a:p>
            <a:p>
              <a:pPr>
                <a:buFont typeface="Arial" pitchFamily="34" charset="0"/>
                <a:buChar char="•"/>
              </a:pPr>
              <a:r>
                <a:rPr lang="zh-CN" altLang="en-US" sz="1100">
                  <a:latin typeface="黑体" pitchFamily="49" charset="-122"/>
                  <a:ea typeface="黑体" pitchFamily="49" charset="-122"/>
                </a:rPr>
                <a:t>跨多通道快</a:t>
              </a:r>
              <a:endParaRPr lang="en-US" altLang="zh-CN" sz="1100">
                <a:latin typeface="黑体" pitchFamily="49" charset="-122"/>
                <a:ea typeface="黑体" pitchFamily="49" charset="-122"/>
              </a:endParaRPr>
            </a:p>
          </p:txBody>
        </p:sp>
        <p:pic>
          <p:nvPicPr>
            <p:cNvPr id="60436" name="Picture 2"/>
            <p:cNvPicPr>
              <a:picLocks noChangeAspect="1" noChangeArrowheads="1"/>
            </p:cNvPicPr>
            <p:nvPr/>
          </p:nvPicPr>
          <p:blipFill>
            <a:blip r:embed="rId7">
              <a:extLst>
                <a:ext uri="{28A0092B-C50C-407E-A947-70E740481C1C}">
                  <a14:useLocalDpi xmlns:a14="http://schemas.microsoft.com/office/drawing/2010/main" val="0"/>
                </a:ext>
              </a:extLst>
            </a:blip>
            <a:srcRect l="50000"/>
            <a:stretch>
              <a:fillRect/>
            </a:stretch>
          </p:blipFill>
          <p:spPr bwMode="auto">
            <a:xfrm>
              <a:off x="323528" y="4869160"/>
              <a:ext cx="4250532" cy="1584176"/>
            </a:xfrm>
            <a:prstGeom prst="rect">
              <a:avLst/>
            </a:prstGeom>
            <a:solidFill>
              <a:srgbClr val="B8E4F2"/>
            </a:solidFill>
            <a:ln w="9525">
              <a:solidFill>
                <a:schemeClr val="accent1"/>
              </a:solidFill>
              <a:miter lim="800000"/>
              <a:headEnd/>
              <a:tailEnd/>
            </a:ln>
          </p:spPr>
        </p:pic>
        <p:sp>
          <p:nvSpPr>
            <p:cNvPr id="43" name="矩形 42"/>
            <p:cNvSpPr/>
            <p:nvPr/>
          </p:nvSpPr>
          <p:spPr bwMode="auto">
            <a:xfrm>
              <a:off x="302016" y="6305735"/>
              <a:ext cx="2147641" cy="437679"/>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600" dirty="0">
                  <a:latin typeface="黑体" pitchFamily="49" charset="-122"/>
                  <a:ea typeface="黑体" pitchFamily="49" charset="-122"/>
                </a:rPr>
                <a:t>种类杂</a:t>
              </a:r>
              <a:endParaRPr lang="en-US" altLang="zh-CN" sz="1600" dirty="0">
                <a:latin typeface="黑体" pitchFamily="49" charset="-122"/>
                <a:ea typeface="黑体" pitchFamily="49" charset="-122"/>
              </a:endParaRPr>
            </a:p>
          </p:txBody>
        </p:sp>
        <p:sp>
          <p:nvSpPr>
            <p:cNvPr id="44" name="矩形 43"/>
            <p:cNvSpPr/>
            <p:nvPr/>
          </p:nvSpPr>
          <p:spPr bwMode="auto">
            <a:xfrm>
              <a:off x="2420635" y="6305735"/>
              <a:ext cx="2162152" cy="437679"/>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1400" dirty="0">
                  <a:latin typeface="黑体" pitchFamily="49" charset="-122"/>
                  <a:ea typeface="黑体" pitchFamily="49" charset="-122"/>
                </a:rPr>
                <a:t>价值密度低</a:t>
              </a:r>
            </a:p>
          </p:txBody>
        </p:sp>
      </p:grpSp>
      <p:sp>
        <p:nvSpPr>
          <p:cNvPr id="45" name="矩形 44"/>
          <p:cNvSpPr/>
          <p:nvPr/>
        </p:nvSpPr>
        <p:spPr>
          <a:xfrm>
            <a:off x="401638" y="1916113"/>
            <a:ext cx="2247900" cy="719137"/>
          </a:xfrm>
          <a:prstGeom prst="rect">
            <a:avLst/>
          </a:prstGeom>
          <a:solidFill>
            <a:schemeClr val="bg1">
              <a:lumMod val="95000"/>
            </a:schemeClr>
          </a:solidFill>
          <a:ln w="57150" cmpd="thickThin">
            <a:solidFill>
              <a:schemeClr val="accent2">
                <a:lumMod val="50000"/>
              </a:schemeClr>
            </a:solidFill>
            <a:miter lim="800000"/>
            <a:headEnd/>
            <a:tailEnd/>
          </a:ln>
        </p:spPr>
        <p:txBody>
          <a:bodyPr anchor="ctr"/>
          <a:lstStyle/>
          <a:p>
            <a:pPr algn="ctr">
              <a:spcBef>
                <a:spcPct val="20000"/>
              </a:spcBef>
              <a:defRPr/>
            </a:pPr>
            <a:r>
              <a:rPr kumimoji="0" lang="zh-CN" altLang="en-US" sz="2300" b="1" dirty="0">
                <a:latin typeface="Arial" pitchFamily="34" charset="0"/>
                <a:ea typeface="黑体" pitchFamily="49" charset="-122"/>
                <a:cs typeface="Arial" pitchFamily="34" charset="0"/>
              </a:rPr>
              <a:t>大数据特征</a:t>
            </a:r>
            <a:r>
              <a:rPr kumimoji="0" lang="en-US" altLang="zh-CN" sz="2300" b="1" dirty="0">
                <a:latin typeface="Arial" pitchFamily="34" charset="0"/>
                <a:ea typeface="黑体" pitchFamily="49" charset="-122"/>
                <a:cs typeface="Arial" pitchFamily="34" charset="0"/>
              </a:rPr>
              <a:t>:</a:t>
            </a:r>
            <a:r>
              <a:rPr kumimoji="0" lang="en-US" altLang="zh-CN" sz="2300" b="1" dirty="0">
                <a:latin typeface="+mn-lt"/>
                <a:ea typeface="黑体" pitchFamily="49" charset="-122"/>
                <a:cs typeface="Arial" pitchFamily="34" charset="0"/>
              </a:rPr>
              <a:t>4V</a:t>
            </a:r>
          </a:p>
        </p:txBody>
      </p:sp>
      <p:sp>
        <p:nvSpPr>
          <p:cNvPr id="51" name="矩形 50"/>
          <p:cNvSpPr/>
          <p:nvPr/>
        </p:nvSpPr>
        <p:spPr bwMode="auto">
          <a:xfrm>
            <a:off x="6453188" y="3233738"/>
            <a:ext cx="1917700" cy="720725"/>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2000" b="1">
                <a:latin typeface="黑体" pitchFamily="49" charset="-122"/>
                <a:ea typeface="黑体" pitchFamily="49" charset="-122"/>
              </a:rPr>
              <a:t>转变</a:t>
            </a:r>
            <a:r>
              <a:rPr lang="en-US" altLang="zh-CN" sz="2000" b="1">
                <a:latin typeface="黑体" pitchFamily="49" charset="-122"/>
                <a:ea typeface="黑体" pitchFamily="49" charset="-122"/>
              </a:rPr>
              <a:t>1:</a:t>
            </a:r>
          </a:p>
          <a:p>
            <a:pPr algn="ctr"/>
            <a:r>
              <a:rPr lang="zh-CN" altLang="en-US" sz="2000" b="1">
                <a:latin typeface="黑体" pitchFamily="49" charset="-122"/>
                <a:ea typeface="黑体" pitchFamily="49" charset="-122"/>
              </a:rPr>
              <a:t>从抽样到全样</a:t>
            </a:r>
            <a:endParaRPr lang="en-US" altLang="zh-CN" sz="2000" b="1">
              <a:latin typeface="黑体" pitchFamily="49" charset="-122"/>
              <a:ea typeface="黑体" pitchFamily="49" charset="-122"/>
            </a:endParaRPr>
          </a:p>
        </p:txBody>
      </p:sp>
      <p:sp>
        <p:nvSpPr>
          <p:cNvPr id="52" name="矩形 51"/>
          <p:cNvSpPr/>
          <p:nvPr/>
        </p:nvSpPr>
        <p:spPr bwMode="auto">
          <a:xfrm>
            <a:off x="6453188" y="4214813"/>
            <a:ext cx="1917700" cy="720725"/>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2000" b="1">
                <a:latin typeface="黑体" pitchFamily="49" charset="-122"/>
                <a:ea typeface="黑体" pitchFamily="49" charset="-122"/>
              </a:rPr>
              <a:t>转变</a:t>
            </a:r>
            <a:r>
              <a:rPr lang="en-US" altLang="zh-CN" sz="2000" b="1">
                <a:latin typeface="黑体" pitchFamily="49" charset="-122"/>
                <a:ea typeface="黑体" pitchFamily="49" charset="-122"/>
              </a:rPr>
              <a:t>2:</a:t>
            </a:r>
          </a:p>
          <a:p>
            <a:pPr algn="ctr"/>
            <a:r>
              <a:rPr lang="zh-CN" altLang="en-US" sz="2000" b="1">
                <a:latin typeface="黑体" pitchFamily="49" charset="-122"/>
                <a:ea typeface="黑体" pitchFamily="49" charset="-122"/>
              </a:rPr>
              <a:t>从精确到非精确</a:t>
            </a:r>
            <a:endParaRPr lang="en-US" altLang="zh-CN" sz="2000" b="1">
              <a:latin typeface="黑体" pitchFamily="49" charset="-122"/>
              <a:ea typeface="黑体" pitchFamily="49" charset="-122"/>
            </a:endParaRPr>
          </a:p>
        </p:txBody>
      </p:sp>
      <p:sp>
        <p:nvSpPr>
          <p:cNvPr id="53" name="矩形 52"/>
          <p:cNvSpPr/>
          <p:nvPr/>
        </p:nvSpPr>
        <p:spPr bwMode="auto">
          <a:xfrm>
            <a:off x="6453188" y="5157788"/>
            <a:ext cx="1935162" cy="720725"/>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lstStyle/>
          <a:p>
            <a:pPr algn="ctr"/>
            <a:r>
              <a:rPr lang="zh-CN" altLang="en-US" sz="2000" b="1">
                <a:latin typeface="黑体" pitchFamily="49" charset="-122"/>
                <a:ea typeface="黑体" pitchFamily="49" charset="-122"/>
              </a:rPr>
              <a:t>转变</a:t>
            </a:r>
            <a:r>
              <a:rPr lang="en-US" altLang="zh-CN" sz="2000" b="1">
                <a:latin typeface="黑体" pitchFamily="49" charset="-122"/>
                <a:ea typeface="黑体" pitchFamily="49" charset="-122"/>
              </a:rPr>
              <a:t>3:</a:t>
            </a:r>
          </a:p>
          <a:p>
            <a:pPr algn="ctr"/>
            <a:r>
              <a:rPr lang="zh-CN" altLang="en-US" sz="2000" b="1">
                <a:latin typeface="黑体" pitchFamily="49" charset="-122"/>
                <a:ea typeface="黑体" pitchFamily="49" charset="-122"/>
              </a:rPr>
              <a:t>从因果到关联</a:t>
            </a:r>
            <a:endParaRPr lang="en-US" altLang="zh-CN" sz="2000" b="1">
              <a:latin typeface="黑体" pitchFamily="49" charset="-122"/>
              <a:ea typeface="黑体" pitchFamily="49" charset="-122"/>
            </a:endParaRPr>
          </a:p>
        </p:txBody>
      </p:sp>
      <p:sp>
        <p:nvSpPr>
          <p:cNvPr id="56" name="AutoShape 25"/>
          <p:cNvSpPr>
            <a:spLocks noChangeArrowheads="1"/>
          </p:cNvSpPr>
          <p:nvPr/>
        </p:nvSpPr>
        <p:spPr bwMode="auto">
          <a:xfrm>
            <a:off x="2700338" y="3462338"/>
            <a:ext cx="358775" cy="1090612"/>
          </a:xfrm>
          <a:prstGeom prst="rightArrow">
            <a:avLst>
              <a:gd name="adj1" fmla="val 50000"/>
              <a:gd name="adj2" fmla="val 3502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a:latin typeface="黑体" pitchFamily="49" charset="-122"/>
              <a:ea typeface="黑体" pitchFamily="49" charset="-122"/>
            </a:endParaRPr>
          </a:p>
        </p:txBody>
      </p:sp>
      <p:sp>
        <p:nvSpPr>
          <p:cNvPr id="57" name="AutoShape 25"/>
          <p:cNvSpPr>
            <a:spLocks noChangeArrowheads="1"/>
          </p:cNvSpPr>
          <p:nvPr/>
        </p:nvSpPr>
        <p:spPr bwMode="auto">
          <a:xfrm flipH="1">
            <a:off x="5537200" y="3435350"/>
            <a:ext cx="279400" cy="1090613"/>
          </a:xfrm>
          <a:prstGeom prst="rightArrow">
            <a:avLst>
              <a:gd name="adj1" fmla="val 50000"/>
              <a:gd name="adj2" fmla="val 3502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a:latin typeface="黑体" pitchFamily="49" charset="-122"/>
              <a:ea typeface="黑体" pitchFamily="49" charset="-122"/>
            </a:endParaRPr>
          </a:p>
        </p:txBody>
      </p:sp>
      <p:sp>
        <p:nvSpPr>
          <p:cNvPr id="26" name="灯片编号占位符 2"/>
          <p:cNvSpPr txBox="1">
            <a:spLocks/>
          </p:cNvSpPr>
          <p:nvPr/>
        </p:nvSpPr>
        <p:spPr bwMode="auto">
          <a:xfrm>
            <a:off x="6948488" y="6448425"/>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fontAlgn="base">
              <a:spcBef>
                <a:spcPct val="0"/>
              </a:spcBef>
              <a:spcAft>
                <a:spcPct val="0"/>
              </a:spcAft>
              <a:defRPr kumimoji="1" sz="2400" b="1" kern="1200">
                <a:solidFill>
                  <a:schemeClr val="tx1"/>
                </a:solidFill>
                <a:latin typeface="Calibri" pitchFamily="34" charset="0"/>
                <a:ea typeface="宋体" pitchFamily="2" charset="-122"/>
                <a:cs typeface="+mn-cs"/>
              </a:defRPr>
            </a:lvl1pPr>
            <a:lvl2pPr marL="742950" indent="-28575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1143000" indent="-2286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600200" indent="-228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2057400" indent="-2286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514600" indent="-228600" algn="l" defTabSz="914400" rtl="0" eaLnBrk="1" fontAlgn="base" latinLnBrk="0" hangingPunct="1">
              <a:spcBef>
                <a:spcPct val="0"/>
              </a:spcBef>
              <a:spcAft>
                <a:spcPct val="0"/>
              </a:spcAft>
              <a:defRPr kumimoji="1" sz="2400" kern="1200">
                <a:solidFill>
                  <a:schemeClr val="tx1"/>
                </a:solidFill>
                <a:latin typeface="Calibri" pitchFamily="34" charset="0"/>
                <a:ea typeface="宋体" pitchFamily="2" charset="-122"/>
                <a:cs typeface="+mn-cs"/>
              </a:defRPr>
            </a:lvl6pPr>
            <a:lvl7pPr marL="2971800" indent="-228600" algn="l" defTabSz="914400" rtl="0" eaLnBrk="1" fontAlgn="base" latinLnBrk="0" hangingPunct="1">
              <a:spcBef>
                <a:spcPct val="0"/>
              </a:spcBef>
              <a:spcAft>
                <a:spcPct val="0"/>
              </a:spcAft>
              <a:defRPr kumimoji="1" sz="2400" kern="1200">
                <a:solidFill>
                  <a:schemeClr val="tx1"/>
                </a:solidFill>
                <a:latin typeface="Calibri" pitchFamily="34" charset="0"/>
                <a:ea typeface="宋体" pitchFamily="2" charset="-122"/>
                <a:cs typeface="+mn-cs"/>
              </a:defRPr>
            </a:lvl7pPr>
            <a:lvl8pPr marL="3429000" indent="-228600" algn="l" defTabSz="914400" rtl="0" eaLnBrk="1" fontAlgn="base" latinLnBrk="0" hangingPunct="1">
              <a:spcBef>
                <a:spcPct val="0"/>
              </a:spcBef>
              <a:spcAft>
                <a:spcPct val="0"/>
              </a:spcAft>
              <a:defRPr kumimoji="1" sz="2400" kern="1200">
                <a:solidFill>
                  <a:schemeClr val="tx1"/>
                </a:solidFill>
                <a:latin typeface="Calibri" pitchFamily="34" charset="0"/>
                <a:ea typeface="宋体" pitchFamily="2" charset="-122"/>
                <a:cs typeface="+mn-cs"/>
              </a:defRPr>
            </a:lvl8pPr>
            <a:lvl9pPr marL="3886200" indent="-228600" algn="l" defTabSz="914400" rtl="0" eaLnBrk="1" fontAlgn="base" latinLnBrk="0" hangingPunct="1">
              <a:spcBef>
                <a:spcPct val="0"/>
              </a:spcBef>
              <a:spcAft>
                <a:spcPct val="0"/>
              </a:spcAft>
              <a:defRPr kumimoji="1" sz="2400" kern="1200">
                <a:solidFill>
                  <a:schemeClr val="tx1"/>
                </a:solidFill>
                <a:latin typeface="Calibri" pitchFamily="34" charset="0"/>
                <a:ea typeface="宋体" pitchFamily="2" charset="-122"/>
                <a:cs typeface="+mn-cs"/>
              </a:defRPr>
            </a:lvl9pPr>
          </a:lstStyle>
          <a:p>
            <a:fld id="{7BD15B69-D833-44D8-99DF-6BD7C5A6FABC}" type="slidenum">
              <a:rPr kumimoji="0" lang="zh-CN" altLang="en-US" sz="1200" smtClean="0">
                <a:solidFill>
                  <a:srgbClr val="898989"/>
                </a:solidFill>
              </a:rPr>
              <a:pPr/>
              <a:t>9</a:t>
            </a:fld>
            <a:endParaRPr kumimoji="0"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right)">
                                      <p:cBhvr>
                                        <p:cTn id="10" dur="500"/>
                                        <p:tgtEl>
                                          <p:spTgt spid="57"/>
                                        </p:tgtEl>
                                      </p:cBhvr>
                                    </p:animEffect>
                                  </p:childTnLst>
                                </p:cTn>
                              </p:par>
                            </p:childTnLst>
                          </p:cTn>
                        </p:par>
                        <p:par>
                          <p:cTn id="11" fill="hold" nodeType="afterGroup">
                            <p:stCondLst>
                              <p:cond delay="500"/>
                            </p:stCondLst>
                            <p:childTnLst>
                              <p:par>
                                <p:cTn id="12" presetID="16" presetClass="entr" presetSubtype="21" fill="hold" nodeType="afterEffect">
                                  <p:stCondLst>
                                    <p:cond delay="0"/>
                                  </p:stCondLst>
                                  <p:childTnLst>
                                    <p:set>
                                      <p:cBhvr>
                                        <p:cTn id="13" dur="1" fill="hold">
                                          <p:stCondLst>
                                            <p:cond delay="0"/>
                                          </p:stCondLst>
                                        </p:cTn>
                                        <p:tgtEl>
                                          <p:spTgt spid="136201"/>
                                        </p:tgtEl>
                                        <p:attrNameLst>
                                          <p:attrName>style.visibility</p:attrName>
                                        </p:attrNameLst>
                                      </p:cBhvr>
                                      <p:to>
                                        <p:strVal val="visible"/>
                                      </p:to>
                                    </p:set>
                                    <p:animEffect transition="in" filter="barn(inVertical)">
                                      <p:cBhvr>
                                        <p:cTn id="14" dur="500"/>
                                        <p:tgtEl>
                                          <p:spTgt spid="136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theme/theme1.xml><?xml version="1.0" encoding="utf-8"?>
<a:theme xmlns:a="http://schemas.openxmlformats.org/drawingml/2006/main" name="ac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38100">
          <a:solidFill>
            <a:srgbClr val="0070C0"/>
          </a:solidFill>
        </a:ln>
      </a:spPr>
      <a:bodyPr rtlCol="0" anchor="ctr"/>
      <a:lstStyle>
        <a:defPPr>
          <a:buNone/>
          <a:defRPr sz="2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12509</TotalTime>
  <Words>4926</Words>
  <Application>Microsoft Office PowerPoint</Application>
  <PresentationFormat>全屏显示(4:3)</PresentationFormat>
  <Paragraphs>1067</Paragraphs>
  <Slides>60</Slides>
  <Notes>19</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60</vt:i4>
      </vt:variant>
    </vt:vector>
  </HeadingPairs>
  <TitlesOfParts>
    <vt:vector size="63" baseType="lpstr">
      <vt:lpstr>act</vt:lpstr>
      <vt:lpstr>位图图像</vt:lpstr>
      <vt:lpstr>Microsoft Excel 图表</vt:lpstr>
      <vt:lpstr>网络信息空间大数据计算的基础研究</vt:lpstr>
      <vt:lpstr>汇报提纲</vt:lpstr>
      <vt:lpstr>立项依据：网络信息空间大数据</vt:lpstr>
      <vt:lpstr>立项依据：大数据的4V特征</vt:lpstr>
      <vt:lpstr>PowerPoint 演示文稿</vt:lpstr>
      <vt:lpstr>PowerPoint 演示文稿</vt:lpstr>
      <vt:lpstr>PowerPoint 演示文稿</vt:lpstr>
      <vt:lpstr>立项依据：战略意义</vt:lpstr>
      <vt:lpstr>从大数据到大数据计算</vt:lpstr>
      <vt:lpstr>从大数据到大数据计算</vt:lpstr>
      <vt:lpstr>从大数据到大数据计算</vt:lpstr>
      <vt:lpstr>从大数据到大数据计算</vt:lpstr>
      <vt:lpstr>科学问题一：可计算 (1)</vt:lpstr>
      <vt:lpstr>科学问题一：可计算 (2)</vt:lpstr>
      <vt:lpstr>科学问题一：可计算 (3)</vt:lpstr>
      <vt:lpstr>科学问题一：可计算 (4)</vt:lpstr>
      <vt:lpstr>科学问题一：可计算 (5)</vt:lpstr>
      <vt:lpstr>科学问题二：可表示 (1)</vt:lpstr>
      <vt:lpstr>科学问题二：可表示 (2)</vt:lpstr>
      <vt:lpstr>科学问题二：可表示 (3)</vt:lpstr>
      <vt:lpstr>科学问题三：可操作 (1) </vt:lpstr>
      <vt:lpstr>科学问题三：可操作 (2) </vt:lpstr>
      <vt:lpstr>大数据计算：科学问题</vt:lpstr>
      <vt:lpstr>汇报提纲</vt:lpstr>
      <vt:lpstr>主要研究内容</vt:lpstr>
      <vt:lpstr>研究内容1：多源异构大数据的表示、 度量与语义理解</vt:lpstr>
      <vt:lpstr>研究内容1：多源异构大数据的表示、 度量与语义理解</vt:lpstr>
      <vt:lpstr>研究内容2：大数据计算的复杂性理论 与算法理论</vt:lpstr>
      <vt:lpstr>研究内容2：大数据计算的复杂性理论 与算法理论</vt:lpstr>
      <vt:lpstr>研究内容3：能效优化的分布式系统架构 与机制</vt:lpstr>
      <vt:lpstr>研究内容3：能效优化的分布式系统架构 与机制</vt:lpstr>
      <vt:lpstr>研究内容4：大数据分析与挖掘处理系统</vt:lpstr>
      <vt:lpstr>研究内容4：大数据分析与挖掘处理系统</vt:lpstr>
      <vt:lpstr>研究内容5：示范应用</vt:lpstr>
      <vt:lpstr>研究内容5：示范应用</vt:lpstr>
      <vt:lpstr>课题设置及相互关系</vt:lpstr>
      <vt:lpstr>课题设置及相互关系</vt:lpstr>
      <vt:lpstr>课题设置及相互关系</vt:lpstr>
      <vt:lpstr>课题设置及相互关系</vt:lpstr>
      <vt:lpstr>课题设置及相互关系</vt:lpstr>
      <vt:lpstr>汇报提纲</vt:lpstr>
      <vt:lpstr>预期目标</vt:lpstr>
      <vt:lpstr>预期目标：成果形式</vt:lpstr>
      <vt:lpstr>特色与创新 (1)</vt:lpstr>
      <vt:lpstr>特色与创新 (2)</vt:lpstr>
      <vt:lpstr>特色与创新 (3)</vt:lpstr>
      <vt:lpstr>汇报提纲</vt:lpstr>
      <vt:lpstr>推荐首席科学家：怀进鹏教授</vt:lpstr>
      <vt:lpstr>主要学术骨干</vt:lpstr>
      <vt:lpstr>主要学术骨干</vt:lpstr>
      <vt:lpstr>研究队伍构成</vt:lpstr>
      <vt:lpstr>工作基础：科研条件</vt:lpstr>
      <vt:lpstr>工作基础：研究积累－可计算</vt:lpstr>
      <vt:lpstr>工作基础：研究积累－可表示</vt:lpstr>
      <vt:lpstr>工作基础：研究积累－可操作</vt:lpstr>
      <vt:lpstr>工作基础：国际合作</vt:lpstr>
      <vt:lpstr>工作基础：产学研合作</vt:lpstr>
      <vt:lpstr>经费概算</vt:lpstr>
      <vt:lpstr>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kangjb</dc:creator>
  <cp:lastModifiedBy>Hu, Chunming</cp:lastModifiedBy>
  <cp:revision>1512</cp:revision>
  <cp:lastPrinted>2012-06-17T03:16:45Z</cp:lastPrinted>
  <dcterms:created xsi:type="dcterms:W3CDTF">2012-04-12T12:54:49Z</dcterms:created>
  <dcterms:modified xsi:type="dcterms:W3CDTF">2013-05-08T10:52:03Z</dcterms:modified>
</cp:coreProperties>
</file>