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notesSlides/notesSlide23.xml" ContentType="application/vnd.openxmlformats-officedocument.presentationml.notesSlide+xml"/>
  <Override PartName="/ppt/diagrams/data6.xml" ContentType="application/vnd.openxmlformats-officedocument.drawingml.diagramData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colors8.xml" ContentType="application/vnd.openxmlformats-officedocument.drawingml.diagramColors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diagrams/layout6.xml" ContentType="application/vnd.openxmlformats-officedocument.drawingml.diagramLayout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rawing8.xml" ContentType="application/vnd.ms-office.drawingml.diagramDrawing+xml"/>
  <Default Extension="gif" ContentType="image/gif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4"/>
  </p:notesMasterIdLst>
  <p:handoutMasterIdLst>
    <p:handoutMasterId r:id="rId85"/>
  </p:handoutMasterIdLst>
  <p:sldIdLst>
    <p:sldId id="296" r:id="rId2"/>
    <p:sldId id="639" r:id="rId3"/>
    <p:sldId id="772" r:id="rId4"/>
    <p:sldId id="855" r:id="rId5"/>
    <p:sldId id="856" r:id="rId6"/>
    <p:sldId id="857" r:id="rId7"/>
    <p:sldId id="769" r:id="rId8"/>
    <p:sldId id="770" r:id="rId9"/>
    <p:sldId id="773" r:id="rId10"/>
    <p:sldId id="764" r:id="rId11"/>
    <p:sldId id="765" r:id="rId12"/>
    <p:sldId id="779" r:id="rId13"/>
    <p:sldId id="778" r:id="rId14"/>
    <p:sldId id="777" r:id="rId15"/>
    <p:sldId id="759" r:id="rId16"/>
    <p:sldId id="786" r:id="rId17"/>
    <p:sldId id="787" r:id="rId18"/>
    <p:sldId id="788" r:id="rId19"/>
    <p:sldId id="789" r:id="rId20"/>
    <p:sldId id="790" r:id="rId21"/>
    <p:sldId id="791" r:id="rId22"/>
    <p:sldId id="792" r:id="rId23"/>
    <p:sldId id="793" r:id="rId24"/>
    <p:sldId id="794" r:id="rId25"/>
    <p:sldId id="795" r:id="rId26"/>
    <p:sldId id="796" r:id="rId27"/>
    <p:sldId id="797" r:id="rId28"/>
    <p:sldId id="798" r:id="rId29"/>
    <p:sldId id="799" r:id="rId30"/>
    <p:sldId id="800" r:id="rId31"/>
    <p:sldId id="801" r:id="rId32"/>
    <p:sldId id="802" r:id="rId33"/>
    <p:sldId id="803" r:id="rId34"/>
    <p:sldId id="804" r:id="rId35"/>
    <p:sldId id="851" r:id="rId36"/>
    <p:sldId id="852" r:id="rId37"/>
    <p:sldId id="853" r:id="rId38"/>
    <p:sldId id="854" r:id="rId39"/>
    <p:sldId id="807" r:id="rId40"/>
    <p:sldId id="808" r:id="rId41"/>
    <p:sldId id="809" r:id="rId42"/>
    <p:sldId id="810" r:id="rId43"/>
    <p:sldId id="811" r:id="rId44"/>
    <p:sldId id="812" r:id="rId45"/>
    <p:sldId id="813" r:id="rId46"/>
    <p:sldId id="814" r:id="rId47"/>
    <p:sldId id="815" r:id="rId48"/>
    <p:sldId id="816" r:id="rId49"/>
    <p:sldId id="844" r:id="rId50"/>
    <p:sldId id="845" r:id="rId51"/>
    <p:sldId id="846" r:id="rId52"/>
    <p:sldId id="847" r:id="rId53"/>
    <p:sldId id="848" r:id="rId54"/>
    <p:sldId id="849" r:id="rId55"/>
    <p:sldId id="850" r:id="rId56"/>
    <p:sldId id="667" r:id="rId57"/>
    <p:sldId id="825" r:id="rId58"/>
    <p:sldId id="858" r:id="rId59"/>
    <p:sldId id="859" r:id="rId60"/>
    <p:sldId id="838" r:id="rId61"/>
    <p:sldId id="839" r:id="rId62"/>
    <p:sldId id="840" r:id="rId63"/>
    <p:sldId id="841" r:id="rId64"/>
    <p:sldId id="842" r:id="rId65"/>
    <p:sldId id="843" r:id="rId66"/>
    <p:sldId id="828" r:id="rId67"/>
    <p:sldId id="829" r:id="rId68"/>
    <p:sldId id="830" r:id="rId69"/>
    <p:sldId id="831" r:id="rId70"/>
    <p:sldId id="832" r:id="rId71"/>
    <p:sldId id="833" r:id="rId72"/>
    <p:sldId id="834" r:id="rId73"/>
    <p:sldId id="835" r:id="rId74"/>
    <p:sldId id="860" r:id="rId75"/>
    <p:sldId id="837" r:id="rId76"/>
    <p:sldId id="836" r:id="rId77"/>
    <p:sldId id="672" r:id="rId78"/>
    <p:sldId id="666" r:id="rId79"/>
    <p:sldId id="665" r:id="rId80"/>
    <p:sldId id="646" r:id="rId81"/>
    <p:sldId id="709" r:id="rId82"/>
    <p:sldId id="596" r:id="rId8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C3300"/>
    <a:srgbClr val="EAEAEA"/>
    <a:srgbClr val="33CC33"/>
    <a:srgbClr val="3366CC"/>
    <a:srgbClr val="FF0000"/>
    <a:srgbClr val="FFFF66"/>
    <a:srgbClr val="0066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7" autoAdjust="0"/>
    <p:restoredTop sz="94706" autoAdjust="0"/>
  </p:normalViewPr>
  <p:slideViewPr>
    <p:cSldViewPr>
      <p:cViewPr>
        <p:scale>
          <a:sx n="70" d="100"/>
          <a:sy n="70" d="100"/>
        </p:scale>
        <p:origin x="-1152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072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0.xml"/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>
        <c:manualLayout>
          <c:layoutTarget val="inner"/>
          <c:xMode val="edge"/>
          <c:yMode val="edge"/>
          <c:x val="7.3819621582498704E-2"/>
          <c:y val="0.1662951323758603"/>
          <c:w val="0.89103127249312919"/>
          <c:h val="0.62499844464975673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SIGMOD + VLDB + ICDE</c:v>
                </c:pt>
              </c:strCache>
            </c:strRef>
          </c:tx>
          <c:spPr>
            <a:solidFill>
              <a:srgbClr val="0066CC"/>
            </a:solidFill>
          </c:spPr>
          <c:cat>
            <c:numRef>
              <c:f>Sheet1!$A$2:$A$14</c:f>
              <c:numCache>
                <c:formatCode>General</c:formatCode>
                <c:ptCount val="1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10</c:v>
                </c:pt>
                <c:pt idx="6">
                  <c:v>8</c:v>
                </c:pt>
                <c:pt idx="7">
                  <c:v>11</c:v>
                </c:pt>
                <c:pt idx="8">
                  <c:v>25</c:v>
                </c:pt>
                <c:pt idx="9">
                  <c:v>17</c:v>
                </c:pt>
                <c:pt idx="10">
                  <c:v>27</c:v>
                </c:pt>
                <c:pt idx="11">
                  <c:v>32</c:v>
                </c:pt>
                <c:pt idx="12">
                  <c:v>34</c:v>
                </c:pt>
              </c:numCache>
            </c:numRef>
          </c:val>
        </c:ser>
        <c:dLbls/>
        <c:axId val="113656192"/>
        <c:axId val="113658496"/>
      </c:barChart>
      <c:catAx>
        <c:axId val="113656192"/>
        <c:scaling>
          <c:orientation val="minMax"/>
        </c:scaling>
        <c:axPos val="b"/>
        <c:numFmt formatCode="@" sourceLinked="0"/>
        <c:tickLblPos val="nextTo"/>
        <c:txPr>
          <a:bodyPr/>
          <a:lstStyle/>
          <a:p>
            <a:pPr>
              <a:defRPr sz="1000" b="1" baseline="0"/>
            </a:pPr>
            <a:endParaRPr lang="zh-CN"/>
          </a:p>
        </c:txPr>
        <c:crossAx val="113658496"/>
        <c:crosses val="autoZero"/>
        <c:auto val="1"/>
        <c:lblAlgn val="ctr"/>
        <c:lblOffset val="100"/>
      </c:catAx>
      <c:valAx>
        <c:axId val="11365849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b="1"/>
            </a:pPr>
            <a:endParaRPr lang="zh-CN"/>
          </a:p>
        </c:txPr>
        <c:crossAx val="113656192"/>
        <c:crosses val="autoZero"/>
        <c:crossBetween val="between"/>
      </c:valAx>
      <c:spPr>
        <a:noFill/>
        <a:effectLst>
          <a:outerShdw blurRad="50800" dist="50800" dir="5400000" algn="ctr" rotWithShape="0">
            <a:srgbClr val="000099"/>
          </a:outerShdw>
        </a:effectLst>
      </c:spPr>
    </c:plotArea>
    <c:legend>
      <c:legendPos val="r"/>
      <c:legendEntry>
        <c:idx val="0"/>
        <c:txPr>
          <a:bodyPr/>
          <a:lstStyle/>
          <a:p>
            <a:pPr>
              <a:defRPr sz="1200" b="1"/>
            </a:pPr>
            <a:endParaRPr lang="zh-CN"/>
          </a:p>
        </c:txPr>
      </c:legendEntry>
      <c:layout>
        <c:manualLayout>
          <c:xMode val="edge"/>
          <c:yMode val="edge"/>
          <c:x val="0.28224714797771011"/>
          <c:y val="3.9933864186030649E-2"/>
          <c:w val="0.42575016909815688"/>
          <c:h val="8.2922333458009548E-2"/>
        </c:manualLayout>
      </c:layout>
      <c:txPr>
        <a:bodyPr/>
        <a:lstStyle/>
        <a:p>
          <a:pPr>
            <a:defRPr b="1"/>
          </a:pPr>
          <a:endParaRPr lang="zh-CN"/>
        </a:p>
      </c:txPr>
    </c:legend>
    <c:plotVisOnly val="1"/>
    <c:dispBlanksAs val="gap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F25232-AFD0-4C90-BC62-2B5D681F9884}" type="doc">
      <dgm:prSet loTypeId="urn:microsoft.com/office/officeart/2005/8/layout/cycle6" loCatId="cycle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A1C7F56-4F5F-4802-B8AF-8E279DEB1C49}">
      <dgm:prSet phldrT="[文本]" custT="1"/>
      <dgm:spPr/>
      <dgm:t>
        <a:bodyPr/>
        <a:lstStyle/>
        <a:p>
          <a:r>
            <a:rPr lang="zh-CN" altLang="en-US" sz="1800" dirty="0" smtClean="0"/>
            <a:t>软件资源的推荐与整合</a:t>
          </a:r>
          <a:endParaRPr lang="zh-CN" altLang="en-US" sz="1400" dirty="0"/>
        </a:p>
      </dgm:t>
    </dgm:pt>
    <dgm:pt modelId="{FFB1CDD7-8861-4889-94EC-DC86B773BB34}" type="parTrans" cxnId="{83294246-91D7-46D1-856B-53B286CF5A5C}">
      <dgm:prSet/>
      <dgm:spPr/>
      <dgm:t>
        <a:bodyPr/>
        <a:lstStyle/>
        <a:p>
          <a:endParaRPr lang="zh-CN" altLang="en-US"/>
        </a:p>
      </dgm:t>
    </dgm:pt>
    <dgm:pt modelId="{D0B41F10-5E8C-4875-801F-AA5175773753}" type="sibTrans" cxnId="{83294246-91D7-46D1-856B-53B286CF5A5C}">
      <dgm:prSet/>
      <dgm:spPr/>
      <dgm:t>
        <a:bodyPr/>
        <a:lstStyle/>
        <a:p>
          <a:endParaRPr lang="zh-CN" altLang="en-US"/>
        </a:p>
      </dgm:t>
    </dgm:pt>
    <dgm:pt modelId="{F332B8B1-670A-47F1-ACF8-4C84070128C5}">
      <dgm:prSet phldrT="[文本]" custT="1"/>
      <dgm:spPr/>
      <dgm:t>
        <a:bodyPr/>
        <a:lstStyle/>
        <a:p>
          <a:r>
            <a:rPr lang="zh-CN" altLang="en-US" sz="2000" b="1" dirty="0" smtClean="0"/>
            <a:t>软件资源</a:t>
          </a:r>
          <a:r>
            <a:rPr lang="en-US" altLang="zh-CN" sz="2000" b="1" dirty="0" smtClean="0"/>
            <a:t/>
          </a:r>
          <a:br>
            <a:rPr lang="en-US" altLang="zh-CN" sz="2000" b="1" dirty="0" smtClean="0"/>
          </a:br>
          <a:r>
            <a:rPr lang="zh-CN" altLang="en-US" sz="2000" b="1" dirty="0" smtClean="0"/>
            <a:t>的收集</a:t>
          </a:r>
          <a:endParaRPr lang="zh-CN" altLang="en-US" sz="2000" b="1" dirty="0"/>
        </a:p>
      </dgm:t>
    </dgm:pt>
    <dgm:pt modelId="{6BAE9691-79FC-4EC9-AFB7-474A608CB219}" type="parTrans" cxnId="{AB3FDCE0-DA5F-4509-B805-D9A5343D3623}">
      <dgm:prSet/>
      <dgm:spPr/>
      <dgm:t>
        <a:bodyPr/>
        <a:lstStyle/>
        <a:p>
          <a:endParaRPr lang="zh-CN" altLang="en-US"/>
        </a:p>
      </dgm:t>
    </dgm:pt>
    <dgm:pt modelId="{BD4C354F-70E3-4442-88CF-DFC763740BA9}" type="sibTrans" cxnId="{AB3FDCE0-DA5F-4509-B805-D9A5343D3623}">
      <dgm:prSet/>
      <dgm:spPr/>
      <dgm:t>
        <a:bodyPr/>
        <a:lstStyle/>
        <a:p>
          <a:endParaRPr lang="zh-CN" altLang="en-US"/>
        </a:p>
      </dgm:t>
    </dgm:pt>
    <dgm:pt modelId="{F85C46B2-81D0-4C66-BA16-83DF31D2BADE}">
      <dgm:prSet phldrT="[文本]" custT="1"/>
      <dgm:spPr/>
      <dgm:t>
        <a:bodyPr/>
        <a:lstStyle/>
        <a:p>
          <a:r>
            <a:rPr lang="zh-CN" altLang="en-US" sz="1800" b="1" dirty="0" smtClean="0"/>
            <a:t>软件资源的信息抽取与存储</a:t>
          </a:r>
          <a:endParaRPr lang="zh-CN" altLang="en-US" sz="1800" b="1" dirty="0"/>
        </a:p>
      </dgm:t>
    </dgm:pt>
    <dgm:pt modelId="{37A4B906-607C-4407-81BA-AEF309F5DD08}" type="parTrans" cxnId="{AACBC020-1B26-4D44-8FA4-06B519498357}">
      <dgm:prSet/>
      <dgm:spPr/>
      <dgm:t>
        <a:bodyPr/>
        <a:lstStyle/>
        <a:p>
          <a:endParaRPr lang="zh-CN" altLang="en-US"/>
        </a:p>
      </dgm:t>
    </dgm:pt>
    <dgm:pt modelId="{03003397-ECA3-4E14-877C-E2A44CBA5B01}" type="sibTrans" cxnId="{AACBC020-1B26-4D44-8FA4-06B519498357}">
      <dgm:prSet/>
      <dgm:spPr/>
      <dgm:t>
        <a:bodyPr/>
        <a:lstStyle/>
        <a:p>
          <a:endParaRPr lang="zh-CN" altLang="en-US"/>
        </a:p>
      </dgm:t>
    </dgm:pt>
    <dgm:pt modelId="{07B8ABB6-9A01-4ECC-B7FE-A13AE0E543D6}">
      <dgm:prSet phldrT="[文本]" custT="1"/>
      <dgm:spPr/>
      <dgm:t>
        <a:bodyPr/>
        <a:lstStyle/>
        <a:p>
          <a:r>
            <a:rPr lang="zh-CN" altLang="en-US" sz="1800" dirty="0" smtClean="0"/>
            <a:t>软件资源的关系挖掘</a:t>
          </a:r>
          <a:r>
            <a:rPr lang="en-US" altLang="zh-CN" sz="1800" dirty="0" smtClean="0"/>
            <a:t>(</a:t>
          </a:r>
          <a:r>
            <a:rPr lang="zh-CN" altLang="en-US" sz="1800" dirty="0" smtClean="0"/>
            <a:t>相似、相关</a:t>
          </a:r>
          <a:r>
            <a:rPr lang="en-US" altLang="zh-CN" sz="1800" dirty="0" smtClean="0"/>
            <a:t>)</a:t>
          </a:r>
          <a:endParaRPr lang="zh-CN" altLang="en-US" sz="1400" dirty="0"/>
        </a:p>
      </dgm:t>
    </dgm:pt>
    <dgm:pt modelId="{CDC91F9D-61EA-45BC-975A-B256AF34BDC1}" type="parTrans" cxnId="{E126D944-E76A-4894-9262-9DC792E53370}">
      <dgm:prSet/>
      <dgm:spPr/>
      <dgm:t>
        <a:bodyPr/>
        <a:lstStyle/>
        <a:p>
          <a:endParaRPr lang="zh-CN" altLang="en-US"/>
        </a:p>
      </dgm:t>
    </dgm:pt>
    <dgm:pt modelId="{C6D93D12-FB6C-4C88-8495-D294ACAA80D1}" type="sibTrans" cxnId="{E126D944-E76A-4894-9262-9DC792E53370}">
      <dgm:prSet/>
      <dgm:spPr/>
      <dgm:t>
        <a:bodyPr/>
        <a:lstStyle/>
        <a:p>
          <a:endParaRPr lang="zh-CN" altLang="en-US"/>
        </a:p>
      </dgm:t>
    </dgm:pt>
    <dgm:pt modelId="{B055C71E-A7AC-4B5F-B060-A39534CFC643}" type="pres">
      <dgm:prSet presAssocID="{52F25232-AFD0-4C90-BC62-2B5D681F988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F38E02-9650-4E92-890A-DCE010484206}" type="pres">
      <dgm:prSet presAssocID="{F332B8B1-670A-47F1-ACF8-4C84070128C5}" presName="node" presStyleLbl="node1" presStyleIdx="0" presStyleCnt="4" custScaleX="1199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6C9FAA-EC77-4F71-AA8A-9BAD63B50457}" type="pres">
      <dgm:prSet presAssocID="{F332B8B1-670A-47F1-ACF8-4C84070128C5}" presName="spNode" presStyleCnt="0"/>
      <dgm:spPr/>
      <dgm:t>
        <a:bodyPr/>
        <a:lstStyle/>
        <a:p>
          <a:endParaRPr lang="zh-CN" altLang="en-US"/>
        </a:p>
      </dgm:t>
    </dgm:pt>
    <dgm:pt modelId="{FF756961-B4FE-4E0D-8B5D-5C087B693289}" type="pres">
      <dgm:prSet presAssocID="{BD4C354F-70E3-4442-88CF-DFC763740BA9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8686CE7C-8BDE-47B9-B526-0F4454B5BA3F}" type="pres">
      <dgm:prSet presAssocID="{F85C46B2-81D0-4C66-BA16-83DF31D2BADE}" presName="node" presStyleLbl="node1" presStyleIdx="1" presStyleCnt="4" custScaleX="121194" custScaleY="1132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065816-35FF-485E-AF3F-DEC1CBCC11DB}" type="pres">
      <dgm:prSet presAssocID="{F85C46B2-81D0-4C66-BA16-83DF31D2BADE}" presName="spNode" presStyleCnt="0"/>
      <dgm:spPr/>
      <dgm:t>
        <a:bodyPr/>
        <a:lstStyle/>
        <a:p>
          <a:endParaRPr lang="zh-CN" altLang="en-US"/>
        </a:p>
      </dgm:t>
    </dgm:pt>
    <dgm:pt modelId="{AA56488B-D942-4E49-B1D4-BCCECA47FF35}" type="pres">
      <dgm:prSet presAssocID="{03003397-ECA3-4E14-877C-E2A44CBA5B01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41125805-AE10-4087-BF4C-2EDE394AC8AE}" type="pres">
      <dgm:prSet presAssocID="{07B8ABB6-9A01-4ECC-B7FE-A13AE0E543D6}" presName="node" presStyleLbl="node1" presStyleIdx="2" presStyleCnt="4" custScaleX="1179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7C1BAF-B6CF-4B42-8DC6-0111518F0341}" type="pres">
      <dgm:prSet presAssocID="{07B8ABB6-9A01-4ECC-B7FE-A13AE0E543D6}" presName="spNode" presStyleCnt="0"/>
      <dgm:spPr/>
      <dgm:t>
        <a:bodyPr/>
        <a:lstStyle/>
        <a:p>
          <a:endParaRPr lang="zh-CN" altLang="en-US"/>
        </a:p>
      </dgm:t>
    </dgm:pt>
    <dgm:pt modelId="{F64295BB-74C4-4A8D-8281-661433C9E73C}" type="pres">
      <dgm:prSet presAssocID="{C6D93D12-FB6C-4C88-8495-D294ACAA80D1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7CDD8401-4BFD-496B-8F5E-5657D04C9F08}" type="pres">
      <dgm:prSet presAssocID="{3A1C7F56-4F5F-4802-B8AF-8E279DEB1C49}" presName="node" presStyleLbl="node1" presStyleIdx="3" presStyleCnt="4" custScaleX="125772" custScaleY="910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D2D1AB-82A0-43CC-8B78-7F370BD9AA71}" type="pres">
      <dgm:prSet presAssocID="{3A1C7F56-4F5F-4802-B8AF-8E279DEB1C49}" presName="spNode" presStyleCnt="0"/>
      <dgm:spPr/>
      <dgm:t>
        <a:bodyPr/>
        <a:lstStyle/>
        <a:p>
          <a:endParaRPr lang="zh-CN" altLang="en-US"/>
        </a:p>
      </dgm:t>
    </dgm:pt>
    <dgm:pt modelId="{8B3B972D-C2AA-4C03-9FF2-5318EF0A3015}" type="pres">
      <dgm:prSet presAssocID="{D0B41F10-5E8C-4875-801F-AA5175773753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28B8EA54-7579-4FD9-A09D-6CCE6D5200AE}" type="presOf" srcId="{F85C46B2-81D0-4C66-BA16-83DF31D2BADE}" destId="{8686CE7C-8BDE-47B9-B526-0F4454B5BA3F}" srcOrd="0" destOrd="0" presId="urn:microsoft.com/office/officeart/2005/8/layout/cycle6"/>
    <dgm:cxn modelId="{31D95738-B593-4E7C-B1CF-282C47761EE0}" type="presOf" srcId="{52F25232-AFD0-4C90-BC62-2B5D681F9884}" destId="{B055C71E-A7AC-4B5F-B060-A39534CFC643}" srcOrd="0" destOrd="0" presId="urn:microsoft.com/office/officeart/2005/8/layout/cycle6"/>
    <dgm:cxn modelId="{E126D944-E76A-4894-9262-9DC792E53370}" srcId="{52F25232-AFD0-4C90-BC62-2B5D681F9884}" destId="{07B8ABB6-9A01-4ECC-B7FE-A13AE0E543D6}" srcOrd="2" destOrd="0" parTransId="{CDC91F9D-61EA-45BC-975A-B256AF34BDC1}" sibTransId="{C6D93D12-FB6C-4C88-8495-D294ACAA80D1}"/>
    <dgm:cxn modelId="{FFFE1A8E-2022-4E69-A88E-AF20A56C9E78}" type="presOf" srcId="{3A1C7F56-4F5F-4802-B8AF-8E279DEB1C49}" destId="{7CDD8401-4BFD-496B-8F5E-5657D04C9F08}" srcOrd="0" destOrd="0" presId="urn:microsoft.com/office/officeart/2005/8/layout/cycle6"/>
    <dgm:cxn modelId="{A186A78D-E75F-4C2C-A359-CA012A3E1145}" type="presOf" srcId="{03003397-ECA3-4E14-877C-E2A44CBA5B01}" destId="{AA56488B-D942-4E49-B1D4-BCCECA47FF35}" srcOrd="0" destOrd="0" presId="urn:microsoft.com/office/officeart/2005/8/layout/cycle6"/>
    <dgm:cxn modelId="{95A054E4-721F-4055-9622-C3072C567EE3}" type="presOf" srcId="{BD4C354F-70E3-4442-88CF-DFC763740BA9}" destId="{FF756961-B4FE-4E0D-8B5D-5C087B693289}" srcOrd="0" destOrd="0" presId="urn:microsoft.com/office/officeart/2005/8/layout/cycle6"/>
    <dgm:cxn modelId="{E72A127E-D503-43D3-83FD-AB63CE826191}" type="presOf" srcId="{07B8ABB6-9A01-4ECC-B7FE-A13AE0E543D6}" destId="{41125805-AE10-4087-BF4C-2EDE394AC8AE}" srcOrd="0" destOrd="0" presId="urn:microsoft.com/office/officeart/2005/8/layout/cycle6"/>
    <dgm:cxn modelId="{AACBC020-1B26-4D44-8FA4-06B519498357}" srcId="{52F25232-AFD0-4C90-BC62-2B5D681F9884}" destId="{F85C46B2-81D0-4C66-BA16-83DF31D2BADE}" srcOrd="1" destOrd="0" parTransId="{37A4B906-607C-4407-81BA-AEF309F5DD08}" sibTransId="{03003397-ECA3-4E14-877C-E2A44CBA5B01}"/>
    <dgm:cxn modelId="{83294246-91D7-46D1-856B-53B286CF5A5C}" srcId="{52F25232-AFD0-4C90-BC62-2B5D681F9884}" destId="{3A1C7F56-4F5F-4802-B8AF-8E279DEB1C49}" srcOrd="3" destOrd="0" parTransId="{FFB1CDD7-8861-4889-94EC-DC86B773BB34}" sibTransId="{D0B41F10-5E8C-4875-801F-AA5175773753}"/>
    <dgm:cxn modelId="{2609BD2B-EF56-4240-A7E2-BD48B24B5733}" type="presOf" srcId="{F332B8B1-670A-47F1-ACF8-4C84070128C5}" destId="{A3F38E02-9650-4E92-890A-DCE010484206}" srcOrd="0" destOrd="0" presId="urn:microsoft.com/office/officeart/2005/8/layout/cycle6"/>
    <dgm:cxn modelId="{AB3FDCE0-DA5F-4509-B805-D9A5343D3623}" srcId="{52F25232-AFD0-4C90-BC62-2B5D681F9884}" destId="{F332B8B1-670A-47F1-ACF8-4C84070128C5}" srcOrd="0" destOrd="0" parTransId="{6BAE9691-79FC-4EC9-AFB7-474A608CB219}" sibTransId="{BD4C354F-70E3-4442-88CF-DFC763740BA9}"/>
    <dgm:cxn modelId="{80A8BE19-BC93-46B9-B097-22EBBD9FB3CA}" type="presOf" srcId="{C6D93D12-FB6C-4C88-8495-D294ACAA80D1}" destId="{F64295BB-74C4-4A8D-8281-661433C9E73C}" srcOrd="0" destOrd="0" presId="urn:microsoft.com/office/officeart/2005/8/layout/cycle6"/>
    <dgm:cxn modelId="{A668942E-AB89-409A-965E-6D1F60EFFE3B}" type="presOf" srcId="{D0B41F10-5E8C-4875-801F-AA5175773753}" destId="{8B3B972D-C2AA-4C03-9FF2-5318EF0A3015}" srcOrd="0" destOrd="0" presId="urn:microsoft.com/office/officeart/2005/8/layout/cycle6"/>
    <dgm:cxn modelId="{E6858497-E21C-4B6C-AC2C-D889BABBCFCA}" type="presParOf" srcId="{B055C71E-A7AC-4B5F-B060-A39534CFC643}" destId="{A3F38E02-9650-4E92-890A-DCE010484206}" srcOrd="0" destOrd="0" presId="urn:microsoft.com/office/officeart/2005/8/layout/cycle6"/>
    <dgm:cxn modelId="{48C1518E-EC06-4007-A9AB-FAD373565378}" type="presParOf" srcId="{B055C71E-A7AC-4B5F-B060-A39534CFC643}" destId="{186C9FAA-EC77-4F71-AA8A-9BAD63B50457}" srcOrd="1" destOrd="0" presId="urn:microsoft.com/office/officeart/2005/8/layout/cycle6"/>
    <dgm:cxn modelId="{50C8114D-E288-47E0-BA16-02F51B9DD566}" type="presParOf" srcId="{B055C71E-A7AC-4B5F-B060-A39534CFC643}" destId="{FF756961-B4FE-4E0D-8B5D-5C087B693289}" srcOrd="2" destOrd="0" presId="urn:microsoft.com/office/officeart/2005/8/layout/cycle6"/>
    <dgm:cxn modelId="{540F2573-9485-4315-8A28-251511E45A11}" type="presParOf" srcId="{B055C71E-A7AC-4B5F-B060-A39534CFC643}" destId="{8686CE7C-8BDE-47B9-B526-0F4454B5BA3F}" srcOrd="3" destOrd="0" presId="urn:microsoft.com/office/officeart/2005/8/layout/cycle6"/>
    <dgm:cxn modelId="{CDCAAF73-D1F5-47F6-B04C-0546488E33EF}" type="presParOf" srcId="{B055C71E-A7AC-4B5F-B060-A39534CFC643}" destId="{05065816-35FF-485E-AF3F-DEC1CBCC11DB}" srcOrd="4" destOrd="0" presId="urn:microsoft.com/office/officeart/2005/8/layout/cycle6"/>
    <dgm:cxn modelId="{5EF7BB4F-B5B2-4A2B-99DE-EF89FEFC0B9D}" type="presParOf" srcId="{B055C71E-A7AC-4B5F-B060-A39534CFC643}" destId="{AA56488B-D942-4E49-B1D4-BCCECA47FF35}" srcOrd="5" destOrd="0" presId="urn:microsoft.com/office/officeart/2005/8/layout/cycle6"/>
    <dgm:cxn modelId="{1B081204-8C1F-4A88-A14A-45DDA97A2A9F}" type="presParOf" srcId="{B055C71E-A7AC-4B5F-B060-A39534CFC643}" destId="{41125805-AE10-4087-BF4C-2EDE394AC8AE}" srcOrd="6" destOrd="0" presId="urn:microsoft.com/office/officeart/2005/8/layout/cycle6"/>
    <dgm:cxn modelId="{0F84912F-C3E7-4B6C-92BF-26E84019F1E4}" type="presParOf" srcId="{B055C71E-A7AC-4B5F-B060-A39534CFC643}" destId="{587C1BAF-B6CF-4B42-8DC6-0111518F0341}" srcOrd="7" destOrd="0" presId="urn:microsoft.com/office/officeart/2005/8/layout/cycle6"/>
    <dgm:cxn modelId="{1541F7C6-F929-446C-AFC7-43F66FA4C593}" type="presParOf" srcId="{B055C71E-A7AC-4B5F-B060-A39534CFC643}" destId="{F64295BB-74C4-4A8D-8281-661433C9E73C}" srcOrd="8" destOrd="0" presId="urn:microsoft.com/office/officeart/2005/8/layout/cycle6"/>
    <dgm:cxn modelId="{BD9B728F-BEA9-49B9-9C3D-9D53A7903F3E}" type="presParOf" srcId="{B055C71E-A7AC-4B5F-B060-A39534CFC643}" destId="{7CDD8401-4BFD-496B-8F5E-5657D04C9F08}" srcOrd="9" destOrd="0" presId="urn:microsoft.com/office/officeart/2005/8/layout/cycle6"/>
    <dgm:cxn modelId="{047F38D6-D4DA-449D-AA18-E791E2EC498C}" type="presParOf" srcId="{B055C71E-A7AC-4B5F-B060-A39534CFC643}" destId="{51D2D1AB-82A0-43CC-8B78-7F370BD9AA71}" srcOrd="10" destOrd="0" presId="urn:microsoft.com/office/officeart/2005/8/layout/cycle6"/>
    <dgm:cxn modelId="{F653D739-A176-4343-821B-376767E67B31}" type="presParOf" srcId="{B055C71E-A7AC-4B5F-B060-A39534CFC643}" destId="{8B3B972D-C2AA-4C03-9FF2-5318EF0A3015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F25232-AFD0-4C90-BC62-2B5D681F9884}" type="doc">
      <dgm:prSet loTypeId="urn:microsoft.com/office/officeart/2005/8/layout/cycle6" loCatId="cycle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A1C7F56-4F5F-4802-B8AF-8E279DEB1C49}">
      <dgm:prSet phldrT="[文本]" custT="1"/>
      <dgm:spPr/>
      <dgm:t>
        <a:bodyPr/>
        <a:lstStyle/>
        <a:p>
          <a:r>
            <a:rPr lang="zh-CN" altLang="en-US" sz="1800" dirty="0" smtClean="0"/>
            <a:t>群体开发方法应用的验证</a:t>
          </a:r>
          <a:endParaRPr lang="zh-CN" altLang="en-US" sz="1800" dirty="0"/>
        </a:p>
      </dgm:t>
    </dgm:pt>
    <dgm:pt modelId="{FFB1CDD7-8861-4889-94EC-DC86B773BB34}" type="parTrans" cxnId="{83294246-91D7-46D1-856B-53B286CF5A5C}">
      <dgm:prSet/>
      <dgm:spPr/>
      <dgm:t>
        <a:bodyPr/>
        <a:lstStyle/>
        <a:p>
          <a:endParaRPr lang="zh-CN" altLang="en-US"/>
        </a:p>
      </dgm:t>
    </dgm:pt>
    <dgm:pt modelId="{D0B41F10-5E8C-4875-801F-AA5175773753}" type="sibTrans" cxnId="{83294246-91D7-46D1-856B-53B286CF5A5C}">
      <dgm:prSet/>
      <dgm:spPr/>
      <dgm:t>
        <a:bodyPr/>
        <a:lstStyle/>
        <a:p>
          <a:endParaRPr lang="zh-CN" altLang="en-US"/>
        </a:p>
      </dgm:t>
    </dgm:pt>
    <dgm:pt modelId="{F332B8B1-670A-47F1-ACF8-4C84070128C5}">
      <dgm:prSet phldrT="[文本]" custT="1"/>
      <dgm:spPr/>
      <dgm:t>
        <a:bodyPr/>
        <a:lstStyle/>
        <a:p>
          <a:r>
            <a:rPr lang="zh-CN" altLang="en-US" sz="2000" b="1" dirty="0" smtClean="0"/>
            <a:t>激励机制</a:t>
          </a:r>
          <a:endParaRPr lang="zh-CN" altLang="en-US" sz="2000" b="1" dirty="0"/>
        </a:p>
      </dgm:t>
    </dgm:pt>
    <dgm:pt modelId="{6BAE9691-79FC-4EC9-AFB7-474A608CB219}" type="parTrans" cxnId="{AB3FDCE0-DA5F-4509-B805-D9A5343D3623}">
      <dgm:prSet/>
      <dgm:spPr/>
      <dgm:t>
        <a:bodyPr/>
        <a:lstStyle/>
        <a:p>
          <a:endParaRPr lang="zh-CN" altLang="en-US"/>
        </a:p>
      </dgm:t>
    </dgm:pt>
    <dgm:pt modelId="{BD4C354F-70E3-4442-88CF-DFC763740BA9}" type="sibTrans" cxnId="{AB3FDCE0-DA5F-4509-B805-D9A5343D3623}">
      <dgm:prSet/>
      <dgm:spPr/>
      <dgm:t>
        <a:bodyPr/>
        <a:lstStyle/>
        <a:p>
          <a:endParaRPr lang="zh-CN" altLang="en-US"/>
        </a:p>
      </dgm:t>
    </dgm:pt>
    <dgm:pt modelId="{F85C46B2-81D0-4C66-BA16-83DF31D2BADE}">
      <dgm:prSet phldrT="[文本]" custT="1"/>
      <dgm:spPr/>
      <dgm:t>
        <a:bodyPr/>
        <a:lstStyle/>
        <a:p>
          <a:r>
            <a:rPr lang="zh-CN" altLang="en-US" sz="1800" b="1" dirty="0" smtClean="0"/>
            <a:t>任务分配与聚合</a:t>
          </a:r>
          <a:endParaRPr lang="zh-CN" altLang="en-US" sz="1800" b="1" dirty="0"/>
        </a:p>
      </dgm:t>
    </dgm:pt>
    <dgm:pt modelId="{37A4B906-607C-4407-81BA-AEF309F5DD08}" type="parTrans" cxnId="{AACBC020-1B26-4D44-8FA4-06B519498357}">
      <dgm:prSet/>
      <dgm:spPr/>
      <dgm:t>
        <a:bodyPr/>
        <a:lstStyle/>
        <a:p>
          <a:endParaRPr lang="zh-CN" altLang="en-US"/>
        </a:p>
      </dgm:t>
    </dgm:pt>
    <dgm:pt modelId="{03003397-ECA3-4E14-877C-E2A44CBA5B01}" type="sibTrans" cxnId="{AACBC020-1B26-4D44-8FA4-06B519498357}">
      <dgm:prSet/>
      <dgm:spPr/>
      <dgm:t>
        <a:bodyPr/>
        <a:lstStyle/>
        <a:p>
          <a:endParaRPr lang="zh-CN" altLang="en-US"/>
        </a:p>
      </dgm:t>
    </dgm:pt>
    <dgm:pt modelId="{07B8ABB6-9A01-4ECC-B7FE-A13AE0E543D6}">
      <dgm:prSet phldrT="[文本]" custT="1"/>
      <dgm:spPr/>
      <dgm:t>
        <a:bodyPr/>
        <a:lstStyle/>
        <a:p>
          <a:r>
            <a:rPr lang="zh-CN" altLang="en-US" sz="1800" b="1" dirty="0" smtClean="0"/>
            <a:t>用户及其贡献评价</a:t>
          </a:r>
          <a:endParaRPr lang="zh-CN" altLang="en-US" sz="1800" b="1" dirty="0"/>
        </a:p>
      </dgm:t>
    </dgm:pt>
    <dgm:pt modelId="{CDC91F9D-61EA-45BC-975A-B256AF34BDC1}" type="parTrans" cxnId="{E126D944-E76A-4894-9262-9DC792E53370}">
      <dgm:prSet/>
      <dgm:spPr/>
      <dgm:t>
        <a:bodyPr/>
        <a:lstStyle/>
        <a:p>
          <a:endParaRPr lang="zh-CN" altLang="en-US"/>
        </a:p>
      </dgm:t>
    </dgm:pt>
    <dgm:pt modelId="{C6D93D12-FB6C-4C88-8495-D294ACAA80D1}" type="sibTrans" cxnId="{E126D944-E76A-4894-9262-9DC792E53370}">
      <dgm:prSet/>
      <dgm:spPr/>
      <dgm:t>
        <a:bodyPr/>
        <a:lstStyle/>
        <a:p>
          <a:endParaRPr lang="zh-CN" altLang="en-US"/>
        </a:p>
      </dgm:t>
    </dgm:pt>
    <dgm:pt modelId="{B055C71E-A7AC-4B5F-B060-A39534CFC643}" type="pres">
      <dgm:prSet presAssocID="{52F25232-AFD0-4C90-BC62-2B5D681F988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F38E02-9650-4E92-890A-DCE010484206}" type="pres">
      <dgm:prSet presAssocID="{F332B8B1-670A-47F1-ACF8-4C84070128C5}" presName="node" presStyleLbl="node1" presStyleIdx="0" presStyleCnt="4" custScaleX="1199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6C9FAA-EC77-4F71-AA8A-9BAD63B50457}" type="pres">
      <dgm:prSet presAssocID="{F332B8B1-670A-47F1-ACF8-4C84070128C5}" presName="spNode" presStyleCnt="0"/>
      <dgm:spPr/>
      <dgm:t>
        <a:bodyPr/>
        <a:lstStyle/>
        <a:p>
          <a:endParaRPr lang="zh-CN" altLang="en-US"/>
        </a:p>
      </dgm:t>
    </dgm:pt>
    <dgm:pt modelId="{FF756961-B4FE-4E0D-8B5D-5C087B693289}" type="pres">
      <dgm:prSet presAssocID="{BD4C354F-70E3-4442-88CF-DFC763740BA9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8686CE7C-8BDE-47B9-B526-0F4454B5BA3F}" type="pres">
      <dgm:prSet presAssocID="{F85C46B2-81D0-4C66-BA16-83DF31D2BADE}" presName="node" presStyleLbl="node1" presStyleIdx="1" presStyleCnt="4" custScaleX="121194" custScaleY="113257" custRadScaleRad="102938" custRadScaleInc="-35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065816-35FF-485E-AF3F-DEC1CBCC11DB}" type="pres">
      <dgm:prSet presAssocID="{F85C46B2-81D0-4C66-BA16-83DF31D2BADE}" presName="spNode" presStyleCnt="0"/>
      <dgm:spPr/>
      <dgm:t>
        <a:bodyPr/>
        <a:lstStyle/>
        <a:p>
          <a:endParaRPr lang="zh-CN" altLang="en-US"/>
        </a:p>
      </dgm:t>
    </dgm:pt>
    <dgm:pt modelId="{AA56488B-D942-4E49-B1D4-BCCECA47FF35}" type="pres">
      <dgm:prSet presAssocID="{03003397-ECA3-4E14-877C-E2A44CBA5B01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41125805-AE10-4087-BF4C-2EDE394AC8AE}" type="pres">
      <dgm:prSet presAssocID="{07B8ABB6-9A01-4ECC-B7FE-A13AE0E543D6}" presName="node" presStyleLbl="node1" presStyleIdx="2" presStyleCnt="4" custScaleX="1179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7C1BAF-B6CF-4B42-8DC6-0111518F0341}" type="pres">
      <dgm:prSet presAssocID="{07B8ABB6-9A01-4ECC-B7FE-A13AE0E543D6}" presName="spNode" presStyleCnt="0"/>
      <dgm:spPr/>
      <dgm:t>
        <a:bodyPr/>
        <a:lstStyle/>
        <a:p>
          <a:endParaRPr lang="zh-CN" altLang="en-US"/>
        </a:p>
      </dgm:t>
    </dgm:pt>
    <dgm:pt modelId="{F64295BB-74C4-4A8D-8281-661433C9E73C}" type="pres">
      <dgm:prSet presAssocID="{C6D93D12-FB6C-4C88-8495-D294ACAA80D1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7CDD8401-4BFD-496B-8F5E-5657D04C9F08}" type="pres">
      <dgm:prSet presAssocID="{3A1C7F56-4F5F-4802-B8AF-8E279DEB1C49}" presName="node" presStyleLbl="node1" presStyleIdx="3" presStyleCnt="4" custScaleX="125772" custScaleY="910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D2D1AB-82A0-43CC-8B78-7F370BD9AA71}" type="pres">
      <dgm:prSet presAssocID="{3A1C7F56-4F5F-4802-B8AF-8E279DEB1C49}" presName="spNode" presStyleCnt="0"/>
      <dgm:spPr/>
      <dgm:t>
        <a:bodyPr/>
        <a:lstStyle/>
        <a:p>
          <a:endParaRPr lang="zh-CN" altLang="en-US"/>
        </a:p>
      </dgm:t>
    </dgm:pt>
    <dgm:pt modelId="{8B3B972D-C2AA-4C03-9FF2-5318EF0A3015}" type="pres">
      <dgm:prSet presAssocID="{D0B41F10-5E8C-4875-801F-AA5175773753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FE91CC0B-1CCF-48B0-9BA0-2E04787A9A68}" type="presOf" srcId="{3A1C7F56-4F5F-4802-B8AF-8E279DEB1C49}" destId="{7CDD8401-4BFD-496B-8F5E-5657D04C9F08}" srcOrd="0" destOrd="0" presId="urn:microsoft.com/office/officeart/2005/8/layout/cycle6"/>
    <dgm:cxn modelId="{47191462-19E7-494A-B1A8-7BF466ECFC2B}" type="presOf" srcId="{03003397-ECA3-4E14-877C-E2A44CBA5B01}" destId="{AA56488B-D942-4E49-B1D4-BCCECA47FF35}" srcOrd="0" destOrd="0" presId="urn:microsoft.com/office/officeart/2005/8/layout/cycle6"/>
    <dgm:cxn modelId="{E126D944-E76A-4894-9262-9DC792E53370}" srcId="{52F25232-AFD0-4C90-BC62-2B5D681F9884}" destId="{07B8ABB6-9A01-4ECC-B7FE-A13AE0E543D6}" srcOrd="2" destOrd="0" parTransId="{CDC91F9D-61EA-45BC-975A-B256AF34BDC1}" sibTransId="{C6D93D12-FB6C-4C88-8495-D294ACAA80D1}"/>
    <dgm:cxn modelId="{7198F841-7EEF-449D-A252-0B40AB33C014}" type="presOf" srcId="{C6D93D12-FB6C-4C88-8495-D294ACAA80D1}" destId="{F64295BB-74C4-4A8D-8281-661433C9E73C}" srcOrd="0" destOrd="0" presId="urn:microsoft.com/office/officeart/2005/8/layout/cycle6"/>
    <dgm:cxn modelId="{3CDE73FD-8486-455C-829B-CFA7789D2070}" type="presOf" srcId="{07B8ABB6-9A01-4ECC-B7FE-A13AE0E543D6}" destId="{41125805-AE10-4087-BF4C-2EDE394AC8AE}" srcOrd="0" destOrd="0" presId="urn:microsoft.com/office/officeart/2005/8/layout/cycle6"/>
    <dgm:cxn modelId="{AACBC020-1B26-4D44-8FA4-06B519498357}" srcId="{52F25232-AFD0-4C90-BC62-2B5D681F9884}" destId="{F85C46B2-81D0-4C66-BA16-83DF31D2BADE}" srcOrd="1" destOrd="0" parTransId="{37A4B906-607C-4407-81BA-AEF309F5DD08}" sibTransId="{03003397-ECA3-4E14-877C-E2A44CBA5B01}"/>
    <dgm:cxn modelId="{83294246-91D7-46D1-856B-53B286CF5A5C}" srcId="{52F25232-AFD0-4C90-BC62-2B5D681F9884}" destId="{3A1C7F56-4F5F-4802-B8AF-8E279DEB1C49}" srcOrd="3" destOrd="0" parTransId="{FFB1CDD7-8861-4889-94EC-DC86B773BB34}" sibTransId="{D0B41F10-5E8C-4875-801F-AA5175773753}"/>
    <dgm:cxn modelId="{9CCF6BAD-6284-4BF1-872D-1AACAC6D985B}" type="presOf" srcId="{BD4C354F-70E3-4442-88CF-DFC763740BA9}" destId="{FF756961-B4FE-4E0D-8B5D-5C087B693289}" srcOrd="0" destOrd="0" presId="urn:microsoft.com/office/officeart/2005/8/layout/cycle6"/>
    <dgm:cxn modelId="{AB3FDCE0-DA5F-4509-B805-D9A5343D3623}" srcId="{52F25232-AFD0-4C90-BC62-2B5D681F9884}" destId="{F332B8B1-670A-47F1-ACF8-4C84070128C5}" srcOrd="0" destOrd="0" parTransId="{6BAE9691-79FC-4EC9-AFB7-474A608CB219}" sibTransId="{BD4C354F-70E3-4442-88CF-DFC763740BA9}"/>
    <dgm:cxn modelId="{AB0DA08D-3611-45F9-85CE-04E2A67A5417}" type="presOf" srcId="{F85C46B2-81D0-4C66-BA16-83DF31D2BADE}" destId="{8686CE7C-8BDE-47B9-B526-0F4454B5BA3F}" srcOrd="0" destOrd="0" presId="urn:microsoft.com/office/officeart/2005/8/layout/cycle6"/>
    <dgm:cxn modelId="{CD24738C-3F7A-4FCF-9900-3951744E83EE}" type="presOf" srcId="{F332B8B1-670A-47F1-ACF8-4C84070128C5}" destId="{A3F38E02-9650-4E92-890A-DCE010484206}" srcOrd="0" destOrd="0" presId="urn:microsoft.com/office/officeart/2005/8/layout/cycle6"/>
    <dgm:cxn modelId="{AE10C862-54F6-487A-B416-09C71EAC8D6A}" type="presOf" srcId="{52F25232-AFD0-4C90-BC62-2B5D681F9884}" destId="{B055C71E-A7AC-4B5F-B060-A39534CFC643}" srcOrd="0" destOrd="0" presId="urn:microsoft.com/office/officeart/2005/8/layout/cycle6"/>
    <dgm:cxn modelId="{DC23E617-1E59-456F-8832-CE51189B2E2E}" type="presOf" srcId="{D0B41F10-5E8C-4875-801F-AA5175773753}" destId="{8B3B972D-C2AA-4C03-9FF2-5318EF0A3015}" srcOrd="0" destOrd="0" presId="urn:microsoft.com/office/officeart/2005/8/layout/cycle6"/>
    <dgm:cxn modelId="{FADA1A69-FC60-4EF8-9F8F-65C9974141A1}" type="presParOf" srcId="{B055C71E-A7AC-4B5F-B060-A39534CFC643}" destId="{A3F38E02-9650-4E92-890A-DCE010484206}" srcOrd="0" destOrd="0" presId="urn:microsoft.com/office/officeart/2005/8/layout/cycle6"/>
    <dgm:cxn modelId="{20F88E09-77AE-4511-9D31-9C7F1302C1CD}" type="presParOf" srcId="{B055C71E-A7AC-4B5F-B060-A39534CFC643}" destId="{186C9FAA-EC77-4F71-AA8A-9BAD63B50457}" srcOrd="1" destOrd="0" presId="urn:microsoft.com/office/officeart/2005/8/layout/cycle6"/>
    <dgm:cxn modelId="{2E972DB7-14BE-4E58-871A-8FE7357D883E}" type="presParOf" srcId="{B055C71E-A7AC-4B5F-B060-A39534CFC643}" destId="{FF756961-B4FE-4E0D-8B5D-5C087B693289}" srcOrd="2" destOrd="0" presId="urn:microsoft.com/office/officeart/2005/8/layout/cycle6"/>
    <dgm:cxn modelId="{C7AE47C0-7599-4760-BA5F-06372F8CB4B7}" type="presParOf" srcId="{B055C71E-A7AC-4B5F-B060-A39534CFC643}" destId="{8686CE7C-8BDE-47B9-B526-0F4454B5BA3F}" srcOrd="3" destOrd="0" presId="urn:microsoft.com/office/officeart/2005/8/layout/cycle6"/>
    <dgm:cxn modelId="{A8221C9E-2342-4424-BAA3-7C5A69CB21F6}" type="presParOf" srcId="{B055C71E-A7AC-4B5F-B060-A39534CFC643}" destId="{05065816-35FF-485E-AF3F-DEC1CBCC11DB}" srcOrd="4" destOrd="0" presId="urn:microsoft.com/office/officeart/2005/8/layout/cycle6"/>
    <dgm:cxn modelId="{F4E9620F-BEAF-482C-B755-037151433E39}" type="presParOf" srcId="{B055C71E-A7AC-4B5F-B060-A39534CFC643}" destId="{AA56488B-D942-4E49-B1D4-BCCECA47FF35}" srcOrd="5" destOrd="0" presId="urn:microsoft.com/office/officeart/2005/8/layout/cycle6"/>
    <dgm:cxn modelId="{3A943EC1-CC38-4ABB-A0C1-3DC76127549D}" type="presParOf" srcId="{B055C71E-A7AC-4B5F-B060-A39534CFC643}" destId="{41125805-AE10-4087-BF4C-2EDE394AC8AE}" srcOrd="6" destOrd="0" presId="urn:microsoft.com/office/officeart/2005/8/layout/cycle6"/>
    <dgm:cxn modelId="{3A877175-1BA7-49A9-A6A9-3A8C46440DC5}" type="presParOf" srcId="{B055C71E-A7AC-4B5F-B060-A39534CFC643}" destId="{587C1BAF-B6CF-4B42-8DC6-0111518F0341}" srcOrd="7" destOrd="0" presId="urn:microsoft.com/office/officeart/2005/8/layout/cycle6"/>
    <dgm:cxn modelId="{CCCAC311-6C33-456F-AACC-694A564EA180}" type="presParOf" srcId="{B055C71E-A7AC-4B5F-B060-A39534CFC643}" destId="{F64295BB-74C4-4A8D-8281-661433C9E73C}" srcOrd="8" destOrd="0" presId="urn:microsoft.com/office/officeart/2005/8/layout/cycle6"/>
    <dgm:cxn modelId="{C03548F5-DA69-48E2-BBAA-13234D4073A3}" type="presParOf" srcId="{B055C71E-A7AC-4B5F-B060-A39534CFC643}" destId="{7CDD8401-4BFD-496B-8F5E-5657D04C9F08}" srcOrd="9" destOrd="0" presId="urn:microsoft.com/office/officeart/2005/8/layout/cycle6"/>
    <dgm:cxn modelId="{5D86D190-DAC6-4250-9AB5-F21BD08ABFCC}" type="presParOf" srcId="{B055C71E-A7AC-4B5F-B060-A39534CFC643}" destId="{51D2D1AB-82A0-43CC-8B78-7F370BD9AA71}" srcOrd="10" destOrd="0" presId="urn:microsoft.com/office/officeart/2005/8/layout/cycle6"/>
    <dgm:cxn modelId="{2E3D91C9-7187-4B7A-A6CB-592911A4E2A3}" type="presParOf" srcId="{B055C71E-A7AC-4B5F-B060-A39534CFC643}" destId="{8B3B972D-C2AA-4C03-9FF2-5318EF0A3015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F25232-AFD0-4C90-BC62-2B5D681F9884}" type="doc">
      <dgm:prSet loTypeId="urn:microsoft.com/office/officeart/2005/8/layout/cycle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A1C7F56-4F5F-4802-B8AF-8E279DEB1C49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800" dirty="0" smtClean="0"/>
            <a:t>组合推荐</a:t>
          </a:r>
          <a:r>
            <a:rPr lang="zh-CN" altLang="en-US" sz="1400" dirty="0" smtClean="0"/>
            <a:t>（</a:t>
          </a:r>
          <a:r>
            <a:rPr lang="en-US" altLang="zh-CN" sz="1400" dirty="0" smtClean="0"/>
            <a:t>package recommendation</a:t>
          </a:r>
          <a:r>
            <a:rPr lang="zh-CN" altLang="en-US" sz="1400" dirty="0" smtClean="0"/>
            <a:t>）</a:t>
          </a:r>
          <a:endParaRPr lang="zh-CN" altLang="en-US" sz="1400" dirty="0"/>
        </a:p>
      </dgm:t>
    </dgm:pt>
    <dgm:pt modelId="{FFB1CDD7-8861-4889-94EC-DC86B773BB34}" type="parTrans" cxnId="{83294246-91D7-46D1-856B-53B286CF5A5C}">
      <dgm:prSet/>
      <dgm:spPr/>
      <dgm:t>
        <a:bodyPr/>
        <a:lstStyle/>
        <a:p>
          <a:endParaRPr lang="zh-CN" altLang="en-US"/>
        </a:p>
      </dgm:t>
    </dgm:pt>
    <dgm:pt modelId="{D0B41F10-5E8C-4875-801F-AA5175773753}" type="sibTrans" cxnId="{83294246-91D7-46D1-856B-53B286CF5A5C}">
      <dgm:prSet/>
      <dgm:spPr/>
      <dgm:t>
        <a:bodyPr/>
        <a:lstStyle/>
        <a:p>
          <a:endParaRPr lang="zh-CN" altLang="en-US"/>
        </a:p>
      </dgm:t>
    </dgm:pt>
    <dgm:pt modelId="{F332B8B1-670A-47F1-ACF8-4C84070128C5}">
      <dgm:prSet phldrT="[文本]" custT="1"/>
      <dgm:spPr/>
      <dgm:t>
        <a:bodyPr/>
        <a:lstStyle/>
        <a:p>
          <a:r>
            <a:rPr lang="zh-CN" altLang="en-US" sz="1800" dirty="0" smtClean="0"/>
            <a:t>多样化</a:t>
          </a:r>
          <a:r>
            <a:rPr lang="en-US" altLang="zh-CN" sz="1400" dirty="0" smtClean="0"/>
            <a:t>(diversification)</a:t>
          </a:r>
          <a:endParaRPr lang="zh-CN" altLang="en-US" sz="1400" dirty="0"/>
        </a:p>
      </dgm:t>
    </dgm:pt>
    <dgm:pt modelId="{6BAE9691-79FC-4EC9-AFB7-474A608CB219}" type="parTrans" cxnId="{AB3FDCE0-DA5F-4509-B805-D9A5343D3623}">
      <dgm:prSet/>
      <dgm:spPr/>
      <dgm:t>
        <a:bodyPr/>
        <a:lstStyle/>
        <a:p>
          <a:endParaRPr lang="zh-CN" altLang="en-US"/>
        </a:p>
      </dgm:t>
    </dgm:pt>
    <dgm:pt modelId="{BD4C354F-70E3-4442-88CF-DFC763740BA9}" type="sibTrans" cxnId="{AB3FDCE0-DA5F-4509-B805-D9A5343D3623}">
      <dgm:prSet/>
      <dgm:spPr/>
      <dgm:t>
        <a:bodyPr/>
        <a:lstStyle/>
        <a:p>
          <a:endParaRPr lang="zh-CN" altLang="en-US"/>
        </a:p>
      </dgm:t>
    </dgm:pt>
    <dgm:pt modelId="{F85C46B2-81D0-4C66-BA16-83DF31D2BADE}">
      <dgm:prSet phldrT="[文本]" custT="1"/>
      <dgm:spPr/>
      <dgm:t>
        <a:bodyPr/>
        <a:lstStyle/>
        <a:p>
          <a:r>
            <a:rPr lang="zh-CN" altLang="en-US" sz="1800" dirty="0" smtClean="0"/>
            <a:t>跨域推荐</a:t>
          </a:r>
          <a:r>
            <a:rPr lang="zh-CN" altLang="en-US" sz="1400" dirty="0" smtClean="0"/>
            <a:t>（</a:t>
          </a:r>
          <a:r>
            <a:rPr lang="en-US" altLang="zh-CN" sz="1400" dirty="0" smtClean="0"/>
            <a:t>cross-domain</a:t>
          </a:r>
          <a:r>
            <a:rPr lang="zh-CN" altLang="en-US" sz="1400" dirty="0" smtClean="0"/>
            <a:t>）</a:t>
          </a:r>
          <a:endParaRPr lang="zh-CN" altLang="en-US" sz="1400" dirty="0"/>
        </a:p>
      </dgm:t>
    </dgm:pt>
    <dgm:pt modelId="{37A4B906-607C-4407-81BA-AEF309F5DD08}" type="parTrans" cxnId="{AACBC020-1B26-4D44-8FA4-06B519498357}">
      <dgm:prSet/>
      <dgm:spPr/>
      <dgm:t>
        <a:bodyPr/>
        <a:lstStyle/>
        <a:p>
          <a:endParaRPr lang="zh-CN" altLang="en-US"/>
        </a:p>
      </dgm:t>
    </dgm:pt>
    <dgm:pt modelId="{03003397-ECA3-4E14-877C-E2A44CBA5B01}" type="sibTrans" cxnId="{AACBC020-1B26-4D44-8FA4-06B519498357}">
      <dgm:prSet/>
      <dgm:spPr/>
      <dgm:t>
        <a:bodyPr/>
        <a:lstStyle/>
        <a:p>
          <a:endParaRPr lang="zh-CN" altLang="en-US"/>
        </a:p>
      </dgm:t>
    </dgm:pt>
    <dgm:pt modelId="{07B8ABB6-9A01-4ECC-B7FE-A13AE0E543D6}">
      <dgm:prSet phldrT="[文本]" custT="1"/>
      <dgm:spPr/>
      <dgm:t>
        <a:bodyPr/>
        <a:lstStyle/>
        <a:p>
          <a:r>
            <a:rPr lang="zh-CN" altLang="en-US" sz="1800" dirty="0" smtClean="0"/>
            <a:t>社交网络</a:t>
          </a:r>
          <a:r>
            <a:rPr lang="en-US" altLang="zh-CN" sz="1400" dirty="0" smtClean="0"/>
            <a:t>Social network</a:t>
          </a:r>
          <a:endParaRPr lang="zh-CN" altLang="en-US" sz="1400" dirty="0"/>
        </a:p>
      </dgm:t>
    </dgm:pt>
    <dgm:pt modelId="{CDC91F9D-61EA-45BC-975A-B256AF34BDC1}" type="parTrans" cxnId="{E126D944-E76A-4894-9262-9DC792E53370}">
      <dgm:prSet/>
      <dgm:spPr/>
      <dgm:t>
        <a:bodyPr/>
        <a:lstStyle/>
        <a:p>
          <a:endParaRPr lang="zh-CN" altLang="en-US"/>
        </a:p>
      </dgm:t>
    </dgm:pt>
    <dgm:pt modelId="{C6D93D12-FB6C-4C88-8495-D294ACAA80D1}" type="sibTrans" cxnId="{E126D944-E76A-4894-9262-9DC792E53370}">
      <dgm:prSet/>
      <dgm:spPr/>
      <dgm:t>
        <a:bodyPr/>
        <a:lstStyle/>
        <a:p>
          <a:endParaRPr lang="zh-CN" altLang="en-US"/>
        </a:p>
      </dgm:t>
    </dgm:pt>
    <dgm:pt modelId="{07335E4F-A71C-4856-A91B-1DFDBF7568BB}">
      <dgm:prSet phldrT="[文本]" custT="1"/>
      <dgm:spPr/>
      <dgm:t>
        <a:bodyPr/>
        <a:lstStyle/>
        <a:p>
          <a:r>
            <a:rPr lang="zh-CN" altLang="en-US" sz="1800" dirty="0" smtClean="0"/>
            <a:t>增量式推荐</a:t>
          </a:r>
          <a:r>
            <a:rPr lang="zh-CN" altLang="en-US" sz="1400" dirty="0" smtClean="0"/>
            <a:t>（</a:t>
          </a:r>
          <a:r>
            <a:rPr lang="en-US" altLang="zh-CN" sz="1400" dirty="0" smtClean="0"/>
            <a:t>incrementally</a:t>
          </a:r>
          <a:r>
            <a:rPr lang="zh-CN" altLang="en-US" sz="1400" dirty="0" smtClean="0"/>
            <a:t>）</a:t>
          </a:r>
          <a:endParaRPr lang="zh-CN" altLang="en-US" sz="1400" dirty="0"/>
        </a:p>
      </dgm:t>
    </dgm:pt>
    <dgm:pt modelId="{7082E245-ECE6-4E50-A7AB-50A3C47AF19E}" type="parTrans" cxnId="{3C89BA02-B95F-4348-9D8F-EFEAB1E0F477}">
      <dgm:prSet/>
      <dgm:spPr/>
      <dgm:t>
        <a:bodyPr/>
        <a:lstStyle/>
        <a:p>
          <a:endParaRPr lang="zh-CN" altLang="en-US"/>
        </a:p>
      </dgm:t>
    </dgm:pt>
    <dgm:pt modelId="{3C6617DA-C1B9-4EB6-BE48-20C9DF9E1807}" type="sibTrans" cxnId="{3C89BA02-B95F-4348-9D8F-EFEAB1E0F477}">
      <dgm:prSet/>
      <dgm:spPr/>
      <dgm:t>
        <a:bodyPr/>
        <a:lstStyle/>
        <a:p>
          <a:endParaRPr lang="zh-CN" altLang="en-US"/>
        </a:p>
      </dgm:t>
    </dgm:pt>
    <dgm:pt modelId="{B055C71E-A7AC-4B5F-B060-A39534CFC643}" type="pres">
      <dgm:prSet presAssocID="{52F25232-AFD0-4C90-BC62-2B5D681F988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DD8401-4BFD-496B-8F5E-5657D04C9F08}" type="pres">
      <dgm:prSet presAssocID="{3A1C7F56-4F5F-4802-B8AF-8E279DEB1C49}" presName="node" presStyleLbl="node1" presStyleIdx="0" presStyleCnt="5" custScaleX="1294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D2D1AB-82A0-43CC-8B78-7F370BD9AA71}" type="pres">
      <dgm:prSet presAssocID="{3A1C7F56-4F5F-4802-B8AF-8E279DEB1C49}" presName="spNode" presStyleCnt="0"/>
      <dgm:spPr/>
      <dgm:t>
        <a:bodyPr/>
        <a:lstStyle/>
        <a:p>
          <a:endParaRPr lang="zh-CN" altLang="en-US"/>
        </a:p>
      </dgm:t>
    </dgm:pt>
    <dgm:pt modelId="{8B3B972D-C2AA-4C03-9FF2-5318EF0A3015}" type="pres">
      <dgm:prSet presAssocID="{D0B41F10-5E8C-4875-801F-AA5175773753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A3F38E02-9650-4E92-890A-DCE010484206}" type="pres">
      <dgm:prSet presAssocID="{F332B8B1-670A-47F1-ACF8-4C84070128C5}" presName="node" presStyleLbl="node1" presStyleIdx="1" presStyleCnt="5" custScaleX="1199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6C9FAA-EC77-4F71-AA8A-9BAD63B50457}" type="pres">
      <dgm:prSet presAssocID="{F332B8B1-670A-47F1-ACF8-4C84070128C5}" presName="spNode" presStyleCnt="0"/>
      <dgm:spPr/>
      <dgm:t>
        <a:bodyPr/>
        <a:lstStyle/>
        <a:p>
          <a:endParaRPr lang="zh-CN" altLang="en-US"/>
        </a:p>
      </dgm:t>
    </dgm:pt>
    <dgm:pt modelId="{FF756961-B4FE-4E0D-8B5D-5C087B693289}" type="pres">
      <dgm:prSet presAssocID="{BD4C354F-70E3-4442-88CF-DFC763740BA9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8686CE7C-8BDE-47B9-B526-0F4454B5BA3F}" type="pres">
      <dgm:prSet presAssocID="{F85C46B2-81D0-4C66-BA16-83DF31D2BADE}" presName="node" presStyleLbl="node1" presStyleIdx="2" presStyleCnt="5" custScaleX="1270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065816-35FF-485E-AF3F-DEC1CBCC11DB}" type="pres">
      <dgm:prSet presAssocID="{F85C46B2-81D0-4C66-BA16-83DF31D2BADE}" presName="spNode" presStyleCnt="0"/>
      <dgm:spPr/>
      <dgm:t>
        <a:bodyPr/>
        <a:lstStyle/>
        <a:p>
          <a:endParaRPr lang="zh-CN" altLang="en-US"/>
        </a:p>
      </dgm:t>
    </dgm:pt>
    <dgm:pt modelId="{AA56488B-D942-4E49-B1D4-BCCECA47FF35}" type="pres">
      <dgm:prSet presAssocID="{03003397-ECA3-4E14-877C-E2A44CBA5B01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41125805-AE10-4087-BF4C-2EDE394AC8AE}" type="pres">
      <dgm:prSet presAssocID="{07B8ABB6-9A01-4ECC-B7FE-A13AE0E543D6}" presName="node" presStyleLbl="node1" presStyleIdx="3" presStyleCnt="5" custScaleX="1179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7C1BAF-B6CF-4B42-8DC6-0111518F0341}" type="pres">
      <dgm:prSet presAssocID="{07B8ABB6-9A01-4ECC-B7FE-A13AE0E543D6}" presName="spNode" presStyleCnt="0"/>
      <dgm:spPr/>
      <dgm:t>
        <a:bodyPr/>
        <a:lstStyle/>
        <a:p>
          <a:endParaRPr lang="zh-CN" altLang="en-US"/>
        </a:p>
      </dgm:t>
    </dgm:pt>
    <dgm:pt modelId="{F64295BB-74C4-4A8D-8281-661433C9E73C}" type="pres">
      <dgm:prSet presAssocID="{C6D93D12-FB6C-4C88-8495-D294ACAA80D1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9766A6BC-31EA-45D8-AE1E-52D5D17BE1BC}" type="pres">
      <dgm:prSet presAssocID="{07335E4F-A71C-4856-A91B-1DFDBF7568BB}" presName="node" presStyleLbl="node1" presStyleIdx="4" presStyleCnt="5" custScaleX="1207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75FB1D-4E16-487B-919B-B93F8BFBB15F}" type="pres">
      <dgm:prSet presAssocID="{07335E4F-A71C-4856-A91B-1DFDBF7568BB}" presName="spNode" presStyleCnt="0"/>
      <dgm:spPr/>
      <dgm:t>
        <a:bodyPr/>
        <a:lstStyle/>
        <a:p>
          <a:endParaRPr lang="zh-CN" altLang="en-US"/>
        </a:p>
      </dgm:t>
    </dgm:pt>
    <dgm:pt modelId="{58B26D45-4C77-48D7-B39F-F13C58763948}" type="pres">
      <dgm:prSet presAssocID="{3C6617DA-C1B9-4EB6-BE48-20C9DF9E1807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E126D944-E76A-4894-9262-9DC792E53370}" srcId="{52F25232-AFD0-4C90-BC62-2B5D681F9884}" destId="{07B8ABB6-9A01-4ECC-B7FE-A13AE0E543D6}" srcOrd="3" destOrd="0" parTransId="{CDC91F9D-61EA-45BC-975A-B256AF34BDC1}" sibTransId="{C6D93D12-FB6C-4C88-8495-D294ACAA80D1}"/>
    <dgm:cxn modelId="{48B72BD3-7232-44BB-A51D-6BF98A4AE491}" type="presOf" srcId="{3C6617DA-C1B9-4EB6-BE48-20C9DF9E1807}" destId="{58B26D45-4C77-48D7-B39F-F13C58763948}" srcOrd="0" destOrd="0" presId="urn:microsoft.com/office/officeart/2005/8/layout/cycle6"/>
    <dgm:cxn modelId="{62A46F48-31B9-45DA-8978-EDE868B4DC9A}" type="presOf" srcId="{F332B8B1-670A-47F1-ACF8-4C84070128C5}" destId="{A3F38E02-9650-4E92-890A-DCE010484206}" srcOrd="0" destOrd="0" presId="urn:microsoft.com/office/officeart/2005/8/layout/cycle6"/>
    <dgm:cxn modelId="{AACBC020-1B26-4D44-8FA4-06B519498357}" srcId="{52F25232-AFD0-4C90-BC62-2B5D681F9884}" destId="{F85C46B2-81D0-4C66-BA16-83DF31D2BADE}" srcOrd="2" destOrd="0" parTransId="{37A4B906-607C-4407-81BA-AEF309F5DD08}" sibTransId="{03003397-ECA3-4E14-877C-E2A44CBA5B01}"/>
    <dgm:cxn modelId="{1D589E1B-EAC0-447C-BC57-03072A4E41F8}" type="presOf" srcId="{07335E4F-A71C-4856-A91B-1DFDBF7568BB}" destId="{9766A6BC-31EA-45D8-AE1E-52D5D17BE1BC}" srcOrd="0" destOrd="0" presId="urn:microsoft.com/office/officeart/2005/8/layout/cycle6"/>
    <dgm:cxn modelId="{AC5C4D9E-7107-4893-B33B-743D2DDAA0B5}" type="presOf" srcId="{C6D93D12-FB6C-4C88-8495-D294ACAA80D1}" destId="{F64295BB-74C4-4A8D-8281-661433C9E73C}" srcOrd="0" destOrd="0" presId="urn:microsoft.com/office/officeart/2005/8/layout/cycle6"/>
    <dgm:cxn modelId="{9F73323A-7DD5-4935-A615-BCCE90BB8090}" type="presOf" srcId="{3A1C7F56-4F5F-4802-B8AF-8E279DEB1C49}" destId="{7CDD8401-4BFD-496B-8F5E-5657D04C9F08}" srcOrd="0" destOrd="0" presId="urn:microsoft.com/office/officeart/2005/8/layout/cycle6"/>
    <dgm:cxn modelId="{EF4834EB-E543-4962-9020-1951DAA77014}" type="presOf" srcId="{07B8ABB6-9A01-4ECC-B7FE-A13AE0E543D6}" destId="{41125805-AE10-4087-BF4C-2EDE394AC8AE}" srcOrd="0" destOrd="0" presId="urn:microsoft.com/office/officeart/2005/8/layout/cycle6"/>
    <dgm:cxn modelId="{F25D91C3-9FC2-4E07-B46F-5EEA9CF9E839}" type="presOf" srcId="{03003397-ECA3-4E14-877C-E2A44CBA5B01}" destId="{AA56488B-D942-4E49-B1D4-BCCECA47FF35}" srcOrd="0" destOrd="0" presId="urn:microsoft.com/office/officeart/2005/8/layout/cycle6"/>
    <dgm:cxn modelId="{AB3FDCE0-DA5F-4509-B805-D9A5343D3623}" srcId="{52F25232-AFD0-4C90-BC62-2B5D681F9884}" destId="{F332B8B1-670A-47F1-ACF8-4C84070128C5}" srcOrd="1" destOrd="0" parTransId="{6BAE9691-79FC-4EC9-AFB7-474A608CB219}" sibTransId="{BD4C354F-70E3-4442-88CF-DFC763740BA9}"/>
    <dgm:cxn modelId="{87D71189-B299-4161-BE78-78FD0D2D1F58}" type="presOf" srcId="{D0B41F10-5E8C-4875-801F-AA5175773753}" destId="{8B3B972D-C2AA-4C03-9FF2-5318EF0A3015}" srcOrd="0" destOrd="0" presId="urn:microsoft.com/office/officeart/2005/8/layout/cycle6"/>
    <dgm:cxn modelId="{92E83104-0E40-4D32-94B6-095F60038770}" type="presOf" srcId="{BD4C354F-70E3-4442-88CF-DFC763740BA9}" destId="{FF756961-B4FE-4E0D-8B5D-5C087B693289}" srcOrd="0" destOrd="0" presId="urn:microsoft.com/office/officeart/2005/8/layout/cycle6"/>
    <dgm:cxn modelId="{83294246-91D7-46D1-856B-53B286CF5A5C}" srcId="{52F25232-AFD0-4C90-BC62-2B5D681F9884}" destId="{3A1C7F56-4F5F-4802-B8AF-8E279DEB1C49}" srcOrd="0" destOrd="0" parTransId="{FFB1CDD7-8861-4889-94EC-DC86B773BB34}" sibTransId="{D0B41F10-5E8C-4875-801F-AA5175773753}"/>
    <dgm:cxn modelId="{3AA23B73-A80F-4D84-BA25-DB0DA1661F34}" type="presOf" srcId="{52F25232-AFD0-4C90-BC62-2B5D681F9884}" destId="{B055C71E-A7AC-4B5F-B060-A39534CFC643}" srcOrd="0" destOrd="0" presId="urn:microsoft.com/office/officeart/2005/8/layout/cycle6"/>
    <dgm:cxn modelId="{5EF26897-716A-4F6E-AD8B-084679966CAA}" type="presOf" srcId="{F85C46B2-81D0-4C66-BA16-83DF31D2BADE}" destId="{8686CE7C-8BDE-47B9-B526-0F4454B5BA3F}" srcOrd="0" destOrd="0" presId="urn:microsoft.com/office/officeart/2005/8/layout/cycle6"/>
    <dgm:cxn modelId="{3C89BA02-B95F-4348-9D8F-EFEAB1E0F477}" srcId="{52F25232-AFD0-4C90-BC62-2B5D681F9884}" destId="{07335E4F-A71C-4856-A91B-1DFDBF7568BB}" srcOrd="4" destOrd="0" parTransId="{7082E245-ECE6-4E50-A7AB-50A3C47AF19E}" sibTransId="{3C6617DA-C1B9-4EB6-BE48-20C9DF9E1807}"/>
    <dgm:cxn modelId="{E13FC0F8-DDFF-466D-8416-5B657518CEFB}" type="presParOf" srcId="{B055C71E-A7AC-4B5F-B060-A39534CFC643}" destId="{7CDD8401-4BFD-496B-8F5E-5657D04C9F08}" srcOrd="0" destOrd="0" presId="urn:microsoft.com/office/officeart/2005/8/layout/cycle6"/>
    <dgm:cxn modelId="{71F5E21A-B72E-473F-89FB-F32D025D80FA}" type="presParOf" srcId="{B055C71E-A7AC-4B5F-B060-A39534CFC643}" destId="{51D2D1AB-82A0-43CC-8B78-7F370BD9AA71}" srcOrd="1" destOrd="0" presId="urn:microsoft.com/office/officeart/2005/8/layout/cycle6"/>
    <dgm:cxn modelId="{6388AD7E-3460-4B7B-867C-0944A510D262}" type="presParOf" srcId="{B055C71E-A7AC-4B5F-B060-A39534CFC643}" destId="{8B3B972D-C2AA-4C03-9FF2-5318EF0A3015}" srcOrd="2" destOrd="0" presId="urn:microsoft.com/office/officeart/2005/8/layout/cycle6"/>
    <dgm:cxn modelId="{73E77B95-9BE9-435C-AD32-AA817CE02C64}" type="presParOf" srcId="{B055C71E-A7AC-4B5F-B060-A39534CFC643}" destId="{A3F38E02-9650-4E92-890A-DCE010484206}" srcOrd="3" destOrd="0" presId="urn:microsoft.com/office/officeart/2005/8/layout/cycle6"/>
    <dgm:cxn modelId="{0D293F57-78F1-4E32-9E6D-98427308B39F}" type="presParOf" srcId="{B055C71E-A7AC-4B5F-B060-A39534CFC643}" destId="{186C9FAA-EC77-4F71-AA8A-9BAD63B50457}" srcOrd="4" destOrd="0" presId="urn:microsoft.com/office/officeart/2005/8/layout/cycle6"/>
    <dgm:cxn modelId="{27207880-AC21-4CD2-B31D-3B8490E77DBF}" type="presParOf" srcId="{B055C71E-A7AC-4B5F-B060-A39534CFC643}" destId="{FF756961-B4FE-4E0D-8B5D-5C087B693289}" srcOrd="5" destOrd="0" presId="urn:microsoft.com/office/officeart/2005/8/layout/cycle6"/>
    <dgm:cxn modelId="{CBD70999-60B1-4DDC-A057-C38C20725C39}" type="presParOf" srcId="{B055C71E-A7AC-4B5F-B060-A39534CFC643}" destId="{8686CE7C-8BDE-47B9-B526-0F4454B5BA3F}" srcOrd="6" destOrd="0" presId="urn:microsoft.com/office/officeart/2005/8/layout/cycle6"/>
    <dgm:cxn modelId="{13C1E519-2AB4-4B53-81D8-CA462E3BFA18}" type="presParOf" srcId="{B055C71E-A7AC-4B5F-B060-A39534CFC643}" destId="{05065816-35FF-485E-AF3F-DEC1CBCC11DB}" srcOrd="7" destOrd="0" presId="urn:microsoft.com/office/officeart/2005/8/layout/cycle6"/>
    <dgm:cxn modelId="{920A8C15-1826-4ECC-8F21-A34B0E2359E0}" type="presParOf" srcId="{B055C71E-A7AC-4B5F-B060-A39534CFC643}" destId="{AA56488B-D942-4E49-B1D4-BCCECA47FF35}" srcOrd="8" destOrd="0" presId="urn:microsoft.com/office/officeart/2005/8/layout/cycle6"/>
    <dgm:cxn modelId="{3AF51AC9-2555-41ED-A61F-0C2D3D8AD299}" type="presParOf" srcId="{B055C71E-A7AC-4B5F-B060-A39534CFC643}" destId="{41125805-AE10-4087-BF4C-2EDE394AC8AE}" srcOrd="9" destOrd="0" presId="urn:microsoft.com/office/officeart/2005/8/layout/cycle6"/>
    <dgm:cxn modelId="{EC22B160-21E0-431E-B15B-A0956276A299}" type="presParOf" srcId="{B055C71E-A7AC-4B5F-B060-A39534CFC643}" destId="{587C1BAF-B6CF-4B42-8DC6-0111518F0341}" srcOrd="10" destOrd="0" presId="urn:microsoft.com/office/officeart/2005/8/layout/cycle6"/>
    <dgm:cxn modelId="{8CF7537C-F885-4152-AFA2-794143898196}" type="presParOf" srcId="{B055C71E-A7AC-4B5F-B060-A39534CFC643}" destId="{F64295BB-74C4-4A8D-8281-661433C9E73C}" srcOrd="11" destOrd="0" presId="urn:microsoft.com/office/officeart/2005/8/layout/cycle6"/>
    <dgm:cxn modelId="{53EB4B7E-B57B-4BEC-B942-EBF05D388533}" type="presParOf" srcId="{B055C71E-A7AC-4B5F-B060-A39534CFC643}" destId="{9766A6BC-31EA-45D8-AE1E-52D5D17BE1BC}" srcOrd="12" destOrd="0" presId="urn:microsoft.com/office/officeart/2005/8/layout/cycle6"/>
    <dgm:cxn modelId="{99CDA3EA-A586-4B66-9672-D8FE360B4271}" type="presParOf" srcId="{B055C71E-A7AC-4B5F-B060-A39534CFC643}" destId="{E475FB1D-4E16-487B-919B-B93F8BFBB15F}" srcOrd="13" destOrd="0" presId="urn:microsoft.com/office/officeart/2005/8/layout/cycle6"/>
    <dgm:cxn modelId="{17A8E357-7345-45DC-88AB-11EA2F9A27B4}" type="presParOf" srcId="{B055C71E-A7AC-4B5F-B060-A39534CFC643}" destId="{58B26D45-4C77-48D7-B39F-F13C58763948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1E443A-EA74-4A7F-8AC1-0722EE1A92CA}" type="doc">
      <dgm:prSet loTypeId="urn:microsoft.com/office/officeart/2005/8/layout/orgChart1" loCatId="hierarchy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zh-CN" altLang="en-US"/>
        </a:p>
      </dgm:t>
    </dgm:pt>
    <dgm:pt modelId="{082348C2-A6D4-496F-8791-482AC1D9942C}">
      <dgm:prSet phldrT="[文本]" custT="1"/>
      <dgm:spPr/>
      <dgm:t>
        <a:bodyPr/>
        <a:lstStyle/>
        <a:p>
          <a:r>
            <a:rPr lang="zh-CN" altLang="en-US" sz="2400" dirty="0" smtClean="0"/>
            <a:t>高可用 </a:t>
          </a:r>
          <a:r>
            <a:rPr lang="en-US" altLang="zh-CN" sz="2400" dirty="0" err="1" smtClean="0"/>
            <a:t>v.s</a:t>
          </a:r>
          <a:r>
            <a:rPr lang="en-US" altLang="zh-CN" sz="2400" dirty="0" smtClean="0"/>
            <a:t>. </a:t>
          </a:r>
          <a:r>
            <a:rPr lang="zh-CN" altLang="en-US" sz="2400" dirty="0" smtClean="0"/>
            <a:t>一致性</a:t>
          </a:r>
          <a:endParaRPr lang="zh-CN" altLang="en-US" sz="2400" dirty="0"/>
        </a:p>
      </dgm:t>
    </dgm:pt>
    <dgm:pt modelId="{94CD4738-29E4-4A8C-9C35-1019CB87F55F}" type="parTrans" cxnId="{2C765AA8-0A2D-4B13-BB3E-F1F86C2A29F4}">
      <dgm:prSet/>
      <dgm:spPr/>
      <dgm:t>
        <a:bodyPr/>
        <a:lstStyle/>
        <a:p>
          <a:endParaRPr lang="zh-CN" altLang="en-US"/>
        </a:p>
      </dgm:t>
    </dgm:pt>
    <dgm:pt modelId="{FF70B666-29CF-4F73-AC97-97BD22CCC7BA}" type="sibTrans" cxnId="{2C765AA8-0A2D-4B13-BB3E-F1F86C2A29F4}">
      <dgm:prSet/>
      <dgm:spPr/>
      <dgm:t>
        <a:bodyPr/>
        <a:lstStyle/>
        <a:p>
          <a:endParaRPr lang="zh-CN" altLang="en-US"/>
        </a:p>
      </dgm:t>
    </dgm:pt>
    <dgm:pt modelId="{A7A20515-804D-4B7D-8CE8-9438E03FBA35}">
      <dgm:prSet phldrT="[文本]" custT="1"/>
      <dgm:spPr/>
      <dgm:t>
        <a:bodyPr/>
        <a:lstStyle/>
        <a:p>
          <a:r>
            <a:rPr lang="zh-CN" altLang="en-US" sz="2400" dirty="0" smtClean="0"/>
            <a:t>强一致性副本算法优化</a:t>
          </a:r>
          <a:endParaRPr lang="zh-CN" altLang="en-US" sz="2400" dirty="0"/>
        </a:p>
      </dgm:t>
    </dgm:pt>
    <dgm:pt modelId="{4CCCE075-156C-4CDC-BA32-0C7590AB2096}" type="parTrans" cxnId="{B3106049-CAD1-4AD7-888E-9D230291470E}">
      <dgm:prSet/>
      <dgm:spPr/>
      <dgm:t>
        <a:bodyPr/>
        <a:lstStyle/>
        <a:p>
          <a:endParaRPr lang="zh-CN" altLang="en-US"/>
        </a:p>
      </dgm:t>
    </dgm:pt>
    <dgm:pt modelId="{5705767B-E610-4A1F-9B63-6DAFFFB55876}" type="sibTrans" cxnId="{B3106049-CAD1-4AD7-888E-9D230291470E}">
      <dgm:prSet/>
      <dgm:spPr/>
      <dgm:t>
        <a:bodyPr/>
        <a:lstStyle/>
        <a:p>
          <a:endParaRPr lang="zh-CN" altLang="en-US"/>
        </a:p>
      </dgm:t>
    </dgm:pt>
    <dgm:pt modelId="{BEEB73E1-3D4E-4086-88E3-ABAD574CB4CD}">
      <dgm:prSet phldrT="[文本]" custT="1"/>
      <dgm:spPr/>
      <dgm:t>
        <a:bodyPr/>
        <a:lstStyle/>
        <a:p>
          <a:r>
            <a:rPr lang="zh-CN" altLang="en-US" sz="2400" dirty="0" smtClean="0"/>
            <a:t>一致性和延迟的权衡</a:t>
          </a:r>
          <a:endParaRPr lang="zh-CN" altLang="en-US" sz="2400" dirty="0"/>
        </a:p>
      </dgm:t>
    </dgm:pt>
    <dgm:pt modelId="{8FB326D7-19C8-499A-A8E4-9336B95C0350}" type="parTrans" cxnId="{0C962805-C12B-40B3-BEA3-652E520A3B5C}">
      <dgm:prSet/>
      <dgm:spPr/>
      <dgm:t>
        <a:bodyPr/>
        <a:lstStyle/>
        <a:p>
          <a:endParaRPr lang="zh-CN" altLang="en-US"/>
        </a:p>
      </dgm:t>
    </dgm:pt>
    <dgm:pt modelId="{8C95D075-5A30-459E-B801-5A7120E4C6D7}" type="sibTrans" cxnId="{0C962805-C12B-40B3-BEA3-652E520A3B5C}">
      <dgm:prSet/>
      <dgm:spPr/>
      <dgm:t>
        <a:bodyPr/>
        <a:lstStyle/>
        <a:p>
          <a:endParaRPr lang="zh-CN" altLang="en-US"/>
        </a:p>
      </dgm:t>
    </dgm:pt>
    <dgm:pt modelId="{B2060E96-1956-449F-B20E-7EA8F8079A14}">
      <dgm:prSet phldrT="[文本]" custT="1"/>
      <dgm:spPr/>
      <dgm:t>
        <a:bodyPr/>
        <a:lstStyle/>
        <a:p>
          <a:r>
            <a:rPr lang="zh-CN" altLang="en-US" sz="2400" dirty="0" smtClean="0"/>
            <a:t>一致性和可用性的权衡</a:t>
          </a:r>
          <a:endParaRPr lang="zh-CN" altLang="en-US" sz="2400" dirty="0"/>
        </a:p>
      </dgm:t>
    </dgm:pt>
    <dgm:pt modelId="{98B0AD92-A0FB-4DE1-8340-412AF35C37F6}" type="parTrans" cxnId="{CCC75C56-300C-44FE-A4FF-757129B9F692}">
      <dgm:prSet/>
      <dgm:spPr/>
      <dgm:t>
        <a:bodyPr/>
        <a:lstStyle/>
        <a:p>
          <a:endParaRPr lang="zh-CN" altLang="en-US"/>
        </a:p>
      </dgm:t>
    </dgm:pt>
    <dgm:pt modelId="{8685441B-F5F0-4BB7-86A4-42CED4DD7F77}" type="sibTrans" cxnId="{CCC75C56-300C-44FE-A4FF-757129B9F692}">
      <dgm:prSet/>
      <dgm:spPr/>
      <dgm:t>
        <a:bodyPr/>
        <a:lstStyle/>
        <a:p>
          <a:endParaRPr lang="zh-CN" altLang="en-US"/>
        </a:p>
      </dgm:t>
    </dgm:pt>
    <dgm:pt modelId="{10AD94FC-3B21-410A-8261-860B1CB0A9A5}" type="pres">
      <dgm:prSet presAssocID="{091E443A-EA74-4A7F-8AC1-0722EE1A92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2B95FCE-5254-4A6A-B659-B333084C28E0}" type="pres">
      <dgm:prSet presAssocID="{082348C2-A6D4-496F-8791-482AC1D9942C}" presName="hierRoot1" presStyleCnt="0">
        <dgm:presLayoutVars>
          <dgm:hierBranch val="init"/>
        </dgm:presLayoutVars>
      </dgm:prSet>
      <dgm:spPr/>
    </dgm:pt>
    <dgm:pt modelId="{325B64B5-4EE8-4284-9F15-9223370ABC0B}" type="pres">
      <dgm:prSet presAssocID="{082348C2-A6D4-496F-8791-482AC1D9942C}" presName="rootComposite1" presStyleCnt="0"/>
      <dgm:spPr/>
    </dgm:pt>
    <dgm:pt modelId="{240E4F11-70EE-4C50-8A9A-F7E66671E6CF}" type="pres">
      <dgm:prSet presAssocID="{082348C2-A6D4-496F-8791-482AC1D9942C}" presName="rootText1" presStyleLbl="node0" presStyleIdx="0" presStyleCnt="1" custScaleY="73836" custLinFactNeighborX="-3611" custLinFactNeighborY="-700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738C15-8C32-40B4-B65D-78E5A1FB3C5E}" type="pres">
      <dgm:prSet presAssocID="{082348C2-A6D4-496F-8791-482AC1D9942C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E56DC8E5-15B3-4345-85AA-39327D1E5292}" type="pres">
      <dgm:prSet presAssocID="{082348C2-A6D4-496F-8791-482AC1D9942C}" presName="hierChild2" presStyleCnt="0"/>
      <dgm:spPr/>
    </dgm:pt>
    <dgm:pt modelId="{1597786D-34A4-4719-B213-1B9F40E35EED}" type="pres">
      <dgm:prSet presAssocID="{4CCCE075-156C-4CDC-BA32-0C7590AB2096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766E7412-A9F2-459B-828D-867B6248F9F5}" type="pres">
      <dgm:prSet presAssocID="{A7A20515-804D-4B7D-8CE8-9438E03FBA35}" presName="hierRoot2" presStyleCnt="0">
        <dgm:presLayoutVars>
          <dgm:hierBranch val="init"/>
        </dgm:presLayoutVars>
      </dgm:prSet>
      <dgm:spPr/>
    </dgm:pt>
    <dgm:pt modelId="{216276CE-E8EE-4FD8-8723-A9E95D84C619}" type="pres">
      <dgm:prSet presAssocID="{A7A20515-804D-4B7D-8CE8-9438E03FBA35}" presName="rootComposite" presStyleCnt="0"/>
      <dgm:spPr/>
    </dgm:pt>
    <dgm:pt modelId="{FF4788FA-76E5-49AC-9616-6F58E8832C2C}" type="pres">
      <dgm:prSet presAssocID="{A7A20515-804D-4B7D-8CE8-9438E03FBA35}" presName="rootText" presStyleLbl="node2" presStyleIdx="0" presStyleCnt="3" custScaleY="6995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F4378C-0FDD-4E40-AD90-998B60CD799E}" type="pres">
      <dgm:prSet presAssocID="{A7A20515-804D-4B7D-8CE8-9438E03FBA35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5D18B76C-50AE-49E2-9D5F-E420580CE81F}" type="pres">
      <dgm:prSet presAssocID="{A7A20515-804D-4B7D-8CE8-9438E03FBA35}" presName="hierChild4" presStyleCnt="0"/>
      <dgm:spPr/>
    </dgm:pt>
    <dgm:pt modelId="{8692167B-4AEE-43DB-9D25-8B5FECCF8ACF}" type="pres">
      <dgm:prSet presAssocID="{A7A20515-804D-4B7D-8CE8-9438E03FBA35}" presName="hierChild5" presStyleCnt="0"/>
      <dgm:spPr/>
    </dgm:pt>
    <dgm:pt modelId="{D5779E7B-0004-4444-A87B-2FFF3EAB9844}" type="pres">
      <dgm:prSet presAssocID="{8FB326D7-19C8-499A-A8E4-9336B95C0350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E6F14DE1-9922-44C5-B7AC-733E9E34E6CF}" type="pres">
      <dgm:prSet presAssocID="{BEEB73E1-3D4E-4086-88E3-ABAD574CB4CD}" presName="hierRoot2" presStyleCnt="0">
        <dgm:presLayoutVars>
          <dgm:hierBranch val="init"/>
        </dgm:presLayoutVars>
      </dgm:prSet>
      <dgm:spPr/>
    </dgm:pt>
    <dgm:pt modelId="{9D26A553-5276-49D9-9503-1AF2C92E69B1}" type="pres">
      <dgm:prSet presAssocID="{BEEB73E1-3D4E-4086-88E3-ABAD574CB4CD}" presName="rootComposite" presStyleCnt="0"/>
      <dgm:spPr/>
    </dgm:pt>
    <dgm:pt modelId="{1EE8A86A-0B90-4B5A-B233-055803B5309F}" type="pres">
      <dgm:prSet presAssocID="{BEEB73E1-3D4E-4086-88E3-ABAD574CB4CD}" presName="rootText" presStyleLbl="node2" presStyleIdx="1" presStyleCnt="3" custScaleY="6995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D9473F-EBC5-4847-860F-33848F59D80F}" type="pres">
      <dgm:prSet presAssocID="{BEEB73E1-3D4E-4086-88E3-ABAD574CB4CD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F272E972-91F1-460E-9CE7-C1DDA8DC28D4}" type="pres">
      <dgm:prSet presAssocID="{BEEB73E1-3D4E-4086-88E3-ABAD574CB4CD}" presName="hierChild4" presStyleCnt="0"/>
      <dgm:spPr/>
    </dgm:pt>
    <dgm:pt modelId="{60AFB5A2-C58E-4AEB-AAF6-1C5764BCC514}" type="pres">
      <dgm:prSet presAssocID="{BEEB73E1-3D4E-4086-88E3-ABAD574CB4CD}" presName="hierChild5" presStyleCnt="0"/>
      <dgm:spPr/>
    </dgm:pt>
    <dgm:pt modelId="{5EAFBEF5-C53B-42CF-B9DE-40EF568118D1}" type="pres">
      <dgm:prSet presAssocID="{98B0AD92-A0FB-4DE1-8340-412AF35C37F6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5DFE7AB2-9F67-4EF6-9C53-DE7FC14C2DB3}" type="pres">
      <dgm:prSet presAssocID="{B2060E96-1956-449F-B20E-7EA8F8079A14}" presName="hierRoot2" presStyleCnt="0">
        <dgm:presLayoutVars>
          <dgm:hierBranch val="init"/>
        </dgm:presLayoutVars>
      </dgm:prSet>
      <dgm:spPr/>
    </dgm:pt>
    <dgm:pt modelId="{88DB9044-00D3-4C58-B674-5EFBA52B7361}" type="pres">
      <dgm:prSet presAssocID="{B2060E96-1956-449F-B20E-7EA8F8079A14}" presName="rootComposite" presStyleCnt="0"/>
      <dgm:spPr/>
    </dgm:pt>
    <dgm:pt modelId="{7C94100F-1860-4A1D-A509-952F78F13957}" type="pres">
      <dgm:prSet presAssocID="{B2060E96-1956-449F-B20E-7EA8F8079A14}" presName="rootText" presStyleLbl="node2" presStyleIdx="2" presStyleCnt="3" custScaleY="6995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3A3777-07E3-44A7-8394-2C6CFC45871C}" type="pres">
      <dgm:prSet presAssocID="{B2060E96-1956-449F-B20E-7EA8F8079A14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E64DC7CE-C261-4B21-A7CD-0CBCBCC48C14}" type="pres">
      <dgm:prSet presAssocID="{B2060E96-1956-449F-B20E-7EA8F8079A14}" presName="hierChild4" presStyleCnt="0"/>
      <dgm:spPr/>
    </dgm:pt>
    <dgm:pt modelId="{A63B8A00-6A27-4811-AAF7-262D90FCABBA}" type="pres">
      <dgm:prSet presAssocID="{B2060E96-1956-449F-B20E-7EA8F8079A14}" presName="hierChild5" presStyleCnt="0"/>
      <dgm:spPr/>
    </dgm:pt>
    <dgm:pt modelId="{C76F9C8F-6CE3-450E-B07C-9DFE645219C4}" type="pres">
      <dgm:prSet presAssocID="{082348C2-A6D4-496F-8791-482AC1D9942C}" presName="hierChild3" presStyleCnt="0"/>
      <dgm:spPr/>
    </dgm:pt>
  </dgm:ptLst>
  <dgm:cxnLst>
    <dgm:cxn modelId="{2397ACA8-CF07-4A4D-9A15-B80F82AB15DE}" type="presOf" srcId="{A7A20515-804D-4B7D-8CE8-9438E03FBA35}" destId="{FF4788FA-76E5-49AC-9616-6F58E8832C2C}" srcOrd="0" destOrd="0" presId="urn:microsoft.com/office/officeart/2005/8/layout/orgChart1"/>
    <dgm:cxn modelId="{2C765AA8-0A2D-4B13-BB3E-F1F86C2A29F4}" srcId="{091E443A-EA74-4A7F-8AC1-0722EE1A92CA}" destId="{082348C2-A6D4-496F-8791-482AC1D9942C}" srcOrd="0" destOrd="0" parTransId="{94CD4738-29E4-4A8C-9C35-1019CB87F55F}" sibTransId="{FF70B666-29CF-4F73-AC97-97BD22CCC7BA}"/>
    <dgm:cxn modelId="{B3106049-CAD1-4AD7-888E-9D230291470E}" srcId="{082348C2-A6D4-496F-8791-482AC1D9942C}" destId="{A7A20515-804D-4B7D-8CE8-9438E03FBA35}" srcOrd="0" destOrd="0" parTransId="{4CCCE075-156C-4CDC-BA32-0C7590AB2096}" sibTransId="{5705767B-E610-4A1F-9B63-6DAFFFB55876}"/>
    <dgm:cxn modelId="{D42F8C6B-9BBA-4172-9458-9EF8F125A7A0}" type="presOf" srcId="{B2060E96-1956-449F-B20E-7EA8F8079A14}" destId="{7C94100F-1860-4A1D-A509-952F78F13957}" srcOrd="0" destOrd="0" presId="urn:microsoft.com/office/officeart/2005/8/layout/orgChart1"/>
    <dgm:cxn modelId="{189C8B3B-A23F-4FD3-A5C7-EF5DD5F1506F}" type="presOf" srcId="{8FB326D7-19C8-499A-A8E4-9336B95C0350}" destId="{D5779E7B-0004-4444-A87B-2FFF3EAB9844}" srcOrd="0" destOrd="0" presId="urn:microsoft.com/office/officeart/2005/8/layout/orgChart1"/>
    <dgm:cxn modelId="{14B0D9AD-4A1E-439A-9CBD-92B1CA1FCE4A}" type="presOf" srcId="{091E443A-EA74-4A7F-8AC1-0722EE1A92CA}" destId="{10AD94FC-3B21-410A-8261-860B1CB0A9A5}" srcOrd="0" destOrd="0" presId="urn:microsoft.com/office/officeart/2005/8/layout/orgChart1"/>
    <dgm:cxn modelId="{0C962805-C12B-40B3-BEA3-652E520A3B5C}" srcId="{082348C2-A6D4-496F-8791-482AC1D9942C}" destId="{BEEB73E1-3D4E-4086-88E3-ABAD574CB4CD}" srcOrd="1" destOrd="0" parTransId="{8FB326D7-19C8-499A-A8E4-9336B95C0350}" sibTransId="{8C95D075-5A30-459E-B801-5A7120E4C6D7}"/>
    <dgm:cxn modelId="{C0F8BB53-6043-4DB6-BB2D-5E4845ADC9CF}" type="presOf" srcId="{98B0AD92-A0FB-4DE1-8340-412AF35C37F6}" destId="{5EAFBEF5-C53B-42CF-B9DE-40EF568118D1}" srcOrd="0" destOrd="0" presId="urn:microsoft.com/office/officeart/2005/8/layout/orgChart1"/>
    <dgm:cxn modelId="{CCC75C56-300C-44FE-A4FF-757129B9F692}" srcId="{082348C2-A6D4-496F-8791-482AC1D9942C}" destId="{B2060E96-1956-449F-B20E-7EA8F8079A14}" srcOrd="2" destOrd="0" parTransId="{98B0AD92-A0FB-4DE1-8340-412AF35C37F6}" sibTransId="{8685441B-F5F0-4BB7-86A4-42CED4DD7F77}"/>
    <dgm:cxn modelId="{C0DECDFB-0A6D-4C59-9A9F-EA1AEFCCE2A7}" type="presOf" srcId="{BEEB73E1-3D4E-4086-88E3-ABAD574CB4CD}" destId="{90D9473F-EBC5-4847-860F-33848F59D80F}" srcOrd="1" destOrd="0" presId="urn:microsoft.com/office/officeart/2005/8/layout/orgChart1"/>
    <dgm:cxn modelId="{6D4EC546-31D5-48D7-97A5-E30086ED4F4F}" type="presOf" srcId="{BEEB73E1-3D4E-4086-88E3-ABAD574CB4CD}" destId="{1EE8A86A-0B90-4B5A-B233-055803B5309F}" srcOrd="0" destOrd="0" presId="urn:microsoft.com/office/officeart/2005/8/layout/orgChart1"/>
    <dgm:cxn modelId="{1A10C441-C16D-429A-87C1-84D914615BEC}" type="presOf" srcId="{082348C2-A6D4-496F-8791-482AC1D9942C}" destId="{240E4F11-70EE-4C50-8A9A-F7E66671E6CF}" srcOrd="0" destOrd="0" presId="urn:microsoft.com/office/officeart/2005/8/layout/orgChart1"/>
    <dgm:cxn modelId="{1418861A-F936-4729-9590-69BA9015C792}" type="presOf" srcId="{082348C2-A6D4-496F-8791-482AC1D9942C}" destId="{C6738C15-8C32-40B4-B65D-78E5A1FB3C5E}" srcOrd="1" destOrd="0" presId="urn:microsoft.com/office/officeart/2005/8/layout/orgChart1"/>
    <dgm:cxn modelId="{20ED8C00-3397-4DCD-8199-EF5FE160101F}" type="presOf" srcId="{A7A20515-804D-4B7D-8CE8-9438E03FBA35}" destId="{D0F4378C-0FDD-4E40-AD90-998B60CD799E}" srcOrd="1" destOrd="0" presId="urn:microsoft.com/office/officeart/2005/8/layout/orgChart1"/>
    <dgm:cxn modelId="{A580DC69-2DAE-4C1B-A334-203105D15FC3}" type="presOf" srcId="{B2060E96-1956-449F-B20E-7EA8F8079A14}" destId="{243A3777-07E3-44A7-8394-2C6CFC45871C}" srcOrd="1" destOrd="0" presId="urn:microsoft.com/office/officeart/2005/8/layout/orgChart1"/>
    <dgm:cxn modelId="{F135C0EF-1003-45FB-AD0B-A35CDB6F282E}" type="presOf" srcId="{4CCCE075-156C-4CDC-BA32-0C7590AB2096}" destId="{1597786D-34A4-4719-B213-1B9F40E35EED}" srcOrd="0" destOrd="0" presId="urn:microsoft.com/office/officeart/2005/8/layout/orgChart1"/>
    <dgm:cxn modelId="{72F5F1CD-F6CA-490C-998B-4EB40F5FB81E}" type="presParOf" srcId="{10AD94FC-3B21-410A-8261-860B1CB0A9A5}" destId="{F2B95FCE-5254-4A6A-B659-B333084C28E0}" srcOrd="0" destOrd="0" presId="urn:microsoft.com/office/officeart/2005/8/layout/orgChart1"/>
    <dgm:cxn modelId="{9A96C42C-3E24-4CFF-A7B7-37FC53E0F0EF}" type="presParOf" srcId="{F2B95FCE-5254-4A6A-B659-B333084C28E0}" destId="{325B64B5-4EE8-4284-9F15-9223370ABC0B}" srcOrd="0" destOrd="0" presId="urn:microsoft.com/office/officeart/2005/8/layout/orgChart1"/>
    <dgm:cxn modelId="{2D3C7F1C-2A89-4C71-B1D2-4E383BA426CC}" type="presParOf" srcId="{325B64B5-4EE8-4284-9F15-9223370ABC0B}" destId="{240E4F11-70EE-4C50-8A9A-F7E66671E6CF}" srcOrd="0" destOrd="0" presId="urn:microsoft.com/office/officeart/2005/8/layout/orgChart1"/>
    <dgm:cxn modelId="{8B506BE3-B173-456F-892E-B5027A12938B}" type="presParOf" srcId="{325B64B5-4EE8-4284-9F15-9223370ABC0B}" destId="{C6738C15-8C32-40B4-B65D-78E5A1FB3C5E}" srcOrd="1" destOrd="0" presId="urn:microsoft.com/office/officeart/2005/8/layout/orgChart1"/>
    <dgm:cxn modelId="{73B1DEC1-A00D-4C66-964D-4BCB86E61C12}" type="presParOf" srcId="{F2B95FCE-5254-4A6A-B659-B333084C28E0}" destId="{E56DC8E5-15B3-4345-85AA-39327D1E5292}" srcOrd="1" destOrd="0" presId="urn:microsoft.com/office/officeart/2005/8/layout/orgChart1"/>
    <dgm:cxn modelId="{5453DF60-E1D1-4118-BCBC-2E0AFABC2650}" type="presParOf" srcId="{E56DC8E5-15B3-4345-85AA-39327D1E5292}" destId="{1597786D-34A4-4719-B213-1B9F40E35EED}" srcOrd="0" destOrd="0" presId="urn:microsoft.com/office/officeart/2005/8/layout/orgChart1"/>
    <dgm:cxn modelId="{6BFA82CE-FF28-44FB-8FF8-30E9E5FD92C6}" type="presParOf" srcId="{E56DC8E5-15B3-4345-85AA-39327D1E5292}" destId="{766E7412-A9F2-459B-828D-867B6248F9F5}" srcOrd="1" destOrd="0" presId="urn:microsoft.com/office/officeart/2005/8/layout/orgChart1"/>
    <dgm:cxn modelId="{35E3F771-4BB4-4F28-91F3-405CF669CCB2}" type="presParOf" srcId="{766E7412-A9F2-459B-828D-867B6248F9F5}" destId="{216276CE-E8EE-4FD8-8723-A9E95D84C619}" srcOrd="0" destOrd="0" presId="urn:microsoft.com/office/officeart/2005/8/layout/orgChart1"/>
    <dgm:cxn modelId="{3B7A46D7-D6FE-48D7-89BB-4BFF16394503}" type="presParOf" srcId="{216276CE-E8EE-4FD8-8723-A9E95D84C619}" destId="{FF4788FA-76E5-49AC-9616-6F58E8832C2C}" srcOrd="0" destOrd="0" presId="urn:microsoft.com/office/officeart/2005/8/layout/orgChart1"/>
    <dgm:cxn modelId="{68EC6382-052E-46E3-BA48-2277CEA0D208}" type="presParOf" srcId="{216276CE-E8EE-4FD8-8723-A9E95D84C619}" destId="{D0F4378C-0FDD-4E40-AD90-998B60CD799E}" srcOrd="1" destOrd="0" presId="urn:microsoft.com/office/officeart/2005/8/layout/orgChart1"/>
    <dgm:cxn modelId="{5A8B1B58-11FE-4F8C-A4F5-4137F3B0F4FB}" type="presParOf" srcId="{766E7412-A9F2-459B-828D-867B6248F9F5}" destId="{5D18B76C-50AE-49E2-9D5F-E420580CE81F}" srcOrd="1" destOrd="0" presId="urn:microsoft.com/office/officeart/2005/8/layout/orgChart1"/>
    <dgm:cxn modelId="{8D3E83C4-23B6-4112-950A-B7A5C6862AF8}" type="presParOf" srcId="{766E7412-A9F2-459B-828D-867B6248F9F5}" destId="{8692167B-4AEE-43DB-9D25-8B5FECCF8ACF}" srcOrd="2" destOrd="0" presId="urn:microsoft.com/office/officeart/2005/8/layout/orgChart1"/>
    <dgm:cxn modelId="{FFD7F815-F9BC-4264-8D21-4842BE4AB084}" type="presParOf" srcId="{E56DC8E5-15B3-4345-85AA-39327D1E5292}" destId="{D5779E7B-0004-4444-A87B-2FFF3EAB9844}" srcOrd="2" destOrd="0" presId="urn:microsoft.com/office/officeart/2005/8/layout/orgChart1"/>
    <dgm:cxn modelId="{09519C58-FD9A-4A28-88C5-F7DB6E4A1111}" type="presParOf" srcId="{E56DC8E5-15B3-4345-85AA-39327D1E5292}" destId="{E6F14DE1-9922-44C5-B7AC-733E9E34E6CF}" srcOrd="3" destOrd="0" presId="urn:microsoft.com/office/officeart/2005/8/layout/orgChart1"/>
    <dgm:cxn modelId="{5B493FAD-83A8-4342-BE33-42A26F9C2F76}" type="presParOf" srcId="{E6F14DE1-9922-44C5-B7AC-733E9E34E6CF}" destId="{9D26A553-5276-49D9-9503-1AF2C92E69B1}" srcOrd="0" destOrd="0" presId="urn:microsoft.com/office/officeart/2005/8/layout/orgChart1"/>
    <dgm:cxn modelId="{20C91783-FB1E-47AF-9B4C-6FF7F1F32AF6}" type="presParOf" srcId="{9D26A553-5276-49D9-9503-1AF2C92E69B1}" destId="{1EE8A86A-0B90-4B5A-B233-055803B5309F}" srcOrd="0" destOrd="0" presId="urn:microsoft.com/office/officeart/2005/8/layout/orgChart1"/>
    <dgm:cxn modelId="{08274040-3C7F-4266-A065-3A8AC8B2D0F7}" type="presParOf" srcId="{9D26A553-5276-49D9-9503-1AF2C92E69B1}" destId="{90D9473F-EBC5-4847-860F-33848F59D80F}" srcOrd="1" destOrd="0" presId="urn:microsoft.com/office/officeart/2005/8/layout/orgChart1"/>
    <dgm:cxn modelId="{51F4E350-F3CC-4B89-8A73-58A71FA33267}" type="presParOf" srcId="{E6F14DE1-9922-44C5-B7AC-733E9E34E6CF}" destId="{F272E972-91F1-460E-9CE7-C1DDA8DC28D4}" srcOrd="1" destOrd="0" presId="urn:microsoft.com/office/officeart/2005/8/layout/orgChart1"/>
    <dgm:cxn modelId="{DD0BC87A-9767-4F34-9AA8-8F81E631FA8A}" type="presParOf" srcId="{E6F14DE1-9922-44C5-B7AC-733E9E34E6CF}" destId="{60AFB5A2-C58E-4AEB-AAF6-1C5764BCC514}" srcOrd="2" destOrd="0" presId="urn:microsoft.com/office/officeart/2005/8/layout/orgChart1"/>
    <dgm:cxn modelId="{EB7E3C53-EF15-425B-AF46-AEE1AC0ECED6}" type="presParOf" srcId="{E56DC8E5-15B3-4345-85AA-39327D1E5292}" destId="{5EAFBEF5-C53B-42CF-B9DE-40EF568118D1}" srcOrd="4" destOrd="0" presId="urn:microsoft.com/office/officeart/2005/8/layout/orgChart1"/>
    <dgm:cxn modelId="{E4E6189D-EE82-45B6-9967-63512B4EA1DF}" type="presParOf" srcId="{E56DC8E5-15B3-4345-85AA-39327D1E5292}" destId="{5DFE7AB2-9F67-4EF6-9C53-DE7FC14C2DB3}" srcOrd="5" destOrd="0" presId="urn:microsoft.com/office/officeart/2005/8/layout/orgChart1"/>
    <dgm:cxn modelId="{7D63663C-5CC1-4DA9-B099-9933D2CE68A1}" type="presParOf" srcId="{5DFE7AB2-9F67-4EF6-9C53-DE7FC14C2DB3}" destId="{88DB9044-00D3-4C58-B674-5EFBA52B7361}" srcOrd="0" destOrd="0" presId="urn:microsoft.com/office/officeart/2005/8/layout/orgChart1"/>
    <dgm:cxn modelId="{ADA02D0B-42DD-444F-9BE6-528988468745}" type="presParOf" srcId="{88DB9044-00D3-4C58-B674-5EFBA52B7361}" destId="{7C94100F-1860-4A1D-A509-952F78F13957}" srcOrd="0" destOrd="0" presId="urn:microsoft.com/office/officeart/2005/8/layout/orgChart1"/>
    <dgm:cxn modelId="{B562B47A-2599-4C45-BC81-83FA3DA98432}" type="presParOf" srcId="{88DB9044-00D3-4C58-B674-5EFBA52B7361}" destId="{243A3777-07E3-44A7-8394-2C6CFC45871C}" srcOrd="1" destOrd="0" presId="urn:microsoft.com/office/officeart/2005/8/layout/orgChart1"/>
    <dgm:cxn modelId="{4A30A0B2-B0CE-40DF-ABBB-38F85FC4A132}" type="presParOf" srcId="{5DFE7AB2-9F67-4EF6-9C53-DE7FC14C2DB3}" destId="{E64DC7CE-C261-4B21-A7CD-0CBCBCC48C14}" srcOrd="1" destOrd="0" presId="urn:microsoft.com/office/officeart/2005/8/layout/orgChart1"/>
    <dgm:cxn modelId="{C6D68C28-92D5-4DE4-80C9-B0EB7004E6E4}" type="presParOf" srcId="{5DFE7AB2-9F67-4EF6-9C53-DE7FC14C2DB3}" destId="{A63B8A00-6A27-4811-AAF7-262D90FCABBA}" srcOrd="2" destOrd="0" presId="urn:microsoft.com/office/officeart/2005/8/layout/orgChart1"/>
    <dgm:cxn modelId="{C18E65C2-2E18-4E3B-AEE9-8327C66707A9}" type="presParOf" srcId="{F2B95FCE-5254-4A6A-B659-B333084C28E0}" destId="{C76F9C8F-6CE3-450E-B07C-9DFE645219C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454F90-8225-4B1E-BD38-740ED44A3B83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CCA4095B-552E-4A7A-A773-C275190FAFC5}">
      <dgm:prSet phldrT="[文本]"/>
      <dgm:spPr>
        <a:xfrm>
          <a:off x="2489" y="0"/>
          <a:ext cx="3032844" cy="576064"/>
        </a:xfrm>
        <a:solidFill>
          <a:srgbClr val="4BACC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b="1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  <a:cs typeface="+mn-cs"/>
            </a:rPr>
            <a:t>获取与识别</a:t>
          </a:r>
          <a:endParaRPr lang="zh-CN" altLang="en-US" b="1" dirty="0">
            <a:solidFill>
              <a:sysClr val="windowText" lastClr="000000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8F0DDA06-84CC-4494-AF51-2A8528782E47}" type="parTrans" cxnId="{3EC09BAF-63D0-4AE7-B0A8-0E95FAB80DE2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9ABED1FD-9AA1-40D8-80BF-46D498007ACC}" type="sibTrans" cxnId="{3EC09BAF-63D0-4AE7-B0A8-0E95FAB80DE2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04866914-613F-4BD4-A901-A1B62DC5CBB5}">
      <dgm:prSet phldrT="[文本]"/>
      <dgm:spPr>
        <a:xfrm>
          <a:off x="2732049" y="0"/>
          <a:ext cx="3032844" cy="576064"/>
        </a:xfrm>
        <a:solidFill>
          <a:srgbClr val="4BACC6">
            <a:hueOff val="-4966938"/>
            <a:satOff val="19906"/>
            <a:lumOff val="4314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b="1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  <a:cs typeface="+mn-cs"/>
            </a:rPr>
            <a:t>分析与处理</a:t>
          </a:r>
          <a:endParaRPr lang="zh-CN" altLang="en-US" b="1" dirty="0">
            <a:solidFill>
              <a:sysClr val="windowText" lastClr="000000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0E6CFEAB-10CA-4EE4-8CDE-D666C5F38D7A}" type="parTrans" cxnId="{ED2B52D8-9A1E-449A-9A80-5EDDF298677B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CA7D88FF-F1FA-42E3-8C8A-DD6D33602978}" type="sibTrans" cxnId="{ED2B52D8-9A1E-449A-9A80-5EDDF298677B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DA75CE0E-3816-410F-A667-22AFEA0DE132}">
      <dgm:prSet phldrT="[文本]"/>
      <dgm:spPr>
        <a:xfrm>
          <a:off x="5461609" y="0"/>
          <a:ext cx="3032844" cy="576064"/>
        </a:xfrm>
        <a:solidFill>
          <a:srgbClr val="4BACC6">
            <a:hueOff val="-9933876"/>
            <a:satOff val="39811"/>
            <a:lumOff val="862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b="1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  <a:cs typeface="+mn-cs"/>
            </a:rPr>
            <a:t>传播与发布</a:t>
          </a:r>
          <a:endParaRPr lang="zh-CN" altLang="en-US" b="1" dirty="0">
            <a:solidFill>
              <a:sysClr val="windowText" lastClr="000000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798D838C-360B-4352-94E3-7CCAA4D58AA3}" type="parTrans" cxnId="{B148187D-AA36-4769-99DB-86E116EC2B73}">
      <dgm:prSet/>
      <dgm:spPr/>
      <dgm:t>
        <a:bodyPr/>
        <a:lstStyle/>
        <a:p>
          <a:endParaRPr lang="zh-CN" altLang="en-US"/>
        </a:p>
      </dgm:t>
    </dgm:pt>
    <dgm:pt modelId="{C015BB54-5DC2-471A-846C-904475C950DC}" type="sibTrans" cxnId="{B148187D-AA36-4769-99DB-86E116EC2B73}">
      <dgm:prSet/>
      <dgm:spPr/>
      <dgm:t>
        <a:bodyPr/>
        <a:lstStyle/>
        <a:p>
          <a:endParaRPr lang="zh-CN" altLang="en-US"/>
        </a:p>
      </dgm:t>
    </dgm:pt>
    <dgm:pt modelId="{B1A3027F-D841-4C3C-B616-59800DCD3042}" type="pres">
      <dgm:prSet presAssocID="{16454F90-8225-4B1E-BD38-740ED44A3B83}" presName="Name0" presStyleCnt="0">
        <dgm:presLayoutVars>
          <dgm:dir/>
          <dgm:animLvl val="lvl"/>
          <dgm:resizeHandles val="exact"/>
        </dgm:presLayoutVars>
      </dgm:prSet>
      <dgm:spPr/>
    </dgm:pt>
    <dgm:pt modelId="{8F9B8E8D-D913-4422-AF24-884EC50E94DF}" type="pres">
      <dgm:prSet presAssocID="{CCA4095B-552E-4A7A-A773-C275190FAFC5}" presName="parTxOnly" presStyleLbl="node1" presStyleIdx="0" presStyleCnt="3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zh-CN" altLang="en-US"/>
        </a:p>
      </dgm:t>
    </dgm:pt>
    <dgm:pt modelId="{1B7623FF-8F3D-49D7-93D7-FC1710682E43}" type="pres">
      <dgm:prSet presAssocID="{9ABED1FD-9AA1-40D8-80BF-46D498007ACC}" presName="parTxOnlySpace" presStyleCnt="0"/>
      <dgm:spPr/>
    </dgm:pt>
    <dgm:pt modelId="{F42EAC59-08B4-45F3-918E-7683DB391819}" type="pres">
      <dgm:prSet presAssocID="{04866914-613F-4BD4-A901-A1B62DC5CBB5}" presName="parTxOnly" presStyleLbl="node1" presStyleIdx="1" presStyleCnt="3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zh-CN" altLang="en-US"/>
        </a:p>
      </dgm:t>
    </dgm:pt>
    <dgm:pt modelId="{16A97B59-18CD-4872-9D95-C0F40BB0A500}" type="pres">
      <dgm:prSet presAssocID="{CA7D88FF-F1FA-42E3-8C8A-DD6D33602978}" presName="parTxOnlySpace" presStyleCnt="0"/>
      <dgm:spPr/>
    </dgm:pt>
    <dgm:pt modelId="{FC534F27-5265-403F-866B-12403484DEC6}" type="pres">
      <dgm:prSet presAssocID="{DA75CE0E-3816-410F-A667-22AFEA0DE132}" presName="parTxOnly" presStyleLbl="node1" presStyleIdx="2" presStyleCnt="3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D057517B-E21B-45CE-9B01-90EFDC547874}" type="presOf" srcId="{CCA4095B-552E-4A7A-A773-C275190FAFC5}" destId="{8F9B8E8D-D913-4422-AF24-884EC50E94DF}" srcOrd="0" destOrd="0" presId="urn:microsoft.com/office/officeart/2005/8/layout/chevron1"/>
    <dgm:cxn modelId="{ED2B52D8-9A1E-449A-9A80-5EDDF298677B}" srcId="{16454F90-8225-4B1E-BD38-740ED44A3B83}" destId="{04866914-613F-4BD4-A901-A1B62DC5CBB5}" srcOrd="1" destOrd="0" parTransId="{0E6CFEAB-10CA-4EE4-8CDE-D666C5F38D7A}" sibTransId="{CA7D88FF-F1FA-42E3-8C8A-DD6D33602978}"/>
    <dgm:cxn modelId="{2518561E-3487-4E5D-9FD6-402E655A19DF}" type="presOf" srcId="{DA75CE0E-3816-410F-A667-22AFEA0DE132}" destId="{FC534F27-5265-403F-866B-12403484DEC6}" srcOrd="0" destOrd="0" presId="urn:microsoft.com/office/officeart/2005/8/layout/chevron1"/>
    <dgm:cxn modelId="{B148187D-AA36-4769-99DB-86E116EC2B73}" srcId="{16454F90-8225-4B1E-BD38-740ED44A3B83}" destId="{DA75CE0E-3816-410F-A667-22AFEA0DE132}" srcOrd="2" destOrd="0" parTransId="{798D838C-360B-4352-94E3-7CCAA4D58AA3}" sibTransId="{C015BB54-5DC2-471A-846C-904475C950DC}"/>
    <dgm:cxn modelId="{1FE18318-D772-4634-9F5C-985C4E386F51}" type="presOf" srcId="{04866914-613F-4BD4-A901-A1B62DC5CBB5}" destId="{F42EAC59-08B4-45F3-918E-7683DB391819}" srcOrd="0" destOrd="0" presId="urn:microsoft.com/office/officeart/2005/8/layout/chevron1"/>
    <dgm:cxn modelId="{3EC09BAF-63D0-4AE7-B0A8-0E95FAB80DE2}" srcId="{16454F90-8225-4B1E-BD38-740ED44A3B83}" destId="{CCA4095B-552E-4A7A-A773-C275190FAFC5}" srcOrd="0" destOrd="0" parTransId="{8F0DDA06-84CC-4494-AF51-2A8528782E47}" sibTransId="{9ABED1FD-9AA1-40D8-80BF-46D498007ACC}"/>
    <dgm:cxn modelId="{19152258-E4E1-40D6-8455-1B7A3D544088}" type="presOf" srcId="{16454F90-8225-4B1E-BD38-740ED44A3B83}" destId="{B1A3027F-D841-4C3C-B616-59800DCD3042}" srcOrd="0" destOrd="0" presId="urn:microsoft.com/office/officeart/2005/8/layout/chevron1"/>
    <dgm:cxn modelId="{C493FB91-E121-4B15-8446-C7ADEA12CCA3}" type="presParOf" srcId="{B1A3027F-D841-4C3C-B616-59800DCD3042}" destId="{8F9B8E8D-D913-4422-AF24-884EC50E94DF}" srcOrd="0" destOrd="0" presId="urn:microsoft.com/office/officeart/2005/8/layout/chevron1"/>
    <dgm:cxn modelId="{9DD621CF-1D09-4189-AB2E-7A1A41A7B580}" type="presParOf" srcId="{B1A3027F-D841-4C3C-B616-59800DCD3042}" destId="{1B7623FF-8F3D-49D7-93D7-FC1710682E43}" srcOrd="1" destOrd="0" presId="urn:microsoft.com/office/officeart/2005/8/layout/chevron1"/>
    <dgm:cxn modelId="{BFBEFB7B-04DA-4B3A-B130-A4AE53E98923}" type="presParOf" srcId="{B1A3027F-D841-4C3C-B616-59800DCD3042}" destId="{F42EAC59-08B4-45F3-918E-7683DB391819}" srcOrd="2" destOrd="0" presId="urn:microsoft.com/office/officeart/2005/8/layout/chevron1"/>
    <dgm:cxn modelId="{BD6236F8-8630-445C-8A72-289885CA3737}" type="presParOf" srcId="{B1A3027F-D841-4C3C-B616-59800DCD3042}" destId="{16A97B59-18CD-4872-9D95-C0F40BB0A500}" srcOrd="3" destOrd="0" presId="urn:microsoft.com/office/officeart/2005/8/layout/chevron1"/>
    <dgm:cxn modelId="{DA57F287-AC60-4E6D-8367-6490C07FAA38}" type="presParOf" srcId="{B1A3027F-D841-4C3C-B616-59800DCD3042}" destId="{FC534F27-5265-403F-866B-12403484DEC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ACD3A6-9AFE-4EFA-9B68-52808BF81A8D}" type="doc">
      <dgm:prSet loTypeId="urn:microsoft.com/office/officeart/2005/8/layout/architecture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21B06CB6-67D7-4611-995A-B4B816A77879}">
      <dgm:prSet phldrT="[Text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硬件 </a:t>
          </a:r>
          <a:r>
            <a:rPr lang="en-US" altLang="zh-CN" dirty="0" smtClean="0">
              <a:solidFill>
                <a:schemeClr val="tx1"/>
              </a:solidFill>
            </a:rPr>
            <a:t>Hardware</a:t>
          </a:r>
          <a:endParaRPr lang="zh-CN" altLang="en-US" dirty="0">
            <a:solidFill>
              <a:schemeClr val="tx1"/>
            </a:solidFill>
          </a:endParaRPr>
        </a:p>
      </dgm:t>
    </dgm:pt>
    <dgm:pt modelId="{FBDF595D-3B75-48F4-A91D-C2F471339203}" type="parTrans" cxnId="{517694FC-BFDA-451C-8E8A-A40BC6AC2A01}">
      <dgm:prSet/>
      <dgm:spPr/>
      <dgm:t>
        <a:bodyPr/>
        <a:lstStyle/>
        <a:p>
          <a:endParaRPr lang="zh-CN" altLang="en-US"/>
        </a:p>
      </dgm:t>
    </dgm:pt>
    <dgm:pt modelId="{E2AB7F32-C567-48F6-8DB1-8611F71FD00C}" type="sibTrans" cxnId="{517694FC-BFDA-451C-8E8A-A40BC6AC2A01}">
      <dgm:prSet/>
      <dgm:spPr/>
      <dgm:t>
        <a:bodyPr/>
        <a:lstStyle/>
        <a:p>
          <a:endParaRPr lang="zh-CN" altLang="en-US"/>
        </a:p>
      </dgm:t>
    </dgm:pt>
    <dgm:pt modelId="{1CC85A98-E689-4066-8D95-FF0995F1AFDE}">
      <dgm:prSet phldrT="[Text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OS</a:t>
          </a:r>
          <a:endParaRPr lang="zh-CN" altLang="en-US" dirty="0">
            <a:solidFill>
              <a:schemeClr val="tx1"/>
            </a:solidFill>
          </a:endParaRPr>
        </a:p>
      </dgm:t>
    </dgm:pt>
    <dgm:pt modelId="{B8EF36DA-F70C-4B8B-9582-BABD198B2338}" type="parTrans" cxnId="{C0A98354-1D95-4F93-ACC7-A7D3609F9330}">
      <dgm:prSet/>
      <dgm:spPr/>
      <dgm:t>
        <a:bodyPr/>
        <a:lstStyle/>
        <a:p>
          <a:endParaRPr lang="zh-CN" altLang="en-US"/>
        </a:p>
      </dgm:t>
    </dgm:pt>
    <dgm:pt modelId="{373BF2DD-BF38-4E9C-9A40-5B02FD0872F4}" type="sibTrans" cxnId="{C0A98354-1D95-4F93-ACC7-A7D3609F9330}">
      <dgm:prSet/>
      <dgm:spPr/>
      <dgm:t>
        <a:bodyPr/>
        <a:lstStyle/>
        <a:p>
          <a:endParaRPr lang="zh-CN" altLang="en-US"/>
        </a:p>
      </dgm:t>
    </dgm:pt>
    <dgm:pt modelId="{F9694EF7-AA2A-44E7-B34C-953D9FD4D59A}">
      <dgm:prSet phldrT="[Text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进程</a:t>
          </a:r>
          <a:endParaRPr lang="zh-CN" altLang="en-US" dirty="0">
            <a:solidFill>
              <a:schemeClr val="tx1"/>
            </a:solidFill>
          </a:endParaRPr>
        </a:p>
      </dgm:t>
    </dgm:pt>
    <dgm:pt modelId="{83A6CA26-2813-47C4-A8AE-1DB32E2C908C}" type="parTrans" cxnId="{9F94AFB3-6AC2-42CC-8117-834B0F50CAF3}">
      <dgm:prSet/>
      <dgm:spPr/>
      <dgm:t>
        <a:bodyPr/>
        <a:lstStyle/>
        <a:p>
          <a:endParaRPr lang="zh-CN" altLang="en-US"/>
        </a:p>
      </dgm:t>
    </dgm:pt>
    <dgm:pt modelId="{A979C846-529B-4697-B270-2D0AABF56C87}" type="sibTrans" cxnId="{9F94AFB3-6AC2-42CC-8117-834B0F50CAF3}">
      <dgm:prSet/>
      <dgm:spPr/>
      <dgm:t>
        <a:bodyPr/>
        <a:lstStyle/>
        <a:p>
          <a:endParaRPr lang="zh-CN" altLang="en-US"/>
        </a:p>
      </dgm:t>
    </dgm:pt>
    <dgm:pt modelId="{E884802A-79D7-41F8-966A-8BEAD84A9ADA}">
      <dgm:prSet phldrT="[Text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进程</a:t>
          </a:r>
          <a:endParaRPr lang="zh-CN" altLang="en-US" dirty="0">
            <a:solidFill>
              <a:schemeClr val="tx1"/>
            </a:solidFill>
          </a:endParaRPr>
        </a:p>
      </dgm:t>
    </dgm:pt>
    <dgm:pt modelId="{81193D7C-F978-4F4D-B5DE-ED8CC1CA4FC2}" type="parTrans" cxnId="{05E57196-B63A-4FA2-8945-81A2E3B50536}">
      <dgm:prSet/>
      <dgm:spPr/>
      <dgm:t>
        <a:bodyPr/>
        <a:lstStyle/>
        <a:p>
          <a:endParaRPr lang="zh-CN" altLang="en-US"/>
        </a:p>
      </dgm:t>
    </dgm:pt>
    <dgm:pt modelId="{EC95309F-E986-4F57-A117-3817D67358E2}" type="sibTrans" cxnId="{05E57196-B63A-4FA2-8945-81A2E3B50536}">
      <dgm:prSet/>
      <dgm:spPr/>
      <dgm:t>
        <a:bodyPr/>
        <a:lstStyle/>
        <a:p>
          <a:endParaRPr lang="zh-CN" altLang="en-US"/>
        </a:p>
      </dgm:t>
    </dgm:pt>
    <dgm:pt modelId="{D0E267F4-6630-4C90-A987-A0AE2D060929}">
      <dgm:prSet phldrT="[Text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进程</a:t>
          </a:r>
          <a:endParaRPr lang="zh-CN" altLang="en-US" dirty="0">
            <a:solidFill>
              <a:schemeClr val="tx1"/>
            </a:solidFill>
          </a:endParaRPr>
        </a:p>
      </dgm:t>
    </dgm:pt>
    <dgm:pt modelId="{FACE27FB-A012-480B-9D30-596695A27036}" type="parTrans" cxnId="{7A25C203-1BC2-4F40-84C2-E27449C134E4}">
      <dgm:prSet/>
      <dgm:spPr/>
      <dgm:t>
        <a:bodyPr/>
        <a:lstStyle/>
        <a:p>
          <a:endParaRPr lang="zh-CN" altLang="en-US"/>
        </a:p>
      </dgm:t>
    </dgm:pt>
    <dgm:pt modelId="{87B2CC7E-CE61-4059-8F27-DA03669DCD98}" type="sibTrans" cxnId="{7A25C203-1BC2-4F40-84C2-E27449C134E4}">
      <dgm:prSet/>
      <dgm:spPr/>
      <dgm:t>
        <a:bodyPr/>
        <a:lstStyle/>
        <a:p>
          <a:endParaRPr lang="zh-CN" altLang="en-US"/>
        </a:p>
      </dgm:t>
    </dgm:pt>
    <dgm:pt modelId="{917E0285-823C-42A1-9450-975A5D6ABBCB}" type="pres">
      <dgm:prSet presAssocID="{AFACD3A6-9AFE-4EFA-9B68-52808BF81A8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0C45CBE-AF6A-4E4C-8E76-C7F830413963}" type="pres">
      <dgm:prSet presAssocID="{21B06CB6-67D7-4611-995A-B4B816A77879}" presName="vertOne" presStyleCnt="0"/>
      <dgm:spPr/>
    </dgm:pt>
    <dgm:pt modelId="{17501128-140E-4BBE-8735-D8175D830731}" type="pres">
      <dgm:prSet presAssocID="{21B06CB6-67D7-4611-995A-B4B816A7787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24735F-1610-46CF-8FB1-08636C80E643}" type="pres">
      <dgm:prSet presAssocID="{21B06CB6-67D7-4611-995A-B4B816A77879}" presName="parTransOne" presStyleCnt="0"/>
      <dgm:spPr/>
    </dgm:pt>
    <dgm:pt modelId="{905A3043-4A6C-4980-A0AD-E35CA3E42AE3}" type="pres">
      <dgm:prSet presAssocID="{21B06CB6-67D7-4611-995A-B4B816A77879}" presName="horzOne" presStyleCnt="0"/>
      <dgm:spPr/>
    </dgm:pt>
    <dgm:pt modelId="{08AB5991-8E25-46FF-985A-6CF609342009}" type="pres">
      <dgm:prSet presAssocID="{1CC85A98-E689-4066-8D95-FF0995F1AFDE}" presName="vertTwo" presStyleCnt="0"/>
      <dgm:spPr/>
    </dgm:pt>
    <dgm:pt modelId="{B37A22F3-3F9E-42EB-BEEE-F0387C02F296}" type="pres">
      <dgm:prSet presAssocID="{1CC85A98-E689-4066-8D95-FF0995F1AFD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57ACB63-3BFF-44F4-8CF0-ED7AE4C44A80}" type="pres">
      <dgm:prSet presAssocID="{1CC85A98-E689-4066-8D95-FF0995F1AFDE}" presName="parTransTwo" presStyleCnt="0"/>
      <dgm:spPr/>
    </dgm:pt>
    <dgm:pt modelId="{8130E32B-379A-4AE1-8738-104511636A71}" type="pres">
      <dgm:prSet presAssocID="{1CC85A98-E689-4066-8D95-FF0995F1AFDE}" presName="horzTwo" presStyleCnt="0"/>
      <dgm:spPr/>
    </dgm:pt>
    <dgm:pt modelId="{6A3083DC-FCBA-4160-9797-310933918EA6}" type="pres">
      <dgm:prSet presAssocID="{F9694EF7-AA2A-44E7-B34C-953D9FD4D59A}" presName="vertThree" presStyleCnt="0"/>
      <dgm:spPr/>
    </dgm:pt>
    <dgm:pt modelId="{DEB27E08-581F-488A-B3F7-AE3F319312BA}" type="pres">
      <dgm:prSet presAssocID="{F9694EF7-AA2A-44E7-B34C-953D9FD4D59A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60134DD-1897-4512-BD5B-801A9DF64B8B}" type="pres">
      <dgm:prSet presAssocID="{F9694EF7-AA2A-44E7-B34C-953D9FD4D59A}" presName="horzThree" presStyleCnt="0"/>
      <dgm:spPr/>
    </dgm:pt>
    <dgm:pt modelId="{E52C311D-8CC0-4CC3-BB45-BB8594B68BA3}" type="pres">
      <dgm:prSet presAssocID="{A979C846-529B-4697-B270-2D0AABF56C87}" presName="sibSpaceThree" presStyleCnt="0"/>
      <dgm:spPr/>
    </dgm:pt>
    <dgm:pt modelId="{E4EE8A1B-D492-42F6-8F2E-98BFAAD16E7E}" type="pres">
      <dgm:prSet presAssocID="{E884802A-79D7-41F8-966A-8BEAD84A9ADA}" presName="vertThree" presStyleCnt="0"/>
      <dgm:spPr/>
    </dgm:pt>
    <dgm:pt modelId="{1A16542B-50EA-4F57-BFF1-ED5F1EE74059}" type="pres">
      <dgm:prSet presAssocID="{E884802A-79D7-41F8-966A-8BEAD84A9ADA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92E37E-1EA3-44CD-A7BE-EE6BEBE92A34}" type="pres">
      <dgm:prSet presAssocID="{E884802A-79D7-41F8-966A-8BEAD84A9ADA}" presName="horzThree" presStyleCnt="0"/>
      <dgm:spPr/>
    </dgm:pt>
    <dgm:pt modelId="{99FDCF99-A888-4FE8-A8B5-F1EC57800BEB}" type="pres">
      <dgm:prSet presAssocID="{EC95309F-E986-4F57-A117-3817D67358E2}" presName="sibSpaceThree" presStyleCnt="0"/>
      <dgm:spPr/>
    </dgm:pt>
    <dgm:pt modelId="{B894ECF2-8DB9-44B5-9F0F-41785563B01A}" type="pres">
      <dgm:prSet presAssocID="{D0E267F4-6630-4C90-A987-A0AE2D060929}" presName="vertThree" presStyleCnt="0"/>
      <dgm:spPr/>
    </dgm:pt>
    <dgm:pt modelId="{8AD4CE77-209C-4735-B42B-E7B3C5851D16}" type="pres">
      <dgm:prSet presAssocID="{D0E267F4-6630-4C90-A987-A0AE2D060929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808BA6-DBF1-4B14-A399-A2982288F5FC}" type="pres">
      <dgm:prSet presAssocID="{D0E267F4-6630-4C90-A987-A0AE2D060929}" presName="horzThree" presStyleCnt="0"/>
      <dgm:spPr/>
    </dgm:pt>
  </dgm:ptLst>
  <dgm:cxnLst>
    <dgm:cxn modelId="{9F94AFB3-6AC2-42CC-8117-834B0F50CAF3}" srcId="{1CC85A98-E689-4066-8D95-FF0995F1AFDE}" destId="{F9694EF7-AA2A-44E7-B34C-953D9FD4D59A}" srcOrd="0" destOrd="0" parTransId="{83A6CA26-2813-47C4-A8AE-1DB32E2C908C}" sibTransId="{A979C846-529B-4697-B270-2D0AABF56C87}"/>
    <dgm:cxn modelId="{C0A98354-1D95-4F93-ACC7-A7D3609F9330}" srcId="{21B06CB6-67D7-4611-995A-B4B816A77879}" destId="{1CC85A98-E689-4066-8D95-FF0995F1AFDE}" srcOrd="0" destOrd="0" parTransId="{B8EF36DA-F70C-4B8B-9582-BABD198B2338}" sibTransId="{373BF2DD-BF38-4E9C-9A40-5B02FD0872F4}"/>
    <dgm:cxn modelId="{7A25C203-1BC2-4F40-84C2-E27449C134E4}" srcId="{1CC85A98-E689-4066-8D95-FF0995F1AFDE}" destId="{D0E267F4-6630-4C90-A987-A0AE2D060929}" srcOrd="2" destOrd="0" parTransId="{FACE27FB-A012-480B-9D30-596695A27036}" sibTransId="{87B2CC7E-CE61-4059-8F27-DA03669DCD98}"/>
    <dgm:cxn modelId="{13F3DD0B-C11C-47A3-8BBC-DE0D0B4F7FD8}" type="presOf" srcId="{21B06CB6-67D7-4611-995A-B4B816A77879}" destId="{17501128-140E-4BBE-8735-D8175D830731}" srcOrd="0" destOrd="0" presId="urn:microsoft.com/office/officeart/2005/8/layout/architecture"/>
    <dgm:cxn modelId="{4555215B-7AE0-4EAD-831E-C2196E66B3B7}" type="presOf" srcId="{D0E267F4-6630-4C90-A987-A0AE2D060929}" destId="{8AD4CE77-209C-4735-B42B-E7B3C5851D16}" srcOrd="0" destOrd="0" presId="urn:microsoft.com/office/officeart/2005/8/layout/architecture"/>
    <dgm:cxn modelId="{517694FC-BFDA-451C-8E8A-A40BC6AC2A01}" srcId="{AFACD3A6-9AFE-4EFA-9B68-52808BF81A8D}" destId="{21B06CB6-67D7-4611-995A-B4B816A77879}" srcOrd="0" destOrd="0" parTransId="{FBDF595D-3B75-48F4-A91D-C2F471339203}" sibTransId="{E2AB7F32-C567-48F6-8DB1-8611F71FD00C}"/>
    <dgm:cxn modelId="{76BD75A9-2D00-4E96-8032-20B6ECF8EDB8}" type="presOf" srcId="{1CC85A98-E689-4066-8D95-FF0995F1AFDE}" destId="{B37A22F3-3F9E-42EB-BEEE-F0387C02F296}" srcOrd="0" destOrd="0" presId="urn:microsoft.com/office/officeart/2005/8/layout/architecture"/>
    <dgm:cxn modelId="{A8764165-7046-4D23-847D-AC5DB27B4F02}" type="presOf" srcId="{AFACD3A6-9AFE-4EFA-9B68-52808BF81A8D}" destId="{917E0285-823C-42A1-9450-975A5D6ABBCB}" srcOrd="0" destOrd="0" presId="urn:microsoft.com/office/officeart/2005/8/layout/architecture"/>
    <dgm:cxn modelId="{05E57196-B63A-4FA2-8945-81A2E3B50536}" srcId="{1CC85A98-E689-4066-8D95-FF0995F1AFDE}" destId="{E884802A-79D7-41F8-966A-8BEAD84A9ADA}" srcOrd="1" destOrd="0" parTransId="{81193D7C-F978-4F4D-B5DE-ED8CC1CA4FC2}" sibTransId="{EC95309F-E986-4F57-A117-3817D67358E2}"/>
    <dgm:cxn modelId="{FD35B029-69E5-47A7-9F36-2F20A2763176}" type="presOf" srcId="{F9694EF7-AA2A-44E7-B34C-953D9FD4D59A}" destId="{DEB27E08-581F-488A-B3F7-AE3F319312BA}" srcOrd="0" destOrd="0" presId="urn:microsoft.com/office/officeart/2005/8/layout/architecture"/>
    <dgm:cxn modelId="{7C3C4D3B-4B45-4287-9A6B-7AD45EDEA5BF}" type="presOf" srcId="{E884802A-79D7-41F8-966A-8BEAD84A9ADA}" destId="{1A16542B-50EA-4F57-BFF1-ED5F1EE74059}" srcOrd="0" destOrd="0" presId="urn:microsoft.com/office/officeart/2005/8/layout/architecture"/>
    <dgm:cxn modelId="{80D41365-33C1-4D5D-AEF6-BCD27E641994}" type="presParOf" srcId="{917E0285-823C-42A1-9450-975A5D6ABBCB}" destId="{00C45CBE-AF6A-4E4C-8E76-C7F830413963}" srcOrd="0" destOrd="0" presId="urn:microsoft.com/office/officeart/2005/8/layout/architecture"/>
    <dgm:cxn modelId="{1A89462E-F341-479D-B9C8-526CB8B77098}" type="presParOf" srcId="{00C45CBE-AF6A-4E4C-8E76-C7F830413963}" destId="{17501128-140E-4BBE-8735-D8175D830731}" srcOrd="0" destOrd="0" presId="urn:microsoft.com/office/officeart/2005/8/layout/architecture"/>
    <dgm:cxn modelId="{3EB09D52-67D0-40F4-96E8-AA87E8B49627}" type="presParOf" srcId="{00C45CBE-AF6A-4E4C-8E76-C7F830413963}" destId="{DC24735F-1610-46CF-8FB1-08636C80E643}" srcOrd="1" destOrd="0" presId="urn:microsoft.com/office/officeart/2005/8/layout/architecture"/>
    <dgm:cxn modelId="{A04390F0-F4D1-4B2C-BA67-1E6332FBA5C2}" type="presParOf" srcId="{00C45CBE-AF6A-4E4C-8E76-C7F830413963}" destId="{905A3043-4A6C-4980-A0AD-E35CA3E42AE3}" srcOrd="2" destOrd="0" presId="urn:microsoft.com/office/officeart/2005/8/layout/architecture"/>
    <dgm:cxn modelId="{4880D604-EE84-49B2-B976-61F58BC6A526}" type="presParOf" srcId="{905A3043-4A6C-4980-A0AD-E35CA3E42AE3}" destId="{08AB5991-8E25-46FF-985A-6CF609342009}" srcOrd="0" destOrd="0" presId="urn:microsoft.com/office/officeart/2005/8/layout/architecture"/>
    <dgm:cxn modelId="{ED531090-B126-4507-B4BF-69E204C81A44}" type="presParOf" srcId="{08AB5991-8E25-46FF-985A-6CF609342009}" destId="{B37A22F3-3F9E-42EB-BEEE-F0387C02F296}" srcOrd="0" destOrd="0" presId="urn:microsoft.com/office/officeart/2005/8/layout/architecture"/>
    <dgm:cxn modelId="{2A3D5E86-01BE-43AF-840D-CD1A13842EBF}" type="presParOf" srcId="{08AB5991-8E25-46FF-985A-6CF609342009}" destId="{C57ACB63-3BFF-44F4-8CF0-ED7AE4C44A80}" srcOrd="1" destOrd="0" presId="urn:microsoft.com/office/officeart/2005/8/layout/architecture"/>
    <dgm:cxn modelId="{55D3A4BA-E8F9-4804-BD77-F70A6786CDE5}" type="presParOf" srcId="{08AB5991-8E25-46FF-985A-6CF609342009}" destId="{8130E32B-379A-4AE1-8738-104511636A71}" srcOrd="2" destOrd="0" presId="urn:microsoft.com/office/officeart/2005/8/layout/architecture"/>
    <dgm:cxn modelId="{58B01966-59BE-4DA6-A06A-74B8F3FCC4C5}" type="presParOf" srcId="{8130E32B-379A-4AE1-8738-104511636A71}" destId="{6A3083DC-FCBA-4160-9797-310933918EA6}" srcOrd="0" destOrd="0" presId="urn:microsoft.com/office/officeart/2005/8/layout/architecture"/>
    <dgm:cxn modelId="{A2BBE125-2BE9-4549-A6C8-853556926D0B}" type="presParOf" srcId="{6A3083DC-FCBA-4160-9797-310933918EA6}" destId="{DEB27E08-581F-488A-B3F7-AE3F319312BA}" srcOrd="0" destOrd="0" presId="urn:microsoft.com/office/officeart/2005/8/layout/architecture"/>
    <dgm:cxn modelId="{41BC3586-A9C8-431D-A92E-F04214394623}" type="presParOf" srcId="{6A3083DC-FCBA-4160-9797-310933918EA6}" destId="{160134DD-1897-4512-BD5B-801A9DF64B8B}" srcOrd="1" destOrd="0" presId="urn:microsoft.com/office/officeart/2005/8/layout/architecture"/>
    <dgm:cxn modelId="{3FEE142F-F193-4A6D-887E-0C29F4A35884}" type="presParOf" srcId="{8130E32B-379A-4AE1-8738-104511636A71}" destId="{E52C311D-8CC0-4CC3-BB45-BB8594B68BA3}" srcOrd="1" destOrd="0" presId="urn:microsoft.com/office/officeart/2005/8/layout/architecture"/>
    <dgm:cxn modelId="{EDD701D8-D281-42EA-B4F6-4003EB2900C9}" type="presParOf" srcId="{8130E32B-379A-4AE1-8738-104511636A71}" destId="{E4EE8A1B-D492-42F6-8F2E-98BFAAD16E7E}" srcOrd="2" destOrd="0" presId="urn:microsoft.com/office/officeart/2005/8/layout/architecture"/>
    <dgm:cxn modelId="{A6D69E6E-C6A8-4672-8E3F-4BB1054BBE95}" type="presParOf" srcId="{E4EE8A1B-D492-42F6-8F2E-98BFAAD16E7E}" destId="{1A16542B-50EA-4F57-BFF1-ED5F1EE74059}" srcOrd="0" destOrd="0" presId="urn:microsoft.com/office/officeart/2005/8/layout/architecture"/>
    <dgm:cxn modelId="{275ABDBE-BBF9-4085-BB85-2A0AA2A6EF2F}" type="presParOf" srcId="{E4EE8A1B-D492-42F6-8F2E-98BFAAD16E7E}" destId="{4692E37E-1EA3-44CD-A7BE-EE6BEBE92A34}" srcOrd="1" destOrd="0" presId="urn:microsoft.com/office/officeart/2005/8/layout/architecture"/>
    <dgm:cxn modelId="{B6DF6254-4D03-462B-BD49-A96BD83BEE02}" type="presParOf" srcId="{8130E32B-379A-4AE1-8738-104511636A71}" destId="{99FDCF99-A888-4FE8-A8B5-F1EC57800BEB}" srcOrd="3" destOrd="0" presId="urn:microsoft.com/office/officeart/2005/8/layout/architecture"/>
    <dgm:cxn modelId="{F231813D-5AD8-4432-802B-661124240BF7}" type="presParOf" srcId="{8130E32B-379A-4AE1-8738-104511636A71}" destId="{B894ECF2-8DB9-44B5-9F0F-41785563B01A}" srcOrd="4" destOrd="0" presId="urn:microsoft.com/office/officeart/2005/8/layout/architecture"/>
    <dgm:cxn modelId="{0A22635B-DE1D-4AE1-916D-92170A774859}" type="presParOf" srcId="{B894ECF2-8DB9-44B5-9F0F-41785563B01A}" destId="{8AD4CE77-209C-4735-B42B-E7B3C5851D16}" srcOrd="0" destOrd="0" presId="urn:microsoft.com/office/officeart/2005/8/layout/architecture"/>
    <dgm:cxn modelId="{182AE0C2-61A4-4A64-B46A-0A6BBC9000D1}" type="presParOf" srcId="{B894ECF2-8DB9-44B5-9F0F-41785563B01A}" destId="{B7808BA6-DBF1-4B14-A399-A2982288F5FC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FACD3A6-9AFE-4EFA-9B68-52808BF81A8D}" type="doc">
      <dgm:prSet loTypeId="urn:microsoft.com/office/officeart/2005/8/layout/architecture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21B06CB6-67D7-4611-995A-B4B816A77879}">
      <dgm:prSet phldrT="[Text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硬件</a:t>
          </a:r>
          <a:r>
            <a:rPr lang="zh-CN" altLang="en-US" dirty="0" smtClean="0"/>
            <a:t> </a:t>
          </a:r>
          <a:r>
            <a:rPr lang="en-US" altLang="zh-CN" dirty="0" smtClean="0">
              <a:solidFill>
                <a:schemeClr val="tx1"/>
              </a:solidFill>
            </a:rPr>
            <a:t>Hardware</a:t>
          </a:r>
          <a:endParaRPr lang="zh-CN" altLang="en-US" dirty="0">
            <a:solidFill>
              <a:schemeClr val="tx1"/>
            </a:solidFill>
          </a:endParaRPr>
        </a:p>
      </dgm:t>
    </dgm:pt>
    <dgm:pt modelId="{FBDF595D-3B75-48F4-A91D-C2F471339203}" type="parTrans" cxnId="{517694FC-BFDA-451C-8E8A-A40BC6AC2A01}">
      <dgm:prSet/>
      <dgm:spPr/>
      <dgm:t>
        <a:bodyPr/>
        <a:lstStyle/>
        <a:p>
          <a:endParaRPr lang="zh-CN" altLang="en-US"/>
        </a:p>
      </dgm:t>
    </dgm:pt>
    <dgm:pt modelId="{E2AB7F32-C567-48F6-8DB1-8611F71FD00C}" type="sibTrans" cxnId="{517694FC-BFDA-451C-8E8A-A40BC6AC2A01}">
      <dgm:prSet/>
      <dgm:spPr/>
      <dgm:t>
        <a:bodyPr/>
        <a:lstStyle/>
        <a:p>
          <a:endParaRPr lang="zh-CN" altLang="en-US"/>
        </a:p>
      </dgm:t>
    </dgm:pt>
    <dgm:pt modelId="{1CC85A98-E689-4066-8D95-FF0995F1AFDE}">
      <dgm:prSet phldrT="[Text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CP</a:t>
          </a:r>
          <a:endParaRPr lang="zh-CN" altLang="en-US" dirty="0">
            <a:solidFill>
              <a:schemeClr val="tx1"/>
            </a:solidFill>
          </a:endParaRPr>
        </a:p>
      </dgm:t>
    </dgm:pt>
    <dgm:pt modelId="{B8EF36DA-F70C-4B8B-9582-BABD198B2338}" type="parTrans" cxnId="{C0A98354-1D95-4F93-ACC7-A7D3609F9330}">
      <dgm:prSet/>
      <dgm:spPr/>
      <dgm:t>
        <a:bodyPr/>
        <a:lstStyle/>
        <a:p>
          <a:endParaRPr lang="zh-CN" altLang="en-US"/>
        </a:p>
      </dgm:t>
    </dgm:pt>
    <dgm:pt modelId="{373BF2DD-BF38-4E9C-9A40-5B02FD0872F4}" type="sibTrans" cxnId="{C0A98354-1D95-4F93-ACC7-A7D3609F9330}">
      <dgm:prSet/>
      <dgm:spPr/>
      <dgm:t>
        <a:bodyPr/>
        <a:lstStyle/>
        <a:p>
          <a:endParaRPr lang="zh-CN" altLang="en-US"/>
        </a:p>
      </dgm:t>
    </dgm:pt>
    <dgm:pt modelId="{F9694EF7-AA2A-44E7-B34C-953D9FD4D59A}">
      <dgm:prSet phldrT="[Text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应用</a:t>
          </a:r>
          <a:endParaRPr lang="zh-CN" altLang="en-US" dirty="0">
            <a:solidFill>
              <a:schemeClr val="tx1"/>
            </a:solidFill>
          </a:endParaRPr>
        </a:p>
      </dgm:t>
    </dgm:pt>
    <dgm:pt modelId="{83A6CA26-2813-47C4-A8AE-1DB32E2C908C}" type="parTrans" cxnId="{9F94AFB3-6AC2-42CC-8117-834B0F50CAF3}">
      <dgm:prSet/>
      <dgm:spPr/>
      <dgm:t>
        <a:bodyPr/>
        <a:lstStyle/>
        <a:p>
          <a:endParaRPr lang="zh-CN" altLang="en-US"/>
        </a:p>
      </dgm:t>
    </dgm:pt>
    <dgm:pt modelId="{A979C846-529B-4697-B270-2D0AABF56C87}" type="sibTrans" cxnId="{9F94AFB3-6AC2-42CC-8117-834B0F50CAF3}">
      <dgm:prSet/>
      <dgm:spPr/>
      <dgm:t>
        <a:bodyPr/>
        <a:lstStyle/>
        <a:p>
          <a:endParaRPr lang="zh-CN" altLang="en-US"/>
        </a:p>
      </dgm:t>
    </dgm:pt>
    <dgm:pt modelId="{E884802A-79D7-41F8-966A-8BEAD84A9ADA}">
      <dgm:prSet phldrT="[Text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应用</a:t>
          </a:r>
          <a:endParaRPr lang="zh-CN" altLang="en-US" dirty="0">
            <a:solidFill>
              <a:schemeClr val="tx1"/>
            </a:solidFill>
          </a:endParaRPr>
        </a:p>
      </dgm:t>
    </dgm:pt>
    <dgm:pt modelId="{81193D7C-F978-4F4D-B5DE-ED8CC1CA4FC2}" type="parTrans" cxnId="{05E57196-B63A-4FA2-8945-81A2E3B50536}">
      <dgm:prSet/>
      <dgm:spPr/>
      <dgm:t>
        <a:bodyPr/>
        <a:lstStyle/>
        <a:p>
          <a:endParaRPr lang="zh-CN" altLang="en-US"/>
        </a:p>
      </dgm:t>
    </dgm:pt>
    <dgm:pt modelId="{EC95309F-E986-4F57-A117-3817D67358E2}" type="sibTrans" cxnId="{05E57196-B63A-4FA2-8945-81A2E3B50536}">
      <dgm:prSet/>
      <dgm:spPr/>
      <dgm:t>
        <a:bodyPr/>
        <a:lstStyle/>
        <a:p>
          <a:endParaRPr lang="zh-CN" altLang="en-US"/>
        </a:p>
      </dgm:t>
    </dgm:pt>
    <dgm:pt modelId="{D0E267F4-6630-4C90-A987-A0AE2D060929}">
      <dgm:prSet phldrT="[Text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应用</a:t>
          </a:r>
          <a:endParaRPr lang="zh-CN" altLang="en-US" dirty="0">
            <a:solidFill>
              <a:schemeClr val="tx1"/>
            </a:solidFill>
          </a:endParaRPr>
        </a:p>
      </dgm:t>
    </dgm:pt>
    <dgm:pt modelId="{FACE27FB-A012-480B-9D30-596695A27036}" type="parTrans" cxnId="{7A25C203-1BC2-4F40-84C2-E27449C134E4}">
      <dgm:prSet/>
      <dgm:spPr/>
      <dgm:t>
        <a:bodyPr/>
        <a:lstStyle/>
        <a:p>
          <a:endParaRPr lang="zh-CN" altLang="en-US"/>
        </a:p>
      </dgm:t>
    </dgm:pt>
    <dgm:pt modelId="{87B2CC7E-CE61-4059-8F27-DA03669DCD98}" type="sibTrans" cxnId="{7A25C203-1BC2-4F40-84C2-E27449C134E4}">
      <dgm:prSet/>
      <dgm:spPr/>
      <dgm:t>
        <a:bodyPr/>
        <a:lstStyle/>
        <a:p>
          <a:endParaRPr lang="zh-CN" altLang="en-US"/>
        </a:p>
      </dgm:t>
    </dgm:pt>
    <dgm:pt modelId="{8646D5C6-9C98-4865-8C9C-13D0A10AB18F}">
      <dgm:prSet phldrT="[Text]"/>
      <dgm:spPr/>
      <dgm:t>
        <a:bodyPr/>
        <a:lstStyle/>
        <a:p>
          <a:r>
            <a:rPr lang="en-US" altLang="zh-CN" dirty="0" smtClean="0"/>
            <a:t>CMS</a:t>
          </a:r>
          <a:endParaRPr lang="zh-CN" altLang="en-US" dirty="0"/>
        </a:p>
      </dgm:t>
    </dgm:pt>
    <dgm:pt modelId="{04B9DCE0-6283-4655-8328-13DC18C63A52}" type="parTrans" cxnId="{8F89BD7B-1B0B-48E6-B433-E46B4CC49DAE}">
      <dgm:prSet/>
      <dgm:spPr/>
      <dgm:t>
        <a:bodyPr/>
        <a:lstStyle/>
        <a:p>
          <a:endParaRPr lang="zh-CN" altLang="en-US"/>
        </a:p>
      </dgm:t>
    </dgm:pt>
    <dgm:pt modelId="{0EC7C287-9F5D-432D-8513-5CC14AEB9B45}" type="sibTrans" cxnId="{8F89BD7B-1B0B-48E6-B433-E46B4CC49DAE}">
      <dgm:prSet/>
      <dgm:spPr/>
      <dgm:t>
        <a:bodyPr/>
        <a:lstStyle/>
        <a:p>
          <a:endParaRPr lang="zh-CN" altLang="en-US"/>
        </a:p>
      </dgm:t>
    </dgm:pt>
    <dgm:pt modelId="{4BD50FAD-0719-4710-98B0-AEDD023C8786}">
      <dgm:prSet phldrT="[Text]"/>
      <dgm:spPr/>
      <dgm:t>
        <a:bodyPr/>
        <a:lstStyle/>
        <a:p>
          <a:r>
            <a:rPr lang="en-US" altLang="zh-CN" dirty="0" smtClean="0"/>
            <a:t>CMS</a:t>
          </a:r>
          <a:endParaRPr lang="zh-CN" altLang="en-US" dirty="0"/>
        </a:p>
      </dgm:t>
    </dgm:pt>
    <dgm:pt modelId="{D7F73614-8C21-4D65-9631-80B5301F7EE2}" type="parTrans" cxnId="{61FC3ECD-B1B9-4698-8301-B5252CEFE204}">
      <dgm:prSet/>
      <dgm:spPr/>
      <dgm:t>
        <a:bodyPr/>
        <a:lstStyle/>
        <a:p>
          <a:endParaRPr lang="zh-CN" altLang="en-US"/>
        </a:p>
      </dgm:t>
    </dgm:pt>
    <dgm:pt modelId="{A247BC12-083C-4298-AB6C-18F725C3BA0E}" type="sibTrans" cxnId="{61FC3ECD-B1B9-4698-8301-B5252CEFE204}">
      <dgm:prSet/>
      <dgm:spPr/>
      <dgm:t>
        <a:bodyPr/>
        <a:lstStyle/>
        <a:p>
          <a:endParaRPr lang="zh-CN" altLang="en-US"/>
        </a:p>
      </dgm:t>
    </dgm:pt>
    <dgm:pt modelId="{BA7F3683-ADAF-463F-BD09-87B1B3EB8D32}">
      <dgm:prSet phldrT="[Text]"/>
      <dgm:spPr/>
      <dgm:t>
        <a:bodyPr/>
        <a:lstStyle/>
        <a:p>
          <a:r>
            <a:rPr lang="en-US" altLang="zh-CN" dirty="0" smtClean="0"/>
            <a:t>CMS</a:t>
          </a:r>
          <a:endParaRPr lang="zh-CN" altLang="en-US" dirty="0"/>
        </a:p>
      </dgm:t>
    </dgm:pt>
    <dgm:pt modelId="{9F126AD4-F717-4B2B-BBF4-97BD4DD241EC}" type="parTrans" cxnId="{F782C681-FB75-47E1-B885-4448595B8B44}">
      <dgm:prSet/>
      <dgm:spPr/>
      <dgm:t>
        <a:bodyPr/>
        <a:lstStyle/>
        <a:p>
          <a:endParaRPr lang="zh-CN" altLang="en-US"/>
        </a:p>
      </dgm:t>
    </dgm:pt>
    <dgm:pt modelId="{3ECCD900-08CB-4662-8C36-A59986A1587F}" type="sibTrans" cxnId="{F782C681-FB75-47E1-B885-4448595B8B44}">
      <dgm:prSet/>
      <dgm:spPr/>
      <dgm:t>
        <a:bodyPr/>
        <a:lstStyle/>
        <a:p>
          <a:endParaRPr lang="zh-CN" altLang="en-US"/>
        </a:p>
      </dgm:t>
    </dgm:pt>
    <dgm:pt modelId="{917E0285-823C-42A1-9450-975A5D6ABBCB}" type="pres">
      <dgm:prSet presAssocID="{AFACD3A6-9AFE-4EFA-9B68-52808BF81A8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0C45CBE-AF6A-4E4C-8E76-C7F830413963}" type="pres">
      <dgm:prSet presAssocID="{21B06CB6-67D7-4611-995A-B4B816A77879}" presName="vertOne" presStyleCnt="0"/>
      <dgm:spPr/>
    </dgm:pt>
    <dgm:pt modelId="{17501128-140E-4BBE-8735-D8175D830731}" type="pres">
      <dgm:prSet presAssocID="{21B06CB6-67D7-4611-995A-B4B816A7787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24735F-1610-46CF-8FB1-08636C80E643}" type="pres">
      <dgm:prSet presAssocID="{21B06CB6-67D7-4611-995A-B4B816A77879}" presName="parTransOne" presStyleCnt="0"/>
      <dgm:spPr/>
    </dgm:pt>
    <dgm:pt modelId="{905A3043-4A6C-4980-A0AD-E35CA3E42AE3}" type="pres">
      <dgm:prSet presAssocID="{21B06CB6-67D7-4611-995A-B4B816A77879}" presName="horzOne" presStyleCnt="0"/>
      <dgm:spPr/>
    </dgm:pt>
    <dgm:pt modelId="{08AB5991-8E25-46FF-985A-6CF609342009}" type="pres">
      <dgm:prSet presAssocID="{1CC85A98-E689-4066-8D95-FF0995F1AFDE}" presName="vertTwo" presStyleCnt="0"/>
      <dgm:spPr/>
    </dgm:pt>
    <dgm:pt modelId="{B37A22F3-3F9E-42EB-BEEE-F0387C02F296}" type="pres">
      <dgm:prSet presAssocID="{1CC85A98-E689-4066-8D95-FF0995F1AFD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57ACB63-3BFF-44F4-8CF0-ED7AE4C44A80}" type="pres">
      <dgm:prSet presAssocID="{1CC85A98-E689-4066-8D95-FF0995F1AFDE}" presName="parTransTwo" presStyleCnt="0"/>
      <dgm:spPr/>
    </dgm:pt>
    <dgm:pt modelId="{8130E32B-379A-4AE1-8738-104511636A71}" type="pres">
      <dgm:prSet presAssocID="{1CC85A98-E689-4066-8D95-FF0995F1AFDE}" presName="horzTwo" presStyleCnt="0"/>
      <dgm:spPr/>
    </dgm:pt>
    <dgm:pt modelId="{6BC968A8-11E6-414E-834E-A8523209A004}" type="pres">
      <dgm:prSet presAssocID="{8646D5C6-9C98-4865-8C9C-13D0A10AB18F}" presName="vertThree" presStyleCnt="0"/>
      <dgm:spPr/>
    </dgm:pt>
    <dgm:pt modelId="{E39AEE9E-4952-4365-834E-F3F972EC6CC4}" type="pres">
      <dgm:prSet presAssocID="{8646D5C6-9C98-4865-8C9C-13D0A10AB18F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D927B0-B03B-4607-BBC1-90198B275C26}" type="pres">
      <dgm:prSet presAssocID="{8646D5C6-9C98-4865-8C9C-13D0A10AB18F}" presName="parTransThree" presStyleCnt="0"/>
      <dgm:spPr/>
    </dgm:pt>
    <dgm:pt modelId="{AC512637-E7A7-4C60-A5BC-2D9119720984}" type="pres">
      <dgm:prSet presAssocID="{8646D5C6-9C98-4865-8C9C-13D0A10AB18F}" presName="horzThree" presStyleCnt="0"/>
      <dgm:spPr/>
    </dgm:pt>
    <dgm:pt modelId="{EF76ECB1-11A6-4235-B314-3B1F6AA9CE80}" type="pres">
      <dgm:prSet presAssocID="{F9694EF7-AA2A-44E7-B34C-953D9FD4D59A}" presName="vertFour" presStyleCnt="0">
        <dgm:presLayoutVars>
          <dgm:chPref val="3"/>
        </dgm:presLayoutVars>
      </dgm:prSet>
      <dgm:spPr/>
    </dgm:pt>
    <dgm:pt modelId="{A22ADBC4-2DA9-4A1C-9FAF-1BB375D6D9B1}" type="pres">
      <dgm:prSet presAssocID="{F9694EF7-AA2A-44E7-B34C-953D9FD4D59A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F7930B-3E18-4713-9268-E558DB6BC3FD}" type="pres">
      <dgm:prSet presAssocID="{F9694EF7-AA2A-44E7-B34C-953D9FD4D59A}" presName="horzFour" presStyleCnt="0"/>
      <dgm:spPr/>
    </dgm:pt>
    <dgm:pt modelId="{83E1B9E4-09D0-4D00-B5D6-1DC3118A0D17}" type="pres">
      <dgm:prSet presAssocID="{0EC7C287-9F5D-432D-8513-5CC14AEB9B45}" presName="sibSpaceThree" presStyleCnt="0"/>
      <dgm:spPr/>
    </dgm:pt>
    <dgm:pt modelId="{3406D9B2-2CB9-4670-8707-3F1317152874}" type="pres">
      <dgm:prSet presAssocID="{4BD50FAD-0719-4710-98B0-AEDD023C8786}" presName="vertThree" presStyleCnt="0"/>
      <dgm:spPr/>
    </dgm:pt>
    <dgm:pt modelId="{76BC861E-B5D5-4F53-B445-F89AF6B8E500}" type="pres">
      <dgm:prSet presAssocID="{4BD50FAD-0719-4710-98B0-AEDD023C8786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852F0C-2E95-480E-BD07-403DD45760F9}" type="pres">
      <dgm:prSet presAssocID="{4BD50FAD-0719-4710-98B0-AEDD023C8786}" presName="parTransThree" presStyleCnt="0"/>
      <dgm:spPr/>
    </dgm:pt>
    <dgm:pt modelId="{AC13D4F7-96BA-4C7F-979E-BB3DE265B454}" type="pres">
      <dgm:prSet presAssocID="{4BD50FAD-0719-4710-98B0-AEDD023C8786}" presName="horzThree" presStyleCnt="0"/>
      <dgm:spPr/>
    </dgm:pt>
    <dgm:pt modelId="{48F3EFFF-625A-4042-BD73-C1E8F9D7049C}" type="pres">
      <dgm:prSet presAssocID="{E884802A-79D7-41F8-966A-8BEAD84A9ADA}" presName="vertFour" presStyleCnt="0">
        <dgm:presLayoutVars>
          <dgm:chPref val="3"/>
        </dgm:presLayoutVars>
      </dgm:prSet>
      <dgm:spPr/>
    </dgm:pt>
    <dgm:pt modelId="{75DFAB96-34C8-44DF-B0C0-B87030FF854B}" type="pres">
      <dgm:prSet presAssocID="{E884802A-79D7-41F8-966A-8BEAD84A9ADA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BC7FC7-D1D3-40E6-9BE6-2D2C33EF81FA}" type="pres">
      <dgm:prSet presAssocID="{E884802A-79D7-41F8-966A-8BEAD84A9ADA}" presName="horzFour" presStyleCnt="0"/>
      <dgm:spPr/>
    </dgm:pt>
    <dgm:pt modelId="{B0AA8644-1BDB-4F8A-85CA-E219117F9806}" type="pres">
      <dgm:prSet presAssocID="{A247BC12-083C-4298-AB6C-18F725C3BA0E}" presName="sibSpaceThree" presStyleCnt="0"/>
      <dgm:spPr/>
    </dgm:pt>
    <dgm:pt modelId="{48BEB7D5-0B86-4A39-929A-5242ECCAB66B}" type="pres">
      <dgm:prSet presAssocID="{BA7F3683-ADAF-463F-BD09-87B1B3EB8D32}" presName="vertThree" presStyleCnt="0"/>
      <dgm:spPr/>
    </dgm:pt>
    <dgm:pt modelId="{B374B65E-945D-4770-84A2-CD1F7207E9B5}" type="pres">
      <dgm:prSet presAssocID="{BA7F3683-ADAF-463F-BD09-87B1B3EB8D32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8828E5-0E69-4C69-A301-6A822736AAC2}" type="pres">
      <dgm:prSet presAssocID="{BA7F3683-ADAF-463F-BD09-87B1B3EB8D32}" presName="parTransThree" presStyleCnt="0"/>
      <dgm:spPr/>
    </dgm:pt>
    <dgm:pt modelId="{228235BC-2C2C-499E-A53A-1EC9969FC62C}" type="pres">
      <dgm:prSet presAssocID="{BA7F3683-ADAF-463F-BD09-87B1B3EB8D32}" presName="horzThree" presStyleCnt="0"/>
      <dgm:spPr/>
    </dgm:pt>
    <dgm:pt modelId="{95D6695F-9FB7-43C7-90E8-917E2641720B}" type="pres">
      <dgm:prSet presAssocID="{D0E267F4-6630-4C90-A987-A0AE2D060929}" presName="vertFour" presStyleCnt="0">
        <dgm:presLayoutVars>
          <dgm:chPref val="3"/>
        </dgm:presLayoutVars>
      </dgm:prSet>
      <dgm:spPr/>
    </dgm:pt>
    <dgm:pt modelId="{4170587B-2766-4098-A2FE-7AC4C17C3EDF}" type="pres">
      <dgm:prSet presAssocID="{D0E267F4-6630-4C90-A987-A0AE2D060929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18CD68-47A3-4F87-ACCE-B25CC465A728}" type="pres">
      <dgm:prSet presAssocID="{D0E267F4-6630-4C90-A987-A0AE2D060929}" presName="horzFour" presStyleCnt="0"/>
      <dgm:spPr/>
    </dgm:pt>
  </dgm:ptLst>
  <dgm:cxnLst>
    <dgm:cxn modelId="{7A25C203-1BC2-4F40-84C2-E27449C134E4}" srcId="{BA7F3683-ADAF-463F-BD09-87B1B3EB8D32}" destId="{D0E267F4-6630-4C90-A987-A0AE2D060929}" srcOrd="0" destOrd="0" parTransId="{FACE27FB-A012-480B-9D30-596695A27036}" sibTransId="{87B2CC7E-CE61-4059-8F27-DA03669DCD98}"/>
    <dgm:cxn modelId="{9F94AFB3-6AC2-42CC-8117-834B0F50CAF3}" srcId="{8646D5C6-9C98-4865-8C9C-13D0A10AB18F}" destId="{F9694EF7-AA2A-44E7-B34C-953D9FD4D59A}" srcOrd="0" destOrd="0" parTransId="{83A6CA26-2813-47C4-A8AE-1DB32E2C908C}" sibTransId="{A979C846-529B-4697-B270-2D0AABF56C87}"/>
    <dgm:cxn modelId="{070D22C0-4553-41F1-A229-D6A0078F50E7}" type="presOf" srcId="{1CC85A98-E689-4066-8D95-FF0995F1AFDE}" destId="{B37A22F3-3F9E-42EB-BEEE-F0387C02F296}" srcOrd="0" destOrd="0" presId="urn:microsoft.com/office/officeart/2005/8/layout/architecture"/>
    <dgm:cxn modelId="{68A82B34-DA24-4BBA-A7F8-AA2FA0F38D0B}" type="presOf" srcId="{D0E267F4-6630-4C90-A987-A0AE2D060929}" destId="{4170587B-2766-4098-A2FE-7AC4C17C3EDF}" srcOrd="0" destOrd="0" presId="urn:microsoft.com/office/officeart/2005/8/layout/architecture"/>
    <dgm:cxn modelId="{F782C681-FB75-47E1-B885-4448595B8B44}" srcId="{1CC85A98-E689-4066-8D95-FF0995F1AFDE}" destId="{BA7F3683-ADAF-463F-BD09-87B1B3EB8D32}" srcOrd="2" destOrd="0" parTransId="{9F126AD4-F717-4B2B-BBF4-97BD4DD241EC}" sibTransId="{3ECCD900-08CB-4662-8C36-A59986A1587F}"/>
    <dgm:cxn modelId="{98BBB9D5-53E4-451B-93F1-9E5AC4B20FFF}" type="presOf" srcId="{8646D5C6-9C98-4865-8C9C-13D0A10AB18F}" destId="{E39AEE9E-4952-4365-834E-F3F972EC6CC4}" srcOrd="0" destOrd="0" presId="urn:microsoft.com/office/officeart/2005/8/layout/architecture"/>
    <dgm:cxn modelId="{05E57196-B63A-4FA2-8945-81A2E3B50536}" srcId="{4BD50FAD-0719-4710-98B0-AEDD023C8786}" destId="{E884802A-79D7-41F8-966A-8BEAD84A9ADA}" srcOrd="0" destOrd="0" parTransId="{81193D7C-F978-4F4D-B5DE-ED8CC1CA4FC2}" sibTransId="{EC95309F-E986-4F57-A117-3817D67358E2}"/>
    <dgm:cxn modelId="{C0A98354-1D95-4F93-ACC7-A7D3609F9330}" srcId="{21B06CB6-67D7-4611-995A-B4B816A77879}" destId="{1CC85A98-E689-4066-8D95-FF0995F1AFDE}" srcOrd="0" destOrd="0" parTransId="{B8EF36DA-F70C-4B8B-9582-BABD198B2338}" sibTransId="{373BF2DD-BF38-4E9C-9A40-5B02FD0872F4}"/>
    <dgm:cxn modelId="{517694FC-BFDA-451C-8E8A-A40BC6AC2A01}" srcId="{AFACD3A6-9AFE-4EFA-9B68-52808BF81A8D}" destId="{21B06CB6-67D7-4611-995A-B4B816A77879}" srcOrd="0" destOrd="0" parTransId="{FBDF595D-3B75-48F4-A91D-C2F471339203}" sibTransId="{E2AB7F32-C567-48F6-8DB1-8611F71FD00C}"/>
    <dgm:cxn modelId="{61FC3ECD-B1B9-4698-8301-B5252CEFE204}" srcId="{1CC85A98-E689-4066-8D95-FF0995F1AFDE}" destId="{4BD50FAD-0719-4710-98B0-AEDD023C8786}" srcOrd="1" destOrd="0" parTransId="{D7F73614-8C21-4D65-9631-80B5301F7EE2}" sibTransId="{A247BC12-083C-4298-AB6C-18F725C3BA0E}"/>
    <dgm:cxn modelId="{69A10B00-3363-4D51-B730-C06A6BD5D2D3}" type="presOf" srcId="{AFACD3A6-9AFE-4EFA-9B68-52808BF81A8D}" destId="{917E0285-823C-42A1-9450-975A5D6ABBCB}" srcOrd="0" destOrd="0" presId="urn:microsoft.com/office/officeart/2005/8/layout/architecture"/>
    <dgm:cxn modelId="{59C8DA3B-C46F-4FEE-B0DD-CEC8B39F9C79}" type="presOf" srcId="{4BD50FAD-0719-4710-98B0-AEDD023C8786}" destId="{76BC861E-B5D5-4F53-B445-F89AF6B8E500}" srcOrd="0" destOrd="0" presId="urn:microsoft.com/office/officeart/2005/8/layout/architecture"/>
    <dgm:cxn modelId="{10AD2480-DBB1-4471-88B0-F721168FA274}" type="presOf" srcId="{BA7F3683-ADAF-463F-BD09-87B1B3EB8D32}" destId="{B374B65E-945D-4770-84A2-CD1F7207E9B5}" srcOrd="0" destOrd="0" presId="urn:microsoft.com/office/officeart/2005/8/layout/architecture"/>
    <dgm:cxn modelId="{BC27BD2D-1BF7-4C0A-BAD1-1C361196DDA6}" type="presOf" srcId="{21B06CB6-67D7-4611-995A-B4B816A77879}" destId="{17501128-140E-4BBE-8735-D8175D830731}" srcOrd="0" destOrd="0" presId="urn:microsoft.com/office/officeart/2005/8/layout/architecture"/>
    <dgm:cxn modelId="{8F89BD7B-1B0B-48E6-B433-E46B4CC49DAE}" srcId="{1CC85A98-E689-4066-8D95-FF0995F1AFDE}" destId="{8646D5C6-9C98-4865-8C9C-13D0A10AB18F}" srcOrd="0" destOrd="0" parTransId="{04B9DCE0-6283-4655-8328-13DC18C63A52}" sibTransId="{0EC7C287-9F5D-432D-8513-5CC14AEB9B45}"/>
    <dgm:cxn modelId="{05BD07F9-06F3-48E1-B7F5-FC152BE453FD}" type="presOf" srcId="{E884802A-79D7-41F8-966A-8BEAD84A9ADA}" destId="{75DFAB96-34C8-44DF-B0C0-B87030FF854B}" srcOrd="0" destOrd="0" presId="urn:microsoft.com/office/officeart/2005/8/layout/architecture"/>
    <dgm:cxn modelId="{544A0B66-EA46-488C-B63A-96D8D1D816D4}" type="presOf" srcId="{F9694EF7-AA2A-44E7-B34C-953D9FD4D59A}" destId="{A22ADBC4-2DA9-4A1C-9FAF-1BB375D6D9B1}" srcOrd="0" destOrd="0" presId="urn:microsoft.com/office/officeart/2005/8/layout/architecture"/>
    <dgm:cxn modelId="{804996A3-7BD4-4FFC-80F6-D9370A533B9D}" type="presParOf" srcId="{917E0285-823C-42A1-9450-975A5D6ABBCB}" destId="{00C45CBE-AF6A-4E4C-8E76-C7F830413963}" srcOrd="0" destOrd="0" presId="urn:microsoft.com/office/officeart/2005/8/layout/architecture"/>
    <dgm:cxn modelId="{878DFF1F-8C85-423F-B293-D2E73A94B243}" type="presParOf" srcId="{00C45CBE-AF6A-4E4C-8E76-C7F830413963}" destId="{17501128-140E-4BBE-8735-D8175D830731}" srcOrd="0" destOrd="0" presId="urn:microsoft.com/office/officeart/2005/8/layout/architecture"/>
    <dgm:cxn modelId="{EA6650FC-FAC3-47C2-B6B3-D0B4A9B171BE}" type="presParOf" srcId="{00C45CBE-AF6A-4E4C-8E76-C7F830413963}" destId="{DC24735F-1610-46CF-8FB1-08636C80E643}" srcOrd="1" destOrd="0" presId="urn:microsoft.com/office/officeart/2005/8/layout/architecture"/>
    <dgm:cxn modelId="{A26BAFC0-25C0-410F-90A5-BCD560B63501}" type="presParOf" srcId="{00C45CBE-AF6A-4E4C-8E76-C7F830413963}" destId="{905A3043-4A6C-4980-A0AD-E35CA3E42AE3}" srcOrd="2" destOrd="0" presId="urn:microsoft.com/office/officeart/2005/8/layout/architecture"/>
    <dgm:cxn modelId="{BD951D4D-66CD-4EE7-B920-9CEAE9E1C859}" type="presParOf" srcId="{905A3043-4A6C-4980-A0AD-E35CA3E42AE3}" destId="{08AB5991-8E25-46FF-985A-6CF609342009}" srcOrd="0" destOrd="0" presId="urn:microsoft.com/office/officeart/2005/8/layout/architecture"/>
    <dgm:cxn modelId="{B962EBC1-996F-4A45-86F1-D2E8AF3B7F3B}" type="presParOf" srcId="{08AB5991-8E25-46FF-985A-6CF609342009}" destId="{B37A22F3-3F9E-42EB-BEEE-F0387C02F296}" srcOrd="0" destOrd="0" presId="urn:microsoft.com/office/officeart/2005/8/layout/architecture"/>
    <dgm:cxn modelId="{4CD5CE4C-9D20-423E-A574-62FDF7FD9745}" type="presParOf" srcId="{08AB5991-8E25-46FF-985A-6CF609342009}" destId="{C57ACB63-3BFF-44F4-8CF0-ED7AE4C44A80}" srcOrd="1" destOrd="0" presId="urn:microsoft.com/office/officeart/2005/8/layout/architecture"/>
    <dgm:cxn modelId="{5E7BC0BF-C3FD-4377-B764-878987662EFC}" type="presParOf" srcId="{08AB5991-8E25-46FF-985A-6CF609342009}" destId="{8130E32B-379A-4AE1-8738-104511636A71}" srcOrd="2" destOrd="0" presId="urn:microsoft.com/office/officeart/2005/8/layout/architecture"/>
    <dgm:cxn modelId="{9D892B1A-22CE-4F44-9657-FC6CB08ADFDC}" type="presParOf" srcId="{8130E32B-379A-4AE1-8738-104511636A71}" destId="{6BC968A8-11E6-414E-834E-A8523209A004}" srcOrd="0" destOrd="0" presId="urn:microsoft.com/office/officeart/2005/8/layout/architecture"/>
    <dgm:cxn modelId="{740763C3-76A2-4702-B9F0-6C1E566C5FD3}" type="presParOf" srcId="{6BC968A8-11E6-414E-834E-A8523209A004}" destId="{E39AEE9E-4952-4365-834E-F3F972EC6CC4}" srcOrd="0" destOrd="0" presId="urn:microsoft.com/office/officeart/2005/8/layout/architecture"/>
    <dgm:cxn modelId="{D2D14999-F8BB-4543-A2DD-7A1D76F1E009}" type="presParOf" srcId="{6BC968A8-11E6-414E-834E-A8523209A004}" destId="{13D927B0-B03B-4607-BBC1-90198B275C26}" srcOrd="1" destOrd="0" presId="urn:microsoft.com/office/officeart/2005/8/layout/architecture"/>
    <dgm:cxn modelId="{DCFA2E8D-0135-4E73-9E8A-071553CFEC3F}" type="presParOf" srcId="{6BC968A8-11E6-414E-834E-A8523209A004}" destId="{AC512637-E7A7-4C60-A5BC-2D9119720984}" srcOrd="2" destOrd="0" presId="urn:microsoft.com/office/officeart/2005/8/layout/architecture"/>
    <dgm:cxn modelId="{B744A3CB-4162-4946-9B5B-8818B73C6F6F}" type="presParOf" srcId="{AC512637-E7A7-4C60-A5BC-2D9119720984}" destId="{EF76ECB1-11A6-4235-B314-3B1F6AA9CE80}" srcOrd="0" destOrd="0" presId="urn:microsoft.com/office/officeart/2005/8/layout/architecture"/>
    <dgm:cxn modelId="{0F7BE461-E1AE-40EF-B39B-7CD272AEB3E4}" type="presParOf" srcId="{EF76ECB1-11A6-4235-B314-3B1F6AA9CE80}" destId="{A22ADBC4-2DA9-4A1C-9FAF-1BB375D6D9B1}" srcOrd="0" destOrd="0" presId="urn:microsoft.com/office/officeart/2005/8/layout/architecture"/>
    <dgm:cxn modelId="{BCF736C7-8765-4FE9-8A53-0D506A29F7C7}" type="presParOf" srcId="{EF76ECB1-11A6-4235-B314-3B1F6AA9CE80}" destId="{8FF7930B-3E18-4713-9268-E558DB6BC3FD}" srcOrd="1" destOrd="0" presId="urn:microsoft.com/office/officeart/2005/8/layout/architecture"/>
    <dgm:cxn modelId="{72B415CB-83CD-493E-A376-8C97F2C400D5}" type="presParOf" srcId="{8130E32B-379A-4AE1-8738-104511636A71}" destId="{83E1B9E4-09D0-4D00-B5D6-1DC3118A0D17}" srcOrd="1" destOrd="0" presId="urn:microsoft.com/office/officeart/2005/8/layout/architecture"/>
    <dgm:cxn modelId="{F4B4C80F-7731-44A4-8151-9D84AFBB9EA0}" type="presParOf" srcId="{8130E32B-379A-4AE1-8738-104511636A71}" destId="{3406D9B2-2CB9-4670-8707-3F1317152874}" srcOrd="2" destOrd="0" presId="urn:microsoft.com/office/officeart/2005/8/layout/architecture"/>
    <dgm:cxn modelId="{B17D4B84-C19E-4A97-8CCD-8AEAEDC7C4D0}" type="presParOf" srcId="{3406D9B2-2CB9-4670-8707-3F1317152874}" destId="{76BC861E-B5D5-4F53-B445-F89AF6B8E500}" srcOrd="0" destOrd="0" presId="urn:microsoft.com/office/officeart/2005/8/layout/architecture"/>
    <dgm:cxn modelId="{E312A68A-0295-42D1-BB6F-31F3A0582483}" type="presParOf" srcId="{3406D9B2-2CB9-4670-8707-3F1317152874}" destId="{C1852F0C-2E95-480E-BD07-403DD45760F9}" srcOrd="1" destOrd="0" presId="urn:microsoft.com/office/officeart/2005/8/layout/architecture"/>
    <dgm:cxn modelId="{A773FF2D-CBA9-4142-B8E0-D481CF25E1FC}" type="presParOf" srcId="{3406D9B2-2CB9-4670-8707-3F1317152874}" destId="{AC13D4F7-96BA-4C7F-979E-BB3DE265B454}" srcOrd="2" destOrd="0" presId="urn:microsoft.com/office/officeart/2005/8/layout/architecture"/>
    <dgm:cxn modelId="{9D93E90D-5331-41CC-85C4-E9EB307923D9}" type="presParOf" srcId="{AC13D4F7-96BA-4C7F-979E-BB3DE265B454}" destId="{48F3EFFF-625A-4042-BD73-C1E8F9D7049C}" srcOrd="0" destOrd="0" presId="urn:microsoft.com/office/officeart/2005/8/layout/architecture"/>
    <dgm:cxn modelId="{26BA657D-CF37-4B5F-B4E2-1A19A19D16EC}" type="presParOf" srcId="{48F3EFFF-625A-4042-BD73-C1E8F9D7049C}" destId="{75DFAB96-34C8-44DF-B0C0-B87030FF854B}" srcOrd="0" destOrd="0" presId="urn:microsoft.com/office/officeart/2005/8/layout/architecture"/>
    <dgm:cxn modelId="{7B5FC77E-988B-45DE-B737-D82E43FDDA30}" type="presParOf" srcId="{48F3EFFF-625A-4042-BD73-C1E8F9D7049C}" destId="{F7BC7FC7-D1D3-40E6-9BE6-2D2C33EF81FA}" srcOrd="1" destOrd="0" presId="urn:microsoft.com/office/officeart/2005/8/layout/architecture"/>
    <dgm:cxn modelId="{70712C5D-5813-4095-BCE3-B057EBF54040}" type="presParOf" srcId="{8130E32B-379A-4AE1-8738-104511636A71}" destId="{B0AA8644-1BDB-4F8A-85CA-E219117F9806}" srcOrd="3" destOrd="0" presId="urn:microsoft.com/office/officeart/2005/8/layout/architecture"/>
    <dgm:cxn modelId="{6E932F07-C2E6-420E-A17A-F9B21AF0C027}" type="presParOf" srcId="{8130E32B-379A-4AE1-8738-104511636A71}" destId="{48BEB7D5-0B86-4A39-929A-5242ECCAB66B}" srcOrd="4" destOrd="0" presId="urn:microsoft.com/office/officeart/2005/8/layout/architecture"/>
    <dgm:cxn modelId="{1C461D42-3CB2-426F-8C66-65E58947D485}" type="presParOf" srcId="{48BEB7D5-0B86-4A39-929A-5242ECCAB66B}" destId="{B374B65E-945D-4770-84A2-CD1F7207E9B5}" srcOrd="0" destOrd="0" presId="urn:microsoft.com/office/officeart/2005/8/layout/architecture"/>
    <dgm:cxn modelId="{BE3CF872-7513-472A-8D91-55340E5BF626}" type="presParOf" srcId="{48BEB7D5-0B86-4A39-929A-5242ECCAB66B}" destId="{B78828E5-0E69-4C69-A301-6A822736AAC2}" srcOrd="1" destOrd="0" presId="urn:microsoft.com/office/officeart/2005/8/layout/architecture"/>
    <dgm:cxn modelId="{A485FFB5-9B84-4A8F-83B0-A419BA658ED8}" type="presParOf" srcId="{48BEB7D5-0B86-4A39-929A-5242ECCAB66B}" destId="{228235BC-2C2C-499E-A53A-1EC9969FC62C}" srcOrd="2" destOrd="0" presId="urn:microsoft.com/office/officeart/2005/8/layout/architecture"/>
    <dgm:cxn modelId="{F18AB73B-9FF2-4745-A25E-5ED5711C41DB}" type="presParOf" srcId="{228235BC-2C2C-499E-A53A-1EC9969FC62C}" destId="{95D6695F-9FB7-43C7-90E8-917E2641720B}" srcOrd="0" destOrd="0" presId="urn:microsoft.com/office/officeart/2005/8/layout/architecture"/>
    <dgm:cxn modelId="{45E6488F-A1A5-486D-85C9-0E508CC78E2D}" type="presParOf" srcId="{95D6695F-9FB7-43C7-90E8-917E2641720B}" destId="{4170587B-2766-4098-A2FE-7AC4C17C3EDF}" srcOrd="0" destOrd="0" presId="urn:microsoft.com/office/officeart/2005/8/layout/architecture"/>
    <dgm:cxn modelId="{9C3972A7-1924-488F-B505-6BA37E117F4F}" type="presParOf" srcId="{95D6695F-9FB7-43C7-90E8-917E2641720B}" destId="{9218CD68-47A3-4F87-ACCE-B25CC465A728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8C9F49-A2A8-4B6F-ABE8-2E7BAC075BF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AB4F73B-EB54-43F2-921C-DC9B0FD553C0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在线检测</a:t>
          </a:r>
          <a:endParaRPr lang="zh-CN" altLang="en-US" dirty="0">
            <a:solidFill>
              <a:schemeClr val="tx1"/>
            </a:solidFill>
          </a:endParaRPr>
        </a:p>
      </dgm:t>
    </dgm:pt>
    <dgm:pt modelId="{4D121BDE-2879-4C66-BF40-7A291C0A98F7}" type="parTrans" cxnId="{81F96D9A-2724-4503-9872-F01DF213E459}">
      <dgm:prSet/>
      <dgm:spPr/>
      <dgm:t>
        <a:bodyPr/>
        <a:lstStyle/>
        <a:p>
          <a:endParaRPr lang="zh-CN" altLang="en-US"/>
        </a:p>
      </dgm:t>
    </dgm:pt>
    <dgm:pt modelId="{0E19CAE4-B9AE-495A-9C87-51F5A855C8C1}" type="sibTrans" cxnId="{81F96D9A-2724-4503-9872-F01DF213E459}">
      <dgm:prSet/>
      <dgm:spPr/>
      <dgm:t>
        <a:bodyPr/>
        <a:lstStyle/>
        <a:p>
          <a:endParaRPr lang="zh-CN" altLang="en-US"/>
        </a:p>
      </dgm:t>
    </dgm:pt>
    <dgm:pt modelId="{B55F0B4F-AF76-4FE0-98AC-8694E7D277F7}">
      <dgm:prSet/>
      <dgm:spPr/>
      <dgm:t>
        <a:bodyPr/>
        <a:lstStyle/>
        <a:p>
          <a:r>
            <a:rPr lang="zh-CN" altLang="en-US" b="1" dirty="0" smtClean="0">
              <a:solidFill>
                <a:prstClr val="black"/>
              </a:solidFill>
              <a:latin typeface="+mn-lt"/>
              <a:ea typeface="楷体" pitchFamily="49" charset="-122"/>
            </a:rPr>
            <a:t>隐藏对象识别</a:t>
          </a:r>
        </a:p>
      </dgm:t>
    </dgm:pt>
    <dgm:pt modelId="{3CBDE131-382B-4A00-A061-8B24032BA128}" type="parTrans" cxnId="{ED10CDD3-D7BE-403F-9DE1-B433CAAA1E62}">
      <dgm:prSet/>
      <dgm:spPr/>
      <dgm:t>
        <a:bodyPr/>
        <a:lstStyle/>
        <a:p>
          <a:endParaRPr lang="zh-CN" altLang="en-US"/>
        </a:p>
      </dgm:t>
    </dgm:pt>
    <dgm:pt modelId="{4105E084-51A3-4795-86E5-4512E389EA3A}" type="sibTrans" cxnId="{ED10CDD3-D7BE-403F-9DE1-B433CAAA1E62}">
      <dgm:prSet/>
      <dgm:spPr/>
      <dgm:t>
        <a:bodyPr/>
        <a:lstStyle/>
        <a:p>
          <a:endParaRPr lang="zh-CN" altLang="en-US"/>
        </a:p>
      </dgm:t>
    </dgm:pt>
    <dgm:pt modelId="{93EC9963-8E74-4AD0-9043-524C9FCE611C}">
      <dgm:prSet/>
      <dgm:spPr/>
      <dgm:t>
        <a:bodyPr/>
        <a:lstStyle/>
        <a:p>
          <a:r>
            <a:rPr lang="zh-CN" altLang="en-US" b="1" dirty="0" smtClean="0">
              <a:solidFill>
                <a:prstClr val="black"/>
              </a:solidFill>
              <a:latin typeface="+mn-lt"/>
              <a:ea typeface="楷体" pitchFamily="49" charset="-122"/>
            </a:rPr>
            <a:t>敏感文件保护</a:t>
          </a:r>
        </a:p>
      </dgm:t>
    </dgm:pt>
    <dgm:pt modelId="{085A1E6B-2244-41BF-9B57-85F23F20EBB0}" type="parTrans" cxnId="{76252B5C-2239-4E74-91E5-A4CBCEE1C9BA}">
      <dgm:prSet/>
      <dgm:spPr/>
      <dgm:t>
        <a:bodyPr/>
        <a:lstStyle/>
        <a:p>
          <a:endParaRPr lang="zh-CN" altLang="en-US"/>
        </a:p>
      </dgm:t>
    </dgm:pt>
    <dgm:pt modelId="{CE98EB7C-D8F9-44EC-936B-ADEF4DBE23A3}" type="sibTrans" cxnId="{76252B5C-2239-4E74-91E5-A4CBCEE1C9BA}">
      <dgm:prSet/>
      <dgm:spPr/>
      <dgm:t>
        <a:bodyPr/>
        <a:lstStyle/>
        <a:p>
          <a:endParaRPr lang="zh-CN" altLang="en-US"/>
        </a:p>
      </dgm:t>
    </dgm:pt>
    <dgm:pt modelId="{DB025261-B913-4A2E-9EC8-D236CCA5547F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rPr>
            <a:t>离线查杀与恢复</a:t>
          </a:r>
        </a:p>
      </dgm:t>
    </dgm:pt>
    <dgm:pt modelId="{FE86FCB3-7030-40E6-B806-3F33CCE66E61}" type="parTrans" cxnId="{35334ACB-36B0-424D-9373-4DC761428BAF}">
      <dgm:prSet/>
      <dgm:spPr/>
      <dgm:t>
        <a:bodyPr/>
        <a:lstStyle/>
        <a:p>
          <a:endParaRPr lang="zh-CN" altLang="en-US"/>
        </a:p>
      </dgm:t>
    </dgm:pt>
    <dgm:pt modelId="{7689A804-1D76-4501-9FA6-99AD959BCFD6}" type="sibTrans" cxnId="{35334ACB-36B0-424D-9373-4DC761428BAF}">
      <dgm:prSet/>
      <dgm:spPr/>
      <dgm:t>
        <a:bodyPr/>
        <a:lstStyle/>
        <a:p>
          <a:endParaRPr lang="zh-CN" altLang="en-US"/>
        </a:p>
      </dgm:t>
    </dgm:pt>
    <dgm:pt modelId="{0D61EF98-2127-42C1-837B-FFC56D9F6E89}">
      <dgm:prSet/>
      <dgm:spPr/>
      <dgm:t>
        <a:bodyPr/>
        <a:lstStyle/>
        <a:p>
          <a:r>
            <a:rPr lang="zh-CN" altLang="en-US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rPr>
            <a:t>虚拟磁盘杀毒</a:t>
          </a:r>
        </a:p>
      </dgm:t>
    </dgm:pt>
    <dgm:pt modelId="{B9018EC6-586D-4282-A8D8-D85B75466BA9}" type="parTrans" cxnId="{CC777C98-36A5-405E-8421-F57302239E11}">
      <dgm:prSet/>
      <dgm:spPr/>
      <dgm:t>
        <a:bodyPr/>
        <a:lstStyle/>
        <a:p>
          <a:endParaRPr lang="zh-CN" altLang="en-US"/>
        </a:p>
      </dgm:t>
    </dgm:pt>
    <dgm:pt modelId="{17B4AF57-FB29-463C-B34D-BF84962DD085}" type="sibTrans" cxnId="{CC777C98-36A5-405E-8421-F57302239E11}">
      <dgm:prSet/>
      <dgm:spPr/>
      <dgm:t>
        <a:bodyPr/>
        <a:lstStyle/>
        <a:p>
          <a:endParaRPr lang="zh-CN" altLang="en-US"/>
        </a:p>
      </dgm:t>
    </dgm:pt>
    <dgm:pt modelId="{274C3335-5843-438F-8D4B-8BE02466AB83}">
      <dgm:prSet/>
      <dgm:spPr/>
      <dgm:t>
        <a:bodyPr/>
        <a:lstStyle/>
        <a:p>
          <a:r>
            <a:rPr lang="zh-CN" altLang="en-US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rPr>
            <a:t>镜像离线补丁</a:t>
          </a:r>
        </a:p>
      </dgm:t>
    </dgm:pt>
    <dgm:pt modelId="{FB78D7A1-A4CA-407D-B706-0BC7A4ACC4BC}" type="parTrans" cxnId="{F1FC1ED8-A6AC-4D31-90B9-0549E1B084CF}">
      <dgm:prSet/>
      <dgm:spPr/>
      <dgm:t>
        <a:bodyPr/>
        <a:lstStyle/>
        <a:p>
          <a:endParaRPr lang="zh-CN" altLang="en-US"/>
        </a:p>
      </dgm:t>
    </dgm:pt>
    <dgm:pt modelId="{58EF26D4-DB0F-4BFE-B45D-EBFD7F2CF516}" type="sibTrans" cxnId="{F1FC1ED8-A6AC-4D31-90B9-0549E1B084CF}">
      <dgm:prSet/>
      <dgm:spPr/>
      <dgm:t>
        <a:bodyPr/>
        <a:lstStyle/>
        <a:p>
          <a:endParaRPr lang="zh-CN" altLang="en-US"/>
        </a:p>
      </dgm:t>
    </dgm:pt>
    <dgm:pt modelId="{009E890E-061A-4DED-AF60-C8C717B532EC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rPr>
            <a:t>第三方支持</a:t>
          </a:r>
        </a:p>
      </dgm:t>
    </dgm:pt>
    <dgm:pt modelId="{4C62518A-60EB-48C7-863C-E0104632925D}" type="parTrans" cxnId="{7127B7E7-1058-4D4B-B36D-E6516DBC73D4}">
      <dgm:prSet/>
      <dgm:spPr/>
      <dgm:t>
        <a:bodyPr/>
        <a:lstStyle/>
        <a:p>
          <a:endParaRPr lang="zh-CN" altLang="en-US"/>
        </a:p>
      </dgm:t>
    </dgm:pt>
    <dgm:pt modelId="{44171F30-C2A0-4EB3-A4C9-0BC5E7CBD1C6}" type="sibTrans" cxnId="{7127B7E7-1058-4D4B-B36D-E6516DBC73D4}">
      <dgm:prSet/>
      <dgm:spPr/>
      <dgm:t>
        <a:bodyPr/>
        <a:lstStyle/>
        <a:p>
          <a:endParaRPr lang="zh-CN" altLang="en-US"/>
        </a:p>
      </dgm:t>
    </dgm:pt>
    <dgm:pt modelId="{9C3A2B3E-012A-4CF8-B016-8180AFE5656F}">
      <dgm:prSet/>
      <dgm:spPr/>
      <dgm:t>
        <a:bodyPr/>
        <a:lstStyle/>
        <a:p>
          <a:r>
            <a:rPr lang="zh-CN" altLang="en-US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rPr>
            <a:t>基于</a:t>
          </a:r>
          <a:r>
            <a:rPr lang="en-US" altLang="zh-CN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rPr>
            <a:t>VMM</a:t>
          </a:r>
          <a:r>
            <a:rPr lang="zh-CN" altLang="en-US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rPr>
            <a:t>的安全</a:t>
          </a:r>
          <a:r>
            <a:rPr lang="en-US" altLang="zh-CN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rPr>
            <a:t>API</a:t>
          </a:r>
          <a:endParaRPr lang="zh-CN" altLang="en-US" b="1" dirty="0" smtClean="0">
            <a:solidFill>
              <a:prstClr val="black"/>
            </a:solidFill>
            <a:latin typeface="楷体" pitchFamily="49" charset="-122"/>
            <a:ea typeface="楷体" pitchFamily="49" charset="-122"/>
          </a:endParaRPr>
        </a:p>
      </dgm:t>
    </dgm:pt>
    <dgm:pt modelId="{866B8525-DA7C-4B06-98C9-EC7CEA020993}" type="parTrans" cxnId="{5D7F8B99-7D72-48B4-8328-DA4F17FAC1F7}">
      <dgm:prSet/>
      <dgm:spPr/>
      <dgm:t>
        <a:bodyPr/>
        <a:lstStyle/>
        <a:p>
          <a:endParaRPr lang="zh-CN" altLang="en-US"/>
        </a:p>
      </dgm:t>
    </dgm:pt>
    <dgm:pt modelId="{9C97ACB1-EA10-417A-8200-9FA9E571A177}" type="sibTrans" cxnId="{5D7F8B99-7D72-48B4-8328-DA4F17FAC1F7}">
      <dgm:prSet/>
      <dgm:spPr/>
      <dgm:t>
        <a:bodyPr/>
        <a:lstStyle/>
        <a:p>
          <a:endParaRPr lang="zh-CN" altLang="en-US"/>
        </a:p>
      </dgm:t>
    </dgm:pt>
    <dgm:pt modelId="{003DEF71-D212-4468-95C9-6DF28D839871}">
      <dgm:prSet/>
      <dgm:spPr/>
      <dgm:t>
        <a:bodyPr/>
        <a:lstStyle/>
        <a:p>
          <a:r>
            <a:rPr lang="en-US" altLang="zh-CN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rPr>
            <a:t>OS</a:t>
          </a:r>
          <a:r>
            <a:rPr lang="zh-CN" altLang="en-US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rPr>
            <a:t>语义重建</a:t>
          </a:r>
        </a:p>
      </dgm:t>
    </dgm:pt>
    <dgm:pt modelId="{0CA3D1D5-A307-48C3-AC13-7689DEA742C2}" type="parTrans" cxnId="{930DD2F8-9919-4CFF-A27A-F71CB54D437D}">
      <dgm:prSet/>
      <dgm:spPr/>
      <dgm:t>
        <a:bodyPr/>
        <a:lstStyle/>
        <a:p>
          <a:endParaRPr lang="zh-CN" altLang="en-US"/>
        </a:p>
      </dgm:t>
    </dgm:pt>
    <dgm:pt modelId="{91F039AB-77D6-4283-BBFE-39F4134F1DBB}" type="sibTrans" cxnId="{930DD2F8-9919-4CFF-A27A-F71CB54D437D}">
      <dgm:prSet/>
      <dgm:spPr/>
      <dgm:t>
        <a:bodyPr/>
        <a:lstStyle/>
        <a:p>
          <a:endParaRPr lang="zh-CN" altLang="en-US"/>
        </a:p>
      </dgm:t>
    </dgm:pt>
    <dgm:pt modelId="{71C8A04F-6763-4CCA-BC9A-D0A4EC3B6FB3}">
      <dgm:prSet/>
      <dgm:spPr/>
      <dgm:t>
        <a:bodyPr/>
        <a:lstStyle/>
        <a:p>
          <a:r>
            <a:rPr lang="zh-CN" altLang="en-US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rPr>
            <a:t>流量离线分析</a:t>
          </a:r>
        </a:p>
      </dgm:t>
    </dgm:pt>
    <dgm:pt modelId="{4D106DB8-92D5-4791-8E64-553B8E70D9AF}" type="parTrans" cxnId="{D88A1A5D-8B47-48E7-8AAF-33875C2F9567}">
      <dgm:prSet/>
      <dgm:spPr/>
    </dgm:pt>
    <dgm:pt modelId="{882F7820-F887-45DB-91FE-99883D67A852}" type="sibTrans" cxnId="{D88A1A5D-8B47-48E7-8AAF-33875C2F9567}">
      <dgm:prSet/>
      <dgm:spPr/>
    </dgm:pt>
    <dgm:pt modelId="{FA06CD18-5D3B-47E1-9A40-78B5BF2CDA1A}">
      <dgm:prSet/>
      <dgm:spPr/>
      <dgm:t>
        <a:bodyPr/>
        <a:lstStyle/>
        <a:p>
          <a:r>
            <a:rPr lang="zh-CN" altLang="en-US" b="1" dirty="0" smtClean="0">
              <a:solidFill>
                <a:prstClr val="black"/>
              </a:solidFill>
              <a:latin typeface="+mn-lt"/>
              <a:ea typeface="楷体" pitchFamily="49" charset="-122"/>
            </a:rPr>
            <a:t>虚拟安全设备</a:t>
          </a:r>
        </a:p>
      </dgm:t>
    </dgm:pt>
    <dgm:pt modelId="{DA333B63-6DBE-4586-B66B-CDDED63EAB0C}" type="parTrans" cxnId="{0B583A94-1545-4511-8147-49F5A2D73C8C}">
      <dgm:prSet/>
      <dgm:spPr/>
    </dgm:pt>
    <dgm:pt modelId="{A43A8AF8-A6FE-45C0-AC6A-B2F53BFA9A31}" type="sibTrans" cxnId="{0B583A94-1545-4511-8147-49F5A2D73C8C}">
      <dgm:prSet/>
      <dgm:spPr/>
    </dgm:pt>
    <dgm:pt modelId="{4BAD0647-D876-4F3C-BBF0-F774A1E9F70A}">
      <dgm:prSet/>
      <dgm:spPr/>
      <dgm:t>
        <a:bodyPr/>
        <a:lstStyle/>
        <a:p>
          <a:r>
            <a:rPr lang="zh-CN" altLang="en-US" b="1" dirty="0" smtClean="0">
              <a:solidFill>
                <a:prstClr val="black"/>
              </a:solidFill>
              <a:latin typeface="+mn-lt"/>
              <a:ea typeface="楷体" pitchFamily="49" charset="-122"/>
            </a:rPr>
            <a:t>软件可信加载</a:t>
          </a:r>
        </a:p>
      </dgm:t>
    </dgm:pt>
    <dgm:pt modelId="{93AE8D99-73E6-4B29-95BE-123082CE605F}" type="parTrans" cxnId="{74A25822-2A75-4447-8F3B-BFC7452F555F}">
      <dgm:prSet/>
      <dgm:spPr/>
    </dgm:pt>
    <dgm:pt modelId="{B31786C7-4C1A-479B-875F-3189F3FFCBCD}" type="sibTrans" cxnId="{74A25822-2A75-4447-8F3B-BFC7452F555F}">
      <dgm:prSet/>
      <dgm:spPr/>
    </dgm:pt>
    <dgm:pt modelId="{A7FD5106-84B2-4A48-A633-4088EA7980CF}" type="pres">
      <dgm:prSet presAssocID="{0E8C9F49-A2A8-4B6F-ABE8-2E7BAC075BF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C5F1902-EACD-498B-B6EC-199FD248CF4B}" type="pres">
      <dgm:prSet presAssocID="{7AB4F73B-EB54-43F2-921C-DC9B0FD553C0}" presName="parentLin" presStyleCnt="0"/>
      <dgm:spPr/>
    </dgm:pt>
    <dgm:pt modelId="{696FDDFE-84E9-4FBD-8B1F-9617E0C2B6D6}" type="pres">
      <dgm:prSet presAssocID="{7AB4F73B-EB54-43F2-921C-DC9B0FD553C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4F2778C3-742D-4E83-B981-F9F34C9E0102}" type="pres">
      <dgm:prSet presAssocID="{7AB4F73B-EB54-43F2-921C-DC9B0FD553C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D44315-B837-4711-B249-E812E4AA75CE}" type="pres">
      <dgm:prSet presAssocID="{7AB4F73B-EB54-43F2-921C-DC9B0FD553C0}" presName="negativeSpace" presStyleCnt="0"/>
      <dgm:spPr/>
    </dgm:pt>
    <dgm:pt modelId="{B2328BCF-0FFC-42A0-BEA8-2D9FF67A86E1}" type="pres">
      <dgm:prSet presAssocID="{7AB4F73B-EB54-43F2-921C-DC9B0FD553C0}" presName="childText" presStyleLbl="conFgAcc1" presStyleIdx="0" presStyleCnt="3" custLinFactNeighborX="1029" custLinFactNeighborY="611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BB7E3B-B291-496E-AF52-769AE2F42B4A}" type="pres">
      <dgm:prSet presAssocID="{0E19CAE4-B9AE-495A-9C87-51F5A855C8C1}" presName="spaceBetweenRectangles" presStyleCnt="0"/>
      <dgm:spPr/>
    </dgm:pt>
    <dgm:pt modelId="{C08D3785-CB88-438B-96F2-465DCC64074D}" type="pres">
      <dgm:prSet presAssocID="{DB025261-B913-4A2E-9EC8-D236CCA5547F}" presName="parentLin" presStyleCnt="0"/>
      <dgm:spPr/>
    </dgm:pt>
    <dgm:pt modelId="{C069432F-3D4B-475C-B485-48503A1B0651}" type="pres">
      <dgm:prSet presAssocID="{DB025261-B913-4A2E-9EC8-D236CCA5547F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8B94CE9-B513-403F-8C88-B5621FB7ED6D}" type="pres">
      <dgm:prSet presAssocID="{DB025261-B913-4A2E-9EC8-D236CCA5547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52D35A-05E3-48AD-8367-5C8EA822A65B}" type="pres">
      <dgm:prSet presAssocID="{DB025261-B913-4A2E-9EC8-D236CCA5547F}" presName="negativeSpace" presStyleCnt="0"/>
      <dgm:spPr/>
    </dgm:pt>
    <dgm:pt modelId="{66623D04-05A2-40C4-8886-314F94856347}" type="pres">
      <dgm:prSet presAssocID="{DB025261-B913-4A2E-9EC8-D236CCA5547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C3F4F7-AC55-4CB1-9594-48692F2F4EC8}" type="pres">
      <dgm:prSet presAssocID="{7689A804-1D76-4501-9FA6-99AD959BCFD6}" presName="spaceBetweenRectangles" presStyleCnt="0"/>
      <dgm:spPr/>
    </dgm:pt>
    <dgm:pt modelId="{4B5B8FA5-00B6-4A3C-B5F8-81265DDFCBC1}" type="pres">
      <dgm:prSet presAssocID="{009E890E-061A-4DED-AF60-C8C717B532EC}" presName="parentLin" presStyleCnt="0"/>
      <dgm:spPr/>
    </dgm:pt>
    <dgm:pt modelId="{A6843693-8435-418F-9266-05498E02E4E2}" type="pres">
      <dgm:prSet presAssocID="{009E890E-061A-4DED-AF60-C8C717B532EC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E9613F85-2E38-4FE0-A14B-F57FA73BFCBB}" type="pres">
      <dgm:prSet presAssocID="{009E890E-061A-4DED-AF60-C8C717B532E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A71A46-0E70-4EF9-8D8D-06E063FAB606}" type="pres">
      <dgm:prSet presAssocID="{009E890E-061A-4DED-AF60-C8C717B532EC}" presName="negativeSpace" presStyleCnt="0"/>
      <dgm:spPr/>
    </dgm:pt>
    <dgm:pt modelId="{B356A578-0514-4DFD-9E61-96ED8794EE38}" type="pres">
      <dgm:prSet presAssocID="{009E890E-061A-4DED-AF60-C8C717B532EC}" presName="childText" presStyleLbl="conFgAcc1" presStyleIdx="2" presStyleCnt="3" custLinFactNeighborY="-103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1F96D9A-2724-4503-9872-F01DF213E459}" srcId="{0E8C9F49-A2A8-4B6F-ABE8-2E7BAC075BFA}" destId="{7AB4F73B-EB54-43F2-921C-DC9B0FD553C0}" srcOrd="0" destOrd="0" parTransId="{4D121BDE-2879-4C66-BF40-7A291C0A98F7}" sibTransId="{0E19CAE4-B9AE-495A-9C87-51F5A855C8C1}"/>
    <dgm:cxn modelId="{494F7E05-500D-492F-BEDF-EFB529A16ED2}" type="presOf" srcId="{4BAD0647-D876-4F3C-BBF0-F774A1E9F70A}" destId="{B2328BCF-0FFC-42A0-BEA8-2D9FF67A86E1}" srcOrd="0" destOrd="2" presId="urn:microsoft.com/office/officeart/2005/8/layout/list1"/>
    <dgm:cxn modelId="{76252B5C-2239-4E74-91E5-A4CBCEE1C9BA}" srcId="{7AB4F73B-EB54-43F2-921C-DC9B0FD553C0}" destId="{93EC9963-8E74-4AD0-9043-524C9FCE611C}" srcOrd="1" destOrd="0" parTransId="{085A1E6B-2244-41BF-9B57-85F23F20EBB0}" sibTransId="{CE98EB7C-D8F9-44EC-936B-ADEF4DBE23A3}"/>
    <dgm:cxn modelId="{A9EE06FD-4AAD-4C34-9632-FBFC65CF7C48}" type="presOf" srcId="{7AB4F73B-EB54-43F2-921C-DC9B0FD553C0}" destId="{696FDDFE-84E9-4FBD-8B1F-9617E0C2B6D6}" srcOrd="0" destOrd="0" presId="urn:microsoft.com/office/officeart/2005/8/layout/list1"/>
    <dgm:cxn modelId="{35334ACB-36B0-424D-9373-4DC761428BAF}" srcId="{0E8C9F49-A2A8-4B6F-ABE8-2E7BAC075BFA}" destId="{DB025261-B913-4A2E-9EC8-D236CCA5547F}" srcOrd="1" destOrd="0" parTransId="{FE86FCB3-7030-40E6-B806-3F33CCE66E61}" sibTransId="{7689A804-1D76-4501-9FA6-99AD959BCFD6}"/>
    <dgm:cxn modelId="{9090C570-07D3-44D4-9311-AE67774EC5BC}" type="presOf" srcId="{FA06CD18-5D3B-47E1-9A40-78B5BF2CDA1A}" destId="{B2328BCF-0FFC-42A0-BEA8-2D9FF67A86E1}" srcOrd="0" destOrd="3" presId="urn:microsoft.com/office/officeart/2005/8/layout/list1"/>
    <dgm:cxn modelId="{E182866E-CF97-40E0-8F8E-FC49EB7619FD}" type="presOf" srcId="{DB025261-B913-4A2E-9EC8-D236CCA5547F}" destId="{C069432F-3D4B-475C-B485-48503A1B0651}" srcOrd="0" destOrd="0" presId="urn:microsoft.com/office/officeart/2005/8/layout/list1"/>
    <dgm:cxn modelId="{8514C968-22E9-4753-A62B-F7E3B82C3379}" type="presOf" srcId="{274C3335-5843-438F-8D4B-8BE02466AB83}" destId="{66623D04-05A2-40C4-8886-314F94856347}" srcOrd="0" destOrd="1" presId="urn:microsoft.com/office/officeart/2005/8/layout/list1"/>
    <dgm:cxn modelId="{F1FC1ED8-A6AC-4D31-90B9-0549E1B084CF}" srcId="{DB025261-B913-4A2E-9EC8-D236CCA5547F}" destId="{274C3335-5843-438F-8D4B-8BE02466AB83}" srcOrd="1" destOrd="0" parTransId="{FB78D7A1-A4CA-407D-B706-0BC7A4ACC4BC}" sibTransId="{58EF26D4-DB0F-4BFE-B45D-EBFD7F2CF516}"/>
    <dgm:cxn modelId="{DE0A453B-B7BA-405D-8FE2-1687977B5059}" type="presOf" srcId="{0E8C9F49-A2A8-4B6F-ABE8-2E7BAC075BFA}" destId="{A7FD5106-84B2-4A48-A633-4088EA7980CF}" srcOrd="0" destOrd="0" presId="urn:microsoft.com/office/officeart/2005/8/layout/list1"/>
    <dgm:cxn modelId="{5127BFA5-43DF-4759-840E-FD11A3A373A8}" type="presOf" srcId="{7AB4F73B-EB54-43F2-921C-DC9B0FD553C0}" destId="{4F2778C3-742D-4E83-B981-F9F34C9E0102}" srcOrd="1" destOrd="0" presId="urn:microsoft.com/office/officeart/2005/8/layout/list1"/>
    <dgm:cxn modelId="{5734C01E-941D-4DF3-BF17-C2F65F0E5C15}" type="presOf" srcId="{9C3A2B3E-012A-4CF8-B016-8180AFE5656F}" destId="{B356A578-0514-4DFD-9E61-96ED8794EE38}" srcOrd="0" destOrd="0" presId="urn:microsoft.com/office/officeart/2005/8/layout/list1"/>
    <dgm:cxn modelId="{930DD2F8-9919-4CFF-A27A-F71CB54D437D}" srcId="{009E890E-061A-4DED-AF60-C8C717B532EC}" destId="{003DEF71-D212-4468-95C9-6DF28D839871}" srcOrd="1" destOrd="0" parTransId="{0CA3D1D5-A307-48C3-AC13-7689DEA742C2}" sibTransId="{91F039AB-77D6-4283-BBFE-39F4134F1DBB}"/>
    <dgm:cxn modelId="{6194CD92-9B13-4267-AD21-6B23B57C427C}" type="presOf" srcId="{009E890E-061A-4DED-AF60-C8C717B532EC}" destId="{E9613F85-2E38-4FE0-A14B-F57FA73BFCBB}" srcOrd="1" destOrd="0" presId="urn:microsoft.com/office/officeart/2005/8/layout/list1"/>
    <dgm:cxn modelId="{D88A1A5D-8B47-48E7-8AAF-33875C2F9567}" srcId="{DB025261-B913-4A2E-9EC8-D236CCA5547F}" destId="{71C8A04F-6763-4CCA-BC9A-D0A4EC3B6FB3}" srcOrd="2" destOrd="0" parTransId="{4D106DB8-92D5-4791-8E64-553B8E70D9AF}" sibTransId="{882F7820-F887-45DB-91FE-99883D67A852}"/>
    <dgm:cxn modelId="{7127B7E7-1058-4D4B-B36D-E6516DBC73D4}" srcId="{0E8C9F49-A2A8-4B6F-ABE8-2E7BAC075BFA}" destId="{009E890E-061A-4DED-AF60-C8C717B532EC}" srcOrd="2" destOrd="0" parTransId="{4C62518A-60EB-48C7-863C-E0104632925D}" sibTransId="{44171F30-C2A0-4EB3-A4C9-0BC5E7CBD1C6}"/>
    <dgm:cxn modelId="{183A0966-F2A6-4273-968B-A47BF7C637F6}" type="presOf" srcId="{B55F0B4F-AF76-4FE0-98AC-8694E7D277F7}" destId="{B2328BCF-0FFC-42A0-BEA8-2D9FF67A86E1}" srcOrd="0" destOrd="0" presId="urn:microsoft.com/office/officeart/2005/8/layout/list1"/>
    <dgm:cxn modelId="{3BB39238-8545-474B-B377-AEFC768CC416}" type="presOf" srcId="{DB025261-B913-4A2E-9EC8-D236CCA5547F}" destId="{18B94CE9-B513-403F-8C88-B5621FB7ED6D}" srcOrd="1" destOrd="0" presId="urn:microsoft.com/office/officeart/2005/8/layout/list1"/>
    <dgm:cxn modelId="{6B155E46-A261-4B2B-9D36-33C59EABF070}" type="presOf" srcId="{003DEF71-D212-4468-95C9-6DF28D839871}" destId="{B356A578-0514-4DFD-9E61-96ED8794EE38}" srcOrd="0" destOrd="1" presId="urn:microsoft.com/office/officeart/2005/8/layout/list1"/>
    <dgm:cxn modelId="{ED10CDD3-D7BE-403F-9DE1-B433CAAA1E62}" srcId="{7AB4F73B-EB54-43F2-921C-DC9B0FD553C0}" destId="{B55F0B4F-AF76-4FE0-98AC-8694E7D277F7}" srcOrd="0" destOrd="0" parTransId="{3CBDE131-382B-4A00-A061-8B24032BA128}" sibTransId="{4105E084-51A3-4795-86E5-4512E389EA3A}"/>
    <dgm:cxn modelId="{09F12775-97B8-4438-995C-6B86F3FB8205}" type="presOf" srcId="{71C8A04F-6763-4CCA-BC9A-D0A4EC3B6FB3}" destId="{66623D04-05A2-40C4-8886-314F94856347}" srcOrd="0" destOrd="2" presId="urn:microsoft.com/office/officeart/2005/8/layout/list1"/>
    <dgm:cxn modelId="{5D7F8B99-7D72-48B4-8328-DA4F17FAC1F7}" srcId="{009E890E-061A-4DED-AF60-C8C717B532EC}" destId="{9C3A2B3E-012A-4CF8-B016-8180AFE5656F}" srcOrd="0" destOrd="0" parTransId="{866B8525-DA7C-4B06-98C9-EC7CEA020993}" sibTransId="{9C97ACB1-EA10-417A-8200-9FA9E571A177}"/>
    <dgm:cxn modelId="{74A25822-2A75-4447-8F3B-BFC7452F555F}" srcId="{7AB4F73B-EB54-43F2-921C-DC9B0FD553C0}" destId="{4BAD0647-D876-4F3C-BBF0-F774A1E9F70A}" srcOrd="2" destOrd="0" parTransId="{93AE8D99-73E6-4B29-95BE-123082CE605F}" sibTransId="{B31786C7-4C1A-479B-875F-3189F3FFCBCD}"/>
    <dgm:cxn modelId="{0B583A94-1545-4511-8147-49F5A2D73C8C}" srcId="{7AB4F73B-EB54-43F2-921C-DC9B0FD553C0}" destId="{FA06CD18-5D3B-47E1-9A40-78B5BF2CDA1A}" srcOrd="3" destOrd="0" parTransId="{DA333B63-6DBE-4586-B66B-CDDED63EAB0C}" sibTransId="{A43A8AF8-A6FE-45C0-AC6A-B2F53BFA9A31}"/>
    <dgm:cxn modelId="{7AC38D06-F113-4A2B-9DEE-649B3692B976}" type="presOf" srcId="{93EC9963-8E74-4AD0-9043-524C9FCE611C}" destId="{B2328BCF-0FFC-42A0-BEA8-2D9FF67A86E1}" srcOrd="0" destOrd="1" presId="urn:microsoft.com/office/officeart/2005/8/layout/list1"/>
    <dgm:cxn modelId="{681D325D-B9F6-4582-BCA2-1968BCBB108A}" type="presOf" srcId="{0D61EF98-2127-42C1-837B-FFC56D9F6E89}" destId="{66623D04-05A2-40C4-8886-314F94856347}" srcOrd="0" destOrd="0" presId="urn:microsoft.com/office/officeart/2005/8/layout/list1"/>
    <dgm:cxn modelId="{CC777C98-36A5-405E-8421-F57302239E11}" srcId="{DB025261-B913-4A2E-9EC8-D236CCA5547F}" destId="{0D61EF98-2127-42C1-837B-FFC56D9F6E89}" srcOrd="0" destOrd="0" parTransId="{B9018EC6-586D-4282-A8D8-D85B75466BA9}" sibTransId="{17B4AF57-FB29-463C-B34D-BF84962DD085}"/>
    <dgm:cxn modelId="{68DF56B3-1C43-45F1-B44D-8FECBD837D5E}" type="presOf" srcId="{009E890E-061A-4DED-AF60-C8C717B532EC}" destId="{A6843693-8435-418F-9266-05498E02E4E2}" srcOrd="0" destOrd="0" presId="urn:microsoft.com/office/officeart/2005/8/layout/list1"/>
    <dgm:cxn modelId="{080B3AFD-8543-45AE-9354-C471EF725B54}" type="presParOf" srcId="{A7FD5106-84B2-4A48-A633-4088EA7980CF}" destId="{CC5F1902-EACD-498B-B6EC-199FD248CF4B}" srcOrd="0" destOrd="0" presId="urn:microsoft.com/office/officeart/2005/8/layout/list1"/>
    <dgm:cxn modelId="{032286FA-617B-491B-9A1F-1D0B2883F82D}" type="presParOf" srcId="{CC5F1902-EACD-498B-B6EC-199FD248CF4B}" destId="{696FDDFE-84E9-4FBD-8B1F-9617E0C2B6D6}" srcOrd="0" destOrd="0" presId="urn:microsoft.com/office/officeart/2005/8/layout/list1"/>
    <dgm:cxn modelId="{68B57234-3513-4038-8AC8-88C411C2847F}" type="presParOf" srcId="{CC5F1902-EACD-498B-B6EC-199FD248CF4B}" destId="{4F2778C3-742D-4E83-B981-F9F34C9E0102}" srcOrd="1" destOrd="0" presId="urn:microsoft.com/office/officeart/2005/8/layout/list1"/>
    <dgm:cxn modelId="{EF3F6B70-D7A6-4702-883E-8324F23F3E65}" type="presParOf" srcId="{A7FD5106-84B2-4A48-A633-4088EA7980CF}" destId="{F5D44315-B837-4711-B249-E812E4AA75CE}" srcOrd="1" destOrd="0" presId="urn:microsoft.com/office/officeart/2005/8/layout/list1"/>
    <dgm:cxn modelId="{FEB46DFD-DB8A-40C6-B28F-1B71C826B9AC}" type="presParOf" srcId="{A7FD5106-84B2-4A48-A633-4088EA7980CF}" destId="{B2328BCF-0FFC-42A0-BEA8-2D9FF67A86E1}" srcOrd="2" destOrd="0" presId="urn:microsoft.com/office/officeart/2005/8/layout/list1"/>
    <dgm:cxn modelId="{C93A805D-3297-49B1-9D4B-688E332F6D45}" type="presParOf" srcId="{A7FD5106-84B2-4A48-A633-4088EA7980CF}" destId="{1BBB7E3B-B291-496E-AF52-769AE2F42B4A}" srcOrd="3" destOrd="0" presId="urn:microsoft.com/office/officeart/2005/8/layout/list1"/>
    <dgm:cxn modelId="{34331EAB-02F0-4108-8A0A-CCD5EE2B6E9F}" type="presParOf" srcId="{A7FD5106-84B2-4A48-A633-4088EA7980CF}" destId="{C08D3785-CB88-438B-96F2-465DCC64074D}" srcOrd="4" destOrd="0" presId="urn:microsoft.com/office/officeart/2005/8/layout/list1"/>
    <dgm:cxn modelId="{BAA9C05C-475F-480A-9FAC-4D2ECFBD6DBE}" type="presParOf" srcId="{C08D3785-CB88-438B-96F2-465DCC64074D}" destId="{C069432F-3D4B-475C-B485-48503A1B0651}" srcOrd="0" destOrd="0" presId="urn:microsoft.com/office/officeart/2005/8/layout/list1"/>
    <dgm:cxn modelId="{4931DD5F-AABC-4D3B-BD92-42BF8F056DF3}" type="presParOf" srcId="{C08D3785-CB88-438B-96F2-465DCC64074D}" destId="{18B94CE9-B513-403F-8C88-B5621FB7ED6D}" srcOrd="1" destOrd="0" presId="urn:microsoft.com/office/officeart/2005/8/layout/list1"/>
    <dgm:cxn modelId="{57F3EE16-5E1F-4269-9C3C-66AA48AF9C28}" type="presParOf" srcId="{A7FD5106-84B2-4A48-A633-4088EA7980CF}" destId="{4752D35A-05E3-48AD-8367-5C8EA822A65B}" srcOrd="5" destOrd="0" presId="urn:microsoft.com/office/officeart/2005/8/layout/list1"/>
    <dgm:cxn modelId="{CF1F4853-A7A6-40FD-9AB4-D2619B913800}" type="presParOf" srcId="{A7FD5106-84B2-4A48-A633-4088EA7980CF}" destId="{66623D04-05A2-40C4-8886-314F94856347}" srcOrd="6" destOrd="0" presId="urn:microsoft.com/office/officeart/2005/8/layout/list1"/>
    <dgm:cxn modelId="{AC47923F-8841-4FCF-802A-2B4F33E39D08}" type="presParOf" srcId="{A7FD5106-84B2-4A48-A633-4088EA7980CF}" destId="{37C3F4F7-AC55-4CB1-9594-48692F2F4EC8}" srcOrd="7" destOrd="0" presId="urn:microsoft.com/office/officeart/2005/8/layout/list1"/>
    <dgm:cxn modelId="{1028A851-6F34-48EC-B720-48D91060CE71}" type="presParOf" srcId="{A7FD5106-84B2-4A48-A633-4088EA7980CF}" destId="{4B5B8FA5-00B6-4A3C-B5F8-81265DDFCBC1}" srcOrd="8" destOrd="0" presId="urn:microsoft.com/office/officeart/2005/8/layout/list1"/>
    <dgm:cxn modelId="{BCA6882B-53A0-4F20-AE4F-AA4F2ADA14EB}" type="presParOf" srcId="{4B5B8FA5-00B6-4A3C-B5F8-81265DDFCBC1}" destId="{A6843693-8435-418F-9266-05498E02E4E2}" srcOrd="0" destOrd="0" presId="urn:microsoft.com/office/officeart/2005/8/layout/list1"/>
    <dgm:cxn modelId="{3CC8A96B-76C9-467A-85DE-78BF98C306E7}" type="presParOf" srcId="{4B5B8FA5-00B6-4A3C-B5F8-81265DDFCBC1}" destId="{E9613F85-2E38-4FE0-A14B-F57FA73BFCBB}" srcOrd="1" destOrd="0" presId="urn:microsoft.com/office/officeart/2005/8/layout/list1"/>
    <dgm:cxn modelId="{AB7AF477-1D82-4DF6-A06F-6CD986D0C5EC}" type="presParOf" srcId="{A7FD5106-84B2-4A48-A633-4088EA7980CF}" destId="{8FA71A46-0E70-4EF9-8D8D-06E063FAB606}" srcOrd="9" destOrd="0" presId="urn:microsoft.com/office/officeart/2005/8/layout/list1"/>
    <dgm:cxn modelId="{FBDF0716-ACEB-479C-BE77-341995E90C4E}" type="presParOf" srcId="{A7FD5106-84B2-4A48-A633-4088EA7980CF}" destId="{B356A578-0514-4DFD-9E61-96ED8794EE3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F38E02-9650-4E92-890A-DCE010484206}">
      <dsp:nvSpPr>
        <dsp:cNvPr id="0" name=""/>
        <dsp:cNvSpPr/>
      </dsp:nvSpPr>
      <dsp:spPr>
        <a:xfrm>
          <a:off x="2424886" y="1738"/>
          <a:ext cx="1833625" cy="99385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软件资源</a:t>
          </a:r>
          <a:r>
            <a:rPr lang="en-US" altLang="zh-CN" sz="2000" b="1" kern="1200" dirty="0" smtClean="0"/>
            <a:t/>
          </a:r>
          <a:br>
            <a:rPr lang="en-US" altLang="zh-CN" sz="2000" b="1" kern="1200" dirty="0" smtClean="0"/>
          </a:br>
          <a:r>
            <a:rPr lang="zh-CN" altLang="en-US" sz="2000" b="1" kern="1200" dirty="0" smtClean="0"/>
            <a:t>的收集</a:t>
          </a:r>
          <a:endParaRPr lang="zh-CN" altLang="en-US" sz="2000" b="1" kern="1200" dirty="0"/>
        </a:p>
      </dsp:txBody>
      <dsp:txXfrm>
        <a:off x="2424886" y="1738"/>
        <a:ext cx="1833625" cy="993851"/>
      </dsp:txXfrm>
    </dsp:sp>
    <dsp:sp modelId="{FF756961-B4FE-4E0D-8B5D-5C087B693289}">
      <dsp:nvSpPr>
        <dsp:cNvPr id="0" name=""/>
        <dsp:cNvSpPr/>
      </dsp:nvSpPr>
      <dsp:spPr>
        <a:xfrm>
          <a:off x="1700351" y="498663"/>
          <a:ext cx="3282696" cy="3282696"/>
        </a:xfrm>
        <a:custGeom>
          <a:avLst/>
          <a:gdLst/>
          <a:ahLst/>
          <a:cxnLst/>
          <a:rect l="0" t="0" r="0" b="0"/>
          <a:pathLst>
            <a:path>
              <a:moveTo>
                <a:pt x="2566555" y="285613"/>
              </a:moveTo>
              <a:arcTo wR="1641348" hR="1641348" stAng="18258670" swAng="2116904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6CE7C-8BDE-47B9-B526-0F4454B5BA3F}">
      <dsp:nvSpPr>
        <dsp:cNvPr id="0" name=""/>
        <dsp:cNvSpPr/>
      </dsp:nvSpPr>
      <dsp:spPr>
        <a:xfrm>
          <a:off x="4056518" y="1577208"/>
          <a:ext cx="1853058" cy="1125606"/>
        </a:xfrm>
        <a:prstGeom prst="roundRect">
          <a:avLst/>
        </a:prstGeom>
        <a:gradFill rotWithShape="0">
          <a:gsLst>
            <a:gs pos="0">
              <a:schemeClr val="accent5">
                <a:hueOff val="1085675"/>
                <a:satOff val="3732"/>
                <a:lumOff val="-17909"/>
                <a:alphaOff val="0"/>
                <a:tint val="50000"/>
                <a:satMod val="300000"/>
              </a:schemeClr>
            </a:gs>
            <a:gs pos="35000">
              <a:schemeClr val="accent5">
                <a:hueOff val="1085675"/>
                <a:satOff val="3732"/>
                <a:lumOff val="-17909"/>
                <a:alphaOff val="0"/>
                <a:tint val="37000"/>
                <a:satMod val="300000"/>
              </a:schemeClr>
            </a:gs>
            <a:gs pos="100000">
              <a:schemeClr val="accent5">
                <a:hueOff val="1085675"/>
                <a:satOff val="3732"/>
                <a:lumOff val="-1790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软件资源的信息抽取与存储</a:t>
          </a:r>
          <a:endParaRPr lang="zh-CN" altLang="en-US" sz="1800" b="1" kern="1200" dirty="0"/>
        </a:p>
      </dsp:txBody>
      <dsp:txXfrm>
        <a:off x="4056518" y="1577208"/>
        <a:ext cx="1853058" cy="1125606"/>
      </dsp:txXfrm>
    </dsp:sp>
    <dsp:sp modelId="{AA56488B-D942-4E49-B1D4-BCCECA47FF35}">
      <dsp:nvSpPr>
        <dsp:cNvPr id="0" name=""/>
        <dsp:cNvSpPr/>
      </dsp:nvSpPr>
      <dsp:spPr>
        <a:xfrm>
          <a:off x="1700351" y="498663"/>
          <a:ext cx="3282696" cy="3282696"/>
        </a:xfrm>
        <a:custGeom>
          <a:avLst/>
          <a:gdLst/>
          <a:ahLst/>
          <a:cxnLst/>
          <a:rect l="0" t="0" r="0" b="0"/>
          <a:pathLst>
            <a:path>
              <a:moveTo>
                <a:pt x="3179623" y="2213828"/>
              </a:moveTo>
              <a:arcTo wR="1641348" hR="1641348" stAng="1224786" swAng="2154092"/>
            </a:path>
          </a:pathLst>
        </a:custGeom>
        <a:noFill/>
        <a:ln w="9525" cap="flat" cmpd="sng" algn="ctr">
          <a:solidFill>
            <a:schemeClr val="accent5">
              <a:hueOff val="1085675"/>
              <a:satOff val="3732"/>
              <a:lumOff val="-179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25805-AE10-4087-BF4C-2EDE394AC8AE}">
      <dsp:nvSpPr>
        <dsp:cNvPr id="0" name=""/>
        <dsp:cNvSpPr/>
      </dsp:nvSpPr>
      <dsp:spPr>
        <a:xfrm>
          <a:off x="2439955" y="3284434"/>
          <a:ext cx="1803488" cy="993851"/>
        </a:xfrm>
        <a:prstGeom prst="roundRect">
          <a:avLst/>
        </a:prstGeom>
        <a:gradFill rotWithShape="0">
          <a:gsLst>
            <a:gs pos="0">
              <a:schemeClr val="accent5">
                <a:hueOff val="2171350"/>
                <a:satOff val="7464"/>
                <a:lumOff val="-35817"/>
                <a:alphaOff val="0"/>
                <a:tint val="50000"/>
                <a:satMod val="300000"/>
              </a:schemeClr>
            </a:gs>
            <a:gs pos="35000">
              <a:schemeClr val="accent5">
                <a:hueOff val="2171350"/>
                <a:satOff val="7464"/>
                <a:lumOff val="-35817"/>
                <a:alphaOff val="0"/>
                <a:tint val="37000"/>
                <a:satMod val="300000"/>
              </a:schemeClr>
            </a:gs>
            <a:gs pos="100000">
              <a:schemeClr val="accent5">
                <a:hueOff val="2171350"/>
                <a:satOff val="7464"/>
                <a:lumOff val="-3581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软件资源的关系挖掘</a:t>
          </a:r>
          <a:r>
            <a:rPr lang="en-US" altLang="zh-CN" sz="1800" kern="1200" dirty="0" smtClean="0"/>
            <a:t>(</a:t>
          </a:r>
          <a:r>
            <a:rPr lang="zh-CN" altLang="en-US" sz="1800" kern="1200" dirty="0" smtClean="0"/>
            <a:t>相似、相关</a:t>
          </a:r>
          <a:r>
            <a:rPr lang="en-US" altLang="zh-CN" sz="1800" kern="1200" dirty="0" smtClean="0"/>
            <a:t>)</a:t>
          </a:r>
          <a:endParaRPr lang="zh-CN" altLang="en-US" sz="1400" kern="1200" dirty="0"/>
        </a:p>
      </dsp:txBody>
      <dsp:txXfrm>
        <a:off x="2439955" y="3284434"/>
        <a:ext cx="1803488" cy="993851"/>
      </dsp:txXfrm>
    </dsp:sp>
    <dsp:sp modelId="{F64295BB-74C4-4A8D-8281-661433C9E73C}">
      <dsp:nvSpPr>
        <dsp:cNvPr id="0" name=""/>
        <dsp:cNvSpPr/>
      </dsp:nvSpPr>
      <dsp:spPr>
        <a:xfrm>
          <a:off x="1700351" y="498663"/>
          <a:ext cx="3282696" cy="3282696"/>
        </a:xfrm>
        <a:custGeom>
          <a:avLst/>
          <a:gdLst/>
          <a:ahLst/>
          <a:cxnLst/>
          <a:rect l="0" t="0" r="0" b="0"/>
          <a:pathLst>
            <a:path>
              <a:moveTo>
                <a:pt x="730091" y="3006498"/>
              </a:moveTo>
              <a:arcTo wR="1641348" hR="1641348" stAng="7423419" swAng="2392988"/>
            </a:path>
          </a:pathLst>
        </a:custGeom>
        <a:noFill/>
        <a:ln w="9525" cap="flat" cmpd="sng" algn="ctr">
          <a:solidFill>
            <a:schemeClr val="accent5">
              <a:hueOff val="2171350"/>
              <a:satOff val="7464"/>
              <a:lumOff val="-358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DD8401-4BFD-496B-8F5E-5657D04C9F08}">
      <dsp:nvSpPr>
        <dsp:cNvPr id="0" name=""/>
        <dsp:cNvSpPr/>
      </dsp:nvSpPr>
      <dsp:spPr>
        <a:xfrm>
          <a:off x="738822" y="1687735"/>
          <a:ext cx="1923056" cy="904553"/>
        </a:xfrm>
        <a:prstGeom prst="roundRect">
          <a:avLst/>
        </a:prstGeom>
        <a:gradFill rotWithShape="0">
          <a:gsLst>
            <a:gs pos="0">
              <a:schemeClr val="accent5">
                <a:hueOff val="3257024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4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4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软件资源的推荐与整合</a:t>
          </a:r>
          <a:endParaRPr lang="zh-CN" altLang="en-US" sz="1400" kern="1200" dirty="0"/>
        </a:p>
      </dsp:txBody>
      <dsp:txXfrm>
        <a:off x="738822" y="1687735"/>
        <a:ext cx="1923056" cy="904553"/>
      </dsp:txXfrm>
    </dsp:sp>
    <dsp:sp modelId="{8B3B972D-C2AA-4C03-9FF2-5318EF0A3015}">
      <dsp:nvSpPr>
        <dsp:cNvPr id="0" name=""/>
        <dsp:cNvSpPr/>
      </dsp:nvSpPr>
      <dsp:spPr>
        <a:xfrm>
          <a:off x="1700351" y="498663"/>
          <a:ext cx="3282696" cy="3282696"/>
        </a:xfrm>
        <a:custGeom>
          <a:avLst/>
          <a:gdLst/>
          <a:ahLst/>
          <a:cxnLst/>
          <a:rect l="0" t="0" r="0" b="0"/>
          <a:pathLst>
            <a:path>
              <a:moveTo>
                <a:pt x="66677" y="1178276"/>
              </a:moveTo>
              <a:arcTo wR="1641348" hR="1641348" stAng="11783238" swAng="2355790"/>
            </a:path>
          </a:pathLst>
        </a:custGeom>
        <a:noFill/>
        <a:ln w="9525" cap="flat" cmpd="sng" algn="ctr">
          <a:solidFill>
            <a:schemeClr val="accent5">
              <a:hueOff val="3257024"/>
              <a:satOff val="11196"/>
              <a:lumOff val="-537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F38E02-9650-4E92-890A-DCE010484206}">
      <dsp:nvSpPr>
        <dsp:cNvPr id="0" name=""/>
        <dsp:cNvSpPr/>
      </dsp:nvSpPr>
      <dsp:spPr>
        <a:xfrm>
          <a:off x="2424886" y="1738"/>
          <a:ext cx="1833625" cy="99385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激励机制</a:t>
          </a:r>
          <a:endParaRPr lang="zh-CN" altLang="en-US" sz="2000" b="1" kern="1200" dirty="0"/>
        </a:p>
      </dsp:txBody>
      <dsp:txXfrm>
        <a:off x="2424886" y="1738"/>
        <a:ext cx="1833625" cy="993851"/>
      </dsp:txXfrm>
    </dsp:sp>
    <dsp:sp modelId="{FF756961-B4FE-4E0D-8B5D-5C087B693289}">
      <dsp:nvSpPr>
        <dsp:cNvPr id="0" name=""/>
        <dsp:cNvSpPr/>
      </dsp:nvSpPr>
      <dsp:spPr>
        <a:xfrm>
          <a:off x="1769930" y="543019"/>
          <a:ext cx="3282696" cy="3282696"/>
        </a:xfrm>
        <a:custGeom>
          <a:avLst/>
          <a:gdLst/>
          <a:ahLst/>
          <a:cxnLst/>
          <a:rect l="0" t="0" r="0" b="0"/>
          <a:pathLst>
            <a:path>
              <a:moveTo>
                <a:pt x="2497262" y="240836"/>
              </a:moveTo>
              <a:arcTo wR="1641348" hR="1641348" stAng="18085856" swAng="2119943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6CE7C-8BDE-47B9-B526-0F4454B5BA3F}">
      <dsp:nvSpPr>
        <dsp:cNvPr id="0" name=""/>
        <dsp:cNvSpPr/>
      </dsp:nvSpPr>
      <dsp:spPr>
        <a:xfrm>
          <a:off x="4104455" y="1546150"/>
          <a:ext cx="1853058" cy="1125606"/>
        </a:xfrm>
        <a:prstGeom prst="roundRect">
          <a:avLst/>
        </a:prstGeom>
        <a:gradFill rotWithShape="0">
          <a:gsLst>
            <a:gs pos="0">
              <a:schemeClr val="accent5">
                <a:hueOff val="1085675"/>
                <a:satOff val="3732"/>
                <a:lumOff val="-17909"/>
                <a:alphaOff val="0"/>
                <a:tint val="50000"/>
                <a:satMod val="300000"/>
              </a:schemeClr>
            </a:gs>
            <a:gs pos="35000">
              <a:schemeClr val="accent5">
                <a:hueOff val="1085675"/>
                <a:satOff val="3732"/>
                <a:lumOff val="-17909"/>
                <a:alphaOff val="0"/>
                <a:tint val="37000"/>
                <a:satMod val="300000"/>
              </a:schemeClr>
            </a:gs>
            <a:gs pos="100000">
              <a:schemeClr val="accent5">
                <a:hueOff val="1085675"/>
                <a:satOff val="3732"/>
                <a:lumOff val="-1790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任务分配与聚合</a:t>
          </a:r>
          <a:endParaRPr lang="zh-CN" altLang="en-US" sz="1800" b="1" kern="1200" dirty="0"/>
        </a:p>
      </dsp:txBody>
      <dsp:txXfrm>
        <a:off x="4104455" y="1546150"/>
        <a:ext cx="1853058" cy="1125606"/>
      </dsp:txXfrm>
    </dsp:sp>
    <dsp:sp modelId="{AA56488B-D942-4E49-B1D4-BCCECA47FF35}">
      <dsp:nvSpPr>
        <dsp:cNvPr id="0" name=""/>
        <dsp:cNvSpPr/>
      </dsp:nvSpPr>
      <dsp:spPr>
        <a:xfrm>
          <a:off x="1765847" y="457772"/>
          <a:ext cx="3282696" cy="3282696"/>
        </a:xfrm>
        <a:custGeom>
          <a:avLst/>
          <a:gdLst/>
          <a:ahLst/>
          <a:cxnLst/>
          <a:rect l="0" t="0" r="0" b="0"/>
          <a:pathLst>
            <a:path>
              <a:moveTo>
                <a:pt x="3175712" y="2224228"/>
              </a:moveTo>
              <a:arcTo wR="1641348" hR="1641348" stAng="1248058" swAng="2291234"/>
            </a:path>
          </a:pathLst>
        </a:custGeom>
        <a:noFill/>
        <a:ln w="9525" cap="flat" cmpd="sng" algn="ctr">
          <a:solidFill>
            <a:schemeClr val="accent5">
              <a:hueOff val="1085675"/>
              <a:satOff val="3732"/>
              <a:lumOff val="-179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25805-AE10-4087-BF4C-2EDE394AC8AE}">
      <dsp:nvSpPr>
        <dsp:cNvPr id="0" name=""/>
        <dsp:cNvSpPr/>
      </dsp:nvSpPr>
      <dsp:spPr>
        <a:xfrm>
          <a:off x="2439955" y="3284434"/>
          <a:ext cx="1803488" cy="993851"/>
        </a:xfrm>
        <a:prstGeom prst="roundRect">
          <a:avLst/>
        </a:prstGeom>
        <a:gradFill rotWithShape="0">
          <a:gsLst>
            <a:gs pos="0">
              <a:schemeClr val="accent5">
                <a:hueOff val="2171350"/>
                <a:satOff val="7464"/>
                <a:lumOff val="-35817"/>
                <a:alphaOff val="0"/>
                <a:tint val="50000"/>
                <a:satMod val="300000"/>
              </a:schemeClr>
            </a:gs>
            <a:gs pos="35000">
              <a:schemeClr val="accent5">
                <a:hueOff val="2171350"/>
                <a:satOff val="7464"/>
                <a:lumOff val="-35817"/>
                <a:alphaOff val="0"/>
                <a:tint val="37000"/>
                <a:satMod val="300000"/>
              </a:schemeClr>
            </a:gs>
            <a:gs pos="100000">
              <a:schemeClr val="accent5">
                <a:hueOff val="2171350"/>
                <a:satOff val="7464"/>
                <a:lumOff val="-3581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用户及其贡献评价</a:t>
          </a:r>
          <a:endParaRPr lang="zh-CN" altLang="en-US" sz="1800" b="1" kern="1200" dirty="0"/>
        </a:p>
      </dsp:txBody>
      <dsp:txXfrm>
        <a:off x="2439955" y="3284434"/>
        <a:ext cx="1803488" cy="993851"/>
      </dsp:txXfrm>
    </dsp:sp>
    <dsp:sp modelId="{F64295BB-74C4-4A8D-8281-661433C9E73C}">
      <dsp:nvSpPr>
        <dsp:cNvPr id="0" name=""/>
        <dsp:cNvSpPr/>
      </dsp:nvSpPr>
      <dsp:spPr>
        <a:xfrm>
          <a:off x="1700351" y="498663"/>
          <a:ext cx="3282696" cy="3282696"/>
        </a:xfrm>
        <a:custGeom>
          <a:avLst/>
          <a:gdLst/>
          <a:ahLst/>
          <a:cxnLst/>
          <a:rect l="0" t="0" r="0" b="0"/>
          <a:pathLst>
            <a:path>
              <a:moveTo>
                <a:pt x="730091" y="3006498"/>
              </a:moveTo>
              <a:arcTo wR="1641348" hR="1641348" stAng="7423419" swAng="2392988"/>
            </a:path>
          </a:pathLst>
        </a:custGeom>
        <a:noFill/>
        <a:ln w="9525" cap="flat" cmpd="sng" algn="ctr">
          <a:solidFill>
            <a:schemeClr val="accent5">
              <a:hueOff val="2171350"/>
              <a:satOff val="7464"/>
              <a:lumOff val="-358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DD8401-4BFD-496B-8F5E-5657D04C9F08}">
      <dsp:nvSpPr>
        <dsp:cNvPr id="0" name=""/>
        <dsp:cNvSpPr/>
      </dsp:nvSpPr>
      <dsp:spPr>
        <a:xfrm>
          <a:off x="738822" y="1687735"/>
          <a:ext cx="1923056" cy="904553"/>
        </a:xfrm>
        <a:prstGeom prst="roundRect">
          <a:avLst/>
        </a:prstGeom>
        <a:gradFill rotWithShape="0">
          <a:gsLst>
            <a:gs pos="0">
              <a:schemeClr val="accent5">
                <a:hueOff val="3257024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4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4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群体开发方法应用的验证</a:t>
          </a:r>
          <a:endParaRPr lang="zh-CN" altLang="en-US" sz="1800" kern="1200" dirty="0"/>
        </a:p>
      </dsp:txBody>
      <dsp:txXfrm>
        <a:off x="738822" y="1687735"/>
        <a:ext cx="1923056" cy="904553"/>
      </dsp:txXfrm>
    </dsp:sp>
    <dsp:sp modelId="{8B3B972D-C2AA-4C03-9FF2-5318EF0A3015}">
      <dsp:nvSpPr>
        <dsp:cNvPr id="0" name=""/>
        <dsp:cNvSpPr/>
      </dsp:nvSpPr>
      <dsp:spPr>
        <a:xfrm>
          <a:off x="1700351" y="498663"/>
          <a:ext cx="3282696" cy="3282696"/>
        </a:xfrm>
        <a:custGeom>
          <a:avLst/>
          <a:gdLst/>
          <a:ahLst/>
          <a:cxnLst/>
          <a:rect l="0" t="0" r="0" b="0"/>
          <a:pathLst>
            <a:path>
              <a:moveTo>
                <a:pt x="66677" y="1178276"/>
              </a:moveTo>
              <a:arcTo wR="1641348" hR="1641348" stAng="11783238" swAng="2355790"/>
            </a:path>
          </a:pathLst>
        </a:custGeom>
        <a:noFill/>
        <a:ln w="9525" cap="flat" cmpd="sng" algn="ctr">
          <a:solidFill>
            <a:schemeClr val="accent5">
              <a:hueOff val="3257024"/>
              <a:satOff val="11196"/>
              <a:lumOff val="-537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DD8401-4BFD-496B-8F5E-5657D04C9F08}">
      <dsp:nvSpPr>
        <dsp:cNvPr id="0" name=""/>
        <dsp:cNvSpPr/>
      </dsp:nvSpPr>
      <dsp:spPr>
        <a:xfrm>
          <a:off x="2186658" y="2370"/>
          <a:ext cx="1728195" cy="867742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组合推荐</a:t>
          </a:r>
          <a:r>
            <a:rPr lang="zh-CN" altLang="en-US" sz="1400" kern="1200" dirty="0" smtClean="0"/>
            <a:t>（</a:t>
          </a:r>
          <a:r>
            <a:rPr lang="en-US" altLang="zh-CN" sz="1400" kern="1200" dirty="0" smtClean="0"/>
            <a:t>package recommendation</a:t>
          </a:r>
          <a:r>
            <a:rPr lang="zh-CN" altLang="en-US" sz="1400" kern="1200" dirty="0" smtClean="0"/>
            <a:t>）</a:t>
          </a:r>
          <a:endParaRPr lang="zh-CN" altLang="en-US" sz="1400" kern="1200" dirty="0"/>
        </a:p>
      </dsp:txBody>
      <dsp:txXfrm>
        <a:off x="2186658" y="2370"/>
        <a:ext cx="1728195" cy="867742"/>
      </dsp:txXfrm>
    </dsp:sp>
    <dsp:sp modelId="{8B3B972D-C2AA-4C03-9FF2-5318EF0A3015}">
      <dsp:nvSpPr>
        <dsp:cNvPr id="0" name=""/>
        <dsp:cNvSpPr/>
      </dsp:nvSpPr>
      <dsp:spPr>
        <a:xfrm>
          <a:off x="1318162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603457" y="234768"/>
              </a:moveTo>
              <a:arcTo wR="1732594" hR="1732594" stAng="18010469" swAng="1533025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38E02-9650-4E92-890A-DCE010484206}">
      <dsp:nvSpPr>
        <dsp:cNvPr id="0" name=""/>
        <dsp:cNvSpPr/>
      </dsp:nvSpPr>
      <dsp:spPr>
        <a:xfrm>
          <a:off x="3898072" y="1199563"/>
          <a:ext cx="1600957" cy="867742"/>
        </a:xfrm>
        <a:prstGeom prst="roundRect">
          <a:avLst/>
        </a:prstGeom>
        <a:solidFill>
          <a:schemeClr val="accent5">
            <a:hueOff val="814256"/>
            <a:satOff val="2799"/>
            <a:lumOff val="-134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多样化</a:t>
          </a:r>
          <a:r>
            <a:rPr lang="en-US" altLang="zh-CN" sz="1400" kern="1200" dirty="0" smtClean="0"/>
            <a:t>(diversification)</a:t>
          </a:r>
          <a:endParaRPr lang="zh-CN" altLang="en-US" sz="1400" kern="1200" dirty="0"/>
        </a:p>
      </dsp:txBody>
      <dsp:txXfrm>
        <a:off x="3898072" y="1199563"/>
        <a:ext cx="1600957" cy="867742"/>
      </dsp:txXfrm>
    </dsp:sp>
    <dsp:sp modelId="{FF756961-B4FE-4E0D-8B5D-5C087B693289}">
      <dsp:nvSpPr>
        <dsp:cNvPr id="0" name=""/>
        <dsp:cNvSpPr/>
      </dsp:nvSpPr>
      <dsp:spPr>
        <a:xfrm>
          <a:off x="1318162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462825" y="1642133"/>
              </a:moveTo>
              <a:arcTo wR="1732594" hR="1732594" stAng="21420430" swAng="2195114"/>
            </a:path>
          </a:pathLst>
        </a:custGeom>
        <a:noFill/>
        <a:ln w="9525" cap="flat" cmpd="sng" algn="ctr">
          <a:solidFill>
            <a:schemeClr val="accent5">
              <a:hueOff val="814256"/>
              <a:satOff val="2799"/>
              <a:lumOff val="-13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6CE7C-8BDE-47B9-B526-0F4454B5BA3F}">
      <dsp:nvSpPr>
        <dsp:cNvPr id="0" name=""/>
        <dsp:cNvSpPr/>
      </dsp:nvSpPr>
      <dsp:spPr>
        <a:xfrm>
          <a:off x="3220851" y="3136663"/>
          <a:ext cx="1696596" cy="867742"/>
        </a:xfrm>
        <a:prstGeom prst="roundRect">
          <a:avLst/>
        </a:prstGeom>
        <a:solidFill>
          <a:schemeClr val="accent5">
            <a:hueOff val="1628512"/>
            <a:satOff val="5598"/>
            <a:lumOff val="-26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跨域推荐</a:t>
          </a:r>
          <a:r>
            <a:rPr lang="zh-CN" altLang="en-US" sz="1400" kern="1200" dirty="0" smtClean="0"/>
            <a:t>（</a:t>
          </a:r>
          <a:r>
            <a:rPr lang="en-US" altLang="zh-CN" sz="1400" kern="1200" dirty="0" smtClean="0"/>
            <a:t>cross-domain</a:t>
          </a:r>
          <a:r>
            <a:rPr lang="zh-CN" altLang="en-US" sz="1400" kern="1200" dirty="0" smtClean="0"/>
            <a:t>）</a:t>
          </a:r>
          <a:endParaRPr lang="zh-CN" altLang="en-US" sz="1400" kern="1200" dirty="0"/>
        </a:p>
      </dsp:txBody>
      <dsp:txXfrm>
        <a:off x="3220851" y="3136663"/>
        <a:ext cx="1696596" cy="867742"/>
      </dsp:txXfrm>
    </dsp:sp>
    <dsp:sp modelId="{AA56488B-D942-4E49-B1D4-BCCECA47FF35}">
      <dsp:nvSpPr>
        <dsp:cNvPr id="0" name=""/>
        <dsp:cNvSpPr/>
      </dsp:nvSpPr>
      <dsp:spPr>
        <a:xfrm>
          <a:off x="1318162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1898696" y="3457208"/>
              </a:moveTo>
              <a:arcTo wR="1732594" hR="1732594" stAng="5069920" swAng="781971"/>
            </a:path>
          </a:pathLst>
        </a:custGeom>
        <a:noFill/>
        <a:ln w="9525" cap="flat" cmpd="sng" algn="ctr">
          <a:solidFill>
            <a:schemeClr val="accent5">
              <a:hueOff val="1628512"/>
              <a:satOff val="5598"/>
              <a:lumOff val="-268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25805-AE10-4087-BF4C-2EDE394AC8AE}">
      <dsp:nvSpPr>
        <dsp:cNvPr id="0" name=""/>
        <dsp:cNvSpPr/>
      </dsp:nvSpPr>
      <dsp:spPr>
        <a:xfrm>
          <a:off x="1245040" y="3136663"/>
          <a:ext cx="1574645" cy="867742"/>
        </a:xfrm>
        <a:prstGeom prst="roundRect">
          <a:avLst/>
        </a:prstGeom>
        <a:solidFill>
          <a:schemeClr val="accent5">
            <a:hueOff val="2442768"/>
            <a:satOff val="8397"/>
            <a:lumOff val="-402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社交网络</a:t>
          </a:r>
          <a:r>
            <a:rPr lang="en-US" altLang="zh-CN" sz="1400" kern="1200" dirty="0" smtClean="0"/>
            <a:t>Social network</a:t>
          </a:r>
          <a:endParaRPr lang="zh-CN" altLang="en-US" sz="1400" kern="1200" dirty="0"/>
        </a:p>
      </dsp:txBody>
      <dsp:txXfrm>
        <a:off x="1245040" y="3136663"/>
        <a:ext cx="1574645" cy="867742"/>
      </dsp:txXfrm>
    </dsp:sp>
    <dsp:sp modelId="{F64295BB-74C4-4A8D-8281-661433C9E73C}">
      <dsp:nvSpPr>
        <dsp:cNvPr id="0" name=""/>
        <dsp:cNvSpPr/>
      </dsp:nvSpPr>
      <dsp:spPr>
        <a:xfrm>
          <a:off x="1318162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89352" y="2691206"/>
              </a:moveTo>
              <a:arcTo wR="1732594" hR="1732594" stAng="8784456" swAng="2195114"/>
            </a:path>
          </a:pathLst>
        </a:custGeom>
        <a:noFill/>
        <a:ln w="9525" cap="flat" cmpd="sng" algn="ctr">
          <a:solidFill>
            <a:schemeClr val="accent5">
              <a:hueOff val="2442768"/>
              <a:satOff val="8397"/>
              <a:lumOff val="-402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6A6BC-31EA-45D8-AE1E-52D5D17BE1BC}">
      <dsp:nvSpPr>
        <dsp:cNvPr id="0" name=""/>
        <dsp:cNvSpPr/>
      </dsp:nvSpPr>
      <dsp:spPr>
        <a:xfrm>
          <a:off x="596969" y="1199563"/>
          <a:ext cx="1611984" cy="867742"/>
        </a:xfrm>
        <a:prstGeom prst="roundRect">
          <a:avLst/>
        </a:prstGeom>
        <a:solidFill>
          <a:schemeClr val="accent5">
            <a:hueOff val="3257024"/>
            <a:satOff val="11196"/>
            <a:lumOff val="-5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增量式推荐</a:t>
          </a:r>
          <a:r>
            <a:rPr lang="zh-CN" altLang="en-US" sz="1400" kern="1200" dirty="0" smtClean="0"/>
            <a:t>（</a:t>
          </a:r>
          <a:r>
            <a:rPr lang="en-US" altLang="zh-CN" sz="1400" kern="1200" dirty="0" smtClean="0"/>
            <a:t>incrementally</a:t>
          </a:r>
          <a:r>
            <a:rPr lang="zh-CN" altLang="en-US" sz="1400" kern="1200" dirty="0" smtClean="0"/>
            <a:t>）</a:t>
          </a:r>
          <a:endParaRPr lang="zh-CN" altLang="en-US" sz="1400" kern="1200" dirty="0"/>
        </a:p>
      </dsp:txBody>
      <dsp:txXfrm>
        <a:off x="596969" y="1199563"/>
        <a:ext cx="1611984" cy="867742"/>
      </dsp:txXfrm>
    </dsp:sp>
    <dsp:sp modelId="{58B26D45-4C77-48D7-B39F-F13C58763948}">
      <dsp:nvSpPr>
        <dsp:cNvPr id="0" name=""/>
        <dsp:cNvSpPr/>
      </dsp:nvSpPr>
      <dsp:spPr>
        <a:xfrm>
          <a:off x="1318162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00876" y="756854"/>
              </a:moveTo>
              <a:arcTo wR="1732594" hR="1732594" stAng="12856506" swAng="1533025"/>
            </a:path>
          </a:pathLst>
        </a:custGeom>
        <a:noFill/>
        <a:ln w="9525" cap="flat" cmpd="sng" algn="ctr">
          <a:solidFill>
            <a:schemeClr val="accent5">
              <a:hueOff val="3257024"/>
              <a:satOff val="11196"/>
              <a:lumOff val="-537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AFBEF5-C53B-42CF-B9DE-40EF568118D1}">
      <dsp:nvSpPr>
        <dsp:cNvPr id="0" name=""/>
        <dsp:cNvSpPr/>
      </dsp:nvSpPr>
      <dsp:spPr>
        <a:xfrm>
          <a:off x="4160785" y="1607423"/>
          <a:ext cx="3097028" cy="1392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7"/>
              </a:lnTo>
              <a:lnTo>
                <a:pt x="3097028" y="1131297"/>
              </a:lnTo>
              <a:lnTo>
                <a:pt x="3097028" y="1392259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79E7B-0004-4444-A87B-2FFF3EAB9844}">
      <dsp:nvSpPr>
        <dsp:cNvPr id="0" name=""/>
        <dsp:cNvSpPr/>
      </dsp:nvSpPr>
      <dsp:spPr>
        <a:xfrm>
          <a:off x="4115065" y="1607423"/>
          <a:ext cx="91440" cy="13922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31297"/>
              </a:lnTo>
              <a:lnTo>
                <a:pt x="135466" y="1131297"/>
              </a:lnTo>
              <a:lnTo>
                <a:pt x="135466" y="1392259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97786D-34A4-4719-B213-1B9F40E35EED}">
      <dsp:nvSpPr>
        <dsp:cNvPr id="0" name=""/>
        <dsp:cNvSpPr/>
      </dsp:nvSpPr>
      <dsp:spPr>
        <a:xfrm>
          <a:off x="1243249" y="1607423"/>
          <a:ext cx="2917535" cy="1392259"/>
        </a:xfrm>
        <a:custGeom>
          <a:avLst/>
          <a:gdLst/>
          <a:ahLst/>
          <a:cxnLst/>
          <a:rect l="0" t="0" r="0" b="0"/>
          <a:pathLst>
            <a:path>
              <a:moveTo>
                <a:pt x="2917535" y="0"/>
              </a:moveTo>
              <a:lnTo>
                <a:pt x="2917535" y="1131297"/>
              </a:lnTo>
              <a:lnTo>
                <a:pt x="0" y="1131297"/>
              </a:lnTo>
              <a:lnTo>
                <a:pt x="0" y="1392259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E4F11-70EE-4C50-8A9A-F7E66671E6CF}">
      <dsp:nvSpPr>
        <dsp:cNvPr id="0" name=""/>
        <dsp:cNvSpPr/>
      </dsp:nvSpPr>
      <dsp:spPr>
        <a:xfrm>
          <a:off x="2918106" y="689879"/>
          <a:ext cx="2485357" cy="917544"/>
        </a:xfrm>
        <a:prstGeom prst="rect">
          <a:avLst/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高可用 </a:t>
          </a:r>
          <a:r>
            <a:rPr lang="en-US" altLang="zh-CN" sz="2400" kern="1200" dirty="0" err="1" smtClean="0"/>
            <a:t>v.s</a:t>
          </a:r>
          <a:r>
            <a:rPr lang="en-US" altLang="zh-CN" sz="2400" kern="1200" dirty="0" smtClean="0"/>
            <a:t>. </a:t>
          </a:r>
          <a:r>
            <a:rPr lang="zh-CN" altLang="en-US" sz="2400" kern="1200" dirty="0" smtClean="0"/>
            <a:t>一致性</a:t>
          </a:r>
          <a:endParaRPr lang="zh-CN" altLang="en-US" sz="2400" kern="1200" dirty="0"/>
        </a:p>
      </dsp:txBody>
      <dsp:txXfrm>
        <a:off x="2918106" y="689879"/>
        <a:ext cx="2485357" cy="917544"/>
      </dsp:txXfrm>
    </dsp:sp>
    <dsp:sp modelId="{FF4788FA-76E5-49AC-9616-6F58E8832C2C}">
      <dsp:nvSpPr>
        <dsp:cNvPr id="0" name=""/>
        <dsp:cNvSpPr/>
      </dsp:nvSpPr>
      <dsp:spPr>
        <a:xfrm>
          <a:off x="570" y="2999683"/>
          <a:ext cx="2485357" cy="869353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强一致性副本算法优化</a:t>
          </a:r>
          <a:endParaRPr lang="zh-CN" altLang="en-US" sz="2400" kern="1200" dirty="0"/>
        </a:p>
      </dsp:txBody>
      <dsp:txXfrm>
        <a:off x="570" y="2999683"/>
        <a:ext cx="2485357" cy="869353"/>
      </dsp:txXfrm>
    </dsp:sp>
    <dsp:sp modelId="{1EE8A86A-0B90-4B5A-B233-055803B5309F}">
      <dsp:nvSpPr>
        <dsp:cNvPr id="0" name=""/>
        <dsp:cNvSpPr/>
      </dsp:nvSpPr>
      <dsp:spPr>
        <a:xfrm>
          <a:off x="3007852" y="2999683"/>
          <a:ext cx="2485357" cy="869353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一致性和延迟的权衡</a:t>
          </a:r>
          <a:endParaRPr lang="zh-CN" altLang="en-US" sz="2400" kern="1200" dirty="0"/>
        </a:p>
      </dsp:txBody>
      <dsp:txXfrm>
        <a:off x="3007852" y="2999683"/>
        <a:ext cx="2485357" cy="869353"/>
      </dsp:txXfrm>
    </dsp:sp>
    <dsp:sp modelId="{7C94100F-1860-4A1D-A509-952F78F13957}">
      <dsp:nvSpPr>
        <dsp:cNvPr id="0" name=""/>
        <dsp:cNvSpPr/>
      </dsp:nvSpPr>
      <dsp:spPr>
        <a:xfrm>
          <a:off x="6015135" y="2999683"/>
          <a:ext cx="2485357" cy="869353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一致性和可用性的权衡</a:t>
          </a:r>
          <a:endParaRPr lang="zh-CN" altLang="en-US" sz="2400" kern="1200" dirty="0"/>
        </a:p>
      </dsp:txBody>
      <dsp:txXfrm>
        <a:off x="6015135" y="2999683"/>
        <a:ext cx="2485357" cy="86935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7501128-140E-4BBE-8735-D8175D830731}">
      <dsp:nvSpPr>
        <dsp:cNvPr id="0" name=""/>
        <dsp:cNvSpPr/>
      </dsp:nvSpPr>
      <dsp:spPr>
        <a:xfrm>
          <a:off x="134" y="1229512"/>
          <a:ext cx="2459081" cy="377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solidFill>
                <a:schemeClr val="tx1"/>
              </a:solidFill>
            </a:rPr>
            <a:t>硬件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>
              <a:solidFill>
                <a:schemeClr val="tx1"/>
              </a:solidFill>
            </a:rPr>
            <a:t>Hardware</a:t>
          </a:r>
          <a:endParaRPr lang="zh-CN" altLang="en-US" sz="1500" kern="1200" dirty="0">
            <a:solidFill>
              <a:schemeClr val="tx1"/>
            </a:solidFill>
          </a:endParaRPr>
        </a:p>
      </dsp:txBody>
      <dsp:txXfrm>
        <a:off x="134" y="1229512"/>
        <a:ext cx="2459081" cy="377446"/>
      </dsp:txXfrm>
    </dsp:sp>
    <dsp:sp modelId="{B37A22F3-3F9E-42EB-BEEE-F0387C02F296}">
      <dsp:nvSpPr>
        <dsp:cNvPr id="0" name=""/>
        <dsp:cNvSpPr/>
      </dsp:nvSpPr>
      <dsp:spPr>
        <a:xfrm>
          <a:off x="134" y="819719"/>
          <a:ext cx="2459081" cy="377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chemeClr val="tx1"/>
              </a:solidFill>
            </a:rPr>
            <a:t>CP</a:t>
          </a:r>
          <a:endParaRPr lang="zh-CN" altLang="en-US" sz="1500" kern="1200" dirty="0">
            <a:solidFill>
              <a:schemeClr val="tx1"/>
            </a:solidFill>
          </a:endParaRPr>
        </a:p>
      </dsp:txBody>
      <dsp:txXfrm>
        <a:off x="134" y="819719"/>
        <a:ext cx="2459081" cy="377446"/>
      </dsp:txXfrm>
    </dsp:sp>
    <dsp:sp modelId="{E39AEE9E-4952-4365-834E-F3F972EC6CC4}">
      <dsp:nvSpPr>
        <dsp:cNvPr id="0" name=""/>
        <dsp:cNvSpPr/>
      </dsp:nvSpPr>
      <dsp:spPr>
        <a:xfrm>
          <a:off x="134" y="409925"/>
          <a:ext cx="797367" cy="377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CMS</a:t>
          </a:r>
          <a:endParaRPr lang="zh-CN" altLang="en-US" sz="1500" kern="1200" dirty="0"/>
        </a:p>
      </dsp:txBody>
      <dsp:txXfrm>
        <a:off x="134" y="409925"/>
        <a:ext cx="797367" cy="377446"/>
      </dsp:txXfrm>
    </dsp:sp>
    <dsp:sp modelId="{A22ADBC4-2DA9-4A1C-9FAF-1BB375D6D9B1}">
      <dsp:nvSpPr>
        <dsp:cNvPr id="0" name=""/>
        <dsp:cNvSpPr/>
      </dsp:nvSpPr>
      <dsp:spPr>
        <a:xfrm>
          <a:off x="134" y="132"/>
          <a:ext cx="797367" cy="377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solidFill>
                <a:schemeClr val="tx1"/>
              </a:solidFill>
            </a:rPr>
            <a:t>应用</a:t>
          </a:r>
          <a:endParaRPr lang="zh-CN" altLang="en-US" sz="1500" kern="1200" dirty="0">
            <a:solidFill>
              <a:schemeClr val="tx1"/>
            </a:solidFill>
          </a:endParaRPr>
        </a:p>
      </dsp:txBody>
      <dsp:txXfrm>
        <a:off x="134" y="132"/>
        <a:ext cx="797367" cy="377446"/>
      </dsp:txXfrm>
    </dsp:sp>
    <dsp:sp modelId="{76BC861E-B5D5-4F53-B445-F89AF6B8E500}">
      <dsp:nvSpPr>
        <dsp:cNvPr id="0" name=""/>
        <dsp:cNvSpPr/>
      </dsp:nvSpPr>
      <dsp:spPr>
        <a:xfrm>
          <a:off x="830991" y="409925"/>
          <a:ext cx="797367" cy="377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CMS</a:t>
          </a:r>
          <a:endParaRPr lang="zh-CN" altLang="en-US" sz="1500" kern="1200" dirty="0"/>
        </a:p>
      </dsp:txBody>
      <dsp:txXfrm>
        <a:off x="830991" y="409925"/>
        <a:ext cx="797367" cy="377446"/>
      </dsp:txXfrm>
    </dsp:sp>
    <dsp:sp modelId="{75DFAB96-34C8-44DF-B0C0-B87030FF854B}">
      <dsp:nvSpPr>
        <dsp:cNvPr id="0" name=""/>
        <dsp:cNvSpPr/>
      </dsp:nvSpPr>
      <dsp:spPr>
        <a:xfrm>
          <a:off x="830991" y="132"/>
          <a:ext cx="797367" cy="377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solidFill>
                <a:schemeClr val="tx1"/>
              </a:solidFill>
            </a:rPr>
            <a:t>应用</a:t>
          </a:r>
          <a:endParaRPr lang="zh-CN" altLang="en-US" sz="1500" kern="1200" dirty="0">
            <a:solidFill>
              <a:schemeClr val="tx1"/>
            </a:solidFill>
          </a:endParaRPr>
        </a:p>
      </dsp:txBody>
      <dsp:txXfrm>
        <a:off x="830991" y="132"/>
        <a:ext cx="797367" cy="377446"/>
      </dsp:txXfrm>
    </dsp:sp>
    <dsp:sp modelId="{B374B65E-945D-4770-84A2-CD1F7207E9B5}">
      <dsp:nvSpPr>
        <dsp:cNvPr id="0" name=""/>
        <dsp:cNvSpPr/>
      </dsp:nvSpPr>
      <dsp:spPr>
        <a:xfrm>
          <a:off x="1661848" y="409925"/>
          <a:ext cx="797367" cy="377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CMS</a:t>
          </a:r>
          <a:endParaRPr lang="zh-CN" altLang="en-US" sz="1500" kern="1200" dirty="0"/>
        </a:p>
      </dsp:txBody>
      <dsp:txXfrm>
        <a:off x="1661848" y="409925"/>
        <a:ext cx="797367" cy="377446"/>
      </dsp:txXfrm>
    </dsp:sp>
    <dsp:sp modelId="{4170587B-2766-4098-A2FE-7AC4C17C3EDF}">
      <dsp:nvSpPr>
        <dsp:cNvPr id="0" name=""/>
        <dsp:cNvSpPr/>
      </dsp:nvSpPr>
      <dsp:spPr>
        <a:xfrm>
          <a:off x="1661848" y="132"/>
          <a:ext cx="797367" cy="377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solidFill>
                <a:schemeClr val="tx1"/>
              </a:solidFill>
            </a:rPr>
            <a:t>应用</a:t>
          </a:r>
          <a:endParaRPr lang="zh-CN" altLang="en-US" sz="1500" kern="1200" dirty="0">
            <a:solidFill>
              <a:schemeClr val="tx1"/>
            </a:solidFill>
          </a:endParaRPr>
        </a:p>
      </dsp:txBody>
      <dsp:txXfrm>
        <a:off x="1661848" y="132"/>
        <a:ext cx="797367" cy="377446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2014/3/20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2789820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7461872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06896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17810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96112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80740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1582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有两个案例可以说明这一点。在迪斯尼乐园里有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多个景点，意味着有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多条排队的队伍。怎么减少顾客排队的时间？迪斯尼利用十多年的历史数 据、结合天气数据、旅游数据预测每一条队伍每一天、每一小时所需要的排队等候时间，为游客计算最佳的园内景点游览次序。同时实时收集</a:t>
            </a:r>
            <a:r>
              <a:rPr lang="en-US" altLang="zh-CN" dirty="0" smtClean="0"/>
              <a:t>Twitter</a:t>
            </a:r>
            <a:r>
              <a:rPr lang="zh-CN" altLang="en-US" dirty="0" smtClean="0"/>
              <a:t>的数 据，处理突发情况，更新每一条队伍的排队等待时间，使用这些数据的游客平均每人节省了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个小时。</a:t>
            </a:r>
          </a:p>
          <a:p>
            <a:r>
              <a:rPr lang="zh-CN" altLang="en-US" dirty="0" smtClean="0"/>
              <a:t>　　第二个例子是宾夕法尼亚州政府，分析全州感冒药品的销量、对比系统保存的历史数据，以确定可能发生的大面积流感。分析儿童的就症率，对比历史数据，以确定可能发生的大面积流感。对</a:t>
            </a:r>
            <a:r>
              <a:rPr lang="en-US" altLang="zh-CN" dirty="0" smtClean="0"/>
              <a:t>Twitter</a:t>
            </a:r>
            <a:r>
              <a:rPr lang="zh-CN" altLang="en-US" dirty="0" smtClean="0"/>
              <a:t>进行文本分析，实时监控各个地区的流感爆发、传播、分布情况。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23119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猜 预测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7FEF2-BF03-48CF-ADBF-AC268372BCE4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502045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猜 预测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7FEF2-BF03-48CF-ADBF-AC268372BCE4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502045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透明、隔离、封装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800F-EEDF-4524-8674-C4CA244889AD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补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丁管理、基线检查和离线杀毒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DB0228-65A8-4047-8BBB-1248F4740D99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安全策略：能支持那些，不同维度、粒度皆不同；</a:t>
            </a:r>
            <a:endParaRPr lang="en-US" altLang="zh-CN" dirty="0" smtClean="0"/>
          </a:p>
          <a:p>
            <a:r>
              <a:rPr lang="zh-CN" altLang="en-US" dirty="0" smtClean="0"/>
              <a:t>策略强制：静态结构</a:t>
            </a:r>
            <a:r>
              <a:rPr lang="en-US" altLang="zh-CN" dirty="0" smtClean="0"/>
              <a:t>+</a:t>
            </a:r>
            <a:r>
              <a:rPr lang="zh-CN" altLang="en-US" dirty="0" smtClean="0"/>
              <a:t>动态结构；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24563-9A72-46F2-BFDC-EA9DBF769D5B}" type="slidenum">
              <a:rPr lang="zh-CN" altLang="en-US" smtClean="0"/>
              <a:pPr>
                <a:defRPr/>
              </a:pPr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992089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58897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82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“哪些领域的人”在关心大数据（大数据关心的问题）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Web API: </a:t>
            </a:r>
            <a:r>
              <a:rPr lang="en-US" altLang="zh-CN" dirty="0" err="1" smtClean="0"/>
              <a:t>ProgrammableWeb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Seekda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ServiceXchange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Web/Mobile App: App Store, Mozilla store, Android Market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38083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06896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17810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SIGCOMM</a:t>
            </a:r>
            <a:r>
              <a:rPr lang="en-US" altLang="zh-CN" baseline="0" dirty="0" smtClean="0"/>
              <a:t> 2010: 1 </a:t>
            </a:r>
            <a:r>
              <a:rPr lang="zh-CN" altLang="en-US" baseline="0" dirty="0" smtClean="0"/>
              <a:t>篇</a:t>
            </a:r>
            <a:endParaRPr lang="en-US" altLang="zh-CN" baseline="0" dirty="0" smtClean="0"/>
          </a:p>
          <a:p>
            <a:r>
              <a:rPr lang="en-US" altLang="zh-CN" baseline="0" dirty="0" smtClean="0"/>
              <a:t>WWW 2012: 1</a:t>
            </a:r>
            <a:r>
              <a:rPr lang="zh-CN" altLang="en-US" baseline="0" dirty="0" smtClean="0"/>
              <a:t>个</a:t>
            </a:r>
            <a:r>
              <a:rPr lang="en-US" altLang="zh-CN" baseline="0" dirty="0" smtClean="0"/>
              <a:t>Session 3</a:t>
            </a:r>
            <a:r>
              <a:rPr lang="zh-CN" altLang="en-US" baseline="0" dirty="0" smtClean="0"/>
              <a:t>篇</a:t>
            </a:r>
            <a:endParaRPr lang="en-US" altLang="zh-CN" baseline="0" dirty="0" smtClean="0"/>
          </a:p>
          <a:p>
            <a:r>
              <a:rPr lang="en-US" altLang="zh-CN" baseline="0" dirty="0" smtClean="0"/>
              <a:t>WWW 2011: 1</a:t>
            </a:r>
            <a:r>
              <a:rPr lang="zh-CN" altLang="en-US" baseline="0" dirty="0" smtClean="0"/>
              <a:t>篇</a:t>
            </a:r>
            <a:endParaRPr lang="en-US" altLang="zh-CN" baseline="0" dirty="0" smtClean="0"/>
          </a:p>
          <a:p>
            <a:r>
              <a:rPr lang="en-US" altLang="zh-CN" baseline="0" dirty="0" smtClean="0"/>
              <a:t>VLDB 2012: 1</a:t>
            </a:r>
            <a:r>
              <a:rPr lang="zh-CN" altLang="en-US" baseline="0" dirty="0" smtClean="0"/>
              <a:t>个</a:t>
            </a:r>
            <a:r>
              <a:rPr lang="en-US" altLang="zh-CN" baseline="0" dirty="0" smtClean="0"/>
              <a:t>Session, 4</a:t>
            </a:r>
            <a:r>
              <a:rPr lang="zh-CN" altLang="en-US" baseline="0" dirty="0" smtClean="0"/>
              <a:t>篇</a:t>
            </a:r>
            <a:endParaRPr lang="en-US" altLang="zh-CN" baseline="0" dirty="0" smtClean="0"/>
          </a:p>
          <a:p>
            <a:r>
              <a:rPr lang="en-US" altLang="zh-CN" baseline="0" dirty="0" smtClean="0"/>
              <a:t>VLDB 2011: Demo Session</a:t>
            </a:r>
          </a:p>
          <a:p>
            <a:r>
              <a:rPr lang="en-US" altLang="zh-CN" baseline="0" dirty="0" smtClean="0"/>
              <a:t>SIGMOD 2012: 2</a:t>
            </a:r>
            <a:r>
              <a:rPr lang="zh-CN" altLang="en-US" baseline="0" dirty="0" smtClean="0"/>
              <a:t>篇</a:t>
            </a:r>
            <a:endParaRPr lang="en-US" altLang="zh-CN" baseline="0" dirty="0" smtClean="0"/>
          </a:p>
          <a:p>
            <a:r>
              <a:rPr lang="en-US" altLang="zh-CN" baseline="0" dirty="0" smtClean="0"/>
              <a:t>ICDE 2013/2012: </a:t>
            </a:r>
            <a:r>
              <a:rPr lang="zh-CN" altLang="en-US" baseline="0" dirty="0" smtClean="0"/>
              <a:t>各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篇</a:t>
            </a:r>
            <a:endParaRPr lang="en-US" altLang="zh-CN" baseline="0" dirty="0" smtClean="0"/>
          </a:p>
          <a:p>
            <a:r>
              <a:rPr lang="en-US" altLang="zh-CN" baseline="0" dirty="0" smtClean="0"/>
              <a:t>AAAI2012: 5</a:t>
            </a:r>
            <a:r>
              <a:rPr lang="zh-CN" altLang="en-US" baseline="0" dirty="0" smtClean="0"/>
              <a:t>篇论文</a:t>
            </a:r>
            <a:endParaRPr lang="en-US" altLang="zh-CN" baseline="0" dirty="0" smtClean="0"/>
          </a:p>
          <a:p>
            <a:r>
              <a:rPr lang="en-US" altLang="zh-CN" baseline="0" dirty="0" smtClean="0"/>
              <a:t>KDD workshop: </a:t>
            </a:r>
            <a:r>
              <a:rPr lang="en-US" altLang="zh-CN" baseline="0" dirty="0" err="1" smtClean="0"/>
              <a:t>CrowdKDD</a:t>
            </a:r>
            <a:r>
              <a:rPr lang="en-US" altLang="zh-CN" baseline="0" dirty="0" smtClean="0"/>
              <a:t> http://www.cse.ust.hk/~nliu/crowdkdd12/program.html </a:t>
            </a:r>
          </a:p>
          <a:p>
            <a:r>
              <a:rPr lang="en-US" altLang="zh-CN" dirty="0" smtClean="0"/>
              <a:t>MM</a:t>
            </a:r>
            <a:r>
              <a:rPr lang="en-US" altLang="zh-CN" baseline="0" dirty="0" smtClean="0"/>
              <a:t> workshop: </a:t>
            </a:r>
            <a:r>
              <a:rPr lang="en-US" altLang="zh-CN" baseline="0" dirty="0" err="1" smtClean="0"/>
              <a:t>CrowdMM</a:t>
            </a:r>
            <a:r>
              <a:rPr lang="en-US" altLang="zh-CN" baseline="0" dirty="0" smtClean="0"/>
              <a:t> http://crowdmm.org/program.html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主要研究团队：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	* Hector</a:t>
            </a:r>
            <a:r>
              <a:rPr lang="en-US" altLang="zh-CN" baseline="0" dirty="0" smtClean="0"/>
              <a:t> Garcia-Molina, </a:t>
            </a:r>
            <a:r>
              <a:rPr lang="en-US" altLang="zh-CN" baseline="0" dirty="0" err="1" smtClean="0"/>
              <a:t>Standford</a:t>
            </a:r>
            <a:r>
              <a:rPr lang="en-US" altLang="zh-CN" baseline="0" dirty="0" smtClean="0"/>
              <a:t>, http://infolab.stanford.edu/people/hector.html; http://www-cs-students.stanford.edu/~adityagp/scoop.html</a:t>
            </a:r>
            <a:endParaRPr lang="en-US" altLang="zh-CN" dirty="0" smtClean="0"/>
          </a:p>
          <a:p>
            <a:r>
              <a:rPr lang="en-US" altLang="zh-CN" dirty="0" smtClean="0"/>
              <a:t>	* Sheng-wei Chen, </a:t>
            </a:r>
            <a:r>
              <a:rPr lang="zh-CN" altLang="en-US" dirty="0" smtClean="0"/>
              <a:t>台湾科学院，</a:t>
            </a:r>
            <a:r>
              <a:rPr lang="en-US" altLang="zh-CN" dirty="0" smtClean="0"/>
              <a:t>http://www.iis.sinica.edu.tw/~swc/ </a:t>
            </a:r>
          </a:p>
          <a:p>
            <a:r>
              <a:rPr lang="en-US" altLang="zh-CN" dirty="0" smtClean="0"/>
              <a:t>	* </a:t>
            </a:r>
            <a:r>
              <a:rPr lang="en-US" altLang="zh-CN" dirty="0" err="1" smtClean="0"/>
              <a:t>Anhai</a:t>
            </a:r>
            <a:r>
              <a:rPr lang="en-US" altLang="zh-CN" baseline="0" dirty="0" smtClean="0"/>
              <a:t> Dong, </a:t>
            </a:r>
            <a:r>
              <a:rPr lang="en-US" altLang="zh-CN" baseline="0" dirty="0" err="1" smtClean="0"/>
              <a:t>Wiscosin</a:t>
            </a:r>
            <a:r>
              <a:rPr lang="en-US" altLang="zh-CN" baseline="0" dirty="0" smtClean="0"/>
              <a:t>, http://pages.cs.wisc.edu/~anhai/</a:t>
            </a:r>
          </a:p>
          <a:p>
            <a:r>
              <a:rPr lang="en-US" altLang="zh-CN" baseline="0" dirty="0" smtClean="0"/>
              <a:t>	* UC Berkeley, Michael Franklin, https://amplab.cs.berkeley.edu/ </a:t>
            </a:r>
          </a:p>
          <a:p>
            <a:r>
              <a:rPr lang="en-US" altLang="zh-CN" baseline="0" dirty="0" smtClean="0"/>
              <a:t>	* Jason I. Hong, CMU HCII, http://www.cs.cmu.edu/~jasonh/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0149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748464" y="0"/>
            <a:ext cx="395536" cy="3122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://en.wikipedia.org/wiki/Juniperus_monosperma" TargetMode="External"/><Relationship Id="rId7" Type="http://schemas.openxmlformats.org/officeDocument/2006/relationships/hyperlink" Target="http://en.wikipedia.org/wiki/File:Tree_roots2.jpg" TargetMode="External"/><Relationship Id="rId2" Type="http://schemas.openxmlformats.org/officeDocument/2006/relationships/hyperlink" Target="http://en.wikipedia.org/wiki/Boscia_albitrunc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Prosopis_juliflora" TargetMode="External"/><Relationship Id="rId5" Type="http://schemas.openxmlformats.org/officeDocument/2006/relationships/hyperlink" Target="http://en.wikipedia.org/wiki/Acacia_erioloba" TargetMode="External"/><Relationship Id="rId4" Type="http://schemas.openxmlformats.org/officeDocument/2006/relationships/hyperlink" Target="http://en.wikipedia.org/wiki/Eucalyptu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6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Relationship Id="rId9" Type="http://schemas.openxmlformats.org/officeDocument/2006/relationships/image" Target="../media/image33.jpe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5.wmf"/><Relationship Id="rId7" Type="http://schemas.openxmlformats.org/officeDocument/2006/relationships/image" Target="../media/image38.jpeg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37.jpeg"/><Relationship Id="rId4" Type="http://schemas.openxmlformats.org/officeDocument/2006/relationships/image" Target="../media/image36.png"/><Relationship Id="rId9" Type="http://schemas.openxmlformats.org/officeDocument/2006/relationships/image" Target="../media/image40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eo4j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Graph_database" TargetMode="External"/><Relationship Id="rId4" Type="http://schemas.openxmlformats.org/officeDocument/2006/relationships/hyperlink" Target="http://research.microsoft.com/en-us/projects/trinity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.hk/url?sa=t&amp;rct=j&amp;q=&amp;esrc=s&amp;source=web&amp;cd=1&amp;ved=0CDQQFjAA&amp;url=http://hunch.net/~vw/&amp;ei=p9eyUJPwOa6eiAfFmYGgAw&amp;usg=AFQjCNFKyCWhxM221CweKTRXrne4vRCnEw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static.usenix.org/publications/login/2012-02/pdfs/Chansler.pdf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e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gif"/><Relationship Id="rId9" Type="http://schemas.openxmlformats.org/officeDocument/2006/relationships/image" Target="../media/image53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6.jpe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jpeg"/><Relationship Id="rId11" Type="http://schemas.openxmlformats.org/officeDocument/2006/relationships/image" Target="../media/image58.png"/><Relationship Id="rId5" Type="http://schemas.openxmlformats.org/officeDocument/2006/relationships/image" Target="../media/image56.jpeg"/><Relationship Id="rId10" Type="http://schemas.openxmlformats.org/officeDocument/2006/relationships/image" Target="../media/image54.png"/><Relationship Id="rId4" Type="http://schemas.openxmlformats.org/officeDocument/2006/relationships/image" Target="../media/image55.jpeg"/><Relationship Id="rId9" Type="http://schemas.openxmlformats.org/officeDocument/2006/relationships/image" Target="../media/image53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539552" y="4786313"/>
            <a:ext cx="835292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en-US" altLang="zh-CN" sz="2800" b="1" dirty="0" smtClean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214313"/>
            <a:ext cx="8964488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140000"/>
              </a:lnSpc>
            </a:pPr>
            <a:r>
              <a:rPr lang="en-US" altLang="zh-CN" sz="5400" b="1" dirty="0" smtClean="0">
                <a:solidFill>
                  <a:srgbClr val="C00000"/>
                </a:solidFill>
                <a:latin typeface="+mn-ea"/>
                <a:ea typeface="+mn-ea"/>
              </a:rPr>
              <a:t>ACT</a:t>
            </a:r>
            <a:r>
              <a:rPr lang="zh-CN" altLang="en-US" sz="5400" b="1" dirty="0" smtClean="0">
                <a:solidFill>
                  <a:srgbClr val="C00000"/>
                </a:solidFill>
                <a:latin typeface="+mn-ea"/>
                <a:ea typeface="+mn-ea"/>
              </a:rPr>
              <a:t>研究方向展望</a:t>
            </a:r>
            <a:endParaRPr lang="en-US" altLang="zh-CN" sz="54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14625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5517232"/>
            <a:ext cx="4427099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85036"/>
            <a:ext cx="835292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99"/>
                </a:solidFill>
              </a:rPr>
              <a:t>Challenges and Opportunities with Big Data</a:t>
            </a:r>
          </a:p>
          <a:p>
            <a:pPr>
              <a:spcBef>
                <a:spcPts val="1200"/>
              </a:spcBef>
            </a:pP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- A community white paper developed by leading researchers across US</a:t>
            </a:r>
            <a:endParaRPr lang="zh-CN" altLang="en-US" sz="2000" dirty="0" smtClean="0">
              <a:ea typeface="黑体" pitchFamily="49" charset="-122"/>
              <a:sym typeface="Wingdings" pitchFamily="2" charset="2"/>
            </a:endParaRPr>
          </a:p>
          <a:p>
            <a:endParaRPr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708353"/>
            <a:ext cx="4032448" cy="2800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 smtClean="0"/>
              <a:t>Divyakant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Agrawal</a:t>
            </a:r>
            <a:r>
              <a:rPr lang="en-US" altLang="zh-CN" sz="1600" dirty="0" smtClean="0"/>
              <a:t>, UC Santa Barbara </a:t>
            </a:r>
          </a:p>
          <a:p>
            <a:r>
              <a:rPr lang="en-US" altLang="zh-CN" sz="1600" dirty="0" smtClean="0"/>
              <a:t>Philip Bernstein, Microsoft </a:t>
            </a:r>
          </a:p>
          <a:p>
            <a:r>
              <a:rPr lang="en-US" altLang="zh-CN" sz="1600" dirty="0" smtClean="0"/>
              <a:t>Elisa </a:t>
            </a:r>
            <a:r>
              <a:rPr lang="en-US" altLang="zh-CN" sz="1600" dirty="0" err="1" smtClean="0"/>
              <a:t>Bertino</a:t>
            </a:r>
            <a:r>
              <a:rPr lang="en-US" altLang="zh-CN" sz="1600" dirty="0" smtClean="0"/>
              <a:t>, Purdue Univ. </a:t>
            </a:r>
          </a:p>
          <a:p>
            <a:r>
              <a:rPr lang="en-US" altLang="zh-CN" sz="1600" dirty="0" smtClean="0"/>
              <a:t>Susan Davidson, Univ. of Pennsylvania </a:t>
            </a:r>
          </a:p>
          <a:p>
            <a:r>
              <a:rPr lang="en-US" altLang="zh-CN" sz="1600" dirty="0" err="1" smtClean="0"/>
              <a:t>Umeshwar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Dayal</a:t>
            </a:r>
            <a:r>
              <a:rPr lang="en-US" altLang="zh-CN" sz="1600" dirty="0" smtClean="0"/>
              <a:t>, HP </a:t>
            </a:r>
          </a:p>
          <a:p>
            <a:r>
              <a:rPr lang="en-US" altLang="zh-CN" sz="1600" dirty="0" smtClean="0"/>
              <a:t>Michael Franklin, UC Berkeley </a:t>
            </a:r>
          </a:p>
          <a:p>
            <a:r>
              <a:rPr lang="en-US" altLang="zh-CN" sz="1600" dirty="0" smtClean="0"/>
              <a:t>Johannes </a:t>
            </a:r>
            <a:r>
              <a:rPr lang="en-US" altLang="zh-CN" sz="1600" dirty="0" err="1" smtClean="0"/>
              <a:t>Gehrke</a:t>
            </a:r>
            <a:r>
              <a:rPr lang="en-US" altLang="zh-CN" sz="1600" dirty="0" smtClean="0"/>
              <a:t>, Cornell Univ. </a:t>
            </a:r>
          </a:p>
          <a:p>
            <a:r>
              <a:rPr lang="en-US" altLang="zh-CN" sz="1600" dirty="0" smtClean="0"/>
              <a:t>Laura Haas, IBM </a:t>
            </a:r>
          </a:p>
          <a:p>
            <a:r>
              <a:rPr lang="en-US" altLang="zh-CN" sz="1600" dirty="0" err="1" smtClean="0"/>
              <a:t>Alon</a:t>
            </a:r>
            <a:r>
              <a:rPr lang="en-US" altLang="zh-CN" sz="1600" dirty="0" smtClean="0"/>
              <a:t> Halevy, Google </a:t>
            </a:r>
          </a:p>
          <a:p>
            <a:r>
              <a:rPr lang="en-US" altLang="zh-CN" sz="1600" dirty="0" err="1" smtClean="0"/>
              <a:t>Jiawei</a:t>
            </a:r>
            <a:r>
              <a:rPr lang="en-US" altLang="zh-CN" sz="1600" dirty="0" smtClean="0"/>
              <a:t> Han, UIUC</a:t>
            </a:r>
          </a:p>
          <a:p>
            <a:r>
              <a:rPr lang="en-US" altLang="zh-CN" sz="1600" dirty="0" err="1" smtClean="0"/>
              <a:t>Alexandros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Labrinidis</a:t>
            </a:r>
            <a:r>
              <a:rPr lang="en-US" altLang="zh-CN" sz="1600" dirty="0" smtClean="0"/>
              <a:t>, Univ. of Pittsburgh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1972920"/>
            <a:ext cx="432048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smtClean="0"/>
              <a:t>Sam Madden, MIT </a:t>
            </a:r>
          </a:p>
          <a:p>
            <a:r>
              <a:rPr lang="en-US" altLang="zh-CN" sz="1600" dirty="0" err="1" smtClean="0"/>
              <a:t>Yannis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Papakonstantinou</a:t>
            </a:r>
            <a:r>
              <a:rPr lang="en-US" altLang="zh-CN" sz="1600" dirty="0" smtClean="0"/>
              <a:t>, UC San Diego </a:t>
            </a:r>
          </a:p>
          <a:p>
            <a:r>
              <a:rPr lang="en-US" altLang="zh-CN" sz="1600" dirty="0" err="1" smtClean="0"/>
              <a:t>Jignesh</a:t>
            </a:r>
            <a:r>
              <a:rPr lang="en-US" altLang="zh-CN" sz="1600" dirty="0" smtClean="0"/>
              <a:t> M. Patel, Univ. of Wisconsin </a:t>
            </a:r>
          </a:p>
          <a:p>
            <a:r>
              <a:rPr lang="en-US" altLang="zh-CN" sz="1600" dirty="0" err="1" smtClean="0"/>
              <a:t>Raghu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Ramakrishnan</a:t>
            </a:r>
            <a:r>
              <a:rPr lang="en-US" altLang="zh-CN" sz="1600" dirty="0" smtClean="0"/>
              <a:t>, Yahoo! </a:t>
            </a:r>
          </a:p>
          <a:p>
            <a:r>
              <a:rPr lang="en-US" altLang="zh-CN" sz="1600" dirty="0" smtClean="0"/>
              <a:t>Kenneth Ross, Columbia Univ. </a:t>
            </a:r>
          </a:p>
          <a:p>
            <a:r>
              <a:rPr lang="en-US" altLang="zh-CN" sz="1600" dirty="0" smtClean="0"/>
              <a:t>Cyrus </a:t>
            </a:r>
            <a:r>
              <a:rPr lang="en-US" altLang="zh-CN" sz="1600" dirty="0" err="1" smtClean="0"/>
              <a:t>Shahabi</a:t>
            </a:r>
            <a:r>
              <a:rPr lang="en-US" altLang="zh-CN" sz="1600" dirty="0" smtClean="0"/>
              <a:t>, Univ. of Southern California </a:t>
            </a:r>
          </a:p>
          <a:p>
            <a:r>
              <a:rPr lang="en-US" altLang="zh-CN" sz="1600" dirty="0" smtClean="0"/>
              <a:t>Dan </a:t>
            </a:r>
            <a:r>
              <a:rPr lang="en-US" altLang="zh-CN" sz="1600" dirty="0" err="1" smtClean="0"/>
              <a:t>Suciu</a:t>
            </a:r>
            <a:r>
              <a:rPr lang="en-US" altLang="zh-CN" sz="1600" dirty="0" smtClean="0"/>
              <a:t>, Univ. of Washington </a:t>
            </a:r>
          </a:p>
          <a:p>
            <a:r>
              <a:rPr lang="en-US" altLang="zh-CN" sz="1600" dirty="0" err="1" smtClean="0"/>
              <a:t>Shiv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Vaithyanathan</a:t>
            </a:r>
            <a:r>
              <a:rPr lang="en-US" altLang="zh-CN" sz="1600" dirty="0" smtClean="0"/>
              <a:t>, IBM </a:t>
            </a:r>
          </a:p>
          <a:p>
            <a:r>
              <a:rPr lang="en-US" altLang="zh-CN" sz="1600" dirty="0" smtClean="0"/>
              <a:t>Jennifer </a:t>
            </a:r>
            <a:r>
              <a:rPr lang="en-US" altLang="zh-CN" sz="1600" dirty="0" err="1" smtClean="0"/>
              <a:t>Widom</a:t>
            </a:r>
            <a:r>
              <a:rPr lang="en-US" altLang="zh-CN" sz="1600" dirty="0" smtClean="0"/>
              <a:t>, Stanford </a:t>
            </a:r>
            <a:r>
              <a:rPr lang="en-US" altLang="zh-CN" sz="1600" dirty="0" err="1" smtClean="0"/>
              <a:t>Univ</a:t>
            </a:r>
            <a:endParaRPr lang="en-US" altLang="zh-CN" sz="1600" dirty="0" smtClean="0"/>
          </a:p>
        </p:txBody>
      </p:sp>
      <p:sp>
        <p:nvSpPr>
          <p:cNvPr id="7" name="Rectangle 14"/>
          <p:cNvSpPr txBox="1">
            <a:spLocks noChangeArrowheads="1"/>
          </p:cNvSpPr>
          <p:nvPr/>
        </p:nvSpPr>
        <p:spPr bwMode="auto">
          <a:xfrm>
            <a:off x="323528" y="5373216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A result of conversation lasted about 3 months (Nov. 2011 ~ Feb. 2012)</a:t>
            </a:r>
            <a:endParaRPr lang="zh-CN" altLang="en-US" sz="2000" dirty="0">
              <a:ea typeface="黑体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150"/>
            <a:ext cx="8820472" cy="6369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6"/>
          <p:cNvGrpSpPr/>
          <p:nvPr/>
        </p:nvGrpSpPr>
        <p:grpSpPr>
          <a:xfrm>
            <a:off x="2483768" y="3933056"/>
            <a:ext cx="5976664" cy="2232248"/>
            <a:chOff x="2411760" y="3789040"/>
            <a:chExt cx="5976664" cy="2232248"/>
          </a:xfrm>
        </p:grpSpPr>
        <p:sp>
          <p:nvSpPr>
            <p:cNvPr id="4" name="圆角矩形 3"/>
            <p:cNvSpPr/>
            <p:nvPr/>
          </p:nvSpPr>
          <p:spPr>
            <a:xfrm>
              <a:off x="2411760" y="3789040"/>
              <a:ext cx="3960440" cy="223224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右箭头 4"/>
            <p:cNvSpPr/>
            <p:nvPr/>
          </p:nvSpPr>
          <p:spPr>
            <a:xfrm>
              <a:off x="6372200" y="4581128"/>
              <a:ext cx="504056" cy="36004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资料带 5"/>
            <p:cNvSpPr/>
            <p:nvPr/>
          </p:nvSpPr>
          <p:spPr>
            <a:xfrm>
              <a:off x="6876256" y="4365104"/>
              <a:ext cx="1512168" cy="792088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000099"/>
                  </a:solidFill>
                </a:rPr>
                <a:t>Challenges</a:t>
              </a:r>
              <a:endParaRPr lang="zh-CN" altLang="en-US" b="1" dirty="0">
                <a:solidFill>
                  <a:srgbClr val="00009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 smtClean="0">
                <a:solidFill>
                  <a:srgbClr val="000099"/>
                </a:solidFill>
              </a:rPr>
              <a:t>“根深”才能“树茂”</a:t>
            </a: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9512" y="1237824"/>
          <a:ext cx="6164756" cy="4108032"/>
        </p:xfrm>
        <a:graphic>
          <a:graphicData uri="http://schemas.openxmlformats.org/drawingml/2006/table">
            <a:tbl>
              <a:tblPr/>
              <a:tblGrid>
                <a:gridCol w="1800200"/>
                <a:gridCol w="1224136"/>
                <a:gridCol w="1368152"/>
                <a:gridCol w="1772268"/>
              </a:tblGrid>
              <a:tr h="9031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99"/>
                          </a:solidFill>
                        </a:rPr>
                        <a:t>Species</a:t>
                      </a:r>
                    </a:p>
                  </a:txBody>
                  <a:tcPr marL="90311" marR="90311" marT="45156" marB="4515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99"/>
                          </a:solidFill>
                        </a:rPr>
                        <a:t>Location</a:t>
                      </a:r>
                    </a:p>
                  </a:txBody>
                  <a:tcPr marL="90311" marR="90311" marT="45156" marB="4515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99"/>
                          </a:solidFill>
                        </a:rPr>
                        <a:t>Maximum rooting depth (m)</a:t>
                      </a:r>
                    </a:p>
                  </a:txBody>
                  <a:tcPr marL="90311" marR="90311" marT="45156" marB="4515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99"/>
                          </a:solidFill>
                        </a:rPr>
                        <a:t>References</a:t>
                      </a:r>
                      <a:endParaRPr lang="en-US" sz="1800" dirty="0">
                        <a:solidFill>
                          <a:srgbClr val="000099"/>
                        </a:solidFill>
                      </a:endParaRPr>
                    </a:p>
                  </a:txBody>
                  <a:tcPr marL="90311" marR="90311" marT="45156" marB="4515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32178">
                <a:tc>
                  <a:txBody>
                    <a:bodyPr/>
                    <a:lstStyle/>
                    <a:p>
                      <a:r>
                        <a:rPr lang="en-US" sz="1800" i="1" dirty="0" err="1">
                          <a:solidFill>
                            <a:srgbClr val="0B0080"/>
                          </a:solidFill>
                          <a:hlinkClick r:id="rId2" tooltip="Boscia albitrunca"/>
                        </a:rPr>
                        <a:t>Boscia</a:t>
                      </a:r>
                      <a:r>
                        <a:rPr lang="en-US" sz="1800" i="1" dirty="0">
                          <a:solidFill>
                            <a:srgbClr val="0B0080"/>
                          </a:solidFill>
                          <a:hlinkClick r:id="rId2" tooltip="Boscia albitrunca"/>
                        </a:rPr>
                        <a:t> </a:t>
                      </a:r>
                      <a:r>
                        <a:rPr lang="en-US" sz="1800" i="1" dirty="0" err="1">
                          <a:solidFill>
                            <a:srgbClr val="0B0080"/>
                          </a:solidFill>
                          <a:hlinkClick r:id="rId2" tooltip="Boscia albitrunca"/>
                        </a:rPr>
                        <a:t>albitrunca</a:t>
                      </a:r>
                      <a:endParaRPr lang="en-US" sz="1800" dirty="0"/>
                    </a:p>
                  </a:txBody>
                  <a:tcPr marL="90311" marR="90311" marT="45156" marB="4515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Kalahari desert</a:t>
                      </a:r>
                    </a:p>
                  </a:txBody>
                  <a:tcPr marL="90311" marR="90311" marT="45156" marB="4515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68</a:t>
                      </a:r>
                    </a:p>
                  </a:txBody>
                  <a:tcPr marL="90311" marR="90311" marT="45156" marB="4515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Jennings (1974)</a:t>
                      </a:r>
                    </a:p>
                  </a:txBody>
                  <a:tcPr marL="90311" marR="90311" marT="45156" marB="4515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32178">
                <a:tc>
                  <a:txBody>
                    <a:bodyPr/>
                    <a:lstStyle/>
                    <a:p>
                      <a:r>
                        <a:rPr lang="en-US" sz="1800" i="1">
                          <a:solidFill>
                            <a:srgbClr val="0B0080"/>
                          </a:solidFill>
                          <a:hlinkClick r:id="rId3" tooltip="Juniperus monosperma"/>
                        </a:rPr>
                        <a:t>Juniperus monosperma</a:t>
                      </a:r>
                      <a:endParaRPr lang="en-US" sz="1800"/>
                    </a:p>
                  </a:txBody>
                  <a:tcPr marL="90311" marR="90311" marT="45156" marB="4515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Colorado Plateau</a:t>
                      </a:r>
                    </a:p>
                  </a:txBody>
                  <a:tcPr marL="90311" marR="90311" marT="45156" marB="4515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61</a:t>
                      </a:r>
                    </a:p>
                  </a:txBody>
                  <a:tcPr marL="90311" marR="90311" marT="45156" marB="4515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Cannon (1960)</a:t>
                      </a:r>
                    </a:p>
                  </a:txBody>
                  <a:tcPr marL="90311" marR="90311" marT="45156" marB="4515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32178">
                <a:tc>
                  <a:txBody>
                    <a:bodyPr/>
                    <a:lstStyle/>
                    <a:p>
                      <a:r>
                        <a:rPr lang="en-US" sz="1800" i="1">
                          <a:solidFill>
                            <a:srgbClr val="0B0080"/>
                          </a:solidFill>
                          <a:hlinkClick r:id="rId4" tooltip="Eucalyptus"/>
                        </a:rPr>
                        <a:t>Eucalyptus</a:t>
                      </a:r>
                      <a:r>
                        <a:rPr lang="en-US" sz="1800"/>
                        <a:t> sp.</a:t>
                      </a:r>
                    </a:p>
                  </a:txBody>
                  <a:tcPr marL="90311" marR="90311" marT="45156" marB="4515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Australian forest</a:t>
                      </a:r>
                    </a:p>
                  </a:txBody>
                  <a:tcPr marL="90311" marR="90311" marT="45156" marB="4515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61</a:t>
                      </a:r>
                    </a:p>
                  </a:txBody>
                  <a:tcPr marL="90311" marR="90311" marT="45156" marB="4515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Jennings (1971)</a:t>
                      </a:r>
                    </a:p>
                  </a:txBody>
                  <a:tcPr marL="90311" marR="90311" marT="45156" marB="4515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32178">
                <a:tc>
                  <a:txBody>
                    <a:bodyPr/>
                    <a:lstStyle/>
                    <a:p>
                      <a:r>
                        <a:rPr lang="en-US" sz="1800" i="1">
                          <a:solidFill>
                            <a:srgbClr val="0B0080"/>
                          </a:solidFill>
                          <a:hlinkClick r:id="rId5" tooltip="Acacia erioloba"/>
                        </a:rPr>
                        <a:t>Acacia erioloba</a:t>
                      </a:r>
                      <a:endParaRPr lang="en-US" sz="1800"/>
                    </a:p>
                  </a:txBody>
                  <a:tcPr marL="90311" marR="90311" marT="45156" marB="4515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Kalahari desert</a:t>
                      </a:r>
                    </a:p>
                  </a:txBody>
                  <a:tcPr marL="90311" marR="90311" marT="45156" marB="4515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60</a:t>
                      </a:r>
                    </a:p>
                  </a:txBody>
                  <a:tcPr marL="90311" marR="90311" marT="45156" marB="4515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Jennings (1974)</a:t>
                      </a:r>
                    </a:p>
                  </a:txBody>
                  <a:tcPr marL="90311" marR="90311" marT="45156" marB="4515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32178">
                <a:tc>
                  <a:txBody>
                    <a:bodyPr/>
                    <a:lstStyle/>
                    <a:p>
                      <a:r>
                        <a:rPr lang="en-US" sz="1800" i="1" dirty="0" err="1">
                          <a:solidFill>
                            <a:srgbClr val="0B0080"/>
                          </a:solidFill>
                          <a:hlinkClick r:id="rId6" tooltip="Prosopis juliflora"/>
                        </a:rPr>
                        <a:t>Prosopis</a:t>
                      </a:r>
                      <a:r>
                        <a:rPr lang="en-US" sz="1800" i="1" dirty="0">
                          <a:solidFill>
                            <a:srgbClr val="0B0080"/>
                          </a:solidFill>
                          <a:hlinkClick r:id="rId6" tooltip="Prosopis juliflora"/>
                        </a:rPr>
                        <a:t> </a:t>
                      </a:r>
                      <a:r>
                        <a:rPr lang="en-US" sz="1800" i="1" dirty="0" err="1">
                          <a:solidFill>
                            <a:srgbClr val="0B0080"/>
                          </a:solidFill>
                          <a:hlinkClick r:id="rId6" tooltip="Prosopis juliflora"/>
                        </a:rPr>
                        <a:t>juliflora</a:t>
                      </a:r>
                      <a:endParaRPr lang="en-US" sz="1800" dirty="0"/>
                    </a:p>
                  </a:txBody>
                  <a:tcPr marL="90311" marR="90311" marT="45156" marB="4515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Arizona desert</a:t>
                      </a:r>
                    </a:p>
                  </a:txBody>
                  <a:tcPr marL="90311" marR="90311" marT="45156" marB="4515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53.3</a:t>
                      </a:r>
                    </a:p>
                  </a:txBody>
                  <a:tcPr marL="90311" marR="90311" marT="45156" marB="4515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Phillips (1963)</a:t>
                      </a:r>
                    </a:p>
                  </a:txBody>
                  <a:tcPr marL="90311" marR="90311" marT="45156" marB="4515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pic>
        <p:nvPicPr>
          <p:cNvPr id="4099" name="Picture 3" descr="http://upload.wikimedia.org/wikipedia/commons/thumb/1/1b/Tree_roots2.jpg/220px-Tree_roots2.jp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08712" y="1412776"/>
            <a:ext cx="2699792" cy="35956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0099"/>
                </a:solidFill>
              </a:rPr>
              <a:t>.</a:t>
            </a:r>
            <a:r>
              <a:rPr lang="zh-CN" altLang="en-US" b="1" dirty="0" smtClean="0">
                <a:solidFill>
                  <a:srgbClr val="000099"/>
                </a:solidFill>
              </a:rPr>
              <a:t>大数据的研究和技术问题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678768" cy="5429288"/>
          </a:xfrm>
        </p:spPr>
        <p:txBody>
          <a:bodyPr/>
          <a:lstStyle/>
          <a:p>
            <a:r>
              <a:rPr lang="zh-CN" altLang="en-US" sz="2000" dirty="0" smtClean="0"/>
              <a:t>数据库</a:t>
            </a:r>
            <a:endParaRPr lang="en-US" altLang="zh-CN" sz="2000" dirty="0" smtClean="0"/>
          </a:p>
          <a:p>
            <a:pPr lvl="1"/>
            <a:r>
              <a:rPr lang="en-US" altLang="zh-CN" sz="1600" b="1" dirty="0" smtClean="0"/>
              <a:t>Crowds, Clouds and Algorithms: Exploring the Human Side of "Big Data"</a:t>
            </a:r>
            <a:r>
              <a:rPr lang="en-US" altLang="zh-CN" sz="1600" dirty="0" smtClean="0"/>
              <a:t>, by  </a:t>
            </a:r>
            <a:r>
              <a:rPr lang="en-US" altLang="zh-CN" sz="1600" b="1" dirty="0" smtClean="0">
                <a:solidFill>
                  <a:srgbClr val="000099"/>
                </a:solidFill>
              </a:rPr>
              <a:t>Michael J. Franklin</a:t>
            </a:r>
          </a:p>
          <a:p>
            <a:pPr lvl="1"/>
            <a:r>
              <a:rPr lang="en-US" altLang="zh-CN" sz="1600" b="1" dirty="0" smtClean="0"/>
              <a:t>Data Management on the Spatial Web</a:t>
            </a:r>
            <a:r>
              <a:rPr lang="en-US" altLang="zh-CN" sz="1600" dirty="0" smtClean="0"/>
              <a:t>, </a:t>
            </a:r>
            <a:r>
              <a:rPr lang="en-US" altLang="zh-CN" sz="1600" b="1" dirty="0" smtClean="0"/>
              <a:t>On the Roles of </a:t>
            </a:r>
            <a:r>
              <a:rPr lang="en-US" altLang="zh-CN" sz="1600" b="1" dirty="0" err="1" smtClean="0"/>
              <a:t>Spatio</a:t>
            </a:r>
            <a:r>
              <a:rPr lang="en-US" altLang="zh-CN" sz="1600" b="1" dirty="0" smtClean="0"/>
              <a:t>-Temporal Data in Web Search</a:t>
            </a:r>
            <a:r>
              <a:rPr lang="en-US" altLang="zh-CN" sz="1600" dirty="0" smtClean="0"/>
              <a:t>, </a:t>
            </a:r>
            <a:r>
              <a:rPr lang="en-US" altLang="zh-CN" sz="1600" dirty="0" smtClean="0">
                <a:solidFill>
                  <a:srgbClr val="000099"/>
                </a:solidFill>
              </a:rPr>
              <a:t>by </a:t>
            </a:r>
            <a:r>
              <a:rPr lang="en-US" altLang="zh-CN" sz="1600" b="1" dirty="0" smtClean="0">
                <a:solidFill>
                  <a:srgbClr val="000099"/>
                </a:solidFill>
              </a:rPr>
              <a:t>Christian S. Jensen</a:t>
            </a:r>
            <a:r>
              <a:rPr lang="en-US" altLang="zh-CN" sz="1600" dirty="0" smtClean="0">
                <a:solidFill>
                  <a:srgbClr val="000099"/>
                </a:solidFill>
              </a:rPr>
              <a:t> </a:t>
            </a:r>
          </a:p>
          <a:p>
            <a:pPr lvl="1"/>
            <a:r>
              <a:rPr lang="en-US" altLang="zh-CN" sz="1600" b="1" dirty="0" smtClean="0"/>
              <a:t>Managing and Mining Large Graphs: Systems and implementations</a:t>
            </a:r>
            <a:r>
              <a:rPr lang="en-US" altLang="zh-CN" sz="1600" dirty="0" smtClean="0"/>
              <a:t>, by </a:t>
            </a:r>
            <a:r>
              <a:rPr lang="en-US" altLang="zh-CN" sz="1600" b="1" dirty="0" err="1" smtClean="0">
                <a:solidFill>
                  <a:srgbClr val="000099"/>
                </a:solidFill>
              </a:rPr>
              <a:t>Haixun</a:t>
            </a:r>
            <a:r>
              <a:rPr lang="en-US" altLang="zh-CN" sz="1600" b="1" dirty="0" smtClean="0">
                <a:solidFill>
                  <a:srgbClr val="000099"/>
                </a:solidFill>
              </a:rPr>
              <a:t> Wang</a:t>
            </a:r>
          </a:p>
          <a:p>
            <a:pPr lvl="1"/>
            <a:r>
              <a:rPr lang="en-US" altLang="zh-CN" sz="1600" b="1" dirty="0" smtClean="0"/>
              <a:t>Graph Pattern Matching Revised for Social Network Analysis</a:t>
            </a:r>
            <a:r>
              <a:rPr lang="en-US" altLang="zh-CN" sz="1600" dirty="0" smtClean="0"/>
              <a:t>, by </a:t>
            </a:r>
            <a:r>
              <a:rPr lang="en-US" altLang="zh-CN" sz="1600" b="1" dirty="0" err="1" smtClean="0">
                <a:solidFill>
                  <a:srgbClr val="000099"/>
                </a:solidFill>
              </a:rPr>
              <a:t>Wenfei</a:t>
            </a:r>
            <a:r>
              <a:rPr lang="en-US" altLang="zh-CN" sz="1600" b="1" dirty="0" smtClean="0">
                <a:solidFill>
                  <a:srgbClr val="000099"/>
                </a:solidFill>
              </a:rPr>
              <a:t> Fa</a:t>
            </a:r>
            <a:r>
              <a:rPr lang="en-US" altLang="zh-CN" sz="1600" dirty="0" smtClean="0">
                <a:solidFill>
                  <a:srgbClr val="000099"/>
                </a:solidFill>
              </a:rPr>
              <a:t>n</a:t>
            </a:r>
            <a:endParaRPr lang="en-US" altLang="zh-CN" sz="1600" dirty="0">
              <a:solidFill>
                <a:srgbClr val="000099"/>
              </a:solidFill>
            </a:endParaRPr>
          </a:p>
          <a:p>
            <a:r>
              <a:rPr lang="zh-CN" altLang="en-US" sz="2000" dirty="0"/>
              <a:t>机器学习</a:t>
            </a:r>
            <a:endParaRPr lang="en-US" altLang="zh-CN" sz="2000" dirty="0"/>
          </a:p>
          <a:p>
            <a:pPr lvl="1"/>
            <a:r>
              <a:rPr lang="en-US" altLang="zh-CN" sz="1600" b="1" dirty="0"/>
              <a:t>Divide-and-Conquer and Statistical Inference for Big Data, by </a:t>
            </a:r>
            <a:r>
              <a:rPr lang="en-US" altLang="zh-CN" sz="1600" b="1" dirty="0">
                <a:solidFill>
                  <a:srgbClr val="000099"/>
                </a:solidFill>
              </a:rPr>
              <a:t>MICHAEL I. JORDAN</a:t>
            </a:r>
            <a:endParaRPr lang="en-US" altLang="zh-CN" sz="1600" dirty="0">
              <a:solidFill>
                <a:srgbClr val="000099"/>
              </a:solidFill>
            </a:endParaRPr>
          </a:p>
          <a:p>
            <a:r>
              <a:rPr lang="zh-CN" altLang="en-US" sz="2000" dirty="0" smtClean="0"/>
              <a:t>数据挖掘</a:t>
            </a:r>
            <a:endParaRPr lang="en-US" altLang="zh-CN" sz="2000" dirty="0" smtClean="0"/>
          </a:p>
          <a:p>
            <a:pPr lvl="1"/>
            <a:r>
              <a:rPr lang="en-US" altLang="zh-CN" sz="1600" b="1" dirty="0" smtClean="0"/>
              <a:t>Mining Heterogeneous Information Networks: The Next Frontier, By </a:t>
            </a:r>
            <a:r>
              <a:rPr lang="en-US" altLang="zh-CN" sz="1600" b="1" dirty="0" err="1" smtClean="0">
                <a:solidFill>
                  <a:srgbClr val="000099"/>
                </a:solidFill>
              </a:rPr>
              <a:t>Jiawei</a:t>
            </a:r>
            <a:r>
              <a:rPr lang="en-US" altLang="zh-CN" sz="1600" b="1" dirty="0" smtClean="0">
                <a:solidFill>
                  <a:srgbClr val="000099"/>
                </a:solidFill>
              </a:rPr>
              <a:t> Han</a:t>
            </a:r>
          </a:p>
          <a:p>
            <a:pPr lvl="1"/>
            <a:r>
              <a:rPr lang="en-US" altLang="zh-CN" sz="1600" b="1" dirty="0" smtClean="0"/>
              <a:t>Big Data Analytics in Mobile Environments, by </a:t>
            </a:r>
            <a:r>
              <a:rPr lang="en-US" altLang="zh-CN" sz="1600" b="1" dirty="0" err="1" smtClean="0">
                <a:solidFill>
                  <a:srgbClr val="000099"/>
                </a:solidFill>
              </a:rPr>
              <a:t>Hui</a:t>
            </a:r>
            <a:r>
              <a:rPr lang="en-US" altLang="zh-CN" sz="1600" b="1" dirty="0" smtClean="0">
                <a:solidFill>
                  <a:srgbClr val="000099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000099"/>
                </a:solidFill>
              </a:rPr>
              <a:t>Xiong</a:t>
            </a:r>
            <a:endParaRPr lang="en-US" altLang="zh-CN" sz="1600" b="1" dirty="0" smtClean="0">
              <a:solidFill>
                <a:srgbClr val="000099"/>
              </a:solidFill>
            </a:endParaRPr>
          </a:p>
          <a:p>
            <a:r>
              <a:rPr lang="zh-CN" altLang="en-US" sz="2000" dirty="0" smtClean="0"/>
              <a:t>信息检索</a:t>
            </a:r>
            <a:endParaRPr lang="en-US" altLang="zh-CN" sz="2000" dirty="0" smtClean="0"/>
          </a:p>
          <a:p>
            <a:pPr lvl="1"/>
            <a:r>
              <a:rPr lang="en-US" altLang="zh-CN" sz="1400" b="1" dirty="0" smtClean="0"/>
              <a:t>Nine Real Hard Problems We’d Like You to Solve</a:t>
            </a:r>
            <a:r>
              <a:rPr lang="zh-CN" altLang="en-US" sz="1400" b="1" dirty="0" smtClean="0"/>
              <a:t>，</a:t>
            </a:r>
            <a:r>
              <a:rPr lang="en-US" altLang="zh-CN" sz="1400" b="1" dirty="0" smtClean="0"/>
              <a:t>By </a:t>
            </a:r>
            <a:r>
              <a:rPr lang="en-US" altLang="zh-CN" sz="1400" b="1" dirty="0" smtClean="0">
                <a:solidFill>
                  <a:srgbClr val="000099"/>
                </a:solidFill>
              </a:rPr>
              <a:t>Robin Li</a:t>
            </a:r>
          </a:p>
          <a:p>
            <a:r>
              <a:rPr lang="zh-CN" altLang="en-US" sz="2000" dirty="0" smtClean="0"/>
              <a:t>数学界</a:t>
            </a:r>
            <a:endParaRPr lang="en-US" altLang="zh-CN" sz="2000" dirty="0" smtClean="0"/>
          </a:p>
          <a:p>
            <a:pPr lvl="1"/>
            <a:r>
              <a:rPr lang="zh-CN" altLang="en-US" sz="1600" b="1" dirty="0" smtClean="0"/>
              <a:t>数据科学与信息产业服务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by </a:t>
            </a:r>
            <a:r>
              <a:rPr lang="zh-CN" altLang="en-US" sz="1600" b="1" dirty="0" smtClean="0">
                <a:solidFill>
                  <a:srgbClr val="000099"/>
                </a:solidFill>
              </a:rPr>
              <a:t>鄂维南</a:t>
            </a:r>
            <a:r>
              <a:rPr lang="en-US" altLang="zh-CN" sz="1600" dirty="0" smtClean="0"/>
              <a:t>	</a:t>
            </a:r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51918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0099"/>
                </a:solidFill>
              </a:rPr>
              <a:t>ACT</a:t>
            </a:r>
            <a:r>
              <a:rPr lang="zh-CN" altLang="en-US" b="1" dirty="0" smtClean="0">
                <a:solidFill>
                  <a:srgbClr val="000099"/>
                </a:solidFill>
              </a:rPr>
              <a:t>的根与主干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800" y="835496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Char char="|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坚持主流研究方向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u"/>
            </a:pPr>
            <a:r>
              <a:rPr lang="zh-CN" altLang="en-US" sz="3200" kern="0" dirty="0" smtClean="0">
                <a:latin typeface="+mn-lt"/>
                <a:ea typeface="+mn-ea"/>
              </a:rPr>
              <a:t>要有“</a:t>
            </a:r>
            <a:r>
              <a:rPr lang="zh-CN" altLang="en-US" sz="3200" kern="0" dirty="0" smtClean="0">
                <a:solidFill>
                  <a:srgbClr val="C00000"/>
                </a:solidFill>
                <a:latin typeface="+mn-lt"/>
                <a:ea typeface="+mn-ea"/>
              </a:rPr>
              <a:t>根</a:t>
            </a:r>
            <a:r>
              <a:rPr lang="zh-CN" altLang="en-US" sz="3200" kern="0" dirty="0" smtClean="0">
                <a:latin typeface="+mn-lt"/>
                <a:ea typeface="+mn-ea"/>
              </a:rPr>
              <a:t>”，要有</a:t>
            </a:r>
            <a:r>
              <a:rPr lang="zh-CN" altLang="en-US" sz="3200" kern="0" dirty="0" smtClean="0"/>
              <a:t>“</a:t>
            </a:r>
            <a:r>
              <a:rPr lang="zh-CN" altLang="en-US" sz="3200" kern="0" dirty="0" smtClean="0">
                <a:solidFill>
                  <a:srgbClr val="C00000"/>
                </a:solidFill>
                <a:latin typeface="+mn-lt"/>
                <a:ea typeface="+mn-ea"/>
              </a:rPr>
              <a:t>主干</a:t>
            </a:r>
            <a:r>
              <a:rPr lang="zh-CN" altLang="en-US" sz="3200" kern="0" dirty="0" smtClean="0">
                <a:latin typeface="+mn-lt"/>
                <a:ea typeface="+mn-ea"/>
              </a:rPr>
              <a:t>”</a:t>
            </a:r>
            <a:endParaRPr lang="en-US" altLang="zh-CN" sz="3200" kern="0" dirty="0" smtClean="0"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u"/>
            </a:pPr>
            <a:r>
              <a:rPr lang="zh-CN" altLang="en-US" sz="3200" kern="0" dirty="0" smtClean="0">
                <a:latin typeface="+mn-lt"/>
                <a:ea typeface="+mn-ea"/>
              </a:rPr>
              <a:t>可以有</a:t>
            </a:r>
            <a:r>
              <a:rPr lang="zh-CN" altLang="en-US" sz="3200" kern="0" dirty="0" smtClean="0"/>
              <a:t>“</a:t>
            </a:r>
            <a:r>
              <a:rPr lang="zh-CN" altLang="en-US" sz="3200" kern="0" dirty="0" smtClean="0">
                <a:solidFill>
                  <a:schemeClr val="accent2"/>
                </a:solidFill>
                <a:latin typeface="+mn-lt"/>
                <a:ea typeface="+mn-ea"/>
              </a:rPr>
              <a:t>细枝</a:t>
            </a:r>
            <a:r>
              <a:rPr lang="zh-CN" altLang="en-US" sz="3200" kern="0" dirty="0" smtClean="0">
                <a:latin typeface="+mn-lt"/>
                <a:ea typeface="+mn-ea"/>
              </a:rPr>
              <a:t>”，可以有“</a:t>
            </a:r>
            <a:r>
              <a:rPr lang="zh-CN" altLang="en-US" sz="3200" kern="0" dirty="0" smtClean="0">
                <a:solidFill>
                  <a:schemeClr val="accent2"/>
                </a:solidFill>
                <a:latin typeface="+mn-lt"/>
                <a:ea typeface="+mn-ea"/>
              </a:rPr>
              <a:t>末梢</a:t>
            </a:r>
            <a:r>
              <a:rPr lang="zh-CN" altLang="en-US" sz="3200" kern="0" dirty="0" smtClean="0">
                <a:latin typeface="+mn-lt"/>
                <a:ea typeface="+mn-ea"/>
              </a:rPr>
              <a:t>”</a:t>
            </a:r>
            <a:endParaRPr lang="en-US" altLang="zh-CN" sz="3200" kern="0" dirty="0" smtClean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lang="zh-CN" altLang="en-US" sz="3200" kern="0" dirty="0" smtClean="0">
                <a:latin typeface="+mn-lt"/>
                <a:ea typeface="+mn-ea"/>
              </a:rPr>
              <a:t>根</a:t>
            </a:r>
            <a:endParaRPr lang="en-US" altLang="zh-CN" sz="3200" kern="0" dirty="0" smtClean="0"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lang="zh-CN" altLang="en-US" sz="3200" kern="0" dirty="0" smtClean="0">
                <a:latin typeface="+mn-lt"/>
                <a:ea typeface="+mn-ea"/>
              </a:rPr>
              <a:t>系统</a:t>
            </a:r>
            <a:endParaRPr lang="en-US" altLang="zh-CN" sz="3200" kern="0" dirty="0" smtClean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lang="zh-CN" altLang="en-US" sz="3200" kern="0" dirty="0" smtClean="0">
                <a:latin typeface="+mn-lt"/>
                <a:ea typeface="+mn-ea"/>
              </a:rPr>
              <a:t>主干</a:t>
            </a:r>
            <a:endParaRPr lang="en-US" altLang="zh-CN" sz="3200" kern="0" dirty="0" smtClean="0"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lang="zh-CN" altLang="en-US" sz="3200" kern="0" dirty="0" smtClean="0">
                <a:latin typeface="+mn-lt"/>
                <a:ea typeface="+mn-ea"/>
              </a:rPr>
              <a:t>分布式计算</a:t>
            </a:r>
          </a:p>
          <a:p>
            <a:pPr marL="800100" lvl="1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lang="zh-CN" altLang="en-US" sz="3200" kern="0" dirty="0" smtClean="0">
                <a:latin typeface="+mn-lt"/>
                <a:ea typeface="+mn-ea"/>
              </a:rPr>
              <a:t>软件与服务</a:t>
            </a:r>
          </a:p>
          <a:p>
            <a:pPr marL="800100" lvl="1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lang="zh-CN" altLang="en-US" sz="3200" kern="0" dirty="0" smtClean="0">
                <a:latin typeface="+mn-lt"/>
                <a:ea typeface="+mn-ea"/>
              </a:rPr>
              <a:t>数据库</a:t>
            </a:r>
            <a:r>
              <a:rPr lang="en-US" altLang="zh-CN" sz="3200" kern="0" dirty="0" smtClean="0">
                <a:latin typeface="+mn-lt"/>
                <a:ea typeface="+mn-ea"/>
              </a:rPr>
              <a:t>/</a:t>
            </a:r>
            <a:r>
              <a:rPr lang="zh-CN" altLang="en-US" sz="3200" kern="0" dirty="0" smtClean="0">
                <a:latin typeface="+mn-lt"/>
                <a:ea typeface="+mn-ea"/>
              </a:rPr>
              <a:t>数据挖掘</a:t>
            </a:r>
            <a:endParaRPr lang="en-US" altLang="zh-CN" sz="3200" kern="0" dirty="0" smtClean="0"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8" descr="C:\Documents and Settings\act\Local Settings\Temporary Internet Files\Content.IE5\T5FVOFEU\MP90043177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996952"/>
            <a:ext cx="4907764" cy="29523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1918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99"/>
                </a:solidFill>
              </a:rPr>
              <a:t>大数据给</a:t>
            </a:r>
            <a:r>
              <a:rPr lang="en-US" altLang="zh-CN" dirty="0" smtClean="0">
                <a:solidFill>
                  <a:srgbClr val="000099"/>
                </a:solidFill>
              </a:rPr>
              <a:t>ACT</a:t>
            </a:r>
            <a:r>
              <a:rPr lang="zh-CN" altLang="en-US" dirty="0" smtClean="0">
                <a:solidFill>
                  <a:srgbClr val="000099"/>
                </a:solidFill>
              </a:rPr>
              <a:t>带来的机会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大</a:t>
            </a:r>
            <a:r>
              <a:rPr lang="zh-CN" altLang="en-US" sz="2800" dirty="0"/>
              <a:t>数据使能的软件与</a:t>
            </a:r>
            <a:r>
              <a:rPr lang="zh-CN" altLang="en-US" sz="2800" dirty="0" smtClean="0"/>
              <a:t>服务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软件资源分析与挖掘</a:t>
            </a:r>
            <a:endParaRPr lang="en-US" altLang="zh-CN" sz="2000" dirty="0" smtClean="0"/>
          </a:p>
          <a:p>
            <a:pPr lvl="2"/>
            <a:r>
              <a:rPr lang="zh-CN" altLang="en-US" sz="1200" dirty="0" smtClean="0"/>
              <a:t>源代码</a:t>
            </a:r>
            <a:r>
              <a:rPr lang="zh-CN" altLang="en-US" sz="1200" dirty="0"/>
              <a:t>、</a:t>
            </a:r>
            <a:r>
              <a:rPr lang="en-US" altLang="zh-CN" sz="1200" dirty="0"/>
              <a:t>APIs</a:t>
            </a:r>
            <a:r>
              <a:rPr lang="zh-CN" altLang="en-US" sz="1200" dirty="0"/>
              <a:t>、</a:t>
            </a:r>
            <a:r>
              <a:rPr lang="en-US" altLang="zh-CN" sz="1200" dirty="0"/>
              <a:t>Web</a:t>
            </a:r>
            <a:r>
              <a:rPr lang="zh-CN" altLang="en-US" sz="1200" dirty="0"/>
              <a:t>应用、移动应用、软件</a:t>
            </a:r>
            <a:r>
              <a:rPr lang="zh-CN" altLang="en-US" sz="1200" dirty="0" smtClean="0"/>
              <a:t>文档</a:t>
            </a:r>
            <a:endParaRPr lang="en-US" altLang="zh-CN" sz="1200" dirty="0" smtClean="0"/>
          </a:p>
          <a:p>
            <a:pPr lvl="1"/>
            <a:r>
              <a:rPr lang="zh-CN" altLang="en-US" sz="2000" dirty="0"/>
              <a:t>基于</a:t>
            </a:r>
            <a:r>
              <a:rPr lang="en-US" altLang="zh-CN" sz="2000" dirty="0" smtClean="0"/>
              <a:t>crowd sourcing</a:t>
            </a:r>
            <a:r>
              <a:rPr lang="zh-CN" altLang="en-US" sz="2000" dirty="0" smtClean="0"/>
              <a:t>的服务模式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软件服务个性化推荐</a:t>
            </a:r>
            <a:endParaRPr lang="en-US" altLang="zh-CN" sz="2000" dirty="0" smtClean="0"/>
          </a:p>
          <a:p>
            <a:r>
              <a:rPr lang="zh-CN" altLang="en-US" sz="2800" dirty="0" smtClean="0"/>
              <a:t>大数据分析与应用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数据类型：社交网络、图数据、时空数据、软件资源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分析角度：搜索、推荐、安全</a:t>
            </a:r>
            <a:endParaRPr lang="en-US" altLang="zh-CN" sz="2000" dirty="0" smtClean="0"/>
          </a:p>
          <a:p>
            <a:pPr marL="342900" lvl="1" indent="-342900">
              <a:buFontTx/>
              <a:buChar char="•"/>
            </a:pPr>
            <a:r>
              <a:rPr lang="zh-CN" altLang="en-US" sz="2800" dirty="0" smtClean="0"/>
              <a:t>大数据处理平台与技术（</a:t>
            </a:r>
            <a:r>
              <a:rPr lang="zh-CN" altLang="en-US" sz="2000" dirty="0" smtClean="0"/>
              <a:t>云计算与移动互联网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虚拟化（李博）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云端融合（胡春明）</a:t>
            </a:r>
            <a:r>
              <a:rPr lang="en-US" altLang="zh-CN" sz="2000" dirty="0" smtClean="0"/>
              <a:t>	</a:t>
            </a:r>
          </a:p>
          <a:p>
            <a:pPr lvl="1"/>
            <a:r>
              <a:rPr lang="zh-CN" altLang="en-US" sz="2000" dirty="0" smtClean="0"/>
              <a:t>调度、分布式管理（沃天宇）</a:t>
            </a:r>
            <a:endParaRPr lang="en-US" altLang="zh-CN" sz="2000" dirty="0" smtClean="0"/>
          </a:p>
          <a:p>
            <a:endParaRPr lang="zh-CN" altLang="en-US" sz="2800" dirty="0"/>
          </a:p>
        </p:txBody>
      </p:sp>
      <p:sp>
        <p:nvSpPr>
          <p:cNvPr id="4" name="椭圆 3"/>
          <p:cNvSpPr/>
          <p:nvPr/>
        </p:nvSpPr>
        <p:spPr>
          <a:xfrm>
            <a:off x="7200292" y="980728"/>
            <a:ext cx="1656184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99"/>
                </a:solidFill>
                <a:latin typeface="+mj-ea"/>
                <a:ea typeface="+mj-ea"/>
              </a:rPr>
              <a:t>基于大数据技术来解决问题</a:t>
            </a:r>
            <a:endParaRPr lang="en-US" altLang="zh-CN" b="1" dirty="0" smtClean="0">
              <a:solidFill>
                <a:srgbClr val="000099"/>
              </a:solidFill>
              <a:latin typeface="+mj-ea"/>
              <a:ea typeface="+mj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164288" y="2708920"/>
            <a:ext cx="1728192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99"/>
                </a:solidFill>
                <a:latin typeface="+mj-ea"/>
              </a:rPr>
              <a:t>解决大数据关键技术</a:t>
            </a:r>
            <a:r>
              <a:rPr lang="en-US" altLang="zh-CN" b="1" dirty="0" smtClean="0">
                <a:solidFill>
                  <a:srgbClr val="000099"/>
                </a:solidFill>
                <a:latin typeface="+mj-ea"/>
              </a:rPr>
              <a:t>/</a:t>
            </a:r>
            <a:r>
              <a:rPr lang="zh-CN" altLang="en-US" b="1" dirty="0" smtClean="0">
                <a:solidFill>
                  <a:srgbClr val="000099"/>
                </a:solidFill>
                <a:latin typeface="+mj-ea"/>
              </a:rPr>
              <a:t>问题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248913" y="4581128"/>
            <a:ext cx="155894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99"/>
                </a:solidFill>
                <a:latin typeface="+mj-ea"/>
              </a:rPr>
              <a:t>大数据支撑平台技术</a:t>
            </a:r>
            <a:endParaRPr lang="zh-CN" altLang="en-US" dirty="0"/>
          </a:p>
        </p:txBody>
      </p:sp>
      <p:sp>
        <p:nvSpPr>
          <p:cNvPr id="7" name="上箭头 6"/>
          <p:cNvSpPr/>
          <p:nvPr/>
        </p:nvSpPr>
        <p:spPr>
          <a:xfrm>
            <a:off x="7794358" y="2348880"/>
            <a:ext cx="468052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7794358" y="4221088"/>
            <a:ext cx="468052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336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024" y="2420888"/>
            <a:ext cx="8820472" cy="1656184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大数据使能的软件开发与服务提供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3933056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Big Data Enabled Software Development and Service Delivery</a:t>
            </a:r>
          </a:p>
        </p:txBody>
      </p:sp>
    </p:spTree>
    <p:extLst>
      <p:ext uri="{BB962C8B-B14F-4D97-AF65-F5344CB8AC3E}">
        <p14:creationId xmlns:p14="http://schemas.microsoft.com/office/powerpoint/2010/main" xmlns="" val="186339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网络化时代：从软件到服务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00108"/>
            <a:ext cx="8501122" cy="5429288"/>
          </a:xfrm>
        </p:spPr>
        <p:txBody>
          <a:bodyPr/>
          <a:lstStyle/>
          <a:p>
            <a:r>
              <a:rPr lang="zh-CN" altLang="en-US" sz="2800" dirty="0" smtClean="0"/>
              <a:t>软件：</a:t>
            </a:r>
            <a:r>
              <a:rPr lang="zh-CN" altLang="en-US" sz="2800" dirty="0" smtClean="0">
                <a:solidFill>
                  <a:srgbClr val="FF0000"/>
                </a:solidFill>
              </a:rPr>
              <a:t>承载服务的开放平台</a:t>
            </a:r>
            <a:r>
              <a:rPr lang="zh-CN" altLang="en-US" sz="2800" dirty="0" smtClean="0"/>
              <a:t>、</a:t>
            </a:r>
            <a:r>
              <a:rPr lang="zh-CN" altLang="en-US" sz="2800" dirty="0" smtClean="0">
                <a:solidFill>
                  <a:srgbClr val="FF0000"/>
                </a:solidFill>
              </a:rPr>
              <a:t>获取服务的工具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承载服务的开放平台：社交平台、视频分享平台、商务平台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获取服务的工具：浏览器、</a:t>
            </a:r>
            <a:r>
              <a:rPr lang="en-US" altLang="zh-CN" sz="2000" dirty="0" smtClean="0"/>
              <a:t>iTunes</a:t>
            </a:r>
          </a:p>
          <a:p>
            <a:r>
              <a:rPr lang="zh-CN" altLang="en-US" sz="2800" dirty="0" smtClean="0"/>
              <a:t>软件的开发：</a:t>
            </a:r>
            <a:r>
              <a:rPr lang="zh-CN" altLang="en-US" sz="2800" dirty="0" smtClean="0">
                <a:solidFill>
                  <a:srgbClr val="FF0000"/>
                </a:solidFill>
              </a:rPr>
              <a:t>传统方式为主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以基于高级程序设计语言进行编写为主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大量的使用开源软件：代码重用、开发包的重用</a:t>
            </a:r>
            <a:endParaRPr lang="en-US" altLang="zh-CN" sz="2000" dirty="0" smtClean="0"/>
          </a:p>
          <a:p>
            <a:pPr lvl="2"/>
            <a:r>
              <a:rPr lang="en-US" altLang="zh-CN" sz="1400" dirty="0" err="1" smtClean="0"/>
              <a:t>Taobao</a:t>
            </a:r>
            <a:r>
              <a:rPr lang="zh-CN" altLang="en-US" sz="1400" dirty="0" smtClean="0"/>
              <a:t>平台</a:t>
            </a:r>
            <a:endParaRPr lang="en-US" altLang="zh-CN" sz="1400" dirty="0" smtClean="0"/>
          </a:p>
          <a:p>
            <a:pPr lvl="2"/>
            <a:r>
              <a:rPr lang="zh-CN" altLang="en-US" sz="1400" dirty="0"/>
              <a:t>新</a:t>
            </a:r>
            <a:r>
              <a:rPr lang="zh-CN" altLang="en-US" sz="1400" dirty="0" smtClean="0"/>
              <a:t>浪平台</a:t>
            </a:r>
            <a:endParaRPr lang="en-US" altLang="zh-CN" sz="1400" dirty="0" smtClean="0"/>
          </a:p>
          <a:p>
            <a:pPr lvl="1"/>
            <a:r>
              <a:rPr lang="zh-CN" altLang="en-US" sz="2000" dirty="0" smtClean="0"/>
              <a:t>面向服务的方法从未在互联网上广泛应用</a:t>
            </a:r>
            <a:endParaRPr lang="en-US" altLang="zh-CN" sz="2000" dirty="0" smtClean="0"/>
          </a:p>
          <a:p>
            <a:r>
              <a:rPr lang="zh-CN" altLang="en-US" sz="2800" dirty="0" smtClean="0"/>
              <a:t>服务的开发与维护</a:t>
            </a:r>
            <a:endParaRPr lang="en-US" altLang="zh-CN" sz="2800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用户主要参与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u="sng" dirty="0" smtClean="0">
                <a:solidFill>
                  <a:srgbClr val="FF0000"/>
                </a:solidFill>
              </a:rPr>
              <a:t>平台辅助管理</a:t>
            </a:r>
            <a:endParaRPr lang="en-US" altLang="zh-CN" sz="2000" u="sng" dirty="0" smtClean="0">
              <a:solidFill>
                <a:srgbClr val="FF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95936" y="5589240"/>
            <a:ext cx="20882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软件平台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948264" y="5589240"/>
            <a:ext cx="20882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服务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80112" y="3573016"/>
            <a:ext cx="187220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用户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5" idx="0"/>
          </p:cNvCxnSpPr>
          <p:nvPr/>
        </p:nvCxnSpPr>
        <p:spPr>
          <a:xfrm flipV="1">
            <a:off x="5040052" y="4365104"/>
            <a:ext cx="1476164" cy="12241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6" idx="1"/>
          </p:cNvCxnSpPr>
          <p:nvPr/>
        </p:nvCxnSpPr>
        <p:spPr>
          <a:xfrm>
            <a:off x="6084168" y="5985284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6016" y="47251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管理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6296" y="47158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使用</a:t>
            </a:r>
            <a:r>
              <a:rPr lang="en-US" altLang="zh-CN" b="1" dirty="0" smtClean="0">
                <a:solidFill>
                  <a:srgbClr val="0070C0"/>
                </a:solidFill>
              </a:rPr>
              <a:t>/</a:t>
            </a:r>
            <a:r>
              <a:rPr lang="zh-CN" altLang="en-US" b="1" dirty="0" smtClean="0">
                <a:solidFill>
                  <a:srgbClr val="0070C0"/>
                </a:solidFill>
              </a:rPr>
              <a:t>创建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6176" y="60840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运维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20" name="直接箭头连接符 19"/>
          <p:cNvCxnSpPr>
            <a:stCxn id="7" idx="2"/>
            <a:endCxn id="6" idx="0"/>
          </p:cNvCxnSpPr>
          <p:nvPr/>
        </p:nvCxnSpPr>
        <p:spPr>
          <a:xfrm>
            <a:off x="6516216" y="4365104"/>
            <a:ext cx="1476164" cy="122413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823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大数据时代：软件平台、服务与用户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760640"/>
          </a:xfrm>
        </p:spPr>
        <p:txBody>
          <a:bodyPr/>
          <a:lstStyle/>
          <a:p>
            <a:r>
              <a:rPr lang="zh-CN" altLang="en-US" sz="2800" dirty="0"/>
              <a:t>开</a:t>
            </a:r>
            <a:r>
              <a:rPr lang="zh-CN" altLang="en-US" sz="2800" dirty="0" smtClean="0"/>
              <a:t>源软件：海量的开源代码、文档、</a:t>
            </a:r>
            <a:r>
              <a:rPr lang="en-US" altLang="zh-CN" sz="2800" dirty="0" smtClean="0"/>
              <a:t>API</a:t>
            </a: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构建软件平台的主要手段之一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err="1" smtClean="0"/>
              <a:t>SourceForge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57000+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Google Code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GitHub</a:t>
            </a:r>
            <a:r>
              <a:rPr lang="en-US" altLang="zh-CN" sz="2000" dirty="0" smtClean="0"/>
              <a:t>/Linux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Apache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OW2(100+)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Eclipse/</a:t>
            </a:r>
            <a:r>
              <a:rPr lang="en-US" altLang="zh-CN" sz="2000" dirty="0" err="1" smtClean="0"/>
              <a:t>Hadoop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HBase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Cassandra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Neo4J</a:t>
            </a:r>
          </a:p>
          <a:p>
            <a:r>
              <a:rPr lang="zh-CN" altLang="en-US" sz="2800" dirty="0" smtClean="0"/>
              <a:t>应用资源：开放的软件平台－海量</a:t>
            </a:r>
            <a:r>
              <a:rPr lang="en-US" altLang="zh-CN" sz="2800" dirty="0" smtClean="0"/>
              <a:t>Web/</a:t>
            </a:r>
            <a:r>
              <a:rPr lang="zh-CN" altLang="en-US" sz="2800" dirty="0" smtClean="0"/>
              <a:t>移动应用</a:t>
            </a:r>
            <a:endParaRPr lang="en-US" altLang="zh-CN" sz="2800" dirty="0" smtClean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提供</a:t>
            </a:r>
            <a:r>
              <a:rPr lang="zh-CN" altLang="en-US" sz="2000" dirty="0" smtClean="0">
                <a:solidFill>
                  <a:srgbClr val="FF0000"/>
                </a:solidFill>
              </a:rPr>
              <a:t>服务的主要载体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App </a:t>
            </a:r>
            <a:r>
              <a:rPr lang="en-US" altLang="zh-CN" sz="2000" dirty="0"/>
              <a:t>Store (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百万</a:t>
            </a:r>
            <a:r>
              <a:rPr lang="en-US" altLang="zh-CN" sz="2000" b="1" dirty="0">
                <a:solidFill>
                  <a:srgbClr val="FF0000"/>
                </a:solidFill>
              </a:rPr>
              <a:t>+</a:t>
            </a:r>
            <a:r>
              <a:rPr lang="en-US" altLang="zh-CN" sz="2000" dirty="0"/>
              <a:t>, </a:t>
            </a:r>
            <a:r>
              <a:rPr lang="zh-CN" altLang="en-US" sz="2000" dirty="0"/>
              <a:t>自</a:t>
            </a:r>
            <a:r>
              <a:rPr lang="en-US" altLang="zh-CN" sz="2000" dirty="0"/>
              <a:t>2008</a:t>
            </a:r>
            <a:r>
              <a:rPr lang="zh-CN" altLang="en-US" sz="2000" dirty="0"/>
              <a:t>年</a:t>
            </a:r>
            <a:r>
              <a:rPr lang="en-US" altLang="zh-CN" sz="2000" dirty="0"/>
              <a:t>7</a:t>
            </a:r>
            <a:r>
              <a:rPr lang="zh-CN" altLang="en-US" sz="2000" dirty="0"/>
              <a:t>月；</a:t>
            </a:r>
            <a:r>
              <a:rPr lang="en-US" altLang="zh-CN" sz="2000" b="1" dirty="0">
                <a:solidFill>
                  <a:srgbClr val="FF0000"/>
                </a:solidFill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</a:rPr>
              <a:t>亿</a:t>
            </a:r>
            <a:r>
              <a:rPr lang="zh-CN" altLang="en-US" sz="2000" dirty="0"/>
              <a:t>注册用户，下载超</a:t>
            </a:r>
            <a:r>
              <a:rPr lang="en-US" altLang="zh-CN" sz="2000" b="1" dirty="0">
                <a:solidFill>
                  <a:srgbClr val="FF0000"/>
                </a:solidFill>
              </a:rPr>
              <a:t>350</a:t>
            </a:r>
            <a:r>
              <a:rPr lang="zh-CN" altLang="en-US" sz="2000" b="1" dirty="0">
                <a:solidFill>
                  <a:srgbClr val="FF0000"/>
                </a:solidFill>
              </a:rPr>
              <a:t>亿次</a:t>
            </a:r>
            <a:r>
              <a:rPr lang="en-US" altLang="zh-CN" sz="2000" dirty="0"/>
              <a:t>; </a:t>
            </a:r>
            <a:r>
              <a:rPr lang="en-US" altLang="zh-CN" sz="2000" i="1" dirty="0" err="1"/>
              <a:t>Appsfire</a:t>
            </a:r>
            <a:r>
              <a:rPr lang="en-US" altLang="zh-CN" sz="2000" dirty="0"/>
              <a:t>), Android Market, Windows 8 Store</a:t>
            </a:r>
          </a:p>
          <a:p>
            <a:pPr lvl="1"/>
            <a:r>
              <a:rPr lang="en-US" altLang="zh-CN" sz="2000" dirty="0"/>
              <a:t>Chrome/Mozilla Web Store</a:t>
            </a:r>
          </a:p>
          <a:p>
            <a:pPr lvl="1"/>
            <a:r>
              <a:rPr lang="zh-CN" altLang="en-US" sz="2000" dirty="0"/>
              <a:t>开放的</a:t>
            </a:r>
            <a:r>
              <a:rPr lang="en-US" altLang="zh-CN" sz="2000" dirty="0"/>
              <a:t>API</a:t>
            </a:r>
            <a:r>
              <a:rPr lang="zh-CN" altLang="en-US" sz="2000" dirty="0"/>
              <a:t>：</a:t>
            </a:r>
            <a:r>
              <a:rPr lang="en-US" altLang="zh-CN" sz="2000" dirty="0"/>
              <a:t>Facebook, </a:t>
            </a:r>
            <a:r>
              <a:rPr lang="en-US" altLang="zh-CN" sz="2000" dirty="0" err="1"/>
              <a:t>Sina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Weibo</a:t>
            </a:r>
            <a:r>
              <a:rPr lang="en-US" altLang="zh-CN" sz="2000" dirty="0"/>
              <a:t>, </a:t>
            </a:r>
            <a:r>
              <a:rPr lang="en-US" altLang="zh-CN" sz="2000" dirty="0" err="1" smtClean="0"/>
              <a:t>Taobao</a:t>
            </a:r>
            <a:endParaRPr lang="en-US" altLang="zh-CN" sz="2000" dirty="0" smtClean="0"/>
          </a:p>
          <a:p>
            <a:r>
              <a:rPr lang="zh-CN" altLang="en-US" sz="2800" dirty="0" smtClean="0"/>
              <a:t>信息资源</a:t>
            </a:r>
            <a:r>
              <a:rPr lang="zh-CN" altLang="en-US" sz="2800" dirty="0"/>
              <a:t>：</a:t>
            </a:r>
            <a:r>
              <a:rPr lang="en-US" altLang="zh-CN" sz="2800" dirty="0"/>
              <a:t>Web 2.0</a:t>
            </a:r>
            <a:r>
              <a:rPr lang="zh-CN" altLang="en-US" sz="2800" dirty="0"/>
              <a:t>－海量的用户产生海量的信息</a:t>
            </a:r>
            <a:endParaRPr lang="en-US" altLang="zh-CN" sz="28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服务内容的主要体现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UGC: </a:t>
            </a:r>
            <a:r>
              <a:rPr lang="zh-CN" altLang="en-US" sz="2000" dirty="0"/>
              <a:t>博客、微博、图片、视频、地图</a:t>
            </a:r>
            <a:endParaRPr lang="en-US" altLang="zh-CN" sz="2000" dirty="0"/>
          </a:p>
          <a:p>
            <a:pPr lvl="1"/>
            <a:r>
              <a:rPr lang="zh-CN" altLang="en-US" sz="2000" dirty="0"/>
              <a:t>官方发布：政务数据</a:t>
            </a:r>
            <a:r>
              <a:rPr lang="en-US" altLang="zh-CN" sz="2000" dirty="0"/>
              <a:t>Data.gov, </a:t>
            </a:r>
            <a:r>
              <a:rPr lang="zh-CN" altLang="en-US" sz="2000" dirty="0"/>
              <a:t>新闻数据</a:t>
            </a:r>
            <a:r>
              <a:rPr lang="en-US" altLang="zh-CN" sz="2000" dirty="0"/>
              <a:t>News </a:t>
            </a:r>
          </a:p>
        </p:txBody>
      </p:sp>
    </p:spTree>
    <p:extLst>
      <p:ext uri="{BB962C8B-B14F-4D97-AF65-F5344CB8AC3E}">
        <p14:creationId xmlns:p14="http://schemas.microsoft.com/office/powerpoint/2010/main" xmlns="" val="2512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678768" cy="796908"/>
          </a:xfrm>
        </p:spPr>
        <p:txBody>
          <a:bodyPr/>
          <a:lstStyle/>
          <a:p>
            <a:r>
              <a:rPr lang="zh-CN" altLang="en-US" sz="3600" dirty="0" smtClean="0"/>
              <a:t>数据是联系软件平台、服务与用户的纽带</a:t>
            </a:r>
            <a:endParaRPr lang="zh-CN" altLang="en-US" sz="3600" dirty="0"/>
          </a:p>
        </p:txBody>
      </p:sp>
      <p:sp>
        <p:nvSpPr>
          <p:cNvPr id="4" name="圆角矩形 3"/>
          <p:cNvSpPr/>
          <p:nvPr/>
        </p:nvSpPr>
        <p:spPr>
          <a:xfrm>
            <a:off x="1974964" y="3429000"/>
            <a:ext cx="20882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软件平台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292080" y="3429000"/>
            <a:ext cx="20882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服务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559140" y="1412776"/>
            <a:ext cx="187220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用户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0"/>
          </p:cNvCxnSpPr>
          <p:nvPr/>
        </p:nvCxnSpPr>
        <p:spPr>
          <a:xfrm flipV="1">
            <a:off x="3019080" y="2204864"/>
            <a:ext cx="1476164" cy="12241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>
            <a:off x="4063196" y="3825044"/>
            <a:ext cx="12288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95044" y="25649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管理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53176" y="2455618"/>
            <a:ext cx="134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创建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35204" y="39237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运维</a:t>
            </a:r>
          </a:p>
        </p:txBody>
      </p:sp>
      <p:cxnSp>
        <p:nvCxnSpPr>
          <p:cNvPr id="12" name="直接箭头连接符 11"/>
          <p:cNvCxnSpPr>
            <a:stCxn id="6" idx="2"/>
            <a:endCxn id="5" idx="0"/>
          </p:cNvCxnSpPr>
          <p:nvPr/>
        </p:nvCxnSpPr>
        <p:spPr>
          <a:xfrm>
            <a:off x="4495244" y="2204864"/>
            <a:ext cx="1840952" cy="122413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946183" y="2816932"/>
            <a:ext cx="1098122" cy="5400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数据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8820" y="4725144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Big Data Enabled Software Development and Service Delivery</a:t>
            </a:r>
          </a:p>
        </p:txBody>
      </p:sp>
    </p:spTree>
    <p:extLst>
      <p:ext uri="{BB962C8B-B14F-4D97-AF65-F5344CB8AC3E}">
        <p14:creationId xmlns:p14="http://schemas.microsoft.com/office/powerpoint/2010/main" xmlns="" val="8195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5496" y="548680"/>
            <a:ext cx="1296144" cy="6336704"/>
          </a:xfrm>
        </p:spPr>
        <p:txBody>
          <a:bodyPr vert="wordArtVertRtl"/>
          <a:lstStyle/>
          <a:p>
            <a:r>
              <a:rPr lang="zh-CN" altLang="en-US" sz="48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蓝蓝的天上云计算</a:t>
            </a:r>
            <a:endParaRPr lang="en-US" altLang="zh-CN" sz="48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7812360" y="548680"/>
            <a:ext cx="1296144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wordArtVertRtl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j-cs"/>
              </a:rPr>
              <a:t>白云儿下面数据跑</a:t>
            </a:r>
            <a:endParaRPr kumimoji="0" lang="en-US" altLang="zh-CN" sz="48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3688" y="5517233"/>
            <a:ext cx="5688632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ctr">
              <a:buAutoNum type="arabicPeriod"/>
            </a:pPr>
            <a:r>
              <a:rPr lang="zh-CN" altLang="zh-CN" sz="2800" b="1" dirty="0" smtClean="0">
                <a:solidFill>
                  <a:srgbClr val="C00000"/>
                </a:solidFill>
              </a:rPr>
              <a:t>国家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战略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意识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；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2. 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企业发展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；</a:t>
            </a:r>
            <a:endParaRPr lang="en-US" altLang="zh-CN" sz="2800" b="1" dirty="0" smtClean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8617" y="1196752"/>
            <a:ext cx="6983535" cy="36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9672" y="313492"/>
            <a:ext cx="5688632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ctr"/>
            <a:r>
              <a:rPr lang="en-US" altLang="zh-CN" sz="2800" b="1" dirty="0" smtClean="0">
                <a:solidFill>
                  <a:srgbClr val="C00000"/>
                </a:solidFill>
              </a:rPr>
              <a:t>ACT (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干吧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)</a:t>
            </a:r>
            <a:endParaRPr lang="en-US" altLang="zh-CN" sz="20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SDP</a:t>
            </a:r>
            <a:r>
              <a:rPr lang="zh-CN" altLang="en-US" sz="3600" dirty="0" smtClean="0"/>
              <a:t>组的目标：</a:t>
            </a:r>
            <a:r>
              <a:rPr lang="zh-CN" altLang="en-US" sz="2000" dirty="0" smtClean="0"/>
              <a:t>大数据使能的软件（平台）开发与服务提供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856092"/>
            <a:ext cx="8501122" cy="484676"/>
          </a:xfrm>
        </p:spPr>
        <p:txBody>
          <a:bodyPr/>
          <a:lstStyle/>
          <a:p>
            <a:r>
              <a:rPr lang="en-US" altLang="zh-CN" sz="2000" dirty="0" smtClean="0"/>
              <a:t>Big Data Enabled Software Development and Service Delivery</a:t>
            </a:r>
          </a:p>
        </p:txBody>
      </p:sp>
      <p:sp>
        <p:nvSpPr>
          <p:cNvPr id="30" name="矩形 29"/>
          <p:cNvSpPr/>
          <p:nvPr/>
        </p:nvSpPr>
        <p:spPr>
          <a:xfrm>
            <a:off x="1763688" y="1772816"/>
            <a:ext cx="6984776" cy="10081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79512" y="1990581"/>
            <a:ext cx="146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试验床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763688" y="3068960"/>
            <a:ext cx="6984776" cy="25922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763688" y="5733256"/>
            <a:ext cx="6984776" cy="10081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4355976" y="2780928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 rot="10800000">
            <a:off x="5724128" y="2780928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4139952" y="5841268"/>
            <a:ext cx="2086184" cy="792088"/>
          </a:xfrm>
          <a:prstGeom prst="roundRect">
            <a:avLst/>
          </a:prstGeom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弹性的软件支撑平台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552220" y="5841268"/>
            <a:ext cx="1980220" cy="792088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软件资源的收集与管理系统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6228184" y="6093296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228184" y="6381328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929533" y="3295416"/>
            <a:ext cx="3146523" cy="853664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推荐引擎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526105" y="3295416"/>
            <a:ext cx="3006335" cy="792088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服务整合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5073974" y="3500123"/>
            <a:ext cx="4521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073974" y="3788155"/>
            <a:ext cx="45213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3754821" y="4725144"/>
            <a:ext cx="3146523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群体开发（用户）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5868144" y="4087504"/>
            <a:ext cx="936104" cy="6376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4125239" y="4150152"/>
            <a:ext cx="806801" cy="5749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0" idx="2"/>
          </p:cNvCxnSpPr>
          <p:nvPr/>
        </p:nvCxnSpPr>
        <p:spPr>
          <a:xfrm>
            <a:off x="3502795" y="4149080"/>
            <a:ext cx="1025844" cy="57606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4" idx="0"/>
          </p:cNvCxnSpPr>
          <p:nvPr/>
        </p:nvCxnSpPr>
        <p:spPr>
          <a:xfrm flipV="1">
            <a:off x="5328083" y="4087300"/>
            <a:ext cx="1008113" cy="6378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下箭头 48"/>
          <p:cNvSpPr/>
          <p:nvPr/>
        </p:nvSpPr>
        <p:spPr>
          <a:xfrm rot="10800000">
            <a:off x="4968042" y="5373216"/>
            <a:ext cx="558062" cy="468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07504" y="3902634"/>
            <a:ext cx="173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服务提供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94340" y="5838901"/>
            <a:ext cx="146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软件平台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2051720" y="5877272"/>
            <a:ext cx="1739107" cy="756084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代码、</a:t>
            </a:r>
            <a:r>
              <a:rPr lang="en-US" altLang="zh-CN" sz="1600" dirty="0" smtClean="0">
                <a:solidFill>
                  <a:schemeClr val="tx1"/>
                </a:solidFill>
              </a:rPr>
              <a:t>API</a:t>
            </a:r>
            <a:r>
              <a:rPr lang="zh-CN" altLang="en-US" sz="1600" dirty="0" smtClean="0">
                <a:solidFill>
                  <a:schemeClr val="tx1"/>
                </a:solidFill>
              </a:rPr>
              <a:t>及</a:t>
            </a:r>
            <a:r>
              <a:rPr lang="en-US" altLang="zh-CN" sz="1600" dirty="0" smtClean="0">
                <a:solidFill>
                  <a:schemeClr val="tx1"/>
                </a:solidFill>
              </a:rPr>
              <a:t>APP</a:t>
            </a:r>
            <a:r>
              <a:rPr lang="zh-CN" altLang="en-US" sz="1600" dirty="0" smtClean="0">
                <a:solidFill>
                  <a:schemeClr val="tx1"/>
                </a:solidFill>
              </a:rPr>
              <a:t>的分析挖掘与辅助开发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>
            <a:off x="3837207" y="6093296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3837207" y="6381328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49538" y="3182958"/>
            <a:ext cx="7848872" cy="12756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zh-CN" altLang="en-US" sz="3200" b="1" dirty="0" smtClean="0">
                <a:latin typeface="华文中宋" pitchFamily="2" charset="-122"/>
                <a:ea typeface="华文中宋" pitchFamily="2" charset="-122"/>
              </a:rPr>
              <a:t>归结为两类问题</a:t>
            </a:r>
            <a:r>
              <a:rPr lang="zh-CN" altLang="en-US" sz="3200" b="1" dirty="0" smtClean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：</a:t>
            </a:r>
            <a:r>
              <a:rPr lang="en-US" altLang="zh-CN" sz="3200" b="1" dirty="0" smtClean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(1) </a:t>
            </a:r>
            <a:r>
              <a:rPr lang="zh-CN" altLang="en-US" sz="3200" b="1" dirty="0" smtClean="0">
                <a:latin typeface="华文中宋" pitchFamily="2" charset="-122"/>
                <a:ea typeface="华文中宋" pitchFamily="2" charset="-122"/>
              </a:rPr>
              <a:t>提高软件的开发效率；</a:t>
            </a:r>
            <a:r>
              <a:rPr lang="en-US" altLang="zh-CN" sz="3200" b="1" dirty="0" smtClean="0">
                <a:latin typeface="华文中宋" pitchFamily="2" charset="-122"/>
                <a:ea typeface="华文中宋" pitchFamily="2" charset="-122"/>
              </a:rPr>
              <a:t>(2) </a:t>
            </a:r>
            <a:r>
              <a:rPr lang="zh-CN" altLang="en-US" sz="3200" b="1" dirty="0" smtClean="0">
                <a:latin typeface="华文中宋" pitchFamily="2" charset="-122"/>
                <a:ea typeface="华文中宋" pitchFamily="2" charset="-122"/>
              </a:rPr>
              <a:t>高质量的服务提供</a:t>
            </a:r>
            <a:endParaRPr lang="zh-CN" altLang="en-US" sz="3200" b="1" dirty="0"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76022" y="2020220"/>
            <a:ext cx="2179254" cy="61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6"/>
          <p:cNvGrpSpPr/>
          <p:nvPr/>
        </p:nvGrpSpPr>
        <p:grpSpPr>
          <a:xfrm>
            <a:off x="2085382" y="2081820"/>
            <a:ext cx="2442387" cy="627100"/>
            <a:chOff x="2085382" y="1986535"/>
            <a:chExt cx="2442387" cy="627100"/>
          </a:xfrm>
        </p:grpSpPr>
        <p:pic>
          <p:nvPicPr>
            <p:cNvPr id="53" name="Picture 19" descr="11111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382" y="1986535"/>
              <a:ext cx="1610762" cy="627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323" y="2020220"/>
              <a:ext cx="778446" cy="5539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闪电形 5"/>
            <p:cNvSpPr/>
            <p:nvPr/>
          </p:nvSpPr>
          <p:spPr>
            <a:xfrm>
              <a:off x="3563888" y="2132856"/>
              <a:ext cx="319573" cy="144016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29533" y="1763524"/>
            <a:ext cx="379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商品防伪验证</a:t>
            </a: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服务</a:t>
            </a:r>
            <a:r>
              <a:rPr lang="en-US" altLang="zh-C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Counterfeiting</a:t>
            </a:r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72200" y="176352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在线旅游服务</a:t>
            </a:r>
            <a:r>
              <a:rPr lang="en-US" altLang="zh-CN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gTravel</a:t>
            </a:r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云形 8"/>
          <p:cNvSpPr/>
          <p:nvPr/>
        </p:nvSpPr>
        <p:spPr>
          <a:xfrm>
            <a:off x="2267744" y="1340768"/>
            <a:ext cx="1350300" cy="432048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物联网</a:t>
            </a:r>
          </a:p>
        </p:txBody>
      </p:sp>
      <p:sp>
        <p:nvSpPr>
          <p:cNvPr id="55" name="云形 54"/>
          <p:cNvSpPr/>
          <p:nvPr/>
        </p:nvSpPr>
        <p:spPr>
          <a:xfrm>
            <a:off x="4445836" y="1331476"/>
            <a:ext cx="1350300" cy="432048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Web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云形 55"/>
          <p:cNvSpPr/>
          <p:nvPr/>
        </p:nvSpPr>
        <p:spPr>
          <a:xfrm>
            <a:off x="6516216" y="1268760"/>
            <a:ext cx="1350300" cy="432048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</a:rPr>
              <a:t>obile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加号 3"/>
          <p:cNvSpPr/>
          <p:nvPr/>
        </p:nvSpPr>
        <p:spPr>
          <a:xfrm>
            <a:off x="3790827" y="1331476"/>
            <a:ext cx="349125" cy="369332"/>
          </a:xfrm>
          <a:prstGeom prst="mathPlus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加号 56"/>
          <p:cNvSpPr/>
          <p:nvPr/>
        </p:nvSpPr>
        <p:spPr>
          <a:xfrm>
            <a:off x="5965649" y="1331476"/>
            <a:ext cx="349125" cy="369332"/>
          </a:xfrm>
          <a:prstGeom prst="mathPlus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289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提高软件开发效率－软件资源库的挖掘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08024"/>
            <a:ext cx="8856984" cy="5429288"/>
          </a:xfrm>
        </p:spPr>
        <p:txBody>
          <a:bodyPr/>
          <a:lstStyle/>
          <a:p>
            <a:r>
              <a:rPr lang="zh-CN" altLang="en-US" sz="2800" dirty="0" smtClean="0"/>
              <a:t>研究背景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大量的软件资源：开源代码、软件文档、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Web/Mobile App</a:t>
            </a:r>
          </a:p>
          <a:p>
            <a:pPr lvl="1"/>
            <a:r>
              <a:rPr lang="zh-CN" altLang="en-US" sz="2000" dirty="0" smtClean="0"/>
              <a:t>软件的开发效率和质量仍需提高</a:t>
            </a:r>
            <a:endParaRPr lang="en-US" altLang="zh-CN" sz="2000" dirty="0" smtClean="0"/>
          </a:p>
          <a:p>
            <a:r>
              <a:rPr lang="zh-CN" altLang="en-US" sz="2800" dirty="0" smtClean="0"/>
              <a:t>主要研究内容：如何“重用”？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抽取软件文档和代码中的语义信息，提取软件资源的功能描述，进行推荐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分析程序代码或者系统的日志，提高软件的质量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分析软件项目管理的内容，抽取软件开发过程的知识，提高开发效率</a:t>
            </a:r>
            <a:endParaRPr lang="en-US" altLang="zh-CN" sz="2000" dirty="0" smtClean="0"/>
          </a:p>
          <a:p>
            <a:r>
              <a:rPr lang="zh-CN" altLang="en-US" sz="2800" dirty="0" smtClean="0"/>
              <a:t>主要的国际会议</a:t>
            </a:r>
            <a:endParaRPr lang="en-US" altLang="zh-CN" sz="2800" dirty="0" smtClean="0"/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</a:rPr>
              <a:t>FSE/ICSE/KDD</a:t>
            </a:r>
            <a:r>
              <a:rPr lang="zh-CN" altLang="en-US" sz="2000" dirty="0" smtClean="0"/>
              <a:t>等：大量文章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ICSE 2013</a:t>
            </a:r>
            <a:r>
              <a:rPr lang="zh-CN" altLang="en-US" sz="2000" dirty="0" smtClean="0"/>
              <a:t>设置</a:t>
            </a:r>
            <a:r>
              <a:rPr lang="en-US" altLang="zh-CN" sz="2000" dirty="0" smtClean="0"/>
              <a:t>BIG Data 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两个</a:t>
            </a:r>
            <a:r>
              <a:rPr lang="en-US" altLang="zh-CN" sz="2000" dirty="0" smtClean="0"/>
              <a:t>Session</a:t>
            </a:r>
            <a:endParaRPr lang="en-US" altLang="zh-CN" sz="1200" dirty="0" smtClean="0"/>
          </a:p>
          <a:p>
            <a:pPr lvl="2"/>
            <a:r>
              <a:rPr lang="en-US" altLang="zh-CN" sz="1200" dirty="0" smtClean="0"/>
              <a:t>Assisting Big Data Analytics Developers When Cloud Deploying </a:t>
            </a:r>
            <a:r>
              <a:rPr lang="en-US" altLang="zh-CN" sz="1200" dirty="0" err="1" smtClean="0"/>
              <a:t>Hadoop</a:t>
            </a:r>
            <a:r>
              <a:rPr lang="en-US" altLang="zh-CN" sz="1200" dirty="0" smtClean="0"/>
              <a:t> Applications</a:t>
            </a:r>
          </a:p>
          <a:p>
            <a:pPr lvl="2"/>
            <a:r>
              <a:rPr lang="en-US" altLang="zh-CN" sz="1200" dirty="0" smtClean="0"/>
              <a:t>Broken Sets in Software Repository Evolution</a:t>
            </a:r>
          </a:p>
          <a:p>
            <a:pPr lvl="2"/>
            <a:r>
              <a:rPr lang="en-US" altLang="zh-CN" sz="1200" dirty="0" smtClean="0"/>
              <a:t>Boa: A Language and Infrastructure for Analyzing Ultra-Large-Scale Software Repositories.</a:t>
            </a:r>
          </a:p>
          <a:p>
            <a:pPr lvl="2"/>
            <a:r>
              <a:rPr lang="en-US" altLang="zh-CN" sz="1200" dirty="0" smtClean="0"/>
              <a:t>Inferring </a:t>
            </a:r>
            <a:r>
              <a:rPr lang="en-US" altLang="zh-CN" sz="1200" dirty="0"/>
              <a:t>Likely Mappings </a:t>
            </a:r>
            <a:r>
              <a:rPr lang="en-US" altLang="zh-CN" sz="1200" dirty="0" smtClean="0"/>
              <a:t>between APIs</a:t>
            </a:r>
          </a:p>
          <a:p>
            <a:pPr lvl="1"/>
            <a:r>
              <a:rPr lang="zh-CN" altLang="en-US" sz="2000" dirty="0" smtClean="0"/>
              <a:t>专题</a:t>
            </a:r>
            <a:r>
              <a:rPr lang="zh-CN" altLang="en-US" sz="2000" dirty="0"/>
              <a:t>会议：</a:t>
            </a:r>
            <a:r>
              <a:rPr lang="en-US" altLang="zh-CN" sz="2000" b="1" dirty="0">
                <a:solidFill>
                  <a:srgbClr val="FF0000"/>
                </a:solidFill>
              </a:rPr>
              <a:t>MSR</a:t>
            </a:r>
            <a:r>
              <a:rPr lang="zh-CN" altLang="en-US" sz="2000" dirty="0"/>
              <a:t>－</a:t>
            </a:r>
            <a:r>
              <a:rPr lang="en-US" altLang="zh-CN" sz="2000" dirty="0"/>
              <a:t>Mining Software Repository</a:t>
            </a:r>
          </a:p>
          <a:p>
            <a:pPr lvl="2"/>
            <a:r>
              <a:rPr lang="zh-CN" altLang="en-US" sz="1200" dirty="0" smtClean="0"/>
              <a:t>开始于</a:t>
            </a:r>
            <a:r>
              <a:rPr lang="en-US" altLang="zh-CN" sz="1200" dirty="0" smtClean="0"/>
              <a:t>2004</a:t>
            </a:r>
            <a:r>
              <a:rPr lang="zh-CN" altLang="en-US" sz="1200" dirty="0" smtClean="0"/>
              <a:t>年</a:t>
            </a:r>
            <a:endParaRPr lang="en-US" altLang="zh-CN" sz="1200" dirty="0" smtClean="0"/>
          </a:p>
          <a:p>
            <a:pPr lvl="2"/>
            <a:r>
              <a:rPr lang="zh-CN" altLang="en-US" sz="1200" dirty="0" smtClean="0"/>
              <a:t>每年举行</a:t>
            </a:r>
            <a:r>
              <a:rPr lang="en-US" altLang="zh-CN" sz="1200" dirty="0" smtClean="0"/>
              <a:t>Mining Challenge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2621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44624"/>
            <a:ext cx="8358246" cy="621282"/>
          </a:xfrm>
        </p:spPr>
        <p:txBody>
          <a:bodyPr/>
          <a:lstStyle/>
          <a:p>
            <a:r>
              <a:rPr lang="zh-CN" altLang="en-US" sz="3600" dirty="0"/>
              <a:t>代表性</a:t>
            </a:r>
            <a:r>
              <a:rPr lang="zh-CN" altLang="en-US" sz="3600" dirty="0" smtClean="0"/>
              <a:t>的研究团队与研究工作</a:t>
            </a:r>
            <a:endParaRPr lang="zh-CN" altLang="en-US" sz="36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90527361"/>
              </p:ext>
            </p:extLst>
          </p:nvPr>
        </p:nvGraphicFramePr>
        <p:xfrm>
          <a:off x="179512" y="692696"/>
          <a:ext cx="8712968" cy="5582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128"/>
                <a:gridCol w="2088232"/>
                <a:gridCol w="3240360"/>
                <a:gridCol w="22322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研究队伍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带头人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主要研究内容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主要论文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MSRA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Dongmei</a:t>
                      </a:r>
                      <a:r>
                        <a:rPr lang="en-US" altLang="zh-CN" dirty="0" smtClean="0"/>
                        <a:t> Zhang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Software analytics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基于数据对软件</a:t>
                      </a:r>
                      <a:r>
                        <a:rPr lang="zh-CN" altLang="en-US" u="sng" baseline="0" dirty="0" smtClean="0"/>
                        <a:t>系统</a:t>
                      </a:r>
                      <a:r>
                        <a:rPr lang="zh-CN" altLang="en-US" baseline="0" dirty="0" smtClean="0"/>
                        <a:t>（性能）、</a:t>
                      </a:r>
                      <a:r>
                        <a:rPr lang="zh-CN" altLang="en-US" u="sng" baseline="0" dirty="0" smtClean="0"/>
                        <a:t>用户</a:t>
                      </a:r>
                      <a:r>
                        <a:rPr lang="zh-CN" altLang="en-US" baseline="0" dirty="0" smtClean="0"/>
                        <a:t>（体验）和</a:t>
                      </a:r>
                      <a:r>
                        <a:rPr lang="zh-CN" altLang="en-US" u="sng" baseline="0" dirty="0" smtClean="0"/>
                        <a:t>开发过程</a:t>
                      </a:r>
                      <a:r>
                        <a:rPr lang="zh-CN" altLang="en-US" baseline="0" dirty="0" smtClean="0"/>
                        <a:t>（代码和软件过程）进行分析，以提高软件开发效率和质量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FSE, ICSE, ASE, KDD, SRDS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MSR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Thomas Zimmermann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代码挖掘：分析代码版本变化、以及代码</a:t>
                      </a:r>
                      <a:r>
                        <a:rPr lang="en-US" altLang="zh-CN" dirty="0" smtClean="0"/>
                        <a:t>bug</a:t>
                      </a:r>
                      <a:r>
                        <a:rPr lang="zh-CN" altLang="en-US" dirty="0" smtClean="0"/>
                        <a:t>和缺陷等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ICSE/FSE</a:t>
                      </a:r>
                      <a:r>
                        <a:rPr lang="zh-CN" altLang="en-US" dirty="0" smtClean="0"/>
                        <a:t>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UCSD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Yuanyuan</a:t>
                      </a:r>
                      <a:r>
                        <a:rPr lang="en-US" altLang="zh-CN" dirty="0" smtClean="0"/>
                        <a:t> Zhou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代码挖掘：分析代码注释、</a:t>
                      </a:r>
                      <a:r>
                        <a:rPr lang="en-US" altLang="zh-CN" dirty="0" smtClean="0"/>
                        <a:t>bug</a:t>
                      </a:r>
                      <a:r>
                        <a:rPr lang="zh-CN" altLang="en-US" dirty="0" smtClean="0"/>
                        <a:t>和编码规则等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ICSE, USENIX, SOSP, </a:t>
                      </a:r>
                      <a:r>
                        <a:rPr lang="en-US" altLang="zh-CN" dirty="0" err="1" smtClean="0"/>
                        <a:t>HotOS</a:t>
                      </a:r>
                      <a:r>
                        <a:rPr lang="en-US" altLang="zh-CN" dirty="0" smtClean="0"/>
                        <a:t>, OSDI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W&amp;M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Collin McMillan,</a:t>
                      </a:r>
                      <a:r>
                        <a:rPr lang="en-US" altLang="zh-CN" baseline="0" dirty="0" smtClean="0"/>
                        <a:t> Denys </a:t>
                      </a:r>
                      <a:r>
                        <a:rPr lang="en-US" altLang="zh-CN" baseline="0" dirty="0" err="1" smtClean="0"/>
                        <a:t>Poshyvanyk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相似代码的查找、分类；代码搜索引擎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ICSE10,11,12</a:t>
                      </a:r>
                      <a:r>
                        <a:rPr lang="zh-CN" altLang="en-US" dirty="0" smtClean="0"/>
                        <a:t>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北京大学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周明辉等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开源软件项目的收集；开发人员参与开源项目的分析与度量；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ICSE 11,12; FSE 2010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NCSU: Tao </a:t>
                      </a:r>
                      <a:r>
                        <a:rPr lang="en-US" altLang="zh-CN" dirty="0" err="1" smtClean="0"/>
                        <a:t>Xie</a:t>
                      </a:r>
                      <a:r>
                        <a:rPr lang="en-US" altLang="zh-CN" dirty="0" smtClean="0"/>
                        <a:t>; </a:t>
                      </a:r>
                      <a:r>
                        <a:rPr lang="en-US" altLang="zh-CN" dirty="0" err="1" smtClean="0"/>
                        <a:t>Postech</a:t>
                      </a:r>
                      <a:r>
                        <a:rPr lang="en-US" altLang="zh-CN" dirty="0" smtClean="0"/>
                        <a:t>: </a:t>
                      </a:r>
                      <a:r>
                        <a:rPr lang="en-US" altLang="zh-CN" dirty="0" err="1" smtClean="0"/>
                        <a:t>Seung</a:t>
                      </a:r>
                      <a:r>
                        <a:rPr lang="en-US" altLang="zh-CN" dirty="0" smtClean="0"/>
                        <a:t>-won Hwang; HKUST:</a:t>
                      </a:r>
                      <a:r>
                        <a:rPr lang="en-US" altLang="zh-CN" baseline="0" dirty="0" smtClean="0"/>
                        <a:t> Sung Kim; Italy: </a:t>
                      </a:r>
                      <a:r>
                        <a:rPr lang="en-US" altLang="zh-CN" baseline="0" dirty="0" err="1" smtClean="0"/>
                        <a:t>Massimiliano</a:t>
                      </a:r>
                      <a:r>
                        <a:rPr lang="en-US" altLang="zh-CN" baseline="0" dirty="0" smtClean="0"/>
                        <a:t> Di </a:t>
                      </a:r>
                      <a:r>
                        <a:rPr lang="en-US" altLang="zh-CN" baseline="0" dirty="0" err="1" smtClean="0"/>
                        <a:t>Penta</a:t>
                      </a:r>
                      <a:r>
                        <a:rPr lang="en-US" altLang="zh-CN" baseline="0" dirty="0" smtClean="0"/>
                        <a:t>.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8572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94122"/>
          </a:xfrm>
        </p:spPr>
        <p:txBody>
          <a:bodyPr/>
          <a:lstStyle/>
          <a:p>
            <a:r>
              <a:rPr lang="zh-CN" altLang="en-US" dirty="0" smtClean="0"/>
              <a:t>目标与拟开展的研究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xmlns="" val="1100197533"/>
              </p:ext>
            </p:extLst>
          </p:nvPr>
        </p:nvGraphicFramePr>
        <p:xfrm>
          <a:off x="1115616" y="2173312"/>
          <a:ext cx="6648400" cy="428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99115" y="3356992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软件资源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/>
            </a:r>
            <a:b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</a:b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挖掘</a:t>
            </a:r>
            <a:endParaRPr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08104" y="5679831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基于数据挖掘技术分析软件资源之间潜在的关系</a:t>
            </a:r>
            <a:endParaRPr lang="en-US" altLang="zh-CN" dirty="0" smtClean="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60232" y="2895327"/>
            <a:ext cx="2483768" cy="92333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基于</a:t>
            </a:r>
            <a:r>
              <a:rPr lang="en-US" altLang="zh-CN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Topic Model</a:t>
            </a:r>
            <a:r>
              <a:rPr lang="zh-CN" altLang="en-US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等方式抽取软件资源的描述信息，并进行结构化存储</a:t>
            </a:r>
            <a:endParaRPr lang="en-US" altLang="zh-CN" dirty="0" smtClean="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7504" y="2895327"/>
            <a:ext cx="277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依托旅游服务，进行服务资源的推荐，并进行动态组合，以提高开发效率。</a:t>
            </a:r>
            <a:endParaRPr lang="en-US" altLang="zh-CN" dirty="0" smtClean="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64657" y="1052736"/>
            <a:ext cx="1944216" cy="92333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大量源代码？</a:t>
            </a:r>
            <a:r>
              <a:rPr lang="en-US" altLang="zh-CN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API</a:t>
            </a:r>
            <a:r>
              <a:rPr lang="zh-CN" altLang="en-US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Web/Mobile</a:t>
            </a:r>
            <a:r>
              <a:rPr lang="zh-CN" altLang="en-US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应用的爬取</a:t>
            </a:r>
            <a:endParaRPr lang="en-US" altLang="zh-CN" dirty="0" smtClean="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9115" y="484506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提高开发效率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4229961" y="4317182"/>
            <a:ext cx="359263" cy="533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0809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5" grpId="0"/>
      <p:bldP spid="16" grpId="0"/>
      <p:bldP spid="17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提高服务的质量－群体开发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326" y="952040"/>
            <a:ext cx="8501122" cy="5429288"/>
          </a:xfrm>
        </p:spPr>
        <p:txBody>
          <a:bodyPr/>
          <a:lstStyle/>
          <a:p>
            <a:r>
              <a:rPr lang="zh-CN" altLang="en-US" sz="2400" dirty="0" smtClean="0"/>
              <a:t>研究动机</a:t>
            </a:r>
            <a:endParaRPr lang="en-US" altLang="zh-CN" sz="2400" dirty="0" smtClean="0"/>
          </a:p>
          <a:p>
            <a:pPr lvl="1"/>
            <a:r>
              <a:rPr lang="zh-CN" altLang="en-US" sz="1800" dirty="0" smtClean="0"/>
              <a:t>对于有些任务来说，人比机器做得更好（</a:t>
            </a:r>
            <a:r>
              <a:rPr lang="zh-CN" altLang="en-US" sz="1800" dirty="0" smtClean="0">
                <a:solidFill>
                  <a:srgbClr val="FF0000"/>
                </a:solidFill>
              </a:rPr>
              <a:t>智能</a:t>
            </a:r>
            <a:r>
              <a:rPr lang="zh-CN" altLang="en-US" sz="1800" dirty="0" smtClean="0"/>
              <a:t>）。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Crowdsourcing = crowd + outsourcing, 2006</a:t>
            </a:r>
            <a:r>
              <a:rPr lang="zh-CN" altLang="en-US" sz="1800" dirty="0" smtClean="0"/>
              <a:t>年美国东北大学</a:t>
            </a:r>
            <a:r>
              <a:rPr lang="en-US" altLang="zh-CN" sz="1800" dirty="0" smtClean="0"/>
              <a:t>Jeff  Howe</a:t>
            </a:r>
            <a:r>
              <a:rPr lang="zh-CN" altLang="en-US" sz="1800" dirty="0" smtClean="0"/>
              <a:t>教授提出，将</a:t>
            </a:r>
            <a:r>
              <a:rPr lang="zh-CN" altLang="en-US" sz="1800" u="sng" dirty="0" smtClean="0"/>
              <a:t>未知的</a:t>
            </a:r>
            <a:r>
              <a:rPr lang="zh-CN" altLang="en-US" sz="1800" dirty="0" smtClean="0"/>
              <a:t>“人群”引入到计算过程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“</a:t>
            </a:r>
            <a:r>
              <a:rPr lang="en-US" altLang="zh-CN" sz="1800" i="1" dirty="0" smtClean="0"/>
              <a:t>The rising of crowdsourcing</a:t>
            </a:r>
            <a:r>
              <a:rPr lang="zh-CN" altLang="en-US" sz="1800" i="1" dirty="0" smtClean="0"/>
              <a:t>”</a:t>
            </a:r>
            <a:r>
              <a:rPr lang="en-US" altLang="zh-CN" sz="1800" i="1" dirty="0" smtClean="0"/>
              <a:t>, WIRED</a:t>
            </a:r>
            <a:r>
              <a:rPr lang="en-US" altLang="zh-CN" sz="1800" dirty="0" smtClean="0"/>
              <a:t>.</a:t>
            </a:r>
          </a:p>
          <a:p>
            <a:pPr lvl="1"/>
            <a:r>
              <a:rPr lang="zh-CN" altLang="en-US" sz="1800" dirty="0" smtClean="0"/>
              <a:t>广泛用于互联网服务：</a:t>
            </a:r>
            <a:r>
              <a:rPr lang="en-US" altLang="zh-CN" sz="1800" dirty="0" smtClean="0"/>
              <a:t>Wiki</a:t>
            </a:r>
            <a:r>
              <a:rPr lang="zh-CN" altLang="en-US" sz="1800" dirty="0" smtClean="0"/>
              <a:t>、微博、图片标注、开源、社会搜索、问答系统、社会化新闻</a:t>
            </a:r>
            <a:r>
              <a:rPr lang="en-US" altLang="zh-CN" sz="1800" dirty="0" smtClean="0"/>
              <a:t>; </a:t>
            </a:r>
          </a:p>
          <a:p>
            <a:pPr lvl="1"/>
            <a:r>
              <a:rPr lang="en-US" altLang="zh-CN" sz="1800" dirty="0" smtClean="0"/>
              <a:t>Crowdsourcing</a:t>
            </a:r>
            <a:r>
              <a:rPr lang="en-US" altLang="zh-CN" sz="1800" dirty="0"/>
              <a:t>: artificial </a:t>
            </a:r>
            <a:r>
              <a:rPr lang="en-US" altLang="zh-CN" sz="1800" dirty="0" err="1" smtClean="0"/>
              <a:t>artificial</a:t>
            </a:r>
            <a:r>
              <a:rPr lang="en-US" altLang="zh-CN" sz="1800" dirty="0" smtClean="0"/>
              <a:t> intelligence (A</a:t>
            </a:r>
            <a:r>
              <a:rPr lang="en-US" altLang="zh-CN" sz="1800" baseline="30000" dirty="0" smtClean="0"/>
              <a:t>2</a:t>
            </a:r>
            <a:r>
              <a:rPr lang="en-US" altLang="zh-CN" sz="1800" dirty="0" smtClean="0"/>
              <a:t>I)</a:t>
            </a:r>
          </a:p>
          <a:p>
            <a:r>
              <a:rPr lang="zh-CN" altLang="en-US" sz="2400" dirty="0" smtClean="0"/>
              <a:t>发展现状</a:t>
            </a:r>
            <a:endParaRPr lang="en-US" altLang="zh-CN" sz="2400" dirty="0" smtClean="0"/>
          </a:p>
          <a:p>
            <a:pPr lvl="1"/>
            <a:r>
              <a:rPr lang="zh-CN" altLang="en-US" sz="1800" dirty="0" smtClean="0"/>
              <a:t>最早出现与工业界，以</a:t>
            </a:r>
            <a:r>
              <a:rPr lang="en-US" altLang="zh-CN" sz="1800" dirty="0" err="1" smtClean="0"/>
              <a:t>Taskcn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Amazon MT</a:t>
            </a:r>
            <a:r>
              <a:rPr lang="zh-CN" altLang="en-US" sz="1800" dirty="0" smtClean="0"/>
              <a:t>为代表。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2009</a:t>
            </a:r>
            <a:r>
              <a:rPr lang="zh-CN" altLang="en-US" sz="1800" dirty="0" smtClean="0"/>
              <a:t>年后学术界开始重视，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WWW, VLDB, SIGMOD, ICDE, AAAI, AAMAS, ICML, SIGCOMM, MM, KDD</a:t>
            </a:r>
            <a:r>
              <a:rPr lang="zh-CN" altLang="en-US" sz="1800" dirty="0" smtClean="0"/>
              <a:t>等设置专门的</a:t>
            </a:r>
            <a:r>
              <a:rPr lang="en-US" altLang="zh-CN" sz="1800" dirty="0" smtClean="0"/>
              <a:t>Session</a:t>
            </a:r>
            <a:r>
              <a:rPr lang="zh-CN" altLang="en-US" sz="1800" dirty="0" smtClean="0"/>
              <a:t>或者</a:t>
            </a:r>
            <a:r>
              <a:rPr lang="en-US" altLang="zh-CN" sz="1800" dirty="0" smtClean="0"/>
              <a:t>workshop</a:t>
            </a:r>
          </a:p>
          <a:p>
            <a:r>
              <a:rPr lang="zh-CN" altLang="en-US" sz="2400" dirty="0" smtClean="0"/>
              <a:t>主要研究问题</a:t>
            </a:r>
            <a:endParaRPr lang="en-US" altLang="zh-CN" sz="2400" dirty="0" smtClean="0"/>
          </a:p>
          <a:p>
            <a:pPr lvl="1"/>
            <a:r>
              <a:rPr lang="en-US" altLang="zh-CN" sz="1800" dirty="0" smtClean="0"/>
              <a:t>How to recruit and retain users? </a:t>
            </a:r>
            <a:r>
              <a:rPr lang="zh-CN" altLang="en-US" sz="1800" dirty="0" smtClean="0"/>
              <a:t>激励机制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How to combine user contributions? </a:t>
            </a:r>
            <a:r>
              <a:rPr lang="zh-CN" altLang="en-US" sz="1800" dirty="0" smtClean="0"/>
              <a:t>冲突、不一致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How to evaluate users and contributions? </a:t>
            </a:r>
            <a:r>
              <a:rPr lang="zh-CN" altLang="en-US" sz="1800" dirty="0" smtClean="0"/>
              <a:t>信任、质量</a:t>
            </a:r>
            <a:endParaRPr lang="en-US" altLang="zh-CN" sz="1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5932" y="4365104"/>
            <a:ext cx="4469981" cy="266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26182" y="3512858"/>
            <a:ext cx="18097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501008"/>
            <a:ext cx="24288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3627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44624"/>
            <a:ext cx="8358246" cy="621282"/>
          </a:xfrm>
        </p:spPr>
        <p:txBody>
          <a:bodyPr/>
          <a:lstStyle/>
          <a:p>
            <a:r>
              <a:rPr lang="zh-CN" altLang="en-US" sz="3600" dirty="0"/>
              <a:t>代表性</a:t>
            </a:r>
            <a:r>
              <a:rPr lang="zh-CN" altLang="en-US" sz="3600" dirty="0" smtClean="0"/>
              <a:t>的研究团队与研究工作</a:t>
            </a:r>
            <a:endParaRPr lang="zh-CN" altLang="en-US" sz="36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00628637"/>
              </p:ext>
            </p:extLst>
          </p:nvPr>
        </p:nvGraphicFramePr>
        <p:xfrm>
          <a:off x="179512" y="692696"/>
          <a:ext cx="8712968" cy="6131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128"/>
                <a:gridCol w="2088232"/>
                <a:gridCol w="3240360"/>
                <a:gridCol w="22322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研究队伍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带头人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主要研究内容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主要论文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Standford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InfoLab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Hector Garcia-Molina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优化</a:t>
                      </a:r>
                      <a:r>
                        <a:rPr lang="en-US" altLang="zh-CN" dirty="0" smtClean="0"/>
                        <a:t>crowd</a:t>
                      </a:r>
                      <a:r>
                        <a:rPr lang="zh-CN" altLang="en-US" dirty="0" smtClean="0"/>
                        <a:t>算法，包括</a:t>
                      </a:r>
                      <a:r>
                        <a:rPr lang="en-US" altLang="zh-CN" dirty="0" smtClean="0"/>
                        <a:t>soring, clustering, classification 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categorization</a:t>
                      </a:r>
                      <a:r>
                        <a:rPr lang="zh-CN" altLang="en-US" dirty="0" smtClean="0"/>
                        <a:t>；与数据库系统结合，优化任务处理时间和成本。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VLDB12, CrowdKDD12;</a:t>
                      </a:r>
                      <a:r>
                        <a:rPr lang="en-US" altLang="zh-CN" baseline="0" dirty="0" smtClean="0"/>
                        <a:t> SIGMOD12; CIKM 12; CIDR11;VLDB11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UC Berkeley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Michael Franklin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AMP: Algorithms, Machines,</a:t>
                      </a:r>
                      <a:r>
                        <a:rPr lang="en-US" altLang="zh-CN" baseline="0" dirty="0" smtClean="0"/>
                        <a:t> People. </a:t>
                      </a:r>
                      <a:r>
                        <a:rPr lang="zh-CN" altLang="en-US" baseline="0" dirty="0" smtClean="0"/>
                        <a:t>与数据库系统结合，利用</a:t>
                      </a:r>
                      <a:r>
                        <a:rPr lang="en-US" altLang="zh-CN" baseline="0" dirty="0" smtClean="0"/>
                        <a:t>CS</a:t>
                      </a:r>
                      <a:r>
                        <a:rPr lang="zh-CN" altLang="en-US" baseline="0" dirty="0" smtClean="0"/>
                        <a:t>做查询和实体识别等。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ICDE 2013;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SIGMOD 2011; VLDB 2012.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 Madden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Crowd</a:t>
                      </a:r>
                      <a:r>
                        <a:rPr lang="en-US" altLang="zh-CN" baseline="0" dirty="0" smtClean="0"/>
                        <a:t> powered </a:t>
                      </a:r>
                      <a:r>
                        <a:rPr lang="zh-CN" altLang="en-US" baseline="0" dirty="0" smtClean="0"/>
                        <a:t>数据处理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CIDR 2011, </a:t>
                      </a:r>
                      <a:r>
                        <a:rPr lang="en-US" altLang="zh-CN" dirty="0" err="1" smtClean="0"/>
                        <a:t>SIGMod</a:t>
                      </a:r>
                      <a:r>
                        <a:rPr lang="en-US" altLang="zh-CN" dirty="0" smtClean="0"/>
                        <a:t> 2011, VLDB 2012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UCLA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Chien-Ju</a:t>
                      </a:r>
                      <a:r>
                        <a:rPr lang="en-US" altLang="zh-CN" dirty="0" smtClean="0"/>
                        <a:t> Ho, Jennifer </a:t>
                      </a:r>
                      <a:r>
                        <a:rPr lang="en-US" altLang="zh-CN" dirty="0" err="1" smtClean="0"/>
                        <a:t>Wortman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Vaugha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CS</a:t>
                      </a:r>
                      <a:r>
                        <a:rPr lang="zh-CN" altLang="en-US" dirty="0" smtClean="0"/>
                        <a:t>系统的分析与设计，</a:t>
                      </a:r>
                      <a:r>
                        <a:rPr lang="en-US" altLang="zh-CN" dirty="0" smtClean="0"/>
                        <a:t>CS</a:t>
                      </a:r>
                      <a:r>
                        <a:rPr lang="zh-CN" altLang="en-US" dirty="0" smtClean="0"/>
                        <a:t>系统中的任务分配问题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AAAI 2012, ICML 2013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微软研究院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Yoram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Bachrach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Ece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Kamar</a:t>
                      </a:r>
                      <a:r>
                        <a:rPr lang="en-US" altLang="zh-CN" dirty="0" smtClean="0"/>
                        <a:t>, Eric Horvitz</a:t>
                      </a:r>
                      <a:r>
                        <a:rPr lang="zh-CN" altLang="en-US" dirty="0" smtClean="0"/>
                        <a:t>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Quality control, </a:t>
                      </a:r>
                      <a:r>
                        <a:rPr lang="zh-CN" altLang="en-US" dirty="0" smtClean="0"/>
                        <a:t>人与计算机贡献的整合等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AAAI 2012, ICML 2012, AAMAS 2012.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华盛顿大学：</a:t>
                      </a:r>
                      <a:r>
                        <a:rPr lang="en-US" altLang="zh-CN" dirty="0" smtClean="0"/>
                        <a:t>Daniel S. Weld</a:t>
                      </a:r>
                      <a:r>
                        <a:rPr lang="zh-CN" altLang="en-US" dirty="0" smtClean="0"/>
                        <a:t>；</a:t>
                      </a:r>
                      <a:r>
                        <a:rPr lang="en-US" altLang="zh-CN" dirty="0" err="1" smtClean="0"/>
                        <a:t>Wiscosin</a:t>
                      </a:r>
                      <a:r>
                        <a:rPr lang="en-US" altLang="zh-CN" dirty="0" smtClean="0"/>
                        <a:t>: </a:t>
                      </a:r>
                      <a:r>
                        <a:rPr lang="en-US" altLang="zh-CN" dirty="0" err="1" smtClean="0"/>
                        <a:t>Anhai</a:t>
                      </a:r>
                      <a:r>
                        <a:rPr lang="en-US" altLang="zh-CN" dirty="0" smtClean="0"/>
                        <a:t> Dong; CMU:</a:t>
                      </a:r>
                      <a:r>
                        <a:rPr lang="en-US" altLang="zh-CN" baseline="0" dirty="0" smtClean="0"/>
                        <a:t> Jason I. Hong. Taiwan </a:t>
                      </a:r>
                      <a:r>
                        <a:rPr lang="en-US" altLang="zh-CN" baseline="0" dirty="0" err="1" smtClean="0"/>
                        <a:t>Sinica</a:t>
                      </a:r>
                      <a:r>
                        <a:rPr lang="en-US" altLang="zh-CN" baseline="0" dirty="0" smtClean="0"/>
                        <a:t>: Sheng-wei Chen. 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0461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94122"/>
          </a:xfrm>
        </p:spPr>
        <p:txBody>
          <a:bodyPr/>
          <a:lstStyle/>
          <a:p>
            <a:r>
              <a:rPr lang="zh-CN" altLang="en-US" dirty="0" smtClean="0"/>
              <a:t>目标与拟开展的研究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xmlns="" val="3737629864"/>
              </p:ext>
            </p:extLst>
          </p:nvPr>
        </p:nvGraphicFramePr>
        <p:xfrm>
          <a:off x="1115616" y="2173312"/>
          <a:ext cx="6648400" cy="428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40042" y="3356992"/>
            <a:ext cx="2339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群体开发方法</a:t>
            </a:r>
            <a:endParaRPr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08104" y="5679831"/>
            <a:ext cx="2736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研究用户的信誉度评价、识别恶意用户的行为模式，评价用户贡献的质量。</a:t>
            </a:r>
            <a:endParaRPr lang="en-US" altLang="zh-CN" dirty="0" smtClean="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60232" y="2895327"/>
            <a:ext cx="2483768" cy="92333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研究有效的任务分配方法，以及合并用户贡献时的冲突消解问题。</a:t>
            </a:r>
            <a:endParaRPr lang="en-US" altLang="zh-CN" dirty="0" smtClean="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7504" y="2895327"/>
            <a:ext cx="277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将群体开发方法应用于旅游服务资源的抽取和整合，提高旅游服务的质量。</a:t>
            </a:r>
            <a:endParaRPr lang="en-US" altLang="zh-CN" dirty="0" smtClean="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64657" y="1375901"/>
            <a:ext cx="1944216" cy="6463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由于没有真实系统，本问题不重点研究</a:t>
            </a:r>
            <a:endParaRPr lang="en-US" altLang="zh-CN" dirty="0" smtClean="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9115" y="484506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提高开发效率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4229961" y="4317182"/>
            <a:ext cx="359263" cy="533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474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5" grpId="0"/>
      <p:bldP spid="16" grpId="0"/>
      <p:bldP spid="17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73853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 </a:t>
            </a:r>
            <a:r>
              <a:rPr lang="zh-CN" altLang="en-US" sz="2400" dirty="0" smtClean="0"/>
              <a:t>针对信息过载问题以及搜索引擎与信息被动服务模式，上世纪</a:t>
            </a:r>
            <a:r>
              <a:rPr lang="en-US" altLang="zh-CN" sz="2400" dirty="0" smtClean="0"/>
              <a:t>90</a:t>
            </a:r>
            <a:r>
              <a:rPr lang="zh-CN" altLang="en-US" sz="2400" dirty="0" smtClean="0"/>
              <a:t>年代学术届开始了对推荐系统的研究</a:t>
            </a:r>
            <a:endParaRPr lang="en-US" altLang="zh-CN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学术届对推荐系统的研究依然非常活跃</a:t>
            </a:r>
            <a:endParaRPr lang="en-US" altLang="zh-CN" sz="24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/>
              <a:t>信息检索、知识发现、数据挖掘、数据库、人工智能等国际会议都有关于推荐系统的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或论文（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SIGIR、SIGKDD、WWW、SIGCHI、VLDB、AAAI、IJCAI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…）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/>
              <a:t> 2007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ACM</a:t>
            </a:r>
            <a:r>
              <a:rPr lang="zh-CN" altLang="en-US" sz="2000" dirty="0" smtClean="0"/>
              <a:t>设立了专门的推荐系统会议 </a:t>
            </a:r>
            <a:r>
              <a:rPr lang="en-US" altLang="zh-CN" sz="2000" dirty="0" err="1" smtClean="0"/>
              <a:t>RecSys</a:t>
            </a:r>
            <a:endParaRPr lang="en-US" altLang="zh-CN" sz="2000" dirty="0" smtClean="0"/>
          </a:p>
          <a:p>
            <a:pPr lvl="1"/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12131"/>
            <a:ext cx="5256584" cy="3245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716016" y="4437112"/>
          <a:ext cx="4355977" cy="206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1"/>
                <a:gridCol w="720080"/>
                <a:gridCol w="792088"/>
                <a:gridCol w="720080"/>
                <a:gridCol w="720080"/>
                <a:gridCol w="683568"/>
              </a:tblGrid>
              <a:tr h="486054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T="7200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KDD</a:t>
                      </a:r>
                      <a:endParaRPr lang="zh-CN" altLang="en-US" sz="1600" dirty="0"/>
                    </a:p>
                  </a:txBody>
                  <a:tcPr marT="7200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SIGIR</a:t>
                      </a:r>
                      <a:endParaRPr lang="zh-CN" altLang="en-US" sz="1600" dirty="0"/>
                    </a:p>
                  </a:txBody>
                  <a:tcPr marT="7200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ICDM</a:t>
                      </a:r>
                      <a:endParaRPr lang="zh-CN" altLang="en-US" sz="1600" dirty="0"/>
                    </a:p>
                  </a:txBody>
                  <a:tcPr marT="7200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WWW</a:t>
                      </a:r>
                      <a:endParaRPr lang="zh-CN" altLang="en-US" sz="1600" dirty="0"/>
                    </a:p>
                  </a:txBody>
                  <a:tcPr marT="7200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AAAI</a:t>
                      </a:r>
                      <a:endParaRPr lang="zh-CN" altLang="en-US" sz="1600" dirty="0"/>
                    </a:p>
                  </a:txBody>
                  <a:tcPr marT="72000"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2012</a:t>
                      </a:r>
                      <a:endParaRPr lang="zh-CN" altLang="en-US" sz="1600" dirty="0"/>
                    </a:p>
                  </a:txBody>
                  <a:tcPr marT="7200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 marT="7200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9</a:t>
                      </a:r>
                      <a:endParaRPr lang="zh-CN" altLang="en-US" sz="1600" dirty="0"/>
                    </a:p>
                  </a:txBody>
                  <a:tcPr marT="7200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</a:t>
                      </a:r>
                      <a:endParaRPr lang="zh-CN" altLang="en-US" sz="1600" dirty="0"/>
                    </a:p>
                  </a:txBody>
                  <a:tcPr marT="7200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</a:t>
                      </a:r>
                      <a:endParaRPr lang="zh-CN" altLang="en-US" sz="1600" dirty="0"/>
                    </a:p>
                  </a:txBody>
                  <a:tcPr marT="7200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marT="72000"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2011</a:t>
                      </a:r>
                      <a:endParaRPr lang="zh-CN" altLang="en-US" sz="1600" dirty="0"/>
                    </a:p>
                  </a:txBody>
                  <a:tcPr marT="7200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</a:t>
                      </a:r>
                      <a:endParaRPr lang="zh-CN" altLang="en-US" sz="1600" dirty="0"/>
                    </a:p>
                  </a:txBody>
                  <a:tcPr marT="7200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15</a:t>
                      </a:r>
                      <a:endParaRPr lang="zh-CN" altLang="en-US" sz="1600" dirty="0"/>
                    </a:p>
                  </a:txBody>
                  <a:tcPr marT="7200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 marT="7200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marT="7200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marT="72000"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2010</a:t>
                      </a:r>
                      <a:endParaRPr lang="zh-CN" altLang="en-US" sz="1600" dirty="0"/>
                    </a:p>
                  </a:txBody>
                  <a:tcPr marT="7200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15</a:t>
                      </a:r>
                      <a:endParaRPr lang="zh-CN" altLang="en-US" sz="1600" dirty="0"/>
                    </a:p>
                  </a:txBody>
                  <a:tcPr marT="7200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marT="7200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 marT="7200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</a:t>
                      </a:r>
                      <a:endParaRPr lang="zh-CN" altLang="en-US" sz="1600" dirty="0"/>
                    </a:p>
                  </a:txBody>
                  <a:tcPr marT="7200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marT="7200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88744" y="644404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2010-2011</a:t>
            </a:r>
            <a:r>
              <a:rPr lang="zh-CN" altLang="en-US" dirty="0" smtClean="0"/>
              <a:t>关于推荐系统的论文统计</a:t>
            </a: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316785" y="-32204"/>
            <a:ext cx="8358246" cy="79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提高服务的质量－个性化的智能推荐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78467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44624"/>
            <a:ext cx="8229600" cy="994122"/>
          </a:xfrm>
        </p:spPr>
        <p:txBody>
          <a:bodyPr/>
          <a:lstStyle/>
          <a:p>
            <a:r>
              <a:rPr lang="zh-CN" altLang="en-US" dirty="0" smtClean="0"/>
              <a:t>推荐系统得到广泛应用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908720"/>
            <a:ext cx="4968552" cy="589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19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94122"/>
          </a:xfrm>
        </p:spPr>
        <p:txBody>
          <a:bodyPr/>
          <a:lstStyle/>
          <a:p>
            <a:r>
              <a:rPr lang="zh-CN" altLang="en-US" dirty="0" smtClean="0"/>
              <a:t>拟研究的问题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xmlns="" val="2563226213"/>
              </p:ext>
            </p:extLst>
          </p:nvPr>
        </p:nvGraphicFramePr>
        <p:xfrm>
          <a:off x="1524000" y="15252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67944" y="3068960"/>
            <a:ext cx="9060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推荐</a:t>
            </a:r>
            <a:endParaRPr lang="en-US" altLang="zh-CN" sz="28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系统</a:t>
            </a:r>
            <a:endParaRPr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51920" y="476672"/>
            <a:ext cx="1728192" cy="923330"/>
          </a:xfrm>
          <a:prstGeom prst="rect">
            <a:avLst/>
          </a:prstGeom>
          <a:ln cmpd="sng"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单个物品推荐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pPr algn="ctr"/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（音乐、新闻、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pPr algn="ctr"/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书籍、商品等）</a:t>
            </a:r>
            <a:endParaRPr lang="zh-CN" altLang="en-US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07904" y="11663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应用场景的需求</a:t>
            </a:r>
            <a:endParaRPr lang="zh-CN" altLang="en-US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5618212" y="908720"/>
            <a:ext cx="576064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28184" y="476672"/>
            <a:ext cx="2016224" cy="892552"/>
          </a:xfrm>
          <a:prstGeom prst="rect">
            <a:avLst/>
          </a:prstGeom>
          <a:ln cmpd="sng"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组合推荐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pPr algn="ctr"/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旅行计划、专家</a:t>
            </a:r>
            <a:endParaRPr lang="en-US" altLang="zh-CN" sz="1600" dirty="0" smtClean="0">
              <a:latin typeface="华文中宋" pitchFamily="2" charset="-122"/>
              <a:ea typeface="华文中宋" pitchFamily="2" charset="-122"/>
            </a:endParaRPr>
          </a:p>
          <a:p>
            <a:pPr algn="ctr"/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     </a:t>
            </a: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团队、课程选择）</a:t>
            </a:r>
            <a:endParaRPr lang="zh-CN" altLang="en-US" sz="16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1772816"/>
            <a:ext cx="277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海量数据带来的大计算量与数据集的动态变化、用户需求的动态变化</a:t>
            </a:r>
            <a:endParaRPr lang="en-US" altLang="zh-CN" dirty="0" smtClean="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增量式推荐算法设计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5" name="矩形 14"/>
          <p:cNvSpPr/>
          <p:nvPr/>
        </p:nvSpPr>
        <p:spPr>
          <a:xfrm>
            <a:off x="6516216" y="4228053"/>
            <a:ext cx="24837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组合推荐场景：不同行业的协同推荐</a:t>
            </a:r>
            <a:endParaRPr lang="en-US" altLang="zh-CN" dirty="0" smtClean="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信息不共享（无全局信息）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 各行业用户不重叠使得推荐系统中的</a:t>
            </a:r>
            <a:r>
              <a:rPr lang="zh-CN" altLang="en-US" dirty="0" smtClean="0">
                <a:solidFill>
                  <a:srgbClr val="000099"/>
                </a:solidFill>
                <a:latin typeface="华文中宋" pitchFamily="2" charset="-122"/>
                <a:ea typeface="华文中宋" pitchFamily="2" charset="-122"/>
              </a:rPr>
              <a:t>数据稀疏性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和</a:t>
            </a:r>
            <a:r>
              <a:rPr lang="zh-CN" altLang="en-US" dirty="0" smtClean="0">
                <a:solidFill>
                  <a:srgbClr val="000099"/>
                </a:solidFill>
                <a:latin typeface="华文中宋" pitchFamily="2" charset="-122"/>
                <a:ea typeface="华文中宋" pitchFamily="2" charset="-122"/>
              </a:rPr>
              <a:t>冷启动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问题更加严重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数据隐私性、安全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96744" y="1973739"/>
            <a:ext cx="2483768" cy="203132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海量数据使得</a:t>
            </a:r>
            <a:r>
              <a:rPr lang="en-US" altLang="zh-CN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top-k</a:t>
            </a:r>
            <a:r>
              <a:rPr lang="zh-CN" altLang="en-US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推荐结果的单一性（过于相似的结果）</a:t>
            </a:r>
            <a:endParaRPr lang="en-US" altLang="zh-CN" dirty="0" smtClean="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推荐结果的精确性与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buClr>
                <a:schemeClr val="tx1"/>
              </a:buClr>
            </a:pP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多样性之间的权衡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组合推荐结果之间相似性和差异性的刻画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4293096"/>
            <a:ext cx="2771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社交网络的发展使得朋友之间的推荐更为可信</a:t>
            </a:r>
            <a:endParaRPr lang="en-US" altLang="zh-CN" dirty="0" smtClean="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组合推荐、跨域推荐造成的不同社交网络之间朋友关系的传递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局部信任关系的计算与推荐有效性的权衡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7584" y="3429000"/>
            <a:ext cx="7632848" cy="12756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3200" b="1" dirty="0" smtClean="0">
                <a:latin typeface="华文中宋" pitchFamily="2" charset="-122"/>
                <a:ea typeface="华文中宋" pitchFamily="2" charset="-122"/>
              </a:rPr>
              <a:t>这些问题交织在一起，影响了推荐系统的有效性！</a:t>
            </a:r>
            <a:endParaRPr lang="zh-CN" altLang="en-US" sz="3200" b="1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338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 animBg="1"/>
      <p:bldP spid="9" grpId="0"/>
      <p:bldP spid="12" grpId="0" animBg="1"/>
      <p:bldP spid="13" grpId="0" animBg="1"/>
      <p:bldP spid="14" grpId="0"/>
      <p:bldP spid="15" grpId="0"/>
      <p:bldP spid="16" grpId="0"/>
      <p:bldP spid="17" grpId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16832"/>
            <a:ext cx="547260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0099"/>
                </a:solidFill>
              </a:rPr>
              <a:t> </a:t>
            </a:r>
            <a:r>
              <a:rPr lang="zh-CN" altLang="en-US" b="1" dirty="0" smtClean="0">
                <a:solidFill>
                  <a:srgbClr val="000099"/>
                </a:solidFill>
              </a:rPr>
              <a:t>大数据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36712"/>
            <a:ext cx="8501122" cy="1224136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Big Data </a:t>
            </a:r>
            <a:r>
              <a:rPr lang="en-US" altLang="zh-CN" sz="2400" b="1" dirty="0" smtClean="0"/>
              <a:t>refers to datasets that grow so large that it is difficult to capture, store, manage, share, analyze and visualize with those traditional (database) software tools </a:t>
            </a:r>
            <a:endParaRPr lang="zh-CN" altLang="en-US" sz="2400" dirty="0"/>
          </a:p>
        </p:txBody>
      </p:sp>
      <p:sp>
        <p:nvSpPr>
          <p:cNvPr id="5" name="Rectangle 14"/>
          <p:cNvSpPr txBox="1">
            <a:spLocks noChangeArrowheads="1"/>
          </p:cNvSpPr>
          <p:nvPr/>
        </p:nvSpPr>
        <p:spPr bwMode="auto">
          <a:xfrm>
            <a:off x="251520" y="5976664"/>
            <a:ext cx="8712968" cy="836712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ctr" eaLnBrk="1" hangingPunct="1"/>
            <a:r>
              <a:rPr lang="zh-CN" altLang="en-US" sz="2000" dirty="0" smtClean="0">
                <a:solidFill>
                  <a:srgbClr val="000000"/>
                </a:solidFill>
                <a:latin typeface="Arial"/>
                <a:ea typeface="黑体"/>
              </a:rPr>
              <a:t>“大数据” 成为一个时髦的术语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ea typeface="黑体"/>
              </a:rPr>
              <a:t>(Buzzword)</a:t>
            </a:r>
          </a:p>
          <a:p>
            <a:pPr lvl="0" algn="ctr" eaLnBrk="1" hangingPunct="1"/>
            <a:r>
              <a:rPr lang="zh-CN" altLang="en-US" sz="2000" dirty="0" smtClean="0">
                <a:solidFill>
                  <a:srgbClr val="000000"/>
                </a:solidFill>
                <a:latin typeface="Arial"/>
                <a:ea typeface="黑体"/>
              </a:rPr>
              <a:t>成为工业界与学术界共同关注的热点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4.</a:t>
            </a:r>
            <a:r>
              <a:rPr lang="zh-CN" altLang="en-US" sz="3600" dirty="0" smtClean="0"/>
              <a:t>提高服务的质量－高可用</a:t>
            </a:r>
            <a:r>
              <a:rPr lang="en-US" altLang="zh-CN" sz="3600" dirty="0" err="1" smtClean="0"/>
              <a:t>v.s</a:t>
            </a:r>
            <a:r>
              <a:rPr lang="en-US" altLang="zh-CN" sz="3600" dirty="0" smtClean="0"/>
              <a:t>.</a:t>
            </a:r>
            <a:r>
              <a:rPr lang="zh-CN" altLang="en-US" sz="3600" dirty="0" smtClean="0"/>
              <a:t>一致性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提供服务的软件平台：</a:t>
            </a:r>
            <a:r>
              <a:rPr lang="zh-CN" altLang="en-US" sz="2800" dirty="0"/>
              <a:t>副本是必要条件</a:t>
            </a:r>
            <a:endParaRPr lang="en-US" altLang="zh-CN" sz="2800" dirty="0"/>
          </a:p>
          <a:p>
            <a:pPr lvl="1"/>
            <a:r>
              <a:rPr lang="zh-CN" altLang="en-US" sz="2000" dirty="0" smtClean="0">
                <a:sym typeface="Wingdings" pitchFamily="2" charset="2"/>
              </a:rPr>
              <a:t>大数据要求集中处理，但用户规模、高并发访问以及</a:t>
            </a:r>
            <a:r>
              <a:rPr lang="zh-CN" altLang="en-US" sz="2000" dirty="0">
                <a:sym typeface="Wingdings" pitchFamily="2" charset="2"/>
              </a:rPr>
              <a:t>廉价商用设备，导致系统失效的概率大幅提升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失效是必然</a:t>
            </a:r>
            <a:endParaRPr lang="en-US" altLang="zh-CN" sz="2000" dirty="0">
              <a:sym typeface="Wingdings" pitchFamily="2" charset="2"/>
            </a:endParaRPr>
          </a:p>
          <a:p>
            <a:r>
              <a:rPr lang="en-US" altLang="zh-CN" sz="2800" dirty="0"/>
              <a:t>Tradeoffs</a:t>
            </a:r>
          </a:p>
          <a:p>
            <a:pPr lvl="1"/>
            <a:r>
              <a:rPr lang="en-US" altLang="zh-CN" sz="2000" dirty="0"/>
              <a:t> 2000</a:t>
            </a:r>
            <a:r>
              <a:rPr lang="zh-CN" altLang="en-US" sz="2000" dirty="0"/>
              <a:t>年左右提出的</a:t>
            </a:r>
            <a:r>
              <a:rPr lang="en-US" altLang="zh-CN" sz="2000" dirty="0"/>
              <a:t>CAP</a:t>
            </a:r>
            <a:r>
              <a:rPr lang="zh-CN" altLang="en-US" sz="2000" dirty="0" smtClean="0"/>
              <a:t>理论</a:t>
            </a:r>
            <a:r>
              <a:rPr lang="en-US" altLang="zh-CN" sz="2000" dirty="0" smtClean="0"/>
              <a:t>. (PODC 2000)</a:t>
            </a:r>
            <a:endParaRPr lang="en-US" altLang="zh-CN" sz="2000" dirty="0"/>
          </a:p>
          <a:p>
            <a:pPr lvl="2"/>
            <a:r>
              <a:rPr lang="en-US" altLang="zh-CN" sz="1400" dirty="0"/>
              <a:t>CA</a:t>
            </a:r>
            <a:r>
              <a:rPr lang="zh-CN" altLang="en-US" sz="1400" dirty="0"/>
              <a:t>、</a:t>
            </a:r>
            <a:r>
              <a:rPr lang="en-US" altLang="zh-CN" sz="1400" dirty="0"/>
              <a:t>CP</a:t>
            </a:r>
            <a:r>
              <a:rPr lang="zh-CN" altLang="en-US" sz="1400" dirty="0"/>
              <a:t>、</a:t>
            </a:r>
            <a:r>
              <a:rPr lang="en-US" altLang="zh-CN" sz="1400" dirty="0"/>
              <a:t>AP</a:t>
            </a:r>
          </a:p>
          <a:p>
            <a:pPr lvl="1"/>
            <a:r>
              <a:rPr lang="en-US" altLang="zh-CN" sz="2000" dirty="0"/>
              <a:t>2012</a:t>
            </a:r>
            <a:r>
              <a:rPr lang="zh-CN" altLang="en-US" sz="2000" dirty="0"/>
              <a:t>年延伸出来的</a:t>
            </a:r>
            <a:r>
              <a:rPr lang="en-US" altLang="zh-CN" sz="2000" dirty="0"/>
              <a:t>PACELC</a:t>
            </a:r>
            <a:r>
              <a:rPr lang="zh-CN" altLang="en-US" sz="2000" dirty="0" smtClean="0"/>
              <a:t>理论 </a:t>
            </a:r>
            <a:r>
              <a:rPr lang="en-US" altLang="zh-CN" sz="2000" dirty="0" smtClean="0"/>
              <a:t>(Computer 2012)</a:t>
            </a:r>
            <a:endParaRPr lang="en-US" altLang="zh-CN" sz="2000" dirty="0"/>
          </a:p>
          <a:p>
            <a:pPr lvl="2"/>
            <a:r>
              <a:rPr lang="en-US" altLang="zh-CN" sz="1400" dirty="0"/>
              <a:t>If P, A and C Tradeoff</a:t>
            </a:r>
          </a:p>
          <a:p>
            <a:pPr lvl="2"/>
            <a:r>
              <a:rPr lang="en-US" altLang="zh-CN" sz="1400" dirty="0"/>
              <a:t>Else, L and C Tradeoff</a:t>
            </a:r>
            <a:endParaRPr lang="zh-CN" altLang="en-US" sz="1400" dirty="0"/>
          </a:p>
          <a:p>
            <a:r>
              <a:rPr lang="zh-CN" altLang="en-US" sz="2800" dirty="0" smtClean="0"/>
              <a:t>一致性是两种</a:t>
            </a:r>
            <a:r>
              <a:rPr lang="en-US" altLang="zh-CN" sz="2800" dirty="0" smtClean="0"/>
              <a:t>Tradeoff</a:t>
            </a:r>
            <a:r>
              <a:rPr lang="zh-CN" altLang="en-US" sz="2800" dirty="0" smtClean="0"/>
              <a:t>的核心</a:t>
            </a:r>
            <a:endParaRPr lang="en-US" altLang="zh-CN" sz="2800" dirty="0" smtClean="0"/>
          </a:p>
          <a:p>
            <a:pPr lvl="1"/>
            <a:r>
              <a:rPr lang="zh-CN" altLang="en-US" sz="2000" dirty="0"/>
              <a:t>确定的某类应用，根据最小一致性设计算法</a:t>
            </a:r>
            <a:endParaRPr lang="en-US" altLang="zh-CN" sz="2000" dirty="0"/>
          </a:p>
          <a:p>
            <a:pPr lvl="2"/>
            <a:r>
              <a:rPr lang="zh-CN" altLang="en-US" sz="1400" dirty="0"/>
              <a:t>在系统失效时获得最高可用性</a:t>
            </a:r>
            <a:endParaRPr lang="en-US" altLang="zh-CN" sz="1400" dirty="0"/>
          </a:p>
          <a:p>
            <a:pPr lvl="2"/>
            <a:r>
              <a:rPr lang="zh-CN" altLang="en-US" sz="1400" dirty="0"/>
              <a:t>在系统正常时具有最小延迟</a:t>
            </a:r>
            <a:endParaRPr lang="en-US" altLang="zh-CN" sz="1400" dirty="0"/>
          </a:p>
          <a:p>
            <a:pPr lvl="1"/>
            <a:r>
              <a:rPr lang="zh-CN" altLang="en-US" sz="2000" dirty="0"/>
              <a:t>通用的副本算法设计，设计可调的一致性</a:t>
            </a:r>
            <a:r>
              <a:rPr lang="zh-CN" altLang="en-US" sz="2000" dirty="0" smtClean="0"/>
              <a:t>算法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72686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主要的研究问题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40853224"/>
              </p:ext>
            </p:extLst>
          </p:nvPr>
        </p:nvGraphicFramePr>
        <p:xfrm>
          <a:off x="285750" y="404664"/>
          <a:ext cx="8501063" cy="542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6833" y="4281572"/>
            <a:ext cx="290500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000" dirty="0"/>
              <a:t>无事务</a:t>
            </a:r>
            <a:r>
              <a:rPr lang="zh-CN" altLang="en-US" sz="2000" dirty="0" smtClean="0"/>
              <a:t>支持</a:t>
            </a:r>
            <a:r>
              <a:rPr lang="en-US" altLang="zh-CN" sz="2000" dirty="0" smtClean="0"/>
              <a:t>:</a:t>
            </a:r>
            <a:r>
              <a:rPr lang="zh-CN" altLang="en-US" sz="2000" dirty="0"/>
              <a:t>提升并发度、降低</a:t>
            </a:r>
            <a:r>
              <a:rPr lang="zh-CN" altLang="en-US" sz="2000" dirty="0" smtClean="0"/>
              <a:t>延迟</a:t>
            </a:r>
            <a:endParaRPr lang="en-US" altLang="zh-CN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000" dirty="0"/>
              <a:t>事务支持</a:t>
            </a:r>
            <a:r>
              <a:rPr lang="en-US" altLang="zh-CN" sz="2000" dirty="0"/>
              <a:t>,</a:t>
            </a:r>
            <a:r>
              <a:rPr lang="zh-CN" altLang="en-US" sz="2000" dirty="0"/>
              <a:t>降低事务冲突率</a:t>
            </a:r>
            <a:r>
              <a:rPr lang="en-US" altLang="zh-CN" sz="2000" dirty="0"/>
              <a:t>(transaction abortion)</a:t>
            </a:r>
            <a:r>
              <a:rPr lang="zh-CN" altLang="en-US" sz="2000" dirty="0"/>
              <a:t>或提升事务性能</a:t>
            </a:r>
            <a:endParaRPr lang="en-US" altLang="zh-CN" sz="2000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000" dirty="0"/>
          </a:p>
          <a:p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4334232"/>
            <a:ext cx="2905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000" dirty="0"/>
              <a:t>根据延迟的需求，使用对应的</a:t>
            </a:r>
            <a:r>
              <a:rPr lang="en-US" altLang="zh-CN" sz="2000" dirty="0"/>
              <a:t>(</a:t>
            </a:r>
            <a:r>
              <a:rPr lang="zh-CN" altLang="en-US" sz="2000" dirty="0"/>
              <a:t>弱</a:t>
            </a:r>
            <a:r>
              <a:rPr lang="en-US" altLang="zh-CN" sz="2000" dirty="0"/>
              <a:t>)</a:t>
            </a:r>
            <a:r>
              <a:rPr lang="zh-CN" altLang="en-US" sz="2000" dirty="0"/>
              <a:t>一致性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000" dirty="0"/>
              <a:t>量化一致性和延迟的</a:t>
            </a:r>
            <a:r>
              <a:rPr lang="zh-CN" altLang="en-US" sz="2000" dirty="0" smtClean="0"/>
              <a:t>权衡</a:t>
            </a:r>
            <a:endParaRPr lang="en-US" altLang="zh-CN" sz="2000" dirty="0"/>
          </a:p>
          <a:p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278363" y="4360384"/>
            <a:ext cx="290500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000" dirty="0"/>
              <a:t>根据高可用的需求，使用对应的</a:t>
            </a:r>
            <a:r>
              <a:rPr lang="en-US" altLang="zh-CN" sz="2000" dirty="0"/>
              <a:t>(</a:t>
            </a:r>
            <a:r>
              <a:rPr lang="zh-CN" altLang="en-US" sz="2000" dirty="0"/>
              <a:t>可配置</a:t>
            </a:r>
            <a:r>
              <a:rPr lang="en-US" altLang="zh-CN" sz="2000" dirty="0"/>
              <a:t>)</a:t>
            </a:r>
            <a:r>
              <a:rPr lang="zh-CN" altLang="en-US" sz="2000" dirty="0"/>
              <a:t>弱一致性，但是会带来语义冲突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000" dirty="0"/>
              <a:t>量化一致性和可用性的权衡：还未发现相关</a:t>
            </a:r>
            <a:r>
              <a:rPr lang="zh-CN" altLang="en-US" sz="2000" dirty="0" smtClean="0"/>
              <a:t>文献</a:t>
            </a:r>
            <a:endParaRPr lang="en-US" altLang="zh-CN" sz="20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22753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5. </a:t>
            </a:r>
            <a:r>
              <a:rPr lang="en-US" altLang="zh-CN" dirty="0" err="1" smtClean="0">
                <a:solidFill>
                  <a:srgbClr val="C00000"/>
                </a:solidFill>
              </a:rPr>
              <a:t>gTravel</a:t>
            </a:r>
            <a:r>
              <a:rPr lang="zh-CN" altLang="en-US" dirty="0" smtClean="0">
                <a:solidFill>
                  <a:srgbClr val="C00000"/>
                </a:solidFill>
              </a:rPr>
              <a:t>的现状与未来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定位：</a:t>
            </a:r>
            <a:r>
              <a:rPr lang="zh-CN" altLang="zh-CN" sz="2800" dirty="0" smtClean="0"/>
              <a:t>软件</a:t>
            </a:r>
            <a:r>
              <a:rPr lang="zh-CN" altLang="zh-CN" sz="2800" dirty="0"/>
              <a:t>与</a:t>
            </a:r>
            <a:r>
              <a:rPr lang="zh-CN" altLang="zh-CN" sz="2800" dirty="0" smtClean="0"/>
              <a:t>服务研究</a:t>
            </a:r>
            <a:r>
              <a:rPr lang="zh-CN" altLang="en-US" sz="2800" dirty="0" smtClean="0"/>
              <a:t>的</a:t>
            </a:r>
            <a:r>
              <a:rPr lang="zh-CN" altLang="zh-CN" sz="2800" dirty="0" smtClean="0"/>
              <a:t>试验床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/>
            <a:r>
              <a:rPr lang="zh-CN" altLang="zh-CN" dirty="0" smtClean="0"/>
              <a:t>服务</a:t>
            </a:r>
            <a:r>
              <a:rPr lang="zh-CN" altLang="zh-CN" dirty="0"/>
              <a:t>挖掘与</a:t>
            </a:r>
            <a:r>
              <a:rPr lang="zh-CN" altLang="zh-CN" dirty="0" smtClean="0"/>
              <a:t>推荐、数据</a:t>
            </a:r>
            <a:r>
              <a:rPr lang="zh-CN" altLang="zh-CN" dirty="0"/>
              <a:t>收集与</a:t>
            </a:r>
            <a:r>
              <a:rPr lang="zh-CN" altLang="zh-CN" dirty="0" smtClean="0"/>
              <a:t>处理、</a:t>
            </a:r>
            <a:r>
              <a:rPr lang="zh-CN" altLang="zh-CN" dirty="0"/>
              <a:t>服务组合与</a:t>
            </a:r>
            <a:r>
              <a:rPr lang="zh-CN" altLang="zh-CN" dirty="0" smtClean="0"/>
              <a:t>演化</a:t>
            </a:r>
            <a:endParaRPr lang="en-US" altLang="zh-CN" dirty="0"/>
          </a:p>
          <a:p>
            <a:pPr lvl="1"/>
            <a:r>
              <a:rPr lang="zh-CN" altLang="zh-CN" dirty="0" smtClean="0"/>
              <a:t>对</a:t>
            </a:r>
            <a:r>
              <a:rPr lang="zh-CN" altLang="zh-CN" dirty="0"/>
              <a:t>现有研究向移动互联网、社会网络、推荐系统等领域</a:t>
            </a:r>
            <a:r>
              <a:rPr lang="zh-CN" altLang="zh-CN" dirty="0" smtClean="0"/>
              <a:t>拓展</a:t>
            </a:r>
            <a:r>
              <a:rPr lang="zh-CN" altLang="en-US" dirty="0" smtClean="0"/>
              <a:t>，后续</a:t>
            </a:r>
            <a:r>
              <a:rPr lang="zh-CN" altLang="zh-CN" dirty="0" smtClean="0"/>
              <a:t>可</a:t>
            </a:r>
            <a:r>
              <a:rPr lang="zh-CN" altLang="zh-CN" dirty="0"/>
              <a:t>支持社会网络研究、数据挖掘</a:t>
            </a:r>
            <a:r>
              <a:rPr lang="zh-CN" altLang="zh-CN" dirty="0" smtClean="0"/>
              <a:t>、</a:t>
            </a:r>
            <a:r>
              <a:rPr lang="zh-CN" altLang="en-US" dirty="0" smtClean="0"/>
              <a:t>群体开发</a:t>
            </a:r>
            <a:r>
              <a:rPr lang="zh-CN" altLang="zh-CN" dirty="0" smtClean="0"/>
              <a:t>等</a:t>
            </a:r>
            <a:r>
              <a:rPr lang="zh-CN" altLang="zh-CN" dirty="0"/>
              <a:t>。</a:t>
            </a:r>
            <a:endParaRPr lang="en-US" altLang="zh-CN" dirty="0" smtClean="0"/>
          </a:p>
          <a:p>
            <a:r>
              <a:rPr lang="zh-CN" altLang="zh-CN" sz="2800" dirty="0"/>
              <a:t>2012年度主要的研究</a:t>
            </a:r>
            <a:r>
              <a:rPr lang="zh-CN" altLang="zh-CN" sz="2800" dirty="0" smtClean="0"/>
              <a:t>工作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zh-CN" altLang="zh-CN" sz="1800" dirty="0" smtClean="0"/>
              <a:t>基于</a:t>
            </a:r>
            <a:r>
              <a:rPr lang="zh-CN" altLang="en-US" sz="1800" dirty="0" smtClean="0"/>
              <a:t>轨迹挖掘的</a:t>
            </a:r>
            <a:r>
              <a:rPr lang="zh-CN" altLang="zh-CN" sz="1800" dirty="0" smtClean="0"/>
              <a:t>游览路线</a:t>
            </a:r>
            <a:r>
              <a:rPr lang="zh-CN" altLang="en-US" sz="1800" dirty="0"/>
              <a:t>生成</a:t>
            </a:r>
            <a:r>
              <a:rPr lang="zh-CN" altLang="zh-CN" sz="1800" dirty="0" smtClean="0"/>
              <a:t>方法</a:t>
            </a:r>
            <a:r>
              <a:rPr lang="zh-CN" altLang="en-US" sz="1800" dirty="0" smtClean="0"/>
              <a:t>。</a:t>
            </a:r>
            <a:r>
              <a:rPr lang="en-US" altLang="zh-CN" sz="1800" dirty="0" smtClean="0"/>
              <a:t>WISE2012</a:t>
            </a:r>
          </a:p>
          <a:p>
            <a:pPr lvl="1"/>
            <a:r>
              <a:rPr lang="zh-CN" altLang="en-US" sz="1800" dirty="0" smtClean="0"/>
              <a:t>结合信任关系的游记推荐方法。</a:t>
            </a:r>
            <a:r>
              <a:rPr lang="en-US" altLang="zh-CN" sz="1800" dirty="0" smtClean="0"/>
              <a:t>TF2012</a:t>
            </a:r>
          </a:p>
          <a:p>
            <a:pPr lvl="1"/>
            <a:r>
              <a:rPr lang="zh-CN" altLang="zh-CN" sz="1800" dirty="0"/>
              <a:t>旅游动态套餐的</a:t>
            </a:r>
            <a:r>
              <a:rPr lang="zh-CN" altLang="zh-CN" sz="1800" dirty="0" smtClean="0"/>
              <a:t>组合</a:t>
            </a:r>
            <a:r>
              <a:rPr lang="zh-CN" altLang="en-US" sz="1800" dirty="0"/>
              <a:t>及</a:t>
            </a:r>
            <a:r>
              <a:rPr lang="zh-CN" altLang="zh-CN" sz="1800" dirty="0" smtClean="0"/>
              <a:t>行程规划</a:t>
            </a:r>
            <a:r>
              <a:rPr lang="zh-CN" altLang="en-US" sz="1800" dirty="0" smtClean="0"/>
              <a:t>方法。</a:t>
            </a:r>
            <a:r>
              <a:rPr lang="en-US" altLang="zh-CN" sz="1800" dirty="0" smtClean="0"/>
              <a:t>WAIM2012</a:t>
            </a:r>
          </a:p>
          <a:p>
            <a:pPr lvl="1"/>
            <a:r>
              <a:rPr lang="zh-CN" altLang="zh-CN" sz="1800" dirty="0" smtClean="0"/>
              <a:t>行程</a:t>
            </a:r>
            <a:r>
              <a:rPr lang="zh-CN" altLang="en-US" sz="1800" dirty="0"/>
              <a:t>序列</a:t>
            </a:r>
            <a:r>
              <a:rPr lang="zh-CN" altLang="zh-CN" sz="1800" dirty="0" smtClean="0"/>
              <a:t>推荐</a:t>
            </a:r>
            <a:r>
              <a:rPr lang="zh-CN" altLang="en-US" sz="1800" dirty="0" smtClean="0"/>
              <a:t>方法。</a:t>
            </a:r>
            <a:r>
              <a:rPr lang="en-US" altLang="zh-CN" sz="1800" dirty="0" smtClean="0"/>
              <a:t>WWW/Internet 2012</a:t>
            </a:r>
          </a:p>
          <a:p>
            <a:pPr lvl="1"/>
            <a:r>
              <a:rPr lang="zh-CN" altLang="en-US" sz="1800" dirty="0" smtClean="0"/>
              <a:t>用户偏好研究方法。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整体系统演示</a:t>
            </a:r>
            <a:r>
              <a:rPr lang="en-US" altLang="zh-CN" sz="1800" dirty="0" smtClean="0"/>
              <a:t>demo paper</a:t>
            </a:r>
            <a:r>
              <a:rPr lang="zh-CN" altLang="en-US" sz="1800" dirty="0" smtClean="0"/>
              <a:t>。</a:t>
            </a:r>
            <a:r>
              <a:rPr lang="en-US" altLang="zh-CN" sz="1800" dirty="0" smtClean="0"/>
              <a:t>ACM Multimedia2012</a:t>
            </a:r>
          </a:p>
          <a:p>
            <a:pPr lvl="1"/>
            <a:endParaRPr lang="zh-CN" altLang="zh-CN" dirty="0"/>
          </a:p>
          <a:p>
            <a:pPr lvl="1"/>
            <a:endParaRPr lang="zh-CN" altLang="en-US" dirty="0"/>
          </a:p>
        </p:txBody>
      </p:sp>
      <p:pic>
        <p:nvPicPr>
          <p:cNvPr id="4" name="Picture 108" descr="Attr_3734631865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0"/>
            <a:ext cx="1981358" cy="73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961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>
                <a:solidFill>
                  <a:srgbClr val="C00000"/>
                </a:solidFill>
              </a:rPr>
              <a:t>gTravel</a:t>
            </a:r>
            <a:r>
              <a:rPr lang="zh-CN" altLang="en-US" sz="4000" dirty="0">
                <a:solidFill>
                  <a:srgbClr val="C00000"/>
                </a:solidFill>
              </a:rPr>
              <a:t>的现状与</a:t>
            </a:r>
            <a:r>
              <a:rPr lang="zh-CN" altLang="en-US" sz="4000" dirty="0" smtClean="0">
                <a:solidFill>
                  <a:srgbClr val="C00000"/>
                </a:solidFill>
              </a:rPr>
              <a:t>未来（续）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08720"/>
            <a:ext cx="8501122" cy="5760640"/>
          </a:xfrm>
        </p:spPr>
        <p:txBody>
          <a:bodyPr/>
          <a:lstStyle/>
          <a:p>
            <a:r>
              <a:rPr lang="zh-CN" altLang="en-US" dirty="0" smtClean="0"/>
              <a:t>系统进展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基于</a:t>
            </a:r>
            <a:r>
              <a:rPr lang="zh-CN" altLang="zh-CN" dirty="0"/>
              <a:t>旅游领域Web数据的收集、分析、</a:t>
            </a:r>
            <a:r>
              <a:rPr lang="zh-CN" altLang="zh-CN" dirty="0" smtClean="0"/>
              <a:t>挖掘</a:t>
            </a:r>
            <a:endParaRPr lang="en-US" altLang="zh-CN" dirty="0" smtClean="0"/>
          </a:p>
          <a:p>
            <a:pPr lvl="2"/>
            <a:r>
              <a:rPr lang="zh-CN" altLang="zh-CN" dirty="0"/>
              <a:t>收集了10069个景点，74178个餐厅，26860个酒店</a:t>
            </a:r>
            <a:r>
              <a:rPr lang="zh-CN" altLang="zh-CN" dirty="0" smtClean="0"/>
              <a:t>，</a:t>
            </a:r>
            <a:r>
              <a:rPr lang="en-US" altLang="zh-CN" dirty="0" smtClean="0"/>
              <a:t>200,000</a:t>
            </a:r>
            <a:r>
              <a:rPr lang="zh-CN" altLang="en-US" dirty="0" smtClean="0"/>
              <a:t>用户上传图片</a:t>
            </a:r>
            <a:r>
              <a:rPr lang="zh-CN" altLang="zh-CN" dirty="0" smtClean="0"/>
              <a:t>以及</a:t>
            </a:r>
            <a:r>
              <a:rPr lang="zh-CN" altLang="zh-CN" dirty="0"/>
              <a:t>168489</a:t>
            </a:r>
            <a:r>
              <a:rPr lang="zh-CN" altLang="zh-CN" dirty="0" smtClean="0"/>
              <a:t>篇</a:t>
            </a:r>
            <a:r>
              <a:rPr lang="zh-CN" altLang="en-US" dirty="0" smtClean="0"/>
              <a:t>评论和</a:t>
            </a:r>
            <a:r>
              <a:rPr lang="zh-CN" altLang="zh-CN" dirty="0" smtClean="0"/>
              <a:t>游记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整理了</a:t>
            </a:r>
            <a:r>
              <a:rPr lang="en-US" altLang="zh-CN" dirty="0" smtClean="0"/>
              <a:t>200+</a:t>
            </a:r>
            <a:r>
              <a:rPr lang="zh-CN" altLang="en-US" dirty="0" smtClean="0"/>
              <a:t>用户旅游轨迹数据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数据搜集过程中实现了自动分类功能</a:t>
            </a:r>
            <a:endParaRPr lang="en-US" altLang="zh-CN" dirty="0" smtClean="0"/>
          </a:p>
          <a:p>
            <a:pPr lvl="2"/>
            <a:r>
              <a:rPr lang="zh-CN" altLang="zh-CN" dirty="0"/>
              <a:t>基于用户生成的照片和轨迹，发现景点内部著名地点和路线信息，并为游客定制</a:t>
            </a:r>
            <a:r>
              <a:rPr lang="zh-CN" altLang="zh-CN" dirty="0" smtClean="0"/>
              <a:t>游览路线。</a:t>
            </a:r>
            <a:endParaRPr lang="en-US" altLang="zh-CN" dirty="0" smtClean="0"/>
          </a:p>
          <a:p>
            <a:pPr lvl="1"/>
            <a:r>
              <a:rPr lang="zh-CN" altLang="zh-CN" dirty="0"/>
              <a:t>旅游动态套餐的组合，行程规划，行程</a:t>
            </a:r>
            <a:r>
              <a:rPr lang="zh-CN" altLang="zh-CN" dirty="0" smtClean="0"/>
              <a:t>推荐</a:t>
            </a:r>
            <a:endParaRPr lang="en-US" altLang="zh-CN" dirty="0" smtClean="0"/>
          </a:p>
          <a:p>
            <a:pPr lvl="2"/>
            <a:r>
              <a:rPr lang="zh-CN" altLang="en-US" dirty="0"/>
              <a:t>实现</a:t>
            </a:r>
            <a:r>
              <a:rPr lang="zh-CN" altLang="en-US" dirty="0" smtClean="0"/>
              <a:t>了个性化的多城市旅游套餐组合</a:t>
            </a:r>
            <a:r>
              <a:rPr lang="zh-CN" altLang="en-US" dirty="0"/>
              <a:t>方法。包括酒店、景点、餐饮及交通</a:t>
            </a:r>
            <a:r>
              <a:rPr lang="zh-CN" altLang="en-US" dirty="0" smtClean="0"/>
              <a:t>资源。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实现</a:t>
            </a:r>
            <a:r>
              <a:rPr lang="zh-CN" altLang="en-US" dirty="0" smtClean="0"/>
              <a:t>了对现有行程或套餐包</a:t>
            </a:r>
            <a:r>
              <a:rPr lang="zh-CN" altLang="zh-CN" dirty="0" smtClean="0"/>
              <a:t>整合</a:t>
            </a:r>
            <a:r>
              <a:rPr lang="zh-CN" altLang="zh-CN" dirty="0"/>
              <a:t>与拼接</a:t>
            </a:r>
            <a:r>
              <a:rPr lang="zh-CN" altLang="zh-CN" dirty="0" smtClean="0"/>
              <a:t>，</a:t>
            </a:r>
            <a:r>
              <a:rPr lang="zh-CN" altLang="en-US" dirty="0"/>
              <a:t>实现</a:t>
            </a:r>
            <a:r>
              <a:rPr lang="zh-CN" altLang="zh-CN" dirty="0" smtClean="0"/>
              <a:t>行程</a:t>
            </a:r>
            <a:r>
              <a:rPr lang="zh-CN" altLang="en-US" dirty="0" smtClean="0"/>
              <a:t>重用和共享。</a:t>
            </a:r>
            <a:endParaRPr lang="en-US" altLang="zh-CN" dirty="0"/>
          </a:p>
          <a:p>
            <a:pPr lvl="1"/>
            <a:r>
              <a:rPr lang="zh-CN" altLang="zh-CN" dirty="0"/>
              <a:t>基于移动客户端的智能旅游辅助平台</a:t>
            </a:r>
          </a:p>
          <a:p>
            <a:pPr lvl="2"/>
            <a:r>
              <a:rPr lang="zh-CN" altLang="en-US" dirty="0" smtClean="0"/>
              <a:t>实现手机端行程查询，变更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根据可能影响用户已规划行程的事件进行自适应行程演化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实现景点内部路径的推荐与导航</a:t>
            </a:r>
            <a:endParaRPr lang="en-US" altLang="zh-CN" dirty="0" smtClean="0"/>
          </a:p>
          <a:p>
            <a:pPr lvl="1"/>
            <a:r>
              <a:rPr lang="zh-CN" altLang="en-US" dirty="0"/>
              <a:t>与国信全网洽谈</a:t>
            </a:r>
            <a:r>
              <a:rPr lang="zh-CN" altLang="en-US" dirty="0" smtClean="0"/>
              <a:t>合作，开发</a:t>
            </a:r>
            <a:r>
              <a:rPr lang="zh-CN" altLang="en-US" dirty="0"/>
              <a:t>智慧旅游平台并联合申请国家旅游局智慧旅游云项目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Picture 108" descr="Attr_3734631865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77483"/>
            <a:ext cx="1981358" cy="73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2582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85720" y="2704100"/>
            <a:ext cx="8358246" cy="796908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大数据分析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 smtClean="0">
                <a:solidFill>
                  <a:srgbClr val="C00000"/>
                </a:solidFill>
                <a:latin typeface="Arial Unicode MS" pitchFamily="34" charset="-122"/>
              </a:rPr>
              <a:t>大数据安全分析：</a:t>
            </a:r>
            <a:r>
              <a:rPr lang="zh-CN" altLang="en-US" b="1" dirty="0">
                <a:solidFill>
                  <a:srgbClr val="C00000"/>
                </a:solidFill>
                <a:latin typeface="Arial Unicode MS" pitchFamily="34" charset="-122"/>
              </a:rPr>
              <a:t>挑战与机</a:t>
            </a:r>
            <a:r>
              <a:rPr lang="zh-CN" altLang="en-US" b="1" dirty="0" smtClean="0">
                <a:solidFill>
                  <a:srgbClr val="C00000"/>
                </a:solidFill>
                <a:latin typeface="Arial Unicode MS" pitchFamily="34" charset="-122"/>
              </a:rPr>
              <a:t>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 smtClean="0"/>
              <a:t>大数据下面临挑战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数据</a:t>
            </a:r>
            <a:r>
              <a:rPr lang="zh-CN" altLang="en-US" dirty="0"/>
              <a:t>容量大（</a:t>
            </a:r>
            <a:r>
              <a:rPr lang="en-US" altLang="zh-CN" dirty="0"/>
              <a:t>Volume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257300" lvl="2" indent="-342900">
              <a:buFontTx/>
              <a:buChar char="•"/>
            </a:pPr>
            <a:r>
              <a:rPr lang="zh-CN" altLang="en-US" sz="1400" dirty="0"/>
              <a:t>安全态势感知</a:t>
            </a:r>
            <a:r>
              <a:rPr lang="en-US" altLang="zh-CN" sz="1400" dirty="0"/>
              <a:t>(</a:t>
            </a:r>
            <a:r>
              <a:rPr lang="zh-CN" altLang="en-US" sz="1400" dirty="0"/>
              <a:t>宏观</a:t>
            </a:r>
            <a:r>
              <a:rPr lang="en-US" altLang="zh-CN" sz="1400" dirty="0"/>
              <a:t>)</a:t>
            </a:r>
          </a:p>
          <a:p>
            <a:pPr marL="1257300" lvl="2" indent="-342900">
              <a:buFontTx/>
              <a:buChar char="•"/>
            </a:pPr>
            <a:r>
              <a:rPr lang="zh-CN" altLang="en-US" sz="1400" dirty="0"/>
              <a:t>特例攻击识别</a:t>
            </a:r>
            <a:r>
              <a:rPr lang="en-US" altLang="zh-CN" sz="1400" dirty="0"/>
              <a:t>(</a:t>
            </a:r>
            <a:r>
              <a:rPr lang="zh-CN" altLang="en-US" sz="1400" dirty="0"/>
              <a:t>微观</a:t>
            </a:r>
            <a:r>
              <a:rPr lang="en-US" altLang="zh-CN" sz="1400" dirty="0"/>
              <a:t>)</a:t>
            </a:r>
          </a:p>
          <a:p>
            <a:pPr marL="1257300" lvl="2" indent="-342900">
              <a:buFontTx/>
              <a:buChar char="•"/>
            </a:pPr>
            <a:r>
              <a:rPr lang="zh-CN" altLang="en-US" sz="1400" dirty="0"/>
              <a:t>高价值总量，低价值密度</a:t>
            </a:r>
            <a:endParaRPr lang="en-US" altLang="zh-CN" sz="1400" dirty="0"/>
          </a:p>
          <a:p>
            <a:pPr marL="800100" lvl="1" indent="-342900">
              <a:buFontTx/>
              <a:buChar char="•"/>
            </a:pPr>
            <a:r>
              <a:rPr lang="zh-CN" altLang="en-US" dirty="0"/>
              <a:t>传播速度快（</a:t>
            </a:r>
            <a:r>
              <a:rPr lang="en-US" altLang="zh-CN" dirty="0"/>
              <a:t>Velocity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257300" lvl="2" indent="-342900">
              <a:buFontTx/>
              <a:buChar char="•"/>
            </a:pPr>
            <a:r>
              <a:rPr lang="zh-CN" altLang="en-US" dirty="0"/>
              <a:t>以</a:t>
            </a:r>
            <a:r>
              <a:rPr lang="en-US" altLang="zh-CN" dirty="0"/>
              <a:t>WWW</a:t>
            </a:r>
            <a:r>
              <a:rPr lang="zh-CN" altLang="en-US" dirty="0"/>
              <a:t>为例：多通道、高速传播、网络社会化效应</a:t>
            </a:r>
            <a:endParaRPr lang="en-US" altLang="zh-CN" dirty="0">
              <a:solidFill>
                <a:srgbClr val="C00000"/>
              </a:solidFill>
            </a:endParaRPr>
          </a:p>
          <a:p>
            <a:pPr marL="1257300" lvl="2" indent="-342900">
              <a:buFontTx/>
              <a:buChar char="•"/>
            </a:pPr>
            <a:r>
              <a:rPr lang="zh-CN" altLang="en-US" dirty="0">
                <a:solidFill>
                  <a:srgbClr val="C00000"/>
                </a:solidFill>
              </a:rPr>
              <a:t>如何实现网络环境的可控、可管？  </a:t>
            </a:r>
            <a:r>
              <a:rPr lang="zh-CN" altLang="en-US" b="1" dirty="0">
                <a:solidFill>
                  <a:srgbClr val="C00000"/>
                </a:solidFill>
              </a:rPr>
              <a:t>实时性挑</a:t>
            </a:r>
            <a:r>
              <a:rPr lang="zh-CN" altLang="en-US" b="1" dirty="0" smtClean="0">
                <a:solidFill>
                  <a:srgbClr val="C00000"/>
                </a:solidFill>
              </a:rPr>
              <a:t>战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400050"/>
            <a:r>
              <a:rPr lang="zh-CN" altLang="en-US" dirty="0" smtClean="0"/>
              <a:t>研究的问题</a:t>
            </a:r>
            <a:endParaRPr lang="en-US" altLang="zh-CN" dirty="0" smtClean="0"/>
          </a:p>
          <a:p>
            <a:pPr marL="800100" lvl="1"/>
            <a:r>
              <a:rPr lang="zh-CN" altLang="en-US" dirty="0" smtClean="0"/>
              <a:t>隐私问题：</a:t>
            </a:r>
            <a:r>
              <a:rPr lang="zh-CN" altLang="en-US" dirty="0"/>
              <a:t>数据发</a:t>
            </a:r>
            <a:r>
              <a:rPr lang="zh-CN" altLang="en-US" dirty="0" smtClean="0"/>
              <a:t>布、数</a:t>
            </a:r>
            <a:r>
              <a:rPr lang="zh-CN" altLang="en-US" dirty="0"/>
              <a:t>据挖掘的负效</a:t>
            </a:r>
            <a:r>
              <a:rPr lang="zh-CN" altLang="en-US" dirty="0" smtClean="0"/>
              <a:t>应</a:t>
            </a:r>
            <a:endParaRPr lang="en-US" altLang="zh-CN" dirty="0" smtClean="0"/>
          </a:p>
          <a:p>
            <a:pPr marL="1200150" lvl="2"/>
            <a:r>
              <a:rPr lang="zh-CN" altLang="en-US" dirty="0"/>
              <a:t>例如</a:t>
            </a:r>
            <a:r>
              <a:rPr lang="en-US" altLang="zh-CN" dirty="0" smtClean="0"/>
              <a:t>Facebook</a:t>
            </a:r>
            <a:r>
              <a:rPr lang="zh-CN" altLang="en-US" dirty="0" smtClean="0"/>
              <a:t>一款推荐系统由于暴露隐私而下线</a:t>
            </a:r>
            <a:endParaRPr lang="en-US" altLang="zh-CN" dirty="0"/>
          </a:p>
          <a:p>
            <a:pPr marL="800100" lvl="1" indent="-342900">
              <a:buFontTx/>
              <a:buChar char="•"/>
            </a:pPr>
            <a:r>
              <a:rPr lang="zh-CN" altLang="en-US" dirty="0" smtClean="0"/>
              <a:t>其</a:t>
            </a:r>
            <a:r>
              <a:rPr lang="zh-CN" altLang="en-US" dirty="0"/>
              <a:t>它</a:t>
            </a:r>
            <a:r>
              <a:rPr lang="en-US" altLang="zh-CN" dirty="0"/>
              <a:t>: Attack Surface </a:t>
            </a:r>
            <a:r>
              <a:rPr lang="en-US" altLang="zh-CN" dirty="0" smtClean="0"/>
              <a:t>Explosion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Data Security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860769" y="3140968"/>
            <a:ext cx="1800200" cy="1439866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.china.cn/attachement/jpg/site1000/20100303/001ec949ffcb0cf7ebb42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1138428"/>
            <a:ext cx="1913243" cy="1512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6853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Arial Unicode MS" pitchFamily="34" charset="-122"/>
              </a:rPr>
              <a:t>大数据安全分析：挑战与机遇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</a:t>
            </a:r>
            <a:r>
              <a:rPr lang="zh-CN" altLang="en-US" dirty="0"/>
              <a:t>于大数据的安全分析与挖掘</a:t>
            </a:r>
            <a:endParaRPr lang="en-US" altLang="zh-CN" dirty="0"/>
          </a:p>
          <a:p>
            <a:pPr marL="857250" lvl="1" indent="-342900">
              <a:buFontTx/>
              <a:buChar char="•"/>
            </a:pPr>
            <a:r>
              <a:rPr lang="zh-CN" altLang="en-US" dirty="0" smtClean="0"/>
              <a:t>新</a:t>
            </a:r>
            <a:r>
              <a:rPr lang="zh-CN" altLang="en-US" dirty="0"/>
              <a:t>的攻击</a:t>
            </a:r>
            <a:r>
              <a:rPr lang="zh-CN" altLang="en-US" dirty="0" smtClean="0"/>
              <a:t>：</a:t>
            </a:r>
            <a:r>
              <a:rPr lang="zh-CN" altLang="en-US" dirty="0"/>
              <a:t>例</a:t>
            </a:r>
            <a:r>
              <a:rPr lang="zh-CN" altLang="en-US" dirty="0" smtClean="0"/>
              <a:t>如</a:t>
            </a:r>
            <a:r>
              <a:rPr lang="en-US" altLang="zh-CN" dirty="0" smtClean="0"/>
              <a:t>APT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0day</a:t>
            </a:r>
            <a:r>
              <a:rPr lang="zh-CN" altLang="en-US" dirty="0" smtClean="0"/>
              <a:t>时</a:t>
            </a:r>
            <a:r>
              <a:rPr lang="zh-CN" altLang="en-US" dirty="0"/>
              <a:t>束手无</a:t>
            </a:r>
            <a:r>
              <a:rPr lang="zh-CN" altLang="en-US" dirty="0" smtClean="0"/>
              <a:t>策</a:t>
            </a:r>
            <a:endParaRPr lang="en-US" altLang="zh-CN" dirty="0" smtClean="0"/>
          </a:p>
          <a:p>
            <a:pPr marL="1257300" lvl="2" indent="-342900">
              <a:buFontTx/>
              <a:buChar char="•"/>
            </a:pPr>
            <a:r>
              <a:rPr lang="zh-CN" altLang="en-US" b="1" dirty="0" smtClean="0"/>
              <a:t>持</a:t>
            </a:r>
            <a:r>
              <a:rPr lang="zh-CN" altLang="en-US" b="1" dirty="0"/>
              <a:t>续</a:t>
            </a:r>
            <a:r>
              <a:rPr lang="zh-CN" altLang="en-US" b="1" dirty="0" smtClean="0"/>
              <a:t>性：</a:t>
            </a:r>
            <a:r>
              <a:rPr lang="zh-CN" altLang="en-US" dirty="0" smtClean="0"/>
              <a:t>防</a:t>
            </a:r>
            <a:r>
              <a:rPr lang="zh-CN" altLang="en-US" dirty="0"/>
              <a:t>御</a:t>
            </a:r>
            <a:r>
              <a:rPr lang="zh-CN" altLang="en-US" dirty="0" smtClean="0"/>
              <a:t>体系往往是强</a:t>
            </a:r>
            <a:r>
              <a:rPr lang="zh-CN" altLang="en-US" dirty="0"/>
              <a:t>调静态对抗能</a:t>
            </a:r>
            <a:r>
              <a:rPr lang="zh-CN" altLang="en-US" dirty="0" smtClean="0"/>
              <a:t>力，缺乏动</a:t>
            </a:r>
            <a:r>
              <a:rPr lang="zh-CN" altLang="en-US" dirty="0"/>
              <a:t>态对抗能力</a:t>
            </a:r>
            <a:r>
              <a:rPr lang="zh-CN" altLang="en-US" dirty="0" smtClean="0"/>
              <a:t>，由于软件漏洞永恒性，</a:t>
            </a:r>
            <a:r>
              <a:rPr lang="zh-CN" altLang="en-US" dirty="0"/>
              <a:t>防</a:t>
            </a:r>
            <a:r>
              <a:rPr lang="zh-CN" altLang="en-US" dirty="0" smtClean="0"/>
              <a:t>御空</a:t>
            </a:r>
            <a:r>
              <a:rPr lang="zh-CN" altLang="en-US" dirty="0"/>
              <a:t>窗期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257300" lvl="2" indent="-342900">
              <a:buFontTx/>
              <a:buChar char="•"/>
            </a:pPr>
            <a:r>
              <a:rPr lang="zh-CN" altLang="en-US" b="1" dirty="0" smtClean="0"/>
              <a:t>广谱性</a:t>
            </a:r>
            <a:r>
              <a:rPr lang="zh-CN" altLang="en-US" dirty="0" smtClean="0"/>
              <a:t>：包括社交、日常工作等信息</a:t>
            </a:r>
            <a:endParaRPr lang="en-US" altLang="zh-CN" dirty="0"/>
          </a:p>
          <a:p>
            <a:pPr marL="800100" lvl="1" indent="-342900">
              <a:buFontTx/>
              <a:buChar char="•"/>
            </a:pPr>
            <a:r>
              <a:rPr lang="zh-CN" altLang="en-US" dirty="0"/>
              <a:t>传统方法：个体实验</a:t>
            </a:r>
            <a:r>
              <a:rPr lang="en-US" altLang="zh-CN" dirty="0"/>
              <a:t>-&gt;</a:t>
            </a:r>
            <a:r>
              <a:rPr lang="zh-CN" altLang="en-US" dirty="0"/>
              <a:t>模型归纳</a:t>
            </a:r>
            <a:r>
              <a:rPr lang="en-US" altLang="zh-CN" dirty="0"/>
              <a:t>-&gt;</a:t>
            </a:r>
            <a:r>
              <a:rPr lang="zh-CN" altLang="en-US" dirty="0"/>
              <a:t>模拟仿真</a:t>
            </a:r>
            <a:r>
              <a:rPr lang="en-US" altLang="zh-CN" dirty="0"/>
              <a:t>-&gt;?</a:t>
            </a:r>
          </a:p>
          <a:p>
            <a:pPr marL="1257300" lvl="2" indent="-342900">
              <a:buFontTx/>
              <a:buChar char="•"/>
            </a:pPr>
            <a:r>
              <a:rPr lang="zh-CN" altLang="en-US" dirty="0"/>
              <a:t>技术瓶颈：特征匹配与异常检测均存在致命缺陷</a:t>
            </a:r>
            <a:endParaRPr lang="en-US" altLang="zh-CN" dirty="0"/>
          </a:p>
          <a:p>
            <a:pPr marL="800100" lvl="1" indent="-342900">
              <a:buFontTx/>
              <a:buChar char="•"/>
            </a:pPr>
            <a:r>
              <a:rPr lang="zh-CN" altLang="en-US" dirty="0" smtClean="0"/>
              <a:t>一种辅助性可能</a:t>
            </a:r>
            <a:r>
              <a:rPr lang="en-US" altLang="zh-CN" dirty="0" smtClean="0"/>
              <a:t>: </a:t>
            </a:r>
            <a:r>
              <a:rPr lang="en-US" altLang="zh-CN" dirty="0"/>
              <a:t>Big-Data-based Security Analysis</a:t>
            </a:r>
          </a:p>
          <a:p>
            <a:pPr marL="1257300" lvl="2" indent="-342900">
              <a:buFontTx/>
              <a:buChar char="•"/>
            </a:pPr>
            <a:r>
              <a:rPr lang="zh-CN" altLang="en-US" dirty="0"/>
              <a:t>大数据存储技术使得高速流量的</a:t>
            </a:r>
            <a:r>
              <a:rPr lang="zh-CN" altLang="en-US" dirty="0">
                <a:solidFill>
                  <a:srgbClr val="C00000"/>
                </a:solidFill>
              </a:rPr>
              <a:t>实时存储</a:t>
            </a:r>
            <a:r>
              <a:rPr lang="zh-CN" altLang="en-US" dirty="0"/>
              <a:t>成为可</a:t>
            </a:r>
            <a:r>
              <a:rPr lang="zh-CN" altLang="en-US" dirty="0" smtClean="0"/>
              <a:t>能</a:t>
            </a:r>
            <a:endParaRPr lang="en-US" altLang="zh-CN" dirty="0" smtClean="0"/>
          </a:p>
          <a:p>
            <a:pPr marL="1257300" lvl="2" indent="-342900">
              <a:buFontTx/>
              <a:buChar char="•"/>
            </a:pPr>
            <a:r>
              <a:rPr lang="zh-CN" altLang="en-US" dirty="0"/>
              <a:t>多数据信息源的融合分</a:t>
            </a:r>
            <a:r>
              <a:rPr lang="zh-CN" altLang="en-US" dirty="0" smtClean="0"/>
              <a:t>析（</a:t>
            </a:r>
            <a:r>
              <a:rPr lang="zh-CN" altLang="en-US" dirty="0" smtClean="0">
                <a:solidFill>
                  <a:srgbClr val="FF0000"/>
                </a:solidFill>
              </a:rPr>
              <a:t>多事件源综合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1257300" lvl="2" indent="-342900">
              <a:buFontTx/>
              <a:buChar char="•"/>
            </a:pPr>
            <a:r>
              <a:rPr lang="zh-CN" altLang="en-US" dirty="0"/>
              <a:t>异常检测：</a:t>
            </a:r>
            <a:r>
              <a:rPr lang="en-US" altLang="zh-CN" dirty="0"/>
              <a:t>What is normal?  -  </a:t>
            </a:r>
            <a:r>
              <a:rPr lang="zh-CN" altLang="en-US" dirty="0"/>
              <a:t>持续在线分析与建模</a:t>
            </a:r>
            <a:endParaRPr lang="en-US" altLang="zh-CN" dirty="0"/>
          </a:p>
          <a:p>
            <a:pPr marL="1257300" lvl="2" indent="-342900">
              <a:buFontTx/>
              <a:buChar char="•"/>
            </a:pPr>
            <a:r>
              <a:rPr lang="zh-CN" altLang="en-US" dirty="0"/>
              <a:t>特征匹配：</a:t>
            </a:r>
            <a:r>
              <a:rPr lang="en-US" altLang="zh-CN" dirty="0"/>
              <a:t>know what-&gt; know how and how much</a:t>
            </a:r>
          </a:p>
          <a:p>
            <a:pPr marL="1714500" lvl="3" indent="-342900">
              <a:buFontTx/>
              <a:buChar char="•"/>
            </a:pPr>
            <a:r>
              <a:rPr lang="en-US" altLang="zh-CN" sz="1600" dirty="0"/>
              <a:t>Detection </a:t>
            </a:r>
            <a:r>
              <a:rPr lang="en-US" altLang="zh-CN" sz="1600" dirty="0">
                <a:solidFill>
                  <a:srgbClr val="FF0000"/>
                </a:solidFill>
              </a:rPr>
              <a:t>point</a:t>
            </a:r>
            <a:r>
              <a:rPr lang="en-US" altLang="zh-CN" sz="1600" dirty="0"/>
              <a:t>-&gt;Detection </a:t>
            </a:r>
            <a:r>
              <a:rPr lang="en-US" altLang="zh-CN" sz="1600" dirty="0" smtClean="0">
                <a:solidFill>
                  <a:srgbClr val="FF0000"/>
                </a:solidFill>
              </a:rPr>
              <a:t>window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6" name="Picture 2" descr="http://blog.trendmicro.com.tw/wp-content/uploads/2012/06/apt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14304" y="4725144"/>
            <a:ext cx="2592288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916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Arial Unicode MS" pitchFamily="34" charset="-122"/>
              </a:rPr>
              <a:t>大数据安全分析：挑战与机遇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317" y="1109143"/>
            <a:ext cx="5047860" cy="4837586"/>
          </a:xfrm>
        </p:spPr>
        <p:txBody>
          <a:bodyPr/>
          <a:lstStyle/>
          <a:p>
            <a:r>
              <a:rPr lang="zh-CN" altLang="en-US" sz="2400" dirty="0" smtClean="0"/>
              <a:t>信息传播干预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传统方法：物理掐点，信息删帖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主动干涉：</a:t>
            </a:r>
            <a:r>
              <a:rPr lang="en-US" altLang="zh-CN" sz="2200" dirty="0" smtClean="0"/>
              <a:t>DARPA</a:t>
            </a:r>
            <a:r>
              <a:rPr lang="zh-CN" altLang="en-US" sz="2200" dirty="0" smtClean="0"/>
              <a:t>计划等</a:t>
            </a:r>
            <a:endParaRPr lang="en-US" altLang="zh-CN" sz="2200" dirty="0"/>
          </a:p>
          <a:p>
            <a:r>
              <a:rPr lang="zh-CN" altLang="en-US" sz="2400" dirty="0" smtClean="0"/>
              <a:t>网络群体</a:t>
            </a:r>
            <a:r>
              <a:rPr lang="zh-CN" altLang="en-US" sz="2400" dirty="0"/>
              <a:t>的信</a:t>
            </a:r>
            <a:r>
              <a:rPr lang="zh-CN" altLang="en-US" sz="2400" dirty="0" smtClean="0"/>
              <a:t>息传播干预</a:t>
            </a:r>
            <a:endParaRPr lang="en-US" altLang="zh-CN" sz="2400" dirty="0"/>
          </a:p>
          <a:p>
            <a:pPr lvl="1"/>
            <a:r>
              <a:rPr lang="zh-CN" altLang="en-US" sz="1800" b="1" dirty="0"/>
              <a:t>传统方法</a:t>
            </a:r>
            <a:r>
              <a:rPr lang="zh-CN" altLang="en-US" sz="1800" dirty="0"/>
              <a:t>：通过社区划分找到最大中心点</a:t>
            </a:r>
            <a:endParaRPr lang="en-US" altLang="zh-CN" sz="1800" dirty="0"/>
          </a:p>
          <a:p>
            <a:pPr lvl="1"/>
            <a:r>
              <a:rPr lang="zh-CN" altLang="en-US" sz="1800" b="1" dirty="0" smtClean="0"/>
              <a:t>忽略问题</a:t>
            </a:r>
            <a:r>
              <a:rPr lang="zh-CN" altLang="en-US" sz="1800" dirty="0" smtClean="0"/>
              <a:t>：</a:t>
            </a:r>
            <a:r>
              <a:rPr lang="zh-CN" altLang="en-US" sz="1800" dirty="0"/>
              <a:t>吸引、抗拒、对齐</a:t>
            </a:r>
            <a:r>
              <a:rPr lang="en-US" altLang="zh-CN" sz="1800" dirty="0" smtClean="0"/>
              <a:t>…</a:t>
            </a:r>
          </a:p>
          <a:p>
            <a:pPr lvl="1"/>
            <a:r>
              <a:rPr lang="zh-CN" altLang="en-US" sz="2000" dirty="0" smtClean="0"/>
              <a:t>最佳控制点：不一定是</a:t>
            </a:r>
            <a:r>
              <a:rPr lang="zh-CN" altLang="en-US" sz="2000" dirty="0"/>
              <a:t>度最高点</a:t>
            </a:r>
            <a:endParaRPr lang="en-US" altLang="zh-CN" sz="2000" dirty="0" smtClean="0"/>
          </a:p>
          <a:p>
            <a:pPr lvl="2"/>
            <a:r>
              <a:rPr lang="zh-CN" altLang="en-US" sz="1600" dirty="0" smtClean="0">
                <a:latin typeface="+mn-lt"/>
              </a:rPr>
              <a:t>说服概率、反弹规律、冲突概率</a:t>
            </a:r>
            <a:endParaRPr lang="en-US" altLang="zh-CN" sz="1600" dirty="0" smtClean="0">
              <a:latin typeface="+mn-lt"/>
            </a:endParaRPr>
          </a:p>
          <a:p>
            <a:pPr lvl="2"/>
            <a:r>
              <a:rPr lang="zh-CN" altLang="en-US" sz="1600" dirty="0" smtClean="0">
                <a:latin typeface="+mn-lt"/>
              </a:rPr>
              <a:t>例如：社会中间谍往往从一个名人的家庭成员或其他成员入手</a:t>
            </a:r>
            <a:endParaRPr lang="en-US" altLang="zh-CN" sz="1600" dirty="0" smtClean="0">
              <a:latin typeface="+mn-lt"/>
            </a:endParaRPr>
          </a:p>
          <a:p>
            <a:pPr lvl="2"/>
            <a:r>
              <a:rPr lang="en-US" altLang="zh-CN" sz="1600" dirty="0" smtClean="0">
                <a:latin typeface="+mn-lt"/>
              </a:rPr>
              <a:t>Nature 2012</a:t>
            </a:r>
            <a:r>
              <a:rPr lang="zh-CN" altLang="en-US" sz="1600" dirty="0" smtClean="0">
                <a:latin typeface="+mn-lt"/>
              </a:rPr>
              <a:t>给出一篇</a:t>
            </a:r>
            <a:r>
              <a:rPr lang="en-US" altLang="zh-CN" sz="1600" dirty="0" smtClean="0">
                <a:latin typeface="+mn-lt"/>
              </a:rPr>
              <a:t>paper</a:t>
            </a:r>
            <a:r>
              <a:rPr lang="zh-CN" altLang="en-US" sz="1600" dirty="0" smtClean="0">
                <a:latin typeface="+mn-lt"/>
              </a:rPr>
              <a:t>，论述节点数量规模</a:t>
            </a:r>
            <a:endParaRPr lang="en-US" altLang="zh-CN" sz="1600" dirty="0" smtClean="0">
              <a:latin typeface="+mn-lt"/>
            </a:endParaRPr>
          </a:p>
          <a:p>
            <a:pPr lvl="1"/>
            <a:r>
              <a:rPr lang="zh-CN" altLang="en-US" sz="2000" dirty="0"/>
              <a:t>最小</a:t>
            </a:r>
            <a:r>
              <a:rPr lang="zh-CN" altLang="en-US" sz="2000" dirty="0" smtClean="0"/>
              <a:t>规模</a:t>
            </a:r>
            <a:endParaRPr lang="en-US" altLang="zh-CN" sz="2000" dirty="0" smtClean="0"/>
          </a:p>
          <a:p>
            <a:pPr lvl="2"/>
            <a:r>
              <a:rPr lang="zh-CN" altLang="en-US" sz="1600" dirty="0" smtClean="0">
                <a:latin typeface="+mn-lt"/>
              </a:rPr>
              <a:t>美国疾病传染：疫苗 </a:t>
            </a:r>
            <a:r>
              <a:rPr lang="en-US" altLang="zh-CN" sz="1600" dirty="0" smtClean="0">
                <a:latin typeface="+mn-lt"/>
              </a:rPr>
              <a:t>70%</a:t>
            </a:r>
            <a:r>
              <a:rPr lang="zh-CN" altLang="en-US" sz="1600" dirty="0" smtClean="0">
                <a:latin typeface="+mn-lt"/>
              </a:rPr>
              <a:t>，降低到</a:t>
            </a:r>
            <a:r>
              <a:rPr lang="en-US" altLang="zh-CN" sz="1600" dirty="0" smtClean="0">
                <a:latin typeface="+mn-lt"/>
              </a:rPr>
              <a:t>10-20%</a:t>
            </a:r>
            <a:endParaRPr lang="en-US" altLang="zh-CN" sz="1400" dirty="0" smtClean="0">
              <a:latin typeface="+mn-lt"/>
            </a:endParaRPr>
          </a:p>
          <a:p>
            <a:pPr lvl="3"/>
            <a:endParaRPr lang="en-US" altLang="zh-CN" sz="1400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412776"/>
            <a:ext cx="3402158" cy="19892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4" name="组合 22"/>
          <p:cNvGrpSpPr/>
          <p:nvPr/>
        </p:nvGrpSpPr>
        <p:grpSpPr>
          <a:xfrm>
            <a:off x="5564703" y="3531648"/>
            <a:ext cx="3398498" cy="2415081"/>
            <a:chOff x="5580112" y="2636912"/>
            <a:chExt cx="3157814" cy="2232248"/>
          </a:xfrm>
        </p:grpSpPr>
        <p:grpSp>
          <p:nvGrpSpPr>
            <p:cNvPr id="5" name="组合 15"/>
            <p:cNvGrpSpPr/>
            <p:nvPr/>
          </p:nvGrpSpPr>
          <p:grpSpPr>
            <a:xfrm>
              <a:off x="5580112" y="2636912"/>
              <a:ext cx="3157814" cy="2232248"/>
              <a:chOff x="5580112" y="2636912"/>
              <a:chExt cx="3157814" cy="2232248"/>
            </a:xfrm>
          </p:grpSpPr>
          <p:pic>
            <p:nvPicPr>
              <p:cNvPr id="1028" name="Picture 4" descr="http://www.google.com.hk/url?source=imglanding&amp;ct=img&amp;q=http://1862.img.pp.sohu.com.cn/images/blog/2010/4/19/11/10/128c6729d9cg213.jpg&amp;sa=X&amp;ei=DdKtUP-1BqiOiAe3_ICoBA&amp;ved=0CAwQ8wc&amp;usg=AFQjCNGDE10rbbiSZMooGXUn-Dph4LRvgw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5038" t="36778" r="5672" b="7374"/>
              <a:stretch>
                <a:fillRect/>
              </a:stretch>
            </p:blipFill>
            <p:spPr bwMode="auto">
              <a:xfrm>
                <a:off x="5580112" y="2636912"/>
                <a:ext cx="3157814" cy="22322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</p:pic>
          <p:sp>
            <p:nvSpPr>
              <p:cNvPr id="6" name="流程图: 汇总连接 5"/>
              <p:cNvSpPr/>
              <p:nvPr/>
            </p:nvSpPr>
            <p:spPr>
              <a:xfrm>
                <a:off x="6732240" y="3356992"/>
                <a:ext cx="216024" cy="216024"/>
              </a:xfrm>
              <a:prstGeom prst="flowChartSummingJunction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流程图: 汇总连接 6"/>
              <p:cNvSpPr/>
              <p:nvPr/>
            </p:nvSpPr>
            <p:spPr>
              <a:xfrm>
                <a:off x="5868144" y="4365104"/>
                <a:ext cx="216024" cy="216024"/>
              </a:xfrm>
              <a:prstGeom prst="flowChartSummingJunction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流程图: 汇总连接 7"/>
              <p:cNvSpPr/>
              <p:nvPr/>
            </p:nvSpPr>
            <p:spPr>
              <a:xfrm>
                <a:off x="7596336" y="3933056"/>
                <a:ext cx="216024" cy="216024"/>
              </a:xfrm>
              <a:prstGeom prst="flowChartSummingJunction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流程图: 汇总连接 12"/>
              <p:cNvSpPr/>
              <p:nvPr/>
            </p:nvSpPr>
            <p:spPr>
              <a:xfrm>
                <a:off x="7452320" y="2636912"/>
                <a:ext cx="216024" cy="216024"/>
              </a:xfrm>
              <a:prstGeom prst="flowChartSummingJunction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流程图: 汇总连接 13"/>
              <p:cNvSpPr/>
              <p:nvPr/>
            </p:nvSpPr>
            <p:spPr>
              <a:xfrm>
                <a:off x="8388424" y="3284984"/>
                <a:ext cx="216024" cy="216024"/>
              </a:xfrm>
              <a:prstGeom prst="flowChartSummingJunction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流程图: 汇总连接 14"/>
              <p:cNvSpPr/>
              <p:nvPr/>
            </p:nvSpPr>
            <p:spPr>
              <a:xfrm>
                <a:off x="6444208" y="2852936"/>
                <a:ext cx="216024" cy="216024"/>
              </a:xfrm>
              <a:prstGeom prst="flowChartSummingJunction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5652120" y="4149080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6372200" y="3429000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7884368" y="2780928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876256" y="3861048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5428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Arial Unicode MS" pitchFamily="34" charset="-122"/>
              </a:rPr>
              <a:t>大数据安全分析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13728" y="4509120"/>
            <a:ext cx="3024336" cy="18002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kern="0" dirty="0">
                <a:solidFill>
                  <a:sysClr val="windowText" lastClr="000000"/>
                </a:solidFill>
                <a:latin typeface="Calibri"/>
                <a:ea typeface="宋体"/>
              </a:rPr>
              <a:t>基于大数据的安全事件关联检测与分析技术</a:t>
            </a:r>
            <a:endParaRPr lang="en-US" altLang="zh-CN" kern="0" dirty="0">
              <a:solidFill>
                <a:sysClr val="windowText" lastClr="000000"/>
              </a:solidFill>
              <a:latin typeface="Calibri"/>
              <a:ea typeface="宋体"/>
            </a:endParaRPr>
          </a:p>
          <a:p>
            <a:pPr algn="ctr">
              <a:buFont typeface="Arial" pitchFamily="34" charset="0"/>
              <a:buChar char="•"/>
            </a:pPr>
            <a:r>
              <a:rPr lang="zh-CN" altLang="en-US" sz="1600" b="1" kern="0" dirty="0">
                <a:solidFill>
                  <a:srgbClr val="000000"/>
                </a:solidFill>
                <a:latin typeface="Calibri"/>
                <a:ea typeface="宋体"/>
              </a:rPr>
              <a:t>安全事件关联分析与挖掘</a:t>
            </a:r>
            <a:endParaRPr lang="en-US" altLang="zh-CN" sz="1600" b="1" kern="0" dirty="0">
              <a:solidFill>
                <a:srgbClr val="000000"/>
              </a:solidFill>
              <a:latin typeface="Calibri"/>
              <a:ea typeface="宋体"/>
            </a:endParaRPr>
          </a:p>
          <a:p>
            <a:pPr algn="ctr">
              <a:buFont typeface="Arial" pitchFamily="34" charset="0"/>
              <a:buChar char="•"/>
            </a:pPr>
            <a:r>
              <a:rPr lang="zh-CN" altLang="en-US" sz="1600" b="1" kern="0" dirty="0">
                <a:solidFill>
                  <a:srgbClr val="000000"/>
                </a:solidFill>
                <a:latin typeface="Calibri"/>
                <a:ea typeface="宋体"/>
              </a:rPr>
              <a:t>攻击溯源</a:t>
            </a:r>
            <a:endParaRPr lang="en-US" altLang="zh-CN" sz="1600" b="1" kern="0" dirty="0">
              <a:solidFill>
                <a:srgbClr val="000000"/>
              </a:solidFill>
              <a:latin typeface="Calibri"/>
              <a:ea typeface="宋体"/>
            </a:endParaRPr>
          </a:p>
          <a:p>
            <a:pPr algn="ctr">
              <a:buFont typeface="Arial" pitchFamily="34" charset="0"/>
              <a:buChar char="•"/>
            </a:pPr>
            <a:r>
              <a:rPr lang="zh-CN" altLang="en-US" sz="1600" b="1" kern="0" dirty="0">
                <a:solidFill>
                  <a:srgbClr val="000000"/>
                </a:solidFill>
                <a:latin typeface="Calibri"/>
                <a:ea typeface="宋体"/>
              </a:rPr>
              <a:t>攻击路径还原</a:t>
            </a:r>
            <a:endParaRPr lang="en-US" altLang="zh-CN" sz="1600" b="1" kern="0" dirty="0">
              <a:solidFill>
                <a:srgbClr val="000000"/>
              </a:solidFill>
              <a:latin typeface="Calibri"/>
              <a:ea typeface="宋体"/>
            </a:endParaRPr>
          </a:p>
        </p:txBody>
      </p:sp>
      <p:graphicFrame>
        <p:nvGraphicFramePr>
          <p:cNvPr id="11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940535291"/>
              </p:ext>
            </p:extLst>
          </p:nvPr>
        </p:nvGraphicFramePr>
        <p:xfrm>
          <a:off x="323528" y="1628800"/>
          <a:ext cx="8496944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矩形 11"/>
          <p:cNvSpPr/>
          <p:nvPr/>
        </p:nvSpPr>
        <p:spPr>
          <a:xfrm>
            <a:off x="107504" y="2492896"/>
            <a:ext cx="2880320" cy="18002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kern="0" dirty="0">
                <a:solidFill>
                  <a:sysClr val="windowText" lastClr="000000"/>
                </a:solidFill>
                <a:latin typeface="Calibri"/>
                <a:ea typeface="宋体"/>
              </a:rPr>
              <a:t>多源数据存储、解析与</a:t>
            </a:r>
            <a:endParaRPr lang="en-US" altLang="zh-CN" kern="0" dirty="0">
              <a:solidFill>
                <a:sysClr val="windowText" lastClr="000000"/>
              </a:solidFill>
              <a:latin typeface="Calibri"/>
              <a:ea typeface="宋体"/>
            </a:endParaRPr>
          </a:p>
          <a:p>
            <a:pPr algn="ctr"/>
            <a:r>
              <a:rPr lang="zh-CN" altLang="en-US" kern="0" dirty="0">
                <a:solidFill>
                  <a:sysClr val="windowText" lastClr="000000"/>
                </a:solidFill>
                <a:latin typeface="Calibri"/>
                <a:ea typeface="宋体"/>
              </a:rPr>
              <a:t>融合技术</a:t>
            </a:r>
            <a:endParaRPr lang="en-US" altLang="zh-CN" kern="0" dirty="0">
              <a:solidFill>
                <a:sysClr val="windowText" lastClr="000000"/>
              </a:solidFill>
              <a:latin typeface="Calibri"/>
              <a:ea typeface="宋体"/>
            </a:endParaRPr>
          </a:p>
          <a:p>
            <a:pPr algn="ctr"/>
            <a:endParaRPr lang="en-US" altLang="zh-CN" kern="0" dirty="0">
              <a:solidFill>
                <a:sysClr val="windowText" lastClr="000000"/>
              </a:solidFill>
              <a:latin typeface="Calibri"/>
              <a:ea typeface="宋体"/>
            </a:endParaRPr>
          </a:p>
          <a:p>
            <a:pPr algn="ctr">
              <a:buFont typeface="Arial" pitchFamily="34" charset="0"/>
              <a:buChar char="•"/>
            </a:pPr>
            <a:r>
              <a:rPr lang="zh-CN" altLang="en-US" sz="1600" b="1" kern="0" dirty="0">
                <a:solidFill>
                  <a:srgbClr val="000000"/>
                </a:solidFill>
                <a:latin typeface="Calibri"/>
                <a:ea typeface="宋体"/>
              </a:rPr>
              <a:t>可扩展的高效存储</a:t>
            </a:r>
            <a:endParaRPr lang="en-US" altLang="zh-CN" sz="1600" b="1" kern="0" dirty="0">
              <a:solidFill>
                <a:srgbClr val="000000"/>
              </a:solidFill>
              <a:latin typeface="Calibri"/>
              <a:ea typeface="宋体"/>
            </a:endParaRPr>
          </a:p>
          <a:p>
            <a:pPr algn="ctr">
              <a:buFont typeface="Arial" pitchFamily="34" charset="0"/>
              <a:buChar char="•"/>
            </a:pPr>
            <a:r>
              <a:rPr lang="zh-CN" altLang="en-US" sz="1600" b="1" kern="0" dirty="0">
                <a:solidFill>
                  <a:srgbClr val="000000"/>
                </a:solidFill>
                <a:latin typeface="Calibri"/>
                <a:ea typeface="宋体"/>
              </a:rPr>
              <a:t>流量快速解析与压缩</a:t>
            </a:r>
            <a:endParaRPr lang="en-US" altLang="zh-CN" sz="1600" b="1" kern="0" dirty="0">
              <a:solidFill>
                <a:srgbClr val="000000"/>
              </a:solidFill>
              <a:latin typeface="Calibri"/>
              <a:ea typeface="宋体"/>
            </a:endParaRPr>
          </a:p>
          <a:p>
            <a:pPr algn="ctr">
              <a:buFont typeface="Arial" pitchFamily="34" charset="0"/>
              <a:buChar char="•"/>
            </a:pPr>
            <a:r>
              <a:rPr lang="zh-CN" altLang="en-US" sz="1600" b="1" kern="0" dirty="0">
                <a:solidFill>
                  <a:srgbClr val="000000"/>
                </a:solidFill>
                <a:latin typeface="Calibri"/>
                <a:ea typeface="宋体"/>
              </a:rPr>
              <a:t>跨通道数据分析与融合</a:t>
            </a:r>
            <a:endParaRPr lang="en-US" altLang="zh-CN" sz="1600" b="1" kern="0" dirty="0">
              <a:solidFill>
                <a:srgbClr val="000000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5616" y="1124744"/>
            <a:ext cx="6826221" cy="465305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kern="0" dirty="0">
                <a:solidFill>
                  <a:sysClr val="windowText" lastClr="000000"/>
                </a:solidFill>
                <a:latin typeface="黑体" pitchFamily="49" charset="-122"/>
              </a:rPr>
              <a:t>数据的典型处理环节</a:t>
            </a:r>
          </a:p>
        </p:txBody>
      </p:sp>
      <p:sp>
        <p:nvSpPr>
          <p:cNvPr id="14" name="矩形 13"/>
          <p:cNvSpPr/>
          <p:nvPr/>
        </p:nvSpPr>
        <p:spPr>
          <a:xfrm>
            <a:off x="3203848" y="2496664"/>
            <a:ext cx="3024336" cy="1796432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kern="0" dirty="0">
                <a:solidFill>
                  <a:sysClr val="windowText" lastClr="000000"/>
                </a:solidFill>
                <a:latin typeface="Calibri"/>
                <a:ea typeface="宋体"/>
              </a:rPr>
              <a:t>社会网络信息实时监控技术</a:t>
            </a:r>
            <a:endParaRPr lang="en-US" altLang="zh-CN" kern="0" dirty="0">
              <a:solidFill>
                <a:sysClr val="windowText" lastClr="000000"/>
              </a:solidFill>
              <a:latin typeface="Calibri"/>
              <a:ea typeface="宋体"/>
            </a:endParaRPr>
          </a:p>
          <a:p>
            <a:pPr algn="ctr">
              <a:buFont typeface="Arial" pitchFamily="34" charset="0"/>
              <a:buChar char="•"/>
            </a:pPr>
            <a:r>
              <a:rPr lang="zh-CN" altLang="en-US" sz="1600" b="1" kern="0" dirty="0">
                <a:solidFill>
                  <a:srgbClr val="000000"/>
                </a:solidFill>
                <a:latin typeface="Calibri"/>
                <a:ea typeface="宋体"/>
              </a:rPr>
              <a:t>宏观态势感知</a:t>
            </a:r>
            <a:endParaRPr lang="en-US" altLang="zh-CN" sz="1600" b="1" kern="0" dirty="0">
              <a:solidFill>
                <a:srgbClr val="000000"/>
              </a:solidFill>
              <a:latin typeface="Calibri"/>
              <a:ea typeface="宋体"/>
            </a:endParaRPr>
          </a:p>
          <a:p>
            <a:pPr algn="ctr">
              <a:buFont typeface="Arial" pitchFamily="34" charset="0"/>
              <a:buChar char="•"/>
            </a:pPr>
            <a:r>
              <a:rPr lang="zh-CN" altLang="en-US" sz="1600" b="1" kern="0" dirty="0">
                <a:solidFill>
                  <a:srgbClr val="000000"/>
                </a:solidFill>
                <a:latin typeface="Calibri"/>
                <a:ea typeface="宋体"/>
              </a:rPr>
              <a:t>敏感主体与话题发现</a:t>
            </a:r>
            <a:endParaRPr lang="en-US" altLang="zh-CN" sz="1600" b="1" kern="0" dirty="0">
              <a:solidFill>
                <a:srgbClr val="000000"/>
              </a:solidFill>
              <a:latin typeface="Calibri"/>
              <a:ea typeface="宋体"/>
            </a:endParaRPr>
          </a:p>
          <a:p>
            <a:pPr algn="ctr">
              <a:buFont typeface="Arial" pitchFamily="34" charset="0"/>
              <a:buChar char="•"/>
            </a:pPr>
            <a:r>
              <a:rPr lang="zh-CN" altLang="en-US" sz="1600" b="1" kern="0" dirty="0">
                <a:solidFill>
                  <a:srgbClr val="000000"/>
                </a:solidFill>
                <a:latin typeface="Calibri"/>
                <a:ea typeface="宋体"/>
              </a:rPr>
              <a:t>关键节点定位</a:t>
            </a:r>
            <a:endParaRPr lang="en-US" altLang="zh-CN" sz="1600" b="1" kern="0" dirty="0">
              <a:solidFill>
                <a:srgbClr val="000000"/>
              </a:solidFill>
              <a:latin typeface="Calibri"/>
              <a:ea typeface="宋体"/>
            </a:endParaRPr>
          </a:p>
          <a:p>
            <a:pPr algn="ctr">
              <a:buFont typeface="Arial" pitchFamily="34" charset="0"/>
              <a:buChar char="•"/>
            </a:pPr>
            <a:r>
              <a:rPr lang="zh-CN" altLang="en-US" sz="1600" b="1" kern="0" dirty="0">
                <a:solidFill>
                  <a:srgbClr val="000000"/>
                </a:solidFill>
                <a:latin typeface="Calibri"/>
                <a:ea typeface="宋体"/>
              </a:rPr>
              <a:t>实时管控与疏导</a:t>
            </a:r>
            <a:endParaRPr lang="en-US" altLang="zh-CN" sz="1600" b="1" kern="0" dirty="0">
              <a:solidFill>
                <a:srgbClr val="000000"/>
              </a:solidFill>
              <a:latin typeface="Calibri"/>
              <a:ea typeface="宋体"/>
            </a:endParaRPr>
          </a:p>
          <a:p>
            <a:pPr algn="ctr">
              <a:buFont typeface="Arial" pitchFamily="34" charset="0"/>
              <a:buChar char="•"/>
            </a:pPr>
            <a:r>
              <a:rPr lang="zh-CN" altLang="en-US" sz="1600" b="1" kern="0" dirty="0">
                <a:solidFill>
                  <a:srgbClr val="000000"/>
                </a:solidFill>
                <a:latin typeface="Calibri"/>
                <a:ea typeface="宋体"/>
              </a:rPr>
              <a:t>溯源与路径还原</a:t>
            </a:r>
            <a:endParaRPr lang="en-US" altLang="zh-CN" sz="1600" b="1" kern="0" dirty="0">
              <a:solidFill>
                <a:srgbClr val="000000"/>
              </a:solidFill>
              <a:latin typeface="Calibri"/>
              <a:ea typeface="宋体"/>
            </a:endParaRPr>
          </a:p>
          <a:p>
            <a:pPr algn="ctr">
              <a:buFont typeface="Arial" pitchFamily="34" charset="0"/>
              <a:buChar char="•"/>
            </a:pPr>
            <a:r>
              <a:rPr lang="zh-CN" altLang="en-US" sz="1600" b="1" kern="0" dirty="0">
                <a:solidFill>
                  <a:srgbClr val="000000"/>
                </a:solidFill>
                <a:latin typeface="Calibri"/>
                <a:ea typeface="宋体"/>
              </a:rPr>
              <a:t>信息传播干预</a:t>
            </a:r>
            <a:endParaRPr lang="en-US" altLang="zh-CN" sz="1600" b="1" kern="0" dirty="0">
              <a:solidFill>
                <a:srgbClr val="000000"/>
              </a:solidFill>
              <a:latin typeface="Calibri"/>
              <a:ea typeface="宋体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72200" y="2492896"/>
            <a:ext cx="2448272" cy="18002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kern="0" dirty="0">
                <a:solidFill>
                  <a:sysClr val="windowText" lastClr="000000"/>
                </a:solidFill>
                <a:latin typeface="Calibri"/>
                <a:ea typeface="宋体"/>
              </a:rPr>
              <a:t>面向数据发布的隐私保护技术</a:t>
            </a:r>
            <a:endParaRPr lang="en-US" altLang="zh-CN" kern="0" dirty="0">
              <a:solidFill>
                <a:sysClr val="windowText" lastClr="000000"/>
              </a:solidFill>
              <a:latin typeface="Calibri"/>
              <a:ea typeface="宋体"/>
            </a:endParaRPr>
          </a:p>
          <a:p>
            <a:pPr algn="ctr"/>
            <a:endParaRPr lang="en-US" altLang="zh-CN" kern="0" dirty="0">
              <a:solidFill>
                <a:sysClr val="windowText" lastClr="000000"/>
              </a:solidFill>
              <a:latin typeface="Calibri"/>
              <a:ea typeface="宋体"/>
            </a:endParaRPr>
          </a:p>
          <a:p>
            <a:pPr algn="ctr">
              <a:buFont typeface="Arial" pitchFamily="34" charset="0"/>
              <a:buChar char="•"/>
            </a:pPr>
            <a:r>
              <a:rPr lang="zh-CN" altLang="en-US" sz="1600" b="1" kern="0" dirty="0">
                <a:solidFill>
                  <a:srgbClr val="000000"/>
                </a:solidFill>
                <a:latin typeface="Calibri"/>
                <a:ea typeface="宋体"/>
              </a:rPr>
              <a:t>隐私攻击建模与挖掘</a:t>
            </a:r>
            <a:endParaRPr lang="en-US" altLang="zh-CN" sz="1600" b="1" kern="0" dirty="0">
              <a:solidFill>
                <a:srgbClr val="000000"/>
              </a:solidFill>
              <a:latin typeface="Calibri"/>
              <a:ea typeface="宋体"/>
            </a:endParaRPr>
          </a:p>
          <a:p>
            <a:pPr algn="ctr">
              <a:buFont typeface="Arial" pitchFamily="34" charset="0"/>
              <a:buChar char="•"/>
            </a:pPr>
            <a:r>
              <a:rPr lang="zh-CN" altLang="en-US" sz="1600" b="1" kern="0" dirty="0">
                <a:solidFill>
                  <a:srgbClr val="000000"/>
                </a:solidFill>
                <a:latin typeface="Calibri"/>
                <a:ea typeface="宋体"/>
              </a:rPr>
              <a:t>图隐私保护</a:t>
            </a:r>
            <a:endParaRPr lang="en-US" altLang="zh-CN" sz="1600" b="1" kern="0" dirty="0">
              <a:solidFill>
                <a:srgbClr val="000000"/>
              </a:solidFill>
              <a:latin typeface="Calibri"/>
              <a:ea typeface="宋体"/>
            </a:endParaRPr>
          </a:p>
          <a:p>
            <a:pPr algn="ctr">
              <a:buFont typeface="Arial" pitchFamily="34" charset="0"/>
              <a:buChar char="•"/>
            </a:pPr>
            <a:r>
              <a:rPr lang="zh-CN" altLang="en-US" sz="1600" b="1" kern="0" dirty="0">
                <a:solidFill>
                  <a:srgbClr val="000000"/>
                </a:solidFill>
                <a:latin typeface="Calibri"/>
                <a:ea typeface="宋体"/>
              </a:rPr>
              <a:t>时空数据隐藏</a:t>
            </a:r>
            <a:endParaRPr lang="en-US" altLang="zh-CN" sz="1600" b="1" kern="0" dirty="0">
              <a:solidFill>
                <a:srgbClr val="000000"/>
              </a:solidFill>
              <a:latin typeface="Calibri"/>
              <a:ea typeface="宋体"/>
            </a:endParaRPr>
          </a:p>
          <a:p>
            <a:pPr algn="ctr">
              <a:buFont typeface="Arial" pitchFamily="34" charset="0"/>
              <a:buChar char="•"/>
            </a:pPr>
            <a:endParaRPr lang="en-US" altLang="zh-CN" sz="1600" kern="0" dirty="0">
              <a:solidFill>
                <a:srgbClr val="C00000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452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358246" cy="796908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图数据管理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15616" y="1796756"/>
            <a:ext cx="3384376" cy="35044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dirty="0" smtClean="0"/>
              <a:t>国内同行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复旦大学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北京大学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清华大学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哈尔滨工业大学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东北大学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北京航空航天大学</a:t>
            </a:r>
            <a:endParaRPr lang="en-US" altLang="zh-CN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148064" y="1796756"/>
            <a:ext cx="3384376" cy="3504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国际同行</a:t>
            </a: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微软亚洲研究院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UCSB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Toronto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HKUST</a:t>
            </a:r>
          </a:p>
        </p:txBody>
      </p:sp>
    </p:spTree>
    <p:extLst>
      <p:ext uri="{BB962C8B-B14F-4D97-AF65-F5344CB8AC3E}">
        <p14:creationId xmlns:p14="http://schemas.microsoft.com/office/powerpoint/2010/main" xmlns="" val="106624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99"/>
                </a:solidFill>
              </a:rPr>
              <a:t>人类 </a:t>
            </a:r>
            <a:r>
              <a:rPr lang="en-US" altLang="zh-CN" b="1" dirty="0" smtClean="0">
                <a:solidFill>
                  <a:srgbClr val="000099"/>
                </a:solidFill>
              </a:rPr>
              <a:t>vs. </a:t>
            </a:r>
            <a:r>
              <a:rPr lang="zh-CN" altLang="en-US" b="1" dirty="0" smtClean="0">
                <a:solidFill>
                  <a:srgbClr val="000099"/>
                </a:solidFill>
              </a:rPr>
              <a:t>计算机 </a:t>
            </a:r>
            <a:r>
              <a:rPr lang="en-US" altLang="zh-CN" b="1" dirty="0" smtClean="0">
                <a:solidFill>
                  <a:srgbClr val="000099"/>
                </a:solidFill>
              </a:rPr>
              <a:t>+ </a:t>
            </a:r>
            <a:r>
              <a:rPr lang="zh-CN" altLang="en-US" b="1" dirty="0" smtClean="0">
                <a:solidFill>
                  <a:srgbClr val="000099"/>
                </a:solidFill>
              </a:rPr>
              <a:t>数据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dirty="0" smtClean="0"/>
              <a:t>2011</a:t>
            </a:r>
            <a:r>
              <a:rPr kumimoji="1" lang="zh-CN" altLang="en-US" sz="2800" dirty="0" smtClean="0"/>
              <a:t>年</a:t>
            </a:r>
            <a:r>
              <a:rPr kumimoji="1" lang="en-US" altLang="zh-CN" sz="2800" dirty="0" smtClean="0"/>
              <a:t>2</a:t>
            </a:r>
            <a:r>
              <a:rPr kumimoji="1" lang="zh-CN" altLang="en-US" sz="2800" dirty="0" smtClean="0"/>
              <a:t>月</a:t>
            </a:r>
            <a:r>
              <a:rPr kumimoji="1" lang="en-US" altLang="zh-CN" sz="2800" dirty="0" smtClean="0"/>
              <a:t>11</a:t>
            </a:r>
            <a:r>
              <a:rPr kumimoji="1" lang="zh-CN" altLang="en-US" sz="2800" dirty="0" smtClean="0"/>
              <a:t>日</a:t>
            </a:r>
            <a:r>
              <a:rPr lang="zh-CN" altLang="zh-CN" sz="2800" dirty="0" smtClean="0"/>
              <a:t>，美国很受欢迎的智力竞答 “危险边缘（</a:t>
            </a:r>
            <a:r>
              <a:rPr lang="en-US" altLang="zh-CN" sz="2800" dirty="0" smtClean="0">
                <a:solidFill>
                  <a:srgbClr val="FF0000"/>
                </a:solidFill>
              </a:rPr>
              <a:t>Jeopardy</a:t>
            </a:r>
            <a:r>
              <a:rPr lang="zh-CN" altLang="zh-CN" sz="2800" dirty="0" smtClean="0"/>
              <a:t>）”电视节目</a:t>
            </a:r>
            <a:endParaRPr lang="en-US" altLang="zh-CN" sz="2800" dirty="0" smtClean="0"/>
          </a:p>
          <a:p>
            <a:pPr lvl="1"/>
            <a:r>
              <a:rPr lang="en-US" altLang="zh-CN" sz="2000" dirty="0" smtClean="0"/>
              <a:t>IBM</a:t>
            </a:r>
            <a:r>
              <a:rPr lang="zh-CN" altLang="zh-CN" sz="2000" dirty="0" smtClean="0"/>
              <a:t>的“</a:t>
            </a:r>
            <a:r>
              <a:rPr lang="zh-CN" altLang="zh-CN" sz="2000" dirty="0" smtClean="0">
                <a:solidFill>
                  <a:srgbClr val="C00000"/>
                </a:solidFill>
              </a:rPr>
              <a:t>沃森</a:t>
            </a:r>
            <a:r>
              <a:rPr lang="zh-CN" altLang="zh-CN" sz="2000" dirty="0" smtClean="0"/>
              <a:t>”</a:t>
            </a:r>
            <a:r>
              <a:rPr lang="zh-CN" altLang="en-US" sz="2000" dirty="0" smtClean="0"/>
              <a:t>系统</a:t>
            </a:r>
            <a:r>
              <a:rPr lang="zh-CN" altLang="zh-CN" sz="2000" dirty="0" smtClean="0"/>
              <a:t>以绝对优势战胜两名人类顶级选手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和</a:t>
            </a:r>
            <a:r>
              <a:rPr lang="en-US" altLang="zh-CN" sz="2000" dirty="0" smtClean="0"/>
              <a:t>14</a:t>
            </a:r>
            <a:r>
              <a:rPr lang="zh-CN" altLang="zh-CN" sz="2000" dirty="0" smtClean="0"/>
              <a:t>年前的“</a:t>
            </a:r>
            <a:r>
              <a:rPr lang="zh-CN" altLang="zh-CN" sz="2000" dirty="0" smtClean="0">
                <a:solidFill>
                  <a:srgbClr val="C00000"/>
                </a:solidFill>
              </a:rPr>
              <a:t>深蓝</a:t>
            </a:r>
            <a:r>
              <a:rPr lang="zh-CN" altLang="zh-CN" sz="2000" dirty="0" smtClean="0"/>
              <a:t>”</a:t>
            </a:r>
            <a:r>
              <a:rPr lang="zh-CN" altLang="en-US" sz="2000" dirty="0" smtClean="0"/>
              <a:t>（战胜</a:t>
            </a:r>
            <a:r>
              <a:rPr lang="zh-CN" altLang="zh-CN" sz="2000" b="1" dirty="0" smtClean="0">
                <a:solidFill>
                  <a:srgbClr val="C00000"/>
                </a:solidFill>
              </a:rPr>
              <a:t>加里·卡斯帕罗夫</a:t>
            </a:r>
            <a:r>
              <a:rPr lang="zh-CN" altLang="en-US" sz="2000" b="1" dirty="0" smtClean="0"/>
              <a:t>）</a:t>
            </a:r>
            <a:r>
              <a:rPr lang="zh-CN" altLang="zh-CN" sz="2000" dirty="0" smtClean="0"/>
              <a:t>相比，“沃森”除具有超群的计算能力外，更拥有超大规模的</a:t>
            </a:r>
            <a:r>
              <a:rPr lang="zh-CN" altLang="zh-CN" sz="2000" dirty="0" smtClean="0">
                <a:solidFill>
                  <a:srgbClr val="FF0000"/>
                </a:solidFill>
              </a:rPr>
              <a:t>数据以及数据处理</a:t>
            </a:r>
            <a:r>
              <a:rPr lang="zh-CN" altLang="zh-CN" sz="2000" dirty="0" smtClean="0"/>
              <a:t>能力</a:t>
            </a:r>
            <a:endParaRPr lang="zh-CN" altLang="zh-CN" sz="2000" dirty="0"/>
          </a:p>
        </p:txBody>
      </p:sp>
      <p:pic>
        <p:nvPicPr>
          <p:cNvPr id="4" name="图片 3" descr="Watson_Jeopar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3140968"/>
            <a:ext cx="6135593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1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7BB9F-3FB6-454C-A8E5-39E5BA12A921}" type="slidenum">
              <a:rPr lang="zh-CN" altLang="en-US"/>
              <a:pPr>
                <a:defRPr/>
              </a:pPr>
              <a:t>40</a:t>
            </a:fld>
            <a:endParaRPr lang="zh-CN" altLang="en-US"/>
          </a:p>
        </p:txBody>
      </p:sp>
      <p:sp>
        <p:nvSpPr>
          <p:cNvPr id="22" name="Rectangle 14"/>
          <p:cNvSpPr txBox="1">
            <a:spLocks noChangeArrowheads="1"/>
          </p:cNvSpPr>
          <p:nvPr/>
        </p:nvSpPr>
        <p:spPr bwMode="auto">
          <a:xfrm>
            <a:off x="323528" y="3409603"/>
            <a:ext cx="8496944" cy="451445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Graphs are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everywhere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, and quite a few are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huge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 graphs!</a:t>
            </a:r>
            <a:endParaRPr lang="zh-CN" altLang="en-US" sz="2000" b="1" dirty="0">
              <a:ea typeface="黑体" pitchFamily="49" charset="-122"/>
              <a:sym typeface="Wingdings" pitchFamily="2" charset="2"/>
            </a:endParaRPr>
          </a:p>
        </p:txBody>
      </p:sp>
      <p:pic>
        <p:nvPicPr>
          <p:cNvPr id="24" name="图片 23" descr="googlewebgrap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92022" y="476672"/>
            <a:ext cx="2554053" cy="2592287"/>
          </a:xfrm>
          <a:prstGeom prst="rect">
            <a:avLst/>
          </a:prstGeom>
        </p:spPr>
      </p:pic>
      <p:pic>
        <p:nvPicPr>
          <p:cNvPr id="25" name="图片 8" descr="unitedfacebook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8841" y="476672"/>
            <a:ext cx="2535647" cy="25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soil-food-web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3096" y="464906"/>
            <a:ext cx="3400792" cy="2604054"/>
          </a:xfrm>
          <a:prstGeom prst="rect">
            <a:avLst/>
          </a:prstGeom>
        </p:spPr>
      </p:pic>
      <p:pic>
        <p:nvPicPr>
          <p:cNvPr id="2052" name="Picture 4" descr="C:\Users\LiJia\Desktop\2006311559485236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30598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ttp://www.for68.com/upload/news/2008/3/18/liangf109200831810543736716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149080"/>
            <a:ext cx="2997924" cy="227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://pic13.nipic.com/20110317/6886660_162554515001_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49080"/>
            <a:ext cx="2664296" cy="229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Graph Search - Why Bother? </a:t>
            </a:r>
            <a:endParaRPr lang="en-US" altLang="zh-CN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41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3000" y="3140968"/>
            <a:ext cx="9001000" cy="1872208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rgbClr val="000099"/>
                </a:solidFill>
              </a:rPr>
              <a:t>File systems </a:t>
            </a:r>
            <a:r>
              <a:rPr lang="en-US" altLang="zh-CN" sz="2000" dirty="0" smtClean="0"/>
              <a:t>- </a:t>
            </a:r>
            <a:r>
              <a:rPr lang="en-US" altLang="zh-CN" sz="2000" dirty="0" smtClean="0">
                <a:solidFill>
                  <a:srgbClr val="C00000"/>
                </a:solidFill>
              </a:rPr>
              <a:t>1960’s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 very simple search functionalities</a:t>
            </a:r>
          </a:p>
          <a:p>
            <a:r>
              <a:rPr lang="en-US" altLang="zh-CN" sz="2000" b="1" dirty="0" smtClean="0">
                <a:solidFill>
                  <a:srgbClr val="000099"/>
                </a:solidFill>
              </a:rPr>
              <a:t>Databases</a:t>
            </a:r>
            <a:r>
              <a:rPr lang="en-US" altLang="zh-CN" sz="2000" dirty="0" smtClean="0"/>
              <a:t> - </a:t>
            </a:r>
            <a:r>
              <a:rPr lang="en-US" altLang="zh-CN" sz="2000" dirty="0" smtClean="0">
                <a:solidFill>
                  <a:srgbClr val="C00000"/>
                </a:solidFill>
              </a:rPr>
              <a:t>mid 1960’s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SQL language</a:t>
            </a:r>
          </a:p>
          <a:p>
            <a:r>
              <a:rPr lang="en-US" altLang="zh-CN" sz="2000" b="1" dirty="0" smtClean="0">
                <a:solidFill>
                  <a:srgbClr val="000099"/>
                </a:solidFill>
              </a:rPr>
              <a:t>World Wide Web </a:t>
            </a:r>
            <a:r>
              <a:rPr lang="en-US" altLang="zh-CN" sz="2000" dirty="0" smtClean="0"/>
              <a:t> - </a:t>
            </a:r>
            <a:r>
              <a:rPr lang="en-US" altLang="zh-CN" sz="2000" dirty="0" smtClean="0">
                <a:solidFill>
                  <a:srgbClr val="C00000"/>
                </a:solidFill>
              </a:rPr>
              <a:t>1990’s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solidFill>
                  <a:srgbClr val="FF0000"/>
                </a:solidFill>
              </a:rPr>
              <a:t>keyword</a:t>
            </a:r>
            <a:r>
              <a:rPr lang="en-US" altLang="zh-CN" sz="2000" dirty="0" smtClean="0"/>
              <a:t> search engines</a:t>
            </a:r>
          </a:p>
          <a:p>
            <a:r>
              <a:rPr lang="en-US" altLang="zh-CN" sz="2000" b="1" dirty="0" smtClean="0">
                <a:solidFill>
                  <a:srgbClr val="000099"/>
                </a:solidFill>
              </a:rPr>
              <a:t>Social networks - </a:t>
            </a:r>
            <a:r>
              <a:rPr lang="en-US" altLang="zh-CN" sz="2000" dirty="0" smtClean="0">
                <a:solidFill>
                  <a:srgbClr val="C00000"/>
                </a:solidFill>
              </a:rPr>
              <a:t>late 1990’s</a:t>
            </a:r>
            <a:r>
              <a:rPr lang="en-US" altLang="zh-CN" sz="2000" dirty="0" smtClean="0">
                <a:solidFill>
                  <a:srgbClr val="3366CC"/>
                </a:solidFill>
              </a:rPr>
              <a:t>:         </a:t>
            </a:r>
            <a:r>
              <a:rPr lang="en-US" altLang="zh-CN" sz="24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grpSp>
        <p:nvGrpSpPr>
          <p:cNvPr id="3" name="组合 46"/>
          <p:cNvGrpSpPr/>
          <p:nvPr/>
        </p:nvGrpSpPr>
        <p:grpSpPr>
          <a:xfrm>
            <a:off x="174079" y="1219553"/>
            <a:ext cx="8100962" cy="1777399"/>
            <a:chOff x="71438" y="4315897"/>
            <a:chExt cx="8100962" cy="1777399"/>
          </a:xfrm>
        </p:grpSpPr>
        <p:sp>
          <p:nvSpPr>
            <p:cNvPr id="51" name="Text Box 14"/>
            <p:cNvSpPr txBox="1">
              <a:spLocks noChangeArrowheads="1"/>
            </p:cNvSpPr>
            <p:nvPr/>
          </p:nvSpPr>
          <p:spPr>
            <a:xfrm>
              <a:off x="71438" y="5754742"/>
              <a:ext cx="1476226" cy="338554"/>
            </a:xfrm>
            <a:prstGeom prst="rect">
              <a:avLst/>
            </a:prstGeom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600" b="1" dirty="0" smtClean="0">
                  <a:latin typeface="+mn-lt"/>
                </a:rPr>
                <a:t>File systems</a:t>
              </a:r>
              <a:endParaRPr lang="zh-CN" altLang="en-US" sz="1600" b="1" dirty="0">
                <a:latin typeface="+mn-lt"/>
              </a:endParaRPr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1691680" y="5755158"/>
              <a:ext cx="135731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600" b="1" dirty="0" smtClean="0">
                  <a:latin typeface="+mj-lt"/>
                  <a:ea typeface="+mn-ea"/>
                </a:rPr>
                <a:t>Databases</a:t>
              </a:r>
              <a:endParaRPr lang="zh-CN" altLang="en-US" sz="1600" b="1" dirty="0">
                <a:latin typeface="+mj-lt"/>
                <a:ea typeface="+mn-ea"/>
              </a:endParaRPr>
            </a:p>
          </p:txBody>
        </p:sp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4143375" y="5733256"/>
              <a:ext cx="17967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600" b="1" dirty="0" smtClean="0">
                  <a:latin typeface="+mn-lt"/>
                  <a:ea typeface="+mn-ea"/>
                </a:rPr>
                <a:t>World Wide Web</a:t>
              </a:r>
              <a:endParaRPr lang="zh-CN" altLang="en-US" sz="1600" b="1" dirty="0">
                <a:latin typeface="+mn-lt"/>
                <a:ea typeface="+mn-ea"/>
              </a:endParaRPr>
            </a:p>
          </p:txBody>
        </p:sp>
        <p:grpSp>
          <p:nvGrpSpPr>
            <p:cNvPr id="6" name="组合 53"/>
            <p:cNvGrpSpPr/>
            <p:nvPr/>
          </p:nvGrpSpPr>
          <p:grpSpPr>
            <a:xfrm>
              <a:off x="71438" y="4315897"/>
              <a:ext cx="8100962" cy="1309687"/>
              <a:chOff x="71438" y="4315897"/>
              <a:chExt cx="8100962" cy="1309687"/>
            </a:xfrm>
          </p:grpSpPr>
          <p:pic>
            <p:nvPicPr>
              <p:cNvPr id="55" name="Picture 2" descr="C:\Documents and Settings\act\Local Settings\Temporary Internet Files\Content.IE5\WUIGX2X2\MC900434411[1]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164288" y="4352156"/>
                <a:ext cx="1008112" cy="1134126"/>
              </a:xfrm>
              <a:prstGeom prst="rect">
                <a:avLst/>
              </a:prstGeom>
              <a:noFill/>
            </p:spPr>
          </p:pic>
          <p:pic>
            <p:nvPicPr>
              <p:cNvPr id="56" name="Picture 3" descr="C:\Documents and Settings\act\Local Settings\Temporary Internet Files\Content.IE5\PIO6R8AE\MC900287225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38" y="4384159"/>
                <a:ext cx="1214437" cy="1173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" name="图片 56" descr="logo_sql.gif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3063" y="4568309"/>
                <a:ext cx="1428750" cy="804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图片 57" descr="Keyword-Search1.jp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7563" y="4315897"/>
                <a:ext cx="2733675" cy="1309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AutoShape 36"/>
              <p:cNvSpPr>
                <a:spLocks noChangeArrowheads="1"/>
              </p:cNvSpPr>
              <p:nvPr/>
            </p:nvSpPr>
            <p:spPr bwMode="auto">
              <a:xfrm>
                <a:off x="1285875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60" name="AutoShape 36"/>
              <p:cNvSpPr>
                <a:spLocks noChangeArrowheads="1"/>
              </p:cNvSpPr>
              <p:nvPr/>
            </p:nvSpPr>
            <p:spPr bwMode="auto">
              <a:xfrm>
                <a:off x="3071813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61" name="AutoShape 36"/>
              <p:cNvSpPr>
                <a:spLocks noChangeArrowheads="1"/>
              </p:cNvSpPr>
              <p:nvPr/>
            </p:nvSpPr>
            <p:spPr bwMode="auto">
              <a:xfrm>
                <a:off x="6072188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</p:grpSp>
      </p:grpSp>
      <p:sp>
        <p:nvSpPr>
          <p:cNvPr id="48" name="Rectangle 14"/>
          <p:cNvSpPr txBox="1">
            <a:spLocks noChangeArrowheads="1"/>
          </p:cNvSpPr>
          <p:nvPr/>
        </p:nvSpPr>
        <p:spPr bwMode="auto">
          <a:xfrm>
            <a:off x="395536" y="6001891"/>
            <a:ext cx="8496944" cy="451445"/>
          </a:xfrm>
          <a:prstGeom prst="rect">
            <a:avLst/>
          </a:prstGeom>
          <a:blipFill dpi="0" rotWithShape="1">
            <a:blip r:embed="rId6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Graph search 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is a new paradigm for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social computing!</a:t>
            </a:r>
            <a:endParaRPr lang="zh-CN" altLang="en-US" sz="2000" b="1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787045" y="2636912"/>
            <a:ext cx="19333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indent="-342900" algn="ctr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1600" b="1" dirty="0" smtClean="0">
                <a:latin typeface="+mn-lt"/>
                <a:ea typeface="+mn-ea"/>
              </a:rPr>
              <a:t>Social Networks</a:t>
            </a:r>
            <a:endParaRPr lang="zh-CN" altLang="en-US" sz="1600" b="1" dirty="0">
              <a:latin typeface="+mn-lt"/>
              <a:ea typeface="+mn-ea"/>
            </a:endParaRPr>
          </a:p>
        </p:txBody>
      </p:sp>
      <p:pic>
        <p:nvPicPr>
          <p:cNvPr id="50" name="图片 49" descr="socialgraphPlateform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4841" y="1052736"/>
            <a:ext cx="2633663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97483" y="5127575"/>
            <a:ext cx="8494997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1. Graphs have more </a:t>
            </a:r>
            <a:r>
              <a:rPr lang="en-US" altLang="zh-CN" sz="2000" dirty="0" smtClean="0">
                <a:solidFill>
                  <a:srgbClr val="FF0000"/>
                </a:solidFill>
              </a:rPr>
              <a:t>expressive power</a:t>
            </a:r>
            <a:r>
              <a:rPr lang="en-US" altLang="zh-CN" sz="2000" dirty="0" smtClean="0">
                <a:solidFill>
                  <a:schemeClr val="tx1"/>
                </a:solidFill>
              </a:rPr>
              <a:t>, compared with RDB &amp; XML.</a:t>
            </a: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2. </a:t>
            </a:r>
            <a:r>
              <a:rPr lang="en-US" altLang="zh-CN" sz="2000" dirty="0" smtClean="0">
                <a:solidFill>
                  <a:srgbClr val="FF0000"/>
                </a:solidFill>
              </a:rPr>
              <a:t>Relationships</a:t>
            </a:r>
            <a:r>
              <a:rPr lang="en-US" altLang="zh-CN" sz="2000" dirty="0" smtClean="0">
                <a:solidFill>
                  <a:schemeClr val="tx1"/>
                </a:solidFill>
              </a:rPr>
              <a:t> become important for search – </a:t>
            </a:r>
            <a:r>
              <a:rPr lang="en-US" altLang="zh-CN" sz="2000" dirty="0" smtClean="0">
                <a:solidFill>
                  <a:srgbClr val="FF0000"/>
                </a:solidFill>
              </a:rPr>
              <a:t>Google Knowledge Graph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1027" name="Picture 3" descr="C:\Documents and Settings\act\Local Settings\Temporary Internet Files\Content.IE5\D73KB41Z\MC900356213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4008" y="4221088"/>
            <a:ext cx="457793" cy="576064"/>
          </a:xfrm>
          <a:prstGeom prst="rect">
            <a:avLst/>
          </a:prstGeom>
          <a:noFill/>
        </p:spPr>
      </p:pic>
      <p:pic>
        <p:nvPicPr>
          <p:cNvPr id="28" name="图片 27" descr="blog-apr-13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98096" y="3609952"/>
            <a:ext cx="2438400" cy="147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54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Interesting Coincidence!</a:t>
            </a:r>
            <a:endParaRPr lang="en-US" altLang="zh-CN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  <p:sp>
        <p:nvSpPr>
          <p:cNvPr id="22" name="Rectangle 14"/>
          <p:cNvSpPr txBox="1">
            <a:spLocks noChangeArrowheads="1"/>
          </p:cNvSpPr>
          <p:nvPr/>
        </p:nvSpPr>
        <p:spPr bwMode="auto">
          <a:xfrm>
            <a:off x="323528" y="6021288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DB people started working on graphs at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around the same time</a:t>
            </a:r>
            <a:r>
              <a:rPr lang="zh-CN" altLang="en-US" sz="2000" b="1" dirty="0" smtClean="0">
                <a:ea typeface="黑体" pitchFamily="49" charset="-122"/>
                <a:sym typeface="Wingdings" pitchFamily="2" charset="2"/>
              </a:rPr>
              <a:t>！</a:t>
            </a:r>
            <a:endParaRPr lang="zh-CN" altLang="en-US" sz="2000" b="1" dirty="0">
              <a:ea typeface="黑体" pitchFamily="49" charset="-122"/>
              <a:sym typeface="Wingdings" pitchFamily="2" charset="2"/>
            </a:endParaRPr>
          </a:p>
        </p:txBody>
      </p:sp>
      <p:graphicFrame>
        <p:nvGraphicFramePr>
          <p:cNvPr id="6" name="内容占位符 4"/>
          <p:cNvGraphicFramePr/>
          <p:nvPr/>
        </p:nvGraphicFramePr>
        <p:xfrm>
          <a:off x="1187624" y="980728"/>
          <a:ext cx="684076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云形标注 7"/>
          <p:cNvSpPr/>
          <p:nvPr/>
        </p:nvSpPr>
        <p:spPr>
          <a:xfrm>
            <a:off x="35496" y="4725144"/>
            <a:ext cx="3240360" cy="1296144"/>
          </a:xfrm>
          <a:prstGeom prst="cloudCallout">
            <a:avLst>
              <a:gd name="adj1" fmla="val 2447"/>
              <a:gd name="adj2" fmla="val -107152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Social computing 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&amp; 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Web 2.0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154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新型图查询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：如何基于图匹配的推荐？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群体推荐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强调整体性（目前大量的工作集中在个体）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解决方案：基于图匹配的群体推荐（直博一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刘老师博士生）</a:t>
            </a:r>
            <a:endParaRPr lang="en-US" altLang="zh-CN" dirty="0" smtClean="0"/>
          </a:p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：如何提出新型关键字查询？</a:t>
            </a:r>
            <a:endParaRPr lang="en-US" altLang="zh-CN" dirty="0"/>
          </a:p>
          <a:p>
            <a:pPr lvl="1"/>
            <a:r>
              <a:rPr lang="zh-CN" altLang="en-US" dirty="0" smtClean="0"/>
              <a:t>克服传统关键字查询与</a:t>
            </a:r>
            <a:r>
              <a:rPr lang="zh-CN" altLang="en-US" dirty="0"/>
              <a:t>图</a:t>
            </a:r>
            <a:r>
              <a:rPr lang="zh-CN" altLang="en-US" dirty="0" smtClean="0"/>
              <a:t>模式匹配缺点</a:t>
            </a:r>
            <a:endParaRPr lang="en-US" altLang="zh-CN" dirty="0" smtClean="0"/>
          </a:p>
          <a:p>
            <a:pPr lvl="1"/>
            <a:r>
              <a:rPr lang="zh-CN" altLang="en-US" dirty="0"/>
              <a:t>解决方案</a:t>
            </a:r>
            <a:r>
              <a:rPr lang="zh-CN" altLang="en-US" dirty="0" smtClean="0"/>
              <a:t>：</a:t>
            </a:r>
            <a:r>
              <a:rPr lang="zh-CN" altLang="en-US" dirty="0"/>
              <a:t>新型关键字查询</a:t>
            </a:r>
            <a:endParaRPr lang="en-US" altLang="zh-CN" dirty="0"/>
          </a:p>
          <a:p>
            <a:r>
              <a:rPr lang="zh-CN" altLang="en-US" dirty="0" smtClean="0"/>
              <a:t>问题</a:t>
            </a:r>
            <a:r>
              <a:rPr lang="en-US" altLang="zh-CN" dirty="0"/>
              <a:t>3</a:t>
            </a:r>
            <a:r>
              <a:rPr lang="zh-CN" altLang="en-US" dirty="0" smtClean="0"/>
              <a:t>：研究工作没有落地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解决方案：应用到社交网络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角色分析等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采用真实社交网络数据，基于图匹配来进行角色分析（研一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大三）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深入发现发现研究问题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传统图查询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传统</a:t>
            </a:r>
            <a:r>
              <a:rPr lang="zh-CN" altLang="en-US" dirty="0" smtClean="0"/>
              <a:t>最短路径</a:t>
            </a:r>
            <a:r>
              <a:rPr lang="en-US" altLang="zh-CN" dirty="0" smtClean="0"/>
              <a:t>/</a:t>
            </a:r>
            <a:r>
              <a:rPr lang="zh-CN" altLang="en-US" dirty="0" smtClean="0"/>
              <a:t>距离、可达性等</a:t>
            </a:r>
            <a:endParaRPr lang="en-US" altLang="zh-CN" dirty="0" smtClean="0"/>
          </a:p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：提高大图的查询效率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解决方案：集中，增量，分布三类算法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已毕业本科生，推荐到南洋理工读博士（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：图的时空分析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可用资源：国重真实北京出租车数据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很多问题可以做（流分析，时态分析）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学生：明年报送硕士生，争取直博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图数据库系统：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已经存在很多图数据库系统：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 tooltip="Neo4j"/>
              </a:rPr>
              <a:t>Neo4j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Trinity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5"/>
              </a:rPr>
              <a:t>http://en.wikipedia.org/wiki/Graph_database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目标是开发通用的图数据库系统</a:t>
            </a:r>
            <a:endParaRPr lang="en-US" altLang="zh-CN" dirty="0" smtClean="0"/>
          </a:p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社交网络是一张天然的图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目前图数据系统是否能够做的更好？是否还有缺陷？</a:t>
            </a:r>
            <a:endParaRPr lang="en-US" altLang="zh-CN" dirty="0" smtClean="0"/>
          </a:p>
          <a:p>
            <a:r>
              <a:rPr lang="zh-CN" altLang="en-US" dirty="0" smtClean="0"/>
              <a:t>解决方案：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本科毕设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基于现有图数据系统来实现社交网络管理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深入发现发现问题，尝试面向社交网络的图数据库系统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 bwMode="auto">
          <a:xfrm>
            <a:off x="2339753" y="3498381"/>
            <a:ext cx="1017174" cy="54863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NLP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397292" y="3494189"/>
            <a:ext cx="924719" cy="54863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ML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339752" y="4716117"/>
            <a:ext cx="5689077" cy="51308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</a:rPr>
              <a:t>        开源图数据库</a:t>
            </a:r>
          </a:p>
        </p:txBody>
      </p:sp>
      <p:sp>
        <p:nvSpPr>
          <p:cNvPr id="28" name="矩形 27"/>
          <p:cNvSpPr/>
          <p:nvPr/>
        </p:nvSpPr>
        <p:spPr bwMode="auto">
          <a:xfrm>
            <a:off x="2267744" y="2308153"/>
            <a:ext cx="1871786" cy="5486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scene3d>
            <a:camera prst="perspectiveRelaxedModerately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角色分析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4431806" y="2308153"/>
            <a:ext cx="1508346" cy="5486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scene3d>
            <a:camera prst="perspectiveRelaxedModerately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群体推荐</a:t>
            </a:r>
          </a:p>
        </p:txBody>
      </p:sp>
      <p:sp>
        <p:nvSpPr>
          <p:cNvPr id="33" name="矩形 32"/>
          <p:cNvSpPr/>
          <p:nvPr/>
        </p:nvSpPr>
        <p:spPr bwMode="auto">
          <a:xfrm>
            <a:off x="5292080" y="4777681"/>
            <a:ext cx="2592511" cy="38335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社会网络化，性能优化</a:t>
            </a:r>
          </a:p>
        </p:txBody>
      </p:sp>
      <p:cxnSp>
        <p:nvCxnSpPr>
          <p:cNvPr id="34" name="直接连接符 33"/>
          <p:cNvCxnSpPr/>
          <p:nvPr/>
        </p:nvCxnSpPr>
        <p:spPr bwMode="auto">
          <a:xfrm>
            <a:off x="1259714" y="4374889"/>
            <a:ext cx="6696662" cy="61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</p:cxnSp>
      <p:sp>
        <p:nvSpPr>
          <p:cNvPr id="41" name="矩形 40"/>
          <p:cNvSpPr/>
          <p:nvPr/>
        </p:nvSpPr>
        <p:spPr>
          <a:xfrm>
            <a:off x="755576" y="3594717"/>
            <a:ext cx="1043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中间件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4361369" y="3479187"/>
            <a:ext cx="2154848" cy="5486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核心图算法</a:t>
            </a:r>
          </a:p>
        </p:txBody>
      </p:sp>
      <p:sp>
        <p:nvSpPr>
          <p:cNvPr id="45" name="矩形 44"/>
          <p:cNvSpPr/>
          <p:nvPr/>
        </p:nvSpPr>
        <p:spPr bwMode="auto">
          <a:xfrm>
            <a:off x="6516216" y="3479187"/>
            <a:ext cx="1512168" cy="5486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smtClean="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API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11560" y="2411596"/>
            <a:ext cx="1296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 上层应用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232006" y="2307865"/>
            <a:ext cx="1508346" cy="5486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scene3d>
            <a:camera prst="perspectiveRelaxedModerately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。。。</a:t>
            </a:r>
          </a:p>
        </p:txBody>
      </p:sp>
      <p:sp>
        <p:nvSpPr>
          <p:cNvPr id="48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面向社交网络的图数据库</a:t>
            </a:r>
          </a:p>
        </p:txBody>
      </p:sp>
      <p:sp>
        <p:nvSpPr>
          <p:cNvPr id="49" name="矩形 48"/>
          <p:cNvSpPr/>
          <p:nvPr/>
        </p:nvSpPr>
        <p:spPr>
          <a:xfrm>
            <a:off x="611560" y="4859868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底层系统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时空大数据处理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大数据的主要来源：互联网（人）、传感器（环境）</a:t>
            </a:r>
            <a:endParaRPr lang="en-US" altLang="zh-CN" dirty="0" smtClean="0"/>
          </a:p>
          <a:p>
            <a:r>
              <a:rPr lang="zh-CN" altLang="en-US" dirty="0" smtClean="0"/>
              <a:t>时空数据的特点：多维异构（空间</a:t>
            </a:r>
            <a:r>
              <a:rPr lang="en-US" altLang="zh-CN" dirty="0" err="1" smtClean="0"/>
              <a:t>vs</a:t>
            </a:r>
            <a:r>
              <a:rPr lang="zh-CN" altLang="en-US" dirty="0" smtClean="0"/>
              <a:t>时间）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输入数据简单易获得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处理结果简单易理解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处理过程复杂比聪明</a:t>
            </a:r>
            <a:endParaRPr lang="en-US" altLang="zh-CN" dirty="0" smtClean="0"/>
          </a:p>
          <a:p>
            <a:r>
              <a:rPr lang="zh-CN" altLang="en-US" dirty="0" smtClean="0"/>
              <a:t>主要的科学问题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数据库问题：如何刻画、</a:t>
            </a:r>
            <a:r>
              <a:rPr lang="zh-CN" altLang="en-US" dirty="0" smtClean="0">
                <a:solidFill>
                  <a:srgbClr val="FF0000"/>
                </a:solidFill>
              </a:rPr>
              <a:t>快速</a:t>
            </a:r>
            <a:r>
              <a:rPr lang="zh-CN" altLang="en-US" dirty="0" smtClean="0"/>
              <a:t>存取（查询）具体时空数据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数据挖掘问题：如何根据大数据发现或解释客观现象或</a:t>
            </a:r>
            <a:r>
              <a:rPr lang="zh-CN" altLang="en-US" dirty="0" smtClean="0">
                <a:solidFill>
                  <a:srgbClr val="FF0000"/>
                </a:solidFill>
              </a:rPr>
              <a:t>演化规律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例如：</a:t>
            </a:r>
            <a:r>
              <a:rPr lang="en-US" altLang="zh-CN" dirty="0" smtClean="0"/>
              <a:t>Yu Zheng. et al. 2011</a:t>
            </a:r>
            <a:r>
              <a:rPr lang="zh-CN" altLang="en-US" dirty="0" smtClean="0"/>
              <a:t>：城市功能区发现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Zhu Yanmin et al. KDD 2012</a:t>
            </a:r>
            <a:r>
              <a:rPr lang="zh-CN" altLang="en-US" dirty="0" smtClean="0"/>
              <a:t>：城市道路地图变化发现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非</a:t>
            </a:r>
            <a:r>
              <a:rPr lang="zh-CN" altLang="en-US" dirty="0" smtClean="0"/>
              <a:t>技术瓶颈：大数据来源</a:t>
            </a:r>
            <a:endParaRPr lang="en-US" altLang="zh-CN" dirty="0"/>
          </a:p>
          <a:p>
            <a:r>
              <a:rPr lang="zh-CN" altLang="en-US" dirty="0" smtClean="0"/>
              <a:t>科研单位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MSRA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Zheng</a:t>
            </a:r>
            <a:r>
              <a:rPr lang="zh-CN" altLang="en-US" dirty="0"/>
              <a:t> </a:t>
            </a:r>
            <a:r>
              <a:rPr lang="en-US" altLang="zh-CN" dirty="0" smtClean="0"/>
              <a:t>Yu</a:t>
            </a:r>
            <a:r>
              <a:rPr lang="zh-CN" altLang="en-US" dirty="0" smtClean="0"/>
              <a:t>）、澳大利亚昆士兰大学（</a:t>
            </a:r>
            <a:r>
              <a:rPr lang="en-US" altLang="zh-CN" dirty="0" smtClean="0"/>
              <a:t>Zhou </a:t>
            </a:r>
            <a:r>
              <a:rPr lang="en-US" altLang="zh-CN" dirty="0" err="1" smtClean="0"/>
              <a:t>Xiaofang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HKUST</a:t>
            </a:r>
            <a:r>
              <a:rPr lang="zh-CN" altLang="en-US" dirty="0" smtClean="0"/>
              <a:t>（倪、陈雷、杨强）、人民大学、上海交大、北航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6624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时空大数据处理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近期热点：互联网、传感网融合；人通过社交网络的方式参与环境感知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新方向</a:t>
            </a:r>
            <a:r>
              <a:rPr lang="zh-CN" altLang="en-US" dirty="0"/>
              <a:t>：</a:t>
            </a:r>
            <a:r>
              <a:rPr lang="zh-CN" altLang="en-US" dirty="0" smtClean="0"/>
              <a:t>众包计算（</a:t>
            </a:r>
            <a:r>
              <a:rPr lang="en-US" altLang="zh-CN" dirty="0" smtClean="0"/>
              <a:t>Crowd Computing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E.g. SETI@HOME</a:t>
            </a:r>
            <a:r>
              <a:rPr lang="zh-CN" altLang="en-US" dirty="0" smtClean="0"/>
              <a:t>，自上而下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自下而上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KDD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Sigmod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VLDB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ICPADS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新问题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数据量更大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数据质量（抗自下而上的攻击）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数据隐私（抗自上而下的攻击）</a:t>
            </a:r>
            <a:endParaRPr lang="en-US" altLang="zh-CN" dirty="0" smtClean="0"/>
          </a:p>
        </p:txBody>
      </p:sp>
      <p:sp>
        <p:nvSpPr>
          <p:cNvPr id="4" name="云形 3"/>
          <p:cNvSpPr/>
          <p:nvPr/>
        </p:nvSpPr>
        <p:spPr>
          <a:xfrm>
            <a:off x="5580112" y="4679210"/>
            <a:ext cx="3168352" cy="6480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笑脸 4"/>
          <p:cNvSpPr/>
          <p:nvPr/>
        </p:nvSpPr>
        <p:spPr>
          <a:xfrm>
            <a:off x="6012160" y="5661248"/>
            <a:ext cx="288032" cy="21602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笑脸 5"/>
          <p:cNvSpPr/>
          <p:nvPr/>
        </p:nvSpPr>
        <p:spPr>
          <a:xfrm>
            <a:off x="6164560" y="5813648"/>
            <a:ext cx="288032" cy="21602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笑脸 6"/>
          <p:cNvSpPr/>
          <p:nvPr/>
        </p:nvSpPr>
        <p:spPr>
          <a:xfrm>
            <a:off x="6316960" y="5966048"/>
            <a:ext cx="288032" cy="21602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笑脸 7"/>
          <p:cNvSpPr/>
          <p:nvPr/>
        </p:nvSpPr>
        <p:spPr>
          <a:xfrm>
            <a:off x="6469360" y="6118448"/>
            <a:ext cx="288032" cy="21602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笑脸 8"/>
          <p:cNvSpPr/>
          <p:nvPr/>
        </p:nvSpPr>
        <p:spPr>
          <a:xfrm>
            <a:off x="7344308" y="5661248"/>
            <a:ext cx="288032" cy="216024"/>
          </a:xfrm>
          <a:prstGeom prst="smileyFace">
            <a:avLst>
              <a:gd name="adj" fmla="val -465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笑脸 9"/>
          <p:cNvSpPr/>
          <p:nvPr/>
        </p:nvSpPr>
        <p:spPr>
          <a:xfrm>
            <a:off x="7496708" y="5813648"/>
            <a:ext cx="288032" cy="216024"/>
          </a:xfrm>
          <a:prstGeom prst="smileyFace">
            <a:avLst>
              <a:gd name="adj" fmla="val -465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笑脸 10"/>
          <p:cNvSpPr/>
          <p:nvPr/>
        </p:nvSpPr>
        <p:spPr>
          <a:xfrm>
            <a:off x="7649108" y="5966048"/>
            <a:ext cx="288032" cy="216024"/>
          </a:xfrm>
          <a:prstGeom prst="smileyFace">
            <a:avLst>
              <a:gd name="adj" fmla="val -465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笑脸 11"/>
          <p:cNvSpPr/>
          <p:nvPr/>
        </p:nvSpPr>
        <p:spPr>
          <a:xfrm>
            <a:off x="7801508" y="6118448"/>
            <a:ext cx="288032" cy="216024"/>
          </a:xfrm>
          <a:prstGeom prst="smileyFace">
            <a:avLst>
              <a:gd name="adj" fmla="val -465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笑脸 12"/>
          <p:cNvSpPr/>
          <p:nvPr/>
        </p:nvSpPr>
        <p:spPr>
          <a:xfrm>
            <a:off x="7953908" y="6270848"/>
            <a:ext cx="288032" cy="216024"/>
          </a:xfrm>
          <a:prstGeom prst="smileyFace">
            <a:avLst>
              <a:gd name="adj" fmla="val -465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笑脸 13"/>
          <p:cNvSpPr/>
          <p:nvPr/>
        </p:nvSpPr>
        <p:spPr>
          <a:xfrm>
            <a:off x="7665876" y="5597624"/>
            <a:ext cx="288032" cy="216024"/>
          </a:xfrm>
          <a:prstGeom prst="smileyFace">
            <a:avLst>
              <a:gd name="adj" fmla="val -465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7818276" y="5750024"/>
            <a:ext cx="288032" cy="216024"/>
          </a:xfrm>
          <a:prstGeom prst="smileyFace">
            <a:avLst>
              <a:gd name="adj" fmla="val -465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7970676" y="5902424"/>
            <a:ext cx="288032" cy="216024"/>
          </a:xfrm>
          <a:prstGeom prst="smileyFace">
            <a:avLst>
              <a:gd name="adj" fmla="val -465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笑脸 16"/>
          <p:cNvSpPr/>
          <p:nvPr/>
        </p:nvSpPr>
        <p:spPr>
          <a:xfrm>
            <a:off x="8123076" y="6054824"/>
            <a:ext cx="288032" cy="216024"/>
          </a:xfrm>
          <a:prstGeom prst="smileyFace">
            <a:avLst>
              <a:gd name="adj" fmla="val -465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笑脸 17"/>
          <p:cNvSpPr/>
          <p:nvPr/>
        </p:nvSpPr>
        <p:spPr>
          <a:xfrm>
            <a:off x="8275476" y="6207224"/>
            <a:ext cx="288032" cy="216024"/>
          </a:xfrm>
          <a:prstGeom prst="smileyFace">
            <a:avLst>
              <a:gd name="adj" fmla="val -465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云形标注 20"/>
          <p:cNvSpPr/>
          <p:nvPr/>
        </p:nvSpPr>
        <p:spPr>
          <a:xfrm>
            <a:off x="7280684" y="3573016"/>
            <a:ext cx="1539788" cy="648072"/>
          </a:xfrm>
          <a:prstGeom prst="cloudCallout">
            <a:avLst>
              <a:gd name="adj1" fmla="val -41923"/>
              <a:gd name="adj2" fmla="val 128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笑脸 19"/>
          <p:cNvSpPr/>
          <p:nvPr/>
        </p:nvSpPr>
        <p:spPr>
          <a:xfrm>
            <a:off x="7796579" y="3627022"/>
            <a:ext cx="553380" cy="540060"/>
          </a:xfrm>
          <a:prstGeom prst="smileyFace">
            <a:avLst>
              <a:gd name="adj" fmla="val -465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6693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社会</a:t>
            </a:r>
            <a:r>
              <a:rPr lang="zh-CN" altLang="en-US" dirty="0" smtClean="0"/>
              <a:t>网络目前主要研究方向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36712"/>
            <a:ext cx="8501122" cy="5592684"/>
          </a:xfrm>
        </p:spPr>
        <p:txBody>
          <a:bodyPr/>
          <a:lstStyle/>
          <a:p>
            <a:r>
              <a:rPr lang="zh-CN" altLang="en-US" b="1" dirty="0" smtClean="0"/>
              <a:t>用户社群检测 </a:t>
            </a:r>
            <a:r>
              <a:rPr lang="en-US" altLang="zh-CN" b="1" dirty="0" smtClean="0">
                <a:solidFill>
                  <a:srgbClr val="FF0000"/>
                </a:solidFill>
              </a:rPr>
              <a:t>Community Detection</a:t>
            </a:r>
          </a:p>
          <a:p>
            <a:pPr lvl="1"/>
            <a:r>
              <a:rPr lang="zh-CN" altLang="en-US" dirty="0"/>
              <a:t>考虑社会网络</a:t>
            </a:r>
            <a:r>
              <a:rPr lang="zh-CN" altLang="en-US" dirty="0" smtClean="0"/>
              <a:t>本身的</a:t>
            </a:r>
            <a:r>
              <a:rPr lang="zh-CN" altLang="en-US" dirty="0"/>
              <a:t>拓扑结构，包括节点类型、边权重信息和拓扑</a:t>
            </a:r>
            <a:r>
              <a:rPr lang="zh-CN" altLang="en-US" dirty="0" smtClean="0"/>
              <a:t>动态性</a:t>
            </a:r>
            <a:r>
              <a:rPr lang="zh-CN" altLang="en-US" dirty="0"/>
              <a:t>等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Community dynamics</a:t>
            </a:r>
          </a:p>
          <a:p>
            <a:pPr lvl="2"/>
            <a:r>
              <a:rPr lang="en-US" altLang="zh-CN" dirty="0"/>
              <a:t>Influential Nodes detection</a:t>
            </a:r>
          </a:p>
          <a:p>
            <a:r>
              <a:rPr lang="zh-CN" altLang="en-US" b="1" dirty="0" smtClean="0"/>
              <a:t>信息传播规律 </a:t>
            </a:r>
            <a:r>
              <a:rPr lang="en-US" altLang="zh-CN" b="1" dirty="0" smtClean="0">
                <a:solidFill>
                  <a:srgbClr val="FF0000"/>
                </a:solidFill>
              </a:rPr>
              <a:t>Information Flow</a:t>
            </a:r>
          </a:p>
          <a:p>
            <a:pPr lvl="1"/>
            <a:r>
              <a:rPr lang="zh-CN" altLang="en-US" dirty="0" smtClean="0"/>
              <a:t>预测内容</a:t>
            </a:r>
            <a:r>
              <a:rPr lang="zh-CN" altLang="en-US" dirty="0"/>
              <a:t>扩散的速度、规模和影响程度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Predict information attention/popularity</a:t>
            </a:r>
            <a:endParaRPr lang="zh-CN" altLang="en-US" dirty="0"/>
          </a:p>
          <a:p>
            <a:pPr lvl="2"/>
            <a:r>
              <a:rPr lang="en-US" altLang="zh-CN" dirty="0" smtClean="0"/>
              <a:t>Predicting </a:t>
            </a:r>
            <a:r>
              <a:rPr lang="en-US" altLang="zh-CN" dirty="0"/>
              <a:t>and modeling the flow of </a:t>
            </a:r>
            <a:r>
              <a:rPr lang="en-US" altLang="zh-CN" dirty="0" smtClean="0"/>
              <a:t>information</a:t>
            </a:r>
          </a:p>
          <a:p>
            <a:pPr lvl="2"/>
            <a:r>
              <a:rPr lang="en-US" altLang="zh-CN" dirty="0" smtClean="0"/>
              <a:t>Detect </a:t>
            </a:r>
            <a:r>
              <a:rPr lang="en-US" altLang="zh-CN" dirty="0"/>
              <a:t>information big stories before they </a:t>
            </a:r>
            <a:r>
              <a:rPr lang="en-US" altLang="zh-CN" dirty="0" smtClean="0"/>
              <a:t>happen</a:t>
            </a:r>
            <a:endParaRPr lang="zh-CN" altLang="en-US" dirty="0"/>
          </a:p>
          <a:p>
            <a:r>
              <a:rPr lang="zh-CN" altLang="en-US" b="1" dirty="0" smtClean="0"/>
              <a:t>用户关系建模 </a:t>
            </a:r>
            <a:r>
              <a:rPr lang="en-US" altLang="zh-CN" b="1" dirty="0" smtClean="0">
                <a:solidFill>
                  <a:srgbClr val="FF0000"/>
                </a:solidFill>
              </a:rPr>
              <a:t>Rich </a:t>
            </a:r>
            <a:r>
              <a:rPr lang="en-US" altLang="zh-CN" b="1" dirty="0">
                <a:solidFill>
                  <a:srgbClr val="FF0000"/>
                </a:solidFill>
              </a:rPr>
              <a:t>Interactions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/>
              <a:t>社会网络中大规模用户、</a:t>
            </a:r>
            <a:r>
              <a:rPr lang="zh-CN" altLang="en-US" dirty="0" smtClean="0"/>
              <a:t>内容</a:t>
            </a:r>
            <a:r>
              <a:rPr lang="zh-CN" altLang="en-US" dirty="0"/>
              <a:t>以及关系数据的挖掘和分析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Predicting </a:t>
            </a:r>
            <a:r>
              <a:rPr lang="en-US" altLang="zh-CN" dirty="0"/>
              <a:t>and recommending links in </a:t>
            </a:r>
            <a:r>
              <a:rPr lang="en-US" altLang="zh-CN" dirty="0" smtClean="0"/>
              <a:t>network</a:t>
            </a:r>
          </a:p>
          <a:p>
            <a:pPr lvl="2"/>
            <a:r>
              <a:rPr lang="en-US" altLang="zh-CN" dirty="0"/>
              <a:t>Modeling trust and distrust, </a:t>
            </a:r>
            <a:r>
              <a:rPr lang="en-US" altLang="zh-CN" dirty="0" smtClean="0"/>
              <a:t>friends </a:t>
            </a:r>
            <a:r>
              <a:rPr lang="en-US" altLang="zh-CN" dirty="0"/>
              <a:t>and </a:t>
            </a:r>
            <a:r>
              <a:rPr lang="en-US" altLang="zh-CN" dirty="0" smtClean="0"/>
              <a:t>foes</a:t>
            </a:r>
          </a:p>
          <a:p>
            <a:pPr lvl="2"/>
            <a:r>
              <a:rPr lang="en-US" altLang="zh-CN" dirty="0"/>
              <a:t>How users evaluate one another and the social media </a:t>
            </a:r>
            <a:r>
              <a:rPr lang="en-US" altLang="zh-CN" dirty="0" smtClean="0"/>
              <a:t>content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2420888"/>
            <a:ext cx="8424936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存在</a:t>
            </a:r>
            <a:r>
              <a:rPr lang="zh-CN" altLang="en-US" sz="2400" dirty="0" smtClean="0">
                <a:solidFill>
                  <a:srgbClr val="FF0000"/>
                </a:solidFill>
              </a:rPr>
              <a:t>问题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zh-CN" altLang="en-US" sz="2400" dirty="0" smtClean="0"/>
              <a:t>多数研究只某一个</a:t>
            </a:r>
            <a:r>
              <a:rPr lang="zh-CN" altLang="en-US" sz="2400" dirty="0" smtClean="0">
                <a:solidFill>
                  <a:srgbClr val="FF0000"/>
                </a:solidFill>
              </a:rPr>
              <a:t>具体问题</a:t>
            </a:r>
            <a:r>
              <a:rPr lang="zh-CN" altLang="en-US" sz="2400" dirty="0" smtClean="0"/>
              <a:t>，缺少统一的建模方法及处理平台</a:t>
            </a:r>
            <a:endParaRPr lang="en-US" altLang="zh-CN" sz="2400" dirty="0" smtClean="0"/>
          </a:p>
          <a:p>
            <a:r>
              <a:rPr lang="zh-CN" altLang="en-US" sz="2400" dirty="0" smtClean="0"/>
              <a:t>真正处理大数据的</a:t>
            </a:r>
            <a:r>
              <a:rPr lang="zh-CN" altLang="en-US" sz="2400" dirty="0" smtClean="0">
                <a:solidFill>
                  <a:srgbClr val="FF0000"/>
                </a:solidFill>
              </a:rPr>
              <a:t>轻量、增量</a:t>
            </a:r>
            <a:r>
              <a:rPr lang="zh-CN" altLang="en-US" sz="2400" dirty="0" smtClean="0"/>
              <a:t>算法较少</a:t>
            </a:r>
            <a:endParaRPr lang="en-US" altLang="zh-CN" sz="2400" dirty="0" smtClean="0"/>
          </a:p>
          <a:p>
            <a:r>
              <a:rPr lang="zh-CN" altLang="en-US" sz="2400" dirty="0" smtClean="0"/>
              <a:t>在计算机领域中，真正结合</a:t>
            </a:r>
            <a:r>
              <a:rPr lang="zh-CN" altLang="en-US" sz="2400" dirty="0" smtClean="0">
                <a:solidFill>
                  <a:srgbClr val="FF0000"/>
                </a:solidFill>
              </a:rPr>
              <a:t>社会学、统计物理学</a:t>
            </a:r>
            <a:r>
              <a:rPr lang="zh-CN" altLang="en-US" sz="2400" dirty="0" smtClean="0"/>
              <a:t>的工作很少</a:t>
            </a:r>
            <a:endParaRPr lang="en-US" altLang="zh-CN" dirty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66345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831" y="1772816"/>
            <a:ext cx="8011135" cy="458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/>
          <a:p>
            <a:pPr eaLnBrk="0" hangingPunct="0"/>
            <a:r>
              <a:rPr lang="zh-CN" altLang="en-US" sz="44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开普勒第三定律的发现</a:t>
            </a:r>
            <a:endParaRPr lang="en-US" altLang="zh-CN" sz="4400" b="1" dirty="0" smtClean="0">
              <a:solidFill>
                <a:srgbClr val="000099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 eaLnBrk="0" hangingPunct="0">
              <a:buFont typeface="Arial" pitchFamily="34" charset="0"/>
              <a:buChar char="•"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是以</a:t>
            </a:r>
            <a:r>
              <a:rPr lang="zh-CN" altLang="en-US" sz="240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太阳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为焦点的椭圆轨道运行的所有</a:t>
            </a:r>
            <a:r>
              <a:rPr lang="zh-CN" altLang="en-US" sz="2400" u="sng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行星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，其</a:t>
            </a:r>
            <a:r>
              <a:rPr lang="zh-CN" altLang="en-US" sz="2400" u="sng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椭圆轨道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半长轴的立方与</a:t>
            </a:r>
            <a:r>
              <a:rPr lang="zh-CN" altLang="en-US" sz="2400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周期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的平方之比是一个常量</a:t>
            </a:r>
            <a:r>
              <a:rPr lang="zh-CN" altLang="en-US" sz="2400" dirty="0" smtClean="0"/>
              <a:t>。</a:t>
            </a:r>
            <a:endParaRPr lang="zh-CN" altLang="en-US" sz="2400" b="1" dirty="0" smtClean="0">
              <a:solidFill>
                <a:srgbClr val="000099"/>
              </a:solidFill>
              <a:latin typeface="黑体" pitchFamily="2" charset="-122"/>
              <a:ea typeface="黑体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414"/>
            <a:ext cx="9144000" cy="796908"/>
          </a:xfrm>
        </p:spPr>
        <p:txBody>
          <a:bodyPr/>
          <a:lstStyle/>
          <a:p>
            <a:r>
              <a:rPr lang="zh-CN" altLang="en-US" dirty="0"/>
              <a:t>大数据</a:t>
            </a:r>
            <a:r>
              <a:rPr lang="zh-CN" altLang="en-US" dirty="0" smtClean="0"/>
              <a:t>时代社会媒体分析的</a:t>
            </a:r>
            <a:r>
              <a:rPr lang="zh-CN" altLang="en-US" dirty="0" smtClean="0">
                <a:solidFill>
                  <a:srgbClr val="FF0000"/>
                </a:solidFill>
              </a:rPr>
              <a:t>应用需求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事态感知、突发</a:t>
            </a:r>
            <a:r>
              <a:rPr lang="zh-CN" altLang="en-US" dirty="0"/>
              <a:t>事件</a:t>
            </a:r>
            <a:r>
              <a:rPr lang="zh-CN" altLang="en-US" dirty="0" smtClean="0"/>
              <a:t>管理（实时发现社会媒体中对于突发事件）</a:t>
            </a:r>
            <a:endParaRPr lang="en-US" altLang="zh-CN" dirty="0" smtClean="0"/>
          </a:p>
          <a:p>
            <a:r>
              <a:rPr lang="zh-CN" altLang="en-US" dirty="0"/>
              <a:t>舆情分析（及时发现特定话题，并进行监控和预测，以及对话题的信息加以疏导）</a:t>
            </a:r>
            <a:endParaRPr lang="en-US" altLang="zh-CN" dirty="0"/>
          </a:p>
          <a:p>
            <a:r>
              <a:rPr lang="zh-CN" altLang="en-US" dirty="0" smtClean="0"/>
              <a:t>客户关系管理（分析社会媒体中对相关产品的评论）取代传统的产品抽样调查</a:t>
            </a:r>
            <a:endParaRPr lang="en-US" altLang="zh-CN" dirty="0" smtClean="0"/>
          </a:p>
          <a:p>
            <a:r>
              <a:rPr lang="zh-CN" altLang="en-US" dirty="0" smtClean="0"/>
              <a:t>定向信息发布（分析社会媒体中用户生成内容的位置标注信息）</a:t>
            </a:r>
            <a:endParaRPr lang="en-US" altLang="zh-CN" dirty="0" smtClean="0"/>
          </a:p>
          <a:p>
            <a:r>
              <a:rPr lang="zh-CN" altLang="en-US" dirty="0" smtClean="0"/>
              <a:t>定向广告（分析社会媒体用户偏好）</a:t>
            </a:r>
            <a:endParaRPr lang="en-US" altLang="zh-CN" dirty="0" smtClean="0"/>
          </a:p>
          <a:p>
            <a:r>
              <a:rPr lang="zh-CN" altLang="en-US" dirty="0"/>
              <a:t>股票价格预测（实时分析社会媒体中对相关股票的评论）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2348880"/>
            <a:ext cx="8856984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solidFill>
                  <a:srgbClr val="FF0000"/>
                </a:solidFill>
              </a:rPr>
              <a:t>结论</a:t>
            </a:r>
            <a:r>
              <a:rPr lang="zh-CN" altLang="en-US" sz="4000" dirty="0" smtClean="0"/>
              <a:t>：</a:t>
            </a:r>
            <a:endParaRPr lang="en-US" altLang="zh-CN" sz="4000" dirty="0" smtClean="0"/>
          </a:p>
          <a:p>
            <a:r>
              <a:rPr lang="zh-CN" altLang="en-US" sz="4000" dirty="0"/>
              <a:t>社会</a:t>
            </a:r>
            <a:r>
              <a:rPr lang="zh-CN" altLang="en-US" sz="4000" dirty="0" smtClean="0"/>
              <a:t>媒体分析需求</a:t>
            </a:r>
            <a:r>
              <a:rPr lang="en-US" altLang="zh-CN" sz="4000" dirty="0" smtClean="0"/>
              <a:t>=</a:t>
            </a:r>
            <a:r>
              <a:rPr lang="zh-CN" altLang="en-US" sz="4000" dirty="0" smtClean="0"/>
              <a:t>社会网络结构分析</a:t>
            </a:r>
            <a:r>
              <a:rPr lang="en-US" altLang="zh-CN" sz="4000" dirty="0" smtClean="0"/>
              <a:t>+</a:t>
            </a:r>
            <a:r>
              <a:rPr lang="zh-CN" altLang="en-US" sz="4000" dirty="0" smtClean="0"/>
              <a:t>内容分析</a:t>
            </a:r>
            <a:r>
              <a:rPr lang="en-US" altLang="zh-CN" sz="4000" dirty="0" smtClean="0"/>
              <a:t>+</a:t>
            </a:r>
            <a:r>
              <a:rPr lang="zh-CN" altLang="en-US" sz="4000" dirty="0" smtClean="0"/>
              <a:t>用户偏好发现</a:t>
            </a:r>
            <a:r>
              <a:rPr lang="en-US" altLang="zh-CN" sz="4000" dirty="0" smtClean="0"/>
              <a:t>+</a:t>
            </a:r>
            <a:r>
              <a:rPr lang="zh-CN" altLang="en-US" sz="4000" dirty="0" smtClean="0"/>
              <a:t>用户关系预测</a:t>
            </a:r>
            <a:r>
              <a:rPr lang="en-US" altLang="zh-CN" sz="4000" dirty="0" smtClean="0"/>
              <a:t>+</a:t>
            </a:r>
            <a:r>
              <a:rPr lang="zh-CN" altLang="en-US" sz="4000" dirty="0" smtClean="0"/>
              <a:t>实时动态</a:t>
            </a:r>
            <a:r>
              <a:rPr lang="zh-CN" altLang="en-US" sz="4000" dirty="0"/>
              <a:t>增量</a:t>
            </a:r>
            <a:r>
              <a:rPr lang="zh-CN" altLang="en-US" sz="4000" dirty="0" smtClean="0"/>
              <a:t>建模技术</a:t>
            </a:r>
            <a:endParaRPr lang="en-US" altLang="zh-CN" sz="40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5723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</a:t>
            </a:r>
            <a:r>
              <a:rPr lang="zh-CN" altLang="en-US" dirty="0" smtClean="0"/>
              <a:t>数据时代社交网络面临的</a:t>
            </a:r>
            <a:r>
              <a:rPr lang="zh-CN" altLang="en-US" dirty="0" smtClean="0">
                <a:solidFill>
                  <a:srgbClr val="FF0000"/>
                </a:solidFill>
              </a:rPr>
              <a:t>挑战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大规模用户及用户生成内容数据</a:t>
            </a:r>
            <a:endParaRPr lang="en-US" altLang="zh-CN" dirty="0" smtClean="0"/>
          </a:p>
          <a:p>
            <a:pPr lvl="1"/>
            <a:r>
              <a:rPr lang="zh-CN" altLang="en-US" dirty="0"/>
              <a:t>提高</a:t>
            </a:r>
            <a:r>
              <a:rPr lang="zh-CN" altLang="en-US" dirty="0" smtClean="0"/>
              <a:t>各种</a:t>
            </a:r>
            <a:r>
              <a:rPr lang="zh-CN" altLang="en-US" dirty="0"/>
              <a:t>算法的可扩展性，使之能够应用于</a:t>
            </a:r>
            <a:r>
              <a:rPr lang="zh-CN" altLang="en-US" dirty="0" smtClean="0"/>
              <a:t>大规模数据运算</a:t>
            </a:r>
            <a:endParaRPr lang="en-US" altLang="zh-CN" dirty="0"/>
          </a:p>
          <a:p>
            <a:r>
              <a:rPr lang="zh-CN" altLang="en-US" dirty="0" smtClean="0"/>
              <a:t>实时处理能力</a:t>
            </a:r>
            <a:endParaRPr lang="en-US" altLang="zh-CN" dirty="0" smtClean="0"/>
          </a:p>
          <a:p>
            <a:pPr lvl="1"/>
            <a:r>
              <a:rPr lang="zh-CN" altLang="en-US" dirty="0"/>
              <a:t>数据的快速定位、</a:t>
            </a:r>
            <a:r>
              <a:rPr lang="zh-CN" altLang="en-US" dirty="0" smtClean="0"/>
              <a:t>获取</a:t>
            </a:r>
            <a:r>
              <a:rPr lang="zh-CN" altLang="en-US" dirty="0"/>
              <a:t>以及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r>
              <a:rPr lang="zh-CN" altLang="en-US" dirty="0" smtClean="0"/>
              <a:t>动态的社会网络结构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有效的跟踪社会关系</a:t>
            </a:r>
            <a:r>
              <a:rPr lang="zh-CN" altLang="en-US" dirty="0"/>
              <a:t>的创建、</a:t>
            </a:r>
            <a:r>
              <a:rPr lang="zh-CN" altLang="en-US" dirty="0" smtClean="0"/>
              <a:t>维护和更新</a:t>
            </a:r>
            <a:endParaRPr lang="en-US" altLang="zh-CN" dirty="0" smtClean="0"/>
          </a:p>
          <a:p>
            <a:r>
              <a:rPr lang="zh-CN" altLang="en-US" dirty="0" smtClean="0"/>
              <a:t>用户偏好的精准发现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跨媒体的用户偏好发现及变更模型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5889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858280" cy="796908"/>
          </a:xfrm>
        </p:spPr>
        <p:txBody>
          <a:bodyPr/>
          <a:lstStyle/>
          <a:p>
            <a:r>
              <a:rPr lang="zh-CN" altLang="en-US" dirty="0" smtClean="0"/>
              <a:t>基于社会媒体分析的应用框架</a:t>
            </a:r>
            <a:endParaRPr lang="zh-CN" altLang="en-US" dirty="0"/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>
          <a:xfrm>
            <a:off x="285720" y="764704"/>
            <a:ext cx="8501122" cy="5688632"/>
          </a:xfrm>
        </p:spPr>
        <p:txBody>
          <a:bodyPr/>
          <a:lstStyle/>
          <a:p>
            <a:r>
              <a:rPr lang="zh-CN" altLang="en-US" sz="2800" dirty="0" smtClean="0"/>
              <a:t>社会媒体挖掘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用户挖掘，获得</a:t>
            </a:r>
            <a:r>
              <a:rPr lang="zh-CN" altLang="en-US" dirty="0"/>
              <a:t>用户的兴趣、关系</a:t>
            </a:r>
            <a:r>
              <a:rPr lang="zh-CN" altLang="en-US" dirty="0" smtClean="0"/>
              <a:t>特性等</a:t>
            </a:r>
            <a:r>
              <a:rPr lang="zh-CN" altLang="en-US" dirty="0"/>
              <a:t>信息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内容</a:t>
            </a:r>
            <a:r>
              <a:rPr lang="zh-CN" altLang="en-US" dirty="0"/>
              <a:t>挖掘，基于多媒体内容分析</a:t>
            </a:r>
            <a:r>
              <a:rPr lang="zh-CN" altLang="en-US" dirty="0" smtClean="0"/>
              <a:t>，如</a:t>
            </a:r>
            <a:r>
              <a:rPr lang="zh-CN" altLang="en-US" dirty="0"/>
              <a:t>视频相似度分析等，提供有效的多媒体内容</a:t>
            </a:r>
            <a:r>
              <a:rPr lang="zh-CN" altLang="en-US" dirty="0" smtClean="0"/>
              <a:t>挖掘；</a:t>
            </a:r>
            <a:endParaRPr lang="en-US" altLang="zh-CN" dirty="0"/>
          </a:p>
          <a:p>
            <a:pPr lvl="1"/>
            <a:r>
              <a:rPr lang="zh-CN" altLang="en-US" dirty="0" smtClean="0"/>
              <a:t>关系挖掘，提供</a:t>
            </a:r>
            <a:r>
              <a:rPr lang="zh-CN" altLang="en-US" dirty="0"/>
              <a:t>关系挖掘平台，对</a:t>
            </a:r>
            <a:r>
              <a:rPr lang="zh-CN" altLang="en-US" dirty="0" smtClean="0"/>
              <a:t>社会关系</a:t>
            </a:r>
            <a:r>
              <a:rPr lang="zh-CN" altLang="en-US" dirty="0"/>
              <a:t>图进行描述</a:t>
            </a:r>
            <a:r>
              <a:rPr lang="zh-CN" altLang="en-US" dirty="0" smtClean="0"/>
              <a:t>，预测用户间关系</a:t>
            </a:r>
            <a:endParaRPr lang="en-US" altLang="zh-CN" dirty="0" smtClean="0"/>
          </a:p>
          <a:p>
            <a:r>
              <a:rPr lang="zh-CN" altLang="en-US" sz="2800" dirty="0" smtClean="0"/>
              <a:t>应用服务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舆情分析，传播预测，事态感知，内容推荐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9925" y="5733256"/>
            <a:ext cx="7772515" cy="10081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014824" y="5877272"/>
            <a:ext cx="2086184" cy="756084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内容挖掘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427092" y="5841268"/>
            <a:ext cx="1980220" cy="792088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关系挖掘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5103056" y="6093296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103056" y="6381328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箭头 18"/>
          <p:cNvSpPr/>
          <p:nvPr/>
        </p:nvSpPr>
        <p:spPr>
          <a:xfrm rot="10800000">
            <a:off x="3778885" y="5229200"/>
            <a:ext cx="558062" cy="468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926592" y="5877272"/>
            <a:ext cx="1739107" cy="756084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用户挖掘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712079" y="6093296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712079" y="6381328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79320" y="580526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……</a:t>
            </a:r>
            <a:endParaRPr lang="zh-CN" altLang="en-US" sz="3200" b="1" dirty="0"/>
          </a:p>
        </p:txBody>
      </p:sp>
      <p:sp>
        <p:nvSpPr>
          <p:cNvPr id="27" name="矩形 26"/>
          <p:cNvSpPr/>
          <p:nvPr/>
        </p:nvSpPr>
        <p:spPr>
          <a:xfrm>
            <a:off x="759925" y="4221088"/>
            <a:ext cx="7772515" cy="10081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014824" y="4365104"/>
            <a:ext cx="2086184" cy="756084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事态感知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427092" y="4329100"/>
            <a:ext cx="1980220" cy="792088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客户</a:t>
            </a:r>
            <a:r>
              <a:rPr lang="zh-CN" altLang="en-US" sz="2000" dirty="0" smtClean="0">
                <a:solidFill>
                  <a:schemeClr val="tx1"/>
                </a:solidFill>
              </a:rPr>
              <a:t>关系管理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103056" y="4581128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103056" y="4869160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926592" y="4365104"/>
            <a:ext cx="1739107" cy="756084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舆情分析</a:t>
            </a: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2712079" y="4581128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712079" y="4869160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79320" y="429309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……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33175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414"/>
            <a:ext cx="9144000" cy="796908"/>
          </a:xfrm>
        </p:spPr>
        <p:txBody>
          <a:bodyPr/>
          <a:lstStyle/>
          <a:p>
            <a:r>
              <a:rPr lang="zh-CN" altLang="en-US" dirty="0" smtClean="0"/>
              <a:t>解决方案一：现有</a:t>
            </a:r>
            <a:r>
              <a:rPr lang="zh-CN" altLang="en-US" dirty="0"/>
              <a:t>数据</a:t>
            </a:r>
            <a:r>
              <a:rPr lang="zh-CN" altLang="en-US" dirty="0" smtClean="0"/>
              <a:t>挖掘工具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767" y="548680"/>
            <a:ext cx="8856984" cy="5832648"/>
          </a:xfrm>
        </p:spPr>
        <p:txBody>
          <a:bodyPr/>
          <a:lstStyle/>
          <a:p>
            <a:endParaRPr lang="en-US" altLang="zh-CN" sz="2400" dirty="0" smtClean="0"/>
          </a:p>
          <a:p>
            <a:r>
              <a:rPr lang="zh-CN" altLang="en-US" sz="2400" dirty="0" smtClean="0"/>
              <a:t>分布式机器学习（</a:t>
            </a:r>
            <a:r>
              <a:rPr lang="en-US" altLang="zh-CN" sz="2400" dirty="0" smtClean="0"/>
              <a:t>distributed machine learning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1800" dirty="0" smtClean="0"/>
              <a:t>如</a:t>
            </a:r>
            <a:r>
              <a:rPr lang="en-US" altLang="zh-CN" sz="1800" b="1" i="1" dirty="0" err="1" smtClean="0">
                <a:hlinkClick r:id="rId2"/>
              </a:rPr>
              <a:t>Vowpal</a:t>
            </a:r>
            <a:r>
              <a:rPr lang="en-US" altLang="zh-CN" sz="1800" b="1" i="1" dirty="0" smtClean="0">
                <a:hlinkClick r:id="rId2"/>
              </a:rPr>
              <a:t> </a:t>
            </a:r>
            <a:r>
              <a:rPr lang="en-US" altLang="zh-CN" sz="1800" b="1" i="1" dirty="0" err="1">
                <a:hlinkClick r:id="rId2"/>
              </a:rPr>
              <a:t>Wabbit</a:t>
            </a:r>
            <a:r>
              <a:rPr lang="en-US" altLang="zh-CN" sz="1800" b="1" dirty="0">
                <a:hlinkClick r:id="rId2"/>
              </a:rPr>
              <a:t> (Fast Learning</a:t>
            </a:r>
            <a:r>
              <a:rPr lang="en-US" altLang="zh-CN" sz="1800" b="1" dirty="0" smtClean="0">
                <a:hlinkClick r:id="rId2"/>
              </a:rPr>
              <a:t>)</a:t>
            </a:r>
            <a:r>
              <a:rPr lang="en-US" altLang="zh-CN" sz="1800" b="1" dirty="0" smtClean="0"/>
              <a:t>,Pig, </a:t>
            </a:r>
            <a:r>
              <a:rPr lang="en-US" altLang="zh-CN" sz="1800" b="1" dirty="0" err="1" smtClean="0"/>
              <a:t>igraph</a:t>
            </a:r>
            <a:r>
              <a:rPr lang="en-US" altLang="zh-CN" sz="1800" b="1" dirty="0" smtClean="0"/>
              <a:t>, and R?</a:t>
            </a:r>
          </a:p>
          <a:p>
            <a:r>
              <a:rPr lang="zh-CN" altLang="en-US" sz="2400" dirty="0"/>
              <a:t>并行</a:t>
            </a:r>
            <a:r>
              <a:rPr lang="zh-CN" altLang="en-US" sz="2400" dirty="0" smtClean="0"/>
              <a:t>数据挖掘（</a:t>
            </a:r>
            <a:r>
              <a:rPr lang="en-US" altLang="zh-CN" sz="2400" dirty="0" smtClean="0"/>
              <a:t>Parallel Data </a:t>
            </a:r>
            <a:r>
              <a:rPr lang="en-US" altLang="zh-CN" sz="2400" dirty="0"/>
              <a:t>Mining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1800" dirty="0" smtClean="0"/>
              <a:t>传统数据挖掘方法如</a:t>
            </a:r>
            <a:r>
              <a:rPr lang="en-US" altLang="zh-CN" sz="1800" dirty="0" err="1" smtClean="0"/>
              <a:t>Kmeans</a:t>
            </a:r>
            <a:r>
              <a:rPr lang="en-US" altLang="zh-CN" sz="1800" dirty="0" smtClean="0"/>
              <a:t>, CART, SVM</a:t>
            </a:r>
            <a:r>
              <a:rPr lang="zh-CN" altLang="en-US" sz="1800" dirty="0" smtClean="0"/>
              <a:t>已并行化解决</a:t>
            </a:r>
            <a:endParaRPr lang="en-US" altLang="zh-CN" sz="1800" dirty="0" smtClean="0"/>
          </a:p>
          <a:p>
            <a:pPr lvl="1"/>
            <a:r>
              <a:rPr lang="en-US" altLang="zh-CN" sz="1800" b="1" dirty="0"/>
              <a:t>Master- Slave </a:t>
            </a:r>
            <a:r>
              <a:rPr lang="en-US" altLang="zh-CN" sz="1800" b="1" dirty="0" smtClean="0"/>
              <a:t>Method</a:t>
            </a:r>
            <a:r>
              <a:rPr lang="zh-CN" altLang="en-US" sz="1800" b="1" dirty="0" smtClean="0"/>
              <a:t>，</a:t>
            </a:r>
            <a:r>
              <a:rPr lang="en-US" altLang="zh-CN" sz="1800" b="1" dirty="0"/>
              <a:t>Peer-to-Peer Method</a:t>
            </a:r>
            <a:endParaRPr lang="en-US" altLang="zh-CN" sz="1800" b="1" dirty="0" smtClean="0"/>
          </a:p>
          <a:p>
            <a:pPr lvl="1"/>
            <a:r>
              <a:rPr lang="zh-CN" altLang="en-US" sz="1800" b="1" dirty="0" smtClean="0"/>
              <a:t>工具：如</a:t>
            </a:r>
            <a:r>
              <a:rPr lang="en-US" altLang="zh-CN" sz="1800" b="1" dirty="0" err="1" smtClean="0"/>
              <a:t>MatlabMPI</a:t>
            </a:r>
            <a:r>
              <a:rPr lang="zh-CN" altLang="en-US" sz="1800" b="1" dirty="0" smtClean="0"/>
              <a:t>， </a:t>
            </a:r>
            <a:r>
              <a:rPr lang="en-US" altLang="zh-CN" sz="1800" b="1" dirty="0" smtClean="0"/>
              <a:t>MPICH</a:t>
            </a:r>
          </a:p>
          <a:p>
            <a:r>
              <a:rPr lang="en-US" altLang="zh-CN" sz="2600" b="1" dirty="0" smtClean="0"/>
              <a:t>Mahout	</a:t>
            </a:r>
          </a:p>
          <a:p>
            <a:pPr lvl="1"/>
            <a:r>
              <a:rPr lang="en-US" altLang="zh-CN" sz="2000" dirty="0" smtClean="0"/>
              <a:t>Apache </a:t>
            </a:r>
            <a:r>
              <a:rPr lang="en-US" altLang="zh-CN" sz="2000" dirty="0"/>
              <a:t>Mahout has implementations of a wide range of machine learning and data mining algorithms: clustering, classification, collaborative filtering and frequent pattern mining </a:t>
            </a:r>
            <a:endParaRPr lang="en-US" altLang="zh-CN" sz="2000" dirty="0" smtClean="0"/>
          </a:p>
          <a:p>
            <a:r>
              <a:rPr lang="en-US" altLang="zh-CN" sz="2800" dirty="0" smtClean="0"/>
              <a:t>Others</a:t>
            </a:r>
          </a:p>
          <a:p>
            <a:pPr lvl="1"/>
            <a:endParaRPr lang="en-US" altLang="zh-CN" sz="2000" dirty="0"/>
          </a:p>
          <a:p>
            <a:endParaRPr lang="en-US" altLang="zh-CN" sz="2600" b="1" dirty="0" smtClean="0"/>
          </a:p>
          <a:p>
            <a:pPr marL="914400" lvl="2" indent="0">
              <a:buNone/>
            </a:pPr>
            <a:endParaRPr lang="en-US" altLang="zh-CN" b="1" dirty="0" smtClean="0"/>
          </a:p>
          <a:p>
            <a:pPr lvl="2"/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6125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678768" cy="796908"/>
          </a:xfrm>
        </p:spPr>
        <p:txBody>
          <a:bodyPr/>
          <a:lstStyle/>
          <a:p>
            <a:r>
              <a:rPr lang="zh-CN" altLang="en-US" dirty="0" smtClean="0"/>
              <a:t>解决方案二：建立新的算法模型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结合相关领域方法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社会学、传播动力学、流行病传播模型等</a:t>
            </a:r>
            <a:endParaRPr lang="en-US" altLang="zh-CN" dirty="0" smtClean="0"/>
          </a:p>
          <a:p>
            <a:r>
              <a:rPr lang="zh-CN" altLang="en-US" dirty="0" smtClean="0"/>
              <a:t>设计分布式算法</a:t>
            </a:r>
            <a:endParaRPr lang="en-US" altLang="zh-CN" dirty="0" smtClean="0"/>
          </a:p>
          <a:p>
            <a:pPr lvl="1"/>
            <a:r>
              <a:rPr lang="zh-CN" altLang="en-US" dirty="0"/>
              <a:t>分布式</a:t>
            </a:r>
            <a:r>
              <a:rPr lang="en-US" altLang="zh-CN" dirty="0"/>
              <a:t>+</a:t>
            </a:r>
            <a:r>
              <a:rPr lang="zh-CN" altLang="en-US" dirty="0"/>
              <a:t>优化算法，如</a:t>
            </a:r>
          </a:p>
          <a:p>
            <a:pPr lvl="1"/>
            <a:r>
              <a:rPr lang="zh-CN" altLang="en-US" dirty="0"/>
              <a:t>分布式</a:t>
            </a:r>
            <a:r>
              <a:rPr lang="en-US" altLang="zh-CN" dirty="0"/>
              <a:t>online </a:t>
            </a:r>
            <a:r>
              <a:rPr lang="zh-CN" altLang="en-US" dirty="0"/>
              <a:t>算法</a:t>
            </a:r>
            <a:r>
              <a:rPr lang="en-US" altLang="zh-CN" dirty="0"/>
              <a:t>+Gradient Updates</a:t>
            </a:r>
            <a:r>
              <a:rPr lang="zh-CN" altLang="en-US" dirty="0"/>
              <a:t>，</a:t>
            </a:r>
          </a:p>
          <a:p>
            <a:pPr lvl="1"/>
            <a:r>
              <a:rPr lang="zh-CN" altLang="en-US" dirty="0" smtClean="0"/>
              <a:t>分布式矩阵因子分解方法</a:t>
            </a:r>
            <a:endParaRPr lang="en-US" altLang="zh-CN" dirty="0" smtClean="0"/>
          </a:p>
          <a:p>
            <a:r>
              <a:rPr lang="zh-CN" altLang="en-US" dirty="0" smtClean="0"/>
              <a:t>实现分布式概率图模型</a:t>
            </a:r>
            <a:endParaRPr lang="en-US" altLang="zh-CN" dirty="0" smtClean="0"/>
          </a:p>
          <a:p>
            <a:pPr lvl="1"/>
            <a:r>
              <a:rPr lang="zh-CN" altLang="en-US" dirty="0"/>
              <a:t>贝叶</a:t>
            </a:r>
            <a:r>
              <a:rPr lang="zh-CN" altLang="en-US" dirty="0" smtClean="0"/>
              <a:t>斯方法</a:t>
            </a:r>
            <a:endParaRPr lang="en-US" altLang="zh-CN" dirty="0" smtClean="0"/>
          </a:p>
          <a:p>
            <a:pPr lvl="1"/>
            <a:r>
              <a:rPr lang="zh-CN" altLang="en-US" dirty="0"/>
              <a:t>因子</a:t>
            </a:r>
            <a:r>
              <a:rPr lang="zh-CN" altLang="en-US" dirty="0" smtClean="0"/>
              <a:t>图方法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564904"/>
            <a:ext cx="2057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0454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现有数据集和平台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429288"/>
          </a:xfrm>
        </p:spPr>
        <p:txBody>
          <a:bodyPr/>
          <a:lstStyle/>
          <a:p>
            <a:r>
              <a:rPr lang="en-US" altLang="zh-CN" sz="2400" dirty="0"/>
              <a:t>Stanford Large Network Dataset Collection</a:t>
            </a:r>
          </a:p>
          <a:p>
            <a:pPr lvl="1"/>
            <a:r>
              <a:rPr lang="en-US" altLang="zh-CN" sz="1800" dirty="0" smtClean="0"/>
              <a:t>60</a:t>
            </a:r>
            <a:r>
              <a:rPr lang="en-US" altLang="zh-CN" sz="1800" dirty="0"/>
              <a:t>+ large networks</a:t>
            </a:r>
            <a:r>
              <a:rPr lang="en-US" altLang="zh-CN" sz="1800" dirty="0" smtClean="0"/>
              <a:t>:</a:t>
            </a:r>
            <a:endParaRPr lang="en-US" altLang="zh-CN" sz="1800" dirty="0"/>
          </a:p>
          <a:p>
            <a:pPr lvl="2"/>
            <a:r>
              <a:rPr lang="en-US" altLang="zh-CN" dirty="0"/>
              <a:t>Social network, Geo-location networks, Information networks, Evolving networks, Citation networks, Internet networks, Amazon, Twitter, </a:t>
            </a:r>
            <a:r>
              <a:rPr lang="en-US" altLang="zh-CN" dirty="0" smtClean="0"/>
              <a:t>…</a:t>
            </a:r>
          </a:p>
          <a:p>
            <a:r>
              <a:rPr lang="en-US" altLang="zh-CN" sz="2400" dirty="0"/>
              <a:t>Social Tagging:</a:t>
            </a:r>
          </a:p>
          <a:p>
            <a:pPr lvl="1"/>
            <a:r>
              <a:rPr lang="en-US" altLang="zh-CN" sz="1800" dirty="0" err="1"/>
              <a:t>CiteULike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Bibsonomy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MovieLens</a:t>
            </a:r>
            <a:r>
              <a:rPr lang="en-US" altLang="zh-CN" sz="1800" dirty="0"/>
              <a:t>, Delicious, Flickr, Last.FM... </a:t>
            </a:r>
            <a:r>
              <a:rPr lang="en-US" altLang="zh-CN" sz="1800" dirty="0" smtClean="0"/>
              <a:t>http://kmi.tugraz.at/staff/markus/datasets/</a:t>
            </a:r>
            <a:endParaRPr lang="en-US" altLang="zh-CN" sz="1800" dirty="0"/>
          </a:p>
          <a:p>
            <a:pPr lvl="1"/>
            <a:r>
              <a:rPr lang="en-US" altLang="zh-CN" sz="1800" dirty="0"/>
              <a:t>Yahoo! </a:t>
            </a:r>
            <a:r>
              <a:rPr lang="en-US" altLang="zh-CN" sz="1800" dirty="0" err="1"/>
              <a:t>Firehose</a:t>
            </a:r>
            <a:endParaRPr lang="en-US" altLang="zh-CN" sz="1800" dirty="0"/>
          </a:p>
          <a:p>
            <a:pPr lvl="2"/>
            <a:r>
              <a:rPr lang="en-US" altLang="zh-CN" dirty="0"/>
              <a:t>750K ratings/day, 8K reviews/day, 150K comments/day, status updates, Flickr, Delicious</a:t>
            </a:r>
            <a:r>
              <a:rPr lang="en-US" altLang="zh-CN" dirty="0" smtClean="0"/>
              <a:t>... </a:t>
            </a:r>
            <a:r>
              <a:rPr lang="en-US" altLang="zh-CN" sz="1400" dirty="0" smtClean="0"/>
              <a:t>http</a:t>
            </a:r>
            <a:r>
              <a:rPr lang="en-US" altLang="zh-CN" sz="1400" dirty="0"/>
              <a:t>://developer.yahoo.net/blog/archives/2010/04/yahoo_updates_firehose.html</a:t>
            </a:r>
          </a:p>
          <a:p>
            <a:pPr lvl="1"/>
            <a:r>
              <a:rPr lang="en-US" altLang="zh-CN" sz="1800" dirty="0"/>
              <a:t>MySpace data(real-time data, multimedia content, ...)</a:t>
            </a:r>
          </a:p>
          <a:p>
            <a:pPr lvl="2"/>
            <a:r>
              <a:rPr lang="en-US" altLang="zh-CN" dirty="0" smtClean="0"/>
              <a:t>http</a:t>
            </a:r>
            <a:r>
              <a:rPr lang="en-US" altLang="zh-CN" dirty="0"/>
              <a:t>://blog.infochimps.org/2010/03/12/announcing-bulk-redistribution-ofmyspace-data/</a:t>
            </a:r>
          </a:p>
          <a:p>
            <a:pPr lvl="1"/>
            <a:r>
              <a:rPr lang="en-US" altLang="zh-CN" sz="1800" dirty="0"/>
              <a:t>Spinn3r Blog Dataset, JDPA Sentiment Corpus</a:t>
            </a:r>
          </a:p>
          <a:p>
            <a:pPr lvl="2"/>
            <a:r>
              <a:rPr lang="en-US" altLang="zh-CN" dirty="0" smtClean="0"/>
              <a:t>http</a:t>
            </a:r>
            <a:r>
              <a:rPr lang="en-US" altLang="zh-CN" dirty="0"/>
              <a:t>://www.icwsm.org/data/</a:t>
            </a:r>
          </a:p>
          <a:p>
            <a:r>
              <a:rPr lang="en-US" altLang="zh-CN" sz="2400" dirty="0" smtClean="0"/>
              <a:t>Stanford </a:t>
            </a:r>
            <a:r>
              <a:rPr lang="en-US" altLang="zh-CN" sz="2400" dirty="0"/>
              <a:t>Network Analysis Platform (SNAP</a:t>
            </a:r>
            <a:r>
              <a:rPr lang="en-US" altLang="zh-CN" sz="2400" dirty="0" smtClean="0"/>
              <a:t>):</a:t>
            </a:r>
            <a:endParaRPr lang="en-US" altLang="zh-CN" sz="2400" dirty="0"/>
          </a:p>
          <a:p>
            <a:pPr lvl="1"/>
            <a:r>
              <a:rPr lang="en-US" altLang="zh-CN" sz="2000" dirty="0"/>
              <a:t>http://snap.stanford.edu</a:t>
            </a:r>
          </a:p>
          <a:p>
            <a:pPr lvl="1"/>
            <a:r>
              <a:rPr lang="en-US" altLang="zh-CN" sz="2000" dirty="0" smtClean="0"/>
              <a:t>C</a:t>
            </a:r>
            <a:r>
              <a:rPr lang="en-US" altLang="zh-CN" sz="2000" dirty="0"/>
              <a:t>++ Library for massive networks</a:t>
            </a:r>
          </a:p>
          <a:p>
            <a:pPr lvl="1"/>
            <a:r>
              <a:rPr lang="en-US" altLang="zh-CN" sz="2000" dirty="0" smtClean="0"/>
              <a:t>Has </a:t>
            </a:r>
            <a:r>
              <a:rPr lang="en-US" altLang="zh-CN" sz="2000" dirty="0"/>
              <a:t>no problem working with 1B nodes, 10B </a:t>
            </a:r>
            <a:r>
              <a:rPr lang="en-US" altLang="zh-CN" sz="2000" dirty="0" smtClean="0"/>
              <a:t>edges</a:t>
            </a:r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78805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sz="4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altLang="zh-CN" sz="4400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zh-CN" altLang="en-US" sz="4400" dirty="0" smtClean="0">
                <a:solidFill>
                  <a:srgbClr val="C00000"/>
                </a:solidFill>
              </a:rPr>
              <a:t>大数据处理平台与技术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Arial Unicode MS" pitchFamily="34" charset="-122"/>
              </a:rPr>
              <a:t>云端融合</a:t>
            </a:r>
            <a:endParaRPr lang="zh-CN" altLang="en-US" dirty="0">
              <a:solidFill>
                <a:srgbClr val="C00000"/>
              </a:solidFill>
              <a:latin typeface="Arial Unicode MS" pitchFamily="34" charset="-122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</a:t>
            </a:r>
            <a:r>
              <a:rPr lang="zh-CN" altLang="en-US" dirty="0"/>
              <a:t>背景：</a:t>
            </a:r>
            <a:endParaRPr lang="en-US" altLang="zh-CN" dirty="0" smtClean="0"/>
          </a:p>
          <a:p>
            <a:pPr lvl="1"/>
            <a:r>
              <a:rPr lang="zh-CN" altLang="en-US" dirty="0"/>
              <a:t>网</a:t>
            </a:r>
            <a:r>
              <a:rPr lang="zh-CN" altLang="en-US" dirty="0" smtClean="0"/>
              <a:t>络快速发展，用户不关心软件执行位置，只关注体验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智能设备快速出现，但智能平台能力受限</a:t>
            </a:r>
            <a:endParaRPr lang="en-US" altLang="zh-CN" dirty="0" smtClean="0"/>
          </a:p>
          <a:p>
            <a:pPr lvl="1"/>
            <a:r>
              <a:rPr lang="zh-CN" altLang="en-US" dirty="0"/>
              <a:t>通</a:t>
            </a:r>
            <a:r>
              <a:rPr lang="zh-CN" altLang="en-US" dirty="0" smtClean="0"/>
              <a:t>过云服务，为终端及终端应用开发者提供更多能力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国</a:t>
            </a:r>
            <a:r>
              <a:rPr lang="zh-CN" altLang="en-US" dirty="0"/>
              <a:t>内</a:t>
            </a:r>
            <a:r>
              <a:rPr lang="zh-CN" altLang="en-US" dirty="0" smtClean="0"/>
              <a:t>外学术同行的切入点：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计算能力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Code Offloading: </a:t>
            </a:r>
            <a:r>
              <a:rPr lang="zh-CN" altLang="en-US" dirty="0" smtClean="0"/>
              <a:t>应用程序的分割和分布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Runtime Migration: </a:t>
            </a:r>
            <a:r>
              <a:rPr lang="zh-CN" altLang="en-US" dirty="0" smtClean="0"/>
              <a:t>基于轻量级运行时容器及</a:t>
            </a:r>
            <a:r>
              <a:rPr lang="en-US" altLang="zh-CN" dirty="0" smtClean="0"/>
              <a:t>VM</a:t>
            </a:r>
            <a:r>
              <a:rPr lang="zh-CN" altLang="en-US" dirty="0" smtClean="0"/>
              <a:t>的迁移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存储能力</a:t>
            </a:r>
            <a:endParaRPr lang="en-US" altLang="zh-CN" dirty="0" smtClean="0"/>
          </a:p>
          <a:p>
            <a:pPr lvl="2"/>
            <a:r>
              <a:rPr lang="zh-CN" altLang="en-US" dirty="0"/>
              <a:t>流</a:t>
            </a:r>
            <a:r>
              <a:rPr lang="zh-CN" altLang="en-US" dirty="0" smtClean="0"/>
              <a:t>式加载；副本－备份；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7794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Arial Unicode MS" pitchFamily="34" charset="-122"/>
              </a:rPr>
              <a:t>云端融合</a:t>
            </a:r>
            <a:endParaRPr lang="zh-CN" altLang="en-US" dirty="0">
              <a:solidFill>
                <a:srgbClr val="C00000"/>
              </a:solidFill>
              <a:latin typeface="Arial Unicode MS" pitchFamily="34" charset="-122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我们的切入点：透明远程执行</a:t>
            </a:r>
            <a:endParaRPr lang="en-US" altLang="zh-CN" dirty="0" smtClean="0"/>
          </a:p>
          <a:p>
            <a:pPr lvl="1"/>
            <a:r>
              <a:rPr lang="zh-CN" altLang="en-US" dirty="0"/>
              <a:t>任</a:t>
            </a:r>
            <a:r>
              <a:rPr lang="zh-CN" altLang="en-US" dirty="0" smtClean="0"/>
              <a:t>务调度</a:t>
            </a:r>
            <a:endParaRPr lang="en-US" altLang="zh-CN" dirty="0" smtClean="0"/>
          </a:p>
          <a:p>
            <a:pPr lvl="2"/>
            <a:r>
              <a:rPr lang="zh-CN" altLang="en-US" dirty="0"/>
              <a:t>如何在中心＋端的分布式执行环境中合理调度任务（</a:t>
            </a:r>
            <a:r>
              <a:rPr lang="en-US" altLang="zh-CN" dirty="0"/>
              <a:t>Cloudlet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VM</a:t>
            </a:r>
            <a:r>
              <a:rPr lang="zh-CN" altLang="en-US" dirty="0" smtClean="0"/>
              <a:t>的执行环境构建与迁移：执行框架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如何加快软件执行环境的快速构建（</a:t>
            </a:r>
            <a:r>
              <a:rPr lang="en-US" altLang="zh-CN" dirty="0" smtClean="0"/>
              <a:t>VM</a:t>
            </a:r>
            <a:r>
              <a:rPr lang="zh-CN" altLang="en-US" dirty="0" smtClean="0"/>
              <a:t>、预取、快速</a:t>
            </a:r>
            <a:r>
              <a:rPr lang="en-US" altLang="zh-CN" dirty="0" smtClean="0"/>
              <a:t>snapshot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如何无缝迁移软件执行环境（迁移及应用状态保持）</a:t>
            </a:r>
            <a:endParaRPr lang="en-US" altLang="zh-CN" dirty="0" smtClean="0"/>
          </a:p>
          <a:p>
            <a:pPr lvl="1"/>
            <a:r>
              <a:rPr lang="zh-CN" altLang="en-US" dirty="0"/>
              <a:t>执</a:t>
            </a:r>
            <a:r>
              <a:rPr lang="zh-CN" altLang="en-US" dirty="0" smtClean="0"/>
              <a:t>行与展现分离：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设备虚拟化与远程访问（支持</a:t>
            </a:r>
            <a:r>
              <a:rPr lang="en-US" altLang="zh-CN" dirty="0" smtClean="0"/>
              <a:t>USB</a:t>
            </a:r>
            <a:r>
              <a:rPr lang="zh-CN" altLang="en-US" dirty="0" smtClean="0"/>
              <a:t>设备、音频设备、图形加速设备等）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远程交互协议的优化（支持</a:t>
            </a:r>
            <a:r>
              <a:rPr lang="en-US" altLang="zh-CN" dirty="0" smtClean="0"/>
              <a:t>3D</a:t>
            </a:r>
            <a:r>
              <a:rPr lang="zh-CN" altLang="en-US" dirty="0" smtClean="0"/>
              <a:t>、视频） 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4764691" y="6100031"/>
            <a:ext cx="1584176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软件集市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6250" y="4221088"/>
            <a:ext cx="830079" cy="733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8448" y="5651146"/>
            <a:ext cx="359717" cy="65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275" y="4925238"/>
            <a:ext cx="520027" cy="70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5783100" y="5051016"/>
            <a:ext cx="2450681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按需创建的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软件执行环境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云形 8"/>
          <p:cNvSpPr/>
          <p:nvPr/>
        </p:nvSpPr>
        <p:spPr bwMode="auto">
          <a:xfrm>
            <a:off x="2555776" y="4890610"/>
            <a:ext cx="1655762" cy="681037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闪电形 9"/>
          <p:cNvSpPr/>
          <p:nvPr/>
        </p:nvSpPr>
        <p:spPr>
          <a:xfrm>
            <a:off x="1475656" y="4663329"/>
            <a:ext cx="765106" cy="43459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闪电形 10"/>
          <p:cNvSpPr/>
          <p:nvPr/>
        </p:nvSpPr>
        <p:spPr>
          <a:xfrm rot="19703442">
            <a:off x="1475656" y="5060142"/>
            <a:ext cx="765106" cy="43459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闪电形 11"/>
          <p:cNvSpPr/>
          <p:nvPr/>
        </p:nvSpPr>
        <p:spPr>
          <a:xfrm rot="17623033">
            <a:off x="1505396" y="5497785"/>
            <a:ext cx="765106" cy="43459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980053" y="4453947"/>
            <a:ext cx="708248" cy="57680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软件实例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720208" y="4448504"/>
            <a:ext cx="708248" cy="57680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软件实例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448354" y="4449104"/>
            <a:ext cx="708248" cy="57680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软件实例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064397" y="4453947"/>
            <a:ext cx="354124" cy="2884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64397" y="5097919"/>
            <a:ext cx="354124" cy="2884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071807" y="5745991"/>
            <a:ext cx="354124" cy="28840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下箭头 19"/>
          <p:cNvSpPr/>
          <p:nvPr/>
        </p:nvSpPr>
        <p:spPr>
          <a:xfrm rot="18174882">
            <a:off x="4193090" y="5569309"/>
            <a:ext cx="360040" cy="672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16200000">
            <a:off x="4771209" y="4605224"/>
            <a:ext cx="360040" cy="1211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720208" y="5733256"/>
            <a:ext cx="2316288" cy="406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1. </a:t>
            </a:r>
            <a:r>
              <a:rPr lang="zh-CN" altLang="en-US" b="1" dirty="0" smtClean="0">
                <a:solidFill>
                  <a:schemeClr val="tx1"/>
                </a:solidFill>
              </a:rPr>
              <a:t>虚拟化软件执行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35006" y="4448504"/>
            <a:ext cx="2817114" cy="406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2. </a:t>
            </a:r>
            <a:r>
              <a:rPr lang="zh-CN" altLang="en-US" b="1" dirty="0" smtClean="0">
                <a:solidFill>
                  <a:schemeClr val="tx1"/>
                </a:solidFill>
              </a:rPr>
              <a:t>智能移动终端的交互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97897" y="6341369"/>
            <a:ext cx="2316288" cy="406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3. </a:t>
            </a:r>
            <a:r>
              <a:rPr lang="zh-CN" altLang="en-US" b="1" dirty="0" smtClean="0">
                <a:solidFill>
                  <a:schemeClr val="tx1"/>
                </a:solidFill>
              </a:rPr>
              <a:t>软件的服务化运营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73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Arial Unicode MS" pitchFamily="34" charset="-122"/>
              </a:rPr>
              <a:t>云端</a:t>
            </a:r>
            <a:r>
              <a:rPr lang="zh-CN" altLang="en-US" dirty="0">
                <a:solidFill>
                  <a:srgbClr val="C00000"/>
                </a:solidFill>
                <a:latin typeface="Arial Unicode MS" pitchFamily="34" charset="-122"/>
              </a:rPr>
              <a:t>融合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研究服务于工程的两个角度：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用户体验，成本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43327148"/>
              </p:ext>
            </p:extLst>
          </p:nvPr>
        </p:nvGraphicFramePr>
        <p:xfrm>
          <a:off x="683568" y="2204865"/>
          <a:ext cx="7704856" cy="31795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8232"/>
                <a:gridCol w="1944216"/>
                <a:gridCol w="2016224"/>
                <a:gridCol w="1656184"/>
              </a:tblGrid>
              <a:tr h="619269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成本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用户体验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国内竞争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192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系统结构及调度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Cloudlet</a:t>
                      </a:r>
                      <a:r>
                        <a:rPr lang="zh-CN" altLang="en-US" dirty="0" smtClean="0"/>
                        <a:t>分布式调度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分布式系统（虚拟化）</a:t>
                      </a:r>
                      <a:endParaRPr lang="zh-CN" altLang="en-US" dirty="0"/>
                    </a:p>
                  </a:txBody>
                  <a:tcPr/>
                </a:tc>
              </a:tr>
              <a:tr h="6192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执行环境创建及迁移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预取与流式加载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轻量级虚拟化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虚机迁移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快速的</a:t>
                      </a:r>
                      <a:r>
                        <a:rPr lang="en-US" altLang="zh-CN" dirty="0" smtClean="0"/>
                        <a:t>Snapshot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系统软件（虚拟化）</a:t>
                      </a:r>
                      <a:endParaRPr lang="zh-CN" altLang="en-US" dirty="0"/>
                    </a:p>
                  </a:txBody>
                  <a:tcPr/>
                </a:tc>
              </a:tr>
              <a:tr h="6192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执行与展现分析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设备虚拟化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系统软件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6192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交互协议的优化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多媒体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5257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更多的数据 </a:t>
            </a:r>
            <a:r>
              <a:rPr lang="en-US" altLang="zh-CN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vs. </a:t>
            </a:r>
            <a:r>
              <a:rPr lang="zh-CN" altLang="en-US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更好的算法</a:t>
            </a:r>
            <a:endParaRPr lang="en-US" altLang="zh-CN" b="1" dirty="0" smtClean="0">
              <a:solidFill>
                <a:srgbClr val="000099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650" y="1047328"/>
            <a:ext cx="75247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0032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虚拟化技术发展历程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80032"/>
            <a:ext cx="5544616" cy="5789328"/>
          </a:xfrm>
        </p:spPr>
        <p:txBody>
          <a:bodyPr/>
          <a:lstStyle/>
          <a:p>
            <a:r>
              <a:rPr lang="zh-CN" altLang="en-US" dirty="0" smtClean="0"/>
              <a:t>两次浪潮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1965</a:t>
            </a:r>
            <a:r>
              <a:rPr lang="zh-CN" altLang="en-US" sz="1800" dirty="0" smtClean="0"/>
              <a:t>年：</a:t>
            </a:r>
            <a:r>
              <a:rPr lang="en-US" altLang="zh-CN" sz="1800" dirty="0" smtClean="0">
                <a:solidFill>
                  <a:srgbClr val="FF0000"/>
                </a:solidFill>
              </a:rPr>
              <a:t>“</a:t>
            </a:r>
            <a:r>
              <a:rPr lang="zh-CN" altLang="en-US" sz="1800" dirty="0" smtClean="0">
                <a:solidFill>
                  <a:srgbClr val="FF0000"/>
                </a:solidFill>
              </a:rPr>
              <a:t>虚拟机</a:t>
            </a:r>
            <a:r>
              <a:rPr lang="en-US" altLang="zh-CN" sz="1800" dirty="0" smtClean="0">
                <a:solidFill>
                  <a:srgbClr val="FF0000"/>
                </a:solidFill>
              </a:rPr>
              <a:t>”</a:t>
            </a:r>
            <a:r>
              <a:rPr lang="zh-CN" altLang="en-US" sz="1800" dirty="0" smtClean="0">
                <a:solidFill>
                  <a:srgbClr val="FF0000"/>
                </a:solidFill>
              </a:rPr>
              <a:t>在</a:t>
            </a:r>
            <a:r>
              <a:rPr lang="en-US" altLang="zh-CN" sz="1800" dirty="0" smtClean="0">
                <a:solidFill>
                  <a:srgbClr val="FF0000"/>
                </a:solidFill>
              </a:rPr>
              <a:t>VM/360</a:t>
            </a:r>
            <a:r>
              <a:rPr lang="zh-CN" altLang="en-US" sz="1800" dirty="0" smtClean="0">
                <a:solidFill>
                  <a:srgbClr val="FF0000"/>
                </a:solidFill>
              </a:rPr>
              <a:t>操作系统中首次提出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1997</a:t>
            </a:r>
            <a:r>
              <a:rPr lang="zh-CN" altLang="en-US" sz="1800" dirty="0" smtClean="0"/>
              <a:t>年：</a:t>
            </a:r>
            <a:r>
              <a:rPr lang="en-US" altLang="zh-CN" sz="1800" dirty="0" smtClean="0"/>
              <a:t>Disco</a:t>
            </a:r>
            <a:r>
              <a:rPr lang="zh-CN" altLang="en-US" sz="1800" dirty="0" smtClean="0"/>
              <a:t>系统及</a:t>
            </a:r>
            <a:r>
              <a:rPr lang="en-US" altLang="zh-CN" sz="1800" dirty="0" err="1" smtClean="0"/>
              <a:t>VMWare</a:t>
            </a:r>
            <a:r>
              <a:rPr lang="zh-CN" altLang="en-US" sz="1800" dirty="0" smtClean="0"/>
              <a:t>诞生</a:t>
            </a:r>
            <a:endParaRPr lang="en-US" altLang="zh-CN" sz="1800" dirty="0" smtClean="0"/>
          </a:p>
          <a:p>
            <a:r>
              <a:rPr lang="zh-CN" altLang="en-US" dirty="0" smtClean="0"/>
              <a:t>技术贡献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隔离性：为用户提供安全隔离的运行环境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封装性：屏蔽平台异构性，使得操作系统与底层平台无关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移动性：虚拟机迁移摆脱了进程与</a:t>
            </a:r>
            <a:r>
              <a:rPr lang="en-US" altLang="zh-CN" sz="1800" dirty="0" smtClean="0"/>
              <a:t>OS</a:t>
            </a:r>
            <a:r>
              <a:rPr lang="zh-CN" altLang="en-US" sz="1800" dirty="0" smtClean="0"/>
              <a:t>间复杂交互的束缚</a:t>
            </a:r>
            <a:endParaRPr lang="en-US" altLang="zh-CN" sz="1800" dirty="0" smtClean="0"/>
          </a:p>
          <a:p>
            <a:r>
              <a:rPr lang="zh-CN" altLang="en-US" dirty="0" smtClean="0"/>
              <a:t>应用领域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隔离运行环境</a:t>
            </a:r>
            <a:r>
              <a:rPr lang="en-US" altLang="zh-CN" sz="1800" dirty="0" smtClean="0"/>
              <a:t>(CP/CMS)</a:t>
            </a:r>
            <a:r>
              <a:rPr lang="zh-CN" altLang="en-US" sz="1800" dirty="0" smtClean="0"/>
              <a:t>：逐渐被进程所取代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异构应用整合：提升服务器资源使用效率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安全：“监控者”与“被监控者”间隔离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可用性：以迁移为基础，派生出快照、实时</a:t>
            </a:r>
            <a:r>
              <a:rPr lang="zh-CN" altLang="en-US" sz="1800" smtClean="0"/>
              <a:t>备份等高可用功</a:t>
            </a:r>
            <a:r>
              <a:rPr lang="zh-CN" altLang="en-US" sz="1800" dirty="0" smtClean="0"/>
              <a:t>能</a:t>
            </a:r>
            <a:endParaRPr lang="zh-CN" altLang="en-US" sz="1800" dirty="0"/>
          </a:p>
        </p:txBody>
      </p:sp>
      <p:graphicFrame>
        <p:nvGraphicFramePr>
          <p:cNvPr id="16" name="Diagram 3"/>
          <p:cNvGraphicFramePr/>
          <p:nvPr>
            <p:extLst>
              <p:ext uri="{D42A27DB-BD31-4B8C-83A1-F6EECF244321}">
                <p14:modId xmlns:p14="http://schemas.microsoft.com/office/powerpoint/2010/main" xmlns="" val="1416982035"/>
              </p:ext>
            </p:extLst>
          </p:nvPr>
        </p:nvGraphicFramePr>
        <p:xfrm>
          <a:off x="6372200" y="1916832"/>
          <a:ext cx="2376264" cy="1629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组合 16"/>
          <p:cNvGrpSpPr/>
          <p:nvPr/>
        </p:nvGrpSpPr>
        <p:grpSpPr>
          <a:xfrm>
            <a:off x="6300192" y="4437112"/>
            <a:ext cx="2592288" cy="1627584"/>
            <a:chOff x="4932040" y="3673624"/>
            <a:chExt cx="2808312" cy="2088232"/>
          </a:xfrm>
        </p:grpSpPr>
        <p:graphicFrame>
          <p:nvGraphicFramePr>
            <p:cNvPr id="18" name="Diagram 3"/>
            <p:cNvGraphicFramePr/>
            <p:nvPr>
              <p:extLst>
                <p:ext uri="{D42A27DB-BD31-4B8C-83A1-F6EECF244321}">
                  <p14:modId xmlns:p14="http://schemas.microsoft.com/office/powerpoint/2010/main" xmlns="" val="36799492"/>
                </p:ext>
              </p:extLst>
            </p:nvPr>
          </p:nvGraphicFramePr>
          <p:xfrm>
            <a:off x="5004048" y="3699916"/>
            <a:ext cx="2664296" cy="20619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19" name="矩形 18"/>
            <p:cNvSpPr/>
            <p:nvPr/>
          </p:nvSpPr>
          <p:spPr>
            <a:xfrm>
              <a:off x="4932040" y="3673624"/>
              <a:ext cx="936104" cy="10801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868144" y="3673624"/>
              <a:ext cx="936104" cy="10801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804248" y="3673624"/>
              <a:ext cx="936104" cy="10801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虚拟化技术当前趋势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/>
          <a:lstStyle/>
          <a:p>
            <a:r>
              <a:rPr lang="zh-CN" altLang="en-US" dirty="0" smtClean="0"/>
              <a:t>微型化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Microhypervisor</a:t>
            </a:r>
            <a:endParaRPr lang="en-US" altLang="zh-CN" dirty="0" smtClean="0"/>
          </a:p>
          <a:p>
            <a:pPr lvl="2"/>
            <a:r>
              <a:rPr lang="en-US" altLang="zh-CN" sz="1400" dirty="0" err="1" smtClean="0"/>
              <a:t>Bitvisor</a:t>
            </a:r>
            <a:r>
              <a:rPr lang="en-US" altLang="zh-CN" sz="1400" dirty="0" smtClean="0"/>
              <a:t>(5k VEE09), NOVA(9k eurosys10)</a:t>
            </a:r>
          </a:p>
          <a:p>
            <a:pPr lvl="1"/>
            <a:r>
              <a:rPr lang="zh-CN" altLang="en-US" dirty="0" smtClean="0"/>
              <a:t>轻量级虚拟机</a:t>
            </a:r>
            <a:endParaRPr lang="en-US" altLang="zh-CN" dirty="0" smtClean="0"/>
          </a:p>
          <a:p>
            <a:pPr lvl="2"/>
            <a:r>
              <a:rPr lang="en-US" altLang="zh-CN" sz="1400" dirty="0" smtClean="0"/>
              <a:t>Linux Container (</a:t>
            </a:r>
            <a:r>
              <a:rPr lang="zh-CN" altLang="en-US" sz="1400" dirty="0" smtClean="0"/>
              <a:t>支持同时运行上千个</a:t>
            </a:r>
            <a:r>
              <a:rPr lang="en-US" altLang="zh-CN" sz="1400" dirty="0" smtClean="0"/>
              <a:t>VM)</a:t>
            </a:r>
          </a:p>
          <a:p>
            <a:pPr lvl="2"/>
            <a:r>
              <a:rPr lang="en-US" altLang="zh-CN" sz="1400" dirty="0" smtClean="0"/>
              <a:t>Windows FVM</a:t>
            </a:r>
            <a:r>
              <a:rPr lang="zh-CN" altLang="en-US" sz="1400" dirty="0" smtClean="0"/>
              <a:t>（支持上百个</a:t>
            </a:r>
            <a:r>
              <a:rPr lang="en-US" altLang="zh-CN" sz="1400" dirty="0" smtClean="0"/>
              <a:t>windows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r>
              <a:rPr lang="zh-CN" altLang="en-US" dirty="0" smtClean="0"/>
              <a:t>嵌入化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智能终端（如手机）虚拟化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ARM</a:t>
            </a:r>
            <a:r>
              <a:rPr lang="zh-CN" altLang="en-US" sz="1800" dirty="0" smtClean="0"/>
              <a:t>虚拟化（硬件支持）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2012</a:t>
            </a:r>
            <a:r>
              <a:rPr lang="zh-CN" altLang="en-US" sz="1800" dirty="0" smtClean="0"/>
              <a:t>年</a:t>
            </a:r>
            <a:r>
              <a:rPr lang="en-US" altLang="zh-CN" sz="1800" dirty="0" smtClean="0"/>
              <a:t>VEE</a:t>
            </a:r>
            <a:r>
              <a:rPr lang="zh-CN" altLang="en-US" sz="1800" dirty="0" smtClean="0"/>
              <a:t>会议增设嵌入式</a:t>
            </a:r>
            <a:r>
              <a:rPr lang="en-US" altLang="zh-CN" sz="1800" dirty="0" smtClean="0"/>
              <a:t>session</a:t>
            </a:r>
          </a:p>
          <a:p>
            <a:r>
              <a:rPr lang="zh-CN" altLang="en-US" dirty="0" smtClean="0"/>
              <a:t>嵌套化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Nested virtualization </a:t>
            </a:r>
          </a:p>
          <a:p>
            <a:pPr lvl="2"/>
            <a:r>
              <a:rPr lang="en-US" altLang="zh-CN" sz="1400" dirty="0" smtClean="0"/>
              <a:t>Xen, KVM, </a:t>
            </a:r>
          </a:p>
          <a:p>
            <a:pPr lvl="2"/>
            <a:r>
              <a:rPr lang="en-US" altLang="zh-CN" sz="1400" dirty="0" smtClean="0"/>
              <a:t>Turtles, </a:t>
            </a:r>
            <a:r>
              <a:rPr lang="en-US" altLang="zh-CN" sz="1400" dirty="0" err="1" smtClean="0"/>
              <a:t>CloudVisor</a:t>
            </a:r>
            <a:r>
              <a:rPr lang="en-US" altLang="zh-CN" sz="1400" dirty="0" smtClean="0"/>
              <a:t> (SOSP2011)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76456" y="6448425"/>
            <a:ext cx="40563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9447BF-F4C1-4F9D-B288-D2921E4E305E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  <p:pic>
        <p:nvPicPr>
          <p:cNvPr id="349186" name="Picture 2" descr="D:\Work\research\博士论文\总体架构\To.Liu\vmm_code_siz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916832"/>
            <a:ext cx="3528392" cy="31789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机遇与挑战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36712"/>
            <a:ext cx="8501122" cy="6021288"/>
          </a:xfrm>
        </p:spPr>
        <p:txBody>
          <a:bodyPr/>
          <a:lstStyle/>
          <a:p>
            <a:r>
              <a:rPr lang="zh-CN" altLang="en-US" dirty="0" smtClean="0"/>
              <a:t>虚拟化技术自身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微型化、嵌入化、嵌套化发展趋势将促进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终端领域：虚拟化与移动智能终端结合，例如虚拟化车载终端等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服务器领域：节能、轻量级调度</a:t>
            </a:r>
            <a:endParaRPr lang="en-US" altLang="zh-CN" dirty="0" smtClean="0"/>
          </a:p>
          <a:p>
            <a:r>
              <a:rPr lang="zh-CN" altLang="en-US" dirty="0" smtClean="0"/>
              <a:t>安全性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Out-of-the-box</a:t>
            </a:r>
            <a:r>
              <a:rPr lang="zh-CN" altLang="en-US" dirty="0" smtClean="0"/>
              <a:t>安全监控模式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微型化：大大减少</a:t>
            </a:r>
            <a:r>
              <a:rPr lang="en-US" altLang="zh-CN" dirty="0" smtClean="0"/>
              <a:t>trusted code size</a:t>
            </a:r>
          </a:p>
          <a:p>
            <a:pPr lvl="2"/>
            <a:r>
              <a:rPr lang="zh-CN" altLang="en-US" dirty="0" smtClean="0"/>
              <a:t>嵌入式：进入智能终端领域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嵌套式：多层安全软件部署，云隐私监控等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VMM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BIOS</a:t>
            </a:r>
          </a:p>
          <a:p>
            <a:pPr lvl="2"/>
            <a:r>
              <a:rPr lang="en-US" altLang="zh-CN" dirty="0" smtClean="0"/>
              <a:t>BIOS</a:t>
            </a:r>
            <a:r>
              <a:rPr lang="zh-CN" altLang="en-US" dirty="0" smtClean="0"/>
              <a:t>仅用于引导，无法进行系统监控</a:t>
            </a:r>
            <a:endParaRPr lang="en-US" altLang="zh-CN" dirty="0" smtClean="0"/>
          </a:p>
          <a:p>
            <a:r>
              <a:rPr lang="zh-CN" altLang="en-US" dirty="0" smtClean="0"/>
              <a:t>可用性</a:t>
            </a:r>
            <a:endParaRPr lang="en-US" altLang="zh-CN" dirty="0" smtClean="0"/>
          </a:p>
          <a:p>
            <a:pPr lvl="1"/>
            <a:r>
              <a:rPr lang="en-US" altLang="zh-CN" sz="2000" dirty="0" smtClean="0"/>
              <a:t>Virtual Machine-&gt;Virtual Network</a:t>
            </a:r>
          </a:p>
          <a:p>
            <a:pPr lvl="1"/>
            <a:r>
              <a:rPr lang="zh-CN" altLang="en-US" sz="2000" dirty="0" smtClean="0"/>
              <a:t>服务器：集群迁移和快照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终端：桌面系统备份与恢复</a:t>
            </a:r>
            <a:endParaRPr lang="en-US" altLang="zh-CN" sz="2000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52736"/>
            <a:ext cx="8501122" cy="5429288"/>
          </a:xfrm>
        </p:spPr>
        <p:txBody>
          <a:bodyPr/>
          <a:lstStyle/>
          <a:p>
            <a:r>
              <a:rPr lang="zh-CN" altLang="en-US" dirty="0" smtClean="0"/>
              <a:t>虚拟机关键技术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微型化、嵌入式虚拟机监控器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以</a:t>
            </a:r>
            <a:r>
              <a:rPr lang="en-US" altLang="zh-CN" dirty="0" smtClean="0"/>
              <a:t>ARM</a:t>
            </a:r>
            <a:r>
              <a:rPr lang="zh-CN" altLang="en-US" dirty="0" smtClean="0"/>
              <a:t> </a:t>
            </a:r>
            <a:r>
              <a:rPr lang="en-US" altLang="zh-CN" dirty="0" smtClean="0"/>
              <a:t>Virtualization</a:t>
            </a:r>
            <a:r>
              <a:rPr lang="zh-CN" altLang="en-US" dirty="0" smtClean="0"/>
              <a:t>作为初步尝试</a:t>
            </a:r>
            <a:endParaRPr lang="en-US" altLang="zh-CN" dirty="0" smtClean="0"/>
          </a:p>
          <a:p>
            <a:r>
              <a:rPr lang="zh-CN" altLang="en-US" dirty="0" smtClean="0"/>
              <a:t>虚拟化安全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基于可信</a:t>
            </a:r>
            <a:r>
              <a:rPr lang="en-US" altLang="zh-CN" sz="1800" dirty="0" smtClean="0"/>
              <a:t>VMM</a:t>
            </a:r>
            <a:r>
              <a:rPr lang="zh-CN" altLang="en-US" sz="1800" dirty="0" smtClean="0"/>
              <a:t>的终端安全保护（面向智能终端）</a:t>
            </a:r>
          </a:p>
          <a:p>
            <a:pPr lvl="1"/>
            <a:r>
              <a:rPr lang="zh-CN" altLang="en-US" sz="1800" dirty="0" smtClean="0"/>
              <a:t>基于虚拟化的综合安全监控平台（面向云端）</a:t>
            </a:r>
          </a:p>
          <a:p>
            <a:pPr lvl="1"/>
            <a:r>
              <a:rPr lang="zh-CN" altLang="en-US" sz="1800" dirty="0" smtClean="0"/>
              <a:t>基于可信第三方的隐私监管 （可信第三方）</a:t>
            </a:r>
            <a:endParaRPr lang="en-US" altLang="zh-CN" sz="1800" dirty="0" smtClean="0"/>
          </a:p>
          <a:p>
            <a:r>
              <a:rPr lang="zh-CN" altLang="en-US" dirty="0" smtClean="0"/>
              <a:t>基于虚拟机的高可用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虚拟化应用故障监控技术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虚拟集群快照</a:t>
            </a:r>
            <a:endParaRPr lang="en-US" altLang="zh-CN" sz="1800" dirty="0" smtClean="0"/>
          </a:p>
          <a:p>
            <a:pPr lvl="2"/>
            <a:r>
              <a:rPr lang="zh-CN" altLang="en-US" dirty="0" smtClean="0"/>
              <a:t>针对虚拟磁盘：</a:t>
            </a:r>
            <a:r>
              <a:rPr lang="en-US" altLang="zh-CN" dirty="0" err="1" smtClean="0"/>
              <a:t>iROW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针对内存：</a:t>
            </a:r>
            <a:r>
              <a:rPr lang="en-US" altLang="zh-CN" dirty="0" smtClean="0"/>
              <a:t>De-Duplication</a:t>
            </a:r>
          </a:p>
          <a:p>
            <a:pPr lvl="1"/>
            <a:r>
              <a:rPr lang="zh-CN" altLang="en-US" sz="1800" dirty="0" smtClean="0"/>
              <a:t>虚拟机疏散</a:t>
            </a:r>
            <a:endParaRPr lang="en-US" altLang="zh-CN" sz="1800" dirty="0" smtClean="0"/>
          </a:p>
          <a:p>
            <a:pPr lvl="2"/>
            <a:r>
              <a:rPr lang="zh-CN" altLang="en-US" dirty="0" smtClean="0"/>
              <a:t>基于多播的虚拟机群组迁移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436096" y="4077072"/>
            <a:ext cx="3312368" cy="811833"/>
            <a:chOff x="5652120" y="1465039"/>
            <a:chExt cx="3312368" cy="811833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5652120" y="1988840"/>
              <a:ext cx="33123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868144" y="1825079"/>
              <a:ext cx="288032" cy="30777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5868144" y="1844824"/>
              <a:ext cx="296416" cy="28803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7236296" y="1772816"/>
              <a:ext cx="72008" cy="43204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388424" y="1772816"/>
              <a:ext cx="72008" cy="43204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52120" y="1484784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failure</a:t>
              </a:r>
              <a:endParaRPr lang="zh-CN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48264" y="1465039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detect</a:t>
              </a:r>
              <a:endParaRPr lang="zh-CN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28384" y="1465039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recovery</a:t>
              </a:r>
              <a:endParaRPr lang="zh-CN" alt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56176" y="2030651"/>
              <a:ext cx="1008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Detection time</a:t>
              </a:r>
              <a:endParaRPr lang="zh-CN" alt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08304" y="2030651"/>
              <a:ext cx="1008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recovery time</a:t>
              </a:r>
              <a:endParaRPr lang="zh-CN" altLang="en-US" sz="1000" dirty="0"/>
            </a:p>
          </p:txBody>
        </p:sp>
      </p:grpSp>
      <p:pic>
        <p:nvPicPr>
          <p:cNvPr id="2050" name="Picture 2" descr="snap-c-fix-clus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4980658"/>
            <a:ext cx="285591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-27384"/>
            <a:ext cx="8568952" cy="114300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系统规划</a:t>
            </a:r>
            <a:endParaRPr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黑体" pitchFamily="2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42844" y="1600226"/>
          <a:ext cx="3565060" cy="4565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矩形 12"/>
          <p:cNvSpPr/>
          <p:nvPr/>
        </p:nvSpPr>
        <p:spPr bwMode="auto">
          <a:xfrm>
            <a:off x="4038600" y="5059388"/>
            <a:ext cx="4800599" cy="884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1100" dirty="0" smtClean="0"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sz="1100" dirty="0" smtClean="0">
                <a:latin typeface="黑体" pitchFamily="49" charset="-122"/>
                <a:ea typeface="黑体" pitchFamily="49" charset="-122"/>
              </a:rPr>
              <a:t>VMM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</a:rPr>
              <a:t>的虚拟化安全基础设施及</a:t>
            </a:r>
            <a:r>
              <a:rPr lang="en-US" altLang="zh-CN" sz="1100" dirty="0" smtClean="0">
                <a:latin typeface="黑体" pitchFamily="49" charset="-122"/>
                <a:ea typeface="黑体" pitchFamily="49" charset="-122"/>
              </a:rPr>
              <a:t>API</a:t>
            </a:r>
            <a:endParaRPr lang="en-US" altLang="zh-CN" sz="11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134225" y="5349901"/>
            <a:ext cx="1185862" cy="2381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b="1" dirty="0" smtClean="0"/>
              <a:t>VSA</a:t>
            </a:r>
            <a:r>
              <a:rPr lang="zh-CN" altLang="en-US" sz="1000" b="1" dirty="0" smtClean="0"/>
              <a:t>性能优化</a:t>
            </a:r>
            <a:endParaRPr lang="zh-CN" altLang="en-US" sz="1000" b="1" dirty="0"/>
          </a:p>
        </p:txBody>
      </p:sp>
      <p:sp>
        <p:nvSpPr>
          <p:cNvPr id="15" name="矩形 14"/>
          <p:cNvSpPr/>
          <p:nvPr/>
        </p:nvSpPr>
        <p:spPr bwMode="auto">
          <a:xfrm>
            <a:off x="5810250" y="5349901"/>
            <a:ext cx="1187450" cy="2381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b="1" dirty="0" smtClean="0"/>
              <a:t>面向第三方工具的安全</a:t>
            </a:r>
            <a:r>
              <a:rPr lang="en-US" altLang="zh-CN" sz="1000" b="1" dirty="0" smtClean="0"/>
              <a:t>API</a:t>
            </a:r>
            <a:endParaRPr lang="zh-CN" altLang="en-US" sz="1000" b="1" dirty="0"/>
          </a:p>
        </p:txBody>
      </p:sp>
      <p:sp>
        <p:nvSpPr>
          <p:cNvPr id="16" name="矩形 15"/>
          <p:cNvSpPr/>
          <p:nvPr/>
        </p:nvSpPr>
        <p:spPr bwMode="auto">
          <a:xfrm>
            <a:off x="4038601" y="4373588"/>
            <a:ext cx="4800600" cy="612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1100" dirty="0" smtClean="0"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sz="1100" dirty="0" smtClean="0">
                <a:latin typeface="黑体" pitchFamily="49" charset="-122"/>
                <a:ea typeface="黑体" pitchFamily="49" charset="-122"/>
              </a:rPr>
              <a:t>iVIC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</a:rPr>
              <a:t>的虚拟安全设备管理技术</a:t>
            </a:r>
            <a:endParaRPr lang="en-US" altLang="zh-CN" sz="1100" dirty="0">
              <a:latin typeface="黑体" pitchFamily="49" charset="-122"/>
              <a:ea typeface="黑体" pitchFamily="49" charset="-122"/>
            </a:endParaRPr>
          </a:p>
          <a:p>
            <a:pPr algn="ctr">
              <a:defRPr/>
            </a:pPr>
            <a:endParaRPr lang="en-US" altLang="zh-CN" sz="1000" dirty="0"/>
          </a:p>
          <a:p>
            <a:pPr algn="ctr">
              <a:defRPr/>
            </a:pPr>
            <a:endParaRPr lang="en-US" altLang="zh-CN" sz="1000" dirty="0"/>
          </a:p>
        </p:txBody>
      </p:sp>
      <p:sp>
        <p:nvSpPr>
          <p:cNvPr id="17" name="椭圆 16"/>
          <p:cNvSpPr/>
          <p:nvPr/>
        </p:nvSpPr>
        <p:spPr bwMode="auto">
          <a:xfrm>
            <a:off x="7345362" y="4648226"/>
            <a:ext cx="1112838" cy="269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>
                <a:solidFill>
                  <a:schemeClr val="tx1"/>
                </a:solidFill>
              </a:rPr>
              <a:t>实时监控</a:t>
            </a:r>
            <a:endParaRPr lang="zh-CN" altLang="en-US" sz="1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4495800" y="4656163"/>
            <a:ext cx="1524000" cy="261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可视化部署</a:t>
            </a:r>
            <a:endParaRPr lang="zh-CN" altLang="en-US" sz="1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6078537" y="4656163"/>
            <a:ext cx="1204913" cy="261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>
                <a:solidFill>
                  <a:schemeClr val="tx1"/>
                </a:solidFill>
              </a:rPr>
              <a:t>动态调度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zh-CN" altLang="en-US" sz="1000" dirty="0" smtClean="0">
                <a:solidFill>
                  <a:schemeClr val="tx1"/>
                </a:solidFill>
              </a:rPr>
              <a:t>与迁移</a:t>
            </a:r>
            <a:endParaRPr lang="zh-CN" altLang="en-US" sz="1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486275" y="5349901"/>
            <a:ext cx="1187450" cy="2381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b="1" dirty="0" smtClean="0"/>
              <a:t>OS</a:t>
            </a:r>
            <a:r>
              <a:rPr lang="zh-CN" altLang="en-US" sz="1000" b="1" dirty="0" smtClean="0"/>
              <a:t>语义重建</a:t>
            </a:r>
            <a:endParaRPr lang="zh-CN" altLang="en-US" sz="1000" b="1" dirty="0"/>
          </a:p>
        </p:txBody>
      </p:sp>
      <p:sp>
        <p:nvSpPr>
          <p:cNvPr id="21" name="圆角矩形 20"/>
          <p:cNvSpPr/>
          <p:nvPr/>
        </p:nvSpPr>
        <p:spPr bwMode="auto">
          <a:xfrm>
            <a:off x="4011612" y="3062314"/>
            <a:ext cx="2322513" cy="12049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1100" dirty="0" smtClean="0">
                <a:latin typeface="黑体" pitchFamily="49" charset="-122"/>
                <a:ea typeface="黑体" pitchFamily="49" charset="-122"/>
              </a:rPr>
              <a:t>在线检测方法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与工具</a:t>
            </a:r>
            <a:endParaRPr lang="en-US" altLang="zh-CN" sz="11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222750" y="3432201"/>
            <a:ext cx="896937" cy="3667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隐藏对象识别</a:t>
            </a:r>
            <a:endParaRPr lang="zh-CN" altLang="en-US" sz="1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222750" y="3854476"/>
            <a:ext cx="896937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敏感文件保护</a:t>
            </a:r>
            <a:endParaRPr lang="en-US" altLang="en-US" sz="1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流程图: 磁盘 23"/>
          <p:cNvSpPr/>
          <p:nvPr/>
        </p:nvSpPr>
        <p:spPr bwMode="auto">
          <a:xfrm>
            <a:off x="5330825" y="3352826"/>
            <a:ext cx="785812" cy="522288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/>
              <a:t>虚拟安全</a:t>
            </a:r>
            <a:endParaRPr lang="en-US" altLang="zh-CN" sz="1100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/>
              <a:t>设备库</a:t>
            </a:r>
            <a:endParaRPr lang="zh-CN" altLang="en-US" sz="1100" dirty="0"/>
          </a:p>
        </p:txBody>
      </p:sp>
      <p:sp>
        <p:nvSpPr>
          <p:cNvPr id="25" name="圆角矩形 24"/>
          <p:cNvSpPr/>
          <p:nvPr/>
        </p:nvSpPr>
        <p:spPr bwMode="auto">
          <a:xfrm>
            <a:off x="6438900" y="3062314"/>
            <a:ext cx="2479675" cy="12049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1100" dirty="0" smtClean="0">
                <a:latin typeface="黑体" pitchFamily="49" charset="-122"/>
                <a:ea typeface="黑体" pitchFamily="49" charset="-122"/>
              </a:rPr>
              <a:t>离线查杀与修复工具</a:t>
            </a:r>
            <a:endParaRPr lang="en-US" altLang="zh-CN" sz="11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962400" y="4321201"/>
            <a:ext cx="4953000" cy="1698625"/>
          </a:xfrm>
          <a:prstGeom prst="rect">
            <a:avLst/>
          </a:prstGeom>
          <a:noFill/>
          <a:ln>
            <a:solidFill>
              <a:srgbClr val="FF0000">
                <a:alpha val="78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/>
          </a:p>
        </p:txBody>
      </p:sp>
      <p:sp>
        <p:nvSpPr>
          <p:cNvPr id="27" name="矩形 26"/>
          <p:cNvSpPr/>
          <p:nvPr/>
        </p:nvSpPr>
        <p:spPr bwMode="auto">
          <a:xfrm>
            <a:off x="8128000" y="3854476"/>
            <a:ext cx="738187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补丁管理</a:t>
            </a:r>
            <a:endParaRPr lang="zh-CN" altLang="en-US" sz="1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6545262" y="3854476"/>
            <a:ext cx="738188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安全升级</a:t>
            </a:r>
            <a:endParaRPr lang="zh-CN" altLang="en-US" sz="1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335837" y="3854476"/>
            <a:ext cx="738188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渗透测试</a:t>
            </a:r>
            <a:endParaRPr lang="zh-CN" altLang="en-US" sz="1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7705725" y="3432201"/>
            <a:ext cx="738187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流量存储及挖掘</a:t>
            </a:r>
            <a:endParaRPr lang="zh-CN" altLang="en-US" sz="1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913562" y="3432201"/>
            <a:ext cx="739775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离线磁盘扫描</a:t>
            </a:r>
            <a:endParaRPr lang="zh-CN" altLang="en-US" sz="1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27"/>
          <p:cNvSpPr txBox="1">
            <a:spLocks noChangeArrowheads="1"/>
          </p:cNvSpPr>
          <p:nvPr/>
        </p:nvSpPr>
        <p:spPr bwMode="auto">
          <a:xfrm>
            <a:off x="6217929" y="1793714"/>
            <a:ext cx="1450975" cy="454025"/>
          </a:xfrm>
          <a:prstGeom prst="rect">
            <a:avLst/>
          </a:prstGeom>
          <a:solidFill>
            <a:srgbClr val="99E74B"/>
          </a:solidFill>
          <a:ln w="19050" algn="ctr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105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云安全态势感知与</a:t>
            </a:r>
            <a:endParaRPr lang="en-US" altLang="zh-CN" sz="105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>
              <a:defRPr/>
            </a:pPr>
            <a:r>
              <a:rPr lang="zh-CN" altLang="en-US" sz="105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智能分析平台</a:t>
            </a:r>
            <a:endParaRPr lang="zh-CN" altLang="en-US" sz="105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4951412" y="1787364"/>
            <a:ext cx="1135063" cy="454025"/>
          </a:xfrm>
          <a:prstGeom prst="rect">
            <a:avLst/>
          </a:prstGeom>
          <a:gradFill rotWithShape="1">
            <a:gsLst>
              <a:gs pos="0">
                <a:srgbClr val="9EEAFF"/>
              </a:gs>
              <a:gs pos="100000">
                <a:srgbClr val="E4F9FF"/>
              </a:gs>
            </a:gsLst>
            <a:lin ang="5400000" scaled="1"/>
          </a:gradFill>
          <a:ln w="19050" algn="ctr">
            <a:solidFill>
              <a:srgbClr val="46AAC5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05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IaaS</a:t>
            </a:r>
            <a:r>
              <a:rPr lang="zh-CN" altLang="en-US" sz="105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云安全</a:t>
            </a:r>
            <a:endParaRPr lang="en-US" altLang="zh-CN" sz="105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defRPr/>
            </a:pPr>
            <a:r>
              <a:rPr lang="zh-CN" altLang="en-US" sz="105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监控平台</a:t>
            </a:r>
            <a:endParaRPr lang="en-US" altLang="en-US" sz="11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1951" name="矩形 33"/>
          <p:cNvSpPr>
            <a:spLocks noChangeArrowheads="1"/>
          </p:cNvSpPr>
          <p:nvPr/>
        </p:nvSpPr>
        <p:spPr bwMode="auto">
          <a:xfrm>
            <a:off x="4011613" y="1793714"/>
            <a:ext cx="788988" cy="454025"/>
          </a:xfrm>
          <a:prstGeom prst="rect">
            <a:avLst/>
          </a:prstGeom>
          <a:gradFill rotWithShape="1">
            <a:gsLst>
              <a:gs pos="0">
                <a:srgbClr val="DAFDA7"/>
              </a:gs>
              <a:gs pos="100000">
                <a:srgbClr val="F5FFE6"/>
              </a:gs>
            </a:gsLst>
            <a:lin ang="5400000" scaled="1"/>
          </a:gradFill>
          <a:ln w="19050" algn="ctr">
            <a:solidFill>
              <a:srgbClr val="98B954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1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虚拟安全</a:t>
            </a:r>
            <a:endParaRPr lang="en-US" altLang="zh-CN" sz="110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11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实验室</a:t>
            </a:r>
            <a:endParaRPr lang="zh-CN" altLang="en-US" sz="110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3810000" y="2374739"/>
            <a:ext cx="5170487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 bwMode="auto">
          <a:xfrm>
            <a:off x="7143750" y="5638826"/>
            <a:ext cx="1185862" cy="2381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b="1" dirty="0" smtClean="0"/>
              <a:t>进程及内存监控</a:t>
            </a:r>
            <a:endParaRPr lang="zh-CN" altLang="en-US" sz="1000" b="1" dirty="0"/>
          </a:p>
        </p:txBody>
      </p:sp>
      <p:sp>
        <p:nvSpPr>
          <p:cNvPr id="50" name="矩形 49"/>
          <p:cNvSpPr/>
          <p:nvPr/>
        </p:nvSpPr>
        <p:spPr bwMode="auto">
          <a:xfrm>
            <a:off x="5819775" y="5638826"/>
            <a:ext cx="1187450" cy="2381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b="1" dirty="0" smtClean="0"/>
              <a:t>系统调用监控</a:t>
            </a:r>
            <a:endParaRPr lang="zh-CN" altLang="en-US" sz="1000" b="1" dirty="0"/>
          </a:p>
        </p:txBody>
      </p:sp>
      <p:sp>
        <p:nvSpPr>
          <p:cNvPr id="51" name="矩形 50"/>
          <p:cNvSpPr/>
          <p:nvPr/>
        </p:nvSpPr>
        <p:spPr bwMode="auto">
          <a:xfrm>
            <a:off x="4495800" y="5638826"/>
            <a:ext cx="1187450" cy="2381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b="1" dirty="0" smtClean="0"/>
              <a:t>I/O</a:t>
            </a:r>
            <a:r>
              <a:rPr lang="zh-CN" altLang="en-US" sz="1000" b="1" dirty="0" smtClean="0"/>
              <a:t>监控</a:t>
            </a:r>
            <a:endParaRPr lang="zh-CN" altLang="en-US" sz="1000" b="1" dirty="0"/>
          </a:p>
        </p:txBody>
      </p:sp>
      <p:sp>
        <p:nvSpPr>
          <p:cNvPr id="52" name="圆角矩形 51"/>
          <p:cNvSpPr/>
          <p:nvPr/>
        </p:nvSpPr>
        <p:spPr bwMode="auto">
          <a:xfrm>
            <a:off x="4011304" y="2411130"/>
            <a:ext cx="4904096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1100" dirty="0" smtClean="0">
                <a:latin typeface="黑体" pitchFamily="49" charset="-122"/>
                <a:ea typeface="黑体" pitchFamily="49" charset="-122"/>
              </a:rPr>
              <a:t>可视化与智能分析工具</a:t>
            </a:r>
            <a:endParaRPr lang="en-US" altLang="zh-CN" sz="11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419600" y="2667026"/>
            <a:ext cx="11430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实时可视化引擎</a:t>
            </a:r>
            <a:endParaRPr lang="zh-CN" altLang="en-US" sz="1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5715000" y="2667026"/>
            <a:ext cx="13716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数据统计与趋势分析</a:t>
            </a:r>
            <a:endParaRPr lang="zh-CN" altLang="en-US" sz="1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239000" y="2667026"/>
            <a:ext cx="13716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攻击路径展现与溯源</a:t>
            </a:r>
            <a:endParaRPr lang="zh-CN" altLang="en-US" sz="1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7772400" y="1801530"/>
            <a:ext cx="1135063" cy="454025"/>
          </a:xfrm>
          <a:prstGeom prst="rect">
            <a:avLst/>
          </a:prstGeom>
          <a:gradFill rotWithShape="1">
            <a:gsLst>
              <a:gs pos="0">
                <a:srgbClr val="9EEAFF"/>
              </a:gs>
              <a:gs pos="100000">
                <a:srgbClr val="E4F9FF"/>
              </a:gs>
            </a:gsLst>
            <a:lin ang="5400000" scaled="1"/>
          </a:gradFill>
          <a:ln w="19050" algn="ctr">
            <a:solidFill>
              <a:srgbClr val="46AAC5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05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云安全</a:t>
            </a:r>
            <a:endParaRPr lang="en-US" altLang="zh-CN" sz="105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defRPr/>
            </a:pPr>
            <a:r>
              <a:rPr lang="zh-CN" altLang="en-US" sz="105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测试平台</a:t>
            </a:r>
            <a:endParaRPr lang="en-US" altLang="en-US" sz="11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275263" y="3832251"/>
            <a:ext cx="896937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可信加载</a:t>
            </a:r>
            <a:endParaRPr lang="en-US" altLang="en-US" sz="1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443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</a:t>
            </a:r>
            <a:r>
              <a:rPr lang="zh-CN" altLang="en-US" dirty="0" smtClean="0"/>
              <a:t>数据与大（分布式）系统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分</a:t>
            </a:r>
            <a:r>
              <a:rPr lang="zh-CN" altLang="en-US" dirty="0" smtClean="0"/>
              <a:t>治法处理大数据的自然思考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以大制大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大系统多大？据公开文献：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年节点数增长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倍，存储增长</a:t>
            </a:r>
            <a:r>
              <a:rPr lang="en-US" altLang="zh-CN" dirty="0" smtClean="0">
                <a:solidFill>
                  <a:srgbClr val="FF0000"/>
                </a:solidFill>
              </a:rPr>
              <a:t>100</a:t>
            </a:r>
            <a:r>
              <a:rPr lang="zh-CN" altLang="en-US" dirty="0">
                <a:solidFill>
                  <a:srgbClr val="FF0000"/>
                </a:solidFill>
              </a:rPr>
              <a:t>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/>
              <a:t>SOSP03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Google GFS (</a:t>
            </a:r>
            <a:r>
              <a:rPr lang="en-US" altLang="zh-CN" dirty="0" smtClean="0">
                <a:solidFill>
                  <a:srgbClr val="FF0000"/>
                </a:solidFill>
              </a:rPr>
              <a:t>over </a:t>
            </a:r>
            <a:r>
              <a:rPr lang="en-US" altLang="zh-CN" dirty="0">
                <a:solidFill>
                  <a:srgbClr val="FF0000"/>
                </a:solidFill>
              </a:rPr>
              <a:t>1000 storage </a:t>
            </a:r>
            <a:r>
              <a:rPr lang="en-US" altLang="zh-CN" dirty="0" smtClean="0">
                <a:solidFill>
                  <a:srgbClr val="FF0000"/>
                </a:solidFill>
              </a:rPr>
              <a:t>nodes, over </a:t>
            </a:r>
            <a:r>
              <a:rPr lang="en-US" altLang="zh-CN" dirty="0">
                <a:solidFill>
                  <a:srgbClr val="FF0000"/>
                </a:solidFill>
              </a:rPr>
              <a:t>300 </a:t>
            </a:r>
            <a:r>
              <a:rPr lang="en-US" altLang="zh-CN" dirty="0" smtClean="0">
                <a:solidFill>
                  <a:srgbClr val="FF0000"/>
                </a:solidFill>
              </a:rPr>
              <a:t>TB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OSDI04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Google </a:t>
            </a:r>
            <a:r>
              <a:rPr lang="en-US" altLang="zh-CN" dirty="0" err="1" smtClean="0"/>
              <a:t>MapReduce</a:t>
            </a:r>
            <a:r>
              <a:rPr lang="en-US" altLang="zh-CN" dirty="0"/>
              <a:t> </a:t>
            </a:r>
            <a:r>
              <a:rPr lang="en-US" altLang="zh-CN" dirty="0" smtClean="0"/>
              <a:t>(hundreds </a:t>
            </a:r>
            <a:r>
              <a:rPr lang="en-US" altLang="zh-CN" dirty="0"/>
              <a:t>or thousands of machines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OSDI06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Google </a:t>
            </a:r>
            <a:r>
              <a:rPr lang="en-US" altLang="zh-CN" dirty="0" err="1" smtClean="0"/>
              <a:t>BigData</a:t>
            </a:r>
            <a:r>
              <a:rPr lang="en-US" altLang="zh-CN" dirty="0"/>
              <a:t> </a:t>
            </a:r>
            <a:r>
              <a:rPr lang="en-US" altLang="zh-CN" dirty="0" smtClean="0"/>
              <a:t>(a </a:t>
            </a:r>
            <a:r>
              <a:rPr lang="en-US" altLang="zh-CN" dirty="0"/>
              <a:t>handful to thousands </a:t>
            </a:r>
            <a:r>
              <a:rPr lang="en-US" altLang="zh-CN" dirty="0" smtClean="0"/>
              <a:t>of servers, several </a:t>
            </a:r>
            <a:r>
              <a:rPr lang="en-US" altLang="zh-CN" dirty="0"/>
              <a:t>hundred terabytes of </a:t>
            </a:r>
            <a:r>
              <a:rPr lang="en-US" altLang="zh-CN" dirty="0" smtClean="0"/>
              <a:t>data, in evaluation 1786 servers)</a:t>
            </a:r>
          </a:p>
          <a:p>
            <a:pPr lvl="2"/>
            <a:r>
              <a:rPr lang="en-US" altLang="zh-CN" dirty="0" smtClean="0"/>
              <a:t>SOSP07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Amazon Dynamo (Always On, tens of thousands of nodes)</a:t>
            </a:r>
          </a:p>
          <a:p>
            <a:pPr lvl="2"/>
            <a:r>
              <a:rPr lang="en-US" altLang="zh-CN" dirty="0" smtClean="0"/>
              <a:t>EuroSys07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Microsoft Research Dyrad,1800 Servers</a:t>
            </a:r>
          </a:p>
          <a:p>
            <a:pPr lvl="2"/>
            <a:r>
              <a:rPr lang="en-US" altLang="zh-CN" dirty="0"/>
              <a:t>Sigmod</a:t>
            </a:r>
            <a:r>
              <a:rPr lang="en-US" altLang="zh-CN" dirty="0" smtClean="0"/>
              <a:t>09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Yahoo</a:t>
            </a:r>
            <a:r>
              <a:rPr lang="zh-CN" altLang="en-US" dirty="0"/>
              <a:t>：</a:t>
            </a:r>
            <a:r>
              <a:rPr lang="en-US" altLang="zh-CN" dirty="0" err="1" smtClean="0"/>
              <a:t>Sortbenchmark</a:t>
            </a:r>
            <a:r>
              <a:rPr lang="en-US" altLang="zh-CN" dirty="0" smtClean="0"/>
              <a:t> 3452</a:t>
            </a:r>
            <a:r>
              <a:rPr lang="zh-CN" altLang="en-US" dirty="0" smtClean="0"/>
              <a:t>节点，</a:t>
            </a:r>
            <a:r>
              <a:rPr lang="en-US" altLang="zh-CN" dirty="0" smtClean="0"/>
              <a:t>173</a:t>
            </a:r>
            <a:r>
              <a:rPr lang="zh-CN" altLang="en-US" dirty="0" smtClean="0"/>
              <a:t>分钟排序</a:t>
            </a:r>
            <a:r>
              <a:rPr lang="en-US" altLang="zh-CN" dirty="0" smtClean="0"/>
              <a:t>100TB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2010</a:t>
            </a:r>
            <a:r>
              <a:rPr lang="zh-CN" altLang="en-US" dirty="0" smtClean="0"/>
              <a:t>：中国</a:t>
            </a:r>
            <a:r>
              <a:rPr lang="zh-CN" altLang="en-US" dirty="0"/>
              <a:t>云一期目标：建设</a:t>
            </a:r>
            <a:r>
              <a:rPr lang="en-US" altLang="zh-CN" dirty="0"/>
              <a:t>5000</a:t>
            </a:r>
            <a:r>
              <a:rPr lang="zh-CN" altLang="en-US" dirty="0"/>
              <a:t>节点的单个集群，处理</a:t>
            </a:r>
            <a:r>
              <a:rPr lang="en-US" altLang="zh-CN" dirty="0"/>
              <a:t>10PB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2"/>
            <a:r>
              <a:rPr lang="en-US" altLang="zh-CN" dirty="0"/>
              <a:t>USENIX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Yahoo!</a:t>
            </a:r>
            <a:r>
              <a:rPr lang="zh-CN" altLang="en-US" dirty="0" smtClean="0"/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万个节点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HDFS</a:t>
            </a:r>
            <a:r>
              <a:rPr lang="zh-CN" altLang="en-US" dirty="0" smtClean="0">
                <a:solidFill>
                  <a:srgbClr val="FF0000"/>
                </a:solidFill>
              </a:rPr>
              <a:t>集群上存储</a:t>
            </a:r>
            <a:r>
              <a:rPr lang="en-US" altLang="zh-CN" dirty="0" smtClean="0">
                <a:solidFill>
                  <a:srgbClr val="FF0000"/>
                </a:solidFill>
              </a:rPr>
              <a:t>40PB</a:t>
            </a:r>
            <a:r>
              <a:rPr lang="zh-CN" altLang="en-US" dirty="0" smtClean="0">
                <a:solidFill>
                  <a:srgbClr val="FF0000"/>
                </a:solidFill>
              </a:rPr>
              <a:t>应用数据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万研究和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万生产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1</a:t>
            </a:r>
          </a:p>
          <a:p>
            <a:r>
              <a:rPr lang="zh-CN" altLang="en-US" dirty="0" smtClean="0"/>
              <a:t>核心问题：</a:t>
            </a:r>
            <a:r>
              <a:rPr lang="zh-CN" altLang="en-US" dirty="0" smtClean="0">
                <a:solidFill>
                  <a:srgbClr val="FF0000"/>
                </a:solidFill>
              </a:rPr>
              <a:t>可用性、性能</a:t>
            </a:r>
            <a:r>
              <a:rPr lang="zh-CN" altLang="en-US" dirty="0" smtClean="0"/>
              <a:t>、一致性（</a:t>
            </a:r>
            <a:r>
              <a:rPr lang="en-US" altLang="zh-CN" dirty="0" smtClean="0"/>
              <a:t>CAP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基本思路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容错机制：多副本</a:t>
            </a:r>
            <a:r>
              <a:rPr lang="en-US" altLang="zh-CN" dirty="0" smtClean="0"/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牺牲一致性</a:t>
            </a:r>
            <a:r>
              <a:rPr lang="en-US" altLang="zh-CN" dirty="0" smtClean="0"/>
              <a:t>(Eventual Consistency</a:t>
            </a:r>
            <a:r>
              <a:rPr lang="en-US" altLang="zh-CN" dirty="0"/>
              <a:t>)</a:t>
            </a:r>
            <a:r>
              <a:rPr lang="en-US" altLang="zh-CN" dirty="0" smtClean="0"/>
              <a:t>——</a:t>
            </a:r>
            <a:r>
              <a:rPr lang="zh-CN" altLang="en-US" dirty="0"/>
              <a:t>概率</a:t>
            </a:r>
            <a:r>
              <a:rPr lang="zh-CN" altLang="en-US" dirty="0" smtClean="0"/>
              <a:t>化</a:t>
            </a:r>
            <a:r>
              <a:rPr lang="en-US" altLang="zh-CN" baseline="30000" dirty="0" smtClean="0"/>
              <a:t>2</a:t>
            </a:r>
          </a:p>
          <a:p>
            <a:pPr lvl="1"/>
            <a:r>
              <a:rPr lang="zh-CN" altLang="en-US" dirty="0" smtClean="0"/>
              <a:t>计算模型：</a:t>
            </a:r>
            <a:r>
              <a:rPr lang="en-US" altLang="zh-CN" dirty="0" smtClean="0"/>
              <a:t>M/R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DAG</a:t>
            </a:r>
            <a:r>
              <a:rPr lang="zh-CN" altLang="en-US" dirty="0" smtClean="0"/>
              <a:t>（高并发</a:t>
            </a:r>
            <a:r>
              <a:rPr lang="zh-CN" altLang="en-US" dirty="0" smtClean="0">
                <a:solidFill>
                  <a:srgbClr val="FF0000"/>
                </a:solidFill>
              </a:rPr>
              <a:t>独立</a:t>
            </a:r>
            <a:r>
              <a:rPr lang="zh-CN" altLang="en-US" dirty="0" smtClean="0"/>
              <a:t>任务）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体系结构：</a:t>
            </a:r>
            <a:r>
              <a:rPr lang="en-US" altLang="zh-CN" dirty="0" smtClean="0"/>
              <a:t>Share-nothing</a:t>
            </a:r>
            <a:r>
              <a:rPr lang="zh-CN" altLang="en-US" dirty="0" smtClean="0"/>
              <a:t>、新数据中心网络</a:t>
            </a:r>
            <a:endParaRPr lang="en-US" altLang="zh-CN" dirty="0" smtClean="0"/>
          </a:p>
          <a:p>
            <a:r>
              <a:rPr lang="zh-CN" altLang="en-US" dirty="0" smtClean="0"/>
              <a:t>优化目标：性能、可扩展性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-23664" y="6285220"/>
            <a:ext cx="913216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altLang="zh-CN" sz="1100" dirty="0" smtClean="0"/>
              <a:t>Robert J. </a:t>
            </a:r>
            <a:r>
              <a:rPr lang="en-US" altLang="zh-CN" sz="1100" dirty="0" err="1" smtClean="0"/>
              <a:t>Chansler</a:t>
            </a:r>
            <a:r>
              <a:rPr lang="en-US" altLang="zh-CN" sz="1100" dirty="0" smtClean="0"/>
              <a:t>. Data </a:t>
            </a:r>
            <a:r>
              <a:rPr lang="en-US" altLang="zh-CN" sz="1100" dirty="0"/>
              <a:t>Availability and Durability with </a:t>
            </a:r>
            <a:r>
              <a:rPr lang="en-US" altLang="zh-CN" sz="1100" dirty="0" smtClean="0"/>
              <a:t>the </a:t>
            </a:r>
            <a:r>
              <a:rPr lang="en-US" altLang="zh-CN" sz="1100" dirty="0" err="1" smtClean="0"/>
              <a:t>Hadoop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Distributed File </a:t>
            </a:r>
            <a:r>
              <a:rPr lang="en-US" altLang="zh-CN" sz="1100" dirty="0" smtClean="0"/>
              <a:t>System. USENEX ;login v37(1). 2012.2. </a:t>
            </a:r>
            <a:r>
              <a:rPr lang="en-US" altLang="zh-CN" sz="1100" dirty="0" smtClean="0">
                <a:hlinkClick r:id="rId2"/>
              </a:rPr>
              <a:t>http</a:t>
            </a:r>
            <a:r>
              <a:rPr lang="en-US" altLang="zh-CN" sz="1100" dirty="0">
                <a:hlinkClick r:id="rId2"/>
              </a:rPr>
              <a:t>://</a:t>
            </a:r>
            <a:r>
              <a:rPr lang="en-US" altLang="zh-CN" sz="1100" dirty="0" smtClean="0">
                <a:hlinkClick r:id="rId2"/>
              </a:rPr>
              <a:t>static.usenix.org/publications/login/2012-02/pdfs/Chansler.pdf</a:t>
            </a:r>
            <a:endParaRPr lang="en-US" altLang="zh-CN" sz="1100" dirty="0" smtClean="0"/>
          </a:p>
          <a:p>
            <a:pPr marL="228600" indent="-228600">
              <a:buAutoNum type="arabicPeriod"/>
            </a:pPr>
            <a:r>
              <a:rPr lang="en-US" altLang="zh-CN" sz="1100" dirty="0"/>
              <a:t>Peter </a:t>
            </a:r>
            <a:r>
              <a:rPr lang="en-US" altLang="zh-CN" sz="1100" dirty="0" err="1" smtClean="0"/>
              <a:t>Bailis</a:t>
            </a:r>
            <a:r>
              <a:rPr lang="en-US" altLang="zh-CN" sz="1100" dirty="0" smtClean="0"/>
              <a:t>, et al. Probabilistically </a:t>
            </a:r>
            <a:r>
              <a:rPr lang="en-US" altLang="zh-CN" sz="1100" dirty="0"/>
              <a:t>Bounded </a:t>
            </a:r>
            <a:r>
              <a:rPr lang="en-US" altLang="zh-CN" sz="1100" dirty="0" smtClean="0"/>
              <a:t>Staleness for </a:t>
            </a:r>
            <a:r>
              <a:rPr lang="en-US" altLang="zh-CN" sz="1100" dirty="0"/>
              <a:t>Practical Partial </a:t>
            </a:r>
            <a:r>
              <a:rPr lang="en-US" altLang="zh-CN" sz="1100" dirty="0" smtClean="0"/>
              <a:t>Quorums. VLDB 2012http</a:t>
            </a:r>
            <a:r>
              <a:rPr lang="en-US" altLang="zh-CN" sz="1100" dirty="0"/>
              <a:t>://pbs.cs.berkeley.edu/pbs-vldb2012.pdf</a:t>
            </a:r>
            <a:endParaRPr lang="zh-CN" altLang="en-US" sz="1100" dirty="0"/>
          </a:p>
        </p:txBody>
      </p:sp>
      <p:sp>
        <p:nvSpPr>
          <p:cNvPr id="6" name="下箭头 5"/>
          <p:cNvSpPr/>
          <p:nvPr/>
        </p:nvSpPr>
        <p:spPr>
          <a:xfrm>
            <a:off x="755576" y="1844824"/>
            <a:ext cx="360040" cy="2016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128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414"/>
            <a:ext cx="8964488" cy="765298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分布式系统资源管理与调度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单机</a:t>
            </a:r>
            <a:r>
              <a:rPr lang="zh-CN" altLang="en-US" dirty="0" smtClean="0">
                <a:sym typeface="Wingdings" pitchFamily="2" charset="2"/>
              </a:rPr>
              <a:t>虚拟化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多机虚拟化（虚拟网络）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虚拟计算环境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功能性：如何构建、如何动态维护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非功能属性：利用率、性能、能耗、可用性、可靠性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>
                <a:sym typeface="Wingdings" pitchFamily="2" charset="2"/>
              </a:rPr>
              <a:t>从大量监控数据中发现新知识（</a:t>
            </a:r>
            <a:r>
              <a:rPr lang="en-US" altLang="zh-CN" dirty="0">
                <a:sym typeface="Wingdings" pitchFamily="2" charset="2"/>
              </a:rPr>
              <a:t>ISADS Best Paper</a:t>
            </a:r>
            <a:r>
              <a:rPr lang="zh-CN" altLang="en-US" dirty="0">
                <a:sym typeface="Wingdings" pitchFamily="2" charset="2"/>
              </a:rPr>
              <a:t>）</a:t>
            </a:r>
            <a:endParaRPr lang="en-US" altLang="zh-CN" dirty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举例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静态问题：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en-US" altLang="zh-CN" dirty="0" smtClean="0">
                <a:sym typeface="Wingdings" pitchFamily="2" charset="2"/>
              </a:rPr>
              <a:t>VM Allocation</a:t>
            </a:r>
            <a:r>
              <a:rPr lang="zh-CN" altLang="en-US" dirty="0" smtClean="0">
                <a:sym typeface="Wingdings" pitchFamily="2" charset="2"/>
              </a:rPr>
              <a:t>（分配多少</a:t>
            </a:r>
            <a:r>
              <a:rPr lang="en-US" altLang="zh-CN" dirty="0" smtClean="0">
                <a:sym typeface="Wingdings" pitchFamily="2" charset="2"/>
              </a:rPr>
              <a:t>VM</a:t>
            </a:r>
            <a:r>
              <a:rPr lang="zh-CN" altLang="en-US" dirty="0" smtClean="0">
                <a:sym typeface="Wingdings" pitchFamily="2" charset="2"/>
              </a:rPr>
              <a:t>，负载均衡、负载集中？）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en-US" altLang="zh-CN" dirty="0" smtClean="0">
                <a:sym typeface="Wingdings" pitchFamily="2" charset="2"/>
              </a:rPr>
              <a:t>VM Placement</a:t>
            </a:r>
            <a:r>
              <a:rPr lang="zh-CN" altLang="en-US" dirty="0" smtClean="0">
                <a:sym typeface="Wingdings" pitchFamily="2" charset="2"/>
              </a:rPr>
              <a:t>（</a:t>
            </a:r>
            <a:r>
              <a:rPr lang="en-US" altLang="zh-CN" dirty="0" smtClean="0">
                <a:sym typeface="Wingdings" pitchFamily="2" charset="2"/>
              </a:rPr>
              <a:t>VM</a:t>
            </a:r>
            <a:r>
              <a:rPr lang="zh-CN" altLang="en-US" dirty="0" smtClean="0">
                <a:sym typeface="Wingdings" pitchFamily="2" charset="2"/>
              </a:rPr>
              <a:t>都放哪能耗低、访问效率高？）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动态问题：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en-US" altLang="zh-CN" dirty="0" smtClean="0">
                <a:sym typeface="Wingdings" pitchFamily="2" charset="2"/>
              </a:rPr>
              <a:t>VM Migration</a:t>
            </a:r>
            <a:r>
              <a:rPr lang="zh-CN" altLang="en-US" dirty="0" smtClean="0">
                <a:sym typeface="Wingdings" pitchFamily="2" charset="2"/>
              </a:rPr>
              <a:t>（资源冲突如何解决？）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en-US" altLang="zh-CN" dirty="0" smtClean="0">
                <a:sym typeface="Wingdings" pitchFamily="2" charset="2"/>
              </a:rPr>
              <a:t>VM Network</a:t>
            </a:r>
            <a:r>
              <a:rPr lang="zh-CN" altLang="en-US" dirty="0" smtClean="0">
                <a:sym typeface="Wingdings" pitchFamily="2" charset="2"/>
              </a:rPr>
              <a:t>（如何保证联通、</a:t>
            </a:r>
            <a:r>
              <a:rPr lang="zh-CN" altLang="en-US" dirty="0">
                <a:sym typeface="Wingdings" pitchFamily="2" charset="2"/>
              </a:rPr>
              <a:t>节点</a:t>
            </a:r>
            <a:r>
              <a:rPr lang="zh-CN" altLang="en-US" dirty="0" smtClean="0">
                <a:sym typeface="Wingdings" pitchFamily="2" charset="2"/>
              </a:rPr>
              <a:t>迁移网络怎么重构？）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endParaRPr lang="en-US" altLang="zh-CN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43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47275" y="1628799"/>
            <a:ext cx="1534127" cy="10081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 Allocation/ Placement</a:t>
            </a:r>
            <a:endParaRPr lang="zh-CN" altLang="en-US" dirty="0"/>
          </a:p>
        </p:txBody>
      </p:sp>
      <p:sp>
        <p:nvSpPr>
          <p:cNvPr id="5" name="折角形 4"/>
          <p:cNvSpPr/>
          <p:nvPr/>
        </p:nvSpPr>
        <p:spPr>
          <a:xfrm>
            <a:off x="3871871" y="116632"/>
            <a:ext cx="1080120" cy="1008112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10" name="流程图: 数据 9"/>
          <p:cNvSpPr/>
          <p:nvPr/>
        </p:nvSpPr>
        <p:spPr>
          <a:xfrm>
            <a:off x="371325" y="1854900"/>
            <a:ext cx="2016224" cy="555911"/>
          </a:xfrm>
          <a:prstGeom prst="flowChartInputOutp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资源环境状态</a:t>
            </a:r>
            <a:endParaRPr lang="zh-CN" altLang="en-US" dirty="0"/>
          </a:p>
        </p:txBody>
      </p:sp>
      <p:cxnSp>
        <p:nvCxnSpPr>
          <p:cNvPr id="15" name="肘形连接符 14"/>
          <p:cNvCxnSpPr>
            <a:stCxn id="10" idx="5"/>
            <a:endCxn id="4" idx="1"/>
          </p:cNvCxnSpPr>
          <p:nvPr/>
        </p:nvCxnSpPr>
        <p:spPr>
          <a:xfrm flipV="1">
            <a:off x="2185927" y="2132855"/>
            <a:ext cx="146134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5" idx="2"/>
            <a:endCxn id="4" idx="0"/>
          </p:cNvCxnSpPr>
          <p:nvPr/>
        </p:nvCxnSpPr>
        <p:spPr>
          <a:xfrm rot="16200000" flipH="1">
            <a:off x="4161108" y="1375567"/>
            <a:ext cx="504055" cy="24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流程图: 数据 36"/>
          <p:cNvSpPr/>
          <p:nvPr/>
        </p:nvSpPr>
        <p:spPr>
          <a:xfrm>
            <a:off x="6372200" y="1854900"/>
            <a:ext cx="2016224" cy="555911"/>
          </a:xfrm>
          <a:prstGeom prst="flowChartInputOutp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新资源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环境状态</a:t>
            </a:r>
            <a:endParaRPr lang="zh-CN" altLang="en-US" dirty="0"/>
          </a:p>
        </p:txBody>
      </p:sp>
      <p:cxnSp>
        <p:nvCxnSpPr>
          <p:cNvPr id="38" name="肘形连接符 37"/>
          <p:cNvCxnSpPr>
            <a:stCxn id="4" idx="3"/>
            <a:endCxn id="37" idx="2"/>
          </p:cNvCxnSpPr>
          <p:nvPr/>
        </p:nvCxnSpPr>
        <p:spPr>
          <a:xfrm>
            <a:off x="5181402" y="2132855"/>
            <a:ext cx="1392420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965865" y="4647120"/>
            <a:ext cx="1534127" cy="10081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 Allocation/ Placement</a:t>
            </a:r>
            <a:endParaRPr lang="zh-CN" altLang="en-US" dirty="0"/>
          </a:p>
        </p:txBody>
      </p:sp>
      <p:sp>
        <p:nvSpPr>
          <p:cNvPr id="57" name="折角形 56"/>
          <p:cNvSpPr/>
          <p:nvPr/>
        </p:nvSpPr>
        <p:spPr>
          <a:xfrm>
            <a:off x="3190461" y="3212976"/>
            <a:ext cx="1080120" cy="1008112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58" name="流程图: 数据 57"/>
          <p:cNvSpPr/>
          <p:nvPr/>
        </p:nvSpPr>
        <p:spPr>
          <a:xfrm>
            <a:off x="395536" y="4873221"/>
            <a:ext cx="2016224" cy="555911"/>
          </a:xfrm>
          <a:prstGeom prst="flowChartInputOutp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资源环境状态</a:t>
            </a:r>
            <a:endParaRPr lang="zh-CN" altLang="en-US" dirty="0"/>
          </a:p>
        </p:txBody>
      </p:sp>
      <p:cxnSp>
        <p:nvCxnSpPr>
          <p:cNvPr id="59" name="肘形连接符 58"/>
          <p:cNvCxnSpPr>
            <a:stCxn id="58" idx="5"/>
            <a:endCxn id="56" idx="1"/>
          </p:cNvCxnSpPr>
          <p:nvPr/>
        </p:nvCxnSpPr>
        <p:spPr>
          <a:xfrm flipV="1">
            <a:off x="2210138" y="5151176"/>
            <a:ext cx="755727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57" idx="2"/>
            <a:endCxn id="56" idx="0"/>
          </p:cNvCxnSpPr>
          <p:nvPr/>
        </p:nvCxnSpPr>
        <p:spPr>
          <a:xfrm rot="16200000" flipH="1">
            <a:off x="3518709" y="4432900"/>
            <a:ext cx="426032" cy="24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流程图: 数据 60"/>
          <p:cNvSpPr/>
          <p:nvPr/>
        </p:nvSpPr>
        <p:spPr>
          <a:xfrm>
            <a:off x="6948264" y="4873221"/>
            <a:ext cx="2016224" cy="555911"/>
          </a:xfrm>
          <a:prstGeom prst="flowChartInputOutp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新资源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环境状态</a:t>
            </a:r>
            <a:endParaRPr lang="zh-CN" altLang="en-US" dirty="0"/>
          </a:p>
        </p:txBody>
      </p:sp>
      <p:cxnSp>
        <p:nvCxnSpPr>
          <p:cNvPr id="62" name="肘形连接符 61"/>
          <p:cNvCxnSpPr>
            <a:stCxn id="56" idx="3"/>
            <a:endCxn id="68" idx="1"/>
          </p:cNvCxnSpPr>
          <p:nvPr/>
        </p:nvCxnSpPr>
        <p:spPr>
          <a:xfrm>
            <a:off x="4499992" y="5151176"/>
            <a:ext cx="96620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68" idx="3"/>
            <a:endCxn id="61" idx="2"/>
          </p:cNvCxnSpPr>
          <p:nvPr/>
        </p:nvCxnSpPr>
        <p:spPr>
          <a:xfrm>
            <a:off x="6228184" y="5151176"/>
            <a:ext cx="92170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466194" y="4647120"/>
            <a:ext cx="761990" cy="10081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参数</a:t>
            </a:r>
            <a:r>
              <a:rPr lang="zh-CN" altLang="en-US" dirty="0" smtClean="0"/>
              <a:t>感知</a:t>
            </a:r>
            <a:endParaRPr lang="zh-CN" altLang="en-US" dirty="0"/>
          </a:p>
        </p:txBody>
      </p:sp>
      <p:cxnSp>
        <p:nvCxnSpPr>
          <p:cNvPr id="83" name="肘形连接符 82"/>
          <p:cNvCxnSpPr>
            <a:stCxn id="68" idx="3"/>
            <a:endCxn id="92" idx="3"/>
          </p:cNvCxnSpPr>
          <p:nvPr/>
        </p:nvCxnSpPr>
        <p:spPr>
          <a:xfrm flipH="1">
            <a:off x="5466194" y="5151176"/>
            <a:ext cx="761990" cy="1156891"/>
          </a:xfrm>
          <a:prstGeom prst="bentConnector3">
            <a:avLst>
              <a:gd name="adj1" fmla="val -3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4704204" y="5804011"/>
            <a:ext cx="761990" cy="10081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参数</a:t>
            </a:r>
            <a:r>
              <a:rPr lang="zh-CN" altLang="en-US" dirty="0" smtClean="0"/>
              <a:t>历史模型</a:t>
            </a:r>
            <a:endParaRPr lang="zh-CN" altLang="en-US" dirty="0"/>
          </a:p>
        </p:txBody>
      </p:sp>
      <p:cxnSp>
        <p:nvCxnSpPr>
          <p:cNvPr id="94" name="肘形连接符 93"/>
          <p:cNvCxnSpPr>
            <a:stCxn id="92" idx="1"/>
            <a:endCxn id="56" idx="2"/>
          </p:cNvCxnSpPr>
          <p:nvPr/>
        </p:nvCxnSpPr>
        <p:spPr>
          <a:xfrm rot="10800000">
            <a:off x="3732930" y="5655233"/>
            <a:ext cx="971275" cy="6528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107504" y="2996952"/>
            <a:ext cx="885698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7504" y="25649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静态调度</a:t>
            </a:r>
            <a:endParaRPr lang="zh-CN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504" y="30596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动态调度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4940044" y="3347700"/>
            <a:ext cx="4243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参数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能耗、网络带宽、可靠性、</a:t>
            </a:r>
            <a:r>
              <a:rPr lang="en-US" altLang="zh-CN" dirty="0" err="1" smtClean="0">
                <a:solidFill>
                  <a:srgbClr val="FF0000"/>
                </a:solidFill>
              </a:rPr>
              <a:t>QoS</a:t>
            </a:r>
            <a:r>
              <a:rPr lang="en-US" altLang="zh-CN" dirty="0" smtClean="0">
                <a:solidFill>
                  <a:srgbClr val="FF0000"/>
                </a:solidFill>
              </a:rPr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2384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分布式系统资源管理与调度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高水平</a:t>
            </a:r>
            <a:r>
              <a:rPr lang="zh-CN" altLang="en-US" dirty="0"/>
              <a:t>论文：</a:t>
            </a:r>
            <a:endParaRPr lang="en-US" altLang="zh-CN" dirty="0"/>
          </a:p>
          <a:p>
            <a:pPr lvl="1"/>
            <a:r>
              <a:rPr lang="zh-CN" altLang="en-US" dirty="0"/>
              <a:t>虚拟网络：</a:t>
            </a:r>
            <a:r>
              <a:rPr lang="en-US" altLang="zh-CN" dirty="0"/>
              <a:t>INFOCOM</a:t>
            </a:r>
            <a:r>
              <a:rPr lang="zh-CN" altLang="en-US" dirty="0"/>
              <a:t>、</a:t>
            </a:r>
            <a:r>
              <a:rPr lang="en-US" altLang="zh-CN" dirty="0"/>
              <a:t>NSDI</a:t>
            </a:r>
            <a:r>
              <a:rPr lang="zh-CN" altLang="en-US" dirty="0"/>
              <a:t>、</a:t>
            </a:r>
            <a:r>
              <a:rPr lang="en-US" altLang="zh-CN" dirty="0"/>
              <a:t>HPDC</a:t>
            </a:r>
          </a:p>
          <a:p>
            <a:pPr lvl="1"/>
            <a:r>
              <a:rPr lang="zh-CN" altLang="en-US" dirty="0"/>
              <a:t>虚拟计算环境分布式存储：</a:t>
            </a:r>
            <a:r>
              <a:rPr lang="en-US" altLang="zh-CN" dirty="0"/>
              <a:t>FAST</a:t>
            </a:r>
          </a:p>
          <a:p>
            <a:pPr lvl="1"/>
            <a:r>
              <a:rPr lang="zh-CN" altLang="en-US" dirty="0"/>
              <a:t>资源调度与分配：</a:t>
            </a:r>
            <a:r>
              <a:rPr lang="en-US" altLang="zh-CN" dirty="0"/>
              <a:t>ICDCS</a:t>
            </a:r>
            <a:r>
              <a:rPr lang="zh-CN" altLang="en-US" dirty="0"/>
              <a:t>、</a:t>
            </a:r>
            <a:r>
              <a:rPr lang="en-US" altLang="zh-CN" dirty="0"/>
              <a:t>CLUSTER</a:t>
            </a:r>
            <a:r>
              <a:rPr lang="zh-CN" altLang="en-US" dirty="0"/>
              <a:t>、</a:t>
            </a:r>
            <a:r>
              <a:rPr lang="en-US" altLang="zh-CN" dirty="0"/>
              <a:t>ICPP</a:t>
            </a:r>
            <a:r>
              <a:rPr lang="zh-CN" altLang="en-US" dirty="0"/>
              <a:t>、</a:t>
            </a:r>
            <a:r>
              <a:rPr lang="en-US" altLang="zh-CN" dirty="0"/>
              <a:t>IPDPS</a:t>
            </a:r>
            <a:r>
              <a:rPr lang="zh-CN" altLang="en-US" dirty="0"/>
              <a:t>、</a:t>
            </a:r>
            <a:r>
              <a:rPr lang="en-US" altLang="zh-CN" dirty="0"/>
              <a:t> ICPADS</a:t>
            </a:r>
            <a:r>
              <a:rPr lang="zh-CN" altLang="en-US" dirty="0"/>
              <a:t>、 </a:t>
            </a:r>
            <a:r>
              <a:rPr lang="en-US" altLang="zh-CN" dirty="0"/>
              <a:t>CCGRID</a:t>
            </a:r>
            <a:r>
              <a:rPr lang="zh-CN" altLang="en-US" dirty="0"/>
              <a:t>、</a:t>
            </a:r>
            <a:r>
              <a:rPr lang="en-US" altLang="zh-CN" dirty="0"/>
              <a:t>Euro-Par</a:t>
            </a:r>
            <a:r>
              <a:rPr lang="zh-CN" altLang="en-US" dirty="0"/>
              <a:t>、</a:t>
            </a:r>
            <a:r>
              <a:rPr lang="en-US" altLang="zh-CN" dirty="0"/>
              <a:t>HPCC</a:t>
            </a:r>
            <a:r>
              <a:rPr lang="zh-CN" altLang="en-US" dirty="0"/>
              <a:t>、</a:t>
            </a:r>
            <a:r>
              <a:rPr lang="en-US" altLang="zh-CN" dirty="0"/>
              <a:t>GRID</a:t>
            </a:r>
          </a:p>
          <a:p>
            <a:pPr lvl="1"/>
            <a:r>
              <a:rPr lang="zh-CN" altLang="en-US" dirty="0"/>
              <a:t>可靠性：</a:t>
            </a:r>
            <a:r>
              <a:rPr lang="en-US" altLang="zh-CN" dirty="0"/>
              <a:t>DSN</a:t>
            </a:r>
            <a:r>
              <a:rPr lang="zh-CN" altLang="en-US" dirty="0"/>
              <a:t>、</a:t>
            </a:r>
            <a:r>
              <a:rPr lang="en-US" altLang="zh-CN" dirty="0"/>
              <a:t>SRDS</a:t>
            </a:r>
            <a:r>
              <a:rPr lang="zh-CN" altLang="en-US" dirty="0"/>
              <a:t>、</a:t>
            </a:r>
            <a:r>
              <a:rPr lang="en-US" altLang="zh-CN" dirty="0"/>
              <a:t>VEE</a:t>
            </a:r>
            <a:r>
              <a:rPr lang="zh-CN" altLang="en-US" dirty="0"/>
              <a:t>、</a:t>
            </a:r>
            <a:r>
              <a:rPr lang="en-US" altLang="zh-CN" dirty="0"/>
              <a:t> HASE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专利</a:t>
            </a:r>
            <a:r>
              <a:rPr lang="zh-CN" altLang="en-US" dirty="0"/>
              <a:t>、企业合作与成果</a:t>
            </a:r>
            <a:r>
              <a:rPr lang="zh-CN" altLang="en-US" dirty="0" smtClean="0"/>
              <a:t>转化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专用行业应用、</a:t>
            </a:r>
            <a:r>
              <a:rPr lang="zh-CN" altLang="en-US" dirty="0"/>
              <a:t>细分</a:t>
            </a:r>
            <a:r>
              <a:rPr lang="zh-CN" altLang="en-US" dirty="0" smtClean="0"/>
              <a:t>市场（教育、中小企业信息化）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市场规模仍然巨大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494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2010-2012</a:t>
            </a:r>
            <a:r>
              <a:rPr lang="zh-CN" altLang="en-US" dirty="0" smtClean="0">
                <a:solidFill>
                  <a:srgbClr val="C00000"/>
                </a:solidFill>
              </a:rPr>
              <a:t>重要会议论文情况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虚拟网络：</a:t>
            </a:r>
            <a:r>
              <a:rPr lang="en-US" altLang="zh-CN" dirty="0" smtClean="0"/>
              <a:t>INFOCOM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NSDI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HPDC</a:t>
            </a:r>
          </a:p>
          <a:p>
            <a:pPr lvl="1"/>
            <a:r>
              <a:rPr lang="en-US" altLang="zh-CN" dirty="0" smtClean="0"/>
              <a:t>NSDI2010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29/175(17%)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篇云服务、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篇数据中心网络、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篇</a:t>
            </a:r>
            <a:r>
              <a:rPr lang="en-US" altLang="zh-CN" dirty="0" smtClean="0"/>
              <a:t>MR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pPr lvl="1"/>
            <a:r>
              <a:rPr lang="en-US" altLang="zh-CN" dirty="0"/>
              <a:t>NSDI2011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27/157(17%), 4</a:t>
            </a:r>
            <a:r>
              <a:rPr lang="zh-CN" altLang="en-US" dirty="0" smtClean="0"/>
              <a:t>篇数据中心、大数据处理相关</a:t>
            </a:r>
            <a:endParaRPr lang="en-US" altLang="zh-CN" dirty="0"/>
          </a:p>
          <a:p>
            <a:pPr lvl="1"/>
            <a:r>
              <a:rPr lang="en-US" altLang="zh-CN" dirty="0" smtClean="0"/>
              <a:t>NSDI2012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30/169(18%), 3</a:t>
            </a:r>
            <a:r>
              <a:rPr lang="zh-CN" altLang="en-US" dirty="0" smtClean="0"/>
              <a:t>篇</a:t>
            </a:r>
            <a:r>
              <a:rPr lang="en-US" altLang="zh-CN" dirty="0" err="1" smtClean="0"/>
              <a:t>BigData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篇数据中心网络</a:t>
            </a:r>
            <a:endParaRPr lang="en-US" altLang="zh-CN" dirty="0"/>
          </a:p>
          <a:p>
            <a:r>
              <a:rPr lang="zh-CN" altLang="en-US" dirty="0"/>
              <a:t>虚拟计算环境分布式存储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FAST</a:t>
            </a:r>
          </a:p>
          <a:p>
            <a:pPr lvl="1"/>
            <a:r>
              <a:rPr lang="en-US" altLang="zh-CN" dirty="0" smtClean="0"/>
              <a:t>2010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18/89(20%), </a:t>
            </a:r>
            <a:r>
              <a:rPr lang="en-US" altLang="zh-CN" dirty="0"/>
              <a:t>1</a:t>
            </a:r>
            <a:r>
              <a:rPr lang="zh-CN" altLang="en-US" dirty="0" smtClean="0"/>
              <a:t>篇云</a:t>
            </a:r>
            <a:r>
              <a:rPr lang="zh-CN" altLang="en-US" dirty="0"/>
              <a:t>存储</a:t>
            </a:r>
            <a:r>
              <a:rPr lang="zh-CN" altLang="en-US" dirty="0" smtClean="0"/>
              <a:t>相关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2011</a:t>
            </a:r>
            <a:r>
              <a:rPr lang="zh-CN" altLang="en-US" dirty="0"/>
              <a:t>：</a:t>
            </a:r>
            <a:r>
              <a:rPr lang="en-US" altLang="zh-CN" dirty="0" smtClean="0"/>
              <a:t>20/76(27%), </a:t>
            </a:r>
            <a:r>
              <a:rPr lang="en-US" altLang="zh-CN" dirty="0"/>
              <a:t>1</a:t>
            </a:r>
            <a:r>
              <a:rPr lang="zh-CN" altLang="en-US" dirty="0"/>
              <a:t>篇虚拟化、云存储相关</a:t>
            </a:r>
            <a:endParaRPr lang="en-US" altLang="zh-CN" dirty="0"/>
          </a:p>
          <a:p>
            <a:pPr lvl="1"/>
            <a:r>
              <a:rPr lang="en-US" altLang="zh-CN" dirty="0" smtClean="0"/>
              <a:t>2012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26/133(19%), 6</a:t>
            </a:r>
            <a:r>
              <a:rPr lang="zh-CN" altLang="en-US" dirty="0" smtClean="0"/>
              <a:t>篇虚拟化、云存储相关</a:t>
            </a:r>
            <a:endParaRPr lang="en-US" altLang="zh-CN" dirty="0" smtClean="0"/>
          </a:p>
          <a:p>
            <a:r>
              <a:rPr lang="zh-CN" altLang="en-US" dirty="0" smtClean="0"/>
              <a:t>资源</a:t>
            </a:r>
            <a:r>
              <a:rPr lang="zh-CN" altLang="en-US" dirty="0"/>
              <a:t>调度与分配：</a:t>
            </a:r>
            <a:r>
              <a:rPr lang="en-US" altLang="zh-CN" dirty="0"/>
              <a:t>ICDCS</a:t>
            </a:r>
            <a:r>
              <a:rPr lang="zh-CN" altLang="en-US" dirty="0"/>
              <a:t>、</a:t>
            </a:r>
            <a:r>
              <a:rPr lang="en-US" altLang="zh-CN" dirty="0"/>
              <a:t>CLUSTER</a:t>
            </a:r>
            <a:r>
              <a:rPr lang="zh-CN" altLang="en-US" dirty="0"/>
              <a:t>、</a:t>
            </a:r>
            <a:r>
              <a:rPr lang="en-US" altLang="zh-CN" dirty="0"/>
              <a:t>ICPP</a:t>
            </a:r>
            <a:r>
              <a:rPr lang="zh-CN" altLang="en-US" dirty="0"/>
              <a:t>、</a:t>
            </a:r>
            <a:r>
              <a:rPr lang="en-US" altLang="zh-CN" dirty="0"/>
              <a:t>IPDPS</a:t>
            </a:r>
            <a:r>
              <a:rPr lang="zh-CN" altLang="en-US" dirty="0"/>
              <a:t>、</a:t>
            </a:r>
            <a:r>
              <a:rPr lang="en-US" altLang="zh-CN" dirty="0"/>
              <a:t> ICPADS</a:t>
            </a:r>
            <a:r>
              <a:rPr lang="zh-CN" altLang="en-US" dirty="0"/>
              <a:t>、 </a:t>
            </a:r>
            <a:r>
              <a:rPr lang="en-US" altLang="zh-CN" dirty="0"/>
              <a:t>CCGRID</a:t>
            </a:r>
            <a:r>
              <a:rPr lang="zh-CN" altLang="en-US" dirty="0"/>
              <a:t>、</a:t>
            </a:r>
            <a:r>
              <a:rPr lang="en-US" altLang="zh-CN" dirty="0"/>
              <a:t>Euro-Par</a:t>
            </a:r>
            <a:r>
              <a:rPr lang="zh-CN" altLang="en-US" dirty="0"/>
              <a:t>、</a:t>
            </a:r>
            <a:r>
              <a:rPr lang="en-US" altLang="zh-CN" dirty="0"/>
              <a:t>HPCC</a:t>
            </a:r>
            <a:r>
              <a:rPr lang="zh-CN" altLang="en-US" dirty="0"/>
              <a:t>、</a:t>
            </a:r>
            <a:r>
              <a:rPr lang="en-US" altLang="zh-CN" dirty="0"/>
              <a:t>GRID</a:t>
            </a:r>
          </a:p>
          <a:p>
            <a:r>
              <a:rPr lang="zh-CN" altLang="en-US" dirty="0"/>
              <a:t>可靠性：</a:t>
            </a:r>
            <a:r>
              <a:rPr lang="en-US" altLang="zh-CN" dirty="0"/>
              <a:t>DSN</a:t>
            </a:r>
            <a:r>
              <a:rPr lang="zh-CN" altLang="en-US" dirty="0"/>
              <a:t>、</a:t>
            </a:r>
            <a:r>
              <a:rPr lang="en-US" altLang="zh-CN" dirty="0"/>
              <a:t>SRDS</a:t>
            </a:r>
            <a:r>
              <a:rPr lang="zh-CN" altLang="en-US" dirty="0"/>
              <a:t>、</a:t>
            </a:r>
            <a:r>
              <a:rPr lang="en-US" altLang="zh-CN" dirty="0"/>
              <a:t>VEE</a:t>
            </a:r>
            <a:r>
              <a:rPr lang="zh-CN" altLang="en-US" dirty="0"/>
              <a:t>、</a:t>
            </a:r>
            <a:r>
              <a:rPr lang="en-US" altLang="zh-CN" dirty="0"/>
              <a:t> HASE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8534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0099"/>
                </a:solidFill>
              </a:rPr>
              <a:t>“</a:t>
            </a:r>
            <a:r>
              <a:rPr lang="zh-CN" altLang="en-US" b="1" dirty="0" smtClean="0">
                <a:solidFill>
                  <a:srgbClr val="000099"/>
                </a:solidFill>
              </a:rPr>
              <a:t>大数据</a:t>
            </a:r>
            <a:r>
              <a:rPr lang="en-US" altLang="zh-CN" b="1" dirty="0" smtClean="0">
                <a:solidFill>
                  <a:srgbClr val="000099"/>
                </a:solidFill>
              </a:rPr>
              <a:t>”</a:t>
            </a:r>
            <a:r>
              <a:rPr lang="zh-CN" altLang="en-US" b="1" dirty="0" smtClean="0">
                <a:solidFill>
                  <a:srgbClr val="000099"/>
                </a:solidFill>
              </a:rPr>
              <a:t>溯源 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000099"/>
                </a:solidFill>
              </a:rPr>
              <a:t>2008</a:t>
            </a:r>
            <a:r>
              <a:rPr lang="zh-CN" altLang="zh-CN" sz="2800" dirty="0" smtClean="0">
                <a:solidFill>
                  <a:srgbClr val="000099"/>
                </a:solidFill>
              </a:rPr>
              <a:t>年</a:t>
            </a:r>
            <a:r>
              <a:rPr lang="en-US" altLang="zh-CN" sz="2800" dirty="0" smtClean="0">
                <a:solidFill>
                  <a:srgbClr val="000099"/>
                </a:solidFill>
              </a:rPr>
              <a:t>9</a:t>
            </a:r>
            <a:r>
              <a:rPr lang="zh-CN" altLang="zh-CN" sz="2800" dirty="0" smtClean="0">
                <a:solidFill>
                  <a:srgbClr val="000099"/>
                </a:solidFill>
              </a:rPr>
              <a:t>月</a:t>
            </a:r>
            <a:r>
              <a:rPr lang="en-US" altLang="zh-CN" sz="2800" dirty="0" smtClean="0">
                <a:solidFill>
                  <a:srgbClr val="000099"/>
                </a:solidFill>
              </a:rPr>
              <a:t>4</a:t>
            </a:r>
            <a:r>
              <a:rPr lang="zh-CN" altLang="zh-CN" sz="2800" dirty="0" smtClean="0">
                <a:solidFill>
                  <a:srgbClr val="000099"/>
                </a:solidFill>
              </a:rPr>
              <a:t>日</a:t>
            </a:r>
            <a:r>
              <a:rPr lang="zh-CN" altLang="zh-CN" sz="2800" dirty="0" smtClean="0"/>
              <a:t>《</a:t>
            </a:r>
            <a:r>
              <a:rPr lang="en-US" altLang="zh-CN" sz="2800" dirty="0" smtClean="0"/>
              <a:t>Nature</a:t>
            </a:r>
            <a:r>
              <a:rPr lang="zh-CN" altLang="zh-CN" sz="2800" dirty="0" smtClean="0"/>
              <a:t>》刊登了一个名为“</a:t>
            </a:r>
            <a:r>
              <a:rPr lang="en-US" altLang="zh-CN" sz="2800" dirty="0" smtClean="0">
                <a:solidFill>
                  <a:srgbClr val="FF0000"/>
                </a:solidFill>
              </a:rPr>
              <a:t>Big Data</a:t>
            </a:r>
            <a:r>
              <a:rPr lang="zh-CN" altLang="zh-CN" sz="2800" dirty="0" smtClean="0"/>
              <a:t>”</a:t>
            </a:r>
            <a:r>
              <a:rPr lang="zh-CN" altLang="en-US" sz="2800" dirty="0" smtClean="0"/>
              <a:t>的专辑</a:t>
            </a:r>
            <a:endParaRPr lang="en-US" altLang="zh-CN" sz="2800" dirty="0" smtClean="0"/>
          </a:p>
          <a:p>
            <a:pPr lvl="1"/>
            <a:r>
              <a:rPr lang="en-US" altLang="zh-CN" b="1" dirty="0" smtClean="0"/>
              <a:t>Researchers need to adapt their institutions and practices in response to torrents of new data — and need to complement smart science with smart searching.  </a:t>
            </a:r>
            <a:r>
              <a:rPr lang="en-US" altLang="zh-CN" b="1" dirty="0" smtClean="0">
                <a:solidFill>
                  <a:srgbClr val="C00000"/>
                </a:solidFill>
              </a:rPr>
              <a:t>http://www.nature.com/news/specials/bigdata/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sz="2800" dirty="0" smtClean="0">
                <a:solidFill>
                  <a:srgbClr val="000099"/>
                </a:solidFill>
              </a:rPr>
              <a:t>2009</a:t>
            </a:r>
            <a:r>
              <a:rPr lang="zh-CN" altLang="zh-CN" sz="2800" dirty="0" smtClean="0">
                <a:solidFill>
                  <a:srgbClr val="000099"/>
                </a:solidFill>
              </a:rPr>
              <a:t>年</a:t>
            </a:r>
            <a:r>
              <a:rPr lang="en-US" altLang="zh-CN" sz="2800" dirty="0" smtClean="0">
                <a:solidFill>
                  <a:srgbClr val="000099"/>
                </a:solidFill>
              </a:rPr>
              <a:t>10</a:t>
            </a:r>
            <a:r>
              <a:rPr lang="zh-CN" altLang="zh-CN" sz="2800" dirty="0" smtClean="0">
                <a:solidFill>
                  <a:srgbClr val="000099"/>
                </a:solidFill>
              </a:rPr>
              <a:t>月</a:t>
            </a:r>
            <a:r>
              <a:rPr lang="zh-CN" altLang="zh-CN" sz="2800" dirty="0" smtClean="0"/>
              <a:t>微软为纪念</a:t>
            </a:r>
            <a:r>
              <a:rPr lang="en-US" altLang="zh-CN" sz="2800" dirty="0" smtClean="0"/>
              <a:t>Jim Gray, </a:t>
            </a:r>
            <a:r>
              <a:rPr lang="zh-CN" altLang="zh-CN" sz="2800" dirty="0" smtClean="0"/>
              <a:t>出版了“第四范式—数据密集的科学发现</a:t>
            </a:r>
            <a:r>
              <a:rPr lang="en-US" altLang="zh-CN" sz="2800" dirty="0" smtClean="0"/>
              <a:t>   (</a:t>
            </a:r>
            <a:r>
              <a:rPr lang="en-US" altLang="zh-CN" sz="2800" dirty="0" smtClean="0">
                <a:solidFill>
                  <a:srgbClr val="FF0000"/>
                </a:solidFill>
              </a:rPr>
              <a:t>The Fourth Paradigm </a:t>
            </a:r>
            <a:r>
              <a:rPr lang="zh-CN" altLang="zh-CN" sz="2800" dirty="0" smtClean="0"/>
              <a:t>—</a:t>
            </a:r>
            <a:r>
              <a:rPr lang="en-US" altLang="zh-CN" sz="2800" dirty="0" smtClean="0"/>
              <a:t> Data Intensive Scientific Discovery)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414"/>
            <a:ext cx="8964488" cy="76529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数据处理平台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数据处理问题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按处理要求：在线、离线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按数据模型：基于</a:t>
            </a:r>
            <a:r>
              <a:rPr lang="en-US" altLang="zh-CN" dirty="0" smtClean="0"/>
              <a:t>k-v</a:t>
            </a:r>
            <a:r>
              <a:rPr lang="zh-CN" altLang="en-US" dirty="0" smtClean="0"/>
              <a:t>存储、关系、非结构化、图</a:t>
            </a:r>
            <a:endParaRPr lang="en-US" altLang="zh-CN" dirty="0" smtClean="0"/>
          </a:p>
          <a:p>
            <a:r>
              <a:rPr lang="zh-CN" altLang="en-US" dirty="0" smtClean="0"/>
              <a:t>性能优化的数据处理平台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Wingdings" pitchFamily="2" charset="2"/>
              </a:rPr>
              <a:t>性能模型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作业执行的优化与自动配置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作业的调度管理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其</a:t>
            </a:r>
            <a:r>
              <a:rPr lang="zh-CN" altLang="en-US" dirty="0" smtClean="0">
                <a:sym typeface="Wingdings" pitchFamily="2" charset="2"/>
              </a:rPr>
              <a:t>他的数据处理模型（</a:t>
            </a:r>
            <a:r>
              <a:rPr lang="en-US" altLang="zh-CN" dirty="0" smtClean="0">
                <a:sym typeface="Wingdings" pitchFamily="2" charset="2"/>
              </a:rPr>
              <a:t>Beyond </a:t>
            </a:r>
            <a:r>
              <a:rPr lang="en-US" altLang="zh-CN" dirty="0" err="1" smtClean="0">
                <a:sym typeface="Wingdings" pitchFamily="2" charset="2"/>
              </a:rPr>
              <a:t>Hadoop</a:t>
            </a:r>
            <a:r>
              <a:rPr lang="zh-CN" altLang="en-US" dirty="0" smtClean="0">
                <a:sym typeface="Wingdings" pitchFamily="2" charset="2"/>
              </a:rPr>
              <a:t>）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真实的问题是什么？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研究价值和应用价值如何界定？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>
                <a:sym typeface="Wingdings" pitchFamily="2" charset="2"/>
              </a:rPr>
              <a:t>开</a:t>
            </a:r>
            <a:r>
              <a:rPr lang="zh-CN" altLang="en-US" dirty="0" smtClean="0">
                <a:sym typeface="Wingdings" pitchFamily="2" charset="2"/>
              </a:rPr>
              <a:t>展工作的条件和可行性？需要探讨。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zh-CN" altLang="en-US" dirty="0" smtClean="0">
                <a:sym typeface="Wingdings" pitchFamily="2" charset="2"/>
              </a:rPr>
              <a:t>流？图？</a:t>
            </a:r>
            <a:endParaRPr lang="en-US" altLang="zh-CN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66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996952"/>
            <a:ext cx="8358246" cy="796908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</a:rPr>
              <a:t>系统载体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www.ahqys.com/upload/20060927163046.g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21318" y="992018"/>
            <a:ext cx="3411087" cy="231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606760" cy="796908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99"/>
                </a:solidFill>
              </a:rPr>
              <a:t>社会网络分析：课题工作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pic>
        <p:nvPicPr>
          <p:cNvPr id="32" name="Picture 2" descr="http://hiphotos.baidu.com/jinliang310/pic/item/819f0b24b9ad0c164c088d9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9519" y="1277465"/>
            <a:ext cx="2170873" cy="162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4"/>
          <p:cNvGrpSpPr/>
          <p:nvPr/>
        </p:nvGrpSpPr>
        <p:grpSpPr>
          <a:xfrm>
            <a:off x="3112463" y="1433497"/>
            <a:ext cx="1749215" cy="1744810"/>
            <a:chOff x="2411760" y="1475068"/>
            <a:chExt cx="1872208" cy="1963385"/>
          </a:xfrm>
        </p:grpSpPr>
        <p:sp>
          <p:nvSpPr>
            <p:cNvPr id="46" name="云形 45"/>
            <p:cNvSpPr/>
            <p:nvPr/>
          </p:nvSpPr>
          <p:spPr bwMode="auto">
            <a:xfrm>
              <a:off x="2411760" y="1475068"/>
              <a:ext cx="1866768" cy="1963385"/>
            </a:xfrm>
            <a:prstGeom prst="cloud">
              <a:avLst/>
            </a:prstGeom>
            <a:solidFill>
              <a:srgbClr val="92D050"/>
            </a:solidFill>
            <a:ln w="63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>
                <a:solidFill>
                  <a:schemeClr val="bg1"/>
                </a:solidFill>
                <a:ea typeface="黑体" pitchFamily="49" charset="-122"/>
                <a:cs typeface="+mj-cs"/>
              </a:endParaRPr>
            </a:p>
          </p:txBody>
        </p:sp>
        <p:cxnSp>
          <p:nvCxnSpPr>
            <p:cNvPr id="8" name="直接连接符 7"/>
            <p:cNvCxnSpPr>
              <a:stCxn id="29" idx="3"/>
            </p:cNvCxnSpPr>
            <p:nvPr/>
          </p:nvCxnSpPr>
          <p:spPr>
            <a:xfrm flipV="1">
              <a:off x="3008553" y="1723370"/>
              <a:ext cx="388399" cy="3832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31" idx="3"/>
            </p:cNvCxnSpPr>
            <p:nvPr/>
          </p:nvCxnSpPr>
          <p:spPr>
            <a:xfrm flipV="1">
              <a:off x="3608893" y="2242829"/>
              <a:ext cx="468043" cy="104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3055197" y="1877365"/>
              <a:ext cx="507853" cy="2709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latin typeface="+mn-lt"/>
                  <a:ea typeface="黑体" pitchFamily="49" charset="-122"/>
                </a:rPr>
                <a:t>To UK</a:t>
              </a:r>
              <a:endParaRPr lang="zh-CN" altLang="en-US" sz="1200" dirty="0">
                <a:latin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495186" y="2269708"/>
              <a:ext cx="581750" cy="2709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latin typeface="+mn-lt"/>
                  <a:ea typeface="黑体" pitchFamily="49" charset="-122"/>
                </a:rPr>
                <a:t>To USA</a:t>
              </a:r>
              <a:endParaRPr lang="zh-CN" altLang="en-US" sz="1200" dirty="0">
                <a:latin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486678" y="2919116"/>
              <a:ext cx="674297" cy="2709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latin typeface="+mn-lt"/>
                </a:rPr>
                <a:t>To Japan</a:t>
              </a:r>
              <a:endParaRPr lang="zh-CN" altLang="en-US" sz="1200" dirty="0">
                <a:latin typeface="+mn-lt"/>
              </a:endParaRPr>
            </a:p>
          </p:txBody>
        </p:sp>
        <p:pic>
          <p:nvPicPr>
            <p:cNvPr id="29" name="Picture 27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14070" y="1970329"/>
              <a:ext cx="494483" cy="27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27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61883" y="2819020"/>
              <a:ext cx="494483" cy="27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27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14409" y="2211228"/>
              <a:ext cx="494483" cy="27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8" name="直接连接符 47"/>
            <p:cNvCxnSpPr>
              <a:endCxn id="30" idx="3"/>
            </p:cNvCxnSpPr>
            <p:nvPr/>
          </p:nvCxnSpPr>
          <p:spPr>
            <a:xfrm flipH="1">
              <a:off x="3556366" y="2768903"/>
              <a:ext cx="727602" cy="1863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组合 56"/>
          <p:cNvGrpSpPr/>
          <p:nvPr/>
        </p:nvGrpSpPr>
        <p:grpSpPr>
          <a:xfrm>
            <a:off x="3364572" y="908133"/>
            <a:ext cx="881973" cy="1026597"/>
            <a:chOff x="3421034" y="1432534"/>
            <a:chExt cx="881973" cy="1026597"/>
          </a:xfrm>
        </p:grpSpPr>
        <p:sp>
          <p:nvSpPr>
            <p:cNvPr id="52" name="TextBox 51"/>
            <p:cNvSpPr txBox="1"/>
            <p:nvPr/>
          </p:nvSpPr>
          <p:spPr>
            <a:xfrm>
              <a:off x="3421034" y="1432534"/>
              <a:ext cx="881973" cy="369332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</a:defRPr>
              </a:lvl1pPr>
            </a:lstStyle>
            <a:p>
              <a:r>
                <a:rPr lang="zh-CN" altLang="en-US" dirty="0"/>
                <a:t>强制点</a:t>
              </a:r>
            </a:p>
          </p:txBody>
        </p:sp>
        <p:sp>
          <p:nvSpPr>
            <p:cNvPr id="53" name="下箭头 52"/>
            <p:cNvSpPr/>
            <p:nvPr/>
          </p:nvSpPr>
          <p:spPr>
            <a:xfrm>
              <a:off x="3745758" y="1912600"/>
              <a:ext cx="414066" cy="546531"/>
            </a:xfrm>
            <a:prstGeom prst="downArrow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b="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39" name="Picture 2" descr="http://www.wizmarketings.com/wp-content/uploads/2011/06/Austin-Social-Media-company.jp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25912" t="32953" r="24967" b="23582"/>
          <a:stretch/>
        </p:blipFill>
        <p:spPr bwMode="auto">
          <a:xfrm>
            <a:off x="901238" y="1879559"/>
            <a:ext cx="1752890" cy="1153450"/>
          </a:xfrm>
          <a:prstGeom prst="rect">
            <a:avLst/>
          </a:prstGeom>
          <a:ln>
            <a:solidFill>
              <a:srgbClr val="33CC33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1748423" y="3024838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用户</a:t>
            </a:r>
            <a:endParaRPr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574378" y="3178307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出入口</a:t>
            </a:r>
            <a:endParaRPr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0" name="Picture 6" descr="http://t2.baidu.com/it/u=2511568817,3641846877&amp;fm=23&amp;gp=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64017" y="1502920"/>
            <a:ext cx="1725282" cy="10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右箭头 26"/>
          <p:cNvSpPr/>
          <p:nvPr/>
        </p:nvSpPr>
        <p:spPr>
          <a:xfrm>
            <a:off x="4882382" y="1895819"/>
            <a:ext cx="964784" cy="392343"/>
          </a:xfrm>
          <a:prstGeom prst="rightArrow">
            <a:avLst/>
          </a:prstGeom>
          <a:solidFill>
            <a:srgbClr val="3366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220196" y="2901788"/>
            <a:ext cx="123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客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体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行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为</a:t>
            </a:r>
          </a:p>
        </p:txBody>
      </p:sp>
      <p:sp>
        <p:nvSpPr>
          <p:cNvPr id="79" name="矩形 78"/>
          <p:cNvSpPr/>
          <p:nvPr/>
        </p:nvSpPr>
        <p:spPr>
          <a:xfrm>
            <a:off x="4068960" y="3933056"/>
            <a:ext cx="3949364" cy="2736304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8215654" y="5805264"/>
            <a:ext cx="1036866" cy="826954"/>
          </a:xfrm>
          <a:prstGeom prst="ellips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Web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站点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5699142" y="6021288"/>
            <a:ext cx="1368152" cy="576064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宋体"/>
                <a:cs typeface="+mn-cs"/>
              </a:rPr>
              <a:t>策略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宋体"/>
                <a:cs typeface="+mn-cs"/>
              </a:rPr>
              <a:t>强制点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896544" y="5579948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MC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指令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4" name="形状 17"/>
          <p:cNvCxnSpPr>
            <a:stCxn id="80" idx="0"/>
          </p:cNvCxnSpPr>
          <p:nvPr/>
        </p:nvCxnSpPr>
        <p:spPr>
          <a:xfrm rot="16200000" flipV="1">
            <a:off x="7151437" y="4222614"/>
            <a:ext cx="1488984" cy="1676316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ysDot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8064896" y="4388911"/>
            <a:ext cx="797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离线抓取与学习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52529" y="4737824"/>
            <a:ext cx="1152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特征抽取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4068960" y="4077071"/>
            <a:ext cx="1259632" cy="648072"/>
          </a:xfrm>
          <a:prstGeom prst="roundRect">
            <a:avLst/>
          </a:prstGeom>
          <a:solidFill>
            <a:srgbClr val="FF9966"/>
          </a:soli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数据分析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5730752" y="5085185"/>
            <a:ext cx="1332774" cy="576063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/>
                <a:cs typeface="+mn-cs"/>
              </a:rPr>
              <a:t>策略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宋体"/>
                <a:cs typeface="+mn-cs"/>
              </a:rPr>
              <a:t>决策点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962181" y="598615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请求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91" name="直接箭头连接符 90"/>
          <p:cNvCxnSpPr>
            <a:stCxn id="95" idx="2"/>
            <a:endCxn id="88" idx="3"/>
          </p:cNvCxnSpPr>
          <p:nvPr/>
        </p:nvCxnSpPr>
        <p:spPr>
          <a:xfrm flipH="1">
            <a:off x="5328592" y="4388285"/>
            <a:ext cx="403779" cy="12822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ysDot"/>
            <a:tailEnd type="arrow"/>
          </a:ln>
          <a:effectLst/>
        </p:spPr>
      </p:cxnSp>
      <p:cxnSp>
        <p:nvCxnSpPr>
          <p:cNvPr id="92" name="直接箭头连接符 91"/>
          <p:cNvCxnSpPr>
            <a:stCxn id="88" idx="2"/>
            <a:endCxn id="94" idx="1"/>
          </p:cNvCxnSpPr>
          <p:nvPr/>
        </p:nvCxnSpPr>
        <p:spPr>
          <a:xfrm>
            <a:off x="4698776" y="4725143"/>
            <a:ext cx="38867" cy="360041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ysDot"/>
            <a:tailEnd type="arrow"/>
          </a:ln>
          <a:effectLst/>
        </p:spPr>
      </p:cxnSp>
      <p:sp>
        <p:nvSpPr>
          <p:cNvPr id="94" name="流程图: 磁盘 93"/>
          <p:cNvSpPr/>
          <p:nvPr/>
        </p:nvSpPr>
        <p:spPr>
          <a:xfrm>
            <a:off x="4176464" y="5085184"/>
            <a:ext cx="1122358" cy="576644"/>
          </a:xfrm>
          <a:prstGeom prst="flowChartMagneticDisk">
            <a:avLst/>
          </a:prstGeom>
          <a:solidFill>
            <a:srgbClr val="FFFF00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规则库</a:t>
            </a:r>
          </a:p>
        </p:txBody>
      </p:sp>
      <p:sp>
        <p:nvSpPr>
          <p:cNvPr id="95" name="流程图: 磁盘 94"/>
          <p:cNvSpPr/>
          <p:nvPr/>
        </p:nvSpPr>
        <p:spPr>
          <a:xfrm>
            <a:off x="5732371" y="4032359"/>
            <a:ext cx="1331155" cy="711852"/>
          </a:xfrm>
          <a:prstGeom prst="flowChartMagneticDisk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数据存储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112" name="直接箭头连接符 111"/>
          <p:cNvCxnSpPr>
            <a:endCxn id="81" idx="1"/>
          </p:cNvCxnSpPr>
          <p:nvPr/>
        </p:nvCxnSpPr>
        <p:spPr>
          <a:xfrm>
            <a:off x="3914078" y="6309320"/>
            <a:ext cx="1785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81" idx="0"/>
            <a:endCxn id="89" idx="2"/>
          </p:cNvCxnSpPr>
          <p:nvPr/>
        </p:nvCxnSpPr>
        <p:spPr>
          <a:xfrm flipV="1">
            <a:off x="6383218" y="5661248"/>
            <a:ext cx="13921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81" idx="3"/>
          </p:cNvCxnSpPr>
          <p:nvPr/>
        </p:nvCxnSpPr>
        <p:spPr>
          <a:xfrm>
            <a:off x="7067294" y="6309320"/>
            <a:ext cx="122036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94" idx="4"/>
            <a:endCxn id="89" idx="1"/>
          </p:cNvCxnSpPr>
          <p:nvPr/>
        </p:nvCxnSpPr>
        <p:spPr>
          <a:xfrm flipV="1">
            <a:off x="5298822" y="5373217"/>
            <a:ext cx="431930" cy="2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056785" y="4437112"/>
            <a:ext cx="786430" cy="610393"/>
            <a:chOff x="3924300" y="5373216"/>
            <a:chExt cx="1152525" cy="931862"/>
          </a:xfrm>
        </p:grpSpPr>
        <p:pic>
          <p:nvPicPr>
            <p:cNvPr id="51" name="图片 59" descr="20120616100111129_easyicon_cn_128.pn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300" y="5446241"/>
              <a:ext cx="431800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图片 60" descr="20120616100111129_easyicon_cn_128.png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6100" y="5373216"/>
              <a:ext cx="431800" cy="500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图片 61" descr="20120616100111129_easyicon_cn_128.png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638" y="5805016"/>
              <a:ext cx="431800" cy="500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图片 62" descr="20120616100111129_easyicon_cn_128.png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438" y="5733578"/>
              <a:ext cx="433387" cy="500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7" name="直接箭头连接符 56"/>
          <p:cNvCxnSpPr>
            <a:stCxn id="95" idx="3"/>
            <a:endCxn id="89" idx="0"/>
          </p:cNvCxnSpPr>
          <p:nvPr/>
        </p:nvCxnSpPr>
        <p:spPr>
          <a:xfrm flipH="1">
            <a:off x="6397139" y="4744211"/>
            <a:ext cx="810" cy="3409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-433550" y="4127823"/>
            <a:ext cx="4573502" cy="203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>
                <a:latin typeface="Arial Unicode MS" pitchFamily="34" charset="-122"/>
                <a:ea typeface="黑体"/>
              </a:rPr>
              <a:t>网</a:t>
            </a:r>
            <a:r>
              <a:rPr lang="zh-CN" altLang="en-US" sz="2400" kern="0" dirty="0" smtClean="0">
                <a:latin typeface="Arial Unicode MS" pitchFamily="34" charset="-122"/>
                <a:ea typeface="黑体"/>
              </a:rPr>
              <a:t>络流量快速捕</a:t>
            </a:r>
            <a:r>
              <a:rPr lang="zh-CN" altLang="en-US" sz="2400" kern="0" dirty="0">
                <a:latin typeface="Arial Unicode MS" pitchFamily="34" charset="-122"/>
                <a:ea typeface="黑体"/>
              </a:rPr>
              <a:t>获与分析</a:t>
            </a:r>
            <a:endParaRPr lang="en-US" altLang="zh-CN" sz="2400" kern="0" dirty="0">
              <a:latin typeface="Arial Unicode MS" pitchFamily="34" charset="-122"/>
              <a:ea typeface="黑体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Arial Unicode MS" pitchFamily="34" charset="-122"/>
                <a:ea typeface="黑体"/>
              </a:rPr>
              <a:t>站点访问弹性安全控</a:t>
            </a:r>
            <a:r>
              <a:rPr lang="zh-CN" altLang="en-US" sz="2400" kern="0" dirty="0">
                <a:latin typeface="Arial Unicode MS" pitchFamily="34" charset="-122"/>
                <a:ea typeface="黑体"/>
              </a:rPr>
              <a:t>制</a:t>
            </a:r>
            <a:endParaRPr lang="en-US" altLang="zh-CN" sz="2400" kern="0" dirty="0">
              <a:latin typeface="Arial Unicode MS" pitchFamily="34" charset="-122"/>
              <a:ea typeface="黑体"/>
            </a:endParaRPr>
          </a:p>
          <a:p>
            <a:pPr marL="1143000" lvl="2" indent="-228600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1600" kern="0" dirty="0">
                <a:latin typeface="Arial Unicode MS" pitchFamily="34" charset="-122"/>
                <a:ea typeface="黑体"/>
              </a:rPr>
              <a:t>特征提取</a:t>
            </a:r>
            <a:r>
              <a:rPr lang="zh-CN" altLang="en-US" sz="1600" kern="0" dirty="0" smtClean="0">
                <a:latin typeface="Arial Unicode MS" pitchFamily="34" charset="-122"/>
                <a:ea typeface="黑体"/>
              </a:rPr>
              <a:t>：</a:t>
            </a:r>
            <a:r>
              <a:rPr lang="zh-CN" altLang="en-US" sz="1600" kern="0" dirty="0">
                <a:latin typeface="Arial Unicode MS" pitchFamily="34" charset="-122"/>
                <a:ea typeface="黑体"/>
              </a:rPr>
              <a:t>内</a:t>
            </a:r>
            <a:r>
              <a:rPr lang="zh-CN" altLang="en-US" sz="1600" kern="0" dirty="0" smtClean="0">
                <a:latin typeface="Arial Unicode MS" pitchFamily="34" charset="-122"/>
                <a:ea typeface="黑体"/>
              </a:rPr>
              <a:t>容</a:t>
            </a:r>
            <a:r>
              <a:rPr lang="zh-CN" altLang="en-US" sz="1600" kern="0" dirty="0">
                <a:latin typeface="Arial Unicode MS" pitchFamily="34" charset="-122"/>
                <a:ea typeface="黑体"/>
              </a:rPr>
              <a:t>特征</a:t>
            </a:r>
            <a:r>
              <a:rPr lang="zh-CN" altLang="en-US" sz="1600" kern="0" dirty="0" smtClean="0">
                <a:latin typeface="Arial Unicode MS" pitchFamily="34" charset="-122"/>
                <a:ea typeface="黑体"/>
              </a:rPr>
              <a:t>（</a:t>
            </a:r>
            <a:r>
              <a:rPr lang="zh-CN" altLang="en-US" sz="1600" kern="0" dirty="0">
                <a:latin typeface="Arial Unicode MS" pitchFamily="34" charset="-122"/>
                <a:ea typeface="黑体"/>
              </a:rPr>
              <a:t>站点</a:t>
            </a:r>
            <a:r>
              <a:rPr lang="zh-CN" altLang="en-US" sz="1600" kern="0" dirty="0" smtClean="0">
                <a:latin typeface="Arial Unicode MS" pitchFamily="34" charset="-122"/>
                <a:ea typeface="黑体"/>
              </a:rPr>
              <a:t>、板块、</a:t>
            </a:r>
            <a:r>
              <a:rPr lang="zh-CN" altLang="en-US" sz="1600" kern="0" dirty="0">
                <a:latin typeface="Arial Unicode MS" pitchFamily="34" charset="-122"/>
                <a:ea typeface="黑体"/>
              </a:rPr>
              <a:t>页面），行为特征</a:t>
            </a:r>
            <a:r>
              <a:rPr lang="zh-CN" altLang="en-US" sz="1600" kern="0" dirty="0" smtClean="0">
                <a:latin typeface="Arial Unicode MS" pitchFamily="34" charset="-122"/>
                <a:ea typeface="黑体"/>
              </a:rPr>
              <a:t>（社交行为）</a:t>
            </a:r>
            <a:endParaRPr lang="en-US" altLang="zh-CN" sz="1600" kern="0" dirty="0">
              <a:latin typeface="Arial Unicode MS" pitchFamily="34" charset="-122"/>
              <a:ea typeface="黑体"/>
            </a:endParaRPr>
          </a:p>
          <a:p>
            <a:pPr marL="1143000" lvl="2" indent="-228600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1600" kern="0" dirty="0">
                <a:latin typeface="Arial Unicode MS" pitchFamily="34" charset="-122"/>
                <a:ea typeface="黑体"/>
              </a:rPr>
              <a:t>控制强制：阻断、过滤</a:t>
            </a:r>
            <a:r>
              <a:rPr lang="zh-CN" altLang="en-US" sz="1600" kern="0" dirty="0" smtClean="0">
                <a:latin typeface="Arial Unicode MS" pitchFamily="34" charset="-122"/>
                <a:ea typeface="黑体"/>
              </a:rPr>
              <a:t>、疏</a:t>
            </a:r>
            <a:r>
              <a:rPr lang="zh-CN" altLang="en-US" sz="1600" kern="0" dirty="0">
                <a:latin typeface="Arial Unicode MS" pitchFamily="34" charset="-122"/>
                <a:ea typeface="黑体"/>
              </a:rPr>
              <a:t>导等</a:t>
            </a:r>
            <a:endParaRPr lang="en-US" altLang="zh-CN" sz="1600" kern="0" dirty="0">
              <a:latin typeface="Arial Unicode MS" pitchFamily="34" charset="-122"/>
              <a:ea typeface="黑体"/>
            </a:endParaRPr>
          </a:p>
          <a:p>
            <a:pPr marL="1143000" lvl="2" indent="-228600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1600" kern="0" dirty="0">
                <a:latin typeface="Arial Unicode MS" pitchFamily="34" charset="-122"/>
                <a:ea typeface="黑体"/>
              </a:rPr>
              <a:t>效果评估</a:t>
            </a:r>
            <a:r>
              <a:rPr lang="zh-CN" altLang="en-US" sz="1600" kern="0" dirty="0">
                <a:latin typeface="Arial Unicode MS" pitchFamily="34" charset="-122"/>
                <a:ea typeface="黑体"/>
                <a:sym typeface="Wingdings" pitchFamily="2" charset="2"/>
              </a:rPr>
              <a:t>（准确率、延迟等）</a:t>
            </a:r>
            <a:endParaRPr lang="en-US" altLang="zh-CN" sz="1600" kern="0" dirty="0">
              <a:latin typeface="Arial Unicode MS" pitchFamily="34" charset="-122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019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任意多边形 117"/>
          <p:cNvSpPr/>
          <p:nvPr/>
        </p:nvSpPr>
        <p:spPr>
          <a:xfrm>
            <a:off x="4156780" y="1087870"/>
            <a:ext cx="5031281" cy="2816789"/>
          </a:xfrm>
          <a:custGeom>
            <a:avLst/>
            <a:gdLst>
              <a:gd name="connsiteX0" fmla="*/ 1193491 w 5004334"/>
              <a:gd name="connsiteY0" fmla="*/ 85836 h 2717670"/>
              <a:gd name="connsiteX1" fmla="*/ 1903174 w 5004334"/>
              <a:gd name="connsiteY1" fmla="*/ 17598 h 2717670"/>
              <a:gd name="connsiteX2" fmla="*/ 2817574 w 5004334"/>
              <a:gd name="connsiteY2" fmla="*/ 208666 h 2717670"/>
              <a:gd name="connsiteX3" fmla="*/ 2844870 w 5004334"/>
              <a:gd name="connsiteY3" fmla="*/ 699986 h 2717670"/>
              <a:gd name="connsiteX4" fmla="*/ 3390780 w 5004334"/>
              <a:gd name="connsiteY4" fmla="*/ 809168 h 2717670"/>
              <a:gd name="connsiteX5" fmla="*/ 4509897 w 5004334"/>
              <a:gd name="connsiteY5" fmla="*/ 1054828 h 2717670"/>
              <a:gd name="connsiteX6" fmla="*/ 4960273 w 5004334"/>
              <a:gd name="connsiteY6" fmla="*/ 1614386 h 2717670"/>
              <a:gd name="connsiteX7" fmla="*/ 4837443 w 5004334"/>
              <a:gd name="connsiteY7" fmla="*/ 2310422 h 2717670"/>
              <a:gd name="connsiteX8" fmla="*/ 3636440 w 5004334"/>
              <a:gd name="connsiteY8" fmla="*/ 2187592 h 2717670"/>
              <a:gd name="connsiteX9" fmla="*/ 2940404 w 5004334"/>
              <a:gd name="connsiteY9" fmla="*/ 2419604 h 2717670"/>
              <a:gd name="connsiteX10" fmla="*/ 2558267 w 5004334"/>
              <a:gd name="connsiteY10" fmla="*/ 2706207 h 2717670"/>
              <a:gd name="connsiteX11" fmla="*/ 1480094 w 5004334"/>
              <a:gd name="connsiteY11" fmla="*/ 2665263 h 2717670"/>
              <a:gd name="connsiteX12" fmla="*/ 197204 w 5004334"/>
              <a:gd name="connsiteY12" fmla="*/ 2624320 h 2717670"/>
              <a:gd name="connsiteX13" fmla="*/ 47079 w 5004334"/>
              <a:gd name="connsiteY13" fmla="*/ 2146648 h 2717670"/>
              <a:gd name="connsiteX14" fmla="*/ 19783 w 5004334"/>
              <a:gd name="connsiteY14" fmla="*/ 1150362 h 2717670"/>
              <a:gd name="connsiteX15" fmla="*/ 320034 w 5004334"/>
              <a:gd name="connsiteY15" fmla="*/ 822816 h 2717670"/>
              <a:gd name="connsiteX16" fmla="*/ 988774 w 5004334"/>
              <a:gd name="connsiteY16" fmla="*/ 836463 h 2717670"/>
              <a:gd name="connsiteX17" fmla="*/ 1220786 w 5004334"/>
              <a:gd name="connsiteY17" fmla="*/ 699986 h 2717670"/>
              <a:gd name="connsiteX18" fmla="*/ 1193491 w 5004334"/>
              <a:gd name="connsiteY18" fmla="*/ 85836 h 271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04334" h="2717670">
                <a:moveTo>
                  <a:pt x="1193491" y="85836"/>
                </a:moveTo>
                <a:cubicBezTo>
                  <a:pt x="1307222" y="-27895"/>
                  <a:pt x="1632494" y="-2874"/>
                  <a:pt x="1903174" y="17598"/>
                </a:cubicBezTo>
                <a:cubicBezTo>
                  <a:pt x="2173854" y="38070"/>
                  <a:pt x="2660625" y="94935"/>
                  <a:pt x="2817574" y="208666"/>
                </a:cubicBezTo>
                <a:cubicBezTo>
                  <a:pt x="2974523" y="322397"/>
                  <a:pt x="2749336" y="599902"/>
                  <a:pt x="2844870" y="699986"/>
                </a:cubicBezTo>
                <a:cubicBezTo>
                  <a:pt x="2940404" y="800070"/>
                  <a:pt x="3390780" y="809168"/>
                  <a:pt x="3390780" y="809168"/>
                </a:cubicBezTo>
                <a:cubicBezTo>
                  <a:pt x="3668284" y="868308"/>
                  <a:pt x="4248315" y="920625"/>
                  <a:pt x="4509897" y="1054828"/>
                </a:cubicBezTo>
                <a:cubicBezTo>
                  <a:pt x="4771479" y="1189031"/>
                  <a:pt x="4905682" y="1405121"/>
                  <a:pt x="4960273" y="1614386"/>
                </a:cubicBezTo>
                <a:cubicBezTo>
                  <a:pt x="5014864" y="1823651"/>
                  <a:pt x="5058082" y="2214888"/>
                  <a:pt x="4837443" y="2310422"/>
                </a:cubicBezTo>
                <a:cubicBezTo>
                  <a:pt x="4616804" y="2405956"/>
                  <a:pt x="3952613" y="2169395"/>
                  <a:pt x="3636440" y="2187592"/>
                </a:cubicBezTo>
                <a:cubicBezTo>
                  <a:pt x="3320267" y="2205789"/>
                  <a:pt x="3120100" y="2333168"/>
                  <a:pt x="2940404" y="2419604"/>
                </a:cubicBezTo>
                <a:cubicBezTo>
                  <a:pt x="2760709" y="2506040"/>
                  <a:pt x="2801652" y="2665264"/>
                  <a:pt x="2558267" y="2706207"/>
                </a:cubicBezTo>
                <a:cubicBezTo>
                  <a:pt x="2314882" y="2747150"/>
                  <a:pt x="1480094" y="2665263"/>
                  <a:pt x="1480094" y="2665263"/>
                </a:cubicBezTo>
                <a:cubicBezTo>
                  <a:pt x="1086584" y="2651615"/>
                  <a:pt x="436040" y="2710756"/>
                  <a:pt x="197204" y="2624320"/>
                </a:cubicBezTo>
                <a:cubicBezTo>
                  <a:pt x="-41632" y="2537884"/>
                  <a:pt x="76649" y="2392308"/>
                  <a:pt x="47079" y="2146648"/>
                </a:cubicBezTo>
                <a:cubicBezTo>
                  <a:pt x="17509" y="1900988"/>
                  <a:pt x="-25709" y="1371001"/>
                  <a:pt x="19783" y="1150362"/>
                </a:cubicBezTo>
                <a:cubicBezTo>
                  <a:pt x="65275" y="929723"/>
                  <a:pt x="158535" y="875133"/>
                  <a:pt x="320034" y="822816"/>
                </a:cubicBezTo>
                <a:cubicBezTo>
                  <a:pt x="481532" y="770500"/>
                  <a:pt x="838649" y="856935"/>
                  <a:pt x="988774" y="836463"/>
                </a:cubicBezTo>
                <a:cubicBezTo>
                  <a:pt x="1138899" y="815991"/>
                  <a:pt x="1186667" y="829640"/>
                  <a:pt x="1220786" y="699986"/>
                </a:cubicBezTo>
                <a:cubicBezTo>
                  <a:pt x="1254905" y="570332"/>
                  <a:pt x="1079760" y="199567"/>
                  <a:pt x="1193491" y="85836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 bwMode="auto">
          <a:xfrm>
            <a:off x="1693043" y="1999598"/>
            <a:ext cx="2463737" cy="1761046"/>
          </a:xfrm>
          <a:prstGeom prst="round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57150" cmpd="thickThin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社会网</a:t>
            </a:r>
            <a:r>
              <a:rPr lang="zh-CN" altLang="en-US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络分析</a:t>
            </a:r>
            <a:endParaRPr lang="en-US" altLang="zh-CN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</a:pPr>
            <a:endParaRPr lang="en-US" altLang="zh-CN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</a:pPr>
            <a:endParaRPr lang="en-US" altLang="zh-CN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</a:pPr>
            <a:endParaRPr lang="en-US" altLang="zh-CN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</a:pPr>
            <a:endParaRPr lang="en-US" altLang="zh-CN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950452" y="3285497"/>
            <a:ext cx="1829460" cy="366712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rPr>
              <a:t>结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rPr>
              <a:t>构与传播机理</a:t>
            </a:r>
            <a:endParaRPr lang="zh-CN" altLang="en-US" sz="1400" kern="0" dirty="0">
              <a:solidFill>
                <a:sysClr val="windowText" lastClr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1938964" y="2414401"/>
            <a:ext cx="1840948" cy="366712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rPr>
              <a:t>内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rPr>
              <a:t>容与事件分</a:t>
            </a:r>
            <a:r>
              <a:rPr lang="zh-CN" altLang="en-US" sz="1400" kern="0" dirty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rPr>
              <a:t>析</a:t>
            </a:r>
          </a:p>
        </p:txBody>
      </p:sp>
      <p:sp>
        <p:nvSpPr>
          <p:cNvPr id="70" name="矩形 69"/>
          <p:cNvSpPr/>
          <p:nvPr/>
        </p:nvSpPr>
        <p:spPr bwMode="auto">
          <a:xfrm>
            <a:off x="1924902" y="2848932"/>
            <a:ext cx="1855010" cy="366712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关</a:t>
            </a:r>
            <a:r>
              <a:rPr lang="zh-CN" altLang="en-US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键人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物与社区</a:t>
            </a:r>
            <a:endParaRPr lang="zh-CN" altLang="en-US" sz="1400" kern="0" dirty="0">
              <a:solidFill>
                <a:sysClr val="windowText" lastClr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99"/>
                </a:solidFill>
              </a:rPr>
              <a:t>社会网络分析系统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324359" y="1999598"/>
            <a:ext cx="2623905" cy="1712221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57150" cmpd="thickThin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 </a:t>
            </a:r>
            <a:endParaRPr lang="en-US" altLang="zh-CN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71213" y="4841062"/>
            <a:ext cx="5477051" cy="1439862"/>
          </a:xfrm>
          <a:prstGeom prst="rect">
            <a:avLst/>
          </a:prstGeom>
          <a:solidFill>
            <a:srgbClr val="E9EFF7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36000" rIns="36000" bIns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              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79774" y="2933285"/>
            <a:ext cx="1255739" cy="503185"/>
          </a:xfrm>
          <a:prstGeom prst="rect">
            <a:avLst/>
          </a:prstGeom>
          <a:solidFill>
            <a:srgbClr val="FFFF66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特征提取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411177" y="2266866"/>
            <a:ext cx="2465079" cy="557674"/>
          </a:xfrm>
          <a:prstGeom prst="rect">
            <a:avLst/>
          </a:prstGeom>
          <a:solidFill>
            <a:srgbClr val="FFFF66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弹性粒度访问控制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724128" y="2924944"/>
            <a:ext cx="1137332" cy="485023"/>
          </a:xfrm>
          <a:prstGeom prst="rect">
            <a:avLst/>
          </a:prstGeom>
          <a:solidFill>
            <a:srgbClr val="FFFF66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效果评估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491822" y="3904660"/>
            <a:ext cx="5456442" cy="899347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分布式数据处理</a:t>
            </a:r>
          </a:p>
        </p:txBody>
      </p:sp>
      <p:pic>
        <p:nvPicPr>
          <p:cNvPr id="42" name="Picture 12" descr="http://www.them.pro/files/images/baidu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063" b="44821"/>
          <a:stretch>
            <a:fillRect/>
          </a:stretch>
        </p:blipFill>
        <p:spPr bwMode="auto">
          <a:xfrm>
            <a:off x="7925512" y="3919505"/>
            <a:ext cx="1148881" cy="44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10" descr="http://www.sotuzi.com/blog_ai/upload/qq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76" t="27492" r="16759" b="33565"/>
          <a:stretch>
            <a:fillRect/>
          </a:stretch>
        </p:blipFill>
        <p:spPr bwMode="auto">
          <a:xfrm>
            <a:off x="7874722" y="4524753"/>
            <a:ext cx="1199671" cy="41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0" descr="http://t2.baidu.com/it/u=2264583780,850354783&amp;fm=51&amp;gp=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376276"/>
            <a:ext cx="1262033" cy="55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http://t2.baidu.com/it/u=2511568817,3641846877&amp;fm=23&amp;gp=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5512" y="2422935"/>
            <a:ext cx="1186034" cy="79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74"/>
          <p:cNvGrpSpPr/>
          <p:nvPr/>
        </p:nvGrpSpPr>
        <p:grpSpPr>
          <a:xfrm>
            <a:off x="4286262" y="4977609"/>
            <a:ext cx="2479675" cy="1204913"/>
            <a:chOff x="920300" y="2512119"/>
            <a:chExt cx="2479675" cy="1204913"/>
          </a:xfrm>
        </p:grpSpPr>
        <p:sp>
          <p:nvSpPr>
            <p:cNvPr id="59" name="圆角矩形 58"/>
            <p:cNvSpPr/>
            <p:nvPr/>
          </p:nvSpPr>
          <p:spPr bwMode="auto">
            <a:xfrm>
              <a:off x="920300" y="2512119"/>
              <a:ext cx="2479675" cy="1204913"/>
            </a:xfrm>
            <a:prstGeom prst="roundRect">
              <a:avLst/>
            </a:prstGeom>
            <a:solidFill>
              <a:srgbClr val="92D050"/>
            </a:solidFill>
            <a:ln w="57150" cmpd="thickThin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zh-CN" altLang="en-US" b="1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数据采集与收集</a:t>
              </a:r>
              <a:endParaRPr lang="en-US" altLang="zh-CN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spcBef>
                  <a:spcPct val="20000"/>
                </a:spcBef>
              </a:pPr>
              <a:endParaRPr lang="en-US" altLang="zh-CN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spcBef>
                  <a:spcPct val="20000"/>
                </a:spcBef>
              </a:pPr>
              <a:endParaRPr lang="en-US" altLang="zh-CN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spcBef>
                  <a:spcPct val="20000"/>
                </a:spcBef>
              </a:pPr>
              <a:endParaRPr lang="en-US" altLang="zh-CN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1052702" y="3288319"/>
              <a:ext cx="2169560" cy="369887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多通</a:t>
              </a:r>
              <a:r>
                <a:rPr lang="zh-CN" altLang="en-US" sz="1600" kern="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道数据采</a:t>
              </a:r>
              <a:r>
                <a:rPr lang="zh-CN" altLang="en-US" sz="16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集</a:t>
              </a: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1052702" y="2867888"/>
              <a:ext cx="2169560" cy="369887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流</a:t>
              </a:r>
              <a:r>
                <a:rPr lang="zh-CN" altLang="en-US" sz="1600" kern="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量截取</a:t>
              </a:r>
              <a:endParaRPr lang="zh-CN" altLang="en-US" sz="16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4"/>
          <p:cNvGrpSpPr/>
          <p:nvPr/>
        </p:nvGrpSpPr>
        <p:grpSpPr>
          <a:xfrm>
            <a:off x="107107" y="5287878"/>
            <a:ext cx="1152525" cy="931862"/>
            <a:chOff x="3924300" y="5373216"/>
            <a:chExt cx="1152525" cy="931862"/>
          </a:xfrm>
        </p:grpSpPr>
        <p:pic>
          <p:nvPicPr>
            <p:cNvPr id="79" name="图片 59" descr="20120616100111129_easyicon_cn_128.pn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300" y="5446241"/>
              <a:ext cx="431800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图片 60" descr="20120616100111129_easyicon_cn_128.png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6100" y="5373216"/>
              <a:ext cx="431800" cy="500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图片 61" descr="20120616100111129_easyicon_cn_128.png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638" y="5805016"/>
              <a:ext cx="431800" cy="500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图片 62" descr="20120616100111129_easyicon_cn_128.png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438" y="5733578"/>
              <a:ext cx="433387" cy="500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9"/>
          <p:cNvGrpSpPr/>
          <p:nvPr/>
        </p:nvGrpSpPr>
        <p:grpSpPr>
          <a:xfrm>
            <a:off x="86440" y="4084641"/>
            <a:ext cx="1363663" cy="931862"/>
            <a:chOff x="1187450" y="5373216"/>
            <a:chExt cx="1363663" cy="931862"/>
          </a:xfrm>
        </p:grpSpPr>
        <p:pic>
          <p:nvPicPr>
            <p:cNvPr id="84" name="图片 64" descr="20120616100300378_easyicon_cn_256.png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450" y="5446241"/>
              <a:ext cx="642938" cy="642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图片 66" descr="20120616100300378_easyicon_cn_256.png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250" y="5373216"/>
              <a:ext cx="642938" cy="642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图片 67" descr="20120616100300378_easyicon_cn_256.png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375" y="5662141"/>
              <a:ext cx="642938" cy="642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图片 69" descr="20120616100300378_easyicon_cn_256.png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5" y="5517678"/>
              <a:ext cx="642938" cy="64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88"/>
          <p:cNvGrpSpPr/>
          <p:nvPr/>
        </p:nvGrpSpPr>
        <p:grpSpPr>
          <a:xfrm>
            <a:off x="1586681" y="5004003"/>
            <a:ext cx="2479675" cy="1204913"/>
            <a:chOff x="920300" y="2512119"/>
            <a:chExt cx="2479675" cy="1204913"/>
          </a:xfrm>
        </p:grpSpPr>
        <p:sp>
          <p:nvSpPr>
            <p:cNvPr id="90" name="圆角矩形 89"/>
            <p:cNvSpPr/>
            <p:nvPr/>
          </p:nvSpPr>
          <p:spPr bwMode="auto">
            <a:xfrm>
              <a:off x="920300" y="2512119"/>
              <a:ext cx="2479675" cy="1204913"/>
            </a:xfrm>
            <a:prstGeom prst="roundRect">
              <a:avLst/>
            </a:prstGeom>
            <a:solidFill>
              <a:srgbClr val="92D050"/>
            </a:solidFill>
            <a:ln w="57150" cmpd="thickThin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数据存储</a:t>
              </a:r>
              <a:endParaRPr lang="en-US" altLang="zh-CN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>
                <a:spcBef>
                  <a:spcPct val="20000"/>
                </a:spcBef>
              </a:pPr>
              <a:endParaRPr lang="en-US" altLang="zh-CN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spcBef>
                  <a:spcPct val="20000"/>
                </a:spcBef>
              </a:pPr>
              <a:endParaRPr lang="en-US" altLang="zh-CN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spcBef>
                  <a:spcPct val="20000"/>
                </a:spcBef>
              </a:pPr>
              <a:endParaRPr lang="en-US" altLang="zh-CN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1026663" y="3288319"/>
              <a:ext cx="2265138" cy="369887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分布式存储</a:t>
              </a: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1026663" y="2869202"/>
              <a:ext cx="2265138" cy="369887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数据融合</a:t>
              </a:r>
              <a:endParaRPr lang="zh-CN" altLang="en-US" sz="16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4" name="矩形 93"/>
          <p:cNvSpPr/>
          <p:nvPr/>
        </p:nvSpPr>
        <p:spPr bwMode="auto">
          <a:xfrm>
            <a:off x="1586681" y="4326861"/>
            <a:ext cx="1401143" cy="369887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kern="0" dirty="0">
                <a:solidFill>
                  <a:sysClr val="window" lastClr="FFFFFF"/>
                </a:solidFill>
                <a:latin typeface="黑体" pitchFamily="49" charset="-122"/>
                <a:ea typeface="黑体" pitchFamily="49" charset="-122"/>
              </a:rPr>
              <a:t>数据挖掘</a:t>
            </a:r>
          </a:p>
        </p:txBody>
      </p:sp>
      <p:sp>
        <p:nvSpPr>
          <p:cNvPr id="95" name="矩形 94"/>
          <p:cNvSpPr/>
          <p:nvPr/>
        </p:nvSpPr>
        <p:spPr bwMode="auto">
          <a:xfrm>
            <a:off x="3203848" y="4326861"/>
            <a:ext cx="1656184" cy="369887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kern="0" dirty="0">
                <a:solidFill>
                  <a:sysClr val="window" lastClr="FFFFFF"/>
                </a:solidFill>
                <a:latin typeface="黑体" pitchFamily="49" charset="-122"/>
                <a:ea typeface="黑体" pitchFamily="49" charset="-122"/>
              </a:rPr>
              <a:t>图计算</a:t>
            </a:r>
          </a:p>
        </p:txBody>
      </p:sp>
      <p:sp>
        <p:nvSpPr>
          <p:cNvPr id="96" name="矩形 95"/>
          <p:cNvSpPr/>
          <p:nvPr/>
        </p:nvSpPr>
        <p:spPr bwMode="auto">
          <a:xfrm>
            <a:off x="5076056" y="4326861"/>
            <a:ext cx="1656184" cy="369887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kern="0" dirty="0">
                <a:solidFill>
                  <a:sysClr val="window" lastClr="FFFFFF"/>
                </a:solidFill>
                <a:latin typeface="黑体" pitchFamily="49" charset="-122"/>
                <a:ea typeface="黑体" pitchFamily="49" charset="-122"/>
              </a:rPr>
              <a:t>分布式处理</a:t>
            </a:r>
          </a:p>
        </p:txBody>
      </p:sp>
      <p:sp>
        <p:nvSpPr>
          <p:cNvPr id="102" name="矩形 101"/>
          <p:cNvSpPr/>
          <p:nvPr/>
        </p:nvSpPr>
        <p:spPr bwMode="auto">
          <a:xfrm>
            <a:off x="1387162" y="3832103"/>
            <a:ext cx="5798201" cy="2549225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78000"/>
              </a:srgbClr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6" name="圆角右箭头 105"/>
          <p:cNvSpPr/>
          <p:nvPr/>
        </p:nvSpPr>
        <p:spPr>
          <a:xfrm rot="10800000">
            <a:off x="7147232" y="5024157"/>
            <a:ext cx="1296144" cy="1027504"/>
          </a:xfrm>
          <a:prstGeom prst="bentArrow">
            <a:avLst/>
          </a:prstGeom>
          <a:solidFill>
            <a:srgbClr val="FFC000"/>
          </a:solidFill>
          <a:ln w="9525" algn="ctr">
            <a:solidFill>
              <a:srgbClr val="F69240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9" name="圆角右箭头 108"/>
          <p:cNvSpPr/>
          <p:nvPr/>
        </p:nvSpPr>
        <p:spPr>
          <a:xfrm rot="1595922">
            <a:off x="6948264" y="2004784"/>
            <a:ext cx="1296144" cy="1027504"/>
          </a:xfrm>
          <a:prstGeom prst="bentArrow">
            <a:avLst/>
          </a:prstGeom>
          <a:solidFill>
            <a:srgbClr val="FFC000"/>
          </a:solidFill>
          <a:ln w="9525" algn="ctr">
            <a:solidFill>
              <a:srgbClr val="F69240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>
            <a:spLocks noChangeArrowheads="1"/>
          </p:cNvSpPr>
          <p:nvPr/>
        </p:nvSpPr>
        <p:spPr bwMode="auto">
          <a:xfrm>
            <a:off x="1835696" y="1340768"/>
            <a:ext cx="1753503" cy="454025"/>
          </a:xfrm>
          <a:prstGeom prst="rect">
            <a:avLst/>
          </a:prstGeom>
          <a:gradFill rotWithShape="1">
            <a:gsLst>
              <a:gs pos="0">
                <a:srgbClr val="DAFDA7"/>
              </a:gs>
              <a:gs pos="100000">
                <a:srgbClr val="F5FFE6"/>
              </a:gs>
            </a:gsLst>
            <a:lin ang="5400000" scaled="1"/>
          </a:gradFill>
          <a:ln w="19050" algn="ctr">
            <a:solidFill>
              <a:srgbClr val="98B954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舆情态势监控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1" name="TextBox 27"/>
          <p:cNvSpPr txBox="1">
            <a:spLocks noChangeArrowheads="1"/>
          </p:cNvSpPr>
          <p:nvPr/>
        </p:nvSpPr>
        <p:spPr bwMode="auto">
          <a:xfrm>
            <a:off x="5411633" y="1354416"/>
            <a:ext cx="1450975" cy="454025"/>
          </a:xfrm>
          <a:prstGeom prst="rect">
            <a:avLst/>
          </a:prstGeom>
          <a:solidFill>
            <a:srgbClr val="99E74B"/>
          </a:solidFill>
          <a:ln w="19050" algn="ctr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安全控制</a:t>
            </a:r>
          </a:p>
        </p:txBody>
      </p:sp>
      <p:sp>
        <p:nvSpPr>
          <p:cNvPr id="112" name="矩形 111"/>
          <p:cNvSpPr>
            <a:spLocks noChangeArrowheads="1"/>
          </p:cNvSpPr>
          <p:nvPr/>
        </p:nvSpPr>
        <p:spPr bwMode="auto">
          <a:xfrm>
            <a:off x="3710930" y="1340768"/>
            <a:ext cx="1581150" cy="454025"/>
          </a:xfrm>
          <a:prstGeom prst="rect">
            <a:avLst/>
          </a:prstGeom>
          <a:gradFill rotWithShape="1">
            <a:gsLst>
              <a:gs pos="0">
                <a:srgbClr val="9EEAFF"/>
              </a:gs>
              <a:gs pos="100000">
                <a:srgbClr val="E4F9FF"/>
              </a:gs>
            </a:gsLst>
            <a:lin ang="5400000" scaled="1"/>
          </a:gradFill>
          <a:ln w="19050" algn="ctr">
            <a:solidFill>
              <a:srgbClr val="46AAC5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个性化推荐</a:t>
            </a:r>
            <a:endParaRPr lang="en-US" altLang="en-US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13" name="直接连接符 112"/>
          <p:cNvCxnSpPr/>
          <p:nvPr/>
        </p:nvCxnSpPr>
        <p:spPr bwMode="auto">
          <a:xfrm>
            <a:off x="1547664" y="1916832"/>
            <a:ext cx="5637699" cy="0"/>
          </a:xfrm>
          <a:prstGeom prst="line">
            <a:avLst/>
          </a:prstGeom>
          <a:noFill/>
          <a:ln w="28575" cap="flat" cmpd="sng" algn="ctr">
            <a:solidFill>
              <a:srgbClr val="C0504D"/>
            </a:solidFill>
            <a:prstDash val="dash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7636556" y="595775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数据源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890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车联网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7233" y="1343321"/>
            <a:ext cx="6638096" cy="4742857"/>
          </a:xfrm>
        </p:spPr>
      </p:pic>
    </p:spTree>
    <p:extLst>
      <p:ext uri="{BB962C8B-B14F-4D97-AF65-F5344CB8AC3E}">
        <p14:creationId xmlns:p14="http://schemas.microsoft.com/office/powerpoint/2010/main" xmlns="" val="104460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99"/>
                </a:solidFill>
              </a:rPr>
              <a:t>总结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云计算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主流理解：</a:t>
            </a:r>
            <a:r>
              <a:rPr lang="en-US" altLang="zh-CN" dirty="0" err="1" smtClean="0"/>
              <a:t>SaaS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IaaS</a:t>
            </a:r>
            <a:r>
              <a:rPr lang="zh-CN" altLang="en-US" dirty="0" smtClean="0"/>
              <a:t>三个层次</a:t>
            </a:r>
            <a:endParaRPr lang="en-US" altLang="zh-CN" dirty="0" smtClean="0"/>
          </a:p>
          <a:p>
            <a:r>
              <a:rPr lang="zh-CN" altLang="en-US" dirty="0" smtClean="0"/>
              <a:t>移动互联网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移动互联网（不单单是手机）是一种媒介</a:t>
            </a:r>
            <a:endParaRPr lang="en-US" altLang="zh-CN" dirty="0" smtClean="0"/>
          </a:p>
          <a:p>
            <a:r>
              <a:rPr lang="zh-CN" altLang="en-US" dirty="0" smtClean="0"/>
              <a:t>大数据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“没有数据积累时代”无法实现的应用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更多的是数据的“量”带来的挑战</a:t>
            </a:r>
            <a:endParaRPr lang="en-US" altLang="zh-CN" dirty="0" smtClean="0"/>
          </a:p>
          <a:p>
            <a:r>
              <a:rPr lang="zh-CN" altLang="en-US" dirty="0" smtClean="0"/>
              <a:t>云计算可以承载大数据，大数据可以通过云计算架构和模型来提供解决方案。</a:t>
            </a:r>
            <a:endParaRPr lang="en-US" altLang="zh-CN" dirty="0" smtClean="0"/>
          </a:p>
          <a:p>
            <a:r>
              <a:rPr lang="zh-CN" altLang="en-US" dirty="0" smtClean="0"/>
              <a:t>大数据为云计算提供了一种应用场景</a:t>
            </a:r>
            <a:endParaRPr lang="en-US" altLang="zh-CN" dirty="0" smtClean="0"/>
          </a:p>
          <a:p>
            <a:r>
              <a:rPr lang="zh-CN" altLang="en-US" dirty="0" smtClean="0"/>
              <a:t>移动互联网为二者提供了一种新兴媒介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502725" y="5760690"/>
            <a:ext cx="1944216" cy="54863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虚拟化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555776" y="5760690"/>
            <a:ext cx="1944216" cy="54863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分布式计算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619672" y="1434122"/>
            <a:ext cx="1871786" cy="5486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scene3d>
            <a:camera prst="perspectiveRelaxedModerately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社会网络</a:t>
            </a: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259714" y="5655070"/>
            <a:ext cx="6696662" cy="61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</p:cxnSp>
      <p:sp>
        <p:nvSpPr>
          <p:cNvPr id="12" name="矩形 11"/>
          <p:cNvSpPr/>
          <p:nvPr/>
        </p:nvSpPr>
        <p:spPr bwMode="auto">
          <a:xfrm>
            <a:off x="4644008" y="2592338"/>
            <a:ext cx="2154848" cy="5486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时空数据</a:t>
            </a:r>
          </a:p>
        </p:txBody>
      </p:sp>
      <p:sp>
        <p:nvSpPr>
          <p:cNvPr id="16" name="矩形 15"/>
          <p:cNvSpPr/>
          <p:nvPr/>
        </p:nvSpPr>
        <p:spPr>
          <a:xfrm>
            <a:off x="0" y="5867980"/>
            <a:ext cx="2555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大数据处理平台与技术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707904" y="1434122"/>
            <a:ext cx="1508346" cy="5486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scene3d>
            <a:camera prst="perspectiveRelaxedModerately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车联网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4644008" y="3146581"/>
            <a:ext cx="2154848" cy="5486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图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数据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2051720" y="3888482"/>
            <a:ext cx="1944216" cy="54863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个性化推荐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2051720" y="4419972"/>
            <a:ext cx="1944216" cy="54863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/>
              <a:t>crowd sourcing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644008" y="3689598"/>
            <a:ext cx="2154848" cy="5486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软件资源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5508104" y="1434122"/>
            <a:ext cx="1508346" cy="5486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scene3d>
            <a:camera prst="perspectiveRelaxedModerately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软件开发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4644008" y="4221088"/>
            <a:ext cx="2154848" cy="5486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移动</a:t>
            </a:r>
            <a:r>
              <a:rPr lang="zh-CN" altLang="en-US" sz="2000" b="1" dirty="0" smtClean="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数据</a:t>
            </a:r>
            <a:endParaRPr lang="zh-CN" altLang="en-US" sz="2000" b="1" dirty="0">
              <a:solidFill>
                <a:srgbClr val="000099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644008" y="4752578"/>
            <a:ext cx="2154848" cy="5486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 smtClean="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社会媒体</a:t>
            </a:r>
            <a:endParaRPr lang="zh-CN" altLang="en-US" sz="2000" b="1" dirty="0">
              <a:solidFill>
                <a:srgbClr val="000099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1520" y="1547500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上层应用</a:t>
            </a:r>
            <a:endParaRPr lang="zh-CN" altLang="en-US" dirty="0">
              <a:latin typeface="+mn-ea"/>
              <a:ea typeface="+mn-ea"/>
            </a:endParaRPr>
          </a:p>
        </p:txBody>
      </p:sp>
      <p:cxnSp>
        <p:nvCxnSpPr>
          <p:cNvPr id="27" name="直接连接符 26"/>
          <p:cNvCxnSpPr/>
          <p:nvPr/>
        </p:nvCxnSpPr>
        <p:spPr bwMode="auto">
          <a:xfrm>
            <a:off x="1315806" y="2060848"/>
            <a:ext cx="6696662" cy="61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</p:cxnSp>
      <p:sp>
        <p:nvSpPr>
          <p:cNvPr id="29" name="右大括号 28"/>
          <p:cNvSpPr/>
          <p:nvPr/>
        </p:nvSpPr>
        <p:spPr>
          <a:xfrm>
            <a:off x="7092280" y="2681486"/>
            <a:ext cx="648072" cy="2592288"/>
          </a:xfrm>
          <a:prstGeom prst="rightBrace">
            <a:avLst/>
          </a:prstGeom>
          <a:ln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812360" y="3473574"/>
            <a:ext cx="464166" cy="1729906"/>
          </a:xfrm>
          <a:prstGeom prst="rect">
            <a:avLst/>
          </a:prstGeom>
        </p:spPr>
        <p:txBody>
          <a:bodyPr vert="wordArtVertRtl" wrap="square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研究对象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27631" y="3139254"/>
            <a:ext cx="464166" cy="1729906"/>
          </a:xfrm>
          <a:prstGeom prst="rect">
            <a:avLst/>
          </a:prstGeom>
        </p:spPr>
        <p:txBody>
          <a:bodyPr vert="wordArtVertRtl" wrap="square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关键技术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051720" y="3339852"/>
            <a:ext cx="1944216" cy="54863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数据挖掘</a:t>
            </a:r>
          </a:p>
        </p:txBody>
      </p:sp>
      <p:sp>
        <p:nvSpPr>
          <p:cNvPr id="33" name="矩形 32"/>
          <p:cNvSpPr/>
          <p:nvPr/>
        </p:nvSpPr>
        <p:spPr bwMode="auto">
          <a:xfrm>
            <a:off x="2051720" y="2763788"/>
            <a:ext cx="1944216" cy="54863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统计学习</a:t>
            </a:r>
          </a:p>
        </p:txBody>
      </p:sp>
      <p:sp>
        <p:nvSpPr>
          <p:cNvPr id="34" name="矩形 33"/>
          <p:cNvSpPr/>
          <p:nvPr/>
        </p:nvSpPr>
        <p:spPr bwMode="auto">
          <a:xfrm>
            <a:off x="2051720" y="2232298"/>
            <a:ext cx="1944216" cy="54863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安全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隐私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236296" y="1434122"/>
            <a:ext cx="1508346" cy="5486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scene3d>
            <a:camera prst="perspectiveRelaxedModerately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云端融合</a:t>
            </a:r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99"/>
                </a:solidFill>
              </a:rPr>
              <a:t>总结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2051720" y="4968602"/>
            <a:ext cx="1944216" cy="54863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dirty="0" smtClean="0"/>
              <a:t>算法与理论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61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pPr algn="ctr">
              <a:buNone/>
            </a:pPr>
            <a:r>
              <a:rPr lang="zh-CN" altLang="en-US" sz="3600" b="1" dirty="0" smtClean="0">
                <a:solidFill>
                  <a:srgbClr val="C00000"/>
                </a:solidFill>
              </a:rPr>
              <a:t>目前的项目与人员分配情况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NCG</a:t>
            </a:r>
            <a:r>
              <a:rPr lang="zh-CN" altLang="en-US" dirty="0" smtClean="0"/>
              <a:t>人员分配情况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52709729"/>
              </p:ext>
            </p:extLst>
          </p:nvPr>
        </p:nvGraphicFramePr>
        <p:xfrm>
          <a:off x="285750" y="889208"/>
          <a:ext cx="8534723" cy="5852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6204"/>
                <a:gridCol w="977718"/>
                <a:gridCol w="1044083"/>
                <a:gridCol w="1059885"/>
                <a:gridCol w="762112"/>
                <a:gridCol w="518296"/>
                <a:gridCol w="1023969"/>
                <a:gridCol w="1396228"/>
                <a:gridCol w="1396228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研究方向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研究内容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系统研发任务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教师、博士后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博士生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二年级硕士生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一年级研究生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承担项目（</a:t>
                      </a:r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承担项目（</a:t>
                      </a:r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）</a:t>
                      </a:r>
                    </a:p>
                    <a:p>
                      <a:endParaRPr lang="zh-CN" altLang="en-US" sz="1200" dirty="0"/>
                    </a:p>
                  </a:txBody>
                  <a:tcPr/>
                </a:tc>
              </a:tr>
              <a:tr h="136991">
                <a:tc rowSpan="3">
                  <a:txBody>
                    <a:bodyPr/>
                    <a:lstStyle/>
                    <a:p>
                      <a:pPr marL="1588" lvl="1" indent="0" algn="l"/>
                      <a:r>
                        <a:rPr lang="zh-CN" altLang="en-US" sz="1200" dirty="0" smtClean="0"/>
                        <a:t>云计算与移动互联网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588" lvl="1" indent="0" algn="l"/>
                      <a:r>
                        <a:rPr lang="zh-CN" altLang="en-US" sz="1200" dirty="0" smtClean="0"/>
                        <a:t>虚拟化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iVIC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李博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崔磊</a:t>
                      </a:r>
                      <a:endParaRPr lang="en-US" altLang="zh-CN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王霖</a:t>
                      </a:r>
                      <a:r>
                        <a:rPr lang="en-US" altLang="zh-CN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CN" altLang="en-US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</a:rPr>
                        <a:t>师斌（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2013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</a:rPr>
                        <a:t>）</a:t>
                      </a:r>
                      <a:endParaRPr lang="en-US" altLang="zh-CN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沙晟阳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李楠</a:t>
                      </a:r>
                      <a:endParaRPr lang="en-US" altLang="zh-CN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黄玉梅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郑京生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邰振赢 </a:t>
                      </a:r>
                      <a:endParaRPr lang="en-US" altLang="zh-CN" sz="1200" dirty="0" smtClean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973 </a:t>
                      </a:r>
                      <a:r>
                        <a:rPr lang="en-US" altLang="zh-CN" sz="1200" dirty="0" err="1" smtClean="0"/>
                        <a:t>iVCE</a:t>
                      </a:r>
                      <a:endParaRPr lang="en-US" altLang="zh-CN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863</a:t>
                      </a:r>
                      <a:r>
                        <a:rPr lang="zh-CN" altLang="en-US" sz="1200" dirty="0" smtClean="0"/>
                        <a:t>中国云（一期）</a:t>
                      </a:r>
                      <a:endParaRPr lang="en-US" altLang="zh-CN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863</a:t>
                      </a:r>
                      <a:r>
                        <a:rPr lang="zh-CN" altLang="en-US" sz="1200" dirty="0" smtClean="0"/>
                        <a:t>中国云（二期）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NSFC</a:t>
                      </a:r>
                      <a:r>
                        <a:rPr lang="zh-CN" altLang="en-US" sz="1200" dirty="0" smtClean="0"/>
                        <a:t>车联网</a:t>
                      </a:r>
                      <a:endParaRPr lang="en-US" altLang="zh-CN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YY</a:t>
                      </a:r>
                      <a:endParaRPr lang="zh-CN" alt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核高基（卓望）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核高基（方欣）</a:t>
                      </a:r>
                      <a:endParaRPr lang="en-US" altLang="zh-CN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发改委（测试中心）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基金面上（李建欣）</a:t>
                      </a:r>
                    </a:p>
                    <a:p>
                      <a:r>
                        <a:rPr lang="zh-CN" altLang="en-US" sz="1200" dirty="0" smtClean="0"/>
                        <a:t>基金面上（李博）</a:t>
                      </a:r>
                      <a:endParaRPr lang="en-US" altLang="zh-CN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华为基金</a:t>
                      </a: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1588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588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分布式资源管理与调度、虚拟网络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iVIC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沃天宇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杨任宇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王文峰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刘昆</a:t>
                      </a:r>
                      <a:endParaRPr lang="en-US" altLang="zh-CN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孙瑞光</a:t>
                      </a:r>
                      <a:endParaRPr lang="en-US" altLang="zh-CN" sz="12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/>
                </a:tc>
              </a:tr>
              <a:tr h="196552"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云端</a:t>
                      </a:r>
                      <a:r>
                        <a:rPr lang="zh-CN" altLang="en-US" sz="1200" dirty="0" smtClean="0"/>
                        <a:t>融合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凌聚软件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胡春明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康俊彬</a:t>
                      </a:r>
                    </a:p>
                    <a:p>
                      <a:r>
                        <a:rPr lang="zh-CN" altLang="en-US" sz="1200" dirty="0" smtClean="0"/>
                        <a:t>于伟仁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张云凯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孙宝亚 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宋骐 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张本龙 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王聿达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马晓航 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微软项目</a:t>
                      </a:r>
                    </a:p>
                    <a:p>
                      <a:r>
                        <a:rPr lang="zh-CN" altLang="en-US" sz="1200" dirty="0" smtClean="0"/>
                        <a:t>基金面上（</a:t>
                      </a:r>
                      <a:r>
                        <a:rPr lang="en-US" altLang="zh-CN" sz="1200" dirty="0" err="1" smtClean="0"/>
                        <a:t>CloudAP</a:t>
                      </a:r>
                      <a:r>
                        <a:rPr lang="zh-CN" altLang="en-US" sz="1200" dirty="0" smtClean="0"/>
                        <a:t>）</a:t>
                      </a:r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大数据与社交网络监控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安全防护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李建欣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武南南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刘晟丽</a:t>
                      </a:r>
                      <a:endParaRPr lang="en-US" altLang="zh-CN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吴涛 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支撑计划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1588" lvl="1" indent="0"/>
                      <a:endParaRPr lang="en-US" altLang="zh-CN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588" lvl="1" indent="0"/>
                      <a:r>
                        <a:rPr lang="en-US" altLang="zh-CN" sz="1200" dirty="0" err="1" smtClean="0"/>
                        <a:t>Hadoop</a:t>
                      </a:r>
                      <a:r>
                        <a:rPr lang="zh-CN" altLang="en-US" sz="1200" dirty="0" smtClean="0"/>
                        <a:t>性能模型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林学练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叶玥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于晨辉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崔晓龙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王成章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核高基（百度）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发改委（百度）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 smtClean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时空数据与隐私保护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随培培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杨晓宇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文章乐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图数据理论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马帅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曹洋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李佳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郑众杰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-99392"/>
            <a:ext cx="8358246" cy="796908"/>
          </a:xfrm>
        </p:spPr>
        <p:txBody>
          <a:bodyPr/>
          <a:lstStyle/>
          <a:p>
            <a:r>
              <a:rPr lang="en-US" altLang="zh-CN" sz="3200" dirty="0" smtClean="0"/>
              <a:t>SDP</a:t>
            </a:r>
            <a:r>
              <a:rPr lang="zh-CN" altLang="en-US" sz="3200" dirty="0" smtClean="0"/>
              <a:t>组当前人员安排</a:t>
            </a:r>
            <a:r>
              <a:rPr lang="en-US" altLang="zh-CN" sz="3200" dirty="0" smtClean="0"/>
              <a:t>(21</a:t>
            </a:r>
            <a:r>
              <a:rPr lang="zh-CN" altLang="en-US" sz="3200" dirty="0" smtClean="0"/>
              <a:t>人</a:t>
            </a:r>
            <a:r>
              <a:rPr lang="en-US" altLang="zh-CN" sz="3200" dirty="0" smtClean="0"/>
              <a:t>)—</a:t>
            </a:r>
            <a:r>
              <a:rPr lang="zh-CN" altLang="en-US" sz="2400" i="1" strike="sngStrike" dirty="0" smtClean="0"/>
              <a:t>姓名</a:t>
            </a:r>
            <a:r>
              <a:rPr lang="zh-CN" altLang="en-US" sz="2400" i="1" dirty="0" smtClean="0"/>
              <a:t>为马上毕业学生</a:t>
            </a:r>
            <a:endParaRPr lang="zh-CN" altLang="en-US" sz="3200" i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55621080"/>
              </p:ext>
            </p:extLst>
          </p:nvPr>
        </p:nvGraphicFramePr>
        <p:xfrm>
          <a:off x="285750" y="579329"/>
          <a:ext cx="8501064" cy="6162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05930"/>
                <a:gridCol w="3528392"/>
                <a:gridCol w="2088232"/>
                <a:gridCol w="147851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研究方向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研究问题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人员分布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相关系统</a:t>
                      </a:r>
                      <a:endParaRPr lang="zh-CN" altLang="en-US" dirty="0"/>
                    </a:p>
                  </a:txBody>
                  <a:tcPr/>
                </a:tc>
              </a:tr>
              <a:tr h="283176">
                <a:tc rowSpan="6">
                  <a:txBody>
                    <a:bodyPr/>
                    <a:lstStyle/>
                    <a:p>
                      <a:r>
                        <a:rPr lang="zh-CN" altLang="en-US" sz="1400" dirty="0" smtClean="0"/>
                        <a:t>推荐系统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推荐系统的理论模型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邓婷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Service4All</a:t>
                      </a:r>
                      <a:endParaRPr lang="zh-CN" altLang="en-US" sz="1400" dirty="0"/>
                    </a:p>
                  </a:txBody>
                  <a:tcPr/>
                </a:tc>
              </a:tr>
              <a:tr h="266408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Web</a:t>
                      </a:r>
                      <a:r>
                        <a:rPr lang="en-US" altLang="zh-CN" sz="1400" baseline="0" dirty="0" smtClean="0"/>
                        <a:t> API</a:t>
                      </a:r>
                      <a:r>
                        <a:rPr lang="zh-CN" altLang="en-US" sz="1400" baseline="0" dirty="0" smtClean="0"/>
                        <a:t>的推荐方法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trike="sngStrike" dirty="0" smtClean="0"/>
                        <a:t>杨建宇</a:t>
                      </a:r>
                      <a:endParaRPr lang="zh-CN" altLang="en-US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Service4All</a:t>
                      </a:r>
                      <a:endParaRPr lang="zh-CN" altLang="en-US" sz="1400" dirty="0"/>
                    </a:p>
                  </a:txBody>
                  <a:tcPr/>
                </a:tc>
              </a:tr>
              <a:tr h="2496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Web</a:t>
                      </a:r>
                      <a:r>
                        <a:rPr lang="zh-CN" altLang="en-US" sz="1400" dirty="0" smtClean="0"/>
                        <a:t>服务的关联推荐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trike="sngStrike" dirty="0" smtClean="0"/>
                        <a:t>张萌</a:t>
                      </a:r>
                      <a:r>
                        <a:rPr lang="zh-CN" altLang="en-US" sz="1400" dirty="0" smtClean="0"/>
                        <a:t>、刘馨怡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Service4All</a:t>
                      </a:r>
                      <a:endParaRPr lang="zh-CN" altLang="en-US" sz="1400" dirty="0"/>
                    </a:p>
                  </a:txBody>
                  <a:tcPr/>
                </a:tc>
              </a:tr>
              <a:tr h="238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/>
                        <a:t>Mobile App</a:t>
                      </a:r>
                      <a:r>
                        <a:rPr lang="zh-CN" altLang="en-US" sz="1400" baseline="0" dirty="0" smtClean="0"/>
                        <a:t>的关系挖掘与推荐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王菲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iWeaver</a:t>
                      </a:r>
                      <a:endParaRPr lang="zh-CN" altLang="en-US" sz="1400" dirty="0"/>
                    </a:p>
                  </a:txBody>
                  <a:tcPr/>
                </a:tc>
              </a:tr>
              <a:tr h="2280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旅游资源的推荐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trike="sngStrike" dirty="0" smtClean="0"/>
                        <a:t>郭大路</a:t>
                      </a:r>
                      <a:r>
                        <a:rPr lang="zh-CN" altLang="en-US" sz="1400" dirty="0" smtClean="0"/>
                        <a:t>、王锴、王养浩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gTravel</a:t>
                      </a:r>
                      <a:endParaRPr lang="zh-CN" altLang="en-US" sz="1400" dirty="0"/>
                    </a:p>
                  </a:txBody>
                  <a:tcPr/>
                </a:tc>
              </a:tr>
              <a:tr h="234751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用户的偏好分析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郭晓辉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gTravel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254576">
                <a:tc rowSpan="4">
                  <a:txBody>
                    <a:bodyPr/>
                    <a:lstStyle/>
                    <a:p>
                      <a:r>
                        <a:rPr lang="zh-CN" altLang="en-US" sz="1400" dirty="0" smtClean="0"/>
                        <a:t>服务资源获取、分析与整合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大规模服务资源的管理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李春娥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Service4All</a:t>
                      </a:r>
                      <a:endParaRPr lang="zh-CN" altLang="en-US" sz="1400" dirty="0"/>
                    </a:p>
                  </a:txBody>
                  <a:tcPr/>
                </a:tc>
              </a:tr>
              <a:tr h="129207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旅游资源的抽取与整合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trike="sngStrike" dirty="0" smtClean="0"/>
                        <a:t>张世龙</a:t>
                      </a:r>
                      <a:endParaRPr lang="zh-CN" altLang="en-US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gTravel</a:t>
                      </a:r>
                      <a:endParaRPr lang="zh-CN" altLang="en-US" sz="1400" dirty="0"/>
                    </a:p>
                  </a:txBody>
                  <a:tcPr/>
                </a:tc>
              </a:tr>
              <a:tr h="2210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Web</a:t>
                      </a:r>
                      <a:r>
                        <a:rPr lang="zh-CN" altLang="en-US" sz="1400" dirty="0" smtClean="0"/>
                        <a:t>资源的即时抽取与整合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周子龙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Service4All</a:t>
                      </a:r>
                      <a:endParaRPr lang="zh-CN" altLang="en-US" sz="1400" dirty="0"/>
                    </a:p>
                  </a:txBody>
                  <a:tcPr/>
                </a:tc>
              </a:tr>
              <a:tr h="239687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多源数据的整合引擎优化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trike="sngStrike" dirty="0" smtClean="0"/>
                        <a:t>徐静波</a:t>
                      </a:r>
                      <a:endParaRPr lang="zh-CN" altLang="en-US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Service4All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259512">
                <a:tc rowSpan="4">
                  <a:txBody>
                    <a:bodyPr/>
                    <a:lstStyle/>
                    <a:p>
                      <a:r>
                        <a:rPr lang="zh-CN" altLang="en-US" sz="1400" dirty="0" smtClean="0"/>
                        <a:t>软件服务的按需组合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网络化软件服务的测试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闫敏之、孙凯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Service4All</a:t>
                      </a:r>
                      <a:endParaRPr lang="zh-CN" altLang="en-US" sz="1400" dirty="0"/>
                    </a:p>
                  </a:txBody>
                  <a:tcPr/>
                </a:tc>
              </a:tr>
              <a:tr h="242744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组合服务的仿真方法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trike="sngStrike" dirty="0" smtClean="0"/>
                        <a:t>张帆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Service4All</a:t>
                      </a:r>
                      <a:endParaRPr lang="zh-CN" altLang="en-US" sz="1400" dirty="0"/>
                    </a:p>
                  </a:txBody>
                  <a:tcPr/>
                </a:tc>
              </a:tr>
              <a:tr h="153968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旅游行程的规划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trike="sngStrike" dirty="0" smtClean="0"/>
                        <a:t>杨蕾</a:t>
                      </a:r>
                      <a:r>
                        <a:rPr lang="zh-CN" altLang="en-US" sz="1400" dirty="0" smtClean="0"/>
                        <a:t>、张锐、袁吉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gTravel</a:t>
                      </a:r>
                      <a:endParaRPr lang="zh-CN" altLang="en-US" sz="1400" dirty="0"/>
                    </a:p>
                  </a:txBody>
                  <a:tcPr/>
                </a:tc>
              </a:tr>
              <a:tr h="209208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网络应用的动态整合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张哲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iWeaver</a:t>
                      </a:r>
                      <a:endParaRPr lang="zh-CN" altLang="en-US" sz="1400" dirty="0"/>
                    </a:p>
                  </a:txBody>
                  <a:tcPr/>
                </a:tc>
              </a:tr>
              <a:tr h="264448">
                <a:tc rowSpan="5">
                  <a:txBody>
                    <a:bodyPr/>
                    <a:lstStyle/>
                    <a:p>
                      <a:r>
                        <a:rPr lang="zh-CN" altLang="en-US" sz="1400" dirty="0" smtClean="0"/>
                        <a:t>软件服务的运行质量与演化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软件服务的可用性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王旭、</a:t>
                      </a:r>
                      <a:r>
                        <a:rPr lang="zh-CN" altLang="en-US" sz="1400" strike="sngStrike" dirty="0" smtClean="0"/>
                        <a:t>赵文敏</a:t>
                      </a:r>
                      <a:r>
                        <a:rPr lang="zh-CN" altLang="en-US" sz="1400" dirty="0" smtClean="0"/>
                        <a:t>、张凤麟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Service4All</a:t>
                      </a:r>
                      <a:endParaRPr lang="zh-CN" altLang="en-US" sz="1400" dirty="0"/>
                    </a:p>
                  </a:txBody>
                  <a:tcPr/>
                </a:tc>
              </a:tr>
              <a:tr h="175672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数据的可用性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唐宇、王琦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Service4All</a:t>
                      </a:r>
                      <a:endParaRPr lang="zh-CN" altLang="en-US" sz="1400" dirty="0"/>
                    </a:p>
                  </a:txBody>
                  <a:tcPr/>
                </a:tc>
              </a:tr>
              <a:tr h="230912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软件服务的性能与弹性部署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赵涛、袁薇、卢彦然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Service4All</a:t>
                      </a:r>
                      <a:endParaRPr lang="zh-CN" altLang="en-US" sz="1400" dirty="0"/>
                    </a:p>
                  </a:txBody>
                  <a:tcPr/>
                </a:tc>
              </a:tr>
              <a:tr h="214144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服务的演化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张万才、方毅立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Service4All</a:t>
                      </a:r>
                      <a:endParaRPr lang="zh-CN" altLang="en-US" sz="1400" dirty="0"/>
                    </a:p>
                  </a:txBody>
                  <a:tcPr/>
                </a:tc>
              </a:tr>
              <a:tr h="125368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旅游行程的演化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trike="sngStrike" dirty="0" smtClean="0"/>
                        <a:t>曾志兴</a:t>
                      </a:r>
                      <a:endParaRPr lang="zh-CN" altLang="en-US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gTravel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2109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0099"/>
                </a:solidFill>
              </a:rPr>
              <a:t>“</a:t>
            </a:r>
            <a:r>
              <a:rPr lang="zh-CN" altLang="en-US" b="1" dirty="0" smtClean="0">
                <a:solidFill>
                  <a:srgbClr val="000099"/>
                </a:solidFill>
              </a:rPr>
              <a:t>大数据</a:t>
            </a:r>
            <a:r>
              <a:rPr lang="en-US" altLang="zh-CN" b="1" dirty="0" smtClean="0">
                <a:solidFill>
                  <a:srgbClr val="000099"/>
                </a:solidFill>
              </a:rPr>
              <a:t>”</a:t>
            </a:r>
            <a:r>
              <a:rPr lang="zh-CN" altLang="en-US" b="1" dirty="0" smtClean="0">
                <a:solidFill>
                  <a:srgbClr val="000099"/>
                </a:solidFill>
              </a:rPr>
              <a:t>溯源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dirty="0" smtClean="0">
                <a:solidFill>
                  <a:srgbClr val="000099"/>
                </a:solidFill>
              </a:rPr>
              <a:t>2011</a:t>
            </a:r>
            <a:r>
              <a:rPr kumimoji="1" lang="zh-CN" altLang="en-US" sz="2800" dirty="0" smtClean="0">
                <a:solidFill>
                  <a:srgbClr val="000099"/>
                </a:solidFill>
              </a:rPr>
              <a:t>年</a:t>
            </a:r>
            <a:r>
              <a:rPr kumimoji="1" lang="en-US" altLang="zh-CN" sz="2800" dirty="0" smtClean="0">
                <a:solidFill>
                  <a:srgbClr val="000099"/>
                </a:solidFill>
              </a:rPr>
              <a:t>2</a:t>
            </a:r>
            <a:r>
              <a:rPr kumimoji="1" lang="zh-CN" altLang="en-US" sz="2800" dirty="0" smtClean="0">
                <a:solidFill>
                  <a:srgbClr val="000099"/>
                </a:solidFill>
              </a:rPr>
              <a:t>月</a:t>
            </a:r>
            <a:r>
              <a:rPr kumimoji="1" lang="en-US" altLang="zh-CN" sz="2800" dirty="0" smtClean="0">
                <a:solidFill>
                  <a:srgbClr val="000099"/>
                </a:solidFill>
              </a:rPr>
              <a:t>11</a:t>
            </a:r>
            <a:r>
              <a:rPr kumimoji="1" lang="zh-CN" altLang="en-US" sz="2800" dirty="0" smtClean="0">
                <a:solidFill>
                  <a:srgbClr val="000099"/>
                </a:solidFill>
              </a:rPr>
              <a:t>日</a:t>
            </a:r>
            <a:r>
              <a:rPr kumimoji="1" lang="zh-CN" altLang="en-US" sz="2800" dirty="0" smtClean="0"/>
              <a:t>：</a:t>
            </a:r>
            <a:r>
              <a:rPr kumimoji="1" lang="en-US" altLang="zh-CN" sz="2800" dirty="0" smtClean="0"/>
              <a:t>Science</a:t>
            </a:r>
            <a:r>
              <a:rPr kumimoji="1" lang="zh-CN" altLang="en-US" sz="2800" dirty="0" smtClean="0"/>
              <a:t>刊登了名为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Dealing with Data</a:t>
            </a:r>
            <a:r>
              <a:rPr kumimoji="1" lang="zh-CN" altLang="en-US" sz="2800" dirty="0" smtClean="0"/>
              <a:t>的专辑，</a:t>
            </a:r>
            <a:r>
              <a:rPr lang="zh-CN" altLang="zh-CN" sz="2800" dirty="0" smtClean="0"/>
              <a:t>联合</a:t>
            </a:r>
            <a:r>
              <a:rPr lang="en-US" altLang="zh-CN" sz="2800" dirty="0" smtClean="0"/>
              <a:t>Science: Signaling</a:t>
            </a:r>
            <a:r>
              <a:rPr lang="zh-CN" altLang="zh-CN" sz="2800" dirty="0" smtClean="0"/>
              <a:t>、</a:t>
            </a:r>
            <a:r>
              <a:rPr lang="en-US" altLang="zh-CN" sz="2800" dirty="0" smtClean="0"/>
              <a:t>Science: Translational Medicine</a:t>
            </a:r>
            <a:r>
              <a:rPr lang="zh-CN" altLang="zh-CN" sz="2800" dirty="0" smtClean="0"/>
              <a:t>和</a:t>
            </a:r>
            <a:r>
              <a:rPr lang="en-US" altLang="zh-CN" sz="2800" dirty="0" smtClean="0"/>
              <a:t>Science Careers</a:t>
            </a:r>
            <a:r>
              <a:rPr lang="zh-CN" altLang="zh-CN" sz="2800" dirty="0" smtClean="0"/>
              <a:t>推出相关专题，讨论数据对科学研究的重要性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000099"/>
                </a:solidFill>
              </a:rPr>
              <a:t>2012</a:t>
            </a:r>
            <a:r>
              <a:rPr lang="zh-CN" altLang="zh-CN" sz="2800" dirty="0" smtClean="0">
                <a:solidFill>
                  <a:srgbClr val="000099"/>
                </a:solidFill>
              </a:rPr>
              <a:t>年</a:t>
            </a:r>
            <a:r>
              <a:rPr lang="en-US" altLang="zh-CN" sz="2800" dirty="0" smtClean="0">
                <a:solidFill>
                  <a:srgbClr val="000099"/>
                </a:solidFill>
              </a:rPr>
              <a:t>3</a:t>
            </a:r>
            <a:r>
              <a:rPr lang="zh-CN" altLang="zh-CN" sz="2800" dirty="0" smtClean="0">
                <a:solidFill>
                  <a:srgbClr val="000099"/>
                </a:solidFill>
              </a:rPr>
              <a:t>月</a:t>
            </a:r>
            <a:r>
              <a:rPr lang="en-US" altLang="zh-CN" sz="2800" dirty="0" smtClean="0">
                <a:solidFill>
                  <a:srgbClr val="000099"/>
                </a:solidFill>
              </a:rPr>
              <a:t>29</a:t>
            </a:r>
            <a:r>
              <a:rPr lang="zh-CN" altLang="zh-CN" sz="2800" dirty="0" smtClean="0">
                <a:solidFill>
                  <a:srgbClr val="000099"/>
                </a:solidFill>
              </a:rPr>
              <a:t>日</a:t>
            </a:r>
            <a:r>
              <a:rPr lang="zh-CN" altLang="zh-CN" sz="2800" dirty="0" smtClean="0"/>
              <a:t>，美国总统科技政策办公室</a:t>
            </a:r>
            <a:r>
              <a:rPr lang="en-US" altLang="zh-CN" sz="2800" dirty="0" smtClean="0">
                <a:solidFill>
                  <a:srgbClr val="FF0000"/>
                </a:solidFill>
              </a:rPr>
              <a:t>OSTP</a:t>
            </a:r>
            <a:r>
              <a:rPr lang="zh-CN" altLang="zh-CN" sz="2800" dirty="0" smtClean="0"/>
              <a:t>（</a:t>
            </a:r>
            <a:r>
              <a:rPr lang="en-US" altLang="zh-CN" sz="2800" dirty="0" smtClean="0"/>
              <a:t>Office of Science and Technology Policy</a:t>
            </a:r>
            <a:r>
              <a:rPr lang="zh-CN" altLang="zh-CN" sz="2800" dirty="0" smtClean="0"/>
              <a:t>）宣布了每年投资两亿美元的“大数据研究计划”</a:t>
            </a:r>
            <a:r>
              <a:rPr lang="zh-CN" altLang="en-US" sz="2800" dirty="0" smtClean="0"/>
              <a:t>（</a:t>
            </a:r>
            <a:r>
              <a:rPr lang="en-US" altLang="zh-CN" sz="2800" dirty="0" smtClean="0">
                <a:solidFill>
                  <a:srgbClr val="FF0000"/>
                </a:solidFill>
              </a:rPr>
              <a:t>Big Data R&amp;D Initiative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zh-CN" altLang="zh-CN" sz="2800" dirty="0" smtClean="0">
                <a:solidFill>
                  <a:srgbClr val="000099"/>
                </a:solidFill>
              </a:rPr>
              <a:t>同天</a:t>
            </a:r>
            <a:r>
              <a:rPr lang="zh-CN" altLang="zh-CN" sz="2800" dirty="0" smtClean="0"/>
              <a:t>，我国科技部发布的“</a:t>
            </a:r>
            <a:r>
              <a:rPr lang="zh-CN" altLang="zh-CN" sz="2800" dirty="0" smtClean="0">
                <a:solidFill>
                  <a:srgbClr val="FF0000"/>
                </a:solidFill>
              </a:rPr>
              <a:t>‘十二五’国家科技计划信息技术领域</a:t>
            </a:r>
            <a:r>
              <a:rPr lang="en-US" altLang="zh-CN" sz="2800" dirty="0" smtClean="0">
                <a:solidFill>
                  <a:srgbClr val="FF0000"/>
                </a:solidFill>
              </a:rPr>
              <a:t>2013</a:t>
            </a:r>
            <a:r>
              <a:rPr lang="zh-CN" altLang="zh-CN" sz="2800" dirty="0" smtClean="0">
                <a:solidFill>
                  <a:srgbClr val="FF0000"/>
                </a:solidFill>
              </a:rPr>
              <a:t>年度备选项目</a:t>
            </a:r>
            <a:r>
              <a:rPr lang="zh-CN" altLang="zh-CN" sz="2800" dirty="0" smtClean="0"/>
              <a:t>征集指南”把“大数据研究”列在首位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NCG</a:t>
            </a:r>
            <a:r>
              <a:rPr lang="zh-CN" altLang="en-US" dirty="0" smtClean="0"/>
              <a:t>项目管理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90993403"/>
              </p:ext>
            </p:extLst>
          </p:nvPr>
        </p:nvGraphicFramePr>
        <p:xfrm>
          <a:off x="683568" y="1412776"/>
          <a:ext cx="7840197" cy="475252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692540"/>
                <a:gridCol w="1498600"/>
                <a:gridCol w="1278900"/>
                <a:gridCol w="1480599"/>
                <a:gridCol w="1743286"/>
                <a:gridCol w="1146272"/>
              </a:tblGrid>
              <a:tr h="264029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 dirty="0">
                          <a:effectLst/>
                        </a:rPr>
                        <a:t>序号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</a:rPr>
                        <a:t>项目名称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</a:rPr>
                        <a:t>经费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</a:rPr>
                        <a:t>项目负责人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</a:rPr>
                        <a:t>责任教师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学生助理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40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>
                          <a:effectLst/>
                        </a:rPr>
                        <a:t>中国云（一期）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 dirty="0">
                          <a:effectLst/>
                        </a:rPr>
                        <a:t>860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effectLst/>
                        </a:rPr>
                        <a:t>胡春明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>
                          <a:effectLst/>
                        </a:rPr>
                        <a:t>胡春明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沃天宇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>
                          <a:effectLst/>
                        </a:rPr>
                        <a:t>康俊彬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640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>
                          <a:effectLst/>
                        </a:rPr>
                        <a:t>中国云（二期）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</a:rPr>
                        <a:t>400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effectLst/>
                        </a:rPr>
                        <a:t>胡春明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马帅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>
                          <a:effectLst/>
                        </a:rPr>
                        <a:t>胡春明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李建欣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>
                          <a:effectLst/>
                        </a:rPr>
                        <a:t>康俊彬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640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973 iVCE II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</a:rPr>
                        <a:t>340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>
                          <a:effectLst/>
                        </a:rPr>
                        <a:t>徐洁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>
                          <a:effectLst/>
                        </a:rPr>
                        <a:t>徐洁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胡春明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>
                          <a:effectLst/>
                        </a:rPr>
                        <a:t>杨任宇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640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NSFC</a:t>
                      </a:r>
                      <a:r>
                        <a:rPr lang="zh-CN" altLang="en-US" sz="1600" u="none" strike="noStrike">
                          <a:effectLst/>
                        </a:rPr>
                        <a:t>车联网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600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怀进鹏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胡春明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李建欣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于伟仁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40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支撑计划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300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 dirty="0">
                          <a:effectLst/>
                        </a:rPr>
                        <a:t>李建欣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李博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李建欣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李博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 dirty="0">
                          <a:effectLst/>
                        </a:rPr>
                        <a:t>武南南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40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发改委项目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190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胡春明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李博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李建欣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崔磊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40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百度核高基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100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 dirty="0">
                          <a:effectLst/>
                        </a:rPr>
                        <a:t>胡春明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dirty="0" smtClean="0">
                          <a:effectLst/>
                        </a:rPr>
                        <a:t>胡春明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林</a:t>
                      </a:r>
                      <a:r>
                        <a:rPr lang="zh-CN" altLang="en-US" sz="1600" u="none" strike="noStrike" dirty="0">
                          <a:effectLst/>
                        </a:rPr>
                        <a:t>学练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40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百度发改委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800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林学练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林学练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40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YY</a:t>
                      </a:r>
                      <a:r>
                        <a:rPr lang="zh-CN" altLang="en-US" sz="1600" u="none" strike="noStrike">
                          <a:effectLst/>
                        </a:rPr>
                        <a:t>项目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250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沃天宇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沃天宇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杨任宇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40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卓望核高基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</a:rPr>
                        <a:t>160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胡春明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胡春明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沃天宇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康俊彬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40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>
                          <a:effectLst/>
                        </a:rPr>
                        <a:t>方欣核高基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</a:rPr>
                        <a:t>216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>
                          <a:effectLst/>
                        </a:rPr>
                        <a:t>沃天宇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>
                          <a:effectLst/>
                        </a:rPr>
                        <a:t>沃天宇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640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12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李建欣</a:t>
                      </a:r>
                      <a:r>
                        <a:rPr lang="en-US" altLang="zh-CN" sz="1600" u="none" strike="noStrike">
                          <a:effectLst/>
                        </a:rPr>
                        <a:t>-</a:t>
                      </a:r>
                      <a:r>
                        <a:rPr lang="zh-CN" altLang="en-US" sz="1600" u="none" strike="noStrike">
                          <a:effectLst/>
                        </a:rPr>
                        <a:t>面上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20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>
                          <a:effectLst/>
                        </a:rPr>
                        <a:t>李建欣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>
                          <a:effectLst/>
                        </a:rPr>
                        <a:t>李建欣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40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13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李博</a:t>
                      </a:r>
                      <a:r>
                        <a:rPr lang="en-US" altLang="zh-CN" sz="1600" u="none" strike="noStrike">
                          <a:effectLst/>
                        </a:rPr>
                        <a:t>-</a:t>
                      </a:r>
                      <a:r>
                        <a:rPr lang="zh-CN" altLang="en-US" sz="1600" u="none" strike="noStrike">
                          <a:effectLst/>
                        </a:rPr>
                        <a:t>青年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21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 dirty="0">
                          <a:effectLst/>
                        </a:rPr>
                        <a:t>李博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李博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40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胡春明</a:t>
                      </a:r>
                      <a:r>
                        <a:rPr lang="en-US" altLang="zh-CN" sz="1600" u="none" strike="noStrike">
                          <a:effectLst/>
                        </a:rPr>
                        <a:t>-</a:t>
                      </a:r>
                      <a:r>
                        <a:rPr lang="zh-CN" altLang="en-US" sz="1600" u="none" strike="noStrike">
                          <a:effectLst/>
                        </a:rPr>
                        <a:t>面上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55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胡春明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胡春明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李建欣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 dirty="0">
                          <a:effectLst/>
                        </a:rPr>
                        <a:t>于伟仁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40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 dirty="0">
                          <a:effectLst/>
                        </a:rPr>
                        <a:t>微软合作项目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12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胡春明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胡春明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李建欣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于伟仁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40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 dirty="0">
                          <a:effectLst/>
                        </a:rPr>
                        <a:t>华为开放基金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 dirty="0">
                          <a:effectLst/>
                        </a:rPr>
                        <a:t>李博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李博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师斌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40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科工委横向合作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30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 dirty="0">
                          <a:effectLst/>
                        </a:rPr>
                        <a:t>李博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>
                          <a:effectLst/>
                        </a:rPr>
                        <a:t>李博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3501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SDP</a:t>
            </a:r>
            <a:r>
              <a:rPr lang="zh-CN" altLang="en-US" dirty="0" smtClean="0"/>
              <a:t>组项目管理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90359927"/>
              </p:ext>
            </p:extLst>
          </p:nvPr>
        </p:nvGraphicFramePr>
        <p:xfrm>
          <a:off x="683568" y="1412776"/>
          <a:ext cx="7840197" cy="385835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692540"/>
                <a:gridCol w="1498600"/>
                <a:gridCol w="1278900"/>
                <a:gridCol w="1480599"/>
                <a:gridCol w="1743286"/>
                <a:gridCol w="1146272"/>
              </a:tblGrid>
              <a:tr h="264029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 dirty="0">
                          <a:effectLst/>
                        </a:rPr>
                        <a:t>序号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</a:rPr>
                        <a:t>项目名称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</a:rPr>
                        <a:t>经费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</a:rPr>
                        <a:t>项目负责人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</a:rPr>
                        <a:t>责任教师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学生助理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40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大规模服务的组合开发与运行演化技术及平台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667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刘旭东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孙海龙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闫敏之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640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面向按需组合的服务关系模型及关键技术研究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孙海龙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孙海龙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李春娥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640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640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40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40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40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40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40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40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6898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</a:endParaRPr>
          </a:p>
          <a:p>
            <a:pPr algn="ctr">
              <a:buNone/>
            </a:pPr>
            <a:r>
              <a:rPr lang="en-US" altLang="zh-CN" sz="4800" b="1" dirty="0" smtClean="0">
                <a:solidFill>
                  <a:srgbClr val="FF0000"/>
                </a:solidFill>
                <a:latin typeface="Arial Unicode MS" pitchFamily="34" charset="-122"/>
              </a:rPr>
              <a:t>Thanks!</a:t>
            </a:r>
            <a:endParaRPr lang="zh-CN" altLang="en-US" sz="4000" b="1" dirty="0">
              <a:solidFill>
                <a:srgbClr val="FF0000"/>
              </a:solidFill>
              <a:latin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0099"/>
                </a:solidFill>
              </a:rPr>
              <a:t>“</a:t>
            </a:r>
            <a:r>
              <a:rPr lang="zh-CN" altLang="en-US" b="1" dirty="0" smtClean="0">
                <a:solidFill>
                  <a:srgbClr val="000099"/>
                </a:solidFill>
              </a:rPr>
              <a:t>大数据</a:t>
            </a:r>
            <a:r>
              <a:rPr lang="en-US" altLang="zh-CN" b="1" dirty="0" smtClean="0">
                <a:solidFill>
                  <a:srgbClr val="000099"/>
                </a:solidFill>
              </a:rPr>
              <a:t>”</a:t>
            </a:r>
            <a:r>
              <a:rPr lang="zh-CN" altLang="en-US" b="1" dirty="0" smtClean="0">
                <a:solidFill>
                  <a:srgbClr val="000099"/>
                </a:solidFill>
              </a:rPr>
              <a:t>特点 </a:t>
            </a:r>
            <a:r>
              <a:rPr lang="en-US" altLang="zh-CN" b="1" dirty="0" smtClean="0">
                <a:solidFill>
                  <a:srgbClr val="000099"/>
                </a:solidFill>
              </a:rPr>
              <a:t>– 4V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874187"/>
            <a:ext cx="8501063" cy="377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85720" y="4653136"/>
            <a:ext cx="8501122" cy="177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b="1" kern="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大数据之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ACT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所见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时效性比正确性重要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 Unicode MS" pitchFamily="34" charset="-122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技术创新比问题重要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 Unicode MS" pitchFamily="34" charset="-122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b="1" kern="0" dirty="0" smtClean="0">
                <a:solidFill>
                  <a:srgbClr val="000099"/>
                </a:solidFill>
                <a:latin typeface="+mn-ea"/>
                <a:ea typeface="+mn-ea"/>
              </a:rPr>
              <a:t>大数据价值密度较低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25036</TotalTime>
  <Words>7680</Words>
  <Application>Microsoft Office PowerPoint</Application>
  <PresentationFormat>全屏显示(4:3)</PresentationFormat>
  <Paragraphs>1381</Paragraphs>
  <Slides>82</Slides>
  <Notes>45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83" baseType="lpstr">
      <vt:lpstr>默认设计模板</vt:lpstr>
      <vt:lpstr>幻灯片 1</vt:lpstr>
      <vt:lpstr>蓝蓝的天上云计算</vt:lpstr>
      <vt:lpstr> 大数据</vt:lpstr>
      <vt:lpstr>人类 vs. 计算机 + 数据</vt:lpstr>
      <vt:lpstr>幻灯片 5</vt:lpstr>
      <vt:lpstr>更多的数据 vs. 更好的算法</vt:lpstr>
      <vt:lpstr>“大数据”溯源 </vt:lpstr>
      <vt:lpstr>“大数据”溯源</vt:lpstr>
      <vt:lpstr>“大数据”特点 – 4V</vt:lpstr>
      <vt:lpstr>幻灯片 10</vt:lpstr>
      <vt:lpstr>幻灯片 11</vt:lpstr>
      <vt:lpstr>“根深”才能“树茂”</vt:lpstr>
      <vt:lpstr>.大数据的研究和技术问题</vt:lpstr>
      <vt:lpstr>ACT的根与主干</vt:lpstr>
      <vt:lpstr>大数据给ACT带来的机会</vt:lpstr>
      <vt:lpstr>大数据使能的软件开发与服务提供</vt:lpstr>
      <vt:lpstr>网络化时代：从软件到服务</vt:lpstr>
      <vt:lpstr>大数据时代：软件平台、服务与用户</vt:lpstr>
      <vt:lpstr>数据是联系软件平台、服务与用户的纽带</vt:lpstr>
      <vt:lpstr>SDP组的目标：大数据使能的软件（平台）开发与服务提供</vt:lpstr>
      <vt:lpstr>1.提高软件开发效率－软件资源库的挖掘</vt:lpstr>
      <vt:lpstr>代表性的研究团队与研究工作</vt:lpstr>
      <vt:lpstr>目标与拟开展的研究</vt:lpstr>
      <vt:lpstr>2. 提高服务的质量－群体开发</vt:lpstr>
      <vt:lpstr>代表性的研究团队与研究工作</vt:lpstr>
      <vt:lpstr>目标与拟开展的研究</vt:lpstr>
      <vt:lpstr>幻灯片 27</vt:lpstr>
      <vt:lpstr>推荐系统得到广泛应用</vt:lpstr>
      <vt:lpstr>拟研究的问题</vt:lpstr>
      <vt:lpstr>4.提高服务的质量－高可用v.s.一致性</vt:lpstr>
      <vt:lpstr>主要的研究问题</vt:lpstr>
      <vt:lpstr>5. gTravel的现状与未来</vt:lpstr>
      <vt:lpstr>gTravel的现状与未来（续）</vt:lpstr>
      <vt:lpstr>大数据分析</vt:lpstr>
      <vt:lpstr>大数据安全分析：挑战与机遇</vt:lpstr>
      <vt:lpstr>大数据安全分析：挑战与机遇</vt:lpstr>
      <vt:lpstr>大数据安全分析：挑战与机遇</vt:lpstr>
      <vt:lpstr>大数据安全分析</vt:lpstr>
      <vt:lpstr>图数据管理</vt:lpstr>
      <vt:lpstr>幻灯片 40</vt:lpstr>
      <vt:lpstr>Graph Search - Why Bother? </vt:lpstr>
      <vt:lpstr>Interesting Coincidence!</vt:lpstr>
      <vt:lpstr>新型图查询</vt:lpstr>
      <vt:lpstr>传统图查询</vt:lpstr>
      <vt:lpstr>图数据库系统： </vt:lpstr>
      <vt:lpstr>面向社交网络的图数据库</vt:lpstr>
      <vt:lpstr>时空大数据处理</vt:lpstr>
      <vt:lpstr>时空大数据处理</vt:lpstr>
      <vt:lpstr>社会网络目前主要研究方向</vt:lpstr>
      <vt:lpstr>大数据时代社会媒体分析的应用需求</vt:lpstr>
      <vt:lpstr>大数据时代社交网络面临的挑战</vt:lpstr>
      <vt:lpstr>基于社会媒体分析的应用框架</vt:lpstr>
      <vt:lpstr>解决方案一：现有数据挖掘工具</vt:lpstr>
      <vt:lpstr>解决方案二：建立新的算法模型</vt:lpstr>
      <vt:lpstr>现有数据集和平台</vt:lpstr>
      <vt:lpstr>幻灯片 56</vt:lpstr>
      <vt:lpstr>云端融合</vt:lpstr>
      <vt:lpstr>云端融合</vt:lpstr>
      <vt:lpstr>云端融合</vt:lpstr>
      <vt:lpstr>虚拟化技术发展历程</vt:lpstr>
      <vt:lpstr>虚拟化技术当前趋势</vt:lpstr>
      <vt:lpstr>机遇与挑战</vt:lpstr>
      <vt:lpstr>研究方向</vt:lpstr>
      <vt:lpstr>系统规划</vt:lpstr>
      <vt:lpstr>大数据与大（分布式）系统</vt:lpstr>
      <vt:lpstr>分布式系统资源管理与调度</vt:lpstr>
      <vt:lpstr>幻灯片 67</vt:lpstr>
      <vt:lpstr>分布式系统资源管理与调度</vt:lpstr>
      <vt:lpstr>2010-2012重要会议论文情况</vt:lpstr>
      <vt:lpstr>数据处理平台</vt:lpstr>
      <vt:lpstr>系统载体</vt:lpstr>
      <vt:lpstr>社会网络分析：课题工作</vt:lpstr>
      <vt:lpstr>社会网络分析系统</vt:lpstr>
      <vt:lpstr>车联网</vt:lpstr>
      <vt:lpstr>总结</vt:lpstr>
      <vt:lpstr>总结</vt:lpstr>
      <vt:lpstr>幻灯片 77</vt:lpstr>
      <vt:lpstr>NCG人员分配情况</vt:lpstr>
      <vt:lpstr>SDP组当前人员安排(21人)—姓名为马上毕业学生</vt:lpstr>
      <vt:lpstr>NCG项目管理</vt:lpstr>
      <vt:lpstr>SDP组项目管理</vt:lpstr>
      <vt:lpstr>幻灯片 82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2014CB340304</cp:lastModifiedBy>
  <cp:revision>2426</cp:revision>
  <dcterms:created xsi:type="dcterms:W3CDTF">2010-07-14T15:56:11Z</dcterms:created>
  <dcterms:modified xsi:type="dcterms:W3CDTF">2014-03-20T07:15:16Z</dcterms:modified>
</cp:coreProperties>
</file>