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10" r:id="rId2"/>
  </p:sldMasterIdLst>
  <p:notesMasterIdLst>
    <p:notesMasterId r:id="rId31"/>
  </p:notesMasterIdLst>
  <p:handoutMasterIdLst>
    <p:handoutMasterId r:id="rId32"/>
  </p:handoutMasterIdLst>
  <p:sldIdLst>
    <p:sldId id="296" r:id="rId3"/>
    <p:sldId id="590" r:id="rId4"/>
    <p:sldId id="583" r:id="rId5"/>
    <p:sldId id="631" r:id="rId6"/>
    <p:sldId id="632" r:id="rId7"/>
    <p:sldId id="598" r:id="rId8"/>
    <p:sldId id="625" r:id="rId9"/>
    <p:sldId id="626" r:id="rId10"/>
    <p:sldId id="627" r:id="rId11"/>
    <p:sldId id="628" r:id="rId12"/>
    <p:sldId id="629" r:id="rId13"/>
    <p:sldId id="630" r:id="rId14"/>
    <p:sldId id="605" r:id="rId15"/>
    <p:sldId id="607" r:id="rId16"/>
    <p:sldId id="609" r:id="rId17"/>
    <p:sldId id="610" r:id="rId18"/>
    <p:sldId id="611" r:id="rId19"/>
    <p:sldId id="606" r:id="rId20"/>
    <p:sldId id="612" r:id="rId21"/>
    <p:sldId id="613" r:id="rId22"/>
    <p:sldId id="614" r:id="rId23"/>
    <p:sldId id="604" r:id="rId24"/>
    <p:sldId id="599" r:id="rId25"/>
    <p:sldId id="600" r:id="rId26"/>
    <p:sldId id="601" r:id="rId27"/>
    <p:sldId id="602" r:id="rId28"/>
    <p:sldId id="603" r:id="rId29"/>
    <p:sldId id="59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3300"/>
    <a:srgbClr val="000099"/>
    <a:srgbClr val="FFFF66"/>
    <a:srgbClr val="FF0000"/>
    <a:srgbClr val="0066CC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6811" autoAdjust="0"/>
    <p:restoredTop sz="95073" autoAdjust="0"/>
  </p:normalViewPr>
  <p:slideViewPr>
    <p:cSldViewPr>
      <p:cViewPr>
        <p:scale>
          <a:sx n="70" d="100"/>
          <a:sy n="70" d="100"/>
        </p:scale>
        <p:origin x="-1374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7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4F90-8225-4B1E-BD38-740ED44A3B83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CA4095B-552E-4A7A-A773-C275190FAFC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获取与识别</a:t>
          </a:r>
          <a:endParaRPr lang="zh-CN" altLang="en-US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F0DDA06-84CC-4494-AF51-2A8528782E47}" type="parTrans" cxnId="{3EC09BAF-63D0-4AE7-B0A8-0E95FAB80DE2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ABED1FD-9AA1-40D8-80BF-46D498007ACC}" type="sibTrans" cxnId="{3EC09BAF-63D0-4AE7-B0A8-0E95FAB80DE2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4866914-613F-4BD4-A901-A1B62DC5CBB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分析与处理</a:t>
          </a:r>
          <a:endParaRPr lang="zh-CN" altLang="en-US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E6CFEAB-10CA-4EE4-8CDE-D666C5F38D7A}" type="parTrans" cxnId="{ED2B52D8-9A1E-449A-9A80-5EDDF298677B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CA7D88FF-F1FA-42E3-8C8A-DD6D33602978}" type="sibTrans" cxnId="{ED2B52D8-9A1E-449A-9A80-5EDDF298677B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DA75CE0E-3816-410F-A667-22AFEA0DE132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传播与发布</a:t>
          </a:r>
          <a:endParaRPr lang="zh-CN" altLang="en-US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8D838C-360B-4352-94E3-7CCAA4D58AA3}" type="parTrans" cxnId="{B148187D-AA36-4769-99DB-86E116EC2B73}">
      <dgm:prSet/>
      <dgm:spPr/>
      <dgm:t>
        <a:bodyPr/>
        <a:lstStyle/>
        <a:p>
          <a:endParaRPr lang="zh-CN" altLang="en-US"/>
        </a:p>
      </dgm:t>
    </dgm:pt>
    <dgm:pt modelId="{C015BB54-5DC2-471A-846C-904475C950DC}" type="sibTrans" cxnId="{B148187D-AA36-4769-99DB-86E116EC2B73}">
      <dgm:prSet/>
      <dgm:spPr/>
      <dgm:t>
        <a:bodyPr/>
        <a:lstStyle/>
        <a:p>
          <a:endParaRPr lang="zh-CN" altLang="en-US"/>
        </a:p>
      </dgm:t>
    </dgm:pt>
    <dgm:pt modelId="{B1A3027F-D841-4C3C-B616-59800DCD3042}" type="pres">
      <dgm:prSet presAssocID="{16454F90-8225-4B1E-BD38-740ED44A3B83}" presName="Name0" presStyleCnt="0">
        <dgm:presLayoutVars>
          <dgm:dir/>
          <dgm:animLvl val="lvl"/>
          <dgm:resizeHandles val="exact"/>
        </dgm:presLayoutVars>
      </dgm:prSet>
      <dgm:spPr/>
    </dgm:pt>
    <dgm:pt modelId="{8F9B8E8D-D913-4422-AF24-884EC50E94DF}" type="pres">
      <dgm:prSet presAssocID="{CCA4095B-552E-4A7A-A773-C275190FAFC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623FF-8F3D-49D7-93D7-FC1710682E43}" type="pres">
      <dgm:prSet presAssocID="{9ABED1FD-9AA1-40D8-80BF-46D498007ACC}" presName="parTxOnlySpace" presStyleCnt="0"/>
      <dgm:spPr/>
    </dgm:pt>
    <dgm:pt modelId="{F42EAC59-08B4-45F3-918E-7683DB391819}" type="pres">
      <dgm:prSet presAssocID="{04866914-613F-4BD4-A901-A1B62DC5CB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A97B59-18CD-4872-9D95-C0F40BB0A500}" type="pres">
      <dgm:prSet presAssocID="{CA7D88FF-F1FA-42E3-8C8A-DD6D33602978}" presName="parTxOnlySpace" presStyleCnt="0"/>
      <dgm:spPr/>
    </dgm:pt>
    <dgm:pt modelId="{FC534F27-5265-403F-866B-12403484DEC6}" type="pres">
      <dgm:prSet presAssocID="{DA75CE0E-3816-410F-A667-22AFEA0DE13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9E8A83-EB3F-4A0F-BB5D-5098F213F2C6}" type="presOf" srcId="{04866914-613F-4BD4-A901-A1B62DC5CBB5}" destId="{F42EAC59-08B4-45F3-918E-7683DB391819}" srcOrd="0" destOrd="0" presId="urn:microsoft.com/office/officeart/2005/8/layout/chevron1"/>
    <dgm:cxn modelId="{E893E942-DDDA-4786-AC23-8F2A6199D0D9}" type="presOf" srcId="{CCA4095B-552E-4A7A-A773-C275190FAFC5}" destId="{8F9B8E8D-D913-4422-AF24-884EC50E94DF}" srcOrd="0" destOrd="0" presId="urn:microsoft.com/office/officeart/2005/8/layout/chevron1"/>
    <dgm:cxn modelId="{ED2B52D8-9A1E-449A-9A80-5EDDF298677B}" srcId="{16454F90-8225-4B1E-BD38-740ED44A3B83}" destId="{04866914-613F-4BD4-A901-A1B62DC5CBB5}" srcOrd="1" destOrd="0" parTransId="{0E6CFEAB-10CA-4EE4-8CDE-D666C5F38D7A}" sibTransId="{CA7D88FF-F1FA-42E3-8C8A-DD6D33602978}"/>
    <dgm:cxn modelId="{B148187D-AA36-4769-99DB-86E116EC2B73}" srcId="{16454F90-8225-4B1E-BD38-740ED44A3B83}" destId="{DA75CE0E-3816-410F-A667-22AFEA0DE132}" srcOrd="2" destOrd="0" parTransId="{798D838C-360B-4352-94E3-7CCAA4D58AA3}" sibTransId="{C015BB54-5DC2-471A-846C-904475C950DC}"/>
    <dgm:cxn modelId="{2432BA97-C922-4461-8481-48AC65DFC98D}" type="presOf" srcId="{16454F90-8225-4B1E-BD38-740ED44A3B83}" destId="{B1A3027F-D841-4C3C-B616-59800DCD3042}" srcOrd="0" destOrd="0" presId="urn:microsoft.com/office/officeart/2005/8/layout/chevron1"/>
    <dgm:cxn modelId="{3EC09BAF-63D0-4AE7-B0A8-0E95FAB80DE2}" srcId="{16454F90-8225-4B1E-BD38-740ED44A3B83}" destId="{CCA4095B-552E-4A7A-A773-C275190FAFC5}" srcOrd="0" destOrd="0" parTransId="{8F0DDA06-84CC-4494-AF51-2A8528782E47}" sibTransId="{9ABED1FD-9AA1-40D8-80BF-46D498007ACC}"/>
    <dgm:cxn modelId="{CD295DFF-64DD-4DFA-956E-1416DC856FE4}" type="presOf" srcId="{DA75CE0E-3816-410F-A667-22AFEA0DE132}" destId="{FC534F27-5265-403F-866B-12403484DEC6}" srcOrd="0" destOrd="0" presId="urn:microsoft.com/office/officeart/2005/8/layout/chevron1"/>
    <dgm:cxn modelId="{FB1C2E17-7546-4B96-8267-A5448EB97D1A}" type="presParOf" srcId="{B1A3027F-D841-4C3C-B616-59800DCD3042}" destId="{8F9B8E8D-D913-4422-AF24-884EC50E94DF}" srcOrd="0" destOrd="0" presId="urn:microsoft.com/office/officeart/2005/8/layout/chevron1"/>
    <dgm:cxn modelId="{5DA1BBF8-5852-4BA4-920E-7A0420EFB418}" type="presParOf" srcId="{B1A3027F-D841-4C3C-B616-59800DCD3042}" destId="{1B7623FF-8F3D-49D7-93D7-FC1710682E43}" srcOrd="1" destOrd="0" presId="urn:microsoft.com/office/officeart/2005/8/layout/chevron1"/>
    <dgm:cxn modelId="{BEF3413F-6EC4-495E-8E76-BF20662CFCBC}" type="presParOf" srcId="{B1A3027F-D841-4C3C-B616-59800DCD3042}" destId="{F42EAC59-08B4-45F3-918E-7683DB391819}" srcOrd="2" destOrd="0" presId="urn:microsoft.com/office/officeart/2005/8/layout/chevron1"/>
    <dgm:cxn modelId="{4CD78924-5D8A-4C68-A77F-E69C8E55D9B7}" type="presParOf" srcId="{B1A3027F-D841-4C3C-B616-59800DCD3042}" destId="{16A97B59-18CD-4872-9D95-C0F40BB0A500}" srcOrd="3" destOrd="0" presId="urn:microsoft.com/office/officeart/2005/8/layout/chevron1"/>
    <dgm:cxn modelId="{F51D9381-A23E-4F1D-8811-0E2B02FDE630}" type="presParOf" srcId="{B1A3027F-D841-4C3C-B616-59800DCD3042}" destId="{FC534F27-5265-403F-866B-12403484DE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01C8D-0872-43E1-9862-8F8C43286329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820DF16-EA4E-45ED-9551-BDD5B4A63316}">
      <dgm:prSet phldrT="[文本]" custT="1"/>
      <dgm:spPr>
        <a:solidFill>
          <a:srgbClr val="CC3300"/>
        </a:solidFill>
      </dgm:spPr>
      <dgm:t>
        <a:bodyPr/>
        <a:lstStyle/>
        <a:p>
          <a:pPr algn="ctr"/>
          <a:r>
            <a:rPr lang="en-US" altLang="zh-CN" sz="3200" b="1" dirty="0" smtClean="0"/>
            <a:t>Randomized algorithms</a:t>
          </a:r>
          <a:endParaRPr lang="zh-CN" altLang="en-US" sz="3200" b="1" dirty="0"/>
        </a:p>
      </dgm:t>
    </dgm:pt>
    <dgm:pt modelId="{7C76197A-10A7-4052-80A1-96C2E6962AC0}" type="parTrans" cxnId="{3A9AAD93-9035-44B0-98E7-521C0138839C}">
      <dgm:prSet/>
      <dgm:spPr/>
      <dgm:t>
        <a:bodyPr/>
        <a:lstStyle/>
        <a:p>
          <a:endParaRPr lang="zh-CN" altLang="en-US"/>
        </a:p>
      </dgm:t>
    </dgm:pt>
    <dgm:pt modelId="{FCF0A122-FA8C-4832-84F9-C0640A64184F}" type="sibTrans" cxnId="{3A9AAD93-9035-44B0-98E7-521C0138839C}">
      <dgm:prSet/>
      <dgm:spPr/>
      <dgm:t>
        <a:bodyPr/>
        <a:lstStyle/>
        <a:p>
          <a:endParaRPr lang="zh-CN" altLang="en-US"/>
        </a:p>
      </dgm:t>
    </dgm:pt>
    <dgm:pt modelId="{1155419B-60E5-43FC-BBAC-34E2E1FD324C}">
      <dgm:prSet phldrT="[文本]"/>
      <dgm:spPr/>
      <dgm:t>
        <a:bodyPr/>
        <a:lstStyle/>
        <a:p>
          <a:r>
            <a:rPr lang="en-US" altLang="zh-CN" dirty="0" smtClean="0"/>
            <a:t>Algorithms that makes random choices during their execution.</a:t>
          </a:r>
          <a:endParaRPr lang="zh-CN" altLang="en-US" b="1" dirty="0"/>
        </a:p>
      </dgm:t>
    </dgm:pt>
    <dgm:pt modelId="{F4E7EC8D-920B-438B-BD35-04B9326DEB70}" type="parTrans" cxnId="{84FFDA40-8F8E-4D6E-B396-EAE1A64CC870}">
      <dgm:prSet/>
      <dgm:spPr/>
      <dgm:t>
        <a:bodyPr/>
        <a:lstStyle/>
        <a:p>
          <a:endParaRPr lang="zh-CN" altLang="en-US"/>
        </a:p>
      </dgm:t>
    </dgm:pt>
    <dgm:pt modelId="{9E46BA49-0A4E-43A4-8920-F412E9425F53}" type="sibTrans" cxnId="{84FFDA40-8F8E-4D6E-B396-EAE1A64CC870}">
      <dgm:prSet/>
      <dgm:spPr/>
      <dgm:t>
        <a:bodyPr/>
        <a:lstStyle/>
        <a:p>
          <a:endParaRPr lang="zh-CN" altLang="en-US"/>
        </a:p>
      </dgm:t>
    </dgm:pt>
    <dgm:pt modelId="{83214A19-9FBB-483A-9A45-F7215DCF8B43}">
      <dgm:prSet phldrT="[文本]" custT="1"/>
      <dgm:spPr/>
      <dgm:t>
        <a:bodyPr lIns="108000" rIns="108000"/>
        <a:lstStyle/>
        <a:p>
          <a:pPr algn="ctr"/>
          <a:r>
            <a:rPr lang="en-US" altLang="zh-CN" sz="3200" b="1" dirty="0" smtClean="0"/>
            <a:t>Probabilistic analysis of algorithms</a:t>
          </a:r>
          <a:endParaRPr lang="zh-CN" altLang="en-US" sz="3200" b="1" dirty="0"/>
        </a:p>
      </dgm:t>
    </dgm:pt>
    <dgm:pt modelId="{784A0D93-EF65-4EDD-AB9C-DB1E6FD8F4DB}" type="parTrans" cxnId="{4C07F967-3CFD-4C6F-B653-647267D18A7B}">
      <dgm:prSet/>
      <dgm:spPr/>
      <dgm:t>
        <a:bodyPr/>
        <a:lstStyle/>
        <a:p>
          <a:endParaRPr lang="zh-CN" altLang="en-US"/>
        </a:p>
      </dgm:t>
    </dgm:pt>
    <dgm:pt modelId="{9B7D939B-051B-4ECF-B0B4-2798B8F8084C}" type="sibTrans" cxnId="{4C07F967-3CFD-4C6F-B653-647267D18A7B}">
      <dgm:prSet/>
      <dgm:spPr/>
      <dgm:t>
        <a:bodyPr/>
        <a:lstStyle/>
        <a:p>
          <a:endParaRPr lang="zh-CN" altLang="en-US"/>
        </a:p>
      </dgm:t>
    </dgm:pt>
    <dgm:pt modelId="{FD8C19A3-B938-4B52-896D-57CAA8B2CA18}">
      <dgm:prSet phldrT="[文本]"/>
      <dgm:spPr/>
      <dgm:t>
        <a:bodyPr/>
        <a:lstStyle/>
        <a:p>
          <a:r>
            <a:rPr lang="en-US" altLang="zh-CN" dirty="0" smtClean="0"/>
            <a:t>Differ to complexity theory</a:t>
          </a:r>
          <a:endParaRPr lang="zh-CN" altLang="en-US" dirty="0"/>
        </a:p>
      </dgm:t>
    </dgm:pt>
    <dgm:pt modelId="{DC607FD9-2890-4A00-B9FF-AD362C958EA7}" type="parTrans" cxnId="{8996EE95-AF97-4694-AA30-C91E35F7A250}">
      <dgm:prSet/>
      <dgm:spPr/>
      <dgm:t>
        <a:bodyPr/>
        <a:lstStyle/>
        <a:p>
          <a:endParaRPr lang="zh-CN" altLang="en-US"/>
        </a:p>
      </dgm:t>
    </dgm:pt>
    <dgm:pt modelId="{0B525975-6D63-4238-B56A-D232C290212A}" type="sibTrans" cxnId="{8996EE95-AF97-4694-AA30-C91E35F7A250}">
      <dgm:prSet/>
      <dgm:spPr/>
      <dgm:t>
        <a:bodyPr/>
        <a:lstStyle/>
        <a:p>
          <a:endParaRPr lang="zh-CN" altLang="en-US"/>
        </a:p>
      </dgm:t>
    </dgm:pt>
    <dgm:pt modelId="{277A8012-7BBA-4EC3-91C7-6396303D9F8F}">
      <dgm:prSet phldrT="[文本]"/>
      <dgm:spPr/>
      <dgm:t>
        <a:bodyPr/>
        <a:lstStyle/>
        <a:p>
          <a:endParaRPr lang="zh-CN" altLang="en-US" b="1" dirty="0"/>
        </a:p>
      </dgm:t>
    </dgm:pt>
    <dgm:pt modelId="{3EDE0D24-B24E-483C-BF03-AF3890AC3CD0}" type="parTrans" cxnId="{4AD45332-CA50-449A-876D-F6D4EA7D60A4}">
      <dgm:prSet/>
      <dgm:spPr/>
      <dgm:t>
        <a:bodyPr/>
        <a:lstStyle/>
        <a:p>
          <a:endParaRPr lang="zh-CN" altLang="en-US"/>
        </a:p>
      </dgm:t>
    </dgm:pt>
    <dgm:pt modelId="{6833A8F9-B94B-47D7-94C2-9B73BE46566A}" type="sibTrans" cxnId="{4AD45332-CA50-449A-876D-F6D4EA7D60A4}">
      <dgm:prSet/>
      <dgm:spPr/>
      <dgm:t>
        <a:bodyPr/>
        <a:lstStyle/>
        <a:p>
          <a:endParaRPr lang="zh-CN" altLang="en-US"/>
        </a:p>
      </dgm:t>
    </dgm:pt>
    <dgm:pt modelId="{014C4841-3A7A-4C2A-B982-C83DA443C047}" type="pres">
      <dgm:prSet presAssocID="{1FC01C8D-0872-43E1-9862-8F8C432863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337E1B-B9ED-4A1D-8A83-5BBDF0B52B8F}" type="pres">
      <dgm:prSet presAssocID="{7820DF16-EA4E-45ED-9551-BDD5B4A63316}" presName="parentText" presStyleLbl="node1" presStyleIdx="0" presStyleCnt="2" custLinFactNeighborX="-14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6F3DF-4329-465F-A1D5-39D5C4BF4F1E}" type="pres">
      <dgm:prSet presAssocID="{7820DF16-EA4E-45ED-9551-BDD5B4A6331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21959-A5ED-4766-A4AD-9D6CDC5D6B6B}" type="pres">
      <dgm:prSet presAssocID="{83214A19-9FBB-483A-9A45-F7215DCF8B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416CD5-3E80-49BA-8A9D-169B1F795512}" type="pres">
      <dgm:prSet presAssocID="{83214A19-9FBB-483A-9A45-F7215DCF8B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96EE95-AF97-4694-AA30-C91E35F7A250}" srcId="{83214A19-9FBB-483A-9A45-F7215DCF8B43}" destId="{FD8C19A3-B938-4B52-896D-57CAA8B2CA18}" srcOrd="0" destOrd="0" parTransId="{DC607FD9-2890-4A00-B9FF-AD362C958EA7}" sibTransId="{0B525975-6D63-4238-B56A-D232C290212A}"/>
    <dgm:cxn modelId="{3A9AAD93-9035-44B0-98E7-521C0138839C}" srcId="{1FC01C8D-0872-43E1-9862-8F8C43286329}" destId="{7820DF16-EA4E-45ED-9551-BDD5B4A63316}" srcOrd="0" destOrd="0" parTransId="{7C76197A-10A7-4052-80A1-96C2E6962AC0}" sibTransId="{FCF0A122-FA8C-4832-84F9-C0640A64184F}"/>
    <dgm:cxn modelId="{A4B5C9F8-25BB-4951-B272-F4E6C313B7D7}" type="presOf" srcId="{1155419B-60E5-43FC-BBAC-34E2E1FD324C}" destId="{76D6F3DF-4329-465F-A1D5-39D5C4BF4F1E}" srcOrd="0" destOrd="0" presId="urn:microsoft.com/office/officeart/2005/8/layout/vList2"/>
    <dgm:cxn modelId="{561BD672-AA61-407E-91A4-79D14735EABC}" type="presOf" srcId="{FD8C19A3-B938-4B52-896D-57CAA8B2CA18}" destId="{4F416CD5-3E80-49BA-8A9D-169B1F795512}" srcOrd="0" destOrd="0" presId="urn:microsoft.com/office/officeart/2005/8/layout/vList2"/>
    <dgm:cxn modelId="{99A61227-C9FA-46B4-A649-BD890C4BCD7B}" type="presOf" srcId="{277A8012-7BBA-4EC3-91C7-6396303D9F8F}" destId="{76D6F3DF-4329-465F-A1D5-39D5C4BF4F1E}" srcOrd="0" destOrd="1" presId="urn:microsoft.com/office/officeart/2005/8/layout/vList2"/>
    <dgm:cxn modelId="{4AD45332-CA50-449A-876D-F6D4EA7D60A4}" srcId="{7820DF16-EA4E-45ED-9551-BDD5B4A63316}" destId="{277A8012-7BBA-4EC3-91C7-6396303D9F8F}" srcOrd="1" destOrd="0" parTransId="{3EDE0D24-B24E-483C-BF03-AF3890AC3CD0}" sibTransId="{6833A8F9-B94B-47D7-94C2-9B73BE46566A}"/>
    <dgm:cxn modelId="{B993CC3B-F677-4FC2-BFE3-66679B2D21E6}" type="presOf" srcId="{7820DF16-EA4E-45ED-9551-BDD5B4A63316}" destId="{03337E1B-B9ED-4A1D-8A83-5BBDF0B52B8F}" srcOrd="0" destOrd="0" presId="urn:microsoft.com/office/officeart/2005/8/layout/vList2"/>
    <dgm:cxn modelId="{BC02C3A0-A597-4187-959A-D8EBF7D248C6}" type="presOf" srcId="{1FC01C8D-0872-43E1-9862-8F8C43286329}" destId="{014C4841-3A7A-4C2A-B982-C83DA443C047}" srcOrd="0" destOrd="0" presId="urn:microsoft.com/office/officeart/2005/8/layout/vList2"/>
    <dgm:cxn modelId="{69FE5925-FF91-4C1F-B60F-53E2E8B84427}" type="presOf" srcId="{83214A19-9FBB-483A-9A45-F7215DCF8B43}" destId="{F1021959-A5ED-4766-A4AD-9D6CDC5D6B6B}" srcOrd="0" destOrd="0" presId="urn:microsoft.com/office/officeart/2005/8/layout/vList2"/>
    <dgm:cxn modelId="{4C07F967-3CFD-4C6F-B653-647267D18A7B}" srcId="{1FC01C8D-0872-43E1-9862-8F8C43286329}" destId="{83214A19-9FBB-483A-9A45-F7215DCF8B43}" srcOrd="1" destOrd="0" parTransId="{784A0D93-EF65-4EDD-AB9C-DB1E6FD8F4DB}" sibTransId="{9B7D939B-051B-4ECF-B0B4-2798B8F8084C}"/>
    <dgm:cxn modelId="{84FFDA40-8F8E-4D6E-B396-EAE1A64CC870}" srcId="{7820DF16-EA4E-45ED-9551-BDD5B4A63316}" destId="{1155419B-60E5-43FC-BBAC-34E2E1FD324C}" srcOrd="0" destOrd="0" parTransId="{F4E7EC8D-920B-438B-BD35-04B9326DEB70}" sibTransId="{9E46BA49-0A4E-43A4-8920-F412E9425F53}"/>
    <dgm:cxn modelId="{AC24AD6E-1A52-4DFB-981B-4DDE3F3C13AB}" type="presParOf" srcId="{014C4841-3A7A-4C2A-B982-C83DA443C047}" destId="{03337E1B-B9ED-4A1D-8A83-5BBDF0B52B8F}" srcOrd="0" destOrd="0" presId="urn:microsoft.com/office/officeart/2005/8/layout/vList2"/>
    <dgm:cxn modelId="{0D7BB094-2DE8-4A6C-B4D2-DBFC9C79F600}" type="presParOf" srcId="{014C4841-3A7A-4C2A-B982-C83DA443C047}" destId="{76D6F3DF-4329-465F-A1D5-39D5C4BF4F1E}" srcOrd="1" destOrd="0" presId="urn:microsoft.com/office/officeart/2005/8/layout/vList2"/>
    <dgm:cxn modelId="{535112E1-D6A7-42BE-BA10-A660D223A0FC}" type="presParOf" srcId="{014C4841-3A7A-4C2A-B982-C83DA443C047}" destId="{F1021959-A5ED-4766-A4AD-9D6CDC5D6B6B}" srcOrd="2" destOrd="0" presId="urn:microsoft.com/office/officeart/2005/8/layout/vList2"/>
    <dgm:cxn modelId="{61B77245-DC99-43C3-9C41-441E9B5CF546}" type="presParOf" srcId="{014C4841-3A7A-4C2A-B982-C83DA443C047}" destId="{4F416CD5-3E80-49BA-8A9D-169B1F795512}" srcOrd="3" destOrd="0" presId="urn:microsoft.com/office/officeart/2005/8/layout/vList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9B8E8D-D913-4422-AF24-884EC50E94DF}">
      <dsp:nvSpPr>
        <dsp:cNvPr id="0" name=""/>
        <dsp:cNvSpPr/>
      </dsp:nvSpPr>
      <dsp:spPr>
        <a:xfrm>
          <a:off x="2489" y="0"/>
          <a:ext cx="3032844" cy="57606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获取与识别</a:t>
          </a:r>
          <a:endParaRPr lang="zh-CN" altLang="en-US" sz="25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489" y="0"/>
        <a:ext cx="3032844" cy="576064"/>
      </dsp:txXfrm>
    </dsp:sp>
    <dsp:sp modelId="{F42EAC59-08B4-45F3-918E-7683DB391819}">
      <dsp:nvSpPr>
        <dsp:cNvPr id="0" name=""/>
        <dsp:cNvSpPr/>
      </dsp:nvSpPr>
      <dsp:spPr>
        <a:xfrm>
          <a:off x="2732049" y="0"/>
          <a:ext cx="3032844" cy="576064"/>
        </a:xfrm>
        <a:prstGeom prst="chevron">
          <a:avLst/>
        </a:prstGeom>
        <a:solidFill>
          <a:schemeClr val="accent5">
            <a:hueOff val="1628512"/>
            <a:satOff val="5598"/>
            <a:lumOff val="-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分析与处理</a:t>
          </a:r>
          <a:endParaRPr lang="zh-CN" altLang="en-US" sz="25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732049" y="0"/>
        <a:ext cx="3032844" cy="576064"/>
      </dsp:txXfrm>
    </dsp:sp>
    <dsp:sp modelId="{FC534F27-5265-403F-866B-12403484DEC6}">
      <dsp:nvSpPr>
        <dsp:cNvPr id="0" name=""/>
        <dsp:cNvSpPr/>
      </dsp:nvSpPr>
      <dsp:spPr>
        <a:xfrm>
          <a:off x="5461609" y="0"/>
          <a:ext cx="3032844" cy="576064"/>
        </a:xfrm>
        <a:prstGeom prst="chevron">
          <a:avLst/>
        </a:prstGeom>
        <a:solidFill>
          <a:schemeClr val="accent5">
            <a:hueOff val="3257024"/>
            <a:satOff val="11196"/>
            <a:lumOff val="-5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传播与发布</a:t>
          </a:r>
          <a:endParaRPr lang="zh-CN" altLang="en-US" sz="25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461609" y="0"/>
        <a:ext cx="3032844" cy="5760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337E1B-B9ED-4A1D-8A83-5BBDF0B52B8F}">
      <dsp:nvSpPr>
        <dsp:cNvPr id="0" name=""/>
        <dsp:cNvSpPr/>
      </dsp:nvSpPr>
      <dsp:spPr>
        <a:xfrm>
          <a:off x="0" y="105737"/>
          <a:ext cx="5400600" cy="1220821"/>
        </a:xfrm>
        <a:prstGeom prst="roundRect">
          <a:avLst/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Randomized algorithms</a:t>
          </a:r>
          <a:endParaRPr lang="zh-CN" altLang="en-US" sz="3200" b="1" kern="1200" dirty="0"/>
        </a:p>
      </dsp:txBody>
      <dsp:txXfrm>
        <a:off x="0" y="105737"/>
        <a:ext cx="5400600" cy="1220821"/>
      </dsp:txXfrm>
    </dsp:sp>
    <dsp:sp modelId="{76D6F3DF-4329-465F-A1D5-39D5C4BF4F1E}">
      <dsp:nvSpPr>
        <dsp:cNvPr id="0" name=""/>
        <dsp:cNvSpPr/>
      </dsp:nvSpPr>
      <dsp:spPr>
        <a:xfrm>
          <a:off x="0" y="1326559"/>
          <a:ext cx="5400600" cy="126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Algorithms that makes random choices during their execution.</a:t>
          </a:r>
          <a:endParaRPr lang="zh-CN" alt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700" b="1" kern="1200" dirty="0"/>
        </a:p>
      </dsp:txBody>
      <dsp:txXfrm>
        <a:off x="0" y="1326559"/>
        <a:ext cx="5400600" cy="1267875"/>
      </dsp:txXfrm>
    </dsp:sp>
    <dsp:sp modelId="{F1021959-A5ED-4766-A4AD-9D6CDC5D6B6B}">
      <dsp:nvSpPr>
        <dsp:cNvPr id="0" name=""/>
        <dsp:cNvSpPr/>
      </dsp:nvSpPr>
      <dsp:spPr>
        <a:xfrm>
          <a:off x="0" y="2594434"/>
          <a:ext cx="5400600" cy="1220821"/>
        </a:xfrm>
        <a:prstGeom prst="roundRect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21920" rIns="10800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Probabilistic analysis of algorithms</a:t>
          </a:r>
          <a:endParaRPr lang="zh-CN" altLang="en-US" sz="3200" b="1" kern="1200" dirty="0"/>
        </a:p>
      </dsp:txBody>
      <dsp:txXfrm>
        <a:off x="0" y="2594434"/>
        <a:ext cx="5400600" cy="1220821"/>
      </dsp:txXfrm>
    </dsp:sp>
    <dsp:sp modelId="{4F416CD5-3E80-49BA-8A9D-169B1F795512}">
      <dsp:nvSpPr>
        <dsp:cNvPr id="0" name=""/>
        <dsp:cNvSpPr/>
      </dsp:nvSpPr>
      <dsp:spPr>
        <a:xfrm>
          <a:off x="0" y="3815256"/>
          <a:ext cx="5400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Differ to complexity theory</a:t>
          </a:r>
          <a:endParaRPr lang="zh-CN" altLang="en-US" sz="2700" kern="1200" dirty="0"/>
        </a:p>
      </dsp:txBody>
      <dsp:txXfrm>
        <a:off x="0" y="3815256"/>
        <a:ext cx="54006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8982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46187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用大数据技术解决安全问题</a:t>
            </a:r>
            <a:endParaRPr lang="en-US" altLang="zh-CN" dirty="0" smtClean="0"/>
          </a:p>
          <a:p>
            <a:r>
              <a:rPr lang="zh-CN" altLang="en-US" dirty="0" smtClean="0"/>
              <a:t>大数据自身面临的安全问题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Attack Surface Reduction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APT</a:t>
            </a:r>
            <a:r>
              <a:rPr lang="zh-CN" altLang="en-US" dirty="0" smtClean="0"/>
              <a:t>攻击： 在某一个时刻看都是正常的，组合起来成为攻击</a:t>
            </a:r>
            <a:endParaRPr lang="en-US" altLang="zh-CN" dirty="0" smtClean="0"/>
          </a:p>
          <a:p>
            <a:r>
              <a:rPr lang="zh-CN" altLang="en-US" dirty="0" smtClean="0"/>
              <a:t>数据规模：</a:t>
            </a:r>
            <a:r>
              <a:rPr lang="en-US" altLang="zh-CN" dirty="0" smtClean="0"/>
              <a:t>1Gb</a:t>
            </a:r>
            <a:r>
              <a:rPr lang="zh-CN" altLang="en-US" dirty="0" smtClean="0"/>
              <a:t>流量</a:t>
            </a:r>
            <a:r>
              <a:rPr lang="en-US" altLang="zh-CN" dirty="0" smtClean="0"/>
              <a:t>-&gt;1kb</a:t>
            </a:r>
            <a:r>
              <a:rPr lang="zh-CN" altLang="en-US" dirty="0" smtClean="0"/>
              <a:t>报警  相差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次方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24563-9A72-46F2-BFDC-EA9DBF769D5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24563-9A72-46F2-BFDC-EA9DBF769D5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Computers appear to have far too </a:t>
            </a:r>
            <a:r>
              <a:rPr lang="en-US" altLang="zh-CN" dirty="0" smtClean="0">
                <a:solidFill>
                  <a:srgbClr val="FF0000"/>
                </a:solidFill>
              </a:rPr>
              <a:t>unpredictably</a:t>
            </a:r>
            <a:r>
              <a:rPr lang="en-US" altLang="zh-CN" dirty="0" smtClean="0"/>
              <a:t> as it is!  </a:t>
            </a:r>
          </a:p>
          <a:p>
            <a:r>
              <a:rPr lang="en-US" altLang="zh-CN" dirty="0" smtClean="0"/>
              <a:t>Adding randomness would </a:t>
            </a:r>
            <a:r>
              <a:rPr lang="en-US" altLang="zh-CN" dirty="0" smtClean="0">
                <a:solidFill>
                  <a:srgbClr val="FF0000"/>
                </a:solidFill>
              </a:rPr>
              <a:t>seemingly be a disadvantage</a:t>
            </a:r>
            <a:r>
              <a:rPr lang="en-US" altLang="zh-CN" dirty="0" smtClean="0"/>
              <a:t>, adding further complications to the already challenging task of efficiently utilizing computers.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猜 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FEF2-BF03-48CF-ADBF-AC268372BCE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020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500" dirty="0" smtClean="0">
                <a:ea typeface="宋体" pitchFamily="2" charset="-122"/>
                <a:sym typeface="Symbol" pitchFamily="18" charset="2"/>
              </a:rPr>
              <a:t>p can be any non-negative function you care to design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(as long as it sums to 1)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(or another finite positive number: just rescale)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500" dirty="0" smtClean="0">
                <a:ea typeface="宋体" pitchFamily="2" charset="-122"/>
                <a:sym typeface="Symbol" pitchFamily="18" charset="2"/>
              </a:rPr>
              <a:t>But it’s often convenient to use a </a:t>
            </a:r>
            <a:r>
              <a:rPr lang="en-US" altLang="zh-CN" sz="2500" b="1" dirty="0" smtClean="0">
                <a:ea typeface="宋体" pitchFamily="2" charset="-122"/>
                <a:sym typeface="Symbol" pitchFamily="18" charset="2"/>
              </a:rPr>
              <a:t>graphical model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Flexible modeling technique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Well understood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We know how to (approximately) compute with them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FEF2-BF03-48CF-ADBF-AC268372BCE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862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zh-CN" altLang="en-US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C5827-6932-4113-8D2C-025031F745F9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8E804-26BE-4EF1-A23A-8024069A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618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>
                <a:latin typeface="+mn-lt"/>
                <a:ea typeface="黑体" pitchFamily="49" charset="-122"/>
              </a:defRPr>
            </a:lvl1pPr>
            <a:lvl2pPr>
              <a:defRPr sz="2600">
                <a:solidFill>
                  <a:srgbClr val="0000FF"/>
                </a:solidFill>
                <a:latin typeface="+mn-lt"/>
                <a:ea typeface="楷体" pitchFamily="49" charset="-122"/>
              </a:defRPr>
            </a:lvl2pPr>
            <a:lvl3pPr>
              <a:defRPr>
                <a:solidFill>
                  <a:srgbClr val="FF0000"/>
                </a:solidFill>
                <a:latin typeface="楷体" pitchFamily="49" charset="-122"/>
                <a:ea typeface="楷体" pitchFamily="49" charset="-122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4B4B7-2D64-4A73-8FBE-6A84D625A867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0EB503-52B8-42A7-8797-FF4D5B2CFFE4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94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0F91-720D-41F8-87C0-560B20A217AA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C01B9-58CA-4927-BFCC-386FD1288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51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DB34-D09A-48E8-9E68-33D2CE81A987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F363-0B42-4978-A946-086BBF0AE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4565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AF759-A972-4714-BDD0-097B9D25F84F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FC3A4-77CB-45EE-9A92-3771B903C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78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E6137-860A-4EB0-8CE8-BF081DF947FB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BBCD9-54EF-4B1D-A348-7CF74E7CB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4005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170DF-6A70-4B23-9100-F4E929C8BC4F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B01FF-FACA-4F59-8949-14935420C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942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C07F0-6464-4AAA-8E23-3327369B4D7F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9C485-230E-42BE-A347-7244BE5695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6229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E3C8-7577-4E0F-B61D-31DE0EA6032D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87371-23B3-423F-899E-734BDCE9F4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4984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AB2D2-BF8F-4287-8E47-D8955E0F82FB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E2535-2A27-458A-9D64-E7F85A1D79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1339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4493-6EBA-47D8-A405-AE0094D683BC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6A72-30C3-4728-8B66-E32445697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6418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C3CE6-B5A0-47B5-84E0-755172CFC982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6B2-77F3-4A4B-BB82-98BFD0230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5880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7254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79388" y="6616700"/>
            <a:ext cx="21336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39A6D-5966-451E-80AE-9CE738AB42A4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11413" y="6597650"/>
            <a:ext cx="5400675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85113" y="6642100"/>
            <a:ext cx="1150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5085-0DFC-4C93-A248-CD62BE8CF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861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48464" y="0"/>
            <a:ext cx="395536" cy="312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3" descr="未标题-1 拷贝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657350"/>
            <a:ext cx="91440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7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Line 174"/>
          <p:cNvSpPr>
            <a:spLocks noChangeShapeType="1"/>
          </p:cNvSpPr>
          <p:nvPr/>
        </p:nvSpPr>
        <p:spPr bwMode="auto">
          <a:xfrm>
            <a:off x="152400" y="6777038"/>
            <a:ext cx="8839200" cy="0"/>
          </a:xfrm>
          <a:prstGeom prst="line">
            <a:avLst/>
          </a:prstGeom>
          <a:noFill/>
          <a:ln w="19050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053" name="Picture 175" descr="Board_Bar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2400" y="6700838"/>
            <a:ext cx="180975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79" descr="Top_Ur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01000" y="647700"/>
            <a:ext cx="11049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900455-AB52-423E-BE3C-E53080027114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4A43D7-8D8D-432A-8CD1-25C3CE9E0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82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kern="1200" dirty="0">
          <a:solidFill>
            <a:srgbClr val="404040"/>
          </a:solidFill>
          <a:latin typeface="黑体" pitchFamily="49" charset="-122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黑体" pitchFamily="49" charset="-122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jpeg"/><Relationship Id="rId5" Type="http://schemas.openxmlformats.org/officeDocument/2006/relationships/image" Target="../media/image11.pn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10.png"/><Relationship Id="rId9" Type="http://schemas.microsoft.com/office/2007/relationships/hdphoto" Target="../media/hdphoto1.wdp"/><Relationship Id="rId14" Type="http://schemas.openxmlformats.org/officeDocument/2006/relationships/image" Target="../media/image1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140000"/>
              </a:lnSpc>
            </a:pPr>
            <a:r>
              <a:rPr lang="en-US" altLang="zh-CN" sz="3200" b="1" dirty="0" smtClean="0">
                <a:solidFill>
                  <a:srgbClr val="C00000"/>
                </a:solidFill>
                <a:latin typeface="+mn-lt"/>
              </a:rPr>
              <a:t>Challenges and Opportunities </a:t>
            </a:r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with Big Data</a:t>
            </a: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统计物理学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关键思想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微观规则：每个粒子可以是定义运动方程；</a:t>
            </a:r>
            <a:endParaRPr lang="en-US" altLang="zh-CN" sz="2000" dirty="0"/>
          </a:p>
          <a:p>
            <a:pPr lvl="1"/>
            <a:r>
              <a:rPr lang="zh-CN" altLang="en-US" sz="2000" dirty="0"/>
              <a:t>宏观定律：通过近似无限例子统计整体规律；</a:t>
            </a:r>
            <a:endParaRPr lang="en-US" altLang="zh-CN" sz="2000" dirty="0"/>
          </a:p>
          <a:p>
            <a:pPr lvl="1"/>
            <a:r>
              <a:rPr lang="zh-CN" altLang="en-US" sz="2000" dirty="0"/>
              <a:t>基础：场</a:t>
            </a:r>
            <a:r>
              <a:rPr lang="zh-CN" altLang="en-US" sz="2000" dirty="0" smtClean="0"/>
              <a:t>论</a:t>
            </a:r>
            <a:r>
              <a:rPr lang="en-US" altLang="zh-CN" sz="2000" dirty="0" smtClean="0"/>
              <a:t>--</a:t>
            </a:r>
            <a:r>
              <a:rPr lang="zh-CN" altLang="en-US" sz="2000" dirty="0"/>
              <a:t>工具：统计分析</a:t>
            </a:r>
            <a:r>
              <a:rPr lang="en-US" altLang="zh-CN" sz="2000" dirty="0"/>
              <a:t>--</a:t>
            </a:r>
            <a:r>
              <a:rPr lang="zh-CN" altLang="en-US" sz="2000" dirty="0"/>
              <a:t>结论：相变（宏观特征）</a:t>
            </a:r>
            <a:endParaRPr lang="en-US" altLang="zh-CN" sz="2000" dirty="0"/>
          </a:p>
          <a:p>
            <a:pPr lvl="2"/>
            <a:r>
              <a:rPr lang="zh-CN" altLang="en-US" sz="1800" dirty="0" smtClean="0"/>
              <a:t>例子：水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度变成气态（实验得到现象，统计得到结果）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相变：状态的变化（</a:t>
            </a:r>
            <a:r>
              <a:rPr lang="en-US" altLang="zh-CN" sz="1800" dirty="0" smtClean="0"/>
              <a:t>phase-----state</a:t>
            </a:r>
            <a:r>
              <a:rPr lang="zh-CN" altLang="en-US" sz="1800" dirty="0" smtClean="0"/>
              <a:t>），磁盘一英寸</a:t>
            </a:r>
            <a:r>
              <a:rPr lang="en-US" altLang="zh-CN" sz="1800" dirty="0" smtClean="0"/>
              <a:t>47TB</a:t>
            </a:r>
            <a:r>
              <a:rPr lang="zh-CN" altLang="en-US" sz="1800" dirty="0" smtClean="0"/>
              <a:t>，读出来的是量子（正旋，反旋）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每个节点有描述方程，节点和节点相似性，得出整体描述方程</a:t>
            </a:r>
            <a:endParaRPr lang="en-US" altLang="zh-CN" sz="2000" dirty="0" smtClean="0"/>
          </a:p>
          <a:p>
            <a:r>
              <a:rPr lang="zh-CN" altLang="en-US" sz="2400" dirty="0"/>
              <a:t>概率分布的概率分布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例如北航每个人活动区</a:t>
            </a:r>
            <a:r>
              <a:rPr lang="zh-CN" altLang="en-US" sz="2000" dirty="0"/>
              <a:t>属于</a:t>
            </a:r>
            <a:r>
              <a:rPr lang="zh-CN" altLang="en-US" sz="2000" dirty="0" smtClean="0"/>
              <a:t>一个概率，统计北航餐厅人员、办公楼聚集概率等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41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信息传播学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属性的度量</a:t>
            </a:r>
            <a:endParaRPr lang="en-US" altLang="zh-CN" sz="2400" dirty="0"/>
          </a:p>
          <a:p>
            <a:pPr lvl="1"/>
            <a:r>
              <a:rPr lang="zh-CN" altLang="en-US" sz="2000" dirty="0"/>
              <a:t>传统通过点击量衡量站点的影响力</a:t>
            </a:r>
            <a:endParaRPr lang="en-US" altLang="zh-CN" sz="2000" dirty="0"/>
          </a:p>
          <a:p>
            <a:pPr lvl="2"/>
            <a:r>
              <a:rPr lang="zh-CN" altLang="en-US" sz="1800" dirty="0"/>
              <a:t>政府办事网站点击量大、流量大，但广告投放效益低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关</a:t>
            </a:r>
            <a:r>
              <a:rPr lang="zh-CN" altLang="en-US" sz="2400" dirty="0" smtClean="0"/>
              <a:t>键现象</a:t>
            </a:r>
            <a:r>
              <a:rPr lang="en-US" altLang="zh-CN" sz="2400" dirty="0" smtClean="0"/>
              <a:t>Critical </a:t>
            </a:r>
            <a:r>
              <a:rPr lang="en-US" altLang="zh-CN" sz="2400" dirty="0"/>
              <a:t>Phenomena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相变理论</a:t>
            </a:r>
            <a:r>
              <a:rPr lang="zh-CN" altLang="en-US" sz="2000" dirty="0" smtClean="0"/>
              <a:t>（自</a:t>
            </a:r>
            <a:r>
              <a:rPr lang="zh-CN" altLang="en-US" sz="2000" dirty="0"/>
              <a:t>旋玻璃方法</a:t>
            </a:r>
            <a:r>
              <a:rPr lang="en-US" altLang="zh-CN" sz="2000" dirty="0"/>
              <a:t>Spin </a:t>
            </a:r>
            <a:r>
              <a:rPr lang="en-US" altLang="zh-CN" sz="2000" dirty="0" smtClean="0"/>
              <a:t>glass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：没有相变</a:t>
            </a:r>
            <a:r>
              <a:rPr lang="zh-CN" altLang="en-US" sz="2000" dirty="0" smtClean="0"/>
              <a:t>，无相</a:t>
            </a:r>
            <a:r>
              <a:rPr lang="zh-CN" altLang="en-US" sz="2000" dirty="0"/>
              <a:t>变边界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随</a:t>
            </a:r>
            <a:r>
              <a:rPr lang="zh-CN" altLang="en-US" sz="2000" dirty="0"/>
              <a:t>机游</a:t>
            </a:r>
            <a:r>
              <a:rPr lang="zh-CN" altLang="en-US" sz="2000" dirty="0" smtClean="0"/>
              <a:t>走：</a:t>
            </a:r>
            <a:r>
              <a:rPr lang="zh-CN" altLang="en-US" sz="1800" dirty="0" smtClean="0"/>
              <a:t>渗</a:t>
            </a:r>
            <a:r>
              <a:rPr lang="zh-CN" altLang="en-US" sz="1800" dirty="0"/>
              <a:t>流理论</a:t>
            </a:r>
            <a:r>
              <a:rPr lang="zh-CN" altLang="en-US" sz="1800" dirty="0" smtClean="0"/>
              <a:t>，如花</a:t>
            </a:r>
            <a:r>
              <a:rPr lang="zh-CN" altLang="en-US" sz="1800" dirty="0"/>
              <a:t>盆浇水渗水，</a:t>
            </a:r>
            <a:r>
              <a:rPr lang="en-US" altLang="zh-CN" sz="1800" dirty="0"/>
              <a:t>x</a:t>
            </a:r>
            <a:r>
              <a:rPr lang="zh-CN" altLang="en-US" sz="1800" dirty="0"/>
              <a:t>射线穿透</a:t>
            </a:r>
            <a:endParaRPr lang="en-US" altLang="zh-CN" sz="1800" dirty="0"/>
          </a:p>
          <a:p>
            <a:r>
              <a:rPr lang="zh-CN" altLang="en-US" sz="2400" dirty="0" smtClean="0"/>
              <a:t>信</a:t>
            </a:r>
            <a:r>
              <a:rPr lang="zh-CN" altLang="en-US" sz="2400" dirty="0"/>
              <a:t>息传播</a:t>
            </a:r>
            <a:r>
              <a:rPr lang="zh-CN" altLang="en-US" sz="2400" dirty="0" smtClean="0"/>
              <a:t>学</a:t>
            </a:r>
            <a:endParaRPr lang="en-US" altLang="zh-CN" sz="2400" dirty="0"/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  <a:latin typeface="+mn-lt"/>
              </a:rPr>
              <a:t>如</a:t>
            </a:r>
            <a:r>
              <a:rPr lang="zh-CN" altLang="en-US" sz="2000" dirty="0">
                <a:solidFill>
                  <a:srgbClr val="0000FF"/>
                </a:solidFill>
                <a:latin typeface="+mn-lt"/>
              </a:rPr>
              <a:t>撒</a:t>
            </a:r>
            <a:r>
              <a:rPr lang="en-US" altLang="zh-CN" sz="2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+mn-lt"/>
              </a:rPr>
              <a:t>万粒子到图中，判断什么时候平衡、拥塞</a:t>
            </a:r>
            <a:r>
              <a:rPr lang="zh-CN" altLang="en-US" sz="2000" dirty="0" smtClean="0">
                <a:solidFill>
                  <a:srgbClr val="0000FF"/>
                </a:solidFill>
                <a:latin typeface="+mn-lt"/>
              </a:rPr>
              <a:t>等</a:t>
            </a:r>
            <a:endParaRPr lang="en-US" altLang="zh-CN" sz="2000" dirty="0" smtClean="0">
              <a:solidFill>
                <a:srgbClr val="0000FF"/>
              </a:solidFill>
              <a:latin typeface="+mn-lt"/>
            </a:endParaRPr>
          </a:p>
          <a:p>
            <a:pPr marL="685800" lvl="1"/>
            <a:r>
              <a:rPr lang="zh-CN" altLang="en-US" sz="2000" dirty="0"/>
              <a:t>如何求解迷宫的最短路径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1085850" lvl="2"/>
            <a:r>
              <a:rPr lang="zh-CN" altLang="en-US" sz="1800" dirty="0"/>
              <a:t>不是数学家更不是计算机算法</a:t>
            </a:r>
            <a:endParaRPr lang="en-US" altLang="zh-CN" sz="1800" dirty="0"/>
          </a:p>
          <a:p>
            <a:pPr lvl="2"/>
            <a:r>
              <a:rPr lang="zh-CN" altLang="en-US" sz="1800" dirty="0"/>
              <a:t>使用黏菌寻找迷宫最短路径：生物学家，通过布置出入口两堆食</a:t>
            </a:r>
            <a:r>
              <a:rPr lang="zh-CN" altLang="en-US" sz="1800" dirty="0" smtClean="0"/>
              <a:t>物</a:t>
            </a:r>
            <a:endParaRPr lang="en-US" altLang="zh-CN" sz="1800" dirty="0" smtClean="0"/>
          </a:p>
          <a:p>
            <a:r>
              <a:rPr lang="zh-CN" altLang="en-US" sz="2400" dirty="0"/>
              <a:t>群体行为</a:t>
            </a:r>
            <a:endParaRPr lang="en-US" altLang="zh-CN" sz="2400" dirty="0"/>
          </a:p>
          <a:p>
            <a:pPr lvl="1"/>
            <a:r>
              <a:rPr lang="zh-CN" altLang="en-US" sz="1800" dirty="0"/>
              <a:t>相互作用的类型：吸引、抗拒、对齐</a:t>
            </a:r>
            <a:r>
              <a:rPr lang="en-US" altLang="zh-CN" sz="1800" dirty="0"/>
              <a:t>…</a:t>
            </a:r>
            <a:r>
              <a:rPr lang="zh-CN" altLang="en-US" sz="1800" dirty="0"/>
              <a:t>，典型的应用</a:t>
            </a:r>
            <a:endParaRPr lang="en-US" altLang="zh-CN" sz="1800" dirty="0"/>
          </a:p>
          <a:p>
            <a:pPr lvl="1"/>
            <a:r>
              <a:rPr lang="zh-CN" altLang="en-US" sz="1800" dirty="0"/>
              <a:t>“磁化”现象</a:t>
            </a:r>
            <a:r>
              <a:rPr lang="en-US" altLang="zh-CN" sz="1800" dirty="0"/>
              <a:t>:</a:t>
            </a:r>
            <a:r>
              <a:rPr lang="zh-CN" altLang="en-US" sz="1800" dirty="0"/>
              <a:t>个体行为 </a:t>
            </a:r>
            <a:r>
              <a:rPr lang="zh-CN" altLang="en-US" sz="1800" dirty="0">
                <a:sym typeface="Symbol" pitchFamily="18" charset="2"/>
              </a:rPr>
              <a:t></a:t>
            </a:r>
            <a:r>
              <a:rPr lang="zh-CN" altLang="en-US" sz="1800" dirty="0"/>
              <a:t> 邻居动作的平均方向、同步掌声、恐慌现象</a:t>
            </a:r>
          </a:p>
          <a:p>
            <a:pPr lvl="2"/>
            <a:endParaRPr lang="en-US" altLang="zh-CN" sz="1800" dirty="0"/>
          </a:p>
          <a:p>
            <a:pPr lvl="1"/>
            <a:endParaRPr lang="en-US" altLang="zh-CN" sz="2000" dirty="0"/>
          </a:p>
          <a:p>
            <a:pPr lvl="1"/>
            <a:endParaRPr lang="zh-CN" altLang="en-US" sz="2200" dirty="0"/>
          </a:p>
          <a:p>
            <a:endParaRPr lang="zh-CN" altLang="en-US" dirty="0"/>
          </a:p>
        </p:txBody>
      </p:sp>
      <p:pic>
        <p:nvPicPr>
          <p:cNvPr id="4" name="Picture 8" descr="http://www.google.com.hk/url?source=imglanding&amp;ct=img&amp;q=http://blog.joaoko.net/wp-content/uploads/2012/01/amaze_1.png&amp;sa=X&amp;ei=Y9StULbYHOKgige5mICABA&amp;ved=0CAwQ8wc&amp;usg=AFQjCNHfezzslc6Hqsj-LE4Qg33D0HbRnQ"/>
          <p:cNvPicPr>
            <a:picLocks noChangeAspect="1" noChangeArrowheads="1"/>
          </p:cNvPicPr>
          <p:nvPr/>
        </p:nvPicPr>
        <p:blipFill>
          <a:blip r:embed="rId2" cstate="print"/>
          <a:srcRect l="47106" t="20712" r="9235" b="11974"/>
          <a:stretch>
            <a:fillRect/>
          </a:stretch>
        </p:blipFill>
        <p:spPr bwMode="auto">
          <a:xfrm>
            <a:off x="6948264" y="3470263"/>
            <a:ext cx="1872208" cy="1921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16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大数据之信息传播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8" y="1600200"/>
            <a:ext cx="5842993" cy="4525963"/>
          </a:xfrm>
        </p:spPr>
        <p:txBody>
          <a:bodyPr/>
          <a:lstStyle/>
          <a:p>
            <a:r>
              <a:rPr lang="zh-CN" altLang="en-US" sz="2400" dirty="0" smtClean="0"/>
              <a:t>信息传播控制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传统方法：物理掐点，信息删帖</a:t>
            </a:r>
            <a:endParaRPr lang="en-US" altLang="zh-CN" sz="2000" dirty="0"/>
          </a:p>
          <a:p>
            <a:pPr lvl="1"/>
            <a:r>
              <a:rPr lang="zh-CN" altLang="en-US" sz="2000" dirty="0"/>
              <a:t>主动干涉：</a:t>
            </a:r>
            <a:r>
              <a:rPr lang="en-US" altLang="zh-CN" sz="2000" dirty="0"/>
              <a:t>DARPA</a:t>
            </a:r>
            <a:r>
              <a:rPr lang="zh-CN" altLang="en-US" sz="2000" dirty="0"/>
              <a:t>计划等</a:t>
            </a:r>
            <a:endParaRPr lang="en-US" altLang="zh-CN" sz="2000" dirty="0"/>
          </a:p>
          <a:p>
            <a:r>
              <a:rPr lang="zh-CN" altLang="en-US" sz="2400" dirty="0" smtClean="0"/>
              <a:t>网络控制点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传统方法：通过社区划分找到最大中心点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最优控制点不一定是</a:t>
            </a:r>
            <a:r>
              <a:rPr lang="zh-CN" altLang="en-US" sz="2000" dirty="0"/>
              <a:t>度最高点</a:t>
            </a:r>
            <a:endParaRPr lang="en-US" altLang="zh-CN" sz="2000" dirty="0" smtClean="0"/>
          </a:p>
          <a:p>
            <a:pPr lvl="2"/>
            <a:r>
              <a:rPr lang="zh-CN" altLang="en-US" sz="1600" dirty="0" smtClean="0">
                <a:latin typeface="+mn-lt"/>
              </a:rPr>
              <a:t>说服概率、反弹规律、冲突概率</a:t>
            </a:r>
            <a:endParaRPr lang="en-US" altLang="zh-CN" sz="1600" dirty="0" smtClean="0">
              <a:latin typeface="+mn-lt"/>
            </a:endParaRPr>
          </a:p>
          <a:p>
            <a:pPr lvl="2"/>
            <a:r>
              <a:rPr lang="zh-CN" altLang="en-US" sz="1600" dirty="0" smtClean="0">
                <a:latin typeface="+mn-lt"/>
              </a:rPr>
              <a:t>例如：社会中间谍往往从一个名人的家庭成员或其他成员入手</a:t>
            </a:r>
            <a:endParaRPr lang="en-US" altLang="zh-CN" sz="1600" dirty="0" smtClean="0">
              <a:latin typeface="+mn-lt"/>
            </a:endParaRPr>
          </a:p>
          <a:p>
            <a:pPr lvl="2"/>
            <a:r>
              <a:rPr lang="en-US" altLang="zh-CN" sz="1600" dirty="0" smtClean="0">
                <a:latin typeface="+mn-lt"/>
              </a:rPr>
              <a:t>Nature 2012</a:t>
            </a:r>
            <a:r>
              <a:rPr lang="zh-CN" altLang="en-US" sz="1600" dirty="0" smtClean="0">
                <a:latin typeface="+mn-lt"/>
              </a:rPr>
              <a:t>给出一篇</a:t>
            </a:r>
            <a:r>
              <a:rPr lang="en-US" altLang="zh-CN" sz="1600" dirty="0" smtClean="0">
                <a:latin typeface="+mn-lt"/>
              </a:rPr>
              <a:t>paper</a:t>
            </a:r>
            <a:r>
              <a:rPr lang="zh-CN" altLang="en-US" sz="1600" dirty="0" smtClean="0">
                <a:latin typeface="+mn-lt"/>
              </a:rPr>
              <a:t>，论述节点数量规模</a:t>
            </a:r>
            <a:endParaRPr lang="en-US" altLang="zh-CN" sz="1600" dirty="0" smtClean="0">
              <a:latin typeface="+mn-lt"/>
            </a:endParaRPr>
          </a:p>
          <a:p>
            <a:pPr lvl="2"/>
            <a:r>
              <a:rPr lang="zh-CN" altLang="en-US" sz="1600" dirty="0" smtClean="0">
                <a:latin typeface="+mn-lt"/>
              </a:rPr>
              <a:t>美国疾病传染：疫苗 </a:t>
            </a:r>
            <a:r>
              <a:rPr lang="en-US" altLang="zh-CN" sz="1600" dirty="0" smtClean="0">
                <a:latin typeface="+mn-lt"/>
              </a:rPr>
              <a:t>70%</a:t>
            </a:r>
            <a:r>
              <a:rPr lang="zh-CN" altLang="en-US" sz="1600" dirty="0" smtClean="0">
                <a:latin typeface="+mn-lt"/>
              </a:rPr>
              <a:t>，降低到</a:t>
            </a:r>
            <a:r>
              <a:rPr lang="en-US" altLang="zh-CN" sz="1600" dirty="0" smtClean="0">
                <a:latin typeface="+mn-lt"/>
              </a:rPr>
              <a:t>10-20%</a:t>
            </a:r>
            <a:endParaRPr lang="en-US" altLang="zh-CN" sz="1400" dirty="0" smtClean="0">
              <a:latin typeface="+mn-lt"/>
            </a:endParaRPr>
          </a:p>
          <a:p>
            <a:r>
              <a:rPr lang="zh-CN" altLang="en-US" sz="2400" dirty="0" smtClean="0"/>
              <a:t>题外：纯</a:t>
            </a:r>
            <a:r>
              <a:rPr lang="zh-CN" altLang="en-US" sz="2400" dirty="0"/>
              <a:t>数学研究的局限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556830"/>
            <a:ext cx="2856024" cy="1669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3" name="组合 22"/>
          <p:cNvGrpSpPr/>
          <p:nvPr/>
        </p:nvGrpSpPr>
        <p:grpSpPr>
          <a:xfrm>
            <a:off x="6300192" y="3313283"/>
            <a:ext cx="2839028" cy="1627885"/>
            <a:chOff x="5580112" y="2636912"/>
            <a:chExt cx="3157814" cy="2232248"/>
          </a:xfrm>
        </p:grpSpPr>
        <p:grpSp>
          <p:nvGrpSpPr>
            <p:cNvPr id="16" name="组合 15"/>
            <p:cNvGrpSpPr/>
            <p:nvPr/>
          </p:nvGrpSpPr>
          <p:grpSpPr>
            <a:xfrm>
              <a:off x="5580112" y="2636912"/>
              <a:ext cx="3157814" cy="2232248"/>
              <a:chOff x="5580112" y="2636912"/>
              <a:chExt cx="3157814" cy="2232248"/>
            </a:xfrm>
          </p:grpSpPr>
          <p:pic>
            <p:nvPicPr>
              <p:cNvPr id="1028" name="Picture 4" descr="http://www.google.com.hk/url?source=imglanding&amp;ct=img&amp;q=http://1862.img.pp.sohu.com.cn/images/blog/2010/4/19/11/10/128c6729d9cg213.jpg&amp;sa=X&amp;ei=DdKtUP-1BqiOiAe3_ICoBA&amp;ved=0CAwQ8wc&amp;usg=AFQjCNGDE10rbbiSZMooGXUn-Dph4LRvgw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5038" t="36778" r="5672" b="7374"/>
              <a:stretch>
                <a:fillRect/>
              </a:stretch>
            </p:blipFill>
            <p:spPr bwMode="auto">
              <a:xfrm>
                <a:off x="5580112" y="2636912"/>
                <a:ext cx="3157814" cy="2232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6" name="流程图: 汇总连接 5"/>
              <p:cNvSpPr/>
              <p:nvPr/>
            </p:nvSpPr>
            <p:spPr>
              <a:xfrm>
                <a:off x="6732240" y="3356992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流程图: 汇总连接 6"/>
              <p:cNvSpPr/>
              <p:nvPr/>
            </p:nvSpPr>
            <p:spPr>
              <a:xfrm>
                <a:off x="5868144" y="4365104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流程图: 汇总连接 7"/>
              <p:cNvSpPr/>
              <p:nvPr/>
            </p:nvSpPr>
            <p:spPr>
              <a:xfrm>
                <a:off x="7596336" y="3933056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流程图: 汇总连接 12"/>
              <p:cNvSpPr/>
              <p:nvPr/>
            </p:nvSpPr>
            <p:spPr>
              <a:xfrm>
                <a:off x="7452320" y="2636912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流程图: 汇总连接 13"/>
              <p:cNvSpPr/>
              <p:nvPr/>
            </p:nvSpPr>
            <p:spPr>
              <a:xfrm>
                <a:off x="8388424" y="3284984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流程图: 汇总连接 14"/>
              <p:cNvSpPr/>
              <p:nvPr/>
            </p:nvSpPr>
            <p:spPr>
              <a:xfrm>
                <a:off x="6444208" y="2852936"/>
                <a:ext cx="216024" cy="216024"/>
              </a:xfrm>
              <a:prstGeom prst="flowChartSummingJunc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5652120" y="4149080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372200" y="3429000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884368" y="2780928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876256" y="3861048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67544" y="573325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 smtClean="0">
                <a:solidFill>
                  <a:srgbClr val="0000FF"/>
                </a:solidFill>
                <a:latin typeface="Calibri"/>
                <a:ea typeface="楷体" pitchFamily="49" charset="-122"/>
              </a:rPr>
              <a:t>—</a:t>
            </a:r>
            <a:r>
              <a:rPr lang="zh-CN" altLang="en-US" sz="2000" dirty="0" smtClean="0">
                <a:solidFill>
                  <a:srgbClr val="0000FF"/>
                </a:solidFill>
                <a:latin typeface="Calibri"/>
                <a:ea typeface="楷体" pitchFamily="49" charset="-122"/>
              </a:rPr>
              <a:t>问</a:t>
            </a:r>
            <a:r>
              <a:rPr lang="zh-CN" altLang="en-US" sz="2000" dirty="0">
                <a:solidFill>
                  <a:srgbClr val="0000FF"/>
                </a:solidFill>
                <a:latin typeface="Calibri"/>
                <a:ea typeface="楷体" pitchFamily="49" charset="-122"/>
              </a:rPr>
              <a:t>题抽象：定义的重要</a:t>
            </a:r>
            <a:r>
              <a:rPr lang="zh-CN" altLang="en-US" sz="2000" dirty="0" smtClean="0">
                <a:solidFill>
                  <a:srgbClr val="0000FF"/>
                </a:solidFill>
                <a:latin typeface="Calibri"/>
                <a:ea typeface="楷体" pitchFamily="49" charset="-122"/>
              </a:rPr>
              <a:t>性，从</a:t>
            </a:r>
            <a:r>
              <a:rPr lang="en-US" altLang="zh-CN" sz="2000" dirty="0">
                <a:solidFill>
                  <a:srgbClr val="0000FF"/>
                </a:solidFill>
                <a:latin typeface="Calibri"/>
                <a:ea typeface="楷体" pitchFamily="49" charset="-122"/>
              </a:rPr>
              <a:t>proof</a:t>
            </a:r>
            <a:r>
              <a:rPr lang="zh-CN" altLang="en-US" sz="2000" dirty="0">
                <a:solidFill>
                  <a:srgbClr val="0000FF"/>
                </a:solidFill>
                <a:latin typeface="Calibri"/>
                <a:ea typeface="楷体" pitchFamily="49" charset="-122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Calibri"/>
                <a:ea typeface="楷体" pitchFamily="49" charset="-122"/>
              </a:rPr>
              <a:t>verification</a:t>
            </a:r>
            <a:r>
              <a:rPr lang="zh-CN" altLang="en-US" sz="2000" dirty="0">
                <a:solidFill>
                  <a:srgbClr val="0000FF"/>
                </a:solidFill>
                <a:latin typeface="Calibri"/>
                <a:ea typeface="楷体" pitchFamily="49" charset="-122"/>
              </a:rPr>
              <a:t>：大部分理论杂志</a:t>
            </a:r>
            <a:r>
              <a:rPr lang="en-US" altLang="zh-CN" sz="2000" dirty="0">
                <a:solidFill>
                  <a:srgbClr val="0000FF"/>
                </a:solidFill>
                <a:latin typeface="Calibri"/>
                <a:ea typeface="楷体" pitchFamily="49" charset="-122"/>
              </a:rPr>
              <a:t>impact</a:t>
            </a:r>
            <a:r>
              <a:rPr lang="zh-CN" altLang="en-US" sz="2000" dirty="0">
                <a:solidFill>
                  <a:srgbClr val="0000FF"/>
                </a:solidFill>
                <a:latin typeface="Calibri"/>
                <a:ea typeface="楷体" pitchFamily="49" charset="-122"/>
              </a:rPr>
              <a:t>的下降，拿实际的应用和数据来说话，另一个例子：密码算</a:t>
            </a:r>
            <a:r>
              <a:rPr lang="zh-CN" altLang="en-US" sz="2000" dirty="0" smtClean="0">
                <a:solidFill>
                  <a:srgbClr val="0000FF"/>
                </a:solidFill>
                <a:latin typeface="Calibri"/>
                <a:ea typeface="楷体" pitchFamily="49" charset="-122"/>
              </a:rPr>
              <a:t>法</a:t>
            </a:r>
            <a:endParaRPr lang="en-US" altLang="zh-CN" sz="2000" dirty="0">
              <a:solidFill>
                <a:srgbClr val="0000FF"/>
              </a:solidFill>
              <a:latin typeface="Calibri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140968"/>
            <a:ext cx="8358246" cy="796908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</a:rPr>
              <a:t>Probability &amp; Computing</a:t>
            </a:r>
            <a:endParaRPr lang="zh-CN" altLang="en-US" b="1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251520" y="1412776"/>
          <a:ext cx="540060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 descr="Probability_and_comput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24128" y="1268760"/>
            <a:ext cx="3180687" cy="4394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Why Randomness?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3366CC"/>
                </a:solidFill>
                <a:latin typeface="Arial Unicode MS" pitchFamily="34" charset="-122"/>
              </a:rPr>
              <a:t>Science</a:t>
            </a:r>
            <a:r>
              <a:rPr lang="en-US" altLang="zh-CN" sz="2800" dirty="0" smtClean="0">
                <a:latin typeface="Arial Unicode MS" pitchFamily="34" charset="-122"/>
              </a:rPr>
              <a:t> has learned in the last century to </a:t>
            </a:r>
            <a:r>
              <a:rPr lang="en-US" altLang="zh-CN" sz="2800" dirty="0" smtClean="0">
                <a:solidFill>
                  <a:srgbClr val="FF0000"/>
                </a:solidFill>
                <a:latin typeface="Arial Unicode MS" pitchFamily="34" charset="-122"/>
              </a:rPr>
              <a:t>accept randomness</a:t>
            </a:r>
            <a:r>
              <a:rPr lang="en-US" altLang="zh-CN" sz="2800" dirty="0" smtClean="0">
                <a:latin typeface="Arial Unicode MS" pitchFamily="34" charset="-122"/>
              </a:rPr>
              <a:t> as an essential component in modeling and analyzing </a:t>
            </a:r>
            <a:r>
              <a:rPr lang="en-US" altLang="zh-CN" sz="2800" dirty="0" smtClean="0">
                <a:solidFill>
                  <a:srgbClr val="3366CC"/>
                </a:solidFill>
                <a:latin typeface="Arial Unicode MS" pitchFamily="34" charset="-122"/>
              </a:rPr>
              <a:t>nature</a:t>
            </a:r>
          </a:p>
          <a:p>
            <a:r>
              <a:rPr lang="en-US" altLang="zh-CN" sz="2800" dirty="0" smtClean="0">
                <a:latin typeface="Arial Unicode MS" pitchFamily="34" charset="-122"/>
              </a:rPr>
              <a:t>"</a:t>
            </a:r>
            <a:r>
              <a:rPr lang="en-US" altLang="zh-CN" sz="2800" dirty="0" smtClean="0">
                <a:solidFill>
                  <a:srgbClr val="FF0000"/>
                </a:solidFill>
                <a:latin typeface="Arial Unicode MS" pitchFamily="34" charset="-122"/>
              </a:rPr>
              <a:t>God does not play dice with the universe</a:t>
            </a:r>
            <a:r>
              <a:rPr lang="en-US" altLang="zh-CN" sz="2800" dirty="0" smtClean="0">
                <a:latin typeface="Arial Unicode MS" pitchFamily="34" charset="-122"/>
              </a:rPr>
              <a:t>" was </a:t>
            </a:r>
            <a:r>
              <a:rPr lang="en-US" altLang="zh-CN" sz="2800" dirty="0" smtClean="0">
                <a:solidFill>
                  <a:srgbClr val="3366CC"/>
                </a:solidFill>
                <a:latin typeface="Arial Unicode MS" pitchFamily="34" charset="-122"/>
              </a:rPr>
              <a:t>Einstein's</a:t>
            </a:r>
            <a:r>
              <a:rPr lang="en-US" altLang="zh-CN" sz="2800" dirty="0" smtClean="0">
                <a:latin typeface="Arial Unicode MS" pitchFamily="34" charset="-122"/>
              </a:rPr>
              <a:t> anecdotal objection to modern quantum mechanics.</a:t>
            </a:r>
          </a:p>
          <a:p>
            <a:pPr lvl="1"/>
            <a:r>
              <a:rPr lang="en-US" altLang="zh-CN" dirty="0" smtClean="0">
                <a:latin typeface="Arial Unicode MS" pitchFamily="34" charset="-122"/>
              </a:rPr>
              <a:t>the prevailing theory today for </a:t>
            </a:r>
            <a:r>
              <a:rPr lang="en-US" altLang="zh-CN" dirty="0" smtClean="0">
                <a:solidFill>
                  <a:srgbClr val="3366CC"/>
                </a:solidFill>
                <a:latin typeface="Arial Unicode MS" pitchFamily="34" charset="-122"/>
              </a:rPr>
              <a:t>sub-particle physics </a:t>
            </a:r>
            <a:r>
              <a:rPr lang="en-US" altLang="zh-CN" dirty="0" smtClean="0">
                <a:latin typeface="Arial Unicode MS" pitchFamily="34" charset="-122"/>
              </a:rPr>
              <a:t>is based on random behavior and statistical laws</a:t>
            </a:r>
          </a:p>
          <a:p>
            <a:pPr lvl="1"/>
            <a:r>
              <a:rPr lang="en-US" altLang="zh-CN" dirty="0" smtClean="0">
                <a:latin typeface="Arial Unicode MS" pitchFamily="34" charset="-122"/>
              </a:rPr>
              <a:t>randomness plays a s significant role in almost every other field of science ranging from </a:t>
            </a:r>
            <a:r>
              <a:rPr lang="en-US" altLang="zh-CN" dirty="0" smtClean="0">
                <a:solidFill>
                  <a:srgbClr val="3366CC"/>
                </a:solidFill>
                <a:latin typeface="Arial Unicode MS" pitchFamily="34" charset="-122"/>
              </a:rPr>
              <a:t>genetics</a:t>
            </a:r>
            <a:r>
              <a:rPr lang="en-US" altLang="zh-CN" dirty="0" smtClean="0">
                <a:latin typeface="Arial Unicode MS" pitchFamily="34" charset="-122"/>
              </a:rPr>
              <a:t> and </a:t>
            </a:r>
            <a:r>
              <a:rPr lang="en-US" altLang="zh-CN" dirty="0" smtClean="0">
                <a:solidFill>
                  <a:srgbClr val="3366CC"/>
                </a:solidFill>
                <a:latin typeface="Arial Unicode MS" pitchFamily="34" charset="-122"/>
              </a:rPr>
              <a:t>evolution biology </a:t>
            </a:r>
            <a:r>
              <a:rPr lang="en-US" altLang="zh-CN" dirty="0" smtClean="0">
                <a:latin typeface="Arial Unicode MS" pitchFamily="34" charset="-122"/>
              </a:rPr>
              <a:t>to modeling price fluctuations in a </a:t>
            </a:r>
            <a:r>
              <a:rPr lang="en-US" altLang="zh-CN" dirty="0" smtClean="0">
                <a:solidFill>
                  <a:srgbClr val="3366CC"/>
                </a:solidFill>
                <a:latin typeface="Arial Unicode MS" pitchFamily="34" charset="-122"/>
              </a:rPr>
              <a:t>free-market economy</a:t>
            </a:r>
            <a:r>
              <a:rPr lang="en-US" altLang="zh-CN" dirty="0" smtClean="0">
                <a:latin typeface="Arial Unicode MS" pitchFamily="34" charset="-122"/>
              </a:rPr>
              <a:t>.</a:t>
            </a:r>
            <a:endParaRPr lang="zh-CN" altLang="en-US" dirty="0"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Why Randomness?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0" y="1556792"/>
            <a:ext cx="8501122" cy="1872208"/>
          </a:xfrm>
        </p:spPr>
        <p:txBody>
          <a:bodyPr/>
          <a:lstStyle/>
          <a:p>
            <a:pPr lvl="1"/>
            <a:r>
              <a:rPr lang="en-US" altLang="zh-CN" dirty="0" smtClean="0">
                <a:latin typeface="Arial Unicode MS" pitchFamily="34" charset="-122"/>
              </a:rPr>
              <a:t>In many important applications, randomized algorithms are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significantly more efficient </a:t>
            </a:r>
            <a:r>
              <a:rPr lang="en-US" altLang="zh-CN" dirty="0" smtClean="0">
                <a:latin typeface="Arial Unicode MS" pitchFamily="34" charset="-122"/>
              </a:rPr>
              <a:t>than the best known deterministic solutions.</a:t>
            </a:r>
          </a:p>
          <a:p>
            <a:pPr lvl="1"/>
            <a:r>
              <a:rPr lang="en-US" altLang="zh-CN" dirty="0" smtClean="0">
                <a:latin typeface="Arial Unicode MS" pitchFamily="34" charset="-122"/>
              </a:rPr>
              <a:t>In most cases the randomized algorithms are also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simpler and easier to program</a:t>
            </a:r>
            <a:r>
              <a:rPr lang="en-US" altLang="zh-CN" dirty="0" smtClean="0">
                <a:latin typeface="Arial Unicode MS" pitchFamily="34" charset="-12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50" y="908720"/>
            <a:ext cx="792088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3200" kern="0" dirty="0" smtClean="0">
                <a:solidFill>
                  <a:srgbClr val="000000"/>
                </a:solidFill>
                <a:latin typeface="Arial Unicode MS" pitchFamily="34" charset="-122"/>
              </a:rPr>
              <a:t>Computer science is </a:t>
            </a:r>
            <a:r>
              <a:rPr lang="en-US" altLang="zh-CN" sz="3200" kern="0" dirty="0" smtClean="0">
                <a:solidFill>
                  <a:srgbClr val="3366CC"/>
                </a:solidFill>
                <a:latin typeface="Arial Unicode MS" pitchFamily="34" charset="-122"/>
              </a:rPr>
              <a:t>no exception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 Unicode MS" pitchFamily="34" charset="-122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350" y="3808420"/>
            <a:ext cx="792088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3200" kern="0" dirty="0" smtClean="0">
                <a:solidFill>
                  <a:srgbClr val="000000"/>
                </a:solidFill>
                <a:latin typeface="Arial Unicode MS" pitchFamily="34" charset="-122"/>
              </a:rPr>
              <a:t>These gains </a:t>
            </a:r>
            <a:r>
              <a:rPr lang="en-US" altLang="zh-CN" sz="3200" kern="0" dirty="0" smtClean="0">
                <a:solidFill>
                  <a:srgbClr val="3366CC"/>
                </a:solidFill>
                <a:latin typeface="Arial Unicode MS" pitchFamily="34" charset="-122"/>
              </a:rPr>
              <a:t>come at a price!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19350" y="4600508"/>
            <a:ext cx="8501122" cy="170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the answer may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have some probability of being incorrect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, 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the efficiency is guaranteed only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with some probability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The Philosophy Behind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1204756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</a:rPr>
              <a:t>It may seem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unusual</a:t>
            </a:r>
            <a:r>
              <a:rPr lang="en-US" altLang="zh-CN" dirty="0" smtClean="0">
                <a:latin typeface="Arial Unicode MS" pitchFamily="34" charset="-122"/>
              </a:rPr>
              <a:t> to design an algorithm that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may be incorrect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3501008"/>
            <a:ext cx="8713573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sz="3200" kern="0" dirty="0" smtClean="0">
                <a:solidFill>
                  <a:srgbClr val="000000"/>
                </a:solidFill>
                <a:latin typeface="Arial Unicode MS" pitchFamily="34" charset="-122"/>
              </a:rPr>
              <a:t>The </a:t>
            </a:r>
            <a:r>
              <a:rPr lang="en-US" altLang="zh-CN" sz="3200" kern="0" dirty="0" smtClean="0">
                <a:solidFill>
                  <a:srgbClr val="3366CC"/>
                </a:solidFill>
                <a:latin typeface="Arial Unicode MS" pitchFamily="34" charset="-122"/>
              </a:rPr>
              <a:t>probability of error 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 Unicode MS" pitchFamily="34" charset="-122"/>
              </a:rPr>
              <a:t>is </a:t>
            </a:r>
            <a:r>
              <a:rPr lang="en-US" altLang="zh-CN" sz="3200" kern="0" dirty="0" smtClean="0">
                <a:solidFill>
                  <a:srgbClr val="FF0000"/>
                </a:solidFill>
                <a:latin typeface="Arial Unicode MS" pitchFamily="34" charset="-122"/>
              </a:rPr>
              <a:t>sufficiently small</a:t>
            </a:r>
            <a:endParaRPr lang="en-US" altLang="zh-CN" sz="3200" kern="0" dirty="0" smtClean="0">
              <a:solidFill>
                <a:srgbClr val="000000"/>
              </a:solidFill>
              <a:latin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825" y="4581128"/>
            <a:ext cx="864096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3366CC"/>
                </a:solidFill>
              </a:rPr>
              <a:t>The improvement in speed or memory requirements</a:t>
            </a:r>
            <a:r>
              <a:rPr lang="en-US" altLang="zh-CN" sz="3200" dirty="0" smtClean="0"/>
              <a:t> may well be </a:t>
            </a:r>
            <a:r>
              <a:rPr lang="en-US" altLang="zh-CN" sz="3200" dirty="0" smtClean="0">
                <a:solidFill>
                  <a:srgbClr val="FF0000"/>
                </a:solidFill>
              </a:rPr>
              <a:t>worthwhile</a:t>
            </a:r>
            <a:endParaRPr lang="en-US" altLang="zh-CN" sz="3200" kern="0" dirty="0" smtClean="0">
              <a:solidFill>
                <a:srgbClr val="000000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140968"/>
            <a:ext cx="8358246" cy="796908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</a:rPr>
              <a:t>Statistical Learning</a:t>
            </a:r>
            <a:endParaRPr lang="zh-CN" altLang="en-US" b="1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Probabilistic model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6136" y="910418"/>
            <a:ext cx="2962672" cy="4704184"/>
          </a:xfrm>
        </p:spPr>
        <p:txBody>
          <a:bodyPr/>
          <a:lstStyle/>
          <a:p>
            <a:pPr lvl="1"/>
            <a:endParaRPr lang="en-US" altLang="zh-CN" dirty="0">
              <a:latin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</a:endParaRPr>
          </a:p>
          <a:p>
            <a:pPr lvl="1"/>
            <a:r>
              <a:rPr lang="en-US" altLang="zh-CN" dirty="0">
                <a:latin typeface="Arial Unicode MS" pitchFamily="34" charset="-122"/>
              </a:rPr>
              <a:t>Observed</a:t>
            </a:r>
            <a:endParaRPr lang="en-US" altLang="zh-CN" dirty="0" smtClean="0">
              <a:latin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</a:endParaRPr>
          </a:p>
          <a:p>
            <a:pPr lvl="1"/>
            <a:r>
              <a:rPr lang="en-US" altLang="zh-CN" dirty="0">
                <a:latin typeface="Arial Unicode MS" pitchFamily="34" charset="-122"/>
              </a:rPr>
              <a:t>Needed</a:t>
            </a:r>
            <a:endParaRPr lang="en-US" altLang="zh-CN" dirty="0" smtClean="0">
              <a:latin typeface="Arial Unicode MS" pitchFamily="34" charset="-122"/>
            </a:endParaRPr>
          </a:p>
          <a:p>
            <a:pPr lvl="1"/>
            <a:endParaRPr lang="en-US" altLang="zh-CN" dirty="0" smtClean="0">
              <a:latin typeface="Arial Unicode MS" pitchFamily="34" charset="-122"/>
            </a:endParaRPr>
          </a:p>
          <a:p>
            <a:pPr lvl="1"/>
            <a:r>
              <a:rPr lang="en-US" altLang="zh-CN" dirty="0" smtClean="0">
                <a:latin typeface="Arial Unicode MS" pitchFamily="34" charset="-122"/>
              </a:rPr>
              <a:t>Latent</a:t>
            </a:r>
            <a:endParaRPr lang="zh-CN" altLang="en-US" dirty="0">
              <a:latin typeface="Arial Unicode MS" pitchFamily="34" charset="-122"/>
            </a:endParaRPr>
          </a:p>
        </p:txBody>
      </p:sp>
      <p:pic>
        <p:nvPicPr>
          <p:cNvPr id="5" name="Picture 3" descr="wq-iceberg-underwa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325" y="1433710"/>
            <a:ext cx="3810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/>
          <p:cNvSpPr>
            <a:spLocks/>
          </p:cNvSpPr>
          <p:nvPr/>
        </p:nvSpPr>
        <p:spPr bwMode="auto">
          <a:xfrm>
            <a:off x="4130725" y="143371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10125" y="1879867"/>
            <a:ext cx="1241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699FF"/>
                </a:solidFill>
                <a:ea typeface="宋体" pitchFamily="2" charset="-122"/>
              </a:rPr>
              <a:t>observed data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4124375" y="3186310"/>
            <a:ext cx="228600" cy="2819400"/>
          </a:xfrm>
          <a:prstGeom prst="rightBrace">
            <a:avLst>
              <a:gd name="adj1" fmla="val 102778"/>
              <a:gd name="adj2" fmla="val 50000"/>
            </a:avLst>
          </a:prstGeom>
          <a:noFill/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435525" y="4242067"/>
            <a:ext cx="10005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699FF"/>
                </a:solidFill>
                <a:ea typeface="宋体" pitchFamily="2" charset="-122"/>
              </a:rPr>
              <a:t>hidden data</a:t>
            </a:r>
          </a:p>
        </p:txBody>
      </p:sp>
      <p:pic>
        <p:nvPicPr>
          <p:cNvPr id="10" name="Picture 9" descr="blurred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554"/>
          <a:stretch>
            <a:fillRect/>
          </a:stretch>
        </p:blipFill>
        <p:spPr bwMode="auto">
          <a:xfrm>
            <a:off x="168325" y="3186310"/>
            <a:ext cx="3800475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006525" y="3262510"/>
            <a:ext cx="2168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6699FF"/>
                </a:solidFill>
                <a:ea typeface="宋体" pitchFamily="2" charset="-122"/>
              </a:rPr>
              <a:t>probability </a:t>
            </a:r>
            <a:br>
              <a:rPr lang="en-US" altLang="zh-CN" sz="2800" dirty="0">
                <a:solidFill>
                  <a:srgbClr val="6699FF"/>
                </a:solidFill>
                <a:ea typeface="宋体" pitchFamily="2" charset="-122"/>
              </a:rPr>
            </a:br>
            <a:r>
              <a:rPr lang="en-US" altLang="zh-CN" sz="2800" dirty="0">
                <a:solidFill>
                  <a:srgbClr val="6699FF"/>
                </a:solidFill>
                <a:ea typeface="宋体" pitchFamily="2" charset="-122"/>
              </a:rPr>
              <a:t>distribution</a:t>
            </a:r>
          </a:p>
        </p:txBody>
      </p:sp>
      <p:pic>
        <p:nvPicPr>
          <p:cNvPr id="1026" name="Picture 2" descr="http://upload.wikimedia.org/wikipedia/commons/thumb/1/18/Bayes%27_Theorem_MMB_01.jpg/220px-Bayes%27_Theorem_MMB_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197"/>
            <a:ext cx="20955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78325" y="648373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96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8"/>
          <p:cNvSpPr txBox="1">
            <a:spLocks noChangeArrowheads="1"/>
          </p:cNvSpPr>
          <p:nvPr/>
        </p:nvSpPr>
        <p:spPr bwMode="auto">
          <a:xfrm>
            <a:off x="135689" y="6156012"/>
            <a:ext cx="65245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结构化信息存储            海量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数据资源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多源信息整合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89225" y="5233442"/>
            <a:ext cx="1152525" cy="931862"/>
            <a:chOff x="3924300" y="5373216"/>
            <a:chExt cx="1152525" cy="931862"/>
          </a:xfrm>
        </p:grpSpPr>
        <p:pic>
          <p:nvPicPr>
            <p:cNvPr id="6" name="图片 59" descr="20120616100111129_easyicon_cn_128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5446241"/>
              <a:ext cx="4318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60" descr="20120616100111129_easyicon_cn_128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100" y="5373216"/>
              <a:ext cx="4318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61" descr="20120616100111129_easyicon_cn_128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638" y="5805016"/>
              <a:ext cx="4318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62" descr="20120616100111129_easyicon_cn_128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8" y="5733578"/>
              <a:ext cx="433387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317078" y="5233442"/>
            <a:ext cx="1363663" cy="931862"/>
            <a:chOff x="1187450" y="5373216"/>
            <a:chExt cx="1363663" cy="931862"/>
          </a:xfrm>
        </p:grpSpPr>
        <p:pic>
          <p:nvPicPr>
            <p:cNvPr id="11" name="图片 64" descr="20120616100300378_easyicon_cn_25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5446241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66" descr="20120616100300378_easyicon_cn_25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373216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67" descr="20120616100300378_easyicon_cn_25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5" y="5662141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9" descr="20120616100300378_easyicon_cn_25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5" y="5517678"/>
              <a:ext cx="642938" cy="64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83546" y="5531609"/>
            <a:ext cx="2952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 bwMode="auto">
          <a:xfrm>
            <a:off x="1187624" y="4077360"/>
            <a:ext cx="5689077" cy="554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分布式处理平台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187625" y="3467388"/>
            <a:ext cx="1017174" cy="548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NLP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45164" y="3463196"/>
            <a:ext cx="924719" cy="548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ML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9" name="Picture 2" descr="http://t0.gstatic.com/images?q=tbn:ANd9GcSzkPDHiGVHNqnqw0ck28QTiRSFfVQo-ECKScQR0MdEkNTAhUZ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568" b="33501"/>
          <a:stretch/>
        </p:blipFill>
        <p:spPr bwMode="auto">
          <a:xfrm>
            <a:off x="7770315" y="2968344"/>
            <a:ext cx="1266181" cy="6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t3.gstatic.com/images?q=tbn:ANd9GcQpSzCAmEM7gB7qI_2cHk7Wr7u11Gx2tFky6HHqgt_gIcK-T_ND0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405" t="5434" r="20343" b="12984"/>
          <a:stretch/>
        </p:blipFill>
        <p:spPr bwMode="auto">
          <a:xfrm>
            <a:off x="6876256" y="2925232"/>
            <a:ext cx="1842198" cy="12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3g.tompda.com/images/upload/2011-1-14/1363925751.jp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99470" y="1761050"/>
            <a:ext cx="733425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https://encrypted-tbn3.gstatic.com/images?q=tbn:ANd9GcQ-xAx0CTQAyADe7uNBbqs8CLIoVC_8zrPZBBrXlNGNs25M04Gu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24202" y="1690683"/>
            <a:ext cx="808038" cy="6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://www.54yuqing.com/images/kuai.gif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51270" y="1689075"/>
            <a:ext cx="703814" cy="7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 rot="10800000">
            <a:off x="467544" y="1698334"/>
            <a:ext cx="738664" cy="840288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据源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及应用 </a:t>
            </a:r>
            <a:endParaRPr lang="zh-CN" altLang="en-US" dirty="0"/>
          </a:p>
        </p:txBody>
      </p:sp>
      <p:pic>
        <p:nvPicPr>
          <p:cNvPr id="27" name="Picture 12" descr="http://t2.gstatic.com/images?q=tbn:ANd9GcRnaPvba3OxPsEHrMuGcsRG0MWtofdQKRkhljUmXAAzi7gmd3nlAA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74" t="15351" r="6776" b="18922"/>
          <a:stretch/>
        </p:blipFill>
        <p:spPr bwMode="auto">
          <a:xfrm>
            <a:off x="2204798" y="1638380"/>
            <a:ext cx="1323507" cy="6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 bwMode="auto">
          <a:xfrm>
            <a:off x="1187624" y="4685124"/>
            <a:ext cx="5689077" cy="5130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数据存储平台</a:t>
            </a:r>
          </a:p>
        </p:txBody>
      </p:sp>
      <p:pic>
        <p:nvPicPr>
          <p:cNvPr id="29" name="Picture 14" descr="http://t3.gstatic.com/images?q=tbn:ANd9GcTPoKPFHI6nKnHGZdrLOzTsp1P5P-PuFTDtCFGvSQa-M4wjd6eQO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602" y="4340512"/>
            <a:ext cx="2016224" cy="7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 bwMode="auto">
          <a:xfrm>
            <a:off x="3469722" y="2853224"/>
            <a:ext cx="187178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SNS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结构分析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253548" y="2853224"/>
            <a:ext cx="1166324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图查询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066182" y="3473862"/>
            <a:ext cx="2810519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Tools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68354" y="2853224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SNS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隐私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128" y="4149368"/>
            <a:ext cx="1008335" cy="3833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5724128" y="4746688"/>
            <a:ext cx="1008335" cy="3833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</a:t>
            </a: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0" y="4343896"/>
            <a:ext cx="6696662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pic>
        <p:nvPicPr>
          <p:cNvPr id="37" name="Picture 16" descr="http://t1.gstatic.com/images?q=tbn:ANd9GcQUk8vkLWbner_sKiNguIOc55VjmYSetiZVcVhTlqLiThtFGKppr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0702" y="1647122"/>
            <a:ext cx="91697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/>
          <p:cNvSpPr/>
          <p:nvPr/>
        </p:nvSpPr>
        <p:spPr>
          <a:xfrm>
            <a:off x="1476785" y="24744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社</a:t>
            </a:r>
            <a:r>
              <a:rPr lang="zh-CN" altLang="en-US" dirty="0" smtClean="0"/>
              <a:t>交网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21091" y="24526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博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483446" y="24744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移</a:t>
            </a:r>
            <a:r>
              <a:rPr lang="zh-CN" altLang="en-US" dirty="0" smtClean="0"/>
              <a:t>动服务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722023" y="24472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舆情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624244" y="24091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商业智能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39552" y="310184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算</a:t>
            </a:r>
            <a:r>
              <a:rPr lang="zh-CN" altLang="en-US" dirty="0" smtClean="0">
                <a:latin typeface="+mn-ea"/>
                <a:ea typeface="+mn-ea"/>
              </a:rPr>
              <a:t>法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分</a:t>
            </a:r>
            <a:r>
              <a:rPr lang="zh-CN" altLang="en-US" dirty="0">
                <a:latin typeface="+mn-ea"/>
                <a:ea typeface="+mn-ea"/>
              </a:rPr>
              <a:t>析</a:t>
            </a:r>
          </a:p>
        </p:txBody>
      </p:sp>
      <p:sp>
        <p:nvSpPr>
          <p:cNvPr id="44" name="矩形 43"/>
          <p:cNvSpPr/>
          <p:nvPr/>
        </p:nvSpPr>
        <p:spPr>
          <a:xfrm>
            <a:off x="539551" y="440177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系</a:t>
            </a:r>
            <a:r>
              <a:rPr lang="zh-CN" altLang="en-US" dirty="0" smtClean="0">
                <a:latin typeface="+mn-ea"/>
                <a:ea typeface="+mn-ea"/>
              </a:rPr>
              <a:t>统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架构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09241" y="3467388"/>
            <a:ext cx="822922" cy="548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175267" y="2875071"/>
            <a:ext cx="993915" cy="548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457200" y="44624"/>
            <a:ext cx="8229600" cy="63408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大数据研究侧重点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/>
          <a:p>
            <a:fld id="{5CDEB2C0-F18F-4BF6-8166-3621C0739DF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</a:rPr>
              <a:t>Probabilistic model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686800" cy="5334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500" dirty="0" smtClean="0">
                <a:latin typeface="Arial Unicode MS" pitchFamily="34" charset="-122"/>
                <a:ea typeface="宋体" pitchFamily="2" charset="-122"/>
              </a:rPr>
              <a:t>Science = a descriptive theory of the world</a:t>
            </a:r>
          </a:p>
          <a:p>
            <a:pPr>
              <a:lnSpc>
                <a:spcPct val="90000"/>
              </a:lnSpc>
            </a:pPr>
            <a:r>
              <a:rPr lang="en-US" altLang="zh-CN" sz="2500" dirty="0" smtClean="0">
                <a:latin typeface="Arial Unicode MS" pitchFamily="34" charset="-122"/>
                <a:ea typeface="宋体" pitchFamily="2" charset="-122"/>
              </a:rPr>
              <a:t>Write down a formula for </a:t>
            </a:r>
            <a:br>
              <a:rPr lang="en-US" altLang="zh-CN" sz="2500" dirty="0" smtClean="0">
                <a:latin typeface="Arial Unicode MS" pitchFamily="34" charset="-122"/>
                <a:ea typeface="宋体" pitchFamily="2" charset="-122"/>
              </a:rPr>
            </a:br>
            <a:r>
              <a:rPr lang="en-US" altLang="zh-CN" sz="2500" dirty="0" smtClean="0">
                <a:latin typeface="Arial Unicode MS" pitchFamily="34" charset="-122"/>
                <a:ea typeface="宋体" pitchFamily="2" charset="-122"/>
              </a:rPr>
              <a:t>		</a:t>
            </a:r>
            <a:r>
              <a:rPr lang="en-US" altLang="zh-CN" sz="4900" dirty="0" smtClean="0">
                <a:latin typeface="Arial Unicode MS" pitchFamily="34" charset="-122"/>
                <a:ea typeface="宋体" pitchFamily="2" charset="-122"/>
              </a:rPr>
              <a:t>p(everything)</a:t>
            </a:r>
          </a:p>
          <a:p>
            <a:pPr>
              <a:lnSpc>
                <a:spcPct val="90000"/>
              </a:lnSpc>
            </a:pPr>
            <a:r>
              <a:rPr lang="en-US" altLang="zh-CN" sz="2500" dirty="0" smtClean="0">
                <a:latin typeface="Arial Unicode MS" pitchFamily="34" charset="-122"/>
                <a:ea typeface="宋体" pitchFamily="2" charset="-122"/>
              </a:rPr>
              <a:t>everything = </a:t>
            </a:r>
            <a:r>
              <a:rPr lang="en-US" altLang="zh-CN" sz="25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 </a:t>
            </a: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sz="25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needed</a:t>
            </a: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  latent</a:t>
            </a:r>
          </a:p>
          <a:p>
            <a:pPr>
              <a:lnSpc>
                <a:spcPct val="90000"/>
              </a:lnSpc>
            </a:pPr>
            <a:endParaRPr lang="en-US" altLang="zh-CN" sz="1100" dirty="0" smtClean="0">
              <a:latin typeface="Arial Unicode MS" pitchFamily="34" charset="-122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Given </a:t>
            </a:r>
            <a:r>
              <a:rPr lang="en-US" altLang="zh-CN" sz="25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</a:t>
            </a: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, what might </a:t>
            </a:r>
            <a:r>
              <a:rPr lang="en-US" altLang="zh-CN" sz="25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needed</a:t>
            </a: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 be?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p(</a:t>
            </a:r>
            <a:r>
              <a:rPr lang="en-US" altLang="zh-CN" sz="28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</a:t>
            </a:r>
            <a:r>
              <a:rPr lang="en-US" altLang="zh-CN" sz="2800" dirty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needed</a:t>
            </a:r>
            <a:r>
              <a:rPr lang="en-US" altLang="zh-CN" sz="28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)=</a:t>
            </a:r>
            <a:r>
              <a:rPr lang="en-US" altLang="zh-CN" sz="28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∑</a:t>
            </a:r>
            <a:r>
              <a:rPr lang="en-US" altLang="zh-CN" sz="2500" baseline="-250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latent</a:t>
            </a: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 p(</a:t>
            </a:r>
            <a:r>
              <a:rPr lang="en-US" altLang="zh-CN" sz="25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</a:t>
            </a: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5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needed</a:t>
            </a:r>
            <a:r>
              <a:rPr lang="en-US" altLang="zh-CN" sz="25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, latent)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zh-CN" sz="1100" dirty="0" smtClean="0">
              <a:latin typeface="Arial Unicode MS" pitchFamily="34" charset="-122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1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Formally, we want p(</a:t>
            </a:r>
            <a:r>
              <a:rPr lang="en-US" altLang="zh-CN" sz="21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needed </a:t>
            </a:r>
            <a:r>
              <a:rPr lang="en-US" altLang="zh-CN" sz="21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| </a:t>
            </a:r>
            <a:r>
              <a:rPr lang="en-US" altLang="zh-CN" sz="21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</a:t>
            </a:r>
            <a:r>
              <a:rPr lang="en-US" altLang="zh-CN" sz="21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sz="21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</a:br>
            <a:r>
              <a:rPr lang="en-US" altLang="zh-CN" sz="21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                           = p(</a:t>
            </a:r>
            <a:r>
              <a:rPr lang="en-US" altLang="zh-CN" sz="21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</a:t>
            </a:r>
            <a:r>
              <a:rPr lang="en-US" altLang="zh-CN" sz="21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1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needed</a:t>
            </a:r>
            <a:r>
              <a:rPr lang="en-US" altLang="zh-CN" sz="21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) / p(</a:t>
            </a:r>
            <a:r>
              <a:rPr lang="en-US" altLang="zh-CN" sz="21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</a:t>
            </a:r>
            <a:r>
              <a:rPr lang="en-US" altLang="zh-CN" sz="21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	Since </a:t>
            </a:r>
            <a:r>
              <a:rPr lang="en-US" altLang="zh-CN" sz="20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</a:t>
            </a:r>
            <a:r>
              <a:rPr lang="en-US" altLang="zh-CN" sz="20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 is constant, the conditional probability of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needed </a:t>
            </a:r>
            <a:r>
              <a:rPr lang="en-US" altLang="zh-CN" sz="20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varies with p(</a:t>
            </a:r>
            <a:r>
              <a:rPr lang="en-US" altLang="zh-CN" sz="2000" dirty="0" smtClean="0">
                <a:solidFill>
                  <a:srgbClr val="05FB11"/>
                </a:solidFill>
                <a:latin typeface="Arial Unicode MS" pitchFamily="34" charset="-122"/>
                <a:ea typeface="宋体" pitchFamily="2" charset="-122"/>
              </a:rPr>
              <a:t>observed</a:t>
            </a:r>
            <a:r>
              <a:rPr lang="en-US" altLang="zh-CN" sz="20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sym typeface="Symbol" pitchFamily="18" charset="2"/>
              </a:rPr>
              <a:t>needed</a:t>
            </a:r>
            <a:r>
              <a:rPr lang="en-US" altLang="zh-CN" sz="2000" dirty="0" smtClean="0">
                <a:latin typeface="Arial Unicode MS" pitchFamily="34" charset="-122"/>
                <a:ea typeface="宋体" pitchFamily="2" charset="-122"/>
                <a:sym typeface="Symbol" pitchFamily="18" charset="2"/>
              </a:rPr>
              <a:t>), which is given above</a:t>
            </a:r>
          </a:p>
        </p:txBody>
      </p:sp>
      <p:sp>
        <p:nvSpPr>
          <p:cNvPr id="1417221" name="Line 5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7222" name="Line 6"/>
          <p:cNvSpPr>
            <a:spLocks noChangeShapeType="1"/>
          </p:cNvSpPr>
          <p:nvPr/>
        </p:nvSpPr>
        <p:spPr bwMode="auto">
          <a:xfrm>
            <a:off x="0" y="5229200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37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19" grpId="0" build="p" animBg="1"/>
      <p:bldP spid="1417221" grpId="0" animBg="1"/>
      <p:bldP spid="14172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Statistical Learning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4853135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</a:rPr>
              <a:t>统计推理（</a:t>
            </a:r>
            <a:r>
              <a:rPr lang="en-US" altLang="zh-CN" sz="2400" dirty="0" smtClean="0">
                <a:latin typeface="Arial Unicode MS" pitchFamily="34" charset="-122"/>
              </a:rPr>
              <a:t>Statistical Inference</a:t>
            </a:r>
            <a:r>
              <a:rPr lang="zh-CN" altLang="en-US" sz="2400" dirty="0">
                <a:latin typeface="Arial Unicode MS" pitchFamily="34" charset="-122"/>
              </a:rPr>
              <a:t>）</a:t>
            </a:r>
            <a:endParaRPr lang="en-US" altLang="zh-CN" sz="2400" dirty="0">
              <a:latin typeface="Arial Unicode MS" pitchFamily="34" charset="-122"/>
            </a:endParaRPr>
          </a:p>
          <a:p>
            <a:pPr lvl="1"/>
            <a:r>
              <a:rPr lang="en-US" altLang="zh-CN" sz="1800" b="1" dirty="0">
                <a:latin typeface="Arial Unicode MS" pitchFamily="34" charset="-122"/>
              </a:rPr>
              <a:t>Point </a:t>
            </a:r>
            <a:r>
              <a:rPr lang="en-US" altLang="zh-CN" sz="1800" b="1" dirty="0" smtClean="0">
                <a:latin typeface="Arial Unicode MS" pitchFamily="34" charset="-122"/>
              </a:rPr>
              <a:t>Estimate (</a:t>
            </a:r>
            <a:r>
              <a:rPr lang="en-US" altLang="ja-JP" sz="1800" dirty="0" smtClean="0">
                <a:latin typeface="Arial Unicode MS" pitchFamily="34" charset="-122"/>
                <a:ea typeface="ＭＳ Ｐゴシック" pitchFamily="34" charset="-128"/>
              </a:rPr>
              <a:t>for </a:t>
            </a:r>
            <a:r>
              <a:rPr lang="en-US" altLang="ja-JP" sz="1800" dirty="0">
                <a:latin typeface="Arial Unicode MS" pitchFamily="34" charset="-122"/>
                <a:ea typeface="ＭＳ Ｐゴシック" pitchFamily="34" charset="-128"/>
              </a:rPr>
              <a:t>estimates of uncertainty it seems quite </a:t>
            </a:r>
            <a:r>
              <a:rPr lang="en-US" altLang="ja-JP" sz="1800" dirty="0" smtClean="0">
                <a:latin typeface="Arial Unicode MS" pitchFamily="34" charset="-122"/>
                <a:ea typeface="ＭＳ Ｐゴシック" pitchFamily="34" charset="-128"/>
              </a:rPr>
              <a:t>problematic</a:t>
            </a:r>
            <a:r>
              <a:rPr lang="en-US" altLang="zh-CN" sz="1800" b="1" dirty="0" smtClean="0">
                <a:latin typeface="Arial Unicode MS" pitchFamily="34" charset="-122"/>
              </a:rPr>
              <a:t>)</a:t>
            </a:r>
            <a:endParaRPr lang="en-US" altLang="zh-CN" sz="1800" b="1" dirty="0">
              <a:latin typeface="Arial Unicode MS" pitchFamily="34" charset="-122"/>
            </a:endParaRPr>
          </a:p>
          <a:p>
            <a:pPr lvl="1"/>
            <a:r>
              <a:rPr lang="en-US" altLang="zh-CN" sz="1800" b="1" dirty="0">
                <a:latin typeface="Arial Unicode MS" pitchFamily="34" charset="-122"/>
              </a:rPr>
              <a:t>Bayesian </a:t>
            </a:r>
            <a:r>
              <a:rPr lang="en-US" altLang="zh-CN" sz="1800" b="1" dirty="0" smtClean="0">
                <a:latin typeface="Arial Unicode MS" pitchFamily="34" charset="-122"/>
              </a:rPr>
              <a:t>Learning </a:t>
            </a:r>
            <a:r>
              <a:rPr lang="en-US" altLang="zh-CN" sz="1800" b="1" dirty="0">
                <a:latin typeface="Arial Unicode MS" pitchFamily="34" charset="-122"/>
              </a:rPr>
              <a:t>(M. Jordan) </a:t>
            </a:r>
            <a:endParaRPr lang="en-US" altLang="zh-CN" sz="1800" b="1" dirty="0" smtClean="0">
              <a:latin typeface="Arial Unicode MS" pitchFamily="34" charset="-122"/>
            </a:endParaRPr>
          </a:p>
          <a:p>
            <a:pPr lvl="2"/>
            <a:r>
              <a:rPr lang="en-US" altLang="zh-CN" b="1" dirty="0" smtClean="0">
                <a:latin typeface="Arial Unicode MS" pitchFamily="34" charset="-122"/>
              </a:rPr>
              <a:t>Divide-and-conquer</a:t>
            </a:r>
            <a:endParaRPr lang="en-US" altLang="zh-CN" b="1" dirty="0">
              <a:latin typeface="Arial Unicode MS" pitchFamily="34" charset="-122"/>
            </a:endParaRPr>
          </a:p>
          <a:p>
            <a:pPr lvl="2"/>
            <a:r>
              <a:rPr lang="en-US" altLang="zh-CN" b="1" dirty="0">
                <a:latin typeface="Arial Unicode MS" pitchFamily="34" charset="-122"/>
              </a:rPr>
              <a:t>Bayesian hierarchical modeling </a:t>
            </a:r>
            <a:r>
              <a:rPr lang="en-US" altLang="zh-CN" sz="1600" b="1" dirty="0">
                <a:latin typeface="Arial Unicode MS" pitchFamily="34" charset="-122"/>
              </a:rPr>
              <a:t>(</a:t>
            </a:r>
            <a:r>
              <a:rPr lang="en-US" altLang="zh-CN" sz="1600" dirty="0">
                <a:latin typeface="Arial Unicode MS" pitchFamily="34" charset="-122"/>
              </a:rPr>
              <a:t>most users there will be little or no data</a:t>
            </a:r>
            <a:r>
              <a:rPr lang="en-US" altLang="zh-CN" sz="1600" b="1" dirty="0">
                <a:latin typeface="Arial Unicode MS" pitchFamily="34" charset="-122"/>
              </a:rPr>
              <a:t>)</a:t>
            </a:r>
          </a:p>
          <a:p>
            <a:pPr lvl="2"/>
            <a:r>
              <a:rPr lang="en-US" altLang="zh-CN" sz="1800" b="1" dirty="0">
                <a:latin typeface="Arial Unicode MS" pitchFamily="34" charset="-122"/>
              </a:rPr>
              <a:t>Bayesian </a:t>
            </a:r>
            <a:r>
              <a:rPr lang="en-US" altLang="zh-CN" sz="1800" b="1" dirty="0" err="1">
                <a:latin typeface="Arial Unicode MS" pitchFamily="34" charset="-122"/>
              </a:rPr>
              <a:t>nonparametrics</a:t>
            </a:r>
            <a:r>
              <a:rPr lang="en-US" altLang="zh-CN" sz="1800" b="1" dirty="0">
                <a:latin typeface="Arial Unicode MS" pitchFamily="34" charset="-122"/>
              </a:rPr>
              <a:t> </a:t>
            </a:r>
            <a:r>
              <a:rPr lang="en-US" altLang="zh-CN" sz="1600" dirty="0">
                <a:latin typeface="Arial Unicode MS" pitchFamily="34" charset="-122"/>
              </a:rPr>
              <a:t>(dealing with situations in which phenomena continue to emerge as data are collected)</a:t>
            </a:r>
          </a:p>
          <a:p>
            <a:pPr lvl="1"/>
            <a:r>
              <a:rPr lang="en-US" altLang="zh-CN" sz="1800" b="1" dirty="0">
                <a:latin typeface="Arial Unicode MS" pitchFamily="34" charset="-122"/>
              </a:rPr>
              <a:t>Bayesian inference </a:t>
            </a:r>
            <a:r>
              <a:rPr lang="en-US" altLang="zh-CN" sz="1800" dirty="0">
                <a:latin typeface="Arial Unicode MS" pitchFamily="34" charset="-122"/>
              </a:rPr>
              <a:t>has been applied to the whole range of inference problems, ranging from </a:t>
            </a:r>
            <a:r>
              <a:rPr lang="en-US" altLang="zh-CN" sz="1800" dirty="0" smtClean="0">
                <a:latin typeface="Arial Unicode MS" pitchFamily="34" charset="-122"/>
              </a:rPr>
              <a:t>classification </a:t>
            </a:r>
            <a:r>
              <a:rPr lang="en-US" altLang="zh-CN" sz="1800" dirty="0">
                <a:latin typeface="Arial Unicode MS" pitchFamily="34" charset="-122"/>
              </a:rPr>
              <a:t>to regression to clustering, and beyond</a:t>
            </a:r>
            <a:r>
              <a:rPr lang="en-US" altLang="zh-CN" sz="1800" dirty="0" smtClean="0">
                <a:latin typeface="Arial Unicode MS" pitchFamily="34" charset="-122"/>
              </a:rPr>
              <a:t>.</a:t>
            </a:r>
          </a:p>
          <a:p>
            <a:pPr lvl="2"/>
            <a:r>
              <a:rPr lang="en-US" altLang="zh-CN" sz="1400" dirty="0">
                <a:latin typeface="Arial Unicode MS" pitchFamily="34" charset="-122"/>
              </a:rPr>
              <a:t>Bayesian inference often relies on techniques used in numerical integration </a:t>
            </a:r>
            <a:r>
              <a:rPr lang="en-US" altLang="zh-CN" sz="1400" b="1" dirty="0">
                <a:latin typeface="Arial Unicode MS" pitchFamily="34" charset="-122"/>
              </a:rPr>
              <a:t>like Markov chain Monte Carlo-Methods, Gibbs sampling</a:t>
            </a:r>
            <a:r>
              <a:rPr lang="en-US" altLang="zh-CN" sz="1400" dirty="0">
                <a:latin typeface="Arial Unicode MS" pitchFamily="34" charset="-122"/>
              </a:rPr>
              <a:t>, or other kinds of approximations like </a:t>
            </a:r>
            <a:r>
              <a:rPr lang="en-US" altLang="zh-CN" sz="1400" b="1" dirty="0" err="1" smtClean="0">
                <a:latin typeface="Arial Unicode MS" pitchFamily="34" charset="-122"/>
              </a:rPr>
              <a:t>Variational</a:t>
            </a:r>
            <a:r>
              <a:rPr lang="en-US" altLang="zh-CN" sz="1400" b="1" dirty="0" smtClean="0">
                <a:latin typeface="Arial Unicode MS" pitchFamily="34" charset="-122"/>
              </a:rPr>
              <a:t> Bayes</a:t>
            </a:r>
          </a:p>
          <a:p>
            <a:pPr lvl="2"/>
            <a:r>
              <a:rPr lang="en-US" altLang="zh-CN" sz="1400" b="1" dirty="0">
                <a:latin typeface="Arial Unicode MS" pitchFamily="34" charset="-122"/>
              </a:rPr>
              <a:t>S</a:t>
            </a:r>
            <a:r>
              <a:rPr lang="en-US" altLang="zh-CN" sz="1400" b="1" dirty="0" smtClean="0">
                <a:latin typeface="Arial Unicode MS" pitchFamily="34" charset="-122"/>
              </a:rPr>
              <a:t>ubsampling</a:t>
            </a:r>
            <a:endParaRPr lang="zh-CN" altLang="en-US" sz="1400" b="1" dirty="0">
              <a:latin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5301208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zh-CN" sz="1400" dirty="0">
                <a:ea typeface="ＭＳ Ｐゴシック" pitchFamily="34" charset="-128"/>
              </a:rPr>
              <a:t>Observe data </a:t>
            </a:r>
            <a:r>
              <a:rPr lang="en-US" altLang="zh-CN" sz="1400" i="1" dirty="0">
                <a:ea typeface="ＭＳ Ｐゴシック" pitchFamily="34" charset="-128"/>
              </a:rPr>
              <a:t>X</a:t>
            </a:r>
            <a:r>
              <a:rPr lang="en-US" altLang="zh-CN" sz="1400" baseline="-25000" dirty="0">
                <a:ea typeface="ＭＳ Ｐゴシック" pitchFamily="34" charset="-128"/>
              </a:rPr>
              <a:t>1</a:t>
            </a:r>
            <a:r>
              <a:rPr lang="en-US" altLang="zh-CN" sz="1400" i="1" dirty="0">
                <a:ea typeface="ＭＳ Ｐゴシック" pitchFamily="34" charset="-128"/>
              </a:rPr>
              <a:t>, ..., </a:t>
            </a:r>
            <a:r>
              <a:rPr lang="en-US" altLang="zh-CN" sz="1400" i="1" dirty="0" err="1" smtClean="0">
                <a:ea typeface="ＭＳ Ｐゴシック" pitchFamily="34" charset="-128"/>
              </a:rPr>
              <a:t>X</a:t>
            </a:r>
            <a:r>
              <a:rPr lang="en-US" altLang="zh-CN" sz="1400" i="1" baseline="-25000" dirty="0" err="1" smtClean="0">
                <a:ea typeface="ＭＳ Ｐゴシック" pitchFamily="34" charset="-128"/>
              </a:rPr>
              <a:t>n</a:t>
            </a:r>
            <a:endParaRPr lang="en-US" altLang="zh-CN" sz="1400" dirty="0">
              <a:ea typeface="ＭＳ Ｐゴシック" pitchFamily="34" charset="-128"/>
            </a:endParaRPr>
          </a:p>
          <a:p>
            <a:pPr algn="ctr">
              <a:buFontTx/>
              <a:buNone/>
            </a:pPr>
            <a:r>
              <a:rPr lang="en-US" altLang="zh-CN" sz="1400" dirty="0">
                <a:ea typeface="ＭＳ Ｐゴシック" pitchFamily="34" charset="-128"/>
              </a:rPr>
              <a:t>Form a </a:t>
            </a:r>
            <a:r>
              <a:rPr lang="ja-JP" altLang="en-US" sz="1400" dirty="0">
                <a:ea typeface="ＭＳ Ｐゴシック" pitchFamily="34" charset="-128"/>
              </a:rPr>
              <a:t>“</a:t>
            </a:r>
            <a:r>
              <a:rPr lang="en-US" altLang="ja-JP" sz="1400" dirty="0">
                <a:ea typeface="ＭＳ Ｐゴシック" pitchFamily="34" charset="-128"/>
              </a:rPr>
              <a:t>parameter</a:t>
            </a:r>
            <a:r>
              <a:rPr lang="ja-JP" altLang="en-US" sz="1400" dirty="0">
                <a:ea typeface="ＭＳ Ｐゴシック" pitchFamily="34" charset="-128"/>
              </a:rPr>
              <a:t>”</a:t>
            </a:r>
            <a:r>
              <a:rPr lang="en-US" altLang="ja-JP" sz="1400" dirty="0">
                <a:ea typeface="ＭＳ Ｐゴシック" pitchFamily="34" charset="-128"/>
              </a:rPr>
              <a:t> estimate </a:t>
            </a:r>
            <a:r>
              <a:rPr lang="en-US" altLang="ja-JP" sz="1400" i="1" dirty="0" err="1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ja-JP" sz="1400" i="1" baseline="-25000" dirty="0" err="1">
                <a:ea typeface="ＭＳ Ｐゴシック" pitchFamily="34" charset="-128"/>
              </a:rPr>
              <a:t>n</a:t>
            </a:r>
            <a:r>
              <a:rPr lang="en-US" altLang="ja-JP" sz="1400" i="1" dirty="0">
                <a:ea typeface="ＭＳ Ｐゴシック" pitchFamily="34" charset="-128"/>
              </a:rPr>
              <a:t> </a:t>
            </a:r>
            <a:r>
              <a:rPr lang="en-US" altLang="ja-JP" sz="1400" dirty="0">
                <a:ea typeface="ＭＳ Ｐゴシック" pitchFamily="34" charset="-128"/>
              </a:rPr>
              <a:t>=</a:t>
            </a:r>
            <a:r>
              <a:rPr lang="en-US" altLang="ja-JP" sz="1400" i="1" dirty="0">
                <a:ea typeface="ＭＳ Ｐゴシック" pitchFamily="34" charset="-128"/>
              </a:rPr>
              <a:t> </a:t>
            </a:r>
            <a:r>
              <a:rPr lang="en-US" altLang="ja-JP" sz="1400" i="1" dirty="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ja-JP" sz="1400" dirty="0">
                <a:ea typeface="ＭＳ Ｐゴシック" pitchFamily="34" charset="-128"/>
              </a:rPr>
              <a:t>(</a:t>
            </a:r>
            <a:r>
              <a:rPr lang="en-US" altLang="ja-JP" sz="1400" i="1" dirty="0">
                <a:ea typeface="ＭＳ Ｐゴシック" pitchFamily="34" charset="-128"/>
              </a:rPr>
              <a:t>X</a:t>
            </a:r>
            <a:r>
              <a:rPr lang="en-US" altLang="ja-JP" sz="1400" baseline="-25000" dirty="0">
                <a:ea typeface="ＭＳ Ｐゴシック" pitchFamily="34" charset="-128"/>
              </a:rPr>
              <a:t>1</a:t>
            </a:r>
            <a:r>
              <a:rPr lang="en-US" altLang="ja-JP" sz="1400" i="1" dirty="0">
                <a:ea typeface="ＭＳ Ｐゴシック" pitchFamily="34" charset="-128"/>
              </a:rPr>
              <a:t>, ..., </a:t>
            </a:r>
            <a:r>
              <a:rPr lang="en-US" altLang="ja-JP" sz="1400" i="1" dirty="0" err="1">
                <a:ea typeface="ＭＳ Ｐゴシック" pitchFamily="34" charset="-128"/>
              </a:rPr>
              <a:t>X</a:t>
            </a:r>
            <a:r>
              <a:rPr lang="en-US" altLang="ja-JP" sz="1400" i="1" baseline="-25000" dirty="0" err="1">
                <a:ea typeface="ＭＳ Ｐゴシック" pitchFamily="34" charset="-128"/>
              </a:rPr>
              <a:t>n</a:t>
            </a:r>
            <a:r>
              <a:rPr lang="en-US" altLang="ja-JP" sz="1400" dirty="0" smtClean="0">
                <a:ea typeface="ＭＳ Ｐゴシック" pitchFamily="34" charset="-128"/>
              </a:rPr>
              <a:t>)</a:t>
            </a:r>
            <a:endParaRPr lang="en-US" altLang="zh-CN" sz="1400" dirty="0">
              <a:ea typeface="ＭＳ Ｐゴシック" pitchFamily="34" charset="-128"/>
            </a:endParaRPr>
          </a:p>
          <a:p>
            <a:pPr algn="ctr">
              <a:buFontTx/>
              <a:buNone/>
            </a:pPr>
            <a:r>
              <a:rPr lang="en-US" altLang="zh-CN" sz="1400" dirty="0">
                <a:ea typeface="ＭＳ Ｐゴシック" pitchFamily="34" charset="-128"/>
              </a:rPr>
              <a:t>Want to compute an assessment </a:t>
            </a:r>
            <a:r>
              <a:rPr lang="en-US" altLang="zh-CN" sz="1400" i="1" dirty="0">
                <a:latin typeface="Symbol" pitchFamily="18" charset="2"/>
                <a:ea typeface="ＭＳ Ｐゴシック" pitchFamily="34" charset="-128"/>
              </a:rPr>
              <a:t>x</a:t>
            </a:r>
            <a:r>
              <a:rPr lang="en-US" altLang="zh-CN" sz="1400" dirty="0">
                <a:ea typeface="ＭＳ Ｐゴシック" pitchFamily="34" charset="-128"/>
              </a:rPr>
              <a:t> of the quality of our estimate </a:t>
            </a:r>
            <a:r>
              <a:rPr lang="en-US" altLang="zh-CN" sz="1400" i="1" dirty="0" err="1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CN" sz="1400" i="1" baseline="-25000" dirty="0" err="1">
                <a:ea typeface="ＭＳ Ｐゴシック" pitchFamily="34" charset="-128"/>
              </a:rPr>
              <a:t>n</a:t>
            </a:r>
            <a:endParaRPr lang="en-US" altLang="zh-CN" sz="1400" dirty="0">
              <a:ea typeface="ＭＳ Ｐゴシック" pitchFamily="34" charset="-128"/>
            </a:endParaRPr>
          </a:p>
          <a:p>
            <a:pPr algn="ctr">
              <a:buFontTx/>
              <a:buNone/>
            </a:pPr>
            <a:r>
              <a:rPr lang="en-US" altLang="zh-CN" sz="1400" dirty="0">
                <a:ea typeface="ＭＳ Ｐゴシック" pitchFamily="34" charset="-128"/>
              </a:rPr>
              <a:t>(e.g., a confidence region)</a:t>
            </a:r>
          </a:p>
        </p:txBody>
      </p:sp>
    </p:spTree>
    <p:extLst>
      <p:ext uri="{BB962C8B-B14F-4D97-AF65-F5344CB8AC3E}">
        <p14:creationId xmlns:p14="http://schemas.microsoft.com/office/powerpoint/2010/main" xmlns="" val="12347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140968"/>
            <a:ext cx="8358246" cy="796908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</a:rPr>
              <a:t>Book Recommendation</a:t>
            </a:r>
            <a:endParaRPr lang="zh-CN" altLang="en-US" b="1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Databases and Logic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5" name="图片 4" descr="log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839838"/>
            <a:ext cx="3893418" cy="3893418"/>
          </a:xfrm>
          <a:prstGeom prst="rect">
            <a:avLst/>
          </a:prstGeom>
        </p:spPr>
      </p:pic>
      <p:pic>
        <p:nvPicPr>
          <p:cNvPr id="6" name="图片 5" descr="d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39838"/>
            <a:ext cx="3888432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Computational Complexity 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图片 4" descr="computational_complex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772816"/>
            <a:ext cx="3672408" cy="3672408"/>
          </a:xfrm>
          <a:prstGeom prst="rect">
            <a:avLst/>
          </a:prstGeom>
        </p:spPr>
      </p:pic>
      <p:pic>
        <p:nvPicPr>
          <p:cNvPr id="6" name="图片 5" descr="computers_and_intractabil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120" y="1772816"/>
            <a:ext cx="2633086" cy="373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Algorithms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 descr="Probability_and_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1385" y="1844824"/>
            <a:ext cx="2657962" cy="3672408"/>
          </a:xfrm>
          <a:prstGeom prst="rect">
            <a:avLst/>
          </a:prstGeom>
        </p:spPr>
      </p:pic>
      <p:pic>
        <p:nvPicPr>
          <p:cNvPr id="7" name="图片 6" descr="Introduction_to_algorith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3" y="1844824"/>
            <a:ext cx="3247182" cy="3672408"/>
          </a:xfrm>
          <a:prstGeom prst="rect">
            <a:avLst/>
          </a:prstGeom>
        </p:spPr>
      </p:pic>
      <p:pic>
        <p:nvPicPr>
          <p:cNvPr id="8" name="图片 7" descr="approx-bo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1844824"/>
            <a:ext cx="2448272" cy="3698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Formal Languages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6" name="图片 5" descr="form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2943225" cy="4524375"/>
          </a:xfrm>
          <a:prstGeom prst="rect">
            <a:avLst/>
          </a:prstGeom>
        </p:spPr>
      </p:pic>
      <p:pic>
        <p:nvPicPr>
          <p:cNvPr id="9" name="图片 8" descr="forma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340768"/>
            <a:ext cx="4525094" cy="4525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</a:rPr>
              <a:t>Statistics and Social Networks</a:t>
            </a:r>
            <a:endParaRPr lang="zh-CN" altLang="en-US" dirty="0">
              <a:solidFill>
                <a:srgbClr val="C00000"/>
              </a:solidFill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6" name="图片 5" descr="statist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24744"/>
            <a:ext cx="2914650" cy="4524375"/>
          </a:xfrm>
          <a:prstGeom prst="rect">
            <a:avLst/>
          </a:prstGeom>
        </p:spPr>
      </p:pic>
      <p:pic>
        <p:nvPicPr>
          <p:cNvPr id="9" name="图片 8" descr="wasserman_faust-social_network_analysis_methods_and_applications-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124744"/>
            <a:ext cx="2885946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</a:endParaRPr>
          </a:p>
          <a:p>
            <a:pPr algn="ctr"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Arial Unicode MS" pitchFamily="34" charset="-122"/>
              </a:rPr>
              <a:t>Thanks!</a:t>
            </a:r>
            <a:endParaRPr lang="zh-CN" altLang="en-US" sz="4000" b="1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4290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Graph Data: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1663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Data Security: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9891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Social Networks: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535405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Vision: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179512" y="5949280"/>
            <a:ext cx="8068934" cy="79208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1. High quality research papers!</a:t>
            </a:r>
          </a:p>
          <a:p>
            <a:pPr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2. Useful techniques or tools for practical big data applications!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4579387"/>
            <a:ext cx="4032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Graph Pattern Matching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Classical Graph Queries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1960" y="4582869"/>
            <a:ext cx="3600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Spatial/temporal Analysis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Data Streams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764414"/>
            <a:ext cx="355329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Privacy on graphs 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Security / monitoring on social networks</a:t>
            </a:r>
          </a:p>
          <a:p>
            <a:pPr eaLnBrk="1" hangingPunct="1"/>
            <a:endParaRPr lang="en-US" altLang="zh-CN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3931315"/>
            <a:ext cx="4032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Graph Searching – New searching model in Social Computing Era</a:t>
            </a:r>
            <a:endParaRPr lang="zh-CN" altLang="en-US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016" y="746701"/>
            <a:ext cx="345638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Recommendation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Trust Propagation 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User Behavior  Modeling</a:t>
            </a:r>
          </a:p>
        </p:txBody>
      </p:sp>
      <p:sp>
        <p:nvSpPr>
          <p:cNvPr id="21" name=" 3"/>
          <p:cNvSpPr/>
          <p:nvPr/>
        </p:nvSpPr>
        <p:spPr bwMode="auto">
          <a:xfrm>
            <a:off x="2699792" y="2145977"/>
            <a:ext cx="1601788" cy="1643063"/>
          </a:xfrm>
          <a:prstGeom prst="gear9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en-US" altLang="zh-CN" b="1" dirty="0" smtClean="0">
                <a:solidFill>
                  <a:srgbClr val="000099"/>
                </a:solidFill>
              </a:rPr>
              <a:t>   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5856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融合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2475183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Data processing platforms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3122965"/>
            <a:ext cx="37444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err="1" smtClean="0">
                <a:ea typeface="黑体" pitchFamily="49" charset="-122"/>
                <a:sym typeface="Wingdings" pitchFamily="2" charset="2"/>
              </a:rPr>
              <a:t>Hadoop</a:t>
            </a:r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 &amp; its optimization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Graph processing using </a:t>
            </a:r>
            <a:r>
              <a:rPr lang="en-US" altLang="zh-CN" b="1" dirty="0" err="1" smtClean="0">
                <a:ea typeface="黑体" pitchFamily="49" charset="-122"/>
                <a:sym typeface="Wingdings" pitchFamily="2" charset="2"/>
              </a:rPr>
              <a:t>Hadoop</a:t>
            </a:r>
            <a:endParaRPr lang="en-US" altLang="zh-CN" b="1" dirty="0" smtClean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1" grpId="0" animBg="1"/>
      <p:bldP spid="21" grpId="1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06015"/>
            <a:ext cx="8229600" cy="7747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+mj-ea"/>
                <a:cs typeface="+mj-cs"/>
              </a:rPr>
              <a:t>大数据安全：挑战与机遇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836712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挑战</a:t>
            </a:r>
            <a:endParaRPr lang="en-US" altLang="zh-CN" sz="2400" kern="0" dirty="0" smtClean="0">
              <a:latin typeface="Arial Unicode MS" pitchFamily="34" charset="-122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kern="0" dirty="0" smtClean="0">
                <a:latin typeface="Arial Unicode MS" pitchFamily="34" charset="-122"/>
                <a:ea typeface="+mn-ea"/>
              </a:rPr>
              <a:t>数据容量大（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Volume</a:t>
            </a:r>
            <a:r>
              <a:rPr lang="zh-CN" altLang="en-US" kern="0" dirty="0" smtClean="0">
                <a:latin typeface="Arial Unicode MS" pitchFamily="34" charset="-122"/>
                <a:ea typeface="+mn-ea"/>
              </a:rPr>
              <a:t>）</a:t>
            </a:r>
            <a:endParaRPr lang="en-US" altLang="zh-CN" kern="0" dirty="0" smtClean="0">
              <a:latin typeface="Arial Unicode MS" pitchFamily="34" charset="-122"/>
              <a:ea typeface="+mn-ea"/>
            </a:endParaRP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400" kern="0" dirty="0" smtClean="0">
                <a:latin typeface="Arial Unicode MS" pitchFamily="34" charset="-122"/>
                <a:ea typeface="+mn-ea"/>
              </a:rPr>
              <a:t>安全态势感知</a:t>
            </a:r>
            <a:r>
              <a:rPr lang="en-US" altLang="zh-CN" sz="1400" kern="0" dirty="0" smtClean="0">
                <a:latin typeface="Arial Unicode MS" pitchFamily="34" charset="-122"/>
                <a:ea typeface="+mn-ea"/>
              </a:rPr>
              <a:t>(</a:t>
            </a:r>
            <a:r>
              <a:rPr lang="zh-CN" altLang="en-US" sz="1400" kern="0" dirty="0" smtClean="0">
                <a:latin typeface="Arial Unicode MS" pitchFamily="34" charset="-122"/>
                <a:ea typeface="+mn-ea"/>
              </a:rPr>
              <a:t>宏观</a:t>
            </a:r>
            <a:r>
              <a:rPr lang="en-US" altLang="zh-CN" sz="1400" kern="0" dirty="0" smtClean="0">
                <a:latin typeface="Arial Unicode MS" pitchFamily="34" charset="-122"/>
                <a:ea typeface="+mn-ea"/>
              </a:rPr>
              <a:t>)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400" kern="0" dirty="0" smtClean="0">
                <a:latin typeface="Arial Unicode MS" pitchFamily="34" charset="-122"/>
                <a:ea typeface="+mn-ea"/>
              </a:rPr>
              <a:t>特例攻击识别</a:t>
            </a:r>
            <a:r>
              <a:rPr lang="en-US" altLang="zh-CN" sz="1400" kern="0" dirty="0" smtClean="0">
                <a:latin typeface="Arial Unicode MS" pitchFamily="34" charset="-122"/>
                <a:ea typeface="+mn-ea"/>
              </a:rPr>
              <a:t>(</a:t>
            </a:r>
            <a:r>
              <a:rPr lang="zh-CN" altLang="en-US" sz="1400" kern="0" dirty="0" smtClean="0">
                <a:latin typeface="Arial Unicode MS" pitchFamily="34" charset="-122"/>
                <a:ea typeface="+mn-ea"/>
              </a:rPr>
              <a:t>微观</a:t>
            </a:r>
            <a:r>
              <a:rPr lang="en-US" altLang="zh-CN" sz="1400" kern="0" dirty="0" smtClean="0">
                <a:latin typeface="Arial Unicode MS" pitchFamily="34" charset="-122"/>
                <a:ea typeface="+mn-ea"/>
              </a:rPr>
              <a:t>)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400" kern="0" dirty="0" smtClean="0">
                <a:latin typeface="Arial Unicode MS" pitchFamily="34" charset="-122"/>
                <a:ea typeface="+mn-ea"/>
              </a:rPr>
              <a:t>高价值总量，低价值密度</a:t>
            </a:r>
            <a:endParaRPr lang="en-US" altLang="zh-CN" sz="1400" kern="0" dirty="0" smtClean="0">
              <a:latin typeface="Arial Unicode MS" pitchFamily="34" charset="-122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kern="0" dirty="0" smtClean="0">
                <a:latin typeface="Arial Unicode MS" pitchFamily="34" charset="-122"/>
                <a:ea typeface="+mn-ea"/>
              </a:rPr>
              <a:t>传播速度快（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Velocity</a:t>
            </a:r>
            <a:r>
              <a:rPr lang="zh-CN" altLang="en-US" kern="0" dirty="0" smtClean="0">
                <a:latin typeface="Arial Unicode MS" pitchFamily="34" charset="-122"/>
                <a:ea typeface="+mn-ea"/>
              </a:rPr>
              <a:t>）</a:t>
            </a:r>
            <a:endParaRPr lang="en-US" altLang="zh-CN" kern="0" dirty="0" smtClean="0">
              <a:latin typeface="Arial Unicode MS" pitchFamily="34" charset="-122"/>
              <a:ea typeface="+mn-ea"/>
            </a:endParaRP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以</a:t>
            </a:r>
            <a:r>
              <a:rPr lang="en-US" altLang="zh-CN" sz="1600" kern="0" dirty="0" smtClean="0">
                <a:latin typeface="Arial Unicode MS" pitchFamily="34" charset="-122"/>
                <a:ea typeface="+mn-ea"/>
              </a:rPr>
              <a:t>WWW</a:t>
            </a: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为例：多通道、高速传播、网络社会化效应</a:t>
            </a:r>
            <a:endParaRPr lang="en-US" altLang="zh-CN" sz="1600" kern="0" dirty="0" smtClean="0">
              <a:solidFill>
                <a:srgbClr val="C00000"/>
              </a:solidFill>
              <a:latin typeface="Arial Unicode MS" pitchFamily="34" charset="-122"/>
              <a:ea typeface="+mn-ea"/>
            </a:endParaRP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600" kern="0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如何实现网络环境的可控、可管？  </a:t>
            </a:r>
            <a:r>
              <a:rPr lang="zh-CN" altLang="en-US" sz="1600" b="1" kern="0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实时性挑战</a:t>
            </a:r>
            <a:endParaRPr lang="en-US" altLang="zh-CN" sz="1600" b="1" kern="0" dirty="0" smtClean="0">
              <a:solidFill>
                <a:srgbClr val="C00000"/>
              </a:solidFill>
              <a:latin typeface="Arial Unicode MS" pitchFamily="34" charset="-122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kern="0" dirty="0" smtClean="0">
                <a:latin typeface="Arial Unicode MS" pitchFamily="34" charset="-122"/>
                <a:ea typeface="+mn-ea"/>
              </a:rPr>
              <a:t>隐私问题：数据挖掘的负效应</a:t>
            </a:r>
            <a:endParaRPr lang="en-US" altLang="zh-CN" kern="0" dirty="0" smtClean="0">
              <a:latin typeface="Arial Unicode MS" pitchFamily="34" charset="-122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kern="0" dirty="0" smtClean="0">
                <a:latin typeface="Arial Unicode MS" pitchFamily="34" charset="-122"/>
                <a:ea typeface="+mn-ea"/>
              </a:rPr>
              <a:t>其它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: Attack Surface Explosion,  Data-Centric Security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400" kern="0" noProof="0" dirty="0" smtClean="0">
                <a:latin typeface="Arial Unicode MS" pitchFamily="34" charset="-122"/>
                <a:ea typeface="+mn-ea"/>
              </a:rPr>
              <a:t>机遇：基于大数据的安全分析与挖掘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kern="0" dirty="0" smtClean="0">
                <a:latin typeface="Arial Unicode MS" pitchFamily="34" charset="-122"/>
                <a:ea typeface="+mn-ea"/>
              </a:rPr>
              <a:t>传统方法：个体实验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-&gt;</a:t>
            </a:r>
            <a:r>
              <a:rPr lang="zh-CN" altLang="en-US" kern="0" dirty="0" smtClean="0">
                <a:latin typeface="Arial Unicode MS" pitchFamily="34" charset="-122"/>
                <a:ea typeface="+mn-ea"/>
              </a:rPr>
              <a:t>模型归纳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-&gt;</a:t>
            </a:r>
            <a:r>
              <a:rPr lang="zh-CN" altLang="en-US" kern="0" dirty="0" smtClean="0">
                <a:latin typeface="Arial Unicode MS" pitchFamily="34" charset="-122"/>
                <a:ea typeface="+mn-ea"/>
              </a:rPr>
              <a:t>模拟仿真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-&gt;?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技术瓶颈：特征匹配与异常检测均存在致命缺陷</a:t>
            </a:r>
            <a:endParaRPr lang="en-US" altLang="zh-CN" sz="1600" kern="0" dirty="0" smtClean="0">
              <a:latin typeface="Arial Unicode MS" pitchFamily="34" charset="-122"/>
              <a:ea typeface="+mn-ea"/>
            </a:endParaRP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面对</a:t>
            </a:r>
            <a:r>
              <a:rPr lang="en-US" altLang="zh-CN" sz="1600" kern="0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0day</a:t>
            </a:r>
            <a:r>
              <a:rPr lang="zh-CN" altLang="en-US" sz="1600" kern="0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和</a:t>
            </a:r>
            <a:r>
              <a:rPr lang="en-US" altLang="zh-CN" sz="1600" kern="0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APT</a:t>
            </a: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时束手无策</a:t>
            </a:r>
            <a:endParaRPr lang="en-US" altLang="zh-CN" sz="1600" kern="0" dirty="0" smtClean="0">
              <a:latin typeface="Arial Unicode MS" pitchFamily="34" charset="-122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kern="0" dirty="0" smtClean="0">
                <a:latin typeface="Arial Unicode MS" pitchFamily="34" charset="-122"/>
                <a:ea typeface="+mn-ea"/>
              </a:rPr>
              <a:t>Bridging the gap: Big-Data-based Security Analysis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大数据存储技术使得高速流量的</a:t>
            </a:r>
            <a:r>
              <a:rPr lang="zh-CN" altLang="en-US" sz="1600" kern="0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实时存储</a:t>
            </a: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成为可能</a:t>
            </a:r>
            <a:endParaRPr lang="en-US" altLang="zh-CN" sz="1600" kern="0" dirty="0" smtClean="0">
              <a:latin typeface="Arial Unicode MS" pitchFamily="34" charset="-122"/>
              <a:ea typeface="+mn-ea"/>
            </a:endParaRP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异常检测：</a:t>
            </a:r>
            <a:r>
              <a:rPr lang="en-US" altLang="zh-CN" sz="1600" kern="0" dirty="0" smtClean="0">
                <a:latin typeface="Arial Unicode MS" pitchFamily="34" charset="-122"/>
                <a:ea typeface="+mn-ea"/>
              </a:rPr>
              <a:t>What is normal?  -  </a:t>
            </a: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持续在线分析与建模</a:t>
            </a:r>
            <a:endParaRPr lang="en-US" altLang="zh-CN" sz="1600" kern="0" dirty="0" smtClean="0">
              <a:latin typeface="Arial Unicode MS" pitchFamily="34" charset="-122"/>
              <a:ea typeface="+mn-ea"/>
            </a:endParaRP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1600" kern="0" dirty="0" smtClean="0">
                <a:latin typeface="Arial Unicode MS" pitchFamily="34" charset="-122"/>
                <a:ea typeface="+mn-ea"/>
              </a:rPr>
              <a:t>特征匹配：</a:t>
            </a:r>
            <a:r>
              <a:rPr lang="en-US" altLang="zh-CN" sz="1600" kern="0" dirty="0" smtClean="0">
                <a:latin typeface="Arial Unicode MS" pitchFamily="34" charset="-122"/>
                <a:ea typeface="+mn-ea"/>
              </a:rPr>
              <a:t>know what-&gt; know how and how much</a:t>
            </a:r>
          </a:p>
          <a:p>
            <a:pPr marL="1714500" lvl="3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1600" kern="0" dirty="0" smtClean="0">
                <a:latin typeface="Arial Unicode MS" pitchFamily="34" charset="-122"/>
                <a:ea typeface="+mn-ea"/>
              </a:rPr>
              <a:t>Detection </a:t>
            </a:r>
            <a:r>
              <a:rPr lang="en-US" altLang="zh-CN" sz="16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point</a:t>
            </a:r>
            <a:r>
              <a:rPr lang="en-US" altLang="zh-CN" sz="1600" kern="0" dirty="0" smtClean="0">
                <a:latin typeface="Arial Unicode MS" pitchFamily="34" charset="-122"/>
                <a:ea typeface="+mn-ea"/>
              </a:rPr>
              <a:t>-&gt;Detection </a:t>
            </a:r>
            <a:r>
              <a:rPr lang="en-US" altLang="zh-CN" sz="16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window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92280" y="1138392"/>
            <a:ext cx="1800200" cy="143986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7668344" y="141277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http://images.china.cn/attachement/jpg/site1000/20100303/001ec949ffcb0cf7ebb42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1005" y="1124744"/>
            <a:ext cx="1913243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44624"/>
            <a:ext cx="8229600" cy="7747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 dirty="0" smtClean="0">
                <a:solidFill>
                  <a:srgbClr val="C00000"/>
                </a:solidFill>
                <a:latin typeface="Arial Unicode MS" pitchFamily="34" charset="-122"/>
                <a:ea typeface="+mj-ea"/>
                <a:cs typeface="+mj-cs"/>
              </a:rPr>
              <a:t>技术体系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3728" y="4509120"/>
            <a:ext cx="3024336" cy="18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面向高级可持续攻击的弹性尺度关联检测技术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安全事件关联分析与挖掘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攻击溯源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攻击路径还原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8042647"/>
              </p:ext>
            </p:extLst>
          </p:nvPr>
        </p:nvGraphicFramePr>
        <p:xfrm>
          <a:off x="323528" y="1628800"/>
          <a:ext cx="849694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107504" y="2492896"/>
            <a:ext cx="2880320" cy="18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多源数据存储、解析与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融合技术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可扩展的高效存储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流量快速解析与压缩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跨通道数据分析与融合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1124744"/>
            <a:ext cx="6826221" cy="465305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数据的典型处理环节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848" y="2496664"/>
            <a:ext cx="3024336" cy="1796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社会网络信息实时监控技术</a:t>
            </a:r>
            <a:endParaRPr lang="en-US" altLang="zh-CN" dirty="0" smtClean="0"/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宏观安全态势感知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敏感主体与话题发现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关键节点定位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实时管控与疏导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溯源与路径还原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0" y="2492896"/>
            <a:ext cx="2448272" cy="18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面向数据发布的隐私保护技术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隐私攻击建模与挖掘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图隐私保护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</a:rPr>
              <a:t>时空数据隐藏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altLang="zh-CN" sz="16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496944" cy="1368152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 Unicode MS" pitchFamily="34" charset="-122"/>
                <a:ea typeface="+mn-ea"/>
              </a:rPr>
              <a:t>征集的关于</a:t>
            </a:r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10</a:t>
            </a:r>
            <a:r>
              <a:rPr lang="zh-CN" altLang="en-US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大问题</a:t>
            </a:r>
            <a:r>
              <a:rPr lang="zh-CN" altLang="en-US" b="1" dirty="0" smtClean="0">
                <a:solidFill>
                  <a:schemeClr val="tx1"/>
                </a:solidFill>
                <a:latin typeface="Arial Unicode MS" pitchFamily="34" charset="-122"/>
                <a:ea typeface="+mn-ea"/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10</a:t>
            </a:r>
            <a:r>
              <a:rPr lang="zh-CN" altLang="en-US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大趋势</a:t>
            </a:r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</a:br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latin typeface="Arial Unicode MS" pitchFamily="34" charset="-122"/>
                <a:ea typeface="+mn-ea"/>
              </a:rPr>
              <a:t>最终</a:t>
            </a:r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latin typeface="Arial Unicode MS" pitchFamily="34" charset="-122"/>
              </a:rPr>
              <a:t>大问题和</a:t>
            </a:r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</a:rPr>
              <a:t>10</a:t>
            </a:r>
            <a:r>
              <a:rPr lang="zh-CN" altLang="en-US" b="1" dirty="0" smtClean="0">
                <a:solidFill>
                  <a:schemeClr val="tx1"/>
                </a:solidFill>
                <a:latin typeface="Arial Unicode MS" pitchFamily="34" charset="-122"/>
              </a:rPr>
              <a:t>大趋势</a:t>
            </a:r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)</a:t>
            </a:r>
            <a:b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</a:br>
            <a:r>
              <a:rPr lang="en-US" altLang="zh-CN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CCF</a:t>
            </a:r>
            <a:r>
              <a:rPr lang="zh-CN" altLang="en-US" b="1" dirty="0" smtClean="0">
                <a:solidFill>
                  <a:srgbClr val="C00000"/>
                </a:solidFill>
                <a:latin typeface="Arial Unicode MS" pitchFamily="34" charset="-122"/>
                <a:ea typeface="+mn-ea"/>
              </a:rPr>
              <a:t>大数据专家委员会</a:t>
            </a:r>
            <a:endParaRPr lang="zh-CN" altLang="en-US" b="1" dirty="0">
              <a:solidFill>
                <a:srgbClr val="C00000"/>
              </a:solidFill>
              <a:latin typeface="Arial Unicode MS" pitchFamily="34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 smtClean="0">
                <a:solidFill>
                  <a:srgbClr val="C00000"/>
                </a:solidFill>
                <a:latin typeface="+mn-lt"/>
              </a:rPr>
              <a:t>对统计物理学的简单了解</a:t>
            </a:r>
            <a:endParaRPr lang="zh-CN" altLang="en-US" sz="5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1679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统计物理学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r>
              <a:rPr lang="en-US" altLang="zh-CN" dirty="0"/>
              <a:t>Statistical</a:t>
            </a:r>
            <a:r>
              <a:rPr lang="zh-CN" altLang="en-US" dirty="0"/>
              <a:t>：</a:t>
            </a:r>
            <a:r>
              <a:rPr lang="zh-CN" altLang="en-US" sz="2400" dirty="0"/>
              <a:t>初衷是服务于国家政治、经济的学科</a:t>
            </a:r>
            <a:endParaRPr lang="en-US" altLang="zh-CN" dirty="0"/>
          </a:p>
          <a:p>
            <a:r>
              <a:rPr lang="zh-CN" altLang="en-US" dirty="0" smtClean="0"/>
              <a:t>还原论：</a:t>
            </a:r>
            <a:r>
              <a:rPr lang="zh-CN" altLang="en-US" sz="2400" dirty="0" smtClean="0"/>
              <a:t>探索物质的深层次结构及相互作用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分子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原子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质子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中子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夸克</a:t>
            </a:r>
            <a:r>
              <a:rPr lang="en-US" altLang="zh-CN" sz="2400" dirty="0" smtClean="0"/>
              <a:t>…. </a:t>
            </a:r>
            <a:r>
              <a:rPr lang="zh-CN" altLang="en-US" sz="2400" dirty="0" smtClean="0"/>
              <a:t>还原论</a:t>
            </a:r>
          </a:p>
          <a:p>
            <a:r>
              <a:rPr lang="zh-CN" altLang="en-US" dirty="0"/>
              <a:t>统计物理学</a:t>
            </a:r>
            <a:r>
              <a:rPr lang="en-US" altLang="zh-CN" dirty="0"/>
              <a:t>(Statistical </a:t>
            </a:r>
            <a:r>
              <a:rPr lang="en-US" altLang="zh-CN" dirty="0" smtClean="0"/>
              <a:t>Mechanics</a:t>
            </a:r>
            <a:r>
              <a:rPr lang="en-US" altLang="zh-CN" dirty="0"/>
              <a:t>)</a:t>
            </a:r>
            <a:r>
              <a:rPr lang="zh-CN" altLang="en-US" dirty="0"/>
              <a:t>：大量个体组成的复杂系统的集体规律</a:t>
            </a:r>
            <a:endParaRPr lang="en-US" altLang="zh-CN" dirty="0"/>
          </a:p>
          <a:p>
            <a:pPr lvl="1"/>
            <a:r>
              <a:rPr lang="zh-CN" altLang="en-US" sz="2400" dirty="0"/>
              <a:t>超越个体，呈现合作、有序、聚集等</a:t>
            </a:r>
            <a:endParaRPr lang="en-US" altLang="zh-CN" sz="2400" dirty="0"/>
          </a:p>
          <a:p>
            <a:pPr lvl="2"/>
            <a:r>
              <a:rPr lang="zh-CN" altLang="en-US" dirty="0"/>
              <a:t>气体、液体、固体 </a:t>
            </a:r>
            <a:r>
              <a:rPr lang="en-US" altLang="zh-CN" dirty="0"/>
              <a:t>- </a:t>
            </a:r>
            <a:r>
              <a:rPr lang="zh-CN" altLang="en-US" dirty="0"/>
              <a:t>原子或分子</a:t>
            </a:r>
            <a:r>
              <a:rPr lang="zh-CN" altLang="en-US" dirty="0" smtClean="0"/>
              <a:t>；金</a:t>
            </a:r>
            <a:r>
              <a:rPr lang="zh-CN" altLang="en-US" dirty="0"/>
              <a:t>属、半导体 </a:t>
            </a:r>
            <a:r>
              <a:rPr lang="en-US" altLang="zh-CN" dirty="0"/>
              <a:t>- </a:t>
            </a:r>
            <a:r>
              <a:rPr lang="zh-CN" altLang="en-US" dirty="0"/>
              <a:t>电子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sz="2400" dirty="0" smtClean="0"/>
              <a:t>传</a:t>
            </a:r>
            <a:r>
              <a:rPr lang="zh-CN" altLang="en-US" sz="2400" dirty="0"/>
              <a:t>统物理</a:t>
            </a:r>
            <a:r>
              <a:rPr lang="zh-CN" altLang="en-US" sz="2400" dirty="0" smtClean="0"/>
              <a:t>学：宏</a:t>
            </a:r>
            <a:r>
              <a:rPr lang="zh-CN" altLang="en-US" sz="2400" dirty="0"/>
              <a:t>观物</a:t>
            </a:r>
            <a:r>
              <a:rPr lang="zh-CN" altLang="en-US" sz="2400" dirty="0" smtClean="0"/>
              <a:t>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牛</a:t>
            </a:r>
            <a:r>
              <a:rPr lang="zh-CN" altLang="en-US" sz="2400" dirty="0"/>
              <a:t>顿力学等</a:t>
            </a:r>
            <a:r>
              <a:rPr lang="zh-CN" altLang="en-US" sz="2400" dirty="0" smtClean="0"/>
              <a:t>，微观物理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量</a:t>
            </a:r>
            <a:r>
              <a:rPr lang="zh-CN" altLang="en-US" sz="2400" dirty="0"/>
              <a:t>子力</a:t>
            </a:r>
            <a:r>
              <a:rPr lang="zh-CN" altLang="en-US" sz="2400" dirty="0" smtClean="0"/>
              <a:t>学等</a:t>
            </a:r>
            <a:endParaRPr lang="en-US" altLang="zh-CN" sz="2400" dirty="0" smtClean="0"/>
          </a:p>
          <a:p>
            <a:pPr lvl="2"/>
            <a:r>
              <a:rPr lang="zh-CN" altLang="en-US" sz="2200" dirty="0" smtClean="0">
                <a:solidFill>
                  <a:srgbClr val="FF0000"/>
                </a:solidFill>
              </a:rPr>
              <a:t>构架宏观物理和微观物理的桥梁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2941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经典统计物理学建立过程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经典统计建立，源于对物理热力学的研究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Maxwell</a:t>
            </a:r>
            <a:r>
              <a:rPr lang="zh-CN" altLang="en-US" sz="2400" dirty="0" smtClean="0"/>
              <a:t>，英</a:t>
            </a:r>
            <a:r>
              <a:rPr lang="zh-CN" altLang="en-US" sz="2400" dirty="0"/>
              <a:t>国科学</a:t>
            </a:r>
            <a:r>
              <a:rPr lang="zh-CN" altLang="en-US" sz="2400" dirty="0" smtClean="0"/>
              <a:t>家，爱丁堡、剑桥</a:t>
            </a:r>
            <a:endParaRPr lang="en-US" altLang="zh-CN" sz="2400" dirty="0"/>
          </a:p>
          <a:p>
            <a:pPr lvl="2"/>
            <a:r>
              <a:rPr lang="zh-CN" altLang="en-US" dirty="0" smtClean="0"/>
              <a:t>观察出电磁现象，传统牛顿失效，需要宏观研究方法</a:t>
            </a:r>
            <a:endParaRPr lang="en-US" altLang="zh-CN" dirty="0" smtClean="0"/>
          </a:p>
          <a:p>
            <a:pPr lvl="1"/>
            <a:r>
              <a:rPr lang="en-US" altLang="zh-CN" sz="2400" dirty="0"/>
              <a:t>Boltzmann </a:t>
            </a:r>
            <a:r>
              <a:rPr lang="zh-CN" altLang="en-US" sz="2400" dirty="0"/>
              <a:t>、奥地利科学家</a:t>
            </a:r>
            <a:endParaRPr lang="en-US" altLang="zh-CN" sz="2400" dirty="0"/>
          </a:p>
          <a:p>
            <a:pPr lvl="2"/>
            <a:r>
              <a:rPr lang="zh-CN" altLang="en-US" dirty="0" smtClean="0">
                <a:latin typeface="+mn-lt"/>
              </a:rPr>
              <a:t>微观方法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 smtClean="0">
                <a:latin typeface="+mn-lt"/>
              </a:rPr>
              <a:t>Entropy</a:t>
            </a:r>
            <a:r>
              <a:rPr lang="zh-CN" altLang="en-US" dirty="0" smtClean="0">
                <a:latin typeface="+mn-lt"/>
              </a:rPr>
              <a:t>熵</a:t>
            </a:r>
            <a:r>
              <a:rPr lang="en-US" altLang="zh-CN" dirty="0" smtClean="0">
                <a:latin typeface="+mn-lt"/>
              </a:rPr>
              <a:t>S=</a:t>
            </a:r>
            <a:r>
              <a:rPr lang="en-US" altLang="zh-CN" dirty="0" err="1" smtClean="0">
                <a:latin typeface="+mn-lt"/>
              </a:rPr>
              <a:t>klogW</a:t>
            </a:r>
            <a:r>
              <a:rPr lang="en-US" altLang="zh-CN" dirty="0" smtClean="0">
                <a:latin typeface="+mn-lt"/>
              </a:rPr>
              <a:t>, Boltzmann</a:t>
            </a:r>
            <a:r>
              <a:rPr lang="zh-CN" altLang="en-US" dirty="0" smtClean="0">
                <a:latin typeface="+mn-lt"/>
              </a:rPr>
              <a:t>方程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 smtClean="0">
                <a:latin typeface="+mn-lt"/>
              </a:rPr>
              <a:t>熵</a:t>
            </a:r>
            <a:r>
              <a:rPr lang="zh-CN" altLang="en-US" dirty="0">
                <a:latin typeface="+mn-lt"/>
              </a:rPr>
              <a:t>更像在整个网络的影响，体现重要性；势更像在网络局部的影响，例如链接度</a:t>
            </a:r>
            <a:r>
              <a:rPr lang="zh-CN" altLang="en-US" dirty="0" smtClean="0">
                <a:latin typeface="+mn-lt"/>
              </a:rPr>
              <a:t>等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sz="2400" dirty="0"/>
              <a:t>Gibbs </a:t>
            </a:r>
            <a:r>
              <a:rPr lang="zh-CN" altLang="en-US" sz="2400" dirty="0"/>
              <a:t>、美国科学家</a:t>
            </a:r>
            <a:endParaRPr lang="en-US" altLang="zh-CN" sz="2400" dirty="0"/>
          </a:p>
          <a:p>
            <a:pPr lvl="2"/>
            <a:r>
              <a:rPr lang="zh-CN" altLang="en-US" dirty="0" smtClean="0"/>
              <a:t>二者的统一， 提出</a:t>
            </a:r>
            <a:r>
              <a:rPr lang="en-US" altLang="zh-CN" dirty="0" smtClean="0"/>
              <a:t>Gibbs</a:t>
            </a:r>
            <a:r>
              <a:rPr lang="zh-CN" altLang="en-US" dirty="0" smtClean="0"/>
              <a:t>测度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泰勒展式，给出一个期望，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个粒子的聚合特性</a:t>
            </a:r>
            <a:endParaRPr lang="en-US" altLang="zh-CN" dirty="0" smtClean="0"/>
          </a:p>
          <a:p>
            <a:pPr lvl="2"/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69160"/>
            <a:ext cx="107226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574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22757</TotalTime>
  <Words>1559</Words>
  <Application>Microsoft Office PowerPoint</Application>
  <PresentationFormat>全屏显示(4:3)</PresentationFormat>
  <Paragraphs>259</Paragraphs>
  <Slides>28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默认设计模板</vt:lpstr>
      <vt:lpstr>act</vt:lpstr>
      <vt:lpstr>幻灯片 1</vt:lpstr>
      <vt:lpstr>幻灯片 2</vt:lpstr>
      <vt:lpstr>幻灯片 3</vt:lpstr>
      <vt:lpstr>幻灯片 4</vt:lpstr>
      <vt:lpstr>幻灯片 5</vt:lpstr>
      <vt:lpstr>征集的关于10大问题和10大趋势 (最终8大问题和10大趋势) CCF大数据专家委员会</vt:lpstr>
      <vt:lpstr>对统计物理学的简单了解</vt:lpstr>
      <vt:lpstr>统计物理学</vt:lpstr>
      <vt:lpstr>经典统计物理学建立过程</vt:lpstr>
      <vt:lpstr>统计物理学</vt:lpstr>
      <vt:lpstr>信息传播学</vt:lpstr>
      <vt:lpstr>大数据之信息传播</vt:lpstr>
      <vt:lpstr>Probability &amp; Computing</vt:lpstr>
      <vt:lpstr>幻灯片 14</vt:lpstr>
      <vt:lpstr>Why Randomness?</vt:lpstr>
      <vt:lpstr>Why Randomness?</vt:lpstr>
      <vt:lpstr>The Philosophy Behind</vt:lpstr>
      <vt:lpstr>Statistical Learning</vt:lpstr>
      <vt:lpstr>Probabilistic model</vt:lpstr>
      <vt:lpstr>Probabilistic model</vt:lpstr>
      <vt:lpstr>Statistical Learning</vt:lpstr>
      <vt:lpstr>Book Recommendation</vt:lpstr>
      <vt:lpstr>Databases and Logic</vt:lpstr>
      <vt:lpstr>Computational Complexity </vt:lpstr>
      <vt:lpstr>Algorithms</vt:lpstr>
      <vt:lpstr>Formal Languages</vt:lpstr>
      <vt:lpstr>Statistics and Social Networks</vt:lpstr>
      <vt:lpstr>幻灯片 28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Lenovo User</cp:lastModifiedBy>
  <cp:revision>2013</cp:revision>
  <dcterms:created xsi:type="dcterms:W3CDTF">2010-07-14T15:56:11Z</dcterms:created>
  <dcterms:modified xsi:type="dcterms:W3CDTF">2012-12-06T00:44:05Z</dcterms:modified>
</cp:coreProperties>
</file>