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6" r:id="rId2"/>
    <p:sldId id="593" r:id="rId3"/>
    <p:sldId id="584" r:id="rId4"/>
    <p:sldId id="585" r:id="rId5"/>
    <p:sldId id="586" r:id="rId6"/>
    <p:sldId id="588" r:id="rId7"/>
    <p:sldId id="590" r:id="rId8"/>
    <p:sldId id="583" r:id="rId9"/>
    <p:sldId id="582" r:id="rId10"/>
    <p:sldId id="592" r:id="rId11"/>
    <p:sldId id="594" r:id="rId12"/>
    <p:sldId id="595" r:id="rId13"/>
    <p:sldId id="589" r:id="rId14"/>
    <p:sldId id="591" r:id="rId15"/>
    <p:sldId id="597" r:id="rId16"/>
    <p:sldId id="596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66"/>
    <a:srgbClr val="3366CC"/>
    <a:srgbClr val="FF0000"/>
    <a:srgbClr val="0066CC"/>
    <a:srgbClr val="EAEAEA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6811" autoAdjust="0"/>
    <p:restoredTop sz="86471" autoAdjust="0"/>
  </p:normalViewPr>
  <p:slideViewPr>
    <p:cSldViewPr>
      <p:cViewPr varScale="1">
        <p:scale>
          <a:sx n="70" d="100"/>
          <a:sy n="70" d="100"/>
        </p:scale>
        <p:origin x="-1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2012-12-05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48464" y="0"/>
            <a:ext cx="395536" cy="3122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1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8.jpeg"/><Relationship Id="rId5" Type="http://schemas.openxmlformats.org/officeDocument/2006/relationships/image" Target="../media/image13.png"/><Relationship Id="rId15" Type="http://schemas.openxmlformats.org/officeDocument/2006/relationships/image" Target="../media/image22.jpeg"/><Relationship Id="rId10" Type="http://schemas.openxmlformats.org/officeDocument/2006/relationships/image" Target="../media/image17.jpeg"/><Relationship Id="rId4" Type="http://schemas.openxmlformats.org/officeDocument/2006/relationships/image" Target="../media/image12.png"/><Relationship Id="rId9" Type="http://schemas.microsoft.com/office/2007/relationships/hdphoto" Target="../media/hdphoto1.wdp"/><Relationship Id="rId1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4.wmf"/><Relationship Id="rId7" Type="http://schemas.openxmlformats.org/officeDocument/2006/relationships/image" Target="../media/image27.jpe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6.jpeg"/><Relationship Id="rId10" Type="http://schemas.openxmlformats.org/officeDocument/2006/relationships/image" Target="../media/image30.jpeg"/><Relationship Id="rId4" Type="http://schemas.openxmlformats.org/officeDocument/2006/relationships/image" Target="../media/image25.png"/><Relationship Id="rId9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786313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en-US" altLang="zh-CN" sz="2800" b="1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214313"/>
            <a:ext cx="896448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140000"/>
              </a:lnSpc>
            </a:pPr>
            <a:r>
              <a:rPr lang="en-US" altLang="zh-CN" sz="3200" b="1" dirty="0" smtClean="0">
                <a:solidFill>
                  <a:srgbClr val="000099"/>
                </a:solidFill>
              </a:rPr>
              <a:t>Challenges and Opportunities </a:t>
            </a:r>
            <a:r>
              <a:rPr lang="en-US" altLang="zh-CN" sz="3200" b="1" dirty="0" smtClean="0">
                <a:solidFill>
                  <a:srgbClr val="000099"/>
                </a:solidFill>
                <a:latin typeface="NewCenturySchlbk" pitchFamily="18" charset="0"/>
                <a:ea typeface="黑体" pitchFamily="2" charset="-122"/>
              </a:rPr>
              <a:t>with Big Data</a:t>
            </a: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14625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517232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ea typeface="黑体" pitchFamily="49" charset="-122"/>
                <a:sym typeface="Wingdings" pitchFamily="2" charset="2"/>
              </a:rPr>
              <a:t>Why Spatial/temporal Analysis?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91264" cy="4752528"/>
          </a:xfrm>
        </p:spPr>
        <p:txBody>
          <a:bodyPr/>
          <a:lstStyle/>
          <a:p>
            <a:r>
              <a:rPr lang="en-US" altLang="zh-CN" sz="2800" dirty="0" smtClean="0">
                <a:latin typeface="+mn-lt"/>
              </a:rPr>
              <a:t>A quickly evolving mobile Internet infrastructure. </a:t>
            </a:r>
          </a:p>
          <a:p>
            <a:pPr lvl="1"/>
            <a:r>
              <a:rPr lang="fr-FR" altLang="zh-CN" sz="1800" dirty="0" smtClean="0">
                <a:latin typeface="+mn-lt"/>
              </a:rPr>
              <a:t>Mobile devices, e.g., smartphones, tablets, laptops, navigation devices, glasses </a:t>
            </a:r>
          </a:p>
          <a:p>
            <a:pPr lvl="1"/>
            <a:r>
              <a:rPr lang="en-US" altLang="zh-CN" sz="1800" dirty="0" smtClean="0">
                <a:latin typeface="+mn-lt"/>
              </a:rPr>
              <a:t>Communication networks and users with access </a:t>
            </a:r>
            <a:endParaRPr lang="en-US" altLang="zh-CN" sz="1100" dirty="0" smtClean="0">
              <a:latin typeface="+mn-lt"/>
            </a:endParaRPr>
          </a:p>
          <a:p>
            <a:r>
              <a:rPr lang="en-US" altLang="zh-CN" sz="2800" dirty="0" smtClean="0">
                <a:latin typeface="+mn-lt"/>
              </a:rPr>
              <a:t>Sales </a:t>
            </a:r>
          </a:p>
          <a:p>
            <a:pPr lvl="1"/>
            <a:r>
              <a:rPr lang="en-US" altLang="zh-CN" sz="1800" dirty="0" smtClean="0">
                <a:latin typeface="+mn-lt"/>
              </a:rPr>
              <a:t>Smart phones: 2010: 310 million: </a:t>
            </a:r>
            <a:r>
              <a:rPr lang="en-US" altLang="zh-CN" sz="1800" dirty="0" smtClean="0">
                <a:solidFill>
                  <a:srgbClr val="000099"/>
                </a:solidFill>
                <a:latin typeface="+mn-lt"/>
              </a:rPr>
              <a:t>2011: 490 million</a:t>
            </a:r>
            <a:r>
              <a:rPr lang="en-US" altLang="zh-CN" sz="1800" dirty="0" smtClean="0">
                <a:latin typeface="+mn-lt"/>
              </a:rPr>
              <a:t>; 2012: 650-690 million; 2016: 1+ billion (half of the phone market) </a:t>
            </a:r>
          </a:p>
          <a:p>
            <a:pPr lvl="1"/>
            <a:r>
              <a:rPr lang="en-US" altLang="zh-CN" sz="1800" dirty="0" smtClean="0">
                <a:latin typeface="+mn-lt"/>
              </a:rPr>
              <a:t>PCs (desktop, laptop): 2010: 350 million; </a:t>
            </a:r>
            <a:r>
              <a:rPr lang="en-US" altLang="zh-CN" sz="1800" dirty="0" smtClean="0">
                <a:solidFill>
                  <a:srgbClr val="000099"/>
                </a:solidFill>
                <a:latin typeface="+mn-lt"/>
              </a:rPr>
              <a:t>2011: 350 million </a:t>
            </a:r>
          </a:p>
          <a:p>
            <a:pPr lvl="1"/>
            <a:r>
              <a:rPr lang="en-US" altLang="zh-CN" sz="1800" dirty="0" smtClean="0">
                <a:latin typeface="+mn-lt"/>
              </a:rPr>
              <a:t>Tablets: 2011: 66 million </a:t>
            </a:r>
          </a:p>
          <a:p>
            <a:r>
              <a:rPr lang="en-US" altLang="zh-CN" sz="2800" dirty="0" smtClean="0">
                <a:latin typeface="+mn-lt"/>
              </a:rPr>
              <a:t>Going Mobile is a mega trend. </a:t>
            </a:r>
          </a:p>
          <a:p>
            <a:pPr lvl="1"/>
            <a:r>
              <a:rPr lang="en-US" altLang="zh-CN" sz="1800" dirty="0" smtClean="0">
                <a:latin typeface="+mn-lt"/>
              </a:rPr>
              <a:t>Google went “mobile first” in 2010. </a:t>
            </a:r>
          </a:p>
          <a:p>
            <a:pPr lvl="1"/>
            <a:r>
              <a:rPr lang="it-IT" altLang="zh-CN" sz="1800" dirty="0" smtClean="0">
                <a:latin typeface="+mn-lt"/>
              </a:rPr>
              <a:t>Mobile data traffic 2020 = 2010 x 1000. </a:t>
            </a:r>
          </a:p>
          <a:p>
            <a:pPr lvl="1"/>
            <a:r>
              <a:rPr lang="en-US" altLang="zh-CN" sz="1800" dirty="0" smtClean="0">
                <a:latin typeface="+mn-lt"/>
              </a:rPr>
              <a:t>The Web Is Going Mobile</a:t>
            </a:r>
            <a:endParaRPr lang="zh-CN" altLang="en-US" sz="1800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9952" y="57332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 From VLDB 2012 BY Christian S. Jensen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/>
          <a:lstStyle/>
          <a:p>
            <a:r>
              <a:rPr lang="en-US" altLang="zh-CN" dirty="0" smtClean="0"/>
              <a:t>Data Privacy for Social Network</a:t>
            </a:r>
            <a:endParaRPr lang="zh-CN" altLang="en-US" dirty="0"/>
          </a:p>
        </p:txBody>
      </p:sp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Attack Model Analysis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Identity Exposure</a:t>
            </a:r>
            <a:r>
              <a:rPr lang="en-US" altLang="zh-CN" sz="2400" dirty="0" smtClean="0"/>
              <a:t>; </a:t>
            </a:r>
            <a:r>
              <a:rPr lang="en-US" altLang="zh-CN" sz="2400" dirty="0" smtClean="0">
                <a:solidFill>
                  <a:srgbClr val="FF0000"/>
                </a:solidFill>
              </a:rPr>
              <a:t>Attribute Exposure; link </a:t>
            </a:r>
            <a:r>
              <a:rPr lang="en-US" altLang="zh-CN" sz="2400" dirty="0" smtClean="0"/>
              <a:t>re-identification</a:t>
            </a:r>
            <a:endParaRPr lang="en-US" altLang="zh-CN" sz="2100" dirty="0" smtClean="0"/>
          </a:p>
          <a:p>
            <a:pPr lvl="1"/>
            <a:r>
              <a:rPr lang="en-US" altLang="zh-CN" sz="2100" dirty="0" smtClean="0"/>
              <a:t> Passive Attack: Background Info, neighborhood exposure</a:t>
            </a:r>
          </a:p>
          <a:p>
            <a:pPr lvl="1"/>
            <a:r>
              <a:rPr lang="en-US" altLang="zh-CN" sz="2100" dirty="0" smtClean="0"/>
              <a:t>Active Attack: </a:t>
            </a:r>
            <a:r>
              <a:rPr lang="en-US" altLang="zh-CN" sz="2400" dirty="0" err="1" smtClean="0"/>
              <a:t>sybil</a:t>
            </a:r>
            <a:r>
              <a:rPr lang="en-US" altLang="zh-CN" sz="2400" dirty="0" smtClean="0"/>
              <a:t> accounts; mutual links</a:t>
            </a:r>
            <a:endParaRPr lang="en-US" altLang="zh-CN" sz="2100" dirty="0" smtClean="0"/>
          </a:p>
          <a:p>
            <a:r>
              <a:rPr lang="en-US" altLang="zh-CN" dirty="0" smtClean="0"/>
              <a:t>Privacy Model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k-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anonymization</a:t>
            </a:r>
            <a:r>
              <a:rPr lang="en-US" altLang="zh-CN" sz="2000" dirty="0" smtClean="0"/>
              <a:t> to prevent Record linkage</a:t>
            </a:r>
          </a:p>
          <a:p>
            <a:pPr lvl="1"/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L-diversity</a:t>
            </a:r>
            <a:r>
              <a:rPr lang="en-US" altLang="zh-CN" sz="2000" dirty="0" smtClean="0"/>
              <a:t> to prevent attribute linkage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∂-existence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to prevent Table linkage 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Differential Privacy </a:t>
            </a:r>
            <a:r>
              <a:rPr lang="en-US" altLang="zh-CN" sz="2000" dirty="0" smtClean="0"/>
              <a:t>to prevent Probabilistic</a:t>
            </a:r>
            <a:endParaRPr lang="en-US" altLang="zh-CN" dirty="0" smtClean="0"/>
          </a:p>
          <a:p>
            <a:r>
              <a:rPr lang="en-US" altLang="zh-CN" dirty="0" smtClean="0"/>
              <a:t>Privacy Preserving Techniques</a:t>
            </a:r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泛化和压缩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匿名和置换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随机扰动</a:t>
            </a:r>
            <a:endParaRPr lang="en-US" altLang="zh-CN" dirty="0" smtClean="0"/>
          </a:p>
          <a:p>
            <a:r>
              <a:rPr lang="en-US" altLang="zh-CN" dirty="0" smtClean="0"/>
              <a:t>Privacy Preserving algorithms</a:t>
            </a:r>
          </a:p>
          <a:p>
            <a:pPr lvl="1"/>
            <a:r>
              <a:rPr lang="en-US" altLang="zh-CN" dirty="0" err="1" smtClean="0"/>
              <a:t>Anonymization</a:t>
            </a:r>
            <a:r>
              <a:rPr lang="en-US" altLang="zh-CN" dirty="0" smtClean="0"/>
              <a:t> algorithms for </a:t>
            </a:r>
            <a:r>
              <a:rPr lang="en-US" altLang="zh-CN" dirty="0" smtClean="0">
                <a:solidFill>
                  <a:srgbClr val="FF0000"/>
                </a:solidFill>
              </a:rPr>
              <a:t>record linkage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Algorithms for the </a:t>
            </a:r>
            <a:r>
              <a:rPr lang="en-US" altLang="zh-CN" dirty="0" smtClean="0">
                <a:solidFill>
                  <a:srgbClr val="FF0000"/>
                </a:solidFill>
              </a:rPr>
              <a:t>Attribute Linkage</a:t>
            </a:r>
          </a:p>
          <a:p>
            <a:pPr lvl="1"/>
            <a:r>
              <a:rPr lang="en-US" altLang="zh-CN" dirty="0" smtClean="0"/>
              <a:t>Algorithms for the </a:t>
            </a:r>
            <a:r>
              <a:rPr lang="en-US" altLang="zh-CN" dirty="0" smtClean="0">
                <a:solidFill>
                  <a:srgbClr val="FF0000"/>
                </a:solidFill>
              </a:rPr>
              <a:t>table Linkage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Algorithms for the </a:t>
            </a:r>
            <a:r>
              <a:rPr lang="en-US" altLang="zh-CN" dirty="0" smtClean="0">
                <a:solidFill>
                  <a:srgbClr val="FF0000"/>
                </a:solidFill>
              </a:rPr>
              <a:t>probabilistic attack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5725715" y="2197968"/>
            <a:ext cx="3238773" cy="3275856"/>
            <a:chOff x="2320661" y="1338347"/>
            <a:chExt cx="4607567" cy="4572523"/>
          </a:xfrm>
        </p:grpSpPr>
        <p:sp>
          <p:nvSpPr>
            <p:cNvPr id="34" name="矩形 33"/>
            <p:cNvSpPr/>
            <p:nvPr/>
          </p:nvSpPr>
          <p:spPr>
            <a:xfrm>
              <a:off x="2339752" y="1338347"/>
              <a:ext cx="1296144" cy="4656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accent6"/>
                  </a:solidFill>
                </a:rPr>
                <a:t>隐私需求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339752" y="2132856"/>
              <a:ext cx="1296145" cy="4656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accent6"/>
                  </a:solidFill>
                </a:rPr>
                <a:t>隐私定义 </a:t>
              </a:r>
              <a:endParaRPr lang="en-US" altLang="zh-CN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28209" y="3833330"/>
              <a:ext cx="1276108" cy="4663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accent6"/>
                  </a:solidFill>
                </a:rPr>
                <a:t>隐私技术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028209" y="3018212"/>
              <a:ext cx="1276108" cy="4656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accent6"/>
                  </a:solidFill>
                </a:rPr>
                <a:t>隐私模型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507219" y="2132856"/>
              <a:ext cx="1296144" cy="4656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accent6"/>
                  </a:solidFill>
                </a:rPr>
                <a:t>攻击模型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320661" y="4631866"/>
              <a:ext cx="1276108" cy="4656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accent6"/>
                  </a:solidFill>
                </a:rPr>
                <a:t>隐私算法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5652120" y="4631866"/>
              <a:ext cx="1276108" cy="4656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accent6"/>
                  </a:solidFill>
                </a:rPr>
                <a:t>效用分析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3995936" y="5445224"/>
              <a:ext cx="1276108" cy="4656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accent6"/>
                  </a:solidFill>
                </a:rPr>
                <a:t>隐私方案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5504605" y="1338347"/>
              <a:ext cx="1298758" cy="4656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accent6"/>
                  </a:solidFill>
                </a:rPr>
                <a:t>背景知识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2987504" y="1803537"/>
              <a:ext cx="0" cy="3286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6162946" y="1792424"/>
              <a:ext cx="0" cy="328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4665726" y="3483304"/>
              <a:ext cx="0" cy="3492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987504" y="2598966"/>
              <a:ext cx="0" cy="1095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987504" y="2708516"/>
              <a:ext cx="31754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6153420" y="2598966"/>
              <a:ext cx="1588" cy="1095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665726" y="2708516"/>
              <a:ext cx="0" cy="3095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665726" y="4299373"/>
              <a:ext cx="0" cy="1381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2958925" y="4437501"/>
              <a:ext cx="0" cy="1936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6289964" y="4437501"/>
              <a:ext cx="0" cy="1936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2958925" y="4437501"/>
              <a:ext cx="333103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958925" y="5097977"/>
              <a:ext cx="0" cy="1317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958925" y="5229754"/>
              <a:ext cx="333103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9964" y="5097977"/>
              <a:ext cx="0" cy="1317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4624445" y="5229754"/>
              <a:ext cx="9526" cy="215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chemeClr val="accent6"/>
                </a:solidFill>
              </a:rPr>
              <a:t>Privacy Preserving for Graph Data </a:t>
            </a:r>
            <a:endParaRPr lang="zh-CN" altLang="en-US" sz="3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2400" b="1" dirty="0" err="1" smtClean="0"/>
              <a:t>Anonymization</a:t>
            </a:r>
            <a:r>
              <a:rPr lang="en-US" altLang="zh-CN" sz="2400" b="1" dirty="0" smtClean="0"/>
              <a:t> and Randomization</a:t>
            </a:r>
            <a:endParaRPr lang="zh-CN" altLang="zh-CN" sz="2400" dirty="0"/>
          </a:p>
          <a:p>
            <a:pPr marL="720000">
              <a:buFont typeface="Wingdings" pitchFamily="2" charset="2"/>
              <a:buChar char="ü"/>
              <a:defRPr/>
            </a:pP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Edge</a:t>
            </a:r>
            <a:r>
              <a:rPr lang="en-US" altLang="zh-CN" sz="2000" dirty="0" smtClean="0"/>
              <a:t> Insertion and </a:t>
            </a:r>
            <a:r>
              <a:rPr lang="en-US" altLang="zh-CN" sz="2000" dirty="0" smtClean="0">
                <a:solidFill>
                  <a:srgbClr val="FF0000"/>
                </a:solidFill>
              </a:rPr>
              <a:t>Label</a:t>
            </a:r>
            <a:r>
              <a:rPr lang="en-US" altLang="zh-CN" sz="2000" dirty="0" smtClean="0"/>
              <a:t> Generalization</a:t>
            </a:r>
            <a:r>
              <a:rPr lang="zh-CN" altLang="zh-CN" sz="2000" dirty="0" smtClean="0"/>
              <a:t>插入边和标签泛化</a:t>
            </a:r>
          </a:p>
          <a:p>
            <a:pPr marL="720000">
              <a:buFont typeface="Wingdings" pitchFamily="2" charset="2"/>
              <a:buChar char="ü"/>
              <a:defRPr/>
            </a:pPr>
            <a:r>
              <a:rPr lang="en-US" altLang="zh-CN" sz="2000" dirty="0" smtClean="0"/>
              <a:t> Clustering </a:t>
            </a:r>
            <a:r>
              <a:rPr lang="en-US" altLang="zh-CN" sz="2000" dirty="0" smtClean="0">
                <a:solidFill>
                  <a:srgbClr val="FF0000"/>
                </a:solidFill>
              </a:rPr>
              <a:t>Nodes</a:t>
            </a:r>
            <a:r>
              <a:rPr lang="en-US" altLang="zh-CN" sz="2000" dirty="0" smtClean="0"/>
              <a:t> for k-Anonymity </a:t>
            </a:r>
            <a:r>
              <a:rPr lang="zh-CN" altLang="zh-CN" sz="2000" dirty="0" smtClean="0"/>
              <a:t>节点聚类达到</a:t>
            </a:r>
            <a:r>
              <a:rPr lang="en-US" altLang="zh-CN" sz="2000" dirty="0" smtClean="0"/>
              <a:t>k-</a:t>
            </a:r>
            <a:r>
              <a:rPr lang="zh-CN" altLang="zh-CN" sz="2000" dirty="0" smtClean="0"/>
              <a:t>匿名</a:t>
            </a:r>
          </a:p>
          <a:p>
            <a:pPr marL="720000">
              <a:buFont typeface="Wingdings" pitchFamily="2" charset="2"/>
              <a:buChar char="ü"/>
              <a:defRPr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Super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graph</a:t>
            </a:r>
            <a:r>
              <a:rPr lang="en-US" altLang="zh-CN" sz="2000" dirty="0" smtClean="0"/>
              <a:t> Generation </a:t>
            </a:r>
            <a:r>
              <a:rPr lang="zh-CN" altLang="zh-CN" sz="2000" dirty="0" smtClean="0"/>
              <a:t>超级图泛化</a:t>
            </a:r>
          </a:p>
          <a:p>
            <a:pPr marL="720000">
              <a:buFont typeface="Wingdings" pitchFamily="2" charset="2"/>
              <a:buChar char="ü"/>
              <a:defRPr/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Randomized Social Networks </a:t>
            </a:r>
            <a:r>
              <a:rPr lang="zh-CN" altLang="zh-CN" sz="2000" dirty="0"/>
              <a:t>随机化网络</a:t>
            </a:r>
          </a:p>
          <a:p>
            <a:pPr marL="720000">
              <a:buFont typeface="Wingdings" pitchFamily="2" charset="2"/>
              <a:buChar char="ü"/>
              <a:defRPr/>
            </a:pPr>
            <a:r>
              <a:rPr lang="en-US" altLang="zh-CN" sz="2000" dirty="0"/>
              <a:t> Releasing </a:t>
            </a:r>
            <a:r>
              <a:rPr lang="en-US" altLang="zh-CN" sz="2000" dirty="0">
                <a:solidFill>
                  <a:srgbClr val="FF0000"/>
                </a:solidFill>
              </a:rPr>
              <a:t>Subgraphs</a:t>
            </a:r>
            <a:r>
              <a:rPr lang="en-US" altLang="zh-CN" sz="2000" dirty="0"/>
              <a:t> to Users: Link Recovery </a:t>
            </a:r>
            <a:r>
              <a:rPr lang="zh-CN" altLang="zh-CN" sz="2000" dirty="0"/>
              <a:t>发布子图</a:t>
            </a:r>
          </a:p>
          <a:p>
            <a:pPr marL="720000">
              <a:buFont typeface="Wingdings" pitchFamily="2" charset="2"/>
              <a:buChar char="ü"/>
              <a:defRPr/>
            </a:pP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Not</a:t>
            </a:r>
            <a:r>
              <a:rPr lang="en-US" altLang="zh-CN" sz="2000" dirty="0"/>
              <a:t> Releasing the Network </a:t>
            </a:r>
            <a:r>
              <a:rPr lang="zh-CN" altLang="zh-CN" sz="2000" dirty="0"/>
              <a:t>不发布</a:t>
            </a:r>
            <a:r>
              <a:rPr lang="zh-CN" altLang="zh-CN" sz="2000" dirty="0" smtClean="0"/>
              <a:t>图</a:t>
            </a:r>
            <a:r>
              <a:rPr lang="zh-CN" altLang="en-US" sz="2000" dirty="0" smtClean="0"/>
              <a:t>非法违法</a:t>
            </a:r>
            <a:endParaRPr lang="en-US" altLang="zh-CN" sz="2000" dirty="0" smtClean="0"/>
          </a:p>
          <a:p>
            <a:pPr>
              <a:defRPr/>
            </a:pPr>
            <a:r>
              <a:rPr lang="en-US" altLang="zh-CN" sz="2400" b="1" dirty="0" smtClean="0"/>
              <a:t>Balancing between  Privacy Preserving and Graph Matching</a:t>
            </a:r>
            <a:endParaRPr lang="zh-CN" altLang="zh-CN" sz="2400" b="1" dirty="0" smtClean="0"/>
          </a:p>
          <a:p>
            <a:pPr marL="720000">
              <a:buFont typeface="Wingdings" pitchFamily="2" charset="2"/>
              <a:buChar char="ü"/>
              <a:defRPr/>
            </a:pPr>
            <a:r>
              <a:rPr lang="en-US" altLang="zh-CN" sz="2000" dirty="0" smtClean="0"/>
              <a:t> How Privacy Preserving will affect the structure and attribute of Graph</a:t>
            </a:r>
          </a:p>
          <a:p>
            <a:pPr marL="720000">
              <a:buFont typeface="Wingdings" pitchFamily="2" charset="2"/>
              <a:buChar char="ü"/>
              <a:defRPr/>
            </a:pPr>
            <a:r>
              <a:rPr lang="en-US" altLang="zh-CN" sz="2000" dirty="0" smtClean="0"/>
              <a:t>How to enable fast Graph Matching while still preserving the privacy</a:t>
            </a:r>
          </a:p>
          <a:p>
            <a:pPr marL="720000">
              <a:buFont typeface="Wingdings" pitchFamily="2" charset="2"/>
              <a:buChar char="ü"/>
              <a:defRPr/>
            </a:pPr>
            <a:endParaRPr lang="zh-CN" altLang="zh-CN" sz="2000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sz="4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大数据之社</a:t>
            </a:r>
            <a:r>
              <a:rPr lang="zh-CN" altLang="en-US" sz="4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交网</a:t>
            </a:r>
            <a:r>
              <a:rPr lang="zh-CN" altLang="en-US" sz="4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络发</a:t>
            </a:r>
            <a:r>
              <a:rPr lang="zh-CN" altLang="en-US" sz="4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802014" y="3546021"/>
            <a:ext cx="2057400" cy="1383749"/>
            <a:chOff x="6802014" y="3896464"/>
            <a:chExt cx="2057400" cy="1383749"/>
          </a:xfrm>
        </p:grpSpPr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6802014" y="3907025"/>
              <a:ext cx="2057400" cy="1373188"/>
              <a:chOff x="1997" y="1314"/>
              <a:chExt cx="1889" cy="1009"/>
            </a:xfrm>
          </p:grpSpPr>
          <p:grpSp>
            <p:nvGrpSpPr>
              <p:cNvPr id="9" name="Group 11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14" name="Oval 12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Oval 13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" name="Oval 14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17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7346630" y="3896464"/>
              <a:ext cx="990600" cy="104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社交网络</a:t>
              </a:r>
              <a:endPara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4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6" name="Picture 2" descr="http://www.wizmarketings.com/wp-content/uploads/2011/06/Austin-Social-Media-company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497116" y="1494381"/>
            <a:ext cx="2667196" cy="19835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340343" y="1278357"/>
            <a:ext cx="6156773" cy="1825707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57150" cmpd="thickThin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用</a:t>
            </a:r>
            <a:r>
              <a:rPr lang="zh-CN" altLang="en-US" sz="24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户规模迅速扩张</a:t>
            </a:r>
            <a:endParaRPr lang="en-US" altLang="zh-CN" sz="2400" b="1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Facebook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的活跃用户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已达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8.4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亿，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Twitter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的注册用户已接近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亿，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LinkedIn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用户超过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亿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人人网注册用户数量接近两亿人，新浪微博和腾讯微博用户数均在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亿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0343" y="3218725"/>
            <a:ext cx="6156773" cy="1487851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57150" cmpd="thickThin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成</a:t>
            </a:r>
            <a:r>
              <a:rPr lang="zh-CN" altLang="en-US" sz="24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为重要互联网信息获取源</a:t>
            </a:r>
            <a:endParaRPr lang="en-US" altLang="zh-CN" sz="24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社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交网站使用率达到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47.6%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；手机网民规模达到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3.56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亿；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微博使用率由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13.8%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猛涨到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48.7%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42323" y="4806749"/>
            <a:ext cx="8377679" cy="1502571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57150" cmpd="thickThin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社交网</a:t>
            </a:r>
            <a:r>
              <a:rPr lang="zh-CN" altLang="en-US" sz="24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络对商业、国家的影响</a:t>
            </a:r>
            <a:endParaRPr lang="en-US" altLang="zh-CN" sz="24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万家企业在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Facebook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上建立自己的页面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社会网络已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经广泛应用到商业、舆情等分析中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问题：可评价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互联网的特征是规模大、无序而不可信</a:t>
            </a:r>
            <a:endParaRPr lang="en-US" altLang="zh-CN" dirty="0" smtClean="0"/>
          </a:p>
          <a:p>
            <a:pPr lvl="1"/>
            <a:r>
              <a:rPr lang="zh-CN" altLang="en-US" dirty="0"/>
              <a:t>信</a:t>
            </a:r>
            <a:r>
              <a:rPr lang="zh-CN" altLang="en-US" dirty="0" smtClean="0"/>
              <a:t>息的不可信（或者源于太多不知信谁？）</a:t>
            </a:r>
            <a:endParaRPr lang="en-US" altLang="zh-CN" dirty="0" smtClean="0"/>
          </a:p>
          <a:p>
            <a:pPr lvl="1"/>
            <a:r>
              <a:rPr lang="zh-CN" altLang="en-US" dirty="0"/>
              <a:t>行</a:t>
            </a:r>
            <a:r>
              <a:rPr lang="zh-CN" altLang="en-US" dirty="0" smtClean="0"/>
              <a:t>为的不可信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传统社会生活：需要推荐、需要排序</a:t>
            </a:r>
            <a:endParaRPr lang="en-US" altLang="zh-CN" dirty="0" smtClean="0"/>
          </a:p>
          <a:p>
            <a:r>
              <a:rPr lang="zh-CN" altLang="en-US" dirty="0"/>
              <a:t>关</a:t>
            </a:r>
            <a:r>
              <a:rPr lang="zh-CN" altLang="en-US" dirty="0" smtClean="0"/>
              <a:t>键问题：可评价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的搜索，就是一种</a:t>
            </a:r>
            <a:r>
              <a:rPr lang="en-US" altLang="zh-CN" dirty="0" smtClean="0"/>
              <a:t>ranking</a:t>
            </a:r>
            <a:r>
              <a:rPr lang="zh-CN" altLang="en-US" dirty="0" smtClean="0"/>
              <a:t>评价</a:t>
            </a:r>
            <a:endParaRPr lang="en-US" altLang="zh-CN" dirty="0" smtClean="0"/>
          </a:p>
          <a:p>
            <a:pPr lvl="1"/>
            <a:r>
              <a:rPr lang="zh-CN" altLang="en-US" dirty="0"/>
              <a:t>各</a:t>
            </a:r>
            <a:r>
              <a:rPr lang="zh-CN" altLang="en-US" dirty="0" smtClean="0"/>
              <a:t>类</a:t>
            </a:r>
            <a:r>
              <a:rPr lang="en-US" altLang="zh-CN" dirty="0" smtClean="0"/>
              <a:t>Ranking</a:t>
            </a:r>
            <a:r>
              <a:rPr lang="zh-CN" altLang="en-US" dirty="0" smtClean="0"/>
              <a:t>：事件舆情（关注度）、商品推荐（需求度）、人的性质，例如医生</a:t>
            </a:r>
            <a:r>
              <a:rPr lang="en-US" altLang="zh-CN" dirty="0" smtClean="0"/>
              <a:t>(</a:t>
            </a:r>
            <a:r>
              <a:rPr lang="zh-CN" altLang="en-US" dirty="0" smtClean="0"/>
              <a:t>知名度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互联</a:t>
            </a:r>
            <a:r>
              <a:rPr lang="zh-CN" altLang="en-US" dirty="0" smtClean="0"/>
              <a:t>网非线性数据使得评价和排序很难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4700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  <a:sym typeface="Wingdings" pitchFamily="2" charset="2"/>
              </a:rPr>
              <a:t>社会网络分析</a:t>
            </a:r>
            <a:endParaRPr lang="zh-CN" altLang="en-US" sz="4400" dirty="0">
              <a:solidFill>
                <a:schemeClr val="tx1"/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3491880" y="1444625"/>
            <a:ext cx="5453918" cy="5152727"/>
            <a:chOff x="3491880" y="1444625"/>
            <a:chExt cx="5604131" cy="4864695"/>
          </a:xfrm>
        </p:grpSpPr>
        <p:grpSp>
          <p:nvGrpSpPr>
            <p:cNvPr id="98" name="Group 22"/>
            <p:cNvGrpSpPr>
              <a:grpSpLocks/>
            </p:cNvGrpSpPr>
            <p:nvPr/>
          </p:nvGrpSpPr>
          <p:grpSpPr bwMode="auto">
            <a:xfrm>
              <a:off x="3519777" y="1822599"/>
              <a:ext cx="5544616" cy="958700"/>
              <a:chOff x="641" y="1466"/>
              <a:chExt cx="4478" cy="749"/>
            </a:xfrm>
          </p:grpSpPr>
          <p:pic>
            <p:nvPicPr>
              <p:cNvPr id="110" name="Picture 21" descr="阴影5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" y="2055"/>
                <a:ext cx="4026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AutoShape 3"/>
              <p:cNvSpPr>
                <a:spLocks noChangeArrowheads="1"/>
              </p:cNvSpPr>
              <p:nvPr/>
            </p:nvSpPr>
            <p:spPr bwMode="auto">
              <a:xfrm>
                <a:off x="641" y="1466"/>
                <a:ext cx="4478" cy="482"/>
              </a:xfrm>
              <a:prstGeom prst="roundRect">
                <a:avLst>
                  <a:gd name="adj" fmla="val 991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8D8D8"/>
                  </a:gs>
                </a:gsLst>
                <a:lin ang="5400000" scaled="1"/>
              </a:gradFill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1240B29-F687-4F45-9708-019B960494DF}">
                  <a14:hiddenLine xmlns="" xmlns:a14="http://schemas.microsoft.com/office/drawing/2010/main" w="63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    通过研究社群结构及用户偏好，建立一个统一的模型</a:t>
                </a:r>
                <a:endParaRPr lang="en-US" altLang="zh-CN" sz="1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实现目标社交网络中的社群发现和行为预测。 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9" name="AutoShape 10"/>
            <p:cNvSpPr>
              <a:spLocks noChangeArrowheads="1"/>
            </p:cNvSpPr>
            <p:nvPr/>
          </p:nvSpPr>
          <p:spPr bwMode="auto">
            <a:xfrm>
              <a:off x="3491880" y="1444625"/>
              <a:ext cx="5572513" cy="358775"/>
            </a:xfrm>
            <a:prstGeom prst="roundRect">
              <a:avLst>
                <a:gd name="adj" fmla="val 991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社交网络结构和行为模型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735801" y="2014811"/>
              <a:ext cx="45719" cy="4603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AutoShape 3"/>
            <p:cNvSpPr>
              <a:spLocks noChangeArrowheads="1"/>
            </p:cNvSpPr>
            <p:nvPr/>
          </p:nvSpPr>
          <p:spPr bwMode="auto">
            <a:xfrm>
              <a:off x="3519777" y="2893725"/>
              <a:ext cx="5544616" cy="560316"/>
            </a:xfrm>
            <a:prstGeom prst="roundRect">
              <a:avLst>
                <a:gd name="adj" fmla="val 991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D8D8"/>
                </a:gs>
              </a:gsLst>
              <a:lin ang="5400000" scaled="1"/>
            </a:gra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=""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基于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信息本身的传播性、用户兴趣相似度、在线社会网络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多个因素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建立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信息传播规律模型。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AutoShape 10"/>
            <p:cNvSpPr>
              <a:spLocks noChangeArrowheads="1"/>
            </p:cNvSpPr>
            <p:nvPr/>
          </p:nvSpPr>
          <p:spPr bwMode="auto">
            <a:xfrm>
              <a:off x="3491880" y="2502282"/>
              <a:ext cx="5572512" cy="358775"/>
            </a:xfrm>
            <a:prstGeom prst="roundRect">
              <a:avLst>
                <a:gd name="adj" fmla="val 991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    社交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网络信息传播规律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742126" y="3063486"/>
              <a:ext cx="45719" cy="5064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04" name="Picture 21" descr="阴影5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6688" y="6150570"/>
              <a:ext cx="3932650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AutoShape 3"/>
            <p:cNvSpPr>
              <a:spLocks noChangeArrowheads="1"/>
            </p:cNvSpPr>
            <p:nvPr/>
          </p:nvSpPr>
          <p:spPr bwMode="auto">
            <a:xfrm>
              <a:off x="3519777" y="3954713"/>
              <a:ext cx="5544616" cy="791659"/>
            </a:xfrm>
            <a:prstGeom prst="roundRect">
              <a:avLst>
                <a:gd name="adj" fmla="val 991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D8D8"/>
                </a:gs>
              </a:gsLst>
              <a:lin ang="5400000" scaled="1"/>
            </a:gra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=""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基于信任传递方法对用户间的信任关系进行建模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基于用户可信度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建立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信息传播模型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基于可信度传播模型及用户行为模型的可信度动态预测方法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834098" y="4090681"/>
              <a:ext cx="45719" cy="4445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AutoShape 10"/>
            <p:cNvSpPr>
              <a:spLocks noChangeArrowheads="1"/>
            </p:cNvSpPr>
            <p:nvPr/>
          </p:nvSpPr>
          <p:spPr bwMode="auto">
            <a:xfrm>
              <a:off x="3491880" y="3522024"/>
              <a:ext cx="5604131" cy="388842"/>
            </a:xfrm>
            <a:prstGeom prst="roundRect">
              <a:avLst>
                <a:gd name="adj" fmla="val 991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    社会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媒体中内容可信度分析与预测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834098" y="4306704"/>
              <a:ext cx="45719" cy="4445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3833949" y="4495170"/>
              <a:ext cx="45719" cy="4445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34603" y="2636912"/>
            <a:ext cx="1944216" cy="637090"/>
            <a:chOff x="-1880063" y="4450468"/>
            <a:chExt cx="1245397" cy="1106783"/>
          </a:xfrm>
        </p:grpSpPr>
        <p:sp>
          <p:nvSpPr>
            <p:cNvPr id="113" name="椭圆 112"/>
            <p:cNvSpPr/>
            <p:nvPr/>
          </p:nvSpPr>
          <p:spPr>
            <a:xfrm>
              <a:off x="-1791203" y="4454644"/>
              <a:ext cx="81055" cy="198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-1476299" y="4484445"/>
              <a:ext cx="81055" cy="198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-1292106" y="4983829"/>
              <a:ext cx="81055" cy="19844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-1040097" y="4450468"/>
              <a:ext cx="81055" cy="198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-1523836" y="5325080"/>
              <a:ext cx="81055" cy="198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-1880063" y="5311116"/>
              <a:ext cx="81055" cy="198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-1666444" y="4983829"/>
              <a:ext cx="81055" cy="198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-992562" y="4809506"/>
              <a:ext cx="81055" cy="19844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-1191083" y="5358811"/>
              <a:ext cx="81055" cy="198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-715721" y="4513458"/>
              <a:ext cx="81055" cy="198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-949392" y="5311116"/>
              <a:ext cx="81055" cy="198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cxnSp>
          <p:nvCxnSpPr>
            <p:cNvPr id="124" name="直接箭头连接符 123"/>
            <p:cNvCxnSpPr>
              <a:stCxn id="119" idx="6"/>
              <a:endCxn id="115" idx="2"/>
            </p:cNvCxnSpPr>
            <p:nvPr/>
          </p:nvCxnSpPr>
          <p:spPr>
            <a:xfrm>
              <a:off x="-1585389" y="5083051"/>
              <a:ext cx="29328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6" idx="4"/>
              <a:endCxn id="120" idx="0"/>
            </p:cNvCxnSpPr>
            <p:nvPr/>
          </p:nvCxnSpPr>
          <p:spPr>
            <a:xfrm>
              <a:off x="-999570" y="4648910"/>
              <a:ext cx="47536" cy="160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20" idx="6"/>
              <a:endCxn id="122" idx="3"/>
            </p:cNvCxnSpPr>
            <p:nvPr/>
          </p:nvCxnSpPr>
          <p:spPr>
            <a:xfrm flipV="1">
              <a:off x="-911506" y="4682839"/>
              <a:ext cx="207655" cy="2258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8" idx="7"/>
              <a:endCxn id="119" idx="3"/>
            </p:cNvCxnSpPr>
            <p:nvPr/>
          </p:nvCxnSpPr>
          <p:spPr>
            <a:xfrm flipV="1">
              <a:off x="-1810878" y="5153210"/>
              <a:ext cx="156304" cy="1869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113" idx="5"/>
              <a:endCxn id="119" idx="1"/>
            </p:cNvCxnSpPr>
            <p:nvPr/>
          </p:nvCxnSpPr>
          <p:spPr>
            <a:xfrm>
              <a:off x="-1722018" y="4624025"/>
              <a:ext cx="67444" cy="3888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14" idx="6"/>
              <a:endCxn id="120" idx="2"/>
            </p:cNvCxnSpPr>
            <p:nvPr/>
          </p:nvCxnSpPr>
          <p:spPr>
            <a:xfrm>
              <a:off x="-1395244" y="4583665"/>
              <a:ext cx="402683" cy="325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15" idx="6"/>
              <a:endCxn id="120" idx="3"/>
            </p:cNvCxnSpPr>
            <p:nvPr/>
          </p:nvCxnSpPr>
          <p:spPr>
            <a:xfrm flipV="1">
              <a:off x="-1211051" y="4978886"/>
              <a:ext cx="230360" cy="104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123" idx="1"/>
              <a:endCxn id="120" idx="5"/>
            </p:cNvCxnSpPr>
            <p:nvPr/>
          </p:nvCxnSpPr>
          <p:spPr>
            <a:xfrm flipV="1">
              <a:off x="-937522" y="4978886"/>
              <a:ext cx="14145" cy="361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17" idx="0"/>
              <a:endCxn id="119" idx="5"/>
            </p:cNvCxnSpPr>
            <p:nvPr/>
          </p:nvCxnSpPr>
          <p:spPr>
            <a:xfrm flipH="1" flipV="1">
              <a:off x="-1597259" y="5153208"/>
              <a:ext cx="113951" cy="1718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14" idx="3"/>
              <a:endCxn id="119" idx="7"/>
            </p:cNvCxnSpPr>
            <p:nvPr/>
          </p:nvCxnSpPr>
          <p:spPr>
            <a:xfrm flipH="1">
              <a:off x="-1597259" y="4653824"/>
              <a:ext cx="132829" cy="3590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21" idx="7"/>
              <a:endCxn id="120" idx="4"/>
            </p:cNvCxnSpPr>
            <p:nvPr/>
          </p:nvCxnSpPr>
          <p:spPr>
            <a:xfrm flipV="1">
              <a:off x="-1121898" y="5007948"/>
              <a:ext cx="169864" cy="379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组合 134"/>
          <p:cNvGrpSpPr/>
          <p:nvPr/>
        </p:nvGrpSpPr>
        <p:grpSpPr>
          <a:xfrm>
            <a:off x="2123728" y="1310571"/>
            <a:ext cx="1273477" cy="3630597"/>
            <a:chOff x="2399252" y="1526595"/>
            <a:chExt cx="1020620" cy="3630597"/>
          </a:xfrm>
        </p:grpSpPr>
        <p:sp>
          <p:nvSpPr>
            <p:cNvPr id="136" name="矩形 135"/>
            <p:cNvSpPr/>
            <p:nvPr/>
          </p:nvSpPr>
          <p:spPr>
            <a:xfrm>
              <a:off x="2408752" y="2796469"/>
              <a:ext cx="999789" cy="1064579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137" name="组合 86"/>
            <p:cNvGrpSpPr/>
            <p:nvPr/>
          </p:nvGrpSpPr>
          <p:grpSpPr>
            <a:xfrm>
              <a:off x="2433357" y="3051093"/>
              <a:ext cx="924192" cy="712110"/>
              <a:chOff x="395536" y="4065332"/>
              <a:chExt cx="2094702" cy="767169"/>
            </a:xfrm>
          </p:grpSpPr>
          <p:sp>
            <p:nvSpPr>
              <p:cNvPr id="147" name="矩形 146"/>
              <p:cNvSpPr/>
              <p:nvPr/>
            </p:nvSpPr>
            <p:spPr>
              <a:xfrm>
                <a:off x="395536" y="4065332"/>
                <a:ext cx="2094702" cy="36004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 smtClean="0"/>
                  <a:t>Social Influence </a:t>
                </a:r>
                <a:r>
                  <a:rPr lang="en-US" altLang="zh-CN" sz="1050" b="1" dirty="0" err="1" smtClean="0"/>
                  <a:t>Modelling</a:t>
                </a:r>
                <a:endParaRPr lang="zh-CN" altLang="en-US" sz="1050" b="1" dirty="0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395536" y="4472460"/>
                <a:ext cx="2094702" cy="36004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 smtClean="0"/>
                  <a:t>User Behavior</a:t>
                </a:r>
              </a:p>
              <a:p>
                <a:pPr algn="ctr"/>
                <a:r>
                  <a:rPr lang="en-US" altLang="zh-CN" sz="1050" b="1" dirty="0" err="1" smtClean="0"/>
                  <a:t>Modelling</a:t>
                </a:r>
                <a:endParaRPr lang="zh-CN" altLang="en-US" sz="1050" b="1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2399252" y="1560528"/>
              <a:ext cx="999789" cy="11133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2430572" y="2204864"/>
              <a:ext cx="924192" cy="334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smtClean="0"/>
                <a:t>User Preference </a:t>
              </a:r>
              <a:r>
                <a:rPr lang="en-US" altLang="zh-CN" sz="1050" b="1" dirty="0" err="1" smtClean="0"/>
                <a:t>Modelling</a:t>
              </a:r>
              <a:endParaRPr lang="zh-CN" altLang="en-US" sz="1050" b="1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2433357" y="1803279"/>
              <a:ext cx="924192" cy="334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smtClean="0"/>
                <a:t>Community</a:t>
              </a:r>
            </a:p>
            <a:p>
              <a:pPr algn="ctr"/>
              <a:r>
                <a:rPr lang="en-US" altLang="zh-CN" sz="1050" b="1" dirty="0" smtClean="0"/>
                <a:t>Detection</a:t>
              </a:r>
              <a:endParaRPr lang="zh-CN" altLang="en-US" sz="105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538507" y="2780928"/>
              <a:ext cx="5796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050" b="1"/>
              </a:lvl1pPr>
            </a:lstStyle>
            <a:p>
              <a:r>
                <a:rPr lang="zh-CN" altLang="en-US" dirty="0" smtClean="0">
                  <a:solidFill>
                    <a:schemeClr val="bg1"/>
                  </a:solidFill>
                </a:rPr>
                <a:t>传播</a:t>
              </a:r>
              <a:r>
                <a:rPr lang="zh-CN" altLang="en-US" dirty="0">
                  <a:solidFill>
                    <a:schemeClr val="bg1"/>
                  </a:solidFill>
                </a:rPr>
                <a:t>方式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499377" y="1526595"/>
              <a:ext cx="7954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b="1" dirty="0" smtClean="0"/>
                <a:t>社会</a:t>
              </a:r>
              <a:r>
                <a:rPr lang="zh-CN" altLang="en-US" sz="1050" b="1" dirty="0"/>
                <a:t>网路</a:t>
              </a:r>
              <a:r>
                <a:rPr lang="zh-CN" altLang="en-US" sz="1050" b="1" dirty="0" smtClean="0"/>
                <a:t>结构</a:t>
              </a:r>
              <a:endParaRPr lang="zh-CN" altLang="en-US" sz="1050" b="1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2420083" y="4009390"/>
              <a:ext cx="999789" cy="114780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2459684" y="4659557"/>
              <a:ext cx="924192" cy="38964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smtClean="0"/>
                <a:t>Trust Evolution</a:t>
              </a:r>
            </a:p>
            <a:p>
              <a:pPr algn="ctr"/>
              <a:r>
                <a:rPr lang="en-US" altLang="zh-CN" sz="1050" b="1" dirty="0" err="1" smtClean="0"/>
                <a:t>Modelling</a:t>
              </a:r>
              <a:endParaRPr lang="zh-CN" altLang="en-US" sz="1050" b="1" dirty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454187" y="4252140"/>
              <a:ext cx="924192" cy="34171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smtClean="0"/>
                <a:t>Trust Propagation</a:t>
              </a:r>
              <a:endParaRPr lang="zh-CN" altLang="en-US" sz="105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539303" y="3975456"/>
              <a:ext cx="713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050" b="1"/>
              </a:lvl1pPr>
            </a:lstStyle>
            <a:p>
              <a:r>
                <a:rPr lang="zh-CN" altLang="en-US" dirty="0"/>
                <a:t>可信度分析</a:t>
              </a:r>
            </a:p>
          </p:txBody>
        </p:sp>
      </p:grpSp>
      <p:sp>
        <p:nvSpPr>
          <p:cNvPr id="149" name="右箭头 148"/>
          <p:cNvSpPr/>
          <p:nvPr/>
        </p:nvSpPr>
        <p:spPr>
          <a:xfrm rot="5586455">
            <a:off x="743872" y="2148148"/>
            <a:ext cx="346964" cy="258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50" name="右箭头 149"/>
          <p:cNvSpPr/>
          <p:nvPr/>
        </p:nvSpPr>
        <p:spPr>
          <a:xfrm rot="5400000">
            <a:off x="766690" y="4864931"/>
            <a:ext cx="337464" cy="261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pic>
        <p:nvPicPr>
          <p:cNvPr id="151" name="Picture 2" descr="http://sls.weco.net/files/istock-social-network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4" y="1386010"/>
            <a:ext cx="1540814" cy="6719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组合 151"/>
          <p:cNvGrpSpPr/>
          <p:nvPr/>
        </p:nvGrpSpPr>
        <p:grpSpPr>
          <a:xfrm>
            <a:off x="80363" y="4079531"/>
            <a:ext cx="1821388" cy="587652"/>
            <a:chOff x="-1880063" y="4450468"/>
            <a:chExt cx="1245397" cy="1223553"/>
          </a:xfrm>
        </p:grpSpPr>
        <p:sp>
          <p:nvSpPr>
            <p:cNvPr id="153" name="椭圆 152"/>
            <p:cNvSpPr/>
            <p:nvPr/>
          </p:nvSpPr>
          <p:spPr>
            <a:xfrm>
              <a:off x="-1791203" y="4454644"/>
              <a:ext cx="81055" cy="198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-1476299" y="4484445"/>
              <a:ext cx="81055" cy="198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-1292106" y="4983829"/>
              <a:ext cx="81055" cy="19844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-1040097" y="4450468"/>
              <a:ext cx="81055" cy="198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-1523836" y="5475581"/>
              <a:ext cx="81055" cy="198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-1880063" y="5311116"/>
              <a:ext cx="81055" cy="198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666444" y="4983829"/>
              <a:ext cx="81055" cy="198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-992562" y="4809506"/>
              <a:ext cx="81055" cy="19844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1191083" y="5358811"/>
              <a:ext cx="81055" cy="198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-715721" y="4513458"/>
              <a:ext cx="81055" cy="198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-949392" y="5311116"/>
              <a:ext cx="81055" cy="198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cxnSp>
          <p:nvCxnSpPr>
            <p:cNvPr id="164" name="直接箭头连接符 163"/>
            <p:cNvCxnSpPr>
              <a:stCxn id="159" idx="6"/>
              <a:endCxn id="155" idx="2"/>
            </p:cNvCxnSpPr>
            <p:nvPr/>
          </p:nvCxnSpPr>
          <p:spPr>
            <a:xfrm>
              <a:off x="-1585389" y="5083051"/>
              <a:ext cx="29328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>
              <a:stCxn id="156" idx="4"/>
              <a:endCxn id="160" idx="0"/>
            </p:cNvCxnSpPr>
            <p:nvPr/>
          </p:nvCxnSpPr>
          <p:spPr>
            <a:xfrm>
              <a:off x="-999570" y="4648910"/>
              <a:ext cx="47536" cy="160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160" idx="6"/>
              <a:endCxn id="162" idx="3"/>
            </p:cNvCxnSpPr>
            <p:nvPr/>
          </p:nvCxnSpPr>
          <p:spPr>
            <a:xfrm flipV="1">
              <a:off x="-911506" y="4682839"/>
              <a:ext cx="207655" cy="2258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stCxn id="158" idx="7"/>
              <a:endCxn id="159" idx="3"/>
            </p:cNvCxnSpPr>
            <p:nvPr/>
          </p:nvCxnSpPr>
          <p:spPr>
            <a:xfrm flipV="1">
              <a:off x="-1810878" y="5153210"/>
              <a:ext cx="156304" cy="1869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153" idx="5"/>
              <a:endCxn id="159" idx="1"/>
            </p:cNvCxnSpPr>
            <p:nvPr/>
          </p:nvCxnSpPr>
          <p:spPr>
            <a:xfrm>
              <a:off x="-1722018" y="4624025"/>
              <a:ext cx="67444" cy="3888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>
              <a:stCxn id="154" idx="6"/>
              <a:endCxn id="160" idx="2"/>
            </p:cNvCxnSpPr>
            <p:nvPr/>
          </p:nvCxnSpPr>
          <p:spPr>
            <a:xfrm>
              <a:off x="-1395244" y="4583665"/>
              <a:ext cx="402683" cy="325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/>
            <p:cNvCxnSpPr>
              <a:stCxn id="155" idx="6"/>
              <a:endCxn id="160" idx="3"/>
            </p:cNvCxnSpPr>
            <p:nvPr/>
          </p:nvCxnSpPr>
          <p:spPr>
            <a:xfrm flipV="1">
              <a:off x="-1211051" y="4978886"/>
              <a:ext cx="230360" cy="104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>
              <a:stCxn id="163" idx="1"/>
              <a:endCxn id="160" idx="5"/>
            </p:cNvCxnSpPr>
            <p:nvPr/>
          </p:nvCxnSpPr>
          <p:spPr>
            <a:xfrm flipV="1">
              <a:off x="-937522" y="4978886"/>
              <a:ext cx="14145" cy="361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>
              <a:stCxn id="157" idx="0"/>
              <a:endCxn id="159" idx="5"/>
            </p:cNvCxnSpPr>
            <p:nvPr/>
          </p:nvCxnSpPr>
          <p:spPr>
            <a:xfrm flipH="1" flipV="1">
              <a:off x="-1597259" y="5153210"/>
              <a:ext cx="113951" cy="3223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54" idx="3"/>
              <a:endCxn id="159" idx="7"/>
            </p:cNvCxnSpPr>
            <p:nvPr/>
          </p:nvCxnSpPr>
          <p:spPr>
            <a:xfrm flipH="1">
              <a:off x="-1597259" y="4653824"/>
              <a:ext cx="132829" cy="3590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>
              <a:stCxn id="161" idx="7"/>
              <a:endCxn id="160" idx="4"/>
            </p:cNvCxnSpPr>
            <p:nvPr/>
          </p:nvCxnSpPr>
          <p:spPr>
            <a:xfrm flipV="1">
              <a:off x="-1121898" y="5007948"/>
              <a:ext cx="169864" cy="379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1183743" y="2060848"/>
            <a:ext cx="79596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事件传播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方式</a:t>
            </a:r>
          </a:p>
        </p:txBody>
      </p:sp>
      <p:sp>
        <p:nvSpPr>
          <p:cNvPr id="176" name="右箭头 175"/>
          <p:cNvSpPr/>
          <p:nvPr/>
        </p:nvSpPr>
        <p:spPr>
          <a:xfrm rot="5586455">
            <a:off x="766887" y="3551823"/>
            <a:ext cx="346964" cy="258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77" name="TextBox 176"/>
          <p:cNvSpPr txBox="1"/>
          <p:nvPr/>
        </p:nvSpPr>
        <p:spPr>
          <a:xfrm>
            <a:off x="1105782" y="3429000"/>
            <a:ext cx="79596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信任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传播方式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072036" y="1268760"/>
            <a:ext cx="100072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网络结构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用户偏好</a:t>
            </a:r>
          </a:p>
        </p:txBody>
      </p:sp>
      <p:pic>
        <p:nvPicPr>
          <p:cNvPr id="179" name="Picture 2" descr="http://ars.els-cdn.com/content/image/1-s2.0-S0378437109006839-gr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" y="5242176"/>
            <a:ext cx="2101618" cy="11391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TextBox 179"/>
          <p:cNvSpPr txBox="1"/>
          <p:nvPr/>
        </p:nvSpPr>
        <p:spPr>
          <a:xfrm>
            <a:off x="1236721" y="4718145"/>
            <a:ext cx="79596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个性化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推荐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AutoShape 3"/>
          <p:cNvSpPr>
            <a:spLocks noChangeArrowheads="1"/>
          </p:cNvSpPr>
          <p:nvPr/>
        </p:nvSpPr>
        <p:spPr bwMode="auto">
          <a:xfrm>
            <a:off x="3568490" y="5537279"/>
            <a:ext cx="5395998" cy="593492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1240B29-F687-4F45-9708-019B960494DF}">
              <a14:hiddenLine xmlns=""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网络结构模型、用户偏好模型、及可信度模型等进行信息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内容的个性化推荐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" name="AutoShape 10"/>
          <p:cNvSpPr>
            <a:spLocks noChangeArrowheads="1"/>
          </p:cNvSpPr>
          <p:nvPr/>
        </p:nvSpPr>
        <p:spPr bwMode="auto">
          <a:xfrm>
            <a:off x="3541341" y="5157192"/>
            <a:ext cx="5423147" cy="380018"/>
          </a:xfrm>
          <a:prstGeom prst="roundRect">
            <a:avLst>
              <a:gd name="adj" fmla="val 991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个性化推荐方法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3734230" y="5767364"/>
            <a:ext cx="44494" cy="487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2151121" y="5123996"/>
            <a:ext cx="1247485" cy="10067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185" name="矩形 184"/>
          <p:cNvSpPr/>
          <p:nvPr/>
        </p:nvSpPr>
        <p:spPr>
          <a:xfrm>
            <a:off x="2190200" y="5733256"/>
            <a:ext cx="1153159" cy="334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/>
              <a:t>User/Item</a:t>
            </a:r>
          </a:p>
          <a:p>
            <a:pPr algn="ctr"/>
            <a:r>
              <a:rPr lang="en-US" altLang="zh-CN" sz="1000" b="1" dirty="0" smtClean="0"/>
              <a:t>Recommendation</a:t>
            </a:r>
            <a:endParaRPr lang="zh-CN" altLang="en-US" sz="1000" b="1" dirty="0"/>
          </a:p>
        </p:txBody>
      </p:sp>
      <p:sp>
        <p:nvSpPr>
          <p:cNvPr id="186" name="矩形 185"/>
          <p:cNvSpPr/>
          <p:nvPr/>
        </p:nvSpPr>
        <p:spPr>
          <a:xfrm>
            <a:off x="2193675" y="5366746"/>
            <a:ext cx="1153159" cy="334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/>
              <a:t>Multi-dimension</a:t>
            </a:r>
          </a:p>
          <a:p>
            <a:pPr algn="ctr"/>
            <a:r>
              <a:rPr lang="en-US" altLang="zh-CN" sz="900" b="1" dirty="0" err="1" smtClean="0"/>
              <a:t>MatrixFactorization</a:t>
            </a:r>
            <a:r>
              <a:rPr lang="en-US" altLang="zh-CN" sz="900" b="1" dirty="0" smtClean="0"/>
              <a:t> 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2343376" y="509006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b="1" dirty="0" smtClean="0"/>
              <a:t>个性化推荐</a:t>
            </a:r>
            <a:endParaRPr lang="zh-CN" altLang="en-US" sz="105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algn="ctr">
              <a:buNone/>
            </a:pPr>
            <a:r>
              <a:rPr lang="en-US" altLang="zh-CN" sz="4000" dirty="0" smtClean="0">
                <a:solidFill>
                  <a:srgbClr val="FF0000"/>
                </a:solidFill>
              </a:rPr>
              <a:t>Thanks!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8503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</a:rPr>
              <a:t>More Data Beats Better Algorithms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610" y="1047328"/>
            <a:ext cx="75247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85036"/>
            <a:ext cx="835292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</a:rPr>
              <a:t>Challenges and Opportunities with Big Data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- A community white paper developed by leading researchers across US</a:t>
            </a:r>
            <a:endParaRPr lang="zh-CN" altLang="en-US" sz="2000" dirty="0" smtClean="0">
              <a:ea typeface="黑体" pitchFamily="49" charset="-122"/>
              <a:sym typeface="Wingdings" pitchFamily="2" charset="2"/>
            </a:endParaRPr>
          </a:p>
          <a:p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708353"/>
            <a:ext cx="4032448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 smtClean="0"/>
              <a:t>Divyakant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Agrawal</a:t>
            </a:r>
            <a:r>
              <a:rPr lang="en-US" altLang="zh-CN" sz="1600" dirty="0" smtClean="0"/>
              <a:t>, UC Santa Barbara </a:t>
            </a:r>
          </a:p>
          <a:p>
            <a:r>
              <a:rPr lang="en-US" altLang="zh-CN" sz="1600" dirty="0" smtClean="0"/>
              <a:t>Philip Bernstein, Microsoft </a:t>
            </a:r>
          </a:p>
          <a:p>
            <a:r>
              <a:rPr lang="en-US" altLang="zh-CN" sz="1600" dirty="0" smtClean="0"/>
              <a:t>Elisa </a:t>
            </a:r>
            <a:r>
              <a:rPr lang="en-US" altLang="zh-CN" sz="1600" dirty="0" err="1" smtClean="0"/>
              <a:t>Bertino</a:t>
            </a:r>
            <a:r>
              <a:rPr lang="en-US" altLang="zh-CN" sz="1600" dirty="0" smtClean="0"/>
              <a:t>, Purdue Univ. </a:t>
            </a:r>
          </a:p>
          <a:p>
            <a:r>
              <a:rPr lang="en-US" altLang="zh-CN" sz="1600" dirty="0" smtClean="0"/>
              <a:t>Susan Davidson, Univ. of Pennsylvania </a:t>
            </a:r>
          </a:p>
          <a:p>
            <a:r>
              <a:rPr lang="en-US" altLang="zh-CN" sz="1600" dirty="0" err="1" smtClean="0"/>
              <a:t>Umeshwar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Dayal</a:t>
            </a:r>
            <a:r>
              <a:rPr lang="en-US" altLang="zh-CN" sz="1600" dirty="0" smtClean="0"/>
              <a:t>, HP </a:t>
            </a:r>
          </a:p>
          <a:p>
            <a:r>
              <a:rPr lang="en-US" altLang="zh-CN" sz="1600" dirty="0" smtClean="0"/>
              <a:t>Michael Franklin, UC Berkeley </a:t>
            </a:r>
          </a:p>
          <a:p>
            <a:r>
              <a:rPr lang="en-US" altLang="zh-CN" sz="1600" dirty="0" smtClean="0"/>
              <a:t>Johannes </a:t>
            </a:r>
            <a:r>
              <a:rPr lang="en-US" altLang="zh-CN" sz="1600" dirty="0" err="1" smtClean="0"/>
              <a:t>Gehrke</a:t>
            </a:r>
            <a:r>
              <a:rPr lang="en-US" altLang="zh-CN" sz="1600" dirty="0" smtClean="0"/>
              <a:t>, Cornell Univ. </a:t>
            </a:r>
          </a:p>
          <a:p>
            <a:r>
              <a:rPr lang="en-US" altLang="zh-CN" sz="1600" dirty="0" smtClean="0"/>
              <a:t>Laura Haas, IBM </a:t>
            </a:r>
          </a:p>
          <a:p>
            <a:r>
              <a:rPr lang="en-US" altLang="zh-CN" sz="1600" dirty="0" err="1" smtClean="0"/>
              <a:t>Alon</a:t>
            </a:r>
            <a:r>
              <a:rPr lang="en-US" altLang="zh-CN" sz="1600" dirty="0" smtClean="0"/>
              <a:t> Halevy, Google </a:t>
            </a:r>
          </a:p>
          <a:p>
            <a:r>
              <a:rPr lang="en-US" altLang="zh-CN" sz="1600" dirty="0" err="1" smtClean="0"/>
              <a:t>Jiawei</a:t>
            </a:r>
            <a:r>
              <a:rPr lang="en-US" altLang="zh-CN" sz="1600" dirty="0" smtClean="0"/>
              <a:t> Han, UIUC</a:t>
            </a:r>
          </a:p>
          <a:p>
            <a:r>
              <a:rPr lang="en-US" altLang="zh-CN" sz="1600" dirty="0" err="1" smtClean="0"/>
              <a:t>Alexandros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Labrinidis</a:t>
            </a:r>
            <a:r>
              <a:rPr lang="en-US" altLang="zh-CN" sz="1600" dirty="0" smtClean="0"/>
              <a:t>, Univ. of Pittsburgh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972920"/>
            <a:ext cx="432048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/>
              <a:t>Sam Madden, MIT </a:t>
            </a:r>
          </a:p>
          <a:p>
            <a:r>
              <a:rPr lang="en-US" altLang="zh-CN" sz="1600" dirty="0" err="1" smtClean="0"/>
              <a:t>Yannis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Papakonstantinou</a:t>
            </a:r>
            <a:r>
              <a:rPr lang="en-US" altLang="zh-CN" sz="1600" dirty="0" smtClean="0"/>
              <a:t>, UC San Diego </a:t>
            </a:r>
          </a:p>
          <a:p>
            <a:r>
              <a:rPr lang="en-US" altLang="zh-CN" sz="1600" dirty="0" err="1" smtClean="0"/>
              <a:t>Jignesh</a:t>
            </a:r>
            <a:r>
              <a:rPr lang="en-US" altLang="zh-CN" sz="1600" dirty="0" smtClean="0"/>
              <a:t> M. Patel, Univ. of Wisconsin </a:t>
            </a:r>
          </a:p>
          <a:p>
            <a:r>
              <a:rPr lang="en-US" altLang="zh-CN" sz="1600" dirty="0" err="1" smtClean="0"/>
              <a:t>Raghu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Ramakrishnan</a:t>
            </a:r>
            <a:r>
              <a:rPr lang="en-US" altLang="zh-CN" sz="1600" dirty="0" smtClean="0"/>
              <a:t>, Yahoo! </a:t>
            </a:r>
          </a:p>
          <a:p>
            <a:r>
              <a:rPr lang="en-US" altLang="zh-CN" sz="1600" dirty="0" smtClean="0"/>
              <a:t>Kenneth Ross, Columbia Univ. </a:t>
            </a:r>
          </a:p>
          <a:p>
            <a:r>
              <a:rPr lang="en-US" altLang="zh-CN" sz="1600" dirty="0" smtClean="0"/>
              <a:t>Cyrus </a:t>
            </a:r>
            <a:r>
              <a:rPr lang="en-US" altLang="zh-CN" sz="1600" dirty="0" err="1" smtClean="0"/>
              <a:t>Shahabi</a:t>
            </a:r>
            <a:r>
              <a:rPr lang="en-US" altLang="zh-CN" sz="1600" dirty="0" smtClean="0"/>
              <a:t>, Univ. of Southern California </a:t>
            </a:r>
          </a:p>
          <a:p>
            <a:r>
              <a:rPr lang="en-US" altLang="zh-CN" sz="1600" dirty="0" smtClean="0"/>
              <a:t>Dan </a:t>
            </a:r>
            <a:r>
              <a:rPr lang="en-US" altLang="zh-CN" sz="1600" dirty="0" err="1" smtClean="0"/>
              <a:t>Suciu</a:t>
            </a:r>
            <a:r>
              <a:rPr lang="en-US" altLang="zh-CN" sz="1600" dirty="0" smtClean="0"/>
              <a:t>, Univ. of Washington </a:t>
            </a:r>
          </a:p>
          <a:p>
            <a:r>
              <a:rPr lang="en-US" altLang="zh-CN" sz="1600" dirty="0" err="1" smtClean="0"/>
              <a:t>Shiv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Vaithyanathan</a:t>
            </a:r>
            <a:r>
              <a:rPr lang="en-US" altLang="zh-CN" sz="1600" dirty="0" smtClean="0"/>
              <a:t>, IBM </a:t>
            </a:r>
          </a:p>
          <a:p>
            <a:r>
              <a:rPr lang="en-US" altLang="zh-CN" sz="1600" dirty="0" smtClean="0"/>
              <a:t>Jennifer </a:t>
            </a:r>
            <a:r>
              <a:rPr lang="en-US" altLang="zh-CN" sz="1600" dirty="0" err="1" smtClean="0"/>
              <a:t>Widom</a:t>
            </a:r>
            <a:r>
              <a:rPr lang="en-US" altLang="zh-CN" sz="1600" dirty="0" smtClean="0"/>
              <a:t>, Stanford </a:t>
            </a:r>
            <a:r>
              <a:rPr lang="en-US" altLang="zh-CN" sz="1600" dirty="0" err="1" smtClean="0"/>
              <a:t>Univ</a:t>
            </a:r>
            <a:endParaRPr lang="en-US" altLang="zh-CN" sz="1600" dirty="0" smtClean="0"/>
          </a:p>
        </p:txBody>
      </p:sp>
      <p:sp>
        <p:nvSpPr>
          <p:cNvPr id="7" name="Rectangle 14"/>
          <p:cNvSpPr txBox="1">
            <a:spLocks noChangeArrowheads="1"/>
          </p:cNvSpPr>
          <p:nvPr/>
        </p:nvSpPr>
        <p:spPr bwMode="auto">
          <a:xfrm>
            <a:off x="323528" y="5373216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A result of conversation lasted about 3 months (Nov. 2011 ~ Feb. 2012)</a:t>
            </a:r>
            <a:endParaRPr lang="zh-CN" altLang="en-US" sz="2000" dirty="0"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150"/>
            <a:ext cx="8820472" cy="636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2483768" y="3933056"/>
            <a:ext cx="5976664" cy="2232248"/>
            <a:chOff x="2411760" y="3789040"/>
            <a:chExt cx="5976664" cy="2232248"/>
          </a:xfrm>
        </p:grpSpPr>
        <p:sp>
          <p:nvSpPr>
            <p:cNvPr id="4" name="圆角矩形 3"/>
            <p:cNvSpPr/>
            <p:nvPr/>
          </p:nvSpPr>
          <p:spPr>
            <a:xfrm>
              <a:off x="2411760" y="3789040"/>
              <a:ext cx="3960440" cy="22322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>
              <a:off x="6372200" y="4581128"/>
              <a:ext cx="504056" cy="36004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资料带 5"/>
            <p:cNvSpPr/>
            <p:nvPr/>
          </p:nvSpPr>
          <p:spPr>
            <a:xfrm>
              <a:off x="6876256" y="4365104"/>
              <a:ext cx="1512168" cy="792088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000099"/>
                  </a:solidFill>
                </a:rPr>
                <a:t>Challenges</a:t>
              </a:r>
              <a:endParaRPr lang="zh-CN" altLang="en-US" b="1" dirty="0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07504" y="1052736"/>
            <a:ext cx="4536504" cy="3240360"/>
          </a:xfrm>
          <a:prstGeom prst="rect">
            <a:avLst/>
          </a:prstGeom>
        </p:spPr>
      </p:pic>
      <p:pic>
        <p:nvPicPr>
          <p:cNvPr id="3" name="图片 9" descr="FoRRES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60648"/>
            <a:ext cx="118268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285036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</a:rPr>
              <a:t>Challenges and Opportunities - 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1847146"/>
            <a:ext cx="446449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1600" dirty="0" smtClean="0"/>
              <a:t>大数据和大数据技术现在处于激发期，仍有广阔的发展空间和前景。但是现在的大数据的发展已对社会各方面产生了一定的影响。</a:t>
            </a:r>
            <a:r>
              <a:rPr lang="en-US" altLang="zh-CN" sz="1600" dirty="0" smtClean="0"/>
              <a:t>- 2012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月</a:t>
            </a:r>
            <a:endParaRPr lang="en-US" altLang="zh-CN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44008" y="2639234"/>
            <a:ext cx="4464496" cy="861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zh-CN" sz="1600" dirty="0" smtClean="0"/>
              <a:t>国家企业意识。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zh-CN" sz="1600" dirty="0" smtClean="0"/>
              <a:t>企业发展。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个性化</a:t>
            </a:r>
            <a:r>
              <a:rPr lang="zh-CN" altLang="zh-CN" sz="1600" dirty="0" smtClean="0"/>
              <a:t>观点</a:t>
            </a:r>
            <a:r>
              <a:rPr lang="zh-CN" altLang="en-US" sz="1600" dirty="0" smtClean="0"/>
              <a:t>（包括隐私）</a:t>
            </a:r>
            <a:endParaRPr lang="en-US" altLang="zh-CN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79512" y="4365104"/>
            <a:ext cx="3924944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1600" b="1" dirty="0" smtClean="0"/>
              <a:t>首先</a:t>
            </a:r>
            <a:r>
              <a:rPr lang="zh-CN" altLang="zh-CN" sz="1600" dirty="0" smtClean="0"/>
              <a:t>，信息数据产生将会是第一个环节。</a:t>
            </a:r>
            <a:endParaRPr lang="en-US" altLang="zh-CN" sz="1600" dirty="0" smtClean="0"/>
          </a:p>
          <a:p>
            <a:r>
              <a:rPr lang="zh-CN" altLang="zh-CN" sz="1600" b="1" dirty="0" smtClean="0"/>
              <a:t>其次</a:t>
            </a:r>
            <a:r>
              <a:rPr lang="zh-CN" altLang="zh-CN" sz="1600" dirty="0" smtClean="0"/>
              <a:t>，信息数据的大量产生需要存储。</a:t>
            </a:r>
            <a:endParaRPr lang="en-US" altLang="zh-CN" sz="1600" dirty="0" smtClean="0"/>
          </a:p>
          <a:p>
            <a:r>
              <a:rPr lang="zh-CN" altLang="zh-CN" sz="1600" b="1" dirty="0" smtClean="0"/>
              <a:t>再次</a:t>
            </a:r>
            <a:r>
              <a:rPr lang="zh-CN" altLang="zh-CN" sz="1600" dirty="0" smtClean="0"/>
              <a:t>，信息数据需要采集整理。</a:t>
            </a:r>
            <a:endParaRPr lang="en-US" altLang="zh-CN" sz="1600" dirty="0" smtClean="0"/>
          </a:p>
          <a:p>
            <a:r>
              <a:rPr lang="zh-CN" altLang="zh-CN" sz="1600" b="1" dirty="0" smtClean="0"/>
              <a:t>最后</a:t>
            </a:r>
            <a:r>
              <a:rPr lang="zh-CN" altLang="zh-CN" sz="1600" dirty="0" smtClean="0"/>
              <a:t>，信息数据的分析产出。</a:t>
            </a:r>
            <a:endParaRPr lang="en-US" altLang="zh-CN" sz="1600" dirty="0" smtClean="0"/>
          </a:p>
        </p:txBody>
      </p:sp>
      <p:sp>
        <p:nvSpPr>
          <p:cNvPr id="10" name="Rectangle 14"/>
          <p:cNvSpPr txBox="1">
            <a:spLocks noChangeArrowheads="1"/>
          </p:cNvSpPr>
          <p:nvPr/>
        </p:nvSpPr>
        <p:spPr bwMode="auto">
          <a:xfrm>
            <a:off x="179512" y="5445224"/>
            <a:ext cx="8856984" cy="864096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黑体"/>
              </a:rPr>
              <a:t>1.</a:t>
            </a:r>
            <a:r>
              <a:rPr lang="zh-CN" altLang="en-US" sz="1600" dirty="0" smtClean="0">
                <a:solidFill>
                  <a:srgbClr val="000000"/>
                </a:solidFill>
                <a:latin typeface="Arial"/>
                <a:ea typeface="黑体"/>
              </a:rPr>
              <a:t>“数据分析”</a:t>
            </a:r>
            <a:r>
              <a:rPr lang="zh-CN" altLang="zh-CN" sz="1600" dirty="0" smtClean="0">
                <a:solidFill>
                  <a:srgbClr val="000000"/>
                </a:solidFill>
                <a:latin typeface="Arial"/>
                <a:ea typeface="黑体"/>
              </a:rPr>
              <a:t>是整个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黑体"/>
              </a:rPr>
              <a:t>“</a:t>
            </a:r>
            <a:r>
              <a:rPr lang="zh-CN" altLang="zh-CN" sz="1600" dirty="0" smtClean="0">
                <a:solidFill>
                  <a:srgbClr val="000000"/>
                </a:solidFill>
                <a:latin typeface="Arial"/>
                <a:ea typeface="黑体"/>
              </a:rPr>
              <a:t>大数据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黑体"/>
              </a:rPr>
              <a:t>”</a:t>
            </a:r>
            <a:r>
              <a:rPr lang="zh-CN" altLang="zh-CN" sz="1600" dirty="0" smtClean="0">
                <a:solidFill>
                  <a:srgbClr val="000000"/>
                </a:solidFill>
                <a:latin typeface="Arial"/>
                <a:ea typeface="黑体"/>
              </a:rPr>
              <a:t>产业链的最末端，也可能是最具技术含量和产业附加值的子行业。</a:t>
            </a:r>
            <a:endParaRPr lang="en-US" altLang="zh-CN" sz="1600" dirty="0" smtClean="0">
              <a:solidFill>
                <a:srgbClr val="000000"/>
              </a:solidFill>
              <a:latin typeface="Arial"/>
              <a:ea typeface="黑体"/>
            </a:endParaRPr>
          </a:p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黑体"/>
              </a:rPr>
              <a:t>2. </a:t>
            </a:r>
            <a:r>
              <a:rPr lang="zh-CN" altLang="zh-CN" sz="1600" dirty="0" smtClean="0">
                <a:solidFill>
                  <a:srgbClr val="000000"/>
                </a:solidFill>
                <a:latin typeface="Arial"/>
                <a:ea typeface="黑体"/>
              </a:rPr>
              <a:t>任何数据不经过分析这一环节，都无法落实到实际应用。</a:t>
            </a:r>
            <a:endParaRPr lang="en-US" altLang="zh-CN" sz="1600" dirty="0" smtClean="0">
              <a:solidFill>
                <a:srgbClr val="000000"/>
              </a:solidFill>
              <a:latin typeface="Arial"/>
              <a:ea typeface="黑体"/>
            </a:endParaRPr>
          </a:p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黑体"/>
              </a:rPr>
              <a:t>3. </a:t>
            </a:r>
            <a:r>
              <a:rPr lang="zh-CN" altLang="zh-CN" sz="1600" dirty="0" smtClean="0">
                <a:solidFill>
                  <a:srgbClr val="000000"/>
                </a:solidFill>
                <a:latin typeface="Arial"/>
                <a:ea typeface="黑体"/>
              </a:rPr>
              <a:t>在同样的数据面前，谁分析出的结果最有效，将决定谁才是真正的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黑体"/>
              </a:rPr>
              <a:t>“</a:t>
            </a:r>
            <a:r>
              <a:rPr lang="zh-CN" altLang="zh-CN" sz="1600" dirty="0" smtClean="0">
                <a:solidFill>
                  <a:srgbClr val="000000"/>
                </a:solidFill>
                <a:latin typeface="Arial"/>
                <a:ea typeface="黑体"/>
              </a:rPr>
              <a:t>大数据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黑体"/>
              </a:rPr>
              <a:t>”</a:t>
            </a:r>
            <a:r>
              <a:rPr lang="zh-CN" altLang="zh-CN" sz="1600" dirty="0" smtClean="0">
                <a:solidFill>
                  <a:srgbClr val="000000"/>
                </a:solidFill>
                <a:latin typeface="Arial"/>
                <a:ea typeface="黑体"/>
              </a:rPr>
              <a:t>智能产业领跑者</a:t>
            </a:r>
            <a:endParaRPr lang="zh-CN" altLang="en-US" sz="2000" dirty="0"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85036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</a:rPr>
              <a:t>Challenges and Opportunities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pic>
        <p:nvPicPr>
          <p:cNvPr id="6" name="图片 5" descr="idc.jp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908720"/>
            <a:ext cx="1360951" cy="6577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2852936"/>
            <a:ext cx="792088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1600" dirty="0" smtClean="0"/>
              <a:t>用于大数据分析的</a:t>
            </a:r>
            <a:r>
              <a:rPr lang="en-US" altLang="zh-CN" sz="1600" dirty="0" err="1" smtClean="0"/>
              <a:t>Hadoop</a:t>
            </a:r>
            <a:r>
              <a:rPr lang="zh-CN" altLang="zh-CN" sz="1600" dirty="0" smtClean="0"/>
              <a:t>和</a:t>
            </a:r>
            <a:r>
              <a:rPr lang="en-US" altLang="zh-CN" sz="1600" dirty="0" err="1" smtClean="0"/>
              <a:t>MapReduce</a:t>
            </a:r>
            <a:r>
              <a:rPr lang="zh-CN" altLang="zh-CN" sz="1600" dirty="0" smtClean="0"/>
              <a:t>编程框架相关的软件市场将会从</a:t>
            </a:r>
            <a:r>
              <a:rPr lang="en-US" altLang="zh-CN" sz="1600" dirty="0" smtClean="0"/>
              <a:t>2011</a:t>
            </a:r>
            <a:r>
              <a:rPr lang="zh-CN" altLang="zh-CN" sz="1600" dirty="0" smtClean="0"/>
              <a:t>年的</a:t>
            </a:r>
            <a:r>
              <a:rPr lang="en-US" altLang="zh-CN" sz="1600" dirty="0" smtClean="0"/>
              <a:t>7700</a:t>
            </a:r>
            <a:r>
              <a:rPr lang="zh-CN" altLang="zh-CN" sz="1600" dirty="0" smtClean="0"/>
              <a:t>万美元暴涨至</a:t>
            </a:r>
            <a:r>
              <a:rPr lang="en-US" altLang="zh-CN" sz="1600" dirty="0" smtClean="0"/>
              <a:t>2016</a:t>
            </a:r>
            <a:r>
              <a:rPr lang="zh-CN" altLang="zh-CN" sz="1600" dirty="0" smtClean="0"/>
              <a:t>年的</a:t>
            </a:r>
            <a:r>
              <a:rPr lang="en-US" altLang="zh-CN" sz="1600" dirty="0" smtClean="0"/>
              <a:t>8.128</a:t>
            </a:r>
            <a:r>
              <a:rPr lang="zh-CN" altLang="zh-CN" sz="1600" dirty="0" smtClean="0"/>
              <a:t>亿美元，年复合增长率为</a:t>
            </a:r>
            <a:r>
              <a:rPr lang="en-US" altLang="zh-CN" sz="1600" dirty="0" smtClean="0"/>
              <a:t>60.2% - 2012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月</a:t>
            </a:r>
            <a:endParaRPr lang="en-US" altLang="zh-CN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5536" y="2132856"/>
            <a:ext cx="792088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1600" dirty="0" smtClean="0"/>
              <a:t>大数据市场将从</a:t>
            </a:r>
            <a:r>
              <a:rPr lang="en-US" altLang="zh-CN" sz="1600" dirty="0" smtClean="0"/>
              <a:t>2010</a:t>
            </a:r>
            <a:r>
              <a:rPr lang="zh-CN" altLang="zh-CN" sz="1600" dirty="0" smtClean="0"/>
              <a:t>年的</a:t>
            </a:r>
            <a:r>
              <a:rPr lang="en-US" altLang="zh-CN" sz="1600" dirty="0" smtClean="0"/>
              <a:t>32</a:t>
            </a:r>
            <a:r>
              <a:rPr lang="zh-CN" altLang="zh-CN" sz="1600" dirty="0" smtClean="0"/>
              <a:t>亿美元增长到</a:t>
            </a:r>
            <a:r>
              <a:rPr lang="en-US" altLang="zh-CN" sz="1600" dirty="0" smtClean="0"/>
              <a:t>2015</a:t>
            </a:r>
            <a:r>
              <a:rPr lang="zh-CN" altLang="zh-CN" sz="1600" dirty="0" smtClean="0"/>
              <a:t>年的</a:t>
            </a:r>
            <a:r>
              <a:rPr lang="en-US" altLang="zh-CN" sz="1600" dirty="0" smtClean="0"/>
              <a:t>169</a:t>
            </a:r>
            <a:r>
              <a:rPr lang="zh-CN" altLang="zh-CN" sz="1600" dirty="0" smtClean="0"/>
              <a:t>亿美元，年复合增长率达</a:t>
            </a:r>
            <a:r>
              <a:rPr lang="en-US" altLang="zh-CN" sz="1600" dirty="0" smtClean="0"/>
              <a:t>40%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大约是整体信息通信技术</a:t>
            </a:r>
            <a:r>
              <a:rPr lang="en-US" altLang="zh-CN" sz="1600" dirty="0" smtClean="0"/>
              <a:t>(ICT )</a:t>
            </a:r>
            <a:r>
              <a:rPr lang="zh-CN" altLang="zh-CN" sz="1600" dirty="0" smtClean="0"/>
              <a:t>市场年增长率的</a:t>
            </a:r>
            <a:r>
              <a:rPr lang="en-US" altLang="zh-CN" sz="1600" dirty="0" smtClean="0"/>
              <a:t>7</a:t>
            </a:r>
            <a:r>
              <a:rPr lang="zh-CN" altLang="zh-CN" sz="1600" dirty="0" smtClean="0"/>
              <a:t>倍</a:t>
            </a:r>
            <a:r>
              <a:rPr lang="en-US" altLang="zh-CN" sz="1600" dirty="0" smtClean="0"/>
              <a:t>  - 2012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月</a:t>
            </a:r>
            <a:endParaRPr lang="en-US" altLang="zh-CN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5536" y="3606115"/>
            <a:ext cx="799288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1600" dirty="0" smtClean="0"/>
              <a:t>大数据将越来越向商业模式发展；而当前数据固有的“</a:t>
            </a:r>
            <a:r>
              <a:rPr lang="en-US" altLang="zh-CN" sz="1600" dirty="0" smtClean="0"/>
              <a:t>4V</a:t>
            </a:r>
            <a:r>
              <a:rPr lang="zh-CN" altLang="zh-CN" sz="1600" dirty="0" smtClean="0"/>
              <a:t>”特征，高容量</a:t>
            </a:r>
            <a:r>
              <a:rPr lang="en-US" altLang="zh-CN" sz="1600" dirty="0" smtClean="0"/>
              <a:t>  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Volume</a:t>
            </a:r>
            <a:r>
              <a:rPr lang="zh-CN" altLang="zh-CN" sz="1600" dirty="0" smtClean="0"/>
              <a:t>）、多样性（</a:t>
            </a:r>
            <a:r>
              <a:rPr lang="en-US" altLang="zh-CN" sz="1600" dirty="0" smtClean="0"/>
              <a:t>Variety</a:t>
            </a:r>
            <a:r>
              <a:rPr lang="zh-CN" altLang="zh-CN" sz="1600" dirty="0" smtClean="0"/>
              <a:t>）、动态性（</a:t>
            </a:r>
            <a:r>
              <a:rPr lang="en-US" altLang="zh-CN" sz="1600" dirty="0" smtClean="0"/>
              <a:t>Velocity</a:t>
            </a:r>
            <a:r>
              <a:rPr lang="zh-CN" altLang="zh-CN" sz="1600" dirty="0" smtClean="0"/>
              <a:t>）、高价值（</a:t>
            </a:r>
            <a:r>
              <a:rPr lang="en-US" altLang="zh-CN" sz="1600" dirty="0" smtClean="0"/>
              <a:t>Value</a:t>
            </a:r>
            <a:r>
              <a:rPr lang="zh-CN" altLang="zh-CN" sz="1600" dirty="0" smtClean="0"/>
              <a:t>），也必在学术界引领相关技术架构、数据管理、分析挖掘和决策支持相关的研究</a:t>
            </a:r>
            <a:r>
              <a:rPr lang="en-US" altLang="zh-CN" sz="1600" dirty="0" smtClean="0"/>
              <a:t> - 2012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月</a:t>
            </a:r>
            <a:endParaRPr lang="zh-CN" altLang="en-US" sz="1600" dirty="0"/>
          </a:p>
        </p:txBody>
      </p:sp>
      <p:sp>
        <p:nvSpPr>
          <p:cNvPr id="17" name="Rectangle 14"/>
          <p:cNvSpPr txBox="1">
            <a:spLocks noChangeArrowheads="1"/>
          </p:cNvSpPr>
          <p:nvPr/>
        </p:nvSpPr>
        <p:spPr bwMode="auto">
          <a:xfrm>
            <a:off x="251520" y="5157192"/>
            <a:ext cx="8496944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 eaLnBrk="1" hangingPunct="1"/>
            <a:r>
              <a:rPr lang="zh-CN" altLang="zh-CN" sz="1600" dirty="0" smtClean="0">
                <a:solidFill>
                  <a:srgbClr val="000000"/>
                </a:solidFill>
                <a:latin typeface="Arial"/>
                <a:ea typeface="黑体"/>
              </a:rPr>
              <a:t>中国将成为全球最重要的大数据市场之一。</a:t>
            </a:r>
            <a:endParaRPr lang="en-US" altLang="zh-CN" sz="1600" dirty="0" smtClean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2" y="980728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99"/>
                </a:solidFill>
              </a:rPr>
              <a:t>- </a:t>
            </a:r>
            <a:r>
              <a:rPr lang="zh-CN" altLang="en-US" dirty="0" smtClean="0"/>
              <a:t>“大数据技术和服务预测”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8"/>
          <p:cNvSpPr txBox="1">
            <a:spLocks noChangeArrowheads="1"/>
          </p:cNvSpPr>
          <p:nvPr/>
        </p:nvSpPr>
        <p:spPr bwMode="auto">
          <a:xfrm>
            <a:off x="135689" y="6156012"/>
            <a:ext cx="65245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结构化信息存储            海量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数据资源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多源信息整合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89225" y="5233442"/>
            <a:ext cx="1152525" cy="931862"/>
            <a:chOff x="3924300" y="5373216"/>
            <a:chExt cx="1152525" cy="931862"/>
          </a:xfrm>
        </p:grpSpPr>
        <p:pic>
          <p:nvPicPr>
            <p:cNvPr id="6" name="图片 59" descr="20120616100111129_easyicon_cn_128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5446241"/>
              <a:ext cx="4318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60" descr="20120616100111129_easyicon_cn_128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6100" y="5373216"/>
              <a:ext cx="431800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61" descr="20120616100111129_easyicon_cn_128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638" y="5805016"/>
              <a:ext cx="431800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62" descr="20120616100111129_easyicon_cn_128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438" y="5733578"/>
              <a:ext cx="433387" cy="50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317078" y="5233442"/>
            <a:ext cx="1363663" cy="931862"/>
            <a:chOff x="1187450" y="5373216"/>
            <a:chExt cx="1363663" cy="931862"/>
          </a:xfrm>
        </p:grpSpPr>
        <p:pic>
          <p:nvPicPr>
            <p:cNvPr id="11" name="图片 64" descr="20120616100300378_easyicon_cn_256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450" y="5446241"/>
              <a:ext cx="642938" cy="642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66" descr="20120616100300378_easyicon_cn_256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250" y="5373216"/>
              <a:ext cx="642938" cy="642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67" descr="20120616100300378_easyicon_cn_256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5" y="5662141"/>
              <a:ext cx="642938" cy="642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69" descr="20120616100300378_easyicon_cn_256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5" y="5517678"/>
              <a:ext cx="642938" cy="64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283546" y="5531609"/>
            <a:ext cx="29527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 bwMode="auto">
          <a:xfrm>
            <a:off x="1187624" y="4077360"/>
            <a:ext cx="5689077" cy="5548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分布式处理平台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187625" y="3467388"/>
            <a:ext cx="1017174" cy="548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NLP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245164" y="3463196"/>
            <a:ext cx="924719" cy="548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ML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9" name="Picture 2" descr="http://t0.gstatic.com/images?q=tbn:ANd9GcSzkPDHiGVHNqnqw0ck28QTiRSFfVQo-ECKScQR0MdEkNTAhUZ0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0568" b="33501"/>
          <a:stretch/>
        </p:blipFill>
        <p:spPr bwMode="auto">
          <a:xfrm>
            <a:off x="7770315" y="2968344"/>
            <a:ext cx="1266181" cy="60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://t3.gstatic.com/images?q=tbn:ANd9GcQpSzCAmEM7gB7qI_2cHk7Wr7u11Gx2tFky6HHqgt_gIcK-T_ND0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405" t="5434" r="20343" b="12984"/>
          <a:stretch/>
        </p:blipFill>
        <p:spPr bwMode="auto">
          <a:xfrm>
            <a:off x="6876256" y="2925232"/>
            <a:ext cx="1842198" cy="125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3g.tompda.com/images/upload/2011-1-14/1363925751.jp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99470" y="1761050"/>
            <a:ext cx="733425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https://encrypted-tbn3.gstatic.com/images?q=tbn:ANd9GcQ-xAx0CTQAyADe7uNBbqs8CLIoVC_8zrPZBBrXlNGNs25M04Gu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24202" y="1690683"/>
            <a:ext cx="808038" cy="64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6" descr="http://www.54yuqing.com/images/kuai.gif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51270" y="1689075"/>
            <a:ext cx="703814" cy="70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 rot="10800000">
            <a:off x="467544" y="1698334"/>
            <a:ext cx="738664" cy="840288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据源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及应用 </a:t>
            </a:r>
            <a:endParaRPr lang="zh-CN" altLang="en-US" dirty="0"/>
          </a:p>
        </p:txBody>
      </p:sp>
      <p:pic>
        <p:nvPicPr>
          <p:cNvPr id="27" name="Picture 12" descr="http://t2.gstatic.com/images?q=tbn:ANd9GcRnaPvba3OxPsEHrMuGcsRG0MWtofdQKRkhljUmXAAzi7gmd3nlAA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74" t="15351" r="6776" b="18922"/>
          <a:stretch/>
        </p:blipFill>
        <p:spPr bwMode="auto">
          <a:xfrm>
            <a:off x="2204798" y="1638380"/>
            <a:ext cx="1323507" cy="6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 bwMode="auto">
          <a:xfrm>
            <a:off x="1187624" y="4685124"/>
            <a:ext cx="5689077" cy="5130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数据存储平台</a:t>
            </a:r>
          </a:p>
        </p:txBody>
      </p:sp>
      <p:pic>
        <p:nvPicPr>
          <p:cNvPr id="29" name="Picture 14" descr="http://t3.gstatic.com/images?q=tbn:ANd9GcTPoKPFHI6nKnHGZdrLOzTsp1P5P-PuFTDtCFGvSQa-M4wjd6eQO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9602" y="4340512"/>
            <a:ext cx="2016224" cy="70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 bwMode="auto">
          <a:xfrm>
            <a:off x="3469722" y="2853224"/>
            <a:ext cx="1871786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SNS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结构分析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253548" y="2853224"/>
            <a:ext cx="1166324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图查询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4066182" y="3473862"/>
            <a:ext cx="2810519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Tools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368354" y="2853224"/>
            <a:ext cx="1508346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SNS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隐私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128" y="4149368"/>
            <a:ext cx="1008335" cy="3833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5724128" y="4746688"/>
            <a:ext cx="1008335" cy="38335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</a:t>
            </a:r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0" y="4343896"/>
            <a:ext cx="6696662" cy="6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</p:cxnSp>
      <p:pic>
        <p:nvPicPr>
          <p:cNvPr id="37" name="Picture 16" descr="http://t1.gstatic.com/images?q=tbn:ANd9GcQUk8vkLWbner_sKiNguIOc55VjmYSetiZVcVhTlqLiThtFGKppr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0702" y="1647122"/>
            <a:ext cx="91697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矩形 37"/>
          <p:cNvSpPr/>
          <p:nvPr/>
        </p:nvSpPr>
        <p:spPr>
          <a:xfrm>
            <a:off x="1476785" y="247440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社</a:t>
            </a:r>
            <a:r>
              <a:rPr lang="zh-CN" altLang="en-US" dirty="0" smtClean="0"/>
              <a:t>交网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21091" y="24526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博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483446" y="24744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移</a:t>
            </a:r>
            <a:r>
              <a:rPr lang="zh-CN" altLang="en-US" dirty="0" smtClean="0"/>
              <a:t>动服务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722023" y="24472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舆情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624244" y="24091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商业智能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39552" y="310184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算</a:t>
            </a:r>
            <a:r>
              <a:rPr lang="zh-CN" altLang="en-US" dirty="0" smtClean="0">
                <a:latin typeface="+mn-ea"/>
                <a:ea typeface="+mn-ea"/>
              </a:rPr>
              <a:t>法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 smtClean="0">
                <a:latin typeface="+mn-ea"/>
                <a:ea typeface="+mn-ea"/>
              </a:rPr>
              <a:t>分</a:t>
            </a:r>
            <a:r>
              <a:rPr lang="zh-CN" altLang="en-US" dirty="0">
                <a:latin typeface="+mn-ea"/>
                <a:ea typeface="+mn-ea"/>
              </a:rPr>
              <a:t>析</a:t>
            </a:r>
          </a:p>
        </p:txBody>
      </p:sp>
      <p:sp>
        <p:nvSpPr>
          <p:cNvPr id="44" name="矩形 43"/>
          <p:cNvSpPr/>
          <p:nvPr/>
        </p:nvSpPr>
        <p:spPr>
          <a:xfrm>
            <a:off x="539551" y="440177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系</a:t>
            </a:r>
            <a:r>
              <a:rPr lang="zh-CN" altLang="en-US" dirty="0" smtClean="0">
                <a:latin typeface="+mn-ea"/>
                <a:ea typeface="+mn-ea"/>
              </a:rPr>
              <a:t>统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架构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209241" y="3467388"/>
            <a:ext cx="822922" cy="548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…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175267" y="2875071"/>
            <a:ext cx="993915" cy="548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…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9" name="标题 1"/>
          <p:cNvSpPr txBox="1">
            <a:spLocks/>
          </p:cNvSpPr>
          <p:nvPr/>
        </p:nvSpPr>
        <p:spPr>
          <a:xfrm>
            <a:off x="457200" y="44624"/>
            <a:ext cx="8229600" cy="63408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ACT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大数据研究侧重点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</a:rPr>
              <a:t>Graph Data: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051247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</a:rPr>
              <a:t>Data Privacy: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3051247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</a:rPr>
              <a:t>Social Networks: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499401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</a:rPr>
              <a:t>Vision: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179512" y="5589240"/>
            <a:ext cx="8068934" cy="79208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1. High quality research papers!</a:t>
            </a:r>
          </a:p>
          <a:p>
            <a:pPr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2. Useful techniques or tools for practical big data applications!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1268760"/>
            <a:ext cx="35532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Graph Pattern Matching</a:t>
            </a:r>
          </a:p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Classical Graph Queries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9992" y="1268760"/>
            <a:ext cx="3600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Spatial/temporal Analysis</a:t>
            </a:r>
          </a:p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Data Streams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3699029"/>
            <a:ext cx="35532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Privacy on graphs </a:t>
            </a:r>
          </a:p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Privacy on social networks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827420"/>
            <a:ext cx="79208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Graph Searching – New searching model in Social Computing Era</a:t>
            </a:r>
            <a:endParaRPr lang="zh-CN" altLang="en-US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6016" y="3699029"/>
            <a:ext cx="3456384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Recommendation</a:t>
            </a:r>
          </a:p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Trust Propagation </a:t>
            </a:r>
          </a:p>
          <a:p>
            <a:pPr eaLnBrk="1" hangingPunct="1"/>
            <a:r>
              <a:rPr lang="en-US" altLang="zh-CN" b="1" dirty="0" smtClean="0">
                <a:ea typeface="黑体" pitchFamily="49" charset="-122"/>
                <a:sym typeface="Wingdings" pitchFamily="2" charset="2"/>
              </a:rPr>
              <a:t>User Behavior  Modeling</a:t>
            </a:r>
          </a:p>
        </p:txBody>
      </p:sp>
      <p:sp>
        <p:nvSpPr>
          <p:cNvPr id="21" name=" 3"/>
          <p:cNvSpPr/>
          <p:nvPr/>
        </p:nvSpPr>
        <p:spPr bwMode="auto">
          <a:xfrm>
            <a:off x="3330252" y="1916832"/>
            <a:ext cx="1601788" cy="1643063"/>
          </a:xfrm>
          <a:prstGeom prst="gear9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altLang="zh-CN" b="1" dirty="0" smtClean="0">
              <a:solidFill>
                <a:srgbClr val="000099"/>
              </a:solidFill>
            </a:endParaRPr>
          </a:p>
          <a:p>
            <a:r>
              <a:rPr lang="en-US" altLang="zh-CN" b="1" dirty="0" smtClean="0">
                <a:solidFill>
                  <a:srgbClr val="000099"/>
                </a:solidFill>
              </a:rPr>
              <a:t>   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25649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99"/>
                </a:solidFill>
              </a:rPr>
              <a:t>融合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21" grpId="0" animBg="1"/>
      <p:bldP spid="21" grpId="1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71438" y="4163343"/>
            <a:ext cx="8100962" cy="1705391"/>
            <a:chOff x="71438" y="4315897"/>
            <a:chExt cx="8100962" cy="1705391"/>
          </a:xfrm>
        </p:grpSpPr>
        <p:sp>
          <p:nvSpPr>
            <p:cNvPr id="11" name="Text Box 14"/>
            <p:cNvSpPr txBox="1">
              <a:spLocks noChangeArrowheads="1"/>
            </p:cNvSpPr>
            <p:nvPr/>
          </p:nvSpPr>
          <p:spPr>
            <a:xfrm>
              <a:off x="71438" y="5673209"/>
              <a:ext cx="1476226" cy="338554"/>
            </a:xfrm>
            <a:prstGeom prst="rect">
              <a:avLst/>
            </a:prstGeom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ea"/>
                </a:rPr>
                <a:t>File systems</a:t>
              </a:r>
              <a:endParaRPr lang="zh-CN" altLang="en-US" sz="1600" b="1" dirty="0">
                <a:latin typeface="+mn-ea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91680" y="5682734"/>
              <a:ext cx="13573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ea"/>
                  <a:ea typeface="+mn-ea"/>
                </a:rPr>
                <a:t>Databases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143375" y="5682734"/>
              <a:ext cx="1796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ea"/>
                  <a:ea typeface="+mn-ea"/>
                </a:rPr>
                <a:t>World Wide Web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1438" y="4315897"/>
              <a:ext cx="8100962" cy="1309687"/>
              <a:chOff x="71438" y="4315897"/>
              <a:chExt cx="8100962" cy="1309687"/>
            </a:xfrm>
          </p:grpSpPr>
          <p:pic>
            <p:nvPicPr>
              <p:cNvPr id="7" name="Picture 2" descr="C:\Documents and Settings\act\Local Settings\Temporary Internet Files\Content.IE5\WUIGX2X2\MC900434411[1]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164288" y="4352156"/>
                <a:ext cx="1008112" cy="1134126"/>
              </a:xfrm>
              <a:prstGeom prst="rect">
                <a:avLst/>
              </a:prstGeom>
              <a:noFill/>
            </p:spPr>
          </p:pic>
          <p:pic>
            <p:nvPicPr>
              <p:cNvPr id="10" name="Picture 3" descr="C:\Documents and Settings\act\Local Settings\Temporary Internet Files\Content.IE5\PIO6R8AE\MC900287225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8" y="4384159"/>
                <a:ext cx="1214437" cy="1173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图片 22" descr="logo_sql.gif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3" y="4568309"/>
                <a:ext cx="1428750" cy="8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图片 20" descr="Keyword-Search1.jp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4315897"/>
                <a:ext cx="2733675" cy="130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AutoShape 36"/>
              <p:cNvSpPr>
                <a:spLocks noChangeArrowheads="1"/>
              </p:cNvSpPr>
              <p:nvPr/>
            </p:nvSpPr>
            <p:spPr bwMode="auto">
              <a:xfrm>
                <a:off x="1285875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9" name="AutoShape 36"/>
              <p:cNvSpPr>
                <a:spLocks noChangeArrowheads="1"/>
              </p:cNvSpPr>
              <p:nvPr/>
            </p:nvSpPr>
            <p:spPr bwMode="auto">
              <a:xfrm>
                <a:off x="3071813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20" name="AutoShape 36"/>
              <p:cNvSpPr>
                <a:spLocks noChangeArrowheads="1"/>
              </p:cNvSpPr>
              <p:nvPr/>
            </p:nvSpPr>
            <p:spPr bwMode="auto">
              <a:xfrm>
                <a:off x="6072188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21" name="Rectangle 14"/>
          <p:cNvSpPr txBox="1">
            <a:spLocks noChangeArrowheads="1"/>
          </p:cNvSpPr>
          <p:nvPr/>
        </p:nvSpPr>
        <p:spPr bwMode="auto">
          <a:xfrm>
            <a:off x="323528" y="6073899"/>
            <a:ext cx="8496944" cy="451445"/>
          </a:xfrm>
          <a:prstGeom prst="rect">
            <a:avLst/>
          </a:prstGeom>
          <a:blipFill dpi="0" rotWithShape="1">
            <a:blip r:embed="rId6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searching 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is a key to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social searching engines!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3140968"/>
            <a:ext cx="8496944" cy="451445"/>
          </a:xfrm>
          <a:prstGeom prst="rect">
            <a:avLst/>
          </a:prstGeom>
          <a:blipFill dpi="0" rotWithShape="1">
            <a:blip r:embed="rId6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Graphs are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everywhere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, and quite a few are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huge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 graphs!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24" name="图片 23" descr="googlewebgraph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2022" y="404665"/>
            <a:ext cx="2554053" cy="2592287"/>
          </a:xfrm>
          <a:prstGeom prst="rect">
            <a:avLst/>
          </a:prstGeom>
        </p:spPr>
      </p:pic>
      <p:pic>
        <p:nvPicPr>
          <p:cNvPr id="25" name="图片 8" descr="unitedfacebook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8841" y="404665"/>
            <a:ext cx="25356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oil-food-we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0656" y="476672"/>
            <a:ext cx="3203849" cy="2453251"/>
          </a:xfrm>
          <a:prstGeom prst="rect">
            <a:avLst/>
          </a:prstGeom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732240" y="5517232"/>
            <a:ext cx="1933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1600" b="1" dirty="0" smtClean="0">
                <a:latin typeface="+mn-ea"/>
                <a:ea typeface="+mn-ea"/>
              </a:rPr>
              <a:t>Social Networks</a:t>
            </a:r>
            <a:endParaRPr lang="zh-CN" altLang="en-US" sz="1600" b="1" dirty="0">
              <a:latin typeface="+mn-ea"/>
              <a:ea typeface="+mn-ea"/>
            </a:endParaRPr>
          </a:p>
        </p:txBody>
      </p:sp>
      <p:pic>
        <p:nvPicPr>
          <p:cNvPr id="18" name="图片 30" descr="socialgraphPlateform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933056"/>
            <a:ext cx="26336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19666</TotalTime>
  <Words>1375</Words>
  <Application>Microsoft Office PowerPoint</Application>
  <PresentationFormat>全屏显示(4:3)</PresentationFormat>
  <Paragraphs>209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Why Spatial/temporal Analysis?</vt:lpstr>
      <vt:lpstr>Data Privacy for Social Network</vt:lpstr>
      <vt:lpstr>Privacy Preserving for Graph Data </vt:lpstr>
      <vt:lpstr>大数据之社交网络发展</vt:lpstr>
      <vt:lpstr>核心问题：可评价</vt:lpstr>
      <vt:lpstr>社会网络分析</vt:lpstr>
      <vt:lpstr>幻灯片 16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Lenovo User</cp:lastModifiedBy>
  <cp:revision>1907</cp:revision>
  <dcterms:created xsi:type="dcterms:W3CDTF">2010-07-14T15:56:11Z</dcterms:created>
  <dcterms:modified xsi:type="dcterms:W3CDTF">2012-12-05T08:31:58Z</dcterms:modified>
</cp:coreProperties>
</file>