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Default Extension="xlsx" ContentType="application/vnd.openxmlformats-officedocument.spreadsheetml.sheet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5"/>
  </p:notesMasterIdLst>
  <p:handoutMasterIdLst>
    <p:handoutMasterId r:id="rId56"/>
  </p:handoutMasterIdLst>
  <p:sldIdLst>
    <p:sldId id="296" r:id="rId2"/>
    <p:sldId id="582" r:id="rId3"/>
    <p:sldId id="642" r:id="rId4"/>
    <p:sldId id="628" r:id="rId5"/>
    <p:sldId id="604" r:id="rId6"/>
    <p:sldId id="654" r:id="rId7"/>
    <p:sldId id="644" r:id="rId8"/>
    <p:sldId id="623" r:id="rId9"/>
    <p:sldId id="624" r:id="rId10"/>
    <p:sldId id="625" r:id="rId11"/>
    <p:sldId id="627" r:id="rId12"/>
    <p:sldId id="608" r:id="rId13"/>
    <p:sldId id="609" r:id="rId14"/>
    <p:sldId id="655" r:id="rId15"/>
    <p:sldId id="645" r:id="rId16"/>
    <p:sldId id="610" r:id="rId17"/>
    <p:sldId id="617" r:id="rId18"/>
    <p:sldId id="668" r:id="rId19"/>
    <p:sldId id="611" r:id="rId20"/>
    <p:sldId id="639" r:id="rId21"/>
    <p:sldId id="622" r:id="rId22"/>
    <p:sldId id="612" r:id="rId23"/>
    <p:sldId id="618" r:id="rId24"/>
    <p:sldId id="647" r:id="rId25"/>
    <p:sldId id="619" r:id="rId26"/>
    <p:sldId id="648" r:id="rId27"/>
    <p:sldId id="649" r:id="rId28"/>
    <p:sldId id="650" r:id="rId29"/>
    <p:sldId id="651" r:id="rId30"/>
    <p:sldId id="652" r:id="rId31"/>
    <p:sldId id="653" r:id="rId32"/>
    <p:sldId id="656" r:id="rId33"/>
    <p:sldId id="657" r:id="rId34"/>
    <p:sldId id="658" r:id="rId35"/>
    <p:sldId id="659" r:id="rId36"/>
    <p:sldId id="630" r:id="rId37"/>
    <p:sldId id="660" r:id="rId38"/>
    <p:sldId id="670" r:id="rId39"/>
    <p:sldId id="669" r:id="rId40"/>
    <p:sldId id="636" r:id="rId41"/>
    <p:sldId id="637" r:id="rId42"/>
    <p:sldId id="629" r:id="rId43"/>
    <p:sldId id="616" r:id="rId44"/>
    <p:sldId id="640" r:id="rId45"/>
    <p:sldId id="646" r:id="rId46"/>
    <p:sldId id="664" r:id="rId47"/>
    <p:sldId id="663" r:id="rId48"/>
    <p:sldId id="662" r:id="rId49"/>
    <p:sldId id="661" r:id="rId50"/>
    <p:sldId id="666" r:id="rId51"/>
    <p:sldId id="671" r:id="rId52"/>
    <p:sldId id="665" r:id="rId53"/>
    <p:sldId id="641" r:id="rId54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66CC"/>
    <a:srgbClr val="FF0000"/>
    <a:srgbClr val="000099"/>
    <a:srgbClr val="FFFF66"/>
    <a:srgbClr val="EAEAEA"/>
    <a:srgbClr val="3366CC"/>
    <a:srgbClr val="CC33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38" autoAdjust="0"/>
    <p:restoredTop sz="97974" autoAdjust="0"/>
  </p:normalViewPr>
  <p:slideViewPr>
    <p:cSldViewPr>
      <p:cViewPr>
        <p:scale>
          <a:sx n="75" d="100"/>
          <a:sy n="75" d="100"/>
        </p:scale>
        <p:origin x="-1368" y="-3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90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8" d="100"/>
          <a:sy n="68" d="100"/>
        </p:scale>
        <p:origin x="-2856" y="-10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2.xml"/><Relationship Id="rId1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zh-CN"/>
  <c:chart>
    <c:autoTitleDeleted val="1"/>
    <c:plotArea>
      <c:layout>
        <c:manualLayout>
          <c:layoutTarget val="inner"/>
          <c:xMode val="edge"/>
          <c:yMode val="edge"/>
          <c:x val="7.3819621582498593E-2"/>
          <c:y val="0.16629513237585999"/>
          <c:w val="0.89103127249312786"/>
          <c:h val="0.62499844464975574"/>
        </c:manualLayout>
      </c:layout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SIGMOD + VLDB + ICDE</c:v>
                </c:pt>
              </c:strCache>
            </c:strRef>
          </c:tx>
          <c:spPr>
            <a:solidFill>
              <a:srgbClr val="0066CC"/>
            </a:solidFill>
          </c:spPr>
          <c:cat>
            <c:numRef>
              <c:f>Sheet1!$A$2:$A$14</c:f>
              <c:numCache>
                <c:formatCode>General</c:formatCode>
                <c:ptCount val="13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  <c:pt idx="11">
                  <c:v>2011</c:v>
                </c:pt>
                <c:pt idx="12">
                  <c:v>2012</c:v>
                </c:pt>
              </c:numCache>
            </c:numRef>
          </c:cat>
          <c:val>
            <c:numRef>
              <c:f>Sheet1!$B$2:$B$14</c:f>
              <c:numCache>
                <c:formatCode>General</c:formatCode>
                <c:ptCount val="13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3</c:v>
                </c:pt>
                <c:pt idx="4">
                  <c:v>2</c:v>
                </c:pt>
                <c:pt idx="5">
                  <c:v>10</c:v>
                </c:pt>
                <c:pt idx="6">
                  <c:v>8</c:v>
                </c:pt>
                <c:pt idx="7">
                  <c:v>11</c:v>
                </c:pt>
                <c:pt idx="8">
                  <c:v>25</c:v>
                </c:pt>
                <c:pt idx="9">
                  <c:v>17</c:v>
                </c:pt>
                <c:pt idx="10">
                  <c:v>27</c:v>
                </c:pt>
                <c:pt idx="11">
                  <c:v>32</c:v>
                </c:pt>
                <c:pt idx="12">
                  <c:v>34</c:v>
                </c:pt>
              </c:numCache>
            </c:numRef>
          </c:val>
        </c:ser>
        <c:axId val="115543424"/>
        <c:axId val="116937856"/>
      </c:barChart>
      <c:catAx>
        <c:axId val="115543424"/>
        <c:scaling>
          <c:orientation val="minMax"/>
        </c:scaling>
        <c:axPos val="b"/>
        <c:numFmt formatCode="@" sourceLinked="0"/>
        <c:tickLblPos val="nextTo"/>
        <c:txPr>
          <a:bodyPr/>
          <a:lstStyle/>
          <a:p>
            <a:pPr>
              <a:defRPr sz="1000" b="1" baseline="0"/>
            </a:pPr>
            <a:endParaRPr lang="zh-CN"/>
          </a:p>
        </c:txPr>
        <c:crossAx val="116937856"/>
        <c:crosses val="autoZero"/>
        <c:auto val="1"/>
        <c:lblAlgn val="ctr"/>
        <c:lblOffset val="100"/>
      </c:catAx>
      <c:valAx>
        <c:axId val="116937856"/>
        <c:scaling>
          <c:orientation val="minMax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b="1"/>
            </a:pPr>
            <a:endParaRPr lang="zh-CN"/>
          </a:p>
        </c:txPr>
        <c:crossAx val="115543424"/>
        <c:crosses val="autoZero"/>
        <c:crossBetween val="between"/>
      </c:valAx>
      <c:spPr>
        <a:noFill/>
        <a:effectLst>
          <a:outerShdw blurRad="50800" dist="50800" dir="5400000" algn="ctr" rotWithShape="0">
            <a:srgbClr val="000099"/>
          </a:outerShdw>
        </a:effectLst>
      </c:spPr>
    </c:plotArea>
    <c:legend>
      <c:legendPos val="r"/>
      <c:legendEntry>
        <c:idx val="0"/>
        <c:txPr>
          <a:bodyPr/>
          <a:lstStyle/>
          <a:p>
            <a:pPr>
              <a:defRPr sz="1200" b="1"/>
            </a:pPr>
            <a:endParaRPr lang="zh-CN"/>
          </a:p>
        </c:txPr>
      </c:legendEntry>
      <c:layout>
        <c:manualLayout>
          <c:xMode val="edge"/>
          <c:yMode val="edge"/>
          <c:x val="0.28224714797771011"/>
          <c:y val="3.9933864186030614E-2"/>
          <c:w val="0.42575016909815688"/>
          <c:h val="8.2922333458009548E-2"/>
        </c:manualLayout>
      </c:layout>
      <c:txPr>
        <a:bodyPr/>
        <a:lstStyle/>
        <a:p>
          <a:pPr>
            <a:defRPr b="1"/>
          </a:pPr>
          <a:endParaRPr lang="zh-CN"/>
        </a:p>
      </c:txPr>
    </c:legend>
    <c:plotVisOnly val="1"/>
    <c:dispBlanksAs val="gap"/>
  </c:chart>
  <c:externalData r:id="rId1"/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EC65EB90-AE42-4056-B0B4-9D6DAF6E001B}" type="datetimeFigureOut">
              <a:rPr lang="zh-CN" altLang="en-US"/>
              <a:pPr>
                <a:defRPr/>
              </a:pPr>
              <a:t>2012-11-20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607E964A-FC2B-474E-9469-BA4114D81A7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523022356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A005BF69-F17E-4B8A-A570-6946DCBE2A8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721488210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latin typeface="Arial" charset="0"/>
              <a:ea typeface="宋体" charset="-122"/>
            </a:endParaRPr>
          </a:p>
        </p:txBody>
      </p:sp>
      <p:sp>
        <p:nvSpPr>
          <p:cNvPr id="50180" name="日期占位符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endParaRPr lang="en-US" altLang="zh-CN" smtClean="0">
              <a:latin typeface="Arial" charset="0"/>
              <a:ea typeface="宋体" charset="-122"/>
            </a:endParaRPr>
          </a:p>
        </p:txBody>
      </p:sp>
      <p:sp>
        <p:nvSpPr>
          <p:cNvPr id="50181" name="页脚占位符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altLang="zh-CN" smtClean="0">
              <a:latin typeface="Arial" charset="0"/>
              <a:ea typeface="宋体" charset="-122"/>
            </a:endParaRPr>
          </a:p>
        </p:txBody>
      </p:sp>
      <p:sp>
        <p:nvSpPr>
          <p:cNvPr id="50182" name="灯片编号占位符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771C34-D08D-423F-AAA6-3B0E22424865}" type="slidenum">
              <a:rPr lang="en-US" altLang="zh-CN" smtClean="0">
                <a:latin typeface="Arial" charset="0"/>
                <a:ea typeface="宋体" charset="-122"/>
              </a:rPr>
              <a:pPr/>
              <a:t>1</a:t>
            </a:fld>
            <a:endParaRPr lang="en-US" altLang="zh-CN" smtClean="0">
              <a:latin typeface="Arial" charset="0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05BF69-F17E-4B8A-A570-6946DCBE2A89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7807400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dirty="0" smtClean="0">
                <a:ea typeface="Arial Unicode MS" pitchFamily="34" charset="-122"/>
                <a:cs typeface="Arial Unicode MS" pitchFamily="34" charset="-122"/>
              </a:rPr>
              <a:t>Mark, a driver in the U.S. who wants to go from Irvine to Riverside in California . 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dirty="0" smtClean="0">
                <a:solidFill>
                  <a:srgbClr val="FF0000"/>
                </a:solidFill>
                <a:ea typeface="Arial Unicode MS" pitchFamily="34" charset="-122"/>
                <a:cs typeface="Arial Unicode MS" pitchFamily="34" charset="-122"/>
              </a:rPr>
              <a:t>Then the task is to choose the correct route, and whether the route is convenient depends on the requirements and constraints of Mark.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05BF69-F17E-4B8A-A570-6946DCBE2A89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9123617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05BF69-F17E-4B8A-A570-6946DCBE2A89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05BF69-F17E-4B8A-A570-6946DCBE2A89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40882483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05BF69-F17E-4B8A-A570-6946DCBE2A89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40882483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05BF69-F17E-4B8A-A570-6946DCBE2A89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40882483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397F5B-A7A0-455E-AFEC-08D381AFF3ED}" type="slidenum">
              <a:rPr lang="zh-CN" altLang="en-US"/>
              <a:pPr>
                <a:defRPr/>
              </a:pPr>
              <a:t>‹#›</a:t>
            </a:fld>
            <a:fld id="{23F7DC37-F9EB-4ABE-BCCC-12D9E07B9D4B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 userDrawn="1"/>
        </p:nvCxnSpPr>
        <p:spPr>
          <a:xfrm>
            <a:off x="428625" y="857250"/>
            <a:ext cx="8215313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5720" y="71414"/>
            <a:ext cx="8358246" cy="796908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20" y="1000108"/>
            <a:ext cx="8501122" cy="5429288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Arial Unicode MS" pitchFamily="34" charset="-122"/>
              </a:defRPr>
            </a:lvl1pPr>
            <a:lvl2pPr>
              <a:defRPr sz="2400" baseline="0">
                <a:latin typeface="Arial Unicode MS" pitchFamily="34" charset="-122"/>
              </a:defRPr>
            </a:lvl2pPr>
            <a:lvl3pPr>
              <a:buFont typeface="Wingdings" pitchFamily="2" charset="2"/>
              <a:buChar char="ü"/>
              <a:defRPr sz="1600" baseline="0">
                <a:latin typeface="Arial Unicode MS" pitchFamily="34" charset="-122"/>
              </a:defRPr>
            </a:lvl3pPr>
            <a:lvl4pPr>
              <a:defRPr baseline="0">
                <a:latin typeface="Arial Unicode MS" pitchFamily="34" charset="-122"/>
              </a:defRPr>
            </a:lvl4pPr>
            <a:lvl5pPr>
              <a:defRPr baseline="0">
                <a:latin typeface="Arial Unicode MS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>
          <a:xfrm>
            <a:off x="6929438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D224E6-15A8-4E74-8987-281A30D56C8B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3A14C4F-C11C-4266-926C-EC342BB6FCA4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3" name="标题占位符 8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4" name="文本占位符 9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71AACFD-2105-497E-AB4A-0CFD2A4F33AC}" type="datetime1">
              <a:rPr lang="zh-CN" altLang="en-US"/>
              <a:pPr>
                <a:defRPr/>
              </a:pPr>
              <a:t>2012-11-20</a:t>
            </a:fld>
            <a:endParaRPr lang="zh-CN" altLang="en-US"/>
          </a:p>
        </p:txBody>
      </p:sp>
      <p:pic>
        <p:nvPicPr>
          <p:cNvPr id="8" name="图片 7" descr="Logo_Small.jpg"/>
          <p:cNvPicPr>
            <a:picLocks noChangeAspect="1"/>
          </p:cNvPicPr>
          <p:nvPr userDrawn="1"/>
        </p:nvPicPr>
        <p:blipFill>
          <a:blip r:embed="rId14" cstate="print"/>
          <a:stretch>
            <a:fillRect/>
          </a:stretch>
        </p:blipFill>
        <p:spPr>
          <a:xfrm>
            <a:off x="8732170" y="35551"/>
            <a:ext cx="376334" cy="29710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98" r:id="rId1"/>
    <p:sldLayoutId id="2147484099" r:id="rId2"/>
    <p:sldLayoutId id="2147484100" r:id="rId3"/>
    <p:sldLayoutId id="2147484101" r:id="rId4"/>
    <p:sldLayoutId id="2147484102" r:id="rId5"/>
    <p:sldLayoutId id="2147484103" r:id="rId6"/>
    <p:sldLayoutId id="2147484104" r:id="rId7"/>
    <p:sldLayoutId id="2147484105" r:id="rId8"/>
    <p:sldLayoutId id="2147484106" r:id="rId9"/>
    <p:sldLayoutId id="2147484107" r:id="rId10"/>
    <p:sldLayoutId id="2147484108" r:id="rId11"/>
    <p:sldLayoutId id="2147484109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黑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黑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黑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黑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Relationship Id="rId9" Type="http://schemas.openxmlformats.org/officeDocument/2006/relationships/image" Target="../media/image10.jpe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45.png"/><Relationship Id="rId3" Type="http://schemas.openxmlformats.org/officeDocument/2006/relationships/image" Target="../media/image4.jpeg"/><Relationship Id="rId7" Type="http://schemas.openxmlformats.org/officeDocument/2006/relationships/image" Target="../media/image39.png"/><Relationship Id="rId12" Type="http://schemas.openxmlformats.org/officeDocument/2006/relationships/image" Target="../media/image4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11" Type="http://schemas.openxmlformats.org/officeDocument/2006/relationships/image" Target="../media/image43.png"/><Relationship Id="rId5" Type="http://schemas.openxmlformats.org/officeDocument/2006/relationships/image" Target="../media/image37.png"/><Relationship Id="rId10" Type="http://schemas.openxmlformats.org/officeDocument/2006/relationships/image" Target="../media/image42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e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eg"/><Relationship Id="rId2" Type="http://schemas.openxmlformats.org/officeDocument/2006/relationships/image" Target="../media/image48.w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image" Target="../media/image12.wmf"/><Relationship Id="rId7" Type="http://schemas.openxmlformats.org/officeDocument/2006/relationships/image" Target="../media/image15.jpeg"/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14.jpeg"/><Relationship Id="rId4" Type="http://schemas.openxmlformats.org/officeDocument/2006/relationships/image" Target="../media/image13.png"/><Relationship Id="rId9" Type="http://schemas.openxmlformats.org/officeDocument/2006/relationships/image" Target="../media/image17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jpeg"/><Relationship Id="rId2" Type="http://schemas.openxmlformats.org/officeDocument/2006/relationships/image" Target="../media/image56.jpe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jpeg"/><Relationship Id="rId2" Type="http://schemas.openxmlformats.org/officeDocument/2006/relationships/image" Target="../media/image58.jpe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jpeg"/><Relationship Id="rId2" Type="http://schemas.openxmlformats.org/officeDocument/2006/relationships/image" Target="../media/image6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2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jpeg"/><Relationship Id="rId2" Type="http://schemas.openxmlformats.org/officeDocument/2006/relationships/image" Target="../media/image63.jpe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jpe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jpeg"/><Relationship Id="rId2" Type="http://schemas.openxmlformats.org/officeDocument/2006/relationships/image" Target="../media/image67.jpe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mailto:mashuai@buaa.edu.cn" TargetMode="External"/><Relationship Id="rId2" Type="http://schemas.openxmlformats.org/officeDocument/2006/relationships/hyperlink" Target="http://mashuai.buaa.edu.cn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9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4"/>
          <p:cNvSpPr>
            <a:spLocks noChangeArrowheads="1"/>
          </p:cNvSpPr>
          <p:nvPr/>
        </p:nvSpPr>
        <p:spPr bwMode="auto">
          <a:xfrm>
            <a:off x="539552" y="4786313"/>
            <a:ext cx="8352928" cy="1785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2400" b="1" dirty="0" err="1" smtClean="0">
                <a:solidFill>
                  <a:srgbClr val="000099"/>
                </a:solidFill>
                <a:ea typeface="楷体_GB2312" pitchFamily="49" charset="-122"/>
              </a:rPr>
              <a:t>Shuai</a:t>
            </a:r>
            <a:r>
              <a:rPr lang="en-US" altLang="zh-CN" sz="2400" b="1" dirty="0" smtClean="0">
                <a:solidFill>
                  <a:srgbClr val="000099"/>
                </a:solidFill>
                <a:ea typeface="楷体_GB2312" pitchFamily="49" charset="-122"/>
              </a:rPr>
              <a:t> Ma</a:t>
            </a:r>
            <a:endParaRPr lang="en-US" altLang="zh-CN" sz="2800" b="1" dirty="0" smtClean="0">
              <a:solidFill>
                <a:srgbClr val="000099"/>
              </a:solidFill>
              <a:ea typeface="楷体_GB2312" pitchFamily="49" charset="-122"/>
            </a:endParaRPr>
          </a:p>
        </p:txBody>
      </p:sp>
      <p:sp>
        <p:nvSpPr>
          <p:cNvPr id="15363" name="Rectangle 15"/>
          <p:cNvSpPr>
            <a:spLocks noRot="1" noChangeArrowheads="1"/>
          </p:cNvSpPr>
          <p:nvPr/>
        </p:nvSpPr>
        <p:spPr bwMode="auto">
          <a:xfrm>
            <a:off x="107504" y="214313"/>
            <a:ext cx="8964488" cy="238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lnSpc>
                <a:spcPct val="140000"/>
              </a:lnSpc>
            </a:pPr>
            <a:r>
              <a:rPr lang="en-US" altLang="zh-CN" sz="3600" b="1" dirty="0" smtClean="0">
                <a:solidFill>
                  <a:srgbClr val="000099"/>
                </a:solidFill>
                <a:latin typeface="NewCenturySchlbk" pitchFamily="18" charset="0"/>
                <a:ea typeface="黑体" pitchFamily="2" charset="-122"/>
              </a:rPr>
              <a:t>Graph Search: a New Paradigm for Social Computing</a:t>
            </a:r>
            <a:endParaRPr lang="zh-CN" altLang="en-US" sz="3600" b="1" dirty="0">
              <a:solidFill>
                <a:srgbClr val="000099"/>
              </a:solidFill>
              <a:latin typeface="NewCenturySchlbk" pitchFamily="18" charset="0"/>
              <a:ea typeface="黑体" pitchFamily="2" charset="-122"/>
            </a:endParaRPr>
          </a:p>
        </p:txBody>
      </p:sp>
      <p:pic>
        <p:nvPicPr>
          <p:cNvPr id="15364" name="Picture 23" descr="2010091417382109574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714625"/>
            <a:ext cx="91440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图片 4" descr="beihang-logo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483768" y="5517232"/>
            <a:ext cx="4427099" cy="91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b="1" dirty="0" smtClean="0">
                <a:solidFill>
                  <a:srgbClr val="C00000"/>
                </a:solidFill>
              </a:rPr>
              <a:t>Application Scenarios</a:t>
            </a:r>
            <a:endParaRPr lang="zh-CN" altLang="en-US" sz="3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10</a:t>
            </a:fld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323528" y="1456096"/>
            <a:ext cx="8501122" cy="1180816"/>
          </a:xfrm>
        </p:spPr>
        <p:txBody>
          <a:bodyPr/>
          <a:lstStyle/>
          <a:p>
            <a:pPr marL="0" lvl="1" indent="0">
              <a:buFont typeface="Arial" pitchFamily="34" charset="0"/>
              <a:buChar char="•"/>
            </a:pPr>
            <a:r>
              <a:rPr lang="en-US" altLang="zh-CN" dirty="0" smtClean="0">
                <a:solidFill>
                  <a:srgbClr val="FF0000"/>
                </a:solidFill>
              </a:rPr>
              <a:t> Recommendations</a:t>
            </a:r>
            <a:r>
              <a:rPr lang="en-US" altLang="zh-CN" dirty="0" smtClean="0"/>
              <a:t> have found its usage in many emerging specific applications, such as </a:t>
            </a:r>
            <a:r>
              <a:rPr lang="en-US" altLang="zh-CN" dirty="0">
                <a:solidFill>
                  <a:srgbClr val="0066CC"/>
                </a:solidFill>
              </a:rPr>
              <a:t>social matching systems</a:t>
            </a:r>
            <a:r>
              <a:rPr lang="en-US" altLang="zh-CN" dirty="0" smtClean="0"/>
              <a:t>. </a:t>
            </a:r>
          </a:p>
          <a:p>
            <a:pPr marL="0" lvl="1" indent="0">
              <a:buFont typeface="Arial" pitchFamily="34" charset="0"/>
              <a:buChar char="•"/>
            </a:pPr>
            <a:r>
              <a:rPr lang="en-US" altLang="zh-CN" dirty="0" smtClean="0"/>
              <a:t> Graph search is a useful tool for recommendations.</a:t>
            </a:r>
          </a:p>
          <a:p>
            <a:pPr lvl="1"/>
            <a:endParaRPr lang="en-US" altLang="zh-CN" sz="2000" dirty="0"/>
          </a:p>
          <a:p>
            <a:pPr lvl="1"/>
            <a:endParaRPr lang="en-US" altLang="zh-CN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360039" y="908720"/>
            <a:ext cx="8388425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0066CC"/>
                </a:solidFill>
              </a:rPr>
              <a:t>Recommender </a:t>
            </a:r>
            <a:r>
              <a:rPr lang="en-US" altLang="zh-CN" sz="2400" dirty="0" smtClean="0">
                <a:solidFill>
                  <a:srgbClr val="0066CC"/>
                </a:solidFill>
              </a:rPr>
              <a:t>systems </a:t>
            </a:r>
            <a:r>
              <a:rPr lang="en-US" altLang="zh-CN" sz="2400" baseline="30000" dirty="0" smtClean="0">
                <a:solidFill>
                  <a:srgbClr val="FF0000"/>
                </a:solidFill>
              </a:rPr>
              <a:t>[13]</a:t>
            </a:r>
            <a:r>
              <a:rPr lang="en-US" altLang="zh-CN" sz="2400" dirty="0" smtClean="0">
                <a:solidFill>
                  <a:srgbClr val="0066CC"/>
                </a:solidFill>
              </a:rPr>
              <a:t> </a:t>
            </a:r>
            <a:endParaRPr lang="en-US" altLang="zh-CN" sz="2400" dirty="0">
              <a:solidFill>
                <a:srgbClr val="0066CC"/>
              </a:solidFill>
            </a:endParaRPr>
          </a:p>
        </p:txBody>
      </p:sp>
      <p:pic>
        <p:nvPicPr>
          <p:cNvPr id="4098" name="Picture 2" descr="C:\Users\LiJia\AppData\Roaming\Tencent\Users\784971087\QQ\WinTemp\RichOle\1RCJ`H][78W_D~VN6]`UGS8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992183" y="3007000"/>
            <a:ext cx="4079809" cy="3446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内容占位符 4"/>
          <p:cNvSpPr txBox="1">
            <a:spLocks/>
          </p:cNvSpPr>
          <p:nvPr/>
        </p:nvSpPr>
        <p:spPr bwMode="auto">
          <a:xfrm>
            <a:off x="179512" y="2924944"/>
            <a:ext cx="4968552" cy="3528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85750" indent="-285750" eaLnBrk="0" hangingPunct="0">
              <a:spcBef>
                <a:spcPct val="20000"/>
              </a:spcBef>
              <a:buFontTx/>
              <a:buChar char="–"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2"/>
                <a:ea typeface="+mn-ea"/>
              </a:rPr>
              <a:t>A 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66CC"/>
                </a:solidFill>
                <a:effectLst/>
                <a:uLnTx/>
                <a:uFillTx/>
                <a:latin typeface="Arial Unicode MS" pitchFamily="34" charset="-122"/>
                <a:ea typeface="+mn-ea"/>
              </a:rPr>
              <a:t>headhunter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2"/>
                <a:ea typeface="+mn-ea"/>
              </a:rPr>
              <a:t> wants</a:t>
            </a:r>
            <a:r>
              <a:rPr kumimoji="0" lang="en-US" altLang="zh-CN" sz="20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2"/>
                <a:ea typeface="+mn-ea"/>
              </a:rPr>
              <a:t> to find a </a:t>
            </a:r>
            <a:r>
              <a:rPr kumimoji="0" lang="en-US" altLang="zh-CN" sz="2000" b="0" i="0" u="none" strike="noStrike" kern="0" cap="none" spc="0" normalizeH="0" noProof="0" dirty="0" smtClean="0">
                <a:ln>
                  <a:noFill/>
                </a:ln>
                <a:solidFill>
                  <a:srgbClr val="0066CC"/>
                </a:solidFill>
                <a:effectLst/>
                <a:uLnTx/>
                <a:uFillTx/>
                <a:latin typeface="Arial Unicode MS" pitchFamily="34" charset="-122"/>
                <a:ea typeface="+mn-ea"/>
              </a:rPr>
              <a:t>biologist</a:t>
            </a:r>
            <a:r>
              <a:rPr kumimoji="0" lang="en-US" altLang="zh-CN" sz="20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2"/>
                <a:ea typeface="+mn-ea"/>
              </a:rPr>
              <a:t> (Bio) to help a group of </a:t>
            </a:r>
            <a:r>
              <a:rPr kumimoji="0" lang="en-US" altLang="zh-CN" sz="2000" b="0" i="0" u="none" strike="noStrike" kern="0" cap="none" spc="0" normalizeH="0" noProof="0" dirty="0" smtClean="0">
                <a:ln>
                  <a:noFill/>
                </a:ln>
                <a:solidFill>
                  <a:srgbClr val="0066CC"/>
                </a:solidFill>
                <a:effectLst/>
                <a:uLnTx/>
                <a:uFillTx/>
                <a:latin typeface="Arial Unicode MS" pitchFamily="34" charset="-122"/>
                <a:ea typeface="+mn-ea"/>
              </a:rPr>
              <a:t>software engineers </a:t>
            </a:r>
            <a:r>
              <a:rPr kumimoji="0" lang="en-US" altLang="zh-CN" sz="20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2"/>
                <a:ea typeface="+mn-ea"/>
              </a:rPr>
              <a:t>(SEs) analyze genetic data. </a:t>
            </a:r>
          </a:p>
          <a:p>
            <a:pPr marL="285750" indent="-285750" eaLnBrk="0" hangingPunct="0">
              <a:spcBef>
                <a:spcPct val="20000"/>
              </a:spcBef>
              <a:buFontTx/>
              <a:buChar char="–"/>
            </a:pPr>
            <a:r>
              <a:rPr kumimoji="0" lang="en-US" altLang="zh-CN" sz="20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2"/>
                <a:ea typeface="+mn-ea"/>
              </a:rPr>
              <a:t>To do this, (s)he uses an </a:t>
            </a:r>
            <a:r>
              <a:rPr kumimoji="0" lang="en-US" altLang="zh-CN" sz="2000" b="0" i="0" u="none" strike="noStrike" kern="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Unicode MS" pitchFamily="34" charset="-122"/>
                <a:ea typeface="+mn-ea"/>
              </a:rPr>
              <a:t>expertise recommendation network </a:t>
            </a:r>
            <a:r>
              <a:rPr kumimoji="0" lang="en-US" altLang="zh-CN" sz="2000" b="0" i="0" u="none" strike="noStrike" kern="0" cap="none" spc="0" normalizeH="0" noProof="0" dirty="0" smtClean="0">
                <a:ln>
                  <a:noFill/>
                </a:ln>
                <a:solidFill>
                  <a:srgbClr val="0066CC"/>
                </a:solidFill>
                <a:effectLst/>
                <a:uLnTx/>
                <a:uFillTx/>
                <a:latin typeface="Arial Unicode MS" pitchFamily="34" charset="-122"/>
                <a:ea typeface="+mn-ea"/>
              </a:rPr>
              <a:t>G</a:t>
            </a:r>
            <a:r>
              <a:rPr kumimoji="0" lang="en-US" altLang="zh-CN" sz="2000" b="0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Arial Unicode MS" pitchFamily="34" charset="-122"/>
                <a:ea typeface="+mn-ea"/>
              </a:rPr>
              <a:t>, as depicted in G, where</a:t>
            </a:r>
          </a:p>
          <a:p>
            <a:pPr marL="742950" lvl="1" indent="-285750" eaLnBrk="0" hangingPunct="0">
              <a:spcBef>
                <a:spcPct val="20000"/>
              </a:spcBef>
              <a:buFont typeface="Wingdings" pitchFamily="2" charset="2"/>
              <a:buChar char="ü"/>
            </a:pPr>
            <a:r>
              <a:rPr kumimoji="0" lang="en-US" altLang="zh-CN" sz="2000" b="0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Arial Unicode MS" pitchFamily="34" charset="-122"/>
                <a:ea typeface="+mn-ea"/>
              </a:rPr>
              <a:t> a node denotes a person labeled with expertise, and </a:t>
            </a:r>
          </a:p>
          <a:p>
            <a:pPr marL="742950" lvl="1" indent="-285750" eaLnBrk="0" hangingPunct="0">
              <a:spcBef>
                <a:spcPct val="20000"/>
              </a:spcBef>
              <a:buFont typeface="Wingdings" pitchFamily="2" charset="2"/>
              <a:buChar char="ü"/>
            </a:pPr>
            <a:r>
              <a:rPr kumimoji="0" lang="en-US" altLang="zh-CN" sz="2000" b="0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Arial Unicode MS" pitchFamily="34" charset="-122"/>
                <a:ea typeface="+mn-ea"/>
              </a:rPr>
              <a:t>an edge indicates recommendation, e.g., HR</a:t>
            </a:r>
            <a:r>
              <a:rPr kumimoji="0" lang="en-US" altLang="zh-CN" sz="2000" b="0" i="0" u="none" strike="noStrike" kern="0" cap="none" spc="0" normalizeH="0" baseline="-25000" noProof="0" dirty="0" smtClean="0">
                <a:ln>
                  <a:noFill/>
                </a:ln>
                <a:effectLst/>
                <a:uLnTx/>
                <a:uFillTx/>
                <a:latin typeface="Arial Unicode MS" pitchFamily="34" charset="-122"/>
                <a:ea typeface="+mn-ea"/>
              </a:rPr>
              <a:t>1</a:t>
            </a:r>
            <a:r>
              <a:rPr kumimoji="0" lang="en-US" altLang="zh-CN" sz="2000" b="0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Arial Unicode MS" pitchFamily="34" charset="-122"/>
                <a:ea typeface="+mn-ea"/>
              </a:rPr>
              <a:t> recommends Bio</a:t>
            </a:r>
            <a:r>
              <a:rPr kumimoji="0" lang="en-US" altLang="zh-CN" sz="2000" b="0" i="0" u="none" strike="noStrike" kern="0" cap="none" spc="0" normalizeH="0" baseline="-25000" noProof="0" dirty="0" smtClean="0">
                <a:ln>
                  <a:noFill/>
                </a:ln>
                <a:effectLst/>
                <a:uLnTx/>
                <a:uFillTx/>
                <a:latin typeface="Arial Unicode MS" pitchFamily="34" charset="-122"/>
                <a:ea typeface="+mn-ea"/>
              </a:rPr>
              <a:t>1</a:t>
            </a:r>
            <a:r>
              <a:rPr kumimoji="0" lang="en-US" altLang="zh-CN" sz="2000" b="0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Arial Unicode MS" pitchFamily="34" charset="-122"/>
                <a:ea typeface="+mn-ea"/>
              </a:rPr>
              <a:t>, and AI</a:t>
            </a:r>
            <a:r>
              <a:rPr kumimoji="0" lang="en-US" altLang="zh-CN" sz="2000" b="0" i="0" u="none" strike="noStrike" kern="0" cap="none" spc="0" normalizeH="0" baseline="-25000" noProof="0" dirty="0" smtClean="0">
                <a:ln>
                  <a:noFill/>
                </a:ln>
                <a:effectLst/>
                <a:uLnTx/>
                <a:uFillTx/>
                <a:latin typeface="Arial Unicode MS" pitchFamily="34" charset="-122"/>
                <a:ea typeface="+mn-ea"/>
              </a:rPr>
              <a:t>1</a:t>
            </a:r>
            <a:r>
              <a:rPr kumimoji="0" lang="en-US" altLang="zh-CN" sz="2000" b="0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Arial Unicode MS" pitchFamily="34" charset="-122"/>
                <a:ea typeface="+mn-ea"/>
              </a:rPr>
              <a:t> recommends DM</a:t>
            </a:r>
            <a:r>
              <a:rPr kumimoji="0" lang="en-US" altLang="zh-CN" sz="2000" b="0" i="0" u="none" strike="noStrike" kern="0" cap="none" spc="0" normalizeH="0" baseline="-25000" noProof="0" dirty="0" smtClean="0">
                <a:ln>
                  <a:noFill/>
                </a:ln>
                <a:effectLst/>
                <a:uLnTx/>
                <a:uFillTx/>
                <a:latin typeface="Arial Unicode MS" pitchFamily="34" charset="-122"/>
                <a:ea typeface="+mn-ea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xmlns="" val="2329333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b="1" dirty="0" smtClean="0">
                <a:solidFill>
                  <a:srgbClr val="C00000"/>
                </a:solidFill>
              </a:rPr>
              <a:t>Application Scenarios</a:t>
            </a:r>
            <a:endParaRPr lang="zh-CN" altLang="en-US" sz="3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11</a:t>
            </a:fld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323528" y="1456096"/>
            <a:ext cx="8501122" cy="2260936"/>
          </a:xfrm>
        </p:spPr>
        <p:txBody>
          <a:bodyPr/>
          <a:lstStyle/>
          <a:p>
            <a:pPr marL="342900" lvl="1" indent="-342900">
              <a:buChar char="•"/>
            </a:pPr>
            <a:r>
              <a:rPr lang="en-US" altLang="zh-CN" dirty="0" smtClean="0">
                <a:solidFill>
                  <a:srgbClr val="FF0000"/>
                </a:solidFill>
              </a:rPr>
              <a:t>A </a:t>
            </a:r>
            <a:r>
              <a:rPr lang="en-US" altLang="zh-CN" dirty="0">
                <a:solidFill>
                  <a:srgbClr val="FF0000"/>
                </a:solidFill>
              </a:rPr>
              <a:t>large amount </a:t>
            </a:r>
            <a:r>
              <a:rPr lang="en-US" altLang="zh-CN" dirty="0"/>
              <a:t>of biological data can be </a:t>
            </a:r>
            <a:r>
              <a:rPr lang="en-US" altLang="zh-CN" dirty="0">
                <a:solidFill>
                  <a:srgbClr val="FF0000"/>
                </a:solidFill>
              </a:rPr>
              <a:t>represented</a:t>
            </a:r>
            <a:r>
              <a:rPr lang="en-US" altLang="zh-CN" dirty="0"/>
              <a:t> by </a:t>
            </a:r>
            <a:r>
              <a:rPr lang="en-US" altLang="zh-CN" dirty="0">
                <a:solidFill>
                  <a:srgbClr val="3366CC"/>
                </a:solidFill>
              </a:rPr>
              <a:t>graphs</a:t>
            </a:r>
            <a:r>
              <a:rPr lang="en-US" altLang="zh-CN" dirty="0"/>
              <a:t>, and it is </a:t>
            </a:r>
            <a:r>
              <a:rPr lang="en-US" altLang="zh-CN" dirty="0" smtClean="0"/>
              <a:t>significant to </a:t>
            </a:r>
            <a:r>
              <a:rPr lang="en-US" altLang="zh-CN" dirty="0" smtClean="0">
                <a:solidFill>
                  <a:srgbClr val="FF0000"/>
                </a:solidFill>
              </a:rPr>
              <a:t>analyze </a:t>
            </a:r>
            <a:r>
              <a:rPr lang="en-US" altLang="zh-CN" dirty="0">
                <a:solidFill>
                  <a:srgbClr val="FF0000"/>
                </a:solidFill>
              </a:rPr>
              <a:t>biological data </a:t>
            </a:r>
            <a:r>
              <a:rPr lang="en-US" altLang="zh-CN" dirty="0" smtClean="0"/>
              <a:t>with graph search techniques.</a:t>
            </a:r>
            <a:endParaRPr lang="en-US" altLang="zh-CN" dirty="0"/>
          </a:p>
          <a:p>
            <a:pPr lvl="1"/>
            <a:r>
              <a:rPr lang="en-US" altLang="zh-CN" sz="2000" dirty="0" smtClean="0">
                <a:solidFill>
                  <a:srgbClr val="3366CC"/>
                </a:solidFill>
              </a:rPr>
              <a:t>“Protein-interaction </a:t>
            </a:r>
            <a:r>
              <a:rPr lang="en-US" altLang="zh-CN" sz="2000" dirty="0">
                <a:solidFill>
                  <a:srgbClr val="3366CC"/>
                </a:solidFill>
              </a:rPr>
              <a:t>network (PIN) </a:t>
            </a:r>
            <a:r>
              <a:rPr lang="en-US" altLang="zh-CN" sz="2000" dirty="0"/>
              <a:t>analysis </a:t>
            </a:r>
            <a:r>
              <a:rPr lang="en-US" altLang="zh-CN" sz="2000" dirty="0" smtClean="0"/>
              <a:t>provides valuable </a:t>
            </a:r>
            <a:r>
              <a:rPr lang="en-US" altLang="zh-CN" sz="2000" dirty="0"/>
              <a:t>insight into an organism’s functional </a:t>
            </a:r>
            <a:r>
              <a:rPr lang="en-US" altLang="zh-CN" sz="2000" dirty="0" smtClean="0"/>
              <a:t>organization and evolutionary behavior.”</a:t>
            </a:r>
            <a:endParaRPr lang="en-US" altLang="zh-CN" sz="2000" dirty="0"/>
          </a:p>
          <a:p>
            <a:pPr marL="457200" lvl="1" indent="0">
              <a:buNone/>
            </a:pPr>
            <a:endParaRPr lang="en-US" altLang="zh-CN" sz="24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430099" y="908720"/>
            <a:ext cx="8388425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400" dirty="0" smtClean="0">
                <a:solidFill>
                  <a:srgbClr val="0066CC"/>
                </a:solidFill>
              </a:rPr>
              <a:t>Biological data analysis </a:t>
            </a:r>
            <a:r>
              <a:rPr lang="en-US" altLang="zh-CN" sz="2400" baseline="30000" dirty="0" smtClean="0">
                <a:solidFill>
                  <a:srgbClr val="FF0000"/>
                </a:solidFill>
              </a:rPr>
              <a:t>[17]</a:t>
            </a:r>
            <a:endParaRPr lang="en-US" altLang="zh-CN" sz="2400" dirty="0">
              <a:solidFill>
                <a:srgbClr val="0066CC"/>
              </a:solidFill>
            </a:endParaRPr>
          </a:p>
        </p:txBody>
      </p:sp>
      <p:pic>
        <p:nvPicPr>
          <p:cNvPr id="8" name="Picture 2" descr="Image:8-1-6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940152" y="3284984"/>
            <a:ext cx="2869533" cy="2680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/>
          <p:cNvSpPr/>
          <p:nvPr/>
        </p:nvSpPr>
        <p:spPr>
          <a:xfrm>
            <a:off x="323528" y="3669992"/>
            <a:ext cx="5688632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eaLnBrk="0" hangingPunct="0">
              <a:spcBef>
                <a:spcPct val="20000"/>
              </a:spcBef>
              <a:buChar char="–"/>
            </a:pPr>
            <a:r>
              <a:rPr lang="en-US" altLang="zh-CN" sz="2000" dirty="0" smtClean="0">
                <a:latin typeface="Arial Unicode MS" pitchFamily="34" charset="-122"/>
                <a:ea typeface="+mn-ea"/>
              </a:rPr>
              <a:t>For example, one can </a:t>
            </a:r>
            <a:r>
              <a:rPr lang="en-US" altLang="zh-CN" sz="2000" dirty="0">
                <a:latin typeface="Arial Unicode MS" pitchFamily="34" charset="-122"/>
                <a:ea typeface="+mn-ea"/>
              </a:rPr>
              <a:t>get the </a:t>
            </a:r>
            <a:r>
              <a:rPr lang="en-US" altLang="zh-CN" sz="2000" dirty="0">
                <a:solidFill>
                  <a:srgbClr val="3366CC"/>
                </a:solidFill>
                <a:latin typeface="Arial Unicode MS" pitchFamily="34" charset="-122"/>
                <a:ea typeface="+mn-ea"/>
              </a:rPr>
              <a:t>topological properties of a PIN </a:t>
            </a:r>
            <a:r>
              <a:rPr lang="en-US" altLang="zh-CN" sz="2000" dirty="0">
                <a:latin typeface="Arial Unicode MS" pitchFamily="34" charset="-122"/>
                <a:ea typeface="+mn-ea"/>
              </a:rPr>
              <a:t>formed by high-confidence human protein interactions obtained from various public interaction databases by PIN </a:t>
            </a:r>
            <a:r>
              <a:rPr lang="en-US" altLang="zh-CN" sz="2000" dirty="0" smtClean="0">
                <a:latin typeface="Arial Unicode MS" pitchFamily="34" charset="-122"/>
                <a:ea typeface="+mn-ea"/>
              </a:rPr>
              <a:t>analysis.</a:t>
            </a:r>
            <a:endParaRPr lang="en-US" altLang="zh-CN" sz="2000" dirty="0">
              <a:latin typeface="Arial Unicode MS" pitchFamily="34" charset="-122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81169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12</a:t>
            </a:fld>
            <a:endParaRPr lang="zh-CN" altLang="en-US" dirty="0"/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285720" y="2776108"/>
            <a:ext cx="8358246" cy="796908"/>
          </a:xfrm>
        </p:spPr>
        <p:txBody>
          <a:bodyPr/>
          <a:lstStyle/>
          <a:p>
            <a:pPr algn="ctr"/>
            <a:r>
              <a:rPr lang="en-US" altLang="zh-CN" sz="3600" b="1" dirty="0" smtClean="0">
                <a:solidFill>
                  <a:srgbClr val="C00000"/>
                </a:solidFill>
              </a:rPr>
              <a:t>What is Graph Search?</a:t>
            </a:r>
          </a:p>
        </p:txBody>
      </p:sp>
    </p:spTree>
    <p:extLst>
      <p:ext uri="{BB962C8B-B14F-4D97-AF65-F5344CB8AC3E}">
        <p14:creationId xmlns:p14="http://schemas.microsoft.com/office/powerpoint/2010/main" xmlns="" val="2776603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b="1" dirty="0" smtClean="0">
                <a:solidFill>
                  <a:srgbClr val="C00000"/>
                </a:solidFill>
              </a:rPr>
              <a:t>What is Graph Search?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13</a:t>
            </a:fld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95535" y="980724"/>
            <a:ext cx="8388424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000" dirty="0" smtClean="0">
                <a:solidFill>
                  <a:srgbClr val="0066CC"/>
                </a:solidFill>
              </a:rPr>
              <a:t>A unified definition</a:t>
            </a:r>
            <a:r>
              <a:rPr lang="en-US" altLang="zh-CN" sz="2000" baseline="30000" dirty="0" smtClean="0">
                <a:solidFill>
                  <a:srgbClr val="FF0000"/>
                </a:solidFill>
              </a:rPr>
              <a:t>[3] (</a:t>
            </a:r>
            <a:r>
              <a:rPr lang="en-US" altLang="zh-CN" sz="2000" baseline="30000" dirty="0" smtClean="0">
                <a:solidFill>
                  <a:srgbClr val="0066CC"/>
                </a:solidFill>
              </a:rPr>
              <a:t>in the name of </a:t>
            </a:r>
            <a:r>
              <a:rPr lang="en-US" altLang="zh-CN" sz="2000" baseline="30000" dirty="0" smtClean="0">
                <a:solidFill>
                  <a:srgbClr val="FF0000"/>
                </a:solidFill>
              </a:rPr>
              <a:t>graph matching)</a:t>
            </a:r>
            <a:r>
              <a:rPr lang="en-US" altLang="zh-CN" sz="2000" dirty="0" smtClean="0">
                <a:solidFill>
                  <a:srgbClr val="0066CC"/>
                </a:solidFill>
              </a:rPr>
              <a:t>:</a:t>
            </a:r>
            <a:endParaRPr lang="en-US" altLang="zh-CN" sz="2000" dirty="0">
              <a:solidFill>
                <a:srgbClr val="0066CC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5535" y="2924944"/>
            <a:ext cx="8388424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000" dirty="0" smtClean="0">
                <a:solidFill>
                  <a:srgbClr val="0066CC"/>
                </a:solidFill>
              </a:rPr>
              <a:t>Remarks:</a:t>
            </a:r>
            <a:endParaRPr lang="en-US" altLang="zh-CN" sz="2000" dirty="0">
              <a:solidFill>
                <a:srgbClr val="0066CC"/>
              </a:solidFill>
            </a:endParaRPr>
          </a:p>
        </p:txBody>
      </p:sp>
      <p:sp>
        <p:nvSpPr>
          <p:cNvPr id="8" name="内容占位符 4"/>
          <p:cNvSpPr txBox="1">
            <a:spLocks/>
          </p:cNvSpPr>
          <p:nvPr/>
        </p:nvSpPr>
        <p:spPr bwMode="auto">
          <a:xfrm rot="10800000" flipV="1">
            <a:off x="395536" y="1484784"/>
            <a:ext cx="8352928" cy="12961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85750" indent="-285750" eaLnBrk="0" hangingPunct="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2"/>
                <a:ea typeface="+mn-ea"/>
              </a:rPr>
              <a:t>Given a 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Unicode MS" pitchFamily="34" charset="-122"/>
                <a:ea typeface="+mn-ea"/>
              </a:rPr>
              <a:t>pattern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2"/>
                <a:ea typeface="+mn-ea"/>
              </a:rPr>
              <a:t> graph </a:t>
            </a:r>
            <a:r>
              <a:rPr lang="en-US" altLang="zh-CN" sz="2400" kern="0" dirty="0" err="1" smtClean="0">
                <a:solidFill>
                  <a:srgbClr val="0066CC"/>
                </a:solidFill>
                <a:latin typeface="Arial Unicode MS" pitchFamily="34" charset="-122"/>
              </a:rPr>
              <a:t>G</a:t>
            </a:r>
            <a:r>
              <a:rPr lang="en-US" altLang="zh-CN" sz="2400" kern="0" baseline="-25000" dirty="0" err="1" smtClean="0">
                <a:solidFill>
                  <a:srgbClr val="0066CC"/>
                </a:solidFill>
                <a:latin typeface="Arial Unicode MS" pitchFamily="34" charset="-122"/>
              </a:rPr>
              <a:t>p</a:t>
            </a:r>
            <a:r>
              <a:rPr lang="en-US" altLang="zh-CN" sz="2400" kern="0" dirty="0" smtClean="0">
                <a:solidFill>
                  <a:srgbClr val="0066CC"/>
                </a:solidFill>
                <a:latin typeface="Arial Unicode MS" pitchFamily="34" charset="-122"/>
              </a:rPr>
              <a:t> </a:t>
            </a:r>
            <a:r>
              <a:rPr lang="en-US" altLang="zh-CN" sz="2400" kern="0" dirty="0" smtClean="0">
                <a:latin typeface="Arial Unicode MS" pitchFamily="34" charset="-122"/>
              </a:rPr>
              <a:t>and</a:t>
            </a:r>
            <a:r>
              <a:rPr lang="en-US" altLang="zh-CN" sz="2400" kern="0" dirty="0" smtClean="0">
                <a:solidFill>
                  <a:srgbClr val="0066CC"/>
                </a:solidFill>
                <a:latin typeface="Arial Unicode MS" pitchFamily="34" charset="-122"/>
              </a:rPr>
              <a:t> </a:t>
            </a:r>
            <a:r>
              <a:rPr lang="en-US" altLang="zh-CN" sz="2400" kern="0" dirty="0" smtClean="0">
                <a:latin typeface="Arial Unicode MS" pitchFamily="34" charset="-122"/>
              </a:rPr>
              <a:t>a </a:t>
            </a:r>
            <a:r>
              <a:rPr lang="en-US" altLang="zh-CN" sz="2400" kern="0" dirty="0" smtClean="0">
                <a:solidFill>
                  <a:srgbClr val="FF0000"/>
                </a:solidFill>
                <a:latin typeface="Arial Unicode MS" pitchFamily="34" charset="-122"/>
              </a:rPr>
              <a:t>data</a:t>
            </a:r>
            <a:r>
              <a:rPr lang="en-US" altLang="zh-CN" sz="2400" kern="0" dirty="0" smtClean="0">
                <a:latin typeface="Arial Unicode MS" pitchFamily="34" charset="-122"/>
              </a:rPr>
              <a:t> graph </a:t>
            </a:r>
            <a:r>
              <a:rPr lang="en-US" altLang="zh-CN" sz="2400" kern="0" dirty="0" smtClean="0">
                <a:solidFill>
                  <a:srgbClr val="0066CC"/>
                </a:solidFill>
                <a:latin typeface="Arial Unicode MS" pitchFamily="34" charset="-122"/>
              </a:rPr>
              <a:t>G</a:t>
            </a:r>
            <a:r>
              <a:rPr lang="en-US" altLang="zh-CN" sz="2400" kern="0" dirty="0" smtClean="0">
                <a:latin typeface="Arial Unicode MS" pitchFamily="34" charset="-122"/>
              </a:rPr>
              <a:t>: </a:t>
            </a:r>
            <a:endParaRPr lang="en-US" altLang="zh-CN" sz="2400" kern="0" dirty="0" smtClean="0">
              <a:solidFill>
                <a:srgbClr val="0066CC"/>
              </a:solidFill>
              <a:latin typeface="Arial Unicode MS" pitchFamily="34" charset="-122"/>
            </a:endParaRPr>
          </a:p>
          <a:p>
            <a:pPr marL="742950" lvl="1" indent="-285750" eaLnBrk="0" hangingPunct="0">
              <a:spcBef>
                <a:spcPct val="20000"/>
              </a:spcBef>
              <a:buFontTx/>
              <a:buChar char="–"/>
            </a:pPr>
            <a:r>
              <a:rPr lang="en-US" altLang="zh-CN" sz="2400" kern="0" dirty="0" smtClean="0">
                <a:latin typeface="Arial Unicode MS" pitchFamily="34" charset="-122"/>
                <a:ea typeface="+mn-ea"/>
              </a:rPr>
              <a:t>check whether </a:t>
            </a:r>
            <a:r>
              <a:rPr lang="en-US" altLang="zh-CN" sz="2400" kern="0" dirty="0" err="1" smtClean="0">
                <a:solidFill>
                  <a:srgbClr val="0066CC"/>
                </a:solidFill>
                <a:latin typeface="Arial Unicode MS" pitchFamily="34" charset="-122"/>
              </a:rPr>
              <a:t>G</a:t>
            </a:r>
            <a:r>
              <a:rPr lang="en-US" altLang="zh-CN" sz="2400" kern="0" baseline="-25000" dirty="0" err="1" smtClean="0">
                <a:solidFill>
                  <a:srgbClr val="0066CC"/>
                </a:solidFill>
                <a:latin typeface="Arial Unicode MS" pitchFamily="34" charset="-122"/>
              </a:rPr>
              <a:t>p</a:t>
            </a:r>
            <a:r>
              <a:rPr lang="en-US" altLang="zh-CN" sz="2400" kern="0" dirty="0" smtClean="0">
                <a:solidFill>
                  <a:srgbClr val="0066CC"/>
                </a:solidFill>
                <a:latin typeface="Arial Unicode MS" pitchFamily="34" charset="-122"/>
              </a:rPr>
              <a:t> </a:t>
            </a:r>
            <a:r>
              <a:rPr lang="en-US" altLang="zh-CN" sz="2400" kern="0" dirty="0" smtClean="0">
                <a:solidFill>
                  <a:srgbClr val="FF0000"/>
                </a:solidFill>
                <a:latin typeface="Arial Unicode MS" pitchFamily="34" charset="-122"/>
              </a:rPr>
              <a:t>‘‘matches’’</a:t>
            </a:r>
            <a:r>
              <a:rPr lang="en-US" altLang="zh-CN" sz="2400" kern="0" dirty="0" smtClean="0">
                <a:solidFill>
                  <a:srgbClr val="0066CC"/>
                </a:solidFill>
                <a:latin typeface="Arial Unicode MS" pitchFamily="34" charset="-122"/>
              </a:rPr>
              <a:t> G; and</a:t>
            </a:r>
          </a:p>
          <a:p>
            <a:pPr marL="742950" lvl="1" indent="-285750" eaLnBrk="0" hangingPunct="0">
              <a:spcBef>
                <a:spcPct val="20000"/>
              </a:spcBef>
              <a:buFontTx/>
              <a:buChar char="–"/>
            </a:pPr>
            <a:r>
              <a:rPr lang="en-US" altLang="zh-CN" sz="2400" kern="0" dirty="0" smtClean="0">
                <a:latin typeface="Arial Unicode MS" pitchFamily="34" charset="-122"/>
                <a:ea typeface="+mn-ea"/>
              </a:rPr>
              <a:t>identify all </a:t>
            </a:r>
            <a:r>
              <a:rPr lang="en-US" altLang="zh-CN" sz="2400" kern="0" dirty="0" smtClean="0">
                <a:solidFill>
                  <a:srgbClr val="FF0000"/>
                </a:solidFill>
                <a:latin typeface="Arial Unicode MS" pitchFamily="34" charset="-122"/>
              </a:rPr>
              <a:t>‘‘</a:t>
            </a:r>
            <a:r>
              <a:rPr lang="en-US" altLang="zh-CN" sz="2400" kern="0" dirty="0" smtClean="0">
                <a:solidFill>
                  <a:srgbClr val="FF0000"/>
                </a:solidFill>
                <a:latin typeface="Arial Unicode MS" pitchFamily="34" charset="-122"/>
                <a:ea typeface="+mn-ea"/>
              </a:rPr>
              <a:t>matched</a:t>
            </a:r>
            <a:r>
              <a:rPr lang="en-US" altLang="zh-CN" sz="2400" kern="0" dirty="0" smtClean="0">
                <a:solidFill>
                  <a:srgbClr val="FF0000"/>
                </a:solidFill>
                <a:latin typeface="Arial Unicode MS" pitchFamily="34" charset="-122"/>
              </a:rPr>
              <a:t>’’</a:t>
            </a:r>
            <a:r>
              <a:rPr lang="en-US" altLang="zh-CN" sz="2400" kern="0" dirty="0" smtClean="0">
                <a:latin typeface="Arial Unicode MS" pitchFamily="34" charset="-122"/>
                <a:ea typeface="+mn-ea"/>
              </a:rPr>
              <a:t> </a:t>
            </a:r>
            <a:r>
              <a:rPr lang="en-US" altLang="zh-CN" sz="2400" kern="0" dirty="0" err="1" smtClean="0">
                <a:latin typeface="Arial Unicode MS" pitchFamily="34" charset="-122"/>
                <a:ea typeface="+mn-ea"/>
              </a:rPr>
              <a:t>subgraphs</a:t>
            </a:r>
            <a:r>
              <a:rPr lang="en-US" altLang="zh-CN" sz="2400" kern="0" dirty="0" smtClean="0">
                <a:latin typeface="Arial Unicode MS" pitchFamily="34" charset="-122"/>
                <a:ea typeface="+mn-ea"/>
              </a:rPr>
              <a:t>. </a:t>
            </a:r>
          </a:p>
          <a:p>
            <a:endParaRPr lang="en-US" altLang="zh-CN" sz="2400" dirty="0" smtClean="0"/>
          </a:p>
          <a:p>
            <a:endParaRPr lang="en-US" altLang="zh-CN" sz="2400" dirty="0" smtClean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2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2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2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2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2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2"/>
              <a:ea typeface="+mn-ea"/>
              <a:cs typeface="+mn-cs"/>
            </a:endParaRPr>
          </a:p>
        </p:txBody>
      </p:sp>
      <p:sp>
        <p:nvSpPr>
          <p:cNvPr id="11" name="内容占位符 4"/>
          <p:cNvSpPr txBox="1">
            <a:spLocks/>
          </p:cNvSpPr>
          <p:nvPr/>
        </p:nvSpPr>
        <p:spPr bwMode="auto">
          <a:xfrm rot="10800000" flipV="1">
            <a:off x="395536" y="3469070"/>
            <a:ext cx="8424936" cy="27682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85750" indent="-285750" eaLnBrk="0" hangingPunct="0">
              <a:spcBef>
                <a:spcPct val="20000"/>
              </a:spcBef>
              <a:buFontTx/>
              <a:buChar char="–"/>
            </a:pPr>
            <a:r>
              <a:rPr lang="en-US" altLang="zh-CN" sz="2200" kern="0" dirty="0" smtClean="0">
                <a:latin typeface="Arial Unicode MS" pitchFamily="34" charset="-122"/>
              </a:rPr>
              <a:t>Two classes of queries: </a:t>
            </a:r>
          </a:p>
          <a:p>
            <a:pPr marL="742950" lvl="1" indent="-285750" eaLnBrk="0" hangingPunct="0">
              <a:spcBef>
                <a:spcPct val="20000"/>
              </a:spcBef>
              <a:buFontTx/>
              <a:buChar char="–"/>
            </a:pPr>
            <a:r>
              <a:rPr lang="en-US" altLang="zh-CN" sz="2200" kern="0" dirty="0" smtClean="0">
                <a:solidFill>
                  <a:srgbClr val="FF0000"/>
                </a:solidFill>
                <a:latin typeface="Arial Unicode MS" pitchFamily="34" charset="-122"/>
              </a:rPr>
              <a:t>Boolean</a:t>
            </a:r>
            <a:r>
              <a:rPr lang="en-US" altLang="zh-CN" sz="2200" kern="0" dirty="0" smtClean="0">
                <a:latin typeface="Arial Unicode MS" pitchFamily="34" charset="-122"/>
              </a:rPr>
              <a:t> queries (Yes or No)</a:t>
            </a:r>
          </a:p>
          <a:p>
            <a:pPr marL="742950" lvl="1" indent="-285750" eaLnBrk="0" hangingPunct="0">
              <a:spcBef>
                <a:spcPct val="20000"/>
              </a:spcBef>
              <a:buFontTx/>
              <a:buChar char="–"/>
            </a:pPr>
            <a:r>
              <a:rPr lang="en-US" altLang="zh-CN" sz="2200" kern="0" dirty="0" smtClean="0">
                <a:solidFill>
                  <a:srgbClr val="FF0000"/>
                </a:solidFill>
                <a:latin typeface="Arial Unicode MS" pitchFamily="34" charset="-122"/>
              </a:rPr>
              <a:t>Functional</a:t>
            </a:r>
            <a:r>
              <a:rPr lang="en-US" altLang="zh-CN" sz="2200" kern="0" dirty="0" smtClean="0">
                <a:latin typeface="Arial Unicode MS" pitchFamily="34" charset="-122"/>
              </a:rPr>
              <a:t> queries, which may use </a:t>
            </a:r>
            <a:r>
              <a:rPr lang="en-US" altLang="zh-CN" sz="2200" kern="0" dirty="0" smtClean="0">
                <a:solidFill>
                  <a:srgbClr val="00B0F0"/>
                </a:solidFill>
                <a:latin typeface="Arial Unicode MS" pitchFamily="34" charset="-122"/>
              </a:rPr>
              <a:t>Boolean queries </a:t>
            </a:r>
            <a:r>
              <a:rPr lang="en-US" altLang="zh-CN" sz="2200" kern="0" dirty="0" smtClean="0">
                <a:latin typeface="Arial Unicode MS" pitchFamily="34" charset="-122"/>
              </a:rPr>
              <a:t>as a subroutine</a:t>
            </a:r>
          </a:p>
          <a:p>
            <a:pPr marL="285750" indent="-285750" eaLnBrk="0" hangingPunct="0">
              <a:spcBef>
                <a:spcPct val="20000"/>
              </a:spcBef>
              <a:buFontTx/>
              <a:buChar char="–"/>
            </a:pPr>
            <a:r>
              <a:rPr lang="en-US" altLang="zh-CN" sz="2000" kern="0" dirty="0" smtClean="0">
                <a:latin typeface="Arial Unicode MS" pitchFamily="34" charset="-122"/>
                <a:ea typeface="+mn-ea"/>
              </a:rPr>
              <a:t>Graphs contain a set of nodes and a set of edges, typically with labels</a:t>
            </a:r>
          </a:p>
          <a:p>
            <a:pPr marL="285750" indent="-285750" eaLnBrk="0" hangingPunct="0">
              <a:spcBef>
                <a:spcPct val="20000"/>
              </a:spcBef>
              <a:buFontTx/>
              <a:buChar char="–"/>
            </a:pPr>
            <a:r>
              <a:rPr lang="en-US" altLang="zh-CN" sz="2000" kern="0" dirty="0" smtClean="0">
                <a:latin typeface="Arial Unicode MS" pitchFamily="34" charset="-122"/>
                <a:ea typeface="+mn-ea"/>
              </a:rPr>
              <a:t>Pattern graphs are typically small (e.g., </a:t>
            </a:r>
            <a:r>
              <a:rPr lang="en-US" altLang="zh-CN" sz="2000" kern="0" dirty="0" smtClean="0">
                <a:solidFill>
                  <a:srgbClr val="FF0000"/>
                </a:solidFill>
                <a:latin typeface="Arial Unicode MS" pitchFamily="34" charset="-122"/>
                <a:ea typeface="+mn-ea"/>
              </a:rPr>
              <a:t>10</a:t>
            </a:r>
            <a:r>
              <a:rPr lang="en-US" altLang="zh-CN" sz="2000" kern="0" dirty="0" smtClean="0">
                <a:latin typeface="Arial Unicode MS" pitchFamily="34" charset="-122"/>
                <a:ea typeface="+mn-ea"/>
              </a:rPr>
              <a:t>), but data graphs are </a:t>
            </a:r>
            <a:r>
              <a:rPr lang="en-US" altLang="zh-CN" sz="2000" kern="0" dirty="0" smtClean="0">
                <a:latin typeface="Arial Unicode MS" pitchFamily="34" charset="-122"/>
              </a:rPr>
              <a:t>usually</a:t>
            </a:r>
            <a:r>
              <a:rPr lang="en-US" altLang="zh-CN" sz="2000" kern="0" dirty="0" smtClean="0">
                <a:latin typeface="Arial Unicode MS" pitchFamily="34" charset="-122"/>
                <a:ea typeface="+mn-ea"/>
              </a:rPr>
              <a:t> huge </a:t>
            </a:r>
            <a:r>
              <a:rPr lang="en-US" altLang="zh-CN" sz="2000" kern="0" dirty="0" smtClean="0">
                <a:latin typeface="Arial Unicode MS" pitchFamily="34" charset="-122"/>
              </a:rPr>
              <a:t>(e.g., </a:t>
            </a:r>
            <a:r>
              <a:rPr lang="en-US" altLang="zh-CN" sz="2000" kern="0" dirty="0" smtClean="0">
                <a:solidFill>
                  <a:srgbClr val="FF0000"/>
                </a:solidFill>
                <a:latin typeface="Arial Unicode MS" pitchFamily="34" charset="-122"/>
              </a:rPr>
              <a:t>10</a:t>
            </a:r>
            <a:r>
              <a:rPr lang="en-US" altLang="zh-CN" sz="2000" kern="0" baseline="30000" dirty="0" smtClean="0">
                <a:solidFill>
                  <a:srgbClr val="FF0000"/>
                </a:solidFill>
                <a:latin typeface="Arial Unicode MS" pitchFamily="34" charset="-122"/>
              </a:rPr>
              <a:t>8</a:t>
            </a:r>
            <a:r>
              <a:rPr lang="en-US" altLang="zh-CN" sz="2000" kern="0" dirty="0" smtClean="0">
                <a:latin typeface="Arial Unicode MS" pitchFamily="34" charset="-122"/>
              </a:rPr>
              <a:t>)</a:t>
            </a:r>
            <a:endParaRPr lang="en-US" altLang="zh-CN" sz="2000" dirty="0" smtClean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2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2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2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2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2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2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13113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b="1" dirty="0" smtClean="0">
                <a:solidFill>
                  <a:srgbClr val="C00000"/>
                </a:solidFill>
              </a:rPr>
              <a:t>What is Graph Search?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14</a:t>
            </a:fld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67544" y="908720"/>
            <a:ext cx="8388424" cy="83099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400" dirty="0" smtClean="0">
                <a:solidFill>
                  <a:srgbClr val="0066CC"/>
                </a:solidFill>
              </a:rPr>
              <a:t>Different</a:t>
            </a:r>
            <a:r>
              <a:rPr lang="en-US" altLang="zh-CN" sz="2400" dirty="0" smtClean="0">
                <a:solidFill>
                  <a:srgbClr val="FF0000"/>
                </a:solidFill>
              </a:rPr>
              <a:t> semantics</a:t>
            </a:r>
            <a:r>
              <a:rPr lang="en-US" altLang="zh-CN" sz="2400" dirty="0" smtClean="0">
                <a:solidFill>
                  <a:srgbClr val="0066CC"/>
                </a:solidFill>
              </a:rPr>
              <a:t> of “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match</a:t>
            </a:r>
            <a:r>
              <a:rPr lang="en-US" altLang="zh-CN" sz="2400" dirty="0" smtClean="0">
                <a:solidFill>
                  <a:srgbClr val="0066CC"/>
                </a:solidFill>
              </a:rPr>
              <a:t>” implies</a:t>
            </a:r>
            <a:r>
              <a:rPr lang="en-US" altLang="zh-CN" sz="2400" dirty="0" smtClean="0">
                <a:solidFill>
                  <a:srgbClr val="FF0000"/>
                </a:solidFill>
              </a:rPr>
              <a:t> different “types” of graph search</a:t>
            </a:r>
            <a:r>
              <a:rPr lang="en-US" altLang="zh-CN" sz="2400" dirty="0" smtClean="0">
                <a:solidFill>
                  <a:srgbClr val="0066CC"/>
                </a:solidFill>
              </a:rPr>
              <a:t>, including, but not limited to, the following:</a:t>
            </a:r>
            <a:endParaRPr lang="en-US" altLang="zh-CN" sz="2400" dirty="0">
              <a:solidFill>
                <a:srgbClr val="0066CC"/>
              </a:solidFill>
            </a:endParaRPr>
          </a:p>
        </p:txBody>
      </p:sp>
      <p:sp>
        <p:nvSpPr>
          <p:cNvPr id="10" name="内容占位符 4"/>
          <p:cNvSpPr txBox="1">
            <a:spLocks/>
          </p:cNvSpPr>
          <p:nvPr/>
        </p:nvSpPr>
        <p:spPr bwMode="auto">
          <a:xfrm rot="10800000" flipV="1">
            <a:off x="467544" y="1916827"/>
            <a:ext cx="8352928" cy="3240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85750" lvl="0" indent="-285750" eaLnBrk="0" hangingPunct="0">
              <a:spcBef>
                <a:spcPct val="20000"/>
              </a:spcBef>
              <a:buFont typeface="Arial" pitchFamily="34" charset="0"/>
              <a:buChar char="•"/>
            </a:pPr>
            <a:r>
              <a:rPr lang="en-US" altLang="zh-CN" sz="2400" kern="0" dirty="0" smtClean="0">
                <a:latin typeface="Arial Unicode MS" pitchFamily="34" charset="-122"/>
              </a:rPr>
              <a:t>Shortest paths/distances</a:t>
            </a:r>
            <a:r>
              <a:rPr lang="en-US" altLang="zh-CN" sz="2400" kern="0" baseline="30000" dirty="0" smtClean="0">
                <a:solidFill>
                  <a:srgbClr val="FF0000"/>
                </a:solidFill>
                <a:latin typeface="Arial Unicode MS" pitchFamily="34" charset="-122"/>
              </a:rPr>
              <a:t>[11]</a:t>
            </a:r>
          </a:p>
          <a:p>
            <a:pPr marL="285750" lvl="0" indent="-285750" eaLnBrk="0" hangingPunct="0">
              <a:spcBef>
                <a:spcPct val="20000"/>
              </a:spcBef>
              <a:buFont typeface="Arial" pitchFamily="34" charset="0"/>
              <a:buChar char="•"/>
            </a:pPr>
            <a:r>
              <a:rPr lang="en-US" altLang="zh-CN" sz="2400" kern="0" dirty="0" err="1" smtClean="0">
                <a:latin typeface="Arial Unicode MS" pitchFamily="34" charset="-122"/>
              </a:rPr>
              <a:t>Subgraph</a:t>
            </a:r>
            <a:r>
              <a:rPr lang="en-US" altLang="zh-CN" sz="2400" kern="0" dirty="0" smtClean="0">
                <a:latin typeface="Arial Unicode MS" pitchFamily="34" charset="-122"/>
              </a:rPr>
              <a:t> isomorphism</a:t>
            </a:r>
            <a:r>
              <a:rPr lang="en-US" altLang="zh-CN" sz="2400" kern="0" baseline="30000" dirty="0" smtClean="0">
                <a:solidFill>
                  <a:srgbClr val="FF0000"/>
                </a:solidFill>
                <a:latin typeface="Arial Unicode MS" pitchFamily="34" charset="-122"/>
              </a:rPr>
              <a:t>[12]</a:t>
            </a:r>
            <a:endParaRPr lang="en-US" altLang="zh-CN" sz="2400" kern="0" dirty="0" smtClean="0">
              <a:latin typeface="Arial Unicode MS" pitchFamily="34" charset="-122"/>
            </a:endParaRPr>
          </a:p>
          <a:p>
            <a:pPr marL="285750" lvl="0" indent="-285750" eaLnBrk="0" hangingPunct="0">
              <a:spcBef>
                <a:spcPct val="20000"/>
              </a:spcBef>
              <a:buFont typeface="Arial" pitchFamily="34" charset="0"/>
              <a:buChar char="•"/>
            </a:pPr>
            <a:r>
              <a:rPr lang="en-US" altLang="zh-CN" sz="2400" kern="0" dirty="0" smtClean="0">
                <a:latin typeface="Arial Unicode MS" pitchFamily="34" charset="-122"/>
              </a:rPr>
              <a:t>Graph homomorphism and its extensions</a:t>
            </a:r>
            <a:r>
              <a:rPr lang="en-US" altLang="zh-CN" sz="2400" kern="0" baseline="30000" dirty="0" smtClean="0">
                <a:solidFill>
                  <a:srgbClr val="FF0000"/>
                </a:solidFill>
                <a:latin typeface="Arial Unicode MS" pitchFamily="34" charset="-122"/>
              </a:rPr>
              <a:t>[9]</a:t>
            </a:r>
            <a:endParaRPr lang="en-US" altLang="zh-CN" sz="2400" kern="0" dirty="0" smtClean="0">
              <a:latin typeface="Arial Unicode MS" pitchFamily="34" charset="-122"/>
            </a:endParaRPr>
          </a:p>
          <a:p>
            <a:pPr marL="285750" lvl="0" indent="-285750" eaLnBrk="0" hangingPunct="0">
              <a:spcBef>
                <a:spcPct val="20000"/>
              </a:spcBef>
              <a:buFont typeface="Arial" pitchFamily="34" charset="0"/>
              <a:buChar char="•"/>
            </a:pPr>
            <a:r>
              <a:rPr lang="en-US" altLang="zh-CN" sz="2400" kern="0" dirty="0" smtClean="0">
                <a:latin typeface="Arial Unicode MS" pitchFamily="34" charset="-122"/>
              </a:rPr>
              <a:t>Graph simulation and its extensions</a:t>
            </a:r>
            <a:r>
              <a:rPr lang="en-US" altLang="zh-CN" sz="2400" kern="0" baseline="30000" dirty="0" smtClean="0">
                <a:solidFill>
                  <a:srgbClr val="FF0000"/>
                </a:solidFill>
                <a:latin typeface="Arial Unicode MS" pitchFamily="34" charset="-122"/>
              </a:rPr>
              <a:t>[7,8]</a:t>
            </a:r>
            <a:endParaRPr lang="en-US" altLang="zh-CN" sz="2400" kern="0" dirty="0" smtClean="0">
              <a:latin typeface="Arial Unicode MS" pitchFamily="34" charset="-122"/>
            </a:endParaRPr>
          </a:p>
          <a:p>
            <a:pPr marL="285750" lvl="0" indent="-285750" eaLnBrk="0" hangingPunct="0">
              <a:spcBef>
                <a:spcPct val="20000"/>
              </a:spcBef>
              <a:buFont typeface="Arial" pitchFamily="34" charset="0"/>
              <a:buChar char="•"/>
            </a:pPr>
            <a:r>
              <a:rPr lang="en-US" altLang="zh-CN" sz="2400" kern="0" dirty="0" smtClean="0">
                <a:latin typeface="Arial Unicode MS" pitchFamily="34" charset="-122"/>
              </a:rPr>
              <a:t>Graph keyword search</a:t>
            </a:r>
            <a:r>
              <a:rPr lang="en-US" altLang="zh-CN" sz="2400" kern="0" baseline="30000" dirty="0" smtClean="0">
                <a:solidFill>
                  <a:srgbClr val="FF0000"/>
                </a:solidFill>
                <a:latin typeface="Arial Unicode MS" pitchFamily="34" charset="-122"/>
              </a:rPr>
              <a:t>[2]</a:t>
            </a:r>
            <a:endParaRPr lang="en-US" altLang="zh-CN" sz="2400" kern="0" dirty="0" smtClean="0">
              <a:latin typeface="Arial Unicode MS" pitchFamily="34" charset="-122"/>
            </a:endParaRPr>
          </a:p>
          <a:p>
            <a:pPr marL="285750" lvl="0" indent="-285750" eaLnBrk="0" hangingPunct="0">
              <a:spcBef>
                <a:spcPct val="20000"/>
              </a:spcBef>
              <a:buFont typeface="Arial" pitchFamily="34" charset="0"/>
              <a:buChar char="•"/>
            </a:pPr>
            <a:r>
              <a:rPr lang="en-US" altLang="zh-CN" sz="2400" kern="0" dirty="0" smtClean="0">
                <a:latin typeface="Arial Unicode MS" pitchFamily="34" charset="-122"/>
              </a:rPr>
              <a:t>Neighborhood queries</a:t>
            </a:r>
            <a:r>
              <a:rPr lang="en-US" altLang="zh-CN" sz="2400" kern="0" baseline="30000" dirty="0" smtClean="0">
                <a:solidFill>
                  <a:srgbClr val="FF0000"/>
                </a:solidFill>
                <a:latin typeface="Arial Unicode MS" pitchFamily="34" charset="-122"/>
              </a:rPr>
              <a:t>[10]</a:t>
            </a:r>
          </a:p>
          <a:p>
            <a:pPr marL="285750" lvl="0" indent="-285750" eaLnBrk="0" hangingPunct="0">
              <a:spcBef>
                <a:spcPct val="20000"/>
              </a:spcBef>
              <a:buFont typeface="Arial" pitchFamily="34" charset="0"/>
              <a:buChar char="•"/>
            </a:pPr>
            <a:r>
              <a:rPr lang="en-US" altLang="zh-CN" sz="2400" kern="0" dirty="0" smtClean="0">
                <a:latin typeface="Arial Unicode MS" pitchFamily="34" charset="-122"/>
              </a:rPr>
              <a:t>… </a:t>
            </a:r>
          </a:p>
          <a:p>
            <a:pPr marL="285750" lvl="0" indent="-285750" eaLnBrk="0" hangingPunct="0">
              <a:spcBef>
                <a:spcPct val="20000"/>
              </a:spcBef>
              <a:buFont typeface="Arial" pitchFamily="34" charset="0"/>
              <a:buChar char="•"/>
            </a:pPr>
            <a:endParaRPr lang="en-US" altLang="zh-CN" sz="2400" kern="0" dirty="0" smtClean="0">
              <a:latin typeface="Arial Unicode MS" pitchFamily="34" charset="-122"/>
            </a:endParaRPr>
          </a:p>
          <a:p>
            <a:endParaRPr lang="en-US" altLang="zh-CN" sz="2400" dirty="0" smtClean="0"/>
          </a:p>
          <a:p>
            <a:endParaRPr lang="en-US" altLang="zh-CN" sz="2400" dirty="0" smtClean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2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2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2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2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2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2"/>
              <a:ea typeface="+mn-ea"/>
              <a:cs typeface="+mn-cs"/>
            </a:endParaRPr>
          </a:p>
        </p:txBody>
      </p:sp>
      <p:sp>
        <p:nvSpPr>
          <p:cNvPr id="12" name="Rectangle 14"/>
          <p:cNvSpPr txBox="1">
            <a:spLocks noChangeArrowheads="1"/>
          </p:cNvSpPr>
          <p:nvPr/>
        </p:nvSpPr>
        <p:spPr bwMode="auto">
          <a:xfrm>
            <a:off x="395536" y="5589240"/>
            <a:ext cx="8496944" cy="451445"/>
          </a:xfrm>
          <a:prstGeom prst="rect">
            <a:avLst/>
          </a:prstGeom>
          <a:blipFill dpi="0" rotWithShape="1">
            <a:blip r:embed="rId2" cstate="print">
              <a:alphaModFix amt="84000"/>
            </a:blip>
            <a:srcRect/>
            <a:tile tx="0" ty="0" sx="100000" sy="100000" flip="none" algn="tl"/>
          </a:blipFill>
          <a:ln w="12700" cmpd="thickThin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9pPr>
          </a:lstStyle>
          <a:p>
            <a:pPr algn="ctr" eaLnBrk="1" hangingPunct="1"/>
            <a:r>
              <a:rPr lang="en-US" altLang="zh-CN" sz="2000" b="1" dirty="0" smtClean="0">
                <a:solidFill>
                  <a:srgbClr val="FF0000"/>
                </a:solidFill>
                <a:ea typeface="黑体" pitchFamily="49" charset="-122"/>
                <a:sym typeface="Wingdings" pitchFamily="2" charset="2"/>
              </a:rPr>
              <a:t>Graph search </a:t>
            </a:r>
            <a:r>
              <a:rPr lang="en-US" altLang="zh-CN" sz="2000" b="1" dirty="0" smtClean="0">
                <a:ea typeface="黑体" pitchFamily="49" charset="-122"/>
                <a:sym typeface="Wingdings" pitchFamily="2" charset="2"/>
              </a:rPr>
              <a:t>is a very general concept!</a:t>
            </a:r>
            <a:endParaRPr lang="zh-CN" altLang="en-US" sz="2000" b="1" dirty="0">
              <a:ea typeface="黑体" pitchFamily="49" charset="-122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13113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5720" y="2159645"/>
            <a:ext cx="8358246" cy="796908"/>
          </a:xfrm>
        </p:spPr>
        <p:txBody>
          <a:bodyPr/>
          <a:lstStyle/>
          <a:p>
            <a:pPr algn="ctr"/>
            <a:r>
              <a:rPr lang="en-US" altLang="zh-CN" sz="3600" b="1" dirty="0" smtClean="0">
                <a:solidFill>
                  <a:srgbClr val="C00000"/>
                </a:solidFill>
              </a:rPr>
              <a:t>Three Types of Graph Search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15</a:t>
            </a:fld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 rot="10800000" flipV="1">
            <a:off x="2051720" y="3284984"/>
            <a:ext cx="4896544" cy="1512168"/>
          </a:xfrm>
        </p:spPr>
        <p:txBody>
          <a:bodyPr/>
          <a:lstStyle/>
          <a:p>
            <a:r>
              <a:rPr lang="en-US" altLang="zh-CN" sz="2800" dirty="0" smtClean="0">
                <a:solidFill>
                  <a:srgbClr val="000099"/>
                </a:solidFill>
              </a:rPr>
              <a:t>Cohesive </a:t>
            </a:r>
            <a:r>
              <a:rPr lang="en-US" altLang="zh-CN" sz="2800" dirty="0" err="1">
                <a:solidFill>
                  <a:srgbClr val="000099"/>
                </a:solidFill>
              </a:rPr>
              <a:t>subgraphs</a:t>
            </a:r>
            <a:endParaRPr lang="en-US" altLang="zh-CN" sz="2800" dirty="0">
              <a:solidFill>
                <a:srgbClr val="000099"/>
              </a:solidFill>
            </a:endParaRPr>
          </a:p>
          <a:p>
            <a:r>
              <a:rPr lang="en-US" altLang="zh-CN" sz="2800" dirty="0">
                <a:solidFill>
                  <a:srgbClr val="000099"/>
                </a:solidFill>
              </a:rPr>
              <a:t>Keyword search on graphs</a:t>
            </a:r>
          </a:p>
          <a:p>
            <a:r>
              <a:rPr lang="en-US" altLang="zh-CN" sz="2800" dirty="0">
                <a:solidFill>
                  <a:srgbClr val="000099"/>
                </a:solidFill>
              </a:rPr>
              <a:t>Graph pattern matching</a:t>
            </a:r>
          </a:p>
          <a:p>
            <a:endParaRPr lang="en-US" altLang="zh-CN" sz="2400" dirty="0" smtClean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en-US" altLang="zh-CN" sz="2400" dirty="0" smtClean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en-US" altLang="zh-CN" sz="2400" dirty="0" smtClean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en-US" altLang="zh-CN" sz="2400" dirty="0" smtClean="0"/>
          </a:p>
          <a:p>
            <a:pPr marL="0" indent="0">
              <a:buNone/>
            </a:pP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1913113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b="1" dirty="0">
                <a:solidFill>
                  <a:srgbClr val="C00000"/>
                </a:solidFill>
              </a:rPr>
              <a:t>Cohesive </a:t>
            </a:r>
            <a:r>
              <a:rPr lang="en-US" altLang="zh-CN" sz="3600" b="1" dirty="0" err="1" smtClean="0">
                <a:solidFill>
                  <a:srgbClr val="C00000"/>
                </a:solidFill>
              </a:rPr>
              <a:t>Subgraphs</a:t>
            </a:r>
            <a:endParaRPr lang="en-US" altLang="zh-CN" sz="3600" b="1" dirty="0">
              <a:solidFill>
                <a:srgbClr val="C0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16</a:t>
            </a:fld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323528" y="952040"/>
            <a:ext cx="8501122" cy="5429288"/>
          </a:xfrm>
        </p:spPr>
        <p:txBody>
          <a:bodyPr/>
          <a:lstStyle/>
          <a:p>
            <a:r>
              <a:rPr lang="en-US" altLang="zh-CN" sz="2400" dirty="0" smtClean="0">
                <a:solidFill>
                  <a:srgbClr val="FF0000"/>
                </a:solidFill>
              </a:rPr>
              <a:t>Cohesive subgroups </a:t>
            </a:r>
            <a:r>
              <a:rPr lang="en-US" altLang="zh-CN" sz="2400" dirty="0" smtClean="0"/>
              <a:t>are subsets of actors among whom there are relatively strong, direct, intense, frequent or positive ties </a:t>
            </a:r>
            <a:r>
              <a:rPr lang="en-US" altLang="zh-CN" sz="2400" baseline="30000" dirty="0" smtClean="0">
                <a:solidFill>
                  <a:srgbClr val="FF0000"/>
                </a:solidFill>
              </a:rPr>
              <a:t>[1]</a:t>
            </a:r>
            <a:r>
              <a:rPr lang="en-US" altLang="zh-CN" sz="2400" dirty="0" smtClean="0"/>
              <a:t>. </a:t>
            </a:r>
          </a:p>
          <a:p>
            <a:pPr lvl="1"/>
            <a:r>
              <a:rPr lang="en-US" altLang="zh-CN" sz="2000" dirty="0" smtClean="0">
                <a:solidFill>
                  <a:srgbClr val="0066CC"/>
                </a:solidFill>
              </a:rPr>
              <a:t>Different cohesive subgroups </a:t>
            </a:r>
            <a:r>
              <a:rPr lang="en-US" altLang="zh-CN" sz="2000" dirty="0" smtClean="0"/>
              <a:t>are formed according to </a:t>
            </a:r>
            <a:r>
              <a:rPr lang="en-US" altLang="zh-CN" sz="2000" dirty="0" smtClean="0">
                <a:solidFill>
                  <a:srgbClr val="0066CC"/>
                </a:solidFill>
              </a:rPr>
              <a:t>different cohesive relations,</a:t>
            </a:r>
            <a:r>
              <a:rPr lang="en-US" altLang="zh-CN" sz="2000" dirty="0" smtClean="0"/>
              <a:t> which are further specified by application needs.</a:t>
            </a:r>
          </a:p>
          <a:p>
            <a:pPr lvl="1"/>
            <a:endParaRPr lang="en-US" altLang="zh-CN" sz="2000" dirty="0" smtClean="0"/>
          </a:p>
          <a:p>
            <a:r>
              <a:rPr lang="en-US" altLang="zh-CN" sz="2400" dirty="0" smtClean="0"/>
              <a:t>Social networks can be represented as graphs, such that we formalize </a:t>
            </a:r>
            <a:r>
              <a:rPr lang="en-US" altLang="zh-CN" sz="2400" dirty="0" smtClean="0">
                <a:solidFill>
                  <a:schemeClr val="accent2"/>
                </a:solidFill>
              </a:rPr>
              <a:t>cohesive </a:t>
            </a:r>
            <a:r>
              <a:rPr lang="en-US" altLang="zh-CN" sz="2400" dirty="0">
                <a:solidFill>
                  <a:schemeClr val="accent2"/>
                </a:solidFill>
              </a:rPr>
              <a:t>subgroups </a:t>
            </a:r>
            <a:r>
              <a:rPr lang="en-US" altLang="zh-CN" sz="2400" dirty="0" smtClean="0"/>
              <a:t>as</a:t>
            </a:r>
            <a:r>
              <a:rPr lang="en-US" altLang="zh-CN" sz="2400" dirty="0" smtClean="0">
                <a:solidFill>
                  <a:schemeClr val="accent2"/>
                </a:solidFill>
              </a:rPr>
              <a:t> </a:t>
            </a:r>
            <a:r>
              <a:rPr lang="en-US" altLang="zh-CN" sz="2400" dirty="0" smtClean="0">
                <a:solidFill>
                  <a:srgbClr val="FF0000"/>
                </a:solidFill>
              </a:rPr>
              <a:t>cohesive 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subgraphs</a:t>
            </a:r>
            <a:r>
              <a:rPr lang="en-US" altLang="zh-CN" sz="2400" dirty="0" smtClean="0"/>
              <a:t>.   </a:t>
            </a:r>
          </a:p>
          <a:p>
            <a:pPr lvl="1"/>
            <a:r>
              <a:rPr lang="en-US" altLang="zh-CN" sz="2000" dirty="0" smtClean="0"/>
              <a:t>Correspondingly, the problem of finding </a:t>
            </a:r>
            <a:r>
              <a:rPr lang="en-US" altLang="zh-CN" sz="2000" dirty="0"/>
              <a:t>cohesive </a:t>
            </a:r>
            <a:r>
              <a:rPr lang="en-US" altLang="zh-CN" sz="2000" dirty="0" err="1"/>
              <a:t>subgraphs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on </a:t>
            </a:r>
            <a:r>
              <a:rPr lang="en-US" altLang="zh-CN" sz="2000" dirty="0"/>
              <a:t>graphs are </a:t>
            </a:r>
            <a:r>
              <a:rPr lang="en-US" altLang="zh-CN" sz="2000" dirty="0" smtClean="0"/>
              <a:t>referred </a:t>
            </a:r>
            <a:r>
              <a:rPr lang="en-US" altLang="zh-CN" sz="2000" dirty="0"/>
              <a:t>to as </a:t>
            </a:r>
            <a:r>
              <a:rPr lang="en-US" altLang="zh-CN" sz="2000" dirty="0">
                <a:solidFill>
                  <a:srgbClr val="FF0000"/>
                </a:solidFill>
              </a:rPr>
              <a:t>Cohesive 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subgraph</a:t>
            </a:r>
            <a:r>
              <a:rPr lang="en-US" altLang="zh-CN" sz="2000" dirty="0" smtClean="0">
                <a:solidFill>
                  <a:srgbClr val="FF0000"/>
                </a:solidFill>
              </a:rPr>
              <a:t> search</a:t>
            </a:r>
            <a:r>
              <a:rPr lang="en-US" altLang="zh-CN" sz="2000" dirty="0" smtClean="0"/>
              <a:t>.</a:t>
            </a:r>
            <a:endParaRPr lang="en-US" altLang="zh-CN" sz="2400" dirty="0" smtClean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en-US" altLang="zh-CN" sz="2400" dirty="0" smtClean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en-US" altLang="zh-CN" sz="2400" dirty="0" smtClean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en-US" altLang="zh-CN" sz="2400" dirty="0" smtClean="0"/>
          </a:p>
          <a:p>
            <a:pPr marL="0" indent="0">
              <a:buNone/>
            </a:pP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2554547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43250" y="1484784"/>
            <a:ext cx="4616782" cy="41367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b="1" dirty="0">
                <a:solidFill>
                  <a:srgbClr val="C00000"/>
                </a:solidFill>
              </a:rPr>
              <a:t>Cohesive </a:t>
            </a:r>
            <a:r>
              <a:rPr lang="en-US" altLang="zh-CN" sz="3600" b="1" dirty="0" err="1" smtClean="0">
                <a:solidFill>
                  <a:srgbClr val="C00000"/>
                </a:solidFill>
              </a:rPr>
              <a:t>Subgraphs</a:t>
            </a:r>
            <a:endParaRPr lang="en-US" altLang="zh-CN" sz="3600" b="1" dirty="0">
              <a:solidFill>
                <a:srgbClr val="C0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6929438" y="6377547"/>
            <a:ext cx="2133600" cy="365125"/>
          </a:xfrm>
        </p:spPr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17</a:t>
            </a:fld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323528" y="959068"/>
            <a:ext cx="8712968" cy="453708"/>
          </a:xfrm>
        </p:spPr>
        <p:txBody>
          <a:bodyPr/>
          <a:lstStyle/>
          <a:p>
            <a:r>
              <a:rPr lang="en-US" altLang="zh-CN" sz="2400" dirty="0" smtClean="0"/>
              <a:t>Various cohesive </a:t>
            </a:r>
            <a:r>
              <a:rPr lang="en-US" altLang="zh-CN" sz="2400" dirty="0" err="1" smtClean="0"/>
              <a:t>subgraphs</a:t>
            </a:r>
            <a:r>
              <a:rPr lang="en-US" altLang="zh-CN" sz="2400" dirty="0" smtClean="0"/>
              <a:t> (clique, n-clan, k-</a:t>
            </a:r>
            <a:r>
              <a:rPr lang="en-US" altLang="zh-CN" sz="2400" dirty="0" err="1" smtClean="0"/>
              <a:t>plex</a:t>
            </a:r>
            <a:r>
              <a:rPr lang="en-US" altLang="zh-CN" sz="2400" dirty="0" smtClean="0"/>
              <a:t>, k-core)</a:t>
            </a:r>
          </a:p>
          <a:p>
            <a:pPr marL="0" indent="0">
              <a:buNone/>
            </a:pPr>
            <a:endParaRPr lang="en-US" altLang="zh-CN" sz="2400" dirty="0" smtClean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en-US" altLang="zh-CN" sz="2400" dirty="0" smtClean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en-US" altLang="zh-CN" sz="2400" dirty="0" smtClean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en-US" altLang="zh-CN" sz="2400" dirty="0" smtClean="0"/>
          </a:p>
          <a:p>
            <a:pPr marL="0" indent="0">
              <a:buNone/>
            </a:pPr>
            <a:endParaRPr lang="zh-CN" alt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4860032" y="2145050"/>
            <a:ext cx="3960440" cy="70788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000" kern="0" dirty="0">
                <a:solidFill>
                  <a:srgbClr val="3366CC"/>
                </a:solidFill>
                <a:latin typeface="Arial Unicode MS" pitchFamily="34" charset="-122"/>
              </a:rPr>
              <a:t>Maximal clique</a:t>
            </a:r>
            <a:r>
              <a:rPr lang="en-US" altLang="zh-CN" sz="2000" kern="0" dirty="0" smtClean="0">
                <a:solidFill>
                  <a:srgbClr val="3366CC"/>
                </a:solidFill>
                <a:latin typeface="Arial Unicode MS" pitchFamily="34" charset="-122"/>
              </a:rPr>
              <a:t>: </a:t>
            </a:r>
            <a:r>
              <a:rPr lang="en-US" altLang="zh-CN" sz="2000" kern="0" dirty="0" smtClean="0">
                <a:solidFill>
                  <a:schemeClr val="tx1"/>
                </a:solidFill>
                <a:latin typeface="Arial Unicode MS" pitchFamily="34" charset="-122"/>
              </a:rPr>
              <a:t>a </a:t>
            </a:r>
            <a:r>
              <a:rPr lang="en-US" altLang="zh-CN" sz="2000" kern="0" dirty="0">
                <a:solidFill>
                  <a:schemeClr val="tx1"/>
                </a:solidFill>
                <a:latin typeface="Arial Unicode MS" pitchFamily="34" charset="-122"/>
              </a:rPr>
              <a:t>maximal clique </a:t>
            </a:r>
            <a:r>
              <a:rPr lang="en-US" altLang="zh-CN" sz="2000" kern="0" dirty="0" smtClean="0">
                <a:solidFill>
                  <a:schemeClr val="tx1"/>
                </a:solidFill>
                <a:latin typeface="Arial Unicode MS" pitchFamily="34" charset="-122"/>
              </a:rPr>
              <a:t>is </a:t>
            </a:r>
            <a:r>
              <a:rPr lang="en-US" altLang="zh-CN" sz="2000" kern="0" dirty="0">
                <a:solidFill>
                  <a:schemeClr val="tx1"/>
                </a:solidFill>
                <a:latin typeface="Arial Unicode MS" pitchFamily="34" charset="-122"/>
              </a:rPr>
              <a:t>a maximal complete </a:t>
            </a:r>
            <a:r>
              <a:rPr lang="en-US" altLang="zh-CN" sz="2000" kern="0" dirty="0" err="1">
                <a:solidFill>
                  <a:schemeClr val="tx1"/>
                </a:solidFill>
                <a:latin typeface="Arial Unicode MS" pitchFamily="34" charset="-122"/>
              </a:rPr>
              <a:t>sub</a:t>
            </a:r>
            <a:r>
              <a:rPr lang="en-US" altLang="zh-CN" sz="2000" dirty="0" err="1">
                <a:solidFill>
                  <a:schemeClr val="tx1"/>
                </a:solidFill>
              </a:rPr>
              <a:t>graph</a:t>
            </a:r>
            <a:r>
              <a:rPr lang="en-US" altLang="zh-CN" sz="2000" dirty="0" smtClean="0">
                <a:solidFill>
                  <a:schemeClr val="tx1"/>
                </a:solidFill>
              </a:rPr>
              <a:t>.</a:t>
            </a:r>
            <a:endParaRPr lang="en-US" altLang="zh-CN" sz="2000" dirty="0">
              <a:solidFill>
                <a:schemeClr val="tx1"/>
              </a:solidFill>
              <a:ea typeface="黑体" pitchFamily="49" charset="-122"/>
              <a:sym typeface="Wingdings" pitchFamily="2" charset="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88672" y="5684239"/>
            <a:ext cx="3844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2"/>
                </a:solidFill>
                <a:latin typeface="Arial Unicode MS" pitchFamily="34" charset="-122"/>
                <a:ea typeface="+mn-ea"/>
              </a:rPr>
              <a:t>“Padgett's Florentine Families”</a:t>
            </a:r>
          </a:p>
        </p:txBody>
      </p:sp>
      <p:sp>
        <p:nvSpPr>
          <p:cNvPr id="72" name="内容占位符 4"/>
          <p:cNvSpPr txBox="1">
            <a:spLocks/>
          </p:cNvSpPr>
          <p:nvPr/>
        </p:nvSpPr>
        <p:spPr bwMode="auto">
          <a:xfrm rot="10800000" flipV="1">
            <a:off x="4715000" y="3212975"/>
            <a:ext cx="4249488" cy="2376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85750" lvl="0" indent="-285750" eaLnBrk="0" hangingPunct="0">
              <a:spcBef>
                <a:spcPct val="20000"/>
              </a:spcBef>
              <a:buFont typeface="Arial" pitchFamily="34" charset="0"/>
              <a:buChar char="•"/>
            </a:pPr>
            <a:r>
              <a:rPr lang="en-US" altLang="zh-CN" sz="2400" kern="0" dirty="0" smtClean="0">
                <a:solidFill>
                  <a:srgbClr val="FF0000"/>
                </a:solidFill>
                <a:latin typeface="Arial Unicode MS" pitchFamily="34" charset="-122"/>
              </a:rPr>
              <a:t>Main issues</a:t>
            </a:r>
            <a:r>
              <a:rPr lang="en-US" altLang="zh-CN" sz="2400" kern="0" dirty="0" smtClean="0">
                <a:latin typeface="Arial Unicode MS" pitchFamily="34" charset="-122"/>
              </a:rPr>
              <a:t>: </a:t>
            </a:r>
            <a:endParaRPr lang="en-US" altLang="zh-CN" sz="2400" kern="0" dirty="0" smtClean="0">
              <a:solidFill>
                <a:srgbClr val="0066CC"/>
              </a:solidFill>
              <a:latin typeface="Arial Unicode MS" pitchFamily="34" charset="-122"/>
            </a:endParaRPr>
          </a:p>
          <a:p>
            <a:pPr marL="742950" lvl="1" indent="-285750" eaLnBrk="0" hangingPunct="0">
              <a:spcBef>
                <a:spcPct val="20000"/>
              </a:spcBef>
              <a:buFontTx/>
              <a:buChar char="–"/>
            </a:pPr>
            <a:r>
              <a:rPr lang="en-US" altLang="zh-CN" sz="2000" kern="0" dirty="0" smtClean="0">
                <a:latin typeface="Arial Unicode MS" pitchFamily="34" charset="-122"/>
                <a:ea typeface="+mn-ea"/>
              </a:rPr>
              <a:t>Cliques can </a:t>
            </a:r>
            <a:r>
              <a:rPr lang="en-US" altLang="zh-CN" sz="2000" kern="0" dirty="0" smtClean="0">
                <a:solidFill>
                  <a:srgbClr val="0066CC"/>
                </a:solidFill>
                <a:latin typeface="Arial Unicode MS" pitchFamily="34" charset="-122"/>
                <a:ea typeface="+mn-ea"/>
              </a:rPr>
              <a:t>overlap</a:t>
            </a:r>
          </a:p>
          <a:p>
            <a:pPr marL="742950" lvl="1" indent="-285750" eaLnBrk="0" hangingPunct="0">
              <a:spcBef>
                <a:spcPct val="20000"/>
              </a:spcBef>
              <a:buFontTx/>
              <a:buChar char="–"/>
            </a:pPr>
            <a:r>
              <a:rPr lang="en-US" altLang="zh-CN" sz="2000" kern="0" dirty="0" smtClean="0">
                <a:solidFill>
                  <a:srgbClr val="0066CC"/>
                </a:solidFill>
                <a:latin typeface="Arial Unicode MS" pitchFamily="34" charset="-122"/>
                <a:ea typeface="+mn-ea"/>
              </a:rPr>
              <a:t>Too many or too few </a:t>
            </a:r>
            <a:r>
              <a:rPr lang="en-US" altLang="zh-CN" sz="2000" kern="0" dirty="0" smtClean="0">
                <a:latin typeface="Arial Unicode MS" pitchFamily="34" charset="-122"/>
                <a:ea typeface="+mn-ea"/>
              </a:rPr>
              <a:t>cliques emerge</a:t>
            </a:r>
          </a:p>
          <a:p>
            <a:pPr marL="742950" lvl="1" indent="-285750" eaLnBrk="0" hangingPunct="0">
              <a:spcBef>
                <a:spcPct val="20000"/>
              </a:spcBef>
              <a:buFontTx/>
              <a:buChar char="–"/>
            </a:pPr>
            <a:r>
              <a:rPr lang="en-US" altLang="zh-CN" sz="2000" kern="0" dirty="0" smtClean="0">
                <a:latin typeface="Arial Unicode MS" pitchFamily="34" charset="-122"/>
                <a:ea typeface="+mn-ea"/>
              </a:rPr>
              <a:t>The problem is </a:t>
            </a:r>
            <a:r>
              <a:rPr lang="en-US" altLang="zh-CN" sz="2000" kern="0" dirty="0" smtClean="0">
                <a:solidFill>
                  <a:srgbClr val="0066CC"/>
                </a:solidFill>
                <a:latin typeface="Arial Unicode MS" pitchFamily="34" charset="-122"/>
                <a:ea typeface="+mn-ea"/>
              </a:rPr>
              <a:t>NP-complete</a:t>
            </a:r>
            <a:endParaRPr lang="en-US" altLang="zh-CN" sz="2000" dirty="0" smtClean="0">
              <a:solidFill>
                <a:srgbClr val="0066CC"/>
              </a:solidFill>
            </a:endParaRPr>
          </a:p>
          <a:p>
            <a:endParaRPr lang="en-US" altLang="zh-CN" sz="2400" dirty="0" smtClean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2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2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2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2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2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2"/>
              <a:ea typeface="+mn-ea"/>
              <a:cs typeface="+mn-cs"/>
            </a:endParaRPr>
          </a:p>
        </p:txBody>
      </p:sp>
      <p:grpSp>
        <p:nvGrpSpPr>
          <p:cNvPr id="118" name="组合 117"/>
          <p:cNvGrpSpPr/>
          <p:nvPr/>
        </p:nvGrpSpPr>
        <p:grpSpPr>
          <a:xfrm>
            <a:off x="801042" y="1736812"/>
            <a:ext cx="2186782" cy="2052228"/>
            <a:chOff x="801042" y="1736812"/>
            <a:chExt cx="2186782" cy="2052228"/>
          </a:xfrm>
        </p:grpSpPr>
        <p:sp>
          <p:nvSpPr>
            <p:cNvPr id="39" name="椭圆 38"/>
            <p:cNvSpPr/>
            <p:nvPr/>
          </p:nvSpPr>
          <p:spPr>
            <a:xfrm>
              <a:off x="801042" y="2648130"/>
              <a:ext cx="97310" cy="108012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40" name="椭圆 39"/>
            <p:cNvSpPr/>
            <p:nvPr/>
          </p:nvSpPr>
          <p:spPr>
            <a:xfrm>
              <a:off x="1050752" y="2060848"/>
              <a:ext cx="97310" cy="108012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41" name="椭圆 40"/>
            <p:cNvSpPr/>
            <p:nvPr/>
          </p:nvSpPr>
          <p:spPr>
            <a:xfrm>
              <a:off x="1468640" y="2366882"/>
              <a:ext cx="97310" cy="108012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0000"/>
                </a:solidFill>
              </a:endParaRPr>
            </a:p>
          </p:txBody>
        </p:sp>
        <p:grpSp>
          <p:nvGrpSpPr>
            <p:cNvPr id="95" name="组合 94"/>
            <p:cNvGrpSpPr/>
            <p:nvPr/>
          </p:nvGrpSpPr>
          <p:grpSpPr>
            <a:xfrm>
              <a:off x="849697" y="1844824"/>
              <a:ext cx="2066119" cy="1872208"/>
              <a:chOff x="849697" y="1844824"/>
              <a:chExt cx="2066119" cy="1872208"/>
            </a:xfrm>
          </p:grpSpPr>
          <p:cxnSp>
            <p:nvCxnSpPr>
              <p:cNvPr id="42" name="直接连接符 41"/>
              <p:cNvCxnSpPr>
                <a:stCxn id="40" idx="6"/>
                <a:endCxn id="41" idx="1"/>
              </p:cNvCxnSpPr>
              <p:nvPr/>
            </p:nvCxnSpPr>
            <p:spPr>
              <a:xfrm>
                <a:off x="1148062" y="2114854"/>
                <a:ext cx="334829" cy="267846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49" name="直接连接符 48"/>
              <p:cNvCxnSpPr>
                <a:stCxn id="40" idx="3"/>
                <a:endCxn id="39" idx="0"/>
              </p:cNvCxnSpPr>
              <p:nvPr/>
            </p:nvCxnSpPr>
            <p:spPr>
              <a:xfrm flipH="1">
                <a:off x="849697" y="2153042"/>
                <a:ext cx="215306" cy="495088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52" name="直接连接符 51"/>
              <p:cNvCxnSpPr>
                <a:stCxn id="41" idx="3"/>
              </p:cNvCxnSpPr>
              <p:nvPr/>
            </p:nvCxnSpPr>
            <p:spPr>
              <a:xfrm flipH="1">
                <a:off x="898352" y="2459076"/>
                <a:ext cx="584539" cy="231842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74" name="直接连接符 73"/>
              <p:cNvCxnSpPr/>
              <p:nvPr/>
            </p:nvCxnSpPr>
            <p:spPr>
              <a:xfrm>
                <a:off x="1835696" y="3140968"/>
                <a:ext cx="1080120" cy="576064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77" name="直接连接符 76"/>
              <p:cNvCxnSpPr/>
              <p:nvPr/>
            </p:nvCxnSpPr>
            <p:spPr>
              <a:xfrm>
                <a:off x="1835696" y="3140968"/>
                <a:ext cx="288032" cy="576064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80" name="直接连接符 79"/>
              <p:cNvCxnSpPr/>
              <p:nvPr/>
            </p:nvCxnSpPr>
            <p:spPr>
              <a:xfrm>
                <a:off x="2123728" y="3717032"/>
                <a:ext cx="792088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82" name="直接连接符 81"/>
              <p:cNvCxnSpPr/>
              <p:nvPr/>
            </p:nvCxnSpPr>
            <p:spPr>
              <a:xfrm flipH="1">
                <a:off x="1540648" y="1844824"/>
                <a:ext cx="151032" cy="576064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90" name="直接连接符 89"/>
              <p:cNvCxnSpPr>
                <a:stCxn id="40" idx="1"/>
              </p:cNvCxnSpPr>
              <p:nvPr/>
            </p:nvCxnSpPr>
            <p:spPr>
              <a:xfrm flipV="1">
                <a:off x="1065003" y="1844824"/>
                <a:ext cx="626677" cy="231842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96" name="椭圆 95"/>
            <p:cNvSpPr/>
            <p:nvPr/>
          </p:nvSpPr>
          <p:spPr>
            <a:xfrm>
              <a:off x="1621040" y="1736812"/>
              <a:ext cx="97310" cy="108012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110" name="椭圆 109"/>
            <p:cNvSpPr/>
            <p:nvPr/>
          </p:nvSpPr>
          <p:spPr>
            <a:xfrm>
              <a:off x="1810394" y="3032956"/>
              <a:ext cx="97310" cy="108012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111" name="椭圆 110"/>
            <p:cNvSpPr/>
            <p:nvPr/>
          </p:nvSpPr>
          <p:spPr>
            <a:xfrm>
              <a:off x="2098426" y="3681028"/>
              <a:ext cx="97310" cy="108012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117" name="椭圆 116"/>
            <p:cNvSpPr/>
            <p:nvPr/>
          </p:nvSpPr>
          <p:spPr>
            <a:xfrm>
              <a:off x="2890514" y="3681028"/>
              <a:ext cx="97310" cy="108012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3559400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b="1" dirty="0">
                <a:solidFill>
                  <a:srgbClr val="C00000"/>
                </a:solidFill>
              </a:rPr>
              <a:t>Cohesive </a:t>
            </a:r>
            <a:r>
              <a:rPr lang="en-US" altLang="zh-CN" sz="3600" b="1" dirty="0" err="1" smtClean="0">
                <a:solidFill>
                  <a:srgbClr val="C00000"/>
                </a:solidFill>
              </a:rPr>
              <a:t>Subgraphs</a:t>
            </a:r>
            <a:endParaRPr lang="en-US" altLang="zh-CN" sz="3600" b="1" dirty="0">
              <a:solidFill>
                <a:srgbClr val="C0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6929438" y="6377547"/>
            <a:ext cx="2133600" cy="365125"/>
          </a:xfrm>
        </p:spPr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18</a:t>
            </a:fld>
            <a:endParaRPr lang="zh-CN" alt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43250" y="1484784"/>
            <a:ext cx="4616782" cy="41367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879628" y="1737047"/>
            <a:ext cx="3960440" cy="132343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000" kern="0" dirty="0" smtClean="0">
                <a:solidFill>
                  <a:srgbClr val="FF0000"/>
                </a:solidFill>
                <a:latin typeface="Arial Unicode MS" pitchFamily="34" charset="-122"/>
              </a:rPr>
              <a:t>N-clique</a:t>
            </a:r>
            <a:r>
              <a:rPr lang="en-US" altLang="zh-CN" sz="2000" dirty="0" smtClean="0">
                <a:solidFill>
                  <a:srgbClr val="3366CC"/>
                </a:solidFill>
              </a:rPr>
              <a:t>: </a:t>
            </a:r>
            <a:r>
              <a:rPr lang="en-US" altLang="zh-CN" sz="2000" dirty="0" smtClean="0">
                <a:solidFill>
                  <a:schemeClr val="tx1"/>
                </a:solidFill>
              </a:rPr>
              <a:t>an n-clique is a maximal </a:t>
            </a:r>
            <a:r>
              <a:rPr lang="en-US" altLang="zh-CN" sz="2000" dirty="0" err="1" smtClean="0">
                <a:solidFill>
                  <a:schemeClr val="tx1"/>
                </a:solidFill>
              </a:rPr>
              <a:t>subgraph</a:t>
            </a:r>
            <a:r>
              <a:rPr lang="en-US" altLang="zh-CN" sz="2000" dirty="0" smtClean="0">
                <a:solidFill>
                  <a:schemeClr val="tx1"/>
                </a:solidFill>
              </a:rPr>
              <a:t> in which the </a:t>
            </a:r>
            <a:r>
              <a:rPr lang="en-US" altLang="zh-CN" sz="2000" dirty="0" smtClean="0">
                <a:solidFill>
                  <a:srgbClr val="0066CC"/>
                </a:solidFill>
              </a:rPr>
              <a:t>largest distance </a:t>
            </a:r>
            <a:r>
              <a:rPr lang="en-US" altLang="zh-CN" sz="2000" dirty="0" smtClean="0">
                <a:solidFill>
                  <a:schemeClr val="tx1"/>
                </a:solidFill>
              </a:rPr>
              <a:t>between any two nodes is no greater than n. </a:t>
            </a:r>
            <a:endParaRPr lang="en-US" altLang="zh-CN" sz="2000" dirty="0" smtClean="0">
              <a:solidFill>
                <a:schemeClr val="tx1"/>
              </a:solidFill>
              <a:ea typeface="黑体" pitchFamily="49" charset="-122"/>
              <a:sym typeface="Wingdings" pitchFamily="2" charset="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860032" y="3169656"/>
            <a:ext cx="3960440" cy="101566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000" kern="0" dirty="0" smtClean="0">
                <a:solidFill>
                  <a:srgbClr val="FF0000"/>
                </a:solidFill>
                <a:latin typeface="Arial Unicode MS" pitchFamily="34" charset="-122"/>
              </a:rPr>
              <a:t>N-clan</a:t>
            </a:r>
            <a:r>
              <a:rPr lang="en-US" altLang="zh-CN" sz="2000" dirty="0" smtClean="0">
                <a:solidFill>
                  <a:srgbClr val="3366CC"/>
                </a:solidFill>
              </a:rPr>
              <a:t>: </a:t>
            </a:r>
            <a:r>
              <a:rPr lang="en-US" altLang="zh-CN" sz="2000" dirty="0" smtClean="0">
                <a:solidFill>
                  <a:schemeClr val="tx1"/>
                </a:solidFill>
              </a:rPr>
              <a:t>an n-clan is </a:t>
            </a:r>
            <a:r>
              <a:rPr lang="en-US" altLang="zh-CN" sz="2000" dirty="0">
                <a:solidFill>
                  <a:schemeClr val="tx1"/>
                </a:solidFill>
              </a:rPr>
              <a:t>an </a:t>
            </a:r>
            <a:r>
              <a:rPr lang="en-US" altLang="zh-CN" sz="2000" dirty="0" smtClean="0">
                <a:solidFill>
                  <a:schemeClr val="tx1"/>
                </a:solidFill>
              </a:rPr>
              <a:t>n-clique in which </a:t>
            </a:r>
            <a:r>
              <a:rPr lang="en-US" altLang="zh-CN" sz="2000" dirty="0" smtClean="0">
                <a:solidFill>
                  <a:srgbClr val="0066CC"/>
                </a:solidFill>
              </a:rPr>
              <a:t>the diameter </a:t>
            </a:r>
            <a:r>
              <a:rPr lang="en-US" altLang="zh-CN" sz="2000" dirty="0" smtClean="0">
                <a:solidFill>
                  <a:schemeClr val="tx1"/>
                </a:solidFill>
              </a:rPr>
              <a:t>is no greater than n.</a:t>
            </a:r>
            <a:endParaRPr lang="en-US" altLang="zh-CN" sz="2000" dirty="0" smtClean="0">
              <a:solidFill>
                <a:schemeClr val="tx1"/>
              </a:solidFill>
              <a:ea typeface="黑体" pitchFamily="49" charset="-122"/>
              <a:sym typeface="Wingdings" pitchFamily="2" charset="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860032" y="4265801"/>
            <a:ext cx="3960440" cy="132343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000" kern="0" dirty="0" smtClean="0">
                <a:solidFill>
                  <a:srgbClr val="FF0000"/>
                </a:solidFill>
                <a:latin typeface="Arial Unicode MS" pitchFamily="34" charset="-122"/>
              </a:rPr>
              <a:t>K-core</a:t>
            </a:r>
            <a:r>
              <a:rPr lang="en-US" altLang="zh-CN" sz="2000" dirty="0" smtClean="0">
                <a:solidFill>
                  <a:srgbClr val="3366CC"/>
                </a:solidFill>
              </a:rPr>
              <a:t>: </a:t>
            </a:r>
            <a:r>
              <a:rPr lang="en-US" altLang="zh-CN" sz="2000" dirty="0" smtClean="0">
                <a:solidFill>
                  <a:schemeClr val="tx1"/>
                </a:solidFill>
              </a:rPr>
              <a:t>a k-core is a maximal </a:t>
            </a:r>
            <a:r>
              <a:rPr lang="en-US" altLang="zh-CN" sz="2000" dirty="0" err="1" smtClean="0">
                <a:solidFill>
                  <a:schemeClr val="tx1"/>
                </a:solidFill>
              </a:rPr>
              <a:t>subgraph</a:t>
            </a:r>
            <a:r>
              <a:rPr lang="en-US" altLang="zh-CN" sz="2000" dirty="0" smtClean="0">
                <a:solidFill>
                  <a:schemeClr val="tx1"/>
                </a:solidFill>
              </a:rPr>
              <a:t> in which the </a:t>
            </a:r>
            <a:r>
              <a:rPr lang="en-US" altLang="zh-CN" sz="2000" dirty="0" smtClean="0">
                <a:solidFill>
                  <a:srgbClr val="0066CC"/>
                </a:solidFill>
              </a:rPr>
              <a:t>nodal degree</a:t>
            </a:r>
            <a:r>
              <a:rPr lang="en-US" altLang="zh-CN" sz="2000" dirty="0" smtClean="0">
                <a:solidFill>
                  <a:schemeClr val="tx1"/>
                </a:solidFill>
              </a:rPr>
              <a:t> of each node is no smaller than k.</a:t>
            </a:r>
            <a:endParaRPr lang="en-US" altLang="zh-CN" sz="2000" dirty="0" smtClean="0">
              <a:solidFill>
                <a:schemeClr val="tx1"/>
              </a:solidFill>
              <a:ea typeface="黑体" pitchFamily="49" charset="-122"/>
              <a:sym typeface="Wingdings" pitchFamily="2" charset="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88672" y="5684239"/>
            <a:ext cx="3844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2"/>
                </a:solidFill>
                <a:latin typeface="Arial Unicode MS" pitchFamily="34" charset="-122"/>
                <a:ea typeface="+mn-ea"/>
              </a:rPr>
              <a:t>“Padgett's Florentine Families”</a:t>
            </a:r>
          </a:p>
        </p:txBody>
      </p:sp>
      <p:grpSp>
        <p:nvGrpSpPr>
          <p:cNvPr id="11" name="组合 56"/>
          <p:cNvGrpSpPr/>
          <p:nvPr/>
        </p:nvGrpSpPr>
        <p:grpSpPr>
          <a:xfrm>
            <a:off x="755576" y="2636912"/>
            <a:ext cx="1393454" cy="1975060"/>
            <a:chOff x="802282" y="2636912"/>
            <a:chExt cx="1393454" cy="1975060"/>
          </a:xfrm>
        </p:grpSpPr>
        <p:sp>
          <p:nvSpPr>
            <p:cNvPr id="12" name="椭圆 11"/>
            <p:cNvSpPr/>
            <p:nvPr/>
          </p:nvSpPr>
          <p:spPr>
            <a:xfrm>
              <a:off x="2001116" y="4503960"/>
              <a:ext cx="97310" cy="108012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802282" y="2636912"/>
              <a:ext cx="97310" cy="108012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1157780" y="4002184"/>
              <a:ext cx="97310" cy="108012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1857100" y="3107444"/>
              <a:ext cx="97310" cy="108012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2098426" y="3663026"/>
              <a:ext cx="97310" cy="108012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0000"/>
                </a:solidFill>
              </a:endParaRPr>
            </a:p>
          </p:txBody>
        </p:sp>
        <p:cxnSp>
          <p:nvCxnSpPr>
            <p:cNvPr id="19" name="直接连接符 18"/>
            <p:cNvCxnSpPr>
              <a:stCxn id="39" idx="4"/>
              <a:endCxn id="14" idx="1"/>
            </p:cNvCxnSpPr>
            <p:nvPr/>
          </p:nvCxnSpPr>
          <p:spPr>
            <a:xfrm>
              <a:off x="896403" y="2756142"/>
              <a:ext cx="275628" cy="126186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>
              <a:stCxn id="14" idx="5"/>
              <a:endCxn id="12" idx="2"/>
            </p:cNvCxnSpPr>
            <p:nvPr/>
          </p:nvCxnSpPr>
          <p:spPr>
            <a:xfrm>
              <a:off x="1240839" y="4094378"/>
              <a:ext cx="760277" cy="463588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>
              <a:stCxn id="14" idx="7"/>
              <a:endCxn id="16" idx="3"/>
            </p:cNvCxnSpPr>
            <p:nvPr/>
          </p:nvCxnSpPr>
          <p:spPr>
            <a:xfrm flipV="1">
              <a:off x="1240839" y="3755220"/>
              <a:ext cx="871838" cy="26278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>
              <a:stCxn id="15" idx="5"/>
              <a:endCxn id="16" idx="0"/>
            </p:cNvCxnSpPr>
            <p:nvPr/>
          </p:nvCxnSpPr>
          <p:spPr>
            <a:xfrm>
              <a:off x="1940159" y="3199638"/>
              <a:ext cx="206922" cy="463388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18" name="组合 85"/>
          <p:cNvGrpSpPr/>
          <p:nvPr/>
        </p:nvGrpSpPr>
        <p:grpSpPr>
          <a:xfrm>
            <a:off x="1115616" y="3107444"/>
            <a:ext cx="1889564" cy="1504528"/>
            <a:chOff x="1123562" y="3107444"/>
            <a:chExt cx="1889564" cy="1504528"/>
          </a:xfrm>
        </p:grpSpPr>
        <p:sp>
          <p:nvSpPr>
            <p:cNvPr id="62" name="椭圆 61"/>
            <p:cNvSpPr/>
            <p:nvPr/>
          </p:nvSpPr>
          <p:spPr>
            <a:xfrm>
              <a:off x="1955734" y="4503960"/>
              <a:ext cx="97310" cy="108012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64" name="椭圆 63"/>
            <p:cNvSpPr/>
            <p:nvPr/>
          </p:nvSpPr>
          <p:spPr>
            <a:xfrm>
              <a:off x="1123562" y="4005064"/>
              <a:ext cx="97310" cy="108012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65" name="椭圆 64"/>
            <p:cNvSpPr/>
            <p:nvPr/>
          </p:nvSpPr>
          <p:spPr>
            <a:xfrm>
              <a:off x="1832222" y="3107444"/>
              <a:ext cx="97310" cy="108012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66" name="椭圆 65"/>
            <p:cNvSpPr/>
            <p:nvPr/>
          </p:nvSpPr>
          <p:spPr>
            <a:xfrm>
              <a:off x="2059479" y="3663026"/>
              <a:ext cx="97310" cy="108012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0000"/>
                </a:solidFill>
              </a:endParaRPr>
            </a:p>
          </p:txBody>
        </p:sp>
        <p:cxnSp>
          <p:nvCxnSpPr>
            <p:cNvPr id="68" name="直接连接符 67"/>
            <p:cNvCxnSpPr>
              <a:stCxn id="64" idx="5"/>
              <a:endCxn id="62" idx="2"/>
            </p:cNvCxnSpPr>
            <p:nvPr/>
          </p:nvCxnSpPr>
          <p:spPr>
            <a:xfrm>
              <a:off x="1206621" y="4097258"/>
              <a:ext cx="749113" cy="460708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69" name="直接连接符 68"/>
            <p:cNvCxnSpPr>
              <a:stCxn id="64" idx="7"/>
              <a:endCxn id="66" idx="3"/>
            </p:cNvCxnSpPr>
            <p:nvPr/>
          </p:nvCxnSpPr>
          <p:spPr>
            <a:xfrm flipV="1">
              <a:off x="1206621" y="3755220"/>
              <a:ext cx="867109" cy="26566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70" name="直接连接符 69"/>
            <p:cNvCxnSpPr>
              <a:stCxn id="65" idx="5"/>
              <a:endCxn id="66" idx="0"/>
            </p:cNvCxnSpPr>
            <p:nvPr/>
          </p:nvCxnSpPr>
          <p:spPr>
            <a:xfrm>
              <a:off x="1915281" y="3199638"/>
              <a:ext cx="192853" cy="463388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71" name="椭圆 70"/>
            <p:cNvSpPr/>
            <p:nvPr/>
          </p:nvSpPr>
          <p:spPr>
            <a:xfrm>
              <a:off x="2915816" y="3701214"/>
              <a:ext cx="97310" cy="108012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0000"/>
                </a:solidFill>
              </a:endParaRPr>
            </a:p>
          </p:txBody>
        </p:sp>
        <p:cxnSp>
          <p:nvCxnSpPr>
            <p:cNvPr id="73" name="直接连接符 72"/>
            <p:cNvCxnSpPr>
              <a:stCxn id="62" idx="7"/>
              <a:endCxn id="71" idx="3"/>
            </p:cNvCxnSpPr>
            <p:nvPr/>
          </p:nvCxnSpPr>
          <p:spPr>
            <a:xfrm flipV="1">
              <a:off x="2038793" y="3793408"/>
              <a:ext cx="891274" cy="72637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78" name="直接连接符 77"/>
            <p:cNvCxnSpPr>
              <a:stCxn id="71" idx="1"/>
              <a:endCxn id="65" idx="6"/>
            </p:cNvCxnSpPr>
            <p:nvPr/>
          </p:nvCxnSpPr>
          <p:spPr>
            <a:xfrm flipH="1" flipV="1">
              <a:off x="1929532" y="3161450"/>
              <a:ext cx="1000535" cy="55558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20" name="组合 145"/>
          <p:cNvGrpSpPr/>
          <p:nvPr/>
        </p:nvGrpSpPr>
        <p:grpSpPr>
          <a:xfrm>
            <a:off x="755576" y="1784721"/>
            <a:ext cx="2232248" cy="2827251"/>
            <a:chOff x="759050" y="1784721"/>
            <a:chExt cx="2232248" cy="2827251"/>
          </a:xfrm>
        </p:grpSpPr>
        <p:grpSp>
          <p:nvGrpSpPr>
            <p:cNvPr id="21" name="组合 96"/>
            <p:cNvGrpSpPr/>
            <p:nvPr/>
          </p:nvGrpSpPr>
          <p:grpSpPr>
            <a:xfrm>
              <a:off x="759050" y="2636912"/>
              <a:ext cx="1407518" cy="1975060"/>
              <a:chOff x="831058" y="2636912"/>
              <a:chExt cx="1407518" cy="1975060"/>
            </a:xfrm>
          </p:grpSpPr>
          <p:sp>
            <p:nvSpPr>
              <p:cNvPr id="98" name="椭圆 97"/>
              <p:cNvSpPr/>
              <p:nvPr/>
            </p:nvSpPr>
            <p:spPr>
              <a:xfrm>
                <a:off x="2001116" y="4503960"/>
                <a:ext cx="97310" cy="108012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99" name="椭圆 98"/>
              <p:cNvSpPr/>
              <p:nvPr/>
            </p:nvSpPr>
            <p:spPr>
              <a:xfrm>
                <a:off x="831058" y="2636912"/>
                <a:ext cx="97310" cy="108012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100" name="椭圆 99"/>
              <p:cNvSpPr/>
              <p:nvPr/>
            </p:nvSpPr>
            <p:spPr>
              <a:xfrm>
                <a:off x="1191098" y="4002184"/>
                <a:ext cx="97310" cy="108012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101" name="椭圆 100"/>
              <p:cNvSpPr/>
              <p:nvPr/>
            </p:nvSpPr>
            <p:spPr>
              <a:xfrm>
                <a:off x="1885876" y="3107444"/>
                <a:ext cx="97310" cy="108012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102" name="椭圆 101"/>
              <p:cNvSpPr/>
              <p:nvPr/>
            </p:nvSpPr>
            <p:spPr>
              <a:xfrm>
                <a:off x="2141266" y="3663026"/>
                <a:ext cx="97310" cy="108012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03" name="直接连接符 102"/>
              <p:cNvCxnSpPr>
                <a:stCxn id="99" idx="5"/>
                <a:endCxn id="100" idx="1"/>
              </p:cNvCxnSpPr>
              <p:nvPr/>
            </p:nvCxnSpPr>
            <p:spPr>
              <a:xfrm>
                <a:off x="914117" y="2729106"/>
                <a:ext cx="291232" cy="1288896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104" name="直接连接符 103"/>
              <p:cNvCxnSpPr>
                <a:stCxn id="100" idx="5"/>
                <a:endCxn id="98" idx="2"/>
              </p:cNvCxnSpPr>
              <p:nvPr/>
            </p:nvCxnSpPr>
            <p:spPr>
              <a:xfrm>
                <a:off x="1274157" y="4094378"/>
                <a:ext cx="726959" cy="463588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105" name="直接连接符 104"/>
              <p:cNvCxnSpPr>
                <a:stCxn id="100" idx="7"/>
                <a:endCxn id="102" idx="3"/>
              </p:cNvCxnSpPr>
              <p:nvPr/>
            </p:nvCxnSpPr>
            <p:spPr>
              <a:xfrm flipV="1">
                <a:off x="1274157" y="3755220"/>
                <a:ext cx="881360" cy="262782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106" name="直接连接符 105"/>
              <p:cNvCxnSpPr>
                <a:stCxn id="101" idx="5"/>
                <a:endCxn id="102" idx="0"/>
              </p:cNvCxnSpPr>
              <p:nvPr/>
            </p:nvCxnSpPr>
            <p:spPr>
              <a:xfrm>
                <a:off x="1968935" y="3199638"/>
                <a:ext cx="220986" cy="463388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107" name="椭圆 106"/>
            <p:cNvSpPr/>
            <p:nvPr/>
          </p:nvSpPr>
          <p:spPr>
            <a:xfrm>
              <a:off x="2893988" y="3680732"/>
              <a:ext cx="97310" cy="108012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0000"/>
                </a:solidFill>
              </a:endParaRPr>
            </a:p>
          </p:txBody>
        </p:sp>
        <p:cxnSp>
          <p:nvCxnSpPr>
            <p:cNvPr id="108" name="直接连接符 107"/>
            <p:cNvCxnSpPr>
              <a:stCxn id="98" idx="7"/>
              <a:endCxn id="107" idx="3"/>
            </p:cNvCxnSpPr>
            <p:nvPr/>
          </p:nvCxnSpPr>
          <p:spPr>
            <a:xfrm flipV="1">
              <a:off x="2012167" y="3772926"/>
              <a:ext cx="896072" cy="74685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09" name="直接连接符 108"/>
            <p:cNvCxnSpPr>
              <a:stCxn id="107" idx="1"/>
              <a:endCxn id="101" idx="6"/>
            </p:cNvCxnSpPr>
            <p:nvPr/>
          </p:nvCxnSpPr>
          <p:spPr>
            <a:xfrm flipH="1" flipV="1">
              <a:off x="1911178" y="3161450"/>
              <a:ext cx="997061" cy="5351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112" name="椭圆 111"/>
            <p:cNvSpPr/>
            <p:nvPr/>
          </p:nvSpPr>
          <p:spPr>
            <a:xfrm>
              <a:off x="1028639" y="2060848"/>
              <a:ext cx="97310" cy="108012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113" name="椭圆 112"/>
            <p:cNvSpPr/>
            <p:nvPr/>
          </p:nvSpPr>
          <p:spPr>
            <a:xfrm>
              <a:off x="1446527" y="2366882"/>
              <a:ext cx="97310" cy="108012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0000"/>
                </a:solidFill>
              </a:endParaRPr>
            </a:p>
          </p:txBody>
        </p:sp>
        <p:cxnSp>
          <p:nvCxnSpPr>
            <p:cNvPr id="114" name="直接连接符 113"/>
            <p:cNvCxnSpPr>
              <a:stCxn id="112" idx="6"/>
              <a:endCxn id="113" idx="1"/>
            </p:cNvCxnSpPr>
            <p:nvPr/>
          </p:nvCxnSpPr>
          <p:spPr>
            <a:xfrm>
              <a:off x="1125949" y="2114854"/>
              <a:ext cx="334829" cy="267846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15" name="直接连接符 114"/>
            <p:cNvCxnSpPr>
              <a:stCxn id="112" idx="3"/>
              <a:endCxn id="99" idx="7"/>
            </p:cNvCxnSpPr>
            <p:nvPr/>
          </p:nvCxnSpPr>
          <p:spPr>
            <a:xfrm flipH="1">
              <a:off x="842109" y="2153042"/>
              <a:ext cx="200781" cy="499688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16" name="直接连接符 115"/>
            <p:cNvCxnSpPr>
              <a:stCxn id="113" idx="3"/>
              <a:endCxn id="99" idx="6"/>
            </p:cNvCxnSpPr>
            <p:nvPr/>
          </p:nvCxnSpPr>
          <p:spPr>
            <a:xfrm flipH="1">
              <a:off x="856360" y="2459076"/>
              <a:ext cx="604418" cy="23184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122" name="椭圆 121"/>
            <p:cNvSpPr/>
            <p:nvPr/>
          </p:nvSpPr>
          <p:spPr>
            <a:xfrm>
              <a:off x="1633198" y="1784721"/>
              <a:ext cx="97310" cy="108012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123" name="椭圆 122"/>
            <p:cNvSpPr/>
            <p:nvPr/>
          </p:nvSpPr>
          <p:spPr>
            <a:xfrm>
              <a:off x="2551641" y="2598724"/>
              <a:ext cx="97310" cy="108012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0000"/>
                </a:solidFill>
              </a:endParaRPr>
            </a:p>
          </p:txBody>
        </p:sp>
        <p:cxnSp>
          <p:nvCxnSpPr>
            <p:cNvPr id="124" name="直接连接符 123"/>
            <p:cNvCxnSpPr>
              <a:stCxn id="112" idx="7"/>
              <a:endCxn id="122" idx="2"/>
            </p:cNvCxnSpPr>
            <p:nvPr/>
          </p:nvCxnSpPr>
          <p:spPr>
            <a:xfrm flipV="1">
              <a:off x="1111698" y="1838727"/>
              <a:ext cx="521500" cy="237939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27" name="直接连接符 126"/>
            <p:cNvCxnSpPr>
              <a:stCxn id="122" idx="4"/>
              <a:endCxn id="113" idx="7"/>
            </p:cNvCxnSpPr>
            <p:nvPr/>
          </p:nvCxnSpPr>
          <p:spPr>
            <a:xfrm flipH="1">
              <a:off x="1529586" y="1892733"/>
              <a:ext cx="152267" cy="48996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30" name="直接连接符 129"/>
            <p:cNvCxnSpPr>
              <a:stCxn id="122" idx="6"/>
              <a:endCxn id="123" idx="1"/>
            </p:cNvCxnSpPr>
            <p:nvPr/>
          </p:nvCxnSpPr>
          <p:spPr>
            <a:xfrm>
              <a:off x="1730508" y="1838727"/>
              <a:ext cx="835384" cy="77581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34" name="直接连接符 133"/>
            <p:cNvCxnSpPr>
              <a:stCxn id="123" idx="4"/>
              <a:endCxn id="107" idx="0"/>
            </p:cNvCxnSpPr>
            <p:nvPr/>
          </p:nvCxnSpPr>
          <p:spPr>
            <a:xfrm>
              <a:off x="2600296" y="2706736"/>
              <a:ext cx="342347" cy="973996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38" name="直接连接符 137"/>
            <p:cNvCxnSpPr>
              <a:stCxn id="102" idx="6"/>
              <a:endCxn id="107" idx="2"/>
            </p:cNvCxnSpPr>
            <p:nvPr/>
          </p:nvCxnSpPr>
          <p:spPr>
            <a:xfrm>
              <a:off x="2166568" y="3717032"/>
              <a:ext cx="727420" cy="17706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42" name="直接连接符 141"/>
            <p:cNvCxnSpPr>
              <a:stCxn id="113" idx="5"/>
            </p:cNvCxnSpPr>
            <p:nvPr/>
          </p:nvCxnSpPr>
          <p:spPr>
            <a:xfrm>
              <a:off x="1529586" y="2459076"/>
              <a:ext cx="332937" cy="648368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67" name="Rectangle 14"/>
          <p:cNvSpPr txBox="1">
            <a:spLocks noChangeArrowheads="1"/>
          </p:cNvSpPr>
          <p:nvPr/>
        </p:nvSpPr>
        <p:spPr bwMode="auto">
          <a:xfrm>
            <a:off x="323528" y="6237312"/>
            <a:ext cx="8568952" cy="451445"/>
          </a:xfrm>
          <a:prstGeom prst="rect">
            <a:avLst/>
          </a:prstGeom>
          <a:blipFill dpi="0" rotWithShape="1">
            <a:blip r:embed="rId3" cstate="print">
              <a:alphaModFix amt="84000"/>
            </a:blip>
            <a:srcRect/>
            <a:tile tx="0" ty="0" sx="100000" sy="100000" flip="none" algn="tl"/>
          </a:blipFill>
          <a:ln w="12700" cmpd="thickThin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2000" b="1" dirty="0"/>
              <a:t>The </a:t>
            </a:r>
            <a:r>
              <a:rPr lang="en-US" altLang="zh-CN" sz="2000" b="1" dirty="0">
                <a:solidFill>
                  <a:srgbClr val="FF0000"/>
                </a:solidFill>
              </a:rPr>
              <a:t>cohesive relations </a:t>
            </a:r>
            <a:r>
              <a:rPr lang="en-US" altLang="zh-CN" sz="2000" b="1" dirty="0" smtClean="0"/>
              <a:t>are gradually looser</a:t>
            </a:r>
            <a:endParaRPr lang="zh-CN" altLang="en-US" sz="2000" b="1" dirty="0"/>
          </a:p>
        </p:txBody>
      </p:sp>
      <p:sp>
        <p:nvSpPr>
          <p:cNvPr id="74" name="内容占位符 4"/>
          <p:cNvSpPr>
            <a:spLocks noGrp="1"/>
          </p:cNvSpPr>
          <p:nvPr>
            <p:ph idx="1"/>
          </p:nvPr>
        </p:nvSpPr>
        <p:spPr>
          <a:xfrm>
            <a:off x="323528" y="959068"/>
            <a:ext cx="8712968" cy="453708"/>
          </a:xfrm>
        </p:spPr>
        <p:txBody>
          <a:bodyPr/>
          <a:lstStyle/>
          <a:p>
            <a:r>
              <a:rPr lang="en-US" altLang="zh-CN" sz="2400" dirty="0" smtClean="0"/>
              <a:t>Various cohesive </a:t>
            </a:r>
            <a:r>
              <a:rPr lang="en-US" altLang="zh-CN" sz="2400" dirty="0" err="1" smtClean="0"/>
              <a:t>subgraphs</a:t>
            </a:r>
            <a:r>
              <a:rPr lang="en-US" altLang="zh-CN" sz="2400" dirty="0" smtClean="0"/>
              <a:t> (clique, n-clan, k-</a:t>
            </a:r>
            <a:r>
              <a:rPr lang="en-US" altLang="zh-CN" sz="2400" dirty="0" err="1" smtClean="0"/>
              <a:t>plex</a:t>
            </a:r>
            <a:r>
              <a:rPr lang="en-US" altLang="zh-CN" sz="2400" dirty="0" smtClean="0"/>
              <a:t>, k-core)</a:t>
            </a:r>
          </a:p>
          <a:p>
            <a:pPr marL="0" indent="0">
              <a:buNone/>
            </a:pPr>
            <a:endParaRPr lang="en-US" altLang="zh-CN" sz="2400" dirty="0" smtClean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en-US" altLang="zh-CN" sz="2400" dirty="0" smtClean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en-US" altLang="zh-CN" sz="2400" dirty="0" smtClean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en-US" altLang="zh-CN" sz="2400" dirty="0" smtClean="0"/>
          </a:p>
          <a:p>
            <a:pPr marL="0" indent="0">
              <a:buNone/>
            </a:pP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3559400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6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b="1" dirty="0">
                <a:solidFill>
                  <a:srgbClr val="C00000"/>
                </a:solidFill>
              </a:rPr>
              <a:t>Keyword </a:t>
            </a:r>
            <a:r>
              <a:rPr lang="en-US" altLang="zh-CN" sz="3600" b="1" dirty="0" smtClean="0">
                <a:solidFill>
                  <a:srgbClr val="C00000"/>
                </a:solidFill>
              </a:rPr>
              <a:t>Search </a:t>
            </a:r>
            <a:r>
              <a:rPr lang="en-US" altLang="zh-CN" sz="3600" b="1" dirty="0">
                <a:solidFill>
                  <a:srgbClr val="C00000"/>
                </a:solidFill>
              </a:rPr>
              <a:t>on </a:t>
            </a:r>
            <a:r>
              <a:rPr lang="en-US" altLang="zh-CN" sz="3600" b="1" dirty="0" smtClean="0">
                <a:solidFill>
                  <a:srgbClr val="C00000"/>
                </a:solidFill>
              </a:rPr>
              <a:t>Graphs</a:t>
            </a:r>
            <a:endParaRPr lang="en-US" altLang="zh-CN" sz="3600" b="1" dirty="0">
              <a:solidFill>
                <a:srgbClr val="C0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19</a:t>
            </a:fld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323528" y="3789040"/>
            <a:ext cx="8501122" cy="1656184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200" dirty="0" smtClean="0"/>
              <a:t>1. Different “structure constraints” </a:t>
            </a:r>
            <a:r>
              <a:rPr lang="en-US" altLang="zh-CN" sz="2200" dirty="0" smtClean="0">
                <a:solidFill>
                  <a:srgbClr val="FF0000"/>
                </a:solidFill>
              </a:rPr>
              <a:t>implies </a:t>
            </a:r>
            <a:r>
              <a:rPr lang="en-US" altLang="zh-CN" sz="2200" dirty="0" smtClean="0"/>
              <a:t>different types of keyword search.</a:t>
            </a:r>
          </a:p>
          <a:p>
            <a:pPr marL="0" lvl="0" indent="0">
              <a:buNone/>
            </a:pPr>
            <a:r>
              <a:rPr lang="en-US" altLang="zh-CN" sz="2200" dirty="0" smtClean="0"/>
              <a:t>2. Keyword search is a very simple but </a:t>
            </a:r>
            <a:r>
              <a:rPr lang="en-US" altLang="zh-CN" sz="2200" dirty="0" smtClean="0">
                <a:solidFill>
                  <a:srgbClr val="FF0000"/>
                </a:solidFill>
              </a:rPr>
              <a:t>user-friendly</a:t>
            </a:r>
            <a:r>
              <a:rPr lang="en-US" altLang="zh-CN" sz="2200" dirty="0" smtClean="0"/>
              <a:t> information retrieval mechanism.</a:t>
            </a:r>
          </a:p>
          <a:p>
            <a:pPr marL="0" indent="0">
              <a:buNone/>
            </a:pPr>
            <a:endParaRPr lang="en-US" altLang="zh-CN" sz="2200" dirty="0" smtClean="0"/>
          </a:p>
          <a:p>
            <a:pPr marL="0" indent="0">
              <a:buNone/>
            </a:pPr>
            <a:endParaRPr lang="en-US" altLang="zh-CN" sz="2200" dirty="0"/>
          </a:p>
          <a:p>
            <a:pPr marL="0" indent="0">
              <a:buNone/>
            </a:pPr>
            <a:endParaRPr lang="en-US" altLang="zh-CN" sz="2200" dirty="0" smtClean="0"/>
          </a:p>
          <a:p>
            <a:pPr marL="0" indent="0">
              <a:buNone/>
            </a:pPr>
            <a:endParaRPr lang="en-US" altLang="zh-CN" sz="2200" dirty="0"/>
          </a:p>
          <a:p>
            <a:pPr marL="0" indent="0">
              <a:buNone/>
            </a:pPr>
            <a:endParaRPr lang="en-US" altLang="zh-CN" sz="2200" dirty="0" smtClean="0"/>
          </a:p>
          <a:p>
            <a:pPr marL="0" indent="0">
              <a:buNone/>
            </a:pPr>
            <a:endParaRPr lang="zh-CN" altLang="en-US" sz="2200" dirty="0"/>
          </a:p>
        </p:txBody>
      </p:sp>
      <p:sp>
        <p:nvSpPr>
          <p:cNvPr id="6" name="TextBox 5"/>
          <p:cNvSpPr txBox="1"/>
          <p:nvPr/>
        </p:nvSpPr>
        <p:spPr>
          <a:xfrm>
            <a:off x="395536" y="3172906"/>
            <a:ext cx="8388424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000" dirty="0" smtClean="0">
                <a:solidFill>
                  <a:srgbClr val="0066CC"/>
                </a:solidFill>
              </a:rPr>
              <a:t>Remarks: </a:t>
            </a:r>
            <a:endParaRPr lang="en-US" altLang="zh-CN" sz="2000" dirty="0">
              <a:solidFill>
                <a:srgbClr val="0066CC"/>
              </a:solidFill>
            </a:endParaRPr>
          </a:p>
        </p:txBody>
      </p:sp>
      <p:sp>
        <p:nvSpPr>
          <p:cNvPr id="8" name="内容占位符 4"/>
          <p:cNvSpPr txBox="1">
            <a:spLocks/>
          </p:cNvSpPr>
          <p:nvPr/>
        </p:nvSpPr>
        <p:spPr bwMode="auto">
          <a:xfrm>
            <a:off x="642878" y="5517232"/>
            <a:ext cx="8501122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2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2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2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2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2"/>
              <a:ea typeface="+mn-ea"/>
              <a:cs typeface="+mn-cs"/>
            </a:endParaRPr>
          </a:p>
        </p:txBody>
      </p:sp>
      <p:sp>
        <p:nvSpPr>
          <p:cNvPr id="13" name="内容占位符 4"/>
          <p:cNvSpPr txBox="1">
            <a:spLocks/>
          </p:cNvSpPr>
          <p:nvPr/>
        </p:nvSpPr>
        <p:spPr bwMode="auto">
          <a:xfrm>
            <a:off x="395536" y="908720"/>
            <a:ext cx="8501122" cy="2088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eaLnBrk="0" hangingPunct="0">
              <a:spcBef>
                <a:spcPct val="20000"/>
              </a:spcBef>
              <a:buFontTx/>
              <a:buChar char="•"/>
            </a:pPr>
            <a:r>
              <a:rPr lang="en-US" altLang="zh-CN" sz="2400" dirty="0" smtClean="0"/>
              <a:t>Given </a:t>
            </a:r>
            <a:r>
              <a:rPr lang="en-US" altLang="zh-CN" sz="2400" dirty="0" smtClean="0">
                <a:solidFill>
                  <a:srgbClr val="00B0F0"/>
                </a:solidFill>
              </a:rPr>
              <a:t>a set of keywords</a:t>
            </a:r>
            <a:r>
              <a:rPr lang="en-US" altLang="zh-CN" sz="2400" dirty="0" smtClean="0"/>
              <a:t> and </a:t>
            </a:r>
            <a:r>
              <a:rPr lang="en-US" altLang="zh-CN" sz="2400" dirty="0" smtClean="0">
                <a:solidFill>
                  <a:srgbClr val="00B0F0"/>
                </a:solidFill>
              </a:rPr>
              <a:t>a data graph</a:t>
            </a:r>
            <a:r>
              <a:rPr lang="en-US" altLang="zh-CN" sz="2400" dirty="0" smtClean="0"/>
              <a:t>,  the problem is to determine a group of densely linked nodes in the graph such that the nodes together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 Unicode MS" pitchFamily="34" charset="-122"/>
              <a:ea typeface="+mn-ea"/>
            </a:endParaRPr>
          </a:p>
          <a:p>
            <a:pPr marL="742950" lvl="1" indent="-285750" eaLnBrk="0" hangingPunct="0">
              <a:spcBef>
                <a:spcPct val="20000"/>
              </a:spcBef>
              <a:buFontTx/>
              <a:buChar char="–"/>
            </a:pPr>
            <a:r>
              <a:rPr lang="en-US" altLang="zh-CN" sz="2400" dirty="0" smtClean="0">
                <a:solidFill>
                  <a:srgbClr val="FF0000"/>
                </a:solidFill>
              </a:rPr>
              <a:t>contain </a:t>
            </a:r>
            <a:r>
              <a:rPr lang="en-US" altLang="zh-CN" sz="2400" dirty="0" smtClean="0"/>
              <a:t>all the keywords, and </a:t>
            </a:r>
          </a:p>
          <a:p>
            <a:pPr marL="742950" lvl="1" indent="-285750" eaLnBrk="0" hangingPunct="0">
              <a:spcBef>
                <a:spcPct val="20000"/>
              </a:spcBef>
              <a:buFontTx/>
              <a:buChar char="–"/>
            </a:pPr>
            <a:r>
              <a:rPr lang="en-US" altLang="zh-CN" sz="2400" dirty="0" smtClean="0"/>
              <a:t>satisfy some</a:t>
            </a:r>
            <a:r>
              <a:rPr lang="en-US" altLang="zh-CN" sz="2400" dirty="0" smtClean="0">
                <a:solidFill>
                  <a:srgbClr val="0066CC"/>
                </a:solidFill>
              </a:rPr>
              <a:t> </a:t>
            </a:r>
            <a:r>
              <a:rPr lang="en-US" altLang="zh-CN" sz="2400" dirty="0" smtClean="0">
                <a:solidFill>
                  <a:srgbClr val="FF0000"/>
                </a:solidFill>
              </a:rPr>
              <a:t>structural constrains </a:t>
            </a:r>
            <a:r>
              <a:rPr lang="en-US" altLang="zh-CN" sz="2400" baseline="30000" dirty="0" smtClean="0">
                <a:solidFill>
                  <a:srgbClr val="FF0000"/>
                </a:solidFill>
              </a:rPr>
              <a:t>[2]</a:t>
            </a:r>
            <a:endParaRPr kumimoji="0" lang="en-US" altLang="zh-CN" sz="2400" b="0" i="0" u="none" strike="noStrike" kern="0" cap="none" spc="0" normalizeH="0" baseline="3000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2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12928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E7BB9F-3FB6-454C-A8E5-39E5BA12A921}" type="slidenum">
              <a:rPr lang="zh-CN" altLang="en-US"/>
              <a:pPr>
                <a:defRPr/>
              </a:pPr>
              <a:t>2</a:t>
            </a:fld>
            <a:endParaRPr lang="zh-CN" altLang="en-US"/>
          </a:p>
        </p:txBody>
      </p:sp>
      <p:sp>
        <p:nvSpPr>
          <p:cNvPr id="22" name="Rectangle 14"/>
          <p:cNvSpPr txBox="1">
            <a:spLocks noChangeArrowheads="1"/>
          </p:cNvSpPr>
          <p:nvPr/>
        </p:nvSpPr>
        <p:spPr bwMode="auto">
          <a:xfrm>
            <a:off x="323528" y="3409603"/>
            <a:ext cx="8496944" cy="451445"/>
          </a:xfrm>
          <a:prstGeom prst="rect">
            <a:avLst/>
          </a:prstGeom>
          <a:blipFill dpi="0" rotWithShape="1">
            <a:blip r:embed="rId3" cstate="print">
              <a:alphaModFix amt="84000"/>
            </a:blip>
            <a:srcRect/>
            <a:tile tx="0" ty="0" sx="100000" sy="100000" flip="none" algn="tl"/>
          </a:blipFill>
          <a:ln w="12700" cmpd="thickThin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2000" b="1" dirty="0" smtClean="0">
                <a:ea typeface="黑体" pitchFamily="49" charset="-122"/>
                <a:sym typeface="Wingdings" pitchFamily="2" charset="2"/>
              </a:rPr>
              <a:t>Graphs are </a:t>
            </a:r>
            <a:r>
              <a:rPr lang="en-US" altLang="zh-CN" sz="2000" b="1" dirty="0" smtClean="0">
                <a:solidFill>
                  <a:srgbClr val="FF0000"/>
                </a:solidFill>
                <a:ea typeface="黑体" pitchFamily="49" charset="-122"/>
                <a:sym typeface="Wingdings" pitchFamily="2" charset="2"/>
              </a:rPr>
              <a:t>everywhere</a:t>
            </a:r>
            <a:r>
              <a:rPr lang="en-US" altLang="zh-CN" sz="2000" b="1" dirty="0" smtClean="0">
                <a:ea typeface="黑体" pitchFamily="49" charset="-122"/>
                <a:sym typeface="Wingdings" pitchFamily="2" charset="2"/>
              </a:rPr>
              <a:t>, and quite a few are </a:t>
            </a:r>
            <a:r>
              <a:rPr lang="en-US" altLang="zh-CN" sz="2000" b="1" dirty="0" smtClean="0">
                <a:solidFill>
                  <a:srgbClr val="FF0000"/>
                </a:solidFill>
                <a:ea typeface="黑体" pitchFamily="49" charset="-122"/>
                <a:sym typeface="Wingdings" pitchFamily="2" charset="2"/>
              </a:rPr>
              <a:t>huge</a:t>
            </a:r>
            <a:r>
              <a:rPr lang="en-US" altLang="zh-CN" sz="2000" b="1" dirty="0" smtClean="0">
                <a:ea typeface="黑体" pitchFamily="49" charset="-122"/>
                <a:sym typeface="Wingdings" pitchFamily="2" charset="2"/>
              </a:rPr>
              <a:t> graphs!</a:t>
            </a:r>
            <a:endParaRPr lang="zh-CN" altLang="en-US" sz="2000" b="1" dirty="0">
              <a:ea typeface="黑体" pitchFamily="49" charset="-122"/>
              <a:sym typeface="Wingdings" pitchFamily="2" charset="2"/>
            </a:endParaRPr>
          </a:p>
        </p:txBody>
      </p:sp>
      <p:pic>
        <p:nvPicPr>
          <p:cNvPr id="24" name="图片 23" descr="googlewebgraph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692022" y="476672"/>
            <a:ext cx="2554053" cy="2592287"/>
          </a:xfrm>
          <a:prstGeom prst="rect">
            <a:avLst/>
          </a:prstGeom>
        </p:spPr>
      </p:pic>
      <p:pic>
        <p:nvPicPr>
          <p:cNvPr id="25" name="图片 8" descr="unitedfacebook.jpg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428841" y="476672"/>
            <a:ext cx="2535647" cy="259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" name="图片 27" descr="soil-food-web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63096" y="464906"/>
            <a:ext cx="3400792" cy="2604054"/>
          </a:xfrm>
          <a:prstGeom prst="rect">
            <a:avLst/>
          </a:prstGeom>
        </p:spPr>
      </p:pic>
      <p:pic>
        <p:nvPicPr>
          <p:cNvPr id="2052" name="Picture 4" descr="C:\Users\LiJia\Desktop\20063115594852367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9512" y="4149080"/>
            <a:ext cx="3059834" cy="2232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4" descr="http://www.for68.com/upload/news/2008/3/18/liangf109200831810543736716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75856" y="4149080"/>
            <a:ext cx="2997924" cy="2277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59" name="Picture 11" descr="http://pic13.nipic.com/20110317/6886660_162554515001_2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72200" y="4149080"/>
            <a:ext cx="2664296" cy="2295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b="1" dirty="0" smtClean="0">
                <a:solidFill>
                  <a:srgbClr val="C00000"/>
                </a:solidFill>
              </a:rPr>
              <a:t>Keyword Search on Graphs</a:t>
            </a:r>
            <a:endParaRPr lang="en-US" altLang="zh-CN" sz="3600" b="1" dirty="0">
              <a:solidFill>
                <a:srgbClr val="C0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20</a:t>
            </a:fld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32048" y="1804754"/>
            <a:ext cx="8388424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0066CC"/>
                </a:solidFill>
              </a:rPr>
              <a:t>Minimum spanning </a:t>
            </a:r>
            <a:r>
              <a:rPr lang="en-US" altLang="zh-CN" sz="2000" dirty="0" smtClean="0">
                <a:solidFill>
                  <a:srgbClr val="0066CC"/>
                </a:solidFill>
              </a:rPr>
              <a:t>tree </a:t>
            </a:r>
            <a:r>
              <a:rPr lang="en-US" altLang="zh-CN" sz="2000" baseline="30000" dirty="0" smtClean="0">
                <a:solidFill>
                  <a:srgbClr val="FF0000"/>
                </a:solidFill>
              </a:rPr>
              <a:t>[2]</a:t>
            </a:r>
            <a:r>
              <a:rPr lang="en-US" altLang="zh-CN" sz="2000" dirty="0" smtClean="0">
                <a:solidFill>
                  <a:srgbClr val="0066CC"/>
                </a:solidFill>
              </a:rPr>
              <a:t>  </a:t>
            </a:r>
            <a:endParaRPr lang="en-US" altLang="zh-CN" sz="2000" dirty="0">
              <a:solidFill>
                <a:srgbClr val="0066CC"/>
              </a:solidFill>
            </a:endParaRPr>
          </a:p>
        </p:txBody>
      </p:sp>
      <p:grpSp>
        <p:nvGrpSpPr>
          <p:cNvPr id="94" name="组合 93"/>
          <p:cNvGrpSpPr/>
          <p:nvPr/>
        </p:nvGrpSpPr>
        <p:grpSpPr>
          <a:xfrm>
            <a:off x="5004048" y="3429000"/>
            <a:ext cx="3865678" cy="2376264"/>
            <a:chOff x="251520" y="2348880"/>
            <a:chExt cx="3865678" cy="2376264"/>
          </a:xfrm>
        </p:grpSpPr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86" name="文本框 17"/>
                <p:cNvSpPr txBox="1"/>
                <p:nvPr/>
              </p:nvSpPr>
              <p:spPr>
                <a:xfrm>
                  <a:off x="251520" y="3069246"/>
                  <a:ext cx="1009340" cy="575778"/>
                </a:xfrm>
                <a:prstGeom prst="rect">
                  <a:avLst/>
                </a:prstGeom>
                <a:solidFill>
                  <a:schemeClr val="lt1">
                    <a:alpha val="0"/>
                  </a:schemeClr>
                </a:solidFill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just">
                    <a:spcAft>
                      <a:spcPts val="0"/>
                    </a:spcAft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zh-CN" i="1" smtClean="0">
                              <a:effectLst/>
                              <a:latin typeface="Cambria Math"/>
                              <a:ea typeface="Cambria Math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en-US" i="1">
                              <a:effectLst/>
                              <a:latin typeface="Cambria Math"/>
                              <a:cs typeface="Times New Roman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effectLst/>
                              <a:latin typeface="Cambria Math"/>
                              <a:cs typeface="Times New Roman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effectLst/>
                          <a:latin typeface="Cambria Math"/>
                          <a:cs typeface="Times New Roman"/>
                        </a:rPr>
                        <m:t>:</m:t>
                      </m:r>
                    </m:oMath>
                  </a14:m>
                  <a:r>
                    <a:rPr lang="en-US" altLang="zh-CN" sz="1200" dirty="0" smtClean="0">
                      <a:effectLst/>
                      <a:latin typeface="Times New Roman" pitchFamily="18" charset="0"/>
                      <a:cs typeface="Times New Roman" pitchFamily="18" charset="0"/>
                    </a:rPr>
                    <a:t> </a:t>
                  </a:r>
                  <a:r>
                    <a:rPr lang="en-US" altLang="zh-CN" dirty="0" smtClean="0">
                      <a:effectLst/>
                      <a:latin typeface="Times New Roman" pitchFamily="18" charset="0"/>
                      <a:cs typeface="Times New Roman" pitchFamily="18" charset="0"/>
                    </a:rPr>
                    <a:t>{B}</a:t>
                  </a:r>
                  <a:endParaRPr lang="zh-CN" dirty="0">
                    <a:effectLst/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mc:Choice>
          <mc:Fallback>
            <p:sp>
              <p:nvSpPr>
                <p:cNvPr id="86" name="文本框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520" y="3069246"/>
                  <a:ext cx="1009340" cy="575778"/>
                </a:xfrm>
                <a:prstGeom prst="rect">
                  <a:avLst/>
                </a:prstGeom>
                <a:blipFill rotWithShape="1">
                  <a:blip r:embed="rId3" cstate="print"/>
                  <a:stretch>
                    <a:fillRect t="-5319"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7" name="椭圆 36"/>
            <p:cNvSpPr/>
            <p:nvPr/>
          </p:nvSpPr>
          <p:spPr>
            <a:xfrm>
              <a:off x="2339752" y="2669508"/>
              <a:ext cx="97310" cy="10801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cxnSp>
          <p:nvCxnSpPr>
            <p:cNvPr id="48" name="直接连接符 47"/>
            <p:cNvCxnSpPr>
              <a:stCxn id="37" idx="5"/>
              <a:endCxn id="40" idx="1"/>
            </p:cNvCxnSpPr>
            <p:nvPr/>
          </p:nvCxnSpPr>
          <p:spPr>
            <a:xfrm>
              <a:off x="2422811" y="2761702"/>
              <a:ext cx="393598" cy="600125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89" name="文本框 17"/>
                <p:cNvSpPr txBox="1"/>
                <p:nvPr/>
              </p:nvSpPr>
              <p:spPr>
                <a:xfrm>
                  <a:off x="1181317" y="3069246"/>
                  <a:ext cx="1230443" cy="575778"/>
                </a:xfrm>
                <a:prstGeom prst="rect">
                  <a:avLst/>
                </a:prstGeom>
                <a:solidFill>
                  <a:schemeClr val="lt1">
                    <a:alpha val="0"/>
                  </a:schemeClr>
                </a:solidFill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just">
                    <a:spcAft>
                      <a:spcPts val="0"/>
                    </a:spcAft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zh-CN" i="1" smtClean="0">
                              <a:effectLst/>
                              <a:latin typeface="Cambria Math"/>
                              <a:ea typeface="Cambria Math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en-US" i="1">
                              <a:effectLst/>
                              <a:latin typeface="Cambria Math"/>
                              <a:cs typeface="Times New Roman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effectLst/>
                              <a:latin typeface="Cambria Math"/>
                              <a:cs typeface="Times New Roman"/>
                            </a:rPr>
                            <m:t>4</m:t>
                          </m:r>
                        </m:sub>
                      </m:sSub>
                      <m:r>
                        <a:rPr lang="en-US" altLang="zh-CN" b="0" i="1" smtClean="0">
                          <a:effectLst/>
                          <a:latin typeface="Cambria Math"/>
                          <a:cs typeface="Times New Roman"/>
                        </a:rPr>
                        <m:t>:</m:t>
                      </m:r>
                    </m:oMath>
                  </a14:m>
                  <a:r>
                    <a:rPr lang="en-US" altLang="zh-CN" sz="1200" dirty="0" smtClean="0">
                      <a:effectLst/>
                      <a:latin typeface="Times New Roman" pitchFamily="18" charset="0"/>
                      <a:cs typeface="Times New Roman" pitchFamily="18" charset="0"/>
                    </a:rPr>
                    <a:t> </a:t>
                  </a:r>
                  <a:r>
                    <a:rPr lang="en-US" altLang="zh-CN" dirty="0" smtClean="0">
                      <a:effectLst/>
                      <a:latin typeface="Times New Roman" pitchFamily="18" charset="0"/>
                      <a:cs typeface="Times New Roman" pitchFamily="18" charset="0"/>
                    </a:rPr>
                    <a:t>{A}</a:t>
                  </a:r>
                  <a:endParaRPr lang="zh-CN" dirty="0">
                    <a:effectLst/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mc:Choice>
          <mc:Fallback>
            <p:sp>
              <p:nvSpPr>
                <p:cNvPr id="89" name="文本框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81317" y="3069246"/>
                  <a:ext cx="1230443" cy="575778"/>
                </a:xfrm>
                <a:prstGeom prst="rect">
                  <a:avLst/>
                </a:prstGeom>
                <a:blipFill rotWithShape="1">
                  <a:blip r:embed="rId4" cstate="print"/>
                  <a:stretch>
                    <a:fillRect t="-5319"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9" name="椭圆 38"/>
            <p:cNvSpPr/>
            <p:nvPr/>
          </p:nvSpPr>
          <p:spPr>
            <a:xfrm>
              <a:off x="1861623" y="3345542"/>
              <a:ext cx="97310" cy="10801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cxnSp>
          <p:nvCxnSpPr>
            <p:cNvPr id="45" name="直接连接符 44"/>
            <p:cNvCxnSpPr>
              <a:stCxn id="37" idx="3"/>
              <a:endCxn id="39" idx="0"/>
            </p:cNvCxnSpPr>
            <p:nvPr/>
          </p:nvCxnSpPr>
          <p:spPr>
            <a:xfrm flipH="1">
              <a:off x="1910278" y="2761702"/>
              <a:ext cx="443725" cy="58384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90" name="文本框 17"/>
                <p:cNvSpPr txBox="1"/>
                <p:nvPr/>
              </p:nvSpPr>
              <p:spPr>
                <a:xfrm>
                  <a:off x="2886755" y="3139303"/>
                  <a:ext cx="1230443" cy="575778"/>
                </a:xfrm>
                <a:prstGeom prst="rect">
                  <a:avLst/>
                </a:prstGeom>
                <a:solidFill>
                  <a:schemeClr val="lt1">
                    <a:alpha val="0"/>
                  </a:schemeClr>
                </a:solidFill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just">
                    <a:spcAft>
                      <a:spcPts val="0"/>
                    </a:spcAft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zh-CN" i="1" smtClean="0">
                              <a:effectLst/>
                              <a:latin typeface="Cambria Math"/>
                              <a:ea typeface="Cambria Math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en-US" i="1">
                              <a:effectLst/>
                              <a:latin typeface="Cambria Math"/>
                              <a:cs typeface="Times New Roman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effectLst/>
                              <a:latin typeface="Cambria Math"/>
                              <a:cs typeface="Times New Roman"/>
                            </a:rPr>
                            <m:t>6</m:t>
                          </m:r>
                        </m:sub>
                      </m:sSub>
                      <m:r>
                        <a:rPr lang="en-US" altLang="zh-CN" b="0" i="1" smtClean="0">
                          <a:effectLst/>
                          <a:latin typeface="Cambria Math"/>
                          <a:cs typeface="Times New Roman"/>
                        </a:rPr>
                        <m:t>:</m:t>
                      </m:r>
                    </m:oMath>
                  </a14:m>
                  <a:r>
                    <a:rPr lang="en-US" altLang="zh-CN" sz="1200" dirty="0" smtClean="0">
                      <a:effectLst/>
                      <a:latin typeface="Times New Roman" pitchFamily="18" charset="0"/>
                      <a:cs typeface="Times New Roman" pitchFamily="18" charset="0"/>
                    </a:rPr>
                    <a:t> </a:t>
                  </a:r>
                  <a:r>
                    <a:rPr lang="en-US" altLang="zh-CN" dirty="0" smtClean="0">
                      <a:effectLst/>
                      <a:latin typeface="Times New Roman" pitchFamily="18" charset="0"/>
                      <a:cs typeface="Times New Roman" pitchFamily="18" charset="0"/>
                    </a:rPr>
                    <a:t>{A, E}</a:t>
                  </a:r>
                  <a:endParaRPr lang="zh-CN" dirty="0">
                    <a:effectLst/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mc:Choice>
          <mc:Fallback>
            <p:sp>
              <p:nvSpPr>
                <p:cNvPr id="90" name="文本框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86755" y="3139303"/>
                  <a:ext cx="1230443" cy="575778"/>
                </a:xfrm>
                <a:prstGeom prst="rect">
                  <a:avLst/>
                </a:prstGeom>
                <a:blipFill rotWithShape="1">
                  <a:blip r:embed="rId5" cstate="print"/>
                  <a:stretch>
                    <a:fillRect t="-5319"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92" name="文本框 17"/>
                <p:cNvSpPr txBox="1"/>
                <p:nvPr/>
              </p:nvSpPr>
              <p:spPr>
                <a:xfrm>
                  <a:off x="1738781" y="2348880"/>
                  <a:ext cx="1230443" cy="575778"/>
                </a:xfrm>
                <a:prstGeom prst="rect">
                  <a:avLst/>
                </a:prstGeom>
                <a:solidFill>
                  <a:schemeClr val="lt1">
                    <a:alpha val="0"/>
                  </a:schemeClr>
                </a:solidFill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just">
                    <a:spcAft>
                      <a:spcPts val="0"/>
                    </a:spcAft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zh-CN" i="1" smtClean="0">
                              <a:effectLst/>
                              <a:latin typeface="Cambria Math"/>
                              <a:ea typeface="Cambria Math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en-US" i="1">
                              <a:effectLst/>
                              <a:latin typeface="Cambria Math"/>
                              <a:cs typeface="Times New Roman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effectLst/>
                              <a:latin typeface="Cambria Math"/>
                              <a:cs typeface="Times New Roman"/>
                            </a:rPr>
                            <m:t>5</m:t>
                          </m:r>
                        </m:sub>
                      </m:sSub>
                      <m:r>
                        <a:rPr lang="en-US" altLang="zh-CN" b="0" i="1" smtClean="0">
                          <a:effectLst/>
                          <a:latin typeface="Cambria Math"/>
                          <a:cs typeface="Times New Roman"/>
                        </a:rPr>
                        <m:t>:</m:t>
                      </m:r>
                    </m:oMath>
                  </a14:m>
                  <a:r>
                    <a:rPr lang="en-US" altLang="zh-CN" sz="1200" dirty="0" smtClean="0">
                      <a:effectLst/>
                      <a:latin typeface="Times New Roman" pitchFamily="18" charset="0"/>
                      <a:cs typeface="Times New Roman" pitchFamily="18" charset="0"/>
                    </a:rPr>
                    <a:t> </a:t>
                  </a:r>
                  <a:r>
                    <a:rPr lang="en-US" altLang="zh-CN" dirty="0" smtClean="0">
                      <a:effectLst/>
                      <a:latin typeface="Times New Roman" pitchFamily="18" charset="0"/>
                      <a:cs typeface="Times New Roman" pitchFamily="18" charset="0"/>
                    </a:rPr>
                    <a:t>{B, G}</a:t>
                  </a:r>
                  <a:endParaRPr lang="zh-CN" dirty="0">
                    <a:effectLst/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mc:Choice>
          <mc:Fallback>
            <p:sp>
              <p:nvSpPr>
                <p:cNvPr id="92" name="文本框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38781" y="2348880"/>
                  <a:ext cx="1230443" cy="575778"/>
                </a:xfrm>
                <a:prstGeom prst="rect">
                  <a:avLst/>
                </a:prstGeom>
                <a:blipFill rotWithShape="1">
                  <a:blip r:embed="rId6" cstate="print"/>
                  <a:stretch>
                    <a:fillRect t="-5319"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0" name="椭圆 39"/>
            <p:cNvSpPr/>
            <p:nvPr/>
          </p:nvSpPr>
          <p:spPr>
            <a:xfrm>
              <a:off x="2802158" y="3346009"/>
              <a:ext cx="97310" cy="10801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1" name="椭圆 40"/>
            <p:cNvSpPr/>
            <p:nvPr/>
          </p:nvSpPr>
          <p:spPr>
            <a:xfrm>
              <a:off x="1403648" y="4077072"/>
              <a:ext cx="97310" cy="10801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2" name="椭圆 41"/>
            <p:cNvSpPr/>
            <p:nvPr/>
          </p:nvSpPr>
          <p:spPr>
            <a:xfrm>
              <a:off x="2291097" y="4077072"/>
              <a:ext cx="97310" cy="10801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3" name="椭圆 42"/>
            <p:cNvSpPr/>
            <p:nvPr/>
          </p:nvSpPr>
          <p:spPr>
            <a:xfrm>
              <a:off x="1018306" y="3329724"/>
              <a:ext cx="97310" cy="10801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4" name="椭圆 43"/>
            <p:cNvSpPr/>
            <p:nvPr/>
          </p:nvSpPr>
          <p:spPr>
            <a:xfrm>
              <a:off x="3205451" y="4057064"/>
              <a:ext cx="97310" cy="10801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cxnSp>
          <p:nvCxnSpPr>
            <p:cNvPr id="52" name="直接连接符 51"/>
            <p:cNvCxnSpPr>
              <a:stCxn id="39" idx="5"/>
              <a:endCxn id="42" idx="1"/>
            </p:cNvCxnSpPr>
            <p:nvPr/>
          </p:nvCxnSpPr>
          <p:spPr>
            <a:xfrm>
              <a:off x="1944682" y="3437736"/>
              <a:ext cx="360666" cy="655154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>
              <a:stCxn id="39" idx="3"/>
              <a:endCxn id="41" idx="7"/>
            </p:cNvCxnSpPr>
            <p:nvPr/>
          </p:nvCxnSpPr>
          <p:spPr>
            <a:xfrm flipH="1">
              <a:off x="1486707" y="3437736"/>
              <a:ext cx="389167" cy="655154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>
              <a:stCxn id="42" idx="2"/>
              <a:endCxn id="41" idx="6"/>
            </p:cNvCxnSpPr>
            <p:nvPr/>
          </p:nvCxnSpPr>
          <p:spPr>
            <a:xfrm flipH="1">
              <a:off x="1500958" y="4131078"/>
              <a:ext cx="790139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直接连接符 64"/>
            <p:cNvCxnSpPr>
              <a:stCxn id="44" idx="0"/>
              <a:endCxn id="40" idx="5"/>
            </p:cNvCxnSpPr>
            <p:nvPr/>
          </p:nvCxnSpPr>
          <p:spPr>
            <a:xfrm flipH="1" flipV="1">
              <a:off x="2885217" y="3438203"/>
              <a:ext cx="368889" cy="618861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直接连接符 69"/>
            <p:cNvCxnSpPr>
              <a:stCxn id="43" idx="4"/>
              <a:endCxn id="41" idx="1"/>
            </p:cNvCxnSpPr>
            <p:nvPr/>
          </p:nvCxnSpPr>
          <p:spPr>
            <a:xfrm>
              <a:off x="1066961" y="3437736"/>
              <a:ext cx="350938" cy="655154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87" name="文本框 17"/>
                <p:cNvSpPr txBox="1"/>
                <p:nvPr/>
              </p:nvSpPr>
              <p:spPr>
                <a:xfrm>
                  <a:off x="755576" y="4149080"/>
                  <a:ext cx="1243093" cy="575778"/>
                </a:xfrm>
                <a:prstGeom prst="rect">
                  <a:avLst/>
                </a:prstGeom>
                <a:solidFill>
                  <a:schemeClr val="lt1">
                    <a:alpha val="0"/>
                  </a:schemeClr>
                </a:solidFill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just">
                    <a:spcAft>
                      <a:spcPts val="0"/>
                    </a:spcAft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zh-CN" i="1" smtClean="0">
                              <a:effectLst/>
                              <a:latin typeface="Cambria Math"/>
                              <a:ea typeface="Cambria Math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en-US" i="1">
                              <a:effectLst/>
                              <a:latin typeface="Cambria Math"/>
                              <a:cs typeface="Times New Roman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effectLst/>
                              <a:latin typeface="Cambria Math"/>
                              <a:cs typeface="Times New Roman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effectLst/>
                          <a:latin typeface="Cambria Math"/>
                          <a:cs typeface="Times New Roman"/>
                        </a:rPr>
                        <m:t>:</m:t>
                      </m:r>
                    </m:oMath>
                  </a14:m>
                  <a:r>
                    <a:rPr lang="en-US" altLang="zh-CN" sz="1200" dirty="0" smtClean="0">
                      <a:effectLst/>
                      <a:latin typeface="Times New Roman" pitchFamily="18" charset="0"/>
                      <a:cs typeface="Times New Roman" pitchFamily="18" charset="0"/>
                    </a:rPr>
                    <a:t> </a:t>
                  </a:r>
                  <a:r>
                    <a:rPr lang="en-US" altLang="zh-CN" dirty="0" smtClean="0">
                      <a:effectLst/>
                      <a:latin typeface="Times New Roman" pitchFamily="18" charset="0"/>
                      <a:cs typeface="Times New Roman" pitchFamily="18" charset="0"/>
                    </a:rPr>
                    <a:t>{C, E}</a:t>
                  </a:r>
                  <a:endParaRPr lang="zh-CN" dirty="0">
                    <a:effectLst/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mc:Choice>
          <mc:Fallback>
            <p:sp>
              <p:nvSpPr>
                <p:cNvPr id="87" name="文本框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5576" y="4149080"/>
                  <a:ext cx="1243093" cy="575778"/>
                </a:xfrm>
                <a:prstGeom prst="rect">
                  <a:avLst/>
                </a:prstGeom>
                <a:blipFill rotWithShape="1">
                  <a:blip r:embed="rId7" cstate="print"/>
                  <a:stretch>
                    <a:fillRect t="-5263"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88" name="文本框 17"/>
                <p:cNvSpPr txBox="1"/>
                <p:nvPr/>
              </p:nvSpPr>
              <p:spPr>
                <a:xfrm>
                  <a:off x="1944682" y="4149366"/>
                  <a:ext cx="1009340" cy="575778"/>
                </a:xfrm>
                <a:prstGeom prst="rect">
                  <a:avLst/>
                </a:prstGeom>
                <a:solidFill>
                  <a:schemeClr val="lt1">
                    <a:alpha val="0"/>
                  </a:schemeClr>
                </a:solidFill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just">
                    <a:spcAft>
                      <a:spcPts val="0"/>
                    </a:spcAft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zh-CN" i="1" smtClean="0">
                              <a:effectLst/>
                              <a:latin typeface="Cambria Math"/>
                              <a:ea typeface="Cambria Math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en-US" i="1">
                              <a:effectLst/>
                              <a:latin typeface="Cambria Math"/>
                              <a:cs typeface="Times New Roman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effectLst/>
                              <a:latin typeface="Cambria Math"/>
                              <a:cs typeface="Times New Roman"/>
                            </a:rPr>
                            <m:t>3</m:t>
                          </m:r>
                        </m:sub>
                      </m:sSub>
                      <m:r>
                        <a:rPr lang="en-US" altLang="zh-CN" b="0" i="1" smtClean="0">
                          <a:effectLst/>
                          <a:latin typeface="Cambria Math"/>
                          <a:cs typeface="Times New Roman"/>
                        </a:rPr>
                        <m:t>:</m:t>
                      </m:r>
                    </m:oMath>
                  </a14:m>
                  <a:r>
                    <a:rPr lang="en-US" altLang="zh-CN" sz="1200" dirty="0" smtClean="0">
                      <a:effectLst/>
                      <a:latin typeface="Times New Roman" pitchFamily="18" charset="0"/>
                      <a:cs typeface="Times New Roman" pitchFamily="18" charset="0"/>
                    </a:rPr>
                    <a:t> </a:t>
                  </a:r>
                  <a:r>
                    <a:rPr lang="en-US" altLang="zh-CN" dirty="0" smtClean="0">
                      <a:effectLst/>
                      <a:latin typeface="Times New Roman" pitchFamily="18" charset="0"/>
                      <a:cs typeface="Times New Roman" pitchFamily="18" charset="0"/>
                    </a:rPr>
                    <a:t>{D}</a:t>
                  </a:r>
                  <a:endParaRPr lang="zh-CN" dirty="0">
                    <a:effectLst/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mc:Choice>
          <mc:Fallback>
            <p:sp>
              <p:nvSpPr>
                <p:cNvPr id="88" name="文本框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44682" y="4149366"/>
                  <a:ext cx="1009340" cy="575778"/>
                </a:xfrm>
                <a:prstGeom prst="rect">
                  <a:avLst/>
                </a:prstGeom>
                <a:blipFill rotWithShape="1">
                  <a:blip r:embed="rId8" cstate="print"/>
                  <a:stretch>
                    <a:fillRect t="-5263"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91" name="文本框 17"/>
                <p:cNvSpPr txBox="1"/>
                <p:nvPr/>
              </p:nvSpPr>
              <p:spPr>
                <a:xfrm>
                  <a:off x="2771800" y="4149366"/>
                  <a:ext cx="1230443" cy="575778"/>
                </a:xfrm>
                <a:prstGeom prst="rect">
                  <a:avLst/>
                </a:prstGeom>
                <a:solidFill>
                  <a:schemeClr val="lt1">
                    <a:alpha val="0"/>
                  </a:schemeClr>
                </a:solidFill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just">
                    <a:spcAft>
                      <a:spcPts val="0"/>
                    </a:spcAft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zh-CN" i="1" smtClean="0">
                              <a:effectLst/>
                              <a:latin typeface="Cambria Math"/>
                              <a:ea typeface="Cambria Math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en-US" i="1">
                              <a:effectLst/>
                              <a:latin typeface="Cambria Math"/>
                              <a:cs typeface="Times New Roman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effectLst/>
                              <a:latin typeface="Cambria Math"/>
                              <a:cs typeface="Times New Roman"/>
                            </a:rPr>
                            <m:t>7</m:t>
                          </m:r>
                        </m:sub>
                      </m:sSub>
                      <m:r>
                        <a:rPr lang="en-US" altLang="zh-CN" b="0" i="1" smtClean="0">
                          <a:effectLst/>
                          <a:latin typeface="Cambria Math"/>
                          <a:cs typeface="Times New Roman"/>
                        </a:rPr>
                        <m:t>:</m:t>
                      </m:r>
                    </m:oMath>
                  </a14:m>
                  <a:r>
                    <a:rPr lang="en-US" altLang="zh-CN" sz="1200" dirty="0" smtClean="0">
                      <a:effectLst/>
                      <a:latin typeface="Times New Roman" pitchFamily="18" charset="0"/>
                      <a:cs typeface="Times New Roman" pitchFamily="18" charset="0"/>
                    </a:rPr>
                    <a:t> </a:t>
                  </a:r>
                  <a:r>
                    <a:rPr lang="en-US" altLang="zh-CN" dirty="0" smtClean="0">
                      <a:effectLst/>
                      <a:latin typeface="Times New Roman" pitchFamily="18" charset="0"/>
                      <a:cs typeface="Times New Roman" pitchFamily="18" charset="0"/>
                    </a:rPr>
                    <a:t>{D, F}</a:t>
                  </a:r>
                  <a:endParaRPr lang="zh-CN" dirty="0">
                    <a:effectLst/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mc:Choice>
          <mc:Fallback>
            <p:sp>
              <p:nvSpPr>
                <p:cNvPr id="91" name="文本框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71800" y="4149366"/>
                  <a:ext cx="1230443" cy="575778"/>
                </a:xfrm>
                <a:prstGeom prst="rect">
                  <a:avLst/>
                </a:prstGeom>
                <a:blipFill rotWithShape="1">
                  <a:blip r:embed="rId9" cstate="print"/>
                  <a:stretch>
                    <a:fillRect t="-5263"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6" name="组合 105"/>
          <p:cNvGrpSpPr/>
          <p:nvPr/>
        </p:nvGrpSpPr>
        <p:grpSpPr>
          <a:xfrm>
            <a:off x="5940152" y="3429000"/>
            <a:ext cx="2935881" cy="1366201"/>
            <a:chOff x="6086245" y="4589512"/>
            <a:chExt cx="2935881" cy="1366201"/>
          </a:xfrm>
        </p:grpSpPr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104" name="文本框 17"/>
                <p:cNvSpPr txBox="1"/>
                <p:nvPr/>
              </p:nvSpPr>
              <p:spPr>
                <a:xfrm>
                  <a:off x="6643709" y="4589512"/>
                  <a:ext cx="1230443" cy="575778"/>
                </a:xfrm>
                <a:prstGeom prst="rect">
                  <a:avLst/>
                </a:prstGeom>
                <a:solidFill>
                  <a:schemeClr val="lt1">
                    <a:alpha val="0"/>
                  </a:schemeClr>
                </a:solidFill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just">
                    <a:spcAft>
                      <a:spcPts val="0"/>
                    </a:spcAft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zh-CN" i="1" smtClean="0">
                              <a:solidFill>
                                <a:srgbClr val="FF0000"/>
                              </a:solidFill>
                              <a:effectLst/>
                              <a:latin typeface="Cambria Math"/>
                              <a:ea typeface="Cambria Math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effectLst/>
                              <a:latin typeface="Cambria Math"/>
                              <a:cs typeface="Times New Roman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effectLst/>
                              <a:latin typeface="Cambria Math"/>
                              <a:cs typeface="Times New Roman"/>
                            </a:rPr>
                            <m:t>5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effectLst/>
                          <a:latin typeface="Cambria Math"/>
                          <a:cs typeface="Times New Roman"/>
                        </a:rPr>
                        <m:t>:</m:t>
                      </m:r>
                    </m:oMath>
                  </a14:m>
                  <a:r>
                    <a:rPr lang="en-US" altLang="zh-CN" sz="1200" dirty="0" smtClean="0">
                      <a:solidFill>
                        <a:srgbClr val="FF0000"/>
                      </a:solidFill>
                      <a:effectLst/>
                      <a:latin typeface="Times New Roman" pitchFamily="18" charset="0"/>
                      <a:cs typeface="Times New Roman" pitchFamily="18" charset="0"/>
                    </a:rPr>
                    <a:t> </a:t>
                  </a:r>
                  <a:r>
                    <a:rPr lang="en-US" altLang="zh-CN" dirty="0" smtClean="0">
                      <a:solidFill>
                        <a:srgbClr val="FF0000"/>
                      </a:solidFill>
                      <a:effectLst/>
                      <a:latin typeface="Times New Roman" pitchFamily="18" charset="0"/>
                      <a:cs typeface="Times New Roman" pitchFamily="18" charset="0"/>
                    </a:rPr>
                    <a:t>{B, G}</a:t>
                  </a:r>
                  <a:endParaRPr lang="zh-CN" dirty="0">
                    <a:solidFill>
                      <a:srgbClr val="FF0000"/>
                    </a:solidFill>
                    <a:effectLst/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mc:Choice>
          <mc:Fallback>
            <p:sp>
              <p:nvSpPr>
                <p:cNvPr id="104" name="文本框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43709" y="4589512"/>
                  <a:ext cx="1230443" cy="575778"/>
                </a:xfrm>
                <a:prstGeom prst="rect">
                  <a:avLst/>
                </a:prstGeom>
                <a:blipFill rotWithShape="1">
                  <a:blip r:embed="rId10" cstate="print"/>
                  <a:stretch>
                    <a:fillRect t="-5319"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8" name="椭圆 97"/>
            <p:cNvSpPr/>
            <p:nvPr/>
          </p:nvSpPr>
          <p:spPr>
            <a:xfrm>
              <a:off x="7244680" y="4910140"/>
              <a:ext cx="97310" cy="108012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cxnSp>
          <p:nvCxnSpPr>
            <p:cNvPr id="99" name="直接连接符 98"/>
            <p:cNvCxnSpPr>
              <a:stCxn id="98" idx="5"/>
              <a:endCxn id="105" idx="1"/>
            </p:cNvCxnSpPr>
            <p:nvPr/>
          </p:nvCxnSpPr>
          <p:spPr>
            <a:xfrm>
              <a:off x="7327739" y="5002334"/>
              <a:ext cx="393598" cy="600125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100" name="文本框 17"/>
                <p:cNvSpPr txBox="1"/>
                <p:nvPr/>
              </p:nvSpPr>
              <p:spPr>
                <a:xfrm>
                  <a:off x="6086245" y="5309878"/>
                  <a:ext cx="1230443" cy="575778"/>
                </a:xfrm>
                <a:prstGeom prst="rect">
                  <a:avLst/>
                </a:prstGeom>
                <a:solidFill>
                  <a:schemeClr val="lt1">
                    <a:alpha val="0"/>
                  </a:schemeClr>
                </a:solidFill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just">
                    <a:spcAft>
                      <a:spcPts val="0"/>
                    </a:spcAft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zh-CN" i="1" smtClean="0">
                              <a:solidFill>
                                <a:srgbClr val="FF0000"/>
                              </a:solidFill>
                              <a:effectLst/>
                              <a:latin typeface="Cambria Math"/>
                              <a:ea typeface="Cambria Math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effectLst/>
                              <a:latin typeface="Cambria Math"/>
                              <a:cs typeface="Times New Roman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effectLst/>
                              <a:latin typeface="Cambria Math"/>
                              <a:cs typeface="Times New Roman"/>
                            </a:rPr>
                            <m:t>4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effectLst/>
                          <a:latin typeface="Cambria Math"/>
                          <a:cs typeface="Times New Roman"/>
                        </a:rPr>
                        <m:t>:</m:t>
                      </m:r>
                    </m:oMath>
                  </a14:m>
                  <a:r>
                    <a:rPr lang="en-US" altLang="zh-CN" sz="1200" dirty="0" smtClean="0">
                      <a:solidFill>
                        <a:srgbClr val="FF0000"/>
                      </a:solidFill>
                      <a:effectLst/>
                      <a:latin typeface="Times New Roman" pitchFamily="18" charset="0"/>
                      <a:cs typeface="Times New Roman" pitchFamily="18" charset="0"/>
                    </a:rPr>
                    <a:t> </a:t>
                  </a:r>
                  <a:r>
                    <a:rPr lang="en-US" altLang="zh-CN" dirty="0" smtClean="0">
                      <a:solidFill>
                        <a:srgbClr val="FF0000"/>
                      </a:solidFill>
                      <a:effectLst/>
                      <a:latin typeface="Times New Roman" pitchFamily="18" charset="0"/>
                      <a:cs typeface="Times New Roman" pitchFamily="18" charset="0"/>
                    </a:rPr>
                    <a:t>{A}</a:t>
                  </a:r>
                  <a:endParaRPr lang="zh-CN" dirty="0">
                    <a:solidFill>
                      <a:srgbClr val="FF0000"/>
                    </a:solidFill>
                    <a:effectLst/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mc:Choice>
          <mc:Fallback>
            <p:sp>
              <p:nvSpPr>
                <p:cNvPr id="100" name="文本框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86245" y="5309878"/>
                  <a:ext cx="1230443" cy="575778"/>
                </a:xfrm>
                <a:prstGeom prst="rect">
                  <a:avLst/>
                </a:prstGeom>
                <a:blipFill rotWithShape="1">
                  <a:blip r:embed="rId11" cstate="print"/>
                  <a:stretch>
                    <a:fillRect t="-5319"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1" name="椭圆 100"/>
            <p:cNvSpPr/>
            <p:nvPr/>
          </p:nvSpPr>
          <p:spPr>
            <a:xfrm>
              <a:off x="6766551" y="5586174"/>
              <a:ext cx="97310" cy="108012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0000"/>
                </a:solidFill>
              </a:endParaRPr>
            </a:p>
          </p:txBody>
        </p:sp>
        <p:cxnSp>
          <p:nvCxnSpPr>
            <p:cNvPr id="102" name="直接连接符 101"/>
            <p:cNvCxnSpPr>
              <a:stCxn id="98" idx="3"/>
              <a:endCxn id="101" idx="0"/>
            </p:cNvCxnSpPr>
            <p:nvPr/>
          </p:nvCxnSpPr>
          <p:spPr>
            <a:xfrm flipH="1">
              <a:off x="6815206" y="5002334"/>
              <a:ext cx="443725" cy="58384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103" name="文本框 17"/>
                <p:cNvSpPr txBox="1"/>
                <p:nvPr/>
              </p:nvSpPr>
              <p:spPr>
                <a:xfrm>
                  <a:off x="7791683" y="5379935"/>
                  <a:ext cx="1230443" cy="575778"/>
                </a:xfrm>
                <a:prstGeom prst="rect">
                  <a:avLst/>
                </a:prstGeom>
                <a:solidFill>
                  <a:schemeClr val="lt1">
                    <a:alpha val="0"/>
                  </a:schemeClr>
                </a:solidFill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just">
                    <a:spcAft>
                      <a:spcPts val="0"/>
                    </a:spcAft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zh-CN" i="1" smtClean="0">
                              <a:solidFill>
                                <a:srgbClr val="FF0000"/>
                              </a:solidFill>
                              <a:effectLst/>
                              <a:latin typeface="Cambria Math"/>
                              <a:ea typeface="Cambria Math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effectLst/>
                              <a:latin typeface="Cambria Math"/>
                              <a:cs typeface="Times New Roman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effectLst/>
                              <a:latin typeface="Cambria Math"/>
                              <a:cs typeface="Times New Roman"/>
                            </a:rPr>
                            <m:t>6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effectLst/>
                          <a:latin typeface="Cambria Math"/>
                          <a:cs typeface="Times New Roman"/>
                        </a:rPr>
                        <m:t>:</m:t>
                      </m:r>
                    </m:oMath>
                  </a14:m>
                  <a:r>
                    <a:rPr lang="en-US" altLang="zh-CN" sz="1200" dirty="0" smtClean="0">
                      <a:solidFill>
                        <a:srgbClr val="FF0000"/>
                      </a:solidFill>
                      <a:effectLst/>
                      <a:latin typeface="Times New Roman" pitchFamily="18" charset="0"/>
                      <a:cs typeface="Times New Roman" pitchFamily="18" charset="0"/>
                    </a:rPr>
                    <a:t> </a:t>
                  </a:r>
                  <a:r>
                    <a:rPr lang="en-US" altLang="zh-CN" dirty="0" smtClean="0">
                      <a:solidFill>
                        <a:srgbClr val="FF0000"/>
                      </a:solidFill>
                      <a:effectLst/>
                      <a:latin typeface="Times New Roman" pitchFamily="18" charset="0"/>
                      <a:cs typeface="Times New Roman" pitchFamily="18" charset="0"/>
                    </a:rPr>
                    <a:t>{A, E}</a:t>
                  </a:r>
                  <a:endParaRPr lang="zh-CN" dirty="0">
                    <a:solidFill>
                      <a:srgbClr val="FF0000"/>
                    </a:solidFill>
                    <a:effectLst/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mc:Choice>
          <mc:Fallback>
            <p:sp>
              <p:nvSpPr>
                <p:cNvPr id="103" name="文本框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91683" y="5379935"/>
                  <a:ext cx="1230443" cy="575778"/>
                </a:xfrm>
                <a:prstGeom prst="rect">
                  <a:avLst/>
                </a:prstGeom>
                <a:blipFill rotWithShape="1">
                  <a:blip r:embed="rId12" cstate="print"/>
                  <a:stretch>
                    <a:fillRect t="-5319"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5" name="椭圆 104"/>
            <p:cNvSpPr/>
            <p:nvPr/>
          </p:nvSpPr>
          <p:spPr>
            <a:xfrm>
              <a:off x="7707086" y="5586641"/>
              <a:ext cx="97310" cy="108012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432048" y="1196752"/>
            <a:ext cx="8388424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000" dirty="0" smtClean="0">
                <a:solidFill>
                  <a:srgbClr val="0066CC"/>
                </a:solidFill>
              </a:rPr>
              <a:t>Given keywords: 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{A, B}</a:t>
            </a:r>
            <a:r>
              <a:rPr lang="en-US" altLang="zh-CN" sz="2000" dirty="0" smtClean="0">
                <a:solidFill>
                  <a:srgbClr val="0066CC"/>
                </a:solidFill>
              </a:rPr>
              <a:t>  </a:t>
            </a:r>
            <a:endParaRPr lang="en-US" altLang="zh-CN" sz="2000" dirty="0">
              <a:solidFill>
                <a:srgbClr val="0066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20928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b="1" dirty="0">
                <a:solidFill>
                  <a:srgbClr val="C00000"/>
                </a:solidFill>
              </a:rPr>
              <a:t>Keyword </a:t>
            </a:r>
            <a:r>
              <a:rPr lang="en-US" altLang="zh-CN" sz="3600" b="1" dirty="0" smtClean="0">
                <a:solidFill>
                  <a:srgbClr val="C00000"/>
                </a:solidFill>
              </a:rPr>
              <a:t>Search </a:t>
            </a:r>
            <a:r>
              <a:rPr lang="en-US" altLang="zh-CN" sz="3600" b="1" dirty="0">
                <a:solidFill>
                  <a:srgbClr val="C00000"/>
                </a:solidFill>
              </a:rPr>
              <a:t>on </a:t>
            </a:r>
            <a:r>
              <a:rPr lang="en-US" altLang="zh-CN" sz="3600" b="1" dirty="0" smtClean="0">
                <a:solidFill>
                  <a:srgbClr val="C00000"/>
                </a:solidFill>
              </a:rPr>
              <a:t>Graphs</a:t>
            </a:r>
            <a:endParaRPr lang="en-US" altLang="zh-CN" sz="3600" b="1" dirty="0">
              <a:solidFill>
                <a:srgbClr val="C0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6948264" y="6376243"/>
            <a:ext cx="2133600" cy="365125"/>
          </a:xfrm>
        </p:spPr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21</a:t>
            </a:fld>
            <a:endParaRPr lang="zh-CN" altLang="en-US" dirty="0"/>
          </a:p>
        </p:txBody>
      </p:sp>
      <p:sp>
        <p:nvSpPr>
          <p:cNvPr id="7" name="Rectangle 14"/>
          <p:cNvSpPr txBox="1">
            <a:spLocks noChangeArrowheads="1"/>
          </p:cNvSpPr>
          <p:nvPr/>
        </p:nvSpPr>
        <p:spPr bwMode="auto">
          <a:xfrm>
            <a:off x="395536" y="5373216"/>
            <a:ext cx="8280920" cy="451445"/>
          </a:xfrm>
          <a:prstGeom prst="rect">
            <a:avLst/>
          </a:prstGeom>
          <a:blipFill dpi="0" rotWithShape="1">
            <a:blip r:embed="rId3" cstate="print">
              <a:alphaModFix amt="84000"/>
            </a:blip>
            <a:srcRect/>
            <a:tile tx="0" ty="0" sx="100000" sy="100000" flip="none" algn="tl"/>
          </a:blipFill>
          <a:ln w="12700" cmpd="thickThin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 sz="2000" dirty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Lack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of input </a:t>
            </a:r>
            <a:r>
              <a:rPr lang="en-US" altLang="zh-CN" sz="2000" dirty="0">
                <a:solidFill>
                  <a:srgbClr val="0066CC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structure constrains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, the </a:t>
            </a:r>
            <a:r>
              <a:rPr lang="en-US" altLang="zh-CN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results </a:t>
            </a:r>
            <a:r>
              <a:rPr lang="en-US" altLang="zh-CN" sz="2000" dirty="0"/>
              <a:t>requires </a:t>
            </a:r>
            <a:r>
              <a:rPr lang="en-US" altLang="zh-CN" sz="2000" dirty="0" smtClean="0">
                <a:solidFill>
                  <a:srgbClr val="FF0000"/>
                </a:solidFill>
              </a:rPr>
              <a:t>ranking</a:t>
            </a:r>
            <a:endParaRPr lang="en-US" altLang="zh-CN" sz="2000" dirty="0">
              <a:solidFill>
                <a:srgbClr val="FF000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32048" y="1844824"/>
            <a:ext cx="8388424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000" dirty="0" smtClean="0">
                <a:solidFill>
                  <a:srgbClr val="0066CC"/>
                </a:solidFill>
              </a:rPr>
              <a:t>r-clique </a:t>
            </a:r>
            <a:r>
              <a:rPr lang="en-US" altLang="zh-CN" sz="2000" baseline="30000" dirty="0" smtClean="0">
                <a:solidFill>
                  <a:srgbClr val="FF0000"/>
                </a:solidFill>
              </a:rPr>
              <a:t>[18]</a:t>
            </a:r>
            <a:r>
              <a:rPr lang="en-US" altLang="zh-CN" sz="2000" dirty="0" smtClean="0">
                <a:solidFill>
                  <a:srgbClr val="0066CC"/>
                </a:solidFill>
              </a:rPr>
              <a:t> </a:t>
            </a:r>
            <a:endParaRPr lang="en-US" altLang="zh-CN" sz="2000" dirty="0">
              <a:solidFill>
                <a:srgbClr val="0066CC"/>
              </a:solidFill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5193530" y="2708920"/>
            <a:ext cx="3865678" cy="2376264"/>
            <a:chOff x="251520" y="2348880"/>
            <a:chExt cx="3865678" cy="2376264"/>
          </a:xfrm>
        </p:grpSpPr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12" name="文本框 17"/>
                <p:cNvSpPr txBox="1"/>
                <p:nvPr/>
              </p:nvSpPr>
              <p:spPr>
                <a:xfrm>
                  <a:off x="251520" y="3069246"/>
                  <a:ext cx="1009340" cy="575778"/>
                </a:xfrm>
                <a:prstGeom prst="rect">
                  <a:avLst/>
                </a:prstGeom>
                <a:solidFill>
                  <a:schemeClr val="lt1">
                    <a:alpha val="0"/>
                  </a:schemeClr>
                </a:solidFill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just">
                    <a:spcAft>
                      <a:spcPts val="0"/>
                    </a:spcAft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zh-CN" i="1" smtClean="0">
                              <a:effectLst/>
                              <a:latin typeface="Cambria Math"/>
                              <a:ea typeface="Cambria Math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en-US" i="1">
                              <a:effectLst/>
                              <a:latin typeface="Cambria Math"/>
                              <a:cs typeface="Times New Roman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effectLst/>
                              <a:latin typeface="Cambria Math"/>
                              <a:cs typeface="Times New Roman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effectLst/>
                          <a:latin typeface="Cambria Math"/>
                          <a:cs typeface="Times New Roman"/>
                        </a:rPr>
                        <m:t>:</m:t>
                      </m:r>
                    </m:oMath>
                  </a14:m>
                  <a:r>
                    <a:rPr lang="en-US" altLang="zh-CN" sz="1200" dirty="0" smtClean="0">
                      <a:effectLst/>
                      <a:latin typeface="Times New Roman" pitchFamily="18" charset="0"/>
                      <a:cs typeface="Times New Roman" pitchFamily="18" charset="0"/>
                    </a:rPr>
                    <a:t> </a:t>
                  </a:r>
                  <a:r>
                    <a:rPr lang="en-US" altLang="zh-CN" dirty="0" smtClean="0">
                      <a:effectLst/>
                      <a:latin typeface="Times New Roman" pitchFamily="18" charset="0"/>
                      <a:cs typeface="Times New Roman" pitchFamily="18" charset="0"/>
                    </a:rPr>
                    <a:t>{B}</a:t>
                  </a:r>
                  <a:endParaRPr lang="zh-CN" dirty="0">
                    <a:effectLst/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mc:Choice>
          <mc:Fallback>
            <p:sp>
              <p:nvSpPr>
                <p:cNvPr id="12" name="文本框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520" y="3069246"/>
                  <a:ext cx="1009340" cy="575778"/>
                </a:xfrm>
                <a:prstGeom prst="rect">
                  <a:avLst/>
                </a:prstGeom>
                <a:blipFill rotWithShape="1">
                  <a:blip r:embed="rId4" cstate="print"/>
                  <a:stretch>
                    <a:fillRect t="-5319"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椭圆 12"/>
            <p:cNvSpPr/>
            <p:nvPr/>
          </p:nvSpPr>
          <p:spPr>
            <a:xfrm>
              <a:off x="2339752" y="2669508"/>
              <a:ext cx="97310" cy="10801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cxnSp>
          <p:nvCxnSpPr>
            <p:cNvPr id="14" name="直接连接符 13"/>
            <p:cNvCxnSpPr>
              <a:stCxn id="13" idx="5"/>
              <a:endCxn id="20" idx="1"/>
            </p:cNvCxnSpPr>
            <p:nvPr/>
          </p:nvCxnSpPr>
          <p:spPr>
            <a:xfrm>
              <a:off x="2422811" y="2761702"/>
              <a:ext cx="393598" cy="600125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15" name="文本框 17"/>
                <p:cNvSpPr txBox="1"/>
                <p:nvPr/>
              </p:nvSpPr>
              <p:spPr>
                <a:xfrm>
                  <a:off x="1181317" y="3069246"/>
                  <a:ext cx="1230443" cy="575778"/>
                </a:xfrm>
                <a:prstGeom prst="rect">
                  <a:avLst/>
                </a:prstGeom>
                <a:solidFill>
                  <a:schemeClr val="lt1">
                    <a:alpha val="0"/>
                  </a:schemeClr>
                </a:solidFill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just">
                    <a:spcAft>
                      <a:spcPts val="0"/>
                    </a:spcAft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zh-CN" i="1" smtClean="0">
                              <a:effectLst/>
                              <a:latin typeface="Cambria Math"/>
                              <a:ea typeface="Cambria Math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en-US" i="1">
                              <a:effectLst/>
                              <a:latin typeface="Cambria Math"/>
                              <a:cs typeface="Times New Roman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effectLst/>
                              <a:latin typeface="Cambria Math"/>
                              <a:cs typeface="Times New Roman"/>
                            </a:rPr>
                            <m:t>4</m:t>
                          </m:r>
                        </m:sub>
                      </m:sSub>
                      <m:r>
                        <a:rPr lang="en-US" altLang="zh-CN" b="0" i="1" smtClean="0">
                          <a:effectLst/>
                          <a:latin typeface="Cambria Math"/>
                          <a:cs typeface="Times New Roman"/>
                        </a:rPr>
                        <m:t>:</m:t>
                      </m:r>
                    </m:oMath>
                  </a14:m>
                  <a:r>
                    <a:rPr lang="en-US" altLang="zh-CN" sz="1200" dirty="0" smtClean="0">
                      <a:effectLst/>
                      <a:latin typeface="Times New Roman" pitchFamily="18" charset="0"/>
                      <a:cs typeface="Times New Roman" pitchFamily="18" charset="0"/>
                    </a:rPr>
                    <a:t> </a:t>
                  </a:r>
                  <a:r>
                    <a:rPr lang="en-US" altLang="zh-CN" dirty="0" smtClean="0">
                      <a:effectLst/>
                      <a:latin typeface="Times New Roman" pitchFamily="18" charset="0"/>
                      <a:cs typeface="Times New Roman" pitchFamily="18" charset="0"/>
                    </a:rPr>
                    <a:t>{A}</a:t>
                  </a:r>
                  <a:endParaRPr lang="zh-CN" dirty="0">
                    <a:effectLst/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mc:Choice>
          <mc:Fallback>
            <p:sp>
              <p:nvSpPr>
                <p:cNvPr id="15" name="文本框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81317" y="3069246"/>
                  <a:ext cx="1230443" cy="575778"/>
                </a:xfrm>
                <a:prstGeom prst="rect">
                  <a:avLst/>
                </a:prstGeom>
                <a:blipFill rotWithShape="1">
                  <a:blip r:embed="rId5" cstate="print"/>
                  <a:stretch>
                    <a:fillRect t="-5319"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椭圆 15"/>
            <p:cNvSpPr/>
            <p:nvPr/>
          </p:nvSpPr>
          <p:spPr>
            <a:xfrm>
              <a:off x="1861623" y="3345542"/>
              <a:ext cx="97310" cy="10801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cxnSp>
          <p:nvCxnSpPr>
            <p:cNvPr id="17" name="直接连接符 16"/>
            <p:cNvCxnSpPr>
              <a:stCxn id="13" idx="3"/>
              <a:endCxn id="16" idx="0"/>
            </p:cNvCxnSpPr>
            <p:nvPr/>
          </p:nvCxnSpPr>
          <p:spPr>
            <a:xfrm flipH="1">
              <a:off x="1910278" y="2761702"/>
              <a:ext cx="443725" cy="58384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18" name="文本框 17"/>
                <p:cNvSpPr txBox="1"/>
                <p:nvPr/>
              </p:nvSpPr>
              <p:spPr>
                <a:xfrm>
                  <a:off x="2886755" y="3139303"/>
                  <a:ext cx="1230443" cy="575778"/>
                </a:xfrm>
                <a:prstGeom prst="rect">
                  <a:avLst/>
                </a:prstGeom>
                <a:solidFill>
                  <a:schemeClr val="lt1">
                    <a:alpha val="0"/>
                  </a:schemeClr>
                </a:solidFill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just">
                    <a:spcAft>
                      <a:spcPts val="0"/>
                    </a:spcAft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zh-CN" i="1" smtClean="0">
                              <a:effectLst/>
                              <a:latin typeface="Cambria Math"/>
                              <a:ea typeface="Cambria Math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en-US" i="1">
                              <a:effectLst/>
                              <a:latin typeface="Cambria Math"/>
                              <a:cs typeface="Times New Roman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effectLst/>
                              <a:latin typeface="Cambria Math"/>
                              <a:cs typeface="Times New Roman"/>
                            </a:rPr>
                            <m:t>6</m:t>
                          </m:r>
                        </m:sub>
                      </m:sSub>
                      <m:r>
                        <a:rPr lang="en-US" altLang="zh-CN" b="0" i="1" smtClean="0">
                          <a:effectLst/>
                          <a:latin typeface="Cambria Math"/>
                          <a:cs typeface="Times New Roman"/>
                        </a:rPr>
                        <m:t>:</m:t>
                      </m:r>
                    </m:oMath>
                  </a14:m>
                  <a:r>
                    <a:rPr lang="en-US" altLang="zh-CN" sz="1200" dirty="0" smtClean="0">
                      <a:effectLst/>
                      <a:latin typeface="Times New Roman" pitchFamily="18" charset="0"/>
                      <a:cs typeface="Times New Roman" pitchFamily="18" charset="0"/>
                    </a:rPr>
                    <a:t> </a:t>
                  </a:r>
                  <a:r>
                    <a:rPr lang="en-US" altLang="zh-CN" dirty="0" smtClean="0">
                      <a:effectLst/>
                      <a:latin typeface="Times New Roman" pitchFamily="18" charset="0"/>
                      <a:cs typeface="Times New Roman" pitchFamily="18" charset="0"/>
                    </a:rPr>
                    <a:t>{A, E}</a:t>
                  </a:r>
                  <a:endParaRPr lang="zh-CN" dirty="0">
                    <a:effectLst/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mc:Choice>
          <mc:Fallback>
            <p:sp>
              <p:nvSpPr>
                <p:cNvPr id="18" name="文本框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86755" y="3139303"/>
                  <a:ext cx="1230443" cy="575778"/>
                </a:xfrm>
                <a:prstGeom prst="rect">
                  <a:avLst/>
                </a:prstGeom>
                <a:blipFill rotWithShape="1">
                  <a:blip r:embed="rId6" cstate="print"/>
                  <a:stretch>
                    <a:fillRect t="-5263"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19" name="文本框 17"/>
                <p:cNvSpPr txBox="1"/>
                <p:nvPr/>
              </p:nvSpPr>
              <p:spPr>
                <a:xfrm>
                  <a:off x="1738781" y="2348880"/>
                  <a:ext cx="1230443" cy="575778"/>
                </a:xfrm>
                <a:prstGeom prst="rect">
                  <a:avLst/>
                </a:prstGeom>
                <a:solidFill>
                  <a:schemeClr val="lt1">
                    <a:alpha val="0"/>
                  </a:schemeClr>
                </a:solidFill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just">
                    <a:spcAft>
                      <a:spcPts val="0"/>
                    </a:spcAft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zh-CN" i="1" smtClean="0">
                              <a:effectLst/>
                              <a:latin typeface="Cambria Math"/>
                              <a:ea typeface="Cambria Math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en-US" i="1">
                              <a:effectLst/>
                              <a:latin typeface="Cambria Math"/>
                              <a:cs typeface="Times New Roman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effectLst/>
                              <a:latin typeface="Cambria Math"/>
                              <a:cs typeface="Times New Roman"/>
                            </a:rPr>
                            <m:t>5</m:t>
                          </m:r>
                        </m:sub>
                      </m:sSub>
                      <m:r>
                        <a:rPr lang="en-US" altLang="zh-CN" b="0" i="1" smtClean="0">
                          <a:effectLst/>
                          <a:latin typeface="Cambria Math"/>
                          <a:cs typeface="Times New Roman"/>
                        </a:rPr>
                        <m:t>:</m:t>
                      </m:r>
                    </m:oMath>
                  </a14:m>
                  <a:r>
                    <a:rPr lang="en-US" altLang="zh-CN" sz="1200" dirty="0" smtClean="0">
                      <a:effectLst/>
                      <a:latin typeface="Times New Roman" pitchFamily="18" charset="0"/>
                      <a:cs typeface="Times New Roman" pitchFamily="18" charset="0"/>
                    </a:rPr>
                    <a:t> </a:t>
                  </a:r>
                  <a:r>
                    <a:rPr lang="en-US" altLang="zh-CN" dirty="0" smtClean="0">
                      <a:effectLst/>
                      <a:latin typeface="Times New Roman" pitchFamily="18" charset="0"/>
                      <a:cs typeface="Times New Roman" pitchFamily="18" charset="0"/>
                    </a:rPr>
                    <a:t>{B, G}</a:t>
                  </a:r>
                  <a:endParaRPr lang="zh-CN" dirty="0">
                    <a:effectLst/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mc:Choice>
          <mc:Fallback>
            <p:sp>
              <p:nvSpPr>
                <p:cNvPr id="19" name="文本框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38781" y="2348880"/>
                  <a:ext cx="1230443" cy="575778"/>
                </a:xfrm>
                <a:prstGeom prst="rect">
                  <a:avLst/>
                </a:prstGeom>
                <a:blipFill rotWithShape="1">
                  <a:blip r:embed="rId7" cstate="print"/>
                  <a:stretch>
                    <a:fillRect t="-5319"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椭圆 19"/>
            <p:cNvSpPr/>
            <p:nvPr/>
          </p:nvSpPr>
          <p:spPr>
            <a:xfrm>
              <a:off x="2802158" y="3346009"/>
              <a:ext cx="97310" cy="10801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>
              <a:off x="1403648" y="4077072"/>
              <a:ext cx="97310" cy="10801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2" name="椭圆 21"/>
            <p:cNvSpPr/>
            <p:nvPr/>
          </p:nvSpPr>
          <p:spPr>
            <a:xfrm>
              <a:off x="2291097" y="4077072"/>
              <a:ext cx="97310" cy="10801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3" name="椭圆 22"/>
            <p:cNvSpPr/>
            <p:nvPr/>
          </p:nvSpPr>
          <p:spPr>
            <a:xfrm>
              <a:off x="1018306" y="3329724"/>
              <a:ext cx="97310" cy="10801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4" name="椭圆 23"/>
            <p:cNvSpPr/>
            <p:nvPr/>
          </p:nvSpPr>
          <p:spPr>
            <a:xfrm>
              <a:off x="3205451" y="4057064"/>
              <a:ext cx="97310" cy="10801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cxnSp>
          <p:nvCxnSpPr>
            <p:cNvPr id="25" name="直接连接符 24"/>
            <p:cNvCxnSpPr>
              <a:stCxn id="16" idx="5"/>
              <a:endCxn id="22" idx="1"/>
            </p:cNvCxnSpPr>
            <p:nvPr/>
          </p:nvCxnSpPr>
          <p:spPr>
            <a:xfrm>
              <a:off x="1944682" y="3437736"/>
              <a:ext cx="360666" cy="655154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>
              <a:stCxn id="16" idx="3"/>
              <a:endCxn id="21" idx="7"/>
            </p:cNvCxnSpPr>
            <p:nvPr/>
          </p:nvCxnSpPr>
          <p:spPr>
            <a:xfrm flipH="1">
              <a:off x="1486707" y="3437736"/>
              <a:ext cx="389167" cy="655154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>
              <a:stCxn id="22" idx="2"/>
              <a:endCxn id="21" idx="6"/>
            </p:cNvCxnSpPr>
            <p:nvPr/>
          </p:nvCxnSpPr>
          <p:spPr>
            <a:xfrm flipH="1">
              <a:off x="1500958" y="4131078"/>
              <a:ext cx="790139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>
              <a:stCxn id="24" idx="0"/>
              <a:endCxn id="20" idx="5"/>
            </p:cNvCxnSpPr>
            <p:nvPr/>
          </p:nvCxnSpPr>
          <p:spPr>
            <a:xfrm flipH="1" flipV="1">
              <a:off x="2885217" y="3438203"/>
              <a:ext cx="368889" cy="618861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>
              <a:stCxn id="23" idx="4"/>
              <a:endCxn id="21" idx="1"/>
            </p:cNvCxnSpPr>
            <p:nvPr/>
          </p:nvCxnSpPr>
          <p:spPr>
            <a:xfrm>
              <a:off x="1066961" y="3437736"/>
              <a:ext cx="350938" cy="655154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30" name="文本框 17"/>
                <p:cNvSpPr txBox="1"/>
                <p:nvPr/>
              </p:nvSpPr>
              <p:spPr>
                <a:xfrm>
                  <a:off x="755576" y="4149080"/>
                  <a:ext cx="1243093" cy="575778"/>
                </a:xfrm>
                <a:prstGeom prst="rect">
                  <a:avLst/>
                </a:prstGeom>
                <a:solidFill>
                  <a:schemeClr val="lt1">
                    <a:alpha val="0"/>
                  </a:schemeClr>
                </a:solidFill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just">
                    <a:spcAft>
                      <a:spcPts val="0"/>
                    </a:spcAft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zh-CN" i="1" smtClean="0">
                              <a:effectLst/>
                              <a:latin typeface="Cambria Math"/>
                              <a:ea typeface="Cambria Math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en-US" i="1">
                              <a:effectLst/>
                              <a:latin typeface="Cambria Math"/>
                              <a:cs typeface="Times New Roman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effectLst/>
                              <a:latin typeface="Cambria Math"/>
                              <a:cs typeface="Times New Roman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effectLst/>
                          <a:latin typeface="Cambria Math"/>
                          <a:cs typeface="Times New Roman"/>
                        </a:rPr>
                        <m:t>:</m:t>
                      </m:r>
                    </m:oMath>
                  </a14:m>
                  <a:r>
                    <a:rPr lang="en-US" altLang="zh-CN" sz="1200" dirty="0" smtClean="0">
                      <a:effectLst/>
                      <a:latin typeface="Times New Roman" pitchFamily="18" charset="0"/>
                      <a:cs typeface="Times New Roman" pitchFamily="18" charset="0"/>
                    </a:rPr>
                    <a:t> </a:t>
                  </a:r>
                  <a:r>
                    <a:rPr lang="en-US" altLang="zh-CN" dirty="0" smtClean="0">
                      <a:effectLst/>
                      <a:latin typeface="Times New Roman" pitchFamily="18" charset="0"/>
                      <a:cs typeface="Times New Roman" pitchFamily="18" charset="0"/>
                    </a:rPr>
                    <a:t>{C, E}</a:t>
                  </a:r>
                  <a:endParaRPr lang="zh-CN" dirty="0">
                    <a:effectLst/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mc:Choice>
          <mc:Fallback>
            <p:sp>
              <p:nvSpPr>
                <p:cNvPr id="30" name="文本框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5576" y="4149080"/>
                  <a:ext cx="1243093" cy="575778"/>
                </a:xfrm>
                <a:prstGeom prst="rect">
                  <a:avLst/>
                </a:prstGeom>
                <a:blipFill rotWithShape="1">
                  <a:blip r:embed="rId8" cstate="print"/>
                  <a:stretch>
                    <a:fillRect t="-5263"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31" name="文本框 17"/>
                <p:cNvSpPr txBox="1"/>
                <p:nvPr/>
              </p:nvSpPr>
              <p:spPr>
                <a:xfrm>
                  <a:off x="1944682" y="4149366"/>
                  <a:ext cx="1009340" cy="575778"/>
                </a:xfrm>
                <a:prstGeom prst="rect">
                  <a:avLst/>
                </a:prstGeom>
                <a:solidFill>
                  <a:schemeClr val="lt1">
                    <a:alpha val="0"/>
                  </a:schemeClr>
                </a:solidFill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just">
                    <a:spcAft>
                      <a:spcPts val="0"/>
                    </a:spcAft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zh-CN" i="1" smtClean="0">
                              <a:effectLst/>
                              <a:latin typeface="Cambria Math"/>
                              <a:ea typeface="Cambria Math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en-US" i="1">
                              <a:effectLst/>
                              <a:latin typeface="Cambria Math"/>
                              <a:cs typeface="Times New Roman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effectLst/>
                              <a:latin typeface="Cambria Math"/>
                              <a:cs typeface="Times New Roman"/>
                            </a:rPr>
                            <m:t>3</m:t>
                          </m:r>
                        </m:sub>
                      </m:sSub>
                      <m:r>
                        <a:rPr lang="en-US" altLang="zh-CN" b="0" i="1" smtClean="0">
                          <a:effectLst/>
                          <a:latin typeface="Cambria Math"/>
                          <a:cs typeface="Times New Roman"/>
                        </a:rPr>
                        <m:t>:</m:t>
                      </m:r>
                    </m:oMath>
                  </a14:m>
                  <a:r>
                    <a:rPr lang="en-US" altLang="zh-CN" sz="1200" dirty="0" smtClean="0">
                      <a:effectLst/>
                      <a:latin typeface="Times New Roman" pitchFamily="18" charset="0"/>
                      <a:cs typeface="Times New Roman" pitchFamily="18" charset="0"/>
                    </a:rPr>
                    <a:t> </a:t>
                  </a:r>
                  <a:r>
                    <a:rPr lang="en-US" altLang="zh-CN" dirty="0" smtClean="0">
                      <a:effectLst/>
                      <a:latin typeface="Times New Roman" pitchFamily="18" charset="0"/>
                      <a:cs typeface="Times New Roman" pitchFamily="18" charset="0"/>
                    </a:rPr>
                    <a:t>{D}</a:t>
                  </a:r>
                  <a:endParaRPr lang="zh-CN" dirty="0">
                    <a:effectLst/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mc:Choice>
          <mc:Fallback>
            <p:sp>
              <p:nvSpPr>
                <p:cNvPr id="31" name="文本框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44682" y="4149366"/>
                  <a:ext cx="1009340" cy="575778"/>
                </a:xfrm>
                <a:prstGeom prst="rect">
                  <a:avLst/>
                </a:prstGeom>
                <a:blipFill rotWithShape="1">
                  <a:blip r:embed="rId9" cstate="print"/>
                  <a:stretch>
                    <a:fillRect t="-5263"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32" name="文本框 17"/>
                <p:cNvSpPr txBox="1"/>
                <p:nvPr/>
              </p:nvSpPr>
              <p:spPr>
                <a:xfrm>
                  <a:off x="2771800" y="4149366"/>
                  <a:ext cx="1230443" cy="575778"/>
                </a:xfrm>
                <a:prstGeom prst="rect">
                  <a:avLst/>
                </a:prstGeom>
                <a:solidFill>
                  <a:schemeClr val="lt1">
                    <a:alpha val="0"/>
                  </a:schemeClr>
                </a:solidFill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just">
                    <a:spcAft>
                      <a:spcPts val="0"/>
                    </a:spcAft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zh-CN" i="1" smtClean="0">
                              <a:effectLst/>
                              <a:latin typeface="Cambria Math"/>
                              <a:ea typeface="Cambria Math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en-US" i="1">
                              <a:effectLst/>
                              <a:latin typeface="Cambria Math"/>
                              <a:cs typeface="Times New Roman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effectLst/>
                              <a:latin typeface="Cambria Math"/>
                              <a:cs typeface="Times New Roman"/>
                            </a:rPr>
                            <m:t>7</m:t>
                          </m:r>
                        </m:sub>
                      </m:sSub>
                      <m:r>
                        <a:rPr lang="en-US" altLang="zh-CN" b="0" i="1" smtClean="0">
                          <a:effectLst/>
                          <a:latin typeface="Cambria Math"/>
                          <a:cs typeface="Times New Roman"/>
                        </a:rPr>
                        <m:t>:</m:t>
                      </m:r>
                    </m:oMath>
                  </a14:m>
                  <a:r>
                    <a:rPr lang="en-US" altLang="zh-CN" sz="1200" dirty="0" smtClean="0">
                      <a:effectLst/>
                      <a:latin typeface="Times New Roman" pitchFamily="18" charset="0"/>
                      <a:cs typeface="Times New Roman" pitchFamily="18" charset="0"/>
                    </a:rPr>
                    <a:t> </a:t>
                  </a:r>
                  <a:r>
                    <a:rPr lang="en-US" altLang="zh-CN" dirty="0" smtClean="0">
                      <a:effectLst/>
                      <a:latin typeface="Times New Roman" pitchFamily="18" charset="0"/>
                      <a:cs typeface="Times New Roman" pitchFamily="18" charset="0"/>
                    </a:rPr>
                    <a:t>{D, F}</a:t>
                  </a:r>
                  <a:endParaRPr lang="zh-CN" dirty="0">
                    <a:effectLst/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mc:Choice>
          <mc:Fallback>
            <p:sp>
              <p:nvSpPr>
                <p:cNvPr id="32" name="文本框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71800" y="4149366"/>
                  <a:ext cx="1230443" cy="575778"/>
                </a:xfrm>
                <a:prstGeom prst="rect">
                  <a:avLst/>
                </a:prstGeom>
                <a:blipFill rotWithShape="1">
                  <a:blip r:embed="rId10" cstate="print"/>
                  <a:stretch>
                    <a:fillRect t="-5263"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3" name="组合 32"/>
          <p:cNvGrpSpPr/>
          <p:nvPr/>
        </p:nvGrpSpPr>
        <p:grpSpPr>
          <a:xfrm>
            <a:off x="6123327" y="2708920"/>
            <a:ext cx="2935881" cy="1366201"/>
            <a:chOff x="6086245" y="4589512"/>
            <a:chExt cx="2935881" cy="1366201"/>
          </a:xfrm>
        </p:grpSpPr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34" name="文本框 17"/>
                <p:cNvSpPr txBox="1"/>
                <p:nvPr/>
              </p:nvSpPr>
              <p:spPr>
                <a:xfrm>
                  <a:off x="6643709" y="4589512"/>
                  <a:ext cx="1230443" cy="575778"/>
                </a:xfrm>
                <a:prstGeom prst="rect">
                  <a:avLst/>
                </a:prstGeom>
                <a:solidFill>
                  <a:schemeClr val="lt1">
                    <a:alpha val="0"/>
                  </a:schemeClr>
                </a:solidFill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just">
                    <a:spcAft>
                      <a:spcPts val="0"/>
                    </a:spcAft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zh-CN" i="1" smtClean="0">
                              <a:solidFill>
                                <a:srgbClr val="FF0000"/>
                              </a:solidFill>
                              <a:effectLst/>
                              <a:latin typeface="Cambria Math"/>
                              <a:ea typeface="Cambria Math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effectLst/>
                              <a:latin typeface="Cambria Math"/>
                              <a:cs typeface="Times New Roman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effectLst/>
                              <a:latin typeface="Cambria Math"/>
                              <a:cs typeface="Times New Roman"/>
                            </a:rPr>
                            <m:t>5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effectLst/>
                          <a:latin typeface="Cambria Math"/>
                          <a:cs typeface="Times New Roman"/>
                        </a:rPr>
                        <m:t>:</m:t>
                      </m:r>
                    </m:oMath>
                  </a14:m>
                  <a:r>
                    <a:rPr lang="en-US" altLang="zh-CN" sz="1200" dirty="0" smtClean="0">
                      <a:solidFill>
                        <a:srgbClr val="FF0000"/>
                      </a:solidFill>
                      <a:effectLst/>
                      <a:latin typeface="Times New Roman" pitchFamily="18" charset="0"/>
                      <a:cs typeface="Times New Roman" pitchFamily="18" charset="0"/>
                    </a:rPr>
                    <a:t> </a:t>
                  </a:r>
                  <a:r>
                    <a:rPr lang="en-US" altLang="zh-CN" dirty="0" smtClean="0">
                      <a:solidFill>
                        <a:srgbClr val="FF0000"/>
                      </a:solidFill>
                      <a:effectLst/>
                      <a:latin typeface="Times New Roman" pitchFamily="18" charset="0"/>
                      <a:cs typeface="Times New Roman" pitchFamily="18" charset="0"/>
                    </a:rPr>
                    <a:t>{B, G}</a:t>
                  </a:r>
                  <a:endParaRPr lang="zh-CN" dirty="0">
                    <a:solidFill>
                      <a:srgbClr val="FF0000"/>
                    </a:solidFill>
                    <a:effectLst/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mc:Choice>
          <mc:Fallback>
            <p:sp>
              <p:nvSpPr>
                <p:cNvPr id="34" name="文本框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43709" y="4589512"/>
                  <a:ext cx="1230443" cy="575778"/>
                </a:xfrm>
                <a:prstGeom prst="rect">
                  <a:avLst/>
                </a:prstGeom>
                <a:blipFill rotWithShape="1">
                  <a:blip r:embed="rId11" cstate="print"/>
                  <a:stretch>
                    <a:fillRect t="-5319"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5" name="椭圆 34"/>
            <p:cNvSpPr/>
            <p:nvPr/>
          </p:nvSpPr>
          <p:spPr>
            <a:xfrm>
              <a:off x="7244680" y="4910140"/>
              <a:ext cx="97310" cy="108012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cxnSp>
          <p:nvCxnSpPr>
            <p:cNvPr id="36" name="直接连接符 35"/>
            <p:cNvCxnSpPr>
              <a:stCxn id="35" idx="5"/>
              <a:endCxn id="41" idx="1"/>
            </p:cNvCxnSpPr>
            <p:nvPr/>
          </p:nvCxnSpPr>
          <p:spPr>
            <a:xfrm>
              <a:off x="7327739" y="5002334"/>
              <a:ext cx="393598" cy="600125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37" name="文本框 17"/>
                <p:cNvSpPr txBox="1"/>
                <p:nvPr/>
              </p:nvSpPr>
              <p:spPr>
                <a:xfrm>
                  <a:off x="6086245" y="5309878"/>
                  <a:ext cx="1230443" cy="575778"/>
                </a:xfrm>
                <a:prstGeom prst="rect">
                  <a:avLst/>
                </a:prstGeom>
                <a:solidFill>
                  <a:schemeClr val="lt1">
                    <a:alpha val="0"/>
                  </a:schemeClr>
                </a:solidFill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just">
                    <a:spcAft>
                      <a:spcPts val="0"/>
                    </a:spcAft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zh-CN" i="1" smtClean="0">
                              <a:solidFill>
                                <a:srgbClr val="FF0000"/>
                              </a:solidFill>
                              <a:effectLst/>
                              <a:latin typeface="Cambria Math"/>
                              <a:ea typeface="Cambria Math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effectLst/>
                              <a:latin typeface="Cambria Math"/>
                              <a:cs typeface="Times New Roman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effectLst/>
                              <a:latin typeface="Cambria Math"/>
                              <a:cs typeface="Times New Roman"/>
                            </a:rPr>
                            <m:t>4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effectLst/>
                          <a:latin typeface="Cambria Math"/>
                          <a:cs typeface="Times New Roman"/>
                        </a:rPr>
                        <m:t>:</m:t>
                      </m:r>
                    </m:oMath>
                  </a14:m>
                  <a:r>
                    <a:rPr lang="en-US" altLang="zh-CN" sz="1200" dirty="0" smtClean="0">
                      <a:solidFill>
                        <a:srgbClr val="FF0000"/>
                      </a:solidFill>
                      <a:effectLst/>
                      <a:latin typeface="Times New Roman" pitchFamily="18" charset="0"/>
                      <a:cs typeface="Times New Roman" pitchFamily="18" charset="0"/>
                    </a:rPr>
                    <a:t> </a:t>
                  </a:r>
                  <a:r>
                    <a:rPr lang="en-US" altLang="zh-CN" dirty="0" smtClean="0">
                      <a:solidFill>
                        <a:srgbClr val="FF0000"/>
                      </a:solidFill>
                      <a:effectLst/>
                      <a:latin typeface="Times New Roman" pitchFamily="18" charset="0"/>
                      <a:cs typeface="Times New Roman" pitchFamily="18" charset="0"/>
                    </a:rPr>
                    <a:t>{A}</a:t>
                  </a:r>
                  <a:endParaRPr lang="zh-CN" dirty="0">
                    <a:solidFill>
                      <a:srgbClr val="FF0000"/>
                    </a:solidFill>
                    <a:effectLst/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mc:Choice>
          <mc:Fallback>
            <p:sp>
              <p:nvSpPr>
                <p:cNvPr id="37" name="文本框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86245" y="5309878"/>
                  <a:ext cx="1230443" cy="575778"/>
                </a:xfrm>
                <a:prstGeom prst="rect">
                  <a:avLst/>
                </a:prstGeom>
                <a:blipFill rotWithShape="1">
                  <a:blip r:embed="rId12" cstate="print"/>
                  <a:stretch>
                    <a:fillRect t="-5319"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8" name="椭圆 37"/>
            <p:cNvSpPr/>
            <p:nvPr/>
          </p:nvSpPr>
          <p:spPr>
            <a:xfrm>
              <a:off x="6766551" y="5586174"/>
              <a:ext cx="97310" cy="108012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0000"/>
                </a:solidFill>
              </a:endParaRPr>
            </a:p>
          </p:txBody>
        </p:sp>
        <p:cxnSp>
          <p:nvCxnSpPr>
            <p:cNvPr id="39" name="直接连接符 38"/>
            <p:cNvCxnSpPr>
              <a:stCxn id="35" idx="3"/>
              <a:endCxn id="38" idx="0"/>
            </p:cNvCxnSpPr>
            <p:nvPr/>
          </p:nvCxnSpPr>
          <p:spPr>
            <a:xfrm flipH="1">
              <a:off x="6815206" y="5002334"/>
              <a:ext cx="443725" cy="58384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40" name="文本框 17"/>
                <p:cNvSpPr txBox="1"/>
                <p:nvPr/>
              </p:nvSpPr>
              <p:spPr>
                <a:xfrm>
                  <a:off x="7791683" y="5379935"/>
                  <a:ext cx="1230443" cy="575778"/>
                </a:xfrm>
                <a:prstGeom prst="rect">
                  <a:avLst/>
                </a:prstGeom>
                <a:solidFill>
                  <a:schemeClr val="lt1">
                    <a:alpha val="0"/>
                  </a:schemeClr>
                </a:solidFill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just">
                    <a:spcAft>
                      <a:spcPts val="0"/>
                    </a:spcAft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zh-CN" i="1" smtClean="0">
                              <a:solidFill>
                                <a:srgbClr val="FF0000"/>
                              </a:solidFill>
                              <a:effectLst/>
                              <a:latin typeface="Cambria Math"/>
                              <a:ea typeface="Cambria Math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effectLst/>
                              <a:latin typeface="Cambria Math"/>
                              <a:cs typeface="Times New Roman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effectLst/>
                              <a:latin typeface="Cambria Math"/>
                              <a:cs typeface="Times New Roman"/>
                            </a:rPr>
                            <m:t>6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effectLst/>
                          <a:latin typeface="Cambria Math"/>
                          <a:cs typeface="Times New Roman"/>
                        </a:rPr>
                        <m:t>:</m:t>
                      </m:r>
                    </m:oMath>
                  </a14:m>
                  <a:r>
                    <a:rPr lang="en-US" altLang="zh-CN" sz="1200" dirty="0" smtClean="0">
                      <a:solidFill>
                        <a:srgbClr val="FF0000"/>
                      </a:solidFill>
                      <a:effectLst/>
                      <a:latin typeface="Times New Roman" pitchFamily="18" charset="0"/>
                      <a:cs typeface="Times New Roman" pitchFamily="18" charset="0"/>
                    </a:rPr>
                    <a:t> </a:t>
                  </a:r>
                  <a:r>
                    <a:rPr lang="en-US" altLang="zh-CN" dirty="0" smtClean="0">
                      <a:solidFill>
                        <a:srgbClr val="FF0000"/>
                      </a:solidFill>
                      <a:effectLst/>
                      <a:latin typeface="Times New Roman" pitchFamily="18" charset="0"/>
                      <a:cs typeface="Times New Roman" pitchFamily="18" charset="0"/>
                    </a:rPr>
                    <a:t>{A, E}</a:t>
                  </a:r>
                  <a:endParaRPr lang="zh-CN" dirty="0">
                    <a:solidFill>
                      <a:srgbClr val="FF0000"/>
                    </a:solidFill>
                    <a:effectLst/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mc:Choice>
          <mc:Fallback>
            <p:sp>
              <p:nvSpPr>
                <p:cNvPr id="40" name="文本框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91683" y="5379935"/>
                  <a:ext cx="1230443" cy="575778"/>
                </a:xfrm>
                <a:prstGeom prst="rect">
                  <a:avLst/>
                </a:prstGeom>
                <a:blipFill rotWithShape="1">
                  <a:blip r:embed="rId13" cstate="print"/>
                  <a:stretch>
                    <a:fillRect t="-5263"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1" name="椭圆 40"/>
            <p:cNvSpPr/>
            <p:nvPr/>
          </p:nvSpPr>
          <p:spPr>
            <a:xfrm>
              <a:off x="7707086" y="5586641"/>
              <a:ext cx="97310" cy="108012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52" name="Rectangle 14"/>
          <p:cNvSpPr txBox="1">
            <a:spLocks noChangeArrowheads="1"/>
          </p:cNvSpPr>
          <p:nvPr/>
        </p:nvSpPr>
        <p:spPr bwMode="auto">
          <a:xfrm>
            <a:off x="395536" y="5857875"/>
            <a:ext cx="8280920" cy="451445"/>
          </a:xfrm>
          <a:prstGeom prst="rect">
            <a:avLst/>
          </a:prstGeom>
          <a:blipFill dpi="0" rotWithShape="1">
            <a:blip r:embed="rId3" cstate="print">
              <a:alphaModFix amt="84000"/>
            </a:blip>
            <a:srcRect/>
            <a:tile tx="0" ty="0" sx="100000" sy="100000" flip="none" algn="tl"/>
          </a:blipFill>
          <a:ln w="12700" cmpd="thickThin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 sz="2000" dirty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Lack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zh-CN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justification of the usage of the </a:t>
            </a:r>
            <a:r>
              <a:rPr lang="en-US" altLang="zh-CN" sz="2000" dirty="0" smtClean="0">
                <a:solidFill>
                  <a:srgbClr val="0066CC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structure constrains</a:t>
            </a:r>
            <a:endParaRPr lang="en-US" altLang="zh-CN" sz="2000" dirty="0">
              <a:solidFill>
                <a:srgbClr val="FF000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83303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b="1" dirty="0">
                <a:solidFill>
                  <a:srgbClr val="C00000"/>
                </a:solidFill>
              </a:rPr>
              <a:t>Graph </a:t>
            </a:r>
            <a:r>
              <a:rPr lang="en-US" altLang="zh-CN" sz="3600" b="1" dirty="0" smtClean="0">
                <a:solidFill>
                  <a:srgbClr val="C00000"/>
                </a:solidFill>
              </a:rPr>
              <a:t>Pattern Matching</a:t>
            </a:r>
            <a:endParaRPr lang="en-US" altLang="zh-CN" sz="3600" b="1" dirty="0">
              <a:solidFill>
                <a:srgbClr val="C0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22</a:t>
            </a:fld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323528" y="980728"/>
            <a:ext cx="8501122" cy="3197040"/>
          </a:xfrm>
        </p:spPr>
        <p:txBody>
          <a:bodyPr/>
          <a:lstStyle/>
          <a:p>
            <a:r>
              <a:rPr lang="en-US" altLang="zh-CN" sz="2800" dirty="0"/>
              <a:t>Given two directed graphs G1 (</a:t>
            </a:r>
            <a:r>
              <a:rPr lang="en-US" altLang="zh-CN" sz="2800" dirty="0">
                <a:solidFill>
                  <a:schemeClr val="accent2"/>
                </a:solidFill>
              </a:rPr>
              <a:t>pattern graph</a:t>
            </a:r>
            <a:r>
              <a:rPr lang="en-US" altLang="zh-CN" sz="2800" dirty="0"/>
              <a:t>)  and G2 (</a:t>
            </a:r>
            <a:r>
              <a:rPr lang="en-US" altLang="zh-CN" sz="2800" dirty="0">
                <a:solidFill>
                  <a:schemeClr val="accent2"/>
                </a:solidFill>
              </a:rPr>
              <a:t>data graph</a:t>
            </a:r>
            <a:r>
              <a:rPr lang="en-US" altLang="zh-CN" sz="2800" dirty="0"/>
              <a:t>), </a:t>
            </a:r>
          </a:p>
          <a:p>
            <a:pPr lvl="1"/>
            <a:r>
              <a:rPr lang="en-US" altLang="zh-CN" sz="2000" dirty="0"/>
              <a:t>decide whether G1 “</a:t>
            </a:r>
            <a:r>
              <a:rPr lang="en-US" altLang="zh-CN" sz="2000" dirty="0">
                <a:solidFill>
                  <a:schemeClr val="accent2"/>
                </a:solidFill>
              </a:rPr>
              <a:t>matches</a:t>
            </a:r>
            <a:r>
              <a:rPr lang="en-US" altLang="zh-CN" sz="2000" dirty="0"/>
              <a:t>” G2  (</a:t>
            </a:r>
            <a:r>
              <a:rPr lang="en-US" altLang="zh-CN" sz="2000" dirty="0">
                <a:solidFill>
                  <a:srgbClr val="FF0000"/>
                </a:solidFill>
              </a:rPr>
              <a:t>Boolean queries);</a:t>
            </a:r>
            <a:endParaRPr lang="en-US" altLang="zh-CN" sz="2000" dirty="0"/>
          </a:p>
          <a:p>
            <a:pPr lvl="1"/>
            <a:r>
              <a:rPr lang="en-US" altLang="zh-CN" sz="2000" dirty="0"/>
              <a:t>identify “</a:t>
            </a:r>
            <a:r>
              <a:rPr lang="en-US" altLang="zh-CN" sz="2000" dirty="0" err="1">
                <a:solidFill>
                  <a:srgbClr val="FF0000"/>
                </a:solidFill>
              </a:rPr>
              <a:t>subgraphs</a:t>
            </a:r>
            <a:r>
              <a:rPr lang="en-US" altLang="zh-CN" sz="2000" dirty="0"/>
              <a:t>” of G2 that </a:t>
            </a:r>
            <a:r>
              <a:rPr lang="en-US" altLang="zh-CN" sz="2000" dirty="0">
                <a:solidFill>
                  <a:schemeClr val="accent2"/>
                </a:solidFill>
              </a:rPr>
              <a:t>match</a:t>
            </a:r>
            <a:r>
              <a:rPr lang="en-US" altLang="zh-CN" sz="2000" dirty="0"/>
              <a:t> G1 </a:t>
            </a:r>
          </a:p>
          <a:p>
            <a:r>
              <a:rPr lang="en-US" altLang="zh-CN" sz="2800" dirty="0" smtClean="0">
                <a:solidFill>
                  <a:srgbClr val="FF0000"/>
                </a:solidFill>
              </a:rPr>
              <a:t>Matching Semantics </a:t>
            </a:r>
            <a:endParaRPr lang="en-US" altLang="zh-CN" sz="2800" dirty="0">
              <a:solidFill>
                <a:srgbClr val="FF0000"/>
              </a:solidFill>
            </a:endParaRPr>
          </a:p>
          <a:p>
            <a:pPr lvl="1"/>
            <a:r>
              <a:rPr lang="en-US" altLang="zh-CN" sz="2000" dirty="0"/>
              <a:t>Traditional: </a:t>
            </a:r>
            <a:r>
              <a:rPr lang="en-US" altLang="zh-CN" sz="2000" dirty="0" err="1">
                <a:solidFill>
                  <a:srgbClr val="000099"/>
                </a:solidFill>
              </a:rPr>
              <a:t>Subgraph</a:t>
            </a:r>
            <a:r>
              <a:rPr lang="en-US" altLang="zh-CN" sz="2000" dirty="0">
                <a:solidFill>
                  <a:srgbClr val="000099"/>
                </a:solidFill>
              </a:rPr>
              <a:t> Isomorphism</a:t>
            </a:r>
          </a:p>
          <a:p>
            <a:pPr lvl="1"/>
            <a:r>
              <a:rPr lang="en-US" altLang="zh-CN" sz="2000" dirty="0"/>
              <a:t>Emerging applications: </a:t>
            </a:r>
            <a:r>
              <a:rPr lang="en-US" altLang="zh-CN" sz="2000" dirty="0">
                <a:solidFill>
                  <a:srgbClr val="000099"/>
                </a:solidFill>
              </a:rPr>
              <a:t>Graph Simulation</a:t>
            </a:r>
            <a:r>
              <a:rPr lang="en-US" altLang="zh-CN" sz="2000" dirty="0"/>
              <a:t> and its extensions, etc..</a:t>
            </a:r>
          </a:p>
          <a:p>
            <a:pPr marL="0" indent="0">
              <a:buNone/>
            </a:pPr>
            <a:endParaRPr lang="en-US" altLang="zh-CN" sz="2400" dirty="0" smtClean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en-US" altLang="zh-CN" sz="2400" dirty="0" smtClean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en-US" altLang="zh-CN" sz="2400" dirty="0" smtClean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en-US" altLang="zh-CN" sz="2400" dirty="0" smtClean="0"/>
          </a:p>
          <a:p>
            <a:pPr marL="0" indent="0">
              <a:buNone/>
            </a:pP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3412928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b="1" dirty="0" err="1" smtClean="0">
                <a:solidFill>
                  <a:srgbClr val="C00000"/>
                </a:solidFill>
              </a:rPr>
              <a:t>Subgraph</a:t>
            </a:r>
            <a:r>
              <a:rPr lang="en-US" altLang="zh-CN" sz="3600" b="1" dirty="0" smtClean="0">
                <a:solidFill>
                  <a:srgbClr val="C00000"/>
                </a:solidFill>
              </a:rPr>
              <a:t> Isomorphism</a:t>
            </a:r>
            <a:endParaRPr lang="zh-CN" altLang="en-US" sz="3600" b="1" dirty="0">
              <a:solidFill>
                <a:srgbClr val="C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20" y="836712"/>
            <a:ext cx="8501122" cy="1368152"/>
          </a:xfrm>
        </p:spPr>
        <p:txBody>
          <a:bodyPr/>
          <a:lstStyle/>
          <a:p>
            <a:r>
              <a:rPr lang="en-US" altLang="zh-CN" sz="2400" dirty="0" smtClean="0">
                <a:ea typeface="Arial Unicode MS" pitchFamily="34" charset="-122"/>
                <a:cs typeface="Arial Unicode MS" pitchFamily="34" charset="-122"/>
              </a:rPr>
              <a:t>Given Pattern graph </a:t>
            </a:r>
            <a:r>
              <a:rPr lang="en-US" altLang="zh-CN" sz="2400" dirty="0" smtClean="0">
                <a:solidFill>
                  <a:srgbClr val="2525FF"/>
                </a:solidFill>
                <a:ea typeface="Arial Unicode MS" pitchFamily="34" charset="-122"/>
                <a:cs typeface="Arial Unicode MS" pitchFamily="34" charset="-122"/>
              </a:rPr>
              <a:t>Q</a:t>
            </a:r>
            <a:r>
              <a:rPr lang="en-US" altLang="zh-CN" sz="2400" dirty="0" smtClean="0">
                <a:ea typeface="Arial Unicode MS" pitchFamily="34" charset="-122"/>
                <a:cs typeface="Arial Unicode MS" pitchFamily="34" charset="-122"/>
              </a:rPr>
              <a:t>, </a:t>
            </a:r>
            <a:r>
              <a:rPr lang="en-US" altLang="zh-CN" sz="2400" dirty="0" err="1" smtClean="0">
                <a:ea typeface="Arial Unicode MS" pitchFamily="34" charset="-122"/>
                <a:cs typeface="Arial Unicode MS" pitchFamily="34" charset="-122"/>
              </a:rPr>
              <a:t>subgraph</a:t>
            </a:r>
            <a:r>
              <a:rPr lang="en-US" altLang="zh-CN" sz="2400" dirty="0" smtClean="0"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zh-CN" sz="2400" dirty="0" smtClean="0">
                <a:solidFill>
                  <a:srgbClr val="2525FF"/>
                </a:solidFill>
                <a:ea typeface="Arial Unicode MS" pitchFamily="34" charset="-122"/>
                <a:cs typeface="Arial Unicode MS" pitchFamily="34" charset="-122"/>
              </a:rPr>
              <a:t>G</a:t>
            </a:r>
            <a:r>
              <a:rPr lang="en-US" altLang="zh-CN" sz="2400" baseline="-25000" dirty="0" smtClean="0">
                <a:solidFill>
                  <a:srgbClr val="2525FF"/>
                </a:solidFill>
                <a:ea typeface="Arial Unicode MS" pitchFamily="34" charset="-122"/>
                <a:cs typeface="Arial Unicode MS" pitchFamily="34" charset="-122"/>
              </a:rPr>
              <a:t>s</a:t>
            </a:r>
            <a:r>
              <a:rPr lang="en-US" altLang="zh-CN" sz="2400" baseline="-25000" dirty="0" smtClean="0"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zh-CN" sz="2400" dirty="0" smtClean="0">
                <a:ea typeface="Arial Unicode MS" pitchFamily="34" charset="-122"/>
                <a:cs typeface="Arial Unicode MS" pitchFamily="34" charset="-122"/>
              </a:rPr>
              <a:t>of data graph </a:t>
            </a:r>
            <a:r>
              <a:rPr lang="en-US" altLang="zh-CN" sz="2400" dirty="0" smtClean="0">
                <a:solidFill>
                  <a:srgbClr val="2525FF"/>
                </a:solidFill>
                <a:ea typeface="Arial Unicode MS" pitchFamily="34" charset="-122"/>
                <a:cs typeface="Arial Unicode MS" pitchFamily="34" charset="-122"/>
              </a:rPr>
              <a:t>G</a:t>
            </a:r>
          </a:p>
          <a:p>
            <a:pPr lvl="1"/>
            <a:r>
              <a:rPr lang="en-US" altLang="zh-CN" sz="1800" dirty="0" smtClean="0">
                <a:solidFill>
                  <a:srgbClr val="2525FF"/>
                </a:solidFill>
                <a:ea typeface="Arial Unicode MS" pitchFamily="34" charset="-122"/>
                <a:cs typeface="Arial Unicode MS" pitchFamily="34" charset="-122"/>
              </a:rPr>
              <a:t>Q </a:t>
            </a:r>
            <a:r>
              <a:rPr lang="en-US" altLang="zh-CN" sz="1800" dirty="0" smtClean="0">
                <a:ea typeface="Arial Unicode MS" pitchFamily="34" charset="-122"/>
                <a:cs typeface="Arial Unicode MS" pitchFamily="34" charset="-122"/>
              </a:rPr>
              <a:t>matches </a:t>
            </a:r>
            <a:r>
              <a:rPr lang="en-US" altLang="zh-CN" sz="1800" dirty="0" smtClean="0">
                <a:solidFill>
                  <a:srgbClr val="2525FF"/>
                </a:solidFill>
                <a:ea typeface="Arial Unicode MS" pitchFamily="34" charset="-122"/>
                <a:cs typeface="Arial Unicode MS" pitchFamily="34" charset="-122"/>
              </a:rPr>
              <a:t>G</a:t>
            </a:r>
            <a:r>
              <a:rPr lang="en-US" altLang="zh-CN" sz="1800" baseline="-25000" dirty="0" smtClean="0">
                <a:solidFill>
                  <a:srgbClr val="2525FF"/>
                </a:solidFill>
                <a:ea typeface="Arial Unicode MS" pitchFamily="34" charset="-122"/>
                <a:cs typeface="Arial Unicode MS" pitchFamily="34" charset="-122"/>
              </a:rPr>
              <a:t>s</a:t>
            </a:r>
            <a:r>
              <a:rPr lang="en-US" altLang="zh-CN" sz="1800" dirty="0" smtClean="0">
                <a:ea typeface="Arial Unicode MS" pitchFamily="34" charset="-122"/>
                <a:cs typeface="Arial Unicode MS" pitchFamily="34" charset="-122"/>
              </a:rPr>
              <a:t> if there exists a </a:t>
            </a:r>
            <a:r>
              <a:rPr lang="en-US" altLang="zh-CN" sz="1800" dirty="0" err="1" smtClean="0">
                <a:solidFill>
                  <a:srgbClr val="FF0000"/>
                </a:solidFill>
                <a:ea typeface="Arial Unicode MS" pitchFamily="34" charset="-122"/>
                <a:cs typeface="Arial Unicode MS" pitchFamily="34" charset="-122"/>
              </a:rPr>
              <a:t>bijective</a:t>
            </a:r>
            <a:r>
              <a:rPr lang="en-US" altLang="zh-CN" sz="1800" dirty="0" smtClean="0"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zh-CN" sz="1800" dirty="0" smtClean="0">
                <a:solidFill>
                  <a:srgbClr val="FF0000"/>
                </a:solidFill>
                <a:ea typeface="Arial Unicode MS" pitchFamily="34" charset="-122"/>
                <a:cs typeface="Arial Unicode MS" pitchFamily="34" charset="-122"/>
              </a:rPr>
              <a:t>function</a:t>
            </a:r>
            <a:r>
              <a:rPr lang="en-US" altLang="zh-CN" sz="1800" dirty="0" smtClean="0">
                <a:ea typeface="Arial Unicode MS" pitchFamily="34" charset="-122"/>
                <a:cs typeface="Arial Unicode MS" pitchFamily="34" charset="-122"/>
              </a:rPr>
              <a:t> f: V</a:t>
            </a:r>
            <a:r>
              <a:rPr lang="en-US" altLang="zh-CN" sz="1800" baseline="-25000" dirty="0" smtClean="0">
                <a:ea typeface="Arial Unicode MS" pitchFamily="34" charset="-122"/>
                <a:cs typeface="Arial Unicode MS" pitchFamily="34" charset="-122"/>
              </a:rPr>
              <a:t>Q</a:t>
            </a:r>
            <a:r>
              <a:rPr lang="en-US" altLang="zh-CN" sz="1800" dirty="0" smtClean="0">
                <a:ea typeface="Arial Unicode MS" pitchFamily="34" charset="-122"/>
                <a:cs typeface="Arial Unicode MS" pitchFamily="34" charset="-122"/>
              </a:rPr>
              <a:t>→ V</a:t>
            </a:r>
            <a:r>
              <a:rPr lang="en-US" altLang="zh-CN" sz="1800" baseline="-25000" dirty="0" smtClean="0">
                <a:ea typeface="Arial Unicode MS" pitchFamily="34" charset="-122"/>
                <a:cs typeface="Arial Unicode MS" pitchFamily="34" charset="-122"/>
              </a:rPr>
              <a:t>Gs</a:t>
            </a:r>
            <a:r>
              <a:rPr lang="en-US" altLang="zh-CN" sz="1800" dirty="0" smtClean="0">
                <a:ea typeface="Arial Unicode MS" pitchFamily="34" charset="-122"/>
                <a:cs typeface="Arial Unicode MS" pitchFamily="34" charset="-122"/>
              </a:rPr>
              <a:t> such that </a:t>
            </a:r>
          </a:p>
          <a:p>
            <a:pPr lvl="2"/>
            <a:r>
              <a:rPr lang="en-US" altLang="zh-CN" dirty="0" smtClean="0">
                <a:ea typeface="Arial Unicode MS" pitchFamily="34" charset="-122"/>
                <a:cs typeface="Arial Unicode MS" pitchFamily="34" charset="-122"/>
              </a:rPr>
              <a:t>for </a:t>
            </a:r>
            <a:r>
              <a:rPr lang="en-US" altLang="zh-CN" dirty="0" smtClean="0">
                <a:solidFill>
                  <a:srgbClr val="FF0000"/>
                </a:solidFill>
                <a:ea typeface="Arial Unicode MS" pitchFamily="34" charset="-122"/>
                <a:cs typeface="Arial Unicode MS" pitchFamily="34" charset="-122"/>
              </a:rPr>
              <a:t>each</a:t>
            </a:r>
            <a:r>
              <a:rPr lang="en-US" altLang="zh-CN" dirty="0" smtClean="0">
                <a:ea typeface="Arial Unicode MS" pitchFamily="34" charset="-122"/>
                <a:cs typeface="Arial Unicode MS" pitchFamily="34" charset="-122"/>
              </a:rPr>
              <a:t> node u in Q, u and f(u) have the </a:t>
            </a:r>
            <a:r>
              <a:rPr lang="en-US" altLang="zh-CN" dirty="0" smtClean="0">
                <a:solidFill>
                  <a:srgbClr val="FF0000"/>
                </a:solidFill>
                <a:ea typeface="Arial Unicode MS" pitchFamily="34" charset="-122"/>
                <a:cs typeface="Arial Unicode MS" pitchFamily="34" charset="-122"/>
              </a:rPr>
              <a:t>same</a:t>
            </a:r>
            <a:r>
              <a:rPr lang="en-US" altLang="zh-CN" dirty="0" smtClean="0">
                <a:ea typeface="Arial Unicode MS" pitchFamily="34" charset="-122"/>
                <a:cs typeface="Arial Unicode MS" pitchFamily="34" charset="-122"/>
              </a:rPr>
              <a:t> label</a:t>
            </a:r>
          </a:p>
          <a:p>
            <a:pPr lvl="2"/>
            <a:r>
              <a:rPr lang="en-US" altLang="zh-CN" dirty="0" smtClean="0">
                <a:ea typeface="Arial Unicode MS" pitchFamily="34" charset="-122"/>
                <a:cs typeface="Arial Unicode MS" pitchFamily="34" charset="-122"/>
              </a:rPr>
              <a:t>An edge (u, u‘) in Q </a:t>
            </a:r>
            <a:r>
              <a:rPr lang="en-US" altLang="zh-CN" dirty="0" smtClean="0">
                <a:solidFill>
                  <a:srgbClr val="FF0000"/>
                </a:solidFill>
                <a:ea typeface="Arial Unicode MS" pitchFamily="34" charset="-122"/>
                <a:cs typeface="Arial Unicode MS" pitchFamily="34" charset="-122"/>
              </a:rPr>
              <a:t>if and only if</a:t>
            </a:r>
            <a:r>
              <a:rPr lang="en-US" altLang="zh-CN" dirty="0" smtClean="0">
                <a:ea typeface="Arial Unicode MS" pitchFamily="34" charset="-122"/>
                <a:cs typeface="Arial Unicode MS" pitchFamily="34" charset="-122"/>
              </a:rPr>
              <a:t> (f(u), f(u')) is an edge in G</a:t>
            </a:r>
            <a:r>
              <a:rPr lang="en-US" altLang="zh-CN" baseline="-25000" dirty="0" smtClean="0">
                <a:ea typeface="Arial Unicode MS" pitchFamily="34" charset="-122"/>
                <a:cs typeface="Arial Unicode MS" pitchFamily="34" charset="-122"/>
              </a:rPr>
              <a:t>s</a:t>
            </a:r>
            <a:endParaRPr lang="en-US" altLang="zh-CN" sz="2000" baseline="-25000" dirty="0" smtClean="0">
              <a:ea typeface="Arial Unicode MS" pitchFamily="34" charset="-122"/>
              <a:cs typeface="Arial Unicode MS" pitchFamily="34" charset="-122"/>
            </a:endParaRPr>
          </a:p>
          <a:p>
            <a:pPr>
              <a:spcBef>
                <a:spcPts val="0"/>
              </a:spcBef>
            </a:pPr>
            <a:r>
              <a:rPr lang="en-US" altLang="zh-CN" sz="2400" dirty="0" smtClean="0">
                <a:solidFill>
                  <a:srgbClr val="00B050"/>
                </a:solidFill>
                <a:ea typeface="Arial Unicode MS" pitchFamily="34" charset="-122"/>
                <a:cs typeface="Arial Unicode MS" pitchFamily="34" charset="-122"/>
              </a:rPr>
              <a:t>Goodness:</a:t>
            </a:r>
            <a:r>
              <a:rPr lang="en-US" altLang="zh-CN" dirty="0" smtClean="0">
                <a:solidFill>
                  <a:srgbClr val="00B050"/>
                </a:solidFill>
                <a:ea typeface="Arial Unicode MS" pitchFamily="34" charset="-122"/>
                <a:cs typeface="Arial Unicode MS" pitchFamily="34" charset="-122"/>
              </a:rPr>
              <a:t> </a:t>
            </a:r>
          </a:p>
          <a:p>
            <a:endParaRPr lang="en-US" altLang="zh-CN" dirty="0" smtClean="0">
              <a:ea typeface="Arial Unicode MS" pitchFamily="34" charset="-122"/>
              <a:cs typeface="Arial Unicode MS" pitchFamily="34" charset="-122"/>
            </a:endParaRPr>
          </a:p>
          <a:p>
            <a:r>
              <a:rPr lang="en-US" altLang="zh-CN" sz="2400" dirty="0" smtClean="0">
                <a:solidFill>
                  <a:srgbClr val="FF0000"/>
                </a:solidFill>
                <a:ea typeface="Arial Unicode MS" pitchFamily="34" charset="-122"/>
                <a:cs typeface="Arial Unicode MS" pitchFamily="34" charset="-122"/>
              </a:rPr>
              <a:t>Badness:</a:t>
            </a:r>
            <a:r>
              <a:rPr lang="en-US" altLang="zh-CN" sz="2400" dirty="0" smtClean="0">
                <a:solidFill>
                  <a:srgbClr val="00B050"/>
                </a:solidFill>
                <a:ea typeface="Arial Unicode MS" pitchFamily="34" charset="-122"/>
                <a:cs typeface="Arial Unicode MS" pitchFamily="34" charset="-122"/>
              </a:rPr>
              <a:t> </a:t>
            </a:r>
          </a:p>
          <a:p>
            <a:endParaRPr lang="en-US" altLang="zh-CN" sz="2400" dirty="0" smtClean="0"/>
          </a:p>
          <a:p>
            <a:endParaRPr lang="en-US" altLang="zh-CN" sz="24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23</a:t>
            </a:fld>
            <a:endParaRPr lang="zh-CN" altLang="en-US" dirty="0"/>
          </a:p>
        </p:txBody>
      </p:sp>
      <p:sp>
        <p:nvSpPr>
          <p:cNvPr id="11" name="Rectangle 14"/>
          <p:cNvSpPr txBox="1">
            <a:spLocks noChangeArrowheads="1"/>
          </p:cNvSpPr>
          <p:nvPr/>
        </p:nvSpPr>
        <p:spPr bwMode="auto">
          <a:xfrm>
            <a:off x="539552" y="5785867"/>
            <a:ext cx="8496944" cy="451445"/>
          </a:xfrm>
          <a:prstGeom prst="rect">
            <a:avLst/>
          </a:prstGeom>
          <a:blipFill dpi="0" rotWithShape="1">
            <a:blip r:embed="rId2" cstate="print">
              <a:alphaModFix amt="84000"/>
            </a:blip>
            <a:srcRect/>
            <a:tile tx="0" ty="0" sx="100000" sy="100000" flip="none" algn="tl"/>
          </a:blipFill>
          <a:ln w="12700" cmpd="thickThin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2000" b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Wingdings" pitchFamily="2" charset="2"/>
              </a:rPr>
              <a:t>These </a:t>
            </a:r>
            <a:r>
              <a:rPr lang="en-US" altLang="zh-CN" sz="2000" b="1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Wingdings" pitchFamily="2" charset="2"/>
              </a:rPr>
              <a:t>hinder the usability </a:t>
            </a:r>
            <a:r>
              <a:rPr lang="en-US" altLang="zh-CN" sz="2000" b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Wingdings" pitchFamily="2" charset="2"/>
              </a:rPr>
              <a:t>in emerging applications, e.g., social networks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8296" y="2780928"/>
            <a:ext cx="8064896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000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Keep exact structure topology </a:t>
            </a:r>
            <a:r>
              <a:rPr lang="en-US" altLang="zh-CN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between </a:t>
            </a:r>
            <a:r>
              <a:rPr lang="en-US" altLang="zh-CN" sz="2000" dirty="0" smtClean="0">
                <a:solidFill>
                  <a:srgbClr val="2525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Q</a:t>
            </a:r>
            <a:r>
              <a:rPr lang="en-US" altLang="zh-CN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and </a:t>
            </a:r>
            <a:r>
              <a:rPr lang="en-US" altLang="zh-CN" sz="2000" dirty="0" smtClean="0">
                <a:solidFill>
                  <a:srgbClr val="2525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G</a:t>
            </a:r>
            <a:r>
              <a:rPr lang="en-US" altLang="zh-CN" sz="2000" baseline="-25000" dirty="0" smtClean="0">
                <a:solidFill>
                  <a:srgbClr val="2525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</a:t>
            </a:r>
            <a:endParaRPr lang="en-US" altLang="zh-CN" sz="2000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3568" y="4356972"/>
            <a:ext cx="8064896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May return </a:t>
            </a:r>
            <a:r>
              <a:rPr lang="en-US" altLang="zh-CN" sz="2000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exponential</a:t>
            </a:r>
            <a:r>
              <a:rPr lang="en-US" altLang="zh-CN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many matched </a:t>
            </a:r>
            <a:r>
              <a:rPr lang="en-US" altLang="zh-CN" sz="20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subgraphs</a:t>
            </a:r>
            <a:endParaRPr lang="en-US" altLang="zh-CN" sz="2000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83568" y="3964994"/>
            <a:ext cx="8064896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Decision problem</a:t>
            </a:r>
            <a:r>
              <a:rPr lang="en-US" altLang="zh-CN" sz="2000" dirty="0" smtClean="0">
                <a:solidFill>
                  <a:srgbClr val="C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zh-CN" sz="2000" dirty="0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is</a:t>
            </a:r>
            <a:r>
              <a:rPr lang="en-US" altLang="zh-CN" sz="2000" dirty="0" smtClean="0">
                <a:solidFill>
                  <a:srgbClr val="C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zh-CN" sz="2000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NP-complete</a:t>
            </a:r>
            <a:r>
              <a:rPr lang="en-US" altLang="zh-CN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83568" y="4757082"/>
            <a:ext cx="8064896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In certain scenarios,  </a:t>
            </a:r>
            <a:r>
              <a:rPr lang="en-US" altLang="zh-CN" sz="2000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too restrictive to find matches</a:t>
            </a:r>
          </a:p>
        </p:txBody>
      </p:sp>
    </p:spTree>
    <p:extLst>
      <p:ext uri="{BB962C8B-B14F-4D97-AF65-F5344CB8AC3E}">
        <p14:creationId xmlns:p14="http://schemas.microsoft.com/office/powerpoint/2010/main" xmlns="" val="4164536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b="1" dirty="0" smtClean="0">
                <a:solidFill>
                  <a:srgbClr val="C00000"/>
                </a:solidFill>
              </a:rPr>
              <a:t>Graph Simulation</a:t>
            </a:r>
            <a:endParaRPr lang="zh-CN" altLang="en-US" sz="3600" b="1" dirty="0">
              <a:solidFill>
                <a:srgbClr val="C0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24</a:t>
            </a:fld>
            <a:endParaRPr lang="zh-CN" altLang="en-US" dirty="0"/>
          </a:p>
        </p:txBody>
      </p:sp>
      <p:sp>
        <p:nvSpPr>
          <p:cNvPr id="15" name="内容占位符 2"/>
          <p:cNvSpPr>
            <a:spLocks noGrp="1"/>
          </p:cNvSpPr>
          <p:nvPr>
            <p:ph idx="1"/>
          </p:nvPr>
        </p:nvSpPr>
        <p:spPr>
          <a:xfrm>
            <a:off x="285720" y="1000108"/>
            <a:ext cx="8501122" cy="4589132"/>
          </a:xfr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/>
          <a:p>
            <a:r>
              <a:rPr lang="en-US" altLang="zh-CN" sz="2400" dirty="0" smtClean="0"/>
              <a:t>Given pattern graph </a:t>
            </a:r>
            <a:r>
              <a:rPr lang="en-US" altLang="zh-CN" sz="2400" dirty="0" smtClean="0">
                <a:solidFill>
                  <a:srgbClr val="3366CC"/>
                </a:solidFill>
              </a:rPr>
              <a:t>Q(</a:t>
            </a:r>
            <a:r>
              <a:rPr lang="en-US" altLang="zh-CN" sz="2400" dirty="0" err="1" smtClean="0">
                <a:solidFill>
                  <a:srgbClr val="3366CC"/>
                </a:solidFill>
              </a:rPr>
              <a:t>Vq</a:t>
            </a:r>
            <a:r>
              <a:rPr lang="en-US" altLang="zh-CN" sz="2400" dirty="0" smtClean="0">
                <a:solidFill>
                  <a:srgbClr val="3366CC"/>
                </a:solidFill>
              </a:rPr>
              <a:t>, </a:t>
            </a:r>
            <a:r>
              <a:rPr lang="en-US" altLang="zh-CN" sz="2400" dirty="0" err="1" smtClean="0">
                <a:solidFill>
                  <a:srgbClr val="3366CC"/>
                </a:solidFill>
              </a:rPr>
              <a:t>Eq</a:t>
            </a:r>
            <a:r>
              <a:rPr lang="en-US" altLang="zh-CN" sz="2400" dirty="0" smtClean="0">
                <a:solidFill>
                  <a:srgbClr val="3366CC"/>
                </a:solidFill>
              </a:rPr>
              <a:t>) </a:t>
            </a:r>
            <a:r>
              <a:rPr lang="en-US" altLang="zh-CN" sz="2400" dirty="0" smtClean="0"/>
              <a:t>and data graph </a:t>
            </a:r>
            <a:r>
              <a:rPr lang="en-US" altLang="zh-CN" sz="2400" dirty="0" smtClean="0">
                <a:solidFill>
                  <a:srgbClr val="3366CC"/>
                </a:solidFill>
              </a:rPr>
              <a:t>G(V, E), </a:t>
            </a:r>
            <a:r>
              <a:rPr lang="en-US" altLang="zh-CN" sz="2400" dirty="0" smtClean="0"/>
              <a:t>a </a:t>
            </a:r>
            <a:r>
              <a:rPr lang="en-US" altLang="zh-CN" sz="2400" dirty="0" smtClean="0">
                <a:solidFill>
                  <a:srgbClr val="000099"/>
                </a:solidFill>
              </a:rPr>
              <a:t>binary relation </a:t>
            </a:r>
            <a:r>
              <a:rPr lang="en-US" altLang="zh-CN" sz="2400" dirty="0" smtClean="0"/>
              <a:t>R ⊆ </a:t>
            </a:r>
            <a:r>
              <a:rPr lang="en-US" altLang="zh-CN" sz="2400" dirty="0" err="1" smtClean="0"/>
              <a:t>Vq</a:t>
            </a:r>
            <a:r>
              <a:rPr lang="en-US" altLang="zh-CN" sz="2400" dirty="0" smtClean="0"/>
              <a:t> × V is said to be a </a:t>
            </a:r>
            <a:r>
              <a:rPr lang="en-US" altLang="zh-CN" sz="2400" dirty="0" smtClean="0">
                <a:solidFill>
                  <a:srgbClr val="FF0000"/>
                </a:solidFill>
              </a:rPr>
              <a:t>match</a:t>
            </a:r>
            <a:r>
              <a:rPr lang="en-US" altLang="zh-CN" sz="2400" dirty="0" smtClean="0"/>
              <a:t> if</a:t>
            </a:r>
          </a:p>
          <a:p>
            <a:pPr lvl="1"/>
            <a:r>
              <a:rPr lang="en-US" altLang="zh-CN" sz="2000" dirty="0" smtClean="0"/>
              <a:t>(1) for each (u, v) ∈ R, </a:t>
            </a:r>
            <a:r>
              <a:rPr lang="en-US" altLang="zh-CN" sz="2000" dirty="0" smtClean="0">
                <a:solidFill>
                  <a:srgbClr val="3366CC"/>
                </a:solidFill>
              </a:rPr>
              <a:t>u and v have the same label;</a:t>
            </a:r>
            <a:r>
              <a:rPr lang="en-US" altLang="zh-CN" sz="2000" dirty="0" smtClean="0"/>
              <a:t> and </a:t>
            </a:r>
          </a:p>
          <a:p>
            <a:pPr lvl="1"/>
            <a:r>
              <a:rPr lang="en-US" altLang="zh-CN" sz="2000" dirty="0" smtClean="0"/>
              <a:t>(2) for each edge (u, u′) ∈ </a:t>
            </a:r>
            <a:r>
              <a:rPr lang="en-US" altLang="zh-CN" sz="2000" dirty="0" err="1" smtClean="0"/>
              <a:t>Eq</a:t>
            </a:r>
            <a:r>
              <a:rPr lang="en-US" altLang="zh-CN" sz="2000" dirty="0" smtClean="0"/>
              <a:t>, there exists an edge (v, v′) in E such that (u′, v′) ∈ R. </a:t>
            </a:r>
          </a:p>
          <a:p>
            <a:r>
              <a:rPr lang="en-US" altLang="zh-CN" sz="2400" dirty="0" smtClean="0"/>
              <a:t>Graph </a:t>
            </a:r>
            <a:r>
              <a:rPr lang="en-US" altLang="zh-CN" sz="2400" dirty="0" smtClean="0">
                <a:solidFill>
                  <a:srgbClr val="3366CC"/>
                </a:solidFill>
              </a:rPr>
              <a:t>G</a:t>
            </a:r>
            <a:r>
              <a:rPr lang="en-US" altLang="zh-CN" sz="2400" dirty="0" smtClean="0"/>
              <a:t> matches pattern </a:t>
            </a:r>
            <a:r>
              <a:rPr lang="en-US" altLang="zh-CN" sz="2400" dirty="0" smtClean="0">
                <a:solidFill>
                  <a:srgbClr val="3366CC"/>
                </a:solidFill>
              </a:rPr>
              <a:t>Q</a:t>
            </a:r>
            <a:r>
              <a:rPr lang="en-US" altLang="zh-CN" sz="2400" dirty="0" smtClean="0"/>
              <a:t> via </a:t>
            </a:r>
            <a:r>
              <a:rPr lang="en-US" altLang="zh-CN" sz="2400" dirty="0" smtClean="0">
                <a:solidFill>
                  <a:srgbClr val="FF0000"/>
                </a:solidFill>
              </a:rPr>
              <a:t>graph simulation</a:t>
            </a:r>
            <a:r>
              <a:rPr lang="en-US" altLang="zh-CN" sz="2400" dirty="0" smtClean="0"/>
              <a:t>, if there exists a </a:t>
            </a:r>
            <a:r>
              <a:rPr lang="en-US" altLang="zh-CN" sz="2400" dirty="0" smtClean="0">
                <a:solidFill>
                  <a:srgbClr val="3366CC"/>
                </a:solidFill>
              </a:rPr>
              <a:t>total</a:t>
            </a:r>
            <a:r>
              <a:rPr lang="en-US" altLang="zh-CN" sz="2400" dirty="0" smtClean="0"/>
              <a:t> match relation M</a:t>
            </a:r>
          </a:p>
          <a:p>
            <a:pPr lvl="1"/>
            <a:r>
              <a:rPr lang="en-US" altLang="zh-CN" sz="2000" dirty="0" smtClean="0"/>
              <a:t>for </a:t>
            </a:r>
            <a:r>
              <a:rPr lang="en-US" altLang="zh-CN" sz="2000" dirty="0" smtClean="0">
                <a:solidFill>
                  <a:srgbClr val="FF0000"/>
                </a:solidFill>
              </a:rPr>
              <a:t>each u ∈ 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Vq</a:t>
            </a:r>
            <a:r>
              <a:rPr lang="en-US" altLang="zh-CN" sz="2000" dirty="0" smtClean="0"/>
              <a:t>, there exists v ∈ V such that (u, v) ∈ M.</a:t>
            </a:r>
          </a:p>
          <a:p>
            <a:pPr lvl="1"/>
            <a:r>
              <a:rPr lang="en-US" altLang="zh-CN" sz="2000" dirty="0" smtClean="0"/>
              <a:t>Intuitively, simulation preserves </a:t>
            </a:r>
            <a:r>
              <a:rPr lang="en-US" altLang="zh-CN" sz="2000" dirty="0" smtClean="0">
                <a:solidFill>
                  <a:srgbClr val="FF0000"/>
                </a:solidFill>
              </a:rPr>
              <a:t>the labels </a:t>
            </a:r>
            <a:r>
              <a:rPr lang="en-US" altLang="zh-CN" sz="2000" dirty="0" smtClean="0"/>
              <a:t>and the </a:t>
            </a:r>
            <a:r>
              <a:rPr lang="en-US" altLang="zh-CN" sz="2000" dirty="0" smtClean="0">
                <a:solidFill>
                  <a:srgbClr val="FF0000"/>
                </a:solidFill>
              </a:rPr>
              <a:t>child relationship </a:t>
            </a:r>
            <a:r>
              <a:rPr lang="en-US" altLang="zh-CN" sz="2000" dirty="0" smtClean="0"/>
              <a:t>of a graph pattern in its match. </a:t>
            </a:r>
          </a:p>
          <a:p>
            <a:pPr lvl="1"/>
            <a:r>
              <a:rPr lang="en-US" altLang="zh-CN" sz="2000" dirty="0" smtClean="0"/>
              <a:t>Simulation was initially proposed for the </a:t>
            </a:r>
            <a:r>
              <a:rPr lang="en-US" altLang="zh-CN" sz="2000" dirty="0" smtClean="0">
                <a:solidFill>
                  <a:srgbClr val="3366CC"/>
                </a:solidFill>
              </a:rPr>
              <a:t>analyses of programs</a:t>
            </a:r>
            <a:r>
              <a:rPr lang="en-US" altLang="zh-CN" sz="2000" dirty="0" smtClean="0"/>
              <a:t>; and simulation and its extensions were recently introduced for </a:t>
            </a:r>
            <a:r>
              <a:rPr lang="en-US" altLang="zh-CN" sz="2000" dirty="0" smtClean="0">
                <a:solidFill>
                  <a:srgbClr val="3366CC"/>
                </a:solidFill>
              </a:rPr>
              <a:t>social networks</a:t>
            </a:r>
            <a:r>
              <a:rPr lang="en-US" altLang="zh-CN" sz="2000" dirty="0" smtClean="0"/>
              <a:t>.</a:t>
            </a:r>
          </a:p>
        </p:txBody>
      </p:sp>
      <p:sp>
        <p:nvSpPr>
          <p:cNvPr id="16" name="Rectangle 14"/>
          <p:cNvSpPr txBox="1">
            <a:spLocks noChangeArrowheads="1"/>
          </p:cNvSpPr>
          <p:nvPr/>
        </p:nvSpPr>
        <p:spPr bwMode="auto">
          <a:xfrm>
            <a:off x="323528" y="6073899"/>
            <a:ext cx="8496944" cy="451445"/>
          </a:xfrm>
          <a:prstGeom prst="rect">
            <a:avLst/>
          </a:prstGeom>
          <a:blipFill dpi="0" rotWithShape="1">
            <a:blip r:embed="rId2" cstate="print">
              <a:alphaModFix amt="84000"/>
            </a:blip>
            <a:srcRect/>
            <a:tile tx="0" ty="0" sx="100000" sy="100000" flip="none" algn="tl"/>
          </a:blipFill>
          <a:ln w="12700" cmpd="thickThin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2000" b="1" dirty="0" err="1" smtClean="0"/>
              <a:t>Subgraph</a:t>
            </a:r>
            <a:r>
              <a:rPr lang="en-US" altLang="zh-CN" sz="2000" b="1" dirty="0" smtClean="0"/>
              <a:t> isomorphism (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NP-complete) </a:t>
            </a:r>
            <a:r>
              <a:rPr lang="en-US" altLang="zh-CN" sz="2000" b="1" dirty="0" smtClean="0"/>
              <a:t>vs. graph simulation (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O(n</a:t>
            </a:r>
            <a:r>
              <a:rPr lang="en-US" altLang="zh-CN" sz="2000" b="1" baseline="30000" dirty="0" smtClean="0">
                <a:solidFill>
                  <a:srgbClr val="FF0000"/>
                </a:solidFill>
              </a:rPr>
              <a:t>2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)</a:t>
            </a:r>
            <a:r>
              <a:rPr lang="en-US" altLang="zh-CN" sz="2000" b="1" dirty="0" smtClean="0"/>
              <a:t>)!</a:t>
            </a:r>
            <a:endParaRPr lang="en-US" altLang="zh-CN" sz="2000" b="1" dirty="0" smtClean="0">
              <a:ea typeface="黑体" pitchFamily="49" charset="-122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64536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b="1" dirty="0" err="1" smtClean="0">
                <a:solidFill>
                  <a:srgbClr val="C00000"/>
                </a:solidFill>
              </a:rPr>
              <a:t>Subgraph</a:t>
            </a:r>
            <a:r>
              <a:rPr lang="en-US" altLang="zh-CN" sz="3600" b="1" dirty="0" smtClean="0">
                <a:solidFill>
                  <a:srgbClr val="C00000"/>
                </a:solidFill>
              </a:rPr>
              <a:t> Isomorphism</a:t>
            </a:r>
            <a:endParaRPr lang="en-US" altLang="zh-CN" sz="3600" dirty="0">
              <a:solidFill>
                <a:srgbClr val="C0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25</a:t>
            </a:fld>
            <a:endParaRPr lang="zh-CN" altLang="en-US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9834" y="887908"/>
            <a:ext cx="7448550" cy="3405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图片 6" descr="teamwork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4401344"/>
            <a:ext cx="15240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1923728" y="4407495"/>
            <a:ext cx="6824736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2400" dirty="0"/>
              <a:t>Set up a team to develop a new software product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907704" y="4941168"/>
            <a:ext cx="6824736" cy="83099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2400" dirty="0" smtClean="0">
                <a:solidFill>
                  <a:srgbClr val="3366CC"/>
                </a:solidFill>
              </a:rPr>
              <a:t>Graph simulation </a:t>
            </a:r>
            <a:r>
              <a:rPr lang="en-US" sz="2400" dirty="0" smtClean="0"/>
              <a:t>returns </a:t>
            </a:r>
            <a:r>
              <a:rPr lang="en-US" sz="2400" dirty="0" smtClean="0">
                <a:solidFill>
                  <a:srgbClr val="FF0000"/>
                </a:solidFill>
              </a:rPr>
              <a:t>F</a:t>
            </a:r>
            <a:r>
              <a:rPr lang="en-US" dirty="0" smtClean="0">
                <a:solidFill>
                  <a:srgbClr val="FF0000"/>
                </a:solidFill>
              </a:rPr>
              <a:t>3</a:t>
            </a:r>
            <a:r>
              <a:rPr lang="en-US" sz="2400" dirty="0" smtClean="0">
                <a:solidFill>
                  <a:srgbClr val="FF0000"/>
                </a:solidFill>
              </a:rPr>
              <a:t>, F</a:t>
            </a:r>
            <a:r>
              <a:rPr lang="en-US" dirty="0" smtClean="0">
                <a:solidFill>
                  <a:srgbClr val="FF0000"/>
                </a:solidFill>
              </a:rPr>
              <a:t>4</a:t>
            </a:r>
            <a:r>
              <a:rPr lang="en-US" sz="2400" dirty="0" smtClean="0">
                <a:solidFill>
                  <a:srgbClr val="FF0000"/>
                </a:solidFill>
              </a:rPr>
              <a:t> and F</a:t>
            </a:r>
            <a:r>
              <a:rPr lang="en-US" dirty="0" smtClean="0">
                <a:solidFill>
                  <a:srgbClr val="FF0000"/>
                </a:solidFill>
              </a:rPr>
              <a:t>5;</a:t>
            </a:r>
          </a:p>
          <a:p>
            <a:pPr>
              <a:defRPr/>
            </a:pPr>
            <a:r>
              <a:rPr lang="en-US" altLang="zh-CN" sz="2400" dirty="0" err="1" smtClean="0">
                <a:solidFill>
                  <a:srgbClr val="3366CC"/>
                </a:solidFill>
              </a:rPr>
              <a:t>Subgraph</a:t>
            </a:r>
            <a:r>
              <a:rPr lang="en-US" altLang="zh-CN" sz="2400" dirty="0" smtClean="0">
                <a:solidFill>
                  <a:srgbClr val="3366CC"/>
                </a:solidFill>
              </a:rPr>
              <a:t> isomorphism</a:t>
            </a:r>
            <a:r>
              <a:rPr lang="en-US" altLang="zh-CN" sz="2400" dirty="0" smtClean="0"/>
              <a:t> returns </a:t>
            </a:r>
            <a:r>
              <a:rPr lang="en-US" altLang="zh-CN" sz="2400" dirty="0" smtClean="0">
                <a:solidFill>
                  <a:srgbClr val="FF0000"/>
                </a:solidFill>
              </a:rPr>
              <a:t>empty!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4" name="Rectangle 14"/>
          <p:cNvSpPr txBox="1">
            <a:spLocks noChangeArrowheads="1"/>
          </p:cNvSpPr>
          <p:nvPr/>
        </p:nvSpPr>
        <p:spPr bwMode="auto">
          <a:xfrm>
            <a:off x="395536" y="6093296"/>
            <a:ext cx="8496944" cy="451445"/>
          </a:xfrm>
          <a:prstGeom prst="rect">
            <a:avLst/>
          </a:prstGeom>
          <a:blipFill dpi="0" rotWithShape="1">
            <a:blip r:embed="rId4" cstate="print">
              <a:alphaModFix amt="84000"/>
            </a:blip>
            <a:srcRect/>
            <a:tile tx="0" ty="0" sx="100000" sy="100000" flip="none" algn="tl"/>
          </a:blipFill>
          <a:ln w="12700" cmpd="thickThin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9pPr>
          </a:lstStyle>
          <a:p>
            <a:pPr algn="ctr"/>
            <a:r>
              <a:rPr lang="en-US" altLang="zh-CN" sz="2000" b="1" i="1" dirty="0" err="1" smtClean="0">
                <a:solidFill>
                  <a:srgbClr val="FF0000"/>
                </a:solidFill>
              </a:rPr>
              <a:t>Subgraph</a:t>
            </a:r>
            <a:r>
              <a:rPr lang="en-US" altLang="zh-CN" sz="2000" b="1" i="1" dirty="0" smtClean="0">
                <a:solidFill>
                  <a:srgbClr val="FF0000"/>
                </a:solidFill>
              </a:rPr>
              <a:t> isomorphism is too strict for emerging applications</a:t>
            </a:r>
            <a:endParaRPr lang="en-US" altLang="zh-CN" sz="2000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52097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251520" y="76200"/>
            <a:ext cx="7829550" cy="760512"/>
          </a:xfrm>
        </p:spPr>
        <p:txBody>
          <a:bodyPr/>
          <a:lstStyle/>
          <a:p>
            <a:pPr>
              <a:defRPr/>
            </a:pPr>
            <a:r>
              <a:rPr lang="en-US" altLang="zh-CN" sz="3600" b="1" dirty="0" smtClean="0">
                <a:solidFill>
                  <a:srgbClr val="C00000"/>
                </a:solidFill>
              </a:rPr>
              <a:t>Terrorist Collaboration Network</a:t>
            </a:r>
            <a:endParaRPr lang="zh-CN" altLang="en-US" sz="2400" b="1" dirty="0">
              <a:solidFill>
                <a:srgbClr val="C00000"/>
              </a:solidFill>
            </a:endParaRPr>
          </a:p>
        </p:txBody>
      </p:sp>
      <p:pic>
        <p:nvPicPr>
          <p:cNvPr id="6" name="Picture 3" descr="C:\Users\SkyHeart\Desktop\TO.ep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01233" y="584200"/>
            <a:ext cx="4811712" cy="589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602745" y="5562600"/>
            <a:ext cx="8001000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  <a:latin typeface="Arial Black" pitchFamily="34" charset="0"/>
              </a:rPr>
              <a:t>“</a:t>
            </a:r>
            <a:r>
              <a:rPr lang="en-US" altLang="zh-CN" sz="2000" dirty="0">
                <a:solidFill>
                  <a:srgbClr val="FF0000"/>
                </a:solidFill>
                <a:latin typeface="Arial Black" pitchFamily="34" charset="0"/>
              </a:rPr>
              <a:t>Those who were trained to fly didn’t know the others. One group of people did not know the other group.”  (</a:t>
            </a:r>
            <a:r>
              <a:rPr lang="en-US" altLang="zh-CN" sz="2000" dirty="0">
                <a:solidFill>
                  <a:schemeClr val="accent2"/>
                </a:solidFill>
                <a:latin typeface="Arial Black" pitchFamily="34" charset="0"/>
              </a:rPr>
              <a:t>Osama Bin Laden, 2001</a:t>
            </a:r>
            <a:r>
              <a:rPr lang="en-US" altLang="zh-CN" sz="2000" dirty="0">
                <a:solidFill>
                  <a:srgbClr val="FF0000"/>
                </a:solidFill>
                <a:latin typeface="Arial Black" pitchFamily="34" charset="0"/>
              </a:rPr>
              <a:t>)</a:t>
            </a:r>
          </a:p>
        </p:txBody>
      </p:sp>
      <p:pic>
        <p:nvPicPr>
          <p:cNvPr id="8" name="图片 7" descr="osama-bin-laden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27345" y="4191000"/>
            <a:ext cx="1046163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云形标注 8"/>
          <p:cNvSpPr/>
          <p:nvPr/>
        </p:nvSpPr>
        <p:spPr>
          <a:xfrm rot="444174">
            <a:off x="6414583" y="3938588"/>
            <a:ext cx="2092325" cy="1649412"/>
          </a:xfrm>
          <a:prstGeom prst="cloudCallout">
            <a:avLst>
              <a:gd name="adj1" fmla="val -40042"/>
              <a:gd name="adj2" fmla="val 46614"/>
            </a:avLst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6929438" y="6492875"/>
            <a:ext cx="2133600" cy="365125"/>
          </a:xfrm>
        </p:spPr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26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342850" y="44624"/>
            <a:ext cx="7829550" cy="792088"/>
          </a:xfrm>
        </p:spPr>
        <p:txBody>
          <a:bodyPr/>
          <a:lstStyle/>
          <a:p>
            <a:pPr>
              <a:defRPr/>
            </a:pPr>
            <a:r>
              <a:rPr lang="en-US" altLang="zh-CN" sz="3600" b="1" dirty="0" smtClean="0">
                <a:solidFill>
                  <a:srgbClr val="C00000"/>
                </a:solidFill>
              </a:rPr>
              <a:t>Strong Simulation</a:t>
            </a:r>
            <a:r>
              <a:rPr lang="en-US" altLang="zh-CN" sz="3600" b="1" baseline="30000" dirty="0" smtClean="0">
                <a:solidFill>
                  <a:srgbClr val="C00000"/>
                </a:solidFill>
              </a:rPr>
              <a:t>[6]</a:t>
            </a:r>
            <a:endParaRPr lang="zh-CN" altLang="en-US" sz="3600" b="1" baseline="30000" dirty="0">
              <a:solidFill>
                <a:srgbClr val="C00000"/>
              </a:solidFill>
            </a:endParaRPr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323800" y="908720"/>
            <a:ext cx="7848600" cy="5486400"/>
          </a:xfrm>
        </p:spPr>
        <p:txBody>
          <a:bodyPr/>
          <a:lstStyle/>
          <a:p>
            <a:r>
              <a:rPr lang="en-US" altLang="zh-CN" sz="2400" dirty="0" err="1" smtClean="0"/>
              <a:t>Subgraph</a:t>
            </a:r>
            <a:r>
              <a:rPr lang="en-US" altLang="zh-CN" sz="2400" dirty="0" smtClean="0"/>
              <a:t> isomorphism</a:t>
            </a:r>
          </a:p>
          <a:p>
            <a:pPr lvl="1"/>
            <a:r>
              <a:rPr lang="en-US" altLang="zh-CN" sz="2000" dirty="0" smtClean="0">
                <a:solidFill>
                  <a:srgbClr val="FF0000"/>
                </a:solidFill>
              </a:rPr>
              <a:t>Goodness </a:t>
            </a:r>
          </a:p>
          <a:p>
            <a:pPr lvl="2"/>
            <a:r>
              <a:rPr lang="en-US" altLang="zh-CN" sz="1600" dirty="0" smtClean="0"/>
              <a:t>Keep (strong) structure topology</a:t>
            </a:r>
          </a:p>
          <a:p>
            <a:pPr lvl="1"/>
            <a:r>
              <a:rPr kumimoji="1" lang="en-US" altLang="zh-CN" sz="2000" dirty="0" smtClean="0">
                <a:solidFill>
                  <a:schemeClr val="accent2"/>
                </a:solidFill>
              </a:rPr>
              <a:t>Badness</a:t>
            </a:r>
          </a:p>
          <a:p>
            <a:pPr lvl="2"/>
            <a:r>
              <a:rPr kumimoji="1" lang="en-US" altLang="zh-CN" sz="1600" dirty="0" smtClean="0"/>
              <a:t>May return exponential number of matched </a:t>
            </a:r>
            <a:r>
              <a:rPr kumimoji="1" lang="en-US" altLang="zh-CN" sz="1600" dirty="0" err="1" smtClean="0"/>
              <a:t>subgraphs</a:t>
            </a:r>
            <a:endParaRPr kumimoji="1" lang="en-US" altLang="zh-CN" sz="1600" dirty="0" smtClean="0"/>
          </a:p>
          <a:p>
            <a:pPr lvl="2"/>
            <a:r>
              <a:rPr kumimoji="1" lang="en-US" altLang="zh-CN" sz="1600" dirty="0" smtClean="0"/>
              <a:t>Decision problem: NP-complete </a:t>
            </a:r>
          </a:p>
          <a:p>
            <a:pPr lvl="2"/>
            <a:r>
              <a:rPr kumimoji="1" lang="en-US" altLang="zh-CN" sz="1600" dirty="0" smtClean="0"/>
              <a:t>In certain scenarios,  too restrictive to find  sensible matches</a:t>
            </a:r>
          </a:p>
          <a:p>
            <a:r>
              <a:rPr kumimoji="1" lang="en-US" altLang="zh-CN" sz="2400" dirty="0" smtClean="0"/>
              <a:t>Graph simulation</a:t>
            </a:r>
          </a:p>
          <a:p>
            <a:pPr lvl="1"/>
            <a:r>
              <a:rPr lang="en-US" altLang="zh-CN" sz="2000" dirty="0" smtClean="0">
                <a:solidFill>
                  <a:srgbClr val="FF0000"/>
                </a:solidFill>
              </a:rPr>
              <a:t>Goodness </a:t>
            </a:r>
          </a:p>
          <a:p>
            <a:pPr lvl="2"/>
            <a:r>
              <a:rPr lang="en-US" altLang="zh-CN" sz="1600" dirty="0" smtClean="0"/>
              <a:t>Solvable in quadratic time </a:t>
            </a:r>
          </a:p>
          <a:p>
            <a:pPr lvl="1"/>
            <a:r>
              <a:rPr kumimoji="1" lang="en-US" altLang="zh-CN" sz="2000" dirty="0" smtClean="0">
                <a:solidFill>
                  <a:schemeClr val="accent2"/>
                </a:solidFill>
              </a:rPr>
              <a:t>Badness</a:t>
            </a:r>
          </a:p>
          <a:p>
            <a:pPr lvl="2"/>
            <a:r>
              <a:rPr kumimoji="1" lang="en-US" altLang="zh-CN" sz="1600" dirty="0" smtClean="0"/>
              <a:t>Lose structure topology (how much? open question)</a:t>
            </a:r>
          </a:p>
          <a:p>
            <a:pPr lvl="2"/>
            <a:r>
              <a:rPr kumimoji="1" lang="en-US" altLang="zh-CN" sz="1600" dirty="0" smtClean="0"/>
              <a:t>Only return a single matched </a:t>
            </a:r>
            <a:r>
              <a:rPr kumimoji="1" lang="en-US" altLang="zh-CN" sz="1600" dirty="0" err="1" smtClean="0"/>
              <a:t>subgraph</a:t>
            </a:r>
            <a:endParaRPr kumimoji="1" lang="en-US" altLang="zh-CN" sz="1600" dirty="0" smtClean="0"/>
          </a:p>
        </p:txBody>
      </p:sp>
      <p:sp>
        <p:nvSpPr>
          <p:cNvPr id="8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6929438" y="6492875"/>
            <a:ext cx="2133600" cy="365125"/>
          </a:xfrm>
        </p:spPr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27</a:t>
            </a:fld>
            <a:endParaRPr lang="zh-CN" altLang="en-US" dirty="0"/>
          </a:p>
        </p:txBody>
      </p:sp>
      <p:sp>
        <p:nvSpPr>
          <p:cNvPr id="9" name="Rectangle 14"/>
          <p:cNvSpPr txBox="1">
            <a:spLocks noChangeArrowheads="1"/>
          </p:cNvSpPr>
          <p:nvPr/>
        </p:nvSpPr>
        <p:spPr bwMode="auto">
          <a:xfrm>
            <a:off x="251520" y="6093296"/>
            <a:ext cx="8784976" cy="451445"/>
          </a:xfrm>
          <a:prstGeom prst="rect">
            <a:avLst/>
          </a:prstGeom>
          <a:blipFill dpi="0" rotWithShape="1">
            <a:blip r:embed="rId2" cstate="print">
              <a:alphaModFix amt="84000"/>
            </a:blip>
            <a:srcRect/>
            <a:tile tx="0" ty="0" sx="100000" sy="100000" flip="none" algn="tl"/>
          </a:blipFill>
          <a:ln w="12700" cmpd="thickThin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9pPr>
          </a:lstStyle>
          <a:p>
            <a:pPr algn="ctr"/>
            <a:r>
              <a:rPr lang="en-US" altLang="zh-CN" sz="2000" b="1" i="1" dirty="0" smtClean="0">
                <a:solidFill>
                  <a:srgbClr val="FF0000"/>
                </a:solidFill>
              </a:rPr>
              <a:t>Balance between complexity and the capability to capturing topology!</a:t>
            </a:r>
            <a:endParaRPr lang="en-US" altLang="zh-CN" sz="2000" b="1" i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342850" y="44624"/>
            <a:ext cx="7829550" cy="792088"/>
          </a:xfrm>
        </p:spPr>
        <p:txBody>
          <a:bodyPr/>
          <a:lstStyle/>
          <a:p>
            <a:pPr>
              <a:defRPr/>
            </a:pPr>
            <a:r>
              <a:rPr lang="en-US" altLang="zh-CN" sz="3600" b="1" dirty="0" smtClean="0">
                <a:solidFill>
                  <a:srgbClr val="C00000"/>
                </a:solidFill>
              </a:rPr>
              <a:t>Strong Simulation</a:t>
            </a:r>
            <a:endParaRPr lang="zh-CN" altLang="en-US" sz="3600" b="1" dirty="0">
              <a:solidFill>
                <a:srgbClr val="C00000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27312" y="1515666"/>
            <a:ext cx="4724400" cy="516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179512" y="1039416"/>
            <a:ext cx="7848600" cy="5486400"/>
          </a:xfrm>
        </p:spPr>
        <p:txBody>
          <a:bodyPr/>
          <a:lstStyle/>
          <a:p>
            <a:r>
              <a:rPr kumimoji="1" lang="en-US" altLang="zh-CN" sz="2400" smtClean="0"/>
              <a:t>Graph simulation loses graph structures</a:t>
            </a:r>
          </a:p>
          <a:p>
            <a:endParaRPr lang="en-US" altLang="zh-CN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8" name="AutoShape 92"/>
          <p:cNvSpPr>
            <a:spLocks noChangeArrowheads="1"/>
          </p:cNvSpPr>
          <p:nvPr/>
        </p:nvSpPr>
        <p:spPr bwMode="auto">
          <a:xfrm>
            <a:off x="5364287" y="582216"/>
            <a:ext cx="2740025" cy="561975"/>
          </a:xfrm>
          <a:prstGeom prst="cloudCallout">
            <a:avLst>
              <a:gd name="adj1" fmla="val -34009"/>
              <a:gd name="adj2" fmla="val 136597"/>
            </a:avLst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18288" rIns="18288">
            <a:spAutoFit/>
          </a:bodyPr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Disconnected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9" name="AutoShape 92"/>
          <p:cNvSpPr>
            <a:spLocks noChangeArrowheads="1"/>
          </p:cNvSpPr>
          <p:nvPr/>
        </p:nvSpPr>
        <p:spPr bwMode="auto">
          <a:xfrm>
            <a:off x="5364287" y="2868216"/>
            <a:ext cx="2740025" cy="561975"/>
          </a:xfrm>
          <a:prstGeom prst="cloudCallout">
            <a:avLst>
              <a:gd name="adj1" fmla="val -29144"/>
              <a:gd name="adj2" fmla="val 129824"/>
            </a:avLst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18288" rIns="18288">
            <a:spAutoFit/>
          </a:bodyPr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Tree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0" name="AutoShape 92"/>
          <p:cNvSpPr>
            <a:spLocks noChangeArrowheads="1"/>
          </p:cNvSpPr>
          <p:nvPr/>
        </p:nvSpPr>
        <p:spPr bwMode="auto">
          <a:xfrm>
            <a:off x="5742112" y="4620816"/>
            <a:ext cx="2057400" cy="561975"/>
          </a:xfrm>
          <a:prstGeom prst="cloudCallout">
            <a:avLst>
              <a:gd name="adj1" fmla="val -26144"/>
              <a:gd name="adj2" fmla="val 147250"/>
            </a:avLst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18288" rIns="18288">
            <a:spAutoFit/>
          </a:bodyPr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Long cycle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1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6929438" y="6492875"/>
            <a:ext cx="2133600" cy="365125"/>
          </a:xfrm>
        </p:spPr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28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29</a:t>
            </a:fld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323528" y="76200"/>
            <a:ext cx="7829550" cy="760512"/>
          </a:xfrm>
        </p:spPr>
        <p:txBody>
          <a:bodyPr/>
          <a:lstStyle/>
          <a:p>
            <a:pPr>
              <a:defRPr/>
            </a:pPr>
            <a:r>
              <a:rPr lang="en-US" altLang="zh-CN" sz="3600" b="1" dirty="0" smtClean="0">
                <a:solidFill>
                  <a:srgbClr val="C00000"/>
                </a:solidFill>
              </a:rPr>
              <a:t>Strong Simulation</a:t>
            </a:r>
            <a:endParaRPr lang="zh-CN" altLang="en-US" sz="3600" b="1" dirty="0">
              <a:solidFill>
                <a:srgbClr val="C00000"/>
              </a:solidFill>
            </a:endParaRPr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607640" y="1143000"/>
            <a:ext cx="7848600" cy="4158208"/>
          </a:xfrm>
        </p:spPr>
        <p:txBody>
          <a:bodyPr/>
          <a:lstStyle/>
          <a:p>
            <a:r>
              <a:rPr kumimoji="1" lang="en-US" altLang="zh-CN" sz="2400" dirty="0" smtClean="0">
                <a:solidFill>
                  <a:srgbClr val="FF0000"/>
                </a:solidFill>
              </a:rPr>
              <a:t>Duality</a:t>
            </a:r>
            <a:r>
              <a:rPr kumimoji="1" lang="en-US" altLang="zh-CN" sz="2400" dirty="0" smtClean="0"/>
              <a:t> (dual simulation)</a:t>
            </a:r>
          </a:p>
          <a:p>
            <a:pPr lvl="1"/>
            <a:r>
              <a:rPr kumimoji="1" lang="en-US" altLang="zh-CN" sz="2000" dirty="0" smtClean="0"/>
              <a:t>Both </a:t>
            </a:r>
            <a:r>
              <a:rPr kumimoji="1" lang="en-US" altLang="zh-CN" sz="2000" dirty="0" smtClean="0">
                <a:solidFill>
                  <a:schemeClr val="accent2"/>
                </a:solidFill>
              </a:rPr>
              <a:t>child</a:t>
            </a:r>
            <a:r>
              <a:rPr kumimoji="1" lang="en-US" altLang="zh-CN" sz="2000" dirty="0" smtClean="0"/>
              <a:t> and </a:t>
            </a:r>
            <a:r>
              <a:rPr kumimoji="1" lang="en-US" altLang="zh-CN" sz="2000" dirty="0" smtClean="0">
                <a:solidFill>
                  <a:schemeClr val="accent2"/>
                </a:solidFill>
              </a:rPr>
              <a:t>parent</a:t>
            </a:r>
            <a:r>
              <a:rPr kumimoji="1" lang="en-US" altLang="zh-CN" sz="2000" dirty="0" smtClean="0"/>
              <a:t> relationships</a:t>
            </a:r>
          </a:p>
          <a:p>
            <a:pPr lvl="1"/>
            <a:r>
              <a:rPr kumimoji="1" lang="en-US" altLang="zh-CN" sz="2000" dirty="0" smtClean="0"/>
              <a:t>Simulation considers only child relationships</a:t>
            </a:r>
          </a:p>
          <a:p>
            <a:r>
              <a:rPr kumimoji="1" lang="en-US" altLang="zh-CN" sz="2400" dirty="0" smtClean="0">
                <a:solidFill>
                  <a:srgbClr val="FF0000"/>
                </a:solidFill>
              </a:rPr>
              <a:t>Locality</a:t>
            </a:r>
          </a:p>
          <a:p>
            <a:pPr lvl="1"/>
            <a:r>
              <a:rPr kumimoji="1" lang="en-US" altLang="zh-CN" sz="2000" dirty="0" smtClean="0"/>
              <a:t>Restricting matches within a </a:t>
            </a:r>
            <a:r>
              <a:rPr kumimoji="1" lang="en-US" altLang="zh-CN" sz="2000" dirty="0" smtClean="0">
                <a:solidFill>
                  <a:schemeClr val="accent2"/>
                </a:solidFill>
              </a:rPr>
              <a:t>ball </a:t>
            </a:r>
          </a:p>
          <a:p>
            <a:pPr lvl="1"/>
            <a:r>
              <a:rPr kumimoji="1" lang="en-US" altLang="zh-CN" sz="2000" dirty="0" smtClean="0"/>
              <a:t>When </a:t>
            </a:r>
            <a:r>
              <a:rPr kumimoji="1" lang="en-US" altLang="zh-CN" sz="2000" dirty="0" smtClean="0">
                <a:solidFill>
                  <a:srgbClr val="FF0000"/>
                </a:solidFill>
              </a:rPr>
              <a:t>social distance</a:t>
            </a:r>
            <a:r>
              <a:rPr kumimoji="1" lang="en-US" altLang="zh-CN" sz="2000" dirty="0" smtClean="0"/>
              <a:t> increases, the closeness of relationships decreases and the  relationships may become irrelevant</a:t>
            </a:r>
          </a:p>
          <a:p>
            <a:r>
              <a:rPr kumimoji="1" lang="en-US" altLang="zh-CN" sz="2400" dirty="0" smtClean="0"/>
              <a:t>The semantics of strong simulation is well defined</a:t>
            </a:r>
          </a:p>
          <a:p>
            <a:pPr lvl="1"/>
            <a:r>
              <a:rPr kumimoji="1" lang="en-US" altLang="zh-CN" sz="2000" dirty="0" smtClean="0"/>
              <a:t>The results are </a:t>
            </a:r>
            <a:r>
              <a:rPr kumimoji="1" lang="en-US" altLang="zh-CN" sz="2000" dirty="0" smtClean="0">
                <a:solidFill>
                  <a:srgbClr val="FF0000"/>
                </a:solidFill>
              </a:rPr>
              <a:t>unique</a:t>
            </a:r>
          </a:p>
          <a:p>
            <a:endParaRPr lang="en-US" altLang="zh-CN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7" name="图片 4" descr="Sphere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46440" y="762000"/>
            <a:ext cx="2286000" cy="2344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图片 5" descr="new-star.gif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1440" y="1524000"/>
            <a:ext cx="533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图片 6" descr="new-star.gif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1440" y="2743200"/>
            <a:ext cx="533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tangle 14"/>
          <p:cNvSpPr txBox="1">
            <a:spLocks noChangeArrowheads="1"/>
          </p:cNvSpPr>
          <p:nvPr/>
        </p:nvSpPr>
        <p:spPr bwMode="auto">
          <a:xfrm>
            <a:off x="395536" y="5497835"/>
            <a:ext cx="8496944" cy="451445"/>
          </a:xfrm>
          <a:prstGeom prst="rect">
            <a:avLst/>
          </a:prstGeom>
          <a:blipFill dpi="0" rotWithShape="1">
            <a:blip r:embed="rId4" cstate="print">
              <a:alphaModFix amt="84000"/>
            </a:blip>
            <a:srcRect/>
            <a:tile tx="0" ty="0" sx="100000" sy="100000" flip="none" algn="tl"/>
          </a:blipFill>
          <a:ln w="12700" cmpd="thickThin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9pPr>
          </a:lstStyle>
          <a:p>
            <a:pPr algn="ctr"/>
            <a:r>
              <a:rPr lang="en-US" altLang="zh-CN" sz="2000" b="1" i="1" dirty="0" smtClean="0">
                <a:solidFill>
                  <a:srgbClr val="FF0000"/>
                </a:solidFill>
              </a:rPr>
              <a:t>Strong simulation: bring duality and locality into graph simulation</a:t>
            </a:r>
            <a:endParaRPr lang="en-US" altLang="zh-CN" sz="2000" b="1" i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b="1" dirty="0" smtClean="0">
                <a:solidFill>
                  <a:srgbClr val="C00000"/>
                </a:solidFill>
              </a:rPr>
              <a:t>Graph Search - Why Bother? </a:t>
            </a:r>
            <a:endParaRPr lang="en-US" altLang="zh-CN" sz="3600" b="1" dirty="0">
              <a:solidFill>
                <a:srgbClr val="C0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3</a:t>
            </a:fld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143000" y="3140968"/>
            <a:ext cx="9001000" cy="1872208"/>
          </a:xfrm>
        </p:spPr>
        <p:txBody>
          <a:bodyPr/>
          <a:lstStyle/>
          <a:p>
            <a:r>
              <a:rPr lang="en-US" altLang="zh-CN" sz="2000" b="1" dirty="0" smtClean="0">
                <a:solidFill>
                  <a:srgbClr val="000099"/>
                </a:solidFill>
              </a:rPr>
              <a:t>File systems </a:t>
            </a:r>
            <a:r>
              <a:rPr lang="en-US" altLang="zh-CN" sz="2000" dirty="0" smtClean="0"/>
              <a:t>- </a:t>
            </a:r>
            <a:r>
              <a:rPr lang="en-US" altLang="zh-CN" sz="2000" dirty="0" smtClean="0">
                <a:solidFill>
                  <a:srgbClr val="C00000"/>
                </a:solidFill>
              </a:rPr>
              <a:t>1960’s</a:t>
            </a:r>
            <a:r>
              <a:rPr lang="zh-CN" altLang="en-US" sz="2000" dirty="0" smtClean="0"/>
              <a:t>：</a:t>
            </a:r>
            <a:r>
              <a:rPr lang="en-US" altLang="zh-CN" sz="2000" dirty="0" smtClean="0"/>
              <a:t> very simple search functionalities</a:t>
            </a:r>
          </a:p>
          <a:p>
            <a:r>
              <a:rPr lang="en-US" altLang="zh-CN" sz="2000" b="1" dirty="0" smtClean="0">
                <a:solidFill>
                  <a:srgbClr val="000099"/>
                </a:solidFill>
              </a:rPr>
              <a:t>Databases</a:t>
            </a:r>
            <a:r>
              <a:rPr lang="en-US" altLang="zh-CN" sz="2000" dirty="0" smtClean="0"/>
              <a:t> - </a:t>
            </a:r>
            <a:r>
              <a:rPr lang="en-US" altLang="zh-CN" sz="2000" dirty="0" smtClean="0">
                <a:solidFill>
                  <a:srgbClr val="C00000"/>
                </a:solidFill>
              </a:rPr>
              <a:t>mid 1960’s</a:t>
            </a:r>
            <a:r>
              <a:rPr lang="zh-CN" altLang="en-US" sz="2000" dirty="0" smtClean="0"/>
              <a:t>：</a:t>
            </a:r>
            <a:r>
              <a:rPr lang="en-US" altLang="zh-CN" sz="2000" dirty="0" smtClean="0"/>
              <a:t>SQL language</a:t>
            </a:r>
          </a:p>
          <a:p>
            <a:r>
              <a:rPr lang="en-US" altLang="zh-CN" sz="2000" b="1" dirty="0" smtClean="0">
                <a:solidFill>
                  <a:srgbClr val="000099"/>
                </a:solidFill>
              </a:rPr>
              <a:t>World Wide Web </a:t>
            </a:r>
            <a:r>
              <a:rPr lang="en-US" altLang="zh-CN" sz="2000" dirty="0" smtClean="0"/>
              <a:t> - </a:t>
            </a:r>
            <a:r>
              <a:rPr lang="en-US" altLang="zh-CN" sz="2000" dirty="0" smtClean="0">
                <a:solidFill>
                  <a:srgbClr val="C00000"/>
                </a:solidFill>
              </a:rPr>
              <a:t>1990’s</a:t>
            </a:r>
            <a:r>
              <a:rPr lang="zh-CN" altLang="en-US" sz="2000" dirty="0" smtClean="0"/>
              <a:t>：</a:t>
            </a:r>
            <a:r>
              <a:rPr lang="en-US" altLang="zh-CN" sz="2000" dirty="0" smtClean="0">
                <a:solidFill>
                  <a:srgbClr val="FF0000"/>
                </a:solidFill>
              </a:rPr>
              <a:t>keyword</a:t>
            </a:r>
            <a:r>
              <a:rPr lang="en-US" altLang="zh-CN" sz="2000" dirty="0" smtClean="0"/>
              <a:t> search engines</a:t>
            </a:r>
          </a:p>
          <a:p>
            <a:r>
              <a:rPr lang="en-US" altLang="zh-CN" sz="2000" b="1" dirty="0" smtClean="0">
                <a:solidFill>
                  <a:srgbClr val="000099"/>
                </a:solidFill>
              </a:rPr>
              <a:t>Social networks - </a:t>
            </a:r>
            <a:r>
              <a:rPr lang="en-US" altLang="zh-CN" sz="2000" dirty="0" smtClean="0">
                <a:solidFill>
                  <a:srgbClr val="C00000"/>
                </a:solidFill>
              </a:rPr>
              <a:t>late 1990’s</a:t>
            </a:r>
            <a:r>
              <a:rPr lang="en-US" altLang="zh-CN" sz="2000" dirty="0" smtClean="0">
                <a:solidFill>
                  <a:srgbClr val="3366CC"/>
                </a:solidFill>
              </a:rPr>
              <a:t>:         </a:t>
            </a:r>
            <a:r>
              <a:rPr lang="en-US" altLang="zh-CN" sz="2400" b="1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</a:t>
            </a:r>
            <a:endParaRPr lang="en-US" altLang="zh-CN" sz="2000" dirty="0" smtClean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 smtClean="0"/>
          </a:p>
          <a:p>
            <a:pPr marL="0" indent="0">
              <a:buNone/>
            </a:pPr>
            <a:endParaRPr lang="zh-CN" altLang="en-US" sz="2000" dirty="0"/>
          </a:p>
        </p:txBody>
      </p:sp>
      <p:grpSp>
        <p:nvGrpSpPr>
          <p:cNvPr id="6" name="组合 46"/>
          <p:cNvGrpSpPr/>
          <p:nvPr/>
        </p:nvGrpSpPr>
        <p:grpSpPr>
          <a:xfrm>
            <a:off x="174079" y="1219553"/>
            <a:ext cx="8100962" cy="1777399"/>
            <a:chOff x="71438" y="4315897"/>
            <a:chExt cx="8100962" cy="1777399"/>
          </a:xfrm>
        </p:grpSpPr>
        <p:sp>
          <p:nvSpPr>
            <p:cNvPr id="51" name="Text Box 14"/>
            <p:cNvSpPr txBox="1">
              <a:spLocks noChangeArrowheads="1"/>
            </p:cNvSpPr>
            <p:nvPr/>
          </p:nvSpPr>
          <p:spPr>
            <a:xfrm>
              <a:off x="71438" y="5754742"/>
              <a:ext cx="1476226" cy="338554"/>
            </a:xfrm>
            <a:prstGeom prst="rect">
              <a:avLst/>
            </a:prstGeom>
            <a:effectLst>
              <a:prstShdw prst="shdw12">
                <a:schemeClr val="bg2">
                  <a:alpha val="50000"/>
                </a:schemeClr>
              </a:prstShdw>
            </a:effectLst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9pPr>
            </a:lstStyle>
            <a:p>
              <a:pPr marL="342900" indent="-342900" algn="ctr" eaLnBrk="0" hangingPunct="0">
                <a:spcBef>
                  <a:spcPct val="20000"/>
                </a:spcBef>
                <a:buFont typeface="Arial" pitchFamily="34" charset="0"/>
                <a:buNone/>
                <a:defRPr/>
              </a:pPr>
              <a:r>
                <a:rPr lang="en-US" altLang="zh-CN" sz="1600" b="1" dirty="0" smtClean="0">
                  <a:latin typeface="+mn-lt"/>
                </a:rPr>
                <a:t>File systems</a:t>
              </a:r>
              <a:endParaRPr lang="zh-CN" altLang="en-US" sz="1600" b="1" dirty="0">
                <a:latin typeface="+mn-lt"/>
              </a:endParaRPr>
            </a:p>
          </p:txBody>
        </p:sp>
        <p:sp>
          <p:nvSpPr>
            <p:cNvPr id="52" name="Text Box 14"/>
            <p:cNvSpPr txBox="1">
              <a:spLocks noChangeArrowheads="1"/>
            </p:cNvSpPr>
            <p:nvPr/>
          </p:nvSpPr>
          <p:spPr bwMode="auto">
            <a:xfrm>
              <a:off x="1691680" y="5755158"/>
              <a:ext cx="1357313" cy="338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2">
                <a:schemeClr val="bg2">
                  <a:alpha val="50000"/>
                </a:schemeClr>
              </a:prstShdw>
            </a:effectLst>
          </p:spPr>
          <p:txBody>
            <a:bodyPr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9pPr>
            </a:lstStyle>
            <a:p>
              <a:pPr marL="342900" indent="-342900" algn="ctr" eaLnBrk="0" hangingPunct="0">
                <a:spcBef>
                  <a:spcPct val="20000"/>
                </a:spcBef>
                <a:buFont typeface="Arial" pitchFamily="34" charset="0"/>
                <a:buNone/>
                <a:defRPr/>
              </a:pPr>
              <a:r>
                <a:rPr lang="en-US" altLang="zh-CN" sz="1600" b="1" dirty="0" smtClean="0">
                  <a:latin typeface="+mj-lt"/>
                  <a:ea typeface="+mn-ea"/>
                </a:rPr>
                <a:t>Databases</a:t>
              </a:r>
              <a:endParaRPr lang="zh-CN" altLang="en-US" sz="1600" b="1" dirty="0">
                <a:latin typeface="+mj-lt"/>
                <a:ea typeface="+mn-ea"/>
              </a:endParaRPr>
            </a:p>
          </p:txBody>
        </p:sp>
        <p:sp>
          <p:nvSpPr>
            <p:cNvPr id="53" name="Text Box 14"/>
            <p:cNvSpPr txBox="1">
              <a:spLocks noChangeArrowheads="1"/>
            </p:cNvSpPr>
            <p:nvPr/>
          </p:nvSpPr>
          <p:spPr bwMode="auto">
            <a:xfrm>
              <a:off x="4143375" y="5733256"/>
              <a:ext cx="1796777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2">
                <a:schemeClr val="bg2">
                  <a:alpha val="50000"/>
                </a:schemeClr>
              </a:prstShdw>
            </a:effectLst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9pPr>
            </a:lstStyle>
            <a:p>
              <a:pPr marL="342900" indent="-342900" algn="ctr" eaLnBrk="0" hangingPunct="0">
                <a:spcBef>
                  <a:spcPct val="20000"/>
                </a:spcBef>
                <a:buFont typeface="Arial" pitchFamily="34" charset="0"/>
                <a:buNone/>
                <a:defRPr/>
              </a:pPr>
              <a:r>
                <a:rPr lang="en-US" altLang="zh-CN" sz="1600" b="1" dirty="0" smtClean="0">
                  <a:latin typeface="+mn-lt"/>
                  <a:ea typeface="+mn-ea"/>
                </a:rPr>
                <a:t>World Wide Web</a:t>
              </a:r>
              <a:endParaRPr lang="zh-CN" altLang="en-US" sz="1600" b="1" dirty="0">
                <a:latin typeface="+mn-lt"/>
                <a:ea typeface="+mn-ea"/>
              </a:endParaRPr>
            </a:p>
          </p:txBody>
        </p:sp>
        <p:grpSp>
          <p:nvGrpSpPr>
            <p:cNvPr id="7" name="组合 53"/>
            <p:cNvGrpSpPr/>
            <p:nvPr/>
          </p:nvGrpSpPr>
          <p:grpSpPr>
            <a:xfrm>
              <a:off x="71438" y="4315897"/>
              <a:ext cx="8100962" cy="1309687"/>
              <a:chOff x="71438" y="4315897"/>
              <a:chExt cx="8100962" cy="1309687"/>
            </a:xfrm>
          </p:grpSpPr>
          <p:pic>
            <p:nvPicPr>
              <p:cNvPr id="55" name="Picture 2" descr="C:\Documents and Settings\act\Local Settings\Temporary Internet Files\Content.IE5\WUIGX2X2\MC900434411[1].wm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7164288" y="4352156"/>
                <a:ext cx="1008112" cy="1134126"/>
              </a:xfrm>
              <a:prstGeom prst="rect">
                <a:avLst/>
              </a:prstGeom>
              <a:noFill/>
            </p:spPr>
          </p:pic>
          <p:pic>
            <p:nvPicPr>
              <p:cNvPr id="56" name="Picture 3" descr="C:\Documents and Settings\act\Local Settings\Temporary Internet Files\Content.IE5\PIO6R8AE\MC900287225[1].wmf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1438" y="4384159"/>
                <a:ext cx="1214437" cy="1173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57" name="图片 56" descr="logo_sql.gif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43063" y="4568309"/>
                <a:ext cx="1428750" cy="8048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58" name="图片 57" descr="Keyword-Search1.jpg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57563" y="4315897"/>
                <a:ext cx="2733675" cy="13096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9" name="AutoShape 36"/>
              <p:cNvSpPr>
                <a:spLocks noChangeArrowheads="1"/>
              </p:cNvSpPr>
              <p:nvPr/>
            </p:nvSpPr>
            <p:spPr bwMode="auto">
              <a:xfrm>
                <a:off x="1285875" y="4792147"/>
                <a:ext cx="285750" cy="357187"/>
              </a:xfrm>
              <a:prstGeom prst="rightArrow">
                <a:avLst>
                  <a:gd name="adj1" fmla="val 50074"/>
                  <a:gd name="adj2" fmla="val 45718"/>
                </a:avLst>
              </a:prstGeom>
              <a:solidFill>
                <a:srgbClr val="FFFF00"/>
              </a:solidFill>
              <a:ln w="38100" algn="ctr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-122"/>
                    <a:cs typeface="+mn-cs"/>
                  </a:defRPr>
                </a:lvl9pPr>
              </a:lstStyle>
              <a:p>
                <a:pPr algn="ctr"/>
                <a:endParaRPr lang="zh-CN" altLang="en-US" sz="1800" b="1">
                  <a:latin typeface="Calibri" pitchFamily="34" charset="0"/>
                  <a:ea typeface="黑体" pitchFamily="49" charset="-122"/>
                </a:endParaRPr>
              </a:p>
            </p:txBody>
          </p:sp>
          <p:sp>
            <p:nvSpPr>
              <p:cNvPr id="60" name="AutoShape 36"/>
              <p:cNvSpPr>
                <a:spLocks noChangeArrowheads="1"/>
              </p:cNvSpPr>
              <p:nvPr/>
            </p:nvSpPr>
            <p:spPr bwMode="auto">
              <a:xfrm>
                <a:off x="3071813" y="4792147"/>
                <a:ext cx="285750" cy="357187"/>
              </a:xfrm>
              <a:prstGeom prst="rightArrow">
                <a:avLst>
                  <a:gd name="adj1" fmla="val 50074"/>
                  <a:gd name="adj2" fmla="val 45718"/>
                </a:avLst>
              </a:prstGeom>
              <a:solidFill>
                <a:srgbClr val="FFFF00"/>
              </a:solidFill>
              <a:ln w="38100" algn="ctr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-122"/>
                    <a:cs typeface="+mn-cs"/>
                  </a:defRPr>
                </a:lvl9pPr>
              </a:lstStyle>
              <a:p>
                <a:pPr algn="ctr"/>
                <a:endParaRPr lang="zh-CN" altLang="en-US" sz="1800" b="1">
                  <a:latin typeface="Calibri" pitchFamily="34" charset="0"/>
                  <a:ea typeface="黑体" pitchFamily="49" charset="-122"/>
                </a:endParaRPr>
              </a:p>
            </p:txBody>
          </p:sp>
          <p:sp>
            <p:nvSpPr>
              <p:cNvPr id="61" name="AutoShape 36"/>
              <p:cNvSpPr>
                <a:spLocks noChangeArrowheads="1"/>
              </p:cNvSpPr>
              <p:nvPr/>
            </p:nvSpPr>
            <p:spPr bwMode="auto">
              <a:xfrm>
                <a:off x="6072188" y="4792147"/>
                <a:ext cx="285750" cy="357187"/>
              </a:xfrm>
              <a:prstGeom prst="rightArrow">
                <a:avLst>
                  <a:gd name="adj1" fmla="val 50074"/>
                  <a:gd name="adj2" fmla="val 45718"/>
                </a:avLst>
              </a:prstGeom>
              <a:solidFill>
                <a:srgbClr val="FFFF00"/>
              </a:solidFill>
              <a:ln w="38100" algn="ctr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-122"/>
                    <a:cs typeface="+mn-cs"/>
                  </a:defRPr>
                </a:lvl9pPr>
              </a:lstStyle>
              <a:p>
                <a:pPr algn="ctr"/>
                <a:endParaRPr lang="zh-CN" altLang="en-US" sz="1800" b="1">
                  <a:latin typeface="Calibri" pitchFamily="34" charset="0"/>
                  <a:ea typeface="黑体" pitchFamily="49" charset="-122"/>
                </a:endParaRPr>
              </a:p>
            </p:txBody>
          </p:sp>
        </p:grpSp>
      </p:grpSp>
      <p:sp>
        <p:nvSpPr>
          <p:cNvPr id="48" name="Rectangle 14"/>
          <p:cNvSpPr txBox="1">
            <a:spLocks noChangeArrowheads="1"/>
          </p:cNvSpPr>
          <p:nvPr/>
        </p:nvSpPr>
        <p:spPr bwMode="auto">
          <a:xfrm>
            <a:off x="395536" y="6001891"/>
            <a:ext cx="8496944" cy="451445"/>
          </a:xfrm>
          <a:prstGeom prst="rect">
            <a:avLst/>
          </a:prstGeom>
          <a:blipFill dpi="0" rotWithShape="1">
            <a:blip r:embed="rId6" cstate="print">
              <a:alphaModFix amt="84000"/>
            </a:blip>
            <a:srcRect/>
            <a:tile tx="0" ty="0" sx="100000" sy="100000" flip="none" algn="tl"/>
          </a:blipFill>
          <a:ln w="12700" cmpd="thickThin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9pPr>
          </a:lstStyle>
          <a:p>
            <a:pPr algn="ctr" eaLnBrk="1" hangingPunct="1"/>
            <a:r>
              <a:rPr lang="en-US" altLang="zh-CN" sz="2000" b="1" dirty="0" smtClean="0">
                <a:solidFill>
                  <a:srgbClr val="FF0000"/>
                </a:solidFill>
                <a:ea typeface="黑体" pitchFamily="49" charset="-122"/>
                <a:sym typeface="Wingdings" pitchFamily="2" charset="2"/>
              </a:rPr>
              <a:t>Graph search </a:t>
            </a:r>
            <a:r>
              <a:rPr lang="en-US" altLang="zh-CN" sz="2000" b="1" dirty="0" smtClean="0">
                <a:ea typeface="黑体" pitchFamily="49" charset="-122"/>
                <a:sym typeface="Wingdings" pitchFamily="2" charset="2"/>
              </a:rPr>
              <a:t>is a new paradigm for </a:t>
            </a:r>
            <a:r>
              <a:rPr lang="en-US" altLang="zh-CN" sz="2000" b="1" dirty="0" smtClean="0">
                <a:solidFill>
                  <a:srgbClr val="FF0000"/>
                </a:solidFill>
                <a:ea typeface="黑体" pitchFamily="49" charset="-122"/>
                <a:sym typeface="Wingdings" pitchFamily="2" charset="2"/>
              </a:rPr>
              <a:t>social computing!</a:t>
            </a:r>
            <a:endParaRPr lang="zh-CN" altLang="en-US" sz="2000" b="1" dirty="0">
              <a:ea typeface="黑体" pitchFamily="49" charset="-122"/>
              <a:sym typeface="Wingdings" pitchFamily="2" charset="2"/>
            </a:endParaRPr>
          </a:p>
        </p:txBody>
      </p:sp>
      <p:sp>
        <p:nvSpPr>
          <p:cNvPr id="49" name="Text Box 14"/>
          <p:cNvSpPr txBox="1">
            <a:spLocks noChangeArrowheads="1"/>
          </p:cNvSpPr>
          <p:nvPr/>
        </p:nvSpPr>
        <p:spPr bwMode="auto">
          <a:xfrm>
            <a:off x="6787045" y="2636912"/>
            <a:ext cx="193337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2">
              <a:schemeClr val="bg2">
                <a:alpha val="50000"/>
              </a:schemeClr>
            </a:prstShdw>
          </a:effec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9pPr>
          </a:lstStyle>
          <a:p>
            <a:pPr marL="342900" indent="-342900" algn="ctr" eaLnBrk="0" hangingPunct="0">
              <a:spcBef>
                <a:spcPct val="20000"/>
              </a:spcBef>
              <a:buFont typeface="Arial" pitchFamily="34" charset="0"/>
              <a:buNone/>
              <a:defRPr/>
            </a:pPr>
            <a:r>
              <a:rPr lang="en-US" altLang="zh-CN" sz="1600" b="1" dirty="0" smtClean="0">
                <a:latin typeface="+mn-lt"/>
                <a:ea typeface="+mn-ea"/>
              </a:rPr>
              <a:t>Social Networks</a:t>
            </a:r>
            <a:endParaRPr lang="zh-CN" altLang="en-US" sz="1600" b="1" dirty="0">
              <a:latin typeface="+mn-lt"/>
              <a:ea typeface="+mn-ea"/>
            </a:endParaRPr>
          </a:p>
        </p:txBody>
      </p:sp>
      <p:pic>
        <p:nvPicPr>
          <p:cNvPr id="50" name="图片 49" descr="socialgraphPlateform.jp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474841" y="1052736"/>
            <a:ext cx="2633663" cy="1585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397483" y="5127575"/>
            <a:ext cx="8494997" cy="70788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000" dirty="0" smtClean="0">
                <a:solidFill>
                  <a:schemeClr val="tx1"/>
                </a:solidFill>
              </a:rPr>
              <a:t>1. Graphs have more </a:t>
            </a:r>
            <a:r>
              <a:rPr lang="en-US" altLang="zh-CN" sz="2000" dirty="0" smtClean="0">
                <a:solidFill>
                  <a:srgbClr val="FF0000"/>
                </a:solidFill>
              </a:rPr>
              <a:t>expressive power</a:t>
            </a:r>
            <a:r>
              <a:rPr lang="en-US" altLang="zh-CN" sz="2000" dirty="0" smtClean="0">
                <a:solidFill>
                  <a:schemeClr val="tx1"/>
                </a:solidFill>
              </a:rPr>
              <a:t>, compared with RDB &amp; XML.</a:t>
            </a:r>
          </a:p>
          <a:p>
            <a:r>
              <a:rPr lang="en-US" altLang="zh-CN" sz="2000" dirty="0" smtClean="0">
                <a:solidFill>
                  <a:schemeClr val="tx1"/>
                </a:solidFill>
              </a:rPr>
              <a:t>2. </a:t>
            </a:r>
            <a:r>
              <a:rPr lang="en-US" altLang="zh-CN" sz="2000" dirty="0" smtClean="0">
                <a:solidFill>
                  <a:srgbClr val="FF0000"/>
                </a:solidFill>
              </a:rPr>
              <a:t>Relationships</a:t>
            </a:r>
            <a:r>
              <a:rPr lang="en-US" altLang="zh-CN" sz="2000" dirty="0" smtClean="0">
                <a:solidFill>
                  <a:schemeClr val="tx1"/>
                </a:solidFill>
              </a:rPr>
              <a:t> become important for search – </a:t>
            </a:r>
            <a:r>
              <a:rPr lang="en-US" altLang="zh-CN" sz="2000" dirty="0" smtClean="0">
                <a:solidFill>
                  <a:srgbClr val="FF0000"/>
                </a:solidFill>
              </a:rPr>
              <a:t>Google Knowledge Graph</a:t>
            </a:r>
            <a:endParaRPr lang="en-US" altLang="zh-CN" sz="2000" dirty="0">
              <a:solidFill>
                <a:srgbClr val="FF0000"/>
              </a:solidFill>
            </a:endParaRPr>
          </a:p>
        </p:txBody>
      </p:sp>
      <p:pic>
        <p:nvPicPr>
          <p:cNvPr id="1027" name="Picture 3" descr="C:\Documents and Settings\act\Local Settings\Temporary Internet Files\Content.IE5\D73KB41Z\MC900356213[1].wmf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644008" y="4221088"/>
            <a:ext cx="457793" cy="576064"/>
          </a:xfrm>
          <a:prstGeom prst="rect">
            <a:avLst/>
          </a:prstGeom>
          <a:noFill/>
        </p:spPr>
      </p:pic>
      <p:pic>
        <p:nvPicPr>
          <p:cNvPr id="28" name="图片 27" descr="blog-apr-13.jp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598096" y="3609952"/>
            <a:ext cx="2438400" cy="1475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415492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9" grpId="0"/>
      <p:bldP spid="20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30</a:t>
            </a:fld>
            <a:endParaRPr lang="zh-CN" altLang="en-US" dirty="0"/>
          </a:p>
        </p:txBody>
      </p:sp>
      <p:sp>
        <p:nvSpPr>
          <p:cNvPr id="16" name="标题 1"/>
          <p:cNvSpPr>
            <a:spLocks noGrp="1"/>
          </p:cNvSpPr>
          <p:nvPr>
            <p:ph type="title"/>
          </p:nvPr>
        </p:nvSpPr>
        <p:spPr>
          <a:xfrm>
            <a:off x="323528" y="76200"/>
            <a:ext cx="7829550" cy="760512"/>
          </a:xfrm>
        </p:spPr>
        <p:txBody>
          <a:bodyPr/>
          <a:lstStyle/>
          <a:p>
            <a:pPr>
              <a:defRPr/>
            </a:pPr>
            <a:r>
              <a:rPr lang="en-US" altLang="zh-CN" sz="3600" b="1" dirty="0" smtClean="0">
                <a:solidFill>
                  <a:srgbClr val="C00000"/>
                </a:solidFill>
              </a:rPr>
              <a:t>Strong Simulation</a:t>
            </a:r>
            <a:endParaRPr lang="zh-CN" altLang="en-US" sz="3600" b="1" dirty="0">
              <a:solidFill>
                <a:srgbClr val="C00000"/>
              </a:solidFill>
            </a:endParaRPr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9648" y="2580481"/>
            <a:ext cx="78486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TextBox 7"/>
          <p:cNvSpPr txBox="1">
            <a:spLocks noChangeArrowheads="1"/>
          </p:cNvSpPr>
          <p:nvPr/>
        </p:nvSpPr>
        <p:spPr bwMode="auto">
          <a:xfrm>
            <a:off x="281186" y="1124744"/>
            <a:ext cx="1998662" cy="769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rIns="0">
            <a:spAutoFit/>
          </a:bodyPr>
          <a:lstStyle/>
          <a:p>
            <a:pPr marL="742950" indent="-285750" algn="ctr" eaLnBrk="0" hangingPunct="0">
              <a:spcBef>
                <a:spcPct val="20000"/>
              </a:spcBef>
            </a:pPr>
            <a:r>
              <a:rPr lang="en-US" altLang="zh-CN" sz="2000">
                <a:solidFill>
                  <a:srgbClr val="4414BC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Subgraph</a:t>
            </a:r>
          </a:p>
          <a:p>
            <a:pPr marL="742950" indent="-285750" algn="ctr" eaLnBrk="0" hangingPunct="0">
              <a:spcBef>
                <a:spcPct val="20000"/>
              </a:spcBef>
            </a:pPr>
            <a:r>
              <a:rPr lang="en-US" altLang="zh-CN" sz="2000">
                <a:solidFill>
                  <a:srgbClr val="4414BC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Isomorphism</a:t>
            </a:r>
            <a:endParaRPr lang="zh-CN" altLang="en-US" sz="2000">
              <a:solidFill>
                <a:srgbClr val="4414BC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0" name="TextBox 8"/>
          <p:cNvSpPr txBox="1">
            <a:spLocks noChangeArrowheads="1"/>
          </p:cNvSpPr>
          <p:nvPr/>
        </p:nvSpPr>
        <p:spPr bwMode="auto">
          <a:xfrm>
            <a:off x="2675136" y="1124744"/>
            <a:ext cx="1660525" cy="769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rIns="0">
            <a:spAutoFit/>
          </a:bodyPr>
          <a:lstStyle/>
          <a:p>
            <a:pPr marL="742950" indent="-285750" algn="ctr" eaLnBrk="0" hangingPunct="0">
              <a:spcBef>
                <a:spcPct val="20000"/>
              </a:spcBef>
            </a:pPr>
            <a:r>
              <a:rPr lang="en-US" altLang="zh-CN" sz="200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Strong </a:t>
            </a:r>
          </a:p>
          <a:p>
            <a:pPr marL="742950" indent="-285750" algn="ctr" eaLnBrk="0" hangingPunct="0">
              <a:spcBef>
                <a:spcPct val="20000"/>
              </a:spcBef>
            </a:pPr>
            <a:r>
              <a:rPr lang="en-US" altLang="zh-CN" sz="200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Simulation</a:t>
            </a:r>
          </a:p>
        </p:txBody>
      </p:sp>
      <p:sp>
        <p:nvSpPr>
          <p:cNvPr id="21" name="TextBox 9"/>
          <p:cNvSpPr txBox="1">
            <a:spLocks noChangeArrowheads="1"/>
          </p:cNvSpPr>
          <p:nvPr/>
        </p:nvSpPr>
        <p:spPr bwMode="auto">
          <a:xfrm>
            <a:off x="4943673" y="1124744"/>
            <a:ext cx="1660525" cy="769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rIns="0">
            <a:spAutoFit/>
          </a:bodyPr>
          <a:lstStyle/>
          <a:p>
            <a:pPr marL="742950" indent="-285750" algn="ctr" eaLnBrk="0" hangingPunct="0">
              <a:spcBef>
                <a:spcPct val="20000"/>
              </a:spcBef>
            </a:pPr>
            <a:r>
              <a:rPr lang="en-US" altLang="zh-CN" sz="2000">
                <a:solidFill>
                  <a:srgbClr val="C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Dual </a:t>
            </a:r>
          </a:p>
          <a:p>
            <a:pPr marL="742950" indent="-285750" algn="ctr" eaLnBrk="0" hangingPunct="0">
              <a:spcBef>
                <a:spcPct val="20000"/>
              </a:spcBef>
            </a:pPr>
            <a:r>
              <a:rPr lang="en-US" altLang="zh-CN" sz="2000">
                <a:solidFill>
                  <a:srgbClr val="C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Simulation</a:t>
            </a:r>
          </a:p>
        </p:txBody>
      </p:sp>
      <p:sp>
        <p:nvSpPr>
          <p:cNvPr id="22" name="TextBox 10"/>
          <p:cNvSpPr txBox="1">
            <a:spLocks noChangeArrowheads="1"/>
          </p:cNvSpPr>
          <p:nvPr/>
        </p:nvSpPr>
        <p:spPr bwMode="auto">
          <a:xfrm>
            <a:off x="6943923" y="1124744"/>
            <a:ext cx="1660525" cy="769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rIns="0">
            <a:spAutoFit/>
          </a:bodyPr>
          <a:lstStyle/>
          <a:p>
            <a:pPr marL="742950" indent="-285750" algn="ctr" eaLnBrk="0" hangingPunct="0">
              <a:spcBef>
                <a:spcPct val="20000"/>
              </a:spcBef>
            </a:pPr>
            <a:r>
              <a:rPr lang="en-US" altLang="zh-CN" sz="2000">
                <a:solidFill>
                  <a:srgbClr val="00B05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Graph</a:t>
            </a:r>
          </a:p>
          <a:p>
            <a:pPr marL="742950" indent="-285750" algn="ctr" eaLnBrk="0" hangingPunct="0">
              <a:spcBef>
                <a:spcPct val="20000"/>
              </a:spcBef>
            </a:pPr>
            <a:r>
              <a:rPr lang="en-US" altLang="zh-CN" sz="2000">
                <a:solidFill>
                  <a:srgbClr val="00B05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Simulation</a:t>
            </a:r>
          </a:p>
        </p:txBody>
      </p:sp>
      <p:sp>
        <p:nvSpPr>
          <p:cNvPr id="23" name="燕尾形 22"/>
          <p:cNvSpPr/>
          <p:nvPr/>
        </p:nvSpPr>
        <p:spPr>
          <a:xfrm>
            <a:off x="2317948" y="1267619"/>
            <a:ext cx="428625" cy="500062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4" name="燕尾形 23"/>
          <p:cNvSpPr/>
          <p:nvPr/>
        </p:nvSpPr>
        <p:spPr>
          <a:xfrm>
            <a:off x="4603948" y="1267619"/>
            <a:ext cx="428625" cy="500062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5" name="燕尾形 24"/>
          <p:cNvSpPr/>
          <p:nvPr/>
        </p:nvSpPr>
        <p:spPr>
          <a:xfrm>
            <a:off x="6818511" y="1267619"/>
            <a:ext cx="428625" cy="500062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65498" y="4361656"/>
            <a:ext cx="5543550" cy="149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Rectangle 14"/>
          <p:cNvSpPr txBox="1">
            <a:spLocks noChangeArrowheads="1"/>
          </p:cNvSpPr>
          <p:nvPr/>
        </p:nvSpPr>
        <p:spPr bwMode="auto">
          <a:xfrm>
            <a:off x="395536" y="6001891"/>
            <a:ext cx="8496944" cy="451445"/>
          </a:xfrm>
          <a:prstGeom prst="rect">
            <a:avLst/>
          </a:prstGeom>
          <a:blipFill dpi="0" rotWithShape="1">
            <a:blip r:embed="rId4" cstate="print">
              <a:alphaModFix amt="84000"/>
            </a:blip>
            <a:srcRect/>
            <a:tile tx="0" ty="0" sx="100000" sy="100000" flip="none" algn="tl"/>
          </a:blipFill>
          <a:ln w="12700" cmpd="thickThin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9pPr>
          </a:lstStyle>
          <a:p>
            <a:pPr algn="ctr"/>
            <a:r>
              <a:rPr lang="en-US" altLang="zh-CN" sz="2000" b="1" i="1" dirty="0" smtClean="0">
                <a:solidFill>
                  <a:srgbClr val="FF0000"/>
                </a:solidFill>
              </a:rPr>
              <a:t>Topology preservation and bounded matches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323528" y="76200"/>
            <a:ext cx="7829550" cy="760512"/>
          </a:xfrm>
        </p:spPr>
        <p:txBody>
          <a:bodyPr/>
          <a:lstStyle/>
          <a:p>
            <a:pPr>
              <a:defRPr/>
            </a:pPr>
            <a:r>
              <a:rPr lang="en-US" altLang="zh-CN" sz="3600" b="1" dirty="0" smtClean="0">
                <a:solidFill>
                  <a:srgbClr val="C00000"/>
                </a:solidFill>
              </a:rPr>
              <a:t>Strong Simulation</a:t>
            </a:r>
            <a:endParaRPr lang="zh-CN" altLang="en-US" sz="3600" b="1" dirty="0">
              <a:solidFill>
                <a:srgbClr val="C00000"/>
              </a:solidFill>
            </a:endParaRPr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399728" y="1143000"/>
            <a:ext cx="7848600" cy="5486400"/>
          </a:xfrm>
        </p:spPr>
        <p:txBody>
          <a:bodyPr/>
          <a:lstStyle/>
          <a:p>
            <a:r>
              <a:rPr lang="en-US" altLang="zh-CN" sz="2000" dirty="0" smtClean="0"/>
              <a:t>A new matching model referred to as strong simulation</a:t>
            </a:r>
            <a:endParaRPr kumimoji="1" lang="en-US" altLang="zh-CN" sz="2000" dirty="0" smtClean="0"/>
          </a:p>
          <a:p>
            <a:r>
              <a:rPr kumimoji="1" lang="en-US" altLang="zh-CN" sz="2000" dirty="0" smtClean="0"/>
              <a:t>A cubic time algorithm</a:t>
            </a:r>
          </a:p>
          <a:p>
            <a:r>
              <a:rPr kumimoji="1" lang="en-US" altLang="zh-CN" sz="2000" dirty="0" smtClean="0"/>
              <a:t>Three main optimization techniques </a:t>
            </a:r>
          </a:p>
          <a:p>
            <a:pPr lvl="1"/>
            <a:r>
              <a:rPr kumimoji="1" lang="en-US" altLang="zh-CN" sz="1800" dirty="0" smtClean="0">
                <a:solidFill>
                  <a:schemeClr val="accent2"/>
                </a:solidFill>
              </a:rPr>
              <a:t>Query minimization </a:t>
            </a:r>
          </a:p>
          <a:p>
            <a:pPr lvl="2"/>
            <a:r>
              <a:rPr kumimoji="1" lang="en-US" altLang="zh-CN" sz="1400" dirty="0" smtClean="0"/>
              <a:t>An O(n</a:t>
            </a:r>
            <a:r>
              <a:rPr kumimoji="1" lang="en-US" altLang="zh-CN" sz="1400" baseline="30000" dirty="0" smtClean="0"/>
              <a:t>2</a:t>
            </a:r>
            <a:r>
              <a:rPr kumimoji="1" lang="en-US" altLang="zh-CN" sz="1400" dirty="0" smtClean="0"/>
              <a:t>) algorithm</a:t>
            </a:r>
          </a:p>
          <a:p>
            <a:pPr lvl="1"/>
            <a:r>
              <a:rPr kumimoji="1" lang="en-US" altLang="zh-CN" sz="1800" dirty="0" smtClean="0">
                <a:solidFill>
                  <a:schemeClr val="accent2"/>
                </a:solidFill>
              </a:rPr>
              <a:t>Dual simulation filtering</a:t>
            </a:r>
          </a:p>
          <a:p>
            <a:pPr lvl="2"/>
            <a:r>
              <a:rPr kumimoji="1" lang="en-US" altLang="zh-CN" sz="1400" dirty="0" smtClean="0"/>
              <a:t>First compute the match graph of dual simulation, then project on each ball of the data graph</a:t>
            </a:r>
          </a:p>
          <a:p>
            <a:pPr lvl="1"/>
            <a:r>
              <a:rPr kumimoji="1" lang="en-US" altLang="zh-CN" sz="1800" dirty="0" smtClean="0">
                <a:solidFill>
                  <a:schemeClr val="accent2"/>
                </a:solidFill>
              </a:rPr>
              <a:t>Connectivity pruning</a:t>
            </a:r>
          </a:p>
          <a:p>
            <a:pPr lvl="2"/>
            <a:r>
              <a:rPr kumimoji="1" lang="en-US" altLang="zh-CN" sz="1400" dirty="0" smtClean="0"/>
              <a:t>Based on the connectivity theorem</a:t>
            </a:r>
          </a:p>
          <a:p>
            <a:r>
              <a:rPr kumimoji="1" lang="en-US" altLang="zh-CN" sz="2000" dirty="0" smtClean="0"/>
              <a:t>A distributed algorithm </a:t>
            </a:r>
          </a:p>
          <a:p>
            <a:pPr lvl="1"/>
            <a:r>
              <a:rPr kumimoji="1" lang="en-US" altLang="zh-CN" sz="1800" dirty="0" smtClean="0">
                <a:solidFill>
                  <a:schemeClr val="accent2"/>
                </a:solidFill>
              </a:rPr>
              <a:t>Data locality property</a:t>
            </a:r>
          </a:p>
          <a:p>
            <a:pPr lvl="1"/>
            <a:r>
              <a:rPr kumimoji="1" lang="en-US" altLang="zh-CN" sz="1800" dirty="0" smtClean="0">
                <a:solidFill>
                  <a:schemeClr val="accent2"/>
                </a:solidFill>
              </a:rPr>
              <a:t>Boundary nodes and radius</a:t>
            </a:r>
            <a:r>
              <a:rPr kumimoji="1" lang="en-US" altLang="zh-CN" sz="1400" dirty="0" smtClean="0"/>
              <a:t>	</a:t>
            </a:r>
            <a:endParaRPr kumimoji="1" lang="en-US" altLang="zh-CN" sz="1100" dirty="0" smtClean="0">
              <a:solidFill>
                <a:srgbClr val="000000"/>
              </a:solidFill>
            </a:endParaRPr>
          </a:p>
          <a:p>
            <a:pPr lvl="1"/>
            <a:endParaRPr kumimoji="1" lang="en-US" altLang="zh-CN" sz="1800" dirty="0" smtClean="0">
              <a:solidFill>
                <a:schemeClr val="accent2"/>
              </a:solidFill>
            </a:endParaRPr>
          </a:p>
          <a:p>
            <a:endParaRPr kumimoji="1" lang="en-US" altLang="zh-CN" sz="1400" dirty="0" smtClean="0"/>
          </a:p>
        </p:txBody>
      </p:sp>
      <p:sp>
        <p:nvSpPr>
          <p:cNvPr id="8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6929438" y="6492875"/>
            <a:ext cx="2133600" cy="365125"/>
          </a:xfrm>
        </p:spPr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31</a:t>
            </a:fld>
            <a:endParaRPr lang="zh-CN" altLang="en-US" dirty="0"/>
          </a:p>
        </p:txBody>
      </p:sp>
      <p:sp>
        <p:nvSpPr>
          <p:cNvPr id="9" name="Rectangle 14"/>
          <p:cNvSpPr txBox="1">
            <a:spLocks noChangeArrowheads="1"/>
          </p:cNvSpPr>
          <p:nvPr/>
        </p:nvSpPr>
        <p:spPr bwMode="auto">
          <a:xfrm>
            <a:off x="395536" y="5733256"/>
            <a:ext cx="8496944" cy="451445"/>
          </a:xfrm>
          <a:prstGeom prst="rect">
            <a:avLst/>
          </a:prstGeom>
          <a:blipFill dpi="0" rotWithShape="1">
            <a:blip r:embed="rId2" cstate="print">
              <a:alphaModFix amt="84000"/>
            </a:blip>
            <a:srcRect/>
            <a:tile tx="0" ty="0" sx="100000" sy="100000" flip="none" algn="tl"/>
          </a:blipFill>
          <a:ln w="12700" cmpd="thickThin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9pPr>
          </a:lstStyle>
          <a:p>
            <a:pPr algn="ctr"/>
            <a:r>
              <a:rPr lang="en-US" altLang="zh-CN" sz="2000" b="1" i="1" dirty="0" smtClean="0">
                <a:solidFill>
                  <a:srgbClr val="FF0000"/>
                </a:solidFill>
              </a:rPr>
              <a:t>Towards revising conventional notions of graph matching</a:t>
            </a:r>
            <a:endParaRPr lang="en-US" altLang="zh-CN" sz="2000" b="1" i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32</a:t>
            </a:fld>
            <a:endParaRPr lang="zh-CN" altLang="en-US" dirty="0"/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486866" y="2740496"/>
            <a:ext cx="7829550" cy="760512"/>
          </a:xfrm>
        </p:spPr>
        <p:txBody>
          <a:bodyPr/>
          <a:lstStyle/>
          <a:p>
            <a:pPr algn="ctr">
              <a:defRPr/>
            </a:pPr>
            <a:r>
              <a:rPr lang="en-US" altLang="zh-CN" sz="3600" b="1" dirty="0" smtClean="0">
                <a:solidFill>
                  <a:srgbClr val="C00000"/>
                </a:solidFill>
              </a:rPr>
              <a:t>Problems and Challenges</a:t>
            </a:r>
            <a:endParaRPr lang="zh-CN" altLang="en-US" sz="36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645766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b="1" dirty="0" smtClean="0">
                <a:solidFill>
                  <a:srgbClr val="C00000"/>
                </a:solidFill>
              </a:rPr>
              <a:t>Problems</a:t>
            </a:r>
            <a:endParaRPr lang="en-US" altLang="zh-CN" sz="3600" b="1" dirty="0">
              <a:solidFill>
                <a:srgbClr val="C0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33</a:t>
            </a:fld>
            <a:endParaRPr lang="zh-CN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080006678"/>
              </p:ext>
            </p:extLst>
          </p:nvPr>
        </p:nvGraphicFramePr>
        <p:xfrm>
          <a:off x="705541" y="1874422"/>
          <a:ext cx="7898907" cy="22841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02363"/>
                <a:gridCol w="2160240"/>
                <a:gridCol w="2736304"/>
              </a:tblGrid>
              <a:tr h="42484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Graph search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User-friendliness</a:t>
                      </a:r>
                      <a:endParaRPr lang="zh-CN" altLang="en-US" sz="2000" b="1" kern="1200" baseline="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Result-accuracy</a:t>
                      </a:r>
                      <a:endParaRPr lang="zh-CN" altLang="en-US" sz="2000" b="1" kern="1200" baseline="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42484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baseline="0" dirty="0" smtClean="0">
                          <a:solidFill>
                            <a:srgbClr val="0066CC"/>
                          </a:solidFill>
                          <a:latin typeface="+mn-lt"/>
                          <a:ea typeface="+mn-ea"/>
                          <a:cs typeface="+mn-cs"/>
                        </a:rPr>
                        <a:t>Cohesive </a:t>
                      </a:r>
                      <a:r>
                        <a:rPr lang="en-US" altLang="zh-CN" sz="2000" kern="1200" baseline="0" dirty="0" err="1" smtClean="0">
                          <a:solidFill>
                            <a:srgbClr val="0066CC"/>
                          </a:solidFill>
                          <a:latin typeface="+mn-lt"/>
                          <a:ea typeface="+mn-ea"/>
                          <a:cs typeface="+mn-cs"/>
                        </a:rPr>
                        <a:t>Subgraphs</a:t>
                      </a:r>
                      <a:endParaRPr lang="zh-CN" altLang="en-US" sz="2000" kern="1200" baseline="0" dirty="0">
                        <a:solidFill>
                          <a:srgbClr val="0066C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+mn-lt"/>
                          <a:sym typeface="Symbol"/>
                        </a:rPr>
                        <a:t></a:t>
                      </a:r>
                      <a:endParaRPr lang="zh-CN" altLang="en-US" sz="2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>
                          <a:latin typeface="+mn-lt"/>
                          <a:sym typeface="Symbol"/>
                        </a:rPr>
                        <a:t></a:t>
                      </a:r>
                      <a:endParaRPr lang="zh-CN" altLang="en-US" sz="2400" dirty="0" smtClean="0">
                        <a:latin typeface="+mn-lt"/>
                      </a:endParaRPr>
                    </a:p>
                  </a:txBody>
                  <a:tcPr anchor="ctr"/>
                </a:tc>
              </a:tr>
              <a:tr h="42484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aseline="0" dirty="0" smtClean="0">
                          <a:solidFill>
                            <a:srgbClr val="0066CC"/>
                          </a:solidFill>
                          <a:latin typeface="+mn-lt"/>
                          <a:ea typeface="+mn-ea"/>
                        </a:rPr>
                        <a:t>Keyword Search</a:t>
                      </a:r>
                      <a:endParaRPr lang="zh-CN" altLang="en-US" sz="2000" baseline="0" dirty="0">
                        <a:solidFill>
                          <a:srgbClr val="0066CC"/>
                        </a:solidFill>
                        <a:latin typeface="+mn-lt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Keywords</a:t>
                      </a:r>
                      <a:endParaRPr lang="zh-CN" altLang="en-US" sz="20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Result ranking</a:t>
                      </a:r>
                      <a:endParaRPr lang="zh-CN" altLang="en-US" sz="20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42484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baseline="0" dirty="0" smtClean="0">
                          <a:solidFill>
                            <a:srgbClr val="0066CC"/>
                          </a:solidFill>
                          <a:latin typeface="+mn-lt"/>
                          <a:ea typeface="+mn-ea"/>
                          <a:cs typeface="+mn-cs"/>
                        </a:rPr>
                        <a:t>Graph Pattern Matching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Pattern graphs</a:t>
                      </a:r>
                      <a:endParaRPr lang="zh-CN" altLang="en-US" sz="20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More accurate (well structure constrained)</a:t>
                      </a:r>
                      <a:endParaRPr lang="zh-CN" altLang="en-US" sz="20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7" name="Rectangle 14"/>
          <p:cNvSpPr txBox="1">
            <a:spLocks noChangeArrowheads="1"/>
          </p:cNvSpPr>
          <p:nvPr/>
        </p:nvSpPr>
        <p:spPr bwMode="auto">
          <a:xfrm>
            <a:off x="467544" y="4725144"/>
            <a:ext cx="8568952" cy="792088"/>
          </a:xfrm>
          <a:prstGeom prst="rect">
            <a:avLst/>
          </a:prstGeom>
          <a:blipFill dpi="0" rotWithShape="1">
            <a:blip r:embed="rId2" cstate="print">
              <a:alphaModFix amt="84000"/>
            </a:blip>
            <a:srcRect/>
            <a:tile tx="0" ty="0" sx="100000" sy="100000" flip="none" algn="tl"/>
          </a:blipFill>
          <a:ln w="12700" cmpd="thickThin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2000" b="1" dirty="0" smtClean="0">
                <a:ea typeface="黑体" pitchFamily="49" charset="-122"/>
                <a:sym typeface="Wingdings" pitchFamily="2" charset="2"/>
              </a:rPr>
              <a:t>A</a:t>
            </a:r>
            <a:r>
              <a:rPr lang="en-US" altLang="zh-CN" sz="2000" b="1" dirty="0" smtClean="0">
                <a:solidFill>
                  <a:srgbClr val="FF0000"/>
                </a:solidFill>
                <a:ea typeface="黑体" pitchFamily="49" charset="-122"/>
                <a:sym typeface="Wingdings" pitchFamily="2" charset="2"/>
              </a:rPr>
              <a:t> novel </a:t>
            </a:r>
            <a:r>
              <a:rPr lang="en-US" altLang="zh-CN" sz="2000" b="1" dirty="0" smtClean="0">
                <a:ea typeface="黑体" pitchFamily="49" charset="-122"/>
                <a:sym typeface="Wingdings" pitchFamily="2" charset="2"/>
              </a:rPr>
              <a:t>approach to </a:t>
            </a:r>
            <a:r>
              <a:rPr lang="en-US" altLang="zh-CN" sz="2000" b="1" dirty="0" smtClean="0">
                <a:solidFill>
                  <a:srgbClr val="0066CC"/>
                </a:solidFill>
                <a:ea typeface="黑体" pitchFamily="49" charset="-122"/>
                <a:sym typeface="Wingdings" pitchFamily="2" charset="2"/>
              </a:rPr>
              <a:t>combining</a:t>
            </a:r>
            <a:r>
              <a:rPr lang="en-US" altLang="zh-CN" sz="2000" b="1" dirty="0" smtClean="0">
                <a:solidFill>
                  <a:srgbClr val="FF0000"/>
                </a:solidFill>
                <a:ea typeface="黑体" pitchFamily="49" charset="-122"/>
                <a:sym typeface="Wingdings" pitchFamily="2" charset="2"/>
              </a:rPr>
              <a:t> </a:t>
            </a:r>
            <a:r>
              <a:rPr lang="en-US" altLang="zh-CN" sz="2000" b="1" dirty="0" smtClean="0">
                <a:ea typeface="黑体" pitchFamily="49" charset="-122"/>
                <a:sym typeface="Wingdings" pitchFamily="2" charset="2"/>
              </a:rPr>
              <a:t>the 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advantages</a:t>
            </a:r>
            <a:r>
              <a:rPr lang="en-US" altLang="zh-CN" sz="2000" b="1" dirty="0" smtClean="0"/>
              <a:t> </a:t>
            </a:r>
            <a:r>
              <a:rPr lang="en-US" altLang="zh-CN" sz="2000" b="1" dirty="0">
                <a:ea typeface="黑体" pitchFamily="49" charset="-122"/>
                <a:sym typeface="Wingdings" pitchFamily="2" charset="2"/>
              </a:rPr>
              <a:t>and </a:t>
            </a:r>
            <a:r>
              <a:rPr lang="en-US" altLang="zh-CN" sz="2000" b="1" dirty="0" smtClean="0">
                <a:solidFill>
                  <a:srgbClr val="0066CC"/>
                </a:solidFill>
                <a:ea typeface="黑体" pitchFamily="49" charset="-122"/>
                <a:sym typeface="Wingdings" pitchFamily="2" charset="2"/>
              </a:rPr>
              <a:t>overcoming </a:t>
            </a:r>
            <a:r>
              <a:rPr lang="en-US" altLang="zh-CN" sz="2000" b="1" dirty="0" smtClean="0">
                <a:ea typeface="黑体" pitchFamily="49" charset="-122"/>
                <a:sym typeface="Wingdings" pitchFamily="2" charset="2"/>
              </a:rPr>
              <a:t>the</a:t>
            </a:r>
            <a:r>
              <a:rPr lang="en-US" altLang="zh-CN" sz="2000" b="1" dirty="0" smtClean="0">
                <a:solidFill>
                  <a:srgbClr val="0066CC"/>
                </a:solidFill>
                <a:ea typeface="黑体" pitchFamily="49" charset="-122"/>
                <a:sym typeface="Wingdings" pitchFamily="2" charset="2"/>
              </a:rPr>
              <a:t> </a:t>
            </a:r>
            <a:r>
              <a:rPr lang="en-US" altLang="zh-CN" sz="2000" b="1" dirty="0" smtClean="0">
                <a:solidFill>
                  <a:srgbClr val="FF0000"/>
                </a:solidFill>
                <a:ea typeface="黑体" pitchFamily="49" charset="-122"/>
                <a:sym typeface="Wingdings" pitchFamily="2" charset="2"/>
              </a:rPr>
              <a:t>shortcomings</a:t>
            </a:r>
            <a:r>
              <a:rPr lang="en-US" altLang="zh-CN" sz="2000" b="1" dirty="0" smtClean="0">
                <a:ea typeface="黑体" pitchFamily="49" charset="-122"/>
                <a:sym typeface="Wingdings" pitchFamily="2" charset="2"/>
              </a:rPr>
              <a:t> of existing graph search. </a:t>
            </a:r>
            <a:endParaRPr lang="en-US" altLang="zh-CN" sz="2000" b="1" dirty="0">
              <a:ea typeface="黑体" pitchFamily="49" charset="-122"/>
              <a:sym typeface="Wingdings" pitchFamily="2" charset="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32048" y="1052736"/>
            <a:ext cx="8388424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400" dirty="0" smtClean="0">
                <a:solidFill>
                  <a:srgbClr val="0066CC"/>
                </a:solidFill>
              </a:rPr>
              <a:t>Analyses:</a:t>
            </a:r>
            <a:endParaRPr lang="en-US" altLang="zh-CN" sz="2400" dirty="0">
              <a:solidFill>
                <a:srgbClr val="0066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4875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b="1" dirty="0" smtClean="0">
                <a:solidFill>
                  <a:srgbClr val="C00000"/>
                </a:solidFill>
              </a:rPr>
              <a:t>Challenges</a:t>
            </a:r>
            <a:endParaRPr lang="en-US" altLang="zh-CN" sz="3600" b="1" dirty="0">
              <a:solidFill>
                <a:srgbClr val="C0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34</a:t>
            </a:fld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144016" y="1772816"/>
            <a:ext cx="8820472" cy="2952328"/>
          </a:xfrm>
        </p:spPr>
        <p:txBody>
          <a:bodyPr/>
          <a:lstStyle/>
          <a:p>
            <a:pPr lvl="1"/>
            <a:r>
              <a:rPr lang="en-US" altLang="zh-CN" sz="2000" dirty="0" err="1" smtClean="0">
                <a:solidFill>
                  <a:srgbClr val="0066CC"/>
                </a:solidFill>
              </a:rPr>
              <a:t>Facebook</a:t>
            </a:r>
            <a:r>
              <a:rPr lang="en-US" altLang="zh-CN" sz="2000" dirty="0"/>
              <a:t>: over </a:t>
            </a:r>
            <a:r>
              <a:rPr lang="en-US" altLang="zh-CN" sz="2000" dirty="0">
                <a:solidFill>
                  <a:srgbClr val="FF0000"/>
                </a:solidFill>
              </a:rPr>
              <a:t>0.8 billion </a:t>
            </a:r>
            <a:r>
              <a:rPr lang="en-US" altLang="zh-CN" sz="2000" dirty="0" smtClean="0"/>
              <a:t>users</a:t>
            </a:r>
            <a:r>
              <a:rPr lang="en-US" altLang="zh-CN" sz="2000" dirty="0"/>
              <a:t>, </a:t>
            </a:r>
            <a:r>
              <a:rPr lang="en-US" altLang="zh-CN" sz="2000" dirty="0" smtClean="0">
                <a:solidFill>
                  <a:srgbClr val="3366CC"/>
                </a:solidFill>
              </a:rPr>
              <a:t>7.9</a:t>
            </a:r>
            <a:r>
              <a:rPr lang="en-US" altLang="zh-CN" sz="2000" dirty="0" smtClean="0"/>
              <a:t> new users increased </a:t>
            </a:r>
            <a:r>
              <a:rPr lang="en-US" altLang="zh-CN" sz="2000" dirty="0" smtClean="0">
                <a:solidFill>
                  <a:srgbClr val="3366CC"/>
                </a:solidFill>
              </a:rPr>
              <a:t>per second</a:t>
            </a:r>
            <a:r>
              <a:rPr lang="en-US" altLang="zh-CN" sz="2000" dirty="0" smtClean="0"/>
              <a:t>,                </a:t>
            </a:r>
          </a:p>
          <a:p>
            <a:pPr marL="457200" lvl="1" indent="0">
              <a:buNone/>
            </a:pPr>
            <a:r>
              <a:rPr lang="en-US" altLang="zh-CN" sz="2000" dirty="0" smtClean="0"/>
              <a:t>                      more than </a:t>
            </a:r>
            <a:r>
              <a:rPr lang="en-US" altLang="zh-CN" sz="2000" dirty="0" smtClean="0">
                <a:solidFill>
                  <a:srgbClr val="3366CC"/>
                </a:solidFill>
              </a:rPr>
              <a:t>600 </a:t>
            </a:r>
            <a:r>
              <a:rPr lang="en-US" altLang="zh-CN" sz="2000" dirty="0">
                <a:solidFill>
                  <a:srgbClr val="3366CC"/>
                </a:solidFill>
              </a:rPr>
              <a:t>thousand </a:t>
            </a:r>
            <a:r>
              <a:rPr lang="en-US" altLang="zh-CN" sz="2000" dirty="0" smtClean="0"/>
              <a:t>new </a:t>
            </a:r>
            <a:r>
              <a:rPr lang="en-US" altLang="zh-CN" sz="2000" dirty="0"/>
              <a:t>users increased </a:t>
            </a:r>
            <a:r>
              <a:rPr lang="en-US" altLang="zh-CN" sz="2000" dirty="0" smtClean="0"/>
              <a:t> </a:t>
            </a:r>
            <a:r>
              <a:rPr lang="en-US" altLang="zh-CN" sz="2000" dirty="0" smtClean="0">
                <a:solidFill>
                  <a:srgbClr val="3366CC"/>
                </a:solidFill>
              </a:rPr>
              <a:t>every day</a:t>
            </a:r>
            <a:r>
              <a:rPr lang="en-US" altLang="zh-CN" sz="2000" dirty="0" smtClean="0"/>
              <a:t>.</a:t>
            </a:r>
          </a:p>
          <a:p>
            <a:pPr lvl="1"/>
            <a:r>
              <a:rPr lang="en-US" altLang="zh-CN" sz="2000" dirty="0" smtClean="0">
                <a:solidFill>
                  <a:srgbClr val="0066CC"/>
                </a:solidFill>
              </a:rPr>
              <a:t>Twitter</a:t>
            </a:r>
            <a:r>
              <a:rPr lang="en-US" altLang="zh-CN" sz="2000" dirty="0" smtClean="0"/>
              <a:t>: over </a:t>
            </a:r>
            <a:r>
              <a:rPr lang="en-US" altLang="zh-CN" sz="2000" dirty="0" smtClean="0">
                <a:solidFill>
                  <a:srgbClr val="FF0000"/>
                </a:solidFill>
              </a:rPr>
              <a:t>0.1 billion </a:t>
            </a:r>
            <a:r>
              <a:rPr lang="en-US" altLang="zh-CN" sz="2000" dirty="0" smtClean="0"/>
              <a:t>users, more than </a:t>
            </a:r>
            <a:r>
              <a:rPr lang="en-US" altLang="zh-CN" sz="2000" dirty="0" smtClean="0">
                <a:solidFill>
                  <a:srgbClr val="3366CC"/>
                </a:solidFill>
              </a:rPr>
              <a:t>300 thousand </a:t>
            </a:r>
            <a:r>
              <a:rPr lang="en-US" altLang="zh-CN" sz="2000" dirty="0" smtClean="0"/>
              <a:t>new users   </a:t>
            </a:r>
          </a:p>
          <a:p>
            <a:pPr marL="457200" lvl="1" indent="0">
              <a:buNone/>
            </a:pPr>
            <a:r>
              <a:rPr lang="en-US" altLang="zh-CN" sz="2000" dirty="0" smtClean="0"/>
              <a:t>                      increased </a:t>
            </a:r>
            <a:r>
              <a:rPr lang="en-US" altLang="zh-CN" sz="2000" dirty="0" smtClean="0">
                <a:solidFill>
                  <a:srgbClr val="3366CC"/>
                </a:solidFill>
              </a:rPr>
              <a:t>every day</a:t>
            </a:r>
            <a:r>
              <a:rPr lang="en-US" altLang="zh-CN" sz="2000" dirty="0" smtClean="0"/>
              <a:t>.</a:t>
            </a:r>
          </a:p>
          <a:p>
            <a:pPr lvl="1"/>
            <a:r>
              <a:rPr lang="en-US" altLang="zh-CN" sz="2000" dirty="0" smtClean="0"/>
              <a:t>Data are often dirty due to data missing and data uncertainty </a:t>
            </a:r>
            <a:r>
              <a:rPr lang="en-US" altLang="zh-CN" sz="2000" baseline="30000" dirty="0" smtClean="0">
                <a:solidFill>
                  <a:srgbClr val="FF0000"/>
                </a:solidFill>
              </a:rPr>
              <a:t>[19, 20]</a:t>
            </a:r>
            <a:endParaRPr lang="en-US" altLang="zh-CN" sz="2000" dirty="0" smtClean="0">
              <a:sym typeface="Wingdings" pitchFamily="2" charset="2"/>
            </a:endParaRPr>
          </a:p>
          <a:p>
            <a:pPr lvl="1"/>
            <a:endParaRPr lang="en-US" altLang="zh-CN" sz="2000" dirty="0">
              <a:sym typeface="Wingdings" pitchFamily="2" charset="2"/>
            </a:endParaRPr>
          </a:p>
          <a:p>
            <a:pPr lvl="1"/>
            <a:endParaRPr lang="en-US" altLang="zh-CN" sz="2000" dirty="0" smtClean="0">
              <a:sym typeface="Wingdings" pitchFamily="2" charset="2"/>
            </a:endParaRPr>
          </a:p>
          <a:p>
            <a:pPr lvl="1"/>
            <a:endParaRPr lang="en-US" altLang="zh-CN" sz="2000" dirty="0">
              <a:sym typeface="Wingdings" pitchFamily="2" charset="2"/>
            </a:endParaRPr>
          </a:p>
          <a:p>
            <a:pPr lvl="1"/>
            <a:endParaRPr lang="en-US" altLang="zh-CN" sz="2000" dirty="0">
              <a:sym typeface="Wingdings" pitchFamily="2" charset="2"/>
            </a:endParaRPr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400" dirty="0" smtClean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en-US" altLang="zh-CN" sz="2400" dirty="0" smtClean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en-US" altLang="zh-CN" sz="2400" dirty="0" smtClean="0"/>
          </a:p>
          <a:p>
            <a:pPr marL="0" indent="0">
              <a:buNone/>
            </a:pPr>
            <a:endParaRPr lang="zh-CN" alt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432048" y="1052736"/>
            <a:ext cx="8388424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400" dirty="0" smtClean="0">
                <a:solidFill>
                  <a:srgbClr val="0066CC"/>
                </a:solidFill>
              </a:rPr>
              <a:t>Some facts:</a:t>
            </a:r>
            <a:endParaRPr lang="en-US" altLang="zh-CN" sz="2400" dirty="0">
              <a:solidFill>
                <a:srgbClr val="0066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79055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b="1" dirty="0" smtClean="0">
                <a:solidFill>
                  <a:srgbClr val="C00000"/>
                </a:solidFill>
              </a:rPr>
              <a:t>Challenges</a:t>
            </a:r>
            <a:endParaRPr lang="en-US" altLang="zh-CN" sz="3600" b="1" dirty="0">
              <a:solidFill>
                <a:srgbClr val="C0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35</a:t>
            </a:fld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323528" y="980728"/>
            <a:ext cx="8640960" cy="5429288"/>
          </a:xfrm>
        </p:spPr>
        <p:txBody>
          <a:bodyPr/>
          <a:lstStyle/>
          <a:p>
            <a:pPr lvl="1"/>
            <a:r>
              <a:rPr lang="en-US" altLang="zh-CN" sz="2000" dirty="0" smtClean="0"/>
              <a:t>The </a:t>
            </a:r>
            <a:r>
              <a:rPr lang="en-US" altLang="zh-CN" sz="2000" dirty="0">
                <a:solidFill>
                  <a:srgbClr val="FF0000"/>
                </a:solidFill>
              </a:rPr>
              <a:t>amount of data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has </a:t>
            </a:r>
            <a:r>
              <a:rPr lang="en-US" altLang="zh-CN" sz="2000" dirty="0"/>
              <a:t>reached </a:t>
            </a:r>
            <a:r>
              <a:rPr lang="en-US" altLang="zh-CN" sz="2000" dirty="0" smtClean="0"/>
              <a:t>hundred millions orders </a:t>
            </a:r>
            <a:r>
              <a:rPr lang="en-US" altLang="zh-CN" sz="2000" dirty="0"/>
              <a:t>of </a:t>
            </a:r>
            <a:r>
              <a:rPr lang="en-US" altLang="zh-CN" sz="2000" dirty="0" smtClean="0"/>
              <a:t>magnitude.</a:t>
            </a:r>
            <a:endParaRPr lang="en-US" altLang="zh-CN" sz="2000" dirty="0"/>
          </a:p>
          <a:p>
            <a:pPr lvl="1"/>
            <a:endParaRPr lang="en-US" altLang="zh-CN" sz="2000" dirty="0" smtClean="0">
              <a:sym typeface="Wingdings" pitchFamily="2" charset="2"/>
            </a:endParaRPr>
          </a:p>
          <a:p>
            <a:pPr lvl="1"/>
            <a:endParaRPr lang="en-US" altLang="zh-CN" sz="2000" dirty="0">
              <a:sym typeface="Wingdings" pitchFamily="2" charset="2"/>
            </a:endParaRPr>
          </a:p>
          <a:p>
            <a:pPr lvl="1"/>
            <a:endParaRPr lang="en-US" altLang="zh-CN" sz="2000" dirty="0" smtClean="0">
              <a:sym typeface="Wingdings" pitchFamily="2" charset="2"/>
            </a:endParaRPr>
          </a:p>
          <a:p>
            <a:pPr lvl="1"/>
            <a:r>
              <a:rPr lang="en-US" altLang="zh-CN" sz="2000" dirty="0" smtClean="0">
                <a:sym typeface="Wingdings" pitchFamily="2" charset="2"/>
              </a:rPr>
              <a:t>The data are </a:t>
            </a:r>
            <a:r>
              <a:rPr lang="en-US" altLang="zh-CN" sz="2000" dirty="0" smtClean="0">
                <a:solidFill>
                  <a:srgbClr val="FF0000"/>
                </a:solidFill>
                <a:sym typeface="Wingdings" pitchFamily="2" charset="2"/>
              </a:rPr>
              <a:t>updated </a:t>
            </a:r>
            <a:r>
              <a:rPr lang="en-US" altLang="zh-CN" sz="2000" dirty="0" smtClean="0">
                <a:sym typeface="Wingdings" pitchFamily="2" charset="2"/>
              </a:rPr>
              <a:t>all the time, and the updated amount of data daily reaches </a:t>
            </a:r>
            <a:r>
              <a:rPr lang="en-US" altLang="zh-CN" sz="2000" dirty="0"/>
              <a:t>hundred </a:t>
            </a:r>
            <a:r>
              <a:rPr lang="en-US" altLang="zh-CN" sz="2000" dirty="0" smtClean="0"/>
              <a:t>thousands </a:t>
            </a:r>
            <a:r>
              <a:rPr lang="en-US" altLang="zh-CN" sz="2000" dirty="0" smtClean="0">
                <a:sym typeface="Wingdings" pitchFamily="2" charset="2"/>
              </a:rPr>
              <a:t>orders of magnitude.</a:t>
            </a:r>
          </a:p>
          <a:p>
            <a:pPr lvl="1"/>
            <a:endParaRPr lang="en-US" altLang="zh-CN" sz="2000" dirty="0">
              <a:sym typeface="Wingdings" pitchFamily="2" charset="2"/>
            </a:endParaRPr>
          </a:p>
          <a:p>
            <a:pPr lvl="1"/>
            <a:endParaRPr lang="en-US" altLang="zh-CN" sz="2000" dirty="0" smtClean="0">
              <a:sym typeface="Wingdings" pitchFamily="2" charset="2"/>
            </a:endParaRPr>
          </a:p>
          <a:p>
            <a:pPr lvl="1">
              <a:spcBef>
                <a:spcPts val="1200"/>
              </a:spcBef>
            </a:pPr>
            <a:r>
              <a:rPr lang="en-US" altLang="zh-CN" sz="2000" dirty="0" smtClean="0">
                <a:sym typeface="Wingdings" pitchFamily="2" charset="2"/>
              </a:rPr>
              <a:t>Same with </a:t>
            </a:r>
            <a:r>
              <a:rPr lang="en-US" altLang="zh-CN" sz="2000" dirty="0" smtClean="0"/>
              <a:t>traditional </a:t>
            </a:r>
            <a:r>
              <a:rPr lang="en-US" altLang="zh-CN" sz="2000" dirty="0"/>
              <a:t>relational </a:t>
            </a:r>
            <a:r>
              <a:rPr lang="en-US" altLang="zh-CN" sz="2000" dirty="0" smtClean="0"/>
              <a:t>data, there exists </a:t>
            </a:r>
            <a:r>
              <a:rPr lang="en-US" altLang="zh-CN" sz="2000" dirty="0" smtClean="0">
                <a:solidFill>
                  <a:srgbClr val="FF0000"/>
                </a:solidFill>
              </a:rPr>
              <a:t>data quality problems</a:t>
            </a:r>
            <a:r>
              <a:rPr lang="en-US" altLang="zh-CN" sz="2000" dirty="0" smtClean="0"/>
              <a:t> such as </a:t>
            </a:r>
            <a:r>
              <a:rPr lang="en-US" altLang="zh-CN" sz="2000" dirty="0" smtClean="0">
                <a:solidFill>
                  <a:srgbClr val="0066CC"/>
                </a:solidFill>
              </a:rPr>
              <a:t>data uncertainty</a:t>
            </a:r>
            <a:r>
              <a:rPr lang="en-US" altLang="zh-CN" sz="2000" dirty="0" smtClean="0"/>
              <a:t> and </a:t>
            </a:r>
            <a:r>
              <a:rPr lang="en-US" altLang="zh-CN" sz="2000" dirty="0" smtClean="0">
                <a:solidFill>
                  <a:srgbClr val="0066CC"/>
                </a:solidFill>
              </a:rPr>
              <a:t>data missing </a:t>
            </a:r>
            <a:r>
              <a:rPr lang="en-US" altLang="zh-CN" sz="2000" dirty="0" smtClean="0"/>
              <a:t>in the new applications</a:t>
            </a:r>
            <a:r>
              <a:rPr lang="en-US" altLang="zh-CN" sz="2000" dirty="0"/>
              <a:t>.</a:t>
            </a:r>
            <a:endParaRPr lang="en-US" altLang="zh-CN" sz="2000" dirty="0" smtClean="0">
              <a:sym typeface="Wingdings" pitchFamily="2" charset="2"/>
            </a:endParaRPr>
          </a:p>
          <a:p>
            <a:pPr lvl="1"/>
            <a:endParaRPr lang="en-US" altLang="zh-CN" sz="2000" dirty="0">
              <a:sym typeface="Wingdings" pitchFamily="2" charset="2"/>
            </a:endParaRPr>
          </a:p>
          <a:p>
            <a:pPr lvl="1"/>
            <a:endParaRPr lang="en-US" altLang="zh-CN" sz="2000" dirty="0" smtClean="0">
              <a:sym typeface="Wingdings" pitchFamily="2" charset="2"/>
            </a:endParaRPr>
          </a:p>
          <a:p>
            <a:pPr lvl="1"/>
            <a:endParaRPr lang="en-US" altLang="zh-CN" sz="2000" dirty="0">
              <a:sym typeface="Wingdings" pitchFamily="2" charset="2"/>
            </a:endParaRPr>
          </a:p>
          <a:p>
            <a:pPr lvl="1"/>
            <a:endParaRPr lang="en-US" altLang="zh-CN" sz="2000" dirty="0">
              <a:sym typeface="Wingdings" pitchFamily="2" charset="2"/>
            </a:endParaRPr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400" dirty="0" smtClean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en-US" altLang="zh-CN" sz="2400" dirty="0" smtClean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en-US" altLang="zh-CN" sz="2400" dirty="0" smtClean="0"/>
          </a:p>
          <a:p>
            <a:pPr marL="0" indent="0">
              <a:buNone/>
            </a:pPr>
            <a:endParaRPr lang="zh-CN" alt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683568" y="1844824"/>
            <a:ext cx="8064896" cy="70788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eaLnBrk="1" hangingPunct="1"/>
            <a:r>
              <a:rPr lang="en-US" altLang="zh-CN" sz="2000" dirty="0" smtClean="0">
                <a:sym typeface="Wingdings" pitchFamily="2" charset="2"/>
              </a:rPr>
              <a:t>Graph search </a:t>
            </a:r>
            <a:r>
              <a:rPr lang="en-US" altLang="zh-CN" sz="2000" dirty="0">
                <a:sym typeface="Wingdings" pitchFamily="2" charset="2"/>
              </a:rPr>
              <a:t>with high </a:t>
            </a:r>
            <a:r>
              <a:rPr lang="en-US" altLang="zh-CN" sz="2000" dirty="0" smtClean="0">
                <a:sym typeface="Wingdings" pitchFamily="2" charset="2"/>
              </a:rPr>
              <a:t>efficiency, striking a balance </a:t>
            </a:r>
            <a:r>
              <a:rPr lang="en-US" altLang="zh-CN" sz="2000" dirty="0">
                <a:sym typeface="Wingdings" pitchFamily="2" charset="2"/>
              </a:rPr>
              <a:t>between </a:t>
            </a:r>
            <a:r>
              <a:rPr lang="en-US" altLang="zh-CN" sz="2000" dirty="0" smtClean="0">
                <a:sym typeface="Wingdings" pitchFamily="2" charset="2"/>
              </a:rPr>
              <a:t>its </a:t>
            </a:r>
            <a:r>
              <a:rPr lang="en-US" altLang="zh-CN" sz="2000" dirty="0">
                <a:sym typeface="Wingdings" pitchFamily="2" charset="2"/>
              </a:rPr>
              <a:t>performance and </a:t>
            </a:r>
            <a:r>
              <a:rPr lang="en-US" altLang="zh-CN" sz="2000" dirty="0" smtClean="0">
                <a:sym typeface="Wingdings" pitchFamily="2" charset="2"/>
              </a:rPr>
              <a:t>accuracy.</a:t>
            </a:r>
            <a:endParaRPr lang="en-US" altLang="zh-CN" sz="2000" b="1" dirty="0" smtClean="0">
              <a:ea typeface="黑体" pitchFamily="49" charset="-122"/>
              <a:sym typeface="Wingdings" pitchFamily="2" charset="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1560" y="3717032"/>
            <a:ext cx="8064896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CN" sz="2000" dirty="0" smtClean="0"/>
              <a:t>Consider </a:t>
            </a:r>
            <a:r>
              <a:rPr lang="en-US" altLang="zh-CN" sz="2000" dirty="0"/>
              <a:t>the </a:t>
            </a:r>
            <a:r>
              <a:rPr lang="en-US" altLang="zh-CN" sz="2000" dirty="0" smtClean="0"/>
              <a:t>dynamic changes and </a:t>
            </a:r>
            <a:r>
              <a:rPr lang="en-US" altLang="zh-CN" sz="2000" dirty="0"/>
              <a:t>timing </a:t>
            </a:r>
            <a:r>
              <a:rPr lang="en-US" altLang="zh-CN" sz="2000" dirty="0" smtClean="0"/>
              <a:t>characteristics </a:t>
            </a:r>
            <a:r>
              <a:rPr lang="en-US" altLang="zh-CN" sz="2000" dirty="0"/>
              <a:t>of </a:t>
            </a:r>
            <a:r>
              <a:rPr lang="en-US" altLang="zh-CN" sz="2000" dirty="0" smtClean="0"/>
              <a:t>data.</a:t>
            </a:r>
            <a:endParaRPr lang="en-US" altLang="zh-CN" sz="2000" b="1" dirty="0" smtClean="0">
              <a:ea typeface="黑体" pitchFamily="49" charset="-122"/>
              <a:sym typeface="Wingdings" pitchFamily="2" charset="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11560" y="5621178"/>
            <a:ext cx="8064896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CN" sz="2000" dirty="0" smtClean="0"/>
              <a:t>Solve the data quality problems</a:t>
            </a:r>
            <a:r>
              <a:rPr lang="en-US" altLang="zh-CN" sz="2000" dirty="0"/>
              <a:t>.</a:t>
            </a:r>
            <a:endParaRPr lang="en-US" altLang="zh-CN" sz="2000" b="1" dirty="0" smtClean="0">
              <a:ea typeface="黑体" pitchFamily="49" charset="-122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6583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36</a:t>
            </a:fld>
            <a:endParaRPr lang="zh-CN" altLang="en-US" dirty="0"/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486866" y="2740496"/>
            <a:ext cx="7829550" cy="760512"/>
          </a:xfrm>
        </p:spPr>
        <p:txBody>
          <a:bodyPr/>
          <a:lstStyle/>
          <a:p>
            <a:pPr algn="ctr">
              <a:defRPr/>
            </a:pPr>
            <a:r>
              <a:rPr lang="en-US" altLang="zh-CN" sz="3600" b="1" dirty="0" smtClean="0">
                <a:solidFill>
                  <a:srgbClr val="C00000"/>
                </a:solidFill>
              </a:rPr>
              <a:t>Related Techniques</a:t>
            </a:r>
          </a:p>
        </p:txBody>
      </p:sp>
    </p:spTree>
    <p:extLst>
      <p:ext uri="{BB962C8B-B14F-4D97-AF65-F5344CB8AC3E}">
        <p14:creationId xmlns:p14="http://schemas.microsoft.com/office/powerpoint/2010/main" xmlns="" val="3582947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37</a:t>
            </a:fld>
            <a:endParaRPr lang="zh-CN" altLang="en-US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285720" y="1000108"/>
            <a:ext cx="8501122" cy="5429288"/>
          </a:xfrm>
        </p:spPr>
        <p:txBody>
          <a:bodyPr/>
          <a:lstStyle/>
          <a:p>
            <a:r>
              <a:rPr lang="en-US" altLang="zh-CN" sz="2400" dirty="0" smtClean="0">
                <a:solidFill>
                  <a:srgbClr val="FF0000"/>
                </a:solidFill>
              </a:rPr>
              <a:t>Real-life graphs </a:t>
            </a:r>
            <a:r>
              <a:rPr lang="en-US" altLang="zh-CN" sz="2400" dirty="0" smtClean="0"/>
              <a:t>are </a:t>
            </a:r>
            <a:r>
              <a:rPr lang="en-US" altLang="zh-CN" sz="2400" dirty="0" smtClean="0">
                <a:solidFill>
                  <a:srgbClr val="3366CC"/>
                </a:solidFill>
              </a:rPr>
              <a:t>typically way too large</a:t>
            </a:r>
            <a:r>
              <a:rPr lang="en-US" altLang="zh-CN" sz="2400" dirty="0" smtClean="0"/>
              <a:t>:</a:t>
            </a:r>
          </a:p>
          <a:p>
            <a:pPr lvl="1"/>
            <a:r>
              <a:rPr lang="de-DE" altLang="zh-CN" sz="2000" dirty="0" smtClean="0"/>
              <a:t>Yahoo! web graph: 14 billion nodes</a:t>
            </a:r>
          </a:p>
          <a:p>
            <a:pPr lvl="1"/>
            <a:r>
              <a:rPr lang="en-US" altLang="zh-CN" sz="2000" dirty="0" err="1" smtClean="0"/>
              <a:t>Facebook</a:t>
            </a:r>
            <a:r>
              <a:rPr lang="en-US" altLang="zh-CN" sz="2000" dirty="0" smtClean="0"/>
              <a:t>: over 0.8 billion users</a:t>
            </a:r>
            <a:endParaRPr lang="en-US" altLang="zh-CN" sz="5400" dirty="0" smtClean="0"/>
          </a:p>
          <a:p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en-US" altLang="zh-CN" sz="2400" dirty="0" smtClean="0">
                <a:solidFill>
                  <a:srgbClr val="FF0000"/>
                </a:solidFill>
              </a:rPr>
              <a:t>Real-life graphs </a:t>
            </a:r>
            <a:r>
              <a:rPr lang="en-US" altLang="zh-CN" sz="2400" dirty="0" smtClean="0"/>
              <a:t>are </a:t>
            </a:r>
            <a:r>
              <a:rPr lang="en-US" altLang="zh-CN" sz="2400" dirty="0" smtClean="0">
                <a:solidFill>
                  <a:srgbClr val="3366CC"/>
                </a:solidFill>
              </a:rPr>
              <a:t>naturally distributed</a:t>
            </a:r>
            <a:r>
              <a:rPr lang="en-US" altLang="zh-CN" sz="2400" dirty="0" smtClean="0"/>
              <a:t>:</a:t>
            </a:r>
          </a:p>
          <a:p>
            <a:pPr lvl="1"/>
            <a:r>
              <a:rPr lang="en-US" altLang="zh-CN" sz="2000" dirty="0" smtClean="0"/>
              <a:t>Google, Yahoo! and </a:t>
            </a:r>
            <a:r>
              <a:rPr lang="en-US" altLang="zh-CN" sz="2000" dirty="0" err="1" smtClean="0"/>
              <a:t>Facebook</a:t>
            </a:r>
            <a:r>
              <a:rPr lang="en-US" altLang="zh-CN" sz="2000" dirty="0" smtClean="0"/>
              <a:t> have large-scale data centers</a:t>
            </a:r>
          </a:p>
        </p:txBody>
      </p:sp>
      <p:sp>
        <p:nvSpPr>
          <p:cNvPr id="6" name="Rectangle 14"/>
          <p:cNvSpPr txBox="1">
            <a:spLocks noChangeArrowheads="1"/>
          </p:cNvSpPr>
          <p:nvPr/>
        </p:nvSpPr>
        <p:spPr bwMode="auto">
          <a:xfrm>
            <a:off x="323528" y="5517232"/>
            <a:ext cx="8568952" cy="451445"/>
          </a:xfrm>
          <a:prstGeom prst="rect">
            <a:avLst/>
          </a:prstGeom>
          <a:blipFill dpi="0" rotWithShape="1">
            <a:blip r:embed="rId2" cstate="print">
              <a:alphaModFix amt="84000"/>
            </a:blip>
            <a:srcRect/>
            <a:tile tx="0" ty="0" sx="100000" sy="100000" flip="none" algn="tl"/>
          </a:blipFill>
          <a:ln w="12700" cmpd="thickThin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2000" b="1" dirty="0" smtClean="0"/>
              <a:t>It is nature to study “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distributed graph search</a:t>
            </a:r>
            <a:r>
              <a:rPr lang="en-US" altLang="zh-CN" sz="2000" b="1" dirty="0" smtClean="0"/>
              <a:t>”!</a:t>
            </a:r>
            <a:endParaRPr lang="en-US" altLang="zh-CN" sz="2000" b="1" dirty="0" smtClean="0">
              <a:ea typeface="黑体" pitchFamily="49" charset="-122"/>
              <a:sym typeface="Wingdings" pitchFamily="2" charset="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3568" y="2420888"/>
            <a:ext cx="8064896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eaLnBrk="1" hangingPunct="1"/>
            <a:r>
              <a:rPr lang="en-US" altLang="zh-CN" sz="2000" dirty="0" smtClean="0"/>
              <a:t>It is </a:t>
            </a:r>
            <a:r>
              <a:rPr lang="en-US" altLang="zh-CN" sz="2000" dirty="0" smtClean="0">
                <a:solidFill>
                  <a:srgbClr val="FF0000"/>
                </a:solidFill>
              </a:rPr>
              <a:t>NOT</a:t>
            </a:r>
            <a:r>
              <a:rPr lang="en-US" altLang="zh-CN" sz="2000" dirty="0" smtClean="0"/>
              <a:t> practical to handle large graphs on single machines</a:t>
            </a:r>
            <a:endParaRPr lang="en-US" altLang="zh-CN" sz="2000" b="1" dirty="0" smtClean="0">
              <a:ea typeface="黑体" pitchFamily="49" charset="-122"/>
              <a:sym typeface="Wingdings" pitchFamily="2" charset="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3568" y="4109010"/>
            <a:ext cx="8100392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eaLnBrk="1" hangingPunct="1"/>
            <a:r>
              <a:rPr lang="en-US" altLang="zh-CN" sz="2000" dirty="0" smtClean="0"/>
              <a:t>Distributed graph processing is inevitable</a:t>
            </a:r>
            <a:endParaRPr lang="en-US" altLang="zh-CN" sz="2000" b="1" dirty="0" smtClean="0">
              <a:ea typeface="黑体" pitchFamily="49" charset="-122"/>
              <a:sym typeface="Wingdings" pitchFamily="2" charset="2"/>
            </a:endParaRPr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285720" y="71414"/>
            <a:ext cx="8358246" cy="796908"/>
          </a:xfrm>
        </p:spPr>
        <p:txBody>
          <a:bodyPr/>
          <a:lstStyle/>
          <a:p>
            <a:r>
              <a:rPr lang="en-US" altLang="zh-CN" sz="3600" b="1" dirty="0" smtClean="0">
                <a:solidFill>
                  <a:srgbClr val="C00000"/>
                </a:solidFill>
              </a:rPr>
              <a:t>Distributed Processing</a:t>
            </a:r>
            <a:endParaRPr lang="zh-CN" altLang="en-US" sz="36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38</a:t>
            </a:fld>
            <a:endParaRPr lang="zh-CN" altLang="en-US" dirty="0"/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285720" y="71414"/>
            <a:ext cx="8358246" cy="796908"/>
          </a:xfrm>
        </p:spPr>
        <p:txBody>
          <a:bodyPr/>
          <a:lstStyle/>
          <a:p>
            <a:r>
              <a:rPr lang="en-US" altLang="zh-CN" sz="3600" b="1" dirty="0" smtClean="0">
                <a:solidFill>
                  <a:srgbClr val="C00000"/>
                </a:solidFill>
              </a:rPr>
              <a:t>Distributed Processing</a:t>
            </a:r>
            <a:endParaRPr lang="zh-CN" altLang="en-US" sz="3600" b="1" dirty="0">
              <a:solidFill>
                <a:srgbClr val="C00000"/>
              </a:solidFill>
            </a:endParaRPr>
          </a:p>
        </p:txBody>
      </p:sp>
      <p:sp>
        <p:nvSpPr>
          <p:cNvPr id="12" name="内容占位符 2"/>
          <p:cNvSpPr>
            <a:spLocks noGrp="1"/>
          </p:cNvSpPr>
          <p:nvPr>
            <p:ph idx="1"/>
          </p:nvPr>
        </p:nvSpPr>
        <p:spPr>
          <a:xfrm>
            <a:off x="285720" y="1412776"/>
            <a:ext cx="8501122" cy="1728192"/>
          </a:xfrm>
        </p:spPr>
        <p:txBody>
          <a:bodyPr/>
          <a:lstStyle/>
          <a:p>
            <a:r>
              <a:rPr lang="en-US" altLang="zh-CN" sz="2000" dirty="0" smtClean="0"/>
              <a:t>A cluster of </a:t>
            </a:r>
            <a:r>
              <a:rPr lang="en-US" altLang="zh-CN" sz="2000" dirty="0" smtClean="0">
                <a:solidFill>
                  <a:srgbClr val="FF0000"/>
                </a:solidFill>
              </a:rPr>
              <a:t>identical</a:t>
            </a:r>
            <a:r>
              <a:rPr lang="en-US" altLang="zh-CN" sz="2000" dirty="0" smtClean="0"/>
              <a:t> machines (with one acted as coordinator);</a:t>
            </a:r>
          </a:p>
          <a:p>
            <a:r>
              <a:rPr lang="en-US" altLang="zh-CN" sz="2000" dirty="0" smtClean="0"/>
              <a:t>Each machine can </a:t>
            </a:r>
            <a:r>
              <a:rPr lang="en-US" altLang="zh-CN" sz="2000" dirty="0" smtClean="0">
                <a:solidFill>
                  <a:srgbClr val="FF0000"/>
                </a:solidFill>
              </a:rPr>
              <a:t>directly</a:t>
            </a:r>
            <a:r>
              <a:rPr lang="en-US" altLang="zh-CN" sz="2000" dirty="0" smtClean="0"/>
              <a:t> send arbitrary number of </a:t>
            </a:r>
            <a:r>
              <a:rPr lang="en-US" altLang="zh-CN" sz="2000" dirty="0" smtClean="0">
                <a:solidFill>
                  <a:srgbClr val="FF0000"/>
                </a:solidFill>
              </a:rPr>
              <a:t>messages</a:t>
            </a:r>
            <a:r>
              <a:rPr lang="en-US" altLang="zh-CN" sz="2000" dirty="0" smtClean="0"/>
              <a:t> to another one;</a:t>
            </a:r>
          </a:p>
          <a:p>
            <a:r>
              <a:rPr lang="en-US" altLang="zh-CN" sz="2000" dirty="0" smtClean="0"/>
              <a:t>All machines </a:t>
            </a:r>
            <a:r>
              <a:rPr lang="en-US" altLang="zh-CN" sz="2000" dirty="0" smtClean="0">
                <a:solidFill>
                  <a:srgbClr val="FF0000"/>
                </a:solidFill>
              </a:rPr>
              <a:t>co-work</a:t>
            </a:r>
            <a:r>
              <a:rPr lang="en-US" altLang="zh-CN" sz="2000" dirty="0" smtClean="0"/>
              <a:t> with each other by </a:t>
            </a:r>
            <a:r>
              <a:rPr lang="en-US" altLang="zh-CN" sz="2000" dirty="0" smtClean="0">
                <a:solidFill>
                  <a:srgbClr val="FF0000"/>
                </a:solidFill>
              </a:rPr>
              <a:t>local computations</a:t>
            </a:r>
            <a:r>
              <a:rPr lang="en-US" altLang="zh-CN" sz="2000" dirty="0" smtClean="0"/>
              <a:t> and </a:t>
            </a:r>
            <a:r>
              <a:rPr lang="en-US" altLang="zh-CN" sz="2000" dirty="0" smtClean="0">
                <a:solidFill>
                  <a:srgbClr val="FF0000"/>
                </a:solidFill>
              </a:rPr>
              <a:t>message-passing</a:t>
            </a:r>
            <a:r>
              <a:rPr lang="en-US" altLang="zh-CN" sz="2000" dirty="0" smtClean="0"/>
              <a:t>.</a:t>
            </a:r>
            <a:endParaRPr lang="zh-CN" altLang="en-US" sz="2000" b="1" dirty="0"/>
          </a:p>
        </p:txBody>
      </p:sp>
      <p:sp>
        <p:nvSpPr>
          <p:cNvPr id="13" name="灯片编号占位符 3"/>
          <p:cNvSpPr txBox="1">
            <a:spLocks/>
          </p:cNvSpPr>
          <p:nvPr/>
        </p:nvSpPr>
        <p:spPr>
          <a:xfrm>
            <a:off x="6929438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AD224E6-15A8-4E74-8987-281A30D56C8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charset="0"/>
              <a:ea typeface="宋体" charset="-122"/>
              <a:cs typeface="+mn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88032" y="908720"/>
            <a:ext cx="8388424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1" hangingPunct="1"/>
            <a:r>
              <a:rPr lang="en-US" altLang="zh-CN" sz="2000" dirty="0" smtClean="0">
                <a:solidFill>
                  <a:srgbClr val="3366CC"/>
                </a:solidFill>
              </a:rPr>
              <a:t>Model of Computation </a:t>
            </a:r>
            <a:r>
              <a:rPr lang="en-US" altLang="zh-CN" sz="2000" baseline="30000" dirty="0" smtClean="0">
                <a:solidFill>
                  <a:srgbClr val="FF0000"/>
                </a:solidFill>
              </a:rPr>
              <a:t>[15]</a:t>
            </a:r>
            <a:r>
              <a:rPr lang="en-US" altLang="zh-CN" sz="2000" dirty="0" smtClean="0">
                <a:solidFill>
                  <a:srgbClr val="3366CC"/>
                </a:solidFill>
              </a:rPr>
              <a:t>:</a:t>
            </a:r>
            <a:endParaRPr lang="en-US" altLang="zh-CN" sz="2000" dirty="0" smtClean="0">
              <a:solidFill>
                <a:srgbClr val="3366CC"/>
              </a:solidFill>
              <a:ea typeface="黑体" pitchFamily="49" charset="-122"/>
              <a:sym typeface="Wingdings" pitchFamily="2" charset="2"/>
            </a:endParaRP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67744" y="3068960"/>
            <a:ext cx="4320480" cy="1454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TextBox 15"/>
          <p:cNvSpPr txBox="1"/>
          <p:nvPr/>
        </p:nvSpPr>
        <p:spPr>
          <a:xfrm>
            <a:off x="288032" y="4653136"/>
            <a:ext cx="8388424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1" hangingPunct="1"/>
            <a:r>
              <a:rPr lang="en-US" altLang="zh-CN" sz="2000" dirty="0" smtClean="0">
                <a:solidFill>
                  <a:srgbClr val="3366CC"/>
                </a:solidFill>
              </a:rPr>
              <a:t>Complexity measures:</a:t>
            </a:r>
            <a:endParaRPr lang="en-US" altLang="zh-CN" sz="2000" dirty="0" smtClean="0">
              <a:solidFill>
                <a:srgbClr val="3366CC"/>
              </a:solidFill>
              <a:ea typeface="黑体" pitchFamily="49" charset="-122"/>
              <a:sym typeface="Wingdings" pitchFamily="2" charset="2"/>
            </a:endParaRPr>
          </a:p>
        </p:txBody>
      </p:sp>
      <p:sp>
        <p:nvSpPr>
          <p:cNvPr id="17" name="内容占位符 2"/>
          <p:cNvSpPr txBox="1">
            <a:spLocks/>
          </p:cNvSpPr>
          <p:nvPr/>
        </p:nvSpPr>
        <p:spPr bwMode="auto">
          <a:xfrm>
            <a:off x="285720" y="5229200"/>
            <a:ext cx="8501122" cy="1224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2000" dirty="0" smtClean="0"/>
              <a:t>1. 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Visit times</a:t>
            </a:r>
            <a:r>
              <a:rPr lang="en-US" altLang="zh-CN" sz="2000" dirty="0" smtClean="0"/>
              <a:t>: the maximum visiting times of a machine (</a:t>
            </a:r>
            <a:r>
              <a:rPr lang="en-US" altLang="zh-CN" sz="2000" b="1" dirty="0" smtClean="0">
                <a:solidFill>
                  <a:srgbClr val="3366CC"/>
                </a:solidFill>
              </a:rPr>
              <a:t>interactions</a:t>
            </a:r>
            <a:r>
              <a:rPr lang="en-US" altLang="zh-CN" sz="2000" dirty="0" smtClean="0"/>
              <a:t>)</a:t>
            </a:r>
          </a:p>
          <a:p>
            <a:r>
              <a:rPr lang="en-US" altLang="zh-CN" sz="2000" dirty="0" smtClean="0"/>
              <a:t>2. </a:t>
            </a:r>
            <a:r>
              <a:rPr lang="en-US" altLang="zh-CN" sz="2000" b="1" dirty="0" err="1" smtClean="0">
                <a:solidFill>
                  <a:srgbClr val="FF0000"/>
                </a:solidFill>
              </a:rPr>
              <a:t>Makespan</a:t>
            </a:r>
            <a:r>
              <a:rPr lang="en-US" altLang="zh-CN" sz="2000" dirty="0" smtClean="0"/>
              <a:t>: the evaluation completion time (</a:t>
            </a:r>
            <a:r>
              <a:rPr lang="en-US" altLang="zh-CN" sz="2000" b="1" dirty="0" smtClean="0">
                <a:solidFill>
                  <a:srgbClr val="3366CC"/>
                </a:solidFill>
              </a:rPr>
              <a:t>efficiency</a:t>
            </a:r>
            <a:r>
              <a:rPr lang="en-US" altLang="zh-CN" sz="2000" dirty="0" smtClean="0"/>
              <a:t>)</a:t>
            </a:r>
          </a:p>
          <a:p>
            <a:r>
              <a:rPr lang="en-US" altLang="zh-CN" sz="2000" dirty="0" smtClean="0"/>
              <a:t>3. 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Data shipment</a:t>
            </a:r>
            <a:r>
              <a:rPr lang="en-US" altLang="zh-CN" sz="2000" dirty="0" smtClean="0"/>
              <a:t>: the size of the total messages shipped among distinct</a:t>
            </a:r>
          </a:p>
          <a:p>
            <a:r>
              <a:rPr lang="en-US" altLang="zh-CN" sz="2000" dirty="0" smtClean="0"/>
              <a:t>machines (</a:t>
            </a:r>
            <a:r>
              <a:rPr lang="en-US" altLang="zh-CN" sz="2000" b="1" dirty="0" smtClean="0">
                <a:solidFill>
                  <a:srgbClr val="3366CC"/>
                </a:solidFill>
              </a:rPr>
              <a:t>network band consumption</a:t>
            </a:r>
            <a:r>
              <a:rPr lang="en-US" altLang="zh-CN" sz="2000" dirty="0" smtClean="0"/>
              <a:t>)</a:t>
            </a:r>
            <a:endParaRPr kumimoji="0" lang="en-US" altLang="zh-CN" sz="2000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2"/>
              <a:ea typeface="黑体" pitchFamily="49" charset="-122"/>
              <a:sym typeface="Wingdings" pitchFamily="2" charset="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zh-CN" altLang="en-US" sz="2000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2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39</a:t>
            </a:fld>
            <a:endParaRPr lang="zh-CN" altLang="en-US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285720" y="1648180"/>
            <a:ext cx="8501122" cy="2500900"/>
          </a:xfrm>
        </p:spPr>
        <p:txBody>
          <a:bodyPr/>
          <a:lstStyle/>
          <a:p>
            <a:r>
              <a:rPr lang="en-US" altLang="zh-CN" sz="2400" dirty="0" smtClean="0"/>
              <a:t>Converting the indexing system to an </a:t>
            </a:r>
            <a:r>
              <a:rPr lang="en-US" altLang="zh-CN" sz="2400" dirty="0" smtClean="0">
                <a:solidFill>
                  <a:srgbClr val="FF0000"/>
                </a:solidFill>
              </a:rPr>
              <a:t>incremental</a:t>
            </a:r>
            <a:r>
              <a:rPr lang="en-US" altLang="zh-CN" sz="2400" dirty="0" smtClean="0"/>
              <a:t> system,</a:t>
            </a:r>
          </a:p>
          <a:p>
            <a:r>
              <a:rPr lang="en-US" altLang="zh-CN" sz="2400" dirty="0" smtClean="0"/>
              <a:t>Reduce the average document processing latency by </a:t>
            </a:r>
            <a:r>
              <a:rPr lang="en-US" altLang="zh-CN" sz="2400" dirty="0" smtClean="0">
                <a:solidFill>
                  <a:srgbClr val="FF0000"/>
                </a:solidFill>
              </a:rPr>
              <a:t>a factor of 100</a:t>
            </a:r>
          </a:p>
          <a:p>
            <a:r>
              <a:rPr lang="en-US" altLang="zh-CN" sz="2400" dirty="0" smtClean="0"/>
              <a:t>Process the same number of documents per day, while </a:t>
            </a:r>
            <a:r>
              <a:rPr lang="en-US" altLang="zh-CN" sz="2400" dirty="0" smtClean="0">
                <a:solidFill>
                  <a:srgbClr val="FF0000"/>
                </a:solidFill>
              </a:rPr>
              <a:t>reducing</a:t>
            </a:r>
            <a:r>
              <a:rPr lang="en-US" altLang="zh-CN" sz="2400" dirty="0" smtClean="0"/>
              <a:t> the average age of documents in Google search results </a:t>
            </a:r>
            <a:r>
              <a:rPr lang="en-US" altLang="zh-CN" sz="2400" dirty="0" smtClean="0">
                <a:solidFill>
                  <a:srgbClr val="FF0000"/>
                </a:solidFill>
              </a:rPr>
              <a:t>by 50%.</a:t>
            </a:r>
            <a:endParaRPr lang="en-US" altLang="zh-CN" sz="5400" dirty="0" smtClean="0">
              <a:solidFill>
                <a:srgbClr val="FF0000"/>
              </a:solidFill>
            </a:endParaRPr>
          </a:p>
        </p:txBody>
      </p:sp>
      <p:sp>
        <p:nvSpPr>
          <p:cNvPr id="6" name="Rectangle 14"/>
          <p:cNvSpPr txBox="1">
            <a:spLocks noChangeArrowheads="1"/>
          </p:cNvSpPr>
          <p:nvPr/>
        </p:nvSpPr>
        <p:spPr bwMode="auto">
          <a:xfrm>
            <a:off x="251520" y="5517232"/>
            <a:ext cx="8568952" cy="451445"/>
          </a:xfrm>
          <a:prstGeom prst="rect">
            <a:avLst/>
          </a:prstGeom>
          <a:blipFill dpi="0" rotWithShape="1">
            <a:blip r:embed="rId2" cstate="print">
              <a:alphaModFix amt="84000"/>
            </a:blip>
            <a:srcRect/>
            <a:tile tx="0" ty="0" sx="100000" sy="100000" flip="none" algn="tl"/>
          </a:blipFill>
          <a:ln w="12700" cmpd="thickThin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2000" b="1" dirty="0" smtClean="0"/>
              <a:t>It is a great waste to compute 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everything from scratch</a:t>
            </a:r>
            <a:r>
              <a:rPr lang="en-US" altLang="zh-CN" sz="2000" b="1" dirty="0" smtClean="0"/>
              <a:t>!</a:t>
            </a:r>
            <a:endParaRPr lang="en-US" altLang="zh-CN" sz="2000" b="1" dirty="0" smtClean="0">
              <a:ea typeface="黑体" pitchFamily="49" charset="-122"/>
              <a:sym typeface="Wingdings" pitchFamily="2" charset="2"/>
            </a:endParaRPr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285720" y="71414"/>
            <a:ext cx="8358246" cy="796908"/>
          </a:xfrm>
        </p:spPr>
        <p:txBody>
          <a:bodyPr/>
          <a:lstStyle/>
          <a:p>
            <a:r>
              <a:rPr lang="en-US" altLang="zh-CN" sz="3600" b="1" dirty="0" smtClean="0">
                <a:solidFill>
                  <a:srgbClr val="C00000"/>
                </a:solidFill>
              </a:rPr>
              <a:t>Incremental Techniques</a:t>
            </a:r>
            <a:endParaRPr lang="zh-CN" altLang="en-US" sz="3600" b="1" dirty="0">
              <a:solidFill>
                <a:srgbClr val="C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32048" y="1052736"/>
            <a:ext cx="8388424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400" dirty="0" smtClean="0">
                <a:solidFill>
                  <a:srgbClr val="0066CC"/>
                </a:solidFill>
              </a:rPr>
              <a:t>Google </a:t>
            </a:r>
            <a:r>
              <a:rPr lang="en-US" altLang="zh-CN" sz="2400" b="1" dirty="0" smtClean="0">
                <a:solidFill>
                  <a:srgbClr val="0066CC"/>
                </a:solidFill>
              </a:rPr>
              <a:t>Percolator </a:t>
            </a:r>
            <a:r>
              <a:rPr lang="en-US" altLang="zh-CN" sz="2400" baseline="30000" dirty="0" smtClean="0">
                <a:solidFill>
                  <a:srgbClr val="FF0000"/>
                </a:solidFill>
              </a:rPr>
              <a:t> [21]</a:t>
            </a:r>
            <a:r>
              <a:rPr lang="en-US" altLang="zh-CN" sz="2400" dirty="0" smtClean="0">
                <a:solidFill>
                  <a:srgbClr val="0066CC"/>
                </a:solidFill>
              </a:rPr>
              <a:t>: </a:t>
            </a:r>
            <a:endParaRPr lang="en-US" altLang="zh-CN" sz="2400" dirty="0">
              <a:solidFill>
                <a:srgbClr val="0066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b="1" dirty="0" smtClean="0">
                <a:solidFill>
                  <a:srgbClr val="C00000"/>
                </a:solidFill>
              </a:rPr>
              <a:t>Interesting Coincidence!</a:t>
            </a:r>
            <a:endParaRPr lang="en-US" altLang="zh-CN" sz="3600" b="1" dirty="0">
              <a:solidFill>
                <a:srgbClr val="C0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4</a:t>
            </a:fld>
            <a:endParaRPr lang="zh-CN" altLang="en-US" dirty="0"/>
          </a:p>
        </p:txBody>
      </p:sp>
      <p:sp>
        <p:nvSpPr>
          <p:cNvPr id="22" name="Rectangle 14"/>
          <p:cNvSpPr txBox="1">
            <a:spLocks noChangeArrowheads="1"/>
          </p:cNvSpPr>
          <p:nvPr/>
        </p:nvSpPr>
        <p:spPr bwMode="auto">
          <a:xfrm>
            <a:off x="323528" y="6021288"/>
            <a:ext cx="8496944" cy="451445"/>
          </a:xfrm>
          <a:prstGeom prst="rect">
            <a:avLst/>
          </a:prstGeom>
          <a:blipFill dpi="0" rotWithShape="1">
            <a:blip r:embed="rId2" cstate="print">
              <a:alphaModFix amt="84000"/>
            </a:blip>
            <a:srcRect/>
            <a:tile tx="0" ty="0" sx="100000" sy="100000" flip="none" algn="tl"/>
          </a:blipFill>
          <a:ln w="12700" cmpd="thickThin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2000" b="1" dirty="0" smtClean="0">
                <a:ea typeface="黑体" pitchFamily="49" charset="-122"/>
                <a:sym typeface="Wingdings" pitchFamily="2" charset="2"/>
              </a:rPr>
              <a:t>DB people started working on graphs at </a:t>
            </a:r>
            <a:r>
              <a:rPr lang="en-US" altLang="zh-CN" sz="2000" b="1" dirty="0" smtClean="0">
                <a:solidFill>
                  <a:srgbClr val="FF0000"/>
                </a:solidFill>
                <a:ea typeface="黑体" pitchFamily="49" charset="-122"/>
                <a:sym typeface="Wingdings" pitchFamily="2" charset="2"/>
              </a:rPr>
              <a:t>around the same time</a:t>
            </a:r>
            <a:r>
              <a:rPr lang="zh-CN" altLang="en-US" sz="2000" b="1" dirty="0" smtClean="0">
                <a:ea typeface="黑体" pitchFamily="49" charset="-122"/>
                <a:sym typeface="Wingdings" pitchFamily="2" charset="2"/>
              </a:rPr>
              <a:t>！</a:t>
            </a:r>
            <a:endParaRPr lang="zh-CN" altLang="en-US" sz="2000" b="1" dirty="0">
              <a:ea typeface="黑体" pitchFamily="49" charset="-122"/>
              <a:sym typeface="Wingdings" pitchFamily="2" charset="2"/>
            </a:endParaRPr>
          </a:p>
        </p:txBody>
      </p:sp>
      <p:graphicFrame>
        <p:nvGraphicFramePr>
          <p:cNvPr id="6" name="内容占位符 4"/>
          <p:cNvGraphicFramePr/>
          <p:nvPr/>
        </p:nvGraphicFramePr>
        <p:xfrm>
          <a:off x="1187624" y="980728"/>
          <a:ext cx="6840760" cy="37444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云形标注 7"/>
          <p:cNvSpPr/>
          <p:nvPr/>
        </p:nvSpPr>
        <p:spPr>
          <a:xfrm>
            <a:off x="35496" y="4725144"/>
            <a:ext cx="3240360" cy="1296144"/>
          </a:xfrm>
          <a:prstGeom prst="cloudCallout">
            <a:avLst>
              <a:gd name="adj1" fmla="val 2447"/>
              <a:gd name="adj2" fmla="val -107152"/>
            </a:avLst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altLang="zh-CN" dirty="0" smtClean="0">
              <a:solidFill>
                <a:srgbClr val="FF0000"/>
              </a:solidFill>
            </a:endParaRPr>
          </a:p>
          <a:p>
            <a:pPr algn="ctr"/>
            <a:r>
              <a:rPr lang="en-US" altLang="zh-CN" b="1" dirty="0" smtClean="0">
                <a:solidFill>
                  <a:srgbClr val="FF0000"/>
                </a:solidFill>
              </a:rPr>
              <a:t>Social computing </a:t>
            </a:r>
          </a:p>
          <a:p>
            <a:pPr algn="ctr"/>
            <a:r>
              <a:rPr lang="en-US" altLang="zh-CN" b="1" dirty="0" smtClean="0">
                <a:solidFill>
                  <a:srgbClr val="FF0000"/>
                </a:solidFill>
              </a:rPr>
              <a:t>&amp; </a:t>
            </a:r>
          </a:p>
          <a:p>
            <a:pPr algn="ctr"/>
            <a:r>
              <a:rPr lang="en-US" altLang="zh-CN" b="1" dirty="0" smtClean="0">
                <a:solidFill>
                  <a:srgbClr val="FF0000"/>
                </a:solidFill>
              </a:rPr>
              <a:t>Web 2.0</a:t>
            </a:r>
          </a:p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415492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8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b="1" dirty="0" smtClean="0">
                <a:solidFill>
                  <a:srgbClr val="C00000"/>
                </a:solidFill>
              </a:rPr>
              <a:t>Data Preprocessing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40</a:t>
            </a:fld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323528" y="908720"/>
            <a:ext cx="8712968" cy="5256584"/>
          </a:xfrm>
        </p:spPr>
        <p:txBody>
          <a:bodyPr/>
          <a:lstStyle/>
          <a:p>
            <a:pPr marL="342900" lvl="1" indent="-342900">
              <a:buFontTx/>
              <a:buChar char="•"/>
            </a:pPr>
            <a:r>
              <a:rPr lang="en-US" altLang="zh-CN" dirty="0" smtClean="0">
                <a:solidFill>
                  <a:srgbClr val="FF0000"/>
                </a:solidFill>
              </a:rPr>
              <a:t>Data sampling 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en-US" altLang="zh-CN" sz="2000" dirty="0"/>
              <a:t>Instead of dealing with the entire </a:t>
            </a:r>
            <a:r>
              <a:rPr lang="en-US" altLang="zh-CN" sz="2000" dirty="0" smtClean="0"/>
              <a:t>data graphs, it</a:t>
            </a:r>
            <a:r>
              <a:rPr lang="en-US" altLang="zh-CN" sz="2000" dirty="0" smtClean="0">
                <a:solidFill>
                  <a:srgbClr val="0066CC"/>
                </a:solidFill>
              </a:rPr>
              <a:t> reduces the size </a:t>
            </a:r>
            <a:r>
              <a:rPr lang="en-US" altLang="zh-CN" sz="2000" dirty="0" smtClean="0"/>
              <a:t>of data graphs by </a:t>
            </a:r>
            <a:r>
              <a:rPr lang="en-US" altLang="zh-CN" sz="2000" dirty="0"/>
              <a:t>sampling </a:t>
            </a:r>
            <a:r>
              <a:rPr lang="en-US" altLang="zh-CN" sz="2000" dirty="0" smtClean="0"/>
              <a:t>and allows </a:t>
            </a:r>
            <a:r>
              <a:rPr lang="en-US" altLang="zh-CN" sz="2000" dirty="0"/>
              <a:t>a certain loss of </a:t>
            </a:r>
            <a:r>
              <a:rPr lang="en-US" altLang="zh-CN" sz="2000" dirty="0" smtClean="0"/>
              <a:t>precision.</a:t>
            </a:r>
          </a:p>
          <a:p>
            <a:pPr lvl="1"/>
            <a:r>
              <a:rPr lang="en-US" altLang="zh-CN" sz="2000" dirty="0" smtClean="0"/>
              <a:t>In the sampling process, ensure that </a:t>
            </a:r>
            <a:r>
              <a:rPr lang="en-US" altLang="zh-CN" sz="2000" dirty="0"/>
              <a:t>the sampling data </a:t>
            </a:r>
            <a:r>
              <a:rPr lang="en-US" altLang="zh-CN" sz="2000" dirty="0" smtClean="0"/>
              <a:t>obtained can </a:t>
            </a:r>
            <a:r>
              <a:rPr lang="en-US" altLang="zh-CN" sz="2000" dirty="0">
                <a:solidFill>
                  <a:srgbClr val="0066CC"/>
                </a:solidFill>
              </a:rPr>
              <a:t>reflect </a:t>
            </a:r>
            <a:r>
              <a:rPr lang="en-US" altLang="zh-CN" sz="2000" dirty="0" smtClean="0">
                <a:solidFill>
                  <a:srgbClr val="0066CC"/>
                </a:solidFill>
              </a:rPr>
              <a:t>the</a:t>
            </a:r>
            <a:r>
              <a:rPr lang="en-US" altLang="zh-CN" sz="2000" dirty="0">
                <a:solidFill>
                  <a:srgbClr val="0066CC"/>
                </a:solidFill>
              </a:rPr>
              <a:t> </a:t>
            </a:r>
            <a:r>
              <a:rPr lang="en-US" altLang="zh-CN" sz="2000" dirty="0" smtClean="0">
                <a:solidFill>
                  <a:srgbClr val="0066CC"/>
                </a:solidFill>
              </a:rPr>
              <a:t>characteristics </a:t>
            </a:r>
            <a:r>
              <a:rPr lang="en-US" altLang="zh-CN" sz="2000" dirty="0">
                <a:solidFill>
                  <a:srgbClr val="0066CC"/>
                </a:solidFill>
              </a:rPr>
              <a:t>and </a:t>
            </a:r>
            <a:r>
              <a:rPr lang="en-US" altLang="zh-CN" sz="2000" dirty="0" smtClean="0">
                <a:solidFill>
                  <a:srgbClr val="0066CC"/>
                </a:solidFill>
              </a:rPr>
              <a:t>information </a:t>
            </a:r>
            <a:r>
              <a:rPr lang="en-US" altLang="zh-CN" sz="2000" dirty="0" smtClean="0"/>
              <a:t>of the original </a:t>
            </a:r>
            <a:r>
              <a:rPr lang="en-US" altLang="zh-CN" sz="2000" dirty="0"/>
              <a:t>data </a:t>
            </a:r>
            <a:r>
              <a:rPr lang="en-US" altLang="zh-CN" sz="2000" dirty="0" smtClean="0"/>
              <a:t>graphs as </a:t>
            </a:r>
            <a:r>
              <a:rPr lang="en-US" altLang="zh-CN" sz="2000" dirty="0"/>
              <a:t>much as </a:t>
            </a:r>
            <a:r>
              <a:rPr lang="en-US" altLang="zh-CN" sz="2000" dirty="0" smtClean="0"/>
              <a:t>possible.</a:t>
            </a:r>
          </a:p>
          <a:p>
            <a:pPr marL="342900" lvl="1" indent="-342900">
              <a:buFontTx/>
              <a:buChar char="•"/>
            </a:pPr>
            <a:r>
              <a:rPr lang="en-US" altLang="zh-CN" dirty="0" smtClean="0">
                <a:solidFill>
                  <a:srgbClr val="FF0000"/>
                </a:solidFill>
              </a:rPr>
              <a:t>Data compression</a:t>
            </a:r>
          </a:p>
          <a:p>
            <a:pPr lvl="1"/>
            <a:r>
              <a:rPr lang="en-US" altLang="zh-CN" sz="2000" dirty="0" smtClean="0"/>
              <a:t>It </a:t>
            </a:r>
            <a:r>
              <a:rPr lang="en-US" altLang="zh-CN" sz="2000" dirty="0" smtClean="0">
                <a:solidFill>
                  <a:srgbClr val="0066CC"/>
                </a:solidFill>
              </a:rPr>
              <a:t>generates small graphs from original data graphs </a:t>
            </a:r>
            <a:r>
              <a:rPr lang="en-US" altLang="zh-CN" sz="2000" dirty="0" smtClean="0"/>
              <a:t>that preserve the information only relevant to queries.</a:t>
            </a:r>
          </a:p>
          <a:p>
            <a:pPr lvl="1"/>
            <a:r>
              <a:rPr lang="en-US" altLang="zh-CN" sz="2000" dirty="0" smtClean="0"/>
              <a:t>A specific compression method is applied to a specific query application, such that data graph compression is not universal for all query applications.</a:t>
            </a:r>
          </a:p>
          <a:p>
            <a:pPr lvl="1"/>
            <a:r>
              <a:rPr lang="en-US" altLang="zh-CN" sz="2000" dirty="0" err="1" smtClean="0"/>
              <a:t>Reachability</a:t>
            </a:r>
            <a:r>
              <a:rPr lang="en-US" altLang="zh-CN" sz="2000" dirty="0" smtClean="0"/>
              <a:t> query, Neighbor query</a:t>
            </a:r>
          </a:p>
        </p:txBody>
      </p:sp>
    </p:spTree>
    <p:extLst>
      <p:ext uri="{BB962C8B-B14F-4D97-AF65-F5344CB8AC3E}">
        <p14:creationId xmlns:p14="http://schemas.microsoft.com/office/powerpoint/2010/main" xmlns="" val="1405319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b="1" dirty="0" smtClean="0">
                <a:solidFill>
                  <a:srgbClr val="C00000"/>
                </a:solidFill>
              </a:rPr>
              <a:t>Data Preprocessing</a:t>
            </a:r>
            <a:endParaRPr lang="zh-CN" altLang="en-US" sz="3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41</a:t>
            </a:fld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323528" y="908720"/>
            <a:ext cx="8712968" cy="4997240"/>
          </a:xfrm>
        </p:spPr>
        <p:txBody>
          <a:bodyPr/>
          <a:lstStyle/>
          <a:p>
            <a:r>
              <a:rPr lang="en-US" altLang="zh-CN" sz="2400" dirty="0" smtClean="0">
                <a:solidFill>
                  <a:srgbClr val="FF0000"/>
                </a:solidFill>
              </a:rPr>
              <a:t>Indexing</a:t>
            </a:r>
          </a:p>
          <a:p>
            <a:pPr marL="342900" lvl="1" indent="-342900">
              <a:buFontTx/>
              <a:buChar char="•"/>
            </a:pPr>
            <a:r>
              <a:rPr lang="en-US" altLang="zh-CN" sz="2000" dirty="0" smtClean="0"/>
              <a:t>There are mainly </a:t>
            </a:r>
            <a:r>
              <a:rPr lang="en-US" altLang="zh-CN" sz="2000" dirty="0" smtClean="0">
                <a:solidFill>
                  <a:srgbClr val="FF0000"/>
                </a:solidFill>
              </a:rPr>
              <a:t>three standards </a:t>
            </a:r>
            <a:r>
              <a:rPr lang="en-US" altLang="zh-CN" sz="2000" dirty="0" smtClean="0"/>
              <a:t>for measuring the goodness of an indexing method.</a:t>
            </a:r>
          </a:p>
          <a:p>
            <a:pPr lvl="1"/>
            <a:r>
              <a:rPr lang="en-US" altLang="zh-CN" sz="2000" dirty="0" smtClean="0"/>
              <a:t>The</a:t>
            </a:r>
            <a:r>
              <a:rPr lang="en-US" altLang="zh-CN" sz="2000" dirty="0" smtClean="0">
                <a:solidFill>
                  <a:srgbClr val="0066CC"/>
                </a:solidFill>
              </a:rPr>
              <a:t> space </a:t>
            </a:r>
            <a:r>
              <a:rPr lang="en-US" altLang="zh-CN" sz="2000" dirty="0" smtClean="0"/>
              <a:t>of a graph index</a:t>
            </a:r>
          </a:p>
          <a:p>
            <a:pPr lvl="1"/>
            <a:r>
              <a:rPr lang="en-US" altLang="zh-CN" sz="2000" dirty="0" smtClean="0">
                <a:solidFill>
                  <a:srgbClr val="0066CC"/>
                </a:solidFill>
              </a:rPr>
              <a:t>Establishing time </a:t>
            </a:r>
            <a:r>
              <a:rPr lang="en-US" altLang="zh-CN" sz="2000" dirty="0" smtClean="0"/>
              <a:t>for a graph index</a:t>
            </a:r>
            <a:endParaRPr lang="en-US" altLang="zh-CN" sz="2000" dirty="0" smtClean="0">
              <a:solidFill>
                <a:srgbClr val="0066CC"/>
              </a:solidFill>
            </a:endParaRPr>
          </a:p>
          <a:p>
            <a:pPr lvl="1"/>
            <a:r>
              <a:rPr lang="en-US" altLang="zh-CN" sz="2000" dirty="0" smtClean="0">
                <a:solidFill>
                  <a:srgbClr val="0066CC"/>
                </a:solidFill>
              </a:rPr>
              <a:t>Query time </a:t>
            </a:r>
            <a:r>
              <a:rPr lang="en-US" altLang="zh-CN" sz="2000" dirty="0" smtClean="0"/>
              <a:t>with a graph index</a:t>
            </a:r>
          </a:p>
          <a:p>
            <a:pPr marL="342900" lvl="1" indent="-342900">
              <a:buFontTx/>
              <a:buChar char="•"/>
            </a:pPr>
            <a:r>
              <a:rPr lang="en-US" altLang="zh-CN" dirty="0" smtClean="0">
                <a:solidFill>
                  <a:srgbClr val="FF0000"/>
                </a:solidFill>
              </a:rPr>
              <a:t>Data partitioning</a:t>
            </a:r>
          </a:p>
          <a:p>
            <a:pPr lvl="1"/>
            <a:r>
              <a:rPr lang="en-US" altLang="zh-CN" sz="2000" dirty="0" smtClean="0"/>
              <a:t>Partition a data graph to relatively “small” graphs</a:t>
            </a:r>
          </a:p>
          <a:p>
            <a:pPr lvl="1"/>
            <a:r>
              <a:rPr lang="en-US" altLang="zh-CN" sz="2000" dirty="0" smtClean="0"/>
              <a:t>Hash function is a simple approach for random partitioning.</a:t>
            </a:r>
          </a:p>
          <a:p>
            <a:pPr lvl="1"/>
            <a:r>
              <a:rPr lang="en-US" altLang="zh-CN" sz="2000" dirty="0" smtClean="0"/>
              <a:t>There are well established tools, e.g. </a:t>
            </a:r>
            <a:r>
              <a:rPr lang="en-US" altLang="zh-CN" sz="2000" dirty="0" err="1" smtClean="0"/>
              <a:t>Metis</a:t>
            </a:r>
            <a:r>
              <a:rPr lang="en-US" altLang="zh-CN" sz="20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2058972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42</a:t>
            </a:fld>
            <a:endParaRPr lang="zh-CN" altLang="en-US" dirty="0"/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285720" y="2776108"/>
            <a:ext cx="8358246" cy="796908"/>
          </a:xfrm>
        </p:spPr>
        <p:txBody>
          <a:bodyPr/>
          <a:lstStyle/>
          <a:p>
            <a:pPr algn="ctr"/>
            <a:r>
              <a:rPr lang="en-US" altLang="zh-CN" sz="3600" b="1" dirty="0" smtClean="0">
                <a:solidFill>
                  <a:srgbClr val="C00000"/>
                </a:solidFill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xmlns="" val="3230322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43</a:t>
            </a:fld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23528" y="1052736"/>
            <a:ext cx="8568952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We have introduced </a:t>
            </a:r>
            <a:r>
              <a:rPr lang="en-US" altLang="zh-CN" sz="2000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graph search</a:t>
            </a:r>
            <a:r>
              <a:rPr lang="en-US" altLang="zh-CN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: a new paradigm for social computing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23528" y="1772816"/>
            <a:ext cx="8568952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indent="-342900" eaLnBrk="0" hangingPunct="0">
              <a:spcBef>
                <a:spcPts val="0"/>
              </a:spcBef>
            </a:pPr>
            <a:r>
              <a:rPr lang="en-US" altLang="zh-CN" sz="2000" kern="0" dirty="0" smtClean="0">
                <a:solidFill>
                  <a:srgbClr val="000000"/>
                </a:solidFill>
                <a:latin typeface="Arial Unicode MS" pitchFamily="34" charset="-122"/>
              </a:rPr>
              <a:t>We have discussed the </a:t>
            </a:r>
            <a:r>
              <a:rPr lang="en-US" altLang="zh-CN" sz="2000" kern="0" dirty="0" smtClean="0">
                <a:solidFill>
                  <a:srgbClr val="FF0000"/>
                </a:solidFill>
                <a:latin typeface="Arial Unicode MS" pitchFamily="34" charset="-122"/>
              </a:rPr>
              <a:t>history</a:t>
            </a:r>
            <a:r>
              <a:rPr lang="en-US" altLang="zh-CN" sz="2000" kern="0" dirty="0" smtClean="0">
                <a:solidFill>
                  <a:srgbClr val="000000"/>
                </a:solidFill>
                <a:latin typeface="Arial Unicode MS" pitchFamily="34" charset="-122"/>
              </a:rPr>
              <a:t> and </a:t>
            </a:r>
            <a:r>
              <a:rPr lang="en-US" altLang="zh-CN" sz="2000" kern="0" dirty="0" smtClean="0">
                <a:solidFill>
                  <a:srgbClr val="FF0000"/>
                </a:solidFill>
                <a:latin typeface="Arial Unicode MS" pitchFamily="34" charset="-122"/>
              </a:rPr>
              <a:t>applications</a:t>
            </a:r>
            <a:r>
              <a:rPr lang="en-US" altLang="zh-CN" sz="2000" kern="0" dirty="0" smtClean="0">
                <a:solidFill>
                  <a:srgbClr val="000000"/>
                </a:solidFill>
                <a:latin typeface="Arial Unicode MS" pitchFamily="34" charset="-122"/>
              </a:rPr>
              <a:t> of </a:t>
            </a:r>
            <a:r>
              <a:rPr lang="en-US" altLang="zh-CN" sz="2000" dirty="0">
                <a:solidFill>
                  <a:schemeClr val="tx1"/>
                </a:solidFill>
              </a:rPr>
              <a:t>graph </a:t>
            </a:r>
            <a:r>
              <a:rPr lang="en-US" altLang="zh-CN" sz="2000" dirty="0" smtClean="0">
                <a:solidFill>
                  <a:schemeClr val="tx1"/>
                </a:solidFill>
              </a:rPr>
              <a:t>search</a:t>
            </a:r>
            <a:endParaRPr lang="en-US" altLang="zh-CN" kern="0" dirty="0">
              <a:solidFill>
                <a:schemeClr val="tx1"/>
              </a:solidFill>
              <a:latin typeface="Arial Unicode MS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3528" y="2636912"/>
            <a:ext cx="8568952" cy="139730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We have </a:t>
            </a:r>
            <a:r>
              <a:rPr lang="en-US" altLang="zh-CN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introduced and analyzed </a:t>
            </a:r>
            <a:r>
              <a:rPr lang="en-US" altLang="zh-CN" sz="2000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three</a:t>
            </a:r>
            <a:r>
              <a:rPr lang="en-US" altLang="zh-CN" sz="2000" dirty="0" smtClean="0">
                <a:solidFill>
                  <a:srgbClr val="0066CC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zh-CN" sz="2000" dirty="0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types of graph search</a:t>
            </a:r>
            <a:r>
              <a:rPr lang="zh-CN" altLang="en-US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：</a:t>
            </a:r>
            <a:endParaRPr lang="en-US" altLang="zh-CN" sz="2000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marL="285750" indent="-285750" eaLnBrk="0" hangingPunct="0">
              <a:spcBef>
                <a:spcPct val="20000"/>
              </a:spcBef>
              <a:buFontTx/>
              <a:buChar char="–"/>
            </a:pPr>
            <a:r>
              <a:rPr lang="en-US" altLang="zh-CN" kern="0" dirty="0">
                <a:solidFill>
                  <a:srgbClr val="3366CC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Cohesive </a:t>
            </a:r>
            <a:r>
              <a:rPr lang="en-US" altLang="zh-CN" kern="0" dirty="0" err="1">
                <a:solidFill>
                  <a:srgbClr val="3366CC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subgraphs</a:t>
            </a:r>
            <a:endParaRPr lang="en-US" altLang="zh-CN" kern="0" dirty="0">
              <a:solidFill>
                <a:srgbClr val="3366CC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marL="285750" indent="-285750" eaLnBrk="0" hangingPunct="0">
              <a:spcBef>
                <a:spcPct val="20000"/>
              </a:spcBef>
              <a:buFontTx/>
              <a:buChar char="–"/>
            </a:pPr>
            <a:r>
              <a:rPr lang="en-US" altLang="zh-CN" kern="0" dirty="0">
                <a:solidFill>
                  <a:srgbClr val="3366CC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Keyword search on graphs</a:t>
            </a:r>
          </a:p>
          <a:p>
            <a:pPr marL="285750" indent="-285750" eaLnBrk="0" hangingPunct="0">
              <a:spcBef>
                <a:spcPct val="20000"/>
              </a:spcBef>
              <a:buFontTx/>
              <a:buChar char="–"/>
            </a:pPr>
            <a:r>
              <a:rPr lang="en-US" altLang="zh-CN" kern="0" dirty="0">
                <a:solidFill>
                  <a:srgbClr val="3366CC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Graph pattern matching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23528" y="4437112"/>
            <a:ext cx="8568952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We have </a:t>
            </a:r>
            <a:r>
              <a:rPr lang="en-US" altLang="zh-CN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pointed out the </a:t>
            </a:r>
            <a:r>
              <a:rPr lang="en-US" altLang="zh-CN" sz="2000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problems</a:t>
            </a:r>
            <a:r>
              <a:rPr lang="en-US" altLang="zh-CN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and </a:t>
            </a:r>
            <a:r>
              <a:rPr lang="en-US" altLang="zh-CN" sz="2000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challenges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23528" y="5301208"/>
            <a:ext cx="8568952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We have </a:t>
            </a:r>
            <a:r>
              <a:rPr lang="en-US" altLang="zh-CN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presented some </a:t>
            </a:r>
            <a:r>
              <a:rPr lang="en-US" altLang="zh-CN" sz="2000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useful techniques </a:t>
            </a:r>
            <a:r>
              <a:rPr lang="en-US" altLang="zh-CN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to solve the problems</a:t>
            </a:r>
          </a:p>
        </p:txBody>
      </p:sp>
    </p:spTree>
    <p:extLst>
      <p:ext uri="{BB962C8B-B14F-4D97-AF65-F5344CB8AC3E}">
        <p14:creationId xmlns:p14="http://schemas.microsoft.com/office/powerpoint/2010/main" xmlns="" val="2982747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11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b="1" dirty="0" smtClean="0">
                <a:solidFill>
                  <a:srgbClr val="C00000"/>
                </a:solidFill>
              </a:rPr>
              <a:t>References</a:t>
            </a:r>
            <a:endParaRPr lang="zh-CN" altLang="en-US" sz="3600" b="1" dirty="0">
              <a:solidFill>
                <a:srgbClr val="C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20" y="908720"/>
            <a:ext cx="8501122" cy="5429288"/>
          </a:xfrm>
        </p:spPr>
        <p:txBody>
          <a:bodyPr/>
          <a:lstStyle/>
          <a:p>
            <a:pPr>
              <a:buNone/>
            </a:pPr>
            <a:r>
              <a:rPr lang="en-US" altLang="zh-CN" sz="1600" dirty="0" smtClean="0"/>
              <a:t>[1] </a:t>
            </a:r>
            <a:r>
              <a:rPr lang="en-US" altLang="zh-CN" sz="1600" dirty="0" err="1" smtClean="0"/>
              <a:t>S.Wasserman</a:t>
            </a:r>
            <a:r>
              <a:rPr lang="en-US" altLang="zh-CN" sz="1600" dirty="0" smtClean="0"/>
              <a:t> and K. Faust. Social Network Analysis: Methods and Applications. Cambridge University Press, 1994.</a:t>
            </a:r>
          </a:p>
          <a:p>
            <a:pPr>
              <a:buNone/>
            </a:pPr>
            <a:r>
              <a:rPr lang="en-US" altLang="zh-CN" sz="1600" dirty="0" smtClean="0"/>
              <a:t>[2] C. C. </a:t>
            </a:r>
            <a:r>
              <a:rPr lang="en-US" altLang="zh-CN" sz="1600" dirty="0" err="1" smtClean="0"/>
              <a:t>Aggarwal</a:t>
            </a:r>
            <a:r>
              <a:rPr lang="en-US" altLang="zh-CN" sz="1600" dirty="0" smtClean="0"/>
              <a:t> and H. Wang. Managing and Mining Graph Data. Springer, 2010.</a:t>
            </a:r>
          </a:p>
          <a:p>
            <a:pPr>
              <a:buNone/>
            </a:pPr>
            <a:r>
              <a:rPr lang="en-US" altLang="zh-CN" sz="1600" dirty="0" smtClean="0"/>
              <a:t>[3]  </a:t>
            </a:r>
            <a:r>
              <a:rPr lang="en-US" altLang="zh-CN" sz="1600" dirty="0" err="1" smtClean="0"/>
              <a:t>Shuai</a:t>
            </a:r>
            <a:r>
              <a:rPr lang="en-US" altLang="zh-CN" sz="1600" dirty="0" smtClean="0"/>
              <a:t> Ma, Yang Cao, </a:t>
            </a:r>
            <a:r>
              <a:rPr lang="en-US" altLang="zh-CN" sz="1600" dirty="0" err="1" smtClean="0"/>
              <a:t>Tianyu</a:t>
            </a:r>
            <a:r>
              <a:rPr lang="en-US" altLang="zh-CN" sz="1600" dirty="0" smtClean="0"/>
              <a:t> </a:t>
            </a:r>
            <a:r>
              <a:rPr lang="en-US" altLang="zh-CN" sz="1600" dirty="0" err="1" smtClean="0"/>
              <a:t>Wo</a:t>
            </a:r>
            <a:r>
              <a:rPr lang="en-US" altLang="zh-CN" sz="1600" dirty="0" smtClean="0"/>
              <a:t>, and </a:t>
            </a:r>
            <a:r>
              <a:rPr lang="en-US" altLang="zh-CN" sz="1600" dirty="0" err="1" smtClean="0"/>
              <a:t>Jinpeng</a:t>
            </a:r>
            <a:r>
              <a:rPr lang="en-US" altLang="zh-CN" sz="1600" dirty="0" smtClean="0"/>
              <a:t> </a:t>
            </a:r>
            <a:r>
              <a:rPr lang="en-US" altLang="zh-CN" sz="1600" dirty="0" err="1" smtClean="0"/>
              <a:t>Huai</a:t>
            </a:r>
            <a:r>
              <a:rPr lang="en-US" altLang="zh-CN" sz="1600" dirty="0" smtClean="0"/>
              <a:t>, Social Networks and Graph Matching.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Communications of CCF, 2012.</a:t>
            </a:r>
          </a:p>
          <a:p>
            <a:pPr>
              <a:buNone/>
            </a:pPr>
            <a:r>
              <a:rPr lang="en-US" altLang="zh-CN" sz="1600" dirty="0" smtClean="0"/>
              <a:t>[4]  </a:t>
            </a:r>
            <a:r>
              <a:rPr lang="en-US" altLang="zh-CN" sz="1600" dirty="0" err="1" smtClean="0"/>
              <a:t>Shuai</a:t>
            </a:r>
            <a:r>
              <a:rPr lang="en-US" altLang="zh-CN" sz="1600" dirty="0" smtClean="0"/>
              <a:t> Ma, </a:t>
            </a:r>
            <a:r>
              <a:rPr lang="en-US" altLang="zh-CN" sz="1600" dirty="0" err="1" smtClean="0"/>
              <a:t>Jia</a:t>
            </a:r>
            <a:r>
              <a:rPr lang="en-US" altLang="zh-CN" sz="1600" dirty="0" smtClean="0"/>
              <a:t> Li, </a:t>
            </a:r>
            <a:r>
              <a:rPr lang="en-US" altLang="zh-CN" sz="1600" dirty="0" err="1" smtClean="0"/>
              <a:t>Xudong</a:t>
            </a:r>
            <a:r>
              <a:rPr lang="en-US" altLang="zh-CN" sz="1600" dirty="0" smtClean="0"/>
              <a:t> Liu, and </a:t>
            </a:r>
            <a:r>
              <a:rPr lang="en-US" altLang="zh-CN" sz="1600" dirty="0" err="1" smtClean="0"/>
              <a:t>Jinpeng</a:t>
            </a:r>
            <a:r>
              <a:rPr lang="en-US" altLang="zh-CN" sz="1600" dirty="0" smtClean="0"/>
              <a:t> </a:t>
            </a:r>
            <a:r>
              <a:rPr lang="en-US" altLang="zh-CN" sz="1600" dirty="0" err="1" smtClean="0"/>
              <a:t>Huai</a:t>
            </a:r>
            <a:r>
              <a:rPr lang="en-US" altLang="zh-CN" sz="1600" dirty="0" smtClean="0"/>
              <a:t>,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Graph Search: A New Searching Approach to the Social Computing Era .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Communications of CCF, 2012..</a:t>
            </a:r>
          </a:p>
          <a:p>
            <a:pPr>
              <a:buNone/>
            </a:pPr>
            <a:r>
              <a:rPr lang="en-US" altLang="zh-CN" sz="1600" dirty="0" smtClean="0"/>
              <a:t>[5]  </a:t>
            </a:r>
            <a:r>
              <a:rPr lang="en-US" altLang="zh-CN" sz="1600" dirty="0" err="1" smtClean="0"/>
              <a:t>Wenfei</a:t>
            </a:r>
            <a:r>
              <a:rPr lang="en-US" altLang="zh-CN" sz="1600" dirty="0" smtClean="0"/>
              <a:t> Fan, Graph Pattern Matching Revised for Social Network Analysis. ICDT 2012.</a:t>
            </a:r>
          </a:p>
          <a:p>
            <a:pPr>
              <a:buNone/>
            </a:pPr>
            <a:r>
              <a:rPr lang="en-US" altLang="zh-CN" sz="1600" dirty="0" smtClean="0"/>
              <a:t>[6]  </a:t>
            </a:r>
            <a:r>
              <a:rPr lang="en-US" altLang="zh-CN" sz="1600" dirty="0" err="1" smtClean="0"/>
              <a:t>Shuai</a:t>
            </a:r>
            <a:r>
              <a:rPr lang="en-US" altLang="zh-CN" sz="1600" dirty="0" smtClean="0"/>
              <a:t> Ma, Yang Cao, </a:t>
            </a:r>
            <a:r>
              <a:rPr lang="en-US" altLang="zh-CN" sz="1600" dirty="0" err="1" smtClean="0"/>
              <a:t>Wenfei</a:t>
            </a:r>
            <a:r>
              <a:rPr lang="en-US" altLang="zh-CN" sz="1600" dirty="0" smtClean="0"/>
              <a:t> Fan, </a:t>
            </a:r>
            <a:r>
              <a:rPr lang="en-US" altLang="zh-CN" sz="1600" dirty="0" err="1" smtClean="0"/>
              <a:t>Jinpeng</a:t>
            </a:r>
            <a:r>
              <a:rPr lang="en-US" altLang="zh-CN" sz="1600" dirty="0" smtClean="0"/>
              <a:t> </a:t>
            </a:r>
            <a:r>
              <a:rPr lang="en-US" altLang="zh-CN" sz="1600" dirty="0" err="1" smtClean="0"/>
              <a:t>Huai</a:t>
            </a:r>
            <a:r>
              <a:rPr lang="en-US" altLang="zh-CN" sz="1600" dirty="0" smtClean="0"/>
              <a:t>, and </a:t>
            </a:r>
            <a:r>
              <a:rPr lang="en-US" altLang="zh-CN" sz="1600" dirty="0" err="1" smtClean="0"/>
              <a:t>Tianyu</a:t>
            </a:r>
            <a:r>
              <a:rPr lang="en-US" altLang="zh-CN" sz="1600" dirty="0" smtClean="0"/>
              <a:t> </a:t>
            </a:r>
            <a:r>
              <a:rPr lang="en-US" altLang="zh-CN" sz="1600" dirty="0" err="1" smtClean="0"/>
              <a:t>Wo</a:t>
            </a:r>
            <a:r>
              <a:rPr lang="en-US" altLang="zh-CN" sz="1600" dirty="0" smtClean="0"/>
              <a:t>, Capturing Topology in Graph Pattern Matching. VLDB 2012.</a:t>
            </a:r>
          </a:p>
          <a:p>
            <a:pPr>
              <a:buNone/>
            </a:pPr>
            <a:r>
              <a:rPr lang="en-US" altLang="zh-CN" sz="1600" dirty="0" smtClean="0"/>
              <a:t>[7]  </a:t>
            </a:r>
            <a:r>
              <a:rPr lang="en-US" altLang="zh-CN" sz="1600" dirty="0" err="1" smtClean="0"/>
              <a:t>Wenfei</a:t>
            </a:r>
            <a:r>
              <a:rPr lang="en-US" altLang="zh-CN" sz="1600" dirty="0" smtClean="0"/>
              <a:t> Fan, Jianzhong Li, </a:t>
            </a:r>
            <a:r>
              <a:rPr lang="en-US" altLang="zh-CN" sz="1600" dirty="0" err="1" smtClean="0"/>
              <a:t>Shuai</a:t>
            </a:r>
            <a:r>
              <a:rPr lang="en-US" altLang="zh-CN" sz="1600" dirty="0" smtClean="0"/>
              <a:t> Ma, Nan Tang, and </a:t>
            </a:r>
            <a:r>
              <a:rPr lang="en-US" altLang="zh-CN" sz="1600" dirty="0" err="1" smtClean="0"/>
              <a:t>Yinghui</a:t>
            </a:r>
            <a:r>
              <a:rPr lang="en-US" altLang="zh-CN" sz="1600" dirty="0" smtClean="0"/>
              <a:t> Wu,  Adding Regular Expressions to Graph </a:t>
            </a:r>
            <a:r>
              <a:rPr lang="en-US" altLang="zh-CN" sz="1600" dirty="0" err="1" smtClean="0"/>
              <a:t>Reachability</a:t>
            </a:r>
            <a:r>
              <a:rPr lang="en-US" altLang="zh-CN" sz="1600" dirty="0" smtClean="0"/>
              <a:t> and Pattern Queries. ICDE 2011.</a:t>
            </a:r>
          </a:p>
          <a:p>
            <a:pPr>
              <a:buNone/>
            </a:pPr>
            <a:r>
              <a:rPr lang="en-US" altLang="zh-CN" sz="1600" dirty="0" smtClean="0"/>
              <a:t>[8]  </a:t>
            </a:r>
            <a:r>
              <a:rPr lang="en-US" altLang="zh-CN" sz="1600" dirty="0" err="1" smtClean="0"/>
              <a:t>Wenfei</a:t>
            </a:r>
            <a:r>
              <a:rPr lang="en-US" altLang="zh-CN" sz="1600" dirty="0" smtClean="0"/>
              <a:t> Fan, Jianzhong Li, </a:t>
            </a:r>
            <a:r>
              <a:rPr lang="en-US" altLang="zh-CN" sz="1600" dirty="0" err="1" smtClean="0"/>
              <a:t>Shuai</a:t>
            </a:r>
            <a:r>
              <a:rPr lang="en-US" altLang="zh-CN" sz="1600" dirty="0" smtClean="0"/>
              <a:t> Ma, Nan Tang, and </a:t>
            </a:r>
            <a:r>
              <a:rPr lang="en-US" altLang="zh-CN" sz="1600" dirty="0" err="1" smtClean="0"/>
              <a:t>Yinghui</a:t>
            </a:r>
            <a:r>
              <a:rPr lang="en-US" altLang="zh-CN" sz="1600" dirty="0" smtClean="0"/>
              <a:t> Wu, Graph Pattern Matching: From Intractable to Polynomial Time. VLDB 2010.</a:t>
            </a:r>
          </a:p>
          <a:p>
            <a:pPr>
              <a:buNone/>
            </a:pPr>
            <a:r>
              <a:rPr lang="en-US" altLang="zh-CN" sz="1600" dirty="0" smtClean="0"/>
              <a:t>[9]  </a:t>
            </a:r>
            <a:r>
              <a:rPr lang="en-US" altLang="zh-CN" sz="1600" dirty="0" err="1" smtClean="0"/>
              <a:t>Wenfei</a:t>
            </a:r>
            <a:r>
              <a:rPr lang="en-US" altLang="zh-CN" sz="1600" dirty="0" smtClean="0"/>
              <a:t> Fan, Jianzhong Li, </a:t>
            </a:r>
            <a:r>
              <a:rPr lang="en-US" altLang="zh-CN" sz="1600" dirty="0" err="1" smtClean="0"/>
              <a:t>Shuai</a:t>
            </a:r>
            <a:r>
              <a:rPr lang="en-US" altLang="zh-CN" sz="1600" dirty="0" smtClean="0"/>
              <a:t> Ma, Nan Tang, and </a:t>
            </a:r>
            <a:r>
              <a:rPr lang="en-US" altLang="zh-CN" sz="1600" dirty="0" err="1" smtClean="0"/>
              <a:t>Yinghui</a:t>
            </a:r>
            <a:r>
              <a:rPr lang="en-US" altLang="zh-CN" sz="1600" dirty="0" smtClean="0"/>
              <a:t> Wu, Graph Homomorphism Revisited for Graph Matching.  VLDB 2010.</a:t>
            </a:r>
          </a:p>
          <a:p>
            <a:pPr>
              <a:buNone/>
            </a:pPr>
            <a:r>
              <a:rPr lang="en-US" altLang="zh-CN" sz="1600" dirty="0" smtClean="0"/>
              <a:t>[10] </a:t>
            </a:r>
            <a:r>
              <a:rPr lang="en-US" altLang="zh-CN" sz="1600" dirty="0" err="1" smtClean="0"/>
              <a:t>Hossein</a:t>
            </a:r>
            <a:r>
              <a:rPr lang="en-US" altLang="zh-CN" sz="1600" dirty="0" smtClean="0"/>
              <a:t> </a:t>
            </a:r>
            <a:r>
              <a:rPr lang="en-US" altLang="zh-CN" sz="1600" dirty="0" err="1" smtClean="0"/>
              <a:t>Maserrat</a:t>
            </a:r>
            <a:r>
              <a:rPr lang="en-US" altLang="zh-CN" sz="1600" dirty="0" smtClean="0"/>
              <a:t> and </a:t>
            </a:r>
            <a:r>
              <a:rPr lang="en-US" altLang="zh-CN" sz="1600" dirty="0" err="1" smtClean="0"/>
              <a:t>Jian</a:t>
            </a:r>
            <a:r>
              <a:rPr lang="en-US" altLang="zh-CN" sz="1600" dirty="0" smtClean="0"/>
              <a:t> Pei, Neighbor query friendly compression of social networks. KDD 2010.</a:t>
            </a:r>
          </a:p>
          <a:p>
            <a:pPr>
              <a:buNone/>
            </a:pPr>
            <a:r>
              <a:rPr lang="en-US" altLang="zh-CN" sz="1600" dirty="0" smtClean="0"/>
              <a:t>[11] Rice, M. and </a:t>
            </a:r>
            <a:r>
              <a:rPr lang="en-US" altLang="zh-CN" sz="1600" dirty="0" err="1" smtClean="0"/>
              <a:t>Tsotras</a:t>
            </a:r>
            <a:r>
              <a:rPr lang="en-US" altLang="zh-CN" sz="1600" dirty="0" smtClean="0"/>
              <a:t>, V.J., Graph indexing of road networks for shortest path queries with label restrictions. VLDB 2010.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44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b="1" dirty="0" smtClean="0">
                <a:solidFill>
                  <a:srgbClr val="C00000"/>
                </a:solidFill>
              </a:rPr>
              <a:t>References</a:t>
            </a:r>
            <a:endParaRPr lang="zh-CN" altLang="en-US" sz="3600" b="1" dirty="0">
              <a:solidFill>
                <a:srgbClr val="C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20" y="908720"/>
            <a:ext cx="8501122" cy="5429288"/>
          </a:xfrm>
        </p:spPr>
        <p:txBody>
          <a:bodyPr/>
          <a:lstStyle/>
          <a:p>
            <a:pPr>
              <a:buNone/>
            </a:pPr>
            <a:r>
              <a:rPr lang="en-US" altLang="zh-CN" sz="1600" dirty="0" smtClean="0"/>
              <a:t>[12] Brian </a:t>
            </a:r>
            <a:r>
              <a:rPr lang="en-US" altLang="zh-CN" sz="1600" dirty="0" err="1" smtClean="0"/>
              <a:t>Gallaghe</a:t>
            </a:r>
            <a:r>
              <a:rPr lang="en-US" altLang="zh-CN" sz="1600" dirty="0" smtClean="0"/>
              <a:t>, Matching structure and semantics: A survey on graph-based pattern matching. AAAI FS. 2006.</a:t>
            </a:r>
          </a:p>
          <a:p>
            <a:pPr>
              <a:buNone/>
            </a:pPr>
            <a:r>
              <a:rPr lang="en-US" altLang="zh-CN" sz="1600" dirty="0" smtClean="0"/>
              <a:t>[13] Chao Liu, Chen </a:t>
            </a:r>
            <a:r>
              <a:rPr lang="en-US" altLang="zh-CN" sz="1600" dirty="0" err="1" smtClean="0"/>
              <a:t>Chen</a:t>
            </a:r>
            <a:r>
              <a:rPr lang="en-US" altLang="zh-CN" sz="1600" dirty="0" smtClean="0"/>
              <a:t>, </a:t>
            </a:r>
            <a:r>
              <a:rPr lang="en-US" altLang="zh-CN" sz="1600" dirty="0" err="1" smtClean="0"/>
              <a:t>Jiawei</a:t>
            </a:r>
            <a:r>
              <a:rPr lang="en-US" altLang="zh-CN" sz="1600" dirty="0" smtClean="0"/>
              <a:t> Han and Philip S. Yu, GPLAG: detection of software plagiarism by program dependence graph analysis. KDD 2006.</a:t>
            </a:r>
          </a:p>
          <a:p>
            <a:pPr>
              <a:buNone/>
            </a:pPr>
            <a:r>
              <a:rPr lang="en-US" altLang="zh-CN" sz="1600" dirty="0" smtClean="0"/>
              <a:t>[14] J. </a:t>
            </a:r>
            <a:r>
              <a:rPr lang="en-US" altLang="zh-CN" sz="1600" dirty="0" err="1" smtClean="0"/>
              <a:t>Ferrante</a:t>
            </a:r>
            <a:r>
              <a:rPr lang="en-US" altLang="zh-CN" sz="1600" dirty="0" smtClean="0"/>
              <a:t>, K. J. </a:t>
            </a:r>
            <a:r>
              <a:rPr lang="en-US" altLang="zh-CN" sz="1600" dirty="0" err="1" smtClean="0"/>
              <a:t>Ottenstein</a:t>
            </a:r>
            <a:r>
              <a:rPr lang="en-US" altLang="zh-CN" sz="1600" dirty="0" smtClean="0"/>
              <a:t>, and J. D. Warren. The program dependence graph and its use in optimization. ACM Trans. Program. Lang. Syst., 9(3):319–349, 1987.</a:t>
            </a:r>
          </a:p>
          <a:p>
            <a:pPr>
              <a:buNone/>
            </a:pPr>
            <a:r>
              <a:rPr lang="en-US" altLang="zh-CN" sz="1600" dirty="0" smtClean="0"/>
              <a:t>[15] </a:t>
            </a:r>
            <a:r>
              <a:rPr lang="en-US" altLang="zh-CN" sz="1600" dirty="0" err="1" smtClean="0"/>
              <a:t>Shuai</a:t>
            </a:r>
            <a:r>
              <a:rPr lang="en-US" altLang="zh-CN" sz="1600" dirty="0" smtClean="0"/>
              <a:t> Ma, Yang Cao, </a:t>
            </a:r>
            <a:r>
              <a:rPr lang="en-US" altLang="zh-CN" sz="1600" dirty="0" err="1" smtClean="0"/>
              <a:t>Jinpeng</a:t>
            </a:r>
            <a:r>
              <a:rPr lang="en-US" altLang="zh-CN" sz="1600" dirty="0" smtClean="0"/>
              <a:t> </a:t>
            </a:r>
            <a:r>
              <a:rPr lang="en-US" altLang="zh-CN" sz="1600" dirty="0" err="1" smtClean="0"/>
              <a:t>Huai</a:t>
            </a:r>
            <a:r>
              <a:rPr lang="en-US" altLang="zh-CN" sz="1600" dirty="0" smtClean="0"/>
              <a:t>, and </a:t>
            </a:r>
            <a:r>
              <a:rPr lang="en-US" altLang="zh-CN" sz="1600" dirty="0" err="1" smtClean="0"/>
              <a:t>Tianyu</a:t>
            </a:r>
            <a:r>
              <a:rPr lang="en-US" altLang="zh-CN" sz="1600" dirty="0" smtClean="0"/>
              <a:t> </a:t>
            </a:r>
            <a:r>
              <a:rPr lang="en-US" altLang="zh-CN" sz="1600" dirty="0" err="1" smtClean="0"/>
              <a:t>Wo</a:t>
            </a:r>
            <a:r>
              <a:rPr lang="en-US" altLang="zh-CN" sz="1600" dirty="0" smtClean="0"/>
              <a:t>, Distributed Graph Pattern Matching, WWW 2012.</a:t>
            </a:r>
          </a:p>
          <a:p>
            <a:pPr>
              <a:buNone/>
            </a:pPr>
            <a:r>
              <a:rPr lang="en-US" altLang="zh-CN" sz="1600" dirty="0" smtClean="0"/>
              <a:t>[16] Rice, M. and </a:t>
            </a:r>
            <a:r>
              <a:rPr lang="en-US" altLang="zh-CN" sz="1600" dirty="0" err="1" smtClean="0"/>
              <a:t>Tsotras</a:t>
            </a:r>
            <a:r>
              <a:rPr lang="en-US" altLang="zh-CN" sz="1600" dirty="0" smtClean="0"/>
              <a:t>, V.J., Graph indexing of road networks for shortest path queries with label </a:t>
            </a:r>
            <a:r>
              <a:rPr lang="en-US" altLang="zh-CN" sz="1600" dirty="0" err="1" smtClean="0"/>
              <a:t>restrictions,VLDB</a:t>
            </a:r>
            <a:r>
              <a:rPr lang="en-US" altLang="zh-CN" sz="1600" dirty="0" smtClean="0"/>
              <a:t> 2010.</a:t>
            </a:r>
          </a:p>
          <a:p>
            <a:pPr>
              <a:buNone/>
            </a:pPr>
            <a:r>
              <a:rPr lang="en-US" altLang="zh-CN" sz="1600" dirty="0" smtClean="0"/>
              <a:t>[17] David A. Bader and </a:t>
            </a:r>
            <a:r>
              <a:rPr lang="en-US" altLang="zh-CN" sz="1600" dirty="0" err="1" smtClean="0"/>
              <a:t>Kamesh</a:t>
            </a:r>
            <a:r>
              <a:rPr lang="en-US" altLang="zh-CN" sz="1600" dirty="0" smtClean="0"/>
              <a:t> </a:t>
            </a:r>
            <a:r>
              <a:rPr lang="en-US" altLang="zh-CN" sz="1600" dirty="0" err="1" smtClean="0"/>
              <a:t>Madduri</a:t>
            </a:r>
            <a:r>
              <a:rPr lang="en-US" altLang="zh-CN" sz="1600" dirty="0" smtClean="0"/>
              <a:t>, A graph-theoretic analysis of the human protein-interaction network using </a:t>
            </a:r>
            <a:r>
              <a:rPr lang="en-US" altLang="zh-CN" sz="1600" dirty="0" err="1" smtClean="0"/>
              <a:t>multicore</a:t>
            </a:r>
            <a:r>
              <a:rPr lang="en-US" altLang="zh-CN" sz="1600" dirty="0" smtClean="0"/>
              <a:t> parallel algorithms. Parallel Computing 2008.</a:t>
            </a:r>
          </a:p>
          <a:p>
            <a:pPr>
              <a:buNone/>
            </a:pPr>
            <a:r>
              <a:rPr lang="en-US" altLang="zh-CN" sz="1600" dirty="0" smtClean="0"/>
              <a:t>[18] </a:t>
            </a:r>
            <a:r>
              <a:rPr lang="en-US" altLang="zh-CN" sz="1600" dirty="0" err="1" smtClean="0"/>
              <a:t>Mehdi</a:t>
            </a:r>
            <a:r>
              <a:rPr lang="en-US" altLang="zh-CN" sz="1600" dirty="0" smtClean="0"/>
              <a:t> </a:t>
            </a:r>
            <a:r>
              <a:rPr lang="en-US" altLang="zh-CN" sz="1600" dirty="0" err="1" smtClean="0"/>
              <a:t>Kargar</a:t>
            </a:r>
            <a:r>
              <a:rPr lang="en-US" altLang="zh-CN" sz="1600" dirty="0" smtClean="0"/>
              <a:t>, </a:t>
            </a:r>
            <a:r>
              <a:rPr lang="en-US" altLang="zh-CN" sz="1600" dirty="0" err="1" smtClean="0"/>
              <a:t>Aijun</a:t>
            </a:r>
            <a:r>
              <a:rPr lang="en-US" altLang="zh-CN" sz="1600" dirty="0" smtClean="0"/>
              <a:t> An: Keyword Search in Graphs: Finding r-cliques. In VLDB Conference, 2011.</a:t>
            </a:r>
          </a:p>
          <a:p>
            <a:pPr>
              <a:buNone/>
            </a:pPr>
            <a:r>
              <a:rPr lang="en-US" altLang="zh-CN" sz="1600" dirty="0" smtClean="0"/>
              <a:t>[19] </a:t>
            </a:r>
            <a:r>
              <a:rPr lang="en-US" altLang="zh-CN" sz="1600" dirty="0" err="1" smtClean="0"/>
              <a:t>Eytan</a:t>
            </a:r>
            <a:r>
              <a:rPr lang="en-US" altLang="zh-CN" sz="1600" dirty="0" smtClean="0"/>
              <a:t> Adar and Christopher Re, Managing Uncertainty in Social Networks, IEEE Data Eng. Bull., pp.15-22, 30(2), 2007.</a:t>
            </a:r>
          </a:p>
          <a:p>
            <a:pPr>
              <a:buNone/>
            </a:pPr>
            <a:r>
              <a:rPr lang="en-US" altLang="zh-CN" sz="1600" dirty="0" smtClean="0"/>
              <a:t>[20] </a:t>
            </a:r>
            <a:r>
              <a:rPr lang="en-US" altLang="zh-CN" sz="1600" dirty="0" err="1" smtClean="0"/>
              <a:t>Gueorgi</a:t>
            </a:r>
            <a:r>
              <a:rPr lang="en-US" altLang="zh-CN" sz="1600" dirty="0" smtClean="0"/>
              <a:t> </a:t>
            </a:r>
            <a:r>
              <a:rPr lang="en-US" altLang="zh-CN" sz="1600" dirty="0" err="1" smtClean="0"/>
              <a:t>Kossinets</a:t>
            </a:r>
            <a:r>
              <a:rPr lang="en-US" altLang="zh-CN" sz="1600" dirty="0" smtClean="0"/>
              <a:t>, Effects of missing data in social networks. Social Networks 28:247-268, 2006.</a:t>
            </a:r>
          </a:p>
          <a:p>
            <a:pPr>
              <a:buNone/>
            </a:pPr>
            <a:r>
              <a:rPr lang="en-US" altLang="zh-CN" sz="1600" dirty="0" smtClean="0"/>
              <a:t>[21] Daniel </a:t>
            </a:r>
            <a:r>
              <a:rPr lang="en-US" altLang="zh-CN" sz="1600" dirty="0" err="1" smtClean="0"/>
              <a:t>Peng</a:t>
            </a:r>
            <a:r>
              <a:rPr lang="en-US" altLang="zh-CN" sz="1600" dirty="0" smtClean="0"/>
              <a:t>, Frank </a:t>
            </a:r>
            <a:r>
              <a:rPr lang="en-US" altLang="zh-CN" sz="1600" dirty="0" err="1" smtClean="0"/>
              <a:t>Dabek</a:t>
            </a:r>
            <a:r>
              <a:rPr lang="en-US" altLang="zh-CN" sz="1600" dirty="0" smtClean="0"/>
              <a:t>: Large-scale Incremental Processing Using Distributed Transactions and Notifications. OSDI 2010.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45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3140968"/>
            <a:ext cx="8358246" cy="796908"/>
          </a:xfrm>
        </p:spPr>
        <p:txBody>
          <a:bodyPr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</a:rPr>
              <a:t>Book Recommendation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46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Databases and Logic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47</a:t>
            </a:fld>
            <a:endParaRPr lang="zh-CN" altLang="en-US" dirty="0"/>
          </a:p>
        </p:txBody>
      </p:sp>
      <p:pic>
        <p:nvPicPr>
          <p:cNvPr id="5" name="图片 4" descr="logic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355976" y="1839838"/>
            <a:ext cx="3893418" cy="3893418"/>
          </a:xfrm>
          <a:prstGeom prst="rect">
            <a:avLst/>
          </a:prstGeom>
        </p:spPr>
      </p:pic>
      <p:pic>
        <p:nvPicPr>
          <p:cNvPr id="6" name="图片 5" descr="db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9552" y="1839838"/>
            <a:ext cx="3888432" cy="388843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Computational Complexity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48</a:t>
            </a:fld>
            <a:endParaRPr lang="zh-CN" altLang="en-US" dirty="0"/>
          </a:p>
        </p:txBody>
      </p:sp>
      <p:pic>
        <p:nvPicPr>
          <p:cNvPr id="5" name="图片 4" descr="computational_complexity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139952" y="1772816"/>
            <a:ext cx="3672408" cy="3672408"/>
          </a:xfrm>
          <a:prstGeom prst="rect">
            <a:avLst/>
          </a:prstGeom>
        </p:spPr>
      </p:pic>
      <p:pic>
        <p:nvPicPr>
          <p:cNvPr id="6" name="图片 5" descr="computers_and_intractability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86120" y="1772816"/>
            <a:ext cx="2633086" cy="37358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Algorithms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49</a:t>
            </a:fld>
            <a:endParaRPr lang="zh-CN" altLang="en-US" dirty="0"/>
          </a:p>
        </p:txBody>
      </p:sp>
      <p:pic>
        <p:nvPicPr>
          <p:cNvPr id="5" name="图片 4" descr="Probability_and_computing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311385" y="1844824"/>
            <a:ext cx="2657962" cy="3672408"/>
          </a:xfrm>
          <a:prstGeom prst="rect">
            <a:avLst/>
          </a:prstGeom>
        </p:spPr>
      </p:pic>
      <p:pic>
        <p:nvPicPr>
          <p:cNvPr id="7" name="图片 6" descr="Introduction_to_algorithm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9513" y="1844824"/>
            <a:ext cx="3247182" cy="3672408"/>
          </a:xfrm>
          <a:prstGeom prst="rect">
            <a:avLst/>
          </a:prstGeom>
        </p:spPr>
      </p:pic>
      <p:pic>
        <p:nvPicPr>
          <p:cNvPr id="8" name="图片 7" descr="approx-book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707904" y="1844824"/>
            <a:ext cx="2448272" cy="369829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b="1" dirty="0" smtClean="0">
                <a:solidFill>
                  <a:srgbClr val="C00000"/>
                </a:solidFill>
              </a:rPr>
              <a:t>Outline</a:t>
            </a:r>
            <a:endParaRPr lang="zh-CN" altLang="en-US" sz="3600" b="1" dirty="0">
              <a:solidFill>
                <a:srgbClr val="C0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5</a:t>
            </a:fld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323528" y="980728"/>
            <a:ext cx="8501122" cy="5429288"/>
          </a:xfrm>
        </p:spPr>
        <p:txBody>
          <a:bodyPr/>
          <a:lstStyle/>
          <a:p>
            <a:r>
              <a:rPr lang="en-US" altLang="zh-CN" sz="2400" dirty="0" smtClean="0"/>
              <a:t>Application scenarios</a:t>
            </a:r>
          </a:p>
          <a:p>
            <a:r>
              <a:rPr lang="en-US" altLang="zh-CN" sz="2400" dirty="0" smtClean="0"/>
              <a:t>What is graph search?</a:t>
            </a:r>
          </a:p>
          <a:p>
            <a:r>
              <a:rPr lang="en-US" altLang="zh-CN" sz="2400" dirty="0" smtClean="0"/>
              <a:t>Three types of graph search</a:t>
            </a:r>
          </a:p>
          <a:p>
            <a:r>
              <a:rPr lang="en-US" altLang="zh-CN" sz="2400" dirty="0" smtClean="0"/>
              <a:t>Problems and challenges</a:t>
            </a:r>
          </a:p>
          <a:p>
            <a:r>
              <a:rPr lang="en-US" altLang="zh-CN" sz="2400" dirty="0" smtClean="0"/>
              <a:t>Related techniques</a:t>
            </a:r>
          </a:p>
          <a:p>
            <a:r>
              <a:rPr lang="en-US" altLang="zh-CN" sz="2400" dirty="0" smtClean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xmlns="" val="436586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Formal Languages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50</a:t>
            </a:fld>
            <a:endParaRPr lang="zh-CN" altLang="en-US" dirty="0"/>
          </a:p>
        </p:txBody>
      </p:sp>
      <p:pic>
        <p:nvPicPr>
          <p:cNvPr id="6" name="图片 5" descr="formal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99592" y="1340768"/>
            <a:ext cx="2943225" cy="4524375"/>
          </a:xfrm>
          <a:prstGeom prst="rect">
            <a:avLst/>
          </a:prstGeom>
        </p:spPr>
      </p:pic>
      <p:pic>
        <p:nvPicPr>
          <p:cNvPr id="9" name="图片 8" descr="formal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283968" y="1340768"/>
            <a:ext cx="4525094" cy="45250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Statistics and Social Networks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51</a:t>
            </a:fld>
            <a:endParaRPr lang="zh-CN" altLang="en-US" dirty="0"/>
          </a:p>
        </p:txBody>
      </p:sp>
      <p:pic>
        <p:nvPicPr>
          <p:cNvPr id="6" name="图片 5" descr="statistic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99592" y="1124744"/>
            <a:ext cx="2914650" cy="4524375"/>
          </a:xfrm>
          <a:prstGeom prst="rect">
            <a:avLst/>
          </a:prstGeom>
        </p:spPr>
      </p:pic>
      <p:pic>
        <p:nvPicPr>
          <p:cNvPr id="9" name="图片 8" descr="wasserman_faust-social_network_analysis_methods_and_applications-3.bmp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16016" y="1124744"/>
            <a:ext cx="2885946" cy="453650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Graph Theory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52</a:t>
            </a:fld>
            <a:endParaRPr lang="zh-CN" altLang="en-US" dirty="0"/>
          </a:p>
        </p:txBody>
      </p:sp>
      <p:pic>
        <p:nvPicPr>
          <p:cNvPr id="5" name="图片 4" descr="graph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5536" y="1484784"/>
            <a:ext cx="2979967" cy="4509120"/>
          </a:xfrm>
          <a:prstGeom prst="rect">
            <a:avLst/>
          </a:prstGeom>
        </p:spPr>
      </p:pic>
      <p:pic>
        <p:nvPicPr>
          <p:cNvPr id="6" name="图片 5" descr="graph_theory_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067944" y="1484784"/>
            <a:ext cx="4392488" cy="43924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7584" y="2734419"/>
            <a:ext cx="5078938" cy="2016224"/>
          </a:xfrm>
        </p:spPr>
        <p:txBody>
          <a:bodyPr/>
          <a:lstStyle/>
          <a:p>
            <a:pPr>
              <a:buNone/>
            </a:pPr>
            <a:r>
              <a:rPr lang="en-US" altLang="zh-CN" sz="2000" b="1" dirty="0" smtClean="0">
                <a:solidFill>
                  <a:srgbClr val="000099"/>
                </a:solidFill>
              </a:rPr>
              <a:t>Homepage</a:t>
            </a:r>
            <a:r>
              <a:rPr lang="en-US" altLang="zh-CN" sz="2000" dirty="0" smtClean="0"/>
              <a:t>: </a:t>
            </a:r>
            <a:r>
              <a:rPr lang="en-US" altLang="zh-CN" sz="2000" dirty="0" smtClean="0">
                <a:hlinkClick r:id="rId2"/>
              </a:rPr>
              <a:t>http://mashuai.buaa.edu.cn</a:t>
            </a:r>
            <a:endParaRPr lang="en-US" altLang="zh-CN" sz="2000" dirty="0" smtClean="0"/>
          </a:p>
          <a:p>
            <a:pPr>
              <a:spcBef>
                <a:spcPts val="1200"/>
              </a:spcBef>
              <a:buNone/>
            </a:pPr>
            <a:r>
              <a:rPr lang="en-US" altLang="zh-CN" sz="2000" b="1" dirty="0" smtClean="0">
                <a:solidFill>
                  <a:srgbClr val="000099"/>
                </a:solidFill>
              </a:rPr>
              <a:t>Email</a:t>
            </a:r>
            <a:r>
              <a:rPr lang="en-US" altLang="zh-CN" sz="2000" dirty="0" smtClean="0"/>
              <a:t>: </a:t>
            </a:r>
            <a:r>
              <a:rPr lang="en-US" altLang="zh-CN" sz="2000" dirty="0" smtClean="0">
                <a:hlinkClick r:id="rId3"/>
              </a:rPr>
              <a:t>mashuai@buaa.edu.cn</a:t>
            </a:r>
            <a:endParaRPr lang="en-US" altLang="zh-CN" sz="2000" dirty="0" smtClean="0"/>
          </a:p>
          <a:p>
            <a:pPr>
              <a:spcBef>
                <a:spcPts val="1200"/>
              </a:spcBef>
              <a:buNone/>
            </a:pPr>
            <a:r>
              <a:rPr lang="en-US" altLang="zh-CN" sz="2000" b="1" dirty="0" smtClean="0">
                <a:solidFill>
                  <a:srgbClr val="000099"/>
                </a:solidFill>
              </a:rPr>
              <a:t>Address</a:t>
            </a:r>
            <a:r>
              <a:rPr lang="en-US" altLang="zh-CN" sz="2000" dirty="0" smtClean="0"/>
              <a:t>:   Room G1122, 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000" dirty="0" smtClean="0"/>
              <a:t>		    New Main Building, 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000" dirty="0" smtClean="0"/>
              <a:t>                 </a:t>
            </a:r>
            <a:r>
              <a:rPr lang="en-US" altLang="zh-CN" sz="2000" dirty="0" err="1" smtClean="0"/>
              <a:t>Beihang</a:t>
            </a:r>
            <a:r>
              <a:rPr lang="en-US" altLang="zh-CN" sz="2000" dirty="0" smtClean="0"/>
              <a:t> University</a:t>
            </a:r>
          </a:p>
          <a:p>
            <a:pPr>
              <a:buNone/>
            </a:pPr>
            <a:endParaRPr lang="zh-CN" altLang="en-US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53</a:t>
            </a:fld>
            <a:endParaRPr lang="zh-CN" altLang="en-US" dirty="0"/>
          </a:p>
        </p:txBody>
      </p:sp>
      <p:pic>
        <p:nvPicPr>
          <p:cNvPr id="1026" name="Picture 2" descr="http://www.ccf.org.cn/resources/1190201776262/adl/12012-10-22-11_00_39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28184" y="2806427"/>
            <a:ext cx="1524000" cy="1990725"/>
          </a:xfrm>
          <a:prstGeom prst="rect">
            <a:avLst/>
          </a:prstGeom>
          <a:noFill/>
        </p:spPr>
      </p:pic>
      <p:sp>
        <p:nvSpPr>
          <p:cNvPr id="5" name="内容占位符 2"/>
          <p:cNvSpPr txBox="1">
            <a:spLocks/>
          </p:cNvSpPr>
          <p:nvPr/>
        </p:nvSpPr>
        <p:spPr bwMode="auto">
          <a:xfrm>
            <a:off x="539552" y="980728"/>
            <a:ext cx="8352928" cy="129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kumimoji="1" lang="en-US" altLang="zh-CN" sz="2400" b="1" dirty="0" smtClean="0">
                <a:solidFill>
                  <a:srgbClr val="000099"/>
                </a:solidFill>
              </a:rPr>
              <a:t>Acknowledgement</a:t>
            </a:r>
            <a:r>
              <a:rPr kumimoji="1" lang="en-US" altLang="zh-CN" sz="2400" dirty="0" smtClean="0"/>
              <a:t>: </a:t>
            </a:r>
          </a:p>
          <a:p>
            <a:pPr>
              <a:spcBef>
                <a:spcPts val="600"/>
              </a:spcBef>
            </a:pPr>
            <a:r>
              <a:rPr kumimoji="1" lang="en-US" altLang="zh-CN" sz="2000" dirty="0" smtClean="0"/>
              <a:t>Yang Cao, </a:t>
            </a:r>
            <a:r>
              <a:rPr kumimoji="1" lang="en-US" altLang="zh-CN" sz="2000" dirty="0" err="1" smtClean="0">
                <a:solidFill>
                  <a:srgbClr val="000099"/>
                </a:solidFill>
              </a:rPr>
              <a:t>Wenfei</a:t>
            </a:r>
            <a:r>
              <a:rPr kumimoji="1" lang="en-US" altLang="zh-CN" sz="2000" dirty="0" smtClean="0">
                <a:solidFill>
                  <a:srgbClr val="000099"/>
                </a:solidFill>
              </a:rPr>
              <a:t> Fan</a:t>
            </a:r>
            <a:r>
              <a:rPr kumimoji="1" lang="en-US" altLang="zh-CN" sz="2000" dirty="0" smtClean="0"/>
              <a:t>, </a:t>
            </a:r>
            <a:r>
              <a:rPr kumimoji="1" lang="en-US" altLang="zh-CN" sz="2000" dirty="0" err="1" smtClean="0"/>
              <a:t>Kaiyu</a:t>
            </a:r>
            <a:r>
              <a:rPr kumimoji="1" lang="en-US" altLang="zh-CN" sz="2000" dirty="0" smtClean="0"/>
              <a:t> </a:t>
            </a:r>
            <a:r>
              <a:rPr kumimoji="1" lang="en-US" altLang="zh-CN" sz="2000" dirty="0" err="1" smtClean="0"/>
              <a:t>Feng</a:t>
            </a:r>
            <a:r>
              <a:rPr kumimoji="1" lang="en-US" altLang="zh-CN" sz="2000" dirty="0" smtClean="0"/>
              <a:t>, </a:t>
            </a:r>
            <a:r>
              <a:rPr kumimoji="1" lang="en-US" altLang="zh-CN" sz="2000" dirty="0" err="1" smtClean="0"/>
              <a:t>Jinpeng</a:t>
            </a:r>
            <a:r>
              <a:rPr kumimoji="1" lang="en-US" altLang="zh-CN" sz="2000" dirty="0" smtClean="0"/>
              <a:t> </a:t>
            </a:r>
            <a:r>
              <a:rPr kumimoji="1" lang="en-US" altLang="zh-CN" sz="2000" dirty="0" err="1" smtClean="0"/>
              <a:t>Huai</a:t>
            </a:r>
            <a:r>
              <a:rPr lang="en-US" altLang="zh-CN" sz="2000" dirty="0" smtClean="0"/>
              <a:t>, </a:t>
            </a:r>
            <a:r>
              <a:rPr lang="en-US" altLang="zh-CN" sz="2000" dirty="0" err="1" smtClean="0"/>
              <a:t>Jia</a:t>
            </a:r>
            <a:r>
              <a:rPr lang="en-US" altLang="zh-CN" sz="2000" dirty="0" smtClean="0"/>
              <a:t> Li, </a:t>
            </a:r>
            <a:r>
              <a:rPr lang="en-US" altLang="zh-CN" sz="2000" dirty="0" err="1" smtClean="0"/>
              <a:t>Jianzhong</a:t>
            </a:r>
            <a:r>
              <a:rPr lang="en-US" altLang="zh-CN" sz="2000" dirty="0" smtClean="0"/>
              <a:t> Li, </a:t>
            </a:r>
            <a:r>
              <a:rPr lang="en-US" altLang="zh-CN" sz="2000" dirty="0" err="1" smtClean="0"/>
              <a:t>Xudong</a:t>
            </a:r>
            <a:r>
              <a:rPr lang="en-US" altLang="zh-CN" sz="2000" dirty="0" smtClean="0"/>
              <a:t> Liu, </a:t>
            </a:r>
            <a:r>
              <a:rPr kumimoji="1" lang="en-US" altLang="zh-CN" sz="2000" dirty="0" smtClean="0"/>
              <a:t>Nan Tang, </a:t>
            </a:r>
            <a:r>
              <a:rPr kumimoji="1" lang="en-US" altLang="zh-CN" sz="2000" dirty="0" err="1" smtClean="0"/>
              <a:t>Tianyu</a:t>
            </a:r>
            <a:r>
              <a:rPr kumimoji="1" lang="en-US" altLang="zh-CN" sz="2000" dirty="0" smtClean="0"/>
              <a:t> </a:t>
            </a:r>
            <a:r>
              <a:rPr kumimoji="1" lang="en-US" altLang="zh-CN" sz="2000" dirty="0" err="1" smtClean="0"/>
              <a:t>Wo</a:t>
            </a:r>
            <a:r>
              <a:rPr kumimoji="1" lang="en-US" altLang="zh-CN" sz="2000" dirty="0" smtClean="0"/>
              <a:t>, </a:t>
            </a:r>
            <a:r>
              <a:rPr kumimoji="1" lang="en-US" altLang="zh-CN" sz="2000" dirty="0" err="1" smtClean="0"/>
              <a:t>Yinghui</a:t>
            </a:r>
            <a:r>
              <a:rPr kumimoji="1" lang="en-US" altLang="zh-CN" sz="2000" dirty="0" smtClean="0"/>
              <a:t> Wu, …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2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6</a:t>
            </a:fld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285720" y="2416068"/>
            <a:ext cx="8358246" cy="796908"/>
          </a:xfrm>
        </p:spPr>
        <p:txBody>
          <a:bodyPr/>
          <a:lstStyle/>
          <a:p>
            <a:pPr algn="ctr"/>
            <a:r>
              <a:rPr lang="en-US" altLang="zh-CN" sz="3600" b="1" dirty="0" smtClean="0">
                <a:solidFill>
                  <a:srgbClr val="C00000"/>
                </a:solidFill>
              </a:rPr>
              <a:t>Application Scenarios</a:t>
            </a:r>
            <a:endParaRPr lang="zh-CN" altLang="en-US" sz="36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9" descr="FoRRESTER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56376" y="2245700"/>
            <a:ext cx="966664" cy="46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20" y="1508724"/>
            <a:ext cx="8750776" cy="4656580"/>
          </a:xfrm>
        </p:spPr>
        <p:txBody>
          <a:bodyPr>
            <a:normAutofit lnSpcReduction="10000"/>
          </a:bodyPr>
          <a:lstStyle/>
          <a:p>
            <a:r>
              <a:rPr lang="en-US" altLang="zh-CN" sz="2800" dirty="0" smtClean="0">
                <a:solidFill>
                  <a:srgbClr val="0066CC"/>
                </a:solidFill>
              </a:rPr>
              <a:t>Data quality</a:t>
            </a:r>
          </a:p>
          <a:p>
            <a:pPr lvl="1"/>
            <a:r>
              <a:rPr lang="en-US" altLang="zh-CN" sz="2000" dirty="0" smtClean="0"/>
              <a:t>Real-life data is often dirty: </a:t>
            </a:r>
            <a:r>
              <a:rPr lang="en-US" altLang="zh-CN" sz="2000" dirty="0" smtClean="0">
                <a:solidFill>
                  <a:srgbClr val="FF0000"/>
                </a:solidFill>
              </a:rPr>
              <a:t>1%–5% </a:t>
            </a:r>
            <a:r>
              <a:rPr lang="en-US" altLang="zh-CN" sz="2000" dirty="0" smtClean="0"/>
              <a:t>of business data contains errors</a:t>
            </a:r>
          </a:p>
          <a:p>
            <a:pPr lvl="1"/>
            <a:r>
              <a:rPr lang="en-US" altLang="zh-CN" sz="2000" dirty="0" smtClean="0"/>
              <a:t>Dirty costs us businesses </a:t>
            </a:r>
            <a:r>
              <a:rPr lang="en-US" altLang="zh-CN" sz="2000" dirty="0" smtClean="0">
                <a:solidFill>
                  <a:srgbClr val="FF0000"/>
                </a:solidFill>
              </a:rPr>
              <a:t>600 billion dollars </a:t>
            </a:r>
            <a:r>
              <a:rPr lang="en-US" altLang="zh-CN" sz="2000" dirty="0" smtClean="0"/>
              <a:t>each year </a:t>
            </a:r>
          </a:p>
          <a:p>
            <a:pPr lvl="1"/>
            <a:r>
              <a:rPr lang="en-US" altLang="zh-CN" sz="2000" dirty="0" smtClean="0"/>
              <a:t>Wrong price data in retail databases alone costs US consumers </a:t>
            </a:r>
            <a:r>
              <a:rPr lang="en-US" altLang="zh-CN" sz="2000" dirty="0" smtClean="0">
                <a:solidFill>
                  <a:srgbClr val="FF0000"/>
                </a:solidFill>
              </a:rPr>
              <a:t>$2.5 billion</a:t>
            </a:r>
            <a:r>
              <a:rPr lang="en-US" altLang="zh-CN" sz="2000" dirty="0" smtClean="0"/>
              <a:t> annually</a:t>
            </a:r>
          </a:p>
          <a:p>
            <a:pPr lvl="1"/>
            <a:r>
              <a:rPr lang="en-US" altLang="zh-CN" sz="2000" dirty="0" smtClean="0">
                <a:solidFill>
                  <a:srgbClr val="FF0000"/>
                </a:solidFill>
                <a:ea typeface="Arial Unicode MS" pitchFamily="34" charset="-122"/>
                <a:cs typeface="Arial Unicode MS" pitchFamily="34" charset="-122"/>
              </a:rPr>
              <a:t>Data cleaning tools </a:t>
            </a:r>
            <a:r>
              <a:rPr lang="en-US" altLang="zh-CN" sz="2000" dirty="0" smtClean="0">
                <a:ea typeface="Arial Unicode MS" pitchFamily="34" charset="-122"/>
                <a:cs typeface="Arial Unicode MS" pitchFamily="34" charset="-122"/>
              </a:rPr>
              <a:t>deliver an overall business value of more than ‘‘</a:t>
            </a:r>
            <a:r>
              <a:rPr lang="en-US" altLang="zh-CN" sz="2000" dirty="0" smtClean="0">
                <a:solidFill>
                  <a:srgbClr val="FF0000"/>
                </a:solidFill>
                <a:ea typeface="Arial Unicode MS" pitchFamily="34" charset="-122"/>
                <a:cs typeface="Arial Unicode MS" pitchFamily="34" charset="-122"/>
              </a:rPr>
              <a:t>600 million GBP</a:t>
            </a:r>
            <a:r>
              <a:rPr lang="en-US" altLang="zh-CN" sz="2000" dirty="0" smtClean="0">
                <a:ea typeface="Arial Unicode MS" pitchFamily="34" charset="-122"/>
                <a:cs typeface="Arial Unicode MS" pitchFamily="34" charset="-122"/>
              </a:rPr>
              <a:t>’’ each year at BT.</a:t>
            </a:r>
            <a:endParaRPr lang="en-US" altLang="zh-CN" sz="1800" dirty="0" smtClean="0"/>
          </a:p>
          <a:p>
            <a:pPr marL="342900" lvl="1" indent="-342900">
              <a:buChar char="•"/>
            </a:pPr>
            <a:r>
              <a:rPr lang="en-US" altLang="zh-CN" sz="2800" dirty="0" smtClean="0">
                <a:solidFill>
                  <a:srgbClr val="3366CC"/>
                </a:solidFill>
                <a:ea typeface="Arial Unicode MS" pitchFamily="34" charset="-122"/>
                <a:cs typeface="Arial Unicode MS" pitchFamily="34" charset="-122"/>
              </a:rPr>
              <a:t>Data cleaning</a:t>
            </a:r>
          </a:p>
          <a:p>
            <a:pPr lvl="1"/>
            <a:r>
              <a:rPr lang="en-US" altLang="zh-CN" sz="2000" dirty="0" smtClean="0"/>
              <a:t>Data repairing</a:t>
            </a:r>
          </a:p>
          <a:p>
            <a:pPr lvl="1"/>
            <a:r>
              <a:rPr lang="en-US" altLang="zh-CN" sz="2000" dirty="0" smtClean="0"/>
              <a:t>Record matching (aka. object identification, entity resolution, data </a:t>
            </a:r>
            <a:r>
              <a:rPr lang="en-US" altLang="zh-CN" sz="2000" dirty="0" err="1" smtClean="0"/>
              <a:t>deduplication</a:t>
            </a:r>
            <a:r>
              <a:rPr lang="en-US" altLang="zh-CN" sz="2000" dirty="0" smtClean="0"/>
              <a:t>)</a:t>
            </a:r>
          </a:p>
          <a:p>
            <a:r>
              <a:rPr lang="en-US" altLang="zh-CN" sz="2800" dirty="0" smtClean="0">
                <a:solidFill>
                  <a:srgbClr val="0066CC"/>
                </a:solidFill>
              </a:rPr>
              <a:t>Complex object identification</a:t>
            </a:r>
          </a:p>
          <a:p>
            <a:pPr lvl="1"/>
            <a:r>
              <a:rPr lang="en-US" altLang="zh-CN" sz="2000" dirty="0" smtClean="0"/>
              <a:t>Modeling complex objects as graphs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b="1" dirty="0" smtClean="0">
                <a:solidFill>
                  <a:srgbClr val="C00000"/>
                </a:solidFill>
              </a:rPr>
              <a:t>Application Scenarios</a:t>
            </a:r>
            <a:endParaRPr lang="zh-CN" altLang="en-US" sz="3600" b="1" dirty="0">
              <a:solidFill>
                <a:srgbClr val="C0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7</a:t>
            </a:fld>
            <a:endParaRPr lang="zh-CN" altLang="en-US" dirty="0"/>
          </a:p>
        </p:txBody>
      </p:sp>
      <p:pic>
        <p:nvPicPr>
          <p:cNvPr id="6" name="图片 8" descr="Gartner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3717032"/>
            <a:ext cx="1335087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395536" y="908720"/>
            <a:ext cx="8280920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400" dirty="0" smtClean="0">
                <a:solidFill>
                  <a:srgbClr val="0066CC"/>
                </a:solidFill>
              </a:rPr>
              <a:t>Complex object identification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b="1" dirty="0" smtClean="0">
                <a:solidFill>
                  <a:srgbClr val="C00000"/>
                </a:solidFill>
              </a:rPr>
              <a:t>Application Scenarios</a:t>
            </a:r>
            <a:endParaRPr lang="zh-CN" altLang="en-US" sz="3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8</a:t>
            </a:fld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395536" y="1484784"/>
            <a:ext cx="8429114" cy="4896544"/>
          </a:xfrm>
        </p:spPr>
        <p:txBody>
          <a:bodyPr/>
          <a:lstStyle/>
          <a:p>
            <a:pPr marL="342900" lvl="1" indent="-342900">
              <a:buChar char="•"/>
            </a:pPr>
            <a:r>
              <a:rPr lang="en-US" altLang="zh-CN" dirty="0" smtClean="0">
                <a:ea typeface="Arial Unicode MS" pitchFamily="34" charset="-122"/>
                <a:cs typeface="Arial Unicode MS" pitchFamily="34" charset="-122"/>
              </a:rPr>
              <a:t>Traditional plagiarism detection tools may not be applicable for </a:t>
            </a:r>
            <a:r>
              <a:rPr lang="en-US" altLang="zh-CN" dirty="0" smtClean="0">
                <a:solidFill>
                  <a:srgbClr val="FF0000"/>
                </a:solidFill>
                <a:ea typeface="Arial Unicode MS" pitchFamily="34" charset="-122"/>
                <a:cs typeface="Arial Unicode MS" pitchFamily="34" charset="-122"/>
              </a:rPr>
              <a:t>serious</a:t>
            </a:r>
            <a:r>
              <a:rPr lang="en-US" altLang="zh-CN" dirty="0" smtClean="0"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zh-CN" dirty="0" smtClean="0">
                <a:solidFill>
                  <a:srgbClr val="0066CC"/>
                </a:solidFill>
                <a:ea typeface="Arial Unicode MS" pitchFamily="34" charset="-122"/>
                <a:cs typeface="Arial Unicode MS" pitchFamily="34" charset="-122"/>
              </a:rPr>
              <a:t>software plagiarism problems.</a:t>
            </a:r>
            <a:endParaRPr lang="en-US" altLang="zh-CN" dirty="0" smtClean="0">
              <a:ea typeface="Arial Unicode MS" pitchFamily="34" charset="-122"/>
              <a:cs typeface="Arial Unicode MS" pitchFamily="34" charset="-122"/>
            </a:endParaRPr>
          </a:p>
          <a:p>
            <a:pPr marL="342900" lvl="1" indent="-342900">
              <a:buChar char="•"/>
            </a:pPr>
            <a:r>
              <a:rPr lang="en-US" altLang="zh-CN" dirty="0" smtClean="0">
                <a:ea typeface="Arial Unicode MS" pitchFamily="34" charset="-122"/>
                <a:cs typeface="Arial Unicode MS" pitchFamily="34" charset="-122"/>
              </a:rPr>
              <a:t>A </a:t>
            </a:r>
            <a:r>
              <a:rPr lang="en-US" altLang="zh-CN" dirty="0">
                <a:ea typeface="Arial Unicode MS" pitchFamily="34" charset="-122"/>
                <a:cs typeface="Arial Unicode MS" pitchFamily="34" charset="-122"/>
              </a:rPr>
              <a:t>new </a:t>
            </a:r>
            <a:r>
              <a:rPr lang="en-US" altLang="zh-CN" dirty="0" smtClean="0">
                <a:ea typeface="Arial Unicode MS" pitchFamily="34" charset="-122"/>
                <a:cs typeface="Arial Unicode MS" pitchFamily="34" charset="-122"/>
              </a:rPr>
              <a:t>tool </a:t>
            </a:r>
            <a:r>
              <a:rPr lang="en-US" altLang="zh-CN" dirty="0">
                <a:ea typeface="Arial Unicode MS" pitchFamily="34" charset="-122"/>
                <a:cs typeface="Arial Unicode MS" pitchFamily="34" charset="-122"/>
              </a:rPr>
              <a:t>based on </a:t>
            </a:r>
            <a:r>
              <a:rPr lang="en-US" altLang="zh-CN" dirty="0" smtClean="0">
                <a:solidFill>
                  <a:srgbClr val="FF0000"/>
                </a:solidFill>
                <a:ea typeface="Arial Unicode MS" pitchFamily="34" charset="-122"/>
                <a:cs typeface="Arial Unicode MS" pitchFamily="34" charset="-122"/>
              </a:rPr>
              <a:t>graph pattern matching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pPr lvl="1"/>
            <a:r>
              <a:rPr lang="en-US" altLang="zh-CN" sz="2000" dirty="0" smtClean="0"/>
              <a:t>Represent </a:t>
            </a:r>
            <a:r>
              <a:rPr lang="en-US" altLang="zh-CN" sz="2000" dirty="0"/>
              <a:t>the </a:t>
            </a:r>
            <a:r>
              <a:rPr lang="en-US" altLang="zh-CN" sz="2000" dirty="0" smtClean="0"/>
              <a:t>source codes as </a:t>
            </a:r>
            <a:r>
              <a:rPr lang="en-US" altLang="zh-CN" sz="2000" dirty="0" smtClean="0">
                <a:solidFill>
                  <a:srgbClr val="FF0000"/>
                </a:solidFill>
              </a:rPr>
              <a:t>program </a:t>
            </a:r>
            <a:r>
              <a:rPr lang="en-US" altLang="zh-CN" sz="2000" dirty="0">
                <a:solidFill>
                  <a:srgbClr val="FF0000"/>
                </a:solidFill>
              </a:rPr>
              <a:t>dependence </a:t>
            </a:r>
            <a:r>
              <a:rPr lang="en-US" altLang="zh-CN" sz="2000" dirty="0" smtClean="0">
                <a:solidFill>
                  <a:srgbClr val="FF0000"/>
                </a:solidFill>
              </a:rPr>
              <a:t>graphs </a:t>
            </a:r>
            <a:r>
              <a:rPr lang="en-US" altLang="zh-CN" sz="2000" baseline="30000" dirty="0" smtClean="0">
                <a:solidFill>
                  <a:srgbClr val="FF0000"/>
                </a:solidFill>
              </a:rPr>
              <a:t>[14]</a:t>
            </a:r>
            <a:r>
              <a:rPr lang="en-US" altLang="zh-CN" sz="2000" dirty="0" smtClean="0"/>
              <a:t>. </a:t>
            </a:r>
            <a:endParaRPr lang="en-US" altLang="zh-CN" sz="2000" dirty="0"/>
          </a:p>
          <a:p>
            <a:pPr lvl="1"/>
            <a:r>
              <a:rPr lang="en-US" altLang="zh-CN" sz="2000" dirty="0" smtClean="0"/>
              <a:t>Use </a:t>
            </a:r>
            <a:r>
              <a:rPr lang="en-US" altLang="zh-CN" sz="2000" dirty="0" smtClean="0">
                <a:solidFill>
                  <a:srgbClr val="FF0000"/>
                </a:solidFill>
              </a:rPr>
              <a:t>graph pattern </a:t>
            </a:r>
            <a:r>
              <a:rPr lang="en-US" altLang="zh-CN" sz="2000" dirty="0" smtClean="0">
                <a:solidFill>
                  <a:srgbClr val="FF0000"/>
                </a:solidFill>
                <a:ea typeface="Arial Unicode MS" pitchFamily="34" charset="-122"/>
                <a:cs typeface="Arial Unicode MS" pitchFamily="34" charset="-122"/>
              </a:rPr>
              <a:t>matching </a:t>
            </a:r>
            <a:r>
              <a:rPr lang="en-US" altLang="zh-CN" sz="2000" dirty="0" smtClean="0">
                <a:cs typeface="Arial Unicode MS" pitchFamily="34" charset="-122"/>
              </a:rPr>
              <a:t>to detect </a:t>
            </a:r>
            <a:r>
              <a:rPr lang="en-US" altLang="zh-CN" sz="2000" dirty="0" smtClean="0">
                <a:ea typeface="Arial Unicode MS" pitchFamily="34" charset="-122"/>
                <a:cs typeface="Arial Unicode MS" pitchFamily="34" charset="-122"/>
              </a:rPr>
              <a:t>plagiarism</a:t>
            </a:r>
            <a:r>
              <a:rPr lang="en-US" altLang="zh-CN" sz="2000" dirty="0" smtClean="0"/>
              <a:t>.</a:t>
            </a:r>
            <a:endParaRPr lang="en-US" altLang="zh-CN" sz="2000" dirty="0"/>
          </a:p>
          <a:p>
            <a:pPr lvl="1"/>
            <a:endParaRPr lang="en-US" altLang="zh-CN" sz="2000" dirty="0"/>
          </a:p>
          <a:p>
            <a:pPr marL="457200" lvl="1" indent="0">
              <a:buNone/>
            </a:pPr>
            <a:endParaRPr lang="en-US" altLang="zh-CN" sz="24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395536" y="908720"/>
            <a:ext cx="8388425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0066CC"/>
                </a:solidFill>
              </a:rPr>
              <a:t>Software plagiarism </a:t>
            </a:r>
            <a:r>
              <a:rPr lang="en-US" altLang="zh-CN" sz="2400" dirty="0" smtClean="0">
                <a:solidFill>
                  <a:srgbClr val="0066CC"/>
                </a:solidFill>
              </a:rPr>
              <a:t>detection </a:t>
            </a:r>
            <a:r>
              <a:rPr lang="en-US" altLang="zh-CN" sz="2400" baseline="30000" dirty="0" smtClean="0">
                <a:solidFill>
                  <a:srgbClr val="FF0000"/>
                </a:solidFill>
              </a:rPr>
              <a:t>[13]</a:t>
            </a:r>
            <a:endParaRPr lang="en-US" altLang="zh-CN" sz="2400" baseline="30000" dirty="0">
              <a:solidFill>
                <a:srgbClr val="FF0000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3674356"/>
            <a:ext cx="8136904" cy="31390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56176" y="3429000"/>
            <a:ext cx="2913707" cy="2376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863894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24128" y="3857576"/>
            <a:ext cx="3328046" cy="2739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b="1" dirty="0" smtClean="0">
                <a:solidFill>
                  <a:srgbClr val="C00000"/>
                </a:solidFill>
              </a:rPr>
              <a:t>Application Scenarios</a:t>
            </a:r>
            <a:endParaRPr lang="zh-CN" altLang="en-US" sz="3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9</a:t>
            </a:fld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51520" y="1484784"/>
            <a:ext cx="8640960" cy="2664296"/>
          </a:xfrm>
        </p:spPr>
        <p:txBody>
          <a:bodyPr/>
          <a:lstStyle/>
          <a:p>
            <a:pPr marL="342900" lvl="1" indent="-342900">
              <a:buChar char="•"/>
            </a:pPr>
            <a:r>
              <a:rPr lang="en-US" altLang="zh-CN" sz="2000" dirty="0" smtClean="0">
                <a:ea typeface="Arial Unicode MS" pitchFamily="34" charset="-122"/>
                <a:cs typeface="Arial Unicode MS" pitchFamily="34" charset="-122"/>
              </a:rPr>
              <a:t>Graph search </a:t>
            </a:r>
            <a:r>
              <a:rPr lang="en-US" altLang="zh-CN" sz="2000" dirty="0">
                <a:ea typeface="Arial Unicode MS" pitchFamily="34" charset="-122"/>
                <a:cs typeface="Arial Unicode MS" pitchFamily="34" charset="-122"/>
              </a:rPr>
              <a:t>is </a:t>
            </a:r>
            <a:r>
              <a:rPr lang="en-US" altLang="zh-CN" sz="2000" dirty="0" smtClean="0">
                <a:ea typeface="Arial Unicode MS" pitchFamily="34" charset="-122"/>
                <a:cs typeface="Arial Unicode MS" pitchFamily="34" charset="-122"/>
              </a:rPr>
              <a:t>a common practice in </a:t>
            </a:r>
            <a:r>
              <a:rPr lang="en-US" altLang="zh-CN" sz="2000" dirty="0" smtClean="0">
                <a:solidFill>
                  <a:srgbClr val="FF0000"/>
                </a:solidFill>
                <a:ea typeface="Arial Unicode MS" pitchFamily="34" charset="-122"/>
                <a:cs typeface="Arial Unicode MS" pitchFamily="34" charset="-122"/>
              </a:rPr>
              <a:t>transportation networks, </a:t>
            </a:r>
            <a:r>
              <a:rPr lang="en-US" altLang="zh-CN" sz="2000" dirty="0" smtClean="0">
                <a:ea typeface="Arial Unicode MS" pitchFamily="34" charset="-122"/>
                <a:cs typeface="Arial Unicode MS" pitchFamily="34" charset="-122"/>
              </a:rPr>
              <a:t>due to the wide application </a:t>
            </a:r>
            <a:r>
              <a:rPr lang="en-US" altLang="zh-CN" sz="2000" dirty="0">
                <a:ea typeface="Arial Unicode MS" pitchFamily="34" charset="-122"/>
                <a:cs typeface="Arial Unicode MS" pitchFamily="34" charset="-122"/>
              </a:rPr>
              <a:t>of </a:t>
            </a:r>
            <a:r>
              <a:rPr lang="en-US" altLang="zh-CN" sz="2000" dirty="0" smtClean="0">
                <a:solidFill>
                  <a:srgbClr val="FF0000"/>
                </a:solidFill>
                <a:ea typeface="Arial Unicode MS" pitchFamily="34" charset="-122"/>
                <a:cs typeface="Arial Unicode MS" pitchFamily="34" charset="-122"/>
              </a:rPr>
              <a:t>Location-Based </a:t>
            </a:r>
            <a:r>
              <a:rPr lang="en-US" altLang="zh-CN" sz="2000" dirty="0">
                <a:solidFill>
                  <a:srgbClr val="FF0000"/>
                </a:solidFill>
                <a:ea typeface="Arial Unicode MS" pitchFamily="34" charset="-122"/>
                <a:cs typeface="Arial Unicode MS" pitchFamily="34" charset="-122"/>
              </a:rPr>
              <a:t>S</a:t>
            </a:r>
            <a:r>
              <a:rPr lang="en-US" altLang="zh-CN" sz="2000" dirty="0" smtClean="0">
                <a:solidFill>
                  <a:srgbClr val="FF0000"/>
                </a:solidFill>
                <a:ea typeface="Arial Unicode MS" pitchFamily="34" charset="-122"/>
                <a:cs typeface="Arial Unicode MS" pitchFamily="34" charset="-122"/>
              </a:rPr>
              <a:t>ervices</a:t>
            </a:r>
            <a:r>
              <a:rPr lang="en-US" altLang="zh-CN" sz="2000" dirty="0" smtClean="0">
                <a:ea typeface="Arial Unicode MS" pitchFamily="34" charset="-122"/>
                <a:cs typeface="Arial Unicode MS" pitchFamily="34" charset="-122"/>
              </a:rPr>
              <a:t>.</a:t>
            </a:r>
          </a:p>
          <a:p>
            <a:pPr marL="342900" lvl="1" indent="-342900">
              <a:buChar char="•"/>
            </a:pPr>
            <a:r>
              <a:rPr lang="en-US" altLang="zh-CN" sz="2000" b="1" dirty="0" smtClean="0">
                <a:solidFill>
                  <a:srgbClr val="0066CC"/>
                </a:solidFill>
                <a:ea typeface="Arial Unicode MS" pitchFamily="34" charset="-122"/>
                <a:cs typeface="Arial Unicode MS" pitchFamily="34" charset="-122"/>
              </a:rPr>
              <a:t>Example</a:t>
            </a:r>
            <a:r>
              <a:rPr lang="en-US" altLang="zh-CN" sz="2000" dirty="0" smtClean="0">
                <a:ea typeface="Arial Unicode MS" pitchFamily="34" charset="-122"/>
                <a:cs typeface="Arial Unicode MS" pitchFamily="34" charset="-122"/>
              </a:rPr>
              <a:t>: Mark, a driver in the U.S. who wants to go from Irvine to Riverside in California. </a:t>
            </a:r>
          </a:p>
          <a:p>
            <a:pPr lvl="1">
              <a:spcBef>
                <a:spcPts val="1200"/>
              </a:spcBef>
            </a:pPr>
            <a:r>
              <a:rPr lang="en-US" altLang="zh-CN" sz="1800" kern="1200" dirty="0" smtClean="0">
                <a:cs typeface="+mn-cs"/>
              </a:rPr>
              <a:t>If </a:t>
            </a:r>
            <a:r>
              <a:rPr lang="en-US" altLang="zh-CN" sz="1800" kern="1200" dirty="0">
                <a:cs typeface="+mn-cs"/>
              </a:rPr>
              <a:t>Mark wants to reach </a:t>
            </a:r>
            <a:r>
              <a:rPr lang="en-US" altLang="zh-CN" sz="1800" kern="1200" dirty="0" smtClean="0">
                <a:cs typeface="+mn-cs"/>
              </a:rPr>
              <a:t>Riverside </a:t>
            </a:r>
            <a:r>
              <a:rPr lang="en-US" altLang="zh-CN" sz="1800" kern="1200" dirty="0" smtClean="0">
                <a:solidFill>
                  <a:srgbClr val="FF0000"/>
                </a:solidFill>
                <a:cs typeface="+mn-cs"/>
              </a:rPr>
              <a:t>by </a:t>
            </a:r>
            <a:r>
              <a:rPr lang="en-US" altLang="zh-CN" sz="1800" kern="1200" dirty="0">
                <a:solidFill>
                  <a:srgbClr val="FF0000"/>
                </a:solidFill>
                <a:cs typeface="+mn-cs"/>
              </a:rPr>
              <a:t>his </a:t>
            </a:r>
            <a:r>
              <a:rPr lang="en-US" altLang="zh-CN" sz="1800" b="1" kern="1200" dirty="0">
                <a:solidFill>
                  <a:srgbClr val="FF0000"/>
                </a:solidFill>
                <a:cs typeface="+mn-cs"/>
              </a:rPr>
              <a:t>car</a:t>
            </a:r>
            <a:r>
              <a:rPr lang="en-US" altLang="zh-CN" sz="1800" kern="1200" dirty="0">
                <a:solidFill>
                  <a:srgbClr val="FF0000"/>
                </a:solidFill>
                <a:cs typeface="+mn-cs"/>
              </a:rPr>
              <a:t> </a:t>
            </a:r>
            <a:r>
              <a:rPr lang="en-US" altLang="zh-CN" sz="1800" kern="1200" dirty="0">
                <a:solidFill>
                  <a:srgbClr val="3366CC"/>
                </a:solidFill>
                <a:cs typeface="+mn-cs"/>
              </a:rPr>
              <a:t>in the shortest time</a:t>
            </a:r>
            <a:r>
              <a:rPr lang="en-US" altLang="zh-CN" sz="1800" kern="1200" dirty="0">
                <a:cs typeface="+mn-cs"/>
              </a:rPr>
              <a:t>, the problem can be expressed as </a:t>
            </a:r>
            <a:r>
              <a:rPr lang="en-US" altLang="zh-CN" sz="1800" kern="1200" dirty="0" smtClean="0">
                <a:cs typeface="+mn-cs"/>
              </a:rPr>
              <a:t>the </a:t>
            </a:r>
            <a:r>
              <a:rPr lang="en-US" altLang="zh-CN" sz="1800" kern="1200" dirty="0" smtClean="0">
                <a:solidFill>
                  <a:srgbClr val="FF0000"/>
                </a:solidFill>
                <a:cs typeface="+mn-cs"/>
              </a:rPr>
              <a:t>shortest </a:t>
            </a:r>
            <a:r>
              <a:rPr lang="en-US" altLang="zh-CN" sz="1800" kern="1200" dirty="0">
                <a:solidFill>
                  <a:srgbClr val="FF0000"/>
                </a:solidFill>
                <a:cs typeface="+mn-cs"/>
              </a:rPr>
              <a:t>path </a:t>
            </a:r>
            <a:r>
              <a:rPr lang="en-US" altLang="zh-CN" sz="1800" kern="1200" dirty="0" smtClean="0">
                <a:solidFill>
                  <a:srgbClr val="FF0000"/>
                </a:solidFill>
                <a:cs typeface="+mn-cs"/>
              </a:rPr>
              <a:t>problem</a:t>
            </a:r>
            <a:r>
              <a:rPr lang="en-US" altLang="zh-CN" sz="1800" kern="1200" dirty="0" smtClean="0">
                <a:cs typeface="+mn-cs"/>
              </a:rPr>
              <a:t>. Then </a:t>
            </a:r>
            <a:r>
              <a:rPr lang="en-US" altLang="zh-CN" sz="1800" kern="1200" dirty="0">
                <a:cs typeface="+mn-cs"/>
              </a:rPr>
              <a:t>by using existing methods, we can get the shortest path from </a:t>
            </a:r>
            <a:r>
              <a:rPr lang="en-US" altLang="zh-CN" sz="1800" i="1" kern="1200" dirty="0">
                <a:solidFill>
                  <a:srgbClr val="0066CC"/>
                </a:solidFill>
                <a:cs typeface="+mn-cs"/>
              </a:rPr>
              <a:t>Irvine, CA </a:t>
            </a:r>
            <a:r>
              <a:rPr lang="en-US" altLang="zh-CN" sz="1800" kern="1200" dirty="0">
                <a:cs typeface="+mn-cs"/>
              </a:rPr>
              <a:t>to </a:t>
            </a:r>
            <a:r>
              <a:rPr lang="en-US" altLang="zh-CN" sz="1800" i="1" kern="1200" dirty="0">
                <a:solidFill>
                  <a:srgbClr val="0066CC"/>
                </a:solidFill>
                <a:cs typeface="+mn-cs"/>
              </a:rPr>
              <a:t>Riverside, CA </a:t>
            </a:r>
            <a:r>
              <a:rPr lang="en-US" altLang="zh-CN" sz="1800" kern="1200" dirty="0" smtClean="0">
                <a:cs typeface="+mn-cs"/>
              </a:rPr>
              <a:t>traveling </a:t>
            </a:r>
            <a:r>
              <a:rPr lang="en-US" altLang="zh-CN" sz="1800" kern="1200" dirty="0">
                <a:cs typeface="+mn-cs"/>
              </a:rPr>
              <a:t>along State Route 261</a:t>
            </a:r>
            <a:r>
              <a:rPr lang="en-US" altLang="zh-CN" sz="1800" kern="1200" dirty="0" smtClean="0">
                <a:cs typeface="+mn-cs"/>
              </a:rPr>
              <a:t>.</a:t>
            </a:r>
          </a:p>
          <a:p>
            <a:pPr lvl="1"/>
            <a:endParaRPr lang="en-US" altLang="zh-CN" sz="2000" kern="1200" dirty="0"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30099" y="908720"/>
            <a:ext cx="8388425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400" dirty="0" smtClean="0">
                <a:solidFill>
                  <a:srgbClr val="0066CC"/>
                </a:solidFill>
              </a:rPr>
              <a:t>Transport routing </a:t>
            </a:r>
            <a:r>
              <a:rPr lang="en-US" altLang="zh-CN" sz="2400" baseline="30000" dirty="0" smtClean="0">
                <a:solidFill>
                  <a:srgbClr val="FF0000"/>
                </a:solidFill>
              </a:rPr>
              <a:t>[16]</a:t>
            </a:r>
            <a:endParaRPr lang="en-US" altLang="zh-CN" sz="2400" dirty="0">
              <a:solidFill>
                <a:srgbClr val="0066CC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251520" y="4194954"/>
            <a:ext cx="54006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eaLnBrk="0" hangingPunct="0">
              <a:spcBef>
                <a:spcPct val="20000"/>
              </a:spcBef>
              <a:buChar char="–"/>
            </a:pPr>
            <a:r>
              <a:rPr lang="en-US" altLang="zh-CN" dirty="0" smtClean="0">
                <a:latin typeface="Arial Unicode MS" pitchFamily="34" charset="-122"/>
                <a:ea typeface="+mn-ea"/>
              </a:rPr>
              <a:t>If Mark </a:t>
            </a:r>
            <a:r>
              <a:rPr lang="en-US" altLang="zh-CN" dirty="0" smtClean="0">
                <a:solidFill>
                  <a:srgbClr val="FF0000"/>
                </a:solidFill>
                <a:latin typeface="Arial Unicode MS" pitchFamily="34" charset="-122"/>
                <a:ea typeface="+mn-ea"/>
              </a:rPr>
              <a:t>drives a </a:t>
            </a:r>
            <a:r>
              <a:rPr lang="en-US" altLang="zh-CN" b="1" dirty="0" smtClean="0">
                <a:solidFill>
                  <a:srgbClr val="FF0000"/>
                </a:solidFill>
                <a:latin typeface="Arial Unicode MS" pitchFamily="34" charset="-122"/>
                <a:ea typeface="+mn-ea"/>
              </a:rPr>
              <a:t>truck</a:t>
            </a:r>
            <a:r>
              <a:rPr lang="en-US" altLang="zh-CN" dirty="0" smtClean="0">
                <a:solidFill>
                  <a:srgbClr val="FF0000"/>
                </a:solidFill>
                <a:latin typeface="Arial Unicode MS" pitchFamily="34" charset="-122"/>
                <a:ea typeface="+mn-ea"/>
              </a:rPr>
              <a:t> </a:t>
            </a:r>
            <a:r>
              <a:rPr lang="en-US" altLang="zh-CN" dirty="0" smtClean="0">
                <a:latin typeface="Arial Unicode MS" pitchFamily="34" charset="-122"/>
                <a:ea typeface="+mn-ea"/>
              </a:rPr>
              <a:t>delivering </a:t>
            </a:r>
            <a:r>
              <a:rPr lang="en-US" altLang="zh-CN" dirty="0" smtClean="0">
                <a:solidFill>
                  <a:srgbClr val="FF0000"/>
                </a:solidFill>
                <a:latin typeface="Arial Unicode MS" pitchFamily="34" charset="-122"/>
                <a:ea typeface="+mn-ea"/>
              </a:rPr>
              <a:t>hazardous materials </a:t>
            </a:r>
            <a:r>
              <a:rPr lang="en-US" altLang="zh-CN" dirty="0" smtClean="0">
                <a:latin typeface="Arial Unicode MS" pitchFamily="34" charset="-122"/>
                <a:ea typeface="+mn-ea"/>
              </a:rPr>
              <a:t>may not be allowed  to cross over some bridges or railroad crossings. This time we can use a </a:t>
            </a:r>
            <a:r>
              <a:rPr lang="en-US" altLang="zh-CN" dirty="0" smtClean="0">
                <a:solidFill>
                  <a:srgbClr val="0066CC"/>
                </a:solidFill>
                <a:latin typeface="Arial Unicode MS" pitchFamily="34" charset="-122"/>
                <a:ea typeface="+mn-ea"/>
              </a:rPr>
              <a:t>pattern graph containing </a:t>
            </a:r>
            <a:r>
              <a:rPr lang="en-US" altLang="zh-CN" dirty="0" smtClean="0">
                <a:solidFill>
                  <a:srgbClr val="FF0000"/>
                </a:solidFill>
                <a:latin typeface="Arial Unicode MS" pitchFamily="34" charset="-122"/>
                <a:ea typeface="+mn-ea"/>
              </a:rPr>
              <a:t>specific route constraints </a:t>
            </a:r>
            <a:r>
              <a:rPr lang="en-US" altLang="zh-CN" dirty="0" smtClean="0">
                <a:latin typeface="Arial Unicode MS" pitchFamily="34" charset="-122"/>
                <a:ea typeface="+mn-ea"/>
              </a:rPr>
              <a:t>(such as regular expressions) to find the optimal transport routes.</a:t>
            </a:r>
            <a:endParaRPr lang="en-US" altLang="zh-CN" dirty="0">
              <a:latin typeface="Arial Unicode MS" pitchFamily="34" charset="-122"/>
              <a:ea typeface="+mn-ea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6084168" y="6093296"/>
            <a:ext cx="432048" cy="43204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8386476" y="3933056"/>
            <a:ext cx="432048" cy="432048"/>
          </a:xfrm>
          <a:prstGeom prst="ellipse">
            <a:avLst/>
          </a:prstGeom>
          <a:noFill/>
          <a:ln w="28575">
            <a:solidFill>
              <a:srgbClr val="000099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1599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经典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26172</TotalTime>
  <Words>2922</Words>
  <Application>Microsoft Office PowerPoint</Application>
  <PresentationFormat>全屏显示(4:3)</PresentationFormat>
  <Paragraphs>503</Paragraphs>
  <Slides>53</Slides>
  <Notes>7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53</vt:i4>
      </vt:variant>
    </vt:vector>
  </HeadingPairs>
  <TitlesOfParts>
    <vt:vector size="54" baseType="lpstr">
      <vt:lpstr>默认设计模板</vt:lpstr>
      <vt:lpstr>幻灯片 1</vt:lpstr>
      <vt:lpstr>幻灯片 2</vt:lpstr>
      <vt:lpstr>Graph Search - Why Bother? </vt:lpstr>
      <vt:lpstr>Interesting Coincidence!</vt:lpstr>
      <vt:lpstr>Outline</vt:lpstr>
      <vt:lpstr>Application Scenarios</vt:lpstr>
      <vt:lpstr>Application Scenarios</vt:lpstr>
      <vt:lpstr>Application Scenarios</vt:lpstr>
      <vt:lpstr>Application Scenarios</vt:lpstr>
      <vt:lpstr>Application Scenarios</vt:lpstr>
      <vt:lpstr>Application Scenarios</vt:lpstr>
      <vt:lpstr>What is Graph Search?</vt:lpstr>
      <vt:lpstr>What is Graph Search?</vt:lpstr>
      <vt:lpstr>What is Graph Search?</vt:lpstr>
      <vt:lpstr>Three Types of Graph Search</vt:lpstr>
      <vt:lpstr>Cohesive Subgraphs</vt:lpstr>
      <vt:lpstr>Cohesive Subgraphs</vt:lpstr>
      <vt:lpstr>Cohesive Subgraphs</vt:lpstr>
      <vt:lpstr>Keyword Search on Graphs</vt:lpstr>
      <vt:lpstr>Keyword Search on Graphs</vt:lpstr>
      <vt:lpstr>Keyword Search on Graphs</vt:lpstr>
      <vt:lpstr>Graph Pattern Matching</vt:lpstr>
      <vt:lpstr>Subgraph Isomorphism</vt:lpstr>
      <vt:lpstr>Graph Simulation</vt:lpstr>
      <vt:lpstr>Subgraph Isomorphism</vt:lpstr>
      <vt:lpstr>Terrorist Collaboration Network</vt:lpstr>
      <vt:lpstr>Strong Simulation[6]</vt:lpstr>
      <vt:lpstr>Strong Simulation</vt:lpstr>
      <vt:lpstr>Strong Simulation</vt:lpstr>
      <vt:lpstr>Strong Simulation</vt:lpstr>
      <vt:lpstr>Strong Simulation</vt:lpstr>
      <vt:lpstr>Problems and Challenges</vt:lpstr>
      <vt:lpstr>Problems</vt:lpstr>
      <vt:lpstr>Challenges</vt:lpstr>
      <vt:lpstr>Challenges</vt:lpstr>
      <vt:lpstr>Related Techniques</vt:lpstr>
      <vt:lpstr>Distributed Processing</vt:lpstr>
      <vt:lpstr>Distributed Processing</vt:lpstr>
      <vt:lpstr>Incremental Techniques</vt:lpstr>
      <vt:lpstr>Data Preprocessing</vt:lpstr>
      <vt:lpstr>Data Preprocessing</vt:lpstr>
      <vt:lpstr>Summary</vt:lpstr>
      <vt:lpstr>幻灯片 43</vt:lpstr>
      <vt:lpstr>References</vt:lpstr>
      <vt:lpstr>References</vt:lpstr>
      <vt:lpstr>Book Recommendation</vt:lpstr>
      <vt:lpstr>Databases and Logic</vt:lpstr>
      <vt:lpstr>Computational Complexity </vt:lpstr>
      <vt:lpstr>Algorithms</vt:lpstr>
      <vt:lpstr>Formal Languages</vt:lpstr>
      <vt:lpstr>Statistics and Social Networks</vt:lpstr>
      <vt:lpstr>Graph Theory</vt:lpstr>
      <vt:lpstr>幻灯片 53</vt:lpstr>
    </vt:vector>
  </TitlesOfParts>
  <Company>CUG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Mask</dc:creator>
  <cp:lastModifiedBy>Lenovo User</cp:lastModifiedBy>
  <cp:revision>2747</cp:revision>
  <dcterms:created xsi:type="dcterms:W3CDTF">2010-07-14T15:56:11Z</dcterms:created>
  <dcterms:modified xsi:type="dcterms:W3CDTF">2012-11-20T08:08:20Z</dcterms:modified>
</cp:coreProperties>
</file>