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6256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24" autoAdjust="0"/>
  </p:normalViewPr>
  <p:slideViewPr>
    <p:cSldViewPr snapToGrid="0">
      <p:cViewPr>
        <p:scale>
          <a:sx n="85" d="100"/>
          <a:sy n="85" d="100"/>
        </p:scale>
        <p:origin x="-80" y="3520"/>
      </p:cViewPr>
      <p:guideLst>
        <p:guide orient="horz" pos="51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F4A8-6A0E-4427-A600-540F6BCD30A0}" type="datetimeFigureOut">
              <a:rPr lang="zh-CN" altLang="en-US" smtClean="0"/>
              <a:t>14-9-3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433B-89A9-4D23-B67F-5B433646B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99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F4A8-6A0E-4427-A600-540F6BCD30A0}" type="datetimeFigureOut">
              <a:rPr lang="zh-CN" altLang="en-US" smtClean="0"/>
              <a:t>14-9-3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433B-89A9-4D23-B67F-5B433646B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57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F4A8-6A0E-4427-A600-540F6BCD30A0}" type="datetimeFigureOut">
              <a:rPr lang="zh-CN" altLang="en-US" smtClean="0"/>
              <a:t>14-9-3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433B-89A9-4D23-B67F-5B433646B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20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F4A8-6A0E-4427-A600-540F6BCD30A0}" type="datetimeFigureOut">
              <a:rPr lang="zh-CN" altLang="en-US" smtClean="0"/>
              <a:t>14-9-3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433B-89A9-4D23-B67F-5B433646B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02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F4A8-6A0E-4427-A600-540F6BCD30A0}" type="datetimeFigureOut">
              <a:rPr lang="zh-CN" altLang="en-US" smtClean="0"/>
              <a:t>14-9-3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433B-89A9-4D23-B67F-5B433646B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91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F4A8-6A0E-4427-A600-540F6BCD30A0}" type="datetimeFigureOut">
              <a:rPr lang="zh-CN" altLang="en-US" smtClean="0"/>
              <a:t>14-9-3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433B-89A9-4D23-B67F-5B433646B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06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F4A8-6A0E-4427-A600-540F6BCD30A0}" type="datetimeFigureOut">
              <a:rPr lang="zh-CN" altLang="en-US" smtClean="0"/>
              <a:t>14-9-3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433B-89A9-4D23-B67F-5B433646B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21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F4A8-6A0E-4427-A600-540F6BCD30A0}" type="datetimeFigureOut">
              <a:rPr lang="zh-CN" altLang="en-US" smtClean="0"/>
              <a:t>14-9-3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433B-89A9-4D23-B67F-5B433646B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15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F4A8-6A0E-4427-A600-540F6BCD30A0}" type="datetimeFigureOut">
              <a:rPr lang="zh-CN" altLang="en-US" smtClean="0"/>
              <a:t>14-9-3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433B-89A9-4D23-B67F-5B433646B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64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F4A8-6A0E-4427-A600-540F6BCD30A0}" type="datetimeFigureOut">
              <a:rPr lang="zh-CN" altLang="en-US" smtClean="0"/>
              <a:t>14-9-3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433B-89A9-4D23-B67F-5B433646B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76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F4A8-6A0E-4427-A600-540F6BCD30A0}" type="datetimeFigureOut">
              <a:rPr lang="zh-CN" altLang="en-US" smtClean="0"/>
              <a:t>14-9-3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4433B-89A9-4D23-B67F-5B433646B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10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CF4A8-6A0E-4427-A600-540F6BCD30A0}" type="datetimeFigureOut">
              <a:rPr lang="zh-CN" altLang="en-US" smtClean="0"/>
              <a:t>14-9-3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4433B-89A9-4D23-B67F-5B433646B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81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7160559" y="13390848"/>
            <a:ext cx="48728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i="1" dirty="0" smtClean="0"/>
              <a:t>References</a:t>
            </a:r>
          </a:p>
          <a:p>
            <a:r>
              <a:rPr lang="en-US" altLang="zh-CN" sz="1400" dirty="0"/>
              <a:t>[1] T. </a:t>
            </a:r>
            <a:r>
              <a:rPr lang="en-US" altLang="zh-CN" sz="1400" dirty="0" err="1"/>
              <a:t>Hao</a:t>
            </a:r>
            <a:r>
              <a:rPr lang="en-US" altLang="zh-CN" sz="1400" dirty="0"/>
              <a:t>, R. Zhou, and G. Xing. Cobra: color barcode streaming for smartphone systems. In </a:t>
            </a:r>
            <a:r>
              <a:rPr lang="en-US" altLang="zh-CN" sz="1400" dirty="0" err="1"/>
              <a:t>MobiSys</a:t>
            </a:r>
            <a:r>
              <a:rPr lang="en-US" altLang="zh-CN" sz="1400" dirty="0"/>
              <a:t>, 2012</a:t>
            </a:r>
            <a:r>
              <a:rPr lang="en-US" altLang="zh-CN" sz="1400" dirty="0" smtClean="0"/>
              <a:t>.</a:t>
            </a:r>
          </a:p>
          <a:p>
            <a:r>
              <a:rPr lang="en-US" altLang="zh-CN" sz="1400" dirty="0" smtClean="0"/>
              <a:t>[</a:t>
            </a:r>
            <a:r>
              <a:rPr lang="en-US" altLang="zh-CN" sz="1400" dirty="0"/>
              <a:t>2] T. </a:t>
            </a:r>
            <a:r>
              <a:rPr lang="en-US" altLang="zh-CN" sz="1400" dirty="0" err="1"/>
              <a:t>Hao</a:t>
            </a:r>
            <a:r>
              <a:rPr lang="en-US" altLang="zh-CN" sz="1400" dirty="0"/>
              <a:t>, R. Zhou, and G. Xing. Demo: a barcode streaming system for smartphones. In </a:t>
            </a:r>
            <a:r>
              <a:rPr lang="en-US" altLang="zh-CN" sz="1400" dirty="0" err="1"/>
              <a:t>MobiSys</a:t>
            </a:r>
            <a:r>
              <a:rPr lang="en-US" altLang="zh-CN" sz="1400" dirty="0"/>
              <a:t>, 2012</a:t>
            </a:r>
            <a:r>
              <a:rPr lang="en-US" altLang="zh-CN" sz="1400" dirty="0" smtClean="0"/>
              <a:t>.</a:t>
            </a:r>
          </a:p>
          <a:p>
            <a:r>
              <a:rPr lang="en-US" altLang="zh-CN" sz="1400" dirty="0" smtClean="0"/>
              <a:t>[</a:t>
            </a:r>
            <a:r>
              <a:rPr lang="en-US" altLang="zh-CN" sz="1400" dirty="0"/>
              <a:t>3] A. Wang, S. Ma, C. Hu, J. </a:t>
            </a:r>
            <a:r>
              <a:rPr lang="en-US" altLang="zh-CN" sz="1400" dirty="0" err="1"/>
              <a:t>Huai</a:t>
            </a:r>
            <a:r>
              <a:rPr lang="en-US" altLang="zh-CN" sz="1400" dirty="0"/>
              <a:t>, C. Peng, and G. Shen. Enhancing reliability to boost the throughput over screen-camera links. In </a:t>
            </a:r>
            <a:r>
              <a:rPr lang="en-US" altLang="zh-CN" sz="1400" dirty="0" err="1"/>
              <a:t>MobiCom</a:t>
            </a:r>
            <a:r>
              <a:rPr lang="en-US" altLang="zh-CN" sz="1400" dirty="0"/>
              <a:t>, 2014. </a:t>
            </a:r>
            <a:endParaRPr lang="en-US" altLang="zh-CN" sz="1400" dirty="0" smtClean="0"/>
          </a:p>
          <a:p>
            <a:r>
              <a:rPr lang="en-US" altLang="zh-CN" sz="1400" dirty="0" smtClean="0"/>
              <a:t>[</a:t>
            </a:r>
            <a:r>
              <a:rPr lang="en-US" altLang="zh-CN" sz="1400" dirty="0"/>
              <a:t>4] Q. P. </a:t>
            </a:r>
            <a:r>
              <a:rPr lang="en-US" altLang="zh-CN" sz="1400" dirty="0" err="1"/>
              <a:t>Wenjun</a:t>
            </a:r>
            <a:r>
              <a:rPr lang="en-US" altLang="zh-CN" sz="1400" dirty="0"/>
              <a:t> Hu, </a:t>
            </a:r>
            <a:r>
              <a:rPr lang="en-US" altLang="zh-CN" sz="1400" dirty="0" err="1"/>
              <a:t>Hao</a:t>
            </a:r>
            <a:r>
              <a:rPr lang="en-US" altLang="zh-CN" sz="1400" dirty="0"/>
              <a:t> </a:t>
            </a:r>
            <a:r>
              <a:rPr lang="en-US" altLang="zh-CN" sz="1400" dirty="0" err="1"/>
              <a:t>Gu</a:t>
            </a:r>
            <a:r>
              <a:rPr lang="en-US" altLang="zh-CN" sz="1400" dirty="0"/>
              <a:t>. </a:t>
            </a:r>
            <a:r>
              <a:rPr lang="en-US" altLang="zh-CN" sz="1400" dirty="0" err="1"/>
              <a:t>Lightsync</a:t>
            </a:r>
            <a:r>
              <a:rPr lang="en-US" altLang="zh-CN" sz="1400" dirty="0"/>
              <a:t>: Unsynchronized visual communication over screen-camera links. In </a:t>
            </a:r>
            <a:r>
              <a:rPr lang="en-US" altLang="zh-CN" sz="1400" dirty="0" err="1"/>
              <a:t>MobiCom</a:t>
            </a:r>
            <a:r>
              <a:rPr lang="en-US" altLang="zh-CN" sz="1400" dirty="0"/>
              <a:t>, 2013.</a:t>
            </a:r>
          </a:p>
          <a:p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824" y="2054009"/>
            <a:ext cx="4591426" cy="387218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6250" y="135842"/>
            <a:ext cx="11182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Demo: A Robust Barcode System for Data Transmissions over Screen-Camera Links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283836" y="1961991"/>
            <a:ext cx="6587452" cy="324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000" i="1" dirty="0" smtClean="0"/>
              <a:t>Abstract:</a:t>
            </a:r>
          </a:p>
          <a:p>
            <a:pPr algn="just">
              <a:spcBef>
                <a:spcPts val="600"/>
              </a:spcBef>
            </a:pPr>
            <a:r>
              <a:rPr lang="en-US" altLang="zh-CN" sz="1600" dirty="0" smtClean="0"/>
              <a:t>With the rapid proliferation of camera-equipped smart devices, </a:t>
            </a:r>
            <a:r>
              <a:rPr lang="en-US" altLang="zh-CN" sz="1600" dirty="0"/>
              <a:t>v</a:t>
            </a:r>
            <a:r>
              <a:rPr lang="en-US" altLang="zh-CN" sz="1600" dirty="0" smtClean="0"/>
              <a:t>isible light communication (VLC) over screen-camera links emerges as a novel form of near-field communication, and it offers a user-friendly, infrastructure-less and secure communication. However, the limitations of smart devices and the uncertainty of user behaviors seriously hinder its </a:t>
            </a:r>
            <a:r>
              <a:rPr lang="en-US" altLang="zh-CN" sz="1600" dirty="0" smtClean="0"/>
              <a:t>applicability.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Hence</a:t>
            </a:r>
            <a:r>
              <a:rPr lang="en-US" altLang="zh-CN" sz="1600" dirty="0" smtClean="0"/>
              <a:t>, we designed </a:t>
            </a:r>
            <a:r>
              <a:rPr lang="en-US" altLang="zh-CN" sz="1600" dirty="0" err="1" smtClean="0"/>
              <a:t>RDCode</a:t>
            </a:r>
            <a:r>
              <a:rPr lang="en-US" altLang="zh-CN" sz="1600" dirty="0" smtClean="0"/>
              <a:t>, a novel barcode system proposed to boost </a:t>
            </a:r>
            <a:r>
              <a:rPr lang="en-US" altLang="zh-CN" sz="1600" dirty="0" smtClean="0"/>
              <a:t>the </a:t>
            </a:r>
            <a:r>
              <a:rPr lang="en-US" altLang="zh-CN" sz="1600" dirty="0" smtClean="0"/>
              <a:t>throughput over screen-camera links, by making use of a novel layered barcode design and several effective coding techniques to enhance the transmission reliability. </a:t>
            </a:r>
            <a:r>
              <a:rPr lang="zh-CN" altLang="zh-CN" sz="1600" dirty="0"/>
              <a:t> </a:t>
            </a:r>
            <a:r>
              <a:rPr lang="en-US" altLang="zh-CN" sz="1600" dirty="0" smtClean="0"/>
              <a:t>We </a:t>
            </a:r>
            <a:r>
              <a:rPr lang="en-US" altLang="zh-CN" sz="1600" dirty="0" smtClean="0"/>
              <a:t>implemented a file transmission app on Android platform based on our work. The transmission rate can be up to 20KB/s.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883647" y="5380674"/>
            <a:ext cx="490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ym typeface="Wingdings" panose="05000000000000000000" pitchFamily="2" charset="2"/>
              </a:rPr>
              <a:t>Data transmission </a:t>
            </a:r>
            <a:r>
              <a:rPr lang="en-US" altLang="zh-CN" dirty="0" smtClean="0">
                <a:sym typeface="Wingdings" panose="05000000000000000000" pitchFamily="2" charset="2"/>
              </a:rPr>
              <a:t>over screen</a:t>
            </a:r>
            <a:r>
              <a:rPr lang="en-US" altLang="zh-CN" dirty="0">
                <a:sym typeface="Wingdings" panose="05000000000000000000" pitchFamily="2" charset="2"/>
              </a:rPr>
              <a:t>-camera </a:t>
            </a:r>
            <a:r>
              <a:rPr lang="en-US" altLang="zh-CN" dirty="0" smtClean="0">
                <a:sym typeface="Wingdings" panose="05000000000000000000" pitchFamily="2" charset="2"/>
              </a:rPr>
              <a:t>links</a:t>
            </a:r>
            <a:r>
              <a:rPr lang="zh-CN" altLang="en-US" dirty="0" smtClean="0"/>
              <a:t> </a:t>
            </a:r>
            <a:r>
              <a:rPr lang="en-US" altLang="zh-CN" dirty="0">
                <a:sym typeface="Wingdings" panose="05000000000000000000" pitchFamily="2" charset="2"/>
              </a:rPr>
              <a:t>↓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6502401" y="1752600"/>
            <a:ext cx="1346199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95" y="8290915"/>
            <a:ext cx="5689594" cy="224261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144321" y="8359176"/>
            <a:ext cx="430887" cy="205571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600" dirty="0" err="1" smtClean="0">
                <a:sym typeface="Wingdings" panose="05000000000000000000" pitchFamily="2" charset="2"/>
              </a:rPr>
              <a:t>RDCode</a:t>
            </a:r>
            <a:r>
              <a:rPr lang="en-US" altLang="zh-CN" sz="1600" dirty="0" smtClean="0">
                <a:sym typeface="Wingdings" panose="05000000000000000000" pitchFamily="2" charset="2"/>
              </a:rPr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barcode layout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295314" y="12808613"/>
            <a:ext cx="2580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↑</a:t>
            </a:r>
            <a:r>
              <a:rPr lang="en-US" altLang="zh-CN" sz="1600" dirty="0" smtClean="0">
                <a:sym typeface="Wingdings" panose="05000000000000000000" pitchFamily="2" charset="2"/>
              </a:rPr>
              <a:t>Receiver </a:t>
            </a:r>
            <a:r>
              <a:rPr lang="en-US" altLang="zh-CN" sz="1600" dirty="0" smtClean="0">
                <a:sym typeface="Wingdings" panose="05000000000000000000" pitchFamily="2" charset="2"/>
              </a:rPr>
              <a:t>can decode the barcode even if a portion of the barcode is unavailable </a:t>
            </a:r>
            <a:endParaRPr lang="zh-CN" altLang="en-US" sz="16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5" t="9916" r="260" b="2568"/>
          <a:stretch/>
        </p:blipFill>
        <p:spPr>
          <a:xfrm>
            <a:off x="7470587" y="11411238"/>
            <a:ext cx="2151529" cy="1473789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80181" y="12398297"/>
            <a:ext cx="2936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ym typeface="Wingdings"/>
              </a:rPr>
              <a:t> </a:t>
            </a:r>
            <a:r>
              <a:rPr lang="en-US" altLang="zh-CN" sz="1600" dirty="0" smtClean="0"/>
              <a:t>Adaptive </a:t>
            </a:r>
            <a:r>
              <a:rPr lang="en-US" altLang="zh-CN" sz="1600" dirty="0" smtClean="0"/>
              <a:t>locating algorithm</a:t>
            </a:r>
            <a:endParaRPr lang="zh-CN" altLang="en-US" sz="16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0140" y="9299887"/>
            <a:ext cx="3499649" cy="200428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4" t="8837" r="9675" b="9466"/>
          <a:stretch/>
        </p:blipFill>
        <p:spPr>
          <a:xfrm>
            <a:off x="9932900" y="11411238"/>
            <a:ext cx="2014081" cy="14809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636920" y="9413547"/>
            <a:ext cx="13608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 smtClean="0">
                <a:sym typeface="Wingdings"/>
              </a:rPr>
              <a:t></a:t>
            </a:r>
            <a:r>
              <a:rPr lang="zh-CN" altLang="en-US" sz="1600" dirty="0" smtClean="0">
                <a:sym typeface="Wingdings"/>
              </a:rPr>
              <a:t> 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pPr algn="just"/>
            <a:r>
              <a:rPr lang="en-US" altLang="zh-CN" sz="1600" dirty="0" smtClean="0">
                <a:sym typeface="Wingdings" panose="05000000000000000000" pitchFamily="2" charset="2"/>
              </a:rPr>
              <a:t>Transmission rate </a:t>
            </a:r>
            <a:r>
              <a:rPr lang="en-US" altLang="zh-CN" sz="1600" dirty="0" smtClean="0">
                <a:sym typeface="Wingdings" panose="05000000000000000000" pitchFamily="2" charset="2"/>
              </a:rPr>
              <a:t>could </a:t>
            </a:r>
            <a:r>
              <a:rPr lang="en-US" altLang="zh-CN" sz="1600" dirty="0" smtClean="0">
                <a:sym typeface="Wingdings" panose="05000000000000000000" pitchFamily="2" charset="2"/>
              </a:rPr>
              <a:t>reach</a:t>
            </a:r>
            <a:r>
              <a:rPr lang="en-US" altLang="zh-CN" sz="1600" dirty="0" smtClean="0">
                <a:sym typeface="Wingdings" panose="05000000000000000000" pitchFamily="2" charset="2"/>
              </a:rPr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up to 20KB/s</a:t>
            </a:r>
          </a:p>
          <a:p>
            <a:pPr algn="just"/>
            <a:endParaRPr lang="en-US" altLang="zh-CN" sz="1600" dirty="0" smtClean="0">
              <a:sym typeface="Wingdings" panose="05000000000000000000" pitchFamily="2" charset="2"/>
            </a:endParaRPr>
          </a:p>
          <a:p>
            <a:pPr algn="just"/>
            <a:r>
              <a:rPr lang="en-US" altLang="zh-CN" sz="1600" dirty="0" smtClean="0">
                <a:sym typeface="Wingdings" panose="05000000000000000000" pitchFamily="2" charset="2"/>
              </a:rPr>
              <a:t>   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38811" y="1075843"/>
            <a:ext cx="116172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err="1" smtClean="0"/>
              <a:t>Anran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Wang</a:t>
            </a:r>
            <a:r>
              <a:rPr lang="en-US" altLang="zh-CN" sz="2000" baseline="30000" dirty="0" smtClean="0"/>
              <a:t>1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Shuai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Ma</a:t>
            </a:r>
            <a:r>
              <a:rPr lang="en-US" altLang="zh-CN" sz="2000" baseline="30000" dirty="0" smtClean="0"/>
              <a:t>1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Chunming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Hu</a:t>
            </a:r>
            <a:r>
              <a:rPr lang="en-US" altLang="zh-CN" sz="2000" baseline="30000" dirty="0" smtClean="0"/>
              <a:t>1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Jinpeng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Huai</a:t>
            </a:r>
            <a:r>
              <a:rPr lang="en-US" altLang="zh-CN" sz="2000" baseline="30000" dirty="0" smtClean="0"/>
              <a:t>1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Chunyi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Peng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Guobin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Shen</a:t>
            </a:r>
            <a:r>
              <a:rPr lang="en-US" altLang="zh-CN" sz="2000" baseline="30000" dirty="0" smtClean="0"/>
              <a:t>3</a:t>
            </a:r>
            <a:endParaRPr lang="en-US" altLang="zh-CN" sz="2000" baseline="30000" dirty="0" smtClean="0"/>
          </a:p>
          <a:p>
            <a:pPr algn="ctr"/>
            <a:r>
              <a:rPr lang="en-US" altLang="zh-CN" sz="2000" baseline="30000" dirty="0"/>
              <a:t>1</a:t>
            </a:r>
            <a:r>
              <a:rPr lang="en-US" altLang="zh-CN" sz="2000" dirty="0" smtClean="0"/>
              <a:t>Beihang </a:t>
            </a:r>
            <a:r>
              <a:rPr lang="en-US" altLang="zh-CN" sz="2000" dirty="0" smtClean="0"/>
              <a:t>University, </a:t>
            </a:r>
            <a:r>
              <a:rPr lang="zh-CN" altLang="zh-CN" sz="2000" baseline="30000" dirty="0" smtClean="0"/>
              <a:t>2</a:t>
            </a:r>
            <a:r>
              <a:rPr lang="en-US" altLang="zh-CN" sz="2000" dirty="0" smtClean="0"/>
              <a:t>The </a:t>
            </a:r>
            <a:r>
              <a:rPr lang="en-US" altLang="zh-CN" sz="2000" dirty="0" smtClean="0"/>
              <a:t>Ohio State University, </a:t>
            </a:r>
            <a:r>
              <a:rPr lang="en-US" altLang="zh-CN" sz="2000" baseline="30000" dirty="0" smtClean="0"/>
              <a:t>3</a:t>
            </a:r>
            <a:r>
              <a:rPr lang="en-US" altLang="zh-CN" sz="2000" dirty="0" smtClean="0"/>
              <a:t>Microsoft </a:t>
            </a:r>
            <a:r>
              <a:rPr lang="en-US" altLang="zh-CN" sz="2000" dirty="0" smtClean="0"/>
              <a:t>Research</a:t>
            </a:r>
          </a:p>
          <a:p>
            <a:pPr algn="ctr"/>
            <a:r>
              <a:rPr lang="en-US" altLang="zh-CN" sz="2000" dirty="0"/>
              <a:t>{</a:t>
            </a:r>
            <a:r>
              <a:rPr lang="en-US" altLang="zh-CN" sz="2000" dirty="0" err="1"/>
              <a:t>wangar@act</a:t>
            </a:r>
            <a:r>
              <a:rPr lang="en-US" altLang="zh-CN" sz="2000" dirty="0"/>
              <a:t>., </a:t>
            </a:r>
            <a:r>
              <a:rPr lang="en-US" altLang="zh-CN" sz="2000" dirty="0" err="1"/>
              <a:t>mashuai</a:t>
            </a:r>
            <a:r>
              <a:rPr lang="en-US" altLang="zh-CN" sz="2000" dirty="0"/>
              <a:t>@, </a:t>
            </a:r>
            <a:r>
              <a:rPr lang="en-US" altLang="zh-CN" sz="2000" dirty="0" err="1"/>
              <a:t>hucm</a:t>
            </a:r>
            <a:r>
              <a:rPr lang="en-US" altLang="zh-CN" sz="2000" dirty="0"/>
              <a:t>@, </a:t>
            </a:r>
            <a:r>
              <a:rPr lang="en-US" altLang="zh-CN" sz="2000" dirty="0" err="1"/>
              <a:t>huaijp</a:t>
            </a:r>
            <a:r>
              <a:rPr lang="en-US" altLang="zh-CN" sz="2000" dirty="0"/>
              <a:t>@}buaa.edu.cn chunyi@cse.ohio-state.edu </a:t>
            </a:r>
            <a:r>
              <a:rPr lang="en-US" altLang="zh-CN" sz="2000" dirty="0" smtClean="0"/>
              <a:t>jackysh@microsoft.com</a:t>
            </a:r>
            <a:endParaRPr lang="en-US" altLang="zh-CN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04794" y="10452245"/>
            <a:ext cx="6792265" cy="569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000" i="1" dirty="0" smtClean="0"/>
              <a:t>A </a:t>
            </a:r>
            <a:r>
              <a:rPr lang="en-US" altLang="zh-CN" sz="2000" i="1" dirty="0" smtClean="0"/>
              <a:t>layered barcode layout</a:t>
            </a:r>
          </a:p>
          <a:p>
            <a:pPr algn="just"/>
            <a:r>
              <a:rPr lang="en-US" altLang="zh-CN" sz="1600" dirty="0" smtClean="0"/>
              <a:t>We designed a novel packet-frame-block barcode layout, such that a packet comprises a sequence of frames, each of which further consists of a set of independent blocks</a:t>
            </a:r>
            <a:r>
              <a:rPr lang="en-US" altLang="zh-CN" sz="1600" dirty="0" smtClean="0"/>
              <a:t>.</a:t>
            </a:r>
          </a:p>
          <a:p>
            <a:pPr algn="just"/>
            <a:endParaRPr lang="en-US" altLang="zh-CN" sz="1600" i="1" dirty="0"/>
          </a:p>
          <a:p>
            <a:pPr algn="just"/>
            <a:endParaRPr lang="en-US" altLang="zh-CN" sz="1600" i="1" dirty="0" smtClean="0"/>
          </a:p>
          <a:p>
            <a:pPr algn="just"/>
            <a:endParaRPr lang="en-US" altLang="zh-CN" sz="1600" i="1" dirty="0"/>
          </a:p>
          <a:p>
            <a:pPr algn="just"/>
            <a:endParaRPr lang="en-US" altLang="zh-CN" i="1" dirty="0" smtClean="0"/>
          </a:p>
          <a:p>
            <a:pPr algn="just"/>
            <a:endParaRPr lang="en-US" altLang="zh-CN" i="1" dirty="0" smtClean="0"/>
          </a:p>
          <a:p>
            <a:pPr algn="just">
              <a:lnSpc>
                <a:spcPct val="200000"/>
              </a:lnSpc>
            </a:pPr>
            <a:r>
              <a:rPr lang="en-US" altLang="zh-CN" sz="2000" i="1" dirty="0" smtClean="0"/>
              <a:t>Adaptive </a:t>
            </a:r>
            <a:r>
              <a:rPr lang="en-US" altLang="zh-CN" sz="2000" i="1" dirty="0"/>
              <a:t>symbol extraction</a:t>
            </a:r>
          </a:p>
          <a:p>
            <a:pPr algn="just"/>
            <a:r>
              <a:rPr lang="en-US" altLang="zh-CN" sz="1600" dirty="0"/>
              <a:t>Our adaptive symbol extraction methods can </a:t>
            </a:r>
            <a:r>
              <a:rPr lang="en-US" altLang="zh-CN" sz="1600" dirty="0" smtClean="0"/>
              <a:t>locate available distributed locators even if a portion of the barcode is unavailable. Moreover, many practical problems in screen-camera links such as distortions and color inaccuracies can be alleviated.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i="1" dirty="0" smtClean="0"/>
              <a:t>Data protection techniques</a:t>
            </a:r>
          </a:p>
          <a:p>
            <a:pPr algn="just"/>
            <a:r>
              <a:rPr lang="en-US" altLang="zh-CN" sz="1600" dirty="0" smtClean="0"/>
              <a:t>Based on the observation of the error distribution, we </a:t>
            </a:r>
            <a:r>
              <a:rPr lang="en-US" altLang="zh-CN" sz="1600" dirty="0" smtClean="0"/>
              <a:t>apply </a:t>
            </a:r>
            <a:r>
              <a:rPr lang="en-US" altLang="zh-CN" sz="1600" dirty="0" smtClean="0"/>
              <a:t>three different error correction codes on blocks, frames and packets respectively. We also add a short sequence number in each block to guarantee the data ordering.</a:t>
            </a:r>
            <a:endParaRPr lang="en-US" altLang="zh-CN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7235318" y="8230322"/>
            <a:ext cx="45980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b="1" dirty="0" err="1" smtClean="0">
                <a:solidFill>
                  <a:srgbClr val="FF0000"/>
                </a:solidFill>
              </a:rPr>
              <a:t>RDCode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design </a:t>
            </a:r>
            <a:r>
              <a:rPr lang="en-US" altLang="zh-CN" sz="1600" b="1" dirty="0">
                <a:solidFill>
                  <a:srgbClr val="FF0000"/>
                </a:solidFill>
              </a:rPr>
              <a:t>not only enhances the transmission reliability by addressing the smartphone limitations and user behavior uncertainty, but also improves the transmission rate.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965765" y="12887641"/>
            <a:ext cx="205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↑</a:t>
            </a:r>
            <a:r>
              <a:rPr lang="en-US" altLang="zh-CN" sz="1600" dirty="0" smtClean="0">
                <a:sym typeface="Wingdings" panose="05000000000000000000" pitchFamily="2" charset="2"/>
              </a:rPr>
              <a:t>Screen </a:t>
            </a:r>
            <a:r>
              <a:rPr lang="en-US" altLang="zh-CN" sz="1600" dirty="0">
                <a:sym typeface="Wingdings" panose="05000000000000000000" pitchFamily="2" charset="2"/>
              </a:rPr>
              <a:t>(laptop) to </a:t>
            </a:r>
            <a:r>
              <a:rPr lang="en-US" altLang="zh-CN" sz="1600" dirty="0" smtClean="0">
                <a:sym typeface="Wingdings" panose="05000000000000000000" pitchFamily="2" charset="2"/>
              </a:rPr>
              <a:t>camera </a:t>
            </a:r>
            <a:r>
              <a:rPr lang="en-US" altLang="zh-CN" sz="1600" dirty="0">
                <a:sym typeface="Wingdings" panose="05000000000000000000" pitchFamily="2" charset="2"/>
              </a:rPr>
              <a:t>scenario </a:t>
            </a:r>
            <a:endParaRPr lang="zh-CN" altLang="en-US" sz="1600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77" y="5638626"/>
            <a:ext cx="11381288" cy="273151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92" y="11977658"/>
            <a:ext cx="4156795" cy="130504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564471" y="3033052"/>
            <a:ext cx="461665" cy="203941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err="1" smtClean="0"/>
              <a:t>RDCode</a:t>
            </a:r>
            <a:r>
              <a:rPr lang="en-US" altLang="zh-CN" dirty="0" smtClean="0"/>
              <a:t> architecture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4435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</TotalTime>
  <Words>534</Words>
  <Application>Microsoft Macintosh PowerPoint</Application>
  <PresentationFormat>自定义</PresentationFormat>
  <Paragraphs>33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王安然</dc:creator>
  <cp:lastModifiedBy>安然 王</cp:lastModifiedBy>
  <cp:revision>24</cp:revision>
  <dcterms:created xsi:type="dcterms:W3CDTF">2014-08-27T05:18:38Z</dcterms:created>
  <dcterms:modified xsi:type="dcterms:W3CDTF">2014-09-03T02:26:14Z</dcterms:modified>
</cp:coreProperties>
</file>