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22"/>
  </p:notesMasterIdLst>
  <p:handoutMasterIdLst>
    <p:handoutMasterId r:id="rId23"/>
  </p:handoutMasterIdLst>
  <p:sldIdLst>
    <p:sldId id="1896" r:id="rId2"/>
    <p:sldId id="1976" r:id="rId3"/>
    <p:sldId id="1953" r:id="rId4"/>
    <p:sldId id="1954" r:id="rId5"/>
    <p:sldId id="1955" r:id="rId6"/>
    <p:sldId id="1956" r:id="rId7"/>
    <p:sldId id="1977" r:id="rId8"/>
    <p:sldId id="1957" r:id="rId9"/>
    <p:sldId id="1970" r:id="rId10"/>
    <p:sldId id="1969" r:id="rId11"/>
    <p:sldId id="1961" r:id="rId12"/>
    <p:sldId id="1971" r:id="rId13"/>
    <p:sldId id="1967" r:id="rId14"/>
    <p:sldId id="1974" r:id="rId15"/>
    <p:sldId id="1973" r:id="rId16"/>
    <p:sldId id="1958" r:id="rId17"/>
    <p:sldId id="1980" r:id="rId18"/>
    <p:sldId id="1975" r:id="rId19"/>
    <p:sldId id="1981" r:id="rId20"/>
    <p:sldId id="1410" r:id="rId21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CC"/>
    <a:srgbClr val="FFFF99"/>
    <a:srgbClr val="FFFFCC"/>
    <a:srgbClr val="0000FF"/>
    <a:srgbClr val="66FFFF"/>
    <a:srgbClr val="FFCCCC"/>
    <a:srgbClr val="FFFF66"/>
    <a:srgbClr val="00FFFF"/>
  </p:clrMru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610" autoAdjust="0"/>
    <p:restoredTop sz="78343" autoAdjust="0"/>
  </p:normalViewPr>
  <p:slideViewPr>
    <p:cSldViewPr>
      <p:cViewPr varScale="1">
        <p:scale>
          <a:sx n="67" d="100"/>
          <a:sy n="67" d="100"/>
        </p:scale>
        <p:origin x="-11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0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2496" y="-101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/>
            </a:lvl1pPr>
          </a:lstStyle>
          <a:p>
            <a:pPr>
              <a:defRPr/>
            </a:pPr>
            <a:fld id="{97AE2CC1-99A8-4829-8EF2-3B6381099D85}" type="datetimeFigureOut">
              <a:rPr lang="zh-CN" altLang="en-US"/>
              <a:pPr>
                <a:defRPr/>
              </a:pPr>
              <a:t>2014/7/15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/>
            </a:lvl1pPr>
          </a:lstStyle>
          <a:p>
            <a:pPr>
              <a:defRPr/>
            </a:pPr>
            <a:fld id="{F008572D-E325-44AF-933E-B440942D61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/>
            </a:lvl1pPr>
          </a:lstStyle>
          <a:p>
            <a:pPr>
              <a:defRPr/>
            </a:pPr>
            <a:fld id="{734A8ACD-D1B5-4C74-A6C3-81C1AF888CA0}" type="datetimeFigureOut">
              <a:rPr lang="zh-CN" altLang="en-US"/>
              <a:pPr>
                <a:defRPr/>
              </a:pPr>
              <a:t>2014/7/15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/>
            </a:lvl1pPr>
          </a:lstStyle>
          <a:p>
            <a:pPr>
              <a:defRPr/>
            </a:pPr>
            <a:fld id="{B1B04239-4BA3-467B-A736-8CCE771C47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7286AFF-2D98-44EC-A3F5-60D02249E50A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D4F078C-638C-429E-8B4C-8D3DE5845093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8813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lang="zh-CN" altLang="en-US" dirty="0"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7735B-ACA6-44FB-A87D-225822CF689A}" type="datetime1">
              <a:rPr lang="zh-CN" altLang="en-US"/>
              <a:pPr>
                <a:defRPr/>
              </a:pPr>
              <a:t>2014/7/15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384A5-9919-43BC-86D3-B5773184F6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0E055-DDB1-44B1-901F-C7B504BCDD51}" type="datetime1">
              <a:rPr lang="zh-CN" altLang="en-US"/>
              <a:pPr>
                <a:defRPr/>
              </a:pPr>
              <a:t>2014/7/15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A2C22-F770-4322-8AD2-E70F7EE38D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92C16-854D-414C-BDEC-B0363E371B92}" type="datetime1">
              <a:rPr lang="zh-CN" altLang="en-US"/>
              <a:pPr>
                <a:defRPr/>
              </a:pPr>
              <a:t>2014/7/15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99FDA-C114-48D3-A8B3-5CA98769D0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D1854-B0E3-4F30-9355-8B4F4E8E0487}" type="datetime1">
              <a:rPr lang="zh-CN" altLang="en-US"/>
              <a:pPr>
                <a:defRPr/>
              </a:pPr>
              <a:t>2014/7/15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434AE-A2E4-4663-A0D2-1B586C1ACB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150"/>
            <a:ext cx="8229600" cy="7254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852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852988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单击图标添加剪 贴画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79388" y="6616700"/>
            <a:ext cx="2133600" cy="2682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2100E-717A-4160-8575-45B05B21ED96}" type="datetime1">
              <a:rPr lang="zh-CN" altLang="en-US"/>
              <a:pPr>
                <a:defRPr/>
              </a:pPr>
              <a:t>2014/7/15</a:t>
            </a:fld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885113" y="6642100"/>
            <a:ext cx="1150937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C4755-18FC-4C41-AC88-1D9739275C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774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6C69C-8F52-4203-BEC7-38FD8898040F}" type="datetime1">
              <a:rPr lang="zh-CN" altLang="en-US"/>
              <a:pPr>
                <a:defRPr/>
              </a:pPr>
              <a:t>2014/7/15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02133-706E-4BAC-AAAB-820F5491BD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zh-CN" altLang="en-US" sz="4000" b="0" dirty="0"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90F18-0CAD-46C7-8AE4-CC140E34C10C}" type="datetime1">
              <a:rPr lang="zh-CN" altLang="en-US"/>
              <a:pPr>
                <a:defRPr/>
              </a:pPr>
              <a:t>2014/7/15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0AFE9-9268-477E-B521-500B473779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A749D-2777-4954-96C7-5999937D8FA9}" type="datetime1">
              <a:rPr lang="zh-CN" altLang="en-US"/>
              <a:pPr>
                <a:defRPr/>
              </a:pPr>
              <a:t>2014/7/15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BF6C0-462F-45A4-B639-44A94CC8B0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F2228-2ED9-4ED5-A03E-2DE163E1D4F3}" type="datetime1">
              <a:rPr lang="zh-CN" altLang="en-US"/>
              <a:pPr>
                <a:defRPr/>
              </a:pPr>
              <a:t>2014/7/15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DA12E-1803-40DC-A9E0-035F9F09EB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25"/>
            <a:ext cx="91805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1DAB-B352-42D2-9ADC-C4D5CF31474B}" type="datetime1">
              <a:rPr lang="zh-CN" altLang="en-US"/>
              <a:pPr>
                <a:defRPr/>
              </a:pPr>
              <a:t>2014/7/15</a:t>
            </a:fld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6D948-CA3D-4E44-9E5E-199AF838E3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B6799-F7ED-4CD9-9911-95C4AC14B5AA}" type="datetime1">
              <a:rPr lang="zh-CN" altLang="en-US"/>
              <a:pPr>
                <a:defRPr/>
              </a:pPr>
              <a:t>2014/7/15</a:t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9A3CA-BAF5-4752-B04B-395514AD2F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B1FBE-5220-49E3-8C44-ADB95067D379}" type="datetime1">
              <a:rPr lang="zh-CN" altLang="en-US"/>
              <a:pPr>
                <a:defRPr/>
              </a:pPr>
              <a:t>2014/7/15</a:t>
            </a:fld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37F7A-5D00-415F-BF71-9EEB7E67B7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1D5BC-7BCE-49D5-92A8-CC8D9AB56BCC}" type="datetime1">
              <a:rPr lang="zh-CN" altLang="en-US"/>
              <a:pPr>
                <a:defRPr/>
              </a:pPr>
              <a:t>2014/7/15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7D610-A95F-4909-89F4-D660FBAC66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31A2F-6D67-44B7-AE19-B645ECCA79ED}" type="datetime1">
              <a:rPr lang="zh-CN" altLang="en-US"/>
              <a:pPr>
                <a:defRPr/>
              </a:pPr>
              <a:t>2014/7/15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45749-F17E-4A06-84B7-B24A2E76DF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4288" y="0"/>
            <a:ext cx="9158288" cy="576263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rgbClr val="0070C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027" name="Picture 183" descr="未标题-1 拷贝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1657350"/>
            <a:ext cx="91440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642938"/>
            <a:ext cx="82296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913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AE4ACCE-30AE-4DAD-9E13-9FC8214751E6}" type="datetime1">
              <a:rPr lang="zh-CN" altLang="en-US"/>
              <a:pPr>
                <a:defRPr/>
              </a:pPr>
              <a:t>2014/7/15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491538" y="6448425"/>
            <a:ext cx="652462" cy="4095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1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E636AAE-CB8F-4CE8-ACA0-A6C5AF988C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5" name="Title Placeholder 1"/>
          <p:cNvSpPr txBox="1">
            <a:spLocks/>
          </p:cNvSpPr>
          <p:nvPr/>
        </p:nvSpPr>
        <p:spPr>
          <a:xfrm>
            <a:off x="-3175" y="44450"/>
            <a:ext cx="4818063" cy="504825"/>
          </a:xfrm>
          <a:prstGeom prst="rect">
            <a:avLst/>
          </a:prstGeom>
        </p:spPr>
        <p:txBody>
          <a:bodyPr/>
          <a:lstStyle>
            <a:lvl1pPr defTabSz="957263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57263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57263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57263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57263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5726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5726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5726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5726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大数据科学与工程国际研究中心</a:t>
            </a:r>
            <a:endParaRPr lang="zh-CN" altLang="en-US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61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  <p:sldLayoutId id="2147484159" r:id="rId12"/>
    <p:sldLayoutId id="2147484162" r:id="rId13"/>
    <p:sldLayoutId id="2147484160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lang="zh-CN" altLang="en-US" sz="4400" b="1" kern="1200" dirty="0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04040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04040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04040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04040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黑体" pitchFamily="49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400" kern="1200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8.jpeg"/><Relationship Id="rId7" Type="http://schemas.openxmlformats.org/officeDocument/2006/relationships/image" Target="../media/image2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5.jpeg"/><Relationship Id="rId9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786063" y="5143500"/>
            <a:ext cx="3948112" cy="5889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kumimoji="0" lang="en-US" altLang="zh-CN" dirty="0">
                <a:latin typeface="+mn-lt"/>
                <a:ea typeface="黑体" pitchFamily="49" charset="-122"/>
              </a:rPr>
              <a:t>July 15, 2014</a:t>
            </a:r>
            <a:endParaRPr kumimoji="0" lang="zh-CN" altLang="en-US" dirty="0">
              <a:latin typeface="+mn-lt"/>
              <a:ea typeface="黑体" pitchFamily="49" charset="-122"/>
            </a:endParaRPr>
          </a:p>
        </p:txBody>
      </p:sp>
      <p:sp>
        <p:nvSpPr>
          <p:cNvPr id="4099" name="矩形 2"/>
          <p:cNvSpPr>
            <a:spLocks noChangeArrowheads="1"/>
          </p:cNvSpPr>
          <p:nvPr/>
        </p:nvSpPr>
        <p:spPr bwMode="auto">
          <a:xfrm>
            <a:off x="0" y="2708920"/>
            <a:ext cx="910850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  <a:defRPr/>
            </a:pPr>
            <a:r>
              <a:rPr lang="en-US" altLang="zh-CN" sz="4000" b="1" dirty="0">
                <a:latin typeface="+mn-lt"/>
                <a:ea typeface="黑体" pitchFamily="49" charset="-122"/>
              </a:rPr>
              <a:t>International Research Center on Big Data </a:t>
            </a:r>
            <a:r>
              <a:rPr lang="en-US" altLang="zh-CN" sz="4000" b="1" dirty="0" smtClean="0">
                <a:latin typeface="+mn-lt"/>
                <a:ea typeface="黑体" pitchFamily="49" charset="-122"/>
              </a:rPr>
              <a:t> (</a:t>
            </a:r>
            <a:r>
              <a:rPr lang="en-US" altLang="zh-CN" sz="4000" b="1" dirty="0">
                <a:latin typeface="+mn-lt"/>
                <a:ea typeface="黑体" pitchFamily="49" charset="-122"/>
              </a:rPr>
              <a:t>RCBD)</a:t>
            </a:r>
          </a:p>
          <a:p>
            <a:pPr algn="ctr">
              <a:spcAft>
                <a:spcPts val="1200"/>
              </a:spcAft>
              <a:defRPr/>
            </a:pPr>
            <a:r>
              <a:rPr lang="en-US" altLang="zh-CN" sz="3600" dirty="0" err="1">
                <a:latin typeface="+mn-lt"/>
                <a:ea typeface="黑体" pitchFamily="49" charset="-122"/>
              </a:rPr>
              <a:t>Beihang</a:t>
            </a:r>
            <a:r>
              <a:rPr lang="en-US" altLang="zh-CN" sz="3600" dirty="0">
                <a:latin typeface="+mn-lt"/>
                <a:ea typeface="黑体" pitchFamily="49" charset="-122"/>
              </a:rPr>
              <a:t> University, Beijing, China</a:t>
            </a:r>
            <a:endParaRPr lang="zh-CN" altLang="en-US" sz="3600" dirty="0">
              <a:latin typeface="+mn-lt"/>
              <a:ea typeface="黑体" pitchFamily="49" charset="-122"/>
            </a:endParaRPr>
          </a:p>
        </p:txBody>
      </p:sp>
      <p:pic>
        <p:nvPicPr>
          <p:cNvPr id="4100" name="Picture 8" descr="C:\Users\Ting\Desktop\rcbd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8" y="1071563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9" descr="C:\Users\Ting\Desktop\QQ截图2014061719272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3063" y="1000125"/>
            <a:ext cx="65516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7"/>
          <p:cNvSpPr txBox="1">
            <a:spLocks noGrp="1" noChangeArrowheads="1"/>
          </p:cNvSpPr>
          <p:nvPr/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6143CDFF-55EE-4004-8FCD-4CF0F69BE9E0}" type="slidenum">
              <a:rPr lang="zh-CN" altLang="en-US" sz="1400">
                <a:solidFill>
                  <a:schemeClr val="bg2"/>
                </a:solidFill>
                <a:latin typeface="+mj-lt"/>
              </a:rPr>
              <a:pPr algn="r">
                <a:spcBef>
                  <a:spcPct val="50000"/>
                </a:spcBef>
                <a:defRPr/>
              </a:pPr>
              <a:t>10</a:t>
            </a:fld>
            <a:endParaRPr lang="en-US" altLang="zh-CN" sz="14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357188" y="6215063"/>
            <a:ext cx="8572500" cy="50482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i="1" dirty="0">
                <a:solidFill>
                  <a:srgbClr val="C00000"/>
                </a:solidFill>
                <a:latin typeface="+mj-lt"/>
              </a:rPr>
              <a:t>BD-tractable queries: properly contained in P unless P = NC</a:t>
            </a:r>
          </a:p>
        </p:txBody>
      </p:sp>
      <p:sp>
        <p:nvSpPr>
          <p:cNvPr id="3" name="Chord 2"/>
          <p:cNvSpPr/>
          <p:nvPr/>
        </p:nvSpPr>
        <p:spPr bwMode="auto">
          <a:xfrm rot="6732850">
            <a:off x="1958182" y="1510506"/>
            <a:ext cx="4849812" cy="4657725"/>
          </a:xfrm>
          <a:prstGeom prst="chord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wrap="none"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3275" y="1738313"/>
            <a:ext cx="20859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+mj-lt"/>
              </a:rPr>
              <a:t>NP and beyond</a:t>
            </a:r>
            <a:endParaRPr lang="zh-CN" alt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2555875" y="2497138"/>
            <a:ext cx="3529013" cy="223202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rgbClr val="000099"/>
                </a:solidFill>
                <a:latin typeface="+mj-lt"/>
              </a:rPr>
              <a:t>P</a:t>
            </a:r>
            <a:endParaRPr lang="zh-CN" altLang="en-US" dirty="0">
              <a:solidFill>
                <a:srgbClr val="000099"/>
              </a:solidFill>
              <a:latin typeface="+mj-lt"/>
            </a:endParaRPr>
          </a:p>
        </p:txBody>
      </p:sp>
      <p:cxnSp>
        <p:nvCxnSpPr>
          <p:cNvPr id="6" name="Curved Connector 5"/>
          <p:cNvCxnSpPr/>
          <p:nvPr/>
        </p:nvCxnSpPr>
        <p:spPr bwMode="auto">
          <a:xfrm rot="16200000" flipH="1" flipV="1">
            <a:off x="3590131" y="2401095"/>
            <a:ext cx="1577975" cy="2493962"/>
          </a:xfrm>
          <a:prstGeom prst="curvedConnector5">
            <a:avLst>
              <a:gd name="adj1" fmla="val 5044"/>
              <a:gd name="adj2" fmla="val 58733"/>
              <a:gd name="adj3" fmla="val 10883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sp>
        <p:nvSpPr>
          <p:cNvPr id="13321" name="TextBox 17"/>
          <p:cNvSpPr txBox="1">
            <a:spLocks noChangeArrowheads="1"/>
          </p:cNvSpPr>
          <p:nvPr/>
        </p:nvSpPr>
        <p:spPr bwMode="auto">
          <a:xfrm>
            <a:off x="2571750" y="3390900"/>
            <a:ext cx="1655763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200" b="1" dirty="0">
                <a:solidFill>
                  <a:srgbClr val="0000FF"/>
                </a:solidFill>
                <a:latin typeface="+mj-lt"/>
                <a:ea typeface="MS PGothic" pitchFamily="34" charset="-128"/>
              </a:rPr>
              <a:t>BD-tractable</a:t>
            </a:r>
            <a:endParaRPr lang="zh-CN" altLang="en-US" sz="2200" b="1" dirty="0">
              <a:solidFill>
                <a:srgbClr val="0000FF"/>
              </a:solidFill>
              <a:latin typeface="+mj-lt"/>
              <a:ea typeface="MS PGothic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43375" y="3484563"/>
            <a:ext cx="1749425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+mj-lt"/>
              </a:rPr>
              <a:t>not 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+mj-lt"/>
              </a:rPr>
              <a:t>BD-tractable</a:t>
            </a:r>
            <a:endParaRPr lang="zh-CN" alt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AutoShape 49"/>
          <p:cNvSpPr>
            <a:spLocks noChangeArrowheads="1"/>
          </p:cNvSpPr>
          <p:nvPr/>
        </p:nvSpPr>
        <p:spPr bwMode="auto">
          <a:xfrm>
            <a:off x="4499992" y="2565400"/>
            <a:ext cx="4426521" cy="1182688"/>
          </a:xfrm>
          <a:prstGeom prst="wedgeRoundRectCallout">
            <a:avLst>
              <a:gd name="adj1" fmla="val -34182"/>
              <a:gd name="adj2" fmla="val 6315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ts val="2200"/>
              </a:lnSpc>
              <a:spcBef>
                <a:spcPts val="600"/>
              </a:spcBef>
              <a:buSzPct val="85000"/>
              <a:defRPr/>
            </a:pPr>
            <a:r>
              <a:rPr lang="en-US" altLang="zh-CN" sz="1800" dirty="0">
                <a:solidFill>
                  <a:srgbClr val="000066"/>
                </a:solidFill>
                <a:latin typeface="+mj-lt"/>
                <a:ea typeface="华文行楷" pitchFamily="2" charset="-122"/>
                <a:cs typeface="Times New Roman" pitchFamily="18" charset="0"/>
              </a:rPr>
              <a:t>W. Fan, F. Geerts, F. Neven.</a:t>
            </a:r>
            <a:r>
              <a:rPr lang="en-US" altLang="zh-CN" sz="1800" b="1" i="1" dirty="0">
                <a:latin typeface="+mj-lt"/>
                <a:ea typeface="华文行楷" pitchFamily="2" charset="-122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000066"/>
                </a:solidFill>
                <a:latin typeface="+mj-lt"/>
                <a:ea typeface="华文行楷" pitchFamily="2" charset="-122"/>
                <a:cs typeface="Times New Roman" pitchFamily="18" charset="0"/>
              </a:rPr>
              <a:t>Making Queries Tractable on Big Data with </a:t>
            </a:r>
            <a:r>
              <a:rPr lang="en-US" altLang="zh-CN" sz="1800" i="1" dirty="0" smtClean="0">
                <a:solidFill>
                  <a:srgbClr val="000066"/>
                </a:solidFill>
                <a:latin typeface="+mj-lt"/>
                <a:ea typeface="华文行楷" pitchFamily="2" charset="-122"/>
                <a:cs typeface="Times New Roman" pitchFamily="18" charset="0"/>
              </a:rPr>
              <a:t>Preprocessing</a:t>
            </a:r>
            <a:r>
              <a:rPr lang="en-US" altLang="zh-CN" sz="1800" dirty="0">
                <a:solidFill>
                  <a:srgbClr val="000066"/>
                </a:solidFill>
                <a:latin typeface="+mj-lt"/>
                <a:ea typeface="华文行楷" pitchFamily="2" charset="-122"/>
                <a:cs typeface="Times New Roman" pitchFamily="18" charset="0"/>
              </a:rPr>
              <a:t>, VLDB 2013. </a:t>
            </a:r>
          </a:p>
        </p:txBody>
      </p:sp>
      <p:sp>
        <p:nvSpPr>
          <p:cNvPr id="12" name="AutoShape 49"/>
          <p:cNvSpPr>
            <a:spLocks noChangeArrowheads="1"/>
          </p:cNvSpPr>
          <p:nvPr/>
        </p:nvSpPr>
        <p:spPr bwMode="auto">
          <a:xfrm>
            <a:off x="950913" y="3286125"/>
            <a:ext cx="2343150" cy="447675"/>
          </a:xfrm>
          <a:prstGeom prst="wedgeRoundRectCallout">
            <a:avLst>
              <a:gd name="adj1" fmla="val 33318"/>
              <a:gd name="adj2" fmla="val 7880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ts val="2200"/>
              </a:lnSpc>
              <a:spcBef>
                <a:spcPts val="600"/>
              </a:spcBef>
              <a:buSzPct val="85000"/>
              <a:defRPr/>
            </a:pPr>
            <a:r>
              <a:rPr lang="en-US" altLang="zh-CN" sz="1800" dirty="0">
                <a:solidFill>
                  <a:srgbClr val="000066"/>
                </a:solidFill>
                <a:latin typeface="+mj-lt"/>
                <a:ea typeface="华文行楷" pitchFamily="2" charset="-122"/>
                <a:cs typeface="Times New Roman" pitchFamily="18" charset="0"/>
              </a:rPr>
              <a:t>Parallel polylog time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457200" y="642938"/>
            <a:ext cx="8229600" cy="7747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CN" sz="4000" b="1" dirty="0">
                <a:latin typeface="+mj-lt"/>
                <a:ea typeface="黑体" pitchFamily="49" charset="-122"/>
                <a:cs typeface="黑体" charset="0"/>
              </a:rPr>
              <a:t>BD-Tractability Theory</a:t>
            </a:r>
            <a:endParaRPr lang="zh-CN" altLang="en-US" sz="4000" b="1" dirty="0">
              <a:latin typeface="+mj-lt"/>
              <a:ea typeface="黑体" pitchFamily="49" charset="-122"/>
              <a:cs typeface="黑体" charset="0"/>
            </a:endParaRPr>
          </a:p>
        </p:txBody>
      </p:sp>
      <p:sp>
        <p:nvSpPr>
          <p:cNvPr id="20" name="内容占位符 2"/>
          <p:cNvSpPr>
            <a:spLocks noChangeArrowheads="1"/>
          </p:cNvSpPr>
          <p:nvPr/>
        </p:nvSpPr>
        <p:spPr bwMode="auto">
          <a:xfrm>
            <a:off x="652463" y="4857750"/>
            <a:ext cx="8312025" cy="1277938"/>
          </a:xfrm>
          <a:prstGeom prst="rect">
            <a:avLst/>
          </a:prstGeom>
          <a:noFill/>
          <a:ln>
            <a:noFill/>
          </a:ln>
          <a:extLst/>
        </p:spPr>
        <p:txBody>
          <a:bodyPr lIns="97182" tIns="48591" rIns="97182" bIns="48591"/>
          <a:lstStyle/>
          <a:p>
            <a:pPr defTabSz="971550" eaLnBrk="1" hangingPunct="1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GB" altLang="en-US" sz="2800" dirty="0">
                <a:solidFill>
                  <a:srgbClr val="000000"/>
                </a:solidFill>
                <a:latin typeface="+mn-lt"/>
              </a:rPr>
              <a:t>Does it work? A linear scan of D in log(|D|) time: </a:t>
            </a:r>
          </a:p>
          <a:p>
            <a:pPr indent="-381000" defTabSz="971550" eaLnBrk="1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  <a:defRPr/>
            </a:pPr>
            <a:r>
              <a:rPr lang="en-GB" altLang="en-US" dirty="0">
                <a:solidFill>
                  <a:srgbClr val="FF0000"/>
                </a:solidFill>
                <a:latin typeface="+mn-lt"/>
              </a:rPr>
              <a:t>15 seconds </a:t>
            </a:r>
            <a:r>
              <a:rPr lang="en-GB" altLang="en-US" dirty="0" smtClean="0">
                <a:latin typeface="+mn-lt"/>
              </a:rPr>
              <a:t>when the size of </a:t>
            </a:r>
            <a:r>
              <a:rPr lang="en-GB" altLang="en-US" dirty="0">
                <a:latin typeface="+mn-lt"/>
              </a:rPr>
              <a:t>D is of 1 PB instead of </a:t>
            </a:r>
            <a:r>
              <a:rPr lang="en-GB" altLang="en-US" dirty="0">
                <a:solidFill>
                  <a:srgbClr val="0000FF"/>
                </a:solidFill>
                <a:latin typeface="+mn-lt"/>
              </a:rPr>
              <a:t>1.99 days</a:t>
            </a:r>
          </a:p>
          <a:p>
            <a:pPr marL="72000" indent="-342900" defTabSz="971550" eaLnBrk="1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  <a:defRPr/>
            </a:pPr>
            <a:r>
              <a:rPr lang="en-GB" alt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altLang="en-US" dirty="0">
                <a:solidFill>
                  <a:srgbClr val="FF0000"/>
                </a:solidFill>
                <a:latin typeface="+mn-lt"/>
              </a:rPr>
              <a:t>18 seconds </a:t>
            </a:r>
            <a:r>
              <a:rPr lang="en-GB" altLang="en-US" dirty="0" smtClean="0">
                <a:solidFill>
                  <a:srgbClr val="000000"/>
                </a:solidFill>
                <a:latin typeface="+mn-lt"/>
              </a:rPr>
              <a:t>when </a:t>
            </a:r>
            <a:r>
              <a:rPr lang="en-GB" altLang="en-US" dirty="0" smtClean="0"/>
              <a:t>the size of</a:t>
            </a:r>
            <a:r>
              <a:rPr lang="en-GB" altLang="en-US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GB" altLang="en-US" dirty="0">
                <a:solidFill>
                  <a:srgbClr val="000000"/>
                </a:solidFill>
                <a:latin typeface="+mn-lt"/>
              </a:rPr>
              <a:t>D is of 1 EB rather than </a:t>
            </a:r>
            <a:r>
              <a:rPr lang="en-GB" altLang="en-US" dirty="0">
                <a:solidFill>
                  <a:srgbClr val="0000FF"/>
                </a:solidFill>
                <a:latin typeface="+mn-lt"/>
              </a:rPr>
              <a:t>5.28 years</a:t>
            </a:r>
          </a:p>
        </p:txBody>
      </p:sp>
      <p:sp>
        <p:nvSpPr>
          <p:cNvPr id="15" name="灯片编号占位符 1"/>
          <p:cNvSpPr>
            <a:spLocks noGrp="1"/>
          </p:cNvSpPr>
          <p:nvPr>
            <p:ph type="sldNum" sz="quarter" idx="11"/>
          </p:nvPr>
        </p:nvSpPr>
        <p:spPr bwMode="auto">
          <a:xfrm>
            <a:off x="8491538" y="6448425"/>
            <a:ext cx="652462" cy="4095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6CF9151-A794-4E38-B54D-47C8DE1A7220}" type="slidenum">
              <a:rPr lang="zh-CN" altLang="en-US" smtClean="0"/>
              <a:pPr/>
              <a:t>10</a:t>
            </a:fld>
            <a:endParaRPr lang="zh-CN" altLang="en-US" dirty="0" smtClean="0"/>
          </a:p>
        </p:txBody>
      </p:sp>
    </p:spTree>
    <p:custDataLst>
      <p:tags r:id="rId1"/>
    </p:custDataLst>
  </p:cSld>
  <p:clrMapOvr>
    <a:masterClrMapping/>
  </p:clrMapOvr>
  <p:transition advTm="532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13" grpId="0" animBg="1" autoUpdateAnimBg="0"/>
      <p:bldP spid="12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标题 1"/>
          <p:cNvSpPr txBox="1">
            <a:spLocks/>
          </p:cNvSpPr>
          <p:nvPr/>
        </p:nvSpPr>
        <p:spPr bwMode="auto">
          <a:xfrm>
            <a:off x="214313" y="620713"/>
            <a:ext cx="8929687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65125" indent="-365125" algn="ctr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defRPr/>
            </a:pPr>
            <a:r>
              <a:rPr lang="en-US" altLang="zh-CN" sz="3200" b="1" dirty="0" smtClean="0">
                <a:latin typeface="+mn-lt"/>
              </a:rPr>
              <a:t>Make Big </a:t>
            </a:r>
            <a:r>
              <a:rPr lang="en-US" altLang="zh-CN" sz="3200" b="1" dirty="0" smtClean="0">
                <a:latin typeface="+mn-lt"/>
              </a:rPr>
              <a:t>Data </a:t>
            </a:r>
            <a:r>
              <a:rPr lang="en-US" altLang="zh-CN" sz="3200" b="1" dirty="0">
                <a:latin typeface="+mn-lt"/>
              </a:rPr>
              <a:t>S</a:t>
            </a:r>
            <a:r>
              <a:rPr lang="en-US" altLang="zh-CN" sz="3200" b="1" dirty="0" smtClean="0">
                <a:latin typeface="+mn-lt"/>
              </a:rPr>
              <a:t>mall</a:t>
            </a:r>
            <a:r>
              <a:rPr lang="en-US" altLang="zh-CN" sz="3200" b="1" dirty="0">
                <a:latin typeface="+mn-lt"/>
              </a:rPr>
              <a:t>:</a:t>
            </a:r>
            <a:r>
              <a:rPr lang="en-GB" altLang="en-US" sz="3200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GB" altLang="en-US" sz="3200" dirty="0">
                <a:latin typeface="+mn-lt"/>
              </a:rPr>
              <a:t>Exact </a:t>
            </a:r>
            <a:r>
              <a:rPr lang="en-GB" altLang="en-US" sz="3200" dirty="0" smtClean="0">
                <a:latin typeface="+mn-lt"/>
              </a:rPr>
              <a:t>Query Answering</a:t>
            </a:r>
            <a:endParaRPr lang="en-US" altLang="zh-CN" sz="3200" b="1" dirty="0">
              <a:latin typeface="+mn-lt"/>
            </a:endParaRPr>
          </a:p>
        </p:txBody>
      </p:sp>
      <p:sp>
        <p:nvSpPr>
          <p:cNvPr id="29" name="内容占位符 2"/>
          <p:cNvSpPr>
            <a:spLocks noChangeArrowheads="1"/>
          </p:cNvSpPr>
          <p:nvPr/>
        </p:nvSpPr>
        <p:spPr bwMode="auto">
          <a:xfrm>
            <a:off x="271463" y="1770063"/>
            <a:ext cx="8301037" cy="5873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48591" rIns="0" bIns="48591"/>
          <a:lstStyle/>
          <a:p>
            <a:pPr indent="-457200" defTabSz="0" eaLnBrk="1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80000"/>
              <a:buFont typeface="Wingdings" pitchFamily="2" charset="2"/>
              <a:buChar char="p"/>
              <a:tabLst>
                <a:tab pos="0" algn="l"/>
              </a:tabLst>
              <a:defRPr/>
            </a:pPr>
            <a:r>
              <a:rPr lang="en-GB" altLang="en-US">
                <a:solidFill>
                  <a:schemeClr val="tx1"/>
                </a:solidFill>
                <a:latin typeface="Arial" charset="0"/>
                <a:ea typeface="宋体" pitchFamily="2" charset="-122"/>
              </a:rPr>
              <a:t>Scale independent query processing</a:t>
            </a:r>
          </a:p>
          <a:p>
            <a:pPr indent="-457200" defTabSz="0" eaLnBrk="1" hangingPunct="1">
              <a:buClr>
                <a:schemeClr val="accent1"/>
              </a:buClr>
              <a:buSzPct val="80000"/>
              <a:tabLst>
                <a:tab pos="0" algn="l"/>
              </a:tabLst>
              <a:defRPr/>
            </a:pPr>
            <a:endParaRPr lang="en-US" altLang="zh-CN" sz="2000" b="1">
              <a:solidFill>
                <a:srgbClr val="00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0" name="矩形 34"/>
          <p:cNvSpPr>
            <a:spLocks noChangeArrowheads="1"/>
          </p:cNvSpPr>
          <p:nvPr/>
        </p:nvSpPr>
        <p:spPr bwMode="auto">
          <a:xfrm>
            <a:off x="2357438" y="2286000"/>
            <a:ext cx="2571750" cy="36988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 defTabSz="9715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 defTabSz="9715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15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15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15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indent="0" eaLnBrk="1" hangingPunct="1">
              <a:spcBef>
                <a:spcPts val="0"/>
              </a:spcBef>
              <a:buClr>
                <a:srgbClr val="CE9964"/>
              </a:buClr>
              <a:buSzPct val="80000"/>
              <a:defRPr/>
            </a:pPr>
            <a:r>
              <a:rPr lang="en-GB" altLang="zh-CN" sz="1800" dirty="0" smtClean="0">
                <a:solidFill>
                  <a:srgbClr val="002060"/>
                </a:solidFill>
                <a:latin typeface="Arial" panose="020B0604020202020204" pitchFamily="34" charset="0"/>
              </a:rPr>
              <a:t>|</a:t>
            </a:r>
            <a:r>
              <a:rPr lang="en-GB" altLang="zh-CN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GB" altLang="zh-CN" sz="1800" baseline="-25000" dirty="0" smtClean="0">
                <a:solidFill>
                  <a:srgbClr val="000000"/>
                </a:solidFill>
                <a:latin typeface="Arial" panose="020B0604020202020204" pitchFamily="34" charset="0"/>
              </a:rPr>
              <a:t>Q </a:t>
            </a:r>
            <a:r>
              <a:rPr lang="en-GB" altLang="zh-CN" sz="1800" dirty="0" smtClean="0">
                <a:solidFill>
                  <a:srgbClr val="002060"/>
                </a:solidFill>
                <a:latin typeface="Arial" panose="020B0604020202020204" pitchFamily="34" charset="0"/>
              </a:rPr>
              <a:t>| </a:t>
            </a:r>
            <a:r>
              <a:rPr lang="en-GB" altLang="zh-CN" sz="1800" dirty="0" smtClean="0">
                <a:solidFill>
                  <a:srgbClr val="002060"/>
                </a:solidFill>
                <a:latin typeface="Symbol" panose="05050102010706020507" pitchFamily="18" charset="2"/>
              </a:rPr>
              <a:t></a:t>
            </a:r>
            <a:r>
              <a:rPr lang="en-GB" altLang="zh-CN" sz="1800" dirty="0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GB" altLang="zh-CN" sz="1800" i="1" dirty="0" smtClean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GB" altLang="zh-CN" sz="1800" dirty="0" smtClean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 </a:t>
            </a:r>
            <a:r>
              <a:rPr lang="en-GB" altLang="zh-CN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Q(D) = Q(D</a:t>
            </a:r>
            <a:r>
              <a:rPr lang="en-GB" altLang="zh-CN" sz="1800" baseline="-25000" dirty="0" smtClean="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n-GB" altLang="zh-CN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2" name="TextBox 19"/>
          <p:cNvSpPr txBox="1">
            <a:spLocks noChangeArrowheads="1"/>
          </p:cNvSpPr>
          <p:nvPr/>
        </p:nvSpPr>
        <p:spPr bwMode="auto">
          <a:xfrm>
            <a:off x="2571750" y="4786313"/>
            <a:ext cx="1928813" cy="2984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dirty="0" smtClean="0">
                <a:solidFill>
                  <a:srgbClr val="0000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Q(</a:t>
            </a:r>
            <a:r>
              <a:rPr lang="en-GB" altLang="zh-CN" sz="1600" dirty="0" smtClean="0">
                <a:solidFill>
                  <a:srgbClr val="FF00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D+</a:t>
            </a:r>
            <a:r>
              <a:rPr lang="el-GR" altLang="zh-CN" sz="16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Δ</a:t>
            </a:r>
            <a:r>
              <a:rPr lang="en-GB" altLang="zh-CN" sz="1600" dirty="0" smtClean="0">
                <a:solidFill>
                  <a:srgbClr val="0000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)</a:t>
            </a:r>
            <a:r>
              <a:rPr lang="en-US" altLang="zh-CN" sz="1600" dirty="0" smtClean="0">
                <a:solidFill>
                  <a:srgbClr val="0000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=Q(</a:t>
            </a:r>
            <a:r>
              <a:rPr lang="en-GB" altLang="zh-CN" sz="1600" dirty="0" smtClean="0">
                <a:solidFill>
                  <a:srgbClr val="FF00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D</a:t>
            </a:r>
            <a:r>
              <a:rPr lang="en-GB" altLang="zh-CN" sz="1600" dirty="0" smtClean="0">
                <a:solidFill>
                  <a:srgbClr val="0000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)</a:t>
            </a:r>
            <a:r>
              <a:rPr lang="en-US" altLang="zh-CN" sz="1600" dirty="0" smtClean="0">
                <a:solidFill>
                  <a:srgbClr val="0000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+Q(</a:t>
            </a:r>
            <a:r>
              <a:rPr lang="el-GR" altLang="zh-CN" sz="16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Δ</a:t>
            </a:r>
            <a:r>
              <a:rPr lang="en-US" altLang="zh-CN" sz="1600" dirty="0" smtClean="0">
                <a:solidFill>
                  <a:srgbClr val="000000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)</a:t>
            </a:r>
            <a:endParaRPr lang="zh-CN" altLang="en-US" sz="1600" dirty="0" smtClean="0">
              <a:solidFill>
                <a:srgbClr val="000000"/>
              </a:solidFill>
              <a:latin typeface="Rockwell" panose="02060603020205020403" pitchFamily="18" charset="0"/>
            </a:endParaRPr>
          </a:p>
        </p:txBody>
      </p:sp>
      <p:sp>
        <p:nvSpPr>
          <p:cNvPr id="41" name="矩形 34"/>
          <p:cNvSpPr>
            <a:spLocks noChangeArrowheads="1"/>
          </p:cNvSpPr>
          <p:nvPr/>
        </p:nvSpPr>
        <p:spPr bwMode="auto">
          <a:xfrm>
            <a:off x="2786063" y="5715000"/>
            <a:ext cx="1668462" cy="36988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 defTabSz="9715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 defTabSz="9715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15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15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15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indent="0" eaLnBrk="1" hangingPunct="1">
              <a:spcBef>
                <a:spcPts val="0"/>
              </a:spcBef>
              <a:buClr>
                <a:srgbClr val="CE9964"/>
              </a:buClr>
              <a:buSzPct val="80000"/>
              <a:defRPr/>
            </a:pPr>
            <a:r>
              <a:rPr lang="en-GB" altLang="zh-CN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n-US" altLang="zh-CN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(D)=Q’(</a:t>
            </a:r>
            <a:r>
              <a:rPr lang="en-US" altLang="zh-CN" sz="1800" dirty="0" smtClean="0">
                <a:solidFill>
                  <a:srgbClr val="C00000"/>
                </a:solidFill>
                <a:latin typeface="Arial" panose="020B0604020202020204" pitchFamily="34" charset="0"/>
              </a:rPr>
              <a:t>V(D)</a:t>
            </a:r>
            <a:r>
              <a:rPr lang="en-US" altLang="zh-CN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GB" altLang="zh-CN" sz="1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内容占位符 2"/>
          <p:cNvSpPr>
            <a:spLocks noChangeArrowheads="1"/>
          </p:cNvSpPr>
          <p:nvPr/>
        </p:nvSpPr>
        <p:spPr bwMode="auto">
          <a:xfrm>
            <a:off x="128588" y="2714625"/>
            <a:ext cx="7943850" cy="5873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8591" rIns="0" bIns="48591"/>
          <a:lstStyle>
            <a:lvl1pPr defTabSz="9715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15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15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15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15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612000" lvl="1" indent="-381000" eaLnBrk="1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p"/>
              <a:defRPr/>
            </a:pPr>
            <a:r>
              <a:rPr lang="en-GB" altLang="en-US" dirty="0" smtClean="0">
                <a:latin typeface="Arial" pitchFamily="34" charset="0"/>
              </a:rPr>
              <a:t>Parallel scalable query processing</a:t>
            </a:r>
          </a:p>
          <a:p>
            <a:pPr marL="612000" eaLnBrk="1" hangingPunct="1">
              <a:buClr>
                <a:schemeClr val="accent1"/>
              </a:buClr>
              <a:buSzPct val="80000"/>
              <a:defRPr/>
            </a:pPr>
            <a:endParaRPr lang="en-US" altLang="zh-CN" sz="2000" b="1" dirty="0" smtClean="0">
              <a:solidFill>
                <a:srgbClr val="0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4344" name="组合 27"/>
          <p:cNvGrpSpPr>
            <a:grpSpLocks/>
          </p:cNvGrpSpPr>
          <p:nvPr/>
        </p:nvGrpSpPr>
        <p:grpSpPr bwMode="auto">
          <a:xfrm>
            <a:off x="2643188" y="3286125"/>
            <a:ext cx="1784350" cy="844550"/>
            <a:chOff x="-4302291" y="3933446"/>
            <a:chExt cx="5877197" cy="1510848"/>
          </a:xfrm>
        </p:grpSpPr>
        <p:cxnSp>
          <p:nvCxnSpPr>
            <p:cNvPr id="28" name="Straight Arrow Connector 5"/>
            <p:cNvCxnSpPr/>
            <p:nvPr/>
          </p:nvCxnSpPr>
          <p:spPr bwMode="auto">
            <a:xfrm>
              <a:off x="-2383315" y="4626391"/>
              <a:ext cx="1803946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6" name="TextBox 19"/>
            <p:cNvSpPr txBox="1">
              <a:spLocks noChangeArrowheads="1"/>
            </p:cNvSpPr>
            <p:nvPr/>
          </p:nvSpPr>
          <p:spPr bwMode="auto">
            <a:xfrm>
              <a:off x="-4302291" y="4325358"/>
              <a:ext cx="1960807" cy="550948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 smtClean="0">
                  <a:solidFill>
                    <a:srgbClr val="000000"/>
                  </a:solidFill>
                  <a:latin typeface="Rockwell" panose="02060603020205020403" pitchFamily="18" charset="0"/>
                  <a:sym typeface="Symbol" panose="05050102010706020507" pitchFamily="18" charset="2"/>
                </a:rPr>
                <a:t>Q(</a:t>
              </a:r>
              <a:r>
                <a:rPr lang="en-GB" altLang="zh-CN" sz="1400" smtClean="0">
                  <a:solidFill>
                    <a:srgbClr val="FF0000"/>
                  </a:solidFill>
                  <a:latin typeface="Rockwell" panose="02060603020205020403" pitchFamily="18" charset="0"/>
                  <a:sym typeface="Symbol" panose="05050102010706020507" pitchFamily="18" charset="2"/>
                </a:rPr>
                <a:t>D</a:t>
              </a:r>
              <a:r>
                <a:rPr lang="en-GB" altLang="zh-CN" sz="1400" smtClean="0">
                  <a:solidFill>
                    <a:srgbClr val="000000"/>
                  </a:solidFill>
                  <a:latin typeface="Rockwell" panose="02060603020205020403" pitchFamily="18" charset="0"/>
                  <a:sym typeface="Symbol" panose="05050102010706020507" pitchFamily="18" charset="2"/>
                </a:rPr>
                <a:t>)</a:t>
              </a:r>
              <a:endParaRPr lang="zh-CN" altLang="en-US" sz="1400" smtClean="0">
                <a:solidFill>
                  <a:srgbClr val="000000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38" name="TextBox 19"/>
            <p:cNvSpPr txBox="1">
              <a:spLocks noChangeArrowheads="1"/>
            </p:cNvSpPr>
            <p:nvPr/>
          </p:nvSpPr>
          <p:spPr bwMode="auto">
            <a:xfrm>
              <a:off x="-610742" y="4444635"/>
              <a:ext cx="2075841" cy="550948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 dirty="0" smtClean="0">
                  <a:solidFill>
                    <a:srgbClr val="000000"/>
                  </a:solidFill>
                  <a:latin typeface="Rockwell" panose="02060603020205020403" pitchFamily="18" charset="0"/>
                  <a:sym typeface="Symbol" panose="05050102010706020507" pitchFamily="18" charset="2"/>
                </a:rPr>
                <a:t>Q(</a:t>
              </a:r>
              <a:r>
                <a:rPr lang="en-GB" altLang="zh-CN" sz="1400" dirty="0" smtClean="0">
                  <a:solidFill>
                    <a:srgbClr val="FF0000"/>
                  </a:solidFill>
                  <a:latin typeface="Rockwell" panose="02060603020205020403" pitchFamily="18" charset="0"/>
                  <a:sym typeface="Symbol" panose="05050102010706020507" pitchFamily="18" charset="2"/>
                </a:rPr>
                <a:t>D</a:t>
              </a:r>
              <a:r>
                <a:rPr lang="en-GB" altLang="zh-CN" sz="1400" baseline="-25000" dirty="0" smtClean="0">
                  <a:solidFill>
                    <a:srgbClr val="FF0000"/>
                  </a:solidFill>
                  <a:latin typeface="Rockwell" panose="02060603020205020403" pitchFamily="18" charset="0"/>
                  <a:sym typeface="Symbol" panose="05050102010706020507" pitchFamily="18" charset="2"/>
                </a:rPr>
                <a:t>i</a:t>
              </a:r>
              <a:r>
                <a:rPr lang="en-GB" altLang="zh-CN" sz="1400" dirty="0" smtClean="0">
                  <a:solidFill>
                    <a:srgbClr val="000000"/>
                  </a:solidFill>
                  <a:latin typeface="Rockwell" panose="02060603020205020403" pitchFamily="18" charset="0"/>
                  <a:sym typeface="Symbol" panose="05050102010706020507" pitchFamily="18" charset="2"/>
                </a:rPr>
                <a:t>)</a:t>
              </a:r>
              <a:endParaRPr lang="zh-CN" altLang="en-US" sz="1400" dirty="0" smtClean="0">
                <a:solidFill>
                  <a:srgbClr val="000000"/>
                </a:solidFill>
                <a:latin typeface="Rockwell" panose="02060603020205020403" pitchFamily="18" charset="0"/>
              </a:endParaRPr>
            </a:p>
          </p:txBody>
        </p:sp>
        <p:cxnSp>
          <p:nvCxnSpPr>
            <p:cNvPr id="45" name="Straight Arrow Connector 5"/>
            <p:cNvCxnSpPr/>
            <p:nvPr/>
          </p:nvCxnSpPr>
          <p:spPr bwMode="auto">
            <a:xfrm flipV="1">
              <a:off x="-2409457" y="4228800"/>
              <a:ext cx="1871919" cy="39759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Straight Arrow Connector 5"/>
            <p:cNvCxnSpPr>
              <a:endCxn id="49" idx="1"/>
            </p:cNvCxnSpPr>
            <p:nvPr/>
          </p:nvCxnSpPr>
          <p:spPr bwMode="auto">
            <a:xfrm>
              <a:off x="-2409457" y="4626391"/>
              <a:ext cx="1798715" cy="54242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8" name="TextBox 19"/>
            <p:cNvSpPr txBox="1">
              <a:spLocks noChangeArrowheads="1"/>
            </p:cNvSpPr>
            <p:nvPr/>
          </p:nvSpPr>
          <p:spPr bwMode="auto">
            <a:xfrm>
              <a:off x="-610742" y="3933446"/>
              <a:ext cx="2169960" cy="550948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 dirty="0" smtClean="0">
                  <a:solidFill>
                    <a:srgbClr val="000000"/>
                  </a:solidFill>
                  <a:latin typeface="Rockwell" panose="02060603020205020403" pitchFamily="18" charset="0"/>
                  <a:sym typeface="Symbol" panose="05050102010706020507" pitchFamily="18" charset="2"/>
                </a:rPr>
                <a:t>Q(</a:t>
              </a:r>
              <a:r>
                <a:rPr lang="en-GB" altLang="zh-CN" sz="1400" dirty="0" smtClean="0">
                  <a:solidFill>
                    <a:srgbClr val="FF0000"/>
                  </a:solidFill>
                  <a:latin typeface="Rockwell" panose="02060603020205020403" pitchFamily="18" charset="0"/>
                  <a:sym typeface="Symbol" panose="05050102010706020507" pitchFamily="18" charset="2"/>
                </a:rPr>
                <a:t>D</a:t>
              </a:r>
              <a:r>
                <a:rPr lang="en-GB" altLang="zh-CN" sz="1400" baseline="-25000" dirty="0" smtClean="0">
                  <a:solidFill>
                    <a:srgbClr val="FF0000"/>
                  </a:solidFill>
                  <a:latin typeface="Rockwell" panose="02060603020205020403" pitchFamily="18" charset="0"/>
                  <a:sym typeface="Symbol" panose="05050102010706020507" pitchFamily="18" charset="2"/>
                </a:rPr>
                <a:t>1</a:t>
              </a:r>
              <a:r>
                <a:rPr lang="en-GB" altLang="zh-CN" sz="1400" dirty="0" smtClean="0">
                  <a:solidFill>
                    <a:srgbClr val="000000"/>
                  </a:solidFill>
                  <a:latin typeface="Rockwell" panose="02060603020205020403" pitchFamily="18" charset="0"/>
                  <a:sym typeface="Symbol" panose="05050102010706020507" pitchFamily="18" charset="2"/>
                </a:rPr>
                <a:t>)</a:t>
              </a:r>
              <a:endParaRPr lang="zh-CN" altLang="en-US" sz="1400" dirty="0" smtClean="0">
                <a:solidFill>
                  <a:srgbClr val="000000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49" name="TextBox 19"/>
            <p:cNvSpPr txBox="1">
              <a:spLocks noChangeArrowheads="1"/>
            </p:cNvSpPr>
            <p:nvPr/>
          </p:nvSpPr>
          <p:spPr bwMode="auto">
            <a:xfrm>
              <a:off x="-610742" y="4893346"/>
              <a:ext cx="2185648" cy="550948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 smtClean="0">
                  <a:solidFill>
                    <a:srgbClr val="000000"/>
                  </a:solidFill>
                  <a:latin typeface="Rockwell" panose="02060603020205020403" pitchFamily="18" charset="0"/>
                  <a:sym typeface="Symbol" panose="05050102010706020507" pitchFamily="18" charset="2"/>
                </a:rPr>
                <a:t>Q(</a:t>
              </a:r>
              <a:r>
                <a:rPr lang="en-GB" altLang="zh-CN" sz="1400" smtClean="0">
                  <a:solidFill>
                    <a:srgbClr val="FF0000"/>
                  </a:solidFill>
                  <a:latin typeface="Rockwell" panose="02060603020205020403" pitchFamily="18" charset="0"/>
                  <a:sym typeface="Symbol" panose="05050102010706020507" pitchFamily="18" charset="2"/>
                </a:rPr>
                <a:t>D</a:t>
              </a:r>
              <a:r>
                <a:rPr lang="en-GB" altLang="zh-CN" sz="1400" baseline="-25000" smtClean="0">
                  <a:solidFill>
                    <a:srgbClr val="FF0000"/>
                  </a:solidFill>
                  <a:latin typeface="Rockwell" panose="02060603020205020403" pitchFamily="18" charset="0"/>
                  <a:sym typeface="Symbol" panose="05050102010706020507" pitchFamily="18" charset="2"/>
                </a:rPr>
                <a:t>n</a:t>
              </a:r>
              <a:r>
                <a:rPr lang="en-GB" altLang="zh-CN" sz="1400" smtClean="0">
                  <a:solidFill>
                    <a:srgbClr val="000000"/>
                  </a:solidFill>
                  <a:latin typeface="Rockwell" panose="02060603020205020403" pitchFamily="18" charset="0"/>
                  <a:sym typeface="Symbol" panose="05050102010706020507" pitchFamily="18" charset="2"/>
                </a:rPr>
                <a:t>)</a:t>
              </a:r>
              <a:endParaRPr lang="zh-CN" altLang="en-US" sz="1400" smtClean="0">
                <a:solidFill>
                  <a:srgbClr val="000000"/>
                </a:solidFill>
                <a:latin typeface="Rockwell" panose="02060603020205020403" pitchFamily="18" charset="0"/>
              </a:endParaRPr>
            </a:p>
          </p:txBody>
        </p:sp>
      </p:grpSp>
      <p:sp>
        <p:nvSpPr>
          <p:cNvPr id="50" name="内容占位符 2"/>
          <p:cNvSpPr>
            <a:spLocks noChangeArrowheads="1"/>
          </p:cNvSpPr>
          <p:nvPr/>
        </p:nvSpPr>
        <p:spPr bwMode="auto">
          <a:xfrm>
            <a:off x="342900" y="4143375"/>
            <a:ext cx="7943850" cy="5873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8591" rIns="0" bIns="48591"/>
          <a:lstStyle>
            <a:lvl1pPr defTabSz="9715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15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15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15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15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32000" lvl="1" indent="-381000" eaLnBrk="1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p"/>
              <a:defRPr/>
            </a:pPr>
            <a:r>
              <a:rPr lang="en-GB" altLang="en-US" dirty="0" smtClean="0">
                <a:latin typeface="Arial" pitchFamily="34" charset="0"/>
              </a:rPr>
              <a:t>Bounded incremental query evaluation</a:t>
            </a:r>
          </a:p>
          <a:p>
            <a:pPr marL="612000" eaLnBrk="1" hangingPunct="1">
              <a:buClr>
                <a:schemeClr val="accent1"/>
              </a:buClr>
              <a:buSzPct val="80000"/>
              <a:defRPr/>
            </a:pPr>
            <a:endParaRPr lang="en-US" altLang="zh-CN" sz="2000" b="1" dirty="0" smtClean="0">
              <a:solidFill>
                <a:srgbClr val="0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内容占位符 2"/>
          <p:cNvSpPr>
            <a:spLocks noChangeArrowheads="1"/>
          </p:cNvSpPr>
          <p:nvPr/>
        </p:nvSpPr>
        <p:spPr bwMode="auto">
          <a:xfrm>
            <a:off x="342900" y="5214938"/>
            <a:ext cx="7943850" cy="5873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8591" rIns="0" bIns="48591"/>
          <a:lstStyle>
            <a:lvl1pPr defTabSz="9715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15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15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15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15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32000" lvl="1" indent="-381000" eaLnBrk="1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p"/>
              <a:defRPr/>
            </a:pPr>
            <a:r>
              <a:rPr lang="en-GB" altLang="en-US" dirty="0" smtClean="0">
                <a:latin typeface="Arial" pitchFamily="34" charset="0"/>
              </a:rPr>
              <a:t>Query answering using views</a:t>
            </a:r>
          </a:p>
          <a:p>
            <a:pPr marL="612000" eaLnBrk="1" hangingPunct="1">
              <a:buClr>
                <a:schemeClr val="accent1"/>
              </a:buClr>
              <a:buSzPct val="80000"/>
              <a:defRPr/>
            </a:pPr>
            <a:endParaRPr lang="en-US" altLang="zh-CN" sz="2000" b="1" dirty="0" smtClean="0">
              <a:solidFill>
                <a:srgbClr val="0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圆角矩形标注 52"/>
          <p:cNvSpPr/>
          <p:nvPr/>
        </p:nvSpPr>
        <p:spPr>
          <a:xfrm>
            <a:off x="5429250" y="5500688"/>
            <a:ext cx="1857375" cy="612775"/>
          </a:xfrm>
          <a:prstGeom prst="wedgeRoundRectCallout">
            <a:avLst>
              <a:gd name="adj1" fmla="val -124112"/>
              <a:gd name="adj2" fmla="val -18244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 smtClean="0">
                <a:solidFill>
                  <a:schemeClr val="tx1"/>
                </a:solidFill>
              </a:rPr>
              <a:t>ICDE, 2014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圆角矩形标注 53"/>
          <p:cNvSpPr/>
          <p:nvPr/>
        </p:nvSpPr>
        <p:spPr>
          <a:xfrm>
            <a:off x="6143625" y="2143125"/>
            <a:ext cx="2786063" cy="612775"/>
          </a:xfrm>
          <a:prstGeom prst="wedgeRoundRectCallout">
            <a:avLst>
              <a:gd name="adj1" fmla="val -86449"/>
              <a:gd name="adj2" fmla="val -6010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PODS ‘14, VLDB’14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圆角矩形标注 54"/>
          <p:cNvSpPr/>
          <p:nvPr/>
        </p:nvSpPr>
        <p:spPr>
          <a:xfrm>
            <a:off x="5786438" y="3286125"/>
            <a:ext cx="2786062" cy="612775"/>
          </a:xfrm>
          <a:prstGeom prst="wedgeRoundRectCallout">
            <a:avLst>
              <a:gd name="adj1" fmla="val -86449"/>
              <a:gd name="adj2" fmla="val -6010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VLDB’12, VLDB’14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圆角矩形标注 55"/>
          <p:cNvSpPr/>
          <p:nvPr/>
        </p:nvSpPr>
        <p:spPr>
          <a:xfrm>
            <a:off x="5929313" y="4500563"/>
            <a:ext cx="2786062" cy="612775"/>
          </a:xfrm>
          <a:prstGeom prst="wedgeRoundRectCallout">
            <a:avLst>
              <a:gd name="adj1" fmla="val -86449"/>
              <a:gd name="adj2" fmla="val -6010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TODS, 2013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Rectangle 2"/>
          <p:cNvSpPr>
            <a:spLocks noChangeArrowheads="1"/>
          </p:cNvSpPr>
          <p:nvPr/>
        </p:nvSpPr>
        <p:spPr bwMode="auto">
          <a:xfrm>
            <a:off x="357188" y="6215063"/>
            <a:ext cx="8572500" cy="50482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i="1" dirty="0">
                <a:solidFill>
                  <a:srgbClr val="C00000"/>
                </a:solidFill>
                <a:latin typeface="+mj-lt"/>
              </a:rPr>
              <a:t>SQL queries and graph queries on social </a:t>
            </a:r>
            <a:r>
              <a:rPr lang="en-US" altLang="zh-CN" i="1" dirty="0" smtClean="0">
                <a:solidFill>
                  <a:srgbClr val="C00000"/>
                </a:solidFill>
                <a:latin typeface="+mj-lt"/>
              </a:rPr>
              <a:t>networks </a:t>
            </a:r>
            <a:endParaRPr lang="en-US" altLang="zh-CN" i="1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1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58432B6-6B5A-48E8-9B51-25D42E79B514}" type="slidenum">
              <a:rPr lang="zh-CN" altLang="en-US" smtClean="0"/>
              <a:pPr/>
              <a:t>12</a:t>
            </a:fld>
            <a:endParaRPr lang="zh-CN" altLang="en-US" smtClean="0"/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0" y="620713"/>
            <a:ext cx="8929688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3200" b="1" dirty="0">
                <a:latin typeface="+mn-lt"/>
                <a:ea typeface="黑体" pitchFamily="49" charset="-122"/>
              </a:rPr>
              <a:t>Make </a:t>
            </a:r>
            <a:r>
              <a:rPr lang="en-US" altLang="zh-CN" sz="3200" b="1" dirty="0" smtClean="0">
                <a:latin typeface="+mn-lt"/>
                <a:ea typeface="黑体" pitchFamily="49" charset="-122"/>
              </a:rPr>
              <a:t>Big </a:t>
            </a:r>
            <a:r>
              <a:rPr lang="en-US" altLang="zh-CN" sz="3200" b="1" dirty="0">
                <a:latin typeface="+mn-lt"/>
                <a:ea typeface="黑体" pitchFamily="49" charset="-122"/>
              </a:rPr>
              <a:t>D</a:t>
            </a:r>
            <a:r>
              <a:rPr lang="en-US" altLang="zh-CN" sz="3200" b="1" dirty="0" smtClean="0">
                <a:latin typeface="+mn-lt"/>
                <a:ea typeface="黑体" pitchFamily="49" charset="-122"/>
              </a:rPr>
              <a:t>ata </a:t>
            </a:r>
            <a:r>
              <a:rPr lang="en-US" altLang="zh-CN" sz="3200" b="1" dirty="0">
                <a:latin typeface="+mn-lt"/>
                <a:ea typeface="黑体" pitchFamily="49" charset="-122"/>
              </a:rPr>
              <a:t>S</a:t>
            </a:r>
            <a:r>
              <a:rPr lang="en-US" altLang="zh-CN" sz="3200" b="1" dirty="0" smtClean="0">
                <a:latin typeface="+mn-lt"/>
                <a:ea typeface="黑体" pitchFamily="49" charset="-122"/>
              </a:rPr>
              <a:t>mall</a:t>
            </a:r>
            <a:r>
              <a:rPr lang="en-US" altLang="zh-CN" sz="3200" b="1" dirty="0">
                <a:latin typeface="+mn-lt"/>
                <a:ea typeface="黑体" pitchFamily="49" charset="-122"/>
              </a:rPr>
              <a:t>: </a:t>
            </a:r>
            <a:r>
              <a:rPr lang="en-GB" altLang="en-US" sz="3200" dirty="0">
                <a:latin typeface="+mn-lt"/>
              </a:rPr>
              <a:t>Approximate </a:t>
            </a:r>
            <a:r>
              <a:rPr lang="en-GB" altLang="en-US" sz="3200" dirty="0" smtClean="0">
                <a:latin typeface="+mn-lt"/>
              </a:rPr>
              <a:t>Query </a:t>
            </a:r>
            <a:r>
              <a:rPr lang="en-GB" altLang="en-US" sz="3200" dirty="0">
                <a:latin typeface="+mn-lt"/>
              </a:rPr>
              <a:t>A</a:t>
            </a:r>
            <a:r>
              <a:rPr lang="en-GB" altLang="en-US" sz="3200" dirty="0" smtClean="0">
                <a:latin typeface="+mn-lt"/>
              </a:rPr>
              <a:t>nswering</a:t>
            </a:r>
            <a:endParaRPr lang="en-GB" altLang="en-US" sz="3200" dirty="0">
              <a:latin typeface="+mn-lt"/>
            </a:endParaRPr>
          </a:p>
        </p:txBody>
      </p:sp>
      <p:sp>
        <p:nvSpPr>
          <p:cNvPr id="4" name="内容占位符 2"/>
          <p:cNvSpPr>
            <a:spLocks noChangeArrowheads="1"/>
          </p:cNvSpPr>
          <p:nvPr/>
        </p:nvSpPr>
        <p:spPr bwMode="auto">
          <a:xfrm>
            <a:off x="214313" y="1571625"/>
            <a:ext cx="8301037" cy="5873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48591" rIns="0" bIns="48591"/>
          <a:lstStyle/>
          <a:p>
            <a:pPr indent="-457200" defTabSz="0" eaLnBrk="1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80000"/>
              <a:buFont typeface="Wingdings" pitchFamily="2" charset="2"/>
              <a:buChar char="p"/>
              <a:tabLst>
                <a:tab pos="0" algn="l"/>
              </a:tabLst>
              <a:defRPr/>
            </a:pPr>
            <a:r>
              <a:rPr lang="en-GB" altLang="en-US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Query-driven </a:t>
            </a:r>
            <a:r>
              <a:rPr lang="en-GB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approximate</a:t>
            </a:r>
          </a:p>
          <a:p>
            <a:pPr indent="-457200" defTabSz="0" eaLnBrk="1" hangingPunct="1">
              <a:buClr>
                <a:schemeClr val="accent1"/>
              </a:buClr>
              <a:buSzPct val="80000"/>
              <a:tabLst>
                <a:tab pos="0" algn="l"/>
              </a:tabLst>
              <a:defRPr/>
            </a:pPr>
            <a:endParaRPr lang="en-US" altLang="zh-CN" sz="2000" b="1" dirty="0">
              <a:solidFill>
                <a:srgbClr val="00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" name="内容占位符 2"/>
          <p:cNvSpPr>
            <a:spLocks noChangeArrowheads="1"/>
          </p:cNvSpPr>
          <p:nvPr/>
        </p:nvSpPr>
        <p:spPr bwMode="auto">
          <a:xfrm>
            <a:off x="1071563" y="2214563"/>
            <a:ext cx="2857500" cy="657225"/>
          </a:xfrm>
          <a:prstGeom prst="rect">
            <a:avLst/>
          </a:prstGeom>
          <a:gradFill rotWithShape="1"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1"/>
          </a:gradFill>
          <a:ln w="9525">
            <a:solidFill>
              <a:srgbClr val="46AAC5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97182" tIns="48591" rIns="97182" bIns="48591"/>
          <a:lstStyle>
            <a:lvl1pPr defTabSz="9715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15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15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15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15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ctr">
              <a:spcAft>
                <a:spcPct val="10000"/>
              </a:spcAft>
              <a:buClr>
                <a:schemeClr val="accent1"/>
              </a:buClr>
              <a:buSzPct val="80000"/>
              <a:defRPr/>
            </a:pPr>
            <a:r>
              <a:rPr lang="en-US" altLang="zh-CN" sz="2000" dirty="0" err="1" smtClean="0">
                <a:latin typeface="Arial" pitchFamily="34" charset="0"/>
              </a:rPr>
              <a:t>Subgraph</a:t>
            </a:r>
            <a:r>
              <a:rPr lang="en-US" altLang="zh-CN" sz="2000" dirty="0" smtClean="0">
                <a:latin typeface="Arial" pitchFamily="34" charset="0"/>
              </a:rPr>
              <a:t> isomorphism</a:t>
            </a:r>
            <a:endParaRPr lang="zh-CN" altLang="en-US" sz="2000" dirty="0" smtClean="0">
              <a:latin typeface="Arial" pitchFamily="34" charset="0"/>
            </a:endParaRPr>
          </a:p>
          <a:p>
            <a:pPr algn="ctr" eaLnBrk="1" hangingPunct="1">
              <a:buClr>
                <a:schemeClr val="accent1"/>
              </a:buClr>
              <a:buSzPct val="80000"/>
              <a:defRPr/>
            </a:pPr>
            <a:r>
              <a:rPr lang="en-US" altLang="zh-CN" sz="1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NP-Complete</a:t>
            </a:r>
            <a:r>
              <a:rPr lang="en-US" altLang="zh-CN" sz="1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8" name="内容占位符 2"/>
          <p:cNvSpPr>
            <a:spLocks noChangeArrowheads="1"/>
          </p:cNvSpPr>
          <p:nvPr/>
        </p:nvSpPr>
        <p:spPr bwMode="auto">
          <a:xfrm>
            <a:off x="4500563" y="2255838"/>
            <a:ext cx="3643312" cy="657225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97182" tIns="0" rIns="97182" bIns="48591"/>
          <a:lstStyle>
            <a:lvl1pPr defTabSz="9715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15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15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15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15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indent="0" algn="ctr" eaLnBrk="1" hangingPunct="1">
              <a:buClr>
                <a:schemeClr val="accent1"/>
              </a:buClr>
              <a:buSzPct val="80000"/>
              <a:defRPr/>
            </a:pPr>
            <a:r>
              <a:rPr lang="en-US" altLang="zh-CN" dirty="0" smtClean="0"/>
              <a:t>Strong  simulation</a:t>
            </a:r>
          </a:p>
          <a:p>
            <a:pPr algn="ctr" eaLnBrk="1" hangingPunct="1">
              <a:buClr>
                <a:schemeClr val="accent1"/>
              </a:buClr>
              <a:buSzPct val="80000"/>
              <a:defRPr/>
            </a:pPr>
            <a:r>
              <a:rPr lang="en-US" altLang="zh-CN" sz="2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O(n</a:t>
            </a:r>
            <a:r>
              <a:rPr lang="en-US" altLang="zh-CN" sz="2000" baseline="30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0" name="右箭头 9"/>
          <p:cNvSpPr/>
          <p:nvPr/>
        </p:nvSpPr>
        <p:spPr bwMode="auto">
          <a:xfrm>
            <a:off x="4077648" y="2372420"/>
            <a:ext cx="351476" cy="29181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71475" y="3214688"/>
            <a:ext cx="8448675" cy="307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8775" indent="-342900">
              <a:spcBef>
                <a:spcPts val="600"/>
              </a:spcBef>
              <a:spcAft>
                <a:spcPct val="10000"/>
              </a:spcAft>
              <a:buClr>
                <a:schemeClr val="accent1"/>
              </a:buClr>
              <a:buSzPct val="90000"/>
              <a:buFont typeface="Wingdings" pitchFamily="2" charset="2"/>
              <a:buChar char="ü"/>
              <a:defRPr/>
            </a:pPr>
            <a:r>
              <a:rPr lang="en-US" altLang="zh-CN" dirty="0">
                <a:solidFill>
                  <a:srgbClr val="0033CC"/>
                </a:solidFill>
                <a:latin typeface="+mn-lt"/>
              </a:rPr>
              <a:t>Effectiveness</a:t>
            </a:r>
          </a:p>
          <a:p>
            <a:pPr lvl="1">
              <a:buClr>
                <a:schemeClr val="tx2">
                  <a:lumMod val="40000"/>
                  <a:lumOff val="60000"/>
                </a:schemeClr>
              </a:buClr>
              <a:buFont typeface="Arial" pitchFamily="34" charset="0"/>
              <a:buChar char="•"/>
              <a:defRPr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C00000"/>
                </a:solidFill>
              </a:rPr>
              <a:t>70%–80% </a:t>
            </a:r>
            <a:r>
              <a:rPr lang="en-US" altLang="zh-CN" dirty="0"/>
              <a:t>of matches found by strong simulation are those found by </a:t>
            </a:r>
            <a:r>
              <a:rPr lang="en-US" altLang="zh-CN" dirty="0" err="1"/>
              <a:t>subgraph</a:t>
            </a:r>
            <a:r>
              <a:rPr lang="en-US" altLang="zh-CN" dirty="0"/>
              <a:t> isomorphism</a:t>
            </a:r>
            <a:endParaRPr lang="en-US" altLang="zh-CN" dirty="0">
              <a:latin typeface="+mn-lt"/>
            </a:endParaRPr>
          </a:p>
          <a:p>
            <a:pPr marL="815975" lvl="1" indent="-342900">
              <a:spcBef>
                <a:spcPts val="600"/>
              </a:spcBef>
              <a:spcAft>
                <a:spcPct val="10000"/>
              </a:spcAft>
              <a:buClr>
                <a:schemeClr val="accent1"/>
              </a:buClr>
              <a:buSzPct val="90000"/>
              <a:buFont typeface="Arial" pitchFamily="34" charset="0"/>
              <a:buChar char="•"/>
              <a:defRPr/>
            </a:pPr>
            <a:r>
              <a:rPr lang="en-US" altLang="zh-CN" dirty="0">
                <a:latin typeface="+mn-lt"/>
              </a:rPr>
              <a:t>capture more sensible matches in social graphs</a:t>
            </a:r>
          </a:p>
          <a:p>
            <a:pPr marL="358775" indent="-342900">
              <a:spcBef>
                <a:spcPts val="600"/>
              </a:spcBef>
              <a:spcAft>
                <a:spcPct val="10000"/>
              </a:spcAft>
              <a:buClr>
                <a:schemeClr val="accent1"/>
              </a:buClr>
              <a:buSzPct val="90000"/>
              <a:buFont typeface="Wingdings" pitchFamily="2" charset="2"/>
              <a:buChar char="ü"/>
              <a:defRPr/>
            </a:pPr>
            <a:r>
              <a:rPr lang="en-US" altLang="zh-CN" dirty="0">
                <a:solidFill>
                  <a:srgbClr val="000099"/>
                </a:solidFill>
                <a:latin typeface="+mn-lt"/>
              </a:rPr>
              <a:t>Efficiency</a:t>
            </a:r>
          </a:p>
          <a:p>
            <a:pPr marL="815975" lvl="1" indent="-342900">
              <a:spcBef>
                <a:spcPts val="600"/>
              </a:spcBef>
              <a:spcAft>
                <a:spcPct val="10000"/>
              </a:spcAft>
              <a:buClr>
                <a:schemeClr val="accent1"/>
              </a:buClr>
              <a:buSzPct val="90000"/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rgbClr val="000000"/>
                </a:solidFill>
                <a:latin typeface="+mn-lt"/>
              </a:rPr>
              <a:t>from intractable to low polynomial time</a:t>
            </a:r>
          </a:p>
          <a:p>
            <a:pPr marL="815975" lvl="1" indent="-342900">
              <a:spcBef>
                <a:spcPts val="600"/>
              </a:spcBef>
              <a:spcAft>
                <a:spcPct val="10000"/>
              </a:spcAft>
              <a:buClr>
                <a:schemeClr val="accent1"/>
              </a:buClr>
              <a:buSzPct val="90000"/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rgbClr val="C00000"/>
                </a:solidFill>
              </a:rPr>
              <a:t>Improvement: 100 times faster than </a:t>
            </a:r>
            <a:r>
              <a:rPr lang="en-US" altLang="zh-CN" dirty="0" err="1">
                <a:solidFill>
                  <a:srgbClr val="C00000"/>
                </a:solidFill>
              </a:rPr>
              <a:t>subgraph</a:t>
            </a:r>
            <a:r>
              <a:rPr lang="en-US" altLang="zh-CN" dirty="0">
                <a:solidFill>
                  <a:srgbClr val="C00000"/>
                </a:solidFill>
              </a:rPr>
              <a:t> isomorphism</a:t>
            </a:r>
          </a:p>
          <a:p>
            <a:pPr>
              <a:defRPr/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</a:p>
          <a:p>
            <a:pPr marL="815975" lvl="1" indent="-342900">
              <a:spcBef>
                <a:spcPts val="600"/>
              </a:spcBef>
              <a:spcAft>
                <a:spcPct val="10000"/>
              </a:spcAft>
              <a:buClr>
                <a:schemeClr val="accent1"/>
              </a:buClr>
              <a:buSzPct val="90000"/>
              <a:defRPr/>
            </a:pPr>
            <a:endParaRPr lang="en-US" altLang="zh-CN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6357938" y="4929188"/>
            <a:ext cx="2357437" cy="612775"/>
          </a:xfrm>
          <a:prstGeom prst="wedgeRoundRectCallout">
            <a:avLst>
              <a:gd name="adj1" fmla="val -84429"/>
              <a:gd name="adj2" fmla="val -35861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TODS, </a:t>
            </a:r>
            <a:r>
              <a:rPr lang="en-US" sz="2000" dirty="0" smtClean="0">
                <a:solidFill>
                  <a:schemeClr val="tx1"/>
                </a:solidFill>
              </a:rPr>
              <a:t>2014</a:t>
            </a:r>
          </a:p>
          <a:p>
            <a:pPr algn="ctr">
              <a:defRPr/>
            </a:pPr>
            <a:r>
              <a:rPr lang="en-US" altLang="zh-CN" sz="2000" dirty="0" smtClean="0">
                <a:solidFill>
                  <a:schemeClr val="tx1"/>
                </a:solidFill>
              </a:rPr>
              <a:t>VLDB, 2012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CF9151-A794-4E38-B54D-47C8DE1A7220}" type="slidenum">
              <a:rPr lang="zh-CN" altLang="en-US" smtClean="0"/>
              <a:pPr/>
              <a:t>13</a:t>
            </a:fld>
            <a:endParaRPr lang="zh-CN" altLang="en-US" dirty="0" smtClean="0"/>
          </a:p>
        </p:txBody>
      </p:sp>
      <p:sp>
        <p:nvSpPr>
          <p:cNvPr id="17411" name="标题 1"/>
          <p:cNvSpPr txBox="1">
            <a:spLocks/>
          </p:cNvSpPr>
          <p:nvPr/>
        </p:nvSpPr>
        <p:spPr bwMode="auto">
          <a:xfrm>
            <a:off x="0" y="620713"/>
            <a:ext cx="8929688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3200" b="1" dirty="0">
                <a:latin typeface="+mn-lt"/>
                <a:ea typeface="黑体" pitchFamily="49" charset="-122"/>
              </a:rPr>
              <a:t>Make </a:t>
            </a:r>
            <a:r>
              <a:rPr lang="en-US" altLang="zh-CN" sz="3200" b="1" dirty="0" smtClean="0">
                <a:latin typeface="+mn-lt"/>
                <a:ea typeface="黑体" pitchFamily="49" charset="-122"/>
              </a:rPr>
              <a:t>Big </a:t>
            </a:r>
            <a:r>
              <a:rPr lang="en-US" altLang="zh-CN" sz="3200" b="1" dirty="0">
                <a:latin typeface="+mn-lt"/>
                <a:ea typeface="黑体" pitchFamily="49" charset="-122"/>
              </a:rPr>
              <a:t>D</a:t>
            </a:r>
            <a:r>
              <a:rPr lang="en-US" altLang="zh-CN" sz="3200" b="1" dirty="0" smtClean="0">
                <a:latin typeface="+mn-lt"/>
                <a:ea typeface="黑体" pitchFamily="49" charset="-122"/>
              </a:rPr>
              <a:t>ata </a:t>
            </a:r>
            <a:r>
              <a:rPr lang="en-US" altLang="zh-CN" sz="3200" b="1" dirty="0">
                <a:latin typeface="+mn-lt"/>
                <a:ea typeface="黑体" pitchFamily="49" charset="-122"/>
              </a:rPr>
              <a:t>S</a:t>
            </a:r>
            <a:r>
              <a:rPr lang="en-US" altLang="zh-CN" sz="3200" b="1" dirty="0" smtClean="0">
                <a:latin typeface="+mn-lt"/>
                <a:ea typeface="黑体" pitchFamily="49" charset="-122"/>
              </a:rPr>
              <a:t>mall</a:t>
            </a:r>
            <a:r>
              <a:rPr lang="en-US" altLang="zh-CN" sz="3200" b="1" dirty="0">
                <a:latin typeface="+mn-lt"/>
                <a:ea typeface="黑体" pitchFamily="49" charset="-122"/>
              </a:rPr>
              <a:t>: </a:t>
            </a:r>
            <a:r>
              <a:rPr lang="en-GB" altLang="en-US" sz="3200" dirty="0">
                <a:latin typeface="+mn-lt"/>
              </a:rPr>
              <a:t>Approximate </a:t>
            </a:r>
            <a:r>
              <a:rPr lang="en-GB" altLang="en-US" sz="3200" dirty="0" smtClean="0">
                <a:latin typeface="+mn-lt"/>
              </a:rPr>
              <a:t>Query </a:t>
            </a:r>
            <a:r>
              <a:rPr lang="en-GB" altLang="en-US" sz="3200" dirty="0">
                <a:latin typeface="+mn-lt"/>
              </a:rPr>
              <a:t>A</a:t>
            </a:r>
            <a:r>
              <a:rPr lang="en-GB" altLang="en-US" sz="3200" dirty="0" smtClean="0">
                <a:latin typeface="+mn-lt"/>
              </a:rPr>
              <a:t>nswering</a:t>
            </a:r>
            <a:endParaRPr lang="en-GB" altLang="en-US" sz="3200" dirty="0">
              <a:latin typeface="+mn-lt"/>
            </a:endParaRPr>
          </a:p>
        </p:txBody>
      </p:sp>
      <p:sp>
        <p:nvSpPr>
          <p:cNvPr id="29" name="内容占位符 2"/>
          <p:cNvSpPr>
            <a:spLocks noChangeArrowheads="1"/>
          </p:cNvSpPr>
          <p:nvPr/>
        </p:nvSpPr>
        <p:spPr bwMode="auto">
          <a:xfrm>
            <a:off x="214313" y="1571625"/>
            <a:ext cx="8301037" cy="5873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48591" rIns="0" bIns="48591"/>
          <a:lstStyle/>
          <a:p>
            <a:pPr indent="-457200" defTabSz="0" eaLnBrk="1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80000"/>
              <a:buFont typeface="Wingdings" pitchFamily="2" charset="2"/>
              <a:buChar char="p"/>
              <a:tabLst>
                <a:tab pos="0" algn="l"/>
              </a:tabLst>
              <a:defRPr/>
            </a:pPr>
            <a:r>
              <a:rPr lang="en-GB" altLang="en-US">
                <a:solidFill>
                  <a:schemeClr val="tx1"/>
                </a:solidFill>
                <a:latin typeface="Arial" charset="0"/>
                <a:ea typeface="宋体" pitchFamily="2" charset="-122"/>
              </a:rPr>
              <a:t>Data-driven approximate</a:t>
            </a:r>
          </a:p>
          <a:p>
            <a:pPr indent="-457200" defTabSz="0" eaLnBrk="1" hangingPunct="1">
              <a:buClr>
                <a:schemeClr val="accent1"/>
              </a:buClr>
              <a:buSzPct val="80000"/>
              <a:tabLst>
                <a:tab pos="0" algn="l"/>
              </a:tabLst>
              <a:defRPr/>
            </a:pPr>
            <a:endParaRPr lang="en-US" altLang="zh-CN" sz="2000" b="1">
              <a:solidFill>
                <a:srgbClr val="000000"/>
              </a:solidFill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16389" name="组合 29"/>
          <p:cNvGrpSpPr>
            <a:grpSpLocks/>
          </p:cNvGrpSpPr>
          <p:nvPr/>
        </p:nvGrpSpPr>
        <p:grpSpPr bwMode="auto">
          <a:xfrm>
            <a:off x="785813" y="2214563"/>
            <a:ext cx="3616325" cy="1520825"/>
            <a:chOff x="1954174" y="4643089"/>
            <a:chExt cx="3616812" cy="1521179"/>
          </a:xfrm>
        </p:grpSpPr>
        <p:grpSp>
          <p:nvGrpSpPr>
            <p:cNvPr id="16395" name="Group 10"/>
            <p:cNvGrpSpPr>
              <a:grpSpLocks/>
            </p:cNvGrpSpPr>
            <p:nvPr/>
          </p:nvGrpSpPr>
          <p:grpSpPr bwMode="auto">
            <a:xfrm>
              <a:off x="1954174" y="4643089"/>
              <a:ext cx="3616812" cy="1521179"/>
              <a:chOff x="255" y="26"/>
              <a:chExt cx="1380" cy="1166"/>
            </a:xfrm>
          </p:grpSpPr>
          <p:sp>
            <p:nvSpPr>
              <p:cNvPr id="16398" name="TextBox 87"/>
              <p:cNvSpPr txBox="1">
                <a:spLocks noChangeArrowheads="1"/>
              </p:cNvSpPr>
              <p:nvPr/>
            </p:nvSpPr>
            <p:spPr bwMode="auto">
              <a:xfrm>
                <a:off x="260" y="838"/>
                <a:ext cx="340" cy="3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altLang="zh-CN">
                    <a:solidFill>
                      <a:srgbClr val="7030A0"/>
                    </a:solidFill>
                  </a:rPr>
                  <a:t>Q</a:t>
                </a:r>
                <a:r>
                  <a:rPr lang="en-GB" altLang="zh-CN"/>
                  <a:t>( </a:t>
                </a:r>
                <a:r>
                  <a:rPr lang="en-GB" altLang="zh-CN" b="1">
                    <a:solidFill>
                      <a:srgbClr val="FF0000"/>
                    </a:solidFill>
                  </a:rPr>
                  <a:t>D</a:t>
                </a:r>
                <a:r>
                  <a:rPr lang="en-GB" altLang="zh-CN">
                    <a:solidFill>
                      <a:srgbClr val="FF0000"/>
                    </a:solidFill>
                  </a:rPr>
                  <a:t> </a:t>
                </a:r>
                <a:r>
                  <a:rPr lang="en-GB" altLang="zh-CN"/>
                  <a:t>)</a:t>
                </a:r>
                <a:endParaRPr lang="zh-CN" altLang="en-US"/>
              </a:p>
            </p:txBody>
          </p:sp>
          <p:sp>
            <p:nvSpPr>
              <p:cNvPr id="16399" name="TextBox 25"/>
              <p:cNvSpPr txBox="1">
                <a:spLocks noChangeArrowheads="1"/>
              </p:cNvSpPr>
              <p:nvPr/>
            </p:nvSpPr>
            <p:spPr bwMode="auto">
              <a:xfrm>
                <a:off x="491" y="26"/>
                <a:ext cx="868" cy="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GB" altLang="zh-CN" sz="2000">
                    <a:latin typeface="Arial" charset="0"/>
                  </a:rPr>
                  <a:t>dynamic reduction</a:t>
                </a:r>
                <a:endParaRPr lang="zh-CN" altLang="en-US" sz="2000">
                  <a:latin typeface="Arial" charset="0"/>
                </a:endParaRPr>
              </a:p>
            </p:txBody>
          </p:sp>
          <p:sp>
            <p:nvSpPr>
              <p:cNvPr id="16400" name="TextBox 89"/>
              <p:cNvSpPr txBox="1">
                <a:spLocks noChangeArrowheads="1"/>
              </p:cNvSpPr>
              <p:nvPr/>
            </p:nvSpPr>
            <p:spPr bwMode="auto">
              <a:xfrm>
                <a:off x="374" y="85"/>
                <a:ext cx="19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GB" altLang="zh-CN" b="1">
                    <a:solidFill>
                      <a:srgbClr val="FF0000"/>
                    </a:solidFill>
                  </a:rPr>
                  <a:t>D</a:t>
                </a:r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6401" name="矩形 38"/>
              <p:cNvSpPr>
                <a:spLocks noChangeArrowheads="1"/>
              </p:cNvSpPr>
              <p:nvPr/>
            </p:nvSpPr>
            <p:spPr bwMode="auto">
              <a:xfrm>
                <a:off x="1297" y="115"/>
                <a:ext cx="207" cy="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altLang="zh-CN" b="1">
                    <a:solidFill>
                      <a:srgbClr val="FF0000"/>
                    </a:solidFill>
                  </a:rPr>
                  <a:t>D</a:t>
                </a:r>
                <a:r>
                  <a:rPr lang="en-GB" altLang="zh-CN" baseline="-25000">
                    <a:solidFill>
                      <a:srgbClr val="FF0000"/>
                    </a:solidFill>
                    <a:latin typeface="Arial" charset="0"/>
                    <a:sym typeface="Symbol" pitchFamily="18" charset="2"/>
                  </a:rPr>
                  <a:t></a:t>
                </a:r>
                <a:r>
                  <a:rPr lang="en-GB" altLang="zh-CN" b="1"/>
                  <a:t> </a:t>
                </a:r>
                <a:endParaRPr lang="zh-CN" altLang="en-US" b="1"/>
              </a:p>
            </p:txBody>
          </p:sp>
          <p:sp>
            <p:nvSpPr>
              <p:cNvPr id="40" name="右箭头 39"/>
              <p:cNvSpPr>
                <a:spLocks noChangeArrowheads="1"/>
              </p:cNvSpPr>
              <p:nvPr/>
            </p:nvSpPr>
            <p:spPr bwMode="auto">
              <a:xfrm rot="5400000">
                <a:off x="267" y="557"/>
                <a:ext cx="381" cy="96"/>
              </a:xfrm>
              <a:prstGeom prst="rightArrow">
                <a:avLst>
                  <a:gd name="adj1" fmla="val 50000"/>
                  <a:gd name="adj2" fmla="val 54478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63500" dist="38100" dir="2700000" algn="ctr" rotWithShape="0">
                  <a:srgbClr val="000000">
                    <a:alpha val="39000"/>
                  </a:srgbClr>
                </a:outerShdw>
              </a:effectLst>
              <a:extLst/>
            </p:spPr>
            <p:txBody>
              <a:bodyPr rot="10800000" vert="eaVert" lIns="97182" tIns="48591" rIns="97182" bIns="4859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365125" indent="-365125" defTabSz="971550">
                  <a:lnSpc>
                    <a:spcPct val="120000"/>
                  </a:lnSpc>
                  <a:spcBef>
                    <a:spcPct val="10000"/>
                  </a:spcBef>
                  <a:buClr>
                    <a:schemeClr val="accent1"/>
                  </a:buClr>
                  <a:buSzPct val="90000"/>
                  <a:buFont typeface="Wingdings" pitchFamily="2" charset="2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6403" name="矩形 41"/>
              <p:cNvSpPr>
                <a:spLocks noChangeArrowheads="1"/>
              </p:cNvSpPr>
              <p:nvPr/>
            </p:nvSpPr>
            <p:spPr bwMode="auto">
              <a:xfrm>
                <a:off x="255" y="410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altLang="zh-CN">
                    <a:solidFill>
                      <a:srgbClr val="7030A0"/>
                    </a:solidFill>
                    <a:latin typeface="Arial" charset="0"/>
                  </a:rPr>
                  <a:t>Q</a:t>
                </a:r>
                <a:endParaRPr lang="zh-CN" altLang="en-US">
                  <a:solidFill>
                    <a:srgbClr val="7030A0"/>
                  </a:solidFill>
                  <a:latin typeface="Arial" charset="0"/>
                </a:endParaRPr>
              </a:p>
            </p:txBody>
          </p:sp>
          <p:sp>
            <p:nvSpPr>
              <p:cNvPr id="16404" name="TextBox 68"/>
              <p:cNvSpPr txBox="1">
                <a:spLocks noChangeArrowheads="1"/>
              </p:cNvSpPr>
              <p:nvPr/>
            </p:nvSpPr>
            <p:spPr bwMode="auto">
              <a:xfrm>
                <a:off x="573" y="635"/>
                <a:ext cx="735" cy="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GB" altLang="zh-CN" sz="2000">
                    <a:latin typeface="Arial" charset="0"/>
                  </a:rPr>
                  <a:t>approximation</a:t>
                </a:r>
                <a:endParaRPr lang="zh-CN" altLang="en-US" sz="2000">
                  <a:latin typeface="Arial" charset="0"/>
                </a:endParaRPr>
              </a:p>
            </p:txBody>
          </p:sp>
          <p:sp>
            <p:nvSpPr>
              <p:cNvPr id="45" name="右箭头 44"/>
              <p:cNvSpPr>
                <a:spLocks noChangeArrowheads="1"/>
              </p:cNvSpPr>
              <p:nvPr/>
            </p:nvSpPr>
            <p:spPr bwMode="auto">
              <a:xfrm rot="5400000">
                <a:off x="1176" y="546"/>
                <a:ext cx="383" cy="95"/>
              </a:xfrm>
              <a:prstGeom prst="rightArrow">
                <a:avLst>
                  <a:gd name="adj1" fmla="val 50000"/>
                  <a:gd name="adj2" fmla="val 54613"/>
                </a:avLst>
              </a:prstGeom>
              <a:solidFill>
                <a:srgbClr val="00B050"/>
              </a:solidFill>
              <a:ln>
                <a:noFill/>
              </a:ln>
              <a:effectLst>
                <a:outerShdw blurRad="63500" dist="38100" dir="2700000" algn="ctr" rotWithShape="0">
                  <a:srgbClr val="000000">
                    <a:alpha val="39000"/>
                  </a:srgbClr>
                </a:outerShdw>
              </a:effectLst>
              <a:extLst/>
            </p:spPr>
            <p:txBody>
              <a:bodyPr rot="10800000" vert="eaVert" lIns="97182" tIns="48591" rIns="97182" bIns="4859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365125" indent="-365125" defTabSz="971550">
                  <a:lnSpc>
                    <a:spcPct val="120000"/>
                  </a:lnSpc>
                  <a:spcBef>
                    <a:spcPct val="10000"/>
                  </a:spcBef>
                  <a:buClr>
                    <a:schemeClr val="accent1"/>
                  </a:buClr>
                  <a:buSzPct val="90000"/>
                  <a:buFont typeface="Wingdings" pitchFamily="2" charset="2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6406" name="矩形 47"/>
              <p:cNvSpPr>
                <a:spLocks noChangeArrowheads="1"/>
              </p:cNvSpPr>
              <p:nvPr/>
            </p:nvSpPr>
            <p:spPr bwMode="auto">
              <a:xfrm>
                <a:off x="1395" y="379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altLang="zh-CN">
                    <a:solidFill>
                      <a:srgbClr val="7030A0"/>
                    </a:solidFill>
                    <a:latin typeface="Arial" charset="0"/>
                  </a:rPr>
                  <a:t>Q</a:t>
                </a:r>
                <a:endParaRPr lang="zh-CN" altLang="en-US">
                  <a:solidFill>
                    <a:srgbClr val="7030A0"/>
                  </a:solidFill>
                  <a:latin typeface="Arial" charset="0"/>
                </a:endParaRPr>
              </a:p>
            </p:txBody>
          </p:sp>
          <p:sp>
            <p:nvSpPr>
              <p:cNvPr id="16407" name="TextBox 87"/>
              <p:cNvSpPr txBox="1">
                <a:spLocks noChangeArrowheads="1"/>
              </p:cNvSpPr>
              <p:nvPr/>
            </p:nvSpPr>
            <p:spPr bwMode="auto">
              <a:xfrm>
                <a:off x="1182" y="862"/>
                <a:ext cx="367" cy="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altLang="zh-CN">
                    <a:solidFill>
                      <a:srgbClr val="7030A0"/>
                    </a:solidFill>
                  </a:rPr>
                  <a:t>Q</a:t>
                </a:r>
                <a:r>
                  <a:rPr lang="en-GB" altLang="zh-CN"/>
                  <a:t>( </a:t>
                </a:r>
                <a:r>
                  <a:rPr lang="en-GB" altLang="zh-CN" b="1">
                    <a:solidFill>
                      <a:srgbClr val="FF0000"/>
                    </a:solidFill>
                  </a:rPr>
                  <a:t>D</a:t>
                </a:r>
                <a:r>
                  <a:rPr lang="en-GB" altLang="zh-CN" baseline="-25000">
                    <a:solidFill>
                      <a:srgbClr val="FF0000"/>
                    </a:solidFill>
                    <a:latin typeface="Arial" charset="0"/>
                    <a:sym typeface="Symbol" pitchFamily="18" charset="2"/>
                  </a:rPr>
                  <a:t></a:t>
                </a:r>
                <a:r>
                  <a:rPr lang="en-GB" altLang="zh-CN">
                    <a:solidFill>
                      <a:srgbClr val="FF0000"/>
                    </a:solidFill>
                  </a:rPr>
                  <a:t> </a:t>
                </a:r>
                <a:r>
                  <a:rPr lang="en-GB" altLang="zh-CN"/>
                  <a:t>)</a:t>
                </a:r>
                <a:endParaRPr lang="zh-CN" altLang="en-US"/>
              </a:p>
            </p:txBody>
          </p:sp>
        </p:grpSp>
        <p:cxnSp>
          <p:nvCxnSpPr>
            <p:cNvPr id="32" name="直接箭头连接符 31"/>
            <p:cNvCxnSpPr/>
            <p:nvPr/>
          </p:nvCxnSpPr>
          <p:spPr>
            <a:xfrm>
              <a:off x="2857583" y="5071814"/>
              <a:ext cx="1643284" cy="1587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10800000">
              <a:off x="2857583" y="5929263"/>
              <a:ext cx="1571837" cy="158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90" name="矩形 49"/>
          <p:cNvSpPr>
            <a:spLocks noChangeArrowheads="1"/>
          </p:cNvSpPr>
          <p:nvPr/>
        </p:nvSpPr>
        <p:spPr bwMode="auto">
          <a:xfrm>
            <a:off x="4357688" y="2214563"/>
            <a:ext cx="45720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971550" eaLnBrk="1" hangingPunct="1"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en-GB" altLang="zh-CN" sz="2000" i="1" dirty="0">
                <a:solidFill>
                  <a:srgbClr val="0000FF"/>
                </a:solidFill>
                <a:latin typeface="Arial" charset="0"/>
              </a:rPr>
              <a:t>accesses a fraction </a:t>
            </a:r>
            <a:r>
              <a:rPr lang="en-GB" altLang="zh-CN" sz="2000" b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GB" altLang="zh-CN" sz="2000" baseline="-25000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</a:t>
            </a:r>
            <a:r>
              <a:rPr lang="en-GB" altLang="zh-CN" sz="2000" baseline="-25000" dirty="0">
                <a:solidFill>
                  <a:srgbClr val="000000"/>
                </a:solidFill>
                <a:latin typeface="Arial" charset="0"/>
                <a:sym typeface="Symbol" pitchFamily="18" charset="2"/>
              </a:rPr>
              <a:t>  </a:t>
            </a:r>
            <a:r>
              <a:rPr lang="en-GB" altLang="zh-CN" sz="2000" i="1" dirty="0">
                <a:solidFill>
                  <a:srgbClr val="0000FF"/>
                </a:solidFill>
                <a:latin typeface="Arial" charset="0"/>
              </a:rPr>
              <a:t>of D such that |</a:t>
            </a:r>
            <a:r>
              <a:rPr lang="en-GB" altLang="zh-CN" sz="2000" b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GB" altLang="zh-CN" sz="2000" baseline="-25000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</a:t>
            </a:r>
            <a:r>
              <a:rPr lang="en-GB" altLang="zh-CN" sz="2000" i="1" dirty="0">
                <a:solidFill>
                  <a:srgbClr val="0000FF"/>
                </a:solidFill>
                <a:latin typeface="Arial" charset="0"/>
              </a:rPr>
              <a:t>| </a:t>
            </a:r>
            <a:r>
              <a:rPr lang="en-GB" altLang="zh-CN" sz="2000" i="1" dirty="0">
                <a:solidFill>
                  <a:srgbClr val="0000FF"/>
                </a:solidFill>
                <a:latin typeface="Arial" charset="0"/>
                <a:sym typeface="Symbol" pitchFamily="18" charset="2"/>
              </a:rPr>
              <a:t> </a:t>
            </a:r>
            <a:r>
              <a:rPr lang="en-GB" altLang="zh-CN" sz="2000" i="1" dirty="0">
                <a:solidFill>
                  <a:srgbClr val="0000FF"/>
                </a:solidFill>
                <a:latin typeface="Arial" charset="0"/>
              </a:rPr>
              <a:t>|D| </a:t>
            </a:r>
          </a:p>
          <a:p>
            <a:pPr marL="342900" indent="-342900" defTabSz="971550" eaLnBrk="1" hangingPunct="1"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en-GB" altLang="zh-CN" sz="2000" dirty="0" smtClean="0">
                <a:solidFill>
                  <a:srgbClr val="000000"/>
                </a:solidFill>
                <a:latin typeface="Arial" charset="0"/>
              </a:rPr>
              <a:t>Computes Q(</a:t>
            </a:r>
            <a:r>
              <a:rPr lang="en-GB" altLang="zh-CN" sz="2000" b="1" dirty="0" smtClean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GB" altLang="zh-CN" sz="2000" baseline="-25000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</a:t>
            </a:r>
            <a:r>
              <a:rPr lang="en-GB" altLang="zh-CN" sz="2000" dirty="0">
                <a:solidFill>
                  <a:srgbClr val="000000"/>
                </a:solidFill>
                <a:latin typeface="Arial" charset="0"/>
              </a:rPr>
              <a:t>) as approximate answers to Q(D), and</a:t>
            </a:r>
            <a:endParaRPr lang="en-GB" altLang="zh-CN" sz="2000" i="1" dirty="0">
              <a:solidFill>
                <a:srgbClr val="0000FF"/>
              </a:solidFill>
              <a:latin typeface="Arial" charset="0"/>
            </a:endParaRPr>
          </a:p>
          <a:p>
            <a:pPr marL="342900" indent="-342900" defTabSz="971550" eaLnBrk="1" hangingPunct="1"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en-GB" altLang="zh-CN" sz="2000" i="1" dirty="0">
                <a:solidFill>
                  <a:srgbClr val="0000FF"/>
                </a:solidFill>
                <a:latin typeface="Arial" charset="0"/>
              </a:rPr>
              <a:t>accuracy(Q, D, </a:t>
            </a:r>
            <a:r>
              <a:rPr lang="en-GB" altLang="zh-CN" sz="2000" i="1" dirty="0">
                <a:solidFill>
                  <a:srgbClr val="0000FF"/>
                </a:solidFill>
                <a:latin typeface="Arial" charset="0"/>
                <a:sym typeface="Symbol" pitchFamily="18" charset="2"/>
              </a:rPr>
              <a:t></a:t>
            </a:r>
            <a:r>
              <a:rPr lang="en-GB" altLang="zh-CN" sz="2000" dirty="0">
                <a:solidFill>
                  <a:srgbClr val="000000"/>
                </a:solidFill>
                <a:latin typeface="Arial" charset="0"/>
              </a:rPr>
              <a:t>) </a:t>
            </a:r>
            <a:r>
              <a:rPr lang="en-GB" altLang="zh-CN" sz="2000" dirty="0">
                <a:solidFill>
                  <a:srgbClr val="000000"/>
                </a:solidFill>
                <a:latin typeface="Arial" charset="0"/>
                <a:sym typeface="Symbol" pitchFamily="18" charset="2"/>
              </a:rPr>
              <a:t> </a:t>
            </a:r>
            <a:r>
              <a:rPr lang="en-US" altLang="zh-CN" sz="2000" dirty="0">
                <a:solidFill>
                  <a:srgbClr val="000099"/>
                </a:solidFill>
                <a:latin typeface="Arial" charset="0"/>
                <a:sym typeface="Symbol" pitchFamily="18" charset="2"/>
              </a:rPr>
              <a:t></a:t>
            </a:r>
            <a:endParaRPr lang="en-GB" altLang="zh-CN" sz="2000" i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357188" y="3929063"/>
            <a:ext cx="8572500" cy="5715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lIns="0" rIns="0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defRPr/>
            </a:pPr>
            <a:r>
              <a:rPr lang="en-US" altLang="zh-CN" i="1" dirty="0">
                <a:solidFill>
                  <a:srgbClr val="FF0000"/>
                </a:solidFill>
                <a:latin typeface="+mn-lt"/>
              </a:rPr>
              <a:t>We can do personalized social search with </a:t>
            </a:r>
            <a:r>
              <a:rPr lang="en-GB" altLang="zh-CN" dirty="0">
                <a:solidFill>
                  <a:srgbClr val="FF0000"/>
                </a:solidFill>
                <a:latin typeface="+mn-lt"/>
                <a:sym typeface="Symbol" pitchFamily="18" charset="2"/>
              </a:rPr>
              <a:t></a:t>
            </a:r>
            <a:r>
              <a:rPr lang="en-GB" altLang="zh-CN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+mn-lt"/>
              </a:rPr>
              <a:t>= 0.0015</a:t>
            </a:r>
            <a:r>
              <a:rPr lang="en-US" altLang="zh-CN" i="1" dirty="0" smtClean="0">
                <a:solidFill>
                  <a:srgbClr val="FF0000"/>
                </a:solidFill>
                <a:latin typeface="+mn-lt"/>
              </a:rPr>
              <a:t>%, </a:t>
            </a:r>
            <a:r>
              <a:rPr lang="en-US" altLang="zh-CN" dirty="0" smtClean="0">
                <a:solidFill>
                  <a:srgbClr val="000099"/>
                </a:solidFill>
                <a:latin typeface="+mn-lt"/>
              </a:rPr>
              <a:t>with 100% accuracy!</a:t>
            </a:r>
          </a:p>
          <a:p>
            <a: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/>
            </a:pPr>
            <a:endParaRPr lang="en-US" altLang="zh-CN" i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52" name="内容占位符 2"/>
          <p:cNvSpPr>
            <a:spLocks noChangeArrowheads="1"/>
          </p:cNvSpPr>
          <p:nvPr/>
        </p:nvSpPr>
        <p:spPr bwMode="auto">
          <a:xfrm>
            <a:off x="509588" y="4857750"/>
            <a:ext cx="7920037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182" tIns="48591" rIns="97182" bIns="48591"/>
          <a:lstStyle/>
          <a:p>
            <a:pPr marL="107950" indent="-342900" defTabSz="971550" eaLnBrk="1" hangingPunct="1"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en-US" altLang="zh-CN" sz="2000" i="1" dirty="0">
                <a:solidFill>
                  <a:srgbClr val="0000FF"/>
                </a:solidFill>
                <a:latin typeface="Arial" charset="0"/>
                <a:sym typeface="Symbol" pitchFamily="18" charset="2"/>
              </a:rPr>
              <a:t>1.5 *</a:t>
            </a:r>
            <a:r>
              <a:rPr lang="en-GB" altLang="zh-CN" sz="2000" i="1" dirty="0">
                <a:solidFill>
                  <a:srgbClr val="0000FF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GB" altLang="zh-CN" sz="2000" i="1" dirty="0">
                <a:solidFill>
                  <a:srgbClr val="0000FF"/>
                </a:solidFill>
                <a:latin typeface="Arial" charset="0"/>
              </a:rPr>
              <a:t>10</a:t>
            </a:r>
            <a:r>
              <a:rPr lang="en-GB" altLang="zh-CN" sz="2000" i="1" baseline="30000" dirty="0">
                <a:solidFill>
                  <a:srgbClr val="0000FF"/>
                </a:solidFill>
                <a:latin typeface="Arial" charset="0"/>
              </a:rPr>
              <a:t>-6</a:t>
            </a:r>
            <a:r>
              <a:rPr lang="en-GB" altLang="zh-CN" sz="2000" i="1" dirty="0">
                <a:solidFill>
                  <a:srgbClr val="0000FF"/>
                </a:solidFill>
                <a:latin typeface="Arial" charset="0"/>
                <a:sym typeface="Symbol" pitchFamily="18" charset="2"/>
              </a:rPr>
              <a:t> * 1</a:t>
            </a:r>
            <a:r>
              <a:rPr lang="en-GB" altLang="zh-CN" sz="2000" i="1" dirty="0">
                <a:solidFill>
                  <a:srgbClr val="0000FF"/>
                </a:solidFill>
                <a:latin typeface="Arial" charset="0"/>
              </a:rPr>
              <a:t>PB (10</a:t>
            </a:r>
            <a:r>
              <a:rPr lang="en-GB" altLang="zh-CN" sz="2000" i="1" baseline="30000" dirty="0">
                <a:solidFill>
                  <a:srgbClr val="0000FF"/>
                </a:solidFill>
                <a:latin typeface="Arial" charset="0"/>
              </a:rPr>
              <a:t>15</a:t>
            </a:r>
            <a:r>
              <a:rPr lang="en-GB" altLang="zh-CN" sz="2000" i="1" dirty="0">
                <a:solidFill>
                  <a:srgbClr val="0000FF"/>
                </a:solidFill>
                <a:latin typeface="Arial" charset="0"/>
              </a:rPr>
              <a:t>B) = 15 * 10</a:t>
            </a:r>
            <a:r>
              <a:rPr lang="en-GB" altLang="zh-CN" sz="2000" i="1" baseline="30000" dirty="0">
                <a:solidFill>
                  <a:srgbClr val="0000FF"/>
                </a:solidFill>
                <a:latin typeface="Arial" charset="0"/>
              </a:rPr>
              <a:t>9 </a:t>
            </a:r>
            <a:r>
              <a:rPr lang="en-GB" altLang="zh-CN" sz="2000" i="1" dirty="0">
                <a:solidFill>
                  <a:srgbClr val="0000FF"/>
                </a:solidFill>
                <a:latin typeface="Arial" charset="0"/>
              </a:rPr>
              <a:t>= 15GB</a:t>
            </a:r>
          </a:p>
          <a:p>
            <a:pPr marL="107950" indent="-342900" defTabSz="971550" eaLnBrk="1" hangingPunct="1"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en-GB" altLang="zh-CN" sz="2000" i="1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GB" altLang="zh-CN" sz="2000" i="1" dirty="0">
                <a:solidFill>
                  <a:srgbClr val="C00000"/>
                </a:solidFill>
                <a:latin typeface="Arial" charset="0"/>
              </a:rPr>
              <a:t>We are making big graphs </a:t>
            </a:r>
            <a:r>
              <a:rPr lang="en-GB" altLang="zh-CN" sz="2000" i="1" dirty="0" smtClean="0">
                <a:solidFill>
                  <a:srgbClr val="C00000"/>
                </a:solidFill>
                <a:latin typeface="Arial" charset="0"/>
              </a:rPr>
              <a:t>of 1PB </a:t>
            </a:r>
            <a:r>
              <a:rPr lang="en-GB" altLang="zh-CN" sz="2000" i="1" dirty="0">
                <a:solidFill>
                  <a:srgbClr val="C00000"/>
                </a:solidFill>
                <a:latin typeface="Arial" charset="0"/>
              </a:rPr>
              <a:t>size as small as 15GB!</a:t>
            </a:r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357188" y="5949950"/>
            <a:ext cx="8102600" cy="50482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algn="ctr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altLang="zh-CN" i="1" dirty="0">
                <a:solidFill>
                  <a:schemeClr val="accent2"/>
                </a:solidFill>
                <a:latin typeface="Arial" charset="0"/>
              </a:rPr>
              <a:t>We can make big graphs of </a:t>
            </a:r>
            <a:r>
              <a:rPr lang="en-US" altLang="zh-CN" i="1" dirty="0" smtClean="0">
                <a:solidFill>
                  <a:schemeClr val="accent2"/>
                </a:solidFill>
                <a:latin typeface="Arial" charset="0"/>
              </a:rPr>
              <a:t>PB </a:t>
            </a:r>
            <a:r>
              <a:rPr lang="en-US" altLang="zh-CN" i="1" dirty="0">
                <a:solidFill>
                  <a:schemeClr val="accent2"/>
                </a:solidFill>
                <a:latin typeface="Arial" charset="0"/>
              </a:rPr>
              <a:t>size fit into our memory!</a:t>
            </a:r>
          </a:p>
        </p:txBody>
      </p:sp>
      <p:sp>
        <p:nvSpPr>
          <p:cNvPr id="54" name="圆角矩形标注 53"/>
          <p:cNvSpPr/>
          <p:nvPr/>
        </p:nvSpPr>
        <p:spPr>
          <a:xfrm>
            <a:off x="7143750" y="4572000"/>
            <a:ext cx="1643063" cy="612775"/>
          </a:xfrm>
          <a:prstGeom prst="wedgeRoundRectCallout">
            <a:avLst>
              <a:gd name="adj1" fmla="val -84429"/>
              <a:gd name="adj2" fmla="val -35861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SIGMOD’14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animBg="1"/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808" y="692150"/>
            <a:ext cx="8929688" cy="792163"/>
          </a:xfrm>
        </p:spPr>
        <p:txBody>
          <a:bodyPr>
            <a:noAutofit/>
          </a:bodyPr>
          <a:lstStyle/>
          <a:p>
            <a:pPr defTabSz="971550">
              <a:defRPr/>
            </a:pPr>
            <a:r>
              <a:rPr lang="en-US" altLang="zh-CN" sz="3200" b="1" dirty="0" smtClean="0">
                <a:solidFill>
                  <a:srgbClr val="000000"/>
                </a:solidFill>
                <a:latin typeface="+mn-lt"/>
                <a:ea typeface="宋体" pitchFamily="2" charset="-122"/>
              </a:rPr>
              <a:t>Two Sides of a Coin: Data Quantity and Quality</a:t>
            </a:r>
          </a:p>
        </p:txBody>
      </p:sp>
      <p:pic>
        <p:nvPicPr>
          <p:cNvPr id="6" name="Picture 29" descr="AA00273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1628800"/>
            <a:ext cx="72707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00063" y="1484784"/>
            <a:ext cx="8320087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p"/>
              <a:defRPr/>
            </a:pPr>
            <a:r>
              <a:rPr lang="en-US" altLang="zh-CN" b="1" dirty="0">
                <a:latin typeface="+mn-lt"/>
              </a:rPr>
              <a:t>When we talk about big data, we typically mean its </a:t>
            </a:r>
            <a:r>
              <a:rPr lang="en-US" altLang="zh-CN" b="1" dirty="0" smtClean="0">
                <a:latin typeface="+mn-lt"/>
              </a:rPr>
              <a:t>:</a:t>
            </a:r>
            <a:endParaRPr lang="en-US" altLang="zh-CN" b="1" dirty="0">
              <a:latin typeface="+mn-lt"/>
            </a:endParaRPr>
          </a:p>
          <a:p>
            <a:pPr marL="822325" lvl="1" indent="-365125" defTabSz="971550">
              <a:spcBef>
                <a:spcPts val="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+mn-lt"/>
              </a:rPr>
              <a:t>What capacity of a system provides to cope with the sheer size </a:t>
            </a:r>
            <a:r>
              <a:rPr lang="en-US" altLang="zh-CN" sz="2000" dirty="0" smtClean="0">
                <a:latin typeface="+mn-lt"/>
              </a:rPr>
              <a:t>of the </a:t>
            </a:r>
            <a:r>
              <a:rPr lang="en-US" altLang="zh-CN" sz="2000" dirty="0">
                <a:latin typeface="+mn-lt"/>
              </a:rPr>
              <a:t>data?</a:t>
            </a:r>
          </a:p>
          <a:p>
            <a:pPr marL="822325" lvl="1" indent="-365125" defTabSz="971550">
              <a:spcBef>
                <a:spcPts val="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+mn-lt"/>
              </a:rPr>
              <a:t>Is a query feasible on big data within our available resources?</a:t>
            </a:r>
          </a:p>
          <a:p>
            <a:pPr marL="822325" lvl="1" indent="-365125" defTabSz="971550">
              <a:spcBef>
                <a:spcPts val="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+mn-lt"/>
              </a:rPr>
              <a:t>How can we make our queries tractable on big data?</a:t>
            </a:r>
          </a:p>
          <a:p>
            <a:pPr marL="822325" lvl="1" indent="-365125" defTabSz="971550">
              <a:spcBef>
                <a:spcPts val="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/>
            </a:pPr>
            <a:r>
              <a:rPr lang="en-US" altLang="zh-CN" dirty="0">
                <a:latin typeface="+mn-lt"/>
              </a:rPr>
              <a:t>. . . </a:t>
            </a: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auto">
          <a:xfrm>
            <a:off x="1000125" y="5877272"/>
            <a:ext cx="7416800" cy="431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200" i="1" dirty="0">
                <a:solidFill>
                  <a:srgbClr val="FF0000"/>
                </a:solidFill>
                <a:latin typeface="+mn-lt"/>
              </a:rPr>
              <a:t>The study of data quality is as important as data quantity</a:t>
            </a:r>
            <a:endParaRPr lang="zh-CN" altLang="en-US" sz="22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1043608" y="3717032"/>
            <a:ext cx="6704012" cy="503238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i="1" dirty="0">
                <a:solidFill>
                  <a:srgbClr val="FF0000"/>
                </a:solidFill>
                <a:latin typeface="+mn-lt"/>
              </a:rPr>
              <a:t>Can we trust the answers to our queries?</a:t>
            </a:r>
            <a:endParaRPr lang="zh-CN" altLang="en-US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062" y="4509120"/>
            <a:ext cx="8248401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defTabSz="971550">
              <a:spcBef>
                <a:spcPts val="0"/>
              </a:spcBef>
              <a:buClr>
                <a:schemeClr val="accent1"/>
              </a:buClr>
              <a:buSzPct val="90000"/>
              <a:buFont typeface="Wingdings" pitchFamily="2" charset="2"/>
              <a:buChar char="p"/>
              <a:defRPr/>
            </a:pPr>
            <a:r>
              <a:rPr lang="en-US" altLang="zh-CN" b="1" dirty="0">
                <a:solidFill>
                  <a:srgbClr val="000000"/>
                </a:solidFill>
                <a:latin typeface="+mn-lt"/>
              </a:rPr>
              <a:t>Dirty data routinely lead to misleading financial reports, strategic business planning 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</a:rPr>
              <a:t>decisions </a:t>
            </a:r>
            <a:endParaRPr lang="en-US" altLang="zh-CN" b="1" dirty="0">
              <a:solidFill>
                <a:srgbClr val="000000"/>
              </a:solidFill>
              <a:latin typeface="+mn-lt"/>
              <a:sym typeface="Symbol" pitchFamily="18" charset="2"/>
            </a:endParaRPr>
          </a:p>
          <a:p>
            <a:pPr marL="838200" lvl="1" indent="-381000" defTabSz="971550">
              <a:spcBef>
                <a:spcPts val="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/>
            </a:pPr>
            <a:r>
              <a:rPr lang="en-US" altLang="zh-CN" sz="2000" dirty="0">
                <a:solidFill>
                  <a:srgbClr val="C00000"/>
                </a:solidFill>
                <a:latin typeface="+mn-lt"/>
                <a:sym typeface="Symbol" pitchFamily="18" charset="2"/>
              </a:rPr>
              <a:t>loss of revenue, credibility and customers, disastrous consequences</a:t>
            </a:r>
            <a:endParaRPr lang="en-US" altLang="zh-CN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" name="AutoShape 87"/>
          <p:cNvSpPr>
            <a:spLocks noChangeArrowheads="1"/>
          </p:cNvSpPr>
          <p:nvPr/>
        </p:nvSpPr>
        <p:spPr bwMode="auto">
          <a:xfrm rot="617390">
            <a:off x="7187338" y="3075586"/>
            <a:ext cx="1829593" cy="1587462"/>
          </a:xfrm>
          <a:prstGeom prst="irregularSeal1">
            <a:avLst/>
          </a:prstGeom>
          <a:gradFill rotWithShape="1">
            <a:gsLst>
              <a:gs pos="0">
                <a:srgbClr val="5E4776"/>
              </a:gs>
              <a:gs pos="50000">
                <a:srgbClr val="CC99FF"/>
              </a:gs>
              <a:gs pos="100000">
                <a:srgbClr val="5E47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altLang="zh-CN" dirty="0">
                <a:latin typeface="+mn-lt"/>
              </a:rPr>
              <a:t>Veracity!</a:t>
            </a:r>
          </a:p>
        </p:txBody>
      </p:sp>
      <p:sp>
        <p:nvSpPr>
          <p:cNvPr id="12" name="灯片编号占位符 1"/>
          <p:cNvSpPr>
            <a:spLocks noGrp="1"/>
          </p:cNvSpPr>
          <p:nvPr>
            <p:ph type="sldNum" sz="quarter" idx="11"/>
          </p:nvPr>
        </p:nvSpPr>
        <p:spPr bwMode="auto">
          <a:xfrm>
            <a:off x="8491538" y="6448425"/>
            <a:ext cx="652462" cy="4095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6CF9151-A794-4E38-B54D-47C8DE1A7220}" type="slidenum">
              <a:rPr lang="zh-CN" altLang="en-US" smtClean="0"/>
              <a:pPr/>
              <a:t>14</a:t>
            </a:fld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 bwMode="auto">
          <a:xfrm>
            <a:off x="0" y="620713"/>
            <a:ext cx="8929688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GB" altLang="en-US" sz="3200" b="1" dirty="0">
                <a:solidFill>
                  <a:srgbClr val="000000"/>
                </a:solidFill>
                <a:latin typeface="+mn-lt"/>
              </a:rPr>
              <a:t>The </a:t>
            </a:r>
            <a:r>
              <a:rPr lang="en-GB" altLang="en-US" sz="3200" b="1" dirty="0" smtClean="0">
                <a:solidFill>
                  <a:srgbClr val="000000"/>
                </a:solidFill>
                <a:latin typeface="+mn-lt"/>
              </a:rPr>
              <a:t>Other </a:t>
            </a:r>
            <a:r>
              <a:rPr lang="en-GB" altLang="en-US" sz="3200" b="1" dirty="0">
                <a:solidFill>
                  <a:srgbClr val="000000"/>
                </a:solidFill>
                <a:latin typeface="+mn-lt"/>
              </a:rPr>
              <a:t>S</a:t>
            </a:r>
            <a:r>
              <a:rPr lang="en-GB" altLang="en-US" sz="3200" b="1" dirty="0" smtClean="0">
                <a:solidFill>
                  <a:srgbClr val="000000"/>
                </a:solidFill>
                <a:latin typeface="+mn-lt"/>
              </a:rPr>
              <a:t>ide </a:t>
            </a:r>
            <a:r>
              <a:rPr lang="en-GB" altLang="en-US" sz="3200" b="1" dirty="0">
                <a:solidFill>
                  <a:srgbClr val="000000"/>
                </a:solidFill>
                <a:latin typeface="+mn-lt"/>
              </a:rPr>
              <a:t>of </a:t>
            </a:r>
            <a:r>
              <a:rPr lang="en-GB" altLang="en-US" sz="3200" b="1" dirty="0" smtClean="0">
                <a:solidFill>
                  <a:srgbClr val="000000"/>
                </a:solidFill>
                <a:latin typeface="+mn-lt"/>
              </a:rPr>
              <a:t>Big </a:t>
            </a:r>
            <a:r>
              <a:rPr lang="en-GB" altLang="en-US" sz="3200" b="1" dirty="0">
                <a:solidFill>
                  <a:srgbClr val="000000"/>
                </a:solidFill>
                <a:latin typeface="+mn-lt"/>
              </a:rPr>
              <a:t>D</a:t>
            </a:r>
            <a:r>
              <a:rPr lang="en-GB" altLang="en-US" sz="3200" b="1" dirty="0" smtClean="0">
                <a:solidFill>
                  <a:srgbClr val="000000"/>
                </a:solidFill>
                <a:latin typeface="+mn-lt"/>
              </a:rPr>
              <a:t>ata</a:t>
            </a:r>
            <a:r>
              <a:rPr lang="en-GB" altLang="en-US" sz="3200" b="1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GB" altLang="en-US" sz="3200" b="1" dirty="0" smtClean="0">
                <a:solidFill>
                  <a:srgbClr val="000000"/>
                </a:solidFill>
                <a:latin typeface="+mn-lt"/>
              </a:rPr>
              <a:t>Data </a:t>
            </a:r>
            <a:r>
              <a:rPr lang="en-GB" altLang="en-US" sz="3200" b="1" dirty="0">
                <a:solidFill>
                  <a:srgbClr val="000000"/>
                </a:solidFill>
                <a:latin typeface="+mn-lt"/>
              </a:rPr>
              <a:t>Q</a:t>
            </a:r>
            <a:r>
              <a:rPr lang="en-GB" altLang="en-US" sz="3200" b="1" dirty="0" smtClean="0">
                <a:solidFill>
                  <a:srgbClr val="000000"/>
                </a:solidFill>
                <a:latin typeface="+mn-lt"/>
              </a:rPr>
              <a:t>uality</a:t>
            </a:r>
            <a:endParaRPr lang="en-US" altLang="zh-CN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8435" name="Slide Number Placeholder 7"/>
          <p:cNvSpPr txBox="1">
            <a:spLocks noGrp="1" noChangeArrowheads="1"/>
          </p:cNvSpPr>
          <p:nvPr/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</a:pPr>
            <a:fld id="{2ED96854-0AE2-402A-9222-29A0BB2776B8}" type="slidenum">
              <a:rPr lang="zh-CN" altLang="en-US" sz="1400">
                <a:solidFill>
                  <a:schemeClr val="bg2"/>
                </a:solidFill>
              </a:rPr>
              <a:pPr algn="r">
                <a:spcBef>
                  <a:spcPct val="50000"/>
                </a:spcBef>
              </a:pPr>
              <a:t>15</a:t>
            </a:fld>
            <a:endParaRPr lang="en-US" altLang="zh-CN" sz="1400">
              <a:solidFill>
                <a:schemeClr val="bg2"/>
              </a:solidFill>
            </a:endParaRPr>
          </a:p>
        </p:txBody>
      </p:sp>
      <p:sp>
        <p:nvSpPr>
          <p:cNvPr id="5123" name="标题 1"/>
          <p:cNvSpPr>
            <a:spLocks noChangeArrowheads="1"/>
          </p:cNvSpPr>
          <p:nvPr/>
        </p:nvSpPr>
        <p:spPr bwMode="auto">
          <a:xfrm>
            <a:off x="971550" y="476250"/>
            <a:ext cx="77724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n-US" altLang="zh-CN" sz="2800" b="1" dirty="0">
              <a:solidFill>
                <a:srgbClr val="000000"/>
              </a:solidFill>
              <a:latin typeface="+mj-lt"/>
              <a:cs typeface="+mj-cs"/>
            </a:endParaRPr>
          </a:p>
        </p:txBody>
      </p:sp>
      <p:sp>
        <p:nvSpPr>
          <p:cNvPr id="6148" name="内容占位符 2"/>
          <p:cNvSpPr>
            <a:spLocks noChangeArrowheads="1"/>
          </p:cNvSpPr>
          <p:nvPr/>
        </p:nvSpPr>
        <p:spPr bwMode="auto">
          <a:xfrm>
            <a:off x="428625" y="2349500"/>
            <a:ext cx="8535988" cy="329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182" tIns="48591" rIns="97182" bIns="48591"/>
          <a:lstStyle/>
          <a:p>
            <a:pPr defTabSz="971550" eaLnBrk="1" hangingPunct="1"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/>
              <a:buChar char="p"/>
            </a:pPr>
            <a:r>
              <a:rPr lang="en-GB" altLang="en-US" dirty="0">
                <a:latin typeface="Arial" charset="0"/>
              </a:rPr>
              <a:t> Central issues for data quality</a:t>
            </a:r>
          </a:p>
          <a:p>
            <a:pPr marL="800100" lvl="1" indent="-342900" defTabSz="971550" eaLnBrk="1" hangingPunct="1">
              <a:spcAft>
                <a:spcPts val="600"/>
              </a:spcAft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en-GB" altLang="en-US" sz="2000" dirty="0">
                <a:solidFill>
                  <a:srgbClr val="0000FF"/>
                </a:solidFill>
                <a:latin typeface="Arial" charset="0"/>
              </a:rPr>
              <a:t>Object identification </a:t>
            </a:r>
            <a:r>
              <a:rPr lang="en-GB" altLang="en-US" sz="2000" dirty="0">
                <a:solidFill>
                  <a:srgbClr val="000000"/>
                </a:solidFill>
                <a:latin typeface="Arial" charset="0"/>
              </a:rPr>
              <a:t>(data fusion): do two objects refer to the same real-world entity? What is the true value of the entity? </a:t>
            </a:r>
          </a:p>
          <a:p>
            <a:pPr marL="800100" lvl="1" indent="-342900" defTabSz="971550" eaLnBrk="1" hangingPunct="1">
              <a:spcAft>
                <a:spcPts val="600"/>
              </a:spcAft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en-GB" altLang="en-US" sz="2000" dirty="0">
                <a:solidFill>
                  <a:srgbClr val="0000FF"/>
                </a:solidFill>
                <a:latin typeface="Arial" charset="0"/>
              </a:rPr>
              <a:t>Data consistency</a:t>
            </a:r>
            <a:r>
              <a:rPr lang="en-GB" altLang="en-US" sz="2000" dirty="0">
                <a:solidFill>
                  <a:srgbClr val="000000"/>
                </a:solidFill>
                <a:latin typeface="Arial" charset="0"/>
              </a:rPr>
              <a:t>: do our data values have conflicts?</a:t>
            </a:r>
          </a:p>
          <a:p>
            <a:pPr marL="800100" lvl="1" indent="-342900" defTabSz="971550" eaLnBrk="1" hangingPunct="1">
              <a:spcAft>
                <a:spcPts val="600"/>
              </a:spcAft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en-GB" altLang="zh-CN" sz="2000" dirty="0">
                <a:solidFill>
                  <a:srgbClr val="0000FF"/>
                </a:solidFill>
                <a:latin typeface="Arial" charset="0"/>
              </a:rPr>
              <a:t>Information completeness</a:t>
            </a:r>
            <a:r>
              <a:rPr lang="en-GB" altLang="zh-CN" sz="2000" dirty="0">
                <a:solidFill>
                  <a:srgbClr val="000000"/>
                </a:solidFill>
                <a:latin typeface="Arial" charset="0"/>
              </a:rPr>
              <a:t>: does the database have enough information to answer our queries?</a:t>
            </a:r>
          </a:p>
          <a:p>
            <a:pPr marL="800100" lvl="1" indent="-342900" defTabSz="971550" eaLnBrk="1" hangingPunct="1">
              <a:spcAft>
                <a:spcPts val="600"/>
              </a:spcAft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en-GB" altLang="en-US" sz="2000" dirty="0">
                <a:solidFill>
                  <a:srgbClr val="0000FF"/>
                </a:solidFill>
                <a:latin typeface="Arial" charset="0"/>
              </a:rPr>
              <a:t>Data accuracy</a:t>
            </a:r>
            <a:r>
              <a:rPr lang="en-GB" altLang="en-US" sz="2000" dirty="0">
                <a:solidFill>
                  <a:srgbClr val="000000"/>
                </a:solidFill>
                <a:latin typeface="Arial" charset="0"/>
              </a:rPr>
              <a:t>: is one value more accurate than another for a real-word entity?</a:t>
            </a:r>
          </a:p>
          <a:p>
            <a:pPr marL="800100" lvl="1" indent="-342900" defTabSz="971550" eaLnBrk="1" hangingPunct="1">
              <a:spcAft>
                <a:spcPts val="600"/>
              </a:spcAft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en-GB" altLang="en-US" sz="2000" dirty="0">
                <a:solidFill>
                  <a:srgbClr val="0000FF"/>
                </a:solidFill>
                <a:latin typeface="Arial" charset="0"/>
              </a:rPr>
              <a:t>Data currency</a:t>
            </a:r>
            <a:r>
              <a:rPr lang="en-GB" altLang="en-US" sz="2000" dirty="0">
                <a:solidFill>
                  <a:srgbClr val="000000"/>
                </a:solidFill>
                <a:latin typeface="Arial" charset="0"/>
              </a:rPr>
              <a:t>: is our data out of data</a:t>
            </a:r>
          </a:p>
        </p:txBody>
      </p:sp>
      <p:sp>
        <p:nvSpPr>
          <p:cNvPr id="18438" name="Rectangle 2"/>
          <p:cNvSpPr>
            <a:spLocks noChangeArrowheads="1"/>
          </p:cNvSpPr>
          <p:nvPr/>
        </p:nvSpPr>
        <p:spPr bwMode="auto">
          <a:xfrm>
            <a:off x="971550" y="1628775"/>
            <a:ext cx="7416800" cy="5048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algn="ctr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altLang="zh-CN" i="1" dirty="0">
                <a:solidFill>
                  <a:srgbClr val="FF0000"/>
                </a:solidFill>
                <a:latin typeface="Arial" charset="0"/>
              </a:rPr>
              <a:t>Big data = </a:t>
            </a:r>
            <a:r>
              <a:rPr lang="en-US" altLang="zh-CN" i="1" dirty="0" smtClean="0">
                <a:solidFill>
                  <a:srgbClr val="FF0000"/>
                </a:solidFill>
                <a:latin typeface="Arial" charset="0"/>
              </a:rPr>
              <a:t>quantity </a:t>
            </a:r>
            <a:r>
              <a:rPr lang="en-US" altLang="zh-CN" i="1" dirty="0">
                <a:solidFill>
                  <a:srgbClr val="FF0000"/>
                </a:solidFill>
                <a:latin typeface="Arial" charset="0"/>
              </a:rPr>
              <a:t>+ quality! </a:t>
            </a: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auto">
          <a:xfrm>
            <a:off x="714375" y="5929313"/>
            <a:ext cx="7416800" cy="6429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TODS, </a:t>
            </a:r>
            <a:r>
              <a:rPr lang="en-US" altLang="zh-CN" sz="2800" dirty="0">
                <a:solidFill>
                  <a:srgbClr val="C00000"/>
                </a:solidFill>
                <a:ea typeface="黑体" pitchFamily="49" charset="-122"/>
              </a:rPr>
              <a:t>TKDE, PODS, Information , SIGMOD, ICDE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1"/>
          </p:nvPr>
        </p:nvSpPr>
        <p:spPr bwMode="auto">
          <a:xfrm>
            <a:off x="8491538" y="6448425"/>
            <a:ext cx="652462" cy="4095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6CF9151-A794-4E38-B54D-47C8DE1A7220}" type="slidenum">
              <a:rPr lang="zh-CN" altLang="en-US" smtClean="0"/>
              <a:pPr/>
              <a:t>15</a:t>
            </a:fld>
            <a:endParaRPr lang="zh-CN" altLang="en-US" dirty="0" smtClean="0"/>
          </a:p>
        </p:txBody>
      </p:sp>
    </p:spTree>
    <p:custDataLst>
      <p:tags r:id="rId1"/>
    </p:custDataLst>
  </p:cSld>
  <p:clrMapOvr>
    <a:masterClrMapping/>
  </p:clrMapOvr>
  <p:transition advTm="532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latin typeface="+mn-lt"/>
              </a:rPr>
              <a:t>Research Outcome</a:t>
            </a:r>
            <a:endParaRPr b="1" dirty="0" smtClean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40768"/>
            <a:ext cx="8964488" cy="964704"/>
          </a:xfrm>
        </p:spPr>
        <p:txBody>
          <a:bodyPr/>
          <a:lstStyle/>
          <a:p>
            <a:pPr>
              <a:buClr>
                <a:schemeClr val="tx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p"/>
              <a:defRPr/>
            </a:pPr>
            <a:r>
              <a:rPr lang="en-US" altLang="zh-CN" sz="2400" dirty="0" smtClean="0">
                <a:latin typeface="+mn-lt"/>
              </a:rPr>
              <a:t>Publications</a:t>
            </a:r>
          </a:p>
          <a:p>
            <a:pPr lvl="1">
              <a:buClr>
                <a:schemeClr val="tx2">
                  <a:lumMod val="40000"/>
                  <a:lumOff val="6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+mn-lt"/>
              </a:rPr>
              <a:t>30+ papers in </a:t>
            </a:r>
            <a:r>
              <a:rPr lang="en-US" sz="2000" dirty="0" smtClean="0">
                <a:latin typeface="+mn-lt"/>
              </a:rPr>
              <a:t>TODS, VLDB J, PODS, SIGMOD, VLDB</a:t>
            </a:r>
            <a:r>
              <a:rPr lang="en-US" altLang="zh-CN" sz="2000" dirty="0" smtClean="0">
                <a:latin typeface="+mn-lt"/>
              </a:rPr>
              <a:t>, </a:t>
            </a:r>
            <a:r>
              <a:rPr lang="en-US" sz="2000" dirty="0" smtClean="0">
                <a:latin typeface="+mn-lt"/>
              </a:rPr>
              <a:t>ICDE, in less than 2 years</a:t>
            </a:r>
            <a:endParaRPr lang="zh-CN" altLang="en-US" sz="2000" dirty="0">
              <a:latin typeface="+mn-lt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F4A3B9CB-83A0-4B97-AF81-4D54F801DA7E}" type="slidenum">
              <a:rPr lang="zh-CN" altLang="en-US" smtClean="0">
                <a:latin typeface="+mn-lt"/>
              </a:rPr>
              <a:pPr>
                <a:defRPr/>
              </a:pPr>
              <a:t>16</a:t>
            </a:fld>
            <a:endParaRPr lang="zh-CN" altLang="en-US" smtClean="0">
              <a:latin typeface="+mn-lt"/>
            </a:endParaRPr>
          </a:p>
        </p:txBody>
      </p:sp>
      <p:sp>
        <p:nvSpPr>
          <p:cNvPr id="21509" name="内容占位符 2"/>
          <p:cNvSpPr txBox="1">
            <a:spLocks/>
          </p:cNvSpPr>
          <p:nvPr/>
        </p:nvSpPr>
        <p:spPr bwMode="auto">
          <a:xfrm>
            <a:off x="107504" y="2089447"/>
            <a:ext cx="9036496" cy="157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>
              <a:spcBef>
                <a:spcPct val="200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p"/>
              <a:defRPr/>
            </a:pPr>
            <a:r>
              <a:rPr kumimoji="0" lang="en-US" altLang="zh-CN" b="1" dirty="0">
                <a:latin typeface="+mn-lt"/>
                <a:ea typeface="黑体" pitchFamily="49" charset="-122"/>
              </a:rPr>
              <a:t>Funding</a:t>
            </a:r>
          </a:p>
          <a:p>
            <a:pPr lvl="2" indent="-342900">
              <a:spcBef>
                <a:spcPct val="200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The </a:t>
            </a:r>
            <a:r>
              <a:rPr lang="en-US" altLang="zh-CN" sz="2000" dirty="0">
                <a:latin typeface="+mn-lt"/>
              </a:rPr>
              <a:t>National Basic Research Program of </a:t>
            </a:r>
            <a:r>
              <a:rPr lang="en-US" altLang="zh-CN" sz="2000" dirty="0" smtClean="0">
                <a:latin typeface="+mn-lt"/>
              </a:rPr>
              <a:t>China, </a:t>
            </a:r>
            <a:r>
              <a:rPr lang="en-US" altLang="zh-CN" sz="2000" dirty="0">
                <a:latin typeface="+mn-lt"/>
              </a:rPr>
              <a:t>the </a:t>
            </a:r>
            <a:r>
              <a:rPr lang="en-US" altLang="zh-CN" sz="2000" dirty="0" smtClean="0">
                <a:latin typeface="+mn-lt"/>
              </a:rPr>
              <a:t>Ministry </a:t>
            </a:r>
            <a:r>
              <a:rPr lang="en-US" altLang="zh-CN" sz="2000" dirty="0">
                <a:latin typeface="+mn-lt"/>
              </a:rPr>
              <a:t>of Science and </a:t>
            </a:r>
            <a:r>
              <a:rPr lang="en-US" altLang="zh-CN" sz="2000" dirty="0" smtClean="0">
                <a:latin typeface="+mn-lt"/>
              </a:rPr>
              <a:t>Technology </a:t>
            </a:r>
            <a:r>
              <a:rPr lang="en-US" altLang="zh-CN" sz="2000" dirty="0" smtClean="0">
                <a:latin typeface="+mn-lt"/>
              </a:rPr>
              <a:t>of </a:t>
            </a:r>
            <a:r>
              <a:rPr lang="en-US" altLang="zh-CN" sz="2000" dirty="0" smtClean="0">
                <a:latin typeface="+mn-lt"/>
              </a:rPr>
              <a:t>China</a:t>
            </a:r>
            <a:r>
              <a:rPr lang="en-US" altLang="zh-CN" sz="2000" dirty="0">
                <a:latin typeface="+mn-lt"/>
              </a:rPr>
              <a:t>, 2014 – 2018, CNY 29,000,000. </a:t>
            </a:r>
            <a:endParaRPr lang="en-US" altLang="zh-CN" sz="2000" dirty="0" smtClean="0">
              <a:latin typeface="+mn-lt"/>
            </a:endParaRPr>
          </a:p>
          <a:p>
            <a:pPr lvl="2" indent="-342900">
              <a:spcBef>
                <a:spcPct val="200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+mn-lt"/>
              </a:rPr>
              <a:t>The </a:t>
            </a:r>
            <a:r>
              <a:rPr lang="en-US" altLang="zh-CN" sz="2000" dirty="0">
                <a:latin typeface="+mn-lt"/>
              </a:rPr>
              <a:t>innovative team of </a:t>
            </a:r>
            <a:r>
              <a:rPr lang="en-US" altLang="zh-CN" sz="2000" dirty="0" smtClean="0">
                <a:latin typeface="+mn-lt"/>
              </a:rPr>
              <a:t>National Science Foundation of China (NSFC)</a:t>
            </a:r>
            <a:r>
              <a:rPr lang="en-US" altLang="zh-CN" sz="2000" dirty="0" smtClean="0">
                <a:latin typeface="+mn-lt"/>
              </a:rPr>
              <a:t>, </a:t>
            </a:r>
            <a:r>
              <a:rPr lang="en-US" altLang="zh-CN" sz="2000" dirty="0" smtClean="0"/>
              <a:t>CNY </a:t>
            </a:r>
            <a:r>
              <a:rPr lang="en-US" altLang="zh-CN" sz="2000" dirty="0" smtClean="0">
                <a:latin typeface="+mn-lt"/>
              </a:rPr>
              <a:t>12,000,000</a:t>
            </a:r>
            <a:r>
              <a:rPr lang="en-US" altLang="zh-CN" sz="2000" dirty="0">
                <a:latin typeface="+mn-lt"/>
              </a:rPr>
              <a:t>.</a:t>
            </a:r>
            <a:endParaRPr kumimoji="0" lang="en-US" altLang="zh-CN" sz="2000" dirty="0">
              <a:solidFill>
                <a:srgbClr val="0000CC"/>
              </a:solidFill>
              <a:latin typeface="+mn-lt"/>
              <a:ea typeface="黑体" pitchFamily="49" charset="-122"/>
            </a:endParaRPr>
          </a:p>
        </p:txBody>
      </p:sp>
      <p:sp>
        <p:nvSpPr>
          <p:cNvPr id="21510" name="内容占位符 2"/>
          <p:cNvSpPr txBox="1">
            <a:spLocks/>
          </p:cNvSpPr>
          <p:nvPr/>
        </p:nvSpPr>
        <p:spPr bwMode="auto">
          <a:xfrm>
            <a:off x="107504" y="3861048"/>
            <a:ext cx="82296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>
              <a:buClr>
                <a:schemeClr val="tx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p"/>
              <a:defRPr/>
            </a:pPr>
            <a:r>
              <a:rPr lang="en-US" altLang="zh-CN" b="1" dirty="0">
                <a:latin typeface="+mn-lt"/>
                <a:ea typeface="黑体" pitchFamily="49" charset="-122"/>
              </a:rPr>
              <a:t>Awards</a:t>
            </a:r>
          </a:p>
        </p:txBody>
      </p:sp>
      <p:pic>
        <p:nvPicPr>
          <p:cNvPr id="1946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491880" y="4314128"/>
            <a:ext cx="2592288" cy="21950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9464" name="图片 55" descr="icde-IMG_3910-icd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39552" y="4314128"/>
            <a:ext cx="2520280" cy="221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9465" name="图片 8" descr="QQ截图20140618120451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372200" y="4314128"/>
            <a:ext cx="2448272" cy="218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 smtClean="0">
                <a:latin typeface="+mn-lt"/>
              </a:rPr>
              <a:t>Overview</a:t>
            </a:r>
            <a:endParaRPr sz="4000" b="0" smtClean="0">
              <a:latin typeface="+mn-lt"/>
            </a:endParaRPr>
          </a:p>
        </p:txBody>
      </p:sp>
      <p:sp>
        <p:nvSpPr>
          <p:cNvPr id="20483" name="灯片编号占位符 3"/>
          <p:cNvSpPr txBox="1">
            <a:spLocks noGrp="1"/>
          </p:cNvSpPr>
          <p:nvPr/>
        </p:nvSpPr>
        <p:spPr bwMode="auto">
          <a:xfrm>
            <a:off x="8491538" y="6448425"/>
            <a:ext cx="6524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1" hangingPunct="1">
              <a:defRPr/>
            </a:pPr>
            <a:fld id="{D73E9AF8-42B3-4A92-BF86-6CBA9258EA01}" type="slidenum">
              <a:rPr kumimoji="0" lang="zh-CN" altLang="en-US" sz="1200" b="1">
                <a:solidFill>
                  <a:srgbClr val="898989"/>
                </a:solidFill>
                <a:latin typeface="+mn-lt"/>
              </a:rPr>
              <a:pPr algn="r" eaLnBrk="1" hangingPunct="1">
                <a:defRPr/>
              </a:pPr>
              <a:t>17</a:t>
            </a:fld>
            <a:endParaRPr kumimoji="0" lang="en-US" altLang="zh-CN" sz="1200" b="1">
              <a:solidFill>
                <a:srgbClr val="898989"/>
              </a:solidFill>
              <a:latin typeface="+mn-lt"/>
            </a:endParaRPr>
          </a:p>
        </p:txBody>
      </p:sp>
      <p:sp>
        <p:nvSpPr>
          <p:cNvPr id="20484" name="Rectangle 3"/>
          <p:cNvSpPr txBox="1">
            <a:spLocks noChangeArrowheads="1"/>
          </p:cNvSpPr>
          <p:nvPr/>
        </p:nvSpPr>
        <p:spPr bwMode="auto">
          <a:xfrm>
            <a:off x="785813" y="1714500"/>
            <a:ext cx="762793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en-US" altLang="zh-CN" sz="3600" dirty="0">
                <a:latin typeface="+mn-lt"/>
                <a:ea typeface="黑体" pitchFamily="49" charset="-122"/>
              </a:rPr>
              <a:t>1. Introduction to RCBD</a:t>
            </a:r>
            <a:endParaRPr kumimoji="0" lang="zh-CN" altLang="en-GB" sz="3600" dirty="0">
              <a:latin typeface="+mn-lt"/>
              <a:ea typeface="黑体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en-US" altLang="zh-CN" sz="3600" dirty="0">
                <a:solidFill>
                  <a:srgbClr val="002060"/>
                </a:solidFill>
                <a:latin typeface="+mn-lt"/>
                <a:ea typeface="黑体" pitchFamily="49" charset="-122"/>
              </a:rPr>
              <a:t>2. Research focus and outcome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en-US" altLang="zh-CN" sz="3600" dirty="0">
                <a:solidFill>
                  <a:srgbClr val="FF0000"/>
                </a:solidFill>
                <a:latin typeface="+mn-lt"/>
                <a:ea typeface="黑体" pitchFamily="49" charset="-122"/>
              </a:rPr>
              <a:t>3. Industrial collaborations</a:t>
            </a:r>
            <a:endParaRPr kumimoji="0" lang="zh-CN" altLang="en-GB" sz="3600" dirty="0">
              <a:solidFill>
                <a:srgbClr val="FF0000"/>
              </a:solidFill>
              <a:latin typeface="+mn-lt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latin typeface="+mn-lt"/>
              </a:rPr>
              <a:t>Industrial Collaborations</a:t>
            </a:r>
            <a:endParaRPr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pPr>
              <a:spcBef>
                <a:spcPts val="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p"/>
              <a:defRPr/>
            </a:pPr>
            <a:r>
              <a:rPr lang="en-US" altLang="zh-CN" dirty="0" smtClean="0">
                <a:latin typeface="+mn-lt"/>
              </a:rPr>
              <a:t>We have been collaborating with </a:t>
            </a:r>
            <a:r>
              <a:rPr lang="en-US" dirty="0" err="1" smtClean="0"/>
              <a:t>Audaque,</a:t>
            </a:r>
            <a:r>
              <a:rPr lang="en-US" altLang="zh-CN" dirty="0" err="1" smtClean="0">
                <a:latin typeface="+mn-lt"/>
              </a:rPr>
              <a:t>Google</a:t>
            </a:r>
            <a:r>
              <a:rPr lang="en-US" altLang="zh-CN" dirty="0" smtClean="0">
                <a:latin typeface="+mn-lt"/>
              </a:rPr>
              <a:t>, Facebook, IBM, Yahoo and Huawei</a:t>
            </a:r>
          </a:p>
          <a:p>
            <a:pPr lvl="1">
              <a:spcBef>
                <a:spcPts val="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zh-CN" dirty="0" smtClean="0">
                <a:latin typeface="+mn-lt"/>
              </a:rPr>
              <a:t>Joint projects </a:t>
            </a:r>
          </a:p>
          <a:p>
            <a:pPr lvl="2">
              <a:spcBef>
                <a:spcPts val="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b="1" dirty="0" err="1" smtClean="0"/>
              <a:t>Audaque</a:t>
            </a:r>
            <a:r>
              <a:rPr lang="en-US" dirty="0" smtClean="0"/>
              <a:t>: support big data techniques in their products</a:t>
            </a:r>
          </a:p>
          <a:p>
            <a:pPr lvl="2">
              <a:spcBef>
                <a:spcPts val="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b="1" dirty="0" smtClean="0"/>
              <a:t>Google</a:t>
            </a:r>
            <a:r>
              <a:rPr lang="en-US" dirty="0" smtClean="0"/>
              <a:t>: research on knowledge base</a:t>
            </a:r>
          </a:p>
          <a:p>
            <a:pPr lvl="2">
              <a:spcBef>
                <a:spcPts val="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b="1" dirty="0" smtClean="0"/>
              <a:t>Facebook</a:t>
            </a:r>
            <a:r>
              <a:rPr lang="en-US" dirty="0" smtClean="0"/>
              <a:t>: research on user targeted advertising</a:t>
            </a:r>
          </a:p>
          <a:p>
            <a:pPr lvl="1">
              <a:spcBef>
                <a:spcPts val="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Arial" pitchFamily="34" charset="0"/>
              <a:buChar char="–"/>
              <a:defRPr/>
            </a:pPr>
            <a:r>
              <a:rPr lang="en-US" dirty="0" smtClean="0">
                <a:latin typeface="+mn-lt"/>
              </a:rPr>
              <a:t>Funding</a:t>
            </a:r>
          </a:p>
          <a:p>
            <a:pPr lvl="2">
              <a:spcBef>
                <a:spcPts val="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 smtClean="0"/>
              <a:t> </a:t>
            </a:r>
            <a:r>
              <a:rPr lang="en-US" b="1" dirty="0" smtClean="0"/>
              <a:t>IBM</a:t>
            </a:r>
            <a:r>
              <a:rPr lang="en-US" dirty="0" smtClean="0"/>
              <a:t> and </a:t>
            </a:r>
            <a:r>
              <a:rPr lang="en-US" b="1" dirty="0" smtClean="0"/>
              <a:t>Yahoo!</a:t>
            </a:r>
          </a:p>
          <a:p>
            <a:pPr lvl="2">
              <a:spcBef>
                <a:spcPts val="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 smtClean="0"/>
              <a:t> </a:t>
            </a:r>
            <a:r>
              <a:rPr lang="en-US" b="1" dirty="0" smtClean="0"/>
              <a:t>Google</a:t>
            </a:r>
            <a:r>
              <a:rPr lang="en-US" dirty="0" smtClean="0"/>
              <a:t> (under negotiation)</a:t>
            </a:r>
          </a:p>
          <a:p>
            <a:pPr lvl="1">
              <a:spcBef>
                <a:spcPts val="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Arial" pitchFamily="34" charset="0"/>
              <a:buChar char="–"/>
              <a:defRPr/>
            </a:pPr>
            <a:r>
              <a:rPr lang="en-US" dirty="0" smtClean="0">
                <a:latin typeface="+mn-lt"/>
              </a:rPr>
              <a:t>Joint research lab</a:t>
            </a:r>
          </a:p>
          <a:p>
            <a:pPr lvl="2">
              <a:spcBef>
                <a:spcPts val="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b="1" dirty="0" err="1" smtClean="0"/>
              <a:t>Huawei</a:t>
            </a:r>
            <a:r>
              <a:rPr lang="en-US" dirty="0" smtClean="0"/>
              <a:t> (under negotiation)</a:t>
            </a:r>
          </a:p>
          <a:p>
            <a:pPr lvl="1">
              <a:spcBef>
                <a:spcPts val="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Arial" pitchFamily="34" charset="0"/>
              <a:buChar char="–"/>
              <a:defRPr/>
            </a:pPr>
            <a:r>
              <a:rPr lang="en-US" dirty="0" smtClean="0">
                <a:latin typeface="+mn-lt"/>
              </a:rPr>
              <a:t>Scholarship: </a:t>
            </a:r>
            <a:r>
              <a:rPr lang="en-US" sz="2000" dirty="0" smtClean="0"/>
              <a:t>PhD studentships</a:t>
            </a:r>
            <a:endParaRPr lang="en-US" dirty="0" smtClean="0">
              <a:latin typeface="+mn-lt"/>
            </a:endParaRPr>
          </a:p>
          <a:p>
            <a:pPr lvl="2">
              <a:spcBef>
                <a:spcPts val="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b="1" dirty="0" err="1" smtClean="0"/>
              <a:t>Audaque</a:t>
            </a:r>
            <a:endParaRPr lang="en-US" b="1" dirty="0" smtClean="0"/>
          </a:p>
          <a:p>
            <a:pPr lvl="2">
              <a:spcBef>
                <a:spcPts val="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zh-CN" b="1" dirty="0" err="1" smtClean="0"/>
              <a:t>Huawei</a:t>
            </a:r>
            <a:r>
              <a:rPr lang="en-US" altLang="zh-CN" b="1" dirty="0" smtClean="0"/>
              <a:t> </a:t>
            </a:r>
            <a:r>
              <a:rPr lang="en-US" dirty="0" smtClean="0"/>
              <a:t>(under negotiation)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0192C6-883E-4A40-807F-625CEDDA0023}" type="slidenum">
              <a:rPr lang="zh-CN" altLang="en-US" smtClean="0">
                <a:latin typeface="+mn-lt"/>
              </a:rPr>
              <a:pPr>
                <a:defRPr/>
              </a:pPr>
              <a:t>18</a:t>
            </a:fld>
            <a:endParaRPr lang="zh-CN" altLang="en-US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latin typeface="+mn-lt"/>
              </a:rPr>
              <a:t>Future Plan for the Next Two Years</a:t>
            </a:r>
            <a:endParaRPr b="1" dirty="0" smtClean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>
              <a:buClr>
                <a:schemeClr val="tx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p"/>
              <a:defRPr/>
            </a:pPr>
            <a:r>
              <a:rPr lang="en-US" altLang="zh-CN" sz="2400" b="0" dirty="0" smtClean="0">
                <a:latin typeface="+mn-lt"/>
              </a:rPr>
              <a:t>Research</a:t>
            </a:r>
          </a:p>
          <a:p>
            <a:pPr lvl="1">
              <a:buClr>
                <a:schemeClr val="tx2">
                  <a:lumMod val="40000"/>
                  <a:lumOff val="6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+mn-lt"/>
              </a:rPr>
              <a:t>Querying big data, graph pattern association for social marketing, knowledge fusion, data quality control with knowledge bases, …</a:t>
            </a:r>
          </a:p>
          <a:p>
            <a:pPr lvl="1">
              <a:buClr>
                <a:schemeClr val="tx2">
                  <a:lumMod val="40000"/>
                  <a:lumOff val="6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+mn-lt"/>
              </a:rPr>
              <a:t>The top big data research center in China and Asia</a:t>
            </a:r>
          </a:p>
          <a:p>
            <a:pPr marL="857250" lvl="2" indent="0">
              <a:buClr>
                <a:schemeClr val="tx2">
                  <a:lumMod val="40000"/>
                  <a:lumOff val="60000"/>
                </a:schemeClr>
              </a:buClr>
              <a:buSzPct val="80000"/>
              <a:buFont typeface="Arial" charset="0"/>
              <a:buNone/>
              <a:defRPr/>
            </a:pPr>
            <a:r>
              <a:rPr lang="en-US" altLang="zh-CN" sz="1600" dirty="0" smtClean="0"/>
              <a:t>We already take global lead on several </a:t>
            </a:r>
            <a:r>
              <a:rPr lang="en-US" altLang="zh-CN" sz="1600" dirty="0" smtClean="0"/>
              <a:t>research topics</a:t>
            </a:r>
            <a:endParaRPr lang="en-US" altLang="zh-CN" sz="1600" dirty="0" smtClean="0"/>
          </a:p>
          <a:p>
            <a:pPr lvl="1">
              <a:buClr>
                <a:schemeClr val="tx2">
                  <a:lumMod val="40000"/>
                  <a:lumOff val="60000"/>
                </a:schemeClr>
              </a:buClr>
              <a:buSzPct val="80000"/>
              <a:buFont typeface="Arial" pitchFamily="34" charset="0"/>
              <a:buChar char="•"/>
              <a:defRPr/>
            </a:pPr>
            <a:endParaRPr lang="zh-CN" altLang="en-US" sz="2000" dirty="0">
              <a:latin typeface="+mn-lt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A7C2973A-4C6A-4C46-89F1-A989A1BC106F}" type="slidenum">
              <a:rPr lang="zh-CN" altLang="en-US" smtClean="0">
                <a:latin typeface="+mn-lt"/>
              </a:rPr>
              <a:pPr>
                <a:defRPr/>
              </a:pPr>
              <a:t>19</a:t>
            </a:fld>
            <a:endParaRPr lang="zh-CN" altLang="en-US" smtClean="0">
              <a:latin typeface="+mn-lt"/>
            </a:endParaRPr>
          </a:p>
        </p:txBody>
      </p:sp>
      <p:sp>
        <p:nvSpPr>
          <p:cNvPr id="21509" name="内容占位符 2"/>
          <p:cNvSpPr txBox="1">
            <a:spLocks/>
          </p:cNvSpPr>
          <p:nvPr/>
        </p:nvSpPr>
        <p:spPr bwMode="auto">
          <a:xfrm>
            <a:off x="457200" y="3514725"/>
            <a:ext cx="84359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>
              <a:spcBef>
                <a:spcPct val="200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p"/>
              <a:defRPr/>
            </a:pPr>
            <a:r>
              <a:rPr kumimoji="0" lang="en-US" altLang="zh-CN" dirty="0">
                <a:latin typeface="+mn-lt"/>
                <a:ea typeface="黑体" pitchFamily="49" charset="-122"/>
              </a:rPr>
              <a:t>Systems</a:t>
            </a:r>
          </a:p>
          <a:p>
            <a:pPr lvl="2" indent="-342900">
              <a:spcBef>
                <a:spcPct val="200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+mn-lt"/>
              </a:rPr>
              <a:t>Grape: a parallel query system for graph pattern queries, a new model</a:t>
            </a:r>
          </a:p>
          <a:p>
            <a:pPr lvl="2" indent="-342900">
              <a:spcBef>
                <a:spcPct val="200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+mn-lt"/>
              </a:rPr>
              <a:t>Search engines by incorporating social data analysis</a:t>
            </a:r>
          </a:p>
          <a:p>
            <a:pPr lvl="2" indent="-342900">
              <a:spcBef>
                <a:spcPct val="200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+mn-lt"/>
              </a:rPr>
              <a:t>Data quality systems for big data, beyond ETL – by treating knowledge bases as master data</a:t>
            </a:r>
          </a:p>
          <a:p>
            <a:pPr lvl="2" indent="-342900">
              <a:spcBef>
                <a:spcPct val="200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+mn-lt"/>
              </a:rPr>
              <a:t>Applications of big data analysis: ongoing at </a:t>
            </a:r>
            <a:r>
              <a:rPr lang="en-US" altLang="zh-CN" sz="2000" dirty="0" err="1">
                <a:latin typeface="+mn-lt"/>
              </a:rPr>
              <a:t>Audaque</a:t>
            </a:r>
            <a:endParaRPr lang="en-US" altLang="zh-CN" sz="2000" dirty="0">
              <a:latin typeface="+mn-lt"/>
            </a:endParaRPr>
          </a:p>
        </p:txBody>
      </p:sp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855663" y="6021388"/>
            <a:ext cx="7416800" cy="64293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algn="ctr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altLang="zh-CN" i="1">
                <a:solidFill>
                  <a:schemeClr val="accent2"/>
                </a:solidFill>
                <a:latin typeface="Arial" charset="0"/>
              </a:rPr>
              <a:t>We welcome strong partners, academic or industry </a:t>
            </a:r>
            <a:endParaRPr lang="zh-CN" altLang="en-US" i="1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11" name="圆角矩形标注 53"/>
          <p:cNvSpPr/>
          <p:nvPr/>
        </p:nvSpPr>
        <p:spPr>
          <a:xfrm>
            <a:off x="2555875" y="5048250"/>
            <a:ext cx="5768975" cy="612775"/>
          </a:xfrm>
          <a:prstGeom prst="wedgeRoundRectCallout">
            <a:avLst>
              <a:gd name="adj1" fmla="val -46205"/>
              <a:gd name="adj2" fmla="val 88491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Take global lead on big data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 smtClean="0">
                <a:latin typeface="+mn-lt"/>
              </a:rPr>
              <a:t>Overview</a:t>
            </a:r>
            <a:endParaRPr sz="4000" b="0" smtClean="0">
              <a:latin typeface="+mn-lt"/>
            </a:endParaRPr>
          </a:p>
        </p:txBody>
      </p:sp>
      <p:sp>
        <p:nvSpPr>
          <p:cNvPr id="20483" name="灯片编号占位符 3"/>
          <p:cNvSpPr txBox="1">
            <a:spLocks noGrp="1"/>
          </p:cNvSpPr>
          <p:nvPr/>
        </p:nvSpPr>
        <p:spPr bwMode="auto">
          <a:xfrm>
            <a:off x="8491538" y="6448425"/>
            <a:ext cx="6524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1" hangingPunct="1">
              <a:defRPr/>
            </a:pPr>
            <a:fld id="{DF419CDA-C45B-4A7B-8434-1C6C24A9FE04}" type="slidenum">
              <a:rPr kumimoji="0" lang="zh-CN" altLang="en-US" sz="1200" b="1">
                <a:solidFill>
                  <a:srgbClr val="898989"/>
                </a:solidFill>
                <a:latin typeface="+mn-lt"/>
              </a:rPr>
              <a:pPr algn="r" eaLnBrk="1" hangingPunct="1">
                <a:defRPr/>
              </a:pPr>
              <a:t>2</a:t>
            </a:fld>
            <a:endParaRPr kumimoji="0" lang="en-US" altLang="zh-CN" sz="1200" b="1">
              <a:solidFill>
                <a:srgbClr val="898989"/>
              </a:solidFill>
              <a:latin typeface="+mn-lt"/>
            </a:endParaRPr>
          </a:p>
        </p:txBody>
      </p:sp>
      <p:sp>
        <p:nvSpPr>
          <p:cNvPr id="20484" name="Rectangle 3"/>
          <p:cNvSpPr txBox="1">
            <a:spLocks noChangeArrowheads="1"/>
          </p:cNvSpPr>
          <p:nvPr/>
        </p:nvSpPr>
        <p:spPr bwMode="auto">
          <a:xfrm>
            <a:off x="785813" y="1714500"/>
            <a:ext cx="762793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en-US" altLang="zh-CN" sz="3600" dirty="0">
                <a:solidFill>
                  <a:srgbClr val="C00000"/>
                </a:solidFill>
                <a:latin typeface="+mn-lt"/>
                <a:ea typeface="黑体" pitchFamily="49" charset="-122"/>
              </a:rPr>
              <a:t>1. Introduction to RCBD</a:t>
            </a:r>
            <a:endParaRPr kumimoji="0" lang="zh-CN" altLang="en-GB" sz="3600" dirty="0">
              <a:solidFill>
                <a:srgbClr val="C00000"/>
              </a:solidFill>
              <a:latin typeface="+mn-lt"/>
              <a:ea typeface="黑体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en-US" altLang="zh-CN" sz="3600" dirty="0">
                <a:latin typeface="+mn-lt"/>
                <a:ea typeface="黑体" pitchFamily="49" charset="-122"/>
              </a:rPr>
              <a:t>2. Research focus and outcome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en-US" altLang="zh-CN" sz="3600" dirty="0">
                <a:latin typeface="+mn-lt"/>
                <a:ea typeface="黑体" pitchFamily="49" charset="-122"/>
              </a:rPr>
              <a:t>3. Industrial collaborations</a:t>
            </a:r>
            <a:endParaRPr kumimoji="0" lang="zh-CN" altLang="en-GB" sz="3600" dirty="0">
              <a:latin typeface="+mn-lt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 txBox="1">
            <a:spLocks/>
          </p:cNvSpPr>
          <p:nvPr/>
        </p:nvSpPr>
        <p:spPr bwMode="auto">
          <a:xfrm>
            <a:off x="179388" y="1773238"/>
            <a:ext cx="8785225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kumimoji="0" lang="en-US" altLang="zh-CN" sz="6000" b="1">
                <a:latin typeface="黑体" pitchFamily="49" charset="-122"/>
                <a:ea typeface="黑体" pitchFamily="49" charset="-122"/>
              </a:rPr>
              <a:t>Thanks!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3933825"/>
            <a:ext cx="2636838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History of RCBD</a:t>
            </a:r>
          </a:p>
        </p:txBody>
      </p:sp>
      <p:pic>
        <p:nvPicPr>
          <p:cNvPr id="6150" name="图片 1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385" y="2708920"/>
            <a:ext cx="324008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6" descr="国际联合研究中心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4869160"/>
            <a:ext cx="3240360" cy="18124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" name="圆角矩形 12"/>
          <p:cNvSpPr/>
          <p:nvPr/>
        </p:nvSpPr>
        <p:spPr>
          <a:xfrm>
            <a:off x="107504" y="5301208"/>
            <a:ext cx="5364088" cy="1143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defTabSz="8890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000" dirty="0"/>
              <a:t>In November 2013, </a:t>
            </a:r>
            <a:r>
              <a:rPr lang="en-US" sz="2000" dirty="0" smtClean="0"/>
              <a:t>RCBD was </a:t>
            </a:r>
            <a:r>
              <a:rPr lang="en-US" altLang="zh-CN" sz="2000" dirty="0"/>
              <a:t>officially </a:t>
            </a:r>
            <a:r>
              <a:rPr lang="en-US" altLang="zh-CN" sz="2000" dirty="0" smtClean="0"/>
              <a:t>approved as</a:t>
            </a:r>
            <a:r>
              <a:rPr lang="en-US" sz="2000" dirty="0" smtClean="0"/>
              <a:t> “</a:t>
            </a:r>
            <a:r>
              <a:rPr lang="en-US" sz="2000" dirty="0" smtClean="0">
                <a:solidFill>
                  <a:srgbClr val="FF0000"/>
                </a:solidFill>
              </a:rPr>
              <a:t>National </a:t>
            </a:r>
            <a:r>
              <a:rPr lang="en-US" sz="2000" dirty="0">
                <a:solidFill>
                  <a:srgbClr val="FF0000"/>
                </a:solidFill>
              </a:rPr>
              <a:t>Center for International </a:t>
            </a:r>
            <a:r>
              <a:rPr lang="en-US" sz="2000" dirty="0" smtClean="0">
                <a:solidFill>
                  <a:srgbClr val="FF0000"/>
                </a:solidFill>
              </a:rPr>
              <a:t>Research</a:t>
            </a:r>
            <a:r>
              <a:rPr lang="en-US" sz="2000" dirty="0" smtClean="0"/>
              <a:t>” by Ministry of Science &amp; Technology of China, </a:t>
            </a:r>
            <a:r>
              <a:rPr lang="en-US" sz="2000" dirty="0"/>
              <a:t>the first one on big data in China.</a:t>
            </a:r>
            <a:endParaRPr lang="en-US" altLang="zh-CN" sz="20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323528" y="2636912"/>
            <a:ext cx="4964983" cy="2219127"/>
            <a:chOff x="0" y="2603500"/>
            <a:chExt cx="5357813" cy="2468563"/>
          </a:xfrm>
        </p:grpSpPr>
        <p:pic>
          <p:nvPicPr>
            <p:cNvPr id="6147" name="图表 35842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2603500"/>
              <a:ext cx="5205413" cy="2468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3643313" y="2646309"/>
              <a:ext cx="727622" cy="36364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chemeClr val="tx1"/>
                  </a:solidFill>
                  <a:cs typeface="Arial" pitchFamily="34" charset="0"/>
                </a:rPr>
                <a:t>BUAA</a:t>
              </a:r>
              <a:endParaRPr lang="zh-CN" altLang="en-US" sz="18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37638" y="3146370"/>
              <a:ext cx="1210082" cy="36364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sz="1800" dirty="0" smtClean="0">
                  <a:solidFill>
                    <a:schemeClr val="tx1"/>
                  </a:solidFill>
                  <a:cs typeface="Arial" pitchFamily="34" charset="0"/>
                </a:rPr>
                <a:t> Edinburgh</a:t>
              </a:r>
              <a:endParaRPr lang="zh-CN" altLang="en-US" sz="18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90900" y="3633733"/>
              <a:ext cx="981161" cy="36364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sz="1800" dirty="0" smtClean="0">
                  <a:solidFill>
                    <a:schemeClr val="tx1"/>
                  </a:solidFill>
                  <a:cs typeface="Arial" pitchFamily="34" charset="0"/>
                </a:rPr>
                <a:t>   HKUST</a:t>
              </a:r>
              <a:endParaRPr lang="zh-CN" altLang="en-US" sz="18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86125" y="4071938"/>
              <a:ext cx="1643063" cy="369887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altLang="zh-CN" sz="1800" dirty="0" smtClean="0">
                  <a:solidFill>
                    <a:schemeClr val="tx1"/>
                  </a:solidFill>
                  <a:cs typeface="Arial" pitchFamily="34" charset="0"/>
                </a:rPr>
                <a:t>      </a:t>
              </a:r>
              <a:r>
                <a:rPr lang="en-US" altLang="zh-CN" sz="1800" dirty="0" err="1" smtClean="0">
                  <a:solidFill>
                    <a:schemeClr val="tx1"/>
                  </a:solidFill>
                  <a:cs typeface="Arial" pitchFamily="34" charset="0"/>
                </a:rPr>
                <a:t>UPenn</a:t>
              </a:r>
              <a:endParaRPr lang="zh-CN" altLang="en-US" sz="18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14750" y="4572000"/>
              <a:ext cx="1643063" cy="369888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altLang="zh-CN" sz="1800" dirty="0" err="1" smtClean="0">
                  <a:solidFill>
                    <a:schemeClr val="tx1"/>
                  </a:solidFill>
                  <a:cs typeface="Arial" pitchFamily="34" charset="0"/>
                </a:rPr>
                <a:t>Baidu</a:t>
              </a:r>
              <a:endParaRPr lang="zh-CN" altLang="en-US" sz="18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107504" y="1406386"/>
            <a:ext cx="90364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 International Research Centre on Big Data (RCBD)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000" dirty="0" smtClean="0"/>
              <a:t> Founded in September, 2012.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000" dirty="0" smtClean="0"/>
              <a:t> Led by </a:t>
            </a:r>
            <a:r>
              <a:rPr lang="en-US" altLang="zh-CN" sz="2000" b="1" dirty="0" smtClean="0"/>
              <a:t>Prof. </a:t>
            </a:r>
            <a:r>
              <a:rPr lang="en-US" altLang="zh-CN" sz="2000" b="1" dirty="0" err="1" smtClean="0"/>
              <a:t>Wenfei</a:t>
            </a:r>
            <a:r>
              <a:rPr lang="en-US" altLang="zh-CN" sz="2000" b="1" dirty="0" smtClean="0"/>
              <a:t> Fan </a:t>
            </a:r>
            <a:r>
              <a:rPr lang="en-US" altLang="zh-CN" sz="2000" dirty="0" smtClean="0"/>
              <a:t>(ACM Fellow,  Fellow of the Royal Society of Edinburgh)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1"/>
          </p:nvPr>
        </p:nvSpPr>
        <p:spPr bwMode="auto">
          <a:xfrm>
            <a:off x="8491538" y="6448425"/>
            <a:ext cx="652462" cy="4095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6CF9151-A794-4E38-B54D-47C8DE1A7220}" type="slidenum">
              <a:rPr lang="zh-CN" altLang="en-US" smtClean="0"/>
              <a:pPr/>
              <a:t>3</a:t>
            </a:fld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latin typeface="+mn-lt"/>
              </a:rPr>
              <a:t>Chief Scientists</a:t>
            </a:r>
            <a:endParaRPr b="1" dirty="0" smtClean="0">
              <a:latin typeface="+mn-lt"/>
            </a:endParaRPr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DDB02E-7D8B-46C6-B5A2-AD8432DCA2FC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  <p:pic>
        <p:nvPicPr>
          <p:cNvPr id="7172" name="图片 5" descr="wenfei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7" y="1384632"/>
            <a:ext cx="1008112" cy="125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图片 6" descr="lijianzho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3" y="2925564"/>
            <a:ext cx="9239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图片 7" descr="lionel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50" y="4233301"/>
            <a:ext cx="9239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图片 8" descr="jie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5517852"/>
            <a:ext cx="9239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1857375" y="1314634"/>
            <a:ext cx="585787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dirty="0" err="1"/>
              <a:t>Wenfei</a:t>
            </a:r>
            <a:r>
              <a:rPr lang="en-US" sz="1800" b="1" dirty="0"/>
              <a:t> </a:t>
            </a:r>
            <a:r>
              <a:rPr lang="en-US" sz="1800" b="1" dirty="0" smtClean="0"/>
              <a:t>Fan (</a:t>
            </a:r>
            <a:r>
              <a:rPr lang="en-US" altLang="zh-CN" sz="1800" dirty="0" smtClean="0"/>
              <a:t>Director</a:t>
            </a:r>
            <a:r>
              <a:rPr lang="en-US" sz="1800" b="1" dirty="0" smtClean="0"/>
              <a:t>)</a:t>
            </a:r>
            <a:endParaRPr lang="en-US" sz="1800" b="1" dirty="0"/>
          </a:p>
          <a:p>
            <a:pPr>
              <a:defRPr/>
            </a:pPr>
            <a:r>
              <a:rPr lang="en-US" sz="1800" dirty="0" smtClean="0"/>
              <a:t>Fellow </a:t>
            </a:r>
            <a:r>
              <a:rPr lang="en-US" sz="1800" dirty="0"/>
              <a:t>of the </a:t>
            </a:r>
            <a:r>
              <a:rPr lang="en-US" sz="1800" dirty="0" smtClean="0"/>
              <a:t>ACM</a:t>
            </a:r>
          </a:p>
          <a:p>
            <a:pPr>
              <a:defRPr/>
            </a:pPr>
            <a:r>
              <a:rPr lang="en-US" altLang="zh-CN" sz="1800" dirty="0"/>
              <a:t>Fellow of the Royal Society of Edinburgh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Chair Professor, University of </a:t>
            </a:r>
            <a:r>
              <a:rPr lang="en-US" sz="1800" dirty="0" smtClean="0"/>
              <a:t>Edinburgh</a:t>
            </a:r>
          </a:p>
          <a:p>
            <a:pPr>
              <a:defRPr/>
            </a:pPr>
            <a:r>
              <a:rPr lang="en-US" altLang="zh-CN" sz="1800" dirty="0"/>
              <a:t>Professor of “the one-thousand-talent scheme” at </a:t>
            </a:r>
            <a:r>
              <a:rPr lang="en-US" altLang="zh-CN" sz="1800" dirty="0" err="1" smtClean="0"/>
              <a:t>Beihang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13" name="矩形 12"/>
          <p:cNvSpPr/>
          <p:nvPr/>
        </p:nvSpPr>
        <p:spPr>
          <a:xfrm>
            <a:off x="1874838" y="2996952"/>
            <a:ext cx="585787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 err="1"/>
              <a:t>Jiangzhong</a:t>
            </a:r>
            <a:r>
              <a:rPr lang="en-US" sz="1800" b="1" dirty="0"/>
              <a:t> </a:t>
            </a:r>
            <a:r>
              <a:rPr lang="en-US" sz="1800" b="1" dirty="0" smtClean="0"/>
              <a:t>Li (</a:t>
            </a:r>
            <a:r>
              <a:rPr lang="en-US" altLang="zh-CN" sz="1800" dirty="0" smtClean="0"/>
              <a:t>Chief Scientist</a:t>
            </a:r>
            <a:r>
              <a:rPr lang="en-US" sz="1800" b="1" dirty="0" smtClean="0"/>
              <a:t>)</a:t>
            </a:r>
            <a:endParaRPr lang="en-US" sz="1800" b="1" dirty="0"/>
          </a:p>
          <a:p>
            <a:pPr>
              <a:defRPr/>
            </a:pPr>
            <a:r>
              <a:rPr lang="en-US" sz="1800" dirty="0"/>
              <a:t>Professor of Harbin Institute of </a:t>
            </a:r>
            <a:r>
              <a:rPr lang="en-US" sz="1800" dirty="0" smtClean="0"/>
              <a:t>Technology</a:t>
            </a:r>
          </a:p>
          <a:p>
            <a:pPr>
              <a:defRPr/>
            </a:pPr>
            <a:r>
              <a:rPr lang="en-US" sz="1800" dirty="0" smtClean="0"/>
              <a:t>Chief Scientist of 973 Program</a:t>
            </a:r>
            <a:endParaRPr lang="en-US" sz="1800" dirty="0"/>
          </a:p>
        </p:txBody>
      </p:sp>
      <p:sp>
        <p:nvSpPr>
          <p:cNvPr id="14" name="矩形 13"/>
          <p:cNvSpPr/>
          <p:nvPr/>
        </p:nvSpPr>
        <p:spPr>
          <a:xfrm>
            <a:off x="1911350" y="4172887"/>
            <a:ext cx="585787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/>
              <a:t>Lionel </a:t>
            </a:r>
            <a:r>
              <a:rPr lang="en-US" sz="1800" b="1" dirty="0" smtClean="0"/>
              <a:t>Ni </a:t>
            </a:r>
            <a:r>
              <a:rPr lang="en-US" altLang="zh-CN" sz="1800" b="1" dirty="0" smtClean="0"/>
              <a:t>(</a:t>
            </a:r>
            <a:r>
              <a:rPr lang="en-US" altLang="zh-CN" sz="1800" dirty="0" smtClean="0"/>
              <a:t>Chief Scientist</a:t>
            </a:r>
            <a:r>
              <a:rPr lang="en-US" altLang="zh-CN" sz="1800" b="1" dirty="0" smtClean="0"/>
              <a:t>)</a:t>
            </a:r>
            <a:endParaRPr lang="en-US" sz="1800" b="1" dirty="0"/>
          </a:p>
          <a:p>
            <a:pPr>
              <a:defRPr/>
            </a:pPr>
            <a:r>
              <a:rPr lang="en-US" sz="1800" dirty="0" smtClean="0"/>
              <a:t>Fellow of the IEEE</a:t>
            </a:r>
          </a:p>
          <a:p>
            <a:pPr>
              <a:defRPr/>
            </a:pPr>
            <a:r>
              <a:rPr lang="en-US" sz="1800" dirty="0" smtClean="0"/>
              <a:t>Professor </a:t>
            </a:r>
            <a:r>
              <a:rPr lang="en-US" sz="1800" dirty="0"/>
              <a:t>of Hong Kong University of Science &amp; Technology</a:t>
            </a:r>
            <a:br>
              <a:rPr lang="en-US" sz="1800" dirty="0"/>
            </a:br>
            <a:r>
              <a:rPr lang="en-US" sz="1800" dirty="0"/>
              <a:t>Adjunct Professor,  </a:t>
            </a:r>
            <a:r>
              <a:rPr lang="en-US" sz="1800" dirty="0" err="1"/>
              <a:t>Beihang</a:t>
            </a:r>
            <a:r>
              <a:rPr lang="en-US" sz="1800" dirty="0"/>
              <a:t> </a:t>
            </a:r>
            <a:r>
              <a:rPr lang="en-US" sz="1800" dirty="0" smtClean="0"/>
              <a:t>University</a:t>
            </a:r>
            <a:endParaRPr lang="en-US" sz="1800" dirty="0"/>
          </a:p>
        </p:txBody>
      </p:sp>
      <p:sp>
        <p:nvSpPr>
          <p:cNvPr id="15" name="矩形 14"/>
          <p:cNvSpPr/>
          <p:nvPr/>
        </p:nvSpPr>
        <p:spPr>
          <a:xfrm>
            <a:off x="1899147" y="5595937"/>
            <a:ext cx="585787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 err="1"/>
              <a:t>Jie</a:t>
            </a:r>
            <a:r>
              <a:rPr lang="en-US" sz="1800" b="1" dirty="0"/>
              <a:t> </a:t>
            </a:r>
            <a:r>
              <a:rPr lang="en-US" sz="1800" b="1" dirty="0" err="1" smtClean="0"/>
              <a:t>Xu</a:t>
            </a:r>
            <a:r>
              <a:rPr lang="en-US" sz="1800" b="1" dirty="0" smtClean="0"/>
              <a:t> </a:t>
            </a:r>
            <a:r>
              <a:rPr lang="en-US" altLang="zh-CN" sz="1800" b="1" dirty="0" smtClean="0"/>
              <a:t>(</a:t>
            </a:r>
            <a:r>
              <a:rPr lang="en-US" altLang="zh-CN" sz="1800" dirty="0" smtClean="0"/>
              <a:t>Chief Scientist</a:t>
            </a:r>
            <a:r>
              <a:rPr lang="en-US" altLang="zh-CN" sz="1800" b="1" dirty="0" smtClean="0"/>
              <a:t>)</a:t>
            </a:r>
            <a:endParaRPr lang="en-US" sz="1800" b="1" dirty="0"/>
          </a:p>
          <a:p>
            <a:pPr>
              <a:defRPr/>
            </a:pPr>
            <a:r>
              <a:rPr lang="en-US" sz="1800" dirty="0"/>
              <a:t>Professor,  Leeds </a:t>
            </a:r>
            <a:r>
              <a:rPr lang="en-US" sz="1800" dirty="0" smtClean="0"/>
              <a:t>University</a:t>
            </a:r>
          </a:p>
          <a:p>
            <a:pPr>
              <a:defRPr/>
            </a:pPr>
            <a:r>
              <a:rPr lang="en-US" altLang="zh-CN" sz="1800" dirty="0" smtClean="0"/>
              <a:t>Professor of “the one-thousand-talent scheme” at </a:t>
            </a:r>
            <a:r>
              <a:rPr lang="en-US" altLang="zh-CN" sz="1800" dirty="0" err="1" smtClean="0"/>
              <a:t>Beihang</a:t>
            </a:r>
            <a:r>
              <a:rPr lang="en-US" altLang="zh-CN" sz="1800" dirty="0" smtClean="0"/>
              <a:t>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  <a:cs typeface="Times New Roman" pitchFamily="18" charset="0"/>
              </a:rPr>
              <a:t>Academic Committee</a:t>
            </a:r>
            <a:endParaRPr b="1" dirty="0" smtClean="0">
              <a:latin typeface="+mn-lt"/>
              <a:cs typeface="Times New Roman" pitchFamily="18" charset="0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63DF07-70C8-4A89-BC04-484885DEB4ED}" type="slidenum">
              <a:rPr lang="zh-CN" altLang="en-US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pPr/>
              <a:t>5</a:t>
            </a:fld>
            <a:endParaRPr lang="zh-CN" altLang="en-US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8196" name="组合 15"/>
          <p:cNvGrpSpPr>
            <a:grpSpLocks/>
          </p:cNvGrpSpPr>
          <p:nvPr/>
        </p:nvGrpSpPr>
        <p:grpSpPr bwMode="auto">
          <a:xfrm>
            <a:off x="71438" y="1785938"/>
            <a:ext cx="1190625" cy="4159250"/>
            <a:chOff x="523825" y="2071678"/>
            <a:chExt cx="1190655" cy="4159139"/>
          </a:xfrm>
        </p:grpSpPr>
        <p:pic>
          <p:nvPicPr>
            <p:cNvPr id="8207" name="图片 5" descr="bunerman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3855" y="2071678"/>
              <a:ext cx="1190625" cy="1390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8" name="图片 6" descr="davidson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3825" y="3428992"/>
              <a:ext cx="1190625" cy="1390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9" name="图片 7" descr="gottlob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3825" y="4840167"/>
              <a:ext cx="1190625" cy="1390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197" name="组合 16"/>
          <p:cNvGrpSpPr>
            <a:grpSpLocks/>
          </p:cNvGrpSpPr>
          <p:nvPr/>
        </p:nvGrpSpPr>
        <p:grpSpPr bwMode="auto">
          <a:xfrm>
            <a:off x="4857750" y="1824038"/>
            <a:ext cx="1190625" cy="4105275"/>
            <a:chOff x="5000625" y="2286000"/>
            <a:chExt cx="1190628" cy="4105286"/>
          </a:xfrm>
        </p:grpSpPr>
        <p:pic>
          <p:nvPicPr>
            <p:cNvPr id="8204" name="图片 8" descr="liwei.jp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00625" y="2286000"/>
              <a:ext cx="1190625" cy="1390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5" name="图片 9" descr="weinstein.jp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00628" y="3643314"/>
              <a:ext cx="1190625" cy="1390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6" name="图片 15" descr="zhou.jp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00628" y="5000636"/>
              <a:ext cx="1190625" cy="1390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198" name="矩形 17"/>
          <p:cNvSpPr>
            <a:spLocks noChangeArrowheads="1"/>
          </p:cNvSpPr>
          <p:nvPr/>
        </p:nvSpPr>
        <p:spPr bwMode="auto">
          <a:xfrm>
            <a:off x="1285875" y="1922463"/>
            <a:ext cx="3571875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/>
              <a:t>Peter Buneman</a:t>
            </a:r>
          </a:p>
          <a:p>
            <a:r>
              <a:rPr lang="en-US" altLang="zh-CN" sz="1600"/>
              <a:t>Fellow of the Royal Society</a:t>
            </a:r>
            <a:br>
              <a:rPr lang="en-US" altLang="zh-CN" sz="1600"/>
            </a:br>
            <a:r>
              <a:rPr lang="en-US" altLang="zh-CN" sz="1600"/>
              <a:t>Fellow of the ACM</a:t>
            </a:r>
            <a:br>
              <a:rPr lang="en-US" altLang="zh-CN" sz="1600"/>
            </a:br>
            <a:r>
              <a:rPr lang="en-US" altLang="zh-CN" sz="1600"/>
              <a:t>Chair Professor,  University of Edinburgh</a:t>
            </a:r>
          </a:p>
        </p:txBody>
      </p:sp>
      <p:sp>
        <p:nvSpPr>
          <p:cNvPr id="8199" name="矩形 18"/>
          <p:cNvSpPr>
            <a:spLocks noChangeArrowheads="1"/>
          </p:cNvSpPr>
          <p:nvPr/>
        </p:nvSpPr>
        <p:spPr bwMode="auto">
          <a:xfrm>
            <a:off x="1252538" y="3375025"/>
            <a:ext cx="3533775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/>
              <a:t>Susan Davidson</a:t>
            </a:r>
          </a:p>
          <a:p>
            <a:r>
              <a:rPr lang="en-US" altLang="zh-CN" sz="1600"/>
              <a:t>Fellow of the ACM</a:t>
            </a:r>
            <a:br>
              <a:rPr lang="en-US" altLang="zh-CN" sz="1600"/>
            </a:br>
            <a:r>
              <a:rPr lang="en-US" altLang="zh-CN" sz="1600"/>
              <a:t>Chair Professor, University of Pennsylvania </a:t>
            </a:r>
          </a:p>
        </p:txBody>
      </p:sp>
      <p:sp>
        <p:nvSpPr>
          <p:cNvPr id="8200" name="矩形 19"/>
          <p:cNvSpPr>
            <a:spLocks noChangeArrowheads="1"/>
          </p:cNvSpPr>
          <p:nvPr/>
        </p:nvSpPr>
        <p:spPr bwMode="auto">
          <a:xfrm>
            <a:off x="1270000" y="4643438"/>
            <a:ext cx="3516313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/>
              <a:t>Georg Gottlob</a:t>
            </a:r>
          </a:p>
          <a:p>
            <a:r>
              <a:rPr lang="en-US" altLang="zh-CN" sz="1600"/>
              <a:t>Fellow of the Royal Society</a:t>
            </a:r>
            <a:br>
              <a:rPr lang="en-US" altLang="zh-CN" sz="1600"/>
            </a:br>
            <a:r>
              <a:rPr lang="en-US" altLang="zh-CN" sz="1600"/>
              <a:t>Fellow of the ACM</a:t>
            </a:r>
            <a:br>
              <a:rPr lang="en-US" altLang="zh-CN" sz="1600"/>
            </a:br>
            <a:r>
              <a:rPr lang="en-US" altLang="zh-CN" sz="1600"/>
              <a:t>Chair Professor, Oxford University</a:t>
            </a:r>
          </a:p>
        </p:txBody>
      </p:sp>
      <p:sp>
        <p:nvSpPr>
          <p:cNvPr id="8201" name="矩形 20"/>
          <p:cNvSpPr>
            <a:spLocks noChangeArrowheads="1"/>
          </p:cNvSpPr>
          <p:nvPr/>
        </p:nvSpPr>
        <p:spPr bwMode="auto">
          <a:xfrm>
            <a:off x="6072188" y="1966913"/>
            <a:ext cx="28575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/>
              <a:t>Wei Li</a:t>
            </a:r>
          </a:p>
          <a:p>
            <a:r>
              <a:rPr lang="en-US" altLang="zh-CN" sz="1600"/>
              <a:t>Academician of the Chinese Academy of Sciences</a:t>
            </a:r>
            <a:br>
              <a:rPr lang="en-US" altLang="zh-CN" sz="1600"/>
            </a:br>
            <a:r>
              <a:rPr lang="en-US" altLang="zh-CN" sz="1600"/>
              <a:t>Professor, Beihang University</a:t>
            </a:r>
          </a:p>
        </p:txBody>
      </p:sp>
      <p:sp>
        <p:nvSpPr>
          <p:cNvPr id="8202" name="矩形 21"/>
          <p:cNvSpPr>
            <a:spLocks noChangeArrowheads="1"/>
          </p:cNvSpPr>
          <p:nvPr/>
        </p:nvSpPr>
        <p:spPr bwMode="auto">
          <a:xfrm>
            <a:off x="6072188" y="3422650"/>
            <a:ext cx="28575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 dirty="0"/>
              <a:t>Scott Weinstein</a:t>
            </a:r>
          </a:p>
          <a:p>
            <a:r>
              <a:rPr lang="en-US" altLang="zh-CN" sz="1600" dirty="0"/>
              <a:t>Professor, University of Pennsylvania </a:t>
            </a:r>
          </a:p>
        </p:txBody>
      </p:sp>
      <p:sp>
        <p:nvSpPr>
          <p:cNvPr id="8203" name="矩形 22"/>
          <p:cNvSpPr>
            <a:spLocks noChangeArrowheads="1"/>
          </p:cNvSpPr>
          <p:nvPr/>
        </p:nvSpPr>
        <p:spPr bwMode="auto">
          <a:xfrm>
            <a:off x="6143625" y="4675188"/>
            <a:ext cx="2714625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 dirty="0" err="1" smtClean="0"/>
              <a:t>Chaochen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Zhou</a:t>
            </a:r>
          </a:p>
          <a:p>
            <a:r>
              <a:rPr lang="en-US" altLang="zh-CN" sz="1600" dirty="0"/>
              <a:t>Academician of the Chinese Academy of Sciences</a:t>
            </a:r>
            <a:br>
              <a:rPr lang="en-US" altLang="zh-CN" sz="1600" dirty="0"/>
            </a:br>
            <a:r>
              <a:rPr lang="en-US" altLang="zh-CN" sz="1600" dirty="0"/>
              <a:t>Professor, Peking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Steering Committee</a:t>
            </a:r>
            <a:endParaRPr b="1" dirty="0" smtClean="0">
              <a:latin typeface="+mn-lt"/>
            </a:endParaRPr>
          </a:p>
        </p:txBody>
      </p:sp>
      <p:sp>
        <p:nvSpPr>
          <p:cNvPr id="9219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9B5891D-9171-4DB4-8FF8-63D9BDF9B86A}" type="slidenum">
              <a:rPr lang="zh-CN" altLang="en-US" smtClean="0">
                <a:latin typeface="黑体" pitchFamily="49" charset="-122"/>
                <a:ea typeface="黑体" pitchFamily="49" charset="-122"/>
              </a:rPr>
              <a:pPr/>
              <a:t>6</a:t>
            </a:fld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9220" name="组合 20"/>
          <p:cNvGrpSpPr>
            <a:grpSpLocks/>
          </p:cNvGrpSpPr>
          <p:nvPr/>
        </p:nvGrpSpPr>
        <p:grpSpPr bwMode="auto">
          <a:xfrm>
            <a:off x="500063" y="1714500"/>
            <a:ext cx="925512" cy="4294188"/>
            <a:chOff x="500033" y="1714488"/>
            <a:chExt cx="925202" cy="4294710"/>
          </a:xfrm>
        </p:grpSpPr>
        <p:pic>
          <p:nvPicPr>
            <p:cNvPr id="9234" name="图片 4" descr="wenfei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5" y="1714488"/>
              <a:ext cx="925200" cy="1165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 descr="JPHuai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0033" y="2786181"/>
              <a:ext cx="925202" cy="1154252"/>
            </a:xfrm>
            <a:prstGeom prst="rect">
              <a:avLst/>
            </a:prstGeom>
            <a:noFill/>
            <a:ln>
              <a:noFill/>
            </a:ln>
            <a:effectLst>
              <a:outerShdw blurRad="63500" algn="tl" rotWithShape="0">
                <a:srgbClr val="000000">
                  <a:alpha val="70000"/>
                </a:srgbClr>
              </a:outerShdw>
            </a:effectLst>
            <a:extLst/>
          </p:spPr>
        </p:pic>
        <p:pic>
          <p:nvPicPr>
            <p:cNvPr id="9236" name="图片 7" descr="liwei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034" y="3857628"/>
              <a:ext cx="924657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7" name="图片 10" descr="liyanhong.jp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0034" y="4929198"/>
              <a:ext cx="924658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221" name="组合 19"/>
          <p:cNvGrpSpPr>
            <a:grpSpLocks/>
          </p:cNvGrpSpPr>
          <p:nvPr/>
        </p:nvGrpSpPr>
        <p:grpSpPr bwMode="auto">
          <a:xfrm>
            <a:off x="4929188" y="1785938"/>
            <a:ext cx="923925" cy="4294187"/>
            <a:chOff x="4286248" y="1785926"/>
            <a:chExt cx="924658" cy="4294710"/>
          </a:xfrm>
        </p:grpSpPr>
        <p:pic>
          <p:nvPicPr>
            <p:cNvPr id="9230" name="图片 11" descr="lv.jp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286248" y="1785926"/>
              <a:ext cx="924658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1" name="图片 12" descr="meihong.jp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286248" y="2857496"/>
              <a:ext cx="924657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2" name="图片 13" descr="tiansuning.jp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286248" y="3929066"/>
              <a:ext cx="924658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3" name="图片 15" descr="zhoulizhu.jp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286248" y="5000636"/>
              <a:ext cx="924658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222" name="矩形 21"/>
          <p:cNvSpPr>
            <a:spLocks noChangeArrowheads="1"/>
          </p:cNvSpPr>
          <p:nvPr/>
        </p:nvSpPr>
        <p:spPr bwMode="auto">
          <a:xfrm>
            <a:off x="1428750" y="1714500"/>
            <a:ext cx="37861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/>
              <a:t>Wenfei Fan</a:t>
            </a:r>
          </a:p>
          <a:p>
            <a:r>
              <a:rPr lang="en-US" altLang="zh-CN" sz="1600"/>
              <a:t>Fellow of the Royal Society of Edinburgh</a:t>
            </a:r>
            <a:br>
              <a:rPr lang="en-US" altLang="zh-CN" sz="1600"/>
            </a:br>
            <a:r>
              <a:rPr lang="en-US" altLang="zh-CN" sz="1600"/>
              <a:t>Fellow of the ACM</a:t>
            </a:r>
            <a:br>
              <a:rPr lang="en-US" altLang="zh-CN" sz="1600"/>
            </a:br>
            <a:r>
              <a:rPr lang="en-US" altLang="zh-CN" sz="1600"/>
              <a:t>Professor, University of Edinburgh</a:t>
            </a:r>
          </a:p>
        </p:txBody>
      </p:sp>
      <p:sp>
        <p:nvSpPr>
          <p:cNvPr id="9223" name="矩形 22"/>
          <p:cNvSpPr>
            <a:spLocks noChangeArrowheads="1"/>
          </p:cNvSpPr>
          <p:nvPr/>
        </p:nvSpPr>
        <p:spPr bwMode="auto">
          <a:xfrm>
            <a:off x="1428750" y="2779713"/>
            <a:ext cx="3500438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/>
              <a:t>Jinpeng Huai</a:t>
            </a:r>
          </a:p>
          <a:p>
            <a:r>
              <a:rPr lang="en-US" altLang="zh-CN" sz="1600"/>
              <a:t>Academician of the Chinese Academy of Sciences</a:t>
            </a:r>
            <a:br>
              <a:rPr lang="en-US" altLang="zh-CN" sz="1600"/>
            </a:br>
            <a:r>
              <a:rPr lang="en-US" altLang="zh-CN" sz="1600"/>
              <a:t>President of Beihang University </a:t>
            </a:r>
          </a:p>
        </p:txBody>
      </p:sp>
      <p:sp>
        <p:nvSpPr>
          <p:cNvPr id="9224" name="矩形 23"/>
          <p:cNvSpPr>
            <a:spLocks noChangeArrowheads="1"/>
          </p:cNvSpPr>
          <p:nvPr/>
        </p:nvSpPr>
        <p:spPr bwMode="auto">
          <a:xfrm>
            <a:off x="1428750" y="3857625"/>
            <a:ext cx="37147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 dirty="0"/>
              <a:t>Wei Li</a:t>
            </a:r>
          </a:p>
          <a:p>
            <a:r>
              <a:rPr lang="en-US" altLang="zh-CN" sz="1600" dirty="0"/>
              <a:t>Academician of the Chinese Academy of Sciences</a:t>
            </a:r>
            <a:br>
              <a:rPr lang="en-US" altLang="zh-CN" sz="1600" dirty="0"/>
            </a:br>
            <a:r>
              <a:rPr lang="en-US" altLang="zh-CN" sz="1600" dirty="0"/>
              <a:t>Professor, </a:t>
            </a:r>
            <a:r>
              <a:rPr lang="en-US" altLang="zh-CN" sz="1600" dirty="0" err="1"/>
              <a:t>Beihang</a:t>
            </a:r>
            <a:r>
              <a:rPr lang="en-US" altLang="zh-CN" sz="1600" dirty="0"/>
              <a:t> University</a:t>
            </a:r>
          </a:p>
        </p:txBody>
      </p:sp>
      <p:sp>
        <p:nvSpPr>
          <p:cNvPr id="9225" name="矩形 24"/>
          <p:cNvSpPr>
            <a:spLocks noChangeArrowheads="1"/>
          </p:cNvSpPr>
          <p:nvPr/>
        </p:nvSpPr>
        <p:spPr bwMode="auto">
          <a:xfrm>
            <a:off x="1428750" y="5202238"/>
            <a:ext cx="4572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/>
              <a:t>Yanhong Li</a:t>
            </a:r>
          </a:p>
          <a:p>
            <a:r>
              <a:rPr lang="en-US" altLang="zh-CN" sz="1600"/>
              <a:t>President, CEO of Baidu</a:t>
            </a:r>
          </a:p>
        </p:txBody>
      </p:sp>
      <p:sp>
        <p:nvSpPr>
          <p:cNvPr id="9226" name="矩形 25"/>
          <p:cNvSpPr>
            <a:spLocks noChangeArrowheads="1"/>
          </p:cNvSpPr>
          <p:nvPr/>
        </p:nvSpPr>
        <p:spPr bwMode="auto">
          <a:xfrm>
            <a:off x="5857875" y="1714500"/>
            <a:ext cx="3286125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 dirty="0"/>
              <a:t>Jiang </a:t>
            </a:r>
            <a:r>
              <a:rPr lang="en-US" altLang="zh-CN" sz="1600" b="1" dirty="0" err="1"/>
              <a:t>Lv</a:t>
            </a:r>
            <a:endParaRPr lang="en-US" altLang="zh-CN" sz="1600" b="1" dirty="0"/>
          </a:p>
          <a:p>
            <a:r>
              <a:rPr lang="en-US" altLang="zh-CN" sz="1600" dirty="0"/>
              <a:t>Vice President, Nanjing University </a:t>
            </a:r>
          </a:p>
          <a:p>
            <a:r>
              <a:rPr lang="en-US" altLang="zh-CN" sz="1600" dirty="0"/>
              <a:t> Academician of the Chinese Academy of Sciences</a:t>
            </a:r>
          </a:p>
        </p:txBody>
      </p:sp>
      <p:sp>
        <p:nvSpPr>
          <p:cNvPr id="9227" name="矩形 26"/>
          <p:cNvSpPr>
            <a:spLocks noChangeArrowheads="1"/>
          </p:cNvSpPr>
          <p:nvPr/>
        </p:nvSpPr>
        <p:spPr bwMode="auto">
          <a:xfrm>
            <a:off x="5857875" y="2768600"/>
            <a:ext cx="328612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 dirty="0"/>
              <a:t>Hong Mei</a:t>
            </a:r>
          </a:p>
          <a:p>
            <a:pPr>
              <a:lnSpc>
                <a:spcPct val="90000"/>
              </a:lnSpc>
            </a:pPr>
            <a:r>
              <a:rPr lang="en-US" altLang="zh-CN" sz="1600" dirty="0"/>
              <a:t>Academician of the Chinese Academy of Sciences</a:t>
            </a:r>
            <a:br>
              <a:rPr lang="en-US" altLang="zh-CN" sz="1600" dirty="0"/>
            </a:br>
            <a:r>
              <a:rPr lang="en-US" altLang="zh-CN" sz="1600" dirty="0" smtClean="0"/>
              <a:t> Vice President, </a:t>
            </a:r>
            <a:r>
              <a:rPr lang="en-US" altLang="zh-CN" sz="1600" dirty="0"/>
              <a:t>Shanghai Jiao Tong University </a:t>
            </a:r>
          </a:p>
        </p:txBody>
      </p:sp>
      <p:sp>
        <p:nvSpPr>
          <p:cNvPr id="9228" name="矩形 27"/>
          <p:cNvSpPr>
            <a:spLocks noChangeArrowheads="1"/>
          </p:cNvSpPr>
          <p:nvPr/>
        </p:nvSpPr>
        <p:spPr bwMode="auto">
          <a:xfrm>
            <a:off x="5857875" y="4202113"/>
            <a:ext cx="29289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/>
              <a:t>Suning Tian</a:t>
            </a:r>
          </a:p>
          <a:p>
            <a:r>
              <a:rPr lang="en-US" altLang="zh-CN" sz="1600"/>
              <a:t>President of CBC Capital </a:t>
            </a:r>
          </a:p>
        </p:txBody>
      </p:sp>
      <p:sp>
        <p:nvSpPr>
          <p:cNvPr id="9229" name="矩形 28"/>
          <p:cNvSpPr>
            <a:spLocks noChangeArrowheads="1"/>
          </p:cNvSpPr>
          <p:nvPr/>
        </p:nvSpPr>
        <p:spPr bwMode="auto">
          <a:xfrm>
            <a:off x="5857875" y="5202238"/>
            <a:ext cx="32146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/>
              <a:t>Lizhu Zhou</a:t>
            </a:r>
          </a:p>
          <a:p>
            <a:r>
              <a:rPr lang="en-US" altLang="zh-CN" sz="1600"/>
              <a:t>Professor, Tsinghua University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latin typeface="+mn-lt"/>
              </a:rPr>
              <a:t>Overview</a:t>
            </a:r>
            <a:endParaRPr sz="4000" b="0" dirty="0" smtClean="0">
              <a:latin typeface="+mn-lt"/>
            </a:endParaRPr>
          </a:p>
        </p:txBody>
      </p:sp>
      <p:sp>
        <p:nvSpPr>
          <p:cNvPr id="20483" name="灯片编号占位符 3"/>
          <p:cNvSpPr txBox="1">
            <a:spLocks noGrp="1"/>
          </p:cNvSpPr>
          <p:nvPr/>
        </p:nvSpPr>
        <p:spPr bwMode="auto">
          <a:xfrm>
            <a:off x="8491538" y="6448425"/>
            <a:ext cx="6524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1" hangingPunct="1">
              <a:defRPr/>
            </a:pPr>
            <a:fld id="{FE2A48AE-B741-461D-ACB7-526B85C55826}" type="slidenum">
              <a:rPr kumimoji="0" lang="zh-CN" altLang="en-US" sz="1200" b="1">
                <a:solidFill>
                  <a:srgbClr val="898989"/>
                </a:solidFill>
                <a:latin typeface="+mn-lt"/>
              </a:rPr>
              <a:pPr algn="r" eaLnBrk="1" hangingPunct="1">
                <a:defRPr/>
              </a:pPr>
              <a:t>7</a:t>
            </a:fld>
            <a:endParaRPr kumimoji="0" lang="en-US" altLang="zh-CN" sz="1200" b="1">
              <a:solidFill>
                <a:srgbClr val="898989"/>
              </a:solidFill>
              <a:latin typeface="+mn-lt"/>
            </a:endParaRPr>
          </a:p>
        </p:txBody>
      </p:sp>
      <p:sp>
        <p:nvSpPr>
          <p:cNvPr id="20484" name="Rectangle 3"/>
          <p:cNvSpPr txBox="1">
            <a:spLocks noChangeArrowheads="1"/>
          </p:cNvSpPr>
          <p:nvPr/>
        </p:nvSpPr>
        <p:spPr bwMode="auto">
          <a:xfrm>
            <a:off x="785813" y="1714500"/>
            <a:ext cx="762793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en-US" altLang="zh-CN" sz="3600" dirty="0">
                <a:latin typeface="+mn-lt"/>
                <a:ea typeface="黑体" pitchFamily="49" charset="-122"/>
              </a:rPr>
              <a:t>1. Introduction to RCBD</a:t>
            </a:r>
            <a:endParaRPr kumimoji="0" lang="zh-CN" altLang="en-GB" sz="3600" dirty="0">
              <a:latin typeface="+mn-lt"/>
              <a:ea typeface="黑体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en-US" altLang="zh-CN" sz="3600" dirty="0">
                <a:solidFill>
                  <a:srgbClr val="FF0000"/>
                </a:solidFill>
                <a:latin typeface="+mn-lt"/>
                <a:ea typeface="黑体" pitchFamily="49" charset="-122"/>
              </a:rPr>
              <a:t>2. Research focus and outcome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en-US" altLang="zh-CN" sz="3600" dirty="0">
                <a:latin typeface="+mn-lt"/>
                <a:ea typeface="黑体" pitchFamily="49" charset="-122"/>
              </a:rPr>
              <a:t>3. Industrial collaborations</a:t>
            </a:r>
            <a:endParaRPr kumimoji="0" lang="zh-CN" altLang="en-GB" sz="3600" dirty="0">
              <a:latin typeface="+mn-lt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The Main Research Areas</a:t>
            </a:r>
            <a:endParaRPr b="1" dirty="0" smtClean="0">
              <a:latin typeface="+mn-lt"/>
            </a:endParaRPr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DEAD756-AA91-4EC0-8463-E8FE450BF357}" type="slidenum">
              <a:rPr lang="zh-CN" altLang="en-US" smtClean="0">
                <a:latin typeface="黑体" pitchFamily="49" charset="-122"/>
                <a:ea typeface="黑体" pitchFamily="49" charset="-122"/>
              </a:rPr>
              <a:pPr/>
              <a:t>8</a:t>
            </a:fld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357188" y="5786438"/>
            <a:ext cx="8072437" cy="825500"/>
          </a:xfrm>
          <a:prstGeom prst="roundRect">
            <a:avLst>
              <a:gd name="adj" fmla="val 8866"/>
            </a:avLst>
          </a:prstGeom>
          <a:noFill/>
          <a:ln w="9525">
            <a:solidFill>
              <a:srgbClr val="00B05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b="1" dirty="0" smtClean="0"/>
              <a:t>Data Quality</a:t>
            </a:r>
          </a:p>
          <a:p>
            <a:pPr>
              <a:defRPr/>
            </a:pPr>
            <a:r>
              <a:rPr lang="it-IT" dirty="0" smtClean="0"/>
              <a:t>Big data = data quantity + data quality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圆角矩形 6"/>
          <p:cNvSpPr>
            <a:spLocks noChangeArrowheads="1"/>
          </p:cNvSpPr>
          <p:nvPr/>
        </p:nvSpPr>
        <p:spPr bwMode="auto">
          <a:xfrm>
            <a:off x="357188" y="1571625"/>
            <a:ext cx="8072437" cy="2071688"/>
          </a:xfrm>
          <a:prstGeom prst="roundRect">
            <a:avLst>
              <a:gd name="adj" fmla="val 5471"/>
            </a:avLst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36000" rIns="3600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b="1" dirty="0" smtClean="0"/>
              <a:t>Big Data Analyses: Theory and Application</a:t>
            </a:r>
          </a:p>
          <a:p>
            <a:pPr eaLnBrk="1" hangingPunct="1">
              <a:defRPr/>
            </a:pPr>
            <a:r>
              <a:rPr lang="en-US" dirty="0" smtClean="0"/>
              <a:t>Querying big data is a departure from our familiar database techniques and even the classical computational complexity theory. It introduces new fundamental problems and asks for radical changes to the conventional query evaluation paradigm!</a:t>
            </a:r>
            <a:r>
              <a:rPr lang="en-US" b="1" dirty="0" smtClean="0"/>
              <a:t> </a:t>
            </a:r>
            <a:endParaRPr lang="zh-CN" altLang="en-US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圆角矩形 12"/>
          <p:cNvSpPr>
            <a:spLocks noChangeArrowheads="1"/>
          </p:cNvSpPr>
          <p:nvPr/>
        </p:nvSpPr>
        <p:spPr bwMode="auto">
          <a:xfrm>
            <a:off x="357188" y="3732213"/>
            <a:ext cx="8072437" cy="1928812"/>
          </a:xfrm>
          <a:prstGeom prst="roundRect">
            <a:avLst>
              <a:gd name="adj" fmla="val 3396"/>
            </a:avLst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b="1" dirty="0" smtClean="0"/>
              <a:t>Making Big Data Small</a:t>
            </a:r>
          </a:p>
          <a:p>
            <a:pPr>
              <a:defRPr/>
            </a:pPr>
            <a:r>
              <a:rPr lang="en-US" dirty="0" smtClean="0"/>
              <a:t>Big data ≠ </a:t>
            </a:r>
            <a:r>
              <a:rPr lang="en-US" dirty="0" err="1" smtClean="0"/>
              <a:t>MapReduce</a:t>
            </a:r>
            <a:r>
              <a:rPr lang="en-US" dirty="0" smtClean="0"/>
              <a:t> + machine learning.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dirty="0" smtClean="0"/>
              <a:t>Querying big data is as important as data mining.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dirty="0" err="1" smtClean="0"/>
              <a:t>MapReduce</a:t>
            </a:r>
            <a:r>
              <a:rPr lang="en-US" dirty="0" smtClean="0"/>
              <a:t> is not the only way to query big </a:t>
            </a:r>
            <a:r>
              <a:rPr lang="en-US" dirty="0" smtClean="0"/>
              <a:t>data! </a:t>
            </a:r>
            <a:r>
              <a:rPr lang="en-US" b="1" dirty="0" smtClean="0"/>
              <a:t> 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 smtClean="0">
                <a:latin typeface="+mn-lt"/>
              </a:rPr>
              <a:t>BD-Tractability Theory</a:t>
            </a:r>
            <a:endParaRPr b="1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00AFF2-ED40-4483-8160-172E8CEFDF80}" type="slidenum">
              <a:rPr lang="zh-CN" altLang="en-US" smtClean="0">
                <a:latin typeface="+mn-lt"/>
              </a:rPr>
              <a:pPr>
                <a:defRPr/>
              </a:pPr>
              <a:t>9</a:t>
            </a:fld>
            <a:endParaRPr lang="zh-CN" altLang="en-US">
              <a:latin typeface="+mn-lt"/>
            </a:endParaRPr>
          </a:p>
        </p:txBody>
      </p:sp>
      <p:sp>
        <p:nvSpPr>
          <p:cNvPr id="12292" name="内容占位符 2"/>
          <p:cNvSpPr>
            <a:spLocks noChangeArrowheads="1"/>
          </p:cNvSpPr>
          <p:nvPr/>
        </p:nvSpPr>
        <p:spPr bwMode="auto">
          <a:xfrm>
            <a:off x="144338" y="1559620"/>
            <a:ext cx="8820150" cy="215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182" tIns="48591" rIns="97182" bIns="48591"/>
          <a:lstStyle/>
          <a:p>
            <a:pPr marL="381000" indent="-381000" defTabSz="971550" eaLnBrk="1" hangingPunct="1">
              <a:buClr>
                <a:schemeClr val="accent1"/>
              </a:buClr>
              <a:buSzPct val="80000"/>
              <a:buFont typeface="Wingdings" pitchFamily="2" charset="2"/>
              <a:buChar char="p"/>
            </a:pPr>
            <a:r>
              <a:rPr lang="en-GB" altLang="zh-CN" sz="2800" dirty="0"/>
              <a:t>Traditional computational complexity theory of </a:t>
            </a:r>
            <a:r>
              <a:rPr lang="en-GB" altLang="zh-CN" sz="2800" dirty="0">
                <a:solidFill>
                  <a:srgbClr val="FF0000"/>
                </a:solidFill>
              </a:rPr>
              <a:t>almost 50 years</a:t>
            </a:r>
            <a:r>
              <a:rPr lang="en-GB" altLang="zh-CN" sz="2800" dirty="0"/>
              <a:t>:</a:t>
            </a:r>
          </a:p>
          <a:p>
            <a:pPr marL="838200" lvl="1" indent="-381000" defTabSz="971550" eaLnBrk="1" hangingPunct="1"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en-GB" altLang="zh-CN" dirty="0">
                <a:solidFill>
                  <a:srgbClr val="0000FF"/>
                </a:solidFill>
              </a:rPr>
              <a:t>The good</a:t>
            </a:r>
            <a:r>
              <a:rPr lang="en-GB" altLang="zh-CN" dirty="0"/>
              <a:t>: polynomial time computable (PTIME)</a:t>
            </a:r>
          </a:p>
          <a:p>
            <a:pPr marL="838200" lvl="1" indent="-381000" defTabSz="971550" eaLnBrk="1" hangingPunct="1"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en-GB" altLang="zh-CN" dirty="0">
                <a:solidFill>
                  <a:srgbClr val="FF0000"/>
                </a:solidFill>
              </a:rPr>
              <a:t>The bad</a:t>
            </a:r>
            <a:r>
              <a:rPr lang="en-GB" altLang="zh-CN" dirty="0"/>
              <a:t>: NP-hard (</a:t>
            </a:r>
            <a:r>
              <a:rPr lang="en-GB" altLang="zh-CN" dirty="0">
                <a:solidFill>
                  <a:srgbClr val="FF0000"/>
                </a:solidFill>
              </a:rPr>
              <a:t>intractable</a:t>
            </a:r>
            <a:r>
              <a:rPr lang="en-GB" altLang="zh-CN" dirty="0"/>
              <a:t>)</a:t>
            </a:r>
          </a:p>
          <a:p>
            <a:pPr marL="838200" lvl="1" indent="-381000" defTabSz="971550" eaLnBrk="1" hangingPunct="1"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en-GB" altLang="zh-CN" dirty="0">
                <a:solidFill>
                  <a:srgbClr val="C00000"/>
                </a:solidFill>
              </a:rPr>
              <a:t>The ugly</a:t>
            </a:r>
            <a:r>
              <a:rPr lang="en-GB" altLang="zh-CN" dirty="0"/>
              <a:t>: PSPACE-hard, EXPTIME-hard, </a:t>
            </a:r>
            <a:r>
              <a:rPr lang="en-GB" altLang="zh-CN" dirty="0" err="1" smtClean="0"/>
              <a:t>undecidable</a:t>
            </a:r>
            <a:r>
              <a:rPr lang="en-GB" altLang="zh-CN" dirty="0"/>
              <a:t>…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2938" y="3714750"/>
            <a:ext cx="7416800" cy="5048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algn="ctr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i="1" dirty="0">
                <a:solidFill>
                  <a:srgbClr val="C00000"/>
                </a:solidFill>
                <a:latin typeface="+mn-lt"/>
              </a:rPr>
              <a:t>What happens when it comes to big data?</a:t>
            </a:r>
          </a:p>
        </p:txBody>
      </p:sp>
      <p:sp>
        <p:nvSpPr>
          <p:cNvPr id="7" name="内容占位符 2"/>
          <p:cNvSpPr>
            <a:spLocks noChangeArrowheads="1"/>
          </p:cNvSpPr>
          <p:nvPr/>
        </p:nvSpPr>
        <p:spPr bwMode="auto">
          <a:xfrm>
            <a:off x="179512" y="4286250"/>
            <a:ext cx="8964488" cy="2286000"/>
          </a:xfrm>
          <a:prstGeom prst="rect">
            <a:avLst/>
          </a:prstGeom>
          <a:noFill/>
          <a:ln>
            <a:noFill/>
          </a:ln>
          <a:extLst/>
        </p:spPr>
        <p:txBody>
          <a:bodyPr lIns="97182" tIns="48591" rIns="97182" bIns="48591"/>
          <a:lstStyle/>
          <a:p>
            <a:pPr defTabSz="971550" eaLnBrk="1" hangingPunct="1">
              <a:spcBef>
                <a:spcPct val="60000"/>
              </a:spcBef>
              <a:buClr>
                <a:schemeClr val="accent1"/>
              </a:buClr>
              <a:buSzPct val="80000"/>
              <a:buFont typeface="Wingdings" pitchFamily="2" charset="2"/>
              <a:buChar char="p"/>
              <a:defRPr/>
            </a:pPr>
            <a:r>
              <a:rPr lang="en-GB" altLang="en-US" sz="2800" dirty="0">
                <a:latin typeface="+mn-lt"/>
              </a:rPr>
              <a:t> Using SSD of </a:t>
            </a:r>
            <a:r>
              <a:rPr lang="en-GB" altLang="en-US" sz="2800" dirty="0">
                <a:solidFill>
                  <a:srgbClr val="0000FF"/>
                </a:solidFill>
                <a:latin typeface="+mn-lt"/>
              </a:rPr>
              <a:t>6G/s</a:t>
            </a:r>
            <a:r>
              <a:rPr lang="en-GB" altLang="en-US" sz="2800" dirty="0">
                <a:latin typeface="+mn-lt"/>
              </a:rPr>
              <a:t>, a linear scan of a data set </a:t>
            </a:r>
            <a:r>
              <a:rPr lang="en-GB" altLang="en-US" sz="2800" i="1" dirty="0">
                <a:latin typeface="+mn-lt"/>
              </a:rPr>
              <a:t>D</a:t>
            </a:r>
            <a:r>
              <a:rPr lang="en-GB" altLang="en-US" sz="2800" dirty="0">
                <a:latin typeface="+mn-lt"/>
              </a:rPr>
              <a:t> would take </a:t>
            </a:r>
          </a:p>
          <a:p>
            <a:pPr marL="838200" lvl="1" indent="-381000" defTabSz="97155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en-GB" altLang="en-US" dirty="0">
                <a:solidFill>
                  <a:srgbClr val="FF0000"/>
                </a:solidFill>
                <a:latin typeface="+mn-lt"/>
              </a:rPr>
              <a:t>1.9 days</a:t>
            </a:r>
            <a:r>
              <a:rPr lang="en-GB" altLang="en-US" dirty="0">
                <a:latin typeface="+mn-lt"/>
              </a:rPr>
              <a:t> </a:t>
            </a:r>
            <a:r>
              <a:rPr lang="en-GB" altLang="en-US" dirty="0" smtClean="0">
                <a:latin typeface="+mn-lt"/>
              </a:rPr>
              <a:t>when the size of </a:t>
            </a:r>
            <a:r>
              <a:rPr lang="en-GB" altLang="en-US" i="1" dirty="0">
                <a:latin typeface="+mn-lt"/>
              </a:rPr>
              <a:t>D</a:t>
            </a:r>
            <a:r>
              <a:rPr lang="en-GB" altLang="en-US" dirty="0">
                <a:latin typeface="+mn-lt"/>
              </a:rPr>
              <a:t> is of </a:t>
            </a:r>
            <a:r>
              <a:rPr lang="en-GB" altLang="en-US" dirty="0">
                <a:solidFill>
                  <a:srgbClr val="0000FF"/>
                </a:solidFill>
                <a:latin typeface="+mn-lt"/>
              </a:rPr>
              <a:t>1PB</a:t>
            </a:r>
            <a:r>
              <a:rPr lang="en-GB" altLang="en-US" dirty="0">
                <a:latin typeface="+mn-lt"/>
              </a:rPr>
              <a:t> (10</a:t>
            </a:r>
            <a:r>
              <a:rPr lang="en-GB" altLang="en-US" baseline="30000" dirty="0">
                <a:latin typeface="+mn-lt"/>
              </a:rPr>
              <a:t>15</a:t>
            </a:r>
            <a:r>
              <a:rPr lang="en-GB" altLang="en-US" dirty="0">
                <a:latin typeface="+mn-lt"/>
              </a:rPr>
              <a:t>B)</a:t>
            </a:r>
          </a:p>
          <a:p>
            <a:pPr marL="838200" lvl="1" indent="-381000" defTabSz="97155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en-GB" altLang="en-US" dirty="0">
                <a:solidFill>
                  <a:srgbClr val="C00000"/>
                </a:solidFill>
                <a:latin typeface="+mn-lt"/>
              </a:rPr>
              <a:t>5.28 years </a:t>
            </a:r>
            <a:r>
              <a:rPr lang="en-GB" altLang="en-US" dirty="0">
                <a:latin typeface="+mn-lt"/>
              </a:rPr>
              <a:t>when </a:t>
            </a:r>
            <a:r>
              <a:rPr lang="en-GB" altLang="en-US" dirty="0" smtClean="0"/>
              <a:t>the size of </a:t>
            </a:r>
            <a:r>
              <a:rPr lang="en-GB" altLang="en-US" i="1" dirty="0" smtClean="0">
                <a:latin typeface="+mn-lt"/>
              </a:rPr>
              <a:t>D</a:t>
            </a:r>
            <a:r>
              <a:rPr lang="en-GB" altLang="en-US" dirty="0" smtClean="0">
                <a:latin typeface="+mn-lt"/>
              </a:rPr>
              <a:t> </a:t>
            </a:r>
            <a:r>
              <a:rPr lang="en-GB" altLang="en-US" dirty="0">
                <a:latin typeface="+mn-lt"/>
              </a:rPr>
              <a:t>is of </a:t>
            </a:r>
            <a:r>
              <a:rPr lang="en-GB" altLang="en-US" dirty="0">
                <a:solidFill>
                  <a:srgbClr val="0000FF"/>
                </a:solidFill>
                <a:latin typeface="+mn-lt"/>
              </a:rPr>
              <a:t>1EB</a:t>
            </a:r>
            <a:r>
              <a:rPr lang="en-GB" altLang="en-US" dirty="0">
                <a:latin typeface="+mn-lt"/>
              </a:rPr>
              <a:t> (10</a:t>
            </a:r>
            <a:r>
              <a:rPr lang="en-GB" altLang="en-US" baseline="30000" dirty="0">
                <a:latin typeface="+mn-lt"/>
              </a:rPr>
              <a:t>18</a:t>
            </a:r>
            <a:r>
              <a:rPr lang="en-GB" altLang="en-US" dirty="0">
                <a:latin typeface="+mn-lt"/>
              </a:rPr>
              <a:t>B)</a:t>
            </a:r>
          </a:p>
          <a:p>
            <a:pPr defTabSz="971550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r>
              <a:rPr lang="en-GB" altLang="en-US" i="1" dirty="0">
                <a:solidFill>
                  <a:srgbClr val="FF0000"/>
                </a:solidFill>
                <a:latin typeface="+mn-lt"/>
              </a:rPr>
              <a:t>O(n) time is already beyond reach on big data in practice!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51644" y="6093296"/>
            <a:ext cx="8024812" cy="5048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algn="ctr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i="1" dirty="0">
                <a:solidFill>
                  <a:srgbClr val="C00000"/>
                </a:solidFill>
                <a:latin typeface="+mn-lt"/>
              </a:rPr>
              <a:t>Polynomial-time algorithms are no longer tractable on big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1"/>
</p:tagLst>
</file>

<file path=ppt/theme/theme1.xml><?xml version="1.0" encoding="utf-8"?>
<a:theme xmlns:a="http://schemas.openxmlformats.org/drawingml/2006/main" name="a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38100">
          <a:solidFill>
            <a:srgbClr val="0070C0"/>
          </a:solidFill>
        </a:ln>
      </a:spPr>
      <a:bodyPr rtlCol="0" anchor="ctr"/>
      <a:lstStyle>
        <a:defPPr>
          <a:buNone/>
          <a:defRPr sz="24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22540</TotalTime>
  <Words>1395</Words>
  <Application>Microsoft Office PowerPoint</Application>
  <PresentationFormat>全屏显示(4:3)</PresentationFormat>
  <Paragraphs>227</Paragraphs>
  <Slides>20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act</vt:lpstr>
      <vt:lpstr>幻灯片 1</vt:lpstr>
      <vt:lpstr>Overview</vt:lpstr>
      <vt:lpstr>History of RCBD</vt:lpstr>
      <vt:lpstr>Chief Scientists</vt:lpstr>
      <vt:lpstr>Academic Committee</vt:lpstr>
      <vt:lpstr>Steering Committee</vt:lpstr>
      <vt:lpstr>Overview</vt:lpstr>
      <vt:lpstr>The Main Research Areas</vt:lpstr>
      <vt:lpstr>BD-Tractability Theory</vt:lpstr>
      <vt:lpstr>幻灯片 10</vt:lpstr>
      <vt:lpstr>幻灯片 11</vt:lpstr>
      <vt:lpstr>幻灯片 12</vt:lpstr>
      <vt:lpstr>幻灯片 13</vt:lpstr>
      <vt:lpstr>Two Sides of a Coin: Data Quantity and Quality</vt:lpstr>
      <vt:lpstr>幻灯片 15</vt:lpstr>
      <vt:lpstr>Research Outcome</vt:lpstr>
      <vt:lpstr>Overview</vt:lpstr>
      <vt:lpstr>Industrial Collaborations</vt:lpstr>
      <vt:lpstr>Future Plan for the Next Two Years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</dc:title>
  <dc:creator>kangjb</dc:creator>
  <cp:lastModifiedBy>2014CB340304</cp:lastModifiedBy>
  <cp:revision>2323</cp:revision>
  <cp:lastPrinted>2014-06-13T10:12:53Z</cp:lastPrinted>
  <dcterms:created xsi:type="dcterms:W3CDTF">2012-04-12T12:54:49Z</dcterms:created>
  <dcterms:modified xsi:type="dcterms:W3CDTF">2014-07-15T06:54:59Z</dcterms:modified>
</cp:coreProperties>
</file>