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7"/>
  </p:notesMasterIdLst>
  <p:handoutMasterIdLst>
    <p:handoutMasterId r:id="rId18"/>
  </p:handoutMasterIdLst>
  <p:sldIdLst>
    <p:sldId id="256" r:id="rId2"/>
    <p:sldId id="266" r:id="rId3"/>
    <p:sldId id="267" r:id="rId4"/>
    <p:sldId id="268" r:id="rId5"/>
    <p:sldId id="269" r:id="rId6"/>
    <p:sldId id="270" r:id="rId7"/>
    <p:sldId id="259" r:id="rId8"/>
    <p:sldId id="260" r:id="rId9"/>
    <p:sldId id="271" r:id="rId10"/>
    <p:sldId id="272" r:id="rId11"/>
    <p:sldId id="273" r:id="rId12"/>
    <p:sldId id="275" r:id="rId13"/>
    <p:sldId id="276" r:id="rId14"/>
    <p:sldId id="278" r:id="rId15"/>
    <p:sldId id="264" r:id="rId1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66"/>
    <a:srgbClr val="0000CC"/>
    <a:srgbClr val="FFFF66"/>
    <a:srgbClr val="FFFF99"/>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460" autoAdjust="0"/>
    <p:restoredTop sz="57514" autoAdjust="0"/>
  </p:normalViewPr>
  <p:slideViewPr>
    <p:cSldViewPr snapToGrid="0">
      <p:cViewPr varScale="1">
        <p:scale>
          <a:sx n="35" d="100"/>
          <a:sy n="35" d="100"/>
        </p:scale>
        <p:origin x="-2238" y="-84"/>
      </p:cViewPr>
      <p:guideLst>
        <p:guide orient="horz" pos="2160"/>
        <p:guide pos="3840"/>
      </p:guideLst>
    </p:cSldViewPr>
  </p:slideViewPr>
  <p:notesTextViewPr>
    <p:cViewPr>
      <p:scale>
        <a:sx n="1" d="1"/>
        <a:sy n="1" d="1"/>
      </p:scale>
      <p:origin x="0" y="0"/>
    </p:cViewPr>
  </p:notesTextViewPr>
  <p:sorterViewPr>
    <p:cViewPr>
      <p:scale>
        <a:sx n="66" d="100"/>
        <a:sy n="66" d="100"/>
      </p:scale>
      <p:origin x="0" y="0"/>
    </p:cViewPr>
  </p:sorterViewPr>
  <p:notesViewPr>
    <p:cSldViewPr snapToGrid="0">
      <p:cViewPr varScale="1">
        <p:scale>
          <a:sx n="51" d="100"/>
          <a:sy n="51" d="100"/>
        </p:scale>
        <p:origin x="-2898" y="-84"/>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EB7A828-31A7-46FD-BA87-3F00D214C6F4}" type="datetimeFigureOut">
              <a:rPr lang="zh-CN" altLang="en-US" smtClean="0"/>
              <a:pPr/>
              <a:t>2015/7/7</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ABD2A82-344F-49EC-94A6-5D3B56AF001E}"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A70A13A-244D-4537-8742-170AAAC301A1}" type="datetimeFigureOut">
              <a:rPr lang="zh-CN" altLang="en-US" smtClean="0"/>
              <a:pPr/>
              <a:t>2015/7/7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F9C480-B61F-4B52-9D39-4CB355DF0E58}" type="slidenum">
              <a:rPr lang="zh-CN" altLang="en-US" smtClean="0"/>
              <a:pPr/>
              <a:t>‹#›</a:t>
            </a:fld>
            <a:endParaRPr lang="zh-CN" altLang="en-US"/>
          </a:p>
        </p:txBody>
      </p:sp>
    </p:spTree>
    <p:extLst>
      <p:ext uri="{BB962C8B-B14F-4D97-AF65-F5344CB8AC3E}">
        <p14:creationId xmlns:p14="http://schemas.microsoft.com/office/powerpoint/2010/main" xmlns="" val="22184123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Hello,</a:t>
            </a:r>
            <a:r>
              <a:rPr lang="en-US" altLang="zh-CN" baseline="0" dirty="0" smtClean="0"/>
              <a:t> everyone. My name is Ting.  Since neither of my colleges, Yang, </a:t>
            </a:r>
            <a:r>
              <a:rPr lang="en-US" altLang="zh-CN" baseline="0" dirty="0" err="1" smtClean="0"/>
              <a:t>Wenfei</a:t>
            </a:r>
            <a:r>
              <a:rPr lang="en-US" altLang="zh-CN" baseline="0" dirty="0" smtClean="0"/>
              <a:t>, or Shuai can make the trip here. </a:t>
            </a:r>
          </a:p>
          <a:p>
            <a:r>
              <a:rPr lang="en-US" altLang="zh-CN" baseline="0" dirty="0" smtClean="0"/>
              <a:t>So today I will help them do the presentation on their paper “Virtual Network Mapping: A Graph Pattern Matching Approach”. </a:t>
            </a:r>
          </a:p>
          <a:p>
            <a:endParaRPr lang="en-US" altLang="zh-CN" baseline="0" dirty="0" smtClean="0"/>
          </a:p>
        </p:txBody>
      </p:sp>
      <p:sp>
        <p:nvSpPr>
          <p:cNvPr id="4" name="灯片编号占位符 3"/>
          <p:cNvSpPr>
            <a:spLocks noGrp="1"/>
          </p:cNvSpPr>
          <p:nvPr>
            <p:ph type="sldNum" sz="quarter" idx="10"/>
          </p:nvPr>
        </p:nvSpPr>
        <p:spPr/>
        <p:txBody>
          <a:bodyPr/>
          <a:lstStyle/>
          <a:p>
            <a:fld id="{2EF9C480-B61F-4B52-9D39-4CB355DF0E58}" type="slidenum">
              <a:rPr lang="zh-CN" altLang="en-US" smtClean="0"/>
              <a:pPr/>
              <a:t>1</a:t>
            </a:fld>
            <a:endParaRPr lang="zh-CN" altLang="en-US"/>
          </a:p>
        </p:txBody>
      </p:sp>
    </p:spTree>
    <p:extLst>
      <p:ext uri="{BB962C8B-B14F-4D97-AF65-F5344CB8AC3E}">
        <p14:creationId xmlns:p14="http://schemas.microsoft.com/office/powerpoint/2010/main" xmlns="" val="10929758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Based on the model, the paper studied</a:t>
            </a:r>
            <a:r>
              <a:rPr lang="en-US" altLang="zh-CN" baseline="0" dirty="0" smtClean="0"/>
              <a:t> fundamental problems for virtual network mapping.</a:t>
            </a:r>
          </a:p>
          <a:p>
            <a:r>
              <a:rPr lang="en-US" altLang="zh-CN" baseline="0" dirty="0" smtClean="0"/>
              <a:t>The decision problem is to decide, given a VN request and a substrate network, whether there is a certain virtual network mapping from the VN request to the substrate network.</a:t>
            </a:r>
          </a:p>
          <a:p>
            <a:r>
              <a:rPr lang="en-US" altLang="zh-CN" baseline="0" dirty="0" smtClean="0"/>
              <a:t>The authors also developed a cost function to measure the price of resources used for hosting the VN request.</a:t>
            </a:r>
          </a:p>
          <a:p>
            <a:r>
              <a:rPr lang="en-US" altLang="zh-CN" baseline="0" dirty="0" smtClean="0"/>
              <a:t>Based on the cost measure, they also studied the minimum cost virtual network mapping function, which is to find minimum cost of virtual network mappings.</a:t>
            </a:r>
          </a:p>
          <a:p>
            <a:endParaRPr lang="zh-CN" altLang="en-US" dirty="0"/>
          </a:p>
        </p:txBody>
      </p:sp>
      <p:sp>
        <p:nvSpPr>
          <p:cNvPr id="4" name="灯片编号占位符 3"/>
          <p:cNvSpPr>
            <a:spLocks noGrp="1"/>
          </p:cNvSpPr>
          <p:nvPr>
            <p:ph type="sldNum" sz="quarter" idx="10"/>
          </p:nvPr>
        </p:nvSpPr>
        <p:spPr/>
        <p:txBody>
          <a:bodyPr/>
          <a:lstStyle/>
          <a:p>
            <a:fld id="{2EF9C480-B61F-4B52-9D39-4CB355DF0E58}" type="slidenum">
              <a:rPr lang="zh-CN" altLang="en-US" smtClean="0"/>
              <a:pPr/>
              <a:t>10</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Now lets summarize</a:t>
            </a:r>
            <a:r>
              <a:rPr lang="en-US" altLang="zh-CN" baseline="0" dirty="0" smtClean="0"/>
              <a:t> the work.</a:t>
            </a:r>
          </a:p>
          <a:p>
            <a:r>
              <a:rPr lang="en-US" altLang="zh-CN" baseline="0" dirty="0" smtClean="0"/>
              <a:t>This paper combines the ideas from real-life applications in the area of could computing and ideas of graph pattern matching.</a:t>
            </a:r>
          </a:p>
          <a:p>
            <a:r>
              <a:rPr lang="en-US" altLang="zh-CN" dirty="0" smtClean="0"/>
              <a:t>It proposed</a:t>
            </a:r>
            <a:r>
              <a:rPr lang="en-US" altLang="zh-CN" baseline="0" dirty="0" smtClean="0"/>
              <a:t> a uniform model for virtual network mapping based on graph pattern matching.</a:t>
            </a:r>
          </a:p>
          <a:p>
            <a:r>
              <a:rPr lang="en-US" altLang="zh-CN" baseline="0" dirty="0" smtClean="0"/>
              <a:t>From this, we can find that richer query semantics can be found in other areas such as networking and cloud computing, and classic ideas in database can be applied to help solve problems in related areas.</a:t>
            </a:r>
          </a:p>
          <a:p>
            <a:r>
              <a:rPr lang="en-US" altLang="zh-CN" baseline="0" dirty="0" smtClean="0"/>
              <a:t>Following traditional database approach, the paper also investigate generic properties such as complexity and </a:t>
            </a:r>
            <a:r>
              <a:rPr lang="en-US" altLang="zh-CN" baseline="0" dirty="0" err="1" smtClean="0"/>
              <a:t>approximability</a:t>
            </a:r>
            <a:r>
              <a:rPr lang="en-US" altLang="zh-CN" baseline="0" dirty="0" smtClean="0"/>
              <a:t> based on the generic model, which is not commonly seen in the area of cloud computing and networking. This shows why there are limited related works on efficient algorithms for virtual network mapping and also tells us what part of the problems make this difficult.</a:t>
            </a:r>
          </a:p>
          <a:p>
            <a:r>
              <a:rPr lang="en-US" altLang="zh-CN" baseline="0" dirty="0" smtClean="0"/>
              <a:t>Future work related to this can either be the algorithm part, which is to develop efficient algorithms for new VN request under the model, either by </a:t>
            </a:r>
            <a:r>
              <a:rPr lang="en-US" altLang="zh-CN" baseline="0" dirty="0" err="1" smtClean="0"/>
              <a:t>approximatioin</a:t>
            </a:r>
            <a:r>
              <a:rPr lang="en-US" altLang="zh-CN" baseline="0" dirty="0" smtClean="0"/>
              <a:t> </a:t>
            </a:r>
            <a:r>
              <a:rPr lang="en-US" altLang="zh-CN" baseline="0" dirty="0" err="1" smtClean="0"/>
              <a:t>aglrotihms</a:t>
            </a:r>
            <a:r>
              <a:rPr lang="en-US" altLang="zh-CN" baseline="0" dirty="0" smtClean="0"/>
              <a:t> when possible, or efficient algorithms for virtual network mapping with proper restrictions, or heuristic algorithms for generic cases.</a:t>
            </a:r>
          </a:p>
          <a:p>
            <a:r>
              <a:rPr lang="en-US" altLang="zh-CN" baseline="0" dirty="0" smtClean="0"/>
              <a:t>Another direction is to borrow more interesting semantics from the area for the study of graph pattern matching.</a:t>
            </a:r>
          </a:p>
          <a:p>
            <a:endParaRPr lang="en-US" altLang="zh-CN" baseline="0" dirty="0" smtClean="0"/>
          </a:p>
          <a:p>
            <a:r>
              <a:rPr lang="en-US" altLang="zh-CN" baseline="0" dirty="0" smtClean="0"/>
              <a:t>Thanks for listening. That’s all for the talk.</a:t>
            </a:r>
          </a:p>
          <a:p>
            <a:r>
              <a:rPr lang="en-US" altLang="zh-CN" baseline="0" dirty="0" smtClean="0"/>
              <a:t>Sorry that I can’t do the Q&amp;A session since I’m not familiar with the work  and have no background on this either.</a:t>
            </a:r>
            <a:endParaRPr lang="zh-CN" altLang="en-US" dirty="0"/>
          </a:p>
        </p:txBody>
      </p:sp>
      <p:sp>
        <p:nvSpPr>
          <p:cNvPr id="4" name="灯片编号占位符 3"/>
          <p:cNvSpPr>
            <a:spLocks noGrp="1"/>
          </p:cNvSpPr>
          <p:nvPr>
            <p:ph type="sldNum" sz="quarter" idx="10"/>
          </p:nvPr>
        </p:nvSpPr>
        <p:spPr/>
        <p:txBody>
          <a:bodyPr/>
          <a:lstStyle/>
          <a:p>
            <a:fld id="{2EF9C480-B61F-4B52-9D39-4CB355DF0E58}" type="slidenum">
              <a:rPr lang="zh-CN" altLang="en-US" smtClean="0"/>
              <a:pPr/>
              <a:t>15</a:t>
            </a:fld>
            <a:endParaRPr lang="zh-CN" altLang="en-US"/>
          </a:p>
        </p:txBody>
      </p:sp>
    </p:spTree>
    <p:extLst>
      <p:ext uri="{BB962C8B-B14F-4D97-AF65-F5344CB8AC3E}">
        <p14:creationId xmlns:p14="http://schemas.microsoft.com/office/powerpoint/2010/main" xmlns="" val="8012029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Applications: </a:t>
            </a:r>
            <a:r>
              <a:rPr lang="en-US" altLang="zh-CN" sz="2400" dirty="0" smtClean="0"/>
              <a:t>managing distributed data in data-center(Amazon EC2) &amp; distributed DBs.</a:t>
            </a:r>
          </a:p>
          <a:p>
            <a:endParaRPr lang="en-US" altLang="zh-CN" dirty="0" smtClean="0"/>
          </a:p>
          <a:p>
            <a:r>
              <a:rPr lang="en-US" altLang="zh-CN" dirty="0" smtClean="0"/>
              <a:t>VNM helps to deploy virtual networks in a data center network in</a:t>
            </a:r>
            <a:r>
              <a:rPr lang="en-US" altLang="zh-CN" baseline="0" dirty="0" smtClean="0"/>
              <a:t> </a:t>
            </a:r>
            <a:r>
              <a:rPr lang="en-US" altLang="zh-CN" dirty="0" smtClean="0"/>
              <a:t>response to real-time requests.</a:t>
            </a:r>
            <a:endParaRPr lang="zh-CN" altLang="en-US" dirty="0"/>
          </a:p>
        </p:txBody>
      </p:sp>
      <p:sp>
        <p:nvSpPr>
          <p:cNvPr id="4" name="灯片编号占位符 3"/>
          <p:cNvSpPr>
            <a:spLocks noGrp="1"/>
          </p:cNvSpPr>
          <p:nvPr>
            <p:ph type="sldNum" sz="quarter" idx="10"/>
          </p:nvPr>
        </p:nvSpPr>
        <p:spPr/>
        <p:txBody>
          <a:bodyPr/>
          <a:lstStyle/>
          <a:p>
            <a:fld id="{2EF9C480-B61F-4B52-9D39-4CB355DF0E58}" type="slidenum">
              <a:rPr lang="zh-CN" altLang="en-US" smtClean="0"/>
              <a:pPr/>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92500" lnSpcReduction="20000"/>
          </a:bodyPr>
          <a:lstStyle/>
          <a:p>
            <a:r>
              <a:rPr lang="en-US" altLang="zh-CN" dirty="0" smtClean="0"/>
              <a:t>Several models have been</a:t>
            </a:r>
            <a:r>
              <a:rPr lang="en-US" altLang="zh-CN" baseline="0" dirty="0" smtClean="0"/>
              <a:t> proposed to specify virtual network mapping in various settings.</a:t>
            </a:r>
          </a:p>
          <a:p>
            <a:r>
              <a:rPr lang="en-US" altLang="zh-CN" dirty="0" smtClean="0"/>
              <a:t>For example, (1) virtual machine</a:t>
            </a:r>
            <a:r>
              <a:rPr lang="en-US" altLang="zh-CN" baseline="0" dirty="0" smtClean="0"/>
              <a:t> placement, which just to find a bunch of physical machines with enough capacity to host virtual machines with resource capacity requirements;</a:t>
            </a:r>
          </a:p>
          <a:p>
            <a:r>
              <a:rPr lang="en-US" altLang="zh-CN" baseline="0" dirty="0" smtClean="0"/>
              <a:t>(2) Single-path VN embedding, which is to deploy a virtual network to a physical network with node to node mapping and edge to single path mapping;</a:t>
            </a:r>
          </a:p>
          <a:p>
            <a:r>
              <a:rPr lang="en-US" altLang="zh-CN" baseline="0" dirty="0" smtClean="0"/>
              <a:t>(3) Multi-path VN embedding, which is to deploy a virtual network to a physical network such that one virtual link can be mapped to multiple paths.</a:t>
            </a:r>
            <a:endParaRPr lang="en-US" altLang="zh-CN" sz="1200" b="0" i="0" u="none" strike="noStrike" kern="1200" baseline="0" dirty="0" smtClean="0">
              <a:solidFill>
                <a:schemeClr val="tx1"/>
              </a:solidFill>
              <a:latin typeface="+mn-lt"/>
              <a:ea typeface="+mn-ea"/>
              <a:cs typeface="+mn-cs"/>
            </a:endParaRPr>
          </a:p>
          <a:p>
            <a:r>
              <a:rPr lang="en-US" altLang="zh-CN" sz="1200" b="0" i="0" u="none" strike="noStrike" kern="1200" baseline="0" dirty="0" smtClean="0">
                <a:solidFill>
                  <a:schemeClr val="tx1"/>
                </a:solidFill>
                <a:latin typeface="+mn-lt"/>
                <a:ea typeface="+mn-ea"/>
                <a:cs typeface="+mn-cs"/>
              </a:rPr>
              <a:t>However, there are a number of VN requests commonly found in practice, which cannot be expressed in any of these models. </a:t>
            </a:r>
            <a:endParaRPr lang="zh-CN" altLang="en-US" dirty="0"/>
          </a:p>
        </p:txBody>
      </p:sp>
      <p:sp>
        <p:nvSpPr>
          <p:cNvPr id="4" name="灯片编号占位符 3"/>
          <p:cNvSpPr>
            <a:spLocks noGrp="1"/>
          </p:cNvSpPr>
          <p:nvPr>
            <p:ph type="sldNum" sz="quarter" idx="10"/>
          </p:nvPr>
        </p:nvSpPr>
        <p:spPr/>
        <p:txBody>
          <a:bodyPr/>
          <a:lstStyle/>
          <a:p>
            <a:fld id="{2EF9C480-B61F-4B52-9D39-4CB355DF0E58}" type="slidenum">
              <a:rPr lang="zh-CN" altLang="en-US" smtClean="0"/>
              <a:pPr/>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z="1200" b="0" i="0" u="none" strike="noStrike" kern="1200" baseline="0" dirty="0" smtClean="0">
                <a:solidFill>
                  <a:schemeClr val="tx1"/>
                </a:solidFill>
                <a:latin typeface="+mn-lt"/>
                <a:ea typeface="+mn-ea"/>
                <a:cs typeface="+mn-cs"/>
              </a:rPr>
              <a:t>For example, </a:t>
            </a:r>
          </a:p>
          <a:p>
            <a:pPr marL="228600" indent="-228600">
              <a:buAutoNum type="arabicParenBoth"/>
            </a:pPr>
            <a:r>
              <a:rPr lang="en-US" altLang="zh-CN" sz="1200" b="0" i="0" u="none" strike="noStrike" kern="1200" baseline="0" dirty="0" smtClean="0">
                <a:solidFill>
                  <a:schemeClr val="tx1"/>
                </a:solidFill>
                <a:latin typeface="+mn-lt"/>
                <a:ea typeface="+mn-ea"/>
                <a:cs typeface="+mn-cs"/>
              </a:rPr>
              <a:t>Virtual network mapping with latency constraints, which is to host virtual nodes with physical machines such that connectivity of the virtual nodes satisfy latency requirements.</a:t>
            </a:r>
          </a:p>
          <a:p>
            <a:r>
              <a:rPr lang="en-US" altLang="zh-CN" sz="1200" b="0" i="0" u="none" strike="noStrike" kern="1200" baseline="0" dirty="0" smtClean="0">
                <a:solidFill>
                  <a:schemeClr val="tx1"/>
                </a:solidFill>
                <a:latin typeface="+mn-lt"/>
                <a:ea typeface="+mn-ea"/>
                <a:cs typeface="+mn-cs"/>
              </a:rPr>
              <a:t>(2) Priority mapping, where we want to give different priorities at run time to virtual links that share some physical links, and require the mapping only to provide bandwidth guarantee for the connection with the highest priority.</a:t>
            </a:r>
          </a:p>
          <a:p>
            <a:r>
              <a:rPr lang="en-US" altLang="zh-CN" sz="1200" b="0" i="0" u="none" strike="noStrike" kern="1200" baseline="0" dirty="0" smtClean="0">
                <a:solidFill>
                  <a:schemeClr val="tx1"/>
                </a:solidFill>
                <a:latin typeface="+mn-lt"/>
                <a:ea typeface="+mn-ea"/>
                <a:cs typeface="+mn-cs"/>
              </a:rPr>
              <a:t>(3) Mapping with node sharing, which we allow distinct virtual nodes to be mapped to the same host of the physical network.</a:t>
            </a:r>
          </a:p>
          <a:p>
            <a:endParaRPr lang="en-US" altLang="zh-CN" sz="1200" b="0" i="0" u="none" strike="noStrike" kern="1200" baseline="0" dirty="0" smtClean="0">
              <a:solidFill>
                <a:schemeClr val="tx1"/>
              </a:solidFill>
              <a:latin typeface="+mn-lt"/>
              <a:ea typeface="+mn-ea"/>
              <a:cs typeface="+mn-cs"/>
            </a:endParaRPr>
          </a:p>
          <a:p>
            <a:r>
              <a:rPr lang="en-US" altLang="zh-CN" sz="1200" b="0" i="0" u="none" strike="noStrike" kern="1200" baseline="0" dirty="0" smtClean="0">
                <a:solidFill>
                  <a:schemeClr val="tx1"/>
                </a:solidFill>
                <a:latin typeface="+mn-lt"/>
                <a:ea typeface="+mn-ea"/>
                <a:cs typeface="+mn-cs"/>
              </a:rPr>
              <a:t>From these, we can find that</a:t>
            </a:r>
          </a:p>
          <a:p>
            <a:pPr marL="228600" indent="-228600">
              <a:buAutoNum type="arabicParenBoth"/>
            </a:pPr>
            <a:r>
              <a:rPr lang="en-US" altLang="zh-CN" sz="1200" b="0" i="0" u="none" strike="noStrike" kern="1200" baseline="0" dirty="0" smtClean="0">
                <a:solidFill>
                  <a:schemeClr val="tx1"/>
                </a:solidFill>
                <a:latin typeface="+mn-lt"/>
                <a:ea typeface="+mn-ea"/>
                <a:cs typeface="+mn-cs"/>
              </a:rPr>
              <a:t>VNM may vary from practical requirements in terms of types of resource requirements which use different aggregation functions in the measurement.</a:t>
            </a:r>
          </a:p>
          <a:p>
            <a:pPr marL="228600" indent="-228600">
              <a:buAutoNum type="arabicParenBoth"/>
            </a:pPr>
            <a:r>
              <a:rPr lang="en-US" altLang="zh-CN" sz="1200" b="0" i="0" u="none" strike="noStrike" kern="1200" baseline="0" dirty="0" smtClean="0">
                <a:solidFill>
                  <a:schemeClr val="tx1"/>
                </a:solidFill>
                <a:latin typeface="+mn-lt"/>
                <a:ea typeface="+mn-ea"/>
                <a:cs typeface="+mn-cs"/>
              </a:rPr>
              <a:t>Existing models are not capable of expressing such rich requirements.</a:t>
            </a:r>
          </a:p>
          <a:p>
            <a:pPr marL="228600" indent="-228600">
              <a:buAutoNum type="arabicParenBoth"/>
            </a:pPr>
            <a:r>
              <a:rPr lang="en-US" altLang="zh-CN" sz="1200" b="0" i="0" u="none" strike="noStrike" kern="1200" baseline="0" dirty="0" smtClean="0">
                <a:solidFill>
                  <a:schemeClr val="tx1"/>
                </a:solidFill>
                <a:latin typeface="+mn-lt"/>
                <a:ea typeface="+mn-ea"/>
                <a:cs typeface="+mn-cs"/>
              </a:rPr>
              <a:t>It would also be an overkill to develop a model for each case and study it individually.</a:t>
            </a:r>
          </a:p>
          <a:p>
            <a:pPr marL="0" indent="0">
              <a:buNone/>
            </a:pPr>
            <a:r>
              <a:rPr lang="en-US" altLang="zh-CN" sz="1200" b="0" i="0" u="none" strike="noStrike" kern="1200" baseline="0" dirty="0" smtClean="0">
                <a:solidFill>
                  <a:schemeClr val="tx1"/>
                </a:solidFill>
                <a:latin typeface="+mn-lt"/>
                <a:ea typeface="+mn-ea"/>
                <a:cs typeface="+mn-cs"/>
              </a:rPr>
              <a:t>This highlights the need for developing a uniform model to characterize and study generic properties of VNM that pertains to all variants.</a:t>
            </a:r>
          </a:p>
          <a:p>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2EF9C480-B61F-4B52-9D39-4CB355DF0E58}" type="slidenum">
              <a:rPr lang="zh-CN" altLang="en-US" smtClean="0"/>
              <a:pPr/>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z="1200" b="0" i="0" u="none" strike="noStrike" kern="1200" baseline="0" dirty="0" smtClean="0">
                <a:solidFill>
                  <a:schemeClr val="tx1"/>
                </a:solidFill>
                <a:latin typeface="+mn-lt"/>
                <a:ea typeface="+mn-ea"/>
                <a:cs typeface="+mn-cs"/>
              </a:rPr>
              <a:t>For example, </a:t>
            </a:r>
          </a:p>
          <a:p>
            <a:pPr marL="228600" indent="-228600">
              <a:buAutoNum type="arabicParenBoth"/>
            </a:pPr>
            <a:r>
              <a:rPr lang="en-US" altLang="zh-CN" sz="1200" b="0" i="0" u="none" strike="noStrike" kern="1200" baseline="0" dirty="0" smtClean="0">
                <a:solidFill>
                  <a:schemeClr val="tx1"/>
                </a:solidFill>
                <a:latin typeface="+mn-lt"/>
                <a:ea typeface="+mn-ea"/>
                <a:cs typeface="+mn-cs"/>
              </a:rPr>
              <a:t>Virtual network mapping with latency constraints, which is to host virtual nodes with physical machines such that connectivity of the virtual nodes satisfy latency requirements.</a:t>
            </a:r>
          </a:p>
          <a:p>
            <a:r>
              <a:rPr lang="en-US" altLang="zh-CN" sz="1200" b="0" i="0" u="none" strike="noStrike" kern="1200" baseline="0" dirty="0" smtClean="0">
                <a:solidFill>
                  <a:schemeClr val="tx1"/>
                </a:solidFill>
                <a:latin typeface="+mn-lt"/>
                <a:ea typeface="+mn-ea"/>
                <a:cs typeface="+mn-cs"/>
              </a:rPr>
              <a:t>(2) Priority mapping, where we want to give different priorities at run time to virtual links that share some physical links, and require the mapping only to provide bandwidth guarantee for the connection with the highest priority.</a:t>
            </a:r>
          </a:p>
          <a:p>
            <a:r>
              <a:rPr lang="en-US" altLang="zh-CN" sz="1200" b="0" i="0" u="none" strike="noStrike" kern="1200" baseline="0" dirty="0" smtClean="0">
                <a:solidFill>
                  <a:schemeClr val="tx1"/>
                </a:solidFill>
                <a:latin typeface="+mn-lt"/>
                <a:ea typeface="+mn-ea"/>
                <a:cs typeface="+mn-cs"/>
              </a:rPr>
              <a:t>(3) Mapping with node sharing, which we allow distinct virtual nodes to be mapped to the same host of the physical network.</a:t>
            </a:r>
          </a:p>
          <a:p>
            <a:endParaRPr lang="en-US" altLang="zh-CN" sz="1200" b="0" i="0" u="none" strike="noStrike" kern="1200" baseline="0" dirty="0" smtClean="0">
              <a:solidFill>
                <a:schemeClr val="tx1"/>
              </a:solidFill>
              <a:latin typeface="+mn-lt"/>
              <a:ea typeface="+mn-ea"/>
              <a:cs typeface="+mn-cs"/>
            </a:endParaRPr>
          </a:p>
          <a:p>
            <a:r>
              <a:rPr lang="en-US" altLang="zh-CN" sz="1200" b="0" i="0" u="none" strike="noStrike" kern="1200" baseline="0" dirty="0" smtClean="0">
                <a:solidFill>
                  <a:schemeClr val="tx1"/>
                </a:solidFill>
                <a:latin typeface="+mn-lt"/>
                <a:ea typeface="+mn-ea"/>
                <a:cs typeface="+mn-cs"/>
              </a:rPr>
              <a:t>From these, we can find that</a:t>
            </a:r>
          </a:p>
          <a:p>
            <a:pPr marL="228600" indent="-228600">
              <a:buAutoNum type="arabicParenBoth"/>
            </a:pPr>
            <a:r>
              <a:rPr lang="en-US" altLang="zh-CN" sz="1200" b="0" i="0" u="none" strike="noStrike" kern="1200" baseline="0" dirty="0" smtClean="0">
                <a:solidFill>
                  <a:schemeClr val="tx1"/>
                </a:solidFill>
                <a:latin typeface="+mn-lt"/>
                <a:ea typeface="+mn-ea"/>
                <a:cs typeface="+mn-cs"/>
              </a:rPr>
              <a:t>VNM may vary from practical requirements in terms of types of resource requirements which use different aggregation functions in the measurement.</a:t>
            </a:r>
          </a:p>
          <a:p>
            <a:pPr marL="228600" indent="-228600">
              <a:buAutoNum type="arabicParenBoth"/>
            </a:pPr>
            <a:r>
              <a:rPr lang="en-US" altLang="zh-CN" sz="1200" b="0" i="0" u="none" strike="noStrike" kern="1200" baseline="0" dirty="0" smtClean="0">
                <a:solidFill>
                  <a:schemeClr val="tx1"/>
                </a:solidFill>
                <a:latin typeface="+mn-lt"/>
                <a:ea typeface="+mn-ea"/>
                <a:cs typeface="+mn-cs"/>
              </a:rPr>
              <a:t>Existing models are not capable of expressing such rich requirements.</a:t>
            </a:r>
          </a:p>
          <a:p>
            <a:pPr marL="228600" indent="-228600">
              <a:buAutoNum type="arabicParenBoth"/>
            </a:pPr>
            <a:r>
              <a:rPr lang="en-US" altLang="zh-CN" sz="1200" b="0" i="0" u="none" strike="noStrike" kern="1200" baseline="0" dirty="0" smtClean="0">
                <a:solidFill>
                  <a:schemeClr val="tx1"/>
                </a:solidFill>
                <a:latin typeface="+mn-lt"/>
                <a:ea typeface="+mn-ea"/>
                <a:cs typeface="+mn-cs"/>
              </a:rPr>
              <a:t>It would also be an overkill to develop a model for each case and study it individually.</a:t>
            </a:r>
          </a:p>
          <a:p>
            <a:pPr marL="0" indent="0">
              <a:buNone/>
            </a:pPr>
            <a:r>
              <a:rPr lang="en-US" altLang="zh-CN" sz="1200" b="0" i="0" u="none" strike="noStrike" kern="1200" baseline="0" dirty="0" smtClean="0">
                <a:solidFill>
                  <a:schemeClr val="tx1"/>
                </a:solidFill>
                <a:latin typeface="+mn-lt"/>
                <a:ea typeface="+mn-ea"/>
                <a:cs typeface="+mn-cs"/>
              </a:rPr>
              <a:t>This highlights the need for developing a uniform model to characterize and study generic properties of VNM that pertains to all variants.</a:t>
            </a:r>
          </a:p>
          <a:p>
            <a:endParaRPr lang="zh-CN" altLang="en-US" dirty="0" smtClean="0"/>
          </a:p>
        </p:txBody>
      </p:sp>
      <p:sp>
        <p:nvSpPr>
          <p:cNvPr id="4" name="灯片编号占位符 3"/>
          <p:cNvSpPr>
            <a:spLocks noGrp="1"/>
          </p:cNvSpPr>
          <p:nvPr>
            <p:ph type="sldNum" sz="quarter" idx="10"/>
          </p:nvPr>
        </p:nvSpPr>
        <p:spPr/>
        <p:txBody>
          <a:bodyPr/>
          <a:lstStyle/>
          <a:p>
            <a:fld id="{2EF9C480-B61F-4B52-9D39-4CB355DF0E58}" type="slidenum">
              <a:rPr lang="zh-CN" altLang="en-US" smtClean="0"/>
              <a:pPr/>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z="1200" b="0" i="0" u="none" strike="noStrike" kern="1200" baseline="0" dirty="0" smtClean="0">
                <a:solidFill>
                  <a:schemeClr val="tx1"/>
                </a:solidFill>
                <a:latin typeface="+mn-lt"/>
                <a:ea typeface="+mn-ea"/>
                <a:cs typeface="+mn-cs"/>
              </a:rPr>
              <a:t>For example, </a:t>
            </a:r>
          </a:p>
          <a:p>
            <a:pPr marL="228600" indent="-228600">
              <a:buAutoNum type="arabicParenBoth"/>
            </a:pPr>
            <a:r>
              <a:rPr lang="en-US" altLang="zh-CN" sz="1200" b="0" i="0" u="none" strike="noStrike" kern="1200" baseline="0" dirty="0" smtClean="0">
                <a:solidFill>
                  <a:schemeClr val="tx1"/>
                </a:solidFill>
                <a:latin typeface="+mn-lt"/>
                <a:ea typeface="+mn-ea"/>
                <a:cs typeface="+mn-cs"/>
              </a:rPr>
              <a:t>Virtual network mapping with latency constraints, which is to host virtual nodes with physical machines such that connectivity of the virtual nodes satisfy latency requirements.</a:t>
            </a:r>
          </a:p>
          <a:p>
            <a:r>
              <a:rPr lang="en-US" altLang="zh-CN" sz="1200" b="0" i="0" u="none" strike="noStrike" kern="1200" baseline="0" dirty="0" smtClean="0">
                <a:solidFill>
                  <a:schemeClr val="tx1"/>
                </a:solidFill>
                <a:latin typeface="+mn-lt"/>
                <a:ea typeface="+mn-ea"/>
                <a:cs typeface="+mn-cs"/>
              </a:rPr>
              <a:t>(2) Priority mapping, where we want to give different priorities at run time to virtual links that share some physical links, and require the mapping only to provide bandwidth guarantee for the connection with the highest priority.</a:t>
            </a:r>
          </a:p>
          <a:p>
            <a:r>
              <a:rPr lang="en-US" altLang="zh-CN" sz="1200" b="0" i="0" u="none" strike="noStrike" kern="1200" baseline="0" dirty="0" smtClean="0">
                <a:solidFill>
                  <a:schemeClr val="tx1"/>
                </a:solidFill>
                <a:latin typeface="+mn-lt"/>
                <a:ea typeface="+mn-ea"/>
                <a:cs typeface="+mn-cs"/>
              </a:rPr>
              <a:t>(3) Mapping with node sharing, which we allow distinct virtual nodes to be mapped to the same host of the physical network.</a:t>
            </a:r>
          </a:p>
          <a:p>
            <a:endParaRPr lang="en-US" altLang="zh-CN" sz="1200" b="0" i="0" u="none" strike="noStrike" kern="1200" baseline="0" dirty="0" smtClean="0">
              <a:solidFill>
                <a:schemeClr val="tx1"/>
              </a:solidFill>
              <a:latin typeface="+mn-lt"/>
              <a:ea typeface="+mn-ea"/>
              <a:cs typeface="+mn-cs"/>
            </a:endParaRPr>
          </a:p>
          <a:p>
            <a:r>
              <a:rPr lang="en-US" altLang="zh-CN" sz="1200" b="0" i="0" u="none" strike="noStrike" kern="1200" baseline="0" dirty="0" smtClean="0">
                <a:solidFill>
                  <a:schemeClr val="tx1"/>
                </a:solidFill>
                <a:latin typeface="+mn-lt"/>
                <a:ea typeface="+mn-ea"/>
                <a:cs typeface="+mn-cs"/>
              </a:rPr>
              <a:t>From these, we can find that</a:t>
            </a:r>
          </a:p>
          <a:p>
            <a:pPr marL="228600" indent="-228600">
              <a:buAutoNum type="arabicParenBoth"/>
            </a:pPr>
            <a:r>
              <a:rPr lang="en-US" altLang="zh-CN" sz="1200" b="0" i="0" u="none" strike="noStrike" kern="1200" baseline="0" dirty="0" smtClean="0">
                <a:solidFill>
                  <a:schemeClr val="tx1"/>
                </a:solidFill>
                <a:latin typeface="+mn-lt"/>
                <a:ea typeface="+mn-ea"/>
                <a:cs typeface="+mn-cs"/>
              </a:rPr>
              <a:t>VNM may vary from practical requirements in terms of types of resource requirements which use different aggregation functions in the measurement.</a:t>
            </a:r>
          </a:p>
          <a:p>
            <a:pPr marL="228600" indent="-228600">
              <a:buAutoNum type="arabicParenBoth"/>
            </a:pPr>
            <a:r>
              <a:rPr lang="en-US" altLang="zh-CN" sz="1200" b="0" i="0" u="none" strike="noStrike" kern="1200" baseline="0" dirty="0" smtClean="0">
                <a:solidFill>
                  <a:schemeClr val="tx1"/>
                </a:solidFill>
                <a:latin typeface="+mn-lt"/>
                <a:ea typeface="+mn-ea"/>
                <a:cs typeface="+mn-cs"/>
              </a:rPr>
              <a:t>Existing models are not capable of expressing such rich requirements.</a:t>
            </a:r>
          </a:p>
          <a:p>
            <a:pPr marL="228600" indent="-228600">
              <a:buAutoNum type="arabicParenBoth"/>
            </a:pPr>
            <a:r>
              <a:rPr lang="en-US" altLang="zh-CN" sz="1200" b="0" i="0" u="none" strike="noStrike" kern="1200" baseline="0" dirty="0" smtClean="0">
                <a:solidFill>
                  <a:schemeClr val="tx1"/>
                </a:solidFill>
                <a:latin typeface="+mn-lt"/>
                <a:ea typeface="+mn-ea"/>
                <a:cs typeface="+mn-cs"/>
              </a:rPr>
              <a:t>It would also be an overkill to develop a model for each case and study it individually.</a:t>
            </a:r>
          </a:p>
          <a:p>
            <a:pPr marL="0" indent="0">
              <a:buNone/>
            </a:pPr>
            <a:r>
              <a:rPr lang="en-US" altLang="zh-CN" sz="1200" b="0" i="0" u="none" strike="noStrike" kern="1200" baseline="0" dirty="0" smtClean="0">
                <a:solidFill>
                  <a:schemeClr val="tx1"/>
                </a:solidFill>
                <a:latin typeface="+mn-lt"/>
                <a:ea typeface="+mn-ea"/>
                <a:cs typeface="+mn-cs"/>
              </a:rPr>
              <a:t>This highlights the need for developing a uniform model to characterize and study generic properties of VNM that pertains to all variants.</a:t>
            </a:r>
          </a:p>
          <a:p>
            <a:endParaRPr lang="zh-CN" altLang="en-US" dirty="0" smtClean="0"/>
          </a:p>
        </p:txBody>
      </p:sp>
      <p:sp>
        <p:nvSpPr>
          <p:cNvPr id="4" name="灯片编号占位符 3"/>
          <p:cNvSpPr>
            <a:spLocks noGrp="1"/>
          </p:cNvSpPr>
          <p:nvPr>
            <p:ph type="sldNum" sz="quarter" idx="10"/>
          </p:nvPr>
        </p:nvSpPr>
        <p:spPr/>
        <p:txBody>
          <a:bodyPr/>
          <a:lstStyle/>
          <a:p>
            <a:fld id="{2EF9C480-B61F-4B52-9D39-4CB355DF0E58}" type="slidenum">
              <a:rPr lang="zh-CN" altLang="en-US" smtClean="0"/>
              <a:pPr/>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So in</a:t>
            </a:r>
            <a:r>
              <a:rPr lang="en-US" altLang="zh-CN" baseline="0" dirty="0" smtClean="0"/>
              <a:t> this work, the authors proposed a generic model to express all the VNM variants in terms of graph pattern matching.</a:t>
            </a:r>
          </a:p>
          <a:p>
            <a:r>
              <a:rPr lang="en-US" altLang="zh-CN" baseline="0" dirty="0" smtClean="0"/>
              <a:t>And then study the complexity and approximation bounds for VNMs with various settings under the generic model.</a:t>
            </a:r>
            <a:endParaRPr lang="zh-CN" altLang="en-US" dirty="0"/>
          </a:p>
        </p:txBody>
      </p:sp>
      <p:sp>
        <p:nvSpPr>
          <p:cNvPr id="4" name="灯片编号占位符 3"/>
          <p:cNvSpPr>
            <a:spLocks noGrp="1"/>
          </p:cNvSpPr>
          <p:nvPr>
            <p:ph type="sldNum" sz="quarter" idx="10"/>
          </p:nvPr>
        </p:nvSpPr>
        <p:spPr/>
        <p:txBody>
          <a:bodyPr/>
          <a:lstStyle/>
          <a:p>
            <a:fld id="{2EF9C480-B61F-4B52-9D39-4CB355DF0E58}" type="slidenum">
              <a:rPr lang="zh-CN" altLang="en-US" smtClean="0"/>
              <a:pPr/>
              <a:t>7</a:t>
            </a:fld>
            <a:endParaRPr lang="zh-CN" altLang="en-US"/>
          </a:p>
        </p:txBody>
      </p:sp>
    </p:spTree>
    <p:extLst>
      <p:ext uri="{BB962C8B-B14F-4D97-AF65-F5344CB8AC3E}">
        <p14:creationId xmlns:p14="http://schemas.microsoft.com/office/powerpoint/2010/main" xmlns="" val="5172035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Both</a:t>
            </a:r>
            <a:r>
              <a:rPr lang="en-US" altLang="zh-CN" baseline="0" dirty="0" smtClean="0"/>
              <a:t> the substrate network and virtual network are modeled as weighted directed graphs as normal.</a:t>
            </a:r>
          </a:p>
          <a:p>
            <a:r>
              <a:rPr lang="en-US" altLang="zh-CN" baseline="0" dirty="0" smtClean="0"/>
              <a:t>And a virtual network mapping (VNM) consists of a node mapping and an edge mapping.</a:t>
            </a:r>
          </a:p>
          <a:p>
            <a:r>
              <a:rPr lang="en-US" altLang="zh-CN" baseline="0" dirty="0" smtClean="0"/>
              <a:t>A node mapping is a pair of functions (</a:t>
            </a:r>
            <a:r>
              <a:rPr lang="en-US" altLang="zh-CN" baseline="0" dirty="0" err="1" smtClean="0"/>
              <a:t>gV</a:t>
            </a:r>
            <a:r>
              <a:rPr lang="en-US" altLang="zh-CN" baseline="0" dirty="0" smtClean="0"/>
              <a:t>, </a:t>
            </a:r>
            <a:r>
              <a:rPr lang="en-US" altLang="zh-CN" baseline="0" dirty="0" err="1" smtClean="0"/>
              <a:t>rV</a:t>
            </a:r>
            <a:r>
              <a:rPr lang="en-US" altLang="zh-CN" baseline="0" dirty="0" smtClean="0"/>
              <a:t>), where </a:t>
            </a:r>
          </a:p>
          <a:p>
            <a:r>
              <a:rPr lang="en-US" altLang="zh-CN" baseline="0" dirty="0" err="1" smtClean="0"/>
              <a:t>gV</a:t>
            </a:r>
            <a:r>
              <a:rPr lang="en-US" altLang="zh-CN" baseline="0" dirty="0" smtClean="0"/>
              <a:t> is a function from the virtual network nodes to substrate network nodes; and </a:t>
            </a:r>
          </a:p>
          <a:p>
            <a:r>
              <a:rPr lang="en-US" altLang="zh-CN" baseline="0" dirty="0" err="1" smtClean="0"/>
              <a:t>rV</a:t>
            </a:r>
            <a:r>
              <a:rPr lang="en-US" altLang="zh-CN" baseline="0" dirty="0" smtClean="0"/>
              <a:t> is an aggregation function which measures the resources of hosts in the substrate networks.</a:t>
            </a:r>
          </a:p>
          <a:p>
            <a:r>
              <a:rPr lang="en-US" altLang="zh-CN" baseline="0" dirty="0" err="1" smtClean="0"/>
              <a:t>Similary</a:t>
            </a:r>
            <a:r>
              <a:rPr lang="en-US" altLang="zh-CN" baseline="0" dirty="0" smtClean="0"/>
              <a:t>, an edge mapping is  also a pair of functions (</a:t>
            </a:r>
            <a:r>
              <a:rPr lang="en-US" altLang="zh-CN" baseline="0" dirty="0" err="1" smtClean="0"/>
              <a:t>gE</a:t>
            </a:r>
            <a:r>
              <a:rPr lang="en-US" altLang="zh-CN" baseline="0" dirty="0" smtClean="0"/>
              <a:t>, </a:t>
            </a:r>
            <a:r>
              <a:rPr lang="en-US" altLang="zh-CN" baseline="0" dirty="0" err="1" smtClean="0"/>
              <a:t>rE</a:t>
            </a:r>
            <a:r>
              <a:rPr lang="en-US" altLang="zh-CN" baseline="0" dirty="0" smtClean="0"/>
              <a:t>), where</a:t>
            </a:r>
          </a:p>
          <a:p>
            <a:r>
              <a:rPr lang="en-US" altLang="zh-CN" baseline="0" dirty="0" err="1" smtClean="0"/>
              <a:t>gE</a:t>
            </a:r>
            <a:r>
              <a:rPr lang="en-US" altLang="zh-CN" baseline="0" dirty="0" smtClean="0"/>
              <a:t> maps a virtual link to possibly a set of physical paths in the substrate network, and </a:t>
            </a:r>
            <a:r>
              <a:rPr lang="en-US" altLang="zh-CN" baseline="0" dirty="0" err="1" smtClean="0"/>
              <a:t>r_E</a:t>
            </a:r>
            <a:r>
              <a:rPr lang="en-US" altLang="zh-CN" baseline="0" dirty="0" smtClean="0"/>
              <a:t> is an aggregation function that calculate the resources available from the host physical paths.</a:t>
            </a:r>
          </a:p>
          <a:p>
            <a:r>
              <a:rPr lang="en-US" altLang="zh-CN" baseline="0" dirty="0" smtClean="0"/>
              <a:t>Intuitively, functions </a:t>
            </a:r>
            <a:r>
              <a:rPr lang="en-US" altLang="zh-CN" baseline="0" dirty="0" err="1" smtClean="0"/>
              <a:t>gV</a:t>
            </a:r>
            <a:r>
              <a:rPr lang="en-US" altLang="zh-CN" baseline="0" dirty="0" smtClean="0"/>
              <a:t> and </a:t>
            </a:r>
            <a:r>
              <a:rPr lang="en-US" altLang="zh-CN" baseline="0" dirty="0" err="1" smtClean="0"/>
              <a:t>gE</a:t>
            </a:r>
            <a:r>
              <a:rPr lang="en-US" altLang="zh-CN" baseline="0" dirty="0" smtClean="0"/>
              <a:t> specify the topology mapping from virtual network graph to substrate network graph; </a:t>
            </a:r>
          </a:p>
          <a:p>
            <a:r>
              <a:rPr lang="en-US" altLang="zh-CN" baseline="0" dirty="0" err="1" smtClean="0"/>
              <a:t>rV</a:t>
            </a:r>
            <a:r>
              <a:rPr lang="en-US" altLang="zh-CN" baseline="0" dirty="0" smtClean="0"/>
              <a:t> and </a:t>
            </a:r>
            <a:r>
              <a:rPr lang="en-US" altLang="zh-CN" baseline="0" dirty="0" err="1" smtClean="0"/>
              <a:t>rE</a:t>
            </a:r>
            <a:r>
              <a:rPr lang="en-US" altLang="zh-CN" baseline="0" dirty="0" smtClean="0"/>
              <a:t> specify the aggregations for measuring the associated hosting physical nodes and paths.</a:t>
            </a:r>
          </a:p>
          <a:p>
            <a:endParaRPr lang="zh-CN" altLang="en-US" dirty="0"/>
          </a:p>
        </p:txBody>
      </p:sp>
      <p:sp>
        <p:nvSpPr>
          <p:cNvPr id="4" name="灯片编号占位符 3"/>
          <p:cNvSpPr>
            <a:spLocks noGrp="1"/>
          </p:cNvSpPr>
          <p:nvPr>
            <p:ph type="sldNum" sz="quarter" idx="10"/>
          </p:nvPr>
        </p:nvSpPr>
        <p:spPr/>
        <p:txBody>
          <a:bodyPr/>
          <a:lstStyle/>
          <a:p>
            <a:fld id="{2EF9C480-B61F-4B52-9D39-4CB355DF0E58}" type="slidenum">
              <a:rPr lang="zh-CN" altLang="en-US" smtClean="0"/>
              <a:pPr/>
              <a:t>8</a:t>
            </a:fld>
            <a:endParaRPr lang="zh-CN" altLang="en-US"/>
          </a:p>
        </p:txBody>
      </p:sp>
    </p:spTree>
    <p:extLst>
      <p:ext uri="{BB962C8B-B14F-4D97-AF65-F5344CB8AC3E}">
        <p14:creationId xmlns:p14="http://schemas.microsoft.com/office/powerpoint/2010/main" xmlns="" val="41014410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A virtual network request</a:t>
            </a:r>
            <a:r>
              <a:rPr lang="en-US" altLang="zh-CN" baseline="0" dirty="0" smtClean="0"/>
              <a:t> is a pair of graph pattern for modeling the virtual network and a set of global constraints on the virtual network mapping.</a:t>
            </a:r>
          </a:p>
          <a:p>
            <a:r>
              <a:rPr lang="en-US" altLang="zh-CN" dirty="0" smtClean="0"/>
              <a:t>Here</a:t>
            </a:r>
            <a:r>
              <a:rPr lang="en-US" altLang="zh-CN" baseline="0" dirty="0" smtClean="0"/>
              <a:t> each constraint can have five possible forms which are formalized in the paper.</a:t>
            </a:r>
          </a:p>
          <a:p>
            <a:r>
              <a:rPr lang="en-US" altLang="zh-CN" baseline="0" dirty="0" smtClean="0"/>
              <a:t>They can be classified into two classes, the node constraints and edge constraints.</a:t>
            </a:r>
          </a:p>
          <a:p>
            <a:r>
              <a:rPr lang="en-US" altLang="zh-CN" baseline="0" dirty="0" smtClean="0"/>
              <a:t>Node constraints restrict that a virtual network mapping must map one virtual node to be only one single host in the substrate network, and the hosts must have enough resource capacities that satisfying the aggregation functions in the virtual network mapping.</a:t>
            </a:r>
          </a:p>
          <a:p>
            <a:r>
              <a:rPr lang="en-US" altLang="zh-CN" baseline="0" dirty="0" smtClean="0"/>
              <a:t>Edge constraints require that a set of physical paths together satisfy the request on virtual links according to the aggregation function in the virtual network mapping, and physical link has sufficient resource to host all relevant virtual edges.</a:t>
            </a:r>
          </a:p>
          <a:p>
            <a:r>
              <a:rPr lang="en-US" altLang="zh-CN" baseline="0" dirty="0" smtClean="0"/>
              <a:t>Note that all the virtual network mapping variants mentioned before can be expressed with the model.</a:t>
            </a:r>
          </a:p>
          <a:p>
            <a:endParaRPr lang="zh-CN" altLang="en-US" dirty="0"/>
          </a:p>
        </p:txBody>
      </p:sp>
      <p:sp>
        <p:nvSpPr>
          <p:cNvPr id="4" name="灯片编号占位符 3"/>
          <p:cNvSpPr>
            <a:spLocks noGrp="1"/>
          </p:cNvSpPr>
          <p:nvPr>
            <p:ph type="sldNum" sz="quarter" idx="10"/>
          </p:nvPr>
        </p:nvSpPr>
        <p:spPr/>
        <p:txBody>
          <a:bodyPr/>
          <a:lstStyle/>
          <a:p>
            <a:fld id="{2EF9C480-B61F-4B52-9D39-4CB355DF0E58}" type="slidenum">
              <a:rPr lang="zh-CN" altLang="en-US" smtClean="0"/>
              <a:pPr/>
              <a:t>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32"/>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a:xfrm>
            <a:off x="609600" y="6356357"/>
            <a:ext cx="2844800" cy="365125"/>
          </a:xfrm>
          <a:prstGeom prst="rect">
            <a:avLst/>
          </a:prstGeom>
        </p:spPr>
        <p:txBody>
          <a:bodyPr/>
          <a:lstStyle/>
          <a:p>
            <a:fld id="{8A3399B8-62C4-4BE5-B76B-B0FD009FEE66}" type="datetime1">
              <a:rPr lang="zh-CN" altLang="en-US" smtClean="0"/>
              <a:pPr/>
              <a:t>2015/7/7</a:t>
            </a:fld>
            <a:endParaRPr lang="zh-CN" altLang="en-US"/>
          </a:p>
        </p:txBody>
      </p:sp>
      <p:sp>
        <p:nvSpPr>
          <p:cNvPr id="5" name="页脚占位符 4"/>
          <p:cNvSpPr>
            <a:spLocks noGrp="1"/>
          </p:cNvSpPr>
          <p:nvPr>
            <p:ph type="ftr" sz="quarter" idx="11"/>
          </p:nvPr>
        </p:nvSpPr>
        <p:spPr>
          <a:xfrm>
            <a:off x="4165600" y="6356357"/>
            <a:ext cx="3860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p:txBody>
          <a:bodyPr/>
          <a:lstStyle/>
          <a:p>
            <a:fld id="{8D4C9760-42A5-4B3F-B329-A90EA8DAA004}"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609600" y="6356357"/>
            <a:ext cx="2844800" cy="365125"/>
          </a:xfrm>
          <a:prstGeom prst="rect">
            <a:avLst/>
          </a:prstGeom>
        </p:spPr>
        <p:txBody>
          <a:bodyPr/>
          <a:lstStyle/>
          <a:p>
            <a:fld id="{50507C77-57D7-4FCB-8C79-27FE77501E44}" type="datetime1">
              <a:rPr lang="zh-CN" altLang="en-US" smtClean="0"/>
              <a:pPr/>
              <a:t>2015/7/7</a:t>
            </a:fld>
            <a:endParaRPr lang="zh-CN" altLang="en-US"/>
          </a:p>
        </p:txBody>
      </p:sp>
      <p:sp>
        <p:nvSpPr>
          <p:cNvPr id="5" name="页脚占位符 4"/>
          <p:cNvSpPr>
            <a:spLocks noGrp="1"/>
          </p:cNvSpPr>
          <p:nvPr>
            <p:ph type="ftr" sz="quarter" idx="11"/>
          </p:nvPr>
        </p:nvSpPr>
        <p:spPr>
          <a:xfrm>
            <a:off x="4165600" y="6356357"/>
            <a:ext cx="3860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p:txBody>
          <a:bodyPr/>
          <a:lstStyle/>
          <a:p>
            <a:fld id="{8D4C9760-42A5-4B3F-B329-A90EA8DAA004}"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11785600" y="274645"/>
            <a:ext cx="36576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12800" y="274645"/>
            <a:ext cx="107696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609600" y="6356357"/>
            <a:ext cx="2844800" cy="365125"/>
          </a:xfrm>
          <a:prstGeom prst="rect">
            <a:avLst/>
          </a:prstGeom>
        </p:spPr>
        <p:txBody>
          <a:bodyPr/>
          <a:lstStyle/>
          <a:p>
            <a:fld id="{31CD70F6-6764-4BB2-A2F1-ADCA635CB109}" type="datetime1">
              <a:rPr lang="zh-CN" altLang="en-US" smtClean="0"/>
              <a:pPr/>
              <a:t>2015/7/7</a:t>
            </a:fld>
            <a:endParaRPr lang="zh-CN" altLang="en-US"/>
          </a:p>
        </p:txBody>
      </p:sp>
      <p:sp>
        <p:nvSpPr>
          <p:cNvPr id="5" name="页脚占位符 4"/>
          <p:cNvSpPr>
            <a:spLocks noGrp="1"/>
          </p:cNvSpPr>
          <p:nvPr>
            <p:ph type="ftr" sz="quarter" idx="11"/>
          </p:nvPr>
        </p:nvSpPr>
        <p:spPr>
          <a:xfrm>
            <a:off x="4165600" y="6356357"/>
            <a:ext cx="3860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p:txBody>
          <a:bodyPr/>
          <a:lstStyle/>
          <a:p>
            <a:fld id="{8D4C9760-42A5-4B3F-B329-A90EA8DAA004}"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1"/>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609600" y="6356357"/>
            <a:ext cx="2844800" cy="365125"/>
          </a:xfrm>
          <a:prstGeom prst="rect">
            <a:avLst/>
          </a:prstGeom>
        </p:spPr>
        <p:txBody>
          <a:bodyPr/>
          <a:lstStyle/>
          <a:p>
            <a:fld id="{56552176-1C81-46DC-9AC4-24F278CD82AB}" type="datetime1">
              <a:rPr lang="zh-CN" altLang="en-US" smtClean="0"/>
              <a:pPr/>
              <a:t>2015/7/7</a:t>
            </a:fld>
            <a:endParaRPr lang="zh-CN" altLang="en-US"/>
          </a:p>
        </p:txBody>
      </p:sp>
      <p:sp>
        <p:nvSpPr>
          <p:cNvPr id="5" name="页脚占位符 4"/>
          <p:cNvSpPr>
            <a:spLocks noGrp="1"/>
          </p:cNvSpPr>
          <p:nvPr>
            <p:ph type="ftr" sz="quarter" idx="11"/>
          </p:nvPr>
        </p:nvSpPr>
        <p:spPr>
          <a:xfrm>
            <a:off x="4165600" y="6356357"/>
            <a:ext cx="3860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p:txBody>
          <a:bodyPr/>
          <a:lstStyle/>
          <a:p>
            <a:fld id="{8D4C9760-42A5-4B3F-B329-A90EA8DAA004}"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7"/>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a:xfrm>
            <a:off x="609600" y="6356357"/>
            <a:ext cx="2844800" cy="365125"/>
          </a:xfrm>
          <a:prstGeom prst="rect">
            <a:avLst/>
          </a:prstGeom>
        </p:spPr>
        <p:txBody>
          <a:bodyPr/>
          <a:lstStyle/>
          <a:p>
            <a:fld id="{01C9E673-9E4C-4DB4-81ED-5E92DAE975C9}" type="datetime1">
              <a:rPr lang="zh-CN" altLang="en-US" smtClean="0"/>
              <a:pPr/>
              <a:t>2015/7/7</a:t>
            </a:fld>
            <a:endParaRPr lang="zh-CN" altLang="en-US"/>
          </a:p>
        </p:txBody>
      </p:sp>
      <p:sp>
        <p:nvSpPr>
          <p:cNvPr id="5" name="页脚占位符 4"/>
          <p:cNvSpPr>
            <a:spLocks noGrp="1"/>
          </p:cNvSpPr>
          <p:nvPr>
            <p:ph type="ftr" sz="quarter" idx="11"/>
          </p:nvPr>
        </p:nvSpPr>
        <p:spPr>
          <a:xfrm>
            <a:off x="4165600" y="6356357"/>
            <a:ext cx="3860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p:txBody>
          <a:bodyPr/>
          <a:lstStyle/>
          <a:p>
            <a:fld id="{8D4C9760-42A5-4B3F-B329-A90EA8DAA004}"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12800" y="1600206"/>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8229600" y="1600206"/>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609600" y="6356357"/>
            <a:ext cx="2844800" cy="365125"/>
          </a:xfrm>
          <a:prstGeom prst="rect">
            <a:avLst/>
          </a:prstGeom>
        </p:spPr>
        <p:txBody>
          <a:bodyPr/>
          <a:lstStyle/>
          <a:p>
            <a:fld id="{1363DF96-13FC-470A-9804-566F9D214726}" type="datetime1">
              <a:rPr lang="zh-CN" altLang="en-US" smtClean="0"/>
              <a:pPr/>
              <a:t>2015/7/7</a:t>
            </a:fld>
            <a:endParaRPr lang="zh-CN" altLang="en-US"/>
          </a:p>
        </p:txBody>
      </p:sp>
      <p:sp>
        <p:nvSpPr>
          <p:cNvPr id="6" name="页脚占位符 5"/>
          <p:cNvSpPr>
            <a:spLocks noGrp="1"/>
          </p:cNvSpPr>
          <p:nvPr>
            <p:ph type="ftr" sz="quarter" idx="11"/>
          </p:nvPr>
        </p:nvSpPr>
        <p:spPr>
          <a:xfrm>
            <a:off x="4165600" y="6356357"/>
            <a:ext cx="3860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p:txBody>
          <a:bodyPr/>
          <a:lstStyle/>
          <a:p>
            <a:fld id="{8D4C9760-42A5-4B3F-B329-A90EA8DAA004}"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3372"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3372"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a:xfrm>
            <a:off x="609600" y="6356357"/>
            <a:ext cx="2844800" cy="365125"/>
          </a:xfrm>
          <a:prstGeom prst="rect">
            <a:avLst/>
          </a:prstGeom>
        </p:spPr>
        <p:txBody>
          <a:bodyPr/>
          <a:lstStyle/>
          <a:p>
            <a:fld id="{91A5F1E4-2CC5-4446-9687-DDF9FC4642B3}" type="datetime1">
              <a:rPr lang="zh-CN" altLang="en-US" smtClean="0"/>
              <a:pPr/>
              <a:t>2015/7/7</a:t>
            </a:fld>
            <a:endParaRPr lang="zh-CN" altLang="en-US"/>
          </a:p>
        </p:txBody>
      </p:sp>
      <p:sp>
        <p:nvSpPr>
          <p:cNvPr id="8" name="页脚占位符 7"/>
          <p:cNvSpPr>
            <a:spLocks noGrp="1"/>
          </p:cNvSpPr>
          <p:nvPr>
            <p:ph type="ftr" sz="quarter" idx="11"/>
          </p:nvPr>
        </p:nvSpPr>
        <p:spPr>
          <a:xfrm>
            <a:off x="4165600" y="6356357"/>
            <a:ext cx="3860800" cy="365125"/>
          </a:xfrm>
          <a:prstGeom prst="rect">
            <a:avLst/>
          </a:prstGeom>
        </p:spPr>
        <p:txBody>
          <a:bodyPr/>
          <a:lstStyle/>
          <a:p>
            <a:endParaRPr lang="zh-CN" altLang="en-US"/>
          </a:p>
        </p:txBody>
      </p:sp>
      <p:sp>
        <p:nvSpPr>
          <p:cNvPr id="9" name="灯片编号占位符 8"/>
          <p:cNvSpPr>
            <a:spLocks noGrp="1"/>
          </p:cNvSpPr>
          <p:nvPr>
            <p:ph type="sldNum" sz="quarter" idx="12"/>
          </p:nvPr>
        </p:nvSpPr>
        <p:spPr/>
        <p:txBody>
          <a:bodyPr/>
          <a:lstStyle/>
          <a:p>
            <a:fld id="{8D4C9760-42A5-4B3F-B329-A90EA8DAA004}"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609600" y="6356357"/>
            <a:ext cx="2844800" cy="365125"/>
          </a:xfrm>
          <a:prstGeom prst="rect">
            <a:avLst/>
          </a:prstGeom>
        </p:spPr>
        <p:txBody>
          <a:bodyPr/>
          <a:lstStyle/>
          <a:p>
            <a:fld id="{E4F75D31-B64A-4E87-9A09-2C1696D1B6CA}" type="datetime1">
              <a:rPr lang="zh-CN" altLang="en-US" smtClean="0"/>
              <a:pPr/>
              <a:t>2015/7/7</a:t>
            </a:fld>
            <a:endParaRPr lang="zh-CN" altLang="en-US"/>
          </a:p>
        </p:txBody>
      </p:sp>
      <p:sp>
        <p:nvSpPr>
          <p:cNvPr id="4" name="页脚占位符 3"/>
          <p:cNvSpPr>
            <a:spLocks noGrp="1"/>
          </p:cNvSpPr>
          <p:nvPr>
            <p:ph type="ftr" sz="quarter" idx="11"/>
          </p:nvPr>
        </p:nvSpPr>
        <p:spPr>
          <a:xfrm>
            <a:off x="4165600" y="6356357"/>
            <a:ext cx="3860800" cy="365125"/>
          </a:xfrm>
          <a:prstGeom prst="rect">
            <a:avLst/>
          </a:prstGeom>
        </p:spPr>
        <p:txBody>
          <a:bodyPr/>
          <a:lstStyle/>
          <a:p>
            <a:endParaRPr lang="zh-CN" altLang="en-US"/>
          </a:p>
        </p:txBody>
      </p:sp>
      <p:sp>
        <p:nvSpPr>
          <p:cNvPr id="5" name="灯片编号占位符 4"/>
          <p:cNvSpPr>
            <a:spLocks noGrp="1"/>
          </p:cNvSpPr>
          <p:nvPr>
            <p:ph type="sldNum" sz="quarter" idx="12"/>
          </p:nvPr>
        </p:nvSpPr>
        <p:spPr/>
        <p:txBody>
          <a:bodyPr/>
          <a:lstStyle/>
          <a:p>
            <a:fld id="{8D4C9760-42A5-4B3F-B329-A90EA8DAA004}"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609600" y="6356357"/>
            <a:ext cx="2844800" cy="365125"/>
          </a:xfrm>
          <a:prstGeom prst="rect">
            <a:avLst/>
          </a:prstGeom>
        </p:spPr>
        <p:txBody>
          <a:bodyPr/>
          <a:lstStyle/>
          <a:p>
            <a:fld id="{94DD176F-E79B-42CC-A278-481D48AA378A}" type="datetime1">
              <a:rPr lang="zh-CN" altLang="en-US" smtClean="0"/>
              <a:pPr/>
              <a:t>2015/7/7</a:t>
            </a:fld>
            <a:endParaRPr lang="zh-CN" altLang="en-US"/>
          </a:p>
        </p:txBody>
      </p:sp>
      <p:sp>
        <p:nvSpPr>
          <p:cNvPr id="3" name="页脚占位符 2"/>
          <p:cNvSpPr>
            <a:spLocks noGrp="1"/>
          </p:cNvSpPr>
          <p:nvPr>
            <p:ph type="ftr" sz="quarter" idx="11"/>
          </p:nvPr>
        </p:nvSpPr>
        <p:spPr>
          <a:xfrm>
            <a:off x="4165600" y="6356357"/>
            <a:ext cx="3860800" cy="365125"/>
          </a:xfrm>
          <a:prstGeom prst="rect">
            <a:avLst/>
          </a:prstGeom>
        </p:spPr>
        <p:txBody>
          <a:bodyPr/>
          <a:lstStyle/>
          <a:p>
            <a:endParaRPr lang="zh-CN" altLang="en-US"/>
          </a:p>
        </p:txBody>
      </p:sp>
      <p:sp>
        <p:nvSpPr>
          <p:cNvPr id="4" name="灯片编号占位符 3"/>
          <p:cNvSpPr>
            <a:spLocks noGrp="1"/>
          </p:cNvSpPr>
          <p:nvPr>
            <p:ph type="sldNum" sz="quarter" idx="12"/>
          </p:nvPr>
        </p:nvSpPr>
        <p:spPr/>
        <p:txBody>
          <a:bodyPr/>
          <a:lstStyle/>
          <a:p>
            <a:fld id="{8D4C9760-42A5-4B3F-B329-A90EA8DAA004}"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3" y="273050"/>
            <a:ext cx="4011084"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733" y="273057"/>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3"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a:xfrm>
            <a:off x="609600" y="6356357"/>
            <a:ext cx="2844800" cy="365125"/>
          </a:xfrm>
          <a:prstGeom prst="rect">
            <a:avLst/>
          </a:prstGeom>
        </p:spPr>
        <p:txBody>
          <a:bodyPr/>
          <a:lstStyle/>
          <a:p>
            <a:fld id="{3BA7D2A3-05AF-4319-8C7A-0E04EC6DBA93}" type="datetime1">
              <a:rPr lang="zh-CN" altLang="en-US" smtClean="0"/>
              <a:pPr/>
              <a:t>2015/7/7</a:t>
            </a:fld>
            <a:endParaRPr lang="zh-CN" altLang="en-US"/>
          </a:p>
        </p:txBody>
      </p:sp>
      <p:sp>
        <p:nvSpPr>
          <p:cNvPr id="6" name="页脚占位符 5"/>
          <p:cNvSpPr>
            <a:spLocks noGrp="1"/>
          </p:cNvSpPr>
          <p:nvPr>
            <p:ph type="ftr" sz="quarter" idx="11"/>
          </p:nvPr>
        </p:nvSpPr>
        <p:spPr>
          <a:xfrm>
            <a:off x="4165600" y="6356357"/>
            <a:ext cx="3860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p:txBody>
          <a:bodyPr/>
          <a:lstStyle/>
          <a:p>
            <a:fld id="{8D4C9760-42A5-4B3F-B329-A90EA8DAA004}"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a:xfrm>
            <a:off x="609600" y="6356357"/>
            <a:ext cx="2844800" cy="365125"/>
          </a:xfrm>
          <a:prstGeom prst="rect">
            <a:avLst/>
          </a:prstGeom>
        </p:spPr>
        <p:txBody>
          <a:bodyPr/>
          <a:lstStyle/>
          <a:p>
            <a:fld id="{188427DE-77F8-4F84-9A78-3B87D4DF2404}" type="datetime1">
              <a:rPr lang="zh-CN" altLang="en-US" smtClean="0"/>
              <a:pPr/>
              <a:t>2015/7/7</a:t>
            </a:fld>
            <a:endParaRPr lang="zh-CN" altLang="en-US"/>
          </a:p>
        </p:txBody>
      </p:sp>
      <p:sp>
        <p:nvSpPr>
          <p:cNvPr id="6" name="页脚占位符 5"/>
          <p:cNvSpPr>
            <a:spLocks noGrp="1"/>
          </p:cNvSpPr>
          <p:nvPr>
            <p:ph type="ftr" sz="quarter" idx="11"/>
          </p:nvPr>
        </p:nvSpPr>
        <p:spPr>
          <a:xfrm>
            <a:off x="4165600" y="6356357"/>
            <a:ext cx="3860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p:txBody>
          <a:bodyPr/>
          <a:lstStyle/>
          <a:p>
            <a:fld id="{8D4C9760-42A5-4B3F-B329-A90EA8DAA004}"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105822"/>
            <a:ext cx="10972800" cy="878916"/>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609600" y="1139483"/>
            <a:ext cx="10972800" cy="5134707"/>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6" name="灯片编号占位符 5"/>
          <p:cNvSpPr>
            <a:spLocks noGrp="1"/>
          </p:cNvSpPr>
          <p:nvPr>
            <p:ph type="sldNum" sz="quarter" idx="4"/>
          </p:nvPr>
        </p:nvSpPr>
        <p:spPr>
          <a:xfrm>
            <a:off x="8737600" y="6370425"/>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D4C9760-42A5-4B3F-B329-A90EA8DAA004}"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ftr="0" dt="0"/>
  <p:txStyles>
    <p:titleStyle>
      <a:lvl1pPr algn="ctr" defTabSz="914400" rtl="0" eaLnBrk="1" latinLnBrk="0" hangingPunct="1">
        <a:spcBef>
          <a:spcPct val="0"/>
        </a:spcBef>
        <a:buNone/>
        <a:defRPr sz="4000" kern="1200">
          <a:solidFill>
            <a:schemeClr val="tx1"/>
          </a:solidFill>
          <a:latin typeface="+mj-lt"/>
          <a:ea typeface="+mj-ea"/>
          <a:cs typeface="+mj-cs"/>
        </a:defRPr>
      </a:lvl1pPr>
    </p:titleStyle>
    <p:bodyStyle>
      <a:lvl1pPr marL="342900" indent="-342900" algn="l" defTabSz="914400" rtl="0" eaLnBrk="1" latinLnBrk="0" hangingPunct="1">
        <a:spcBef>
          <a:spcPct val="20000"/>
        </a:spcBef>
        <a:buClr>
          <a:srgbClr val="0000CC"/>
        </a:buClr>
        <a:buSzPct val="80000"/>
        <a:buFont typeface="Wingdings" pitchFamily="2" charset="2"/>
        <a:buChar char="n"/>
        <a:defRPr sz="3200" kern="1200">
          <a:solidFill>
            <a:schemeClr val="tx1"/>
          </a:solidFill>
          <a:latin typeface="+mn-lt"/>
          <a:ea typeface="+mn-ea"/>
          <a:cs typeface="+mn-cs"/>
        </a:defRPr>
      </a:lvl1pPr>
      <a:lvl2pPr marL="742950" indent="-285750" algn="l" defTabSz="914400" rtl="0" eaLnBrk="1" latinLnBrk="0" hangingPunct="1">
        <a:spcBef>
          <a:spcPct val="20000"/>
        </a:spcBef>
        <a:buClr>
          <a:srgbClr val="0000CC"/>
        </a:buClr>
        <a:buSzPct val="80000"/>
        <a:buFont typeface="Wingdings" pitchFamily="2" charset="2"/>
        <a:buChar char="p"/>
        <a:defRPr sz="2800" kern="1200">
          <a:solidFill>
            <a:schemeClr val="tx1"/>
          </a:solidFill>
          <a:latin typeface="+mn-lt"/>
          <a:ea typeface="+mn-ea"/>
          <a:cs typeface="+mn-cs"/>
        </a:defRPr>
      </a:lvl2pPr>
      <a:lvl3pPr marL="1143000" indent="-228600" algn="l" defTabSz="914400" rtl="0" eaLnBrk="1" latinLnBrk="0" hangingPunct="1">
        <a:spcBef>
          <a:spcPct val="20000"/>
        </a:spcBef>
        <a:buClr>
          <a:srgbClr val="0000CC"/>
        </a:buClr>
        <a:buSzPct val="80000"/>
        <a:buFont typeface="Wingdings" pitchFamily="2" charset="2"/>
        <a:buChar char="ü"/>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descr="images (1).jpg"/>
          <p:cNvPicPr>
            <a:picLocks noChangeAspect="1"/>
          </p:cNvPicPr>
          <p:nvPr/>
        </p:nvPicPr>
        <p:blipFill>
          <a:blip r:embed="rId3" cstate="print"/>
          <a:stretch>
            <a:fillRect/>
          </a:stretch>
        </p:blipFill>
        <p:spPr>
          <a:xfrm>
            <a:off x="1679509" y="4042027"/>
            <a:ext cx="2556586" cy="1967373"/>
          </a:xfrm>
          <a:prstGeom prst="rect">
            <a:avLst/>
          </a:prstGeom>
        </p:spPr>
      </p:pic>
      <p:sp>
        <p:nvSpPr>
          <p:cNvPr id="2" name="标题 1"/>
          <p:cNvSpPr>
            <a:spLocks noGrp="1"/>
          </p:cNvSpPr>
          <p:nvPr>
            <p:ph type="ctrTitle"/>
          </p:nvPr>
        </p:nvSpPr>
        <p:spPr>
          <a:xfrm>
            <a:off x="835306" y="428833"/>
            <a:ext cx="10521388" cy="2387600"/>
          </a:xfrm>
        </p:spPr>
        <p:txBody>
          <a:bodyPr>
            <a:normAutofit/>
          </a:bodyPr>
          <a:lstStyle/>
          <a:p>
            <a:r>
              <a:rPr lang="en-US" altLang="zh-CN" sz="4400" b="1" dirty="0" smtClean="0"/>
              <a:t>Virtual Network Mapping: </a:t>
            </a:r>
            <a:br>
              <a:rPr lang="en-US" altLang="zh-CN" sz="4400" b="1" dirty="0" smtClean="0"/>
            </a:br>
            <a:r>
              <a:rPr lang="en-US" altLang="zh-CN" sz="4400" b="1" dirty="0" smtClean="0"/>
              <a:t>A Graph Pattern Matching Approach</a:t>
            </a:r>
            <a:endParaRPr lang="zh-CN" altLang="en-US" sz="4400" b="1" dirty="0"/>
          </a:p>
        </p:txBody>
      </p:sp>
      <p:sp>
        <p:nvSpPr>
          <p:cNvPr id="3" name="副标题 2"/>
          <p:cNvSpPr>
            <a:spLocks noGrp="1"/>
          </p:cNvSpPr>
          <p:nvPr>
            <p:ph type="subTitle" idx="1"/>
          </p:nvPr>
        </p:nvSpPr>
        <p:spPr>
          <a:xfrm>
            <a:off x="2541722" y="3116852"/>
            <a:ext cx="6751568" cy="746021"/>
          </a:xfrm>
        </p:spPr>
        <p:txBody>
          <a:bodyPr>
            <a:normAutofit/>
          </a:bodyPr>
          <a:lstStyle/>
          <a:p>
            <a:r>
              <a:rPr lang="en-US" altLang="zh-CN" dirty="0" smtClean="0">
                <a:solidFill>
                  <a:schemeClr val="tx1"/>
                </a:solidFill>
              </a:rPr>
              <a:t>Yang Cao</a:t>
            </a:r>
            <a:r>
              <a:rPr lang="en-US" altLang="zh-CN" baseline="30000" dirty="0" smtClean="0">
                <a:solidFill>
                  <a:schemeClr val="tx1"/>
                </a:solidFill>
              </a:rPr>
              <a:t>1,2</a:t>
            </a:r>
            <a:r>
              <a:rPr lang="en-US" altLang="zh-CN" dirty="0" smtClean="0">
                <a:solidFill>
                  <a:schemeClr val="tx1"/>
                </a:solidFill>
              </a:rPr>
              <a:t>,  Wenfei Fan</a:t>
            </a:r>
            <a:r>
              <a:rPr lang="en-US" altLang="zh-CN" baseline="30000" dirty="0" smtClean="0">
                <a:solidFill>
                  <a:schemeClr val="tx1"/>
                </a:solidFill>
              </a:rPr>
              <a:t>1,2</a:t>
            </a:r>
            <a:r>
              <a:rPr lang="en-US" altLang="zh-CN" dirty="0" smtClean="0">
                <a:solidFill>
                  <a:schemeClr val="tx1"/>
                </a:solidFill>
              </a:rPr>
              <a:t>,   </a:t>
            </a:r>
            <a:r>
              <a:rPr lang="en-US" altLang="zh-CN" dirty="0" err="1" smtClean="0">
                <a:solidFill>
                  <a:schemeClr val="tx1"/>
                </a:solidFill>
              </a:rPr>
              <a:t>Shuai</a:t>
            </a:r>
            <a:r>
              <a:rPr lang="en-US" altLang="zh-CN" dirty="0" smtClean="0">
                <a:solidFill>
                  <a:schemeClr val="tx1"/>
                </a:solidFill>
              </a:rPr>
              <a:t> Ma</a:t>
            </a:r>
            <a:r>
              <a:rPr lang="en-US" altLang="zh-CN" baseline="30000" dirty="0" smtClean="0">
                <a:solidFill>
                  <a:schemeClr val="tx1"/>
                </a:solidFill>
              </a:rPr>
              <a:t>2</a:t>
            </a:r>
            <a:endParaRPr lang="en-US" altLang="zh-CN" dirty="0" smtClean="0">
              <a:solidFill>
                <a:schemeClr val="tx1"/>
              </a:solidFill>
            </a:endParaRPr>
          </a:p>
        </p:txBody>
      </p:sp>
      <p:sp>
        <p:nvSpPr>
          <p:cNvPr id="4" name="灯片编号占位符 3"/>
          <p:cNvSpPr>
            <a:spLocks noGrp="1"/>
          </p:cNvSpPr>
          <p:nvPr>
            <p:ph type="sldNum" sz="quarter" idx="12"/>
          </p:nvPr>
        </p:nvSpPr>
        <p:spPr/>
        <p:txBody>
          <a:bodyPr/>
          <a:lstStyle/>
          <a:p>
            <a:fld id="{8D4C9760-42A5-4B3F-B329-A90EA8DAA004}" type="slidenum">
              <a:rPr lang="zh-CN" altLang="en-US" smtClean="0"/>
              <a:pPr/>
              <a:t>1</a:t>
            </a:fld>
            <a:endParaRPr lang="zh-CN" altLang="en-US" dirty="0"/>
          </a:p>
        </p:txBody>
      </p:sp>
      <p:pic>
        <p:nvPicPr>
          <p:cNvPr id="7" name="图片 6" descr="images.jpg"/>
          <p:cNvPicPr>
            <a:picLocks noChangeAspect="1"/>
          </p:cNvPicPr>
          <p:nvPr/>
        </p:nvPicPr>
        <p:blipFill>
          <a:blip r:embed="rId4" cstate="print"/>
          <a:stretch>
            <a:fillRect/>
          </a:stretch>
        </p:blipFill>
        <p:spPr>
          <a:xfrm>
            <a:off x="8302032" y="4315482"/>
            <a:ext cx="1420462" cy="1420462"/>
          </a:xfrm>
          <a:prstGeom prst="rect">
            <a:avLst/>
          </a:prstGeom>
        </p:spPr>
      </p:pic>
      <p:sp>
        <p:nvSpPr>
          <p:cNvPr id="8" name="副标题 2"/>
          <p:cNvSpPr txBox="1">
            <a:spLocks/>
          </p:cNvSpPr>
          <p:nvPr/>
        </p:nvSpPr>
        <p:spPr>
          <a:xfrm>
            <a:off x="3776470" y="4203517"/>
            <a:ext cx="4359821" cy="1644393"/>
          </a:xfrm>
          <a:prstGeom prst="rect">
            <a:avLst/>
          </a:prstGeom>
        </p:spPr>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
                <a:srgbClr val="0000CC"/>
              </a:buClr>
              <a:buSzPct val="80000"/>
              <a:buFont typeface="Wingdings" pitchFamily="2" charset="2"/>
              <a:buNone/>
              <a:tabLst/>
              <a:defRPr/>
            </a:pPr>
            <a:r>
              <a:rPr kumimoji="0" lang="en-US" altLang="zh-CN" sz="3200" b="0" i="0" u="none" strike="noStrike" kern="1200" cap="none" spc="0" normalizeH="0" baseline="30000" noProof="0" dirty="0" smtClean="0">
                <a:ln>
                  <a:noFill/>
                </a:ln>
                <a:solidFill>
                  <a:schemeClr val="tx1"/>
                </a:solidFill>
                <a:effectLst/>
                <a:uLnTx/>
                <a:uFillTx/>
                <a:latin typeface="+mn-lt"/>
                <a:ea typeface="+mn-ea"/>
                <a:cs typeface="+mn-cs"/>
              </a:rPr>
              <a:t>1</a:t>
            </a:r>
            <a:r>
              <a:rPr kumimoji="0" lang="en-US" altLang="zh-CN" sz="3200" b="0" i="0" u="none" strike="noStrike" kern="1200" cap="none" spc="0" normalizeH="0" baseline="0" noProof="0" dirty="0" smtClean="0">
                <a:ln>
                  <a:noFill/>
                </a:ln>
                <a:solidFill>
                  <a:schemeClr val="tx1"/>
                </a:solidFill>
                <a:effectLst/>
                <a:uLnTx/>
                <a:uFillTx/>
                <a:latin typeface="+mn-lt"/>
                <a:ea typeface="+mn-ea"/>
                <a:cs typeface="+mn-cs"/>
              </a:rPr>
              <a:t>University of Edinburgh</a:t>
            </a:r>
          </a:p>
          <a:p>
            <a:pPr marL="0" marR="0" lvl="0" indent="0" algn="ctr" defTabSz="914400" rtl="0" eaLnBrk="1" fontAlgn="auto" latinLnBrk="0" hangingPunct="1">
              <a:lnSpc>
                <a:spcPct val="100000"/>
              </a:lnSpc>
              <a:spcBef>
                <a:spcPct val="20000"/>
              </a:spcBef>
              <a:spcAft>
                <a:spcPts val="0"/>
              </a:spcAft>
              <a:buClr>
                <a:srgbClr val="0000CC"/>
              </a:buClr>
              <a:buSzPct val="80000"/>
              <a:buFont typeface="Wingdings" pitchFamily="2" charset="2"/>
              <a:buNone/>
              <a:tabLst/>
              <a:defRPr/>
            </a:pPr>
            <a:r>
              <a:rPr kumimoji="0" lang="en-US" altLang="zh-CN" sz="3200" b="0" i="0" u="none" strike="noStrike" kern="1200" cap="none" spc="0" normalizeH="0" baseline="30000" noProof="0" dirty="0" smtClean="0">
                <a:ln>
                  <a:noFill/>
                </a:ln>
                <a:solidFill>
                  <a:schemeClr val="tx1"/>
                </a:solidFill>
                <a:effectLst/>
                <a:uLnTx/>
                <a:uFillTx/>
                <a:latin typeface="+mn-lt"/>
                <a:ea typeface="+mn-ea"/>
                <a:cs typeface="+mn-cs"/>
              </a:rPr>
              <a:t>                        </a:t>
            </a:r>
          </a:p>
          <a:p>
            <a:pPr marL="0" marR="0" lvl="0" indent="0" algn="ctr" defTabSz="914400" rtl="0" eaLnBrk="1" fontAlgn="auto" latinLnBrk="0" hangingPunct="1">
              <a:lnSpc>
                <a:spcPct val="100000"/>
              </a:lnSpc>
              <a:spcBef>
                <a:spcPct val="20000"/>
              </a:spcBef>
              <a:spcAft>
                <a:spcPts val="0"/>
              </a:spcAft>
              <a:buClr>
                <a:srgbClr val="0000CC"/>
              </a:buClr>
              <a:buSzPct val="80000"/>
              <a:buFont typeface="Wingdings" pitchFamily="2" charset="2"/>
              <a:buNone/>
              <a:tabLst/>
              <a:defRPr/>
            </a:pPr>
            <a:r>
              <a:rPr kumimoji="0" lang="en-US" altLang="zh-CN" sz="3200" b="0" i="0" u="none" strike="noStrike" kern="1200" cap="none" spc="0" normalizeH="0" baseline="30000" noProof="0" dirty="0" smtClean="0">
                <a:ln>
                  <a:noFill/>
                </a:ln>
                <a:solidFill>
                  <a:schemeClr val="tx1"/>
                </a:solidFill>
                <a:effectLst/>
                <a:uLnTx/>
                <a:uFillTx/>
                <a:latin typeface="+mn-lt"/>
                <a:ea typeface="+mn-ea"/>
                <a:cs typeface="+mn-cs"/>
              </a:rPr>
              <a:t>2</a:t>
            </a:r>
            <a:r>
              <a:rPr kumimoji="0" lang="en-US" altLang="zh-CN" sz="3200" b="0" i="0" u="none" strike="noStrike" kern="1200" cap="none" spc="0" normalizeH="0" baseline="0" noProof="0" dirty="0" smtClean="0">
                <a:ln>
                  <a:noFill/>
                </a:ln>
                <a:solidFill>
                  <a:schemeClr val="tx1"/>
                </a:solidFill>
                <a:effectLst/>
                <a:uLnTx/>
                <a:uFillTx/>
                <a:latin typeface="+mn-lt"/>
                <a:ea typeface="+mn-ea"/>
                <a:cs typeface="+mn-cs"/>
              </a:rPr>
              <a:t>Beihang University</a:t>
            </a:r>
            <a:endParaRPr kumimoji="0" lang="zh-CN" altLang="en-US" sz="3200" b="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xmlns="" val="333659389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09600" y="1139483"/>
            <a:ext cx="10972800" cy="1660867"/>
          </a:xfrm>
        </p:spPr>
        <p:txBody>
          <a:bodyPr/>
          <a:lstStyle/>
          <a:p>
            <a:r>
              <a:rPr lang="en-US" altLang="zh-CN" dirty="0" smtClean="0"/>
              <a:t> A VN request (G</a:t>
            </a:r>
            <a:r>
              <a:rPr lang="en-US" altLang="zh-CN" baseline="-25000" dirty="0" smtClean="0"/>
              <a:t>P</a:t>
            </a:r>
            <a:r>
              <a:rPr lang="en-US" altLang="zh-CN" dirty="0" smtClean="0"/>
              <a:t>, C) can be mapped to an SN G</a:t>
            </a:r>
            <a:r>
              <a:rPr lang="en-US" altLang="zh-CN" baseline="-25000" dirty="0" smtClean="0"/>
              <a:t>S</a:t>
            </a:r>
            <a:r>
              <a:rPr lang="en-US" altLang="zh-CN" dirty="0" smtClean="0"/>
              <a:t> if </a:t>
            </a:r>
          </a:p>
          <a:p>
            <a:pPr lvl="1"/>
            <a:r>
              <a:rPr lang="en-US" altLang="zh-CN" dirty="0"/>
              <a:t> </a:t>
            </a:r>
            <a:r>
              <a:rPr lang="en-US" altLang="zh-CN" dirty="0" smtClean="0"/>
              <a:t>there exists node mapping (g, </a:t>
            </a:r>
            <a:r>
              <a:rPr lang="en-US" altLang="zh-CN" dirty="0" err="1" smtClean="0"/>
              <a:t>r</a:t>
            </a:r>
            <a:r>
              <a:rPr lang="en-US" altLang="zh-CN" baseline="-25000" dirty="0" err="1" smtClean="0"/>
              <a:t>V</a:t>
            </a:r>
            <a:r>
              <a:rPr lang="en-US" altLang="zh-CN" dirty="0" smtClean="0"/>
              <a:t>) and edge mapping (h, </a:t>
            </a:r>
            <a:r>
              <a:rPr lang="en-US" altLang="zh-CN" dirty="0" err="1" smtClean="0"/>
              <a:t>r</a:t>
            </a:r>
            <a:r>
              <a:rPr lang="en-US" altLang="zh-CN" baseline="-25000" dirty="0" err="1" smtClean="0"/>
              <a:t>E</a:t>
            </a:r>
            <a:r>
              <a:rPr lang="en-US" altLang="zh-CN" dirty="0" smtClean="0"/>
              <a:t>)</a:t>
            </a:r>
          </a:p>
          <a:p>
            <a:pPr lvl="1"/>
            <a:r>
              <a:rPr lang="en-US" altLang="zh-CN" dirty="0"/>
              <a:t> </a:t>
            </a:r>
            <a:r>
              <a:rPr lang="en-US" altLang="zh-CN" dirty="0" smtClean="0"/>
              <a:t>all the constraints of C are satisfied</a:t>
            </a:r>
            <a:endParaRPr lang="zh-CN" altLang="en-US" dirty="0"/>
          </a:p>
        </p:txBody>
      </p:sp>
      <p:sp>
        <p:nvSpPr>
          <p:cNvPr id="4" name="标题 1"/>
          <p:cNvSpPr>
            <a:spLocks noGrp="1"/>
          </p:cNvSpPr>
          <p:nvPr>
            <p:ph type="title"/>
          </p:nvPr>
        </p:nvSpPr>
        <p:spPr/>
        <p:txBody>
          <a:bodyPr/>
          <a:lstStyle/>
          <a:p>
            <a:r>
              <a:rPr lang="en-US" altLang="zh-CN" dirty="0" smtClean="0"/>
              <a:t>Graph Pattern Matching Model for VNM (cont.)</a:t>
            </a:r>
            <a:endParaRPr lang="zh-CN" altLang="en-US" dirty="0"/>
          </a:p>
        </p:txBody>
      </p:sp>
      <p:sp>
        <p:nvSpPr>
          <p:cNvPr id="5" name="内容占位符 2"/>
          <p:cNvSpPr txBox="1">
            <a:spLocks/>
          </p:cNvSpPr>
          <p:nvPr/>
        </p:nvSpPr>
        <p:spPr>
          <a:xfrm>
            <a:off x="609600" y="3254033"/>
            <a:ext cx="10972800" cy="1660867"/>
          </a:xfrm>
          <a:prstGeom prst="rect">
            <a:avLst/>
          </a:prstGeom>
          <a:ln w="12700">
            <a:solidFill>
              <a:srgbClr val="0000CC"/>
            </a:solidFill>
          </a:ln>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
                <a:srgbClr val="0000CC"/>
              </a:buClr>
              <a:buSzPct val="80000"/>
              <a:buFont typeface="Wingdings" pitchFamily="2" charset="2"/>
              <a:buChar char="n"/>
              <a:tabLst/>
              <a:defRPr/>
            </a:pPr>
            <a:r>
              <a:rPr kumimoji="0" lang="en-US" altLang="zh-CN" sz="3200" b="0" i="0" u="none" strike="noStrike" kern="1200" cap="none" spc="0" normalizeH="0" baseline="0" noProof="0" dirty="0" smtClean="0">
                <a:ln>
                  <a:noFill/>
                </a:ln>
                <a:solidFill>
                  <a:schemeClr val="tx1"/>
                </a:solidFill>
                <a:effectLst/>
                <a:uLnTx/>
                <a:uFillTx/>
                <a:latin typeface="+mn-lt"/>
                <a:ea typeface="+mn-ea"/>
                <a:cs typeface="+mn-cs"/>
              </a:rPr>
              <a:t> The</a:t>
            </a:r>
            <a:r>
              <a:rPr kumimoji="0" lang="en-US" altLang="zh-CN" sz="3200" b="0" i="0" u="none" strike="noStrike" kern="1200" cap="none" spc="0" normalizeH="0" noProof="0" dirty="0" smtClean="0">
                <a:ln>
                  <a:noFill/>
                </a:ln>
                <a:solidFill>
                  <a:schemeClr val="tx1"/>
                </a:solidFill>
                <a:effectLst/>
                <a:uLnTx/>
                <a:uFillTx/>
                <a:latin typeface="+mn-lt"/>
                <a:ea typeface="+mn-ea"/>
                <a:cs typeface="+mn-cs"/>
              </a:rPr>
              <a:t> VNM problem</a:t>
            </a:r>
            <a:endParaRPr kumimoji="0" lang="en-US" altLang="zh-CN" sz="3200" b="0" i="0" u="none" strike="noStrike" kern="1200" cap="none" spc="0" normalizeH="0" baseline="0" noProof="0" dirty="0" smtClean="0">
              <a:ln>
                <a:noFill/>
              </a:ln>
              <a:solidFill>
                <a:schemeClr val="tx1"/>
              </a:solidFill>
              <a:effectLst/>
              <a:uLnTx/>
              <a:uFillTx/>
              <a:latin typeface="+mn-lt"/>
              <a:ea typeface="+mn-ea"/>
              <a:cs typeface="+mn-cs"/>
            </a:endParaRPr>
          </a:p>
          <a:p>
            <a:pPr marL="742950" marR="0" lvl="1" indent="-285750" algn="l" defTabSz="914400" rtl="0" eaLnBrk="1" fontAlgn="auto" latinLnBrk="0" hangingPunct="1">
              <a:lnSpc>
                <a:spcPct val="100000"/>
              </a:lnSpc>
              <a:spcBef>
                <a:spcPct val="20000"/>
              </a:spcBef>
              <a:spcAft>
                <a:spcPts val="0"/>
              </a:spcAft>
              <a:buClr>
                <a:srgbClr val="0000CC"/>
              </a:buClr>
              <a:buSzPct val="80000"/>
              <a:buFont typeface="Wingdings" pitchFamily="2" charset="2"/>
              <a:buChar char="p"/>
              <a:tabLst/>
              <a:defRPr/>
            </a:pPr>
            <a:r>
              <a:rPr kumimoji="0" lang="en-US" altLang="zh-CN" sz="2800" b="0" i="0" u="none" strike="noStrike" kern="1200" cap="none" spc="0" normalizeH="0" baseline="0" noProof="0" dirty="0" smtClean="0">
                <a:ln>
                  <a:noFill/>
                </a:ln>
                <a:solidFill>
                  <a:schemeClr val="tx1"/>
                </a:solidFill>
                <a:effectLst/>
                <a:uLnTx/>
                <a:uFillTx/>
                <a:latin typeface="+mn-lt"/>
                <a:ea typeface="+mn-ea"/>
                <a:cs typeface="+mn-cs"/>
              </a:rPr>
              <a:t> Input: an VN</a:t>
            </a:r>
            <a:r>
              <a:rPr kumimoji="0" lang="en-US" altLang="zh-CN" sz="2800" b="0" i="0" u="none" strike="noStrike" kern="1200" cap="none" spc="0" normalizeH="0" noProof="0" dirty="0" smtClean="0">
                <a:ln>
                  <a:noFill/>
                </a:ln>
                <a:solidFill>
                  <a:schemeClr val="tx1"/>
                </a:solidFill>
                <a:effectLst/>
                <a:uLnTx/>
                <a:uFillTx/>
                <a:latin typeface="+mn-lt"/>
                <a:ea typeface="+mn-ea"/>
                <a:cs typeface="+mn-cs"/>
              </a:rPr>
              <a:t> request (G</a:t>
            </a:r>
            <a:r>
              <a:rPr kumimoji="0" lang="en-US" altLang="zh-CN" sz="2800" b="0" i="0" u="none" strike="noStrike" kern="1200" cap="none" spc="0" normalizeH="0" baseline="-25000" noProof="0" dirty="0" smtClean="0">
                <a:ln>
                  <a:noFill/>
                </a:ln>
                <a:solidFill>
                  <a:schemeClr val="tx1"/>
                </a:solidFill>
                <a:effectLst/>
                <a:uLnTx/>
                <a:uFillTx/>
                <a:latin typeface="+mn-lt"/>
                <a:ea typeface="+mn-ea"/>
                <a:cs typeface="+mn-cs"/>
              </a:rPr>
              <a:t>P</a:t>
            </a:r>
            <a:r>
              <a:rPr kumimoji="0" lang="en-US" altLang="zh-CN" sz="2800" b="0" i="0" u="none" strike="noStrike" kern="1200" cap="none" spc="0" normalizeH="0" noProof="0" dirty="0" smtClean="0">
                <a:ln>
                  <a:noFill/>
                </a:ln>
                <a:solidFill>
                  <a:schemeClr val="tx1"/>
                </a:solidFill>
                <a:effectLst/>
                <a:uLnTx/>
                <a:uFillTx/>
                <a:latin typeface="+mn-lt"/>
                <a:ea typeface="+mn-ea"/>
                <a:cs typeface="+mn-cs"/>
              </a:rPr>
              <a:t>, C), an SN G</a:t>
            </a:r>
            <a:r>
              <a:rPr kumimoji="0" lang="en-US" altLang="zh-CN" sz="2800" b="0" i="0" u="none" strike="noStrike" kern="1200" cap="none" spc="0" normalizeH="0" baseline="-25000" noProof="0" dirty="0" smtClean="0">
                <a:ln>
                  <a:noFill/>
                </a:ln>
                <a:solidFill>
                  <a:schemeClr val="tx1"/>
                </a:solidFill>
                <a:effectLst/>
                <a:uLnTx/>
                <a:uFillTx/>
                <a:latin typeface="+mn-lt"/>
                <a:ea typeface="+mn-ea"/>
                <a:cs typeface="+mn-cs"/>
              </a:rPr>
              <a:t>S</a:t>
            </a:r>
            <a:r>
              <a:rPr kumimoji="0" lang="en-US" altLang="zh-CN" sz="2800" b="0" i="0" u="none" strike="noStrike" kern="1200" cap="none" spc="0" normalizeH="0" noProof="0" dirty="0" smtClean="0">
                <a:ln>
                  <a:noFill/>
                </a:ln>
                <a:solidFill>
                  <a:schemeClr val="tx1"/>
                </a:solidFill>
                <a:effectLst/>
                <a:uLnTx/>
                <a:uFillTx/>
                <a:latin typeface="+mn-lt"/>
                <a:ea typeface="+mn-ea"/>
                <a:cs typeface="+mn-cs"/>
              </a:rPr>
              <a:t> </a:t>
            </a:r>
            <a:endParaRPr kumimoji="0" lang="en-US" altLang="zh-CN" sz="2800" b="0" i="0" u="none" strike="noStrike" kern="1200" cap="none" spc="0" normalizeH="0" baseline="0" noProof="0" dirty="0" smtClean="0">
              <a:ln>
                <a:noFill/>
              </a:ln>
              <a:solidFill>
                <a:schemeClr val="tx1"/>
              </a:solidFill>
              <a:effectLst/>
              <a:uLnTx/>
              <a:uFillTx/>
              <a:latin typeface="+mn-lt"/>
              <a:ea typeface="+mn-ea"/>
              <a:cs typeface="+mn-cs"/>
            </a:endParaRPr>
          </a:p>
          <a:p>
            <a:pPr marL="742950" lvl="1" indent="-285750">
              <a:spcBef>
                <a:spcPct val="20000"/>
              </a:spcBef>
              <a:buClr>
                <a:srgbClr val="0000CC"/>
              </a:buClr>
              <a:buSzPct val="80000"/>
              <a:buFont typeface="Wingdings" pitchFamily="2" charset="2"/>
              <a:buChar char="p"/>
            </a:pPr>
            <a:r>
              <a:rPr kumimoji="0" lang="en-US" altLang="zh-CN" sz="2800" b="0" i="0" u="none" strike="noStrike" kern="1200" cap="none" spc="0" normalizeH="0" baseline="0" noProof="0" dirty="0" smtClean="0">
                <a:ln>
                  <a:noFill/>
                </a:ln>
                <a:solidFill>
                  <a:schemeClr val="tx1"/>
                </a:solidFill>
                <a:effectLst/>
                <a:uLnTx/>
                <a:uFillTx/>
                <a:latin typeface="+mn-lt"/>
                <a:ea typeface="+mn-ea"/>
                <a:cs typeface="+mn-cs"/>
              </a:rPr>
              <a:t> Question:</a:t>
            </a:r>
            <a:r>
              <a:rPr kumimoji="0" lang="en-US" altLang="zh-CN" sz="2800" b="0" i="0" u="none" strike="noStrike" kern="1200" cap="none" spc="0" normalizeH="0" noProof="0" dirty="0" smtClean="0">
                <a:ln>
                  <a:noFill/>
                </a:ln>
                <a:solidFill>
                  <a:schemeClr val="tx1"/>
                </a:solidFill>
                <a:effectLst/>
                <a:uLnTx/>
                <a:uFillTx/>
                <a:latin typeface="+mn-lt"/>
                <a:ea typeface="+mn-ea"/>
                <a:cs typeface="+mn-cs"/>
              </a:rPr>
              <a:t>  whether </a:t>
            </a:r>
            <a:r>
              <a:rPr lang="en-US" altLang="zh-CN" sz="2800" dirty="0" smtClean="0"/>
              <a:t>(G</a:t>
            </a:r>
            <a:r>
              <a:rPr lang="en-US" altLang="zh-CN" sz="2800" baseline="-25000" dirty="0" smtClean="0"/>
              <a:t>P</a:t>
            </a:r>
            <a:r>
              <a:rPr lang="en-US" altLang="zh-CN" sz="2800" dirty="0" smtClean="0"/>
              <a:t>, C) can be mapped to  G</a:t>
            </a:r>
            <a:r>
              <a:rPr lang="en-US" altLang="zh-CN" sz="2800" baseline="-25000" dirty="0" smtClean="0"/>
              <a:t>S</a:t>
            </a:r>
            <a:r>
              <a:rPr lang="en-US" altLang="zh-CN" sz="2800" dirty="0" smtClean="0"/>
              <a:t>? </a:t>
            </a:r>
            <a:endParaRPr kumimoji="0" lang="zh-CN" altLang="en-US" sz="28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7" name="灯片编号占位符 6"/>
          <p:cNvSpPr>
            <a:spLocks noGrp="1"/>
          </p:cNvSpPr>
          <p:nvPr>
            <p:ph type="sldNum" sz="quarter" idx="12"/>
          </p:nvPr>
        </p:nvSpPr>
        <p:spPr/>
        <p:txBody>
          <a:bodyPr/>
          <a:lstStyle/>
          <a:p>
            <a:fld id="{8D4C9760-42A5-4B3F-B329-A90EA8DAA004}" type="slidenum">
              <a:rPr lang="zh-CN" altLang="en-US" smtClean="0"/>
              <a:pPr/>
              <a:t>10</a:t>
            </a:fld>
            <a:endParaRPr lang="zh-CN" alt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The Computational Complexity of VNM</a:t>
            </a:r>
            <a:endParaRPr lang="zh-CN" altLang="en-US" dirty="0"/>
          </a:p>
        </p:txBody>
      </p:sp>
      <p:sp>
        <p:nvSpPr>
          <p:cNvPr id="3" name="内容占位符 2"/>
          <p:cNvSpPr>
            <a:spLocks noGrp="1"/>
          </p:cNvSpPr>
          <p:nvPr>
            <p:ph idx="1"/>
          </p:nvPr>
        </p:nvSpPr>
        <p:spPr/>
        <p:txBody>
          <a:bodyPr/>
          <a:lstStyle/>
          <a:p>
            <a:r>
              <a:rPr lang="en-US" altLang="zh-CN" dirty="0" smtClean="0"/>
              <a:t> The VNM problem is </a:t>
            </a:r>
          </a:p>
          <a:p>
            <a:pPr lvl="1"/>
            <a:r>
              <a:rPr lang="en-US" altLang="zh-CN" dirty="0"/>
              <a:t> </a:t>
            </a:r>
            <a:r>
              <a:rPr lang="en-US" altLang="zh-CN" dirty="0" smtClean="0">
                <a:solidFill>
                  <a:srgbClr val="C00000"/>
                </a:solidFill>
              </a:rPr>
              <a:t>in NP </a:t>
            </a:r>
            <a:r>
              <a:rPr lang="en-US" altLang="zh-CN" dirty="0" smtClean="0"/>
              <a:t>regardless of what constraints are present</a:t>
            </a:r>
          </a:p>
          <a:p>
            <a:pPr lvl="1"/>
            <a:r>
              <a:rPr lang="en-US" altLang="zh-CN" dirty="0"/>
              <a:t> </a:t>
            </a:r>
            <a:r>
              <a:rPr lang="en-US" altLang="zh-CN" dirty="0" smtClean="0"/>
              <a:t>in </a:t>
            </a:r>
            <a:r>
              <a:rPr lang="en-US" altLang="zh-CN" dirty="0" smtClean="0">
                <a:solidFill>
                  <a:srgbClr val="C00000"/>
                </a:solidFill>
              </a:rPr>
              <a:t>PTIME</a:t>
            </a:r>
            <a:r>
              <a:rPr lang="en-US" altLang="zh-CN" dirty="0" smtClean="0"/>
              <a:t> when </a:t>
            </a:r>
            <a:r>
              <a:rPr lang="en-US" altLang="zh-CN" dirty="0" smtClean="0">
                <a:solidFill>
                  <a:srgbClr val="0000CC"/>
                </a:solidFill>
              </a:rPr>
              <a:t>only node constraints are present, without node sharing</a:t>
            </a:r>
          </a:p>
          <a:p>
            <a:pPr lvl="1"/>
            <a:r>
              <a:rPr lang="en-US" altLang="zh-CN" dirty="0"/>
              <a:t> </a:t>
            </a:r>
            <a:r>
              <a:rPr lang="en-US" altLang="zh-CN" dirty="0" smtClean="0"/>
              <a:t>it becomes </a:t>
            </a:r>
            <a:r>
              <a:rPr lang="en-US" altLang="zh-CN" dirty="0" smtClean="0">
                <a:solidFill>
                  <a:srgbClr val="C00000"/>
                </a:solidFill>
              </a:rPr>
              <a:t>NP-complete</a:t>
            </a:r>
            <a:r>
              <a:rPr lang="en-US" altLang="zh-CN" dirty="0" smtClean="0"/>
              <a:t> when </a:t>
            </a:r>
            <a:r>
              <a:rPr lang="en-US" altLang="zh-CN" dirty="0" smtClean="0">
                <a:solidFill>
                  <a:srgbClr val="0000CC"/>
                </a:solidFill>
              </a:rPr>
              <a:t>node sharing is requested</a:t>
            </a:r>
          </a:p>
          <a:p>
            <a:pPr lvl="1"/>
            <a:r>
              <a:rPr lang="en-US" altLang="zh-CN" dirty="0"/>
              <a:t> </a:t>
            </a:r>
            <a:r>
              <a:rPr lang="en-US" altLang="zh-CN" dirty="0" smtClean="0"/>
              <a:t>it is </a:t>
            </a:r>
            <a:r>
              <a:rPr lang="en-US" altLang="zh-CN" dirty="0" smtClean="0">
                <a:solidFill>
                  <a:srgbClr val="C00000"/>
                </a:solidFill>
              </a:rPr>
              <a:t>NP-complete</a:t>
            </a:r>
            <a:r>
              <a:rPr lang="en-US" altLang="zh-CN" dirty="0" smtClean="0"/>
              <a:t> in the presence of </a:t>
            </a:r>
            <a:r>
              <a:rPr lang="en-US" altLang="zh-CN" dirty="0" smtClean="0">
                <a:solidFill>
                  <a:srgbClr val="0000CC"/>
                </a:solidFill>
              </a:rPr>
              <a:t>edge constraints</a:t>
            </a:r>
            <a:endParaRPr lang="zh-CN" altLang="en-US" dirty="0">
              <a:solidFill>
                <a:srgbClr val="0000CC"/>
              </a:solidFill>
            </a:endParaRPr>
          </a:p>
        </p:txBody>
      </p:sp>
      <p:sp>
        <p:nvSpPr>
          <p:cNvPr id="5" name="圆角矩形标注 4"/>
          <p:cNvSpPr/>
          <p:nvPr/>
        </p:nvSpPr>
        <p:spPr>
          <a:xfrm>
            <a:off x="7943850" y="1028700"/>
            <a:ext cx="2743200" cy="612648"/>
          </a:xfrm>
          <a:prstGeom prst="wedgeRoundRectCallout">
            <a:avLst>
              <a:gd name="adj1" fmla="val -42969"/>
              <a:gd name="adj2" fmla="val 71828"/>
              <a:gd name="adj3" fmla="val 16667"/>
            </a:avLst>
          </a:prstGeom>
          <a:solidFill>
            <a:srgbClr val="FFFF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solidFill>
                  <a:srgbClr val="000066"/>
                </a:solidFill>
              </a:rPr>
              <a:t>upper bound</a:t>
            </a:r>
            <a:endParaRPr lang="zh-CN" altLang="en-US" sz="2800" dirty="0">
              <a:solidFill>
                <a:srgbClr val="000066"/>
              </a:solidFill>
            </a:endParaRPr>
          </a:p>
        </p:txBody>
      </p:sp>
      <p:sp>
        <p:nvSpPr>
          <p:cNvPr id="7" name="圆角矩形标注 6"/>
          <p:cNvSpPr/>
          <p:nvPr/>
        </p:nvSpPr>
        <p:spPr>
          <a:xfrm>
            <a:off x="3333750" y="2609850"/>
            <a:ext cx="5162550" cy="612648"/>
          </a:xfrm>
          <a:prstGeom prst="wedgeRoundRectCallout">
            <a:avLst>
              <a:gd name="adj1" fmla="val -60331"/>
              <a:gd name="adj2" fmla="val -40112"/>
              <a:gd name="adj3" fmla="val 16667"/>
            </a:avLst>
          </a:prstGeom>
          <a:solidFill>
            <a:srgbClr val="FFFF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solidFill>
                  <a:srgbClr val="000066"/>
                </a:solidFill>
              </a:rPr>
              <a:t>virtual machine placement (VMP)</a:t>
            </a:r>
            <a:endParaRPr lang="zh-CN" altLang="en-US" sz="2800" dirty="0">
              <a:solidFill>
                <a:srgbClr val="000066"/>
              </a:solidFill>
            </a:endParaRPr>
          </a:p>
        </p:txBody>
      </p:sp>
      <p:sp>
        <p:nvSpPr>
          <p:cNvPr id="9" name="矩形 8"/>
          <p:cNvSpPr/>
          <p:nvPr/>
        </p:nvSpPr>
        <p:spPr>
          <a:xfrm>
            <a:off x="1066800" y="4172203"/>
            <a:ext cx="9410700" cy="523220"/>
          </a:xfrm>
          <a:prstGeom prst="rect">
            <a:avLst/>
          </a:prstGeom>
        </p:spPr>
        <p:txBody>
          <a:bodyPr wrap="square">
            <a:spAutoFit/>
          </a:bodyPr>
          <a:lstStyle/>
          <a:p>
            <a:pPr marL="742950" lvl="1" indent="-285750">
              <a:spcBef>
                <a:spcPct val="20000"/>
              </a:spcBef>
              <a:buClr>
                <a:srgbClr val="0000CC"/>
              </a:buClr>
              <a:buSzPct val="80000"/>
              <a:defRPr/>
            </a:pPr>
            <a:r>
              <a:rPr lang="en-US" altLang="zh-CN" sz="2800" dirty="0" smtClean="0"/>
              <a:t>All the results hold even when both VNs and SNs are DAGs</a:t>
            </a:r>
          </a:p>
        </p:txBody>
      </p:sp>
      <p:sp>
        <p:nvSpPr>
          <p:cNvPr id="6" name="圆角矩形标注 5"/>
          <p:cNvSpPr/>
          <p:nvPr/>
        </p:nvSpPr>
        <p:spPr>
          <a:xfrm>
            <a:off x="342900" y="4933950"/>
            <a:ext cx="4991100" cy="1638300"/>
          </a:xfrm>
          <a:prstGeom prst="wedgeRoundRectCallout">
            <a:avLst>
              <a:gd name="adj1" fmla="val 444"/>
              <a:gd name="adj2" fmla="val -102508"/>
              <a:gd name="adj3" fmla="val 16667"/>
            </a:avLst>
          </a:prstGeom>
          <a:solidFill>
            <a:srgbClr val="FFFF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US" altLang="zh-CN" sz="2200" dirty="0" smtClean="0">
                <a:solidFill>
                  <a:srgbClr val="000066"/>
                </a:solidFill>
              </a:rPr>
              <a:t>Priority mapping (VNM</a:t>
            </a:r>
            <a:r>
              <a:rPr lang="en-US" altLang="zh-CN" sz="2200" baseline="-25000" dirty="0" smtClean="0">
                <a:solidFill>
                  <a:srgbClr val="000066"/>
                </a:solidFill>
              </a:rPr>
              <a:t>P</a:t>
            </a:r>
            <a:r>
              <a:rPr lang="en-US" altLang="zh-CN" sz="2200" dirty="0" smtClean="0">
                <a:solidFill>
                  <a:srgbClr val="000066"/>
                </a:solidFill>
              </a:rPr>
              <a:t>)</a:t>
            </a:r>
          </a:p>
          <a:p>
            <a:pPr>
              <a:buFont typeface="Arial" pitchFamily="34" charset="0"/>
              <a:buChar char="•"/>
            </a:pPr>
            <a:r>
              <a:rPr lang="en-US" altLang="zh-CN" sz="2200" dirty="0" smtClean="0">
                <a:solidFill>
                  <a:srgbClr val="000066"/>
                </a:solidFill>
              </a:rPr>
              <a:t>mapping with latency constraints (VNM</a:t>
            </a:r>
            <a:r>
              <a:rPr lang="en-US" altLang="zh-CN" sz="2200" baseline="-25000" dirty="0" smtClean="0">
                <a:solidFill>
                  <a:srgbClr val="000066"/>
                </a:solidFill>
              </a:rPr>
              <a:t>L</a:t>
            </a:r>
            <a:r>
              <a:rPr lang="en-US" altLang="zh-CN" sz="2200" dirty="0" smtClean="0">
                <a:solidFill>
                  <a:srgbClr val="000066"/>
                </a:solidFill>
              </a:rPr>
              <a:t>)</a:t>
            </a:r>
          </a:p>
          <a:p>
            <a:pPr>
              <a:buFont typeface="Arial" pitchFamily="34" charset="0"/>
              <a:buChar char="•"/>
            </a:pPr>
            <a:r>
              <a:rPr lang="en-US" altLang="zh-CN" sz="2200" dirty="0" smtClean="0">
                <a:solidFill>
                  <a:srgbClr val="000066"/>
                </a:solidFill>
              </a:rPr>
              <a:t> single-path VN embedding (VNE</a:t>
            </a:r>
            <a:r>
              <a:rPr lang="en-US" altLang="zh-CN" sz="2200" baseline="-25000" dirty="0" smtClean="0">
                <a:solidFill>
                  <a:srgbClr val="000066"/>
                </a:solidFill>
              </a:rPr>
              <a:t>SP</a:t>
            </a:r>
            <a:r>
              <a:rPr lang="en-US" altLang="zh-CN" sz="2200" dirty="0" smtClean="0">
                <a:solidFill>
                  <a:srgbClr val="000066"/>
                </a:solidFill>
              </a:rPr>
              <a:t>)</a:t>
            </a:r>
          </a:p>
          <a:p>
            <a:pPr>
              <a:buFont typeface="Arial" pitchFamily="34" charset="0"/>
              <a:buChar char="•"/>
            </a:pPr>
            <a:r>
              <a:rPr lang="en-US" altLang="zh-CN" sz="2200" dirty="0" smtClean="0">
                <a:solidFill>
                  <a:srgbClr val="000066"/>
                </a:solidFill>
              </a:rPr>
              <a:t>multi-path VN embedding (VNE</a:t>
            </a:r>
            <a:r>
              <a:rPr lang="en-US" altLang="zh-CN" sz="2200" baseline="-25000" dirty="0" smtClean="0">
                <a:solidFill>
                  <a:srgbClr val="000066"/>
                </a:solidFill>
              </a:rPr>
              <a:t>MP</a:t>
            </a:r>
            <a:r>
              <a:rPr lang="en-US" altLang="zh-CN" sz="2200" dirty="0" smtClean="0">
                <a:solidFill>
                  <a:srgbClr val="000066"/>
                </a:solidFill>
              </a:rPr>
              <a:t>)</a:t>
            </a:r>
          </a:p>
        </p:txBody>
      </p:sp>
      <p:sp>
        <p:nvSpPr>
          <p:cNvPr id="8" name="圆角矩形标注 7"/>
          <p:cNvSpPr/>
          <p:nvPr/>
        </p:nvSpPr>
        <p:spPr>
          <a:xfrm>
            <a:off x="10096500" y="3162300"/>
            <a:ext cx="2095500" cy="1047750"/>
          </a:xfrm>
          <a:prstGeom prst="wedgeRoundRectCallout">
            <a:avLst>
              <a:gd name="adj1" fmla="val -57721"/>
              <a:gd name="adj2" fmla="val -9416"/>
              <a:gd name="adj3" fmla="val 16667"/>
            </a:avLst>
          </a:prstGeom>
          <a:solidFill>
            <a:srgbClr val="FFFF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200" dirty="0" smtClean="0">
                <a:solidFill>
                  <a:srgbClr val="000066"/>
                </a:solidFill>
              </a:rPr>
              <a:t>all mapping extended with node sharing</a:t>
            </a:r>
            <a:endParaRPr lang="zh-CN" altLang="en-US" sz="2200" dirty="0">
              <a:solidFill>
                <a:srgbClr val="000066"/>
              </a:solidFill>
            </a:endParaRPr>
          </a:p>
        </p:txBody>
      </p:sp>
      <p:sp>
        <p:nvSpPr>
          <p:cNvPr id="10" name="灯片编号占位符 9"/>
          <p:cNvSpPr>
            <a:spLocks noGrp="1"/>
          </p:cNvSpPr>
          <p:nvPr>
            <p:ph type="sldNum" sz="quarter" idx="12"/>
          </p:nvPr>
        </p:nvSpPr>
        <p:spPr/>
        <p:txBody>
          <a:bodyPr/>
          <a:lstStyle/>
          <a:p>
            <a:fld id="{8D4C9760-42A5-4B3F-B329-A90EA8DAA004}" type="slidenum">
              <a:rPr lang="zh-CN" altLang="en-US" smtClean="0"/>
              <a:pPr/>
              <a:t>11</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6" grpId="0" animBg="1"/>
      <p:bldP spid="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The Optimization Problem of VNM</a:t>
            </a:r>
            <a:endParaRPr lang="zh-CN" altLang="en-US" dirty="0"/>
          </a:p>
        </p:txBody>
      </p:sp>
      <p:sp>
        <p:nvSpPr>
          <p:cNvPr id="3" name="内容占位符 2"/>
          <p:cNvSpPr>
            <a:spLocks noGrp="1"/>
          </p:cNvSpPr>
          <p:nvPr>
            <p:ph idx="1"/>
          </p:nvPr>
        </p:nvSpPr>
        <p:spPr/>
        <p:txBody>
          <a:bodyPr/>
          <a:lstStyle/>
          <a:p>
            <a:r>
              <a:rPr lang="en-US" altLang="zh-CN" dirty="0" smtClean="0"/>
              <a:t>Find a VNM mapping with “</a:t>
            </a:r>
            <a:r>
              <a:rPr lang="en-US" altLang="zh-CN" dirty="0" smtClean="0">
                <a:solidFill>
                  <a:srgbClr val="C00000"/>
                </a:solidFill>
              </a:rPr>
              <a:t>the lowest cost</a:t>
            </a:r>
            <a:r>
              <a:rPr lang="en-US" altLang="zh-CN" dirty="0" smtClean="0"/>
              <a:t>”</a:t>
            </a:r>
          </a:p>
          <a:p>
            <a:pPr lvl="1"/>
            <a:r>
              <a:rPr lang="en-US" altLang="zh-CN" dirty="0" smtClean="0"/>
              <a:t>  each node and edge in SN is associated with a </a:t>
            </a:r>
            <a:r>
              <a:rPr lang="en-US" altLang="zh-CN" dirty="0" smtClean="0">
                <a:solidFill>
                  <a:srgbClr val="0000CC"/>
                </a:solidFill>
              </a:rPr>
              <a:t>price of the resources</a:t>
            </a:r>
            <a:endParaRPr lang="en-US" altLang="zh-CN" i="1" dirty="0" smtClean="0">
              <a:solidFill>
                <a:srgbClr val="0000CC"/>
              </a:solidFill>
            </a:endParaRPr>
          </a:p>
          <a:p>
            <a:pPr lvl="1"/>
            <a:r>
              <a:rPr lang="en-US" altLang="zh-CN" dirty="0" smtClean="0"/>
              <a:t>  the cost of a VNM mapping ((g, </a:t>
            </a:r>
            <a:r>
              <a:rPr lang="en-US" altLang="zh-CN" dirty="0" err="1" smtClean="0"/>
              <a:t>r</a:t>
            </a:r>
            <a:r>
              <a:rPr lang="en-US" altLang="zh-CN" baseline="-25000" dirty="0" err="1" smtClean="0"/>
              <a:t>V</a:t>
            </a:r>
            <a:r>
              <a:rPr lang="en-US" altLang="zh-CN" dirty="0" smtClean="0"/>
              <a:t>), (h, </a:t>
            </a:r>
            <a:r>
              <a:rPr lang="en-US" altLang="zh-CN" dirty="0" err="1" smtClean="0"/>
              <a:t>r</a:t>
            </a:r>
            <a:r>
              <a:rPr lang="en-US" altLang="zh-CN" baseline="-25000" dirty="0" err="1" smtClean="0"/>
              <a:t>E</a:t>
            </a:r>
            <a:r>
              <a:rPr lang="en-US" altLang="zh-CN" dirty="0" smtClean="0"/>
              <a:t>))  from (G</a:t>
            </a:r>
            <a:r>
              <a:rPr lang="en-US" altLang="zh-CN" baseline="-25000" dirty="0" smtClean="0"/>
              <a:t>P</a:t>
            </a:r>
            <a:r>
              <a:rPr lang="en-US" altLang="zh-CN" dirty="0" smtClean="0"/>
              <a:t>, C) to G</a:t>
            </a:r>
            <a:r>
              <a:rPr lang="en-US" altLang="zh-CN" baseline="-25000" dirty="0" smtClean="0"/>
              <a:t>S</a:t>
            </a:r>
          </a:p>
          <a:p>
            <a:pPr lvl="2"/>
            <a:r>
              <a:rPr lang="en-US" altLang="zh-CN" dirty="0"/>
              <a:t> </a:t>
            </a:r>
            <a:r>
              <a:rPr lang="en-US" altLang="zh-CN" dirty="0" smtClean="0"/>
              <a:t>informally,  the “sum” of all prices of nodes and edges involved in the mapping</a:t>
            </a:r>
          </a:p>
          <a:p>
            <a:pPr lvl="2"/>
            <a:r>
              <a:rPr lang="en-US" altLang="zh-CN" dirty="0"/>
              <a:t> </a:t>
            </a:r>
            <a:r>
              <a:rPr lang="en-US" altLang="zh-CN" dirty="0" smtClean="0"/>
              <a:t>the more CPU (bandwidth) resource is allocated, the higher the cost it incurs</a:t>
            </a:r>
          </a:p>
          <a:p>
            <a:pPr lvl="2"/>
            <a:r>
              <a:rPr lang="en-US" altLang="zh-CN" dirty="0"/>
              <a:t> </a:t>
            </a:r>
            <a:r>
              <a:rPr lang="en-US" altLang="zh-CN" dirty="0" smtClean="0"/>
              <a:t>when latency is considered, the cost of the edge mapping is determined only by edge mapping h, whereas the resource allocation function is irrelevant.</a:t>
            </a:r>
          </a:p>
          <a:p>
            <a:pPr lvl="2"/>
            <a:endParaRPr lang="en-US" altLang="zh-CN" baseline="-25000" dirty="0" smtClean="0"/>
          </a:p>
        </p:txBody>
      </p:sp>
      <p:sp>
        <p:nvSpPr>
          <p:cNvPr id="5" name="圆角矩形标注 4"/>
          <p:cNvSpPr/>
          <p:nvPr/>
        </p:nvSpPr>
        <p:spPr>
          <a:xfrm>
            <a:off x="495300" y="5295900"/>
            <a:ext cx="6743700" cy="1085850"/>
          </a:xfrm>
          <a:prstGeom prst="wedgeRoundRectCallout">
            <a:avLst>
              <a:gd name="adj1" fmla="val 20800"/>
              <a:gd name="adj2" fmla="val -93054"/>
              <a:gd name="adj3" fmla="val 16667"/>
            </a:avLst>
          </a:prstGeom>
          <a:solidFill>
            <a:srgbClr val="FFFF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solidFill>
                  <a:srgbClr val="000066"/>
                </a:solidFill>
              </a:rPr>
              <a:t>the cost function is motivated by economic models of network virtualization</a:t>
            </a:r>
            <a:endParaRPr lang="zh-CN" altLang="en-US" sz="2800" dirty="0">
              <a:solidFill>
                <a:srgbClr val="000066"/>
              </a:solidFill>
            </a:endParaRPr>
          </a:p>
        </p:txBody>
      </p:sp>
      <p:sp>
        <p:nvSpPr>
          <p:cNvPr id="6" name="灯片编号占位符 5"/>
          <p:cNvSpPr>
            <a:spLocks noGrp="1"/>
          </p:cNvSpPr>
          <p:nvPr>
            <p:ph type="sldNum" sz="quarter" idx="12"/>
          </p:nvPr>
        </p:nvSpPr>
        <p:spPr/>
        <p:txBody>
          <a:bodyPr/>
          <a:lstStyle/>
          <a:p>
            <a:fld id="{8D4C9760-42A5-4B3F-B329-A90EA8DAA004}" type="slidenum">
              <a:rPr lang="zh-CN" altLang="en-US" smtClean="0"/>
              <a:pPr/>
              <a:t>12</a:t>
            </a:fld>
            <a:endParaRPr lang="zh-CN" alt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09600" y="1120433"/>
            <a:ext cx="10972800" cy="1965667"/>
          </a:xfrm>
          <a:ln>
            <a:solidFill>
              <a:srgbClr val="0000CC"/>
            </a:solidFill>
          </a:ln>
        </p:spPr>
        <p:txBody>
          <a:bodyPr>
            <a:normAutofit lnSpcReduction="10000"/>
          </a:bodyPr>
          <a:lstStyle/>
          <a:p>
            <a:r>
              <a:rPr lang="en-US" altLang="zh-CN" dirty="0" smtClean="0"/>
              <a:t>The minimum cost mapping problem </a:t>
            </a:r>
          </a:p>
          <a:p>
            <a:pPr lvl="1"/>
            <a:r>
              <a:rPr lang="en-US" altLang="zh-CN" dirty="0" smtClean="0"/>
              <a:t> Input: an </a:t>
            </a:r>
            <a:r>
              <a:rPr lang="en-US" altLang="zh-CN" dirty="0"/>
              <a:t>VN request (G</a:t>
            </a:r>
            <a:r>
              <a:rPr lang="en-US" altLang="zh-CN" baseline="-25000" dirty="0"/>
              <a:t>P</a:t>
            </a:r>
            <a:r>
              <a:rPr lang="en-US" altLang="zh-CN" dirty="0"/>
              <a:t>, C), an SN </a:t>
            </a:r>
            <a:r>
              <a:rPr lang="en-US" altLang="zh-CN" dirty="0" smtClean="0"/>
              <a:t>G</a:t>
            </a:r>
            <a:r>
              <a:rPr lang="en-US" altLang="zh-CN" baseline="-25000" dirty="0" smtClean="0"/>
              <a:t>S </a:t>
            </a:r>
            <a:r>
              <a:rPr lang="en-US" altLang="zh-CN" dirty="0" smtClean="0"/>
              <a:t>, a cost function c</a:t>
            </a:r>
          </a:p>
          <a:p>
            <a:pPr lvl="1"/>
            <a:r>
              <a:rPr lang="en-US" altLang="zh-CN" dirty="0"/>
              <a:t> </a:t>
            </a:r>
            <a:r>
              <a:rPr lang="en-US" altLang="zh-CN" dirty="0" smtClean="0"/>
              <a:t>Output: a mapping ((g, </a:t>
            </a:r>
            <a:r>
              <a:rPr lang="en-US" altLang="zh-CN" dirty="0" err="1" smtClean="0"/>
              <a:t>r</a:t>
            </a:r>
            <a:r>
              <a:rPr lang="en-US" altLang="zh-CN" baseline="-25000" dirty="0" err="1" smtClean="0"/>
              <a:t>V</a:t>
            </a:r>
            <a:r>
              <a:rPr lang="en-US" altLang="zh-CN" dirty="0" smtClean="0"/>
              <a:t>), (h, </a:t>
            </a:r>
            <a:r>
              <a:rPr lang="en-US" altLang="zh-CN" dirty="0" err="1" smtClean="0"/>
              <a:t>r</a:t>
            </a:r>
            <a:r>
              <a:rPr lang="en-US" altLang="zh-CN" baseline="-25000" dirty="0" err="1" smtClean="0"/>
              <a:t>E</a:t>
            </a:r>
            <a:r>
              <a:rPr lang="en-US" altLang="zh-CN" dirty="0" smtClean="0"/>
              <a:t>))  from (G</a:t>
            </a:r>
            <a:r>
              <a:rPr lang="en-US" altLang="zh-CN" baseline="-25000" dirty="0" smtClean="0"/>
              <a:t>P</a:t>
            </a:r>
            <a:r>
              <a:rPr lang="en-US" altLang="zh-CN" dirty="0" smtClean="0"/>
              <a:t>, C) to G</a:t>
            </a:r>
            <a:r>
              <a:rPr lang="en-US" altLang="zh-CN" baseline="-25000" dirty="0" smtClean="0"/>
              <a:t>S </a:t>
            </a:r>
            <a:r>
              <a:rPr lang="en-US" altLang="zh-CN" dirty="0" smtClean="0"/>
              <a:t>with minimum cost</a:t>
            </a:r>
            <a:endParaRPr lang="zh-CN" altLang="en-US" dirty="0"/>
          </a:p>
        </p:txBody>
      </p:sp>
      <p:sp>
        <p:nvSpPr>
          <p:cNvPr id="4" name="标题 1"/>
          <p:cNvSpPr>
            <a:spLocks noGrp="1"/>
          </p:cNvSpPr>
          <p:nvPr>
            <p:ph type="title"/>
          </p:nvPr>
        </p:nvSpPr>
        <p:spPr/>
        <p:txBody>
          <a:bodyPr/>
          <a:lstStyle/>
          <a:p>
            <a:r>
              <a:rPr lang="en-US" altLang="zh-CN" dirty="0" smtClean="0"/>
              <a:t>The Optimization Problem of VNM</a:t>
            </a:r>
            <a:endParaRPr lang="zh-CN" altLang="en-US" dirty="0"/>
          </a:p>
        </p:txBody>
      </p:sp>
      <p:sp>
        <p:nvSpPr>
          <p:cNvPr id="5" name="内容占位符 2"/>
          <p:cNvSpPr txBox="1">
            <a:spLocks/>
          </p:cNvSpPr>
          <p:nvPr/>
        </p:nvSpPr>
        <p:spPr>
          <a:xfrm>
            <a:off x="609600" y="3238500"/>
            <a:ext cx="10972800" cy="3333750"/>
          </a:xfrm>
          <a:prstGeom prst="rect">
            <a:avLst/>
          </a:prstGeom>
        </p:spPr>
        <p:txBody>
          <a:bodyPr vert="horz" lIns="91440" tIns="45720" rIns="91440" bIns="45720" rtlCol="0">
            <a:normAutofit fontScale="77500" lnSpcReduction="20000"/>
          </a:bodyPr>
          <a:lstStyle/>
          <a:p>
            <a:pPr marL="342900" marR="0" lvl="0" indent="-342900" algn="l" defTabSz="914400" rtl="0" eaLnBrk="1" fontAlgn="auto" latinLnBrk="0" hangingPunct="1">
              <a:lnSpc>
                <a:spcPct val="100000"/>
              </a:lnSpc>
              <a:spcBef>
                <a:spcPct val="20000"/>
              </a:spcBef>
              <a:spcAft>
                <a:spcPts val="0"/>
              </a:spcAft>
              <a:buClr>
                <a:srgbClr val="0000CC"/>
              </a:buClr>
              <a:buSzPct val="80000"/>
              <a:buFont typeface="Wingdings" pitchFamily="2" charset="2"/>
              <a:buChar char="n"/>
              <a:tabLst/>
              <a:defRPr/>
            </a:pPr>
            <a:r>
              <a:rPr kumimoji="0" lang="en-US" altLang="zh-CN" sz="4100" b="0" i="0" u="none" strike="noStrike" kern="1200" cap="none" spc="0" normalizeH="0" baseline="0" noProof="0" dirty="0" smtClean="0">
                <a:ln>
                  <a:noFill/>
                </a:ln>
                <a:solidFill>
                  <a:schemeClr val="tx1"/>
                </a:solidFill>
                <a:effectLst/>
                <a:uLnTx/>
                <a:uFillTx/>
                <a:latin typeface="+mn-lt"/>
                <a:ea typeface="+mn-ea"/>
                <a:cs typeface="+mn-cs"/>
              </a:rPr>
              <a:t> The VNM problem is </a:t>
            </a:r>
          </a:p>
          <a:p>
            <a:pPr marL="742950" marR="0" lvl="1" indent="-285750" algn="l" defTabSz="914400" rtl="0" eaLnBrk="1" fontAlgn="auto" latinLnBrk="0" hangingPunct="1">
              <a:lnSpc>
                <a:spcPct val="100000"/>
              </a:lnSpc>
              <a:spcBef>
                <a:spcPct val="20000"/>
              </a:spcBef>
              <a:spcAft>
                <a:spcPts val="0"/>
              </a:spcAft>
              <a:buClr>
                <a:srgbClr val="0000CC"/>
              </a:buClr>
              <a:buSzPct val="80000"/>
              <a:buFont typeface="Wingdings" pitchFamily="2" charset="2"/>
              <a:buChar char="p"/>
              <a:tabLst/>
              <a:defRPr/>
            </a:pPr>
            <a:r>
              <a:rPr kumimoji="0" lang="en-US" altLang="zh-CN" sz="3100" b="0" i="0" u="none" strike="noStrike" kern="1200" cap="none" spc="0" normalizeH="0" baseline="0" noProof="0" dirty="0" smtClean="0">
                <a:ln>
                  <a:noFill/>
                </a:ln>
                <a:solidFill>
                  <a:schemeClr val="tx1"/>
                </a:solidFill>
                <a:effectLst/>
                <a:uLnTx/>
                <a:uFillTx/>
                <a:latin typeface="+mn-lt"/>
                <a:ea typeface="+mn-ea"/>
                <a:cs typeface="+mn-cs"/>
              </a:rPr>
              <a:t> </a:t>
            </a:r>
            <a:r>
              <a:rPr kumimoji="0" lang="en-US" altLang="zh-CN" sz="3100" b="0" i="0" u="none" strike="noStrike" kern="1200" cap="none" spc="0" normalizeH="0" baseline="0" noProof="0" dirty="0" smtClean="0">
                <a:ln>
                  <a:noFill/>
                </a:ln>
                <a:effectLst/>
                <a:uLnTx/>
                <a:uFillTx/>
                <a:latin typeface="+mn-lt"/>
                <a:ea typeface="+mn-ea"/>
                <a:cs typeface="+mn-cs"/>
              </a:rPr>
              <a:t>in </a:t>
            </a:r>
            <a:r>
              <a:rPr kumimoji="0" lang="en-US" altLang="zh-CN" sz="3100" b="0" i="0" u="none" strike="noStrike" kern="1200" cap="none" spc="0" normalizeH="0" baseline="0" noProof="0" dirty="0" smtClean="0">
                <a:ln>
                  <a:noFill/>
                </a:ln>
                <a:solidFill>
                  <a:srgbClr val="C00000"/>
                </a:solidFill>
                <a:effectLst/>
                <a:uLnTx/>
                <a:uFillTx/>
                <a:latin typeface="+mn-lt"/>
                <a:ea typeface="+mn-ea"/>
                <a:cs typeface="+mn-cs"/>
              </a:rPr>
              <a:t>PTIME</a:t>
            </a:r>
            <a:r>
              <a:rPr kumimoji="0" lang="en-US" altLang="zh-CN" sz="3100" b="0" i="0" u="none" strike="noStrike" kern="1200" cap="none" spc="0" normalizeH="0" baseline="0" noProof="0" dirty="0" smtClean="0">
                <a:ln>
                  <a:noFill/>
                </a:ln>
                <a:effectLst/>
                <a:uLnTx/>
                <a:uFillTx/>
                <a:latin typeface="+mn-lt"/>
                <a:ea typeface="+mn-ea"/>
                <a:cs typeface="+mn-cs"/>
              </a:rPr>
              <a:t> for VMP without node sharing; however, when node sharing is quested, it becomes APX-hard</a:t>
            </a:r>
          </a:p>
          <a:p>
            <a:pPr marL="742950" marR="0" lvl="1" indent="-285750" algn="l" defTabSz="914400" rtl="0" eaLnBrk="1" fontAlgn="auto" latinLnBrk="0" hangingPunct="1">
              <a:lnSpc>
                <a:spcPct val="100000"/>
              </a:lnSpc>
              <a:spcBef>
                <a:spcPct val="20000"/>
              </a:spcBef>
              <a:spcAft>
                <a:spcPts val="0"/>
              </a:spcAft>
              <a:buClr>
                <a:srgbClr val="0000CC"/>
              </a:buClr>
              <a:buSzPct val="80000"/>
              <a:buFont typeface="Wingdings" pitchFamily="2" charset="2"/>
              <a:buChar char="p"/>
              <a:tabLst/>
              <a:defRPr/>
            </a:pPr>
            <a:r>
              <a:rPr kumimoji="0" lang="en-US" altLang="zh-CN" sz="3100" b="0" i="0" u="none" strike="noStrike" kern="1200" cap="none" spc="0" normalizeH="0" baseline="0" noProof="0" dirty="0" smtClean="0">
                <a:ln>
                  <a:noFill/>
                </a:ln>
                <a:effectLst/>
                <a:uLnTx/>
                <a:uFillTx/>
                <a:latin typeface="+mn-lt"/>
                <a:ea typeface="+mn-ea"/>
                <a:cs typeface="+mn-cs"/>
              </a:rPr>
              <a:t> </a:t>
            </a:r>
            <a:r>
              <a:rPr kumimoji="0" lang="en-US" altLang="zh-CN" sz="3100" b="0" i="0" u="none" strike="noStrike" kern="1200" cap="none" spc="0" normalizeH="0" baseline="0" noProof="0" dirty="0" smtClean="0">
                <a:ln>
                  <a:noFill/>
                </a:ln>
                <a:solidFill>
                  <a:srgbClr val="C00000"/>
                </a:solidFill>
                <a:effectLst/>
                <a:uLnTx/>
                <a:uFillTx/>
                <a:latin typeface="+mn-lt"/>
                <a:ea typeface="+mn-ea"/>
                <a:cs typeface="+mn-cs"/>
              </a:rPr>
              <a:t>NPO-complete</a:t>
            </a:r>
            <a:r>
              <a:rPr kumimoji="0" lang="en-US" altLang="zh-CN" sz="3100" b="0" i="0" u="none" strike="noStrike" kern="1200" cap="none" spc="0" normalizeH="0" noProof="0" dirty="0" smtClean="0">
                <a:ln>
                  <a:noFill/>
                </a:ln>
                <a:effectLst/>
                <a:uLnTx/>
                <a:uFillTx/>
                <a:latin typeface="+mn-lt"/>
                <a:ea typeface="+mn-ea"/>
                <a:cs typeface="+mn-cs"/>
              </a:rPr>
              <a:t> for VNM for VNM</a:t>
            </a:r>
            <a:r>
              <a:rPr kumimoji="0" lang="en-US" altLang="zh-CN" sz="3100" b="0" i="0" u="none" strike="noStrike" kern="1200" cap="none" spc="0" normalizeH="0" baseline="-25000" noProof="0" dirty="0" smtClean="0">
                <a:ln>
                  <a:noFill/>
                </a:ln>
                <a:effectLst/>
                <a:uLnTx/>
                <a:uFillTx/>
                <a:latin typeface="+mn-lt"/>
                <a:ea typeface="+mn-ea"/>
                <a:cs typeface="+mn-cs"/>
              </a:rPr>
              <a:t>P</a:t>
            </a:r>
            <a:r>
              <a:rPr kumimoji="0" lang="en-US" altLang="zh-CN" sz="3100" b="0" i="0" u="none" strike="noStrike" kern="1200" cap="none" spc="0" normalizeH="0" noProof="0" dirty="0" smtClean="0">
                <a:ln>
                  <a:noFill/>
                </a:ln>
                <a:effectLst/>
                <a:uLnTx/>
                <a:uFillTx/>
                <a:latin typeface="+mn-lt"/>
                <a:ea typeface="+mn-ea"/>
                <a:cs typeface="+mn-cs"/>
              </a:rPr>
              <a:t>, VNE</a:t>
            </a:r>
            <a:r>
              <a:rPr kumimoji="0" lang="en-US" altLang="zh-CN" sz="3100" b="0" i="0" u="none" strike="noStrike" kern="1200" cap="none" spc="0" normalizeH="0" baseline="-25000" noProof="0" dirty="0" smtClean="0">
                <a:ln>
                  <a:noFill/>
                </a:ln>
                <a:effectLst/>
                <a:uLnTx/>
                <a:uFillTx/>
                <a:latin typeface="+mn-lt"/>
                <a:ea typeface="+mn-ea"/>
                <a:cs typeface="+mn-cs"/>
              </a:rPr>
              <a:t>SP</a:t>
            </a:r>
            <a:r>
              <a:rPr kumimoji="0" lang="en-US" altLang="zh-CN" sz="3100" b="0" i="0" u="none" strike="noStrike" kern="1200" cap="none" spc="0" normalizeH="0" noProof="0" dirty="0" smtClean="0">
                <a:ln>
                  <a:noFill/>
                </a:ln>
                <a:effectLst/>
                <a:uLnTx/>
                <a:uFillTx/>
                <a:latin typeface="+mn-lt"/>
                <a:ea typeface="+mn-ea"/>
                <a:cs typeface="+mn-cs"/>
              </a:rPr>
              <a:t>, VNE</a:t>
            </a:r>
            <a:r>
              <a:rPr kumimoji="0" lang="en-US" altLang="zh-CN" sz="3100" b="0" i="0" u="none" strike="noStrike" kern="1200" cap="none" spc="0" normalizeH="0" baseline="-25000" noProof="0" dirty="0" smtClean="0">
                <a:ln>
                  <a:noFill/>
                </a:ln>
                <a:effectLst/>
                <a:uLnTx/>
                <a:uFillTx/>
                <a:latin typeface="+mn-lt"/>
                <a:ea typeface="+mn-ea"/>
                <a:cs typeface="+mn-cs"/>
              </a:rPr>
              <a:t>MP</a:t>
            </a:r>
            <a:r>
              <a:rPr kumimoji="0" lang="en-US" altLang="zh-CN" sz="3100" b="0" i="0" u="none" strike="noStrike" kern="1200" cap="none" spc="0" normalizeH="0" noProof="0" dirty="0" smtClean="0">
                <a:ln>
                  <a:noFill/>
                </a:ln>
                <a:effectLst/>
                <a:uLnTx/>
                <a:uFillTx/>
                <a:latin typeface="+mn-lt"/>
                <a:ea typeface="+mn-ea"/>
                <a:cs typeface="+mn-cs"/>
              </a:rPr>
              <a:t>, VNM</a:t>
            </a:r>
            <a:r>
              <a:rPr kumimoji="0" lang="en-US" altLang="zh-CN" sz="3100" b="0" i="0" u="none" strike="noStrike" kern="1200" cap="none" spc="0" normalizeH="0" baseline="-25000" noProof="0" dirty="0" smtClean="0">
                <a:ln>
                  <a:noFill/>
                </a:ln>
                <a:effectLst/>
                <a:uLnTx/>
                <a:uFillTx/>
                <a:latin typeface="+mn-lt"/>
                <a:ea typeface="+mn-ea"/>
                <a:cs typeface="+mn-cs"/>
              </a:rPr>
              <a:t>L</a:t>
            </a:r>
            <a:r>
              <a:rPr kumimoji="0" lang="en-US" altLang="zh-CN" sz="3100" b="0" i="0" u="none" strike="noStrike" kern="1200" cap="none" spc="0" normalizeH="0" noProof="0" dirty="0" smtClean="0">
                <a:ln>
                  <a:noFill/>
                </a:ln>
                <a:effectLst/>
                <a:uLnTx/>
                <a:uFillTx/>
                <a:latin typeface="+mn-lt"/>
                <a:ea typeface="+mn-ea"/>
                <a:cs typeface="+mn-cs"/>
              </a:rPr>
              <a:t>, VNMP</a:t>
            </a:r>
            <a:r>
              <a:rPr kumimoji="0" lang="en-US" altLang="zh-CN" sz="3100" b="0" i="0" u="none" strike="noStrike" kern="1200" cap="none" spc="0" normalizeH="0" baseline="-25000" noProof="0" dirty="0" smtClean="0">
                <a:ln>
                  <a:noFill/>
                </a:ln>
                <a:effectLst/>
                <a:uLnTx/>
                <a:uFillTx/>
                <a:latin typeface="+mn-lt"/>
                <a:ea typeface="+mn-ea"/>
                <a:cs typeface="+mn-cs"/>
              </a:rPr>
              <a:t>(NS)</a:t>
            </a:r>
            <a:r>
              <a:rPr kumimoji="0" lang="en-US" altLang="zh-CN" sz="3100" b="0" i="0" u="none" strike="noStrike" kern="1200" cap="none" spc="0" normalizeH="0" noProof="0" dirty="0" smtClean="0">
                <a:ln>
                  <a:noFill/>
                </a:ln>
                <a:effectLst/>
                <a:uLnTx/>
                <a:uFillTx/>
                <a:latin typeface="+mn-lt"/>
                <a:ea typeface="+mn-ea"/>
                <a:cs typeface="+mn-cs"/>
              </a:rPr>
              <a:t>, VNE</a:t>
            </a:r>
            <a:r>
              <a:rPr kumimoji="0" lang="en-US" altLang="zh-CN" sz="3100" b="0" i="0" u="none" strike="noStrike" kern="1200" cap="none" spc="0" normalizeH="0" baseline="-25000" noProof="0" dirty="0" smtClean="0">
                <a:ln>
                  <a:noFill/>
                </a:ln>
                <a:effectLst/>
                <a:uLnTx/>
                <a:uFillTx/>
                <a:latin typeface="+mn-lt"/>
                <a:ea typeface="+mn-ea"/>
                <a:cs typeface="+mn-cs"/>
              </a:rPr>
              <a:t>SP(NS)</a:t>
            </a:r>
            <a:r>
              <a:rPr kumimoji="0" lang="en-US" altLang="zh-CN" sz="3100" b="0" i="0" u="none" strike="noStrike" kern="1200" cap="none" spc="0" normalizeH="0" noProof="0" dirty="0" smtClean="0">
                <a:ln>
                  <a:noFill/>
                </a:ln>
                <a:effectLst/>
                <a:uLnTx/>
                <a:uFillTx/>
                <a:latin typeface="+mn-lt"/>
                <a:ea typeface="+mn-ea"/>
                <a:cs typeface="+mn-cs"/>
              </a:rPr>
              <a:t>, VNM</a:t>
            </a:r>
            <a:r>
              <a:rPr kumimoji="0" lang="en-US" altLang="zh-CN" sz="3100" b="0" i="0" u="none" strike="noStrike" kern="1200" cap="none" spc="0" normalizeH="0" baseline="-25000" noProof="0" dirty="0" smtClean="0">
                <a:ln>
                  <a:noFill/>
                </a:ln>
                <a:effectLst/>
                <a:uLnTx/>
                <a:uFillTx/>
                <a:latin typeface="+mn-lt"/>
                <a:ea typeface="+mn-ea"/>
                <a:cs typeface="+mn-cs"/>
              </a:rPr>
              <a:t>L(NS)</a:t>
            </a:r>
          </a:p>
          <a:p>
            <a:pPr marL="742950" marR="0" lvl="1" indent="-285750" algn="l" defTabSz="914400" rtl="0" eaLnBrk="1" fontAlgn="auto" latinLnBrk="0" hangingPunct="1">
              <a:lnSpc>
                <a:spcPct val="100000"/>
              </a:lnSpc>
              <a:spcBef>
                <a:spcPct val="20000"/>
              </a:spcBef>
              <a:spcAft>
                <a:spcPts val="0"/>
              </a:spcAft>
              <a:buClr>
                <a:srgbClr val="0000CC"/>
              </a:buClr>
              <a:buSzPct val="80000"/>
              <a:buFont typeface="Wingdings" pitchFamily="2" charset="2"/>
              <a:buChar char="p"/>
              <a:tabLst/>
              <a:defRPr/>
            </a:pPr>
            <a:r>
              <a:rPr kumimoji="0" lang="en-US" altLang="zh-CN" sz="3100" b="0" i="0" u="none" strike="noStrike" kern="1200" cap="none" spc="0" normalizeH="0" baseline="0" noProof="0" dirty="0" smtClean="0">
                <a:ln>
                  <a:noFill/>
                </a:ln>
                <a:effectLst/>
                <a:uLnTx/>
                <a:uFillTx/>
                <a:latin typeface="+mn-lt"/>
                <a:ea typeface="+mn-ea"/>
                <a:cs typeface="+mn-cs"/>
              </a:rPr>
              <a:t> </a:t>
            </a:r>
            <a:r>
              <a:rPr kumimoji="0" lang="en-US" altLang="zh-CN" sz="3100" b="0" i="0" u="none" strike="noStrike" kern="1200" cap="none" spc="0" normalizeH="0" baseline="0" noProof="0" dirty="0" smtClean="0">
                <a:ln>
                  <a:noFill/>
                </a:ln>
                <a:solidFill>
                  <a:srgbClr val="C00000"/>
                </a:solidFill>
                <a:effectLst/>
                <a:uLnTx/>
                <a:uFillTx/>
                <a:latin typeface="+mn-lt"/>
                <a:ea typeface="+mn-ea"/>
                <a:cs typeface="+mn-cs"/>
              </a:rPr>
              <a:t>APX-hard</a:t>
            </a:r>
            <a:r>
              <a:rPr kumimoji="0" lang="en-US" altLang="zh-CN" sz="3100" b="0" i="0" u="none" strike="noStrike" kern="1200" cap="none" spc="0" normalizeH="0" noProof="0" dirty="0" smtClean="0">
                <a:ln>
                  <a:noFill/>
                </a:ln>
                <a:effectLst/>
                <a:uLnTx/>
                <a:uFillTx/>
                <a:latin typeface="+mn-lt"/>
                <a:ea typeface="+mn-ea"/>
                <a:cs typeface="+mn-cs"/>
              </a:rPr>
              <a:t> when there is a unique node mapping in the presence of edge constraints. In particular, VNM</a:t>
            </a:r>
            <a:r>
              <a:rPr kumimoji="0" lang="en-US" altLang="zh-CN" sz="3100" b="0" i="0" u="none" strike="noStrike" kern="1200" cap="none" spc="0" normalizeH="0" baseline="-25000" noProof="0" dirty="0" smtClean="0">
                <a:ln>
                  <a:noFill/>
                </a:ln>
                <a:effectLst/>
                <a:uLnTx/>
                <a:uFillTx/>
                <a:latin typeface="+mn-lt"/>
                <a:ea typeface="+mn-ea"/>
                <a:cs typeface="+mn-cs"/>
              </a:rPr>
              <a:t>P</a:t>
            </a:r>
            <a:r>
              <a:rPr kumimoji="0" lang="en-US" altLang="zh-CN" sz="3100" b="0" i="0" u="none" strike="noStrike" kern="1200" cap="none" spc="0" normalizeH="0" noProof="0" dirty="0" smtClean="0">
                <a:ln>
                  <a:noFill/>
                </a:ln>
                <a:effectLst/>
                <a:uLnTx/>
                <a:uFillTx/>
                <a:latin typeface="+mn-lt"/>
                <a:ea typeface="+mn-ea"/>
                <a:cs typeface="+mn-cs"/>
              </a:rPr>
              <a:t> does not admit </a:t>
            </a:r>
            <a:r>
              <a:rPr kumimoji="0" lang="en-US" altLang="zh-CN" sz="3100" b="0" i="0" u="none" strike="noStrike" kern="1200" cap="none" spc="0" normalizeH="0" noProof="0" dirty="0" err="1" smtClean="0">
                <a:ln>
                  <a:noFill/>
                </a:ln>
                <a:effectLst/>
                <a:uLnTx/>
                <a:uFillTx/>
                <a:latin typeface="+mn-lt"/>
                <a:ea typeface="+mn-ea"/>
                <a:cs typeface="+mn-cs"/>
              </a:rPr>
              <a:t>ln</a:t>
            </a:r>
            <a:r>
              <a:rPr kumimoji="0" lang="en-US" altLang="zh-CN" sz="3100" b="0" i="0" u="none" strike="noStrike" kern="1200" cap="none" spc="0" normalizeH="0" noProof="0" dirty="0" smtClean="0">
                <a:ln>
                  <a:noFill/>
                </a:ln>
                <a:effectLst/>
                <a:uLnTx/>
                <a:uFillTx/>
                <a:latin typeface="+mn-lt"/>
                <a:ea typeface="+mn-ea"/>
                <a:cs typeface="+mn-cs"/>
              </a:rPr>
              <a:t>(|V</a:t>
            </a:r>
            <a:r>
              <a:rPr kumimoji="0" lang="en-US" altLang="zh-CN" sz="3100" b="0" i="0" u="none" strike="noStrike" kern="1200" cap="none" spc="0" normalizeH="0" baseline="-25000" noProof="0" dirty="0" smtClean="0">
                <a:ln>
                  <a:noFill/>
                </a:ln>
                <a:effectLst/>
                <a:uLnTx/>
                <a:uFillTx/>
                <a:latin typeface="+mn-lt"/>
                <a:ea typeface="+mn-ea"/>
                <a:cs typeface="+mn-cs"/>
              </a:rPr>
              <a:t>P</a:t>
            </a:r>
            <a:r>
              <a:rPr kumimoji="0" lang="en-US" altLang="zh-CN" sz="3100" b="0" i="0" u="none" strike="noStrike" kern="1200" cap="none" spc="0" normalizeH="0" noProof="0" dirty="0" smtClean="0">
                <a:ln>
                  <a:noFill/>
                </a:ln>
                <a:effectLst/>
                <a:uLnTx/>
                <a:uFillTx/>
                <a:latin typeface="+mn-lt"/>
                <a:ea typeface="+mn-ea"/>
                <a:cs typeface="+mn-cs"/>
              </a:rPr>
              <a:t>|)-approximation, unless P=NP</a:t>
            </a:r>
          </a:p>
          <a:p>
            <a:pPr marL="742950" marR="0" lvl="1" indent="-285750" algn="l" defTabSz="914400" rtl="0" eaLnBrk="1" fontAlgn="auto" latinLnBrk="0" hangingPunct="1">
              <a:lnSpc>
                <a:spcPct val="100000"/>
              </a:lnSpc>
              <a:spcBef>
                <a:spcPct val="20000"/>
              </a:spcBef>
              <a:spcAft>
                <a:spcPts val="0"/>
              </a:spcAft>
              <a:buClr>
                <a:srgbClr val="0000CC"/>
              </a:buClr>
              <a:buSzPct val="80000"/>
              <a:tabLst/>
              <a:defRPr/>
            </a:pPr>
            <a:r>
              <a:rPr lang="en-US" altLang="zh-CN" sz="3100" dirty="0" smtClean="0"/>
              <a:t>The NPO-hardness results remain intact even when both VNs and SNs are DAGs</a:t>
            </a:r>
            <a:endParaRPr kumimoji="0" lang="en-US" altLang="zh-CN" sz="3100" b="0" i="0" u="none" strike="noStrike" kern="1200" cap="none" spc="0" normalizeH="0" noProof="0" dirty="0" smtClean="0">
              <a:ln>
                <a:noFill/>
              </a:ln>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fld id="{8D4C9760-42A5-4B3F-B329-A90EA8DAA004}" type="slidenum">
              <a:rPr lang="zh-CN" altLang="en-US" smtClean="0"/>
              <a:pPr/>
              <a:t>13</a:t>
            </a:fld>
            <a:endParaRPr lang="zh-CN" alt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Summary of Complexity Results of VNM</a:t>
            </a:r>
            <a:endParaRPr lang="zh-CN" altLang="en-US" dirty="0"/>
          </a:p>
        </p:txBody>
      </p:sp>
      <p:sp>
        <p:nvSpPr>
          <p:cNvPr id="4" name="灯片编号占位符 3"/>
          <p:cNvSpPr>
            <a:spLocks noGrp="1"/>
          </p:cNvSpPr>
          <p:nvPr>
            <p:ph type="sldNum" sz="quarter" idx="12"/>
          </p:nvPr>
        </p:nvSpPr>
        <p:spPr/>
        <p:txBody>
          <a:bodyPr/>
          <a:lstStyle/>
          <a:p>
            <a:fld id="{8D4C9760-42A5-4B3F-B329-A90EA8DAA004}" type="slidenum">
              <a:rPr lang="zh-CN" altLang="en-US" smtClean="0"/>
              <a:pPr/>
              <a:t>14</a:t>
            </a:fld>
            <a:endParaRPr lang="zh-CN" altLang="en-US" dirty="0"/>
          </a:p>
        </p:txBody>
      </p:sp>
      <p:pic>
        <p:nvPicPr>
          <p:cNvPr id="2050" name="Picture 2"/>
          <p:cNvPicPr>
            <a:picLocks noChangeAspect="1" noChangeArrowheads="1"/>
          </p:cNvPicPr>
          <p:nvPr/>
        </p:nvPicPr>
        <p:blipFill>
          <a:blip r:embed="rId2" cstate="print"/>
          <a:srcRect/>
          <a:stretch>
            <a:fillRect/>
          </a:stretch>
        </p:blipFill>
        <p:spPr bwMode="auto">
          <a:xfrm>
            <a:off x="1748118" y="1990165"/>
            <a:ext cx="9099894" cy="360381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Conclusion and Future Work</a:t>
            </a:r>
            <a:endParaRPr lang="zh-CN" altLang="en-US" dirty="0"/>
          </a:p>
        </p:txBody>
      </p:sp>
      <p:sp>
        <p:nvSpPr>
          <p:cNvPr id="3" name="内容占位符 2"/>
          <p:cNvSpPr>
            <a:spLocks noGrp="1"/>
          </p:cNvSpPr>
          <p:nvPr>
            <p:ph idx="1"/>
          </p:nvPr>
        </p:nvSpPr>
        <p:spPr>
          <a:xfrm>
            <a:off x="349622" y="1139483"/>
            <a:ext cx="11582400" cy="5134707"/>
          </a:xfrm>
        </p:spPr>
        <p:txBody>
          <a:bodyPr>
            <a:normAutofit lnSpcReduction="10000"/>
          </a:bodyPr>
          <a:lstStyle/>
          <a:p>
            <a:r>
              <a:rPr lang="en-US" altLang="zh-CN" dirty="0" smtClean="0"/>
              <a:t>Summary</a:t>
            </a:r>
          </a:p>
          <a:p>
            <a:pPr lvl="1"/>
            <a:r>
              <a:rPr lang="en-US" altLang="zh-CN" dirty="0" smtClean="0"/>
              <a:t>A uniform model for VNM based on graph pattern matching</a:t>
            </a:r>
          </a:p>
          <a:p>
            <a:pPr lvl="2"/>
            <a:r>
              <a:rPr lang="en-US" altLang="zh-CN" dirty="0" smtClean="0"/>
              <a:t>Richer graph pattern matching semantics can be found in areas other than </a:t>
            </a:r>
            <a:r>
              <a:rPr lang="en-US" altLang="zh-CN" i="1" dirty="0" smtClean="0"/>
              <a:t>pure</a:t>
            </a:r>
            <a:r>
              <a:rPr lang="en-US" altLang="zh-CN" dirty="0" smtClean="0"/>
              <a:t> DB</a:t>
            </a:r>
          </a:p>
          <a:p>
            <a:pPr lvl="2"/>
            <a:r>
              <a:rPr lang="en-US" altLang="zh-CN" dirty="0" smtClean="0"/>
              <a:t>DB ideas can help other areas to develop deeper understanding (and design algorithms)</a:t>
            </a:r>
          </a:p>
          <a:p>
            <a:pPr lvl="1"/>
            <a:r>
              <a:rPr lang="en-US" altLang="zh-CN" dirty="0" smtClean="0"/>
              <a:t>Complexity and </a:t>
            </a:r>
            <a:r>
              <a:rPr lang="en-US" altLang="zh-CN" dirty="0" err="1" smtClean="0"/>
              <a:t>approximability</a:t>
            </a:r>
            <a:r>
              <a:rPr lang="en-US" altLang="zh-CN" dirty="0" smtClean="0"/>
              <a:t> analysis</a:t>
            </a:r>
          </a:p>
          <a:p>
            <a:pPr lvl="2"/>
            <a:r>
              <a:rPr lang="en-US" altLang="zh-CN" dirty="0" smtClean="0"/>
              <a:t>Show why there are limited related works on efficient algorithms for VMP</a:t>
            </a:r>
          </a:p>
          <a:p>
            <a:r>
              <a:rPr lang="en-US" altLang="zh-CN" dirty="0" smtClean="0"/>
              <a:t>Future work</a:t>
            </a:r>
          </a:p>
          <a:p>
            <a:pPr lvl="1"/>
            <a:r>
              <a:rPr lang="en-US" altLang="zh-CN" dirty="0" smtClean="0"/>
              <a:t>Algorithms for new VN requests under the model </a:t>
            </a:r>
          </a:p>
          <a:p>
            <a:pPr lvl="2"/>
            <a:r>
              <a:rPr lang="en-US" altLang="zh-CN" dirty="0" smtClean="0"/>
              <a:t>Partly done</a:t>
            </a:r>
          </a:p>
          <a:p>
            <a:pPr lvl="1"/>
            <a:r>
              <a:rPr lang="en-US" altLang="zh-CN" dirty="0" smtClean="0"/>
              <a:t>Find more interesting semantics for graph pattern matching</a:t>
            </a:r>
            <a:endParaRPr lang="zh-CN" altLang="en-US" dirty="0"/>
          </a:p>
        </p:txBody>
      </p:sp>
      <p:sp>
        <p:nvSpPr>
          <p:cNvPr id="4" name="灯片编号占位符 3"/>
          <p:cNvSpPr>
            <a:spLocks noGrp="1"/>
          </p:cNvSpPr>
          <p:nvPr>
            <p:ph type="sldNum" sz="quarter" idx="12"/>
          </p:nvPr>
        </p:nvSpPr>
        <p:spPr/>
        <p:txBody>
          <a:bodyPr/>
          <a:lstStyle/>
          <a:p>
            <a:fld id="{8D4C9760-42A5-4B3F-B329-A90EA8DAA004}" type="slidenum">
              <a:rPr lang="zh-CN" altLang="en-US" smtClean="0"/>
              <a:pPr/>
              <a:t>15</a:t>
            </a:fld>
            <a:endParaRPr lang="zh-CN" altLang="en-US"/>
          </a:p>
        </p:txBody>
      </p:sp>
    </p:spTree>
    <p:extLst>
      <p:ext uri="{BB962C8B-B14F-4D97-AF65-F5344CB8AC3E}">
        <p14:creationId xmlns:p14="http://schemas.microsoft.com/office/powerpoint/2010/main" xmlns="" val="32939779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cstate="print"/>
          <a:srcRect/>
          <a:stretch>
            <a:fillRect/>
          </a:stretch>
        </p:blipFill>
        <p:spPr bwMode="auto">
          <a:xfrm>
            <a:off x="6064900" y="1484117"/>
            <a:ext cx="6089778" cy="2743198"/>
          </a:xfrm>
          <a:prstGeom prst="rect">
            <a:avLst/>
          </a:prstGeom>
          <a:noFill/>
          <a:ln w="9525">
            <a:noFill/>
            <a:miter lim="800000"/>
            <a:headEnd/>
            <a:tailEnd/>
          </a:ln>
        </p:spPr>
      </p:pic>
      <p:sp>
        <p:nvSpPr>
          <p:cNvPr id="2" name="标题 1"/>
          <p:cNvSpPr>
            <a:spLocks noGrp="1"/>
          </p:cNvSpPr>
          <p:nvPr>
            <p:ph type="title"/>
          </p:nvPr>
        </p:nvSpPr>
        <p:spPr/>
        <p:txBody>
          <a:bodyPr/>
          <a:lstStyle/>
          <a:p>
            <a:r>
              <a:rPr lang="en-US" altLang="zh-CN" b="1" dirty="0" smtClean="0"/>
              <a:t>Virtual Network Mapping (VNM)</a:t>
            </a:r>
            <a:endParaRPr lang="zh-CN" altLang="en-US" b="1" dirty="0"/>
          </a:p>
        </p:txBody>
      </p:sp>
      <p:sp>
        <p:nvSpPr>
          <p:cNvPr id="3" name="内容占位符 2"/>
          <p:cNvSpPr>
            <a:spLocks noGrp="1"/>
          </p:cNvSpPr>
          <p:nvPr>
            <p:ph idx="1"/>
          </p:nvPr>
        </p:nvSpPr>
        <p:spPr>
          <a:xfrm>
            <a:off x="160569" y="959069"/>
            <a:ext cx="10972800" cy="5134707"/>
          </a:xfrm>
        </p:spPr>
        <p:txBody>
          <a:bodyPr>
            <a:normAutofit fontScale="85000" lnSpcReduction="20000"/>
          </a:bodyPr>
          <a:lstStyle/>
          <a:p>
            <a:r>
              <a:rPr lang="en-US" altLang="zh-CN" sz="3300" dirty="0" smtClean="0"/>
              <a:t>Input: </a:t>
            </a:r>
          </a:p>
          <a:p>
            <a:pPr lvl="1"/>
            <a:r>
              <a:rPr lang="en-US" altLang="zh-CN" dirty="0" smtClean="0"/>
              <a:t>A </a:t>
            </a:r>
            <a:r>
              <a:rPr lang="en-US" altLang="zh-CN" dirty="0" smtClean="0">
                <a:solidFill>
                  <a:srgbClr val="C00000"/>
                </a:solidFill>
              </a:rPr>
              <a:t>substrate network (SN):  </a:t>
            </a:r>
          </a:p>
          <a:p>
            <a:pPr lvl="2"/>
            <a:r>
              <a:rPr lang="en-US" altLang="zh-CN" dirty="0" smtClean="0"/>
              <a:t>a network of physical machines</a:t>
            </a:r>
          </a:p>
          <a:p>
            <a:pPr lvl="2"/>
            <a:r>
              <a:rPr lang="en-US" altLang="zh-CN" dirty="0" err="1" smtClean="0"/>
              <a:t>Substract</a:t>
            </a:r>
            <a:r>
              <a:rPr lang="en-US" altLang="zh-CN" dirty="0" smtClean="0"/>
              <a:t> nodes with CPU or storage capacities</a:t>
            </a:r>
          </a:p>
          <a:p>
            <a:pPr lvl="2"/>
            <a:r>
              <a:rPr lang="en-US" altLang="zh-CN" dirty="0" smtClean="0"/>
              <a:t>Physical edges with  bandwidth or latency</a:t>
            </a:r>
          </a:p>
          <a:p>
            <a:pPr lvl="1"/>
            <a:r>
              <a:rPr lang="en-US" altLang="zh-CN" dirty="0" smtClean="0"/>
              <a:t>A </a:t>
            </a:r>
            <a:r>
              <a:rPr lang="en-US" altLang="zh-CN" dirty="0" smtClean="0">
                <a:solidFill>
                  <a:srgbClr val="C00000"/>
                </a:solidFill>
              </a:rPr>
              <a:t>virtual network (VN)</a:t>
            </a:r>
          </a:p>
          <a:p>
            <a:pPr lvl="2"/>
            <a:r>
              <a:rPr lang="en-US" altLang="zh-CN" dirty="0" smtClean="0"/>
              <a:t>Virtual nodes  (VMs, machines or routers)  </a:t>
            </a:r>
          </a:p>
          <a:p>
            <a:pPr lvl="2">
              <a:buNone/>
            </a:pPr>
            <a:r>
              <a:rPr lang="en-US" altLang="zh-CN" dirty="0" smtClean="0"/>
              <a:t>     with requirements on CPU or storage</a:t>
            </a:r>
          </a:p>
          <a:p>
            <a:pPr lvl="2"/>
            <a:r>
              <a:rPr lang="en-US" altLang="zh-CN" dirty="0" smtClean="0"/>
              <a:t>Virtual links (i.e., edges) with requirements </a:t>
            </a:r>
          </a:p>
          <a:p>
            <a:pPr lvl="2">
              <a:buNone/>
            </a:pPr>
            <a:r>
              <a:rPr lang="en-US" altLang="zh-CN" dirty="0" smtClean="0"/>
              <a:t>    on bandwidth or latency</a:t>
            </a:r>
          </a:p>
          <a:p>
            <a:r>
              <a:rPr lang="en-US" altLang="zh-CN" sz="3300" dirty="0" smtClean="0"/>
              <a:t>Output:</a:t>
            </a:r>
          </a:p>
          <a:p>
            <a:pPr lvl="1"/>
            <a:r>
              <a:rPr lang="en-US" altLang="zh-CN" dirty="0" smtClean="0"/>
              <a:t>Virtual network mapping: a deployment of VN in the SN</a:t>
            </a:r>
          </a:p>
          <a:p>
            <a:pPr lvl="2"/>
            <a:r>
              <a:rPr lang="en-US" altLang="zh-CN" dirty="0" smtClean="0"/>
              <a:t>Hosting on substrate nodes on virtual nodes </a:t>
            </a:r>
          </a:p>
          <a:p>
            <a:pPr lvl="2"/>
            <a:r>
              <a:rPr lang="en-US" altLang="zh-CN" dirty="0" smtClean="0"/>
              <a:t>Instantiating virtual links on physical paths</a:t>
            </a:r>
          </a:p>
          <a:p>
            <a:pPr lvl="2"/>
            <a:r>
              <a:rPr lang="en-US" altLang="zh-CN" dirty="0" smtClean="0"/>
              <a:t>Constraints on the virtual nodes and links are satisfied</a:t>
            </a:r>
          </a:p>
        </p:txBody>
      </p:sp>
      <p:sp>
        <p:nvSpPr>
          <p:cNvPr id="4" name="圆角矩形标注 3"/>
          <p:cNvSpPr/>
          <p:nvPr/>
        </p:nvSpPr>
        <p:spPr>
          <a:xfrm>
            <a:off x="7448161" y="4989133"/>
            <a:ext cx="3181350" cy="352229"/>
          </a:xfrm>
          <a:prstGeom prst="wedgeRoundRectCallout">
            <a:avLst>
              <a:gd name="adj1" fmla="val -94935"/>
              <a:gd name="adj2" fmla="val -15846"/>
              <a:gd name="adj3" fmla="val 16667"/>
            </a:avLst>
          </a:prstGeom>
          <a:solidFill>
            <a:srgbClr val="FFFF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i="1" dirty="0" smtClean="0">
                <a:solidFill>
                  <a:srgbClr val="000066"/>
                </a:solidFill>
              </a:rPr>
              <a:t>f</a:t>
            </a:r>
            <a:r>
              <a:rPr lang="en-US" altLang="zh-CN" sz="2000" dirty="0" smtClean="0">
                <a:solidFill>
                  <a:srgbClr val="000066"/>
                </a:solidFill>
              </a:rPr>
              <a:t>: v∈ VN →</a:t>
            </a:r>
            <a:r>
              <a:rPr lang="en-US" altLang="zh-CN" sz="2000" dirty="0" smtClean="0">
                <a:solidFill>
                  <a:srgbClr val="000066"/>
                </a:solidFill>
                <a:sym typeface="Wingdings" pitchFamily="2" charset="2"/>
              </a:rPr>
              <a:t>  v’∈ SN</a:t>
            </a:r>
            <a:endParaRPr lang="zh-CN" altLang="en-US" sz="2000" dirty="0">
              <a:solidFill>
                <a:srgbClr val="000066"/>
              </a:solidFill>
            </a:endParaRPr>
          </a:p>
        </p:txBody>
      </p:sp>
      <p:sp>
        <p:nvSpPr>
          <p:cNvPr id="5" name="圆角矩形标注 4"/>
          <p:cNvSpPr/>
          <p:nvPr/>
        </p:nvSpPr>
        <p:spPr>
          <a:xfrm>
            <a:off x="7543800" y="5382186"/>
            <a:ext cx="4648200" cy="476250"/>
          </a:xfrm>
          <a:prstGeom prst="wedgeRoundRectCallout">
            <a:avLst>
              <a:gd name="adj1" fmla="val -87666"/>
              <a:gd name="adj2" fmla="val -29233"/>
              <a:gd name="adj3" fmla="val 16667"/>
            </a:avLst>
          </a:prstGeom>
          <a:solidFill>
            <a:srgbClr val="FFFF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i="1" dirty="0" smtClean="0">
                <a:solidFill>
                  <a:srgbClr val="000066"/>
                </a:solidFill>
              </a:rPr>
              <a:t>g</a:t>
            </a:r>
            <a:r>
              <a:rPr lang="en-US" altLang="zh-CN" sz="2000" dirty="0" smtClean="0">
                <a:solidFill>
                  <a:srgbClr val="000066"/>
                </a:solidFill>
              </a:rPr>
              <a:t>: link (u, v)∈VN </a:t>
            </a:r>
            <a:r>
              <a:rPr lang="en-US" altLang="zh-CN" sz="2000" dirty="0" smtClean="0">
                <a:solidFill>
                  <a:srgbClr val="000066"/>
                </a:solidFill>
                <a:sym typeface="Wingdings" pitchFamily="2" charset="2"/>
              </a:rPr>
              <a:t> path (f(u), f(v)) ∈SN</a:t>
            </a:r>
            <a:endParaRPr lang="zh-CN" altLang="en-US" sz="2000" dirty="0" smtClean="0">
              <a:solidFill>
                <a:srgbClr val="000066"/>
              </a:solidFill>
            </a:endParaRPr>
          </a:p>
        </p:txBody>
      </p:sp>
      <p:sp>
        <p:nvSpPr>
          <p:cNvPr id="6" name="灯片编号占位符 5"/>
          <p:cNvSpPr>
            <a:spLocks noGrp="1"/>
          </p:cNvSpPr>
          <p:nvPr>
            <p:ph type="sldNum" sz="quarter" idx="12"/>
          </p:nvPr>
        </p:nvSpPr>
        <p:spPr/>
        <p:txBody>
          <a:bodyPr/>
          <a:lstStyle/>
          <a:p>
            <a:fld id="{8D4C9760-42A5-4B3F-B329-A90EA8DAA004}" type="slidenum">
              <a:rPr lang="zh-CN" altLang="en-US" smtClean="0"/>
              <a:pPr/>
              <a:t>2</a:t>
            </a:fld>
            <a:endParaRPr lang="zh-CN" altLang="en-US"/>
          </a:p>
        </p:txBody>
      </p:sp>
      <p:sp>
        <p:nvSpPr>
          <p:cNvPr id="9" name="Rectangle 2"/>
          <p:cNvSpPr>
            <a:spLocks noChangeArrowheads="1"/>
          </p:cNvSpPr>
          <p:nvPr/>
        </p:nvSpPr>
        <p:spPr bwMode="auto">
          <a:xfrm>
            <a:off x="141194" y="6026904"/>
            <a:ext cx="11906250" cy="708952"/>
          </a:xfrm>
          <a:prstGeom prst="rect">
            <a:avLst/>
          </a:prstGeom>
          <a:solidFill>
            <a:schemeClr val="tx2">
              <a:lumMod val="20000"/>
              <a:lumOff val="80000"/>
            </a:schemeClr>
          </a:solidFill>
          <a:ln>
            <a:noFill/>
          </a:ln>
        </p:spPr>
        <p:txBody>
          <a:bodyPr lIns="0" tIns="36000" rIns="0" bIns="36000"/>
          <a:lstStyle>
            <a:lvl1pPr marL="365125" indent="-365125" defTabSz="971550">
              <a:lnSpc>
                <a:spcPct val="120000"/>
              </a:lnSpc>
              <a:spcBef>
                <a:spcPct val="20000"/>
              </a:spcBef>
              <a:buClr>
                <a:schemeClr val="accent1"/>
              </a:buClr>
              <a:buSzPct val="90000"/>
              <a:buFont typeface="Wingdings" panose="05000000000000000000" pitchFamily="2" charset="2"/>
              <a:buChar char="ü"/>
              <a:defRPr kumimoji="1" sz="2000">
                <a:solidFill>
                  <a:schemeClr val="tx1"/>
                </a:solidFill>
                <a:latin typeface="Arial" panose="020B0604020202020204" pitchFamily="34" charset="0"/>
                <a:ea typeface="宋体" panose="02010600030101010101" pitchFamily="2" charset="-122"/>
              </a:defRPr>
            </a:lvl1pPr>
            <a:lvl2pPr marL="742950" indent="-285750" defTabSz="971550">
              <a:lnSpc>
                <a:spcPct val="110000"/>
              </a:lnSpc>
              <a:buClr>
                <a:schemeClr val="accent1"/>
              </a:buClr>
              <a:buChar char="–"/>
              <a:defRPr kumimoji="1" sz="2000">
                <a:solidFill>
                  <a:schemeClr val="tx1"/>
                </a:solidFill>
                <a:latin typeface="Arial" panose="020B0604020202020204" pitchFamily="34" charset="0"/>
                <a:ea typeface="宋体" panose="02010600030101010101" pitchFamily="2" charset="-122"/>
              </a:defRPr>
            </a:lvl2pPr>
            <a:lvl3pPr marL="1143000" indent="-228600" defTabSz="971550">
              <a:lnSpc>
                <a:spcPct val="120000"/>
              </a:lnSpc>
              <a:buClr>
                <a:schemeClr val="accent1"/>
              </a:buClr>
              <a:buChar char="•"/>
              <a:defRPr kumimoji="1" sz="2000">
                <a:solidFill>
                  <a:schemeClr val="tx1"/>
                </a:solidFill>
                <a:latin typeface="Arial" panose="020B0604020202020204" pitchFamily="34" charset="0"/>
                <a:ea typeface="宋体" panose="02010600030101010101" pitchFamily="2" charset="-122"/>
              </a:defRPr>
            </a:lvl3pPr>
            <a:lvl4pPr marL="1600200" indent="-228600" defTabSz="971550">
              <a:lnSpc>
                <a:spcPct val="120000"/>
              </a:lnSpc>
              <a:buClr>
                <a:schemeClr val="accent1"/>
              </a:buClr>
              <a:buChar char="–"/>
              <a:defRPr kumimoji="1" sz="2000">
                <a:solidFill>
                  <a:schemeClr val="tx1"/>
                </a:solidFill>
                <a:latin typeface="Arial" panose="020B0604020202020204" pitchFamily="34" charset="0"/>
                <a:ea typeface="宋体" panose="02010600030101010101" pitchFamily="2" charset="-122"/>
              </a:defRPr>
            </a:lvl4pPr>
            <a:lvl5pPr marL="2057400" indent="-228600" defTabSz="971550">
              <a:lnSpc>
                <a:spcPct val="120000"/>
              </a:lnSpc>
              <a:buClr>
                <a:schemeClr val="accent1"/>
              </a:buClr>
              <a:buChar char="»"/>
              <a:defRPr kumimoji="1" sz="2000">
                <a:solidFill>
                  <a:schemeClr val="tx1"/>
                </a:solidFill>
                <a:latin typeface="Arial" panose="020B0604020202020204" pitchFamily="34" charset="0"/>
                <a:ea typeface="宋体" panose="02010600030101010101" pitchFamily="2" charset="-122"/>
              </a:defRPr>
            </a:lvl5pPr>
            <a:lvl6pPr marL="2514600" indent="-228600" defTabSz="971550" eaLnBrk="0" fontAlgn="base" hangingPunct="0">
              <a:lnSpc>
                <a:spcPct val="120000"/>
              </a:lnSpc>
              <a:spcBef>
                <a:spcPct val="0"/>
              </a:spcBef>
              <a:spcAft>
                <a:spcPct val="0"/>
              </a:spcAft>
              <a:buClr>
                <a:schemeClr val="accent1"/>
              </a:buClr>
              <a:buChar char="»"/>
              <a:defRPr kumimoji="1" sz="2000">
                <a:solidFill>
                  <a:schemeClr val="tx1"/>
                </a:solidFill>
                <a:latin typeface="Arial" panose="020B0604020202020204" pitchFamily="34" charset="0"/>
                <a:ea typeface="宋体" panose="02010600030101010101" pitchFamily="2" charset="-122"/>
              </a:defRPr>
            </a:lvl6pPr>
            <a:lvl7pPr marL="2971800" indent="-228600" defTabSz="971550" eaLnBrk="0" fontAlgn="base" hangingPunct="0">
              <a:lnSpc>
                <a:spcPct val="120000"/>
              </a:lnSpc>
              <a:spcBef>
                <a:spcPct val="0"/>
              </a:spcBef>
              <a:spcAft>
                <a:spcPct val="0"/>
              </a:spcAft>
              <a:buClr>
                <a:schemeClr val="accent1"/>
              </a:buClr>
              <a:buChar char="»"/>
              <a:defRPr kumimoji="1" sz="2000">
                <a:solidFill>
                  <a:schemeClr val="tx1"/>
                </a:solidFill>
                <a:latin typeface="Arial" panose="020B0604020202020204" pitchFamily="34" charset="0"/>
                <a:ea typeface="宋体" panose="02010600030101010101" pitchFamily="2" charset="-122"/>
              </a:defRPr>
            </a:lvl7pPr>
            <a:lvl8pPr marL="3429000" indent="-228600" defTabSz="971550" eaLnBrk="0" fontAlgn="base" hangingPunct="0">
              <a:lnSpc>
                <a:spcPct val="120000"/>
              </a:lnSpc>
              <a:spcBef>
                <a:spcPct val="0"/>
              </a:spcBef>
              <a:spcAft>
                <a:spcPct val="0"/>
              </a:spcAft>
              <a:buClr>
                <a:schemeClr val="accent1"/>
              </a:buClr>
              <a:buChar char="»"/>
              <a:defRPr kumimoji="1" sz="2000">
                <a:solidFill>
                  <a:schemeClr val="tx1"/>
                </a:solidFill>
                <a:latin typeface="Arial" panose="020B0604020202020204" pitchFamily="34" charset="0"/>
                <a:ea typeface="宋体" panose="02010600030101010101" pitchFamily="2" charset="-122"/>
              </a:defRPr>
            </a:lvl8pPr>
            <a:lvl9pPr marL="3886200" indent="-228600" defTabSz="971550" eaLnBrk="0" fontAlgn="base" hangingPunct="0">
              <a:lnSpc>
                <a:spcPct val="120000"/>
              </a:lnSpc>
              <a:spcBef>
                <a:spcPct val="0"/>
              </a:spcBef>
              <a:spcAft>
                <a:spcPct val="0"/>
              </a:spcAft>
              <a:buClr>
                <a:schemeClr val="accent1"/>
              </a:buClr>
              <a:buChar char="»"/>
              <a:defRPr kumimoji="1" sz="2000">
                <a:solidFill>
                  <a:schemeClr val="tx1"/>
                </a:solidFill>
                <a:latin typeface="Arial" panose="020B0604020202020204" pitchFamily="34" charset="0"/>
                <a:ea typeface="宋体" panose="02010600030101010101" pitchFamily="2" charset="-122"/>
              </a:defRPr>
            </a:lvl9pPr>
          </a:lstStyle>
          <a:p>
            <a:pPr marL="0" lvl="1" indent="0" algn="ctr">
              <a:lnSpc>
                <a:spcPct val="100000"/>
              </a:lnSpc>
              <a:buNone/>
            </a:pPr>
            <a:r>
              <a:rPr lang="en-US" altLang="zh-CN" sz="2400" b="1" i="1" dirty="0" smtClean="0">
                <a:solidFill>
                  <a:srgbClr val="C00000"/>
                </a:solidFill>
              </a:rPr>
              <a:t>VNM helps to deploy virtual network requests in a data center network (Amazon EC2 &amp; distributed DBs) in response to real-time requests!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Existing Models on VNM in Different </a:t>
            </a:r>
            <a:r>
              <a:rPr lang="en-US" altLang="zh-CN" dirty="0" smtClean="0"/>
              <a:t>S</a:t>
            </a:r>
            <a:r>
              <a:rPr lang="en-US" altLang="zh-CN" b="1" dirty="0" smtClean="0"/>
              <a:t>ettings </a:t>
            </a:r>
            <a:endParaRPr lang="zh-CN" altLang="en-US" b="1" dirty="0"/>
          </a:p>
        </p:txBody>
      </p:sp>
      <p:sp>
        <p:nvSpPr>
          <p:cNvPr id="3" name="内容占位符 2"/>
          <p:cNvSpPr>
            <a:spLocks noGrp="1"/>
          </p:cNvSpPr>
          <p:nvPr>
            <p:ph idx="1"/>
          </p:nvPr>
        </p:nvSpPr>
        <p:spPr>
          <a:xfrm>
            <a:off x="609600" y="1139483"/>
            <a:ext cx="10972800" cy="5718517"/>
          </a:xfrm>
        </p:spPr>
        <p:txBody>
          <a:bodyPr>
            <a:normAutofit/>
          </a:bodyPr>
          <a:lstStyle/>
          <a:p>
            <a:pPr>
              <a:spcBef>
                <a:spcPts val="0"/>
              </a:spcBef>
            </a:pPr>
            <a:r>
              <a:rPr lang="en-US" altLang="zh-CN" dirty="0" smtClean="0"/>
              <a:t>Virtual machine placement (VMP)</a:t>
            </a:r>
          </a:p>
          <a:p>
            <a:pPr lvl="1">
              <a:spcBef>
                <a:spcPts val="0"/>
              </a:spcBef>
            </a:pPr>
            <a:r>
              <a:rPr lang="en-US" altLang="zh-CN" sz="2600" dirty="0" smtClean="0"/>
              <a:t>  </a:t>
            </a:r>
            <a:r>
              <a:rPr lang="en-US" altLang="zh-CN" sz="2600" dirty="0" smtClean="0">
                <a:solidFill>
                  <a:srgbClr val="C00000"/>
                </a:solidFill>
              </a:rPr>
              <a:t>node mapping </a:t>
            </a:r>
            <a:r>
              <a:rPr lang="en-US" altLang="zh-CN" sz="2600" i="1" dirty="0" smtClean="0">
                <a:solidFill>
                  <a:srgbClr val="000066"/>
                </a:solidFill>
              </a:rPr>
              <a:t>g</a:t>
            </a:r>
            <a:r>
              <a:rPr lang="en-US" altLang="zh-CN" sz="2600" dirty="0" smtClean="0">
                <a:solidFill>
                  <a:srgbClr val="000066"/>
                </a:solidFill>
              </a:rPr>
              <a:t>: v∈ VN →</a:t>
            </a:r>
            <a:r>
              <a:rPr lang="en-US" altLang="zh-CN" sz="2600" dirty="0" smtClean="0">
                <a:solidFill>
                  <a:srgbClr val="000066"/>
                </a:solidFill>
                <a:sym typeface="Wingdings" pitchFamily="2" charset="2"/>
              </a:rPr>
              <a:t>  v’∈ SN</a:t>
            </a:r>
            <a:endParaRPr lang="zh-CN" altLang="en-US" sz="2600" dirty="0" smtClean="0">
              <a:solidFill>
                <a:srgbClr val="000066"/>
              </a:solidFill>
            </a:endParaRPr>
          </a:p>
          <a:p>
            <a:pPr lvl="1">
              <a:spcBef>
                <a:spcPts val="0"/>
              </a:spcBef>
            </a:pPr>
            <a:r>
              <a:rPr lang="en-US" altLang="zh-CN" sz="2600" dirty="0" smtClean="0"/>
              <a:t>  the capacity of </a:t>
            </a:r>
            <a:r>
              <a:rPr lang="en-US" altLang="zh-CN" sz="2600" dirty="0" smtClean="0">
                <a:solidFill>
                  <a:srgbClr val="000066"/>
                </a:solidFill>
              </a:rPr>
              <a:t>v</a:t>
            </a:r>
            <a:r>
              <a:rPr lang="en-US" altLang="zh-CN" sz="2600" dirty="0" smtClean="0"/>
              <a:t> is no greater than that of </a:t>
            </a:r>
            <a:r>
              <a:rPr lang="en-US" altLang="zh-CN" sz="2600" dirty="0" smtClean="0">
                <a:solidFill>
                  <a:srgbClr val="000066"/>
                </a:solidFill>
              </a:rPr>
              <a:t>v’</a:t>
            </a:r>
          </a:p>
          <a:p>
            <a:pPr>
              <a:spcBef>
                <a:spcPts val="600"/>
              </a:spcBef>
            </a:pPr>
            <a:r>
              <a:rPr lang="en-US" altLang="zh-CN" dirty="0" smtClean="0"/>
              <a:t>Single-path VN embedding (VNE</a:t>
            </a:r>
            <a:r>
              <a:rPr lang="en-US" altLang="zh-CN" baseline="-25000" dirty="0" smtClean="0"/>
              <a:t>SP</a:t>
            </a:r>
            <a:r>
              <a:rPr lang="en-US" altLang="zh-CN" dirty="0" smtClean="0"/>
              <a:t>)</a:t>
            </a:r>
          </a:p>
          <a:p>
            <a:pPr lvl="1">
              <a:spcBef>
                <a:spcPts val="0"/>
              </a:spcBef>
            </a:pPr>
            <a:r>
              <a:rPr lang="en-US" altLang="zh-CN" dirty="0"/>
              <a:t> </a:t>
            </a:r>
            <a:r>
              <a:rPr lang="en-US" altLang="zh-CN" dirty="0" smtClean="0">
                <a:solidFill>
                  <a:srgbClr val="C00000"/>
                </a:solidFill>
              </a:rPr>
              <a:t>node mapping </a:t>
            </a:r>
            <a:r>
              <a:rPr lang="en-US" altLang="zh-CN" sz="2600" i="1" dirty="0" smtClean="0">
                <a:solidFill>
                  <a:srgbClr val="000066"/>
                </a:solidFill>
              </a:rPr>
              <a:t>g</a:t>
            </a:r>
            <a:r>
              <a:rPr lang="en-US" altLang="zh-CN" sz="2600" dirty="0" smtClean="0">
                <a:solidFill>
                  <a:srgbClr val="000066"/>
                </a:solidFill>
              </a:rPr>
              <a:t>: v∈ VN →</a:t>
            </a:r>
            <a:r>
              <a:rPr lang="en-US" altLang="zh-CN" sz="2600" dirty="0" smtClean="0">
                <a:solidFill>
                  <a:srgbClr val="000066"/>
                </a:solidFill>
                <a:sym typeface="Wingdings" pitchFamily="2" charset="2"/>
              </a:rPr>
              <a:t>  v’∈ SN</a:t>
            </a:r>
          </a:p>
          <a:p>
            <a:pPr lvl="1">
              <a:spcBef>
                <a:spcPts val="0"/>
              </a:spcBef>
            </a:pPr>
            <a:r>
              <a:rPr lang="en-US" altLang="zh-CN" sz="2600" dirty="0">
                <a:solidFill>
                  <a:srgbClr val="000066"/>
                </a:solidFill>
                <a:sym typeface="Wingdings" pitchFamily="2" charset="2"/>
              </a:rPr>
              <a:t> </a:t>
            </a:r>
            <a:r>
              <a:rPr lang="en-US" altLang="zh-CN" sz="2600" dirty="0" smtClean="0">
                <a:solidFill>
                  <a:srgbClr val="C00000"/>
                </a:solidFill>
                <a:sym typeface="Wingdings" pitchFamily="2" charset="2"/>
              </a:rPr>
              <a:t>edging mapping </a:t>
            </a:r>
            <a:r>
              <a:rPr lang="en-US" altLang="zh-CN" sz="2600" i="1" dirty="0" smtClean="0">
                <a:solidFill>
                  <a:srgbClr val="000066"/>
                </a:solidFill>
              </a:rPr>
              <a:t>h</a:t>
            </a:r>
            <a:r>
              <a:rPr lang="en-US" altLang="zh-CN" sz="2600" dirty="0" smtClean="0">
                <a:solidFill>
                  <a:srgbClr val="000066"/>
                </a:solidFill>
              </a:rPr>
              <a:t>: link (u, v)∈VN </a:t>
            </a:r>
            <a:r>
              <a:rPr lang="en-US" altLang="zh-CN" sz="2600" dirty="0" smtClean="0">
                <a:solidFill>
                  <a:srgbClr val="000066"/>
                </a:solidFill>
                <a:sym typeface="Wingdings" pitchFamily="2" charset="2"/>
              </a:rPr>
              <a:t> path (</a:t>
            </a:r>
            <a:r>
              <a:rPr lang="en-US" altLang="zh-CN" sz="2600" i="1" dirty="0" smtClean="0">
                <a:solidFill>
                  <a:srgbClr val="000066"/>
                </a:solidFill>
                <a:sym typeface="Wingdings" pitchFamily="2" charset="2"/>
              </a:rPr>
              <a:t>g</a:t>
            </a:r>
            <a:r>
              <a:rPr lang="en-US" altLang="zh-CN" sz="2600" dirty="0" smtClean="0">
                <a:solidFill>
                  <a:srgbClr val="000066"/>
                </a:solidFill>
                <a:sym typeface="Wingdings" pitchFamily="2" charset="2"/>
              </a:rPr>
              <a:t>(u), </a:t>
            </a:r>
            <a:r>
              <a:rPr lang="en-US" altLang="zh-CN" sz="2600" i="1" dirty="0" smtClean="0">
                <a:solidFill>
                  <a:srgbClr val="000066"/>
                </a:solidFill>
                <a:sym typeface="Wingdings" pitchFamily="2" charset="2"/>
              </a:rPr>
              <a:t>g</a:t>
            </a:r>
            <a:r>
              <a:rPr lang="en-US" altLang="zh-CN" sz="2600" dirty="0" smtClean="0">
                <a:solidFill>
                  <a:srgbClr val="000066"/>
                </a:solidFill>
                <a:sym typeface="Wingdings" pitchFamily="2" charset="2"/>
              </a:rPr>
              <a:t>(v)) ∈SN</a:t>
            </a:r>
          </a:p>
          <a:p>
            <a:pPr lvl="1">
              <a:spcBef>
                <a:spcPts val="0"/>
              </a:spcBef>
            </a:pPr>
            <a:r>
              <a:rPr lang="en-US" altLang="zh-CN" sz="2600" dirty="0">
                <a:solidFill>
                  <a:srgbClr val="000066"/>
                </a:solidFill>
                <a:sym typeface="Wingdings" pitchFamily="2" charset="2"/>
              </a:rPr>
              <a:t> </a:t>
            </a:r>
            <a:r>
              <a:rPr lang="en-US" altLang="zh-CN" sz="2600" dirty="0" smtClean="0">
                <a:solidFill>
                  <a:srgbClr val="000066"/>
                </a:solidFill>
                <a:sym typeface="Wingdings" pitchFamily="2" charset="2"/>
              </a:rPr>
              <a:t>constraints on nodes and edges are satisfied</a:t>
            </a:r>
            <a:endParaRPr lang="en-US" altLang="zh-CN" sz="2600" dirty="0" smtClean="0"/>
          </a:p>
          <a:p>
            <a:pPr>
              <a:spcBef>
                <a:spcPts val="600"/>
              </a:spcBef>
            </a:pPr>
            <a:r>
              <a:rPr lang="en-US" altLang="zh-CN" dirty="0" smtClean="0"/>
              <a:t>Multi-path VN embedding (VNE</a:t>
            </a:r>
            <a:r>
              <a:rPr lang="en-US" altLang="zh-CN" baseline="-25000" dirty="0" smtClean="0"/>
              <a:t>MP</a:t>
            </a:r>
            <a:r>
              <a:rPr lang="en-US" altLang="zh-CN" dirty="0" smtClean="0"/>
              <a:t>)</a:t>
            </a:r>
          </a:p>
          <a:p>
            <a:pPr lvl="1">
              <a:spcBef>
                <a:spcPts val="0"/>
              </a:spcBef>
            </a:pPr>
            <a:r>
              <a:rPr lang="en-US" altLang="zh-CN" sz="2600" i="1" dirty="0">
                <a:solidFill>
                  <a:srgbClr val="000066"/>
                </a:solidFill>
              </a:rPr>
              <a:t>g</a:t>
            </a:r>
            <a:r>
              <a:rPr lang="en-US" altLang="zh-CN" sz="2600" dirty="0" smtClean="0">
                <a:solidFill>
                  <a:srgbClr val="000066"/>
                </a:solidFill>
              </a:rPr>
              <a:t>: v∈ VN →</a:t>
            </a:r>
            <a:r>
              <a:rPr lang="en-US" altLang="zh-CN" sz="2600" dirty="0" smtClean="0">
                <a:solidFill>
                  <a:srgbClr val="000066"/>
                </a:solidFill>
                <a:sym typeface="Wingdings" pitchFamily="2" charset="2"/>
              </a:rPr>
              <a:t>  v’∈ SN</a:t>
            </a:r>
          </a:p>
          <a:p>
            <a:pPr lvl="1">
              <a:spcBef>
                <a:spcPts val="0"/>
              </a:spcBef>
            </a:pPr>
            <a:r>
              <a:rPr lang="en-US" altLang="zh-CN" sz="2600" dirty="0">
                <a:solidFill>
                  <a:srgbClr val="000066"/>
                </a:solidFill>
                <a:sym typeface="Wingdings" pitchFamily="2" charset="2"/>
              </a:rPr>
              <a:t> </a:t>
            </a:r>
            <a:r>
              <a:rPr lang="en-US" altLang="zh-CN" sz="2600" i="1" dirty="0" smtClean="0">
                <a:solidFill>
                  <a:srgbClr val="000066"/>
                </a:solidFill>
                <a:sym typeface="Wingdings" pitchFamily="2" charset="2"/>
              </a:rPr>
              <a:t>h</a:t>
            </a:r>
            <a:r>
              <a:rPr lang="en-US" altLang="zh-CN" sz="2600" dirty="0" smtClean="0">
                <a:solidFill>
                  <a:srgbClr val="000066"/>
                </a:solidFill>
                <a:sym typeface="Wingdings" pitchFamily="2" charset="2"/>
              </a:rPr>
              <a:t>: link (</a:t>
            </a:r>
            <a:r>
              <a:rPr lang="en-US" altLang="zh-CN" sz="2600" dirty="0" err="1" smtClean="0">
                <a:solidFill>
                  <a:srgbClr val="000066"/>
                </a:solidFill>
                <a:sym typeface="Wingdings" pitchFamily="2" charset="2"/>
              </a:rPr>
              <a:t>u,v</a:t>
            </a:r>
            <a:r>
              <a:rPr lang="en-US" altLang="zh-CN" sz="2600" dirty="0" smtClean="0">
                <a:solidFill>
                  <a:srgbClr val="000066"/>
                </a:solidFill>
                <a:sym typeface="Wingdings" pitchFamily="2" charset="2"/>
              </a:rPr>
              <a:t>) </a:t>
            </a:r>
            <a:r>
              <a:rPr lang="en-US" altLang="zh-CN" sz="2600" dirty="0" smtClean="0">
                <a:solidFill>
                  <a:srgbClr val="000066"/>
                </a:solidFill>
              </a:rPr>
              <a:t>→ </a:t>
            </a:r>
            <a:r>
              <a:rPr lang="en-US" altLang="zh-CN" sz="2600" dirty="0" smtClean="0">
                <a:solidFill>
                  <a:srgbClr val="C00000"/>
                </a:solidFill>
              </a:rPr>
              <a:t>a set of paths </a:t>
            </a:r>
            <a:r>
              <a:rPr lang="en-US" altLang="zh-CN" sz="2600" dirty="0" smtClean="0">
                <a:solidFill>
                  <a:srgbClr val="000066"/>
                </a:solidFill>
              </a:rPr>
              <a:t>from </a:t>
            </a:r>
            <a:r>
              <a:rPr lang="en-US" altLang="zh-CN" sz="2600" i="1" dirty="0" smtClean="0">
                <a:solidFill>
                  <a:srgbClr val="000066"/>
                </a:solidFill>
                <a:sym typeface="Wingdings" pitchFamily="2" charset="2"/>
              </a:rPr>
              <a:t>g</a:t>
            </a:r>
            <a:r>
              <a:rPr lang="en-US" altLang="zh-CN" sz="2600" dirty="0" smtClean="0">
                <a:solidFill>
                  <a:srgbClr val="000066"/>
                </a:solidFill>
                <a:sym typeface="Wingdings" pitchFamily="2" charset="2"/>
              </a:rPr>
              <a:t>(u) to  </a:t>
            </a:r>
            <a:r>
              <a:rPr lang="en-US" altLang="zh-CN" sz="2600" i="1" dirty="0" smtClean="0">
                <a:solidFill>
                  <a:srgbClr val="000066"/>
                </a:solidFill>
                <a:sym typeface="Wingdings" pitchFamily="2" charset="2"/>
              </a:rPr>
              <a:t>g</a:t>
            </a:r>
            <a:r>
              <a:rPr lang="en-US" altLang="zh-CN" sz="2600" dirty="0" smtClean="0">
                <a:solidFill>
                  <a:srgbClr val="000066"/>
                </a:solidFill>
                <a:sym typeface="Wingdings" pitchFamily="2" charset="2"/>
              </a:rPr>
              <a:t>(v)</a:t>
            </a:r>
          </a:p>
          <a:p>
            <a:pPr lvl="1">
              <a:spcBef>
                <a:spcPts val="0"/>
              </a:spcBef>
            </a:pPr>
            <a:r>
              <a:rPr lang="en-US" altLang="zh-CN" sz="2600" dirty="0" smtClean="0">
                <a:solidFill>
                  <a:srgbClr val="000066"/>
                </a:solidFill>
                <a:sym typeface="Wingdings" pitchFamily="2" charset="2"/>
              </a:rPr>
              <a:t>constraints on nodes and edges are satisfied</a:t>
            </a:r>
            <a:endParaRPr lang="zh-CN" altLang="en-US" sz="2600" dirty="0"/>
          </a:p>
        </p:txBody>
      </p:sp>
      <p:sp>
        <p:nvSpPr>
          <p:cNvPr id="4" name="圆角矩形标注 3"/>
          <p:cNvSpPr/>
          <p:nvPr/>
        </p:nvSpPr>
        <p:spPr>
          <a:xfrm>
            <a:off x="7848600" y="1676400"/>
            <a:ext cx="3181350" cy="476250"/>
          </a:xfrm>
          <a:prstGeom prst="wedgeRoundRectCallout">
            <a:avLst>
              <a:gd name="adj1" fmla="val -57284"/>
              <a:gd name="adj2" fmla="val 66864"/>
              <a:gd name="adj3" fmla="val 16667"/>
            </a:avLst>
          </a:prstGeom>
          <a:solidFill>
            <a:srgbClr val="FFFF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solidFill>
                  <a:srgbClr val="000066"/>
                </a:solidFill>
              </a:rPr>
              <a:t>only nodes are considered</a:t>
            </a:r>
            <a:endParaRPr lang="zh-CN" altLang="en-US" sz="2000" dirty="0">
              <a:solidFill>
                <a:srgbClr val="000066"/>
              </a:solidFill>
            </a:endParaRPr>
          </a:p>
        </p:txBody>
      </p:sp>
      <p:sp>
        <p:nvSpPr>
          <p:cNvPr id="5" name="圆角矩形标注 4"/>
          <p:cNvSpPr/>
          <p:nvPr/>
        </p:nvSpPr>
        <p:spPr>
          <a:xfrm>
            <a:off x="7924800" y="2838450"/>
            <a:ext cx="4038600" cy="476250"/>
          </a:xfrm>
          <a:prstGeom prst="wedgeRoundRectCallout">
            <a:avLst>
              <a:gd name="adj1" fmla="val -52296"/>
              <a:gd name="adj2" fmla="val 86864"/>
              <a:gd name="adj3" fmla="val 16667"/>
            </a:avLst>
          </a:prstGeom>
          <a:solidFill>
            <a:srgbClr val="FFFF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solidFill>
                  <a:srgbClr val="000066"/>
                </a:solidFill>
              </a:rPr>
              <a:t>nodes and links are both considered </a:t>
            </a:r>
            <a:endParaRPr lang="zh-CN" altLang="en-US" sz="2000" dirty="0">
              <a:solidFill>
                <a:srgbClr val="000066"/>
              </a:solidFill>
            </a:endParaRPr>
          </a:p>
        </p:txBody>
      </p:sp>
      <p:sp>
        <p:nvSpPr>
          <p:cNvPr id="6" name="圆角矩形标注 5"/>
          <p:cNvSpPr/>
          <p:nvPr/>
        </p:nvSpPr>
        <p:spPr>
          <a:xfrm>
            <a:off x="7848600" y="4667250"/>
            <a:ext cx="4038600" cy="742950"/>
          </a:xfrm>
          <a:prstGeom prst="wedgeRoundRectCallout">
            <a:avLst>
              <a:gd name="adj1" fmla="val -59843"/>
              <a:gd name="adj2" fmla="val 31377"/>
              <a:gd name="adj3" fmla="val 16667"/>
            </a:avLst>
          </a:prstGeom>
          <a:solidFill>
            <a:srgbClr val="FFFF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solidFill>
                  <a:srgbClr val="000066"/>
                </a:solidFill>
              </a:rPr>
              <a:t>one virtual link can be mapped to multiple paths</a:t>
            </a:r>
            <a:endParaRPr lang="zh-CN" altLang="en-US" sz="2000" dirty="0">
              <a:solidFill>
                <a:srgbClr val="000066"/>
              </a:solidFill>
            </a:endParaRPr>
          </a:p>
        </p:txBody>
      </p:sp>
      <p:sp>
        <p:nvSpPr>
          <p:cNvPr id="7" name="Rectangle 2"/>
          <p:cNvSpPr>
            <a:spLocks noChangeArrowheads="1"/>
          </p:cNvSpPr>
          <p:nvPr/>
        </p:nvSpPr>
        <p:spPr bwMode="auto">
          <a:xfrm>
            <a:off x="114300" y="6053798"/>
            <a:ext cx="11906250" cy="708952"/>
          </a:xfrm>
          <a:prstGeom prst="rect">
            <a:avLst/>
          </a:prstGeom>
          <a:solidFill>
            <a:schemeClr val="tx2">
              <a:lumMod val="20000"/>
              <a:lumOff val="80000"/>
            </a:schemeClr>
          </a:solidFill>
          <a:ln>
            <a:noFill/>
          </a:ln>
        </p:spPr>
        <p:txBody>
          <a:bodyPr lIns="0" tIns="36000" rIns="0" bIns="36000"/>
          <a:lstStyle>
            <a:lvl1pPr marL="365125" indent="-365125" defTabSz="971550">
              <a:lnSpc>
                <a:spcPct val="120000"/>
              </a:lnSpc>
              <a:spcBef>
                <a:spcPct val="20000"/>
              </a:spcBef>
              <a:buClr>
                <a:schemeClr val="accent1"/>
              </a:buClr>
              <a:buSzPct val="90000"/>
              <a:buFont typeface="Wingdings" panose="05000000000000000000" pitchFamily="2" charset="2"/>
              <a:buChar char="ü"/>
              <a:defRPr kumimoji="1" sz="2000">
                <a:solidFill>
                  <a:schemeClr val="tx1"/>
                </a:solidFill>
                <a:latin typeface="Arial" panose="020B0604020202020204" pitchFamily="34" charset="0"/>
                <a:ea typeface="宋体" panose="02010600030101010101" pitchFamily="2" charset="-122"/>
              </a:defRPr>
            </a:lvl1pPr>
            <a:lvl2pPr marL="742950" indent="-285750" defTabSz="971550">
              <a:lnSpc>
                <a:spcPct val="110000"/>
              </a:lnSpc>
              <a:buClr>
                <a:schemeClr val="accent1"/>
              </a:buClr>
              <a:buChar char="–"/>
              <a:defRPr kumimoji="1" sz="2000">
                <a:solidFill>
                  <a:schemeClr val="tx1"/>
                </a:solidFill>
                <a:latin typeface="Arial" panose="020B0604020202020204" pitchFamily="34" charset="0"/>
                <a:ea typeface="宋体" panose="02010600030101010101" pitchFamily="2" charset="-122"/>
              </a:defRPr>
            </a:lvl2pPr>
            <a:lvl3pPr marL="1143000" indent="-228600" defTabSz="971550">
              <a:lnSpc>
                <a:spcPct val="120000"/>
              </a:lnSpc>
              <a:buClr>
                <a:schemeClr val="accent1"/>
              </a:buClr>
              <a:buChar char="•"/>
              <a:defRPr kumimoji="1" sz="2000">
                <a:solidFill>
                  <a:schemeClr val="tx1"/>
                </a:solidFill>
                <a:latin typeface="Arial" panose="020B0604020202020204" pitchFamily="34" charset="0"/>
                <a:ea typeface="宋体" panose="02010600030101010101" pitchFamily="2" charset="-122"/>
              </a:defRPr>
            </a:lvl3pPr>
            <a:lvl4pPr marL="1600200" indent="-228600" defTabSz="971550">
              <a:lnSpc>
                <a:spcPct val="120000"/>
              </a:lnSpc>
              <a:buClr>
                <a:schemeClr val="accent1"/>
              </a:buClr>
              <a:buChar char="–"/>
              <a:defRPr kumimoji="1" sz="2000">
                <a:solidFill>
                  <a:schemeClr val="tx1"/>
                </a:solidFill>
                <a:latin typeface="Arial" panose="020B0604020202020204" pitchFamily="34" charset="0"/>
                <a:ea typeface="宋体" panose="02010600030101010101" pitchFamily="2" charset="-122"/>
              </a:defRPr>
            </a:lvl4pPr>
            <a:lvl5pPr marL="2057400" indent="-228600" defTabSz="971550">
              <a:lnSpc>
                <a:spcPct val="120000"/>
              </a:lnSpc>
              <a:buClr>
                <a:schemeClr val="accent1"/>
              </a:buClr>
              <a:buChar char="»"/>
              <a:defRPr kumimoji="1" sz="2000">
                <a:solidFill>
                  <a:schemeClr val="tx1"/>
                </a:solidFill>
                <a:latin typeface="Arial" panose="020B0604020202020204" pitchFamily="34" charset="0"/>
                <a:ea typeface="宋体" panose="02010600030101010101" pitchFamily="2" charset="-122"/>
              </a:defRPr>
            </a:lvl5pPr>
            <a:lvl6pPr marL="2514600" indent="-228600" defTabSz="971550" eaLnBrk="0" fontAlgn="base" hangingPunct="0">
              <a:lnSpc>
                <a:spcPct val="120000"/>
              </a:lnSpc>
              <a:spcBef>
                <a:spcPct val="0"/>
              </a:spcBef>
              <a:spcAft>
                <a:spcPct val="0"/>
              </a:spcAft>
              <a:buClr>
                <a:schemeClr val="accent1"/>
              </a:buClr>
              <a:buChar char="»"/>
              <a:defRPr kumimoji="1" sz="2000">
                <a:solidFill>
                  <a:schemeClr val="tx1"/>
                </a:solidFill>
                <a:latin typeface="Arial" panose="020B0604020202020204" pitchFamily="34" charset="0"/>
                <a:ea typeface="宋体" panose="02010600030101010101" pitchFamily="2" charset="-122"/>
              </a:defRPr>
            </a:lvl6pPr>
            <a:lvl7pPr marL="2971800" indent="-228600" defTabSz="971550" eaLnBrk="0" fontAlgn="base" hangingPunct="0">
              <a:lnSpc>
                <a:spcPct val="120000"/>
              </a:lnSpc>
              <a:spcBef>
                <a:spcPct val="0"/>
              </a:spcBef>
              <a:spcAft>
                <a:spcPct val="0"/>
              </a:spcAft>
              <a:buClr>
                <a:schemeClr val="accent1"/>
              </a:buClr>
              <a:buChar char="»"/>
              <a:defRPr kumimoji="1" sz="2000">
                <a:solidFill>
                  <a:schemeClr val="tx1"/>
                </a:solidFill>
                <a:latin typeface="Arial" panose="020B0604020202020204" pitchFamily="34" charset="0"/>
                <a:ea typeface="宋体" panose="02010600030101010101" pitchFamily="2" charset="-122"/>
              </a:defRPr>
            </a:lvl7pPr>
            <a:lvl8pPr marL="3429000" indent="-228600" defTabSz="971550" eaLnBrk="0" fontAlgn="base" hangingPunct="0">
              <a:lnSpc>
                <a:spcPct val="120000"/>
              </a:lnSpc>
              <a:spcBef>
                <a:spcPct val="0"/>
              </a:spcBef>
              <a:spcAft>
                <a:spcPct val="0"/>
              </a:spcAft>
              <a:buClr>
                <a:schemeClr val="accent1"/>
              </a:buClr>
              <a:buChar char="»"/>
              <a:defRPr kumimoji="1" sz="2000">
                <a:solidFill>
                  <a:schemeClr val="tx1"/>
                </a:solidFill>
                <a:latin typeface="Arial" panose="020B0604020202020204" pitchFamily="34" charset="0"/>
                <a:ea typeface="宋体" panose="02010600030101010101" pitchFamily="2" charset="-122"/>
              </a:defRPr>
            </a:lvl8pPr>
            <a:lvl9pPr marL="3886200" indent="-228600" defTabSz="971550" eaLnBrk="0" fontAlgn="base" hangingPunct="0">
              <a:lnSpc>
                <a:spcPct val="120000"/>
              </a:lnSpc>
              <a:spcBef>
                <a:spcPct val="0"/>
              </a:spcBef>
              <a:spcAft>
                <a:spcPct val="0"/>
              </a:spcAft>
              <a:buClr>
                <a:schemeClr val="accent1"/>
              </a:buClr>
              <a:buChar char="»"/>
              <a:defRPr kumimoji="1" sz="2000">
                <a:solidFill>
                  <a:schemeClr val="tx1"/>
                </a:solidFill>
                <a:latin typeface="Arial" panose="020B0604020202020204" pitchFamily="34" charset="0"/>
                <a:ea typeface="宋体" panose="02010600030101010101" pitchFamily="2" charset="-122"/>
              </a:defRPr>
            </a:lvl9pPr>
          </a:lstStyle>
          <a:p>
            <a:pPr marL="0" lvl="1" indent="0" algn="ctr">
              <a:lnSpc>
                <a:spcPct val="100000"/>
              </a:lnSpc>
              <a:buNone/>
            </a:pPr>
            <a:r>
              <a:rPr lang="en-US" altLang="zh-CN" sz="2400" b="1" i="1" dirty="0" smtClean="0">
                <a:solidFill>
                  <a:srgbClr val="C00000"/>
                </a:solidFill>
              </a:rPr>
              <a:t>However, many VN requests commonly found in practice could NOT be expressed </a:t>
            </a:r>
          </a:p>
          <a:p>
            <a:pPr marL="0" lvl="1" indent="0" algn="ctr">
              <a:lnSpc>
                <a:spcPct val="100000"/>
              </a:lnSpc>
              <a:buNone/>
            </a:pPr>
            <a:r>
              <a:rPr lang="en-US" altLang="zh-CN" sz="2400" b="1" i="1" dirty="0" smtClean="0">
                <a:solidFill>
                  <a:srgbClr val="C00000"/>
                </a:solidFill>
              </a:rPr>
              <a:t>in any of theses models!</a:t>
            </a:r>
          </a:p>
        </p:txBody>
      </p:sp>
      <p:sp>
        <p:nvSpPr>
          <p:cNvPr id="8" name="灯片编号占位符 7"/>
          <p:cNvSpPr>
            <a:spLocks noGrp="1"/>
          </p:cNvSpPr>
          <p:nvPr>
            <p:ph type="sldNum" sz="quarter" idx="12"/>
          </p:nvPr>
        </p:nvSpPr>
        <p:spPr/>
        <p:txBody>
          <a:bodyPr/>
          <a:lstStyle/>
          <a:p>
            <a:fld id="{8D4C9760-42A5-4B3F-B329-A90EA8DAA004}" type="slidenum">
              <a:rPr lang="zh-CN" altLang="en-US" smtClean="0"/>
              <a:pPr/>
              <a:t>3</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Example 1:  Mapping with Latency Constraints (VNM</a:t>
            </a:r>
            <a:r>
              <a:rPr lang="en-US" altLang="zh-CN" baseline="-25000" dirty="0" smtClean="0"/>
              <a:t>L</a:t>
            </a:r>
            <a:r>
              <a:rPr lang="en-US" altLang="zh-CN" dirty="0" smtClean="0"/>
              <a:t>) </a:t>
            </a:r>
            <a:endParaRPr lang="zh-CN" altLang="en-US" dirty="0"/>
          </a:p>
        </p:txBody>
      </p:sp>
      <p:sp>
        <p:nvSpPr>
          <p:cNvPr id="3" name="内容占位符 2"/>
          <p:cNvSpPr>
            <a:spLocks noGrp="1"/>
          </p:cNvSpPr>
          <p:nvPr>
            <p:ph idx="1"/>
          </p:nvPr>
        </p:nvSpPr>
        <p:spPr>
          <a:xfrm>
            <a:off x="461868" y="1543050"/>
            <a:ext cx="11506200" cy="4457700"/>
          </a:xfrm>
        </p:spPr>
        <p:txBody>
          <a:bodyPr>
            <a:normAutofit/>
          </a:bodyPr>
          <a:lstStyle/>
          <a:p>
            <a:pPr>
              <a:spcBef>
                <a:spcPts val="600"/>
              </a:spcBef>
            </a:pPr>
            <a:r>
              <a:rPr lang="en-US" altLang="zh-CN" dirty="0" smtClean="0"/>
              <a:t> Requirements on CPUs and latencies</a:t>
            </a:r>
          </a:p>
          <a:p>
            <a:pPr>
              <a:spcBef>
                <a:spcPts val="600"/>
              </a:spcBef>
            </a:pPr>
            <a:r>
              <a:rPr lang="en-US" altLang="zh-CN" dirty="0" smtClean="0">
                <a:solidFill>
                  <a:srgbClr val="C00000"/>
                </a:solidFill>
              </a:rPr>
              <a:t>latency sensitive applications: multimedia transmitting networks</a:t>
            </a:r>
          </a:p>
          <a:p>
            <a:pPr lvl="1">
              <a:spcBef>
                <a:spcPts val="600"/>
              </a:spcBef>
            </a:pPr>
            <a:r>
              <a:rPr lang="en-US" altLang="zh-CN" dirty="0"/>
              <a:t> </a:t>
            </a:r>
            <a:r>
              <a:rPr lang="en-US" altLang="zh-CN" i="1" dirty="0" smtClean="0">
                <a:solidFill>
                  <a:srgbClr val="000066"/>
                </a:solidFill>
              </a:rPr>
              <a:t>g</a:t>
            </a:r>
            <a:r>
              <a:rPr lang="en-US" altLang="zh-CN" dirty="0" smtClean="0">
                <a:solidFill>
                  <a:srgbClr val="000066"/>
                </a:solidFill>
              </a:rPr>
              <a:t>: v∈ VN →</a:t>
            </a:r>
            <a:r>
              <a:rPr lang="en-US" altLang="zh-CN" dirty="0" smtClean="0">
                <a:solidFill>
                  <a:srgbClr val="000066"/>
                </a:solidFill>
                <a:sym typeface="Wingdings" pitchFamily="2" charset="2"/>
              </a:rPr>
              <a:t>  v’∈ SN </a:t>
            </a:r>
          </a:p>
          <a:p>
            <a:pPr lvl="2">
              <a:spcBef>
                <a:spcPts val="600"/>
              </a:spcBef>
            </a:pPr>
            <a:r>
              <a:rPr lang="en-US" altLang="zh-CN" sz="2600" dirty="0" smtClean="0">
                <a:solidFill>
                  <a:srgbClr val="000066"/>
                </a:solidFill>
                <a:sym typeface="Wingdings" pitchFamily="2" charset="2"/>
              </a:rPr>
              <a:t>satisfying constraints on CPU</a:t>
            </a:r>
          </a:p>
          <a:p>
            <a:pPr lvl="1">
              <a:spcBef>
                <a:spcPts val="600"/>
              </a:spcBef>
            </a:pPr>
            <a:r>
              <a:rPr lang="en-US" altLang="zh-CN" dirty="0" smtClean="0">
                <a:solidFill>
                  <a:srgbClr val="000066"/>
                </a:solidFill>
                <a:sym typeface="Wingdings" pitchFamily="2" charset="2"/>
              </a:rPr>
              <a:t> </a:t>
            </a:r>
            <a:r>
              <a:rPr lang="en-US" altLang="zh-CN" i="1" dirty="0" smtClean="0">
                <a:solidFill>
                  <a:srgbClr val="000066"/>
                </a:solidFill>
              </a:rPr>
              <a:t>h</a:t>
            </a:r>
            <a:r>
              <a:rPr lang="en-US" altLang="zh-CN" dirty="0" smtClean="0">
                <a:solidFill>
                  <a:srgbClr val="000066"/>
                </a:solidFill>
              </a:rPr>
              <a:t>: link (u, v)∈VN </a:t>
            </a:r>
            <a:r>
              <a:rPr lang="en-US" altLang="zh-CN" dirty="0" smtClean="0">
                <a:solidFill>
                  <a:srgbClr val="000066"/>
                </a:solidFill>
                <a:sym typeface="Wingdings" pitchFamily="2" charset="2"/>
              </a:rPr>
              <a:t> path (</a:t>
            </a:r>
            <a:r>
              <a:rPr lang="en-US" altLang="zh-CN" i="1" dirty="0" smtClean="0">
                <a:solidFill>
                  <a:srgbClr val="000066"/>
                </a:solidFill>
                <a:sym typeface="Wingdings" pitchFamily="2" charset="2"/>
              </a:rPr>
              <a:t>g</a:t>
            </a:r>
            <a:r>
              <a:rPr lang="en-US" altLang="zh-CN" dirty="0" smtClean="0">
                <a:solidFill>
                  <a:srgbClr val="000066"/>
                </a:solidFill>
                <a:sym typeface="Wingdings" pitchFamily="2" charset="2"/>
              </a:rPr>
              <a:t>(u), </a:t>
            </a:r>
            <a:r>
              <a:rPr lang="en-US" altLang="zh-CN" i="1" dirty="0" smtClean="0">
                <a:solidFill>
                  <a:srgbClr val="000066"/>
                </a:solidFill>
                <a:sym typeface="Wingdings" pitchFamily="2" charset="2"/>
              </a:rPr>
              <a:t>g</a:t>
            </a:r>
            <a:r>
              <a:rPr lang="en-US" altLang="zh-CN" dirty="0" smtClean="0">
                <a:solidFill>
                  <a:srgbClr val="000066"/>
                </a:solidFill>
                <a:sym typeface="Wingdings" pitchFamily="2" charset="2"/>
              </a:rPr>
              <a:t>(v)) ∈SN</a:t>
            </a:r>
          </a:p>
          <a:p>
            <a:pPr lvl="2">
              <a:spcBef>
                <a:spcPts val="600"/>
              </a:spcBef>
            </a:pPr>
            <a:r>
              <a:rPr lang="en-US" altLang="zh-CN" sz="2600" dirty="0">
                <a:solidFill>
                  <a:srgbClr val="000066"/>
                </a:solidFill>
                <a:sym typeface="Wingdings" pitchFamily="2" charset="2"/>
              </a:rPr>
              <a:t> </a:t>
            </a:r>
            <a:r>
              <a:rPr lang="en-US" altLang="zh-CN" sz="2600" dirty="0" smtClean="0">
                <a:solidFill>
                  <a:srgbClr val="000066"/>
                </a:solidFill>
                <a:sym typeface="Wingdings" pitchFamily="2" charset="2"/>
              </a:rPr>
              <a:t> </a:t>
            </a:r>
            <a:r>
              <a:rPr lang="en-US" altLang="zh-CN" sz="2600" dirty="0" smtClean="0">
                <a:solidFill>
                  <a:srgbClr val="C00000"/>
                </a:solidFill>
                <a:sym typeface="Wingdings" pitchFamily="2" charset="2"/>
              </a:rPr>
              <a:t>the sum of the latencies of edges on the path (</a:t>
            </a:r>
            <a:r>
              <a:rPr lang="en-US" altLang="zh-CN" sz="2600" i="1" dirty="0" smtClean="0">
                <a:solidFill>
                  <a:srgbClr val="C00000"/>
                </a:solidFill>
                <a:sym typeface="Wingdings" pitchFamily="2" charset="2"/>
              </a:rPr>
              <a:t>g</a:t>
            </a:r>
            <a:r>
              <a:rPr lang="en-US" altLang="zh-CN" sz="2600" dirty="0" smtClean="0">
                <a:solidFill>
                  <a:srgbClr val="C00000"/>
                </a:solidFill>
                <a:sym typeface="Wingdings" pitchFamily="2" charset="2"/>
              </a:rPr>
              <a:t>(u), </a:t>
            </a:r>
            <a:r>
              <a:rPr lang="en-US" altLang="zh-CN" sz="2600" i="1" dirty="0" smtClean="0">
                <a:solidFill>
                  <a:srgbClr val="C00000"/>
                </a:solidFill>
                <a:sym typeface="Wingdings" pitchFamily="2" charset="2"/>
              </a:rPr>
              <a:t>g</a:t>
            </a:r>
            <a:r>
              <a:rPr lang="en-US" altLang="zh-CN" sz="2600" dirty="0" smtClean="0">
                <a:solidFill>
                  <a:srgbClr val="C00000"/>
                </a:solidFill>
                <a:sym typeface="Wingdings" pitchFamily="2" charset="2"/>
              </a:rPr>
              <a:t>(v))  does not exceed the latency specified by (u, v)</a:t>
            </a:r>
          </a:p>
          <a:p>
            <a:pPr lvl="1"/>
            <a:endParaRPr lang="zh-CN" altLang="en-US" dirty="0"/>
          </a:p>
        </p:txBody>
      </p:sp>
      <p:sp>
        <p:nvSpPr>
          <p:cNvPr id="10" name="灯片编号占位符 9"/>
          <p:cNvSpPr>
            <a:spLocks noGrp="1"/>
          </p:cNvSpPr>
          <p:nvPr>
            <p:ph type="sldNum" sz="quarter" idx="12"/>
          </p:nvPr>
        </p:nvSpPr>
        <p:spPr/>
        <p:txBody>
          <a:bodyPr/>
          <a:lstStyle/>
          <a:p>
            <a:fld id="{8D4C9760-42A5-4B3F-B329-A90EA8DAA004}" type="slidenum">
              <a:rPr lang="zh-CN" altLang="en-US" smtClean="0"/>
              <a:pPr/>
              <a:t>4</a:t>
            </a:fld>
            <a:endParaRPr lang="zh-CN" alt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Example 2:  Priority Mapping (VNM</a:t>
            </a:r>
            <a:r>
              <a:rPr lang="en-US" altLang="zh-CN" baseline="-25000" dirty="0" smtClean="0"/>
              <a:t>P</a:t>
            </a:r>
            <a:r>
              <a:rPr lang="en-US" altLang="zh-CN" dirty="0" smtClean="0"/>
              <a:t>)</a:t>
            </a:r>
            <a:endParaRPr lang="zh-CN" altLang="en-US" dirty="0"/>
          </a:p>
        </p:txBody>
      </p:sp>
      <p:sp>
        <p:nvSpPr>
          <p:cNvPr id="3" name="内容占位符 2"/>
          <p:cNvSpPr>
            <a:spLocks noGrp="1"/>
          </p:cNvSpPr>
          <p:nvPr>
            <p:ph idx="1"/>
          </p:nvPr>
        </p:nvSpPr>
        <p:spPr>
          <a:xfrm>
            <a:off x="609600" y="1238250"/>
            <a:ext cx="10972800" cy="5035940"/>
          </a:xfrm>
        </p:spPr>
        <p:txBody>
          <a:bodyPr>
            <a:normAutofit/>
          </a:bodyPr>
          <a:lstStyle/>
          <a:p>
            <a:pPr>
              <a:spcBef>
                <a:spcPts val="600"/>
              </a:spcBef>
            </a:pPr>
            <a:r>
              <a:rPr lang="en-US" altLang="zh-CN" dirty="0" smtClean="0"/>
              <a:t> Requirements on CPUs and bandwidths </a:t>
            </a:r>
          </a:p>
          <a:p>
            <a:pPr lvl="1">
              <a:spcBef>
                <a:spcPts val="600"/>
              </a:spcBef>
            </a:pPr>
            <a:r>
              <a:rPr lang="en-US" altLang="zh-CN" i="1" dirty="0" smtClean="0">
                <a:solidFill>
                  <a:srgbClr val="000066"/>
                </a:solidFill>
              </a:rPr>
              <a:t>g</a:t>
            </a:r>
            <a:r>
              <a:rPr lang="en-US" altLang="zh-CN" dirty="0" smtClean="0">
                <a:solidFill>
                  <a:srgbClr val="000066"/>
                </a:solidFill>
              </a:rPr>
              <a:t>: v∈ VN →</a:t>
            </a:r>
            <a:r>
              <a:rPr lang="en-US" altLang="zh-CN" dirty="0" smtClean="0">
                <a:solidFill>
                  <a:srgbClr val="000066"/>
                </a:solidFill>
                <a:sym typeface="Wingdings" pitchFamily="2" charset="2"/>
              </a:rPr>
              <a:t>  v’∈ SN </a:t>
            </a:r>
          </a:p>
          <a:p>
            <a:pPr lvl="2">
              <a:spcBef>
                <a:spcPts val="600"/>
              </a:spcBef>
            </a:pPr>
            <a:r>
              <a:rPr lang="en-US" altLang="zh-CN" sz="2600" dirty="0" smtClean="0">
                <a:solidFill>
                  <a:srgbClr val="000066"/>
                </a:solidFill>
                <a:sym typeface="Wingdings" pitchFamily="2" charset="2"/>
              </a:rPr>
              <a:t>satisfying constraints on CPU</a:t>
            </a:r>
          </a:p>
          <a:p>
            <a:pPr lvl="1">
              <a:spcBef>
                <a:spcPts val="600"/>
              </a:spcBef>
            </a:pPr>
            <a:r>
              <a:rPr lang="en-US" altLang="zh-CN" dirty="0" smtClean="0">
                <a:solidFill>
                  <a:srgbClr val="000066"/>
                </a:solidFill>
                <a:sym typeface="Wingdings" pitchFamily="2" charset="2"/>
              </a:rPr>
              <a:t> </a:t>
            </a:r>
            <a:r>
              <a:rPr lang="en-US" altLang="zh-CN" i="1" dirty="0" smtClean="0">
                <a:solidFill>
                  <a:srgbClr val="000066"/>
                </a:solidFill>
              </a:rPr>
              <a:t>h</a:t>
            </a:r>
            <a:r>
              <a:rPr lang="en-US" altLang="zh-CN" dirty="0" smtClean="0">
                <a:solidFill>
                  <a:srgbClr val="000066"/>
                </a:solidFill>
              </a:rPr>
              <a:t>: link (u, v)∈VN </a:t>
            </a:r>
            <a:r>
              <a:rPr lang="en-US" altLang="zh-CN" dirty="0" smtClean="0">
                <a:solidFill>
                  <a:srgbClr val="000066"/>
                </a:solidFill>
                <a:sym typeface="Wingdings" pitchFamily="2" charset="2"/>
              </a:rPr>
              <a:t> path (</a:t>
            </a:r>
            <a:r>
              <a:rPr lang="en-US" altLang="zh-CN" i="1" dirty="0" smtClean="0">
                <a:solidFill>
                  <a:srgbClr val="000066"/>
                </a:solidFill>
                <a:sym typeface="Wingdings" pitchFamily="2" charset="2"/>
              </a:rPr>
              <a:t>g</a:t>
            </a:r>
            <a:r>
              <a:rPr lang="en-US" altLang="zh-CN" dirty="0" smtClean="0">
                <a:solidFill>
                  <a:srgbClr val="000066"/>
                </a:solidFill>
                <a:sym typeface="Wingdings" pitchFamily="2" charset="2"/>
              </a:rPr>
              <a:t>(u), </a:t>
            </a:r>
            <a:r>
              <a:rPr lang="en-US" altLang="zh-CN" i="1" dirty="0" smtClean="0">
                <a:solidFill>
                  <a:srgbClr val="000066"/>
                </a:solidFill>
                <a:sym typeface="Wingdings" pitchFamily="2" charset="2"/>
              </a:rPr>
              <a:t>g</a:t>
            </a:r>
            <a:r>
              <a:rPr lang="en-US" altLang="zh-CN" dirty="0" smtClean="0">
                <a:solidFill>
                  <a:srgbClr val="000066"/>
                </a:solidFill>
                <a:sym typeface="Wingdings" pitchFamily="2" charset="2"/>
              </a:rPr>
              <a:t>(v)) ∈SN</a:t>
            </a:r>
          </a:p>
          <a:p>
            <a:pPr lvl="2">
              <a:spcBef>
                <a:spcPts val="600"/>
              </a:spcBef>
            </a:pPr>
            <a:r>
              <a:rPr lang="en-US" altLang="zh-CN" sz="2600" dirty="0">
                <a:solidFill>
                  <a:srgbClr val="C00000"/>
                </a:solidFill>
                <a:sym typeface="Wingdings" pitchFamily="2" charset="2"/>
              </a:rPr>
              <a:t> </a:t>
            </a:r>
            <a:r>
              <a:rPr lang="en-US" altLang="zh-CN" sz="2600" dirty="0" smtClean="0">
                <a:solidFill>
                  <a:srgbClr val="C00000"/>
                </a:solidFill>
                <a:sym typeface="Wingdings" pitchFamily="2" charset="2"/>
              </a:rPr>
              <a:t>the minimum bandwidth of all edges on the path (</a:t>
            </a:r>
            <a:r>
              <a:rPr lang="en-US" altLang="zh-CN" sz="2600" i="1" dirty="0" smtClean="0">
                <a:solidFill>
                  <a:srgbClr val="C00000"/>
                </a:solidFill>
                <a:sym typeface="Wingdings" pitchFamily="2" charset="2"/>
              </a:rPr>
              <a:t>g</a:t>
            </a:r>
            <a:r>
              <a:rPr lang="en-US" altLang="zh-CN" sz="2600" dirty="0" smtClean="0">
                <a:solidFill>
                  <a:srgbClr val="C00000"/>
                </a:solidFill>
                <a:sym typeface="Wingdings" pitchFamily="2" charset="2"/>
              </a:rPr>
              <a:t>(u), </a:t>
            </a:r>
            <a:r>
              <a:rPr lang="en-US" altLang="zh-CN" sz="2600" i="1" dirty="0" smtClean="0">
                <a:solidFill>
                  <a:srgbClr val="C00000"/>
                </a:solidFill>
                <a:sym typeface="Wingdings" pitchFamily="2" charset="2"/>
              </a:rPr>
              <a:t>g</a:t>
            </a:r>
            <a:r>
              <a:rPr lang="en-US" altLang="zh-CN" sz="2600" dirty="0" smtClean="0">
                <a:solidFill>
                  <a:srgbClr val="C00000"/>
                </a:solidFill>
                <a:sym typeface="Wingdings" pitchFamily="2" charset="2"/>
              </a:rPr>
              <a:t>(v))  is no </a:t>
            </a:r>
            <a:r>
              <a:rPr lang="en-US" altLang="zh-CN" sz="2600" dirty="0">
                <a:solidFill>
                  <a:srgbClr val="C00000"/>
                </a:solidFill>
                <a:sym typeface="Wingdings" pitchFamily="2" charset="2"/>
              </a:rPr>
              <a:t>l</a:t>
            </a:r>
            <a:r>
              <a:rPr lang="en-US" altLang="zh-CN" sz="2600" dirty="0" smtClean="0">
                <a:solidFill>
                  <a:srgbClr val="C00000"/>
                </a:solidFill>
                <a:sym typeface="Wingdings" pitchFamily="2" charset="2"/>
              </a:rPr>
              <a:t>ess than the bandwidth specified for (</a:t>
            </a:r>
            <a:r>
              <a:rPr lang="en-US" altLang="zh-CN" sz="2600" dirty="0" err="1" smtClean="0">
                <a:solidFill>
                  <a:srgbClr val="C00000"/>
                </a:solidFill>
                <a:sym typeface="Wingdings" pitchFamily="2" charset="2"/>
              </a:rPr>
              <a:t>u,v</a:t>
            </a:r>
            <a:r>
              <a:rPr lang="en-US" altLang="zh-CN" sz="2600" dirty="0" smtClean="0">
                <a:solidFill>
                  <a:srgbClr val="C00000"/>
                </a:solidFill>
                <a:sym typeface="Wingdings" pitchFamily="2" charset="2"/>
              </a:rPr>
              <a:t>) </a:t>
            </a:r>
          </a:p>
          <a:p>
            <a:pPr lvl="1">
              <a:spcBef>
                <a:spcPts val="600"/>
              </a:spcBef>
            </a:pPr>
            <a:r>
              <a:rPr lang="en-US" altLang="zh-CN" dirty="0">
                <a:solidFill>
                  <a:srgbClr val="C00000"/>
                </a:solidFill>
                <a:sym typeface="Wingdings" pitchFamily="2" charset="2"/>
              </a:rPr>
              <a:t> </a:t>
            </a:r>
            <a:r>
              <a:rPr lang="en-US" altLang="zh-CN" dirty="0"/>
              <a:t>we want to give different priorities at run time to virtual links that share some physical links, and require the mapping only to provide bandwidth guarantee for the connection with the highest priority</a:t>
            </a:r>
            <a:endParaRPr lang="en-US" altLang="zh-CN" dirty="0" smtClean="0">
              <a:solidFill>
                <a:srgbClr val="C00000"/>
              </a:solidFill>
              <a:sym typeface="Wingdings" pitchFamily="2" charset="2"/>
            </a:endParaRPr>
          </a:p>
          <a:p>
            <a:endParaRPr lang="zh-CN" altLang="en-US" dirty="0"/>
          </a:p>
        </p:txBody>
      </p:sp>
      <p:sp>
        <p:nvSpPr>
          <p:cNvPr id="7" name="灯片编号占位符 6"/>
          <p:cNvSpPr>
            <a:spLocks noGrp="1"/>
          </p:cNvSpPr>
          <p:nvPr>
            <p:ph type="sldNum" sz="quarter" idx="12"/>
          </p:nvPr>
        </p:nvSpPr>
        <p:spPr/>
        <p:txBody>
          <a:bodyPr/>
          <a:lstStyle/>
          <a:p>
            <a:fld id="{8D4C9760-42A5-4B3F-B329-A90EA8DAA004}" type="slidenum">
              <a:rPr lang="zh-CN" altLang="en-US" smtClean="0"/>
              <a:pPr/>
              <a:t>5</a:t>
            </a:fld>
            <a:endParaRPr lang="zh-CN" alt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Example 3:  Mapping with Node Sharing (VNM</a:t>
            </a:r>
            <a:r>
              <a:rPr lang="en-US" altLang="zh-CN" baseline="-25000" dirty="0" smtClean="0"/>
              <a:t>SP(NS)</a:t>
            </a:r>
            <a:r>
              <a:rPr lang="en-US" altLang="zh-CN" dirty="0" smtClean="0"/>
              <a:t>)</a:t>
            </a:r>
            <a:endParaRPr lang="zh-CN" altLang="en-US" dirty="0"/>
          </a:p>
        </p:txBody>
      </p:sp>
      <p:sp>
        <p:nvSpPr>
          <p:cNvPr id="3" name="内容占位符 2"/>
          <p:cNvSpPr>
            <a:spLocks noGrp="1"/>
          </p:cNvSpPr>
          <p:nvPr>
            <p:ph idx="1"/>
          </p:nvPr>
        </p:nvSpPr>
        <p:spPr/>
        <p:txBody>
          <a:bodyPr/>
          <a:lstStyle/>
          <a:p>
            <a:r>
              <a:rPr lang="en-US" altLang="zh-CN" dirty="0" smtClean="0"/>
              <a:t> Requirements on CPUs, bandwidths and </a:t>
            </a:r>
            <a:r>
              <a:rPr lang="en-US" altLang="zh-CN" dirty="0" smtClean="0">
                <a:solidFill>
                  <a:srgbClr val="C00000"/>
                </a:solidFill>
              </a:rPr>
              <a:t>node sharing</a:t>
            </a:r>
          </a:p>
          <a:p>
            <a:r>
              <a:rPr lang="en-US" altLang="zh-CN" dirty="0"/>
              <a:t> </a:t>
            </a:r>
            <a:r>
              <a:rPr lang="en-US" altLang="zh-CN" dirty="0" smtClean="0"/>
              <a:t>An extension of the single-path VN embedding (VNM</a:t>
            </a:r>
            <a:r>
              <a:rPr lang="en-US" altLang="zh-CN" baseline="-25000" dirty="0" smtClean="0"/>
              <a:t>SP</a:t>
            </a:r>
            <a:r>
              <a:rPr lang="en-US" altLang="zh-CN" dirty="0" smtClean="0"/>
              <a:t>)</a:t>
            </a:r>
          </a:p>
          <a:p>
            <a:pPr lvl="1">
              <a:spcBef>
                <a:spcPts val="0"/>
              </a:spcBef>
            </a:pPr>
            <a:r>
              <a:rPr lang="en-US" altLang="zh-CN" dirty="0"/>
              <a:t> </a:t>
            </a:r>
            <a:r>
              <a:rPr lang="en-US" altLang="zh-CN" dirty="0" smtClean="0"/>
              <a:t> </a:t>
            </a:r>
            <a:r>
              <a:rPr lang="en-US" altLang="zh-CN" i="1" dirty="0" smtClean="0">
                <a:solidFill>
                  <a:srgbClr val="000066"/>
                </a:solidFill>
              </a:rPr>
              <a:t>g</a:t>
            </a:r>
            <a:r>
              <a:rPr lang="en-US" altLang="zh-CN" dirty="0" smtClean="0">
                <a:solidFill>
                  <a:srgbClr val="000066"/>
                </a:solidFill>
              </a:rPr>
              <a:t>: v∈ VN →</a:t>
            </a:r>
            <a:r>
              <a:rPr lang="en-US" altLang="zh-CN" dirty="0" smtClean="0">
                <a:solidFill>
                  <a:srgbClr val="000066"/>
                </a:solidFill>
                <a:sym typeface="Wingdings" pitchFamily="2" charset="2"/>
              </a:rPr>
              <a:t>  v’∈ SN</a:t>
            </a:r>
          </a:p>
          <a:p>
            <a:pPr lvl="1">
              <a:spcBef>
                <a:spcPts val="0"/>
              </a:spcBef>
            </a:pPr>
            <a:r>
              <a:rPr lang="en-US" altLang="zh-CN" dirty="0" smtClean="0">
                <a:solidFill>
                  <a:srgbClr val="000066"/>
                </a:solidFill>
                <a:sym typeface="Wingdings" pitchFamily="2" charset="2"/>
              </a:rPr>
              <a:t> </a:t>
            </a:r>
            <a:r>
              <a:rPr lang="en-US" altLang="zh-CN" i="1" dirty="0" smtClean="0">
                <a:solidFill>
                  <a:srgbClr val="000066"/>
                </a:solidFill>
              </a:rPr>
              <a:t>h</a:t>
            </a:r>
            <a:r>
              <a:rPr lang="en-US" altLang="zh-CN" dirty="0" smtClean="0">
                <a:solidFill>
                  <a:srgbClr val="000066"/>
                </a:solidFill>
              </a:rPr>
              <a:t>: link (u, v)∈VN </a:t>
            </a:r>
            <a:r>
              <a:rPr lang="en-US" altLang="zh-CN" dirty="0" smtClean="0">
                <a:solidFill>
                  <a:srgbClr val="000066"/>
                </a:solidFill>
                <a:sym typeface="Wingdings" pitchFamily="2" charset="2"/>
              </a:rPr>
              <a:t> path (</a:t>
            </a:r>
            <a:r>
              <a:rPr lang="en-US" altLang="zh-CN" i="1" dirty="0" smtClean="0">
                <a:solidFill>
                  <a:srgbClr val="000066"/>
                </a:solidFill>
                <a:sym typeface="Wingdings" pitchFamily="2" charset="2"/>
              </a:rPr>
              <a:t>g</a:t>
            </a:r>
            <a:r>
              <a:rPr lang="en-US" altLang="zh-CN" dirty="0" smtClean="0">
                <a:solidFill>
                  <a:srgbClr val="000066"/>
                </a:solidFill>
                <a:sym typeface="Wingdings" pitchFamily="2" charset="2"/>
              </a:rPr>
              <a:t>(u), </a:t>
            </a:r>
            <a:r>
              <a:rPr lang="en-US" altLang="zh-CN" i="1" dirty="0" smtClean="0">
                <a:solidFill>
                  <a:srgbClr val="000066"/>
                </a:solidFill>
                <a:sym typeface="Wingdings" pitchFamily="2" charset="2"/>
              </a:rPr>
              <a:t>g</a:t>
            </a:r>
            <a:r>
              <a:rPr lang="en-US" altLang="zh-CN" dirty="0" smtClean="0">
                <a:solidFill>
                  <a:srgbClr val="000066"/>
                </a:solidFill>
                <a:sym typeface="Wingdings" pitchFamily="2" charset="2"/>
              </a:rPr>
              <a:t>(v)) ∈SN</a:t>
            </a:r>
          </a:p>
          <a:p>
            <a:pPr lvl="1">
              <a:spcBef>
                <a:spcPts val="0"/>
              </a:spcBef>
            </a:pPr>
            <a:r>
              <a:rPr lang="en-US" altLang="zh-CN" dirty="0" smtClean="0">
                <a:solidFill>
                  <a:srgbClr val="000066"/>
                </a:solidFill>
                <a:sym typeface="Wingdings" pitchFamily="2" charset="2"/>
              </a:rPr>
              <a:t> constraints on nodes and edges are satisfied</a:t>
            </a:r>
            <a:endParaRPr lang="en-US" altLang="zh-CN" dirty="0" smtClean="0"/>
          </a:p>
          <a:p>
            <a:pPr lvl="1"/>
            <a:r>
              <a:rPr lang="en-US" altLang="zh-CN" dirty="0" smtClean="0"/>
              <a:t> </a:t>
            </a:r>
            <a:r>
              <a:rPr lang="en-US" altLang="zh-CN" dirty="0" smtClean="0">
                <a:solidFill>
                  <a:srgbClr val="C00000"/>
                </a:solidFill>
              </a:rPr>
              <a:t>allowing mapping multiple virtual nodes to the same substrate nodes, i.e., node sharing</a:t>
            </a:r>
          </a:p>
        </p:txBody>
      </p:sp>
      <p:sp>
        <p:nvSpPr>
          <p:cNvPr id="4" name="圆角矩形标注 3"/>
          <p:cNvSpPr/>
          <p:nvPr/>
        </p:nvSpPr>
        <p:spPr>
          <a:xfrm>
            <a:off x="8515350" y="2457450"/>
            <a:ext cx="2686050" cy="765048"/>
          </a:xfrm>
          <a:prstGeom prst="wedgeRoundRectCallout">
            <a:avLst>
              <a:gd name="adj1" fmla="val -34242"/>
              <a:gd name="adj2" fmla="val 97360"/>
              <a:gd name="adj3" fmla="val 16667"/>
            </a:avLst>
          </a:prstGeom>
          <a:solidFill>
            <a:srgbClr val="FFFF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i="1" dirty="0" smtClean="0">
                <a:solidFill>
                  <a:schemeClr val="tx1"/>
                </a:solidFill>
              </a:rPr>
              <a:t>from the practical need from X-Bone</a:t>
            </a:r>
            <a:endParaRPr lang="zh-CN" altLang="en-US" sz="2400" i="1" dirty="0">
              <a:solidFill>
                <a:schemeClr val="tx1"/>
              </a:solidFill>
            </a:endParaRPr>
          </a:p>
        </p:txBody>
      </p:sp>
      <p:sp>
        <p:nvSpPr>
          <p:cNvPr id="5" name="Rectangle 2"/>
          <p:cNvSpPr>
            <a:spLocks noChangeArrowheads="1"/>
          </p:cNvSpPr>
          <p:nvPr/>
        </p:nvSpPr>
        <p:spPr bwMode="auto">
          <a:xfrm>
            <a:off x="350738" y="4510576"/>
            <a:ext cx="11403112" cy="1604473"/>
          </a:xfrm>
          <a:prstGeom prst="rect">
            <a:avLst/>
          </a:prstGeom>
          <a:solidFill>
            <a:schemeClr val="accent1">
              <a:lumMod val="20000"/>
              <a:lumOff val="80000"/>
            </a:schemeClr>
          </a:solidFill>
          <a:ln>
            <a:noFill/>
          </a:ln>
        </p:spPr>
        <p:txBody>
          <a:bodyPr lIns="36000" rIns="0"/>
          <a:lstStyle>
            <a:lvl1pPr marL="365125" indent="-365125" defTabSz="971550">
              <a:lnSpc>
                <a:spcPct val="120000"/>
              </a:lnSpc>
              <a:spcBef>
                <a:spcPct val="20000"/>
              </a:spcBef>
              <a:buClr>
                <a:schemeClr val="accent1"/>
              </a:buClr>
              <a:buSzPct val="90000"/>
              <a:buFont typeface="Wingdings" panose="05000000000000000000" pitchFamily="2" charset="2"/>
              <a:buChar char="ü"/>
              <a:defRPr kumimoji="1" sz="2000">
                <a:solidFill>
                  <a:schemeClr val="tx1"/>
                </a:solidFill>
                <a:latin typeface="Arial" panose="020B0604020202020204" pitchFamily="34" charset="0"/>
                <a:ea typeface="宋体" panose="02010600030101010101" pitchFamily="2" charset="-122"/>
              </a:defRPr>
            </a:lvl1pPr>
            <a:lvl2pPr marL="742950" indent="-285750" defTabSz="971550">
              <a:lnSpc>
                <a:spcPct val="110000"/>
              </a:lnSpc>
              <a:buClr>
                <a:schemeClr val="accent1"/>
              </a:buClr>
              <a:buChar char="–"/>
              <a:defRPr kumimoji="1" sz="2000">
                <a:solidFill>
                  <a:schemeClr val="tx1"/>
                </a:solidFill>
                <a:latin typeface="Arial" panose="020B0604020202020204" pitchFamily="34" charset="0"/>
                <a:ea typeface="宋体" panose="02010600030101010101" pitchFamily="2" charset="-122"/>
              </a:defRPr>
            </a:lvl2pPr>
            <a:lvl3pPr marL="1143000" indent="-228600" defTabSz="971550">
              <a:lnSpc>
                <a:spcPct val="120000"/>
              </a:lnSpc>
              <a:buClr>
                <a:schemeClr val="accent1"/>
              </a:buClr>
              <a:buChar char="•"/>
              <a:defRPr kumimoji="1" sz="2000">
                <a:solidFill>
                  <a:schemeClr val="tx1"/>
                </a:solidFill>
                <a:latin typeface="Arial" panose="020B0604020202020204" pitchFamily="34" charset="0"/>
                <a:ea typeface="宋体" panose="02010600030101010101" pitchFamily="2" charset="-122"/>
              </a:defRPr>
            </a:lvl3pPr>
            <a:lvl4pPr marL="1600200" indent="-228600" defTabSz="971550">
              <a:lnSpc>
                <a:spcPct val="120000"/>
              </a:lnSpc>
              <a:buClr>
                <a:schemeClr val="accent1"/>
              </a:buClr>
              <a:buChar char="–"/>
              <a:defRPr kumimoji="1" sz="2000">
                <a:solidFill>
                  <a:schemeClr val="tx1"/>
                </a:solidFill>
                <a:latin typeface="Arial" panose="020B0604020202020204" pitchFamily="34" charset="0"/>
                <a:ea typeface="宋体" panose="02010600030101010101" pitchFamily="2" charset="-122"/>
              </a:defRPr>
            </a:lvl4pPr>
            <a:lvl5pPr marL="2057400" indent="-228600" defTabSz="971550">
              <a:lnSpc>
                <a:spcPct val="120000"/>
              </a:lnSpc>
              <a:buClr>
                <a:schemeClr val="accent1"/>
              </a:buClr>
              <a:buChar char="»"/>
              <a:defRPr kumimoji="1" sz="2000">
                <a:solidFill>
                  <a:schemeClr val="tx1"/>
                </a:solidFill>
                <a:latin typeface="Arial" panose="020B0604020202020204" pitchFamily="34" charset="0"/>
                <a:ea typeface="宋体" panose="02010600030101010101" pitchFamily="2" charset="-122"/>
              </a:defRPr>
            </a:lvl5pPr>
            <a:lvl6pPr marL="2514600" indent="-228600" defTabSz="971550" eaLnBrk="0" fontAlgn="base" hangingPunct="0">
              <a:lnSpc>
                <a:spcPct val="120000"/>
              </a:lnSpc>
              <a:spcBef>
                <a:spcPct val="0"/>
              </a:spcBef>
              <a:spcAft>
                <a:spcPct val="0"/>
              </a:spcAft>
              <a:buClr>
                <a:schemeClr val="accent1"/>
              </a:buClr>
              <a:buChar char="»"/>
              <a:defRPr kumimoji="1" sz="2000">
                <a:solidFill>
                  <a:schemeClr val="tx1"/>
                </a:solidFill>
                <a:latin typeface="Arial" panose="020B0604020202020204" pitchFamily="34" charset="0"/>
                <a:ea typeface="宋体" panose="02010600030101010101" pitchFamily="2" charset="-122"/>
              </a:defRPr>
            </a:lvl6pPr>
            <a:lvl7pPr marL="2971800" indent="-228600" defTabSz="971550" eaLnBrk="0" fontAlgn="base" hangingPunct="0">
              <a:lnSpc>
                <a:spcPct val="120000"/>
              </a:lnSpc>
              <a:spcBef>
                <a:spcPct val="0"/>
              </a:spcBef>
              <a:spcAft>
                <a:spcPct val="0"/>
              </a:spcAft>
              <a:buClr>
                <a:schemeClr val="accent1"/>
              </a:buClr>
              <a:buChar char="»"/>
              <a:defRPr kumimoji="1" sz="2000">
                <a:solidFill>
                  <a:schemeClr val="tx1"/>
                </a:solidFill>
                <a:latin typeface="Arial" panose="020B0604020202020204" pitchFamily="34" charset="0"/>
                <a:ea typeface="宋体" panose="02010600030101010101" pitchFamily="2" charset="-122"/>
              </a:defRPr>
            </a:lvl7pPr>
            <a:lvl8pPr marL="3429000" indent="-228600" defTabSz="971550" eaLnBrk="0" fontAlgn="base" hangingPunct="0">
              <a:lnSpc>
                <a:spcPct val="120000"/>
              </a:lnSpc>
              <a:spcBef>
                <a:spcPct val="0"/>
              </a:spcBef>
              <a:spcAft>
                <a:spcPct val="0"/>
              </a:spcAft>
              <a:buClr>
                <a:schemeClr val="accent1"/>
              </a:buClr>
              <a:buChar char="»"/>
              <a:defRPr kumimoji="1" sz="2000">
                <a:solidFill>
                  <a:schemeClr val="tx1"/>
                </a:solidFill>
                <a:latin typeface="Arial" panose="020B0604020202020204" pitchFamily="34" charset="0"/>
                <a:ea typeface="宋体" panose="02010600030101010101" pitchFamily="2" charset="-122"/>
              </a:defRPr>
            </a:lvl8pPr>
            <a:lvl9pPr marL="3886200" indent="-228600" defTabSz="971550" eaLnBrk="0" fontAlgn="base" hangingPunct="0">
              <a:lnSpc>
                <a:spcPct val="120000"/>
              </a:lnSpc>
              <a:spcBef>
                <a:spcPct val="0"/>
              </a:spcBef>
              <a:spcAft>
                <a:spcPct val="0"/>
              </a:spcAft>
              <a:buClr>
                <a:schemeClr val="accent1"/>
              </a:buClr>
              <a:buChar char="»"/>
              <a:defRPr kumimoji="1" sz="2000">
                <a:solidFill>
                  <a:schemeClr val="tx1"/>
                </a:solidFill>
                <a:latin typeface="Arial" panose="020B0604020202020204" pitchFamily="34" charset="0"/>
                <a:ea typeface="宋体" panose="02010600030101010101" pitchFamily="2" charset="-122"/>
              </a:defRPr>
            </a:lvl9pPr>
          </a:lstStyle>
          <a:p>
            <a:pPr>
              <a:lnSpc>
                <a:spcPct val="100000"/>
              </a:lnSpc>
              <a:spcBef>
                <a:spcPct val="0"/>
              </a:spcBef>
              <a:buClrTx/>
            </a:pPr>
            <a:r>
              <a:rPr kumimoji="0" lang="en-US" altLang="zh-CN" sz="2200" dirty="0" smtClean="0">
                <a:solidFill>
                  <a:srgbClr val="002060"/>
                </a:solidFill>
              </a:rPr>
              <a:t>VNM varies from practical requirements (latency, high-priority connections, node sharing)</a:t>
            </a:r>
          </a:p>
          <a:p>
            <a:pPr>
              <a:lnSpc>
                <a:spcPct val="100000"/>
              </a:lnSpc>
              <a:spcBef>
                <a:spcPct val="0"/>
              </a:spcBef>
              <a:buClrTx/>
            </a:pPr>
            <a:r>
              <a:rPr kumimoji="0" lang="en-US" altLang="zh-CN" sz="2200" dirty="0" smtClean="0">
                <a:solidFill>
                  <a:srgbClr val="002060"/>
                </a:solidFill>
              </a:rPr>
              <a:t>Existing models are not capable of expressing such requirements (e.g., VNM</a:t>
            </a:r>
            <a:r>
              <a:rPr kumimoji="0" lang="en-US" altLang="zh-CN" sz="2200" baseline="-25000" dirty="0" smtClean="0">
                <a:solidFill>
                  <a:srgbClr val="002060"/>
                </a:solidFill>
              </a:rPr>
              <a:t>L</a:t>
            </a:r>
            <a:r>
              <a:rPr kumimoji="0" lang="en-US" altLang="zh-CN" sz="2200" dirty="0" smtClean="0">
                <a:solidFill>
                  <a:srgbClr val="002060"/>
                </a:solidFill>
              </a:rPr>
              <a:t>, VNM</a:t>
            </a:r>
            <a:r>
              <a:rPr kumimoji="0" lang="en-US" altLang="zh-CN" sz="2200" baseline="-25000" dirty="0" smtClean="0">
                <a:solidFill>
                  <a:srgbClr val="002060"/>
                </a:solidFill>
              </a:rPr>
              <a:t>P</a:t>
            </a:r>
            <a:r>
              <a:rPr kumimoji="0" lang="en-US" altLang="zh-CN" sz="2200" dirty="0" smtClean="0">
                <a:solidFill>
                  <a:srgbClr val="002060"/>
                </a:solidFill>
              </a:rPr>
              <a:t>, VNE</a:t>
            </a:r>
            <a:r>
              <a:rPr kumimoji="0" lang="en-US" altLang="zh-CN" sz="2200" baseline="-25000" dirty="0" smtClean="0">
                <a:solidFill>
                  <a:srgbClr val="002060"/>
                </a:solidFill>
              </a:rPr>
              <a:t>SP(NS)</a:t>
            </a:r>
            <a:r>
              <a:rPr kumimoji="0" lang="en-US" altLang="zh-CN" sz="2200" dirty="0" smtClean="0">
                <a:solidFill>
                  <a:srgbClr val="002060"/>
                </a:solidFill>
              </a:rPr>
              <a:t>)</a:t>
            </a:r>
          </a:p>
          <a:p>
            <a:pPr>
              <a:lnSpc>
                <a:spcPct val="100000"/>
              </a:lnSpc>
              <a:spcBef>
                <a:spcPct val="0"/>
              </a:spcBef>
              <a:buClrTx/>
            </a:pPr>
            <a:r>
              <a:rPr kumimoji="0" lang="en-US" altLang="zh-CN" sz="2200" dirty="0" smtClean="0">
                <a:solidFill>
                  <a:srgbClr val="002060"/>
                </a:solidFill>
              </a:rPr>
              <a:t>It would be an overkill to develop a model for each case and study it individually</a:t>
            </a:r>
            <a:endParaRPr kumimoji="0" lang="en-US" altLang="zh-CN" sz="2200" i="1" dirty="0" smtClean="0">
              <a:solidFill>
                <a:srgbClr val="002060"/>
              </a:solidFill>
            </a:endParaRPr>
          </a:p>
        </p:txBody>
      </p:sp>
      <p:sp>
        <p:nvSpPr>
          <p:cNvPr id="6" name="Rectangle 2"/>
          <p:cNvSpPr>
            <a:spLocks noChangeArrowheads="1"/>
          </p:cNvSpPr>
          <p:nvPr/>
        </p:nvSpPr>
        <p:spPr bwMode="auto">
          <a:xfrm>
            <a:off x="342900" y="6110948"/>
            <a:ext cx="11404800" cy="518452"/>
          </a:xfrm>
          <a:prstGeom prst="rect">
            <a:avLst/>
          </a:prstGeom>
          <a:solidFill>
            <a:schemeClr val="tx2">
              <a:lumMod val="20000"/>
              <a:lumOff val="80000"/>
            </a:schemeClr>
          </a:solidFill>
          <a:ln>
            <a:noFill/>
          </a:ln>
        </p:spPr>
        <p:txBody>
          <a:bodyPr lIns="0" tIns="36000" rIns="0" bIns="36000"/>
          <a:lstStyle>
            <a:lvl1pPr marL="365125" indent="-365125" defTabSz="971550">
              <a:lnSpc>
                <a:spcPct val="120000"/>
              </a:lnSpc>
              <a:spcBef>
                <a:spcPct val="20000"/>
              </a:spcBef>
              <a:buClr>
                <a:schemeClr val="accent1"/>
              </a:buClr>
              <a:buSzPct val="90000"/>
              <a:buFont typeface="Wingdings" panose="05000000000000000000" pitchFamily="2" charset="2"/>
              <a:buChar char="ü"/>
              <a:defRPr kumimoji="1" sz="2000">
                <a:solidFill>
                  <a:schemeClr val="tx1"/>
                </a:solidFill>
                <a:latin typeface="Arial" panose="020B0604020202020204" pitchFamily="34" charset="0"/>
                <a:ea typeface="宋体" panose="02010600030101010101" pitchFamily="2" charset="-122"/>
              </a:defRPr>
            </a:lvl1pPr>
            <a:lvl2pPr marL="742950" indent="-285750" defTabSz="971550">
              <a:lnSpc>
                <a:spcPct val="110000"/>
              </a:lnSpc>
              <a:buClr>
                <a:schemeClr val="accent1"/>
              </a:buClr>
              <a:buChar char="–"/>
              <a:defRPr kumimoji="1" sz="2000">
                <a:solidFill>
                  <a:schemeClr val="tx1"/>
                </a:solidFill>
                <a:latin typeface="Arial" panose="020B0604020202020204" pitchFamily="34" charset="0"/>
                <a:ea typeface="宋体" panose="02010600030101010101" pitchFamily="2" charset="-122"/>
              </a:defRPr>
            </a:lvl2pPr>
            <a:lvl3pPr marL="1143000" indent="-228600" defTabSz="971550">
              <a:lnSpc>
                <a:spcPct val="120000"/>
              </a:lnSpc>
              <a:buClr>
                <a:schemeClr val="accent1"/>
              </a:buClr>
              <a:buChar char="•"/>
              <a:defRPr kumimoji="1" sz="2000">
                <a:solidFill>
                  <a:schemeClr val="tx1"/>
                </a:solidFill>
                <a:latin typeface="Arial" panose="020B0604020202020204" pitchFamily="34" charset="0"/>
                <a:ea typeface="宋体" panose="02010600030101010101" pitchFamily="2" charset="-122"/>
              </a:defRPr>
            </a:lvl3pPr>
            <a:lvl4pPr marL="1600200" indent="-228600" defTabSz="971550">
              <a:lnSpc>
                <a:spcPct val="120000"/>
              </a:lnSpc>
              <a:buClr>
                <a:schemeClr val="accent1"/>
              </a:buClr>
              <a:buChar char="–"/>
              <a:defRPr kumimoji="1" sz="2000">
                <a:solidFill>
                  <a:schemeClr val="tx1"/>
                </a:solidFill>
                <a:latin typeface="Arial" panose="020B0604020202020204" pitchFamily="34" charset="0"/>
                <a:ea typeface="宋体" panose="02010600030101010101" pitchFamily="2" charset="-122"/>
              </a:defRPr>
            </a:lvl4pPr>
            <a:lvl5pPr marL="2057400" indent="-228600" defTabSz="971550">
              <a:lnSpc>
                <a:spcPct val="120000"/>
              </a:lnSpc>
              <a:buClr>
                <a:schemeClr val="accent1"/>
              </a:buClr>
              <a:buChar char="»"/>
              <a:defRPr kumimoji="1" sz="2000">
                <a:solidFill>
                  <a:schemeClr val="tx1"/>
                </a:solidFill>
                <a:latin typeface="Arial" panose="020B0604020202020204" pitchFamily="34" charset="0"/>
                <a:ea typeface="宋体" panose="02010600030101010101" pitchFamily="2" charset="-122"/>
              </a:defRPr>
            </a:lvl5pPr>
            <a:lvl6pPr marL="2514600" indent="-228600" defTabSz="971550" eaLnBrk="0" fontAlgn="base" hangingPunct="0">
              <a:lnSpc>
                <a:spcPct val="120000"/>
              </a:lnSpc>
              <a:spcBef>
                <a:spcPct val="0"/>
              </a:spcBef>
              <a:spcAft>
                <a:spcPct val="0"/>
              </a:spcAft>
              <a:buClr>
                <a:schemeClr val="accent1"/>
              </a:buClr>
              <a:buChar char="»"/>
              <a:defRPr kumimoji="1" sz="2000">
                <a:solidFill>
                  <a:schemeClr val="tx1"/>
                </a:solidFill>
                <a:latin typeface="Arial" panose="020B0604020202020204" pitchFamily="34" charset="0"/>
                <a:ea typeface="宋体" panose="02010600030101010101" pitchFamily="2" charset="-122"/>
              </a:defRPr>
            </a:lvl6pPr>
            <a:lvl7pPr marL="2971800" indent="-228600" defTabSz="971550" eaLnBrk="0" fontAlgn="base" hangingPunct="0">
              <a:lnSpc>
                <a:spcPct val="120000"/>
              </a:lnSpc>
              <a:spcBef>
                <a:spcPct val="0"/>
              </a:spcBef>
              <a:spcAft>
                <a:spcPct val="0"/>
              </a:spcAft>
              <a:buClr>
                <a:schemeClr val="accent1"/>
              </a:buClr>
              <a:buChar char="»"/>
              <a:defRPr kumimoji="1" sz="2000">
                <a:solidFill>
                  <a:schemeClr val="tx1"/>
                </a:solidFill>
                <a:latin typeface="Arial" panose="020B0604020202020204" pitchFamily="34" charset="0"/>
                <a:ea typeface="宋体" panose="02010600030101010101" pitchFamily="2" charset="-122"/>
              </a:defRPr>
            </a:lvl7pPr>
            <a:lvl8pPr marL="3429000" indent="-228600" defTabSz="971550" eaLnBrk="0" fontAlgn="base" hangingPunct="0">
              <a:lnSpc>
                <a:spcPct val="120000"/>
              </a:lnSpc>
              <a:spcBef>
                <a:spcPct val="0"/>
              </a:spcBef>
              <a:spcAft>
                <a:spcPct val="0"/>
              </a:spcAft>
              <a:buClr>
                <a:schemeClr val="accent1"/>
              </a:buClr>
              <a:buChar char="»"/>
              <a:defRPr kumimoji="1" sz="2000">
                <a:solidFill>
                  <a:schemeClr val="tx1"/>
                </a:solidFill>
                <a:latin typeface="Arial" panose="020B0604020202020204" pitchFamily="34" charset="0"/>
                <a:ea typeface="宋体" panose="02010600030101010101" pitchFamily="2" charset="-122"/>
              </a:defRPr>
            </a:lvl8pPr>
            <a:lvl9pPr marL="3886200" indent="-228600" defTabSz="971550" eaLnBrk="0" fontAlgn="base" hangingPunct="0">
              <a:lnSpc>
                <a:spcPct val="120000"/>
              </a:lnSpc>
              <a:spcBef>
                <a:spcPct val="0"/>
              </a:spcBef>
              <a:spcAft>
                <a:spcPct val="0"/>
              </a:spcAft>
              <a:buClr>
                <a:schemeClr val="accent1"/>
              </a:buClr>
              <a:buChar char="»"/>
              <a:defRPr kumimoji="1" sz="2000">
                <a:solidFill>
                  <a:schemeClr val="tx1"/>
                </a:solidFill>
                <a:latin typeface="Arial" panose="020B0604020202020204" pitchFamily="34" charset="0"/>
                <a:ea typeface="宋体" panose="02010600030101010101" pitchFamily="2" charset="-122"/>
              </a:defRPr>
            </a:lvl9pPr>
          </a:lstStyle>
          <a:p>
            <a:pPr marL="0" lvl="1" indent="0" algn="ctr">
              <a:buNone/>
            </a:pPr>
            <a:r>
              <a:rPr lang="en-US" altLang="zh-CN" sz="2300" i="1" dirty="0" smtClean="0">
                <a:solidFill>
                  <a:srgbClr val="C00000"/>
                </a:solidFill>
              </a:rPr>
              <a:t>A unified model is needed to express and analyze VNMs in various practical settings!</a:t>
            </a:r>
          </a:p>
        </p:txBody>
      </p:sp>
      <p:sp>
        <p:nvSpPr>
          <p:cNvPr id="7" name="灯片编号占位符 6"/>
          <p:cNvSpPr>
            <a:spLocks noGrp="1"/>
          </p:cNvSpPr>
          <p:nvPr>
            <p:ph type="sldNum" sz="quarter" idx="12"/>
          </p:nvPr>
        </p:nvSpPr>
        <p:spPr/>
        <p:txBody>
          <a:bodyPr/>
          <a:lstStyle/>
          <a:p>
            <a:fld id="{8D4C9760-42A5-4B3F-B329-A90EA8DAA004}" type="slidenum">
              <a:rPr lang="zh-CN" altLang="en-US" smtClean="0"/>
              <a:pPr/>
              <a:t>6</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Outline</a:t>
            </a:r>
            <a:endParaRPr lang="zh-CN" altLang="en-US" dirty="0"/>
          </a:p>
        </p:txBody>
      </p:sp>
      <p:sp>
        <p:nvSpPr>
          <p:cNvPr id="3" name="内容占位符 2"/>
          <p:cNvSpPr>
            <a:spLocks noGrp="1"/>
          </p:cNvSpPr>
          <p:nvPr>
            <p:ph idx="1"/>
          </p:nvPr>
        </p:nvSpPr>
        <p:spPr/>
        <p:txBody>
          <a:bodyPr/>
          <a:lstStyle/>
          <a:p>
            <a:r>
              <a:rPr lang="en-US" altLang="zh-CN" dirty="0" smtClean="0"/>
              <a:t>A unified model to characterize VNMs in terms of </a:t>
            </a:r>
          </a:p>
          <a:p>
            <a:pPr>
              <a:buNone/>
            </a:pPr>
            <a:r>
              <a:rPr lang="en-US" altLang="zh-CN" i="1" dirty="0" smtClean="0">
                <a:solidFill>
                  <a:srgbClr val="C00000"/>
                </a:solidFill>
              </a:rPr>
              <a:t>    graph pattern matching</a:t>
            </a:r>
            <a:endParaRPr lang="en-US" altLang="zh-CN" i="1" dirty="0" smtClean="0"/>
          </a:p>
          <a:p>
            <a:r>
              <a:rPr lang="en-US" altLang="zh-CN" dirty="0" smtClean="0"/>
              <a:t>Complexity and approximation bounds for VNMs</a:t>
            </a:r>
          </a:p>
          <a:p>
            <a:r>
              <a:rPr lang="en-US" altLang="zh-CN" dirty="0" smtClean="0"/>
              <a:t>Conclusion and Future work</a:t>
            </a:r>
          </a:p>
          <a:p>
            <a:endParaRPr lang="zh-CN" altLang="en-US" dirty="0"/>
          </a:p>
        </p:txBody>
      </p:sp>
      <p:sp>
        <p:nvSpPr>
          <p:cNvPr id="4" name="灯片编号占位符 3"/>
          <p:cNvSpPr>
            <a:spLocks noGrp="1"/>
          </p:cNvSpPr>
          <p:nvPr>
            <p:ph type="sldNum" sz="quarter" idx="12"/>
          </p:nvPr>
        </p:nvSpPr>
        <p:spPr/>
        <p:txBody>
          <a:bodyPr/>
          <a:lstStyle/>
          <a:p>
            <a:fld id="{8D4C9760-42A5-4B3F-B329-A90EA8DAA004}" type="slidenum">
              <a:rPr lang="zh-CN" altLang="en-US" smtClean="0"/>
              <a:pPr/>
              <a:t>7</a:t>
            </a:fld>
            <a:endParaRPr lang="zh-CN" altLang="en-US"/>
          </a:p>
        </p:txBody>
      </p:sp>
    </p:spTree>
    <p:extLst>
      <p:ext uri="{BB962C8B-B14F-4D97-AF65-F5344CB8AC3E}">
        <p14:creationId xmlns:p14="http://schemas.microsoft.com/office/powerpoint/2010/main" xmlns="" val="157568598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Graph Pattern Matching Model for VNM</a:t>
            </a:r>
            <a:endParaRPr lang="zh-CN" altLang="en-US" dirty="0"/>
          </a:p>
        </p:txBody>
      </p:sp>
      <p:sp>
        <p:nvSpPr>
          <p:cNvPr id="3" name="内容占位符 2"/>
          <p:cNvSpPr>
            <a:spLocks noGrp="1"/>
          </p:cNvSpPr>
          <p:nvPr>
            <p:ph idx="1"/>
          </p:nvPr>
        </p:nvSpPr>
        <p:spPr>
          <a:xfrm>
            <a:off x="590550" y="3806483"/>
            <a:ext cx="5086350" cy="2594317"/>
          </a:xfrm>
        </p:spPr>
        <p:txBody>
          <a:bodyPr>
            <a:normAutofit fontScale="85000" lnSpcReduction="20000"/>
          </a:bodyPr>
          <a:lstStyle/>
          <a:p>
            <a:r>
              <a:rPr lang="en-US" altLang="zh-CN" sz="3300" dirty="0" smtClean="0"/>
              <a:t>Substrate network (SN)</a:t>
            </a:r>
          </a:p>
          <a:p>
            <a:pPr lvl="1"/>
            <a:r>
              <a:rPr lang="en-US" altLang="zh-CN" dirty="0" smtClean="0"/>
              <a:t>Weighted directed graphs </a:t>
            </a:r>
          </a:p>
          <a:p>
            <a:pPr lvl="1" algn="ctr">
              <a:buNone/>
            </a:pPr>
            <a:r>
              <a:rPr lang="en-US" altLang="zh-CN" dirty="0" smtClean="0">
                <a:solidFill>
                  <a:srgbClr val="0000CC"/>
                </a:solidFill>
              </a:rPr>
              <a:t>G</a:t>
            </a:r>
            <a:r>
              <a:rPr lang="en-US" altLang="zh-CN" baseline="-25000" dirty="0" smtClean="0">
                <a:solidFill>
                  <a:srgbClr val="0000CC"/>
                </a:solidFill>
              </a:rPr>
              <a:t>S</a:t>
            </a:r>
            <a:r>
              <a:rPr lang="en-US" altLang="zh-CN" dirty="0" smtClean="0"/>
              <a:t> = (V</a:t>
            </a:r>
            <a:r>
              <a:rPr lang="en-US" altLang="zh-CN" baseline="-25000" dirty="0" smtClean="0"/>
              <a:t>S</a:t>
            </a:r>
            <a:r>
              <a:rPr lang="en-US" altLang="zh-CN" dirty="0" smtClean="0"/>
              <a:t>,   E</a:t>
            </a:r>
            <a:r>
              <a:rPr lang="en-US" altLang="zh-CN" baseline="-25000" dirty="0" smtClean="0"/>
              <a:t>S</a:t>
            </a:r>
            <a:r>
              <a:rPr lang="en-US" altLang="zh-CN" dirty="0" smtClean="0"/>
              <a:t>,   </a:t>
            </a:r>
            <a:r>
              <a:rPr lang="en-US" altLang="zh-CN" i="1" dirty="0" err="1" smtClean="0"/>
              <a:t>f</a:t>
            </a:r>
            <a:r>
              <a:rPr lang="en-US" altLang="zh-CN" baseline="-25000" dirty="0" err="1" smtClean="0"/>
              <a:t>Vs</a:t>
            </a:r>
            <a:r>
              <a:rPr lang="en-US" altLang="zh-CN" dirty="0" smtClean="0"/>
              <a:t>,   </a:t>
            </a:r>
            <a:r>
              <a:rPr lang="en-US" altLang="zh-CN" i="1" dirty="0" err="1" smtClean="0"/>
              <a:t>f</a:t>
            </a:r>
            <a:r>
              <a:rPr lang="en-US" altLang="zh-CN" baseline="-25000" dirty="0" err="1" smtClean="0"/>
              <a:t>Es</a:t>
            </a:r>
            <a:r>
              <a:rPr lang="en-US" altLang="zh-CN" dirty="0" smtClean="0"/>
              <a:t>)</a:t>
            </a:r>
          </a:p>
          <a:p>
            <a:pPr lvl="2">
              <a:buNone/>
            </a:pPr>
            <a:r>
              <a:rPr lang="en-US" altLang="zh-CN" dirty="0" smtClean="0"/>
              <a:t>Vs: set of substrate nodes</a:t>
            </a:r>
          </a:p>
          <a:p>
            <a:pPr lvl="2">
              <a:buNone/>
            </a:pPr>
            <a:r>
              <a:rPr lang="en-US" altLang="zh-CN" dirty="0" smtClean="0"/>
              <a:t>Es: set of physical edges</a:t>
            </a:r>
          </a:p>
          <a:p>
            <a:pPr lvl="2">
              <a:buNone/>
            </a:pPr>
            <a:r>
              <a:rPr lang="en-US" altLang="zh-CN" dirty="0" err="1" smtClean="0"/>
              <a:t>f</a:t>
            </a:r>
            <a:r>
              <a:rPr lang="en-US" altLang="zh-CN" baseline="-25000" dirty="0" err="1" smtClean="0"/>
              <a:t>Vs</a:t>
            </a:r>
            <a:r>
              <a:rPr lang="en-US" altLang="zh-CN" dirty="0" smtClean="0"/>
              <a:t>:  resource capacities on nodes</a:t>
            </a:r>
          </a:p>
          <a:p>
            <a:pPr lvl="2">
              <a:buNone/>
            </a:pPr>
            <a:r>
              <a:rPr lang="en-US" altLang="zh-CN" i="1" dirty="0" err="1" smtClean="0"/>
              <a:t>f</a:t>
            </a:r>
            <a:r>
              <a:rPr lang="en-US" altLang="zh-CN" baseline="-25000" dirty="0" err="1" smtClean="0"/>
              <a:t>Es</a:t>
            </a:r>
            <a:r>
              <a:rPr lang="en-US" altLang="zh-CN" dirty="0" smtClean="0"/>
              <a:t>:  resource capacities on edges</a:t>
            </a:r>
          </a:p>
        </p:txBody>
      </p:sp>
      <p:sp>
        <p:nvSpPr>
          <p:cNvPr id="4" name="内容占位符 2"/>
          <p:cNvSpPr txBox="1">
            <a:spLocks/>
          </p:cNvSpPr>
          <p:nvPr/>
        </p:nvSpPr>
        <p:spPr>
          <a:xfrm>
            <a:off x="5905500" y="1098160"/>
            <a:ext cx="5905500" cy="5016890"/>
          </a:xfrm>
          <a:prstGeom prst="rect">
            <a:avLst/>
          </a:prstGeom>
        </p:spPr>
        <p:txBody>
          <a:bodyPr vert="horz" lIns="91440" tIns="45720" rIns="91440" bIns="45720" rtlCol="0">
            <a:normAutofit lnSpcReduction="10000"/>
          </a:bodyPr>
          <a:lstStyle/>
          <a:p>
            <a:pPr marL="342900" marR="0" lvl="0" indent="-342900" algn="l" defTabSz="914400" rtl="0" eaLnBrk="1" fontAlgn="auto" latinLnBrk="0" hangingPunct="1">
              <a:lnSpc>
                <a:spcPct val="100000"/>
              </a:lnSpc>
              <a:spcBef>
                <a:spcPct val="20000"/>
              </a:spcBef>
              <a:spcAft>
                <a:spcPts val="0"/>
              </a:spcAft>
              <a:buClr>
                <a:srgbClr val="0000CC"/>
              </a:buClr>
              <a:buSzPct val="80000"/>
              <a:buFont typeface="Wingdings" pitchFamily="2" charset="2"/>
              <a:buChar char="n"/>
              <a:tabLst/>
              <a:defRPr/>
            </a:pPr>
            <a:r>
              <a:rPr lang="en-US" altLang="zh-CN" sz="2800" dirty="0" smtClean="0"/>
              <a:t>Virtual network matching (</a:t>
            </a:r>
            <a:r>
              <a:rPr kumimoji="0" lang="en-US" altLang="zh-CN" sz="2800" b="0" i="0" u="none" strike="noStrike" kern="1200" cap="none" spc="0" normalizeH="0" baseline="0" noProof="0" dirty="0" smtClean="0">
                <a:ln>
                  <a:noFill/>
                </a:ln>
                <a:solidFill>
                  <a:schemeClr val="tx1"/>
                </a:solidFill>
                <a:effectLst/>
                <a:uLnTx/>
                <a:uFillTx/>
                <a:latin typeface="+mn-lt"/>
                <a:ea typeface="+mn-ea"/>
                <a:cs typeface="+mn-cs"/>
              </a:rPr>
              <a:t>VNM)</a:t>
            </a:r>
            <a:r>
              <a:rPr kumimoji="0" lang="en-US" altLang="zh-CN" sz="3200" b="0" i="0" u="none" strike="noStrike" kern="1200" cap="none" spc="0" normalizeH="0" baseline="0" noProof="0" dirty="0" smtClean="0">
                <a:ln>
                  <a:noFill/>
                </a:ln>
                <a:solidFill>
                  <a:schemeClr val="tx1"/>
                </a:solidFill>
                <a:effectLst/>
                <a:uLnTx/>
                <a:uFillTx/>
                <a:latin typeface="+mn-lt"/>
                <a:ea typeface="+mn-ea"/>
                <a:cs typeface="+mn-cs"/>
              </a:rPr>
              <a:t> </a:t>
            </a:r>
          </a:p>
          <a:p>
            <a:pPr marL="742950" marR="0" lvl="1" indent="-285750" algn="l" defTabSz="914400" rtl="0" eaLnBrk="1" fontAlgn="auto" latinLnBrk="0" hangingPunct="1">
              <a:lnSpc>
                <a:spcPct val="100000"/>
              </a:lnSpc>
              <a:spcBef>
                <a:spcPct val="20000"/>
              </a:spcBef>
              <a:spcAft>
                <a:spcPts val="0"/>
              </a:spcAft>
              <a:buClr>
                <a:srgbClr val="0000CC"/>
              </a:buClr>
              <a:buSzPct val="80000"/>
              <a:buFont typeface="Wingdings" pitchFamily="2" charset="2"/>
              <a:buChar char="p"/>
              <a:tabLst/>
              <a:defRPr/>
            </a:pPr>
            <a:r>
              <a:rPr kumimoji="0" lang="en-US" altLang="zh-CN" sz="2400" b="0" i="0" u="none" strike="noStrike" kern="1200" cap="none" spc="0" normalizeH="0" baseline="0" noProof="0" dirty="0" smtClean="0">
                <a:ln>
                  <a:noFill/>
                </a:ln>
                <a:solidFill>
                  <a:schemeClr val="tx1"/>
                </a:solidFill>
                <a:effectLst/>
                <a:uLnTx/>
                <a:uFillTx/>
                <a:latin typeface="+mn-lt"/>
                <a:ea typeface="+mn-ea"/>
                <a:cs typeface="+mn-cs"/>
              </a:rPr>
              <a:t>A </a:t>
            </a:r>
            <a:r>
              <a:rPr kumimoji="0" lang="en-US" altLang="zh-CN" sz="2400" b="0" i="0" u="none" strike="noStrike" kern="1200" cap="none" spc="0" normalizeH="0" baseline="0" noProof="0" dirty="0" smtClean="0">
                <a:ln>
                  <a:noFill/>
                </a:ln>
                <a:solidFill>
                  <a:srgbClr val="C00000"/>
                </a:solidFill>
                <a:effectLst/>
                <a:uLnTx/>
                <a:uFillTx/>
                <a:latin typeface="+mn-lt"/>
                <a:ea typeface="+mn-ea"/>
                <a:cs typeface="+mn-cs"/>
              </a:rPr>
              <a:t>node mapping </a:t>
            </a:r>
            <a:r>
              <a:rPr kumimoji="0" lang="en-US" altLang="zh-CN" sz="2400" b="0" i="0" u="none" strike="noStrike" kern="1200" cap="none" spc="0" normalizeH="0" baseline="0" noProof="0" dirty="0" smtClean="0">
                <a:ln>
                  <a:noFill/>
                </a:ln>
                <a:solidFill>
                  <a:schemeClr val="tx1"/>
                </a:solidFill>
                <a:effectLst/>
                <a:uLnTx/>
                <a:uFillTx/>
                <a:latin typeface="+mn-lt"/>
                <a:ea typeface="+mn-ea"/>
                <a:cs typeface="+mn-cs"/>
              </a:rPr>
              <a:t>(</a:t>
            </a:r>
            <a:r>
              <a:rPr lang="en-US" altLang="zh-CN" sz="2400" i="1" dirty="0" smtClean="0"/>
              <a:t>g</a:t>
            </a:r>
            <a:r>
              <a:rPr kumimoji="0" lang="en-US" altLang="zh-CN" sz="2400" b="0" i="1" u="none" strike="noStrike" kern="1200" cap="none" spc="0" normalizeH="0" baseline="0" noProof="0" dirty="0" smtClean="0">
                <a:ln>
                  <a:noFill/>
                </a:ln>
                <a:solidFill>
                  <a:schemeClr val="tx1"/>
                </a:solidFill>
                <a:effectLst/>
                <a:uLnTx/>
                <a:uFillTx/>
                <a:latin typeface="+mn-lt"/>
                <a:ea typeface="+mn-ea"/>
                <a:cs typeface="+mn-cs"/>
              </a:rPr>
              <a:t>, </a:t>
            </a:r>
            <a:r>
              <a:rPr kumimoji="0" lang="en-US" altLang="zh-CN" sz="2400" b="0" i="1" u="none" strike="noStrike" kern="1200" cap="none" spc="0" normalizeH="0" baseline="0" noProof="0" dirty="0" err="1" smtClean="0">
                <a:ln>
                  <a:noFill/>
                </a:ln>
                <a:solidFill>
                  <a:schemeClr val="tx1"/>
                </a:solidFill>
                <a:effectLst/>
                <a:uLnTx/>
                <a:uFillTx/>
                <a:latin typeface="+mn-lt"/>
                <a:ea typeface="+mn-ea"/>
                <a:cs typeface="+mn-cs"/>
              </a:rPr>
              <a:t>r</a:t>
            </a:r>
            <a:r>
              <a:rPr kumimoji="0" lang="en-US" altLang="zh-CN" sz="2400" b="0" i="1" u="none" strike="noStrike" kern="1200" cap="none" spc="0" normalizeH="0" baseline="-25000" noProof="0" dirty="0" err="1" smtClean="0">
                <a:ln>
                  <a:noFill/>
                </a:ln>
                <a:solidFill>
                  <a:schemeClr val="tx1"/>
                </a:solidFill>
                <a:effectLst/>
                <a:uLnTx/>
                <a:uFillTx/>
                <a:latin typeface="+mn-lt"/>
                <a:ea typeface="+mn-ea"/>
                <a:cs typeface="+mn-cs"/>
              </a:rPr>
              <a:t>V</a:t>
            </a:r>
            <a:r>
              <a:rPr kumimoji="0" lang="en-US" altLang="zh-CN" sz="2400" b="0" i="0" u="none" strike="noStrike" kern="1200" cap="none" spc="0" normalizeH="0" baseline="0" noProof="0" dirty="0" smtClean="0">
                <a:ln>
                  <a:noFill/>
                </a:ln>
                <a:solidFill>
                  <a:schemeClr val="tx1"/>
                </a:solidFill>
                <a:effectLst/>
                <a:uLnTx/>
                <a:uFillTx/>
                <a:latin typeface="+mn-lt"/>
                <a:ea typeface="+mn-ea"/>
                <a:cs typeface="+mn-cs"/>
              </a:rPr>
              <a:t>) from G</a:t>
            </a:r>
            <a:r>
              <a:rPr kumimoji="0" lang="en-US" altLang="zh-CN" sz="2400" b="0" i="0" u="none" strike="noStrike" kern="1200" cap="none" spc="0" normalizeH="0" baseline="-25000" noProof="0" dirty="0" smtClean="0">
                <a:ln>
                  <a:noFill/>
                </a:ln>
                <a:solidFill>
                  <a:schemeClr val="tx1"/>
                </a:solidFill>
                <a:effectLst/>
                <a:uLnTx/>
                <a:uFillTx/>
                <a:latin typeface="+mn-lt"/>
                <a:ea typeface="+mn-ea"/>
                <a:cs typeface="+mn-cs"/>
              </a:rPr>
              <a:t>P </a:t>
            </a:r>
            <a:r>
              <a:rPr kumimoji="0" lang="en-US" altLang="zh-CN" sz="2400" b="0" i="0" u="none" strike="noStrike" kern="1200" cap="none" spc="0" normalizeH="0" baseline="0" noProof="0" dirty="0" smtClean="0">
                <a:ln>
                  <a:noFill/>
                </a:ln>
                <a:solidFill>
                  <a:schemeClr val="tx1"/>
                </a:solidFill>
                <a:effectLst/>
                <a:uLnTx/>
                <a:uFillTx/>
                <a:latin typeface="+mn-lt"/>
                <a:ea typeface="+mn-ea"/>
                <a:cs typeface="+mn-cs"/>
              </a:rPr>
              <a:t> to G</a:t>
            </a:r>
            <a:r>
              <a:rPr kumimoji="0" lang="en-US" altLang="zh-CN" sz="2400" b="0" i="0" u="none" strike="noStrike" kern="1200" cap="none" spc="0" normalizeH="0" baseline="-25000" noProof="0" dirty="0" smtClean="0">
                <a:ln>
                  <a:noFill/>
                </a:ln>
                <a:solidFill>
                  <a:schemeClr val="tx1"/>
                </a:solidFill>
                <a:effectLst/>
                <a:uLnTx/>
                <a:uFillTx/>
                <a:latin typeface="+mn-lt"/>
                <a:ea typeface="+mn-ea"/>
                <a:cs typeface="+mn-cs"/>
              </a:rPr>
              <a:t>S</a:t>
            </a:r>
          </a:p>
          <a:p>
            <a:pPr marL="1143000" marR="0" lvl="2" indent="-228600" algn="l" defTabSz="914400" rtl="0" eaLnBrk="1" fontAlgn="auto" latinLnBrk="0" hangingPunct="1">
              <a:lnSpc>
                <a:spcPct val="100000"/>
              </a:lnSpc>
              <a:spcBef>
                <a:spcPct val="20000"/>
              </a:spcBef>
              <a:spcAft>
                <a:spcPts val="0"/>
              </a:spcAft>
              <a:buClr>
                <a:srgbClr val="0000CC"/>
              </a:buClr>
              <a:buSzPct val="80000"/>
              <a:buFont typeface="Wingdings" pitchFamily="2" charset="2"/>
              <a:buChar char="ü"/>
              <a:tabLst/>
              <a:defRPr/>
            </a:pPr>
            <a:r>
              <a:rPr kumimoji="0" lang="en-US" altLang="zh-CN" sz="2400" b="0" i="0" u="none" strike="noStrike" kern="1200" cap="none" spc="0" normalizeH="0" baseline="0" noProof="0" dirty="0" smtClean="0">
                <a:ln>
                  <a:noFill/>
                </a:ln>
                <a:solidFill>
                  <a:schemeClr val="tx1"/>
                </a:solidFill>
                <a:effectLst/>
                <a:uLnTx/>
                <a:uFillTx/>
                <a:latin typeface="+mn-lt"/>
                <a:ea typeface="+mn-ea"/>
                <a:cs typeface="+mn-cs"/>
              </a:rPr>
              <a:t>Function </a:t>
            </a:r>
            <a:r>
              <a:rPr lang="en-US" altLang="zh-CN" sz="2400" i="1" dirty="0" smtClean="0"/>
              <a:t>g</a:t>
            </a:r>
            <a:r>
              <a:rPr kumimoji="0" lang="en-US" altLang="zh-CN" sz="2400" b="0" i="0" u="none" strike="noStrike" kern="1200" cap="none" spc="0" normalizeH="0" baseline="0" noProof="0" dirty="0" smtClean="0">
                <a:ln>
                  <a:noFill/>
                </a:ln>
                <a:solidFill>
                  <a:schemeClr val="tx1"/>
                </a:solidFill>
                <a:effectLst/>
                <a:uLnTx/>
                <a:uFillTx/>
                <a:latin typeface="+mn-lt"/>
                <a:ea typeface="+mn-ea"/>
                <a:cs typeface="+mn-cs"/>
              </a:rPr>
              <a:t>: V</a:t>
            </a:r>
            <a:r>
              <a:rPr kumimoji="0" lang="en-US" altLang="zh-CN" sz="2400" b="0" i="0" u="none" strike="noStrike" kern="1200" cap="none" spc="0" normalizeH="0" baseline="-25000" noProof="0" dirty="0" smtClean="0">
                <a:ln>
                  <a:noFill/>
                </a:ln>
                <a:solidFill>
                  <a:schemeClr val="tx1"/>
                </a:solidFill>
                <a:effectLst/>
                <a:uLnTx/>
                <a:uFillTx/>
                <a:latin typeface="+mn-lt"/>
                <a:ea typeface="+mn-ea"/>
                <a:cs typeface="+mn-cs"/>
              </a:rPr>
              <a:t>P</a:t>
            </a:r>
            <a:r>
              <a:rPr kumimoji="0" lang="en-US" altLang="zh-CN" sz="2400" b="0" i="0" u="none" strike="noStrike" kern="1200" cap="none" spc="0" normalizeH="0" baseline="0" noProof="0" dirty="0" smtClean="0">
                <a:ln>
                  <a:noFill/>
                </a:ln>
                <a:solidFill>
                  <a:schemeClr val="tx1"/>
                </a:solidFill>
                <a:effectLst/>
                <a:uLnTx/>
                <a:uFillTx/>
                <a:latin typeface="+mn-lt"/>
                <a:ea typeface="+mn-ea"/>
                <a:cs typeface="+mn-cs"/>
              </a:rPr>
              <a:t> → V</a:t>
            </a:r>
            <a:r>
              <a:rPr kumimoji="0" lang="en-US" altLang="zh-CN" sz="2400" b="0" i="0" u="none" strike="noStrike" kern="1200" cap="none" spc="0" normalizeH="0" baseline="-25000" noProof="0" dirty="0" smtClean="0">
                <a:ln>
                  <a:noFill/>
                </a:ln>
                <a:solidFill>
                  <a:schemeClr val="tx1"/>
                </a:solidFill>
                <a:effectLst/>
                <a:uLnTx/>
                <a:uFillTx/>
                <a:latin typeface="+mn-lt"/>
                <a:ea typeface="+mn-ea"/>
                <a:cs typeface="+mn-cs"/>
              </a:rPr>
              <a:t>S</a:t>
            </a:r>
            <a:r>
              <a:rPr kumimoji="0" lang="en-US" altLang="zh-CN" sz="2400" b="0" i="0" u="none" strike="noStrike" kern="1200" cap="none" spc="0" normalizeH="0" noProof="0" dirty="0" smtClean="0">
                <a:ln>
                  <a:noFill/>
                </a:ln>
                <a:solidFill>
                  <a:schemeClr val="tx1"/>
                </a:solidFill>
                <a:effectLst/>
                <a:uLnTx/>
                <a:uFillTx/>
                <a:latin typeface="+mn-lt"/>
                <a:ea typeface="+mn-ea"/>
                <a:cs typeface="+mn-cs"/>
              </a:rPr>
              <a:t>, g(v)=v’</a:t>
            </a:r>
            <a:endParaRPr kumimoji="0" lang="en-US" altLang="zh-CN" sz="2400" b="0" i="0" u="none" strike="noStrike" kern="1200" cap="none" spc="0" normalizeH="0" baseline="-25000" noProof="0" dirty="0" smtClean="0">
              <a:ln>
                <a:noFill/>
              </a:ln>
              <a:solidFill>
                <a:schemeClr val="tx1"/>
              </a:solidFill>
              <a:effectLst/>
              <a:uLnTx/>
              <a:uFillTx/>
              <a:latin typeface="+mn-lt"/>
              <a:ea typeface="+mn-ea"/>
              <a:cs typeface="+mn-cs"/>
            </a:endParaRPr>
          </a:p>
          <a:p>
            <a:pPr marL="1143000" marR="0" lvl="2" indent="-228600" algn="l" defTabSz="914400" rtl="0" eaLnBrk="1" fontAlgn="auto" latinLnBrk="0" hangingPunct="1">
              <a:lnSpc>
                <a:spcPct val="100000"/>
              </a:lnSpc>
              <a:spcBef>
                <a:spcPct val="20000"/>
              </a:spcBef>
              <a:spcAft>
                <a:spcPts val="0"/>
              </a:spcAft>
              <a:buClr>
                <a:srgbClr val="0000CC"/>
              </a:buClr>
              <a:buSzPct val="80000"/>
              <a:buFont typeface="Wingdings" pitchFamily="2" charset="2"/>
              <a:buChar char="ü"/>
              <a:tabLst/>
              <a:defRPr/>
            </a:pPr>
            <a:r>
              <a:rPr kumimoji="0" lang="en-US" altLang="zh-CN" sz="2400" b="0" i="0" u="none" strike="noStrike" kern="1200" cap="none" spc="0" normalizeH="0" baseline="0" noProof="0" dirty="0" smtClean="0">
                <a:ln>
                  <a:noFill/>
                </a:ln>
                <a:solidFill>
                  <a:schemeClr val="tx1"/>
                </a:solidFill>
                <a:effectLst/>
                <a:uLnTx/>
                <a:uFillTx/>
                <a:latin typeface="+mn-lt"/>
                <a:ea typeface="+mn-ea"/>
                <a:cs typeface="+mn-cs"/>
              </a:rPr>
              <a:t>Function </a:t>
            </a:r>
            <a:r>
              <a:rPr kumimoji="0" lang="en-US" altLang="zh-CN" sz="2400" b="0" i="1" u="none" strike="noStrike" kern="1200" cap="none" spc="0" normalizeH="0" baseline="0" noProof="0" dirty="0" err="1" smtClean="0">
                <a:ln>
                  <a:noFill/>
                </a:ln>
                <a:solidFill>
                  <a:schemeClr val="tx1"/>
                </a:solidFill>
                <a:effectLst/>
                <a:uLnTx/>
                <a:uFillTx/>
                <a:latin typeface="+mn-lt"/>
                <a:ea typeface="+mn-ea"/>
                <a:cs typeface="+mn-cs"/>
              </a:rPr>
              <a:t>r</a:t>
            </a:r>
            <a:r>
              <a:rPr kumimoji="0" lang="en-US" altLang="zh-CN" sz="2400" b="0" i="1" u="none" strike="noStrike" kern="1200" cap="none" spc="0" normalizeH="0" baseline="-25000" noProof="0" dirty="0" err="1" smtClean="0">
                <a:ln>
                  <a:noFill/>
                </a:ln>
                <a:solidFill>
                  <a:schemeClr val="tx1"/>
                </a:solidFill>
                <a:effectLst/>
                <a:uLnTx/>
                <a:uFillTx/>
                <a:latin typeface="+mn-lt"/>
                <a:ea typeface="+mn-ea"/>
                <a:cs typeface="+mn-cs"/>
              </a:rPr>
              <a:t>V</a:t>
            </a:r>
            <a:r>
              <a:rPr kumimoji="0" lang="en-US" altLang="zh-CN" sz="2400" b="0" i="0" u="none" strike="noStrike" kern="1200" cap="none" spc="0" normalizeH="0" baseline="0" noProof="0" dirty="0" smtClean="0">
                <a:ln>
                  <a:noFill/>
                </a:ln>
                <a:solidFill>
                  <a:schemeClr val="tx1"/>
                </a:solidFill>
                <a:effectLst/>
                <a:uLnTx/>
                <a:uFillTx/>
                <a:latin typeface="+mn-lt"/>
                <a:ea typeface="+mn-ea"/>
                <a:cs typeface="+mn-cs"/>
              </a:rPr>
              <a:t>: V</a:t>
            </a:r>
            <a:r>
              <a:rPr kumimoji="0" lang="en-US" altLang="zh-CN" sz="2400" b="0" i="0" u="none" strike="noStrike" kern="1200" cap="none" spc="0" normalizeH="0" baseline="-25000" noProof="0" dirty="0" smtClean="0">
                <a:ln>
                  <a:noFill/>
                </a:ln>
                <a:solidFill>
                  <a:schemeClr val="tx1"/>
                </a:solidFill>
                <a:effectLst/>
                <a:uLnTx/>
                <a:uFillTx/>
                <a:latin typeface="+mn-lt"/>
                <a:ea typeface="+mn-ea"/>
                <a:cs typeface="+mn-cs"/>
              </a:rPr>
              <a:t>P</a:t>
            </a:r>
            <a:r>
              <a:rPr kumimoji="0" lang="en-US" altLang="zh-CN" sz="2400" b="0" i="0" u="none" strike="noStrike" kern="1200" cap="none" spc="0" normalizeH="0" baseline="0" noProof="0" dirty="0" smtClean="0">
                <a:ln>
                  <a:noFill/>
                </a:ln>
                <a:solidFill>
                  <a:schemeClr val="tx1"/>
                </a:solidFill>
                <a:effectLst/>
                <a:uLnTx/>
                <a:uFillTx/>
                <a:latin typeface="+mn-lt"/>
                <a:ea typeface="+mn-ea"/>
                <a:cs typeface="+mn-cs"/>
              </a:rPr>
              <a:t>×V</a:t>
            </a:r>
            <a:r>
              <a:rPr kumimoji="0" lang="en-US" altLang="zh-CN" sz="2400" b="0" i="0" u="none" strike="noStrike" kern="1200" cap="none" spc="0" normalizeH="0" baseline="-25000" noProof="0" dirty="0" smtClean="0">
                <a:ln>
                  <a:noFill/>
                </a:ln>
                <a:solidFill>
                  <a:schemeClr val="tx1"/>
                </a:solidFill>
                <a:effectLst/>
                <a:uLnTx/>
                <a:uFillTx/>
                <a:latin typeface="+mn-lt"/>
                <a:ea typeface="+mn-ea"/>
                <a:cs typeface="+mn-cs"/>
              </a:rPr>
              <a:t>S</a:t>
            </a:r>
            <a:r>
              <a:rPr kumimoji="0" lang="en-US" altLang="zh-CN" sz="2400" b="0" i="0" u="none" strike="noStrike" kern="1200" cap="none" spc="0" normalizeH="0" baseline="0" noProof="0" dirty="0" smtClean="0">
                <a:ln>
                  <a:noFill/>
                </a:ln>
                <a:solidFill>
                  <a:schemeClr val="tx1"/>
                </a:solidFill>
                <a:effectLst/>
                <a:uLnTx/>
                <a:uFillTx/>
                <a:latin typeface="+mn-lt"/>
                <a:ea typeface="+mn-ea"/>
                <a:cs typeface="+mn-cs"/>
              </a:rPr>
              <a:t> → </a:t>
            </a:r>
            <a:r>
              <a:rPr kumimoji="0" lang="en-US" altLang="zh-CN" sz="2400" b="0" i="1" u="none" strike="noStrike" kern="1200" cap="none" spc="0" normalizeH="0" baseline="0" noProof="0" dirty="0" smtClean="0">
                <a:ln>
                  <a:noFill/>
                </a:ln>
                <a:solidFill>
                  <a:schemeClr val="tx1"/>
                </a:solidFill>
                <a:effectLst/>
                <a:uLnTx/>
                <a:uFillTx/>
                <a:latin typeface="Calisto MT" panose="02040603050505030304" pitchFamily="18" charset="0"/>
                <a:ea typeface="+mn-ea"/>
                <a:cs typeface="+mn-cs"/>
              </a:rPr>
              <a:t>N </a:t>
            </a:r>
          </a:p>
          <a:p>
            <a:pPr marL="1143000" marR="0" lvl="2" indent="-228600" algn="l" defTabSz="914400" rtl="0" eaLnBrk="1" fontAlgn="auto" latinLnBrk="0" hangingPunct="1">
              <a:lnSpc>
                <a:spcPct val="100000"/>
              </a:lnSpc>
              <a:spcBef>
                <a:spcPct val="20000"/>
              </a:spcBef>
              <a:spcAft>
                <a:spcPts val="0"/>
              </a:spcAft>
              <a:buClr>
                <a:srgbClr val="0000CC"/>
              </a:buClr>
              <a:buSzPct val="80000"/>
              <a:buFont typeface="Wingdings" pitchFamily="2" charset="2"/>
              <a:buChar char="ü"/>
              <a:tabLst/>
              <a:defRPr/>
            </a:pPr>
            <a:r>
              <a:rPr lang="en-US" altLang="zh-CN" sz="2400" i="1" dirty="0" smtClean="0">
                <a:latin typeface="Calisto MT" panose="02040603050505030304" pitchFamily="18" charset="0"/>
              </a:rPr>
              <a:t> </a:t>
            </a:r>
            <a:r>
              <a:rPr lang="en-US" altLang="zh-CN" sz="2400" i="1" dirty="0" err="1" smtClean="0">
                <a:latin typeface="Calibri" pitchFamily="34" charset="0"/>
              </a:rPr>
              <a:t>r</a:t>
            </a:r>
            <a:r>
              <a:rPr lang="en-US" altLang="zh-CN" sz="2400" i="1" baseline="-25000" dirty="0" err="1" smtClean="0">
                <a:latin typeface="Calibri" pitchFamily="34" charset="0"/>
              </a:rPr>
              <a:t>V</a:t>
            </a:r>
            <a:r>
              <a:rPr lang="en-US" altLang="zh-CN" sz="2400" dirty="0" smtClean="0">
                <a:latin typeface="Calibri" pitchFamily="34" charset="0"/>
              </a:rPr>
              <a:t>(</a:t>
            </a:r>
            <a:r>
              <a:rPr lang="en-US" altLang="zh-CN" sz="2400" dirty="0" err="1" smtClean="0"/>
              <a:t>v,v</a:t>
            </a:r>
            <a:r>
              <a:rPr lang="en-US" altLang="zh-CN" sz="2400" dirty="0" smtClean="0"/>
              <a:t>’): </a:t>
            </a:r>
            <a:r>
              <a:rPr lang="en-US" altLang="zh-CN" sz="2400" dirty="0" smtClean="0">
                <a:solidFill>
                  <a:srgbClr val="7030A0"/>
                </a:solidFill>
              </a:rPr>
              <a:t>the amount of resource of the  v’ that is allocated to v</a:t>
            </a:r>
          </a:p>
          <a:p>
            <a:pPr marL="742950" lvl="1" indent="-285750">
              <a:spcBef>
                <a:spcPct val="20000"/>
              </a:spcBef>
              <a:buClr>
                <a:srgbClr val="0000CC"/>
              </a:buClr>
              <a:buSzPct val="80000"/>
              <a:buFont typeface="Wingdings" pitchFamily="2" charset="2"/>
              <a:buChar char="p"/>
              <a:defRPr/>
            </a:pPr>
            <a:r>
              <a:rPr lang="en-US" altLang="zh-CN" sz="2400" dirty="0" smtClean="0"/>
              <a:t>An</a:t>
            </a:r>
            <a:r>
              <a:rPr lang="en-US" altLang="zh-CN" sz="2400" dirty="0" smtClean="0">
                <a:solidFill>
                  <a:srgbClr val="C00000"/>
                </a:solidFill>
              </a:rPr>
              <a:t> edge mapping </a:t>
            </a:r>
            <a:r>
              <a:rPr lang="en-US" altLang="zh-CN" sz="2400" dirty="0" smtClean="0"/>
              <a:t>(</a:t>
            </a:r>
            <a:r>
              <a:rPr lang="en-US" altLang="zh-CN" sz="2400" i="1" dirty="0" smtClean="0"/>
              <a:t>h, </a:t>
            </a:r>
            <a:r>
              <a:rPr lang="en-US" altLang="zh-CN" sz="2400" i="1" dirty="0" err="1" smtClean="0"/>
              <a:t>r</a:t>
            </a:r>
            <a:r>
              <a:rPr lang="en-US" altLang="zh-CN" sz="2400" i="1" baseline="-25000" dirty="0" err="1" smtClean="0"/>
              <a:t>E</a:t>
            </a:r>
            <a:r>
              <a:rPr lang="en-US" altLang="zh-CN" sz="2400" dirty="0" smtClean="0"/>
              <a:t>) from </a:t>
            </a:r>
            <a:r>
              <a:rPr lang="en-US" altLang="zh-CN" sz="2400" dirty="0" err="1" smtClean="0"/>
              <a:t>Gp</a:t>
            </a:r>
            <a:r>
              <a:rPr lang="en-US" altLang="zh-CN" sz="2400" dirty="0" smtClean="0"/>
              <a:t> to Gs</a:t>
            </a:r>
          </a:p>
          <a:p>
            <a:pPr marL="1143000" lvl="2" indent="-228600">
              <a:spcBef>
                <a:spcPct val="20000"/>
              </a:spcBef>
              <a:buClr>
                <a:srgbClr val="0000CC"/>
              </a:buClr>
              <a:buSzPct val="80000"/>
              <a:buFont typeface="Wingdings" pitchFamily="2" charset="2"/>
              <a:buChar char="ü"/>
              <a:defRPr/>
            </a:pPr>
            <a:r>
              <a:rPr lang="en-US" altLang="zh-CN" sz="2400" dirty="0" smtClean="0"/>
              <a:t>Function </a:t>
            </a:r>
            <a:r>
              <a:rPr lang="en-US" altLang="zh-CN" sz="2400" i="1" dirty="0" smtClean="0"/>
              <a:t>h</a:t>
            </a:r>
            <a:r>
              <a:rPr lang="en-US" altLang="zh-CN" sz="2400" dirty="0" smtClean="0"/>
              <a:t>: E</a:t>
            </a:r>
            <a:r>
              <a:rPr lang="en-US" altLang="zh-CN" sz="2400" baseline="-25000" dirty="0" smtClean="0"/>
              <a:t>P</a:t>
            </a:r>
            <a:r>
              <a:rPr lang="en-US" altLang="zh-CN" sz="2400" dirty="0" smtClean="0"/>
              <a:t> → 2</a:t>
            </a:r>
            <a:r>
              <a:rPr lang="en-US" altLang="zh-CN" sz="2400" baseline="30000" dirty="0" smtClean="0"/>
              <a:t>Es </a:t>
            </a:r>
            <a:r>
              <a:rPr lang="en-US" altLang="zh-CN" sz="2400" dirty="0" smtClean="0"/>
              <a:t>, h((</a:t>
            </a:r>
            <a:r>
              <a:rPr lang="en-US" altLang="zh-CN" sz="2400" dirty="0" err="1" smtClean="0"/>
              <a:t>u,v</a:t>
            </a:r>
            <a:r>
              <a:rPr lang="en-US" altLang="zh-CN" sz="2400" dirty="0" smtClean="0"/>
              <a:t>)) is a </a:t>
            </a:r>
            <a:r>
              <a:rPr lang="en-US" altLang="zh-CN" sz="2400" i="1" dirty="0" smtClean="0">
                <a:solidFill>
                  <a:srgbClr val="0000CC"/>
                </a:solidFill>
              </a:rPr>
              <a:t>subset of paths from g(u) to g(v)  </a:t>
            </a:r>
            <a:endParaRPr lang="en-US" altLang="zh-CN" sz="2400" i="1" baseline="30000" dirty="0" smtClean="0">
              <a:solidFill>
                <a:srgbClr val="0000CC"/>
              </a:solidFill>
            </a:endParaRPr>
          </a:p>
          <a:p>
            <a:pPr marL="1143000" lvl="2" indent="-228600">
              <a:spcBef>
                <a:spcPct val="20000"/>
              </a:spcBef>
              <a:buClr>
                <a:srgbClr val="0000CC"/>
              </a:buClr>
              <a:buSzPct val="80000"/>
              <a:buFont typeface="Wingdings" pitchFamily="2" charset="2"/>
              <a:buChar char="ü"/>
              <a:defRPr/>
            </a:pPr>
            <a:r>
              <a:rPr lang="en-US" altLang="zh-CN" sz="2400" dirty="0" smtClean="0"/>
              <a:t>Function </a:t>
            </a:r>
            <a:r>
              <a:rPr lang="en-US" altLang="zh-CN" sz="2400" i="1" dirty="0" err="1" smtClean="0"/>
              <a:t>r</a:t>
            </a:r>
            <a:r>
              <a:rPr lang="en-US" altLang="zh-CN" sz="2400" i="1" baseline="-25000" dirty="0" err="1" smtClean="0"/>
              <a:t>E</a:t>
            </a:r>
            <a:r>
              <a:rPr lang="en-US" altLang="zh-CN" sz="2400" dirty="0" smtClean="0"/>
              <a:t>: (E</a:t>
            </a:r>
            <a:r>
              <a:rPr lang="en-US" altLang="zh-CN" sz="2400" baseline="-25000" dirty="0" smtClean="0"/>
              <a:t>P</a:t>
            </a:r>
            <a:r>
              <a:rPr lang="en-US" altLang="zh-CN" sz="2400" dirty="0" smtClean="0"/>
              <a:t>, 2</a:t>
            </a:r>
            <a:r>
              <a:rPr lang="en-US" altLang="zh-CN" sz="2400" baseline="30000" dirty="0" smtClean="0"/>
              <a:t>Es</a:t>
            </a:r>
            <a:r>
              <a:rPr lang="en-US" altLang="zh-CN" sz="2400" dirty="0" smtClean="0"/>
              <a:t>) → </a:t>
            </a:r>
            <a:r>
              <a:rPr lang="en-US" altLang="zh-CN" sz="2400" i="1" dirty="0" smtClean="0">
                <a:latin typeface="Calisto MT" panose="02040603050505030304" pitchFamily="18" charset="0"/>
              </a:rPr>
              <a:t>N, </a:t>
            </a:r>
            <a:r>
              <a:rPr lang="en-US" altLang="zh-CN" sz="2400" i="1" dirty="0" err="1" smtClean="0"/>
              <a:t>r</a:t>
            </a:r>
            <a:r>
              <a:rPr lang="en-US" altLang="zh-CN" sz="2400" i="1" baseline="-25000" dirty="0" err="1" smtClean="0"/>
              <a:t>E</a:t>
            </a:r>
            <a:r>
              <a:rPr lang="en-US" altLang="zh-CN" sz="2400" dirty="0" smtClean="0"/>
              <a:t>(</a:t>
            </a:r>
            <a:r>
              <a:rPr lang="en-US" altLang="zh-CN" sz="2400" dirty="0" err="1" smtClean="0"/>
              <a:t>e,p</a:t>
            </a:r>
            <a:r>
              <a:rPr lang="en-US" altLang="zh-CN" sz="2400" dirty="0" smtClean="0"/>
              <a:t>) is </a:t>
            </a:r>
            <a:r>
              <a:rPr lang="en-US" altLang="zh-CN" sz="2400" dirty="0" smtClean="0">
                <a:solidFill>
                  <a:srgbClr val="7030A0"/>
                </a:solidFill>
              </a:rPr>
              <a:t>the amount of resource of the physical path p allocated to the virtual link e</a:t>
            </a:r>
            <a:endParaRPr lang="en-US" altLang="zh-CN" sz="2400" i="1" baseline="-25000" dirty="0" smtClean="0">
              <a:solidFill>
                <a:srgbClr val="7030A0"/>
              </a:solidFill>
            </a:endParaRPr>
          </a:p>
          <a:p>
            <a:pPr marL="1143000" marR="0" lvl="2" indent="-228600" algn="l" defTabSz="914400" rtl="0" eaLnBrk="1" fontAlgn="auto" latinLnBrk="0" hangingPunct="1">
              <a:lnSpc>
                <a:spcPct val="100000"/>
              </a:lnSpc>
              <a:spcBef>
                <a:spcPct val="20000"/>
              </a:spcBef>
              <a:spcAft>
                <a:spcPts val="0"/>
              </a:spcAft>
              <a:buClr>
                <a:srgbClr val="0000CC"/>
              </a:buClr>
              <a:buSzPct val="80000"/>
              <a:buFont typeface="Wingdings" pitchFamily="2" charset="2"/>
              <a:buChar char="ü"/>
              <a:tabLst/>
              <a:defRPr/>
            </a:pPr>
            <a:endParaRPr lang="en-US" altLang="zh-CN" sz="2400" dirty="0" smtClean="0"/>
          </a:p>
        </p:txBody>
      </p:sp>
      <p:sp>
        <p:nvSpPr>
          <p:cNvPr id="5" name="内容占位符 2"/>
          <p:cNvSpPr txBox="1">
            <a:spLocks/>
          </p:cNvSpPr>
          <p:nvPr/>
        </p:nvSpPr>
        <p:spPr>
          <a:xfrm>
            <a:off x="723900" y="1177583"/>
            <a:ext cx="5257800" cy="2365717"/>
          </a:xfrm>
          <a:prstGeom prst="rect">
            <a:avLst/>
          </a:prstGeom>
        </p:spPr>
        <p:txBody>
          <a:bodyPr vert="horz" lIns="91440" tIns="45720" rIns="91440" bIns="45720" rtlCol="0">
            <a:normAutofit fontScale="92500" lnSpcReduction="10000"/>
          </a:bodyPr>
          <a:lstStyle/>
          <a:p>
            <a:pPr marL="342900" marR="0" lvl="0" indent="-342900" algn="l" defTabSz="914400" rtl="0" eaLnBrk="1" fontAlgn="auto" latinLnBrk="0" hangingPunct="1">
              <a:lnSpc>
                <a:spcPct val="100000"/>
              </a:lnSpc>
              <a:spcBef>
                <a:spcPct val="20000"/>
              </a:spcBef>
              <a:spcAft>
                <a:spcPts val="0"/>
              </a:spcAft>
              <a:buClr>
                <a:srgbClr val="0000CC"/>
              </a:buClr>
              <a:buSzPct val="80000"/>
              <a:buFont typeface="Wingdings" pitchFamily="2" charset="2"/>
              <a:buChar char="n"/>
              <a:tabLst/>
              <a:defRPr/>
            </a:pPr>
            <a:r>
              <a:rPr kumimoji="0" lang="en-US" altLang="zh-CN" sz="3000" b="0" i="0" u="none" strike="noStrike" kern="1200" cap="none" spc="0" normalizeH="0" baseline="0" noProof="0" dirty="0" smtClean="0">
                <a:ln>
                  <a:noFill/>
                </a:ln>
                <a:solidFill>
                  <a:schemeClr val="tx1"/>
                </a:solidFill>
                <a:effectLst/>
                <a:uLnTx/>
                <a:uFillTx/>
                <a:latin typeface="+mn-lt"/>
                <a:ea typeface="+mn-ea"/>
                <a:cs typeface="+mn-cs"/>
              </a:rPr>
              <a:t>Virtual network (VN)</a:t>
            </a:r>
          </a:p>
          <a:p>
            <a:pPr marL="742950" marR="0" lvl="1" indent="-285750" algn="l" defTabSz="914400" rtl="0" eaLnBrk="1" fontAlgn="auto" latinLnBrk="0" hangingPunct="1">
              <a:lnSpc>
                <a:spcPct val="100000"/>
              </a:lnSpc>
              <a:spcBef>
                <a:spcPct val="20000"/>
              </a:spcBef>
              <a:spcAft>
                <a:spcPts val="0"/>
              </a:spcAft>
              <a:buClr>
                <a:srgbClr val="0000CC"/>
              </a:buClr>
              <a:buSzPct val="80000"/>
              <a:buFont typeface="Wingdings" pitchFamily="2" charset="2"/>
              <a:buChar char="p"/>
              <a:tabLst/>
              <a:defRPr/>
            </a:pPr>
            <a:r>
              <a:rPr kumimoji="0" lang="en-US" altLang="zh-CN" sz="2600" b="0" i="0" u="none" strike="noStrike" kern="1200" cap="none" spc="0" normalizeH="0" baseline="0" noProof="0" dirty="0" smtClean="0">
                <a:ln>
                  <a:noFill/>
                </a:ln>
                <a:solidFill>
                  <a:schemeClr val="tx1"/>
                </a:solidFill>
                <a:effectLst/>
                <a:uLnTx/>
                <a:uFillTx/>
                <a:latin typeface="+mn-lt"/>
                <a:ea typeface="+mn-ea"/>
                <a:cs typeface="+mn-cs"/>
              </a:rPr>
              <a:t>Weighted directed graphs </a:t>
            </a:r>
          </a:p>
          <a:p>
            <a:pPr marL="742950" marR="0" lvl="1" indent="-285750" algn="ctr" defTabSz="914400" rtl="0" eaLnBrk="1" fontAlgn="auto" latinLnBrk="0" hangingPunct="1">
              <a:lnSpc>
                <a:spcPct val="100000"/>
              </a:lnSpc>
              <a:spcBef>
                <a:spcPct val="20000"/>
              </a:spcBef>
              <a:spcAft>
                <a:spcPts val="0"/>
              </a:spcAft>
              <a:buClr>
                <a:srgbClr val="0000CC"/>
              </a:buClr>
              <a:buSzPct val="80000"/>
              <a:tabLst/>
              <a:defRPr/>
            </a:pPr>
            <a:r>
              <a:rPr kumimoji="0" lang="en-US" altLang="zh-CN" sz="2400" b="0" i="0" u="none" strike="noStrike" kern="1200" cap="none" spc="0" normalizeH="0" baseline="0" noProof="0" dirty="0" smtClean="0">
                <a:ln>
                  <a:noFill/>
                </a:ln>
                <a:solidFill>
                  <a:srgbClr val="0000CC"/>
                </a:solidFill>
                <a:effectLst/>
                <a:uLnTx/>
                <a:uFillTx/>
                <a:latin typeface="+mn-lt"/>
                <a:ea typeface="+mn-ea"/>
                <a:cs typeface="+mn-cs"/>
              </a:rPr>
              <a:t>G</a:t>
            </a:r>
            <a:r>
              <a:rPr kumimoji="0" lang="en-US" altLang="zh-CN" sz="2400" b="0" i="0" u="none" strike="noStrike" kern="1200" cap="none" spc="0" normalizeH="0" baseline="-25000" noProof="0" dirty="0" smtClean="0">
                <a:ln>
                  <a:noFill/>
                </a:ln>
                <a:solidFill>
                  <a:srgbClr val="0000CC"/>
                </a:solidFill>
                <a:effectLst/>
                <a:uLnTx/>
                <a:uFillTx/>
                <a:latin typeface="+mn-lt"/>
                <a:ea typeface="+mn-ea"/>
                <a:cs typeface="+mn-cs"/>
              </a:rPr>
              <a:t>P</a:t>
            </a:r>
            <a:r>
              <a:rPr kumimoji="0" lang="en-US" altLang="zh-CN" sz="2400" b="0" i="0" u="none" strike="noStrike" kern="1200" cap="none" spc="0" normalizeH="0" baseline="0" noProof="0" dirty="0" smtClean="0">
                <a:ln>
                  <a:noFill/>
                </a:ln>
                <a:solidFill>
                  <a:schemeClr val="tx1"/>
                </a:solidFill>
                <a:effectLst/>
                <a:uLnTx/>
                <a:uFillTx/>
                <a:latin typeface="+mn-lt"/>
                <a:ea typeface="+mn-ea"/>
                <a:cs typeface="+mn-cs"/>
              </a:rPr>
              <a:t> = (V</a:t>
            </a:r>
            <a:r>
              <a:rPr kumimoji="0" lang="en-US" altLang="zh-CN" sz="2400" b="0" i="0" u="none" strike="noStrike" kern="1200" cap="none" spc="0" normalizeH="0" baseline="-25000" noProof="0" dirty="0" smtClean="0">
                <a:ln>
                  <a:noFill/>
                </a:ln>
                <a:solidFill>
                  <a:schemeClr val="tx1"/>
                </a:solidFill>
                <a:effectLst/>
                <a:uLnTx/>
                <a:uFillTx/>
                <a:latin typeface="+mn-lt"/>
                <a:ea typeface="+mn-ea"/>
                <a:cs typeface="+mn-cs"/>
              </a:rPr>
              <a:t>P</a:t>
            </a:r>
            <a:r>
              <a:rPr kumimoji="0" lang="en-US" altLang="zh-CN" sz="2400" b="0" u="none" strike="noStrike" kern="1200" cap="none" spc="0" normalizeH="0" baseline="0" noProof="0" dirty="0" smtClean="0">
                <a:ln>
                  <a:noFill/>
                </a:ln>
                <a:solidFill>
                  <a:schemeClr val="tx1"/>
                </a:solidFill>
                <a:effectLst/>
                <a:uLnTx/>
                <a:uFillTx/>
                <a:latin typeface="+mn-lt"/>
                <a:ea typeface="+mn-ea"/>
                <a:cs typeface="+mn-cs"/>
              </a:rPr>
              <a:t>, </a:t>
            </a:r>
            <a:r>
              <a:rPr kumimoji="0" lang="en-US" altLang="zh-CN" sz="2400" b="0" i="0" u="none" strike="noStrike" kern="1200" cap="none" spc="0" normalizeH="0" baseline="0" noProof="0" dirty="0" smtClean="0">
                <a:ln>
                  <a:noFill/>
                </a:ln>
                <a:solidFill>
                  <a:schemeClr val="tx1"/>
                </a:solidFill>
                <a:effectLst/>
                <a:uLnTx/>
                <a:uFillTx/>
                <a:latin typeface="+mn-lt"/>
                <a:ea typeface="+mn-ea"/>
                <a:cs typeface="+mn-cs"/>
              </a:rPr>
              <a:t>E</a:t>
            </a:r>
            <a:r>
              <a:rPr kumimoji="0" lang="en-US" altLang="zh-CN" sz="2400" b="0" i="0" u="none" strike="noStrike" kern="1200" cap="none" spc="0" normalizeH="0" baseline="-25000" noProof="0" dirty="0" smtClean="0">
                <a:ln>
                  <a:noFill/>
                </a:ln>
                <a:solidFill>
                  <a:schemeClr val="tx1"/>
                </a:solidFill>
                <a:effectLst/>
                <a:uLnTx/>
                <a:uFillTx/>
                <a:latin typeface="+mn-lt"/>
                <a:ea typeface="+mn-ea"/>
                <a:cs typeface="+mn-cs"/>
              </a:rPr>
              <a:t>P</a:t>
            </a:r>
            <a:r>
              <a:rPr kumimoji="0" lang="en-US" altLang="zh-CN" sz="2400" b="0" i="0" u="none" strike="noStrike" kern="1200" cap="none" spc="0" normalizeH="0" baseline="0" noProof="0" dirty="0" smtClean="0">
                <a:ln>
                  <a:noFill/>
                </a:ln>
                <a:solidFill>
                  <a:schemeClr val="tx1"/>
                </a:solidFill>
                <a:effectLst/>
                <a:uLnTx/>
                <a:uFillTx/>
                <a:latin typeface="+mn-lt"/>
                <a:ea typeface="+mn-ea"/>
                <a:cs typeface="+mn-cs"/>
              </a:rPr>
              <a:t>,  </a:t>
            </a:r>
            <a:r>
              <a:rPr kumimoji="0" lang="en-US" altLang="zh-CN" sz="2400" b="0" i="0" u="none" strike="noStrike" kern="1200" cap="none" spc="0" normalizeH="0" baseline="0" noProof="0" dirty="0" err="1" smtClean="0">
                <a:ln>
                  <a:noFill/>
                </a:ln>
                <a:solidFill>
                  <a:schemeClr val="tx1"/>
                </a:solidFill>
                <a:effectLst/>
                <a:uLnTx/>
                <a:uFillTx/>
                <a:latin typeface="+mn-lt"/>
                <a:ea typeface="+mn-ea"/>
                <a:cs typeface="+mn-cs"/>
              </a:rPr>
              <a:t>f</a:t>
            </a:r>
            <a:r>
              <a:rPr kumimoji="0" lang="en-US" altLang="zh-CN" sz="2400" b="0" i="0" u="none" strike="noStrike" kern="1200" cap="none" spc="0" normalizeH="0" baseline="-25000" noProof="0" dirty="0" err="1" smtClean="0">
                <a:ln>
                  <a:noFill/>
                </a:ln>
                <a:solidFill>
                  <a:schemeClr val="tx1"/>
                </a:solidFill>
                <a:effectLst/>
                <a:uLnTx/>
                <a:uFillTx/>
                <a:latin typeface="+mn-lt"/>
                <a:ea typeface="+mn-ea"/>
                <a:cs typeface="+mn-cs"/>
              </a:rPr>
              <a:t>Vp</a:t>
            </a:r>
            <a:r>
              <a:rPr kumimoji="0" lang="en-US" altLang="zh-CN" sz="2400" b="0" i="0" u="none" strike="noStrike" kern="1200" cap="none" spc="0" normalizeH="0" baseline="0" noProof="0" dirty="0" smtClean="0">
                <a:ln>
                  <a:noFill/>
                </a:ln>
                <a:solidFill>
                  <a:schemeClr val="tx1"/>
                </a:solidFill>
                <a:effectLst/>
                <a:uLnTx/>
                <a:uFillTx/>
                <a:latin typeface="+mn-lt"/>
                <a:ea typeface="+mn-ea"/>
                <a:cs typeface="+mn-cs"/>
              </a:rPr>
              <a:t>,   </a:t>
            </a:r>
            <a:r>
              <a:rPr kumimoji="0" lang="en-US" altLang="zh-CN" sz="2400" b="0" i="0" u="none" strike="noStrike" kern="1200" cap="none" spc="0" normalizeH="0" baseline="0" noProof="0" dirty="0" err="1" smtClean="0">
                <a:ln>
                  <a:noFill/>
                </a:ln>
                <a:solidFill>
                  <a:schemeClr val="tx1"/>
                </a:solidFill>
                <a:effectLst/>
                <a:uLnTx/>
                <a:uFillTx/>
                <a:latin typeface="+mn-lt"/>
                <a:ea typeface="+mn-ea"/>
                <a:cs typeface="+mn-cs"/>
              </a:rPr>
              <a:t>f</a:t>
            </a:r>
            <a:r>
              <a:rPr kumimoji="0" lang="en-US" altLang="zh-CN" sz="2400" b="0" i="0" u="none" strike="noStrike" kern="1200" cap="none" spc="0" normalizeH="0" baseline="-25000" noProof="0" dirty="0" err="1" smtClean="0">
                <a:ln>
                  <a:noFill/>
                </a:ln>
                <a:solidFill>
                  <a:schemeClr val="tx1"/>
                </a:solidFill>
                <a:effectLst/>
                <a:uLnTx/>
                <a:uFillTx/>
                <a:latin typeface="+mn-lt"/>
                <a:ea typeface="+mn-ea"/>
                <a:cs typeface="+mn-cs"/>
              </a:rPr>
              <a:t>Ep</a:t>
            </a:r>
            <a:r>
              <a:rPr kumimoji="0" lang="en-US" altLang="zh-CN" sz="2400" b="0" i="0" u="none" strike="noStrike" kern="1200" cap="none" spc="0" normalizeH="0" baseline="-25000" noProof="0" dirty="0" smtClean="0">
                <a:ln>
                  <a:noFill/>
                </a:ln>
                <a:solidFill>
                  <a:schemeClr val="tx1"/>
                </a:solidFill>
                <a:effectLst/>
                <a:uLnTx/>
                <a:uFillTx/>
                <a:latin typeface="+mn-lt"/>
                <a:ea typeface="+mn-ea"/>
                <a:cs typeface="+mn-cs"/>
              </a:rPr>
              <a:t> </a:t>
            </a:r>
            <a:r>
              <a:rPr kumimoji="0" lang="en-US" altLang="zh-CN" sz="2400" b="0" i="0" u="none" strike="noStrike" kern="1200" cap="none" spc="0" normalizeH="0" baseline="0" noProof="0" dirty="0" smtClean="0">
                <a:ln>
                  <a:noFill/>
                </a:ln>
                <a:solidFill>
                  <a:schemeClr val="tx1"/>
                </a:solidFill>
                <a:effectLst/>
                <a:uLnTx/>
                <a:uFillTx/>
                <a:latin typeface="+mn-lt"/>
                <a:ea typeface="+mn-ea"/>
                <a:cs typeface="+mn-cs"/>
              </a:rPr>
              <a:t>)</a:t>
            </a:r>
          </a:p>
          <a:p>
            <a:pPr lvl="2">
              <a:buNone/>
            </a:pPr>
            <a:r>
              <a:rPr lang="en-US" altLang="zh-CN" sz="2200" dirty="0" smtClean="0"/>
              <a:t>Vs: set of </a:t>
            </a:r>
            <a:r>
              <a:rPr lang="en-US" altLang="zh-CN" sz="2200" dirty="0" err="1" smtClean="0"/>
              <a:t>vitual</a:t>
            </a:r>
            <a:r>
              <a:rPr lang="en-US" altLang="zh-CN" sz="2200" dirty="0" smtClean="0"/>
              <a:t> nodes</a:t>
            </a:r>
          </a:p>
          <a:p>
            <a:pPr lvl="2">
              <a:buNone/>
            </a:pPr>
            <a:r>
              <a:rPr lang="en-US" altLang="zh-CN" sz="2200" dirty="0" smtClean="0"/>
              <a:t>Es: set of </a:t>
            </a:r>
            <a:r>
              <a:rPr lang="en-US" altLang="zh-CN" sz="2200" dirty="0" err="1" smtClean="0"/>
              <a:t>vitual</a:t>
            </a:r>
            <a:r>
              <a:rPr lang="en-US" altLang="zh-CN" sz="2200" dirty="0" smtClean="0"/>
              <a:t> links</a:t>
            </a:r>
          </a:p>
          <a:p>
            <a:pPr lvl="2">
              <a:buNone/>
            </a:pPr>
            <a:r>
              <a:rPr lang="en-US" altLang="zh-CN" sz="2200" dirty="0" err="1" smtClean="0"/>
              <a:t>f</a:t>
            </a:r>
            <a:r>
              <a:rPr lang="en-US" altLang="zh-CN" sz="2200" baseline="-25000" dirty="0" err="1" smtClean="0"/>
              <a:t>Vs</a:t>
            </a:r>
            <a:r>
              <a:rPr lang="en-US" altLang="zh-CN" sz="2200" dirty="0" smtClean="0"/>
              <a:t>:  resource requirements on nodes</a:t>
            </a:r>
          </a:p>
          <a:p>
            <a:pPr lvl="2">
              <a:buNone/>
            </a:pPr>
            <a:r>
              <a:rPr lang="en-US" altLang="zh-CN" sz="2200" i="1" dirty="0" err="1" smtClean="0"/>
              <a:t>f</a:t>
            </a:r>
            <a:r>
              <a:rPr lang="en-US" altLang="zh-CN" sz="2200" baseline="-25000" dirty="0" err="1" smtClean="0"/>
              <a:t>Es</a:t>
            </a:r>
            <a:r>
              <a:rPr lang="en-US" altLang="zh-CN" sz="2200" dirty="0" smtClean="0"/>
              <a:t>:  resource  requirements on links</a:t>
            </a:r>
          </a:p>
          <a:p>
            <a:pPr marL="742950" marR="0" lvl="1" indent="-285750" algn="ctr" defTabSz="914400" rtl="0" eaLnBrk="1" fontAlgn="auto" latinLnBrk="0" hangingPunct="1">
              <a:lnSpc>
                <a:spcPct val="100000"/>
              </a:lnSpc>
              <a:spcBef>
                <a:spcPct val="20000"/>
              </a:spcBef>
              <a:spcAft>
                <a:spcPts val="0"/>
              </a:spcAft>
              <a:buClr>
                <a:srgbClr val="0000CC"/>
              </a:buClr>
              <a:buSzPct val="80000"/>
              <a:tabLst/>
              <a:defRPr/>
            </a:pPr>
            <a:endParaRPr kumimoji="0" lang="en-US" altLang="zh-CN" sz="2400" b="0" i="0" u="none" strike="noStrike" kern="1200" cap="none" spc="0" normalizeH="0" baseline="0" noProof="0" dirty="0" smtClean="0">
              <a:ln>
                <a:noFill/>
              </a:ln>
              <a:solidFill>
                <a:schemeClr val="tx1"/>
              </a:solidFill>
              <a:effectLst/>
              <a:uLnTx/>
              <a:uFillTx/>
              <a:latin typeface="+mn-lt"/>
              <a:ea typeface="+mn-ea"/>
              <a:cs typeface="+mn-cs"/>
            </a:endParaRPr>
          </a:p>
          <a:p>
            <a:pPr marL="457200" marR="0" lvl="1" indent="0" algn="l" defTabSz="914400" rtl="0" eaLnBrk="1" fontAlgn="auto" latinLnBrk="0" hangingPunct="1">
              <a:lnSpc>
                <a:spcPct val="100000"/>
              </a:lnSpc>
              <a:spcBef>
                <a:spcPct val="20000"/>
              </a:spcBef>
              <a:spcAft>
                <a:spcPts val="0"/>
              </a:spcAft>
              <a:buClr>
                <a:srgbClr val="0000CC"/>
              </a:buClr>
              <a:buSzPct val="80000"/>
              <a:buFont typeface="Wingdings" pitchFamily="2" charset="2"/>
              <a:buNone/>
              <a:tabLst/>
              <a:defRPr/>
            </a:pPr>
            <a:endParaRPr kumimoji="0" lang="en-US" altLang="zh-CN" sz="28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8" name="灯片编号占位符 7"/>
          <p:cNvSpPr>
            <a:spLocks noGrp="1"/>
          </p:cNvSpPr>
          <p:nvPr>
            <p:ph type="sldNum" sz="quarter" idx="12"/>
          </p:nvPr>
        </p:nvSpPr>
        <p:spPr/>
        <p:txBody>
          <a:bodyPr/>
          <a:lstStyle/>
          <a:p>
            <a:fld id="{8D4C9760-42A5-4B3F-B329-A90EA8DAA004}" type="slidenum">
              <a:rPr lang="zh-CN" altLang="en-US" smtClean="0"/>
              <a:pPr/>
              <a:t>8</a:t>
            </a:fld>
            <a:endParaRPr lang="zh-CN" altLang="en-US"/>
          </a:p>
        </p:txBody>
      </p:sp>
    </p:spTree>
    <p:extLst>
      <p:ext uri="{BB962C8B-B14F-4D97-AF65-F5344CB8AC3E}">
        <p14:creationId xmlns:p14="http://schemas.microsoft.com/office/powerpoint/2010/main" xmlns="" val="1404744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Graph Pattern Matching Model for VNM (cont.)</a:t>
            </a:r>
            <a:endParaRPr lang="zh-CN" altLang="en-US" dirty="0"/>
          </a:p>
        </p:txBody>
      </p:sp>
      <p:sp>
        <p:nvSpPr>
          <p:cNvPr id="3" name="内容占位符 2"/>
          <p:cNvSpPr>
            <a:spLocks noGrp="1"/>
          </p:cNvSpPr>
          <p:nvPr>
            <p:ph idx="1"/>
          </p:nvPr>
        </p:nvSpPr>
        <p:spPr>
          <a:xfrm>
            <a:off x="609600" y="1139483"/>
            <a:ext cx="11582400" cy="5718517"/>
          </a:xfrm>
        </p:spPr>
        <p:txBody>
          <a:bodyPr>
            <a:normAutofit lnSpcReduction="10000"/>
          </a:bodyPr>
          <a:lstStyle/>
          <a:p>
            <a:pPr marL="228600" lvl="1">
              <a:spcBef>
                <a:spcPts val="0"/>
              </a:spcBef>
              <a:buFont typeface="Wingdings" pitchFamily="2" charset="2"/>
              <a:buChar char="n"/>
            </a:pPr>
            <a:r>
              <a:rPr lang="en-US" altLang="zh-CN" dirty="0" smtClean="0"/>
              <a:t>  A VN request to an SN G</a:t>
            </a:r>
            <a:r>
              <a:rPr lang="en-US" altLang="zh-CN" baseline="-25000" dirty="0" smtClean="0"/>
              <a:t>S</a:t>
            </a:r>
            <a:r>
              <a:rPr lang="en-US" altLang="zh-CN" dirty="0" smtClean="0"/>
              <a:t>: (G</a:t>
            </a:r>
            <a:r>
              <a:rPr lang="en-US" altLang="zh-CN" baseline="-25000" dirty="0" smtClean="0"/>
              <a:t>P</a:t>
            </a:r>
            <a:r>
              <a:rPr lang="en-US" altLang="zh-CN" dirty="0" smtClean="0"/>
              <a:t>, </a:t>
            </a:r>
            <a:r>
              <a:rPr lang="en-US" altLang="zh-CN" dirty="0" smtClean="0">
                <a:latin typeface="Calibri" pitchFamily="34" charset="0"/>
              </a:rPr>
              <a:t>C</a:t>
            </a:r>
            <a:r>
              <a:rPr lang="en-US" altLang="zh-CN" i="1" dirty="0" smtClean="0">
                <a:latin typeface="Comic Sans MS" panose="030F0702030302020204" pitchFamily="66" charset="0"/>
              </a:rPr>
              <a:t> </a:t>
            </a:r>
            <a:r>
              <a:rPr lang="en-US" altLang="zh-CN" dirty="0" smtClean="0"/>
              <a:t>)</a:t>
            </a:r>
          </a:p>
          <a:p>
            <a:pPr marL="685800" lvl="2">
              <a:spcBef>
                <a:spcPts val="0"/>
              </a:spcBef>
              <a:buFont typeface="Wingdings" pitchFamily="2" charset="2"/>
              <a:buChar char="p"/>
            </a:pPr>
            <a:r>
              <a:rPr lang="en-US" altLang="zh-CN" dirty="0" smtClean="0"/>
              <a:t> G</a:t>
            </a:r>
            <a:r>
              <a:rPr lang="en-US" altLang="zh-CN" baseline="-25000" dirty="0" smtClean="0"/>
              <a:t>P</a:t>
            </a:r>
            <a:r>
              <a:rPr lang="en-US" altLang="zh-CN" dirty="0" smtClean="0"/>
              <a:t>: </a:t>
            </a:r>
            <a:r>
              <a:rPr lang="en-US" altLang="zh-CN" baseline="-25000" dirty="0" smtClean="0"/>
              <a:t> </a:t>
            </a:r>
            <a:r>
              <a:rPr lang="en-US" altLang="zh-CN" dirty="0" smtClean="0"/>
              <a:t> VN</a:t>
            </a:r>
          </a:p>
          <a:p>
            <a:pPr marL="685800" lvl="2">
              <a:spcBef>
                <a:spcPts val="0"/>
              </a:spcBef>
              <a:buFont typeface="Wingdings" pitchFamily="2" charset="2"/>
              <a:buChar char="p"/>
            </a:pPr>
            <a:r>
              <a:rPr lang="en-US" altLang="zh-CN" dirty="0" smtClean="0"/>
              <a:t> </a:t>
            </a:r>
            <a:r>
              <a:rPr lang="en-US" altLang="zh-CN" sz="2800" i="1" dirty="0" smtClean="0">
                <a:latin typeface="Calibri" pitchFamily="34" charset="0"/>
              </a:rPr>
              <a:t>C</a:t>
            </a:r>
            <a:r>
              <a:rPr lang="en-US" altLang="zh-CN" i="1" dirty="0" smtClean="0">
                <a:latin typeface="Comic Sans MS" panose="030F0702030302020204" pitchFamily="66" charset="0"/>
              </a:rPr>
              <a:t> </a:t>
            </a:r>
            <a:r>
              <a:rPr lang="en-US" altLang="zh-CN" dirty="0" smtClean="0"/>
              <a:t>:  a set of </a:t>
            </a:r>
            <a:r>
              <a:rPr lang="en-US" altLang="zh-CN" dirty="0" err="1" smtClean="0"/>
              <a:t>of</a:t>
            </a:r>
            <a:r>
              <a:rPr lang="en-US" altLang="zh-CN" dirty="0" smtClean="0"/>
              <a:t> global constraints on VNM</a:t>
            </a:r>
          </a:p>
          <a:p>
            <a:pPr marL="228600" lvl="1">
              <a:spcBef>
                <a:spcPts val="0"/>
              </a:spcBef>
              <a:buFont typeface="Wingdings" pitchFamily="2" charset="2"/>
              <a:buChar char="n"/>
            </a:pPr>
            <a:r>
              <a:rPr lang="en-US" altLang="zh-CN" dirty="0" smtClean="0"/>
              <a:t> Each </a:t>
            </a:r>
            <a:r>
              <a:rPr lang="en-US" altLang="zh-CN" dirty="0"/>
              <a:t>constraint in C is one of the following</a:t>
            </a:r>
          </a:p>
          <a:p>
            <a:pPr marL="685800" lvl="2">
              <a:spcBef>
                <a:spcPts val="0"/>
              </a:spcBef>
              <a:buFont typeface="Wingdings" pitchFamily="2" charset="2"/>
              <a:buChar char="p"/>
            </a:pPr>
            <a:r>
              <a:rPr lang="en-US" altLang="zh-CN" dirty="0" smtClean="0"/>
              <a:t> Node constraints</a:t>
            </a:r>
          </a:p>
          <a:p>
            <a:pPr marL="1143000" lvl="3">
              <a:spcBef>
                <a:spcPts val="0"/>
              </a:spcBef>
              <a:buClr>
                <a:srgbClr val="0000CC"/>
              </a:buClr>
              <a:buSzPct val="80000"/>
              <a:buFont typeface="Wingdings" pitchFamily="2" charset="2"/>
              <a:buChar char="ü"/>
            </a:pPr>
            <a:r>
              <a:rPr lang="en-US" altLang="zh-CN" sz="2200" dirty="0" smtClean="0">
                <a:solidFill>
                  <a:srgbClr val="000066"/>
                </a:solidFill>
              </a:rPr>
              <a:t>when  a virtual node v is hosted by v’, then v’ must provide adequate resource</a:t>
            </a:r>
            <a:r>
              <a:rPr lang="en-US" altLang="zh-CN" sz="2200" dirty="0" smtClean="0"/>
              <a:t>: </a:t>
            </a:r>
            <a:r>
              <a:rPr lang="en-US" altLang="zh-CN" sz="2200" dirty="0" err="1" smtClean="0"/>
              <a:t>f</a:t>
            </a:r>
            <a:r>
              <a:rPr lang="en-US" altLang="zh-CN" sz="2200" baseline="-25000" dirty="0" err="1" smtClean="0"/>
              <a:t>Vp</a:t>
            </a:r>
            <a:r>
              <a:rPr lang="en-US" altLang="zh-CN" sz="2200" dirty="0" smtClean="0"/>
              <a:t>(v) </a:t>
            </a:r>
            <a:r>
              <a:rPr lang="en-US" altLang="zh-CN" sz="2200" dirty="0"/>
              <a:t>≤r(</a:t>
            </a:r>
            <a:r>
              <a:rPr lang="en-US" altLang="zh-CN" sz="2200" dirty="0" err="1"/>
              <a:t>v,v</a:t>
            </a:r>
            <a:r>
              <a:rPr lang="en-US" altLang="zh-CN" sz="2200" dirty="0" smtClean="0"/>
              <a:t>’)     </a:t>
            </a:r>
          </a:p>
          <a:p>
            <a:pPr marL="1143000" lvl="3">
              <a:spcBef>
                <a:spcPts val="0"/>
              </a:spcBef>
              <a:buClr>
                <a:srgbClr val="0000CC"/>
              </a:buClr>
              <a:buSzPct val="80000"/>
              <a:buFont typeface="Wingdings" pitchFamily="2" charset="2"/>
              <a:buChar char="ü"/>
            </a:pPr>
            <a:r>
              <a:rPr lang="en-US" altLang="zh-CN" sz="2200" dirty="0" smtClean="0">
                <a:solidFill>
                  <a:srgbClr val="000066"/>
                </a:solidFill>
              </a:rPr>
              <a:t> when a subtracted node v’ host (possibly multiple) virtual nodes, v’ must have sufficient capacity to accommodate all those virtual nodes</a:t>
            </a:r>
            <a:r>
              <a:rPr lang="en-US" altLang="zh-CN" sz="2200" dirty="0" smtClean="0"/>
              <a:t>:  </a:t>
            </a:r>
            <a:r>
              <a:rPr lang="en-US" altLang="zh-CN" sz="2200" dirty="0" err="1" smtClean="0"/>
              <a:t>f</a:t>
            </a:r>
            <a:r>
              <a:rPr lang="en-US" altLang="zh-CN" sz="2200" baseline="-25000" dirty="0" err="1" smtClean="0"/>
              <a:t>Vp</a:t>
            </a:r>
            <a:r>
              <a:rPr lang="en-US" altLang="zh-CN" sz="2200" dirty="0" smtClean="0"/>
              <a:t>(v’)</a:t>
            </a:r>
            <a:r>
              <a:rPr lang="en-US" altLang="zh-CN" sz="2200" dirty="0" smtClean="0">
                <a:latin typeface="Calibri"/>
              </a:rPr>
              <a:t>≥ sum{</a:t>
            </a:r>
            <a:r>
              <a:rPr lang="en-US" altLang="zh-CN" sz="2200" dirty="0" err="1" smtClean="0">
                <a:latin typeface="Calibri"/>
              </a:rPr>
              <a:t>Rv</a:t>
            </a:r>
            <a:r>
              <a:rPr lang="en-US" altLang="zh-CN" sz="2200" dirty="0"/>
              <a:t>(v, v’)| v’ </a:t>
            </a:r>
            <a:r>
              <a:rPr lang="en-US" altLang="zh-CN" sz="2200" dirty="0" smtClean="0"/>
              <a:t>∈g(v)</a:t>
            </a:r>
            <a:r>
              <a:rPr lang="en-US" altLang="zh-CN" sz="2200" dirty="0" smtClean="0">
                <a:latin typeface="Calibri"/>
              </a:rPr>
              <a:t>}</a:t>
            </a:r>
            <a:endParaRPr lang="en-US" altLang="zh-CN" sz="2200" dirty="0" smtClean="0"/>
          </a:p>
          <a:p>
            <a:pPr marL="685800" lvl="2">
              <a:spcBef>
                <a:spcPts val="0"/>
              </a:spcBef>
              <a:buFont typeface="Wingdings" pitchFamily="2" charset="2"/>
              <a:buChar char="p"/>
            </a:pPr>
            <a:r>
              <a:rPr lang="en-US" altLang="zh-CN" dirty="0" smtClean="0"/>
              <a:t> Edge constraints</a:t>
            </a:r>
          </a:p>
          <a:p>
            <a:pPr marL="1143000" lvl="3">
              <a:spcBef>
                <a:spcPts val="0"/>
              </a:spcBef>
              <a:buClr>
                <a:srgbClr val="0000CC"/>
              </a:buClr>
              <a:buSzPct val="80000"/>
              <a:buFont typeface="Wingdings" pitchFamily="2" charset="2"/>
              <a:buChar char="ü"/>
            </a:pPr>
            <a:r>
              <a:rPr lang="en-US" altLang="zh-CN" sz="2200" dirty="0" smtClean="0">
                <a:solidFill>
                  <a:srgbClr val="000066"/>
                </a:solidFill>
              </a:rPr>
              <a:t>when a </a:t>
            </a:r>
            <a:r>
              <a:rPr lang="en-US" altLang="zh-CN" sz="2200" dirty="0" err="1" smtClean="0">
                <a:solidFill>
                  <a:srgbClr val="000066"/>
                </a:solidFill>
              </a:rPr>
              <a:t>virutal</a:t>
            </a:r>
            <a:r>
              <a:rPr lang="en-US" altLang="zh-CN" sz="2200" dirty="0" smtClean="0">
                <a:solidFill>
                  <a:srgbClr val="000066"/>
                </a:solidFill>
              </a:rPr>
              <a:t> link e is mapped to a set of paths,  those physical paths together satisfy the requirements of e</a:t>
            </a:r>
            <a:r>
              <a:rPr lang="en-US" altLang="zh-CN" sz="2200" dirty="0" smtClean="0"/>
              <a:t>:  </a:t>
            </a:r>
            <a:r>
              <a:rPr lang="en-US" altLang="zh-CN" sz="2200" dirty="0" err="1" smtClean="0"/>
              <a:t>f</a:t>
            </a:r>
            <a:r>
              <a:rPr lang="en-US" altLang="zh-CN" sz="2200" baseline="-25000" dirty="0" err="1" smtClean="0"/>
              <a:t>Ep</a:t>
            </a:r>
            <a:r>
              <a:rPr lang="en-US" altLang="zh-CN" sz="2200" dirty="0" smtClean="0"/>
              <a:t>(e) op </a:t>
            </a:r>
            <a:r>
              <a:rPr lang="en-US" altLang="zh-CN" sz="2200" dirty="0" err="1" smtClean="0"/>
              <a:t>agg</a:t>
            </a:r>
            <a:r>
              <a:rPr lang="en-US" altLang="zh-CN" sz="2200" dirty="0" smtClean="0"/>
              <a:t>{Re(e, p</a:t>
            </a:r>
            <a:r>
              <a:rPr lang="en-US" altLang="zh-CN" sz="2200" dirty="0"/>
              <a:t>)| p </a:t>
            </a:r>
            <a:r>
              <a:rPr lang="en-US" altLang="zh-CN" sz="2200" dirty="0" smtClean="0"/>
              <a:t>∈h(e)}, op ∈{</a:t>
            </a:r>
            <a:r>
              <a:rPr lang="en-US" altLang="zh-CN" sz="2200" dirty="0" smtClean="0">
                <a:latin typeface="Calibri"/>
              </a:rPr>
              <a:t>≥, ≤</a:t>
            </a:r>
            <a:r>
              <a:rPr lang="en-US" altLang="zh-CN" sz="2200" dirty="0" smtClean="0"/>
              <a:t>}, </a:t>
            </a:r>
            <a:r>
              <a:rPr lang="en-US" altLang="zh-CN" sz="2200" dirty="0" err="1" smtClean="0"/>
              <a:t>agg</a:t>
            </a:r>
            <a:r>
              <a:rPr lang="en-US" altLang="zh-CN" sz="2200" dirty="0" smtClean="0"/>
              <a:t> ∈{</a:t>
            </a:r>
            <a:r>
              <a:rPr lang="en-US" altLang="zh-CN" sz="2200" dirty="0" err="1" smtClean="0"/>
              <a:t>min,max,sum</a:t>
            </a:r>
            <a:r>
              <a:rPr lang="en-US" altLang="zh-CN" sz="2200" dirty="0" smtClean="0"/>
              <a:t>}</a:t>
            </a:r>
            <a:endParaRPr lang="en-US" altLang="zh-CN" sz="2200" dirty="0"/>
          </a:p>
          <a:p>
            <a:pPr marL="1143000" lvl="3">
              <a:spcBef>
                <a:spcPts val="0"/>
              </a:spcBef>
              <a:buClr>
                <a:srgbClr val="0000CC"/>
              </a:buClr>
              <a:buSzPct val="80000"/>
              <a:buFont typeface="Wingdings" pitchFamily="2" charset="2"/>
              <a:buChar char="ü"/>
            </a:pPr>
            <a:r>
              <a:rPr lang="en-US" altLang="zh-CN" sz="2200" dirty="0" smtClean="0">
                <a:solidFill>
                  <a:srgbClr val="000066"/>
                </a:solidFill>
              </a:rPr>
              <a:t>Each physical link has sufficient  bandwidth to host all virtual links that are mapped to some physical path containing e’</a:t>
            </a:r>
          </a:p>
          <a:p>
            <a:pPr marL="1143000" lvl="3">
              <a:spcBef>
                <a:spcPts val="0"/>
              </a:spcBef>
              <a:buClr>
                <a:srgbClr val="0000CC"/>
              </a:buClr>
              <a:buSzPct val="80000"/>
              <a:buFont typeface="Wingdings" pitchFamily="2" charset="2"/>
              <a:buChar char="ü"/>
            </a:pPr>
            <a:r>
              <a:rPr lang="en-US" altLang="zh-CN" sz="2200" dirty="0">
                <a:solidFill>
                  <a:srgbClr val="000066"/>
                </a:solidFill>
              </a:rPr>
              <a:t> </a:t>
            </a:r>
            <a:r>
              <a:rPr lang="en-US" altLang="zh-CN" sz="2200" dirty="0" smtClean="0">
                <a:solidFill>
                  <a:srgbClr val="000066"/>
                </a:solidFill>
              </a:rPr>
              <a:t>the bandwidth of each path  p allocated to a virtual link e can not exceed the minimum bandwidth of the physical links on p. </a:t>
            </a:r>
          </a:p>
          <a:p>
            <a:pPr marL="1143000" lvl="3">
              <a:spcBef>
                <a:spcPts val="0"/>
              </a:spcBef>
              <a:buClr>
                <a:srgbClr val="0000CC"/>
              </a:buClr>
              <a:buSzPct val="80000"/>
              <a:buFont typeface="Wingdings" pitchFamily="2" charset="2"/>
              <a:buChar char="ü"/>
            </a:pPr>
            <a:endParaRPr lang="en-US" altLang="zh-CN" sz="2400" dirty="0" smtClean="0"/>
          </a:p>
          <a:p>
            <a:pPr lvl="1"/>
            <a:endParaRPr lang="en-US" altLang="zh-CN" dirty="0" smtClean="0"/>
          </a:p>
          <a:p>
            <a:pPr lvl="1"/>
            <a:endParaRPr lang="zh-CN" altLang="en-US" dirty="0"/>
          </a:p>
        </p:txBody>
      </p:sp>
      <p:sp>
        <p:nvSpPr>
          <p:cNvPr id="4" name="圆角矩形标注 3"/>
          <p:cNvSpPr/>
          <p:nvPr/>
        </p:nvSpPr>
        <p:spPr>
          <a:xfrm>
            <a:off x="7067550" y="5404894"/>
            <a:ext cx="4766360" cy="367256"/>
          </a:xfrm>
          <a:prstGeom prst="wedgeRoundRectCallout">
            <a:avLst>
              <a:gd name="adj1" fmla="val -62102"/>
              <a:gd name="adj2" fmla="val -21394"/>
              <a:gd name="adj3" fmla="val 16667"/>
            </a:avLst>
          </a:prstGeom>
          <a:solidFill>
            <a:srgbClr val="FFFF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solidFill>
                  <a:schemeClr val="tx1"/>
                </a:solidFill>
              </a:rPr>
              <a:t>Find more formal discussions in the paper</a:t>
            </a:r>
            <a:endParaRPr lang="zh-CN" altLang="en-US" sz="2000" dirty="0">
              <a:solidFill>
                <a:schemeClr val="tx1"/>
              </a:solidFill>
            </a:endParaRPr>
          </a:p>
        </p:txBody>
      </p:sp>
      <p:sp>
        <p:nvSpPr>
          <p:cNvPr id="5" name="Rectangle 2"/>
          <p:cNvSpPr>
            <a:spLocks noChangeArrowheads="1"/>
          </p:cNvSpPr>
          <p:nvPr/>
        </p:nvSpPr>
        <p:spPr bwMode="auto">
          <a:xfrm>
            <a:off x="7848600" y="1447800"/>
            <a:ext cx="3600450" cy="1066800"/>
          </a:xfrm>
          <a:prstGeom prst="rect">
            <a:avLst/>
          </a:prstGeom>
          <a:solidFill>
            <a:schemeClr val="tx2">
              <a:lumMod val="20000"/>
              <a:lumOff val="80000"/>
            </a:schemeClr>
          </a:solidFill>
          <a:ln>
            <a:noFill/>
          </a:ln>
        </p:spPr>
        <p:txBody>
          <a:bodyPr/>
          <a:lstStyle>
            <a:lvl1pPr marL="365125" indent="-365125" defTabSz="971550">
              <a:lnSpc>
                <a:spcPct val="120000"/>
              </a:lnSpc>
              <a:spcBef>
                <a:spcPct val="20000"/>
              </a:spcBef>
              <a:buClr>
                <a:schemeClr val="accent1"/>
              </a:buClr>
              <a:buSzPct val="90000"/>
              <a:buFont typeface="Wingdings" panose="05000000000000000000" pitchFamily="2" charset="2"/>
              <a:buChar char="ü"/>
              <a:defRPr kumimoji="1" sz="2000">
                <a:solidFill>
                  <a:schemeClr val="tx1"/>
                </a:solidFill>
                <a:latin typeface="Arial" panose="020B0604020202020204" pitchFamily="34" charset="0"/>
                <a:ea typeface="宋体" panose="02010600030101010101" pitchFamily="2" charset="-122"/>
              </a:defRPr>
            </a:lvl1pPr>
            <a:lvl2pPr marL="742950" indent="-285750" defTabSz="971550">
              <a:lnSpc>
                <a:spcPct val="110000"/>
              </a:lnSpc>
              <a:buClr>
                <a:schemeClr val="accent1"/>
              </a:buClr>
              <a:buChar char="–"/>
              <a:defRPr kumimoji="1" sz="2000">
                <a:solidFill>
                  <a:schemeClr val="tx1"/>
                </a:solidFill>
                <a:latin typeface="Arial" panose="020B0604020202020204" pitchFamily="34" charset="0"/>
                <a:ea typeface="宋体" panose="02010600030101010101" pitchFamily="2" charset="-122"/>
              </a:defRPr>
            </a:lvl2pPr>
            <a:lvl3pPr marL="1143000" indent="-228600" defTabSz="971550">
              <a:lnSpc>
                <a:spcPct val="120000"/>
              </a:lnSpc>
              <a:buClr>
                <a:schemeClr val="accent1"/>
              </a:buClr>
              <a:buChar char="•"/>
              <a:defRPr kumimoji="1" sz="2000">
                <a:solidFill>
                  <a:schemeClr val="tx1"/>
                </a:solidFill>
                <a:latin typeface="Arial" panose="020B0604020202020204" pitchFamily="34" charset="0"/>
                <a:ea typeface="宋体" panose="02010600030101010101" pitchFamily="2" charset="-122"/>
              </a:defRPr>
            </a:lvl3pPr>
            <a:lvl4pPr marL="1600200" indent="-228600" defTabSz="971550">
              <a:lnSpc>
                <a:spcPct val="120000"/>
              </a:lnSpc>
              <a:buClr>
                <a:schemeClr val="accent1"/>
              </a:buClr>
              <a:buChar char="–"/>
              <a:defRPr kumimoji="1" sz="2000">
                <a:solidFill>
                  <a:schemeClr val="tx1"/>
                </a:solidFill>
                <a:latin typeface="Arial" panose="020B0604020202020204" pitchFamily="34" charset="0"/>
                <a:ea typeface="宋体" panose="02010600030101010101" pitchFamily="2" charset="-122"/>
              </a:defRPr>
            </a:lvl4pPr>
            <a:lvl5pPr marL="2057400" indent="-228600" defTabSz="971550">
              <a:lnSpc>
                <a:spcPct val="120000"/>
              </a:lnSpc>
              <a:buClr>
                <a:schemeClr val="accent1"/>
              </a:buClr>
              <a:buChar char="»"/>
              <a:defRPr kumimoji="1" sz="2000">
                <a:solidFill>
                  <a:schemeClr val="tx1"/>
                </a:solidFill>
                <a:latin typeface="Arial" panose="020B0604020202020204" pitchFamily="34" charset="0"/>
                <a:ea typeface="宋体" panose="02010600030101010101" pitchFamily="2" charset="-122"/>
              </a:defRPr>
            </a:lvl5pPr>
            <a:lvl6pPr marL="2514600" indent="-228600" defTabSz="971550" eaLnBrk="0" fontAlgn="base" hangingPunct="0">
              <a:lnSpc>
                <a:spcPct val="120000"/>
              </a:lnSpc>
              <a:spcBef>
                <a:spcPct val="0"/>
              </a:spcBef>
              <a:spcAft>
                <a:spcPct val="0"/>
              </a:spcAft>
              <a:buClr>
                <a:schemeClr val="accent1"/>
              </a:buClr>
              <a:buChar char="»"/>
              <a:defRPr kumimoji="1" sz="2000">
                <a:solidFill>
                  <a:schemeClr val="tx1"/>
                </a:solidFill>
                <a:latin typeface="Arial" panose="020B0604020202020204" pitchFamily="34" charset="0"/>
                <a:ea typeface="宋体" panose="02010600030101010101" pitchFamily="2" charset="-122"/>
              </a:defRPr>
            </a:lvl6pPr>
            <a:lvl7pPr marL="2971800" indent="-228600" defTabSz="971550" eaLnBrk="0" fontAlgn="base" hangingPunct="0">
              <a:lnSpc>
                <a:spcPct val="120000"/>
              </a:lnSpc>
              <a:spcBef>
                <a:spcPct val="0"/>
              </a:spcBef>
              <a:spcAft>
                <a:spcPct val="0"/>
              </a:spcAft>
              <a:buClr>
                <a:schemeClr val="accent1"/>
              </a:buClr>
              <a:buChar char="»"/>
              <a:defRPr kumimoji="1" sz="2000">
                <a:solidFill>
                  <a:schemeClr val="tx1"/>
                </a:solidFill>
                <a:latin typeface="Arial" panose="020B0604020202020204" pitchFamily="34" charset="0"/>
                <a:ea typeface="宋体" panose="02010600030101010101" pitchFamily="2" charset="-122"/>
              </a:defRPr>
            </a:lvl7pPr>
            <a:lvl8pPr marL="3429000" indent="-228600" defTabSz="971550" eaLnBrk="0" fontAlgn="base" hangingPunct="0">
              <a:lnSpc>
                <a:spcPct val="120000"/>
              </a:lnSpc>
              <a:spcBef>
                <a:spcPct val="0"/>
              </a:spcBef>
              <a:spcAft>
                <a:spcPct val="0"/>
              </a:spcAft>
              <a:buClr>
                <a:schemeClr val="accent1"/>
              </a:buClr>
              <a:buChar char="»"/>
              <a:defRPr kumimoji="1" sz="2000">
                <a:solidFill>
                  <a:schemeClr val="tx1"/>
                </a:solidFill>
                <a:latin typeface="Arial" panose="020B0604020202020204" pitchFamily="34" charset="0"/>
                <a:ea typeface="宋体" panose="02010600030101010101" pitchFamily="2" charset="-122"/>
              </a:defRPr>
            </a:lvl8pPr>
            <a:lvl9pPr marL="3886200" indent="-228600" defTabSz="971550" eaLnBrk="0" fontAlgn="base" hangingPunct="0">
              <a:lnSpc>
                <a:spcPct val="120000"/>
              </a:lnSpc>
              <a:spcBef>
                <a:spcPct val="0"/>
              </a:spcBef>
              <a:spcAft>
                <a:spcPct val="0"/>
              </a:spcAft>
              <a:buClr>
                <a:schemeClr val="accent1"/>
              </a:buClr>
              <a:buChar char="»"/>
              <a:defRPr kumimoji="1" sz="2000">
                <a:solidFill>
                  <a:schemeClr val="tx1"/>
                </a:solidFill>
                <a:latin typeface="Arial" panose="020B0604020202020204" pitchFamily="34" charset="0"/>
                <a:ea typeface="宋体" panose="02010600030101010101" pitchFamily="2" charset="-122"/>
              </a:defRPr>
            </a:lvl9pPr>
          </a:lstStyle>
          <a:p>
            <a:pPr algn="ctr">
              <a:lnSpc>
                <a:spcPct val="100000"/>
              </a:lnSpc>
              <a:spcBef>
                <a:spcPct val="0"/>
              </a:spcBef>
              <a:buClrTx/>
              <a:buFont typeface="Wingdings" panose="05000000000000000000" pitchFamily="2" charset="2"/>
              <a:buNone/>
            </a:pPr>
            <a:r>
              <a:rPr kumimoji="0" lang="en-US" altLang="zh-CN" i="1" dirty="0" smtClean="0">
                <a:solidFill>
                  <a:srgbClr val="FF0000"/>
                </a:solidFill>
              </a:rPr>
              <a:t>All VN requests mentioned before can be formally expressed with the model</a:t>
            </a:r>
          </a:p>
        </p:txBody>
      </p:sp>
      <p:sp>
        <p:nvSpPr>
          <p:cNvPr id="6" name="灯片编号占位符 5"/>
          <p:cNvSpPr>
            <a:spLocks noGrp="1"/>
          </p:cNvSpPr>
          <p:nvPr>
            <p:ph type="sldNum" sz="quarter" idx="12"/>
          </p:nvPr>
        </p:nvSpPr>
        <p:spPr/>
        <p:txBody>
          <a:bodyPr/>
          <a:lstStyle/>
          <a:p>
            <a:fld id="{8D4C9760-42A5-4B3F-B329-A90EA8DAA004}" type="slidenum">
              <a:rPr lang="zh-CN" altLang="en-US" smtClean="0"/>
              <a:pPr/>
              <a:t>9</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752</TotalTime>
  <Words>3175</Words>
  <Application>Microsoft Office PowerPoint</Application>
  <PresentationFormat>自定义</PresentationFormat>
  <Paragraphs>257</Paragraphs>
  <Slides>15</Slides>
  <Notes>11</Notes>
  <HiddenSlides>0</HiddenSlides>
  <MMClips>0</MMClips>
  <ScaleCrop>false</ScaleCrop>
  <HeadingPairs>
    <vt:vector size="4" baseType="variant">
      <vt:variant>
        <vt:lpstr>主题</vt:lpstr>
      </vt:variant>
      <vt:variant>
        <vt:i4>1</vt:i4>
      </vt:variant>
      <vt:variant>
        <vt:lpstr>幻灯片标题</vt:lpstr>
      </vt:variant>
      <vt:variant>
        <vt:i4>15</vt:i4>
      </vt:variant>
    </vt:vector>
  </HeadingPairs>
  <TitlesOfParts>
    <vt:vector size="16" baseType="lpstr">
      <vt:lpstr>Office 主题</vt:lpstr>
      <vt:lpstr>Virtual Network Mapping:  A Graph Pattern Matching Approach</vt:lpstr>
      <vt:lpstr>Virtual Network Mapping (VNM)</vt:lpstr>
      <vt:lpstr>Existing Models on VNM in Different Settings </vt:lpstr>
      <vt:lpstr>Example 1:  Mapping with Latency Constraints (VNML) </vt:lpstr>
      <vt:lpstr>Example 2:  Priority Mapping (VNMP)</vt:lpstr>
      <vt:lpstr>Example 3:  Mapping with Node Sharing (VNMSP(NS))</vt:lpstr>
      <vt:lpstr>Outline</vt:lpstr>
      <vt:lpstr>Graph Pattern Matching Model for VNM</vt:lpstr>
      <vt:lpstr>Graph Pattern Matching Model for VNM (cont.)</vt:lpstr>
      <vt:lpstr>Graph Pattern Matching Model for VNM (cont.)</vt:lpstr>
      <vt:lpstr>The Computational Complexity of VNM</vt:lpstr>
      <vt:lpstr>The Optimization Problem of VNM</vt:lpstr>
      <vt:lpstr>The Optimization Problem of VNM</vt:lpstr>
      <vt:lpstr>Summary of Complexity Results of VNM</vt:lpstr>
      <vt:lpstr>Conclusion and Future Work</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Virtual Network Mapping:  A Graph Pattern Matching Approach</dc:title>
  <dc:creator>Cao, Yang</dc:creator>
  <cp:lastModifiedBy>2014CB340304</cp:lastModifiedBy>
  <cp:revision>233</cp:revision>
  <dcterms:created xsi:type="dcterms:W3CDTF">2015-07-04T13:33:52Z</dcterms:created>
  <dcterms:modified xsi:type="dcterms:W3CDTF">2015-07-07T05:29:47Z</dcterms:modified>
</cp:coreProperties>
</file>