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6" r:id="rId2"/>
    <p:sldId id="757" r:id="rId3"/>
    <p:sldId id="758" r:id="rId4"/>
    <p:sldId id="711" r:id="rId5"/>
    <p:sldId id="741" r:id="rId6"/>
    <p:sldId id="760" r:id="rId7"/>
    <p:sldId id="744" r:id="rId8"/>
    <p:sldId id="761" r:id="rId9"/>
    <p:sldId id="745" r:id="rId10"/>
    <p:sldId id="771" r:id="rId11"/>
    <p:sldId id="772" r:id="rId12"/>
    <p:sldId id="773" r:id="rId13"/>
    <p:sldId id="774" r:id="rId14"/>
    <p:sldId id="764" r:id="rId15"/>
    <p:sldId id="765" r:id="rId16"/>
    <p:sldId id="766" r:id="rId17"/>
    <p:sldId id="767" r:id="rId18"/>
    <p:sldId id="756" r:id="rId19"/>
    <p:sldId id="754" r:id="rId20"/>
    <p:sldId id="755" r:id="rId21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0000FF"/>
    <a:srgbClr val="FF0066"/>
    <a:srgbClr val="00682F"/>
    <a:srgbClr val="FFFF66"/>
    <a:srgbClr val="3366CC"/>
    <a:srgbClr val="FEF5E0"/>
    <a:srgbClr val="FF99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69" autoAdjust="0"/>
    <p:restoredTop sz="67844" autoAdjust="0"/>
  </p:normalViewPr>
  <p:slideViewPr>
    <p:cSldViewPr>
      <p:cViewPr varScale="1">
        <p:scale>
          <a:sx n="45" d="100"/>
          <a:sy n="45" d="100"/>
        </p:scale>
        <p:origin x="169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13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768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850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092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778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972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755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878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236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77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105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38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43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03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8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55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93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015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78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544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93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1AACFD-2105-497E-AB4A-0CFD2A4F33AC}" type="datetime1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5137996"/>
            <a:ext cx="4023089" cy="830953"/>
          </a:xfrm>
          <a:prstGeom prst="rect">
            <a:avLst/>
          </a:prstGeom>
        </p:spPr>
      </p:pic>
      <p:sp>
        <p:nvSpPr>
          <p:cNvPr id="7" name="Rectangle 15"/>
          <p:cNvSpPr>
            <a:spLocks noRot="1" noChangeArrowheads="1"/>
          </p:cNvSpPr>
          <p:nvPr/>
        </p:nvSpPr>
        <p:spPr bwMode="auto">
          <a:xfrm>
            <a:off x="-324544" y="1124744"/>
            <a:ext cx="9540552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altLang="zh-CN" sz="2800" b="1" dirty="0">
                <a:solidFill>
                  <a:srgbClr val="000099"/>
                </a:solidFill>
                <a:latin typeface="NewCenturySchlbk" pitchFamily="18" charset="0"/>
                <a:ea typeface="黑体" pitchFamily="2" charset="-122"/>
              </a:rPr>
              <a:t>Relaxing Graph Pattern Matching With Explanations</a:t>
            </a:r>
            <a:endParaRPr lang="zh-CN" altLang="en-US" sz="2800" b="1" dirty="0">
              <a:solidFill>
                <a:srgbClr val="000099"/>
              </a:solidFill>
              <a:latin typeface="NewCenturySchlbk" pitchFamily="18" charset="0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8908" y="3360051"/>
            <a:ext cx="42313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Jia Li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 Yang Cao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 Shuai Ma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Beihang University, China       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dirty="0"/>
              <a:t>University of Edinburgh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UK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cres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4975609"/>
            <a:ext cx="936104" cy="1014113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5726610" y="5260350"/>
            <a:ext cx="2805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University of Edinburgh 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5030CA-D942-4BF6-BEB0-68A4CAA1E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3138979" cy="9032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98679" y="65353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Evaluating top-k relaxations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1E5FB8-4D98-41C2-8DDA-83868C13A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3" y="1985720"/>
            <a:ext cx="1681033" cy="22353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D33247-61CE-450C-B9B8-C360990B8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8" y="4936826"/>
            <a:ext cx="2806848" cy="30146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3802746-DCD2-4449-9E4B-58477997354A}"/>
              </a:ext>
            </a:extLst>
          </p:cNvPr>
          <p:cNvSpPr/>
          <p:nvPr/>
        </p:nvSpPr>
        <p:spPr>
          <a:xfrm>
            <a:off x="128499" y="4445710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dirty="0">
                <a:solidFill>
                  <a:srgbClr val="000099"/>
                </a:solidFill>
              </a:rPr>
              <a:t>Label relaxations: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55318D-3E68-412A-B217-D9040100810F}"/>
              </a:ext>
            </a:extLst>
          </p:cNvPr>
          <p:cNvSpPr/>
          <p:nvPr/>
        </p:nvSpPr>
        <p:spPr>
          <a:xfrm>
            <a:off x="1907704" y="2132856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dirty="0">
                <a:solidFill>
                  <a:srgbClr val="000099"/>
                </a:solidFill>
              </a:rPr>
              <a:t>Pattern relaxations: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A39710F-CF3E-4DA2-A73E-58723AC6B2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5387360"/>
            <a:ext cx="3507397" cy="27388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56DCBEF-B6C2-423D-A5F8-44CFB6435263}"/>
              </a:ext>
            </a:extLst>
          </p:cNvPr>
          <p:cNvSpPr/>
          <p:nvPr/>
        </p:nvSpPr>
        <p:spPr>
          <a:xfrm>
            <a:off x="2159224" y="2549234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2400" i="1" dirty="0"/>
              <a:t>∆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 </a:t>
            </a:r>
            <a:r>
              <a:rPr lang="en-US" altLang="zh-CN" sz="2000" i="1" dirty="0"/>
              <a:t>= </a:t>
            </a:r>
            <a:r>
              <a:rPr lang="en-US" altLang="zh-CN" sz="2000" dirty="0"/>
              <a:t>{      }</a:t>
            </a:r>
            <a:endParaRPr lang="en-US" altLang="zh-CN" dirty="0">
              <a:solidFill>
                <a:srgbClr val="000099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C930BBF-A14A-4D7C-BF98-111D58A407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690509"/>
            <a:ext cx="294262" cy="31198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93B858F4-B43D-4605-AC5C-8859CF36CD41}"/>
              </a:ext>
            </a:extLst>
          </p:cNvPr>
          <p:cNvSpPr/>
          <p:nvPr/>
        </p:nvSpPr>
        <p:spPr>
          <a:xfrm>
            <a:off x="2152948" y="3038379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2400" i="1" dirty="0"/>
              <a:t>∆</a:t>
            </a:r>
            <a:r>
              <a:rPr lang="en-US" altLang="zh-CN" sz="2400" baseline="-25000" dirty="0"/>
              <a:t>3</a:t>
            </a:r>
            <a:r>
              <a:rPr lang="en-US" altLang="zh-CN" sz="2400" i="1" dirty="0"/>
              <a:t> </a:t>
            </a:r>
            <a:r>
              <a:rPr lang="en-US" altLang="zh-CN" sz="2000" i="1" dirty="0"/>
              <a:t>= </a:t>
            </a:r>
            <a:r>
              <a:rPr lang="en-US" altLang="zh-CN" sz="2000" dirty="0"/>
              <a:t>{     </a:t>
            </a:r>
            <a:r>
              <a:rPr lang="zh-CN" altLang="en-US" sz="2000" dirty="0"/>
              <a:t>，</a:t>
            </a:r>
            <a:r>
              <a:rPr lang="en-US" altLang="zh-CN" sz="2000" dirty="0"/>
              <a:t>    }</a:t>
            </a:r>
            <a:endParaRPr lang="en-US" altLang="zh-CN" dirty="0">
              <a:solidFill>
                <a:srgbClr val="000099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4A3A72C-3596-4F16-972B-ACF21CEAFE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148843"/>
            <a:ext cx="294262" cy="31198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7B71F82-F27C-413F-8C43-C8C7986890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31" y="3148843"/>
            <a:ext cx="294816" cy="32467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0BA1E09-8D36-4EBC-BBE4-D7FAB547A0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32856"/>
            <a:ext cx="2368412" cy="152114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84B24D2-70E9-4920-9BAE-B7601C4DF28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62118"/>
            <a:ext cx="2388013" cy="1482906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2AE06B0B-CF01-453E-AFE1-CEB4242182CB}"/>
              </a:ext>
            </a:extLst>
          </p:cNvPr>
          <p:cNvSpPr/>
          <p:nvPr/>
        </p:nvSpPr>
        <p:spPr>
          <a:xfrm>
            <a:off x="179512" y="862261"/>
            <a:ext cx="874209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</a:rPr>
              <a:t>Problem: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zh-CN" sz="2000" dirty="0"/>
              <a:t>Given </a:t>
            </a:r>
            <a:r>
              <a:rPr lang="en-US" altLang="zh-CN" sz="2000" i="1" dirty="0"/>
              <a:t>Q</a:t>
            </a:r>
            <a:r>
              <a:rPr lang="en-US" altLang="zh-CN" sz="2000" dirty="0"/>
              <a:t>, </a:t>
            </a:r>
            <a:r>
              <a:rPr lang="en-US" altLang="zh-CN" sz="2000" i="1" dirty="0"/>
              <a:t>G</a:t>
            </a:r>
            <a:r>
              <a:rPr lang="en-US" altLang="zh-CN" sz="2000" dirty="0"/>
              <a:t>, </a:t>
            </a:r>
            <a:r>
              <a:rPr lang="en-US" altLang="zh-CN" sz="2000" i="1" dirty="0"/>
              <a:t>T </a:t>
            </a:r>
            <a:r>
              <a:rPr lang="en-US" altLang="zh-CN" sz="2000" dirty="0"/>
              <a:t>and </a:t>
            </a:r>
            <a:r>
              <a:rPr lang="en-US" altLang="zh-CN" sz="2000" i="1" dirty="0"/>
              <a:t>k </a:t>
            </a:r>
            <a:r>
              <a:rPr lang="en-US" altLang="zh-CN" sz="2000" dirty="0"/>
              <a:t>pattern relaxations </a:t>
            </a:r>
            <a:r>
              <a:rPr lang="en-US" altLang="zh-CN" sz="2000" i="1" dirty="0"/>
              <a:t>∆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. . . , </a:t>
            </a:r>
            <a:r>
              <a:rPr lang="en-US" altLang="zh-CN" sz="2000" i="1" dirty="0"/>
              <a:t>∆</a:t>
            </a:r>
            <a:r>
              <a:rPr lang="en-US" altLang="zh-CN" sz="2000" i="1" baseline="-25000" dirty="0"/>
              <a:t>k</a:t>
            </a:r>
            <a:r>
              <a:rPr lang="en-US" altLang="zh-CN" sz="2000" dirty="0"/>
              <a:t>, we aim to compute answers to the relaxed patterns </a:t>
            </a:r>
            <a:r>
              <a:rPr lang="en-US" altLang="zh-CN" sz="2000" i="1" dirty="0"/>
              <a:t>Q </a:t>
            </a:r>
            <a:r>
              <a:rPr lang="en-US" altLang="zh-CN" sz="2000" dirty="0"/>
              <a:t>⊕ </a:t>
            </a:r>
            <a:r>
              <a:rPr lang="en-US" altLang="zh-CN" sz="2000" i="1" dirty="0"/>
              <a:t>∆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. . . , </a:t>
            </a:r>
            <a:r>
              <a:rPr lang="en-US" altLang="zh-CN" sz="2000" i="1" dirty="0"/>
              <a:t>Q </a:t>
            </a:r>
            <a:r>
              <a:rPr lang="en-US" altLang="zh-CN" sz="2000" dirty="0"/>
              <a:t>⊕ </a:t>
            </a:r>
            <a:r>
              <a:rPr lang="en-US" altLang="zh-CN" sz="2000" i="1" dirty="0"/>
              <a:t>∆</a:t>
            </a:r>
            <a:r>
              <a:rPr lang="en-US" altLang="zh-CN" sz="2000" i="1" baseline="-25000" dirty="0"/>
              <a:t>k</a:t>
            </a:r>
            <a:r>
              <a:rPr lang="en-US" altLang="zh-CN" sz="2000" i="1" dirty="0"/>
              <a:t> </a:t>
            </a:r>
            <a:r>
              <a:rPr lang="en-US" altLang="zh-CN" sz="2000" dirty="0"/>
              <a:t>in </a:t>
            </a:r>
            <a:r>
              <a:rPr lang="en-US" altLang="zh-CN" sz="2000" i="1" dirty="0"/>
              <a:t>G w.r.t. T</a:t>
            </a:r>
            <a:r>
              <a:rPr lang="en-US" altLang="zh-CN" sz="2000" dirty="0"/>
              <a:t>. </a:t>
            </a:r>
            <a:br>
              <a:rPr lang="en-US" altLang="zh-CN" sz="2000" dirty="0"/>
            </a:b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9C3070-4EAD-460A-B1AB-5BE00795D0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820130"/>
            <a:ext cx="2930673" cy="2918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3C7A8E-7B48-45D0-811B-6F1C6805BF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276169"/>
            <a:ext cx="2930673" cy="274386"/>
          </a:xfrm>
          <a:prstGeom prst="rect">
            <a:avLst/>
          </a:prstGeom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A7CAB57F-6AF6-4A1B-9E9F-5915E3B80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1" y="5130630"/>
            <a:ext cx="4608512" cy="782386"/>
          </a:xfrm>
          <a:prstGeom prst="rect">
            <a:avLst/>
          </a:prstGeom>
          <a:solidFill>
            <a:srgbClr val="EAEAEA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/>
          <a:lstStyle>
            <a:lvl1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lnSpc>
                <a:spcPct val="11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lnSpc>
                <a:spcPct val="120000"/>
              </a:lnSpc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lnSpc>
                <a:spcPct val="12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lnSpc>
                <a:spcPct val="120000"/>
              </a:lnSpc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000099"/>
              </a:buClr>
              <a:buSzPct val="80000"/>
              <a:buNone/>
            </a:pPr>
            <a:r>
              <a:rPr lang="en-US" altLang="zh-CN" sz="1800" i="1" dirty="0">
                <a:solidFill>
                  <a:srgbClr val="000099"/>
                </a:solidFill>
              </a:rPr>
              <a:t>Q</a:t>
            </a:r>
            <a:r>
              <a:rPr lang="en-US" altLang="zh-CN" i="1" baseline="-25000" dirty="0">
                <a:solidFill>
                  <a:srgbClr val="000099"/>
                </a:solidFill>
              </a:rPr>
              <a:t>2</a:t>
            </a:r>
            <a:r>
              <a:rPr lang="en-US" altLang="zh-CN" sz="1600" i="1" dirty="0">
                <a:solidFill>
                  <a:srgbClr val="000099"/>
                </a:solidFill>
              </a:rPr>
              <a:t> </a:t>
            </a:r>
            <a:r>
              <a:rPr lang="en-US" altLang="zh-CN" sz="1600" dirty="0">
                <a:solidFill>
                  <a:srgbClr val="000099"/>
                </a:solidFill>
              </a:rPr>
              <a:t>⊕ </a:t>
            </a:r>
            <a:r>
              <a:rPr lang="en-US" altLang="zh-CN" sz="1800" i="1" dirty="0">
                <a:solidFill>
                  <a:srgbClr val="000099"/>
                </a:solidFill>
              </a:rPr>
              <a:t>∆</a:t>
            </a:r>
            <a:r>
              <a:rPr lang="en-US" altLang="zh-CN" baseline="-25000" dirty="0">
                <a:solidFill>
                  <a:srgbClr val="000099"/>
                </a:solidFill>
              </a:rPr>
              <a:t>1</a:t>
            </a:r>
            <a:r>
              <a:rPr lang="en-US" altLang="zh-CN" sz="1600" dirty="0">
                <a:solidFill>
                  <a:srgbClr val="000099"/>
                </a:solidFill>
              </a:rPr>
              <a:t>(G) can be derived from </a:t>
            </a:r>
            <a:r>
              <a:rPr lang="en-US" altLang="zh-CN" sz="1800" i="1" dirty="0">
                <a:solidFill>
                  <a:srgbClr val="000099"/>
                </a:solidFill>
              </a:rPr>
              <a:t>Q</a:t>
            </a:r>
            <a:r>
              <a:rPr lang="en-US" altLang="zh-CN" i="1" baseline="-25000" dirty="0">
                <a:solidFill>
                  <a:srgbClr val="000099"/>
                </a:solidFill>
              </a:rPr>
              <a:t>2</a:t>
            </a:r>
            <a:r>
              <a:rPr lang="en-US" altLang="zh-CN" sz="1600" i="1" dirty="0">
                <a:solidFill>
                  <a:srgbClr val="000099"/>
                </a:solidFill>
              </a:rPr>
              <a:t> </a:t>
            </a:r>
            <a:r>
              <a:rPr lang="en-US" altLang="zh-CN" sz="1600" dirty="0">
                <a:solidFill>
                  <a:srgbClr val="000099"/>
                </a:solidFill>
              </a:rPr>
              <a:t>⊕ </a:t>
            </a:r>
            <a:r>
              <a:rPr lang="en-US" altLang="zh-CN" sz="1800" i="1" dirty="0">
                <a:solidFill>
                  <a:srgbClr val="000099"/>
                </a:solidFill>
              </a:rPr>
              <a:t>∆</a:t>
            </a:r>
            <a:r>
              <a:rPr lang="en-US" altLang="zh-CN" baseline="-25000" dirty="0">
                <a:solidFill>
                  <a:srgbClr val="000099"/>
                </a:solidFill>
              </a:rPr>
              <a:t>3</a:t>
            </a:r>
            <a:r>
              <a:rPr lang="en-US" altLang="zh-CN" sz="1600" dirty="0">
                <a:solidFill>
                  <a:srgbClr val="000099"/>
                </a:solidFill>
              </a:rPr>
              <a:t>(G) via </a:t>
            </a:r>
            <a:r>
              <a:rPr lang="en-US" altLang="zh-CN" sz="1600" b="1" i="1" dirty="0">
                <a:solidFill>
                  <a:srgbClr val="0000FF"/>
                </a:solidFill>
              </a:rPr>
              <a:t>bounded decremental taxonomy simulation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endParaRPr lang="en-GB" altLang="zh-CN" sz="1600" b="1" i="1" dirty="0">
              <a:solidFill>
                <a:srgbClr val="0000FF"/>
              </a:solidFill>
            </a:endParaRP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8404E14A-2411-4C6E-99C6-9F5498F23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5985024"/>
            <a:ext cx="4896544" cy="468312"/>
          </a:xfrm>
          <a:prstGeom prst="wedgeRoundRectCallout">
            <a:avLst>
              <a:gd name="adj1" fmla="val 2619"/>
              <a:gd name="adj2" fmla="val -71519"/>
              <a:gd name="adj3" fmla="val 16667"/>
            </a:avLst>
          </a:prstGeom>
          <a:solidFill>
            <a:srgbClr val="FFFF99"/>
          </a:solidFill>
          <a:ln w="9360">
            <a:solidFill>
              <a:srgbClr val="402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buClr>
                <a:schemeClr val="accent1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One pass of evaluation to compute both! </a:t>
            </a:r>
            <a:endParaRPr lang="zh-CN" altLang="en-US" i="1" dirty="0">
              <a:solidFill>
                <a:srgbClr val="0000FF"/>
              </a:solidFill>
            </a:endParaRPr>
          </a:p>
        </p:txBody>
      </p:sp>
      <p:sp>
        <p:nvSpPr>
          <p:cNvPr id="27" name="灯片编号占位符 3">
            <a:extLst>
              <a:ext uri="{FF2B5EF4-FFF2-40B4-BE49-F238E27FC236}">
                <a16:creationId xmlns:a16="http://schemas.microsoft.com/office/drawing/2014/main" id="{7A5D97C5-B4A9-4AA6-9312-F98CCE1DB3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9473F78C-CF76-496D-92DC-22DA98AEB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206" y="3785145"/>
            <a:ext cx="2553146" cy="468312"/>
          </a:xfrm>
          <a:prstGeom prst="wedgeRoundRectCallout">
            <a:avLst>
              <a:gd name="adj1" fmla="val 3945"/>
              <a:gd name="adj2" fmla="val -93213"/>
              <a:gd name="adj3" fmla="val 16667"/>
            </a:avLst>
          </a:prstGeom>
          <a:solidFill>
            <a:srgbClr val="FFFF99"/>
          </a:solidFill>
          <a:ln w="9360">
            <a:solidFill>
              <a:srgbClr val="402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buClr>
                <a:schemeClr val="accent1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Almost the same</a:t>
            </a:r>
            <a:endParaRPr lang="zh-CN" altLang="en-US" i="1" dirty="0">
              <a:solidFill>
                <a:srgbClr val="0000FF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D512F73-D72C-4729-9A87-990233BF3D14}"/>
              </a:ext>
            </a:extLst>
          </p:cNvPr>
          <p:cNvSpPr/>
          <p:nvPr/>
        </p:nvSpPr>
        <p:spPr>
          <a:xfrm>
            <a:off x="3995936" y="2690509"/>
            <a:ext cx="1007096" cy="695630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69D0BF5-A6D0-49F6-A9B2-4E6A4083E685}"/>
              </a:ext>
            </a:extLst>
          </p:cNvPr>
          <p:cNvSpPr/>
          <p:nvPr/>
        </p:nvSpPr>
        <p:spPr>
          <a:xfrm>
            <a:off x="6508364" y="2711737"/>
            <a:ext cx="1007096" cy="695630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2">
                <a:extLst>
                  <a:ext uri="{FF2B5EF4-FFF2-40B4-BE49-F238E27FC236}">
                    <a16:creationId xmlns:a16="http://schemas.microsoft.com/office/drawing/2014/main" id="{D74FF25B-26C1-4577-941D-A6C1FF4B0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961" y="4581128"/>
                <a:ext cx="2644725" cy="420923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3366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365125" indent="-365125" defTabSz="9715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971550">
                  <a:lnSpc>
                    <a:spcPct val="110000"/>
                  </a:lnSpc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971550">
                  <a:lnSpc>
                    <a:spcPct val="120000"/>
                  </a:lnSpc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971550">
                  <a:lnSpc>
                    <a:spcPct val="120000"/>
                  </a:lnSpc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971550">
                  <a:lnSpc>
                    <a:spcPct val="120000"/>
                  </a:lnSpc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97155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97155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97155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97155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>
                  <a:spcBef>
                    <a:spcPts val="600"/>
                  </a:spcBef>
                  <a:buClr>
                    <a:srgbClr val="000099"/>
                  </a:buClr>
                  <a:buSzPct val="80000"/>
                  <a:buNone/>
                </a:pPr>
                <a:r>
                  <a:rPr lang="en-US" altLang="zh-CN" sz="1800" i="1" dirty="0">
                    <a:solidFill>
                      <a:srgbClr val="000099"/>
                    </a:solidFill>
                  </a:rPr>
                  <a:t>Q</a:t>
                </a:r>
                <a:r>
                  <a:rPr lang="en-US" altLang="zh-CN" i="1" baseline="-25000" dirty="0">
                    <a:solidFill>
                      <a:srgbClr val="000099"/>
                    </a:solidFill>
                  </a:rPr>
                  <a:t>2</a:t>
                </a:r>
                <a:r>
                  <a:rPr lang="en-US" altLang="zh-CN" sz="1600" i="1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000099"/>
                    </a:solidFill>
                  </a:rPr>
                  <a:t>⊕ </a:t>
                </a:r>
                <a:r>
                  <a:rPr lang="en-US" altLang="zh-CN" sz="1800" i="1" dirty="0">
                    <a:solidFill>
                      <a:srgbClr val="000099"/>
                    </a:solidFill>
                  </a:rPr>
                  <a:t>∆</a:t>
                </a:r>
                <a:r>
                  <a:rPr lang="en-US" altLang="zh-CN" baseline="-25000" dirty="0">
                    <a:solidFill>
                      <a:srgbClr val="000099"/>
                    </a:solidFill>
                  </a:rPr>
                  <a:t>1</a:t>
                </a:r>
                <a:r>
                  <a:rPr lang="en-US" altLang="zh-CN" sz="1600" dirty="0">
                    <a:solidFill>
                      <a:srgbClr val="000099"/>
                    </a:solidFill>
                  </a:rPr>
                  <a:t>(G)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1800" i="1" dirty="0">
                    <a:solidFill>
                      <a:srgbClr val="000099"/>
                    </a:solidFill>
                  </a:rPr>
                  <a:t> Q</a:t>
                </a:r>
                <a:r>
                  <a:rPr lang="en-US" altLang="zh-CN" i="1" baseline="-25000" dirty="0">
                    <a:solidFill>
                      <a:srgbClr val="000099"/>
                    </a:solidFill>
                  </a:rPr>
                  <a:t>2</a:t>
                </a:r>
                <a:r>
                  <a:rPr lang="en-US" altLang="zh-CN" sz="1600" i="1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000099"/>
                    </a:solidFill>
                  </a:rPr>
                  <a:t>⊕ </a:t>
                </a:r>
                <a:r>
                  <a:rPr lang="en-US" altLang="zh-CN" sz="1800" i="1" dirty="0">
                    <a:solidFill>
                      <a:srgbClr val="000099"/>
                    </a:solidFill>
                  </a:rPr>
                  <a:t>∆</a:t>
                </a:r>
                <a:r>
                  <a:rPr lang="en-US" altLang="zh-CN" baseline="-25000" dirty="0">
                    <a:solidFill>
                      <a:srgbClr val="000099"/>
                    </a:solidFill>
                  </a:rPr>
                  <a:t>3</a:t>
                </a:r>
                <a:r>
                  <a:rPr lang="en-US" altLang="zh-CN" sz="1600" dirty="0">
                    <a:solidFill>
                      <a:srgbClr val="000099"/>
                    </a:solidFill>
                  </a:rPr>
                  <a:t>(G)</a:t>
                </a:r>
                <a:endParaRPr lang="en-GB" altLang="zh-CN" sz="1600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Rectangle 2">
                <a:extLst>
                  <a:ext uri="{FF2B5EF4-FFF2-40B4-BE49-F238E27FC236}">
                    <a16:creationId xmlns:a16="http://schemas.microsoft.com/office/drawing/2014/main" id="{D74FF25B-26C1-4577-941D-A6C1FF4B0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1" y="4581128"/>
                <a:ext cx="2644725" cy="420923"/>
              </a:xfrm>
              <a:prstGeom prst="rect">
                <a:avLst/>
              </a:prstGeom>
              <a:blipFill>
                <a:blip r:embed="rId13"/>
                <a:stretch>
                  <a:fillRect l="-1835" r="-3440" b="-19444"/>
                </a:stretch>
              </a:blipFill>
              <a:ln w="9525">
                <a:solidFill>
                  <a:srgbClr val="3366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3490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3" grpId="0"/>
      <p:bldP spid="21" grpId="0" animBg="1"/>
      <p:bldP spid="25" grpId="0" animBg="1"/>
      <p:bldP spid="29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154845D9-82DB-487F-8493-158F847DC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142" y="3645024"/>
            <a:ext cx="5463362" cy="2903896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98679" y="65353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Evaluating top-k relaxations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AE06B0B-CF01-453E-AFE1-CEB4242182CB}"/>
              </a:ext>
            </a:extLst>
          </p:cNvPr>
          <p:cNvSpPr/>
          <p:nvPr/>
        </p:nvSpPr>
        <p:spPr>
          <a:xfrm>
            <a:off x="179512" y="862261"/>
            <a:ext cx="874209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</a:rPr>
              <a:t>Problem: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zh-CN" sz="2000" dirty="0"/>
              <a:t>Given </a:t>
            </a:r>
            <a:r>
              <a:rPr lang="en-US" altLang="zh-CN" sz="2000" i="1" dirty="0"/>
              <a:t>Q</a:t>
            </a:r>
            <a:r>
              <a:rPr lang="en-US" altLang="zh-CN" sz="2000" dirty="0"/>
              <a:t>, </a:t>
            </a:r>
            <a:r>
              <a:rPr lang="en-US" altLang="zh-CN" sz="2000" i="1" dirty="0"/>
              <a:t>G</a:t>
            </a:r>
            <a:r>
              <a:rPr lang="en-US" altLang="zh-CN" sz="2000" dirty="0"/>
              <a:t>, </a:t>
            </a:r>
            <a:r>
              <a:rPr lang="en-US" altLang="zh-CN" sz="2000" i="1" dirty="0"/>
              <a:t>T </a:t>
            </a:r>
            <a:r>
              <a:rPr lang="en-US" altLang="zh-CN" sz="2000" dirty="0"/>
              <a:t>and </a:t>
            </a:r>
            <a:r>
              <a:rPr lang="en-US" altLang="zh-CN" sz="2000" i="1" dirty="0"/>
              <a:t>k </a:t>
            </a:r>
            <a:r>
              <a:rPr lang="en-US" altLang="zh-CN" sz="2000" dirty="0"/>
              <a:t>pattern relaxations </a:t>
            </a:r>
            <a:r>
              <a:rPr lang="en-US" altLang="zh-CN" sz="2000" i="1" dirty="0"/>
              <a:t>∆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. . . , </a:t>
            </a:r>
            <a:r>
              <a:rPr lang="en-US" altLang="zh-CN" sz="2000" i="1" dirty="0"/>
              <a:t>∆</a:t>
            </a:r>
            <a:r>
              <a:rPr lang="en-US" altLang="zh-CN" sz="2000" i="1" baseline="-25000" dirty="0"/>
              <a:t>k</a:t>
            </a:r>
            <a:r>
              <a:rPr lang="en-US" altLang="zh-CN" sz="2000" dirty="0"/>
              <a:t>, we aim to compute answers to the relaxed patterns </a:t>
            </a:r>
            <a:r>
              <a:rPr lang="en-US" altLang="zh-CN" sz="2000" i="1" dirty="0"/>
              <a:t>Q </a:t>
            </a:r>
            <a:r>
              <a:rPr lang="en-US" altLang="zh-CN" sz="2000" dirty="0"/>
              <a:t>⊕ </a:t>
            </a:r>
            <a:r>
              <a:rPr lang="en-US" altLang="zh-CN" sz="2000" i="1" dirty="0"/>
              <a:t>∆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. . . , </a:t>
            </a:r>
            <a:r>
              <a:rPr lang="en-US" altLang="zh-CN" sz="2000" i="1" dirty="0"/>
              <a:t>Q </a:t>
            </a:r>
            <a:r>
              <a:rPr lang="en-US" altLang="zh-CN" sz="2000" dirty="0"/>
              <a:t>⊕ </a:t>
            </a:r>
            <a:r>
              <a:rPr lang="en-US" altLang="zh-CN" sz="2000" i="1" dirty="0"/>
              <a:t>∆</a:t>
            </a:r>
            <a:r>
              <a:rPr lang="en-US" altLang="zh-CN" sz="2000" i="1" baseline="-25000" dirty="0"/>
              <a:t>k</a:t>
            </a:r>
            <a:r>
              <a:rPr lang="en-US" altLang="zh-CN" sz="2000" i="1" dirty="0"/>
              <a:t> </a:t>
            </a:r>
            <a:r>
              <a:rPr lang="en-US" altLang="zh-CN" sz="2000" dirty="0"/>
              <a:t>in </a:t>
            </a:r>
            <a:r>
              <a:rPr lang="en-US" altLang="zh-CN" sz="2000" i="1" dirty="0"/>
              <a:t>G w.r.t. T</a:t>
            </a:r>
            <a:r>
              <a:rPr lang="en-US" altLang="zh-CN" sz="2000" dirty="0"/>
              <a:t>. </a:t>
            </a:r>
            <a:br>
              <a:rPr lang="en-US" altLang="zh-CN" sz="2000" dirty="0"/>
            </a:br>
            <a:endParaRPr lang="en-US" altLang="zh-CN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683B4F-F097-40BC-B8FA-782D0644DB0C}"/>
              </a:ext>
            </a:extLst>
          </p:cNvPr>
          <p:cNvSpPr/>
          <p:nvPr/>
        </p:nvSpPr>
        <p:spPr>
          <a:xfrm>
            <a:off x="191840" y="2115433"/>
            <a:ext cx="89521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</a:rPr>
              <a:t>An algorithm to maximize computation sharing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/>
              <a:t>Minimum pairing tree construction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/>
              <a:t>Bounded decremental evaluation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A113F65-56B5-4C6F-9789-73DA82E339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5" y="3566720"/>
            <a:ext cx="2368412" cy="15211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04C4DF8-0B56-4011-BB5D-ABC411841A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330470"/>
            <a:ext cx="2388013" cy="1482906"/>
          </a:xfrm>
          <a:prstGeom prst="rect">
            <a:avLst/>
          </a:prstGeom>
        </p:spPr>
      </p:pic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962B0B73-591A-431D-BF82-61FB47EB74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0B05662-549D-44E4-9CA3-46C929CDE239}"/>
              </a:ext>
            </a:extLst>
          </p:cNvPr>
          <p:cNvSpPr/>
          <p:nvPr/>
        </p:nvSpPr>
        <p:spPr>
          <a:xfrm rot="8359613">
            <a:off x="3497166" y="4440002"/>
            <a:ext cx="1513031" cy="17608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F0CBB31-AEC8-4B5B-B58E-1F3F5CFE9BB4}"/>
              </a:ext>
            </a:extLst>
          </p:cNvPr>
          <p:cNvCxnSpPr>
            <a:cxnSpLocks/>
          </p:cNvCxnSpPr>
          <p:nvPr/>
        </p:nvCxnSpPr>
        <p:spPr>
          <a:xfrm>
            <a:off x="3275856" y="3429000"/>
            <a:ext cx="0" cy="3441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8758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98679" y="65353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Relaxation Explanation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AE06B0B-CF01-453E-AFE1-CEB4242182CB}"/>
              </a:ext>
            </a:extLst>
          </p:cNvPr>
          <p:cNvSpPr/>
          <p:nvPr/>
        </p:nvSpPr>
        <p:spPr>
          <a:xfrm>
            <a:off x="107504" y="1340768"/>
            <a:ext cx="89644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</a:rPr>
              <a:t>Explanation: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zh-CN" sz="2000" dirty="0"/>
              <a:t>Given data graph </a:t>
            </a:r>
            <a:r>
              <a:rPr lang="en-US" altLang="zh-CN" sz="2000" i="1" dirty="0"/>
              <a:t>G</a:t>
            </a:r>
            <a:r>
              <a:rPr lang="en-US" altLang="zh-CN" sz="2000" dirty="0"/>
              <a:t>, pattern </a:t>
            </a:r>
            <a:r>
              <a:rPr lang="en-US" altLang="zh-CN" sz="2000" i="1" dirty="0"/>
              <a:t>Q</a:t>
            </a:r>
            <a:r>
              <a:rPr lang="en-US" altLang="zh-CN" sz="2000" dirty="0"/>
              <a:t>, taxonomy </a:t>
            </a:r>
            <a:r>
              <a:rPr lang="en-US" altLang="zh-CN" sz="2000" i="1" dirty="0"/>
              <a:t>T </a:t>
            </a:r>
            <a:r>
              <a:rPr lang="en-US" altLang="zh-CN" sz="2000" dirty="0"/>
              <a:t>, pattern relaxation </a:t>
            </a:r>
            <a:r>
              <a:rPr lang="en-US" altLang="zh-CN" sz="2000" i="1" dirty="0"/>
              <a:t>∆</a:t>
            </a:r>
            <a:r>
              <a:rPr lang="en-US" altLang="zh-CN" sz="2000" dirty="0"/>
              <a:t>, and a node </a:t>
            </a:r>
            <a:r>
              <a:rPr lang="en-US" altLang="zh-CN" sz="2000" i="1" dirty="0"/>
              <a:t>v </a:t>
            </a:r>
            <a:r>
              <a:rPr lang="en-US" altLang="zh-CN" sz="2000" dirty="0"/>
              <a:t>in </a:t>
            </a:r>
            <a:r>
              <a:rPr lang="en-US" altLang="zh-CN" sz="2000" i="1" dirty="0"/>
              <a:t>G </a:t>
            </a:r>
            <a:r>
              <a:rPr lang="en-US" altLang="zh-CN" sz="2000" dirty="0"/>
              <a:t>that is in the match result (</a:t>
            </a:r>
            <a:r>
              <a:rPr lang="en-US" altLang="zh-CN" sz="2000" i="1" dirty="0"/>
              <a:t>Q </a:t>
            </a:r>
            <a:r>
              <a:rPr lang="en-US" altLang="zh-CN" sz="2000" dirty="0"/>
              <a:t>⊕ </a:t>
            </a:r>
            <a:r>
              <a:rPr lang="en-US" altLang="zh-CN" sz="2000" i="1" dirty="0"/>
              <a:t>∆</a:t>
            </a:r>
            <a:r>
              <a:rPr lang="en-US" altLang="zh-CN" sz="2000" dirty="0"/>
              <a:t>)(</a:t>
            </a:r>
            <a:r>
              <a:rPr lang="en-US" altLang="zh-CN" sz="2000" i="1" dirty="0"/>
              <a:t>G</a:t>
            </a:r>
            <a:r>
              <a:rPr lang="en-US" altLang="zh-CN" sz="2000" dirty="0"/>
              <a:t>) to the relaxed pattern </a:t>
            </a:r>
            <a:r>
              <a:rPr lang="en-US" altLang="zh-CN" sz="2000" i="1" dirty="0"/>
              <a:t>Q </a:t>
            </a:r>
            <a:r>
              <a:rPr lang="en-US" altLang="zh-CN" sz="2000" dirty="0"/>
              <a:t>⊕ </a:t>
            </a:r>
            <a:r>
              <a:rPr lang="en-US" altLang="zh-CN" sz="2000" i="1" dirty="0"/>
              <a:t>∆</a:t>
            </a:r>
            <a:r>
              <a:rPr lang="en-US" altLang="zh-CN" sz="2000" dirty="0"/>
              <a:t>, 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zh-CN" sz="2000" dirty="0">
                <a:solidFill>
                  <a:srgbClr val="0000FF"/>
                </a:solidFill>
              </a:rPr>
              <a:t>an </a:t>
            </a:r>
            <a:r>
              <a:rPr lang="en-US" altLang="zh-CN" sz="2000" i="1" dirty="0">
                <a:solidFill>
                  <a:srgbClr val="0000FF"/>
                </a:solidFill>
              </a:rPr>
              <a:t>explanation </a:t>
            </a:r>
            <a:r>
              <a:rPr lang="en-US" altLang="zh-CN" sz="2000" dirty="0"/>
              <a:t>for </a:t>
            </a:r>
            <a:r>
              <a:rPr lang="en-US" altLang="zh-CN" sz="2000" i="1" dirty="0"/>
              <a:t>v w.r.t. ∆</a:t>
            </a:r>
            <a:r>
              <a:rPr lang="en-US" altLang="zh-CN" sz="2000" dirty="0"/>
              <a:t>, denoted by E</a:t>
            </a:r>
            <a:r>
              <a:rPr lang="en-US" altLang="zh-CN" sz="2000" i="1" dirty="0"/>
              <a:t>∆ </a:t>
            </a:r>
            <a:r>
              <a:rPr lang="en-US" altLang="zh-CN" sz="2000" dirty="0"/>
              <a:t>(</a:t>
            </a:r>
            <a:r>
              <a:rPr lang="en-US" altLang="zh-CN" sz="2000" i="1" dirty="0"/>
              <a:t>v</a:t>
            </a:r>
            <a:r>
              <a:rPr lang="en-US" altLang="zh-CN" sz="2000" dirty="0"/>
              <a:t>), is a subset of </a:t>
            </a:r>
            <a:r>
              <a:rPr lang="en-US" altLang="zh-CN" sz="2000" i="1" dirty="0"/>
              <a:t>∆ </a:t>
            </a:r>
            <a:r>
              <a:rPr lang="en-US" altLang="zh-CN" sz="2000" dirty="0"/>
              <a:t>such that </a:t>
            </a:r>
            <a:r>
              <a:rPr lang="en-US" altLang="zh-CN" sz="2000" i="1" dirty="0"/>
              <a:t>v </a:t>
            </a:r>
            <a:r>
              <a:rPr lang="en-US" altLang="zh-CN" sz="2000" dirty="0"/>
              <a:t>is in (</a:t>
            </a:r>
            <a:r>
              <a:rPr lang="en-US" altLang="zh-CN" sz="2000" i="1" dirty="0"/>
              <a:t>Q </a:t>
            </a:r>
            <a:r>
              <a:rPr lang="en-US" altLang="zh-CN" sz="2000" dirty="0"/>
              <a:t>⊕ E</a:t>
            </a:r>
            <a:r>
              <a:rPr lang="en-US" altLang="zh-CN" sz="2000" i="1" dirty="0"/>
              <a:t>∆</a:t>
            </a:r>
            <a:r>
              <a:rPr lang="en-US" altLang="zh-CN" sz="2000" dirty="0"/>
              <a:t>(</a:t>
            </a:r>
            <a:r>
              <a:rPr lang="en-US" altLang="zh-CN" sz="2000" i="1" dirty="0"/>
              <a:t>v</a:t>
            </a:r>
            <a:r>
              <a:rPr lang="en-US" altLang="zh-CN" sz="2000" dirty="0"/>
              <a:t>))(</a:t>
            </a:r>
            <a:r>
              <a:rPr lang="en-US" altLang="zh-CN" sz="2000" i="1" dirty="0"/>
              <a:t>G</a:t>
            </a:r>
            <a:r>
              <a:rPr lang="en-US" altLang="zh-CN" sz="2000" dirty="0"/>
              <a:t>). </a:t>
            </a:r>
            <a:br>
              <a:rPr lang="en-US" altLang="zh-CN" sz="2000" dirty="0"/>
            </a:b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2A1184-EB14-430C-BDA2-F6F5F7D93FCD}"/>
              </a:ext>
            </a:extLst>
          </p:cNvPr>
          <p:cNvSpPr/>
          <p:nvPr/>
        </p:nvSpPr>
        <p:spPr>
          <a:xfrm>
            <a:off x="216024" y="908720"/>
            <a:ext cx="8964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2000" b="1" i="1" dirty="0">
                <a:solidFill>
                  <a:srgbClr val="00682F"/>
                </a:solidFill>
              </a:rPr>
              <a:t>Can we explain why we return a match by relaxation?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38196B2-B617-4323-A9E4-1F77AF3AA8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3284984"/>
            <a:ext cx="2376264" cy="147561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BC5FCA92-777D-4DBC-9F46-6228366532E6}"/>
              </a:ext>
            </a:extLst>
          </p:cNvPr>
          <p:cNvSpPr/>
          <p:nvPr/>
        </p:nvSpPr>
        <p:spPr>
          <a:xfrm>
            <a:off x="35496" y="4869160"/>
            <a:ext cx="525077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2400" i="1" dirty="0"/>
              <a:t>∆</a:t>
            </a:r>
            <a:r>
              <a:rPr lang="en-US" altLang="zh-CN" sz="2400" baseline="-25000" dirty="0"/>
              <a:t>3</a:t>
            </a:r>
            <a:r>
              <a:rPr lang="en-US" altLang="zh-CN" sz="2400" i="1" dirty="0"/>
              <a:t> </a:t>
            </a:r>
            <a:r>
              <a:rPr lang="en-US" altLang="zh-CN" sz="2000" i="1" dirty="0"/>
              <a:t>= </a:t>
            </a:r>
            <a:r>
              <a:rPr lang="en-US" altLang="zh-CN" sz="2000" dirty="0"/>
              <a:t>{                                         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>
              <a:spcBef>
                <a:spcPts val="600"/>
              </a:spcBef>
              <a:buSzPct val="80000"/>
            </a:pPr>
            <a:r>
              <a:rPr lang="en-US" altLang="zh-CN" sz="2000" dirty="0"/>
              <a:t>                                                              }</a:t>
            </a:r>
            <a:endParaRPr lang="en-US" altLang="zh-CN" dirty="0">
              <a:solidFill>
                <a:srgbClr val="000099"/>
              </a:solidFill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B244FE9-8149-4DD1-8EE7-49AF64424F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7" y="4977755"/>
            <a:ext cx="2806848" cy="30146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ECA249E-4C52-48AE-94AB-F9A6B83EF9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7" y="5397807"/>
            <a:ext cx="3507397" cy="2738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F833B9C-1995-4930-8EE7-98467DBC0D0A}"/>
              </a:ext>
            </a:extLst>
          </p:cNvPr>
          <p:cNvSpPr/>
          <p:nvPr/>
        </p:nvSpPr>
        <p:spPr>
          <a:xfrm>
            <a:off x="227096" y="5949280"/>
            <a:ext cx="4572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i="1" dirty="0"/>
              <a:t>∆</a:t>
            </a:r>
            <a:r>
              <a:rPr lang="en-US" altLang="zh-CN" sz="2400" b="1" i="1" baseline="-25000" dirty="0"/>
              <a:t>3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( </a:t>
            </a:r>
            <a:r>
              <a:rPr lang="en-US" altLang="zh-CN" sz="2400" b="1" i="1" dirty="0" err="1"/>
              <a:t>exhibition_hall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) = {      }  </a:t>
            </a:r>
            <a:endParaRPr lang="zh-CN" altLang="en-US" sz="2400" b="1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061B830-BB62-4A50-8C25-E6B6924BC3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013448"/>
            <a:ext cx="367282" cy="389408"/>
          </a:xfrm>
          <a:prstGeom prst="rect">
            <a:avLst/>
          </a:prstGeom>
        </p:spPr>
      </p:pic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44F2E486-116A-40D8-8B66-2C8CA979DE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65D4498-979B-4108-991C-56704D50CA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852936"/>
            <a:ext cx="4536504" cy="2197984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51871B4B-0C7A-48A8-8BFF-081580AC683E}"/>
              </a:ext>
            </a:extLst>
          </p:cNvPr>
          <p:cNvSpPr/>
          <p:nvPr/>
        </p:nvSpPr>
        <p:spPr>
          <a:xfrm>
            <a:off x="4211960" y="3217334"/>
            <a:ext cx="3334172" cy="1867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乘号 29">
            <a:extLst>
              <a:ext uri="{FF2B5EF4-FFF2-40B4-BE49-F238E27FC236}">
                <a16:creationId xmlns:a16="http://schemas.microsoft.com/office/drawing/2014/main" id="{B6D0B66D-1B8F-40E5-837E-D6B40779F5CD}"/>
              </a:ext>
            </a:extLst>
          </p:cNvPr>
          <p:cNvSpPr/>
          <p:nvPr/>
        </p:nvSpPr>
        <p:spPr>
          <a:xfrm>
            <a:off x="216024" y="4593360"/>
            <a:ext cx="4047388" cy="1046309"/>
          </a:xfrm>
          <a:prstGeom prst="mathMultiply">
            <a:avLst>
              <a:gd name="adj1" fmla="val 738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F3403AA5-3A9E-4F89-83FC-36E068B4F9AC}"/>
              </a:ext>
            </a:extLst>
          </p:cNvPr>
          <p:cNvSpPr/>
          <p:nvPr/>
        </p:nvSpPr>
        <p:spPr>
          <a:xfrm>
            <a:off x="6010458" y="3683886"/>
            <a:ext cx="1946605" cy="1193740"/>
          </a:xfrm>
          <a:prstGeom prst="mathMultiply">
            <a:avLst>
              <a:gd name="adj1" fmla="val 67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30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7" grpId="0"/>
      <p:bldP spid="22" grpId="0" animBg="1"/>
      <p:bldP spid="30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98679" y="65353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Relaxation Explanation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AE06B0B-CF01-453E-AFE1-CEB4242182CB}"/>
              </a:ext>
            </a:extLst>
          </p:cNvPr>
          <p:cNvSpPr/>
          <p:nvPr/>
        </p:nvSpPr>
        <p:spPr>
          <a:xfrm>
            <a:off x="107504" y="1340768"/>
            <a:ext cx="89644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</a:rPr>
              <a:t>Explanation: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zh-CN" sz="2000" dirty="0"/>
              <a:t>Given data graph </a:t>
            </a:r>
            <a:r>
              <a:rPr lang="en-US" altLang="zh-CN" sz="2000" i="1" dirty="0"/>
              <a:t>G</a:t>
            </a:r>
            <a:r>
              <a:rPr lang="en-US" altLang="zh-CN" sz="2000" dirty="0"/>
              <a:t>, pattern </a:t>
            </a:r>
            <a:r>
              <a:rPr lang="en-US" altLang="zh-CN" sz="2000" i="1" dirty="0"/>
              <a:t>Q</a:t>
            </a:r>
            <a:r>
              <a:rPr lang="en-US" altLang="zh-CN" sz="2000" dirty="0"/>
              <a:t>, taxonomy </a:t>
            </a:r>
            <a:r>
              <a:rPr lang="en-US" altLang="zh-CN" sz="2000" i="1" dirty="0"/>
              <a:t>T </a:t>
            </a:r>
            <a:r>
              <a:rPr lang="en-US" altLang="zh-CN" sz="2000" dirty="0"/>
              <a:t>, pattern relaxation </a:t>
            </a:r>
            <a:r>
              <a:rPr lang="en-US" altLang="zh-CN" sz="2000" i="1" dirty="0"/>
              <a:t>∆</a:t>
            </a:r>
            <a:r>
              <a:rPr lang="en-US" altLang="zh-CN" sz="2000" dirty="0"/>
              <a:t>, and a node </a:t>
            </a:r>
            <a:r>
              <a:rPr lang="en-US" altLang="zh-CN" sz="2000" i="1" dirty="0"/>
              <a:t>v </a:t>
            </a:r>
            <a:r>
              <a:rPr lang="en-US" altLang="zh-CN" sz="2000" dirty="0"/>
              <a:t>in </a:t>
            </a:r>
            <a:r>
              <a:rPr lang="en-US" altLang="zh-CN" sz="2000" i="1" dirty="0"/>
              <a:t>G </a:t>
            </a:r>
            <a:r>
              <a:rPr lang="en-US" altLang="zh-CN" sz="2000" dirty="0"/>
              <a:t>that is in the match result (</a:t>
            </a:r>
            <a:r>
              <a:rPr lang="en-US" altLang="zh-CN" sz="2000" i="1" dirty="0"/>
              <a:t>Q </a:t>
            </a:r>
            <a:r>
              <a:rPr lang="en-US" altLang="zh-CN" sz="2000" dirty="0"/>
              <a:t>⊕ </a:t>
            </a:r>
            <a:r>
              <a:rPr lang="en-US" altLang="zh-CN" sz="2000" i="1" dirty="0"/>
              <a:t>∆</a:t>
            </a:r>
            <a:r>
              <a:rPr lang="en-US" altLang="zh-CN" sz="2000" dirty="0"/>
              <a:t>)(</a:t>
            </a:r>
            <a:r>
              <a:rPr lang="en-US" altLang="zh-CN" sz="2000" i="1" dirty="0"/>
              <a:t>G</a:t>
            </a:r>
            <a:r>
              <a:rPr lang="en-US" altLang="zh-CN" sz="2000" dirty="0"/>
              <a:t>) to the relaxed pattern </a:t>
            </a:r>
            <a:r>
              <a:rPr lang="en-US" altLang="zh-CN" sz="2000" i="1" dirty="0"/>
              <a:t>Q </a:t>
            </a:r>
            <a:r>
              <a:rPr lang="en-US" altLang="zh-CN" sz="2000" dirty="0"/>
              <a:t>⊕ </a:t>
            </a:r>
            <a:r>
              <a:rPr lang="en-US" altLang="zh-CN" sz="2000" i="1" dirty="0"/>
              <a:t>∆</a:t>
            </a:r>
            <a:r>
              <a:rPr lang="en-US" altLang="zh-CN" sz="2000" dirty="0"/>
              <a:t>, 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zh-CN" sz="2000" dirty="0">
                <a:solidFill>
                  <a:srgbClr val="0000FF"/>
                </a:solidFill>
              </a:rPr>
              <a:t>an </a:t>
            </a:r>
            <a:r>
              <a:rPr lang="en-US" altLang="zh-CN" sz="2000" i="1" dirty="0">
                <a:solidFill>
                  <a:srgbClr val="0000FF"/>
                </a:solidFill>
              </a:rPr>
              <a:t>explanation </a:t>
            </a:r>
            <a:r>
              <a:rPr lang="en-US" altLang="zh-CN" sz="2000" dirty="0"/>
              <a:t>for </a:t>
            </a:r>
            <a:r>
              <a:rPr lang="en-US" altLang="zh-CN" sz="2000" i="1" dirty="0"/>
              <a:t>v w.r.t. ∆</a:t>
            </a:r>
            <a:r>
              <a:rPr lang="en-US" altLang="zh-CN" sz="2000" dirty="0"/>
              <a:t>, denoted by E</a:t>
            </a:r>
            <a:r>
              <a:rPr lang="en-US" altLang="zh-CN" sz="2000" i="1" dirty="0"/>
              <a:t>∆ </a:t>
            </a:r>
            <a:r>
              <a:rPr lang="en-US" altLang="zh-CN" sz="2000" dirty="0"/>
              <a:t>(</a:t>
            </a:r>
            <a:r>
              <a:rPr lang="en-US" altLang="zh-CN" sz="2000" i="1" dirty="0"/>
              <a:t>v</a:t>
            </a:r>
            <a:r>
              <a:rPr lang="en-US" altLang="zh-CN" sz="2000" dirty="0"/>
              <a:t>), is a subset of </a:t>
            </a:r>
            <a:r>
              <a:rPr lang="en-US" altLang="zh-CN" sz="2000" i="1" dirty="0"/>
              <a:t>∆ </a:t>
            </a:r>
            <a:r>
              <a:rPr lang="en-US" altLang="zh-CN" sz="2000" dirty="0"/>
              <a:t>such that </a:t>
            </a:r>
            <a:r>
              <a:rPr lang="en-US" altLang="zh-CN" sz="2000" i="1" dirty="0"/>
              <a:t>v </a:t>
            </a:r>
            <a:r>
              <a:rPr lang="en-US" altLang="zh-CN" sz="2000" dirty="0"/>
              <a:t>is in (</a:t>
            </a:r>
            <a:r>
              <a:rPr lang="en-US" altLang="zh-CN" sz="2000" i="1" dirty="0"/>
              <a:t>Q </a:t>
            </a:r>
            <a:r>
              <a:rPr lang="en-US" altLang="zh-CN" sz="2000" dirty="0"/>
              <a:t>⊕ E</a:t>
            </a:r>
            <a:r>
              <a:rPr lang="en-US" altLang="zh-CN" sz="2000" i="1" dirty="0"/>
              <a:t>∆</a:t>
            </a:r>
            <a:r>
              <a:rPr lang="en-US" altLang="zh-CN" sz="2000" dirty="0"/>
              <a:t>(</a:t>
            </a:r>
            <a:r>
              <a:rPr lang="en-US" altLang="zh-CN" sz="2000" i="1" dirty="0"/>
              <a:t>v</a:t>
            </a:r>
            <a:r>
              <a:rPr lang="en-US" altLang="zh-CN" sz="2000" dirty="0"/>
              <a:t>))(</a:t>
            </a:r>
            <a:r>
              <a:rPr lang="en-US" altLang="zh-CN" sz="2000" i="1" dirty="0"/>
              <a:t>G</a:t>
            </a:r>
            <a:r>
              <a:rPr lang="en-US" altLang="zh-CN" sz="2000" dirty="0"/>
              <a:t>). </a:t>
            </a:r>
            <a:br>
              <a:rPr lang="en-US" altLang="zh-CN" sz="2000" dirty="0"/>
            </a:b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2A1184-EB14-430C-BDA2-F6F5F7D93FCD}"/>
              </a:ext>
            </a:extLst>
          </p:cNvPr>
          <p:cNvSpPr/>
          <p:nvPr/>
        </p:nvSpPr>
        <p:spPr>
          <a:xfrm>
            <a:off x="216024" y="908720"/>
            <a:ext cx="8964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2000" b="1" i="1" dirty="0">
                <a:solidFill>
                  <a:srgbClr val="00682F"/>
                </a:solidFill>
              </a:rPr>
              <a:t>Can we explain why we return a match by relaxation?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E34BE8-AD1D-494D-9CAB-2FC89CF9561E}"/>
              </a:ext>
            </a:extLst>
          </p:cNvPr>
          <p:cNvSpPr/>
          <p:nvPr/>
        </p:nvSpPr>
        <p:spPr>
          <a:xfrm>
            <a:off x="95186" y="3295144"/>
            <a:ext cx="896448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</a:rPr>
              <a:t>Problem: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zh-CN" sz="2000" i="1" dirty="0"/>
              <a:t>Input</a:t>
            </a:r>
            <a:r>
              <a:rPr lang="en-US" altLang="zh-CN" sz="2000" dirty="0"/>
              <a:t>: </a:t>
            </a:r>
            <a:r>
              <a:rPr lang="en-US" altLang="zh-CN" sz="2000" i="1" dirty="0"/>
              <a:t>G</a:t>
            </a:r>
            <a:r>
              <a:rPr lang="en-US" altLang="zh-CN" sz="2000" dirty="0"/>
              <a:t>, </a:t>
            </a:r>
            <a:r>
              <a:rPr lang="en-US" altLang="zh-CN" sz="2000" i="1" dirty="0"/>
              <a:t>Q</a:t>
            </a:r>
            <a:r>
              <a:rPr lang="en-US" altLang="zh-CN" sz="2000" dirty="0"/>
              <a:t>, </a:t>
            </a:r>
            <a:r>
              <a:rPr lang="en-US" altLang="zh-CN" sz="2000" i="1" dirty="0"/>
              <a:t>T, ∆, v.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zh-CN" sz="2000" i="1" dirty="0"/>
              <a:t>Output: </a:t>
            </a:r>
            <a:r>
              <a:rPr lang="en-US" altLang="zh-CN" sz="2000" dirty="0">
                <a:solidFill>
                  <a:srgbClr val="00B050"/>
                </a:solidFill>
              </a:rPr>
              <a:t>minimum</a:t>
            </a:r>
            <a:r>
              <a:rPr lang="en-US" altLang="zh-CN" sz="2000" dirty="0"/>
              <a:t> explanation for </a:t>
            </a:r>
            <a:r>
              <a:rPr lang="en-US" altLang="zh-CN" sz="2000" i="1" dirty="0"/>
              <a:t>v</a:t>
            </a:r>
            <a:r>
              <a:rPr lang="en-US" altLang="zh-CN" sz="2000" dirty="0"/>
              <a:t> in ∆.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zh-CN" sz="2000" i="1" dirty="0"/>
              <a:t>Instances: </a:t>
            </a:r>
            <a:r>
              <a:rPr lang="en-US" altLang="zh-CN" sz="2000" dirty="0"/>
              <a:t>MRE</a:t>
            </a:r>
            <a:r>
              <a:rPr lang="en-US" altLang="zh-CN" sz="2000" baseline="-25000" dirty="0"/>
              <a:t>TF</a:t>
            </a:r>
            <a:r>
              <a:rPr lang="en-US" altLang="zh-CN" sz="2000" dirty="0"/>
              <a:t> ,  MRE</a:t>
            </a:r>
            <a:r>
              <a:rPr lang="en-US" altLang="zh-CN" sz="2000" baseline="-25000" dirty="0"/>
              <a:t>DF</a:t>
            </a:r>
            <a:br>
              <a:rPr lang="en-US" altLang="zh-CN" sz="2000" dirty="0"/>
            </a:br>
            <a:endParaRPr lang="en-US" altLang="zh-CN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BD49B5-EE6F-4782-9305-6AF7BDB39F21}"/>
              </a:ext>
            </a:extLst>
          </p:cNvPr>
          <p:cNvSpPr/>
          <p:nvPr/>
        </p:nvSpPr>
        <p:spPr>
          <a:xfrm>
            <a:off x="107504" y="5067761"/>
            <a:ext cx="89644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</a:rPr>
              <a:t>Results: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/>
              <a:t>MRE</a:t>
            </a:r>
            <a:r>
              <a:rPr lang="en-US" altLang="zh-CN" sz="2000" baseline="-25000" dirty="0"/>
              <a:t>TF</a:t>
            </a:r>
            <a:r>
              <a:rPr lang="en-US" altLang="zh-CN" sz="2000" dirty="0"/>
              <a:t>: optimal linear algorithm 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/>
              <a:t>MRE</a:t>
            </a:r>
            <a:r>
              <a:rPr lang="en-US" altLang="zh-CN" sz="2000" baseline="-25000" dirty="0"/>
              <a:t>DF</a:t>
            </a:r>
            <a:r>
              <a:rPr lang="en-US" altLang="zh-CN" sz="2000" dirty="0"/>
              <a:t>: NP-hard, parameterized algorithm by 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45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Experimental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2008" y="937458"/>
                <a:ext cx="9180512" cy="4939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99"/>
                    </a:solidFill>
                  </a:rPr>
                  <a:t>Real-life graphs: 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 (1) YAGO: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</a:pPr>
                <a:r>
                  <a:rPr lang="en-US" altLang="zh-CN" dirty="0"/>
                  <a:t>     data graph: (5.13M, 5.39M),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</a:pPr>
                <a:r>
                  <a:rPr lang="en-US" altLang="zh-CN" dirty="0"/>
                  <a:t>     taxonomy graph: a forest with 6488 nodes, average height 3.27 (maximum height 13) 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 (2) </a:t>
                </a:r>
                <a:r>
                  <a:rPr lang="en-US" altLang="zh-CN" dirty="0" err="1">
                    <a:solidFill>
                      <a:srgbClr val="0000FF"/>
                    </a:solidFill>
                  </a:rPr>
                  <a:t>DBpedia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:  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</a:pPr>
                <a:r>
                  <a:rPr lang="en-US" altLang="zh-CN" dirty="0"/>
                  <a:t>     data graph: (4.43M, 8.43M),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</a:pPr>
                <a:r>
                  <a:rPr lang="en-US" altLang="zh-CN" dirty="0"/>
                  <a:t>     taxonomy graph: a forest with 735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nodes, average height 2.29 (maximum height 6) 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99"/>
                    </a:solidFill>
                  </a:rPr>
                  <a:t>Pattern graphs: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</a:pPr>
                <a:r>
                  <a:rPr lang="en-US" altLang="zh-CN" dirty="0"/>
                  <a:t>     implement a generator for producing random pattern graphs 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V</a:t>
                </a:r>
                <a:r>
                  <a:rPr lang="en-US" altLang="zh-CN" i="1" baseline="-25000" dirty="0"/>
                  <a:t>Q</a:t>
                </a:r>
                <a:r>
                  <a:rPr lang="en-US" altLang="zh-CN" i="1" dirty="0"/>
                  <a:t> , E</a:t>
                </a:r>
                <a:r>
                  <a:rPr lang="en-US" altLang="zh-CN" i="1" baseline="-25000" dirty="0"/>
                  <a:t>Q</a:t>
                </a:r>
                <a:r>
                  <a:rPr lang="en-US" altLang="zh-CN" i="1" dirty="0"/>
                  <a:t> , </a:t>
                </a:r>
                <a:r>
                  <a:rPr lang="en-US" altLang="zh-CN" i="1" dirty="0" err="1"/>
                  <a:t>f</a:t>
                </a:r>
                <a:r>
                  <a:rPr lang="en-US" altLang="zh-CN" i="1" baseline="-25000" dirty="0" err="1"/>
                  <a:t>Q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), 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</a:pPr>
                <a:r>
                  <a:rPr lang="en-US" altLang="zh-CN" dirty="0"/>
                  <a:t>     controlled by 3 parameters: |</a:t>
                </a:r>
                <a:r>
                  <a:rPr lang="en-US" altLang="zh-CN" i="1" dirty="0"/>
                  <a:t>V</a:t>
                </a:r>
                <a:r>
                  <a:rPr lang="en-US" altLang="zh-CN" i="1" baseline="-25000" dirty="0"/>
                  <a:t>Q</a:t>
                </a:r>
                <a:r>
                  <a:rPr lang="en-US" altLang="zh-CN" i="1" dirty="0"/>
                  <a:t>| </a:t>
                </a:r>
                <a:r>
                  <a:rPr lang="en-US" altLang="zh-CN" dirty="0"/>
                  <a:t>varying from 2 to 10, |</a:t>
                </a:r>
                <a:r>
                  <a:rPr lang="en-US" altLang="zh-CN" i="1" dirty="0"/>
                  <a:t>E</a:t>
                </a:r>
                <a:r>
                  <a:rPr lang="en-US" altLang="zh-CN" i="1" baseline="-25000" dirty="0"/>
                  <a:t>Q</a:t>
                </a:r>
                <a:r>
                  <a:rPr lang="en-US" altLang="zh-CN" i="1" dirty="0"/>
                  <a:t>|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i="1" dirty="0"/>
                          <m:t>V</m:t>
                        </m:r>
                        <m:r>
                          <m:rPr>
                            <m:nor/>
                          </m:rPr>
                          <a:rPr lang="en-US" altLang="zh-CN" i="1" baseline="-25000" dirty="0"/>
                          <m:t>Q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r>
                  <a:rPr lang="en-US" altLang="zh-CN" dirty="0"/>
                  <a:t>, and the number     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</a:pP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i="1" dirty="0"/>
                          <m:t>V</m:t>
                        </m:r>
                        <m:r>
                          <m:rPr>
                            <m:nor/>
                          </m:rPr>
                          <a:rPr lang="en-US" altLang="zh-CN" i="1" baseline="-25000" dirty="0"/>
                          <m:t>Q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of labels </a:t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" y="937458"/>
                <a:ext cx="9180512" cy="4939814"/>
              </a:xfrm>
              <a:prstGeom prst="rect">
                <a:avLst/>
              </a:prstGeom>
              <a:blipFill>
                <a:blip r:embed="rId3"/>
                <a:stretch>
                  <a:fillRect l="-133" t="-494" r="-2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5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586CF-45B1-4C68-8C0A-E0B9895D382C}"/>
              </a:ext>
            </a:extLst>
          </p:cNvPr>
          <p:cNvSpPr/>
          <p:nvPr/>
        </p:nvSpPr>
        <p:spPr>
          <a:xfrm>
            <a:off x="95186" y="908720"/>
            <a:ext cx="908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99"/>
                </a:solidFill>
              </a:rPr>
              <a:t>Quality</a:t>
            </a:r>
            <a:endParaRPr lang="en-US" altLang="zh-CN" sz="2000" dirty="0">
              <a:solidFill>
                <a:srgbClr val="000099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6A8214-D571-4CB9-86ED-63CB696AD7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1772816"/>
            <a:ext cx="4680520" cy="75329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11A456-C9B1-42FA-987E-3323B2BCCFA7}"/>
              </a:ext>
            </a:extLst>
          </p:cNvPr>
          <p:cNvSpPr/>
          <p:nvPr/>
        </p:nvSpPr>
        <p:spPr>
          <a:xfrm>
            <a:off x="95186" y="2928134"/>
            <a:ext cx="9085326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i="1" dirty="0" err="1">
                <a:solidFill>
                  <a:srgbClr val="0070C0"/>
                </a:solidFill>
              </a:rPr>
              <a:t>DBpedia</a:t>
            </a:r>
            <a:endParaRPr lang="en-US" altLang="zh-CN" sz="2000" i="1" dirty="0">
              <a:solidFill>
                <a:srgbClr val="0070C0"/>
              </a:solidFill>
            </a:endParaRPr>
          </a:p>
          <a:p>
            <a:pPr marL="723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p"/>
              <a:tabLst>
                <a:tab pos="723900" algn="l"/>
              </a:tabLst>
            </a:pPr>
            <a:r>
              <a:rPr lang="en-US" altLang="zh-CN" sz="2000" i="1" dirty="0"/>
              <a:t>Taxonomy simulation: </a:t>
            </a:r>
            <a:r>
              <a:rPr lang="en-US" altLang="zh-CN" sz="2000" i="1" dirty="0">
                <a:solidFill>
                  <a:srgbClr val="FF0000"/>
                </a:solidFill>
              </a:rPr>
              <a:t>98%</a:t>
            </a:r>
          </a:p>
          <a:p>
            <a:pPr marL="723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p"/>
              <a:tabLst>
                <a:tab pos="723900" algn="l"/>
              </a:tabLst>
            </a:pPr>
            <a:r>
              <a:rPr lang="en-US" altLang="zh-CN" sz="2000" i="1" dirty="0"/>
              <a:t>Relaxations: </a:t>
            </a:r>
            <a:r>
              <a:rPr lang="en-US" altLang="zh-CN" sz="2000" i="1" dirty="0">
                <a:solidFill>
                  <a:srgbClr val="FF0000"/>
                </a:solidFill>
              </a:rPr>
              <a:t>77%</a:t>
            </a:r>
          </a:p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rgbClr val="0070C0"/>
                </a:solidFill>
              </a:rPr>
              <a:t>YAGO</a:t>
            </a:r>
          </a:p>
          <a:p>
            <a:pPr marL="723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p"/>
              <a:tabLst>
                <a:tab pos="723900" algn="l"/>
              </a:tabLst>
            </a:pPr>
            <a:r>
              <a:rPr lang="en-US" altLang="zh-CN" sz="2000" i="1" dirty="0"/>
              <a:t>Taxonomy simulation: </a:t>
            </a:r>
            <a:r>
              <a:rPr lang="en-US" altLang="zh-CN" sz="2000" i="1" dirty="0">
                <a:solidFill>
                  <a:srgbClr val="FF0000"/>
                </a:solidFill>
              </a:rPr>
              <a:t>94%</a:t>
            </a:r>
          </a:p>
          <a:p>
            <a:pPr marL="723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p"/>
              <a:tabLst>
                <a:tab pos="723900" algn="l"/>
              </a:tabLst>
            </a:pPr>
            <a:r>
              <a:rPr lang="en-US" altLang="zh-CN" sz="2000" i="1" dirty="0"/>
              <a:t>Relaxations: </a:t>
            </a:r>
            <a:r>
              <a:rPr lang="en-US" altLang="zh-CN" sz="2000" i="1" dirty="0">
                <a:solidFill>
                  <a:srgbClr val="FF0000"/>
                </a:solidFill>
              </a:rPr>
              <a:t>71%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8FDA381-1CC0-40D0-9FA3-DD8C15E8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71414"/>
            <a:ext cx="9182824" cy="796908"/>
          </a:xfrm>
        </p:spPr>
        <p:txBody>
          <a:bodyPr/>
          <a:lstStyle/>
          <a:p>
            <a:pPr>
              <a:buSzPct val="80000"/>
            </a:pPr>
            <a:r>
              <a:rPr lang="en-US" altLang="zh-CN" sz="2800" b="1" dirty="0">
                <a:solidFill>
                  <a:srgbClr val="000099"/>
                </a:solidFill>
              </a:rPr>
              <a:t>Effectiveness of taxonomy simulation and relaxation</a:t>
            </a:r>
          </a:p>
        </p:txBody>
      </p:sp>
    </p:spTree>
    <p:extLst>
      <p:ext uri="{BB962C8B-B14F-4D97-AF65-F5344CB8AC3E}">
        <p14:creationId xmlns:p14="http://schemas.microsoft.com/office/powerpoint/2010/main" val="160791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>
            <a:extLst>
              <a:ext uri="{FF2B5EF4-FFF2-40B4-BE49-F238E27FC236}">
                <a16:creationId xmlns:a16="http://schemas.microsoft.com/office/drawing/2014/main" id="{C61B78E7-0F46-4721-B4DF-E8E663D78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6" y="1412776"/>
            <a:ext cx="4265864" cy="300099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B8C8ACD1-1CB3-4A34-8BDF-40BA594FE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59" y="1391824"/>
            <a:ext cx="4168792" cy="304528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21253F6-071B-4D91-9712-3DE1621C9660}"/>
              </a:ext>
            </a:extLst>
          </p:cNvPr>
          <p:cNvSpPr/>
          <p:nvPr/>
        </p:nvSpPr>
        <p:spPr>
          <a:xfrm>
            <a:off x="95186" y="908720"/>
            <a:ext cx="908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99"/>
                </a:solidFill>
              </a:rPr>
              <a:t>Quantity </a:t>
            </a:r>
            <a:r>
              <a:rPr lang="en-US" altLang="zh-CN" sz="2000" dirty="0">
                <a:solidFill>
                  <a:srgbClr val="000099"/>
                </a:solidFill>
              </a:rPr>
              <a:t>(number of matches vs. |V</a:t>
            </a:r>
            <a:r>
              <a:rPr lang="en-US" altLang="zh-CN" sz="2000" baseline="-25000" dirty="0">
                <a:solidFill>
                  <a:srgbClr val="000099"/>
                </a:solidFill>
              </a:rPr>
              <a:t>Q</a:t>
            </a:r>
            <a:r>
              <a:rPr lang="en-US" altLang="zh-CN" sz="2000" dirty="0">
                <a:solidFill>
                  <a:srgbClr val="000099"/>
                </a:solidFill>
              </a:rPr>
              <a:t>|)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2320926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5496" y="71414"/>
            <a:ext cx="9182824" cy="796908"/>
          </a:xfrm>
        </p:spPr>
        <p:txBody>
          <a:bodyPr/>
          <a:lstStyle/>
          <a:p>
            <a:pPr>
              <a:buSzPct val="80000"/>
            </a:pPr>
            <a:r>
              <a:rPr lang="en-US" altLang="zh-CN" sz="2800" b="1" dirty="0">
                <a:solidFill>
                  <a:srgbClr val="000099"/>
                </a:solidFill>
              </a:rPr>
              <a:t>Effectiveness of taxonomy simulation and relaxation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C61373-01BB-483C-A584-B64A34E126FB}"/>
              </a:ext>
            </a:extLst>
          </p:cNvPr>
          <p:cNvSpPr/>
          <p:nvPr/>
        </p:nvSpPr>
        <p:spPr>
          <a:xfrm>
            <a:off x="4237878" y="5915307"/>
            <a:ext cx="4248472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buSzPct val="80000"/>
            </a:pPr>
            <a:r>
              <a:rPr lang="en-US" altLang="zh-CN" dirty="0">
                <a:solidFill>
                  <a:srgbClr val="0070C0"/>
                </a:solidFill>
              </a:rPr>
              <a:t>Relaxation vs. </a:t>
            </a:r>
            <a:r>
              <a:rPr lang="en-US" altLang="zh-CN">
                <a:solidFill>
                  <a:srgbClr val="0070C0"/>
                </a:solidFill>
              </a:rPr>
              <a:t>taxonomy </a:t>
            </a:r>
            <a:r>
              <a:rPr lang="en-US" altLang="zh-CN" dirty="0">
                <a:solidFill>
                  <a:srgbClr val="0070C0"/>
                </a:solidFill>
              </a:rPr>
              <a:t>simulation 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151,320 vs 0 (|V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Q</a:t>
            </a:r>
            <a:r>
              <a:rPr lang="en-US" altLang="zh-CN" sz="2000" dirty="0">
                <a:solidFill>
                  <a:srgbClr val="FF0000"/>
                </a:solidFill>
              </a:rPr>
              <a:t>|=6)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A6E7CE-4154-42F9-9F9F-025E5C3EAAF9}"/>
              </a:ext>
            </a:extLst>
          </p:cNvPr>
          <p:cNvSpPr/>
          <p:nvPr/>
        </p:nvSpPr>
        <p:spPr>
          <a:xfrm>
            <a:off x="4237877" y="5171022"/>
            <a:ext cx="5544616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buSzPct val="80000"/>
            </a:pPr>
            <a:r>
              <a:rPr lang="en-US" altLang="zh-CN" dirty="0">
                <a:solidFill>
                  <a:srgbClr val="0070C0"/>
                </a:solidFill>
              </a:rPr>
              <a:t>Taxonomy simulation vs. graph simulation 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26,242 vs 18,384 (|V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Q</a:t>
            </a:r>
            <a:r>
              <a:rPr lang="en-US" altLang="zh-CN" sz="2000" dirty="0">
                <a:solidFill>
                  <a:srgbClr val="FF0000"/>
                </a:solidFill>
              </a:rPr>
              <a:t>|=4)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00ACF8-F2C2-44B6-9FE0-5E3A2490A9F4}"/>
              </a:ext>
            </a:extLst>
          </p:cNvPr>
          <p:cNvSpPr/>
          <p:nvPr/>
        </p:nvSpPr>
        <p:spPr>
          <a:xfrm>
            <a:off x="-324543" y="5915307"/>
            <a:ext cx="4248472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buSzPct val="80000"/>
            </a:pPr>
            <a:r>
              <a:rPr lang="en-US" altLang="zh-CN" dirty="0">
                <a:solidFill>
                  <a:srgbClr val="0070C0"/>
                </a:solidFill>
              </a:rPr>
              <a:t>Relaxation vs. taxonomy simulation 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50,543 vs 0 (|V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Q</a:t>
            </a:r>
            <a:r>
              <a:rPr lang="en-US" altLang="zh-CN" sz="2000" dirty="0">
                <a:solidFill>
                  <a:srgbClr val="FF0000"/>
                </a:solidFill>
              </a:rPr>
              <a:t>|=6)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C64EA9-615E-4935-8320-8D38B13B8298}"/>
              </a:ext>
            </a:extLst>
          </p:cNvPr>
          <p:cNvSpPr/>
          <p:nvPr/>
        </p:nvSpPr>
        <p:spPr>
          <a:xfrm>
            <a:off x="-324544" y="5171022"/>
            <a:ext cx="5544616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buSzPct val="80000"/>
            </a:pPr>
            <a:r>
              <a:rPr lang="en-US" altLang="zh-CN" dirty="0">
                <a:solidFill>
                  <a:srgbClr val="0070C0"/>
                </a:solidFill>
              </a:rPr>
              <a:t>Taxonomy simulation vs. graph simulation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1,116 vs 0 (|V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Q</a:t>
            </a:r>
            <a:r>
              <a:rPr lang="en-US" altLang="zh-CN" sz="2000" dirty="0">
                <a:solidFill>
                  <a:srgbClr val="FF0000"/>
                </a:solidFill>
              </a:rPr>
              <a:t>|=4)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B5B228B-7A39-4013-AEE7-E66BFBC4BD0F}"/>
              </a:ext>
            </a:extLst>
          </p:cNvPr>
          <p:cNvCxnSpPr>
            <a:cxnSpLocks/>
          </p:cNvCxnSpPr>
          <p:nvPr/>
        </p:nvCxnSpPr>
        <p:spPr>
          <a:xfrm flipH="1" flipV="1">
            <a:off x="6875243" y="2111950"/>
            <a:ext cx="134942" cy="76244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2461CFC-9CFA-4AED-8109-C73E533B8A8B}"/>
              </a:ext>
            </a:extLst>
          </p:cNvPr>
          <p:cNvSpPr/>
          <p:nvPr/>
        </p:nvSpPr>
        <p:spPr>
          <a:xfrm>
            <a:off x="5214522" y="2773721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Taxonomy </a:t>
            </a:r>
          </a:p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simulation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D543531-3887-49B6-8BDF-C4E554D4CDA0}"/>
              </a:ext>
            </a:extLst>
          </p:cNvPr>
          <p:cNvCxnSpPr>
            <a:cxnSpLocks/>
          </p:cNvCxnSpPr>
          <p:nvPr/>
        </p:nvCxnSpPr>
        <p:spPr>
          <a:xfrm flipH="1">
            <a:off x="5317997" y="3861048"/>
            <a:ext cx="936104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2F522A0-1A36-4D7F-A0B0-9AECE6897B32}"/>
              </a:ext>
            </a:extLst>
          </p:cNvPr>
          <p:cNvSpPr/>
          <p:nvPr/>
        </p:nvSpPr>
        <p:spPr>
          <a:xfrm>
            <a:off x="4139952" y="3996353"/>
            <a:ext cx="2978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Graph </a:t>
            </a:r>
          </a:p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simulation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053E4E3-3AC8-47A1-BA98-6D10FE4735EE}"/>
              </a:ext>
            </a:extLst>
          </p:cNvPr>
          <p:cNvCxnSpPr>
            <a:cxnSpLocks/>
          </p:cNvCxnSpPr>
          <p:nvPr/>
        </p:nvCxnSpPr>
        <p:spPr>
          <a:xfrm flipH="1">
            <a:off x="683568" y="4021972"/>
            <a:ext cx="745997" cy="27932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233AD38F-0874-473C-A1C1-EE477E24C5C8}"/>
              </a:ext>
            </a:extLst>
          </p:cNvPr>
          <p:cNvSpPr/>
          <p:nvPr/>
        </p:nvSpPr>
        <p:spPr>
          <a:xfrm>
            <a:off x="-518265" y="4013980"/>
            <a:ext cx="2978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Graph </a:t>
            </a:r>
          </a:p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simulation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A714AFBA-9D78-4DA7-9EDF-9ACFA3EF5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19" y="6381328"/>
            <a:ext cx="8534753" cy="409232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i="1" dirty="0">
                <a:sym typeface="Wingdings" pitchFamily="2" charset="2"/>
              </a:rPr>
              <a:t>|V</a:t>
            </a:r>
            <a:r>
              <a:rPr lang="en-US" altLang="zh-CN" sz="2000" i="1" baseline="-25000" dirty="0">
                <a:sym typeface="Wingdings" pitchFamily="2" charset="2"/>
              </a:rPr>
              <a:t>Q</a:t>
            </a:r>
            <a:r>
              <a:rPr lang="en-US" altLang="zh-CN" sz="2000" i="1" dirty="0">
                <a:sym typeface="Wingdings" pitchFamily="2" charset="2"/>
              </a:rPr>
              <a:t>| ≤ 4: Taxonomy simulation;    |V</a:t>
            </a:r>
            <a:r>
              <a:rPr lang="en-US" altLang="zh-CN" sz="2000" i="1" baseline="-25000" dirty="0">
                <a:sym typeface="Wingdings" pitchFamily="2" charset="2"/>
              </a:rPr>
              <a:t>Q</a:t>
            </a:r>
            <a:r>
              <a:rPr lang="en-US" altLang="zh-CN" sz="2000" i="1" dirty="0">
                <a:sym typeface="Wingdings" pitchFamily="2" charset="2"/>
              </a:rPr>
              <a:t>| &gt; 4: Relaxation 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9EF2F75-AA21-44DC-B05A-42E1A88C824C}"/>
              </a:ext>
            </a:extLst>
          </p:cNvPr>
          <p:cNvCxnSpPr>
            <a:cxnSpLocks/>
          </p:cNvCxnSpPr>
          <p:nvPr/>
        </p:nvCxnSpPr>
        <p:spPr>
          <a:xfrm flipV="1">
            <a:off x="6146089" y="3261311"/>
            <a:ext cx="0" cy="43318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424FAA09-F6EF-4407-91C8-E9DC18159EB6}"/>
              </a:ext>
            </a:extLst>
          </p:cNvPr>
          <p:cNvSpPr/>
          <p:nvPr/>
        </p:nvSpPr>
        <p:spPr>
          <a:xfrm>
            <a:off x="5744004" y="1791559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Relaxation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D145AAF-8214-445C-B9A8-3558AC01F7B6}"/>
              </a:ext>
            </a:extLst>
          </p:cNvPr>
          <p:cNvSpPr/>
          <p:nvPr/>
        </p:nvSpPr>
        <p:spPr>
          <a:xfrm>
            <a:off x="657965" y="3049796"/>
            <a:ext cx="1728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ct val="80000"/>
            </a:pPr>
            <a:r>
              <a:rPr lang="en-US" altLang="zh-CN" sz="1400" dirty="0">
                <a:solidFill>
                  <a:srgbClr val="FF0000"/>
                </a:solidFill>
              </a:rPr>
              <a:t>Taxonomy </a:t>
            </a:r>
          </a:p>
          <a:p>
            <a:pPr lvl="1">
              <a:spcBef>
                <a:spcPts val="0"/>
              </a:spcBef>
              <a:buSzPct val="80000"/>
            </a:pPr>
            <a:r>
              <a:rPr lang="en-US" altLang="zh-CN" sz="1400" dirty="0">
                <a:solidFill>
                  <a:srgbClr val="FF0000"/>
                </a:solidFill>
              </a:rPr>
              <a:t>simulation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F6FA1D0-C665-47B6-9D55-1AB9B5623D4C}"/>
              </a:ext>
            </a:extLst>
          </p:cNvPr>
          <p:cNvCxnSpPr>
            <a:cxnSpLocks/>
          </p:cNvCxnSpPr>
          <p:nvPr/>
        </p:nvCxnSpPr>
        <p:spPr>
          <a:xfrm flipV="1">
            <a:off x="1463835" y="3501008"/>
            <a:ext cx="227845" cy="42680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36F5A86D-727B-4490-84D9-60C442A4028E}"/>
              </a:ext>
            </a:extLst>
          </p:cNvPr>
          <p:cNvSpPr/>
          <p:nvPr/>
        </p:nvSpPr>
        <p:spPr>
          <a:xfrm>
            <a:off x="4346397" y="4541058"/>
            <a:ext cx="3635896" cy="39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buSzPct val="80000"/>
            </a:pPr>
            <a:r>
              <a:rPr lang="en-US" altLang="zh-CN" sz="2000" i="1" dirty="0"/>
              <a:t>Varying |V</a:t>
            </a:r>
            <a:r>
              <a:rPr lang="en-US" altLang="zh-CN" sz="2000" i="1" baseline="-25000" dirty="0"/>
              <a:t>Q</a:t>
            </a:r>
            <a:r>
              <a:rPr lang="en-US" altLang="zh-CN" sz="2000" i="1" dirty="0"/>
              <a:t>| (</a:t>
            </a:r>
            <a:r>
              <a:rPr lang="en-US" altLang="zh-CN" sz="2000" i="1" dirty="0" err="1"/>
              <a:t>DBpedia</a:t>
            </a:r>
            <a:r>
              <a:rPr lang="en-US" altLang="zh-CN" sz="2000" i="1" dirty="0"/>
              <a:t>)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21E0423-3889-4759-B61B-05DEF5147C10}"/>
              </a:ext>
            </a:extLst>
          </p:cNvPr>
          <p:cNvSpPr/>
          <p:nvPr/>
        </p:nvSpPr>
        <p:spPr>
          <a:xfrm>
            <a:off x="862372" y="4521610"/>
            <a:ext cx="3321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buSzPct val="80000"/>
            </a:pPr>
            <a:r>
              <a:rPr lang="en-US" altLang="zh-CN" sz="2000" i="1" dirty="0"/>
              <a:t>Varying |V</a:t>
            </a:r>
            <a:r>
              <a:rPr lang="en-US" altLang="zh-CN" sz="2000" i="1" baseline="-25000" dirty="0"/>
              <a:t>Q</a:t>
            </a:r>
            <a:r>
              <a:rPr lang="en-US" altLang="zh-CN" sz="2000" i="1" dirty="0"/>
              <a:t>| (YAGO)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11FAE6B-AB32-417D-9144-42A7ECB04C60}"/>
              </a:ext>
            </a:extLst>
          </p:cNvPr>
          <p:cNvCxnSpPr>
            <a:cxnSpLocks/>
          </p:cNvCxnSpPr>
          <p:nvPr/>
        </p:nvCxnSpPr>
        <p:spPr>
          <a:xfrm flipH="1" flipV="1">
            <a:off x="2207798" y="2453400"/>
            <a:ext cx="134942" cy="76244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D34A3D27-72D2-4FD0-A043-1EC89B64BE2B}"/>
              </a:ext>
            </a:extLst>
          </p:cNvPr>
          <p:cNvSpPr/>
          <p:nvPr/>
        </p:nvSpPr>
        <p:spPr>
          <a:xfrm>
            <a:off x="1076559" y="2133009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Relaxation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7" name="灯片编号占位符 3">
            <a:extLst>
              <a:ext uri="{FF2B5EF4-FFF2-40B4-BE49-F238E27FC236}">
                <a16:creationId xmlns:a16="http://schemas.microsoft.com/office/drawing/2014/main" id="{A2DFED35-D3ED-4B3F-BEB2-E64059AFD5FC}"/>
              </a:ext>
            </a:extLst>
          </p:cNvPr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9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Efficiency of relaxation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C61373-01BB-483C-A584-B64A34E126FB}"/>
              </a:ext>
            </a:extLst>
          </p:cNvPr>
          <p:cNvSpPr/>
          <p:nvPr/>
        </p:nvSpPr>
        <p:spPr>
          <a:xfrm>
            <a:off x="-324544" y="5139769"/>
            <a:ext cx="55446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buSzPct val="80000"/>
            </a:pPr>
            <a:r>
              <a:rPr lang="en-US" altLang="zh-CN" sz="2000" dirty="0">
                <a:solidFill>
                  <a:srgbClr val="0070C0"/>
                </a:solidFill>
              </a:rPr>
              <a:t>Direct evaluation / optimized evaluation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1.57 times faster ( |V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Q</a:t>
            </a:r>
            <a:r>
              <a:rPr lang="en-US" altLang="zh-CN" sz="2000" dirty="0">
                <a:solidFill>
                  <a:srgbClr val="FF0000"/>
                </a:solidFill>
              </a:rPr>
              <a:t>|=6, YAGO )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1.62 times faster ( |V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Q</a:t>
            </a:r>
            <a:r>
              <a:rPr lang="en-US" altLang="zh-CN" sz="2000" dirty="0">
                <a:solidFill>
                  <a:srgbClr val="FF0000"/>
                </a:solidFill>
              </a:rPr>
              <a:t>|=6, </a:t>
            </a:r>
            <a:r>
              <a:rPr lang="en-US" altLang="zh-CN" sz="2000" dirty="0" err="1">
                <a:solidFill>
                  <a:srgbClr val="FF0000"/>
                </a:solidFill>
              </a:rPr>
              <a:t>DBpedia</a:t>
            </a:r>
            <a:r>
              <a:rPr lang="en-US" altLang="zh-CN" sz="2000" dirty="0">
                <a:solidFill>
                  <a:srgbClr val="FF0000"/>
                </a:solidFill>
              </a:rPr>
              <a:t> 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AF7055-05BB-43D1-8428-7D1FE4C49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92013"/>
            <a:ext cx="3854232" cy="34571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833B04-7A61-43F8-9B01-05EEF3A20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60691"/>
            <a:ext cx="3832713" cy="3436461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6E46BCF-C055-4FE8-BA78-14A53C67195F}"/>
              </a:ext>
            </a:extLst>
          </p:cNvPr>
          <p:cNvCxnSpPr>
            <a:cxnSpLocks/>
          </p:cNvCxnSpPr>
          <p:nvPr/>
        </p:nvCxnSpPr>
        <p:spPr>
          <a:xfrm flipH="1" flipV="1">
            <a:off x="6770048" y="2157311"/>
            <a:ext cx="186061" cy="55532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09DFD3E-F267-449D-AA40-5907C52A89D7}"/>
              </a:ext>
            </a:extLst>
          </p:cNvPr>
          <p:cNvSpPr/>
          <p:nvPr/>
        </p:nvSpPr>
        <p:spPr>
          <a:xfrm>
            <a:off x="5905952" y="1675960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Direct evaluation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10E3BD6-241A-4420-80F0-492A4020B88E}"/>
              </a:ext>
            </a:extLst>
          </p:cNvPr>
          <p:cNvSpPr/>
          <p:nvPr/>
        </p:nvSpPr>
        <p:spPr>
          <a:xfrm>
            <a:off x="7649127" y="1383572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Graph</a:t>
            </a:r>
          </a:p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simulation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647A45B-AE7F-429D-9B43-6138D26F7787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708352" y="1968347"/>
            <a:ext cx="804871" cy="729539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2E43489-C244-447E-B027-19AFFBF88B98}"/>
              </a:ext>
            </a:extLst>
          </p:cNvPr>
          <p:cNvCxnSpPr>
            <a:cxnSpLocks/>
          </p:cNvCxnSpPr>
          <p:nvPr/>
        </p:nvCxnSpPr>
        <p:spPr>
          <a:xfrm>
            <a:off x="6626032" y="3358126"/>
            <a:ext cx="500040" cy="26838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5F40CB3-5DF7-48AF-9C39-693086DD3D2A}"/>
              </a:ext>
            </a:extLst>
          </p:cNvPr>
          <p:cNvSpPr/>
          <p:nvPr/>
        </p:nvSpPr>
        <p:spPr>
          <a:xfrm>
            <a:off x="6554024" y="3348281"/>
            <a:ext cx="19179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Optimized </a:t>
            </a:r>
          </a:p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evaluation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A1A33C9-7B76-4D9C-975D-DE2F8A4A32AD}"/>
              </a:ext>
            </a:extLst>
          </p:cNvPr>
          <p:cNvSpPr/>
          <p:nvPr/>
        </p:nvSpPr>
        <p:spPr>
          <a:xfrm>
            <a:off x="2265273" y="3358126"/>
            <a:ext cx="16052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Optimized </a:t>
            </a:r>
          </a:p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evaluation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B3B8F2E-A032-463C-A3A0-7084E4B01AA3}"/>
              </a:ext>
            </a:extLst>
          </p:cNvPr>
          <p:cNvCxnSpPr>
            <a:cxnSpLocks/>
          </p:cNvCxnSpPr>
          <p:nvPr/>
        </p:nvCxnSpPr>
        <p:spPr>
          <a:xfrm>
            <a:off x="2460539" y="3206055"/>
            <a:ext cx="356024" cy="41640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E3CF59B-D14B-4A78-B2DD-F502F9044343}"/>
              </a:ext>
            </a:extLst>
          </p:cNvPr>
          <p:cNvCxnSpPr>
            <a:cxnSpLocks/>
          </p:cNvCxnSpPr>
          <p:nvPr/>
        </p:nvCxnSpPr>
        <p:spPr>
          <a:xfrm flipH="1" flipV="1">
            <a:off x="2460539" y="2053887"/>
            <a:ext cx="186061" cy="55532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63ADEFB4-D5F2-4315-95C8-D64FC62D531C}"/>
              </a:ext>
            </a:extLst>
          </p:cNvPr>
          <p:cNvSpPr/>
          <p:nvPr/>
        </p:nvSpPr>
        <p:spPr>
          <a:xfrm>
            <a:off x="1596443" y="1572536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Direct evaluation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36892C1-E308-42AD-91FB-F29CA2FBD587}"/>
              </a:ext>
            </a:extLst>
          </p:cNvPr>
          <p:cNvSpPr/>
          <p:nvPr/>
        </p:nvSpPr>
        <p:spPr>
          <a:xfrm>
            <a:off x="2769130" y="867788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Graph</a:t>
            </a:r>
          </a:p>
          <a:p>
            <a:pPr lvl="1">
              <a:spcBef>
                <a:spcPts val="0"/>
              </a:spcBef>
              <a:buSzPct val="80000"/>
            </a:pPr>
            <a:r>
              <a:rPr lang="en-US" altLang="zh-CN" sz="1600" dirty="0">
                <a:solidFill>
                  <a:srgbClr val="FF0000"/>
                </a:solidFill>
              </a:rPr>
              <a:t>simulation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60D8A6F-A444-4454-85D6-5C136CB5EA4D}"/>
              </a:ext>
            </a:extLst>
          </p:cNvPr>
          <p:cNvCxnSpPr>
            <a:cxnSpLocks/>
          </p:cNvCxnSpPr>
          <p:nvPr/>
        </p:nvCxnSpPr>
        <p:spPr>
          <a:xfrm flipV="1">
            <a:off x="3451389" y="1345681"/>
            <a:ext cx="307632" cy="119896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806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37960"/>
            <a:ext cx="8358246" cy="796908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Summary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980728"/>
            <a:ext cx="9577064" cy="383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  <a:spcAft>
                <a:spcPts val="1200"/>
              </a:spcAft>
              <a:buSzPct val="80000"/>
            </a:pPr>
            <a:r>
              <a:rPr lang="en-US" altLang="zh-CN" sz="2400" dirty="0">
                <a:solidFill>
                  <a:srgbClr val="000099"/>
                </a:solidFill>
              </a:rPr>
              <a:t>A framework for relaxing graph pattern matching queries</a:t>
            </a:r>
            <a:endParaRPr lang="en-US" altLang="zh-CN" sz="2000" dirty="0">
              <a:solidFill>
                <a:srgbClr val="000099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/>
              <a:t>Taxonomy simulation by combining taxonomy with graph simulation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/>
              <a:t>Relaxation framework for taxonomy simulation </a:t>
            </a:r>
          </a:p>
          <a:p>
            <a:pPr marL="71755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/>
              <a:t>Ranking functions for </a:t>
            </a:r>
            <a:r>
              <a:rPr lang="en-US" altLang="zh-CN" dirty="0"/>
              <a:t>taxonomy simulation patterns</a:t>
            </a:r>
            <a:r>
              <a:rPr lang="en-US" altLang="zh-CN" sz="2000" dirty="0"/>
              <a:t> </a:t>
            </a:r>
          </a:p>
          <a:p>
            <a:pPr marL="71755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/>
              <a:t>Computing top-k relaxed patterns</a:t>
            </a:r>
          </a:p>
          <a:p>
            <a:pPr marL="71755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/>
              <a:t>Evaluating top-k relaxed patterns</a:t>
            </a:r>
          </a:p>
          <a:p>
            <a:pPr marL="71755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/>
              <a:t>Relaxation explanation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55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27784" y="2780928"/>
            <a:ext cx="3731594" cy="898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6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66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5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0A4CB58-7A45-4D82-90A4-6B08713F7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46683"/>
            <a:ext cx="4707062" cy="191018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302B6A2-A17F-4909-A435-49F6966D2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68" y="1539350"/>
            <a:ext cx="3665778" cy="1982326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Background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634DA85-6A67-44E9-B4E3-AF602EF1D7B3}"/>
              </a:ext>
            </a:extLst>
          </p:cNvPr>
          <p:cNvCxnSpPr>
            <a:cxnSpLocks/>
          </p:cNvCxnSpPr>
          <p:nvPr/>
        </p:nvCxnSpPr>
        <p:spPr>
          <a:xfrm>
            <a:off x="4355976" y="3789039"/>
            <a:ext cx="47070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A46DABBC-5909-43FA-85F4-F0002DC44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28" y="5157192"/>
            <a:ext cx="1368152" cy="1332550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71963C1-A08A-409D-AE6A-137A8D97BE34}"/>
              </a:ext>
            </a:extLst>
          </p:cNvPr>
          <p:cNvCxnSpPr>
            <a:cxnSpLocks/>
          </p:cNvCxnSpPr>
          <p:nvPr/>
        </p:nvCxnSpPr>
        <p:spPr>
          <a:xfrm>
            <a:off x="0" y="4365104"/>
            <a:ext cx="4139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FBACDC53-857C-4E41-908F-E80EF97AC327}"/>
              </a:ext>
            </a:extLst>
          </p:cNvPr>
          <p:cNvSpPr txBox="1">
            <a:spLocks/>
          </p:cNvSpPr>
          <p:nvPr/>
        </p:nvSpPr>
        <p:spPr>
          <a:xfrm>
            <a:off x="5508104" y="3933056"/>
            <a:ext cx="3384376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0">
              <a:spcBef>
                <a:spcPts val="1800"/>
              </a:spcBef>
              <a:buNone/>
            </a:pPr>
            <a:r>
              <a:rPr lang="en-US" altLang="zh-CN" sz="2000" i="1" dirty="0"/>
              <a:t>Data graph G</a:t>
            </a: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ABB01424-AF96-482C-80EB-03E4BC54DDD7}"/>
              </a:ext>
            </a:extLst>
          </p:cNvPr>
          <p:cNvSpPr txBox="1">
            <a:spLocks/>
          </p:cNvSpPr>
          <p:nvPr/>
        </p:nvSpPr>
        <p:spPr>
          <a:xfrm>
            <a:off x="5436096" y="980728"/>
            <a:ext cx="4176464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0">
              <a:spcBef>
                <a:spcPts val="1800"/>
              </a:spcBef>
              <a:buNone/>
            </a:pPr>
            <a:r>
              <a:rPr lang="en-US" altLang="zh-CN" sz="2000" i="1" dirty="0"/>
              <a:t>(Partial) Taxonomy T</a:t>
            </a: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A148C604-A0C1-4113-B5EC-3BBB27BA7520}"/>
              </a:ext>
            </a:extLst>
          </p:cNvPr>
          <p:cNvSpPr txBox="1">
            <a:spLocks/>
          </p:cNvSpPr>
          <p:nvPr/>
        </p:nvSpPr>
        <p:spPr>
          <a:xfrm>
            <a:off x="1475656" y="4581128"/>
            <a:ext cx="3384376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0">
              <a:spcBef>
                <a:spcPts val="1800"/>
              </a:spcBef>
              <a:buNone/>
            </a:pPr>
            <a:r>
              <a:rPr lang="en-US" altLang="zh-CN" sz="2000" i="1" dirty="0"/>
              <a:t>Pattern graph Q</a:t>
            </a:r>
            <a:endParaRPr lang="en-US" altLang="zh-CN" sz="2000" i="1" baseline="-25000" dirty="0"/>
          </a:p>
        </p:txBody>
      </p:sp>
      <p:sp>
        <p:nvSpPr>
          <p:cNvPr id="39" name="AutoShape 6">
            <a:extLst>
              <a:ext uri="{FF2B5EF4-FFF2-40B4-BE49-F238E27FC236}">
                <a16:creationId xmlns:a16="http://schemas.microsoft.com/office/drawing/2014/main" id="{5E1AC550-F57E-43E8-BF94-8145DB960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2636911"/>
            <a:ext cx="803142" cy="360041"/>
          </a:xfrm>
          <a:prstGeom prst="wedgeRoundRectCallout">
            <a:avLst>
              <a:gd name="adj1" fmla="val -108323"/>
              <a:gd name="adj2" fmla="val -21059"/>
              <a:gd name="adj3" fmla="val 16667"/>
            </a:avLst>
          </a:prstGeom>
          <a:solidFill>
            <a:srgbClr val="FFFF99"/>
          </a:solidFill>
          <a:ln w="9360">
            <a:solidFill>
              <a:srgbClr val="402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buClr>
                <a:schemeClr val="accent1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is-a</a:t>
            </a:r>
            <a:endParaRPr lang="zh-CN" altLang="en-US" i="1" dirty="0">
              <a:solidFill>
                <a:srgbClr val="0000FF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81AF0B7-29DE-4C5D-BCDF-8834DA45A1D7}"/>
              </a:ext>
            </a:extLst>
          </p:cNvPr>
          <p:cNvSpPr/>
          <p:nvPr/>
        </p:nvSpPr>
        <p:spPr>
          <a:xfrm rot="1749957">
            <a:off x="5322208" y="2393112"/>
            <a:ext cx="2424457" cy="1087657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D447E5AC-17E9-43C1-B1BB-4EE47FF57B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86692EF-AE1B-444A-80CB-4102FDB04BAD}"/>
              </a:ext>
            </a:extLst>
          </p:cNvPr>
          <p:cNvSpPr/>
          <p:nvPr/>
        </p:nvSpPr>
        <p:spPr>
          <a:xfrm>
            <a:off x="6516217" y="5289604"/>
            <a:ext cx="1440160" cy="1360687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A0DCDD88-08D8-44F8-8E04-09EFA4BBE275}"/>
              </a:ext>
            </a:extLst>
          </p:cNvPr>
          <p:cNvSpPr/>
          <p:nvPr/>
        </p:nvSpPr>
        <p:spPr>
          <a:xfrm rot="284659" flipV="1">
            <a:off x="3261016" y="5375032"/>
            <a:ext cx="3467219" cy="21520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AAE646E7-DA02-496B-B043-89698438B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499650"/>
            <a:ext cx="2203122" cy="417182"/>
          </a:xfrm>
          <a:prstGeom prst="wedgeRoundRectCallout">
            <a:avLst>
              <a:gd name="adj1" fmla="val 40725"/>
              <a:gd name="adj2" fmla="val 83764"/>
              <a:gd name="adj3" fmla="val 16667"/>
            </a:avLst>
          </a:prstGeom>
          <a:solidFill>
            <a:srgbClr val="FFFF99"/>
          </a:solidFill>
          <a:ln w="9360">
            <a:solidFill>
              <a:srgbClr val="402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buClr>
                <a:schemeClr val="accent1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Bijective function</a:t>
            </a:r>
            <a:endParaRPr lang="zh-CN" altLang="en-US" i="1" dirty="0">
              <a:solidFill>
                <a:srgbClr val="0000FF"/>
              </a:solidFill>
            </a:endParaRPr>
          </a:p>
        </p:txBody>
      </p: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727A4CDB-FCDB-4BB9-89EC-7C3EFA49AEC4}"/>
              </a:ext>
            </a:extLst>
          </p:cNvPr>
          <p:cNvSpPr txBox="1">
            <a:spLocks/>
          </p:cNvSpPr>
          <p:nvPr/>
        </p:nvSpPr>
        <p:spPr>
          <a:xfrm>
            <a:off x="899592" y="1052736"/>
            <a:ext cx="3384376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0">
              <a:spcBef>
                <a:spcPts val="1800"/>
              </a:spcBef>
              <a:buNone/>
            </a:pPr>
            <a:r>
              <a:rPr lang="en-US" altLang="zh-CN" sz="2000" dirty="0"/>
              <a:t>Graph pattern matching </a:t>
            </a:r>
          </a:p>
        </p:txBody>
      </p:sp>
      <p:sp>
        <p:nvSpPr>
          <p:cNvPr id="44" name="内容占位符 2">
            <a:extLst>
              <a:ext uri="{FF2B5EF4-FFF2-40B4-BE49-F238E27FC236}">
                <a16:creationId xmlns:a16="http://schemas.microsoft.com/office/drawing/2014/main" id="{9407474C-0CCA-41A1-A91F-F707AC9CC97D}"/>
              </a:ext>
            </a:extLst>
          </p:cNvPr>
          <p:cNvSpPr txBox="1">
            <a:spLocks/>
          </p:cNvSpPr>
          <p:nvPr/>
        </p:nvSpPr>
        <p:spPr>
          <a:xfrm>
            <a:off x="899592" y="2060848"/>
            <a:ext cx="3384376" cy="313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0">
              <a:spcBef>
                <a:spcPts val="1800"/>
              </a:spcBef>
              <a:buNone/>
            </a:pPr>
            <a:r>
              <a:rPr lang="en-US" altLang="zh-CN" sz="2000" dirty="0"/>
              <a:t>Subgraph isomorphism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C6C2751-9CD9-47C0-9B6D-83050440A672}"/>
              </a:ext>
            </a:extLst>
          </p:cNvPr>
          <p:cNvSpPr txBox="1">
            <a:spLocks/>
          </p:cNvSpPr>
          <p:nvPr/>
        </p:nvSpPr>
        <p:spPr>
          <a:xfrm>
            <a:off x="1132408" y="3598470"/>
            <a:ext cx="3007544" cy="766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Taxonomy subgraph isomorphism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70B51B3-A45F-4B32-81F2-38F0B109D069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2591780" y="1412776"/>
            <a:ext cx="0" cy="648072"/>
          </a:xfrm>
          <a:prstGeom prst="straightConnector1">
            <a:avLst/>
          </a:prstGeom>
          <a:ln w="25400">
            <a:headEnd type="none" w="med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">
            <a:extLst>
              <a:ext uri="{FF2B5EF4-FFF2-40B4-BE49-F238E27FC236}">
                <a16:creationId xmlns:a16="http://schemas.microsoft.com/office/drawing/2014/main" id="{D2CD9786-3A97-48C5-9826-0B783E5A5FBE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2591780" y="2374663"/>
            <a:ext cx="0" cy="1198353"/>
          </a:xfrm>
          <a:prstGeom prst="straightConnector1">
            <a:avLst/>
          </a:prstGeom>
          <a:ln w="25400">
            <a:headEnd type="none" w="med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14">
            <a:extLst>
              <a:ext uri="{FF2B5EF4-FFF2-40B4-BE49-F238E27FC236}">
                <a16:creationId xmlns:a16="http://schemas.microsoft.com/office/drawing/2014/main" id="{6C63655B-1F1C-47E1-B88B-D4EC532B1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315" y="2520018"/>
            <a:ext cx="2357688" cy="620950"/>
          </a:xfrm>
          <a:prstGeom prst="rect">
            <a:avLst/>
          </a:prstGeom>
          <a:blipFill dpi="0" rotWithShape="1">
            <a:blip r:embed="rId7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ea typeface="黑体" pitchFamily="49" charset="-122"/>
                <a:sym typeface="Wingdings" pitchFamily="2" charset="2"/>
              </a:rPr>
              <a:t>Too Restrictive to </a:t>
            </a:r>
          </a:p>
          <a:p>
            <a:pPr algn="ctr" eaLnBrk="1" hangingPunct="1"/>
            <a:r>
              <a:rPr lang="en-US" altLang="zh-CN" sz="1600" b="1" dirty="0">
                <a:ea typeface="黑体" pitchFamily="49" charset="-122"/>
                <a:sym typeface="Wingdings" pitchFamily="2" charset="2"/>
              </a:rPr>
              <a:t>find matches</a:t>
            </a:r>
            <a:endParaRPr lang="en-US" altLang="zh-CN" sz="1800" b="1" dirty="0">
              <a:ea typeface="黑体" pitchFamily="49" charset="-122"/>
              <a:sym typeface="Wingdings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23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9" grpId="0" animBg="1"/>
      <p:bldP spid="18" grpId="0" animBg="1"/>
      <p:bldP spid="40" grpId="0" animBg="1"/>
      <p:bldP spid="25" grpId="0" animBg="1"/>
      <p:bldP spid="45" grpId="0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99"/>
                </a:solidFill>
              </a:rPr>
              <a:t>Subgraph isomorphism and graph simulation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14771" y="920104"/>
                <a:ext cx="8606760" cy="1605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rgbClr val="000099"/>
                    </a:solidFill>
                  </a:rPr>
                  <a:t>Subgraph isomorphism: </a:t>
                </a:r>
                <a:r>
                  <a:rPr lang="en-US" altLang="zh-CN" dirty="0"/>
                  <a:t>Graph G matches pattern Q via subgraph isomorphism denoted by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dirty="0"/>
                  <a:t>, if there exists a subgraph </a:t>
                </a:r>
                <a:r>
                  <a:rPr lang="en-US" altLang="zh-CN" dirty="0" err="1"/>
                  <a:t>G</a:t>
                </a:r>
                <a:r>
                  <a:rPr lang="en-US" altLang="zh-CN" baseline="-25000" dirty="0" err="1"/>
                  <a:t>s</a:t>
                </a:r>
                <a:r>
                  <a:rPr lang="en-US" altLang="zh-CN" baseline="-25000" dirty="0"/>
                  <a:t>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of G that is isomorphic to Q, i.e. there exists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bijection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h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from V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Q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to V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s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 such that </a:t>
                </a:r>
                <a:endParaRPr lang="en-GB" altLang="zh-CN" baseline="-25000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buSzPct val="80000"/>
                </a:pPr>
                <a:r>
                  <a:rPr lang="en-GB" altLang="zh-CN" dirty="0">
                    <a:solidFill>
                      <a:srgbClr val="000000"/>
                    </a:solidFill>
                  </a:rPr>
                  <a:t>     (a) edge (</a:t>
                </a:r>
                <a:r>
                  <a:rPr lang="en-GB" altLang="zh-CN" dirty="0" err="1">
                    <a:solidFill>
                      <a:srgbClr val="000000"/>
                    </a:solidFill>
                  </a:rPr>
                  <a:t>u,u</a:t>
                </a:r>
                <a:r>
                  <a:rPr lang="en-GB" altLang="zh-CN" dirty="0">
                    <a:solidFill>
                      <a:srgbClr val="000000"/>
                    </a:solidFill>
                  </a:rPr>
                  <a:t>’)</a:t>
                </a:r>
                <a14:m>
                  <m:oMath xmlns:m="http://schemas.openxmlformats.org/officeDocument/2006/math">
                    <m:r>
                      <a:rPr lang="en-GB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E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Q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if and only if </a:t>
                </a:r>
                <a:r>
                  <a:rPr lang="en-GB" altLang="zh-CN" dirty="0">
                    <a:solidFill>
                      <a:srgbClr val="000000"/>
                    </a:solidFill>
                  </a:rPr>
                  <a:t>(</a:t>
                </a:r>
                <a:r>
                  <a:rPr lang="en-GB" altLang="zh-CN" i="1" dirty="0">
                    <a:solidFill>
                      <a:srgbClr val="000000"/>
                    </a:solidFill>
                  </a:rPr>
                  <a:t>h</a:t>
                </a:r>
                <a:r>
                  <a:rPr lang="en-GB" altLang="zh-CN" dirty="0">
                    <a:solidFill>
                      <a:srgbClr val="000000"/>
                    </a:solidFill>
                  </a:rPr>
                  <a:t>(u),</a:t>
                </a:r>
                <a:r>
                  <a:rPr lang="en-GB" altLang="zh-CN" i="1" dirty="0">
                    <a:solidFill>
                      <a:srgbClr val="000000"/>
                    </a:solidFill>
                  </a:rPr>
                  <a:t>h</a:t>
                </a:r>
                <a:r>
                  <a:rPr lang="en-GB" altLang="zh-CN" dirty="0">
                    <a:solidFill>
                      <a:srgbClr val="000000"/>
                    </a:solidFill>
                  </a:rPr>
                  <a:t>(u’))</a:t>
                </a:r>
                <a14:m>
                  <m:oMath xmlns:m="http://schemas.openxmlformats.org/officeDocument/2006/math"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err="1">
                    <a:solidFill>
                      <a:srgbClr val="000000"/>
                    </a:solidFill>
                  </a:rPr>
                  <a:t>E</a:t>
                </a:r>
                <a:r>
                  <a:rPr lang="en-US" altLang="zh-CN" baseline="-25000" dirty="0" err="1">
                    <a:solidFill>
                      <a:srgbClr val="000000"/>
                    </a:solidFill>
                  </a:rPr>
                  <a:t>s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; (b) for each u</a:t>
                </a:r>
                <a14:m>
                  <m:oMath xmlns:m="http://schemas.openxmlformats.org/officeDocument/2006/math"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V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Q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dirty="0" err="1">
                    <a:solidFill>
                      <a:srgbClr val="000000"/>
                    </a:solidFill>
                  </a:rPr>
                  <a:t>l</a:t>
                </a:r>
                <a:r>
                  <a:rPr lang="en-US" altLang="zh-CN" baseline="-25000" dirty="0" err="1">
                    <a:solidFill>
                      <a:srgbClr val="000000"/>
                    </a:solidFill>
                  </a:rPr>
                  <a:t>Q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(u)=l(</a:t>
                </a:r>
                <a:r>
                  <a:rPr lang="en-US" altLang="zh-CN" i="1" dirty="0">
                    <a:solidFill>
                      <a:srgbClr val="000000"/>
                    </a:solidFill>
                  </a:rPr>
                  <a:t>h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(u)).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71" y="920104"/>
                <a:ext cx="8606760" cy="1605568"/>
              </a:xfrm>
              <a:prstGeom prst="rect">
                <a:avLst/>
              </a:prstGeom>
              <a:blipFill>
                <a:blip r:embed="rId3"/>
                <a:stretch>
                  <a:fillRect l="-142" r="-71" b="-3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9824" y="2635935"/>
                <a:ext cx="8606760" cy="2041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rgbClr val="000099"/>
                    </a:solidFill>
                  </a:rPr>
                  <a:t>Graph simulation: </a:t>
                </a:r>
                <a:r>
                  <a:rPr lang="en-US" altLang="zh-CN" dirty="0"/>
                  <a:t>Graph G matches pattern Q via graph simulation, denoted by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dirty="0"/>
                  <a:t>, if there exists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binary match relation R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V</a:t>
                </a:r>
                <a:r>
                  <a:rPr lang="en-US" altLang="zh-CN" baseline="-25000" dirty="0">
                    <a:solidFill>
                      <a:srgbClr val="FF0000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V </a:t>
                </a:r>
                <a:r>
                  <a:rPr lang="en-US" altLang="zh-CN" dirty="0"/>
                  <a:t>such that </a:t>
                </a: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buSzPct val="80000"/>
                </a:pPr>
                <a:r>
                  <a:rPr lang="en-GB" altLang="zh-CN" dirty="0">
                    <a:solidFill>
                      <a:srgbClr val="000000"/>
                    </a:solidFill>
                  </a:rPr>
                  <a:t>    (a) for each (u,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v</a:t>
                </a:r>
                <a:r>
                  <a:rPr lang="en-GB" altLang="zh-CN" dirty="0">
                    <a:solidFill>
                      <a:srgbClr val="00000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GB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R, </a:t>
                </a:r>
                <a:r>
                  <a:rPr lang="en-US" altLang="zh-CN" dirty="0" err="1">
                    <a:solidFill>
                      <a:srgbClr val="000000"/>
                    </a:solidFill>
                  </a:rPr>
                  <a:t>l</a:t>
                </a:r>
                <a:r>
                  <a:rPr lang="en-US" altLang="zh-CN" baseline="-25000" dirty="0" err="1">
                    <a:solidFill>
                      <a:srgbClr val="000000"/>
                    </a:solidFill>
                  </a:rPr>
                  <a:t>Q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(u)=l(v)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；</a:t>
                </a:r>
                <a:endParaRPr lang="en-US" altLang="zh-CN" dirty="0">
                  <a:solidFill>
                    <a:srgbClr val="000000"/>
                  </a:solidFill>
                </a:endParaRPr>
              </a:p>
              <a:p>
                <a:pPr marL="444500" indent="-355600">
                  <a:lnSpc>
                    <a:spcPts val="2800"/>
                  </a:lnSpc>
                  <a:spcBef>
                    <a:spcPts val="600"/>
                  </a:spcBef>
                  <a:buSzPct val="80000"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   (b) for each u</a:t>
                </a:r>
                <a14:m>
                  <m:oMath xmlns:m="http://schemas.openxmlformats.org/officeDocument/2006/math"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V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Q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 there exists v</a:t>
                </a:r>
                <a14:m>
                  <m:oMath xmlns:m="http://schemas.openxmlformats.org/officeDocument/2006/math"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V, such that (</a:t>
                </a:r>
                <a:r>
                  <a:rPr lang="en-US" altLang="zh-CN" dirty="0" err="1">
                    <a:solidFill>
                      <a:srgbClr val="00000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) </a:t>
                </a:r>
                <a:r>
                  <a:rPr lang="en-GB" altLang="zh-CN" dirty="0">
                    <a:solidFill>
                      <a:srgbClr val="000000"/>
                    </a:solidFill>
                  </a:rPr>
                  <a:t>(u,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v</a:t>
                </a:r>
                <a:r>
                  <a:rPr lang="en-GB" altLang="zh-CN" dirty="0">
                    <a:solidFill>
                      <a:srgbClr val="00000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R, and (ii) for any edge         (</a:t>
                </a:r>
                <a:r>
                  <a:rPr lang="en-US" altLang="zh-CN" dirty="0" err="1">
                    <a:solidFill>
                      <a:srgbClr val="000000"/>
                    </a:solidFill>
                  </a:rPr>
                  <a:t>u,u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’) in Q, there exists an edge (</a:t>
                </a:r>
                <a:r>
                  <a:rPr lang="en-US" altLang="zh-CN" dirty="0" err="1">
                    <a:solidFill>
                      <a:srgbClr val="000000"/>
                    </a:solidFill>
                  </a:rPr>
                  <a:t>v,v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’) in G such that </a:t>
                </a:r>
                <a:r>
                  <a:rPr lang="en-GB" altLang="zh-CN" dirty="0">
                    <a:solidFill>
                      <a:srgbClr val="000000"/>
                    </a:solidFill>
                  </a:rPr>
                  <a:t>(u’,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v’</a:t>
                </a:r>
                <a:r>
                  <a:rPr lang="en-GB" altLang="zh-CN" dirty="0">
                    <a:solidFill>
                      <a:srgbClr val="00000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R. 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4" y="2635935"/>
                <a:ext cx="8606760" cy="2041585"/>
              </a:xfrm>
              <a:prstGeom prst="rect">
                <a:avLst/>
              </a:prstGeom>
              <a:blipFill>
                <a:blip r:embed="rId4"/>
                <a:stretch>
                  <a:fillRect l="-142" r="-3614" b="-2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758832" y="1411787"/>
            <a:ext cx="1304206" cy="468312"/>
          </a:xfrm>
          <a:prstGeom prst="wedgeRoundRectCallout">
            <a:avLst>
              <a:gd name="adj1" fmla="val -42884"/>
              <a:gd name="adj2" fmla="val 61944"/>
              <a:gd name="adj3" fmla="val 16667"/>
            </a:avLst>
          </a:prstGeom>
          <a:solidFill>
            <a:srgbClr val="FFFF99"/>
          </a:solidFill>
          <a:ln w="9360">
            <a:solidFill>
              <a:srgbClr val="402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buClr>
                <a:schemeClr val="accent1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buClr>
                <a:srgbClr val="CE9964"/>
              </a:buClr>
              <a:buSzPct val="80000"/>
              <a:buFontTx/>
              <a:buNone/>
            </a:pPr>
            <a:r>
              <a:rPr kumimoji="0" lang="en-US" altLang="zh-CN" i="1" dirty="0">
                <a:solidFill>
                  <a:srgbClr val="000099"/>
                </a:solidFill>
              </a:rPr>
              <a:t>NP-hard</a:t>
            </a:r>
            <a:endParaRPr kumimoji="0" lang="en-GB" altLang="zh-CN" i="1" dirty="0">
              <a:solidFill>
                <a:srgbClr val="FF0000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164288" y="3008756"/>
            <a:ext cx="1898750" cy="468312"/>
          </a:xfrm>
          <a:prstGeom prst="wedgeRoundRectCallout">
            <a:avLst>
              <a:gd name="adj1" fmla="val -42884"/>
              <a:gd name="adj2" fmla="val 61944"/>
              <a:gd name="adj3" fmla="val 16667"/>
            </a:avLst>
          </a:prstGeom>
          <a:solidFill>
            <a:srgbClr val="FFFF99"/>
          </a:solidFill>
          <a:ln w="9360">
            <a:solidFill>
              <a:srgbClr val="402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buClr>
                <a:schemeClr val="accent1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buClr>
                <a:srgbClr val="CE9964"/>
              </a:buClr>
              <a:buSzPct val="80000"/>
              <a:buFontTx/>
              <a:buNone/>
            </a:pPr>
            <a:r>
              <a:rPr kumimoji="0" lang="en-US" altLang="zh-CN" i="1" dirty="0">
                <a:solidFill>
                  <a:srgbClr val="000099"/>
                </a:solidFill>
              </a:rPr>
              <a:t>Quadratic time</a:t>
            </a:r>
            <a:endParaRPr kumimoji="0" lang="en-GB" altLang="zh-CN" i="1" dirty="0">
              <a:solidFill>
                <a:srgbClr val="FF0000"/>
              </a:solidFill>
            </a:endParaRP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ECD108D1-13AE-42AC-930C-8583165F50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6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A58A943F-51DB-4428-92D9-DA0866930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92" y="3501008"/>
            <a:ext cx="4430304" cy="214652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Background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420DBC25-C694-44BF-A384-9F84DB9C3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02" y="6237312"/>
            <a:ext cx="8680478" cy="504056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i="1" dirty="0">
                <a:sym typeface="Wingdings" pitchFamily="2" charset="2"/>
              </a:rPr>
              <a:t>Relax the topological constraints of taxonomy isomorphism</a:t>
            </a:r>
            <a:endParaRPr lang="en-US" altLang="zh-CN" sz="2200" i="1" dirty="0"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8213E7B-85A4-45D9-A2DD-AE25E284E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51" y="1176644"/>
            <a:ext cx="2035254" cy="1584115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509085C8-AFC4-4BB6-B490-FAA7F28D2D0F}"/>
              </a:ext>
            </a:extLst>
          </p:cNvPr>
          <p:cNvSpPr/>
          <p:nvPr/>
        </p:nvSpPr>
        <p:spPr>
          <a:xfrm>
            <a:off x="5342659" y="4544098"/>
            <a:ext cx="2655439" cy="1428234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4BB546CF-E1DB-4212-855D-FA6A641D605E}"/>
              </a:ext>
            </a:extLst>
          </p:cNvPr>
          <p:cNvSpPr txBox="1">
            <a:spLocks/>
          </p:cNvSpPr>
          <p:nvPr/>
        </p:nvSpPr>
        <p:spPr>
          <a:xfrm>
            <a:off x="899592" y="1052736"/>
            <a:ext cx="3384376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0">
              <a:spcBef>
                <a:spcPts val="1800"/>
              </a:spcBef>
              <a:buNone/>
            </a:pPr>
            <a:r>
              <a:rPr lang="en-US" altLang="zh-CN" sz="2000" dirty="0"/>
              <a:t>Graph pattern matching </a:t>
            </a: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1381496D-8484-4879-9904-90D39A4C3276}"/>
              </a:ext>
            </a:extLst>
          </p:cNvPr>
          <p:cNvSpPr txBox="1">
            <a:spLocks/>
          </p:cNvSpPr>
          <p:nvPr/>
        </p:nvSpPr>
        <p:spPr>
          <a:xfrm>
            <a:off x="899592" y="2060848"/>
            <a:ext cx="3384376" cy="313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0">
              <a:spcBef>
                <a:spcPts val="1800"/>
              </a:spcBef>
              <a:buNone/>
            </a:pPr>
            <a:r>
              <a:rPr lang="en-US" altLang="zh-CN" sz="2000" dirty="0"/>
              <a:t>Subgraph isomorphism</a:t>
            </a: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F3AF197-B646-4ACE-BB75-BDA095F7586B}"/>
              </a:ext>
            </a:extLst>
          </p:cNvPr>
          <p:cNvSpPr txBox="1">
            <a:spLocks/>
          </p:cNvSpPr>
          <p:nvPr/>
        </p:nvSpPr>
        <p:spPr>
          <a:xfrm>
            <a:off x="1132408" y="3598470"/>
            <a:ext cx="3007544" cy="766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Taxonomy subgraph isomorphism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51F2756-5FD6-4571-BEB7-F60B04AF27EE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2591780" y="1412776"/>
            <a:ext cx="0" cy="648072"/>
          </a:xfrm>
          <a:prstGeom prst="straightConnector1">
            <a:avLst/>
          </a:prstGeom>
          <a:ln w="25400">
            <a:headEnd type="none" w="med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4">
            <a:extLst>
              <a:ext uri="{FF2B5EF4-FFF2-40B4-BE49-F238E27FC236}">
                <a16:creationId xmlns:a16="http://schemas.microsoft.com/office/drawing/2014/main" id="{3ACABEF0-61FA-4400-8A8E-D04ADCD3A8B0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591780" y="2374663"/>
            <a:ext cx="0" cy="1198353"/>
          </a:xfrm>
          <a:prstGeom prst="straightConnector1">
            <a:avLst/>
          </a:prstGeom>
          <a:ln w="25400">
            <a:headEnd type="none" w="med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14">
            <a:extLst>
              <a:ext uri="{FF2B5EF4-FFF2-40B4-BE49-F238E27FC236}">
                <a16:creationId xmlns:a16="http://schemas.microsoft.com/office/drawing/2014/main" id="{02A7CDD4-B2C5-4ADA-95D9-CB746FABA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315" y="2520018"/>
            <a:ext cx="2357688" cy="620950"/>
          </a:xfrm>
          <a:prstGeom prst="rect">
            <a:avLst/>
          </a:prstGeom>
          <a:blipFill dpi="0" rotWithShape="1">
            <a:blip r:embed="rId5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ea typeface="黑体" pitchFamily="49" charset="-122"/>
                <a:sym typeface="Wingdings" pitchFamily="2" charset="2"/>
              </a:rPr>
              <a:t>Too Restrictive to </a:t>
            </a:r>
          </a:p>
          <a:p>
            <a:pPr algn="ctr" eaLnBrk="1" hangingPunct="1"/>
            <a:r>
              <a:rPr lang="en-US" altLang="zh-CN" sz="1600" b="1" dirty="0">
                <a:ea typeface="黑体" pitchFamily="49" charset="-122"/>
                <a:sym typeface="Wingdings" pitchFamily="2" charset="2"/>
              </a:rPr>
              <a:t>find matches</a:t>
            </a:r>
            <a:endParaRPr lang="en-US" altLang="zh-CN" sz="18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A384A0B2-5980-436F-905B-6F0FB5712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2930771"/>
            <a:ext cx="1385941" cy="751726"/>
          </a:xfrm>
          <a:prstGeom prst="wedgeRoundRectCallout">
            <a:avLst>
              <a:gd name="adj1" fmla="val 84918"/>
              <a:gd name="adj2" fmla="val 50907"/>
              <a:gd name="adj3" fmla="val 16667"/>
            </a:avLst>
          </a:prstGeom>
          <a:solidFill>
            <a:srgbClr val="FFFF99"/>
          </a:solidFill>
          <a:ln w="9360">
            <a:solidFill>
              <a:srgbClr val="402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buClr>
                <a:schemeClr val="accent1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Still too restrictive</a:t>
            </a:r>
          </a:p>
        </p:txBody>
      </p:sp>
      <p:sp>
        <p:nvSpPr>
          <p:cNvPr id="33" name="AutoShape 6">
            <a:extLst>
              <a:ext uri="{FF2B5EF4-FFF2-40B4-BE49-F238E27FC236}">
                <a16:creationId xmlns:a16="http://schemas.microsoft.com/office/drawing/2014/main" id="{DFF9DCB9-1490-4680-90A5-C14B70E3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499650"/>
            <a:ext cx="2203122" cy="417182"/>
          </a:xfrm>
          <a:prstGeom prst="wedgeRoundRectCallout">
            <a:avLst>
              <a:gd name="adj1" fmla="val 40725"/>
              <a:gd name="adj2" fmla="val 83764"/>
              <a:gd name="adj3" fmla="val 16667"/>
            </a:avLst>
          </a:prstGeom>
          <a:solidFill>
            <a:srgbClr val="FFFF99"/>
          </a:solidFill>
          <a:ln w="9360">
            <a:solidFill>
              <a:srgbClr val="402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buClr>
                <a:schemeClr val="accent1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Bijective function</a:t>
            </a:r>
            <a:endParaRPr lang="zh-CN" altLang="en-US" i="1" dirty="0">
              <a:solidFill>
                <a:srgbClr val="0000FF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2839B55-2D55-445D-8BBA-E920E97DE46D}"/>
              </a:ext>
            </a:extLst>
          </p:cNvPr>
          <p:cNvCxnSpPr>
            <a:cxnSpLocks/>
          </p:cNvCxnSpPr>
          <p:nvPr/>
        </p:nvCxnSpPr>
        <p:spPr>
          <a:xfrm>
            <a:off x="4355976" y="3140968"/>
            <a:ext cx="47070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26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Taxonomy simulation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9696" y="862261"/>
                <a:ext cx="9254832" cy="2746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solidFill>
                      <a:srgbClr val="000099"/>
                    </a:solidFill>
                  </a:rPr>
                  <a:t>Taxonomy simulation </a:t>
                </a:r>
              </a:p>
              <a:p>
                <a:pPr>
                  <a:spcBef>
                    <a:spcPts val="600"/>
                  </a:spcBef>
                  <a:buSzPct val="80000"/>
                </a:pPr>
                <a:r>
                  <a:rPr lang="en-GB" altLang="zh-CN" sz="2000" dirty="0">
                    <a:solidFill>
                      <a:srgbClr val="000000"/>
                    </a:solidFill>
                  </a:rPr>
                  <a:t>Given a </a:t>
                </a:r>
                <a:r>
                  <a:rPr lang="en-US" altLang="zh-CN" sz="2000" dirty="0"/>
                  <a:t>data graph </a:t>
                </a:r>
                <a:r>
                  <a:rPr lang="en-US" altLang="zh-CN" sz="2000" i="1" dirty="0"/>
                  <a:t>G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V, E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f</a:t>
                </a:r>
                <a:r>
                  <a:rPr lang="en-US" altLang="zh-CN" sz="2000" dirty="0"/>
                  <a:t>), pattern </a:t>
                </a:r>
                <a:r>
                  <a:rPr lang="en-US" altLang="zh-CN" sz="2000" i="1" dirty="0"/>
                  <a:t>Q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V</a:t>
                </a:r>
                <a:r>
                  <a:rPr lang="en-US" altLang="zh-CN" sz="2000" i="1" baseline="-25000" dirty="0"/>
                  <a:t>Q</a:t>
                </a:r>
                <a:r>
                  <a:rPr lang="en-US" altLang="zh-CN" sz="2000" i="1" dirty="0"/>
                  <a:t> , E</a:t>
                </a:r>
                <a:r>
                  <a:rPr lang="en-US" altLang="zh-CN" sz="2000" i="1" baseline="-25000" dirty="0"/>
                  <a:t>Q</a:t>
                </a:r>
                <a:r>
                  <a:rPr lang="en-US" altLang="zh-CN" sz="2000" dirty="0"/>
                  <a:t> , </a:t>
                </a:r>
                <a:r>
                  <a:rPr lang="en-US" altLang="zh-CN" sz="2000" i="1" dirty="0" err="1"/>
                  <a:t>f</a:t>
                </a:r>
                <a:r>
                  <a:rPr lang="en-US" altLang="zh-CN" sz="2000" i="1" baseline="-25000" dirty="0" err="1"/>
                  <a:t>Q</a:t>
                </a:r>
                <a:r>
                  <a:rPr lang="en-US" altLang="zh-CN" sz="2000" dirty="0"/>
                  <a:t>) and taxonomy </a:t>
                </a:r>
                <a:r>
                  <a:rPr lang="en-US" altLang="zh-CN" sz="2000" i="1" dirty="0"/>
                  <a:t>T(V</a:t>
                </a:r>
                <a:r>
                  <a:rPr lang="en-US" altLang="zh-CN" sz="2000" i="1" baseline="-25000" dirty="0"/>
                  <a:t>T</a:t>
                </a:r>
                <a:r>
                  <a:rPr lang="en-US" altLang="zh-CN" sz="2000" i="1" dirty="0"/>
                  <a:t>, E</a:t>
                </a:r>
                <a:r>
                  <a:rPr lang="en-US" altLang="zh-CN" sz="2000" i="1" baseline="-25000" dirty="0"/>
                  <a:t>T</a:t>
                </a:r>
                <a:r>
                  <a:rPr lang="en-US" altLang="zh-CN" sz="2000" i="1" dirty="0"/>
                  <a:t>, </a:t>
                </a:r>
                <a:r>
                  <a:rPr lang="en-US" altLang="zh-CN" sz="2000" i="1" dirty="0" err="1"/>
                  <a:t>f</a:t>
                </a:r>
                <a:r>
                  <a:rPr lang="en-US" altLang="zh-CN" sz="2000" i="1" baseline="-25000" dirty="0" err="1"/>
                  <a:t>T</a:t>
                </a:r>
                <a:r>
                  <a:rPr lang="en-US" altLang="zh-CN" sz="2000" i="1" dirty="0"/>
                  <a:t>)</a:t>
                </a:r>
                <a:r>
                  <a:rPr lang="en-US" altLang="zh-CN" sz="2000" dirty="0"/>
                  <a:t>, </a:t>
                </a:r>
              </a:p>
              <a:p>
                <a:pPr eaLnBrk="1" hangingPunct="1">
                  <a:lnSpc>
                    <a:spcPts val="2700"/>
                  </a:lnSpc>
                  <a:spcBef>
                    <a:spcPts val="600"/>
                  </a:spcBef>
                  <a:buSzPct val="80000"/>
                </a:pPr>
                <a:r>
                  <a:rPr lang="en-US" altLang="zh-CN" sz="2000" i="1" dirty="0"/>
                  <a:t>G matches Q w.r.t. T </a:t>
                </a:r>
                <a:r>
                  <a:rPr lang="en-US" altLang="zh-CN" sz="2000" dirty="0"/>
                  <a:t>via </a:t>
                </a:r>
                <a:r>
                  <a:rPr lang="en-US" altLang="zh-CN" sz="2000" i="1" dirty="0"/>
                  <a:t>taxonomy simulation</a:t>
                </a:r>
                <a:r>
                  <a:rPr lang="en-US" altLang="zh-CN" sz="2000" dirty="0"/>
                  <a:t>, denoted by </a:t>
                </a:r>
                <a:r>
                  <a:rPr lang="en-US" altLang="zh-CN" sz="2000" i="1" dirty="0"/>
                  <a:t>Q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⊴</m:t>
                    </m:r>
                    <m:r>
                      <m:rPr>
                        <m:sty m:val="p"/>
                      </m:rPr>
                      <a:rPr lang="en-US" altLang="zh-CN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2000" i="1" dirty="0"/>
                  <a:t>G</a:t>
                </a:r>
                <a:r>
                  <a:rPr lang="en-US" altLang="zh-CN" sz="2000" dirty="0"/>
                  <a:t>, if there exits a </a:t>
                </a:r>
                <a:r>
                  <a:rPr lang="en-US" altLang="zh-CN" sz="2000" i="1" dirty="0"/>
                  <a:t>left-total </a:t>
                </a:r>
                <a:r>
                  <a:rPr lang="en-US" altLang="zh-CN" sz="2000" dirty="0"/>
                  <a:t>binary match </a:t>
                </a:r>
                <a:r>
                  <a:rPr lang="en-US" altLang="zh-CN" sz="2000" i="1" dirty="0">
                    <a:solidFill>
                      <a:srgbClr val="0000FF"/>
                    </a:solidFill>
                  </a:rPr>
                  <a:t>relation</a:t>
                </a:r>
                <a:r>
                  <a:rPr lang="en-US" altLang="zh-CN" sz="2000" i="1" dirty="0"/>
                  <a:t> R</a:t>
                </a:r>
                <a:r>
                  <a:rPr lang="en-US" altLang="zh-CN" sz="2000" i="1" baseline="-25000" dirty="0"/>
                  <a:t>T</a:t>
                </a:r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⊆ </a:t>
                </a:r>
                <a:r>
                  <a:rPr lang="en-US" altLang="zh-CN" sz="2000" i="1" dirty="0"/>
                  <a:t>V</a:t>
                </a:r>
                <a:r>
                  <a:rPr lang="en-US" altLang="zh-CN" sz="2000" i="1" baseline="-25000" dirty="0"/>
                  <a:t>Q</a:t>
                </a:r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×</a:t>
                </a:r>
                <a:r>
                  <a:rPr lang="en-US" altLang="zh-CN" sz="2000" i="1" dirty="0"/>
                  <a:t>V </a:t>
                </a:r>
                <a:r>
                  <a:rPr lang="en-US" altLang="zh-CN" sz="2000" dirty="0"/>
                  <a:t>in </a:t>
                </a:r>
                <a:r>
                  <a:rPr lang="en-US" altLang="zh-CN" sz="2000" i="1" dirty="0"/>
                  <a:t>G </a:t>
                </a:r>
                <a:r>
                  <a:rPr lang="en-US" altLang="zh-CN" sz="2000" dirty="0"/>
                  <a:t>for </a:t>
                </a:r>
                <a:r>
                  <a:rPr lang="en-US" altLang="zh-CN" sz="2000" i="1" dirty="0"/>
                  <a:t>Q </a:t>
                </a:r>
                <a:r>
                  <a:rPr lang="en-US" altLang="zh-CN" sz="2000" dirty="0"/>
                  <a:t>such that </a:t>
                </a:r>
              </a:p>
              <a:p>
                <a:pPr marL="342900" indent="-342900" eaLnBrk="1" hangingPunct="1">
                  <a:lnSpc>
                    <a:spcPts val="2700"/>
                  </a:lnSpc>
                  <a:spcBef>
                    <a:spcPts val="600"/>
                  </a:spcBef>
                  <a:buSzPct val="80000"/>
                  <a:buAutoNum type="arabicParenBoth"/>
                </a:pPr>
                <a:r>
                  <a:rPr lang="en-US" altLang="zh-CN" sz="2000" dirty="0"/>
                  <a:t>for each (</a:t>
                </a:r>
                <a:r>
                  <a:rPr lang="en-US" altLang="zh-CN" sz="2000" i="1" dirty="0"/>
                  <a:t>u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v</a:t>
                </a:r>
                <a:r>
                  <a:rPr lang="en-US" altLang="zh-CN" sz="20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i="1" dirty="0"/>
                  <a:t> R</a:t>
                </a:r>
                <a:r>
                  <a:rPr lang="en-US" altLang="zh-CN" sz="2000" i="1" baseline="30000" dirty="0"/>
                  <a:t>T</a:t>
                </a:r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f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v</a:t>
                </a:r>
                <a:r>
                  <a:rPr lang="en-US" altLang="zh-CN" sz="20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/>
                  <a:t> desc</a:t>
                </a:r>
                <a:r>
                  <a:rPr lang="en-US" altLang="zh-CN" sz="2000" i="1" baseline="-25000" dirty="0"/>
                  <a:t>T</a:t>
                </a:r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 err="1"/>
                  <a:t>f</a:t>
                </a:r>
                <a:r>
                  <a:rPr lang="en-US" altLang="zh-CN" sz="2000" i="1" baseline="-25000" dirty="0" err="1"/>
                  <a:t>Q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u</a:t>
                </a:r>
                <a:r>
                  <a:rPr lang="en-US" altLang="zh-CN" sz="2000" dirty="0"/>
                  <a:t>)); and </a:t>
                </a:r>
              </a:p>
              <a:p>
                <a:pPr marL="342900" indent="-342900" eaLnBrk="1" hangingPunct="1">
                  <a:lnSpc>
                    <a:spcPts val="2700"/>
                  </a:lnSpc>
                  <a:spcBef>
                    <a:spcPts val="600"/>
                  </a:spcBef>
                  <a:buSzPct val="80000"/>
                  <a:buAutoNum type="arabicParenBoth"/>
                </a:pPr>
                <a:r>
                  <a:rPr lang="en-US" altLang="zh-CN" sz="2000" dirty="0"/>
                  <a:t>for each edge </a:t>
                </a:r>
                <a:r>
                  <a:rPr lang="en-US" altLang="zh-CN" sz="2000" i="1" dirty="0"/>
                  <a:t>e </a:t>
                </a:r>
                <a:r>
                  <a:rPr lang="en-US" altLang="zh-CN" sz="2000" dirty="0"/>
                  <a:t>= (</a:t>
                </a:r>
                <a:r>
                  <a:rPr lang="en-US" altLang="zh-CN" sz="2000" i="1" dirty="0"/>
                  <a:t>u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u’ </a:t>
                </a:r>
                <a:r>
                  <a:rPr lang="en-US" altLang="zh-CN" sz="20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i="1" dirty="0"/>
                  <a:t>E</a:t>
                </a:r>
                <a:r>
                  <a:rPr lang="en-US" altLang="zh-CN" sz="2000" i="1" baseline="-25000" dirty="0"/>
                  <a:t>Q</a:t>
                </a:r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, there exists an edge </a:t>
                </a:r>
                <a:r>
                  <a:rPr lang="en-US" altLang="zh-CN" sz="2000" i="1" dirty="0"/>
                  <a:t>e</a:t>
                </a:r>
                <a:r>
                  <a:rPr lang="en-US" altLang="zh-CN" sz="2000" dirty="0"/>
                  <a:t>’ = (</a:t>
                </a:r>
                <a:r>
                  <a:rPr lang="en-US" altLang="zh-CN" sz="2000" i="1" dirty="0"/>
                  <a:t>v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v</a:t>
                </a:r>
                <a:r>
                  <a:rPr lang="en-US" altLang="zh-CN" sz="2000" dirty="0"/>
                  <a:t>’)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i="1" dirty="0"/>
                  <a:t>E </a:t>
                </a:r>
                <a:r>
                  <a:rPr lang="en-US" altLang="zh-CN" sz="2000" dirty="0"/>
                  <a:t>such that    (</a:t>
                </a:r>
                <a:r>
                  <a:rPr lang="en-US" altLang="zh-CN" sz="2000" i="1" dirty="0"/>
                  <a:t>u</a:t>
                </a:r>
                <a:r>
                  <a:rPr lang="en-US" altLang="zh-CN" sz="2000" dirty="0"/>
                  <a:t>’, </a:t>
                </a:r>
                <a:r>
                  <a:rPr lang="en-US" altLang="zh-CN" sz="2000" i="1" dirty="0"/>
                  <a:t>v</a:t>
                </a:r>
                <a:r>
                  <a:rPr lang="en-US" altLang="zh-CN" sz="2000" dirty="0"/>
                  <a:t>’)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i="1" dirty="0"/>
                  <a:t>R </a:t>
                </a:r>
                <a:r>
                  <a:rPr lang="en-US" altLang="zh-CN" sz="2000" dirty="0"/>
                  <a:t>and </a:t>
                </a:r>
                <a:r>
                  <a:rPr lang="en-US" altLang="zh-CN" sz="2000" i="1" dirty="0" err="1"/>
                  <a:t>f</a:t>
                </a:r>
                <a:r>
                  <a:rPr lang="en-US" altLang="zh-CN" sz="2000" i="1" baseline="-25000" dirty="0" err="1"/>
                  <a:t>Q</a:t>
                </a:r>
                <a:r>
                  <a:rPr lang="en-US" altLang="zh-CN" sz="2000" i="1" baseline="-25000" dirty="0"/>
                  <a:t> 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e</a:t>
                </a:r>
                <a:r>
                  <a:rPr lang="en-US" altLang="zh-CN" sz="2000" dirty="0"/>
                  <a:t>) = </a:t>
                </a:r>
                <a:r>
                  <a:rPr lang="en-US" altLang="zh-CN" sz="2000" i="1" dirty="0"/>
                  <a:t>f 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e</a:t>
                </a:r>
                <a:r>
                  <a:rPr lang="en-US" altLang="zh-CN" sz="2000" dirty="0"/>
                  <a:t>’).</a:t>
                </a:r>
                <a:endParaRPr lang="en-GB" altLang="zh-CN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6" y="862261"/>
                <a:ext cx="9254832" cy="2746906"/>
              </a:xfrm>
              <a:prstGeom prst="rect">
                <a:avLst/>
              </a:prstGeom>
              <a:blipFill>
                <a:blip r:embed="rId4"/>
                <a:stretch>
                  <a:fillRect l="-658" t="-887" r="-2107" b="-1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6">
            <a:extLst>
              <a:ext uri="{FF2B5EF4-FFF2-40B4-BE49-F238E27FC236}">
                <a16:creationId xmlns:a16="http://schemas.microsoft.com/office/drawing/2014/main" id="{400CA4CC-8A88-4DE0-8213-EFA0FEF4D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744" y="1340768"/>
            <a:ext cx="4506560" cy="468312"/>
          </a:xfrm>
          <a:prstGeom prst="wedgeRoundRectCallout">
            <a:avLst>
              <a:gd name="adj1" fmla="val -40951"/>
              <a:gd name="adj2" fmla="val 96570"/>
              <a:gd name="adj3" fmla="val 16667"/>
            </a:avLst>
          </a:prstGeom>
          <a:solidFill>
            <a:srgbClr val="FFFF99"/>
          </a:solidFill>
          <a:ln w="9360">
            <a:solidFill>
              <a:srgbClr val="402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buClr>
                <a:schemeClr val="accent1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dirty="0">
                <a:solidFill>
                  <a:srgbClr val="000099"/>
                </a:solidFill>
              </a:rPr>
              <a:t>Relation instead of bijective function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631514A4-DBB6-4EF1-A31E-09BB861A3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843" y="1893325"/>
            <a:ext cx="3026542" cy="468312"/>
          </a:xfrm>
          <a:prstGeom prst="wedgeRoundRectCallout">
            <a:avLst>
              <a:gd name="adj1" fmla="val -60438"/>
              <a:gd name="adj2" fmla="val 83905"/>
              <a:gd name="adj3" fmla="val 16667"/>
            </a:avLst>
          </a:prstGeom>
          <a:solidFill>
            <a:srgbClr val="FFFF99"/>
          </a:solidFill>
          <a:ln w="9360">
            <a:solidFill>
              <a:srgbClr val="402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buClr>
                <a:schemeClr val="accent1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dirty="0">
                <a:solidFill>
                  <a:srgbClr val="000099"/>
                </a:solidFill>
              </a:rPr>
              <a:t>Relaxed label matching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C6AB77AF-8125-4D99-8B62-F6831307B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488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2F00BED-B496-4683-8C56-5425BB381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600" y="1079903"/>
            <a:ext cx="5117492" cy="2479479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Taxonomy simulation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ABCBABB-84E9-4FFF-B6E0-A152321EB3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0788"/>
            <a:ext cx="2035254" cy="1584115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02A3DB1-460C-4025-90A6-C4E0616DEFBB}"/>
              </a:ext>
            </a:extLst>
          </p:cNvPr>
          <p:cNvCxnSpPr>
            <a:cxnSpLocks/>
          </p:cNvCxnSpPr>
          <p:nvPr/>
        </p:nvCxnSpPr>
        <p:spPr>
          <a:xfrm>
            <a:off x="3851919" y="868322"/>
            <a:ext cx="0" cy="378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28CF17F-6A64-4EFD-8928-FC6977A80D01}"/>
              </a:ext>
            </a:extLst>
          </p:cNvPr>
          <p:cNvSpPr/>
          <p:nvPr/>
        </p:nvSpPr>
        <p:spPr>
          <a:xfrm>
            <a:off x="151024" y="2802121"/>
            <a:ext cx="3700894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000099"/>
              </a:buClr>
              <a:buSzPct val="80000"/>
            </a:pPr>
            <a:r>
              <a:rPr lang="en-US" altLang="zh-CN" b="1" dirty="0"/>
              <a:t>Match results for Q1 in G1</a:t>
            </a:r>
          </a:p>
          <a:p>
            <a:pPr marL="285750" indent="-285750"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museum</a:t>
            </a:r>
            <a:r>
              <a:rPr lang="en-US" altLang="zh-CN" dirty="0"/>
              <a:t>:  </a:t>
            </a:r>
            <a:r>
              <a:rPr lang="en-US" altLang="zh-CN" dirty="0" err="1"/>
              <a:t>exhibition_hall</a:t>
            </a:r>
            <a:r>
              <a:rPr lang="en-US" altLang="zh-CN" dirty="0"/>
              <a:t> </a:t>
            </a:r>
          </a:p>
          <a:p>
            <a:pPr marL="285750" indent="-285750"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river</a:t>
            </a:r>
            <a:r>
              <a:rPr lang="en-US" altLang="zh-CN" dirty="0"/>
              <a:t>: </a:t>
            </a:r>
            <a:r>
              <a:rPr lang="en-US" altLang="zh-CN" dirty="0">
                <a:sym typeface="Wingdings" panose="05000000000000000000" pitchFamily="2" charset="2"/>
              </a:rPr>
              <a:t> river</a:t>
            </a:r>
          </a:p>
          <a:p>
            <a:pPr marL="285750" indent="-285750"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  <a:sym typeface="Wingdings" panose="05000000000000000000" pitchFamily="2" charset="2"/>
              </a:rPr>
              <a:t>restaurant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en-US" altLang="zh-CN" dirty="0"/>
              <a:t>{ </a:t>
            </a:r>
            <a:r>
              <a:rPr lang="en-US" altLang="zh-CN" dirty="0" err="1"/>
              <a:t>take_away_food</a:t>
            </a:r>
            <a:r>
              <a:rPr lang="zh-CN" altLang="en-US" dirty="0"/>
              <a:t>，</a:t>
            </a:r>
            <a:r>
              <a:rPr lang="en-US" altLang="zh-CN" dirty="0"/>
              <a:t>     </a:t>
            </a:r>
          </a:p>
          <a:p>
            <a:pPr>
              <a:spcBef>
                <a:spcPts val="600"/>
              </a:spcBef>
              <a:buClr>
                <a:srgbClr val="000099"/>
              </a:buClr>
              <a:buSzPct val="80000"/>
            </a:pPr>
            <a:r>
              <a:rPr lang="en-US" altLang="zh-CN" dirty="0"/>
              <a:t>                         restaurant }</a:t>
            </a:r>
          </a:p>
          <a:p>
            <a:pPr>
              <a:spcBef>
                <a:spcPts val="600"/>
              </a:spcBef>
              <a:buClr>
                <a:srgbClr val="000099"/>
              </a:buClr>
              <a:buSzPct val="80000"/>
            </a:pPr>
            <a:endParaRPr lang="en-GB" altLang="zh-CN" dirty="0">
              <a:solidFill>
                <a:srgbClr val="000000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DAFEF0E-23DA-4087-9C53-8832382C3D1B}"/>
              </a:ext>
            </a:extLst>
          </p:cNvPr>
          <p:cNvSpPr/>
          <p:nvPr/>
        </p:nvSpPr>
        <p:spPr>
          <a:xfrm>
            <a:off x="4696983" y="2318149"/>
            <a:ext cx="3219699" cy="143514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7B187C64-C867-450C-8F88-0D2097C38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5805264"/>
            <a:ext cx="5430678" cy="468312"/>
          </a:xfrm>
          <a:prstGeom prst="wedgeRoundRectCallout">
            <a:avLst>
              <a:gd name="adj1" fmla="val -36889"/>
              <a:gd name="adj2" fmla="val -83723"/>
              <a:gd name="adj3" fmla="val 16667"/>
            </a:avLst>
          </a:prstGeom>
          <a:solidFill>
            <a:srgbClr val="FFFF99"/>
          </a:solidFill>
          <a:ln w="9360">
            <a:solidFill>
              <a:srgbClr val="402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buClr>
                <a:schemeClr val="accent1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i="1" dirty="0">
                <a:solidFill>
                  <a:srgbClr val="000099"/>
                </a:solidFill>
              </a:rPr>
              <a:t>comes with no price w.r.t graph simulation!</a:t>
            </a:r>
            <a:endParaRPr lang="zh-CN" altLang="en-US" i="1" dirty="0">
              <a:solidFill>
                <a:srgbClr val="000099"/>
              </a:solidFill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19C40EAA-2645-4DFC-8EC1-8BF0B5889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733E5E03-550D-4B5F-AB77-20F35B89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3832876"/>
            <a:ext cx="4211960" cy="820260"/>
          </a:xfrm>
          <a:prstGeom prst="wedgeRoundRectCallout">
            <a:avLst>
              <a:gd name="adj1" fmla="val 2232"/>
              <a:gd name="adj2" fmla="val -95739"/>
              <a:gd name="adj3" fmla="val 16667"/>
            </a:avLst>
          </a:prstGeom>
          <a:solidFill>
            <a:srgbClr val="FFFF99"/>
          </a:solidFill>
          <a:ln w="9360">
            <a:solidFill>
              <a:srgbClr val="402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buClr>
                <a:schemeClr val="accent1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buClr>
                <a:schemeClr val="accent1"/>
              </a:buClr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i="1" dirty="0">
                <a:solidFill>
                  <a:srgbClr val="000099"/>
                </a:solidFill>
              </a:rPr>
              <a:t>Relation-based structural mapping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i="1" dirty="0">
                <a:solidFill>
                  <a:srgbClr val="000099"/>
                </a:solidFill>
              </a:rPr>
              <a:t>Taxonomy-based label matching</a:t>
            </a:r>
            <a:endParaRPr lang="zh-CN" altLang="en-US" i="1" dirty="0">
              <a:solidFill>
                <a:srgbClr val="000099"/>
              </a:solidFill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5E5ABF8B-4418-4F0B-ACE3-EEF003ED9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5041330"/>
            <a:ext cx="6456415" cy="547910"/>
          </a:xfrm>
          <a:prstGeom prst="rect">
            <a:avLst/>
          </a:prstGeom>
          <a:blipFill dpi="0" rotWithShape="1">
            <a:blip r:embed="rId6" cstate="print"/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Clr>
                <a:srgbClr val="000099"/>
              </a:buClr>
              <a:buSzPct val="80000"/>
              <a:buNone/>
            </a:pPr>
            <a:r>
              <a:rPr lang="en-US" altLang="zh-CN" sz="2000" i="1" dirty="0"/>
              <a:t>It is in O(|Q||G|) time to compute taxonomy simulation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34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8FB361A5-F72E-44FD-923A-AB617D845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600" y="3158843"/>
            <a:ext cx="5117492" cy="2479479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Taxonomy simulation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02A3DB1-460C-4025-90A6-C4E0616DEFBB}"/>
              </a:ext>
            </a:extLst>
          </p:cNvPr>
          <p:cNvCxnSpPr>
            <a:cxnSpLocks/>
          </p:cNvCxnSpPr>
          <p:nvPr/>
        </p:nvCxnSpPr>
        <p:spPr>
          <a:xfrm>
            <a:off x="3786637" y="2970267"/>
            <a:ext cx="43521" cy="388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28CF17F-6A64-4EFD-8928-FC6977A80D01}"/>
              </a:ext>
            </a:extLst>
          </p:cNvPr>
          <p:cNvSpPr/>
          <p:nvPr/>
        </p:nvSpPr>
        <p:spPr>
          <a:xfrm>
            <a:off x="107504" y="6084004"/>
            <a:ext cx="3700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000099"/>
              </a:buClr>
              <a:buSzPct val="80000"/>
            </a:pPr>
            <a:r>
              <a:rPr lang="en-US" altLang="zh-CN" b="1" dirty="0"/>
              <a:t>No match results for Q2 in G1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E545D-0E40-456F-A360-2F928B84BF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0" y="3055226"/>
            <a:ext cx="2223539" cy="2956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45E55E-FBB9-44C0-A623-FF976CD38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526" y="1371863"/>
            <a:ext cx="5192912" cy="1337057"/>
          </a:xfrm>
          <a:prstGeom prst="rect">
            <a:avLst/>
          </a:prstGeom>
        </p:spPr>
      </p:pic>
      <p:sp>
        <p:nvSpPr>
          <p:cNvPr id="21" name="Rectangle 14">
            <a:extLst>
              <a:ext uri="{FF2B5EF4-FFF2-40B4-BE49-F238E27FC236}">
                <a16:creationId xmlns:a16="http://schemas.microsoft.com/office/drawing/2014/main" id="{E570D91F-D7D3-45BD-86E3-73A0897F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16" y="6237312"/>
            <a:ext cx="8877580" cy="504056"/>
          </a:xfrm>
          <a:prstGeom prst="rect">
            <a:avLst/>
          </a:prstGeom>
          <a:blipFill dpi="0" rotWithShape="1">
            <a:blip r:embed="rId7" cstate="print"/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>
                <a:sym typeface="Wingdings" pitchFamily="2" charset="2"/>
              </a:rPr>
              <a:t>We need to further relax taxonomy simulation for larger patterns</a:t>
            </a:r>
            <a:endParaRPr lang="en-US" altLang="zh-CN" i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027D1CFD-9483-47AB-A052-68AF9BD5D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354797-1EA9-4329-87F5-07421682C397}"/>
              </a:ext>
            </a:extLst>
          </p:cNvPr>
          <p:cNvSpPr/>
          <p:nvPr/>
        </p:nvSpPr>
        <p:spPr>
          <a:xfrm>
            <a:off x="5114587" y="3572292"/>
            <a:ext cx="2625765" cy="216096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B79D37-29EF-4E15-B243-064EBE2BF6A5}"/>
              </a:ext>
            </a:extLst>
          </p:cNvPr>
          <p:cNvSpPr/>
          <p:nvPr/>
        </p:nvSpPr>
        <p:spPr>
          <a:xfrm>
            <a:off x="107504" y="908720"/>
            <a:ext cx="8742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</a:rPr>
              <a:t>An experiment (</a:t>
            </a:r>
            <a:r>
              <a:rPr lang="en-US" altLang="zh-CN" sz="2000" i="1" dirty="0">
                <a:solidFill>
                  <a:srgbClr val="000099"/>
                </a:solidFill>
              </a:rPr>
              <a:t>percentage of patterns with non-empty match results</a:t>
            </a:r>
            <a:r>
              <a:rPr lang="en-US" altLang="zh-CN" sz="2000" dirty="0">
                <a:solidFill>
                  <a:srgbClr val="000099"/>
                </a:solidFill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A20A225-EFDF-4480-A8E7-C79F78B9E389}"/>
              </a:ext>
            </a:extLst>
          </p:cNvPr>
          <p:cNvCxnSpPr>
            <a:cxnSpLocks/>
          </p:cNvCxnSpPr>
          <p:nvPr/>
        </p:nvCxnSpPr>
        <p:spPr>
          <a:xfrm>
            <a:off x="-3381" y="2973300"/>
            <a:ext cx="9147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166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1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98679" y="65353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Taxonomy simulation relaxation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7D75450-30A5-43FE-AF69-CBB91ED2660B}"/>
                  </a:ext>
                </a:extLst>
              </p:cNvPr>
              <p:cNvSpPr/>
              <p:nvPr/>
            </p:nvSpPr>
            <p:spPr>
              <a:xfrm>
                <a:off x="179512" y="950818"/>
                <a:ext cx="8742092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solidFill>
                      <a:srgbClr val="000099"/>
                    </a:solidFill>
                  </a:rPr>
                  <a:t>Label relaxation</a:t>
                </a:r>
              </a:p>
              <a:p>
                <a:pPr>
                  <a:spcBef>
                    <a:spcPts val="600"/>
                  </a:spcBef>
                  <a:buSzPct val="80000"/>
                </a:pPr>
                <a:r>
                  <a:rPr lang="en-US" altLang="zh-CN" sz="2000" dirty="0"/>
                  <a:t>A </a:t>
                </a:r>
                <a:r>
                  <a:rPr lang="en-US" altLang="zh-CN" sz="2000" i="1" dirty="0"/>
                  <a:t>label relaxation δ w.r.t. </a:t>
                </a:r>
                <a:r>
                  <a:rPr lang="en-US" altLang="zh-CN" sz="2000" dirty="0"/>
                  <a:t>a taxonomy </a:t>
                </a:r>
                <a:r>
                  <a:rPr lang="en-US" altLang="zh-CN" sz="2000" i="1" dirty="0"/>
                  <a:t>T </a:t>
                </a:r>
                <a:r>
                  <a:rPr lang="en-US" altLang="zh-CN" sz="2000" dirty="0"/>
                  <a:t>is of form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/>
                  <a:t> is an ancestor label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in </a:t>
                </a:r>
                <a:r>
                  <a:rPr lang="en-US" altLang="zh-CN" sz="2000" i="1" dirty="0"/>
                  <a:t>T.</a:t>
                </a:r>
                <a:r>
                  <a:rPr lang="en-US" altLang="zh-CN" sz="2000" dirty="0"/>
                  <a:t> 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7D75450-30A5-43FE-AF69-CBB91ED26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50818"/>
                <a:ext cx="8742092" cy="1092607"/>
              </a:xfrm>
              <a:prstGeom prst="rect">
                <a:avLst/>
              </a:prstGeom>
              <a:blipFill>
                <a:blip r:embed="rId4"/>
                <a:stretch>
                  <a:fillRect l="-697" t="-2793" b="-9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D538DA6B-DD07-4DC6-8E7D-DD9366E26696}"/>
              </a:ext>
            </a:extLst>
          </p:cNvPr>
          <p:cNvSpPr/>
          <p:nvPr/>
        </p:nvSpPr>
        <p:spPr>
          <a:xfrm>
            <a:off x="179512" y="2132856"/>
            <a:ext cx="87420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</a:rPr>
              <a:t>Pattern relaxation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0000FF"/>
                </a:solidFill>
              </a:rPr>
              <a:t>pattern relaxation ∆ </a:t>
            </a:r>
            <a:r>
              <a:rPr lang="en-US" altLang="zh-CN" sz="2000" dirty="0"/>
              <a:t>for </a:t>
            </a:r>
            <a:r>
              <a:rPr lang="en-US" altLang="zh-CN" sz="2000" i="1" dirty="0"/>
              <a:t>Q w.r.t. T </a:t>
            </a:r>
            <a:r>
              <a:rPr lang="en-US" altLang="zh-CN" sz="2000" dirty="0"/>
              <a:t>is a set of label relaxations for Q.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i="1" dirty="0"/>
              <a:t>Q </a:t>
            </a:r>
            <a:r>
              <a:rPr lang="en-US" altLang="zh-CN" sz="2000" dirty="0"/>
              <a:t>⊕ </a:t>
            </a:r>
            <a:r>
              <a:rPr lang="en-US" altLang="zh-CN" sz="2000" i="1" dirty="0"/>
              <a:t>∆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is the </a:t>
            </a:r>
            <a:r>
              <a:rPr lang="en-US" altLang="zh-CN" sz="2000" i="1" dirty="0">
                <a:solidFill>
                  <a:srgbClr val="0000FF"/>
                </a:solidFill>
              </a:rPr>
              <a:t>relaxed pattern </a:t>
            </a:r>
            <a:r>
              <a:rPr lang="en-US" altLang="zh-CN" sz="2000" dirty="0"/>
              <a:t>derived from Q by applying </a:t>
            </a:r>
            <a:r>
              <a:rPr lang="en-US" altLang="zh-CN" sz="2000" i="1" dirty="0"/>
              <a:t>∆.</a:t>
            </a:r>
            <a:endParaRPr lang="en-US" altLang="zh-CN" sz="2000" dirty="0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70DBEDF4-F671-49EB-A4CC-D0AA55D20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0E226A-10FC-4AB0-B2D5-BD6EFE35D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6463"/>
            <a:ext cx="4571263" cy="22148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BB89911-D6A2-4391-AB21-2021EA53E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52067"/>
            <a:ext cx="2048203" cy="2723615"/>
          </a:xfrm>
          <a:prstGeom prst="rect">
            <a:avLst/>
          </a:prstGeom>
        </p:spPr>
      </p:pic>
      <p:sp>
        <p:nvSpPr>
          <p:cNvPr id="14" name="箭头: 上弧形 13">
            <a:extLst>
              <a:ext uri="{FF2B5EF4-FFF2-40B4-BE49-F238E27FC236}">
                <a16:creationId xmlns:a16="http://schemas.microsoft.com/office/drawing/2014/main" id="{5019AFA5-C664-4289-A6C2-932AFE267F2E}"/>
              </a:ext>
            </a:extLst>
          </p:cNvPr>
          <p:cNvSpPr/>
          <p:nvPr/>
        </p:nvSpPr>
        <p:spPr>
          <a:xfrm rot="1385314">
            <a:off x="4439752" y="3390238"/>
            <a:ext cx="2373137" cy="430497"/>
          </a:xfrm>
          <a:prstGeom prst="curvedDownArrow">
            <a:avLst>
              <a:gd name="adj1" fmla="val 11985"/>
              <a:gd name="adj2" fmla="val 48745"/>
              <a:gd name="adj3" fmla="val 453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6CEF4B-C314-492E-84DA-53A37C419AEA}"/>
              </a:ext>
            </a:extLst>
          </p:cNvPr>
          <p:cNvSpPr/>
          <p:nvPr/>
        </p:nvSpPr>
        <p:spPr>
          <a:xfrm>
            <a:off x="5580112" y="4077073"/>
            <a:ext cx="2376264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674475B-D6E8-43AE-82BA-DA2E9528D6ED}"/>
              </a:ext>
            </a:extLst>
          </p:cNvPr>
          <p:cNvCxnSpPr>
            <a:cxnSpLocks/>
          </p:cNvCxnSpPr>
          <p:nvPr/>
        </p:nvCxnSpPr>
        <p:spPr>
          <a:xfrm>
            <a:off x="4528479" y="3391838"/>
            <a:ext cx="43521" cy="388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3A80FFA-95DE-4BBD-A904-649821864039}"/>
              </a:ext>
            </a:extLst>
          </p:cNvPr>
          <p:cNvCxnSpPr>
            <a:cxnSpLocks/>
          </p:cNvCxnSpPr>
          <p:nvPr/>
        </p:nvCxnSpPr>
        <p:spPr>
          <a:xfrm>
            <a:off x="2267744" y="3391838"/>
            <a:ext cx="43521" cy="388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F4F5D584-08B7-4AF8-96C1-C14330044091}"/>
              </a:ext>
            </a:extLst>
          </p:cNvPr>
          <p:cNvSpPr txBox="1">
            <a:spLocks/>
          </p:cNvSpPr>
          <p:nvPr/>
        </p:nvSpPr>
        <p:spPr>
          <a:xfrm>
            <a:off x="146920" y="3635412"/>
            <a:ext cx="1863499" cy="657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/>
              <a:t>Taxonomy T</a:t>
            </a:r>
          </a:p>
          <a:p>
            <a:pPr marL="25200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/>
              <a:t>(Partial)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4AB58D-8308-46F2-918A-171926563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8" y="4509120"/>
            <a:ext cx="2132543" cy="936104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11203AB5-421B-4A15-B42A-79CB1F558E11}"/>
              </a:ext>
            </a:extLst>
          </p:cNvPr>
          <p:cNvSpPr/>
          <p:nvPr/>
        </p:nvSpPr>
        <p:spPr>
          <a:xfrm rot="2121320">
            <a:off x="767735" y="4563687"/>
            <a:ext cx="1690683" cy="875342"/>
          </a:xfrm>
          <a:prstGeom prst="ellipse">
            <a:avLst/>
          </a:prstGeom>
          <a:solidFill>
            <a:srgbClr val="FF0000">
              <a:alpha val="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43220B1-D8A9-422E-A404-22EB7A96EDC6}"/>
              </a:ext>
            </a:extLst>
          </p:cNvPr>
          <p:cNvSpPr/>
          <p:nvPr/>
        </p:nvSpPr>
        <p:spPr>
          <a:xfrm rot="19028682">
            <a:off x="284678" y="4684791"/>
            <a:ext cx="727877" cy="329909"/>
          </a:xfrm>
          <a:prstGeom prst="rightArrow">
            <a:avLst>
              <a:gd name="adj1" fmla="val 41237"/>
              <a:gd name="adj2" fmla="val 61186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83014E-311E-4755-A4A3-12B4E4765A7E}"/>
              </a:ext>
            </a:extLst>
          </p:cNvPr>
          <p:cNvSpPr/>
          <p:nvPr/>
        </p:nvSpPr>
        <p:spPr>
          <a:xfrm>
            <a:off x="-50408" y="4653136"/>
            <a:ext cx="1166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1200" b="1" i="1" dirty="0">
                <a:solidFill>
                  <a:srgbClr val="FF0000"/>
                </a:solidFill>
              </a:rPr>
              <a:t>Relaxation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2A6FA5-FF08-4282-8747-E8589AA119C5}"/>
              </a:ext>
            </a:extLst>
          </p:cNvPr>
          <p:cNvSpPr/>
          <p:nvPr/>
        </p:nvSpPr>
        <p:spPr>
          <a:xfrm>
            <a:off x="3905028" y="3271067"/>
            <a:ext cx="1166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1600" b="1" i="1" dirty="0">
                <a:solidFill>
                  <a:srgbClr val="FF0000"/>
                </a:solidFill>
              </a:rPr>
              <a:t>Media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BB9A9B2-8C24-4246-91FA-E9B1CE6FE3F2}"/>
              </a:ext>
            </a:extLst>
          </p:cNvPr>
          <p:cNvSpPr/>
          <p:nvPr/>
        </p:nvSpPr>
        <p:spPr>
          <a:xfrm rot="19034863">
            <a:off x="3768531" y="3657495"/>
            <a:ext cx="561028" cy="183083"/>
          </a:xfrm>
          <a:prstGeom prst="rightArrow">
            <a:avLst>
              <a:gd name="adj1" fmla="val 41237"/>
              <a:gd name="adj2" fmla="val 611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93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98679" y="65353"/>
            <a:ext cx="8358246" cy="796908"/>
          </a:xfrm>
        </p:spPr>
        <p:txBody>
          <a:bodyPr/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3600" b="1" dirty="0">
                <a:solidFill>
                  <a:srgbClr val="000099"/>
                </a:solidFill>
              </a:rPr>
              <a:t>A</a:t>
            </a:r>
            <a:r>
              <a:rPr lang="en-US" altLang="zh-CN" sz="3600" b="1" dirty="0">
                <a:solidFill>
                  <a:srgbClr val="0000FF"/>
                </a:solidFill>
              </a:rPr>
              <a:t> </a:t>
            </a:r>
            <a:r>
              <a:rPr lang="en-US" altLang="zh-CN" sz="3600" b="1" dirty="0">
                <a:solidFill>
                  <a:srgbClr val="000099"/>
                </a:solidFill>
              </a:rPr>
              <a:t>relaxation</a:t>
            </a:r>
            <a:r>
              <a:rPr lang="en-US" altLang="zh-CN" sz="3600" b="1" dirty="0">
                <a:solidFill>
                  <a:srgbClr val="0000FF"/>
                </a:solidFill>
              </a:rPr>
              <a:t> </a:t>
            </a:r>
            <a:r>
              <a:rPr lang="en-US" altLang="zh-CN" sz="3600" b="1" dirty="0">
                <a:solidFill>
                  <a:srgbClr val="000099"/>
                </a:solidFill>
              </a:rPr>
              <a:t>framework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CF63D7-3D10-45E9-9F2E-22C6A9F611D0}"/>
              </a:ext>
            </a:extLst>
          </p:cNvPr>
          <p:cNvSpPr/>
          <p:nvPr/>
        </p:nvSpPr>
        <p:spPr>
          <a:xfrm>
            <a:off x="251520" y="1052736"/>
            <a:ext cx="8742092" cy="1993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/>
              <a:t>Ranking top-k relaxations.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/>
              <a:t>Evaluating top-k relaxations.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/>
              <a:t>Relaxation explanation.</a:t>
            </a: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70DBEDF4-F671-49EB-A4CC-D0AA55D20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72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98679" y="65353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Ranking top-k relaxations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D75450-30A5-43FE-AF69-CBB91ED2660B}"/>
              </a:ext>
            </a:extLst>
          </p:cNvPr>
          <p:cNvSpPr/>
          <p:nvPr/>
        </p:nvSpPr>
        <p:spPr>
          <a:xfrm>
            <a:off x="179512" y="1052736"/>
            <a:ext cx="25202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2000" dirty="0">
                <a:solidFill>
                  <a:srgbClr val="000099"/>
                </a:solidFill>
              </a:rPr>
              <a:t>Topological Ranking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zh-CN" sz="2000" dirty="0">
                <a:solidFill>
                  <a:srgbClr val="000099"/>
                </a:solidFill>
              </a:rPr>
              <a:t>Function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12B9E8-DDCC-4FED-B620-B00263F8F56B}"/>
              </a:ext>
            </a:extLst>
          </p:cNvPr>
          <p:cNvSpPr/>
          <p:nvPr/>
        </p:nvSpPr>
        <p:spPr>
          <a:xfrm>
            <a:off x="3707904" y="955677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dirty="0"/>
              <a:t>Relaxation Ratio: similarity distance to </a:t>
            </a:r>
            <a:r>
              <a:rPr lang="en-US" altLang="zh-CN" i="1" dirty="0"/>
              <a:t>Q</a:t>
            </a:r>
            <a:r>
              <a:rPr lang="en-US" altLang="zh-CN" dirty="0"/>
              <a:t>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5ED951-E4C1-47CE-B207-F163213F3ED0}"/>
              </a:ext>
            </a:extLst>
          </p:cNvPr>
          <p:cNvSpPr/>
          <p:nvPr/>
        </p:nvSpPr>
        <p:spPr>
          <a:xfrm>
            <a:off x="3698381" y="1628800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dirty="0"/>
              <a:t>Information Ratio: ability to capture answers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AA92DD-A9A2-4046-B3A2-AB53ED5D5F01}"/>
              </a:ext>
            </a:extLst>
          </p:cNvPr>
          <p:cNvSpPr/>
          <p:nvPr/>
        </p:nvSpPr>
        <p:spPr>
          <a:xfrm>
            <a:off x="179512" y="1988840"/>
            <a:ext cx="28083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2000" dirty="0">
                <a:solidFill>
                  <a:srgbClr val="000099"/>
                </a:solidFill>
              </a:rPr>
              <a:t>Diversified Topological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zh-CN" sz="2000" dirty="0">
                <a:solidFill>
                  <a:srgbClr val="000099"/>
                </a:solidFill>
              </a:rPr>
              <a:t>Ranking Function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AD7988-B229-4D7F-8336-2142B215C621}"/>
              </a:ext>
            </a:extLst>
          </p:cNvPr>
          <p:cNvSpPr/>
          <p:nvPr/>
        </p:nvSpPr>
        <p:spPr>
          <a:xfrm>
            <a:off x="3707904" y="2276872"/>
            <a:ext cx="527851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dirty="0"/>
              <a:t>Diversification Ratio: dissimilarity distance among   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zh-CN" dirty="0"/>
              <a:t>                                  top-k relaxations 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E5E6F6A-8786-4348-92D0-F323510033EE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2699792" y="1140343"/>
            <a:ext cx="1008112" cy="304808"/>
          </a:xfrm>
          <a:prstGeom prst="straightConnector1">
            <a:avLst/>
          </a:prstGeom>
          <a:ln w="25400">
            <a:headEnd type="none" w="med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5EA8D31-4D07-40B4-B210-7D1664AAAC5F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2699792" y="1445151"/>
            <a:ext cx="998589" cy="368315"/>
          </a:xfrm>
          <a:prstGeom prst="straightConnector1">
            <a:avLst/>
          </a:prstGeom>
          <a:ln w="25400">
            <a:headEnd type="none" w="med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BEB79B2-3AAB-4AB0-9A76-9D22AAAB730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987824" y="1268761"/>
            <a:ext cx="710557" cy="1112494"/>
          </a:xfrm>
          <a:prstGeom prst="straightConnector1">
            <a:avLst/>
          </a:prstGeom>
          <a:ln w="25400">
            <a:headEnd type="none" w="med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7FCBBD9-DA2A-41A2-954C-A870D84C20B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987824" y="1916832"/>
            <a:ext cx="720080" cy="464423"/>
          </a:xfrm>
          <a:prstGeom prst="straightConnector1">
            <a:avLst/>
          </a:prstGeom>
          <a:ln w="25400">
            <a:headEnd type="none" w="med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63A2A75-F040-46E8-98CF-26C0FF135C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987824" y="2381255"/>
            <a:ext cx="720080" cy="111641"/>
          </a:xfrm>
          <a:prstGeom prst="straightConnector1">
            <a:avLst/>
          </a:prstGeom>
          <a:ln w="25400">
            <a:headEnd type="none" w="med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C2FF89E-5C40-4D26-A2F0-E0661E39399F}"/>
              </a:ext>
            </a:extLst>
          </p:cNvPr>
          <p:cNvSpPr/>
          <p:nvPr/>
        </p:nvSpPr>
        <p:spPr>
          <a:xfrm>
            <a:off x="442" y="4643551"/>
            <a:ext cx="89644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</a:rPr>
              <a:t>Results:</a:t>
            </a:r>
          </a:p>
          <a:p>
            <a:pPr marL="7112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000099"/>
                </a:solidFill>
              </a:rPr>
              <a:t>kPR</a:t>
            </a:r>
            <a:r>
              <a:rPr lang="en-US" altLang="zh-CN" sz="2000" dirty="0">
                <a:solidFill>
                  <a:srgbClr val="000099"/>
                </a:solidFill>
              </a:rPr>
              <a:t> problem is in PTIME: </a:t>
            </a:r>
            <a:r>
              <a:rPr lang="en-US" altLang="zh-CN" sz="2000" dirty="0"/>
              <a:t>in quadratic time, adopt </a:t>
            </a:r>
            <a:r>
              <a:rPr lang="en-US" altLang="zh-CN" sz="2000" i="1" dirty="0"/>
              <a:t>Lawler’s procedure </a:t>
            </a:r>
            <a:r>
              <a:rPr lang="en-US" altLang="zh-CN" sz="2000" dirty="0"/>
              <a:t>for computing top-k results </a:t>
            </a:r>
          </a:p>
          <a:p>
            <a:pPr marL="7112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000099"/>
                </a:solidFill>
              </a:rPr>
              <a:t>kPR</a:t>
            </a:r>
            <a:r>
              <a:rPr lang="en-US" altLang="zh-CN" sz="2000" baseline="-25000" dirty="0" err="1">
                <a:solidFill>
                  <a:srgbClr val="000099"/>
                </a:solidFill>
              </a:rPr>
              <a:t>DF</a:t>
            </a:r>
            <a:r>
              <a:rPr lang="en-US" altLang="zh-CN" sz="2000" dirty="0">
                <a:solidFill>
                  <a:srgbClr val="000099"/>
                </a:solidFill>
              </a:rPr>
              <a:t> problem is NP-hard and APX-hard: </a:t>
            </a:r>
            <a:r>
              <a:rPr lang="en-US" altLang="zh-CN" sz="2000" dirty="0"/>
              <a:t>reduction to well-solved </a:t>
            </a:r>
            <a:r>
              <a:rPr lang="en-US" altLang="zh-CN" sz="2000" i="1" dirty="0"/>
              <a:t>maximum dispersion problem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maxDP</a:t>
            </a:r>
            <a:r>
              <a:rPr lang="en-US" altLang="zh-CN" sz="2000" dirty="0"/>
              <a:t>)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zh-CN" sz="2000" dirty="0"/>
              <a:t>     </a:t>
            </a: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055B379D-F663-44CA-9E83-91A25A930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F0FDB6-6B91-44EC-802E-05446DD8B71D}"/>
              </a:ext>
            </a:extLst>
          </p:cNvPr>
          <p:cNvSpPr/>
          <p:nvPr/>
        </p:nvSpPr>
        <p:spPr>
          <a:xfrm>
            <a:off x="-36512" y="3140968"/>
            <a:ext cx="9397993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</a:rPr>
              <a:t>Problems:</a:t>
            </a:r>
          </a:p>
          <a:p>
            <a:pPr marL="7112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99"/>
                </a:solidFill>
              </a:rPr>
              <a:t>Top-k pattern relaxation problem (</a:t>
            </a:r>
            <a:r>
              <a:rPr lang="en-US" altLang="zh-CN" sz="2000" dirty="0" err="1">
                <a:solidFill>
                  <a:srgbClr val="000099"/>
                </a:solidFill>
              </a:rPr>
              <a:t>kPR</a:t>
            </a:r>
            <a:r>
              <a:rPr lang="en-US" altLang="zh-CN" sz="2000" dirty="0">
                <a:solidFill>
                  <a:srgbClr val="000099"/>
                </a:solidFill>
              </a:rPr>
              <a:t>): </a:t>
            </a:r>
            <a:r>
              <a:rPr lang="en-US" altLang="zh-CN" sz="2000" dirty="0"/>
              <a:t>topological ranking</a:t>
            </a:r>
          </a:p>
          <a:p>
            <a:pPr marL="7112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99"/>
                </a:solidFill>
              </a:rPr>
              <a:t>Diversified top-k relaxation problem(</a:t>
            </a:r>
            <a:r>
              <a:rPr lang="en-US" altLang="zh-CN" sz="2000" dirty="0" err="1">
                <a:solidFill>
                  <a:srgbClr val="000099"/>
                </a:solidFill>
              </a:rPr>
              <a:t>kPR</a:t>
            </a:r>
            <a:r>
              <a:rPr lang="en-US" altLang="zh-CN" sz="2000" baseline="-25000" dirty="0" err="1">
                <a:solidFill>
                  <a:srgbClr val="000099"/>
                </a:solidFill>
              </a:rPr>
              <a:t>DF</a:t>
            </a:r>
            <a:r>
              <a:rPr lang="en-US" altLang="zh-CN" sz="2000" dirty="0">
                <a:solidFill>
                  <a:srgbClr val="000099"/>
                </a:solidFill>
              </a:rPr>
              <a:t>): </a:t>
            </a:r>
            <a:r>
              <a:rPr lang="en-US" altLang="zh-CN" sz="2000" dirty="0"/>
              <a:t>diversified topological ranking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zh-CN" sz="2000" dirty="0"/>
              <a:t>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1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52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|17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3.5|6.5|10.3|3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3.5|6.5|10.3|36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3.5|6.5|10.3|36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|1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3.5|6.5|10.3|36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3.5|6.5|10.3|36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3.5|6.5|10.3|36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3.5|6.5|10.3|36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3.5|6.5|10.3|36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3.5|6.5|10.3|36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3.5|6.5|10.3|36.7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39933</TotalTime>
  <Words>1557</Words>
  <Application>Microsoft Office PowerPoint</Application>
  <PresentationFormat>全屏显示(4:3)</PresentationFormat>
  <Paragraphs>229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NewCenturySchlbk</vt:lpstr>
      <vt:lpstr>黑体</vt:lpstr>
      <vt:lpstr>宋体</vt:lpstr>
      <vt:lpstr>Arial</vt:lpstr>
      <vt:lpstr>Cambria Math</vt:lpstr>
      <vt:lpstr>Wingdings</vt:lpstr>
      <vt:lpstr>默认设计模板</vt:lpstr>
      <vt:lpstr>PowerPoint 演示文稿</vt:lpstr>
      <vt:lpstr>Background</vt:lpstr>
      <vt:lpstr>Background</vt:lpstr>
      <vt:lpstr>Taxonomy simulation</vt:lpstr>
      <vt:lpstr>Taxonomy simulation</vt:lpstr>
      <vt:lpstr>Taxonomy simulation</vt:lpstr>
      <vt:lpstr>Taxonomy simulation relaxation</vt:lpstr>
      <vt:lpstr>A relaxation framework</vt:lpstr>
      <vt:lpstr>Ranking top-k relaxations</vt:lpstr>
      <vt:lpstr>Evaluating top-k relaxations</vt:lpstr>
      <vt:lpstr>Evaluating top-k relaxations</vt:lpstr>
      <vt:lpstr>Relaxation Explanation</vt:lpstr>
      <vt:lpstr>Relaxation Explanation</vt:lpstr>
      <vt:lpstr>Experimental setting</vt:lpstr>
      <vt:lpstr>Effectiveness of taxonomy simulation and relaxation</vt:lpstr>
      <vt:lpstr>Effectiveness of taxonomy simulation and relaxation</vt:lpstr>
      <vt:lpstr>Efficiency of relaxation</vt:lpstr>
      <vt:lpstr>Summary</vt:lpstr>
      <vt:lpstr>PowerPoint 演示文稿</vt:lpstr>
      <vt:lpstr>Subgraph isomorphism and graph simulation</vt:lpstr>
    </vt:vector>
  </TitlesOfParts>
  <Company>CUG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TEMP</cp:lastModifiedBy>
  <cp:revision>4110</cp:revision>
  <cp:lastPrinted>2016-10-12T09:09:27Z</cp:lastPrinted>
  <dcterms:created xsi:type="dcterms:W3CDTF">2010-07-14T15:56:11Z</dcterms:created>
  <dcterms:modified xsi:type="dcterms:W3CDTF">2017-11-12T23:08:04Z</dcterms:modified>
</cp:coreProperties>
</file>